
<file path=[Content_Types].xml><?xml version="1.0" encoding="utf-8"?>
<Types xmlns="http://schemas.openxmlformats.org/package/2006/content-types">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41"/>
  </p:notesMasterIdLst>
  <p:handoutMasterIdLst>
    <p:handoutMasterId r:id="rId42"/>
  </p:handout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face" id="{59D2F6D0-669A-4445-BCFA-96E6EC8FDF97}">
          <p14:sldIdLst>
            <p14:sldId id="256"/>
            <p14:sldId id="257"/>
            <p14:sldId id="258"/>
          </p14:sldIdLst>
        </p14:section>
        <p14:section name="Opening" id="{665E92A5-2E32-4FA0-9897-26DC68418834}">
          <p14:sldIdLst>
            <p14:sldId id="259"/>
            <p14:sldId id="260"/>
            <p14:sldId id="261"/>
            <p14:sldId id="262"/>
            <p14:sldId id="263"/>
            <p14:sldId id="264"/>
          </p14:sldIdLst>
        </p14:section>
        <p14:section name="CSOM" id="{7D2F799D-3337-4C35-9F56-824A2A95A3D4}">
          <p14:sldIdLst>
            <p14:sldId id="265"/>
            <p14:sldId id="266"/>
            <p14:sldId id="267"/>
            <p14:sldId id="268"/>
            <p14:sldId id="269"/>
            <p14:sldId id="270"/>
            <p14:sldId id="271"/>
            <p14:sldId id="272"/>
            <p14:sldId id="273"/>
            <p14:sldId id="274"/>
            <p14:sldId id="275"/>
            <p14:sldId id="276"/>
            <p14:sldId id="277"/>
            <p14:sldId id="278"/>
            <p14:sldId id="279"/>
            <p14:sldId id="280"/>
            <p14:sldId id="281"/>
            <p14:sldId id="282"/>
          </p14:sldIdLst>
        </p14:section>
        <p14:section name="JSOM" id="{0C190094-9738-4586-A41F-CD2819D44B6C}">
          <p14:sldIdLst>
            <p14:sldId id="283"/>
            <p14:sldId id="284"/>
            <p14:sldId id="285"/>
          </p14:sldIdLst>
        </p14:section>
        <p14:section name="JSOM demo (SharePoint hosted)" id="{3EB7B2DF-BA4C-4F59-BD94-180D7F8E9BED}">
          <p14:sldIdLst>
            <p14:sldId id="286"/>
          </p14:sldIdLst>
        </p14:section>
        <p14:section name="Closing" id="{4D0A3FC5-B809-484D-8E41-B2014ACF7109}">
          <p14:sldIdLst>
            <p14:sldId id="287"/>
            <p14:sldId id="288"/>
          </p14:sldIdLst>
        </p14:section>
        <p14:section name="Housekeeping" id="{60F54CA3-CF5B-4126-BDDA-E1921ED69B62}">
          <p14:sldIdLst>
            <p14:sldId id="289"/>
            <p14:sldId id="290"/>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8B2D"/>
    <a:srgbClr val="87AB37"/>
    <a:srgbClr val="9FC54D"/>
    <a:srgbClr val="505050"/>
    <a:srgbClr val="785393"/>
    <a:srgbClr val="80599D"/>
    <a:srgbClr val="000000"/>
    <a:srgbClr val="8E6AAA"/>
    <a:srgbClr val="8E6A78"/>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5202" autoAdjust="0"/>
  </p:normalViewPr>
  <p:slideViewPr>
    <p:cSldViewPr snapToObjects="1">
      <p:cViewPr varScale="1">
        <p:scale>
          <a:sx n="97" d="100"/>
          <a:sy n="97" d="100"/>
        </p:scale>
        <p:origin x="780" y="72"/>
      </p:cViewPr>
      <p:guideLst/>
    </p:cSldViewPr>
  </p:slideViewPr>
  <p:outlineViewPr>
    <p:cViewPr>
      <p:scale>
        <a:sx n="33" d="100"/>
        <a:sy n="33" d="100"/>
      </p:scale>
      <p:origin x="0" y="-21634"/>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Lst>
  </p:outlineViewPr>
  <p:notesTextViewPr>
    <p:cViewPr>
      <p:scale>
        <a:sx n="100" d="100"/>
        <a:sy n="100" d="100"/>
      </p:scale>
      <p:origin x="0" y="0"/>
    </p:cViewPr>
  </p:notesTextViewPr>
  <p:sorterViewPr>
    <p:cViewPr>
      <p:scale>
        <a:sx n="25" d="100"/>
        <a:sy n="25" d="100"/>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commentAuthors" Target="commentAuthor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8" Type="http://schemas.openxmlformats.org/officeDocument/2006/relationships/slide" Target="slides/slide13.xml"/><Relationship Id="rId13" Type="http://schemas.openxmlformats.org/officeDocument/2006/relationships/slide" Target="slides/slide18.xml"/><Relationship Id="rId18" Type="http://schemas.openxmlformats.org/officeDocument/2006/relationships/slide" Target="slides/slide23.xml"/><Relationship Id="rId3" Type="http://schemas.openxmlformats.org/officeDocument/2006/relationships/slide" Target="slides/slide6.xml"/><Relationship Id="rId21" Type="http://schemas.openxmlformats.org/officeDocument/2006/relationships/slide" Target="slides/slide26.xml"/><Relationship Id="rId7" Type="http://schemas.openxmlformats.org/officeDocument/2006/relationships/slide" Target="slides/slide12.xml"/><Relationship Id="rId12" Type="http://schemas.openxmlformats.org/officeDocument/2006/relationships/slide" Target="slides/slide17.xml"/><Relationship Id="rId17" Type="http://schemas.openxmlformats.org/officeDocument/2006/relationships/slide" Target="slides/slide22.xml"/><Relationship Id="rId2" Type="http://schemas.openxmlformats.org/officeDocument/2006/relationships/slide" Target="slides/slide5.xml"/><Relationship Id="rId16" Type="http://schemas.openxmlformats.org/officeDocument/2006/relationships/slide" Target="slides/slide21.xml"/><Relationship Id="rId20" Type="http://schemas.openxmlformats.org/officeDocument/2006/relationships/slide" Target="slides/slide25.xml"/><Relationship Id="rId1" Type="http://schemas.openxmlformats.org/officeDocument/2006/relationships/slide" Target="slides/slide4.xml"/><Relationship Id="rId6" Type="http://schemas.openxmlformats.org/officeDocument/2006/relationships/slide" Target="slides/slide11.xml"/><Relationship Id="rId11" Type="http://schemas.openxmlformats.org/officeDocument/2006/relationships/slide" Target="slides/slide16.xml"/><Relationship Id="rId24" Type="http://schemas.openxmlformats.org/officeDocument/2006/relationships/slide" Target="slides/slide30.xml"/><Relationship Id="rId5" Type="http://schemas.openxmlformats.org/officeDocument/2006/relationships/slide" Target="slides/slide9.xml"/><Relationship Id="rId15" Type="http://schemas.openxmlformats.org/officeDocument/2006/relationships/slide" Target="slides/slide20.xml"/><Relationship Id="rId23" Type="http://schemas.openxmlformats.org/officeDocument/2006/relationships/slide" Target="slides/slide29.xml"/><Relationship Id="rId10" Type="http://schemas.openxmlformats.org/officeDocument/2006/relationships/slide" Target="slides/slide15.xml"/><Relationship Id="rId19" Type="http://schemas.openxmlformats.org/officeDocument/2006/relationships/slide" Target="slides/slide24.xml"/><Relationship Id="rId4" Type="http://schemas.openxmlformats.org/officeDocument/2006/relationships/slide" Target="slides/slide8.xml"/><Relationship Id="rId9" Type="http://schemas.openxmlformats.org/officeDocument/2006/relationships/slide" Target="slides/slide14.xml"/><Relationship Id="rId14" Type="http://schemas.openxmlformats.org/officeDocument/2006/relationships/slide" Target="slides/slide19.xml"/><Relationship Id="rId22" Type="http://schemas.openxmlformats.org/officeDocument/2006/relationships/slide" Target="slides/slide2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A88095-7D41-478D-9DC3-F78C3EF0FEA9}"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en-US"/>
        </a:p>
      </dgm:t>
    </dgm:pt>
    <dgm:pt modelId="{59B3A7F1-C02F-417A-B0DB-DFB1B0AF4111}">
      <dgm:prSet/>
      <dgm:spPr>
        <a:solidFill>
          <a:srgbClr val="969696"/>
        </a:solidFill>
      </dgm:spPr>
      <dgm:t>
        <a:bodyPr/>
        <a:lstStyle/>
        <a:p>
          <a:r>
            <a:rPr lang="en-US" dirty="0" smtClean="0"/>
            <a:t>Browser</a:t>
          </a:r>
          <a:endParaRPr lang="en-US" dirty="0"/>
        </a:p>
      </dgm:t>
    </dgm:pt>
    <dgm:pt modelId="{2E604660-B8F8-470A-A9A7-1B635A711C7D}" type="parTrans" cxnId="{D4E8B434-A531-4C9A-8020-F909F6693B4A}">
      <dgm:prSet/>
      <dgm:spPr/>
      <dgm:t>
        <a:bodyPr/>
        <a:lstStyle/>
        <a:p>
          <a:endParaRPr lang="en-US"/>
        </a:p>
      </dgm:t>
    </dgm:pt>
    <dgm:pt modelId="{E7292228-2F82-4BCF-8D88-138FC79A0CA6}" type="sibTrans" cxnId="{D4E8B434-A531-4C9A-8020-F909F6693B4A}">
      <dgm:prSet/>
      <dgm:spPr/>
      <dgm:t>
        <a:bodyPr/>
        <a:lstStyle/>
        <a:p>
          <a:endParaRPr lang="en-US"/>
        </a:p>
      </dgm:t>
    </dgm:pt>
    <dgm:pt modelId="{2EA3323B-1EDF-4745-A2B7-19CF3FF3DC10}">
      <dgm:prSet/>
      <dgm:spPr>
        <a:solidFill>
          <a:srgbClr val="969696"/>
        </a:solidFill>
      </dgm:spPr>
      <dgm:t>
        <a:bodyPr/>
        <a:lstStyle/>
        <a:p>
          <a:r>
            <a:rPr lang="en-US" dirty="0" smtClean="0"/>
            <a:t>Windows</a:t>
          </a:r>
          <a:endParaRPr lang="en-US" dirty="0"/>
        </a:p>
      </dgm:t>
    </dgm:pt>
    <dgm:pt modelId="{EEBFE55D-ED72-4236-9939-78F252FC3DE6}" type="parTrans" cxnId="{AC3DD78D-D9AA-4BE1-8F52-2B7BF8C66F22}">
      <dgm:prSet/>
      <dgm:spPr/>
      <dgm:t>
        <a:bodyPr/>
        <a:lstStyle/>
        <a:p>
          <a:endParaRPr lang="en-US"/>
        </a:p>
      </dgm:t>
    </dgm:pt>
    <dgm:pt modelId="{3D54431E-5C9B-4C7A-9C0B-F64BBF377718}" type="sibTrans" cxnId="{AC3DD78D-D9AA-4BE1-8F52-2B7BF8C66F22}">
      <dgm:prSet/>
      <dgm:spPr/>
      <dgm:t>
        <a:bodyPr/>
        <a:lstStyle/>
        <a:p>
          <a:endParaRPr lang="en-US"/>
        </a:p>
      </dgm:t>
    </dgm:pt>
    <dgm:pt modelId="{1167BF0C-9C8E-44E7-879D-E1556DD98A6D}">
      <dgm:prSet/>
      <dgm:spPr>
        <a:solidFill>
          <a:srgbClr val="969696"/>
        </a:solidFill>
      </dgm:spPr>
      <dgm:t>
        <a:bodyPr/>
        <a:lstStyle/>
        <a:p>
          <a:r>
            <a:rPr lang="en-US" dirty="0" smtClean="0"/>
            <a:t>ASP.NET</a:t>
          </a:r>
          <a:endParaRPr lang="en-US" dirty="0"/>
        </a:p>
      </dgm:t>
    </dgm:pt>
    <dgm:pt modelId="{990D8A72-00C7-4B3D-B9FF-76B7F3E97E93}" type="parTrans" cxnId="{51E68F3E-5CA7-47B3-A83D-8D2E6523EEC9}">
      <dgm:prSet/>
      <dgm:spPr/>
      <dgm:t>
        <a:bodyPr/>
        <a:lstStyle/>
        <a:p>
          <a:endParaRPr lang="en-US"/>
        </a:p>
      </dgm:t>
    </dgm:pt>
    <dgm:pt modelId="{ECCCDDF2-8230-49A1-8FB0-BBEA236077A4}" type="sibTrans" cxnId="{51E68F3E-5CA7-47B3-A83D-8D2E6523EEC9}">
      <dgm:prSet/>
      <dgm:spPr/>
      <dgm:t>
        <a:bodyPr/>
        <a:lstStyle/>
        <a:p>
          <a:endParaRPr lang="en-US"/>
        </a:p>
      </dgm:t>
    </dgm:pt>
    <dgm:pt modelId="{87A24D86-3039-46B7-B611-39B09AC48C74}">
      <dgm:prSet/>
      <dgm:spPr>
        <a:solidFill>
          <a:srgbClr val="969696"/>
        </a:solidFill>
      </dgm:spPr>
      <dgm:t>
        <a:bodyPr/>
        <a:lstStyle/>
        <a:p>
          <a:r>
            <a:rPr lang="en-US" dirty="0" smtClean="0"/>
            <a:t>Workflows</a:t>
          </a:r>
          <a:br>
            <a:rPr lang="en-US" dirty="0" smtClean="0"/>
          </a:br>
          <a:r>
            <a:rPr lang="en-US" dirty="0" smtClean="0"/>
            <a:t>Event Receivers</a:t>
          </a:r>
          <a:endParaRPr lang="en-US" dirty="0"/>
        </a:p>
      </dgm:t>
    </dgm:pt>
    <dgm:pt modelId="{B4F13F31-5066-421D-9DC4-FF5BF1E75406}" type="parTrans" cxnId="{5F6F1618-8CCE-42A4-A083-816EDD4E5BED}">
      <dgm:prSet/>
      <dgm:spPr/>
      <dgm:t>
        <a:bodyPr/>
        <a:lstStyle/>
        <a:p>
          <a:endParaRPr lang="en-US"/>
        </a:p>
      </dgm:t>
    </dgm:pt>
    <dgm:pt modelId="{F86B69E5-CB0E-4AF2-8EC7-586242E3620F}" type="sibTrans" cxnId="{5F6F1618-8CCE-42A4-A083-816EDD4E5BED}">
      <dgm:prSet/>
      <dgm:spPr/>
      <dgm:t>
        <a:bodyPr/>
        <a:lstStyle/>
        <a:p>
          <a:endParaRPr lang="en-US"/>
        </a:p>
      </dgm:t>
    </dgm:pt>
    <dgm:pt modelId="{CA53EB60-AA69-4CA8-A73A-F6B3807DB63F}" type="pres">
      <dgm:prSet presAssocID="{60A88095-7D41-478D-9DC3-F78C3EF0FEA9}" presName="Name0" presStyleCnt="0">
        <dgm:presLayoutVars>
          <dgm:chPref val="1"/>
          <dgm:dir/>
          <dgm:animOne val="branch"/>
          <dgm:animLvl val="lvl"/>
          <dgm:resizeHandles/>
        </dgm:presLayoutVars>
      </dgm:prSet>
      <dgm:spPr/>
      <dgm:t>
        <a:bodyPr/>
        <a:lstStyle/>
        <a:p>
          <a:endParaRPr lang="en-US"/>
        </a:p>
      </dgm:t>
    </dgm:pt>
    <dgm:pt modelId="{CB220D45-BFCD-4C82-B219-6E087DCD2AF0}" type="pres">
      <dgm:prSet presAssocID="{59B3A7F1-C02F-417A-B0DB-DFB1B0AF4111}" presName="vertOne" presStyleCnt="0"/>
      <dgm:spPr/>
    </dgm:pt>
    <dgm:pt modelId="{57C563B4-3F9B-4498-990F-B74F929CED45}" type="pres">
      <dgm:prSet presAssocID="{59B3A7F1-C02F-417A-B0DB-DFB1B0AF4111}" presName="txOne" presStyleLbl="node0" presStyleIdx="0" presStyleCnt="4">
        <dgm:presLayoutVars>
          <dgm:chPref val="3"/>
        </dgm:presLayoutVars>
      </dgm:prSet>
      <dgm:spPr/>
      <dgm:t>
        <a:bodyPr/>
        <a:lstStyle/>
        <a:p>
          <a:endParaRPr lang="en-US"/>
        </a:p>
      </dgm:t>
    </dgm:pt>
    <dgm:pt modelId="{0EE8EB6A-ECA3-42C0-9E9F-29EE0BA92B5C}" type="pres">
      <dgm:prSet presAssocID="{59B3A7F1-C02F-417A-B0DB-DFB1B0AF4111}" presName="horzOne" presStyleCnt="0"/>
      <dgm:spPr/>
    </dgm:pt>
    <dgm:pt modelId="{C3233793-C14D-4D7C-AA90-3EE10C513A9E}" type="pres">
      <dgm:prSet presAssocID="{E7292228-2F82-4BCF-8D88-138FC79A0CA6}" presName="sibSpaceOne" presStyleCnt="0"/>
      <dgm:spPr/>
    </dgm:pt>
    <dgm:pt modelId="{46EBB298-6FD5-435A-9335-22CE8DB5806F}" type="pres">
      <dgm:prSet presAssocID="{2EA3323B-1EDF-4745-A2B7-19CF3FF3DC10}" presName="vertOne" presStyleCnt="0"/>
      <dgm:spPr/>
    </dgm:pt>
    <dgm:pt modelId="{F506023A-C74D-4014-A43F-8164DD77E7BB}" type="pres">
      <dgm:prSet presAssocID="{2EA3323B-1EDF-4745-A2B7-19CF3FF3DC10}" presName="txOne" presStyleLbl="node0" presStyleIdx="1" presStyleCnt="4">
        <dgm:presLayoutVars>
          <dgm:chPref val="3"/>
        </dgm:presLayoutVars>
      </dgm:prSet>
      <dgm:spPr/>
      <dgm:t>
        <a:bodyPr/>
        <a:lstStyle/>
        <a:p>
          <a:endParaRPr lang="en-US"/>
        </a:p>
      </dgm:t>
    </dgm:pt>
    <dgm:pt modelId="{EA997780-C34D-4D23-94D3-0490AE507BA4}" type="pres">
      <dgm:prSet presAssocID="{2EA3323B-1EDF-4745-A2B7-19CF3FF3DC10}" presName="horzOne" presStyleCnt="0"/>
      <dgm:spPr/>
    </dgm:pt>
    <dgm:pt modelId="{1E1DA0B2-AE81-4DAC-AB10-C151ECE83B8D}" type="pres">
      <dgm:prSet presAssocID="{3D54431E-5C9B-4C7A-9C0B-F64BBF377718}" presName="sibSpaceOne" presStyleCnt="0"/>
      <dgm:spPr/>
    </dgm:pt>
    <dgm:pt modelId="{E51CAEFA-2CE1-46FD-A6E3-907A466B1C98}" type="pres">
      <dgm:prSet presAssocID="{1167BF0C-9C8E-44E7-879D-E1556DD98A6D}" presName="vertOne" presStyleCnt="0"/>
      <dgm:spPr/>
    </dgm:pt>
    <dgm:pt modelId="{2558210E-2CAE-4E33-A0A8-9B3C31C97A80}" type="pres">
      <dgm:prSet presAssocID="{1167BF0C-9C8E-44E7-879D-E1556DD98A6D}" presName="txOne" presStyleLbl="node0" presStyleIdx="2" presStyleCnt="4">
        <dgm:presLayoutVars>
          <dgm:chPref val="3"/>
        </dgm:presLayoutVars>
      </dgm:prSet>
      <dgm:spPr/>
      <dgm:t>
        <a:bodyPr/>
        <a:lstStyle/>
        <a:p>
          <a:endParaRPr lang="en-US"/>
        </a:p>
      </dgm:t>
    </dgm:pt>
    <dgm:pt modelId="{BAFD9E32-0C71-4341-A7E0-6778FF6ABF1C}" type="pres">
      <dgm:prSet presAssocID="{1167BF0C-9C8E-44E7-879D-E1556DD98A6D}" presName="horzOne" presStyleCnt="0"/>
      <dgm:spPr/>
    </dgm:pt>
    <dgm:pt modelId="{59797011-A2EB-44AD-922A-7B720939AE7F}" type="pres">
      <dgm:prSet presAssocID="{ECCCDDF2-8230-49A1-8FB0-BBEA236077A4}" presName="sibSpaceOne" presStyleCnt="0"/>
      <dgm:spPr/>
    </dgm:pt>
    <dgm:pt modelId="{6A61C5F2-D4AA-474D-A834-73F8C7319870}" type="pres">
      <dgm:prSet presAssocID="{87A24D86-3039-46B7-B611-39B09AC48C74}" presName="vertOne" presStyleCnt="0"/>
      <dgm:spPr/>
    </dgm:pt>
    <dgm:pt modelId="{2EBB7329-F4C0-4405-B86F-C8DD1E2D751E}" type="pres">
      <dgm:prSet presAssocID="{87A24D86-3039-46B7-B611-39B09AC48C74}" presName="txOne" presStyleLbl="node0" presStyleIdx="3" presStyleCnt="4">
        <dgm:presLayoutVars>
          <dgm:chPref val="3"/>
        </dgm:presLayoutVars>
      </dgm:prSet>
      <dgm:spPr/>
      <dgm:t>
        <a:bodyPr/>
        <a:lstStyle/>
        <a:p>
          <a:endParaRPr lang="en-US"/>
        </a:p>
      </dgm:t>
    </dgm:pt>
    <dgm:pt modelId="{3067649E-4C9E-4418-81AF-29E60B69C160}" type="pres">
      <dgm:prSet presAssocID="{87A24D86-3039-46B7-B611-39B09AC48C74}" presName="horzOne" presStyleCnt="0"/>
      <dgm:spPr/>
    </dgm:pt>
  </dgm:ptLst>
  <dgm:cxnLst>
    <dgm:cxn modelId="{B25DA9D1-B907-4240-9350-981B80949E39}" type="presOf" srcId="{2EA3323B-1EDF-4745-A2B7-19CF3FF3DC10}" destId="{F506023A-C74D-4014-A43F-8164DD77E7BB}" srcOrd="0" destOrd="0" presId="urn:microsoft.com/office/officeart/2005/8/layout/hierarchy4"/>
    <dgm:cxn modelId="{547EA6D8-8152-4134-9477-A43B475F952D}" type="presOf" srcId="{60A88095-7D41-478D-9DC3-F78C3EF0FEA9}" destId="{CA53EB60-AA69-4CA8-A73A-F6B3807DB63F}" srcOrd="0" destOrd="0" presId="urn:microsoft.com/office/officeart/2005/8/layout/hierarchy4"/>
    <dgm:cxn modelId="{51E68F3E-5CA7-47B3-A83D-8D2E6523EEC9}" srcId="{60A88095-7D41-478D-9DC3-F78C3EF0FEA9}" destId="{1167BF0C-9C8E-44E7-879D-E1556DD98A6D}" srcOrd="2" destOrd="0" parTransId="{990D8A72-00C7-4B3D-B9FF-76B7F3E97E93}" sibTransId="{ECCCDDF2-8230-49A1-8FB0-BBEA236077A4}"/>
    <dgm:cxn modelId="{D1085BB5-3305-4B51-9298-C02C22901E0D}" type="presOf" srcId="{59B3A7F1-C02F-417A-B0DB-DFB1B0AF4111}" destId="{57C563B4-3F9B-4498-990F-B74F929CED45}" srcOrd="0" destOrd="0" presId="urn:microsoft.com/office/officeart/2005/8/layout/hierarchy4"/>
    <dgm:cxn modelId="{AC3DD78D-D9AA-4BE1-8F52-2B7BF8C66F22}" srcId="{60A88095-7D41-478D-9DC3-F78C3EF0FEA9}" destId="{2EA3323B-1EDF-4745-A2B7-19CF3FF3DC10}" srcOrd="1" destOrd="0" parTransId="{EEBFE55D-ED72-4236-9939-78F252FC3DE6}" sibTransId="{3D54431E-5C9B-4C7A-9C0B-F64BBF377718}"/>
    <dgm:cxn modelId="{5F6F1618-8CCE-42A4-A083-816EDD4E5BED}" srcId="{60A88095-7D41-478D-9DC3-F78C3EF0FEA9}" destId="{87A24D86-3039-46B7-B611-39B09AC48C74}" srcOrd="3" destOrd="0" parTransId="{B4F13F31-5066-421D-9DC4-FF5BF1E75406}" sibTransId="{F86B69E5-CB0E-4AF2-8EC7-586242E3620F}"/>
    <dgm:cxn modelId="{0F4AEF88-5C36-4653-B887-5C1CC331B0EA}" type="presOf" srcId="{87A24D86-3039-46B7-B611-39B09AC48C74}" destId="{2EBB7329-F4C0-4405-B86F-C8DD1E2D751E}" srcOrd="0" destOrd="0" presId="urn:microsoft.com/office/officeart/2005/8/layout/hierarchy4"/>
    <dgm:cxn modelId="{0B351A52-AC64-4FDE-9FA7-280F42E323F2}" type="presOf" srcId="{1167BF0C-9C8E-44E7-879D-E1556DD98A6D}" destId="{2558210E-2CAE-4E33-A0A8-9B3C31C97A80}" srcOrd="0" destOrd="0" presId="urn:microsoft.com/office/officeart/2005/8/layout/hierarchy4"/>
    <dgm:cxn modelId="{D4E8B434-A531-4C9A-8020-F909F6693B4A}" srcId="{60A88095-7D41-478D-9DC3-F78C3EF0FEA9}" destId="{59B3A7F1-C02F-417A-B0DB-DFB1B0AF4111}" srcOrd="0" destOrd="0" parTransId="{2E604660-B8F8-470A-A9A7-1B635A711C7D}" sibTransId="{E7292228-2F82-4BCF-8D88-138FC79A0CA6}"/>
    <dgm:cxn modelId="{061F8649-2840-43A7-8759-4ABD464614A8}" type="presParOf" srcId="{CA53EB60-AA69-4CA8-A73A-F6B3807DB63F}" destId="{CB220D45-BFCD-4C82-B219-6E087DCD2AF0}" srcOrd="0" destOrd="0" presId="urn:microsoft.com/office/officeart/2005/8/layout/hierarchy4"/>
    <dgm:cxn modelId="{1FB494CA-6F63-470E-AB43-B0F51665C6A9}" type="presParOf" srcId="{CB220D45-BFCD-4C82-B219-6E087DCD2AF0}" destId="{57C563B4-3F9B-4498-990F-B74F929CED45}" srcOrd="0" destOrd="0" presId="urn:microsoft.com/office/officeart/2005/8/layout/hierarchy4"/>
    <dgm:cxn modelId="{31CC58C9-2F34-4B66-96D3-1C09EB66735A}" type="presParOf" srcId="{CB220D45-BFCD-4C82-B219-6E087DCD2AF0}" destId="{0EE8EB6A-ECA3-42C0-9E9F-29EE0BA92B5C}" srcOrd="1" destOrd="0" presId="urn:microsoft.com/office/officeart/2005/8/layout/hierarchy4"/>
    <dgm:cxn modelId="{549DBB42-5812-4F50-8421-761F19B6155F}" type="presParOf" srcId="{CA53EB60-AA69-4CA8-A73A-F6B3807DB63F}" destId="{C3233793-C14D-4D7C-AA90-3EE10C513A9E}" srcOrd="1" destOrd="0" presId="urn:microsoft.com/office/officeart/2005/8/layout/hierarchy4"/>
    <dgm:cxn modelId="{6E807C27-AC25-43CE-ADBC-2EBBA34107C1}" type="presParOf" srcId="{CA53EB60-AA69-4CA8-A73A-F6B3807DB63F}" destId="{46EBB298-6FD5-435A-9335-22CE8DB5806F}" srcOrd="2" destOrd="0" presId="urn:microsoft.com/office/officeart/2005/8/layout/hierarchy4"/>
    <dgm:cxn modelId="{5B19C003-0DA9-435F-BDC2-60A30211391F}" type="presParOf" srcId="{46EBB298-6FD5-435A-9335-22CE8DB5806F}" destId="{F506023A-C74D-4014-A43F-8164DD77E7BB}" srcOrd="0" destOrd="0" presId="urn:microsoft.com/office/officeart/2005/8/layout/hierarchy4"/>
    <dgm:cxn modelId="{ABF6BA0A-99FF-47C3-BE7E-C225C524532C}" type="presParOf" srcId="{46EBB298-6FD5-435A-9335-22CE8DB5806F}" destId="{EA997780-C34D-4D23-94D3-0490AE507BA4}" srcOrd="1" destOrd="0" presId="urn:microsoft.com/office/officeart/2005/8/layout/hierarchy4"/>
    <dgm:cxn modelId="{2E6EC19F-F22F-4063-BCF9-5EFC0D6D6643}" type="presParOf" srcId="{CA53EB60-AA69-4CA8-A73A-F6B3807DB63F}" destId="{1E1DA0B2-AE81-4DAC-AB10-C151ECE83B8D}" srcOrd="3" destOrd="0" presId="urn:microsoft.com/office/officeart/2005/8/layout/hierarchy4"/>
    <dgm:cxn modelId="{F1DD9D0F-11F5-4F34-B2FA-137A9630B8CA}" type="presParOf" srcId="{CA53EB60-AA69-4CA8-A73A-F6B3807DB63F}" destId="{E51CAEFA-2CE1-46FD-A6E3-907A466B1C98}" srcOrd="4" destOrd="0" presId="urn:microsoft.com/office/officeart/2005/8/layout/hierarchy4"/>
    <dgm:cxn modelId="{DB5F587E-31AD-4742-B6EA-552A72CDEB37}" type="presParOf" srcId="{E51CAEFA-2CE1-46FD-A6E3-907A466B1C98}" destId="{2558210E-2CAE-4E33-A0A8-9B3C31C97A80}" srcOrd="0" destOrd="0" presId="urn:microsoft.com/office/officeart/2005/8/layout/hierarchy4"/>
    <dgm:cxn modelId="{68F353D6-03F1-4633-9F6F-AED9CCAD14C2}" type="presParOf" srcId="{E51CAEFA-2CE1-46FD-A6E3-907A466B1C98}" destId="{BAFD9E32-0C71-4341-A7E0-6778FF6ABF1C}" srcOrd="1" destOrd="0" presId="urn:microsoft.com/office/officeart/2005/8/layout/hierarchy4"/>
    <dgm:cxn modelId="{E976FAA6-554A-4D3D-A4A5-53DA5914060B}" type="presParOf" srcId="{CA53EB60-AA69-4CA8-A73A-F6B3807DB63F}" destId="{59797011-A2EB-44AD-922A-7B720939AE7F}" srcOrd="5" destOrd="0" presId="urn:microsoft.com/office/officeart/2005/8/layout/hierarchy4"/>
    <dgm:cxn modelId="{23B506C1-900E-4061-9229-6DCA5B1EDEDF}" type="presParOf" srcId="{CA53EB60-AA69-4CA8-A73A-F6B3807DB63F}" destId="{6A61C5F2-D4AA-474D-A834-73F8C7319870}" srcOrd="6" destOrd="0" presId="urn:microsoft.com/office/officeart/2005/8/layout/hierarchy4"/>
    <dgm:cxn modelId="{7980EBA4-340E-4F33-B3CE-AF7758DC0610}" type="presParOf" srcId="{6A61C5F2-D4AA-474D-A834-73F8C7319870}" destId="{2EBB7329-F4C0-4405-B86F-C8DD1E2D751E}" srcOrd="0" destOrd="0" presId="urn:microsoft.com/office/officeart/2005/8/layout/hierarchy4"/>
    <dgm:cxn modelId="{543085EA-058A-4BE0-8DDF-00CEB71F9CB2}" type="presParOf" srcId="{6A61C5F2-D4AA-474D-A834-73F8C7319870}" destId="{3067649E-4C9E-4418-81AF-29E60B69C160}"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853030-0FCD-42F8-B5D8-CA777F5AE56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5F002E2B-CBE8-46BB-A3BA-C1E492594DFE}">
      <dgm:prSet phldrT="[Text]"/>
      <dgm:spPr>
        <a:solidFill>
          <a:schemeClr val="accent1"/>
        </a:solidFill>
      </dgm:spPr>
      <dgm:t>
        <a:bodyPr/>
        <a:lstStyle/>
        <a:p>
          <a:r>
            <a:rPr lang="en-US" dirty="0" smtClean="0"/>
            <a:t>Sharing</a:t>
          </a:r>
          <a:endParaRPr lang="en-US" dirty="0"/>
        </a:p>
      </dgm:t>
    </dgm:pt>
    <dgm:pt modelId="{9CC06944-51AB-49BC-AA4A-088F4AE655FF}" type="parTrans" cxnId="{4D3D6FB4-C1F4-4656-A9C8-BB35A73D06B3}">
      <dgm:prSet/>
      <dgm:spPr/>
      <dgm:t>
        <a:bodyPr/>
        <a:lstStyle/>
        <a:p>
          <a:endParaRPr lang="en-US"/>
        </a:p>
      </dgm:t>
    </dgm:pt>
    <dgm:pt modelId="{5A9AE347-F73F-423D-AD4B-0E9B1D548F92}" type="sibTrans" cxnId="{4D3D6FB4-C1F4-4656-A9C8-BB35A73D06B3}">
      <dgm:prSet/>
      <dgm:spPr/>
      <dgm:t>
        <a:bodyPr/>
        <a:lstStyle/>
        <a:p>
          <a:endParaRPr lang="en-US"/>
        </a:p>
      </dgm:t>
    </dgm:pt>
    <dgm:pt modelId="{F4A4184A-FE38-4C0E-8D0D-024B669F5FCE}">
      <dgm:prSet phldrT="[Text]"/>
      <dgm:spPr>
        <a:solidFill>
          <a:schemeClr val="accent1"/>
        </a:solidFill>
      </dgm:spPr>
      <dgm:t>
        <a:bodyPr/>
        <a:lstStyle/>
        <a:p>
          <a:r>
            <a:rPr lang="en-US" dirty="0" smtClean="0"/>
            <a:t>Search</a:t>
          </a:r>
          <a:endParaRPr lang="en-US" dirty="0"/>
        </a:p>
      </dgm:t>
    </dgm:pt>
    <dgm:pt modelId="{9BD69141-54CD-49D7-9936-83CD605CBE6B}" type="parTrans" cxnId="{80238B66-970E-4E19-B360-165405C3D303}">
      <dgm:prSet/>
      <dgm:spPr/>
      <dgm:t>
        <a:bodyPr/>
        <a:lstStyle/>
        <a:p>
          <a:endParaRPr lang="en-US"/>
        </a:p>
      </dgm:t>
    </dgm:pt>
    <dgm:pt modelId="{379277D6-B999-4D1E-904C-8589F2064384}" type="sibTrans" cxnId="{80238B66-970E-4E19-B360-165405C3D303}">
      <dgm:prSet/>
      <dgm:spPr/>
      <dgm:t>
        <a:bodyPr/>
        <a:lstStyle/>
        <a:p>
          <a:endParaRPr lang="en-US"/>
        </a:p>
      </dgm:t>
    </dgm:pt>
    <dgm:pt modelId="{4A20525F-B6F1-4A51-9F60-1DFF0C6428BD}">
      <dgm:prSet phldrT="[Text]"/>
      <dgm:spPr>
        <a:solidFill>
          <a:schemeClr val="accent1"/>
        </a:solidFill>
      </dgm:spPr>
      <dgm:t>
        <a:bodyPr/>
        <a:lstStyle/>
        <a:p>
          <a:r>
            <a:rPr lang="en-US" dirty="0" smtClean="0"/>
            <a:t>IRM</a:t>
          </a:r>
          <a:endParaRPr lang="en-US" dirty="0"/>
        </a:p>
      </dgm:t>
    </dgm:pt>
    <dgm:pt modelId="{5A031268-0EC6-4367-A485-6508582E7704}" type="parTrans" cxnId="{BB79F639-EE70-4A97-832E-DD958AC9BB65}">
      <dgm:prSet/>
      <dgm:spPr/>
      <dgm:t>
        <a:bodyPr/>
        <a:lstStyle/>
        <a:p>
          <a:endParaRPr lang="en-US"/>
        </a:p>
      </dgm:t>
    </dgm:pt>
    <dgm:pt modelId="{EA9E859F-217C-4036-9FA2-B9FE240A5064}" type="sibTrans" cxnId="{BB79F639-EE70-4A97-832E-DD958AC9BB65}">
      <dgm:prSet/>
      <dgm:spPr/>
      <dgm:t>
        <a:bodyPr/>
        <a:lstStyle/>
        <a:p>
          <a:endParaRPr lang="en-US"/>
        </a:p>
      </dgm:t>
    </dgm:pt>
    <dgm:pt modelId="{CD5BF5E5-CBA3-4F32-BD18-75BB08AC4CC7}">
      <dgm:prSet phldrT="[Text]"/>
      <dgm:spPr>
        <a:solidFill>
          <a:schemeClr val="accent1"/>
        </a:solidFill>
      </dgm:spPr>
      <dgm:t>
        <a:bodyPr/>
        <a:lstStyle/>
        <a:p>
          <a:r>
            <a:rPr lang="en-US" dirty="0" smtClean="0"/>
            <a:t>Social</a:t>
          </a:r>
          <a:endParaRPr lang="en-US" dirty="0"/>
        </a:p>
      </dgm:t>
    </dgm:pt>
    <dgm:pt modelId="{A5757D90-5C0C-41DD-82BC-6F080D3314C5}" type="parTrans" cxnId="{87C2305A-A12A-4F4B-9AD1-0F8228C1D35F}">
      <dgm:prSet/>
      <dgm:spPr/>
      <dgm:t>
        <a:bodyPr/>
        <a:lstStyle/>
        <a:p>
          <a:endParaRPr lang="en-US"/>
        </a:p>
      </dgm:t>
    </dgm:pt>
    <dgm:pt modelId="{6C35597C-2787-4B49-9332-D397B929D45E}" type="sibTrans" cxnId="{87C2305A-A12A-4F4B-9AD1-0F8228C1D35F}">
      <dgm:prSet/>
      <dgm:spPr/>
      <dgm:t>
        <a:bodyPr/>
        <a:lstStyle/>
        <a:p>
          <a:endParaRPr lang="en-US"/>
        </a:p>
      </dgm:t>
    </dgm:pt>
    <dgm:pt modelId="{A48E369F-1A23-4E5B-91A8-CFED6E90A674}">
      <dgm:prSet phldrT="[Text]"/>
      <dgm:spPr>
        <a:solidFill>
          <a:schemeClr val="accent1"/>
        </a:solidFill>
      </dgm:spPr>
      <dgm:t>
        <a:bodyPr/>
        <a:lstStyle/>
        <a:p>
          <a:r>
            <a:rPr lang="en-US" dirty="0" smtClean="0"/>
            <a:t>Taxonomy</a:t>
          </a:r>
          <a:endParaRPr lang="en-US" dirty="0"/>
        </a:p>
      </dgm:t>
    </dgm:pt>
    <dgm:pt modelId="{028B1DCE-F3DF-423B-9B32-68FC91939EC2}" type="parTrans" cxnId="{CFDCA292-45FF-4598-ADB7-7CF9CAD7EA5D}">
      <dgm:prSet/>
      <dgm:spPr/>
      <dgm:t>
        <a:bodyPr/>
        <a:lstStyle/>
        <a:p>
          <a:endParaRPr lang="en-US"/>
        </a:p>
      </dgm:t>
    </dgm:pt>
    <dgm:pt modelId="{8467E4DE-FDDC-46E5-8DD4-5723FF701EF9}" type="sibTrans" cxnId="{CFDCA292-45FF-4598-ADB7-7CF9CAD7EA5D}">
      <dgm:prSet/>
      <dgm:spPr/>
      <dgm:t>
        <a:bodyPr/>
        <a:lstStyle/>
        <a:p>
          <a:endParaRPr lang="en-US"/>
        </a:p>
      </dgm:t>
    </dgm:pt>
    <dgm:pt modelId="{337DB207-F368-44C9-9AEC-B6762DAB8436}">
      <dgm:prSet phldrT="[Text]"/>
      <dgm:spPr>
        <a:solidFill>
          <a:schemeClr val="accent1"/>
        </a:solidFill>
      </dgm:spPr>
      <dgm:t>
        <a:bodyPr/>
        <a:lstStyle/>
        <a:p>
          <a:r>
            <a:rPr lang="en-US" dirty="0" smtClean="0"/>
            <a:t>Workflow</a:t>
          </a:r>
          <a:endParaRPr lang="en-US" dirty="0"/>
        </a:p>
      </dgm:t>
    </dgm:pt>
    <dgm:pt modelId="{4532A934-0567-49CF-9C59-CE2430FA64DA}" type="parTrans" cxnId="{34B3519C-1B31-4CA2-9AE6-B7232B15466E}">
      <dgm:prSet/>
      <dgm:spPr/>
      <dgm:t>
        <a:bodyPr/>
        <a:lstStyle/>
        <a:p>
          <a:endParaRPr lang="en-US"/>
        </a:p>
      </dgm:t>
    </dgm:pt>
    <dgm:pt modelId="{F5D1B11F-3682-4EBD-945F-34B144AE5C29}" type="sibTrans" cxnId="{34B3519C-1B31-4CA2-9AE6-B7232B15466E}">
      <dgm:prSet/>
      <dgm:spPr/>
      <dgm:t>
        <a:bodyPr/>
        <a:lstStyle/>
        <a:p>
          <a:endParaRPr lang="en-US"/>
        </a:p>
      </dgm:t>
    </dgm:pt>
    <dgm:pt modelId="{61F1F0EB-F0FC-4D6F-892D-8CE6AA706F06}">
      <dgm:prSet phldrT="[Text]"/>
      <dgm:spPr>
        <a:solidFill>
          <a:schemeClr val="accent1"/>
        </a:solidFill>
      </dgm:spPr>
      <dgm:t>
        <a:bodyPr/>
        <a:lstStyle/>
        <a:p>
          <a:r>
            <a:rPr lang="en-US" dirty="0" smtClean="0"/>
            <a:t>Publishing</a:t>
          </a:r>
          <a:endParaRPr lang="en-US" dirty="0"/>
        </a:p>
      </dgm:t>
    </dgm:pt>
    <dgm:pt modelId="{0E375A80-3203-41E0-8B8F-A6B293ADF4D3}" type="parTrans" cxnId="{7BE1318B-51D8-4F1D-9D28-F3C002E16718}">
      <dgm:prSet/>
      <dgm:spPr/>
      <dgm:t>
        <a:bodyPr/>
        <a:lstStyle/>
        <a:p>
          <a:endParaRPr lang="en-US"/>
        </a:p>
      </dgm:t>
    </dgm:pt>
    <dgm:pt modelId="{B762866A-79AB-4517-B3CD-C6579BEFE5C3}" type="sibTrans" cxnId="{7BE1318B-51D8-4F1D-9D28-F3C002E16718}">
      <dgm:prSet/>
      <dgm:spPr/>
      <dgm:t>
        <a:bodyPr/>
        <a:lstStyle/>
        <a:p>
          <a:endParaRPr lang="en-US"/>
        </a:p>
      </dgm:t>
    </dgm:pt>
    <dgm:pt modelId="{18BA0C61-207C-4580-815F-AB19BD3CFC6F}">
      <dgm:prSet phldrT="[Text]"/>
      <dgm:spPr>
        <a:solidFill>
          <a:schemeClr val="accent1"/>
        </a:solidFill>
      </dgm:spPr>
      <dgm:t>
        <a:bodyPr/>
        <a:lstStyle/>
        <a:p>
          <a:r>
            <a:rPr lang="en-US" dirty="0" smtClean="0"/>
            <a:t>eDiscovery</a:t>
          </a:r>
          <a:endParaRPr lang="en-US" dirty="0"/>
        </a:p>
      </dgm:t>
    </dgm:pt>
    <dgm:pt modelId="{E442D530-351B-41ED-89E5-FF757363CA5F}" type="parTrans" cxnId="{A5174E4F-4026-4B8C-8D5F-B315E84CDAC4}">
      <dgm:prSet/>
      <dgm:spPr/>
      <dgm:t>
        <a:bodyPr/>
        <a:lstStyle/>
        <a:p>
          <a:endParaRPr lang="en-US"/>
        </a:p>
      </dgm:t>
    </dgm:pt>
    <dgm:pt modelId="{7888E7D9-46C0-4B25-8B13-9DA09B5A6E9F}" type="sibTrans" cxnId="{A5174E4F-4026-4B8C-8D5F-B315E84CDAC4}">
      <dgm:prSet/>
      <dgm:spPr/>
      <dgm:t>
        <a:bodyPr/>
        <a:lstStyle/>
        <a:p>
          <a:endParaRPr lang="en-US"/>
        </a:p>
      </dgm:t>
    </dgm:pt>
    <dgm:pt modelId="{BA3E01BE-F481-4EE3-9D60-0DEF9C7D8538}">
      <dgm:prSet phldrT="[Text]"/>
      <dgm:spPr>
        <a:solidFill>
          <a:schemeClr val="accent1"/>
        </a:solidFill>
      </dgm:spPr>
      <dgm:t>
        <a:bodyPr/>
        <a:lstStyle/>
        <a:p>
          <a:r>
            <a:rPr lang="en-US" dirty="0" smtClean="0"/>
            <a:t>BCS</a:t>
          </a:r>
          <a:endParaRPr lang="en-US" dirty="0"/>
        </a:p>
      </dgm:t>
    </dgm:pt>
    <dgm:pt modelId="{48FC6FE5-EE58-47DC-A85C-8CE4ACF50507}" type="parTrans" cxnId="{CE6A1F04-1E15-4C49-951D-354AAC5D984D}">
      <dgm:prSet/>
      <dgm:spPr/>
      <dgm:t>
        <a:bodyPr/>
        <a:lstStyle/>
        <a:p>
          <a:endParaRPr lang="en-US"/>
        </a:p>
      </dgm:t>
    </dgm:pt>
    <dgm:pt modelId="{7754B511-1674-4F16-8E21-F08A2A61C091}" type="sibTrans" cxnId="{CE6A1F04-1E15-4C49-951D-354AAC5D984D}">
      <dgm:prSet/>
      <dgm:spPr/>
      <dgm:t>
        <a:bodyPr/>
        <a:lstStyle/>
        <a:p>
          <a:endParaRPr lang="en-US"/>
        </a:p>
      </dgm:t>
    </dgm:pt>
    <dgm:pt modelId="{0B712AD0-909D-4482-83A3-DE9AA32D0B5D}">
      <dgm:prSet phldrT="[Text]"/>
      <dgm:spPr>
        <a:solidFill>
          <a:schemeClr val="accent1"/>
        </a:solidFill>
      </dgm:spPr>
      <dgm:t>
        <a:bodyPr/>
        <a:lstStyle/>
        <a:p>
          <a:r>
            <a:rPr lang="en-US" dirty="0" smtClean="0"/>
            <a:t>Analytics</a:t>
          </a:r>
          <a:endParaRPr lang="en-US" dirty="0"/>
        </a:p>
      </dgm:t>
    </dgm:pt>
    <dgm:pt modelId="{F0934D98-7AC2-4049-96BF-3A92EC2AF094}" type="parTrans" cxnId="{98D4B0C7-082C-4472-A9F7-F03A78F3032A}">
      <dgm:prSet/>
      <dgm:spPr/>
      <dgm:t>
        <a:bodyPr/>
        <a:lstStyle/>
        <a:p>
          <a:endParaRPr lang="en-US"/>
        </a:p>
      </dgm:t>
    </dgm:pt>
    <dgm:pt modelId="{C6A25F2D-FB9F-4F06-8C8C-D07DB30A3E9F}" type="sibTrans" cxnId="{98D4B0C7-082C-4472-A9F7-F03A78F3032A}">
      <dgm:prSet/>
      <dgm:spPr/>
      <dgm:t>
        <a:bodyPr/>
        <a:lstStyle/>
        <a:p>
          <a:endParaRPr lang="en-US"/>
        </a:p>
      </dgm:t>
    </dgm:pt>
    <dgm:pt modelId="{F3D84966-7F49-4887-AEE7-4356BFDD5A28}" type="pres">
      <dgm:prSet presAssocID="{C9853030-0FCD-42F8-B5D8-CA777F5AE563}" presName="diagram" presStyleCnt="0">
        <dgm:presLayoutVars>
          <dgm:dir/>
          <dgm:resizeHandles val="exact"/>
        </dgm:presLayoutVars>
      </dgm:prSet>
      <dgm:spPr/>
      <dgm:t>
        <a:bodyPr/>
        <a:lstStyle/>
        <a:p>
          <a:endParaRPr lang="en-US"/>
        </a:p>
      </dgm:t>
    </dgm:pt>
    <dgm:pt modelId="{F7DEE285-27EE-4338-9ED6-A0B8E708D8C3}" type="pres">
      <dgm:prSet presAssocID="{5F002E2B-CBE8-46BB-A3BA-C1E492594DFE}" presName="node" presStyleLbl="node1" presStyleIdx="0" presStyleCnt="10">
        <dgm:presLayoutVars>
          <dgm:bulletEnabled val="1"/>
        </dgm:presLayoutVars>
      </dgm:prSet>
      <dgm:spPr/>
      <dgm:t>
        <a:bodyPr/>
        <a:lstStyle/>
        <a:p>
          <a:endParaRPr lang="en-US"/>
        </a:p>
      </dgm:t>
    </dgm:pt>
    <dgm:pt modelId="{9F6CD163-3A66-4925-A337-C50ECF4D4086}" type="pres">
      <dgm:prSet presAssocID="{5A9AE347-F73F-423D-AD4B-0E9B1D548F92}" presName="sibTrans" presStyleCnt="0"/>
      <dgm:spPr/>
    </dgm:pt>
    <dgm:pt modelId="{2B649892-0678-434E-9C38-0CA14D8999A5}" type="pres">
      <dgm:prSet presAssocID="{CD5BF5E5-CBA3-4F32-BD18-75BB08AC4CC7}" presName="node" presStyleLbl="node1" presStyleIdx="1" presStyleCnt="10">
        <dgm:presLayoutVars>
          <dgm:bulletEnabled val="1"/>
        </dgm:presLayoutVars>
      </dgm:prSet>
      <dgm:spPr/>
      <dgm:t>
        <a:bodyPr/>
        <a:lstStyle/>
        <a:p>
          <a:endParaRPr lang="en-US"/>
        </a:p>
      </dgm:t>
    </dgm:pt>
    <dgm:pt modelId="{F2DFF95A-45A2-4AC4-AAE9-5627D4D4B016}" type="pres">
      <dgm:prSet presAssocID="{6C35597C-2787-4B49-9332-D397B929D45E}" presName="sibTrans" presStyleCnt="0"/>
      <dgm:spPr/>
    </dgm:pt>
    <dgm:pt modelId="{2B17C30B-39F1-41AE-BEF0-A836EE5F5AE0}" type="pres">
      <dgm:prSet presAssocID="{A48E369F-1A23-4E5B-91A8-CFED6E90A674}" presName="node" presStyleLbl="node1" presStyleIdx="2" presStyleCnt="10">
        <dgm:presLayoutVars>
          <dgm:bulletEnabled val="1"/>
        </dgm:presLayoutVars>
      </dgm:prSet>
      <dgm:spPr/>
      <dgm:t>
        <a:bodyPr/>
        <a:lstStyle/>
        <a:p>
          <a:endParaRPr lang="en-US"/>
        </a:p>
      </dgm:t>
    </dgm:pt>
    <dgm:pt modelId="{A5422E44-FCE1-45FB-924A-786BA2935710}" type="pres">
      <dgm:prSet presAssocID="{8467E4DE-FDDC-46E5-8DD4-5723FF701EF9}" presName="sibTrans" presStyleCnt="0"/>
      <dgm:spPr/>
    </dgm:pt>
    <dgm:pt modelId="{428FCC01-89C8-43EB-8C3D-CF8C5F1FFD4B}" type="pres">
      <dgm:prSet presAssocID="{F4A4184A-FE38-4C0E-8D0D-024B669F5FCE}" presName="node" presStyleLbl="node1" presStyleIdx="3" presStyleCnt="10">
        <dgm:presLayoutVars>
          <dgm:bulletEnabled val="1"/>
        </dgm:presLayoutVars>
      </dgm:prSet>
      <dgm:spPr/>
      <dgm:t>
        <a:bodyPr/>
        <a:lstStyle/>
        <a:p>
          <a:endParaRPr lang="en-US"/>
        </a:p>
      </dgm:t>
    </dgm:pt>
    <dgm:pt modelId="{62BD7435-E4C4-4DA3-B23A-ACBF65AE4E31}" type="pres">
      <dgm:prSet presAssocID="{379277D6-B999-4D1E-904C-8589F2064384}" presName="sibTrans" presStyleCnt="0"/>
      <dgm:spPr/>
    </dgm:pt>
    <dgm:pt modelId="{684D259A-DBDB-43C9-B222-5D6BC954D61C}" type="pres">
      <dgm:prSet presAssocID="{61F1F0EB-F0FC-4D6F-892D-8CE6AA706F06}" presName="node" presStyleLbl="node1" presStyleIdx="4" presStyleCnt="10">
        <dgm:presLayoutVars>
          <dgm:bulletEnabled val="1"/>
        </dgm:presLayoutVars>
      </dgm:prSet>
      <dgm:spPr/>
      <dgm:t>
        <a:bodyPr/>
        <a:lstStyle/>
        <a:p>
          <a:endParaRPr lang="en-US"/>
        </a:p>
      </dgm:t>
    </dgm:pt>
    <dgm:pt modelId="{142451DF-FC4E-4F3C-9FCE-EFD15772D098}" type="pres">
      <dgm:prSet presAssocID="{B762866A-79AB-4517-B3CD-C6579BEFE5C3}" presName="sibTrans" presStyleCnt="0"/>
      <dgm:spPr/>
    </dgm:pt>
    <dgm:pt modelId="{84E6D0CF-7ACA-4C89-8204-F898BF15D624}" type="pres">
      <dgm:prSet presAssocID="{18BA0C61-207C-4580-815F-AB19BD3CFC6F}" presName="node" presStyleLbl="node1" presStyleIdx="5" presStyleCnt="10">
        <dgm:presLayoutVars>
          <dgm:bulletEnabled val="1"/>
        </dgm:presLayoutVars>
      </dgm:prSet>
      <dgm:spPr/>
      <dgm:t>
        <a:bodyPr/>
        <a:lstStyle/>
        <a:p>
          <a:endParaRPr lang="en-US"/>
        </a:p>
      </dgm:t>
    </dgm:pt>
    <dgm:pt modelId="{2BF1C89C-3287-4A71-AEB3-5B5BFEAAEA02}" type="pres">
      <dgm:prSet presAssocID="{7888E7D9-46C0-4B25-8B13-9DA09B5A6E9F}" presName="sibTrans" presStyleCnt="0"/>
      <dgm:spPr/>
    </dgm:pt>
    <dgm:pt modelId="{4077913A-6DEB-44D2-BCEF-41ACB87CBF78}" type="pres">
      <dgm:prSet presAssocID="{337DB207-F368-44C9-9AEC-B6762DAB8436}" presName="node" presStyleLbl="node1" presStyleIdx="6" presStyleCnt="10">
        <dgm:presLayoutVars>
          <dgm:bulletEnabled val="1"/>
        </dgm:presLayoutVars>
      </dgm:prSet>
      <dgm:spPr/>
      <dgm:t>
        <a:bodyPr/>
        <a:lstStyle/>
        <a:p>
          <a:endParaRPr lang="en-US"/>
        </a:p>
      </dgm:t>
    </dgm:pt>
    <dgm:pt modelId="{8002B391-7D70-45CA-920A-99BDBF053E4A}" type="pres">
      <dgm:prSet presAssocID="{F5D1B11F-3682-4EBD-945F-34B144AE5C29}" presName="sibTrans" presStyleCnt="0"/>
      <dgm:spPr/>
    </dgm:pt>
    <dgm:pt modelId="{70928E4E-5F9A-4F8D-8FD3-BFB6BA5AEEB6}" type="pres">
      <dgm:prSet presAssocID="{4A20525F-B6F1-4A51-9F60-1DFF0C6428BD}" presName="node" presStyleLbl="node1" presStyleIdx="7" presStyleCnt="10">
        <dgm:presLayoutVars>
          <dgm:bulletEnabled val="1"/>
        </dgm:presLayoutVars>
      </dgm:prSet>
      <dgm:spPr/>
      <dgm:t>
        <a:bodyPr/>
        <a:lstStyle/>
        <a:p>
          <a:endParaRPr lang="en-US"/>
        </a:p>
      </dgm:t>
    </dgm:pt>
    <dgm:pt modelId="{E1C58AD3-C3B1-4C9D-8472-8F4A17885792}" type="pres">
      <dgm:prSet presAssocID="{EA9E859F-217C-4036-9FA2-B9FE240A5064}" presName="sibTrans" presStyleCnt="0"/>
      <dgm:spPr/>
    </dgm:pt>
    <dgm:pt modelId="{3A8CBDB7-B0B9-4751-A10E-B8579B70B115}" type="pres">
      <dgm:prSet presAssocID="{BA3E01BE-F481-4EE3-9D60-0DEF9C7D8538}" presName="node" presStyleLbl="node1" presStyleIdx="8" presStyleCnt="10">
        <dgm:presLayoutVars>
          <dgm:bulletEnabled val="1"/>
        </dgm:presLayoutVars>
      </dgm:prSet>
      <dgm:spPr/>
      <dgm:t>
        <a:bodyPr/>
        <a:lstStyle/>
        <a:p>
          <a:endParaRPr lang="en-US"/>
        </a:p>
      </dgm:t>
    </dgm:pt>
    <dgm:pt modelId="{7D63F389-44A3-4139-AE7E-138626B36883}" type="pres">
      <dgm:prSet presAssocID="{7754B511-1674-4F16-8E21-F08A2A61C091}" presName="sibTrans" presStyleCnt="0"/>
      <dgm:spPr/>
    </dgm:pt>
    <dgm:pt modelId="{F4521FD3-BCB4-403A-9415-95A3FAC94E1C}" type="pres">
      <dgm:prSet presAssocID="{0B712AD0-909D-4482-83A3-DE9AA32D0B5D}" presName="node" presStyleLbl="node1" presStyleIdx="9" presStyleCnt="10">
        <dgm:presLayoutVars>
          <dgm:bulletEnabled val="1"/>
        </dgm:presLayoutVars>
      </dgm:prSet>
      <dgm:spPr/>
      <dgm:t>
        <a:bodyPr/>
        <a:lstStyle/>
        <a:p>
          <a:endParaRPr lang="en-US"/>
        </a:p>
      </dgm:t>
    </dgm:pt>
  </dgm:ptLst>
  <dgm:cxnLst>
    <dgm:cxn modelId="{A8B1BC20-A506-429B-AAFB-4338AC82E66E}" type="presOf" srcId="{337DB207-F368-44C9-9AEC-B6762DAB8436}" destId="{4077913A-6DEB-44D2-BCEF-41ACB87CBF78}" srcOrd="0" destOrd="0" presId="urn:microsoft.com/office/officeart/2005/8/layout/default"/>
    <dgm:cxn modelId="{8057E28C-ECD2-432B-9960-78AC3BC0AC57}" type="presOf" srcId="{CD5BF5E5-CBA3-4F32-BD18-75BB08AC4CC7}" destId="{2B649892-0678-434E-9C38-0CA14D8999A5}" srcOrd="0" destOrd="0" presId="urn:microsoft.com/office/officeart/2005/8/layout/default"/>
    <dgm:cxn modelId="{A5174E4F-4026-4B8C-8D5F-B315E84CDAC4}" srcId="{C9853030-0FCD-42F8-B5D8-CA777F5AE563}" destId="{18BA0C61-207C-4580-815F-AB19BD3CFC6F}" srcOrd="5" destOrd="0" parTransId="{E442D530-351B-41ED-89E5-FF757363CA5F}" sibTransId="{7888E7D9-46C0-4B25-8B13-9DA09B5A6E9F}"/>
    <dgm:cxn modelId="{662B1F5A-A82A-4B44-9FF0-7067602BFED9}" type="presOf" srcId="{BA3E01BE-F481-4EE3-9D60-0DEF9C7D8538}" destId="{3A8CBDB7-B0B9-4751-A10E-B8579B70B115}" srcOrd="0" destOrd="0" presId="urn:microsoft.com/office/officeart/2005/8/layout/default"/>
    <dgm:cxn modelId="{F5F063D3-997B-4114-95FA-1F00E541E2F6}" type="presOf" srcId="{4A20525F-B6F1-4A51-9F60-1DFF0C6428BD}" destId="{70928E4E-5F9A-4F8D-8FD3-BFB6BA5AEEB6}" srcOrd="0" destOrd="0" presId="urn:microsoft.com/office/officeart/2005/8/layout/default"/>
    <dgm:cxn modelId="{D253B760-AB10-4F5F-AF0E-BEEDE5B67E64}" type="presOf" srcId="{5F002E2B-CBE8-46BB-A3BA-C1E492594DFE}" destId="{F7DEE285-27EE-4338-9ED6-A0B8E708D8C3}" srcOrd="0" destOrd="0" presId="urn:microsoft.com/office/officeart/2005/8/layout/default"/>
    <dgm:cxn modelId="{4D3D6FB4-C1F4-4656-A9C8-BB35A73D06B3}" srcId="{C9853030-0FCD-42F8-B5D8-CA777F5AE563}" destId="{5F002E2B-CBE8-46BB-A3BA-C1E492594DFE}" srcOrd="0" destOrd="0" parTransId="{9CC06944-51AB-49BC-AA4A-088F4AE655FF}" sibTransId="{5A9AE347-F73F-423D-AD4B-0E9B1D548F92}"/>
    <dgm:cxn modelId="{34B3519C-1B31-4CA2-9AE6-B7232B15466E}" srcId="{C9853030-0FCD-42F8-B5D8-CA777F5AE563}" destId="{337DB207-F368-44C9-9AEC-B6762DAB8436}" srcOrd="6" destOrd="0" parTransId="{4532A934-0567-49CF-9C59-CE2430FA64DA}" sibTransId="{F5D1B11F-3682-4EBD-945F-34B144AE5C29}"/>
    <dgm:cxn modelId="{D77D6C51-BF11-40EE-B453-8FCFA64EC795}" type="presOf" srcId="{61F1F0EB-F0FC-4D6F-892D-8CE6AA706F06}" destId="{684D259A-DBDB-43C9-B222-5D6BC954D61C}" srcOrd="0" destOrd="0" presId="urn:microsoft.com/office/officeart/2005/8/layout/default"/>
    <dgm:cxn modelId="{98D4B0C7-082C-4472-A9F7-F03A78F3032A}" srcId="{C9853030-0FCD-42F8-B5D8-CA777F5AE563}" destId="{0B712AD0-909D-4482-83A3-DE9AA32D0B5D}" srcOrd="9" destOrd="0" parTransId="{F0934D98-7AC2-4049-96BF-3A92EC2AF094}" sibTransId="{C6A25F2D-FB9F-4F06-8C8C-D07DB30A3E9F}"/>
    <dgm:cxn modelId="{31524C00-8B2C-4B79-B4BD-26C42426C98C}" type="presOf" srcId="{F4A4184A-FE38-4C0E-8D0D-024B669F5FCE}" destId="{428FCC01-89C8-43EB-8C3D-CF8C5F1FFD4B}" srcOrd="0" destOrd="0" presId="urn:microsoft.com/office/officeart/2005/8/layout/default"/>
    <dgm:cxn modelId="{B37DF221-B401-43EC-AAE3-1E9C49FE5307}" type="presOf" srcId="{18BA0C61-207C-4580-815F-AB19BD3CFC6F}" destId="{84E6D0CF-7ACA-4C89-8204-F898BF15D624}" srcOrd="0" destOrd="0" presId="urn:microsoft.com/office/officeart/2005/8/layout/default"/>
    <dgm:cxn modelId="{CFDCA292-45FF-4598-ADB7-7CF9CAD7EA5D}" srcId="{C9853030-0FCD-42F8-B5D8-CA777F5AE563}" destId="{A48E369F-1A23-4E5B-91A8-CFED6E90A674}" srcOrd="2" destOrd="0" parTransId="{028B1DCE-F3DF-423B-9B32-68FC91939EC2}" sibTransId="{8467E4DE-FDDC-46E5-8DD4-5723FF701EF9}"/>
    <dgm:cxn modelId="{CE6A1F04-1E15-4C49-951D-354AAC5D984D}" srcId="{C9853030-0FCD-42F8-B5D8-CA777F5AE563}" destId="{BA3E01BE-F481-4EE3-9D60-0DEF9C7D8538}" srcOrd="8" destOrd="0" parTransId="{48FC6FE5-EE58-47DC-A85C-8CE4ACF50507}" sibTransId="{7754B511-1674-4F16-8E21-F08A2A61C091}"/>
    <dgm:cxn modelId="{7BE1318B-51D8-4F1D-9D28-F3C002E16718}" srcId="{C9853030-0FCD-42F8-B5D8-CA777F5AE563}" destId="{61F1F0EB-F0FC-4D6F-892D-8CE6AA706F06}" srcOrd="4" destOrd="0" parTransId="{0E375A80-3203-41E0-8B8F-A6B293ADF4D3}" sibTransId="{B762866A-79AB-4517-B3CD-C6579BEFE5C3}"/>
    <dgm:cxn modelId="{75F696C9-5DB9-4F6C-9689-4EDADB813CD5}" type="presOf" srcId="{A48E369F-1A23-4E5B-91A8-CFED6E90A674}" destId="{2B17C30B-39F1-41AE-BEF0-A836EE5F5AE0}" srcOrd="0" destOrd="0" presId="urn:microsoft.com/office/officeart/2005/8/layout/default"/>
    <dgm:cxn modelId="{80238B66-970E-4E19-B360-165405C3D303}" srcId="{C9853030-0FCD-42F8-B5D8-CA777F5AE563}" destId="{F4A4184A-FE38-4C0E-8D0D-024B669F5FCE}" srcOrd="3" destOrd="0" parTransId="{9BD69141-54CD-49D7-9936-83CD605CBE6B}" sibTransId="{379277D6-B999-4D1E-904C-8589F2064384}"/>
    <dgm:cxn modelId="{B76E1F35-4A16-4E5C-ABDE-C96B082C1FE6}" type="presOf" srcId="{0B712AD0-909D-4482-83A3-DE9AA32D0B5D}" destId="{F4521FD3-BCB4-403A-9415-95A3FAC94E1C}" srcOrd="0" destOrd="0" presId="urn:microsoft.com/office/officeart/2005/8/layout/default"/>
    <dgm:cxn modelId="{BB79F639-EE70-4A97-832E-DD958AC9BB65}" srcId="{C9853030-0FCD-42F8-B5D8-CA777F5AE563}" destId="{4A20525F-B6F1-4A51-9F60-1DFF0C6428BD}" srcOrd="7" destOrd="0" parTransId="{5A031268-0EC6-4367-A485-6508582E7704}" sibTransId="{EA9E859F-217C-4036-9FA2-B9FE240A5064}"/>
    <dgm:cxn modelId="{87C2305A-A12A-4F4B-9AD1-0F8228C1D35F}" srcId="{C9853030-0FCD-42F8-B5D8-CA777F5AE563}" destId="{CD5BF5E5-CBA3-4F32-BD18-75BB08AC4CC7}" srcOrd="1" destOrd="0" parTransId="{A5757D90-5C0C-41DD-82BC-6F080D3314C5}" sibTransId="{6C35597C-2787-4B49-9332-D397B929D45E}"/>
    <dgm:cxn modelId="{00D83913-2A03-413B-955E-1EEA7E12B026}" type="presOf" srcId="{C9853030-0FCD-42F8-B5D8-CA777F5AE563}" destId="{F3D84966-7F49-4887-AEE7-4356BFDD5A28}" srcOrd="0" destOrd="0" presId="urn:microsoft.com/office/officeart/2005/8/layout/default"/>
    <dgm:cxn modelId="{E15D54D4-2FD1-43B8-8B71-1B362A105145}" type="presParOf" srcId="{F3D84966-7F49-4887-AEE7-4356BFDD5A28}" destId="{F7DEE285-27EE-4338-9ED6-A0B8E708D8C3}" srcOrd="0" destOrd="0" presId="urn:microsoft.com/office/officeart/2005/8/layout/default"/>
    <dgm:cxn modelId="{810DFCBF-6B47-4335-B528-7441B61B4270}" type="presParOf" srcId="{F3D84966-7F49-4887-AEE7-4356BFDD5A28}" destId="{9F6CD163-3A66-4925-A337-C50ECF4D4086}" srcOrd="1" destOrd="0" presId="urn:microsoft.com/office/officeart/2005/8/layout/default"/>
    <dgm:cxn modelId="{1591290F-9543-4AA8-88C4-2950F4405850}" type="presParOf" srcId="{F3D84966-7F49-4887-AEE7-4356BFDD5A28}" destId="{2B649892-0678-434E-9C38-0CA14D8999A5}" srcOrd="2" destOrd="0" presId="urn:microsoft.com/office/officeart/2005/8/layout/default"/>
    <dgm:cxn modelId="{46E0DCC6-95A5-45A3-95A8-9A7F34F23D61}" type="presParOf" srcId="{F3D84966-7F49-4887-AEE7-4356BFDD5A28}" destId="{F2DFF95A-45A2-4AC4-AAE9-5627D4D4B016}" srcOrd="3" destOrd="0" presId="urn:microsoft.com/office/officeart/2005/8/layout/default"/>
    <dgm:cxn modelId="{E2E1EC37-7FBF-4F31-97B9-2F674B34821E}" type="presParOf" srcId="{F3D84966-7F49-4887-AEE7-4356BFDD5A28}" destId="{2B17C30B-39F1-41AE-BEF0-A836EE5F5AE0}" srcOrd="4" destOrd="0" presId="urn:microsoft.com/office/officeart/2005/8/layout/default"/>
    <dgm:cxn modelId="{8289DD83-0E1B-4B57-8133-A531D280DF11}" type="presParOf" srcId="{F3D84966-7F49-4887-AEE7-4356BFDD5A28}" destId="{A5422E44-FCE1-45FB-924A-786BA2935710}" srcOrd="5" destOrd="0" presId="urn:microsoft.com/office/officeart/2005/8/layout/default"/>
    <dgm:cxn modelId="{765A46A6-FAFE-4FA6-92D6-03C715C5F358}" type="presParOf" srcId="{F3D84966-7F49-4887-AEE7-4356BFDD5A28}" destId="{428FCC01-89C8-43EB-8C3D-CF8C5F1FFD4B}" srcOrd="6" destOrd="0" presId="urn:microsoft.com/office/officeart/2005/8/layout/default"/>
    <dgm:cxn modelId="{075363FC-144C-49FA-87F4-38224335EB97}" type="presParOf" srcId="{F3D84966-7F49-4887-AEE7-4356BFDD5A28}" destId="{62BD7435-E4C4-4DA3-B23A-ACBF65AE4E31}" srcOrd="7" destOrd="0" presId="urn:microsoft.com/office/officeart/2005/8/layout/default"/>
    <dgm:cxn modelId="{E6A7A381-3EE9-45A7-B965-7514602DD2DF}" type="presParOf" srcId="{F3D84966-7F49-4887-AEE7-4356BFDD5A28}" destId="{684D259A-DBDB-43C9-B222-5D6BC954D61C}" srcOrd="8" destOrd="0" presId="urn:microsoft.com/office/officeart/2005/8/layout/default"/>
    <dgm:cxn modelId="{819AE45B-7D2A-4A9F-9143-1074513001B9}" type="presParOf" srcId="{F3D84966-7F49-4887-AEE7-4356BFDD5A28}" destId="{142451DF-FC4E-4F3C-9FCE-EFD15772D098}" srcOrd="9" destOrd="0" presId="urn:microsoft.com/office/officeart/2005/8/layout/default"/>
    <dgm:cxn modelId="{366EB855-3268-4FA2-9D6E-A5D188243BCE}" type="presParOf" srcId="{F3D84966-7F49-4887-AEE7-4356BFDD5A28}" destId="{84E6D0CF-7ACA-4C89-8204-F898BF15D624}" srcOrd="10" destOrd="0" presId="urn:microsoft.com/office/officeart/2005/8/layout/default"/>
    <dgm:cxn modelId="{0575C0EC-2AE5-4C9C-A983-BAFBB9E0EBFA}" type="presParOf" srcId="{F3D84966-7F49-4887-AEE7-4356BFDD5A28}" destId="{2BF1C89C-3287-4A71-AEB3-5B5BFEAAEA02}" srcOrd="11" destOrd="0" presId="urn:microsoft.com/office/officeart/2005/8/layout/default"/>
    <dgm:cxn modelId="{19F713F2-B137-4D13-8728-4516814ECDEF}" type="presParOf" srcId="{F3D84966-7F49-4887-AEE7-4356BFDD5A28}" destId="{4077913A-6DEB-44D2-BCEF-41ACB87CBF78}" srcOrd="12" destOrd="0" presId="urn:microsoft.com/office/officeart/2005/8/layout/default"/>
    <dgm:cxn modelId="{6FB685ED-C861-4E55-A31D-B2D6AE357A65}" type="presParOf" srcId="{F3D84966-7F49-4887-AEE7-4356BFDD5A28}" destId="{8002B391-7D70-45CA-920A-99BDBF053E4A}" srcOrd="13" destOrd="0" presId="urn:microsoft.com/office/officeart/2005/8/layout/default"/>
    <dgm:cxn modelId="{42DEDCAB-1B55-4725-ABA9-A3EFF0CA4F17}" type="presParOf" srcId="{F3D84966-7F49-4887-AEE7-4356BFDD5A28}" destId="{70928E4E-5F9A-4F8D-8FD3-BFB6BA5AEEB6}" srcOrd="14" destOrd="0" presId="urn:microsoft.com/office/officeart/2005/8/layout/default"/>
    <dgm:cxn modelId="{8C63ECAD-1FB8-4B1A-A7AF-E6945DD53B03}" type="presParOf" srcId="{F3D84966-7F49-4887-AEE7-4356BFDD5A28}" destId="{E1C58AD3-C3B1-4C9D-8472-8F4A17885792}" srcOrd="15" destOrd="0" presId="urn:microsoft.com/office/officeart/2005/8/layout/default"/>
    <dgm:cxn modelId="{970DBE8F-D412-4BE5-8CF0-A42B2B86A9D5}" type="presParOf" srcId="{F3D84966-7F49-4887-AEE7-4356BFDD5A28}" destId="{3A8CBDB7-B0B9-4751-A10E-B8579B70B115}" srcOrd="16" destOrd="0" presId="urn:microsoft.com/office/officeart/2005/8/layout/default"/>
    <dgm:cxn modelId="{D4D28DBF-6355-4388-BC15-C51CFC92C662}" type="presParOf" srcId="{F3D84966-7F49-4887-AEE7-4356BFDD5A28}" destId="{7D63F389-44A3-4139-AE7E-138626B36883}" srcOrd="17" destOrd="0" presId="urn:microsoft.com/office/officeart/2005/8/layout/default"/>
    <dgm:cxn modelId="{1D5293C2-530E-4D45-9178-0C968E488D6E}" type="presParOf" srcId="{F3D84966-7F49-4887-AEE7-4356BFDD5A28}" destId="{F4521FD3-BCB4-403A-9415-95A3FAC94E1C}" srcOrd="1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19B89B1A-EEEA-433C-8D3F-0D1C77337536}"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9A6807D8-B581-4A8C-AF75-C2B00C5799CF}">
      <dgm:prSet phldrT="[Text]"/>
      <dgm:spPr/>
      <dgm:t>
        <a:bodyPr/>
        <a:lstStyle/>
        <a:p>
          <a:r>
            <a:rPr lang="en-US" dirty="0" smtClean="0"/>
            <a:t>Create Context</a:t>
          </a:r>
          <a:endParaRPr lang="en-US" dirty="0"/>
        </a:p>
      </dgm:t>
    </dgm:pt>
    <dgm:pt modelId="{5461F93E-21BB-4DE5-8D4C-51AAD1C2882B}" type="parTrans" cxnId="{D1C62189-C71B-4BB8-97CF-F269FEB6DD18}">
      <dgm:prSet/>
      <dgm:spPr/>
      <dgm:t>
        <a:bodyPr/>
        <a:lstStyle/>
        <a:p>
          <a:endParaRPr lang="en-US"/>
        </a:p>
      </dgm:t>
    </dgm:pt>
    <dgm:pt modelId="{2010582F-2F2B-4C64-933C-2F03E9425B66}" type="sibTrans" cxnId="{D1C62189-C71B-4BB8-97CF-F269FEB6DD18}">
      <dgm:prSet/>
      <dgm:spPr/>
      <dgm:t>
        <a:bodyPr/>
        <a:lstStyle/>
        <a:p>
          <a:endParaRPr lang="en-US"/>
        </a:p>
      </dgm:t>
    </dgm:pt>
    <dgm:pt modelId="{17551E48-B1B8-4A08-ABAD-EEC11DAD6368}" type="pres">
      <dgm:prSet presAssocID="{19B89B1A-EEEA-433C-8D3F-0D1C77337536}" presName="cycle" presStyleCnt="0">
        <dgm:presLayoutVars>
          <dgm:dir/>
          <dgm:resizeHandles val="exact"/>
        </dgm:presLayoutVars>
      </dgm:prSet>
      <dgm:spPr/>
      <dgm:t>
        <a:bodyPr/>
        <a:lstStyle/>
        <a:p>
          <a:endParaRPr lang="en-US"/>
        </a:p>
      </dgm:t>
    </dgm:pt>
    <dgm:pt modelId="{C0648997-C96E-41CF-A423-4C66E51BF8AD}" type="pres">
      <dgm:prSet presAssocID="{9A6807D8-B581-4A8C-AF75-C2B00C5799CF}" presName="node" presStyleLbl="node1" presStyleIdx="0" presStyleCnt="1" custRadScaleRad="100251" custRadScaleInc="777">
        <dgm:presLayoutVars>
          <dgm:bulletEnabled val="1"/>
        </dgm:presLayoutVars>
      </dgm:prSet>
      <dgm:spPr/>
      <dgm:t>
        <a:bodyPr/>
        <a:lstStyle/>
        <a:p>
          <a:endParaRPr lang="en-US"/>
        </a:p>
      </dgm:t>
    </dgm:pt>
  </dgm:ptLst>
  <dgm:cxnLst>
    <dgm:cxn modelId="{3698AD12-B219-40EC-9E61-AD403E986ACA}" type="presOf" srcId="{9A6807D8-B581-4A8C-AF75-C2B00C5799CF}" destId="{C0648997-C96E-41CF-A423-4C66E51BF8AD}" srcOrd="0" destOrd="0" presId="urn:microsoft.com/office/officeart/2005/8/layout/cycle2"/>
    <dgm:cxn modelId="{DBC79D21-6BD9-419A-9301-EFC3CAA059EF}" type="presOf" srcId="{19B89B1A-EEEA-433C-8D3F-0D1C77337536}" destId="{17551E48-B1B8-4A08-ABAD-EEC11DAD6368}" srcOrd="0" destOrd="0" presId="urn:microsoft.com/office/officeart/2005/8/layout/cycle2"/>
    <dgm:cxn modelId="{D1C62189-C71B-4BB8-97CF-F269FEB6DD18}" srcId="{19B89B1A-EEEA-433C-8D3F-0D1C77337536}" destId="{9A6807D8-B581-4A8C-AF75-C2B00C5799CF}" srcOrd="0" destOrd="0" parTransId="{5461F93E-21BB-4DE5-8D4C-51AAD1C2882B}" sibTransId="{2010582F-2F2B-4C64-933C-2F03E9425B66}"/>
    <dgm:cxn modelId="{B3B4AD63-931E-4161-BD9F-87FEC2F5AC86}" type="presParOf" srcId="{17551E48-B1B8-4A08-ABAD-EEC11DAD6368}" destId="{C0648997-C96E-41CF-A423-4C66E51BF8AD}"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6710539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11196776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12370550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20883931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27740856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FDFD4259-BC39-4FFD-98E0-397604D5C24A}"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11644187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FDFD4259-BC39-4FFD-98E0-397604D5C24A}"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1158311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FDFD4259-BC39-4FFD-98E0-397604D5C24A}"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16999796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FDFD4259-BC39-4FFD-98E0-397604D5C24A}"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35597184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641DFED-3910-43B1-9B31-8831A86505F6}"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35135324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521F1857-4EB6-443E-8299-90092395F49E}"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31127256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8471259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FB06794-9BCC-4C46-ABAB-0DBE36E876A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15752666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2FCD6FF-4623-4D79-915A-F22AA03C14BD}"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17708678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14003141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5035794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25203985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4288E4C-8759-4E7B-86B2-188CDEA7879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8039964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2015530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A5DC92-143E-4441-A0C9-B63B214AE454}"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953449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34171789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8194216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80776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20587777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36912413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4879158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60016719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84679139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5527262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62082382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50263373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85743010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50762629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38492699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55945271"/>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13108789"/>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1922802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3881160"/>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60345243"/>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59510676"/>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03874642"/>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1293670"/>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42757967"/>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443051347"/>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243211134"/>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62236128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381479505"/>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34879329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197937691"/>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73100980"/>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062435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00331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531983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98630012"/>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68621513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0646618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1_Large &amp; Small Content 2">
    <p:spTree>
      <p:nvGrpSpPr>
        <p:cNvPr id="1" name=""/>
        <p:cNvGrpSpPr/>
        <p:nvPr/>
      </p:nvGrpSpPr>
      <p:grpSpPr>
        <a:xfrm>
          <a:off x="0" y="0"/>
          <a:ext cx="0" cy="0"/>
          <a:chOff x="0" y="0"/>
          <a:chExt cx="0" cy="0"/>
        </a:xfrm>
      </p:grpSpPr>
      <p:sp>
        <p:nvSpPr>
          <p:cNvPr id="12" name="Title 11"/>
          <p:cNvSpPr>
            <a:spLocks noGrp="1"/>
          </p:cNvSpPr>
          <p:nvPr>
            <p:ph type="title"/>
          </p:nvPr>
        </p:nvSpPr>
        <p:spPr/>
        <p:txBody>
          <a:bodyPr>
            <a:noAutofit/>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157551153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33" Type="http://schemas.openxmlformats.org/officeDocument/2006/relationships/image" Target="../media/image1.png"/><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theme" Target="../theme/theme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slideLayout" Target="../slideLayouts/slideLayout59.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 Id="rId8"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3"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3769623176"/>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 id="2147484247" r:id="rId30"/>
    <p:sldLayoutId id="2147484248" r:id="rId3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3.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4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8.xml"/></Relationships>
</file>

<file path=ppt/slides/_rels/slide16.xml.rels><?xml version="1.0" encoding="UTF-8" standalone="yes"?>
<Relationships xmlns="http://schemas.openxmlformats.org/package/2006/relationships"><Relationship Id="rId3" Type="http://schemas.openxmlformats.org/officeDocument/2006/relationships/hyperlink" Target="http://msdn.microsoft.com/en-us/library/dd921004.aspx" TargetMode="External"/><Relationship Id="rId2" Type="http://schemas.openxmlformats.org/officeDocument/2006/relationships/notesSlide" Target="../notesSlides/notesSlide12.xml"/><Relationship Id="rId1" Type="http://schemas.openxmlformats.org/officeDocument/2006/relationships/slideLayout" Target="../slideLayouts/slideLayout5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8.xml"/></Relationships>
</file>

<file path=ppt/slides/_rels/slide18.xml.rels><?xml version="1.0" encoding="UTF-8" standalone="yes"?>
<Relationships xmlns="http://schemas.openxmlformats.org/package/2006/relationships"><Relationship Id="rId3" Type="http://schemas.openxmlformats.org/officeDocument/2006/relationships/hyperlink" Target="http://msdn.microsoft.com/en-US/library/Microsoft.SharePoint.Client.aspx" TargetMode="External"/><Relationship Id="rId2" Type="http://schemas.openxmlformats.org/officeDocument/2006/relationships/notesSlide" Target="../notesSlides/notesSlide14.xml"/><Relationship Id="rId1" Type="http://schemas.openxmlformats.org/officeDocument/2006/relationships/slideLayout" Target="../slideLayouts/slideLayout56.xml"/><Relationship Id="rId5" Type="http://schemas.openxmlformats.org/officeDocument/2006/relationships/hyperlink" Target="http://msdn.microsoft.com/en-us/library/hh645775.aspx" TargetMode="External"/><Relationship Id="rId4" Type="http://schemas.openxmlformats.org/officeDocument/2006/relationships/hyperlink" Target="http://msdn.microsoft.com/en-us/library/dd958478.aspx"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msdn.microsoft.com/en-US/library/Microsoft.SharePoint.Client.Search.Query.aspx" TargetMode="External"/><Relationship Id="rId2" Type="http://schemas.openxmlformats.org/officeDocument/2006/relationships/notesSlide" Target="../notesSlides/notesSlide15.xml"/><Relationship Id="rId1" Type="http://schemas.openxmlformats.org/officeDocument/2006/relationships/slideLayout" Target="../slideLayouts/slideLayout56.xml"/><Relationship Id="rId4" Type="http://schemas.openxmlformats.org/officeDocument/2006/relationships/hyperlink" Target="http://msdn.microsoft.com/en-us/library/hh659202.asp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msdn.microsoft.com/en-us/library/microsoft.sharepoint.client.social.aspx" TargetMode="External"/><Relationship Id="rId2" Type="http://schemas.openxmlformats.org/officeDocument/2006/relationships/notesSlide" Target="../notesSlides/notesSlide16.xml"/><Relationship Id="rId1" Type="http://schemas.openxmlformats.org/officeDocument/2006/relationships/slideLayout" Target="../slideLayouts/slideLayout56.xml"/><Relationship Id="rId6" Type="http://schemas.openxmlformats.org/officeDocument/2006/relationships/hyperlink" Target="http://msdn.microsoft.com/en-us/library/hh630219.aspx" TargetMode="External"/><Relationship Id="rId5" Type="http://schemas.openxmlformats.org/officeDocument/2006/relationships/hyperlink" Target="http://msdn.microsoft.com/en-us/library/jj195162.aspx" TargetMode="External"/><Relationship Id="rId4" Type="http://schemas.openxmlformats.org/officeDocument/2006/relationships/hyperlink" Target="http://msdn.microsoft.com/en-us/library/microsoft.sharepoint.client.userprofiles.aspx"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msdn.microsoft.com/en-us/library/microsoft.sharepoint.client.taxonomy.aspx" TargetMode="External"/><Relationship Id="rId2" Type="http://schemas.openxmlformats.org/officeDocument/2006/relationships/notesSlide" Target="../notesSlides/notesSlide17.xml"/><Relationship Id="rId1" Type="http://schemas.openxmlformats.org/officeDocument/2006/relationships/slideLayout" Target="../slideLayouts/slideLayout56.xml"/><Relationship Id="rId4" Type="http://schemas.openxmlformats.org/officeDocument/2006/relationships/hyperlink" Target="http://msdn.microsoft.com/en-us/library/hh661166.aspx"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6.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39.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58.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59.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8.xml"/></Relationships>
</file>

<file path=ppt/slides/_rels/slide34.xml.rels><?xml version="1.0" encoding="UTF-8" standalone="yes"?>
<Relationships xmlns="http://schemas.openxmlformats.org/package/2006/relationships"><Relationship Id="rId8" Type="http://schemas.openxmlformats.org/officeDocument/2006/relationships/hyperlink" Target="http://msdn.microsoft.com/en-us/library/office/dn605892.aspx" TargetMode="External"/><Relationship Id="rId13" Type="http://schemas.openxmlformats.org/officeDocument/2006/relationships/hyperlink" Target="http://aka.ms/office365apitoolspreview" TargetMode="External"/><Relationship Id="rId3" Type="http://schemas.openxmlformats.org/officeDocument/2006/relationships/image" Target="../media/image22.emf"/><Relationship Id="rId7" Type="http://schemas.openxmlformats.org/officeDocument/2006/relationships/image" Target="../media/image26.png"/><Relationship Id="rId12" Type="http://schemas.openxmlformats.org/officeDocument/2006/relationships/hyperlink" Target="http://aka.ms/officedevtoolsforvs2013" TargetMode="External"/><Relationship Id="rId2" Type="http://schemas.openxmlformats.org/officeDocument/2006/relationships/notesSlide" Target="../notesSlides/notesSlide25.xml"/><Relationship Id="rId1" Type="http://schemas.openxmlformats.org/officeDocument/2006/relationships/slideLayout" Target="../slideLayouts/slideLayout53.xml"/><Relationship Id="rId6" Type="http://schemas.openxmlformats.org/officeDocument/2006/relationships/image" Target="../media/image25.png"/><Relationship Id="rId11" Type="http://schemas.openxmlformats.org/officeDocument/2006/relationships/hyperlink" Target="http://aka.ms/asksharepoint" TargetMode="External"/><Relationship Id="rId5" Type="http://schemas.openxmlformats.org/officeDocument/2006/relationships/image" Target="../media/image24.png"/><Relationship Id="rId10" Type="http://schemas.openxmlformats.org/officeDocument/2006/relationships/hyperlink" Target="http://aka.ms/askoffice" TargetMode="External"/><Relationship Id="rId4" Type="http://schemas.openxmlformats.org/officeDocument/2006/relationships/image" Target="../media/image23.png"/><Relationship Id="rId9" Type="http://schemas.openxmlformats.org/officeDocument/2006/relationships/hyperlink" Target="http://aka.ms/officesuggestions"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6.xml"/><Relationship Id="rId1" Type="http://schemas.openxmlformats.org/officeDocument/2006/relationships/slideLayout" Target="../slideLayouts/slideLayout53.xml"/></Relationships>
</file>

<file path=ppt/slides/_rels/slide4.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4.xml"/><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4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localhost/_vti_bin/listdata.svc/Parts" TargetMode="External"/><Relationship Id="rId1" Type="http://schemas.openxmlformats.org/officeDocument/2006/relationships/slideLayout" Target="../slideLayouts/slideLayout56.xml"/></Relationships>
</file>

<file path=ppt/slides/_rels/slide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56.xml"/></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5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422200"/>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CSOM (MS-CSOM)</a:t>
            </a:r>
          </a:p>
        </p:txBody>
      </p:sp>
    </p:spTree>
    <p:extLst>
      <p:ext uri="{BB962C8B-B14F-4D97-AF65-F5344CB8AC3E}">
        <p14:creationId xmlns:p14="http://schemas.microsoft.com/office/powerpoint/2010/main" val="2113167325"/>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What’s nice about CSOM?</a:t>
            </a:r>
            <a:endParaRPr lang="en-US" dirty="0"/>
          </a:p>
        </p:txBody>
      </p:sp>
      <p:sp>
        <p:nvSpPr>
          <p:cNvPr id="6" name="Text Placeholder 5"/>
          <p:cNvSpPr>
            <a:spLocks noGrp="1"/>
          </p:cNvSpPr>
          <p:nvPr>
            <p:ph type="body" sz="quarter" idx="10"/>
          </p:nvPr>
        </p:nvSpPr>
        <p:spPr>
          <a:xfrm>
            <a:off x="274638" y="1211263"/>
            <a:ext cx="11887200" cy="5786199"/>
          </a:xfrm>
        </p:spPr>
        <p:txBody>
          <a:bodyPr/>
          <a:lstStyle/>
          <a:p>
            <a:r>
              <a:rPr lang="en-US" dirty="0" smtClean="0"/>
              <a:t>Structured, strongly typed, pragmatic, abstracted</a:t>
            </a:r>
          </a:p>
          <a:p>
            <a:r>
              <a:rPr lang="en-US" dirty="0" smtClean="0"/>
              <a:t>Hierarchical and “</a:t>
            </a:r>
            <a:r>
              <a:rPr lang="en-US" i="1" dirty="0" smtClean="0"/>
              <a:t>stateful</a:t>
            </a:r>
            <a:r>
              <a:rPr lang="en-US" dirty="0" smtClean="0"/>
              <a:t>”</a:t>
            </a:r>
          </a:p>
          <a:p>
            <a:r>
              <a:rPr lang="en-US" dirty="0" smtClean="0"/>
              <a:t>Familiar for those used to the server object model</a:t>
            </a:r>
            <a:endParaRPr lang="en-US" dirty="0"/>
          </a:p>
          <a:p>
            <a:r>
              <a:rPr lang="en-US" dirty="0"/>
              <a:t>Efficient &amp; concise in operation and </a:t>
            </a:r>
            <a:r>
              <a:rPr lang="en-US" dirty="0" smtClean="0"/>
              <a:t>syntax (ex: </a:t>
            </a:r>
            <a:r>
              <a:rPr lang="en-US" sz="3600" dirty="0" smtClean="0"/>
              <a:t>LINQ</a:t>
            </a:r>
            <a:r>
              <a:rPr lang="en-US" dirty="0" smtClean="0"/>
              <a:t>, </a:t>
            </a:r>
            <a:r>
              <a:rPr lang="en-US" sz="3600" dirty="0" smtClean="0"/>
              <a:t>CAML, batching</a:t>
            </a:r>
            <a:r>
              <a:rPr lang="en-US" dirty="0" smtClean="0"/>
              <a:t>)</a:t>
            </a:r>
          </a:p>
          <a:p>
            <a:r>
              <a:rPr lang="en-US" dirty="0" smtClean="0"/>
              <a:t>Much easier to do TDD against CSOM as opposed to REST</a:t>
            </a:r>
          </a:p>
          <a:p>
            <a:r>
              <a:rPr lang="en-US" dirty="0" smtClean="0"/>
              <a:t>Highly </a:t>
            </a:r>
            <a:r>
              <a:rPr lang="en-US" dirty="0"/>
              <a:t>documented </a:t>
            </a:r>
            <a:r>
              <a:rPr lang="en-US" dirty="0" smtClean="0"/>
              <a:t>(</a:t>
            </a:r>
            <a:r>
              <a:rPr lang="en-US" sz="3600" dirty="0" smtClean="0"/>
              <a:t>MSDN</a:t>
            </a:r>
            <a:r>
              <a:rPr lang="en-US" dirty="0" smtClean="0"/>
              <a:t>, </a:t>
            </a:r>
            <a:r>
              <a:rPr lang="en-US" dirty="0"/>
              <a:t>Intelli-sense, object browser</a:t>
            </a:r>
            <a:r>
              <a:rPr lang="en-US" dirty="0" smtClean="0"/>
              <a:t>)</a:t>
            </a:r>
            <a:endParaRPr lang="en-US" dirty="0"/>
          </a:p>
        </p:txBody>
      </p:sp>
    </p:spTree>
    <p:extLst>
      <p:ext uri="{BB962C8B-B14F-4D97-AF65-F5344CB8AC3E}">
        <p14:creationId xmlns:p14="http://schemas.microsoft.com/office/powerpoint/2010/main" val="291638774"/>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363661"/>
            <a:ext cx="11887200" cy="5204501"/>
          </a:xfrm>
        </p:spPr>
        <p:txBody>
          <a:bodyPr/>
          <a:lstStyle/>
          <a:p>
            <a:r>
              <a:rPr lang="en-US" sz="2400" b="1" dirty="0" smtClean="0">
                <a:solidFill>
                  <a:schemeClr val="tx2"/>
                </a:solidFill>
              </a:rPr>
              <a:t>ClientContext</a:t>
            </a:r>
            <a:r>
              <a:rPr lang="en-US" sz="2400" dirty="0" smtClean="0">
                <a:solidFill>
                  <a:schemeClr val="tx2"/>
                </a:solidFill>
              </a:rPr>
              <a:t> </a:t>
            </a:r>
            <a:r>
              <a:rPr lang="en-US" sz="2400" dirty="0" smtClean="0"/>
              <a:t>– root of local cache, brokers communication to </a:t>
            </a:r>
            <a:r>
              <a:rPr lang="en-US" sz="2400" dirty="0"/>
              <a:t>server, disposable</a:t>
            </a:r>
            <a:endParaRPr lang="en-US" sz="2400" dirty="0" smtClean="0"/>
          </a:p>
          <a:p>
            <a:r>
              <a:rPr lang="en-US" sz="2400" b="1" dirty="0" smtClean="0">
                <a:solidFill>
                  <a:schemeClr val="tx2"/>
                </a:solidFill>
              </a:rPr>
              <a:t>ClientObject</a:t>
            </a:r>
            <a:r>
              <a:rPr lang="en-US" sz="2400" dirty="0" smtClean="0">
                <a:solidFill>
                  <a:schemeClr val="tx2"/>
                </a:solidFill>
              </a:rPr>
              <a:t> </a:t>
            </a:r>
            <a:r>
              <a:rPr lang="en-US" sz="2400" dirty="0" smtClean="0"/>
              <a:t>– cache of transient data, translated to xml on request, de-serialized from JSon on response</a:t>
            </a:r>
            <a:br>
              <a:rPr lang="en-US" sz="2400" dirty="0" smtClean="0"/>
            </a:br>
            <a:r>
              <a:rPr lang="en-US" sz="2400" dirty="0" smtClean="0"/>
              <a:t>ex: Site, KeywordQuery, SearchExecutor</a:t>
            </a:r>
          </a:p>
          <a:p>
            <a:r>
              <a:rPr lang="en-US" sz="2400" b="1" dirty="0" smtClean="0">
                <a:solidFill>
                  <a:schemeClr val="tx2"/>
                </a:solidFill>
              </a:rPr>
              <a:t>SecurableObject</a:t>
            </a:r>
            <a:r>
              <a:rPr lang="en-US" sz="2400" dirty="0" smtClean="0">
                <a:solidFill>
                  <a:schemeClr val="tx2"/>
                </a:solidFill>
              </a:rPr>
              <a:t> </a:t>
            </a:r>
            <a:r>
              <a:rPr lang="en-US" sz="2400" dirty="0" smtClean="0"/>
              <a:t>– derives from ClientObject and adds authorization semantics</a:t>
            </a:r>
            <a:br>
              <a:rPr lang="en-US" sz="2400" dirty="0" smtClean="0"/>
            </a:br>
            <a:r>
              <a:rPr lang="en-US" sz="2400" dirty="0" smtClean="0"/>
              <a:t>ex: Web, List, ListItem</a:t>
            </a:r>
          </a:p>
          <a:p>
            <a:r>
              <a:rPr lang="en-US" sz="2400" b="1" dirty="0" smtClean="0">
                <a:solidFill>
                  <a:schemeClr val="tx2"/>
                </a:solidFill>
              </a:rPr>
              <a:t>ClientValueObject</a:t>
            </a:r>
            <a:r>
              <a:rPr lang="en-US" sz="2400" dirty="0" smtClean="0">
                <a:solidFill>
                  <a:schemeClr val="tx2"/>
                </a:solidFill>
              </a:rPr>
              <a:t> </a:t>
            </a:r>
            <a:r>
              <a:rPr lang="en-US" sz="2400" dirty="0" smtClean="0"/>
              <a:t>– similar to ClientObject for simple data types (string, integer)</a:t>
            </a:r>
          </a:p>
          <a:p>
            <a:r>
              <a:rPr lang="en-US" sz="2400" b="1" dirty="0" smtClean="0">
                <a:solidFill>
                  <a:schemeClr val="tx2"/>
                </a:solidFill>
              </a:rPr>
              <a:t>ClientObjectCollection&lt;T&gt;</a:t>
            </a:r>
            <a:r>
              <a:rPr lang="en-US" sz="2400" dirty="0" smtClean="0">
                <a:solidFill>
                  <a:schemeClr val="accent1"/>
                </a:solidFill>
              </a:rPr>
              <a:t> </a:t>
            </a:r>
            <a:r>
              <a:rPr lang="en-US" sz="2400" dirty="0" smtClean="0"/>
              <a:t>- augments ClientObject with queryable and enumerable support</a:t>
            </a:r>
            <a:br>
              <a:rPr lang="en-US" sz="2400" dirty="0" smtClean="0"/>
            </a:br>
            <a:r>
              <a:rPr lang="en-US" sz="2400" dirty="0" smtClean="0"/>
              <a:t>ex: ListCollection, ListItemCollection, FieldCollection</a:t>
            </a:r>
            <a:endParaRPr lang="en-US" sz="2400" dirty="0"/>
          </a:p>
          <a:p>
            <a:r>
              <a:rPr lang="en-US" sz="2400" b="1" dirty="0" smtClean="0">
                <a:solidFill>
                  <a:schemeClr val="tx2"/>
                </a:solidFill>
              </a:rPr>
              <a:t>ClientResult&lt;T&gt;</a:t>
            </a:r>
            <a:r>
              <a:rPr lang="en-US" sz="2400" dirty="0" smtClean="0"/>
              <a:t> - result of a method invocation</a:t>
            </a:r>
            <a:br>
              <a:rPr lang="en-US" sz="2400" dirty="0" smtClean="0"/>
            </a:br>
            <a:r>
              <a:rPr lang="en-US" sz="2400" dirty="0" smtClean="0"/>
              <a:t>ex: GetFeedFor( ), SearchExecutor.ExecuteQuery( ) </a:t>
            </a:r>
          </a:p>
          <a:p>
            <a:endParaRPr lang="en-US" sz="2400" dirty="0" smtClean="0"/>
          </a:p>
          <a:p>
            <a:endParaRPr lang="en-US" sz="2400" dirty="0" smtClean="0"/>
          </a:p>
        </p:txBody>
      </p:sp>
      <p:sp>
        <p:nvSpPr>
          <p:cNvPr id="3" name="Title 2"/>
          <p:cNvSpPr>
            <a:spLocks noGrp="1"/>
          </p:cNvSpPr>
          <p:nvPr>
            <p:ph type="title"/>
          </p:nvPr>
        </p:nvSpPr>
        <p:spPr/>
        <p:txBody>
          <a:bodyPr/>
          <a:lstStyle/>
          <a:p>
            <a:r>
              <a:rPr lang="en-US" dirty="0" smtClean="0"/>
              <a:t>CSOM Foundational Objects</a:t>
            </a:r>
            <a:endParaRPr lang="en-US" dirty="0"/>
          </a:p>
        </p:txBody>
      </p:sp>
    </p:spTree>
    <p:extLst>
      <p:ext uri="{BB962C8B-B14F-4D97-AF65-F5344CB8AC3E}">
        <p14:creationId xmlns:p14="http://schemas.microsoft.com/office/powerpoint/2010/main" val="5084777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ghtning Bolt 2"/>
          <p:cNvSpPr/>
          <p:nvPr/>
        </p:nvSpPr>
        <p:spPr bwMode="auto">
          <a:xfrm rot="19565577">
            <a:off x="9277647" y="4254310"/>
            <a:ext cx="1497722" cy="740970"/>
          </a:xfrm>
          <a:prstGeom prst="lightningBol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3" name="TextBox 22"/>
          <p:cNvSpPr txBox="1"/>
          <p:nvPr/>
        </p:nvSpPr>
        <p:spPr>
          <a:xfrm>
            <a:off x="7894637" y="1744662"/>
            <a:ext cx="3733798" cy="1523494"/>
          </a:xfrm>
          <a:prstGeom prst="rect">
            <a:avLst/>
          </a:prstGeom>
          <a:noFill/>
          <a:ln>
            <a:solidFill>
              <a:schemeClr val="tx1"/>
            </a:solidFill>
          </a:ln>
        </p:spPr>
        <p:txBody>
          <a:bodyPr wrap="square" lIns="182880" tIns="146304" rIns="182880" bIns="146304" rtlCol="0">
            <a:spAutoFit/>
          </a:bodyPr>
          <a:lstStyle/>
          <a:p>
            <a:pPr>
              <a:lnSpc>
                <a:spcPct val="90000"/>
              </a:lnSpc>
              <a:spcAft>
                <a:spcPts val="600"/>
              </a:spcAft>
            </a:pPr>
            <a:r>
              <a:rPr lang="en-US" dirty="0" smtClean="0">
                <a:gradFill>
                  <a:gsLst>
                    <a:gs pos="2917">
                      <a:srgbClr val="505050"/>
                    </a:gs>
                    <a:gs pos="30000">
                      <a:srgbClr val="505050"/>
                    </a:gs>
                  </a:gsLst>
                  <a:lin ang="5400000" scaled="0"/>
                </a:gradFill>
              </a:rPr>
              <a:t>context.Load(…)</a:t>
            </a:r>
          </a:p>
          <a:p>
            <a:pPr>
              <a:lnSpc>
                <a:spcPct val="90000"/>
              </a:lnSpc>
              <a:spcAft>
                <a:spcPts val="600"/>
              </a:spcAft>
            </a:pPr>
            <a:r>
              <a:rPr lang="en-US" dirty="0" smtClean="0">
                <a:gradFill>
                  <a:gsLst>
                    <a:gs pos="2917">
                      <a:srgbClr val="505050"/>
                    </a:gs>
                    <a:gs pos="30000">
                      <a:srgbClr val="505050"/>
                    </a:gs>
                  </a:gsLst>
                  <a:lin ang="5400000" scaled="0"/>
                </a:gradFill>
              </a:rPr>
              <a:t>context.LoadQuery(…)</a:t>
            </a:r>
          </a:p>
          <a:p>
            <a:pPr>
              <a:lnSpc>
                <a:spcPct val="90000"/>
              </a:lnSpc>
              <a:spcAft>
                <a:spcPts val="600"/>
              </a:spcAft>
            </a:pPr>
            <a:r>
              <a:rPr lang="en-US" dirty="0" smtClean="0">
                <a:gradFill>
                  <a:gsLst>
                    <a:gs pos="2917">
                      <a:srgbClr val="505050"/>
                    </a:gs>
                    <a:gs pos="30000">
                      <a:srgbClr val="505050"/>
                    </a:gs>
                  </a:gsLst>
                  <a:lin ang="5400000" scaled="0"/>
                </a:gradFill>
              </a:rPr>
              <a:t>new SearchExecutor(context) </a:t>
            </a:r>
          </a:p>
          <a:p>
            <a:pPr>
              <a:lnSpc>
                <a:spcPct val="90000"/>
              </a:lnSpc>
              <a:spcAft>
                <a:spcPts val="600"/>
              </a:spcAft>
            </a:pPr>
            <a:r>
              <a:rPr lang="en-US" dirty="0" smtClean="0">
                <a:solidFill>
                  <a:srgbClr val="0072C6"/>
                </a:solidFill>
              </a:rPr>
              <a:t>context.load(…)</a:t>
            </a:r>
          </a:p>
        </p:txBody>
      </p:sp>
      <p:sp>
        <p:nvSpPr>
          <p:cNvPr id="24" name="TextBox 23"/>
          <p:cNvSpPr txBox="1"/>
          <p:nvPr/>
        </p:nvSpPr>
        <p:spPr>
          <a:xfrm>
            <a:off x="8702677" y="5630862"/>
            <a:ext cx="3461526" cy="871008"/>
          </a:xfrm>
          <a:prstGeom prst="rect">
            <a:avLst/>
          </a:prstGeom>
          <a:noFill/>
          <a:ln>
            <a:solidFill>
              <a:schemeClr val="tx1"/>
            </a:solidFill>
          </a:ln>
        </p:spPr>
        <p:txBody>
          <a:bodyPr wrap="square" lIns="182880" tIns="146304" rIns="182880" bIns="146304" rtlCol="0">
            <a:spAutoFit/>
          </a:bodyPr>
          <a:lstStyle/>
          <a:p>
            <a:pPr>
              <a:lnSpc>
                <a:spcPct val="90000"/>
              </a:lnSpc>
              <a:spcAft>
                <a:spcPts val="600"/>
              </a:spcAft>
            </a:pPr>
            <a:r>
              <a:rPr lang="en-US" dirty="0" smtClean="0">
                <a:gradFill>
                  <a:gsLst>
                    <a:gs pos="2917">
                      <a:srgbClr val="505050"/>
                    </a:gs>
                    <a:gs pos="30000">
                      <a:srgbClr val="505050"/>
                    </a:gs>
                  </a:gsLst>
                  <a:lin ang="5400000" scaled="0"/>
                </a:gradFill>
              </a:rPr>
              <a:t>context.ExecuteQuery( )</a:t>
            </a:r>
          </a:p>
          <a:p>
            <a:pPr>
              <a:lnSpc>
                <a:spcPct val="90000"/>
              </a:lnSpc>
              <a:spcAft>
                <a:spcPts val="600"/>
              </a:spcAft>
            </a:pPr>
            <a:r>
              <a:rPr lang="en-US" dirty="0" smtClean="0">
                <a:solidFill>
                  <a:srgbClr val="0072C6"/>
                </a:solidFill>
              </a:rPr>
              <a:t>context.executeQueryAsync( )</a:t>
            </a:r>
            <a:endParaRPr lang="en-US" dirty="0">
              <a:gradFill>
                <a:gsLst>
                  <a:gs pos="2917">
                    <a:srgbClr val="505050"/>
                  </a:gs>
                  <a:gs pos="30000">
                    <a:srgbClr val="505050"/>
                  </a:gs>
                </a:gsLst>
                <a:lin ang="5400000" scaled="0"/>
              </a:gradFill>
            </a:endParaRPr>
          </a:p>
        </p:txBody>
      </p:sp>
      <p:sp>
        <p:nvSpPr>
          <p:cNvPr id="25" name="TextBox 24"/>
          <p:cNvSpPr txBox="1"/>
          <p:nvPr/>
        </p:nvSpPr>
        <p:spPr>
          <a:xfrm>
            <a:off x="1112837" y="4990329"/>
            <a:ext cx="3962398" cy="1197251"/>
          </a:xfrm>
          <a:prstGeom prst="rect">
            <a:avLst/>
          </a:prstGeom>
          <a:noFill/>
          <a:ln>
            <a:solidFill>
              <a:schemeClr val="tx1"/>
            </a:solidFill>
          </a:ln>
        </p:spPr>
        <p:txBody>
          <a:bodyPr wrap="square" lIns="182880" tIns="146304" rIns="182880" bIns="146304" rtlCol="0">
            <a:spAutoFit/>
          </a:bodyPr>
          <a:lstStyle/>
          <a:p>
            <a:pPr>
              <a:lnSpc>
                <a:spcPct val="90000"/>
              </a:lnSpc>
              <a:spcAft>
                <a:spcPts val="600"/>
              </a:spcAft>
            </a:pPr>
            <a:r>
              <a:rPr lang="en-US" dirty="0" smtClean="0">
                <a:gradFill>
                  <a:gsLst>
                    <a:gs pos="2917">
                      <a:srgbClr val="505050"/>
                    </a:gs>
                    <a:gs pos="30000">
                      <a:srgbClr val="505050"/>
                    </a:gs>
                  </a:gsLst>
                  <a:lin ang="5400000" scaled="0"/>
                </a:gradFill>
              </a:rPr>
              <a:t>string t = web.Title</a:t>
            </a:r>
          </a:p>
          <a:p>
            <a:pPr>
              <a:lnSpc>
                <a:spcPct val="90000"/>
              </a:lnSpc>
              <a:spcAft>
                <a:spcPts val="600"/>
              </a:spcAft>
            </a:pPr>
            <a:r>
              <a:rPr lang="en-US" dirty="0" smtClean="0">
                <a:gradFill>
                  <a:gsLst>
                    <a:gs pos="2917">
                      <a:srgbClr val="505050"/>
                    </a:gs>
                    <a:gs pos="30000">
                      <a:srgbClr val="505050"/>
                    </a:gs>
                  </a:gsLst>
                  <a:lin ang="5400000" scaled="0"/>
                </a:gradFill>
              </a:rPr>
              <a:t>foreach (ListItem item in oItems) { }</a:t>
            </a:r>
          </a:p>
          <a:p>
            <a:pPr>
              <a:lnSpc>
                <a:spcPct val="90000"/>
              </a:lnSpc>
              <a:spcAft>
                <a:spcPts val="600"/>
              </a:spcAft>
            </a:pPr>
            <a:r>
              <a:rPr lang="en-US" dirty="0" smtClean="0">
                <a:solidFill>
                  <a:srgbClr val="0072C6"/>
                </a:solidFill>
              </a:rPr>
              <a:t>var t = web.get_title( )</a:t>
            </a:r>
            <a:endParaRPr lang="en-US" dirty="0">
              <a:solidFill>
                <a:srgbClr val="0072C6"/>
              </a:solidFill>
            </a:endParaRPr>
          </a:p>
        </p:txBody>
      </p:sp>
      <p:sp>
        <p:nvSpPr>
          <p:cNvPr id="22" name="TextBox 21"/>
          <p:cNvSpPr txBox="1"/>
          <p:nvPr/>
        </p:nvSpPr>
        <p:spPr>
          <a:xfrm>
            <a:off x="300653" y="3062011"/>
            <a:ext cx="3733798" cy="1197251"/>
          </a:xfrm>
          <a:prstGeom prst="rect">
            <a:avLst/>
          </a:prstGeom>
          <a:noFill/>
          <a:ln>
            <a:solidFill>
              <a:schemeClr val="tx1"/>
            </a:solidFill>
          </a:ln>
        </p:spPr>
        <p:txBody>
          <a:bodyPr wrap="square" lIns="182880" tIns="146304" rIns="182880" bIns="146304" rtlCol="0">
            <a:spAutoFit/>
          </a:bodyPr>
          <a:lstStyle/>
          <a:p>
            <a:pPr>
              <a:lnSpc>
                <a:spcPct val="90000"/>
              </a:lnSpc>
              <a:spcAft>
                <a:spcPts val="600"/>
              </a:spcAft>
            </a:pPr>
            <a:r>
              <a:rPr lang="en-US" dirty="0" smtClean="0">
                <a:gradFill>
                  <a:gsLst>
                    <a:gs pos="2917">
                      <a:srgbClr val="505050"/>
                    </a:gs>
                    <a:gs pos="30000">
                      <a:srgbClr val="505050"/>
                    </a:gs>
                  </a:gsLst>
                  <a:lin ang="5400000" scaled="0"/>
                </a:gradFill>
              </a:rPr>
              <a:t>new ClientContext(url)</a:t>
            </a:r>
          </a:p>
          <a:p>
            <a:pPr>
              <a:lnSpc>
                <a:spcPct val="90000"/>
              </a:lnSpc>
              <a:spcAft>
                <a:spcPts val="600"/>
              </a:spcAft>
            </a:pPr>
            <a:r>
              <a:rPr lang="en-US" dirty="0" smtClean="0">
                <a:gradFill>
                  <a:gsLst>
                    <a:gs pos="2917">
                      <a:srgbClr val="505050"/>
                    </a:gs>
                    <a:gs pos="30000">
                      <a:srgbClr val="505050"/>
                    </a:gs>
                  </a:gsLst>
                  <a:lin ang="5400000" scaled="0"/>
                </a:gradFill>
              </a:rPr>
              <a:t>TokenHelper.GetClientContext…( )</a:t>
            </a:r>
          </a:p>
          <a:p>
            <a:pPr>
              <a:lnSpc>
                <a:spcPct val="90000"/>
              </a:lnSpc>
              <a:spcAft>
                <a:spcPts val="600"/>
              </a:spcAft>
            </a:pPr>
            <a:r>
              <a:rPr lang="en-US" dirty="0">
                <a:solidFill>
                  <a:srgbClr val="0072C6"/>
                </a:solidFill>
              </a:rPr>
              <a:t>SP.ClientContext.get_current</a:t>
            </a:r>
            <a:r>
              <a:rPr lang="en-US" dirty="0" smtClean="0">
                <a:solidFill>
                  <a:srgbClr val="0072C6"/>
                </a:solidFill>
              </a:rPr>
              <a:t>( )</a:t>
            </a:r>
            <a:endParaRPr lang="en-US" dirty="0">
              <a:solidFill>
                <a:srgbClr val="0072C6"/>
              </a:solidFill>
            </a:endParaRPr>
          </a:p>
        </p:txBody>
      </p:sp>
      <p:sp>
        <p:nvSpPr>
          <p:cNvPr id="5" name="Title 4"/>
          <p:cNvSpPr>
            <a:spLocks noGrp="1"/>
          </p:cNvSpPr>
          <p:nvPr>
            <p:ph type="title"/>
          </p:nvPr>
        </p:nvSpPr>
        <p:spPr/>
        <p:txBody>
          <a:bodyPr/>
          <a:lstStyle/>
          <a:p>
            <a:r>
              <a:rPr lang="en-US" dirty="0" smtClean="0"/>
              <a:t>CSOM semantics</a:t>
            </a:r>
            <a:endParaRPr lang="en-US" dirty="0"/>
          </a:p>
        </p:txBody>
      </p:sp>
      <p:sp>
        <p:nvSpPr>
          <p:cNvPr id="7" name="Freeform 6"/>
          <p:cNvSpPr/>
          <p:nvPr/>
        </p:nvSpPr>
        <p:spPr>
          <a:xfrm>
            <a:off x="6137100" y="1636523"/>
            <a:ext cx="1815918" cy="1815918"/>
          </a:xfrm>
          <a:custGeom>
            <a:avLst/>
            <a:gdLst>
              <a:gd name="connsiteX0" fmla="*/ 0 w 1815918"/>
              <a:gd name="connsiteY0" fmla="*/ 907959 h 1815918"/>
              <a:gd name="connsiteX1" fmla="*/ 907959 w 1815918"/>
              <a:gd name="connsiteY1" fmla="*/ 0 h 1815918"/>
              <a:gd name="connsiteX2" fmla="*/ 1815918 w 1815918"/>
              <a:gd name="connsiteY2" fmla="*/ 907959 h 1815918"/>
              <a:gd name="connsiteX3" fmla="*/ 907959 w 1815918"/>
              <a:gd name="connsiteY3" fmla="*/ 1815918 h 1815918"/>
              <a:gd name="connsiteX4" fmla="*/ 0 w 1815918"/>
              <a:gd name="connsiteY4" fmla="*/ 907959 h 1815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5918" h="1815918">
                <a:moveTo>
                  <a:pt x="0" y="907959"/>
                </a:moveTo>
                <a:cubicBezTo>
                  <a:pt x="0" y="406507"/>
                  <a:pt x="406507" y="0"/>
                  <a:pt x="907959" y="0"/>
                </a:cubicBezTo>
                <a:cubicBezTo>
                  <a:pt x="1409411" y="0"/>
                  <a:pt x="1815918" y="406507"/>
                  <a:pt x="1815918" y="907959"/>
                </a:cubicBezTo>
                <a:cubicBezTo>
                  <a:pt x="1815918" y="1409411"/>
                  <a:pt x="1409411" y="1815918"/>
                  <a:pt x="907959" y="1815918"/>
                </a:cubicBezTo>
                <a:cubicBezTo>
                  <a:pt x="406507" y="1815918"/>
                  <a:pt x="0" y="1409411"/>
                  <a:pt x="0" y="907959"/>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0225" tIns="300225" rIns="300225" bIns="300225" numCol="1" spcCol="1270" anchor="ctr" anchorCtr="0">
            <a:noAutofit/>
          </a:bodyPr>
          <a:lstStyle/>
          <a:p>
            <a:pPr algn="ctr" defTabSz="1200150">
              <a:lnSpc>
                <a:spcPct val="90000"/>
              </a:lnSpc>
              <a:spcBef>
                <a:spcPct val="0"/>
              </a:spcBef>
              <a:spcAft>
                <a:spcPct val="35000"/>
              </a:spcAft>
            </a:pPr>
            <a:r>
              <a:rPr lang="en-US" sz="2700" dirty="0" smtClean="0">
                <a:solidFill>
                  <a:srgbClr val="FFFFFF"/>
                </a:solidFill>
              </a:rPr>
              <a:t>Build Request</a:t>
            </a:r>
            <a:endParaRPr lang="en-US" sz="2700" dirty="0">
              <a:solidFill>
                <a:srgbClr val="FFFFFF"/>
              </a:solidFill>
            </a:endParaRPr>
          </a:p>
        </p:txBody>
      </p:sp>
      <p:sp>
        <p:nvSpPr>
          <p:cNvPr id="8" name="Freeform 7"/>
          <p:cNvSpPr/>
          <p:nvPr/>
        </p:nvSpPr>
        <p:spPr>
          <a:xfrm rot="3600000">
            <a:off x="7478478" y="3408178"/>
            <a:ext cx="484313" cy="612872"/>
          </a:xfrm>
          <a:custGeom>
            <a:avLst/>
            <a:gdLst>
              <a:gd name="connsiteX0" fmla="*/ 0 w 484313"/>
              <a:gd name="connsiteY0" fmla="*/ 122574 h 612872"/>
              <a:gd name="connsiteX1" fmla="*/ 242157 w 484313"/>
              <a:gd name="connsiteY1" fmla="*/ 122574 h 612872"/>
              <a:gd name="connsiteX2" fmla="*/ 242157 w 484313"/>
              <a:gd name="connsiteY2" fmla="*/ 0 h 612872"/>
              <a:gd name="connsiteX3" fmla="*/ 484313 w 484313"/>
              <a:gd name="connsiteY3" fmla="*/ 306436 h 612872"/>
              <a:gd name="connsiteX4" fmla="*/ 242157 w 484313"/>
              <a:gd name="connsiteY4" fmla="*/ 612872 h 612872"/>
              <a:gd name="connsiteX5" fmla="*/ 242157 w 484313"/>
              <a:gd name="connsiteY5" fmla="*/ 490298 h 612872"/>
              <a:gd name="connsiteX6" fmla="*/ 0 w 484313"/>
              <a:gd name="connsiteY6" fmla="*/ 490298 h 612872"/>
              <a:gd name="connsiteX7" fmla="*/ 0 w 484313"/>
              <a:gd name="connsiteY7" fmla="*/ 122574 h 612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4313" h="612872">
                <a:moveTo>
                  <a:pt x="0" y="122574"/>
                </a:moveTo>
                <a:lnTo>
                  <a:pt x="242157" y="122574"/>
                </a:lnTo>
                <a:lnTo>
                  <a:pt x="242157" y="0"/>
                </a:lnTo>
                <a:lnTo>
                  <a:pt x="484313" y="306436"/>
                </a:lnTo>
                <a:lnTo>
                  <a:pt x="242157" y="612872"/>
                </a:lnTo>
                <a:lnTo>
                  <a:pt x="242157" y="490298"/>
                </a:lnTo>
                <a:lnTo>
                  <a:pt x="0" y="490298"/>
                </a:lnTo>
                <a:lnTo>
                  <a:pt x="0" y="122574"/>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122573" rIns="145293" bIns="122574" numCol="1" spcCol="1270" anchor="ctr" anchorCtr="0">
            <a:noAutofit/>
          </a:bodyPr>
          <a:lstStyle/>
          <a:p>
            <a:pPr algn="ctr" defTabSz="933450">
              <a:lnSpc>
                <a:spcPct val="90000"/>
              </a:lnSpc>
              <a:spcBef>
                <a:spcPct val="0"/>
              </a:spcBef>
              <a:spcAft>
                <a:spcPct val="35000"/>
              </a:spcAft>
            </a:pPr>
            <a:endParaRPr lang="en-US" sz="2100" dirty="0">
              <a:solidFill>
                <a:srgbClr val="FFFFFF"/>
              </a:solidFill>
            </a:endParaRPr>
          </a:p>
        </p:txBody>
      </p:sp>
      <p:sp>
        <p:nvSpPr>
          <p:cNvPr id="9" name="Freeform 8"/>
          <p:cNvSpPr/>
          <p:nvPr/>
        </p:nvSpPr>
        <p:spPr>
          <a:xfrm>
            <a:off x="7501959" y="4000528"/>
            <a:ext cx="1815918" cy="1815918"/>
          </a:xfrm>
          <a:custGeom>
            <a:avLst/>
            <a:gdLst>
              <a:gd name="connsiteX0" fmla="*/ 0 w 1815918"/>
              <a:gd name="connsiteY0" fmla="*/ 907959 h 1815918"/>
              <a:gd name="connsiteX1" fmla="*/ 907959 w 1815918"/>
              <a:gd name="connsiteY1" fmla="*/ 0 h 1815918"/>
              <a:gd name="connsiteX2" fmla="*/ 1815918 w 1815918"/>
              <a:gd name="connsiteY2" fmla="*/ 907959 h 1815918"/>
              <a:gd name="connsiteX3" fmla="*/ 907959 w 1815918"/>
              <a:gd name="connsiteY3" fmla="*/ 1815918 h 1815918"/>
              <a:gd name="connsiteX4" fmla="*/ 0 w 1815918"/>
              <a:gd name="connsiteY4" fmla="*/ 907959 h 1815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5918" h="1815918">
                <a:moveTo>
                  <a:pt x="0" y="907959"/>
                </a:moveTo>
                <a:cubicBezTo>
                  <a:pt x="0" y="406507"/>
                  <a:pt x="406507" y="0"/>
                  <a:pt x="907959" y="0"/>
                </a:cubicBezTo>
                <a:cubicBezTo>
                  <a:pt x="1409411" y="0"/>
                  <a:pt x="1815918" y="406507"/>
                  <a:pt x="1815918" y="907959"/>
                </a:cubicBezTo>
                <a:cubicBezTo>
                  <a:pt x="1815918" y="1409411"/>
                  <a:pt x="1409411" y="1815918"/>
                  <a:pt x="907959" y="1815918"/>
                </a:cubicBezTo>
                <a:cubicBezTo>
                  <a:pt x="406507" y="1815918"/>
                  <a:pt x="0" y="1409411"/>
                  <a:pt x="0" y="907959"/>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0225" tIns="300225" rIns="300225" bIns="300225" numCol="1" spcCol="1270" anchor="ctr" anchorCtr="0">
            <a:noAutofit/>
          </a:bodyPr>
          <a:lstStyle/>
          <a:p>
            <a:pPr algn="ctr" defTabSz="1200150">
              <a:lnSpc>
                <a:spcPct val="90000"/>
              </a:lnSpc>
              <a:spcBef>
                <a:spcPct val="0"/>
              </a:spcBef>
              <a:spcAft>
                <a:spcPct val="35000"/>
              </a:spcAft>
            </a:pPr>
            <a:r>
              <a:rPr lang="en-US" sz="2700" dirty="0" smtClean="0">
                <a:solidFill>
                  <a:srgbClr val="FFFFFF"/>
                </a:solidFill>
              </a:rPr>
              <a:t>Execute Query</a:t>
            </a:r>
            <a:endParaRPr lang="en-US" sz="2700" dirty="0">
              <a:solidFill>
                <a:srgbClr val="FFFFFF"/>
              </a:solidFill>
            </a:endParaRPr>
          </a:p>
        </p:txBody>
      </p:sp>
      <p:sp>
        <p:nvSpPr>
          <p:cNvPr id="11" name="Freeform 10"/>
          <p:cNvSpPr/>
          <p:nvPr/>
        </p:nvSpPr>
        <p:spPr>
          <a:xfrm>
            <a:off x="6816609" y="4602050"/>
            <a:ext cx="484314" cy="612873"/>
          </a:xfrm>
          <a:custGeom>
            <a:avLst/>
            <a:gdLst>
              <a:gd name="connsiteX0" fmla="*/ 0 w 484313"/>
              <a:gd name="connsiteY0" fmla="*/ 122574 h 612872"/>
              <a:gd name="connsiteX1" fmla="*/ 242157 w 484313"/>
              <a:gd name="connsiteY1" fmla="*/ 122574 h 612872"/>
              <a:gd name="connsiteX2" fmla="*/ 242157 w 484313"/>
              <a:gd name="connsiteY2" fmla="*/ 0 h 612872"/>
              <a:gd name="connsiteX3" fmla="*/ 484313 w 484313"/>
              <a:gd name="connsiteY3" fmla="*/ 306436 h 612872"/>
              <a:gd name="connsiteX4" fmla="*/ 242157 w 484313"/>
              <a:gd name="connsiteY4" fmla="*/ 612872 h 612872"/>
              <a:gd name="connsiteX5" fmla="*/ 242157 w 484313"/>
              <a:gd name="connsiteY5" fmla="*/ 490298 h 612872"/>
              <a:gd name="connsiteX6" fmla="*/ 0 w 484313"/>
              <a:gd name="connsiteY6" fmla="*/ 490298 h 612872"/>
              <a:gd name="connsiteX7" fmla="*/ 0 w 484313"/>
              <a:gd name="connsiteY7" fmla="*/ 122574 h 612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4313" h="612872">
                <a:moveTo>
                  <a:pt x="484313" y="490298"/>
                </a:moveTo>
                <a:lnTo>
                  <a:pt x="242156" y="490298"/>
                </a:lnTo>
                <a:lnTo>
                  <a:pt x="242156" y="612872"/>
                </a:lnTo>
                <a:lnTo>
                  <a:pt x="0" y="306436"/>
                </a:lnTo>
                <a:lnTo>
                  <a:pt x="242156" y="0"/>
                </a:lnTo>
                <a:lnTo>
                  <a:pt x="242156" y="122574"/>
                </a:lnTo>
                <a:lnTo>
                  <a:pt x="484313" y="122574"/>
                </a:lnTo>
                <a:lnTo>
                  <a:pt x="484313" y="49029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45294" tIns="122575" rIns="1" bIns="122574" numCol="1" spcCol="1270" anchor="ctr" anchorCtr="0">
            <a:noAutofit/>
          </a:bodyPr>
          <a:lstStyle/>
          <a:p>
            <a:pPr algn="ctr" defTabSz="933450">
              <a:lnSpc>
                <a:spcPct val="90000"/>
              </a:lnSpc>
              <a:spcBef>
                <a:spcPct val="0"/>
              </a:spcBef>
              <a:spcAft>
                <a:spcPct val="35000"/>
              </a:spcAft>
            </a:pPr>
            <a:endParaRPr lang="en-US" sz="2100" dirty="0">
              <a:solidFill>
                <a:srgbClr val="FFFFFF"/>
              </a:solidFill>
            </a:endParaRPr>
          </a:p>
        </p:txBody>
      </p:sp>
      <p:sp>
        <p:nvSpPr>
          <p:cNvPr id="12" name="Freeform 11"/>
          <p:cNvSpPr/>
          <p:nvPr/>
        </p:nvSpPr>
        <p:spPr>
          <a:xfrm>
            <a:off x="4772241" y="4000528"/>
            <a:ext cx="1815918" cy="1815918"/>
          </a:xfrm>
          <a:custGeom>
            <a:avLst/>
            <a:gdLst>
              <a:gd name="connsiteX0" fmla="*/ 0 w 1815918"/>
              <a:gd name="connsiteY0" fmla="*/ 907959 h 1815918"/>
              <a:gd name="connsiteX1" fmla="*/ 907959 w 1815918"/>
              <a:gd name="connsiteY1" fmla="*/ 0 h 1815918"/>
              <a:gd name="connsiteX2" fmla="*/ 1815918 w 1815918"/>
              <a:gd name="connsiteY2" fmla="*/ 907959 h 1815918"/>
              <a:gd name="connsiteX3" fmla="*/ 907959 w 1815918"/>
              <a:gd name="connsiteY3" fmla="*/ 1815918 h 1815918"/>
              <a:gd name="connsiteX4" fmla="*/ 0 w 1815918"/>
              <a:gd name="connsiteY4" fmla="*/ 907959 h 1815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5918" h="1815918">
                <a:moveTo>
                  <a:pt x="0" y="907959"/>
                </a:moveTo>
                <a:cubicBezTo>
                  <a:pt x="0" y="406507"/>
                  <a:pt x="406507" y="0"/>
                  <a:pt x="907959" y="0"/>
                </a:cubicBezTo>
                <a:cubicBezTo>
                  <a:pt x="1409411" y="0"/>
                  <a:pt x="1815918" y="406507"/>
                  <a:pt x="1815918" y="907959"/>
                </a:cubicBezTo>
                <a:cubicBezTo>
                  <a:pt x="1815918" y="1409411"/>
                  <a:pt x="1409411" y="1815918"/>
                  <a:pt x="907959" y="1815918"/>
                </a:cubicBezTo>
                <a:cubicBezTo>
                  <a:pt x="406507" y="1815918"/>
                  <a:pt x="0" y="1409411"/>
                  <a:pt x="0" y="907959"/>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0225" tIns="300225" rIns="300225" bIns="300225" numCol="1" spcCol="1270" anchor="ctr" anchorCtr="0">
            <a:noAutofit/>
          </a:bodyPr>
          <a:lstStyle/>
          <a:p>
            <a:pPr algn="ctr" defTabSz="1200150">
              <a:lnSpc>
                <a:spcPct val="90000"/>
              </a:lnSpc>
              <a:spcBef>
                <a:spcPct val="0"/>
              </a:spcBef>
              <a:spcAft>
                <a:spcPct val="35000"/>
              </a:spcAft>
            </a:pPr>
            <a:r>
              <a:rPr lang="en-US" sz="2700" dirty="0" smtClean="0">
                <a:solidFill>
                  <a:srgbClr val="FFFFFF"/>
                </a:solidFill>
              </a:rPr>
              <a:t>Process Results</a:t>
            </a:r>
            <a:endParaRPr lang="en-US" sz="2700" dirty="0">
              <a:solidFill>
                <a:srgbClr val="FFFFFF"/>
              </a:solidFill>
            </a:endParaRPr>
          </a:p>
        </p:txBody>
      </p:sp>
      <p:sp>
        <p:nvSpPr>
          <p:cNvPr id="20" name="Freeform 19"/>
          <p:cNvSpPr/>
          <p:nvPr/>
        </p:nvSpPr>
        <p:spPr>
          <a:xfrm rot="18000000">
            <a:off x="6113619" y="3431919"/>
            <a:ext cx="484313" cy="612872"/>
          </a:xfrm>
          <a:custGeom>
            <a:avLst/>
            <a:gdLst>
              <a:gd name="connsiteX0" fmla="*/ 0 w 484313"/>
              <a:gd name="connsiteY0" fmla="*/ 122574 h 612872"/>
              <a:gd name="connsiteX1" fmla="*/ 242157 w 484313"/>
              <a:gd name="connsiteY1" fmla="*/ 122574 h 612872"/>
              <a:gd name="connsiteX2" fmla="*/ 242157 w 484313"/>
              <a:gd name="connsiteY2" fmla="*/ 0 h 612872"/>
              <a:gd name="connsiteX3" fmla="*/ 484313 w 484313"/>
              <a:gd name="connsiteY3" fmla="*/ 306436 h 612872"/>
              <a:gd name="connsiteX4" fmla="*/ 242157 w 484313"/>
              <a:gd name="connsiteY4" fmla="*/ 612872 h 612872"/>
              <a:gd name="connsiteX5" fmla="*/ 242157 w 484313"/>
              <a:gd name="connsiteY5" fmla="*/ 490298 h 612872"/>
              <a:gd name="connsiteX6" fmla="*/ 0 w 484313"/>
              <a:gd name="connsiteY6" fmla="*/ 490298 h 612872"/>
              <a:gd name="connsiteX7" fmla="*/ 0 w 484313"/>
              <a:gd name="connsiteY7" fmla="*/ 122574 h 612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4313" h="612872">
                <a:moveTo>
                  <a:pt x="0" y="122574"/>
                </a:moveTo>
                <a:lnTo>
                  <a:pt x="242157" y="122574"/>
                </a:lnTo>
                <a:lnTo>
                  <a:pt x="242157" y="0"/>
                </a:lnTo>
                <a:lnTo>
                  <a:pt x="484313" y="306436"/>
                </a:lnTo>
                <a:lnTo>
                  <a:pt x="242157" y="612872"/>
                </a:lnTo>
                <a:lnTo>
                  <a:pt x="242157" y="490298"/>
                </a:lnTo>
                <a:lnTo>
                  <a:pt x="0" y="490298"/>
                </a:lnTo>
                <a:lnTo>
                  <a:pt x="0" y="122574"/>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122574" rIns="145293" bIns="122573" numCol="1" spcCol="1270" anchor="ctr" anchorCtr="0">
            <a:noAutofit/>
          </a:bodyPr>
          <a:lstStyle/>
          <a:p>
            <a:pPr algn="ctr" defTabSz="933450">
              <a:lnSpc>
                <a:spcPct val="90000"/>
              </a:lnSpc>
              <a:spcBef>
                <a:spcPct val="0"/>
              </a:spcBef>
              <a:spcAft>
                <a:spcPct val="35000"/>
              </a:spcAft>
            </a:pPr>
            <a:endParaRPr lang="en-US" sz="2100" dirty="0">
              <a:solidFill>
                <a:srgbClr val="FFFFFF"/>
              </a:solidFill>
            </a:endParaRPr>
          </a:p>
        </p:txBody>
      </p:sp>
      <p:graphicFrame>
        <p:nvGraphicFramePr>
          <p:cNvPr id="10" name="Diagram 9"/>
          <p:cNvGraphicFramePr/>
          <p:nvPr>
            <p:extLst/>
          </p:nvPr>
        </p:nvGraphicFramePr>
        <p:xfrm>
          <a:off x="3475037" y="1629578"/>
          <a:ext cx="1846718" cy="23248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3" name="Group 12"/>
          <p:cNvGrpSpPr/>
          <p:nvPr/>
        </p:nvGrpSpPr>
        <p:grpSpPr>
          <a:xfrm rot="3643547">
            <a:off x="5320532" y="2353299"/>
            <a:ext cx="726020" cy="547630"/>
            <a:chOff x="1520132" y="2152745"/>
            <a:chExt cx="737673" cy="655299"/>
          </a:xfrm>
        </p:grpSpPr>
        <p:sp>
          <p:nvSpPr>
            <p:cNvPr id="14" name="Right Arrow 13"/>
            <p:cNvSpPr/>
            <p:nvPr/>
          </p:nvSpPr>
          <p:spPr>
            <a:xfrm rot="18000000">
              <a:off x="1598092" y="2074785"/>
              <a:ext cx="581754" cy="737673"/>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5" name="Right Arrow 4"/>
            <p:cNvSpPr/>
            <p:nvPr/>
          </p:nvSpPr>
          <p:spPr>
            <a:xfrm rot="18000000">
              <a:off x="1807908" y="2383129"/>
              <a:ext cx="407226" cy="44260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1155700">
                <a:lnSpc>
                  <a:spcPct val="90000"/>
                </a:lnSpc>
                <a:spcBef>
                  <a:spcPct val="0"/>
                </a:spcBef>
                <a:spcAft>
                  <a:spcPct val="35000"/>
                </a:spcAft>
              </a:pPr>
              <a:endParaRPr lang="en-US" sz="2600" dirty="0">
                <a:solidFill>
                  <a:srgbClr val="FFFFFF"/>
                </a:solidFill>
              </a:endParaRPr>
            </a:p>
          </p:txBody>
        </p:sp>
      </p:grpSp>
      <p:pic>
        <p:nvPicPr>
          <p:cNvPr id="2" name="Picture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854694" y="3994254"/>
            <a:ext cx="762000" cy="1074939"/>
          </a:xfrm>
          <a:prstGeom prst="rect">
            <a:avLst/>
          </a:prstGeom>
        </p:spPr>
      </p:pic>
    </p:spTree>
    <p:extLst>
      <p:ext uri="{BB962C8B-B14F-4D97-AF65-F5344CB8AC3E}">
        <p14:creationId xmlns:p14="http://schemas.microsoft.com/office/powerpoint/2010/main" val="4306530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3" grpId="0" animBg="1"/>
      <p:bldP spid="24" grpId="0" animBg="1"/>
      <p:bldP spid="25" grpId="0" animBg="1"/>
      <p:bldP spid="22" grpId="0" animBg="1"/>
      <p:bldP spid="7" grpId="0" animBg="1"/>
      <p:bldP spid="8" grpId="0" animBg="1"/>
      <p:bldP spid="9" grpId="0" animBg="1"/>
      <p:bldP spid="11" grpId="0" animBg="1"/>
      <p:bldP spid="12" grpId="0" animBg="1"/>
      <p:bldP spid="20" grpId="0" animBg="1"/>
      <p:bldGraphic spid="10"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Create Context</a:t>
            </a:r>
            <a:br>
              <a:rPr lang="en-US" dirty="0" smtClean="0"/>
            </a:br>
            <a:endParaRPr lang="en-US" dirty="0"/>
          </a:p>
        </p:txBody>
      </p:sp>
      <p:sp>
        <p:nvSpPr>
          <p:cNvPr id="6" name="Text Placeholder 5"/>
          <p:cNvSpPr>
            <a:spLocks noGrp="1"/>
          </p:cNvSpPr>
          <p:nvPr>
            <p:ph type="body" sz="quarter" idx="10"/>
          </p:nvPr>
        </p:nvSpPr>
        <p:spPr>
          <a:xfrm>
            <a:off x="274638" y="1212849"/>
            <a:ext cx="11887200" cy="3305520"/>
          </a:xfrm>
        </p:spPr>
        <p:txBody>
          <a:bodyPr/>
          <a:lstStyle/>
          <a:p>
            <a:r>
              <a:rPr lang="en-US" sz="3200" dirty="0" smtClean="0"/>
              <a:t>Top-level object of an interlinked </a:t>
            </a:r>
            <a:br>
              <a:rPr lang="en-US" sz="3200" dirty="0" smtClean="0"/>
            </a:br>
            <a:r>
              <a:rPr lang="en-US" sz="3200" dirty="0" smtClean="0"/>
              <a:t>hierarchy</a:t>
            </a:r>
          </a:p>
          <a:p>
            <a:r>
              <a:rPr lang="en-US" sz="3200" dirty="0" smtClean="0"/>
              <a:t>Serialize, transmit, receive, deserialize</a:t>
            </a:r>
          </a:p>
          <a:p>
            <a:r>
              <a:rPr lang="en-US" sz="3200" dirty="0" smtClean="0"/>
              <a:t>Establishes the authentication approach</a:t>
            </a:r>
          </a:p>
          <a:p>
            <a:r>
              <a:rPr lang="en-US" sz="3200" dirty="0" smtClean="0"/>
              <a:t>Acquiring a context</a:t>
            </a:r>
          </a:p>
          <a:p>
            <a:pPr lvl="1"/>
            <a:r>
              <a:rPr lang="en-US" sz="1800" dirty="0" smtClean="0"/>
              <a:t>SP.ClientContext.get_current( )</a:t>
            </a:r>
          </a:p>
          <a:p>
            <a:pPr lvl="1"/>
            <a:r>
              <a:rPr lang="en-US" sz="1800" dirty="0"/>
              <a:t>new </a:t>
            </a:r>
            <a:r>
              <a:rPr lang="en-US" sz="1800" dirty="0" err="1"/>
              <a:t>ClientContext</a:t>
            </a:r>
            <a:r>
              <a:rPr lang="en-US" sz="1800" dirty="0"/>
              <a:t>(</a:t>
            </a:r>
            <a:r>
              <a:rPr lang="en-US" sz="1800" dirty="0" err="1"/>
              <a:t>url</a:t>
            </a:r>
            <a:r>
              <a:rPr lang="en-US" sz="1800" dirty="0" smtClean="0"/>
              <a:t>)</a:t>
            </a:r>
          </a:p>
        </p:txBody>
      </p:sp>
      <p:sp>
        <p:nvSpPr>
          <p:cNvPr id="7" name="TextBox 6"/>
          <p:cNvSpPr txBox="1"/>
          <p:nvPr/>
        </p:nvSpPr>
        <p:spPr>
          <a:xfrm>
            <a:off x="7666037" y="295274"/>
            <a:ext cx="4419598" cy="1141851"/>
          </a:xfrm>
          <a:prstGeom prst="rect">
            <a:avLst/>
          </a:prstGeom>
          <a:noFill/>
          <a:ln>
            <a:solidFill>
              <a:schemeClr val="tx1"/>
            </a:solidFill>
          </a:ln>
        </p:spPr>
        <p:txBody>
          <a:bodyPr wrap="square" lIns="182880" tIns="146304" rIns="182880" bIns="146304" rtlCol="0">
            <a:spAutoFit/>
          </a:bodyPr>
          <a:lstStyle/>
          <a:p>
            <a:pPr>
              <a:lnSpc>
                <a:spcPct val="90000"/>
              </a:lnSpc>
              <a:spcAft>
                <a:spcPts val="600"/>
              </a:spcAft>
            </a:pPr>
            <a:r>
              <a:rPr lang="en-US" dirty="0" smtClean="0">
                <a:gradFill>
                  <a:gsLst>
                    <a:gs pos="2917">
                      <a:srgbClr val="505050"/>
                    </a:gs>
                    <a:gs pos="30000">
                      <a:srgbClr val="505050"/>
                    </a:gs>
                  </a:gsLst>
                  <a:lin ang="5400000" scaled="0"/>
                </a:gradFill>
              </a:rPr>
              <a:t>new ClientContext(url)</a:t>
            </a:r>
          </a:p>
          <a:p>
            <a:pPr>
              <a:lnSpc>
                <a:spcPct val="90000"/>
              </a:lnSpc>
              <a:spcAft>
                <a:spcPts val="600"/>
              </a:spcAft>
            </a:pPr>
            <a:r>
              <a:rPr lang="en-US" sz="1400" dirty="0" err="1" smtClean="0">
                <a:solidFill>
                  <a:srgbClr val="505050"/>
                </a:solidFill>
              </a:rPr>
              <a:t>SharePointContextProvider.GetSharePointContext</a:t>
            </a:r>
            <a:r>
              <a:rPr lang="en-US" sz="1400" dirty="0" smtClean="0">
                <a:gradFill>
                  <a:gsLst>
                    <a:gs pos="2917">
                      <a:srgbClr val="505050"/>
                    </a:gs>
                    <a:gs pos="30000">
                      <a:srgbClr val="505050"/>
                    </a:gs>
                  </a:gsLst>
                  <a:lin ang="5400000" scaled="0"/>
                </a:gradFill>
              </a:rPr>
              <a:t>( )</a:t>
            </a:r>
          </a:p>
          <a:p>
            <a:pPr>
              <a:lnSpc>
                <a:spcPct val="90000"/>
              </a:lnSpc>
              <a:spcAft>
                <a:spcPts val="600"/>
              </a:spcAft>
            </a:pPr>
            <a:r>
              <a:rPr lang="en-US" dirty="0">
                <a:solidFill>
                  <a:srgbClr val="0072C6"/>
                </a:solidFill>
              </a:rPr>
              <a:t>SP.ClientContext.get_current</a:t>
            </a:r>
            <a:r>
              <a:rPr lang="en-US" dirty="0" smtClean="0">
                <a:solidFill>
                  <a:srgbClr val="0072C6"/>
                </a:solidFill>
              </a:rPr>
              <a:t>( )</a:t>
            </a:r>
            <a:endParaRPr lang="en-US" dirty="0">
              <a:solidFill>
                <a:srgbClr val="0072C6"/>
              </a:solidFill>
            </a:endParaRPr>
          </a:p>
        </p:txBody>
      </p:sp>
      <p:sp>
        <p:nvSpPr>
          <p:cNvPr id="8" name="Rectangle 7"/>
          <p:cNvSpPr/>
          <p:nvPr/>
        </p:nvSpPr>
        <p:spPr bwMode="auto">
          <a:xfrm>
            <a:off x="8123237" y="2962817"/>
            <a:ext cx="3162302" cy="1606807"/>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472" fontAlgn="base">
              <a:spcBef>
                <a:spcPct val="0"/>
              </a:spcBef>
              <a:spcAft>
                <a:spcPct val="0"/>
              </a:spcAft>
            </a:pPr>
            <a:r>
              <a:rPr lang="en-US" sz="2000" noProof="1" smtClean="0">
                <a:gradFill>
                  <a:gsLst>
                    <a:gs pos="0">
                      <a:srgbClr val="FFFFFF"/>
                    </a:gs>
                    <a:gs pos="100000">
                      <a:srgbClr val="FFFFFF"/>
                    </a:gs>
                  </a:gsLst>
                  <a:lin ang="5400000" scaled="0"/>
                </a:gradFill>
              </a:rPr>
              <a:t>SharePointContextProvider</a:t>
            </a:r>
            <a:endParaRPr lang="en-US" sz="2000" noProof="1">
              <a:gradFill>
                <a:gsLst>
                  <a:gs pos="0">
                    <a:srgbClr val="FFFFFF"/>
                  </a:gs>
                  <a:gs pos="100000">
                    <a:srgbClr val="FFFFFF"/>
                  </a:gs>
                </a:gsLst>
                <a:lin ang="5400000" scaled="0"/>
              </a:gradFill>
            </a:endParaRPr>
          </a:p>
        </p:txBody>
      </p:sp>
      <p:sp>
        <p:nvSpPr>
          <p:cNvPr id="3" name="Rectangle 2"/>
          <p:cNvSpPr/>
          <p:nvPr/>
        </p:nvSpPr>
        <p:spPr bwMode="auto">
          <a:xfrm>
            <a:off x="8523288" y="3734535"/>
            <a:ext cx="2362200" cy="685800"/>
          </a:xfrm>
          <a:prstGeom prst="rect">
            <a:avLst/>
          </a:prstGeom>
          <a:solidFill>
            <a:srgbClr val="96969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noProof="1" smtClean="0">
                <a:solidFill>
                  <a:srgbClr val="000000"/>
                </a:solidFill>
              </a:rPr>
              <a:t>TokenHelper</a:t>
            </a:r>
            <a:endParaRPr lang="en-US" sz="2000" noProof="1">
              <a:solidFill>
                <a:srgbClr val="000000"/>
              </a:solidFill>
            </a:endParaRPr>
          </a:p>
        </p:txBody>
      </p:sp>
      <p:sp>
        <p:nvSpPr>
          <p:cNvPr id="10" name="Explosion 1 9"/>
          <p:cNvSpPr/>
          <p:nvPr/>
        </p:nvSpPr>
        <p:spPr bwMode="auto">
          <a:xfrm>
            <a:off x="10939781" y="2417595"/>
            <a:ext cx="1066800" cy="589495"/>
          </a:xfrm>
          <a:prstGeom prst="irregularSeal1">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NEW!</a:t>
            </a:r>
            <a:endParaRPr lang="en-US" sz="1600" dirty="0">
              <a:gradFill>
                <a:gsLst>
                  <a:gs pos="0">
                    <a:srgbClr val="FFFFFF"/>
                  </a:gs>
                  <a:gs pos="100000">
                    <a:srgbClr val="FFFFFF"/>
                  </a:gs>
                </a:gsLst>
                <a:lin ang="5400000" scaled="0"/>
              </a:gradFill>
            </a:endParaRPr>
          </a:p>
        </p:txBody>
      </p:sp>
      <p:sp>
        <p:nvSpPr>
          <p:cNvPr id="11" name="Rectangle 10"/>
          <p:cNvSpPr/>
          <p:nvPr/>
        </p:nvSpPr>
        <p:spPr bwMode="auto">
          <a:xfrm>
            <a:off x="8275637" y="3328541"/>
            <a:ext cx="1143000" cy="304799"/>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t" anchorCtr="0" compatLnSpc="1">
            <a:prstTxWarp prst="textNoShape">
              <a:avLst/>
            </a:prstTxWarp>
          </a:bodyPr>
          <a:lstStyle/>
          <a:p>
            <a:pPr algn="ctr" defTabSz="932472" fontAlgn="base">
              <a:spcBef>
                <a:spcPct val="0"/>
              </a:spcBef>
              <a:spcAft>
                <a:spcPct val="0"/>
              </a:spcAft>
            </a:pPr>
            <a:r>
              <a:rPr lang="en-US" sz="2000" noProof="1" smtClean="0">
                <a:solidFill>
                  <a:srgbClr val="000000"/>
                </a:solidFill>
              </a:rPr>
              <a:t>low trust</a:t>
            </a:r>
            <a:endParaRPr lang="en-US" sz="2000" noProof="1">
              <a:solidFill>
                <a:srgbClr val="000000"/>
              </a:solidFill>
            </a:endParaRPr>
          </a:p>
        </p:txBody>
      </p:sp>
      <p:sp>
        <p:nvSpPr>
          <p:cNvPr id="12" name="Rectangle 11"/>
          <p:cNvSpPr/>
          <p:nvPr/>
        </p:nvSpPr>
        <p:spPr bwMode="auto">
          <a:xfrm>
            <a:off x="9989186" y="3328541"/>
            <a:ext cx="1143000" cy="304799"/>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t" anchorCtr="0" compatLnSpc="1">
            <a:prstTxWarp prst="textNoShape">
              <a:avLst/>
            </a:prstTxWarp>
          </a:bodyPr>
          <a:lstStyle/>
          <a:p>
            <a:pPr algn="ctr" defTabSz="932472" fontAlgn="base">
              <a:spcBef>
                <a:spcPct val="0"/>
              </a:spcBef>
              <a:spcAft>
                <a:spcPct val="0"/>
              </a:spcAft>
            </a:pPr>
            <a:r>
              <a:rPr lang="en-US" sz="2000" noProof="1" smtClean="0">
                <a:solidFill>
                  <a:srgbClr val="000000"/>
                </a:solidFill>
              </a:rPr>
              <a:t>high trust</a:t>
            </a:r>
            <a:endParaRPr lang="en-US" sz="2000" noProof="1">
              <a:solidFill>
                <a:srgbClr val="000000"/>
              </a:solidFill>
            </a:endParaRPr>
          </a:p>
        </p:txBody>
      </p:sp>
    </p:spTree>
    <p:extLst>
      <p:ext uri="{BB962C8B-B14F-4D97-AF65-F5344CB8AC3E}">
        <p14:creationId xmlns:p14="http://schemas.microsoft.com/office/powerpoint/2010/main" val="3591150381"/>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Build Request</a:t>
            </a:r>
            <a:br>
              <a:rPr lang="en-US" dirty="0" smtClean="0"/>
            </a:br>
            <a:endParaRPr lang="en-US" dirty="0"/>
          </a:p>
        </p:txBody>
      </p:sp>
      <p:sp>
        <p:nvSpPr>
          <p:cNvPr id="6" name="Text Placeholder 5"/>
          <p:cNvSpPr>
            <a:spLocks noGrp="1"/>
          </p:cNvSpPr>
          <p:nvPr>
            <p:ph type="body" sz="quarter" idx="10"/>
          </p:nvPr>
        </p:nvSpPr>
        <p:spPr>
          <a:xfrm>
            <a:off x="274638" y="1211263"/>
            <a:ext cx="11887200" cy="5736955"/>
          </a:xfrm>
        </p:spPr>
        <p:txBody>
          <a:bodyPr/>
          <a:lstStyle/>
          <a:p>
            <a:r>
              <a:rPr lang="en-US" dirty="0" smtClean="0"/>
              <a:t>Create/initialize client objects</a:t>
            </a:r>
          </a:p>
          <a:p>
            <a:r>
              <a:rPr lang="en-US" dirty="0" smtClean="0"/>
              <a:t>Load </a:t>
            </a:r>
            <a:r>
              <a:rPr lang="en-US" dirty="0"/>
              <a:t>objects/actions into context</a:t>
            </a:r>
          </a:p>
          <a:p>
            <a:pPr lvl="1"/>
            <a:r>
              <a:rPr lang="en-US" dirty="0"/>
              <a:t>Load( ) – in-place load, returns data in the object </a:t>
            </a:r>
            <a:r>
              <a:rPr lang="en-US" dirty="0" smtClean="0"/>
              <a:t>itself</a:t>
            </a:r>
            <a:br>
              <a:rPr lang="en-US" dirty="0" smtClean="0"/>
            </a:br>
            <a:r>
              <a:rPr lang="en-US" dirty="0" smtClean="0"/>
              <a:t>Note: some objects are implicitly loaded by constructor( )</a:t>
            </a:r>
            <a:endParaRPr lang="en-US" dirty="0"/>
          </a:p>
          <a:p>
            <a:pPr lvl="1"/>
            <a:r>
              <a:rPr lang="en-US" dirty="0"/>
              <a:t>LoadQuery( ) – queryable load, returns data in another result array, no affect on object state</a:t>
            </a:r>
          </a:p>
          <a:p>
            <a:r>
              <a:rPr lang="en-US" dirty="0"/>
              <a:t>LINQ to Objects (not LINQ to SharePoint)</a:t>
            </a:r>
          </a:p>
          <a:p>
            <a:pPr lvl="1"/>
            <a:r>
              <a:rPr lang="en-US" dirty="0"/>
              <a:t>Query syntax (only LoadQuery</a:t>
            </a:r>
            <a:r>
              <a:rPr lang="en-US" dirty="0" smtClean="0"/>
              <a:t>) – from x in y where x.cow == “moo” select x;</a:t>
            </a:r>
            <a:endParaRPr lang="en-US" dirty="0"/>
          </a:p>
          <a:p>
            <a:pPr lvl="1"/>
            <a:r>
              <a:rPr lang="en-US" dirty="0"/>
              <a:t>Method syntax (Load or LoadQuery</a:t>
            </a:r>
            <a:r>
              <a:rPr lang="en-US" dirty="0" smtClean="0"/>
              <a:t>) – y.where(x =&gt; x.cow == “moo”);</a:t>
            </a:r>
            <a:endParaRPr lang="en-US" dirty="0"/>
          </a:p>
          <a:p>
            <a:r>
              <a:rPr lang="en-US" dirty="0"/>
              <a:t>Use CAML to query lists, instead of LINQ</a:t>
            </a:r>
          </a:p>
          <a:p>
            <a:endParaRPr lang="en-US" dirty="0"/>
          </a:p>
        </p:txBody>
      </p:sp>
      <p:sp>
        <p:nvSpPr>
          <p:cNvPr id="4" name="TextBox 3"/>
          <p:cNvSpPr txBox="1"/>
          <p:nvPr/>
        </p:nvSpPr>
        <p:spPr>
          <a:xfrm>
            <a:off x="8351837" y="312457"/>
            <a:ext cx="3733798" cy="1523494"/>
          </a:xfrm>
          <a:prstGeom prst="rect">
            <a:avLst/>
          </a:prstGeom>
          <a:noFill/>
          <a:ln>
            <a:solidFill>
              <a:schemeClr val="tx1"/>
            </a:solidFill>
          </a:ln>
        </p:spPr>
        <p:txBody>
          <a:bodyPr wrap="square" lIns="182880" tIns="146304" rIns="182880" bIns="146304" rtlCol="0">
            <a:spAutoFit/>
          </a:bodyPr>
          <a:lstStyle/>
          <a:p>
            <a:pPr>
              <a:lnSpc>
                <a:spcPct val="90000"/>
              </a:lnSpc>
              <a:spcAft>
                <a:spcPts val="600"/>
              </a:spcAft>
            </a:pPr>
            <a:r>
              <a:rPr lang="en-US" dirty="0" smtClean="0">
                <a:gradFill>
                  <a:gsLst>
                    <a:gs pos="2917">
                      <a:srgbClr val="505050"/>
                    </a:gs>
                    <a:gs pos="30000">
                      <a:srgbClr val="505050"/>
                    </a:gs>
                  </a:gsLst>
                  <a:lin ang="5400000" scaled="0"/>
                </a:gradFill>
              </a:rPr>
              <a:t>context.Load(…)</a:t>
            </a:r>
          </a:p>
          <a:p>
            <a:pPr>
              <a:lnSpc>
                <a:spcPct val="90000"/>
              </a:lnSpc>
              <a:spcAft>
                <a:spcPts val="600"/>
              </a:spcAft>
            </a:pPr>
            <a:r>
              <a:rPr lang="en-US" dirty="0" smtClean="0">
                <a:gradFill>
                  <a:gsLst>
                    <a:gs pos="2917">
                      <a:srgbClr val="505050"/>
                    </a:gs>
                    <a:gs pos="30000">
                      <a:srgbClr val="505050"/>
                    </a:gs>
                  </a:gsLst>
                  <a:lin ang="5400000" scaled="0"/>
                </a:gradFill>
              </a:rPr>
              <a:t>context.LoadQuery(…)</a:t>
            </a:r>
          </a:p>
          <a:p>
            <a:pPr>
              <a:lnSpc>
                <a:spcPct val="90000"/>
              </a:lnSpc>
              <a:spcAft>
                <a:spcPts val="600"/>
              </a:spcAft>
            </a:pPr>
            <a:r>
              <a:rPr lang="en-US" dirty="0" smtClean="0">
                <a:gradFill>
                  <a:gsLst>
                    <a:gs pos="2917">
                      <a:srgbClr val="505050"/>
                    </a:gs>
                    <a:gs pos="30000">
                      <a:srgbClr val="505050"/>
                    </a:gs>
                  </a:gsLst>
                  <a:lin ang="5400000" scaled="0"/>
                </a:gradFill>
              </a:rPr>
              <a:t>new SearchExecutor(context) </a:t>
            </a:r>
          </a:p>
          <a:p>
            <a:pPr>
              <a:lnSpc>
                <a:spcPct val="90000"/>
              </a:lnSpc>
              <a:spcAft>
                <a:spcPts val="600"/>
              </a:spcAft>
            </a:pPr>
            <a:r>
              <a:rPr lang="en-US" dirty="0" smtClean="0">
                <a:solidFill>
                  <a:srgbClr val="0072C6"/>
                </a:solidFill>
              </a:rPr>
              <a:t>context.load(…)</a:t>
            </a:r>
          </a:p>
        </p:txBody>
      </p:sp>
    </p:spTree>
    <p:extLst>
      <p:ext uri="{BB962C8B-B14F-4D97-AF65-F5344CB8AC3E}">
        <p14:creationId xmlns:p14="http://schemas.microsoft.com/office/powerpoint/2010/main" val="1073553036"/>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Execute Query</a:t>
            </a:r>
            <a:br>
              <a:rPr lang="en-US" dirty="0" smtClean="0"/>
            </a:br>
            <a:endParaRPr lang="en-US" dirty="0"/>
          </a:p>
        </p:txBody>
      </p:sp>
      <p:sp>
        <p:nvSpPr>
          <p:cNvPr id="6" name="Text Placeholder 5"/>
          <p:cNvSpPr>
            <a:spLocks noGrp="1"/>
          </p:cNvSpPr>
          <p:nvPr>
            <p:ph type="body" sz="quarter" idx="10"/>
          </p:nvPr>
        </p:nvSpPr>
        <p:spPr>
          <a:xfrm>
            <a:off x="274638" y="1187512"/>
            <a:ext cx="11887200" cy="4678204"/>
          </a:xfrm>
        </p:spPr>
        <p:txBody>
          <a:bodyPr/>
          <a:lstStyle/>
          <a:p>
            <a:r>
              <a:rPr lang="en-US" dirty="0" smtClean="0"/>
              <a:t>First and only time request is </a:t>
            </a:r>
            <a:br>
              <a:rPr lang="en-US" dirty="0" smtClean="0"/>
            </a:br>
            <a:r>
              <a:rPr lang="en-US" dirty="0" smtClean="0"/>
              <a:t>exchanged with server</a:t>
            </a:r>
          </a:p>
          <a:p>
            <a:r>
              <a:rPr lang="en-US" dirty="0" smtClean="0"/>
              <a:t>Context object orchestrates round-trip</a:t>
            </a:r>
          </a:p>
          <a:p>
            <a:pPr lvl="1"/>
            <a:r>
              <a:rPr lang="en-US" dirty="0" smtClean="0"/>
              <a:t>Serialize objects and actions into XML </a:t>
            </a:r>
          </a:p>
          <a:p>
            <a:pPr lvl="1"/>
            <a:r>
              <a:rPr lang="en-US" dirty="0" smtClean="0"/>
              <a:t>Request for Forms </a:t>
            </a:r>
            <a:r>
              <a:rPr lang="en-US" dirty="0"/>
              <a:t>Digest (POST </a:t>
            </a:r>
            <a:r>
              <a:rPr lang="en-US" dirty="0" smtClean="0"/>
              <a:t>_vti_bin/sites.asmx, </a:t>
            </a:r>
            <a:r>
              <a:rPr lang="en-US" dirty="0" smtClean="0">
                <a:hlinkClick r:id="rId3"/>
              </a:rPr>
              <a:t>more info</a:t>
            </a:r>
            <a:r>
              <a:rPr lang="en-US" dirty="0" smtClean="0"/>
              <a:t>)</a:t>
            </a:r>
          </a:p>
          <a:p>
            <a:pPr lvl="1"/>
            <a:r>
              <a:rPr lang="en-US" dirty="0" smtClean="0"/>
              <a:t>Request for ProcessQuery as XML (POST _vti_bin/client.svc/ProcessQuery)</a:t>
            </a:r>
          </a:p>
          <a:p>
            <a:pPr lvl="1"/>
            <a:r>
              <a:rPr lang="en-US" dirty="0" smtClean="0"/>
              <a:t>Receives response objects as JSON</a:t>
            </a:r>
          </a:p>
          <a:p>
            <a:pPr lvl="1"/>
            <a:r>
              <a:rPr lang="en-US" dirty="0" smtClean="0"/>
              <a:t>Deserializes JSON into objects</a:t>
            </a:r>
          </a:p>
          <a:p>
            <a:r>
              <a:rPr lang="en-US" dirty="0" smtClean="0"/>
              <a:t>Synchronous or asynchronous options</a:t>
            </a:r>
          </a:p>
        </p:txBody>
      </p:sp>
      <p:sp>
        <p:nvSpPr>
          <p:cNvPr id="4" name="TextBox 3"/>
          <p:cNvSpPr txBox="1"/>
          <p:nvPr/>
        </p:nvSpPr>
        <p:spPr>
          <a:xfrm>
            <a:off x="8656637" y="340254"/>
            <a:ext cx="3461526" cy="871008"/>
          </a:xfrm>
          <a:prstGeom prst="rect">
            <a:avLst/>
          </a:prstGeom>
          <a:noFill/>
          <a:ln>
            <a:solidFill>
              <a:schemeClr val="tx1"/>
            </a:solidFill>
          </a:ln>
        </p:spPr>
        <p:txBody>
          <a:bodyPr wrap="square" lIns="182880" tIns="146304" rIns="182880" bIns="146304" rtlCol="0">
            <a:spAutoFit/>
          </a:bodyPr>
          <a:lstStyle/>
          <a:p>
            <a:pPr>
              <a:lnSpc>
                <a:spcPct val="90000"/>
              </a:lnSpc>
              <a:spcAft>
                <a:spcPts val="600"/>
              </a:spcAft>
            </a:pPr>
            <a:r>
              <a:rPr lang="en-US" dirty="0" smtClean="0">
                <a:gradFill>
                  <a:gsLst>
                    <a:gs pos="2917">
                      <a:srgbClr val="505050"/>
                    </a:gs>
                    <a:gs pos="30000">
                      <a:srgbClr val="505050"/>
                    </a:gs>
                  </a:gsLst>
                  <a:lin ang="5400000" scaled="0"/>
                </a:gradFill>
              </a:rPr>
              <a:t>context.ExecuteQuery( )</a:t>
            </a:r>
          </a:p>
          <a:p>
            <a:pPr>
              <a:lnSpc>
                <a:spcPct val="90000"/>
              </a:lnSpc>
              <a:spcAft>
                <a:spcPts val="600"/>
              </a:spcAft>
            </a:pPr>
            <a:r>
              <a:rPr lang="en-US" dirty="0" smtClean="0">
                <a:solidFill>
                  <a:srgbClr val="0072C6"/>
                </a:solidFill>
              </a:rPr>
              <a:t>context.executeQueryAsync( )</a:t>
            </a:r>
            <a:endParaRPr lang="en-US" dirty="0">
              <a:gradFill>
                <a:gsLst>
                  <a:gs pos="2917">
                    <a:srgbClr val="505050"/>
                  </a:gs>
                  <a:gs pos="30000">
                    <a:srgbClr val="505050"/>
                  </a:gs>
                </a:gsLst>
                <a:lin ang="5400000" scaled="0"/>
              </a:gradFill>
            </a:endParaRPr>
          </a:p>
        </p:txBody>
      </p:sp>
    </p:spTree>
    <p:extLst>
      <p:ext uri="{BB962C8B-B14F-4D97-AF65-F5344CB8AC3E}">
        <p14:creationId xmlns:p14="http://schemas.microsoft.com/office/powerpoint/2010/main" val="940930555"/>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Process Results</a:t>
            </a:r>
            <a:br>
              <a:rPr lang="en-US" dirty="0" smtClean="0"/>
            </a:br>
            <a:endParaRPr lang="en-US" dirty="0"/>
          </a:p>
        </p:txBody>
      </p:sp>
      <p:sp>
        <p:nvSpPr>
          <p:cNvPr id="6" name="Text Placeholder 5"/>
          <p:cNvSpPr>
            <a:spLocks noGrp="1"/>
          </p:cNvSpPr>
          <p:nvPr>
            <p:ph type="body" sz="quarter" idx="10"/>
          </p:nvPr>
        </p:nvSpPr>
        <p:spPr>
          <a:xfrm>
            <a:off x="274638" y="1151999"/>
            <a:ext cx="11887200" cy="4250263"/>
          </a:xfrm>
        </p:spPr>
        <p:txBody>
          <a:bodyPr/>
          <a:lstStyle/>
          <a:p>
            <a:r>
              <a:rPr lang="en-US" dirty="0" smtClean="0"/>
              <a:t>Moving data in/out of </a:t>
            </a:r>
            <a:br>
              <a:rPr lang="en-US" dirty="0" smtClean="0"/>
            </a:br>
            <a:r>
              <a:rPr lang="en-US" dirty="0" smtClean="0"/>
              <a:t>in-memory objects</a:t>
            </a:r>
          </a:p>
          <a:p>
            <a:r>
              <a:rPr lang="en-US" dirty="0" smtClean="0"/>
              <a:t>No significant performance concerns</a:t>
            </a:r>
          </a:p>
          <a:p>
            <a:r>
              <a:rPr lang="en-US" dirty="0" smtClean="0"/>
              <a:t>May encounter “___NotInitializedException” – missing a Load( ) directive</a:t>
            </a:r>
            <a:endParaRPr lang="en-US" dirty="0"/>
          </a:p>
          <a:p>
            <a:r>
              <a:rPr lang="en-US" dirty="0" smtClean="0"/>
              <a:t>LINQ to Objects could still be performed here</a:t>
            </a:r>
          </a:p>
        </p:txBody>
      </p:sp>
      <p:sp>
        <p:nvSpPr>
          <p:cNvPr id="4" name="TextBox 3"/>
          <p:cNvSpPr txBox="1"/>
          <p:nvPr/>
        </p:nvSpPr>
        <p:spPr>
          <a:xfrm>
            <a:off x="8189374" y="302409"/>
            <a:ext cx="3962398" cy="1197251"/>
          </a:xfrm>
          <a:prstGeom prst="rect">
            <a:avLst/>
          </a:prstGeom>
          <a:noFill/>
          <a:ln>
            <a:solidFill>
              <a:schemeClr val="tx1"/>
            </a:solidFill>
          </a:ln>
        </p:spPr>
        <p:txBody>
          <a:bodyPr wrap="square" lIns="182880" tIns="146304" rIns="182880" bIns="146304" rtlCol="0">
            <a:spAutoFit/>
          </a:bodyPr>
          <a:lstStyle/>
          <a:p>
            <a:pPr>
              <a:lnSpc>
                <a:spcPct val="90000"/>
              </a:lnSpc>
              <a:spcAft>
                <a:spcPts val="600"/>
              </a:spcAft>
            </a:pPr>
            <a:r>
              <a:rPr lang="en-US" dirty="0" smtClean="0">
                <a:gradFill>
                  <a:gsLst>
                    <a:gs pos="2917">
                      <a:srgbClr val="505050"/>
                    </a:gs>
                    <a:gs pos="30000">
                      <a:srgbClr val="505050"/>
                    </a:gs>
                  </a:gsLst>
                  <a:lin ang="5400000" scaled="0"/>
                </a:gradFill>
              </a:rPr>
              <a:t>string t = web.Title</a:t>
            </a:r>
          </a:p>
          <a:p>
            <a:pPr>
              <a:lnSpc>
                <a:spcPct val="90000"/>
              </a:lnSpc>
              <a:spcAft>
                <a:spcPts val="600"/>
              </a:spcAft>
            </a:pPr>
            <a:r>
              <a:rPr lang="en-US" dirty="0" smtClean="0">
                <a:gradFill>
                  <a:gsLst>
                    <a:gs pos="2917">
                      <a:srgbClr val="505050"/>
                    </a:gs>
                    <a:gs pos="30000">
                      <a:srgbClr val="505050"/>
                    </a:gs>
                  </a:gsLst>
                  <a:lin ang="5400000" scaled="0"/>
                </a:gradFill>
              </a:rPr>
              <a:t>foreach (ListItem item in oItems) { }</a:t>
            </a:r>
          </a:p>
          <a:p>
            <a:pPr>
              <a:lnSpc>
                <a:spcPct val="90000"/>
              </a:lnSpc>
              <a:spcAft>
                <a:spcPts val="600"/>
              </a:spcAft>
            </a:pPr>
            <a:r>
              <a:rPr lang="en-US" dirty="0" smtClean="0">
                <a:solidFill>
                  <a:srgbClr val="0072C6"/>
                </a:solidFill>
              </a:rPr>
              <a:t>var t = web.get_title( )</a:t>
            </a:r>
            <a:endParaRPr lang="en-US" dirty="0">
              <a:solidFill>
                <a:srgbClr val="0072C6"/>
              </a:solidFill>
            </a:endParaRPr>
          </a:p>
        </p:txBody>
      </p:sp>
    </p:spTree>
    <p:extLst>
      <p:ext uri="{BB962C8B-B14F-4D97-AF65-F5344CB8AC3E}">
        <p14:creationId xmlns:p14="http://schemas.microsoft.com/office/powerpoint/2010/main" val="2228648915"/>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CSOM – Sites (Web, List, Item, </a:t>
            </a:r>
            <a:r>
              <a:rPr lang="en-US" dirty="0" smtClean="0"/>
              <a:t>doc-sets)</a:t>
            </a:r>
            <a:endParaRPr lang="en-US" dirty="0"/>
          </a:p>
        </p:txBody>
      </p:sp>
      <p:sp>
        <p:nvSpPr>
          <p:cNvPr id="7" name="Text Placeholder 6"/>
          <p:cNvSpPr>
            <a:spLocks noGrp="1"/>
          </p:cNvSpPr>
          <p:nvPr>
            <p:ph type="body" sz="quarter" idx="10"/>
          </p:nvPr>
        </p:nvSpPr>
        <p:spPr>
          <a:xfrm>
            <a:off x="274638" y="2201862"/>
            <a:ext cx="11887200" cy="4644156"/>
          </a:xfrm>
        </p:spPr>
        <p:txBody>
          <a:bodyPr/>
          <a:lstStyle/>
          <a:p>
            <a:pPr>
              <a:lnSpc>
                <a:spcPct val="70000"/>
              </a:lnSpc>
              <a:spcBef>
                <a:spcPts val="0"/>
              </a:spcBef>
              <a:spcAft>
                <a:spcPts val="600"/>
              </a:spcAft>
            </a:pPr>
            <a:r>
              <a:rPr lang="en-US" sz="2000" noProof="1" smtClean="0">
                <a:solidFill>
                  <a:srgbClr val="2B91AF"/>
                </a:solidFill>
                <a:highlight>
                  <a:srgbClr val="FFFFFF"/>
                </a:highlight>
                <a:latin typeface="Consolas" panose="020B0609020204030204" pitchFamily="49" charset="0"/>
              </a:rPr>
              <a:t>using</a:t>
            </a:r>
            <a:r>
              <a:rPr lang="en-US" sz="2000" noProof="1" smtClean="0">
                <a:solidFill>
                  <a:schemeClr val="bg2">
                    <a:lumMod val="50000"/>
                    <a:lumOff val="50000"/>
                  </a:schemeClr>
                </a:solidFill>
                <a:latin typeface="Consolas" pitchFamily="49" charset="0"/>
                <a:cs typeface="Consolas" pitchFamily="49" charset="0"/>
              </a:rPr>
              <a:t> </a:t>
            </a:r>
            <a:r>
              <a:rPr lang="en-US" sz="2000" noProof="1" smtClean="0">
                <a:solidFill>
                  <a:sysClr val="windowText" lastClr="000000"/>
                </a:solidFill>
                <a:latin typeface="Consolas" pitchFamily="49" charset="0"/>
                <a:cs typeface="Consolas" pitchFamily="49" charset="0"/>
                <a:hlinkClick r:id="rId3"/>
              </a:rPr>
              <a:t>Microsoft.SharePoint.Client</a:t>
            </a:r>
            <a:r>
              <a:rPr lang="en-US" sz="2000" noProof="1" smtClean="0">
                <a:solidFill>
                  <a:sysClr val="windowText" lastClr="000000"/>
                </a:solidFill>
                <a:latin typeface="Consolas" pitchFamily="49" charset="0"/>
                <a:cs typeface="Consolas" pitchFamily="49" charset="0"/>
              </a:rPr>
              <a:t>;</a:t>
            </a:r>
          </a:p>
          <a:p>
            <a:pPr>
              <a:lnSpc>
                <a:spcPct val="70000"/>
              </a:lnSpc>
            </a:pPr>
            <a:endParaRPr lang="en-US" sz="2000" noProof="1" smtClean="0">
              <a:solidFill>
                <a:srgbClr val="2B91AF"/>
              </a:solidFill>
              <a:highlight>
                <a:srgbClr val="FFFFFF"/>
              </a:highlight>
              <a:latin typeface="Consolas" panose="020B0609020204030204" pitchFamily="49" charset="0"/>
            </a:endParaRPr>
          </a:p>
          <a:p>
            <a:pPr>
              <a:lnSpc>
                <a:spcPct val="70000"/>
              </a:lnSpc>
            </a:pPr>
            <a:r>
              <a:rPr lang="en-US" sz="2000" noProof="1" smtClean="0">
                <a:solidFill>
                  <a:srgbClr val="2B91AF"/>
                </a:solidFill>
                <a:highlight>
                  <a:srgbClr val="FFFFFF"/>
                </a:highlight>
                <a:latin typeface="Consolas" panose="020B0609020204030204" pitchFamily="49" charset="0"/>
              </a:rPr>
              <a:t>ClientContext</a:t>
            </a:r>
            <a:r>
              <a:rPr lang="en-US" sz="2000" noProof="1" smtClean="0">
                <a:solidFill>
                  <a:sysClr val="windowText" lastClr="000000"/>
                </a:solidFill>
                <a:latin typeface="Consolas" pitchFamily="49" charset="0"/>
                <a:cs typeface="Consolas" pitchFamily="49" charset="0"/>
              </a:rPr>
              <a:t> context = </a:t>
            </a:r>
            <a:r>
              <a:rPr lang="en-US" sz="2000" noProof="1" smtClean="0">
                <a:solidFill>
                  <a:srgbClr val="0000FF"/>
                </a:solidFill>
                <a:highlight>
                  <a:srgbClr val="FFFFFF"/>
                </a:highlight>
                <a:latin typeface="Consolas" panose="020B0609020204030204" pitchFamily="49" charset="0"/>
              </a:rPr>
              <a:t>new</a:t>
            </a:r>
            <a:r>
              <a:rPr lang="en-US" sz="2000" noProof="1" smtClean="0">
                <a:solidFill>
                  <a:sysClr val="windowText" lastClr="000000"/>
                </a:solidFill>
                <a:latin typeface="Consolas" pitchFamily="49" charset="0"/>
                <a:cs typeface="Consolas" pitchFamily="49" charset="0"/>
              </a:rPr>
              <a:t> </a:t>
            </a:r>
            <a:r>
              <a:rPr lang="en-US" sz="2000" noProof="1" smtClean="0">
                <a:solidFill>
                  <a:srgbClr val="2B91AF"/>
                </a:solidFill>
                <a:highlight>
                  <a:srgbClr val="FFFFFF"/>
                </a:highlight>
                <a:latin typeface="Consolas" panose="020B0609020204030204" pitchFamily="49" charset="0"/>
              </a:rPr>
              <a:t>ClientContext</a:t>
            </a:r>
            <a:r>
              <a:rPr lang="en-US" sz="2000" noProof="1" smtClean="0">
                <a:solidFill>
                  <a:sysClr val="windowText" lastClr="000000"/>
                </a:solidFill>
                <a:latin typeface="Consolas" pitchFamily="49" charset="0"/>
                <a:cs typeface="Consolas" pitchFamily="49" charset="0"/>
              </a:rPr>
              <a:t>(</a:t>
            </a:r>
            <a:r>
              <a:rPr lang="en-US" sz="2000" noProof="1" smtClean="0">
                <a:solidFill>
                  <a:schemeClr val="accent3"/>
                </a:solidFill>
                <a:latin typeface="Consolas" pitchFamily="49" charset="0"/>
                <a:cs typeface="Consolas" pitchFamily="49" charset="0"/>
              </a:rPr>
              <a:t>"http://site"</a:t>
            </a:r>
            <a:r>
              <a:rPr lang="en-US" sz="2000" noProof="1" smtClean="0">
                <a:solidFill>
                  <a:sysClr val="windowText" lastClr="000000"/>
                </a:solidFill>
                <a:latin typeface="Consolas" pitchFamily="49" charset="0"/>
                <a:cs typeface="Consolas" pitchFamily="49" charset="0"/>
              </a:rPr>
              <a:t>);</a:t>
            </a:r>
          </a:p>
          <a:p>
            <a:pPr>
              <a:lnSpc>
                <a:spcPct val="70000"/>
              </a:lnSpc>
            </a:pPr>
            <a:r>
              <a:rPr lang="en-US" sz="2000" noProof="1" smtClean="0">
                <a:solidFill>
                  <a:srgbClr val="2B91AF"/>
                </a:solidFill>
                <a:highlight>
                  <a:srgbClr val="FFFFFF"/>
                </a:highlight>
                <a:latin typeface="Consolas" panose="020B0609020204030204" pitchFamily="49" charset="0"/>
              </a:rPr>
              <a:t>List</a:t>
            </a:r>
            <a:r>
              <a:rPr lang="en-US" sz="2000" noProof="1" smtClean="0">
                <a:solidFill>
                  <a:srgbClr val="000000"/>
                </a:solidFill>
                <a:highlight>
                  <a:srgbClr val="FFFFFF"/>
                </a:highlight>
                <a:latin typeface="Consolas" panose="020B0609020204030204" pitchFamily="49" charset="0"/>
              </a:rPr>
              <a:t> oList = context.Web.Lists.GetByTitle(</a:t>
            </a:r>
            <a:r>
              <a:rPr lang="en-US" sz="2000" noProof="1" smtClean="0">
                <a:solidFill>
                  <a:srgbClr val="A31515"/>
                </a:solidFill>
                <a:highlight>
                  <a:srgbClr val="FFFFFF"/>
                </a:highlight>
                <a:latin typeface="Consolas" panose="020B0609020204030204" pitchFamily="49" charset="0"/>
              </a:rPr>
              <a:t>"Announcements"</a:t>
            </a:r>
            <a:r>
              <a:rPr lang="en-US" sz="2000" noProof="1" smtClean="0">
                <a:solidFill>
                  <a:srgbClr val="000000"/>
                </a:solidFill>
                <a:highlight>
                  <a:srgbClr val="FFFFFF"/>
                </a:highlight>
                <a:latin typeface="Consolas" panose="020B0609020204030204" pitchFamily="49" charset="0"/>
              </a:rPr>
              <a:t>);</a:t>
            </a:r>
          </a:p>
          <a:p>
            <a:pPr>
              <a:lnSpc>
                <a:spcPct val="70000"/>
              </a:lnSpc>
            </a:pPr>
            <a:r>
              <a:rPr lang="en-US" sz="2000" noProof="1" smtClean="0">
                <a:solidFill>
                  <a:srgbClr val="2B91AF"/>
                </a:solidFill>
                <a:highlight>
                  <a:srgbClr val="FFFFFF"/>
                </a:highlight>
                <a:latin typeface="Consolas" panose="020B0609020204030204" pitchFamily="49" charset="0"/>
              </a:rPr>
              <a:t>CamlQuery</a:t>
            </a:r>
            <a:r>
              <a:rPr lang="en-US" sz="2000" noProof="1" smtClean="0">
                <a:solidFill>
                  <a:srgbClr val="000000"/>
                </a:solidFill>
                <a:highlight>
                  <a:srgbClr val="FFFFFF"/>
                </a:highlight>
                <a:latin typeface="Consolas" panose="020B0609020204030204" pitchFamily="49" charset="0"/>
              </a:rPr>
              <a:t> camlQuery = </a:t>
            </a:r>
            <a:r>
              <a:rPr lang="en-US" sz="2000" noProof="1" smtClean="0">
                <a:solidFill>
                  <a:srgbClr val="0000FF"/>
                </a:solidFill>
                <a:highlight>
                  <a:srgbClr val="FFFFFF"/>
                </a:highlight>
                <a:latin typeface="Consolas" panose="020B0609020204030204" pitchFamily="49" charset="0"/>
              </a:rPr>
              <a:t>new</a:t>
            </a:r>
            <a:r>
              <a:rPr lang="en-US" sz="2000" noProof="1" smtClean="0">
                <a:solidFill>
                  <a:srgbClr val="000000"/>
                </a:solidFill>
                <a:highlight>
                  <a:srgbClr val="FFFFFF"/>
                </a:highlight>
                <a:latin typeface="Consolas" panose="020B0609020204030204" pitchFamily="49" charset="0"/>
              </a:rPr>
              <a:t> </a:t>
            </a:r>
            <a:r>
              <a:rPr lang="en-US" sz="2000" noProof="1" smtClean="0">
                <a:solidFill>
                  <a:srgbClr val="2B91AF"/>
                </a:solidFill>
                <a:highlight>
                  <a:srgbClr val="FFFFFF"/>
                </a:highlight>
                <a:latin typeface="Consolas" panose="020B0609020204030204" pitchFamily="49" charset="0"/>
              </a:rPr>
              <a:t>CamlQuery</a:t>
            </a:r>
            <a:r>
              <a:rPr lang="en-US" sz="2000" noProof="1" smtClean="0">
                <a:solidFill>
                  <a:srgbClr val="000000"/>
                </a:solidFill>
                <a:highlight>
                  <a:srgbClr val="FFFFFF"/>
                </a:highlight>
                <a:latin typeface="Consolas" panose="020B0609020204030204" pitchFamily="49" charset="0"/>
              </a:rPr>
              <a:t>();</a:t>
            </a:r>
          </a:p>
          <a:p>
            <a:pPr>
              <a:lnSpc>
                <a:spcPct val="70000"/>
              </a:lnSpc>
            </a:pPr>
            <a:r>
              <a:rPr lang="en-US" sz="2000" noProof="1" smtClean="0">
                <a:solidFill>
                  <a:srgbClr val="000000"/>
                </a:solidFill>
                <a:highlight>
                  <a:srgbClr val="FFFFFF"/>
                </a:highlight>
                <a:latin typeface="Consolas" panose="020B0609020204030204" pitchFamily="49" charset="0"/>
              </a:rPr>
              <a:t>camlQuery.ViewXml = </a:t>
            </a:r>
            <a:r>
              <a:rPr lang="en-US" sz="2000" noProof="1" smtClean="0">
                <a:solidFill>
                  <a:srgbClr val="A31515"/>
                </a:solidFill>
                <a:highlight>
                  <a:srgbClr val="FFFFFF"/>
                </a:highlight>
                <a:latin typeface="Consolas" panose="020B0609020204030204" pitchFamily="49" charset="0"/>
              </a:rPr>
              <a:t>"&lt;View&gt;&lt;Query&gt;&lt;Where&gt;&lt;Contains&gt;&lt;FieldRef Name='Body'/&gt;"</a:t>
            </a:r>
            <a:r>
              <a:rPr lang="en-US" sz="2000" noProof="1" smtClean="0">
                <a:solidFill>
                  <a:srgbClr val="000000"/>
                </a:solidFill>
                <a:highlight>
                  <a:srgbClr val="FFFFFF"/>
                </a:highlight>
                <a:latin typeface="Consolas" panose="020B0609020204030204" pitchFamily="49" charset="0"/>
              </a:rPr>
              <a:t> +</a:t>
            </a:r>
          </a:p>
          <a:p>
            <a:pPr>
              <a:lnSpc>
                <a:spcPct val="70000"/>
              </a:lnSpc>
            </a:pPr>
            <a:r>
              <a:rPr lang="en-US" sz="2000" noProof="1" smtClean="0">
                <a:solidFill>
                  <a:srgbClr val="000000"/>
                </a:solidFill>
                <a:highlight>
                  <a:srgbClr val="FFFFFF"/>
                </a:highlight>
                <a:latin typeface="Consolas" panose="020B0609020204030204" pitchFamily="49" charset="0"/>
              </a:rPr>
              <a:t>                 </a:t>
            </a:r>
            <a:r>
              <a:rPr lang="en-US" sz="2000" noProof="1" smtClean="0">
                <a:solidFill>
                  <a:srgbClr val="A31515"/>
                </a:solidFill>
                <a:highlight>
                  <a:srgbClr val="FFFFFF"/>
                </a:highlight>
                <a:latin typeface="Consolas" panose="020B0609020204030204" pitchFamily="49" charset="0"/>
              </a:rPr>
              <a:t>"&lt;Value Type='Text'&gt;TACOCAT&lt;/Value&gt;&lt;/Contains&gt;&lt;/Where&gt;&lt;/Query&gt;"</a:t>
            </a:r>
            <a:r>
              <a:rPr lang="en-US" sz="2000" noProof="1" smtClean="0">
                <a:solidFill>
                  <a:srgbClr val="000000"/>
                </a:solidFill>
                <a:highlight>
                  <a:srgbClr val="FFFFFF"/>
                </a:highlight>
                <a:latin typeface="Consolas" panose="020B0609020204030204" pitchFamily="49" charset="0"/>
              </a:rPr>
              <a:t> +</a:t>
            </a:r>
          </a:p>
          <a:p>
            <a:pPr>
              <a:lnSpc>
                <a:spcPct val="70000"/>
              </a:lnSpc>
            </a:pPr>
            <a:r>
              <a:rPr lang="en-US" sz="2000" noProof="1" smtClean="0">
                <a:solidFill>
                  <a:srgbClr val="000000"/>
                </a:solidFill>
                <a:highlight>
                  <a:srgbClr val="FFFFFF"/>
                </a:highlight>
                <a:latin typeface="Consolas" panose="020B0609020204030204" pitchFamily="49" charset="0"/>
              </a:rPr>
              <a:t>                 </a:t>
            </a:r>
            <a:r>
              <a:rPr lang="en-US" sz="2000" noProof="1" smtClean="0">
                <a:solidFill>
                  <a:srgbClr val="A31515"/>
                </a:solidFill>
                <a:highlight>
                  <a:srgbClr val="FFFFFF"/>
                </a:highlight>
                <a:latin typeface="Consolas" panose="020B0609020204030204" pitchFamily="49" charset="0"/>
              </a:rPr>
              <a:t>"&lt;RowLimit&gt;10&lt;/RowLimit&gt;&lt;/View&gt;“</a:t>
            </a:r>
            <a:r>
              <a:rPr lang="en-US" sz="2000" noProof="1" smtClean="0">
                <a:solidFill>
                  <a:srgbClr val="000000"/>
                </a:solidFill>
                <a:highlight>
                  <a:srgbClr val="FFFFFF"/>
                </a:highlight>
                <a:latin typeface="Consolas" panose="020B0609020204030204" pitchFamily="49" charset="0"/>
              </a:rPr>
              <a:t>;</a:t>
            </a:r>
            <a:endParaRPr lang="en-US" sz="2800" noProof="1" smtClean="0">
              <a:solidFill>
                <a:srgbClr val="000000"/>
              </a:solidFill>
              <a:highlight>
                <a:srgbClr val="FFFFFF"/>
              </a:highlight>
              <a:latin typeface="Consolas" panose="020B0609020204030204" pitchFamily="49" charset="0"/>
            </a:endParaRPr>
          </a:p>
          <a:p>
            <a:pPr>
              <a:lnSpc>
                <a:spcPct val="70000"/>
              </a:lnSpc>
            </a:pPr>
            <a:r>
              <a:rPr lang="en-US" sz="2000" noProof="1" smtClean="0">
                <a:solidFill>
                  <a:srgbClr val="2B91AF"/>
                </a:solidFill>
                <a:highlight>
                  <a:srgbClr val="FFFFFF"/>
                </a:highlight>
                <a:latin typeface="Consolas" panose="020B0609020204030204" pitchFamily="49" charset="0"/>
              </a:rPr>
              <a:t>ListItemCollection</a:t>
            </a:r>
            <a:r>
              <a:rPr lang="en-US" sz="2000" noProof="1" smtClean="0">
                <a:solidFill>
                  <a:srgbClr val="000000"/>
                </a:solidFill>
                <a:highlight>
                  <a:srgbClr val="FFFFFF"/>
                </a:highlight>
                <a:latin typeface="Consolas" panose="020B0609020204030204" pitchFamily="49" charset="0"/>
              </a:rPr>
              <a:t> oItems = oList.GetItems(camlQuery);</a:t>
            </a:r>
          </a:p>
          <a:p>
            <a:pPr>
              <a:lnSpc>
                <a:spcPct val="70000"/>
              </a:lnSpc>
            </a:pPr>
            <a:r>
              <a:rPr lang="en-US" sz="2000" noProof="1" smtClean="0">
                <a:solidFill>
                  <a:srgbClr val="000000"/>
                </a:solidFill>
                <a:highlight>
                  <a:srgbClr val="FFFFFF"/>
                </a:highlight>
                <a:latin typeface="Consolas" panose="020B0609020204030204" pitchFamily="49" charset="0"/>
              </a:rPr>
              <a:t>context.Load(oItems);</a:t>
            </a:r>
          </a:p>
          <a:p>
            <a:pPr>
              <a:lnSpc>
                <a:spcPct val="70000"/>
              </a:lnSpc>
            </a:pPr>
            <a:r>
              <a:rPr lang="en-US" sz="2000" noProof="1" smtClean="0">
                <a:solidFill>
                  <a:srgbClr val="000000"/>
                </a:solidFill>
                <a:highlight>
                  <a:srgbClr val="FFFFFF"/>
                </a:highlight>
                <a:latin typeface="Consolas" panose="020B0609020204030204" pitchFamily="49" charset="0"/>
              </a:rPr>
              <a:t>context.ExecuteQuery();</a:t>
            </a:r>
          </a:p>
          <a:p>
            <a:pPr>
              <a:lnSpc>
                <a:spcPct val="70000"/>
              </a:lnSpc>
            </a:pPr>
            <a:r>
              <a:rPr lang="en-US" sz="2000" noProof="1" smtClean="0">
                <a:solidFill>
                  <a:srgbClr val="0000FF"/>
                </a:solidFill>
                <a:highlight>
                  <a:srgbClr val="FFFFFF"/>
                </a:highlight>
                <a:latin typeface="Consolas" panose="020B0609020204030204" pitchFamily="49" charset="0"/>
              </a:rPr>
              <a:t>foreach</a:t>
            </a:r>
            <a:r>
              <a:rPr lang="en-US" sz="2000" noProof="1" smtClean="0">
                <a:solidFill>
                  <a:srgbClr val="000000"/>
                </a:solidFill>
                <a:highlight>
                  <a:srgbClr val="FFFFFF"/>
                </a:highlight>
                <a:latin typeface="Consolas" panose="020B0609020204030204" pitchFamily="49" charset="0"/>
              </a:rPr>
              <a:t> (</a:t>
            </a:r>
            <a:r>
              <a:rPr lang="en-US" sz="2000" noProof="1" smtClean="0">
                <a:solidFill>
                  <a:srgbClr val="2B91AF"/>
                </a:solidFill>
                <a:highlight>
                  <a:srgbClr val="FFFFFF"/>
                </a:highlight>
                <a:latin typeface="Consolas" panose="020B0609020204030204" pitchFamily="49" charset="0"/>
              </a:rPr>
              <a:t>ListItem</a:t>
            </a:r>
            <a:r>
              <a:rPr lang="en-US" sz="2000" noProof="1" smtClean="0">
                <a:solidFill>
                  <a:srgbClr val="000000"/>
                </a:solidFill>
                <a:highlight>
                  <a:srgbClr val="FFFFFF"/>
                </a:highlight>
                <a:latin typeface="Consolas" panose="020B0609020204030204" pitchFamily="49" charset="0"/>
              </a:rPr>
              <a:t> oListItem </a:t>
            </a:r>
            <a:r>
              <a:rPr lang="en-US" sz="2000" noProof="1" smtClean="0">
                <a:solidFill>
                  <a:srgbClr val="0000FF"/>
                </a:solidFill>
                <a:highlight>
                  <a:srgbClr val="FFFFFF"/>
                </a:highlight>
                <a:latin typeface="Consolas" panose="020B0609020204030204" pitchFamily="49" charset="0"/>
              </a:rPr>
              <a:t>in</a:t>
            </a:r>
            <a:r>
              <a:rPr lang="en-US" sz="2000" noProof="1" smtClean="0">
                <a:solidFill>
                  <a:srgbClr val="000000"/>
                </a:solidFill>
                <a:highlight>
                  <a:srgbClr val="FFFFFF"/>
                </a:highlight>
                <a:latin typeface="Consolas" panose="020B0609020204030204" pitchFamily="49" charset="0"/>
              </a:rPr>
              <a:t> oItems)</a:t>
            </a:r>
          </a:p>
          <a:p>
            <a:pPr>
              <a:lnSpc>
                <a:spcPct val="70000"/>
              </a:lnSpc>
            </a:pPr>
            <a:r>
              <a:rPr lang="en-US" sz="2000" noProof="1" smtClean="0">
                <a:solidFill>
                  <a:srgbClr val="000000"/>
                </a:solidFill>
                <a:highlight>
                  <a:srgbClr val="FFFFFF"/>
                </a:highlight>
                <a:latin typeface="Consolas" panose="020B0609020204030204" pitchFamily="49" charset="0"/>
              </a:rPr>
              <a:t>{</a:t>
            </a:r>
          </a:p>
          <a:p>
            <a:pPr>
              <a:lnSpc>
                <a:spcPct val="70000"/>
              </a:lnSpc>
            </a:pPr>
            <a:r>
              <a:rPr lang="en-US" sz="2000" noProof="1" smtClean="0">
                <a:solidFill>
                  <a:srgbClr val="2B91AF"/>
                </a:solidFill>
                <a:highlight>
                  <a:srgbClr val="FFFFFF"/>
                </a:highlight>
                <a:latin typeface="Consolas" panose="020B0609020204030204" pitchFamily="49" charset="0"/>
              </a:rPr>
              <a:t>	Console</a:t>
            </a:r>
            <a:r>
              <a:rPr lang="en-US" sz="2000" noProof="1" smtClean="0">
                <a:solidFill>
                  <a:srgbClr val="000000"/>
                </a:solidFill>
                <a:highlight>
                  <a:srgbClr val="FFFFFF"/>
                </a:highlight>
                <a:latin typeface="Consolas" panose="020B0609020204030204" pitchFamily="49" charset="0"/>
              </a:rPr>
              <a:t>.WriteLine(</a:t>
            </a:r>
            <a:r>
              <a:rPr lang="en-US" sz="2000" noProof="1" smtClean="0">
                <a:solidFill>
                  <a:srgbClr val="A31515"/>
                </a:solidFill>
                <a:highlight>
                  <a:srgbClr val="FFFFFF"/>
                </a:highlight>
                <a:latin typeface="Consolas" panose="020B0609020204030204" pitchFamily="49" charset="0"/>
              </a:rPr>
              <a:t>"ID: {0} \nTitle: {1} \nBody: {2}"</a:t>
            </a:r>
            <a:r>
              <a:rPr lang="en-US" sz="2000" noProof="1" smtClean="0">
                <a:solidFill>
                  <a:srgbClr val="000000"/>
                </a:solidFill>
                <a:highlight>
                  <a:srgbClr val="FFFFFF"/>
                </a:highlight>
                <a:latin typeface="Consolas" panose="020B0609020204030204" pitchFamily="49" charset="0"/>
              </a:rPr>
              <a:t>, </a:t>
            </a:r>
          </a:p>
          <a:p>
            <a:pPr>
              <a:lnSpc>
                <a:spcPct val="70000"/>
              </a:lnSpc>
            </a:pPr>
            <a:r>
              <a:rPr lang="en-US" sz="2000" noProof="1" smtClean="0">
                <a:solidFill>
                  <a:srgbClr val="000000"/>
                </a:solidFill>
                <a:highlight>
                  <a:srgbClr val="FFFFFF"/>
                </a:highlight>
                <a:latin typeface="Consolas" panose="020B0609020204030204" pitchFamily="49" charset="0"/>
              </a:rPr>
              <a:t>		oListItem.Id, oListItem[</a:t>
            </a:r>
            <a:r>
              <a:rPr lang="en-US" sz="2000" noProof="1" smtClean="0">
                <a:solidFill>
                  <a:srgbClr val="A31515"/>
                </a:solidFill>
                <a:highlight>
                  <a:srgbClr val="FFFFFF"/>
                </a:highlight>
                <a:latin typeface="Consolas" panose="020B0609020204030204" pitchFamily="49" charset="0"/>
              </a:rPr>
              <a:t>"Title"</a:t>
            </a:r>
            <a:r>
              <a:rPr lang="en-US" sz="2000" noProof="1" smtClean="0">
                <a:solidFill>
                  <a:srgbClr val="000000"/>
                </a:solidFill>
                <a:highlight>
                  <a:srgbClr val="FFFFFF"/>
                </a:highlight>
                <a:latin typeface="Consolas" panose="020B0609020204030204" pitchFamily="49" charset="0"/>
              </a:rPr>
              <a:t>], oListItem[</a:t>
            </a:r>
            <a:r>
              <a:rPr lang="en-US" sz="2000" noProof="1" smtClean="0">
                <a:solidFill>
                  <a:srgbClr val="A31515"/>
                </a:solidFill>
                <a:highlight>
                  <a:srgbClr val="FFFFFF"/>
                </a:highlight>
                <a:latin typeface="Consolas" panose="020B0609020204030204" pitchFamily="49" charset="0"/>
              </a:rPr>
              <a:t>"Body"</a:t>
            </a:r>
            <a:r>
              <a:rPr lang="en-US" sz="2000" noProof="1" smtClean="0">
                <a:solidFill>
                  <a:srgbClr val="000000"/>
                </a:solidFill>
                <a:highlight>
                  <a:srgbClr val="FFFFFF"/>
                </a:highlight>
                <a:latin typeface="Consolas" panose="020B0609020204030204" pitchFamily="49" charset="0"/>
              </a:rPr>
              <a:t>]);</a:t>
            </a:r>
          </a:p>
          <a:p>
            <a:pPr>
              <a:lnSpc>
                <a:spcPct val="70000"/>
              </a:lnSpc>
            </a:pPr>
            <a:r>
              <a:rPr lang="en-US" sz="2000" noProof="1" smtClean="0">
                <a:solidFill>
                  <a:srgbClr val="000000"/>
                </a:solidFill>
                <a:highlight>
                  <a:srgbClr val="FFFFFF"/>
                </a:highlight>
                <a:latin typeface="Consolas" panose="020B0609020204030204" pitchFamily="49" charset="0"/>
              </a:rPr>
              <a:t>}</a:t>
            </a:r>
            <a:endParaRPr lang="en-US" sz="2000" noProof="1">
              <a:solidFill>
                <a:sysClr val="windowText" lastClr="000000"/>
              </a:solidFill>
              <a:latin typeface="Consolas" pitchFamily="49" charset="0"/>
              <a:cs typeface="Consolas" pitchFamily="49" charset="0"/>
            </a:endParaRPr>
          </a:p>
        </p:txBody>
      </p:sp>
      <p:sp>
        <p:nvSpPr>
          <p:cNvPr id="9" name="Text Placeholder 4"/>
          <p:cNvSpPr txBox="1">
            <a:spLocks/>
          </p:cNvSpPr>
          <p:nvPr/>
        </p:nvSpPr>
        <p:spPr>
          <a:xfrm>
            <a:off x="274638" y="1201743"/>
            <a:ext cx="11887200" cy="923330"/>
          </a:xfrm>
          <a:prstGeom prst="rect">
            <a:avLst/>
          </a:prstGeom>
          <a:ln w="38100">
            <a:solidFill>
              <a:schemeClr val="bg2"/>
            </a:solidFill>
          </a:ln>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3300" kern="1200" spc="0" baseline="0">
                <a:gradFill>
                  <a:gsLst>
                    <a:gs pos="1250">
                      <a:srgbClr val="000000"/>
                    </a:gs>
                    <a:gs pos="100000">
                      <a:srgbClr val="000000"/>
                    </a:gs>
                  </a:gsLst>
                  <a:lin ang="5400000" scaled="0"/>
                </a:gradFill>
                <a:latin typeface="Segoe UI" pitchFamily="34" charset="0"/>
                <a:ea typeface="+mn-ea"/>
                <a:cs typeface="Segoe UI" pitchFamily="34" charset="0"/>
              </a:defRPr>
            </a:lvl1pPr>
            <a:lvl2pPr marL="346553"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400" kern="1200" spc="0" baseline="0">
                <a:gradFill>
                  <a:gsLst>
                    <a:gs pos="1250">
                      <a:srgbClr val="000000"/>
                    </a:gs>
                    <a:gs pos="100000">
                      <a:srgbClr val="000000"/>
                    </a:gs>
                  </a:gsLst>
                  <a:lin ang="5400000" scaled="0"/>
                </a:gradFill>
                <a:latin typeface="Segoe UI" pitchFamily="34" charset="0"/>
                <a:ea typeface="+mn-ea"/>
                <a:cs typeface="Segoe UI" pitchFamily="34" charset="0"/>
              </a:defRPr>
            </a:lvl2pPr>
            <a:lvl3pPr marL="584607"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rgbClr val="000000"/>
                    </a:gs>
                    <a:gs pos="100000">
                      <a:srgbClr val="000000"/>
                    </a:gs>
                  </a:gsLst>
                  <a:lin ang="5400000" scaled="0"/>
                </a:gradFill>
                <a:latin typeface="Segoe UI" pitchFamily="34" charset="0"/>
                <a:ea typeface="+mn-ea"/>
                <a:cs typeface="Segoe UI" pitchFamily="34" charset="0"/>
              </a:defRPr>
            </a:lvl3pPr>
            <a:lvl4pPr marL="814563"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rgbClr val="000000"/>
                    </a:gs>
                    <a:gs pos="100000">
                      <a:srgbClr val="000000"/>
                    </a:gs>
                  </a:gsLst>
                  <a:lin ang="5400000" scaled="0"/>
                </a:gradFill>
                <a:latin typeface="Segoe UI" pitchFamily="34" charset="0"/>
                <a:ea typeface="+mn-ea"/>
                <a:cs typeface="Segoe UI" pitchFamily="34" charset="0"/>
              </a:defRPr>
            </a:lvl4pPr>
            <a:lvl5pPr marL="1050997"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rgbClr val="000000"/>
                    </a:gs>
                    <a:gs pos="100000">
                      <a:srgbClr val="000000"/>
                    </a:gs>
                  </a:gsLst>
                  <a:lin ang="5400000" scaled="0"/>
                </a:gradFill>
                <a:latin typeface="Segoe UI" pitchFamily="34" charset="0"/>
                <a:ea typeface="+mn-ea"/>
                <a:cs typeface="Segoe UI"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MS-CSOMSPT – </a:t>
            </a:r>
            <a:r>
              <a:rPr lang="en-US" sz="2400" dirty="0">
                <a:hlinkClick r:id="rId4"/>
              </a:rPr>
              <a:t>http://msdn.microsoft.com/en-us/library/dd958478.aspx</a:t>
            </a:r>
            <a:endParaRPr lang="en-US" sz="2400" dirty="0"/>
          </a:p>
          <a:p>
            <a:r>
              <a:rPr lang="en-US" sz="2400" dirty="0" smtClean="0"/>
              <a:t>MS-DMCSOM– </a:t>
            </a:r>
            <a:r>
              <a:rPr lang="en-US" sz="2400" dirty="0">
                <a:hlinkClick r:id="rId5"/>
              </a:rPr>
              <a:t>http://</a:t>
            </a:r>
            <a:r>
              <a:rPr lang="en-US" sz="2400" dirty="0" smtClean="0">
                <a:hlinkClick r:id="rId5"/>
              </a:rPr>
              <a:t>msdn.microsoft.com/en-us/library/hh645775.aspx</a:t>
            </a:r>
            <a:endParaRPr lang="en-US" sz="2400" dirty="0"/>
          </a:p>
        </p:txBody>
      </p:sp>
    </p:spTree>
    <p:extLst>
      <p:ext uri="{BB962C8B-B14F-4D97-AF65-F5344CB8AC3E}">
        <p14:creationId xmlns:p14="http://schemas.microsoft.com/office/powerpoint/2010/main" val="313377432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CSOM – Search (keyword query)</a:t>
            </a:r>
            <a:endParaRPr lang="en-US" dirty="0"/>
          </a:p>
        </p:txBody>
      </p:sp>
      <p:sp>
        <p:nvSpPr>
          <p:cNvPr id="7" name="Text Placeholder 6"/>
          <p:cNvSpPr>
            <a:spLocks noGrp="1"/>
          </p:cNvSpPr>
          <p:nvPr>
            <p:ph type="body" sz="quarter" idx="10"/>
          </p:nvPr>
        </p:nvSpPr>
        <p:spPr>
          <a:xfrm>
            <a:off x="274639" y="1820862"/>
            <a:ext cx="11887200" cy="5001369"/>
          </a:xfrm>
        </p:spPr>
        <p:txBody>
          <a:bodyPr/>
          <a:lstStyle/>
          <a:p>
            <a:pPr>
              <a:spcBef>
                <a:spcPts val="0"/>
              </a:spcBef>
              <a:spcAft>
                <a:spcPts val="600"/>
              </a:spcAft>
            </a:pPr>
            <a:r>
              <a:rPr lang="en-US" sz="2000" noProof="1" smtClean="0">
                <a:solidFill>
                  <a:srgbClr val="2B91AF"/>
                </a:solidFill>
                <a:highlight>
                  <a:srgbClr val="FFFFFF"/>
                </a:highlight>
                <a:latin typeface="Consolas" panose="020B0609020204030204" pitchFamily="49" charset="0"/>
              </a:rPr>
              <a:t>using</a:t>
            </a:r>
            <a:r>
              <a:rPr lang="en-US" sz="2000" noProof="1" smtClean="0">
                <a:solidFill>
                  <a:schemeClr val="bg2">
                    <a:lumMod val="50000"/>
                    <a:lumOff val="50000"/>
                  </a:schemeClr>
                </a:solidFill>
                <a:latin typeface="Consolas" pitchFamily="49" charset="0"/>
                <a:cs typeface="Consolas" pitchFamily="49" charset="0"/>
              </a:rPr>
              <a:t> </a:t>
            </a:r>
            <a:r>
              <a:rPr lang="en-US" sz="2000" noProof="1" smtClean="0">
                <a:solidFill>
                  <a:sysClr val="windowText" lastClr="000000"/>
                </a:solidFill>
                <a:latin typeface="Consolas" pitchFamily="49" charset="0"/>
                <a:cs typeface="Consolas" pitchFamily="49" charset="0"/>
                <a:hlinkClick r:id="rId3"/>
              </a:rPr>
              <a:t>Microsoft.SharePoint.Client.Search.Query</a:t>
            </a:r>
            <a:r>
              <a:rPr lang="en-US" sz="2000" noProof="1" smtClean="0">
                <a:solidFill>
                  <a:sysClr val="windowText" lastClr="000000"/>
                </a:solidFill>
                <a:latin typeface="Consolas" pitchFamily="49" charset="0"/>
                <a:cs typeface="Consolas" pitchFamily="49" charset="0"/>
              </a:rPr>
              <a:t>;</a:t>
            </a:r>
          </a:p>
          <a:p>
            <a:pPr>
              <a:spcBef>
                <a:spcPts val="0"/>
              </a:spcBef>
              <a:spcAft>
                <a:spcPts val="600"/>
              </a:spcAft>
            </a:pPr>
            <a:endParaRPr lang="en-US" sz="2000" noProof="1" smtClean="0">
              <a:solidFill>
                <a:sysClr val="windowText" lastClr="000000"/>
              </a:solidFill>
              <a:latin typeface="Consolas" pitchFamily="49" charset="0"/>
              <a:cs typeface="Consolas" pitchFamily="49" charset="0"/>
            </a:endParaRPr>
          </a:p>
          <a:p>
            <a:pPr>
              <a:spcBef>
                <a:spcPts val="0"/>
              </a:spcBef>
              <a:spcAft>
                <a:spcPts val="600"/>
              </a:spcAft>
            </a:pPr>
            <a:r>
              <a:rPr lang="en-US" sz="2000" noProof="1" smtClean="0">
                <a:solidFill>
                  <a:srgbClr val="2B91AF"/>
                </a:solidFill>
                <a:highlight>
                  <a:srgbClr val="FFFFFF"/>
                </a:highlight>
                <a:latin typeface="Consolas" panose="020B0609020204030204" pitchFamily="49" charset="0"/>
              </a:rPr>
              <a:t>ClientContext</a:t>
            </a:r>
            <a:r>
              <a:rPr lang="en-US" sz="2000" noProof="1" smtClean="0">
                <a:solidFill>
                  <a:sysClr val="windowText" lastClr="000000"/>
                </a:solidFill>
                <a:latin typeface="Consolas" pitchFamily="49" charset="0"/>
                <a:cs typeface="Consolas" pitchFamily="49" charset="0"/>
              </a:rPr>
              <a:t> context = </a:t>
            </a:r>
            <a:r>
              <a:rPr lang="en-US" sz="2000" noProof="1" smtClean="0">
                <a:solidFill>
                  <a:srgbClr val="0000FF"/>
                </a:solidFill>
                <a:highlight>
                  <a:srgbClr val="FFFFFF"/>
                </a:highlight>
                <a:latin typeface="Consolas" panose="020B0609020204030204" pitchFamily="49" charset="0"/>
              </a:rPr>
              <a:t>new</a:t>
            </a:r>
            <a:r>
              <a:rPr lang="en-US" sz="2000" noProof="1" smtClean="0">
                <a:solidFill>
                  <a:sysClr val="windowText" lastClr="000000"/>
                </a:solidFill>
                <a:latin typeface="Consolas" pitchFamily="49" charset="0"/>
                <a:cs typeface="Consolas" pitchFamily="49" charset="0"/>
              </a:rPr>
              <a:t> </a:t>
            </a:r>
            <a:r>
              <a:rPr lang="en-US" sz="2000" noProof="1" smtClean="0">
                <a:solidFill>
                  <a:srgbClr val="2B91AF"/>
                </a:solidFill>
                <a:highlight>
                  <a:srgbClr val="FFFFFF"/>
                </a:highlight>
                <a:latin typeface="Consolas" panose="020B0609020204030204" pitchFamily="49" charset="0"/>
              </a:rPr>
              <a:t>ClientContext</a:t>
            </a:r>
            <a:r>
              <a:rPr lang="en-US" sz="2000" noProof="1" smtClean="0">
                <a:solidFill>
                  <a:sysClr val="windowText" lastClr="000000"/>
                </a:solidFill>
                <a:latin typeface="Consolas" pitchFamily="49" charset="0"/>
                <a:cs typeface="Consolas" pitchFamily="49" charset="0"/>
              </a:rPr>
              <a:t>(</a:t>
            </a:r>
            <a:r>
              <a:rPr lang="en-US" sz="2000" noProof="1" smtClean="0">
                <a:solidFill>
                  <a:schemeClr val="accent3"/>
                </a:solidFill>
                <a:latin typeface="Consolas" pitchFamily="49" charset="0"/>
                <a:cs typeface="Consolas" pitchFamily="49" charset="0"/>
              </a:rPr>
              <a:t>"http://site"</a:t>
            </a:r>
            <a:r>
              <a:rPr lang="en-US" sz="2000" noProof="1" smtClean="0">
                <a:solidFill>
                  <a:sysClr val="windowText" lastClr="000000"/>
                </a:solidFill>
                <a:latin typeface="Consolas" pitchFamily="49" charset="0"/>
                <a:cs typeface="Consolas" pitchFamily="49" charset="0"/>
              </a:rPr>
              <a:t>);</a:t>
            </a:r>
          </a:p>
          <a:p>
            <a:pPr>
              <a:spcBef>
                <a:spcPts val="0"/>
              </a:spcBef>
              <a:spcAft>
                <a:spcPts val="600"/>
              </a:spcAft>
            </a:pPr>
            <a:r>
              <a:rPr lang="en-US" sz="2000" noProof="1" smtClean="0">
                <a:solidFill>
                  <a:srgbClr val="2B91AF"/>
                </a:solidFill>
                <a:highlight>
                  <a:srgbClr val="FFFFFF"/>
                </a:highlight>
                <a:latin typeface="Consolas" panose="020B0609020204030204" pitchFamily="49" charset="0"/>
              </a:rPr>
              <a:t>KeywordQuery</a:t>
            </a:r>
            <a:r>
              <a:rPr lang="en-US" sz="2000" noProof="1" smtClean="0">
                <a:solidFill>
                  <a:srgbClr val="000000"/>
                </a:solidFill>
                <a:highlight>
                  <a:srgbClr val="FFFFFF"/>
                </a:highlight>
                <a:latin typeface="Consolas" panose="020B0609020204030204" pitchFamily="49" charset="0"/>
              </a:rPr>
              <a:t> query = </a:t>
            </a:r>
            <a:r>
              <a:rPr lang="en-US" sz="2000" noProof="1" smtClean="0">
                <a:solidFill>
                  <a:srgbClr val="0000FF"/>
                </a:solidFill>
                <a:highlight>
                  <a:srgbClr val="FFFFFF"/>
                </a:highlight>
                <a:latin typeface="Consolas" panose="020B0609020204030204" pitchFamily="49" charset="0"/>
              </a:rPr>
              <a:t>new</a:t>
            </a:r>
            <a:r>
              <a:rPr lang="en-US" sz="2000" noProof="1" smtClean="0">
                <a:solidFill>
                  <a:srgbClr val="000000"/>
                </a:solidFill>
                <a:highlight>
                  <a:srgbClr val="FFFFFF"/>
                </a:highlight>
                <a:latin typeface="Consolas" panose="020B0609020204030204" pitchFamily="49" charset="0"/>
              </a:rPr>
              <a:t> </a:t>
            </a:r>
            <a:r>
              <a:rPr lang="en-US" sz="2000" noProof="1" smtClean="0">
                <a:solidFill>
                  <a:srgbClr val="2B91AF"/>
                </a:solidFill>
                <a:highlight>
                  <a:srgbClr val="FFFFFF"/>
                </a:highlight>
                <a:latin typeface="Consolas" panose="020B0609020204030204" pitchFamily="49" charset="0"/>
              </a:rPr>
              <a:t>KeywordQuery</a:t>
            </a:r>
            <a:r>
              <a:rPr lang="en-US" sz="2000" noProof="1" smtClean="0">
                <a:solidFill>
                  <a:srgbClr val="000000"/>
                </a:solidFill>
                <a:highlight>
                  <a:srgbClr val="FFFFFF"/>
                </a:highlight>
                <a:latin typeface="Consolas" panose="020B0609020204030204" pitchFamily="49" charset="0"/>
              </a:rPr>
              <a:t>(context);</a:t>
            </a:r>
          </a:p>
          <a:p>
            <a:pPr>
              <a:spcBef>
                <a:spcPts val="0"/>
              </a:spcBef>
              <a:spcAft>
                <a:spcPts val="600"/>
              </a:spcAft>
            </a:pPr>
            <a:r>
              <a:rPr lang="en-US" sz="2000" noProof="1" smtClean="0">
                <a:solidFill>
                  <a:srgbClr val="000000"/>
                </a:solidFill>
                <a:highlight>
                  <a:srgbClr val="FFFFFF"/>
                </a:highlight>
                <a:latin typeface="Consolas" panose="020B0609020204030204" pitchFamily="49" charset="0"/>
              </a:rPr>
              <a:t>query.QueryText = </a:t>
            </a:r>
            <a:r>
              <a:rPr lang="en-US" sz="2000" noProof="1" smtClean="0">
                <a:solidFill>
                  <a:srgbClr val="A31515"/>
                </a:solidFill>
                <a:highlight>
                  <a:srgbClr val="FFFFFF"/>
                </a:highlight>
                <a:latin typeface="Consolas" panose="020B0609020204030204" pitchFamily="49" charset="0"/>
              </a:rPr>
              <a:t>"ContentTypeId:0x0104*"</a:t>
            </a:r>
            <a:r>
              <a:rPr lang="en-US" sz="2000" noProof="1" smtClean="0">
                <a:solidFill>
                  <a:srgbClr val="000000"/>
                </a:solidFill>
                <a:highlight>
                  <a:srgbClr val="FFFFFF"/>
                </a:highlight>
                <a:latin typeface="Consolas" panose="020B0609020204030204" pitchFamily="49" charset="0"/>
              </a:rPr>
              <a:t>;</a:t>
            </a:r>
          </a:p>
          <a:p>
            <a:r>
              <a:rPr lang="en-US" sz="2000" noProof="1" smtClean="0">
                <a:solidFill>
                  <a:srgbClr val="000000"/>
                </a:solidFill>
                <a:highlight>
                  <a:srgbClr val="FFFFFF"/>
                </a:highlight>
                <a:latin typeface="Consolas" panose="020B0609020204030204" pitchFamily="49" charset="0"/>
              </a:rPr>
              <a:t>query.SelectProperties.Add(</a:t>
            </a:r>
            <a:r>
              <a:rPr lang="en-US" sz="2000" noProof="1" smtClean="0">
                <a:solidFill>
                  <a:srgbClr val="A31515"/>
                </a:solidFill>
                <a:highlight>
                  <a:srgbClr val="FFFFFF"/>
                </a:highlight>
                <a:latin typeface="Consolas" panose="020B0609020204030204" pitchFamily="49" charset="0"/>
              </a:rPr>
              <a:t>"Title"</a:t>
            </a:r>
            <a:r>
              <a:rPr lang="en-US" sz="2000" noProof="1" smtClean="0">
                <a:solidFill>
                  <a:srgbClr val="000000"/>
                </a:solidFill>
                <a:highlight>
                  <a:srgbClr val="FFFFFF"/>
                </a:highlight>
                <a:latin typeface="Consolas" panose="020B0609020204030204" pitchFamily="49" charset="0"/>
              </a:rPr>
              <a:t>);</a:t>
            </a:r>
          </a:p>
          <a:p>
            <a:r>
              <a:rPr lang="en-US" sz="2000" noProof="1" smtClean="0">
                <a:solidFill>
                  <a:srgbClr val="000000"/>
                </a:solidFill>
                <a:highlight>
                  <a:srgbClr val="FFFFFF"/>
                </a:highlight>
                <a:latin typeface="Consolas" panose="020B0609020204030204" pitchFamily="49" charset="0"/>
              </a:rPr>
              <a:t>query.SelectProperties.Add(</a:t>
            </a:r>
            <a:r>
              <a:rPr lang="en-US" sz="2000" noProof="1" smtClean="0">
                <a:solidFill>
                  <a:srgbClr val="A31515"/>
                </a:solidFill>
                <a:highlight>
                  <a:srgbClr val="FFFFFF"/>
                </a:highlight>
                <a:latin typeface="Consolas" panose="020B0609020204030204" pitchFamily="49" charset="0"/>
              </a:rPr>
              <a:t>"ContentTypeId"</a:t>
            </a:r>
            <a:r>
              <a:rPr lang="en-US" sz="2000" noProof="1" smtClean="0">
                <a:solidFill>
                  <a:srgbClr val="000000"/>
                </a:solidFill>
                <a:highlight>
                  <a:srgbClr val="FFFFFF"/>
                </a:highlight>
                <a:latin typeface="Consolas" panose="020B0609020204030204" pitchFamily="49" charset="0"/>
              </a:rPr>
              <a:t>);</a:t>
            </a:r>
          </a:p>
          <a:p>
            <a:r>
              <a:rPr lang="en-US" sz="2000" noProof="1" smtClean="0">
                <a:solidFill>
                  <a:srgbClr val="2B91AF"/>
                </a:solidFill>
                <a:highlight>
                  <a:srgbClr val="FFFFFF"/>
                </a:highlight>
                <a:latin typeface="Consolas" panose="020B0609020204030204" pitchFamily="49" charset="0"/>
              </a:rPr>
              <a:t>SearchExecutor</a:t>
            </a:r>
            <a:r>
              <a:rPr lang="en-US" sz="2000" noProof="1" smtClean="0">
                <a:solidFill>
                  <a:srgbClr val="000000"/>
                </a:solidFill>
                <a:highlight>
                  <a:srgbClr val="FFFFFF"/>
                </a:highlight>
                <a:latin typeface="Consolas" panose="020B0609020204030204" pitchFamily="49" charset="0"/>
              </a:rPr>
              <a:t> executor = </a:t>
            </a:r>
            <a:r>
              <a:rPr lang="en-US" sz="2000" noProof="1" smtClean="0">
                <a:solidFill>
                  <a:srgbClr val="0000FF"/>
                </a:solidFill>
                <a:highlight>
                  <a:srgbClr val="FFFFFF"/>
                </a:highlight>
                <a:latin typeface="Consolas" panose="020B0609020204030204" pitchFamily="49" charset="0"/>
              </a:rPr>
              <a:t>new</a:t>
            </a:r>
            <a:r>
              <a:rPr lang="en-US" sz="2000" noProof="1" smtClean="0">
                <a:solidFill>
                  <a:srgbClr val="000000"/>
                </a:solidFill>
                <a:highlight>
                  <a:srgbClr val="FFFFFF"/>
                </a:highlight>
                <a:latin typeface="Consolas" panose="020B0609020204030204" pitchFamily="49" charset="0"/>
              </a:rPr>
              <a:t> </a:t>
            </a:r>
            <a:r>
              <a:rPr lang="en-US" sz="2000" noProof="1" smtClean="0">
                <a:solidFill>
                  <a:srgbClr val="2B91AF"/>
                </a:solidFill>
                <a:highlight>
                  <a:srgbClr val="FFFFFF"/>
                </a:highlight>
                <a:latin typeface="Consolas" panose="020B0609020204030204" pitchFamily="49" charset="0"/>
              </a:rPr>
              <a:t>SearchExecutor</a:t>
            </a:r>
            <a:r>
              <a:rPr lang="en-US" sz="2000" noProof="1" smtClean="0">
                <a:solidFill>
                  <a:srgbClr val="000000"/>
                </a:solidFill>
                <a:highlight>
                  <a:srgbClr val="FFFFFF"/>
                </a:highlight>
                <a:latin typeface="Consolas" panose="020B0609020204030204" pitchFamily="49" charset="0"/>
              </a:rPr>
              <a:t>(context);</a:t>
            </a:r>
          </a:p>
          <a:p>
            <a:r>
              <a:rPr lang="en-US" sz="2000" noProof="1" smtClean="0">
                <a:solidFill>
                  <a:srgbClr val="2B91AF"/>
                </a:solidFill>
                <a:highlight>
                  <a:srgbClr val="FFFFFF"/>
                </a:highlight>
                <a:latin typeface="Consolas" panose="020B0609020204030204" pitchFamily="49" charset="0"/>
              </a:rPr>
              <a:t>ClientResult</a:t>
            </a:r>
            <a:r>
              <a:rPr lang="en-US" sz="2000" noProof="1" smtClean="0">
                <a:solidFill>
                  <a:srgbClr val="000000"/>
                </a:solidFill>
                <a:highlight>
                  <a:srgbClr val="FFFFFF"/>
                </a:highlight>
                <a:latin typeface="Consolas" panose="020B0609020204030204" pitchFamily="49" charset="0"/>
              </a:rPr>
              <a:t>&lt;</a:t>
            </a:r>
            <a:r>
              <a:rPr lang="en-US" sz="2000" noProof="1" smtClean="0">
                <a:solidFill>
                  <a:srgbClr val="2B91AF"/>
                </a:solidFill>
                <a:highlight>
                  <a:srgbClr val="FFFFFF"/>
                </a:highlight>
                <a:latin typeface="Consolas" panose="020B0609020204030204" pitchFamily="49" charset="0"/>
              </a:rPr>
              <a:t>ResultTableCollection</a:t>
            </a:r>
            <a:r>
              <a:rPr lang="en-US" sz="2000" noProof="1" smtClean="0">
                <a:solidFill>
                  <a:srgbClr val="000000"/>
                </a:solidFill>
                <a:highlight>
                  <a:srgbClr val="FFFFFF"/>
                </a:highlight>
                <a:latin typeface="Consolas" panose="020B0609020204030204" pitchFamily="49" charset="0"/>
              </a:rPr>
              <a:t>&gt; results = executor.ExecuteQuery(query);</a:t>
            </a:r>
          </a:p>
          <a:p>
            <a:r>
              <a:rPr lang="en-US" sz="2000" b="1" noProof="1" smtClean="0">
                <a:solidFill>
                  <a:srgbClr val="000000"/>
                </a:solidFill>
                <a:highlight>
                  <a:srgbClr val="FFFFFF"/>
                </a:highlight>
                <a:latin typeface="Consolas" panose="020B0609020204030204" pitchFamily="49" charset="0"/>
              </a:rPr>
              <a:t>context.ExecuteQuery();</a:t>
            </a:r>
          </a:p>
          <a:p>
            <a:r>
              <a:rPr lang="en-US" sz="2000" noProof="1" smtClean="0">
                <a:solidFill>
                  <a:srgbClr val="0000FF"/>
                </a:solidFill>
                <a:highlight>
                  <a:srgbClr val="FFFFFF"/>
                </a:highlight>
                <a:latin typeface="Consolas" panose="020B0609020204030204" pitchFamily="49" charset="0"/>
              </a:rPr>
              <a:t>foreach</a:t>
            </a:r>
            <a:r>
              <a:rPr lang="en-US" sz="2000" noProof="1" smtClean="0">
                <a:solidFill>
                  <a:srgbClr val="000000"/>
                </a:solidFill>
                <a:highlight>
                  <a:srgbClr val="FFFFFF"/>
                </a:highlight>
                <a:latin typeface="Consolas" panose="020B0609020204030204" pitchFamily="49" charset="0"/>
              </a:rPr>
              <a:t> (</a:t>
            </a:r>
            <a:r>
              <a:rPr lang="en-US" sz="2000" noProof="1" smtClean="0">
                <a:solidFill>
                  <a:srgbClr val="0000FF"/>
                </a:solidFill>
                <a:highlight>
                  <a:srgbClr val="FFFFFF"/>
                </a:highlight>
                <a:latin typeface="Consolas" panose="020B0609020204030204" pitchFamily="49" charset="0"/>
              </a:rPr>
              <a:t>var</a:t>
            </a:r>
            <a:r>
              <a:rPr lang="en-US" sz="2000" noProof="1" smtClean="0">
                <a:solidFill>
                  <a:srgbClr val="000000"/>
                </a:solidFill>
                <a:highlight>
                  <a:srgbClr val="FFFFFF"/>
                </a:highlight>
                <a:latin typeface="Consolas" panose="020B0609020204030204" pitchFamily="49" charset="0"/>
              </a:rPr>
              <a:t> result </a:t>
            </a:r>
            <a:r>
              <a:rPr lang="en-US" sz="2000" noProof="1" smtClean="0">
                <a:solidFill>
                  <a:srgbClr val="0000FF"/>
                </a:solidFill>
                <a:highlight>
                  <a:srgbClr val="FFFFFF"/>
                </a:highlight>
                <a:latin typeface="Consolas" panose="020B0609020204030204" pitchFamily="49" charset="0"/>
              </a:rPr>
              <a:t>in</a:t>
            </a:r>
            <a:r>
              <a:rPr lang="en-US" sz="2000" noProof="1" smtClean="0">
                <a:solidFill>
                  <a:srgbClr val="000000"/>
                </a:solidFill>
                <a:highlight>
                  <a:srgbClr val="FFFFFF"/>
                </a:highlight>
                <a:latin typeface="Consolas" panose="020B0609020204030204" pitchFamily="49" charset="0"/>
              </a:rPr>
              <a:t> results.Value[0].ResultRows)</a:t>
            </a:r>
          </a:p>
          <a:p>
            <a:r>
              <a:rPr lang="en-US" sz="2000" noProof="1" smtClean="0">
                <a:solidFill>
                  <a:srgbClr val="000000"/>
                </a:solidFill>
                <a:highlight>
                  <a:srgbClr val="FFFFFF"/>
                </a:highlight>
                <a:latin typeface="Consolas" panose="020B0609020204030204" pitchFamily="49" charset="0"/>
              </a:rPr>
              <a:t>{</a:t>
            </a:r>
          </a:p>
          <a:p>
            <a:r>
              <a:rPr lang="en-US" sz="2000" noProof="1" smtClean="0">
                <a:solidFill>
                  <a:srgbClr val="2B91AF"/>
                </a:solidFill>
                <a:highlight>
                  <a:srgbClr val="FFFFFF"/>
                </a:highlight>
                <a:latin typeface="Consolas" panose="020B0609020204030204" pitchFamily="49" charset="0"/>
              </a:rPr>
              <a:t>	</a:t>
            </a:r>
            <a:r>
              <a:rPr lang="en-US" sz="1400" noProof="1" smtClean="0">
                <a:solidFill>
                  <a:srgbClr val="2B91AF"/>
                </a:solidFill>
                <a:highlight>
                  <a:srgbClr val="FFFFFF"/>
                </a:highlight>
                <a:latin typeface="Consolas" panose="020B0609020204030204" pitchFamily="49" charset="0"/>
              </a:rPr>
              <a:t>Console</a:t>
            </a:r>
            <a:r>
              <a:rPr lang="en-US" sz="1400" noProof="1" smtClean="0">
                <a:solidFill>
                  <a:srgbClr val="000000"/>
                </a:solidFill>
                <a:highlight>
                  <a:srgbClr val="FFFFFF"/>
                </a:highlight>
                <a:latin typeface="Consolas" panose="020B0609020204030204" pitchFamily="49" charset="0"/>
              </a:rPr>
              <a:t>.WriteLine(</a:t>
            </a:r>
            <a:r>
              <a:rPr lang="en-US" sz="1400" noProof="1" smtClean="0">
                <a:solidFill>
                  <a:srgbClr val="0000FF"/>
                </a:solidFill>
                <a:highlight>
                  <a:srgbClr val="FFFFFF"/>
                </a:highlight>
                <a:latin typeface="Consolas" panose="020B0609020204030204" pitchFamily="49" charset="0"/>
              </a:rPr>
              <a:t>string</a:t>
            </a:r>
            <a:r>
              <a:rPr lang="en-US" sz="1400" noProof="1" smtClean="0">
                <a:solidFill>
                  <a:srgbClr val="000000"/>
                </a:solidFill>
                <a:highlight>
                  <a:srgbClr val="FFFFFF"/>
                </a:highlight>
                <a:latin typeface="Consolas" panose="020B0609020204030204" pitchFamily="49" charset="0"/>
              </a:rPr>
              <a:t>.Format(</a:t>
            </a:r>
            <a:r>
              <a:rPr lang="en-US" sz="1400" noProof="1" smtClean="0">
                <a:solidFill>
                  <a:srgbClr val="A31515"/>
                </a:solidFill>
                <a:highlight>
                  <a:srgbClr val="FFFFFF"/>
                </a:highlight>
                <a:latin typeface="Consolas" panose="020B0609020204030204" pitchFamily="49" charset="0"/>
              </a:rPr>
              <a:t>"Result: Title={0} ({1})"</a:t>
            </a:r>
            <a:r>
              <a:rPr lang="en-US" sz="1400" noProof="1" smtClean="0">
                <a:solidFill>
                  <a:srgbClr val="000000"/>
                </a:solidFill>
                <a:highlight>
                  <a:srgbClr val="FFFFFF"/>
                </a:highlight>
                <a:latin typeface="Consolas" panose="020B0609020204030204" pitchFamily="49" charset="0"/>
              </a:rPr>
              <a:t>, result[</a:t>
            </a:r>
            <a:r>
              <a:rPr lang="en-US" sz="1400" noProof="1" smtClean="0">
                <a:solidFill>
                  <a:srgbClr val="A31515"/>
                </a:solidFill>
                <a:highlight>
                  <a:srgbClr val="FFFFFF"/>
                </a:highlight>
                <a:latin typeface="Consolas" panose="020B0609020204030204" pitchFamily="49" charset="0"/>
              </a:rPr>
              <a:t>"Title"</a:t>
            </a:r>
            <a:r>
              <a:rPr lang="en-US" sz="1400" noProof="1" smtClean="0">
                <a:solidFill>
                  <a:srgbClr val="000000"/>
                </a:solidFill>
                <a:highlight>
                  <a:srgbClr val="FFFFFF"/>
                </a:highlight>
                <a:latin typeface="Consolas" panose="020B0609020204030204" pitchFamily="49" charset="0"/>
              </a:rPr>
              <a:t>], result[</a:t>
            </a:r>
            <a:r>
              <a:rPr lang="en-US" sz="1400" noProof="1" smtClean="0">
                <a:solidFill>
                  <a:srgbClr val="A31515"/>
                </a:solidFill>
                <a:highlight>
                  <a:srgbClr val="FFFFFF"/>
                </a:highlight>
                <a:latin typeface="Consolas" panose="020B0609020204030204" pitchFamily="49" charset="0"/>
              </a:rPr>
              <a:t>"ContentTypeId"</a:t>
            </a:r>
            <a:r>
              <a:rPr lang="en-US" sz="1400" noProof="1" smtClean="0">
                <a:solidFill>
                  <a:srgbClr val="000000"/>
                </a:solidFill>
                <a:highlight>
                  <a:srgbClr val="FFFFFF"/>
                </a:highlight>
                <a:latin typeface="Consolas" panose="020B0609020204030204" pitchFamily="49" charset="0"/>
              </a:rPr>
              <a:t>]));</a:t>
            </a:r>
          </a:p>
          <a:p>
            <a:r>
              <a:rPr lang="en-US" sz="2000" noProof="1" smtClean="0">
                <a:solidFill>
                  <a:srgbClr val="000000"/>
                </a:solidFill>
                <a:highlight>
                  <a:srgbClr val="FFFFFF"/>
                </a:highlight>
                <a:latin typeface="Consolas" panose="020B0609020204030204" pitchFamily="49" charset="0"/>
              </a:rPr>
              <a:t>}</a:t>
            </a:r>
            <a:endParaRPr lang="en-US" sz="2000" noProof="1">
              <a:solidFill>
                <a:srgbClr val="000000"/>
              </a:solidFill>
              <a:highlight>
                <a:srgbClr val="FFFFFF"/>
              </a:highlight>
              <a:latin typeface="Consolas" panose="020B0609020204030204" pitchFamily="49" charset="0"/>
            </a:endParaRPr>
          </a:p>
        </p:txBody>
      </p:sp>
      <p:sp>
        <p:nvSpPr>
          <p:cNvPr id="9" name="Text Placeholder 4"/>
          <p:cNvSpPr txBox="1">
            <a:spLocks/>
          </p:cNvSpPr>
          <p:nvPr/>
        </p:nvSpPr>
        <p:spPr>
          <a:xfrm>
            <a:off x="274638" y="1201743"/>
            <a:ext cx="11887200" cy="517065"/>
          </a:xfrm>
          <a:prstGeom prst="rect">
            <a:avLst/>
          </a:prstGeom>
          <a:ln w="38100">
            <a:solidFill>
              <a:schemeClr val="bg2"/>
            </a:solidFill>
          </a:ln>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3300" kern="1200" spc="0" baseline="0">
                <a:gradFill>
                  <a:gsLst>
                    <a:gs pos="1250">
                      <a:srgbClr val="000000"/>
                    </a:gs>
                    <a:gs pos="100000">
                      <a:srgbClr val="000000"/>
                    </a:gs>
                  </a:gsLst>
                  <a:lin ang="5400000" scaled="0"/>
                </a:gradFill>
                <a:latin typeface="Segoe UI" pitchFamily="34" charset="0"/>
                <a:ea typeface="+mn-ea"/>
                <a:cs typeface="Segoe UI" pitchFamily="34" charset="0"/>
              </a:defRPr>
            </a:lvl1pPr>
            <a:lvl2pPr marL="346553"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400" kern="1200" spc="0" baseline="0">
                <a:gradFill>
                  <a:gsLst>
                    <a:gs pos="1250">
                      <a:srgbClr val="000000"/>
                    </a:gs>
                    <a:gs pos="100000">
                      <a:srgbClr val="000000"/>
                    </a:gs>
                  </a:gsLst>
                  <a:lin ang="5400000" scaled="0"/>
                </a:gradFill>
                <a:latin typeface="Segoe UI" pitchFamily="34" charset="0"/>
                <a:ea typeface="+mn-ea"/>
                <a:cs typeface="Segoe UI" pitchFamily="34" charset="0"/>
              </a:defRPr>
            </a:lvl2pPr>
            <a:lvl3pPr marL="584607"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rgbClr val="000000"/>
                    </a:gs>
                    <a:gs pos="100000">
                      <a:srgbClr val="000000"/>
                    </a:gs>
                  </a:gsLst>
                  <a:lin ang="5400000" scaled="0"/>
                </a:gradFill>
                <a:latin typeface="Segoe UI" pitchFamily="34" charset="0"/>
                <a:ea typeface="+mn-ea"/>
                <a:cs typeface="Segoe UI" pitchFamily="34" charset="0"/>
              </a:defRPr>
            </a:lvl3pPr>
            <a:lvl4pPr marL="814563"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rgbClr val="000000"/>
                    </a:gs>
                    <a:gs pos="100000">
                      <a:srgbClr val="000000"/>
                    </a:gs>
                  </a:gsLst>
                  <a:lin ang="5400000" scaled="0"/>
                </a:gradFill>
                <a:latin typeface="Segoe UI" pitchFamily="34" charset="0"/>
                <a:ea typeface="+mn-ea"/>
                <a:cs typeface="Segoe UI" pitchFamily="34" charset="0"/>
              </a:defRPr>
            </a:lvl4pPr>
            <a:lvl5pPr marL="1050997"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rgbClr val="000000"/>
                    </a:gs>
                    <a:gs pos="100000">
                      <a:srgbClr val="000000"/>
                    </a:gs>
                  </a:gsLst>
                  <a:lin ang="5400000" scaled="0"/>
                </a:gradFill>
                <a:latin typeface="Segoe UI" pitchFamily="34" charset="0"/>
                <a:ea typeface="+mn-ea"/>
                <a:cs typeface="Segoe UI"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smtClean="0"/>
              <a:t>MS-SRCHCSOM </a:t>
            </a:r>
            <a:r>
              <a:rPr lang="en-US" sz="2400" dirty="0"/>
              <a:t>–</a:t>
            </a:r>
            <a:r>
              <a:rPr lang="en-US" sz="2400" dirty="0" smtClean="0"/>
              <a:t> </a:t>
            </a:r>
            <a:r>
              <a:rPr lang="en-US" sz="2400" dirty="0" smtClean="0">
                <a:hlinkClick r:id="rId4"/>
              </a:rPr>
              <a:t>http://msdn.microsoft.com/en-us/library/hh659202.aspx</a:t>
            </a:r>
            <a:endParaRPr lang="en-US" sz="2400" dirty="0" smtClean="0"/>
          </a:p>
        </p:txBody>
      </p:sp>
      <p:sp>
        <p:nvSpPr>
          <p:cNvPr id="3" name="Explosion 2 2"/>
          <p:cNvSpPr/>
          <p:nvPr/>
        </p:nvSpPr>
        <p:spPr bwMode="auto">
          <a:xfrm rot="21172548">
            <a:off x="8068221" y="2577108"/>
            <a:ext cx="4150067" cy="1828800"/>
          </a:xfrm>
          <a:prstGeom prst="irregularSeal2">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a:solidFill>
                  <a:srgbClr val="FFFFFF"/>
                </a:solidFill>
              </a:rPr>
              <a:t>search query </a:t>
            </a:r>
            <a:r>
              <a:rPr lang="en-US" sz="2000" dirty="0" smtClean="0">
                <a:solidFill>
                  <a:srgbClr val="FFFFFF"/>
                </a:solidFill>
              </a:rPr>
              <a:t>web service  deprecated</a:t>
            </a: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152582911"/>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Deep dive into the SharePoint 2013 CSOM API's</a:t>
            </a:r>
          </a:p>
        </p:txBody>
      </p:sp>
      <p:sp>
        <p:nvSpPr>
          <p:cNvPr id="5" name="Text Placeholder 4"/>
          <p:cNvSpPr>
            <a:spLocks noGrp="1"/>
          </p:cNvSpPr>
          <p:nvPr>
            <p:ph type="body" sz="quarter" idx="14"/>
          </p:nvPr>
        </p:nvSpPr>
        <p:spPr/>
        <p:txBody>
          <a:bodyPr/>
          <a:lstStyle/>
          <a:p>
            <a:r>
              <a:rPr lang="en-US" dirty="0" smtClean="0"/>
              <a:t>Travis Falls</a:t>
            </a:r>
          </a:p>
          <a:p>
            <a:r>
              <a:rPr lang="en-US" dirty="0" smtClean="0"/>
              <a:t>Sr. Consultant</a:t>
            </a:r>
          </a:p>
          <a:p>
            <a:r>
              <a:rPr lang="en-US" dirty="0" smtClean="0"/>
              <a:t>Microsoft Services</a:t>
            </a:r>
            <a:endParaRPr lang="en-US" dirty="0"/>
          </a:p>
        </p:txBody>
      </p:sp>
      <p:sp>
        <p:nvSpPr>
          <p:cNvPr id="2" name="Text Placeholder 1"/>
          <p:cNvSpPr>
            <a:spLocks noGrp="1"/>
          </p:cNvSpPr>
          <p:nvPr>
            <p:ph type="body" sz="quarter" idx="15"/>
          </p:nvPr>
        </p:nvSpPr>
        <p:spPr/>
        <p:txBody>
          <a:bodyPr/>
          <a:lstStyle/>
          <a:p>
            <a:r>
              <a:rPr lang="en-US" smtClean="0"/>
              <a:t>SPC407</a:t>
            </a:r>
            <a:endParaRPr lang="en-US"/>
          </a:p>
        </p:txBody>
      </p:sp>
      <p:sp>
        <p:nvSpPr>
          <p:cNvPr id="6" name="Text Placeholder 4"/>
          <p:cNvSpPr txBox="1">
            <a:spLocks/>
          </p:cNvSpPr>
          <p:nvPr/>
        </p:nvSpPr>
        <p:spPr bwMode="ltGray">
          <a:xfrm>
            <a:off x="5837237" y="4482257"/>
            <a:ext cx="4461274" cy="1371600"/>
          </a:xfrm>
          <a:prstGeom prst="rect">
            <a:avLst/>
          </a:prstGeom>
        </p:spPr>
        <p:txBody>
          <a:bodyPr vert="horz" wrap="square" lIns="146304" tIns="109728" rIns="146304" bIns="109728" rtlCol="0">
            <a:noAutofit/>
          </a:bodyPr>
          <a:lstStyle>
            <a:lvl1pPr marL="0" marR="0" indent="0" algn="l" defTabSz="932742" rtl="0" eaLnBrk="1" fontAlgn="auto" latinLnBrk="0" hangingPunct="1">
              <a:lnSpc>
                <a:spcPct val="90000"/>
              </a:lnSpc>
              <a:spcBef>
                <a:spcPts val="0"/>
              </a:spcBef>
              <a:spcAft>
                <a:spcPts val="0"/>
              </a:spcAft>
              <a:buClr>
                <a:schemeClr val="tx1"/>
              </a:buClr>
              <a:buSzPct val="90000"/>
              <a:buFont typeface="Wingdings" panose="05000000000000000000" pitchFamily="2" charset="2"/>
              <a:buNone/>
              <a:tabLst/>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buClr>
                <a:srgbClr val="505050"/>
              </a:buClr>
            </a:pPr>
            <a:r>
              <a:rPr smtClean="0">
                <a:gradFill>
                  <a:gsLst>
                    <a:gs pos="0">
                      <a:srgbClr val="E6E6E6">
                        <a:lumMod val="10000"/>
                      </a:srgbClr>
                    </a:gs>
                    <a:gs pos="100000">
                      <a:srgbClr val="E6E6E6">
                        <a:lumMod val="10000"/>
                      </a:srgbClr>
                    </a:gs>
                  </a:gsLst>
                  <a:lin ang="5400000" scaled="0"/>
                </a:gradFill>
              </a:rPr>
              <a:t>Steve Walker</a:t>
            </a:r>
          </a:p>
          <a:p>
            <a:pPr algn="r">
              <a:buClr>
                <a:srgbClr val="505050"/>
              </a:buClr>
            </a:pPr>
            <a:r>
              <a:rPr smtClean="0">
                <a:gradFill>
                  <a:gsLst>
                    <a:gs pos="0">
                      <a:srgbClr val="E6E6E6">
                        <a:lumMod val="10000"/>
                      </a:srgbClr>
                    </a:gs>
                    <a:gs pos="100000">
                      <a:srgbClr val="E6E6E6">
                        <a:lumMod val="10000"/>
                      </a:srgbClr>
                    </a:gs>
                  </a:gsLst>
                  <a:lin ang="5400000" scaled="0"/>
                </a:gradFill>
              </a:rPr>
              <a:t>Sr. Program Manager</a:t>
            </a:r>
          </a:p>
          <a:p>
            <a:pPr algn="r">
              <a:buClr>
                <a:srgbClr val="505050"/>
              </a:buClr>
            </a:pPr>
            <a:r>
              <a:rPr smtClean="0">
                <a:gradFill>
                  <a:gsLst>
                    <a:gs pos="0">
                      <a:srgbClr val="E6E6E6">
                        <a:lumMod val="10000"/>
                      </a:srgbClr>
                    </a:gs>
                    <a:gs pos="100000">
                      <a:srgbClr val="E6E6E6">
                        <a:lumMod val="10000"/>
                      </a:srgbClr>
                    </a:gs>
                  </a:gsLst>
                  <a:lin ang="5400000" scaled="0"/>
                </a:gradFill>
              </a:rPr>
              <a:t>Microsoft – Office365 CAT</a:t>
            </a:r>
            <a:endParaRPr>
              <a:gradFill>
                <a:gsLst>
                  <a:gs pos="0">
                    <a:srgbClr val="E6E6E6">
                      <a:lumMod val="10000"/>
                    </a:srgbClr>
                  </a:gs>
                  <a:gs pos="100000">
                    <a:srgbClr val="E6E6E6">
                      <a:lumMod val="10000"/>
                    </a:srgbClr>
                  </a:gs>
                </a:gsLst>
                <a:lin ang="5400000" scaled="0"/>
              </a:gradFill>
            </a:endParaRPr>
          </a:p>
        </p:txBody>
      </p:sp>
    </p:spTree>
    <p:extLst>
      <p:ext uri="{BB962C8B-B14F-4D97-AF65-F5344CB8AC3E}">
        <p14:creationId xmlns:p14="http://schemas.microsoft.com/office/powerpoint/2010/main" val="337872136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CSOM – Social (users, feeds, likes, follows)</a:t>
            </a:r>
            <a:endParaRPr lang="en-US" dirty="0"/>
          </a:p>
        </p:txBody>
      </p:sp>
      <p:sp>
        <p:nvSpPr>
          <p:cNvPr id="7" name="Text Placeholder 6"/>
          <p:cNvSpPr>
            <a:spLocks noGrp="1"/>
          </p:cNvSpPr>
          <p:nvPr>
            <p:ph type="body" sz="quarter" idx="10"/>
          </p:nvPr>
        </p:nvSpPr>
        <p:spPr>
          <a:xfrm>
            <a:off x="274639" y="2201862"/>
            <a:ext cx="11887200" cy="4750531"/>
          </a:xfrm>
        </p:spPr>
        <p:txBody>
          <a:bodyPr/>
          <a:lstStyle/>
          <a:p>
            <a:pPr>
              <a:spcBef>
                <a:spcPts val="0"/>
              </a:spcBef>
              <a:spcAft>
                <a:spcPts val="600"/>
              </a:spcAft>
            </a:pPr>
            <a:r>
              <a:rPr lang="en-US" sz="2000" noProof="1" smtClean="0">
                <a:solidFill>
                  <a:srgbClr val="2B91AF"/>
                </a:solidFill>
                <a:highlight>
                  <a:srgbClr val="FFFFFF"/>
                </a:highlight>
                <a:latin typeface="Consolas" panose="020B0609020204030204" pitchFamily="49" charset="0"/>
              </a:rPr>
              <a:t>using</a:t>
            </a:r>
            <a:r>
              <a:rPr lang="en-US" sz="2000" noProof="1" smtClean="0">
                <a:solidFill>
                  <a:schemeClr val="bg2">
                    <a:lumMod val="50000"/>
                    <a:lumOff val="50000"/>
                  </a:schemeClr>
                </a:solidFill>
                <a:latin typeface="Consolas" pitchFamily="49" charset="0"/>
                <a:cs typeface="Consolas" pitchFamily="49" charset="0"/>
              </a:rPr>
              <a:t> </a:t>
            </a:r>
            <a:r>
              <a:rPr lang="en-US" sz="2000" noProof="1" smtClean="0">
                <a:solidFill>
                  <a:sysClr val="windowText" lastClr="000000"/>
                </a:solidFill>
                <a:latin typeface="Consolas" pitchFamily="49" charset="0"/>
                <a:cs typeface="Consolas" pitchFamily="49" charset="0"/>
                <a:hlinkClick r:id="rId3"/>
              </a:rPr>
              <a:t>Microsoft.SharePoint.Client.Social</a:t>
            </a:r>
            <a:r>
              <a:rPr lang="en-US" sz="2000" noProof="1" smtClean="0">
                <a:solidFill>
                  <a:sysClr val="windowText" lastClr="000000"/>
                </a:solidFill>
                <a:latin typeface="Consolas" pitchFamily="49" charset="0"/>
                <a:cs typeface="Consolas" pitchFamily="49" charset="0"/>
              </a:rPr>
              <a:t>; </a:t>
            </a:r>
          </a:p>
          <a:p>
            <a:pPr>
              <a:spcBef>
                <a:spcPts val="0"/>
              </a:spcBef>
              <a:spcAft>
                <a:spcPts val="600"/>
              </a:spcAft>
            </a:pPr>
            <a:r>
              <a:rPr lang="en-US" sz="2000" noProof="1" smtClean="0">
                <a:solidFill>
                  <a:srgbClr val="2B91AF"/>
                </a:solidFill>
                <a:highlight>
                  <a:srgbClr val="FFFFFF"/>
                </a:highlight>
                <a:latin typeface="Consolas" panose="020B0609020204030204" pitchFamily="49" charset="0"/>
              </a:rPr>
              <a:t>using</a:t>
            </a:r>
            <a:r>
              <a:rPr lang="en-US" sz="2000" noProof="1" smtClean="0">
                <a:solidFill>
                  <a:schemeClr val="bg2">
                    <a:lumMod val="50000"/>
                    <a:lumOff val="50000"/>
                  </a:schemeClr>
                </a:solidFill>
                <a:latin typeface="Consolas" pitchFamily="49" charset="0"/>
                <a:cs typeface="Consolas" pitchFamily="49" charset="0"/>
              </a:rPr>
              <a:t> </a:t>
            </a:r>
            <a:r>
              <a:rPr lang="en-US" sz="2000" noProof="1" smtClean="0">
                <a:solidFill>
                  <a:sysClr val="windowText" lastClr="000000"/>
                </a:solidFill>
                <a:latin typeface="Consolas" pitchFamily="49" charset="0"/>
                <a:cs typeface="Consolas" pitchFamily="49" charset="0"/>
                <a:hlinkClick r:id="rId4"/>
              </a:rPr>
              <a:t>Microsoft.SharePoint.Client.UserProfiles</a:t>
            </a:r>
            <a:r>
              <a:rPr lang="en-US" sz="2000" noProof="1" smtClean="0">
                <a:solidFill>
                  <a:sysClr val="windowText" lastClr="000000"/>
                </a:solidFill>
                <a:latin typeface="Consolas" pitchFamily="49" charset="0"/>
                <a:cs typeface="Consolas" pitchFamily="49" charset="0"/>
              </a:rPr>
              <a:t>;</a:t>
            </a:r>
          </a:p>
          <a:p>
            <a:pPr>
              <a:spcBef>
                <a:spcPts val="0"/>
              </a:spcBef>
              <a:spcAft>
                <a:spcPts val="600"/>
              </a:spcAft>
            </a:pPr>
            <a:endParaRPr lang="en-US" sz="2000" noProof="1" smtClean="0">
              <a:solidFill>
                <a:sysClr val="windowText" lastClr="000000"/>
              </a:solidFill>
              <a:latin typeface="Consolas" pitchFamily="49" charset="0"/>
              <a:cs typeface="Consolas" pitchFamily="49" charset="0"/>
            </a:endParaRPr>
          </a:p>
          <a:p>
            <a:pPr>
              <a:spcBef>
                <a:spcPts val="0"/>
              </a:spcBef>
            </a:pPr>
            <a:r>
              <a:rPr lang="en-US" sz="2000" noProof="1" smtClean="0">
                <a:solidFill>
                  <a:srgbClr val="2B91AF"/>
                </a:solidFill>
                <a:highlight>
                  <a:srgbClr val="FFFFFF"/>
                </a:highlight>
                <a:latin typeface="Consolas" panose="020B0609020204030204" pitchFamily="49" charset="0"/>
              </a:rPr>
              <a:t>SocialFeedManager</a:t>
            </a:r>
            <a:r>
              <a:rPr lang="en-US" sz="2000" noProof="1" smtClean="0">
                <a:solidFill>
                  <a:srgbClr val="000000"/>
                </a:solidFill>
                <a:highlight>
                  <a:srgbClr val="FFFFFF"/>
                </a:highlight>
                <a:latin typeface="Consolas" panose="020B0609020204030204" pitchFamily="49" charset="0"/>
              </a:rPr>
              <a:t> fm = </a:t>
            </a:r>
            <a:r>
              <a:rPr lang="en-US" sz="2000" noProof="1" smtClean="0">
                <a:solidFill>
                  <a:srgbClr val="0000FF"/>
                </a:solidFill>
                <a:highlight>
                  <a:srgbClr val="FFFFFF"/>
                </a:highlight>
                <a:latin typeface="Consolas" panose="020B0609020204030204" pitchFamily="49" charset="0"/>
              </a:rPr>
              <a:t>new</a:t>
            </a:r>
            <a:r>
              <a:rPr lang="en-US" sz="2000" noProof="1" smtClean="0">
                <a:solidFill>
                  <a:srgbClr val="000000"/>
                </a:solidFill>
                <a:highlight>
                  <a:srgbClr val="FFFFFF"/>
                </a:highlight>
                <a:latin typeface="Consolas" panose="020B0609020204030204" pitchFamily="49" charset="0"/>
              </a:rPr>
              <a:t> </a:t>
            </a:r>
            <a:r>
              <a:rPr lang="en-US" sz="2000" noProof="1" smtClean="0">
                <a:solidFill>
                  <a:srgbClr val="2B91AF"/>
                </a:solidFill>
                <a:highlight>
                  <a:srgbClr val="FFFFFF"/>
                </a:highlight>
                <a:latin typeface="Consolas" panose="020B0609020204030204" pitchFamily="49" charset="0"/>
              </a:rPr>
              <a:t>SocialFeedManager</a:t>
            </a:r>
            <a:r>
              <a:rPr lang="en-US" sz="2000" noProof="1" smtClean="0">
                <a:solidFill>
                  <a:srgbClr val="000000"/>
                </a:solidFill>
                <a:highlight>
                  <a:srgbClr val="FFFFFF"/>
                </a:highlight>
                <a:latin typeface="Consolas" panose="020B0609020204030204" pitchFamily="49" charset="0"/>
              </a:rPr>
              <a:t>(context);</a:t>
            </a:r>
          </a:p>
          <a:p>
            <a:pPr>
              <a:spcBef>
                <a:spcPts val="0"/>
              </a:spcBef>
            </a:pPr>
            <a:r>
              <a:rPr lang="en-US" sz="2000" noProof="1" smtClean="0">
                <a:solidFill>
                  <a:srgbClr val="2B91AF"/>
                </a:solidFill>
                <a:highlight>
                  <a:srgbClr val="FFFFFF"/>
                </a:highlight>
                <a:latin typeface="Consolas" panose="020B0609020204030204" pitchFamily="49" charset="0"/>
              </a:rPr>
              <a:t>SocialFeedOptions</a:t>
            </a:r>
            <a:r>
              <a:rPr lang="en-US" sz="2000" noProof="1" smtClean="0">
                <a:solidFill>
                  <a:srgbClr val="000000"/>
                </a:solidFill>
                <a:highlight>
                  <a:srgbClr val="FFFFFF"/>
                </a:highlight>
                <a:latin typeface="Consolas" panose="020B0609020204030204" pitchFamily="49" charset="0"/>
              </a:rPr>
              <a:t> options = </a:t>
            </a:r>
            <a:r>
              <a:rPr lang="en-US" sz="2000" noProof="1" smtClean="0">
                <a:solidFill>
                  <a:srgbClr val="0000FF"/>
                </a:solidFill>
                <a:highlight>
                  <a:srgbClr val="FFFFFF"/>
                </a:highlight>
                <a:latin typeface="Consolas" panose="020B0609020204030204" pitchFamily="49" charset="0"/>
              </a:rPr>
              <a:t>new</a:t>
            </a:r>
            <a:r>
              <a:rPr lang="en-US" sz="2000" noProof="1" smtClean="0">
                <a:solidFill>
                  <a:srgbClr val="000000"/>
                </a:solidFill>
                <a:highlight>
                  <a:srgbClr val="FFFFFF"/>
                </a:highlight>
                <a:latin typeface="Consolas" panose="020B0609020204030204" pitchFamily="49" charset="0"/>
              </a:rPr>
              <a:t> </a:t>
            </a:r>
            <a:r>
              <a:rPr lang="en-US" sz="2000" noProof="1" smtClean="0">
                <a:solidFill>
                  <a:srgbClr val="2B91AF"/>
                </a:solidFill>
                <a:highlight>
                  <a:srgbClr val="FFFFFF"/>
                </a:highlight>
                <a:latin typeface="Consolas" panose="020B0609020204030204" pitchFamily="49" charset="0"/>
              </a:rPr>
              <a:t>SocialFeedOptions</a:t>
            </a:r>
            <a:r>
              <a:rPr lang="en-US" sz="2000" noProof="1" smtClean="0">
                <a:solidFill>
                  <a:srgbClr val="000000"/>
                </a:solidFill>
                <a:highlight>
                  <a:srgbClr val="FFFFFF"/>
                </a:highlight>
                <a:latin typeface="Consolas" panose="020B0609020204030204" pitchFamily="49" charset="0"/>
              </a:rPr>
              <a:t>()</a:t>
            </a:r>
          </a:p>
          <a:p>
            <a:pPr>
              <a:spcBef>
                <a:spcPts val="0"/>
              </a:spcBef>
            </a:pPr>
            <a:r>
              <a:rPr lang="en-US" sz="2000" noProof="1" smtClean="0"/>
              <a:t>	{ SortOrder = SocialFeedSortOrder.ByCreatedTime }</a:t>
            </a:r>
            <a:r>
              <a:rPr lang="en-US" sz="2000" noProof="1" smtClean="0">
                <a:solidFill>
                  <a:srgbClr val="000000"/>
                </a:solidFill>
                <a:highlight>
                  <a:srgbClr val="FFFFFF"/>
                </a:highlight>
                <a:latin typeface="Consolas" panose="020B0609020204030204" pitchFamily="49" charset="0"/>
              </a:rPr>
              <a:t>;</a:t>
            </a:r>
          </a:p>
          <a:p>
            <a:pPr>
              <a:spcBef>
                <a:spcPts val="0"/>
              </a:spcBef>
            </a:pPr>
            <a:r>
              <a:rPr lang="en-US" sz="2000" noProof="1" smtClean="0">
                <a:solidFill>
                  <a:srgbClr val="2B91AF"/>
                </a:solidFill>
                <a:highlight>
                  <a:srgbClr val="FFFFFF"/>
                </a:highlight>
                <a:latin typeface="Consolas" panose="020B0609020204030204" pitchFamily="49" charset="0"/>
              </a:rPr>
              <a:t>ClientResult</a:t>
            </a:r>
            <a:r>
              <a:rPr lang="en-US" sz="2000" noProof="1" smtClean="0">
                <a:solidFill>
                  <a:srgbClr val="000000"/>
                </a:solidFill>
                <a:highlight>
                  <a:srgbClr val="FFFFFF"/>
                </a:highlight>
                <a:latin typeface="Consolas" panose="020B0609020204030204" pitchFamily="49" charset="0"/>
              </a:rPr>
              <a:t>&lt;</a:t>
            </a:r>
            <a:r>
              <a:rPr lang="en-US" sz="2000" noProof="1" smtClean="0">
                <a:solidFill>
                  <a:srgbClr val="2B91AF"/>
                </a:solidFill>
                <a:highlight>
                  <a:srgbClr val="FFFFFF"/>
                </a:highlight>
                <a:latin typeface="Consolas" panose="020B0609020204030204" pitchFamily="49" charset="0"/>
              </a:rPr>
              <a:t>SocialFeed</a:t>
            </a:r>
            <a:r>
              <a:rPr lang="en-US" sz="2000" noProof="1" smtClean="0">
                <a:solidFill>
                  <a:srgbClr val="000000"/>
                </a:solidFill>
                <a:highlight>
                  <a:srgbClr val="FFFFFF"/>
                </a:highlight>
                <a:latin typeface="Consolas" panose="020B0609020204030204" pitchFamily="49" charset="0"/>
              </a:rPr>
              <a:t>&gt; feedResult = fm.GetFeed(</a:t>
            </a:r>
            <a:r>
              <a:rPr lang="en-US" sz="2000" noProof="1" smtClean="0">
                <a:solidFill>
                  <a:srgbClr val="2B91AF"/>
                </a:solidFill>
                <a:highlight>
                  <a:srgbClr val="FFFFFF"/>
                </a:highlight>
                <a:latin typeface="Consolas" panose="020B0609020204030204" pitchFamily="49" charset="0"/>
              </a:rPr>
              <a:t>SocialFeedType</a:t>
            </a:r>
            <a:r>
              <a:rPr lang="en-US" sz="2000" noProof="1" smtClean="0">
                <a:solidFill>
                  <a:srgbClr val="000000"/>
                </a:solidFill>
                <a:highlight>
                  <a:srgbClr val="FFFFFF"/>
                </a:highlight>
                <a:latin typeface="Consolas" panose="020B0609020204030204" pitchFamily="49" charset="0"/>
              </a:rPr>
              <a:t>.News, options);</a:t>
            </a:r>
          </a:p>
          <a:p>
            <a:pPr>
              <a:spcBef>
                <a:spcPts val="0"/>
              </a:spcBef>
            </a:pPr>
            <a:r>
              <a:rPr lang="en-US" sz="2000" b="1" noProof="1" smtClean="0">
                <a:solidFill>
                  <a:srgbClr val="000000"/>
                </a:solidFill>
                <a:highlight>
                  <a:srgbClr val="FFFFFF"/>
                </a:highlight>
                <a:latin typeface="Consolas" panose="020B0609020204030204" pitchFamily="49" charset="0"/>
              </a:rPr>
              <a:t>context.ExecuteQuery();</a:t>
            </a:r>
          </a:p>
          <a:p>
            <a:pPr>
              <a:spcBef>
                <a:spcPts val="0"/>
              </a:spcBef>
            </a:pPr>
            <a:r>
              <a:rPr lang="en-US" sz="2000" noProof="1" smtClean="0">
                <a:solidFill>
                  <a:srgbClr val="2B91AF"/>
                </a:solidFill>
                <a:highlight>
                  <a:srgbClr val="FFFFFF"/>
                </a:highlight>
                <a:latin typeface="Consolas" panose="020B0609020204030204" pitchFamily="49" charset="0"/>
              </a:rPr>
              <a:t>SocialFeed</a:t>
            </a:r>
            <a:r>
              <a:rPr lang="en-US" sz="2000" noProof="1" smtClean="0">
                <a:solidFill>
                  <a:srgbClr val="000000"/>
                </a:solidFill>
                <a:highlight>
                  <a:srgbClr val="FFFFFF"/>
                </a:highlight>
                <a:latin typeface="Consolas" panose="020B0609020204030204" pitchFamily="49" charset="0"/>
              </a:rPr>
              <a:t> feed = feedResult.Value;</a:t>
            </a:r>
          </a:p>
          <a:p>
            <a:pPr>
              <a:spcBef>
                <a:spcPts val="0"/>
              </a:spcBef>
            </a:pPr>
            <a:r>
              <a:rPr lang="en-US" sz="2000" noProof="1" smtClean="0">
                <a:solidFill>
                  <a:srgbClr val="0000FF"/>
                </a:solidFill>
                <a:highlight>
                  <a:srgbClr val="FFFFFF"/>
                </a:highlight>
                <a:latin typeface="Consolas" panose="020B0609020204030204" pitchFamily="49" charset="0"/>
              </a:rPr>
              <a:t>foreach</a:t>
            </a:r>
            <a:r>
              <a:rPr lang="en-US" sz="2000" noProof="1" smtClean="0">
                <a:solidFill>
                  <a:srgbClr val="000000"/>
                </a:solidFill>
                <a:highlight>
                  <a:srgbClr val="FFFFFF"/>
                </a:highlight>
                <a:latin typeface="Consolas" panose="020B0609020204030204" pitchFamily="49" charset="0"/>
              </a:rPr>
              <a:t> (</a:t>
            </a:r>
            <a:r>
              <a:rPr lang="en-US" sz="2000" noProof="1" smtClean="0">
                <a:solidFill>
                  <a:srgbClr val="2B91AF"/>
                </a:solidFill>
                <a:highlight>
                  <a:srgbClr val="FFFFFF"/>
                </a:highlight>
                <a:latin typeface="Consolas" panose="020B0609020204030204" pitchFamily="49" charset="0"/>
              </a:rPr>
              <a:t>SocialThread</a:t>
            </a:r>
            <a:r>
              <a:rPr lang="en-US" sz="2000" noProof="1" smtClean="0">
                <a:solidFill>
                  <a:srgbClr val="000000"/>
                </a:solidFill>
                <a:highlight>
                  <a:srgbClr val="FFFFFF"/>
                </a:highlight>
                <a:latin typeface="Consolas" panose="020B0609020204030204" pitchFamily="49" charset="0"/>
              </a:rPr>
              <a:t> thread </a:t>
            </a:r>
            <a:r>
              <a:rPr lang="en-US" sz="2000" noProof="1" smtClean="0">
                <a:solidFill>
                  <a:srgbClr val="0000FF"/>
                </a:solidFill>
                <a:highlight>
                  <a:srgbClr val="FFFFFF"/>
                </a:highlight>
                <a:latin typeface="Consolas" panose="020B0609020204030204" pitchFamily="49" charset="0"/>
              </a:rPr>
              <a:t>in</a:t>
            </a:r>
            <a:r>
              <a:rPr lang="en-US" sz="2000" noProof="1" smtClean="0">
                <a:solidFill>
                  <a:srgbClr val="000000"/>
                </a:solidFill>
                <a:highlight>
                  <a:srgbClr val="FFFFFF"/>
                </a:highlight>
                <a:latin typeface="Consolas" panose="020B0609020204030204" pitchFamily="49" charset="0"/>
              </a:rPr>
              <a:t> feed.Threads)</a:t>
            </a:r>
          </a:p>
          <a:p>
            <a:pPr>
              <a:spcBef>
                <a:spcPts val="0"/>
              </a:spcBef>
            </a:pPr>
            <a:r>
              <a:rPr lang="en-US" sz="2000" noProof="1" smtClean="0">
                <a:solidFill>
                  <a:srgbClr val="000000"/>
                </a:solidFill>
                <a:highlight>
                  <a:srgbClr val="FFFFFF"/>
                </a:highlight>
                <a:latin typeface="Consolas" panose="020B0609020204030204" pitchFamily="49" charset="0"/>
              </a:rPr>
              <a:t>{</a:t>
            </a:r>
          </a:p>
          <a:p>
            <a:pPr>
              <a:spcBef>
                <a:spcPts val="0"/>
              </a:spcBef>
            </a:pPr>
            <a:r>
              <a:rPr lang="en-US" sz="2000" noProof="1" smtClean="0">
                <a:solidFill>
                  <a:srgbClr val="2B91AF"/>
                </a:solidFill>
                <a:highlight>
                  <a:srgbClr val="FFFFFF"/>
                </a:highlight>
                <a:latin typeface="Consolas" panose="020B0609020204030204" pitchFamily="49" charset="0"/>
              </a:rPr>
              <a:t>	SocialActor</a:t>
            </a:r>
            <a:r>
              <a:rPr lang="en-US" sz="2000" noProof="1" smtClean="0">
                <a:solidFill>
                  <a:srgbClr val="000000"/>
                </a:solidFill>
                <a:highlight>
                  <a:srgbClr val="FFFFFF"/>
                </a:highlight>
                <a:latin typeface="Consolas" panose="020B0609020204030204" pitchFamily="49" charset="0"/>
              </a:rPr>
              <a:t> actor = thread.Actors[0];</a:t>
            </a:r>
          </a:p>
          <a:p>
            <a:pPr>
              <a:spcBef>
                <a:spcPts val="0"/>
              </a:spcBef>
            </a:pPr>
            <a:r>
              <a:rPr lang="en-US" sz="2000" noProof="1" smtClean="0">
                <a:solidFill>
                  <a:srgbClr val="2B91AF"/>
                </a:solidFill>
                <a:highlight>
                  <a:srgbClr val="FFFFFF"/>
                </a:highlight>
                <a:latin typeface="Consolas" panose="020B0609020204030204" pitchFamily="49" charset="0"/>
              </a:rPr>
              <a:t>	SocialPost</a:t>
            </a:r>
            <a:r>
              <a:rPr lang="en-US" sz="2000" noProof="1" smtClean="0">
                <a:solidFill>
                  <a:srgbClr val="000000"/>
                </a:solidFill>
                <a:highlight>
                  <a:srgbClr val="FFFFFF"/>
                </a:highlight>
                <a:latin typeface="Consolas" panose="020B0609020204030204" pitchFamily="49" charset="0"/>
              </a:rPr>
              <a:t> post = thread.RootPost;</a:t>
            </a:r>
          </a:p>
          <a:p>
            <a:pPr>
              <a:spcBef>
                <a:spcPts val="0"/>
              </a:spcBef>
            </a:pPr>
            <a:r>
              <a:rPr lang="en-US" sz="2000" noProof="1" smtClean="0">
                <a:solidFill>
                  <a:srgbClr val="2B91AF"/>
                </a:solidFill>
                <a:highlight>
                  <a:srgbClr val="FFFFFF"/>
                </a:highlight>
                <a:latin typeface="Consolas" panose="020B0609020204030204" pitchFamily="49" charset="0"/>
              </a:rPr>
              <a:t>	Console</a:t>
            </a:r>
            <a:r>
              <a:rPr lang="en-US" sz="2000" noProof="1" smtClean="0">
                <a:solidFill>
                  <a:srgbClr val="000000"/>
                </a:solidFill>
                <a:highlight>
                  <a:srgbClr val="FFFFFF"/>
                </a:highlight>
                <a:latin typeface="Consolas" panose="020B0609020204030204" pitchFamily="49" charset="0"/>
              </a:rPr>
              <a:t>.WriteLine(</a:t>
            </a:r>
            <a:r>
              <a:rPr lang="en-US" sz="2000" noProof="1" smtClean="0">
                <a:solidFill>
                  <a:srgbClr val="0000FF"/>
                </a:solidFill>
                <a:highlight>
                  <a:srgbClr val="FFFFFF"/>
                </a:highlight>
                <a:latin typeface="Consolas" panose="020B0609020204030204" pitchFamily="49" charset="0"/>
              </a:rPr>
              <a:t>string</a:t>
            </a:r>
            <a:r>
              <a:rPr lang="en-US" sz="2000" noProof="1" smtClean="0">
                <a:solidFill>
                  <a:srgbClr val="000000"/>
                </a:solidFill>
                <a:highlight>
                  <a:srgbClr val="FFFFFF"/>
                </a:highlight>
                <a:latin typeface="Consolas" panose="020B0609020204030204" pitchFamily="49" charset="0"/>
              </a:rPr>
              <a:t>.Format(</a:t>
            </a:r>
            <a:r>
              <a:rPr lang="en-US" sz="2000" noProof="1" smtClean="0">
                <a:solidFill>
                  <a:srgbClr val="A31515"/>
                </a:solidFill>
                <a:highlight>
                  <a:srgbClr val="FFFFFF"/>
                </a:highlight>
                <a:latin typeface="Consolas" panose="020B0609020204030204" pitchFamily="49" charset="0"/>
              </a:rPr>
              <a:t>"{0} posted {1}"</a:t>
            </a:r>
            <a:r>
              <a:rPr lang="en-US" sz="2000" noProof="1" smtClean="0">
                <a:solidFill>
                  <a:srgbClr val="000000"/>
                </a:solidFill>
                <a:highlight>
                  <a:srgbClr val="FFFFFF"/>
                </a:highlight>
                <a:latin typeface="Consolas" panose="020B0609020204030204" pitchFamily="49" charset="0"/>
              </a:rPr>
              <a:t>, actor.Name, post.Text));</a:t>
            </a:r>
          </a:p>
          <a:p>
            <a:pPr>
              <a:spcBef>
                <a:spcPts val="0"/>
              </a:spcBef>
            </a:pPr>
            <a:r>
              <a:rPr lang="en-US" sz="2000" noProof="1" smtClean="0">
                <a:solidFill>
                  <a:srgbClr val="000000"/>
                </a:solidFill>
                <a:highlight>
                  <a:srgbClr val="FFFFFF"/>
                </a:highlight>
                <a:latin typeface="Consolas" panose="020B0609020204030204" pitchFamily="49" charset="0"/>
              </a:rPr>
              <a:t>}</a:t>
            </a:r>
            <a:endParaRPr lang="en-US" sz="2000" noProof="1">
              <a:solidFill>
                <a:sysClr val="windowText" lastClr="000000"/>
              </a:solidFill>
              <a:latin typeface="Consolas" pitchFamily="49" charset="0"/>
              <a:cs typeface="Consolas" pitchFamily="49" charset="0"/>
            </a:endParaRPr>
          </a:p>
        </p:txBody>
      </p:sp>
      <p:sp>
        <p:nvSpPr>
          <p:cNvPr id="9" name="Text Placeholder 4"/>
          <p:cNvSpPr txBox="1">
            <a:spLocks/>
          </p:cNvSpPr>
          <p:nvPr/>
        </p:nvSpPr>
        <p:spPr>
          <a:xfrm>
            <a:off x="274638" y="1201743"/>
            <a:ext cx="11887200" cy="923330"/>
          </a:xfrm>
          <a:prstGeom prst="rect">
            <a:avLst/>
          </a:prstGeom>
          <a:ln w="38100">
            <a:solidFill>
              <a:schemeClr val="bg2"/>
            </a:solidFill>
          </a:ln>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3300" kern="1200" spc="0" baseline="0">
                <a:gradFill>
                  <a:gsLst>
                    <a:gs pos="1250">
                      <a:srgbClr val="000000"/>
                    </a:gs>
                    <a:gs pos="100000">
                      <a:srgbClr val="000000"/>
                    </a:gs>
                  </a:gsLst>
                  <a:lin ang="5400000" scaled="0"/>
                </a:gradFill>
                <a:latin typeface="Segoe UI" pitchFamily="34" charset="0"/>
                <a:ea typeface="+mn-ea"/>
                <a:cs typeface="Segoe UI" pitchFamily="34" charset="0"/>
              </a:defRPr>
            </a:lvl1pPr>
            <a:lvl2pPr marL="346553"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400" kern="1200" spc="0" baseline="0">
                <a:gradFill>
                  <a:gsLst>
                    <a:gs pos="1250">
                      <a:srgbClr val="000000"/>
                    </a:gs>
                    <a:gs pos="100000">
                      <a:srgbClr val="000000"/>
                    </a:gs>
                  </a:gsLst>
                  <a:lin ang="5400000" scaled="0"/>
                </a:gradFill>
                <a:latin typeface="Segoe UI" pitchFamily="34" charset="0"/>
                <a:ea typeface="+mn-ea"/>
                <a:cs typeface="Segoe UI" pitchFamily="34" charset="0"/>
              </a:defRPr>
            </a:lvl2pPr>
            <a:lvl3pPr marL="584607"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rgbClr val="000000"/>
                    </a:gs>
                    <a:gs pos="100000">
                      <a:srgbClr val="000000"/>
                    </a:gs>
                  </a:gsLst>
                  <a:lin ang="5400000" scaled="0"/>
                </a:gradFill>
                <a:latin typeface="Segoe UI" pitchFamily="34" charset="0"/>
                <a:ea typeface="+mn-ea"/>
                <a:cs typeface="Segoe UI" pitchFamily="34" charset="0"/>
              </a:defRPr>
            </a:lvl3pPr>
            <a:lvl4pPr marL="814563"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rgbClr val="000000"/>
                    </a:gs>
                    <a:gs pos="100000">
                      <a:srgbClr val="000000"/>
                    </a:gs>
                  </a:gsLst>
                  <a:lin ang="5400000" scaled="0"/>
                </a:gradFill>
                <a:latin typeface="Segoe UI" pitchFamily="34" charset="0"/>
                <a:ea typeface="+mn-ea"/>
                <a:cs typeface="Segoe UI" pitchFamily="34" charset="0"/>
              </a:defRPr>
            </a:lvl4pPr>
            <a:lvl5pPr marL="1050997"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rgbClr val="000000"/>
                    </a:gs>
                    <a:gs pos="100000">
                      <a:srgbClr val="000000"/>
                    </a:gs>
                  </a:gsLst>
                  <a:lin ang="5400000" scaled="0"/>
                </a:gradFill>
                <a:latin typeface="Segoe UI" pitchFamily="34" charset="0"/>
                <a:ea typeface="+mn-ea"/>
                <a:cs typeface="Segoe UI"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MS-SOCCSOM </a:t>
            </a:r>
            <a:r>
              <a:rPr lang="en-US" sz="2400" dirty="0" smtClean="0"/>
              <a:t>– </a:t>
            </a:r>
            <a:r>
              <a:rPr lang="en-US" sz="2400" dirty="0" smtClean="0">
                <a:hlinkClick r:id="rId5"/>
              </a:rPr>
              <a:t>http://msdn.microsoft.com/en-us/library/jj195162.aspx</a:t>
            </a:r>
            <a:endParaRPr lang="en-US" sz="2400" dirty="0" smtClean="0"/>
          </a:p>
          <a:p>
            <a:r>
              <a:rPr lang="en-US" sz="2400" dirty="0" smtClean="0"/>
              <a:t>MS-COMMCSOM </a:t>
            </a:r>
            <a:r>
              <a:rPr lang="en-US" sz="2400" dirty="0"/>
              <a:t>–</a:t>
            </a:r>
            <a:r>
              <a:rPr lang="en-US" sz="2400" dirty="0" smtClean="0"/>
              <a:t> </a:t>
            </a:r>
            <a:r>
              <a:rPr lang="en-US" sz="2400" dirty="0" smtClean="0">
                <a:hlinkClick r:id="rId6"/>
              </a:rPr>
              <a:t>http://msdn.microsoft.com/en-us/library/hh630219.aspx</a:t>
            </a:r>
            <a:endParaRPr lang="en-US" sz="2400" dirty="0" smtClean="0"/>
          </a:p>
        </p:txBody>
      </p:sp>
    </p:spTree>
    <p:extLst>
      <p:ext uri="{BB962C8B-B14F-4D97-AF65-F5344CB8AC3E}">
        <p14:creationId xmlns:p14="http://schemas.microsoft.com/office/powerpoint/2010/main" val="1388997092"/>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CSOM – Taxonomy (Terms, Navigation)</a:t>
            </a:r>
            <a:endParaRPr lang="en-US" dirty="0"/>
          </a:p>
        </p:txBody>
      </p:sp>
      <p:sp>
        <p:nvSpPr>
          <p:cNvPr id="7" name="Text Placeholder 6"/>
          <p:cNvSpPr>
            <a:spLocks noGrp="1"/>
          </p:cNvSpPr>
          <p:nvPr>
            <p:ph type="body" sz="quarter" idx="10"/>
          </p:nvPr>
        </p:nvSpPr>
        <p:spPr>
          <a:xfrm>
            <a:off x="274639" y="1820862"/>
            <a:ext cx="11887200" cy="4216539"/>
          </a:xfrm>
        </p:spPr>
        <p:txBody>
          <a:bodyPr/>
          <a:lstStyle/>
          <a:p>
            <a:pPr>
              <a:lnSpc>
                <a:spcPct val="80000"/>
              </a:lnSpc>
              <a:spcBef>
                <a:spcPts val="0"/>
              </a:spcBef>
              <a:spcAft>
                <a:spcPts val="600"/>
              </a:spcAft>
            </a:pPr>
            <a:r>
              <a:rPr lang="en-US" sz="2000" noProof="1" smtClean="0">
                <a:solidFill>
                  <a:srgbClr val="2B91AF"/>
                </a:solidFill>
                <a:highlight>
                  <a:srgbClr val="FFFFFF"/>
                </a:highlight>
                <a:latin typeface="Consolas" panose="020B0609020204030204" pitchFamily="49" charset="0"/>
              </a:rPr>
              <a:t>using</a:t>
            </a:r>
            <a:r>
              <a:rPr lang="en-US" sz="2000" noProof="1" smtClean="0">
                <a:solidFill>
                  <a:schemeClr val="bg2">
                    <a:lumMod val="50000"/>
                    <a:lumOff val="50000"/>
                  </a:schemeClr>
                </a:solidFill>
                <a:latin typeface="Consolas" pitchFamily="49" charset="0"/>
                <a:cs typeface="Consolas" pitchFamily="49" charset="0"/>
              </a:rPr>
              <a:t> </a:t>
            </a:r>
            <a:r>
              <a:rPr lang="en-US" sz="2000" noProof="1" smtClean="0">
                <a:solidFill>
                  <a:sysClr val="windowText" lastClr="000000"/>
                </a:solidFill>
                <a:latin typeface="Consolas" pitchFamily="49" charset="0"/>
                <a:cs typeface="Consolas" pitchFamily="49" charset="0"/>
                <a:hlinkClick r:id="rId3"/>
              </a:rPr>
              <a:t>Microsoft.SharePoint.Client.Taxonomy</a:t>
            </a:r>
            <a:r>
              <a:rPr lang="en-US" sz="2000" noProof="1" smtClean="0">
                <a:solidFill>
                  <a:sysClr val="windowText" lastClr="000000"/>
                </a:solidFill>
                <a:latin typeface="Consolas" pitchFamily="49" charset="0"/>
                <a:cs typeface="Consolas" pitchFamily="49" charset="0"/>
              </a:rPr>
              <a:t>;</a:t>
            </a:r>
          </a:p>
          <a:p>
            <a:pPr>
              <a:lnSpc>
                <a:spcPct val="80000"/>
              </a:lnSpc>
              <a:spcBef>
                <a:spcPts val="0"/>
              </a:spcBef>
              <a:spcAft>
                <a:spcPts val="600"/>
              </a:spcAft>
            </a:pPr>
            <a:endParaRPr lang="en-US" sz="2000" noProof="1" smtClean="0">
              <a:solidFill>
                <a:sysClr val="windowText" lastClr="000000"/>
              </a:solidFill>
              <a:latin typeface="Consolas" pitchFamily="49" charset="0"/>
              <a:cs typeface="Consolas" pitchFamily="49" charset="0"/>
            </a:endParaRPr>
          </a:p>
          <a:p>
            <a:r>
              <a:rPr lang="en-US" sz="2000" noProof="1" smtClean="0">
                <a:solidFill>
                  <a:srgbClr val="2B91AF"/>
                </a:solidFill>
                <a:highlight>
                  <a:srgbClr val="FFFFFF"/>
                </a:highlight>
                <a:latin typeface="Consolas" panose="020B0609020204030204" pitchFamily="49" charset="0"/>
              </a:rPr>
              <a:t>TaxonomySession</a:t>
            </a:r>
            <a:r>
              <a:rPr lang="en-US" sz="2000" noProof="1" smtClean="0">
                <a:solidFill>
                  <a:srgbClr val="000000"/>
                </a:solidFill>
                <a:highlight>
                  <a:srgbClr val="FFFFFF"/>
                </a:highlight>
                <a:latin typeface="Consolas" panose="020B0609020204030204" pitchFamily="49" charset="0"/>
              </a:rPr>
              <a:t> session = </a:t>
            </a:r>
            <a:r>
              <a:rPr lang="en-US" sz="2000" noProof="1" smtClean="0">
                <a:solidFill>
                  <a:srgbClr val="2B91AF"/>
                </a:solidFill>
                <a:highlight>
                  <a:srgbClr val="FFFFFF"/>
                </a:highlight>
                <a:latin typeface="Consolas" panose="020B0609020204030204" pitchFamily="49" charset="0"/>
              </a:rPr>
              <a:t>TaxonomySession</a:t>
            </a:r>
            <a:r>
              <a:rPr lang="en-US" sz="2000" noProof="1" smtClean="0">
                <a:solidFill>
                  <a:srgbClr val="000000"/>
                </a:solidFill>
                <a:highlight>
                  <a:srgbClr val="FFFFFF"/>
                </a:highlight>
                <a:latin typeface="Consolas" panose="020B0609020204030204" pitchFamily="49" charset="0"/>
              </a:rPr>
              <a:t>.GetTaxonomySession(context);</a:t>
            </a:r>
          </a:p>
          <a:p>
            <a:r>
              <a:rPr lang="en-US" sz="2000" noProof="1" smtClean="0">
                <a:solidFill>
                  <a:srgbClr val="2B91AF"/>
                </a:solidFill>
                <a:highlight>
                  <a:srgbClr val="FFFFFF"/>
                </a:highlight>
                <a:latin typeface="Consolas" panose="020B0609020204030204" pitchFamily="49" charset="0"/>
              </a:rPr>
              <a:t>TermStore</a:t>
            </a:r>
            <a:r>
              <a:rPr lang="en-US" sz="2000" noProof="1" smtClean="0">
                <a:solidFill>
                  <a:srgbClr val="000000"/>
                </a:solidFill>
                <a:highlight>
                  <a:srgbClr val="FFFFFF"/>
                </a:highlight>
                <a:latin typeface="Consolas" panose="020B0609020204030204" pitchFamily="49" charset="0"/>
              </a:rPr>
              <a:t> store = session.GetDefaultSiteCollectionTermStore();</a:t>
            </a:r>
          </a:p>
          <a:p>
            <a:r>
              <a:rPr lang="en-US" sz="2000" noProof="1" smtClean="0">
                <a:solidFill>
                  <a:srgbClr val="2B91AF"/>
                </a:solidFill>
                <a:highlight>
                  <a:srgbClr val="FFFFFF"/>
                </a:highlight>
                <a:latin typeface="Consolas" panose="020B0609020204030204" pitchFamily="49" charset="0"/>
              </a:rPr>
              <a:t>TermSetCollection</a:t>
            </a:r>
            <a:r>
              <a:rPr lang="en-US" sz="2000" noProof="1" smtClean="0">
                <a:solidFill>
                  <a:srgbClr val="000000"/>
                </a:solidFill>
                <a:highlight>
                  <a:srgbClr val="FFFFFF"/>
                </a:highlight>
                <a:latin typeface="Consolas" panose="020B0609020204030204" pitchFamily="49" charset="0"/>
              </a:rPr>
              <a:t> tsc = store.GetTermSetsByName(</a:t>
            </a:r>
            <a:r>
              <a:rPr lang="en-US" sz="2000" noProof="1" smtClean="0">
                <a:solidFill>
                  <a:srgbClr val="A31515"/>
                </a:solidFill>
                <a:highlight>
                  <a:srgbClr val="FFFFFF"/>
                </a:highlight>
                <a:latin typeface="Consolas" panose="020B0609020204030204" pitchFamily="49" charset="0"/>
              </a:rPr>
              <a:t>"Colors"</a:t>
            </a:r>
            <a:r>
              <a:rPr lang="en-US" sz="2000" noProof="1" smtClean="0">
                <a:solidFill>
                  <a:srgbClr val="000000"/>
                </a:solidFill>
                <a:highlight>
                  <a:srgbClr val="FFFFFF"/>
                </a:highlight>
                <a:latin typeface="Consolas" panose="020B0609020204030204" pitchFamily="49" charset="0"/>
              </a:rPr>
              <a:t>, 1033);</a:t>
            </a:r>
          </a:p>
          <a:p>
            <a:r>
              <a:rPr lang="en-US" sz="2000" noProof="1" smtClean="0">
                <a:solidFill>
                  <a:srgbClr val="000000"/>
                </a:solidFill>
                <a:highlight>
                  <a:srgbClr val="FFFFFF"/>
                </a:highlight>
                <a:latin typeface="Consolas" panose="020B0609020204030204" pitchFamily="49" charset="0"/>
              </a:rPr>
              <a:t>context.Load(tsc, list =&gt; list.Include(set =&gt; set.Terms));</a:t>
            </a:r>
          </a:p>
          <a:p>
            <a:r>
              <a:rPr lang="en-US" sz="2000" noProof="1" smtClean="0">
                <a:solidFill>
                  <a:srgbClr val="000000"/>
                </a:solidFill>
                <a:highlight>
                  <a:srgbClr val="FFFFFF"/>
                </a:highlight>
                <a:latin typeface="Consolas" panose="020B0609020204030204" pitchFamily="49" charset="0"/>
              </a:rPr>
              <a:t>context.ExecuteQuery();</a:t>
            </a:r>
          </a:p>
          <a:p>
            <a:r>
              <a:rPr lang="en-US" sz="2000" noProof="1" smtClean="0">
                <a:solidFill>
                  <a:srgbClr val="2B91AF"/>
                </a:solidFill>
                <a:highlight>
                  <a:srgbClr val="FFFFFF"/>
                </a:highlight>
                <a:latin typeface="Consolas" panose="020B0609020204030204" pitchFamily="49" charset="0"/>
              </a:rPr>
              <a:t>TermSet</a:t>
            </a:r>
            <a:r>
              <a:rPr lang="en-US" sz="2000" noProof="1" smtClean="0">
                <a:solidFill>
                  <a:srgbClr val="000000"/>
                </a:solidFill>
                <a:highlight>
                  <a:srgbClr val="FFFFFF"/>
                </a:highlight>
                <a:latin typeface="Consolas" panose="020B0609020204030204" pitchFamily="49" charset="0"/>
              </a:rPr>
              <a:t> colors = tsc[0];</a:t>
            </a:r>
          </a:p>
          <a:p>
            <a:r>
              <a:rPr lang="en-US" sz="2000" noProof="1" smtClean="0">
                <a:solidFill>
                  <a:srgbClr val="0000FF"/>
                </a:solidFill>
                <a:highlight>
                  <a:srgbClr val="FFFFFF"/>
                </a:highlight>
                <a:latin typeface="Consolas" panose="020B0609020204030204" pitchFamily="49" charset="0"/>
              </a:rPr>
              <a:t>foreach</a:t>
            </a:r>
            <a:r>
              <a:rPr lang="en-US" sz="2000" noProof="1" smtClean="0">
                <a:solidFill>
                  <a:srgbClr val="000000"/>
                </a:solidFill>
                <a:highlight>
                  <a:srgbClr val="FFFFFF"/>
                </a:highlight>
                <a:latin typeface="Consolas" panose="020B0609020204030204" pitchFamily="49" charset="0"/>
              </a:rPr>
              <a:t> (</a:t>
            </a:r>
            <a:r>
              <a:rPr lang="en-US" sz="2000" noProof="1" smtClean="0">
                <a:solidFill>
                  <a:srgbClr val="2B91AF"/>
                </a:solidFill>
                <a:highlight>
                  <a:srgbClr val="FFFFFF"/>
                </a:highlight>
                <a:latin typeface="Consolas" panose="020B0609020204030204" pitchFamily="49" charset="0"/>
              </a:rPr>
              <a:t>Term</a:t>
            </a:r>
            <a:r>
              <a:rPr lang="en-US" sz="2000" noProof="1" smtClean="0">
                <a:solidFill>
                  <a:srgbClr val="000000"/>
                </a:solidFill>
                <a:highlight>
                  <a:srgbClr val="FFFFFF"/>
                </a:highlight>
                <a:latin typeface="Consolas" panose="020B0609020204030204" pitchFamily="49" charset="0"/>
              </a:rPr>
              <a:t> color </a:t>
            </a:r>
            <a:r>
              <a:rPr lang="en-US" sz="2000" noProof="1" smtClean="0">
                <a:solidFill>
                  <a:srgbClr val="0000FF"/>
                </a:solidFill>
                <a:highlight>
                  <a:srgbClr val="FFFFFF"/>
                </a:highlight>
                <a:latin typeface="Consolas" panose="020B0609020204030204" pitchFamily="49" charset="0"/>
              </a:rPr>
              <a:t>in</a:t>
            </a:r>
            <a:r>
              <a:rPr lang="en-US" sz="2000" noProof="1" smtClean="0">
                <a:solidFill>
                  <a:srgbClr val="000000"/>
                </a:solidFill>
                <a:highlight>
                  <a:srgbClr val="FFFFFF"/>
                </a:highlight>
                <a:latin typeface="Consolas" panose="020B0609020204030204" pitchFamily="49" charset="0"/>
              </a:rPr>
              <a:t> colors.Terms)</a:t>
            </a:r>
          </a:p>
          <a:p>
            <a:r>
              <a:rPr lang="en-US" sz="2000" noProof="1" smtClean="0">
                <a:solidFill>
                  <a:srgbClr val="000000"/>
                </a:solidFill>
                <a:highlight>
                  <a:srgbClr val="FFFFFF"/>
                </a:highlight>
                <a:latin typeface="Consolas" panose="020B0609020204030204" pitchFamily="49" charset="0"/>
              </a:rPr>
              <a:t>{</a:t>
            </a:r>
          </a:p>
          <a:p>
            <a:r>
              <a:rPr lang="en-US" sz="2000" noProof="1" smtClean="0">
                <a:solidFill>
                  <a:srgbClr val="2B91AF"/>
                </a:solidFill>
                <a:highlight>
                  <a:srgbClr val="FFFFFF"/>
                </a:highlight>
                <a:latin typeface="Consolas" panose="020B0609020204030204" pitchFamily="49" charset="0"/>
              </a:rPr>
              <a:t>	Console</a:t>
            </a:r>
            <a:r>
              <a:rPr lang="en-US" sz="2000" noProof="1" smtClean="0">
                <a:solidFill>
                  <a:srgbClr val="000000"/>
                </a:solidFill>
                <a:highlight>
                  <a:srgbClr val="FFFFFF"/>
                </a:highlight>
                <a:latin typeface="Consolas" panose="020B0609020204030204" pitchFamily="49" charset="0"/>
              </a:rPr>
              <a:t>.WriteLine(color.Name);</a:t>
            </a:r>
          </a:p>
          <a:p>
            <a:r>
              <a:rPr lang="en-US" sz="2000" noProof="1" smtClean="0">
                <a:solidFill>
                  <a:srgbClr val="000000"/>
                </a:solidFill>
                <a:highlight>
                  <a:srgbClr val="FFFFFF"/>
                </a:highlight>
                <a:latin typeface="Consolas" panose="020B0609020204030204" pitchFamily="49" charset="0"/>
              </a:rPr>
              <a:t>}</a:t>
            </a:r>
            <a:endParaRPr lang="en-US" sz="2000" noProof="1">
              <a:solidFill>
                <a:sysClr val="windowText" lastClr="000000"/>
              </a:solidFill>
              <a:latin typeface="Consolas" pitchFamily="49" charset="0"/>
              <a:cs typeface="Consolas" pitchFamily="49" charset="0"/>
            </a:endParaRPr>
          </a:p>
        </p:txBody>
      </p:sp>
      <p:sp>
        <p:nvSpPr>
          <p:cNvPr id="9" name="Text Placeholder 4"/>
          <p:cNvSpPr txBox="1">
            <a:spLocks/>
          </p:cNvSpPr>
          <p:nvPr/>
        </p:nvSpPr>
        <p:spPr>
          <a:xfrm>
            <a:off x="274638" y="1201743"/>
            <a:ext cx="11887200" cy="517065"/>
          </a:xfrm>
          <a:prstGeom prst="rect">
            <a:avLst/>
          </a:prstGeom>
          <a:ln w="38100">
            <a:solidFill>
              <a:schemeClr val="bg2"/>
            </a:solidFill>
          </a:ln>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3300" kern="1200" spc="0" baseline="0">
                <a:gradFill>
                  <a:gsLst>
                    <a:gs pos="1250">
                      <a:srgbClr val="000000"/>
                    </a:gs>
                    <a:gs pos="100000">
                      <a:srgbClr val="000000"/>
                    </a:gs>
                  </a:gsLst>
                  <a:lin ang="5400000" scaled="0"/>
                </a:gradFill>
                <a:latin typeface="Segoe UI" pitchFamily="34" charset="0"/>
                <a:ea typeface="+mn-ea"/>
                <a:cs typeface="Segoe UI" pitchFamily="34" charset="0"/>
              </a:defRPr>
            </a:lvl1pPr>
            <a:lvl2pPr marL="346553"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400" kern="1200" spc="0" baseline="0">
                <a:gradFill>
                  <a:gsLst>
                    <a:gs pos="1250">
                      <a:srgbClr val="000000"/>
                    </a:gs>
                    <a:gs pos="100000">
                      <a:srgbClr val="000000"/>
                    </a:gs>
                  </a:gsLst>
                  <a:lin ang="5400000" scaled="0"/>
                </a:gradFill>
                <a:latin typeface="Segoe UI" pitchFamily="34" charset="0"/>
                <a:ea typeface="+mn-ea"/>
                <a:cs typeface="Segoe UI" pitchFamily="34" charset="0"/>
              </a:defRPr>
            </a:lvl2pPr>
            <a:lvl3pPr marL="584607"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rgbClr val="000000"/>
                    </a:gs>
                    <a:gs pos="100000">
                      <a:srgbClr val="000000"/>
                    </a:gs>
                  </a:gsLst>
                  <a:lin ang="5400000" scaled="0"/>
                </a:gradFill>
                <a:latin typeface="Segoe UI" pitchFamily="34" charset="0"/>
                <a:ea typeface="+mn-ea"/>
                <a:cs typeface="Segoe UI" pitchFamily="34" charset="0"/>
              </a:defRPr>
            </a:lvl3pPr>
            <a:lvl4pPr marL="814563"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rgbClr val="000000"/>
                    </a:gs>
                    <a:gs pos="100000">
                      <a:srgbClr val="000000"/>
                    </a:gs>
                  </a:gsLst>
                  <a:lin ang="5400000" scaled="0"/>
                </a:gradFill>
                <a:latin typeface="Segoe UI" pitchFamily="34" charset="0"/>
                <a:ea typeface="+mn-ea"/>
                <a:cs typeface="Segoe UI" pitchFamily="34" charset="0"/>
              </a:defRPr>
            </a:lvl4pPr>
            <a:lvl5pPr marL="1050997"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rgbClr val="000000"/>
                    </a:gs>
                    <a:gs pos="100000">
                      <a:srgbClr val="000000"/>
                    </a:gs>
                  </a:gsLst>
                  <a:lin ang="5400000" scaled="0"/>
                </a:gradFill>
                <a:latin typeface="Segoe UI" pitchFamily="34" charset="0"/>
                <a:ea typeface="+mn-ea"/>
                <a:cs typeface="Segoe UI"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MS-MS-EMMCSOM –</a:t>
            </a:r>
            <a:r>
              <a:rPr lang="en-US" sz="2400" dirty="0" smtClean="0"/>
              <a:t> </a:t>
            </a:r>
            <a:r>
              <a:rPr lang="en-US" sz="2400" dirty="0" smtClean="0">
                <a:hlinkClick r:id="rId4"/>
              </a:rPr>
              <a:t>http://msdn.microsoft.com/en-us/library/hh661166.aspx</a:t>
            </a:r>
            <a:endParaRPr lang="en-US" sz="2400" dirty="0" smtClean="0"/>
          </a:p>
        </p:txBody>
      </p:sp>
    </p:spTree>
    <p:extLst>
      <p:ext uri="{BB962C8B-B14F-4D97-AF65-F5344CB8AC3E}">
        <p14:creationId xmlns:p14="http://schemas.microsoft.com/office/powerpoint/2010/main" val="3626204964"/>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Optimizing Requests with LINQ</a:t>
            </a:r>
            <a:endParaRPr lang="en-US" dirty="0"/>
          </a:p>
        </p:txBody>
      </p:sp>
      <p:sp>
        <p:nvSpPr>
          <p:cNvPr id="5" name="Text Placeholder 4"/>
          <p:cNvSpPr>
            <a:spLocks noGrp="1"/>
          </p:cNvSpPr>
          <p:nvPr>
            <p:ph type="body" sz="quarter" idx="10"/>
          </p:nvPr>
        </p:nvSpPr>
        <p:spPr>
          <a:xfrm>
            <a:off x="0" y="1221157"/>
            <a:ext cx="5913437" cy="5176802"/>
          </a:xfrm>
        </p:spPr>
        <p:txBody>
          <a:bodyPr/>
          <a:lstStyle/>
          <a:p>
            <a:r>
              <a:rPr lang="en-US" sz="2800" b="1" noProof="1" smtClean="0"/>
              <a:t>// Larger response, filter at client</a:t>
            </a:r>
          </a:p>
          <a:p>
            <a:r>
              <a:rPr lang="en-US" sz="2400" noProof="1" smtClean="0">
                <a:solidFill>
                  <a:srgbClr val="2B91AF"/>
                </a:solidFill>
                <a:highlight>
                  <a:srgbClr val="FFFFFF"/>
                </a:highlight>
                <a:latin typeface="Consolas" panose="020B0609020204030204" pitchFamily="49" charset="0"/>
              </a:rPr>
              <a:t>ListCollection</a:t>
            </a:r>
            <a:r>
              <a:rPr lang="en-US" sz="2400" noProof="1" smtClean="0">
                <a:solidFill>
                  <a:srgbClr val="000000"/>
                </a:solidFill>
                <a:highlight>
                  <a:srgbClr val="FFFFFF"/>
                </a:highlight>
                <a:latin typeface="Consolas" panose="020B0609020204030204" pitchFamily="49" charset="0"/>
              </a:rPr>
              <a:t> lists =</a:t>
            </a:r>
          </a:p>
          <a:p>
            <a:r>
              <a:rPr lang="en-US" sz="2400" noProof="1" smtClean="0">
                <a:solidFill>
                  <a:srgbClr val="000000"/>
                </a:solidFill>
                <a:highlight>
                  <a:srgbClr val="FFFFFF"/>
                </a:highlight>
                <a:latin typeface="Consolas" panose="020B0609020204030204" pitchFamily="49" charset="0"/>
              </a:rPr>
              <a:t>  context.Web.Lists;</a:t>
            </a:r>
          </a:p>
          <a:p>
            <a:r>
              <a:rPr lang="en-US" sz="2400" noProof="1" smtClean="0">
                <a:solidFill>
                  <a:srgbClr val="000000"/>
                </a:solidFill>
                <a:highlight>
                  <a:srgbClr val="FFFFFF"/>
                </a:highlight>
                <a:latin typeface="Consolas" panose="020B0609020204030204" pitchFamily="49" charset="0"/>
              </a:rPr>
              <a:t>context.</a:t>
            </a:r>
            <a:r>
              <a:rPr lang="en-US" sz="2400" b="1" noProof="1" smtClean="0">
                <a:solidFill>
                  <a:srgbClr val="000000"/>
                </a:solidFill>
                <a:highlight>
                  <a:srgbClr val="FFFFFF"/>
                </a:highlight>
                <a:latin typeface="Consolas" panose="020B0609020204030204" pitchFamily="49" charset="0"/>
              </a:rPr>
              <a:t>Load</a:t>
            </a:r>
            <a:r>
              <a:rPr lang="en-US" sz="2400" noProof="1" smtClean="0">
                <a:solidFill>
                  <a:srgbClr val="000000"/>
                </a:solidFill>
                <a:highlight>
                  <a:srgbClr val="FFFFFF"/>
                </a:highlight>
                <a:latin typeface="Consolas" panose="020B0609020204030204" pitchFamily="49" charset="0"/>
              </a:rPr>
              <a:t>(lists);</a:t>
            </a:r>
          </a:p>
          <a:p>
            <a:r>
              <a:rPr lang="en-US" sz="2400" noProof="1" smtClean="0">
                <a:solidFill>
                  <a:srgbClr val="000000"/>
                </a:solidFill>
                <a:highlight>
                  <a:srgbClr val="FFFFFF"/>
                </a:highlight>
                <a:latin typeface="Consolas" panose="020B0609020204030204" pitchFamily="49" charset="0"/>
              </a:rPr>
              <a:t>context.</a:t>
            </a:r>
            <a:r>
              <a:rPr lang="en-US" sz="2400" b="1" noProof="1" smtClean="0">
                <a:solidFill>
                  <a:srgbClr val="000000"/>
                </a:solidFill>
                <a:highlight>
                  <a:srgbClr val="FFFFFF"/>
                </a:highlight>
                <a:latin typeface="Consolas" panose="020B0609020204030204" pitchFamily="49" charset="0"/>
              </a:rPr>
              <a:t>ExecuteQuery</a:t>
            </a:r>
            <a:r>
              <a:rPr lang="en-US" sz="2400" noProof="1" smtClean="0">
                <a:solidFill>
                  <a:srgbClr val="000000"/>
                </a:solidFill>
                <a:highlight>
                  <a:srgbClr val="FFFFFF"/>
                </a:highlight>
                <a:latin typeface="Consolas" panose="020B0609020204030204" pitchFamily="49" charset="0"/>
              </a:rPr>
              <a:t>();</a:t>
            </a:r>
          </a:p>
          <a:p>
            <a:r>
              <a:rPr lang="en-US" sz="2400" noProof="1" smtClean="0">
                <a:solidFill>
                  <a:srgbClr val="0000FF"/>
                </a:solidFill>
                <a:highlight>
                  <a:srgbClr val="FFFFFF"/>
                </a:highlight>
                <a:latin typeface="Consolas" panose="020B0609020204030204" pitchFamily="49" charset="0"/>
              </a:rPr>
              <a:t>foreach</a:t>
            </a:r>
            <a:r>
              <a:rPr lang="en-US" sz="2400" noProof="1" smtClean="0">
                <a:solidFill>
                  <a:srgbClr val="000000"/>
                </a:solidFill>
                <a:highlight>
                  <a:srgbClr val="FFFFFF"/>
                </a:highlight>
                <a:latin typeface="Consolas" panose="020B0609020204030204" pitchFamily="49" charset="0"/>
              </a:rPr>
              <a:t> (</a:t>
            </a:r>
            <a:r>
              <a:rPr lang="en-US" sz="2400" noProof="1" smtClean="0">
                <a:solidFill>
                  <a:srgbClr val="2B91AF"/>
                </a:solidFill>
                <a:highlight>
                  <a:srgbClr val="FFFFFF"/>
                </a:highlight>
                <a:latin typeface="Consolas" panose="020B0609020204030204" pitchFamily="49" charset="0"/>
              </a:rPr>
              <a:t>List</a:t>
            </a:r>
            <a:r>
              <a:rPr lang="en-US" sz="2400" noProof="1" smtClean="0">
                <a:solidFill>
                  <a:srgbClr val="000000"/>
                </a:solidFill>
                <a:highlight>
                  <a:srgbClr val="FFFFFF"/>
                </a:highlight>
                <a:latin typeface="Consolas" panose="020B0609020204030204" pitchFamily="49" charset="0"/>
              </a:rPr>
              <a:t> list </a:t>
            </a:r>
            <a:r>
              <a:rPr lang="en-US" sz="2400" noProof="1" smtClean="0">
                <a:solidFill>
                  <a:srgbClr val="0000FF"/>
                </a:solidFill>
                <a:highlight>
                  <a:srgbClr val="FFFFFF"/>
                </a:highlight>
                <a:latin typeface="Consolas" panose="020B0609020204030204" pitchFamily="49" charset="0"/>
              </a:rPr>
              <a:t>in</a:t>
            </a:r>
            <a:r>
              <a:rPr lang="en-US" sz="2400" noProof="1" smtClean="0">
                <a:solidFill>
                  <a:srgbClr val="000000"/>
                </a:solidFill>
                <a:highlight>
                  <a:srgbClr val="FFFFFF"/>
                </a:highlight>
                <a:latin typeface="Consolas" panose="020B0609020204030204" pitchFamily="49" charset="0"/>
              </a:rPr>
              <a:t> lists)</a:t>
            </a:r>
          </a:p>
          <a:p>
            <a:r>
              <a:rPr lang="en-US" sz="2400" noProof="1" smtClean="0">
                <a:solidFill>
                  <a:srgbClr val="000000"/>
                </a:solidFill>
                <a:highlight>
                  <a:srgbClr val="FFFFFF"/>
                </a:highlight>
                <a:latin typeface="Consolas" panose="020B0609020204030204" pitchFamily="49" charset="0"/>
              </a:rPr>
              <a:t>{</a:t>
            </a:r>
          </a:p>
          <a:p>
            <a:r>
              <a:rPr lang="en-US" sz="2400" noProof="1" smtClean="0">
                <a:solidFill>
                  <a:srgbClr val="000000"/>
                </a:solidFill>
                <a:highlight>
                  <a:srgbClr val="FFFFFF"/>
                </a:highlight>
                <a:latin typeface="Consolas" panose="020B0609020204030204" pitchFamily="49" charset="0"/>
              </a:rPr>
              <a:t>  </a:t>
            </a:r>
            <a:r>
              <a:rPr lang="en-US" sz="2400" noProof="1" smtClean="0">
                <a:solidFill>
                  <a:srgbClr val="0000FF"/>
                </a:solidFill>
                <a:highlight>
                  <a:srgbClr val="FFFFFF"/>
                </a:highlight>
                <a:latin typeface="Consolas" panose="020B0609020204030204" pitchFamily="49" charset="0"/>
              </a:rPr>
              <a:t>if</a:t>
            </a:r>
            <a:r>
              <a:rPr lang="en-US" sz="2400" noProof="1" smtClean="0">
                <a:solidFill>
                  <a:srgbClr val="000000"/>
                </a:solidFill>
                <a:highlight>
                  <a:srgbClr val="FFFFFF"/>
                </a:highlight>
                <a:latin typeface="Consolas" panose="020B0609020204030204" pitchFamily="49" charset="0"/>
              </a:rPr>
              <a:t> (list.Hidden == </a:t>
            </a:r>
            <a:r>
              <a:rPr lang="en-US" sz="2400" noProof="1" smtClean="0">
                <a:solidFill>
                  <a:srgbClr val="0000FF"/>
                </a:solidFill>
                <a:highlight>
                  <a:srgbClr val="FFFFFF"/>
                </a:highlight>
                <a:latin typeface="Consolas" panose="020B0609020204030204" pitchFamily="49" charset="0"/>
              </a:rPr>
              <a:t>true</a:t>
            </a:r>
            <a:r>
              <a:rPr lang="en-US" sz="2400" noProof="1" smtClean="0">
                <a:solidFill>
                  <a:srgbClr val="000000"/>
                </a:solidFill>
                <a:highlight>
                  <a:srgbClr val="FFFFFF"/>
                </a:highlight>
                <a:latin typeface="Consolas" panose="020B0609020204030204" pitchFamily="49" charset="0"/>
              </a:rPr>
              <a:t>)</a:t>
            </a:r>
          </a:p>
          <a:p>
            <a:r>
              <a:rPr lang="en-US" sz="2400" noProof="1" smtClean="0">
                <a:solidFill>
                  <a:srgbClr val="000000"/>
                </a:solidFill>
                <a:highlight>
                  <a:srgbClr val="FFFFFF"/>
                </a:highlight>
                <a:latin typeface="Consolas" panose="020B0609020204030204" pitchFamily="49" charset="0"/>
              </a:rPr>
              <a:t>  {</a:t>
            </a:r>
          </a:p>
          <a:p>
            <a:r>
              <a:rPr lang="en-US" sz="2400" noProof="1" smtClean="0">
                <a:solidFill>
                  <a:srgbClr val="000000"/>
                </a:solidFill>
                <a:highlight>
                  <a:srgbClr val="FFFFFF"/>
                </a:highlight>
                <a:latin typeface="Consolas" panose="020B0609020204030204" pitchFamily="49" charset="0"/>
              </a:rPr>
              <a:t>    </a:t>
            </a:r>
            <a:r>
              <a:rPr lang="en-US" sz="2000" noProof="1" smtClean="0">
                <a:solidFill>
                  <a:srgbClr val="2B91AF"/>
                </a:solidFill>
                <a:highlight>
                  <a:srgbClr val="FFFFFF"/>
                </a:highlight>
                <a:latin typeface="Consolas" panose="020B0609020204030204" pitchFamily="49" charset="0"/>
              </a:rPr>
              <a:t>Console</a:t>
            </a:r>
            <a:r>
              <a:rPr lang="en-US" sz="2000" noProof="1" smtClean="0">
                <a:solidFill>
                  <a:srgbClr val="000000"/>
                </a:solidFill>
                <a:highlight>
                  <a:srgbClr val="FFFFFF"/>
                </a:highlight>
                <a:latin typeface="Consolas" panose="020B0609020204030204" pitchFamily="49" charset="0"/>
              </a:rPr>
              <a:t>.WriteLine(list.Title);</a:t>
            </a:r>
            <a:endParaRPr lang="en-US" sz="2400" noProof="1" smtClean="0">
              <a:solidFill>
                <a:srgbClr val="000000"/>
              </a:solidFill>
              <a:highlight>
                <a:srgbClr val="FFFFFF"/>
              </a:highlight>
              <a:latin typeface="Consolas" panose="020B0609020204030204" pitchFamily="49" charset="0"/>
            </a:endParaRPr>
          </a:p>
          <a:p>
            <a:r>
              <a:rPr lang="en-US" sz="2400" noProof="1" smtClean="0">
                <a:solidFill>
                  <a:srgbClr val="000000"/>
                </a:solidFill>
                <a:highlight>
                  <a:srgbClr val="FFFFFF"/>
                </a:highlight>
                <a:latin typeface="Consolas" panose="020B0609020204030204" pitchFamily="49" charset="0"/>
              </a:rPr>
              <a:t>  }</a:t>
            </a:r>
          </a:p>
          <a:p>
            <a:r>
              <a:rPr lang="en-US" sz="2400" noProof="1" smtClean="0">
                <a:solidFill>
                  <a:srgbClr val="000000"/>
                </a:solidFill>
                <a:highlight>
                  <a:srgbClr val="FFFFFF"/>
                </a:highlight>
                <a:latin typeface="Consolas" panose="020B0609020204030204" pitchFamily="49" charset="0"/>
              </a:rPr>
              <a:t>}</a:t>
            </a:r>
            <a:endParaRPr lang="en-US" sz="2400" noProof="1">
              <a:solidFill>
                <a:srgbClr val="000000"/>
              </a:solidFill>
              <a:highlight>
                <a:srgbClr val="FFFFFF"/>
              </a:highlight>
              <a:latin typeface="Consolas" panose="020B0609020204030204" pitchFamily="49" charset="0"/>
            </a:endParaRPr>
          </a:p>
        </p:txBody>
      </p:sp>
      <p:sp>
        <p:nvSpPr>
          <p:cNvPr id="7" name="Text Placeholder 4"/>
          <p:cNvSpPr txBox="1">
            <a:spLocks/>
          </p:cNvSpPr>
          <p:nvPr/>
        </p:nvSpPr>
        <p:spPr>
          <a:xfrm>
            <a:off x="5989637" y="1221160"/>
            <a:ext cx="6403166" cy="5786199"/>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3300" kern="1200" spc="0" baseline="0">
                <a:gradFill>
                  <a:gsLst>
                    <a:gs pos="1250">
                      <a:srgbClr val="000000"/>
                    </a:gs>
                    <a:gs pos="100000">
                      <a:srgbClr val="000000"/>
                    </a:gs>
                  </a:gsLst>
                  <a:lin ang="5400000" scaled="0"/>
                </a:gradFill>
                <a:latin typeface="Segoe UI" pitchFamily="34" charset="0"/>
                <a:ea typeface="+mn-ea"/>
                <a:cs typeface="Segoe UI" pitchFamily="34" charset="0"/>
              </a:defRPr>
            </a:lvl1pPr>
            <a:lvl2pPr marL="346553"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400" kern="1200" spc="0" baseline="0">
                <a:gradFill>
                  <a:gsLst>
                    <a:gs pos="1250">
                      <a:srgbClr val="000000"/>
                    </a:gs>
                    <a:gs pos="100000">
                      <a:srgbClr val="000000"/>
                    </a:gs>
                  </a:gsLst>
                  <a:lin ang="5400000" scaled="0"/>
                </a:gradFill>
                <a:latin typeface="Segoe UI" pitchFamily="34" charset="0"/>
                <a:ea typeface="+mn-ea"/>
                <a:cs typeface="Segoe UI" pitchFamily="34" charset="0"/>
              </a:defRPr>
            </a:lvl2pPr>
            <a:lvl3pPr marL="584607"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rgbClr val="000000"/>
                    </a:gs>
                    <a:gs pos="100000">
                      <a:srgbClr val="000000"/>
                    </a:gs>
                  </a:gsLst>
                  <a:lin ang="5400000" scaled="0"/>
                </a:gradFill>
                <a:latin typeface="Segoe UI" pitchFamily="34" charset="0"/>
                <a:ea typeface="+mn-ea"/>
                <a:cs typeface="Segoe UI" pitchFamily="34" charset="0"/>
              </a:defRPr>
            </a:lvl3pPr>
            <a:lvl4pPr marL="814563"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rgbClr val="000000"/>
                    </a:gs>
                    <a:gs pos="100000">
                      <a:srgbClr val="000000"/>
                    </a:gs>
                  </a:gsLst>
                  <a:lin ang="5400000" scaled="0"/>
                </a:gradFill>
                <a:latin typeface="Segoe UI" pitchFamily="34" charset="0"/>
                <a:ea typeface="+mn-ea"/>
                <a:cs typeface="Segoe UI" pitchFamily="34" charset="0"/>
              </a:defRPr>
            </a:lvl4pPr>
            <a:lvl5pPr marL="1050997"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rgbClr val="000000"/>
                    </a:gs>
                    <a:gs pos="100000">
                      <a:srgbClr val="000000"/>
                    </a:gs>
                  </a:gsLst>
                  <a:lin ang="5400000" scaled="0"/>
                </a:gradFill>
                <a:latin typeface="Segoe UI" pitchFamily="34" charset="0"/>
                <a:ea typeface="+mn-ea"/>
                <a:cs typeface="Segoe UI"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b="1" noProof="1" smtClean="0"/>
              <a:t>// Smaller response, filter on server</a:t>
            </a:r>
          </a:p>
          <a:p>
            <a:r>
              <a:rPr lang="en-US" sz="2800" dirty="0">
                <a:solidFill>
                  <a:srgbClr val="000000"/>
                </a:solidFill>
                <a:highlight>
                  <a:srgbClr val="FFFFFF"/>
                </a:highlight>
                <a:latin typeface="Consolas" panose="020B0609020204030204" pitchFamily="49" charset="0"/>
              </a:rPr>
              <a:t>var query = </a:t>
            </a:r>
            <a:r>
              <a:rPr lang="en-US" sz="2800" dirty="0">
                <a:solidFill>
                  <a:srgbClr val="0000FF"/>
                </a:solidFill>
                <a:highlight>
                  <a:srgbClr val="FFFFFF"/>
                </a:highlight>
                <a:latin typeface="Consolas" panose="020B0609020204030204" pitchFamily="49" charset="0"/>
              </a:rPr>
              <a:t>from</a:t>
            </a:r>
            <a:r>
              <a:rPr lang="en-US" sz="2800" dirty="0">
                <a:solidFill>
                  <a:srgbClr val="000000"/>
                </a:solidFill>
                <a:highlight>
                  <a:srgbClr val="FFFFFF"/>
                </a:highlight>
                <a:latin typeface="Consolas" panose="020B0609020204030204" pitchFamily="49" charset="0"/>
              </a:rPr>
              <a:t> list</a:t>
            </a:r>
          </a:p>
          <a:p>
            <a:r>
              <a:rPr lang="en-US" sz="2800" dirty="0" smtClean="0">
                <a:solidFill>
                  <a:srgbClr val="0000FF"/>
                </a:solidFill>
                <a:highlight>
                  <a:srgbClr val="FFFFFF"/>
                </a:highlight>
                <a:latin typeface="Consolas" panose="020B0609020204030204" pitchFamily="49" charset="0"/>
              </a:rPr>
              <a:t>  in</a:t>
            </a:r>
            <a:r>
              <a:rPr lang="en-US" sz="2800" dirty="0" smtClean="0">
                <a:solidFill>
                  <a:srgbClr val="000000"/>
                </a:solidFill>
                <a:highlight>
                  <a:srgbClr val="FFFFFF"/>
                </a:highlight>
                <a:latin typeface="Consolas" panose="020B0609020204030204" pitchFamily="49" charset="0"/>
              </a:rPr>
              <a:t> </a:t>
            </a:r>
            <a:r>
              <a:rPr lang="en-US" sz="2800" dirty="0">
                <a:solidFill>
                  <a:srgbClr val="000000"/>
                </a:solidFill>
                <a:highlight>
                  <a:srgbClr val="FFFFFF"/>
                </a:highlight>
                <a:latin typeface="Consolas" panose="020B0609020204030204" pitchFamily="49" charset="0"/>
              </a:rPr>
              <a:t>context.Web.Lists</a:t>
            </a:r>
          </a:p>
          <a:p>
            <a:r>
              <a:rPr lang="en-US" sz="2800" dirty="0" smtClean="0">
                <a:solidFill>
                  <a:srgbClr val="0000FF"/>
                </a:solidFill>
                <a:highlight>
                  <a:srgbClr val="FFFFFF"/>
                </a:highlight>
                <a:latin typeface="Consolas" panose="020B0609020204030204" pitchFamily="49" charset="0"/>
              </a:rPr>
              <a:t>  where</a:t>
            </a:r>
            <a:r>
              <a:rPr lang="en-US" sz="2800" dirty="0" smtClean="0">
                <a:solidFill>
                  <a:srgbClr val="000000"/>
                </a:solidFill>
                <a:highlight>
                  <a:srgbClr val="FFFFFF"/>
                </a:highlight>
                <a:latin typeface="Consolas" panose="020B0609020204030204" pitchFamily="49" charset="0"/>
              </a:rPr>
              <a:t> </a:t>
            </a:r>
            <a:r>
              <a:rPr lang="en-US" sz="2800" dirty="0">
                <a:solidFill>
                  <a:srgbClr val="000000"/>
                </a:solidFill>
                <a:highlight>
                  <a:srgbClr val="FFFFFF"/>
                </a:highlight>
                <a:latin typeface="Consolas" panose="020B0609020204030204" pitchFamily="49" charset="0"/>
              </a:rPr>
              <a:t>list.Hidden == </a:t>
            </a:r>
            <a:r>
              <a:rPr lang="en-US" sz="2800" dirty="0">
                <a:solidFill>
                  <a:srgbClr val="0000FF"/>
                </a:solidFill>
                <a:highlight>
                  <a:srgbClr val="FFFFFF"/>
                </a:highlight>
                <a:latin typeface="Consolas" panose="020B0609020204030204" pitchFamily="49" charset="0"/>
              </a:rPr>
              <a:t>true</a:t>
            </a:r>
            <a:endParaRPr lang="en-US" sz="2800" dirty="0">
              <a:solidFill>
                <a:srgbClr val="000000"/>
              </a:solidFill>
              <a:highlight>
                <a:srgbClr val="FFFFFF"/>
              </a:highlight>
              <a:latin typeface="Consolas" panose="020B0609020204030204" pitchFamily="49" charset="0"/>
            </a:endParaRPr>
          </a:p>
          <a:p>
            <a:r>
              <a:rPr lang="en-US" sz="2800" dirty="0" smtClean="0">
                <a:solidFill>
                  <a:srgbClr val="0000FF"/>
                </a:solidFill>
                <a:highlight>
                  <a:srgbClr val="FFFFFF"/>
                </a:highlight>
                <a:latin typeface="Consolas" panose="020B0609020204030204" pitchFamily="49" charset="0"/>
              </a:rPr>
              <a:t>  select</a:t>
            </a:r>
            <a:r>
              <a:rPr lang="en-US" sz="2800" dirty="0" smtClean="0">
                <a:solidFill>
                  <a:srgbClr val="000000"/>
                </a:solidFill>
                <a:highlight>
                  <a:srgbClr val="FFFFFF"/>
                </a:highlight>
                <a:latin typeface="Consolas" panose="020B0609020204030204" pitchFamily="49" charset="0"/>
              </a:rPr>
              <a:t> </a:t>
            </a:r>
            <a:r>
              <a:rPr lang="en-US" sz="2800" dirty="0">
                <a:solidFill>
                  <a:srgbClr val="000000"/>
                </a:solidFill>
                <a:highlight>
                  <a:srgbClr val="FFFFFF"/>
                </a:highlight>
                <a:latin typeface="Consolas" panose="020B0609020204030204" pitchFamily="49" charset="0"/>
              </a:rPr>
              <a:t>list;</a:t>
            </a:r>
          </a:p>
          <a:p>
            <a:r>
              <a:rPr lang="en-US" sz="2800" dirty="0">
                <a:solidFill>
                  <a:srgbClr val="000000"/>
                </a:solidFill>
                <a:highlight>
                  <a:srgbClr val="FFFFFF"/>
                </a:highlight>
                <a:latin typeface="Consolas" panose="020B0609020204030204" pitchFamily="49" charset="0"/>
              </a:rPr>
              <a:t>var </a:t>
            </a:r>
            <a:r>
              <a:rPr lang="en-US" sz="2800" dirty="0" smtClean="0">
                <a:solidFill>
                  <a:srgbClr val="000000"/>
                </a:solidFill>
                <a:highlight>
                  <a:srgbClr val="FFFFFF"/>
                </a:highlight>
                <a:latin typeface="Consolas" panose="020B0609020204030204" pitchFamily="49" charset="0"/>
              </a:rPr>
              <a:t>lists =</a:t>
            </a:r>
          </a:p>
          <a:p>
            <a:r>
              <a:rPr lang="en-US" sz="2800" dirty="0" smtClean="0">
                <a:solidFill>
                  <a:srgbClr val="000000"/>
                </a:solidFill>
                <a:highlight>
                  <a:srgbClr val="FFFFFF"/>
                </a:highlight>
                <a:latin typeface="Consolas" panose="020B0609020204030204" pitchFamily="49" charset="0"/>
              </a:rPr>
              <a:t>  context.</a:t>
            </a:r>
            <a:r>
              <a:rPr lang="en-US" sz="2800" b="1" dirty="0" smtClean="0">
                <a:solidFill>
                  <a:srgbClr val="000000"/>
                </a:solidFill>
                <a:highlight>
                  <a:srgbClr val="FFFFFF"/>
                </a:highlight>
                <a:latin typeface="Consolas" panose="020B0609020204030204" pitchFamily="49" charset="0"/>
              </a:rPr>
              <a:t>LoadQuery</a:t>
            </a:r>
            <a:r>
              <a:rPr lang="en-US" sz="2800" dirty="0" smtClean="0">
                <a:solidFill>
                  <a:srgbClr val="000000"/>
                </a:solidFill>
                <a:highlight>
                  <a:srgbClr val="FFFFFF"/>
                </a:highlight>
                <a:latin typeface="Consolas" panose="020B0609020204030204" pitchFamily="49" charset="0"/>
              </a:rPr>
              <a:t>(query</a:t>
            </a:r>
            <a:r>
              <a:rPr lang="en-US" sz="2800" dirty="0">
                <a:solidFill>
                  <a:srgbClr val="000000"/>
                </a:solidFill>
                <a:highlight>
                  <a:srgbClr val="FFFFFF"/>
                </a:highlight>
                <a:latin typeface="Consolas" panose="020B0609020204030204" pitchFamily="49" charset="0"/>
              </a:rPr>
              <a:t>);</a:t>
            </a:r>
          </a:p>
          <a:p>
            <a:r>
              <a:rPr lang="en-US" sz="2800" dirty="0">
                <a:solidFill>
                  <a:srgbClr val="000000"/>
                </a:solidFill>
                <a:highlight>
                  <a:srgbClr val="FFFFFF"/>
                </a:highlight>
                <a:latin typeface="Consolas" panose="020B0609020204030204" pitchFamily="49" charset="0"/>
              </a:rPr>
              <a:t>context.</a:t>
            </a:r>
            <a:r>
              <a:rPr lang="en-US" sz="2800" b="1" dirty="0">
                <a:solidFill>
                  <a:srgbClr val="000000"/>
                </a:solidFill>
                <a:highlight>
                  <a:srgbClr val="FFFFFF"/>
                </a:highlight>
                <a:latin typeface="Consolas" panose="020B0609020204030204" pitchFamily="49" charset="0"/>
              </a:rPr>
              <a:t>ExecuteQuery</a:t>
            </a:r>
            <a:r>
              <a:rPr lang="en-US" sz="2800" dirty="0">
                <a:solidFill>
                  <a:srgbClr val="000000"/>
                </a:solidFill>
                <a:highlight>
                  <a:srgbClr val="FFFFFF"/>
                </a:highlight>
                <a:latin typeface="Consolas" panose="020B0609020204030204" pitchFamily="49" charset="0"/>
              </a:rPr>
              <a:t>();</a:t>
            </a:r>
          </a:p>
          <a:p>
            <a:r>
              <a:rPr lang="en-US" sz="2800" dirty="0">
                <a:solidFill>
                  <a:srgbClr val="0000FF"/>
                </a:solidFill>
                <a:highlight>
                  <a:srgbClr val="FFFFFF"/>
                </a:highlight>
                <a:latin typeface="Consolas" panose="020B0609020204030204" pitchFamily="49" charset="0"/>
              </a:rPr>
              <a:t>foreach</a:t>
            </a:r>
            <a:r>
              <a:rPr lang="en-US" sz="2800" dirty="0">
                <a:solidFill>
                  <a:srgbClr val="000000"/>
                </a:solidFill>
                <a:highlight>
                  <a:srgbClr val="FFFFFF"/>
                </a:highlight>
                <a:latin typeface="Consolas" panose="020B0609020204030204" pitchFamily="49" charset="0"/>
              </a:rPr>
              <a:t> (</a:t>
            </a:r>
            <a:r>
              <a:rPr lang="en-US" sz="2800" dirty="0">
                <a:solidFill>
                  <a:srgbClr val="2B91AF"/>
                </a:solidFill>
                <a:highlight>
                  <a:srgbClr val="FFFFFF"/>
                </a:highlight>
                <a:latin typeface="Consolas" panose="020B0609020204030204" pitchFamily="49" charset="0"/>
              </a:rPr>
              <a:t>List</a:t>
            </a:r>
            <a:r>
              <a:rPr lang="en-US" sz="2800" dirty="0">
                <a:solidFill>
                  <a:srgbClr val="000000"/>
                </a:solidFill>
                <a:highlight>
                  <a:srgbClr val="FFFFFF"/>
                </a:highlight>
                <a:latin typeface="Consolas" panose="020B0609020204030204" pitchFamily="49" charset="0"/>
              </a:rPr>
              <a:t> list </a:t>
            </a:r>
            <a:r>
              <a:rPr lang="en-US" sz="2800" dirty="0">
                <a:solidFill>
                  <a:srgbClr val="0000FF"/>
                </a:solidFill>
                <a:highlight>
                  <a:srgbClr val="FFFFFF"/>
                </a:highlight>
                <a:latin typeface="Consolas" panose="020B0609020204030204" pitchFamily="49" charset="0"/>
              </a:rPr>
              <a:t>in</a:t>
            </a:r>
            <a:r>
              <a:rPr lang="en-US" sz="2800" dirty="0">
                <a:solidFill>
                  <a:srgbClr val="000000"/>
                </a:solidFill>
                <a:highlight>
                  <a:srgbClr val="FFFFFF"/>
                </a:highlight>
                <a:latin typeface="Consolas" panose="020B0609020204030204" pitchFamily="49" charset="0"/>
              </a:rPr>
              <a:t> lists)</a:t>
            </a:r>
          </a:p>
          <a:p>
            <a:r>
              <a:rPr lang="en-US" sz="2800" dirty="0">
                <a:solidFill>
                  <a:srgbClr val="000000"/>
                </a:solidFill>
                <a:highlight>
                  <a:srgbClr val="FFFFFF"/>
                </a:highlight>
                <a:latin typeface="Consolas" panose="020B0609020204030204" pitchFamily="49" charset="0"/>
              </a:rPr>
              <a:t>{</a:t>
            </a:r>
          </a:p>
          <a:p>
            <a:r>
              <a:rPr lang="en-US" sz="2800" dirty="0" smtClean="0">
                <a:solidFill>
                  <a:srgbClr val="2B91AF"/>
                </a:solidFill>
                <a:highlight>
                  <a:srgbClr val="FFFFFF"/>
                </a:highlight>
                <a:latin typeface="Consolas" panose="020B0609020204030204" pitchFamily="49" charset="0"/>
              </a:rPr>
              <a:t>  </a:t>
            </a:r>
            <a:r>
              <a:rPr lang="en-US" sz="2400" dirty="0" smtClean="0">
                <a:solidFill>
                  <a:srgbClr val="2B91AF"/>
                </a:solidFill>
                <a:highlight>
                  <a:srgbClr val="FFFFFF"/>
                </a:highlight>
                <a:latin typeface="Consolas" panose="020B0609020204030204" pitchFamily="49" charset="0"/>
              </a:rPr>
              <a:t>Console</a:t>
            </a:r>
            <a:r>
              <a:rPr lang="en-US" sz="2400" dirty="0" smtClean="0">
                <a:solidFill>
                  <a:srgbClr val="000000"/>
                </a:solidFill>
                <a:highlight>
                  <a:srgbClr val="FFFFFF"/>
                </a:highlight>
                <a:latin typeface="Consolas" panose="020B0609020204030204" pitchFamily="49" charset="0"/>
              </a:rPr>
              <a:t>.WriteLine(list.Title</a:t>
            </a:r>
            <a:r>
              <a:rPr lang="en-US" sz="2400" dirty="0">
                <a:solidFill>
                  <a:srgbClr val="000000"/>
                </a:solidFill>
                <a:highlight>
                  <a:srgbClr val="FFFFFF"/>
                </a:highlight>
                <a:latin typeface="Consolas" panose="020B0609020204030204" pitchFamily="49" charset="0"/>
              </a:rPr>
              <a:t>);</a:t>
            </a:r>
            <a:endParaRPr lang="en-US" sz="2800" dirty="0">
              <a:solidFill>
                <a:srgbClr val="000000"/>
              </a:solidFill>
              <a:highlight>
                <a:srgbClr val="FFFFFF"/>
              </a:highlight>
              <a:latin typeface="Consolas" panose="020B0609020204030204" pitchFamily="49" charset="0"/>
            </a:endParaRPr>
          </a:p>
          <a:p>
            <a:r>
              <a:rPr lang="en-US" sz="2800" dirty="0">
                <a:solidFill>
                  <a:srgbClr val="000000"/>
                </a:solidFill>
                <a:highlight>
                  <a:srgbClr val="FFFFFF"/>
                </a:highlight>
                <a:latin typeface="Consolas" panose="020B0609020204030204" pitchFamily="49" charset="0"/>
              </a:rPr>
              <a:t>}</a:t>
            </a:r>
            <a:endParaRPr lang="en-US" sz="2800" noProof="1"/>
          </a:p>
        </p:txBody>
      </p:sp>
      <p:cxnSp>
        <p:nvCxnSpPr>
          <p:cNvPr id="8" name="Straight Connector 7"/>
          <p:cNvCxnSpPr/>
          <p:nvPr/>
        </p:nvCxnSpPr>
        <p:spPr>
          <a:xfrm>
            <a:off x="5837237" y="1242051"/>
            <a:ext cx="1331" cy="5608011"/>
          </a:xfrm>
          <a:prstGeom prst="line">
            <a:avLst/>
          </a:prstGeom>
          <a:ln w="127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3967024"/>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Batching Request</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257" y="1897062"/>
            <a:ext cx="11550328" cy="3850110"/>
          </a:xfrm>
          <a:prstGeom prst="rect">
            <a:avLst/>
          </a:prstGeom>
        </p:spPr>
      </p:pic>
    </p:spTree>
    <p:extLst>
      <p:ext uri="{BB962C8B-B14F-4D97-AF65-F5344CB8AC3E}">
        <p14:creationId xmlns:p14="http://schemas.microsoft.com/office/powerpoint/2010/main" val="1986802233"/>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Sample Request</a:t>
            </a:r>
            <a:endParaRPr lang="en-US" dirty="0"/>
          </a:p>
        </p:txBody>
      </p:sp>
      <p:sp>
        <p:nvSpPr>
          <p:cNvPr id="9" name="Text Placeholder 8"/>
          <p:cNvSpPr>
            <a:spLocks noGrp="1"/>
          </p:cNvSpPr>
          <p:nvPr>
            <p:ph type="body" sz="quarter" idx="10"/>
          </p:nvPr>
        </p:nvSpPr>
        <p:spPr>
          <a:xfrm>
            <a:off x="274638" y="1211263"/>
            <a:ext cx="6095999" cy="5912388"/>
          </a:xfrm>
        </p:spPr>
        <p:txBody>
          <a:bodyPr/>
          <a:lstStyle/>
          <a:p>
            <a:r>
              <a:rPr lang="en-US" sz="3200" dirty="0" smtClean="0"/>
              <a:t>Request contain</a:t>
            </a:r>
          </a:p>
          <a:p>
            <a:pPr lvl="1"/>
            <a:r>
              <a:rPr lang="en-US" sz="1800" dirty="0" smtClean="0"/>
              <a:t>Actions (behavior)</a:t>
            </a:r>
          </a:p>
          <a:p>
            <a:pPr lvl="1"/>
            <a:r>
              <a:rPr lang="en-US" sz="1800" dirty="0" smtClean="0"/>
              <a:t>ObjectPaths (data)</a:t>
            </a:r>
          </a:p>
          <a:p>
            <a:r>
              <a:rPr lang="en-US" sz="3200" dirty="0" smtClean="0"/>
              <a:t>Actions link to Object Paths</a:t>
            </a:r>
          </a:p>
          <a:p>
            <a:r>
              <a:rPr lang="en-US" sz="3200" dirty="0" smtClean="0"/>
              <a:t>Objects form hierarchies with ParentId’s</a:t>
            </a:r>
          </a:p>
          <a:p>
            <a:r>
              <a:rPr lang="en-US" sz="3200" dirty="0" smtClean="0"/>
              <a:t>Typical Actions</a:t>
            </a:r>
          </a:p>
          <a:p>
            <a:pPr lvl="1"/>
            <a:r>
              <a:rPr lang="en-US" sz="1800" dirty="0" smtClean="0"/>
              <a:t>ObjectPath – instantiates an object</a:t>
            </a:r>
          </a:p>
          <a:p>
            <a:pPr lvl="1"/>
            <a:r>
              <a:rPr lang="en-US" sz="1800" dirty="0" smtClean="0"/>
              <a:t>Query – gets scalar values for objects/types</a:t>
            </a:r>
          </a:p>
          <a:p>
            <a:pPr lvl="1"/>
            <a:r>
              <a:rPr lang="en-US" sz="1800" dirty="0" smtClean="0"/>
              <a:t>Set[Static]Property – assigns object property</a:t>
            </a:r>
          </a:p>
          <a:p>
            <a:r>
              <a:rPr lang="en-US" sz="3600" dirty="0" smtClean="0"/>
              <a:t>Typical ObjectPaths</a:t>
            </a:r>
          </a:p>
          <a:p>
            <a:pPr lvl="1"/>
            <a:r>
              <a:rPr lang="en-US" sz="2000" dirty="0" smtClean="0"/>
              <a:t>StaticProperty – static object property</a:t>
            </a:r>
          </a:p>
          <a:p>
            <a:pPr lvl="1"/>
            <a:r>
              <a:rPr lang="en-US" sz="2000" dirty="0" smtClean="0"/>
              <a:t>Property – property of other object</a:t>
            </a:r>
          </a:p>
          <a:p>
            <a:pPr lvl="1"/>
            <a:r>
              <a:rPr lang="en-US" sz="2000" dirty="0" smtClean="0"/>
              <a:t>Method – results of a method call</a:t>
            </a:r>
          </a:p>
        </p:txBody>
      </p:sp>
      <p:pic>
        <p:nvPicPr>
          <p:cNvPr id="6" name="Picture 5"/>
          <p:cNvPicPr>
            <a:picLocks noChangeAspect="1"/>
          </p:cNvPicPr>
          <p:nvPr/>
        </p:nvPicPr>
        <p:blipFill rotWithShape="1">
          <a:blip r:embed="rId3"/>
          <a:srcRect r="37121"/>
          <a:stretch/>
        </p:blipFill>
        <p:spPr>
          <a:xfrm>
            <a:off x="6480461" y="295275"/>
            <a:ext cx="5683742" cy="6450014"/>
          </a:xfrm>
          <a:prstGeom prst="rect">
            <a:avLst/>
          </a:prstGeom>
        </p:spPr>
      </p:pic>
      <p:sp>
        <p:nvSpPr>
          <p:cNvPr id="7" name="Oval 6"/>
          <p:cNvSpPr/>
          <p:nvPr/>
        </p:nvSpPr>
        <p:spPr bwMode="auto">
          <a:xfrm>
            <a:off x="6599237" y="448777"/>
            <a:ext cx="884775" cy="302866"/>
          </a:xfrm>
          <a:prstGeom prst="ellipse">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8" name="Oval 7"/>
          <p:cNvSpPr/>
          <p:nvPr/>
        </p:nvSpPr>
        <p:spPr bwMode="auto">
          <a:xfrm>
            <a:off x="6707398" y="2955636"/>
            <a:ext cx="973253" cy="302866"/>
          </a:xfrm>
          <a:prstGeom prst="ellipse">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nvGrpSpPr>
          <p:cNvPr id="29" name="Group 28"/>
          <p:cNvGrpSpPr/>
          <p:nvPr/>
        </p:nvGrpSpPr>
        <p:grpSpPr>
          <a:xfrm>
            <a:off x="7813357" y="1079182"/>
            <a:ext cx="1661160" cy="2789094"/>
            <a:chOff x="7813357" y="1079182"/>
            <a:chExt cx="1661160" cy="2789094"/>
          </a:xfrm>
        </p:grpSpPr>
        <p:sp>
          <p:nvSpPr>
            <p:cNvPr id="10" name="Oval 9"/>
            <p:cNvSpPr/>
            <p:nvPr/>
          </p:nvSpPr>
          <p:spPr bwMode="auto">
            <a:xfrm>
              <a:off x="9061762" y="1079182"/>
              <a:ext cx="412755" cy="302866"/>
            </a:xfrm>
            <a:prstGeom prst="ellipse">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1" name="Oval 10"/>
            <p:cNvSpPr/>
            <p:nvPr/>
          </p:nvSpPr>
          <p:spPr bwMode="auto">
            <a:xfrm>
              <a:off x="7813357" y="3565410"/>
              <a:ext cx="412755" cy="302866"/>
            </a:xfrm>
            <a:prstGeom prst="ellipse">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cxnSp>
          <p:nvCxnSpPr>
            <p:cNvPr id="15" name="Straight Arrow Connector 14"/>
            <p:cNvCxnSpPr>
              <a:endCxn id="11" idx="0"/>
            </p:cNvCxnSpPr>
            <p:nvPr/>
          </p:nvCxnSpPr>
          <p:spPr>
            <a:xfrm flipH="1">
              <a:off x="8019735" y="1353175"/>
              <a:ext cx="1132498" cy="2212235"/>
            </a:xfrm>
            <a:prstGeom prst="straightConnector1">
              <a:avLst/>
            </a:prstGeom>
            <a:ln w="76200">
              <a:solidFill>
                <a:srgbClr val="FF0000"/>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19" name="Oval 18"/>
          <p:cNvSpPr/>
          <p:nvPr/>
        </p:nvSpPr>
        <p:spPr bwMode="auto">
          <a:xfrm>
            <a:off x="7031771" y="1081404"/>
            <a:ext cx="884775" cy="302866"/>
          </a:xfrm>
          <a:prstGeom prst="ellipse">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0" name="Oval 19"/>
          <p:cNvSpPr/>
          <p:nvPr/>
        </p:nvSpPr>
        <p:spPr bwMode="auto">
          <a:xfrm>
            <a:off x="6928273" y="2151986"/>
            <a:ext cx="884775" cy="302866"/>
          </a:xfrm>
          <a:prstGeom prst="ellipse">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1" name="Oval 20"/>
          <p:cNvSpPr/>
          <p:nvPr/>
        </p:nvSpPr>
        <p:spPr bwMode="auto">
          <a:xfrm>
            <a:off x="7080048" y="3146513"/>
            <a:ext cx="884775" cy="302866"/>
          </a:xfrm>
          <a:prstGeom prst="ellipse">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2" name="Oval 21"/>
          <p:cNvSpPr/>
          <p:nvPr/>
        </p:nvSpPr>
        <p:spPr bwMode="auto">
          <a:xfrm>
            <a:off x="6965418" y="3565410"/>
            <a:ext cx="884775" cy="302866"/>
          </a:xfrm>
          <a:prstGeom prst="ellipse">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3" name="Oval 22"/>
          <p:cNvSpPr/>
          <p:nvPr/>
        </p:nvSpPr>
        <p:spPr bwMode="auto">
          <a:xfrm>
            <a:off x="6806780" y="4621876"/>
            <a:ext cx="884775" cy="302866"/>
          </a:xfrm>
          <a:prstGeom prst="ellipse">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nvGrpSpPr>
          <p:cNvPr id="30" name="Group 29"/>
          <p:cNvGrpSpPr/>
          <p:nvPr/>
        </p:nvGrpSpPr>
        <p:grpSpPr>
          <a:xfrm>
            <a:off x="7694121" y="3790665"/>
            <a:ext cx="1119217" cy="1134077"/>
            <a:chOff x="7694121" y="3790665"/>
            <a:chExt cx="1119217" cy="1134077"/>
          </a:xfrm>
        </p:grpSpPr>
        <p:sp>
          <p:nvSpPr>
            <p:cNvPr id="24" name="Oval 23"/>
            <p:cNvSpPr/>
            <p:nvPr/>
          </p:nvSpPr>
          <p:spPr bwMode="auto">
            <a:xfrm>
              <a:off x="8400583" y="4621876"/>
              <a:ext cx="412755" cy="302866"/>
            </a:xfrm>
            <a:prstGeom prst="ellipse">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5" name="Oval 24"/>
            <p:cNvSpPr/>
            <p:nvPr/>
          </p:nvSpPr>
          <p:spPr bwMode="auto">
            <a:xfrm>
              <a:off x="7694121" y="3790665"/>
              <a:ext cx="412755" cy="302866"/>
            </a:xfrm>
            <a:prstGeom prst="ellipse">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cxnSp>
          <p:nvCxnSpPr>
            <p:cNvPr id="26" name="Straight Arrow Connector 25"/>
            <p:cNvCxnSpPr>
              <a:stCxn id="24" idx="1"/>
              <a:endCxn id="25" idx="5"/>
            </p:cNvCxnSpPr>
            <p:nvPr/>
          </p:nvCxnSpPr>
          <p:spPr>
            <a:xfrm flipH="1" flipV="1">
              <a:off x="8046429" y="4049177"/>
              <a:ext cx="414601" cy="617053"/>
            </a:xfrm>
            <a:prstGeom prst="straightConnector1">
              <a:avLst/>
            </a:prstGeom>
            <a:ln w="76200">
              <a:solidFill>
                <a:srgbClr val="FF0000"/>
              </a:solidFill>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12985007"/>
      </p:ext>
    </p:extLst>
  </p:cSld>
  <p:clrMapOvr>
    <a:masterClrMapping/>
  </p:clrMapOvr>
  <mc:AlternateContent xmlns:mc="http://schemas.openxmlformats.org/markup-compatibility/2006" xmlns:p14="http://schemas.microsoft.com/office/powerpoint/2010/main">
    <mc:Choice Requires="p14">
      <p:transition spd="slow" p14:dur="20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par>
                                <p:cTn id="15" presetID="1" presetClass="exit"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xEl>
                                              <p:pRg st="4" end="4"/>
                                            </p:txEl>
                                          </p:spTgt>
                                        </p:tgtEl>
                                        <p:attrNameLst>
                                          <p:attrName>style.visibility</p:attrName>
                                        </p:attrNameLst>
                                      </p:cBhvr>
                                      <p:to>
                                        <p:strVal val="visible"/>
                                      </p:to>
                                    </p:set>
                                  </p:childTnLst>
                                </p:cTn>
                              </p:par>
                              <p:par>
                                <p:cTn id="25" presetID="1" presetClass="exit" presetSubtype="0" fill="hold" nodeType="withEffect">
                                  <p:stCondLst>
                                    <p:cond delay="0"/>
                                  </p:stCondLst>
                                  <p:childTnLst>
                                    <p:set>
                                      <p:cBhvr>
                                        <p:cTn id="26" dur="1" fill="hold">
                                          <p:stCondLst>
                                            <p:cond delay="0"/>
                                          </p:stCondLst>
                                        </p:cTn>
                                        <p:tgtEl>
                                          <p:spTgt spid="29"/>
                                        </p:tgtEl>
                                        <p:attrNameLst>
                                          <p:attrName>style.visibility</p:attrName>
                                        </p:attrNameLst>
                                      </p:cBhvr>
                                      <p:to>
                                        <p:strVal val="hidden"/>
                                      </p:to>
                                    </p:set>
                                  </p:childTnLst>
                                </p:cTn>
                              </p:par>
                              <p:par>
                                <p:cTn id="27" presetID="1" presetClass="entr" presetSubtype="0" fill="hold" nodeType="with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9">
                                            <p:txEl>
                                              <p:pRg st="5" end="5"/>
                                            </p:txEl>
                                          </p:spTgt>
                                        </p:tgtEl>
                                        <p:attrNameLst>
                                          <p:attrName>style.visibility</p:attrName>
                                        </p:attrNameLst>
                                      </p:cBhvr>
                                      <p:to>
                                        <p:strVal val="visible"/>
                                      </p:to>
                                    </p:set>
                                  </p:childTnLst>
                                </p:cTn>
                              </p:par>
                              <p:par>
                                <p:cTn id="33" presetID="1" presetClass="exit" presetSubtype="0" fill="hold" nodeType="withEffect">
                                  <p:stCondLst>
                                    <p:cond delay="0"/>
                                  </p:stCondLst>
                                  <p:childTnLst>
                                    <p:set>
                                      <p:cBhvr>
                                        <p:cTn id="34" dur="1" fill="hold">
                                          <p:stCondLst>
                                            <p:cond delay="0"/>
                                          </p:stCondLst>
                                        </p:cTn>
                                        <p:tgtEl>
                                          <p:spTgt spid="30"/>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9">
                                            <p:txEl>
                                              <p:pRg st="6" end="6"/>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9">
                                            <p:txEl>
                                              <p:pRg st="7" end="7"/>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9">
                                            <p:txEl>
                                              <p:pRg st="9" end="9"/>
                                            </p:txEl>
                                          </p:spTgt>
                                        </p:tgtEl>
                                        <p:attrNameLst>
                                          <p:attrName>style.visibility</p:attrName>
                                        </p:attrNameLst>
                                      </p:cBhvr>
                                      <p:to>
                                        <p:strVal val="visible"/>
                                      </p:to>
                                    </p:set>
                                  </p:childTnLst>
                                </p:cTn>
                              </p:par>
                              <p:par>
                                <p:cTn id="49" presetID="1" presetClass="exit" presetSubtype="0" fill="hold" grpId="1" nodeType="withEffect">
                                  <p:stCondLst>
                                    <p:cond delay="0"/>
                                  </p:stCondLst>
                                  <p:childTnLst>
                                    <p:set>
                                      <p:cBhvr>
                                        <p:cTn id="50" dur="1" fill="hold">
                                          <p:stCondLst>
                                            <p:cond delay="0"/>
                                          </p:stCondLst>
                                        </p:cTn>
                                        <p:tgtEl>
                                          <p:spTgt spid="19"/>
                                        </p:tgtEl>
                                        <p:attrNameLst>
                                          <p:attrName>style.visibility</p:attrName>
                                        </p:attrNameLst>
                                      </p:cBhvr>
                                      <p:to>
                                        <p:strVal val="hidden"/>
                                      </p:to>
                                    </p:set>
                                  </p:childTnLst>
                                </p:cTn>
                              </p:par>
                              <p:par>
                                <p:cTn id="51" presetID="1" presetClass="exit" presetSubtype="0" fill="hold" grpId="1" nodeType="withEffect">
                                  <p:stCondLst>
                                    <p:cond delay="0"/>
                                  </p:stCondLst>
                                  <p:childTnLst>
                                    <p:set>
                                      <p:cBhvr>
                                        <p:cTn id="52" dur="1" fill="hold">
                                          <p:stCondLst>
                                            <p:cond delay="0"/>
                                          </p:stCondLst>
                                        </p:cTn>
                                        <p:tgtEl>
                                          <p:spTgt spid="20"/>
                                        </p:tgtEl>
                                        <p:attrNameLst>
                                          <p:attrName>style.visibility</p:attrName>
                                        </p:attrNameLst>
                                      </p:cBhvr>
                                      <p:to>
                                        <p:strVal val="hidden"/>
                                      </p:to>
                                    </p:set>
                                  </p:childTnLst>
                                </p:cTn>
                              </p:par>
                              <p:par>
                                <p:cTn id="53" presetID="1" presetClass="entr" presetSubtype="0" fill="hold" grpId="0" nodeType="withEffect">
                                  <p:stCondLst>
                                    <p:cond delay="0"/>
                                  </p:stCondLst>
                                  <p:childTnLst>
                                    <p:set>
                                      <p:cBhvr>
                                        <p:cTn id="54" dur="1" fill="hold">
                                          <p:stCondLst>
                                            <p:cond delay="0"/>
                                          </p:stCondLst>
                                        </p:cTn>
                                        <p:tgtEl>
                                          <p:spTgt spid="9">
                                            <p:txEl>
                                              <p:pRg st="10" end="10"/>
                                            </p:txEl>
                                          </p:spTgt>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9">
                                            <p:txEl>
                                              <p:pRg st="11" end="11"/>
                                            </p:txEl>
                                          </p:spTgt>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2"/>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9">
                                            <p:txEl>
                                              <p:pRg st="12" end="12"/>
                                            </p:txEl>
                                          </p:spTgt>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7" grpId="0" animBg="1"/>
      <p:bldP spid="8" grpId="0" animBg="1"/>
      <p:bldP spid="19" grpId="0" animBg="1"/>
      <p:bldP spid="19" grpId="1" animBg="1"/>
      <p:bldP spid="20" grpId="0" animBg="1"/>
      <p:bldP spid="20" grpId="1" animBg="1"/>
      <p:bldP spid="21" grpId="0" animBg="1"/>
      <p:bldP spid="22" grpId="0" animBg="1"/>
      <p:bldP spid="2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40783" y="144462"/>
            <a:ext cx="2962272" cy="1828800"/>
          </a:xfrm>
        </p:spPr>
        <p:txBody>
          <a:bodyPr/>
          <a:lstStyle/>
          <a:p>
            <a:pPr algn="ctr"/>
            <a:r>
              <a:rPr lang="en-US" sz="4800" dirty="0" smtClean="0"/>
              <a:t>Sample </a:t>
            </a:r>
            <a:br>
              <a:rPr lang="en-US" sz="4800" dirty="0" smtClean="0"/>
            </a:br>
            <a:r>
              <a:rPr lang="en-US" sz="4800" dirty="0" smtClean="0"/>
              <a:t>Response</a:t>
            </a:r>
            <a:endParaRPr lang="en-US" sz="4800" dirty="0"/>
          </a:p>
        </p:txBody>
      </p:sp>
      <p:pic>
        <p:nvPicPr>
          <p:cNvPr id="2" name="Picture 1"/>
          <p:cNvPicPr>
            <a:picLocks noChangeAspect="1"/>
          </p:cNvPicPr>
          <p:nvPr/>
        </p:nvPicPr>
        <p:blipFill>
          <a:blip r:embed="rId2"/>
          <a:stretch>
            <a:fillRect/>
          </a:stretch>
        </p:blipFill>
        <p:spPr>
          <a:xfrm>
            <a:off x="3479467" y="302159"/>
            <a:ext cx="4133850" cy="6319304"/>
          </a:xfrm>
          <a:prstGeom prst="rect">
            <a:avLst/>
          </a:prstGeom>
        </p:spPr>
      </p:pic>
      <p:pic>
        <p:nvPicPr>
          <p:cNvPr id="3" name="Picture 2"/>
          <p:cNvPicPr>
            <a:picLocks noChangeAspect="1"/>
          </p:cNvPicPr>
          <p:nvPr/>
        </p:nvPicPr>
        <p:blipFill>
          <a:blip r:embed="rId3"/>
          <a:stretch>
            <a:fillRect/>
          </a:stretch>
        </p:blipFill>
        <p:spPr>
          <a:xfrm>
            <a:off x="7894637" y="295273"/>
            <a:ext cx="4152900" cy="6326190"/>
          </a:xfrm>
          <a:prstGeom prst="rect">
            <a:avLst/>
          </a:prstGeom>
        </p:spPr>
      </p:pic>
      <p:sp>
        <p:nvSpPr>
          <p:cNvPr id="9" name="Oval 8"/>
          <p:cNvSpPr/>
          <p:nvPr/>
        </p:nvSpPr>
        <p:spPr bwMode="auto">
          <a:xfrm>
            <a:off x="3809941" y="2581476"/>
            <a:ext cx="251460" cy="335280"/>
          </a:xfrm>
          <a:prstGeom prst="ellipse">
            <a:avLst/>
          </a:prstGeom>
          <a:noFill/>
          <a:ln w="12700">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1" name="Right Arrow Callout 10"/>
          <p:cNvSpPr/>
          <p:nvPr/>
        </p:nvSpPr>
        <p:spPr bwMode="auto">
          <a:xfrm>
            <a:off x="442594" y="2330016"/>
            <a:ext cx="3382904" cy="838200"/>
          </a:xfrm>
          <a:prstGeom prst="rightArrowCallou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Object Id’s align with request Id’s</a:t>
            </a:r>
            <a:endParaRPr lang="en-US" sz="2000" dirty="0">
              <a:gradFill>
                <a:gsLst>
                  <a:gs pos="0">
                    <a:srgbClr val="FFFFFF"/>
                  </a:gs>
                  <a:gs pos="100000">
                    <a:srgbClr val="FFFFFF"/>
                  </a:gs>
                </a:gsLst>
                <a:lin ang="5400000" scaled="0"/>
              </a:gradFill>
            </a:endParaRPr>
          </a:p>
        </p:txBody>
      </p:sp>
      <p:sp>
        <p:nvSpPr>
          <p:cNvPr id="12" name="Right Arrow Callout 11"/>
          <p:cNvSpPr/>
          <p:nvPr/>
        </p:nvSpPr>
        <p:spPr bwMode="auto">
          <a:xfrm>
            <a:off x="1036637" y="3573462"/>
            <a:ext cx="3382904" cy="1368353"/>
          </a:xfrm>
          <a:prstGeom prst="rightArrowCallou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Protocol defines standard envelope metadata</a:t>
            </a: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ex: _ObjectType_</a:t>
            </a:r>
            <a:endParaRPr lang="en-US" sz="2000" dirty="0">
              <a:gradFill>
                <a:gsLst>
                  <a:gs pos="0">
                    <a:srgbClr val="FFFFFF"/>
                  </a:gs>
                  <a:gs pos="100000">
                    <a:srgbClr val="FFFFFF"/>
                  </a:gs>
                </a:gsLst>
                <a:lin ang="5400000" scaled="0"/>
              </a:gradFill>
            </a:endParaRPr>
          </a:p>
        </p:txBody>
      </p:sp>
      <p:sp>
        <p:nvSpPr>
          <p:cNvPr id="13" name="Right Arrow Callout 12"/>
          <p:cNvSpPr/>
          <p:nvPr/>
        </p:nvSpPr>
        <p:spPr bwMode="auto">
          <a:xfrm>
            <a:off x="960437" y="5961509"/>
            <a:ext cx="3382904" cy="905251"/>
          </a:xfrm>
          <a:prstGeom prst="rightArrowCallou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Other properties carries data</a:t>
            </a: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4310275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Client Assemblies</a:t>
            </a:r>
            <a:endParaRPr lang="en-US" dirty="0"/>
          </a:p>
        </p:txBody>
      </p:sp>
      <p:graphicFrame>
        <p:nvGraphicFramePr>
          <p:cNvPr id="5" name="Table 4"/>
          <p:cNvGraphicFramePr>
            <a:graphicFrameLocks noGrp="1"/>
          </p:cNvGraphicFramePr>
          <p:nvPr>
            <p:extLst/>
          </p:nvPr>
        </p:nvGraphicFramePr>
        <p:xfrm>
          <a:off x="274639" y="1135062"/>
          <a:ext cx="11889564" cy="4622800"/>
        </p:xfrm>
        <a:graphic>
          <a:graphicData uri="http://schemas.openxmlformats.org/drawingml/2006/table">
            <a:tbl>
              <a:tblPr firstRow="1" bandRow="1">
                <a:tableStyleId>{5C22544A-7EE6-4342-B048-85BDC9FD1C3A}</a:tableStyleId>
              </a:tblPr>
              <a:tblGrid>
                <a:gridCol w="3428998"/>
                <a:gridCol w="8460566"/>
              </a:tblGrid>
              <a:tr h="370840">
                <a:tc>
                  <a:txBody>
                    <a:bodyPr/>
                    <a:lstStyle/>
                    <a:p>
                      <a:r>
                        <a:rPr lang="en-US" dirty="0" smtClean="0"/>
                        <a:t>Microsoft.SharePoint…</a:t>
                      </a:r>
                      <a:endParaRPr lang="en-US" dirty="0"/>
                    </a:p>
                  </a:txBody>
                  <a:tcPr/>
                </a:tc>
                <a:tc>
                  <a:txBody>
                    <a:bodyPr/>
                    <a:lstStyle/>
                    <a:p>
                      <a:r>
                        <a:rPr lang="en-US" sz="1600" dirty="0" smtClean="0"/>
                        <a:t>Namespace</a:t>
                      </a:r>
                      <a:endParaRPr lang="en-US" sz="1600" dirty="0"/>
                    </a:p>
                  </a:txBody>
                  <a:tcPr/>
                </a:tc>
              </a:tr>
              <a:tr h="370840">
                <a:tc>
                  <a:txBody>
                    <a:bodyPr/>
                    <a:lstStyle/>
                    <a:p>
                      <a:r>
                        <a:rPr lang="en-US" sz="1600" i="1" dirty="0" smtClean="0"/>
                        <a:t>…Client.Runtime.dll</a:t>
                      </a:r>
                      <a:endParaRPr lang="en-US" sz="1600" i="1" dirty="0"/>
                    </a:p>
                  </a:txBody>
                  <a:tcPr/>
                </a:tc>
                <a:tc>
                  <a:txBody>
                    <a:bodyPr/>
                    <a:lstStyle/>
                    <a:p>
                      <a:r>
                        <a:rPr lang="en-US" sz="1400" i="1" dirty="0" smtClean="0"/>
                        <a:t>Microsoft.SharePoint.Client</a:t>
                      </a:r>
                      <a:r>
                        <a:rPr lang="en-US" sz="1400" i="1" baseline="0" dirty="0" smtClean="0"/>
                        <a:t> (client runtime context, web request)</a:t>
                      </a:r>
                      <a:endParaRPr lang="en-US" sz="1400" i="1" dirty="0"/>
                    </a:p>
                  </a:txBody>
                  <a:tcPr/>
                </a:tc>
              </a:tr>
              <a:tr h="370840">
                <a:tc>
                  <a:txBody>
                    <a:bodyPr/>
                    <a:lstStyle/>
                    <a:p>
                      <a:r>
                        <a:rPr lang="en-US" sz="1600" dirty="0" smtClean="0"/>
                        <a:t>...Client.dll</a:t>
                      </a:r>
                      <a:endParaRPr lang="en-US" sz="1600" dirty="0"/>
                    </a:p>
                  </a:txBody>
                  <a:tcPr/>
                </a:tc>
                <a:tc>
                  <a:txBody>
                    <a:bodyPr/>
                    <a:lstStyle/>
                    <a:p>
                      <a:r>
                        <a:rPr lang="en-US" sz="1400" dirty="0" smtClean="0"/>
                        <a:t>Microsoft.SharePoint.Client (</a:t>
                      </a:r>
                      <a:r>
                        <a:rPr lang="en-US" sz="1400" b="0" dirty="0" smtClean="0"/>
                        <a:t>ClientContext,</a:t>
                      </a:r>
                      <a:r>
                        <a:rPr lang="en-US" sz="1400" b="0" baseline="0" dirty="0" smtClean="0"/>
                        <a:t> </a:t>
                      </a:r>
                      <a:r>
                        <a:rPr lang="en-US" sz="1400" b="0" dirty="0" smtClean="0"/>
                        <a:t>Site, Web, List,</a:t>
                      </a:r>
                      <a:r>
                        <a:rPr lang="en-US" sz="1400" b="0" baseline="0" dirty="0" smtClean="0"/>
                        <a:t> ListItem, User, RoleDefinition/Assignment</a:t>
                      </a:r>
                      <a:r>
                        <a:rPr lang="en-US" sz="1400" dirty="0" smtClean="0"/>
                        <a:t>)</a:t>
                      </a:r>
                    </a:p>
                    <a:p>
                      <a:r>
                        <a:rPr lang="en-US" sz="1400" dirty="0" smtClean="0"/>
                        <a:t>Microsoft.BusinessData.* (</a:t>
                      </a:r>
                      <a:r>
                        <a:rPr lang="en-US" sz="1400" i="1" dirty="0" smtClean="0"/>
                        <a:t>entities,</a:t>
                      </a:r>
                      <a:r>
                        <a:rPr lang="en-US" sz="1400" i="1" baseline="0" dirty="0" smtClean="0"/>
                        <a:t> lob systems, views, fields</a:t>
                      </a:r>
                      <a:r>
                        <a:rPr lang="en-US" sz="1400" dirty="0" smtClean="0"/>
                        <a:t>)</a:t>
                      </a:r>
                    </a:p>
                    <a:p>
                      <a:r>
                        <a:rPr lang="en-US" sz="1400" dirty="0" smtClean="0"/>
                        <a:t>Microsoft.SharePoint.Client.EventReceivers (SPRemoteEventType/Properties/Result)</a:t>
                      </a:r>
                    </a:p>
                    <a:p>
                      <a:r>
                        <a:rPr lang="en-US" sz="1400" dirty="0" smtClean="0"/>
                        <a:t>Microsoft.SharePoint.ApplicationPages.ClientPickerQuery (ClientPeoplePickerWebServiceInterface)</a:t>
                      </a:r>
                    </a:p>
                    <a:p>
                      <a:r>
                        <a:rPr lang="en-US" sz="1400" dirty="0" smtClean="0"/>
                        <a:t>Microsoft.SharePoint.Client.WebParts</a:t>
                      </a:r>
                      <a:r>
                        <a:rPr lang="en-US" sz="1400" baseline="0" dirty="0" smtClean="0"/>
                        <a:t> (LimitedWebPartManager, WebPart, WebPartDefinition)</a:t>
                      </a:r>
                      <a:endParaRPr lang="en-US" sz="1400" dirty="0" smtClean="0"/>
                    </a:p>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Microsoft.SharePoint.Client.Analytics (</a:t>
                      </a:r>
                      <a:r>
                        <a:rPr lang="en-US" sz="1400" i="1" dirty="0" smtClean="0"/>
                        <a:t>logging analytics events</a:t>
                      </a:r>
                      <a:r>
                        <a:rPr lang="en-US" sz="1400" dirty="0" smtClean="0"/>
                        <a:t>)</a:t>
                      </a:r>
                    </a:p>
                  </a:txBody>
                  <a:tcPr/>
                </a:tc>
              </a:tr>
              <a:tr h="370840">
                <a:tc>
                  <a:txBody>
                    <a:bodyPr/>
                    <a:lstStyle/>
                    <a:p>
                      <a:r>
                        <a:rPr lang="en-US" sz="1600" dirty="0" smtClean="0"/>
                        <a:t>...Client.DocumentManagement.dll</a:t>
                      </a:r>
                      <a:endParaRPr lang="en-US" sz="1600" dirty="0"/>
                    </a:p>
                  </a:txBody>
                  <a:tcPr/>
                </a:tc>
                <a:tc>
                  <a:txBody>
                    <a:bodyPr/>
                    <a:lstStyle/>
                    <a:p>
                      <a:r>
                        <a:rPr lang="en-US" sz="1400" dirty="0" smtClean="0"/>
                        <a:t>Microsoft.SharePoint.Client.DocumentSet (DocumentSet)</a:t>
                      </a:r>
                    </a:p>
                    <a:p>
                      <a:r>
                        <a:rPr lang="en-US" sz="1400" dirty="0" smtClean="0"/>
                        <a:t>Microsoft.SharePoint.Client.Video (VideoSet)</a:t>
                      </a:r>
                    </a:p>
                  </a:txBody>
                  <a:tcPr/>
                </a:tc>
              </a:tr>
              <a:tr h="370840">
                <a:tc>
                  <a:txBody>
                    <a:bodyPr/>
                    <a:lstStyle/>
                    <a:p>
                      <a:r>
                        <a:rPr lang="en-US" sz="1600" dirty="0" smtClean="0"/>
                        <a:t>...Client.Publishing.dll</a:t>
                      </a:r>
                      <a:endParaRPr lang="en-US" sz="1600" dirty="0"/>
                    </a:p>
                  </a:txBody>
                  <a:tcPr/>
                </a:tc>
                <a:tc>
                  <a:txBody>
                    <a:bodyPr/>
                    <a:lstStyle/>
                    <a:p>
                      <a:r>
                        <a:rPr lang="en-US" sz="1400" dirty="0" smtClean="0"/>
                        <a:t>Microsoft.SharePoint.Client.Publishing (PublishingSite/Web/Page,</a:t>
                      </a:r>
                      <a:r>
                        <a:rPr lang="en-US" sz="1400" baseline="0" dirty="0" smtClean="0"/>
                        <a:t> Variations</a:t>
                      </a:r>
                      <a:r>
                        <a:rPr lang="en-US" sz="1400" dirty="0" smtClean="0"/>
                        <a:t>)</a:t>
                      </a:r>
                    </a:p>
                    <a:p>
                      <a:r>
                        <a:rPr lang="en-US" sz="1400" dirty="0" smtClean="0"/>
                        <a:t>Microsoft.SharePoint.Client.Publishing.Navigation (TaxonomyNavigation, NavigationTerm/TermSet)</a:t>
                      </a:r>
                      <a:endParaRPr lang="en-US" sz="1400" dirty="0"/>
                    </a:p>
                  </a:txBody>
                  <a:tcPr/>
                </a:tc>
              </a:tr>
              <a:tr h="370840">
                <a:tc>
                  <a:txBody>
                    <a:bodyPr/>
                    <a:lstStyle/>
                    <a:p>
                      <a:r>
                        <a:rPr lang="en-US" sz="1600" dirty="0" smtClean="0"/>
                        <a:t>...Client.Search.dll</a:t>
                      </a:r>
                    </a:p>
                  </a:txBody>
                  <a:tcPr/>
                </a:tc>
                <a:tc>
                  <a:txBody>
                    <a:bodyPr/>
                    <a:lstStyle/>
                    <a:p>
                      <a:r>
                        <a:rPr lang="en-US" sz="1400" dirty="0" smtClean="0"/>
                        <a:t>Microsoft.SharePoint.Client.Search.Query (KeywordQuery, SearchExecutor)</a:t>
                      </a:r>
                    </a:p>
                  </a:txBody>
                  <a:tcPr/>
                </a:tc>
              </a:tr>
              <a:tr h="370840">
                <a:tc>
                  <a:txBody>
                    <a:bodyPr/>
                    <a:lstStyle/>
                    <a:p>
                      <a:r>
                        <a:rPr lang="en-US" sz="1600" dirty="0" smtClean="0"/>
                        <a:t>...Client.Taxonomy.dll</a:t>
                      </a:r>
                      <a:endParaRPr lang="en-US" sz="1600" dirty="0"/>
                    </a:p>
                  </a:txBody>
                  <a:tcPr/>
                </a:tc>
                <a:tc>
                  <a:txBody>
                    <a:bodyPr/>
                    <a:lstStyle/>
                    <a:p>
                      <a:r>
                        <a:rPr lang="en-US" sz="1400" dirty="0" smtClean="0"/>
                        <a:t>Microsoft.SharePoint.Client.Taxonomy (TaxonomySession, TermStore/Group/Set,</a:t>
                      </a:r>
                      <a:r>
                        <a:rPr lang="en-US" sz="1400" baseline="0" dirty="0" smtClean="0"/>
                        <a:t> Term</a:t>
                      </a:r>
                      <a:r>
                        <a:rPr lang="en-US" sz="1400" dirty="0" smtClean="0"/>
                        <a:t>)</a:t>
                      </a:r>
                      <a:endParaRPr lang="en-US" sz="1400" dirty="0"/>
                    </a:p>
                  </a:txBody>
                  <a:tcPr/>
                </a:tc>
              </a:tr>
              <a:tr h="370840">
                <a:tc>
                  <a:txBody>
                    <a:bodyPr/>
                    <a:lstStyle/>
                    <a:p>
                      <a:r>
                        <a:rPr lang="en-US" sz="1600" dirty="0" smtClean="0"/>
                        <a:t>...Client.UserProfiles.dll</a:t>
                      </a:r>
                      <a:endParaRPr lang="en-US" sz="1600" dirty="0"/>
                    </a:p>
                  </a:txBody>
                  <a:tcPr/>
                </a:tc>
                <a:tc>
                  <a:txBody>
                    <a:bodyPr/>
                    <a:lstStyle/>
                    <a:p>
                      <a:r>
                        <a:rPr lang="en-US" sz="1400" dirty="0" smtClean="0"/>
                        <a:t>Microsoft.SharePoint.Client.UserProfiles (ProfileLoader, UserProfile, </a:t>
                      </a:r>
                      <a:r>
                        <a:rPr lang="en-US" sz="1400" i="1" dirty="0" smtClean="0"/>
                        <a:t>following</a:t>
                      </a:r>
                      <a:r>
                        <a:rPr lang="en-US" sz="1400" dirty="0" smtClean="0"/>
                        <a:t>)</a:t>
                      </a:r>
                    </a:p>
                    <a:p>
                      <a:r>
                        <a:rPr lang="en-US" sz="1400" dirty="0" smtClean="0"/>
                        <a:t>Microsoft.SharePoint.Client.Social (SocialFeed/Post/Thread/Actor)</a:t>
                      </a:r>
                    </a:p>
                    <a:p>
                      <a:r>
                        <a:rPr lang="en-US" sz="1400" dirty="0" smtClean="0"/>
                        <a:t>Microsoft.SharePoint.Client.Microfeed (MicroFeedManager/Store/Post/Thread)</a:t>
                      </a:r>
                    </a:p>
                  </a:txBody>
                  <a:tcPr/>
                </a:tc>
              </a:tr>
            </a:tbl>
          </a:graphicData>
        </a:graphic>
      </p:graphicFrame>
    </p:spTree>
    <p:extLst>
      <p:ext uri="{BB962C8B-B14F-4D97-AF65-F5344CB8AC3E}">
        <p14:creationId xmlns:p14="http://schemas.microsoft.com/office/powerpoint/2010/main" val="3540648588"/>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Demo</a:t>
            </a:r>
            <a:endParaRPr lang="en-US" dirty="0"/>
          </a:p>
        </p:txBody>
      </p:sp>
      <p:sp>
        <p:nvSpPr>
          <p:cNvPr id="4" name="Text Placeholder 3"/>
          <p:cNvSpPr>
            <a:spLocks noGrp="1"/>
          </p:cNvSpPr>
          <p:nvPr>
            <p:ph type="body" sz="quarter" idx="12"/>
          </p:nvPr>
        </p:nvSpPr>
        <p:spPr/>
        <p:txBody>
          <a:bodyPr/>
          <a:lstStyle/>
          <a:p>
            <a:r>
              <a:rPr lang="en-US" dirty="0" smtClean="0"/>
              <a:t>Site Enumeration Demo – Stand Alone Application</a:t>
            </a:r>
            <a:endParaRPr lang="en-US" dirty="0"/>
          </a:p>
        </p:txBody>
      </p:sp>
    </p:spTree>
    <p:extLst>
      <p:ext uri="{BB962C8B-B14F-4D97-AF65-F5344CB8AC3E}">
        <p14:creationId xmlns:p14="http://schemas.microsoft.com/office/powerpoint/2010/main" val="279966641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JSOM</a:t>
            </a:r>
            <a:endParaRPr lang="en-US" dirty="0"/>
          </a:p>
        </p:txBody>
      </p:sp>
    </p:spTree>
    <p:extLst>
      <p:ext uri="{BB962C8B-B14F-4D97-AF65-F5344CB8AC3E}">
        <p14:creationId xmlns:p14="http://schemas.microsoft.com/office/powerpoint/2010/main" val="1223337658"/>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Differences between C# and JavaScript</a:t>
            </a:r>
            <a:endParaRPr lang="en-US" dirty="0"/>
          </a:p>
        </p:txBody>
      </p:sp>
      <p:graphicFrame>
        <p:nvGraphicFramePr>
          <p:cNvPr id="4" name="Table 3"/>
          <p:cNvGraphicFramePr>
            <a:graphicFrameLocks noGrp="1"/>
          </p:cNvGraphicFramePr>
          <p:nvPr>
            <p:extLst/>
          </p:nvPr>
        </p:nvGraphicFramePr>
        <p:xfrm>
          <a:off x="350837" y="1229625"/>
          <a:ext cx="11658602" cy="5402720"/>
        </p:xfrm>
        <a:graphic>
          <a:graphicData uri="http://schemas.openxmlformats.org/drawingml/2006/table">
            <a:tbl>
              <a:tblPr firstRow="1" bandRow="1">
                <a:tableStyleId>{5C22544A-7EE6-4342-B048-85BDC9FD1C3A}</a:tableStyleId>
              </a:tblPr>
              <a:tblGrid>
                <a:gridCol w="5829301"/>
                <a:gridCol w="5829301"/>
              </a:tblGrid>
              <a:tr h="274320">
                <a:tc>
                  <a:txBody>
                    <a:bodyPr/>
                    <a:lstStyle/>
                    <a:p>
                      <a:pPr algn="ctr"/>
                      <a:r>
                        <a:rPr lang="en-US" noProof="1" smtClean="0"/>
                        <a:t>C#</a:t>
                      </a:r>
                      <a:endParaRPr lang="en-US" noProof="1"/>
                    </a:p>
                  </a:txBody>
                  <a:tcPr/>
                </a:tc>
                <a:tc>
                  <a:txBody>
                    <a:bodyPr/>
                    <a:lstStyle/>
                    <a:p>
                      <a:pPr algn="ctr"/>
                      <a:r>
                        <a:rPr lang="en-US" noProof="1" smtClean="0"/>
                        <a:t>JavaScript</a:t>
                      </a:r>
                      <a:endParaRPr lang="en-US" noProof="1"/>
                    </a:p>
                  </a:txBody>
                  <a:tcPr/>
                </a:tc>
              </a:tr>
              <a:tr h="856800">
                <a:tc>
                  <a:txBody>
                    <a:bodyPr/>
                    <a:lstStyle/>
                    <a:p>
                      <a:r>
                        <a:rPr lang="en-US" noProof="1" smtClean="0"/>
                        <a:t>using Microsoft.SharePoint.Client;</a:t>
                      </a:r>
                    </a:p>
                  </a:txBody>
                  <a:tcPr/>
                </a:tc>
                <a:tc>
                  <a:txBody>
                    <a:bodyPr/>
                    <a:lstStyle/>
                    <a:p>
                      <a:r>
                        <a:rPr lang="en-US" noProof="1" smtClean="0"/>
                        <a:t>ExecuteOrDelayUntilScriptLoaded(initFunc,</a:t>
                      </a:r>
                      <a:r>
                        <a:rPr lang="en-US" baseline="0" noProof="1" smtClean="0"/>
                        <a:t> “sp.js”);  …or…</a:t>
                      </a:r>
                    </a:p>
                    <a:p>
                      <a:r>
                        <a:rPr lang="en-US" baseline="0" noProof="1" smtClean="0"/>
                        <a:t>$(document).ready(initFunc);</a:t>
                      </a:r>
                      <a:endParaRPr lang="en-US" noProof="1" smtClean="0"/>
                    </a:p>
                  </a:txBody>
                  <a:tcPr/>
                </a:tc>
              </a:tr>
              <a:tr h="856800">
                <a:tc>
                  <a:txBody>
                    <a:bodyPr/>
                    <a:lstStyle/>
                    <a:p>
                      <a:r>
                        <a:rPr lang="en-US" sz="1600" noProof="1" smtClean="0"/>
                        <a:t>using (ClientContext context = new ClientContext(absoluteUrl))</a:t>
                      </a:r>
                    </a:p>
                    <a:p>
                      <a:r>
                        <a:rPr lang="en-US" noProof="1" smtClean="0"/>
                        <a:t>using (ClientContext context = TokenHelper…( ))</a:t>
                      </a:r>
                    </a:p>
                  </a:txBody>
                  <a:tcPr/>
                </a:tc>
                <a:tc>
                  <a:txBody>
                    <a:bodyPr/>
                    <a:lstStyle/>
                    <a:p>
                      <a:r>
                        <a:rPr lang="en-US" noProof="1" smtClean="0"/>
                        <a:t>var context = SP.ClientContext.get_current();</a:t>
                      </a:r>
                    </a:p>
                    <a:p>
                      <a:r>
                        <a:rPr lang="en-US" noProof="1" smtClean="0"/>
                        <a:t>var context = new SP.ClientContext(relativeUrl);</a:t>
                      </a:r>
                    </a:p>
                  </a:txBody>
                  <a:tcPr/>
                </a:tc>
              </a:tr>
              <a:tr h="496400">
                <a:tc>
                  <a:txBody>
                    <a:bodyPr/>
                    <a:lstStyle/>
                    <a:p>
                      <a:r>
                        <a:rPr lang="en-US" noProof="1" smtClean="0"/>
                        <a:t>string title = web.Title;</a:t>
                      </a:r>
                      <a:endParaRPr lang="en-US" noProof="1"/>
                    </a:p>
                  </a:txBody>
                  <a:tcPr/>
                </a:tc>
                <a:tc>
                  <a:txBody>
                    <a:bodyPr/>
                    <a:lstStyle/>
                    <a:p>
                      <a:r>
                        <a:rPr lang="en-US" noProof="1" smtClean="0"/>
                        <a:t>var title = web.get_title();</a:t>
                      </a:r>
                      <a:endParaRPr lang="en-US" noProof="1"/>
                    </a:p>
                  </a:txBody>
                  <a:tcPr/>
                </a:tc>
              </a:tr>
              <a:tr h="496400">
                <a:tc>
                  <a:txBody>
                    <a:bodyPr/>
                    <a:lstStyle/>
                    <a:p>
                      <a:r>
                        <a:rPr lang="en-US" noProof="1" smtClean="0"/>
                        <a:t>context.Load(oList,</a:t>
                      </a:r>
                      <a:r>
                        <a:rPr lang="en-US" baseline="0" noProof="1" smtClean="0"/>
                        <a:t> list=&gt;list.Title, list=&gt;list.Created);</a:t>
                      </a:r>
                      <a:endParaRPr lang="en-US" noProof="1"/>
                    </a:p>
                  </a:txBody>
                  <a:tcPr/>
                </a:tc>
                <a:tc>
                  <a:txBody>
                    <a:bodyPr/>
                    <a:lstStyle/>
                    <a:p>
                      <a:r>
                        <a:rPr lang="en-US" noProof="1" smtClean="0"/>
                        <a:t>context.load(oList,</a:t>
                      </a:r>
                      <a:r>
                        <a:rPr lang="en-US" baseline="0" noProof="1" smtClean="0"/>
                        <a:t> ‘Title’, ‘Id’);</a:t>
                      </a:r>
                    </a:p>
                    <a:p>
                      <a:r>
                        <a:rPr lang="en-US" baseline="0" noProof="1" smtClean="0"/>
                        <a:t>context.load(oListColl, ‘Include(Title, Id)’);</a:t>
                      </a:r>
                      <a:endParaRPr lang="en-US" noProof="1"/>
                    </a:p>
                  </a:txBody>
                  <a:tcPr/>
                </a:tc>
              </a:tr>
              <a:tr h="496400">
                <a:tc>
                  <a:txBody>
                    <a:bodyPr/>
                    <a:lstStyle/>
                    <a:p>
                      <a:r>
                        <a:rPr lang="en-US" noProof="1" smtClean="0"/>
                        <a:t>context.ExecuteQuery();</a:t>
                      </a:r>
                    </a:p>
                    <a:p>
                      <a:r>
                        <a:rPr lang="en-US" noProof="1" smtClean="0"/>
                        <a:t>context.ExecuteQueryAsync(); </a:t>
                      </a:r>
                      <a:endParaRPr lang="en-US" noProof="1"/>
                    </a:p>
                  </a:txBody>
                  <a:tcPr/>
                </a:tc>
                <a:tc>
                  <a:txBody>
                    <a:bodyPr/>
                    <a:lstStyle/>
                    <a:p>
                      <a:r>
                        <a:rPr lang="en-US" noProof="1" smtClean="0"/>
                        <a:t>context.executeQueryAsync(onSuccess, onError);</a:t>
                      </a:r>
                      <a:endParaRPr lang="en-US" noProof="1"/>
                    </a:p>
                  </a:txBody>
                  <a:tcPr/>
                </a:tc>
              </a:tr>
              <a:tr h="496400">
                <a:tc>
                  <a:txBody>
                    <a:bodyPr/>
                    <a:lstStyle/>
                    <a:p>
                      <a:r>
                        <a:rPr lang="en-US" noProof="1" smtClean="0"/>
                        <a:t>Value types: StringCollection</a:t>
                      </a:r>
                      <a:endParaRPr lang="en-US" noProof="1"/>
                    </a:p>
                  </a:txBody>
                  <a:tcPr/>
                </a:tc>
                <a:tc>
                  <a:txBody>
                    <a:bodyPr/>
                    <a:lstStyle/>
                    <a:p>
                      <a:r>
                        <a:rPr lang="en-US" noProof="1" smtClean="0"/>
                        <a:t>Value types: string[], NaN</a:t>
                      </a:r>
                      <a:endParaRPr lang="en-US" noProof="1"/>
                    </a:p>
                  </a:txBody>
                  <a:tcPr/>
                </a:tc>
              </a:tr>
              <a:tr h="496400">
                <a:tc>
                  <a:txBody>
                    <a:bodyPr/>
                    <a:lstStyle/>
                    <a:p>
                      <a:r>
                        <a:rPr lang="en-US" noProof="1" smtClean="0"/>
                        <a:t>Automatic FormDigest handling</a:t>
                      </a:r>
                      <a:endParaRPr lang="en-US" noProof="1"/>
                    </a:p>
                  </a:txBody>
                  <a:tcPr/>
                </a:tc>
                <a:tc>
                  <a:txBody>
                    <a:bodyPr/>
                    <a:lstStyle/>
                    <a:p>
                      <a:r>
                        <a:rPr lang="en-US" noProof="1" smtClean="0"/>
                        <a:t>Manual FormDigest handling</a:t>
                      </a:r>
                      <a:endParaRPr lang="en-US" noProof="1"/>
                    </a:p>
                  </a:txBody>
                  <a:tcPr/>
                </a:tc>
              </a:tr>
              <a:tr h="496400">
                <a:tc>
                  <a:txBody>
                    <a:bodyPr/>
                    <a:lstStyle/>
                    <a:p>
                      <a:endParaRPr lang="en-US" noProof="1"/>
                    </a:p>
                  </a:txBody>
                  <a:tcPr/>
                </a:tc>
                <a:tc>
                  <a:txBody>
                    <a:bodyPr/>
                    <a:lstStyle/>
                    <a:p>
                      <a:r>
                        <a:rPr lang="en-US" noProof="1" smtClean="0"/>
                        <a:t>Issues creating RoleDefinitionBindingCollection’s</a:t>
                      </a:r>
                      <a:endParaRPr lang="en-US" noProof="1"/>
                    </a:p>
                  </a:txBody>
                  <a:tcPr/>
                </a:tc>
              </a:tr>
            </a:tbl>
          </a:graphicData>
        </a:graphic>
      </p:graphicFrame>
    </p:spTree>
    <p:extLst>
      <p:ext uri="{BB962C8B-B14F-4D97-AF65-F5344CB8AC3E}">
        <p14:creationId xmlns:p14="http://schemas.microsoft.com/office/powerpoint/2010/main" val="1703995416"/>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Rectangle 251"/>
          <p:cNvSpPr/>
          <p:nvPr/>
        </p:nvSpPr>
        <p:spPr bwMode="auto">
          <a:xfrm>
            <a:off x="882" y="-1"/>
            <a:ext cx="12434711" cy="5478084"/>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sz="4080" dirty="0">
                <a:solidFill>
                  <a:schemeClr val="accent5"/>
                </a:solidFill>
              </a:rPr>
              <a:t>Office 365 Platform </a:t>
            </a:r>
          </a:p>
        </p:txBody>
      </p:sp>
      <p:grpSp>
        <p:nvGrpSpPr>
          <p:cNvPr id="122" name="Group 121"/>
          <p:cNvGrpSpPr/>
          <p:nvPr/>
        </p:nvGrpSpPr>
        <p:grpSpPr>
          <a:xfrm>
            <a:off x="153591" y="1039687"/>
            <a:ext cx="12126568" cy="2898280"/>
            <a:chOff x="149729" y="1019393"/>
            <a:chExt cx="11889871" cy="2916363"/>
          </a:xfrm>
        </p:grpSpPr>
        <p:sp>
          <p:nvSpPr>
            <p:cNvPr id="123" name="Rectangle 122"/>
            <p:cNvSpPr/>
            <p:nvPr/>
          </p:nvSpPr>
          <p:spPr bwMode="auto">
            <a:xfrm>
              <a:off x="152400" y="1019393"/>
              <a:ext cx="11887200" cy="291636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4" name="Rectangle 123"/>
            <p:cNvSpPr/>
            <p:nvPr/>
          </p:nvSpPr>
          <p:spPr bwMode="auto">
            <a:xfrm>
              <a:off x="149729" y="1019395"/>
              <a:ext cx="5058379" cy="767216"/>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gradFill>
                    <a:gsLst>
                      <a:gs pos="85430">
                        <a:srgbClr val="FFFFFF"/>
                      </a:gs>
                      <a:gs pos="44000">
                        <a:srgbClr val="FFFFFF"/>
                      </a:gs>
                    </a:gsLst>
                    <a:lin ang="5400000" scaled="0"/>
                  </a:gradFill>
                  <a:latin typeface="Segoe UI Light"/>
                </a:rPr>
                <a:t>Contextual Apps</a:t>
              </a:r>
            </a:p>
          </p:txBody>
        </p:sp>
      </p:grpSp>
      <p:sp>
        <p:nvSpPr>
          <p:cNvPr id="125" name="Rectangle 124"/>
          <p:cNvSpPr/>
          <p:nvPr/>
        </p:nvSpPr>
        <p:spPr bwMode="auto">
          <a:xfrm>
            <a:off x="153592" y="3914704"/>
            <a:ext cx="12126566" cy="2808408"/>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6" name="Rectangle 125"/>
          <p:cNvSpPr/>
          <p:nvPr/>
        </p:nvSpPr>
        <p:spPr bwMode="auto">
          <a:xfrm>
            <a:off x="170564" y="3847002"/>
            <a:ext cx="5572665" cy="762459"/>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gradFill>
                  <a:gsLst>
                    <a:gs pos="85430">
                      <a:srgbClr val="FFFFFF"/>
                    </a:gs>
                    <a:gs pos="44000">
                      <a:srgbClr val="FFFFFF"/>
                    </a:gs>
                  </a:gsLst>
                  <a:lin ang="5400000" scaled="0"/>
                </a:gradFill>
                <a:latin typeface="Segoe UI Light"/>
              </a:rPr>
              <a:t>Robust O365 API’s</a:t>
            </a:r>
          </a:p>
        </p:txBody>
      </p:sp>
      <p:sp>
        <p:nvSpPr>
          <p:cNvPr id="155" name="Rectangle 154"/>
          <p:cNvSpPr/>
          <p:nvPr/>
        </p:nvSpPr>
        <p:spPr bwMode="auto">
          <a:xfrm>
            <a:off x="8669033" y="3847002"/>
            <a:ext cx="2872815" cy="762459"/>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solidFill>
                  <a:srgbClr val="FFFFFF"/>
                </a:solidFill>
                <a:latin typeface="Segoe UI Light"/>
              </a:rPr>
              <a:t>Flexible Tools</a:t>
            </a:r>
          </a:p>
        </p:txBody>
      </p:sp>
      <p:sp>
        <p:nvSpPr>
          <p:cNvPr id="240" name="Rectangle 239"/>
          <p:cNvSpPr/>
          <p:nvPr/>
        </p:nvSpPr>
        <p:spPr bwMode="auto">
          <a:xfrm>
            <a:off x="8905604" y="4782700"/>
            <a:ext cx="2384115" cy="1303030"/>
          </a:xfrm>
          <a:prstGeom prst="rect">
            <a:avLst/>
          </a:prstGeom>
          <a:solidFill>
            <a:schemeClr val="bg2">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39" name="Freeform 44"/>
          <p:cNvSpPr>
            <a:spLocks noEditPoints="1"/>
          </p:cNvSpPr>
          <p:nvPr/>
        </p:nvSpPr>
        <p:spPr bwMode="auto">
          <a:xfrm>
            <a:off x="8842558" y="4702873"/>
            <a:ext cx="2535846" cy="1702221"/>
          </a:xfrm>
          <a:custGeom>
            <a:avLst/>
            <a:gdLst>
              <a:gd name="T0" fmla="*/ 943 w 974"/>
              <a:gd name="T1" fmla="*/ 0 h 835"/>
              <a:gd name="T2" fmla="*/ 33 w 974"/>
              <a:gd name="T3" fmla="*/ 0 h 835"/>
              <a:gd name="T4" fmla="*/ 0 w 974"/>
              <a:gd name="T5" fmla="*/ 30 h 835"/>
              <a:gd name="T6" fmla="*/ 0 w 974"/>
              <a:gd name="T7" fmla="*/ 683 h 835"/>
              <a:gd name="T8" fmla="*/ 33 w 974"/>
              <a:gd name="T9" fmla="*/ 714 h 835"/>
              <a:gd name="T10" fmla="*/ 332 w 974"/>
              <a:gd name="T11" fmla="*/ 714 h 835"/>
              <a:gd name="T12" fmla="*/ 323 w 974"/>
              <a:gd name="T13" fmla="*/ 761 h 835"/>
              <a:gd name="T14" fmla="*/ 272 w 974"/>
              <a:gd name="T15" fmla="*/ 779 h 835"/>
              <a:gd name="T16" fmla="*/ 267 w 974"/>
              <a:gd name="T17" fmla="*/ 779 h 835"/>
              <a:gd name="T18" fmla="*/ 246 w 974"/>
              <a:gd name="T19" fmla="*/ 801 h 835"/>
              <a:gd name="T20" fmla="*/ 246 w 974"/>
              <a:gd name="T21" fmla="*/ 813 h 835"/>
              <a:gd name="T22" fmla="*/ 267 w 974"/>
              <a:gd name="T23" fmla="*/ 835 h 835"/>
              <a:gd name="T24" fmla="*/ 719 w 974"/>
              <a:gd name="T25" fmla="*/ 835 h 835"/>
              <a:gd name="T26" fmla="*/ 740 w 974"/>
              <a:gd name="T27" fmla="*/ 813 h 835"/>
              <a:gd name="T28" fmla="*/ 740 w 974"/>
              <a:gd name="T29" fmla="*/ 801 h 835"/>
              <a:gd name="T30" fmla="*/ 719 w 974"/>
              <a:gd name="T31" fmla="*/ 779 h 835"/>
              <a:gd name="T32" fmla="*/ 717 w 974"/>
              <a:gd name="T33" fmla="*/ 779 h 835"/>
              <a:gd name="T34" fmla="*/ 669 w 974"/>
              <a:gd name="T35" fmla="*/ 761 h 835"/>
              <a:gd name="T36" fmla="*/ 661 w 974"/>
              <a:gd name="T37" fmla="*/ 714 h 835"/>
              <a:gd name="T38" fmla="*/ 943 w 974"/>
              <a:gd name="T39" fmla="*/ 714 h 835"/>
              <a:gd name="T40" fmla="*/ 974 w 974"/>
              <a:gd name="T41" fmla="*/ 683 h 835"/>
              <a:gd name="T42" fmla="*/ 974 w 974"/>
              <a:gd name="T43" fmla="*/ 30 h 835"/>
              <a:gd name="T44" fmla="*/ 943 w 974"/>
              <a:gd name="T45" fmla="*/ 0 h 835"/>
              <a:gd name="T46" fmla="*/ 918 w 974"/>
              <a:gd name="T47" fmla="*/ 634 h 835"/>
              <a:gd name="T48" fmla="*/ 892 w 974"/>
              <a:gd name="T49" fmla="*/ 660 h 835"/>
              <a:gd name="T50" fmla="*/ 84 w 974"/>
              <a:gd name="T51" fmla="*/ 660 h 835"/>
              <a:gd name="T52" fmla="*/ 57 w 974"/>
              <a:gd name="T53" fmla="*/ 634 h 835"/>
              <a:gd name="T54" fmla="*/ 57 w 974"/>
              <a:gd name="T55" fmla="*/ 79 h 835"/>
              <a:gd name="T56" fmla="*/ 84 w 974"/>
              <a:gd name="T57" fmla="*/ 53 h 835"/>
              <a:gd name="T58" fmla="*/ 892 w 974"/>
              <a:gd name="T59" fmla="*/ 53 h 835"/>
              <a:gd name="T60" fmla="*/ 918 w 974"/>
              <a:gd name="T61" fmla="*/ 79 h 835"/>
              <a:gd name="T62" fmla="*/ 918 w 974"/>
              <a:gd name="T63" fmla="*/ 634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74" h="835">
                <a:moveTo>
                  <a:pt x="943" y="0"/>
                </a:moveTo>
                <a:cubicBezTo>
                  <a:pt x="33" y="0"/>
                  <a:pt x="33" y="0"/>
                  <a:pt x="33" y="0"/>
                </a:cubicBezTo>
                <a:cubicBezTo>
                  <a:pt x="15" y="0"/>
                  <a:pt x="0" y="13"/>
                  <a:pt x="0" y="30"/>
                </a:cubicBezTo>
                <a:cubicBezTo>
                  <a:pt x="0" y="683"/>
                  <a:pt x="0" y="683"/>
                  <a:pt x="0" y="683"/>
                </a:cubicBezTo>
                <a:cubicBezTo>
                  <a:pt x="0" y="700"/>
                  <a:pt x="15" y="714"/>
                  <a:pt x="33" y="714"/>
                </a:cubicBezTo>
                <a:cubicBezTo>
                  <a:pt x="332" y="714"/>
                  <a:pt x="332" y="714"/>
                  <a:pt x="332" y="714"/>
                </a:cubicBezTo>
                <a:cubicBezTo>
                  <a:pt x="332" y="714"/>
                  <a:pt x="330" y="751"/>
                  <a:pt x="323" y="761"/>
                </a:cubicBezTo>
                <a:cubicBezTo>
                  <a:pt x="311" y="779"/>
                  <a:pt x="288" y="774"/>
                  <a:pt x="272" y="779"/>
                </a:cubicBezTo>
                <a:cubicBezTo>
                  <a:pt x="267" y="779"/>
                  <a:pt x="267" y="779"/>
                  <a:pt x="267" y="779"/>
                </a:cubicBezTo>
                <a:cubicBezTo>
                  <a:pt x="255" y="779"/>
                  <a:pt x="246" y="789"/>
                  <a:pt x="246" y="801"/>
                </a:cubicBezTo>
                <a:cubicBezTo>
                  <a:pt x="246" y="813"/>
                  <a:pt x="246" y="813"/>
                  <a:pt x="246" y="813"/>
                </a:cubicBezTo>
                <a:cubicBezTo>
                  <a:pt x="246" y="825"/>
                  <a:pt x="255" y="835"/>
                  <a:pt x="267" y="835"/>
                </a:cubicBezTo>
                <a:cubicBezTo>
                  <a:pt x="719" y="835"/>
                  <a:pt x="719" y="835"/>
                  <a:pt x="719" y="835"/>
                </a:cubicBezTo>
                <a:cubicBezTo>
                  <a:pt x="730" y="835"/>
                  <a:pt x="740" y="825"/>
                  <a:pt x="740" y="813"/>
                </a:cubicBezTo>
                <a:cubicBezTo>
                  <a:pt x="740" y="801"/>
                  <a:pt x="740" y="801"/>
                  <a:pt x="740" y="801"/>
                </a:cubicBezTo>
                <a:cubicBezTo>
                  <a:pt x="740" y="789"/>
                  <a:pt x="730" y="779"/>
                  <a:pt x="719" y="779"/>
                </a:cubicBezTo>
                <a:cubicBezTo>
                  <a:pt x="717" y="779"/>
                  <a:pt x="717" y="779"/>
                  <a:pt x="717" y="779"/>
                </a:cubicBezTo>
                <a:cubicBezTo>
                  <a:pt x="708" y="778"/>
                  <a:pt x="681" y="780"/>
                  <a:pt x="669" y="761"/>
                </a:cubicBezTo>
                <a:cubicBezTo>
                  <a:pt x="663" y="751"/>
                  <a:pt x="661" y="714"/>
                  <a:pt x="661" y="714"/>
                </a:cubicBezTo>
                <a:cubicBezTo>
                  <a:pt x="943" y="714"/>
                  <a:pt x="943" y="714"/>
                  <a:pt x="943" y="714"/>
                </a:cubicBezTo>
                <a:cubicBezTo>
                  <a:pt x="960" y="714"/>
                  <a:pt x="974" y="700"/>
                  <a:pt x="974" y="683"/>
                </a:cubicBezTo>
                <a:cubicBezTo>
                  <a:pt x="974" y="30"/>
                  <a:pt x="974" y="30"/>
                  <a:pt x="974" y="30"/>
                </a:cubicBezTo>
                <a:cubicBezTo>
                  <a:pt x="974" y="13"/>
                  <a:pt x="960" y="0"/>
                  <a:pt x="943" y="0"/>
                </a:cubicBezTo>
                <a:close/>
                <a:moveTo>
                  <a:pt x="918" y="634"/>
                </a:moveTo>
                <a:cubicBezTo>
                  <a:pt x="918" y="649"/>
                  <a:pt x="906" y="660"/>
                  <a:pt x="892" y="660"/>
                </a:cubicBezTo>
                <a:cubicBezTo>
                  <a:pt x="84" y="660"/>
                  <a:pt x="84" y="660"/>
                  <a:pt x="84" y="660"/>
                </a:cubicBezTo>
                <a:cubicBezTo>
                  <a:pt x="69" y="660"/>
                  <a:pt x="57" y="649"/>
                  <a:pt x="57" y="634"/>
                </a:cubicBezTo>
                <a:cubicBezTo>
                  <a:pt x="57" y="79"/>
                  <a:pt x="57" y="79"/>
                  <a:pt x="57" y="79"/>
                </a:cubicBezTo>
                <a:cubicBezTo>
                  <a:pt x="57" y="64"/>
                  <a:pt x="69" y="53"/>
                  <a:pt x="84" y="53"/>
                </a:cubicBezTo>
                <a:cubicBezTo>
                  <a:pt x="892" y="53"/>
                  <a:pt x="892" y="53"/>
                  <a:pt x="892" y="53"/>
                </a:cubicBezTo>
                <a:cubicBezTo>
                  <a:pt x="906" y="53"/>
                  <a:pt x="918" y="64"/>
                  <a:pt x="918" y="79"/>
                </a:cubicBezTo>
                <a:cubicBezTo>
                  <a:pt x="918" y="634"/>
                  <a:pt x="918" y="634"/>
                  <a:pt x="918" y="634"/>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505050"/>
              </a:solidFill>
            </a:endParaRPr>
          </a:p>
        </p:txBody>
      </p:sp>
      <p:sp>
        <p:nvSpPr>
          <p:cNvPr id="226" name="Freeform 21"/>
          <p:cNvSpPr>
            <a:spLocks noEditPoints="1"/>
          </p:cNvSpPr>
          <p:nvPr/>
        </p:nvSpPr>
        <p:spPr bwMode="auto">
          <a:xfrm>
            <a:off x="9106165" y="4886557"/>
            <a:ext cx="2006223" cy="298028"/>
          </a:xfrm>
          <a:custGeom>
            <a:avLst/>
            <a:gdLst>
              <a:gd name="T0" fmla="*/ 129 w 1973"/>
              <a:gd name="T1" fmla="*/ 26 h 290"/>
              <a:gd name="T2" fmla="*/ 285 w 1973"/>
              <a:gd name="T3" fmla="*/ 0 h 290"/>
              <a:gd name="T4" fmla="*/ 120 w 1973"/>
              <a:gd name="T5" fmla="*/ 266 h 290"/>
              <a:gd name="T6" fmla="*/ 0 w 1973"/>
              <a:gd name="T7" fmla="*/ 142 h 290"/>
              <a:gd name="T8" fmla="*/ 124 w 1973"/>
              <a:gd name="T9" fmla="*/ 23 h 290"/>
              <a:gd name="T10" fmla="*/ 290 w 1973"/>
              <a:gd name="T11" fmla="*/ 150 h 290"/>
              <a:gd name="T12" fmla="*/ 194 w 1973"/>
              <a:gd name="T13" fmla="*/ 277 h 290"/>
              <a:gd name="T14" fmla="*/ 507 w 1973"/>
              <a:gd name="T15" fmla="*/ 148 h 290"/>
              <a:gd name="T16" fmla="*/ 585 w 1973"/>
              <a:gd name="T17" fmla="*/ 58 h 290"/>
              <a:gd name="T18" fmla="*/ 499 w 1973"/>
              <a:gd name="T19" fmla="*/ 58 h 290"/>
              <a:gd name="T20" fmla="*/ 401 w 1973"/>
              <a:gd name="T21" fmla="*/ 61 h 290"/>
              <a:gd name="T22" fmla="*/ 432 w 1973"/>
              <a:gd name="T23" fmla="*/ 232 h 290"/>
              <a:gd name="T24" fmla="*/ 1400 w 1973"/>
              <a:gd name="T25" fmla="*/ 232 h 290"/>
              <a:gd name="T26" fmla="*/ 1493 w 1973"/>
              <a:gd name="T27" fmla="*/ 183 h 290"/>
              <a:gd name="T28" fmla="*/ 1534 w 1973"/>
              <a:gd name="T29" fmla="*/ 229 h 290"/>
              <a:gd name="T30" fmla="*/ 1384 w 1973"/>
              <a:gd name="T31" fmla="*/ 222 h 290"/>
              <a:gd name="T32" fmla="*/ 1487 w 1973"/>
              <a:gd name="T33" fmla="*/ 165 h 290"/>
              <a:gd name="T34" fmla="*/ 911 w 1973"/>
              <a:gd name="T35" fmla="*/ 50 h 290"/>
              <a:gd name="T36" fmla="*/ 881 w 1973"/>
              <a:gd name="T37" fmla="*/ 113 h 290"/>
              <a:gd name="T38" fmla="*/ 860 w 1973"/>
              <a:gd name="T39" fmla="*/ 234 h 290"/>
              <a:gd name="T40" fmla="*/ 817 w 1973"/>
              <a:gd name="T41" fmla="*/ 168 h 290"/>
              <a:gd name="T42" fmla="*/ 1067 w 1973"/>
              <a:gd name="T43" fmla="*/ 111 h 290"/>
              <a:gd name="T44" fmla="*/ 1153 w 1973"/>
              <a:gd name="T45" fmla="*/ 139 h 290"/>
              <a:gd name="T46" fmla="*/ 1204 w 1973"/>
              <a:gd name="T47" fmla="*/ 229 h 290"/>
              <a:gd name="T48" fmla="*/ 1194 w 1973"/>
              <a:gd name="T49" fmla="*/ 205 h 290"/>
              <a:gd name="T50" fmla="*/ 1145 w 1973"/>
              <a:gd name="T51" fmla="*/ 111 h 290"/>
              <a:gd name="T52" fmla="*/ 1085 w 1973"/>
              <a:gd name="T53" fmla="*/ 107 h 290"/>
              <a:gd name="T54" fmla="*/ 1889 w 1973"/>
              <a:gd name="T55" fmla="*/ 175 h 290"/>
              <a:gd name="T56" fmla="*/ 1925 w 1973"/>
              <a:gd name="T57" fmla="*/ 105 h 290"/>
              <a:gd name="T58" fmla="*/ 1964 w 1973"/>
              <a:gd name="T59" fmla="*/ 222 h 290"/>
              <a:gd name="T60" fmla="*/ 1952 w 1973"/>
              <a:gd name="T61" fmla="*/ 158 h 290"/>
              <a:gd name="T62" fmla="*/ 1054 w 1973"/>
              <a:gd name="T63" fmla="*/ 197 h 290"/>
              <a:gd name="T64" fmla="*/ 1011 w 1973"/>
              <a:gd name="T65" fmla="*/ 123 h 290"/>
              <a:gd name="T66" fmla="*/ 958 w 1973"/>
              <a:gd name="T67" fmla="*/ 182 h 290"/>
              <a:gd name="T68" fmla="*/ 670 w 1973"/>
              <a:gd name="T69" fmla="*/ 110 h 290"/>
              <a:gd name="T70" fmla="*/ 690 w 1973"/>
              <a:gd name="T71" fmla="*/ 163 h 290"/>
              <a:gd name="T72" fmla="*/ 756 w 1973"/>
              <a:gd name="T73" fmla="*/ 232 h 290"/>
              <a:gd name="T74" fmla="*/ 746 w 1973"/>
              <a:gd name="T75" fmla="*/ 106 h 290"/>
              <a:gd name="T76" fmla="*/ 1746 w 1973"/>
              <a:gd name="T77" fmla="*/ 232 h 290"/>
              <a:gd name="T78" fmla="*/ 1744 w 1973"/>
              <a:gd name="T79" fmla="*/ 111 h 290"/>
              <a:gd name="T80" fmla="*/ 1680 w 1973"/>
              <a:gd name="T81" fmla="*/ 109 h 290"/>
              <a:gd name="T82" fmla="*/ 1707 w 1973"/>
              <a:gd name="T83" fmla="*/ 235 h 290"/>
              <a:gd name="T84" fmla="*/ 1545 w 1973"/>
              <a:gd name="T85" fmla="*/ 232 h 290"/>
              <a:gd name="T86" fmla="*/ 1571 w 1973"/>
              <a:gd name="T87" fmla="*/ 215 h 290"/>
              <a:gd name="T88" fmla="*/ 1548 w 1973"/>
              <a:gd name="T89" fmla="*/ 109 h 290"/>
              <a:gd name="T90" fmla="*/ 1319 w 1973"/>
              <a:gd name="T91" fmla="*/ 114 h 290"/>
              <a:gd name="T92" fmla="*/ 1304 w 1973"/>
              <a:gd name="T93" fmla="*/ 204 h 290"/>
              <a:gd name="T94" fmla="*/ 1255 w 1973"/>
              <a:gd name="T95" fmla="*/ 231 h 290"/>
              <a:gd name="T96" fmla="*/ 1269 w 1973"/>
              <a:gd name="T97" fmla="*/ 137 h 290"/>
              <a:gd name="T98" fmla="*/ 1816 w 1973"/>
              <a:gd name="T99" fmla="*/ 110 h 290"/>
              <a:gd name="T100" fmla="*/ 1815 w 1973"/>
              <a:gd name="T101" fmla="*/ 232 h 290"/>
              <a:gd name="T102" fmla="*/ 1861 w 1973"/>
              <a:gd name="T103" fmla="*/ 127 h 290"/>
              <a:gd name="T104" fmla="*/ 620 w 1973"/>
              <a:gd name="T105" fmla="*/ 229 h 290"/>
              <a:gd name="T106" fmla="*/ 622 w 1973"/>
              <a:gd name="T107" fmla="*/ 107 h 290"/>
              <a:gd name="T108" fmla="*/ 617 w 1973"/>
              <a:gd name="T109" fmla="*/ 6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73" h="290">
                <a:moveTo>
                  <a:pt x="291" y="0"/>
                </a:moveTo>
                <a:cubicBezTo>
                  <a:pt x="291" y="3"/>
                  <a:pt x="291" y="6"/>
                  <a:pt x="291" y="10"/>
                </a:cubicBezTo>
                <a:cubicBezTo>
                  <a:pt x="291" y="53"/>
                  <a:pt x="291" y="96"/>
                  <a:pt x="290" y="139"/>
                </a:cubicBezTo>
                <a:cubicBezTo>
                  <a:pt x="290" y="143"/>
                  <a:pt x="291" y="143"/>
                  <a:pt x="287" y="143"/>
                </a:cubicBezTo>
                <a:cubicBezTo>
                  <a:pt x="235" y="143"/>
                  <a:pt x="184" y="143"/>
                  <a:pt x="133" y="143"/>
                </a:cubicBezTo>
                <a:cubicBezTo>
                  <a:pt x="128" y="143"/>
                  <a:pt x="129" y="143"/>
                  <a:pt x="129" y="139"/>
                </a:cubicBezTo>
                <a:cubicBezTo>
                  <a:pt x="129" y="101"/>
                  <a:pt x="129" y="64"/>
                  <a:pt x="129" y="26"/>
                </a:cubicBezTo>
                <a:cubicBezTo>
                  <a:pt x="129" y="26"/>
                  <a:pt x="129" y="25"/>
                  <a:pt x="129" y="25"/>
                </a:cubicBezTo>
                <a:cubicBezTo>
                  <a:pt x="129" y="22"/>
                  <a:pt x="129" y="22"/>
                  <a:pt x="131" y="22"/>
                </a:cubicBezTo>
                <a:cubicBezTo>
                  <a:pt x="136" y="21"/>
                  <a:pt x="142" y="20"/>
                  <a:pt x="147" y="20"/>
                </a:cubicBezTo>
                <a:cubicBezTo>
                  <a:pt x="161" y="18"/>
                  <a:pt x="174" y="16"/>
                  <a:pt x="187" y="14"/>
                </a:cubicBezTo>
                <a:cubicBezTo>
                  <a:pt x="200" y="12"/>
                  <a:pt x="213" y="11"/>
                  <a:pt x="226" y="9"/>
                </a:cubicBezTo>
                <a:cubicBezTo>
                  <a:pt x="239" y="7"/>
                  <a:pt x="252" y="5"/>
                  <a:pt x="266" y="3"/>
                </a:cubicBezTo>
                <a:cubicBezTo>
                  <a:pt x="272" y="2"/>
                  <a:pt x="279" y="1"/>
                  <a:pt x="285" y="0"/>
                </a:cubicBezTo>
                <a:cubicBezTo>
                  <a:pt x="286" y="0"/>
                  <a:pt x="286" y="1"/>
                  <a:pt x="287" y="0"/>
                </a:cubicBezTo>
                <a:cubicBezTo>
                  <a:pt x="288" y="0"/>
                  <a:pt x="289" y="0"/>
                  <a:pt x="291" y="0"/>
                </a:cubicBezTo>
                <a:close/>
                <a:moveTo>
                  <a:pt x="0" y="249"/>
                </a:moveTo>
                <a:cubicBezTo>
                  <a:pt x="0" y="250"/>
                  <a:pt x="1" y="250"/>
                  <a:pt x="2" y="250"/>
                </a:cubicBezTo>
                <a:cubicBezTo>
                  <a:pt x="15" y="252"/>
                  <a:pt x="29" y="254"/>
                  <a:pt x="42" y="255"/>
                </a:cubicBezTo>
                <a:cubicBezTo>
                  <a:pt x="55" y="257"/>
                  <a:pt x="68" y="259"/>
                  <a:pt x="82" y="261"/>
                </a:cubicBezTo>
                <a:cubicBezTo>
                  <a:pt x="95" y="263"/>
                  <a:pt x="108" y="265"/>
                  <a:pt x="120" y="266"/>
                </a:cubicBezTo>
                <a:cubicBezTo>
                  <a:pt x="124" y="267"/>
                  <a:pt x="124" y="267"/>
                  <a:pt x="124" y="263"/>
                </a:cubicBezTo>
                <a:cubicBezTo>
                  <a:pt x="124" y="226"/>
                  <a:pt x="124" y="188"/>
                  <a:pt x="124" y="151"/>
                </a:cubicBezTo>
                <a:cubicBezTo>
                  <a:pt x="124" y="147"/>
                  <a:pt x="125" y="147"/>
                  <a:pt x="120" y="147"/>
                </a:cubicBezTo>
                <a:cubicBezTo>
                  <a:pt x="89" y="147"/>
                  <a:pt x="57" y="147"/>
                  <a:pt x="25" y="147"/>
                </a:cubicBezTo>
                <a:cubicBezTo>
                  <a:pt x="17" y="147"/>
                  <a:pt x="8" y="147"/>
                  <a:pt x="0" y="147"/>
                </a:cubicBezTo>
                <a:cubicBezTo>
                  <a:pt x="0" y="181"/>
                  <a:pt x="0" y="215"/>
                  <a:pt x="0" y="249"/>
                </a:cubicBezTo>
                <a:close/>
                <a:moveTo>
                  <a:pt x="0" y="142"/>
                </a:moveTo>
                <a:cubicBezTo>
                  <a:pt x="1" y="143"/>
                  <a:pt x="2" y="143"/>
                  <a:pt x="3" y="143"/>
                </a:cubicBezTo>
                <a:cubicBezTo>
                  <a:pt x="42" y="143"/>
                  <a:pt x="81" y="143"/>
                  <a:pt x="120" y="143"/>
                </a:cubicBezTo>
                <a:cubicBezTo>
                  <a:pt x="120" y="143"/>
                  <a:pt x="121" y="143"/>
                  <a:pt x="122" y="143"/>
                </a:cubicBezTo>
                <a:cubicBezTo>
                  <a:pt x="124" y="143"/>
                  <a:pt x="124" y="143"/>
                  <a:pt x="124" y="140"/>
                </a:cubicBezTo>
                <a:cubicBezTo>
                  <a:pt x="124" y="140"/>
                  <a:pt x="124" y="140"/>
                  <a:pt x="124" y="139"/>
                </a:cubicBezTo>
                <a:cubicBezTo>
                  <a:pt x="124" y="102"/>
                  <a:pt x="124" y="64"/>
                  <a:pt x="124" y="26"/>
                </a:cubicBezTo>
                <a:cubicBezTo>
                  <a:pt x="124" y="25"/>
                  <a:pt x="124" y="24"/>
                  <a:pt x="124" y="23"/>
                </a:cubicBezTo>
                <a:cubicBezTo>
                  <a:pt x="123" y="23"/>
                  <a:pt x="123" y="23"/>
                  <a:pt x="122" y="23"/>
                </a:cubicBezTo>
                <a:cubicBezTo>
                  <a:pt x="109" y="25"/>
                  <a:pt x="95" y="27"/>
                  <a:pt x="82" y="29"/>
                </a:cubicBezTo>
                <a:cubicBezTo>
                  <a:pt x="69" y="31"/>
                  <a:pt x="57" y="32"/>
                  <a:pt x="44" y="34"/>
                </a:cubicBezTo>
                <a:cubicBezTo>
                  <a:pt x="29" y="36"/>
                  <a:pt x="14" y="38"/>
                  <a:pt x="0" y="40"/>
                </a:cubicBezTo>
                <a:cubicBezTo>
                  <a:pt x="0" y="74"/>
                  <a:pt x="0" y="108"/>
                  <a:pt x="0" y="142"/>
                </a:cubicBezTo>
                <a:close/>
                <a:moveTo>
                  <a:pt x="290" y="289"/>
                </a:moveTo>
                <a:cubicBezTo>
                  <a:pt x="291" y="242"/>
                  <a:pt x="291" y="196"/>
                  <a:pt x="290" y="150"/>
                </a:cubicBezTo>
                <a:cubicBezTo>
                  <a:pt x="290" y="147"/>
                  <a:pt x="290" y="147"/>
                  <a:pt x="288" y="147"/>
                </a:cubicBezTo>
                <a:cubicBezTo>
                  <a:pt x="236" y="147"/>
                  <a:pt x="184" y="147"/>
                  <a:pt x="132" y="147"/>
                </a:cubicBezTo>
                <a:cubicBezTo>
                  <a:pt x="129" y="147"/>
                  <a:pt x="129" y="147"/>
                  <a:pt x="129" y="150"/>
                </a:cubicBezTo>
                <a:cubicBezTo>
                  <a:pt x="129" y="188"/>
                  <a:pt x="129" y="227"/>
                  <a:pt x="129" y="265"/>
                </a:cubicBezTo>
                <a:cubicBezTo>
                  <a:pt x="129" y="268"/>
                  <a:pt x="129" y="268"/>
                  <a:pt x="131" y="268"/>
                </a:cubicBezTo>
                <a:cubicBezTo>
                  <a:pt x="139" y="269"/>
                  <a:pt x="148" y="270"/>
                  <a:pt x="156" y="271"/>
                </a:cubicBezTo>
                <a:cubicBezTo>
                  <a:pt x="169" y="273"/>
                  <a:pt x="182" y="275"/>
                  <a:pt x="194" y="277"/>
                </a:cubicBezTo>
                <a:cubicBezTo>
                  <a:pt x="208" y="279"/>
                  <a:pt x="221" y="280"/>
                  <a:pt x="234" y="282"/>
                </a:cubicBezTo>
                <a:cubicBezTo>
                  <a:pt x="247" y="284"/>
                  <a:pt x="260" y="286"/>
                  <a:pt x="274" y="288"/>
                </a:cubicBezTo>
                <a:cubicBezTo>
                  <a:pt x="279" y="289"/>
                  <a:pt x="285" y="289"/>
                  <a:pt x="290" y="290"/>
                </a:cubicBezTo>
                <a:cubicBezTo>
                  <a:pt x="290" y="289"/>
                  <a:pt x="290" y="289"/>
                  <a:pt x="290" y="289"/>
                </a:cubicBezTo>
                <a:close/>
                <a:moveTo>
                  <a:pt x="492" y="95"/>
                </a:moveTo>
                <a:cubicBezTo>
                  <a:pt x="492" y="95"/>
                  <a:pt x="492" y="96"/>
                  <a:pt x="492" y="97"/>
                </a:cubicBezTo>
                <a:cubicBezTo>
                  <a:pt x="497" y="114"/>
                  <a:pt x="502" y="131"/>
                  <a:pt x="507" y="148"/>
                </a:cubicBezTo>
                <a:cubicBezTo>
                  <a:pt x="514" y="175"/>
                  <a:pt x="522" y="202"/>
                  <a:pt x="530" y="230"/>
                </a:cubicBezTo>
                <a:cubicBezTo>
                  <a:pt x="531" y="232"/>
                  <a:pt x="531" y="232"/>
                  <a:pt x="533" y="232"/>
                </a:cubicBezTo>
                <a:cubicBezTo>
                  <a:pt x="539" y="232"/>
                  <a:pt x="546" y="232"/>
                  <a:pt x="552" y="232"/>
                </a:cubicBezTo>
                <a:cubicBezTo>
                  <a:pt x="555" y="232"/>
                  <a:pt x="555" y="232"/>
                  <a:pt x="555" y="229"/>
                </a:cubicBezTo>
                <a:cubicBezTo>
                  <a:pt x="571" y="173"/>
                  <a:pt x="587" y="117"/>
                  <a:pt x="603" y="61"/>
                </a:cubicBezTo>
                <a:cubicBezTo>
                  <a:pt x="603" y="60"/>
                  <a:pt x="604" y="59"/>
                  <a:pt x="603" y="58"/>
                </a:cubicBezTo>
                <a:cubicBezTo>
                  <a:pt x="597" y="58"/>
                  <a:pt x="591" y="58"/>
                  <a:pt x="585" y="58"/>
                </a:cubicBezTo>
                <a:cubicBezTo>
                  <a:pt x="582" y="58"/>
                  <a:pt x="582" y="58"/>
                  <a:pt x="581" y="61"/>
                </a:cubicBezTo>
                <a:cubicBezTo>
                  <a:pt x="569" y="107"/>
                  <a:pt x="556" y="153"/>
                  <a:pt x="544" y="199"/>
                </a:cubicBezTo>
                <a:cubicBezTo>
                  <a:pt x="544" y="201"/>
                  <a:pt x="544" y="202"/>
                  <a:pt x="542" y="203"/>
                </a:cubicBezTo>
                <a:cubicBezTo>
                  <a:pt x="542" y="203"/>
                  <a:pt x="542" y="202"/>
                  <a:pt x="542" y="201"/>
                </a:cubicBezTo>
                <a:cubicBezTo>
                  <a:pt x="532" y="165"/>
                  <a:pt x="522" y="130"/>
                  <a:pt x="512" y="94"/>
                </a:cubicBezTo>
                <a:cubicBezTo>
                  <a:pt x="509" y="83"/>
                  <a:pt x="506" y="72"/>
                  <a:pt x="503" y="61"/>
                </a:cubicBezTo>
                <a:cubicBezTo>
                  <a:pt x="503" y="58"/>
                  <a:pt x="503" y="58"/>
                  <a:pt x="499" y="58"/>
                </a:cubicBezTo>
                <a:cubicBezTo>
                  <a:pt x="495" y="58"/>
                  <a:pt x="491" y="58"/>
                  <a:pt x="487" y="58"/>
                </a:cubicBezTo>
                <a:cubicBezTo>
                  <a:pt x="483" y="58"/>
                  <a:pt x="483" y="58"/>
                  <a:pt x="482" y="62"/>
                </a:cubicBezTo>
                <a:cubicBezTo>
                  <a:pt x="468" y="108"/>
                  <a:pt x="455" y="154"/>
                  <a:pt x="442" y="200"/>
                </a:cubicBezTo>
                <a:cubicBezTo>
                  <a:pt x="441" y="201"/>
                  <a:pt x="441" y="202"/>
                  <a:pt x="441" y="203"/>
                </a:cubicBezTo>
                <a:cubicBezTo>
                  <a:pt x="440" y="202"/>
                  <a:pt x="440" y="201"/>
                  <a:pt x="440" y="201"/>
                </a:cubicBezTo>
                <a:cubicBezTo>
                  <a:pt x="432" y="174"/>
                  <a:pt x="425" y="148"/>
                  <a:pt x="418" y="122"/>
                </a:cubicBezTo>
                <a:cubicBezTo>
                  <a:pt x="412" y="101"/>
                  <a:pt x="406" y="81"/>
                  <a:pt x="401" y="61"/>
                </a:cubicBezTo>
                <a:cubicBezTo>
                  <a:pt x="400" y="58"/>
                  <a:pt x="400" y="58"/>
                  <a:pt x="397" y="58"/>
                </a:cubicBezTo>
                <a:cubicBezTo>
                  <a:pt x="391" y="58"/>
                  <a:pt x="386" y="58"/>
                  <a:pt x="380" y="58"/>
                </a:cubicBezTo>
                <a:cubicBezTo>
                  <a:pt x="379" y="58"/>
                  <a:pt x="378" y="57"/>
                  <a:pt x="378" y="58"/>
                </a:cubicBezTo>
                <a:cubicBezTo>
                  <a:pt x="378" y="59"/>
                  <a:pt x="378" y="60"/>
                  <a:pt x="378" y="61"/>
                </a:cubicBezTo>
                <a:cubicBezTo>
                  <a:pt x="388" y="94"/>
                  <a:pt x="398" y="128"/>
                  <a:pt x="408" y="161"/>
                </a:cubicBezTo>
                <a:cubicBezTo>
                  <a:pt x="414" y="184"/>
                  <a:pt x="421" y="206"/>
                  <a:pt x="427" y="229"/>
                </a:cubicBezTo>
                <a:cubicBezTo>
                  <a:pt x="428" y="232"/>
                  <a:pt x="428" y="232"/>
                  <a:pt x="432" y="232"/>
                </a:cubicBezTo>
                <a:cubicBezTo>
                  <a:pt x="437" y="232"/>
                  <a:pt x="443" y="232"/>
                  <a:pt x="449" y="232"/>
                </a:cubicBezTo>
                <a:cubicBezTo>
                  <a:pt x="452" y="232"/>
                  <a:pt x="452" y="232"/>
                  <a:pt x="453" y="229"/>
                </a:cubicBezTo>
                <a:cubicBezTo>
                  <a:pt x="465" y="186"/>
                  <a:pt x="477" y="143"/>
                  <a:pt x="489" y="100"/>
                </a:cubicBezTo>
                <a:cubicBezTo>
                  <a:pt x="490" y="99"/>
                  <a:pt x="491" y="97"/>
                  <a:pt x="491" y="95"/>
                </a:cubicBezTo>
                <a:cubicBezTo>
                  <a:pt x="491" y="95"/>
                  <a:pt x="491" y="95"/>
                  <a:pt x="492" y="95"/>
                </a:cubicBezTo>
                <a:close/>
                <a:moveTo>
                  <a:pt x="1382" y="232"/>
                </a:moveTo>
                <a:cubicBezTo>
                  <a:pt x="1388" y="232"/>
                  <a:pt x="1394" y="232"/>
                  <a:pt x="1400" y="232"/>
                </a:cubicBezTo>
                <a:cubicBezTo>
                  <a:pt x="1402" y="232"/>
                  <a:pt x="1403" y="231"/>
                  <a:pt x="1403" y="230"/>
                </a:cubicBezTo>
                <a:cubicBezTo>
                  <a:pt x="1407" y="220"/>
                  <a:pt x="1410" y="211"/>
                  <a:pt x="1413" y="202"/>
                </a:cubicBezTo>
                <a:cubicBezTo>
                  <a:pt x="1415" y="196"/>
                  <a:pt x="1417" y="191"/>
                  <a:pt x="1419" y="186"/>
                </a:cubicBezTo>
                <a:cubicBezTo>
                  <a:pt x="1420" y="184"/>
                  <a:pt x="1420" y="183"/>
                  <a:pt x="1422" y="183"/>
                </a:cubicBezTo>
                <a:cubicBezTo>
                  <a:pt x="1423" y="184"/>
                  <a:pt x="1423" y="183"/>
                  <a:pt x="1423" y="183"/>
                </a:cubicBezTo>
                <a:cubicBezTo>
                  <a:pt x="1446" y="183"/>
                  <a:pt x="1468" y="183"/>
                  <a:pt x="1491" y="183"/>
                </a:cubicBezTo>
                <a:cubicBezTo>
                  <a:pt x="1491" y="183"/>
                  <a:pt x="1492" y="183"/>
                  <a:pt x="1493" y="183"/>
                </a:cubicBezTo>
                <a:cubicBezTo>
                  <a:pt x="1493" y="183"/>
                  <a:pt x="1494" y="184"/>
                  <a:pt x="1494" y="185"/>
                </a:cubicBezTo>
                <a:cubicBezTo>
                  <a:pt x="1495" y="185"/>
                  <a:pt x="1495" y="186"/>
                  <a:pt x="1495" y="187"/>
                </a:cubicBezTo>
                <a:cubicBezTo>
                  <a:pt x="1501" y="201"/>
                  <a:pt x="1506" y="216"/>
                  <a:pt x="1511" y="230"/>
                </a:cubicBezTo>
                <a:cubicBezTo>
                  <a:pt x="1512" y="231"/>
                  <a:pt x="1513" y="232"/>
                  <a:pt x="1514" y="232"/>
                </a:cubicBezTo>
                <a:cubicBezTo>
                  <a:pt x="1521" y="232"/>
                  <a:pt x="1527" y="232"/>
                  <a:pt x="1533" y="232"/>
                </a:cubicBezTo>
                <a:cubicBezTo>
                  <a:pt x="1533" y="232"/>
                  <a:pt x="1534" y="232"/>
                  <a:pt x="1535" y="231"/>
                </a:cubicBezTo>
                <a:cubicBezTo>
                  <a:pt x="1534" y="231"/>
                  <a:pt x="1534" y="230"/>
                  <a:pt x="1534" y="229"/>
                </a:cubicBezTo>
                <a:cubicBezTo>
                  <a:pt x="1515" y="180"/>
                  <a:pt x="1496" y="132"/>
                  <a:pt x="1478" y="83"/>
                </a:cubicBezTo>
                <a:cubicBezTo>
                  <a:pt x="1475" y="76"/>
                  <a:pt x="1472" y="68"/>
                  <a:pt x="1469" y="60"/>
                </a:cubicBezTo>
                <a:cubicBezTo>
                  <a:pt x="1468" y="59"/>
                  <a:pt x="1468" y="58"/>
                  <a:pt x="1466" y="58"/>
                </a:cubicBezTo>
                <a:cubicBezTo>
                  <a:pt x="1460" y="58"/>
                  <a:pt x="1454" y="58"/>
                  <a:pt x="1448" y="58"/>
                </a:cubicBezTo>
                <a:cubicBezTo>
                  <a:pt x="1447" y="58"/>
                  <a:pt x="1446" y="58"/>
                  <a:pt x="1446" y="59"/>
                </a:cubicBezTo>
                <a:cubicBezTo>
                  <a:pt x="1446" y="60"/>
                  <a:pt x="1445" y="60"/>
                  <a:pt x="1445" y="61"/>
                </a:cubicBezTo>
                <a:cubicBezTo>
                  <a:pt x="1425" y="115"/>
                  <a:pt x="1404" y="168"/>
                  <a:pt x="1384" y="222"/>
                </a:cubicBezTo>
                <a:cubicBezTo>
                  <a:pt x="1382" y="225"/>
                  <a:pt x="1381" y="228"/>
                  <a:pt x="1380" y="232"/>
                </a:cubicBezTo>
                <a:cubicBezTo>
                  <a:pt x="1381" y="232"/>
                  <a:pt x="1381" y="232"/>
                  <a:pt x="1382" y="232"/>
                </a:cubicBezTo>
                <a:close/>
                <a:moveTo>
                  <a:pt x="1487" y="165"/>
                </a:moveTo>
                <a:cubicBezTo>
                  <a:pt x="1467" y="165"/>
                  <a:pt x="1447" y="165"/>
                  <a:pt x="1427" y="165"/>
                </a:cubicBezTo>
                <a:cubicBezTo>
                  <a:pt x="1437" y="138"/>
                  <a:pt x="1446" y="111"/>
                  <a:pt x="1456" y="84"/>
                </a:cubicBezTo>
                <a:cubicBezTo>
                  <a:pt x="1457" y="84"/>
                  <a:pt x="1457" y="84"/>
                  <a:pt x="1457" y="84"/>
                </a:cubicBezTo>
                <a:cubicBezTo>
                  <a:pt x="1467" y="111"/>
                  <a:pt x="1477" y="138"/>
                  <a:pt x="1487" y="165"/>
                </a:cubicBezTo>
                <a:close/>
                <a:moveTo>
                  <a:pt x="891" y="215"/>
                </a:moveTo>
                <a:cubicBezTo>
                  <a:pt x="891" y="220"/>
                  <a:pt x="891" y="225"/>
                  <a:pt x="891" y="230"/>
                </a:cubicBezTo>
                <a:cubicBezTo>
                  <a:pt x="891" y="232"/>
                  <a:pt x="891" y="232"/>
                  <a:pt x="893" y="232"/>
                </a:cubicBezTo>
                <a:cubicBezTo>
                  <a:pt x="898" y="232"/>
                  <a:pt x="902" y="232"/>
                  <a:pt x="907" y="232"/>
                </a:cubicBezTo>
                <a:cubicBezTo>
                  <a:pt x="912" y="232"/>
                  <a:pt x="911" y="233"/>
                  <a:pt x="911" y="228"/>
                </a:cubicBezTo>
                <a:cubicBezTo>
                  <a:pt x="911" y="169"/>
                  <a:pt x="911" y="110"/>
                  <a:pt x="911" y="52"/>
                </a:cubicBezTo>
                <a:cubicBezTo>
                  <a:pt x="911" y="51"/>
                  <a:pt x="911" y="50"/>
                  <a:pt x="911" y="50"/>
                </a:cubicBezTo>
                <a:cubicBezTo>
                  <a:pt x="911" y="48"/>
                  <a:pt x="910" y="48"/>
                  <a:pt x="909" y="48"/>
                </a:cubicBezTo>
                <a:cubicBezTo>
                  <a:pt x="904" y="48"/>
                  <a:pt x="900" y="48"/>
                  <a:pt x="895" y="48"/>
                </a:cubicBezTo>
                <a:cubicBezTo>
                  <a:pt x="890" y="48"/>
                  <a:pt x="891" y="47"/>
                  <a:pt x="891" y="52"/>
                </a:cubicBezTo>
                <a:cubicBezTo>
                  <a:pt x="891" y="75"/>
                  <a:pt x="891" y="98"/>
                  <a:pt x="891" y="121"/>
                </a:cubicBezTo>
                <a:cubicBezTo>
                  <a:pt x="891" y="122"/>
                  <a:pt x="891" y="123"/>
                  <a:pt x="890" y="124"/>
                </a:cubicBezTo>
                <a:cubicBezTo>
                  <a:pt x="889" y="122"/>
                  <a:pt x="888" y="120"/>
                  <a:pt x="886" y="118"/>
                </a:cubicBezTo>
                <a:cubicBezTo>
                  <a:pt x="885" y="117"/>
                  <a:pt x="883" y="115"/>
                  <a:pt x="881" y="113"/>
                </a:cubicBezTo>
                <a:cubicBezTo>
                  <a:pt x="874" y="107"/>
                  <a:pt x="865" y="105"/>
                  <a:pt x="856" y="105"/>
                </a:cubicBezTo>
                <a:cubicBezTo>
                  <a:pt x="840" y="104"/>
                  <a:pt x="825" y="109"/>
                  <a:pt x="814" y="121"/>
                </a:cubicBezTo>
                <a:cubicBezTo>
                  <a:pt x="807" y="128"/>
                  <a:pt x="803" y="136"/>
                  <a:pt x="800" y="146"/>
                </a:cubicBezTo>
                <a:cubicBezTo>
                  <a:pt x="796" y="158"/>
                  <a:pt x="795" y="171"/>
                  <a:pt x="797" y="183"/>
                </a:cubicBezTo>
                <a:cubicBezTo>
                  <a:pt x="798" y="193"/>
                  <a:pt x="800" y="203"/>
                  <a:pt x="805" y="211"/>
                </a:cubicBezTo>
                <a:cubicBezTo>
                  <a:pt x="812" y="223"/>
                  <a:pt x="821" y="230"/>
                  <a:pt x="834" y="234"/>
                </a:cubicBezTo>
                <a:cubicBezTo>
                  <a:pt x="843" y="236"/>
                  <a:pt x="851" y="236"/>
                  <a:pt x="860" y="234"/>
                </a:cubicBezTo>
                <a:cubicBezTo>
                  <a:pt x="870" y="232"/>
                  <a:pt x="879" y="226"/>
                  <a:pt x="886" y="218"/>
                </a:cubicBezTo>
                <a:cubicBezTo>
                  <a:pt x="887" y="216"/>
                  <a:pt x="889" y="214"/>
                  <a:pt x="891" y="211"/>
                </a:cubicBezTo>
                <a:cubicBezTo>
                  <a:pt x="891" y="213"/>
                  <a:pt x="891" y="214"/>
                  <a:pt x="891" y="215"/>
                </a:cubicBezTo>
                <a:close/>
                <a:moveTo>
                  <a:pt x="890" y="186"/>
                </a:moveTo>
                <a:cubicBezTo>
                  <a:pt x="887" y="200"/>
                  <a:pt x="880" y="210"/>
                  <a:pt x="867" y="215"/>
                </a:cubicBezTo>
                <a:cubicBezTo>
                  <a:pt x="853" y="221"/>
                  <a:pt x="831" y="219"/>
                  <a:pt x="822" y="197"/>
                </a:cubicBezTo>
                <a:cubicBezTo>
                  <a:pt x="817" y="188"/>
                  <a:pt x="816" y="178"/>
                  <a:pt x="817" y="168"/>
                </a:cubicBezTo>
                <a:cubicBezTo>
                  <a:pt x="817" y="161"/>
                  <a:pt x="818" y="154"/>
                  <a:pt x="820" y="147"/>
                </a:cubicBezTo>
                <a:cubicBezTo>
                  <a:pt x="824" y="137"/>
                  <a:pt x="830" y="129"/>
                  <a:pt x="840" y="125"/>
                </a:cubicBezTo>
                <a:cubicBezTo>
                  <a:pt x="861" y="116"/>
                  <a:pt x="882" y="126"/>
                  <a:pt x="889" y="145"/>
                </a:cubicBezTo>
                <a:cubicBezTo>
                  <a:pt x="890" y="149"/>
                  <a:pt x="891" y="153"/>
                  <a:pt x="891" y="157"/>
                </a:cubicBezTo>
                <a:cubicBezTo>
                  <a:pt x="891" y="161"/>
                  <a:pt x="891" y="164"/>
                  <a:pt x="891" y="168"/>
                </a:cubicBezTo>
                <a:cubicBezTo>
                  <a:pt x="891" y="174"/>
                  <a:pt x="891" y="180"/>
                  <a:pt x="890" y="186"/>
                </a:cubicBezTo>
                <a:close/>
                <a:moveTo>
                  <a:pt x="1067" y="111"/>
                </a:moveTo>
                <a:cubicBezTo>
                  <a:pt x="1076" y="142"/>
                  <a:pt x="1086" y="174"/>
                  <a:pt x="1096" y="206"/>
                </a:cubicBezTo>
                <a:cubicBezTo>
                  <a:pt x="1098" y="214"/>
                  <a:pt x="1100" y="222"/>
                  <a:pt x="1103" y="230"/>
                </a:cubicBezTo>
                <a:cubicBezTo>
                  <a:pt x="1103" y="231"/>
                  <a:pt x="1103" y="232"/>
                  <a:pt x="1105" y="232"/>
                </a:cubicBezTo>
                <a:cubicBezTo>
                  <a:pt x="1111" y="232"/>
                  <a:pt x="1116" y="232"/>
                  <a:pt x="1122" y="232"/>
                </a:cubicBezTo>
                <a:cubicBezTo>
                  <a:pt x="1123" y="232"/>
                  <a:pt x="1124" y="232"/>
                  <a:pt x="1124" y="231"/>
                </a:cubicBezTo>
                <a:cubicBezTo>
                  <a:pt x="1124" y="230"/>
                  <a:pt x="1125" y="229"/>
                  <a:pt x="1125" y="228"/>
                </a:cubicBezTo>
                <a:cubicBezTo>
                  <a:pt x="1134" y="198"/>
                  <a:pt x="1143" y="168"/>
                  <a:pt x="1153" y="139"/>
                </a:cubicBezTo>
                <a:cubicBezTo>
                  <a:pt x="1153" y="138"/>
                  <a:pt x="1153" y="137"/>
                  <a:pt x="1154" y="136"/>
                </a:cubicBezTo>
                <a:cubicBezTo>
                  <a:pt x="1154" y="137"/>
                  <a:pt x="1155" y="137"/>
                  <a:pt x="1155" y="138"/>
                </a:cubicBezTo>
                <a:cubicBezTo>
                  <a:pt x="1159" y="153"/>
                  <a:pt x="1164" y="169"/>
                  <a:pt x="1168" y="184"/>
                </a:cubicBezTo>
                <a:cubicBezTo>
                  <a:pt x="1173" y="199"/>
                  <a:pt x="1177" y="214"/>
                  <a:pt x="1181" y="230"/>
                </a:cubicBezTo>
                <a:cubicBezTo>
                  <a:pt x="1182" y="232"/>
                  <a:pt x="1182" y="232"/>
                  <a:pt x="1184" y="232"/>
                </a:cubicBezTo>
                <a:cubicBezTo>
                  <a:pt x="1190" y="232"/>
                  <a:pt x="1195" y="232"/>
                  <a:pt x="1200" y="232"/>
                </a:cubicBezTo>
                <a:cubicBezTo>
                  <a:pt x="1203" y="232"/>
                  <a:pt x="1203" y="233"/>
                  <a:pt x="1204" y="229"/>
                </a:cubicBezTo>
                <a:cubicBezTo>
                  <a:pt x="1215" y="190"/>
                  <a:pt x="1227" y="151"/>
                  <a:pt x="1239" y="111"/>
                </a:cubicBezTo>
                <a:cubicBezTo>
                  <a:pt x="1239" y="110"/>
                  <a:pt x="1240" y="109"/>
                  <a:pt x="1240" y="108"/>
                </a:cubicBezTo>
                <a:cubicBezTo>
                  <a:pt x="1239" y="107"/>
                  <a:pt x="1239" y="107"/>
                  <a:pt x="1238" y="107"/>
                </a:cubicBezTo>
                <a:cubicBezTo>
                  <a:pt x="1233" y="107"/>
                  <a:pt x="1228" y="108"/>
                  <a:pt x="1223" y="107"/>
                </a:cubicBezTo>
                <a:cubicBezTo>
                  <a:pt x="1221" y="107"/>
                  <a:pt x="1220" y="108"/>
                  <a:pt x="1220" y="110"/>
                </a:cubicBezTo>
                <a:cubicBezTo>
                  <a:pt x="1217" y="122"/>
                  <a:pt x="1213" y="133"/>
                  <a:pt x="1210" y="145"/>
                </a:cubicBezTo>
                <a:cubicBezTo>
                  <a:pt x="1205" y="165"/>
                  <a:pt x="1199" y="185"/>
                  <a:pt x="1194" y="205"/>
                </a:cubicBezTo>
                <a:cubicBezTo>
                  <a:pt x="1194" y="206"/>
                  <a:pt x="1194" y="207"/>
                  <a:pt x="1192" y="208"/>
                </a:cubicBezTo>
                <a:cubicBezTo>
                  <a:pt x="1192" y="207"/>
                  <a:pt x="1192" y="206"/>
                  <a:pt x="1191" y="205"/>
                </a:cubicBezTo>
                <a:cubicBezTo>
                  <a:pt x="1187" y="189"/>
                  <a:pt x="1182" y="172"/>
                  <a:pt x="1178" y="156"/>
                </a:cubicBezTo>
                <a:cubicBezTo>
                  <a:pt x="1174" y="140"/>
                  <a:pt x="1169" y="125"/>
                  <a:pt x="1165" y="110"/>
                </a:cubicBezTo>
                <a:cubicBezTo>
                  <a:pt x="1164" y="108"/>
                  <a:pt x="1164" y="107"/>
                  <a:pt x="1162" y="107"/>
                </a:cubicBezTo>
                <a:cubicBezTo>
                  <a:pt x="1158" y="107"/>
                  <a:pt x="1153" y="107"/>
                  <a:pt x="1149" y="107"/>
                </a:cubicBezTo>
                <a:cubicBezTo>
                  <a:pt x="1146" y="108"/>
                  <a:pt x="1146" y="107"/>
                  <a:pt x="1145" y="111"/>
                </a:cubicBezTo>
                <a:cubicBezTo>
                  <a:pt x="1145" y="111"/>
                  <a:pt x="1145" y="111"/>
                  <a:pt x="1145" y="111"/>
                </a:cubicBezTo>
                <a:cubicBezTo>
                  <a:pt x="1135" y="143"/>
                  <a:pt x="1126" y="174"/>
                  <a:pt x="1116" y="205"/>
                </a:cubicBezTo>
                <a:cubicBezTo>
                  <a:pt x="1116" y="206"/>
                  <a:pt x="1116" y="207"/>
                  <a:pt x="1115" y="208"/>
                </a:cubicBezTo>
                <a:cubicBezTo>
                  <a:pt x="1114" y="207"/>
                  <a:pt x="1114" y="206"/>
                  <a:pt x="1114" y="205"/>
                </a:cubicBezTo>
                <a:cubicBezTo>
                  <a:pt x="1108" y="183"/>
                  <a:pt x="1102" y="162"/>
                  <a:pt x="1096" y="140"/>
                </a:cubicBezTo>
                <a:cubicBezTo>
                  <a:pt x="1093" y="130"/>
                  <a:pt x="1090" y="120"/>
                  <a:pt x="1088" y="110"/>
                </a:cubicBezTo>
                <a:cubicBezTo>
                  <a:pt x="1087" y="108"/>
                  <a:pt x="1087" y="107"/>
                  <a:pt x="1085" y="107"/>
                </a:cubicBezTo>
                <a:cubicBezTo>
                  <a:pt x="1079" y="108"/>
                  <a:pt x="1073" y="107"/>
                  <a:pt x="1066" y="107"/>
                </a:cubicBezTo>
                <a:cubicBezTo>
                  <a:pt x="1066" y="109"/>
                  <a:pt x="1067" y="110"/>
                  <a:pt x="1067" y="111"/>
                </a:cubicBezTo>
                <a:close/>
                <a:moveTo>
                  <a:pt x="1962" y="206"/>
                </a:moveTo>
                <a:cubicBezTo>
                  <a:pt x="1949" y="215"/>
                  <a:pt x="1935" y="219"/>
                  <a:pt x="1920" y="218"/>
                </a:cubicBezTo>
                <a:cubicBezTo>
                  <a:pt x="1905" y="216"/>
                  <a:pt x="1894" y="209"/>
                  <a:pt x="1888" y="195"/>
                </a:cubicBezTo>
                <a:cubicBezTo>
                  <a:pt x="1886" y="189"/>
                  <a:pt x="1886" y="184"/>
                  <a:pt x="1885" y="179"/>
                </a:cubicBezTo>
                <a:cubicBezTo>
                  <a:pt x="1885" y="174"/>
                  <a:pt x="1885" y="175"/>
                  <a:pt x="1889" y="175"/>
                </a:cubicBezTo>
                <a:cubicBezTo>
                  <a:pt x="1915" y="175"/>
                  <a:pt x="1942" y="175"/>
                  <a:pt x="1968" y="175"/>
                </a:cubicBezTo>
                <a:cubicBezTo>
                  <a:pt x="1969" y="175"/>
                  <a:pt x="1969" y="175"/>
                  <a:pt x="1970" y="175"/>
                </a:cubicBezTo>
                <a:cubicBezTo>
                  <a:pt x="1973" y="175"/>
                  <a:pt x="1973" y="175"/>
                  <a:pt x="1973" y="172"/>
                </a:cubicBezTo>
                <a:cubicBezTo>
                  <a:pt x="1973" y="168"/>
                  <a:pt x="1973" y="164"/>
                  <a:pt x="1973" y="160"/>
                </a:cubicBezTo>
                <a:cubicBezTo>
                  <a:pt x="1973" y="153"/>
                  <a:pt x="1972" y="146"/>
                  <a:pt x="1969" y="139"/>
                </a:cubicBezTo>
                <a:cubicBezTo>
                  <a:pt x="1964" y="123"/>
                  <a:pt x="1954" y="111"/>
                  <a:pt x="1937" y="106"/>
                </a:cubicBezTo>
                <a:cubicBezTo>
                  <a:pt x="1933" y="105"/>
                  <a:pt x="1929" y="105"/>
                  <a:pt x="1925" y="105"/>
                </a:cubicBezTo>
                <a:cubicBezTo>
                  <a:pt x="1906" y="104"/>
                  <a:pt x="1890" y="111"/>
                  <a:pt x="1878" y="126"/>
                </a:cubicBezTo>
                <a:cubicBezTo>
                  <a:pt x="1870" y="137"/>
                  <a:pt x="1866" y="149"/>
                  <a:pt x="1865" y="163"/>
                </a:cubicBezTo>
                <a:cubicBezTo>
                  <a:pt x="1864" y="176"/>
                  <a:pt x="1865" y="189"/>
                  <a:pt x="1870" y="202"/>
                </a:cubicBezTo>
                <a:cubicBezTo>
                  <a:pt x="1877" y="219"/>
                  <a:pt x="1889" y="231"/>
                  <a:pt x="1908" y="234"/>
                </a:cubicBezTo>
                <a:cubicBezTo>
                  <a:pt x="1920" y="236"/>
                  <a:pt x="1931" y="235"/>
                  <a:pt x="1943" y="233"/>
                </a:cubicBezTo>
                <a:cubicBezTo>
                  <a:pt x="1949" y="231"/>
                  <a:pt x="1956" y="229"/>
                  <a:pt x="1962" y="225"/>
                </a:cubicBezTo>
                <a:cubicBezTo>
                  <a:pt x="1963" y="224"/>
                  <a:pt x="1964" y="224"/>
                  <a:pt x="1964" y="222"/>
                </a:cubicBezTo>
                <a:cubicBezTo>
                  <a:pt x="1964" y="216"/>
                  <a:pt x="1964" y="211"/>
                  <a:pt x="1964" y="205"/>
                </a:cubicBezTo>
                <a:cubicBezTo>
                  <a:pt x="1963" y="205"/>
                  <a:pt x="1962" y="206"/>
                  <a:pt x="1962" y="206"/>
                </a:cubicBezTo>
                <a:close/>
                <a:moveTo>
                  <a:pt x="1886" y="158"/>
                </a:moveTo>
                <a:cubicBezTo>
                  <a:pt x="1887" y="142"/>
                  <a:pt x="1898" y="126"/>
                  <a:pt x="1913" y="123"/>
                </a:cubicBezTo>
                <a:cubicBezTo>
                  <a:pt x="1919" y="121"/>
                  <a:pt x="1926" y="121"/>
                  <a:pt x="1932" y="123"/>
                </a:cubicBezTo>
                <a:cubicBezTo>
                  <a:pt x="1939" y="125"/>
                  <a:pt x="1943" y="129"/>
                  <a:pt x="1947" y="135"/>
                </a:cubicBezTo>
                <a:cubicBezTo>
                  <a:pt x="1951" y="142"/>
                  <a:pt x="1952" y="150"/>
                  <a:pt x="1952" y="158"/>
                </a:cubicBezTo>
                <a:cubicBezTo>
                  <a:pt x="1930" y="158"/>
                  <a:pt x="1908" y="158"/>
                  <a:pt x="1886" y="158"/>
                </a:cubicBezTo>
                <a:close/>
                <a:moveTo>
                  <a:pt x="986" y="106"/>
                </a:moveTo>
                <a:cubicBezTo>
                  <a:pt x="966" y="109"/>
                  <a:pt x="951" y="120"/>
                  <a:pt x="943" y="139"/>
                </a:cubicBezTo>
                <a:cubicBezTo>
                  <a:pt x="934" y="159"/>
                  <a:pt x="934" y="179"/>
                  <a:pt x="941" y="199"/>
                </a:cubicBezTo>
                <a:cubicBezTo>
                  <a:pt x="948" y="216"/>
                  <a:pt x="960" y="228"/>
                  <a:pt x="979" y="233"/>
                </a:cubicBezTo>
                <a:cubicBezTo>
                  <a:pt x="988" y="235"/>
                  <a:pt x="997" y="236"/>
                  <a:pt x="1006" y="235"/>
                </a:cubicBezTo>
                <a:cubicBezTo>
                  <a:pt x="1030" y="232"/>
                  <a:pt x="1046" y="219"/>
                  <a:pt x="1054" y="197"/>
                </a:cubicBezTo>
                <a:cubicBezTo>
                  <a:pt x="1061" y="178"/>
                  <a:pt x="1061" y="159"/>
                  <a:pt x="1054" y="140"/>
                </a:cubicBezTo>
                <a:cubicBezTo>
                  <a:pt x="1049" y="125"/>
                  <a:pt x="1039" y="114"/>
                  <a:pt x="1023" y="108"/>
                </a:cubicBezTo>
                <a:cubicBezTo>
                  <a:pt x="1016" y="105"/>
                  <a:pt x="1008" y="105"/>
                  <a:pt x="999" y="105"/>
                </a:cubicBezTo>
                <a:cubicBezTo>
                  <a:pt x="995" y="105"/>
                  <a:pt x="991" y="105"/>
                  <a:pt x="986" y="106"/>
                </a:cubicBezTo>
                <a:close/>
                <a:moveTo>
                  <a:pt x="961" y="146"/>
                </a:moveTo>
                <a:cubicBezTo>
                  <a:pt x="967" y="131"/>
                  <a:pt x="980" y="122"/>
                  <a:pt x="996" y="122"/>
                </a:cubicBezTo>
                <a:cubicBezTo>
                  <a:pt x="1001" y="122"/>
                  <a:pt x="1006" y="122"/>
                  <a:pt x="1011" y="123"/>
                </a:cubicBezTo>
                <a:cubicBezTo>
                  <a:pt x="1023" y="127"/>
                  <a:pt x="1030" y="134"/>
                  <a:pt x="1035" y="145"/>
                </a:cubicBezTo>
                <a:cubicBezTo>
                  <a:pt x="1037" y="150"/>
                  <a:pt x="1038" y="156"/>
                  <a:pt x="1038" y="161"/>
                </a:cubicBezTo>
                <a:cubicBezTo>
                  <a:pt x="1039" y="172"/>
                  <a:pt x="1039" y="182"/>
                  <a:pt x="1035" y="193"/>
                </a:cubicBezTo>
                <a:cubicBezTo>
                  <a:pt x="1030" y="208"/>
                  <a:pt x="1019" y="217"/>
                  <a:pt x="1002" y="218"/>
                </a:cubicBezTo>
                <a:cubicBezTo>
                  <a:pt x="996" y="218"/>
                  <a:pt x="991" y="218"/>
                  <a:pt x="985" y="216"/>
                </a:cubicBezTo>
                <a:cubicBezTo>
                  <a:pt x="971" y="212"/>
                  <a:pt x="963" y="202"/>
                  <a:pt x="959" y="189"/>
                </a:cubicBezTo>
                <a:cubicBezTo>
                  <a:pt x="959" y="186"/>
                  <a:pt x="958" y="184"/>
                  <a:pt x="958" y="182"/>
                </a:cubicBezTo>
                <a:cubicBezTo>
                  <a:pt x="957" y="178"/>
                  <a:pt x="957" y="174"/>
                  <a:pt x="957" y="171"/>
                </a:cubicBezTo>
                <a:cubicBezTo>
                  <a:pt x="957" y="162"/>
                  <a:pt x="958" y="154"/>
                  <a:pt x="961" y="146"/>
                </a:cubicBezTo>
                <a:close/>
                <a:moveTo>
                  <a:pt x="690" y="125"/>
                </a:moveTo>
                <a:cubicBezTo>
                  <a:pt x="690" y="120"/>
                  <a:pt x="690" y="115"/>
                  <a:pt x="690" y="109"/>
                </a:cubicBezTo>
                <a:cubicBezTo>
                  <a:pt x="690" y="108"/>
                  <a:pt x="690" y="107"/>
                  <a:pt x="688" y="107"/>
                </a:cubicBezTo>
                <a:cubicBezTo>
                  <a:pt x="683" y="108"/>
                  <a:pt x="678" y="108"/>
                  <a:pt x="672" y="107"/>
                </a:cubicBezTo>
                <a:cubicBezTo>
                  <a:pt x="671" y="107"/>
                  <a:pt x="670" y="108"/>
                  <a:pt x="670" y="110"/>
                </a:cubicBezTo>
                <a:cubicBezTo>
                  <a:pt x="670" y="110"/>
                  <a:pt x="670" y="111"/>
                  <a:pt x="670" y="112"/>
                </a:cubicBezTo>
                <a:cubicBezTo>
                  <a:pt x="670" y="150"/>
                  <a:pt x="670" y="189"/>
                  <a:pt x="670" y="228"/>
                </a:cubicBezTo>
                <a:cubicBezTo>
                  <a:pt x="670" y="229"/>
                  <a:pt x="670" y="229"/>
                  <a:pt x="670" y="230"/>
                </a:cubicBezTo>
                <a:cubicBezTo>
                  <a:pt x="670" y="232"/>
                  <a:pt x="671" y="232"/>
                  <a:pt x="672" y="232"/>
                </a:cubicBezTo>
                <a:cubicBezTo>
                  <a:pt x="677" y="232"/>
                  <a:pt x="681" y="232"/>
                  <a:pt x="686" y="232"/>
                </a:cubicBezTo>
                <a:cubicBezTo>
                  <a:pt x="690" y="232"/>
                  <a:pt x="690" y="232"/>
                  <a:pt x="690" y="228"/>
                </a:cubicBezTo>
                <a:cubicBezTo>
                  <a:pt x="690" y="206"/>
                  <a:pt x="690" y="185"/>
                  <a:pt x="690" y="163"/>
                </a:cubicBezTo>
                <a:cubicBezTo>
                  <a:pt x="690" y="158"/>
                  <a:pt x="691" y="153"/>
                  <a:pt x="692" y="148"/>
                </a:cubicBezTo>
                <a:cubicBezTo>
                  <a:pt x="697" y="131"/>
                  <a:pt x="710" y="121"/>
                  <a:pt x="727" y="122"/>
                </a:cubicBezTo>
                <a:cubicBezTo>
                  <a:pt x="738" y="122"/>
                  <a:pt x="745" y="127"/>
                  <a:pt x="750" y="137"/>
                </a:cubicBezTo>
                <a:cubicBezTo>
                  <a:pt x="752" y="143"/>
                  <a:pt x="753" y="148"/>
                  <a:pt x="753" y="153"/>
                </a:cubicBezTo>
                <a:cubicBezTo>
                  <a:pt x="754" y="163"/>
                  <a:pt x="753" y="172"/>
                  <a:pt x="754" y="182"/>
                </a:cubicBezTo>
                <a:cubicBezTo>
                  <a:pt x="754" y="198"/>
                  <a:pt x="754" y="214"/>
                  <a:pt x="754" y="230"/>
                </a:cubicBezTo>
                <a:cubicBezTo>
                  <a:pt x="754" y="232"/>
                  <a:pt x="754" y="232"/>
                  <a:pt x="756" y="232"/>
                </a:cubicBezTo>
                <a:cubicBezTo>
                  <a:pt x="761" y="232"/>
                  <a:pt x="766" y="232"/>
                  <a:pt x="771" y="232"/>
                </a:cubicBezTo>
                <a:cubicBezTo>
                  <a:pt x="774" y="232"/>
                  <a:pt x="774" y="232"/>
                  <a:pt x="774" y="230"/>
                </a:cubicBezTo>
                <a:cubicBezTo>
                  <a:pt x="774" y="229"/>
                  <a:pt x="774" y="228"/>
                  <a:pt x="774" y="228"/>
                </a:cubicBezTo>
                <a:cubicBezTo>
                  <a:pt x="774" y="205"/>
                  <a:pt x="774" y="182"/>
                  <a:pt x="774" y="159"/>
                </a:cubicBezTo>
                <a:cubicBezTo>
                  <a:pt x="774" y="155"/>
                  <a:pt x="774" y="150"/>
                  <a:pt x="773" y="146"/>
                </a:cubicBezTo>
                <a:cubicBezTo>
                  <a:pt x="772" y="139"/>
                  <a:pt x="771" y="132"/>
                  <a:pt x="767" y="125"/>
                </a:cubicBezTo>
                <a:cubicBezTo>
                  <a:pt x="763" y="116"/>
                  <a:pt x="756" y="109"/>
                  <a:pt x="746" y="106"/>
                </a:cubicBezTo>
                <a:cubicBezTo>
                  <a:pt x="738" y="104"/>
                  <a:pt x="731" y="104"/>
                  <a:pt x="723" y="105"/>
                </a:cubicBezTo>
                <a:cubicBezTo>
                  <a:pt x="710" y="107"/>
                  <a:pt x="700" y="114"/>
                  <a:pt x="693" y="125"/>
                </a:cubicBezTo>
                <a:cubicBezTo>
                  <a:pt x="692" y="126"/>
                  <a:pt x="692" y="127"/>
                  <a:pt x="690" y="128"/>
                </a:cubicBezTo>
                <a:cubicBezTo>
                  <a:pt x="690" y="127"/>
                  <a:pt x="690" y="126"/>
                  <a:pt x="690" y="125"/>
                </a:cubicBezTo>
                <a:close/>
                <a:moveTo>
                  <a:pt x="1744" y="213"/>
                </a:moveTo>
                <a:cubicBezTo>
                  <a:pt x="1744" y="219"/>
                  <a:pt x="1744" y="224"/>
                  <a:pt x="1744" y="230"/>
                </a:cubicBezTo>
                <a:cubicBezTo>
                  <a:pt x="1744" y="232"/>
                  <a:pt x="1744" y="232"/>
                  <a:pt x="1746" y="232"/>
                </a:cubicBezTo>
                <a:cubicBezTo>
                  <a:pt x="1751" y="232"/>
                  <a:pt x="1755" y="232"/>
                  <a:pt x="1760" y="232"/>
                </a:cubicBezTo>
                <a:cubicBezTo>
                  <a:pt x="1764" y="232"/>
                  <a:pt x="1764" y="233"/>
                  <a:pt x="1764" y="229"/>
                </a:cubicBezTo>
                <a:cubicBezTo>
                  <a:pt x="1764" y="189"/>
                  <a:pt x="1764" y="150"/>
                  <a:pt x="1764" y="111"/>
                </a:cubicBezTo>
                <a:cubicBezTo>
                  <a:pt x="1764" y="111"/>
                  <a:pt x="1764" y="110"/>
                  <a:pt x="1764" y="109"/>
                </a:cubicBezTo>
                <a:cubicBezTo>
                  <a:pt x="1764" y="108"/>
                  <a:pt x="1763" y="107"/>
                  <a:pt x="1762" y="107"/>
                </a:cubicBezTo>
                <a:cubicBezTo>
                  <a:pt x="1757" y="108"/>
                  <a:pt x="1752" y="107"/>
                  <a:pt x="1747" y="107"/>
                </a:cubicBezTo>
                <a:cubicBezTo>
                  <a:pt x="1743" y="108"/>
                  <a:pt x="1744" y="107"/>
                  <a:pt x="1744" y="111"/>
                </a:cubicBezTo>
                <a:cubicBezTo>
                  <a:pt x="1744" y="134"/>
                  <a:pt x="1744" y="156"/>
                  <a:pt x="1744" y="179"/>
                </a:cubicBezTo>
                <a:cubicBezTo>
                  <a:pt x="1744" y="184"/>
                  <a:pt x="1743" y="188"/>
                  <a:pt x="1742" y="192"/>
                </a:cubicBezTo>
                <a:cubicBezTo>
                  <a:pt x="1739" y="205"/>
                  <a:pt x="1729" y="218"/>
                  <a:pt x="1712" y="218"/>
                </a:cubicBezTo>
                <a:cubicBezTo>
                  <a:pt x="1697" y="218"/>
                  <a:pt x="1687" y="212"/>
                  <a:pt x="1683" y="198"/>
                </a:cubicBezTo>
                <a:cubicBezTo>
                  <a:pt x="1681" y="191"/>
                  <a:pt x="1680" y="185"/>
                  <a:pt x="1680" y="179"/>
                </a:cubicBezTo>
                <a:cubicBezTo>
                  <a:pt x="1680" y="156"/>
                  <a:pt x="1680" y="134"/>
                  <a:pt x="1680" y="112"/>
                </a:cubicBezTo>
                <a:cubicBezTo>
                  <a:pt x="1680" y="111"/>
                  <a:pt x="1680" y="110"/>
                  <a:pt x="1680" y="109"/>
                </a:cubicBezTo>
                <a:cubicBezTo>
                  <a:pt x="1681" y="108"/>
                  <a:pt x="1680" y="107"/>
                  <a:pt x="1678" y="107"/>
                </a:cubicBezTo>
                <a:cubicBezTo>
                  <a:pt x="1673" y="108"/>
                  <a:pt x="1668" y="107"/>
                  <a:pt x="1663" y="107"/>
                </a:cubicBezTo>
                <a:cubicBezTo>
                  <a:pt x="1660" y="107"/>
                  <a:pt x="1660" y="107"/>
                  <a:pt x="1660" y="110"/>
                </a:cubicBezTo>
                <a:cubicBezTo>
                  <a:pt x="1660" y="135"/>
                  <a:pt x="1660" y="160"/>
                  <a:pt x="1660" y="184"/>
                </a:cubicBezTo>
                <a:cubicBezTo>
                  <a:pt x="1661" y="193"/>
                  <a:pt x="1662" y="202"/>
                  <a:pt x="1665" y="211"/>
                </a:cubicBezTo>
                <a:cubicBezTo>
                  <a:pt x="1670" y="223"/>
                  <a:pt x="1678" y="231"/>
                  <a:pt x="1691" y="234"/>
                </a:cubicBezTo>
                <a:cubicBezTo>
                  <a:pt x="1696" y="235"/>
                  <a:pt x="1702" y="235"/>
                  <a:pt x="1707" y="235"/>
                </a:cubicBezTo>
                <a:cubicBezTo>
                  <a:pt x="1722" y="235"/>
                  <a:pt x="1734" y="228"/>
                  <a:pt x="1742" y="216"/>
                </a:cubicBezTo>
                <a:cubicBezTo>
                  <a:pt x="1742" y="215"/>
                  <a:pt x="1743" y="214"/>
                  <a:pt x="1743" y="213"/>
                </a:cubicBezTo>
                <a:cubicBezTo>
                  <a:pt x="1743" y="213"/>
                  <a:pt x="1744" y="213"/>
                  <a:pt x="1744" y="213"/>
                </a:cubicBezTo>
                <a:close/>
                <a:moveTo>
                  <a:pt x="1612" y="129"/>
                </a:moveTo>
                <a:cubicBezTo>
                  <a:pt x="1589" y="160"/>
                  <a:pt x="1566" y="192"/>
                  <a:pt x="1543" y="223"/>
                </a:cubicBezTo>
                <a:cubicBezTo>
                  <a:pt x="1542" y="225"/>
                  <a:pt x="1541" y="226"/>
                  <a:pt x="1541" y="228"/>
                </a:cubicBezTo>
                <a:cubicBezTo>
                  <a:pt x="1541" y="233"/>
                  <a:pt x="1541" y="232"/>
                  <a:pt x="1545" y="232"/>
                </a:cubicBezTo>
                <a:cubicBezTo>
                  <a:pt x="1577" y="232"/>
                  <a:pt x="1608" y="232"/>
                  <a:pt x="1640" y="232"/>
                </a:cubicBezTo>
                <a:cubicBezTo>
                  <a:pt x="1640" y="232"/>
                  <a:pt x="1641" y="232"/>
                  <a:pt x="1642" y="232"/>
                </a:cubicBezTo>
                <a:cubicBezTo>
                  <a:pt x="1643" y="232"/>
                  <a:pt x="1644" y="232"/>
                  <a:pt x="1644" y="230"/>
                </a:cubicBezTo>
                <a:cubicBezTo>
                  <a:pt x="1644" y="226"/>
                  <a:pt x="1644" y="222"/>
                  <a:pt x="1644" y="219"/>
                </a:cubicBezTo>
                <a:cubicBezTo>
                  <a:pt x="1644" y="215"/>
                  <a:pt x="1644" y="215"/>
                  <a:pt x="1640" y="215"/>
                </a:cubicBezTo>
                <a:cubicBezTo>
                  <a:pt x="1618" y="215"/>
                  <a:pt x="1596" y="215"/>
                  <a:pt x="1575" y="215"/>
                </a:cubicBezTo>
                <a:cubicBezTo>
                  <a:pt x="1573" y="215"/>
                  <a:pt x="1572" y="215"/>
                  <a:pt x="1571" y="215"/>
                </a:cubicBezTo>
                <a:cubicBezTo>
                  <a:pt x="1571" y="214"/>
                  <a:pt x="1572" y="213"/>
                  <a:pt x="1573" y="212"/>
                </a:cubicBezTo>
                <a:cubicBezTo>
                  <a:pt x="1596" y="180"/>
                  <a:pt x="1619" y="148"/>
                  <a:pt x="1642" y="116"/>
                </a:cubicBezTo>
                <a:cubicBezTo>
                  <a:pt x="1643" y="115"/>
                  <a:pt x="1644" y="113"/>
                  <a:pt x="1644" y="111"/>
                </a:cubicBezTo>
                <a:cubicBezTo>
                  <a:pt x="1644" y="107"/>
                  <a:pt x="1645" y="107"/>
                  <a:pt x="1641" y="107"/>
                </a:cubicBezTo>
                <a:cubicBezTo>
                  <a:pt x="1611" y="107"/>
                  <a:pt x="1581" y="107"/>
                  <a:pt x="1552" y="107"/>
                </a:cubicBezTo>
                <a:cubicBezTo>
                  <a:pt x="1551" y="107"/>
                  <a:pt x="1551" y="108"/>
                  <a:pt x="1550" y="107"/>
                </a:cubicBezTo>
                <a:cubicBezTo>
                  <a:pt x="1549" y="107"/>
                  <a:pt x="1548" y="108"/>
                  <a:pt x="1548" y="109"/>
                </a:cubicBezTo>
                <a:cubicBezTo>
                  <a:pt x="1548" y="114"/>
                  <a:pt x="1548" y="118"/>
                  <a:pt x="1548" y="122"/>
                </a:cubicBezTo>
                <a:cubicBezTo>
                  <a:pt x="1548" y="125"/>
                  <a:pt x="1548" y="125"/>
                  <a:pt x="1551" y="125"/>
                </a:cubicBezTo>
                <a:cubicBezTo>
                  <a:pt x="1551" y="125"/>
                  <a:pt x="1552" y="125"/>
                  <a:pt x="1553" y="125"/>
                </a:cubicBezTo>
                <a:cubicBezTo>
                  <a:pt x="1572" y="125"/>
                  <a:pt x="1591" y="125"/>
                  <a:pt x="1611" y="125"/>
                </a:cubicBezTo>
                <a:cubicBezTo>
                  <a:pt x="1612" y="125"/>
                  <a:pt x="1613" y="124"/>
                  <a:pt x="1614" y="125"/>
                </a:cubicBezTo>
                <a:cubicBezTo>
                  <a:pt x="1614" y="126"/>
                  <a:pt x="1613" y="128"/>
                  <a:pt x="1612" y="129"/>
                </a:cubicBezTo>
                <a:close/>
                <a:moveTo>
                  <a:pt x="1319" y="114"/>
                </a:moveTo>
                <a:cubicBezTo>
                  <a:pt x="1319" y="110"/>
                  <a:pt x="1319" y="110"/>
                  <a:pt x="1316" y="109"/>
                </a:cubicBezTo>
                <a:cubicBezTo>
                  <a:pt x="1306" y="105"/>
                  <a:pt x="1295" y="104"/>
                  <a:pt x="1284" y="105"/>
                </a:cubicBezTo>
                <a:cubicBezTo>
                  <a:pt x="1274" y="106"/>
                  <a:pt x="1266" y="110"/>
                  <a:pt x="1258" y="117"/>
                </a:cubicBezTo>
                <a:cubicBezTo>
                  <a:pt x="1244" y="130"/>
                  <a:pt x="1244" y="157"/>
                  <a:pt x="1262" y="169"/>
                </a:cubicBezTo>
                <a:cubicBezTo>
                  <a:pt x="1267" y="172"/>
                  <a:pt x="1272" y="175"/>
                  <a:pt x="1278" y="177"/>
                </a:cubicBezTo>
                <a:cubicBezTo>
                  <a:pt x="1284" y="180"/>
                  <a:pt x="1291" y="183"/>
                  <a:pt x="1297" y="187"/>
                </a:cubicBezTo>
                <a:cubicBezTo>
                  <a:pt x="1303" y="191"/>
                  <a:pt x="1305" y="197"/>
                  <a:pt x="1304" y="204"/>
                </a:cubicBezTo>
                <a:cubicBezTo>
                  <a:pt x="1303" y="211"/>
                  <a:pt x="1299" y="214"/>
                  <a:pt x="1293" y="216"/>
                </a:cubicBezTo>
                <a:cubicBezTo>
                  <a:pt x="1292" y="217"/>
                  <a:pt x="1291" y="217"/>
                  <a:pt x="1290" y="217"/>
                </a:cubicBezTo>
                <a:cubicBezTo>
                  <a:pt x="1276" y="220"/>
                  <a:pt x="1263" y="217"/>
                  <a:pt x="1251" y="209"/>
                </a:cubicBezTo>
                <a:cubicBezTo>
                  <a:pt x="1250" y="208"/>
                  <a:pt x="1250" y="207"/>
                  <a:pt x="1248" y="207"/>
                </a:cubicBezTo>
                <a:cubicBezTo>
                  <a:pt x="1248" y="212"/>
                  <a:pt x="1248" y="216"/>
                  <a:pt x="1248" y="221"/>
                </a:cubicBezTo>
                <a:cubicBezTo>
                  <a:pt x="1248" y="223"/>
                  <a:pt x="1247" y="226"/>
                  <a:pt x="1248" y="228"/>
                </a:cubicBezTo>
                <a:cubicBezTo>
                  <a:pt x="1250" y="229"/>
                  <a:pt x="1252" y="230"/>
                  <a:pt x="1255" y="231"/>
                </a:cubicBezTo>
                <a:cubicBezTo>
                  <a:pt x="1266" y="235"/>
                  <a:pt x="1279" y="236"/>
                  <a:pt x="1291" y="234"/>
                </a:cubicBezTo>
                <a:cubicBezTo>
                  <a:pt x="1298" y="233"/>
                  <a:pt x="1304" y="231"/>
                  <a:pt x="1310" y="227"/>
                </a:cubicBezTo>
                <a:cubicBezTo>
                  <a:pt x="1329" y="214"/>
                  <a:pt x="1330" y="184"/>
                  <a:pt x="1310" y="172"/>
                </a:cubicBezTo>
                <a:cubicBezTo>
                  <a:pt x="1308" y="170"/>
                  <a:pt x="1306" y="169"/>
                  <a:pt x="1304" y="168"/>
                </a:cubicBezTo>
                <a:cubicBezTo>
                  <a:pt x="1300" y="166"/>
                  <a:pt x="1296" y="164"/>
                  <a:pt x="1291" y="162"/>
                </a:cubicBezTo>
                <a:cubicBezTo>
                  <a:pt x="1286" y="159"/>
                  <a:pt x="1281" y="157"/>
                  <a:pt x="1276" y="154"/>
                </a:cubicBezTo>
                <a:cubicBezTo>
                  <a:pt x="1270" y="150"/>
                  <a:pt x="1268" y="144"/>
                  <a:pt x="1269" y="137"/>
                </a:cubicBezTo>
                <a:cubicBezTo>
                  <a:pt x="1269" y="131"/>
                  <a:pt x="1273" y="127"/>
                  <a:pt x="1279" y="124"/>
                </a:cubicBezTo>
                <a:cubicBezTo>
                  <a:pt x="1281" y="123"/>
                  <a:pt x="1282" y="123"/>
                  <a:pt x="1284" y="122"/>
                </a:cubicBezTo>
                <a:cubicBezTo>
                  <a:pt x="1295" y="120"/>
                  <a:pt x="1306" y="123"/>
                  <a:pt x="1316" y="128"/>
                </a:cubicBezTo>
                <a:cubicBezTo>
                  <a:pt x="1317" y="129"/>
                  <a:pt x="1317" y="130"/>
                  <a:pt x="1319" y="130"/>
                </a:cubicBezTo>
                <a:cubicBezTo>
                  <a:pt x="1319" y="124"/>
                  <a:pt x="1319" y="119"/>
                  <a:pt x="1319" y="114"/>
                </a:cubicBezTo>
                <a:close/>
                <a:moveTo>
                  <a:pt x="1816" y="130"/>
                </a:moveTo>
                <a:cubicBezTo>
                  <a:pt x="1816" y="123"/>
                  <a:pt x="1816" y="116"/>
                  <a:pt x="1816" y="110"/>
                </a:cubicBezTo>
                <a:cubicBezTo>
                  <a:pt x="1816" y="108"/>
                  <a:pt x="1816" y="107"/>
                  <a:pt x="1814" y="107"/>
                </a:cubicBezTo>
                <a:cubicBezTo>
                  <a:pt x="1809" y="107"/>
                  <a:pt x="1804" y="107"/>
                  <a:pt x="1800" y="107"/>
                </a:cubicBezTo>
                <a:cubicBezTo>
                  <a:pt x="1796" y="108"/>
                  <a:pt x="1796" y="107"/>
                  <a:pt x="1796" y="111"/>
                </a:cubicBezTo>
                <a:cubicBezTo>
                  <a:pt x="1796" y="150"/>
                  <a:pt x="1796" y="189"/>
                  <a:pt x="1796" y="228"/>
                </a:cubicBezTo>
                <a:cubicBezTo>
                  <a:pt x="1796" y="229"/>
                  <a:pt x="1796" y="230"/>
                  <a:pt x="1796" y="230"/>
                </a:cubicBezTo>
                <a:cubicBezTo>
                  <a:pt x="1796" y="232"/>
                  <a:pt x="1797" y="232"/>
                  <a:pt x="1798" y="232"/>
                </a:cubicBezTo>
                <a:cubicBezTo>
                  <a:pt x="1803" y="232"/>
                  <a:pt x="1809" y="232"/>
                  <a:pt x="1815" y="232"/>
                </a:cubicBezTo>
                <a:cubicBezTo>
                  <a:pt x="1816" y="232"/>
                  <a:pt x="1816" y="232"/>
                  <a:pt x="1816" y="230"/>
                </a:cubicBezTo>
                <a:cubicBezTo>
                  <a:pt x="1816" y="230"/>
                  <a:pt x="1816" y="229"/>
                  <a:pt x="1816" y="228"/>
                </a:cubicBezTo>
                <a:cubicBezTo>
                  <a:pt x="1816" y="208"/>
                  <a:pt x="1816" y="189"/>
                  <a:pt x="1816" y="169"/>
                </a:cubicBezTo>
                <a:cubicBezTo>
                  <a:pt x="1816" y="165"/>
                  <a:pt x="1817" y="160"/>
                  <a:pt x="1817" y="156"/>
                </a:cubicBezTo>
                <a:cubicBezTo>
                  <a:pt x="1819" y="148"/>
                  <a:pt x="1821" y="140"/>
                  <a:pt x="1826" y="134"/>
                </a:cubicBezTo>
                <a:cubicBezTo>
                  <a:pt x="1835" y="122"/>
                  <a:pt x="1849" y="122"/>
                  <a:pt x="1859" y="127"/>
                </a:cubicBezTo>
                <a:cubicBezTo>
                  <a:pt x="1860" y="127"/>
                  <a:pt x="1860" y="128"/>
                  <a:pt x="1861" y="127"/>
                </a:cubicBezTo>
                <a:cubicBezTo>
                  <a:pt x="1861" y="121"/>
                  <a:pt x="1861" y="115"/>
                  <a:pt x="1861" y="109"/>
                </a:cubicBezTo>
                <a:cubicBezTo>
                  <a:pt x="1861" y="107"/>
                  <a:pt x="1860" y="107"/>
                  <a:pt x="1859" y="106"/>
                </a:cubicBezTo>
                <a:cubicBezTo>
                  <a:pt x="1848" y="104"/>
                  <a:pt x="1838" y="105"/>
                  <a:pt x="1830" y="113"/>
                </a:cubicBezTo>
                <a:cubicBezTo>
                  <a:pt x="1825" y="117"/>
                  <a:pt x="1821" y="122"/>
                  <a:pt x="1818" y="128"/>
                </a:cubicBezTo>
                <a:cubicBezTo>
                  <a:pt x="1818" y="130"/>
                  <a:pt x="1818" y="131"/>
                  <a:pt x="1816" y="132"/>
                </a:cubicBezTo>
                <a:cubicBezTo>
                  <a:pt x="1816" y="131"/>
                  <a:pt x="1816" y="130"/>
                  <a:pt x="1816" y="130"/>
                </a:cubicBezTo>
                <a:close/>
                <a:moveTo>
                  <a:pt x="620" y="229"/>
                </a:moveTo>
                <a:cubicBezTo>
                  <a:pt x="620" y="232"/>
                  <a:pt x="620" y="232"/>
                  <a:pt x="623" y="232"/>
                </a:cubicBezTo>
                <a:cubicBezTo>
                  <a:pt x="628" y="232"/>
                  <a:pt x="632" y="232"/>
                  <a:pt x="637" y="232"/>
                </a:cubicBezTo>
                <a:cubicBezTo>
                  <a:pt x="641" y="232"/>
                  <a:pt x="640" y="232"/>
                  <a:pt x="640" y="228"/>
                </a:cubicBezTo>
                <a:cubicBezTo>
                  <a:pt x="640" y="189"/>
                  <a:pt x="640" y="150"/>
                  <a:pt x="640" y="111"/>
                </a:cubicBezTo>
                <a:cubicBezTo>
                  <a:pt x="640" y="111"/>
                  <a:pt x="640" y="110"/>
                  <a:pt x="640" y="109"/>
                </a:cubicBezTo>
                <a:cubicBezTo>
                  <a:pt x="640" y="108"/>
                  <a:pt x="640" y="107"/>
                  <a:pt x="639" y="107"/>
                </a:cubicBezTo>
                <a:cubicBezTo>
                  <a:pt x="633" y="108"/>
                  <a:pt x="628" y="108"/>
                  <a:pt x="622" y="107"/>
                </a:cubicBezTo>
                <a:cubicBezTo>
                  <a:pt x="621" y="107"/>
                  <a:pt x="620" y="108"/>
                  <a:pt x="620" y="109"/>
                </a:cubicBezTo>
                <a:cubicBezTo>
                  <a:pt x="620" y="110"/>
                  <a:pt x="620" y="111"/>
                  <a:pt x="620" y="111"/>
                </a:cubicBezTo>
                <a:cubicBezTo>
                  <a:pt x="620" y="131"/>
                  <a:pt x="620" y="150"/>
                  <a:pt x="620" y="170"/>
                </a:cubicBezTo>
                <a:cubicBezTo>
                  <a:pt x="620" y="190"/>
                  <a:pt x="620" y="209"/>
                  <a:pt x="620" y="229"/>
                </a:cubicBezTo>
                <a:close/>
                <a:moveTo>
                  <a:pt x="643" y="67"/>
                </a:moveTo>
                <a:cubicBezTo>
                  <a:pt x="643" y="60"/>
                  <a:pt x="638" y="54"/>
                  <a:pt x="630" y="54"/>
                </a:cubicBezTo>
                <a:cubicBezTo>
                  <a:pt x="623" y="54"/>
                  <a:pt x="617" y="59"/>
                  <a:pt x="617" y="67"/>
                </a:cubicBezTo>
                <a:cubicBezTo>
                  <a:pt x="617" y="74"/>
                  <a:pt x="622" y="80"/>
                  <a:pt x="630" y="80"/>
                </a:cubicBezTo>
                <a:cubicBezTo>
                  <a:pt x="637" y="80"/>
                  <a:pt x="643" y="74"/>
                  <a:pt x="643" y="67"/>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prstClr val="black"/>
              </a:solidFill>
            </a:endParaRPr>
          </a:p>
        </p:txBody>
      </p:sp>
      <p:sp>
        <p:nvSpPr>
          <p:cNvPr id="227" name="Freeform 10"/>
          <p:cNvSpPr>
            <a:spLocks noEditPoints="1"/>
          </p:cNvSpPr>
          <p:nvPr/>
        </p:nvSpPr>
        <p:spPr bwMode="auto">
          <a:xfrm>
            <a:off x="10250004" y="5273731"/>
            <a:ext cx="666494" cy="666494"/>
          </a:xfrm>
          <a:custGeom>
            <a:avLst/>
            <a:gdLst>
              <a:gd name="T0" fmla="*/ 306 w 865"/>
              <a:gd name="T1" fmla="*/ 521 h 864"/>
              <a:gd name="T2" fmla="*/ 244 w 865"/>
              <a:gd name="T3" fmla="*/ 569 h 864"/>
              <a:gd name="T4" fmla="*/ 91 w 865"/>
              <a:gd name="T5" fmla="*/ 688 h 864"/>
              <a:gd name="T6" fmla="*/ 83 w 865"/>
              <a:gd name="T7" fmla="*/ 689 h 864"/>
              <a:gd name="T8" fmla="*/ 4 w 865"/>
              <a:gd name="T9" fmla="*/ 650 h 864"/>
              <a:gd name="T10" fmla="*/ 0 w 865"/>
              <a:gd name="T11" fmla="*/ 643 h 864"/>
              <a:gd name="T12" fmla="*/ 0 w 865"/>
              <a:gd name="T13" fmla="*/ 220 h 864"/>
              <a:gd name="T14" fmla="*/ 4 w 865"/>
              <a:gd name="T15" fmla="*/ 213 h 864"/>
              <a:gd name="T16" fmla="*/ 83 w 865"/>
              <a:gd name="T17" fmla="*/ 174 h 864"/>
              <a:gd name="T18" fmla="*/ 91 w 865"/>
              <a:gd name="T19" fmla="*/ 175 h 864"/>
              <a:gd name="T20" fmla="*/ 302 w 865"/>
              <a:gd name="T21" fmla="*/ 340 h 864"/>
              <a:gd name="T22" fmla="*/ 307 w 865"/>
              <a:gd name="T23" fmla="*/ 343 h 864"/>
              <a:gd name="T24" fmla="*/ 310 w 865"/>
              <a:gd name="T25" fmla="*/ 338 h 864"/>
              <a:gd name="T26" fmla="*/ 645 w 865"/>
              <a:gd name="T27" fmla="*/ 3 h 864"/>
              <a:gd name="T28" fmla="*/ 654 w 865"/>
              <a:gd name="T29" fmla="*/ 1 h 864"/>
              <a:gd name="T30" fmla="*/ 861 w 865"/>
              <a:gd name="T31" fmla="*/ 84 h 864"/>
              <a:gd name="T32" fmla="*/ 865 w 865"/>
              <a:gd name="T33" fmla="*/ 90 h 864"/>
              <a:gd name="T34" fmla="*/ 865 w 865"/>
              <a:gd name="T35" fmla="*/ 773 h 864"/>
              <a:gd name="T36" fmla="*/ 861 w 865"/>
              <a:gd name="T37" fmla="*/ 779 h 864"/>
              <a:gd name="T38" fmla="*/ 654 w 865"/>
              <a:gd name="T39" fmla="*/ 862 h 864"/>
              <a:gd name="T40" fmla="*/ 645 w 865"/>
              <a:gd name="T41" fmla="*/ 860 h 864"/>
              <a:gd name="T42" fmla="*/ 310 w 865"/>
              <a:gd name="T43" fmla="*/ 525 h 864"/>
              <a:gd name="T44" fmla="*/ 306 w 865"/>
              <a:gd name="T45" fmla="*/ 521 h 864"/>
              <a:gd name="T46" fmla="*/ 649 w 865"/>
              <a:gd name="T47" fmla="*/ 609 h 864"/>
              <a:gd name="T48" fmla="*/ 649 w 865"/>
              <a:gd name="T49" fmla="*/ 254 h 864"/>
              <a:gd name="T50" fmla="*/ 421 w 865"/>
              <a:gd name="T51" fmla="*/ 432 h 864"/>
              <a:gd name="T52" fmla="*/ 649 w 865"/>
              <a:gd name="T53" fmla="*/ 609 h 864"/>
              <a:gd name="T54" fmla="*/ 87 w 865"/>
              <a:gd name="T55" fmla="*/ 559 h 864"/>
              <a:gd name="T56" fmla="*/ 214 w 865"/>
              <a:gd name="T57" fmla="*/ 431 h 864"/>
              <a:gd name="T58" fmla="*/ 87 w 865"/>
              <a:gd name="T59" fmla="*/ 304 h 864"/>
              <a:gd name="T60" fmla="*/ 87 w 865"/>
              <a:gd name="T61" fmla="*/ 559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65" h="864">
                <a:moveTo>
                  <a:pt x="306" y="521"/>
                </a:moveTo>
                <a:cubicBezTo>
                  <a:pt x="285" y="537"/>
                  <a:pt x="264" y="553"/>
                  <a:pt x="244" y="569"/>
                </a:cubicBezTo>
                <a:cubicBezTo>
                  <a:pt x="193" y="609"/>
                  <a:pt x="142" y="649"/>
                  <a:pt x="91" y="688"/>
                </a:cubicBezTo>
                <a:cubicBezTo>
                  <a:pt x="88" y="690"/>
                  <a:pt x="86" y="691"/>
                  <a:pt x="83" y="689"/>
                </a:cubicBezTo>
                <a:cubicBezTo>
                  <a:pt x="57" y="676"/>
                  <a:pt x="30" y="663"/>
                  <a:pt x="4" y="650"/>
                </a:cubicBezTo>
                <a:cubicBezTo>
                  <a:pt x="1" y="648"/>
                  <a:pt x="0" y="647"/>
                  <a:pt x="0" y="643"/>
                </a:cubicBezTo>
                <a:cubicBezTo>
                  <a:pt x="0" y="502"/>
                  <a:pt x="0" y="361"/>
                  <a:pt x="0" y="220"/>
                </a:cubicBezTo>
                <a:cubicBezTo>
                  <a:pt x="0" y="217"/>
                  <a:pt x="1" y="215"/>
                  <a:pt x="4" y="213"/>
                </a:cubicBezTo>
                <a:cubicBezTo>
                  <a:pt x="30" y="200"/>
                  <a:pt x="57" y="187"/>
                  <a:pt x="83" y="174"/>
                </a:cubicBezTo>
                <a:cubicBezTo>
                  <a:pt x="86" y="172"/>
                  <a:pt x="88" y="173"/>
                  <a:pt x="91" y="175"/>
                </a:cubicBezTo>
                <a:cubicBezTo>
                  <a:pt x="161" y="230"/>
                  <a:pt x="232" y="285"/>
                  <a:pt x="302" y="340"/>
                </a:cubicBezTo>
                <a:cubicBezTo>
                  <a:pt x="303" y="340"/>
                  <a:pt x="304" y="341"/>
                  <a:pt x="307" y="343"/>
                </a:cubicBezTo>
                <a:cubicBezTo>
                  <a:pt x="308" y="341"/>
                  <a:pt x="309" y="339"/>
                  <a:pt x="310" y="338"/>
                </a:cubicBezTo>
                <a:cubicBezTo>
                  <a:pt x="422" y="226"/>
                  <a:pt x="533" y="115"/>
                  <a:pt x="645" y="3"/>
                </a:cubicBezTo>
                <a:cubicBezTo>
                  <a:pt x="648" y="0"/>
                  <a:pt x="650" y="0"/>
                  <a:pt x="654" y="1"/>
                </a:cubicBezTo>
                <a:cubicBezTo>
                  <a:pt x="723" y="29"/>
                  <a:pt x="792" y="56"/>
                  <a:pt x="861" y="84"/>
                </a:cubicBezTo>
                <a:cubicBezTo>
                  <a:pt x="864" y="85"/>
                  <a:pt x="865" y="87"/>
                  <a:pt x="865" y="90"/>
                </a:cubicBezTo>
                <a:cubicBezTo>
                  <a:pt x="865" y="318"/>
                  <a:pt x="865" y="545"/>
                  <a:pt x="865" y="773"/>
                </a:cubicBezTo>
                <a:cubicBezTo>
                  <a:pt x="865" y="776"/>
                  <a:pt x="864" y="778"/>
                  <a:pt x="861" y="779"/>
                </a:cubicBezTo>
                <a:cubicBezTo>
                  <a:pt x="792" y="807"/>
                  <a:pt x="723" y="834"/>
                  <a:pt x="654" y="862"/>
                </a:cubicBezTo>
                <a:cubicBezTo>
                  <a:pt x="650" y="864"/>
                  <a:pt x="648" y="863"/>
                  <a:pt x="645" y="860"/>
                </a:cubicBezTo>
                <a:cubicBezTo>
                  <a:pt x="533" y="749"/>
                  <a:pt x="422" y="637"/>
                  <a:pt x="310" y="525"/>
                </a:cubicBezTo>
                <a:cubicBezTo>
                  <a:pt x="309" y="524"/>
                  <a:pt x="307" y="522"/>
                  <a:pt x="306" y="521"/>
                </a:cubicBezTo>
                <a:close/>
                <a:moveTo>
                  <a:pt x="649" y="609"/>
                </a:moveTo>
                <a:cubicBezTo>
                  <a:pt x="649" y="490"/>
                  <a:pt x="649" y="373"/>
                  <a:pt x="649" y="254"/>
                </a:cubicBezTo>
                <a:cubicBezTo>
                  <a:pt x="572" y="314"/>
                  <a:pt x="497" y="372"/>
                  <a:pt x="421" y="432"/>
                </a:cubicBezTo>
                <a:cubicBezTo>
                  <a:pt x="497" y="491"/>
                  <a:pt x="572" y="549"/>
                  <a:pt x="649" y="609"/>
                </a:cubicBezTo>
                <a:close/>
                <a:moveTo>
                  <a:pt x="87" y="559"/>
                </a:moveTo>
                <a:cubicBezTo>
                  <a:pt x="130" y="516"/>
                  <a:pt x="172" y="474"/>
                  <a:pt x="214" y="431"/>
                </a:cubicBezTo>
                <a:cubicBezTo>
                  <a:pt x="173" y="390"/>
                  <a:pt x="130" y="347"/>
                  <a:pt x="87" y="304"/>
                </a:cubicBezTo>
                <a:cubicBezTo>
                  <a:pt x="87" y="389"/>
                  <a:pt x="87" y="474"/>
                  <a:pt x="87" y="559"/>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grpSp>
        <p:nvGrpSpPr>
          <p:cNvPr id="228" name="Group 227"/>
          <p:cNvGrpSpPr/>
          <p:nvPr/>
        </p:nvGrpSpPr>
        <p:grpSpPr>
          <a:xfrm>
            <a:off x="9252195" y="5287652"/>
            <a:ext cx="470829" cy="663953"/>
            <a:chOff x="10662147" y="6848694"/>
            <a:chExt cx="615459" cy="867907"/>
          </a:xfrm>
        </p:grpSpPr>
        <p:sp>
          <p:nvSpPr>
            <p:cNvPr id="229" name="Freeform 70"/>
            <p:cNvSpPr>
              <a:spLocks/>
            </p:cNvSpPr>
            <p:nvPr/>
          </p:nvSpPr>
          <p:spPr bwMode="auto">
            <a:xfrm>
              <a:off x="10662147" y="7018125"/>
              <a:ext cx="615459" cy="698476"/>
            </a:xfrm>
            <a:custGeom>
              <a:avLst/>
              <a:gdLst>
                <a:gd name="T0" fmla="*/ 714 w 1452"/>
                <a:gd name="T1" fmla="*/ 1648 h 1648"/>
                <a:gd name="T2" fmla="*/ 655 w 1452"/>
                <a:gd name="T3" fmla="*/ 1629 h 1648"/>
                <a:gd name="T4" fmla="*/ 373 w 1452"/>
                <a:gd name="T5" fmla="*/ 1551 h 1648"/>
                <a:gd name="T6" fmla="*/ 146 w 1452"/>
                <a:gd name="T7" fmla="*/ 1488 h 1648"/>
                <a:gd name="T8" fmla="*/ 132 w 1452"/>
                <a:gd name="T9" fmla="*/ 1482 h 1648"/>
                <a:gd name="T10" fmla="*/ 127 w 1452"/>
                <a:gd name="T11" fmla="*/ 1434 h 1648"/>
                <a:gd name="T12" fmla="*/ 114 w 1452"/>
                <a:gd name="T13" fmla="*/ 1273 h 1648"/>
                <a:gd name="T14" fmla="*/ 98 w 1452"/>
                <a:gd name="T15" fmla="*/ 1092 h 1648"/>
                <a:gd name="T16" fmla="*/ 86 w 1452"/>
                <a:gd name="T17" fmla="*/ 958 h 1648"/>
                <a:gd name="T18" fmla="*/ 69 w 1452"/>
                <a:gd name="T19" fmla="*/ 775 h 1648"/>
                <a:gd name="T20" fmla="*/ 58 w 1452"/>
                <a:gd name="T21" fmla="*/ 646 h 1648"/>
                <a:gd name="T22" fmla="*/ 43 w 1452"/>
                <a:gd name="T23" fmla="*/ 492 h 1648"/>
                <a:gd name="T24" fmla="*/ 34 w 1452"/>
                <a:gd name="T25" fmla="*/ 377 h 1648"/>
                <a:gd name="T26" fmla="*/ 19 w 1452"/>
                <a:gd name="T27" fmla="*/ 226 h 1648"/>
                <a:gd name="T28" fmla="*/ 10 w 1452"/>
                <a:gd name="T29" fmla="*/ 115 h 1648"/>
                <a:gd name="T30" fmla="*/ 0 w 1452"/>
                <a:gd name="T31" fmla="*/ 4 h 1648"/>
                <a:gd name="T32" fmla="*/ 1452 w 1452"/>
                <a:gd name="T33" fmla="*/ 4 h 1648"/>
                <a:gd name="T34" fmla="*/ 1439 w 1452"/>
                <a:gd name="T35" fmla="*/ 146 h 1648"/>
                <a:gd name="T36" fmla="*/ 1430 w 1452"/>
                <a:gd name="T37" fmla="*/ 257 h 1648"/>
                <a:gd name="T38" fmla="*/ 1419 w 1452"/>
                <a:gd name="T39" fmla="*/ 368 h 1648"/>
                <a:gd name="T40" fmla="*/ 1415 w 1452"/>
                <a:gd name="T41" fmla="*/ 422 h 1648"/>
                <a:gd name="T42" fmla="*/ 1401 w 1452"/>
                <a:gd name="T43" fmla="*/ 578 h 1648"/>
                <a:gd name="T44" fmla="*/ 1389 w 1452"/>
                <a:gd name="T45" fmla="*/ 713 h 1648"/>
                <a:gd name="T46" fmla="*/ 1373 w 1452"/>
                <a:gd name="T47" fmla="*/ 894 h 1648"/>
                <a:gd name="T48" fmla="*/ 1357 w 1452"/>
                <a:gd name="T49" fmla="*/ 1074 h 1648"/>
                <a:gd name="T50" fmla="*/ 1341 w 1452"/>
                <a:gd name="T51" fmla="*/ 1251 h 1648"/>
                <a:gd name="T52" fmla="*/ 1329 w 1452"/>
                <a:gd name="T53" fmla="*/ 1385 h 1648"/>
                <a:gd name="T54" fmla="*/ 1321 w 1452"/>
                <a:gd name="T55" fmla="*/ 1480 h 1648"/>
                <a:gd name="T56" fmla="*/ 1305 w 1452"/>
                <a:gd name="T57" fmla="*/ 1488 h 1648"/>
                <a:gd name="T58" fmla="*/ 909 w 1452"/>
                <a:gd name="T59" fmla="*/ 1598 h 1648"/>
                <a:gd name="T60" fmla="*/ 738 w 1452"/>
                <a:gd name="T61" fmla="*/ 1645 h 1648"/>
                <a:gd name="T62" fmla="*/ 734 w 1452"/>
                <a:gd name="T63" fmla="*/ 1648 h 1648"/>
                <a:gd name="T64" fmla="*/ 714 w 1452"/>
                <a:gd name="T6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52" h="1648">
                  <a:moveTo>
                    <a:pt x="714" y="1648"/>
                  </a:moveTo>
                  <a:cubicBezTo>
                    <a:pt x="696" y="1637"/>
                    <a:pt x="674" y="1635"/>
                    <a:pt x="655" y="1629"/>
                  </a:cubicBezTo>
                  <a:cubicBezTo>
                    <a:pt x="561" y="1602"/>
                    <a:pt x="467" y="1577"/>
                    <a:pt x="373" y="1551"/>
                  </a:cubicBezTo>
                  <a:cubicBezTo>
                    <a:pt x="297" y="1530"/>
                    <a:pt x="221" y="1509"/>
                    <a:pt x="146" y="1488"/>
                  </a:cubicBezTo>
                  <a:cubicBezTo>
                    <a:pt x="141" y="1487"/>
                    <a:pt x="137" y="1485"/>
                    <a:pt x="132" y="1482"/>
                  </a:cubicBezTo>
                  <a:cubicBezTo>
                    <a:pt x="129" y="1467"/>
                    <a:pt x="129" y="1450"/>
                    <a:pt x="127" y="1434"/>
                  </a:cubicBezTo>
                  <a:cubicBezTo>
                    <a:pt x="122" y="1380"/>
                    <a:pt x="118" y="1326"/>
                    <a:pt x="114" y="1273"/>
                  </a:cubicBezTo>
                  <a:cubicBezTo>
                    <a:pt x="108" y="1213"/>
                    <a:pt x="103" y="1153"/>
                    <a:pt x="98" y="1092"/>
                  </a:cubicBezTo>
                  <a:cubicBezTo>
                    <a:pt x="94" y="1047"/>
                    <a:pt x="90" y="1002"/>
                    <a:pt x="86" y="958"/>
                  </a:cubicBezTo>
                  <a:cubicBezTo>
                    <a:pt x="80" y="897"/>
                    <a:pt x="74" y="836"/>
                    <a:pt x="69" y="775"/>
                  </a:cubicBezTo>
                  <a:cubicBezTo>
                    <a:pt x="66" y="732"/>
                    <a:pt x="62" y="689"/>
                    <a:pt x="58" y="646"/>
                  </a:cubicBezTo>
                  <a:cubicBezTo>
                    <a:pt x="53" y="595"/>
                    <a:pt x="48" y="543"/>
                    <a:pt x="43" y="492"/>
                  </a:cubicBezTo>
                  <a:cubicBezTo>
                    <a:pt x="39" y="453"/>
                    <a:pt x="37" y="415"/>
                    <a:pt x="34" y="377"/>
                  </a:cubicBezTo>
                  <a:cubicBezTo>
                    <a:pt x="29" y="326"/>
                    <a:pt x="24" y="276"/>
                    <a:pt x="19" y="226"/>
                  </a:cubicBezTo>
                  <a:cubicBezTo>
                    <a:pt x="16" y="189"/>
                    <a:pt x="13" y="152"/>
                    <a:pt x="10" y="115"/>
                  </a:cubicBezTo>
                  <a:cubicBezTo>
                    <a:pt x="7" y="78"/>
                    <a:pt x="3" y="41"/>
                    <a:pt x="0" y="4"/>
                  </a:cubicBezTo>
                  <a:cubicBezTo>
                    <a:pt x="15" y="0"/>
                    <a:pt x="1434" y="0"/>
                    <a:pt x="1452" y="4"/>
                  </a:cubicBezTo>
                  <a:cubicBezTo>
                    <a:pt x="1448" y="51"/>
                    <a:pt x="1444" y="99"/>
                    <a:pt x="1439" y="146"/>
                  </a:cubicBezTo>
                  <a:cubicBezTo>
                    <a:pt x="1435" y="183"/>
                    <a:pt x="1433" y="220"/>
                    <a:pt x="1430" y="257"/>
                  </a:cubicBezTo>
                  <a:cubicBezTo>
                    <a:pt x="1426" y="294"/>
                    <a:pt x="1422" y="331"/>
                    <a:pt x="1419" y="368"/>
                  </a:cubicBezTo>
                  <a:cubicBezTo>
                    <a:pt x="1417" y="386"/>
                    <a:pt x="1416" y="404"/>
                    <a:pt x="1415" y="422"/>
                  </a:cubicBezTo>
                  <a:cubicBezTo>
                    <a:pt x="1409" y="474"/>
                    <a:pt x="1406" y="526"/>
                    <a:pt x="1401" y="578"/>
                  </a:cubicBezTo>
                  <a:cubicBezTo>
                    <a:pt x="1397" y="623"/>
                    <a:pt x="1393" y="668"/>
                    <a:pt x="1389" y="713"/>
                  </a:cubicBezTo>
                  <a:cubicBezTo>
                    <a:pt x="1384" y="773"/>
                    <a:pt x="1379" y="834"/>
                    <a:pt x="1373" y="894"/>
                  </a:cubicBezTo>
                  <a:cubicBezTo>
                    <a:pt x="1368" y="954"/>
                    <a:pt x="1362" y="1014"/>
                    <a:pt x="1357" y="1074"/>
                  </a:cubicBezTo>
                  <a:cubicBezTo>
                    <a:pt x="1352" y="1133"/>
                    <a:pt x="1347" y="1192"/>
                    <a:pt x="1341" y="1251"/>
                  </a:cubicBezTo>
                  <a:cubicBezTo>
                    <a:pt x="1337" y="1296"/>
                    <a:pt x="1334" y="1341"/>
                    <a:pt x="1329" y="1385"/>
                  </a:cubicBezTo>
                  <a:cubicBezTo>
                    <a:pt x="1326" y="1417"/>
                    <a:pt x="1322" y="1449"/>
                    <a:pt x="1321" y="1480"/>
                  </a:cubicBezTo>
                  <a:cubicBezTo>
                    <a:pt x="1316" y="1485"/>
                    <a:pt x="1311" y="1486"/>
                    <a:pt x="1305" y="1488"/>
                  </a:cubicBezTo>
                  <a:cubicBezTo>
                    <a:pt x="1173" y="1525"/>
                    <a:pt x="1041" y="1561"/>
                    <a:pt x="909" y="1598"/>
                  </a:cubicBezTo>
                  <a:cubicBezTo>
                    <a:pt x="852" y="1614"/>
                    <a:pt x="795" y="1629"/>
                    <a:pt x="738" y="1645"/>
                  </a:cubicBezTo>
                  <a:cubicBezTo>
                    <a:pt x="737" y="1645"/>
                    <a:pt x="735" y="1647"/>
                    <a:pt x="734" y="1648"/>
                  </a:cubicBezTo>
                  <a:cubicBezTo>
                    <a:pt x="727" y="1648"/>
                    <a:pt x="721" y="1648"/>
                    <a:pt x="714" y="1648"/>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0" name="Freeform 71"/>
            <p:cNvSpPr>
              <a:spLocks/>
            </p:cNvSpPr>
            <p:nvPr/>
          </p:nvSpPr>
          <p:spPr bwMode="auto">
            <a:xfrm>
              <a:off x="10974971" y="6848694"/>
              <a:ext cx="132827" cy="116979"/>
            </a:xfrm>
            <a:custGeom>
              <a:avLst/>
              <a:gdLst>
                <a:gd name="T0" fmla="*/ 312 w 313"/>
                <a:gd name="T1" fmla="*/ 0 h 276"/>
                <a:gd name="T2" fmla="*/ 313 w 313"/>
                <a:gd name="T3" fmla="*/ 170 h 276"/>
                <a:gd name="T4" fmla="*/ 313 w 313"/>
                <a:gd name="T5" fmla="*/ 260 h 276"/>
                <a:gd name="T6" fmla="*/ 313 w 313"/>
                <a:gd name="T7" fmla="*/ 276 h 276"/>
                <a:gd name="T8" fmla="*/ 222 w 313"/>
                <a:gd name="T9" fmla="*/ 276 h 276"/>
                <a:gd name="T10" fmla="*/ 222 w 313"/>
                <a:gd name="T11" fmla="*/ 147 h 276"/>
                <a:gd name="T12" fmla="*/ 218 w 313"/>
                <a:gd name="T13" fmla="*/ 146 h 276"/>
                <a:gd name="T14" fmla="*/ 157 w 313"/>
                <a:gd name="T15" fmla="*/ 240 h 276"/>
                <a:gd name="T16" fmla="*/ 93 w 313"/>
                <a:gd name="T17" fmla="*/ 141 h 276"/>
                <a:gd name="T18" fmla="*/ 93 w 313"/>
                <a:gd name="T19" fmla="*/ 275 h 276"/>
                <a:gd name="T20" fmla="*/ 3 w 313"/>
                <a:gd name="T21" fmla="*/ 275 h 276"/>
                <a:gd name="T22" fmla="*/ 2 w 313"/>
                <a:gd name="T23" fmla="*/ 256 h 276"/>
                <a:gd name="T24" fmla="*/ 2 w 313"/>
                <a:gd name="T25" fmla="*/ 22 h 276"/>
                <a:gd name="T26" fmla="*/ 0 w 313"/>
                <a:gd name="T27" fmla="*/ 0 h 276"/>
                <a:gd name="T28" fmla="*/ 100 w 313"/>
                <a:gd name="T29" fmla="*/ 0 h 276"/>
                <a:gd name="T30" fmla="*/ 131 w 313"/>
                <a:gd name="T31" fmla="*/ 43 h 276"/>
                <a:gd name="T32" fmla="*/ 158 w 313"/>
                <a:gd name="T33" fmla="*/ 86 h 276"/>
                <a:gd name="T34" fmla="*/ 201 w 313"/>
                <a:gd name="T35" fmla="*/ 15 h 276"/>
                <a:gd name="T36" fmla="*/ 216 w 313"/>
                <a:gd name="T37" fmla="*/ 0 h 276"/>
                <a:gd name="T38" fmla="*/ 312 w 313"/>
                <a:gd name="T39"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3" h="276">
                  <a:moveTo>
                    <a:pt x="312" y="0"/>
                  </a:moveTo>
                  <a:cubicBezTo>
                    <a:pt x="312" y="57"/>
                    <a:pt x="312" y="113"/>
                    <a:pt x="313" y="170"/>
                  </a:cubicBezTo>
                  <a:cubicBezTo>
                    <a:pt x="313" y="200"/>
                    <a:pt x="313" y="230"/>
                    <a:pt x="313" y="260"/>
                  </a:cubicBezTo>
                  <a:cubicBezTo>
                    <a:pt x="313" y="265"/>
                    <a:pt x="313" y="270"/>
                    <a:pt x="313" y="276"/>
                  </a:cubicBezTo>
                  <a:cubicBezTo>
                    <a:pt x="282" y="276"/>
                    <a:pt x="253" y="276"/>
                    <a:pt x="222" y="276"/>
                  </a:cubicBezTo>
                  <a:cubicBezTo>
                    <a:pt x="222" y="233"/>
                    <a:pt x="222" y="190"/>
                    <a:pt x="222" y="147"/>
                  </a:cubicBezTo>
                  <a:cubicBezTo>
                    <a:pt x="220" y="147"/>
                    <a:pt x="219" y="146"/>
                    <a:pt x="218" y="146"/>
                  </a:cubicBezTo>
                  <a:cubicBezTo>
                    <a:pt x="198" y="176"/>
                    <a:pt x="178" y="207"/>
                    <a:pt x="157" y="240"/>
                  </a:cubicBezTo>
                  <a:cubicBezTo>
                    <a:pt x="135" y="207"/>
                    <a:pt x="115" y="176"/>
                    <a:pt x="93" y="141"/>
                  </a:cubicBezTo>
                  <a:cubicBezTo>
                    <a:pt x="93" y="189"/>
                    <a:pt x="93" y="231"/>
                    <a:pt x="93" y="275"/>
                  </a:cubicBezTo>
                  <a:cubicBezTo>
                    <a:pt x="63" y="275"/>
                    <a:pt x="33" y="275"/>
                    <a:pt x="3" y="275"/>
                  </a:cubicBezTo>
                  <a:cubicBezTo>
                    <a:pt x="0" y="269"/>
                    <a:pt x="2" y="262"/>
                    <a:pt x="2" y="256"/>
                  </a:cubicBezTo>
                  <a:cubicBezTo>
                    <a:pt x="2" y="178"/>
                    <a:pt x="2" y="100"/>
                    <a:pt x="2" y="22"/>
                  </a:cubicBezTo>
                  <a:cubicBezTo>
                    <a:pt x="2" y="14"/>
                    <a:pt x="3" y="7"/>
                    <a:pt x="0" y="0"/>
                  </a:cubicBezTo>
                  <a:cubicBezTo>
                    <a:pt x="33" y="0"/>
                    <a:pt x="67" y="0"/>
                    <a:pt x="100" y="0"/>
                  </a:cubicBezTo>
                  <a:cubicBezTo>
                    <a:pt x="116" y="10"/>
                    <a:pt x="121" y="29"/>
                    <a:pt x="131" y="43"/>
                  </a:cubicBezTo>
                  <a:cubicBezTo>
                    <a:pt x="140" y="57"/>
                    <a:pt x="149" y="71"/>
                    <a:pt x="158" y="86"/>
                  </a:cubicBezTo>
                  <a:cubicBezTo>
                    <a:pt x="172" y="62"/>
                    <a:pt x="187" y="39"/>
                    <a:pt x="201" y="15"/>
                  </a:cubicBezTo>
                  <a:cubicBezTo>
                    <a:pt x="205" y="9"/>
                    <a:pt x="209" y="4"/>
                    <a:pt x="216" y="0"/>
                  </a:cubicBezTo>
                  <a:cubicBezTo>
                    <a:pt x="248" y="0"/>
                    <a:pt x="280" y="0"/>
                    <a:pt x="312"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1" name="Freeform 72"/>
            <p:cNvSpPr>
              <a:spLocks/>
            </p:cNvSpPr>
            <p:nvPr/>
          </p:nvSpPr>
          <p:spPr bwMode="auto">
            <a:xfrm>
              <a:off x="10718372" y="6848694"/>
              <a:ext cx="115847" cy="118111"/>
            </a:xfrm>
            <a:custGeom>
              <a:avLst/>
              <a:gdLst>
                <a:gd name="T0" fmla="*/ 273 w 273"/>
                <a:gd name="T1" fmla="*/ 0 h 279"/>
                <a:gd name="T2" fmla="*/ 272 w 273"/>
                <a:gd name="T3" fmla="*/ 158 h 279"/>
                <a:gd name="T4" fmla="*/ 272 w 273"/>
                <a:gd name="T5" fmla="*/ 275 h 279"/>
                <a:gd name="T6" fmla="*/ 227 w 273"/>
                <a:gd name="T7" fmla="*/ 277 h 279"/>
                <a:gd name="T8" fmla="*/ 180 w 273"/>
                <a:gd name="T9" fmla="*/ 277 h 279"/>
                <a:gd name="T10" fmla="*/ 180 w 273"/>
                <a:gd name="T11" fmla="*/ 185 h 279"/>
                <a:gd name="T12" fmla="*/ 96 w 273"/>
                <a:gd name="T13" fmla="*/ 185 h 279"/>
                <a:gd name="T14" fmla="*/ 96 w 273"/>
                <a:gd name="T15" fmla="*/ 275 h 279"/>
                <a:gd name="T16" fmla="*/ 4 w 273"/>
                <a:gd name="T17" fmla="*/ 275 h 279"/>
                <a:gd name="T18" fmla="*/ 2 w 273"/>
                <a:gd name="T19" fmla="*/ 258 h 279"/>
                <a:gd name="T20" fmla="*/ 2 w 273"/>
                <a:gd name="T21" fmla="*/ 20 h 279"/>
                <a:gd name="T22" fmla="*/ 1 w 273"/>
                <a:gd name="T23" fmla="*/ 0 h 279"/>
                <a:gd name="T24" fmla="*/ 93 w 273"/>
                <a:gd name="T25" fmla="*/ 0 h 279"/>
                <a:gd name="T26" fmla="*/ 99 w 273"/>
                <a:gd name="T27" fmla="*/ 28 h 279"/>
                <a:gd name="T28" fmla="*/ 99 w 273"/>
                <a:gd name="T29" fmla="*/ 66 h 279"/>
                <a:gd name="T30" fmla="*/ 118 w 273"/>
                <a:gd name="T31" fmla="*/ 86 h 279"/>
                <a:gd name="T32" fmla="*/ 156 w 273"/>
                <a:gd name="T33" fmla="*/ 86 h 279"/>
                <a:gd name="T34" fmla="*/ 175 w 273"/>
                <a:gd name="T35" fmla="*/ 66 h 279"/>
                <a:gd name="T36" fmla="*/ 175 w 273"/>
                <a:gd name="T37" fmla="*/ 25 h 279"/>
                <a:gd name="T38" fmla="*/ 181 w 273"/>
                <a:gd name="T39" fmla="*/ 0 h 279"/>
                <a:gd name="T40" fmla="*/ 273 w 273"/>
                <a:gd name="T41" fmla="*/ 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3" h="279">
                  <a:moveTo>
                    <a:pt x="273" y="0"/>
                  </a:moveTo>
                  <a:cubicBezTo>
                    <a:pt x="273" y="53"/>
                    <a:pt x="273" y="105"/>
                    <a:pt x="272" y="158"/>
                  </a:cubicBezTo>
                  <a:cubicBezTo>
                    <a:pt x="272" y="196"/>
                    <a:pt x="272" y="235"/>
                    <a:pt x="272" y="275"/>
                  </a:cubicBezTo>
                  <a:cubicBezTo>
                    <a:pt x="257" y="279"/>
                    <a:pt x="242" y="276"/>
                    <a:pt x="227" y="277"/>
                  </a:cubicBezTo>
                  <a:cubicBezTo>
                    <a:pt x="212" y="277"/>
                    <a:pt x="196" y="277"/>
                    <a:pt x="180" y="277"/>
                  </a:cubicBezTo>
                  <a:cubicBezTo>
                    <a:pt x="180" y="246"/>
                    <a:pt x="180" y="216"/>
                    <a:pt x="180" y="185"/>
                  </a:cubicBezTo>
                  <a:cubicBezTo>
                    <a:pt x="151" y="185"/>
                    <a:pt x="124" y="185"/>
                    <a:pt x="96" y="185"/>
                  </a:cubicBezTo>
                  <a:cubicBezTo>
                    <a:pt x="96" y="215"/>
                    <a:pt x="96" y="244"/>
                    <a:pt x="96" y="275"/>
                  </a:cubicBezTo>
                  <a:cubicBezTo>
                    <a:pt x="64" y="275"/>
                    <a:pt x="34" y="275"/>
                    <a:pt x="4" y="275"/>
                  </a:cubicBezTo>
                  <a:cubicBezTo>
                    <a:pt x="0" y="270"/>
                    <a:pt x="2" y="263"/>
                    <a:pt x="2" y="258"/>
                  </a:cubicBezTo>
                  <a:cubicBezTo>
                    <a:pt x="2" y="178"/>
                    <a:pt x="2" y="99"/>
                    <a:pt x="2" y="20"/>
                  </a:cubicBezTo>
                  <a:cubicBezTo>
                    <a:pt x="2" y="13"/>
                    <a:pt x="1" y="7"/>
                    <a:pt x="1" y="0"/>
                  </a:cubicBezTo>
                  <a:cubicBezTo>
                    <a:pt x="32" y="0"/>
                    <a:pt x="62" y="0"/>
                    <a:pt x="93" y="0"/>
                  </a:cubicBezTo>
                  <a:cubicBezTo>
                    <a:pt x="100" y="8"/>
                    <a:pt x="99" y="19"/>
                    <a:pt x="99" y="28"/>
                  </a:cubicBezTo>
                  <a:cubicBezTo>
                    <a:pt x="99" y="41"/>
                    <a:pt x="99" y="54"/>
                    <a:pt x="99" y="66"/>
                  </a:cubicBezTo>
                  <a:cubicBezTo>
                    <a:pt x="99" y="79"/>
                    <a:pt x="104" y="86"/>
                    <a:pt x="118" y="86"/>
                  </a:cubicBezTo>
                  <a:cubicBezTo>
                    <a:pt x="131" y="86"/>
                    <a:pt x="143" y="86"/>
                    <a:pt x="156" y="86"/>
                  </a:cubicBezTo>
                  <a:cubicBezTo>
                    <a:pt x="170" y="86"/>
                    <a:pt x="175" y="79"/>
                    <a:pt x="175" y="66"/>
                  </a:cubicBezTo>
                  <a:cubicBezTo>
                    <a:pt x="175" y="52"/>
                    <a:pt x="175" y="38"/>
                    <a:pt x="175" y="25"/>
                  </a:cubicBezTo>
                  <a:cubicBezTo>
                    <a:pt x="175" y="16"/>
                    <a:pt x="175" y="7"/>
                    <a:pt x="181" y="0"/>
                  </a:cubicBezTo>
                  <a:cubicBezTo>
                    <a:pt x="212" y="0"/>
                    <a:pt x="242" y="0"/>
                    <a:pt x="273"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2" name="Freeform 73"/>
            <p:cNvSpPr>
              <a:spLocks/>
            </p:cNvSpPr>
            <p:nvPr/>
          </p:nvSpPr>
          <p:spPr bwMode="auto">
            <a:xfrm>
              <a:off x="10849690" y="6848694"/>
              <a:ext cx="110186" cy="116602"/>
            </a:xfrm>
            <a:custGeom>
              <a:avLst/>
              <a:gdLst>
                <a:gd name="T0" fmla="*/ 260 w 260"/>
                <a:gd name="T1" fmla="*/ 0 h 275"/>
                <a:gd name="T2" fmla="*/ 258 w 260"/>
                <a:gd name="T3" fmla="*/ 60 h 275"/>
                <a:gd name="T4" fmla="*/ 258 w 260"/>
                <a:gd name="T5" fmla="*/ 91 h 275"/>
                <a:gd name="T6" fmla="*/ 177 w 260"/>
                <a:gd name="T7" fmla="*/ 91 h 275"/>
                <a:gd name="T8" fmla="*/ 177 w 260"/>
                <a:gd name="T9" fmla="*/ 275 h 275"/>
                <a:gd name="T10" fmla="*/ 84 w 260"/>
                <a:gd name="T11" fmla="*/ 275 h 275"/>
                <a:gd name="T12" fmla="*/ 84 w 260"/>
                <a:gd name="T13" fmla="*/ 93 h 275"/>
                <a:gd name="T14" fmla="*/ 3 w 260"/>
                <a:gd name="T15" fmla="*/ 93 h 275"/>
                <a:gd name="T16" fmla="*/ 2 w 260"/>
                <a:gd name="T17" fmla="*/ 46 h 275"/>
                <a:gd name="T18" fmla="*/ 0 w 260"/>
                <a:gd name="T19" fmla="*/ 0 h 275"/>
                <a:gd name="T20" fmla="*/ 260 w 260"/>
                <a:gd name="T21" fmla="*/ 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0" h="275">
                  <a:moveTo>
                    <a:pt x="260" y="0"/>
                  </a:moveTo>
                  <a:cubicBezTo>
                    <a:pt x="256" y="20"/>
                    <a:pt x="259" y="40"/>
                    <a:pt x="258" y="60"/>
                  </a:cubicBezTo>
                  <a:cubicBezTo>
                    <a:pt x="258" y="70"/>
                    <a:pt x="258" y="79"/>
                    <a:pt x="258" y="91"/>
                  </a:cubicBezTo>
                  <a:cubicBezTo>
                    <a:pt x="231" y="91"/>
                    <a:pt x="205" y="91"/>
                    <a:pt x="177" y="91"/>
                  </a:cubicBezTo>
                  <a:cubicBezTo>
                    <a:pt x="177" y="153"/>
                    <a:pt x="177" y="214"/>
                    <a:pt x="177" y="275"/>
                  </a:cubicBezTo>
                  <a:cubicBezTo>
                    <a:pt x="146" y="275"/>
                    <a:pt x="116" y="275"/>
                    <a:pt x="84" y="275"/>
                  </a:cubicBezTo>
                  <a:cubicBezTo>
                    <a:pt x="84" y="215"/>
                    <a:pt x="84" y="155"/>
                    <a:pt x="84" y="93"/>
                  </a:cubicBezTo>
                  <a:cubicBezTo>
                    <a:pt x="56" y="93"/>
                    <a:pt x="30" y="93"/>
                    <a:pt x="3" y="93"/>
                  </a:cubicBezTo>
                  <a:cubicBezTo>
                    <a:pt x="0" y="76"/>
                    <a:pt x="2" y="61"/>
                    <a:pt x="2" y="46"/>
                  </a:cubicBezTo>
                  <a:cubicBezTo>
                    <a:pt x="1" y="30"/>
                    <a:pt x="4" y="15"/>
                    <a:pt x="0" y="0"/>
                  </a:cubicBezTo>
                  <a:cubicBezTo>
                    <a:pt x="87" y="0"/>
                    <a:pt x="173" y="0"/>
                    <a:pt x="260"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3" name="Freeform 74"/>
            <p:cNvSpPr>
              <a:spLocks/>
            </p:cNvSpPr>
            <p:nvPr/>
          </p:nvSpPr>
          <p:spPr bwMode="auto">
            <a:xfrm>
              <a:off x="11125911" y="6848694"/>
              <a:ext cx="95470" cy="116979"/>
            </a:xfrm>
            <a:custGeom>
              <a:avLst/>
              <a:gdLst>
                <a:gd name="T0" fmla="*/ 96 w 225"/>
                <a:gd name="T1" fmla="*/ 0 h 276"/>
                <a:gd name="T2" fmla="*/ 96 w 225"/>
                <a:gd name="T3" fmla="*/ 183 h 276"/>
                <a:gd name="T4" fmla="*/ 225 w 225"/>
                <a:gd name="T5" fmla="*/ 183 h 276"/>
                <a:gd name="T6" fmla="*/ 225 w 225"/>
                <a:gd name="T7" fmla="*/ 276 h 276"/>
                <a:gd name="T8" fmla="*/ 4 w 225"/>
                <a:gd name="T9" fmla="*/ 276 h 276"/>
                <a:gd name="T10" fmla="*/ 2 w 225"/>
                <a:gd name="T11" fmla="*/ 255 h 276"/>
                <a:gd name="T12" fmla="*/ 2 w 225"/>
                <a:gd name="T13" fmla="*/ 22 h 276"/>
                <a:gd name="T14" fmla="*/ 0 w 225"/>
                <a:gd name="T15" fmla="*/ 0 h 276"/>
                <a:gd name="T16" fmla="*/ 96 w 225"/>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5" h="276">
                  <a:moveTo>
                    <a:pt x="96" y="0"/>
                  </a:moveTo>
                  <a:cubicBezTo>
                    <a:pt x="96" y="61"/>
                    <a:pt x="96" y="121"/>
                    <a:pt x="96" y="183"/>
                  </a:cubicBezTo>
                  <a:cubicBezTo>
                    <a:pt x="139" y="183"/>
                    <a:pt x="181" y="183"/>
                    <a:pt x="225" y="183"/>
                  </a:cubicBezTo>
                  <a:cubicBezTo>
                    <a:pt x="225" y="215"/>
                    <a:pt x="225" y="245"/>
                    <a:pt x="225" y="276"/>
                  </a:cubicBezTo>
                  <a:cubicBezTo>
                    <a:pt x="151" y="276"/>
                    <a:pt x="77" y="276"/>
                    <a:pt x="4" y="276"/>
                  </a:cubicBezTo>
                  <a:cubicBezTo>
                    <a:pt x="0" y="269"/>
                    <a:pt x="2" y="262"/>
                    <a:pt x="2" y="255"/>
                  </a:cubicBezTo>
                  <a:cubicBezTo>
                    <a:pt x="2" y="178"/>
                    <a:pt x="2" y="100"/>
                    <a:pt x="2" y="22"/>
                  </a:cubicBezTo>
                  <a:cubicBezTo>
                    <a:pt x="2" y="14"/>
                    <a:pt x="3" y="7"/>
                    <a:pt x="0" y="0"/>
                  </a:cubicBezTo>
                  <a:cubicBezTo>
                    <a:pt x="32" y="0"/>
                    <a:pt x="64" y="0"/>
                    <a:pt x="96"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4" name="Freeform 75"/>
            <p:cNvSpPr>
              <a:spLocks/>
            </p:cNvSpPr>
            <p:nvPr/>
          </p:nvSpPr>
          <p:spPr bwMode="auto">
            <a:xfrm>
              <a:off x="10965914" y="7071331"/>
              <a:ext cx="255844" cy="592441"/>
            </a:xfrm>
            <a:custGeom>
              <a:avLst/>
              <a:gdLst>
                <a:gd name="T0" fmla="*/ 9 w 603"/>
                <a:gd name="T1" fmla="*/ 179 h 1398"/>
                <a:gd name="T2" fmla="*/ 9 w 603"/>
                <a:gd name="T3" fmla="*/ 0 h 1398"/>
                <a:gd name="T4" fmla="*/ 600 w 603"/>
                <a:gd name="T5" fmla="*/ 0 h 1398"/>
                <a:gd name="T6" fmla="*/ 598 w 603"/>
                <a:gd name="T7" fmla="*/ 47 h 1398"/>
                <a:gd name="T8" fmla="*/ 594 w 603"/>
                <a:gd name="T9" fmla="*/ 86 h 1398"/>
                <a:gd name="T10" fmla="*/ 589 w 603"/>
                <a:gd name="T11" fmla="*/ 153 h 1398"/>
                <a:gd name="T12" fmla="*/ 581 w 603"/>
                <a:gd name="T13" fmla="*/ 227 h 1398"/>
                <a:gd name="T14" fmla="*/ 581 w 603"/>
                <a:gd name="T15" fmla="*/ 237 h 1398"/>
                <a:gd name="T16" fmla="*/ 573 w 603"/>
                <a:gd name="T17" fmla="*/ 308 h 1398"/>
                <a:gd name="T18" fmla="*/ 573 w 603"/>
                <a:gd name="T19" fmla="*/ 310 h 1398"/>
                <a:gd name="T20" fmla="*/ 568 w 603"/>
                <a:gd name="T21" fmla="*/ 381 h 1398"/>
                <a:gd name="T22" fmla="*/ 561 w 603"/>
                <a:gd name="T23" fmla="*/ 451 h 1398"/>
                <a:gd name="T24" fmla="*/ 561 w 603"/>
                <a:gd name="T25" fmla="*/ 463 h 1398"/>
                <a:gd name="T26" fmla="*/ 553 w 603"/>
                <a:gd name="T27" fmla="*/ 531 h 1398"/>
                <a:gd name="T28" fmla="*/ 553 w 603"/>
                <a:gd name="T29" fmla="*/ 535 h 1398"/>
                <a:gd name="T30" fmla="*/ 548 w 603"/>
                <a:gd name="T31" fmla="*/ 612 h 1398"/>
                <a:gd name="T32" fmla="*/ 541 w 603"/>
                <a:gd name="T33" fmla="*/ 675 h 1398"/>
                <a:gd name="T34" fmla="*/ 541 w 603"/>
                <a:gd name="T35" fmla="*/ 682 h 1398"/>
                <a:gd name="T36" fmla="*/ 533 w 603"/>
                <a:gd name="T37" fmla="*/ 757 h 1398"/>
                <a:gd name="T38" fmla="*/ 533 w 603"/>
                <a:gd name="T39" fmla="*/ 761 h 1398"/>
                <a:gd name="T40" fmla="*/ 528 w 603"/>
                <a:gd name="T41" fmla="*/ 840 h 1398"/>
                <a:gd name="T42" fmla="*/ 520 w 603"/>
                <a:gd name="T43" fmla="*/ 932 h 1398"/>
                <a:gd name="T44" fmla="*/ 512 w 603"/>
                <a:gd name="T45" fmla="*/ 1020 h 1398"/>
                <a:gd name="T46" fmla="*/ 506 w 603"/>
                <a:gd name="T47" fmla="*/ 1081 h 1398"/>
                <a:gd name="T48" fmla="*/ 502 w 603"/>
                <a:gd name="T49" fmla="*/ 1130 h 1398"/>
                <a:gd name="T50" fmla="*/ 493 w 603"/>
                <a:gd name="T51" fmla="*/ 1246 h 1398"/>
                <a:gd name="T52" fmla="*/ 488 w 603"/>
                <a:gd name="T53" fmla="*/ 1265 h 1398"/>
                <a:gd name="T54" fmla="*/ 9 w 603"/>
                <a:gd name="T55" fmla="*/ 1398 h 1398"/>
                <a:gd name="T56" fmla="*/ 9 w 603"/>
                <a:gd name="T57" fmla="*/ 1358 h 1398"/>
                <a:gd name="T58" fmla="*/ 9 w 603"/>
                <a:gd name="T59" fmla="*/ 1226 h 1398"/>
                <a:gd name="T60" fmla="*/ 1 w 603"/>
                <a:gd name="T61" fmla="*/ 1208 h 1398"/>
                <a:gd name="T62" fmla="*/ 10 w 603"/>
                <a:gd name="T63" fmla="*/ 1202 h 1398"/>
                <a:gd name="T64" fmla="*/ 353 w 603"/>
                <a:gd name="T65" fmla="*/ 1108 h 1398"/>
                <a:gd name="T66" fmla="*/ 379 w 603"/>
                <a:gd name="T67" fmla="*/ 1075 h 1398"/>
                <a:gd name="T68" fmla="*/ 418 w 603"/>
                <a:gd name="T69" fmla="*/ 632 h 1398"/>
                <a:gd name="T70" fmla="*/ 423 w 603"/>
                <a:gd name="T71" fmla="*/ 578 h 1398"/>
                <a:gd name="T72" fmla="*/ 400 w 603"/>
                <a:gd name="T73" fmla="*/ 553 h 1398"/>
                <a:gd name="T74" fmla="*/ 272 w 603"/>
                <a:gd name="T75" fmla="*/ 553 h 1398"/>
                <a:gd name="T76" fmla="*/ 40 w 603"/>
                <a:gd name="T77" fmla="*/ 553 h 1398"/>
                <a:gd name="T78" fmla="*/ 10 w 603"/>
                <a:gd name="T79" fmla="*/ 550 h 1398"/>
                <a:gd name="T80" fmla="*/ 5 w 603"/>
                <a:gd name="T81" fmla="*/ 544 h 1398"/>
                <a:gd name="T82" fmla="*/ 3 w 603"/>
                <a:gd name="T83" fmla="*/ 477 h 1398"/>
                <a:gd name="T84" fmla="*/ 3 w 603"/>
                <a:gd name="T85" fmla="*/ 387 h 1398"/>
                <a:gd name="T86" fmla="*/ 8 w 603"/>
                <a:gd name="T87" fmla="*/ 362 h 1398"/>
                <a:gd name="T88" fmla="*/ 39 w 603"/>
                <a:gd name="T89" fmla="*/ 357 h 1398"/>
                <a:gd name="T90" fmla="*/ 414 w 603"/>
                <a:gd name="T91" fmla="*/ 357 h 1398"/>
                <a:gd name="T92" fmla="*/ 441 w 603"/>
                <a:gd name="T93" fmla="*/ 349 h 1398"/>
                <a:gd name="T94" fmla="*/ 455 w 603"/>
                <a:gd name="T95" fmla="*/ 195 h 1398"/>
                <a:gd name="T96" fmla="*/ 433 w 603"/>
                <a:gd name="T97" fmla="*/ 185 h 1398"/>
                <a:gd name="T98" fmla="*/ 235 w 603"/>
                <a:gd name="T99" fmla="*/ 185 h 1398"/>
                <a:gd name="T100" fmla="*/ 35 w 603"/>
                <a:gd name="T101" fmla="*/ 185 h 1398"/>
                <a:gd name="T102" fmla="*/ 9 w 603"/>
                <a:gd name="T103" fmla="*/ 179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3" h="1398">
                  <a:moveTo>
                    <a:pt x="9" y="179"/>
                  </a:moveTo>
                  <a:cubicBezTo>
                    <a:pt x="9" y="120"/>
                    <a:pt x="9" y="60"/>
                    <a:pt x="9" y="0"/>
                  </a:cubicBezTo>
                  <a:cubicBezTo>
                    <a:pt x="207" y="0"/>
                    <a:pt x="403" y="0"/>
                    <a:pt x="600" y="0"/>
                  </a:cubicBezTo>
                  <a:cubicBezTo>
                    <a:pt x="600" y="16"/>
                    <a:pt x="603" y="31"/>
                    <a:pt x="598" y="47"/>
                  </a:cubicBezTo>
                  <a:cubicBezTo>
                    <a:pt x="594" y="59"/>
                    <a:pt x="595" y="73"/>
                    <a:pt x="594" y="86"/>
                  </a:cubicBezTo>
                  <a:cubicBezTo>
                    <a:pt x="593" y="109"/>
                    <a:pt x="589" y="131"/>
                    <a:pt x="589" y="153"/>
                  </a:cubicBezTo>
                  <a:cubicBezTo>
                    <a:pt x="588" y="178"/>
                    <a:pt x="587" y="203"/>
                    <a:pt x="581" y="227"/>
                  </a:cubicBezTo>
                  <a:cubicBezTo>
                    <a:pt x="581" y="231"/>
                    <a:pt x="581" y="234"/>
                    <a:pt x="581" y="237"/>
                  </a:cubicBezTo>
                  <a:cubicBezTo>
                    <a:pt x="581" y="261"/>
                    <a:pt x="578" y="284"/>
                    <a:pt x="573" y="308"/>
                  </a:cubicBezTo>
                  <a:cubicBezTo>
                    <a:pt x="573" y="308"/>
                    <a:pt x="573" y="309"/>
                    <a:pt x="573" y="310"/>
                  </a:cubicBezTo>
                  <a:cubicBezTo>
                    <a:pt x="576" y="334"/>
                    <a:pt x="569" y="357"/>
                    <a:pt x="568" y="381"/>
                  </a:cubicBezTo>
                  <a:cubicBezTo>
                    <a:pt x="568" y="404"/>
                    <a:pt x="567" y="428"/>
                    <a:pt x="561" y="451"/>
                  </a:cubicBezTo>
                  <a:cubicBezTo>
                    <a:pt x="560" y="455"/>
                    <a:pt x="561" y="459"/>
                    <a:pt x="561" y="463"/>
                  </a:cubicBezTo>
                  <a:cubicBezTo>
                    <a:pt x="561" y="486"/>
                    <a:pt x="558" y="509"/>
                    <a:pt x="553" y="531"/>
                  </a:cubicBezTo>
                  <a:cubicBezTo>
                    <a:pt x="553" y="532"/>
                    <a:pt x="553" y="534"/>
                    <a:pt x="553" y="535"/>
                  </a:cubicBezTo>
                  <a:cubicBezTo>
                    <a:pt x="555" y="561"/>
                    <a:pt x="550" y="587"/>
                    <a:pt x="548" y="612"/>
                  </a:cubicBezTo>
                  <a:cubicBezTo>
                    <a:pt x="546" y="633"/>
                    <a:pt x="549" y="654"/>
                    <a:pt x="541" y="675"/>
                  </a:cubicBezTo>
                  <a:cubicBezTo>
                    <a:pt x="540" y="677"/>
                    <a:pt x="541" y="680"/>
                    <a:pt x="541" y="682"/>
                  </a:cubicBezTo>
                  <a:cubicBezTo>
                    <a:pt x="541" y="708"/>
                    <a:pt x="538" y="732"/>
                    <a:pt x="533" y="757"/>
                  </a:cubicBezTo>
                  <a:cubicBezTo>
                    <a:pt x="533" y="758"/>
                    <a:pt x="533" y="759"/>
                    <a:pt x="533" y="761"/>
                  </a:cubicBezTo>
                  <a:cubicBezTo>
                    <a:pt x="536" y="787"/>
                    <a:pt x="530" y="813"/>
                    <a:pt x="528" y="840"/>
                  </a:cubicBezTo>
                  <a:cubicBezTo>
                    <a:pt x="527" y="871"/>
                    <a:pt x="523" y="901"/>
                    <a:pt x="520" y="932"/>
                  </a:cubicBezTo>
                  <a:cubicBezTo>
                    <a:pt x="518" y="961"/>
                    <a:pt x="516" y="991"/>
                    <a:pt x="512" y="1020"/>
                  </a:cubicBezTo>
                  <a:cubicBezTo>
                    <a:pt x="509" y="1040"/>
                    <a:pt x="511" y="1061"/>
                    <a:pt x="506" y="1081"/>
                  </a:cubicBezTo>
                  <a:cubicBezTo>
                    <a:pt x="502" y="1096"/>
                    <a:pt x="502" y="1113"/>
                    <a:pt x="502" y="1130"/>
                  </a:cubicBezTo>
                  <a:cubicBezTo>
                    <a:pt x="500" y="1169"/>
                    <a:pt x="490" y="1207"/>
                    <a:pt x="493" y="1246"/>
                  </a:cubicBezTo>
                  <a:cubicBezTo>
                    <a:pt x="494" y="1253"/>
                    <a:pt x="488" y="1258"/>
                    <a:pt x="488" y="1265"/>
                  </a:cubicBezTo>
                  <a:cubicBezTo>
                    <a:pt x="329" y="1309"/>
                    <a:pt x="170" y="1353"/>
                    <a:pt x="9" y="1398"/>
                  </a:cubicBezTo>
                  <a:cubicBezTo>
                    <a:pt x="9" y="1384"/>
                    <a:pt x="9" y="1371"/>
                    <a:pt x="9" y="1358"/>
                  </a:cubicBezTo>
                  <a:cubicBezTo>
                    <a:pt x="9" y="1314"/>
                    <a:pt x="9" y="1270"/>
                    <a:pt x="9" y="1226"/>
                  </a:cubicBezTo>
                  <a:cubicBezTo>
                    <a:pt x="9" y="1218"/>
                    <a:pt x="8" y="1212"/>
                    <a:pt x="1" y="1208"/>
                  </a:cubicBezTo>
                  <a:cubicBezTo>
                    <a:pt x="3" y="1204"/>
                    <a:pt x="6" y="1203"/>
                    <a:pt x="10" y="1202"/>
                  </a:cubicBezTo>
                  <a:cubicBezTo>
                    <a:pt x="125" y="1172"/>
                    <a:pt x="238" y="1139"/>
                    <a:pt x="353" y="1108"/>
                  </a:cubicBezTo>
                  <a:cubicBezTo>
                    <a:pt x="370" y="1103"/>
                    <a:pt x="378" y="1093"/>
                    <a:pt x="379" y="1075"/>
                  </a:cubicBezTo>
                  <a:cubicBezTo>
                    <a:pt x="391" y="927"/>
                    <a:pt x="404" y="780"/>
                    <a:pt x="418" y="632"/>
                  </a:cubicBezTo>
                  <a:cubicBezTo>
                    <a:pt x="420" y="614"/>
                    <a:pt x="422" y="596"/>
                    <a:pt x="423" y="578"/>
                  </a:cubicBezTo>
                  <a:cubicBezTo>
                    <a:pt x="424" y="554"/>
                    <a:pt x="424" y="553"/>
                    <a:pt x="400" y="553"/>
                  </a:cubicBezTo>
                  <a:cubicBezTo>
                    <a:pt x="357" y="553"/>
                    <a:pt x="314" y="553"/>
                    <a:pt x="272" y="553"/>
                  </a:cubicBezTo>
                  <a:cubicBezTo>
                    <a:pt x="195" y="553"/>
                    <a:pt x="117" y="553"/>
                    <a:pt x="40" y="553"/>
                  </a:cubicBezTo>
                  <a:cubicBezTo>
                    <a:pt x="30" y="553"/>
                    <a:pt x="20" y="554"/>
                    <a:pt x="10" y="550"/>
                  </a:cubicBezTo>
                  <a:cubicBezTo>
                    <a:pt x="8" y="548"/>
                    <a:pt x="7" y="546"/>
                    <a:pt x="5" y="544"/>
                  </a:cubicBezTo>
                  <a:cubicBezTo>
                    <a:pt x="0" y="522"/>
                    <a:pt x="3" y="499"/>
                    <a:pt x="3" y="477"/>
                  </a:cubicBezTo>
                  <a:cubicBezTo>
                    <a:pt x="2" y="447"/>
                    <a:pt x="2" y="417"/>
                    <a:pt x="3" y="387"/>
                  </a:cubicBezTo>
                  <a:cubicBezTo>
                    <a:pt x="3" y="378"/>
                    <a:pt x="2" y="370"/>
                    <a:pt x="8" y="362"/>
                  </a:cubicBezTo>
                  <a:cubicBezTo>
                    <a:pt x="17" y="355"/>
                    <a:pt x="28" y="357"/>
                    <a:pt x="39" y="357"/>
                  </a:cubicBezTo>
                  <a:cubicBezTo>
                    <a:pt x="164" y="357"/>
                    <a:pt x="289" y="357"/>
                    <a:pt x="414" y="357"/>
                  </a:cubicBezTo>
                  <a:cubicBezTo>
                    <a:pt x="424" y="357"/>
                    <a:pt x="434" y="360"/>
                    <a:pt x="441" y="349"/>
                  </a:cubicBezTo>
                  <a:cubicBezTo>
                    <a:pt x="449" y="298"/>
                    <a:pt x="453" y="247"/>
                    <a:pt x="455" y="195"/>
                  </a:cubicBezTo>
                  <a:cubicBezTo>
                    <a:pt x="452" y="182"/>
                    <a:pt x="442" y="185"/>
                    <a:pt x="433" y="185"/>
                  </a:cubicBezTo>
                  <a:cubicBezTo>
                    <a:pt x="367" y="185"/>
                    <a:pt x="301" y="185"/>
                    <a:pt x="235" y="185"/>
                  </a:cubicBezTo>
                  <a:cubicBezTo>
                    <a:pt x="168" y="185"/>
                    <a:pt x="102" y="185"/>
                    <a:pt x="35" y="185"/>
                  </a:cubicBezTo>
                  <a:cubicBezTo>
                    <a:pt x="26" y="184"/>
                    <a:pt x="16" y="187"/>
                    <a:pt x="9" y="179"/>
                  </a:cubicBezTo>
                  <a:close/>
                </a:path>
              </a:pathLst>
            </a:custGeom>
            <a:solidFill>
              <a:srgbClr val="0070C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5" name="Freeform 76"/>
            <p:cNvSpPr>
              <a:spLocks/>
            </p:cNvSpPr>
            <p:nvPr/>
          </p:nvSpPr>
          <p:spPr bwMode="auto">
            <a:xfrm>
              <a:off x="10776107" y="7146801"/>
              <a:ext cx="387539" cy="243014"/>
            </a:xfrm>
            <a:custGeom>
              <a:avLst/>
              <a:gdLst>
                <a:gd name="T0" fmla="*/ 896 w 914"/>
                <a:gd name="T1" fmla="*/ 173 h 574"/>
                <a:gd name="T2" fmla="*/ 895 w 914"/>
                <a:gd name="T3" fmla="*/ 183 h 574"/>
                <a:gd name="T4" fmla="*/ 874 w 914"/>
                <a:gd name="T5" fmla="*/ 185 h 574"/>
                <a:gd name="T6" fmla="*/ 479 w 914"/>
                <a:gd name="T7" fmla="*/ 185 h 574"/>
                <a:gd name="T8" fmla="*/ 457 w 914"/>
                <a:gd name="T9" fmla="*/ 185 h 574"/>
                <a:gd name="T10" fmla="*/ 426 w 914"/>
                <a:gd name="T11" fmla="*/ 191 h 574"/>
                <a:gd name="T12" fmla="*/ 235 w 914"/>
                <a:gd name="T13" fmla="*/ 191 h 574"/>
                <a:gd name="T14" fmla="*/ 211 w 914"/>
                <a:gd name="T15" fmla="*/ 217 h 574"/>
                <a:gd name="T16" fmla="*/ 221 w 914"/>
                <a:gd name="T17" fmla="*/ 338 h 574"/>
                <a:gd name="T18" fmla="*/ 249 w 914"/>
                <a:gd name="T19" fmla="*/ 363 h 574"/>
                <a:gd name="T20" fmla="*/ 428 w 914"/>
                <a:gd name="T21" fmla="*/ 363 h 574"/>
                <a:gd name="T22" fmla="*/ 457 w 914"/>
                <a:gd name="T23" fmla="*/ 368 h 574"/>
                <a:gd name="T24" fmla="*/ 457 w 914"/>
                <a:gd name="T25" fmla="*/ 370 h 574"/>
                <a:gd name="T26" fmla="*/ 463 w 914"/>
                <a:gd name="T27" fmla="*/ 398 h 574"/>
                <a:gd name="T28" fmla="*/ 463 w 914"/>
                <a:gd name="T29" fmla="*/ 518 h 574"/>
                <a:gd name="T30" fmla="*/ 489 w 914"/>
                <a:gd name="T31" fmla="*/ 543 h 574"/>
                <a:gd name="T32" fmla="*/ 646 w 914"/>
                <a:gd name="T33" fmla="*/ 543 h 574"/>
                <a:gd name="T34" fmla="*/ 670 w 914"/>
                <a:gd name="T35" fmla="*/ 544 h 574"/>
                <a:gd name="T36" fmla="*/ 678 w 914"/>
                <a:gd name="T37" fmla="*/ 574 h 574"/>
                <a:gd name="T38" fmla="*/ 641 w 914"/>
                <a:gd name="T39" fmla="*/ 559 h 574"/>
                <a:gd name="T40" fmla="*/ 486 w 914"/>
                <a:gd name="T41" fmla="*/ 559 h 574"/>
                <a:gd name="T42" fmla="*/ 457 w 914"/>
                <a:gd name="T43" fmla="*/ 553 h 574"/>
                <a:gd name="T44" fmla="*/ 435 w 914"/>
                <a:gd name="T45" fmla="*/ 553 h 574"/>
                <a:gd name="T46" fmla="*/ 73 w 914"/>
                <a:gd name="T47" fmla="*/ 553 h 574"/>
                <a:gd name="T48" fmla="*/ 51 w 914"/>
                <a:gd name="T49" fmla="*/ 553 h 574"/>
                <a:gd name="T50" fmla="*/ 46 w 914"/>
                <a:gd name="T51" fmla="*/ 510 h 574"/>
                <a:gd name="T52" fmla="*/ 37 w 914"/>
                <a:gd name="T53" fmla="*/ 399 h 574"/>
                <a:gd name="T54" fmla="*/ 26 w 914"/>
                <a:gd name="T55" fmla="*/ 291 h 574"/>
                <a:gd name="T56" fmla="*/ 21 w 914"/>
                <a:gd name="T57" fmla="*/ 229 h 574"/>
                <a:gd name="T58" fmla="*/ 10 w 914"/>
                <a:gd name="T59" fmla="*/ 113 h 574"/>
                <a:gd name="T60" fmla="*/ 6 w 914"/>
                <a:gd name="T61" fmla="*/ 57 h 574"/>
                <a:gd name="T62" fmla="*/ 2 w 914"/>
                <a:gd name="T63" fmla="*/ 3 h 574"/>
                <a:gd name="T64" fmla="*/ 23 w 914"/>
                <a:gd name="T65" fmla="*/ 2 h 574"/>
                <a:gd name="T66" fmla="*/ 435 w 914"/>
                <a:gd name="T67" fmla="*/ 1 h 574"/>
                <a:gd name="T68" fmla="*/ 457 w 914"/>
                <a:gd name="T69" fmla="*/ 1 h 574"/>
                <a:gd name="T70" fmla="*/ 503 w 914"/>
                <a:gd name="T71" fmla="*/ 1 h 574"/>
                <a:gd name="T72" fmla="*/ 890 w 914"/>
                <a:gd name="T73" fmla="*/ 1 h 574"/>
                <a:gd name="T74" fmla="*/ 910 w 914"/>
                <a:gd name="T75" fmla="*/ 1 h 574"/>
                <a:gd name="T76" fmla="*/ 909 w 914"/>
                <a:gd name="T77" fmla="*/ 18 h 574"/>
                <a:gd name="T78" fmla="*/ 874 w 914"/>
                <a:gd name="T79" fmla="*/ 11 h 574"/>
                <a:gd name="T80" fmla="*/ 493 w 914"/>
                <a:gd name="T81" fmla="*/ 11 h 574"/>
                <a:gd name="T82" fmla="*/ 463 w 914"/>
                <a:gd name="T83" fmla="*/ 40 h 574"/>
                <a:gd name="T84" fmla="*/ 463 w 914"/>
                <a:gd name="T85" fmla="*/ 152 h 574"/>
                <a:gd name="T86" fmla="*/ 485 w 914"/>
                <a:gd name="T87" fmla="*/ 175 h 574"/>
                <a:gd name="T88" fmla="*/ 873 w 914"/>
                <a:gd name="T89" fmla="*/ 174 h 574"/>
                <a:gd name="T90" fmla="*/ 896 w 914"/>
                <a:gd name="T91" fmla="*/ 173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14" h="574">
                  <a:moveTo>
                    <a:pt x="896" y="173"/>
                  </a:moveTo>
                  <a:cubicBezTo>
                    <a:pt x="897" y="176"/>
                    <a:pt x="897" y="180"/>
                    <a:pt x="895" y="183"/>
                  </a:cubicBezTo>
                  <a:cubicBezTo>
                    <a:pt x="889" y="186"/>
                    <a:pt x="881" y="185"/>
                    <a:pt x="874" y="185"/>
                  </a:cubicBezTo>
                  <a:cubicBezTo>
                    <a:pt x="742" y="185"/>
                    <a:pt x="611" y="185"/>
                    <a:pt x="479" y="185"/>
                  </a:cubicBezTo>
                  <a:cubicBezTo>
                    <a:pt x="472" y="185"/>
                    <a:pt x="464" y="185"/>
                    <a:pt x="457" y="185"/>
                  </a:cubicBezTo>
                  <a:cubicBezTo>
                    <a:pt x="448" y="193"/>
                    <a:pt x="437" y="191"/>
                    <a:pt x="426" y="191"/>
                  </a:cubicBezTo>
                  <a:cubicBezTo>
                    <a:pt x="362" y="191"/>
                    <a:pt x="299" y="191"/>
                    <a:pt x="235" y="191"/>
                  </a:cubicBezTo>
                  <a:cubicBezTo>
                    <a:pt x="209" y="191"/>
                    <a:pt x="210" y="192"/>
                    <a:pt x="211" y="217"/>
                  </a:cubicBezTo>
                  <a:cubicBezTo>
                    <a:pt x="213" y="258"/>
                    <a:pt x="217" y="298"/>
                    <a:pt x="221" y="338"/>
                  </a:cubicBezTo>
                  <a:cubicBezTo>
                    <a:pt x="223" y="361"/>
                    <a:pt x="226" y="363"/>
                    <a:pt x="249" y="363"/>
                  </a:cubicBezTo>
                  <a:cubicBezTo>
                    <a:pt x="309" y="363"/>
                    <a:pt x="369" y="363"/>
                    <a:pt x="428" y="363"/>
                  </a:cubicBezTo>
                  <a:cubicBezTo>
                    <a:pt x="438" y="363"/>
                    <a:pt x="448" y="362"/>
                    <a:pt x="457" y="368"/>
                  </a:cubicBezTo>
                  <a:cubicBezTo>
                    <a:pt x="457" y="370"/>
                    <a:pt x="457" y="370"/>
                    <a:pt x="457" y="370"/>
                  </a:cubicBezTo>
                  <a:cubicBezTo>
                    <a:pt x="465" y="378"/>
                    <a:pt x="463" y="388"/>
                    <a:pt x="463" y="398"/>
                  </a:cubicBezTo>
                  <a:cubicBezTo>
                    <a:pt x="464" y="438"/>
                    <a:pt x="463" y="478"/>
                    <a:pt x="463" y="518"/>
                  </a:cubicBezTo>
                  <a:cubicBezTo>
                    <a:pt x="464" y="541"/>
                    <a:pt x="465" y="542"/>
                    <a:pt x="489" y="543"/>
                  </a:cubicBezTo>
                  <a:cubicBezTo>
                    <a:pt x="541" y="543"/>
                    <a:pt x="594" y="543"/>
                    <a:pt x="646" y="543"/>
                  </a:cubicBezTo>
                  <a:cubicBezTo>
                    <a:pt x="654" y="543"/>
                    <a:pt x="662" y="542"/>
                    <a:pt x="670" y="544"/>
                  </a:cubicBezTo>
                  <a:cubicBezTo>
                    <a:pt x="687" y="548"/>
                    <a:pt x="690" y="559"/>
                    <a:pt x="678" y="574"/>
                  </a:cubicBezTo>
                  <a:cubicBezTo>
                    <a:pt x="669" y="561"/>
                    <a:pt x="656" y="559"/>
                    <a:pt x="641" y="559"/>
                  </a:cubicBezTo>
                  <a:cubicBezTo>
                    <a:pt x="589" y="560"/>
                    <a:pt x="537" y="559"/>
                    <a:pt x="486" y="559"/>
                  </a:cubicBezTo>
                  <a:cubicBezTo>
                    <a:pt x="476" y="559"/>
                    <a:pt x="465" y="560"/>
                    <a:pt x="457" y="553"/>
                  </a:cubicBezTo>
                  <a:cubicBezTo>
                    <a:pt x="450" y="553"/>
                    <a:pt x="442" y="553"/>
                    <a:pt x="435" y="553"/>
                  </a:cubicBezTo>
                  <a:cubicBezTo>
                    <a:pt x="314" y="553"/>
                    <a:pt x="194" y="553"/>
                    <a:pt x="73" y="553"/>
                  </a:cubicBezTo>
                  <a:cubicBezTo>
                    <a:pt x="66" y="553"/>
                    <a:pt x="59" y="553"/>
                    <a:pt x="51" y="553"/>
                  </a:cubicBezTo>
                  <a:cubicBezTo>
                    <a:pt x="49" y="538"/>
                    <a:pt x="47" y="524"/>
                    <a:pt x="46" y="510"/>
                  </a:cubicBezTo>
                  <a:cubicBezTo>
                    <a:pt x="42" y="474"/>
                    <a:pt x="40" y="436"/>
                    <a:pt x="37" y="399"/>
                  </a:cubicBezTo>
                  <a:cubicBezTo>
                    <a:pt x="33" y="363"/>
                    <a:pt x="29" y="327"/>
                    <a:pt x="26" y="291"/>
                  </a:cubicBezTo>
                  <a:cubicBezTo>
                    <a:pt x="24" y="270"/>
                    <a:pt x="23" y="250"/>
                    <a:pt x="21" y="229"/>
                  </a:cubicBezTo>
                  <a:cubicBezTo>
                    <a:pt x="17" y="190"/>
                    <a:pt x="14" y="151"/>
                    <a:pt x="10" y="113"/>
                  </a:cubicBezTo>
                  <a:cubicBezTo>
                    <a:pt x="8" y="94"/>
                    <a:pt x="6" y="76"/>
                    <a:pt x="6" y="57"/>
                  </a:cubicBezTo>
                  <a:cubicBezTo>
                    <a:pt x="5" y="39"/>
                    <a:pt x="0" y="22"/>
                    <a:pt x="2" y="3"/>
                  </a:cubicBezTo>
                  <a:cubicBezTo>
                    <a:pt x="9" y="0"/>
                    <a:pt x="16" y="2"/>
                    <a:pt x="23" y="2"/>
                  </a:cubicBezTo>
                  <a:cubicBezTo>
                    <a:pt x="161" y="1"/>
                    <a:pt x="298" y="1"/>
                    <a:pt x="435" y="1"/>
                  </a:cubicBezTo>
                  <a:cubicBezTo>
                    <a:pt x="442" y="1"/>
                    <a:pt x="450" y="1"/>
                    <a:pt x="457" y="1"/>
                  </a:cubicBezTo>
                  <a:cubicBezTo>
                    <a:pt x="472" y="1"/>
                    <a:pt x="488" y="1"/>
                    <a:pt x="503" y="1"/>
                  </a:cubicBezTo>
                  <a:cubicBezTo>
                    <a:pt x="632" y="1"/>
                    <a:pt x="761" y="1"/>
                    <a:pt x="890" y="1"/>
                  </a:cubicBezTo>
                  <a:cubicBezTo>
                    <a:pt x="896" y="1"/>
                    <a:pt x="903" y="1"/>
                    <a:pt x="910" y="1"/>
                  </a:cubicBezTo>
                  <a:cubicBezTo>
                    <a:pt x="914" y="7"/>
                    <a:pt x="914" y="12"/>
                    <a:pt x="909" y="18"/>
                  </a:cubicBezTo>
                  <a:cubicBezTo>
                    <a:pt x="898" y="13"/>
                    <a:pt x="886" y="11"/>
                    <a:pt x="874" y="11"/>
                  </a:cubicBezTo>
                  <a:cubicBezTo>
                    <a:pt x="747" y="11"/>
                    <a:pt x="620" y="11"/>
                    <a:pt x="493" y="11"/>
                  </a:cubicBezTo>
                  <a:cubicBezTo>
                    <a:pt x="464" y="11"/>
                    <a:pt x="463" y="12"/>
                    <a:pt x="463" y="40"/>
                  </a:cubicBezTo>
                  <a:cubicBezTo>
                    <a:pt x="463" y="77"/>
                    <a:pt x="464" y="115"/>
                    <a:pt x="463" y="152"/>
                  </a:cubicBezTo>
                  <a:cubicBezTo>
                    <a:pt x="463" y="168"/>
                    <a:pt x="469" y="175"/>
                    <a:pt x="485" y="175"/>
                  </a:cubicBezTo>
                  <a:cubicBezTo>
                    <a:pt x="614" y="174"/>
                    <a:pt x="743" y="175"/>
                    <a:pt x="873" y="174"/>
                  </a:cubicBezTo>
                  <a:cubicBezTo>
                    <a:pt x="881" y="174"/>
                    <a:pt x="888" y="171"/>
                    <a:pt x="896" y="173"/>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6" name="Freeform 77"/>
            <p:cNvSpPr>
              <a:spLocks/>
            </p:cNvSpPr>
            <p:nvPr/>
          </p:nvSpPr>
          <p:spPr bwMode="auto">
            <a:xfrm>
              <a:off x="10800635" y="7418494"/>
              <a:ext cx="172072" cy="164525"/>
            </a:xfrm>
            <a:custGeom>
              <a:avLst/>
              <a:gdLst>
                <a:gd name="T0" fmla="*/ 399 w 406"/>
                <a:gd name="T1" fmla="*/ 387 h 388"/>
                <a:gd name="T2" fmla="*/ 391 w 406"/>
                <a:gd name="T3" fmla="*/ 388 h 388"/>
                <a:gd name="T4" fmla="*/ 215 w 406"/>
                <a:gd name="T5" fmla="*/ 339 h 388"/>
                <a:gd name="T6" fmla="*/ 38 w 406"/>
                <a:gd name="T7" fmla="*/ 290 h 388"/>
                <a:gd name="T8" fmla="*/ 23 w 406"/>
                <a:gd name="T9" fmla="*/ 272 h 388"/>
                <a:gd name="T10" fmla="*/ 11 w 406"/>
                <a:gd name="T11" fmla="*/ 113 h 388"/>
                <a:gd name="T12" fmla="*/ 0 w 406"/>
                <a:gd name="T13" fmla="*/ 7 h 388"/>
                <a:gd name="T14" fmla="*/ 1 w 406"/>
                <a:gd name="T15" fmla="*/ 0 h 388"/>
                <a:gd name="T16" fmla="*/ 182 w 406"/>
                <a:gd name="T17" fmla="*/ 0 h 388"/>
                <a:gd name="T18" fmla="*/ 186 w 406"/>
                <a:gd name="T19" fmla="*/ 21 h 388"/>
                <a:gd name="T20" fmla="*/ 195 w 406"/>
                <a:gd name="T21" fmla="*/ 132 h 388"/>
                <a:gd name="T22" fmla="*/ 208 w 406"/>
                <a:gd name="T23" fmla="*/ 148 h 388"/>
                <a:gd name="T24" fmla="*/ 397 w 406"/>
                <a:gd name="T25" fmla="*/ 198 h 388"/>
                <a:gd name="T26" fmla="*/ 399 w 406"/>
                <a:gd name="T27" fmla="*/ 198 h 388"/>
                <a:gd name="T28" fmla="*/ 402 w 406"/>
                <a:gd name="T29" fmla="*/ 201 h 388"/>
                <a:gd name="T30" fmla="*/ 405 w 406"/>
                <a:gd name="T31" fmla="*/ 224 h 388"/>
                <a:gd name="T32" fmla="*/ 405 w 406"/>
                <a:gd name="T33" fmla="*/ 361 h 388"/>
                <a:gd name="T34" fmla="*/ 399 w 406"/>
                <a:gd name="T35" fmla="*/ 387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6" h="388">
                  <a:moveTo>
                    <a:pt x="399" y="387"/>
                  </a:moveTo>
                  <a:cubicBezTo>
                    <a:pt x="396" y="388"/>
                    <a:pt x="394" y="388"/>
                    <a:pt x="391" y="388"/>
                  </a:cubicBezTo>
                  <a:cubicBezTo>
                    <a:pt x="332" y="372"/>
                    <a:pt x="274" y="355"/>
                    <a:pt x="215" y="339"/>
                  </a:cubicBezTo>
                  <a:cubicBezTo>
                    <a:pt x="156" y="323"/>
                    <a:pt x="97" y="306"/>
                    <a:pt x="38" y="290"/>
                  </a:cubicBezTo>
                  <a:cubicBezTo>
                    <a:pt x="28" y="287"/>
                    <a:pt x="24" y="282"/>
                    <a:pt x="23" y="272"/>
                  </a:cubicBezTo>
                  <a:cubicBezTo>
                    <a:pt x="20" y="219"/>
                    <a:pt x="15" y="166"/>
                    <a:pt x="11" y="113"/>
                  </a:cubicBezTo>
                  <a:cubicBezTo>
                    <a:pt x="7" y="78"/>
                    <a:pt x="3" y="42"/>
                    <a:pt x="0" y="7"/>
                  </a:cubicBezTo>
                  <a:cubicBezTo>
                    <a:pt x="0" y="5"/>
                    <a:pt x="0" y="3"/>
                    <a:pt x="1" y="0"/>
                  </a:cubicBezTo>
                  <a:cubicBezTo>
                    <a:pt x="61" y="0"/>
                    <a:pt x="121" y="0"/>
                    <a:pt x="182" y="0"/>
                  </a:cubicBezTo>
                  <a:cubicBezTo>
                    <a:pt x="183" y="7"/>
                    <a:pt x="185" y="14"/>
                    <a:pt x="186" y="21"/>
                  </a:cubicBezTo>
                  <a:cubicBezTo>
                    <a:pt x="189" y="58"/>
                    <a:pt x="192" y="95"/>
                    <a:pt x="195" y="132"/>
                  </a:cubicBezTo>
                  <a:cubicBezTo>
                    <a:pt x="195" y="141"/>
                    <a:pt x="198" y="145"/>
                    <a:pt x="208" y="148"/>
                  </a:cubicBezTo>
                  <a:cubicBezTo>
                    <a:pt x="271" y="164"/>
                    <a:pt x="334" y="181"/>
                    <a:pt x="397" y="198"/>
                  </a:cubicBezTo>
                  <a:cubicBezTo>
                    <a:pt x="398" y="199"/>
                    <a:pt x="399" y="198"/>
                    <a:pt x="399" y="198"/>
                  </a:cubicBezTo>
                  <a:cubicBezTo>
                    <a:pt x="400" y="199"/>
                    <a:pt x="401" y="200"/>
                    <a:pt x="402" y="201"/>
                  </a:cubicBezTo>
                  <a:cubicBezTo>
                    <a:pt x="406" y="208"/>
                    <a:pt x="405" y="216"/>
                    <a:pt x="405" y="224"/>
                  </a:cubicBezTo>
                  <a:cubicBezTo>
                    <a:pt x="405" y="270"/>
                    <a:pt x="405" y="315"/>
                    <a:pt x="405" y="361"/>
                  </a:cubicBezTo>
                  <a:cubicBezTo>
                    <a:pt x="405" y="370"/>
                    <a:pt x="406" y="380"/>
                    <a:pt x="399" y="387"/>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7" name="Freeform 79"/>
            <p:cNvSpPr>
              <a:spLocks/>
            </p:cNvSpPr>
            <p:nvPr/>
          </p:nvSpPr>
          <p:spPr bwMode="auto">
            <a:xfrm>
              <a:off x="10969311" y="7302647"/>
              <a:ext cx="179619" cy="279994"/>
            </a:xfrm>
            <a:custGeom>
              <a:avLst/>
              <a:gdLst>
                <a:gd name="T0" fmla="*/ 1 w 423"/>
                <a:gd name="T1" fmla="*/ 474 h 661"/>
                <a:gd name="T2" fmla="*/ 163 w 423"/>
                <a:gd name="T3" fmla="*/ 429 h 661"/>
                <a:gd name="T4" fmla="*/ 186 w 423"/>
                <a:gd name="T5" fmla="*/ 423 h 661"/>
                <a:gd name="T6" fmla="*/ 205 w 423"/>
                <a:gd name="T7" fmla="*/ 401 h 661"/>
                <a:gd name="T8" fmla="*/ 216 w 423"/>
                <a:gd name="T9" fmla="*/ 274 h 661"/>
                <a:gd name="T10" fmla="*/ 222 w 423"/>
                <a:gd name="T11" fmla="*/ 205 h 661"/>
                <a:gd name="T12" fmla="*/ 224 w 423"/>
                <a:gd name="T13" fmla="*/ 182 h 661"/>
                <a:gd name="T14" fmla="*/ 1 w 423"/>
                <a:gd name="T15" fmla="*/ 182 h 661"/>
                <a:gd name="T16" fmla="*/ 1 w 423"/>
                <a:gd name="T17" fmla="*/ 2 h 661"/>
                <a:gd name="T18" fmla="*/ 13 w 423"/>
                <a:gd name="T19" fmla="*/ 1 h 661"/>
                <a:gd name="T20" fmla="*/ 408 w 423"/>
                <a:gd name="T21" fmla="*/ 1 h 661"/>
                <a:gd name="T22" fmla="*/ 423 w 423"/>
                <a:gd name="T23" fmla="*/ 3 h 661"/>
                <a:gd name="T24" fmla="*/ 373 w 423"/>
                <a:gd name="T25" fmla="*/ 560 h 661"/>
                <a:gd name="T26" fmla="*/ 207 w 423"/>
                <a:gd name="T27" fmla="*/ 606 h 661"/>
                <a:gd name="T28" fmla="*/ 13 w 423"/>
                <a:gd name="T29" fmla="*/ 660 h 661"/>
                <a:gd name="T30" fmla="*/ 1 w 423"/>
                <a:gd name="T31" fmla="*/ 661 h 661"/>
                <a:gd name="T32" fmla="*/ 1 w 423"/>
                <a:gd name="T33" fmla="*/ 474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3" h="661">
                  <a:moveTo>
                    <a:pt x="1" y="474"/>
                  </a:moveTo>
                  <a:cubicBezTo>
                    <a:pt x="55" y="459"/>
                    <a:pt x="109" y="444"/>
                    <a:pt x="163" y="429"/>
                  </a:cubicBezTo>
                  <a:cubicBezTo>
                    <a:pt x="171" y="427"/>
                    <a:pt x="179" y="425"/>
                    <a:pt x="186" y="423"/>
                  </a:cubicBezTo>
                  <a:cubicBezTo>
                    <a:pt x="204" y="418"/>
                    <a:pt x="203" y="418"/>
                    <a:pt x="205" y="401"/>
                  </a:cubicBezTo>
                  <a:cubicBezTo>
                    <a:pt x="208" y="359"/>
                    <a:pt x="212" y="316"/>
                    <a:pt x="216" y="274"/>
                  </a:cubicBezTo>
                  <a:cubicBezTo>
                    <a:pt x="218" y="251"/>
                    <a:pt x="220" y="228"/>
                    <a:pt x="222" y="205"/>
                  </a:cubicBezTo>
                  <a:cubicBezTo>
                    <a:pt x="228" y="198"/>
                    <a:pt x="224" y="190"/>
                    <a:pt x="224" y="182"/>
                  </a:cubicBezTo>
                  <a:cubicBezTo>
                    <a:pt x="150" y="182"/>
                    <a:pt x="77" y="182"/>
                    <a:pt x="1" y="182"/>
                  </a:cubicBezTo>
                  <a:cubicBezTo>
                    <a:pt x="0" y="121"/>
                    <a:pt x="1" y="61"/>
                    <a:pt x="1" y="2"/>
                  </a:cubicBezTo>
                  <a:cubicBezTo>
                    <a:pt x="5" y="1"/>
                    <a:pt x="9" y="1"/>
                    <a:pt x="13" y="1"/>
                  </a:cubicBezTo>
                  <a:cubicBezTo>
                    <a:pt x="145" y="1"/>
                    <a:pt x="276" y="1"/>
                    <a:pt x="408" y="1"/>
                  </a:cubicBezTo>
                  <a:cubicBezTo>
                    <a:pt x="413" y="1"/>
                    <a:pt x="418" y="0"/>
                    <a:pt x="423" y="3"/>
                  </a:cubicBezTo>
                  <a:cubicBezTo>
                    <a:pt x="407" y="188"/>
                    <a:pt x="390" y="374"/>
                    <a:pt x="373" y="560"/>
                  </a:cubicBezTo>
                  <a:cubicBezTo>
                    <a:pt x="317" y="576"/>
                    <a:pt x="262" y="591"/>
                    <a:pt x="207" y="606"/>
                  </a:cubicBezTo>
                  <a:cubicBezTo>
                    <a:pt x="143" y="624"/>
                    <a:pt x="78" y="642"/>
                    <a:pt x="13" y="660"/>
                  </a:cubicBezTo>
                  <a:cubicBezTo>
                    <a:pt x="9" y="661"/>
                    <a:pt x="5" y="661"/>
                    <a:pt x="1" y="661"/>
                  </a:cubicBezTo>
                  <a:cubicBezTo>
                    <a:pt x="1" y="599"/>
                    <a:pt x="1" y="536"/>
                    <a:pt x="1" y="474"/>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8" name="Freeform 80"/>
            <p:cNvSpPr>
              <a:spLocks/>
            </p:cNvSpPr>
            <p:nvPr/>
          </p:nvSpPr>
          <p:spPr bwMode="auto">
            <a:xfrm>
              <a:off x="10970443" y="7149065"/>
              <a:ext cx="191317" cy="75093"/>
            </a:xfrm>
            <a:custGeom>
              <a:avLst/>
              <a:gdLst>
                <a:gd name="T0" fmla="*/ 438 w 452"/>
                <a:gd name="T1" fmla="*/ 167 h 177"/>
                <a:gd name="T2" fmla="*/ 424 w 452"/>
                <a:gd name="T3" fmla="*/ 175 h 177"/>
                <a:gd name="T4" fmla="*/ 410 w 452"/>
                <a:gd name="T5" fmla="*/ 175 h 177"/>
                <a:gd name="T6" fmla="*/ 23 w 452"/>
                <a:gd name="T7" fmla="*/ 175 h 177"/>
                <a:gd name="T8" fmla="*/ 0 w 452"/>
                <a:gd name="T9" fmla="*/ 175 h 177"/>
                <a:gd name="T10" fmla="*/ 0 w 452"/>
                <a:gd name="T11" fmla="*/ 0 h 177"/>
                <a:gd name="T12" fmla="*/ 449 w 452"/>
                <a:gd name="T13" fmla="*/ 0 h 177"/>
                <a:gd name="T14" fmla="*/ 451 w 452"/>
                <a:gd name="T15" fmla="*/ 12 h 177"/>
                <a:gd name="T16" fmla="*/ 444 w 452"/>
                <a:gd name="T17" fmla="*/ 104 h 177"/>
                <a:gd name="T18" fmla="*/ 438 w 452"/>
                <a:gd name="T19" fmla="*/ 16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2" h="177">
                  <a:moveTo>
                    <a:pt x="438" y="167"/>
                  </a:moveTo>
                  <a:cubicBezTo>
                    <a:pt x="434" y="171"/>
                    <a:pt x="432" y="177"/>
                    <a:pt x="424" y="175"/>
                  </a:cubicBezTo>
                  <a:cubicBezTo>
                    <a:pt x="420" y="174"/>
                    <a:pt x="415" y="175"/>
                    <a:pt x="410" y="175"/>
                  </a:cubicBezTo>
                  <a:cubicBezTo>
                    <a:pt x="281" y="175"/>
                    <a:pt x="152" y="175"/>
                    <a:pt x="23" y="175"/>
                  </a:cubicBezTo>
                  <a:cubicBezTo>
                    <a:pt x="16" y="175"/>
                    <a:pt x="9" y="175"/>
                    <a:pt x="0" y="175"/>
                  </a:cubicBezTo>
                  <a:cubicBezTo>
                    <a:pt x="0" y="116"/>
                    <a:pt x="0" y="59"/>
                    <a:pt x="0" y="0"/>
                  </a:cubicBezTo>
                  <a:cubicBezTo>
                    <a:pt x="150" y="0"/>
                    <a:pt x="299" y="0"/>
                    <a:pt x="449" y="0"/>
                  </a:cubicBezTo>
                  <a:cubicBezTo>
                    <a:pt x="452" y="3"/>
                    <a:pt x="450" y="8"/>
                    <a:pt x="451" y="12"/>
                  </a:cubicBezTo>
                  <a:cubicBezTo>
                    <a:pt x="451" y="43"/>
                    <a:pt x="446" y="73"/>
                    <a:pt x="444" y="104"/>
                  </a:cubicBezTo>
                  <a:cubicBezTo>
                    <a:pt x="442" y="125"/>
                    <a:pt x="440" y="146"/>
                    <a:pt x="438" y="167"/>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grpSp>
      <p:graphicFrame>
        <p:nvGraphicFramePr>
          <p:cNvPr id="12" name="Table 11"/>
          <p:cNvGraphicFramePr>
            <a:graphicFrameLocks noGrp="1"/>
          </p:cNvGraphicFramePr>
          <p:nvPr>
            <p:extLst/>
          </p:nvPr>
        </p:nvGraphicFramePr>
        <p:xfrm>
          <a:off x="350352" y="4583652"/>
          <a:ext cx="5695182" cy="1876639"/>
        </p:xfrm>
        <a:graphic>
          <a:graphicData uri="http://schemas.openxmlformats.org/drawingml/2006/table">
            <a:tbl>
              <a:tblPr firstRow="1" bandRow="1">
                <a:tableStyleId>{5C22544A-7EE6-4342-B048-85BDC9FD1C3A}</a:tableStyleId>
              </a:tblPr>
              <a:tblGrid>
                <a:gridCol w="3012055"/>
                <a:gridCol w="2683127"/>
              </a:tblGrid>
              <a:tr h="619807">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baseline="0" dirty="0" smtClean="0">
                          <a:gradFill>
                            <a:gsLst>
                              <a:gs pos="0">
                                <a:srgbClr val="FFFFFF"/>
                              </a:gs>
                              <a:gs pos="100000">
                                <a:srgbClr val="FFFFFF"/>
                              </a:gs>
                            </a:gsLst>
                            <a:lin ang="5400000" scaled="0"/>
                          </a:gradFill>
                          <a:latin typeface="+mn-lt"/>
                        </a:rPr>
                        <a:t> </a:t>
                      </a:r>
                      <a:r>
                        <a:rPr lang="en-US" sz="1600" b="0" dirty="0" smtClean="0">
                          <a:gradFill>
                            <a:gsLst>
                              <a:gs pos="0">
                                <a:srgbClr val="FFFFFF"/>
                              </a:gs>
                              <a:gs pos="100000">
                                <a:srgbClr val="FFFFFF"/>
                              </a:gs>
                            </a:gsLst>
                            <a:lin ang="5400000" scaled="0"/>
                          </a:gradFill>
                          <a:latin typeface="+mn-lt"/>
                        </a:rPr>
                        <a:t>Documents</a:t>
                      </a:r>
                      <a:r>
                        <a:rPr lang="en-US" sz="1600" b="0" baseline="0" dirty="0" smtClean="0">
                          <a:gradFill>
                            <a:gsLst>
                              <a:gs pos="0">
                                <a:srgbClr val="FFFFFF"/>
                              </a:gs>
                              <a:gs pos="100000">
                                <a:srgbClr val="FFFFFF"/>
                              </a:gs>
                            </a:gsLst>
                            <a:lin ang="5400000" scaled="0"/>
                          </a:gradFill>
                          <a:latin typeface="+mn-lt"/>
                        </a:rPr>
                        <a:t> </a:t>
                      </a:r>
                      <a:endParaRPr lang="en-US" sz="1600" b="0" dirty="0">
                        <a:solidFill>
                          <a:schemeClr val="accent1"/>
                        </a:solidFill>
                        <a:latin typeface="+mn-lt"/>
                      </a:endParaRPr>
                    </a:p>
                  </a:txBody>
                  <a:tcPr marL="93260" marR="93260" marT="0" marB="0" anchor="ctr">
                    <a:lnL w="12700" cmpd="sng">
                      <a:noFill/>
                    </a:lnL>
                    <a:lnR w="38100" cap="flat" cmpd="sng" algn="ctr">
                      <a:solidFill>
                        <a:srgbClr val="002060"/>
                      </a:solidFill>
                      <a:prstDash val="solid"/>
                      <a:round/>
                      <a:headEnd type="none" w="med" len="med"/>
                      <a:tailEnd type="none" w="med" len="med"/>
                    </a:lnR>
                    <a:lnT w="12700" cmpd="sng">
                      <a:noFill/>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People | Groups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12700" cmpd="sng">
                      <a:noFill/>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r>
              <a:tr h="628416">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Mail</a:t>
                      </a:r>
                    </a:p>
                  </a:txBody>
                  <a:tcPr marL="93260" marR="93260" marT="0" marB="0" anchor="ctr">
                    <a:lnL w="12700" cmpd="sng">
                      <a:noFill/>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Tasks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r>
              <a:tr h="628416">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Calendars</a:t>
                      </a:r>
                    </a:p>
                  </a:txBody>
                  <a:tcPr marL="93260" marR="93260" marT="0" marB="0" anchor="ctr">
                    <a:lnL w="12700" cmpd="sng">
                      <a:noFill/>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REST</a:t>
                      </a:r>
                      <a:r>
                        <a:rPr lang="en-US" sz="1600" b="0" baseline="0" dirty="0" smtClean="0">
                          <a:gradFill>
                            <a:gsLst>
                              <a:gs pos="0">
                                <a:srgbClr val="FFFFFF"/>
                              </a:gs>
                              <a:gs pos="100000">
                                <a:srgbClr val="FFFFFF"/>
                              </a:gs>
                            </a:gsLst>
                            <a:lin ang="5400000" scaled="0"/>
                          </a:gradFill>
                          <a:latin typeface="+mn-lt"/>
                        </a:rPr>
                        <a:t> </a:t>
                      </a:r>
                      <a:r>
                        <a:rPr lang="en-US" sz="1600" b="0" dirty="0" smtClean="0">
                          <a:gradFill>
                            <a:gsLst>
                              <a:gs pos="0">
                                <a:srgbClr val="FFFFFF"/>
                              </a:gs>
                              <a:gs pos="100000">
                                <a:srgbClr val="FFFFFF"/>
                              </a:gs>
                            </a:gsLst>
                            <a:lin ang="5400000" scaled="0"/>
                          </a:gradFill>
                          <a:latin typeface="+mn-lt"/>
                        </a:rPr>
                        <a:t>Web Services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pattFill prst="wdUpDiag">
                      <a:fgClr>
                        <a:schemeClr val="accent5"/>
                      </a:fgClr>
                      <a:bgClr>
                        <a:schemeClr val="tx1">
                          <a:lumMod val="95000"/>
                          <a:lumOff val="5000"/>
                        </a:schemeClr>
                      </a:bgClr>
                    </a:pattFill>
                  </a:tcPr>
                </a:tc>
              </a:tr>
            </a:tbl>
          </a:graphicData>
        </a:graphic>
      </p:graphicFrame>
      <p:grpSp>
        <p:nvGrpSpPr>
          <p:cNvPr id="179" name="Group 740"/>
          <p:cNvGrpSpPr>
            <a:grpSpLocks noChangeAspect="1"/>
          </p:cNvGrpSpPr>
          <p:nvPr/>
        </p:nvGrpSpPr>
        <p:grpSpPr bwMode="auto">
          <a:xfrm>
            <a:off x="5373202" y="4683356"/>
            <a:ext cx="494749" cy="424390"/>
            <a:chOff x="7349" y="-2816"/>
            <a:chExt cx="661" cy="567"/>
          </a:xfrm>
          <a:solidFill>
            <a:schemeClr val="tx2"/>
          </a:solidFill>
        </p:grpSpPr>
        <p:sp>
          <p:nvSpPr>
            <p:cNvPr id="180" name="Freeform 741"/>
            <p:cNvSpPr>
              <a:spLocks/>
            </p:cNvSpPr>
            <p:nvPr/>
          </p:nvSpPr>
          <p:spPr bwMode="auto">
            <a:xfrm>
              <a:off x="7573" y="-2676"/>
              <a:ext cx="213" cy="427"/>
            </a:xfrm>
            <a:custGeom>
              <a:avLst/>
              <a:gdLst>
                <a:gd name="T0" fmla="*/ 73 w 90"/>
                <a:gd name="T1" fmla="*/ 0 h 181"/>
                <a:gd name="T2" fmla="*/ 17 w 90"/>
                <a:gd name="T3" fmla="*/ 0 h 181"/>
                <a:gd name="T4" fmla="*/ 0 w 90"/>
                <a:gd name="T5" fmla="*/ 17 h 181"/>
                <a:gd name="T6" fmla="*/ 0 w 90"/>
                <a:gd name="T7" fmla="*/ 93 h 181"/>
                <a:gd name="T8" fmla="*/ 17 w 90"/>
                <a:gd name="T9" fmla="*/ 110 h 181"/>
                <a:gd name="T10" fmla="*/ 17 w 90"/>
                <a:gd name="T11" fmla="*/ 110 h 181"/>
                <a:gd name="T12" fmla="*/ 17 w 90"/>
                <a:gd name="T13" fmla="*/ 164 h 181"/>
                <a:gd name="T14" fmla="*/ 33 w 90"/>
                <a:gd name="T15" fmla="*/ 181 h 181"/>
                <a:gd name="T16" fmla="*/ 57 w 90"/>
                <a:gd name="T17" fmla="*/ 181 h 181"/>
                <a:gd name="T18" fmla="*/ 73 w 90"/>
                <a:gd name="T19" fmla="*/ 164 h 181"/>
                <a:gd name="T20" fmla="*/ 73 w 90"/>
                <a:gd name="T21" fmla="*/ 110 h 181"/>
                <a:gd name="T22" fmla="*/ 73 w 90"/>
                <a:gd name="T23" fmla="*/ 110 h 181"/>
                <a:gd name="T24" fmla="*/ 90 w 90"/>
                <a:gd name="T25" fmla="*/ 93 h 181"/>
                <a:gd name="T26" fmla="*/ 90 w 90"/>
                <a:gd name="T27" fmla="*/ 17 h 181"/>
                <a:gd name="T28" fmla="*/ 73 w 90"/>
                <a:gd name="T29"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81">
                  <a:moveTo>
                    <a:pt x="73" y="0"/>
                  </a:moveTo>
                  <a:cubicBezTo>
                    <a:pt x="17" y="0"/>
                    <a:pt x="17" y="0"/>
                    <a:pt x="17" y="0"/>
                  </a:cubicBezTo>
                  <a:cubicBezTo>
                    <a:pt x="8" y="0"/>
                    <a:pt x="0" y="8"/>
                    <a:pt x="0" y="17"/>
                  </a:cubicBezTo>
                  <a:cubicBezTo>
                    <a:pt x="0" y="93"/>
                    <a:pt x="0" y="93"/>
                    <a:pt x="0" y="93"/>
                  </a:cubicBezTo>
                  <a:cubicBezTo>
                    <a:pt x="0" y="102"/>
                    <a:pt x="8" y="110"/>
                    <a:pt x="17" y="110"/>
                  </a:cubicBezTo>
                  <a:cubicBezTo>
                    <a:pt x="17" y="110"/>
                    <a:pt x="17" y="110"/>
                    <a:pt x="17" y="110"/>
                  </a:cubicBezTo>
                  <a:cubicBezTo>
                    <a:pt x="17" y="164"/>
                    <a:pt x="17" y="164"/>
                    <a:pt x="17" y="164"/>
                  </a:cubicBezTo>
                  <a:cubicBezTo>
                    <a:pt x="17" y="173"/>
                    <a:pt x="24" y="181"/>
                    <a:pt x="33" y="181"/>
                  </a:cubicBezTo>
                  <a:cubicBezTo>
                    <a:pt x="57" y="181"/>
                    <a:pt x="57" y="181"/>
                    <a:pt x="57" y="181"/>
                  </a:cubicBezTo>
                  <a:cubicBezTo>
                    <a:pt x="66" y="181"/>
                    <a:pt x="73" y="173"/>
                    <a:pt x="73" y="164"/>
                  </a:cubicBezTo>
                  <a:cubicBezTo>
                    <a:pt x="73" y="110"/>
                    <a:pt x="73" y="110"/>
                    <a:pt x="73" y="110"/>
                  </a:cubicBezTo>
                  <a:cubicBezTo>
                    <a:pt x="73" y="110"/>
                    <a:pt x="73" y="110"/>
                    <a:pt x="73" y="110"/>
                  </a:cubicBezTo>
                  <a:cubicBezTo>
                    <a:pt x="82" y="110"/>
                    <a:pt x="90" y="102"/>
                    <a:pt x="90" y="93"/>
                  </a:cubicBezTo>
                  <a:cubicBezTo>
                    <a:pt x="90" y="17"/>
                    <a:pt x="90" y="17"/>
                    <a:pt x="90" y="17"/>
                  </a:cubicBezTo>
                  <a:cubicBezTo>
                    <a:pt x="90" y="8"/>
                    <a:pt x="82" y="0"/>
                    <a:pt x="7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sp>
          <p:nvSpPr>
            <p:cNvPr id="181" name="Oval 742"/>
            <p:cNvSpPr>
              <a:spLocks noChangeArrowheads="1"/>
            </p:cNvSpPr>
            <p:nvPr/>
          </p:nvSpPr>
          <p:spPr bwMode="auto">
            <a:xfrm>
              <a:off x="7616" y="-2816"/>
              <a:ext cx="127" cy="12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sp>
          <p:nvSpPr>
            <p:cNvPr id="182" name="Freeform 743"/>
            <p:cNvSpPr>
              <a:spLocks/>
            </p:cNvSpPr>
            <p:nvPr/>
          </p:nvSpPr>
          <p:spPr bwMode="auto">
            <a:xfrm>
              <a:off x="7831" y="-2660"/>
              <a:ext cx="179" cy="364"/>
            </a:xfrm>
            <a:custGeom>
              <a:avLst/>
              <a:gdLst>
                <a:gd name="T0" fmla="*/ 62 w 76"/>
                <a:gd name="T1" fmla="*/ 0 h 154"/>
                <a:gd name="T2" fmla="*/ 14 w 76"/>
                <a:gd name="T3" fmla="*/ 0 h 154"/>
                <a:gd name="T4" fmla="*/ 0 w 76"/>
                <a:gd name="T5" fmla="*/ 14 h 154"/>
                <a:gd name="T6" fmla="*/ 0 w 76"/>
                <a:gd name="T7" fmla="*/ 79 h 154"/>
                <a:gd name="T8" fmla="*/ 14 w 76"/>
                <a:gd name="T9" fmla="*/ 93 h 154"/>
                <a:gd name="T10" fmla="*/ 14 w 76"/>
                <a:gd name="T11" fmla="*/ 93 h 154"/>
                <a:gd name="T12" fmla="*/ 14 w 76"/>
                <a:gd name="T13" fmla="*/ 140 h 154"/>
                <a:gd name="T14" fmla="*/ 27 w 76"/>
                <a:gd name="T15" fmla="*/ 154 h 154"/>
                <a:gd name="T16" fmla="*/ 48 w 76"/>
                <a:gd name="T17" fmla="*/ 154 h 154"/>
                <a:gd name="T18" fmla="*/ 62 w 76"/>
                <a:gd name="T19" fmla="*/ 140 h 154"/>
                <a:gd name="T20" fmla="*/ 62 w 76"/>
                <a:gd name="T21" fmla="*/ 93 h 154"/>
                <a:gd name="T22" fmla="*/ 62 w 76"/>
                <a:gd name="T23" fmla="*/ 93 h 154"/>
                <a:gd name="T24" fmla="*/ 76 w 76"/>
                <a:gd name="T25" fmla="*/ 79 h 154"/>
                <a:gd name="T26" fmla="*/ 76 w 76"/>
                <a:gd name="T27" fmla="*/ 14 h 154"/>
                <a:gd name="T28" fmla="*/ 62 w 76"/>
                <a:gd name="T2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54">
                  <a:moveTo>
                    <a:pt x="62" y="0"/>
                  </a:moveTo>
                  <a:cubicBezTo>
                    <a:pt x="14" y="0"/>
                    <a:pt x="14" y="0"/>
                    <a:pt x="14" y="0"/>
                  </a:cubicBezTo>
                  <a:cubicBezTo>
                    <a:pt x="6" y="0"/>
                    <a:pt x="0" y="6"/>
                    <a:pt x="0" y="14"/>
                  </a:cubicBezTo>
                  <a:cubicBezTo>
                    <a:pt x="0" y="79"/>
                    <a:pt x="0" y="79"/>
                    <a:pt x="0" y="79"/>
                  </a:cubicBezTo>
                  <a:cubicBezTo>
                    <a:pt x="0" y="87"/>
                    <a:pt x="6" y="93"/>
                    <a:pt x="14" y="93"/>
                  </a:cubicBezTo>
                  <a:cubicBezTo>
                    <a:pt x="14" y="93"/>
                    <a:pt x="14" y="93"/>
                    <a:pt x="14" y="93"/>
                  </a:cubicBezTo>
                  <a:cubicBezTo>
                    <a:pt x="14" y="140"/>
                    <a:pt x="14" y="140"/>
                    <a:pt x="14" y="140"/>
                  </a:cubicBezTo>
                  <a:cubicBezTo>
                    <a:pt x="14" y="148"/>
                    <a:pt x="20" y="154"/>
                    <a:pt x="27" y="154"/>
                  </a:cubicBezTo>
                  <a:cubicBezTo>
                    <a:pt x="48" y="154"/>
                    <a:pt x="48" y="154"/>
                    <a:pt x="48" y="154"/>
                  </a:cubicBezTo>
                  <a:cubicBezTo>
                    <a:pt x="56" y="154"/>
                    <a:pt x="62" y="148"/>
                    <a:pt x="62" y="140"/>
                  </a:cubicBezTo>
                  <a:cubicBezTo>
                    <a:pt x="62" y="93"/>
                    <a:pt x="62" y="93"/>
                    <a:pt x="62" y="93"/>
                  </a:cubicBezTo>
                  <a:cubicBezTo>
                    <a:pt x="62" y="93"/>
                    <a:pt x="62" y="93"/>
                    <a:pt x="62" y="93"/>
                  </a:cubicBezTo>
                  <a:cubicBezTo>
                    <a:pt x="70" y="93"/>
                    <a:pt x="76" y="87"/>
                    <a:pt x="76" y="79"/>
                  </a:cubicBezTo>
                  <a:cubicBezTo>
                    <a:pt x="76" y="14"/>
                    <a:pt x="76" y="14"/>
                    <a:pt x="76" y="14"/>
                  </a:cubicBezTo>
                  <a:cubicBezTo>
                    <a:pt x="76" y="6"/>
                    <a:pt x="70" y="0"/>
                    <a:pt x="6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sp>
          <p:nvSpPr>
            <p:cNvPr id="183" name="Oval 744"/>
            <p:cNvSpPr>
              <a:spLocks noChangeArrowheads="1"/>
            </p:cNvSpPr>
            <p:nvPr/>
          </p:nvSpPr>
          <p:spPr bwMode="auto">
            <a:xfrm>
              <a:off x="7866" y="-2780"/>
              <a:ext cx="109" cy="1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sp>
          <p:nvSpPr>
            <p:cNvPr id="184" name="Freeform 745"/>
            <p:cNvSpPr>
              <a:spLocks/>
            </p:cNvSpPr>
            <p:nvPr/>
          </p:nvSpPr>
          <p:spPr bwMode="auto">
            <a:xfrm>
              <a:off x="7349" y="-2660"/>
              <a:ext cx="179" cy="364"/>
            </a:xfrm>
            <a:custGeom>
              <a:avLst/>
              <a:gdLst>
                <a:gd name="T0" fmla="*/ 62 w 76"/>
                <a:gd name="T1" fmla="*/ 0 h 154"/>
                <a:gd name="T2" fmla="*/ 14 w 76"/>
                <a:gd name="T3" fmla="*/ 0 h 154"/>
                <a:gd name="T4" fmla="*/ 0 w 76"/>
                <a:gd name="T5" fmla="*/ 14 h 154"/>
                <a:gd name="T6" fmla="*/ 0 w 76"/>
                <a:gd name="T7" fmla="*/ 79 h 154"/>
                <a:gd name="T8" fmla="*/ 14 w 76"/>
                <a:gd name="T9" fmla="*/ 93 h 154"/>
                <a:gd name="T10" fmla="*/ 14 w 76"/>
                <a:gd name="T11" fmla="*/ 93 h 154"/>
                <a:gd name="T12" fmla="*/ 14 w 76"/>
                <a:gd name="T13" fmla="*/ 140 h 154"/>
                <a:gd name="T14" fmla="*/ 28 w 76"/>
                <a:gd name="T15" fmla="*/ 154 h 154"/>
                <a:gd name="T16" fmla="*/ 49 w 76"/>
                <a:gd name="T17" fmla="*/ 154 h 154"/>
                <a:gd name="T18" fmla="*/ 62 w 76"/>
                <a:gd name="T19" fmla="*/ 140 h 154"/>
                <a:gd name="T20" fmla="*/ 62 w 76"/>
                <a:gd name="T21" fmla="*/ 93 h 154"/>
                <a:gd name="T22" fmla="*/ 62 w 76"/>
                <a:gd name="T23" fmla="*/ 93 h 154"/>
                <a:gd name="T24" fmla="*/ 76 w 76"/>
                <a:gd name="T25" fmla="*/ 79 h 154"/>
                <a:gd name="T26" fmla="*/ 76 w 76"/>
                <a:gd name="T27" fmla="*/ 14 h 154"/>
                <a:gd name="T28" fmla="*/ 62 w 76"/>
                <a:gd name="T2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54">
                  <a:moveTo>
                    <a:pt x="62" y="0"/>
                  </a:moveTo>
                  <a:cubicBezTo>
                    <a:pt x="14" y="0"/>
                    <a:pt x="14" y="0"/>
                    <a:pt x="14" y="0"/>
                  </a:cubicBezTo>
                  <a:cubicBezTo>
                    <a:pt x="6" y="0"/>
                    <a:pt x="0" y="6"/>
                    <a:pt x="0" y="14"/>
                  </a:cubicBezTo>
                  <a:cubicBezTo>
                    <a:pt x="0" y="79"/>
                    <a:pt x="0" y="79"/>
                    <a:pt x="0" y="79"/>
                  </a:cubicBezTo>
                  <a:cubicBezTo>
                    <a:pt x="0" y="87"/>
                    <a:pt x="6" y="93"/>
                    <a:pt x="14" y="93"/>
                  </a:cubicBezTo>
                  <a:cubicBezTo>
                    <a:pt x="14" y="93"/>
                    <a:pt x="14" y="93"/>
                    <a:pt x="14" y="93"/>
                  </a:cubicBezTo>
                  <a:cubicBezTo>
                    <a:pt x="14" y="140"/>
                    <a:pt x="14" y="140"/>
                    <a:pt x="14" y="140"/>
                  </a:cubicBezTo>
                  <a:cubicBezTo>
                    <a:pt x="14" y="148"/>
                    <a:pt x="20" y="154"/>
                    <a:pt x="28" y="154"/>
                  </a:cubicBezTo>
                  <a:cubicBezTo>
                    <a:pt x="49" y="154"/>
                    <a:pt x="49" y="154"/>
                    <a:pt x="49" y="154"/>
                  </a:cubicBezTo>
                  <a:cubicBezTo>
                    <a:pt x="56" y="154"/>
                    <a:pt x="62" y="148"/>
                    <a:pt x="62" y="140"/>
                  </a:cubicBezTo>
                  <a:cubicBezTo>
                    <a:pt x="62" y="93"/>
                    <a:pt x="62" y="93"/>
                    <a:pt x="62" y="93"/>
                  </a:cubicBezTo>
                  <a:cubicBezTo>
                    <a:pt x="62" y="93"/>
                    <a:pt x="62" y="93"/>
                    <a:pt x="62" y="93"/>
                  </a:cubicBezTo>
                  <a:cubicBezTo>
                    <a:pt x="70" y="93"/>
                    <a:pt x="76" y="87"/>
                    <a:pt x="76" y="79"/>
                  </a:cubicBezTo>
                  <a:cubicBezTo>
                    <a:pt x="76" y="14"/>
                    <a:pt x="76" y="14"/>
                    <a:pt x="76" y="14"/>
                  </a:cubicBezTo>
                  <a:cubicBezTo>
                    <a:pt x="76" y="6"/>
                    <a:pt x="70" y="0"/>
                    <a:pt x="6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sp>
          <p:nvSpPr>
            <p:cNvPr id="185" name="Oval 746"/>
            <p:cNvSpPr>
              <a:spLocks noChangeArrowheads="1"/>
            </p:cNvSpPr>
            <p:nvPr/>
          </p:nvSpPr>
          <p:spPr bwMode="auto">
            <a:xfrm>
              <a:off x="7384" y="-2780"/>
              <a:ext cx="109" cy="1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gr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r="58971"/>
          <a:stretch/>
        </p:blipFill>
        <p:spPr>
          <a:xfrm>
            <a:off x="2833613" y="5302571"/>
            <a:ext cx="486255" cy="399039"/>
          </a:xfrm>
          <a:prstGeom prst="rect">
            <a:avLst/>
          </a:prstGeom>
        </p:spPr>
      </p:pic>
      <p:sp>
        <p:nvSpPr>
          <p:cNvPr id="178" name="Freeform 26"/>
          <p:cNvSpPr>
            <a:spLocks/>
          </p:cNvSpPr>
          <p:nvPr/>
        </p:nvSpPr>
        <p:spPr bwMode="auto">
          <a:xfrm>
            <a:off x="5451198" y="5365189"/>
            <a:ext cx="380055" cy="336422"/>
          </a:xfrm>
          <a:custGeom>
            <a:avLst/>
            <a:gdLst>
              <a:gd name="T0" fmla="*/ 1202 w 1202"/>
              <a:gd name="T1" fmla="*/ 175 h 1064"/>
              <a:gd name="T2" fmla="*/ 975 w 1202"/>
              <a:gd name="T3" fmla="*/ 0 h 1064"/>
              <a:gd name="T4" fmla="*/ 458 w 1202"/>
              <a:gd name="T5" fmla="*/ 676 h 1064"/>
              <a:gd name="T6" fmla="*/ 163 w 1202"/>
              <a:gd name="T7" fmla="*/ 449 h 1064"/>
              <a:gd name="T8" fmla="*/ 0 w 1202"/>
              <a:gd name="T9" fmla="*/ 662 h 1064"/>
              <a:gd name="T10" fmla="*/ 522 w 1202"/>
              <a:gd name="T11" fmla="*/ 1064 h 1064"/>
              <a:gd name="T12" fmla="*/ 685 w 1202"/>
              <a:gd name="T13" fmla="*/ 851 h 1064"/>
              <a:gd name="T14" fmla="*/ 685 w 1202"/>
              <a:gd name="T15" fmla="*/ 851 h 1064"/>
              <a:gd name="T16" fmla="*/ 1202 w 1202"/>
              <a:gd name="T17" fmla="*/ 175 h 1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2" h="1064">
                <a:moveTo>
                  <a:pt x="1202" y="175"/>
                </a:moveTo>
                <a:lnTo>
                  <a:pt x="975" y="0"/>
                </a:lnTo>
                <a:lnTo>
                  <a:pt x="458" y="676"/>
                </a:lnTo>
                <a:lnTo>
                  <a:pt x="163" y="449"/>
                </a:lnTo>
                <a:lnTo>
                  <a:pt x="0" y="662"/>
                </a:lnTo>
                <a:lnTo>
                  <a:pt x="522" y="1064"/>
                </a:lnTo>
                <a:lnTo>
                  <a:pt x="685" y="851"/>
                </a:lnTo>
                <a:lnTo>
                  <a:pt x="685" y="851"/>
                </a:lnTo>
                <a:lnTo>
                  <a:pt x="1202" y="175"/>
                </a:ln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505050">
                  <a:lumMod val="65000"/>
                  <a:lumOff val="35000"/>
                </a:srgbClr>
              </a:solidFill>
            </a:endParaRPr>
          </a:p>
        </p:txBody>
      </p:sp>
      <p:grpSp>
        <p:nvGrpSpPr>
          <p:cNvPr id="3" name="Group 2"/>
          <p:cNvGrpSpPr/>
          <p:nvPr/>
        </p:nvGrpSpPr>
        <p:grpSpPr>
          <a:xfrm>
            <a:off x="1969710" y="4607189"/>
            <a:ext cx="1350313" cy="577396"/>
            <a:chOff x="1418382" y="4580558"/>
            <a:chExt cx="1069222" cy="457201"/>
          </a:xfrm>
        </p:grpSpPr>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r="45370"/>
            <a:stretch/>
          </p:blipFill>
          <p:spPr>
            <a:xfrm>
              <a:off x="1692105" y="4580558"/>
              <a:ext cx="456243" cy="457201"/>
            </a:xfrm>
            <a:prstGeom prst="rect">
              <a:avLst/>
            </a:prstGeom>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r="49189"/>
            <a:stretch/>
          </p:blipFill>
          <p:spPr>
            <a:xfrm>
              <a:off x="2033830" y="4580558"/>
              <a:ext cx="453774" cy="457201"/>
            </a:xfrm>
            <a:prstGeom prst="rect">
              <a:avLst/>
            </a:prstGeom>
          </p:spPr>
        </p:pic>
        <p:grpSp>
          <p:nvGrpSpPr>
            <p:cNvPr id="13" name="Group 12"/>
            <p:cNvGrpSpPr/>
            <p:nvPr/>
          </p:nvGrpSpPr>
          <p:grpSpPr>
            <a:xfrm>
              <a:off x="1418382" y="4653487"/>
              <a:ext cx="309846" cy="312564"/>
              <a:chOff x="1373143" y="5257773"/>
              <a:chExt cx="309846" cy="312564"/>
            </a:xfrm>
          </p:grpSpPr>
          <p:sp>
            <p:nvSpPr>
              <p:cNvPr id="6" name="Rectangle 5"/>
              <p:cNvSpPr/>
              <p:nvPr/>
            </p:nvSpPr>
            <p:spPr bwMode="auto">
              <a:xfrm>
                <a:off x="1399077" y="5321679"/>
                <a:ext cx="121547" cy="18814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3" name="Rectangle 112"/>
              <p:cNvSpPr/>
              <p:nvPr/>
            </p:nvSpPr>
            <p:spPr bwMode="auto">
              <a:xfrm>
                <a:off x="1569006" y="5321679"/>
                <a:ext cx="105394" cy="18814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1" name="Freeform 9"/>
              <p:cNvSpPr>
                <a:spLocks noChangeAspect="1" noEditPoints="1"/>
              </p:cNvSpPr>
              <p:nvPr/>
            </p:nvSpPr>
            <p:spPr bwMode="auto">
              <a:xfrm>
                <a:off x="1373143" y="5257773"/>
                <a:ext cx="309846" cy="312564"/>
              </a:xfrm>
              <a:custGeom>
                <a:avLst/>
                <a:gdLst>
                  <a:gd name="T0" fmla="*/ 92 w 96"/>
                  <a:gd name="T1" fmla="*/ 12 h 96"/>
                  <a:gd name="T2" fmla="*/ 60 w 96"/>
                  <a:gd name="T3" fmla="*/ 12 h 96"/>
                  <a:gd name="T4" fmla="*/ 60 w 96"/>
                  <a:gd name="T5" fmla="*/ 60 h 96"/>
                  <a:gd name="T6" fmla="*/ 84 w 96"/>
                  <a:gd name="T7" fmla="*/ 60 h 96"/>
                  <a:gd name="T8" fmla="*/ 84 w 96"/>
                  <a:gd name="T9" fmla="*/ 64 h 96"/>
                  <a:gd name="T10" fmla="*/ 60 w 96"/>
                  <a:gd name="T11" fmla="*/ 64 h 96"/>
                  <a:gd name="T12" fmla="*/ 60 w 96"/>
                  <a:gd name="T13" fmla="*/ 72 h 96"/>
                  <a:gd name="T14" fmla="*/ 84 w 96"/>
                  <a:gd name="T15" fmla="*/ 72 h 96"/>
                  <a:gd name="T16" fmla="*/ 84 w 96"/>
                  <a:gd name="T17" fmla="*/ 76 h 96"/>
                  <a:gd name="T18" fmla="*/ 60 w 96"/>
                  <a:gd name="T19" fmla="*/ 76 h 96"/>
                  <a:gd name="T20" fmla="*/ 60 w 96"/>
                  <a:gd name="T21" fmla="*/ 84 h 96"/>
                  <a:gd name="T22" fmla="*/ 92 w 96"/>
                  <a:gd name="T23" fmla="*/ 84 h 96"/>
                  <a:gd name="T24" fmla="*/ 96 w 96"/>
                  <a:gd name="T25" fmla="*/ 80 h 96"/>
                  <a:gd name="T26" fmla="*/ 96 w 96"/>
                  <a:gd name="T27" fmla="*/ 16 h 96"/>
                  <a:gd name="T28" fmla="*/ 92 w 96"/>
                  <a:gd name="T29" fmla="*/ 12 h 96"/>
                  <a:gd name="T30" fmla="*/ 66 w 96"/>
                  <a:gd name="T31" fmla="*/ 52 h 96"/>
                  <a:gd name="T32" fmla="*/ 60 w 96"/>
                  <a:gd name="T33" fmla="*/ 50 h 96"/>
                  <a:gd name="T34" fmla="*/ 60 w 96"/>
                  <a:gd name="T35" fmla="*/ 30 h 96"/>
                  <a:gd name="T36" fmla="*/ 68 w 96"/>
                  <a:gd name="T37" fmla="*/ 28 h 96"/>
                  <a:gd name="T38" fmla="*/ 68 w 96"/>
                  <a:gd name="T39" fmla="*/ 40 h 96"/>
                  <a:gd name="T40" fmla="*/ 79 w 96"/>
                  <a:gd name="T41" fmla="*/ 40 h 96"/>
                  <a:gd name="T42" fmla="*/ 66 w 96"/>
                  <a:gd name="T43" fmla="*/ 52 h 96"/>
                  <a:gd name="T44" fmla="*/ 72 w 96"/>
                  <a:gd name="T45" fmla="*/ 36 h 96"/>
                  <a:gd name="T46" fmla="*/ 72 w 96"/>
                  <a:gd name="T47" fmla="*/ 24 h 96"/>
                  <a:gd name="T48" fmla="*/ 84 w 96"/>
                  <a:gd name="T49" fmla="*/ 36 h 96"/>
                  <a:gd name="T50" fmla="*/ 72 w 96"/>
                  <a:gd name="T51" fmla="*/ 36 h 96"/>
                  <a:gd name="T52" fmla="*/ 32 w 96"/>
                  <a:gd name="T53" fmla="*/ 38 h 96"/>
                  <a:gd name="T54" fmla="*/ 33 w 96"/>
                  <a:gd name="T55" fmla="*/ 41 h 96"/>
                  <a:gd name="T56" fmla="*/ 32 w 96"/>
                  <a:gd name="T57" fmla="*/ 44 h 96"/>
                  <a:gd name="T58" fmla="*/ 31 w 96"/>
                  <a:gd name="T59" fmla="*/ 46 h 96"/>
                  <a:gd name="T60" fmla="*/ 29 w 96"/>
                  <a:gd name="T61" fmla="*/ 47 h 96"/>
                  <a:gd name="T62" fmla="*/ 27 w 96"/>
                  <a:gd name="T63" fmla="*/ 47 h 96"/>
                  <a:gd name="T64" fmla="*/ 24 w 96"/>
                  <a:gd name="T65" fmla="*/ 47 h 96"/>
                  <a:gd name="T66" fmla="*/ 24 w 96"/>
                  <a:gd name="T67" fmla="*/ 47 h 96"/>
                  <a:gd name="T68" fmla="*/ 24 w 96"/>
                  <a:gd name="T69" fmla="*/ 35 h 96"/>
                  <a:gd name="T70" fmla="*/ 27 w 96"/>
                  <a:gd name="T71" fmla="*/ 35 h 96"/>
                  <a:gd name="T72" fmla="*/ 29 w 96"/>
                  <a:gd name="T73" fmla="*/ 35 h 96"/>
                  <a:gd name="T74" fmla="*/ 31 w 96"/>
                  <a:gd name="T75" fmla="*/ 36 h 96"/>
                  <a:gd name="T76" fmla="*/ 32 w 96"/>
                  <a:gd name="T77" fmla="*/ 38 h 96"/>
                  <a:gd name="T78" fmla="*/ 0 w 96"/>
                  <a:gd name="T79" fmla="*/ 13 h 96"/>
                  <a:gd name="T80" fmla="*/ 0 w 96"/>
                  <a:gd name="T81" fmla="*/ 83 h 96"/>
                  <a:gd name="T82" fmla="*/ 56 w 96"/>
                  <a:gd name="T83" fmla="*/ 96 h 96"/>
                  <a:gd name="T84" fmla="*/ 56 w 96"/>
                  <a:gd name="T85" fmla="*/ 0 h 96"/>
                  <a:gd name="T86" fmla="*/ 0 w 96"/>
                  <a:gd name="T87" fmla="*/ 13 h 96"/>
                  <a:gd name="T88" fmla="*/ 41 w 96"/>
                  <a:gd name="T89" fmla="*/ 43 h 96"/>
                  <a:gd name="T90" fmla="*/ 40 w 96"/>
                  <a:gd name="T91" fmla="*/ 46 h 96"/>
                  <a:gd name="T92" fmla="*/ 39 w 96"/>
                  <a:gd name="T93" fmla="*/ 48 h 96"/>
                  <a:gd name="T94" fmla="*/ 38 w 96"/>
                  <a:gd name="T95" fmla="*/ 50 h 96"/>
                  <a:gd name="T96" fmla="*/ 35 w 96"/>
                  <a:gd name="T97" fmla="*/ 52 h 96"/>
                  <a:gd name="T98" fmla="*/ 33 w 96"/>
                  <a:gd name="T99" fmla="*/ 53 h 96"/>
                  <a:gd name="T100" fmla="*/ 30 w 96"/>
                  <a:gd name="T101" fmla="*/ 54 h 96"/>
                  <a:gd name="T102" fmla="*/ 27 w 96"/>
                  <a:gd name="T103" fmla="*/ 54 h 96"/>
                  <a:gd name="T104" fmla="*/ 24 w 96"/>
                  <a:gd name="T105" fmla="*/ 54 h 96"/>
                  <a:gd name="T106" fmla="*/ 24 w 96"/>
                  <a:gd name="T107" fmla="*/ 68 h 96"/>
                  <a:gd name="T108" fmla="*/ 16 w 96"/>
                  <a:gd name="T109" fmla="*/ 67 h 96"/>
                  <a:gd name="T110" fmla="*/ 16 w 96"/>
                  <a:gd name="T111" fmla="*/ 29 h 96"/>
                  <a:gd name="T112" fmla="*/ 28 w 96"/>
                  <a:gd name="T113" fmla="*/ 28 h 96"/>
                  <a:gd name="T114" fmla="*/ 34 w 96"/>
                  <a:gd name="T115" fmla="*/ 29 h 96"/>
                  <a:gd name="T116" fmla="*/ 38 w 96"/>
                  <a:gd name="T117" fmla="*/ 31 h 96"/>
                  <a:gd name="T118" fmla="*/ 41 w 96"/>
                  <a:gd name="T119" fmla="*/ 35 h 96"/>
                  <a:gd name="T120" fmla="*/ 41 w 96"/>
                  <a:gd name="T121" fmla="*/ 40 h 96"/>
                  <a:gd name="T122" fmla="*/ 41 w 96"/>
                  <a:gd name="T123" fmla="*/ 4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6" h="96">
                    <a:moveTo>
                      <a:pt x="92" y="12"/>
                    </a:moveTo>
                    <a:cubicBezTo>
                      <a:pt x="60" y="12"/>
                      <a:pt x="60" y="12"/>
                      <a:pt x="60" y="12"/>
                    </a:cubicBezTo>
                    <a:cubicBezTo>
                      <a:pt x="60" y="60"/>
                      <a:pt x="60" y="60"/>
                      <a:pt x="60" y="60"/>
                    </a:cubicBezTo>
                    <a:cubicBezTo>
                      <a:pt x="84" y="60"/>
                      <a:pt x="84" y="60"/>
                      <a:pt x="84" y="60"/>
                    </a:cubicBezTo>
                    <a:cubicBezTo>
                      <a:pt x="84" y="64"/>
                      <a:pt x="84" y="64"/>
                      <a:pt x="84" y="64"/>
                    </a:cubicBezTo>
                    <a:cubicBezTo>
                      <a:pt x="60" y="64"/>
                      <a:pt x="60" y="64"/>
                      <a:pt x="60" y="64"/>
                    </a:cubicBezTo>
                    <a:cubicBezTo>
                      <a:pt x="60" y="72"/>
                      <a:pt x="60" y="72"/>
                      <a:pt x="60" y="72"/>
                    </a:cubicBezTo>
                    <a:cubicBezTo>
                      <a:pt x="84" y="72"/>
                      <a:pt x="84" y="72"/>
                      <a:pt x="84" y="72"/>
                    </a:cubicBezTo>
                    <a:cubicBezTo>
                      <a:pt x="84" y="76"/>
                      <a:pt x="84" y="76"/>
                      <a:pt x="84" y="76"/>
                    </a:cubicBezTo>
                    <a:cubicBezTo>
                      <a:pt x="60" y="76"/>
                      <a:pt x="60" y="76"/>
                      <a:pt x="60" y="76"/>
                    </a:cubicBezTo>
                    <a:cubicBezTo>
                      <a:pt x="60" y="84"/>
                      <a:pt x="60" y="84"/>
                      <a:pt x="60" y="84"/>
                    </a:cubicBezTo>
                    <a:cubicBezTo>
                      <a:pt x="92" y="84"/>
                      <a:pt x="92" y="84"/>
                      <a:pt x="92" y="84"/>
                    </a:cubicBezTo>
                    <a:cubicBezTo>
                      <a:pt x="93" y="84"/>
                      <a:pt x="96" y="81"/>
                      <a:pt x="96" y="80"/>
                    </a:cubicBezTo>
                    <a:cubicBezTo>
                      <a:pt x="96" y="16"/>
                      <a:pt x="96" y="16"/>
                      <a:pt x="96" y="16"/>
                    </a:cubicBezTo>
                    <a:cubicBezTo>
                      <a:pt x="96" y="15"/>
                      <a:pt x="93" y="12"/>
                      <a:pt x="92" y="12"/>
                    </a:cubicBezTo>
                    <a:close/>
                    <a:moveTo>
                      <a:pt x="66" y="52"/>
                    </a:moveTo>
                    <a:cubicBezTo>
                      <a:pt x="64" y="52"/>
                      <a:pt x="62" y="51"/>
                      <a:pt x="60" y="50"/>
                    </a:cubicBezTo>
                    <a:cubicBezTo>
                      <a:pt x="60" y="30"/>
                      <a:pt x="60" y="30"/>
                      <a:pt x="60" y="30"/>
                    </a:cubicBezTo>
                    <a:cubicBezTo>
                      <a:pt x="62" y="29"/>
                      <a:pt x="65" y="28"/>
                      <a:pt x="68" y="28"/>
                    </a:cubicBezTo>
                    <a:cubicBezTo>
                      <a:pt x="68" y="40"/>
                      <a:pt x="68" y="40"/>
                      <a:pt x="68" y="40"/>
                    </a:cubicBezTo>
                    <a:cubicBezTo>
                      <a:pt x="79" y="40"/>
                      <a:pt x="79" y="40"/>
                      <a:pt x="79" y="40"/>
                    </a:cubicBezTo>
                    <a:cubicBezTo>
                      <a:pt x="79" y="47"/>
                      <a:pt x="74" y="52"/>
                      <a:pt x="66" y="52"/>
                    </a:cubicBezTo>
                    <a:close/>
                    <a:moveTo>
                      <a:pt x="72" y="36"/>
                    </a:moveTo>
                    <a:cubicBezTo>
                      <a:pt x="72" y="24"/>
                      <a:pt x="72" y="24"/>
                      <a:pt x="72" y="24"/>
                    </a:cubicBezTo>
                    <a:cubicBezTo>
                      <a:pt x="79" y="24"/>
                      <a:pt x="84" y="29"/>
                      <a:pt x="84" y="36"/>
                    </a:cubicBezTo>
                    <a:lnTo>
                      <a:pt x="72" y="36"/>
                    </a:lnTo>
                    <a:close/>
                    <a:moveTo>
                      <a:pt x="32" y="38"/>
                    </a:moveTo>
                    <a:cubicBezTo>
                      <a:pt x="33" y="39"/>
                      <a:pt x="33" y="40"/>
                      <a:pt x="33" y="41"/>
                    </a:cubicBezTo>
                    <a:cubicBezTo>
                      <a:pt x="33" y="42"/>
                      <a:pt x="33" y="43"/>
                      <a:pt x="32" y="44"/>
                    </a:cubicBezTo>
                    <a:cubicBezTo>
                      <a:pt x="32" y="45"/>
                      <a:pt x="32" y="45"/>
                      <a:pt x="31" y="46"/>
                    </a:cubicBezTo>
                    <a:cubicBezTo>
                      <a:pt x="31" y="46"/>
                      <a:pt x="30" y="47"/>
                      <a:pt x="29" y="47"/>
                    </a:cubicBezTo>
                    <a:cubicBezTo>
                      <a:pt x="29" y="47"/>
                      <a:pt x="28" y="47"/>
                      <a:pt x="27" y="47"/>
                    </a:cubicBezTo>
                    <a:cubicBezTo>
                      <a:pt x="24" y="47"/>
                      <a:pt x="24" y="47"/>
                      <a:pt x="24" y="47"/>
                    </a:cubicBezTo>
                    <a:cubicBezTo>
                      <a:pt x="24" y="47"/>
                      <a:pt x="24" y="47"/>
                      <a:pt x="24" y="47"/>
                    </a:cubicBezTo>
                    <a:cubicBezTo>
                      <a:pt x="24" y="35"/>
                      <a:pt x="24" y="35"/>
                      <a:pt x="24" y="35"/>
                    </a:cubicBezTo>
                    <a:cubicBezTo>
                      <a:pt x="27" y="35"/>
                      <a:pt x="27" y="35"/>
                      <a:pt x="27" y="35"/>
                    </a:cubicBezTo>
                    <a:cubicBezTo>
                      <a:pt x="28" y="35"/>
                      <a:pt x="29" y="35"/>
                      <a:pt x="29" y="35"/>
                    </a:cubicBezTo>
                    <a:cubicBezTo>
                      <a:pt x="30" y="36"/>
                      <a:pt x="31" y="36"/>
                      <a:pt x="31" y="36"/>
                    </a:cubicBezTo>
                    <a:cubicBezTo>
                      <a:pt x="32" y="37"/>
                      <a:pt x="32" y="37"/>
                      <a:pt x="32" y="38"/>
                    </a:cubicBezTo>
                    <a:close/>
                    <a:moveTo>
                      <a:pt x="0" y="13"/>
                    </a:moveTo>
                    <a:cubicBezTo>
                      <a:pt x="0" y="83"/>
                      <a:pt x="0" y="83"/>
                      <a:pt x="0" y="83"/>
                    </a:cubicBezTo>
                    <a:cubicBezTo>
                      <a:pt x="56" y="96"/>
                      <a:pt x="56" y="96"/>
                      <a:pt x="56" y="96"/>
                    </a:cubicBezTo>
                    <a:cubicBezTo>
                      <a:pt x="56" y="0"/>
                      <a:pt x="56" y="0"/>
                      <a:pt x="56" y="0"/>
                    </a:cubicBezTo>
                    <a:lnTo>
                      <a:pt x="0" y="13"/>
                    </a:lnTo>
                    <a:close/>
                    <a:moveTo>
                      <a:pt x="41" y="43"/>
                    </a:moveTo>
                    <a:cubicBezTo>
                      <a:pt x="41" y="44"/>
                      <a:pt x="41" y="45"/>
                      <a:pt x="40" y="46"/>
                    </a:cubicBezTo>
                    <a:cubicBezTo>
                      <a:pt x="40" y="47"/>
                      <a:pt x="40" y="48"/>
                      <a:pt x="39" y="48"/>
                    </a:cubicBezTo>
                    <a:cubicBezTo>
                      <a:pt x="39" y="49"/>
                      <a:pt x="38" y="50"/>
                      <a:pt x="38" y="50"/>
                    </a:cubicBezTo>
                    <a:cubicBezTo>
                      <a:pt x="37" y="51"/>
                      <a:pt x="36" y="52"/>
                      <a:pt x="35" y="52"/>
                    </a:cubicBezTo>
                    <a:cubicBezTo>
                      <a:pt x="35" y="53"/>
                      <a:pt x="34" y="53"/>
                      <a:pt x="33" y="53"/>
                    </a:cubicBezTo>
                    <a:cubicBezTo>
                      <a:pt x="32" y="54"/>
                      <a:pt x="31" y="54"/>
                      <a:pt x="30" y="54"/>
                    </a:cubicBezTo>
                    <a:cubicBezTo>
                      <a:pt x="29" y="54"/>
                      <a:pt x="28" y="54"/>
                      <a:pt x="27" y="54"/>
                    </a:cubicBezTo>
                    <a:cubicBezTo>
                      <a:pt x="24" y="54"/>
                      <a:pt x="24" y="54"/>
                      <a:pt x="24" y="54"/>
                    </a:cubicBezTo>
                    <a:cubicBezTo>
                      <a:pt x="24" y="68"/>
                      <a:pt x="24" y="68"/>
                      <a:pt x="24" y="68"/>
                    </a:cubicBezTo>
                    <a:cubicBezTo>
                      <a:pt x="16" y="67"/>
                      <a:pt x="16" y="67"/>
                      <a:pt x="16" y="67"/>
                    </a:cubicBezTo>
                    <a:cubicBezTo>
                      <a:pt x="16" y="29"/>
                      <a:pt x="16" y="29"/>
                      <a:pt x="16" y="29"/>
                    </a:cubicBezTo>
                    <a:cubicBezTo>
                      <a:pt x="28" y="28"/>
                      <a:pt x="28" y="28"/>
                      <a:pt x="28" y="28"/>
                    </a:cubicBezTo>
                    <a:cubicBezTo>
                      <a:pt x="30" y="28"/>
                      <a:pt x="32" y="28"/>
                      <a:pt x="34" y="29"/>
                    </a:cubicBezTo>
                    <a:cubicBezTo>
                      <a:pt x="35" y="29"/>
                      <a:pt x="37" y="30"/>
                      <a:pt x="38" y="31"/>
                    </a:cubicBezTo>
                    <a:cubicBezTo>
                      <a:pt x="39" y="32"/>
                      <a:pt x="40" y="33"/>
                      <a:pt x="41" y="35"/>
                    </a:cubicBezTo>
                    <a:cubicBezTo>
                      <a:pt x="41" y="36"/>
                      <a:pt x="41" y="38"/>
                      <a:pt x="41" y="40"/>
                    </a:cubicBezTo>
                    <a:cubicBezTo>
                      <a:pt x="41" y="41"/>
                      <a:pt x="41" y="42"/>
                      <a:pt x="41" y="43"/>
                    </a:cubicBezTo>
                    <a:close/>
                  </a:path>
                </a:pathLst>
              </a:custGeom>
              <a:solidFill>
                <a:srgbClr val="E940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36">
                  <a:solidFill>
                    <a:srgbClr val="505050"/>
                  </a:solidFill>
                </a:endParaRPr>
              </a:p>
            </p:txBody>
          </p:sp>
        </p:grpSp>
      </p:grpSp>
      <p:sp>
        <p:nvSpPr>
          <p:cNvPr id="94" name="Freeform 91"/>
          <p:cNvSpPr>
            <a:spLocks noChangeAspect="1" noEditPoints="1"/>
          </p:cNvSpPr>
          <p:nvPr/>
        </p:nvSpPr>
        <p:spPr bwMode="auto">
          <a:xfrm>
            <a:off x="2824960" y="5940225"/>
            <a:ext cx="401599" cy="413184"/>
          </a:xfrm>
          <a:custGeom>
            <a:avLst/>
            <a:gdLst>
              <a:gd name="T0" fmla="*/ 0 w 132"/>
              <a:gd name="T1" fmla="*/ 37 h 136"/>
              <a:gd name="T2" fmla="*/ 0 w 132"/>
              <a:gd name="T3" fmla="*/ 117 h 136"/>
              <a:gd name="T4" fmla="*/ 20 w 132"/>
              <a:gd name="T5" fmla="*/ 136 h 136"/>
              <a:gd name="T6" fmla="*/ 112 w 132"/>
              <a:gd name="T7" fmla="*/ 136 h 136"/>
              <a:gd name="T8" fmla="*/ 132 w 132"/>
              <a:gd name="T9" fmla="*/ 117 h 136"/>
              <a:gd name="T10" fmla="*/ 132 w 132"/>
              <a:gd name="T11" fmla="*/ 37 h 136"/>
              <a:gd name="T12" fmla="*/ 112 w 132"/>
              <a:gd name="T13" fmla="*/ 18 h 136"/>
              <a:gd name="T14" fmla="*/ 108 w 132"/>
              <a:gd name="T15" fmla="*/ 18 h 136"/>
              <a:gd name="T16" fmla="*/ 108 w 132"/>
              <a:gd name="T17" fmla="*/ 6 h 136"/>
              <a:gd name="T18" fmla="*/ 102 w 132"/>
              <a:gd name="T19" fmla="*/ 0 h 136"/>
              <a:gd name="T20" fmla="*/ 96 w 132"/>
              <a:gd name="T21" fmla="*/ 6 h 136"/>
              <a:gd name="T22" fmla="*/ 96 w 132"/>
              <a:gd name="T23" fmla="*/ 30 h 136"/>
              <a:gd name="T24" fmla="*/ 91 w 132"/>
              <a:gd name="T25" fmla="*/ 35 h 136"/>
              <a:gd name="T26" fmla="*/ 86 w 132"/>
              <a:gd name="T27" fmla="*/ 30 h 136"/>
              <a:gd name="T28" fmla="*/ 86 w 132"/>
              <a:gd name="T29" fmla="*/ 18 h 136"/>
              <a:gd name="T30" fmla="*/ 75 w 132"/>
              <a:gd name="T31" fmla="*/ 18 h 136"/>
              <a:gd name="T32" fmla="*/ 75 w 132"/>
              <a:gd name="T33" fmla="*/ 6 h 136"/>
              <a:gd name="T34" fmla="*/ 69 w 132"/>
              <a:gd name="T35" fmla="*/ 0 h 136"/>
              <a:gd name="T36" fmla="*/ 63 w 132"/>
              <a:gd name="T37" fmla="*/ 6 h 136"/>
              <a:gd name="T38" fmla="*/ 63 w 132"/>
              <a:gd name="T39" fmla="*/ 30 h 136"/>
              <a:gd name="T40" fmla="*/ 58 w 132"/>
              <a:gd name="T41" fmla="*/ 35 h 136"/>
              <a:gd name="T42" fmla="*/ 53 w 132"/>
              <a:gd name="T43" fmla="*/ 30 h 136"/>
              <a:gd name="T44" fmla="*/ 53 w 132"/>
              <a:gd name="T45" fmla="*/ 18 h 136"/>
              <a:gd name="T46" fmla="*/ 43 w 132"/>
              <a:gd name="T47" fmla="*/ 18 h 136"/>
              <a:gd name="T48" fmla="*/ 43 w 132"/>
              <a:gd name="T49" fmla="*/ 6 h 136"/>
              <a:gd name="T50" fmla="*/ 37 w 132"/>
              <a:gd name="T51" fmla="*/ 0 h 136"/>
              <a:gd name="T52" fmla="*/ 31 w 132"/>
              <a:gd name="T53" fmla="*/ 6 h 136"/>
              <a:gd name="T54" fmla="*/ 31 w 132"/>
              <a:gd name="T55" fmla="*/ 30 h 136"/>
              <a:gd name="T56" fmla="*/ 25 w 132"/>
              <a:gd name="T57" fmla="*/ 35 h 136"/>
              <a:gd name="T58" fmla="*/ 20 w 132"/>
              <a:gd name="T59" fmla="*/ 30 h 136"/>
              <a:gd name="T60" fmla="*/ 20 w 132"/>
              <a:gd name="T61" fmla="*/ 18 h 136"/>
              <a:gd name="T62" fmla="*/ 0 w 132"/>
              <a:gd name="T63" fmla="*/ 37 h 136"/>
              <a:gd name="T64" fmla="*/ 118 w 132"/>
              <a:gd name="T65" fmla="*/ 114 h 136"/>
              <a:gd name="T66" fmla="*/ 111 w 132"/>
              <a:gd name="T67" fmla="*/ 121 h 136"/>
              <a:gd name="T68" fmla="*/ 22 w 132"/>
              <a:gd name="T69" fmla="*/ 121 h 136"/>
              <a:gd name="T70" fmla="*/ 16 w 132"/>
              <a:gd name="T71" fmla="*/ 114 h 136"/>
              <a:gd name="T72" fmla="*/ 16 w 132"/>
              <a:gd name="T73" fmla="*/ 60 h 136"/>
              <a:gd name="T74" fmla="*/ 118 w 132"/>
              <a:gd name="T75" fmla="*/ 60 h 136"/>
              <a:gd name="T76" fmla="*/ 118 w 132"/>
              <a:gd name="T77" fmla="*/ 114 h 136"/>
              <a:gd name="T78" fmla="*/ 75 w 132"/>
              <a:gd name="T79" fmla="*/ 105 h 136"/>
              <a:gd name="T80" fmla="*/ 51 w 132"/>
              <a:gd name="T81" fmla="*/ 105 h 136"/>
              <a:gd name="T82" fmla="*/ 61 w 132"/>
              <a:gd name="T83" fmla="*/ 93 h 136"/>
              <a:gd name="T84" fmla="*/ 64 w 132"/>
              <a:gd name="T85" fmla="*/ 89 h 136"/>
              <a:gd name="T86" fmla="*/ 65 w 132"/>
              <a:gd name="T87" fmla="*/ 86 h 136"/>
              <a:gd name="T88" fmla="*/ 67 w 132"/>
              <a:gd name="T89" fmla="*/ 81 h 136"/>
              <a:gd name="T90" fmla="*/ 66 w 132"/>
              <a:gd name="T91" fmla="*/ 78 h 136"/>
              <a:gd name="T92" fmla="*/ 64 w 132"/>
              <a:gd name="T93" fmla="*/ 77 h 136"/>
              <a:gd name="T94" fmla="*/ 62 w 132"/>
              <a:gd name="T95" fmla="*/ 82 h 136"/>
              <a:gd name="T96" fmla="*/ 62 w 132"/>
              <a:gd name="T97" fmla="*/ 82 h 136"/>
              <a:gd name="T98" fmla="*/ 62 w 132"/>
              <a:gd name="T99" fmla="*/ 83 h 136"/>
              <a:gd name="T100" fmla="*/ 53 w 132"/>
              <a:gd name="T101" fmla="*/ 83 h 136"/>
              <a:gd name="T102" fmla="*/ 53 w 132"/>
              <a:gd name="T103" fmla="*/ 82 h 136"/>
              <a:gd name="T104" fmla="*/ 56 w 132"/>
              <a:gd name="T105" fmla="*/ 73 h 136"/>
              <a:gd name="T106" fmla="*/ 65 w 132"/>
              <a:gd name="T107" fmla="*/ 70 h 136"/>
              <a:gd name="T108" fmla="*/ 73 w 132"/>
              <a:gd name="T109" fmla="*/ 73 h 136"/>
              <a:gd name="T110" fmla="*/ 76 w 132"/>
              <a:gd name="T111" fmla="*/ 81 h 136"/>
              <a:gd name="T112" fmla="*/ 74 w 132"/>
              <a:gd name="T113" fmla="*/ 89 h 136"/>
              <a:gd name="T114" fmla="*/ 71 w 132"/>
              <a:gd name="T115" fmla="*/ 93 h 136"/>
              <a:gd name="T116" fmla="*/ 67 w 132"/>
              <a:gd name="T117" fmla="*/ 98 h 136"/>
              <a:gd name="T118" fmla="*/ 71 w 132"/>
              <a:gd name="T119" fmla="*/ 97 h 136"/>
              <a:gd name="T120" fmla="*/ 75 w 132"/>
              <a:gd name="T121" fmla="*/ 97 h 136"/>
              <a:gd name="T122" fmla="*/ 75 w 132"/>
              <a:gd name="T123" fmla="*/ 10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2" h="136">
                <a:moveTo>
                  <a:pt x="0" y="37"/>
                </a:moveTo>
                <a:cubicBezTo>
                  <a:pt x="0" y="117"/>
                  <a:pt x="0" y="117"/>
                  <a:pt x="0" y="117"/>
                </a:cubicBezTo>
                <a:cubicBezTo>
                  <a:pt x="0" y="128"/>
                  <a:pt x="9" y="136"/>
                  <a:pt x="20" y="136"/>
                </a:cubicBezTo>
                <a:cubicBezTo>
                  <a:pt x="112" y="136"/>
                  <a:pt x="112" y="136"/>
                  <a:pt x="112" y="136"/>
                </a:cubicBezTo>
                <a:cubicBezTo>
                  <a:pt x="123" y="136"/>
                  <a:pt x="132" y="128"/>
                  <a:pt x="132" y="117"/>
                </a:cubicBezTo>
                <a:cubicBezTo>
                  <a:pt x="132" y="37"/>
                  <a:pt x="132" y="37"/>
                  <a:pt x="132" y="37"/>
                </a:cubicBezTo>
                <a:cubicBezTo>
                  <a:pt x="132" y="26"/>
                  <a:pt x="123" y="18"/>
                  <a:pt x="112" y="18"/>
                </a:cubicBezTo>
                <a:cubicBezTo>
                  <a:pt x="108" y="18"/>
                  <a:pt x="108" y="18"/>
                  <a:pt x="108" y="18"/>
                </a:cubicBezTo>
                <a:cubicBezTo>
                  <a:pt x="108" y="6"/>
                  <a:pt x="108" y="6"/>
                  <a:pt x="108" y="6"/>
                </a:cubicBezTo>
                <a:cubicBezTo>
                  <a:pt x="108" y="2"/>
                  <a:pt x="106" y="0"/>
                  <a:pt x="102" y="0"/>
                </a:cubicBezTo>
                <a:cubicBezTo>
                  <a:pt x="99" y="0"/>
                  <a:pt x="96" y="2"/>
                  <a:pt x="96" y="6"/>
                </a:cubicBezTo>
                <a:cubicBezTo>
                  <a:pt x="96" y="30"/>
                  <a:pt x="96" y="30"/>
                  <a:pt x="96" y="30"/>
                </a:cubicBezTo>
                <a:cubicBezTo>
                  <a:pt x="96" y="33"/>
                  <a:pt x="94" y="35"/>
                  <a:pt x="91" y="35"/>
                </a:cubicBezTo>
                <a:cubicBezTo>
                  <a:pt x="88" y="35"/>
                  <a:pt x="86" y="33"/>
                  <a:pt x="86" y="30"/>
                </a:cubicBezTo>
                <a:cubicBezTo>
                  <a:pt x="86" y="18"/>
                  <a:pt x="86" y="18"/>
                  <a:pt x="86" y="18"/>
                </a:cubicBezTo>
                <a:cubicBezTo>
                  <a:pt x="75" y="18"/>
                  <a:pt x="75" y="18"/>
                  <a:pt x="75" y="18"/>
                </a:cubicBezTo>
                <a:cubicBezTo>
                  <a:pt x="75" y="6"/>
                  <a:pt x="75" y="6"/>
                  <a:pt x="75" y="6"/>
                </a:cubicBezTo>
                <a:cubicBezTo>
                  <a:pt x="75" y="2"/>
                  <a:pt x="73" y="0"/>
                  <a:pt x="69" y="0"/>
                </a:cubicBezTo>
                <a:cubicBezTo>
                  <a:pt x="66" y="0"/>
                  <a:pt x="63" y="2"/>
                  <a:pt x="63" y="6"/>
                </a:cubicBezTo>
                <a:cubicBezTo>
                  <a:pt x="63" y="30"/>
                  <a:pt x="63" y="30"/>
                  <a:pt x="63" y="30"/>
                </a:cubicBezTo>
                <a:cubicBezTo>
                  <a:pt x="63" y="33"/>
                  <a:pt x="61" y="35"/>
                  <a:pt x="58" y="35"/>
                </a:cubicBezTo>
                <a:cubicBezTo>
                  <a:pt x="55" y="35"/>
                  <a:pt x="53" y="33"/>
                  <a:pt x="53" y="30"/>
                </a:cubicBezTo>
                <a:cubicBezTo>
                  <a:pt x="53" y="18"/>
                  <a:pt x="53" y="18"/>
                  <a:pt x="53" y="18"/>
                </a:cubicBezTo>
                <a:cubicBezTo>
                  <a:pt x="43" y="18"/>
                  <a:pt x="43" y="18"/>
                  <a:pt x="43" y="18"/>
                </a:cubicBezTo>
                <a:cubicBezTo>
                  <a:pt x="43" y="6"/>
                  <a:pt x="43" y="6"/>
                  <a:pt x="43" y="6"/>
                </a:cubicBezTo>
                <a:cubicBezTo>
                  <a:pt x="43" y="2"/>
                  <a:pt x="40" y="0"/>
                  <a:pt x="37" y="0"/>
                </a:cubicBezTo>
                <a:cubicBezTo>
                  <a:pt x="33" y="0"/>
                  <a:pt x="31" y="2"/>
                  <a:pt x="31" y="6"/>
                </a:cubicBezTo>
                <a:cubicBezTo>
                  <a:pt x="31" y="30"/>
                  <a:pt x="31" y="30"/>
                  <a:pt x="31" y="30"/>
                </a:cubicBezTo>
                <a:cubicBezTo>
                  <a:pt x="31" y="33"/>
                  <a:pt x="28" y="35"/>
                  <a:pt x="25" y="35"/>
                </a:cubicBezTo>
                <a:cubicBezTo>
                  <a:pt x="22" y="35"/>
                  <a:pt x="20" y="33"/>
                  <a:pt x="20" y="30"/>
                </a:cubicBezTo>
                <a:cubicBezTo>
                  <a:pt x="20" y="18"/>
                  <a:pt x="20" y="18"/>
                  <a:pt x="20" y="18"/>
                </a:cubicBezTo>
                <a:cubicBezTo>
                  <a:pt x="9" y="18"/>
                  <a:pt x="0" y="26"/>
                  <a:pt x="0" y="37"/>
                </a:cubicBezTo>
                <a:close/>
                <a:moveTo>
                  <a:pt x="118" y="114"/>
                </a:moveTo>
                <a:cubicBezTo>
                  <a:pt x="118" y="118"/>
                  <a:pt x="115" y="121"/>
                  <a:pt x="111" y="121"/>
                </a:cubicBezTo>
                <a:cubicBezTo>
                  <a:pt x="22" y="121"/>
                  <a:pt x="22" y="121"/>
                  <a:pt x="22" y="121"/>
                </a:cubicBezTo>
                <a:cubicBezTo>
                  <a:pt x="18" y="121"/>
                  <a:pt x="16" y="118"/>
                  <a:pt x="16" y="114"/>
                </a:cubicBezTo>
                <a:cubicBezTo>
                  <a:pt x="16" y="60"/>
                  <a:pt x="16" y="60"/>
                  <a:pt x="16" y="60"/>
                </a:cubicBezTo>
                <a:cubicBezTo>
                  <a:pt x="118" y="60"/>
                  <a:pt x="118" y="60"/>
                  <a:pt x="118" y="60"/>
                </a:cubicBezTo>
                <a:lnTo>
                  <a:pt x="118" y="114"/>
                </a:lnTo>
                <a:close/>
                <a:moveTo>
                  <a:pt x="75" y="105"/>
                </a:moveTo>
                <a:cubicBezTo>
                  <a:pt x="51" y="105"/>
                  <a:pt x="51" y="105"/>
                  <a:pt x="51" y="105"/>
                </a:cubicBezTo>
                <a:cubicBezTo>
                  <a:pt x="61" y="93"/>
                  <a:pt x="61" y="93"/>
                  <a:pt x="61" y="93"/>
                </a:cubicBezTo>
                <a:cubicBezTo>
                  <a:pt x="62" y="91"/>
                  <a:pt x="63" y="90"/>
                  <a:pt x="64" y="89"/>
                </a:cubicBezTo>
                <a:cubicBezTo>
                  <a:pt x="64" y="88"/>
                  <a:pt x="65" y="87"/>
                  <a:pt x="65" y="86"/>
                </a:cubicBezTo>
                <a:cubicBezTo>
                  <a:pt x="66" y="84"/>
                  <a:pt x="67" y="82"/>
                  <a:pt x="67" y="81"/>
                </a:cubicBezTo>
                <a:cubicBezTo>
                  <a:pt x="67" y="80"/>
                  <a:pt x="66" y="79"/>
                  <a:pt x="66" y="78"/>
                </a:cubicBezTo>
                <a:cubicBezTo>
                  <a:pt x="66" y="78"/>
                  <a:pt x="65" y="77"/>
                  <a:pt x="64" y="77"/>
                </a:cubicBezTo>
                <a:cubicBezTo>
                  <a:pt x="63" y="77"/>
                  <a:pt x="62" y="79"/>
                  <a:pt x="62" y="82"/>
                </a:cubicBezTo>
                <a:cubicBezTo>
                  <a:pt x="62" y="82"/>
                  <a:pt x="62" y="82"/>
                  <a:pt x="62" y="82"/>
                </a:cubicBezTo>
                <a:cubicBezTo>
                  <a:pt x="62" y="82"/>
                  <a:pt x="62" y="83"/>
                  <a:pt x="62" y="83"/>
                </a:cubicBezTo>
                <a:cubicBezTo>
                  <a:pt x="53" y="83"/>
                  <a:pt x="53" y="83"/>
                  <a:pt x="53" y="83"/>
                </a:cubicBezTo>
                <a:cubicBezTo>
                  <a:pt x="53" y="82"/>
                  <a:pt x="53" y="82"/>
                  <a:pt x="53" y="82"/>
                </a:cubicBezTo>
                <a:cubicBezTo>
                  <a:pt x="53" y="78"/>
                  <a:pt x="54" y="75"/>
                  <a:pt x="56" y="73"/>
                </a:cubicBezTo>
                <a:cubicBezTo>
                  <a:pt x="58" y="71"/>
                  <a:pt x="61" y="70"/>
                  <a:pt x="65" y="70"/>
                </a:cubicBezTo>
                <a:cubicBezTo>
                  <a:pt x="68" y="70"/>
                  <a:pt x="71" y="71"/>
                  <a:pt x="73" y="73"/>
                </a:cubicBezTo>
                <a:cubicBezTo>
                  <a:pt x="75" y="75"/>
                  <a:pt x="76" y="78"/>
                  <a:pt x="76" y="81"/>
                </a:cubicBezTo>
                <a:cubicBezTo>
                  <a:pt x="76" y="84"/>
                  <a:pt x="75" y="87"/>
                  <a:pt x="74" y="89"/>
                </a:cubicBezTo>
                <a:cubicBezTo>
                  <a:pt x="73" y="91"/>
                  <a:pt x="72" y="92"/>
                  <a:pt x="71" y="93"/>
                </a:cubicBezTo>
                <a:cubicBezTo>
                  <a:pt x="70" y="95"/>
                  <a:pt x="68" y="96"/>
                  <a:pt x="67" y="98"/>
                </a:cubicBezTo>
                <a:cubicBezTo>
                  <a:pt x="68" y="98"/>
                  <a:pt x="70" y="97"/>
                  <a:pt x="71" y="97"/>
                </a:cubicBezTo>
                <a:cubicBezTo>
                  <a:pt x="72" y="97"/>
                  <a:pt x="74" y="97"/>
                  <a:pt x="75" y="97"/>
                </a:cubicBezTo>
                <a:lnTo>
                  <a:pt x="75" y="105"/>
                </a:lnTo>
                <a:close/>
              </a:path>
            </a:pathLst>
          </a:custGeom>
          <a:solidFill>
            <a:schemeClr val="bg1"/>
          </a:solidFill>
          <a:ln>
            <a:noFill/>
          </a:ln>
          <a:extLst/>
        </p:spPr>
        <p:txBody>
          <a:bodyPr vert="horz" wrap="square" lIns="93260" tIns="46630" rIns="93260" bIns="46630" numCol="1" anchor="t" anchorCtr="0" compatLnSpc="1">
            <a:prstTxWarp prst="textNoShape">
              <a:avLst/>
            </a:prstTxWarp>
          </a:bodyPr>
          <a:lstStyle/>
          <a:p>
            <a:endParaRPr lang="en-US" sz="1836">
              <a:solidFill>
                <a:srgbClr val="505050"/>
              </a:solidFill>
            </a:endParaRPr>
          </a:p>
        </p:txBody>
      </p:sp>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8519" y="1768130"/>
            <a:ext cx="3790192" cy="2102826"/>
          </a:xfrm>
          <a:prstGeom prst="rect">
            <a:avLst/>
          </a:prstGeom>
        </p:spPr>
      </p:pic>
      <p:sp>
        <p:nvSpPr>
          <p:cNvPr id="7" name="Rectangle 6"/>
          <p:cNvSpPr/>
          <p:nvPr/>
        </p:nvSpPr>
        <p:spPr bwMode="auto">
          <a:xfrm>
            <a:off x="1788267" y="2308841"/>
            <a:ext cx="2370367" cy="903662"/>
          </a:xfrm>
          <a:prstGeom prst="rect">
            <a:avLst/>
          </a:prstGeom>
          <a:no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nvGrpSpPr>
          <p:cNvPr id="15" name="Group 14"/>
          <p:cNvGrpSpPr/>
          <p:nvPr/>
        </p:nvGrpSpPr>
        <p:grpSpPr>
          <a:xfrm>
            <a:off x="8528624" y="1610484"/>
            <a:ext cx="2761096" cy="2107974"/>
            <a:chOff x="8334245" y="1579049"/>
            <a:chExt cx="2871917" cy="2192581"/>
          </a:xfrm>
        </p:grpSpPr>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007309" y="1585387"/>
              <a:ext cx="1198853" cy="2179733"/>
            </a:xfrm>
            <a:prstGeom prst="rect">
              <a:avLst/>
            </a:prstGeom>
          </p:spPr>
        </p:pic>
        <p:pic>
          <p:nvPicPr>
            <p:cNvPr id="14" name="Pictur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34245" y="1579049"/>
              <a:ext cx="1198132" cy="2192581"/>
            </a:xfrm>
            <a:prstGeom prst="rect">
              <a:avLst/>
            </a:prstGeom>
          </p:spPr>
        </p:pic>
      </p:grpSp>
      <p:pic>
        <p:nvPicPr>
          <p:cNvPr id="5" name="Picture 4"/>
          <p:cNvPicPr>
            <a:picLocks noChangeAspect="1"/>
          </p:cNvPicPr>
          <p:nvPr/>
        </p:nvPicPr>
        <p:blipFill rotWithShape="1">
          <a:blip r:embed="rId9" cstate="print">
            <a:extLst>
              <a:ext uri="{28A0092B-C50C-407E-A947-70E740481C1C}">
                <a14:useLocalDpi xmlns:a14="http://schemas.microsoft.com/office/drawing/2010/main" val="0"/>
              </a:ext>
            </a:extLst>
          </a:blip>
          <a:srcRect l="630" t="1" b="1024"/>
          <a:stretch/>
        </p:blipFill>
        <p:spPr>
          <a:xfrm>
            <a:off x="4418605" y="1768130"/>
            <a:ext cx="3464869" cy="2081287"/>
          </a:xfrm>
          <a:prstGeom prst="rect">
            <a:avLst/>
          </a:prstGeom>
        </p:spPr>
      </p:pic>
      <p:sp>
        <p:nvSpPr>
          <p:cNvPr id="49" name="Rectangle 48"/>
          <p:cNvSpPr/>
          <p:nvPr/>
        </p:nvSpPr>
        <p:spPr bwMode="auto">
          <a:xfrm>
            <a:off x="7115219" y="2192266"/>
            <a:ext cx="735073" cy="1577006"/>
          </a:xfrm>
          <a:prstGeom prst="rect">
            <a:avLst/>
          </a:prstGeom>
          <a:no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058169612"/>
      </p:ext>
    </p:extLst>
  </p:cSld>
  <p:clrMapOvr>
    <a:masterClrMapping/>
  </p:clrMapOvr>
  <p:transition>
    <p:fade/>
  </p:transition>
  <p:timing>
    <p:tnLst>
      <p:par>
        <p:cTn id="1" dur="indefinite" restart="never" nodeType="tmRoot">
          <p:childTnLst>
            <p:par>
              <p:cTn id="2"/>
            </p:par>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JavaScript Namespaces</a:t>
            </a:r>
            <a:endParaRPr lang="en-US" dirty="0"/>
          </a:p>
        </p:txBody>
      </p:sp>
      <p:graphicFrame>
        <p:nvGraphicFramePr>
          <p:cNvPr id="5" name="Table 4"/>
          <p:cNvGraphicFramePr>
            <a:graphicFrameLocks noGrp="1"/>
          </p:cNvGraphicFramePr>
          <p:nvPr>
            <p:extLst/>
          </p:nvPr>
        </p:nvGraphicFramePr>
        <p:xfrm>
          <a:off x="274639" y="1592262"/>
          <a:ext cx="11889564" cy="3159760"/>
        </p:xfrm>
        <a:graphic>
          <a:graphicData uri="http://schemas.openxmlformats.org/drawingml/2006/table">
            <a:tbl>
              <a:tblPr firstRow="1" bandRow="1">
                <a:tableStyleId>{5C22544A-7EE6-4342-B048-85BDC9FD1C3A}</a:tableStyleId>
              </a:tblPr>
              <a:tblGrid>
                <a:gridCol w="3428998"/>
                <a:gridCol w="8460566"/>
              </a:tblGrid>
              <a:tr h="370840">
                <a:tc>
                  <a:txBody>
                    <a:bodyPr/>
                    <a:lstStyle/>
                    <a:p>
                      <a:r>
                        <a:rPr lang="en-US" dirty="0" smtClean="0"/>
                        <a:t>Include</a:t>
                      </a:r>
                    </a:p>
                    <a:p>
                      <a:r>
                        <a:rPr lang="en-US" dirty="0" smtClean="0"/>
                        <a:t>Namespace</a:t>
                      </a:r>
                      <a:endParaRPr lang="en-US" dirty="0"/>
                    </a:p>
                  </a:txBody>
                  <a:tcPr/>
                </a:tc>
                <a:tc>
                  <a:txBody>
                    <a:bodyPr/>
                    <a:lstStyle/>
                    <a:p>
                      <a:r>
                        <a:rPr lang="en-US" sz="1600" dirty="0" smtClean="0"/>
                        <a:t>Namespace</a:t>
                      </a:r>
                    </a:p>
                    <a:p>
                      <a:r>
                        <a:rPr lang="en-US" sz="1600" dirty="0" smtClean="0"/>
                        <a:t>Objects</a:t>
                      </a:r>
                      <a:endParaRPr lang="en-US" sz="1600" dirty="0"/>
                    </a:p>
                  </a:txBody>
                  <a:tcPr/>
                </a:tc>
              </a:tr>
              <a:tr h="370840">
                <a:tc>
                  <a:txBody>
                    <a:bodyPr/>
                    <a:lstStyle/>
                    <a:p>
                      <a:r>
                        <a:rPr lang="en-US" sz="1600" dirty="0" smtClean="0"/>
                        <a:t>SP.js</a:t>
                      </a:r>
                    </a:p>
                  </a:txBody>
                  <a:tcPr/>
                </a:tc>
                <a:tc>
                  <a:txBody>
                    <a:bodyPr/>
                    <a:lstStyle/>
                    <a:p>
                      <a:r>
                        <a:rPr lang="en-US" sz="1400" dirty="0" smtClean="0"/>
                        <a:t>SP,</a:t>
                      </a:r>
                      <a:r>
                        <a:rPr lang="en-US" sz="1400" baseline="0" dirty="0" smtClean="0"/>
                        <a:t> SP.Sharing, SP.BusiessData, SP.SiteHealth, SP.UI, SP.Utilities, SP.Workflow</a:t>
                      </a:r>
                      <a:endParaRPr lang="en-US" sz="1400" dirty="0" smtClean="0"/>
                    </a:p>
                    <a:p>
                      <a:r>
                        <a:rPr lang="en-US" sz="1400" i="1" baseline="0" dirty="0" smtClean="0"/>
                        <a:t>ClientContext, Site, Web,  List</a:t>
                      </a:r>
                      <a:endParaRPr lang="en-US" sz="1400" i="1" dirty="0"/>
                    </a:p>
                  </a:txBody>
                  <a:tcPr/>
                </a:tc>
              </a:tr>
              <a:tr h="370840">
                <a:tc>
                  <a:txBody>
                    <a:bodyPr/>
                    <a:lstStyle/>
                    <a:p>
                      <a:r>
                        <a:rPr lang="en-US" sz="1600" dirty="0" smtClean="0"/>
                        <a:t>SP.Publishing.js</a:t>
                      </a:r>
                      <a:endParaRPr lang="en-US" sz="1600" dirty="0"/>
                    </a:p>
                  </a:txBody>
                  <a:tcPr/>
                </a:tc>
                <a:tc>
                  <a:txBody>
                    <a:bodyPr/>
                    <a:lstStyle/>
                    <a:p>
                      <a:r>
                        <a:rPr lang="en-US" sz="1400" dirty="0" smtClean="0"/>
                        <a:t>SP.Publishing, SP.Navigation</a:t>
                      </a:r>
                      <a:endParaRPr lang="en-US" sz="1400" dirty="0"/>
                    </a:p>
                  </a:txBody>
                  <a:tcPr/>
                </a:tc>
              </a:tr>
              <a:tr h="370840">
                <a:tc>
                  <a:txBody>
                    <a:bodyPr/>
                    <a:lstStyle/>
                    <a:p>
                      <a:r>
                        <a:rPr lang="en-US" sz="1600" dirty="0" smtClean="0"/>
                        <a:t>SP.Search.js</a:t>
                      </a:r>
                      <a:endParaRPr lang="en-US" sz="1600" dirty="0"/>
                    </a:p>
                  </a:txBody>
                  <a:tcPr/>
                </a:tc>
                <a:tc>
                  <a:txBody>
                    <a:bodyPr/>
                    <a:lstStyle/>
                    <a:p>
                      <a:r>
                        <a:rPr lang="en-US" sz="1400" dirty="0" smtClean="0"/>
                        <a:t>Microsoft.SharePoint.Client.Search.Query</a:t>
                      </a:r>
                    </a:p>
                    <a:p>
                      <a:r>
                        <a:rPr lang="en-US" sz="1400" i="1" dirty="0" smtClean="0"/>
                        <a:t>KeywordQuery,</a:t>
                      </a:r>
                      <a:r>
                        <a:rPr lang="en-US" sz="1400" i="1" baseline="0" dirty="0" smtClean="0"/>
                        <a:t> SearchExecutor</a:t>
                      </a:r>
                      <a:endParaRPr lang="en-US" sz="1400" i="1" dirty="0"/>
                    </a:p>
                  </a:txBody>
                  <a:tcPr/>
                </a:tc>
              </a:tr>
              <a:tr h="370840">
                <a:tc>
                  <a:txBody>
                    <a:bodyPr/>
                    <a:lstStyle/>
                    <a:p>
                      <a:r>
                        <a:rPr lang="en-US" sz="1600" dirty="0" smtClean="0"/>
                        <a:t>SP.Social.js</a:t>
                      </a:r>
                    </a:p>
                  </a:txBody>
                  <a:tcPr/>
                </a:tc>
                <a:tc>
                  <a:txBody>
                    <a:bodyPr/>
                    <a:lstStyle/>
                    <a:p>
                      <a:r>
                        <a:rPr lang="en-US" sz="1400" dirty="0" smtClean="0"/>
                        <a:t>SP.Social</a:t>
                      </a:r>
                    </a:p>
                  </a:txBody>
                  <a:tcPr/>
                </a:tc>
              </a:tr>
              <a:tr h="370840">
                <a:tc>
                  <a:txBody>
                    <a:bodyPr/>
                    <a:lstStyle/>
                    <a:p>
                      <a:r>
                        <a:rPr lang="en-US" sz="1600" dirty="0" smtClean="0"/>
                        <a:t>SP.Taxonomy.js</a:t>
                      </a:r>
                      <a:endParaRPr lang="en-US" sz="1600" dirty="0"/>
                    </a:p>
                  </a:txBody>
                  <a:tcPr/>
                </a:tc>
                <a:tc>
                  <a:txBody>
                    <a:bodyPr/>
                    <a:lstStyle/>
                    <a:p>
                      <a:r>
                        <a:rPr lang="en-US" sz="1400" dirty="0" smtClean="0"/>
                        <a:t>SP.Taxonomy</a:t>
                      </a:r>
                    </a:p>
                  </a:txBody>
                  <a:tcPr/>
                </a:tc>
              </a:tr>
              <a:tr h="370840">
                <a:tc>
                  <a:txBody>
                    <a:bodyPr/>
                    <a:lstStyle/>
                    <a:p>
                      <a:r>
                        <a:rPr lang="en-US" sz="1600" dirty="0" smtClean="0"/>
                        <a:t>SP.UserProfiles.js</a:t>
                      </a:r>
                      <a:endParaRPr lang="en-US" sz="1600" dirty="0"/>
                    </a:p>
                  </a:txBody>
                  <a:tcPr/>
                </a:tc>
                <a:tc>
                  <a:txBody>
                    <a:bodyPr/>
                    <a:lstStyle/>
                    <a:p>
                      <a:r>
                        <a:rPr lang="en-US" sz="1400" dirty="0" smtClean="0"/>
                        <a:t>SP.UserProfiles</a:t>
                      </a:r>
                    </a:p>
                  </a:txBody>
                  <a:tcPr/>
                </a:tc>
              </a:tr>
            </a:tbl>
          </a:graphicData>
        </a:graphic>
      </p:graphicFrame>
    </p:spTree>
    <p:extLst>
      <p:ext uri="{BB962C8B-B14F-4D97-AF65-F5344CB8AC3E}">
        <p14:creationId xmlns:p14="http://schemas.microsoft.com/office/powerpoint/2010/main" val="2153466722"/>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Demo(s) </a:t>
            </a:r>
            <a:endParaRPr lang="en-US" dirty="0"/>
          </a:p>
        </p:txBody>
      </p:sp>
      <p:sp>
        <p:nvSpPr>
          <p:cNvPr id="5" name="Text Placeholder 4"/>
          <p:cNvSpPr>
            <a:spLocks noGrp="1"/>
          </p:cNvSpPr>
          <p:nvPr>
            <p:ph type="body" sz="quarter" idx="12"/>
          </p:nvPr>
        </p:nvSpPr>
        <p:spPr>
          <a:xfrm>
            <a:off x="274638" y="2430463"/>
            <a:ext cx="11125199" cy="3353594"/>
          </a:xfrm>
        </p:spPr>
        <p:txBody>
          <a:bodyPr/>
          <a:lstStyle/>
          <a:p>
            <a:r>
              <a:rPr lang="en-US" dirty="0" smtClean="0"/>
              <a:t>Hybrid - Provider Hosted People Picker Demo </a:t>
            </a:r>
            <a:br>
              <a:rPr lang="en-US" dirty="0" smtClean="0"/>
            </a:br>
            <a:r>
              <a:rPr lang="en-US" dirty="0" smtClean="0"/>
              <a:t>(Using JSOM &amp; CSOM approaches together)</a:t>
            </a:r>
            <a:br>
              <a:rPr lang="en-US" dirty="0" smtClean="0"/>
            </a:br>
            <a:r>
              <a:rPr lang="en-US" dirty="0"/>
              <a:t/>
            </a:r>
            <a:br>
              <a:rPr lang="en-US" dirty="0"/>
            </a:br>
            <a:r>
              <a:rPr lang="en-US" dirty="0" smtClean="0"/>
              <a:t>Hybrid – </a:t>
            </a:r>
            <a:r>
              <a:rPr lang="en-US" dirty="0"/>
              <a:t>Provider hosted app to create </a:t>
            </a:r>
            <a:r>
              <a:rPr lang="en-US" dirty="0" smtClean="0"/>
              <a:t>sub-sites</a:t>
            </a:r>
            <a:br>
              <a:rPr lang="en-US" dirty="0" smtClean="0"/>
            </a:br>
            <a:r>
              <a:rPr lang="en-US" dirty="0"/>
              <a:t>(Using JSOM &amp; CSOM approaches together)</a:t>
            </a:r>
          </a:p>
          <a:p>
            <a:endParaRPr lang="en-US" dirty="0"/>
          </a:p>
        </p:txBody>
      </p:sp>
    </p:spTree>
    <p:extLst>
      <p:ext uri="{BB962C8B-B14F-4D97-AF65-F5344CB8AC3E}">
        <p14:creationId xmlns:p14="http://schemas.microsoft.com/office/powerpoint/2010/main" val="1053337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8680" y="2828395"/>
            <a:ext cx="8219813" cy="889249"/>
          </a:xfrm>
        </p:spPr>
        <p:txBody>
          <a:bodyPr/>
          <a:lstStyle/>
          <a:p>
            <a:pPr algn="ctr"/>
            <a:r>
              <a:rPr lang="fi-FI" sz="4800" dirty="0" smtClean="0"/>
              <a:t>http://officeams.codeplex.com</a:t>
            </a:r>
            <a:endParaRPr lang="en-US" sz="48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2253" y="1244219"/>
            <a:ext cx="6032667" cy="1584176"/>
          </a:xfrm>
          <a:prstGeom prst="rect">
            <a:avLst/>
          </a:prstGeom>
        </p:spPr>
      </p:pic>
      <p:sp>
        <p:nvSpPr>
          <p:cNvPr id="6" name="TextBox 5"/>
          <p:cNvSpPr txBox="1"/>
          <p:nvPr/>
        </p:nvSpPr>
        <p:spPr>
          <a:xfrm>
            <a:off x="1321693" y="4289350"/>
            <a:ext cx="9613786" cy="1646605"/>
          </a:xfrm>
          <a:prstGeom prst="rect">
            <a:avLst/>
          </a:prstGeom>
          <a:noFill/>
        </p:spPr>
        <p:txBody>
          <a:bodyPr wrap="none" lIns="182880" tIns="146304" rIns="182880" bIns="146304" rtlCol="0">
            <a:spAutoFit/>
          </a:bodyPr>
          <a:lstStyle/>
          <a:p>
            <a:pPr algn="ctr">
              <a:lnSpc>
                <a:spcPct val="90000"/>
              </a:lnSpc>
              <a:spcAft>
                <a:spcPts val="600"/>
              </a:spcAft>
            </a:pPr>
            <a:r>
              <a:rPr lang="en-US" sz="3600" b="1" dirty="0" smtClean="0">
                <a:gradFill>
                  <a:gsLst>
                    <a:gs pos="2917">
                      <a:srgbClr val="505050"/>
                    </a:gs>
                    <a:gs pos="30000">
                      <a:srgbClr val="505050"/>
                    </a:gs>
                  </a:gsLst>
                  <a:lin ang="5400000" scaled="0"/>
                </a:gradFill>
                <a:latin typeface="Segoe UI Light"/>
              </a:rPr>
              <a:t>Source for great reference app implementations</a:t>
            </a:r>
          </a:p>
          <a:p>
            <a:pPr algn="ctr">
              <a:lnSpc>
                <a:spcPct val="90000"/>
              </a:lnSpc>
              <a:spcAft>
                <a:spcPts val="600"/>
              </a:spcAft>
            </a:pPr>
            <a:r>
              <a:rPr lang="en-US" sz="2800" dirty="0" smtClean="0">
                <a:gradFill>
                  <a:gsLst>
                    <a:gs pos="2917">
                      <a:srgbClr val="505050"/>
                    </a:gs>
                    <a:gs pos="30000">
                      <a:srgbClr val="505050"/>
                    </a:gs>
                  </a:gsLst>
                  <a:lin ang="5400000" scaled="0"/>
                </a:gradFill>
                <a:latin typeface="Segoe UI Light"/>
              </a:rPr>
              <a:t>Publishing channel for ready to use examples on apps,</a:t>
            </a:r>
            <a:br>
              <a:rPr lang="en-US" sz="2800" dirty="0" smtClean="0">
                <a:gradFill>
                  <a:gsLst>
                    <a:gs pos="2917">
                      <a:srgbClr val="505050"/>
                    </a:gs>
                    <a:gs pos="30000">
                      <a:srgbClr val="505050"/>
                    </a:gs>
                  </a:gsLst>
                  <a:lin ang="5400000" scaled="0"/>
                </a:gradFill>
                <a:latin typeface="Segoe UI Light"/>
              </a:rPr>
            </a:br>
            <a:r>
              <a:rPr lang="en-US" sz="2800" dirty="0" smtClean="0">
                <a:gradFill>
                  <a:gsLst>
                    <a:gs pos="2917">
                      <a:srgbClr val="505050"/>
                    </a:gs>
                    <a:gs pos="30000">
                      <a:srgbClr val="505050"/>
                    </a:gs>
                  </a:gsLst>
                  <a:lin ang="5400000" scaled="0"/>
                </a:gradFill>
                <a:latin typeface="Segoe UI Light"/>
              </a:rPr>
              <a:t>which you can use in </a:t>
            </a:r>
            <a:r>
              <a:rPr lang="en-US" sz="2800" smtClean="0">
                <a:gradFill>
                  <a:gsLst>
                    <a:gs pos="2917">
                      <a:srgbClr val="505050"/>
                    </a:gs>
                    <a:gs pos="30000">
                      <a:srgbClr val="505050"/>
                    </a:gs>
                  </a:gsLst>
                  <a:lin ang="5400000" scaled="0"/>
                </a:gradFill>
                <a:latin typeface="Segoe UI Light"/>
              </a:rPr>
              <a:t>your own projects</a:t>
            </a:r>
            <a:endParaRPr lang="en-US" sz="2800" dirty="0" smtClean="0">
              <a:gradFill>
                <a:gsLst>
                  <a:gs pos="2917">
                    <a:srgbClr val="505050"/>
                  </a:gs>
                  <a:gs pos="30000">
                    <a:srgbClr val="505050"/>
                  </a:gs>
                </a:gsLst>
                <a:lin ang="5400000" scaled="0"/>
              </a:gradFill>
              <a:latin typeface="Segoe UI Light"/>
            </a:endParaRPr>
          </a:p>
        </p:txBody>
      </p:sp>
    </p:spTree>
    <p:extLst>
      <p:ext uri="{BB962C8B-B14F-4D97-AF65-F5344CB8AC3E}">
        <p14:creationId xmlns:p14="http://schemas.microsoft.com/office/powerpoint/2010/main" val="2061664356"/>
      </p:ext>
    </p:extLst>
  </p:cSld>
  <p:clrMapOvr>
    <a:masterClrMapping/>
  </p:clrMapOvr>
  <mc:AlternateContent xmlns:mc="http://schemas.openxmlformats.org/markup-compatibility/2006" xmlns:p14="http://schemas.microsoft.com/office/powerpoint/2010/main">
    <mc:Choice Requires="p14">
      <p:transition spd="slow" p14:dur="2500">
        <p14:revea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Related Sessions</a:t>
            </a:r>
            <a:endParaRPr lang="en-US" dirty="0"/>
          </a:p>
        </p:txBody>
      </p:sp>
      <p:sp>
        <p:nvSpPr>
          <p:cNvPr id="5" name="Text Placeholder 4"/>
          <p:cNvSpPr>
            <a:spLocks noGrp="1"/>
          </p:cNvSpPr>
          <p:nvPr>
            <p:ph type="body" sz="quarter" idx="11"/>
          </p:nvPr>
        </p:nvSpPr>
        <p:spPr>
          <a:xfrm>
            <a:off x="274639" y="1212849"/>
            <a:ext cx="11889564" cy="5416868"/>
          </a:xfrm>
        </p:spPr>
        <p:txBody>
          <a:bodyPr/>
          <a:lstStyle/>
          <a:p>
            <a:r>
              <a:rPr lang="en-US" dirty="0" smtClean="0"/>
              <a:t>Tuesday</a:t>
            </a:r>
          </a:p>
          <a:p>
            <a:pPr lvl="1"/>
            <a:r>
              <a:rPr lang="en-US" dirty="0"/>
              <a:t>SPC402 – </a:t>
            </a:r>
            <a:r>
              <a:rPr lang="en-US" dirty="0" smtClean="0"/>
              <a:t>Develop </a:t>
            </a:r>
            <a:r>
              <a:rPr lang="en-US" dirty="0"/>
              <a:t>Advanced Search-Driven SharePoint 2013 Apps </a:t>
            </a:r>
            <a:r>
              <a:rPr lang="en-US" dirty="0" smtClean="0"/>
              <a:t>(1:45pm, Palazzo I, J)</a:t>
            </a:r>
            <a:endParaRPr lang="en-US" dirty="0"/>
          </a:p>
          <a:p>
            <a:pPr lvl="1"/>
            <a:r>
              <a:rPr lang="en-US" dirty="0" smtClean="0"/>
              <a:t>SPC417 – Speed </a:t>
            </a:r>
            <a:r>
              <a:rPr lang="en-US" dirty="0"/>
              <a:t>up your app development skills with API </a:t>
            </a:r>
            <a:r>
              <a:rPr lang="en-US" dirty="0" smtClean="0"/>
              <a:t>abstraction (5pm, Palazzo A-H)</a:t>
            </a:r>
          </a:p>
          <a:p>
            <a:r>
              <a:rPr lang="en-US" dirty="0" smtClean="0"/>
              <a:t>Wednesday</a:t>
            </a:r>
          </a:p>
          <a:p>
            <a:pPr lvl="1"/>
            <a:r>
              <a:rPr lang="en-US" dirty="0" smtClean="0"/>
              <a:t>SPC373 – Building SharePoint </a:t>
            </a:r>
            <a:r>
              <a:rPr lang="en-US" dirty="0"/>
              <a:t>solutions for mobile </a:t>
            </a:r>
            <a:r>
              <a:rPr lang="en-US" dirty="0" smtClean="0"/>
              <a:t>devices (10:45am, Palazzo I,J)</a:t>
            </a:r>
          </a:p>
          <a:p>
            <a:pPr lvl="1"/>
            <a:r>
              <a:rPr lang="en-US" dirty="0" smtClean="0"/>
              <a:t>SPC365 – Governing </a:t>
            </a:r>
            <a:r>
              <a:rPr lang="en-US" dirty="0"/>
              <a:t>&amp; configuring divisional sites in an enterprise environment </a:t>
            </a:r>
            <a:r>
              <a:rPr lang="en-US" dirty="0" smtClean="0"/>
              <a:t>(3:15pm, San Polo 3401-3503)</a:t>
            </a:r>
          </a:p>
          <a:p>
            <a:pPr lvl="1"/>
            <a:r>
              <a:rPr lang="en-US" dirty="0"/>
              <a:t>SPC323 – </a:t>
            </a:r>
            <a:r>
              <a:rPr lang="en-US" dirty="0" smtClean="0"/>
              <a:t>SharePoint </a:t>
            </a:r>
            <a:r>
              <a:rPr lang="en-US" dirty="0"/>
              <a:t>App best practices using OData and the SharePoint REST API </a:t>
            </a:r>
            <a:r>
              <a:rPr lang="en-US" dirty="0" smtClean="0"/>
              <a:t>(5pm, Palazzo A-H)</a:t>
            </a:r>
          </a:p>
          <a:p>
            <a:r>
              <a:rPr lang="en-US" dirty="0" smtClean="0"/>
              <a:t>Thursday</a:t>
            </a:r>
          </a:p>
          <a:p>
            <a:pPr lvl="1"/>
            <a:r>
              <a:rPr lang="en-US" dirty="0" smtClean="0"/>
              <a:t>SPC403 – Site </a:t>
            </a:r>
            <a:r>
              <a:rPr lang="en-US" dirty="0"/>
              <a:t>provisioning techniques with SharePoint apps </a:t>
            </a:r>
            <a:r>
              <a:rPr lang="en-US" dirty="0" smtClean="0"/>
              <a:t>(9am, Palazzo K,L)</a:t>
            </a:r>
          </a:p>
          <a:p>
            <a:pPr lvl="1"/>
            <a:r>
              <a:rPr lang="en-US" dirty="0"/>
              <a:t>SPC408 – </a:t>
            </a:r>
            <a:r>
              <a:rPr lang="en-US" dirty="0" smtClean="0"/>
              <a:t>SharePoint </a:t>
            </a:r>
            <a:r>
              <a:rPr lang="en-US" dirty="0"/>
              <a:t>2013 Apps with </a:t>
            </a:r>
            <a:r>
              <a:rPr lang="en-US" dirty="0" err="1"/>
              <a:t>AngularJS</a:t>
            </a:r>
            <a:r>
              <a:rPr lang="en-US" dirty="0"/>
              <a:t> </a:t>
            </a:r>
            <a:r>
              <a:rPr lang="en-US" dirty="0" smtClean="0"/>
              <a:t>(9am, Palazzo A-H)</a:t>
            </a:r>
          </a:p>
          <a:p>
            <a:pPr lvl="1"/>
            <a:r>
              <a:rPr lang="en-US" dirty="0"/>
              <a:t>SPC409 – Deep dive: SharePoint and Office App Security Model (OAuth &amp; S2S) (10:30am, Palazzo A-H)</a:t>
            </a:r>
          </a:p>
          <a:p>
            <a:pPr lvl="1"/>
            <a:r>
              <a:rPr lang="en-US" dirty="0" smtClean="0"/>
              <a:t>SPC423 – Deep </a:t>
            </a:r>
            <a:r>
              <a:rPr lang="en-US" dirty="0"/>
              <a:t>dive: REST and CSOM comparison </a:t>
            </a:r>
            <a:r>
              <a:rPr lang="en-US" dirty="0" smtClean="0"/>
              <a:t>(10:30am, Palazzo I,J)</a:t>
            </a:r>
          </a:p>
        </p:txBody>
      </p:sp>
    </p:spTree>
    <p:extLst>
      <p:ext uri="{BB962C8B-B14F-4D97-AF65-F5344CB8AC3E}">
        <p14:creationId xmlns:p14="http://schemas.microsoft.com/office/powerpoint/2010/main" val="2647190621"/>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bwMode="gray">
          <a:xfrm>
            <a:off x="1148233" y="553408"/>
            <a:ext cx="2115629" cy="2115629"/>
            <a:chOff x="2659018" y="0"/>
            <a:chExt cx="6669132" cy="6669132"/>
          </a:xfrm>
        </p:grpSpPr>
        <p:grpSp>
          <p:nvGrpSpPr>
            <p:cNvPr id="15" name="Group 14"/>
            <p:cNvGrpSpPr/>
            <p:nvPr/>
          </p:nvGrpSpPr>
          <p:grpSpPr bwMode="gray">
            <a:xfrm>
              <a:off x="2659018" y="0"/>
              <a:ext cx="6669132" cy="6669132"/>
              <a:chOff x="1353639" y="994954"/>
              <a:chExt cx="3657273" cy="3657273"/>
            </a:xfrm>
          </p:grpSpPr>
          <p:sp>
            <p:nvSpPr>
              <p:cNvPr id="17" name="Oval 16"/>
              <p:cNvSpPr/>
              <p:nvPr/>
            </p:nvSpPr>
            <p:spPr bwMode="gray">
              <a:xfrm>
                <a:off x="1353639" y="994954"/>
                <a:ext cx="3657273" cy="3657273"/>
              </a:xfrm>
              <a:prstGeom prst="ellipse">
                <a:avLst/>
              </a:prstGeom>
              <a:solidFill>
                <a:srgbClr val="375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sp>
            <p:nvSpPr>
              <p:cNvPr id="18" name="Oval 17"/>
              <p:cNvSpPr/>
              <p:nvPr/>
            </p:nvSpPr>
            <p:spPr bwMode="gray">
              <a:xfrm>
                <a:off x="1985971" y="1627286"/>
                <a:ext cx="2392609" cy="2392609"/>
              </a:xfrm>
              <a:prstGeom prst="ellipse">
                <a:avLst/>
              </a:prstGeom>
              <a:solidFill>
                <a:srgbClr val="3E6B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grpSp>
        <p:pic>
          <p:nvPicPr>
            <p:cNvPr id="16" name="Picture 15"/>
            <p:cNvPicPr>
              <a:picLocks noChangeAspect="1"/>
            </p:cNvPicPr>
            <p:nvPr/>
          </p:nvPicPr>
          <p:blipFill>
            <a:blip r:embed="rId3"/>
            <a:stretch>
              <a:fillRect/>
            </a:stretch>
          </p:blipFill>
          <p:spPr bwMode="gray">
            <a:xfrm>
              <a:off x="4265829" y="2127822"/>
              <a:ext cx="3421147" cy="2132019"/>
            </a:xfrm>
            <a:prstGeom prst="rect">
              <a:avLst/>
            </a:prstGeom>
          </p:spPr>
        </p:pic>
      </p:grp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gray">
          <a:xfrm>
            <a:off x="2321" y="2669038"/>
            <a:ext cx="4231818" cy="3221150"/>
          </a:xfrm>
          <a:prstGeom prst="rect">
            <a:avLst/>
          </a:prstGeom>
        </p:spPr>
      </p:pic>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bwMode="gray">
          <a:xfrm>
            <a:off x="74934" y="3109936"/>
            <a:ext cx="4159205" cy="1513451"/>
          </a:xfrm>
          <a:prstGeom prst="rect">
            <a:avLst/>
          </a:prstGeom>
        </p:spPr>
      </p:pic>
      <p:pic>
        <p:nvPicPr>
          <p:cNvPr id="5" name="Picture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bwMode="gray">
          <a:xfrm>
            <a:off x="136070" y="2746004"/>
            <a:ext cx="3636220" cy="1008812"/>
          </a:xfrm>
          <a:prstGeom prst="rect">
            <a:avLst/>
          </a:prstGeom>
        </p:spPr>
      </p:pic>
      <p:pic>
        <p:nvPicPr>
          <p:cNvPr id="6" name="Picture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bwMode="gray">
          <a:xfrm>
            <a:off x="136069" y="1909992"/>
            <a:ext cx="4118929" cy="1779854"/>
          </a:xfrm>
          <a:prstGeom prst="rect">
            <a:avLst/>
          </a:prstGeom>
        </p:spPr>
      </p:pic>
      <p:sp>
        <p:nvSpPr>
          <p:cNvPr id="23" name="TextBox 22"/>
          <p:cNvSpPr txBox="1"/>
          <p:nvPr/>
        </p:nvSpPr>
        <p:spPr>
          <a:xfrm>
            <a:off x="4846832" y="1257064"/>
            <a:ext cx="7299504" cy="5059199"/>
          </a:xfrm>
          <a:prstGeom prst="rect">
            <a:avLst/>
          </a:prstGeom>
          <a:noFill/>
        </p:spPr>
        <p:txBody>
          <a:bodyPr wrap="square" lIns="182854" tIns="146283" rIns="182854" bIns="182854" rtlCol="0" anchor="t">
            <a:noAutofit/>
          </a:bodyPr>
          <a:lstStyle/>
          <a:p>
            <a:pPr defTabSz="577881"/>
            <a:r>
              <a:rPr lang="en-US" sz="3999" dirty="0">
                <a:solidFill>
                  <a:srgbClr val="99CA53"/>
                </a:solidFill>
                <a:latin typeface="Segoe UI Light" panose="020B0502040204020203" pitchFamily="34" charset="0"/>
                <a:cs typeface="Segoe UI Light" panose="020B0502040204020203" pitchFamily="34" charset="0"/>
              </a:rPr>
              <a:t>Explore</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our new Preview APIs</a:t>
            </a:r>
          </a:p>
          <a:p>
            <a:pPr marL="466281" lvl="1" defTabSz="577881"/>
            <a:r>
              <a:rPr lang="en-US" sz="2000" dirty="0">
                <a:gradFill>
                  <a:gsLst>
                    <a:gs pos="0">
                      <a:srgbClr val="FFFFFF"/>
                    </a:gs>
                    <a:gs pos="100000">
                      <a:srgbClr val="FFFFFF"/>
                    </a:gs>
                  </a:gsLst>
                  <a:lin ang="5400000" scaled="0"/>
                </a:gradFill>
                <a:cs typeface="Segoe UI" panose="020B0502040204020203" pitchFamily="34" charset="0"/>
              </a:rPr>
              <a:t>In-depth </a:t>
            </a:r>
            <a:r>
              <a:rPr lang="en-US" sz="2000" dirty="0">
                <a:gradFill>
                  <a:gsLst>
                    <a:gs pos="0">
                      <a:srgbClr val="FFFFFF"/>
                    </a:gs>
                    <a:gs pos="100000">
                      <a:srgbClr val="FFFFFF"/>
                    </a:gs>
                  </a:gsLst>
                  <a:lin ang="5400000" scaled="0"/>
                </a:gradFill>
                <a:cs typeface="Segoe UI" panose="020B0502040204020203" pitchFamily="34" charset="0"/>
                <a:hlinkClick r:id="rId8"/>
              </a:rPr>
              <a:t>articles</a:t>
            </a:r>
            <a:r>
              <a:rPr lang="en-US" sz="2000" dirty="0">
                <a:gradFill>
                  <a:gsLst>
                    <a:gs pos="0">
                      <a:srgbClr val="FFFFFF"/>
                    </a:gs>
                    <a:gs pos="100000">
                      <a:srgbClr val="FFFFFF"/>
                    </a:gs>
                  </a:gsLst>
                  <a:lin ang="5400000" scaled="0"/>
                </a:gradFill>
                <a:cs typeface="Segoe UI" panose="020B0502040204020203" pitchFamily="34" charset="0"/>
              </a:rPr>
              <a:t> on MSDN</a:t>
            </a:r>
          </a:p>
          <a:p>
            <a:pPr marL="466281" lvl="1" defTabSz="577881"/>
            <a:r>
              <a:rPr lang="en-US" sz="2000" dirty="0">
                <a:gradFill>
                  <a:gsLst>
                    <a:gs pos="0">
                      <a:srgbClr val="FFFFFF"/>
                    </a:gs>
                    <a:gs pos="100000">
                      <a:srgbClr val="FFFFFF"/>
                    </a:gs>
                  </a:gsLst>
                  <a:lin ang="5400000" scaled="0"/>
                </a:gradFill>
                <a:cs typeface="Segoe UI" panose="020B0502040204020203" pitchFamily="34" charset="0"/>
              </a:rPr>
              <a:t>Subject to change; not for production use</a:t>
            </a:r>
            <a:endParaRPr lang="en-US" sz="3999" dirty="0">
              <a:gradFill>
                <a:gsLst>
                  <a:gs pos="0">
                    <a:srgbClr val="FFFFFF"/>
                  </a:gs>
                  <a:gs pos="100000">
                    <a:srgbClr val="FFFFFF"/>
                  </a:gs>
                </a:gsLst>
                <a:lin ang="5400000" scaled="0"/>
              </a:gradFill>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a:p>
            <a:pPr defTabSz="577881"/>
            <a:r>
              <a:rPr lang="en-US" sz="3999" dirty="0">
                <a:solidFill>
                  <a:srgbClr val="99CA53"/>
                </a:solidFill>
                <a:latin typeface="Segoe UI Light" panose="020B0502040204020203" pitchFamily="34" charset="0"/>
                <a:cs typeface="Segoe UI Light" panose="020B0502040204020203" pitchFamily="34" charset="0"/>
              </a:rPr>
              <a:t>Connect</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with the community</a:t>
            </a:r>
          </a:p>
          <a:p>
            <a:pPr marL="457112" defTabSz="577881"/>
            <a:r>
              <a:rPr lang="en-US" sz="2000" dirty="0">
                <a:gradFill>
                  <a:gsLst>
                    <a:gs pos="0">
                      <a:srgbClr val="FFFFFF"/>
                    </a:gs>
                    <a:gs pos="100000">
                      <a:srgbClr val="FFFFFF"/>
                    </a:gs>
                  </a:gsLst>
                  <a:lin ang="5400000" scaled="0"/>
                </a:gradFill>
                <a:cs typeface="Segoe UI" panose="020B0502040204020203" pitchFamily="34" charset="0"/>
              </a:rPr>
              <a:t>Speak your </a:t>
            </a:r>
            <a:r>
              <a:rPr lang="en-US" sz="2000" dirty="0">
                <a:gradFill>
                  <a:gsLst>
                    <a:gs pos="0">
                      <a:srgbClr val="FFFFFF"/>
                    </a:gs>
                    <a:gs pos="100000">
                      <a:srgbClr val="FFFFFF"/>
                    </a:gs>
                  </a:gsLst>
                  <a:lin ang="5400000" scaled="0"/>
                </a:gradFill>
                <a:cs typeface="Segoe UI Light" panose="020B0502040204020203" pitchFamily="34" charset="0"/>
              </a:rPr>
              <a:t>mind at </a:t>
            </a:r>
            <a:r>
              <a:rPr lang="en-US" sz="2040" dirty="0">
                <a:solidFill>
                  <a:srgbClr val="99CA53"/>
                </a:solidFill>
                <a:ea typeface="PMingLiU-ExtB" panose="02020500000000000000" pitchFamily="18" charset="-120"/>
                <a:cs typeface="Segoe UI Light" panose="020B0502040204020203" pitchFamily="34" charset="0"/>
                <a:hlinkClick r:id="rId9"/>
              </a:rPr>
              <a:t>OfficeSPDev.UserVoice.Com</a:t>
            </a:r>
            <a:endParaRPr lang="en-US" sz="2040" dirty="0">
              <a:solidFill>
                <a:srgbClr val="99CA53"/>
              </a:solidFill>
              <a:ea typeface="PMingLiU-ExtB" panose="02020500000000000000" pitchFamily="18" charset="-120"/>
              <a:cs typeface="Segoe UI Light" panose="020B0502040204020203" pitchFamily="34" charset="0"/>
            </a:endParaRPr>
          </a:p>
          <a:p>
            <a:pPr lvl="1" defTabSz="577881"/>
            <a:r>
              <a:rPr lang="en-US" sz="2000" dirty="0">
                <a:solidFill>
                  <a:srgbClr val="FFFFFF"/>
                </a:solidFill>
                <a:cs typeface="Segoe UI" panose="020B0502040204020203" pitchFamily="34" charset="0"/>
              </a:rPr>
              <a:t>Solve your roadblocks on </a:t>
            </a:r>
            <a:r>
              <a:rPr lang="en-US" sz="2040" dirty="0" err="1">
                <a:solidFill>
                  <a:srgbClr val="FFFFFF"/>
                </a:solidFill>
                <a:cs typeface="Segoe UI" panose="020B0502040204020203" pitchFamily="34" charset="0"/>
              </a:rPr>
              <a:t>StackOverflow</a:t>
            </a:r>
            <a:endParaRPr lang="en-US" sz="2040" dirty="0">
              <a:solidFill>
                <a:srgbClr val="FFFFFF"/>
              </a:solidFill>
              <a:cs typeface="Segoe UI" panose="020B0502040204020203" pitchFamily="34" charset="0"/>
            </a:endParaRPr>
          </a:p>
          <a:p>
            <a:pPr lvl="1" defTabSz="577881"/>
            <a:r>
              <a:rPr lang="en-US" sz="2040" dirty="0">
                <a:solidFill>
                  <a:srgbClr val="FFFFFF"/>
                </a:solidFill>
                <a:cs typeface="Segoe UI" panose="020B0502040204020203" pitchFamily="34" charset="0"/>
              </a:rPr>
              <a:t>		</a:t>
            </a:r>
            <a:r>
              <a:rPr lang="en-US" sz="2040" dirty="0">
                <a:solidFill>
                  <a:srgbClr val="FFFFFF"/>
                </a:solidFill>
                <a:cs typeface="Segoe UI" panose="020B0502040204020203" pitchFamily="34" charset="0"/>
                <a:hlinkClick r:id="rId10"/>
              </a:rPr>
              <a:t>[Office]</a:t>
            </a:r>
            <a:r>
              <a:rPr lang="en-US" sz="2040" dirty="0">
                <a:solidFill>
                  <a:srgbClr val="FFFFFF"/>
                </a:solidFill>
                <a:cs typeface="Segoe UI" panose="020B0502040204020203" pitchFamily="34" charset="0"/>
              </a:rPr>
              <a:t> and </a:t>
            </a:r>
            <a:r>
              <a:rPr lang="en-US" sz="2040" dirty="0">
                <a:solidFill>
                  <a:srgbClr val="FFFFFF"/>
                </a:solidFill>
                <a:cs typeface="Segoe UI" panose="020B0502040204020203" pitchFamily="34" charset="0"/>
                <a:hlinkClick r:id="rId11"/>
              </a:rPr>
              <a:t>[SharePoint]</a:t>
            </a:r>
            <a:endParaRPr lang="en-US" sz="2040" dirty="0">
              <a:solidFill>
                <a:srgbClr val="FFFFFF"/>
              </a:solidFill>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a:p>
            <a:pPr defTabSz="577881"/>
            <a:r>
              <a:rPr lang="en-US" sz="3999">
                <a:solidFill>
                  <a:srgbClr val="99CA53"/>
                </a:solidFill>
                <a:latin typeface="Segoe UI Light" panose="020B0502040204020203" pitchFamily="34" charset="0"/>
                <a:cs typeface="Segoe UI Light" panose="020B0502040204020203" pitchFamily="34" charset="0"/>
              </a:rPr>
              <a:t>Build </a:t>
            </a:r>
            <a:r>
              <a:rPr lang="en-US" sz="3999">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using </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our tools</a:t>
            </a:r>
          </a:p>
          <a:p>
            <a:pPr marL="457112" defTabSz="577881"/>
            <a:r>
              <a:rPr lang="en-US" sz="2000" dirty="0">
                <a:gradFill>
                  <a:gsLst>
                    <a:gs pos="0">
                      <a:srgbClr val="FFFFFF"/>
                    </a:gs>
                    <a:gs pos="100000">
                      <a:srgbClr val="FFFFFF"/>
                    </a:gs>
                  </a:gsLst>
                  <a:lin ang="5400000" scaled="0"/>
                </a:gradFill>
                <a:cs typeface="Segoe UI" panose="020B0502040204020203" pitchFamily="34" charset="0"/>
              </a:rPr>
              <a:t>Unleash your development skills with </a:t>
            </a:r>
            <a:r>
              <a:rPr lang="en-US" sz="2040" dirty="0">
                <a:solidFill>
                  <a:srgbClr val="99CA53"/>
                </a:solidFill>
                <a:cs typeface="Segoe UI" panose="020B0502040204020203" pitchFamily="34" charset="0"/>
                <a:hlinkClick r:id="rId12"/>
              </a:rPr>
              <a:t>Office Dev Tools for Visual Studio 2013</a:t>
            </a:r>
            <a:r>
              <a:rPr lang="en-US" sz="2000" dirty="0">
                <a:solidFill>
                  <a:srgbClr val="99CA53"/>
                </a:solidFill>
                <a:latin typeface="Segoe UI Light" panose="020B0502040204020203" pitchFamily="34" charset="0"/>
                <a:cs typeface="Segoe UI Light" panose="020B0502040204020203" pitchFamily="34" charset="0"/>
              </a:rPr>
              <a:t> </a:t>
            </a:r>
            <a:r>
              <a:rPr lang="en-US" sz="2040" dirty="0">
                <a:solidFill>
                  <a:srgbClr val="FFFFFF"/>
                </a:solidFill>
                <a:cs typeface="Segoe UI" panose="020B0502040204020203" pitchFamily="34" charset="0"/>
              </a:rPr>
              <a:t>and </a:t>
            </a:r>
            <a:r>
              <a:rPr lang="en-US" sz="2040" dirty="0">
                <a:solidFill>
                  <a:srgbClr val="FFFFFF"/>
                </a:solidFill>
                <a:cs typeface="Segoe UI" panose="020B0502040204020203" pitchFamily="34" charset="0"/>
                <a:hlinkClick r:id="rId13"/>
              </a:rPr>
              <a:t>Office 365 API Tools for Visual Studio 2013</a:t>
            </a:r>
            <a:endParaRPr lang="en-US" sz="2040" dirty="0">
              <a:solidFill>
                <a:srgbClr val="FFFFFF"/>
              </a:solidFill>
              <a:cs typeface="Segoe UI" panose="020B0502040204020203" pitchFamily="34" charset="0"/>
            </a:endParaRPr>
          </a:p>
        </p:txBody>
      </p:sp>
      <p:sp>
        <p:nvSpPr>
          <p:cNvPr id="3" name="TextBox 2"/>
          <p:cNvSpPr txBox="1"/>
          <p:nvPr/>
        </p:nvSpPr>
        <p:spPr>
          <a:xfrm>
            <a:off x="4846832" y="453120"/>
            <a:ext cx="4520132" cy="1001707"/>
          </a:xfrm>
          <a:prstGeom prst="rect">
            <a:avLst/>
          </a:prstGeom>
          <a:noFill/>
        </p:spPr>
        <p:txBody>
          <a:bodyPr wrap="none" lIns="182854" tIns="146283" rIns="182854" bIns="146283" rtlCol="0">
            <a:spAutoFit/>
          </a:bodyPr>
          <a:lstStyle/>
          <a:p>
            <a:pPr defTabSz="932563">
              <a:lnSpc>
                <a:spcPct val="90000"/>
              </a:lnSpc>
              <a:spcAft>
                <a:spcPts val="600"/>
              </a:spcAft>
            </a:pPr>
            <a:r>
              <a:rPr lang="en-US" sz="5000" dirty="0">
                <a:gradFill>
                  <a:gsLst>
                    <a:gs pos="2917">
                      <a:srgbClr val="FFFFFF"/>
                    </a:gs>
                    <a:gs pos="30000">
                      <a:srgbClr val="FFFFFF"/>
                    </a:gs>
                  </a:gsLst>
                  <a:lin ang="5400000" scaled="0"/>
                </a:gradFill>
              </a:rPr>
              <a:t>Calls to Action</a:t>
            </a:r>
          </a:p>
        </p:txBody>
      </p:sp>
    </p:spTree>
    <p:extLst>
      <p:ext uri="{BB962C8B-B14F-4D97-AF65-F5344CB8AC3E}">
        <p14:creationId xmlns:p14="http://schemas.microsoft.com/office/powerpoint/2010/main" val="439592497"/>
      </p:ext>
    </p:extLst>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929011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Developer Renaissance</a:t>
            </a:r>
            <a:endParaRPr lang="en-US" dirty="0"/>
          </a:p>
        </p:txBody>
      </p:sp>
      <p:grpSp>
        <p:nvGrpSpPr>
          <p:cNvPr id="210" name="Group 209"/>
          <p:cNvGrpSpPr/>
          <p:nvPr/>
        </p:nvGrpSpPr>
        <p:grpSpPr>
          <a:xfrm>
            <a:off x="465137" y="1816734"/>
            <a:ext cx="3474499" cy="4456723"/>
            <a:chOff x="465137" y="1816734"/>
            <a:chExt cx="3474499" cy="4456723"/>
          </a:xfrm>
        </p:grpSpPr>
        <p:sp>
          <p:nvSpPr>
            <p:cNvPr id="6" name="Rectangle 5"/>
            <p:cNvSpPr/>
            <p:nvPr/>
          </p:nvSpPr>
          <p:spPr bwMode="auto">
            <a:xfrm>
              <a:off x="465137" y="2158657"/>
              <a:ext cx="3200400" cy="4114800"/>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0" bIns="46637" numCol="1" rtlCol="0" anchor="t" anchorCtr="0" compatLnSpc="1">
              <a:prstTxWarp prst="textNoShape">
                <a:avLst/>
              </a:prstTxWarp>
            </a:bodyPr>
            <a:lstStyle/>
            <a:p>
              <a:pPr defTabSz="932472" fontAlgn="base">
                <a:spcBef>
                  <a:spcPct val="0"/>
                </a:spcBef>
                <a:spcAft>
                  <a:spcPct val="0"/>
                </a:spcAft>
              </a:pPr>
              <a:r>
                <a:rPr lang="en-US" sz="2000" dirty="0" smtClean="0">
                  <a:gradFill>
                    <a:gsLst>
                      <a:gs pos="0">
                        <a:srgbClr val="FFFFFF"/>
                      </a:gs>
                      <a:gs pos="100000">
                        <a:srgbClr val="FFFFFF"/>
                      </a:gs>
                    </a:gsLst>
                    <a:lin ang="5400000" scaled="0"/>
                  </a:gradFill>
                </a:rPr>
                <a:t>IIS</a:t>
              </a:r>
              <a:endParaRPr lang="en-US" sz="2000" dirty="0">
                <a:gradFill>
                  <a:gsLst>
                    <a:gs pos="0">
                      <a:srgbClr val="FFFFFF"/>
                    </a:gs>
                    <a:gs pos="100000">
                      <a:srgbClr val="FFFFFF"/>
                    </a:gs>
                  </a:gsLst>
                  <a:lin ang="5400000" scaled="0"/>
                </a:gradFill>
              </a:endParaRPr>
            </a:p>
          </p:txBody>
        </p:sp>
        <p:sp>
          <p:nvSpPr>
            <p:cNvPr id="8" name="Rectangle 7"/>
            <p:cNvSpPr/>
            <p:nvPr/>
          </p:nvSpPr>
          <p:spPr bwMode="auto">
            <a:xfrm>
              <a:off x="769937" y="2615857"/>
              <a:ext cx="2647950" cy="335280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0" bIns="46637" numCol="1" rtlCol="0" anchor="t" anchorCtr="0" compatLnSpc="1">
              <a:prstTxWarp prst="textNoShape">
                <a:avLst/>
              </a:prstTxWarp>
            </a:bodyPr>
            <a:lstStyle/>
            <a:p>
              <a:pPr defTabSz="932472" fontAlgn="base">
                <a:spcBef>
                  <a:spcPct val="0"/>
                </a:spcBef>
                <a:spcAft>
                  <a:spcPct val="0"/>
                </a:spcAft>
              </a:pPr>
              <a:r>
                <a:rPr lang="en-US" sz="2000" dirty="0" smtClean="0">
                  <a:gradFill>
                    <a:gsLst>
                      <a:gs pos="0">
                        <a:srgbClr val="FFFFFF"/>
                      </a:gs>
                      <a:gs pos="100000">
                        <a:srgbClr val="FFFFFF"/>
                      </a:gs>
                    </a:gsLst>
                    <a:lin ang="5400000" scaled="0"/>
                  </a:gradFill>
                </a:rPr>
                <a:t>ASP.NET</a:t>
              </a:r>
              <a:endParaRPr lang="en-US" sz="2000" dirty="0">
                <a:gradFill>
                  <a:gsLst>
                    <a:gs pos="0">
                      <a:srgbClr val="FFFFFF"/>
                    </a:gs>
                    <a:gs pos="100000">
                      <a:srgbClr val="FFFFFF"/>
                    </a:gs>
                  </a:gsLst>
                  <a:lin ang="5400000" scaled="0"/>
                </a:gradFill>
              </a:endParaRPr>
            </a:p>
          </p:txBody>
        </p:sp>
        <p:sp>
          <p:nvSpPr>
            <p:cNvPr id="9" name="Rectangle 8"/>
            <p:cNvSpPr/>
            <p:nvPr/>
          </p:nvSpPr>
          <p:spPr bwMode="auto">
            <a:xfrm>
              <a:off x="1074736" y="3065119"/>
              <a:ext cx="2057401" cy="2598738"/>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0" bIns="46637" numCol="1" rtlCol="0" anchor="t" anchorCtr="0" compatLnSpc="1">
              <a:prstTxWarp prst="textNoShape">
                <a:avLst/>
              </a:prstTxWarp>
            </a:bodyPr>
            <a:lstStyle/>
            <a:p>
              <a:pPr defTabSz="932472" fontAlgn="base">
                <a:spcBef>
                  <a:spcPct val="0"/>
                </a:spcBef>
                <a:spcAft>
                  <a:spcPct val="0"/>
                </a:spcAft>
              </a:pPr>
              <a:r>
                <a:rPr lang="en-US" sz="2000" dirty="0" smtClean="0">
                  <a:gradFill>
                    <a:gsLst>
                      <a:gs pos="0">
                        <a:srgbClr val="FFFFFF"/>
                      </a:gs>
                      <a:gs pos="100000">
                        <a:srgbClr val="FFFFFF"/>
                      </a:gs>
                    </a:gsLst>
                    <a:lin ang="5400000" scaled="0"/>
                  </a:gradFill>
                </a:rPr>
                <a:t>SharePoint</a:t>
              </a:r>
              <a:endParaRPr lang="en-US" sz="2000" dirty="0">
                <a:gradFill>
                  <a:gsLst>
                    <a:gs pos="0">
                      <a:srgbClr val="FFFFFF"/>
                    </a:gs>
                    <a:gs pos="100000">
                      <a:srgbClr val="FFFFFF"/>
                    </a:gs>
                  </a:gsLst>
                  <a:lin ang="5400000" scaled="0"/>
                </a:gradFill>
              </a:endParaRPr>
            </a:p>
          </p:txBody>
        </p:sp>
        <p:sp>
          <p:nvSpPr>
            <p:cNvPr id="10" name="Rectangle 9"/>
            <p:cNvSpPr/>
            <p:nvPr/>
          </p:nvSpPr>
          <p:spPr bwMode="auto">
            <a:xfrm>
              <a:off x="1417637" y="3606457"/>
              <a:ext cx="1371600" cy="1750439"/>
            </a:xfrm>
            <a:prstGeom prst="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(your app)</a:t>
              </a:r>
              <a:endParaRPr lang="en-US" sz="2000" dirty="0">
                <a:gradFill>
                  <a:gsLst>
                    <a:gs pos="0">
                      <a:srgbClr val="FFFFFF"/>
                    </a:gs>
                    <a:gs pos="100000">
                      <a:srgbClr val="FFFFFF"/>
                    </a:gs>
                  </a:gsLst>
                  <a:lin ang="5400000" scaled="0"/>
                </a:gradFill>
              </a:endParaRPr>
            </a:p>
          </p:txBody>
        </p:sp>
        <p:pic>
          <p:nvPicPr>
            <p:cNvPr id="31" name="Picture 3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1498" y="1816734"/>
              <a:ext cx="828138" cy="1135946"/>
            </a:xfrm>
            <a:prstGeom prst="rect">
              <a:avLst/>
            </a:prstGeom>
          </p:spPr>
        </p:pic>
      </p:grpSp>
      <p:grpSp>
        <p:nvGrpSpPr>
          <p:cNvPr id="212" name="Group 211"/>
          <p:cNvGrpSpPr/>
          <p:nvPr/>
        </p:nvGrpSpPr>
        <p:grpSpPr>
          <a:xfrm>
            <a:off x="457167" y="1664358"/>
            <a:ext cx="6248321" cy="4627830"/>
            <a:chOff x="7973203" y="1658035"/>
            <a:chExt cx="6248321" cy="4627830"/>
          </a:xfrm>
        </p:grpSpPr>
        <p:sp>
          <p:nvSpPr>
            <p:cNvPr id="20" name="Rectangle 19"/>
            <p:cNvSpPr/>
            <p:nvPr/>
          </p:nvSpPr>
          <p:spPr bwMode="auto">
            <a:xfrm>
              <a:off x="7973203" y="2171065"/>
              <a:ext cx="2440766" cy="4114800"/>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0" bIns="46637" numCol="1" rtlCol="0" anchor="t" anchorCtr="0" compatLnSpc="1">
              <a:prstTxWarp prst="textNoShape">
                <a:avLst/>
              </a:prstTxWarp>
            </a:bodyPr>
            <a:lstStyle/>
            <a:p>
              <a:pPr defTabSz="932472" fontAlgn="base">
                <a:spcBef>
                  <a:spcPct val="0"/>
                </a:spcBef>
                <a:spcAft>
                  <a:spcPct val="0"/>
                </a:spcAft>
              </a:pPr>
              <a:r>
                <a:rPr lang="en-US" sz="2000" dirty="0" smtClean="0">
                  <a:gradFill>
                    <a:gsLst>
                      <a:gs pos="0">
                        <a:srgbClr val="FFFFFF"/>
                      </a:gs>
                      <a:gs pos="100000">
                        <a:srgbClr val="FFFFFF"/>
                      </a:gs>
                    </a:gsLst>
                    <a:lin ang="5400000" scaled="0"/>
                  </a:gradFill>
                </a:rPr>
                <a:t>IIS</a:t>
              </a:r>
              <a:endParaRPr lang="en-US" sz="2000" dirty="0">
                <a:gradFill>
                  <a:gsLst>
                    <a:gs pos="0">
                      <a:srgbClr val="FFFFFF"/>
                    </a:gs>
                    <a:gs pos="100000">
                      <a:srgbClr val="FFFFFF"/>
                    </a:gs>
                  </a:gsLst>
                  <a:lin ang="5400000" scaled="0"/>
                </a:gradFill>
              </a:endParaRPr>
            </a:p>
          </p:txBody>
        </p:sp>
        <p:sp>
          <p:nvSpPr>
            <p:cNvPr id="21" name="Rectangle 20"/>
            <p:cNvSpPr/>
            <p:nvPr/>
          </p:nvSpPr>
          <p:spPr bwMode="auto">
            <a:xfrm>
              <a:off x="8278003" y="2628265"/>
              <a:ext cx="1826434" cy="335280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0" bIns="46637" numCol="1" rtlCol="0" anchor="t" anchorCtr="0" compatLnSpc="1">
              <a:prstTxWarp prst="textNoShape">
                <a:avLst/>
              </a:prstTxWarp>
            </a:bodyPr>
            <a:lstStyle/>
            <a:p>
              <a:pPr defTabSz="932472" fontAlgn="base">
                <a:spcBef>
                  <a:spcPct val="0"/>
                </a:spcBef>
                <a:spcAft>
                  <a:spcPct val="0"/>
                </a:spcAft>
              </a:pPr>
              <a:r>
                <a:rPr lang="en-US" sz="2000" dirty="0" smtClean="0">
                  <a:gradFill>
                    <a:gsLst>
                      <a:gs pos="0">
                        <a:srgbClr val="FFFFFF"/>
                      </a:gs>
                      <a:gs pos="100000">
                        <a:srgbClr val="FFFFFF"/>
                      </a:gs>
                    </a:gsLst>
                    <a:lin ang="5400000" scaled="0"/>
                  </a:gradFill>
                </a:rPr>
                <a:t>ASP.NET</a:t>
              </a:r>
              <a:endParaRPr lang="en-US" sz="2000" dirty="0">
                <a:gradFill>
                  <a:gsLst>
                    <a:gs pos="0">
                      <a:srgbClr val="FFFFFF"/>
                    </a:gs>
                    <a:gs pos="100000">
                      <a:srgbClr val="FFFFFF"/>
                    </a:gs>
                  </a:gsLst>
                  <a:lin ang="5400000" scaled="0"/>
                </a:gradFill>
              </a:endParaRPr>
            </a:p>
          </p:txBody>
        </p:sp>
        <p:sp>
          <p:nvSpPr>
            <p:cNvPr id="22" name="Rectangle 21"/>
            <p:cNvSpPr/>
            <p:nvPr/>
          </p:nvSpPr>
          <p:spPr bwMode="auto">
            <a:xfrm>
              <a:off x="8557260" y="3077527"/>
              <a:ext cx="1342390" cy="2598738"/>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0" bIns="46637" numCol="1" rtlCol="0" anchor="t" anchorCtr="0" compatLnSpc="1">
              <a:prstTxWarp prst="textNoShape">
                <a:avLst/>
              </a:prstTxWarp>
            </a:bodyPr>
            <a:lstStyle/>
            <a:p>
              <a:pPr defTabSz="932472" fontAlgn="base">
                <a:spcBef>
                  <a:spcPct val="0"/>
                </a:spcBef>
                <a:spcAft>
                  <a:spcPct val="0"/>
                </a:spcAft>
              </a:pPr>
              <a:r>
                <a:rPr lang="en-US" sz="2000" dirty="0" smtClean="0">
                  <a:gradFill>
                    <a:gsLst>
                      <a:gs pos="0">
                        <a:srgbClr val="FFFFFF"/>
                      </a:gs>
                      <a:gs pos="100000">
                        <a:srgbClr val="FFFFFF"/>
                      </a:gs>
                    </a:gsLst>
                    <a:lin ang="5400000" scaled="0"/>
                  </a:gradFill>
                </a:rPr>
                <a:t>SharePoint</a:t>
              </a:r>
              <a:endParaRPr lang="en-US" sz="2000" dirty="0">
                <a:gradFill>
                  <a:gsLst>
                    <a:gs pos="0">
                      <a:srgbClr val="FFFFFF"/>
                    </a:gs>
                    <a:gs pos="100000">
                      <a:srgbClr val="FFFFFF"/>
                    </a:gs>
                  </a:gsLst>
                  <a:lin ang="5400000" scaled="0"/>
                </a:gradFill>
              </a:endParaRPr>
            </a:p>
          </p:txBody>
        </p:sp>
        <p:sp>
          <p:nvSpPr>
            <p:cNvPr id="24" name="Rectangle 23"/>
            <p:cNvSpPr/>
            <p:nvPr/>
          </p:nvSpPr>
          <p:spPr bwMode="auto">
            <a:xfrm>
              <a:off x="13288758" y="2162060"/>
              <a:ext cx="658925" cy="41148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defTabSz="932472" fontAlgn="base">
                <a:spcBef>
                  <a:spcPct val="0"/>
                </a:spcBef>
                <a:spcAft>
                  <a:spcPct val="0"/>
                </a:spcAft>
              </a:pPr>
              <a:r>
                <a:rPr lang="en-US" sz="2000" dirty="0" smtClean="0">
                  <a:gradFill>
                    <a:gsLst>
                      <a:gs pos="0">
                        <a:srgbClr val="FFFFFF"/>
                      </a:gs>
                      <a:gs pos="100000">
                        <a:srgbClr val="FFFFFF"/>
                      </a:gs>
                    </a:gsLst>
                    <a:lin ang="5400000" scaled="0"/>
                  </a:gradFill>
                </a:rPr>
                <a:t>IIS</a:t>
              </a:r>
              <a:endParaRPr lang="en-US" sz="2000" dirty="0">
                <a:gradFill>
                  <a:gsLst>
                    <a:gs pos="0">
                      <a:srgbClr val="FFFFFF"/>
                    </a:gs>
                    <a:gs pos="100000">
                      <a:srgbClr val="FFFFFF"/>
                    </a:gs>
                  </a:gsLst>
                  <a:lin ang="5400000" scaled="0"/>
                </a:gradFill>
              </a:endParaRPr>
            </a:p>
          </p:txBody>
        </p:sp>
        <p:sp>
          <p:nvSpPr>
            <p:cNvPr id="28" name="Rectangle 27"/>
            <p:cNvSpPr/>
            <p:nvPr/>
          </p:nvSpPr>
          <p:spPr bwMode="auto">
            <a:xfrm>
              <a:off x="11768885" y="2158657"/>
              <a:ext cx="2440766" cy="4114800"/>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0" bIns="46637" numCol="1" rtlCol="0" anchor="t" anchorCtr="0" compatLnSpc="1">
              <a:prstTxWarp prst="textNoShape">
                <a:avLst/>
              </a:prstTxWarp>
            </a:bodyPr>
            <a:lstStyle/>
            <a:p>
              <a:pPr defTabSz="932472" fontAlgn="base">
                <a:spcBef>
                  <a:spcPct val="0"/>
                </a:spcBef>
                <a:spcAft>
                  <a:spcPct val="0"/>
                </a:spcAft>
              </a:pPr>
              <a:r>
                <a:rPr lang="en-US" sz="2000" dirty="0" smtClean="0">
                  <a:gradFill>
                    <a:gsLst>
                      <a:gs pos="0">
                        <a:srgbClr val="FFFFFF"/>
                      </a:gs>
                      <a:gs pos="100000">
                        <a:srgbClr val="FFFFFF"/>
                      </a:gs>
                    </a:gsLst>
                    <a:lin ang="5400000" scaled="0"/>
                  </a:gradFill>
                </a:rPr>
                <a:t>IIS</a:t>
              </a:r>
              <a:endParaRPr lang="en-US" sz="2000" dirty="0">
                <a:gradFill>
                  <a:gsLst>
                    <a:gs pos="0">
                      <a:srgbClr val="FFFFFF"/>
                    </a:gs>
                    <a:gs pos="100000">
                      <a:srgbClr val="FFFFFF"/>
                    </a:gs>
                  </a:gsLst>
                  <a:lin ang="5400000" scaled="0"/>
                </a:gradFill>
              </a:endParaRPr>
            </a:p>
          </p:txBody>
        </p:sp>
        <p:sp>
          <p:nvSpPr>
            <p:cNvPr id="29" name="Rectangle 28"/>
            <p:cNvSpPr/>
            <p:nvPr/>
          </p:nvSpPr>
          <p:spPr bwMode="auto">
            <a:xfrm>
              <a:off x="12073685" y="2615857"/>
              <a:ext cx="1873998" cy="335280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0" bIns="46637" numCol="1" rtlCol="0" anchor="t" anchorCtr="0" compatLnSpc="1">
              <a:prstTxWarp prst="textNoShape">
                <a:avLst/>
              </a:prstTxWarp>
            </a:bodyPr>
            <a:lstStyle/>
            <a:p>
              <a:pPr defTabSz="932472" fontAlgn="base">
                <a:spcBef>
                  <a:spcPct val="0"/>
                </a:spcBef>
                <a:spcAft>
                  <a:spcPct val="0"/>
                </a:spcAft>
              </a:pPr>
              <a:r>
                <a:rPr lang="en-US" sz="2000" dirty="0" smtClean="0">
                  <a:gradFill>
                    <a:gsLst>
                      <a:gs pos="0">
                        <a:srgbClr val="FFFFFF"/>
                      </a:gs>
                      <a:gs pos="100000">
                        <a:srgbClr val="FFFFFF"/>
                      </a:gs>
                    </a:gsLst>
                    <a:lin ang="5400000" scaled="0"/>
                  </a:gradFill>
                </a:rPr>
                <a:t>ASP.NET</a:t>
              </a:r>
              <a:endParaRPr lang="en-US" sz="2000" dirty="0">
                <a:gradFill>
                  <a:gsLst>
                    <a:gs pos="0">
                      <a:srgbClr val="FFFFFF"/>
                    </a:gs>
                    <a:gs pos="100000">
                      <a:srgbClr val="FFFFFF"/>
                    </a:gs>
                  </a:gsLst>
                  <a:lin ang="5400000" scaled="0"/>
                </a:gradFill>
              </a:endParaRPr>
            </a:p>
          </p:txBody>
        </p:sp>
        <p:sp>
          <p:nvSpPr>
            <p:cNvPr id="27" name="Rectangle 26"/>
            <p:cNvSpPr/>
            <p:nvPr/>
          </p:nvSpPr>
          <p:spPr bwMode="auto">
            <a:xfrm>
              <a:off x="12324884" y="3077528"/>
              <a:ext cx="1371600" cy="2586330"/>
            </a:xfrm>
            <a:prstGeom prst="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0" bIns="46637" numCol="1" rtlCol="0" anchor="t" anchorCtr="0" compatLnSpc="1">
              <a:prstTxWarp prst="textNoShape">
                <a:avLst/>
              </a:prstTxWarp>
            </a:bodyPr>
            <a:lstStyle/>
            <a:p>
              <a:pPr defTabSz="932472" fontAlgn="base">
                <a:spcBef>
                  <a:spcPct val="0"/>
                </a:spcBef>
                <a:spcAft>
                  <a:spcPct val="0"/>
                </a:spcAft>
              </a:pPr>
              <a:r>
                <a:rPr lang="en-US" sz="2000" dirty="0" smtClean="0">
                  <a:gradFill>
                    <a:gsLst>
                      <a:gs pos="0">
                        <a:srgbClr val="FFFFFF"/>
                      </a:gs>
                      <a:gs pos="100000">
                        <a:srgbClr val="FFFFFF"/>
                      </a:gs>
                    </a:gsLst>
                    <a:lin ang="5400000" scaled="0"/>
                  </a:gradFill>
                </a:rPr>
                <a:t>(your app)</a:t>
              </a:r>
              <a:endParaRPr lang="en-US" sz="2000" dirty="0">
                <a:gradFill>
                  <a:gsLst>
                    <a:gs pos="0">
                      <a:srgbClr val="FFFFFF"/>
                    </a:gs>
                    <a:gs pos="100000">
                      <a:srgbClr val="FFFFFF"/>
                    </a:gs>
                  </a:gsLst>
                  <a:lin ang="5400000" scaled="0"/>
                </a:gradFill>
              </a:endParaRPr>
            </a:p>
          </p:txBody>
        </p:sp>
        <p:sp>
          <p:nvSpPr>
            <p:cNvPr id="33" name="Left Arrow 32"/>
            <p:cNvSpPr/>
            <p:nvPr/>
          </p:nvSpPr>
          <p:spPr bwMode="auto">
            <a:xfrm>
              <a:off x="9899650" y="3090055"/>
              <a:ext cx="2425233" cy="1539134"/>
            </a:xfrm>
            <a:prstGeom prst="lef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CSOM &amp; REST</a:t>
              </a:r>
              <a:endParaRPr lang="en-US" sz="2000" dirty="0">
                <a:gradFill>
                  <a:gsLst>
                    <a:gs pos="0">
                      <a:srgbClr val="FFFFFF"/>
                    </a:gs>
                    <a:gs pos="100000">
                      <a:srgbClr val="FFFFFF"/>
                    </a:gs>
                  </a:gsLst>
                  <a:lin ang="5400000" scaled="0"/>
                </a:gradFill>
              </a:endParaRPr>
            </a:p>
          </p:txBody>
        </p:sp>
        <p:sp>
          <p:nvSpPr>
            <p:cNvPr id="34" name="Right Arrow 33"/>
            <p:cNvSpPr/>
            <p:nvPr/>
          </p:nvSpPr>
          <p:spPr bwMode="auto">
            <a:xfrm>
              <a:off x="9899650" y="4845600"/>
              <a:ext cx="2425232" cy="762000"/>
            </a:xfrm>
            <a:prstGeom prs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Events</a:t>
              </a:r>
              <a:endParaRPr lang="en-US" sz="2000" dirty="0">
                <a:gradFill>
                  <a:gsLst>
                    <a:gs pos="0">
                      <a:srgbClr val="FFFFFF"/>
                    </a:gs>
                    <a:gs pos="100000">
                      <a:srgbClr val="FFFFFF"/>
                    </a:gs>
                  </a:gsLst>
                  <a:lin ang="5400000" scaled="0"/>
                </a:gradFill>
              </a:endParaRPr>
            </a:p>
          </p:txBody>
        </p:sp>
        <p:grpSp>
          <p:nvGrpSpPr>
            <p:cNvPr id="80" name="Group 48"/>
            <p:cNvGrpSpPr>
              <a:grpSpLocks noChangeAspect="1"/>
            </p:cNvGrpSpPr>
            <p:nvPr/>
          </p:nvGrpSpPr>
          <p:grpSpPr bwMode="auto">
            <a:xfrm>
              <a:off x="9494129" y="1678170"/>
              <a:ext cx="908773" cy="1131258"/>
              <a:chOff x="5321" y="213"/>
              <a:chExt cx="915" cy="1139"/>
            </a:xfrm>
          </p:grpSpPr>
          <p:sp>
            <p:nvSpPr>
              <p:cNvPr id="81" name="AutoShape 47"/>
              <p:cNvSpPr>
                <a:spLocks noChangeAspect="1" noChangeArrowheads="1" noTextEdit="1"/>
              </p:cNvSpPr>
              <p:nvPr/>
            </p:nvSpPr>
            <p:spPr bwMode="auto">
              <a:xfrm>
                <a:off x="5321" y="213"/>
                <a:ext cx="915" cy="1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82" name="Rectangle 49"/>
              <p:cNvSpPr>
                <a:spLocks noChangeArrowheads="1"/>
              </p:cNvSpPr>
              <p:nvPr/>
            </p:nvSpPr>
            <p:spPr bwMode="auto">
              <a:xfrm>
                <a:off x="5321" y="716"/>
                <a:ext cx="915" cy="63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83" name="Rectangle 50"/>
              <p:cNvSpPr>
                <a:spLocks noChangeArrowheads="1"/>
              </p:cNvSpPr>
              <p:nvPr/>
            </p:nvSpPr>
            <p:spPr bwMode="auto">
              <a:xfrm>
                <a:off x="5345" y="740"/>
                <a:ext cx="867" cy="588"/>
              </a:xfrm>
              <a:prstGeom prst="rect">
                <a:avLst/>
              </a:prstGeom>
              <a:solidFill>
                <a:srgbClr val="E8FC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84" name="Freeform 51"/>
              <p:cNvSpPr>
                <a:spLocks/>
              </p:cNvSpPr>
              <p:nvPr/>
            </p:nvSpPr>
            <p:spPr bwMode="auto">
              <a:xfrm>
                <a:off x="5429" y="762"/>
                <a:ext cx="643" cy="581"/>
              </a:xfrm>
              <a:custGeom>
                <a:avLst/>
                <a:gdLst>
                  <a:gd name="T0" fmla="*/ 644 w 1287"/>
                  <a:gd name="T1" fmla="*/ 992 h 1163"/>
                  <a:gd name="T2" fmla="*/ 725 w 1287"/>
                  <a:gd name="T3" fmla="*/ 1163 h 1163"/>
                  <a:gd name="T4" fmla="*/ 755 w 1287"/>
                  <a:gd name="T5" fmla="*/ 979 h 1163"/>
                  <a:gd name="T6" fmla="*/ 880 w 1287"/>
                  <a:gd name="T7" fmla="*/ 1127 h 1163"/>
                  <a:gd name="T8" fmla="*/ 860 w 1287"/>
                  <a:gd name="T9" fmla="*/ 941 h 1163"/>
                  <a:gd name="T10" fmla="*/ 1022 w 1287"/>
                  <a:gd name="T11" fmla="*/ 1055 h 1163"/>
                  <a:gd name="T12" fmla="*/ 952 w 1287"/>
                  <a:gd name="T13" fmla="*/ 881 h 1163"/>
                  <a:gd name="T14" fmla="*/ 1140 w 1287"/>
                  <a:gd name="T15" fmla="*/ 956 h 1163"/>
                  <a:gd name="T16" fmla="*/ 1024 w 1287"/>
                  <a:gd name="T17" fmla="*/ 803 h 1163"/>
                  <a:gd name="T18" fmla="*/ 1227 w 1287"/>
                  <a:gd name="T19" fmla="*/ 832 h 1163"/>
                  <a:gd name="T20" fmla="*/ 1072 w 1287"/>
                  <a:gd name="T21" fmla="*/ 709 h 1163"/>
                  <a:gd name="T22" fmla="*/ 1276 w 1287"/>
                  <a:gd name="T23" fmla="*/ 693 h 1163"/>
                  <a:gd name="T24" fmla="*/ 1094 w 1287"/>
                  <a:gd name="T25" fmla="*/ 609 h 1163"/>
                  <a:gd name="T26" fmla="*/ 1287 w 1287"/>
                  <a:gd name="T27" fmla="*/ 547 h 1163"/>
                  <a:gd name="T28" fmla="*/ 1086 w 1287"/>
                  <a:gd name="T29" fmla="*/ 508 h 1163"/>
                  <a:gd name="T30" fmla="*/ 1257 w 1287"/>
                  <a:gd name="T31" fmla="*/ 404 h 1163"/>
                  <a:gd name="T32" fmla="*/ 1051 w 1287"/>
                  <a:gd name="T33" fmla="*/ 410 h 1163"/>
                  <a:gd name="T34" fmla="*/ 1187 w 1287"/>
                  <a:gd name="T35" fmla="*/ 271 h 1163"/>
                  <a:gd name="T36" fmla="*/ 990 w 1287"/>
                  <a:gd name="T37" fmla="*/ 323 h 1163"/>
                  <a:gd name="T38" fmla="*/ 1085 w 1287"/>
                  <a:gd name="T39" fmla="*/ 158 h 1163"/>
                  <a:gd name="T40" fmla="*/ 909 w 1287"/>
                  <a:gd name="T41" fmla="*/ 253 h 1163"/>
                  <a:gd name="T42" fmla="*/ 954 w 1287"/>
                  <a:gd name="T43" fmla="*/ 73 h 1163"/>
                  <a:gd name="T44" fmla="*/ 809 w 1287"/>
                  <a:gd name="T45" fmla="*/ 205 h 1163"/>
                  <a:gd name="T46" fmla="*/ 804 w 1287"/>
                  <a:gd name="T47" fmla="*/ 19 h 1163"/>
                  <a:gd name="T48" fmla="*/ 701 w 1287"/>
                  <a:gd name="T49" fmla="*/ 179 h 1163"/>
                  <a:gd name="T50" fmla="*/ 644 w 1287"/>
                  <a:gd name="T51" fmla="*/ 0 h 1163"/>
                  <a:gd name="T52" fmla="*/ 587 w 1287"/>
                  <a:gd name="T53" fmla="*/ 179 h 1163"/>
                  <a:gd name="T54" fmla="*/ 483 w 1287"/>
                  <a:gd name="T55" fmla="*/ 19 h 1163"/>
                  <a:gd name="T56" fmla="*/ 478 w 1287"/>
                  <a:gd name="T57" fmla="*/ 205 h 1163"/>
                  <a:gd name="T58" fmla="*/ 334 w 1287"/>
                  <a:gd name="T59" fmla="*/ 73 h 1163"/>
                  <a:gd name="T60" fmla="*/ 378 w 1287"/>
                  <a:gd name="T61" fmla="*/ 253 h 1163"/>
                  <a:gd name="T62" fmla="*/ 202 w 1287"/>
                  <a:gd name="T63" fmla="*/ 158 h 1163"/>
                  <a:gd name="T64" fmla="*/ 297 w 1287"/>
                  <a:gd name="T65" fmla="*/ 323 h 1163"/>
                  <a:gd name="T66" fmla="*/ 100 w 1287"/>
                  <a:gd name="T67" fmla="*/ 271 h 1163"/>
                  <a:gd name="T68" fmla="*/ 236 w 1287"/>
                  <a:gd name="T69" fmla="*/ 410 h 1163"/>
                  <a:gd name="T70" fmla="*/ 30 w 1287"/>
                  <a:gd name="T71" fmla="*/ 404 h 1163"/>
                  <a:gd name="T72" fmla="*/ 201 w 1287"/>
                  <a:gd name="T73" fmla="*/ 508 h 1163"/>
                  <a:gd name="T74" fmla="*/ 0 w 1287"/>
                  <a:gd name="T75" fmla="*/ 547 h 1163"/>
                  <a:gd name="T76" fmla="*/ 193 w 1287"/>
                  <a:gd name="T77" fmla="*/ 609 h 1163"/>
                  <a:gd name="T78" fmla="*/ 11 w 1287"/>
                  <a:gd name="T79" fmla="*/ 693 h 1163"/>
                  <a:gd name="T80" fmla="*/ 215 w 1287"/>
                  <a:gd name="T81" fmla="*/ 709 h 1163"/>
                  <a:gd name="T82" fmla="*/ 60 w 1287"/>
                  <a:gd name="T83" fmla="*/ 832 h 1163"/>
                  <a:gd name="T84" fmla="*/ 263 w 1287"/>
                  <a:gd name="T85" fmla="*/ 803 h 1163"/>
                  <a:gd name="T86" fmla="*/ 147 w 1287"/>
                  <a:gd name="T87" fmla="*/ 956 h 1163"/>
                  <a:gd name="T88" fmla="*/ 335 w 1287"/>
                  <a:gd name="T89" fmla="*/ 881 h 1163"/>
                  <a:gd name="T90" fmla="*/ 264 w 1287"/>
                  <a:gd name="T91" fmla="*/ 1055 h 1163"/>
                  <a:gd name="T92" fmla="*/ 427 w 1287"/>
                  <a:gd name="T93" fmla="*/ 941 h 1163"/>
                  <a:gd name="T94" fmla="*/ 406 w 1287"/>
                  <a:gd name="T95" fmla="*/ 1127 h 1163"/>
                  <a:gd name="T96" fmla="*/ 532 w 1287"/>
                  <a:gd name="T97" fmla="*/ 979 h 1163"/>
                  <a:gd name="T98" fmla="*/ 563 w 1287"/>
                  <a:gd name="T99" fmla="*/ 1163 h 1163"/>
                  <a:gd name="T100" fmla="*/ 644 w 1287"/>
                  <a:gd name="T101" fmla="*/ 992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87" h="1163">
                    <a:moveTo>
                      <a:pt x="644" y="992"/>
                    </a:moveTo>
                    <a:lnTo>
                      <a:pt x="725" y="1163"/>
                    </a:lnTo>
                    <a:lnTo>
                      <a:pt x="755" y="979"/>
                    </a:lnTo>
                    <a:lnTo>
                      <a:pt x="880" y="1127"/>
                    </a:lnTo>
                    <a:lnTo>
                      <a:pt x="860" y="941"/>
                    </a:lnTo>
                    <a:lnTo>
                      <a:pt x="1022" y="1055"/>
                    </a:lnTo>
                    <a:lnTo>
                      <a:pt x="952" y="881"/>
                    </a:lnTo>
                    <a:lnTo>
                      <a:pt x="1140" y="956"/>
                    </a:lnTo>
                    <a:lnTo>
                      <a:pt x="1024" y="803"/>
                    </a:lnTo>
                    <a:lnTo>
                      <a:pt x="1227" y="832"/>
                    </a:lnTo>
                    <a:lnTo>
                      <a:pt x="1072" y="709"/>
                    </a:lnTo>
                    <a:lnTo>
                      <a:pt x="1276" y="693"/>
                    </a:lnTo>
                    <a:lnTo>
                      <a:pt x="1094" y="609"/>
                    </a:lnTo>
                    <a:lnTo>
                      <a:pt x="1287" y="547"/>
                    </a:lnTo>
                    <a:lnTo>
                      <a:pt x="1086" y="508"/>
                    </a:lnTo>
                    <a:lnTo>
                      <a:pt x="1257" y="404"/>
                    </a:lnTo>
                    <a:lnTo>
                      <a:pt x="1051" y="410"/>
                    </a:lnTo>
                    <a:lnTo>
                      <a:pt x="1187" y="271"/>
                    </a:lnTo>
                    <a:lnTo>
                      <a:pt x="990" y="323"/>
                    </a:lnTo>
                    <a:lnTo>
                      <a:pt x="1085" y="158"/>
                    </a:lnTo>
                    <a:lnTo>
                      <a:pt x="909" y="253"/>
                    </a:lnTo>
                    <a:lnTo>
                      <a:pt x="954" y="73"/>
                    </a:lnTo>
                    <a:lnTo>
                      <a:pt x="809" y="205"/>
                    </a:lnTo>
                    <a:lnTo>
                      <a:pt x="804" y="19"/>
                    </a:lnTo>
                    <a:lnTo>
                      <a:pt x="701" y="179"/>
                    </a:lnTo>
                    <a:lnTo>
                      <a:pt x="644" y="0"/>
                    </a:lnTo>
                    <a:lnTo>
                      <a:pt x="587" y="179"/>
                    </a:lnTo>
                    <a:lnTo>
                      <a:pt x="483" y="19"/>
                    </a:lnTo>
                    <a:lnTo>
                      <a:pt x="478" y="205"/>
                    </a:lnTo>
                    <a:lnTo>
                      <a:pt x="334" y="73"/>
                    </a:lnTo>
                    <a:lnTo>
                      <a:pt x="378" y="253"/>
                    </a:lnTo>
                    <a:lnTo>
                      <a:pt x="202" y="158"/>
                    </a:lnTo>
                    <a:lnTo>
                      <a:pt x="297" y="323"/>
                    </a:lnTo>
                    <a:lnTo>
                      <a:pt x="100" y="271"/>
                    </a:lnTo>
                    <a:lnTo>
                      <a:pt x="236" y="410"/>
                    </a:lnTo>
                    <a:lnTo>
                      <a:pt x="30" y="404"/>
                    </a:lnTo>
                    <a:lnTo>
                      <a:pt x="201" y="508"/>
                    </a:lnTo>
                    <a:lnTo>
                      <a:pt x="0" y="547"/>
                    </a:lnTo>
                    <a:lnTo>
                      <a:pt x="193" y="609"/>
                    </a:lnTo>
                    <a:lnTo>
                      <a:pt x="11" y="693"/>
                    </a:lnTo>
                    <a:lnTo>
                      <a:pt x="215" y="709"/>
                    </a:lnTo>
                    <a:lnTo>
                      <a:pt x="60" y="832"/>
                    </a:lnTo>
                    <a:lnTo>
                      <a:pt x="263" y="803"/>
                    </a:lnTo>
                    <a:lnTo>
                      <a:pt x="147" y="956"/>
                    </a:lnTo>
                    <a:lnTo>
                      <a:pt x="335" y="881"/>
                    </a:lnTo>
                    <a:lnTo>
                      <a:pt x="264" y="1055"/>
                    </a:lnTo>
                    <a:lnTo>
                      <a:pt x="427" y="941"/>
                    </a:lnTo>
                    <a:lnTo>
                      <a:pt x="406" y="1127"/>
                    </a:lnTo>
                    <a:lnTo>
                      <a:pt x="532" y="979"/>
                    </a:lnTo>
                    <a:lnTo>
                      <a:pt x="563" y="1163"/>
                    </a:lnTo>
                    <a:lnTo>
                      <a:pt x="644" y="992"/>
                    </a:lnTo>
                    <a:close/>
                  </a:path>
                </a:pathLst>
              </a:custGeom>
              <a:solidFill>
                <a:srgbClr val="F2FC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85" name="Freeform 52"/>
              <p:cNvSpPr>
                <a:spLocks/>
              </p:cNvSpPr>
              <p:nvPr/>
            </p:nvSpPr>
            <p:spPr bwMode="auto">
              <a:xfrm>
                <a:off x="5762" y="540"/>
                <a:ext cx="247" cy="161"/>
              </a:xfrm>
              <a:custGeom>
                <a:avLst/>
                <a:gdLst>
                  <a:gd name="T0" fmla="*/ 414 w 494"/>
                  <a:gd name="T1" fmla="*/ 183 h 322"/>
                  <a:gd name="T2" fmla="*/ 425 w 494"/>
                  <a:gd name="T3" fmla="*/ 192 h 322"/>
                  <a:gd name="T4" fmla="*/ 444 w 494"/>
                  <a:gd name="T5" fmla="*/ 213 h 322"/>
                  <a:gd name="T6" fmla="*/ 452 w 494"/>
                  <a:gd name="T7" fmla="*/ 235 h 322"/>
                  <a:gd name="T8" fmla="*/ 454 w 494"/>
                  <a:gd name="T9" fmla="*/ 249 h 322"/>
                  <a:gd name="T10" fmla="*/ 461 w 494"/>
                  <a:gd name="T11" fmla="*/ 227 h 322"/>
                  <a:gd name="T12" fmla="*/ 452 w 494"/>
                  <a:gd name="T13" fmla="*/ 181 h 322"/>
                  <a:gd name="T14" fmla="*/ 433 w 494"/>
                  <a:gd name="T15" fmla="*/ 153 h 322"/>
                  <a:gd name="T16" fmla="*/ 427 w 494"/>
                  <a:gd name="T17" fmla="*/ 150 h 322"/>
                  <a:gd name="T18" fmla="*/ 431 w 494"/>
                  <a:gd name="T19" fmla="*/ 150 h 322"/>
                  <a:gd name="T20" fmla="*/ 441 w 494"/>
                  <a:gd name="T21" fmla="*/ 151 h 322"/>
                  <a:gd name="T22" fmla="*/ 452 w 494"/>
                  <a:gd name="T23" fmla="*/ 158 h 322"/>
                  <a:gd name="T24" fmla="*/ 463 w 494"/>
                  <a:gd name="T25" fmla="*/ 174 h 322"/>
                  <a:gd name="T26" fmla="*/ 474 w 494"/>
                  <a:gd name="T27" fmla="*/ 204 h 322"/>
                  <a:gd name="T28" fmla="*/ 477 w 494"/>
                  <a:gd name="T29" fmla="*/ 214 h 322"/>
                  <a:gd name="T30" fmla="*/ 482 w 494"/>
                  <a:gd name="T31" fmla="*/ 204 h 322"/>
                  <a:gd name="T32" fmla="*/ 493 w 494"/>
                  <a:gd name="T33" fmla="*/ 177 h 322"/>
                  <a:gd name="T34" fmla="*/ 492 w 494"/>
                  <a:gd name="T35" fmla="*/ 138 h 322"/>
                  <a:gd name="T36" fmla="*/ 466 w 494"/>
                  <a:gd name="T37" fmla="*/ 91 h 322"/>
                  <a:gd name="T38" fmla="*/ 452 w 494"/>
                  <a:gd name="T39" fmla="*/ 77 h 322"/>
                  <a:gd name="T40" fmla="*/ 437 w 494"/>
                  <a:gd name="T41" fmla="*/ 61 h 322"/>
                  <a:gd name="T42" fmla="*/ 424 w 494"/>
                  <a:gd name="T43" fmla="*/ 48 h 322"/>
                  <a:gd name="T44" fmla="*/ 418 w 494"/>
                  <a:gd name="T45" fmla="*/ 42 h 322"/>
                  <a:gd name="T46" fmla="*/ 338 w 494"/>
                  <a:gd name="T47" fmla="*/ 17 h 322"/>
                  <a:gd name="T48" fmla="*/ 321 w 494"/>
                  <a:gd name="T49" fmla="*/ 19 h 322"/>
                  <a:gd name="T50" fmla="*/ 308 w 494"/>
                  <a:gd name="T51" fmla="*/ 20 h 322"/>
                  <a:gd name="T52" fmla="*/ 288 w 494"/>
                  <a:gd name="T53" fmla="*/ 13 h 322"/>
                  <a:gd name="T54" fmla="*/ 263 w 494"/>
                  <a:gd name="T55" fmla="*/ 3 h 322"/>
                  <a:gd name="T56" fmla="*/ 245 w 494"/>
                  <a:gd name="T57" fmla="*/ 1 h 322"/>
                  <a:gd name="T58" fmla="*/ 220 w 494"/>
                  <a:gd name="T59" fmla="*/ 1 h 322"/>
                  <a:gd name="T60" fmla="*/ 191 w 494"/>
                  <a:gd name="T61" fmla="*/ 3 h 322"/>
                  <a:gd name="T62" fmla="*/ 161 w 494"/>
                  <a:gd name="T63" fmla="*/ 8 h 322"/>
                  <a:gd name="T64" fmla="*/ 131 w 494"/>
                  <a:gd name="T65" fmla="*/ 15 h 322"/>
                  <a:gd name="T66" fmla="*/ 104 w 494"/>
                  <a:gd name="T67" fmla="*/ 24 h 322"/>
                  <a:gd name="T68" fmla="*/ 83 w 494"/>
                  <a:gd name="T69" fmla="*/ 35 h 322"/>
                  <a:gd name="T70" fmla="*/ 64 w 494"/>
                  <a:gd name="T71" fmla="*/ 52 h 322"/>
                  <a:gd name="T72" fmla="*/ 40 w 494"/>
                  <a:gd name="T73" fmla="*/ 86 h 322"/>
                  <a:gd name="T74" fmla="*/ 17 w 494"/>
                  <a:gd name="T75" fmla="*/ 131 h 322"/>
                  <a:gd name="T76" fmla="*/ 2 w 494"/>
                  <a:gd name="T77" fmla="*/ 182 h 322"/>
                  <a:gd name="T78" fmla="*/ 4 w 494"/>
                  <a:gd name="T79" fmla="*/ 248 h 322"/>
                  <a:gd name="T80" fmla="*/ 26 w 494"/>
                  <a:gd name="T81" fmla="*/ 304 h 322"/>
                  <a:gd name="T82" fmla="*/ 160 w 494"/>
                  <a:gd name="T83" fmla="*/ 184 h 322"/>
                  <a:gd name="T84" fmla="*/ 321 w 494"/>
                  <a:gd name="T85" fmla="*/ 168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4" h="322">
                    <a:moveTo>
                      <a:pt x="420" y="213"/>
                    </a:moveTo>
                    <a:lnTo>
                      <a:pt x="414" y="183"/>
                    </a:lnTo>
                    <a:lnTo>
                      <a:pt x="418" y="185"/>
                    </a:lnTo>
                    <a:lnTo>
                      <a:pt x="425" y="192"/>
                    </a:lnTo>
                    <a:lnTo>
                      <a:pt x="435" y="201"/>
                    </a:lnTo>
                    <a:lnTo>
                      <a:pt x="444" y="213"/>
                    </a:lnTo>
                    <a:lnTo>
                      <a:pt x="450" y="223"/>
                    </a:lnTo>
                    <a:lnTo>
                      <a:pt x="452" y="235"/>
                    </a:lnTo>
                    <a:lnTo>
                      <a:pt x="454" y="245"/>
                    </a:lnTo>
                    <a:lnTo>
                      <a:pt x="454" y="249"/>
                    </a:lnTo>
                    <a:lnTo>
                      <a:pt x="456" y="243"/>
                    </a:lnTo>
                    <a:lnTo>
                      <a:pt x="461" y="227"/>
                    </a:lnTo>
                    <a:lnTo>
                      <a:pt x="461" y="205"/>
                    </a:lnTo>
                    <a:lnTo>
                      <a:pt x="452" y="181"/>
                    </a:lnTo>
                    <a:lnTo>
                      <a:pt x="440" y="162"/>
                    </a:lnTo>
                    <a:lnTo>
                      <a:pt x="433" y="153"/>
                    </a:lnTo>
                    <a:lnTo>
                      <a:pt x="428" y="150"/>
                    </a:lnTo>
                    <a:lnTo>
                      <a:pt x="427" y="150"/>
                    </a:lnTo>
                    <a:lnTo>
                      <a:pt x="428" y="150"/>
                    </a:lnTo>
                    <a:lnTo>
                      <a:pt x="431" y="150"/>
                    </a:lnTo>
                    <a:lnTo>
                      <a:pt x="435" y="150"/>
                    </a:lnTo>
                    <a:lnTo>
                      <a:pt x="441" y="151"/>
                    </a:lnTo>
                    <a:lnTo>
                      <a:pt x="447" y="153"/>
                    </a:lnTo>
                    <a:lnTo>
                      <a:pt x="452" y="158"/>
                    </a:lnTo>
                    <a:lnTo>
                      <a:pt x="458" y="165"/>
                    </a:lnTo>
                    <a:lnTo>
                      <a:pt x="463" y="174"/>
                    </a:lnTo>
                    <a:lnTo>
                      <a:pt x="471" y="191"/>
                    </a:lnTo>
                    <a:lnTo>
                      <a:pt x="474" y="204"/>
                    </a:lnTo>
                    <a:lnTo>
                      <a:pt x="477" y="212"/>
                    </a:lnTo>
                    <a:lnTo>
                      <a:pt x="477" y="214"/>
                    </a:lnTo>
                    <a:lnTo>
                      <a:pt x="479" y="212"/>
                    </a:lnTo>
                    <a:lnTo>
                      <a:pt x="482" y="204"/>
                    </a:lnTo>
                    <a:lnTo>
                      <a:pt x="488" y="192"/>
                    </a:lnTo>
                    <a:lnTo>
                      <a:pt x="493" y="177"/>
                    </a:lnTo>
                    <a:lnTo>
                      <a:pt x="494" y="159"/>
                    </a:lnTo>
                    <a:lnTo>
                      <a:pt x="492" y="138"/>
                    </a:lnTo>
                    <a:lnTo>
                      <a:pt x="482" y="115"/>
                    </a:lnTo>
                    <a:lnTo>
                      <a:pt x="466" y="91"/>
                    </a:lnTo>
                    <a:lnTo>
                      <a:pt x="461" y="84"/>
                    </a:lnTo>
                    <a:lnTo>
                      <a:pt x="452" y="77"/>
                    </a:lnTo>
                    <a:lnTo>
                      <a:pt x="444" y="69"/>
                    </a:lnTo>
                    <a:lnTo>
                      <a:pt x="437" y="61"/>
                    </a:lnTo>
                    <a:lnTo>
                      <a:pt x="429" y="54"/>
                    </a:lnTo>
                    <a:lnTo>
                      <a:pt x="424" y="48"/>
                    </a:lnTo>
                    <a:lnTo>
                      <a:pt x="419" y="43"/>
                    </a:lnTo>
                    <a:lnTo>
                      <a:pt x="418" y="42"/>
                    </a:lnTo>
                    <a:lnTo>
                      <a:pt x="353" y="17"/>
                    </a:lnTo>
                    <a:lnTo>
                      <a:pt x="338" y="17"/>
                    </a:lnTo>
                    <a:lnTo>
                      <a:pt x="328" y="18"/>
                    </a:lnTo>
                    <a:lnTo>
                      <a:pt x="321" y="19"/>
                    </a:lnTo>
                    <a:lnTo>
                      <a:pt x="315" y="20"/>
                    </a:lnTo>
                    <a:lnTo>
                      <a:pt x="308" y="20"/>
                    </a:lnTo>
                    <a:lnTo>
                      <a:pt x="299" y="18"/>
                    </a:lnTo>
                    <a:lnTo>
                      <a:pt x="288" y="13"/>
                    </a:lnTo>
                    <a:lnTo>
                      <a:pt x="270" y="5"/>
                    </a:lnTo>
                    <a:lnTo>
                      <a:pt x="263" y="3"/>
                    </a:lnTo>
                    <a:lnTo>
                      <a:pt x="255" y="1"/>
                    </a:lnTo>
                    <a:lnTo>
                      <a:pt x="245" y="1"/>
                    </a:lnTo>
                    <a:lnTo>
                      <a:pt x="234" y="0"/>
                    </a:lnTo>
                    <a:lnTo>
                      <a:pt x="220" y="1"/>
                    </a:lnTo>
                    <a:lnTo>
                      <a:pt x="206" y="1"/>
                    </a:lnTo>
                    <a:lnTo>
                      <a:pt x="191" y="3"/>
                    </a:lnTo>
                    <a:lnTo>
                      <a:pt x="176" y="5"/>
                    </a:lnTo>
                    <a:lnTo>
                      <a:pt x="161" y="8"/>
                    </a:lnTo>
                    <a:lnTo>
                      <a:pt x="146" y="11"/>
                    </a:lnTo>
                    <a:lnTo>
                      <a:pt x="131" y="15"/>
                    </a:lnTo>
                    <a:lnTo>
                      <a:pt x="117" y="19"/>
                    </a:lnTo>
                    <a:lnTo>
                      <a:pt x="104" y="24"/>
                    </a:lnTo>
                    <a:lnTo>
                      <a:pt x="93" y="30"/>
                    </a:lnTo>
                    <a:lnTo>
                      <a:pt x="83" y="35"/>
                    </a:lnTo>
                    <a:lnTo>
                      <a:pt x="74" y="41"/>
                    </a:lnTo>
                    <a:lnTo>
                      <a:pt x="64" y="52"/>
                    </a:lnTo>
                    <a:lnTo>
                      <a:pt x="53" y="67"/>
                    </a:lnTo>
                    <a:lnTo>
                      <a:pt x="40" y="86"/>
                    </a:lnTo>
                    <a:lnTo>
                      <a:pt x="28" y="108"/>
                    </a:lnTo>
                    <a:lnTo>
                      <a:pt x="17" y="131"/>
                    </a:lnTo>
                    <a:lnTo>
                      <a:pt x="8" y="156"/>
                    </a:lnTo>
                    <a:lnTo>
                      <a:pt x="2" y="182"/>
                    </a:lnTo>
                    <a:lnTo>
                      <a:pt x="0" y="206"/>
                    </a:lnTo>
                    <a:lnTo>
                      <a:pt x="4" y="248"/>
                    </a:lnTo>
                    <a:lnTo>
                      <a:pt x="15" y="280"/>
                    </a:lnTo>
                    <a:lnTo>
                      <a:pt x="26" y="304"/>
                    </a:lnTo>
                    <a:lnTo>
                      <a:pt x="33" y="322"/>
                    </a:lnTo>
                    <a:lnTo>
                      <a:pt x="160" y="184"/>
                    </a:lnTo>
                    <a:lnTo>
                      <a:pt x="204" y="155"/>
                    </a:lnTo>
                    <a:lnTo>
                      <a:pt x="321" y="168"/>
                    </a:lnTo>
                    <a:lnTo>
                      <a:pt x="420" y="2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86" name="Freeform 53"/>
              <p:cNvSpPr>
                <a:spLocks/>
              </p:cNvSpPr>
              <p:nvPr/>
            </p:nvSpPr>
            <p:spPr bwMode="auto">
              <a:xfrm>
                <a:off x="5770" y="615"/>
                <a:ext cx="205" cy="216"/>
              </a:xfrm>
              <a:custGeom>
                <a:avLst/>
                <a:gdLst>
                  <a:gd name="T0" fmla="*/ 403 w 409"/>
                  <a:gd name="T1" fmla="*/ 63 h 433"/>
                  <a:gd name="T2" fmla="*/ 408 w 409"/>
                  <a:gd name="T3" fmla="*/ 87 h 433"/>
                  <a:gd name="T4" fmla="*/ 407 w 409"/>
                  <a:gd name="T5" fmla="*/ 92 h 433"/>
                  <a:gd name="T6" fmla="*/ 403 w 409"/>
                  <a:gd name="T7" fmla="*/ 102 h 433"/>
                  <a:gd name="T8" fmla="*/ 396 w 409"/>
                  <a:gd name="T9" fmla="*/ 115 h 433"/>
                  <a:gd name="T10" fmla="*/ 386 w 409"/>
                  <a:gd name="T11" fmla="*/ 125 h 433"/>
                  <a:gd name="T12" fmla="*/ 387 w 409"/>
                  <a:gd name="T13" fmla="*/ 127 h 433"/>
                  <a:gd name="T14" fmla="*/ 391 w 409"/>
                  <a:gd name="T15" fmla="*/ 134 h 433"/>
                  <a:gd name="T16" fmla="*/ 396 w 409"/>
                  <a:gd name="T17" fmla="*/ 145 h 433"/>
                  <a:gd name="T18" fmla="*/ 401 w 409"/>
                  <a:gd name="T19" fmla="*/ 157 h 433"/>
                  <a:gd name="T20" fmla="*/ 406 w 409"/>
                  <a:gd name="T21" fmla="*/ 171 h 433"/>
                  <a:gd name="T22" fmla="*/ 409 w 409"/>
                  <a:gd name="T23" fmla="*/ 184 h 433"/>
                  <a:gd name="T24" fmla="*/ 409 w 409"/>
                  <a:gd name="T25" fmla="*/ 197 h 433"/>
                  <a:gd name="T26" fmla="*/ 406 w 409"/>
                  <a:gd name="T27" fmla="*/ 207 h 433"/>
                  <a:gd name="T28" fmla="*/ 403 w 409"/>
                  <a:gd name="T29" fmla="*/ 212 h 433"/>
                  <a:gd name="T30" fmla="*/ 395 w 409"/>
                  <a:gd name="T31" fmla="*/ 222 h 433"/>
                  <a:gd name="T32" fmla="*/ 386 w 409"/>
                  <a:gd name="T33" fmla="*/ 239 h 433"/>
                  <a:gd name="T34" fmla="*/ 376 w 409"/>
                  <a:gd name="T35" fmla="*/ 260 h 433"/>
                  <a:gd name="T36" fmla="*/ 366 w 409"/>
                  <a:gd name="T37" fmla="*/ 283 h 433"/>
                  <a:gd name="T38" fmla="*/ 359 w 409"/>
                  <a:gd name="T39" fmla="*/ 306 h 433"/>
                  <a:gd name="T40" fmla="*/ 357 w 409"/>
                  <a:gd name="T41" fmla="*/ 330 h 433"/>
                  <a:gd name="T42" fmla="*/ 362 w 409"/>
                  <a:gd name="T43" fmla="*/ 351 h 433"/>
                  <a:gd name="T44" fmla="*/ 347 w 409"/>
                  <a:gd name="T45" fmla="*/ 363 h 433"/>
                  <a:gd name="T46" fmla="*/ 276 w 409"/>
                  <a:gd name="T47" fmla="*/ 373 h 433"/>
                  <a:gd name="T48" fmla="*/ 246 w 409"/>
                  <a:gd name="T49" fmla="*/ 433 h 433"/>
                  <a:gd name="T50" fmla="*/ 0 w 409"/>
                  <a:gd name="T51" fmla="*/ 380 h 433"/>
                  <a:gd name="T52" fmla="*/ 22 w 409"/>
                  <a:gd name="T53" fmla="*/ 280 h 433"/>
                  <a:gd name="T54" fmla="*/ 29 w 409"/>
                  <a:gd name="T55" fmla="*/ 231 h 433"/>
                  <a:gd name="T56" fmla="*/ 28 w 409"/>
                  <a:gd name="T57" fmla="*/ 228 h 433"/>
                  <a:gd name="T58" fmla="*/ 26 w 409"/>
                  <a:gd name="T59" fmla="*/ 220 h 433"/>
                  <a:gd name="T60" fmla="*/ 24 w 409"/>
                  <a:gd name="T61" fmla="*/ 207 h 433"/>
                  <a:gd name="T62" fmla="*/ 23 w 409"/>
                  <a:gd name="T63" fmla="*/ 191 h 433"/>
                  <a:gd name="T64" fmla="*/ 24 w 409"/>
                  <a:gd name="T65" fmla="*/ 172 h 433"/>
                  <a:gd name="T66" fmla="*/ 26 w 409"/>
                  <a:gd name="T67" fmla="*/ 152 h 433"/>
                  <a:gd name="T68" fmla="*/ 33 w 409"/>
                  <a:gd name="T69" fmla="*/ 131 h 433"/>
                  <a:gd name="T70" fmla="*/ 45 w 409"/>
                  <a:gd name="T71" fmla="*/ 110 h 433"/>
                  <a:gd name="T72" fmla="*/ 45 w 409"/>
                  <a:gd name="T73" fmla="*/ 109 h 433"/>
                  <a:gd name="T74" fmla="*/ 45 w 409"/>
                  <a:gd name="T75" fmla="*/ 106 h 433"/>
                  <a:gd name="T76" fmla="*/ 46 w 409"/>
                  <a:gd name="T77" fmla="*/ 101 h 433"/>
                  <a:gd name="T78" fmla="*/ 47 w 409"/>
                  <a:gd name="T79" fmla="*/ 94 h 433"/>
                  <a:gd name="T80" fmla="*/ 49 w 409"/>
                  <a:gd name="T81" fmla="*/ 86 h 433"/>
                  <a:gd name="T82" fmla="*/ 54 w 409"/>
                  <a:gd name="T83" fmla="*/ 77 h 433"/>
                  <a:gd name="T84" fmla="*/ 60 w 409"/>
                  <a:gd name="T85" fmla="*/ 68 h 433"/>
                  <a:gd name="T86" fmla="*/ 68 w 409"/>
                  <a:gd name="T87" fmla="*/ 57 h 433"/>
                  <a:gd name="T88" fmla="*/ 78 w 409"/>
                  <a:gd name="T89" fmla="*/ 47 h 433"/>
                  <a:gd name="T90" fmla="*/ 91 w 409"/>
                  <a:gd name="T91" fmla="*/ 38 h 433"/>
                  <a:gd name="T92" fmla="*/ 107 w 409"/>
                  <a:gd name="T93" fmla="*/ 27 h 433"/>
                  <a:gd name="T94" fmla="*/ 127 w 409"/>
                  <a:gd name="T95" fmla="*/ 19 h 433"/>
                  <a:gd name="T96" fmla="*/ 150 w 409"/>
                  <a:gd name="T97" fmla="*/ 12 h 433"/>
                  <a:gd name="T98" fmla="*/ 176 w 409"/>
                  <a:gd name="T99" fmla="*/ 6 h 433"/>
                  <a:gd name="T100" fmla="*/ 208 w 409"/>
                  <a:gd name="T101" fmla="*/ 2 h 433"/>
                  <a:gd name="T102" fmla="*/ 244 w 409"/>
                  <a:gd name="T103" fmla="*/ 0 h 433"/>
                  <a:gd name="T104" fmla="*/ 248 w 409"/>
                  <a:gd name="T105" fmla="*/ 0 h 433"/>
                  <a:gd name="T106" fmla="*/ 258 w 409"/>
                  <a:gd name="T107" fmla="*/ 2 h 433"/>
                  <a:gd name="T108" fmla="*/ 274 w 409"/>
                  <a:gd name="T109" fmla="*/ 4 h 433"/>
                  <a:gd name="T110" fmla="*/ 295 w 409"/>
                  <a:gd name="T111" fmla="*/ 10 h 433"/>
                  <a:gd name="T112" fmla="*/ 319 w 409"/>
                  <a:gd name="T113" fmla="*/ 18 h 433"/>
                  <a:gd name="T114" fmla="*/ 346 w 409"/>
                  <a:gd name="T115" fmla="*/ 28 h 433"/>
                  <a:gd name="T116" fmla="*/ 374 w 409"/>
                  <a:gd name="T117" fmla="*/ 43 h 433"/>
                  <a:gd name="T118" fmla="*/ 403 w 409"/>
                  <a:gd name="T119" fmla="*/ 63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9" h="433">
                    <a:moveTo>
                      <a:pt x="403" y="63"/>
                    </a:moveTo>
                    <a:lnTo>
                      <a:pt x="408" y="87"/>
                    </a:lnTo>
                    <a:lnTo>
                      <a:pt x="407" y="92"/>
                    </a:lnTo>
                    <a:lnTo>
                      <a:pt x="403" y="102"/>
                    </a:lnTo>
                    <a:lnTo>
                      <a:pt x="396" y="115"/>
                    </a:lnTo>
                    <a:lnTo>
                      <a:pt x="386" y="125"/>
                    </a:lnTo>
                    <a:lnTo>
                      <a:pt x="387" y="127"/>
                    </a:lnTo>
                    <a:lnTo>
                      <a:pt x="391" y="134"/>
                    </a:lnTo>
                    <a:lnTo>
                      <a:pt x="396" y="145"/>
                    </a:lnTo>
                    <a:lnTo>
                      <a:pt x="401" y="157"/>
                    </a:lnTo>
                    <a:lnTo>
                      <a:pt x="406" y="171"/>
                    </a:lnTo>
                    <a:lnTo>
                      <a:pt x="409" y="184"/>
                    </a:lnTo>
                    <a:lnTo>
                      <a:pt x="409" y="197"/>
                    </a:lnTo>
                    <a:lnTo>
                      <a:pt x="406" y="207"/>
                    </a:lnTo>
                    <a:lnTo>
                      <a:pt x="403" y="212"/>
                    </a:lnTo>
                    <a:lnTo>
                      <a:pt x="395" y="222"/>
                    </a:lnTo>
                    <a:lnTo>
                      <a:pt x="386" y="239"/>
                    </a:lnTo>
                    <a:lnTo>
                      <a:pt x="376" y="260"/>
                    </a:lnTo>
                    <a:lnTo>
                      <a:pt x="366" y="283"/>
                    </a:lnTo>
                    <a:lnTo>
                      <a:pt x="359" y="306"/>
                    </a:lnTo>
                    <a:lnTo>
                      <a:pt x="357" y="330"/>
                    </a:lnTo>
                    <a:lnTo>
                      <a:pt x="362" y="351"/>
                    </a:lnTo>
                    <a:lnTo>
                      <a:pt x="347" y="363"/>
                    </a:lnTo>
                    <a:lnTo>
                      <a:pt x="276" y="373"/>
                    </a:lnTo>
                    <a:lnTo>
                      <a:pt x="246" y="433"/>
                    </a:lnTo>
                    <a:lnTo>
                      <a:pt x="0" y="380"/>
                    </a:lnTo>
                    <a:lnTo>
                      <a:pt x="22" y="280"/>
                    </a:lnTo>
                    <a:lnTo>
                      <a:pt x="29" y="231"/>
                    </a:lnTo>
                    <a:lnTo>
                      <a:pt x="28" y="228"/>
                    </a:lnTo>
                    <a:lnTo>
                      <a:pt x="26" y="220"/>
                    </a:lnTo>
                    <a:lnTo>
                      <a:pt x="24" y="207"/>
                    </a:lnTo>
                    <a:lnTo>
                      <a:pt x="23" y="191"/>
                    </a:lnTo>
                    <a:lnTo>
                      <a:pt x="24" y="172"/>
                    </a:lnTo>
                    <a:lnTo>
                      <a:pt x="26" y="152"/>
                    </a:lnTo>
                    <a:lnTo>
                      <a:pt x="33" y="131"/>
                    </a:lnTo>
                    <a:lnTo>
                      <a:pt x="45" y="110"/>
                    </a:lnTo>
                    <a:lnTo>
                      <a:pt x="45" y="109"/>
                    </a:lnTo>
                    <a:lnTo>
                      <a:pt x="45" y="106"/>
                    </a:lnTo>
                    <a:lnTo>
                      <a:pt x="46" y="101"/>
                    </a:lnTo>
                    <a:lnTo>
                      <a:pt x="47" y="94"/>
                    </a:lnTo>
                    <a:lnTo>
                      <a:pt x="49" y="86"/>
                    </a:lnTo>
                    <a:lnTo>
                      <a:pt x="54" y="77"/>
                    </a:lnTo>
                    <a:lnTo>
                      <a:pt x="60" y="68"/>
                    </a:lnTo>
                    <a:lnTo>
                      <a:pt x="68" y="57"/>
                    </a:lnTo>
                    <a:lnTo>
                      <a:pt x="78" y="47"/>
                    </a:lnTo>
                    <a:lnTo>
                      <a:pt x="91" y="38"/>
                    </a:lnTo>
                    <a:lnTo>
                      <a:pt x="107" y="27"/>
                    </a:lnTo>
                    <a:lnTo>
                      <a:pt x="127" y="19"/>
                    </a:lnTo>
                    <a:lnTo>
                      <a:pt x="150" y="12"/>
                    </a:lnTo>
                    <a:lnTo>
                      <a:pt x="176" y="6"/>
                    </a:lnTo>
                    <a:lnTo>
                      <a:pt x="208" y="2"/>
                    </a:lnTo>
                    <a:lnTo>
                      <a:pt x="244" y="0"/>
                    </a:lnTo>
                    <a:lnTo>
                      <a:pt x="248" y="0"/>
                    </a:lnTo>
                    <a:lnTo>
                      <a:pt x="258" y="2"/>
                    </a:lnTo>
                    <a:lnTo>
                      <a:pt x="274" y="4"/>
                    </a:lnTo>
                    <a:lnTo>
                      <a:pt x="295" y="10"/>
                    </a:lnTo>
                    <a:lnTo>
                      <a:pt x="319" y="18"/>
                    </a:lnTo>
                    <a:lnTo>
                      <a:pt x="346" y="28"/>
                    </a:lnTo>
                    <a:lnTo>
                      <a:pt x="374" y="43"/>
                    </a:lnTo>
                    <a:lnTo>
                      <a:pt x="403"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87" name="Freeform 54"/>
              <p:cNvSpPr>
                <a:spLocks/>
              </p:cNvSpPr>
              <p:nvPr/>
            </p:nvSpPr>
            <p:spPr bwMode="auto">
              <a:xfrm>
                <a:off x="5938" y="648"/>
                <a:ext cx="29" cy="21"/>
              </a:xfrm>
              <a:custGeom>
                <a:avLst/>
                <a:gdLst>
                  <a:gd name="T0" fmla="*/ 59 w 59"/>
                  <a:gd name="T1" fmla="*/ 28 h 42"/>
                  <a:gd name="T2" fmla="*/ 59 w 59"/>
                  <a:gd name="T3" fmla="*/ 27 h 42"/>
                  <a:gd name="T4" fmla="*/ 58 w 59"/>
                  <a:gd name="T5" fmla="*/ 22 h 42"/>
                  <a:gd name="T6" fmla="*/ 56 w 59"/>
                  <a:gd name="T7" fmla="*/ 18 h 42"/>
                  <a:gd name="T8" fmla="*/ 52 w 59"/>
                  <a:gd name="T9" fmla="*/ 12 h 42"/>
                  <a:gd name="T10" fmla="*/ 46 w 59"/>
                  <a:gd name="T11" fmla="*/ 6 h 42"/>
                  <a:gd name="T12" fmla="*/ 39 w 59"/>
                  <a:gd name="T13" fmla="*/ 3 h 42"/>
                  <a:gd name="T14" fmla="*/ 29 w 59"/>
                  <a:gd name="T15" fmla="*/ 0 h 42"/>
                  <a:gd name="T16" fmla="*/ 15 w 59"/>
                  <a:gd name="T17" fmla="*/ 3 h 42"/>
                  <a:gd name="T18" fmla="*/ 0 w 59"/>
                  <a:gd name="T19" fmla="*/ 25 h 42"/>
                  <a:gd name="T20" fmla="*/ 3 w 59"/>
                  <a:gd name="T21" fmla="*/ 25 h 42"/>
                  <a:gd name="T22" fmla="*/ 7 w 59"/>
                  <a:gd name="T23" fmla="*/ 23 h 42"/>
                  <a:gd name="T24" fmla="*/ 13 w 59"/>
                  <a:gd name="T25" fmla="*/ 22 h 42"/>
                  <a:gd name="T26" fmla="*/ 21 w 59"/>
                  <a:gd name="T27" fmla="*/ 21 h 42"/>
                  <a:gd name="T28" fmla="*/ 29 w 59"/>
                  <a:gd name="T29" fmla="*/ 22 h 42"/>
                  <a:gd name="T30" fmla="*/ 36 w 59"/>
                  <a:gd name="T31" fmla="*/ 26 h 42"/>
                  <a:gd name="T32" fmla="*/ 42 w 59"/>
                  <a:gd name="T33" fmla="*/ 33 h 42"/>
                  <a:gd name="T34" fmla="*/ 44 w 59"/>
                  <a:gd name="T35" fmla="*/ 42 h 42"/>
                  <a:gd name="T36" fmla="*/ 45 w 59"/>
                  <a:gd name="T37" fmla="*/ 42 h 42"/>
                  <a:gd name="T38" fmla="*/ 49 w 59"/>
                  <a:gd name="T39" fmla="*/ 41 h 42"/>
                  <a:gd name="T40" fmla="*/ 53 w 59"/>
                  <a:gd name="T41" fmla="*/ 36 h 42"/>
                  <a:gd name="T42" fmla="*/ 59 w 59"/>
                  <a:gd name="T43" fmla="*/ 2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9" h="42">
                    <a:moveTo>
                      <a:pt x="59" y="28"/>
                    </a:moveTo>
                    <a:lnTo>
                      <a:pt x="59" y="27"/>
                    </a:lnTo>
                    <a:lnTo>
                      <a:pt x="58" y="22"/>
                    </a:lnTo>
                    <a:lnTo>
                      <a:pt x="56" y="18"/>
                    </a:lnTo>
                    <a:lnTo>
                      <a:pt x="52" y="12"/>
                    </a:lnTo>
                    <a:lnTo>
                      <a:pt x="46" y="6"/>
                    </a:lnTo>
                    <a:lnTo>
                      <a:pt x="39" y="3"/>
                    </a:lnTo>
                    <a:lnTo>
                      <a:pt x="29" y="0"/>
                    </a:lnTo>
                    <a:lnTo>
                      <a:pt x="15" y="3"/>
                    </a:lnTo>
                    <a:lnTo>
                      <a:pt x="0" y="25"/>
                    </a:lnTo>
                    <a:lnTo>
                      <a:pt x="3" y="25"/>
                    </a:lnTo>
                    <a:lnTo>
                      <a:pt x="7" y="23"/>
                    </a:lnTo>
                    <a:lnTo>
                      <a:pt x="13" y="22"/>
                    </a:lnTo>
                    <a:lnTo>
                      <a:pt x="21" y="21"/>
                    </a:lnTo>
                    <a:lnTo>
                      <a:pt x="29" y="22"/>
                    </a:lnTo>
                    <a:lnTo>
                      <a:pt x="36" y="26"/>
                    </a:lnTo>
                    <a:lnTo>
                      <a:pt x="42" y="33"/>
                    </a:lnTo>
                    <a:lnTo>
                      <a:pt x="44" y="42"/>
                    </a:lnTo>
                    <a:lnTo>
                      <a:pt x="45" y="42"/>
                    </a:lnTo>
                    <a:lnTo>
                      <a:pt x="49" y="41"/>
                    </a:lnTo>
                    <a:lnTo>
                      <a:pt x="53" y="36"/>
                    </a:lnTo>
                    <a:lnTo>
                      <a:pt x="59" y="28"/>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88" name="Freeform 55"/>
              <p:cNvSpPr>
                <a:spLocks/>
              </p:cNvSpPr>
              <p:nvPr/>
            </p:nvSpPr>
            <p:spPr bwMode="auto">
              <a:xfrm>
                <a:off x="5789" y="625"/>
                <a:ext cx="161" cy="159"/>
              </a:xfrm>
              <a:custGeom>
                <a:avLst/>
                <a:gdLst>
                  <a:gd name="T0" fmla="*/ 286 w 322"/>
                  <a:gd name="T1" fmla="*/ 68 h 319"/>
                  <a:gd name="T2" fmla="*/ 296 w 322"/>
                  <a:gd name="T3" fmla="*/ 85 h 319"/>
                  <a:gd name="T4" fmla="*/ 309 w 322"/>
                  <a:gd name="T5" fmla="*/ 111 h 319"/>
                  <a:gd name="T6" fmla="*/ 320 w 322"/>
                  <a:gd name="T7" fmla="*/ 133 h 319"/>
                  <a:gd name="T8" fmla="*/ 277 w 322"/>
                  <a:gd name="T9" fmla="*/ 151 h 319"/>
                  <a:gd name="T10" fmla="*/ 279 w 322"/>
                  <a:gd name="T11" fmla="*/ 181 h 319"/>
                  <a:gd name="T12" fmla="*/ 267 w 322"/>
                  <a:gd name="T13" fmla="*/ 185 h 319"/>
                  <a:gd name="T14" fmla="*/ 246 w 322"/>
                  <a:gd name="T15" fmla="*/ 197 h 319"/>
                  <a:gd name="T16" fmla="*/ 236 w 322"/>
                  <a:gd name="T17" fmla="*/ 204 h 319"/>
                  <a:gd name="T18" fmla="*/ 220 w 322"/>
                  <a:gd name="T19" fmla="*/ 211 h 319"/>
                  <a:gd name="T20" fmla="*/ 224 w 322"/>
                  <a:gd name="T21" fmla="*/ 216 h 319"/>
                  <a:gd name="T22" fmla="*/ 238 w 322"/>
                  <a:gd name="T23" fmla="*/ 228 h 319"/>
                  <a:gd name="T24" fmla="*/ 261 w 322"/>
                  <a:gd name="T25" fmla="*/ 241 h 319"/>
                  <a:gd name="T26" fmla="*/ 292 w 322"/>
                  <a:gd name="T27" fmla="*/ 249 h 319"/>
                  <a:gd name="T28" fmla="*/ 299 w 322"/>
                  <a:gd name="T29" fmla="*/ 299 h 319"/>
                  <a:gd name="T30" fmla="*/ 280 w 322"/>
                  <a:gd name="T31" fmla="*/ 319 h 319"/>
                  <a:gd name="T32" fmla="*/ 269 w 322"/>
                  <a:gd name="T33" fmla="*/ 319 h 319"/>
                  <a:gd name="T34" fmla="*/ 250 w 322"/>
                  <a:gd name="T35" fmla="*/ 317 h 319"/>
                  <a:gd name="T36" fmla="*/ 224 w 322"/>
                  <a:gd name="T37" fmla="*/ 313 h 319"/>
                  <a:gd name="T38" fmla="*/ 192 w 322"/>
                  <a:gd name="T39" fmla="*/ 304 h 319"/>
                  <a:gd name="T40" fmla="*/ 155 w 322"/>
                  <a:gd name="T41" fmla="*/ 292 h 319"/>
                  <a:gd name="T42" fmla="*/ 116 w 322"/>
                  <a:gd name="T43" fmla="*/ 273 h 319"/>
                  <a:gd name="T44" fmla="*/ 76 w 322"/>
                  <a:gd name="T45" fmla="*/ 248 h 319"/>
                  <a:gd name="T46" fmla="*/ 42 w 322"/>
                  <a:gd name="T47" fmla="*/ 201 h 319"/>
                  <a:gd name="T48" fmla="*/ 39 w 322"/>
                  <a:gd name="T49" fmla="*/ 203 h 319"/>
                  <a:gd name="T50" fmla="*/ 31 w 322"/>
                  <a:gd name="T51" fmla="*/ 208 h 319"/>
                  <a:gd name="T52" fmla="*/ 20 w 322"/>
                  <a:gd name="T53" fmla="*/ 208 h 319"/>
                  <a:gd name="T54" fmla="*/ 8 w 322"/>
                  <a:gd name="T55" fmla="*/ 198 h 319"/>
                  <a:gd name="T56" fmla="*/ 0 w 322"/>
                  <a:gd name="T57" fmla="*/ 171 h 319"/>
                  <a:gd name="T58" fmla="*/ 10 w 322"/>
                  <a:gd name="T59" fmla="*/ 112 h 319"/>
                  <a:gd name="T60" fmla="*/ 14 w 322"/>
                  <a:gd name="T61" fmla="*/ 107 h 319"/>
                  <a:gd name="T62" fmla="*/ 24 w 322"/>
                  <a:gd name="T63" fmla="*/ 99 h 319"/>
                  <a:gd name="T64" fmla="*/ 40 w 322"/>
                  <a:gd name="T65" fmla="*/ 98 h 319"/>
                  <a:gd name="T66" fmla="*/ 59 w 322"/>
                  <a:gd name="T67" fmla="*/ 113 h 319"/>
                  <a:gd name="T68" fmla="*/ 67 w 322"/>
                  <a:gd name="T69" fmla="*/ 144 h 319"/>
                  <a:gd name="T70" fmla="*/ 70 w 322"/>
                  <a:gd name="T71" fmla="*/ 141 h 319"/>
                  <a:gd name="T72" fmla="*/ 73 w 322"/>
                  <a:gd name="T73" fmla="*/ 134 h 319"/>
                  <a:gd name="T74" fmla="*/ 80 w 322"/>
                  <a:gd name="T75" fmla="*/ 123 h 319"/>
                  <a:gd name="T76" fmla="*/ 91 w 322"/>
                  <a:gd name="T77" fmla="*/ 111 h 319"/>
                  <a:gd name="T78" fmla="*/ 102 w 322"/>
                  <a:gd name="T79" fmla="*/ 99 h 319"/>
                  <a:gd name="T80" fmla="*/ 117 w 322"/>
                  <a:gd name="T81" fmla="*/ 84 h 319"/>
                  <a:gd name="T82" fmla="*/ 125 w 322"/>
                  <a:gd name="T83" fmla="*/ 54 h 319"/>
                  <a:gd name="T84" fmla="*/ 129 w 322"/>
                  <a:gd name="T85" fmla="*/ 32 h 319"/>
                  <a:gd name="T86" fmla="*/ 143 w 322"/>
                  <a:gd name="T87" fmla="*/ 14 h 319"/>
                  <a:gd name="T88" fmla="*/ 160 w 322"/>
                  <a:gd name="T89" fmla="*/ 5 h 319"/>
                  <a:gd name="T90" fmla="*/ 168 w 322"/>
                  <a:gd name="T91" fmla="*/ 2 h 319"/>
                  <a:gd name="T92" fmla="*/ 190 w 322"/>
                  <a:gd name="T93" fmla="*/ 0 h 319"/>
                  <a:gd name="T94" fmla="*/ 223 w 322"/>
                  <a:gd name="T95" fmla="*/ 7 h 319"/>
                  <a:gd name="T96" fmla="*/ 264 w 322"/>
                  <a:gd name="T97" fmla="*/ 29 h 319"/>
                  <a:gd name="T98" fmla="*/ 242 w 322"/>
                  <a:gd name="T99" fmla="*/ 57 h 319"/>
                  <a:gd name="T100" fmla="*/ 231 w 322"/>
                  <a:gd name="T101" fmla="*/ 47 h 319"/>
                  <a:gd name="T102" fmla="*/ 211 w 322"/>
                  <a:gd name="T103" fmla="*/ 38 h 319"/>
                  <a:gd name="T104" fmla="*/ 181 w 322"/>
                  <a:gd name="T105" fmla="*/ 44 h 319"/>
                  <a:gd name="T106" fmla="*/ 165 w 322"/>
                  <a:gd name="T107" fmla="*/ 59 h 319"/>
                  <a:gd name="T108" fmla="*/ 177 w 322"/>
                  <a:gd name="T109" fmla="*/ 69 h 319"/>
                  <a:gd name="T110" fmla="*/ 199 w 322"/>
                  <a:gd name="T111" fmla="*/ 81 h 319"/>
                  <a:gd name="T112" fmla="*/ 227 w 322"/>
                  <a:gd name="T113" fmla="*/ 84 h 319"/>
                  <a:gd name="T114" fmla="*/ 284 w 322"/>
                  <a:gd name="T115" fmla="*/ 66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2" h="319">
                    <a:moveTo>
                      <a:pt x="284" y="66"/>
                    </a:moveTo>
                    <a:lnTo>
                      <a:pt x="286" y="68"/>
                    </a:lnTo>
                    <a:lnTo>
                      <a:pt x="290" y="75"/>
                    </a:lnTo>
                    <a:lnTo>
                      <a:pt x="296" y="85"/>
                    </a:lnTo>
                    <a:lnTo>
                      <a:pt x="302" y="98"/>
                    </a:lnTo>
                    <a:lnTo>
                      <a:pt x="309" y="111"/>
                    </a:lnTo>
                    <a:lnTo>
                      <a:pt x="315" y="122"/>
                    </a:lnTo>
                    <a:lnTo>
                      <a:pt x="320" y="133"/>
                    </a:lnTo>
                    <a:lnTo>
                      <a:pt x="322" y="141"/>
                    </a:lnTo>
                    <a:lnTo>
                      <a:pt x="277" y="151"/>
                    </a:lnTo>
                    <a:lnTo>
                      <a:pt x="297" y="189"/>
                    </a:lnTo>
                    <a:lnTo>
                      <a:pt x="279" y="181"/>
                    </a:lnTo>
                    <a:lnTo>
                      <a:pt x="275" y="182"/>
                    </a:lnTo>
                    <a:lnTo>
                      <a:pt x="267" y="185"/>
                    </a:lnTo>
                    <a:lnTo>
                      <a:pt x="257" y="190"/>
                    </a:lnTo>
                    <a:lnTo>
                      <a:pt x="246" y="197"/>
                    </a:lnTo>
                    <a:lnTo>
                      <a:pt x="243" y="200"/>
                    </a:lnTo>
                    <a:lnTo>
                      <a:pt x="236" y="204"/>
                    </a:lnTo>
                    <a:lnTo>
                      <a:pt x="227" y="209"/>
                    </a:lnTo>
                    <a:lnTo>
                      <a:pt x="220" y="211"/>
                    </a:lnTo>
                    <a:lnTo>
                      <a:pt x="221" y="212"/>
                    </a:lnTo>
                    <a:lnTo>
                      <a:pt x="224" y="216"/>
                    </a:lnTo>
                    <a:lnTo>
                      <a:pt x="230" y="221"/>
                    </a:lnTo>
                    <a:lnTo>
                      <a:pt x="238" y="228"/>
                    </a:lnTo>
                    <a:lnTo>
                      <a:pt x="249" y="234"/>
                    </a:lnTo>
                    <a:lnTo>
                      <a:pt x="261" y="241"/>
                    </a:lnTo>
                    <a:lnTo>
                      <a:pt x="276" y="246"/>
                    </a:lnTo>
                    <a:lnTo>
                      <a:pt x="292" y="249"/>
                    </a:lnTo>
                    <a:lnTo>
                      <a:pt x="290" y="260"/>
                    </a:lnTo>
                    <a:lnTo>
                      <a:pt x="299" y="299"/>
                    </a:lnTo>
                    <a:lnTo>
                      <a:pt x="281" y="319"/>
                    </a:lnTo>
                    <a:lnTo>
                      <a:pt x="280" y="319"/>
                    </a:lnTo>
                    <a:lnTo>
                      <a:pt x="275" y="319"/>
                    </a:lnTo>
                    <a:lnTo>
                      <a:pt x="269" y="319"/>
                    </a:lnTo>
                    <a:lnTo>
                      <a:pt x="261" y="318"/>
                    </a:lnTo>
                    <a:lnTo>
                      <a:pt x="250" y="317"/>
                    </a:lnTo>
                    <a:lnTo>
                      <a:pt x="238" y="315"/>
                    </a:lnTo>
                    <a:lnTo>
                      <a:pt x="224" y="313"/>
                    </a:lnTo>
                    <a:lnTo>
                      <a:pt x="208" y="309"/>
                    </a:lnTo>
                    <a:lnTo>
                      <a:pt x="192" y="304"/>
                    </a:lnTo>
                    <a:lnTo>
                      <a:pt x="174" y="299"/>
                    </a:lnTo>
                    <a:lnTo>
                      <a:pt x="155" y="292"/>
                    </a:lnTo>
                    <a:lnTo>
                      <a:pt x="136" y="283"/>
                    </a:lnTo>
                    <a:lnTo>
                      <a:pt x="116" y="273"/>
                    </a:lnTo>
                    <a:lnTo>
                      <a:pt x="95" y="262"/>
                    </a:lnTo>
                    <a:lnTo>
                      <a:pt x="76" y="248"/>
                    </a:lnTo>
                    <a:lnTo>
                      <a:pt x="55" y="233"/>
                    </a:lnTo>
                    <a:lnTo>
                      <a:pt x="42" y="201"/>
                    </a:lnTo>
                    <a:lnTo>
                      <a:pt x="41" y="202"/>
                    </a:lnTo>
                    <a:lnTo>
                      <a:pt x="39" y="203"/>
                    </a:lnTo>
                    <a:lnTo>
                      <a:pt x="35" y="205"/>
                    </a:lnTo>
                    <a:lnTo>
                      <a:pt x="31" y="208"/>
                    </a:lnTo>
                    <a:lnTo>
                      <a:pt x="26" y="209"/>
                    </a:lnTo>
                    <a:lnTo>
                      <a:pt x="20" y="208"/>
                    </a:lnTo>
                    <a:lnTo>
                      <a:pt x="14" y="204"/>
                    </a:lnTo>
                    <a:lnTo>
                      <a:pt x="8" y="198"/>
                    </a:lnTo>
                    <a:lnTo>
                      <a:pt x="4" y="190"/>
                    </a:lnTo>
                    <a:lnTo>
                      <a:pt x="0" y="171"/>
                    </a:lnTo>
                    <a:lnTo>
                      <a:pt x="0" y="143"/>
                    </a:lnTo>
                    <a:lnTo>
                      <a:pt x="10" y="112"/>
                    </a:lnTo>
                    <a:lnTo>
                      <a:pt x="11" y="111"/>
                    </a:lnTo>
                    <a:lnTo>
                      <a:pt x="14" y="107"/>
                    </a:lnTo>
                    <a:lnTo>
                      <a:pt x="18" y="103"/>
                    </a:lnTo>
                    <a:lnTo>
                      <a:pt x="24" y="99"/>
                    </a:lnTo>
                    <a:lnTo>
                      <a:pt x="32" y="97"/>
                    </a:lnTo>
                    <a:lnTo>
                      <a:pt x="40" y="98"/>
                    </a:lnTo>
                    <a:lnTo>
                      <a:pt x="49" y="103"/>
                    </a:lnTo>
                    <a:lnTo>
                      <a:pt x="59" y="113"/>
                    </a:lnTo>
                    <a:lnTo>
                      <a:pt x="67" y="144"/>
                    </a:lnTo>
                    <a:lnTo>
                      <a:pt x="67" y="144"/>
                    </a:lnTo>
                    <a:lnTo>
                      <a:pt x="68" y="143"/>
                    </a:lnTo>
                    <a:lnTo>
                      <a:pt x="70" y="141"/>
                    </a:lnTo>
                    <a:lnTo>
                      <a:pt x="71" y="137"/>
                    </a:lnTo>
                    <a:lnTo>
                      <a:pt x="73" y="134"/>
                    </a:lnTo>
                    <a:lnTo>
                      <a:pt x="77" y="129"/>
                    </a:lnTo>
                    <a:lnTo>
                      <a:pt x="80" y="123"/>
                    </a:lnTo>
                    <a:lnTo>
                      <a:pt x="86" y="117"/>
                    </a:lnTo>
                    <a:lnTo>
                      <a:pt x="91" y="111"/>
                    </a:lnTo>
                    <a:lnTo>
                      <a:pt x="97" y="104"/>
                    </a:lnTo>
                    <a:lnTo>
                      <a:pt x="102" y="99"/>
                    </a:lnTo>
                    <a:lnTo>
                      <a:pt x="108" y="95"/>
                    </a:lnTo>
                    <a:lnTo>
                      <a:pt x="117" y="84"/>
                    </a:lnTo>
                    <a:lnTo>
                      <a:pt x="123" y="69"/>
                    </a:lnTo>
                    <a:lnTo>
                      <a:pt x="125" y="54"/>
                    </a:lnTo>
                    <a:lnTo>
                      <a:pt x="127" y="43"/>
                    </a:lnTo>
                    <a:lnTo>
                      <a:pt x="129" y="32"/>
                    </a:lnTo>
                    <a:lnTo>
                      <a:pt x="136" y="22"/>
                    </a:lnTo>
                    <a:lnTo>
                      <a:pt x="143" y="14"/>
                    </a:lnTo>
                    <a:lnTo>
                      <a:pt x="146" y="10"/>
                    </a:lnTo>
                    <a:lnTo>
                      <a:pt x="160" y="5"/>
                    </a:lnTo>
                    <a:lnTo>
                      <a:pt x="162" y="4"/>
                    </a:lnTo>
                    <a:lnTo>
                      <a:pt x="168" y="2"/>
                    </a:lnTo>
                    <a:lnTo>
                      <a:pt x="177" y="1"/>
                    </a:lnTo>
                    <a:lnTo>
                      <a:pt x="190" y="0"/>
                    </a:lnTo>
                    <a:lnTo>
                      <a:pt x="206" y="2"/>
                    </a:lnTo>
                    <a:lnTo>
                      <a:pt x="223" y="7"/>
                    </a:lnTo>
                    <a:lnTo>
                      <a:pt x="243" y="15"/>
                    </a:lnTo>
                    <a:lnTo>
                      <a:pt x="264" y="29"/>
                    </a:lnTo>
                    <a:lnTo>
                      <a:pt x="243" y="59"/>
                    </a:lnTo>
                    <a:lnTo>
                      <a:pt x="242" y="57"/>
                    </a:lnTo>
                    <a:lnTo>
                      <a:pt x="237" y="52"/>
                    </a:lnTo>
                    <a:lnTo>
                      <a:pt x="231" y="47"/>
                    </a:lnTo>
                    <a:lnTo>
                      <a:pt x="222" y="42"/>
                    </a:lnTo>
                    <a:lnTo>
                      <a:pt x="211" y="38"/>
                    </a:lnTo>
                    <a:lnTo>
                      <a:pt x="197" y="39"/>
                    </a:lnTo>
                    <a:lnTo>
                      <a:pt x="181" y="44"/>
                    </a:lnTo>
                    <a:lnTo>
                      <a:pt x="163" y="57"/>
                    </a:lnTo>
                    <a:lnTo>
                      <a:pt x="165" y="59"/>
                    </a:lnTo>
                    <a:lnTo>
                      <a:pt x="170" y="64"/>
                    </a:lnTo>
                    <a:lnTo>
                      <a:pt x="177" y="69"/>
                    </a:lnTo>
                    <a:lnTo>
                      <a:pt x="188" y="76"/>
                    </a:lnTo>
                    <a:lnTo>
                      <a:pt x="199" y="81"/>
                    </a:lnTo>
                    <a:lnTo>
                      <a:pt x="213" y="84"/>
                    </a:lnTo>
                    <a:lnTo>
                      <a:pt x="227" y="84"/>
                    </a:lnTo>
                    <a:lnTo>
                      <a:pt x="242" y="79"/>
                    </a:lnTo>
                    <a:lnTo>
                      <a:pt x="284" y="66"/>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89" name="Freeform 56"/>
              <p:cNvSpPr>
                <a:spLocks/>
              </p:cNvSpPr>
              <p:nvPr/>
            </p:nvSpPr>
            <p:spPr bwMode="auto">
              <a:xfrm>
                <a:off x="5951" y="683"/>
                <a:ext cx="16" cy="36"/>
              </a:xfrm>
              <a:custGeom>
                <a:avLst/>
                <a:gdLst>
                  <a:gd name="T0" fmla="*/ 4 w 33"/>
                  <a:gd name="T1" fmla="*/ 0 h 70"/>
                  <a:gd name="T2" fmla="*/ 23 w 33"/>
                  <a:gd name="T3" fmla="*/ 4 h 70"/>
                  <a:gd name="T4" fmla="*/ 25 w 33"/>
                  <a:gd name="T5" fmla="*/ 9 h 70"/>
                  <a:gd name="T6" fmla="*/ 31 w 33"/>
                  <a:gd name="T7" fmla="*/ 20 h 70"/>
                  <a:gd name="T8" fmla="*/ 33 w 33"/>
                  <a:gd name="T9" fmla="*/ 38 h 70"/>
                  <a:gd name="T10" fmla="*/ 27 w 33"/>
                  <a:gd name="T11" fmla="*/ 59 h 70"/>
                  <a:gd name="T12" fmla="*/ 11 w 33"/>
                  <a:gd name="T13" fmla="*/ 70 h 70"/>
                  <a:gd name="T14" fmla="*/ 0 w 33"/>
                  <a:gd name="T15" fmla="*/ 48 h 70"/>
                  <a:gd name="T16" fmla="*/ 12 w 33"/>
                  <a:gd name="T17" fmla="*/ 25 h 70"/>
                  <a:gd name="T18" fmla="*/ 4 w 33"/>
                  <a:gd name="T1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70">
                    <a:moveTo>
                      <a:pt x="4" y="0"/>
                    </a:moveTo>
                    <a:lnTo>
                      <a:pt x="23" y="4"/>
                    </a:lnTo>
                    <a:lnTo>
                      <a:pt x="25" y="9"/>
                    </a:lnTo>
                    <a:lnTo>
                      <a:pt x="31" y="20"/>
                    </a:lnTo>
                    <a:lnTo>
                      <a:pt x="33" y="38"/>
                    </a:lnTo>
                    <a:lnTo>
                      <a:pt x="27" y="59"/>
                    </a:lnTo>
                    <a:lnTo>
                      <a:pt x="11" y="70"/>
                    </a:lnTo>
                    <a:lnTo>
                      <a:pt x="0" y="48"/>
                    </a:lnTo>
                    <a:lnTo>
                      <a:pt x="12" y="25"/>
                    </a:lnTo>
                    <a:lnTo>
                      <a:pt x="4" y="0"/>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90" name="Freeform 57"/>
              <p:cNvSpPr>
                <a:spLocks/>
              </p:cNvSpPr>
              <p:nvPr/>
            </p:nvSpPr>
            <p:spPr bwMode="auto">
              <a:xfrm>
                <a:off x="5691" y="663"/>
                <a:ext cx="105" cy="126"/>
              </a:xfrm>
              <a:custGeom>
                <a:avLst/>
                <a:gdLst>
                  <a:gd name="T0" fmla="*/ 202 w 210"/>
                  <a:gd name="T1" fmla="*/ 0 h 252"/>
                  <a:gd name="T2" fmla="*/ 201 w 210"/>
                  <a:gd name="T3" fmla="*/ 3 h 252"/>
                  <a:gd name="T4" fmla="*/ 197 w 210"/>
                  <a:gd name="T5" fmla="*/ 7 h 252"/>
                  <a:gd name="T6" fmla="*/ 192 w 210"/>
                  <a:gd name="T7" fmla="*/ 15 h 252"/>
                  <a:gd name="T8" fmla="*/ 186 w 210"/>
                  <a:gd name="T9" fmla="*/ 25 h 252"/>
                  <a:gd name="T10" fmla="*/ 179 w 210"/>
                  <a:gd name="T11" fmla="*/ 36 h 252"/>
                  <a:gd name="T12" fmla="*/ 173 w 210"/>
                  <a:gd name="T13" fmla="*/ 49 h 252"/>
                  <a:gd name="T14" fmla="*/ 166 w 210"/>
                  <a:gd name="T15" fmla="*/ 61 h 252"/>
                  <a:gd name="T16" fmla="*/ 161 w 210"/>
                  <a:gd name="T17" fmla="*/ 74 h 252"/>
                  <a:gd name="T18" fmla="*/ 153 w 210"/>
                  <a:gd name="T19" fmla="*/ 97 h 252"/>
                  <a:gd name="T20" fmla="*/ 149 w 210"/>
                  <a:gd name="T21" fmla="*/ 116 h 252"/>
                  <a:gd name="T22" fmla="*/ 146 w 210"/>
                  <a:gd name="T23" fmla="*/ 129 h 252"/>
                  <a:gd name="T24" fmla="*/ 146 w 210"/>
                  <a:gd name="T25" fmla="*/ 134 h 252"/>
                  <a:gd name="T26" fmla="*/ 144 w 210"/>
                  <a:gd name="T27" fmla="*/ 135 h 252"/>
                  <a:gd name="T28" fmla="*/ 138 w 210"/>
                  <a:gd name="T29" fmla="*/ 139 h 252"/>
                  <a:gd name="T30" fmla="*/ 133 w 210"/>
                  <a:gd name="T31" fmla="*/ 143 h 252"/>
                  <a:gd name="T32" fmla="*/ 129 w 210"/>
                  <a:gd name="T33" fmla="*/ 150 h 252"/>
                  <a:gd name="T34" fmla="*/ 127 w 210"/>
                  <a:gd name="T35" fmla="*/ 150 h 252"/>
                  <a:gd name="T36" fmla="*/ 119 w 210"/>
                  <a:gd name="T37" fmla="*/ 153 h 252"/>
                  <a:gd name="T38" fmla="*/ 108 w 210"/>
                  <a:gd name="T39" fmla="*/ 155 h 252"/>
                  <a:gd name="T40" fmla="*/ 96 w 210"/>
                  <a:gd name="T41" fmla="*/ 158 h 252"/>
                  <a:gd name="T42" fmla="*/ 83 w 210"/>
                  <a:gd name="T43" fmla="*/ 162 h 252"/>
                  <a:gd name="T44" fmla="*/ 69 w 210"/>
                  <a:gd name="T45" fmla="*/ 166 h 252"/>
                  <a:gd name="T46" fmla="*/ 58 w 210"/>
                  <a:gd name="T47" fmla="*/ 172 h 252"/>
                  <a:gd name="T48" fmla="*/ 48 w 210"/>
                  <a:gd name="T49" fmla="*/ 177 h 252"/>
                  <a:gd name="T50" fmla="*/ 40 w 210"/>
                  <a:gd name="T51" fmla="*/ 184 h 252"/>
                  <a:gd name="T52" fmla="*/ 32 w 210"/>
                  <a:gd name="T53" fmla="*/ 194 h 252"/>
                  <a:gd name="T54" fmla="*/ 24 w 210"/>
                  <a:gd name="T55" fmla="*/ 206 h 252"/>
                  <a:gd name="T56" fmla="*/ 16 w 210"/>
                  <a:gd name="T57" fmla="*/ 219 h 252"/>
                  <a:gd name="T58" fmla="*/ 10 w 210"/>
                  <a:gd name="T59" fmla="*/ 231 h 252"/>
                  <a:gd name="T60" fmla="*/ 5 w 210"/>
                  <a:gd name="T61" fmla="*/ 241 h 252"/>
                  <a:gd name="T62" fmla="*/ 1 w 210"/>
                  <a:gd name="T63" fmla="*/ 249 h 252"/>
                  <a:gd name="T64" fmla="*/ 0 w 210"/>
                  <a:gd name="T65" fmla="*/ 252 h 252"/>
                  <a:gd name="T66" fmla="*/ 169 w 210"/>
                  <a:gd name="T67" fmla="*/ 248 h 252"/>
                  <a:gd name="T68" fmla="*/ 204 w 210"/>
                  <a:gd name="T69" fmla="*/ 172 h 252"/>
                  <a:gd name="T70" fmla="*/ 189 w 210"/>
                  <a:gd name="T71" fmla="*/ 121 h 252"/>
                  <a:gd name="T72" fmla="*/ 190 w 210"/>
                  <a:gd name="T73" fmla="*/ 118 h 252"/>
                  <a:gd name="T74" fmla="*/ 191 w 210"/>
                  <a:gd name="T75" fmla="*/ 86 h 252"/>
                  <a:gd name="T76" fmla="*/ 197 w 210"/>
                  <a:gd name="T77" fmla="*/ 44 h 252"/>
                  <a:gd name="T78" fmla="*/ 210 w 210"/>
                  <a:gd name="T79" fmla="*/ 12 h 252"/>
                  <a:gd name="T80" fmla="*/ 202 w 210"/>
                  <a:gd name="T8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0" h="252">
                    <a:moveTo>
                      <a:pt x="202" y="0"/>
                    </a:moveTo>
                    <a:lnTo>
                      <a:pt x="201" y="3"/>
                    </a:lnTo>
                    <a:lnTo>
                      <a:pt x="197" y="7"/>
                    </a:lnTo>
                    <a:lnTo>
                      <a:pt x="192" y="15"/>
                    </a:lnTo>
                    <a:lnTo>
                      <a:pt x="186" y="25"/>
                    </a:lnTo>
                    <a:lnTo>
                      <a:pt x="179" y="36"/>
                    </a:lnTo>
                    <a:lnTo>
                      <a:pt x="173" y="49"/>
                    </a:lnTo>
                    <a:lnTo>
                      <a:pt x="166" y="61"/>
                    </a:lnTo>
                    <a:lnTo>
                      <a:pt x="161" y="74"/>
                    </a:lnTo>
                    <a:lnTo>
                      <a:pt x="153" y="97"/>
                    </a:lnTo>
                    <a:lnTo>
                      <a:pt x="149" y="116"/>
                    </a:lnTo>
                    <a:lnTo>
                      <a:pt x="146" y="129"/>
                    </a:lnTo>
                    <a:lnTo>
                      <a:pt x="146" y="134"/>
                    </a:lnTo>
                    <a:lnTo>
                      <a:pt x="144" y="135"/>
                    </a:lnTo>
                    <a:lnTo>
                      <a:pt x="138" y="139"/>
                    </a:lnTo>
                    <a:lnTo>
                      <a:pt x="133" y="143"/>
                    </a:lnTo>
                    <a:lnTo>
                      <a:pt x="129" y="150"/>
                    </a:lnTo>
                    <a:lnTo>
                      <a:pt x="127" y="150"/>
                    </a:lnTo>
                    <a:lnTo>
                      <a:pt x="119" y="153"/>
                    </a:lnTo>
                    <a:lnTo>
                      <a:pt x="108" y="155"/>
                    </a:lnTo>
                    <a:lnTo>
                      <a:pt x="96" y="158"/>
                    </a:lnTo>
                    <a:lnTo>
                      <a:pt x="83" y="162"/>
                    </a:lnTo>
                    <a:lnTo>
                      <a:pt x="69" y="166"/>
                    </a:lnTo>
                    <a:lnTo>
                      <a:pt x="58" y="172"/>
                    </a:lnTo>
                    <a:lnTo>
                      <a:pt x="48" y="177"/>
                    </a:lnTo>
                    <a:lnTo>
                      <a:pt x="40" y="184"/>
                    </a:lnTo>
                    <a:lnTo>
                      <a:pt x="32" y="194"/>
                    </a:lnTo>
                    <a:lnTo>
                      <a:pt x="24" y="206"/>
                    </a:lnTo>
                    <a:lnTo>
                      <a:pt x="16" y="219"/>
                    </a:lnTo>
                    <a:lnTo>
                      <a:pt x="10" y="231"/>
                    </a:lnTo>
                    <a:lnTo>
                      <a:pt x="5" y="241"/>
                    </a:lnTo>
                    <a:lnTo>
                      <a:pt x="1" y="249"/>
                    </a:lnTo>
                    <a:lnTo>
                      <a:pt x="0" y="252"/>
                    </a:lnTo>
                    <a:lnTo>
                      <a:pt x="169" y="248"/>
                    </a:lnTo>
                    <a:lnTo>
                      <a:pt x="204" y="172"/>
                    </a:lnTo>
                    <a:lnTo>
                      <a:pt x="189" y="121"/>
                    </a:lnTo>
                    <a:lnTo>
                      <a:pt x="190" y="118"/>
                    </a:lnTo>
                    <a:lnTo>
                      <a:pt x="191" y="86"/>
                    </a:lnTo>
                    <a:lnTo>
                      <a:pt x="197" y="44"/>
                    </a:lnTo>
                    <a:lnTo>
                      <a:pt x="210" y="12"/>
                    </a:lnTo>
                    <a:lnTo>
                      <a:pt x="20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91" name="Freeform 58"/>
              <p:cNvSpPr>
                <a:spLocks/>
              </p:cNvSpPr>
              <p:nvPr/>
            </p:nvSpPr>
            <p:spPr bwMode="auto">
              <a:xfrm>
                <a:off x="5795" y="683"/>
                <a:ext cx="19" cy="30"/>
              </a:xfrm>
              <a:custGeom>
                <a:avLst/>
                <a:gdLst>
                  <a:gd name="T0" fmla="*/ 8 w 38"/>
                  <a:gd name="T1" fmla="*/ 18 h 60"/>
                  <a:gd name="T2" fmla="*/ 11 w 38"/>
                  <a:gd name="T3" fmla="*/ 13 h 60"/>
                  <a:gd name="T4" fmla="*/ 14 w 38"/>
                  <a:gd name="T5" fmla="*/ 11 h 60"/>
                  <a:gd name="T6" fmla="*/ 16 w 38"/>
                  <a:gd name="T7" fmla="*/ 9 h 60"/>
                  <a:gd name="T8" fmla="*/ 18 w 38"/>
                  <a:gd name="T9" fmla="*/ 8 h 60"/>
                  <a:gd name="T10" fmla="*/ 20 w 38"/>
                  <a:gd name="T11" fmla="*/ 6 h 60"/>
                  <a:gd name="T12" fmla="*/ 22 w 38"/>
                  <a:gd name="T13" fmla="*/ 6 h 60"/>
                  <a:gd name="T14" fmla="*/ 24 w 38"/>
                  <a:gd name="T15" fmla="*/ 8 h 60"/>
                  <a:gd name="T16" fmla="*/ 27 w 38"/>
                  <a:gd name="T17" fmla="*/ 9 h 60"/>
                  <a:gd name="T18" fmla="*/ 29 w 38"/>
                  <a:gd name="T19" fmla="*/ 12 h 60"/>
                  <a:gd name="T20" fmla="*/ 31 w 38"/>
                  <a:gd name="T21" fmla="*/ 17 h 60"/>
                  <a:gd name="T22" fmla="*/ 31 w 38"/>
                  <a:gd name="T23" fmla="*/ 21 h 60"/>
                  <a:gd name="T24" fmla="*/ 31 w 38"/>
                  <a:gd name="T25" fmla="*/ 26 h 60"/>
                  <a:gd name="T26" fmla="*/ 28 w 38"/>
                  <a:gd name="T27" fmla="*/ 27 h 60"/>
                  <a:gd name="T28" fmla="*/ 22 w 38"/>
                  <a:gd name="T29" fmla="*/ 30 h 60"/>
                  <a:gd name="T30" fmla="*/ 19 w 38"/>
                  <a:gd name="T31" fmla="*/ 31 h 60"/>
                  <a:gd name="T32" fmla="*/ 16 w 38"/>
                  <a:gd name="T33" fmla="*/ 32 h 60"/>
                  <a:gd name="T34" fmla="*/ 19 w 38"/>
                  <a:gd name="T35" fmla="*/ 39 h 60"/>
                  <a:gd name="T36" fmla="*/ 38 w 38"/>
                  <a:gd name="T37" fmla="*/ 32 h 60"/>
                  <a:gd name="T38" fmla="*/ 38 w 38"/>
                  <a:gd name="T39" fmla="*/ 30 h 60"/>
                  <a:gd name="T40" fmla="*/ 38 w 38"/>
                  <a:gd name="T41" fmla="*/ 25 h 60"/>
                  <a:gd name="T42" fmla="*/ 38 w 38"/>
                  <a:gd name="T43" fmla="*/ 18 h 60"/>
                  <a:gd name="T44" fmla="*/ 36 w 38"/>
                  <a:gd name="T45" fmla="*/ 10 h 60"/>
                  <a:gd name="T46" fmla="*/ 31 w 38"/>
                  <a:gd name="T47" fmla="*/ 3 h 60"/>
                  <a:gd name="T48" fmla="*/ 28 w 38"/>
                  <a:gd name="T49" fmla="*/ 1 h 60"/>
                  <a:gd name="T50" fmla="*/ 24 w 38"/>
                  <a:gd name="T51" fmla="*/ 0 h 60"/>
                  <a:gd name="T52" fmla="*/ 20 w 38"/>
                  <a:gd name="T53" fmla="*/ 0 h 60"/>
                  <a:gd name="T54" fmla="*/ 14 w 38"/>
                  <a:gd name="T55" fmla="*/ 1 h 60"/>
                  <a:gd name="T56" fmla="*/ 14 w 38"/>
                  <a:gd name="T57" fmla="*/ 1 h 60"/>
                  <a:gd name="T58" fmla="*/ 14 w 38"/>
                  <a:gd name="T59" fmla="*/ 1 h 60"/>
                  <a:gd name="T60" fmla="*/ 12 w 38"/>
                  <a:gd name="T61" fmla="*/ 2 h 60"/>
                  <a:gd name="T62" fmla="*/ 8 w 38"/>
                  <a:gd name="T63" fmla="*/ 5 h 60"/>
                  <a:gd name="T64" fmla="*/ 4 w 38"/>
                  <a:gd name="T65" fmla="*/ 11 h 60"/>
                  <a:gd name="T66" fmla="*/ 1 w 38"/>
                  <a:gd name="T67" fmla="*/ 19 h 60"/>
                  <a:gd name="T68" fmla="*/ 0 w 38"/>
                  <a:gd name="T69" fmla="*/ 28 h 60"/>
                  <a:gd name="T70" fmla="*/ 0 w 38"/>
                  <a:gd name="T71" fmla="*/ 38 h 60"/>
                  <a:gd name="T72" fmla="*/ 3 w 38"/>
                  <a:gd name="T73" fmla="*/ 48 h 60"/>
                  <a:gd name="T74" fmla="*/ 7 w 38"/>
                  <a:gd name="T75" fmla="*/ 60 h 60"/>
                  <a:gd name="T76" fmla="*/ 14 w 38"/>
                  <a:gd name="T77" fmla="*/ 55 h 60"/>
                  <a:gd name="T78" fmla="*/ 8 w 38"/>
                  <a:gd name="T79" fmla="*/ 43 h 60"/>
                  <a:gd name="T80" fmla="*/ 6 w 38"/>
                  <a:gd name="T81" fmla="*/ 33 h 60"/>
                  <a:gd name="T82" fmla="*/ 6 w 38"/>
                  <a:gd name="T83" fmla="*/ 25 h 60"/>
                  <a:gd name="T84" fmla="*/ 8 w 38"/>
                  <a:gd name="T85" fmla="*/ 1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 h="60">
                    <a:moveTo>
                      <a:pt x="8" y="18"/>
                    </a:moveTo>
                    <a:lnTo>
                      <a:pt x="11" y="13"/>
                    </a:lnTo>
                    <a:lnTo>
                      <a:pt x="14" y="11"/>
                    </a:lnTo>
                    <a:lnTo>
                      <a:pt x="16" y="9"/>
                    </a:lnTo>
                    <a:lnTo>
                      <a:pt x="18" y="8"/>
                    </a:lnTo>
                    <a:lnTo>
                      <a:pt x="20" y="6"/>
                    </a:lnTo>
                    <a:lnTo>
                      <a:pt x="22" y="6"/>
                    </a:lnTo>
                    <a:lnTo>
                      <a:pt x="24" y="8"/>
                    </a:lnTo>
                    <a:lnTo>
                      <a:pt x="27" y="9"/>
                    </a:lnTo>
                    <a:lnTo>
                      <a:pt x="29" y="12"/>
                    </a:lnTo>
                    <a:lnTo>
                      <a:pt x="31" y="17"/>
                    </a:lnTo>
                    <a:lnTo>
                      <a:pt x="31" y="21"/>
                    </a:lnTo>
                    <a:lnTo>
                      <a:pt x="31" y="26"/>
                    </a:lnTo>
                    <a:lnTo>
                      <a:pt x="28" y="27"/>
                    </a:lnTo>
                    <a:lnTo>
                      <a:pt x="22" y="30"/>
                    </a:lnTo>
                    <a:lnTo>
                      <a:pt x="19" y="31"/>
                    </a:lnTo>
                    <a:lnTo>
                      <a:pt x="16" y="32"/>
                    </a:lnTo>
                    <a:lnTo>
                      <a:pt x="19" y="39"/>
                    </a:lnTo>
                    <a:lnTo>
                      <a:pt x="38" y="32"/>
                    </a:lnTo>
                    <a:lnTo>
                      <a:pt x="38" y="30"/>
                    </a:lnTo>
                    <a:lnTo>
                      <a:pt x="38" y="25"/>
                    </a:lnTo>
                    <a:lnTo>
                      <a:pt x="38" y="18"/>
                    </a:lnTo>
                    <a:lnTo>
                      <a:pt x="36" y="10"/>
                    </a:lnTo>
                    <a:lnTo>
                      <a:pt x="31" y="3"/>
                    </a:lnTo>
                    <a:lnTo>
                      <a:pt x="28" y="1"/>
                    </a:lnTo>
                    <a:lnTo>
                      <a:pt x="24" y="0"/>
                    </a:lnTo>
                    <a:lnTo>
                      <a:pt x="20" y="0"/>
                    </a:lnTo>
                    <a:lnTo>
                      <a:pt x="14" y="1"/>
                    </a:lnTo>
                    <a:lnTo>
                      <a:pt x="14" y="1"/>
                    </a:lnTo>
                    <a:lnTo>
                      <a:pt x="14" y="1"/>
                    </a:lnTo>
                    <a:lnTo>
                      <a:pt x="12" y="2"/>
                    </a:lnTo>
                    <a:lnTo>
                      <a:pt x="8" y="5"/>
                    </a:lnTo>
                    <a:lnTo>
                      <a:pt x="4" y="11"/>
                    </a:lnTo>
                    <a:lnTo>
                      <a:pt x="1" y="19"/>
                    </a:lnTo>
                    <a:lnTo>
                      <a:pt x="0" y="28"/>
                    </a:lnTo>
                    <a:lnTo>
                      <a:pt x="0" y="38"/>
                    </a:lnTo>
                    <a:lnTo>
                      <a:pt x="3" y="48"/>
                    </a:lnTo>
                    <a:lnTo>
                      <a:pt x="7" y="60"/>
                    </a:lnTo>
                    <a:lnTo>
                      <a:pt x="14" y="55"/>
                    </a:lnTo>
                    <a:lnTo>
                      <a:pt x="8" y="43"/>
                    </a:lnTo>
                    <a:lnTo>
                      <a:pt x="6" y="33"/>
                    </a:lnTo>
                    <a:lnTo>
                      <a:pt x="6" y="25"/>
                    </a:lnTo>
                    <a:lnTo>
                      <a:pt x="8"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92" name="Freeform 59"/>
              <p:cNvSpPr>
                <a:spLocks/>
              </p:cNvSpPr>
              <p:nvPr/>
            </p:nvSpPr>
            <p:spPr bwMode="auto">
              <a:xfrm>
                <a:off x="5773" y="706"/>
                <a:ext cx="10" cy="32"/>
              </a:xfrm>
              <a:custGeom>
                <a:avLst/>
                <a:gdLst>
                  <a:gd name="T0" fmla="*/ 15 w 20"/>
                  <a:gd name="T1" fmla="*/ 0 h 63"/>
                  <a:gd name="T2" fmla="*/ 13 w 20"/>
                  <a:gd name="T3" fmla="*/ 7 h 63"/>
                  <a:gd name="T4" fmla="*/ 7 w 20"/>
                  <a:gd name="T5" fmla="*/ 23 h 63"/>
                  <a:gd name="T6" fmla="*/ 3 w 20"/>
                  <a:gd name="T7" fmla="*/ 43 h 63"/>
                  <a:gd name="T8" fmla="*/ 0 w 20"/>
                  <a:gd name="T9" fmla="*/ 63 h 63"/>
                  <a:gd name="T10" fmla="*/ 20 w 20"/>
                  <a:gd name="T11" fmla="*/ 41 h 63"/>
                  <a:gd name="T12" fmla="*/ 10 w 20"/>
                  <a:gd name="T13" fmla="*/ 45 h 63"/>
                  <a:gd name="T14" fmla="*/ 15 w 20"/>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3">
                    <a:moveTo>
                      <a:pt x="15" y="0"/>
                    </a:moveTo>
                    <a:lnTo>
                      <a:pt x="13" y="7"/>
                    </a:lnTo>
                    <a:lnTo>
                      <a:pt x="7" y="23"/>
                    </a:lnTo>
                    <a:lnTo>
                      <a:pt x="3" y="43"/>
                    </a:lnTo>
                    <a:lnTo>
                      <a:pt x="0" y="63"/>
                    </a:lnTo>
                    <a:lnTo>
                      <a:pt x="20" y="41"/>
                    </a:lnTo>
                    <a:lnTo>
                      <a:pt x="10" y="45"/>
                    </a:lnTo>
                    <a:lnTo>
                      <a:pt x="15" y="0"/>
                    </a:lnTo>
                    <a:close/>
                  </a:path>
                </a:pathLst>
              </a:custGeom>
              <a:solidFill>
                <a:srgbClr val="B528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93" name="Freeform 60"/>
              <p:cNvSpPr>
                <a:spLocks/>
              </p:cNvSpPr>
              <p:nvPr/>
            </p:nvSpPr>
            <p:spPr bwMode="auto">
              <a:xfrm>
                <a:off x="5703" y="750"/>
                <a:ext cx="55" cy="31"/>
              </a:xfrm>
              <a:custGeom>
                <a:avLst/>
                <a:gdLst>
                  <a:gd name="T0" fmla="*/ 103 w 111"/>
                  <a:gd name="T1" fmla="*/ 0 h 63"/>
                  <a:gd name="T2" fmla="*/ 99 w 111"/>
                  <a:gd name="T3" fmla="*/ 0 h 63"/>
                  <a:gd name="T4" fmla="*/ 91 w 111"/>
                  <a:gd name="T5" fmla="*/ 1 h 63"/>
                  <a:gd name="T6" fmla="*/ 80 w 111"/>
                  <a:gd name="T7" fmla="*/ 4 h 63"/>
                  <a:gd name="T8" fmla="*/ 65 w 111"/>
                  <a:gd name="T9" fmla="*/ 7 h 63"/>
                  <a:gd name="T10" fmla="*/ 48 w 111"/>
                  <a:gd name="T11" fmla="*/ 15 h 63"/>
                  <a:gd name="T12" fmla="*/ 31 w 111"/>
                  <a:gd name="T13" fmla="*/ 26 h 63"/>
                  <a:gd name="T14" fmla="*/ 15 w 111"/>
                  <a:gd name="T15" fmla="*/ 42 h 63"/>
                  <a:gd name="T16" fmla="*/ 0 w 111"/>
                  <a:gd name="T17" fmla="*/ 63 h 63"/>
                  <a:gd name="T18" fmla="*/ 1 w 111"/>
                  <a:gd name="T19" fmla="*/ 61 h 63"/>
                  <a:gd name="T20" fmla="*/ 6 w 111"/>
                  <a:gd name="T21" fmla="*/ 57 h 63"/>
                  <a:gd name="T22" fmla="*/ 12 w 111"/>
                  <a:gd name="T23" fmla="*/ 51 h 63"/>
                  <a:gd name="T24" fmla="*/ 20 w 111"/>
                  <a:gd name="T25" fmla="*/ 44 h 63"/>
                  <a:gd name="T26" fmla="*/ 28 w 111"/>
                  <a:gd name="T27" fmla="*/ 38 h 63"/>
                  <a:gd name="T28" fmla="*/ 36 w 111"/>
                  <a:gd name="T29" fmla="*/ 33 h 63"/>
                  <a:gd name="T30" fmla="*/ 44 w 111"/>
                  <a:gd name="T31" fmla="*/ 28 h 63"/>
                  <a:gd name="T32" fmla="*/ 50 w 111"/>
                  <a:gd name="T33" fmla="*/ 27 h 63"/>
                  <a:gd name="T34" fmla="*/ 47 w 111"/>
                  <a:gd name="T35" fmla="*/ 30 h 63"/>
                  <a:gd name="T36" fmla="*/ 42 w 111"/>
                  <a:gd name="T37" fmla="*/ 39 h 63"/>
                  <a:gd name="T38" fmla="*/ 33 w 111"/>
                  <a:gd name="T39" fmla="*/ 51 h 63"/>
                  <a:gd name="T40" fmla="*/ 27 w 111"/>
                  <a:gd name="T41" fmla="*/ 63 h 63"/>
                  <a:gd name="T42" fmla="*/ 68 w 111"/>
                  <a:gd name="T43" fmla="*/ 33 h 63"/>
                  <a:gd name="T44" fmla="*/ 58 w 111"/>
                  <a:gd name="T45" fmla="*/ 54 h 63"/>
                  <a:gd name="T46" fmla="*/ 59 w 111"/>
                  <a:gd name="T47" fmla="*/ 53 h 63"/>
                  <a:gd name="T48" fmla="*/ 62 w 111"/>
                  <a:gd name="T49" fmla="*/ 51 h 63"/>
                  <a:gd name="T50" fmla="*/ 67 w 111"/>
                  <a:gd name="T51" fmla="*/ 48 h 63"/>
                  <a:gd name="T52" fmla="*/ 73 w 111"/>
                  <a:gd name="T53" fmla="*/ 43 h 63"/>
                  <a:gd name="T54" fmla="*/ 80 w 111"/>
                  <a:gd name="T55" fmla="*/ 38 h 63"/>
                  <a:gd name="T56" fmla="*/ 85 w 111"/>
                  <a:gd name="T57" fmla="*/ 34 h 63"/>
                  <a:gd name="T58" fmla="*/ 90 w 111"/>
                  <a:gd name="T59" fmla="*/ 29 h 63"/>
                  <a:gd name="T60" fmla="*/ 93 w 111"/>
                  <a:gd name="T61" fmla="*/ 27 h 63"/>
                  <a:gd name="T62" fmla="*/ 99 w 111"/>
                  <a:gd name="T63" fmla="*/ 23 h 63"/>
                  <a:gd name="T64" fmla="*/ 105 w 111"/>
                  <a:gd name="T65" fmla="*/ 20 h 63"/>
                  <a:gd name="T66" fmla="*/ 110 w 111"/>
                  <a:gd name="T67" fmla="*/ 18 h 63"/>
                  <a:gd name="T68" fmla="*/ 111 w 111"/>
                  <a:gd name="T69" fmla="*/ 16 h 63"/>
                  <a:gd name="T70" fmla="*/ 108 w 111"/>
                  <a:gd name="T71" fmla="*/ 16 h 63"/>
                  <a:gd name="T72" fmla="*/ 101 w 111"/>
                  <a:gd name="T73" fmla="*/ 15 h 63"/>
                  <a:gd name="T74" fmla="*/ 92 w 111"/>
                  <a:gd name="T75" fmla="*/ 16 h 63"/>
                  <a:gd name="T76" fmla="*/ 85 w 111"/>
                  <a:gd name="T77" fmla="*/ 18 h 63"/>
                  <a:gd name="T78" fmla="*/ 103 w 111"/>
                  <a:gd name="T7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1" h="63">
                    <a:moveTo>
                      <a:pt x="103" y="0"/>
                    </a:moveTo>
                    <a:lnTo>
                      <a:pt x="99" y="0"/>
                    </a:lnTo>
                    <a:lnTo>
                      <a:pt x="91" y="1"/>
                    </a:lnTo>
                    <a:lnTo>
                      <a:pt x="80" y="4"/>
                    </a:lnTo>
                    <a:lnTo>
                      <a:pt x="65" y="7"/>
                    </a:lnTo>
                    <a:lnTo>
                      <a:pt x="48" y="15"/>
                    </a:lnTo>
                    <a:lnTo>
                      <a:pt x="31" y="26"/>
                    </a:lnTo>
                    <a:lnTo>
                      <a:pt x="15" y="42"/>
                    </a:lnTo>
                    <a:lnTo>
                      <a:pt x="0" y="63"/>
                    </a:lnTo>
                    <a:lnTo>
                      <a:pt x="1" y="61"/>
                    </a:lnTo>
                    <a:lnTo>
                      <a:pt x="6" y="57"/>
                    </a:lnTo>
                    <a:lnTo>
                      <a:pt x="12" y="51"/>
                    </a:lnTo>
                    <a:lnTo>
                      <a:pt x="20" y="44"/>
                    </a:lnTo>
                    <a:lnTo>
                      <a:pt x="28" y="38"/>
                    </a:lnTo>
                    <a:lnTo>
                      <a:pt x="36" y="33"/>
                    </a:lnTo>
                    <a:lnTo>
                      <a:pt x="44" y="28"/>
                    </a:lnTo>
                    <a:lnTo>
                      <a:pt x="50" y="27"/>
                    </a:lnTo>
                    <a:lnTo>
                      <a:pt x="47" y="30"/>
                    </a:lnTo>
                    <a:lnTo>
                      <a:pt x="42" y="39"/>
                    </a:lnTo>
                    <a:lnTo>
                      <a:pt x="33" y="51"/>
                    </a:lnTo>
                    <a:lnTo>
                      <a:pt x="27" y="63"/>
                    </a:lnTo>
                    <a:lnTo>
                      <a:pt x="68" y="33"/>
                    </a:lnTo>
                    <a:lnTo>
                      <a:pt x="58" y="54"/>
                    </a:lnTo>
                    <a:lnTo>
                      <a:pt x="59" y="53"/>
                    </a:lnTo>
                    <a:lnTo>
                      <a:pt x="62" y="51"/>
                    </a:lnTo>
                    <a:lnTo>
                      <a:pt x="67" y="48"/>
                    </a:lnTo>
                    <a:lnTo>
                      <a:pt x="73" y="43"/>
                    </a:lnTo>
                    <a:lnTo>
                      <a:pt x="80" y="38"/>
                    </a:lnTo>
                    <a:lnTo>
                      <a:pt x="85" y="34"/>
                    </a:lnTo>
                    <a:lnTo>
                      <a:pt x="90" y="29"/>
                    </a:lnTo>
                    <a:lnTo>
                      <a:pt x="93" y="27"/>
                    </a:lnTo>
                    <a:lnTo>
                      <a:pt x="99" y="23"/>
                    </a:lnTo>
                    <a:lnTo>
                      <a:pt x="105" y="20"/>
                    </a:lnTo>
                    <a:lnTo>
                      <a:pt x="110" y="18"/>
                    </a:lnTo>
                    <a:lnTo>
                      <a:pt x="111" y="16"/>
                    </a:lnTo>
                    <a:lnTo>
                      <a:pt x="108" y="16"/>
                    </a:lnTo>
                    <a:lnTo>
                      <a:pt x="101" y="15"/>
                    </a:lnTo>
                    <a:lnTo>
                      <a:pt x="92" y="16"/>
                    </a:lnTo>
                    <a:lnTo>
                      <a:pt x="85" y="18"/>
                    </a:lnTo>
                    <a:lnTo>
                      <a:pt x="103" y="0"/>
                    </a:lnTo>
                    <a:close/>
                  </a:path>
                </a:pathLst>
              </a:custGeom>
              <a:solidFill>
                <a:srgbClr val="B528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94" name="Freeform 61"/>
              <p:cNvSpPr>
                <a:spLocks/>
              </p:cNvSpPr>
              <p:nvPr/>
            </p:nvSpPr>
            <p:spPr bwMode="auto">
              <a:xfrm>
                <a:off x="5800" y="638"/>
                <a:ext cx="43" cy="28"/>
              </a:xfrm>
              <a:custGeom>
                <a:avLst/>
                <a:gdLst>
                  <a:gd name="T0" fmla="*/ 76 w 86"/>
                  <a:gd name="T1" fmla="*/ 0 h 56"/>
                  <a:gd name="T2" fmla="*/ 75 w 86"/>
                  <a:gd name="T3" fmla="*/ 0 h 56"/>
                  <a:gd name="T4" fmla="*/ 70 w 86"/>
                  <a:gd name="T5" fmla="*/ 1 h 56"/>
                  <a:gd name="T6" fmla="*/ 64 w 86"/>
                  <a:gd name="T7" fmla="*/ 2 h 56"/>
                  <a:gd name="T8" fmla="*/ 57 w 86"/>
                  <a:gd name="T9" fmla="*/ 3 h 56"/>
                  <a:gd name="T10" fmla="*/ 50 w 86"/>
                  <a:gd name="T11" fmla="*/ 5 h 56"/>
                  <a:gd name="T12" fmla="*/ 42 w 86"/>
                  <a:gd name="T13" fmla="*/ 9 h 56"/>
                  <a:gd name="T14" fmla="*/ 37 w 86"/>
                  <a:gd name="T15" fmla="*/ 11 h 56"/>
                  <a:gd name="T16" fmla="*/ 31 w 86"/>
                  <a:gd name="T17" fmla="*/ 15 h 56"/>
                  <a:gd name="T18" fmla="*/ 24 w 86"/>
                  <a:gd name="T19" fmla="*/ 22 h 56"/>
                  <a:gd name="T20" fmla="*/ 19 w 86"/>
                  <a:gd name="T21" fmla="*/ 28 h 56"/>
                  <a:gd name="T22" fmla="*/ 15 w 86"/>
                  <a:gd name="T23" fmla="*/ 35 h 56"/>
                  <a:gd name="T24" fmla="*/ 10 w 86"/>
                  <a:gd name="T25" fmla="*/ 39 h 56"/>
                  <a:gd name="T26" fmla="*/ 5 w 86"/>
                  <a:gd name="T27" fmla="*/ 42 h 56"/>
                  <a:gd name="T28" fmla="*/ 3 w 86"/>
                  <a:gd name="T29" fmla="*/ 43 h 56"/>
                  <a:gd name="T30" fmla="*/ 1 w 86"/>
                  <a:gd name="T31" fmla="*/ 46 h 56"/>
                  <a:gd name="T32" fmla="*/ 0 w 86"/>
                  <a:gd name="T33" fmla="*/ 46 h 56"/>
                  <a:gd name="T34" fmla="*/ 2 w 86"/>
                  <a:gd name="T35" fmla="*/ 46 h 56"/>
                  <a:gd name="T36" fmla="*/ 8 w 86"/>
                  <a:gd name="T37" fmla="*/ 45 h 56"/>
                  <a:gd name="T38" fmla="*/ 15 w 86"/>
                  <a:gd name="T39" fmla="*/ 41 h 56"/>
                  <a:gd name="T40" fmla="*/ 23 w 86"/>
                  <a:gd name="T41" fmla="*/ 37 h 56"/>
                  <a:gd name="T42" fmla="*/ 32 w 86"/>
                  <a:gd name="T43" fmla="*/ 31 h 56"/>
                  <a:gd name="T44" fmla="*/ 43 w 86"/>
                  <a:gd name="T45" fmla="*/ 24 h 56"/>
                  <a:gd name="T46" fmla="*/ 53 w 86"/>
                  <a:gd name="T47" fmla="*/ 20 h 56"/>
                  <a:gd name="T48" fmla="*/ 56 w 86"/>
                  <a:gd name="T49" fmla="*/ 18 h 56"/>
                  <a:gd name="T50" fmla="*/ 65 w 86"/>
                  <a:gd name="T51" fmla="*/ 26 h 56"/>
                  <a:gd name="T52" fmla="*/ 63 w 86"/>
                  <a:gd name="T53" fmla="*/ 28 h 56"/>
                  <a:gd name="T54" fmla="*/ 57 w 86"/>
                  <a:gd name="T55" fmla="*/ 33 h 56"/>
                  <a:gd name="T56" fmla="*/ 49 w 86"/>
                  <a:gd name="T57" fmla="*/ 39 h 56"/>
                  <a:gd name="T58" fmla="*/ 41 w 86"/>
                  <a:gd name="T59" fmla="*/ 43 h 56"/>
                  <a:gd name="T60" fmla="*/ 32 w 86"/>
                  <a:gd name="T61" fmla="*/ 47 h 56"/>
                  <a:gd name="T62" fmla="*/ 24 w 86"/>
                  <a:gd name="T63" fmla="*/ 49 h 56"/>
                  <a:gd name="T64" fmla="*/ 17 w 86"/>
                  <a:gd name="T65" fmla="*/ 52 h 56"/>
                  <a:gd name="T66" fmla="*/ 15 w 86"/>
                  <a:gd name="T67" fmla="*/ 53 h 56"/>
                  <a:gd name="T68" fmla="*/ 17 w 86"/>
                  <a:gd name="T69" fmla="*/ 54 h 56"/>
                  <a:gd name="T70" fmla="*/ 25 w 86"/>
                  <a:gd name="T71" fmla="*/ 55 h 56"/>
                  <a:gd name="T72" fmla="*/ 34 w 86"/>
                  <a:gd name="T73" fmla="*/ 56 h 56"/>
                  <a:gd name="T74" fmla="*/ 45 w 86"/>
                  <a:gd name="T75" fmla="*/ 54 h 56"/>
                  <a:gd name="T76" fmla="*/ 55 w 86"/>
                  <a:gd name="T77" fmla="*/ 49 h 56"/>
                  <a:gd name="T78" fmla="*/ 63 w 86"/>
                  <a:gd name="T79" fmla="*/ 46 h 56"/>
                  <a:gd name="T80" fmla="*/ 70 w 86"/>
                  <a:gd name="T81" fmla="*/ 41 h 56"/>
                  <a:gd name="T82" fmla="*/ 73 w 86"/>
                  <a:gd name="T83" fmla="*/ 38 h 56"/>
                  <a:gd name="T84" fmla="*/ 77 w 86"/>
                  <a:gd name="T85" fmla="*/ 34 h 56"/>
                  <a:gd name="T86" fmla="*/ 79 w 86"/>
                  <a:gd name="T87" fmla="*/ 30 h 56"/>
                  <a:gd name="T88" fmla="*/ 81 w 86"/>
                  <a:gd name="T89" fmla="*/ 25 h 56"/>
                  <a:gd name="T90" fmla="*/ 83 w 86"/>
                  <a:gd name="T91" fmla="*/ 24 h 56"/>
                  <a:gd name="T92" fmla="*/ 86 w 86"/>
                  <a:gd name="T93" fmla="*/ 2 h 56"/>
                  <a:gd name="T94" fmla="*/ 76 w 86"/>
                  <a:gd name="T9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6" h="56">
                    <a:moveTo>
                      <a:pt x="76" y="0"/>
                    </a:moveTo>
                    <a:lnTo>
                      <a:pt x="75" y="0"/>
                    </a:lnTo>
                    <a:lnTo>
                      <a:pt x="70" y="1"/>
                    </a:lnTo>
                    <a:lnTo>
                      <a:pt x="64" y="2"/>
                    </a:lnTo>
                    <a:lnTo>
                      <a:pt x="57" y="3"/>
                    </a:lnTo>
                    <a:lnTo>
                      <a:pt x="50" y="5"/>
                    </a:lnTo>
                    <a:lnTo>
                      <a:pt x="42" y="9"/>
                    </a:lnTo>
                    <a:lnTo>
                      <a:pt x="37" y="11"/>
                    </a:lnTo>
                    <a:lnTo>
                      <a:pt x="31" y="15"/>
                    </a:lnTo>
                    <a:lnTo>
                      <a:pt x="24" y="22"/>
                    </a:lnTo>
                    <a:lnTo>
                      <a:pt x="19" y="28"/>
                    </a:lnTo>
                    <a:lnTo>
                      <a:pt x="15" y="35"/>
                    </a:lnTo>
                    <a:lnTo>
                      <a:pt x="10" y="39"/>
                    </a:lnTo>
                    <a:lnTo>
                      <a:pt x="5" y="42"/>
                    </a:lnTo>
                    <a:lnTo>
                      <a:pt x="3" y="43"/>
                    </a:lnTo>
                    <a:lnTo>
                      <a:pt x="1" y="46"/>
                    </a:lnTo>
                    <a:lnTo>
                      <a:pt x="0" y="46"/>
                    </a:lnTo>
                    <a:lnTo>
                      <a:pt x="2" y="46"/>
                    </a:lnTo>
                    <a:lnTo>
                      <a:pt x="8" y="45"/>
                    </a:lnTo>
                    <a:lnTo>
                      <a:pt x="15" y="41"/>
                    </a:lnTo>
                    <a:lnTo>
                      <a:pt x="23" y="37"/>
                    </a:lnTo>
                    <a:lnTo>
                      <a:pt x="32" y="31"/>
                    </a:lnTo>
                    <a:lnTo>
                      <a:pt x="43" y="24"/>
                    </a:lnTo>
                    <a:lnTo>
                      <a:pt x="53" y="20"/>
                    </a:lnTo>
                    <a:lnTo>
                      <a:pt x="56" y="18"/>
                    </a:lnTo>
                    <a:lnTo>
                      <a:pt x="65" y="26"/>
                    </a:lnTo>
                    <a:lnTo>
                      <a:pt x="63" y="28"/>
                    </a:lnTo>
                    <a:lnTo>
                      <a:pt x="57" y="33"/>
                    </a:lnTo>
                    <a:lnTo>
                      <a:pt x="49" y="39"/>
                    </a:lnTo>
                    <a:lnTo>
                      <a:pt x="41" y="43"/>
                    </a:lnTo>
                    <a:lnTo>
                      <a:pt x="32" y="47"/>
                    </a:lnTo>
                    <a:lnTo>
                      <a:pt x="24" y="49"/>
                    </a:lnTo>
                    <a:lnTo>
                      <a:pt x="17" y="52"/>
                    </a:lnTo>
                    <a:lnTo>
                      <a:pt x="15" y="53"/>
                    </a:lnTo>
                    <a:lnTo>
                      <a:pt x="17" y="54"/>
                    </a:lnTo>
                    <a:lnTo>
                      <a:pt x="25" y="55"/>
                    </a:lnTo>
                    <a:lnTo>
                      <a:pt x="34" y="56"/>
                    </a:lnTo>
                    <a:lnTo>
                      <a:pt x="45" y="54"/>
                    </a:lnTo>
                    <a:lnTo>
                      <a:pt x="55" y="49"/>
                    </a:lnTo>
                    <a:lnTo>
                      <a:pt x="63" y="46"/>
                    </a:lnTo>
                    <a:lnTo>
                      <a:pt x="70" y="41"/>
                    </a:lnTo>
                    <a:lnTo>
                      <a:pt x="73" y="38"/>
                    </a:lnTo>
                    <a:lnTo>
                      <a:pt x="77" y="34"/>
                    </a:lnTo>
                    <a:lnTo>
                      <a:pt x="79" y="30"/>
                    </a:lnTo>
                    <a:lnTo>
                      <a:pt x="81" y="25"/>
                    </a:lnTo>
                    <a:lnTo>
                      <a:pt x="83" y="24"/>
                    </a:lnTo>
                    <a:lnTo>
                      <a:pt x="86" y="2"/>
                    </a:lnTo>
                    <a:lnTo>
                      <a:pt x="76" y="0"/>
                    </a:lnTo>
                    <a:close/>
                  </a:path>
                </a:pathLst>
              </a:custGeom>
              <a:solidFill>
                <a:srgbClr val="B528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95" name="Freeform 62"/>
              <p:cNvSpPr>
                <a:spLocks/>
              </p:cNvSpPr>
              <p:nvPr/>
            </p:nvSpPr>
            <p:spPr bwMode="auto">
              <a:xfrm>
                <a:off x="5913" y="733"/>
                <a:ext cx="33" cy="11"/>
              </a:xfrm>
              <a:custGeom>
                <a:avLst/>
                <a:gdLst>
                  <a:gd name="T0" fmla="*/ 0 w 65"/>
                  <a:gd name="T1" fmla="*/ 0 h 22"/>
                  <a:gd name="T2" fmla="*/ 3 w 65"/>
                  <a:gd name="T3" fmla="*/ 0 h 22"/>
                  <a:gd name="T4" fmla="*/ 12 w 65"/>
                  <a:gd name="T5" fmla="*/ 1 h 22"/>
                  <a:gd name="T6" fmla="*/ 22 w 65"/>
                  <a:gd name="T7" fmla="*/ 2 h 22"/>
                  <a:gd name="T8" fmla="*/ 28 w 65"/>
                  <a:gd name="T9" fmla="*/ 3 h 22"/>
                  <a:gd name="T10" fmla="*/ 35 w 65"/>
                  <a:gd name="T11" fmla="*/ 4 h 22"/>
                  <a:gd name="T12" fmla="*/ 42 w 65"/>
                  <a:gd name="T13" fmla="*/ 6 h 22"/>
                  <a:gd name="T14" fmla="*/ 49 w 65"/>
                  <a:gd name="T15" fmla="*/ 8 h 22"/>
                  <a:gd name="T16" fmla="*/ 54 w 65"/>
                  <a:gd name="T17" fmla="*/ 9 h 22"/>
                  <a:gd name="T18" fmla="*/ 57 w 65"/>
                  <a:gd name="T19" fmla="*/ 10 h 22"/>
                  <a:gd name="T20" fmla="*/ 61 w 65"/>
                  <a:gd name="T21" fmla="*/ 13 h 22"/>
                  <a:gd name="T22" fmla="*/ 64 w 65"/>
                  <a:gd name="T23" fmla="*/ 14 h 22"/>
                  <a:gd name="T24" fmla="*/ 65 w 65"/>
                  <a:gd name="T25" fmla="*/ 15 h 22"/>
                  <a:gd name="T26" fmla="*/ 65 w 65"/>
                  <a:gd name="T27" fmla="*/ 16 h 22"/>
                  <a:gd name="T28" fmla="*/ 63 w 65"/>
                  <a:gd name="T29" fmla="*/ 19 h 22"/>
                  <a:gd name="T30" fmla="*/ 58 w 65"/>
                  <a:gd name="T31" fmla="*/ 22 h 22"/>
                  <a:gd name="T32" fmla="*/ 52 w 65"/>
                  <a:gd name="T33" fmla="*/ 22 h 22"/>
                  <a:gd name="T34" fmla="*/ 47 w 65"/>
                  <a:gd name="T35" fmla="*/ 21 h 22"/>
                  <a:gd name="T36" fmla="*/ 42 w 65"/>
                  <a:gd name="T37" fmla="*/ 21 h 22"/>
                  <a:gd name="T38" fmla="*/ 37 w 65"/>
                  <a:gd name="T39" fmla="*/ 19 h 22"/>
                  <a:gd name="T40" fmla="*/ 30 w 65"/>
                  <a:gd name="T41" fmla="*/ 18 h 22"/>
                  <a:gd name="T42" fmla="*/ 23 w 65"/>
                  <a:gd name="T43" fmla="*/ 16 h 22"/>
                  <a:gd name="T44" fmla="*/ 16 w 65"/>
                  <a:gd name="T45" fmla="*/ 13 h 22"/>
                  <a:gd name="T46" fmla="*/ 8 w 65"/>
                  <a:gd name="T47" fmla="*/ 7 h 22"/>
                  <a:gd name="T48" fmla="*/ 0 w 65"/>
                  <a:gd name="T49"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22">
                    <a:moveTo>
                      <a:pt x="0" y="0"/>
                    </a:moveTo>
                    <a:lnTo>
                      <a:pt x="3" y="0"/>
                    </a:lnTo>
                    <a:lnTo>
                      <a:pt x="12" y="1"/>
                    </a:lnTo>
                    <a:lnTo>
                      <a:pt x="22" y="2"/>
                    </a:lnTo>
                    <a:lnTo>
                      <a:pt x="28" y="3"/>
                    </a:lnTo>
                    <a:lnTo>
                      <a:pt x="35" y="4"/>
                    </a:lnTo>
                    <a:lnTo>
                      <a:pt x="42" y="6"/>
                    </a:lnTo>
                    <a:lnTo>
                      <a:pt x="49" y="8"/>
                    </a:lnTo>
                    <a:lnTo>
                      <a:pt x="54" y="9"/>
                    </a:lnTo>
                    <a:lnTo>
                      <a:pt x="57" y="10"/>
                    </a:lnTo>
                    <a:lnTo>
                      <a:pt x="61" y="13"/>
                    </a:lnTo>
                    <a:lnTo>
                      <a:pt x="64" y="14"/>
                    </a:lnTo>
                    <a:lnTo>
                      <a:pt x="65" y="15"/>
                    </a:lnTo>
                    <a:lnTo>
                      <a:pt x="65" y="16"/>
                    </a:lnTo>
                    <a:lnTo>
                      <a:pt x="63" y="19"/>
                    </a:lnTo>
                    <a:lnTo>
                      <a:pt x="58" y="22"/>
                    </a:lnTo>
                    <a:lnTo>
                      <a:pt x="52" y="22"/>
                    </a:lnTo>
                    <a:lnTo>
                      <a:pt x="47" y="21"/>
                    </a:lnTo>
                    <a:lnTo>
                      <a:pt x="42" y="21"/>
                    </a:lnTo>
                    <a:lnTo>
                      <a:pt x="37" y="19"/>
                    </a:lnTo>
                    <a:lnTo>
                      <a:pt x="30" y="18"/>
                    </a:lnTo>
                    <a:lnTo>
                      <a:pt x="23" y="16"/>
                    </a:lnTo>
                    <a:lnTo>
                      <a:pt x="16" y="13"/>
                    </a:lnTo>
                    <a:lnTo>
                      <a:pt x="8" y="7"/>
                    </a:lnTo>
                    <a:lnTo>
                      <a:pt x="0" y="0"/>
                    </a:lnTo>
                    <a:close/>
                  </a:path>
                </a:pathLst>
              </a:custGeom>
              <a:solidFill>
                <a:srgbClr val="FF63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96" name="Freeform 63"/>
              <p:cNvSpPr>
                <a:spLocks/>
              </p:cNvSpPr>
              <p:nvPr/>
            </p:nvSpPr>
            <p:spPr bwMode="auto">
              <a:xfrm>
                <a:off x="5845" y="590"/>
                <a:ext cx="126" cy="74"/>
              </a:xfrm>
              <a:custGeom>
                <a:avLst/>
                <a:gdLst>
                  <a:gd name="T0" fmla="*/ 17 w 252"/>
                  <a:gd name="T1" fmla="*/ 77 h 148"/>
                  <a:gd name="T2" fmla="*/ 25 w 252"/>
                  <a:gd name="T3" fmla="*/ 70 h 148"/>
                  <a:gd name="T4" fmla="*/ 51 w 252"/>
                  <a:gd name="T5" fmla="*/ 59 h 148"/>
                  <a:gd name="T6" fmla="*/ 95 w 252"/>
                  <a:gd name="T7" fmla="*/ 59 h 148"/>
                  <a:gd name="T8" fmla="*/ 160 w 252"/>
                  <a:gd name="T9" fmla="*/ 86 h 148"/>
                  <a:gd name="T10" fmla="*/ 130 w 252"/>
                  <a:gd name="T11" fmla="*/ 148 h 148"/>
                  <a:gd name="T12" fmla="*/ 200 w 252"/>
                  <a:gd name="T13" fmla="*/ 100 h 148"/>
                  <a:gd name="T14" fmla="*/ 206 w 252"/>
                  <a:gd name="T15" fmla="*/ 101 h 148"/>
                  <a:gd name="T16" fmla="*/ 221 w 252"/>
                  <a:gd name="T17" fmla="*/ 105 h 148"/>
                  <a:gd name="T18" fmla="*/ 238 w 252"/>
                  <a:gd name="T19" fmla="*/ 113 h 148"/>
                  <a:gd name="T20" fmla="*/ 252 w 252"/>
                  <a:gd name="T21" fmla="*/ 129 h 148"/>
                  <a:gd name="T22" fmla="*/ 230 w 252"/>
                  <a:gd name="T23" fmla="*/ 63 h 148"/>
                  <a:gd name="T24" fmla="*/ 228 w 252"/>
                  <a:gd name="T25" fmla="*/ 52 h 148"/>
                  <a:gd name="T26" fmla="*/ 220 w 252"/>
                  <a:gd name="T27" fmla="*/ 38 h 148"/>
                  <a:gd name="T28" fmla="*/ 203 w 252"/>
                  <a:gd name="T29" fmla="*/ 32 h 148"/>
                  <a:gd name="T30" fmla="*/ 175 w 252"/>
                  <a:gd name="T31" fmla="*/ 20 h 148"/>
                  <a:gd name="T32" fmla="*/ 168 w 252"/>
                  <a:gd name="T33" fmla="*/ 20 h 148"/>
                  <a:gd name="T34" fmla="*/ 149 w 252"/>
                  <a:gd name="T35" fmla="*/ 22 h 148"/>
                  <a:gd name="T36" fmla="*/ 124 w 252"/>
                  <a:gd name="T37" fmla="*/ 29 h 148"/>
                  <a:gd name="T38" fmla="*/ 99 w 252"/>
                  <a:gd name="T39" fmla="*/ 44 h 148"/>
                  <a:gd name="T40" fmla="*/ 101 w 252"/>
                  <a:gd name="T41" fmla="*/ 38 h 148"/>
                  <a:gd name="T42" fmla="*/ 108 w 252"/>
                  <a:gd name="T43" fmla="*/ 24 h 148"/>
                  <a:gd name="T44" fmla="*/ 119 w 252"/>
                  <a:gd name="T45" fmla="*/ 10 h 148"/>
                  <a:gd name="T46" fmla="*/ 138 w 252"/>
                  <a:gd name="T47" fmla="*/ 1 h 148"/>
                  <a:gd name="T48" fmla="*/ 130 w 252"/>
                  <a:gd name="T49" fmla="*/ 0 h 148"/>
                  <a:gd name="T50" fmla="*/ 110 w 252"/>
                  <a:gd name="T51" fmla="*/ 1 h 148"/>
                  <a:gd name="T52" fmla="*/ 85 w 252"/>
                  <a:gd name="T53" fmla="*/ 10 h 148"/>
                  <a:gd name="T54" fmla="*/ 63 w 252"/>
                  <a:gd name="T55" fmla="*/ 33 h 148"/>
                  <a:gd name="T56" fmla="*/ 41 w 252"/>
                  <a:gd name="T57" fmla="*/ 44 h 148"/>
                  <a:gd name="T58" fmla="*/ 27 w 252"/>
                  <a:gd name="T59" fmla="*/ 54 h 148"/>
                  <a:gd name="T60" fmla="*/ 10 w 252"/>
                  <a:gd name="T61" fmla="*/ 68 h 148"/>
                  <a:gd name="T62" fmla="*/ 0 w 252"/>
                  <a:gd name="T63" fmla="*/ 82 h 148"/>
                  <a:gd name="T64" fmla="*/ 6 w 252"/>
                  <a:gd name="T65" fmla="*/ 94 h 148"/>
                  <a:gd name="T66" fmla="*/ 13 w 252"/>
                  <a:gd name="T67" fmla="*/ 109 h 148"/>
                  <a:gd name="T68" fmla="*/ 27 w 252"/>
                  <a:gd name="T69" fmla="*/ 97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148">
                    <a:moveTo>
                      <a:pt x="27" y="97"/>
                    </a:moveTo>
                    <a:lnTo>
                      <a:pt x="17" y="77"/>
                    </a:lnTo>
                    <a:lnTo>
                      <a:pt x="19" y="75"/>
                    </a:lnTo>
                    <a:lnTo>
                      <a:pt x="25" y="70"/>
                    </a:lnTo>
                    <a:lnTo>
                      <a:pt x="36" y="63"/>
                    </a:lnTo>
                    <a:lnTo>
                      <a:pt x="51" y="59"/>
                    </a:lnTo>
                    <a:lnTo>
                      <a:pt x="71" y="56"/>
                    </a:lnTo>
                    <a:lnTo>
                      <a:pt x="95" y="59"/>
                    </a:lnTo>
                    <a:lnTo>
                      <a:pt x="125" y="68"/>
                    </a:lnTo>
                    <a:lnTo>
                      <a:pt x="160" y="86"/>
                    </a:lnTo>
                    <a:lnTo>
                      <a:pt x="131" y="128"/>
                    </a:lnTo>
                    <a:lnTo>
                      <a:pt x="130" y="148"/>
                    </a:lnTo>
                    <a:lnTo>
                      <a:pt x="171" y="137"/>
                    </a:lnTo>
                    <a:lnTo>
                      <a:pt x="200" y="100"/>
                    </a:lnTo>
                    <a:lnTo>
                      <a:pt x="201" y="100"/>
                    </a:lnTo>
                    <a:lnTo>
                      <a:pt x="206" y="101"/>
                    </a:lnTo>
                    <a:lnTo>
                      <a:pt x="213" y="103"/>
                    </a:lnTo>
                    <a:lnTo>
                      <a:pt x="221" y="105"/>
                    </a:lnTo>
                    <a:lnTo>
                      <a:pt x="229" y="108"/>
                    </a:lnTo>
                    <a:lnTo>
                      <a:pt x="238" y="113"/>
                    </a:lnTo>
                    <a:lnTo>
                      <a:pt x="246" y="120"/>
                    </a:lnTo>
                    <a:lnTo>
                      <a:pt x="252" y="129"/>
                    </a:lnTo>
                    <a:lnTo>
                      <a:pt x="230" y="66"/>
                    </a:lnTo>
                    <a:lnTo>
                      <a:pt x="230" y="63"/>
                    </a:lnTo>
                    <a:lnTo>
                      <a:pt x="229" y="59"/>
                    </a:lnTo>
                    <a:lnTo>
                      <a:pt x="228" y="52"/>
                    </a:lnTo>
                    <a:lnTo>
                      <a:pt x="224" y="44"/>
                    </a:lnTo>
                    <a:lnTo>
                      <a:pt x="220" y="38"/>
                    </a:lnTo>
                    <a:lnTo>
                      <a:pt x="213" y="33"/>
                    </a:lnTo>
                    <a:lnTo>
                      <a:pt x="203" y="32"/>
                    </a:lnTo>
                    <a:lnTo>
                      <a:pt x="192" y="36"/>
                    </a:lnTo>
                    <a:lnTo>
                      <a:pt x="175" y="20"/>
                    </a:lnTo>
                    <a:lnTo>
                      <a:pt x="172" y="20"/>
                    </a:lnTo>
                    <a:lnTo>
                      <a:pt x="168" y="20"/>
                    </a:lnTo>
                    <a:lnTo>
                      <a:pt x="160" y="21"/>
                    </a:lnTo>
                    <a:lnTo>
                      <a:pt x="149" y="22"/>
                    </a:lnTo>
                    <a:lnTo>
                      <a:pt x="137" y="24"/>
                    </a:lnTo>
                    <a:lnTo>
                      <a:pt x="124" y="29"/>
                    </a:lnTo>
                    <a:lnTo>
                      <a:pt x="111" y="35"/>
                    </a:lnTo>
                    <a:lnTo>
                      <a:pt x="99" y="44"/>
                    </a:lnTo>
                    <a:lnTo>
                      <a:pt x="99" y="43"/>
                    </a:lnTo>
                    <a:lnTo>
                      <a:pt x="101" y="38"/>
                    </a:lnTo>
                    <a:lnTo>
                      <a:pt x="103" y="32"/>
                    </a:lnTo>
                    <a:lnTo>
                      <a:pt x="108" y="24"/>
                    </a:lnTo>
                    <a:lnTo>
                      <a:pt x="112" y="17"/>
                    </a:lnTo>
                    <a:lnTo>
                      <a:pt x="119" y="10"/>
                    </a:lnTo>
                    <a:lnTo>
                      <a:pt x="127" y="5"/>
                    </a:lnTo>
                    <a:lnTo>
                      <a:pt x="138" y="1"/>
                    </a:lnTo>
                    <a:lnTo>
                      <a:pt x="136" y="1"/>
                    </a:lnTo>
                    <a:lnTo>
                      <a:pt x="130" y="0"/>
                    </a:lnTo>
                    <a:lnTo>
                      <a:pt x="121" y="0"/>
                    </a:lnTo>
                    <a:lnTo>
                      <a:pt x="110" y="1"/>
                    </a:lnTo>
                    <a:lnTo>
                      <a:pt x="97" y="5"/>
                    </a:lnTo>
                    <a:lnTo>
                      <a:pt x="85" y="10"/>
                    </a:lnTo>
                    <a:lnTo>
                      <a:pt x="73" y="20"/>
                    </a:lnTo>
                    <a:lnTo>
                      <a:pt x="63" y="33"/>
                    </a:lnTo>
                    <a:lnTo>
                      <a:pt x="43" y="43"/>
                    </a:lnTo>
                    <a:lnTo>
                      <a:pt x="41" y="44"/>
                    </a:lnTo>
                    <a:lnTo>
                      <a:pt x="35" y="48"/>
                    </a:lnTo>
                    <a:lnTo>
                      <a:pt x="27" y="54"/>
                    </a:lnTo>
                    <a:lnTo>
                      <a:pt x="19" y="61"/>
                    </a:lnTo>
                    <a:lnTo>
                      <a:pt x="10" y="68"/>
                    </a:lnTo>
                    <a:lnTo>
                      <a:pt x="3" y="75"/>
                    </a:lnTo>
                    <a:lnTo>
                      <a:pt x="0" y="82"/>
                    </a:lnTo>
                    <a:lnTo>
                      <a:pt x="1" y="86"/>
                    </a:lnTo>
                    <a:lnTo>
                      <a:pt x="6" y="94"/>
                    </a:lnTo>
                    <a:lnTo>
                      <a:pt x="11" y="103"/>
                    </a:lnTo>
                    <a:lnTo>
                      <a:pt x="13" y="109"/>
                    </a:lnTo>
                    <a:lnTo>
                      <a:pt x="15" y="112"/>
                    </a:lnTo>
                    <a:lnTo>
                      <a:pt x="27" y="97"/>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97" name="Freeform 64"/>
              <p:cNvSpPr>
                <a:spLocks/>
              </p:cNvSpPr>
              <p:nvPr/>
            </p:nvSpPr>
            <p:spPr bwMode="auto">
              <a:xfrm>
                <a:off x="5866" y="561"/>
                <a:ext cx="65" cy="41"/>
              </a:xfrm>
              <a:custGeom>
                <a:avLst/>
                <a:gdLst>
                  <a:gd name="T0" fmla="*/ 105 w 131"/>
                  <a:gd name="T1" fmla="*/ 45 h 81"/>
                  <a:gd name="T2" fmla="*/ 101 w 131"/>
                  <a:gd name="T3" fmla="*/ 44 h 81"/>
                  <a:gd name="T4" fmla="*/ 93 w 131"/>
                  <a:gd name="T5" fmla="*/ 43 h 81"/>
                  <a:gd name="T6" fmla="*/ 81 w 131"/>
                  <a:gd name="T7" fmla="*/ 43 h 81"/>
                  <a:gd name="T8" fmla="*/ 65 w 131"/>
                  <a:gd name="T9" fmla="*/ 43 h 81"/>
                  <a:gd name="T10" fmla="*/ 47 w 131"/>
                  <a:gd name="T11" fmla="*/ 46 h 81"/>
                  <a:gd name="T12" fmla="*/ 30 w 131"/>
                  <a:gd name="T13" fmla="*/ 53 h 81"/>
                  <a:gd name="T14" fmla="*/ 14 w 131"/>
                  <a:gd name="T15" fmla="*/ 64 h 81"/>
                  <a:gd name="T16" fmla="*/ 0 w 131"/>
                  <a:gd name="T17" fmla="*/ 81 h 81"/>
                  <a:gd name="T18" fmla="*/ 1 w 131"/>
                  <a:gd name="T19" fmla="*/ 78 h 81"/>
                  <a:gd name="T20" fmla="*/ 5 w 131"/>
                  <a:gd name="T21" fmla="*/ 68 h 81"/>
                  <a:gd name="T22" fmla="*/ 10 w 131"/>
                  <a:gd name="T23" fmla="*/ 56 h 81"/>
                  <a:gd name="T24" fmla="*/ 20 w 131"/>
                  <a:gd name="T25" fmla="*/ 42 h 81"/>
                  <a:gd name="T26" fmla="*/ 33 w 131"/>
                  <a:gd name="T27" fmla="*/ 29 h 81"/>
                  <a:gd name="T28" fmla="*/ 51 w 131"/>
                  <a:gd name="T29" fmla="*/ 22 h 81"/>
                  <a:gd name="T30" fmla="*/ 74 w 131"/>
                  <a:gd name="T31" fmla="*/ 20 h 81"/>
                  <a:gd name="T32" fmla="*/ 101 w 131"/>
                  <a:gd name="T33" fmla="*/ 28 h 81"/>
                  <a:gd name="T34" fmla="*/ 99 w 131"/>
                  <a:gd name="T35" fmla="*/ 27 h 81"/>
                  <a:gd name="T36" fmla="*/ 95 w 131"/>
                  <a:gd name="T37" fmla="*/ 23 h 81"/>
                  <a:gd name="T38" fmla="*/ 86 w 131"/>
                  <a:gd name="T39" fmla="*/ 19 h 81"/>
                  <a:gd name="T40" fmla="*/ 75 w 131"/>
                  <a:gd name="T41" fmla="*/ 14 h 81"/>
                  <a:gd name="T42" fmla="*/ 62 w 131"/>
                  <a:gd name="T43" fmla="*/ 12 h 81"/>
                  <a:gd name="T44" fmla="*/ 46 w 131"/>
                  <a:gd name="T45" fmla="*/ 11 h 81"/>
                  <a:gd name="T46" fmla="*/ 29 w 131"/>
                  <a:gd name="T47" fmla="*/ 13 h 81"/>
                  <a:gd name="T48" fmla="*/ 10 w 131"/>
                  <a:gd name="T49" fmla="*/ 19 h 81"/>
                  <a:gd name="T50" fmla="*/ 12 w 131"/>
                  <a:gd name="T51" fmla="*/ 16 h 81"/>
                  <a:gd name="T52" fmla="*/ 17 w 131"/>
                  <a:gd name="T53" fmla="*/ 13 h 81"/>
                  <a:gd name="T54" fmla="*/ 25 w 131"/>
                  <a:gd name="T55" fmla="*/ 7 h 81"/>
                  <a:gd name="T56" fmla="*/ 37 w 131"/>
                  <a:gd name="T57" fmla="*/ 3 h 81"/>
                  <a:gd name="T58" fmla="*/ 53 w 131"/>
                  <a:gd name="T59" fmla="*/ 0 h 81"/>
                  <a:gd name="T60" fmla="*/ 73 w 131"/>
                  <a:gd name="T61" fmla="*/ 3 h 81"/>
                  <a:gd name="T62" fmla="*/ 96 w 131"/>
                  <a:gd name="T63" fmla="*/ 10 h 81"/>
                  <a:gd name="T64" fmla="*/ 123 w 131"/>
                  <a:gd name="T65" fmla="*/ 25 h 81"/>
                  <a:gd name="T66" fmla="*/ 131 w 131"/>
                  <a:gd name="T67" fmla="*/ 41 h 81"/>
                  <a:gd name="T68" fmla="*/ 105 w 131"/>
                  <a:gd name="T69" fmla="*/ 4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1" h="81">
                    <a:moveTo>
                      <a:pt x="105" y="45"/>
                    </a:moveTo>
                    <a:lnTo>
                      <a:pt x="101" y="44"/>
                    </a:lnTo>
                    <a:lnTo>
                      <a:pt x="93" y="43"/>
                    </a:lnTo>
                    <a:lnTo>
                      <a:pt x="81" y="43"/>
                    </a:lnTo>
                    <a:lnTo>
                      <a:pt x="65" y="43"/>
                    </a:lnTo>
                    <a:lnTo>
                      <a:pt x="47" y="46"/>
                    </a:lnTo>
                    <a:lnTo>
                      <a:pt x="30" y="53"/>
                    </a:lnTo>
                    <a:lnTo>
                      <a:pt x="14" y="64"/>
                    </a:lnTo>
                    <a:lnTo>
                      <a:pt x="0" y="81"/>
                    </a:lnTo>
                    <a:lnTo>
                      <a:pt x="1" y="78"/>
                    </a:lnTo>
                    <a:lnTo>
                      <a:pt x="5" y="68"/>
                    </a:lnTo>
                    <a:lnTo>
                      <a:pt x="10" y="56"/>
                    </a:lnTo>
                    <a:lnTo>
                      <a:pt x="20" y="42"/>
                    </a:lnTo>
                    <a:lnTo>
                      <a:pt x="33" y="29"/>
                    </a:lnTo>
                    <a:lnTo>
                      <a:pt x="51" y="22"/>
                    </a:lnTo>
                    <a:lnTo>
                      <a:pt x="74" y="20"/>
                    </a:lnTo>
                    <a:lnTo>
                      <a:pt x="101" y="28"/>
                    </a:lnTo>
                    <a:lnTo>
                      <a:pt x="99" y="27"/>
                    </a:lnTo>
                    <a:lnTo>
                      <a:pt x="95" y="23"/>
                    </a:lnTo>
                    <a:lnTo>
                      <a:pt x="86" y="19"/>
                    </a:lnTo>
                    <a:lnTo>
                      <a:pt x="75" y="14"/>
                    </a:lnTo>
                    <a:lnTo>
                      <a:pt x="62" y="12"/>
                    </a:lnTo>
                    <a:lnTo>
                      <a:pt x="46" y="11"/>
                    </a:lnTo>
                    <a:lnTo>
                      <a:pt x="29" y="13"/>
                    </a:lnTo>
                    <a:lnTo>
                      <a:pt x="10" y="19"/>
                    </a:lnTo>
                    <a:lnTo>
                      <a:pt x="12" y="16"/>
                    </a:lnTo>
                    <a:lnTo>
                      <a:pt x="17" y="13"/>
                    </a:lnTo>
                    <a:lnTo>
                      <a:pt x="25" y="7"/>
                    </a:lnTo>
                    <a:lnTo>
                      <a:pt x="37" y="3"/>
                    </a:lnTo>
                    <a:lnTo>
                      <a:pt x="53" y="0"/>
                    </a:lnTo>
                    <a:lnTo>
                      <a:pt x="73" y="3"/>
                    </a:lnTo>
                    <a:lnTo>
                      <a:pt x="96" y="10"/>
                    </a:lnTo>
                    <a:lnTo>
                      <a:pt x="123" y="25"/>
                    </a:lnTo>
                    <a:lnTo>
                      <a:pt x="131" y="41"/>
                    </a:lnTo>
                    <a:lnTo>
                      <a:pt x="105" y="45"/>
                    </a:lnTo>
                    <a:close/>
                  </a:path>
                </a:pathLst>
              </a:custGeom>
              <a:solidFill>
                <a:srgbClr val="B528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98" name="Freeform 65"/>
              <p:cNvSpPr>
                <a:spLocks/>
              </p:cNvSpPr>
              <p:nvPr/>
            </p:nvSpPr>
            <p:spPr bwMode="auto">
              <a:xfrm>
                <a:off x="5944" y="576"/>
                <a:ext cx="55" cy="43"/>
              </a:xfrm>
              <a:custGeom>
                <a:avLst/>
                <a:gdLst>
                  <a:gd name="T0" fmla="*/ 14 w 109"/>
                  <a:gd name="T1" fmla="*/ 34 h 87"/>
                  <a:gd name="T2" fmla="*/ 17 w 109"/>
                  <a:gd name="T3" fmla="*/ 33 h 87"/>
                  <a:gd name="T4" fmla="*/ 26 w 109"/>
                  <a:gd name="T5" fmla="*/ 30 h 87"/>
                  <a:gd name="T6" fmla="*/ 37 w 109"/>
                  <a:gd name="T7" fmla="*/ 30 h 87"/>
                  <a:gd name="T8" fmla="*/ 42 w 109"/>
                  <a:gd name="T9" fmla="*/ 38 h 87"/>
                  <a:gd name="T10" fmla="*/ 45 w 109"/>
                  <a:gd name="T11" fmla="*/ 36 h 87"/>
                  <a:gd name="T12" fmla="*/ 48 w 109"/>
                  <a:gd name="T13" fmla="*/ 31 h 87"/>
                  <a:gd name="T14" fmla="*/ 47 w 109"/>
                  <a:gd name="T15" fmla="*/ 26 h 87"/>
                  <a:gd name="T16" fmla="*/ 39 w 109"/>
                  <a:gd name="T17" fmla="*/ 22 h 87"/>
                  <a:gd name="T18" fmla="*/ 41 w 109"/>
                  <a:gd name="T19" fmla="*/ 22 h 87"/>
                  <a:gd name="T20" fmla="*/ 48 w 109"/>
                  <a:gd name="T21" fmla="*/ 23 h 87"/>
                  <a:gd name="T22" fmla="*/ 57 w 109"/>
                  <a:gd name="T23" fmla="*/ 27 h 87"/>
                  <a:gd name="T24" fmla="*/ 69 w 109"/>
                  <a:gd name="T25" fmla="*/ 31 h 87"/>
                  <a:gd name="T26" fmla="*/ 80 w 109"/>
                  <a:gd name="T27" fmla="*/ 39 h 87"/>
                  <a:gd name="T28" fmla="*/ 92 w 109"/>
                  <a:gd name="T29" fmla="*/ 51 h 87"/>
                  <a:gd name="T30" fmla="*/ 102 w 109"/>
                  <a:gd name="T31" fmla="*/ 66 h 87"/>
                  <a:gd name="T32" fmla="*/ 109 w 109"/>
                  <a:gd name="T33" fmla="*/ 87 h 87"/>
                  <a:gd name="T34" fmla="*/ 108 w 109"/>
                  <a:gd name="T35" fmla="*/ 83 h 87"/>
                  <a:gd name="T36" fmla="*/ 107 w 109"/>
                  <a:gd name="T37" fmla="*/ 73 h 87"/>
                  <a:gd name="T38" fmla="*/ 102 w 109"/>
                  <a:gd name="T39" fmla="*/ 60 h 87"/>
                  <a:gd name="T40" fmla="*/ 94 w 109"/>
                  <a:gd name="T41" fmla="*/ 44 h 87"/>
                  <a:gd name="T42" fmla="*/ 83 w 109"/>
                  <a:gd name="T43" fmla="*/ 28 h 87"/>
                  <a:gd name="T44" fmla="*/ 68 w 109"/>
                  <a:gd name="T45" fmla="*/ 14 h 87"/>
                  <a:gd name="T46" fmla="*/ 48 w 109"/>
                  <a:gd name="T47" fmla="*/ 5 h 87"/>
                  <a:gd name="T48" fmla="*/ 22 w 109"/>
                  <a:gd name="T49" fmla="*/ 0 h 87"/>
                  <a:gd name="T50" fmla="*/ 8 w 109"/>
                  <a:gd name="T51" fmla="*/ 4 h 87"/>
                  <a:gd name="T52" fmla="*/ 0 w 109"/>
                  <a:gd name="T53" fmla="*/ 23 h 87"/>
                  <a:gd name="T54" fmla="*/ 14 w 109"/>
                  <a:gd name="T55" fmla="*/ 3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9" h="87">
                    <a:moveTo>
                      <a:pt x="14" y="34"/>
                    </a:moveTo>
                    <a:lnTo>
                      <a:pt x="17" y="33"/>
                    </a:lnTo>
                    <a:lnTo>
                      <a:pt x="26" y="30"/>
                    </a:lnTo>
                    <a:lnTo>
                      <a:pt x="37" y="30"/>
                    </a:lnTo>
                    <a:lnTo>
                      <a:pt x="42" y="38"/>
                    </a:lnTo>
                    <a:lnTo>
                      <a:pt x="45" y="36"/>
                    </a:lnTo>
                    <a:lnTo>
                      <a:pt x="48" y="31"/>
                    </a:lnTo>
                    <a:lnTo>
                      <a:pt x="47" y="26"/>
                    </a:lnTo>
                    <a:lnTo>
                      <a:pt x="39" y="22"/>
                    </a:lnTo>
                    <a:lnTo>
                      <a:pt x="41" y="22"/>
                    </a:lnTo>
                    <a:lnTo>
                      <a:pt x="48" y="23"/>
                    </a:lnTo>
                    <a:lnTo>
                      <a:pt x="57" y="27"/>
                    </a:lnTo>
                    <a:lnTo>
                      <a:pt x="69" y="31"/>
                    </a:lnTo>
                    <a:lnTo>
                      <a:pt x="80" y="39"/>
                    </a:lnTo>
                    <a:lnTo>
                      <a:pt x="92" y="51"/>
                    </a:lnTo>
                    <a:lnTo>
                      <a:pt x="102" y="66"/>
                    </a:lnTo>
                    <a:lnTo>
                      <a:pt x="109" y="87"/>
                    </a:lnTo>
                    <a:lnTo>
                      <a:pt x="108" y="83"/>
                    </a:lnTo>
                    <a:lnTo>
                      <a:pt x="107" y="73"/>
                    </a:lnTo>
                    <a:lnTo>
                      <a:pt x="102" y="60"/>
                    </a:lnTo>
                    <a:lnTo>
                      <a:pt x="94" y="44"/>
                    </a:lnTo>
                    <a:lnTo>
                      <a:pt x="83" y="28"/>
                    </a:lnTo>
                    <a:lnTo>
                      <a:pt x="68" y="14"/>
                    </a:lnTo>
                    <a:lnTo>
                      <a:pt x="48" y="5"/>
                    </a:lnTo>
                    <a:lnTo>
                      <a:pt x="22" y="0"/>
                    </a:lnTo>
                    <a:lnTo>
                      <a:pt x="8" y="4"/>
                    </a:lnTo>
                    <a:lnTo>
                      <a:pt x="0" y="23"/>
                    </a:lnTo>
                    <a:lnTo>
                      <a:pt x="14" y="34"/>
                    </a:lnTo>
                    <a:close/>
                  </a:path>
                </a:pathLst>
              </a:custGeom>
              <a:solidFill>
                <a:srgbClr val="B528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99" name="Freeform 66"/>
              <p:cNvSpPr>
                <a:spLocks/>
              </p:cNvSpPr>
              <p:nvPr/>
            </p:nvSpPr>
            <p:spPr bwMode="auto">
              <a:xfrm>
                <a:off x="5785" y="581"/>
                <a:ext cx="66" cy="59"/>
              </a:xfrm>
              <a:custGeom>
                <a:avLst/>
                <a:gdLst>
                  <a:gd name="T0" fmla="*/ 115 w 131"/>
                  <a:gd name="T1" fmla="*/ 7 h 116"/>
                  <a:gd name="T2" fmla="*/ 113 w 131"/>
                  <a:gd name="T3" fmla="*/ 5 h 116"/>
                  <a:gd name="T4" fmla="*/ 105 w 131"/>
                  <a:gd name="T5" fmla="*/ 3 h 116"/>
                  <a:gd name="T6" fmla="*/ 92 w 131"/>
                  <a:gd name="T7" fmla="*/ 1 h 116"/>
                  <a:gd name="T8" fmla="*/ 77 w 131"/>
                  <a:gd name="T9" fmla="*/ 0 h 116"/>
                  <a:gd name="T10" fmla="*/ 59 w 131"/>
                  <a:gd name="T11" fmla="*/ 3 h 116"/>
                  <a:gd name="T12" fmla="*/ 39 w 131"/>
                  <a:gd name="T13" fmla="*/ 12 h 116"/>
                  <a:gd name="T14" fmla="*/ 19 w 131"/>
                  <a:gd name="T15" fmla="*/ 27 h 116"/>
                  <a:gd name="T16" fmla="*/ 0 w 131"/>
                  <a:gd name="T17" fmla="*/ 52 h 116"/>
                  <a:gd name="T18" fmla="*/ 2 w 131"/>
                  <a:gd name="T19" fmla="*/ 50 h 116"/>
                  <a:gd name="T20" fmla="*/ 8 w 131"/>
                  <a:gd name="T21" fmla="*/ 46 h 116"/>
                  <a:gd name="T22" fmla="*/ 17 w 131"/>
                  <a:gd name="T23" fmla="*/ 41 h 116"/>
                  <a:gd name="T24" fmla="*/ 27 w 131"/>
                  <a:gd name="T25" fmla="*/ 35 h 116"/>
                  <a:gd name="T26" fmla="*/ 41 w 131"/>
                  <a:gd name="T27" fmla="*/ 30 h 116"/>
                  <a:gd name="T28" fmla="*/ 55 w 131"/>
                  <a:gd name="T29" fmla="*/ 25 h 116"/>
                  <a:gd name="T30" fmla="*/ 69 w 131"/>
                  <a:gd name="T31" fmla="*/ 23 h 116"/>
                  <a:gd name="T32" fmla="*/ 83 w 131"/>
                  <a:gd name="T33" fmla="*/ 23 h 116"/>
                  <a:gd name="T34" fmla="*/ 79 w 131"/>
                  <a:gd name="T35" fmla="*/ 24 h 116"/>
                  <a:gd name="T36" fmla="*/ 71 w 131"/>
                  <a:gd name="T37" fmla="*/ 28 h 116"/>
                  <a:gd name="T38" fmla="*/ 60 w 131"/>
                  <a:gd name="T39" fmla="*/ 35 h 116"/>
                  <a:gd name="T40" fmla="*/ 46 w 131"/>
                  <a:gd name="T41" fmla="*/ 45 h 116"/>
                  <a:gd name="T42" fmla="*/ 31 w 131"/>
                  <a:gd name="T43" fmla="*/ 57 h 116"/>
                  <a:gd name="T44" fmla="*/ 18 w 131"/>
                  <a:gd name="T45" fmla="*/ 73 h 116"/>
                  <a:gd name="T46" fmla="*/ 8 w 131"/>
                  <a:gd name="T47" fmla="*/ 93 h 116"/>
                  <a:gd name="T48" fmla="*/ 2 w 131"/>
                  <a:gd name="T49" fmla="*/ 116 h 116"/>
                  <a:gd name="T50" fmla="*/ 4 w 131"/>
                  <a:gd name="T51" fmla="*/ 113 h 116"/>
                  <a:gd name="T52" fmla="*/ 13 w 131"/>
                  <a:gd name="T53" fmla="*/ 103 h 116"/>
                  <a:gd name="T54" fmla="*/ 24 w 131"/>
                  <a:gd name="T55" fmla="*/ 91 h 116"/>
                  <a:gd name="T56" fmla="*/ 40 w 131"/>
                  <a:gd name="T57" fmla="*/ 76 h 116"/>
                  <a:gd name="T58" fmla="*/ 60 w 131"/>
                  <a:gd name="T59" fmla="*/ 58 h 116"/>
                  <a:gd name="T60" fmla="*/ 82 w 131"/>
                  <a:gd name="T61" fmla="*/ 43 h 116"/>
                  <a:gd name="T62" fmla="*/ 106 w 131"/>
                  <a:gd name="T63" fmla="*/ 30 h 116"/>
                  <a:gd name="T64" fmla="*/ 131 w 131"/>
                  <a:gd name="T65" fmla="*/ 19 h 116"/>
                  <a:gd name="T66" fmla="*/ 115 w 131"/>
                  <a:gd name="T67" fmla="*/ 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1" h="116">
                    <a:moveTo>
                      <a:pt x="115" y="7"/>
                    </a:moveTo>
                    <a:lnTo>
                      <a:pt x="113" y="5"/>
                    </a:lnTo>
                    <a:lnTo>
                      <a:pt x="105" y="3"/>
                    </a:lnTo>
                    <a:lnTo>
                      <a:pt x="92" y="1"/>
                    </a:lnTo>
                    <a:lnTo>
                      <a:pt x="77" y="0"/>
                    </a:lnTo>
                    <a:lnTo>
                      <a:pt x="59" y="3"/>
                    </a:lnTo>
                    <a:lnTo>
                      <a:pt x="39" y="12"/>
                    </a:lnTo>
                    <a:lnTo>
                      <a:pt x="19" y="27"/>
                    </a:lnTo>
                    <a:lnTo>
                      <a:pt x="0" y="52"/>
                    </a:lnTo>
                    <a:lnTo>
                      <a:pt x="2" y="50"/>
                    </a:lnTo>
                    <a:lnTo>
                      <a:pt x="8" y="46"/>
                    </a:lnTo>
                    <a:lnTo>
                      <a:pt x="17" y="41"/>
                    </a:lnTo>
                    <a:lnTo>
                      <a:pt x="27" y="35"/>
                    </a:lnTo>
                    <a:lnTo>
                      <a:pt x="41" y="30"/>
                    </a:lnTo>
                    <a:lnTo>
                      <a:pt x="55" y="25"/>
                    </a:lnTo>
                    <a:lnTo>
                      <a:pt x="69" y="23"/>
                    </a:lnTo>
                    <a:lnTo>
                      <a:pt x="83" y="23"/>
                    </a:lnTo>
                    <a:lnTo>
                      <a:pt x="79" y="24"/>
                    </a:lnTo>
                    <a:lnTo>
                      <a:pt x="71" y="28"/>
                    </a:lnTo>
                    <a:lnTo>
                      <a:pt x="60" y="35"/>
                    </a:lnTo>
                    <a:lnTo>
                      <a:pt x="46" y="45"/>
                    </a:lnTo>
                    <a:lnTo>
                      <a:pt x="31" y="57"/>
                    </a:lnTo>
                    <a:lnTo>
                      <a:pt x="18" y="73"/>
                    </a:lnTo>
                    <a:lnTo>
                      <a:pt x="8" y="93"/>
                    </a:lnTo>
                    <a:lnTo>
                      <a:pt x="2" y="116"/>
                    </a:lnTo>
                    <a:lnTo>
                      <a:pt x="4" y="113"/>
                    </a:lnTo>
                    <a:lnTo>
                      <a:pt x="13" y="103"/>
                    </a:lnTo>
                    <a:lnTo>
                      <a:pt x="24" y="91"/>
                    </a:lnTo>
                    <a:lnTo>
                      <a:pt x="40" y="76"/>
                    </a:lnTo>
                    <a:lnTo>
                      <a:pt x="60" y="58"/>
                    </a:lnTo>
                    <a:lnTo>
                      <a:pt x="82" y="43"/>
                    </a:lnTo>
                    <a:lnTo>
                      <a:pt x="106" y="30"/>
                    </a:lnTo>
                    <a:lnTo>
                      <a:pt x="131" y="19"/>
                    </a:lnTo>
                    <a:lnTo>
                      <a:pt x="115" y="7"/>
                    </a:lnTo>
                    <a:close/>
                  </a:path>
                </a:pathLst>
              </a:custGeom>
              <a:solidFill>
                <a:srgbClr val="B528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00" name="Freeform 67"/>
              <p:cNvSpPr>
                <a:spLocks/>
              </p:cNvSpPr>
              <p:nvPr/>
            </p:nvSpPr>
            <p:spPr bwMode="auto">
              <a:xfrm>
                <a:off x="5822" y="564"/>
                <a:ext cx="29" cy="15"/>
              </a:xfrm>
              <a:custGeom>
                <a:avLst/>
                <a:gdLst>
                  <a:gd name="T0" fmla="*/ 56 w 56"/>
                  <a:gd name="T1" fmla="*/ 30 h 30"/>
                  <a:gd name="T2" fmla="*/ 55 w 56"/>
                  <a:gd name="T3" fmla="*/ 29 h 30"/>
                  <a:gd name="T4" fmla="*/ 54 w 56"/>
                  <a:gd name="T5" fmla="*/ 27 h 30"/>
                  <a:gd name="T6" fmla="*/ 50 w 56"/>
                  <a:gd name="T7" fmla="*/ 23 h 30"/>
                  <a:gd name="T8" fmla="*/ 45 w 56"/>
                  <a:gd name="T9" fmla="*/ 20 h 30"/>
                  <a:gd name="T10" fmla="*/ 36 w 56"/>
                  <a:gd name="T11" fmla="*/ 16 h 30"/>
                  <a:gd name="T12" fmla="*/ 27 w 56"/>
                  <a:gd name="T13" fmla="*/ 14 h 30"/>
                  <a:gd name="T14" fmla="*/ 15 w 56"/>
                  <a:gd name="T15" fmla="*/ 13 h 30"/>
                  <a:gd name="T16" fmla="*/ 0 w 56"/>
                  <a:gd name="T17" fmla="*/ 14 h 30"/>
                  <a:gd name="T18" fmla="*/ 2 w 56"/>
                  <a:gd name="T19" fmla="*/ 13 h 30"/>
                  <a:gd name="T20" fmla="*/ 8 w 56"/>
                  <a:gd name="T21" fmla="*/ 8 h 30"/>
                  <a:gd name="T22" fmla="*/ 16 w 56"/>
                  <a:gd name="T23" fmla="*/ 5 h 30"/>
                  <a:gd name="T24" fmla="*/ 25 w 56"/>
                  <a:gd name="T25" fmla="*/ 1 h 30"/>
                  <a:gd name="T26" fmla="*/ 35 w 56"/>
                  <a:gd name="T27" fmla="*/ 0 h 30"/>
                  <a:gd name="T28" fmla="*/ 45 w 56"/>
                  <a:gd name="T29" fmla="*/ 4 h 30"/>
                  <a:gd name="T30" fmla="*/ 51 w 56"/>
                  <a:gd name="T31" fmla="*/ 13 h 30"/>
                  <a:gd name="T32" fmla="*/ 56 w 56"/>
                  <a:gd name="T33"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30">
                    <a:moveTo>
                      <a:pt x="56" y="30"/>
                    </a:moveTo>
                    <a:lnTo>
                      <a:pt x="55" y="29"/>
                    </a:lnTo>
                    <a:lnTo>
                      <a:pt x="54" y="27"/>
                    </a:lnTo>
                    <a:lnTo>
                      <a:pt x="50" y="23"/>
                    </a:lnTo>
                    <a:lnTo>
                      <a:pt x="45" y="20"/>
                    </a:lnTo>
                    <a:lnTo>
                      <a:pt x="36" y="16"/>
                    </a:lnTo>
                    <a:lnTo>
                      <a:pt x="27" y="14"/>
                    </a:lnTo>
                    <a:lnTo>
                      <a:pt x="15" y="13"/>
                    </a:lnTo>
                    <a:lnTo>
                      <a:pt x="0" y="14"/>
                    </a:lnTo>
                    <a:lnTo>
                      <a:pt x="2" y="13"/>
                    </a:lnTo>
                    <a:lnTo>
                      <a:pt x="8" y="8"/>
                    </a:lnTo>
                    <a:lnTo>
                      <a:pt x="16" y="5"/>
                    </a:lnTo>
                    <a:lnTo>
                      <a:pt x="25" y="1"/>
                    </a:lnTo>
                    <a:lnTo>
                      <a:pt x="35" y="0"/>
                    </a:lnTo>
                    <a:lnTo>
                      <a:pt x="45" y="4"/>
                    </a:lnTo>
                    <a:lnTo>
                      <a:pt x="51" y="13"/>
                    </a:lnTo>
                    <a:lnTo>
                      <a:pt x="56" y="30"/>
                    </a:lnTo>
                    <a:close/>
                  </a:path>
                </a:pathLst>
              </a:custGeom>
              <a:solidFill>
                <a:srgbClr val="B528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01" name="Freeform 68"/>
              <p:cNvSpPr>
                <a:spLocks/>
              </p:cNvSpPr>
              <p:nvPr/>
            </p:nvSpPr>
            <p:spPr bwMode="auto">
              <a:xfrm>
                <a:off x="5752" y="651"/>
                <a:ext cx="24" cy="43"/>
              </a:xfrm>
              <a:custGeom>
                <a:avLst/>
                <a:gdLst>
                  <a:gd name="T0" fmla="*/ 40 w 48"/>
                  <a:gd name="T1" fmla="*/ 0 h 86"/>
                  <a:gd name="T2" fmla="*/ 38 w 48"/>
                  <a:gd name="T3" fmla="*/ 2 h 86"/>
                  <a:gd name="T4" fmla="*/ 35 w 48"/>
                  <a:gd name="T5" fmla="*/ 9 h 86"/>
                  <a:gd name="T6" fmla="*/ 31 w 48"/>
                  <a:gd name="T7" fmla="*/ 18 h 86"/>
                  <a:gd name="T8" fmla="*/ 30 w 48"/>
                  <a:gd name="T9" fmla="*/ 28 h 86"/>
                  <a:gd name="T10" fmla="*/ 30 w 48"/>
                  <a:gd name="T11" fmla="*/ 37 h 86"/>
                  <a:gd name="T12" fmla="*/ 30 w 48"/>
                  <a:gd name="T13" fmla="*/ 46 h 86"/>
                  <a:gd name="T14" fmla="*/ 28 w 48"/>
                  <a:gd name="T15" fmla="*/ 56 h 86"/>
                  <a:gd name="T16" fmla="*/ 24 w 48"/>
                  <a:gd name="T17" fmla="*/ 65 h 86"/>
                  <a:gd name="T18" fmla="*/ 17 w 48"/>
                  <a:gd name="T19" fmla="*/ 73 h 86"/>
                  <a:gd name="T20" fmla="*/ 9 w 48"/>
                  <a:gd name="T21" fmla="*/ 80 h 86"/>
                  <a:gd name="T22" fmla="*/ 2 w 48"/>
                  <a:gd name="T23" fmla="*/ 84 h 86"/>
                  <a:gd name="T24" fmla="*/ 0 w 48"/>
                  <a:gd name="T25" fmla="*/ 86 h 86"/>
                  <a:gd name="T26" fmla="*/ 1 w 48"/>
                  <a:gd name="T27" fmla="*/ 86 h 86"/>
                  <a:gd name="T28" fmla="*/ 5 w 48"/>
                  <a:gd name="T29" fmla="*/ 86 h 86"/>
                  <a:gd name="T30" fmla="*/ 10 w 48"/>
                  <a:gd name="T31" fmla="*/ 85 h 86"/>
                  <a:gd name="T32" fmla="*/ 16 w 48"/>
                  <a:gd name="T33" fmla="*/ 83 h 86"/>
                  <a:gd name="T34" fmla="*/ 23 w 48"/>
                  <a:gd name="T35" fmla="*/ 81 h 86"/>
                  <a:gd name="T36" fmla="*/ 29 w 48"/>
                  <a:gd name="T37" fmla="*/ 77 h 86"/>
                  <a:gd name="T38" fmla="*/ 33 w 48"/>
                  <a:gd name="T39" fmla="*/ 71 h 86"/>
                  <a:gd name="T40" fmla="*/ 36 w 48"/>
                  <a:gd name="T41" fmla="*/ 63 h 86"/>
                  <a:gd name="T42" fmla="*/ 39 w 48"/>
                  <a:gd name="T43" fmla="*/ 47 h 86"/>
                  <a:gd name="T44" fmla="*/ 44 w 48"/>
                  <a:gd name="T45" fmla="*/ 35 h 86"/>
                  <a:gd name="T46" fmla="*/ 47 w 48"/>
                  <a:gd name="T47" fmla="*/ 27 h 86"/>
                  <a:gd name="T48" fmla="*/ 48 w 48"/>
                  <a:gd name="T49" fmla="*/ 24 h 86"/>
                  <a:gd name="T50" fmla="*/ 40 w 48"/>
                  <a:gd name="T51"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86">
                    <a:moveTo>
                      <a:pt x="40" y="0"/>
                    </a:moveTo>
                    <a:lnTo>
                      <a:pt x="38" y="2"/>
                    </a:lnTo>
                    <a:lnTo>
                      <a:pt x="35" y="9"/>
                    </a:lnTo>
                    <a:lnTo>
                      <a:pt x="31" y="18"/>
                    </a:lnTo>
                    <a:lnTo>
                      <a:pt x="30" y="28"/>
                    </a:lnTo>
                    <a:lnTo>
                      <a:pt x="30" y="37"/>
                    </a:lnTo>
                    <a:lnTo>
                      <a:pt x="30" y="46"/>
                    </a:lnTo>
                    <a:lnTo>
                      <a:pt x="28" y="56"/>
                    </a:lnTo>
                    <a:lnTo>
                      <a:pt x="24" y="65"/>
                    </a:lnTo>
                    <a:lnTo>
                      <a:pt x="17" y="73"/>
                    </a:lnTo>
                    <a:lnTo>
                      <a:pt x="9" y="80"/>
                    </a:lnTo>
                    <a:lnTo>
                      <a:pt x="2" y="84"/>
                    </a:lnTo>
                    <a:lnTo>
                      <a:pt x="0" y="86"/>
                    </a:lnTo>
                    <a:lnTo>
                      <a:pt x="1" y="86"/>
                    </a:lnTo>
                    <a:lnTo>
                      <a:pt x="5" y="86"/>
                    </a:lnTo>
                    <a:lnTo>
                      <a:pt x="10" y="85"/>
                    </a:lnTo>
                    <a:lnTo>
                      <a:pt x="16" y="83"/>
                    </a:lnTo>
                    <a:lnTo>
                      <a:pt x="23" y="81"/>
                    </a:lnTo>
                    <a:lnTo>
                      <a:pt x="29" y="77"/>
                    </a:lnTo>
                    <a:lnTo>
                      <a:pt x="33" y="71"/>
                    </a:lnTo>
                    <a:lnTo>
                      <a:pt x="36" y="63"/>
                    </a:lnTo>
                    <a:lnTo>
                      <a:pt x="39" y="47"/>
                    </a:lnTo>
                    <a:lnTo>
                      <a:pt x="44" y="35"/>
                    </a:lnTo>
                    <a:lnTo>
                      <a:pt x="47" y="27"/>
                    </a:lnTo>
                    <a:lnTo>
                      <a:pt x="48" y="24"/>
                    </a:lnTo>
                    <a:lnTo>
                      <a:pt x="4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02" name="Freeform 69"/>
              <p:cNvSpPr>
                <a:spLocks/>
              </p:cNvSpPr>
              <p:nvPr/>
            </p:nvSpPr>
            <p:spPr bwMode="auto">
              <a:xfrm>
                <a:off x="5762" y="544"/>
                <a:ext cx="83" cy="53"/>
              </a:xfrm>
              <a:custGeom>
                <a:avLst/>
                <a:gdLst>
                  <a:gd name="T0" fmla="*/ 157 w 166"/>
                  <a:gd name="T1" fmla="*/ 0 h 105"/>
                  <a:gd name="T2" fmla="*/ 153 w 166"/>
                  <a:gd name="T3" fmla="*/ 1 h 105"/>
                  <a:gd name="T4" fmla="*/ 139 w 166"/>
                  <a:gd name="T5" fmla="*/ 6 h 105"/>
                  <a:gd name="T6" fmla="*/ 118 w 166"/>
                  <a:gd name="T7" fmla="*/ 14 h 105"/>
                  <a:gd name="T8" fmla="*/ 94 w 166"/>
                  <a:gd name="T9" fmla="*/ 24 h 105"/>
                  <a:gd name="T10" fmla="*/ 68 w 166"/>
                  <a:gd name="T11" fmla="*/ 39 h 105"/>
                  <a:gd name="T12" fmla="*/ 42 w 166"/>
                  <a:gd name="T13" fmla="*/ 56 h 105"/>
                  <a:gd name="T14" fmla="*/ 18 w 166"/>
                  <a:gd name="T15" fmla="*/ 78 h 105"/>
                  <a:gd name="T16" fmla="*/ 0 w 166"/>
                  <a:gd name="T17" fmla="*/ 105 h 105"/>
                  <a:gd name="T18" fmla="*/ 3 w 166"/>
                  <a:gd name="T19" fmla="*/ 101 h 105"/>
                  <a:gd name="T20" fmla="*/ 15 w 166"/>
                  <a:gd name="T21" fmla="*/ 92 h 105"/>
                  <a:gd name="T22" fmla="*/ 31 w 166"/>
                  <a:gd name="T23" fmla="*/ 78 h 105"/>
                  <a:gd name="T24" fmla="*/ 53 w 166"/>
                  <a:gd name="T25" fmla="*/ 62 h 105"/>
                  <a:gd name="T26" fmla="*/ 78 w 166"/>
                  <a:gd name="T27" fmla="*/ 45 h 105"/>
                  <a:gd name="T28" fmla="*/ 106 w 166"/>
                  <a:gd name="T29" fmla="*/ 29 h 105"/>
                  <a:gd name="T30" fmla="*/ 136 w 166"/>
                  <a:gd name="T31" fmla="*/ 16 h 105"/>
                  <a:gd name="T32" fmla="*/ 166 w 166"/>
                  <a:gd name="T33" fmla="*/ 7 h 105"/>
                  <a:gd name="T34" fmla="*/ 157 w 166"/>
                  <a:gd name="T35"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6" h="105">
                    <a:moveTo>
                      <a:pt x="157" y="0"/>
                    </a:moveTo>
                    <a:lnTo>
                      <a:pt x="153" y="1"/>
                    </a:lnTo>
                    <a:lnTo>
                      <a:pt x="139" y="6"/>
                    </a:lnTo>
                    <a:lnTo>
                      <a:pt x="118" y="14"/>
                    </a:lnTo>
                    <a:lnTo>
                      <a:pt x="94" y="24"/>
                    </a:lnTo>
                    <a:lnTo>
                      <a:pt x="68" y="39"/>
                    </a:lnTo>
                    <a:lnTo>
                      <a:pt x="42" y="56"/>
                    </a:lnTo>
                    <a:lnTo>
                      <a:pt x="18" y="78"/>
                    </a:lnTo>
                    <a:lnTo>
                      <a:pt x="0" y="105"/>
                    </a:lnTo>
                    <a:lnTo>
                      <a:pt x="3" y="101"/>
                    </a:lnTo>
                    <a:lnTo>
                      <a:pt x="15" y="92"/>
                    </a:lnTo>
                    <a:lnTo>
                      <a:pt x="31" y="78"/>
                    </a:lnTo>
                    <a:lnTo>
                      <a:pt x="53" y="62"/>
                    </a:lnTo>
                    <a:lnTo>
                      <a:pt x="78" y="45"/>
                    </a:lnTo>
                    <a:lnTo>
                      <a:pt x="106" y="29"/>
                    </a:lnTo>
                    <a:lnTo>
                      <a:pt x="136" y="16"/>
                    </a:lnTo>
                    <a:lnTo>
                      <a:pt x="166" y="7"/>
                    </a:lnTo>
                    <a:lnTo>
                      <a:pt x="15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03" name="Freeform 70"/>
              <p:cNvSpPr>
                <a:spLocks/>
              </p:cNvSpPr>
              <p:nvPr/>
            </p:nvSpPr>
            <p:spPr bwMode="auto">
              <a:xfrm>
                <a:off x="5533" y="213"/>
                <a:ext cx="640" cy="1133"/>
              </a:xfrm>
              <a:custGeom>
                <a:avLst/>
                <a:gdLst>
                  <a:gd name="T0" fmla="*/ 460 w 1279"/>
                  <a:gd name="T1" fmla="*/ 1097 h 2266"/>
                  <a:gd name="T2" fmla="*/ 378 w 1279"/>
                  <a:gd name="T3" fmla="*/ 973 h 2266"/>
                  <a:gd name="T4" fmla="*/ 301 w 1279"/>
                  <a:gd name="T5" fmla="*/ 686 h 2266"/>
                  <a:gd name="T6" fmla="*/ 311 w 1279"/>
                  <a:gd name="T7" fmla="*/ 583 h 2266"/>
                  <a:gd name="T8" fmla="*/ 377 w 1279"/>
                  <a:gd name="T9" fmla="*/ 512 h 2266"/>
                  <a:gd name="T10" fmla="*/ 436 w 1279"/>
                  <a:gd name="T11" fmla="*/ 385 h 2266"/>
                  <a:gd name="T12" fmla="*/ 538 w 1279"/>
                  <a:gd name="T13" fmla="*/ 246 h 2266"/>
                  <a:gd name="T14" fmla="*/ 575 w 1279"/>
                  <a:gd name="T15" fmla="*/ 273 h 2266"/>
                  <a:gd name="T16" fmla="*/ 660 w 1279"/>
                  <a:gd name="T17" fmla="*/ 247 h 2266"/>
                  <a:gd name="T18" fmla="*/ 734 w 1279"/>
                  <a:gd name="T19" fmla="*/ 61 h 2266"/>
                  <a:gd name="T20" fmla="*/ 694 w 1279"/>
                  <a:gd name="T21" fmla="*/ 9 h 2266"/>
                  <a:gd name="T22" fmla="*/ 618 w 1279"/>
                  <a:gd name="T23" fmla="*/ 17 h 2266"/>
                  <a:gd name="T24" fmla="*/ 509 w 1279"/>
                  <a:gd name="T25" fmla="*/ 81 h 2266"/>
                  <a:gd name="T26" fmla="*/ 428 w 1279"/>
                  <a:gd name="T27" fmla="*/ 160 h 2266"/>
                  <a:gd name="T28" fmla="*/ 354 w 1279"/>
                  <a:gd name="T29" fmla="*/ 226 h 2266"/>
                  <a:gd name="T30" fmla="*/ 244 w 1279"/>
                  <a:gd name="T31" fmla="*/ 347 h 2266"/>
                  <a:gd name="T32" fmla="*/ 149 w 1279"/>
                  <a:gd name="T33" fmla="*/ 501 h 2266"/>
                  <a:gd name="T34" fmla="*/ 113 w 1279"/>
                  <a:gd name="T35" fmla="*/ 568 h 2266"/>
                  <a:gd name="T36" fmla="*/ 99 w 1279"/>
                  <a:gd name="T37" fmla="*/ 695 h 2266"/>
                  <a:gd name="T38" fmla="*/ 125 w 1279"/>
                  <a:gd name="T39" fmla="*/ 942 h 2266"/>
                  <a:gd name="T40" fmla="*/ 150 w 1279"/>
                  <a:gd name="T41" fmla="*/ 1182 h 2266"/>
                  <a:gd name="T42" fmla="*/ 178 w 1279"/>
                  <a:gd name="T43" fmla="*/ 1372 h 2266"/>
                  <a:gd name="T44" fmla="*/ 220 w 1279"/>
                  <a:gd name="T45" fmla="*/ 1662 h 2266"/>
                  <a:gd name="T46" fmla="*/ 183 w 1279"/>
                  <a:gd name="T47" fmla="*/ 1921 h 2266"/>
                  <a:gd name="T48" fmla="*/ 108 w 1279"/>
                  <a:gd name="T49" fmla="*/ 2042 h 2266"/>
                  <a:gd name="T50" fmla="*/ 48 w 1279"/>
                  <a:gd name="T51" fmla="*/ 2110 h 2266"/>
                  <a:gd name="T52" fmla="*/ 8 w 1279"/>
                  <a:gd name="T53" fmla="*/ 2200 h 2266"/>
                  <a:gd name="T54" fmla="*/ 8 w 1279"/>
                  <a:gd name="T55" fmla="*/ 2257 h 2266"/>
                  <a:gd name="T56" fmla="*/ 285 w 1279"/>
                  <a:gd name="T57" fmla="*/ 2262 h 2266"/>
                  <a:gd name="T58" fmla="*/ 642 w 1279"/>
                  <a:gd name="T59" fmla="*/ 2266 h 2266"/>
                  <a:gd name="T60" fmla="*/ 728 w 1279"/>
                  <a:gd name="T61" fmla="*/ 2194 h 2266"/>
                  <a:gd name="T62" fmla="*/ 753 w 1279"/>
                  <a:gd name="T63" fmla="*/ 2014 h 2266"/>
                  <a:gd name="T64" fmla="*/ 792 w 1279"/>
                  <a:gd name="T65" fmla="*/ 1900 h 2266"/>
                  <a:gd name="T66" fmla="*/ 863 w 1279"/>
                  <a:gd name="T67" fmla="*/ 1773 h 2266"/>
                  <a:gd name="T68" fmla="*/ 921 w 1279"/>
                  <a:gd name="T69" fmla="*/ 1637 h 2266"/>
                  <a:gd name="T70" fmla="*/ 939 w 1279"/>
                  <a:gd name="T71" fmla="*/ 1480 h 2266"/>
                  <a:gd name="T72" fmla="*/ 984 w 1279"/>
                  <a:gd name="T73" fmla="*/ 1376 h 2266"/>
                  <a:gd name="T74" fmla="*/ 1048 w 1279"/>
                  <a:gd name="T75" fmla="*/ 1280 h 2266"/>
                  <a:gd name="T76" fmla="*/ 1171 w 1279"/>
                  <a:gd name="T77" fmla="*/ 1111 h 2266"/>
                  <a:gd name="T78" fmla="*/ 1212 w 1279"/>
                  <a:gd name="T79" fmla="*/ 1034 h 2266"/>
                  <a:gd name="T80" fmla="*/ 1244 w 1279"/>
                  <a:gd name="T81" fmla="*/ 998 h 2266"/>
                  <a:gd name="T82" fmla="*/ 1275 w 1279"/>
                  <a:gd name="T83" fmla="*/ 862 h 2266"/>
                  <a:gd name="T84" fmla="*/ 1257 w 1279"/>
                  <a:gd name="T85" fmla="*/ 618 h 2266"/>
                  <a:gd name="T86" fmla="*/ 1253 w 1279"/>
                  <a:gd name="T87" fmla="*/ 397 h 2266"/>
                  <a:gd name="T88" fmla="*/ 1229 w 1279"/>
                  <a:gd name="T89" fmla="*/ 225 h 2266"/>
                  <a:gd name="T90" fmla="*/ 1171 w 1279"/>
                  <a:gd name="T91" fmla="*/ 218 h 2266"/>
                  <a:gd name="T92" fmla="*/ 1093 w 1279"/>
                  <a:gd name="T93" fmla="*/ 247 h 2266"/>
                  <a:gd name="T94" fmla="*/ 1050 w 1279"/>
                  <a:gd name="T95" fmla="*/ 278 h 2266"/>
                  <a:gd name="T96" fmla="*/ 1041 w 1279"/>
                  <a:gd name="T97" fmla="*/ 382 h 2266"/>
                  <a:gd name="T98" fmla="*/ 1081 w 1279"/>
                  <a:gd name="T99" fmla="*/ 444 h 2266"/>
                  <a:gd name="T100" fmla="*/ 1089 w 1279"/>
                  <a:gd name="T101" fmla="*/ 605 h 2266"/>
                  <a:gd name="T102" fmla="*/ 1063 w 1279"/>
                  <a:gd name="T103" fmla="*/ 794 h 2266"/>
                  <a:gd name="T104" fmla="*/ 1074 w 1279"/>
                  <a:gd name="T105" fmla="*/ 921 h 2266"/>
                  <a:gd name="T106" fmla="*/ 1027 w 1279"/>
                  <a:gd name="T107" fmla="*/ 974 h 2266"/>
                  <a:gd name="T108" fmla="*/ 922 w 1279"/>
                  <a:gd name="T109" fmla="*/ 1104 h 2266"/>
                  <a:gd name="T110" fmla="*/ 847 w 1279"/>
                  <a:gd name="T111" fmla="*/ 1155 h 2266"/>
                  <a:gd name="T112" fmla="*/ 618 w 1279"/>
                  <a:gd name="T113" fmla="*/ 1209 h 2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79" h="2266">
                    <a:moveTo>
                      <a:pt x="482" y="1149"/>
                    </a:moveTo>
                    <a:lnTo>
                      <a:pt x="454" y="1137"/>
                    </a:lnTo>
                    <a:lnTo>
                      <a:pt x="455" y="1134"/>
                    </a:lnTo>
                    <a:lnTo>
                      <a:pt x="459" y="1126"/>
                    </a:lnTo>
                    <a:lnTo>
                      <a:pt x="461" y="1114"/>
                    </a:lnTo>
                    <a:lnTo>
                      <a:pt x="460" y="1097"/>
                    </a:lnTo>
                    <a:lnTo>
                      <a:pt x="454" y="1077"/>
                    </a:lnTo>
                    <a:lnTo>
                      <a:pt x="439" y="1054"/>
                    </a:lnTo>
                    <a:lnTo>
                      <a:pt x="416" y="1027"/>
                    </a:lnTo>
                    <a:lnTo>
                      <a:pt x="379" y="998"/>
                    </a:lnTo>
                    <a:lnTo>
                      <a:pt x="379" y="991"/>
                    </a:lnTo>
                    <a:lnTo>
                      <a:pt x="378" y="973"/>
                    </a:lnTo>
                    <a:lnTo>
                      <a:pt x="375" y="944"/>
                    </a:lnTo>
                    <a:lnTo>
                      <a:pt x="368" y="906"/>
                    </a:lnTo>
                    <a:lnTo>
                      <a:pt x="358" y="860"/>
                    </a:lnTo>
                    <a:lnTo>
                      <a:pt x="345" y="807"/>
                    </a:lnTo>
                    <a:lnTo>
                      <a:pt x="326" y="748"/>
                    </a:lnTo>
                    <a:lnTo>
                      <a:pt x="301" y="686"/>
                    </a:lnTo>
                    <a:lnTo>
                      <a:pt x="299" y="674"/>
                    </a:lnTo>
                    <a:lnTo>
                      <a:pt x="295" y="650"/>
                    </a:lnTo>
                    <a:lnTo>
                      <a:pt x="293" y="623"/>
                    </a:lnTo>
                    <a:lnTo>
                      <a:pt x="295" y="604"/>
                    </a:lnTo>
                    <a:lnTo>
                      <a:pt x="301" y="596"/>
                    </a:lnTo>
                    <a:lnTo>
                      <a:pt x="311" y="583"/>
                    </a:lnTo>
                    <a:lnTo>
                      <a:pt x="324" y="568"/>
                    </a:lnTo>
                    <a:lnTo>
                      <a:pt x="339" y="552"/>
                    </a:lnTo>
                    <a:lnTo>
                      <a:pt x="353" y="537"/>
                    </a:lnTo>
                    <a:lnTo>
                      <a:pt x="365" y="525"/>
                    </a:lnTo>
                    <a:lnTo>
                      <a:pt x="373" y="515"/>
                    </a:lnTo>
                    <a:lnTo>
                      <a:pt x="377" y="512"/>
                    </a:lnTo>
                    <a:lnTo>
                      <a:pt x="379" y="507"/>
                    </a:lnTo>
                    <a:lnTo>
                      <a:pt x="385" y="493"/>
                    </a:lnTo>
                    <a:lnTo>
                      <a:pt x="394" y="473"/>
                    </a:lnTo>
                    <a:lnTo>
                      <a:pt x="407" y="446"/>
                    </a:lnTo>
                    <a:lnTo>
                      <a:pt x="421" y="416"/>
                    </a:lnTo>
                    <a:lnTo>
                      <a:pt x="436" y="385"/>
                    </a:lnTo>
                    <a:lnTo>
                      <a:pt x="453" y="354"/>
                    </a:lnTo>
                    <a:lnTo>
                      <a:pt x="470" y="324"/>
                    </a:lnTo>
                    <a:lnTo>
                      <a:pt x="529" y="235"/>
                    </a:lnTo>
                    <a:lnTo>
                      <a:pt x="530" y="236"/>
                    </a:lnTo>
                    <a:lnTo>
                      <a:pt x="534" y="240"/>
                    </a:lnTo>
                    <a:lnTo>
                      <a:pt x="538" y="246"/>
                    </a:lnTo>
                    <a:lnTo>
                      <a:pt x="543" y="252"/>
                    </a:lnTo>
                    <a:lnTo>
                      <a:pt x="550" y="258"/>
                    </a:lnTo>
                    <a:lnTo>
                      <a:pt x="556" y="265"/>
                    </a:lnTo>
                    <a:lnTo>
                      <a:pt x="561" y="270"/>
                    </a:lnTo>
                    <a:lnTo>
                      <a:pt x="567" y="273"/>
                    </a:lnTo>
                    <a:lnTo>
                      <a:pt x="575" y="273"/>
                    </a:lnTo>
                    <a:lnTo>
                      <a:pt x="588" y="271"/>
                    </a:lnTo>
                    <a:lnTo>
                      <a:pt x="603" y="266"/>
                    </a:lnTo>
                    <a:lnTo>
                      <a:pt x="620" y="261"/>
                    </a:lnTo>
                    <a:lnTo>
                      <a:pt x="636" y="256"/>
                    </a:lnTo>
                    <a:lnTo>
                      <a:pt x="650" y="250"/>
                    </a:lnTo>
                    <a:lnTo>
                      <a:pt x="660" y="247"/>
                    </a:lnTo>
                    <a:lnTo>
                      <a:pt x="664" y="246"/>
                    </a:lnTo>
                    <a:lnTo>
                      <a:pt x="704" y="180"/>
                    </a:lnTo>
                    <a:lnTo>
                      <a:pt x="746" y="137"/>
                    </a:lnTo>
                    <a:lnTo>
                      <a:pt x="741" y="89"/>
                    </a:lnTo>
                    <a:lnTo>
                      <a:pt x="739" y="81"/>
                    </a:lnTo>
                    <a:lnTo>
                      <a:pt x="734" y="61"/>
                    </a:lnTo>
                    <a:lnTo>
                      <a:pt x="727" y="39"/>
                    </a:lnTo>
                    <a:lnTo>
                      <a:pt x="719" y="25"/>
                    </a:lnTo>
                    <a:lnTo>
                      <a:pt x="715" y="21"/>
                    </a:lnTo>
                    <a:lnTo>
                      <a:pt x="708" y="17"/>
                    </a:lnTo>
                    <a:lnTo>
                      <a:pt x="701" y="13"/>
                    </a:lnTo>
                    <a:lnTo>
                      <a:pt x="694" y="9"/>
                    </a:lnTo>
                    <a:lnTo>
                      <a:pt x="687" y="6"/>
                    </a:lnTo>
                    <a:lnTo>
                      <a:pt x="681" y="2"/>
                    </a:lnTo>
                    <a:lnTo>
                      <a:pt x="678" y="1"/>
                    </a:lnTo>
                    <a:lnTo>
                      <a:pt x="677" y="0"/>
                    </a:lnTo>
                    <a:lnTo>
                      <a:pt x="621" y="15"/>
                    </a:lnTo>
                    <a:lnTo>
                      <a:pt x="618" y="17"/>
                    </a:lnTo>
                    <a:lnTo>
                      <a:pt x="606" y="23"/>
                    </a:lnTo>
                    <a:lnTo>
                      <a:pt x="590" y="31"/>
                    </a:lnTo>
                    <a:lnTo>
                      <a:pt x="571" y="43"/>
                    </a:lnTo>
                    <a:lnTo>
                      <a:pt x="550" y="55"/>
                    </a:lnTo>
                    <a:lnTo>
                      <a:pt x="528" y="68"/>
                    </a:lnTo>
                    <a:lnTo>
                      <a:pt x="509" y="81"/>
                    </a:lnTo>
                    <a:lnTo>
                      <a:pt x="493" y="93"/>
                    </a:lnTo>
                    <a:lnTo>
                      <a:pt x="490" y="98"/>
                    </a:lnTo>
                    <a:lnTo>
                      <a:pt x="479" y="108"/>
                    </a:lnTo>
                    <a:lnTo>
                      <a:pt x="464" y="123"/>
                    </a:lnTo>
                    <a:lnTo>
                      <a:pt x="446" y="142"/>
                    </a:lnTo>
                    <a:lnTo>
                      <a:pt x="428" y="160"/>
                    </a:lnTo>
                    <a:lnTo>
                      <a:pt x="410" y="178"/>
                    </a:lnTo>
                    <a:lnTo>
                      <a:pt x="395" y="191"/>
                    </a:lnTo>
                    <a:lnTo>
                      <a:pt x="385" y="199"/>
                    </a:lnTo>
                    <a:lnTo>
                      <a:pt x="377" y="205"/>
                    </a:lnTo>
                    <a:lnTo>
                      <a:pt x="367" y="213"/>
                    </a:lnTo>
                    <a:lnTo>
                      <a:pt x="354" y="226"/>
                    </a:lnTo>
                    <a:lnTo>
                      <a:pt x="339" y="241"/>
                    </a:lnTo>
                    <a:lnTo>
                      <a:pt x="322" y="258"/>
                    </a:lnTo>
                    <a:lnTo>
                      <a:pt x="303" y="278"/>
                    </a:lnTo>
                    <a:lnTo>
                      <a:pt x="284" y="300"/>
                    </a:lnTo>
                    <a:lnTo>
                      <a:pt x="264" y="323"/>
                    </a:lnTo>
                    <a:lnTo>
                      <a:pt x="244" y="347"/>
                    </a:lnTo>
                    <a:lnTo>
                      <a:pt x="225" y="372"/>
                    </a:lnTo>
                    <a:lnTo>
                      <a:pt x="206" y="399"/>
                    </a:lnTo>
                    <a:lnTo>
                      <a:pt x="189" y="424"/>
                    </a:lnTo>
                    <a:lnTo>
                      <a:pt x="173" y="451"/>
                    </a:lnTo>
                    <a:lnTo>
                      <a:pt x="160" y="476"/>
                    </a:lnTo>
                    <a:lnTo>
                      <a:pt x="149" y="501"/>
                    </a:lnTo>
                    <a:lnTo>
                      <a:pt x="141" y="526"/>
                    </a:lnTo>
                    <a:lnTo>
                      <a:pt x="138" y="528"/>
                    </a:lnTo>
                    <a:lnTo>
                      <a:pt x="134" y="535"/>
                    </a:lnTo>
                    <a:lnTo>
                      <a:pt x="128" y="544"/>
                    </a:lnTo>
                    <a:lnTo>
                      <a:pt x="120" y="556"/>
                    </a:lnTo>
                    <a:lnTo>
                      <a:pt x="113" y="568"/>
                    </a:lnTo>
                    <a:lnTo>
                      <a:pt x="106" y="580"/>
                    </a:lnTo>
                    <a:lnTo>
                      <a:pt x="101" y="591"/>
                    </a:lnTo>
                    <a:lnTo>
                      <a:pt x="100" y="599"/>
                    </a:lnTo>
                    <a:lnTo>
                      <a:pt x="101" y="625"/>
                    </a:lnTo>
                    <a:lnTo>
                      <a:pt x="100" y="662"/>
                    </a:lnTo>
                    <a:lnTo>
                      <a:pt x="99" y="695"/>
                    </a:lnTo>
                    <a:lnTo>
                      <a:pt x="98" y="710"/>
                    </a:lnTo>
                    <a:lnTo>
                      <a:pt x="98" y="721"/>
                    </a:lnTo>
                    <a:lnTo>
                      <a:pt x="99" y="755"/>
                    </a:lnTo>
                    <a:lnTo>
                      <a:pt x="106" y="821"/>
                    </a:lnTo>
                    <a:lnTo>
                      <a:pt x="123" y="922"/>
                    </a:lnTo>
                    <a:lnTo>
                      <a:pt x="125" y="942"/>
                    </a:lnTo>
                    <a:lnTo>
                      <a:pt x="129" y="988"/>
                    </a:lnTo>
                    <a:lnTo>
                      <a:pt x="133" y="1035"/>
                    </a:lnTo>
                    <a:lnTo>
                      <a:pt x="136" y="1064"/>
                    </a:lnTo>
                    <a:lnTo>
                      <a:pt x="140" y="1091"/>
                    </a:lnTo>
                    <a:lnTo>
                      <a:pt x="145" y="1136"/>
                    </a:lnTo>
                    <a:lnTo>
                      <a:pt x="150" y="1182"/>
                    </a:lnTo>
                    <a:lnTo>
                      <a:pt x="153" y="1208"/>
                    </a:lnTo>
                    <a:lnTo>
                      <a:pt x="157" y="1225"/>
                    </a:lnTo>
                    <a:lnTo>
                      <a:pt x="164" y="1265"/>
                    </a:lnTo>
                    <a:lnTo>
                      <a:pt x="169" y="1310"/>
                    </a:lnTo>
                    <a:lnTo>
                      <a:pt x="173" y="1342"/>
                    </a:lnTo>
                    <a:lnTo>
                      <a:pt x="178" y="1372"/>
                    </a:lnTo>
                    <a:lnTo>
                      <a:pt x="186" y="1410"/>
                    </a:lnTo>
                    <a:lnTo>
                      <a:pt x="195" y="1448"/>
                    </a:lnTo>
                    <a:lnTo>
                      <a:pt x="199" y="1472"/>
                    </a:lnTo>
                    <a:lnTo>
                      <a:pt x="204" y="1514"/>
                    </a:lnTo>
                    <a:lnTo>
                      <a:pt x="213" y="1589"/>
                    </a:lnTo>
                    <a:lnTo>
                      <a:pt x="220" y="1662"/>
                    </a:lnTo>
                    <a:lnTo>
                      <a:pt x="222" y="1704"/>
                    </a:lnTo>
                    <a:lnTo>
                      <a:pt x="218" y="1742"/>
                    </a:lnTo>
                    <a:lnTo>
                      <a:pt x="210" y="1808"/>
                    </a:lnTo>
                    <a:lnTo>
                      <a:pt x="199" y="1873"/>
                    </a:lnTo>
                    <a:lnTo>
                      <a:pt x="190" y="1910"/>
                    </a:lnTo>
                    <a:lnTo>
                      <a:pt x="183" y="1921"/>
                    </a:lnTo>
                    <a:lnTo>
                      <a:pt x="174" y="1936"/>
                    </a:lnTo>
                    <a:lnTo>
                      <a:pt x="164" y="1956"/>
                    </a:lnTo>
                    <a:lnTo>
                      <a:pt x="150" y="1979"/>
                    </a:lnTo>
                    <a:lnTo>
                      <a:pt x="136" y="2002"/>
                    </a:lnTo>
                    <a:lnTo>
                      <a:pt x="122" y="2023"/>
                    </a:lnTo>
                    <a:lnTo>
                      <a:pt x="108" y="2042"/>
                    </a:lnTo>
                    <a:lnTo>
                      <a:pt x="96" y="2053"/>
                    </a:lnTo>
                    <a:lnTo>
                      <a:pt x="84" y="2062"/>
                    </a:lnTo>
                    <a:lnTo>
                      <a:pt x="74" y="2074"/>
                    </a:lnTo>
                    <a:lnTo>
                      <a:pt x="65" y="2085"/>
                    </a:lnTo>
                    <a:lnTo>
                      <a:pt x="55" y="2098"/>
                    </a:lnTo>
                    <a:lnTo>
                      <a:pt x="48" y="2110"/>
                    </a:lnTo>
                    <a:lnTo>
                      <a:pt x="43" y="2120"/>
                    </a:lnTo>
                    <a:lnTo>
                      <a:pt x="38" y="2128"/>
                    </a:lnTo>
                    <a:lnTo>
                      <a:pt x="35" y="2134"/>
                    </a:lnTo>
                    <a:lnTo>
                      <a:pt x="23" y="2157"/>
                    </a:lnTo>
                    <a:lnTo>
                      <a:pt x="15" y="2179"/>
                    </a:lnTo>
                    <a:lnTo>
                      <a:pt x="8" y="2200"/>
                    </a:lnTo>
                    <a:lnTo>
                      <a:pt x="5" y="2218"/>
                    </a:lnTo>
                    <a:lnTo>
                      <a:pt x="2" y="2234"/>
                    </a:lnTo>
                    <a:lnTo>
                      <a:pt x="0" y="2247"/>
                    </a:lnTo>
                    <a:lnTo>
                      <a:pt x="0" y="2255"/>
                    </a:lnTo>
                    <a:lnTo>
                      <a:pt x="0" y="2257"/>
                    </a:lnTo>
                    <a:lnTo>
                      <a:pt x="8" y="2257"/>
                    </a:lnTo>
                    <a:lnTo>
                      <a:pt x="30" y="2258"/>
                    </a:lnTo>
                    <a:lnTo>
                      <a:pt x="65" y="2258"/>
                    </a:lnTo>
                    <a:lnTo>
                      <a:pt x="110" y="2260"/>
                    </a:lnTo>
                    <a:lnTo>
                      <a:pt x="161" y="2261"/>
                    </a:lnTo>
                    <a:lnTo>
                      <a:pt x="221" y="2262"/>
                    </a:lnTo>
                    <a:lnTo>
                      <a:pt x="285" y="2262"/>
                    </a:lnTo>
                    <a:lnTo>
                      <a:pt x="350" y="2263"/>
                    </a:lnTo>
                    <a:lnTo>
                      <a:pt x="416" y="2264"/>
                    </a:lnTo>
                    <a:lnTo>
                      <a:pt x="481" y="2265"/>
                    </a:lnTo>
                    <a:lnTo>
                      <a:pt x="541" y="2266"/>
                    </a:lnTo>
                    <a:lnTo>
                      <a:pt x="595" y="2266"/>
                    </a:lnTo>
                    <a:lnTo>
                      <a:pt x="642" y="2266"/>
                    </a:lnTo>
                    <a:lnTo>
                      <a:pt x="679" y="2266"/>
                    </a:lnTo>
                    <a:lnTo>
                      <a:pt x="704" y="2266"/>
                    </a:lnTo>
                    <a:lnTo>
                      <a:pt x="716" y="2265"/>
                    </a:lnTo>
                    <a:lnTo>
                      <a:pt x="726" y="2251"/>
                    </a:lnTo>
                    <a:lnTo>
                      <a:pt x="730" y="2225"/>
                    </a:lnTo>
                    <a:lnTo>
                      <a:pt x="728" y="2194"/>
                    </a:lnTo>
                    <a:lnTo>
                      <a:pt x="726" y="2162"/>
                    </a:lnTo>
                    <a:lnTo>
                      <a:pt x="727" y="2129"/>
                    </a:lnTo>
                    <a:lnTo>
                      <a:pt x="734" y="2095"/>
                    </a:lnTo>
                    <a:lnTo>
                      <a:pt x="742" y="2061"/>
                    </a:lnTo>
                    <a:lnTo>
                      <a:pt x="748" y="2035"/>
                    </a:lnTo>
                    <a:lnTo>
                      <a:pt x="753" y="2014"/>
                    </a:lnTo>
                    <a:lnTo>
                      <a:pt x="758" y="1992"/>
                    </a:lnTo>
                    <a:lnTo>
                      <a:pt x="768" y="1968"/>
                    </a:lnTo>
                    <a:lnTo>
                      <a:pt x="778" y="1940"/>
                    </a:lnTo>
                    <a:lnTo>
                      <a:pt x="786" y="1921"/>
                    </a:lnTo>
                    <a:lnTo>
                      <a:pt x="789" y="1911"/>
                    </a:lnTo>
                    <a:lnTo>
                      <a:pt x="792" y="1900"/>
                    </a:lnTo>
                    <a:lnTo>
                      <a:pt x="798" y="1871"/>
                    </a:lnTo>
                    <a:lnTo>
                      <a:pt x="806" y="1850"/>
                    </a:lnTo>
                    <a:lnTo>
                      <a:pt x="817" y="1830"/>
                    </a:lnTo>
                    <a:lnTo>
                      <a:pt x="831" y="1810"/>
                    </a:lnTo>
                    <a:lnTo>
                      <a:pt x="847" y="1792"/>
                    </a:lnTo>
                    <a:lnTo>
                      <a:pt x="863" y="1773"/>
                    </a:lnTo>
                    <a:lnTo>
                      <a:pt x="877" y="1757"/>
                    </a:lnTo>
                    <a:lnTo>
                      <a:pt x="889" y="1742"/>
                    </a:lnTo>
                    <a:lnTo>
                      <a:pt x="897" y="1729"/>
                    </a:lnTo>
                    <a:lnTo>
                      <a:pt x="907" y="1703"/>
                    </a:lnTo>
                    <a:lnTo>
                      <a:pt x="915" y="1673"/>
                    </a:lnTo>
                    <a:lnTo>
                      <a:pt x="921" y="1637"/>
                    </a:lnTo>
                    <a:lnTo>
                      <a:pt x="923" y="1599"/>
                    </a:lnTo>
                    <a:lnTo>
                      <a:pt x="925" y="1561"/>
                    </a:lnTo>
                    <a:lnTo>
                      <a:pt x="931" y="1529"/>
                    </a:lnTo>
                    <a:lnTo>
                      <a:pt x="938" y="1506"/>
                    </a:lnTo>
                    <a:lnTo>
                      <a:pt x="940" y="1496"/>
                    </a:lnTo>
                    <a:lnTo>
                      <a:pt x="939" y="1480"/>
                    </a:lnTo>
                    <a:lnTo>
                      <a:pt x="942" y="1462"/>
                    </a:lnTo>
                    <a:lnTo>
                      <a:pt x="949" y="1442"/>
                    </a:lnTo>
                    <a:lnTo>
                      <a:pt x="957" y="1423"/>
                    </a:lnTo>
                    <a:lnTo>
                      <a:pt x="967" y="1404"/>
                    </a:lnTo>
                    <a:lnTo>
                      <a:pt x="976" y="1388"/>
                    </a:lnTo>
                    <a:lnTo>
                      <a:pt x="984" y="1376"/>
                    </a:lnTo>
                    <a:lnTo>
                      <a:pt x="990" y="1370"/>
                    </a:lnTo>
                    <a:lnTo>
                      <a:pt x="997" y="1361"/>
                    </a:lnTo>
                    <a:lnTo>
                      <a:pt x="1007" y="1345"/>
                    </a:lnTo>
                    <a:lnTo>
                      <a:pt x="1020" y="1325"/>
                    </a:lnTo>
                    <a:lnTo>
                      <a:pt x="1034" y="1303"/>
                    </a:lnTo>
                    <a:lnTo>
                      <a:pt x="1048" y="1280"/>
                    </a:lnTo>
                    <a:lnTo>
                      <a:pt x="1059" y="1261"/>
                    </a:lnTo>
                    <a:lnTo>
                      <a:pt x="1066" y="1247"/>
                    </a:lnTo>
                    <a:lnTo>
                      <a:pt x="1070" y="1243"/>
                    </a:lnTo>
                    <a:lnTo>
                      <a:pt x="1112" y="1191"/>
                    </a:lnTo>
                    <a:lnTo>
                      <a:pt x="1146" y="1147"/>
                    </a:lnTo>
                    <a:lnTo>
                      <a:pt x="1171" y="1111"/>
                    </a:lnTo>
                    <a:lnTo>
                      <a:pt x="1188" y="1084"/>
                    </a:lnTo>
                    <a:lnTo>
                      <a:pt x="1200" y="1062"/>
                    </a:lnTo>
                    <a:lnTo>
                      <a:pt x="1207" y="1047"/>
                    </a:lnTo>
                    <a:lnTo>
                      <a:pt x="1210" y="1038"/>
                    </a:lnTo>
                    <a:lnTo>
                      <a:pt x="1211" y="1035"/>
                    </a:lnTo>
                    <a:lnTo>
                      <a:pt x="1212" y="1034"/>
                    </a:lnTo>
                    <a:lnTo>
                      <a:pt x="1216" y="1031"/>
                    </a:lnTo>
                    <a:lnTo>
                      <a:pt x="1220" y="1025"/>
                    </a:lnTo>
                    <a:lnTo>
                      <a:pt x="1225" y="1019"/>
                    </a:lnTo>
                    <a:lnTo>
                      <a:pt x="1232" y="1012"/>
                    </a:lnTo>
                    <a:lnTo>
                      <a:pt x="1238" y="1005"/>
                    </a:lnTo>
                    <a:lnTo>
                      <a:pt x="1244" y="998"/>
                    </a:lnTo>
                    <a:lnTo>
                      <a:pt x="1249" y="993"/>
                    </a:lnTo>
                    <a:lnTo>
                      <a:pt x="1257" y="973"/>
                    </a:lnTo>
                    <a:lnTo>
                      <a:pt x="1261" y="945"/>
                    </a:lnTo>
                    <a:lnTo>
                      <a:pt x="1262" y="920"/>
                    </a:lnTo>
                    <a:lnTo>
                      <a:pt x="1262" y="908"/>
                    </a:lnTo>
                    <a:lnTo>
                      <a:pt x="1275" y="862"/>
                    </a:lnTo>
                    <a:lnTo>
                      <a:pt x="1279" y="814"/>
                    </a:lnTo>
                    <a:lnTo>
                      <a:pt x="1279" y="765"/>
                    </a:lnTo>
                    <a:lnTo>
                      <a:pt x="1275" y="719"/>
                    </a:lnTo>
                    <a:lnTo>
                      <a:pt x="1269" y="678"/>
                    </a:lnTo>
                    <a:lnTo>
                      <a:pt x="1262" y="643"/>
                    </a:lnTo>
                    <a:lnTo>
                      <a:pt x="1257" y="618"/>
                    </a:lnTo>
                    <a:lnTo>
                      <a:pt x="1256" y="603"/>
                    </a:lnTo>
                    <a:lnTo>
                      <a:pt x="1255" y="568"/>
                    </a:lnTo>
                    <a:lnTo>
                      <a:pt x="1252" y="514"/>
                    </a:lnTo>
                    <a:lnTo>
                      <a:pt x="1248" y="465"/>
                    </a:lnTo>
                    <a:lnTo>
                      <a:pt x="1246" y="443"/>
                    </a:lnTo>
                    <a:lnTo>
                      <a:pt x="1253" y="397"/>
                    </a:lnTo>
                    <a:lnTo>
                      <a:pt x="1260" y="340"/>
                    </a:lnTo>
                    <a:lnTo>
                      <a:pt x="1264" y="292"/>
                    </a:lnTo>
                    <a:lnTo>
                      <a:pt x="1267" y="272"/>
                    </a:lnTo>
                    <a:lnTo>
                      <a:pt x="1240" y="228"/>
                    </a:lnTo>
                    <a:lnTo>
                      <a:pt x="1237" y="227"/>
                    </a:lnTo>
                    <a:lnTo>
                      <a:pt x="1229" y="225"/>
                    </a:lnTo>
                    <a:lnTo>
                      <a:pt x="1218" y="221"/>
                    </a:lnTo>
                    <a:lnTo>
                      <a:pt x="1207" y="217"/>
                    </a:lnTo>
                    <a:lnTo>
                      <a:pt x="1200" y="216"/>
                    </a:lnTo>
                    <a:lnTo>
                      <a:pt x="1192" y="216"/>
                    </a:lnTo>
                    <a:lnTo>
                      <a:pt x="1181" y="217"/>
                    </a:lnTo>
                    <a:lnTo>
                      <a:pt x="1171" y="218"/>
                    </a:lnTo>
                    <a:lnTo>
                      <a:pt x="1162" y="219"/>
                    </a:lnTo>
                    <a:lnTo>
                      <a:pt x="1154" y="221"/>
                    </a:lnTo>
                    <a:lnTo>
                      <a:pt x="1148" y="222"/>
                    </a:lnTo>
                    <a:lnTo>
                      <a:pt x="1146" y="222"/>
                    </a:lnTo>
                    <a:lnTo>
                      <a:pt x="1120" y="236"/>
                    </a:lnTo>
                    <a:lnTo>
                      <a:pt x="1093" y="247"/>
                    </a:lnTo>
                    <a:lnTo>
                      <a:pt x="1090" y="248"/>
                    </a:lnTo>
                    <a:lnTo>
                      <a:pt x="1084" y="251"/>
                    </a:lnTo>
                    <a:lnTo>
                      <a:pt x="1075" y="256"/>
                    </a:lnTo>
                    <a:lnTo>
                      <a:pt x="1064" y="259"/>
                    </a:lnTo>
                    <a:lnTo>
                      <a:pt x="1055" y="266"/>
                    </a:lnTo>
                    <a:lnTo>
                      <a:pt x="1050" y="278"/>
                    </a:lnTo>
                    <a:lnTo>
                      <a:pt x="1048" y="289"/>
                    </a:lnTo>
                    <a:lnTo>
                      <a:pt x="1046" y="295"/>
                    </a:lnTo>
                    <a:lnTo>
                      <a:pt x="1051" y="317"/>
                    </a:lnTo>
                    <a:lnTo>
                      <a:pt x="1033" y="340"/>
                    </a:lnTo>
                    <a:lnTo>
                      <a:pt x="1035" y="353"/>
                    </a:lnTo>
                    <a:lnTo>
                      <a:pt x="1041" y="382"/>
                    </a:lnTo>
                    <a:lnTo>
                      <a:pt x="1048" y="412"/>
                    </a:lnTo>
                    <a:lnTo>
                      <a:pt x="1056" y="429"/>
                    </a:lnTo>
                    <a:lnTo>
                      <a:pt x="1060" y="432"/>
                    </a:lnTo>
                    <a:lnTo>
                      <a:pt x="1067" y="436"/>
                    </a:lnTo>
                    <a:lnTo>
                      <a:pt x="1074" y="439"/>
                    </a:lnTo>
                    <a:lnTo>
                      <a:pt x="1081" y="444"/>
                    </a:lnTo>
                    <a:lnTo>
                      <a:pt x="1088" y="447"/>
                    </a:lnTo>
                    <a:lnTo>
                      <a:pt x="1094" y="450"/>
                    </a:lnTo>
                    <a:lnTo>
                      <a:pt x="1098" y="451"/>
                    </a:lnTo>
                    <a:lnTo>
                      <a:pt x="1099" y="452"/>
                    </a:lnTo>
                    <a:lnTo>
                      <a:pt x="1096" y="573"/>
                    </a:lnTo>
                    <a:lnTo>
                      <a:pt x="1089" y="605"/>
                    </a:lnTo>
                    <a:lnTo>
                      <a:pt x="1082" y="642"/>
                    </a:lnTo>
                    <a:lnTo>
                      <a:pt x="1076" y="680"/>
                    </a:lnTo>
                    <a:lnTo>
                      <a:pt x="1072" y="716"/>
                    </a:lnTo>
                    <a:lnTo>
                      <a:pt x="1067" y="749"/>
                    </a:lnTo>
                    <a:lnTo>
                      <a:pt x="1064" y="777"/>
                    </a:lnTo>
                    <a:lnTo>
                      <a:pt x="1063" y="794"/>
                    </a:lnTo>
                    <a:lnTo>
                      <a:pt x="1061" y="801"/>
                    </a:lnTo>
                    <a:lnTo>
                      <a:pt x="1064" y="816"/>
                    </a:lnTo>
                    <a:lnTo>
                      <a:pt x="1071" y="852"/>
                    </a:lnTo>
                    <a:lnTo>
                      <a:pt x="1076" y="890"/>
                    </a:lnTo>
                    <a:lnTo>
                      <a:pt x="1078" y="914"/>
                    </a:lnTo>
                    <a:lnTo>
                      <a:pt x="1074" y="921"/>
                    </a:lnTo>
                    <a:lnTo>
                      <a:pt x="1068" y="930"/>
                    </a:lnTo>
                    <a:lnTo>
                      <a:pt x="1060" y="941"/>
                    </a:lnTo>
                    <a:lnTo>
                      <a:pt x="1050" y="951"/>
                    </a:lnTo>
                    <a:lnTo>
                      <a:pt x="1041" y="960"/>
                    </a:lnTo>
                    <a:lnTo>
                      <a:pt x="1033" y="968"/>
                    </a:lnTo>
                    <a:lnTo>
                      <a:pt x="1027" y="974"/>
                    </a:lnTo>
                    <a:lnTo>
                      <a:pt x="1025" y="976"/>
                    </a:lnTo>
                    <a:lnTo>
                      <a:pt x="996" y="1005"/>
                    </a:lnTo>
                    <a:lnTo>
                      <a:pt x="972" y="1033"/>
                    </a:lnTo>
                    <a:lnTo>
                      <a:pt x="951" y="1059"/>
                    </a:lnTo>
                    <a:lnTo>
                      <a:pt x="935" y="1084"/>
                    </a:lnTo>
                    <a:lnTo>
                      <a:pt x="922" y="1104"/>
                    </a:lnTo>
                    <a:lnTo>
                      <a:pt x="913" y="1122"/>
                    </a:lnTo>
                    <a:lnTo>
                      <a:pt x="907" y="1132"/>
                    </a:lnTo>
                    <a:lnTo>
                      <a:pt x="906" y="1136"/>
                    </a:lnTo>
                    <a:lnTo>
                      <a:pt x="886" y="1140"/>
                    </a:lnTo>
                    <a:lnTo>
                      <a:pt x="867" y="1146"/>
                    </a:lnTo>
                    <a:lnTo>
                      <a:pt x="847" y="1155"/>
                    </a:lnTo>
                    <a:lnTo>
                      <a:pt x="830" y="1163"/>
                    </a:lnTo>
                    <a:lnTo>
                      <a:pt x="814" y="1172"/>
                    </a:lnTo>
                    <a:lnTo>
                      <a:pt x="802" y="1179"/>
                    </a:lnTo>
                    <a:lnTo>
                      <a:pt x="794" y="1184"/>
                    </a:lnTo>
                    <a:lnTo>
                      <a:pt x="792" y="1186"/>
                    </a:lnTo>
                    <a:lnTo>
                      <a:pt x="618" y="1209"/>
                    </a:lnTo>
                    <a:lnTo>
                      <a:pt x="482" y="114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04" name="Freeform 71"/>
              <p:cNvSpPr>
                <a:spLocks/>
              </p:cNvSpPr>
              <p:nvPr/>
            </p:nvSpPr>
            <p:spPr bwMode="auto">
              <a:xfrm>
                <a:off x="5599" y="230"/>
                <a:ext cx="294" cy="680"/>
              </a:xfrm>
              <a:custGeom>
                <a:avLst/>
                <a:gdLst>
                  <a:gd name="T0" fmla="*/ 390 w 589"/>
                  <a:gd name="T1" fmla="*/ 76 h 1360"/>
                  <a:gd name="T2" fmla="*/ 412 w 589"/>
                  <a:gd name="T3" fmla="*/ 55 h 1360"/>
                  <a:gd name="T4" fmla="*/ 452 w 589"/>
                  <a:gd name="T5" fmla="*/ 33 h 1360"/>
                  <a:gd name="T6" fmla="*/ 471 w 589"/>
                  <a:gd name="T7" fmla="*/ 23 h 1360"/>
                  <a:gd name="T8" fmla="*/ 504 w 589"/>
                  <a:gd name="T9" fmla="*/ 5 h 1360"/>
                  <a:gd name="T10" fmla="*/ 521 w 589"/>
                  <a:gd name="T11" fmla="*/ 1 h 1360"/>
                  <a:gd name="T12" fmla="*/ 550 w 589"/>
                  <a:gd name="T13" fmla="*/ 10 h 1360"/>
                  <a:gd name="T14" fmla="*/ 577 w 589"/>
                  <a:gd name="T15" fmla="*/ 21 h 1360"/>
                  <a:gd name="T16" fmla="*/ 586 w 589"/>
                  <a:gd name="T17" fmla="*/ 45 h 1360"/>
                  <a:gd name="T18" fmla="*/ 589 w 589"/>
                  <a:gd name="T19" fmla="*/ 84 h 1360"/>
                  <a:gd name="T20" fmla="*/ 532 w 589"/>
                  <a:gd name="T21" fmla="*/ 129 h 1360"/>
                  <a:gd name="T22" fmla="*/ 529 w 589"/>
                  <a:gd name="T23" fmla="*/ 109 h 1360"/>
                  <a:gd name="T24" fmla="*/ 546 w 589"/>
                  <a:gd name="T25" fmla="*/ 86 h 1360"/>
                  <a:gd name="T26" fmla="*/ 566 w 589"/>
                  <a:gd name="T27" fmla="*/ 84 h 1360"/>
                  <a:gd name="T28" fmla="*/ 565 w 589"/>
                  <a:gd name="T29" fmla="*/ 81 h 1360"/>
                  <a:gd name="T30" fmla="*/ 552 w 589"/>
                  <a:gd name="T31" fmla="*/ 77 h 1360"/>
                  <a:gd name="T32" fmla="*/ 534 w 589"/>
                  <a:gd name="T33" fmla="*/ 77 h 1360"/>
                  <a:gd name="T34" fmla="*/ 508 w 589"/>
                  <a:gd name="T35" fmla="*/ 70 h 1360"/>
                  <a:gd name="T36" fmla="*/ 502 w 589"/>
                  <a:gd name="T37" fmla="*/ 101 h 1360"/>
                  <a:gd name="T38" fmla="*/ 479 w 589"/>
                  <a:gd name="T39" fmla="*/ 114 h 1360"/>
                  <a:gd name="T40" fmla="*/ 458 w 589"/>
                  <a:gd name="T41" fmla="*/ 125 h 1360"/>
                  <a:gd name="T42" fmla="*/ 438 w 589"/>
                  <a:gd name="T43" fmla="*/ 148 h 1360"/>
                  <a:gd name="T44" fmla="*/ 420 w 589"/>
                  <a:gd name="T45" fmla="*/ 152 h 1360"/>
                  <a:gd name="T46" fmla="*/ 400 w 589"/>
                  <a:gd name="T47" fmla="*/ 156 h 1360"/>
                  <a:gd name="T48" fmla="*/ 384 w 589"/>
                  <a:gd name="T49" fmla="*/ 162 h 1360"/>
                  <a:gd name="T50" fmla="*/ 337 w 589"/>
                  <a:gd name="T51" fmla="*/ 228 h 1360"/>
                  <a:gd name="T52" fmla="*/ 293 w 589"/>
                  <a:gd name="T53" fmla="*/ 295 h 1360"/>
                  <a:gd name="T54" fmla="*/ 278 w 589"/>
                  <a:gd name="T55" fmla="*/ 329 h 1360"/>
                  <a:gd name="T56" fmla="*/ 230 w 589"/>
                  <a:gd name="T57" fmla="*/ 438 h 1360"/>
                  <a:gd name="T58" fmla="*/ 151 w 589"/>
                  <a:gd name="T59" fmla="*/ 535 h 1360"/>
                  <a:gd name="T60" fmla="*/ 120 w 589"/>
                  <a:gd name="T61" fmla="*/ 597 h 1360"/>
                  <a:gd name="T62" fmla="*/ 134 w 589"/>
                  <a:gd name="T63" fmla="*/ 682 h 1360"/>
                  <a:gd name="T64" fmla="*/ 174 w 589"/>
                  <a:gd name="T65" fmla="*/ 773 h 1360"/>
                  <a:gd name="T66" fmla="*/ 215 w 589"/>
                  <a:gd name="T67" fmla="*/ 914 h 1360"/>
                  <a:gd name="T68" fmla="*/ 229 w 589"/>
                  <a:gd name="T69" fmla="*/ 983 h 1360"/>
                  <a:gd name="T70" fmla="*/ 256 w 589"/>
                  <a:gd name="T71" fmla="*/ 1024 h 1360"/>
                  <a:gd name="T72" fmla="*/ 279 w 589"/>
                  <a:gd name="T73" fmla="*/ 1094 h 1360"/>
                  <a:gd name="T74" fmla="*/ 284 w 589"/>
                  <a:gd name="T75" fmla="*/ 1122 h 1360"/>
                  <a:gd name="T76" fmla="*/ 287 w 589"/>
                  <a:gd name="T77" fmla="*/ 1190 h 1360"/>
                  <a:gd name="T78" fmla="*/ 274 w 589"/>
                  <a:gd name="T79" fmla="*/ 1270 h 1360"/>
                  <a:gd name="T80" fmla="*/ 227 w 589"/>
                  <a:gd name="T81" fmla="*/ 1336 h 1360"/>
                  <a:gd name="T82" fmla="*/ 134 w 589"/>
                  <a:gd name="T83" fmla="*/ 1360 h 1360"/>
                  <a:gd name="T84" fmla="*/ 119 w 589"/>
                  <a:gd name="T85" fmla="*/ 1201 h 1360"/>
                  <a:gd name="T86" fmla="*/ 125 w 589"/>
                  <a:gd name="T87" fmla="*/ 1111 h 1360"/>
                  <a:gd name="T88" fmla="*/ 110 w 589"/>
                  <a:gd name="T89" fmla="*/ 1071 h 1360"/>
                  <a:gd name="T90" fmla="*/ 96 w 589"/>
                  <a:gd name="T91" fmla="*/ 1121 h 1360"/>
                  <a:gd name="T92" fmla="*/ 75 w 589"/>
                  <a:gd name="T93" fmla="*/ 1179 h 1360"/>
                  <a:gd name="T94" fmla="*/ 72 w 589"/>
                  <a:gd name="T95" fmla="*/ 1107 h 1360"/>
                  <a:gd name="T96" fmla="*/ 59 w 589"/>
                  <a:gd name="T97" fmla="*/ 1016 h 1360"/>
                  <a:gd name="T98" fmla="*/ 34 w 589"/>
                  <a:gd name="T99" fmla="*/ 928 h 1360"/>
                  <a:gd name="T100" fmla="*/ 10 w 589"/>
                  <a:gd name="T101" fmla="*/ 825 h 1360"/>
                  <a:gd name="T102" fmla="*/ 2 w 589"/>
                  <a:gd name="T103" fmla="*/ 690 h 1360"/>
                  <a:gd name="T104" fmla="*/ 17 w 589"/>
                  <a:gd name="T105" fmla="*/ 547 h 1360"/>
                  <a:gd name="T106" fmla="*/ 29 w 589"/>
                  <a:gd name="T107" fmla="*/ 523 h 1360"/>
                  <a:gd name="T108" fmla="*/ 63 w 589"/>
                  <a:gd name="T109" fmla="*/ 461 h 1360"/>
                  <a:gd name="T110" fmla="*/ 113 w 589"/>
                  <a:gd name="T111" fmla="*/ 377 h 1360"/>
                  <a:gd name="T112" fmla="*/ 177 w 589"/>
                  <a:gd name="T113" fmla="*/ 288 h 1360"/>
                  <a:gd name="T114" fmla="*/ 248 w 589"/>
                  <a:gd name="T115" fmla="*/ 209 h 1360"/>
                  <a:gd name="T116" fmla="*/ 286 w 589"/>
                  <a:gd name="T117" fmla="*/ 181 h 1360"/>
                  <a:gd name="T118" fmla="*/ 337 w 589"/>
                  <a:gd name="T119" fmla="*/ 143 h 1360"/>
                  <a:gd name="T120" fmla="*/ 385 w 589"/>
                  <a:gd name="T121" fmla="*/ 81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9" h="1360">
                    <a:moveTo>
                      <a:pt x="385" y="81"/>
                    </a:moveTo>
                    <a:lnTo>
                      <a:pt x="387" y="80"/>
                    </a:lnTo>
                    <a:lnTo>
                      <a:pt x="390" y="76"/>
                    </a:lnTo>
                    <a:lnTo>
                      <a:pt x="395" y="70"/>
                    </a:lnTo>
                    <a:lnTo>
                      <a:pt x="403" y="63"/>
                    </a:lnTo>
                    <a:lnTo>
                      <a:pt x="412" y="55"/>
                    </a:lnTo>
                    <a:lnTo>
                      <a:pt x="423" y="47"/>
                    </a:lnTo>
                    <a:lnTo>
                      <a:pt x="437" y="40"/>
                    </a:lnTo>
                    <a:lnTo>
                      <a:pt x="452" y="33"/>
                    </a:lnTo>
                    <a:lnTo>
                      <a:pt x="454" y="32"/>
                    </a:lnTo>
                    <a:lnTo>
                      <a:pt x="461" y="27"/>
                    </a:lnTo>
                    <a:lnTo>
                      <a:pt x="471" y="23"/>
                    </a:lnTo>
                    <a:lnTo>
                      <a:pt x="482" y="16"/>
                    </a:lnTo>
                    <a:lnTo>
                      <a:pt x="494" y="10"/>
                    </a:lnTo>
                    <a:lnTo>
                      <a:pt x="504" y="5"/>
                    </a:lnTo>
                    <a:lnTo>
                      <a:pt x="512" y="1"/>
                    </a:lnTo>
                    <a:lnTo>
                      <a:pt x="517" y="0"/>
                    </a:lnTo>
                    <a:lnTo>
                      <a:pt x="521" y="1"/>
                    </a:lnTo>
                    <a:lnTo>
                      <a:pt x="528" y="3"/>
                    </a:lnTo>
                    <a:lnTo>
                      <a:pt x="539" y="5"/>
                    </a:lnTo>
                    <a:lnTo>
                      <a:pt x="550" y="10"/>
                    </a:lnTo>
                    <a:lnTo>
                      <a:pt x="561" y="13"/>
                    </a:lnTo>
                    <a:lnTo>
                      <a:pt x="570" y="18"/>
                    </a:lnTo>
                    <a:lnTo>
                      <a:pt x="577" y="21"/>
                    </a:lnTo>
                    <a:lnTo>
                      <a:pt x="580" y="24"/>
                    </a:lnTo>
                    <a:lnTo>
                      <a:pt x="582" y="33"/>
                    </a:lnTo>
                    <a:lnTo>
                      <a:pt x="586" y="45"/>
                    </a:lnTo>
                    <a:lnTo>
                      <a:pt x="588" y="56"/>
                    </a:lnTo>
                    <a:lnTo>
                      <a:pt x="589" y="61"/>
                    </a:lnTo>
                    <a:lnTo>
                      <a:pt x="589" y="84"/>
                    </a:lnTo>
                    <a:lnTo>
                      <a:pt x="541" y="130"/>
                    </a:lnTo>
                    <a:lnTo>
                      <a:pt x="537" y="130"/>
                    </a:lnTo>
                    <a:lnTo>
                      <a:pt x="532" y="129"/>
                    </a:lnTo>
                    <a:lnTo>
                      <a:pt x="526" y="125"/>
                    </a:lnTo>
                    <a:lnTo>
                      <a:pt x="525" y="118"/>
                    </a:lnTo>
                    <a:lnTo>
                      <a:pt x="529" y="109"/>
                    </a:lnTo>
                    <a:lnTo>
                      <a:pt x="534" y="99"/>
                    </a:lnTo>
                    <a:lnTo>
                      <a:pt x="540" y="91"/>
                    </a:lnTo>
                    <a:lnTo>
                      <a:pt x="546" y="86"/>
                    </a:lnTo>
                    <a:lnTo>
                      <a:pt x="552" y="85"/>
                    </a:lnTo>
                    <a:lnTo>
                      <a:pt x="559" y="84"/>
                    </a:lnTo>
                    <a:lnTo>
                      <a:pt x="566" y="84"/>
                    </a:lnTo>
                    <a:lnTo>
                      <a:pt x="569" y="84"/>
                    </a:lnTo>
                    <a:lnTo>
                      <a:pt x="567" y="84"/>
                    </a:lnTo>
                    <a:lnTo>
                      <a:pt x="565" y="81"/>
                    </a:lnTo>
                    <a:lnTo>
                      <a:pt x="562" y="80"/>
                    </a:lnTo>
                    <a:lnTo>
                      <a:pt x="557" y="78"/>
                    </a:lnTo>
                    <a:lnTo>
                      <a:pt x="552" y="77"/>
                    </a:lnTo>
                    <a:lnTo>
                      <a:pt x="547" y="76"/>
                    </a:lnTo>
                    <a:lnTo>
                      <a:pt x="540" y="76"/>
                    </a:lnTo>
                    <a:lnTo>
                      <a:pt x="534" y="77"/>
                    </a:lnTo>
                    <a:lnTo>
                      <a:pt x="525" y="68"/>
                    </a:lnTo>
                    <a:lnTo>
                      <a:pt x="525" y="38"/>
                    </a:lnTo>
                    <a:lnTo>
                      <a:pt x="508" y="70"/>
                    </a:lnTo>
                    <a:lnTo>
                      <a:pt x="508" y="76"/>
                    </a:lnTo>
                    <a:lnTo>
                      <a:pt x="505" y="87"/>
                    </a:lnTo>
                    <a:lnTo>
                      <a:pt x="502" y="101"/>
                    </a:lnTo>
                    <a:lnTo>
                      <a:pt x="496" y="109"/>
                    </a:lnTo>
                    <a:lnTo>
                      <a:pt x="488" y="111"/>
                    </a:lnTo>
                    <a:lnTo>
                      <a:pt x="479" y="114"/>
                    </a:lnTo>
                    <a:lnTo>
                      <a:pt x="471" y="116"/>
                    </a:lnTo>
                    <a:lnTo>
                      <a:pt x="464" y="118"/>
                    </a:lnTo>
                    <a:lnTo>
                      <a:pt x="458" y="125"/>
                    </a:lnTo>
                    <a:lnTo>
                      <a:pt x="453" y="134"/>
                    </a:lnTo>
                    <a:lnTo>
                      <a:pt x="446" y="144"/>
                    </a:lnTo>
                    <a:lnTo>
                      <a:pt x="438" y="148"/>
                    </a:lnTo>
                    <a:lnTo>
                      <a:pt x="434" y="148"/>
                    </a:lnTo>
                    <a:lnTo>
                      <a:pt x="427" y="149"/>
                    </a:lnTo>
                    <a:lnTo>
                      <a:pt x="420" y="152"/>
                    </a:lnTo>
                    <a:lnTo>
                      <a:pt x="413" y="153"/>
                    </a:lnTo>
                    <a:lnTo>
                      <a:pt x="406" y="155"/>
                    </a:lnTo>
                    <a:lnTo>
                      <a:pt x="400" y="156"/>
                    </a:lnTo>
                    <a:lnTo>
                      <a:pt x="395" y="156"/>
                    </a:lnTo>
                    <a:lnTo>
                      <a:pt x="391" y="156"/>
                    </a:lnTo>
                    <a:lnTo>
                      <a:pt x="384" y="162"/>
                    </a:lnTo>
                    <a:lnTo>
                      <a:pt x="372" y="178"/>
                    </a:lnTo>
                    <a:lnTo>
                      <a:pt x="355" y="201"/>
                    </a:lnTo>
                    <a:lnTo>
                      <a:pt x="337" y="228"/>
                    </a:lnTo>
                    <a:lnTo>
                      <a:pt x="319" y="254"/>
                    </a:lnTo>
                    <a:lnTo>
                      <a:pt x="304" y="277"/>
                    </a:lnTo>
                    <a:lnTo>
                      <a:pt x="293" y="295"/>
                    </a:lnTo>
                    <a:lnTo>
                      <a:pt x="289" y="300"/>
                    </a:lnTo>
                    <a:lnTo>
                      <a:pt x="286" y="309"/>
                    </a:lnTo>
                    <a:lnTo>
                      <a:pt x="278" y="329"/>
                    </a:lnTo>
                    <a:lnTo>
                      <a:pt x="267" y="360"/>
                    </a:lnTo>
                    <a:lnTo>
                      <a:pt x="251" y="397"/>
                    </a:lnTo>
                    <a:lnTo>
                      <a:pt x="230" y="438"/>
                    </a:lnTo>
                    <a:lnTo>
                      <a:pt x="207" y="476"/>
                    </a:lnTo>
                    <a:lnTo>
                      <a:pt x="180" y="509"/>
                    </a:lnTo>
                    <a:lnTo>
                      <a:pt x="151" y="535"/>
                    </a:lnTo>
                    <a:lnTo>
                      <a:pt x="123" y="568"/>
                    </a:lnTo>
                    <a:lnTo>
                      <a:pt x="121" y="576"/>
                    </a:lnTo>
                    <a:lnTo>
                      <a:pt x="120" y="597"/>
                    </a:lnTo>
                    <a:lnTo>
                      <a:pt x="121" y="627"/>
                    </a:lnTo>
                    <a:lnTo>
                      <a:pt x="127" y="662"/>
                    </a:lnTo>
                    <a:lnTo>
                      <a:pt x="134" y="682"/>
                    </a:lnTo>
                    <a:lnTo>
                      <a:pt x="145" y="707"/>
                    </a:lnTo>
                    <a:lnTo>
                      <a:pt x="159" y="737"/>
                    </a:lnTo>
                    <a:lnTo>
                      <a:pt x="174" y="773"/>
                    </a:lnTo>
                    <a:lnTo>
                      <a:pt x="191" y="813"/>
                    </a:lnTo>
                    <a:lnTo>
                      <a:pt x="204" y="861"/>
                    </a:lnTo>
                    <a:lnTo>
                      <a:pt x="215" y="914"/>
                    </a:lnTo>
                    <a:lnTo>
                      <a:pt x="221" y="974"/>
                    </a:lnTo>
                    <a:lnTo>
                      <a:pt x="223" y="976"/>
                    </a:lnTo>
                    <a:lnTo>
                      <a:pt x="229" y="983"/>
                    </a:lnTo>
                    <a:lnTo>
                      <a:pt x="237" y="993"/>
                    </a:lnTo>
                    <a:lnTo>
                      <a:pt x="246" y="1007"/>
                    </a:lnTo>
                    <a:lnTo>
                      <a:pt x="256" y="1024"/>
                    </a:lnTo>
                    <a:lnTo>
                      <a:pt x="266" y="1045"/>
                    </a:lnTo>
                    <a:lnTo>
                      <a:pt x="274" y="1068"/>
                    </a:lnTo>
                    <a:lnTo>
                      <a:pt x="279" y="1094"/>
                    </a:lnTo>
                    <a:lnTo>
                      <a:pt x="280" y="1097"/>
                    </a:lnTo>
                    <a:lnTo>
                      <a:pt x="282" y="1107"/>
                    </a:lnTo>
                    <a:lnTo>
                      <a:pt x="284" y="1122"/>
                    </a:lnTo>
                    <a:lnTo>
                      <a:pt x="286" y="1142"/>
                    </a:lnTo>
                    <a:lnTo>
                      <a:pt x="287" y="1165"/>
                    </a:lnTo>
                    <a:lnTo>
                      <a:pt x="287" y="1190"/>
                    </a:lnTo>
                    <a:lnTo>
                      <a:pt x="285" y="1217"/>
                    </a:lnTo>
                    <a:lnTo>
                      <a:pt x="280" y="1243"/>
                    </a:lnTo>
                    <a:lnTo>
                      <a:pt x="274" y="1270"/>
                    </a:lnTo>
                    <a:lnTo>
                      <a:pt x="262" y="1295"/>
                    </a:lnTo>
                    <a:lnTo>
                      <a:pt x="247" y="1317"/>
                    </a:lnTo>
                    <a:lnTo>
                      <a:pt x="227" y="1336"/>
                    </a:lnTo>
                    <a:lnTo>
                      <a:pt x="203" y="1350"/>
                    </a:lnTo>
                    <a:lnTo>
                      <a:pt x="172" y="1358"/>
                    </a:lnTo>
                    <a:lnTo>
                      <a:pt x="134" y="1360"/>
                    </a:lnTo>
                    <a:lnTo>
                      <a:pt x="90" y="1354"/>
                    </a:lnTo>
                    <a:lnTo>
                      <a:pt x="103" y="1283"/>
                    </a:lnTo>
                    <a:lnTo>
                      <a:pt x="119" y="1201"/>
                    </a:lnTo>
                    <a:lnTo>
                      <a:pt x="123" y="1188"/>
                    </a:lnTo>
                    <a:lnTo>
                      <a:pt x="126" y="1157"/>
                    </a:lnTo>
                    <a:lnTo>
                      <a:pt x="125" y="1111"/>
                    </a:lnTo>
                    <a:lnTo>
                      <a:pt x="112" y="1058"/>
                    </a:lnTo>
                    <a:lnTo>
                      <a:pt x="111" y="1061"/>
                    </a:lnTo>
                    <a:lnTo>
                      <a:pt x="110" y="1071"/>
                    </a:lnTo>
                    <a:lnTo>
                      <a:pt x="106" y="1084"/>
                    </a:lnTo>
                    <a:lnTo>
                      <a:pt x="102" y="1102"/>
                    </a:lnTo>
                    <a:lnTo>
                      <a:pt x="96" y="1121"/>
                    </a:lnTo>
                    <a:lnTo>
                      <a:pt x="90" y="1142"/>
                    </a:lnTo>
                    <a:lnTo>
                      <a:pt x="83" y="1162"/>
                    </a:lnTo>
                    <a:lnTo>
                      <a:pt x="75" y="1179"/>
                    </a:lnTo>
                    <a:lnTo>
                      <a:pt x="75" y="1173"/>
                    </a:lnTo>
                    <a:lnTo>
                      <a:pt x="75" y="1151"/>
                    </a:lnTo>
                    <a:lnTo>
                      <a:pt x="72" y="1107"/>
                    </a:lnTo>
                    <a:lnTo>
                      <a:pt x="66" y="1038"/>
                    </a:lnTo>
                    <a:lnTo>
                      <a:pt x="64" y="1033"/>
                    </a:lnTo>
                    <a:lnTo>
                      <a:pt x="59" y="1016"/>
                    </a:lnTo>
                    <a:lnTo>
                      <a:pt x="52" y="992"/>
                    </a:lnTo>
                    <a:lnTo>
                      <a:pt x="43" y="962"/>
                    </a:lnTo>
                    <a:lnTo>
                      <a:pt x="34" y="928"/>
                    </a:lnTo>
                    <a:lnTo>
                      <a:pt x="25" y="892"/>
                    </a:lnTo>
                    <a:lnTo>
                      <a:pt x="17" y="857"/>
                    </a:lnTo>
                    <a:lnTo>
                      <a:pt x="10" y="825"/>
                    </a:lnTo>
                    <a:lnTo>
                      <a:pt x="3" y="769"/>
                    </a:lnTo>
                    <a:lnTo>
                      <a:pt x="0" y="721"/>
                    </a:lnTo>
                    <a:lnTo>
                      <a:pt x="2" y="690"/>
                    </a:lnTo>
                    <a:lnTo>
                      <a:pt x="3" y="679"/>
                    </a:lnTo>
                    <a:lnTo>
                      <a:pt x="3" y="584"/>
                    </a:lnTo>
                    <a:lnTo>
                      <a:pt x="17" y="547"/>
                    </a:lnTo>
                    <a:lnTo>
                      <a:pt x="18" y="544"/>
                    </a:lnTo>
                    <a:lnTo>
                      <a:pt x="22" y="536"/>
                    </a:lnTo>
                    <a:lnTo>
                      <a:pt x="29" y="523"/>
                    </a:lnTo>
                    <a:lnTo>
                      <a:pt x="38" y="506"/>
                    </a:lnTo>
                    <a:lnTo>
                      <a:pt x="50" y="485"/>
                    </a:lnTo>
                    <a:lnTo>
                      <a:pt x="63" y="461"/>
                    </a:lnTo>
                    <a:lnTo>
                      <a:pt x="78" y="434"/>
                    </a:lnTo>
                    <a:lnTo>
                      <a:pt x="95" y="407"/>
                    </a:lnTo>
                    <a:lnTo>
                      <a:pt x="113" y="377"/>
                    </a:lnTo>
                    <a:lnTo>
                      <a:pt x="134" y="348"/>
                    </a:lnTo>
                    <a:lnTo>
                      <a:pt x="155" y="318"/>
                    </a:lnTo>
                    <a:lnTo>
                      <a:pt x="177" y="288"/>
                    </a:lnTo>
                    <a:lnTo>
                      <a:pt x="200" y="260"/>
                    </a:lnTo>
                    <a:lnTo>
                      <a:pt x="224" y="234"/>
                    </a:lnTo>
                    <a:lnTo>
                      <a:pt x="248" y="209"/>
                    </a:lnTo>
                    <a:lnTo>
                      <a:pt x="272" y="189"/>
                    </a:lnTo>
                    <a:lnTo>
                      <a:pt x="276" y="186"/>
                    </a:lnTo>
                    <a:lnTo>
                      <a:pt x="286" y="181"/>
                    </a:lnTo>
                    <a:lnTo>
                      <a:pt x="301" y="171"/>
                    </a:lnTo>
                    <a:lnTo>
                      <a:pt x="319" y="158"/>
                    </a:lnTo>
                    <a:lnTo>
                      <a:pt x="337" y="143"/>
                    </a:lnTo>
                    <a:lnTo>
                      <a:pt x="357" y="124"/>
                    </a:lnTo>
                    <a:lnTo>
                      <a:pt x="373" y="103"/>
                    </a:lnTo>
                    <a:lnTo>
                      <a:pt x="385" y="81"/>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05" name="Freeform 72"/>
              <p:cNvSpPr>
                <a:spLocks/>
              </p:cNvSpPr>
              <p:nvPr/>
            </p:nvSpPr>
            <p:spPr bwMode="auto">
              <a:xfrm>
                <a:off x="5779" y="749"/>
                <a:ext cx="14" cy="27"/>
              </a:xfrm>
              <a:custGeom>
                <a:avLst/>
                <a:gdLst>
                  <a:gd name="T0" fmla="*/ 30 w 30"/>
                  <a:gd name="T1" fmla="*/ 0 h 53"/>
                  <a:gd name="T2" fmla="*/ 0 w 30"/>
                  <a:gd name="T3" fmla="*/ 53 h 53"/>
                  <a:gd name="T4" fmla="*/ 30 w 30"/>
                  <a:gd name="T5" fmla="*/ 0 h 53"/>
                </a:gdLst>
                <a:ahLst/>
                <a:cxnLst>
                  <a:cxn ang="0">
                    <a:pos x="T0" y="T1"/>
                  </a:cxn>
                  <a:cxn ang="0">
                    <a:pos x="T2" y="T3"/>
                  </a:cxn>
                  <a:cxn ang="0">
                    <a:pos x="T4" y="T5"/>
                  </a:cxn>
                </a:cxnLst>
                <a:rect l="0" t="0" r="r" b="b"/>
                <a:pathLst>
                  <a:path w="30" h="53">
                    <a:moveTo>
                      <a:pt x="30" y="0"/>
                    </a:moveTo>
                    <a:lnTo>
                      <a:pt x="0" y="53"/>
                    </a:lnTo>
                    <a:lnTo>
                      <a:pt x="30" y="0"/>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06" name="Freeform 73"/>
              <p:cNvSpPr>
                <a:spLocks/>
              </p:cNvSpPr>
              <p:nvPr/>
            </p:nvSpPr>
            <p:spPr bwMode="auto">
              <a:xfrm>
                <a:off x="5787" y="750"/>
                <a:ext cx="126" cy="183"/>
              </a:xfrm>
              <a:custGeom>
                <a:avLst/>
                <a:gdLst>
                  <a:gd name="T0" fmla="*/ 43 w 252"/>
                  <a:gd name="T1" fmla="*/ 0 h 367"/>
                  <a:gd name="T2" fmla="*/ 19 w 252"/>
                  <a:gd name="T3" fmla="*/ 34 h 367"/>
                  <a:gd name="T4" fmla="*/ 0 w 252"/>
                  <a:gd name="T5" fmla="*/ 64 h 367"/>
                  <a:gd name="T6" fmla="*/ 24 w 252"/>
                  <a:gd name="T7" fmla="*/ 146 h 367"/>
                  <a:gd name="T8" fmla="*/ 29 w 252"/>
                  <a:gd name="T9" fmla="*/ 159 h 367"/>
                  <a:gd name="T10" fmla="*/ 38 w 252"/>
                  <a:gd name="T11" fmla="*/ 193 h 367"/>
                  <a:gd name="T12" fmla="*/ 48 w 252"/>
                  <a:gd name="T13" fmla="*/ 231 h 367"/>
                  <a:gd name="T14" fmla="*/ 53 w 252"/>
                  <a:gd name="T15" fmla="*/ 260 h 367"/>
                  <a:gd name="T16" fmla="*/ 57 w 252"/>
                  <a:gd name="T17" fmla="*/ 274 h 367"/>
                  <a:gd name="T18" fmla="*/ 64 w 252"/>
                  <a:gd name="T19" fmla="*/ 286 h 367"/>
                  <a:gd name="T20" fmla="*/ 73 w 252"/>
                  <a:gd name="T21" fmla="*/ 300 h 367"/>
                  <a:gd name="T22" fmla="*/ 84 w 252"/>
                  <a:gd name="T23" fmla="*/ 314 h 367"/>
                  <a:gd name="T24" fmla="*/ 98 w 252"/>
                  <a:gd name="T25" fmla="*/ 327 h 367"/>
                  <a:gd name="T26" fmla="*/ 113 w 252"/>
                  <a:gd name="T27" fmla="*/ 338 h 367"/>
                  <a:gd name="T28" fmla="*/ 131 w 252"/>
                  <a:gd name="T29" fmla="*/ 347 h 367"/>
                  <a:gd name="T30" fmla="*/ 148 w 252"/>
                  <a:gd name="T31" fmla="*/ 357 h 367"/>
                  <a:gd name="T32" fmla="*/ 164 w 252"/>
                  <a:gd name="T33" fmla="*/ 362 h 367"/>
                  <a:gd name="T34" fmla="*/ 181 w 252"/>
                  <a:gd name="T35" fmla="*/ 366 h 367"/>
                  <a:gd name="T36" fmla="*/ 197 w 252"/>
                  <a:gd name="T37" fmla="*/ 367 h 367"/>
                  <a:gd name="T38" fmla="*/ 212 w 252"/>
                  <a:gd name="T39" fmla="*/ 366 h 367"/>
                  <a:gd name="T40" fmla="*/ 226 w 252"/>
                  <a:gd name="T41" fmla="*/ 360 h 367"/>
                  <a:gd name="T42" fmla="*/ 237 w 252"/>
                  <a:gd name="T43" fmla="*/ 351 h 367"/>
                  <a:gd name="T44" fmla="*/ 246 w 252"/>
                  <a:gd name="T45" fmla="*/ 337 h 367"/>
                  <a:gd name="T46" fmla="*/ 252 w 252"/>
                  <a:gd name="T47" fmla="*/ 318 h 367"/>
                  <a:gd name="T48" fmla="*/ 250 w 252"/>
                  <a:gd name="T49" fmla="*/ 314 h 367"/>
                  <a:gd name="T50" fmla="*/ 248 w 252"/>
                  <a:gd name="T51" fmla="*/ 302 h 367"/>
                  <a:gd name="T52" fmla="*/ 243 w 252"/>
                  <a:gd name="T53" fmla="*/ 286 h 367"/>
                  <a:gd name="T54" fmla="*/ 239 w 252"/>
                  <a:gd name="T55" fmla="*/ 265 h 367"/>
                  <a:gd name="T56" fmla="*/ 232 w 252"/>
                  <a:gd name="T57" fmla="*/ 242 h 367"/>
                  <a:gd name="T58" fmla="*/ 225 w 252"/>
                  <a:gd name="T59" fmla="*/ 219 h 367"/>
                  <a:gd name="T60" fmla="*/ 218 w 252"/>
                  <a:gd name="T61" fmla="*/ 197 h 367"/>
                  <a:gd name="T62" fmla="*/ 211 w 252"/>
                  <a:gd name="T63" fmla="*/ 179 h 367"/>
                  <a:gd name="T64" fmla="*/ 196 w 252"/>
                  <a:gd name="T65" fmla="*/ 208 h 367"/>
                  <a:gd name="T66" fmla="*/ 189 w 252"/>
                  <a:gd name="T67" fmla="*/ 223 h 367"/>
                  <a:gd name="T68" fmla="*/ 186 w 252"/>
                  <a:gd name="T69" fmla="*/ 217 h 367"/>
                  <a:gd name="T70" fmla="*/ 179 w 252"/>
                  <a:gd name="T71" fmla="*/ 203 h 367"/>
                  <a:gd name="T72" fmla="*/ 174 w 252"/>
                  <a:gd name="T73" fmla="*/ 182 h 367"/>
                  <a:gd name="T74" fmla="*/ 178 w 252"/>
                  <a:gd name="T75" fmla="*/ 161 h 367"/>
                  <a:gd name="T76" fmla="*/ 187 w 252"/>
                  <a:gd name="T77" fmla="*/ 139 h 367"/>
                  <a:gd name="T78" fmla="*/ 190 w 252"/>
                  <a:gd name="T79" fmla="*/ 120 h 367"/>
                  <a:gd name="T80" fmla="*/ 193 w 252"/>
                  <a:gd name="T81" fmla="*/ 106 h 367"/>
                  <a:gd name="T82" fmla="*/ 193 w 252"/>
                  <a:gd name="T83" fmla="*/ 102 h 367"/>
                  <a:gd name="T84" fmla="*/ 188 w 252"/>
                  <a:gd name="T85" fmla="*/ 101 h 367"/>
                  <a:gd name="T86" fmla="*/ 173 w 252"/>
                  <a:gd name="T87" fmla="*/ 95 h 367"/>
                  <a:gd name="T88" fmla="*/ 154 w 252"/>
                  <a:gd name="T89" fmla="*/ 87 h 367"/>
                  <a:gd name="T90" fmla="*/ 129 w 252"/>
                  <a:gd name="T91" fmla="*/ 75 h 367"/>
                  <a:gd name="T92" fmla="*/ 104 w 252"/>
                  <a:gd name="T93" fmla="*/ 61 h 367"/>
                  <a:gd name="T94" fmla="*/ 80 w 252"/>
                  <a:gd name="T95" fmla="*/ 44 h 367"/>
                  <a:gd name="T96" fmla="*/ 58 w 252"/>
                  <a:gd name="T97" fmla="*/ 23 h 367"/>
                  <a:gd name="T98" fmla="*/ 43 w 252"/>
                  <a:gd name="T99" fmla="*/ 0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2" h="367">
                    <a:moveTo>
                      <a:pt x="43" y="0"/>
                    </a:moveTo>
                    <a:lnTo>
                      <a:pt x="19" y="34"/>
                    </a:lnTo>
                    <a:lnTo>
                      <a:pt x="0" y="64"/>
                    </a:lnTo>
                    <a:lnTo>
                      <a:pt x="24" y="146"/>
                    </a:lnTo>
                    <a:lnTo>
                      <a:pt x="29" y="159"/>
                    </a:lnTo>
                    <a:lnTo>
                      <a:pt x="38" y="193"/>
                    </a:lnTo>
                    <a:lnTo>
                      <a:pt x="48" y="231"/>
                    </a:lnTo>
                    <a:lnTo>
                      <a:pt x="53" y="260"/>
                    </a:lnTo>
                    <a:lnTo>
                      <a:pt x="57" y="274"/>
                    </a:lnTo>
                    <a:lnTo>
                      <a:pt x="64" y="286"/>
                    </a:lnTo>
                    <a:lnTo>
                      <a:pt x="73" y="300"/>
                    </a:lnTo>
                    <a:lnTo>
                      <a:pt x="84" y="314"/>
                    </a:lnTo>
                    <a:lnTo>
                      <a:pt x="98" y="327"/>
                    </a:lnTo>
                    <a:lnTo>
                      <a:pt x="113" y="338"/>
                    </a:lnTo>
                    <a:lnTo>
                      <a:pt x="131" y="347"/>
                    </a:lnTo>
                    <a:lnTo>
                      <a:pt x="148" y="357"/>
                    </a:lnTo>
                    <a:lnTo>
                      <a:pt x="164" y="362"/>
                    </a:lnTo>
                    <a:lnTo>
                      <a:pt x="181" y="366"/>
                    </a:lnTo>
                    <a:lnTo>
                      <a:pt x="197" y="367"/>
                    </a:lnTo>
                    <a:lnTo>
                      <a:pt x="212" y="366"/>
                    </a:lnTo>
                    <a:lnTo>
                      <a:pt x="226" y="360"/>
                    </a:lnTo>
                    <a:lnTo>
                      <a:pt x="237" y="351"/>
                    </a:lnTo>
                    <a:lnTo>
                      <a:pt x="246" y="337"/>
                    </a:lnTo>
                    <a:lnTo>
                      <a:pt x="252" y="318"/>
                    </a:lnTo>
                    <a:lnTo>
                      <a:pt x="250" y="314"/>
                    </a:lnTo>
                    <a:lnTo>
                      <a:pt x="248" y="302"/>
                    </a:lnTo>
                    <a:lnTo>
                      <a:pt x="243" y="286"/>
                    </a:lnTo>
                    <a:lnTo>
                      <a:pt x="239" y="265"/>
                    </a:lnTo>
                    <a:lnTo>
                      <a:pt x="232" y="242"/>
                    </a:lnTo>
                    <a:lnTo>
                      <a:pt x="225" y="219"/>
                    </a:lnTo>
                    <a:lnTo>
                      <a:pt x="218" y="197"/>
                    </a:lnTo>
                    <a:lnTo>
                      <a:pt x="211" y="179"/>
                    </a:lnTo>
                    <a:lnTo>
                      <a:pt x="196" y="208"/>
                    </a:lnTo>
                    <a:lnTo>
                      <a:pt x="189" y="223"/>
                    </a:lnTo>
                    <a:lnTo>
                      <a:pt x="186" y="217"/>
                    </a:lnTo>
                    <a:lnTo>
                      <a:pt x="179" y="203"/>
                    </a:lnTo>
                    <a:lnTo>
                      <a:pt x="174" y="182"/>
                    </a:lnTo>
                    <a:lnTo>
                      <a:pt x="178" y="161"/>
                    </a:lnTo>
                    <a:lnTo>
                      <a:pt x="187" y="139"/>
                    </a:lnTo>
                    <a:lnTo>
                      <a:pt x="190" y="120"/>
                    </a:lnTo>
                    <a:lnTo>
                      <a:pt x="193" y="106"/>
                    </a:lnTo>
                    <a:lnTo>
                      <a:pt x="193" y="102"/>
                    </a:lnTo>
                    <a:lnTo>
                      <a:pt x="188" y="101"/>
                    </a:lnTo>
                    <a:lnTo>
                      <a:pt x="173" y="95"/>
                    </a:lnTo>
                    <a:lnTo>
                      <a:pt x="154" y="87"/>
                    </a:lnTo>
                    <a:lnTo>
                      <a:pt x="129" y="75"/>
                    </a:lnTo>
                    <a:lnTo>
                      <a:pt x="104" y="61"/>
                    </a:lnTo>
                    <a:lnTo>
                      <a:pt x="80" y="44"/>
                    </a:lnTo>
                    <a:lnTo>
                      <a:pt x="58" y="23"/>
                    </a:lnTo>
                    <a:lnTo>
                      <a:pt x="43" y="0"/>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07" name="Freeform 74"/>
              <p:cNvSpPr>
                <a:spLocks/>
              </p:cNvSpPr>
              <p:nvPr/>
            </p:nvSpPr>
            <p:spPr bwMode="auto">
              <a:xfrm>
                <a:off x="5925" y="332"/>
                <a:ext cx="233" cy="615"/>
              </a:xfrm>
              <a:custGeom>
                <a:avLst/>
                <a:gdLst>
                  <a:gd name="T0" fmla="*/ 35 w 465"/>
                  <a:gd name="T1" fmla="*/ 984 h 1232"/>
                  <a:gd name="T2" fmla="*/ 53 w 465"/>
                  <a:gd name="T3" fmla="*/ 967 h 1232"/>
                  <a:gd name="T4" fmla="*/ 86 w 465"/>
                  <a:gd name="T5" fmla="*/ 944 h 1232"/>
                  <a:gd name="T6" fmla="*/ 132 w 465"/>
                  <a:gd name="T7" fmla="*/ 926 h 1232"/>
                  <a:gd name="T8" fmla="*/ 162 w 465"/>
                  <a:gd name="T9" fmla="*/ 919 h 1232"/>
                  <a:gd name="T10" fmla="*/ 175 w 465"/>
                  <a:gd name="T11" fmla="*/ 886 h 1232"/>
                  <a:gd name="T12" fmla="*/ 208 w 465"/>
                  <a:gd name="T13" fmla="*/ 826 h 1232"/>
                  <a:gd name="T14" fmla="*/ 274 w 465"/>
                  <a:gd name="T15" fmla="*/ 746 h 1232"/>
                  <a:gd name="T16" fmla="*/ 351 w 465"/>
                  <a:gd name="T17" fmla="*/ 713 h 1232"/>
                  <a:gd name="T18" fmla="*/ 314 w 465"/>
                  <a:gd name="T19" fmla="*/ 641 h 1232"/>
                  <a:gd name="T20" fmla="*/ 312 w 465"/>
                  <a:gd name="T21" fmla="*/ 605 h 1232"/>
                  <a:gd name="T22" fmla="*/ 312 w 465"/>
                  <a:gd name="T23" fmla="*/ 543 h 1232"/>
                  <a:gd name="T24" fmla="*/ 322 w 465"/>
                  <a:gd name="T25" fmla="*/ 469 h 1232"/>
                  <a:gd name="T26" fmla="*/ 356 w 465"/>
                  <a:gd name="T27" fmla="*/ 223 h 1232"/>
                  <a:gd name="T28" fmla="*/ 373 w 465"/>
                  <a:gd name="T29" fmla="*/ 175 h 1232"/>
                  <a:gd name="T30" fmla="*/ 371 w 465"/>
                  <a:gd name="T31" fmla="*/ 150 h 1232"/>
                  <a:gd name="T32" fmla="*/ 389 w 465"/>
                  <a:gd name="T33" fmla="*/ 104 h 1232"/>
                  <a:gd name="T34" fmla="*/ 407 w 465"/>
                  <a:gd name="T35" fmla="*/ 92 h 1232"/>
                  <a:gd name="T36" fmla="*/ 419 w 465"/>
                  <a:gd name="T37" fmla="*/ 88 h 1232"/>
                  <a:gd name="T38" fmla="*/ 428 w 465"/>
                  <a:gd name="T39" fmla="*/ 90 h 1232"/>
                  <a:gd name="T40" fmla="*/ 432 w 465"/>
                  <a:gd name="T41" fmla="*/ 92 h 1232"/>
                  <a:gd name="T42" fmla="*/ 443 w 465"/>
                  <a:gd name="T43" fmla="*/ 43 h 1232"/>
                  <a:gd name="T44" fmla="*/ 423 w 465"/>
                  <a:gd name="T45" fmla="*/ 66 h 1232"/>
                  <a:gd name="T46" fmla="*/ 408 w 465"/>
                  <a:gd name="T47" fmla="*/ 69 h 1232"/>
                  <a:gd name="T48" fmla="*/ 402 w 465"/>
                  <a:gd name="T49" fmla="*/ 54 h 1232"/>
                  <a:gd name="T50" fmla="*/ 430 w 465"/>
                  <a:gd name="T51" fmla="*/ 0 h 1232"/>
                  <a:gd name="T52" fmla="*/ 455 w 465"/>
                  <a:gd name="T53" fmla="*/ 11 h 1232"/>
                  <a:gd name="T54" fmla="*/ 465 w 465"/>
                  <a:gd name="T55" fmla="*/ 34 h 1232"/>
                  <a:gd name="T56" fmla="*/ 463 w 465"/>
                  <a:gd name="T57" fmla="*/ 72 h 1232"/>
                  <a:gd name="T58" fmla="*/ 451 w 465"/>
                  <a:gd name="T59" fmla="*/ 134 h 1232"/>
                  <a:gd name="T60" fmla="*/ 439 w 465"/>
                  <a:gd name="T61" fmla="*/ 203 h 1232"/>
                  <a:gd name="T62" fmla="*/ 449 w 465"/>
                  <a:gd name="T63" fmla="*/ 407 h 1232"/>
                  <a:gd name="T64" fmla="*/ 456 w 465"/>
                  <a:gd name="T65" fmla="*/ 466 h 1232"/>
                  <a:gd name="T66" fmla="*/ 461 w 465"/>
                  <a:gd name="T67" fmla="*/ 558 h 1232"/>
                  <a:gd name="T68" fmla="*/ 453 w 465"/>
                  <a:gd name="T69" fmla="*/ 658 h 1232"/>
                  <a:gd name="T70" fmla="*/ 442 w 465"/>
                  <a:gd name="T71" fmla="*/ 707 h 1232"/>
                  <a:gd name="T72" fmla="*/ 445 w 465"/>
                  <a:gd name="T73" fmla="*/ 731 h 1232"/>
                  <a:gd name="T74" fmla="*/ 433 w 465"/>
                  <a:gd name="T75" fmla="*/ 760 h 1232"/>
                  <a:gd name="T76" fmla="*/ 395 w 465"/>
                  <a:gd name="T77" fmla="*/ 821 h 1232"/>
                  <a:gd name="T78" fmla="*/ 341 w 465"/>
                  <a:gd name="T79" fmla="*/ 901 h 1232"/>
                  <a:gd name="T80" fmla="*/ 283 w 465"/>
                  <a:gd name="T81" fmla="*/ 970 h 1232"/>
                  <a:gd name="T82" fmla="*/ 253 w 465"/>
                  <a:gd name="T83" fmla="*/ 995 h 1232"/>
                  <a:gd name="T84" fmla="*/ 220 w 465"/>
                  <a:gd name="T85" fmla="*/ 1022 h 1232"/>
                  <a:gd name="T86" fmla="*/ 175 w 465"/>
                  <a:gd name="T87" fmla="*/ 1068 h 1232"/>
                  <a:gd name="T88" fmla="*/ 139 w 465"/>
                  <a:gd name="T89" fmla="*/ 1123 h 1232"/>
                  <a:gd name="T90" fmla="*/ 129 w 465"/>
                  <a:gd name="T91" fmla="*/ 1232 h 1232"/>
                  <a:gd name="T92" fmla="*/ 114 w 465"/>
                  <a:gd name="T93" fmla="*/ 1198 h 1232"/>
                  <a:gd name="T94" fmla="*/ 78 w 465"/>
                  <a:gd name="T95" fmla="*/ 1122 h 1232"/>
                  <a:gd name="T96" fmla="*/ 40 w 465"/>
                  <a:gd name="T97" fmla="*/ 1041 h 1232"/>
                  <a:gd name="T98" fmla="*/ 16 w 465"/>
                  <a:gd name="T99" fmla="*/ 997 h 1232"/>
                  <a:gd name="T100" fmla="*/ 3 w 465"/>
                  <a:gd name="T101" fmla="*/ 978 h 1232"/>
                  <a:gd name="T102" fmla="*/ 22 w 465"/>
                  <a:gd name="T103" fmla="*/ 982 h 1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65" h="1232">
                    <a:moveTo>
                      <a:pt x="33" y="986"/>
                    </a:moveTo>
                    <a:lnTo>
                      <a:pt x="35" y="984"/>
                    </a:lnTo>
                    <a:lnTo>
                      <a:pt x="42" y="977"/>
                    </a:lnTo>
                    <a:lnTo>
                      <a:pt x="53" y="967"/>
                    </a:lnTo>
                    <a:lnTo>
                      <a:pt x="68" y="955"/>
                    </a:lnTo>
                    <a:lnTo>
                      <a:pt x="86" y="944"/>
                    </a:lnTo>
                    <a:lnTo>
                      <a:pt x="108" y="933"/>
                    </a:lnTo>
                    <a:lnTo>
                      <a:pt x="132" y="926"/>
                    </a:lnTo>
                    <a:lnTo>
                      <a:pt x="161" y="924"/>
                    </a:lnTo>
                    <a:lnTo>
                      <a:pt x="162" y="919"/>
                    </a:lnTo>
                    <a:lnTo>
                      <a:pt x="166" y="907"/>
                    </a:lnTo>
                    <a:lnTo>
                      <a:pt x="175" y="886"/>
                    </a:lnTo>
                    <a:lnTo>
                      <a:pt x="189" y="859"/>
                    </a:lnTo>
                    <a:lnTo>
                      <a:pt x="208" y="826"/>
                    </a:lnTo>
                    <a:lnTo>
                      <a:pt x="237" y="788"/>
                    </a:lnTo>
                    <a:lnTo>
                      <a:pt x="274" y="746"/>
                    </a:lnTo>
                    <a:lnTo>
                      <a:pt x="322" y="701"/>
                    </a:lnTo>
                    <a:lnTo>
                      <a:pt x="351" y="713"/>
                    </a:lnTo>
                    <a:lnTo>
                      <a:pt x="315" y="647"/>
                    </a:lnTo>
                    <a:lnTo>
                      <a:pt x="314" y="641"/>
                    </a:lnTo>
                    <a:lnTo>
                      <a:pt x="313" y="628"/>
                    </a:lnTo>
                    <a:lnTo>
                      <a:pt x="312" y="605"/>
                    </a:lnTo>
                    <a:lnTo>
                      <a:pt x="311" y="576"/>
                    </a:lnTo>
                    <a:lnTo>
                      <a:pt x="312" y="543"/>
                    </a:lnTo>
                    <a:lnTo>
                      <a:pt x="315" y="507"/>
                    </a:lnTo>
                    <a:lnTo>
                      <a:pt x="322" y="469"/>
                    </a:lnTo>
                    <a:lnTo>
                      <a:pt x="334" y="432"/>
                    </a:lnTo>
                    <a:lnTo>
                      <a:pt x="356" y="223"/>
                    </a:lnTo>
                    <a:lnTo>
                      <a:pt x="395" y="183"/>
                    </a:lnTo>
                    <a:lnTo>
                      <a:pt x="373" y="175"/>
                    </a:lnTo>
                    <a:lnTo>
                      <a:pt x="372" y="168"/>
                    </a:lnTo>
                    <a:lnTo>
                      <a:pt x="371" y="150"/>
                    </a:lnTo>
                    <a:lnTo>
                      <a:pt x="374" y="127"/>
                    </a:lnTo>
                    <a:lnTo>
                      <a:pt x="389" y="104"/>
                    </a:lnTo>
                    <a:lnTo>
                      <a:pt x="398" y="96"/>
                    </a:lnTo>
                    <a:lnTo>
                      <a:pt x="407" y="92"/>
                    </a:lnTo>
                    <a:lnTo>
                      <a:pt x="413" y="89"/>
                    </a:lnTo>
                    <a:lnTo>
                      <a:pt x="419" y="88"/>
                    </a:lnTo>
                    <a:lnTo>
                      <a:pt x="425" y="89"/>
                    </a:lnTo>
                    <a:lnTo>
                      <a:pt x="428" y="90"/>
                    </a:lnTo>
                    <a:lnTo>
                      <a:pt x="431" y="92"/>
                    </a:lnTo>
                    <a:lnTo>
                      <a:pt x="432" y="92"/>
                    </a:lnTo>
                    <a:lnTo>
                      <a:pt x="440" y="73"/>
                    </a:lnTo>
                    <a:lnTo>
                      <a:pt x="443" y="43"/>
                    </a:lnTo>
                    <a:lnTo>
                      <a:pt x="425" y="65"/>
                    </a:lnTo>
                    <a:lnTo>
                      <a:pt x="423" y="66"/>
                    </a:lnTo>
                    <a:lnTo>
                      <a:pt x="416" y="67"/>
                    </a:lnTo>
                    <a:lnTo>
                      <a:pt x="408" y="69"/>
                    </a:lnTo>
                    <a:lnTo>
                      <a:pt x="401" y="70"/>
                    </a:lnTo>
                    <a:lnTo>
                      <a:pt x="402" y="54"/>
                    </a:lnTo>
                    <a:lnTo>
                      <a:pt x="407" y="3"/>
                    </a:lnTo>
                    <a:lnTo>
                      <a:pt x="430" y="0"/>
                    </a:lnTo>
                    <a:lnTo>
                      <a:pt x="453" y="10"/>
                    </a:lnTo>
                    <a:lnTo>
                      <a:pt x="455" y="11"/>
                    </a:lnTo>
                    <a:lnTo>
                      <a:pt x="461" y="18"/>
                    </a:lnTo>
                    <a:lnTo>
                      <a:pt x="465" y="34"/>
                    </a:lnTo>
                    <a:lnTo>
                      <a:pt x="464" y="63"/>
                    </a:lnTo>
                    <a:lnTo>
                      <a:pt x="463" y="72"/>
                    </a:lnTo>
                    <a:lnTo>
                      <a:pt x="458" y="97"/>
                    </a:lnTo>
                    <a:lnTo>
                      <a:pt x="451" y="134"/>
                    </a:lnTo>
                    <a:lnTo>
                      <a:pt x="443" y="176"/>
                    </a:lnTo>
                    <a:lnTo>
                      <a:pt x="439" y="203"/>
                    </a:lnTo>
                    <a:lnTo>
                      <a:pt x="448" y="399"/>
                    </a:lnTo>
                    <a:lnTo>
                      <a:pt x="449" y="407"/>
                    </a:lnTo>
                    <a:lnTo>
                      <a:pt x="453" y="432"/>
                    </a:lnTo>
                    <a:lnTo>
                      <a:pt x="456" y="466"/>
                    </a:lnTo>
                    <a:lnTo>
                      <a:pt x="460" y="510"/>
                    </a:lnTo>
                    <a:lnTo>
                      <a:pt x="461" y="558"/>
                    </a:lnTo>
                    <a:lnTo>
                      <a:pt x="458" y="609"/>
                    </a:lnTo>
                    <a:lnTo>
                      <a:pt x="453" y="658"/>
                    </a:lnTo>
                    <a:lnTo>
                      <a:pt x="441" y="703"/>
                    </a:lnTo>
                    <a:lnTo>
                      <a:pt x="442" y="707"/>
                    </a:lnTo>
                    <a:lnTo>
                      <a:pt x="445" y="718"/>
                    </a:lnTo>
                    <a:lnTo>
                      <a:pt x="445" y="731"/>
                    </a:lnTo>
                    <a:lnTo>
                      <a:pt x="441" y="746"/>
                    </a:lnTo>
                    <a:lnTo>
                      <a:pt x="433" y="760"/>
                    </a:lnTo>
                    <a:lnTo>
                      <a:pt x="417" y="787"/>
                    </a:lnTo>
                    <a:lnTo>
                      <a:pt x="395" y="821"/>
                    </a:lnTo>
                    <a:lnTo>
                      <a:pt x="370" y="860"/>
                    </a:lnTo>
                    <a:lnTo>
                      <a:pt x="341" y="901"/>
                    </a:lnTo>
                    <a:lnTo>
                      <a:pt x="312" y="939"/>
                    </a:lnTo>
                    <a:lnTo>
                      <a:pt x="283" y="970"/>
                    </a:lnTo>
                    <a:lnTo>
                      <a:pt x="258" y="992"/>
                    </a:lnTo>
                    <a:lnTo>
                      <a:pt x="253" y="995"/>
                    </a:lnTo>
                    <a:lnTo>
                      <a:pt x="239" y="1006"/>
                    </a:lnTo>
                    <a:lnTo>
                      <a:pt x="220" y="1022"/>
                    </a:lnTo>
                    <a:lnTo>
                      <a:pt x="198" y="1043"/>
                    </a:lnTo>
                    <a:lnTo>
                      <a:pt x="175" y="1068"/>
                    </a:lnTo>
                    <a:lnTo>
                      <a:pt x="155" y="1095"/>
                    </a:lnTo>
                    <a:lnTo>
                      <a:pt x="139" y="1123"/>
                    </a:lnTo>
                    <a:lnTo>
                      <a:pt x="131" y="1153"/>
                    </a:lnTo>
                    <a:lnTo>
                      <a:pt x="129" y="1232"/>
                    </a:lnTo>
                    <a:lnTo>
                      <a:pt x="124" y="1222"/>
                    </a:lnTo>
                    <a:lnTo>
                      <a:pt x="114" y="1198"/>
                    </a:lnTo>
                    <a:lnTo>
                      <a:pt x="98" y="1163"/>
                    </a:lnTo>
                    <a:lnTo>
                      <a:pt x="78" y="1122"/>
                    </a:lnTo>
                    <a:lnTo>
                      <a:pt x="58" y="1080"/>
                    </a:lnTo>
                    <a:lnTo>
                      <a:pt x="40" y="1041"/>
                    </a:lnTo>
                    <a:lnTo>
                      <a:pt x="25" y="1013"/>
                    </a:lnTo>
                    <a:lnTo>
                      <a:pt x="16" y="997"/>
                    </a:lnTo>
                    <a:lnTo>
                      <a:pt x="0" y="978"/>
                    </a:lnTo>
                    <a:lnTo>
                      <a:pt x="3" y="978"/>
                    </a:lnTo>
                    <a:lnTo>
                      <a:pt x="10" y="978"/>
                    </a:lnTo>
                    <a:lnTo>
                      <a:pt x="22" y="982"/>
                    </a:lnTo>
                    <a:lnTo>
                      <a:pt x="33" y="986"/>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08" name="Freeform 75"/>
              <p:cNvSpPr>
                <a:spLocks/>
              </p:cNvSpPr>
              <p:nvPr/>
            </p:nvSpPr>
            <p:spPr bwMode="auto">
              <a:xfrm>
                <a:off x="6059" y="370"/>
                <a:ext cx="66" cy="59"/>
              </a:xfrm>
              <a:custGeom>
                <a:avLst/>
                <a:gdLst>
                  <a:gd name="T0" fmla="*/ 77 w 134"/>
                  <a:gd name="T1" fmla="*/ 0 h 116"/>
                  <a:gd name="T2" fmla="*/ 50 w 134"/>
                  <a:gd name="T3" fmla="*/ 7 h 116"/>
                  <a:gd name="T4" fmla="*/ 15 w 134"/>
                  <a:gd name="T5" fmla="*/ 8 h 116"/>
                  <a:gd name="T6" fmla="*/ 13 w 134"/>
                  <a:gd name="T7" fmla="*/ 10 h 116"/>
                  <a:gd name="T8" fmla="*/ 7 w 134"/>
                  <a:gd name="T9" fmla="*/ 15 h 116"/>
                  <a:gd name="T10" fmla="*/ 1 w 134"/>
                  <a:gd name="T11" fmla="*/ 23 h 116"/>
                  <a:gd name="T12" fmla="*/ 0 w 134"/>
                  <a:gd name="T13" fmla="*/ 32 h 116"/>
                  <a:gd name="T14" fmla="*/ 2 w 134"/>
                  <a:gd name="T15" fmla="*/ 46 h 116"/>
                  <a:gd name="T16" fmla="*/ 4 w 134"/>
                  <a:gd name="T17" fmla="*/ 61 h 116"/>
                  <a:gd name="T18" fmla="*/ 6 w 134"/>
                  <a:gd name="T19" fmla="*/ 75 h 116"/>
                  <a:gd name="T20" fmla="*/ 6 w 134"/>
                  <a:gd name="T21" fmla="*/ 80 h 116"/>
                  <a:gd name="T22" fmla="*/ 13 w 134"/>
                  <a:gd name="T23" fmla="*/ 103 h 116"/>
                  <a:gd name="T24" fmla="*/ 17 w 134"/>
                  <a:gd name="T25" fmla="*/ 106 h 116"/>
                  <a:gd name="T26" fmla="*/ 27 w 134"/>
                  <a:gd name="T27" fmla="*/ 109 h 116"/>
                  <a:gd name="T28" fmla="*/ 36 w 134"/>
                  <a:gd name="T29" fmla="*/ 114 h 116"/>
                  <a:gd name="T30" fmla="*/ 43 w 134"/>
                  <a:gd name="T31" fmla="*/ 116 h 116"/>
                  <a:gd name="T32" fmla="*/ 48 w 134"/>
                  <a:gd name="T33" fmla="*/ 116 h 116"/>
                  <a:gd name="T34" fmla="*/ 55 w 134"/>
                  <a:gd name="T35" fmla="*/ 115 h 116"/>
                  <a:gd name="T36" fmla="*/ 61 w 134"/>
                  <a:gd name="T37" fmla="*/ 114 h 116"/>
                  <a:gd name="T38" fmla="*/ 63 w 134"/>
                  <a:gd name="T39" fmla="*/ 114 h 116"/>
                  <a:gd name="T40" fmla="*/ 65 w 134"/>
                  <a:gd name="T41" fmla="*/ 113 h 116"/>
                  <a:gd name="T42" fmla="*/ 67 w 134"/>
                  <a:gd name="T43" fmla="*/ 110 h 116"/>
                  <a:gd name="T44" fmla="*/ 73 w 134"/>
                  <a:gd name="T45" fmla="*/ 108 h 116"/>
                  <a:gd name="T46" fmla="*/ 80 w 134"/>
                  <a:gd name="T47" fmla="*/ 105 h 116"/>
                  <a:gd name="T48" fmla="*/ 89 w 134"/>
                  <a:gd name="T49" fmla="*/ 102 h 116"/>
                  <a:gd name="T50" fmla="*/ 99 w 134"/>
                  <a:gd name="T51" fmla="*/ 101 h 116"/>
                  <a:gd name="T52" fmla="*/ 113 w 134"/>
                  <a:gd name="T53" fmla="*/ 101 h 116"/>
                  <a:gd name="T54" fmla="*/ 128 w 134"/>
                  <a:gd name="T55" fmla="*/ 105 h 116"/>
                  <a:gd name="T56" fmla="*/ 134 w 134"/>
                  <a:gd name="T57" fmla="*/ 98 h 116"/>
                  <a:gd name="T58" fmla="*/ 112 w 134"/>
                  <a:gd name="T59" fmla="*/ 55 h 116"/>
                  <a:gd name="T60" fmla="*/ 115 w 134"/>
                  <a:gd name="T61" fmla="*/ 44 h 116"/>
                  <a:gd name="T62" fmla="*/ 111 w 134"/>
                  <a:gd name="T63" fmla="*/ 46 h 116"/>
                  <a:gd name="T64" fmla="*/ 100 w 134"/>
                  <a:gd name="T65" fmla="*/ 50 h 116"/>
                  <a:gd name="T66" fmla="*/ 91 w 134"/>
                  <a:gd name="T67" fmla="*/ 56 h 116"/>
                  <a:gd name="T68" fmla="*/ 90 w 134"/>
                  <a:gd name="T69" fmla="*/ 61 h 116"/>
                  <a:gd name="T70" fmla="*/ 89 w 134"/>
                  <a:gd name="T71" fmla="*/ 61 h 116"/>
                  <a:gd name="T72" fmla="*/ 84 w 134"/>
                  <a:gd name="T73" fmla="*/ 59 h 116"/>
                  <a:gd name="T74" fmla="*/ 77 w 134"/>
                  <a:gd name="T75" fmla="*/ 57 h 116"/>
                  <a:gd name="T76" fmla="*/ 69 w 134"/>
                  <a:gd name="T77" fmla="*/ 55 h 116"/>
                  <a:gd name="T78" fmla="*/ 60 w 134"/>
                  <a:gd name="T79" fmla="*/ 53 h 116"/>
                  <a:gd name="T80" fmla="*/ 51 w 134"/>
                  <a:gd name="T81" fmla="*/ 50 h 116"/>
                  <a:gd name="T82" fmla="*/ 43 w 134"/>
                  <a:gd name="T83" fmla="*/ 49 h 116"/>
                  <a:gd name="T84" fmla="*/ 36 w 134"/>
                  <a:gd name="T85" fmla="*/ 48 h 116"/>
                  <a:gd name="T86" fmla="*/ 38 w 134"/>
                  <a:gd name="T87" fmla="*/ 44 h 116"/>
                  <a:gd name="T88" fmla="*/ 39 w 134"/>
                  <a:gd name="T89" fmla="*/ 44 h 116"/>
                  <a:gd name="T90" fmla="*/ 43 w 134"/>
                  <a:gd name="T91" fmla="*/ 45 h 116"/>
                  <a:gd name="T92" fmla="*/ 47 w 134"/>
                  <a:gd name="T93" fmla="*/ 45 h 116"/>
                  <a:gd name="T94" fmla="*/ 53 w 134"/>
                  <a:gd name="T95" fmla="*/ 44 h 116"/>
                  <a:gd name="T96" fmla="*/ 59 w 134"/>
                  <a:gd name="T97" fmla="*/ 42 h 116"/>
                  <a:gd name="T98" fmla="*/ 66 w 134"/>
                  <a:gd name="T99" fmla="*/ 40 h 116"/>
                  <a:gd name="T100" fmla="*/ 73 w 134"/>
                  <a:gd name="T101" fmla="*/ 35 h 116"/>
                  <a:gd name="T102" fmla="*/ 78 w 134"/>
                  <a:gd name="T103" fmla="*/ 30 h 116"/>
                  <a:gd name="T104" fmla="*/ 88 w 134"/>
                  <a:gd name="T105" fmla="*/ 17 h 116"/>
                  <a:gd name="T106" fmla="*/ 83 w 134"/>
                  <a:gd name="T107" fmla="*/ 3 h 116"/>
                  <a:gd name="T108" fmla="*/ 77 w 134"/>
                  <a:gd name="T10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4" h="116">
                    <a:moveTo>
                      <a:pt x="77" y="0"/>
                    </a:moveTo>
                    <a:lnTo>
                      <a:pt x="50" y="7"/>
                    </a:lnTo>
                    <a:lnTo>
                      <a:pt x="15" y="8"/>
                    </a:lnTo>
                    <a:lnTo>
                      <a:pt x="13" y="10"/>
                    </a:lnTo>
                    <a:lnTo>
                      <a:pt x="7" y="15"/>
                    </a:lnTo>
                    <a:lnTo>
                      <a:pt x="1" y="23"/>
                    </a:lnTo>
                    <a:lnTo>
                      <a:pt x="0" y="32"/>
                    </a:lnTo>
                    <a:lnTo>
                      <a:pt x="2" y="46"/>
                    </a:lnTo>
                    <a:lnTo>
                      <a:pt x="4" y="61"/>
                    </a:lnTo>
                    <a:lnTo>
                      <a:pt x="6" y="75"/>
                    </a:lnTo>
                    <a:lnTo>
                      <a:pt x="6" y="80"/>
                    </a:lnTo>
                    <a:lnTo>
                      <a:pt x="13" y="103"/>
                    </a:lnTo>
                    <a:lnTo>
                      <a:pt x="17" y="106"/>
                    </a:lnTo>
                    <a:lnTo>
                      <a:pt x="27" y="109"/>
                    </a:lnTo>
                    <a:lnTo>
                      <a:pt x="36" y="114"/>
                    </a:lnTo>
                    <a:lnTo>
                      <a:pt x="43" y="116"/>
                    </a:lnTo>
                    <a:lnTo>
                      <a:pt x="48" y="116"/>
                    </a:lnTo>
                    <a:lnTo>
                      <a:pt x="55" y="115"/>
                    </a:lnTo>
                    <a:lnTo>
                      <a:pt x="61" y="114"/>
                    </a:lnTo>
                    <a:lnTo>
                      <a:pt x="63" y="114"/>
                    </a:lnTo>
                    <a:lnTo>
                      <a:pt x="65" y="113"/>
                    </a:lnTo>
                    <a:lnTo>
                      <a:pt x="67" y="110"/>
                    </a:lnTo>
                    <a:lnTo>
                      <a:pt x="73" y="108"/>
                    </a:lnTo>
                    <a:lnTo>
                      <a:pt x="80" y="105"/>
                    </a:lnTo>
                    <a:lnTo>
                      <a:pt x="89" y="102"/>
                    </a:lnTo>
                    <a:lnTo>
                      <a:pt x="99" y="101"/>
                    </a:lnTo>
                    <a:lnTo>
                      <a:pt x="113" y="101"/>
                    </a:lnTo>
                    <a:lnTo>
                      <a:pt x="128" y="105"/>
                    </a:lnTo>
                    <a:lnTo>
                      <a:pt x="134" y="98"/>
                    </a:lnTo>
                    <a:lnTo>
                      <a:pt x="112" y="55"/>
                    </a:lnTo>
                    <a:lnTo>
                      <a:pt x="115" y="44"/>
                    </a:lnTo>
                    <a:lnTo>
                      <a:pt x="111" y="46"/>
                    </a:lnTo>
                    <a:lnTo>
                      <a:pt x="100" y="50"/>
                    </a:lnTo>
                    <a:lnTo>
                      <a:pt x="91" y="56"/>
                    </a:lnTo>
                    <a:lnTo>
                      <a:pt x="90" y="61"/>
                    </a:lnTo>
                    <a:lnTo>
                      <a:pt x="89" y="61"/>
                    </a:lnTo>
                    <a:lnTo>
                      <a:pt x="84" y="59"/>
                    </a:lnTo>
                    <a:lnTo>
                      <a:pt x="77" y="57"/>
                    </a:lnTo>
                    <a:lnTo>
                      <a:pt x="69" y="55"/>
                    </a:lnTo>
                    <a:lnTo>
                      <a:pt x="60" y="53"/>
                    </a:lnTo>
                    <a:lnTo>
                      <a:pt x="51" y="50"/>
                    </a:lnTo>
                    <a:lnTo>
                      <a:pt x="43" y="49"/>
                    </a:lnTo>
                    <a:lnTo>
                      <a:pt x="36" y="48"/>
                    </a:lnTo>
                    <a:lnTo>
                      <a:pt x="38" y="44"/>
                    </a:lnTo>
                    <a:lnTo>
                      <a:pt x="39" y="44"/>
                    </a:lnTo>
                    <a:lnTo>
                      <a:pt x="43" y="45"/>
                    </a:lnTo>
                    <a:lnTo>
                      <a:pt x="47" y="45"/>
                    </a:lnTo>
                    <a:lnTo>
                      <a:pt x="53" y="44"/>
                    </a:lnTo>
                    <a:lnTo>
                      <a:pt x="59" y="42"/>
                    </a:lnTo>
                    <a:lnTo>
                      <a:pt x="66" y="40"/>
                    </a:lnTo>
                    <a:lnTo>
                      <a:pt x="73" y="35"/>
                    </a:lnTo>
                    <a:lnTo>
                      <a:pt x="78" y="30"/>
                    </a:lnTo>
                    <a:lnTo>
                      <a:pt x="88" y="17"/>
                    </a:lnTo>
                    <a:lnTo>
                      <a:pt x="83" y="3"/>
                    </a:lnTo>
                    <a:lnTo>
                      <a:pt x="77" y="0"/>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09" name="Freeform 76"/>
              <p:cNvSpPr>
                <a:spLocks/>
              </p:cNvSpPr>
              <p:nvPr/>
            </p:nvSpPr>
            <p:spPr bwMode="auto">
              <a:xfrm>
                <a:off x="6103" y="332"/>
                <a:ext cx="15" cy="38"/>
              </a:xfrm>
              <a:custGeom>
                <a:avLst/>
                <a:gdLst>
                  <a:gd name="T0" fmla="*/ 31 w 31"/>
                  <a:gd name="T1" fmla="*/ 3 h 76"/>
                  <a:gd name="T2" fmla="*/ 31 w 31"/>
                  <a:gd name="T3" fmla="*/ 12 h 76"/>
                  <a:gd name="T4" fmla="*/ 30 w 31"/>
                  <a:gd name="T5" fmla="*/ 31 h 76"/>
                  <a:gd name="T6" fmla="*/ 29 w 31"/>
                  <a:gd name="T7" fmla="*/ 52 h 76"/>
                  <a:gd name="T8" fmla="*/ 29 w 31"/>
                  <a:gd name="T9" fmla="*/ 63 h 76"/>
                  <a:gd name="T10" fmla="*/ 30 w 31"/>
                  <a:gd name="T11" fmla="*/ 67 h 76"/>
                  <a:gd name="T12" fmla="*/ 30 w 31"/>
                  <a:gd name="T13" fmla="*/ 69 h 76"/>
                  <a:gd name="T14" fmla="*/ 30 w 31"/>
                  <a:gd name="T15" fmla="*/ 71 h 76"/>
                  <a:gd name="T16" fmla="*/ 30 w 31"/>
                  <a:gd name="T17" fmla="*/ 72 h 76"/>
                  <a:gd name="T18" fmla="*/ 26 w 31"/>
                  <a:gd name="T19" fmla="*/ 73 h 76"/>
                  <a:gd name="T20" fmla="*/ 21 w 31"/>
                  <a:gd name="T21" fmla="*/ 75 h 76"/>
                  <a:gd name="T22" fmla="*/ 12 w 31"/>
                  <a:gd name="T23" fmla="*/ 76 h 76"/>
                  <a:gd name="T24" fmla="*/ 7 w 31"/>
                  <a:gd name="T25" fmla="*/ 73 h 76"/>
                  <a:gd name="T26" fmla="*/ 3 w 31"/>
                  <a:gd name="T27" fmla="*/ 65 h 76"/>
                  <a:gd name="T28" fmla="*/ 2 w 31"/>
                  <a:gd name="T29" fmla="*/ 50 h 76"/>
                  <a:gd name="T30" fmla="*/ 1 w 31"/>
                  <a:gd name="T31" fmla="*/ 37 h 76"/>
                  <a:gd name="T32" fmla="*/ 1 w 31"/>
                  <a:gd name="T33" fmla="*/ 31 h 76"/>
                  <a:gd name="T34" fmla="*/ 0 w 31"/>
                  <a:gd name="T35" fmla="*/ 28 h 76"/>
                  <a:gd name="T36" fmla="*/ 0 w 31"/>
                  <a:gd name="T37" fmla="*/ 20 h 76"/>
                  <a:gd name="T38" fmla="*/ 2 w 31"/>
                  <a:gd name="T39" fmla="*/ 12 h 76"/>
                  <a:gd name="T40" fmla="*/ 10 w 31"/>
                  <a:gd name="T41" fmla="*/ 4 h 76"/>
                  <a:gd name="T42" fmla="*/ 19 w 31"/>
                  <a:gd name="T43" fmla="*/ 0 h 76"/>
                  <a:gd name="T44" fmla="*/ 26 w 31"/>
                  <a:gd name="T45" fmla="*/ 0 h 76"/>
                  <a:gd name="T46" fmla="*/ 30 w 31"/>
                  <a:gd name="T47" fmla="*/ 2 h 76"/>
                  <a:gd name="T48" fmla="*/ 31 w 31"/>
                  <a:gd name="T49" fmla="*/ 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 h="76">
                    <a:moveTo>
                      <a:pt x="31" y="3"/>
                    </a:moveTo>
                    <a:lnTo>
                      <a:pt x="31" y="12"/>
                    </a:lnTo>
                    <a:lnTo>
                      <a:pt x="30" y="31"/>
                    </a:lnTo>
                    <a:lnTo>
                      <a:pt x="29" y="52"/>
                    </a:lnTo>
                    <a:lnTo>
                      <a:pt x="29" y="63"/>
                    </a:lnTo>
                    <a:lnTo>
                      <a:pt x="30" y="67"/>
                    </a:lnTo>
                    <a:lnTo>
                      <a:pt x="30" y="69"/>
                    </a:lnTo>
                    <a:lnTo>
                      <a:pt x="30" y="71"/>
                    </a:lnTo>
                    <a:lnTo>
                      <a:pt x="30" y="72"/>
                    </a:lnTo>
                    <a:lnTo>
                      <a:pt x="26" y="73"/>
                    </a:lnTo>
                    <a:lnTo>
                      <a:pt x="21" y="75"/>
                    </a:lnTo>
                    <a:lnTo>
                      <a:pt x="12" y="76"/>
                    </a:lnTo>
                    <a:lnTo>
                      <a:pt x="7" y="73"/>
                    </a:lnTo>
                    <a:lnTo>
                      <a:pt x="3" y="65"/>
                    </a:lnTo>
                    <a:lnTo>
                      <a:pt x="2" y="50"/>
                    </a:lnTo>
                    <a:lnTo>
                      <a:pt x="1" y="37"/>
                    </a:lnTo>
                    <a:lnTo>
                      <a:pt x="1" y="31"/>
                    </a:lnTo>
                    <a:lnTo>
                      <a:pt x="0" y="28"/>
                    </a:lnTo>
                    <a:lnTo>
                      <a:pt x="0" y="20"/>
                    </a:lnTo>
                    <a:lnTo>
                      <a:pt x="2" y="12"/>
                    </a:lnTo>
                    <a:lnTo>
                      <a:pt x="10" y="4"/>
                    </a:lnTo>
                    <a:lnTo>
                      <a:pt x="19" y="0"/>
                    </a:lnTo>
                    <a:lnTo>
                      <a:pt x="26" y="0"/>
                    </a:lnTo>
                    <a:lnTo>
                      <a:pt x="30" y="2"/>
                    </a:lnTo>
                    <a:lnTo>
                      <a:pt x="31" y="3"/>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10" name="Freeform 77"/>
              <p:cNvSpPr>
                <a:spLocks/>
              </p:cNvSpPr>
              <p:nvPr/>
            </p:nvSpPr>
            <p:spPr bwMode="auto">
              <a:xfrm>
                <a:off x="6081" y="337"/>
                <a:ext cx="16" cy="30"/>
              </a:xfrm>
              <a:custGeom>
                <a:avLst/>
                <a:gdLst>
                  <a:gd name="T0" fmla="*/ 25 w 32"/>
                  <a:gd name="T1" fmla="*/ 0 h 60"/>
                  <a:gd name="T2" fmla="*/ 25 w 32"/>
                  <a:gd name="T3" fmla="*/ 2 h 60"/>
                  <a:gd name="T4" fmla="*/ 27 w 32"/>
                  <a:gd name="T5" fmla="*/ 7 h 60"/>
                  <a:gd name="T6" fmla="*/ 27 w 32"/>
                  <a:gd name="T7" fmla="*/ 13 h 60"/>
                  <a:gd name="T8" fmla="*/ 27 w 32"/>
                  <a:gd name="T9" fmla="*/ 17 h 60"/>
                  <a:gd name="T10" fmla="*/ 28 w 32"/>
                  <a:gd name="T11" fmla="*/ 25 h 60"/>
                  <a:gd name="T12" fmla="*/ 30 w 32"/>
                  <a:gd name="T13" fmla="*/ 37 h 60"/>
                  <a:gd name="T14" fmla="*/ 31 w 32"/>
                  <a:gd name="T15" fmla="*/ 48 h 60"/>
                  <a:gd name="T16" fmla="*/ 32 w 32"/>
                  <a:gd name="T17" fmla="*/ 53 h 60"/>
                  <a:gd name="T18" fmla="*/ 8 w 32"/>
                  <a:gd name="T19" fmla="*/ 60 h 60"/>
                  <a:gd name="T20" fmla="*/ 7 w 32"/>
                  <a:gd name="T21" fmla="*/ 55 h 60"/>
                  <a:gd name="T22" fmla="*/ 3 w 32"/>
                  <a:gd name="T23" fmla="*/ 46 h 60"/>
                  <a:gd name="T24" fmla="*/ 0 w 32"/>
                  <a:gd name="T25" fmla="*/ 36 h 60"/>
                  <a:gd name="T26" fmla="*/ 0 w 32"/>
                  <a:gd name="T27" fmla="*/ 28 h 60"/>
                  <a:gd name="T28" fmla="*/ 1 w 32"/>
                  <a:gd name="T29" fmla="*/ 21 h 60"/>
                  <a:gd name="T30" fmla="*/ 3 w 32"/>
                  <a:gd name="T31" fmla="*/ 11 h 60"/>
                  <a:gd name="T32" fmla="*/ 10 w 32"/>
                  <a:gd name="T33" fmla="*/ 3 h 60"/>
                  <a:gd name="T34" fmla="*/ 25 w 32"/>
                  <a:gd name="T35"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60">
                    <a:moveTo>
                      <a:pt x="25" y="0"/>
                    </a:moveTo>
                    <a:lnTo>
                      <a:pt x="25" y="2"/>
                    </a:lnTo>
                    <a:lnTo>
                      <a:pt x="27" y="7"/>
                    </a:lnTo>
                    <a:lnTo>
                      <a:pt x="27" y="13"/>
                    </a:lnTo>
                    <a:lnTo>
                      <a:pt x="27" y="17"/>
                    </a:lnTo>
                    <a:lnTo>
                      <a:pt x="28" y="25"/>
                    </a:lnTo>
                    <a:lnTo>
                      <a:pt x="30" y="37"/>
                    </a:lnTo>
                    <a:lnTo>
                      <a:pt x="31" y="48"/>
                    </a:lnTo>
                    <a:lnTo>
                      <a:pt x="32" y="53"/>
                    </a:lnTo>
                    <a:lnTo>
                      <a:pt x="8" y="60"/>
                    </a:lnTo>
                    <a:lnTo>
                      <a:pt x="7" y="55"/>
                    </a:lnTo>
                    <a:lnTo>
                      <a:pt x="3" y="46"/>
                    </a:lnTo>
                    <a:lnTo>
                      <a:pt x="0" y="36"/>
                    </a:lnTo>
                    <a:lnTo>
                      <a:pt x="0" y="28"/>
                    </a:lnTo>
                    <a:lnTo>
                      <a:pt x="1" y="21"/>
                    </a:lnTo>
                    <a:lnTo>
                      <a:pt x="3" y="11"/>
                    </a:lnTo>
                    <a:lnTo>
                      <a:pt x="10" y="3"/>
                    </a:lnTo>
                    <a:lnTo>
                      <a:pt x="25" y="0"/>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11" name="Freeform 78"/>
              <p:cNvSpPr>
                <a:spLocks/>
              </p:cNvSpPr>
              <p:nvPr/>
            </p:nvSpPr>
            <p:spPr bwMode="auto">
              <a:xfrm>
                <a:off x="6064" y="349"/>
                <a:ext cx="15" cy="20"/>
              </a:xfrm>
              <a:custGeom>
                <a:avLst/>
                <a:gdLst>
                  <a:gd name="T0" fmla="*/ 21 w 28"/>
                  <a:gd name="T1" fmla="*/ 4 h 39"/>
                  <a:gd name="T2" fmla="*/ 24 w 28"/>
                  <a:gd name="T3" fmla="*/ 8 h 39"/>
                  <a:gd name="T4" fmla="*/ 25 w 28"/>
                  <a:gd name="T5" fmla="*/ 14 h 39"/>
                  <a:gd name="T6" fmla="*/ 24 w 28"/>
                  <a:gd name="T7" fmla="*/ 20 h 39"/>
                  <a:gd name="T8" fmla="*/ 24 w 28"/>
                  <a:gd name="T9" fmla="*/ 22 h 39"/>
                  <a:gd name="T10" fmla="*/ 28 w 28"/>
                  <a:gd name="T11" fmla="*/ 34 h 39"/>
                  <a:gd name="T12" fmla="*/ 7 w 28"/>
                  <a:gd name="T13" fmla="*/ 39 h 39"/>
                  <a:gd name="T14" fmla="*/ 0 w 28"/>
                  <a:gd name="T15" fmla="*/ 9 h 39"/>
                  <a:gd name="T16" fmla="*/ 1 w 28"/>
                  <a:gd name="T17" fmla="*/ 7 h 39"/>
                  <a:gd name="T18" fmla="*/ 5 w 28"/>
                  <a:gd name="T19" fmla="*/ 2 h 39"/>
                  <a:gd name="T20" fmla="*/ 12 w 28"/>
                  <a:gd name="T21" fmla="*/ 0 h 39"/>
                  <a:gd name="T22" fmla="*/ 21 w 28"/>
                  <a:gd name="T23"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39">
                    <a:moveTo>
                      <a:pt x="21" y="4"/>
                    </a:moveTo>
                    <a:lnTo>
                      <a:pt x="24" y="8"/>
                    </a:lnTo>
                    <a:lnTo>
                      <a:pt x="25" y="14"/>
                    </a:lnTo>
                    <a:lnTo>
                      <a:pt x="24" y="20"/>
                    </a:lnTo>
                    <a:lnTo>
                      <a:pt x="24" y="22"/>
                    </a:lnTo>
                    <a:lnTo>
                      <a:pt x="28" y="34"/>
                    </a:lnTo>
                    <a:lnTo>
                      <a:pt x="7" y="39"/>
                    </a:lnTo>
                    <a:lnTo>
                      <a:pt x="0" y="9"/>
                    </a:lnTo>
                    <a:lnTo>
                      <a:pt x="1" y="7"/>
                    </a:lnTo>
                    <a:lnTo>
                      <a:pt x="5" y="2"/>
                    </a:lnTo>
                    <a:lnTo>
                      <a:pt x="12" y="0"/>
                    </a:lnTo>
                    <a:lnTo>
                      <a:pt x="21" y="4"/>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12" name="Freeform 79"/>
              <p:cNvSpPr>
                <a:spLocks/>
              </p:cNvSpPr>
              <p:nvPr/>
            </p:nvSpPr>
            <p:spPr bwMode="auto">
              <a:xfrm>
                <a:off x="5595" y="773"/>
                <a:ext cx="386" cy="531"/>
              </a:xfrm>
              <a:custGeom>
                <a:avLst/>
                <a:gdLst>
                  <a:gd name="T0" fmla="*/ 329 w 770"/>
                  <a:gd name="T1" fmla="*/ 15 h 1060"/>
                  <a:gd name="T2" fmla="*/ 330 w 770"/>
                  <a:gd name="T3" fmla="*/ 78 h 1060"/>
                  <a:gd name="T4" fmla="*/ 318 w 770"/>
                  <a:gd name="T5" fmla="*/ 164 h 1060"/>
                  <a:gd name="T6" fmla="*/ 280 w 770"/>
                  <a:gd name="T7" fmla="*/ 246 h 1060"/>
                  <a:gd name="T8" fmla="*/ 205 w 770"/>
                  <a:gd name="T9" fmla="*/ 295 h 1060"/>
                  <a:gd name="T10" fmla="*/ 110 w 770"/>
                  <a:gd name="T11" fmla="*/ 294 h 1060"/>
                  <a:gd name="T12" fmla="*/ 119 w 770"/>
                  <a:gd name="T13" fmla="*/ 377 h 1060"/>
                  <a:gd name="T14" fmla="*/ 137 w 770"/>
                  <a:gd name="T15" fmla="*/ 522 h 1060"/>
                  <a:gd name="T16" fmla="*/ 149 w 770"/>
                  <a:gd name="T17" fmla="*/ 613 h 1060"/>
                  <a:gd name="T18" fmla="*/ 156 w 770"/>
                  <a:gd name="T19" fmla="*/ 758 h 1060"/>
                  <a:gd name="T20" fmla="*/ 125 w 770"/>
                  <a:gd name="T21" fmla="*/ 719 h 1060"/>
                  <a:gd name="T22" fmla="*/ 106 w 770"/>
                  <a:gd name="T23" fmla="*/ 778 h 1060"/>
                  <a:gd name="T24" fmla="*/ 80 w 770"/>
                  <a:gd name="T25" fmla="*/ 845 h 1060"/>
                  <a:gd name="T26" fmla="*/ 57 w 770"/>
                  <a:gd name="T27" fmla="*/ 876 h 1060"/>
                  <a:gd name="T28" fmla="*/ 24 w 770"/>
                  <a:gd name="T29" fmla="*/ 921 h 1060"/>
                  <a:gd name="T30" fmla="*/ 0 w 770"/>
                  <a:gd name="T31" fmla="*/ 979 h 1060"/>
                  <a:gd name="T32" fmla="*/ 146 w 770"/>
                  <a:gd name="T33" fmla="*/ 1020 h 1060"/>
                  <a:gd name="T34" fmla="*/ 214 w 770"/>
                  <a:gd name="T35" fmla="*/ 1018 h 1060"/>
                  <a:gd name="T36" fmla="*/ 315 w 770"/>
                  <a:gd name="T37" fmla="*/ 1019 h 1060"/>
                  <a:gd name="T38" fmla="*/ 427 w 770"/>
                  <a:gd name="T39" fmla="*/ 1027 h 1060"/>
                  <a:gd name="T40" fmla="*/ 526 w 770"/>
                  <a:gd name="T41" fmla="*/ 1043 h 1060"/>
                  <a:gd name="T42" fmla="*/ 572 w 770"/>
                  <a:gd name="T43" fmla="*/ 1045 h 1060"/>
                  <a:gd name="T44" fmla="*/ 575 w 770"/>
                  <a:gd name="T45" fmla="*/ 936 h 1060"/>
                  <a:gd name="T46" fmla="*/ 591 w 770"/>
                  <a:gd name="T47" fmla="*/ 863 h 1060"/>
                  <a:gd name="T48" fmla="*/ 621 w 770"/>
                  <a:gd name="T49" fmla="*/ 768 h 1060"/>
                  <a:gd name="T50" fmla="*/ 639 w 770"/>
                  <a:gd name="T51" fmla="*/ 709 h 1060"/>
                  <a:gd name="T52" fmla="*/ 643 w 770"/>
                  <a:gd name="T53" fmla="*/ 685 h 1060"/>
                  <a:gd name="T54" fmla="*/ 630 w 770"/>
                  <a:gd name="T55" fmla="*/ 684 h 1060"/>
                  <a:gd name="T56" fmla="*/ 598 w 770"/>
                  <a:gd name="T57" fmla="*/ 683 h 1060"/>
                  <a:gd name="T58" fmla="*/ 554 w 770"/>
                  <a:gd name="T59" fmla="*/ 682 h 1060"/>
                  <a:gd name="T60" fmla="*/ 507 w 770"/>
                  <a:gd name="T61" fmla="*/ 682 h 1060"/>
                  <a:gd name="T62" fmla="*/ 464 w 770"/>
                  <a:gd name="T63" fmla="*/ 685 h 1060"/>
                  <a:gd name="T64" fmla="*/ 456 w 770"/>
                  <a:gd name="T65" fmla="*/ 685 h 1060"/>
                  <a:gd name="T66" fmla="*/ 474 w 770"/>
                  <a:gd name="T67" fmla="*/ 675 h 1060"/>
                  <a:gd name="T68" fmla="*/ 508 w 770"/>
                  <a:gd name="T69" fmla="*/ 661 h 1060"/>
                  <a:gd name="T70" fmla="*/ 560 w 770"/>
                  <a:gd name="T71" fmla="*/ 650 h 1060"/>
                  <a:gd name="T72" fmla="*/ 630 w 770"/>
                  <a:gd name="T73" fmla="*/ 646 h 1060"/>
                  <a:gd name="T74" fmla="*/ 692 w 770"/>
                  <a:gd name="T75" fmla="*/ 649 h 1060"/>
                  <a:gd name="T76" fmla="*/ 735 w 770"/>
                  <a:gd name="T77" fmla="*/ 609 h 1060"/>
                  <a:gd name="T78" fmla="*/ 766 w 770"/>
                  <a:gd name="T79" fmla="*/ 501 h 1060"/>
                  <a:gd name="T80" fmla="*/ 767 w 770"/>
                  <a:gd name="T81" fmla="*/ 383 h 1060"/>
                  <a:gd name="T82" fmla="*/ 727 w 770"/>
                  <a:gd name="T83" fmla="*/ 272 h 1060"/>
                  <a:gd name="T84" fmla="*/ 663 w 770"/>
                  <a:gd name="T85" fmla="*/ 139 h 1060"/>
                  <a:gd name="T86" fmla="*/ 623 w 770"/>
                  <a:gd name="T87" fmla="*/ 110 h 1060"/>
                  <a:gd name="T88" fmla="*/ 645 w 770"/>
                  <a:gd name="T89" fmla="*/ 186 h 1060"/>
                  <a:gd name="T90" fmla="*/ 666 w 770"/>
                  <a:gd name="T91" fmla="*/ 272 h 1060"/>
                  <a:gd name="T92" fmla="*/ 663 w 770"/>
                  <a:gd name="T93" fmla="*/ 296 h 1060"/>
                  <a:gd name="T94" fmla="*/ 638 w 770"/>
                  <a:gd name="T95" fmla="*/ 332 h 1060"/>
                  <a:gd name="T96" fmla="*/ 580 w 770"/>
                  <a:gd name="T97" fmla="*/ 342 h 1060"/>
                  <a:gd name="T98" fmla="*/ 541 w 770"/>
                  <a:gd name="T99" fmla="*/ 338 h 1060"/>
                  <a:gd name="T100" fmla="*/ 465 w 770"/>
                  <a:gd name="T101" fmla="*/ 305 h 1060"/>
                  <a:gd name="T102" fmla="*/ 357 w 770"/>
                  <a:gd name="T103" fmla="*/ 28 h 1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70" h="1060">
                    <a:moveTo>
                      <a:pt x="328" y="0"/>
                    </a:moveTo>
                    <a:lnTo>
                      <a:pt x="328" y="3"/>
                    </a:lnTo>
                    <a:lnTo>
                      <a:pt x="329" y="15"/>
                    </a:lnTo>
                    <a:lnTo>
                      <a:pt x="330" y="31"/>
                    </a:lnTo>
                    <a:lnTo>
                      <a:pt x="330" y="53"/>
                    </a:lnTo>
                    <a:lnTo>
                      <a:pt x="330" y="78"/>
                    </a:lnTo>
                    <a:lnTo>
                      <a:pt x="328" y="106"/>
                    </a:lnTo>
                    <a:lnTo>
                      <a:pt x="323" y="134"/>
                    </a:lnTo>
                    <a:lnTo>
                      <a:pt x="318" y="164"/>
                    </a:lnTo>
                    <a:lnTo>
                      <a:pt x="308" y="194"/>
                    </a:lnTo>
                    <a:lnTo>
                      <a:pt x="296" y="222"/>
                    </a:lnTo>
                    <a:lnTo>
                      <a:pt x="280" y="246"/>
                    </a:lnTo>
                    <a:lnTo>
                      <a:pt x="260" y="268"/>
                    </a:lnTo>
                    <a:lnTo>
                      <a:pt x="235" y="284"/>
                    </a:lnTo>
                    <a:lnTo>
                      <a:pt x="205" y="295"/>
                    </a:lnTo>
                    <a:lnTo>
                      <a:pt x="168" y="298"/>
                    </a:lnTo>
                    <a:lnTo>
                      <a:pt x="126" y="294"/>
                    </a:lnTo>
                    <a:lnTo>
                      <a:pt x="110" y="294"/>
                    </a:lnTo>
                    <a:lnTo>
                      <a:pt x="111" y="305"/>
                    </a:lnTo>
                    <a:lnTo>
                      <a:pt x="115" y="334"/>
                    </a:lnTo>
                    <a:lnTo>
                      <a:pt x="119" y="377"/>
                    </a:lnTo>
                    <a:lnTo>
                      <a:pt x="125" y="426"/>
                    </a:lnTo>
                    <a:lnTo>
                      <a:pt x="131" y="476"/>
                    </a:lnTo>
                    <a:lnTo>
                      <a:pt x="137" y="522"/>
                    </a:lnTo>
                    <a:lnTo>
                      <a:pt x="141" y="556"/>
                    </a:lnTo>
                    <a:lnTo>
                      <a:pt x="145" y="575"/>
                    </a:lnTo>
                    <a:lnTo>
                      <a:pt x="149" y="613"/>
                    </a:lnTo>
                    <a:lnTo>
                      <a:pt x="153" y="675"/>
                    </a:lnTo>
                    <a:lnTo>
                      <a:pt x="155" y="733"/>
                    </a:lnTo>
                    <a:lnTo>
                      <a:pt x="156" y="758"/>
                    </a:lnTo>
                    <a:lnTo>
                      <a:pt x="145" y="808"/>
                    </a:lnTo>
                    <a:lnTo>
                      <a:pt x="126" y="713"/>
                    </a:lnTo>
                    <a:lnTo>
                      <a:pt x="125" y="719"/>
                    </a:lnTo>
                    <a:lnTo>
                      <a:pt x="121" y="733"/>
                    </a:lnTo>
                    <a:lnTo>
                      <a:pt x="114" y="754"/>
                    </a:lnTo>
                    <a:lnTo>
                      <a:pt x="106" y="778"/>
                    </a:lnTo>
                    <a:lnTo>
                      <a:pt x="97" y="803"/>
                    </a:lnTo>
                    <a:lnTo>
                      <a:pt x="88" y="826"/>
                    </a:lnTo>
                    <a:lnTo>
                      <a:pt x="80" y="845"/>
                    </a:lnTo>
                    <a:lnTo>
                      <a:pt x="73" y="856"/>
                    </a:lnTo>
                    <a:lnTo>
                      <a:pt x="66" y="864"/>
                    </a:lnTo>
                    <a:lnTo>
                      <a:pt x="57" y="876"/>
                    </a:lnTo>
                    <a:lnTo>
                      <a:pt x="47" y="888"/>
                    </a:lnTo>
                    <a:lnTo>
                      <a:pt x="35" y="903"/>
                    </a:lnTo>
                    <a:lnTo>
                      <a:pt x="24" y="921"/>
                    </a:lnTo>
                    <a:lnTo>
                      <a:pt x="13" y="939"/>
                    </a:lnTo>
                    <a:lnTo>
                      <a:pt x="5" y="959"/>
                    </a:lnTo>
                    <a:lnTo>
                      <a:pt x="0" y="979"/>
                    </a:lnTo>
                    <a:lnTo>
                      <a:pt x="131" y="1020"/>
                    </a:lnTo>
                    <a:lnTo>
                      <a:pt x="134" y="1020"/>
                    </a:lnTo>
                    <a:lnTo>
                      <a:pt x="146" y="1020"/>
                    </a:lnTo>
                    <a:lnTo>
                      <a:pt x="163" y="1019"/>
                    </a:lnTo>
                    <a:lnTo>
                      <a:pt x="186" y="1019"/>
                    </a:lnTo>
                    <a:lnTo>
                      <a:pt x="214" y="1018"/>
                    </a:lnTo>
                    <a:lnTo>
                      <a:pt x="245" y="1018"/>
                    </a:lnTo>
                    <a:lnTo>
                      <a:pt x="280" y="1019"/>
                    </a:lnTo>
                    <a:lnTo>
                      <a:pt x="315" y="1019"/>
                    </a:lnTo>
                    <a:lnTo>
                      <a:pt x="353" y="1021"/>
                    </a:lnTo>
                    <a:lnTo>
                      <a:pt x="390" y="1023"/>
                    </a:lnTo>
                    <a:lnTo>
                      <a:pt x="427" y="1027"/>
                    </a:lnTo>
                    <a:lnTo>
                      <a:pt x="463" y="1030"/>
                    </a:lnTo>
                    <a:lnTo>
                      <a:pt x="496" y="1036"/>
                    </a:lnTo>
                    <a:lnTo>
                      <a:pt x="526" y="1043"/>
                    </a:lnTo>
                    <a:lnTo>
                      <a:pt x="552" y="1051"/>
                    </a:lnTo>
                    <a:lnTo>
                      <a:pt x="572" y="1060"/>
                    </a:lnTo>
                    <a:lnTo>
                      <a:pt x="572" y="1045"/>
                    </a:lnTo>
                    <a:lnTo>
                      <a:pt x="573" y="1011"/>
                    </a:lnTo>
                    <a:lnTo>
                      <a:pt x="575" y="970"/>
                    </a:lnTo>
                    <a:lnTo>
                      <a:pt x="575" y="936"/>
                    </a:lnTo>
                    <a:lnTo>
                      <a:pt x="577" y="918"/>
                    </a:lnTo>
                    <a:lnTo>
                      <a:pt x="583" y="893"/>
                    </a:lnTo>
                    <a:lnTo>
                      <a:pt x="591" y="863"/>
                    </a:lnTo>
                    <a:lnTo>
                      <a:pt x="601" y="831"/>
                    </a:lnTo>
                    <a:lnTo>
                      <a:pt x="610" y="798"/>
                    </a:lnTo>
                    <a:lnTo>
                      <a:pt x="621" y="768"/>
                    </a:lnTo>
                    <a:lnTo>
                      <a:pt x="629" y="744"/>
                    </a:lnTo>
                    <a:lnTo>
                      <a:pt x="633" y="728"/>
                    </a:lnTo>
                    <a:lnTo>
                      <a:pt x="639" y="709"/>
                    </a:lnTo>
                    <a:lnTo>
                      <a:pt x="641" y="695"/>
                    </a:lnTo>
                    <a:lnTo>
                      <a:pt x="643" y="688"/>
                    </a:lnTo>
                    <a:lnTo>
                      <a:pt x="643" y="685"/>
                    </a:lnTo>
                    <a:lnTo>
                      <a:pt x="641" y="685"/>
                    </a:lnTo>
                    <a:lnTo>
                      <a:pt x="637" y="685"/>
                    </a:lnTo>
                    <a:lnTo>
                      <a:pt x="630" y="684"/>
                    </a:lnTo>
                    <a:lnTo>
                      <a:pt x="621" y="684"/>
                    </a:lnTo>
                    <a:lnTo>
                      <a:pt x="610" y="683"/>
                    </a:lnTo>
                    <a:lnTo>
                      <a:pt x="598" y="683"/>
                    </a:lnTo>
                    <a:lnTo>
                      <a:pt x="584" y="683"/>
                    </a:lnTo>
                    <a:lnTo>
                      <a:pt x="569" y="682"/>
                    </a:lnTo>
                    <a:lnTo>
                      <a:pt x="554" y="682"/>
                    </a:lnTo>
                    <a:lnTo>
                      <a:pt x="538" y="682"/>
                    </a:lnTo>
                    <a:lnTo>
                      <a:pt x="522" y="682"/>
                    </a:lnTo>
                    <a:lnTo>
                      <a:pt x="507" y="682"/>
                    </a:lnTo>
                    <a:lnTo>
                      <a:pt x="492" y="683"/>
                    </a:lnTo>
                    <a:lnTo>
                      <a:pt x="477" y="684"/>
                    </a:lnTo>
                    <a:lnTo>
                      <a:pt x="464" y="685"/>
                    </a:lnTo>
                    <a:lnTo>
                      <a:pt x="452" y="688"/>
                    </a:lnTo>
                    <a:lnTo>
                      <a:pt x="454" y="687"/>
                    </a:lnTo>
                    <a:lnTo>
                      <a:pt x="456" y="685"/>
                    </a:lnTo>
                    <a:lnTo>
                      <a:pt x="460" y="683"/>
                    </a:lnTo>
                    <a:lnTo>
                      <a:pt x="466" y="679"/>
                    </a:lnTo>
                    <a:lnTo>
                      <a:pt x="474" y="675"/>
                    </a:lnTo>
                    <a:lnTo>
                      <a:pt x="484" y="671"/>
                    </a:lnTo>
                    <a:lnTo>
                      <a:pt x="495" y="666"/>
                    </a:lnTo>
                    <a:lnTo>
                      <a:pt x="508" y="661"/>
                    </a:lnTo>
                    <a:lnTo>
                      <a:pt x="524" y="658"/>
                    </a:lnTo>
                    <a:lnTo>
                      <a:pt x="541" y="653"/>
                    </a:lnTo>
                    <a:lnTo>
                      <a:pt x="560" y="650"/>
                    </a:lnTo>
                    <a:lnTo>
                      <a:pt x="581" y="647"/>
                    </a:lnTo>
                    <a:lnTo>
                      <a:pt x="605" y="646"/>
                    </a:lnTo>
                    <a:lnTo>
                      <a:pt x="630" y="646"/>
                    </a:lnTo>
                    <a:lnTo>
                      <a:pt x="658" y="647"/>
                    </a:lnTo>
                    <a:lnTo>
                      <a:pt x="688" y="651"/>
                    </a:lnTo>
                    <a:lnTo>
                      <a:pt x="692" y="649"/>
                    </a:lnTo>
                    <a:lnTo>
                      <a:pt x="702" y="642"/>
                    </a:lnTo>
                    <a:lnTo>
                      <a:pt x="719" y="629"/>
                    </a:lnTo>
                    <a:lnTo>
                      <a:pt x="735" y="609"/>
                    </a:lnTo>
                    <a:lnTo>
                      <a:pt x="750" y="582"/>
                    </a:lnTo>
                    <a:lnTo>
                      <a:pt x="761" y="546"/>
                    </a:lnTo>
                    <a:lnTo>
                      <a:pt x="766" y="501"/>
                    </a:lnTo>
                    <a:lnTo>
                      <a:pt x="761" y="446"/>
                    </a:lnTo>
                    <a:lnTo>
                      <a:pt x="770" y="394"/>
                    </a:lnTo>
                    <a:lnTo>
                      <a:pt x="767" y="383"/>
                    </a:lnTo>
                    <a:lnTo>
                      <a:pt x="758" y="357"/>
                    </a:lnTo>
                    <a:lnTo>
                      <a:pt x="744" y="318"/>
                    </a:lnTo>
                    <a:lnTo>
                      <a:pt x="727" y="272"/>
                    </a:lnTo>
                    <a:lnTo>
                      <a:pt x="707" y="223"/>
                    </a:lnTo>
                    <a:lnTo>
                      <a:pt x="685" y="177"/>
                    </a:lnTo>
                    <a:lnTo>
                      <a:pt x="663" y="139"/>
                    </a:lnTo>
                    <a:lnTo>
                      <a:pt x="643" y="113"/>
                    </a:lnTo>
                    <a:lnTo>
                      <a:pt x="621" y="103"/>
                    </a:lnTo>
                    <a:lnTo>
                      <a:pt x="623" y="110"/>
                    </a:lnTo>
                    <a:lnTo>
                      <a:pt x="629" y="129"/>
                    </a:lnTo>
                    <a:lnTo>
                      <a:pt x="636" y="155"/>
                    </a:lnTo>
                    <a:lnTo>
                      <a:pt x="645" y="186"/>
                    </a:lnTo>
                    <a:lnTo>
                      <a:pt x="653" y="219"/>
                    </a:lnTo>
                    <a:lnTo>
                      <a:pt x="661" y="249"/>
                    </a:lnTo>
                    <a:lnTo>
                      <a:pt x="666" y="272"/>
                    </a:lnTo>
                    <a:lnTo>
                      <a:pt x="667" y="284"/>
                    </a:lnTo>
                    <a:lnTo>
                      <a:pt x="666" y="288"/>
                    </a:lnTo>
                    <a:lnTo>
                      <a:pt x="663" y="296"/>
                    </a:lnTo>
                    <a:lnTo>
                      <a:pt x="658" y="307"/>
                    </a:lnTo>
                    <a:lnTo>
                      <a:pt x="649" y="320"/>
                    </a:lnTo>
                    <a:lnTo>
                      <a:pt x="638" y="332"/>
                    </a:lnTo>
                    <a:lnTo>
                      <a:pt x="623" y="341"/>
                    </a:lnTo>
                    <a:lnTo>
                      <a:pt x="603" y="344"/>
                    </a:lnTo>
                    <a:lnTo>
                      <a:pt x="580" y="342"/>
                    </a:lnTo>
                    <a:lnTo>
                      <a:pt x="576" y="342"/>
                    </a:lnTo>
                    <a:lnTo>
                      <a:pt x="561" y="341"/>
                    </a:lnTo>
                    <a:lnTo>
                      <a:pt x="541" y="338"/>
                    </a:lnTo>
                    <a:lnTo>
                      <a:pt x="517" y="332"/>
                    </a:lnTo>
                    <a:lnTo>
                      <a:pt x="490" y="321"/>
                    </a:lnTo>
                    <a:lnTo>
                      <a:pt x="465" y="305"/>
                    </a:lnTo>
                    <a:lnTo>
                      <a:pt x="442" y="281"/>
                    </a:lnTo>
                    <a:lnTo>
                      <a:pt x="425" y="250"/>
                    </a:lnTo>
                    <a:lnTo>
                      <a:pt x="357" y="28"/>
                    </a:lnTo>
                    <a:lnTo>
                      <a:pt x="328"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13" name="Freeform 80"/>
              <p:cNvSpPr>
                <a:spLocks/>
              </p:cNvSpPr>
              <p:nvPr/>
            </p:nvSpPr>
            <p:spPr bwMode="auto">
              <a:xfrm>
                <a:off x="5761" y="998"/>
                <a:ext cx="223" cy="200"/>
              </a:xfrm>
              <a:custGeom>
                <a:avLst/>
                <a:gdLst>
                  <a:gd name="T0" fmla="*/ 80 w 445"/>
                  <a:gd name="T1" fmla="*/ 5 h 400"/>
                  <a:gd name="T2" fmla="*/ 75 w 445"/>
                  <a:gd name="T3" fmla="*/ 15 h 400"/>
                  <a:gd name="T4" fmla="*/ 65 w 445"/>
                  <a:gd name="T5" fmla="*/ 42 h 400"/>
                  <a:gd name="T6" fmla="*/ 49 w 445"/>
                  <a:gd name="T7" fmla="*/ 83 h 400"/>
                  <a:gd name="T8" fmla="*/ 33 w 445"/>
                  <a:gd name="T9" fmla="*/ 134 h 400"/>
                  <a:gd name="T10" fmla="*/ 17 w 445"/>
                  <a:gd name="T11" fmla="*/ 190 h 400"/>
                  <a:gd name="T12" fmla="*/ 5 w 445"/>
                  <a:gd name="T13" fmla="*/ 250 h 400"/>
                  <a:gd name="T14" fmla="*/ 0 w 445"/>
                  <a:gd name="T15" fmla="*/ 309 h 400"/>
                  <a:gd name="T16" fmla="*/ 5 w 445"/>
                  <a:gd name="T17" fmla="*/ 363 h 400"/>
                  <a:gd name="T18" fmla="*/ 8 w 445"/>
                  <a:gd name="T19" fmla="*/ 363 h 400"/>
                  <a:gd name="T20" fmla="*/ 18 w 445"/>
                  <a:gd name="T21" fmla="*/ 363 h 400"/>
                  <a:gd name="T22" fmla="*/ 32 w 445"/>
                  <a:gd name="T23" fmla="*/ 362 h 400"/>
                  <a:gd name="T24" fmla="*/ 51 w 445"/>
                  <a:gd name="T25" fmla="*/ 362 h 400"/>
                  <a:gd name="T26" fmla="*/ 74 w 445"/>
                  <a:gd name="T27" fmla="*/ 362 h 400"/>
                  <a:gd name="T28" fmla="*/ 100 w 445"/>
                  <a:gd name="T29" fmla="*/ 362 h 400"/>
                  <a:gd name="T30" fmla="*/ 128 w 445"/>
                  <a:gd name="T31" fmla="*/ 362 h 400"/>
                  <a:gd name="T32" fmla="*/ 158 w 445"/>
                  <a:gd name="T33" fmla="*/ 363 h 400"/>
                  <a:gd name="T34" fmla="*/ 188 w 445"/>
                  <a:gd name="T35" fmla="*/ 365 h 400"/>
                  <a:gd name="T36" fmla="*/ 219 w 445"/>
                  <a:gd name="T37" fmla="*/ 367 h 400"/>
                  <a:gd name="T38" fmla="*/ 249 w 445"/>
                  <a:gd name="T39" fmla="*/ 370 h 400"/>
                  <a:gd name="T40" fmla="*/ 278 w 445"/>
                  <a:gd name="T41" fmla="*/ 374 h 400"/>
                  <a:gd name="T42" fmla="*/ 305 w 445"/>
                  <a:gd name="T43" fmla="*/ 378 h 400"/>
                  <a:gd name="T44" fmla="*/ 329 w 445"/>
                  <a:gd name="T45" fmla="*/ 385 h 400"/>
                  <a:gd name="T46" fmla="*/ 350 w 445"/>
                  <a:gd name="T47" fmla="*/ 392 h 400"/>
                  <a:gd name="T48" fmla="*/ 366 w 445"/>
                  <a:gd name="T49" fmla="*/ 400 h 400"/>
                  <a:gd name="T50" fmla="*/ 367 w 445"/>
                  <a:gd name="T51" fmla="*/ 387 h 400"/>
                  <a:gd name="T52" fmla="*/ 371 w 445"/>
                  <a:gd name="T53" fmla="*/ 354 h 400"/>
                  <a:gd name="T54" fmla="*/ 380 w 445"/>
                  <a:gd name="T55" fmla="*/ 304 h 400"/>
                  <a:gd name="T56" fmla="*/ 389 w 445"/>
                  <a:gd name="T57" fmla="*/ 247 h 400"/>
                  <a:gd name="T58" fmla="*/ 400 w 445"/>
                  <a:gd name="T59" fmla="*/ 186 h 400"/>
                  <a:gd name="T60" fmla="*/ 414 w 445"/>
                  <a:gd name="T61" fmla="*/ 128 h 400"/>
                  <a:gd name="T62" fmla="*/ 429 w 445"/>
                  <a:gd name="T63" fmla="*/ 81 h 400"/>
                  <a:gd name="T64" fmla="*/ 445 w 445"/>
                  <a:gd name="T65" fmla="*/ 48 h 400"/>
                  <a:gd name="T66" fmla="*/ 442 w 445"/>
                  <a:gd name="T67" fmla="*/ 47 h 400"/>
                  <a:gd name="T68" fmla="*/ 433 w 445"/>
                  <a:gd name="T69" fmla="*/ 46 h 400"/>
                  <a:gd name="T70" fmla="*/ 418 w 445"/>
                  <a:gd name="T71" fmla="*/ 43 h 400"/>
                  <a:gd name="T72" fmla="*/ 398 w 445"/>
                  <a:gd name="T73" fmla="*/ 38 h 400"/>
                  <a:gd name="T74" fmla="*/ 375 w 445"/>
                  <a:gd name="T75" fmla="*/ 33 h 400"/>
                  <a:gd name="T76" fmla="*/ 348 w 445"/>
                  <a:gd name="T77" fmla="*/ 29 h 400"/>
                  <a:gd name="T78" fmla="*/ 320 w 445"/>
                  <a:gd name="T79" fmla="*/ 23 h 400"/>
                  <a:gd name="T80" fmla="*/ 289 w 445"/>
                  <a:gd name="T81" fmla="*/ 18 h 400"/>
                  <a:gd name="T82" fmla="*/ 257 w 445"/>
                  <a:gd name="T83" fmla="*/ 14 h 400"/>
                  <a:gd name="T84" fmla="*/ 226 w 445"/>
                  <a:gd name="T85" fmla="*/ 9 h 400"/>
                  <a:gd name="T86" fmla="*/ 196 w 445"/>
                  <a:gd name="T87" fmla="*/ 5 h 400"/>
                  <a:gd name="T88" fmla="*/ 166 w 445"/>
                  <a:gd name="T89" fmla="*/ 2 h 400"/>
                  <a:gd name="T90" fmla="*/ 140 w 445"/>
                  <a:gd name="T91" fmla="*/ 0 h 400"/>
                  <a:gd name="T92" fmla="*/ 116 w 445"/>
                  <a:gd name="T93" fmla="*/ 0 h 400"/>
                  <a:gd name="T94" fmla="*/ 96 w 445"/>
                  <a:gd name="T95" fmla="*/ 1 h 400"/>
                  <a:gd name="T96" fmla="*/ 80 w 445"/>
                  <a:gd name="T97" fmla="*/ 5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5" h="400">
                    <a:moveTo>
                      <a:pt x="80" y="5"/>
                    </a:moveTo>
                    <a:lnTo>
                      <a:pt x="75" y="15"/>
                    </a:lnTo>
                    <a:lnTo>
                      <a:pt x="65" y="42"/>
                    </a:lnTo>
                    <a:lnTo>
                      <a:pt x="49" y="83"/>
                    </a:lnTo>
                    <a:lnTo>
                      <a:pt x="33" y="134"/>
                    </a:lnTo>
                    <a:lnTo>
                      <a:pt x="17" y="190"/>
                    </a:lnTo>
                    <a:lnTo>
                      <a:pt x="5" y="250"/>
                    </a:lnTo>
                    <a:lnTo>
                      <a:pt x="0" y="309"/>
                    </a:lnTo>
                    <a:lnTo>
                      <a:pt x="5" y="363"/>
                    </a:lnTo>
                    <a:lnTo>
                      <a:pt x="8" y="363"/>
                    </a:lnTo>
                    <a:lnTo>
                      <a:pt x="18" y="363"/>
                    </a:lnTo>
                    <a:lnTo>
                      <a:pt x="32" y="362"/>
                    </a:lnTo>
                    <a:lnTo>
                      <a:pt x="51" y="362"/>
                    </a:lnTo>
                    <a:lnTo>
                      <a:pt x="74" y="362"/>
                    </a:lnTo>
                    <a:lnTo>
                      <a:pt x="100" y="362"/>
                    </a:lnTo>
                    <a:lnTo>
                      <a:pt x="128" y="362"/>
                    </a:lnTo>
                    <a:lnTo>
                      <a:pt x="158" y="363"/>
                    </a:lnTo>
                    <a:lnTo>
                      <a:pt x="188" y="365"/>
                    </a:lnTo>
                    <a:lnTo>
                      <a:pt x="219" y="367"/>
                    </a:lnTo>
                    <a:lnTo>
                      <a:pt x="249" y="370"/>
                    </a:lnTo>
                    <a:lnTo>
                      <a:pt x="278" y="374"/>
                    </a:lnTo>
                    <a:lnTo>
                      <a:pt x="305" y="378"/>
                    </a:lnTo>
                    <a:lnTo>
                      <a:pt x="329" y="385"/>
                    </a:lnTo>
                    <a:lnTo>
                      <a:pt x="350" y="392"/>
                    </a:lnTo>
                    <a:lnTo>
                      <a:pt x="366" y="400"/>
                    </a:lnTo>
                    <a:lnTo>
                      <a:pt x="367" y="387"/>
                    </a:lnTo>
                    <a:lnTo>
                      <a:pt x="371" y="354"/>
                    </a:lnTo>
                    <a:lnTo>
                      <a:pt x="380" y="304"/>
                    </a:lnTo>
                    <a:lnTo>
                      <a:pt x="389" y="247"/>
                    </a:lnTo>
                    <a:lnTo>
                      <a:pt x="400" y="186"/>
                    </a:lnTo>
                    <a:lnTo>
                      <a:pt x="414" y="128"/>
                    </a:lnTo>
                    <a:lnTo>
                      <a:pt x="429" y="81"/>
                    </a:lnTo>
                    <a:lnTo>
                      <a:pt x="445" y="48"/>
                    </a:lnTo>
                    <a:lnTo>
                      <a:pt x="442" y="47"/>
                    </a:lnTo>
                    <a:lnTo>
                      <a:pt x="433" y="46"/>
                    </a:lnTo>
                    <a:lnTo>
                      <a:pt x="418" y="43"/>
                    </a:lnTo>
                    <a:lnTo>
                      <a:pt x="398" y="38"/>
                    </a:lnTo>
                    <a:lnTo>
                      <a:pt x="375" y="33"/>
                    </a:lnTo>
                    <a:lnTo>
                      <a:pt x="348" y="29"/>
                    </a:lnTo>
                    <a:lnTo>
                      <a:pt x="320" y="23"/>
                    </a:lnTo>
                    <a:lnTo>
                      <a:pt x="289" y="18"/>
                    </a:lnTo>
                    <a:lnTo>
                      <a:pt x="257" y="14"/>
                    </a:lnTo>
                    <a:lnTo>
                      <a:pt x="226" y="9"/>
                    </a:lnTo>
                    <a:lnTo>
                      <a:pt x="196" y="5"/>
                    </a:lnTo>
                    <a:lnTo>
                      <a:pt x="166" y="2"/>
                    </a:lnTo>
                    <a:lnTo>
                      <a:pt x="140" y="0"/>
                    </a:lnTo>
                    <a:lnTo>
                      <a:pt x="116" y="0"/>
                    </a:lnTo>
                    <a:lnTo>
                      <a:pt x="96" y="1"/>
                    </a:lnTo>
                    <a:lnTo>
                      <a:pt x="8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14" name="Freeform 81"/>
              <p:cNvSpPr>
                <a:spLocks/>
              </p:cNvSpPr>
              <p:nvPr/>
            </p:nvSpPr>
            <p:spPr bwMode="auto">
              <a:xfrm>
                <a:off x="5778" y="1012"/>
                <a:ext cx="189" cy="171"/>
              </a:xfrm>
              <a:custGeom>
                <a:avLst/>
                <a:gdLst>
                  <a:gd name="T0" fmla="*/ 68 w 379"/>
                  <a:gd name="T1" fmla="*/ 5 h 340"/>
                  <a:gd name="T2" fmla="*/ 64 w 379"/>
                  <a:gd name="T3" fmla="*/ 13 h 340"/>
                  <a:gd name="T4" fmla="*/ 55 w 379"/>
                  <a:gd name="T5" fmla="*/ 36 h 340"/>
                  <a:gd name="T6" fmla="*/ 41 w 379"/>
                  <a:gd name="T7" fmla="*/ 70 h 340"/>
                  <a:gd name="T8" fmla="*/ 28 w 379"/>
                  <a:gd name="T9" fmla="*/ 113 h 340"/>
                  <a:gd name="T10" fmla="*/ 14 w 379"/>
                  <a:gd name="T11" fmla="*/ 163 h 340"/>
                  <a:gd name="T12" fmla="*/ 4 w 379"/>
                  <a:gd name="T13" fmla="*/ 213 h 340"/>
                  <a:gd name="T14" fmla="*/ 0 w 379"/>
                  <a:gd name="T15" fmla="*/ 263 h 340"/>
                  <a:gd name="T16" fmla="*/ 3 w 379"/>
                  <a:gd name="T17" fmla="*/ 309 h 340"/>
                  <a:gd name="T18" fmla="*/ 6 w 379"/>
                  <a:gd name="T19" fmla="*/ 309 h 340"/>
                  <a:gd name="T20" fmla="*/ 14 w 379"/>
                  <a:gd name="T21" fmla="*/ 309 h 340"/>
                  <a:gd name="T22" fmla="*/ 26 w 379"/>
                  <a:gd name="T23" fmla="*/ 308 h 340"/>
                  <a:gd name="T24" fmla="*/ 42 w 379"/>
                  <a:gd name="T25" fmla="*/ 308 h 340"/>
                  <a:gd name="T26" fmla="*/ 62 w 379"/>
                  <a:gd name="T27" fmla="*/ 308 h 340"/>
                  <a:gd name="T28" fmla="*/ 84 w 379"/>
                  <a:gd name="T29" fmla="*/ 308 h 340"/>
                  <a:gd name="T30" fmla="*/ 108 w 379"/>
                  <a:gd name="T31" fmla="*/ 309 h 340"/>
                  <a:gd name="T32" fmla="*/ 134 w 379"/>
                  <a:gd name="T33" fmla="*/ 309 h 340"/>
                  <a:gd name="T34" fmla="*/ 159 w 379"/>
                  <a:gd name="T35" fmla="*/ 310 h 340"/>
                  <a:gd name="T36" fmla="*/ 185 w 379"/>
                  <a:gd name="T37" fmla="*/ 312 h 340"/>
                  <a:gd name="T38" fmla="*/ 211 w 379"/>
                  <a:gd name="T39" fmla="*/ 315 h 340"/>
                  <a:gd name="T40" fmla="*/ 236 w 379"/>
                  <a:gd name="T41" fmla="*/ 318 h 340"/>
                  <a:gd name="T42" fmla="*/ 258 w 379"/>
                  <a:gd name="T43" fmla="*/ 323 h 340"/>
                  <a:gd name="T44" fmla="*/ 279 w 379"/>
                  <a:gd name="T45" fmla="*/ 327 h 340"/>
                  <a:gd name="T46" fmla="*/ 296 w 379"/>
                  <a:gd name="T47" fmla="*/ 333 h 340"/>
                  <a:gd name="T48" fmla="*/ 310 w 379"/>
                  <a:gd name="T49" fmla="*/ 340 h 340"/>
                  <a:gd name="T50" fmla="*/ 311 w 379"/>
                  <a:gd name="T51" fmla="*/ 330 h 340"/>
                  <a:gd name="T52" fmla="*/ 316 w 379"/>
                  <a:gd name="T53" fmla="*/ 301 h 340"/>
                  <a:gd name="T54" fmla="*/ 321 w 379"/>
                  <a:gd name="T55" fmla="*/ 258 h 340"/>
                  <a:gd name="T56" fmla="*/ 331 w 379"/>
                  <a:gd name="T57" fmla="*/ 210 h 340"/>
                  <a:gd name="T58" fmla="*/ 341 w 379"/>
                  <a:gd name="T59" fmla="*/ 158 h 340"/>
                  <a:gd name="T60" fmla="*/ 352 w 379"/>
                  <a:gd name="T61" fmla="*/ 110 h 340"/>
                  <a:gd name="T62" fmla="*/ 365 w 379"/>
                  <a:gd name="T63" fmla="*/ 68 h 340"/>
                  <a:gd name="T64" fmla="*/ 379 w 379"/>
                  <a:gd name="T65" fmla="*/ 41 h 340"/>
                  <a:gd name="T66" fmla="*/ 377 w 379"/>
                  <a:gd name="T67" fmla="*/ 40 h 340"/>
                  <a:gd name="T68" fmla="*/ 367 w 379"/>
                  <a:gd name="T69" fmla="*/ 39 h 340"/>
                  <a:gd name="T70" fmla="*/ 355 w 379"/>
                  <a:gd name="T71" fmla="*/ 37 h 340"/>
                  <a:gd name="T72" fmla="*/ 339 w 379"/>
                  <a:gd name="T73" fmla="*/ 33 h 340"/>
                  <a:gd name="T74" fmla="*/ 319 w 379"/>
                  <a:gd name="T75" fmla="*/ 29 h 340"/>
                  <a:gd name="T76" fmla="*/ 296 w 379"/>
                  <a:gd name="T77" fmla="*/ 24 h 340"/>
                  <a:gd name="T78" fmla="*/ 272 w 379"/>
                  <a:gd name="T79" fmla="*/ 20 h 340"/>
                  <a:gd name="T80" fmla="*/ 245 w 379"/>
                  <a:gd name="T81" fmla="*/ 16 h 340"/>
                  <a:gd name="T82" fmla="*/ 219 w 379"/>
                  <a:gd name="T83" fmla="*/ 12 h 340"/>
                  <a:gd name="T84" fmla="*/ 192 w 379"/>
                  <a:gd name="T85" fmla="*/ 8 h 340"/>
                  <a:gd name="T86" fmla="*/ 166 w 379"/>
                  <a:gd name="T87" fmla="*/ 5 h 340"/>
                  <a:gd name="T88" fmla="*/ 142 w 379"/>
                  <a:gd name="T89" fmla="*/ 2 h 340"/>
                  <a:gd name="T90" fmla="*/ 119 w 379"/>
                  <a:gd name="T91" fmla="*/ 1 h 340"/>
                  <a:gd name="T92" fmla="*/ 98 w 379"/>
                  <a:gd name="T93" fmla="*/ 0 h 340"/>
                  <a:gd name="T94" fmla="*/ 81 w 379"/>
                  <a:gd name="T95" fmla="*/ 2 h 340"/>
                  <a:gd name="T96" fmla="*/ 68 w 379"/>
                  <a:gd name="T97" fmla="*/ 5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9" h="340">
                    <a:moveTo>
                      <a:pt x="68" y="5"/>
                    </a:moveTo>
                    <a:lnTo>
                      <a:pt x="64" y="13"/>
                    </a:lnTo>
                    <a:lnTo>
                      <a:pt x="55" y="36"/>
                    </a:lnTo>
                    <a:lnTo>
                      <a:pt x="41" y="70"/>
                    </a:lnTo>
                    <a:lnTo>
                      <a:pt x="28" y="113"/>
                    </a:lnTo>
                    <a:lnTo>
                      <a:pt x="14" y="163"/>
                    </a:lnTo>
                    <a:lnTo>
                      <a:pt x="4" y="213"/>
                    </a:lnTo>
                    <a:lnTo>
                      <a:pt x="0" y="263"/>
                    </a:lnTo>
                    <a:lnTo>
                      <a:pt x="3" y="309"/>
                    </a:lnTo>
                    <a:lnTo>
                      <a:pt x="6" y="309"/>
                    </a:lnTo>
                    <a:lnTo>
                      <a:pt x="14" y="309"/>
                    </a:lnTo>
                    <a:lnTo>
                      <a:pt x="26" y="308"/>
                    </a:lnTo>
                    <a:lnTo>
                      <a:pt x="42" y="308"/>
                    </a:lnTo>
                    <a:lnTo>
                      <a:pt x="62" y="308"/>
                    </a:lnTo>
                    <a:lnTo>
                      <a:pt x="84" y="308"/>
                    </a:lnTo>
                    <a:lnTo>
                      <a:pt x="108" y="309"/>
                    </a:lnTo>
                    <a:lnTo>
                      <a:pt x="134" y="309"/>
                    </a:lnTo>
                    <a:lnTo>
                      <a:pt x="159" y="310"/>
                    </a:lnTo>
                    <a:lnTo>
                      <a:pt x="185" y="312"/>
                    </a:lnTo>
                    <a:lnTo>
                      <a:pt x="211" y="315"/>
                    </a:lnTo>
                    <a:lnTo>
                      <a:pt x="236" y="318"/>
                    </a:lnTo>
                    <a:lnTo>
                      <a:pt x="258" y="323"/>
                    </a:lnTo>
                    <a:lnTo>
                      <a:pt x="279" y="327"/>
                    </a:lnTo>
                    <a:lnTo>
                      <a:pt x="296" y="333"/>
                    </a:lnTo>
                    <a:lnTo>
                      <a:pt x="310" y="340"/>
                    </a:lnTo>
                    <a:lnTo>
                      <a:pt x="311" y="330"/>
                    </a:lnTo>
                    <a:lnTo>
                      <a:pt x="316" y="301"/>
                    </a:lnTo>
                    <a:lnTo>
                      <a:pt x="321" y="258"/>
                    </a:lnTo>
                    <a:lnTo>
                      <a:pt x="331" y="210"/>
                    </a:lnTo>
                    <a:lnTo>
                      <a:pt x="341" y="158"/>
                    </a:lnTo>
                    <a:lnTo>
                      <a:pt x="352" y="110"/>
                    </a:lnTo>
                    <a:lnTo>
                      <a:pt x="365" y="68"/>
                    </a:lnTo>
                    <a:lnTo>
                      <a:pt x="379" y="41"/>
                    </a:lnTo>
                    <a:lnTo>
                      <a:pt x="377" y="40"/>
                    </a:lnTo>
                    <a:lnTo>
                      <a:pt x="367" y="39"/>
                    </a:lnTo>
                    <a:lnTo>
                      <a:pt x="355" y="37"/>
                    </a:lnTo>
                    <a:lnTo>
                      <a:pt x="339" y="33"/>
                    </a:lnTo>
                    <a:lnTo>
                      <a:pt x="319" y="29"/>
                    </a:lnTo>
                    <a:lnTo>
                      <a:pt x="296" y="24"/>
                    </a:lnTo>
                    <a:lnTo>
                      <a:pt x="272" y="20"/>
                    </a:lnTo>
                    <a:lnTo>
                      <a:pt x="245" y="16"/>
                    </a:lnTo>
                    <a:lnTo>
                      <a:pt x="219" y="12"/>
                    </a:lnTo>
                    <a:lnTo>
                      <a:pt x="192" y="8"/>
                    </a:lnTo>
                    <a:lnTo>
                      <a:pt x="166" y="5"/>
                    </a:lnTo>
                    <a:lnTo>
                      <a:pt x="142" y="2"/>
                    </a:lnTo>
                    <a:lnTo>
                      <a:pt x="119" y="1"/>
                    </a:lnTo>
                    <a:lnTo>
                      <a:pt x="98" y="0"/>
                    </a:lnTo>
                    <a:lnTo>
                      <a:pt x="81" y="2"/>
                    </a:lnTo>
                    <a:lnTo>
                      <a:pt x="68"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15" name="Freeform 82"/>
              <p:cNvSpPr>
                <a:spLocks/>
              </p:cNvSpPr>
              <p:nvPr/>
            </p:nvSpPr>
            <p:spPr bwMode="auto">
              <a:xfrm>
                <a:off x="5843" y="1031"/>
                <a:ext cx="55" cy="113"/>
              </a:xfrm>
              <a:custGeom>
                <a:avLst/>
                <a:gdLst>
                  <a:gd name="T0" fmla="*/ 74 w 110"/>
                  <a:gd name="T1" fmla="*/ 0 h 227"/>
                  <a:gd name="T2" fmla="*/ 73 w 110"/>
                  <a:gd name="T3" fmla="*/ 1 h 227"/>
                  <a:gd name="T4" fmla="*/ 69 w 110"/>
                  <a:gd name="T5" fmla="*/ 4 h 227"/>
                  <a:gd name="T6" fmla="*/ 65 w 110"/>
                  <a:gd name="T7" fmla="*/ 10 h 227"/>
                  <a:gd name="T8" fmla="*/ 59 w 110"/>
                  <a:gd name="T9" fmla="*/ 16 h 227"/>
                  <a:gd name="T10" fmla="*/ 52 w 110"/>
                  <a:gd name="T11" fmla="*/ 21 h 227"/>
                  <a:gd name="T12" fmla="*/ 46 w 110"/>
                  <a:gd name="T13" fmla="*/ 25 h 227"/>
                  <a:gd name="T14" fmla="*/ 39 w 110"/>
                  <a:gd name="T15" fmla="*/ 26 h 227"/>
                  <a:gd name="T16" fmla="*/ 33 w 110"/>
                  <a:gd name="T17" fmla="*/ 25 h 227"/>
                  <a:gd name="T18" fmla="*/ 25 w 110"/>
                  <a:gd name="T19" fmla="*/ 47 h 227"/>
                  <a:gd name="T20" fmla="*/ 52 w 110"/>
                  <a:gd name="T21" fmla="*/ 55 h 227"/>
                  <a:gd name="T22" fmla="*/ 44 w 110"/>
                  <a:gd name="T23" fmla="*/ 183 h 227"/>
                  <a:gd name="T24" fmla="*/ 8 w 110"/>
                  <a:gd name="T25" fmla="*/ 183 h 227"/>
                  <a:gd name="T26" fmla="*/ 0 w 110"/>
                  <a:gd name="T27" fmla="*/ 215 h 227"/>
                  <a:gd name="T28" fmla="*/ 96 w 110"/>
                  <a:gd name="T29" fmla="*/ 227 h 227"/>
                  <a:gd name="T30" fmla="*/ 106 w 110"/>
                  <a:gd name="T31" fmla="*/ 190 h 227"/>
                  <a:gd name="T32" fmla="*/ 81 w 110"/>
                  <a:gd name="T33" fmla="*/ 187 h 227"/>
                  <a:gd name="T34" fmla="*/ 110 w 110"/>
                  <a:gd name="T35" fmla="*/ 3 h 227"/>
                  <a:gd name="T36" fmla="*/ 74 w 110"/>
                  <a:gd name="T37"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227">
                    <a:moveTo>
                      <a:pt x="74" y="0"/>
                    </a:moveTo>
                    <a:lnTo>
                      <a:pt x="73" y="1"/>
                    </a:lnTo>
                    <a:lnTo>
                      <a:pt x="69" y="4"/>
                    </a:lnTo>
                    <a:lnTo>
                      <a:pt x="65" y="10"/>
                    </a:lnTo>
                    <a:lnTo>
                      <a:pt x="59" y="16"/>
                    </a:lnTo>
                    <a:lnTo>
                      <a:pt x="52" y="21"/>
                    </a:lnTo>
                    <a:lnTo>
                      <a:pt x="46" y="25"/>
                    </a:lnTo>
                    <a:lnTo>
                      <a:pt x="39" y="26"/>
                    </a:lnTo>
                    <a:lnTo>
                      <a:pt x="33" y="25"/>
                    </a:lnTo>
                    <a:lnTo>
                      <a:pt x="25" y="47"/>
                    </a:lnTo>
                    <a:lnTo>
                      <a:pt x="52" y="55"/>
                    </a:lnTo>
                    <a:lnTo>
                      <a:pt x="44" y="183"/>
                    </a:lnTo>
                    <a:lnTo>
                      <a:pt x="8" y="183"/>
                    </a:lnTo>
                    <a:lnTo>
                      <a:pt x="0" y="215"/>
                    </a:lnTo>
                    <a:lnTo>
                      <a:pt x="96" y="227"/>
                    </a:lnTo>
                    <a:lnTo>
                      <a:pt x="106" y="190"/>
                    </a:lnTo>
                    <a:lnTo>
                      <a:pt x="81" y="187"/>
                    </a:lnTo>
                    <a:lnTo>
                      <a:pt x="110" y="3"/>
                    </a:lnTo>
                    <a:lnTo>
                      <a:pt x="7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16" name="Freeform 83"/>
              <p:cNvSpPr>
                <a:spLocks/>
              </p:cNvSpPr>
              <p:nvPr/>
            </p:nvSpPr>
            <p:spPr bwMode="auto">
              <a:xfrm>
                <a:off x="5562" y="1279"/>
                <a:ext cx="41" cy="52"/>
              </a:xfrm>
              <a:custGeom>
                <a:avLst/>
                <a:gdLst>
                  <a:gd name="T0" fmla="*/ 0 w 81"/>
                  <a:gd name="T1" fmla="*/ 95 h 102"/>
                  <a:gd name="T2" fmla="*/ 1 w 81"/>
                  <a:gd name="T3" fmla="*/ 92 h 102"/>
                  <a:gd name="T4" fmla="*/ 3 w 81"/>
                  <a:gd name="T5" fmla="*/ 82 h 102"/>
                  <a:gd name="T6" fmla="*/ 8 w 81"/>
                  <a:gd name="T7" fmla="*/ 67 h 102"/>
                  <a:gd name="T8" fmla="*/ 14 w 81"/>
                  <a:gd name="T9" fmla="*/ 49 h 102"/>
                  <a:gd name="T10" fmla="*/ 21 w 81"/>
                  <a:gd name="T11" fmla="*/ 32 h 102"/>
                  <a:gd name="T12" fmla="*/ 29 w 81"/>
                  <a:gd name="T13" fmla="*/ 17 h 102"/>
                  <a:gd name="T14" fmla="*/ 38 w 81"/>
                  <a:gd name="T15" fmla="*/ 6 h 102"/>
                  <a:gd name="T16" fmla="*/ 47 w 81"/>
                  <a:gd name="T17" fmla="*/ 0 h 102"/>
                  <a:gd name="T18" fmla="*/ 81 w 81"/>
                  <a:gd name="T19" fmla="*/ 4 h 102"/>
                  <a:gd name="T20" fmla="*/ 76 w 81"/>
                  <a:gd name="T21" fmla="*/ 17 h 102"/>
                  <a:gd name="T22" fmla="*/ 68 w 81"/>
                  <a:gd name="T23" fmla="*/ 46 h 102"/>
                  <a:gd name="T24" fmla="*/ 59 w 81"/>
                  <a:gd name="T25" fmla="*/ 79 h 102"/>
                  <a:gd name="T26" fmla="*/ 54 w 81"/>
                  <a:gd name="T27" fmla="*/ 102 h 102"/>
                  <a:gd name="T28" fmla="*/ 0 w 81"/>
                  <a:gd name="T29" fmla="*/ 9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1" h="102">
                    <a:moveTo>
                      <a:pt x="0" y="95"/>
                    </a:moveTo>
                    <a:lnTo>
                      <a:pt x="1" y="92"/>
                    </a:lnTo>
                    <a:lnTo>
                      <a:pt x="3" y="82"/>
                    </a:lnTo>
                    <a:lnTo>
                      <a:pt x="8" y="67"/>
                    </a:lnTo>
                    <a:lnTo>
                      <a:pt x="14" y="49"/>
                    </a:lnTo>
                    <a:lnTo>
                      <a:pt x="21" y="32"/>
                    </a:lnTo>
                    <a:lnTo>
                      <a:pt x="29" y="17"/>
                    </a:lnTo>
                    <a:lnTo>
                      <a:pt x="38" y="6"/>
                    </a:lnTo>
                    <a:lnTo>
                      <a:pt x="47" y="0"/>
                    </a:lnTo>
                    <a:lnTo>
                      <a:pt x="81" y="4"/>
                    </a:lnTo>
                    <a:lnTo>
                      <a:pt x="76" y="17"/>
                    </a:lnTo>
                    <a:lnTo>
                      <a:pt x="68" y="46"/>
                    </a:lnTo>
                    <a:lnTo>
                      <a:pt x="59" y="79"/>
                    </a:lnTo>
                    <a:lnTo>
                      <a:pt x="54" y="102"/>
                    </a:lnTo>
                    <a:lnTo>
                      <a:pt x="0" y="95"/>
                    </a:lnTo>
                    <a:close/>
                  </a:path>
                </a:pathLst>
              </a:custGeom>
              <a:solidFill>
                <a:srgbClr val="14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17" name="Freeform 84"/>
              <p:cNvSpPr>
                <a:spLocks/>
              </p:cNvSpPr>
              <p:nvPr/>
            </p:nvSpPr>
            <p:spPr bwMode="auto">
              <a:xfrm>
                <a:off x="5622" y="1293"/>
                <a:ext cx="249" cy="42"/>
              </a:xfrm>
              <a:custGeom>
                <a:avLst/>
                <a:gdLst>
                  <a:gd name="T0" fmla="*/ 18 w 496"/>
                  <a:gd name="T1" fmla="*/ 0 h 84"/>
                  <a:gd name="T2" fmla="*/ 16 w 496"/>
                  <a:gd name="T3" fmla="*/ 8 h 84"/>
                  <a:gd name="T4" fmla="*/ 9 w 496"/>
                  <a:gd name="T5" fmla="*/ 27 h 84"/>
                  <a:gd name="T6" fmla="*/ 3 w 496"/>
                  <a:gd name="T7" fmla="*/ 51 h 84"/>
                  <a:gd name="T8" fmla="*/ 0 w 496"/>
                  <a:gd name="T9" fmla="*/ 73 h 84"/>
                  <a:gd name="T10" fmla="*/ 496 w 496"/>
                  <a:gd name="T11" fmla="*/ 84 h 84"/>
                  <a:gd name="T12" fmla="*/ 488 w 496"/>
                  <a:gd name="T13" fmla="*/ 51 h 84"/>
                  <a:gd name="T14" fmla="*/ 488 w 496"/>
                  <a:gd name="T15" fmla="*/ 50 h 84"/>
                  <a:gd name="T16" fmla="*/ 486 w 496"/>
                  <a:gd name="T17" fmla="*/ 49 h 84"/>
                  <a:gd name="T18" fmla="*/ 483 w 496"/>
                  <a:gd name="T19" fmla="*/ 46 h 84"/>
                  <a:gd name="T20" fmla="*/ 479 w 496"/>
                  <a:gd name="T21" fmla="*/ 43 h 84"/>
                  <a:gd name="T22" fmla="*/ 472 w 496"/>
                  <a:gd name="T23" fmla="*/ 39 h 84"/>
                  <a:gd name="T24" fmla="*/ 464 w 496"/>
                  <a:gd name="T25" fmla="*/ 37 h 84"/>
                  <a:gd name="T26" fmla="*/ 454 w 496"/>
                  <a:gd name="T27" fmla="*/ 35 h 84"/>
                  <a:gd name="T28" fmla="*/ 441 w 496"/>
                  <a:gd name="T29" fmla="*/ 33 h 84"/>
                  <a:gd name="T30" fmla="*/ 432 w 496"/>
                  <a:gd name="T31" fmla="*/ 33 h 84"/>
                  <a:gd name="T32" fmla="*/ 420 w 496"/>
                  <a:gd name="T33" fmla="*/ 31 h 84"/>
                  <a:gd name="T34" fmla="*/ 406 w 496"/>
                  <a:gd name="T35" fmla="*/ 31 h 84"/>
                  <a:gd name="T36" fmla="*/ 389 w 496"/>
                  <a:gd name="T37" fmla="*/ 31 h 84"/>
                  <a:gd name="T38" fmla="*/ 371 w 496"/>
                  <a:gd name="T39" fmla="*/ 31 h 84"/>
                  <a:gd name="T40" fmla="*/ 351 w 496"/>
                  <a:gd name="T41" fmla="*/ 33 h 84"/>
                  <a:gd name="T42" fmla="*/ 332 w 496"/>
                  <a:gd name="T43" fmla="*/ 33 h 84"/>
                  <a:gd name="T44" fmla="*/ 311 w 496"/>
                  <a:gd name="T45" fmla="*/ 33 h 84"/>
                  <a:gd name="T46" fmla="*/ 290 w 496"/>
                  <a:gd name="T47" fmla="*/ 34 h 84"/>
                  <a:gd name="T48" fmla="*/ 272 w 496"/>
                  <a:gd name="T49" fmla="*/ 34 h 84"/>
                  <a:gd name="T50" fmla="*/ 253 w 496"/>
                  <a:gd name="T51" fmla="*/ 35 h 84"/>
                  <a:gd name="T52" fmla="*/ 237 w 496"/>
                  <a:gd name="T53" fmla="*/ 35 h 84"/>
                  <a:gd name="T54" fmla="*/ 222 w 496"/>
                  <a:gd name="T55" fmla="*/ 35 h 84"/>
                  <a:gd name="T56" fmla="*/ 211 w 496"/>
                  <a:gd name="T57" fmla="*/ 36 h 84"/>
                  <a:gd name="T58" fmla="*/ 203 w 496"/>
                  <a:gd name="T59" fmla="*/ 36 h 84"/>
                  <a:gd name="T60" fmla="*/ 198 w 496"/>
                  <a:gd name="T61" fmla="*/ 36 h 84"/>
                  <a:gd name="T62" fmla="*/ 188 w 496"/>
                  <a:gd name="T63" fmla="*/ 36 h 84"/>
                  <a:gd name="T64" fmla="*/ 169 w 496"/>
                  <a:gd name="T65" fmla="*/ 35 h 84"/>
                  <a:gd name="T66" fmla="*/ 145 w 496"/>
                  <a:gd name="T67" fmla="*/ 34 h 84"/>
                  <a:gd name="T68" fmla="*/ 117 w 496"/>
                  <a:gd name="T69" fmla="*/ 30 h 84"/>
                  <a:gd name="T70" fmla="*/ 88 w 496"/>
                  <a:gd name="T71" fmla="*/ 26 h 84"/>
                  <a:gd name="T72" fmla="*/ 61 w 496"/>
                  <a:gd name="T73" fmla="*/ 20 h 84"/>
                  <a:gd name="T74" fmla="*/ 37 w 496"/>
                  <a:gd name="T75" fmla="*/ 11 h 84"/>
                  <a:gd name="T76" fmla="*/ 18 w 496"/>
                  <a:gd name="T7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6" h="84">
                    <a:moveTo>
                      <a:pt x="18" y="0"/>
                    </a:moveTo>
                    <a:lnTo>
                      <a:pt x="16" y="8"/>
                    </a:lnTo>
                    <a:lnTo>
                      <a:pt x="9" y="27"/>
                    </a:lnTo>
                    <a:lnTo>
                      <a:pt x="3" y="51"/>
                    </a:lnTo>
                    <a:lnTo>
                      <a:pt x="0" y="73"/>
                    </a:lnTo>
                    <a:lnTo>
                      <a:pt x="496" y="84"/>
                    </a:lnTo>
                    <a:lnTo>
                      <a:pt x="488" y="51"/>
                    </a:lnTo>
                    <a:lnTo>
                      <a:pt x="488" y="50"/>
                    </a:lnTo>
                    <a:lnTo>
                      <a:pt x="486" y="49"/>
                    </a:lnTo>
                    <a:lnTo>
                      <a:pt x="483" y="46"/>
                    </a:lnTo>
                    <a:lnTo>
                      <a:pt x="479" y="43"/>
                    </a:lnTo>
                    <a:lnTo>
                      <a:pt x="472" y="39"/>
                    </a:lnTo>
                    <a:lnTo>
                      <a:pt x="464" y="37"/>
                    </a:lnTo>
                    <a:lnTo>
                      <a:pt x="454" y="35"/>
                    </a:lnTo>
                    <a:lnTo>
                      <a:pt x="441" y="33"/>
                    </a:lnTo>
                    <a:lnTo>
                      <a:pt x="432" y="33"/>
                    </a:lnTo>
                    <a:lnTo>
                      <a:pt x="420" y="31"/>
                    </a:lnTo>
                    <a:lnTo>
                      <a:pt x="406" y="31"/>
                    </a:lnTo>
                    <a:lnTo>
                      <a:pt x="389" y="31"/>
                    </a:lnTo>
                    <a:lnTo>
                      <a:pt x="371" y="31"/>
                    </a:lnTo>
                    <a:lnTo>
                      <a:pt x="351" y="33"/>
                    </a:lnTo>
                    <a:lnTo>
                      <a:pt x="332" y="33"/>
                    </a:lnTo>
                    <a:lnTo>
                      <a:pt x="311" y="33"/>
                    </a:lnTo>
                    <a:lnTo>
                      <a:pt x="290" y="34"/>
                    </a:lnTo>
                    <a:lnTo>
                      <a:pt x="272" y="34"/>
                    </a:lnTo>
                    <a:lnTo>
                      <a:pt x="253" y="35"/>
                    </a:lnTo>
                    <a:lnTo>
                      <a:pt x="237" y="35"/>
                    </a:lnTo>
                    <a:lnTo>
                      <a:pt x="222" y="35"/>
                    </a:lnTo>
                    <a:lnTo>
                      <a:pt x="211" y="36"/>
                    </a:lnTo>
                    <a:lnTo>
                      <a:pt x="203" y="36"/>
                    </a:lnTo>
                    <a:lnTo>
                      <a:pt x="198" y="36"/>
                    </a:lnTo>
                    <a:lnTo>
                      <a:pt x="188" y="36"/>
                    </a:lnTo>
                    <a:lnTo>
                      <a:pt x="169" y="35"/>
                    </a:lnTo>
                    <a:lnTo>
                      <a:pt x="145" y="34"/>
                    </a:lnTo>
                    <a:lnTo>
                      <a:pt x="117" y="30"/>
                    </a:lnTo>
                    <a:lnTo>
                      <a:pt x="88" y="26"/>
                    </a:lnTo>
                    <a:lnTo>
                      <a:pt x="61" y="20"/>
                    </a:lnTo>
                    <a:lnTo>
                      <a:pt x="37" y="11"/>
                    </a:lnTo>
                    <a:lnTo>
                      <a:pt x="18" y="0"/>
                    </a:lnTo>
                    <a:close/>
                  </a:path>
                </a:pathLst>
              </a:custGeom>
              <a:solidFill>
                <a:srgbClr val="14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18" name="Freeform 85"/>
              <p:cNvSpPr>
                <a:spLocks/>
              </p:cNvSpPr>
              <p:nvPr/>
            </p:nvSpPr>
            <p:spPr bwMode="auto">
              <a:xfrm>
                <a:off x="5338" y="1120"/>
                <a:ext cx="365" cy="140"/>
              </a:xfrm>
              <a:custGeom>
                <a:avLst/>
                <a:gdLst>
                  <a:gd name="T0" fmla="*/ 13 w 731"/>
                  <a:gd name="T1" fmla="*/ 38 h 279"/>
                  <a:gd name="T2" fmla="*/ 34 w 731"/>
                  <a:gd name="T3" fmla="*/ 33 h 279"/>
                  <a:gd name="T4" fmla="*/ 71 w 731"/>
                  <a:gd name="T5" fmla="*/ 24 h 279"/>
                  <a:gd name="T6" fmla="*/ 119 w 731"/>
                  <a:gd name="T7" fmla="*/ 15 h 279"/>
                  <a:gd name="T8" fmla="*/ 172 w 731"/>
                  <a:gd name="T9" fmla="*/ 8 h 279"/>
                  <a:gd name="T10" fmla="*/ 224 w 731"/>
                  <a:gd name="T11" fmla="*/ 5 h 279"/>
                  <a:gd name="T12" fmla="*/ 270 w 731"/>
                  <a:gd name="T13" fmla="*/ 9 h 279"/>
                  <a:gd name="T14" fmla="*/ 306 w 731"/>
                  <a:gd name="T15" fmla="*/ 23 h 279"/>
                  <a:gd name="T16" fmla="*/ 330 w 731"/>
                  <a:gd name="T17" fmla="*/ 57 h 279"/>
                  <a:gd name="T18" fmla="*/ 332 w 731"/>
                  <a:gd name="T19" fmla="*/ 94 h 279"/>
                  <a:gd name="T20" fmla="*/ 325 w 731"/>
                  <a:gd name="T21" fmla="*/ 118 h 279"/>
                  <a:gd name="T22" fmla="*/ 339 w 731"/>
                  <a:gd name="T23" fmla="*/ 136 h 279"/>
                  <a:gd name="T24" fmla="*/ 377 w 731"/>
                  <a:gd name="T25" fmla="*/ 143 h 279"/>
                  <a:gd name="T26" fmla="*/ 414 w 731"/>
                  <a:gd name="T27" fmla="*/ 138 h 279"/>
                  <a:gd name="T28" fmla="*/ 456 w 731"/>
                  <a:gd name="T29" fmla="*/ 126 h 279"/>
                  <a:gd name="T30" fmla="*/ 498 w 731"/>
                  <a:gd name="T31" fmla="*/ 110 h 279"/>
                  <a:gd name="T32" fmla="*/ 540 w 731"/>
                  <a:gd name="T33" fmla="*/ 92 h 279"/>
                  <a:gd name="T34" fmla="*/ 575 w 731"/>
                  <a:gd name="T35" fmla="*/ 73 h 279"/>
                  <a:gd name="T36" fmla="*/ 602 w 731"/>
                  <a:gd name="T37" fmla="*/ 58 h 279"/>
                  <a:gd name="T38" fmla="*/ 617 w 731"/>
                  <a:gd name="T39" fmla="*/ 50 h 279"/>
                  <a:gd name="T40" fmla="*/ 711 w 731"/>
                  <a:gd name="T41" fmla="*/ 0 h 279"/>
                  <a:gd name="T42" fmla="*/ 726 w 731"/>
                  <a:gd name="T43" fmla="*/ 49 h 279"/>
                  <a:gd name="T44" fmla="*/ 731 w 731"/>
                  <a:gd name="T45" fmla="*/ 93 h 279"/>
                  <a:gd name="T46" fmla="*/ 702 w 731"/>
                  <a:gd name="T47" fmla="*/ 161 h 279"/>
                  <a:gd name="T48" fmla="*/ 690 w 731"/>
                  <a:gd name="T49" fmla="*/ 168 h 279"/>
                  <a:gd name="T50" fmla="*/ 656 w 731"/>
                  <a:gd name="T51" fmla="*/ 185 h 279"/>
                  <a:gd name="T52" fmla="*/ 607 w 731"/>
                  <a:gd name="T53" fmla="*/ 209 h 279"/>
                  <a:gd name="T54" fmla="*/ 547 w 731"/>
                  <a:gd name="T55" fmla="*/ 235 h 279"/>
                  <a:gd name="T56" fmla="*/ 479 w 731"/>
                  <a:gd name="T57" fmla="*/ 258 h 279"/>
                  <a:gd name="T58" fmla="*/ 410 w 731"/>
                  <a:gd name="T59" fmla="*/ 274 h 279"/>
                  <a:gd name="T60" fmla="*/ 345 w 731"/>
                  <a:gd name="T61" fmla="*/ 279 h 279"/>
                  <a:gd name="T62" fmla="*/ 287 w 731"/>
                  <a:gd name="T63" fmla="*/ 268 h 279"/>
                  <a:gd name="T64" fmla="*/ 274 w 731"/>
                  <a:gd name="T65" fmla="*/ 243 h 279"/>
                  <a:gd name="T66" fmla="*/ 278 w 731"/>
                  <a:gd name="T67" fmla="*/ 152 h 279"/>
                  <a:gd name="T68" fmla="*/ 272 w 731"/>
                  <a:gd name="T69" fmla="*/ 151 h 279"/>
                  <a:gd name="T70" fmla="*/ 256 w 731"/>
                  <a:gd name="T71" fmla="*/ 149 h 279"/>
                  <a:gd name="T72" fmla="*/ 231 w 731"/>
                  <a:gd name="T73" fmla="*/ 148 h 279"/>
                  <a:gd name="T74" fmla="*/ 197 w 731"/>
                  <a:gd name="T75" fmla="*/ 148 h 279"/>
                  <a:gd name="T76" fmla="*/ 157 w 731"/>
                  <a:gd name="T77" fmla="*/ 154 h 279"/>
                  <a:gd name="T78" fmla="*/ 110 w 731"/>
                  <a:gd name="T79" fmla="*/ 163 h 279"/>
                  <a:gd name="T80" fmla="*/ 57 w 731"/>
                  <a:gd name="T81" fmla="*/ 179 h 279"/>
                  <a:gd name="T82" fmla="*/ 0 w 731"/>
                  <a:gd name="T83" fmla="*/ 205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1" h="279">
                    <a:moveTo>
                      <a:pt x="10" y="39"/>
                    </a:moveTo>
                    <a:lnTo>
                      <a:pt x="13" y="38"/>
                    </a:lnTo>
                    <a:lnTo>
                      <a:pt x="21" y="35"/>
                    </a:lnTo>
                    <a:lnTo>
                      <a:pt x="34" y="33"/>
                    </a:lnTo>
                    <a:lnTo>
                      <a:pt x="51" y="28"/>
                    </a:lnTo>
                    <a:lnTo>
                      <a:pt x="71" y="24"/>
                    </a:lnTo>
                    <a:lnTo>
                      <a:pt x="94" y="19"/>
                    </a:lnTo>
                    <a:lnTo>
                      <a:pt x="119" y="15"/>
                    </a:lnTo>
                    <a:lnTo>
                      <a:pt x="144" y="11"/>
                    </a:lnTo>
                    <a:lnTo>
                      <a:pt x="172" y="8"/>
                    </a:lnTo>
                    <a:lnTo>
                      <a:pt x="199" y="5"/>
                    </a:lnTo>
                    <a:lnTo>
                      <a:pt x="224" y="5"/>
                    </a:lnTo>
                    <a:lnTo>
                      <a:pt x="248" y="6"/>
                    </a:lnTo>
                    <a:lnTo>
                      <a:pt x="270" y="9"/>
                    </a:lnTo>
                    <a:lnTo>
                      <a:pt x="290" y="15"/>
                    </a:lnTo>
                    <a:lnTo>
                      <a:pt x="306" y="23"/>
                    </a:lnTo>
                    <a:lnTo>
                      <a:pt x="317" y="34"/>
                    </a:lnTo>
                    <a:lnTo>
                      <a:pt x="330" y="57"/>
                    </a:lnTo>
                    <a:lnTo>
                      <a:pt x="333" y="78"/>
                    </a:lnTo>
                    <a:lnTo>
                      <a:pt x="332" y="94"/>
                    </a:lnTo>
                    <a:lnTo>
                      <a:pt x="328" y="108"/>
                    </a:lnTo>
                    <a:lnTo>
                      <a:pt x="325" y="118"/>
                    </a:lnTo>
                    <a:lnTo>
                      <a:pt x="328" y="128"/>
                    </a:lnTo>
                    <a:lnTo>
                      <a:pt x="339" y="136"/>
                    </a:lnTo>
                    <a:lnTo>
                      <a:pt x="361" y="141"/>
                    </a:lnTo>
                    <a:lnTo>
                      <a:pt x="377" y="143"/>
                    </a:lnTo>
                    <a:lnTo>
                      <a:pt x="395" y="141"/>
                    </a:lnTo>
                    <a:lnTo>
                      <a:pt x="414" y="138"/>
                    </a:lnTo>
                    <a:lnTo>
                      <a:pt x="434" y="133"/>
                    </a:lnTo>
                    <a:lnTo>
                      <a:pt x="456" y="126"/>
                    </a:lnTo>
                    <a:lnTo>
                      <a:pt x="476" y="118"/>
                    </a:lnTo>
                    <a:lnTo>
                      <a:pt x="498" y="110"/>
                    </a:lnTo>
                    <a:lnTo>
                      <a:pt x="519" y="101"/>
                    </a:lnTo>
                    <a:lnTo>
                      <a:pt x="540" y="92"/>
                    </a:lnTo>
                    <a:lnTo>
                      <a:pt x="558" y="83"/>
                    </a:lnTo>
                    <a:lnTo>
                      <a:pt x="575" y="73"/>
                    </a:lnTo>
                    <a:lnTo>
                      <a:pt x="589" y="65"/>
                    </a:lnTo>
                    <a:lnTo>
                      <a:pt x="602" y="58"/>
                    </a:lnTo>
                    <a:lnTo>
                      <a:pt x="611" y="54"/>
                    </a:lnTo>
                    <a:lnTo>
                      <a:pt x="617" y="50"/>
                    </a:lnTo>
                    <a:lnTo>
                      <a:pt x="619" y="49"/>
                    </a:lnTo>
                    <a:lnTo>
                      <a:pt x="711" y="0"/>
                    </a:lnTo>
                    <a:lnTo>
                      <a:pt x="677" y="54"/>
                    </a:lnTo>
                    <a:lnTo>
                      <a:pt x="726" y="49"/>
                    </a:lnTo>
                    <a:lnTo>
                      <a:pt x="692" y="93"/>
                    </a:lnTo>
                    <a:lnTo>
                      <a:pt x="731" y="93"/>
                    </a:lnTo>
                    <a:lnTo>
                      <a:pt x="672" y="152"/>
                    </a:lnTo>
                    <a:lnTo>
                      <a:pt x="702" y="161"/>
                    </a:lnTo>
                    <a:lnTo>
                      <a:pt x="699" y="163"/>
                    </a:lnTo>
                    <a:lnTo>
                      <a:pt x="690" y="168"/>
                    </a:lnTo>
                    <a:lnTo>
                      <a:pt x="676" y="176"/>
                    </a:lnTo>
                    <a:lnTo>
                      <a:pt x="656" y="185"/>
                    </a:lnTo>
                    <a:lnTo>
                      <a:pt x="633" y="197"/>
                    </a:lnTo>
                    <a:lnTo>
                      <a:pt x="607" y="209"/>
                    </a:lnTo>
                    <a:lnTo>
                      <a:pt x="578" y="222"/>
                    </a:lnTo>
                    <a:lnTo>
                      <a:pt x="547" y="235"/>
                    </a:lnTo>
                    <a:lnTo>
                      <a:pt x="513" y="247"/>
                    </a:lnTo>
                    <a:lnTo>
                      <a:pt x="479" y="258"/>
                    </a:lnTo>
                    <a:lnTo>
                      <a:pt x="444" y="267"/>
                    </a:lnTo>
                    <a:lnTo>
                      <a:pt x="410" y="274"/>
                    </a:lnTo>
                    <a:lnTo>
                      <a:pt x="376" y="279"/>
                    </a:lnTo>
                    <a:lnTo>
                      <a:pt x="345" y="279"/>
                    </a:lnTo>
                    <a:lnTo>
                      <a:pt x="315" y="276"/>
                    </a:lnTo>
                    <a:lnTo>
                      <a:pt x="287" y="268"/>
                    </a:lnTo>
                    <a:lnTo>
                      <a:pt x="283" y="262"/>
                    </a:lnTo>
                    <a:lnTo>
                      <a:pt x="274" y="243"/>
                    </a:lnTo>
                    <a:lnTo>
                      <a:pt x="269" y="207"/>
                    </a:lnTo>
                    <a:lnTo>
                      <a:pt x="278" y="152"/>
                    </a:lnTo>
                    <a:lnTo>
                      <a:pt x="277" y="152"/>
                    </a:lnTo>
                    <a:lnTo>
                      <a:pt x="272" y="151"/>
                    </a:lnTo>
                    <a:lnTo>
                      <a:pt x="265" y="149"/>
                    </a:lnTo>
                    <a:lnTo>
                      <a:pt x="256" y="149"/>
                    </a:lnTo>
                    <a:lnTo>
                      <a:pt x="245" y="148"/>
                    </a:lnTo>
                    <a:lnTo>
                      <a:pt x="231" y="148"/>
                    </a:lnTo>
                    <a:lnTo>
                      <a:pt x="216" y="148"/>
                    </a:lnTo>
                    <a:lnTo>
                      <a:pt x="197" y="148"/>
                    </a:lnTo>
                    <a:lnTo>
                      <a:pt x="178" y="151"/>
                    </a:lnTo>
                    <a:lnTo>
                      <a:pt x="157" y="154"/>
                    </a:lnTo>
                    <a:lnTo>
                      <a:pt x="134" y="157"/>
                    </a:lnTo>
                    <a:lnTo>
                      <a:pt x="110" y="163"/>
                    </a:lnTo>
                    <a:lnTo>
                      <a:pt x="83" y="171"/>
                    </a:lnTo>
                    <a:lnTo>
                      <a:pt x="57" y="179"/>
                    </a:lnTo>
                    <a:lnTo>
                      <a:pt x="29" y="191"/>
                    </a:lnTo>
                    <a:lnTo>
                      <a:pt x="0" y="205"/>
                    </a:lnTo>
                    <a:lnTo>
                      <a:pt x="10" y="3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19" name="Freeform 86"/>
              <p:cNvSpPr>
                <a:spLocks/>
              </p:cNvSpPr>
              <p:nvPr/>
            </p:nvSpPr>
            <p:spPr bwMode="auto">
              <a:xfrm>
                <a:off x="5832" y="1158"/>
                <a:ext cx="392" cy="95"/>
              </a:xfrm>
              <a:custGeom>
                <a:avLst/>
                <a:gdLst>
                  <a:gd name="T0" fmla="*/ 778 w 785"/>
                  <a:gd name="T1" fmla="*/ 28 h 192"/>
                  <a:gd name="T2" fmla="*/ 765 w 785"/>
                  <a:gd name="T3" fmla="*/ 25 h 192"/>
                  <a:gd name="T4" fmla="*/ 743 w 785"/>
                  <a:gd name="T5" fmla="*/ 20 h 192"/>
                  <a:gd name="T6" fmla="*/ 713 w 785"/>
                  <a:gd name="T7" fmla="*/ 14 h 192"/>
                  <a:gd name="T8" fmla="*/ 681 w 785"/>
                  <a:gd name="T9" fmla="*/ 10 h 192"/>
                  <a:gd name="T10" fmla="*/ 649 w 785"/>
                  <a:gd name="T11" fmla="*/ 7 h 192"/>
                  <a:gd name="T12" fmla="*/ 620 w 785"/>
                  <a:gd name="T13" fmla="*/ 9 h 192"/>
                  <a:gd name="T14" fmla="*/ 598 w 785"/>
                  <a:gd name="T15" fmla="*/ 14 h 192"/>
                  <a:gd name="T16" fmla="*/ 580 w 785"/>
                  <a:gd name="T17" fmla="*/ 30 h 192"/>
                  <a:gd name="T18" fmla="*/ 566 w 785"/>
                  <a:gd name="T19" fmla="*/ 52 h 192"/>
                  <a:gd name="T20" fmla="*/ 552 w 785"/>
                  <a:gd name="T21" fmla="*/ 70 h 192"/>
                  <a:gd name="T22" fmla="*/ 522 w 785"/>
                  <a:gd name="T23" fmla="*/ 75 h 192"/>
                  <a:gd name="T24" fmla="*/ 470 w 785"/>
                  <a:gd name="T25" fmla="*/ 66 h 192"/>
                  <a:gd name="T26" fmla="*/ 431 w 785"/>
                  <a:gd name="T27" fmla="*/ 52 h 192"/>
                  <a:gd name="T28" fmla="*/ 396 w 785"/>
                  <a:gd name="T29" fmla="*/ 39 h 192"/>
                  <a:gd name="T30" fmla="*/ 354 w 785"/>
                  <a:gd name="T31" fmla="*/ 25 h 192"/>
                  <a:gd name="T32" fmla="*/ 296 w 785"/>
                  <a:gd name="T33" fmla="*/ 14 h 192"/>
                  <a:gd name="T34" fmla="*/ 242 w 785"/>
                  <a:gd name="T35" fmla="*/ 6 h 192"/>
                  <a:gd name="T36" fmla="*/ 201 w 785"/>
                  <a:gd name="T37" fmla="*/ 3 h 192"/>
                  <a:gd name="T38" fmla="*/ 177 w 785"/>
                  <a:gd name="T39" fmla="*/ 0 h 192"/>
                  <a:gd name="T40" fmla="*/ 86 w 785"/>
                  <a:gd name="T41" fmla="*/ 0 h 192"/>
                  <a:gd name="T42" fmla="*/ 63 w 785"/>
                  <a:gd name="T43" fmla="*/ 33 h 192"/>
                  <a:gd name="T44" fmla="*/ 68 w 785"/>
                  <a:gd name="T45" fmla="*/ 58 h 192"/>
                  <a:gd name="T46" fmla="*/ 63 w 785"/>
                  <a:gd name="T47" fmla="*/ 96 h 192"/>
                  <a:gd name="T48" fmla="*/ 13 w 785"/>
                  <a:gd name="T49" fmla="*/ 108 h 192"/>
                  <a:gd name="T50" fmla="*/ 35 w 785"/>
                  <a:gd name="T51" fmla="*/ 112 h 192"/>
                  <a:gd name="T52" fmla="*/ 71 w 785"/>
                  <a:gd name="T53" fmla="*/ 119 h 192"/>
                  <a:gd name="T54" fmla="*/ 120 w 785"/>
                  <a:gd name="T55" fmla="*/ 127 h 192"/>
                  <a:gd name="T56" fmla="*/ 160 w 785"/>
                  <a:gd name="T57" fmla="*/ 133 h 192"/>
                  <a:gd name="T58" fmla="*/ 192 w 785"/>
                  <a:gd name="T59" fmla="*/ 135 h 192"/>
                  <a:gd name="T60" fmla="*/ 228 w 785"/>
                  <a:gd name="T61" fmla="*/ 139 h 192"/>
                  <a:gd name="T62" fmla="*/ 265 w 785"/>
                  <a:gd name="T63" fmla="*/ 141 h 192"/>
                  <a:gd name="T64" fmla="*/ 300 w 785"/>
                  <a:gd name="T65" fmla="*/ 143 h 192"/>
                  <a:gd name="T66" fmla="*/ 333 w 785"/>
                  <a:gd name="T67" fmla="*/ 147 h 192"/>
                  <a:gd name="T68" fmla="*/ 361 w 785"/>
                  <a:gd name="T69" fmla="*/ 152 h 192"/>
                  <a:gd name="T70" fmla="*/ 383 w 785"/>
                  <a:gd name="T71" fmla="*/ 156 h 192"/>
                  <a:gd name="T72" fmla="*/ 406 w 785"/>
                  <a:gd name="T73" fmla="*/ 167 h 192"/>
                  <a:gd name="T74" fmla="*/ 451 w 785"/>
                  <a:gd name="T75" fmla="*/ 180 h 192"/>
                  <a:gd name="T76" fmla="*/ 499 w 785"/>
                  <a:gd name="T77" fmla="*/ 190 h 192"/>
                  <a:gd name="T78" fmla="*/ 537 w 785"/>
                  <a:gd name="T79" fmla="*/ 192 h 192"/>
                  <a:gd name="T80" fmla="*/ 553 w 785"/>
                  <a:gd name="T81" fmla="*/ 184 h 192"/>
                  <a:gd name="T82" fmla="*/ 570 w 785"/>
                  <a:gd name="T83" fmla="*/ 162 h 192"/>
                  <a:gd name="T84" fmla="*/ 590 w 785"/>
                  <a:gd name="T85" fmla="*/ 137 h 192"/>
                  <a:gd name="T86" fmla="*/ 603 w 785"/>
                  <a:gd name="T87" fmla="*/ 118 h 192"/>
                  <a:gd name="T88" fmla="*/ 610 w 785"/>
                  <a:gd name="T89" fmla="*/ 115 h 192"/>
                  <a:gd name="T90" fmla="*/ 638 w 785"/>
                  <a:gd name="T91" fmla="*/ 111 h 192"/>
                  <a:gd name="T92" fmla="*/ 689 w 785"/>
                  <a:gd name="T93" fmla="*/ 118 h 192"/>
                  <a:gd name="T94" fmla="*/ 751 w 785"/>
                  <a:gd name="T95" fmla="*/ 153 h 192"/>
                  <a:gd name="T96" fmla="*/ 780 w 785"/>
                  <a:gd name="T97" fmla="*/ 2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85" h="192">
                    <a:moveTo>
                      <a:pt x="780" y="28"/>
                    </a:moveTo>
                    <a:lnTo>
                      <a:pt x="778" y="28"/>
                    </a:lnTo>
                    <a:lnTo>
                      <a:pt x="773" y="27"/>
                    </a:lnTo>
                    <a:lnTo>
                      <a:pt x="765" y="25"/>
                    </a:lnTo>
                    <a:lnTo>
                      <a:pt x="755" y="22"/>
                    </a:lnTo>
                    <a:lnTo>
                      <a:pt x="743" y="20"/>
                    </a:lnTo>
                    <a:lnTo>
                      <a:pt x="728" y="18"/>
                    </a:lnTo>
                    <a:lnTo>
                      <a:pt x="713" y="14"/>
                    </a:lnTo>
                    <a:lnTo>
                      <a:pt x="697" y="12"/>
                    </a:lnTo>
                    <a:lnTo>
                      <a:pt x="681" y="10"/>
                    </a:lnTo>
                    <a:lnTo>
                      <a:pt x="665" y="9"/>
                    </a:lnTo>
                    <a:lnTo>
                      <a:pt x="649" y="7"/>
                    </a:lnTo>
                    <a:lnTo>
                      <a:pt x="634" y="7"/>
                    </a:lnTo>
                    <a:lnTo>
                      <a:pt x="620" y="9"/>
                    </a:lnTo>
                    <a:lnTo>
                      <a:pt x="607" y="11"/>
                    </a:lnTo>
                    <a:lnTo>
                      <a:pt x="598" y="14"/>
                    </a:lnTo>
                    <a:lnTo>
                      <a:pt x="590" y="19"/>
                    </a:lnTo>
                    <a:lnTo>
                      <a:pt x="580" y="30"/>
                    </a:lnTo>
                    <a:lnTo>
                      <a:pt x="572" y="42"/>
                    </a:lnTo>
                    <a:lnTo>
                      <a:pt x="566" y="52"/>
                    </a:lnTo>
                    <a:lnTo>
                      <a:pt x="560" y="62"/>
                    </a:lnTo>
                    <a:lnTo>
                      <a:pt x="552" y="70"/>
                    </a:lnTo>
                    <a:lnTo>
                      <a:pt x="539" y="74"/>
                    </a:lnTo>
                    <a:lnTo>
                      <a:pt x="522" y="75"/>
                    </a:lnTo>
                    <a:lnTo>
                      <a:pt x="497" y="72"/>
                    </a:lnTo>
                    <a:lnTo>
                      <a:pt x="470" y="66"/>
                    </a:lnTo>
                    <a:lnTo>
                      <a:pt x="449" y="59"/>
                    </a:lnTo>
                    <a:lnTo>
                      <a:pt x="431" y="52"/>
                    </a:lnTo>
                    <a:lnTo>
                      <a:pt x="414" y="45"/>
                    </a:lnTo>
                    <a:lnTo>
                      <a:pt x="396" y="39"/>
                    </a:lnTo>
                    <a:lnTo>
                      <a:pt x="377" y="32"/>
                    </a:lnTo>
                    <a:lnTo>
                      <a:pt x="354" y="25"/>
                    </a:lnTo>
                    <a:lnTo>
                      <a:pt x="326" y="19"/>
                    </a:lnTo>
                    <a:lnTo>
                      <a:pt x="296" y="14"/>
                    </a:lnTo>
                    <a:lnTo>
                      <a:pt x="267" y="10"/>
                    </a:lnTo>
                    <a:lnTo>
                      <a:pt x="242" y="6"/>
                    </a:lnTo>
                    <a:lnTo>
                      <a:pt x="219" y="4"/>
                    </a:lnTo>
                    <a:lnTo>
                      <a:pt x="201" y="3"/>
                    </a:lnTo>
                    <a:lnTo>
                      <a:pt x="187" y="2"/>
                    </a:lnTo>
                    <a:lnTo>
                      <a:pt x="177" y="0"/>
                    </a:lnTo>
                    <a:lnTo>
                      <a:pt x="174" y="0"/>
                    </a:lnTo>
                    <a:lnTo>
                      <a:pt x="86" y="0"/>
                    </a:lnTo>
                    <a:lnTo>
                      <a:pt x="0" y="9"/>
                    </a:lnTo>
                    <a:lnTo>
                      <a:pt x="63" y="33"/>
                    </a:lnTo>
                    <a:lnTo>
                      <a:pt x="15" y="43"/>
                    </a:lnTo>
                    <a:lnTo>
                      <a:pt x="68" y="58"/>
                    </a:lnTo>
                    <a:lnTo>
                      <a:pt x="39" y="78"/>
                    </a:lnTo>
                    <a:lnTo>
                      <a:pt x="63" y="96"/>
                    </a:lnTo>
                    <a:lnTo>
                      <a:pt x="10" y="107"/>
                    </a:lnTo>
                    <a:lnTo>
                      <a:pt x="13" y="108"/>
                    </a:lnTo>
                    <a:lnTo>
                      <a:pt x="22" y="109"/>
                    </a:lnTo>
                    <a:lnTo>
                      <a:pt x="35" y="112"/>
                    </a:lnTo>
                    <a:lnTo>
                      <a:pt x="51" y="115"/>
                    </a:lnTo>
                    <a:lnTo>
                      <a:pt x="71" y="119"/>
                    </a:lnTo>
                    <a:lnTo>
                      <a:pt x="95" y="123"/>
                    </a:lnTo>
                    <a:lnTo>
                      <a:pt x="120" y="127"/>
                    </a:lnTo>
                    <a:lnTo>
                      <a:pt x="146" y="131"/>
                    </a:lnTo>
                    <a:lnTo>
                      <a:pt x="160" y="133"/>
                    </a:lnTo>
                    <a:lnTo>
                      <a:pt x="176" y="134"/>
                    </a:lnTo>
                    <a:lnTo>
                      <a:pt x="192" y="135"/>
                    </a:lnTo>
                    <a:lnTo>
                      <a:pt x="210" y="137"/>
                    </a:lnTo>
                    <a:lnTo>
                      <a:pt x="228" y="139"/>
                    </a:lnTo>
                    <a:lnTo>
                      <a:pt x="247" y="140"/>
                    </a:lnTo>
                    <a:lnTo>
                      <a:pt x="265" y="141"/>
                    </a:lnTo>
                    <a:lnTo>
                      <a:pt x="282" y="142"/>
                    </a:lnTo>
                    <a:lnTo>
                      <a:pt x="300" y="143"/>
                    </a:lnTo>
                    <a:lnTo>
                      <a:pt x="317" y="145"/>
                    </a:lnTo>
                    <a:lnTo>
                      <a:pt x="333" y="147"/>
                    </a:lnTo>
                    <a:lnTo>
                      <a:pt x="348" y="149"/>
                    </a:lnTo>
                    <a:lnTo>
                      <a:pt x="361" y="152"/>
                    </a:lnTo>
                    <a:lnTo>
                      <a:pt x="372" y="154"/>
                    </a:lnTo>
                    <a:lnTo>
                      <a:pt x="383" y="156"/>
                    </a:lnTo>
                    <a:lnTo>
                      <a:pt x="390" y="160"/>
                    </a:lnTo>
                    <a:lnTo>
                      <a:pt x="406" y="167"/>
                    </a:lnTo>
                    <a:lnTo>
                      <a:pt x="426" y="173"/>
                    </a:lnTo>
                    <a:lnTo>
                      <a:pt x="451" y="180"/>
                    </a:lnTo>
                    <a:lnTo>
                      <a:pt x="475" y="185"/>
                    </a:lnTo>
                    <a:lnTo>
                      <a:pt x="499" y="190"/>
                    </a:lnTo>
                    <a:lnTo>
                      <a:pt x="520" y="192"/>
                    </a:lnTo>
                    <a:lnTo>
                      <a:pt x="537" y="192"/>
                    </a:lnTo>
                    <a:lnTo>
                      <a:pt x="546" y="190"/>
                    </a:lnTo>
                    <a:lnTo>
                      <a:pt x="553" y="184"/>
                    </a:lnTo>
                    <a:lnTo>
                      <a:pt x="561" y="173"/>
                    </a:lnTo>
                    <a:lnTo>
                      <a:pt x="570" y="162"/>
                    </a:lnTo>
                    <a:lnTo>
                      <a:pt x="581" y="149"/>
                    </a:lnTo>
                    <a:lnTo>
                      <a:pt x="590" y="137"/>
                    </a:lnTo>
                    <a:lnTo>
                      <a:pt x="598" y="126"/>
                    </a:lnTo>
                    <a:lnTo>
                      <a:pt x="603" y="118"/>
                    </a:lnTo>
                    <a:lnTo>
                      <a:pt x="605" y="116"/>
                    </a:lnTo>
                    <a:lnTo>
                      <a:pt x="610" y="115"/>
                    </a:lnTo>
                    <a:lnTo>
                      <a:pt x="621" y="112"/>
                    </a:lnTo>
                    <a:lnTo>
                      <a:pt x="638" y="111"/>
                    </a:lnTo>
                    <a:lnTo>
                      <a:pt x="663" y="112"/>
                    </a:lnTo>
                    <a:lnTo>
                      <a:pt x="689" y="118"/>
                    </a:lnTo>
                    <a:lnTo>
                      <a:pt x="720" y="131"/>
                    </a:lnTo>
                    <a:lnTo>
                      <a:pt x="751" y="153"/>
                    </a:lnTo>
                    <a:lnTo>
                      <a:pt x="785" y="185"/>
                    </a:lnTo>
                    <a:lnTo>
                      <a:pt x="780"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20" name="Freeform 87"/>
              <p:cNvSpPr>
                <a:spLocks/>
              </p:cNvSpPr>
              <p:nvPr/>
            </p:nvSpPr>
            <p:spPr bwMode="auto">
              <a:xfrm>
                <a:off x="5348" y="1138"/>
                <a:ext cx="131" cy="58"/>
              </a:xfrm>
              <a:custGeom>
                <a:avLst/>
                <a:gdLst>
                  <a:gd name="T0" fmla="*/ 0 w 264"/>
                  <a:gd name="T1" fmla="*/ 35 h 118"/>
                  <a:gd name="T2" fmla="*/ 0 w 264"/>
                  <a:gd name="T3" fmla="*/ 118 h 118"/>
                  <a:gd name="T4" fmla="*/ 2 w 264"/>
                  <a:gd name="T5" fmla="*/ 117 h 118"/>
                  <a:gd name="T6" fmla="*/ 8 w 264"/>
                  <a:gd name="T7" fmla="*/ 115 h 118"/>
                  <a:gd name="T8" fmla="*/ 16 w 264"/>
                  <a:gd name="T9" fmla="*/ 112 h 118"/>
                  <a:gd name="T10" fmla="*/ 29 w 264"/>
                  <a:gd name="T11" fmla="*/ 109 h 118"/>
                  <a:gd name="T12" fmla="*/ 43 w 264"/>
                  <a:gd name="T13" fmla="*/ 105 h 118"/>
                  <a:gd name="T14" fmla="*/ 60 w 264"/>
                  <a:gd name="T15" fmla="*/ 100 h 118"/>
                  <a:gd name="T16" fmla="*/ 78 w 264"/>
                  <a:gd name="T17" fmla="*/ 96 h 118"/>
                  <a:gd name="T18" fmla="*/ 98 w 264"/>
                  <a:gd name="T19" fmla="*/ 91 h 118"/>
                  <a:gd name="T20" fmla="*/ 118 w 264"/>
                  <a:gd name="T21" fmla="*/ 88 h 118"/>
                  <a:gd name="T22" fmla="*/ 139 w 264"/>
                  <a:gd name="T23" fmla="*/ 85 h 118"/>
                  <a:gd name="T24" fmla="*/ 160 w 264"/>
                  <a:gd name="T25" fmla="*/ 83 h 118"/>
                  <a:gd name="T26" fmla="*/ 181 w 264"/>
                  <a:gd name="T27" fmla="*/ 82 h 118"/>
                  <a:gd name="T28" fmla="*/ 202 w 264"/>
                  <a:gd name="T29" fmla="*/ 82 h 118"/>
                  <a:gd name="T30" fmla="*/ 221 w 264"/>
                  <a:gd name="T31" fmla="*/ 84 h 118"/>
                  <a:gd name="T32" fmla="*/ 239 w 264"/>
                  <a:gd name="T33" fmla="*/ 88 h 118"/>
                  <a:gd name="T34" fmla="*/ 255 w 264"/>
                  <a:gd name="T35" fmla="*/ 94 h 118"/>
                  <a:gd name="T36" fmla="*/ 255 w 264"/>
                  <a:gd name="T37" fmla="*/ 92 h 118"/>
                  <a:gd name="T38" fmla="*/ 252 w 264"/>
                  <a:gd name="T39" fmla="*/ 90 h 118"/>
                  <a:gd name="T40" fmla="*/ 250 w 264"/>
                  <a:gd name="T41" fmla="*/ 85 h 118"/>
                  <a:gd name="T42" fmla="*/ 244 w 264"/>
                  <a:gd name="T43" fmla="*/ 81 h 118"/>
                  <a:gd name="T44" fmla="*/ 237 w 264"/>
                  <a:gd name="T45" fmla="*/ 75 h 118"/>
                  <a:gd name="T46" fmla="*/ 229 w 264"/>
                  <a:gd name="T47" fmla="*/ 72 h 118"/>
                  <a:gd name="T48" fmla="*/ 218 w 264"/>
                  <a:gd name="T49" fmla="*/ 68 h 118"/>
                  <a:gd name="T50" fmla="*/ 203 w 264"/>
                  <a:gd name="T51" fmla="*/ 66 h 118"/>
                  <a:gd name="T52" fmla="*/ 204 w 264"/>
                  <a:gd name="T53" fmla="*/ 66 h 118"/>
                  <a:gd name="T54" fmla="*/ 209 w 264"/>
                  <a:gd name="T55" fmla="*/ 65 h 118"/>
                  <a:gd name="T56" fmla="*/ 214 w 264"/>
                  <a:gd name="T57" fmla="*/ 62 h 118"/>
                  <a:gd name="T58" fmla="*/ 221 w 264"/>
                  <a:gd name="T59" fmla="*/ 61 h 118"/>
                  <a:gd name="T60" fmla="*/ 230 w 264"/>
                  <a:gd name="T61" fmla="*/ 61 h 118"/>
                  <a:gd name="T62" fmla="*/ 240 w 264"/>
                  <a:gd name="T63" fmla="*/ 62 h 118"/>
                  <a:gd name="T64" fmla="*/ 249 w 264"/>
                  <a:gd name="T65" fmla="*/ 66 h 118"/>
                  <a:gd name="T66" fmla="*/ 258 w 264"/>
                  <a:gd name="T67" fmla="*/ 72 h 118"/>
                  <a:gd name="T68" fmla="*/ 260 w 264"/>
                  <a:gd name="T69" fmla="*/ 64 h 118"/>
                  <a:gd name="T70" fmla="*/ 264 w 264"/>
                  <a:gd name="T71" fmla="*/ 45 h 118"/>
                  <a:gd name="T72" fmla="*/ 263 w 264"/>
                  <a:gd name="T73" fmla="*/ 24 h 118"/>
                  <a:gd name="T74" fmla="*/ 255 w 264"/>
                  <a:gd name="T75" fmla="*/ 11 h 118"/>
                  <a:gd name="T76" fmla="*/ 250 w 264"/>
                  <a:gd name="T77" fmla="*/ 8 h 118"/>
                  <a:gd name="T78" fmla="*/ 244 w 264"/>
                  <a:gd name="T79" fmla="*/ 6 h 118"/>
                  <a:gd name="T80" fmla="*/ 236 w 264"/>
                  <a:gd name="T81" fmla="*/ 4 h 118"/>
                  <a:gd name="T82" fmla="*/ 226 w 264"/>
                  <a:gd name="T83" fmla="*/ 2 h 118"/>
                  <a:gd name="T84" fmla="*/ 214 w 264"/>
                  <a:gd name="T85" fmla="*/ 1 h 118"/>
                  <a:gd name="T86" fmla="*/ 202 w 264"/>
                  <a:gd name="T87" fmla="*/ 0 h 118"/>
                  <a:gd name="T88" fmla="*/ 187 w 264"/>
                  <a:gd name="T89" fmla="*/ 0 h 118"/>
                  <a:gd name="T90" fmla="*/ 171 w 264"/>
                  <a:gd name="T91" fmla="*/ 0 h 118"/>
                  <a:gd name="T92" fmla="*/ 153 w 264"/>
                  <a:gd name="T93" fmla="*/ 1 h 118"/>
                  <a:gd name="T94" fmla="*/ 135 w 264"/>
                  <a:gd name="T95" fmla="*/ 4 h 118"/>
                  <a:gd name="T96" fmla="*/ 115 w 264"/>
                  <a:gd name="T97" fmla="*/ 6 h 118"/>
                  <a:gd name="T98" fmla="*/ 95 w 264"/>
                  <a:gd name="T99" fmla="*/ 9 h 118"/>
                  <a:gd name="T100" fmla="*/ 71 w 264"/>
                  <a:gd name="T101" fmla="*/ 14 h 118"/>
                  <a:gd name="T102" fmla="*/ 48 w 264"/>
                  <a:gd name="T103" fmla="*/ 20 h 118"/>
                  <a:gd name="T104" fmla="*/ 25 w 264"/>
                  <a:gd name="T105" fmla="*/ 27 h 118"/>
                  <a:gd name="T106" fmla="*/ 0 w 264"/>
                  <a:gd name="T107" fmla="*/ 3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4" h="118">
                    <a:moveTo>
                      <a:pt x="0" y="35"/>
                    </a:moveTo>
                    <a:lnTo>
                      <a:pt x="0" y="118"/>
                    </a:lnTo>
                    <a:lnTo>
                      <a:pt x="2" y="117"/>
                    </a:lnTo>
                    <a:lnTo>
                      <a:pt x="8" y="115"/>
                    </a:lnTo>
                    <a:lnTo>
                      <a:pt x="16" y="112"/>
                    </a:lnTo>
                    <a:lnTo>
                      <a:pt x="29" y="109"/>
                    </a:lnTo>
                    <a:lnTo>
                      <a:pt x="43" y="105"/>
                    </a:lnTo>
                    <a:lnTo>
                      <a:pt x="60" y="100"/>
                    </a:lnTo>
                    <a:lnTo>
                      <a:pt x="78" y="96"/>
                    </a:lnTo>
                    <a:lnTo>
                      <a:pt x="98" y="91"/>
                    </a:lnTo>
                    <a:lnTo>
                      <a:pt x="118" y="88"/>
                    </a:lnTo>
                    <a:lnTo>
                      <a:pt x="139" y="85"/>
                    </a:lnTo>
                    <a:lnTo>
                      <a:pt x="160" y="83"/>
                    </a:lnTo>
                    <a:lnTo>
                      <a:pt x="181" y="82"/>
                    </a:lnTo>
                    <a:lnTo>
                      <a:pt x="202" y="82"/>
                    </a:lnTo>
                    <a:lnTo>
                      <a:pt x="221" y="84"/>
                    </a:lnTo>
                    <a:lnTo>
                      <a:pt x="239" y="88"/>
                    </a:lnTo>
                    <a:lnTo>
                      <a:pt x="255" y="94"/>
                    </a:lnTo>
                    <a:lnTo>
                      <a:pt x="255" y="92"/>
                    </a:lnTo>
                    <a:lnTo>
                      <a:pt x="252" y="90"/>
                    </a:lnTo>
                    <a:lnTo>
                      <a:pt x="250" y="85"/>
                    </a:lnTo>
                    <a:lnTo>
                      <a:pt x="244" y="81"/>
                    </a:lnTo>
                    <a:lnTo>
                      <a:pt x="237" y="75"/>
                    </a:lnTo>
                    <a:lnTo>
                      <a:pt x="229" y="72"/>
                    </a:lnTo>
                    <a:lnTo>
                      <a:pt x="218" y="68"/>
                    </a:lnTo>
                    <a:lnTo>
                      <a:pt x="203" y="66"/>
                    </a:lnTo>
                    <a:lnTo>
                      <a:pt x="204" y="66"/>
                    </a:lnTo>
                    <a:lnTo>
                      <a:pt x="209" y="65"/>
                    </a:lnTo>
                    <a:lnTo>
                      <a:pt x="214" y="62"/>
                    </a:lnTo>
                    <a:lnTo>
                      <a:pt x="221" y="61"/>
                    </a:lnTo>
                    <a:lnTo>
                      <a:pt x="230" y="61"/>
                    </a:lnTo>
                    <a:lnTo>
                      <a:pt x="240" y="62"/>
                    </a:lnTo>
                    <a:lnTo>
                      <a:pt x="249" y="66"/>
                    </a:lnTo>
                    <a:lnTo>
                      <a:pt x="258" y="72"/>
                    </a:lnTo>
                    <a:lnTo>
                      <a:pt x="260" y="64"/>
                    </a:lnTo>
                    <a:lnTo>
                      <a:pt x="264" y="45"/>
                    </a:lnTo>
                    <a:lnTo>
                      <a:pt x="263" y="24"/>
                    </a:lnTo>
                    <a:lnTo>
                      <a:pt x="255" y="11"/>
                    </a:lnTo>
                    <a:lnTo>
                      <a:pt x="250" y="8"/>
                    </a:lnTo>
                    <a:lnTo>
                      <a:pt x="244" y="6"/>
                    </a:lnTo>
                    <a:lnTo>
                      <a:pt x="236" y="4"/>
                    </a:lnTo>
                    <a:lnTo>
                      <a:pt x="226" y="2"/>
                    </a:lnTo>
                    <a:lnTo>
                      <a:pt x="214" y="1"/>
                    </a:lnTo>
                    <a:lnTo>
                      <a:pt x="202" y="0"/>
                    </a:lnTo>
                    <a:lnTo>
                      <a:pt x="187" y="0"/>
                    </a:lnTo>
                    <a:lnTo>
                      <a:pt x="171" y="0"/>
                    </a:lnTo>
                    <a:lnTo>
                      <a:pt x="153" y="1"/>
                    </a:lnTo>
                    <a:lnTo>
                      <a:pt x="135" y="4"/>
                    </a:lnTo>
                    <a:lnTo>
                      <a:pt x="115" y="6"/>
                    </a:lnTo>
                    <a:lnTo>
                      <a:pt x="95" y="9"/>
                    </a:lnTo>
                    <a:lnTo>
                      <a:pt x="71" y="14"/>
                    </a:lnTo>
                    <a:lnTo>
                      <a:pt x="48" y="20"/>
                    </a:lnTo>
                    <a:lnTo>
                      <a:pt x="25" y="27"/>
                    </a:lnTo>
                    <a:lnTo>
                      <a:pt x="0" y="35"/>
                    </a:lnTo>
                    <a:close/>
                  </a:path>
                </a:pathLst>
              </a:custGeom>
              <a:solidFill>
                <a:srgbClr val="E2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21" name="Freeform 88"/>
              <p:cNvSpPr>
                <a:spLocks/>
              </p:cNvSpPr>
              <p:nvPr/>
            </p:nvSpPr>
            <p:spPr bwMode="auto">
              <a:xfrm>
                <a:off x="5493" y="1143"/>
                <a:ext cx="185" cy="101"/>
              </a:xfrm>
              <a:custGeom>
                <a:avLst/>
                <a:gdLst>
                  <a:gd name="T0" fmla="*/ 6 w 369"/>
                  <a:gd name="T1" fmla="*/ 128 h 201"/>
                  <a:gd name="T2" fmla="*/ 4 w 369"/>
                  <a:gd name="T3" fmla="*/ 136 h 201"/>
                  <a:gd name="T4" fmla="*/ 2 w 369"/>
                  <a:gd name="T5" fmla="*/ 156 h 201"/>
                  <a:gd name="T6" fmla="*/ 0 w 369"/>
                  <a:gd name="T7" fmla="*/ 181 h 201"/>
                  <a:gd name="T8" fmla="*/ 3 w 369"/>
                  <a:gd name="T9" fmla="*/ 201 h 201"/>
                  <a:gd name="T10" fmla="*/ 5 w 369"/>
                  <a:gd name="T11" fmla="*/ 201 h 201"/>
                  <a:gd name="T12" fmla="*/ 13 w 369"/>
                  <a:gd name="T13" fmla="*/ 200 h 201"/>
                  <a:gd name="T14" fmla="*/ 25 w 369"/>
                  <a:gd name="T15" fmla="*/ 199 h 201"/>
                  <a:gd name="T16" fmla="*/ 41 w 369"/>
                  <a:gd name="T17" fmla="*/ 198 h 201"/>
                  <a:gd name="T18" fmla="*/ 59 w 369"/>
                  <a:gd name="T19" fmla="*/ 196 h 201"/>
                  <a:gd name="T20" fmla="*/ 83 w 369"/>
                  <a:gd name="T21" fmla="*/ 192 h 201"/>
                  <a:gd name="T22" fmla="*/ 107 w 369"/>
                  <a:gd name="T23" fmla="*/ 189 h 201"/>
                  <a:gd name="T24" fmla="*/ 132 w 369"/>
                  <a:gd name="T25" fmla="*/ 184 h 201"/>
                  <a:gd name="T26" fmla="*/ 160 w 369"/>
                  <a:gd name="T27" fmla="*/ 180 h 201"/>
                  <a:gd name="T28" fmla="*/ 189 w 369"/>
                  <a:gd name="T29" fmla="*/ 174 h 201"/>
                  <a:gd name="T30" fmla="*/ 217 w 369"/>
                  <a:gd name="T31" fmla="*/ 166 h 201"/>
                  <a:gd name="T32" fmla="*/ 246 w 369"/>
                  <a:gd name="T33" fmla="*/ 158 h 201"/>
                  <a:gd name="T34" fmla="*/ 274 w 369"/>
                  <a:gd name="T35" fmla="*/ 150 h 201"/>
                  <a:gd name="T36" fmla="*/ 300 w 369"/>
                  <a:gd name="T37" fmla="*/ 139 h 201"/>
                  <a:gd name="T38" fmla="*/ 325 w 369"/>
                  <a:gd name="T39" fmla="*/ 128 h 201"/>
                  <a:gd name="T40" fmla="*/ 348 w 369"/>
                  <a:gd name="T41" fmla="*/ 115 h 201"/>
                  <a:gd name="T42" fmla="*/ 333 w 369"/>
                  <a:gd name="T43" fmla="*/ 98 h 201"/>
                  <a:gd name="T44" fmla="*/ 365 w 369"/>
                  <a:gd name="T45" fmla="*/ 69 h 201"/>
                  <a:gd name="T46" fmla="*/ 333 w 369"/>
                  <a:gd name="T47" fmla="*/ 57 h 201"/>
                  <a:gd name="T48" fmla="*/ 369 w 369"/>
                  <a:gd name="T49" fmla="*/ 22 h 201"/>
                  <a:gd name="T50" fmla="*/ 333 w 369"/>
                  <a:gd name="T51" fmla="*/ 25 h 201"/>
                  <a:gd name="T52" fmla="*/ 348 w 369"/>
                  <a:gd name="T53" fmla="*/ 0 h 201"/>
                  <a:gd name="T54" fmla="*/ 346 w 369"/>
                  <a:gd name="T55" fmla="*/ 1 h 201"/>
                  <a:gd name="T56" fmla="*/ 341 w 369"/>
                  <a:gd name="T57" fmla="*/ 5 h 201"/>
                  <a:gd name="T58" fmla="*/ 333 w 369"/>
                  <a:gd name="T59" fmla="*/ 11 h 201"/>
                  <a:gd name="T60" fmla="*/ 322 w 369"/>
                  <a:gd name="T61" fmla="*/ 19 h 201"/>
                  <a:gd name="T62" fmla="*/ 308 w 369"/>
                  <a:gd name="T63" fmla="*/ 30 h 201"/>
                  <a:gd name="T64" fmla="*/ 292 w 369"/>
                  <a:gd name="T65" fmla="*/ 40 h 201"/>
                  <a:gd name="T66" fmla="*/ 273 w 369"/>
                  <a:gd name="T67" fmla="*/ 52 h 201"/>
                  <a:gd name="T68" fmla="*/ 252 w 369"/>
                  <a:gd name="T69" fmla="*/ 63 h 201"/>
                  <a:gd name="T70" fmla="*/ 228 w 369"/>
                  <a:gd name="T71" fmla="*/ 76 h 201"/>
                  <a:gd name="T72" fmla="*/ 201 w 369"/>
                  <a:gd name="T73" fmla="*/ 87 h 201"/>
                  <a:gd name="T74" fmla="*/ 174 w 369"/>
                  <a:gd name="T75" fmla="*/ 98 h 201"/>
                  <a:gd name="T76" fmla="*/ 144 w 369"/>
                  <a:gd name="T77" fmla="*/ 108 h 201"/>
                  <a:gd name="T78" fmla="*/ 111 w 369"/>
                  <a:gd name="T79" fmla="*/ 116 h 201"/>
                  <a:gd name="T80" fmla="*/ 78 w 369"/>
                  <a:gd name="T81" fmla="*/ 122 h 201"/>
                  <a:gd name="T82" fmla="*/ 43 w 369"/>
                  <a:gd name="T83" fmla="*/ 126 h 201"/>
                  <a:gd name="T84" fmla="*/ 6 w 369"/>
                  <a:gd name="T85" fmla="*/ 12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9" h="201">
                    <a:moveTo>
                      <a:pt x="6" y="128"/>
                    </a:moveTo>
                    <a:lnTo>
                      <a:pt x="4" y="136"/>
                    </a:lnTo>
                    <a:lnTo>
                      <a:pt x="2" y="156"/>
                    </a:lnTo>
                    <a:lnTo>
                      <a:pt x="0" y="181"/>
                    </a:lnTo>
                    <a:lnTo>
                      <a:pt x="3" y="201"/>
                    </a:lnTo>
                    <a:lnTo>
                      <a:pt x="5" y="201"/>
                    </a:lnTo>
                    <a:lnTo>
                      <a:pt x="13" y="200"/>
                    </a:lnTo>
                    <a:lnTo>
                      <a:pt x="25" y="199"/>
                    </a:lnTo>
                    <a:lnTo>
                      <a:pt x="41" y="198"/>
                    </a:lnTo>
                    <a:lnTo>
                      <a:pt x="59" y="196"/>
                    </a:lnTo>
                    <a:lnTo>
                      <a:pt x="83" y="192"/>
                    </a:lnTo>
                    <a:lnTo>
                      <a:pt x="107" y="189"/>
                    </a:lnTo>
                    <a:lnTo>
                      <a:pt x="132" y="184"/>
                    </a:lnTo>
                    <a:lnTo>
                      <a:pt x="160" y="180"/>
                    </a:lnTo>
                    <a:lnTo>
                      <a:pt x="189" y="174"/>
                    </a:lnTo>
                    <a:lnTo>
                      <a:pt x="217" y="166"/>
                    </a:lnTo>
                    <a:lnTo>
                      <a:pt x="246" y="158"/>
                    </a:lnTo>
                    <a:lnTo>
                      <a:pt x="274" y="150"/>
                    </a:lnTo>
                    <a:lnTo>
                      <a:pt x="300" y="139"/>
                    </a:lnTo>
                    <a:lnTo>
                      <a:pt x="325" y="128"/>
                    </a:lnTo>
                    <a:lnTo>
                      <a:pt x="348" y="115"/>
                    </a:lnTo>
                    <a:lnTo>
                      <a:pt x="333" y="98"/>
                    </a:lnTo>
                    <a:lnTo>
                      <a:pt x="365" y="69"/>
                    </a:lnTo>
                    <a:lnTo>
                      <a:pt x="333" y="57"/>
                    </a:lnTo>
                    <a:lnTo>
                      <a:pt x="369" y="22"/>
                    </a:lnTo>
                    <a:lnTo>
                      <a:pt x="333" y="25"/>
                    </a:lnTo>
                    <a:lnTo>
                      <a:pt x="348" y="0"/>
                    </a:lnTo>
                    <a:lnTo>
                      <a:pt x="346" y="1"/>
                    </a:lnTo>
                    <a:lnTo>
                      <a:pt x="341" y="5"/>
                    </a:lnTo>
                    <a:lnTo>
                      <a:pt x="333" y="11"/>
                    </a:lnTo>
                    <a:lnTo>
                      <a:pt x="322" y="19"/>
                    </a:lnTo>
                    <a:lnTo>
                      <a:pt x="308" y="30"/>
                    </a:lnTo>
                    <a:lnTo>
                      <a:pt x="292" y="40"/>
                    </a:lnTo>
                    <a:lnTo>
                      <a:pt x="273" y="52"/>
                    </a:lnTo>
                    <a:lnTo>
                      <a:pt x="252" y="63"/>
                    </a:lnTo>
                    <a:lnTo>
                      <a:pt x="228" y="76"/>
                    </a:lnTo>
                    <a:lnTo>
                      <a:pt x="201" y="87"/>
                    </a:lnTo>
                    <a:lnTo>
                      <a:pt x="174" y="98"/>
                    </a:lnTo>
                    <a:lnTo>
                      <a:pt x="144" y="108"/>
                    </a:lnTo>
                    <a:lnTo>
                      <a:pt x="111" y="116"/>
                    </a:lnTo>
                    <a:lnTo>
                      <a:pt x="78" y="122"/>
                    </a:lnTo>
                    <a:lnTo>
                      <a:pt x="43" y="126"/>
                    </a:lnTo>
                    <a:lnTo>
                      <a:pt x="6" y="128"/>
                    </a:lnTo>
                    <a:close/>
                  </a:path>
                </a:pathLst>
              </a:custGeom>
              <a:solidFill>
                <a:srgbClr val="E2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22" name="Freeform 89"/>
              <p:cNvSpPr>
                <a:spLocks/>
              </p:cNvSpPr>
              <p:nvPr/>
            </p:nvSpPr>
            <p:spPr bwMode="auto">
              <a:xfrm>
                <a:off x="5867" y="1170"/>
                <a:ext cx="338" cy="70"/>
              </a:xfrm>
              <a:custGeom>
                <a:avLst/>
                <a:gdLst>
                  <a:gd name="T0" fmla="*/ 3 w 677"/>
                  <a:gd name="T1" fmla="*/ 3 h 139"/>
                  <a:gd name="T2" fmla="*/ 18 w 677"/>
                  <a:gd name="T3" fmla="*/ 2 h 139"/>
                  <a:gd name="T4" fmla="*/ 44 w 677"/>
                  <a:gd name="T5" fmla="*/ 1 h 139"/>
                  <a:gd name="T6" fmla="*/ 80 w 677"/>
                  <a:gd name="T7" fmla="*/ 0 h 139"/>
                  <a:gd name="T8" fmla="*/ 121 w 677"/>
                  <a:gd name="T9" fmla="*/ 1 h 139"/>
                  <a:gd name="T10" fmla="*/ 166 w 677"/>
                  <a:gd name="T11" fmla="*/ 3 h 139"/>
                  <a:gd name="T12" fmla="*/ 211 w 677"/>
                  <a:gd name="T13" fmla="*/ 8 h 139"/>
                  <a:gd name="T14" fmla="*/ 253 w 677"/>
                  <a:gd name="T15" fmla="*/ 16 h 139"/>
                  <a:gd name="T16" fmla="*/ 274 w 677"/>
                  <a:gd name="T17" fmla="*/ 23 h 139"/>
                  <a:gd name="T18" fmla="*/ 287 w 677"/>
                  <a:gd name="T19" fmla="*/ 29 h 139"/>
                  <a:gd name="T20" fmla="*/ 313 w 677"/>
                  <a:gd name="T21" fmla="*/ 39 h 139"/>
                  <a:gd name="T22" fmla="*/ 345 w 677"/>
                  <a:gd name="T23" fmla="*/ 51 h 139"/>
                  <a:gd name="T24" fmla="*/ 382 w 677"/>
                  <a:gd name="T25" fmla="*/ 62 h 139"/>
                  <a:gd name="T26" fmla="*/ 421 w 677"/>
                  <a:gd name="T27" fmla="*/ 69 h 139"/>
                  <a:gd name="T28" fmla="*/ 457 w 677"/>
                  <a:gd name="T29" fmla="*/ 71 h 139"/>
                  <a:gd name="T30" fmla="*/ 489 w 677"/>
                  <a:gd name="T31" fmla="*/ 66 h 139"/>
                  <a:gd name="T32" fmla="*/ 502 w 677"/>
                  <a:gd name="T33" fmla="*/ 55 h 139"/>
                  <a:gd name="T34" fmla="*/ 510 w 677"/>
                  <a:gd name="T35" fmla="*/ 37 h 139"/>
                  <a:gd name="T36" fmla="*/ 543 w 677"/>
                  <a:gd name="T37" fmla="*/ 16 h 139"/>
                  <a:gd name="T38" fmla="*/ 618 w 677"/>
                  <a:gd name="T39" fmla="*/ 11 h 139"/>
                  <a:gd name="T40" fmla="*/ 677 w 677"/>
                  <a:gd name="T41" fmla="*/ 91 h 139"/>
                  <a:gd name="T42" fmla="*/ 661 w 677"/>
                  <a:gd name="T43" fmla="*/ 81 h 139"/>
                  <a:gd name="T44" fmla="*/ 622 w 677"/>
                  <a:gd name="T45" fmla="*/ 61 h 139"/>
                  <a:gd name="T46" fmla="*/ 569 w 677"/>
                  <a:gd name="T47" fmla="*/ 54 h 139"/>
                  <a:gd name="T48" fmla="*/ 513 w 677"/>
                  <a:gd name="T49" fmla="*/ 81 h 139"/>
                  <a:gd name="T50" fmla="*/ 509 w 677"/>
                  <a:gd name="T51" fmla="*/ 93 h 139"/>
                  <a:gd name="T52" fmla="*/ 491 w 677"/>
                  <a:gd name="T53" fmla="*/ 120 h 139"/>
                  <a:gd name="T54" fmla="*/ 456 w 677"/>
                  <a:gd name="T55" fmla="*/ 139 h 139"/>
                  <a:gd name="T56" fmla="*/ 399 w 677"/>
                  <a:gd name="T57" fmla="*/ 131 h 139"/>
                  <a:gd name="T58" fmla="*/ 395 w 677"/>
                  <a:gd name="T59" fmla="*/ 129 h 139"/>
                  <a:gd name="T60" fmla="*/ 380 w 677"/>
                  <a:gd name="T61" fmla="*/ 123 h 139"/>
                  <a:gd name="T62" fmla="*/ 354 w 677"/>
                  <a:gd name="T63" fmla="*/ 116 h 139"/>
                  <a:gd name="T64" fmla="*/ 317 w 677"/>
                  <a:gd name="T65" fmla="*/ 106 h 139"/>
                  <a:gd name="T66" fmla="*/ 266 w 677"/>
                  <a:gd name="T67" fmla="*/ 97 h 139"/>
                  <a:gd name="T68" fmla="*/ 201 w 677"/>
                  <a:gd name="T69" fmla="*/ 87 h 139"/>
                  <a:gd name="T70" fmla="*/ 120 w 677"/>
                  <a:gd name="T71" fmla="*/ 79 h 139"/>
                  <a:gd name="T72" fmla="*/ 24 w 677"/>
                  <a:gd name="T73" fmla="*/ 74 h 139"/>
                  <a:gd name="T74" fmla="*/ 15 w 677"/>
                  <a:gd name="T75" fmla="*/ 44 h 139"/>
                  <a:gd name="T76" fmla="*/ 9 w 677"/>
                  <a:gd name="T77" fmla="*/ 22 h 139"/>
                  <a:gd name="T78" fmla="*/ 0 w 677"/>
                  <a:gd name="T79" fmla="*/ 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77" h="139">
                    <a:moveTo>
                      <a:pt x="0" y="3"/>
                    </a:moveTo>
                    <a:lnTo>
                      <a:pt x="3" y="3"/>
                    </a:lnTo>
                    <a:lnTo>
                      <a:pt x="9" y="3"/>
                    </a:lnTo>
                    <a:lnTo>
                      <a:pt x="18" y="2"/>
                    </a:lnTo>
                    <a:lnTo>
                      <a:pt x="29" y="2"/>
                    </a:lnTo>
                    <a:lnTo>
                      <a:pt x="44" y="1"/>
                    </a:lnTo>
                    <a:lnTo>
                      <a:pt x="62" y="1"/>
                    </a:lnTo>
                    <a:lnTo>
                      <a:pt x="80" y="0"/>
                    </a:lnTo>
                    <a:lnTo>
                      <a:pt x="101" y="0"/>
                    </a:lnTo>
                    <a:lnTo>
                      <a:pt x="121" y="1"/>
                    </a:lnTo>
                    <a:lnTo>
                      <a:pt x="145" y="2"/>
                    </a:lnTo>
                    <a:lnTo>
                      <a:pt x="166" y="3"/>
                    </a:lnTo>
                    <a:lnTo>
                      <a:pt x="189" y="6"/>
                    </a:lnTo>
                    <a:lnTo>
                      <a:pt x="211" y="8"/>
                    </a:lnTo>
                    <a:lnTo>
                      <a:pt x="232" y="11"/>
                    </a:lnTo>
                    <a:lnTo>
                      <a:pt x="253" y="16"/>
                    </a:lnTo>
                    <a:lnTo>
                      <a:pt x="271" y="22"/>
                    </a:lnTo>
                    <a:lnTo>
                      <a:pt x="274" y="23"/>
                    </a:lnTo>
                    <a:lnTo>
                      <a:pt x="278" y="25"/>
                    </a:lnTo>
                    <a:lnTo>
                      <a:pt x="287" y="29"/>
                    </a:lnTo>
                    <a:lnTo>
                      <a:pt x="299" y="33"/>
                    </a:lnTo>
                    <a:lnTo>
                      <a:pt x="313" y="39"/>
                    </a:lnTo>
                    <a:lnTo>
                      <a:pt x="328" y="45"/>
                    </a:lnTo>
                    <a:lnTo>
                      <a:pt x="345" y="51"/>
                    </a:lnTo>
                    <a:lnTo>
                      <a:pt x="363" y="56"/>
                    </a:lnTo>
                    <a:lnTo>
                      <a:pt x="382" y="62"/>
                    </a:lnTo>
                    <a:lnTo>
                      <a:pt x="402" y="67"/>
                    </a:lnTo>
                    <a:lnTo>
                      <a:pt x="421" y="69"/>
                    </a:lnTo>
                    <a:lnTo>
                      <a:pt x="440" y="71"/>
                    </a:lnTo>
                    <a:lnTo>
                      <a:pt x="457" y="71"/>
                    </a:lnTo>
                    <a:lnTo>
                      <a:pt x="474" y="70"/>
                    </a:lnTo>
                    <a:lnTo>
                      <a:pt x="489" y="66"/>
                    </a:lnTo>
                    <a:lnTo>
                      <a:pt x="502" y="59"/>
                    </a:lnTo>
                    <a:lnTo>
                      <a:pt x="502" y="55"/>
                    </a:lnTo>
                    <a:lnTo>
                      <a:pt x="504" y="47"/>
                    </a:lnTo>
                    <a:lnTo>
                      <a:pt x="510" y="37"/>
                    </a:lnTo>
                    <a:lnTo>
                      <a:pt x="523" y="25"/>
                    </a:lnTo>
                    <a:lnTo>
                      <a:pt x="543" y="16"/>
                    </a:lnTo>
                    <a:lnTo>
                      <a:pt x="574" y="10"/>
                    </a:lnTo>
                    <a:lnTo>
                      <a:pt x="618" y="11"/>
                    </a:lnTo>
                    <a:lnTo>
                      <a:pt x="677" y="22"/>
                    </a:lnTo>
                    <a:lnTo>
                      <a:pt x="677" y="91"/>
                    </a:lnTo>
                    <a:lnTo>
                      <a:pt x="672" y="87"/>
                    </a:lnTo>
                    <a:lnTo>
                      <a:pt x="661" y="81"/>
                    </a:lnTo>
                    <a:lnTo>
                      <a:pt x="644" y="70"/>
                    </a:lnTo>
                    <a:lnTo>
                      <a:pt x="622" y="61"/>
                    </a:lnTo>
                    <a:lnTo>
                      <a:pt x="595" y="55"/>
                    </a:lnTo>
                    <a:lnTo>
                      <a:pt x="569" y="54"/>
                    </a:lnTo>
                    <a:lnTo>
                      <a:pt x="540" y="62"/>
                    </a:lnTo>
                    <a:lnTo>
                      <a:pt x="513" y="81"/>
                    </a:lnTo>
                    <a:lnTo>
                      <a:pt x="512" y="84"/>
                    </a:lnTo>
                    <a:lnTo>
                      <a:pt x="509" y="93"/>
                    </a:lnTo>
                    <a:lnTo>
                      <a:pt x="502" y="106"/>
                    </a:lnTo>
                    <a:lnTo>
                      <a:pt x="491" y="120"/>
                    </a:lnTo>
                    <a:lnTo>
                      <a:pt x="475" y="131"/>
                    </a:lnTo>
                    <a:lnTo>
                      <a:pt x="456" y="139"/>
                    </a:lnTo>
                    <a:lnTo>
                      <a:pt x="430" y="139"/>
                    </a:lnTo>
                    <a:lnTo>
                      <a:pt x="399" y="131"/>
                    </a:lnTo>
                    <a:lnTo>
                      <a:pt x="398" y="131"/>
                    </a:lnTo>
                    <a:lnTo>
                      <a:pt x="395" y="129"/>
                    </a:lnTo>
                    <a:lnTo>
                      <a:pt x="389" y="127"/>
                    </a:lnTo>
                    <a:lnTo>
                      <a:pt x="380" y="123"/>
                    </a:lnTo>
                    <a:lnTo>
                      <a:pt x="369" y="120"/>
                    </a:lnTo>
                    <a:lnTo>
                      <a:pt x="354" y="116"/>
                    </a:lnTo>
                    <a:lnTo>
                      <a:pt x="337" y="112"/>
                    </a:lnTo>
                    <a:lnTo>
                      <a:pt x="317" y="106"/>
                    </a:lnTo>
                    <a:lnTo>
                      <a:pt x="293" y="101"/>
                    </a:lnTo>
                    <a:lnTo>
                      <a:pt x="266" y="97"/>
                    </a:lnTo>
                    <a:lnTo>
                      <a:pt x="236" y="92"/>
                    </a:lnTo>
                    <a:lnTo>
                      <a:pt x="201" y="87"/>
                    </a:lnTo>
                    <a:lnTo>
                      <a:pt x="163" y="83"/>
                    </a:lnTo>
                    <a:lnTo>
                      <a:pt x="120" y="79"/>
                    </a:lnTo>
                    <a:lnTo>
                      <a:pt x="74" y="76"/>
                    </a:lnTo>
                    <a:lnTo>
                      <a:pt x="24" y="74"/>
                    </a:lnTo>
                    <a:lnTo>
                      <a:pt x="45" y="66"/>
                    </a:lnTo>
                    <a:lnTo>
                      <a:pt x="15" y="44"/>
                    </a:lnTo>
                    <a:lnTo>
                      <a:pt x="45" y="44"/>
                    </a:lnTo>
                    <a:lnTo>
                      <a:pt x="9" y="22"/>
                    </a:lnTo>
                    <a:lnTo>
                      <a:pt x="37" y="22"/>
                    </a:lnTo>
                    <a:lnTo>
                      <a:pt x="0" y="3"/>
                    </a:lnTo>
                    <a:close/>
                  </a:path>
                </a:pathLst>
              </a:custGeom>
              <a:solidFill>
                <a:srgbClr val="E2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grpSp>
        <p:grpSp>
          <p:nvGrpSpPr>
            <p:cNvPr id="166" name="Group 136"/>
            <p:cNvGrpSpPr>
              <a:grpSpLocks noChangeAspect="1"/>
            </p:cNvGrpSpPr>
            <p:nvPr/>
          </p:nvGrpSpPr>
          <p:grpSpPr bwMode="auto">
            <a:xfrm>
              <a:off x="13295756" y="1658035"/>
              <a:ext cx="925768" cy="1151393"/>
              <a:chOff x="7725" y="211"/>
              <a:chExt cx="915" cy="1138"/>
            </a:xfrm>
          </p:grpSpPr>
          <p:sp>
            <p:nvSpPr>
              <p:cNvPr id="167" name="AutoShape 135"/>
              <p:cNvSpPr>
                <a:spLocks noChangeAspect="1" noChangeArrowheads="1" noTextEdit="1"/>
              </p:cNvSpPr>
              <p:nvPr/>
            </p:nvSpPr>
            <p:spPr bwMode="auto">
              <a:xfrm>
                <a:off x="7725" y="211"/>
                <a:ext cx="915" cy="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68" name="Rectangle 137"/>
              <p:cNvSpPr>
                <a:spLocks noChangeArrowheads="1"/>
              </p:cNvSpPr>
              <p:nvPr/>
            </p:nvSpPr>
            <p:spPr bwMode="auto">
              <a:xfrm>
                <a:off x="7725" y="713"/>
                <a:ext cx="915" cy="63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69" name="Rectangle 138"/>
              <p:cNvSpPr>
                <a:spLocks noChangeArrowheads="1"/>
              </p:cNvSpPr>
              <p:nvPr/>
            </p:nvSpPr>
            <p:spPr bwMode="auto">
              <a:xfrm>
                <a:off x="7749" y="737"/>
                <a:ext cx="867" cy="588"/>
              </a:xfrm>
              <a:prstGeom prst="rect">
                <a:avLst/>
              </a:prstGeom>
              <a:solidFill>
                <a:srgbClr val="E8FC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70" name="Freeform 139"/>
              <p:cNvSpPr>
                <a:spLocks/>
              </p:cNvSpPr>
              <p:nvPr/>
            </p:nvSpPr>
            <p:spPr bwMode="auto">
              <a:xfrm>
                <a:off x="7833" y="759"/>
                <a:ext cx="643" cy="581"/>
              </a:xfrm>
              <a:custGeom>
                <a:avLst/>
                <a:gdLst>
                  <a:gd name="T0" fmla="*/ 644 w 1287"/>
                  <a:gd name="T1" fmla="*/ 990 h 1161"/>
                  <a:gd name="T2" fmla="*/ 725 w 1287"/>
                  <a:gd name="T3" fmla="*/ 1161 h 1161"/>
                  <a:gd name="T4" fmla="*/ 755 w 1287"/>
                  <a:gd name="T5" fmla="*/ 977 h 1161"/>
                  <a:gd name="T6" fmla="*/ 880 w 1287"/>
                  <a:gd name="T7" fmla="*/ 1125 h 1161"/>
                  <a:gd name="T8" fmla="*/ 860 w 1287"/>
                  <a:gd name="T9" fmla="*/ 939 h 1161"/>
                  <a:gd name="T10" fmla="*/ 1022 w 1287"/>
                  <a:gd name="T11" fmla="*/ 1053 h 1161"/>
                  <a:gd name="T12" fmla="*/ 952 w 1287"/>
                  <a:gd name="T13" fmla="*/ 880 h 1161"/>
                  <a:gd name="T14" fmla="*/ 1140 w 1287"/>
                  <a:gd name="T15" fmla="*/ 954 h 1161"/>
                  <a:gd name="T16" fmla="*/ 1024 w 1287"/>
                  <a:gd name="T17" fmla="*/ 801 h 1161"/>
                  <a:gd name="T18" fmla="*/ 1227 w 1287"/>
                  <a:gd name="T19" fmla="*/ 830 h 1161"/>
                  <a:gd name="T20" fmla="*/ 1072 w 1287"/>
                  <a:gd name="T21" fmla="*/ 708 h 1161"/>
                  <a:gd name="T22" fmla="*/ 1276 w 1287"/>
                  <a:gd name="T23" fmla="*/ 692 h 1161"/>
                  <a:gd name="T24" fmla="*/ 1094 w 1287"/>
                  <a:gd name="T25" fmla="*/ 608 h 1161"/>
                  <a:gd name="T26" fmla="*/ 1287 w 1287"/>
                  <a:gd name="T27" fmla="*/ 545 h 1161"/>
                  <a:gd name="T28" fmla="*/ 1086 w 1287"/>
                  <a:gd name="T29" fmla="*/ 506 h 1161"/>
                  <a:gd name="T30" fmla="*/ 1257 w 1287"/>
                  <a:gd name="T31" fmla="*/ 403 h 1161"/>
                  <a:gd name="T32" fmla="*/ 1051 w 1287"/>
                  <a:gd name="T33" fmla="*/ 408 h 1161"/>
                  <a:gd name="T34" fmla="*/ 1187 w 1287"/>
                  <a:gd name="T35" fmla="*/ 270 h 1161"/>
                  <a:gd name="T36" fmla="*/ 990 w 1287"/>
                  <a:gd name="T37" fmla="*/ 322 h 1161"/>
                  <a:gd name="T38" fmla="*/ 1085 w 1287"/>
                  <a:gd name="T39" fmla="*/ 157 h 1161"/>
                  <a:gd name="T40" fmla="*/ 909 w 1287"/>
                  <a:gd name="T41" fmla="*/ 252 h 1161"/>
                  <a:gd name="T42" fmla="*/ 954 w 1287"/>
                  <a:gd name="T43" fmla="*/ 72 h 1161"/>
                  <a:gd name="T44" fmla="*/ 809 w 1287"/>
                  <a:gd name="T45" fmla="*/ 203 h 1161"/>
                  <a:gd name="T46" fmla="*/ 804 w 1287"/>
                  <a:gd name="T47" fmla="*/ 18 h 1161"/>
                  <a:gd name="T48" fmla="*/ 701 w 1287"/>
                  <a:gd name="T49" fmla="*/ 178 h 1161"/>
                  <a:gd name="T50" fmla="*/ 644 w 1287"/>
                  <a:gd name="T51" fmla="*/ 0 h 1161"/>
                  <a:gd name="T52" fmla="*/ 587 w 1287"/>
                  <a:gd name="T53" fmla="*/ 178 h 1161"/>
                  <a:gd name="T54" fmla="*/ 483 w 1287"/>
                  <a:gd name="T55" fmla="*/ 18 h 1161"/>
                  <a:gd name="T56" fmla="*/ 478 w 1287"/>
                  <a:gd name="T57" fmla="*/ 203 h 1161"/>
                  <a:gd name="T58" fmla="*/ 334 w 1287"/>
                  <a:gd name="T59" fmla="*/ 72 h 1161"/>
                  <a:gd name="T60" fmla="*/ 378 w 1287"/>
                  <a:gd name="T61" fmla="*/ 252 h 1161"/>
                  <a:gd name="T62" fmla="*/ 202 w 1287"/>
                  <a:gd name="T63" fmla="*/ 157 h 1161"/>
                  <a:gd name="T64" fmla="*/ 297 w 1287"/>
                  <a:gd name="T65" fmla="*/ 322 h 1161"/>
                  <a:gd name="T66" fmla="*/ 100 w 1287"/>
                  <a:gd name="T67" fmla="*/ 270 h 1161"/>
                  <a:gd name="T68" fmla="*/ 236 w 1287"/>
                  <a:gd name="T69" fmla="*/ 408 h 1161"/>
                  <a:gd name="T70" fmla="*/ 30 w 1287"/>
                  <a:gd name="T71" fmla="*/ 403 h 1161"/>
                  <a:gd name="T72" fmla="*/ 201 w 1287"/>
                  <a:gd name="T73" fmla="*/ 506 h 1161"/>
                  <a:gd name="T74" fmla="*/ 0 w 1287"/>
                  <a:gd name="T75" fmla="*/ 545 h 1161"/>
                  <a:gd name="T76" fmla="*/ 193 w 1287"/>
                  <a:gd name="T77" fmla="*/ 608 h 1161"/>
                  <a:gd name="T78" fmla="*/ 11 w 1287"/>
                  <a:gd name="T79" fmla="*/ 692 h 1161"/>
                  <a:gd name="T80" fmla="*/ 215 w 1287"/>
                  <a:gd name="T81" fmla="*/ 708 h 1161"/>
                  <a:gd name="T82" fmla="*/ 60 w 1287"/>
                  <a:gd name="T83" fmla="*/ 830 h 1161"/>
                  <a:gd name="T84" fmla="*/ 263 w 1287"/>
                  <a:gd name="T85" fmla="*/ 801 h 1161"/>
                  <a:gd name="T86" fmla="*/ 147 w 1287"/>
                  <a:gd name="T87" fmla="*/ 954 h 1161"/>
                  <a:gd name="T88" fmla="*/ 335 w 1287"/>
                  <a:gd name="T89" fmla="*/ 880 h 1161"/>
                  <a:gd name="T90" fmla="*/ 264 w 1287"/>
                  <a:gd name="T91" fmla="*/ 1053 h 1161"/>
                  <a:gd name="T92" fmla="*/ 427 w 1287"/>
                  <a:gd name="T93" fmla="*/ 939 h 1161"/>
                  <a:gd name="T94" fmla="*/ 406 w 1287"/>
                  <a:gd name="T95" fmla="*/ 1125 h 1161"/>
                  <a:gd name="T96" fmla="*/ 532 w 1287"/>
                  <a:gd name="T97" fmla="*/ 977 h 1161"/>
                  <a:gd name="T98" fmla="*/ 563 w 1287"/>
                  <a:gd name="T99" fmla="*/ 1161 h 1161"/>
                  <a:gd name="T100" fmla="*/ 644 w 1287"/>
                  <a:gd name="T101" fmla="*/ 99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87" h="1161">
                    <a:moveTo>
                      <a:pt x="644" y="990"/>
                    </a:moveTo>
                    <a:lnTo>
                      <a:pt x="725" y="1161"/>
                    </a:lnTo>
                    <a:lnTo>
                      <a:pt x="755" y="977"/>
                    </a:lnTo>
                    <a:lnTo>
                      <a:pt x="880" y="1125"/>
                    </a:lnTo>
                    <a:lnTo>
                      <a:pt x="860" y="939"/>
                    </a:lnTo>
                    <a:lnTo>
                      <a:pt x="1022" y="1053"/>
                    </a:lnTo>
                    <a:lnTo>
                      <a:pt x="952" y="880"/>
                    </a:lnTo>
                    <a:lnTo>
                      <a:pt x="1140" y="954"/>
                    </a:lnTo>
                    <a:lnTo>
                      <a:pt x="1024" y="801"/>
                    </a:lnTo>
                    <a:lnTo>
                      <a:pt x="1227" y="830"/>
                    </a:lnTo>
                    <a:lnTo>
                      <a:pt x="1072" y="708"/>
                    </a:lnTo>
                    <a:lnTo>
                      <a:pt x="1276" y="692"/>
                    </a:lnTo>
                    <a:lnTo>
                      <a:pt x="1094" y="608"/>
                    </a:lnTo>
                    <a:lnTo>
                      <a:pt x="1287" y="545"/>
                    </a:lnTo>
                    <a:lnTo>
                      <a:pt x="1086" y="506"/>
                    </a:lnTo>
                    <a:lnTo>
                      <a:pt x="1257" y="403"/>
                    </a:lnTo>
                    <a:lnTo>
                      <a:pt x="1051" y="408"/>
                    </a:lnTo>
                    <a:lnTo>
                      <a:pt x="1187" y="270"/>
                    </a:lnTo>
                    <a:lnTo>
                      <a:pt x="990" y="322"/>
                    </a:lnTo>
                    <a:lnTo>
                      <a:pt x="1085" y="157"/>
                    </a:lnTo>
                    <a:lnTo>
                      <a:pt x="909" y="252"/>
                    </a:lnTo>
                    <a:lnTo>
                      <a:pt x="954" y="72"/>
                    </a:lnTo>
                    <a:lnTo>
                      <a:pt x="809" y="203"/>
                    </a:lnTo>
                    <a:lnTo>
                      <a:pt x="804" y="18"/>
                    </a:lnTo>
                    <a:lnTo>
                      <a:pt x="701" y="178"/>
                    </a:lnTo>
                    <a:lnTo>
                      <a:pt x="644" y="0"/>
                    </a:lnTo>
                    <a:lnTo>
                      <a:pt x="587" y="178"/>
                    </a:lnTo>
                    <a:lnTo>
                      <a:pt x="483" y="18"/>
                    </a:lnTo>
                    <a:lnTo>
                      <a:pt x="478" y="203"/>
                    </a:lnTo>
                    <a:lnTo>
                      <a:pt x="334" y="72"/>
                    </a:lnTo>
                    <a:lnTo>
                      <a:pt x="378" y="252"/>
                    </a:lnTo>
                    <a:lnTo>
                      <a:pt x="202" y="157"/>
                    </a:lnTo>
                    <a:lnTo>
                      <a:pt x="297" y="322"/>
                    </a:lnTo>
                    <a:lnTo>
                      <a:pt x="100" y="270"/>
                    </a:lnTo>
                    <a:lnTo>
                      <a:pt x="236" y="408"/>
                    </a:lnTo>
                    <a:lnTo>
                      <a:pt x="30" y="403"/>
                    </a:lnTo>
                    <a:lnTo>
                      <a:pt x="201" y="506"/>
                    </a:lnTo>
                    <a:lnTo>
                      <a:pt x="0" y="545"/>
                    </a:lnTo>
                    <a:lnTo>
                      <a:pt x="193" y="608"/>
                    </a:lnTo>
                    <a:lnTo>
                      <a:pt x="11" y="692"/>
                    </a:lnTo>
                    <a:lnTo>
                      <a:pt x="215" y="708"/>
                    </a:lnTo>
                    <a:lnTo>
                      <a:pt x="60" y="830"/>
                    </a:lnTo>
                    <a:lnTo>
                      <a:pt x="263" y="801"/>
                    </a:lnTo>
                    <a:lnTo>
                      <a:pt x="147" y="954"/>
                    </a:lnTo>
                    <a:lnTo>
                      <a:pt x="335" y="880"/>
                    </a:lnTo>
                    <a:lnTo>
                      <a:pt x="264" y="1053"/>
                    </a:lnTo>
                    <a:lnTo>
                      <a:pt x="427" y="939"/>
                    </a:lnTo>
                    <a:lnTo>
                      <a:pt x="406" y="1125"/>
                    </a:lnTo>
                    <a:lnTo>
                      <a:pt x="532" y="977"/>
                    </a:lnTo>
                    <a:lnTo>
                      <a:pt x="563" y="1161"/>
                    </a:lnTo>
                    <a:lnTo>
                      <a:pt x="644" y="990"/>
                    </a:lnTo>
                    <a:close/>
                  </a:path>
                </a:pathLst>
              </a:custGeom>
              <a:solidFill>
                <a:srgbClr val="F2FC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71" name="Freeform 140"/>
              <p:cNvSpPr>
                <a:spLocks/>
              </p:cNvSpPr>
              <p:nvPr/>
            </p:nvSpPr>
            <p:spPr bwMode="auto">
              <a:xfrm>
                <a:off x="8166" y="538"/>
                <a:ext cx="247" cy="161"/>
              </a:xfrm>
              <a:custGeom>
                <a:avLst/>
                <a:gdLst>
                  <a:gd name="T0" fmla="*/ 414 w 494"/>
                  <a:gd name="T1" fmla="*/ 183 h 323"/>
                  <a:gd name="T2" fmla="*/ 425 w 494"/>
                  <a:gd name="T3" fmla="*/ 192 h 323"/>
                  <a:gd name="T4" fmla="*/ 444 w 494"/>
                  <a:gd name="T5" fmla="*/ 213 h 323"/>
                  <a:gd name="T6" fmla="*/ 452 w 494"/>
                  <a:gd name="T7" fmla="*/ 235 h 323"/>
                  <a:gd name="T8" fmla="*/ 454 w 494"/>
                  <a:gd name="T9" fmla="*/ 249 h 323"/>
                  <a:gd name="T10" fmla="*/ 461 w 494"/>
                  <a:gd name="T11" fmla="*/ 227 h 323"/>
                  <a:gd name="T12" fmla="*/ 452 w 494"/>
                  <a:gd name="T13" fmla="*/ 181 h 323"/>
                  <a:gd name="T14" fmla="*/ 433 w 494"/>
                  <a:gd name="T15" fmla="*/ 153 h 323"/>
                  <a:gd name="T16" fmla="*/ 427 w 494"/>
                  <a:gd name="T17" fmla="*/ 150 h 323"/>
                  <a:gd name="T18" fmla="*/ 431 w 494"/>
                  <a:gd name="T19" fmla="*/ 150 h 323"/>
                  <a:gd name="T20" fmla="*/ 441 w 494"/>
                  <a:gd name="T21" fmla="*/ 151 h 323"/>
                  <a:gd name="T22" fmla="*/ 452 w 494"/>
                  <a:gd name="T23" fmla="*/ 158 h 323"/>
                  <a:gd name="T24" fmla="*/ 463 w 494"/>
                  <a:gd name="T25" fmla="*/ 174 h 323"/>
                  <a:gd name="T26" fmla="*/ 474 w 494"/>
                  <a:gd name="T27" fmla="*/ 204 h 323"/>
                  <a:gd name="T28" fmla="*/ 477 w 494"/>
                  <a:gd name="T29" fmla="*/ 214 h 323"/>
                  <a:gd name="T30" fmla="*/ 482 w 494"/>
                  <a:gd name="T31" fmla="*/ 204 h 323"/>
                  <a:gd name="T32" fmla="*/ 493 w 494"/>
                  <a:gd name="T33" fmla="*/ 177 h 323"/>
                  <a:gd name="T34" fmla="*/ 492 w 494"/>
                  <a:gd name="T35" fmla="*/ 138 h 323"/>
                  <a:gd name="T36" fmla="*/ 466 w 494"/>
                  <a:gd name="T37" fmla="*/ 91 h 323"/>
                  <a:gd name="T38" fmla="*/ 452 w 494"/>
                  <a:gd name="T39" fmla="*/ 77 h 323"/>
                  <a:gd name="T40" fmla="*/ 437 w 494"/>
                  <a:gd name="T41" fmla="*/ 61 h 323"/>
                  <a:gd name="T42" fmla="*/ 424 w 494"/>
                  <a:gd name="T43" fmla="*/ 48 h 323"/>
                  <a:gd name="T44" fmla="*/ 418 w 494"/>
                  <a:gd name="T45" fmla="*/ 43 h 323"/>
                  <a:gd name="T46" fmla="*/ 338 w 494"/>
                  <a:gd name="T47" fmla="*/ 17 h 323"/>
                  <a:gd name="T48" fmla="*/ 321 w 494"/>
                  <a:gd name="T49" fmla="*/ 20 h 323"/>
                  <a:gd name="T50" fmla="*/ 308 w 494"/>
                  <a:gd name="T51" fmla="*/ 21 h 323"/>
                  <a:gd name="T52" fmla="*/ 288 w 494"/>
                  <a:gd name="T53" fmla="*/ 14 h 323"/>
                  <a:gd name="T54" fmla="*/ 263 w 494"/>
                  <a:gd name="T55" fmla="*/ 4 h 323"/>
                  <a:gd name="T56" fmla="*/ 245 w 494"/>
                  <a:gd name="T57" fmla="*/ 1 h 323"/>
                  <a:gd name="T58" fmla="*/ 220 w 494"/>
                  <a:gd name="T59" fmla="*/ 1 h 323"/>
                  <a:gd name="T60" fmla="*/ 191 w 494"/>
                  <a:gd name="T61" fmla="*/ 4 h 323"/>
                  <a:gd name="T62" fmla="*/ 161 w 494"/>
                  <a:gd name="T63" fmla="*/ 8 h 323"/>
                  <a:gd name="T64" fmla="*/ 131 w 494"/>
                  <a:gd name="T65" fmla="*/ 15 h 323"/>
                  <a:gd name="T66" fmla="*/ 104 w 494"/>
                  <a:gd name="T67" fmla="*/ 24 h 323"/>
                  <a:gd name="T68" fmla="*/ 83 w 494"/>
                  <a:gd name="T69" fmla="*/ 36 h 323"/>
                  <a:gd name="T70" fmla="*/ 64 w 494"/>
                  <a:gd name="T71" fmla="*/ 52 h 323"/>
                  <a:gd name="T72" fmla="*/ 40 w 494"/>
                  <a:gd name="T73" fmla="*/ 86 h 323"/>
                  <a:gd name="T74" fmla="*/ 17 w 494"/>
                  <a:gd name="T75" fmla="*/ 131 h 323"/>
                  <a:gd name="T76" fmla="*/ 2 w 494"/>
                  <a:gd name="T77" fmla="*/ 182 h 323"/>
                  <a:gd name="T78" fmla="*/ 4 w 494"/>
                  <a:gd name="T79" fmla="*/ 248 h 323"/>
                  <a:gd name="T80" fmla="*/ 26 w 494"/>
                  <a:gd name="T81" fmla="*/ 304 h 323"/>
                  <a:gd name="T82" fmla="*/ 160 w 494"/>
                  <a:gd name="T83" fmla="*/ 184 h 323"/>
                  <a:gd name="T84" fmla="*/ 321 w 494"/>
                  <a:gd name="T85" fmla="*/ 168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4" h="323">
                    <a:moveTo>
                      <a:pt x="420" y="213"/>
                    </a:moveTo>
                    <a:lnTo>
                      <a:pt x="414" y="183"/>
                    </a:lnTo>
                    <a:lnTo>
                      <a:pt x="418" y="186"/>
                    </a:lnTo>
                    <a:lnTo>
                      <a:pt x="425" y="192"/>
                    </a:lnTo>
                    <a:lnTo>
                      <a:pt x="435" y="202"/>
                    </a:lnTo>
                    <a:lnTo>
                      <a:pt x="444" y="213"/>
                    </a:lnTo>
                    <a:lnTo>
                      <a:pt x="450" y="224"/>
                    </a:lnTo>
                    <a:lnTo>
                      <a:pt x="452" y="235"/>
                    </a:lnTo>
                    <a:lnTo>
                      <a:pt x="454" y="245"/>
                    </a:lnTo>
                    <a:lnTo>
                      <a:pt x="454" y="249"/>
                    </a:lnTo>
                    <a:lnTo>
                      <a:pt x="456" y="243"/>
                    </a:lnTo>
                    <a:lnTo>
                      <a:pt x="461" y="227"/>
                    </a:lnTo>
                    <a:lnTo>
                      <a:pt x="461" y="205"/>
                    </a:lnTo>
                    <a:lnTo>
                      <a:pt x="452" y="181"/>
                    </a:lnTo>
                    <a:lnTo>
                      <a:pt x="440" y="162"/>
                    </a:lnTo>
                    <a:lnTo>
                      <a:pt x="433" y="153"/>
                    </a:lnTo>
                    <a:lnTo>
                      <a:pt x="428" y="150"/>
                    </a:lnTo>
                    <a:lnTo>
                      <a:pt x="427" y="150"/>
                    </a:lnTo>
                    <a:lnTo>
                      <a:pt x="428" y="150"/>
                    </a:lnTo>
                    <a:lnTo>
                      <a:pt x="431" y="150"/>
                    </a:lnTo>
                    <a:lnTo>
                      <a:pt x="435" y="150"/>
                    </a:lnTo>
                    <a:lnTo>
                      <a:pt x="441" y="151"/>
                    </a:lnTo>
                    <a:lnTo>
                      <a:pt x="447" y="153"/>
                    </a:lnTo>
                    <a:lnTo>
                      <a:pt x="452" y="158"/>
                    </a:lnTo>
                    <a:lnTo>
                      <a:pt x="458" y="165"/>
                    </a:lnTo>
                    <a:lnTo>
                      <a:pt x="463" y="174"/>
                    </a:lnTo>
                    <a:lnTo>
                      <a:pt x="471" y="191"/>
                    </a:lnTo>
                    <a:lnTo>
                      <a:pt x="474" y="204"/>
                    </a:lnTo>
                    <a:lnTo>
                      <a:pt x="477" y="212"/>
                    </a:lnTo>
                    <a:lnTo>
                      <a:pt x="477" y="214"/>
                    </a:lnTo>
                    <a:lnTo>
                      <a:pt x="479" y="212"/>
                    </a:lnTo>
                    <a:lnTo>
                      <a:pt x="482" y="204"/>
                    </a:lnTo>
                    <a:lnTo>
                      <a:pt x="488" y="192"/>
                    </a:lnTo>
                    <a:lnTo>
                      <a:pt x="493" y="177"/>
                    </a:lnTo>
                    <a:lnTo>
                      <a:pt x="494" y="159"/>
                    </a:lnTo>
                    <a:lnTo>
                      <a:pt x="492" y="138"/>
                    </a:lnTo>
                    <a:lnTo>
                      <a:pt x="482" y="115"/>
                    </a:lnTo>
                    <a:lnTo>
                      <a:pt x="466" y="91"/>
                    </a:lnTo>
                    <a:lnTo>
                      <a:pt x="461" y="84"/>
                    </a:lnTo>
                    <a:lnTo>
                      <a:pt x="452" y="77"/>
                    </a:lnTo>
                    <a:lnTo>
                      <a:pt x="444" y="69"/>
                    </a:lnTo>
                    <a:lnTo>
                      <a:pt x="437" y="61"/>
                    </a:lnTo>
                    <a:lnTo>
                      <a:pt x="429" y="54"/>
                    </a:lnTo>
                    <a:lnTo>
                      <a:pt x="424" y="48"/>
                    </a:lnTo>
                    <a:lnTo>
                      <a:pt x="419" y="44"/>
                    </a:lnTo>
                    <a:lnTo>
                      <a:pt x="418" y="43"/>
                    </a:lnTo>
                    <a:lnTo>
                      <a:pt x="353" y="17"/>
                    </a:lnTo>
                    <a:lnTo>
                      <a:pt x="338" y="17"/>
                    </a:lnTo>
                    <a:lnTo>
                      <a:pt x="328" y="19"/>
                    </a:lnTo>
                    <a:lnTo>
                      <a:pt x="321" y="20"/>
                    </a:lnTo>
                    <a:lnTo>
                      <a:pt x="315" y="21"/>
                    </a:lnTo>
                    <a:lnTo>
                      <a:pt x="308" y="21"/>
                    </a:lnTo>
                    <a:lnTo>
                      <a:pt x="299" y="19"/>
                    </a:lnTo>
                    <a:lnTo>
                      <a:pt x="288" y="14"/>
                    </a:lnTo>
                    <a:lnTo>
                      <a:pt x="270" y="6"/>
                    </a:lnTo>
                    <a:lnTo>
                      <a:pt x="263" y="4"/>
                    </a:lnTo>
                    <a:lnTo>
                      <a:pt x="255" y="1"/>
                    </a:lnTo>
                    <a:lnTo>
                      <a:pt x="245" y="1"/>
                    </a:lnTo>
                    <a:lnTo>
                      <a:pt x="234" y="0"/>
                    </a:lnTo>
                    <a:lnTo>
                      <a:pt x="220" y="1"/>
                    </a:lnTo>
                    <a:lnTo>
                      <a:pt x="206" y="1"/>
                    </a:lnTo>
                    <a:lnTo>
                      <a:pt x="191" y="4"/>
                    </a:lnTo>
                    <a:lnTo>
                      <a:pt x="176" y="6"/>
                    </a:lnTo>
                    <a:lnTo>
                      <a:pt x="161" y="8"/>
                    </a:lnTo>
                    <a:lnTo>
                      <a:pt x="146" y="12"/>
                    </a:lnTo>
                    <a:lnTo>
                      <a:pt x="131" y="15"/>
                    </a:lnTo>
                    <a:lnTo>
                      <a:pt x="117" y="20"/>
                    </a:lnTo>
                    <a:lnTo>
                      <a:pt x="104" y="24"/>
                    </a:lnTo>
                    <a:lnTo>
                      <a:pt x="93" y="30"/>
                    </a:lnTo>
                    <a:lnTo>
                      <a:pt x="83" y="36"/>
                    </a:lnTo>
                    <a:lnTo>
                      <a:pt x="74" y="42"/>
                    </a:lnTo>
                    <a:lnTo>
                      <a:pt x="64" y="52"/>
                    </a:lnTo>
                    <a:lnTo>
                      <a:pt x="53" y="67"/>
                    </a:lnTo>
                    <a:lnTo>
                      <a:pt x="40" y="86"/>
                    </a:lnTo>
                    <a:lnTo>
                      <a:pt x="28" y="108"/>
                    </a:lnTo>
                    <a:lnTo>
                      <a:pt x="17" y="131"/>
                    </a:lnTo>
                    <a:lnTo>
                      <a:pt x="8" y="157"/>
                    </a:lnTo>
                    <a:lnTo>
                      <a:pt x="2" y="182"/>
                    </a:lnTo>
                    <a:lnTo>
                      <a:pt x="0" y="206"/>
                    </a:lnTo>
                    <a:lnTo>
                      <a:pt x="4" y="248"/>
                    </a:lnTo>
                    <a:lnTo>
                      <a:pt x="15" y="280"/>
                    </a:lnTo>
                    <a:lnTo>
                      <a:pt x="26" y="304"/>
                    </a:lnTo>
                    <a:lnTo>
                      <a:pt x="33" y="323"/>
                    </a:lnTo>
                    <a:lnTo>
                      <a:pt x="160" y="184"/>
                    </a:lnTo>
                    <a:lnTo>
                      <a:pt x="204" y="156"/>
                    </a:lnTo>
                    <a:lnTo>
                      <a:pt x="321" y="168"/>
                    </a:lnTo>
                    <a:lnTo>
                      <a:pt x="420" y="2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72" name="Freeform 141"/>
              <p:cNvSpPr>
                <a:spLocks/>
              </p:cNvSpPr>
              <p:nvPr/>
            </p:nvSpPr>
            <p:spPr bwMode="auto">
              <a:xfrm>
                <a:off x="8174" y="612"/>
                <a:ext cx="205" cy="217"/>
              </a:xfrm>
              <a:custGeom>
                <a:avLst/>
                <a:gdLst>
                  <a:gd name="T0" fmla="*/ 403 w 409"/>
                  <a:gd name="T1" fmla="*/ 63 h 433"/>
                  <a:gd name="T2" fmla="*/ 408 w 409"/>
                  <a:gd name="T3" fmla="*/ 87 h 433"/>
                  <a:gd name="T4" fmla="*/ 407 w 409"/>
                  <a:gd name="T5" fmla="*/ 92 h 433"/>
                  <a:gd name="T6" fmla="*/ 403 w 409"/>
                  <a:gd name="T7" fmla="*/ 102 h 433"/>
                  <a:gd name="T8" fmla="*/ 396 w 409"/>
                  <a:gd name="T9" fmla="*/ 115 h 433"/>
                  <a:gd name="T10" fmla="*/ 386 w 409"/>
                  <a:gd name="T11" fmla="*/ 125 h 433"/>
                  <a:gd name="T12" fmla="*/ 387 w 409"/>
                  <a:gd name="T13" fmla="*/ 128 h 433"/>
                  <a:gd name="T14" fmla="*/ 391 w 409"/>
                  <a:gd name="T15" fmla="*/ 135 h 433"/>
                  <a:gd name="T16" fmla="*/ 396 w 409"/>
                  <a:gd name="T17" fmla="*/ 145 h 433"/>
                  <a:gd name="T18" fmla="*/ 401 w 409"/>
                  <a:gd name="T19" fmla="*/ 158 h 433"/>
                  <a:gd name="T20" fmla="*/ 406 w 409"/>
                  <a:gd name="T21" fmla="*/ 171 h 433"/>
                  <a:gd name="T22" fmla="*/ 409 w 409"/>
                  <a:gd name="T23" fmla="*/ 184 h 433"/>
                  <a:gd name="T24" fmla="*/ 409 w 409"/>
                  <a:gd name="T25" fmla="*/ 197 h 433"/>
                  <a:gd name="T26" fmla="*/ 406 w 409"/>
                  <a:gd name="T27" fmla="*/ 207 h 433"/>
                  <a:gd name="T28" fmla="*/ 403 w 409"/>
                  <a:gd name="T29" fmla="*/ 212 h 433"/>
                  <a:gd name="T30" fmla="*/ 395 w 409"/>
                  <a:gd name="T31" fmla="*/ 222 h 433"/>
                  <a:gd name="T32" fmla="*/ 386 w 409"/>
                  <a:gd name="T33" fmla="*/ 239 h 433"/>
                  <a:gd name="T34" fmla="*/ 376 w 409"/>
                  <a:gd name="T35" fmla="*/ 260 h 433"/>
                  <a:gd name="T36" fmla="*/ 366 w 409"/>
                  <a:gd name="T37" fmla="*/ 283 h 433"/>
                  <a:gd name="T38" fmla="*/ 359 w 409"/>
                  <a:gd name="T39" fmla="*/ 306 h 433"/>
                  <a:gd name="T40" fmla="*/ 357 w 409"/>
                  <a:gd name="T41" fmla="*/ 330 h 433"/>
                  <a:gd name="T42" fmla="*/ 362 w 409"/>
                  <a:gd name="T43" fmla="*/ 351 h 433"/>
                  <a:gd name="T44" fmla="*/ 347 w 409"/>
                  <a:gd name="T45" fmla="*/ 363 h 433"/>
                  <a:gd name="T46" fmla="*/ 276 w 409"/>
                  <a:gd name="T47" fmla="*/ 373 h 433"/>
                  <a:gd name="T48" fmla="*/ 246 w 409"/>
                  <a:gd name="T49" fmla="*/ 433 h 433"/>
                  <a:gd name="T50" fmla="*/ 0 w 409"/>
                  <a:gd name="T51" fmla="*/ 380 h 433"/>
                  <a:gd name="T52" fmla="*/ 22 w 409"/>
                  <a:gd name="T53" fmla="*/ 280 h 433"/>
                  <a:gd name="T54" fmla="*/ 29 w 409"/>
                  <a:gd name="T55" fmla="*/ 231 h 433"/>
                  <a:gd name="T56" fmla="*/ 28 w 409"/>
                  <a:gd name="T57" fmla="*/ 228 h 433"/>
                  <a:gd name="T58" fmla="*/ 26 w 409"/>
                  <a:gd name="T59" fmla="*/ 220 h 433"/>
                  <a:gd name="T60" fmla="*/ 24 w 409"/>
                  <a:gd name="T61" fmla="*/ 207 h 433"/>
                  <a:gd name="T62" fmla="*/ 23 w 409"/>
                  <a:gd name="T63" fmla="*/ 191 h 433"/>
                  <a:gd name="T64" fmla="*/ 24 w 409"/>
                  <a:gd name="T65" fmla="*/ 173 h 433"/>
                  <a:gd name="T66" fmla="*/ 26 w 409"/>
                  <a:gd name="T67" fmla="*/ 152 h 433"/>
                  <a:gd name="T68" fmla="*/ 33 w 409"/>
                  <a:gd name="T69" fmla="*/ 131 h 433"/>
                  <a:gd name="T70" fmla="*/ 45 w 409"/>
                  <a:gd name="T71" fmla="*/ 110 h 433"/>
                  <a:gd name="T72" fmla="*/ 45 w 409"/>
                  <a:gd name="T73" fmla="*/ 109 h 433"/>
                  <a:gd name="T74" fmla="*/ 45 w 409"/>
                  <a:gd name="T75" fmla="*/ 106 h 433"/>
                  <a:gd name="T76" fmla="*/ 46 w 409"/>
                  <a:gd name="T77" fmla="*/ 101 h 433"/>
                  <a:gd name="T78" fmla="*/ 47 w 409"/>
                  <a:gd name="T79" fmla="*/ 94 h 433"/>
                  <a:gd name="T80" fmla="*/ 49 w 409"/>
                  <a:gd name="T81" fmla="*/ 86 h 433"/>
                  <a:gd name="T82" fmla="*/ 54 w 409"/>
                  <a:gd name="T83" fmla="*/ 77 h 433"/>
                  <a:gd name="T84" fmla="*/ 60 w 409"/>
                  <a:gd name="T85" fmla="*/ 68 h 433"/>
                  <a:gd name="T86" fmla="*/ 68 w 409"/>
                  <a:gd name="T87" fmla="*/ 57 h 433"/>
                  <a:gd name="T88" fmla="*/ 78 w 409"/>
                  <a:gd name="T89" fmla="*/ 47 h 433"/>
                  <a:gd name="T90" fmla="*/ 91 w 409"/>
                  <a:gd name="T91" fmla="*/ 38 h 433"/>
                  <a:gd name="T92" fmla="*/ 107 w 409"/>
                  <a:gd name="T93" fmla="*/ 27 h 433"/>
                  <a:gd name="T94" fmla="*/ 127 w 409"/>
                  <a:gd name="T95" fmla="*/ 19 h 433"/>
                  <a:gd name="T96" fmla="*/ 150 w 409"/>
                  <a:gd name="T97" fmla="*/ 12 h 433"/>
                  <a:gd name="T98" fmla="*/ 176 w 409"/>
                  <a:gd name="T99" fmla="*/ 7 h 433"/>
                  <a:gd name="T100" fmla="*/ 208 w 409"/>
                  <a:gd name="T101" fmla="*/ 2 h 433"/>
                  <a:gd name="T102" fmla="*/ 244 w 409"/>
                  <a:gd name="T103" fmla="*/ 0 h 433"/>
                  <a:gd name="T104" fmla="*/ 248 w 409"/>
                  <a:gd name="T105" fmla="*/ 0 h 433"/>
                  <a:gd name="T106" fmla="*/ 258 w 409"/>
                  <a:gd name="T107" fmla="*/ 2 h 433"/>
                  <a:gd name="T108" fmla="*/ 274 w 409"/>
                  <a:gd name="T109" fmla="*/ 4 h 433"/>
                  <a:gd name="T110" fmla="*/ 295 w 409"/>
                  <a:gd name="T111" fmla="*/ 10 h 433"/>
                  <a:gd name="T112" fmla="*/ 319 w 409"/>
                  <a:gd name="T113" fmla="*/ 18 h 433"/>
                  <a:gd name="T114" fmla="*/ 346 w 409"/>
                  <a:gd name="T115" fmla="*/ 29 h 433"/>
                  <a:gd name="T116" fmla="*/ 374 w 409"/>
                  <a:gd name="T117" fmla="*/ 44 h 433"/>
                  <a:gd name="T118" fmla="*/ 403 w 409"/>
                  <a:gd name="T119" fmla="*/ 63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9" h="433">
                    <a:moveTo>
                      <a:pt x="403" y="63"/>
                    </a:moveTo>
                    <a:lnTo>
                      <a:pt x="408" y="87"/>
                    </a:lnTo>
                    <a:lnTo>
                      <a:pt x="407" y="92"/>
                    </a:lnTo>
                    <a:lnTo>
                      <a:pt x="403" y="102"/>
                    </a:lnTo>
                    <a:lnTo>
                      <a:pt x="396" y="115"/>
                    </a:lnTo>
                    <a:lnTo>
                      <a:pt x="386" y="125"/>
                    </a:lnTo>
                    <a:lnTo>
                      <a:pt x="387" y="128"/>
                    </a:lnTo>
                    <a:lnTo>
                      <a:pt x="391" y="135"/>
                    </a:lnTo>
                    <a:lnTo>
                      <a:pt x="396" y="145"/>
                    </a:lnTo>
                    <a:lnTo>
                      <a:pt x="401" y="158"/>
                    </a:lnTo>
                    <a:lnTo>
                      <a:pt x="406" y="171"/>
                    </a:lnTo>
                    <a:lnTo>
                      <a:pt x="409" y="184"/>
                    </a:lnTo>
                    <a:lnTo>
                      <a:pt x="409" y="197"/>
                    </a:lnTo>
                    <a:lnTo>
                      <a:pt x="406" y="207"/>
                    </a:lnTo>
                    <a:lnTo>
                      <a:pt x="403" y="212"/>
                    </a:lnTo>
                    <a:lnTo>
                      <a:pt x="395" y="222"/>
                    </a:lnTo>
                    <a:lnTo>
                      <a:pt x="386" y="239"/>
                    </a:lnTo>
                    <a:lnTo>
                      <a:pt x="376" y="260"/>
                    </a:lnTo>
                    <a:lnTo>
                      <a:pt x="366" y="283"/>
                    </a:lnTo>
                    <a:lnTo>
                      <a:pt x="359" y="306"/>
                    </a:lnTo>
                    <a:lnTo>
                      <a:pt x="357" y="330"/>
                    </a:lnTo>
                    <a:lnTo>
                      <a:pt x="362" y="351"/>
                    </a:lnTo>
                    <a:lnTo>
                      <a:pt x="347" y="363"/>
                    </a:lnTo>
                    <a:lnTo>
                      <a:pt x="276" y="373"/>
                    </a:lnTo>
                    <a:lnTo>
                      <a:pt x="246" y="433"/>
                    </a:lnTo>
                    <a:lnTo>
                      <a:pt x="0" y="380"/>
                    </a:lnTo>
                    <a:lnTo>
                      <a:pt x="22" y="280"/>
                    </a:lnTo>
                    <a:lnTo>
                      <a:pt x="29" y="231"/>
                    </a:lnTo>
                    <a:lnTo>
                      <a:pt x="28" y="228"/>
                    </a:lnTo>
                    <a:lnTo>
                      <a:pt x="26" y="220"/>
                    </a:lnTo>
                    <a:lnTo>
                      <a:pt x="24" y="207"/>
                    </a:lnTo>
                    <a:lnTo>
                      <a:pt x="23" y="191"/>
                    </a:lnTo>
                    <a:lnTo>
                      <a:pt x="24" y="173"/>
                    </a:lnTo>
                    <a:lnTo>
                      <a:pt x="26" y="152"/>
                    </a:lnTo>
                    <a:lnTo>
                      <a:pt x="33" y="131"/>
                    </a:lnTo>
                    <a:lnTo>
                      <a:pt x="45" y="110"/>
                    </a:lnTo>
                    <a:lnTo>
                      <a:pt x="45" y="109"/>
                    </a:lnTo>
                    <a:lnTo>
                      <a:pt x="45" y="106"/>
                    </a:lnTo>
                    <a:lnTo>
                      <a:pt x="46" y="101"/>
                    </a:lnTo>
                    <a:lnTo>
                      <a:pt x="47" y="94"/>
                    </a:lnTo>
                    <a:lnTo>
                      <a:pt x="49" y="86"/>
                    </a:lnTo>
                    <a:lnTo>
                      <a:pt x="54" y="77"/>
                    </a:lnTo>
                    <a:lnTo>
                      <a:pt x="60" y="68"/>
                    </a:lnTo>
                    <a:lnTo>
                      <a:pt x="68" y="57"/>
                    </a:lnTo>
                    <a:lnTo>
                      <a:pt x="78" y="47"/>
                    </a:lnTo>
                    <a:lnTo>
                      <a:pt x="91" y="38"/>
                    </a:lnTo>
                    <a:lnTo>
                      <a:pt x="107" y="27"/>
                    </a:lnTo>
                    <a:lnTo>
                      <a:pt x="127" y="19"/>
                    </a:lnTo>
                    <a:lnTo>
                      <a:pt x="150" y="12"/>
                    </a:lnTo>
                    <a:lnTo>
                      <a:pt x="176" y="7"/>
                    </a:lnTo>
                    <a:lnTo>
                      <a:pt x="208" y="2"/>
                    </a:lnTo>
                    <a:lnTo>
                      <a:pt x="244" y="0"/>
                    </a:lnTo>
                    <a:lnTo>
                      <a:pt x="248" y="0"/>
                    </a:lnTo>
                    <a:lnTo>
                      <a:pt x="258" y="2"/>
                    </a:lnTo>
                    <a:lnTo>
                      <a:pt x="274" y="4"/>
                    </a:lnTo>
                    <a:lnTo>
                      <a:pt x="295" y="10"/>
                    </a:lnTo>
                    <a:lnTo>
                      <a:pt x="319" y="18"/>
                    </a:lnTo>
                    <a:lnTo>
                      <a:pt x="346" y="29"/>
                    </a:lnTo>
                    <a:lnTo>
                      <a:pt x="374" y="44"/>
                    </a:lnTo>
                    <a:lnTo>
                      <a:pt x="403"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73" name="Freeform 142"/>
              <p:cNvSpPr>
                <a:spLocks/>
              </p:cNvSpPr>
              <p:nvPr/>
            </p:nvSpPr>
            <p:spPr bwMode="auto">
              <a:xfrm>
                <a:off x="8342" y="646"/>
                <a:ext cx="29" cy="21"/>
              </a:xfrm>
              <a:custGeom>
                <a:avLst/>
                <a:gdLst>
                  <a:gd name="T0" fmla="*/ 59 w 59"/>
                  <a:gd name="T1" fmla="*/ 27 h 41"/>
                  <a:gd name="T2" fmla="*/ 59 w 59"/>
                  <a:gd name="T3" fmla="*/ 26 h 41"/>
                  <a:gd name="T4" fmla="*/ 58 w 59"/>
                  <a:gd name="T5" fmla="*/ 22 h 41"/>
                  <a:gd name="T6" fmla="*/ 56 w 59"/>
                  <a:gd name="T7" fmla="*/ 17 h 41"/>
                  <a:gd name="T8" fmla="*/ 52 w 59"/>
                  <a:gd name="T9" fmla="*/ 11 h 41"/>
                  <a:gd name="T10" fmla="*/ 46 w 59"/>
                  <a:gd name="T11" fmla="*/ 5 h 41"/>
                  <a:gd name="T12" fmla="*/ 39 w 59"/>
                  <a:gd name="T13" fmla="*/ 2 h 41"/>
                  <a:gd name="T14" fmla="*/ 29 w 59"/>
                  <a:gd name="T15" fmla="*/ 0 h 41"/>
                  <a:gd name="T16" fmla="*/ 15 w 59"/>
                  <a:gd name="T17" fmla="*/ 2 h 41"/>
                  <a:gd name="T18" fmla="*/ 0 w 59"/>
                  <a:gd name="T19" fmla="*/ 24 h 41"/>
                  <a:gd name="T20" fmla="*/ 3 w 59"/>
                  <a:gd name="T21" fmla="*/ 24 h 41"/>
                  <a:gd name="T22" fmla="*/ 7 w 59"/>
                  <a:gd name="T23" fmla="*/ 23 h 41"/>
                  <a:gd name="T24" fmla="*/ 13 w 59"/>
                  <a:gd name="T25" fmla="*/ 22 h 41"/>
                  <a:gd name="T26" fmla="*/ 21 w 59"/>
                  <a:gd name="T27" fmla="*/ 20 h 41"/>
                  <a:gd name="T28" fmla="*/ 29 w 59"/>
                  <a:gd name="T29" fmla="*/ 22 h 41"/>
                  <a:gd name="T30" fmla="*/ 36 w 59"/>
                  <a:gd name="T31" fmla="*/ 25 h 41"/>
                  <a:gd name="T32" fmla="*/ 42 w 59"/>
                  <a:gd name="T33" fmla="*/ 32 h 41"/>
                  <a:gd name="T34" fmla="*/ 44 w 59"/>
                  <a:gd name="T35" fmla="*/ 41 h 41"/>
                  <a:gd name="T36" fmla="*/ 45 w 59"/>
                  <a:gd name="T37" fmla="*/ 41 h 41"/>
                  <a:gd name="T38" fmla="*/ 49 w 59"/>
                  <a:gd name="T39" fmla="*/ 40 h 41"/>
                  <a:gd name="T40" fmla="*/ 53 w 59"/>
                  <a:gd name="T41" fmla="*/ 35 h 41"/>
                  <a:gd name="T42" fmla="*/ 59 w 59"/>
                  <a:gd name="T43"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9" h="41">
                    <a:moveTo>
                      <a:pt x="59" y="27"/>
                    </a:moveTo>
                    <a:lnTo>
                      <a:pt x="59" y="26"/>
                    </a:lnTo>
                    <a:lnTo>
                      <a:pt x="58" y="22"/>
                    </a:lnTo>
                    <a:lnTo>
                      <a:pt x="56" y="17"/>
                    </a:lnTo>
                    <a:lnTo>
                      <a:pt x="52" y="11"/>
                    </a:lnTo>
                    <a:lnTo>
                      <a:pt x="46" y="5"/>
                    </a:lnTo>
                    <a:lnTo>
                      <a:pt x="39" y="2"/>
                    </a:lnTo>
                    <a:lnTo>
                      <a:pt x="29" y="0"/>
                    </a:lnTo>
                    <a:lnTo>
                      <a:pt x="15" y="2"/>
                    </a:lnTo>
                    <a:lnTo>
                      <a:pt x="0" y="24"/>
                    </a:lnTo>
                    <a:lnTo>
                      <a:pt x="3" y="24"/>
                    </a:lnTo>
                    <a:lnTo>
                      <a:pt x="7" y="23"/>
                    </a:lnTo>
                    <a:lnTo>
                      <a:pt x="13" y="22"/>
                    </a:lnTo>
                    <a:lnTo>
                      <a:pt x="21" y="20"/>
                    </a:lnTo>
                    <a:lnTo>
                      <a:pt x="29" y="22"/>
                    </a:lnTo>
                    <a:lnTo>
                      <a:pt x="36" y="25"/>
                    </a:lnTo>
                    <a:lnTo>
                      <a:pt x="42" y="32"/>
                    </a:lnTo>
                    <a:lnTo>
                      <a:pt x="44" y="41"/>
                    </a:lnTo>
                    <a:lnTo>
                      <a:pt x="45" y="41"/>
                    </a:lnTo>
                    <a:lnTo>
                      <a:pt x="49" y="40"/>
                    </a:lnTo>
                    <a:lnTo>
                      <a:pt x="53" y="35"/>
                    </a:lnTo>
                    <a:lnTo>
                      <a:pt x="59" y="27"/>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74" name="Freeform 143"/>
              <p:cNvSpPr>
                <a:spLocks/>
              </p:cNvSpPr>
              <p:nvPr/>
            </p:nvSpPr>
            <p:spPr bwMode="auto">
              <a:xfrm>
                <a:off x="8193" y="622"/>
                <a:ext cx="161" cy="160"/>
              </a:xfrm>
              <a:custGeom>
                <a:avLst/>
                <a:gdLst>
                  <a:gd name="T0" fmla="*/ 286 w 322"/>
                  <a:gd name="T1" fmla="*/ 68 h 319"/>
                  <a:gd name="T2" fmla="*/ 296 w 322"/>
                  <a:gd name="T3" fmla="*/ 86 h 319"/>
                  <a:gd name="T4" fmla="*/ 309 w 322"/>
                  <a:gd name="T5" fmla="*/ 111 h 319"/>
                  <a:gd name="T6" fmla="*/ 320 w 322"/>
                  <a:gd name="T7" fmla="*/ 133 h 319"/>
                  <a:gd name="T8" fmla="*/ 277 w 322"/>
                  <a:gd name="T9" fmla="*/ 151 h 319"/>
                  <a:gd name="T10" fmla="*/ 279 w 322"/>
                  <a:gd name="T11" fmla="*/ 181 h 319"/>
                  <a:gd name="T12" fmla="*/ 267 w 322"/>
                  <a:gd name="T13" fmla="*/ 185 h 319"/>
                  <a:gd name="T14" fmla="*/ 246 w 322"/>
                  <a:gd name="T15" fmla="*/ 197 h 319"/>
                  <a:gd name="T16" fmla="*/ 236 w 322"/>
                  <a:gd name="T17" fmla="*/ 204 h 319"/>
                  <a:gd name="T18" fmla="*/ 220 w 322"/>
                  <a:gd name="T19" fmla="*/ 211 h 319"/>
                  <a:gd name="T20" fmla="*/ 224 w 322"/>
                  <a:gd name="T21" fmla="*/ 216 h 319"/>
                  <a:gd name="T22" fmla="*/ 238 w 322"/>
                  <a:gd name="T23" fmla="*/ 228 h 319"/>
                  <a:gd name="T24" fmla="*/ 261 w 322"/>
                  <a:gd name="T25" fmla="*/ 241 h 319"/>
                  <a:gd name="T26" fmla="*/ 292 w 322"/>
                  <a:gd name="T27" fmla="*/ 249 h 319"/>
                  <a:gd name="T28" fmla="*/ 299 w 322"/>
                  <a:gd name="T29" fmla="*/ 299 h 319"/>
                  <a:gd name="T30" fmla="*/ 280 w 322"/>
                  <a:gd name="T31" fmla="*/ 319 h 319"/>
                  <a:gd name="T32" fmla="*/ 269 w 322"/>
                  <a:gd name="T33" fmla="*/ 319 h 319"/>
                  <a:gd name="T34" fmla="*/ 250 w 322"/>
                  <a:gd name="T35" fmla="*/ 317 h 319"/>
                  <a:gd name="T36" fmla="*/ 224 w 322"/>
                  <a:gd name="T37" fmla="*/ 313 h 319"/>
                  <a:gd name="T38" fmla="*/ 192 w 322"/>
                  <a:gd name="T39" fmla="*/ 304 h 319"/>
                  <a:gd name="T40" fmla="*/ 155 w 322"/>
                  <a:gd name="T41" fmla="*/ 292 h 319"/>
                  <a:gd name="T42" fmla="*/ 116 w 322"/>
                  <a:gd name="T43" fmla="*/ 273 h 319"/>
                  <a:gd name="T44" fmla="*/ 76 w 322"/>
                  <a:gd name="T45" fmla="*/ 248 h 319"/>
                  <a:gd name="T46" fmla="*/ 42 w 322"/>
                  <a:gd name="T47" fmla="*/ 201 h 319"/>
                  <a:gd name="T48" fmla="*/ 39 w 322"/>
                  <a:gd name="T49" fmla="*/ 203 h 319"/>
                  <a:gd name="T50" fmla="*/ 31 w 322"/>
                  <a:gd name="T51" fmla="*/ 208 h 319"/>
                  <a:gd name="T52" fmla="*/ 20 w 322"/>
                  <a:gd name="T53" fmla="*/ 208 h 319"/>
                  <a:gd name="T54" fmla="*/ 8 w 322"/>
                  <a:gd name="T55" fmla="*/ 199 h 319"/>
                  <a:gd name="T56" fmla="*/ 0 w 322"/>
                  <a:gd name="T57" fmla="*/ 171 h 319"/>
                  <a:gd name="T58" fmla="*/ 10 w 322"/>
                  <a:gd name="T59" fmla="*/ 112 h 319"/>
                  <a:gd name="T60" fmla="*/ 14 w 322"/>
                  <a:gd name="T61" fmla="*/ 108 h 319"/>
                  <a:gd name="T62" fmla="*/ 24 w 322"/>
                  <a:gd name="T63" fmla="*/ 99 h 319"/>
                  <a:gd name="T64" fmla="*/ 40 w 322"/>
                  <a:gd name="T65" fmla="*/ 98 h 319"/>
                  <a:gd name="T66" fmla="*/ 59 w 322"/>
                  <a:gd name="T67" fmla="*/ 113 h 319"/>
                  <a:gd name="T68" fmla="*/ 67 w 322"/>
                  <a:gd name="T69" fmla="*/ 144 h 319"/>
                  <a:gd name="T70" fmla="*/ 70 w 322"/>
                  <a:gd name="T71" fmla="*/ 141 h 319"/>
                  <a:gd name="T72" fmla="*/ 73 w 322"/>
                  <a:gd name="T73" fmla="*/ 134 h 319"/>
                  <a:gd name="T74" fmla="*/ 80 w 322"/>
                  <a:gd name="T75" fmla="*/ 124 h 319"/>
                  <a:gd name="T76" fmla="*/ 91 w 322"/>
                  <a:gd name="T77" fmla="*/ 111 h 319"/>
                  <a:gd name="T78" fmla="*/ 102 w 322"/>
                  <a:gd name="T79" fmla="*/ 99 h 319"/>
                  <a:gd name="T80" fmla="*/ 117 w 322"/>
                  <a:gd name="T81" fmla="*/ 84 h 319"/>
                  <a:gd name="T82" fmla="*/ 125 w 322"/>
                  <a:gd name="T83" fmla="*/ 55 h 319"/>
                  <a:gd name="T84" fmla="*/ 129 w 322"/>
                  <a:gd name="T85" fmla="*/ 33 h 319"/>
                  <a:gd name="T86" fmla="*/ 143 w 322"/>
                  <a:gd name="T87" fmla="*/ 14 h 319"/>
                  <a:gd name="T88" fmla="*/ 160 w 322"/>
                  <a:gd name="T89" fmla="*/ 5 h 319"/>
                  <a:gd name="T90" fmla="*/ 168 w 322"/>
                  <a:gd name="T91" fmla="*/ 3 h 319"/>
                  <a:gd name="T92" fmla="*/ 190 w 322"/>
                  <a:gd name="T93" fmla="*/ 0 h 319"/>
                  <a:gd name="T94" fmla="*/ 223 w 322"/>
                  <a:gd name="T95" fmla="*/ 7 h 319"/>
                  <a:gd name="T96" fmla="*/ 264 w 322"/>
                  <a:gd name="T97" fmla="*/ 29 h 319"/>
                  <a:gd name="T98" fmla="*/ 242 w 322"/>
                  <a:gd name="T99" fmla="*/ 57 h 319"/>
                  <a:gd name="T100" fmla="*/ 231 w 322"/>
                  <a:gd name="T101" fmla="*/ 48 h 319"/>
                  <a:gd name="T102" fmla="*/ 211 w 322"/>
                  <a:gd name="T103" fmla="*/ 38 h 319"/>
                  <a:gd name="T104" fmla="*/ 181 w 322"/>
                  <a:gd name="T105" fmla="*/ 44 h 319"/>
                  <a:gd name="T106" fmla="*/ 165 w 322"/>
                  <a:gd name="T107" fmla="*/ 59 h 319"/>
                  <a:gd name="T108" fmla="*/ 177 w 322"/>
                  <a:gd name="T109" fmla="*/ 70 h 319"/>
                  <a:gd name="T110" fmla="*/ 199 w 322"/>
                  <a:gd name="T111" fmla="*/ 81 h 319"/>
                  <a:gd name="T112" fmla="*/ 227 w 322"/>
                  <a:gd name="T113" fmla="*/ 84 h 319"/>
                  <a:gd name="T114" fmla="*/ 284 w 322"/>
                  <a:gd name="T115" fmla="*/ 66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2" h="319">
                    <a:moveTo>
                      <a:pt x="284" y="66"/>
                    </a:moveTo>
                    <a:lnTo>
                      <a:pt x="286" y="68"/>
                    </a:lnTo>
                    <a:lnTo>
                      <a:pt x="290" y="75"/>
                    </a:lnTo>
                    <a:lnTo>
                      <a:pt x="296" y="86"/>
                    </a:lnTo>
                    <a:lnTo>
                      <a:pt x="302" y="98"/>
                    </a:lnTo>
                    <a:lnTo>
                      <a:pt x="309" y="111"/>
                    </a:lnTo>
                    <a:lnTo>
                      <a:pt x="315" y="122"/>
                    </a:lnTo>
                    <a:lnTo>
                      <a:pt x="320" y="133"/>
                    </a:lnTo>
                    <a:lnTo>
                      <a:pt x="322" y="141"/>
                    </a:lnTo>
                    <a:lnTo>
                      <a:pt x="277" y="151"/>
                    </a:lnTo>
                    <a:lnTo>
                      <a:pt x="297" y="189"/>
                    </a:lnTo>
                    <a:lnTo>
                      <a:pt x="279" y="181"/>
                    </a:lnTo>
                    <a:lnTo>
                      <a:pt x="275" y="182"/>
                    </a:lnTo>
                    <a:lnTo>
                      <a:pt x="267" y="185"/>
                    </a:lnTo>
                    <a:lnTo>
                      <a:pt x="257" y="190"/>
                    </a:lnTo>
                    <a:lnTo>
                      <a:pt x="246" y="197"/>
                    </a:lnTo>
                    <a:lnTo>
                      <a:pt x="243" y="200"/>
                    </a:lnTo>
                    <a:lnTo>
                      <a:pt x="236" y="204"/>
                    </a:lnTo>
                    <a:lnTo>
                      <a:pt x="227" y="209"/>
                    </a:lnTo>
                    <a:lnTo>
                      <a:pt x="220" y="211"/>
                    </a:lnTo>
                    <a:lnTo>
                      <a:pt x="221" y="212"/>
                    </a:lnTo>
                    <a:lnTo>
                      <a:pt x="224" y="216"/>
                    </a:lnTo>
                    <a:lnTo>
                      <a:pt x="230" y="222"/>
                    </a:lnTo>
                    <a:lnTo>
                      <a:pt x="238" y="228"/>
                    </a:lnTo>
                    <a:lnTo>
                      <a:pt x="249" y="234"/>
                    </a:lnTo>
                    <a:lnTo>
                      <a:pt x="261" y="241"/>
                    </a:lnTo>
                    <a:lnTo>
                      <a:pt x="276" y="246"/>
                    </a:lnTo>
                    <a:lnTo>
                      <a:pt x="292" y="249"/>
                    </a:lnTo>
                    <a:lnTo>
                      <a:pt x="290" y="260"/>
                    </a:lnTo>
                    <a:lnTo>
                      <a:pt x="299" y="299"/>
                    </a:lnTo>
                    <a:lnTo>
                      <a:pt x="281" y="319"/>
                    </a:lnTo>
                    <a:lnTo>
                      <a:pt x="280" y="319"/>
                    </a:lnTo>
                    <a:lnTo>
                      <a:pt x="275" y="319"/>
                    </a:lnTo>
                    <a:lnTo>
                      <a:pt x="269" y="319"/>
                    </a:lnTo>
                    <a:lnTo>
                      <a:pt x="261" y="318"/>
                    </a:lnTo>
                    <a:lnTo>
                      <a:pt x="250" y="317"/>
                    </a:lnTo>
                    <a:lnTo>
                      <a:pt x="238" y="315"/>
                    </a:lnTo>
                    <a:lnTo>
                      <a:pt x="224" y="313"/>
                    </a:lnTo>
                    <a:lnTo>
                      <a:pt x="208" y="309"/>
                    </a:lnTo>
                    <a:lnTo>
                      <a:pt x="192" y="304"/>
                    </a:lnTo>
                    <a:lnTo>
                      <a:pt x="174" y="299"/>
                    </a:lnTo>
                    <a:lnTo>
                      <a:pt x="155" y="292"/>
                    </a:lnTo>
                    <a:lnTo>
                      <a:pt x="136" y="283"/>
                    </a:lnTo>
                    <a:lnTo>
                      <a:pt x="116" y="273"/>
                    </a:lnTo>
                    <a:lnTo>
                      <a:pt x="95" y="262"/>
                    </a:lnTo>
                    <a:lnTo>
                      <a:pt x="76" y="248"/>
                    </a:lnTo>
                    <a:lnTo>
                      <a:pt x="55" y="233"/>
                    </a:lnTo>
                    <a:lnTo>
                      <a:pt x="42" y="201"/>
                    </a:lnTo>
                    <a:lnTo>
                      <a:pt x="41" y="202"/>
                    </a:lnTo>
                    <a:lnTo>
                      <a:pt x="39" y="203"/>
                    </a:lnTo>
                    <a:lnTo>
                      <a:pt x="35" y="205"/>
                    </a:lnTo>
                    <a:lnTo>
                      <a:pt x="31" y="208"/>
                    </a:lnTo>
                    <a:lnTo>
                      <a:pt x="26" y="209"/>
                    </a:lnTo>
                    <a:lnTo>
                      <a:pt x="20" y="208"/>
                    </a:lnTo>
                    <a:lnTo>
                      <a:pt x="14" y="204"/>
                    </a:lnTo>
                    <a:lnTo>
                      <a:pt x="8" y="199"/>
                    </a:lnTo>
                    <a:lnTo>
                      <a:pt x="4" y="190"/>
                    </a:lnTo>
                    <a:lnTo>
                      <a:pt x="0" y="171"/>
                    </a:lnTo>
                    <a:lnTo>
                      <a:pt x="0" y="143"/>
                    </a:lnTo>
                    <a:lnTo>
                      <a:pt x="10" y="112"/>
                    </a:lnTo>
                    <a:lnTo>
                      <a:pt x="11" y="111"/>
                    </a:lnTo>
                    <a:lnTo>
                      <a:pt x="14" y="108"/>
                    </a:lnTo>
                    <a:lnTo>
                      <a:pt x="18" y="103"/>
                    </a:lnTo>
                    <a:lnTo>
                      <a:pt x="24" y="99"/>
                    </a:lnTo>
                    <a:lnTo>
                      <a:pt x="32" y="97"/>
                    </a:lnTo>
                    <a:lnTo>
                      <a:pt x="40" y="98"/>
                    </a:lnTo>
                    <a:lnTo>
                      <a:pt x="49" y="103"/>
                    </a:lnTo>
                    <a:lnTo>
                      <a:pt x="59" y="113"/>
                    </a:lnTo>
                    <a:lnTo>
                      <a:pt x="67" y="144"/>
                    </a:lnTo>
                    <a:lnTo>
                      <a:pt x="67" y="144"/>
                    </a:lnTo>
                    <a:lnTo>
                      <a:pt x="68" y="143"/>
                    </a:lnTo>
                    <a:lnTo>
                      <a:pt x="70" y="141"/>
                    </a:lnTo>
                    <a:lnTo>
                      <a:pt x="71" y="137"/>
                    </a:lnTo>
                    <a:lnTo>
                      <a:pt x="73" y="134"/>
                    </a:lnTo>
                    <a:lnTo>
                      <a:pt x="77" y="129"/>
                    </a:lnTo>
                    <a:lnTo>
                      <a:pt x="80" y="124"/>
                    </a:lnTo>
                    <a:lnTo>
                      <a:pt x="86" y="117"/>
                    </a:lnTo>
                    <a:lnTo>
                      <a:pt x="91" y="111"/>
                    </a:lnTo>
                    <a:lnTo>
                      <a:pt x="97" y="104"/>
                    </a:lnTo>
                    <a:lnTo>
                      <a:pt x="102" y="99"/>
                    </a:lnTo>
                    <a:lnTo>
                      <a:pt x="108" y="95"/>
                    </a:lnTo>
                    <a:lnTo>
                      <a:pt x="117" y="84"/>
                    </a:lnTo>
                    <a:lnTo>
                      <a:pt x="123" y="70"/>
                    </a:lnTo>
                    <a:lnTo>
                      <a:pt x="125" y="55"/>
                    </a:lnTo>
                    <a:lnTo>
                      <a:pt x="127" y="43"/>
                    </a:lnTo>
                    <a:lnTo>
                      <a:pt x="129" y="33"/>
                    </a:lnTo>
                    <a:lnTo>
                      <a:pt x="136" y="22"/>
                    </a:lnTo>
                    <a:lnTo>
                      <a:pt x="143" y="14"/>
                    </a:lnTo>
                    <a:lnTo>
                      <a:pt x="146" y="11"/>
                    </a:lnTo>
                    <a:lnTo>
                      <a:pt x="160" y="5"/>
                    </a:lnTo>
                    <a:lnTo>
                      <a:pt x="162" y="4"/>
                    </a:lnTo>
                    <a:lnTo>
                      <a:pt x="168" y="3"/>
                    </a:lnTo>
                    <a:lnTo>
                      <a:pt x="177" y="2"/>
                    </a:lnTo>
                    <a:lnTo>
                      <a:pt x="190" y="0"/>
                    </a:lnTo>
                    <a:lnTo>
                      <a:pt x="206" y="3"/>
                    </a:lnTo>
                    <a:lnTo>
                      <a:pt x="223" y="7"/>
                    </a:lnTo>
                    <a:lnTo>
                      <a:pt x="243" y="15"/>
                    </a:lnTo>
                    <a:lnTo>
                      <a:pt x="264" y="29"/>
                    </a:lnTo>
                    <a:lnTo>
                      <a:pt x="243" y="59"/>
                    </a:lnTo>
                    <a:lnTo>
                      <a:pt x="242" y="57"/>
                    </a:lnTo>
                    <a:lnTo>
                      <a:pt x="237" y="52"/>
                    </a:lnTo>
                    <a:lnTo>
                      <a:pt x="231" y="48"/>
                    </a:lnTo>
                    <a:lnTo>
                      <a:pt x="222" y="42"/>
                    </a:lnTo>
                    <a:lnTo>
                      <a:pt x="211" y="38"/>
                    </a:lnTo>
                    <a:lnTo>
                      <a:pt x="197" y="40"/>
                    </a:lnTo>
                    <a:lnTo>
                      <a:pt x="181" y="44"/>
                    </a:lnTo>
                    <a:lnTo>
                      <a:pt x="163" y="57"/>
                    </a:lnTo>
                    <a:lnTo>
                      <a:pt x="165" y="59"/>
                    </a:lnTo>
                    <a:lnTo>
                      <a:pt x="170" y="64"/>
                    </a:lnTo>
                    <a:lnTo>
                      <a:pt x="177" y="70"/>
                    </a:lnTo>
                    <a:lnTo>
                      <a:pt x="188" y="76"/>
                    </a:lnTo>
                    <a:lnTo>
                      <a:pt x="199" y="81"/>
                    </a:lnTo>
                    <a:lnTo>
                      <a:pt x="213" y="84"/>
                    </a:lnTo>
                    <a:lnTo>
                      <a:pt x="227" y="84"/>
                    </a:lnTo>
                    <a:lnTo>
                      <a:pt x="242" y="79"/>
                    </a:lnTo>
                    <a:lnTo>
                      <a:pt x="284" y="66"/>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75" name="Freeform 144"/>
              <p:cNvSpPr>
                <a:spLocks/>
              </p:cNvSpPr>
              <p:nvPr/>
            </p:nvSpPr>
            <p:spPr bwMode="auto">
              <a:xfrm>
                <a:off x="8355" y="681"/>
                <a:ext cx="16" cy="35"/>
              </a:xfrm>
              <a:custGeom>
                <a:avLst/>
                <a:gdLst>
                  <a:gd name="T0" fmla="*/ 4 w 33"/>
                  <a:gd name="T1" fmla="*/ 0 h 70"/>
                  <a:gd name="T2" fmla="*/ 23 w 33"/>
                  <a:gd name="T3" fmla="*/ 4 h 70"/>
                  <a:gd name="T4" fmla="*/ 25 w 33"/>
                  <a:gd name="T5" fmla="*/ 9 h 70"/>
                  <a:gd name="T6" fmla="*/ 31 w 33"/>
                  <a:gd name="T7" fmla="*/ 21 h 70"/>
                  <a:gd name="T8" fmla="*/ 33 w 33"/>
                  <a:gd name="T9" fmla="*/ 38 h 70"/>
                  <a:gd name="T10" fmla="*/ 27 w 33"/>
                  <a:gd name="T11" fmla="*/ 59 h 70"/>
                  <a:gd name="T12" fmla="*/ 11 w 33"/>
                  <a:gd name="T13" fmla="*/ 70 h 70"/>
                  <a:gd name="T14" fmla="*/ 0 w 33"/>
                  <a:gd name="T15" fmla="*/ 48 h 70"/>
                  <a:gd name="T16" fmla="*/ 12 w 33"/>
                  <a:gd name="T17" fmla="*/ 25 h 70"/>
                  <a:gd name="T18" fmla="*/ 4 w 33"/>
                  <a:gd name="T1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70">
                    <a:moveTo>
                      <a:pt x="4" y="0"/>
                    </a:moveTo>
                    <a:lnTo>
                      <a:pt x="23" y="4"/>
                    </a:lnTo>
                    <a:lnTo>
                      <a:pt x="25" y="9"/>
                    </a:lnTo>
                    <a:lnTo>
                      <a:pt x="31" y="21"/>
                    </a:lnTo>
                    <a:lnTo>
                      <a:pt x="33" y="38"/>
                    </a:lnTo>
                    <a:lnTo>
                      <a:pt x="27" y="59"/>
                    </a:lnTo>
                    <a:lnTo>
                      <a:pt x="11" y="70"/>
                    </a:lnTo>
                    <a:lnTo>
                      <a:pt x="0" y="48"/>
                    </a:lnTo>
                    <a:lnTo>
                      <a:pt x="12" y="25"/>
                    </a:lnTo>
                    <a:lnTo>
                      <a:pt x="4" y="0"/>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76" name="Freeform 145"/>
              <p:cNvSpPr>
                <a:spLocks/>
              </p:cNvSpPr>
              <p:nvPr/>
            </p:nvSpPr>
            <p:spPr bwMode="auto">
              <a:xfrm>
                <a:off x="8095" y="661"/>
                <a:ext cx="105" cy="125"/>
              </a:xfrm>
              <a:custGeom>
                <a:avLst/>
                <a:gdLst>
                  <a:gd name="T0" fmla="*/ 202 w 210"/>
                  <a:gd name="T1" fmla="*/ 0 h 251"/>
                  <a:gd name="T2" fmla="*/ 201 w 210"/>
                  <a:gd name="T3" fmla="*/ 2 h 251"/>
                  <a:gd name="T4" fmla="*/ 197 w 210"/>
                  <a:gd name="T5" fmla="*/ 6 h 251"/>
                  <a:gd name="T6" fmla="*/ 192 w 210"/>
                  <a:gd name="T7" fmla="*/ 15 h 251"/>
                  <a:gd name="T8" fmla="*/ 186 w 210"/>
                  <a:gd name="T9" fmla="*/ 24 h 251"/>
                  <a:gd name="T10" fmla="*/ 179 w 210"/>
                  <a:gd name="T11" fmla="*/ 35 h 251"/>
                  <a:gd name="T12" fmla="*/ 173 w 210"/>
                  <a:gd name="T13" fmla="*/ 48 h 251"/>
                  <a:gd name="T14" fmla="*/ 166 w 210"/>
                  <a:gd name="T15" fmla="*/ 61 h 251"/>
                  <a:gd name="T16" fmla="*/ 161 w 210"/>
                  <a:gd name="T17" fmla="*/ 73 h 251"/>
                  <a:gd name="T18" fmla="*/ 153 w 210"/>
                  <a:gd name="T19" fmla="*/ 96 h 251"/>
                  <a:gd name="T20" fmla="*/ 149 w 210"/>
                  <a:gd name="T21" fmla="*/ 115 h 251"/>
                  <a:gd name="T22" fmla="*/ 146 w 210"/>
                  <a:gd name="T23" fmla="*/ 129 h 251"/>
                  <a:gd name="T24" fmla="*/ 146 w 210"/>
                  <a:gd name="T25" fmla="*/ 133 h 251"/>
                  <a:gd name="T26" fmla="*/ 144 w 210"/>
                  <a:gd name="T27" fmla="*/ 134 h 251"/>
                  <a:gd name="T28" fmla="*/ 138 w 210"/>
                  <a:gd name="T29" fmla="*/ 138 h 251"/>
                  <a:gd name="T30" fmla="*/ 133 w 210"/>
                  <a:gd name="T31" fmla="*/ 142 h 251"/>
                  <a:gd name="T32" fmla="*/ 129 w 210"/>
                  <a:gd name="T33" fmla="*/ 149 h 251"/>
                  <a:gd name="T34" fmla="*/ 127 w 210"/>
                  <a:gd name="T35" fmla="*/ 149 h 251"/>
                  <a:gd name="T36" fmla="*/ 119 w 210"/>
                  <a:gd name="T37" fmla="*/ 152 h 251"/>
                  <a:gd name="T38" fmla="*/ 108 w 210"/>
                  <a:gd name="T39" fmla="*/ 154 h 251"/>
                  <a:gd name="T40" fmla="*/ 96 w 210"/>
                  <a:gd name="T41" fmla="*/ 157 h 251"/>
                  <a:gd name="T42" fmla="*/ 83 w 210"/>
                  <a:gd name="T43" fmla="*/ 161 h 251"/>
                  <a:gd name="T44" fmla="*/ 69 w 210"/>
                  <a:gd name="T45" fmla="*/ 165 h 251"/>
                  <a:gd name="T46" fmla="*/ 58 w 210"/>
                  <a:gd name="T47" fmla="*/ 171 h 251"/>
                  <a:gd name="T48" fmla="*/ 48 w 210"/>
                  <a:gd name="T49" fmla="*/ 176 h 251"/>
                  <a:gd name="T50" fmla="*/ 40 w 210"/>
                  <a:gd name="T51" fmla="*/ 183 h 251"/>
                  <a:gd name="T52" fmla="*/ 32 w 210"/>
                  <a:gd name="T53" fmla="*/ 193 h 251"/>
                  <a:gd name="T54" fmla="*/ 24 w 210"/>
                  <a:gd name="T55" fmla="*/ 205 h 251"/>
                  <a:gd name="T56" fmla="*/ 16 w 210"/>
                  <a:gd name="T57" fmla="*/ 218 h 251"/>
                  <a:gd name="T58" fmla="*/ 10 w 210"/>
                  <a:gd name="T59" fmla="*/ 230 h 251"/>
                  <a:gd name="T60" fmla="*/ 5 w 210"/>
                  <a:gd name="T61" fmla="*/ 240 h 251"/>
                  <a:gd name="T62" fmla="*/ 1 w 210"/>
                  <a:gd name="T63" fmla="*/ 248 h 251"/>
                  <a:gd name="T64" fmla="*/ 0 w 210"/>
                  <a:gd name="T65" fmla="*/ 251 h 251"/>
                  <a:gd name="T66" fmla="*/ 169 w 210"/>
                  <a:gd name="T67" fmla="*/ 247 h 251"/>
                  <a:gd name="T68" fmla="*/ 204 w 210"/>
                  <a:gd name="T69" fmla="*/ 171 h 251"/>
                  <a:gd name="T70" fmla="*/ 189 w 210"/>
                  <a:gd name="T71" fmla="*/ 121 h 251"/>
                  <a:gd name="T72" fmla="*/ 190 w 210"/>
                  <a:gd name="T73" fmla="*/ 117 h 251"/>
                  <a:gd name="T74" fmla="*/ 191 w 210"/>
                  <a:gd name="T75" fmla="*/ 85 h 251"/>
                  <a:gd name="T76" fmla="*/ 197 w 210"/>
                  <a:gd name="T77" fmla="*/ 43 h 251"/>
                  <a:gd name="T78" fmla="*/ 210 w 210"/>
                  <a:gd name="T79" fmla="*/ 11 h 251"/>
                  <a:gd name="T80" fmla="*/ 202 w 210"/>
                  <a:gd name="T81" fmla="*/ 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0" h="251">
                    <a:moveTo>
                      <a:pt x="202" y="0"/>
                    </a:moveTo>
                    <a:lnTo>
                      <a:pt x="201" y="2"/>
                    </a:lnTo>
                    <a:lnTo>
                      <a:pt x="197" y="6"/>
                    </a:lnTo>
                    <a:lnTo>
                      <a:pt x="192" y="15"/>
                    </a:lnTo>
                    <a:lnTo>
                      <a:pt x="186" y="24"/>
                    </a:lnTo>
                    <a:lnTo>
                      <a:pt x="179" y="35"/>
                    </a:lnTo>
                    <a:lnTo>
                      <a:pt x="173" y="48"/>
                    </a:lnTo>
                    <a:lnTo>
                      <a:pt x="166" y="61"/>
                    </a:lnTo>
                    <a:lnTo>
                      <a:pt x="161" y="73"/>
                    </a:lnTo>
                    <a:lnTo>
                      <a:pt x="153" y="96"/>
                    </a:lnTo>
                    <a:lnTo>
                      <a:pt x="149" y="115"/>
                    </a:lnTo>
                    <a:lnTo>
                      <a:pt x="146" y="129"/>
                    </a:lnTo>
                    <a:lnTo>
                      <a:pt x="146" y="133"/>
                    </a:lnTo>
                    <a:lnTo>
                      <a:pt x="144" y="134"/>
                    </a:lnTo>
                    <a:lnTo>
                      <a:pt x="138" y="138"/>
                    </a:lnTo>
                    <a:lnTo>
                      <a:pt x="133" y="142"/>
                    </a:lnTo>
                    <a:lnTo>
                      <a:pt x="129" y="149"/>
                    </a:lnTo>
                    <a:lnTo>
                      <a:pt x="127" y="149"/>
                    </a:lnTo>
                    <a:lnTo>
                      <a:pt x="119" y="152"/>
                    </a:lnTo>
                    <a:lnTo>
                      <a:pt x="108" y="154"/>
                    </a:lnTo>
                    <a:lnTo>
                      <a:pt x="96" y="157"/>
                    </a:lnTo>
                    <a:lnTo>
                      <a:pt x="83" y="161"/>
                    </a:lnTo>
                    <a:lnTo>
                      <a:pt x="69" y="165"/>
                    </a:lnTo>
                    <a:lnTo>
                      <a:pt x="58" y="171"/>
                    </a:lnTo>
                    <a:lnTo>
                      <a:pt x="48" y="176"/>
                    </a:lnTo>
                    <a:lnTo>
                      <a:pt x="40" y="183"/>
                    </a:lnTo>
                    <a:lnTo>
                      <a:pt x="32" y="193"/>
                    </a:lnTo>
                    <a:lnTo>
                      <a:pt x="24" y="205"/>
                    </a:lnTo>
                    <a:lnTo>
                      <a:pt x="16" y="218"/>
                    </a:lnTo>
                    <a:lnTo>
                      <a:pt x="10" y="230"/>
                    </a:lnTo>
                    <a:lnTo>
                      <a:pt x="5" y="240"/>
                    </a:lnTo>
                    <a:lnTo>
                      <a:pt x="1" y="248"/>
                    </a:lnTo>
                    <a:lnTo>
                      <a:pt x="0" y="251"/>
                    </a:lnTo>
                    <a:lnTo>
                      <a:pt x="169" y="247"/>
                    </a:lnTo>
                    <a:lnTo>
                      <a:pt x="204" y="171"/>
                    </a:lnTo>
                    <a:lnTo>
                      <a:pt x="189" y="121"/>
                    </a:lnTo>
                    <a:lnTo>
                      <a:pt x="190" y="117"/>
                    </a:lnTo>
                    <a:lnTo>
                      <a:pt x="191" y="85"/>
                    </a:lnTo>
                    <a:lnTo>
                      <a:pt x="197" y="43"/>
                    </a:lnTo>
                    <a:lnTo>
                      <a:pt x="210" y="11"/>
                    </a:lnTo>
                    <a:lnTo>
                      <a:pt x="20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77" name="Freeform 146"/>
              <p:cNvSpPr>
                <a:spLocks/>
              </p:cNvSpPr>
              <p:nvPr/>
            </p:nvSpPr>
            <p:spPr bwMode="auto">
              <a:xfrm>
                <a:off x="8199" y="680"/>
                <a:ext cx="19" cy="30"/>
              </a:xfrm>
              <a:custGeom>
                <a:avLst/>
                <a:gdLst>
                  <a:gd name="T0" fmla="*/ 8 w 38"/>
                  <a:gd name="T1" fmla="*/ 18 h 60"/>
                  <a:gd name="T2" fmla="*/ 11 w 38"/>
                  <a:gd name="T3" fmla="*/ 14 h 60"/>
                  <a:gd name="T4" fmla="*/ 14 w 38"/>
                  <a:gd name="T5" fmla="*/ 11 h 60"/>
                  <a:gd name="T6" fmla="*/ 16 w 38"/>
                  <a:gd name="T7" fmla="*/ 9 h 60"/>
                  <a:gd name="T8" fmla="*/ 18 w 38"/>
                  <a:gd name="T9" fmla="*/ 8 h 60"/>
                  <a:gd name="T10" fmla="*/ 20 w 38"/>
                  <a:gd name="T11" fmla="*/ 7 h 60"/>
                  <a:gd name="T12" fmla="*/ 22 w 38"/>
                  <a:gd name="T13" fmla="*/ 7 h 60"/>
                  <a:gd name="T14" fmla="*/ 24 w 38"/>
                  <a:gd name="T15" fmla="*/ 8 h 60"/>
                  <a:gd name="T16" fmla="*/ 27 w 38"/>
                  <a:gd name="T17" fmla="*/ 9 h 60"/>
                  <a:gd name="T18" fmla="*/ 29 w 38"/>
                  <a:gd name="T19" fmla="*/ 12 h 60"/>
                  <a:gd name="T20" fmla="*/ 31 w 38"/>
                  <a:gd name="T21" fmla="*/ 17 h 60"/>
                  <a:gd name="T22" fmla="*/ 31 w 38"/>
                  <a:gd name="T23" fmla="*/ 22 h 60"/>
                  <a:gd name="T24" fmla="*/ 31 w 38"/>
                  <a:gd name="T25" fmla="*/ 26 h 60"/>
                  <a:gd name="T26" fmla="*/ 28 w 38"/>
                  <a:gd name="T27" fmla="*/ 27 h 60"/>
                  <a:gd name="T28" fmla="*/ 22 w 38"/>
                  <a:gd name="T29" fmla="*/ 30 h 60"/>
                  <a:gd name="T30" fmla="*/ 19 w 38"/>
                  <a:gd name="T31" fmla="*/ 31 h 60"/>
                  <a:gd name="T32" fmla="*/ 16 w 38"/>
                  <a:gd name="T33" fmla="*/ 32 h 60"/>
                  <a:gd name="T34" fmla="*/ 19 w 38"/>
                  <a:gd name="T35" fmla="*/ 39 h 60"/>
                  <a:gd name="T36" fmla="*/ 38 w 38"/>
                  <a:gd name="T37" fmla="*/ 32 h 60"/>
                  <a:gd name="T38" fmla="*/ 38 w 38"/>
                  <a:gd name="T39" fmla="*/ 30 h 60"/>
                  <a:gd name="T40" fmla="*/ 38 w 38"/>
                  <a:gd name="T41" fmla="*/ 25 h 60"/>
                  <a:gd name="T42" fmla="*/ 38 w 38"/>
                  <a:gd name="T43" fmla="*/ 18 h 60"/>
                  <a:gd name="T44" fmla="*/ 36 w 38"/>
                  <a:gd name="T45" fmla="*/ 10 h 60"/>
                  <a:gd name="T46" fmla="*/ 31 w 38"/>
                  <a:gd name="T47" fmla="*/ 3 h 60"/>
                  <a:gd name="T48" fmla="*/ 28 w 38"/>
                  <a:gd name="T49" fmla="*/ 1 h 60"/>
                  <a:gd name="T50" fmla="*/ 24 w 38"/>
                  <a:gd name="T51" fmla="*/ 0 h 60"/>
                  <a:gd name="T52" fmla="*/ 20 w 38"/>
                  <a:gd name="T53" fmla="*/ 0 h 60"/>
                  <a:gd name="T54" fmla="*/ 14 w 38"/>
                  <a:gd name="T55" fmla="*/ 1 h 60"/>
                  <a:gd name="T56" fmla="*/ 14 w 38"/>
                  <a:gd name="T57" fmla="*/ 1 h 60"/>
                  <a:gd name="T58" fmla="*/ 14 w 38"/>
                  <a:gd name="T59" fmla="*/ 1 h 60"/>
                  <a:gd name="T60" fmla="*/ 12 w 38"/>
                  <a:gd name="T61" fmla="*/ 2 h 60"/>
                  <a:gd name="T62" fmla="*/ 8 w 38"/>
                  <a:gd name="T63" fmla="*/ 5 h 60"/>
                  <a:gd name="T64" fmla="*/ 4 w 38"/>
                  <a:gd name="T65" fmla="*/ 11 h 60"/>
                  <a:gd name="T66" fmla="*/ 1 w 38"/>
                  <a:gd name="T67" fmla="*/ 19 h 60"/>
                  <a:gd name="T68" fmla="*/ 0 w 38"/>
                  <a:gd name="T69" fmla="*/ 29 h 60"/>
                  <a:gd name="T70" fmla="*/ 0 w 38"/>
                  <a:gd name="T71" fmla="*/ 38 h 60"/>
                  <a:gd name="T72" fmla="*/ 3 w 38"/>
                  <a:gd name="T73" fmla="*/ 48 h 60"/>
                  <a:gd name="T74" fmla="*/ 7 w 38"/>
                  <a:gd name="T75" fmla="*/ 60 h 60"/>
                  <a:gd name="T76" fmla="*/ 14 w 38"/>
                  <a:gd name="T77" fmla="*/ 55 h 60"/>
                  <a:gd name="T78" fmla="*/ 8 w 38"/>
                  <a:gd name="T79" fmla="*/ 44 h 60"/>
                  <a:gd name="T80" fmla="*/ 6 w 38"/>
                  <a:gd name="T81" fmla="*/ 33 h 60"/>
                  <a:gd name="T82" fmla="*/ 6 w 38"/>
                  <a:gd name="T83" fmla="*/ 25 h 60"/>
                  <a:gd name="T84" fmla="*/ 8 w 38"/>
                  <a:gd name="T85" fmla="*/ 1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 h="60">
                    <a:moveTo>
                      <a:pt x="8" y="18"/>
                    </a:moveTo>
                    <a:lnTo>
                      <a:pt x="11" y="14"/>
                    </a:lnTo>
                    <a:lnTo>
                      <a:pt x="14" y="11"/>
                    </a:lnTo>
                    <a:lnTo>
                      <a:pt x="16" y="9"/>
                    </a:lnTo>
                    <a:lnTo>
                      <a:pt x="18" y="8"/>
                    </a:lnTo>
                    <a:lnTo>
                      <a:pt x="20" y="7"/>
                    </a:lnTo>
                    <a:lnTo>
                      <a:pt x="22" y="7"/>
                    </a:lnTo>
                    <a:lnTo>
                      <a:pt x="24" y="8"/>
                    </a:lnTo>
                    <a:lnTo>
                      <a:pt x="27" y="9"/>
                    </a:lnTo>
                    <a:lnTo>
                      <a:pt x="29" y="12"/>
                    </a:lnTo>
                    <a:lnTo>
                      <a:pt x="31" y="17"/>
                    </a:lnTo>
                    <a:lnTo>
                      <a:pt x="31" y="22"/>
                    </a:lnTo>
                    <a:lnTo>
                      <a:pt x="31" y="26"/>
                    </a:lnTo>
                    <a:lnTo>
                      <a:pt x="28" y="27"/>
                    </a:lnTo>
                    <a:lnTo>
                      <a:pt x="22" y="30"/>
                    </a:lnTo>
                    <a:lnTo>
                      <a:pt x="19" y="31"/>
                    </a:lnTo>
                    <a:lnTo>
                      <a:pt x="16" y="32"/>
                    </a:lnTo>
                    <a:lnTo>
                      <a:pt x="19" y="39"/>
                    </a:lnTo>
                    <a:lnTo>
                      <a:pt x="38" y="32"/>
                    </a:lnTo>
                    <a:lnTo>
                      <a:pt x="38" y="30"/>
                    </a:lnTo>
                    <a:lnTo>
                      <a:pt x="38" y="25"/>
                    </a:lnTo>
                    <a:lnTo>
                      <a:pt x="38" y="18"/>
                    </a:lnTo>
                    <a:lnTo>
                      <a:pt x="36" y="10"/>
                    </a:lnTo>
                    <a:lnTo>
                      <a:pt x="31" y="3"/>
                    </a:lnTo>
                    <a:lnTo>
                      <a:pt x="28" y="1"/>
                    </a:lnTo>
                    <a:lnTo>
                      <a:pt x="24" y="0"/>
                    </a:lnTo>
                    <a:lnTo>
                      <a:pt x="20" y="0"/>
                    </a:lnTo>
                    <a:lnTo>
                      <a:pt x="14" y="1"/>
                    </a:lnTo>
                    <a:lnTo>
                      <a:pt x="14" y="1"/>
                    </a:lnTo>
                    <a:lnTo>
                      <a:pt x="14" y="1"/>
                    </a:lnTo>
                    <a:lnTo>
                      <a:pt x="12" y="2"/>
                    </a:lnTo>
                    <a:lnTo>
                      <a:pt x="8" y="5"/>
                    </a:lnTo>
                    <a:lnTo>
                      <a:pt x="4" y="11"/>
                    </a:lnTo>
                    <a:lnTo>
                      <a:pt x="1" y="19"/>
                    </a:lnTo>
                    <a:lnTo>
                      <a:pt x="0" y="29"/>
                    </a:lnTo>
                    <a:lnTo>
                      <a:pt x="0" y="38"/>
                    </a:lnTo>
                    <a:lnTo>
                      <a:pt x="3" y="48"/>
                    </a:lnTo>
                    <a:lnTo>
                      <a:pt x="7" y="60"/>
                    </a:lnTo>
                    <a:lnTo>
                      <a:pt x="14" y="55"/>
                    </a:lnTo>
                    <a:lnTo>
                      <a:pt x="8" y="44"/>
                    </a:lnTo>
                    <a:lnTo>
                      <a:pt x="6" y="33"/>
                    </a:lnTo>
                    <a:lnTo>
                      <a:pt x="6" y="25"/>
                    </a:lnTo>
                    <a:lnTo>
                      <a:pt x="8"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78" name="Freeform 147"/>
              <p:cNvSpPr>
                <a:spLocks/>
              </p:cNvSpPr>
              <p:nvPr/>
            </p:nvSpPr>
            <p:spPr bwMode="auto">
              <a:xfrm>
                <a:off x="8177" y="703"/>
                <a:ext cx="10" cy="32"/>
              </a:xfrm>
              <a:custGeom>
                <a:avLst/>
                <a:gdLst>
                  <a:gd name="T0" fmla="*/ 15 w 20"/>
                  <a:gd name="T1" fmla="*/ 0 h 63"/>
                  <a:gd name="T2" fmla="*/ 13 w 20"/>
                  <a:gd name="T3" fmla="*/ 7 h 63"/>
                  <a:gd name="T4" fmla="*/ 7 w 20"/>
                  <a:gd name="T5" fmla="*/ 23 h 63"/>
                  <a:gd name="T6" fmla="*/ 3 w 20"/>
                  <a:gd name="T7" fmla="*/ 44 h 63"/>
                  <a:gd name="T8" fmla="*/ 0 w 20"/>
                  <a:gd name="T9" fmla="*/ 63 h 63"/>
                  <a:gd name="T10" fmla="*/ 20 w 20"/>
                  <a:gd name="T11" fmla="*/ 41 h 63"/>
                  <a:gd name="T12" fmla="*/ 10 w 20"/>
                  <a:gd name="T13" fmla="*/ 45 h 63"/>
                  <a:gd name="T14" fmla="*/ 15 w 20"/>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3">
                    <a:moveTo>
                      <a:pt x="15" y="0"/>
                    </a:moveTo>
                    <a:lnTo>
                      <a:pt x="13" y="7"/>
                    </a:lnTo>
                    <a:lnTo>
                      <a:pt x="7" y="23"/>
                    </a:lnTo>
                    <a:lnTo>
                      <a:pt x="3" y="44"/>
                    </a:lnTo>
                    <a:lnTo>
                      <a:pt x="0" y="63"/>
                    </a:lnTo>
                    <a:lnTo>
                      <a:pt x="20" y="41"/>
                    </a:lnTo>
                    <a:lnTo>
                      <a:pt x="10" y="45"/>
                    </a:lnTo>
                    <a:lnTo>
                      <a:pt x="15" y="0"/>
                    </a:lnTo>
                    <a:close/>
                  </a:path>
                </a:pathLst>
              </a:custGeom>
              <a:solidFill>
                <a:srgbClr val="B528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79" name="Freeform 148"/>
              <p:cNvSpPr>
                <a:spLocks/>
              </p:cNvSpPr>
              <p:nvPr/>
            </p:nvSpPr>
            <p:spPr bwMode="auto">
              <a:xfrm>
                <a:off x="8107" y="747"/>
                <a:ext cx="55" cy="31"/>
              </a:xfrm>
              <a:custGeom>
                <a:avLst/>
                <a:gdLst>
                  <a:gd name="T0" fmla="*/ 103 w 111"/>
                  <a:gd name="T1" fmla="*/ 0 h 63"/>
                  <a:gd name="T2" fmla="*/ 99 w 111"/>
                  <a:gd name="T3" fmla="*/ 0 h 63"/>
                  <a:gd name="T4" fmla="*/ 91 w 111"/>
                  <a:gd name="T5" fmla="*/ 1 h 63"/>
                  <a:gd name="T6" fmla="*/ 80 w 111"/>
                  <a:gd name="T7" fmla="*/ 4 h 63"/>
                  <a:gd name="T8" fmla="*/ 65 w 111"/>
                  <a:gd name="T9" fmla="*/ 7 h 63"/>
                  <a:gd name="T10" fmla="*/ 48 w 111"/>
                  <a:gd name="T11" fmla="*/ 15 h 63"/>
                  <a:gd name="T12" fmla="*/ 31 w 111"/>
                  <a:gd name="T13" fmla="*/ 26 h 63"/>
                  <a:gd name="T14" fmla="*/ 15 w 111"/>
                  <a:gd name="T15" fmla="*/ 42 h 63"/>
                  <a:gd name="T16" fmla="*/ 0 w 111"/>
                  <a:gd name="T17" fmla="*/ 63 h 63"/>
                  <a:gd name="T18" fmla="*/ 1 w 111"/>
                  <a:gd name="T19" fmla="*/ 61 h 63"/>
                  <a:gd name="T20" fmla="*/ 6 w 111"/>
                  <a:gd name="T21" fmla="*/ 57 h 63"/>
                  <a:gd name="T22" fmla="*/ 12 w 111"/>
                  <a:gd name="T23" fmla="*/ 51 h 63"/>
                  <a:gd name="T24" fmla="*/ 20 w 111"/>
                  <a:gd name="T25" fmla="*/ 44 h 63"/>
                  <a:gd name="T26" fmla="*/ 28 w 111"/>
                  <a:gd name="T27" fmla="*/ 38 h 63"/>
                  <a:gd name="T28" fmla="*/ 36 w 111"/>
                  <a:gd name="T29" fmla="*/ 33 h 63"/>
                  <a:gd name="T30" fmla="*/ 44 w 111"/>
                  <a:gd name="T31" fmla="*/ 28 h 63"/>
                  <a:gd name="T32" fmla="*/ 50 w 111"/>
                  <a:gd name="T33" fmla="*/ 27 h 63"/>
                  <a:gd name="T34" fmla="*/ 47 w 111"/>
                  <a:gd name="T35" fmla="*/ 30 h 63"/>
                  <a:gd name="T36" fmla="*/ 42 w 111"/>
                  <a:gd name="T37" fmla="*/ 40 h 63"/>
                  <a:gd name="T38" fmla="*/ 33 w 111"/>
                  <a:gd name="T39" fmla="*/ 51 h 63"/>
                  <a:gd name="T40" fmla="*/ 27 w 111"/>
                  <a:gd name="T41" fmla="*/ 63 h 63"/>
                  <a:gd name="T42" fmla="*/ 68 w 111"/>
                  <a:gd name="T43" fmla="*/ 33 h 63"/>
                  <a:gd name="T44" fmla="*/ 58 w 111"/>
                  <a:gd name="T45" fmla="*/ 54 h 63"/>
                  <a:gd name="T46" fmla="*/ 59 w 111"/>
                  <a:gd name="T47" fmla="*/ 53 h 63"/>
                  <a:gd name="T48" fmla="*/ 62 w 111"/>
                  <a:gd name="T49" fmla="*/ 51 h 63"/>
                  <a:gd name="T50" fmla="*/ 67 w 111"/>
                  <a:gd name="T51" fmla="*/ 48 h 63"/>
                  <a:gd name="T52" fmla="*/ 73 w 111"/>
                  <a:gd name="T53" fmla="*/ 43 h 63"/>
                  <a:gd name="T54" fmla="*/ 80 w 111"/>
                  <a:gd name="T55" fmla="*/ 38 h 63"/>
                  <a:gd name="T56" fmla="*/ 85 w 111"/>
                  <a:gd name="T57" fmla="*/ 34 h 63"/>
                  <a:gd name="T58" fmla="*/ 90 w 111"/>
                  <a:gd name="T59" fmla="*/ 29 h 63"/>
                  <a:gd name="T60" fmla="*/ 93 w 111"/>
                  <a:gd name="T61" fmla="*/ 27 h 63"/>
                  <a:gd name="T62" fmla="*/ 99 w 111"/>
                  <a:gd name="T63" fmla="*/ 23 h 63"/>
                  <a:gd name="T64" fmla="*/ 105 w 111"/>
                  <a:gd name="T65" fmla="*/ 20 h 63"/>
                  <a:gd name="T66" fmla="*/ 110 w 111"/>
                  <a:gd name="T67" fmla="*/ 18 h 63"/>
                  <a:gd name="T68" fmla="*/ 111 w 111"/>
                  <a:gd name="T69" fmla="*/ 16 h 63"/>
                  <a:gd name="T70" fmla="*/ 108 w 111"/>
                  <a:gd name="T71" fmla="*/ 16 h 63"/>
                  <a:gd name="T72" fmla="*/ 101 w 111"/>
                  <a:gd name="T73" fmla="*/ 15 h 63"/>
                  <a:gd name="T74" fmla="*/ 92 w 111"/>
                  <a:gd name="T75" fmla="*/ 16 h 63"/>
                  <a:gd name="T76" fmla="*/ 85 w 111"/>
                  <a:gd name="T77" fmla="*/ 18 h 63"/>
                  <a:gd name="T78" fmla="*/ 103 w 111"/>
                  <a:gd name="T7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1" h="63">
                    <a:moveTo>
                      <a:pt x="103" y="0"/>
                    </a:moveTo>
                    <a:lnTo>
                      <a:pt x="99" y="0"/>
                    </a:lnTo>
                    <a:lnTo>
                      <a:pt x="91" y="1"/>
                    </a:lnTo>
                    <a:lnTo>
                      <a:pt x="80" y="4"/>
                    </a:lnTo>
                    <a:lnTo>
                      <a:pt x="65" y="7"/>
                    </a:lnTo>
                    <a:lnTo>
                      <a:pt x="48" y="15"/>
                    </a:lnTo>
                    <a:lnTo>
                      <a:pt x="31" y="26"/>
                    </a:lnTo>
                    <a:lnTo>
                      <a:pt x="15" y="42"/>
                    </a:lnTo>
                    <a:lnTo>
                      <a:pt x="0" y="63"/>
                    </a:lnTo>
                    <a:lnTo>
                      <a:pt x="1" y="61"/>
                    </a:lnTo>
                    <a:lnTo>
                      <a:pt x="6" y="57"/>
                    </a:lnTo>
                    <a:lnTo>
                      <a:pt x="12" y="51"/>
                    </a:lnTo>
                    <a:lnTo>
                      <a:pt x="20" y="44"/>
                    </a:lnTo>
                    <a:lnTo>
                      <a:pt x="28" y="38"/>
                    </a:lnTo>
                    <a:lnTo>
                      <a:pt x="36" y="33"/>
                    </a:lnTo>
                    <a:lnTo>
                      <a:pt x="44" y="28"/>
                    </a:lnTo>
                    <a:lnTo>
                      <a:pt x="50" y="27"/>
                    </a:lnTo>
                    <a:lnTo>
                      <a:pt x="47" y="30"/>
                    </a:lnTo>
                    <a:lnTo>
                      <a:pt x="42" y="40"/>
                    </a:lnTo>
                    <a:lnTo>
                      <a:pt x="33" y="51"/>
                    </a:lnTo>
                    <a:lnTo>
                      <a:pt x="27" y="63"/>
                    </a:lnTo>
                    <a:lnTo>
                      <a:pt x="68" y="33"/>
                    </a:lnTo>
                    <a:lnTo>
                      <a:pt x="58" y="54"/>
                    </a:lnTo>
                    <a:lnTo>
                      <a:pt x="59" y="53"/>
                    </a:lnTo>
                    <a:lnTo>
                      <a:pt x="62" y="51"/>
                    </a:lnTo>
                    <a:lnTo>
                      <a:pt x="67" y="48"/>
                    </a:lnTo>
                    <a:lnTo>
                      <a:pt x="73" y="43"/>
                    </a:lnTo>
                    <a:lnTo>
                      <a:pt x="80" y="38"/>
                    </a:lnTo>
                    <a:lnTo>
                      <a:pt x="85" y="34"/>
                    </a:lnTo>
                    <a:lnTo>
                      <a:pt x="90" y="29"/>
                    </a:lnTo>
                    <a:lnTo>
                      <a:pt x="93" y="27"/>
                    </a:lnTo>
                    <a:lnTo>
                      <a:pt x="99" y="23"/>
                    </a:lnTo>
                    <a:lnTo>
                      <a:pt x="105" y="20"/>
                    </a:lnTo>
                    <a:lnTo>
                      <a:pt x="110" y="18"/>
                    </a:lnTo>
                    <a:lnTo>
                      <a:pt x="111" y="16"/>
                    </a:lnTo>
                    <a:lnTo>
                      <a:pt x="108" y="16"/>
                    </a:lnTo>
                    <a:lnTo>
                      <a:pt x="101" y="15"/>
                    </a:lnTo>
                    <a:lnTo>
                      <a:pt x="92" y="16"/>
                    </a:lnTo>
                    <a:lnTo>
                      <a:pt x="85" y="18"/>
                    </a:lnTo>
                    <a:lnTo>
                      <a:pt x="103" y="0"/>
                    </a:lnTo>
                    <a:close/>
                  </a:path>
                </a:pathLst>
              </a:custGeom>
              <a:solidFill>
                <a:srgbClr val="B528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80" name="Freeform 149"/>
              <p:cNvSpPr>
                <a:spLocks/>
              </p:cNvSpPr>
              <p:nvPr/>
            </p:nvSpPr>
            <p:spPr bwMode="auto">
              <a:xfrm>
                <a:off x="8204" y="635"/>
                <a:ext cx="43" cy="29"/>
              </a:xfrm>
              <a:custGeom>
                <a:avLst/>
                <a:gdLst>
                  <a:gd name="T0" fmla="*/ 76 w 86"/>
                  <a:gd name="T1" fmla="*/ 0 h 56"/>
                  <a:gd name="T2" fmla="*/ 75 w 86"/>
                  <a:gd name="T3" fmla="*/ 0 h 56"/>
                  <a:gd name="T4" fmla="*/ 70 w 86"/>
                  <a:gd name="T5" fmla="*/ 1 h 56"/>
                  <a:gd name="T6" fmla="*/ 64 w 86"/>
                  <a:gd name="T7" fmla="*/ 2 h 56"/>
                  <a:gd name="T8" fmla="*/ 57 w 86"/>
                  <a:gd name="T9" fmla="*/ 3 h 56"/>
                  <a:gd name="T10" fmla="*/ 50 w 86"/>
                  <a:gd name="T11" fmla="*/ 6 h 56"/>
                  <a:gd name="T12" fmla="*/ 42 w 86"/>
                  <a:gd name="T13" fmla="*/ 9 h 56"/>
                  <a:gd name="T14" fmla="*/ 37 w 86"/>
                  <a:gd name="T15" fmla="*/ 11 h 56"/>
                  <a:gd name="T16" fmla="*/ 31 w 86"/>
                  <a:gd name="T17" fmla="*/ 15 h 56"/>
                  <a:gd name="T18" fmla="*/ 24 w 86"/>
                  <a:gd name="T19" fmla="*/ 22 h 56"/>
                  <a:gd name="T20" fmla="*/ 19 w 86"/>
                  <a:gd name="T21" fmla="*/ 29 h 56"/>
                  <a:gd name="T22" fmla="*/ 15 w 86"/>
                  <a:gd name="T23" fmla="*/ 36 h 56"/>
                  <a:gd name="T24" fmla="*/ 10 w 86"/>
                  <a:gd name="T25" fmla="*/ 39 h 56"/>
                  <a:gd name="T26" fmla="*/ 5 w 86"/>
                  <a:gd name="T27" fmla="*/ 43 h 56"/>
                  <a:gd name="T28" fmla="*/ 3 w 86"/>
                  <a:gd name="T29" fmla="*/ 44 h 56"/>
                  <a:gd name="T30" fmla="*/ 1 w 86"/>
                  <a:gd name="T31" fmla="*/ 46 h 56"/>
                  <a:gd name="T32" fmla="*/ 0 w 86"/>
                  <a:gd name="T33" fmla="*/ 46 h 56"/>
                  <a:gd name="T34" fmla="*/ 2 w 86"/>
                  <a:gd name="T35" fmla="*/ 46 h 56"/>
                  <a:gd name="T36" fmla="*/ 8 w 86"/>
                  <a:gd name="T37" fmla="*/ 45 h 56"/>
                  <a:gd name="T38" fmla="*/ 15 w 86"/>
                  <a:gd name="T39" fmla="*/ 41 h 56"/>
                  <a:gd name="T40" fmla="*/ 23 w 86"/>
                  <a:gd name="T41" fmla="*/ 37 h 56"/>
                  <a:gd name="T42" fmla="*/ 32 w 86"/>
                  <a:gd name="T43" fmla="*/ 31 h 56"/>
                  <a:gd name="T44" fmla="*/ 43 w 86"/>
                  <a:gd name="T45" fmla="*/ 24 h 56"/>
                  <a:gd name="T46" fmla="*/ 53 w 86"/>
                  <a:gd name="T47" fmla="*/ 21 h 56"/>
                  <a:gd name="T48" fmla="*/ 56 w 86"/>
                  <a:gd name="T49" fmla="*/ 18 h 56"/>
                  <a:gd name="T50" fmla="*/ 65 w 86"/>
                  <a:gd name="T51" fmla="*/ 26 h 56"/>
                  <a:gd name="T52" fmla="*/ 63 w 86"/>
                  <a:gd name="T53" fmla="*/ 29 h 56"/>
                  <a:gd name="T54" fmla="*/ 57 w 86"/>
                  <a:gd name="T55" fmla="*/ 33 h 56"/>
                  <a:gd name="T56" fmla="*/ 49 w 86"/>
                  <a:gd name="T57" fmla="*/ 39 h 56"/>
                  <a:gd name="T58" fmla="*/ 41 w 86"/>
                  <a:gd name="T59" fmla="*/ 44 h 56"/>
                  <a:gd name="T60" fmla="*/ 32 w 86"/>
                  <a:gd name="T61" fmla="*/ 47 h 56"/>
                  <a:gd name="T62" fmla="*/ 24 w 86"/>
                  <a:gd name="T63" fmla="*/ 49 h 56"/>
                  <a:gd name="T64" fmla="*/ 17 w 86"/>
                  <a:gd name="T65" fmla="*/ 52 h 56"/>
                  <a:gd name="T66" fmla="*/ 15 w 86"/>
                  <a:gd name="T67" fmla="*/ 53 h 56"/>
                  <a:gd name="T68" fmla="*/ 17 w 86"/>
                  <a:gd name="T69" fmla="*/ 54 h 56"/>
                  <a:gd name="T70" fmla="*/ 25 w 86"/>
                  <a:gd name="T71" fmla="*/ 55 h 56"/>
                  <a:gd name="T72" fmla="*/ 34 w 86"/>
                  <a:gd name="T73" fmla="*/ 56 h 56"/>
                  <a:gd name="T74" fmla="*/ 45 w 86"/>
                  <a:gd name="T75" fmla="*/ 54 h 56"/>
                  <a:gd name="T76" fmla="*/ 55 w 86"/>
                  <a:gd name="T77" fmla="*/ 49 h 56"/>
                  <a:gd name="T78" fmla="*/ 63 w 86"/>
                  <a:gd name="T79" fmla="*/ 46 h 56"/>
                  <a:gd name="T80" fmla="*/ 70 w 86"/>
                  <a:gd name="T81" fmla="*/ 41 h 56"/>
                  <a:gd name="T82" fmla="*/ 73 w 86"/>
                  <a:gd name="T83" fmla="*/ 38 h 56"/>
                  <a:gd name="T84" fmla="*/ 77 w 86"/>
                  <a:gd name="T85" fmla="*/ 34 h 56"/>
                  <a:gd name="T86" fmla="*/ 79 w 86"/>
                  <a:gd name="T87" fmla="*/ 30 h 56"/>
                  <a:gd name="T88" fmla="*/ 81 w 86"/>
                  <a:gd name="T89" fmla="*/ 25 h 56"/>
                  <a:gd name="T90" fmla="*/ 83 w 86"/>
                  <a:gd name="T91" fmla="*/ 24 h 56"/>
                  <a:gd name="T92" fmla="*/ 86 w 86"/>
                  <a:gd name="T93" fmla="*/ 2 h 56"/>
                  <a:gd name="T94" fmla="*/ 76 w 86"/>
                  <a:gd name="T9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6" h="56">
                    <a:moveTo>
                      <a:pt x="76" y="0"/>
                    </a:moveTo>
                    <a:lnTo>
                      <a:pt x="75" y="0"/>
                    </a:lnTo>
                    <a:lnTo>
                      <a:pt x="70" y="1"/>
                    </a:lnTo>
                    <a:lnTo>
                      <a:pt x="64" y="2"/>
                    </a:lnTo>
                    <a:lnTo>
                      <a:pt x="57" y="3"/>
                    </a:lnTo>
                    <a:lnTo>
                      <a:pt x="50" y="6"/>
                    </a:lnTo>
                    <a:lnTo>
                      <a:pt x="42" y="9"/>
                    </a:lnTo>
                    <a:lnTo>
                      <a:pt x="37" y="11"/>
                    </a:lnTo>
                    <a:lnTo>
                      <a:pt x="31" y="15"/>
                    </a:lnTo>
                    <a:lnTo>
                      <a:pt x="24" y="22"/>
                    </a:lnTo>
                    <a:lnTo>
                      <a:pt x="19" y="29"/>
                    </a:lnTo>
                    <a:lnTo>
                      <a:pt x="15" y="36"/>
                    </a:lnTo>
                    <a:lnTo>
                      <a:pt x="10" y="39"/>
                    </a:lnTo>
                    <a:lnTo>
                      <a:pt x="5" y="43"/>
                    </a:lnTo>
                    <a:lnTo>
                      <a:pt x="3" y="44"/>
                    </a:lnTo>
                    <a:lnTo>
                      <a:pt x="1" y="46"/>
                    </a:lnTo>
                    <a:lnTo>
                      <a:pt x="0" y="46"/>
                    </a:lnTo>
                    <a:lnTo>
                      <a:pt x="2" y="46"/>
                    </a:lnTo>
                    <a:lnTo>
                      <a:pt x="8" y="45"/>
                    </a:lnTo>
                    <a:lnTo>
                      <a:pt x="15" y="41"/>
                    </a:lnTo>
                    <a:lnTo>
                      <a:pt x="23" y="37"/>
                    </a:lnTo>
                    <a:lnTo>
                      <a:pt x="32" y="31"/>
                    </a:lnTo>
                    <a:lnTo>
                      <a:pt x="43" y="24"/>
                    </a:lnTo>
                    <a:lnTo>
                      <a:pt x="53" y="21"/>
                    </a:lnTo>
                    <a:lnTo>
                      <a:pt x="56" y="18"/>
                    </a:lnTo>
                    <a:lnTo>
                      <a:pt x="65" y="26"/>
                    </a:lnTo>
                    <a:lnTo>
                      <a:pt x="63" y="29"/>
                    </a:lnTo>
                    <a:lnTo>
                      <a:pt x="57" y="33"/>
                    </a:lnTo>
                    <a:lnTo>
                      <a:pt x="49" y="39"/>
                    </a:lnTo>
                    <a:lnTo>
                      <a:pt x="41" y="44"/>
                    </a:lnTo>
                    <a:lnTo>
                      <a:pt x="32" y="47"/>
                    </a:lnTo>
                    <a:lnTo>
                      <a:pt x="24" y="49"/>
                    </a:lnTo>
                    <a:lnTo>
                      <a:pt x="17" y="52"/>
                    </a:lnTo>
                    <a:lnTo>
                      <a:pt x="15" y="53"/>
                    </a:lnTo>
                    <a:lnTo>
                      <a:pt x="17" y="54"/>
                    </a:lnTo>
                    <a:lnTo>
                      <a:pt x="25" y="55"/>
                    </a:lnTo>
                    <a:lnTo>
                      <a:pt x="34" y="56"/>
                    </a:lnTo>
                    <a:lnTo>
                      <a:pt x="45" y="54"/>
                    </a:lnTo>
                    <a:lnTo>
                      <a:pt x="55" y="49"/>
                    </a:lnTo>
                    <a:lnTo>
                      <a:pt x="63" y="46"/>
                    </a:lnTo>
                    <a:lnTo>
                      <a:pt x="70" y="41"/>
                    </a:lnTo>
                    <a:lnTo>
                      <a:pt x="73" y="38"/>
                    </a:lnTo>
                    <a:lnTo>
                      <a:pt x="77" y="34"/>
                    </a:lnTo>
                    <a:lnTo>
                      <a:pt x="79" y="30"/>
                    </a:lnTo>
                    <a:lnTo>
                      <a:pt x="81" y="25"/>
                    </a:lnTo>
                    <a:lnTo>
                      <a:pt x="83" y="24"/>
                    </a:lnTo>
                    <a:lnTo>
                      <a:pt x="86" y="2"/>
                    </a:lnTo>
                    <a:lnTo>
                      <a:pt x="76" y="0"/>
                    </a:lnTo>
                    <a:close/>
                  </a:path>
                </a:pathLst>
              </a:custGeom>
              <a:solidFill>
                <a:srgbClr val="B528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81" name="Freeform 150"/>
              <p:cNvSpPr>
                <a:spLocks/>
              </p:cNvSpPr>
              <p:nvPr/>
            </p:nvSpPr>
            <p:spPr bwMode="auto">
              <a:xfrm>
                <a:off x="8317" y="730"/>
                <a:ext cx="33" cy="11"/>
              </a:xfrm>
              <a:custGeom>
                <a:avLst/>
                <a:gdLst>
                  <a:gd name="T0" fmla="*/ 0 w 65"/>
                  <a:gd name="T1" fmla="*/ 0 h 22"/>
                  <a:gd name="T2" fmla="*/ 3 w 65"/>
                  <a:gd name="T3" fmla="*/ 0 h 22"/>
                  <a:gd name="T4" fmla="*/ 12 w 65"/>
                  <a:gd name="T5" fmla="*/ 1 h 22"/>
                  <a:gd name="T6" fmla="*/ 22 w 65"/>
                  <a:gd name="T7" fmla="*/ 2 h 22"/>
                  <a:gd name="T8" fmla="*/ 28 w 65"/>
                  <a:gd name="T9" fmla="*/ 3 h 22"/>
                  <a:gd name="T10" fmla="*/ 35 w 65"/>
                  <a:gd name="T11" fmla="*/ 5 h 22"/>
                  <a:gd name="T12" fmla="*/ 42 w 65"/>
                  <a:gd name="T13" fmla="*/ 6 h 22"/>
                  <a:gd name="T14" fmla="*/ 49 w 65"/>
                  <a:gd name="T15" fmla="*/ 8 h 22"/>
                  <a:gd name="T16" fmla="*/ 54 w 65"/>
                  <a:gd name="T17" fmla="*/ 9 h 22"/>
                  <a:gd name="T18" fmla="*/ 57 w 65"/>
                  <a:gd name="T19" fmla="*/ 10 h 22"/>
                  <a:gd name="T20" fmla="*/ 61 w 65"/>
                  <a:gd name="T21" fmla="*/ 13 h 22"/>
                  <a:gd name="T22" fmla="*/ 64 w 65"/>
                  <a:gd name="T23" fmla="*/ 14 h 22"/>
                  <a:gd name="T24" fmla="*/ 65 w 65"/>
                  <a:gd name="T25" fmla="*/ 15 h 22"/>
                  <a:gd name="T26" fmla="*/ 65 w 65"/>
                  <a:gd name="T27" fmla="*/ 16 h 22"/>
                  <a:gd name="T28" fmla="*/ 63 w 65"/>
                  <a:gd name="T29" fmla="*/ 20 h 22"/>
                  <a:gd name="T30" fmla="*/ 58 w 65"/>
                  <a:gd name="T31" fmla="*/ 22 h 22"/>
                  <a:gd name="T32" fmla="*/ 52 w 65"/>
                  <a:gd name="T33" fmla="*/ 22 h 22"/>
                  <a:gd name="T34" fmla="*/ 47 w 65"/>
                  <a:gd name="T35" fmla="*/ 21 h 22"/>
                  <a:gd name="T36" fmla="*/ 42 w 65"/>
                  <a:gd name="T37" fmla="*/ 21 h 22"/>
                  <a:gd name="T38" fmla="*/ 37 w 65"/>
                  <a:gd name="T39" fmla="*/ 20 h 22"/>
                  <a:gd name="T40" fmla="*/ 30 w 65"/>
                  <a:gd name="T41" fmla="*/ 18 h 22"/>
                  <a:gd name="T42" fmla="*/ 23 w 65"/>
                  <a:gd name="T43" fmla="*/ 16 h 22"/>
                  <a:gd name="T44" fmla="*/ 16 w 65"/>
                  <a:gd name="T45" fmla="*/ 13 h 22"/>
                  <a:gd name="T46" fmla="*/ 8 w 65"/>
                  <a:gd name="T47" fmla="*/ 7 h 22"/>
                  <a:gd name="T48" fmla="*/ 0 w 65"/>
                  <a:gd name="T49"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22">
                    <a:moveTo>
                      <a:pt x="0" y="0"/>
                    </a:moveTo>
                    <a:lnTo>
                      <a:pt x="3" y="0"/>
                    </a:lnTo>
                    <a:lnTo>
                      <a:pt x="12" y="1"/>
                    </a:lnTo>
                    <a:lnTo>
                      <a:pt x="22" y="2"/>
                    </a:lnTo>
                    <a:lnTo>
                      <a:pt x="28" y="3"/>
                    </a:lnTo>
                    <a:lnTo>
                      <a:pt x="35" y="5"/>
                    </a:lnTo>
                    <a:lnTo>
                      <a:pt x="42" y="6"/>
                    </a:lnTo>
                    <a:lnTo>
                      <a:pt x="49" y="8"/>
                    </a:lnTo>
                    <a:lnTo>
                      <a:pt x="54" y="9"/>
                    </a:lnTo>
                    <a:lnTo>
                      <a:pt x="57" y="10"/>
                    </a:lnTo>
                    <a:lnTo>
                      <a:pt x="61" y="13"/>
                    </a:lnTo>
                    <a:lnTo>
                      <a:pt x="64" y="14"/>
                    </a:lnTo>
                    <a:lnTo>
                      <a:pt x="65" y="15"/>
                    </a:lnTo>
                    <a:lnTo>
                      <a:pt x="65" y="16"/>
                    </a:lnTo>
                    <a:lnTo>
                      <a:pt x="63" y="20"/>
                    </a:lnTo>
                    <a:lnTo>
                      <a:pt x="58" y="22"/>
                    </a:lnTo>
                    <a:lnTo>
                      <a:pt x="52" y="22"/>
                    </a:lnTo>
                    <a:lnTo>
                      <a:pt x="47" y="21"/>
                    </a:lnTo>
                    <a:lnTo>
                      <a:pt x="42" y="21"/>
                    </a:lnTo>
                    <a:lnTo>
                      <a:pt x="37" y="20"/>
                    </a:lnTo>
                    <a:lnTo>
                      <a:pt x="30" y="18"/>
                    </a:lnTo>
                    <a:lnTo>
                      <a:pt x="23" y="16"/>
                    </a:lnTo>
                    <a:lnTo>
                      <a:pt x="16" y="13"/>
                    </a:lnTo>
                    <a:lnTo>
                      <a:pt x="8" y="7"/>
                    </a:lnTo>
                    <a:lnTo>
                      <a:pt x="0" y="0"/>
                    </a:lnTo>
                    <a:close/>
                  </a:path>
                </a:pathLst>
              </a:custGeom>
              <a:solidFill>
                <a:srgbClr val="FF63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82" name="Freeform 151"/>
              <p:cNvSpPr>
                <a:spLocks/>
              </p:cNvSpPr>
              <p:nvPr/>
            </p:nvSpPr>
            <p:spPr bwMode="auto">
              <a:xfrm>
                <a:off x="8249" y="588"/>
                <a:ext cx="126" cy="73"/>
              </a:xfrm>
              <a:custGeom>
                <a:avLst/>
                <a:gdLst>
                  <a:gd name="T0" fmla="*/ 17 w 252"/>
                  <a:gd name="T1" fmla="*/ 77 h 148"/>
                  <a:gd name="T2" fmla="*/ 25 w 252"/>
                  <a:gd name="T3" fmla="*/ 71 h 148"/>
                  <a:gd name="T4" fmla="*/ 51 w 252"/>
                  <a:gd name="T5" fmla="*/ 59 h 148"/>
                  <a:gd name="T6" fmla="*/ 95 w 252"/>
                  <a:gd name="T7" fmla="*/ 59 h 148"/>
                  <a:gd name="T8" fmla="*/ 160 w 252"/>
                  <a:gd name="T9" fmla="*/ 87 h 148"/>
                  <a:gd name="T10" fmla="*/ 130 w 252"/>
                  <a:gd name="T11" fmla="*/ 148 h 148"/>
                  <a:gd name="T12" fmla="*/ 200 w 252"/>
                  <a:gd name="T13" fmla="*/ 101 h 148"/>
                  <a:gd name="T14" fmla="*/ 206 w 252"/>
                  <a:gd name="T15" fmla="*/ 102 h 148"/>
                  <a:gd name="T16" fmla="*/ 221 w 252"/>
                  <a:gd name="T17" fmla="*/ 105 h 148"/>
                  <a:gd name="T18" fmla="*/ 238 w 252"/>
                  <a:gd name="T19" fmla="*/ 113 h 148"/>
                  <a:gd name="T20" fmla="*/ 252 w 252"/>
                  <a:gd name="T21" fmla="*/ 129 h 148"/>
                  <a:gd name="T22" fmla="*/ 230 w 252"/>
                  <a:gd name="T23" fmla="*/ 64 h 148"/>
                  <a:gd name="T24" fmla="*/ 228 w 252"/>
                  <a:gd name="T25" fmla="*/ 52 h 148"/>
                  <a:gd name="T26" fmla="*/ 220 w 252"/>
                  <a:gd name="T27" fmla="*/ 38 h 148"/>
                  <a:gd name="T28" fmla="*/ 203 w 252"/>
                  <a:gd name="T29" fmla="*/ 33 h 148"/>
                  <a:gd name="T30" fmla="*/ 175 w 252"/>
                  <a:gd name="T31" fmla="*/ 20 h 148"/>
                  <a:gd name="T32" fmla="*/ 168 w 252"/>
                  <a:gd name="T33" fmla="*/ 20 h 148"/>
                  <a:gd name="T34" fmla="*/ 149 w 252"/>
                  <a:gd name="T35" fmla="*/ 22 h 148"/>
                  <a:gd name="T36" fmla="*/ 124 w 252"/>
                  <a:gd name="T37" fmla="*/ 29 h 148"/>
                  <a:gd name="T38" fmla="*/ 99 w 252"/>
                  <a:gd name="T39" fmla="*/ 44 h 148"/>
                  <a:gd name="T40" fmla="*/ 101 w 252"/>
                  <a:gd name="T41" fmla="*/ 38 h 148"/>
                  <a:gd name="T42" fmla="*/ 108 w 252"/>
                  <a:gd name="T43" fmla="*/ 24 h 148"/>
                  <a:gd name="T44" fmla="*/ 119 w 252"/>
                  <a:gd name="T45" fmla="*/ 11 h 148"/>
                  <a:gd name="T46" fmla="*/ 138 w 252"/>
                  <a:gd name="T47" fmla="*/ 1 h 148"/>
                  <a:gd name="T48" fmla="*/ 130 w 252"/>
                  <a:gd name="T49" fmla="*/ 0 h 148"/>
                  <a:gd name="T50" fmla="*/ 110 w 252"/>
                  <a:gd name="T51" fmla="*/ 1 h 148"/>
                  <a:gd name="T52" fmla="*/ 85 w 252"/>
                  <a:gd name="T53" fmla="*/ 11 h 148"/>
                  <a:gd name="T54" fmla="*/ 63 w 252"/>
                  <a:gd name="T55" fmla="*/ 34 h 148"/>
                  <a:gd name="T56" fmla="*/ 41 w 252"/>
                  <a:gd name="T57" fmla="*/ 44 h 148"/>
                  <a:gd name="T58" fmla="*/ 27 w 252"/>
                  <a:gd name="T59" fmla="*/ 54 h 148"/>
                  <a:gd name="T60" fmla="*/ 10 w 252"/>
                  <a:gd name="T61" fmla="*/ 68 h 148"/>
                  <a:gd name="T62" fmla="*/ 0 w 252"/>
                  <a:gd name="T63" fmla="*/ 82 h 148"/>
                  <a:gd name="T64" fmla="*/ 6 w 252"/>
                  <a:gd name="T65" fmla="*/ 95 h 148"/>
                  <a:gd name="T66" fmla="*/ 13 w 252"/>
                  <a:gd name="T67" fmla="*/ 110 h 148"/>
                  <a:gd name="T68" fmla="*/ 27 w 252"/>
                  <a:gd name="T69" fmla="*/ 97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148">
                    <a:moveTo>
                      <a:pt x="27" y="97"/>
                    </a:moveTo>
                    <a:lnTo>
                      <a:pt x="17" y="77"/>
                    </a:lnTo>
                    <a:lnTo>
                      <a:pt x="19" y="75"/>
                    </a:lnTo>
                    <a:lnTo>
                      <a:pt x="25" y="71"/>
                    </a:lnTo>
                    <a:lnTo>
                      <a:pt x="36" y="64"/>
                    </a:lnTo>
                    <a:lnTo>
                      <a:pt x="51" y="59"/>
                    </a:lnTo>
                    <a:lnTo>
                      <a:pt x="71" y="57"/>
                    </a:lnTo>
                    <a:lnTo>
                      <a:pt x="95" y="59"/>
                    </a:lnTo>
                    <a:lnTo>
                      <a:pt x="125" y="68"/>
                    </a:lnTo>
                    <a:lnTo>
                      <a:pt x="160" y="87"/>
                    </a:lnTo>
                    <a:lnTo>
                      <a:pt x="131" y="128"/>
                    </a:lnTo>
                    <a:lnTo>
                      <a:pt x="130" y="148"/>
                    </a:lnTo>
                    <a:lnTo>
                      <a:pt x="171" y="137"/>
                    </a:lnTo>
                    <a:lnTo>
                      <a:pt x="200" y="101"/>
                    </a:lnTo>
                    <a:lnTo>
                      <a:pt x="201" y="101"/>
                    </a:lnTo>
                    <a:lnTo>
                      <a:pt x="206" y="102"/>
                    </a:lnTo>
                    <a:lnTo>
                      <a:pt x="213" y="103"/>
                    </a:lnTo>
                    <a:lnTo>
                      <a:pt x="221" y="105"/>
                    </a:lnTo>
                    <a:lnTo>
                      <a:pt x="229" y="109"/>
                    </a:lnTo>
                    <a:lnTo>
                      <a:pt x="238" y="113"/>
                    </a:lnTo>
                    <a:lnTo>
                      <a:pt x="246" y="120"/>
                    </a:lnTo>
                    <a:lnTo>
                      <a:pt x="252" y="129"/>
                    </a:lnTo>
                    <a:lnTo>
                      <a:pt x="230" y="66"/>
                    </a:lnTo>
                    <a:lnTo>
                      <a:pt x="230" y="64"/>
                    </a:lnTo>
                    <a:lnTo>
                      <a:pt x="229" y="59"/>
                    </a:lnTo>
                    <a:lnTo>
                      <a:pt x="228" y="52"/>
                    </a:lnTo>
                    <a:lnTo>
                      <a:pt x="224" y="44"/>
                    </a:lnTo>
                    <a:lnTo>
                      <a:pt x="220" y="38"/>
                    </a:lnTo>
                    <a:lnTo>
                      <a:pt x="213" y="34"/>
                    </a:lnTo>
                    <a:lnTo>
                      <a:pt x="203" y="33"/>
                    </a:lnTo>
                    <a:lnTo>
                      <a:pt x="192" y="36"/>
                    </a:lnTo>
                    <a:lnTo>
                      <a:pt x="175" y="20"/>
                    </a:lnTo>
                    <a:lnTo>
                      <a:pt x="172" y="20"/>
                    </a:lnTo>
                    <a:lnTo>
                      <a:pt x="168" y="20"/>
                    </a:lnTo>
                    <a:lnTo>
                      <a:pt x="160" y="21"/>
                    </a:lnTo>
                    <a:lnTo>
                      <a:pt x="149" y="22"/>
                    </a:lnTo>
                    <a:lnTo>
                      <a:pt x="137" y="24"/>
                    </a:lnTo>
                    <a:lnTo>
                      <a:pt x="124" y="29"/>
                    </a:lnTo>
                    <a:lnTo>
                      <a:pt x="111" y="35"/>
                    </a:lnTo>
                    <a:lnTo>
                      <a:pt x="99" y="44"/>
                    </a:lnTo>
                    <a:lnTo>
                      <a:pt x="99" y="43"/>
                    </a:lnTo>
                    <a:lnTo>
                      <a:pt x="101" y="38"/>
                    </a:lnTo>
                    <a:lnTo>
                      <a:pt x="103" y="33"/>
                    </a:lnTo>
                    <a:lnTo>
                      <a:pt x="108" y="24"/>
                    </a:lnTo>
                    <a:lnTo>
                      <a:pt x="112" y="18"/>
                    </a:lnTo>
                    <a:lnTo>
                      <a:pt x="119" y="11"/>
                    </a:lnTo>
                    <a:lnTo>
                      <a:pt x="127" y="5"/>
                    </a:lnTo>
                    <a:lnTo>
                      <a:pt x="138" y="1"/>
                    </a:lnTo>
                    <a:lnTo>
                      <a:pt x="136" y="1"/>
                    </a:lnTo>
                    <a:lnTo>
                      <a:pt x="130" y="0"/>
                    </a:lnTo>
                    <a:lnTo>
                      <a:pt x="121" y="0"/>
                    </a:lnTo>
                    <a:lnTo>
                      <a:pt x="110" y="1"/>
                    </a:lnTo>
                    <a:lnTo>
                      <a:pt x="97" y="5"/>
                    </a:lnTo>
                    <a:lnTo>
                      <a:pt x="85" y="11"/>
                    </a:lnTo>
                    <a:lnTo>
                      <a:pt x="73" y="20"/>
                    </a:lnTo>
                    <a:lnTo>
                      <a:pt x="63" y="34"/>
                    </a:lnTo>
                    <a:lnTo>
                      <a:pt x="43" y="43"/>
                    </a:lnTo>
                    <a:lnTo>
                      <a:pt x="41" y="44"/>
                    </a:lnTo>
                    <a:lnTo>
                      <a:pt x="35" y="49"/>
                    </a:lnTo>
                    <a:lnTo>
                      <a:pt x="27" y="54"/>
                    </a:lnTo>
                    <a:lnTo>
                      <a:pt x="19" y="61"/>
                    </a:lnTo>
                    <a:lnTo>
                      <a:pt x="10" y="68"/>
                    </a:lnTo>
                    <a:lnTo>
                      <a:pt x="3" y="75"/>
                    </a:lnTo>
                    <a:lnTo>
                      <a:pt x="0" y="82"/>
                    </a:lnTo>
                    <a:lnTo>
                      <a:pt x="1" y="87"/>
                    </a:lnTo>
                    <a:lnTo>
                      <a:pt x="6" y="95"/>
                    </a:lnTo>
                    <a:lnTo>
                      <a:pt x="11" y="103"/>
                    </a:lnTo>
                    <a:lnTo>
                      <a:pt x="13" y="110"/>
                    </a:lnTo>
                    <a:lnTo>
                      <a:pt x="15" y="112"/>
                    </a:lnTo>
                    <a:lnTo>
                      <a:pt x="27" y="97"/>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83" name="Freeform 152"/>
              <p:cNvSpPr>
                <a:spLocks/>
              </p:cNvSpPr>
              <p:nvPr/>
            </p:nvSpPr>
            <p:spPr bwMode="auto">
              <a:xfrm>
                <a:off x="8270" y="559"/>
                <a:ext cx="65" cy="40"/>
              </a:xfrm>
              <a:custGeom>
                <a:avLst/>
                <a:gdLst>
                  <a:gd name="T0" fmla="*/ 105 w 131"/>
                  <a:gd name="T1" fmla="*/ 45 h 80"/>
                  <a:gd name="T2" fmla="*/ 101 w 131"/>
                  <a:gd name="T3" fmla="*/ 43 h 80"/>
                  <a:gd name="T4" fmla="*/ 93 w 131"/>
                  <a:gd name="T5" fmla="*/ 42 h 80"/>
                  <a:gd name="T6" fmla="*/ 81 w 131"/>
                  <a:gd name="T7" fmla="*/ 42 h 80"/>
                  <a:gd name="T8" fmla="*/ 65 w 131"/>
                  <a:gd name="T9" fmla="*/ 42 h 80"/>
                  <a:gd name="T10" fmla="*/ 47 w 131"/>
                  <a:gd name="T11" fmla="*/ 46 h 80"/>
                  <a:gd name="T12" fmla="*/ 30 w 131"/>
                  <a:gd name="T13" fmla="*/ 53 h 80"/>
                  <a:gd name="T14" fmla="*/ 14 w 131"/>
                  <a:gd name="T15" fmla="*/ 63 h 80"/>
                  <a:gd name="T16" fmla="*/ 0 w 131"/>
                  <a:gd name="T17" fmla="*/ 80 h 80"/>
                  <a:gd name="T18" fmla="*/ 1 w 131"/>
                  <a:gd name="T19" fmla="*/ 77 h 80"/>
                  <a:gd name="T20" fmla="*/ 5 w 131"/>
                  <a:gd name="T21" fmla="*/ 68 h 80"/>
                  <a:gd name="T22" fmla="*/ 10 w 131"/>
                  <a:gd name="T23" fmla="*/ 55 h 80"/>
                  <a:gd name="T24" fmla="*/ 20 w 131"/>
                  <a:gd name="T25" fmla="*/ 41 h 80"/>
                  <a:gd name="T26" fmla="*/ 33 w 131"/>
                  <a:gd name="T27" fmla="*/ 28 h 80"/>
                  <a:gd name="T28" fmla="*/ 51 w 131"/>
                  <a:gd name="T29" fmla="*/ 22 h 80"/>
                  <a:gd name="T30" fmla="*/ 74 w 131"/>
                  <a:gd name="T31" fmla="*/ 19 h 80"/>
                  <a:gd name="T32" fmla="*/ 101 w 131"/>
                  <a:gd name="T33" fmla="*/ 27 h 80"/>
                  <a:gd name="T34" fmla="*/ 99 w 131"/>
                  <a:gd name="T35" fmla="*/ 26 h 80"/>
                  <a:gd name="T36" fmla="*/ 95 w 131"/>
                  <a:gd name="T37" fmla="*/ 23 h 80"/>
                  <a:gd name="T38" fmla="*/ 86 w 131"/>
                  <a:gd name="T39" fmla="*/ 18 h 80"/>
                  <a:gd name="T40" fmla="*/ 75 w 131"/>
                  <a:gd name="T41" fmla="*/ 14 h 80"/>
                  <a:gd name="T42" fmla="*/ 62 w 131"/>
                  <a:gd name="T43" fmla="*/ 11 h 80"/>
                  <a:gd name="T44" fmla="*/ 46 w 131"/>
                  <a:gd name="T45" fmla="*/ 10 h 80"/>
                  <a:gd name="T46" fmla="*/ 29 w 131"/>
                  <a:gd name="T47" fmla="*/ 12 h 80"/>
                  <a:gd name="T48" fmla="*/ 10 w 131"/>
                  <a:gd name="T49" fmla="*/ 18 h 80"/>
                  <a:gd name="T50" fmla="*/ 12 w 131"/>
                  <a:gd name="T51" fmla="*/ 16 h 80"/>
                  <a:gd name="T52" fmla="*/ 17 w 131"/>
                  <a:gd name="T53" fmla="*/ 12 h 80"/>
                  <a:gd name="T54" fmla="*/ 25 w 131"/>
                  <a:gd name="T55" fmla="*/ 7 h 80"/>
                  <a:gd name="T56" fmla="*/ 37 w 131"/>
                  <a:gd name="T57" fmla="*/ 2 h 80"/>
                  <a:gd name="T58" fmla="*/ 53 w 131"/>
                  <a:gd name="T59" fmla="*/ 0 h 80"/>
                  <a:gd name="T60" fmla="*/ 73 w 131"/>
                  <a:gd name="T61" fmla="*/ 2 h 80"/>
                  <a:gd name="T62" fmla="*/ 96 w 131"/>
                  <a:gd name="T63" fmla="*/ 9 h 80"/>
                  <a:gd name="T64" fmla="*/ 123 w 131"/>
                  <a:gd name="T65" fmla="*/ 24 h 80"/>
                  <a:gd name="T66" fmla="*/ 131 w 131"/>
                  <a:gd name="T67" fmla="*/ 40 h 80"/>
                  <a:gd name="T68" fmla="*/ 105 w 131"/>
                  <a:gd name="T69" fmla="*/ 4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1" h="80">
                    <a:moveTo>
                      <a:pt x="105" y="45"/>
                    </a:moveTo>
                    <a:lnTo>
                      <a:pt x="101" y="43"/>
                    </a:lnTo>
                    <a:lnTo>
                      <a:pt x="93" y="42"/>
                    </a:lnTo>
                    <a:lnTo>
                      <a:pt x="81" y="42"/>
                    </a:lnTo>
                    <a:lnTo>
                      <a:pt x="65" y="42"/>
                    </a:lnTo>
                    <a:lnTo>
                      <a:pt x="47" y="46"/>
                    </a:lnTo>
                    <a:lnTo>
                      <a:pt x="30" y="53"/>
                    </a:lnTo>
                    <a:lnTo>
                      <a:pt x="14" y="63"/>
                    </a:lnTo>
                    <a:lnTo>
                      <a:pt x="0" y="80"/>
                    </a:lnTo>
                    <a:lnTo>
                      <a:pt x="1" y="77"/>
                    </a:lnTo>
                    <a:lnTo>
                      <a:pt x="5" y="68"/>
                    </a:lnTo>
                    <a:lnTo>
                      <a:pt x="10" y="55"/>
                    </a:lnTo>
                    <a:lnTo>
                      <a:pt x="20" y="41"/>
                    </a:lnTo>
                    <a:lnTo>
                      <a:pt x="33" y="28"/>
                    </a:lnTo>
                    <a:lnTo>
                      <a:pt x="51" y="22"/>
                    </a:lnTo>
                    <a:lnTo>
                      <a:pt x="74" y="19"/>
                    </a:lnTo>
                    <a:lnTo>
                      <a:pt x="101" y="27"/>
                    </a:lnTo>
                    <a:lnTo>
                      <a:pt x="99" y="26"/>
                    </a:lnTo>
                    <a:lnTo>
                      <a:pt x="95" y="23"/>
                    </a:lnTo>
                    <a:lnTo>
                      <a:pt x="86" y="18"/>
                    </a:lnTo>
                    <a:lnTo>
                      <a:pt x="75" y="14"/>
                    </a:lnTo>
                    <a:lnTo>
                      <a:pt x="62" y="11"/>
                    </a:lnTo>
                    <a:lnTo>
                      <a:pt x="46" y="10"/>
                    </a:lnTo>
                    <a:lnTo>
                      <a:pt x="29" y="12"/>
                    </a:lnTo>
                    <a:lnTo>
                      <a:pt x="10" y="18"/>
                    </a:lnTo>
                    <a:lnTo>
                      <a:pt x="12" y="16"/>
                    </a:lnTo>
                    <a:lnTo>
                      <a:pt x="17" y="12"/>
                    </a:lnTo>
                    <a:lnTo>
                      <a:pt x="25" y="7"/>
                    </a:lnTo>
                    <a:lnTo>
                      <a:pt x="37" y="2"/>
                    </a:lnTo>
                    <a:lnTo>
                      <a:pt x="53" y="0"/>
                    </a:lnTo>
                    <a:lnTo>
                      <a:pt x="73" y="2"/>
                    </a:lnTo>
                    <a:lnTo>
                      <a:pt x="96" y="9"/>
                    </a:lnTo>
                    <a:lnTo>
                      <a:pt x="123" y="24"/>
                    </a:lnTo>
                    <a:lnTo>
                      <a:pt x="131" y="40"/>
                    </a:lnTo>
                    <a:lnTo>
                      <a:pt x="105" y="45"/>
                    </a:lnTo>
                    <a:close/>
                  </a:path>
                </a:pathLst>
              </a:custGeom>
              <a:solidFill>
                <a:srgbClr val="B528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84" name="Freeform 153"/>
              <p:cNvSpPr>
                <a:spLocks/>
              </p:cNvSpPr>
              <p:nvPr/>
            </p:nvSpPr>
            <p:spPr bwMode="auto">
              <a:xfrm>
                <a:off x="8348" y="574"/>
                <a:ext cx="55" cy="43"/>
              </a:xfrm>
              <a:custGeom>
                <a:avLst/>
                <a:gdLst>
                  <a:gd name="T0" fmla="*/ 14 w 109"/>
                  <a:gd name="T1" fmla="*/ 33 h 86"/>
                  <a:gd name="T2" fmla="*/ 17 w 109"/>
                  <a:gd name="T3" fmla="*/ 32 h 86"/>
                  <a:gd name="T4" fmla="*/ 26 w 109"/>
                  <a:gd name="T5" fmla="*/ 30 h 86"/>
                  <a:gd name="T6" fmla="*/ 37 w 109"/>
                  <a:gd name="T7" fmla="*/ 30 h 86"/>
                  <a:gd name="T8" fmla="*/ 42 w 109"/>
                  <a:gd name="T9" fmla="*/ 38 h 86"/>
                  <a:gd name="T10" fmla="*/ 45 w 109"/>
                  <a:gd name="T11" fmla="*/ 35 h 86"/>
                  <a:gd name="T12" fmla="*/ 48 w 109"/>
                  <a:gd name="T13" fmla="*/ 31 h 86"/>
                  <a:gd name="T14" fmla="*/ 47 w 109"/>
                  <a:gd name="T15" fmla="*/ 25 h 86"/>
                  <a:gd name="T16" fmla="*/ 39 w 109"/>
                  <a:gd name="T17" fmla="*/ 22 h 86"/>
                  <a:gd name="T18" fmla="*/ 41 w 109"/>
                  <a:gd name="T19" fmla="*/ 22 h 86"/>
                  <a:gd name="T20" fmla="*/ 48 w 109"/>
                  <a:gd name="T21" fmla="*/ 23 h 86"/>
                  <a:gd name="T22" fmla="*/ 57 w 109"/>
                  <a:gd name="T23" fmla="*/ 26 h 86"/>
                  <a:gd name="T24" fmla="*/ 69 w 109"/>
                  <a:gd name="T25" fmla="*/ 31 h 86"/>
                  <a:gd name="T26" fmla="*/ 80 w 109"/>
                  <a:gd name="T27" fmla="*/ 39 h 86"/>
                  <a:gd name="T28" fmla="*/ 92 w 109"/>
                  <a:gd name="T29" fmla="*/ 50 h 86"/>
                  <a:gd name="T30" fmla="*/ 102 w 109"/>
                  <a:gd name="T31" fmla="*/ 65 h 86"/>
                  <a:gd name="T32" fmla="*/ 109 w 109"/>
                  <a:gd name="T33" fmla="*/ 86 h 86"/>
                  <a:gd name="T34" fmla="*/ 108 w 109"/>
                  <a:gd name="T35" fmla="*/ 83 h 86"/>
                  <a:gd name="T36" fmla="*/ 107 w 109"/>
                  <a:gd name="T37" fmla="*/ 72 h 86"/>
                  <a:gd name="T38" fmla="*/ 102 w 109"/>
                  <a:gd name="T39" fmla="*/ 60 h 86"/>
                  <a:gd name="T40" fmla="*/ 94 w 109"/>
                  <a:gd name="T41" fmla="*/ 43 h 86"/>
                  <a:gd name="T42" fmla="*/ 83 w 109"/>
                  <a:gd name="T43" fmla="*/ 27 h 86"/>
                  <a:gd name="T44" fmla="*/ 68 w 109"/>
                  <a:gd name="T45" fmla="*/ 13 h 86"/>
                  <a:gd name="T46" fmla="*/ 48 w 109"/>
                  <a:gd name="T47" fmla="*/ 4 h 86"/>
                  <a:gd name="T48" fmla="*/ 22 w 109"/>
                  <a:gd name="T49" fmla="*/ 0 h 86"/>
                  <a:gd name="T50" fmla="*/ 8 w 109"/>
                  <a:gd name="T51" fmla="*/ 3 h 86"/>
                  <a:gd name="T52" fmla="*/ 0 w 109"/>
                  <a:gd name="T53" fmla="*/ 23 h 86"/>
                  <a:gd name="T54" fmla="*/ 14 w 109"/>
                  <a:gd name="T55"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9" h="86">
                    <a:moveTo>
                      <a:pt x="14" y="33"/>
                    </a:moveTo>
                    <a:lnTo>
                      <a:pt x="17" y="32"/>
                    </a:lnTo>
                    <a:lnTo>
                      <a:pt x="26" y="30"/>
                    </a:lnTo>
                    <a:lnTo>
                      <a:pt x="37" y="30"/>
                    </a:lnTo>
                    <a:lnTo>
                      <a:pt x="42" y="38"/>
                    </a:lnTo>
                    <a:lnTo>
                      <a:pt x="45" y="35"/>
                    </a:lnTo>
                    <a:lnTo>
                      <a:pt x="48" y="31"/>
                    </a:lnTo>
                    <a:lnTo>
                      <a:pt x="47" y="25"/>
                    </a:lnTo>
                    <a:lnTo>
                      <a:pt x="39" y="22"/>
                    </a:lnTo>
                    <a:lnTo>
                      <a:pt x="41" y="22"/>
                    </a:lnTo>
                    <a:lnTo>
                      <a:pt x="48" y="23"/>
                    </a:lnTo>
                    <a:lnTo>
                      <a:pt x="57" y="26"/>
                    </a:lnTo>
                    <a:lnTo>
                      <a:pt x="69" y="31"/>
                    </a:lnTo>
                    <a:lnTo>
                      <a:pt x="80" y="39"/>
                    </a:lnTo>
                    <a:lnTo>
                      <a:pt x="92" y="50"/>
                    </a:lnTo>
                    <a:lnTo>
                      <a:pt x="102" y="65"/>
                    </a:lnTo>
                    <a:lnTo>
                      <a:pt x="109" y="86"/>
                    </a:lnTo>
                    <a:lnTo>
                      <a:pt x="108" y="83"/>
                    </a:lnTo>
                    <a:lnTo>
                      <a:pt x="107" y="72"/>
                    </a:lnTo>
                    <a:lnTo>
                      <a:pt x="102" y="60"/>
                    </a:lnTo>
                    <a:lnTo>
                      <a:pt x="94" y="43"/>
                    </a:lnTo>
                    <a:lnTo>
                      <a:pt x="83" y="27"/>
                    </a:lnTo>
                    <a:lnTo>
                      <a:pt x="68" y="13"/>
                    </a:lnTo>
                    <a:lnTo>
                      <a:pt x="48" y="4"/>
                    </a:lnTo>
                    <a:lnTo>
                      <a:pt x="22" y="0"/>
                    </a:lnTo>
                    <a:lnTo>
                      <a:pt x="8" y="3"/>
                    </a:lnTo>
                    <a:lnTo>
                      <a:pt x="0" y="23"/>
                    </a:lnTo>
                    <a:lnTo>
                      <a:pt x="14" y="33"/>
                    </a:lnTo>
                    <a:close/>
                  </a:path>
                </a:pathLst>
              </a:custGeom>
              <a:solidFill>
                <a:srgbClr val="B528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85" name="Freeform 154"/>
              <p:cNvSpPr>
                <a:spLocks/>
              </p:cNvSpPr>
              <p:nvPr/>
            </p:nvSpPr>
            <p:spPr bwMode="auto">
              <a:xfrm>
                <a:off x="8189" y="579"/>
                <a:ext cx="66" cy="58"/>
              </a:xfrm>
              <a:custGeom>
                <a:avLst/>
                <a:gdLst>
                  <a:gd name="T0" fmla="*/ 115 w 131"/>
                  <a:gd name="T1" fmla="*/ 7 h 116"/>
                  <a:gd name="T2" fmla="*/ 113 w 131"/>
                  <a:gd name="T3" fmla="*/ 6 h 116"/>
                  <a:gd name="T4" fmla="*/ 105 w 131"/>
                  <a:gd name="T5" fmla="*/ 3 h 116"/>
                  <a:gd name="T6" fmla="*/ 92 w 131"/>
                  <a:gd name="T7" fmla="*/ 1 h 116"/>
                  <a:gd name="T8" fmla="*/ 77 w 131"/>
                  <a:gd name="T9" fmla="*/ 0 h 116"/>
                  <a:gd name="T10" fmla="*/ 59 w 131"/>
                  <a:gd name="T11" fmla="*/ 3 h 116"/>
                  <a:gd name="T12" fmla="*/ 39 w 131"/>
                  <a:gd name="T13" fmla="*/ 13 h 116"/>
                  <a:gd name="T14" fmla="*/ 19 w 131"/>
                  <a:gd name="T15" fmla="*/ 28 h 116"/>
                  <a:gd name="T16" fmla="*/ 0 w 131"/>
                  <a:gd name="T17" fmla="*/ 52 h 116"/>
                  <a:gd name="T18" fmla="*/ 2 w 131"/>
                  <a:gd name="T19" fmla="*/ 51 h 116"/>
                  <a:gd name="T20" fmla="*/ 8 w 131"/>
                  <a:gd name="T21" fmla="*/ 46 h 116"/>
                  <a:gd name="T22" fmla="*/ 17 w 131"/>
                  <a:gd name="T23" fmla="*/ 41 h 116"/>
                  <a:gd name="T24" fmla="*/ 27 w 131"/>
                  <a:gd name="T25" fmla="*/ 36 h 116"/>
                  <a:gd name="T26" fmla="*/ 41 w 131"/>
                  <a:gd name="T27" fmla="*/ 30 h 116"/>
                  <a:gd name="T28" fmla="*/ 55 w 131"/>
                  <a:gd name="T29" fmla="*/ 25 h 116"/>
                  <a:gd name="T30" fmla="*/ 69 w 131"/>
                  <a:gd name="T31" fmla="*/ 23 h 116"/>
                  <a:gd name="T32" fmla="*/ 83 w 131"/>
                  <a:gd name="T33" fmla="*/ 23 h 116"/>
                  <a:gd name="T34" fmla="*/ 79 w 131"/>
                  <a:gd name="T35" fmla="*/ 24 h 116"/>
                  <a:gd name="T36" fmla="*/ 71 w 131"/>
                  <a:gd name="T37" fmla="*/ 29 h 116"/>
                  <a:gd name="T38" fmla="*/ 60 w 131"/>
                  <a:gd name="T39" fmla="*/ 36 h 116"/>
                  <a:gd name="T40" fmla="*/ 46 w 131"/>
                  <a:gd name="T41" fmla="*/ 45 h 116"/>
                  <a:gd name="T42" fmla="*/ 31 w 131"/>
                  <a:gd name="T43" fmla="*/ 58 h 116"/>
                  <a:gd name="T44" fmla="*/ 18 w 131"/>
                  <a:gd name="T45" fmla="*/ 74 h 116"/>
                  <a:gd name="T46" fmla="*/ 8 w 131"/>
                  <a:gd name="T47" fmla="*/ 93 h 116"/>
                  <a:gd name="T48" fmla="*/ 2 w 131"/>
                  <a:gd name="T49" fmla="*/ 116 h 116"/>
                  <a:gd name="T50" fmla="*/ 4 w 131"/>
                  <a:gd name="T51" fmla="*/ 113 h 116"/>
                  <a:gd name="T52" fmla="*/ 13 w 131"/>
                  <a:gd name="T53" fmla="*/ 104 h 116"/>
                  <a:gd name="T54" fmla="*/ 24 w 131"/>
                  <a:gd name="T55" fmla="*/ 91 h 116"/>
                  <a:gd name="T56" fmla="*/ 40 w 131"/>
                  <a:gd name="T57" fmla="*/ 76 h 116"/>
                  <a:gd name="T58" fmla="*/ 60 w 131"/>
                  <a:gd name="T59" fmla="*/ 59 h 116"/>
                  <a:gd name="T60" fmla="*/ 82 w 131"/>
                  <a:gd name="T61" fmla="*/ 44 h 116"/>
                  <a:gd name="T62" fmla="*/ 106 w 131"/>
                  <a:gd name="T63" fmla="*/ 30 h 116"/>
                  <a:gd name="T64" fmla="*/ 131 w 131"/>
                  <a:gd name="T65" fmla="*/ 20 h 116"/>
                  <a:gd name="T66" fmla="*/ 115 w 131"/>
                  <a:gd name="T67" fmla="*/ 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1" h="116">
                    <a:moveTo>
                      <a:pt x="115" y="7"/>
                    </a:moveTo>
                    <a:lnTo>
                      <a:pt x="113" y="6"/>
                    </a:lnTo>
                    <a:lnTo>
                      <a:pt x="105" y="3"/>
                    </a:lnTo>
                    <a:lnTo>
                      <a:pt x="92" y="1"/>
                    </a:lnTo>
                    <a:lnTo>
                      <a:pt x="77" y="0"/>
                    </a:lnTo>
                    <a:lnTo>
                      <a:pt x="59" y="3"/>
                    </a:lnTo>
                    <a:lnTo>
                      <a:pt x="39" y="13"/>
                    </a:lnTo>
                    <a:lnTo>
                      <a:pt x="19" y="28"/>
                    </a:lnTo>
                    <a:lnTo>
                      <a:pt x="0" y="52"/>
                    </a:lnTo>
                    <a:lnTo>
                      <a:pt x="2" y="51"/>
                    </a:lnTo>
                    <a:lnTo>
                      <a:pt x="8" y="46"/>
                    </a:lnTo>
                    <a:lnTo>
                      <a:pt x="17" y="41"/>
                    </a:lnTo>
                    <a:lnTo>
                      <a:pt x="27" y="36"/>
                    </a:lnTo>
                    <a:lnTo>
                      <a:pt x="41" y="30"/>
                    </a:lnTo>
                    <a:lnTo>
                      <a:pt x="55" y="25"/>
                    </a:lnTo>
                    <a:lnTo>
                      <a:pt x="69" y="23"/>
                    </a:lnTo>
                    <a:lnTo>
                      <a:pt x="83" y="23"/>
                    </a:lnTo>
                    <a:lnTo>
                      <a:pt x="79" y="24"/>
                    </a:lnTo>
                    <a:lnTo>
                      <a:pt x="71" y="29"/>
                    </a:lnTo>
                    <a:lnTo>
                      <a:pt x="60" y="36"/>
                    </a:lnTo>
                    <a:lnTo>
                      <a:pt x="46" y="45"/>
                    </a:lnTo>
                    <a:lnTo>
                      <a:pt x="31" y="58"/>
                    </a:lnTo>
                    <a:lnTo>
                      <a:pt x="18" y="74"/>
                    </a:lnTo>
                    <a:lnTo>
                      <a:pt x="8" y="93"/>
                    </a:lnTo>
                    <a:lnTo>
                      <a:pt x="2" y="116"/>
                    </a:lnTo>
                    <a:lnTo>
                      <a:pt x="4" y="113"/>
                    </a:lnTo>
                    <a:lnTo>
                      <a:pt x="13" y="104"/>
                    </a:lnTo>
                    <a:lnTo>
                      <a:pt x="24" y="91"/>
                    </a:lnTo>
                    <a:lnTo>
                      <a:pt x="40" y="76"/>
                    </a:lnTo>
                    <a:lnTo>
                      <a:pt x="60" y="59"/>
                    </a:lnTo>
                    <a:lnTo>
                      <a:pt x="82" y="44"/>
                    </a:lnTo>
                    <a:lnTo>
                      <a:pt x="106" y="30"/>
                    </a:lnTo>
                    <a:lnTo>
                      <a:pt x="131" y="20"/>
                    </a:lnTo>
                    <a:lnTo>
                      <a:pt x="115" y="7"/>
                    </a:lnTo>
                    <a:close/>
                  </a:path>
                </a:pathLst>
              </a:custGeom>
              <a:solidFill>
                <a:srgbClr val="B528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86" name="Freeform 155"/>
              <p:cNvSpPr>
                <a:spLocks/>
              </p:cNvSpPr>
              <p:nvPr/>
            </p:nvSpPr>
            <p:spPr bwMode="auto">
              <a:xfrm>
                <a:off x="8226" y="562"/>
                <a:ext cx="29" cy="15"/>
              </a:xfrm>
              <a:custGeom>
                <a:avLst/>
                <a:gdLst>
                  <a:gd name="T0" fmla="*/ 56 w 56"/>
                  <a:gd name="T1" fmla="*/ 30 h 30"/>
                  <a:gd name="T2" fmla="*/ 55 w 56"/>
                  <a:gd name="T3" fmla="*/ 29 h 30"/>
                  <a:gd name="T4" fmla="*/ 54 w 56"/>
                  <a:gd name="T5" fmla="*/ 27 h 30"/>
                  <a:gd name="T6" fmla="*/ 50 w 56"/>
                  <a:gd name="T7" fmla="*/ 23 h 30"/>
                  <a:gd name="T8" fmla="*/ 45 w 56"/>
                  <a:gd name="T9" fmla="*/ 20 h 30"/>
                  <a:gd name="T10" fmla="*/ 36 w 56"/>
                  <a:gd name="T11" fmla="*/ 17 h 30"/>
                  <a:gd name="T12" fmla="*/ 27 w 56"/>
                  <a:gd name="T13" fmla="*/ 14 h 30"/>
                  <a:gd name="T14" fmla="*/ 15 w 56"/>
                  <a:gd name="T15" fmla="*/ 13 h 30"/>
                  <a:gd name="T16" fmla="*/ 0 w 56"/>
                  <a:gd name="T17" fmla="*/ 14 h 30"/>
                  <a:gd name="T18" fmla="*/ 2 w 56"/>
                  <a:gd name="T19" fmla="*/ 13 h 30"/>
                  <a:gd name="T20" fmla="*/ 8 w 56"/>
                  <a:gd name="T21" fmla="*/ 9 h 30"/>
                  <a:gd name="T22" fmla="*/ 16 w 56"/>
                  <a:gd name="T23" fmla="*/ 5 h 30"/>
                  <a:gd name="T24" fmla="*/ 25 w 56"/>
                  <a:gd name="T25" fmla="*/ 2 h 30"/>
                  <a:gd name="T26" fmla="*/ 35 w 56"/>
                  <a:gd name="T27" fmla="*/ 0 h 30"/>
                  <a:gd name="T28" fmla="*/ 45 w 56"/>
                  <a:gd name="T29" fmla="*/ 4 h 30"/>
                  <a:gd name="T30" fmla="*/ 51 w 56"/>
                  <a:gd name="T31" fmla="*/ 13 h 30"/>
                  <a:gd name="T32" fmla="*/ 56 w 56"/>
                  <a:gd name="T33"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30">
                    <a:moveTo>
                      <a:pt x="56" y="30"/>
                    </a:moveTo>
                    <a:lnTo>
                      <a:pt x="55" y="29"/>
                    </a:lnTo>
                    <a:lnTo>
                      <a:pt x="54" y="27"/>
                    </a:lnTo>
                    <a:lnTo>
                      <a:pt x="50" y="23"/>
                    </a:lnTo>
                    <a:lnTo>
                      <a:pt x="45" y="20"/>
                    </a:lnTo>
                    <a:lnTo>
                      <a:pt x="36" y="17"/>
                    </a:lnTo>
                    <a:lnTo>
                      <a:pt x="27" y="14"/>
                    </a:lnTo>
                    <a:lnTo>
                      <a:pt x="15" y="13"/>
                    </a:lnTo>
                    <a:lnTo>
                      <a:pt x="0" y="14"/>
                    </a:lnTo>
                    <a:lnTo>
                      <a:pt x="2" y="13"/>
                    </a:lnTo>
                    <a:lnTo>
                      <a:pt x="8" y="9"/>
                    </a:lnTo>
                    <a:lnTo>
                      <a:pt x="16" y="5"/>
                    </a:lnTo>
                    <a:lnTo>
                      <a:pt x="25" y="2"/>
                    </a:lnTo>
                    <a:lnTo>
                      <a:pt x="35" y="0"/>
                    </a:lnTo>
                    <a:lnTo>
                      <a:pt x="45" y="4"/>
                    </a:lnTo>
                    <a:lnTo>
                      <a:pt x="51" y="13"/>
                    </a:lnTo>
                    <a:lnTo>
                      <a:pt x="56" y="30"/>
                    </a:lnTo>
                    <a:close/>
                  </a:path>
                </a:pathLst>
              </a:custGeom>
              <a:solidFill>
                <a:srgbClr val="B528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87" name="Freeform 156"/>
              <p:cNvSpPr>
                <a:spLocks/>
              </p:cNvSpPr>
              <p:nvPr/>
            </p:nvSpPr>
            <p:spPr bwMode="auto">
              <a:xfrm>
                <a:off x="8156" y="648"/>
                <a:ext cx="24" cy="43"/>
              </a:xfrm>
              <a:custGeom>
                <a:avLst/>
                <a:gdLst>
                  <a:gd name="T0" fmla="*/ 40 w 48"/>
                  <a:gd name="T1" fmla="*/ 0 h 87"/>
                  <a:gd name="T2" fmla="*/ 38 w 48"/>
                  <a:gd name="T3" fmla="*/ 3 h 87"/>
                  <a:gd name="T4" fmla="*/ 35 w 48"/>
                  <a:gd name="T5" fmla="*/ 9 h 87"/>
                  <a:gd name="T6" fmla="*/ 31 w 48"/>
                  <a:gd name="T7" fmla="*/ 19 h 87"/>
                  <a:gd name="T8" fmla="*/ 30 w 48"/>
                  <a:gd name="T9" fmla="*/ 28 h 87"/>
                  <a:gd name="T10" fmla="*/ 30 w 48"/>
                  <a:gd name="T11" fmla="*/ 37 h 87"/>
                  <a:gd name="T12" fmla="*/ 30 w 48"/>
                  <a:gd name="T13" fmla="*/ 46 h 87"/>
                  <a:gd name="T14" fmla="*/ 28 w 48"/>
                  <a:gd name="T15" fmla="*/ 57 h 87"/>
                  <a:gd name="T16" fmla="*/ 24 w 48"/>
                  <a:gd name="T17" fmla="*/ 65 h 87"/>
                  <a:gd name="T18" fmla="*/ 17 w 48"/>
                  <a:gd name="T19" fmla="*/ 73 h 87"/>
                  <a:gd name="T20" fmla="*/ 9 w 48"/>
                  <a:gd name="T21" fmla="*/ 80 h 87"/>
                  <a:gd name="T22" fmla="*/ 2 w 48"/>
                  <a:gd name="T23" fmla="*/ 84 h 87"/>
                  <a:gd name="T24" fmla="*/ 0 w 48"/>
                  <a:gd name="T25" fmla="*/ 87 h 87"/>
                  <a:gd name="T26" fmla="*/ 1 w 48"/>
                  <a:gd name="T27" fmla="*/ 87 h 87"/>
                  <a:gd name="T28" fmla="*/ 5 w 48"/>
                  <a:gd name="T29" fmla="*/ 87 h 87"/>
                  <a:gd name="T30" fmla="*/ 10 w 48"/>
                  <a:gd name="T31" fmla="*/ 85 h 87"/>
                  <a:gd name="T32" fmla="*/ 16 w 48"/>
                  <a:gd name="T33" fmla="*/ 83 h 87"/>
                  <a:gd name="T34" fmla="*/ 23 w 48"/>
                  <a:gd name="T35" fmla="*/ 81 h 87"/>
                  <a:gd name="T36" fmla="*/ 29 w 48"/>
                  <a:gd name="T37" fmla="*/ 77 h 87"/>
                  <a:gd name="T38" fmla="*/ 33 w 48"/>
                  <a:gd name="T39" fmla="*/ 72 h 87"/>
                  <a:gd name="T40" fmla="*/ 36 w 48"/>
                  <a:gd name="T41" fmla="*/ 64 h 87"/>
                  <a:gd name="T42" fmla="*/ 39 w 48"/>
                  <a:gd name="T43" fmla="*/ 47 h 87"/>
                  <a:gd name="T44" fmla="*/ 44 w 48"/>
                  <a:gd name="T45" fmla="*/ 35 h 87"/>
                  <a:gd name="T46" fmla="*/ 47 w 48"/>
                  <a:gd name="T47" fmla="*/ 27 h 87"/>
                  <a:gd name="T48" fmla="*/ 48 w 48"/>
                  <a:gd name="T49" fmla="*/ 24 h 87"/>
                  <a:gd name="T50" fmla="*/ 40 w 48"/>
                  <a:gd name="T5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87">
                    <a:moveTo>
                      <a:pt x="40" y="0"/>
                    </a:moveTo>
                    <a:lnTo>
                      <a:pt x="38" y="3"/>
                    </a:lnTo>
                    <a:lnTo>
                      <a:pt x="35" y="9"/>
                    </a:lnTo>
                    <a:lnTo>
                      <a:pt x="31" y="19"/>
                    </a:lnTo>
                    <a:lnTo>
                      <a:pt x="30" y="28"/>
                    </a:lnTo>
                    <a:lnTo>
                      <a:pt x="30" y="37"/>
                    </a:lnTo>
                    <a:lnTo>
                      <a:pt x="30" y="46"/>
                    </a:lnTo>
                    <a:lnTo>
                      <a:pt x="28" y="57"/>
                    </a:lnTo>
                    <a:lnTo>
                      <a:pt x="24" y="65"/>
                    </a:lnTo>
                    <a:lnTo>
                      <a:pt x="17" y="73"/>
                    </a:lnTo>
                    <a:lnTo>
                      <a:pt x="9" y="80"/>
                    </a:lnTo>
                    <a:lnTo>
                      <a:pt x="2" y="84"/>
                    </a:lnTo>
                    <a:lnTo>
                      <a:pt x="0" y="87"/>
                    </a:lnTo>
                    <a:lnTo>
                      <a:pt x="1" y="87"/>
                    </a:lnTo>
                    <a:lnTo>
                      <a:pt x="5" y="87"/>
                    </a:lnTo>
                    <a:lnTo>
                      <a:pt x="10" y="85"/>
                    </a:lnTo>
                    <a:lnTo>
                      <a:pt x="16" y="83"/>
                    </a:lnTo>
                    <a:lnTo>
                      <a:pt x="23" y="81"/>
                    </a:lnTo>
                    <a:lnTo>
                      <a:pt x="29" y="77"/>
                    </a:lnTo>
                    <a:lnTo>
                      <a:pt x="33" y="72"/>
                    </a:lnTo>
                    <a:lnTo>
                      <a:pt x="36" y="64"/>
                    </a:lnTo>
                    <a:lnTo>
                      <a:pt x="39" y="47"/>
                    </a:lnTo>
                    <a:lnTo>
                      <a:pt x="44" y="35"/>
                    </a:lnTo>
                    <a:lnTo>
                      <a:pt x="47" y="27"/>
                    </a:lnTo>
                    <a:lnTo>
                      <a:pt x="48" y="24"/>
                    </a:lnTo>
                    <a:lnTo>
                      <a:pt x="4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88" name="Freeform 157"/>
              <p:cNvSpPr>
                <a:spLocks/>
              </p:cNvSpPr>
              <p:nvPr/>
            </p:nvSpPr>
            <p:spPr bwMode="auto">
              <a:xfrm>
                <a:off x="8166" y="542"/>
                <a:ext cx="83" cy="53"/>
              </a:xfrm>
              <a:custGeom>
                <a:avLst/>
                <a:gdLst>
                  <a:gd name="T0" fmla="*/ 157 w 166"/>
                  <a:gd name="T1" fmla="*/ 0 h 105"/>
                  <a:gd name="T2" fmla="*/ 153 w 166"/>
                  <a:gd name="T3" fmla="*/ 1 h 105"/>
                  <a:gd name="T4" fmla="*/ 139 w 166"/>
                  <a:gd name="T5" fmla="*/ 6 h 105"/>
                  <a:gd name="T6" fmla="*/ 118 w 166"/>
                  <a:gd name="T7" fmla="*/ 14 h 105"/>
                  <a:gd name="T8" fmla="*/ 94 w 166"/>
                  <a:gd name="T9" fmla="*/ 24 h 105"/>
                  <a:gd name="T10" fmla="*/ 68 w 166"/>
                  <a:gd name="T11" fmla="*/ 39 h 105"/>
                  <a:gd name="T12" fmla="*/ 42 w 166"/>
                  <a:gd name="T13" fmla="*/ 57 h 105"/>
                  <a:gd name="T14" fmla="*/ 18 w 166"/>
                  <a:gd name="T15" fmla="*/ 79 h 105"/>
                  <a:gd name="T16" fmla="*/ 0 w 166"/>
                  <a:gd name="T17" fmla="*/ 105 h 105"/>
                  <a:gd name="T18" fmla="*/ 3 w 166"/>
                  <a:gd name="T19" fmla="*/ 102 h 105"/>
                  <a:gd name="T20" fmla="*/ 15 w 166"/>
                  <a:gd name="T21" fmla="*/ 92 h 105"/>
                  <a:gd name="T22" fmla="*/ 31 w 166"/>
                  <a:gd name="T23" fmla="*/ 79 h 105"/>
                  <a:gd name="T24" fmla="*/ 53 w 166"/>
                  <a:gd name="T25" fmla="*/ 62 h 105"/>
                  <a:gd name="T26" fmla="*/ 78 w 166"/>
                  <a:gd name="T27" fmla="*/ 45 h 105"/>
                  <a:gd name="T28" fmla="*/ 106 w 166"/>
                  <a:gd name="T29" fmla="*/ 29 h 105"/>
                  <a:gd name="T30" fmla="*/ 136 w 166"/>
                  <a:gd name="T31" fmla="*/ 16 h 105"/>
                  <a:gd name="T32" fmla="*/ 166 w 166"/>
                  <a:gd name="T33" fmla="*/ 7 h 105"/>
                  <a:gd name="T34" fmla="*/ 157 w 166"/>
                  <a:gd name="T35"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6" h="105">
                    <a:moveTo>
                      <a:pt x="157" y="0"/>
                    </a:moveTo>
                    <a:lnTo>
                      <a:pt x="153" y="1"/>
                    </a:lnTo>
                    <a:lnTo>
                      <a:pt x="139" y="6"/>
                    </a:lnTo>
                    <a:lnTo>
                      <a:pt x="118" y="14"/>
                    </a:lnTo>
                    <a:lnTo>
                      <a:pt x="94" y="24"/>
                    </a:lnTo>
                    <a:lnTo>
                      <a:pt x="68" y="39"/>
                    </a:lnTo>
                    <a:lnTo>
                      <a:pt x="42" y="57"/>
                    </a:lnTo>
                    <a:lnTo>
                      <a:pt x="18" y="79"/>
                    </a:lnTo>
                    <a:lnTo>
                      <a:pt x="0" y="105"/>
                    </a:lnTo>
                    <a:lnTo>
                      <a:pt x="3" y="102"/>
                    </a:lnTo>
                    <a:lnTo>
                      <a:pt x="15" y="92"/>
                    </a:lnTo>
                    <a:lnTo>
                      <a:pt x="31" y="79"/>
                    </a:lnTo>
                    <a:lnTo>
                      <a:pt x="53" y="62"/>
                    </a:lnTo>
                    <a:lnTo>
                      <a:pt x="78" y="45"/>
                    </a:lnTo>
                    <a:lnTo>
                      <a:pt x="106" y="29"/>
                    </a:lnTo>
                    <a:lnTo>
                      <a:pt x="136" y="16"/>
                    </a:lnTo>
                    <a:lnTo>
                      <a:pt x="166" y="7"/>
                    </a:lnTo>
                    <a:lnTo>
                      <a:pt x="15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89" name="Freeform 158"/>
              <p:cNvSpPr>
                <a:spLocks/>
              </p:cNvSpPr>
              <p:nvPr/>
            </p:nvSpPr>
            <p:spPr bwMode="auto">
              <a:xfrm>
                <a:off x="7937" y="211"/>
                <a:ext cx="640" cy="1132"/>
              </a:xfrm>
              <a:custGeom>
                <a:avLst/>
                <a:gdLst>
                  <a:gd name="T0" fmla="*/ 460 w 1279"/>
                  <a:gd name="T1" fmla="*/ 1097 h 2264"/>
                  <a:gd name="T2" fmla="*/ 378 w 1279"/>
                  <a:gd name="T3" fmla="*/ 972 h 2264"/>
                  <a:gd name="T4" fmla="*/ 301 w 1279"/>
                  <a:gd name="T5" fmla="*/ 685 h 2264"/>
                  <a:gd name="T6" fmla="*/ 311 w 1279"/>
                  <a:gd name="T7" fmla="*/ 583 h 2264"/>
                  <a:gd name="T8" fmla="*/ 377 w 1279"/>
                  <a:gd name="T9" fmla="*/ 511 h 2264"/>
                  <a:gd name="T10" fmla="*/ 436 w 1279"/>
                  <a:gd name="T11" fmla="*/ 385 h 2264"/>
                  <a:gd name="T12" fmla="*/ 538 w 1279"/>
                  <a:gd name="T13" fmla="*/ 245 h 2264"/>
                  <a:gd name="T14" fmla="*/ 575 w 1279"/>
                  <a:gd name="T15" fmla="*/ 273 h 2264"/>
                  <a:gd name="T16" fmla="*/ 660 w 1279"/>
                  <a:gd name="T17" fmla="*/ 246 h 2264"/>
                  <a:gd name="T18" fmla="*/ 734 w 1279"/>
                  <a:gd name="T19" fmla="*/ 61 h 2264"/>
                  <a:gd name="T20" fmla="*/ 694 w 1279"/>
                  <a:gd name="T21" fmla="*/ 9 h 2264"/>
                  <a:gd name="T22" fmla="*/ 618 w 1279"/>
                  <a:gd name="T23" fmla="*/ 17 h 2264"/>
                  <a:gd name="T24" fmla="*/ 509 w 1279"/>
                  <a:gd name="T25" fmla="*/ 81 h 2264"/>
                  <a:gd name="T26" fmla="*/ 428 w 1279"/>
                  <a:gd name="T27" fmla="*/ 160 h 2264"/>
                  <a:gd name="T28" fmla="*/ 354 w 1279"/>
                  <a:gd name="T29" fmla="*/ 226 h 2264"/>
                  <a:gd name="T30" fmla="*/ 244 w 1279"/>
                  <a:gd name="T31" fmla="*/ 347 h 2264"/>
                  <a:gd name="T32" fmla="*/ 149 w 1279"/>
                  <a:gd name="T33" fmla="*/ 501 h 2264"/>
                  <a:gd name="T34" fmla="*/ 113 w 1279"/>
                  <a:gd name="T35" fmla="*/ 568 h 2264"/>
                  <a:gd name="T36" fmla="*/ 99 w 1279"/>
                  <a:gd name="T37" fmla="*/ 695 h 2264"/>
                  <a:gd name="T38" fmla="*/ 125 w 1279"/>
                  <a:gd name="T39" fmla="*/ 941 h 2264"/>
                  <a:gd name="T40" fmla="*/ 150 w 1279"/>
                  <a:gd name="T41" fmla="*/ 1181 h 2264"/>
                  <a:gd name="T42" fmla="*/ 178 w 1279"/>
                  <a:gd name="T43" fmla="*/ 1371 h 2264"/>
                  <a:gd name="T44" fmla="*/ 220 w 1279"/>
                  <a:gd name="T45" fmla="*/ 1661 h 2264"/>
                  <a:gd name="T46" fmla="*/ 183 w 1279"/>
                  <a:gd name="T47" fmla="*/ 1919 h 2264"/>
                  <a:gd name="T48" fmla="*/ 108 w 1279"/>
                  <a:gd name="T49" fmla="*/ 2040 h 2264"/>
                  <a:gd name="T50" fmla="*/ 48 w 1279"/>
                  <a:gd name="T51" fmla="*/ 2108 h 2264"/>
                  <a:gd name="T52" fmla="*/ 8 w 1279"/>
                  <a:gd name="T53" fmla="*/ 2198 h 2264"/>
                  <a:gd name="T54" fmla="*/ 8 w 1279"/>
                  <a:gd name="T55" fmla="*/ 2255 h 2264"/>
                  <a:gd name="T56" fmla="*/ 285 w 1279"/>
                  <a:gd name="T57" fmla="*/ 2260 h 2264"/>
                  <a:gd name="T58" fmla="*/ 642 w 1279"/>
                  <a:gd name="T59" fmla="*/ 2264 h 2264"/>
                  <a:gd name="T60" fmla="*/ 728 w 1279"/>
                  <a:gd name="T61" fmla="*/ 2192 h 2264"/>
                  <a:gd name="T62" fmla="*/ 753 w 1279"/>
                  <a:gd name="T63" fmla="*/ 2012 h 2264"/>
                  <a:gd name="T64" fmla="*/ 792 w 1279"/>
                  <a:gd name="T65" fmla="*/ 1898 h 2264"/>
                  <a:gd name="T66" fmla="*/ 863 w 1279"/>
                  <a:gd name="T67" fmla="*/ 1772 h 2264"/>
                  <a:gd name="T68" fmla="*/ 921 w 1279"/>
                  <a:gd name="T69" fmla="*/ 1636 h 2264"/>
                  <a:gd name="T70" fmla="*/ 939 w 1279"/>
                  <a:gd name="T71" fmla="*/ 1479 h 2264"/>
                  <a:gd name="T72" fmla="*/ 984 w 1279"/>
                  <a:gd name="T73" fmla="*/ 1375 h 2264"/>
                  <a:gd name="T74" fmla="*/ 1048 w 1279"/>
                  <a:gd name="T75" fmla="*/ 1279 h 2264"/>
                  <a:gd name="T76" fmla="*/ 1171 w 1279"/>
                  <a:gd name="T77" fmla="*/ 1110 h 2264"/>
                  <a:gd name="T78" fmla="*/ 1212 w 1279"/>
                  <a:gd name="T79" fmla="*/ 1033 h 2264"/>
                  <a:gd name="T80" fmla="*/ 1244 w 1279"/>
                  <a:gd name="T81" fmla="*/ 997 h 2264"/>
                  <a:gd name="T82" fmla="*/ 1275 w 1279"/>
                  <a:gd name="T83" fmla="*/ 862 h 2264"/>
                  <a:gd name="T84" fmla="*/ 1257 w 1279"/>
                  <a:gd name="T85" fmla="*/ 617 h 2264"/>
                  <a:gd name="T86" fmla="*/ 1253 w 1279"/>
                  <a:gd name="T87" fmla="*/ 396 h 2264"/>
                  <a:gd name="T88" fmla="*/ 1229 w 1279"/>
                  <a:gd name="T89" fmla="*/ 225 h 2264"/>
                  <a:gd name="T90" fmla="*/ 1171 w 1279"/>
                  <a:gd name="T91" fmla="*/ 218 h 2264"/>
                  <a:gd name="T92" fmla="*/ 1093 w 1279"/>
                  <a:gd name="T93" fmla="*/ 246 h 2264"/>
                  <a:gd name="T94" fmla="*/ 1050 w 1279"/>
                  <a:gd name="T95" fmla="*/ 278 h 2264"/>
                  <a:gd name="T96" fmla="*/ 1041 w 1279"/>
                  <a:gd name="T97" fmla="*/ 381 h 2264"/>
                  <a:gd name="T98" fmla="*/ 1081 w 1279"/>
                  <a:gd name="T99" fmla="*/ 443 h 2264"/>
                  <a:gd name="T100" fmla="*/ 1089 w 1279"/>
                  <a:gd name="T101" fmla="*/ 605 h 2264"/>
                  <a:gd name="T102" fmla="*/ 1063 w 1279"/>
                  <a:gd name="T103" fmla="*/ 794 h 2264"/>
                  <a:gd name="T104" fmla="*/ 1074 w 1279"/>
                  <a:gd name="T105" fmla="*/ 920 h 2264"/>
                  <a:gd name="T106" fmla="*/ 1027 w 1279"/>
                  <a:gd name="T107" fmla="*/ 973 h 2264"/>
                  <a:gd name="T108" fmla="*/ 922 w 1279"/>
                  <a:gd name="T109" fmla="*/ 1103 h 2264"/>
                  <a:gd name="T110" fmla="*/ 847 w 1279"/>
                  <a:gd name="T111" fmla="*/ 1154 h 2264"/>
                  <a:gd name="T112" fmla="*/ 618 w 1279"/>
                  <a:gd name="T113" fmla="*/ 1208 h 2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79" h="2264">
                    <a:moveTo>
                      <a:pt x="482" y="1148"/>
                    </a:moveTo>
                    <a:lnTo>
                      <a:pt x="454" y="1136"/>
                    </a:lnTo>
                    <a:lnTo>
                      <a:pt x="455" y="1133"/>
                    </a:lnTo>
                    <a:lnTo>
                      <a:pt x="459" y="1125"/>
                    </a:lnTo>
                    <a:lnTo>
                      <a:pt x="461" y="1113"/>
                    </a:lnTo>
                    <a:lnTo>
                      <a:pt x="460" y="1097"/>
                    </a:lnTo>
                    <a:lnTo>
                      <a:pt x="454" y="1076"/>
                    </a:lnTo>
                    <a:lnTo>
                      <a:pt x="439" y="1053"/>
                    </a:lnTo>
                    <a:lnTo>
                      <a:pt x="416" y="1026"/>
                    </a:lnTo>
                    <a:lnTo>
                      <a:pt x="379" y="997"/>
                    </a:lnTo>
                    <a:lnTo>
                      <a:pt x="379" y="991"/>
                    </a:lnTo>
                    <a:lnTo>
                      <a:pt x="378" y="972"/>
                    </a:lnTo>
                    <a:lnTo>
                      <a:pt x="375" y="943"/>
                    </a:lnTo>
                    <a:lnTo>
                      <a:pt x="368" y="905"/>
                    </a:lnTo>
                    <a:lnTo>
                      <a:pt x="358" y="859"/>
                    </a:lnTo>
                    <a:lnTo>
                      <a:pt x="345" y="806"/>
                    </a:lnTo>
                    <a:lnTo>
                      <a:pt x="326" y="748"/>
                    </a:lnTo>
                    <a:lnTo>
                      <a:pt x="301" y="685"/>
                    </a:lnTo>
                    <a:lnTo>
                      <a:pt x="299" y="674"/>
                    </a:lnTo>
                    <a:lnTo>
                      <a:pt x="295" y="650"/>
                    </a:lnTo>
                    <a:lnTo>
                      <a:pt x="293" y="622"/>
                    </a:lnTo>
                    <a:lnTo>
                      <a:pt x="295" y="604"/>
                    </a:lnTo>
                    <a:lnTo>
                      <a:pt x="301" y="595"/>
                    </a:lnTo>
                    <a:lnTo>
                      <a:pt x="311" y="583"/>
                    </a:lnTo>
                    <a:lnTo>
                      <a:pt x="324" y="568"/>
                    </a:lnTo>
                    <a:lnTo>
                      <a:pt x="339" y="552"/>
                    </a:lnTo>
                    <a:lnTo>
                      <a:pt x="353" y="537"/>
                    </a:lnTo>
                    <a:lnTo>
                      <a:pt x="365" y="524"/>
                    </a:lnTo>
                    <a:lnTo>
                      <a:pt x="373" y="515"/>
                    </a:lnTo>
                    <a:lnTo>
                      <a:pt x="377" y="511"/>
                    </a:lnTo>
                    <a:lnTo>
                      <a:pt x="379" y="507"/>
                    </a:lnTo>
                    <a:lnTo>
                      <a:pt x="385" y="493"/>
                    </a:lnTo>
                    <a:lnTo>
                      <a:pt x="394" y="472"/>
                    </a:lnTo>
                    <a:lnTo>
                      <a:pt x="407" y="446"/>
                    </a:lnTo>
                    <a:lnTo>
                      <a:pt x="421" y="416"/>
                    </a:lnTo>
                    <a:lnTo>
                      <a:pt x="436" y="385"/>
                    </a:lnTo>
                    <a:lnTo>
                      <a:pt x="453" y="354"/>
                    </a:lnTo>
                    <a:lnTo>
                      <a:pt x="470" y="324"/>
                    </a:lnTo>
                    <a:lnTo>
                      <a:pt x="529" y="235"/>
                    </a:lnTo>
                    <a:lnTo>
                      <a:pt x="530" y="236"/>
                    </a:lnTo>
                    <a:lnTo>
                      <a:pt x="534" y="240"/>
                    </a:lnTo>
                    <a:lnTo>
                      <a:pt x="538" y="245"/>
                    </a:lnTo>
                    <a:lnTo>
                      <a:pt x="543" y="252"/>
                    </a:lnTo>
                    <a:lnTo>
                      <a:pt x="550" y="258"/>
                    </a:lnTo>
                    <a:lnTo>
                      <a:pt x="556" y="265"/>
                    </a:lnTo>
                    <a:lnTo>
                      <a:pt x="561" y="270"/>
                    </a:lnTo>
                    <a:lnTo>
                      <a:pt x="567" y="273"/>
                    </a:lnTo>
                    <a:lnTo>
                      <a:pt x="575" y="273"/>
                    </a:lnTo>
                    <a:lnTo>
                      <a:pt x="588" y="271"/>
                    </a:lnTo>
                    <a:lnTo>
                      <a:pt x="603" y="266"/>
                    </a:lnTo>
                    <a:lnTo>
                      <a:pt x="620" y="260"/>
                    </a:lnTo>
                    <a:lnTo>
                      <a:pt x="636" y="256"/>
                    </a:lnTo>
                    <a:lnTo>
                      <a:pt x="650" y="250"/>
                    </a:lnTo>
                    <a:lnTo>
                      <a:pt x="660" y="246"/>
                    </a:lnTo>
                    <a:lnTo>
                      <a:pt x="664" y="245"/>
                    </a:lnTo>
                    <a:lnTo>
                      <a:pt x="704" y="180"/>
                    </a:lnTo>
                    <a:lnTo>
                      <a:pt x="746" y="137"/>
                    </a:lnTo>
                    <a:lnTo>
                      <a:pt x="741" y="89"/>
                    </a:lnTo>
                    <a:lnTo>
                      <a:pt x="739" y="81"/>
                    </a:lnTo>
                    <a:lnTo>
                      <a:pt x="734" y="61"/>
                    </a:lnTo>
                    <a:lnTo>
                      <a:pt x="727" y="39"/>
                    </a:lnTo>
                    <a:lnTo>
                      <a:pt x="719" y="25"/>
                    </a:lnTo>
                    <a:lnTo>
                      <a:pt x="715" y="21"/>
                    </a:lnTo>
                    <a:lnTo>
                      <a:pt x="708" y="17"/>
                    </a:lnTo>
                    <a:lnTo>
                      <a:pt x="701" y="13"/>
                    </a:lnTo>
                    <a:lnTo>
                      <a:pt x="694" y="9"/>
                    </a:lnTo>
                    <a:lnTo>
                      <a:pt x="687" y="6"/>
                    </a:lnTo>
                    <a:lnTo>
                      <a:pt x="681" y="2"/>
                    </a:lnTo>
                    <a:lnTo>
                      <a:pt x="678" y="1"/>
                    </a:lnTo>
                    <a:lnTo>
                      <a:pt x="677" y="0"/>
                    </a:lnTo>
                    <a:lnTo>
                      <a:pt x="621" y="15"/>
                    </a:lnTo>
                    <a:lnTo>
                      <a:pt x="618" y="17"/>
                    </a:lnTo>
                    <a:lnTo>
                      <a:pt x="606" y="23"/>
                    </a:lnTo>
                    <a:lnTo>
                      <a:pt x="590" y="31"/>
                    </a:lnTo>
                    <a:lnTo>
                      <a:pt x="571" y="43"/>
                    </a:lnTo>
                    <a:lnTo>
                      <a:pt x="550" y="55"/>
                    </a:lnTo>
                    <a:lnTo>
                      <a:pt x="528" y="68"/>
                    </a:lnTo>
                    <a:lnTo>
                      <a:pt x="509" y="81"/>
                    </a:lnTo>
                    <a:lnTo>
                      <a:pt x="493" y="93"/>
                    </a:lnTo>
                    <a:lnTo>
                      <a:pt x="490" y="98"/>
                    </a:lnTo>
                    <a:lnTo>
                      <a:pt x="479" y="108"/>
                    </a:lnTo>
                    <a:lnTo>
                      <a:pt x="464" y="123"/>
                    </a:lnTo>
                    <a:lnTo>
                      <a:pt x="446" y="142"/>
                    </a:lnTo>
                    <a:lnTo>
                      <a:pt x="428" y="160"/>
                    </a:lnTo>
                    <a:lnTo>
                      <a:pt x="410" y="177"/>
                    </a:lnTo>
                    <a:lnTo>
                      <a:pt x="395" y="191"/>
                    </a:lnTo>
                    <a:lnTo>
                      <a:pt x="385" y="199"/>
                    </a:lnTo>
                    <a:lnTo>
                      <a:pt x="377" y="205"/>
                    </a:lnTo>
                    <a:lnTo>
                      <a:pt x="367" y="213"/>
                    </a:lnTo>
                    <a:lnTo>
                      <a:pt x="354" y="226"/>
                    </a:lnTo>
                    <a:lnTo>
                      <a:pt x="339" y="241"/>
                    </a:lnTo>
                    <a:lnTo>
                      <a:pt x="322" y="258"/>
                    </a:lnTo>
                    <a:lnTo>
                      <a:pt x="303" y="278"/>
                    </a:lnTo>
                    <a:lnTo>
                      <a:pt x="284" y="299"/>
                    </a:lnTo>
                    <a:lnTo>
                      <a:pt x="264" y="323"/>
                    </a:lnTo>
                    <a:lnTo>
                      <a:pt x="244" y="347"/>
                    </a:lnTo>
                    <a:lnTo>
                      <a:pt x="225" y="372"/>
                    </a:lnTo>
                    <a:lnTo>
                      <a:pt x="206" y="399"/>
                    </a:lnTo>
                    <a:lnTo>
                      <a:pt x="189" y="424"/>
                    </a:lnTo>
                    <a:lnTo>
                      <a:pt x="173" y="450"/>
                    </a:lnTo>
                    <a:lnTo>
                      <a:pt x="160" y="476"/>
                    </a:lnTo>
                    <a:lnTo>
                      <a:pt x="149" y="501"/>
                    </a:lnTo>
                    <a:lnTo>
                      <a:pt x="141" y="525"/>
                    </a:lnTo>
                    <a:lnTo>
                      <a:pt x="138" y="528"/>
                    </a:lnTo>
                    <a:lnTo>
                      <a:pt x="134" y="534"/>
                    </a:lnTo>
                    <a:lnTo>
                      <a:pt x="128" y="544"/>
                    </a:lnTo>
                    <a:lnTo>
                      <a:pt x="120" y="555"/>
                    </a:lnTo>
                    <a:lnTo>
                      <a:pt x="113" y="568"/>
                    </a:lnTo>
                    <a:lnTo>
                      <a:pt x="106" y="579"/>
                    </a:lnTo>
                    <a:lnTo>
                      <a:pt x="101" y="591"/>
                    </a:lnTo>
                    <a:lnTo>
                      <a:pt x="100" y="599"/>
                    </a:lnTo>
                    <a:lnTo>
                      <a:pt x="101" y="624"/>
                    </a:lnTo>
                    <a:lnTo>
                      <a:pt x="100" y="661"/>
                    </a:lnTo>
                    <a:lnTo>
                      <a:pt x="99" y="695"/>
                    </a:lnTo>
                    <a:lnTo>
                      <a:pt x="98" y="710"/>
                    </a:lnTo>
                    <a:lnTo>
                      <a:pt x="98" y="720"/>
                    </a:lnTo>
                    <a:lnTo>
                      <a:pt x="99" y="754"/>
                    </a:lnTo>
                    <a:lnTo>
                      <a:pt x="106" y="820"/>
                    </a:lnTo>
                    <a:lnTo>
                      <a:pt x="123" y="921"/>
                    </a:lnTo>
                    <a:lnTo>
                      <a:pt x="125" y="941"/>
                    </a:lnTo>
                    <a:lnTo>
                      <a:pt x="129" y="987"/>
                    </a:lnTo>
                    <a:lnTo>
                      <a:pt x="133" y="1034"/>
                    </a:lnTo>
                    <a:lnTo>
                      <a:pt x="136" y="1063"/>
                    </a:lnTo>
                    <a:lnTo>
                      <a:pt x="140" y="1090"/>
                    </a:lnTo>
                    <a:lnTo>
                      <a:pt x="145" y="1135"/>
                    </a:lnTo>
                    <a:lnTo>
                      <a:pt x="150" y="1181"/>
                    </a:lnTo>
                    <a:lnTo>
                      <a:pt x="153" y="1207"/>
                    </a:lnTo>
                    <a:lnTo>
                      <a:pt x="157" y="1224"/>
                    </a:lnTo>
                    <a:lnTo>
                      <a:pt x="164" y="1264"/>
                    </a:lnTo>
                    <a:lnTo>
                      <a:pt x="169" y="1308"/>
                    </a:lnTo>
                    <a:lnTo>
                      <a:pt x="173" y="1341"/>
                    </a:lnTo>
                    <a:lnTo>
                      <a:pt x="178" y="1371"/>
                    </a:lnTo>
                    <a:lnTo>
                      <a:pt x="186" y="1409"/>
                    </a:lnTo>
                    <a:lnTo>
                      <a:pt x="195" y="1447"/>
                    </a:lnTo>
                    <a:lnTo>
                      <a:pt x="199" y="1471"/>
                    </a:lnTo>
                    <a:lnTo>
                      <a:pt x="204" y="1512"/>
                    </a:lnTo>
                    <a:lnTo>
                      <a:pt x="213" y="1587"/>
                    </a:lnTo>
                    <a:lnTo>
                      <a:pt x="220" y="1661"/>
                    </a:lnTo>
                    <a:lnTo>
                      <a:pt x="222" y="1702"/>
                    </a:lnTo>
                    <a:lnTo>
                      <a:pt x="218" y="1740"/>
                    </a:lnTo>
                    <a:lnTo>
                      <a:pt x="210" y="1806"/>
                    </a:lnTo>
                    <a:lnTo>
                      <a:pt x="199" y="1872"/>
                    </a:lnTo>
                    <a:lnTo>
                      <a:pt x="190" y="1909"/>
                    </a:lnTo>
                    <a:lnTo>
                      <a:pt x="183" y="1919"/>
                    </a:lnTo>
                    <a:lnTo>
                      <a:pt x="174" y="1934"/>
                    </a:lnTo>
                    <a:lnTo>
                      <a:pt x="164" y="1955"/>
                    </a:lnTo>
                    <a:lnTo>
                      <a:pt x="150" y="1978"/>
                    </a:lnTo>
                    <a:lnTo>
                      <a:pt x="136" y="2001"/>
                    </a:lnTo>
                    <a:lnTo>
                      <a:pt x="122" y="2021"/>
                    </a:lnTo>
                    <a:lnTo>
                      <a:pt x="108" y="2040"/>
                    </a:lnTo>
                    <a:lnTo>
                      <a:pt x="96" y="2051"/>
                    </a:lnTo>
                    <a:lnTo>
                      <a:pt x="84" y="2061"/>
                    </a:lnTo>
                    <a:lnTo>
                      <a:pt x="74" y="2072"/>
                    </a:lnTo>
                    <a:lnTo>
                      <a:pt x="65" y="2084"/>
                    </a:lnTo>
                    <a:lnTo>
                      <a:pt x="55" y="2096"/>
                    </a:lnTo>
                    <a:lnTo>
                      <a:pt x="48" y="2108"/>
                    </a:lnTo>
                    <a:lnTo>
                      <a:pt x="43" y="2118"/>
                    </a:lnTo>
                    <a:lnTo>
                      <a:pt x="38" y="2126"/>
                    </a:lnTo>
                    <a:lnTo>
                      <a:pt x="35" y="2132"/>
                    </a:lnTo>
                    <a:lnTo>
                      <a:pt x="23" y="2155"/>
                    </a:lnTo>
                    <a:lnTo>
                      <a:pt x="15" y="2177"/>
                    </a:lnTo>
                    <a:lnTo>
                      <a:pt x="8" y="2198"/>
                    </a:lnTo>
                    <a:lnTo>
                      <a:pt x="5" y="2216"/>
                    </a:lnTo>
                    <a:lnTo>
                      <a:pt x="2" y="2232"/>
                    </a:lnTo>
                    <a:lnTo>
                      <a:pt x="0" y="2245"/>
                    </a:lnTo>
                    <a:lnTo>
                      <a:pt x="0" y="2253"/>
                    </a:lnTo>
                    <a:lnTo>
                      <a:pt x="0" y="2255"/>
                    </a:lnTo>
                    <a:lnTo>
                      <a:pt x="8" y="2255"/>
                    </a:lnTo>
                    <a:lnTo>
                      <a:pt x="30" y="2256"/>
                    </a:lnTo>
                    <a:lnTo>
                      <a:pt x="65" y="2256"/>
                    </a:lnTo>
                    <a:lnTo>
                      <a:pt x="110" y="2258"/>
                    </a:lnTo>
                    <a:lnTo>
                      <a:pt x="161" y="2259"/>
                    </a:lnTo>
                    <a:lnTo>
                      <a:pt x="221" y="2260"/>
                    </a:lnTo>
                    <a:lnTo>
                      <a:pt x="285" y="2260"/>
                    </a:lnTo>
                    <a:lnTo>
                      <a:pt x="350" y="2261"/>
                    </a:lnTo>
                    <a:lnTo>
                      <a:pt x="416" y="2262"/>
                    </a:lnTo>
                    <a:lnTo>
                      <a:pt x="481" y="2263"/>
                    </a:lnTo>
                    <a:lnTo>
                      <a:pt x="541" y="2264"/>
                    </a:lnTo>
                    <a:lnTo>
                      <a:pt x="595" y="2264"/>
                    </a:lnTo>
                    <a:lnTo>
                      <a:pt x="642" y="2264"/>
                    </a:lnTo>
                    <a:lnTo>
                      <a:pt x="679" y="2264"/>
                    </a:lnTo>
                    <a:lnTo>
                      <a:pt x="704" y="2264"/>
                    </a:lnTo>
                    <a:lnTo>
                      <a:pt x="716" y="2263"/>
                    </a:lnTo>
                    <a:lnTo>
                      <a:pt x="726" y="2250"/>
                    </a:lnTo>
                    <a:lnTo>
                      <a:pt x="730" y="2223"/>
                    </a:lnTo>
                    <a:lnTo>
                      <a:pt x="728" y="2192"/>
                    </a:lnTo>
                    <a:lnTo>
                      <a:pt x="726" y="2160"/>
                    </a:lnTo>
                    <a:lnTo>
                      <a:pt x="727" y="2127"/>
                    </a:lnTo>
                    <a:lnTo>
                      <a:pt x="734" y="2093"/>
                    </a:lnTo>
                    <a:lnTo>
                      <a:pt x="742" y="2059"/>
                    </a:lnTo>
                    <a:lnTo>
                      <a:pt x="748" y="2033"/>
                    </a:lnTo>
                    <a:lnTo>
                      <a:pt x="753" y="2012"/>
                    </a:lnTo>
                    <a:lnTo>
                      <a:pt x="758" y="1990"/>
                    </a:lnTo>
                    <a:lnTo>
                      <a:pt x="768" y="1966"/>
                    </a:lnTo>
                    <a:lnTo>
                      <a:pt x="778" y="1939"/>
                    </a:lnTo>
                    <a:lnTo>
                      <a:pt x="786" y="1919"/>
                    </a:lnTo>
                    <a:lnTo>
                      <a:pt x="789" y="1910"/>
                    </a:lnTo>
                    <a:lnTo>
                      <a:pt x="792" y="1898"/>
                    </a:lnTo>
                    <a:lnTo>
                      <a:pt x="798" y="1869"/>
                    </a:lnTo>
                    <a:lnTo>
                      <a:pt x="806" y="1849"/>
                    </a:lnTo>
                    <a:lnTo>
                      <a:pt x="817" y="1828"/>
                    </a:lnTo>
                    <a:lnTo>
                      <a:pt x="831" y="1808"/>
                    </a:lnTo>
                    <a:lnTo>
                      <a:pt x="847" y="1790"/>
                    </a:lnTo>
                    <a:lnTo>
                      <a:pt x="863" y="1772"/>
                    </a:lnTo>
                    <a:lnTo>
                      <a:pt x="877" y="1755"/>
                    </a:lnTo>
                    <a:lnTo>
                      <a:pt x="889" y="1740"/>
                    </a:lnTo>
                    <a:lnTo>
                      <a:pt x="897" y="1728"/>
                    </a:lnTo>
                    <a:lnTo>
                      <a:pt x="907" y="1701"/>
                    </a:lnTo>
                    <a:lnTo>
                      <a:pt x="915" y="1671"/>
                    </a:lnTo>
                    <a:lnTo>
                      <a:pt x="921" y="1636"/>
                    </a:lnTo>
                    <a:lnTo>
                      <a:pt x="923" y="1598"/>
                    </a:lnTo>
                    <a:lnTo>
                      <a:pt x="925" y="1560"/>
                    </a:lnTo>
                    <a:lnTo>
                      <a:pt x="931" y="1527"/>
                    </a:lnTo>
                    <a:lnTo>
                      <a:pt x="938" y="1504"/>
                    </a:lnTo>
                    <a:lnTo>
                      <a:pt x="940" y="1495"/>
                    </a:lnTo>
                    <a:lnTo>
                      <a:pt x="939" y="1479"/>
                    </a:lnTo>
                    <a:lnTo>
                      <a:pt x="942" y="1461"/>
                    </a:lnTo>
                    <a:lnTo>
                      <a:pt x="949" y="1441"/>
                    </a:lnTo>
                    <a:lnTo>
                      <a:pt x="957" y="1421"/>
                    </a:lnTo>
                    <a:lnTo>
                      <a:pt x="967" y="1403"/>
                    </a:lnTo>
                    <a:lnTo>
                      <a:pt x="976" y="1387"/>
                    </a:lnTo>
                    <a:lnTo>
                      <a:pt x="984" y="1375"/>
                    </a:lnTo>
                    <a:lnTo>
                      <a:pt x="990" y="1368"/>
                    </a:lnTo>
                    <a:lnTo>
                      <a:pt x="997" y="1360"/>
                    </a:lnTo>
                    <a:lnTo>
                      <a:pt x="1007" y="1344"/>
                    </a:lnTo>
                    <a:lnTo>
                      <a:pt x="1020" y="1323"/>
                    </a:lnTo>
                    <a:lnTo>
                      <a:pt x="1034" y="1302"/>
                    </a:lnTo>
                    <a:lnTo>
                      <a:pt x="1048" y="1279"/>
                    </a:lnTo>
                    <a:lnTo>
                      <a:pt x="1059" y="1260"/>
                    </a:lnTo>
                    <a:lnTo>
                      <a:pt x="1066" y="1246"/>
                    </a:lnTo>
                    <a:lnTo>
                      <a:pt x="1070" y="1242"/>
                    </a:lnTo>
                    <a:lnTo>
                      <a:pt x="1112" y="1190"/>
                    </a:lnTo>
                    <a:lnTo>
                      <a:pt x="1146" y="1146"/>
                    </a:lnTo>
                    <a:lnTo>
                      <a:pt x="1171" y="1110"/>
                    </a:lnTo>
                    <a:lnTo>
                      <a:pt x="1188" y="1083"/>
                    </a:lnTo>
                    <a:lnTo>
                      <a:pt x="1200" y="1061"/>
                    </a:lnTo>
                    <a:lnTo>
                      <a:pt x="1207" y="1046"/>
                    </a:lnTo>
                    <a:lnTo>
                      <a:pt x="1210" y="1037"/>
                    </a:lnTo>
                    <a:lnTo>
                      <a:pt x="1211" y="1034"/>
                    </a:lnTo>
                    <a:lnTo>
                      <a:pt x="1212" y="1033"/>
                    </a:lnTo>
                    <a:lnTo>
                      <a:pt x="1216" y="1030"/>
                    </a:lnTo>
                    <a:lnTo>
                      <a:pt x="1220" y="1024"/>
                    </a:lnTo>
                    <a:lnTo>
                      <a:pt x="1225" y="1018"/>
                    </a:lnTo>
                    <a:lnTo>
                      <a:pt x="1232" y="1011"/>
                    </a:lnTo>
                    <a:lnTo>
                      <a:pt x="1238" y="1004"/>
                    </a:lnTo>
                    <a:lnTo>
                      <a:pt x="1244" y="997"/>
                    </a:lnTo>
                    <a:lnTo>
                      <a:pt x="1249" y="992"/>
                    </a:lnTo>
                    <a:lnTo>
                      <a:pt x="1257" y="972"/>
                    </a:lnTo>
                    <a:lnTo>
                      <a:pt x="1261" y="944"/>
                    </a:lnTo>
                    <a:lnTo>
                      <a:pt x="1262" y="919"/>
                    </a:lnTo>
                    <a:lnTo>
                      <a:pt x="1262" y="908"/>
                    </a:lnTo>
                    <a:lnTo>
                      <a:pt x="1275" y="862"/>
                    </a:lnTo>
                    <a:lnTo>
                      <a:pt x="1279" y="813"/>
                    </a:lnTo>
                    <a:lnTo>
                      <a:pt x="1279" y="765"/>
                    </a:lnTo>
                    <a:lnTo>
                      <a:pt x="1275" y="719"/>
                    </a:lnTo>
                    <a:lnTo>
                      <a:pt x="1269" y="677"/>
                    </a:lnTo>
                    <a:lnTo>
                      <a:pt x="1262" y="643"/>
                    </a:lnTo>
                    <a:lnTo>
                      <a:pt x="1257" y="617"/>
                    </a:lnTo>
                    <a:lnTo>
                      <a:pt x="1256" y="602"/>
                    </a:lnTo>
                    <a:lnTo>
                      <a:pt x="1255" y="568"/>
                    </a:lnTo>
                    <a:lnTo>
                      <a:pt x="1252" y="514"/>
                    </a:lnTo>
                    <a:lnTo>
                      <a:pt x="1248" y="464"/>
                    </a:lnTo>
                    <a:lnTo>
                      <a:pt x="1246" y="442"/>
                    </a:lnTo>
                    <a:lnTo>
                      <a:pt x="1253" y="396"/>
                    </a:lnTo>
                    <a:lnTo>
                      <a:pt x="1260" y="340"/>
                    </a:lnTo>
                    <a:lnTo>
                      <a:pt x="1264" y="291"/>
                    </a:lnTo>
                    <a:lnTo>
                      <a:pt x="1267" y="272"/>
                    </a:lnTo>
                    <a:lnTo>
                      <a:pt x="1240" y="228"/>
                    </a:lnTo>
                    <a:lnTo>
                      <a:pt x="1237" y="227"/>
                    </a:lnTo>
                    <a:lnTo>
                      <a:pt x="1229" y="225"/>
                    </a:lnTo>
                    <a:lnTo>
                      <a:pt x="1218" y="221"/>
                    </a:lnTo>
                    <a:lnTo>
                      <a:pt x="1207" y="217"/>
                    </a:lnTo>
                    <a:lnTo>
                      <a:pt x="1200" y="215"/>
                    </a:lnTo>
                    <a:lnTo>
                      <a:pt x="1192" y="215"/>
                    </a:lnTo>
                    <a:lnTo>
                      <a:pt x="1181" y="217"/>
                    </a:lnTo>
                    <a:lnTo>
                      <a:pt x="1171" y="218"/>
                    </a:lnTo>
                    <a:lnTo>
                      <a:pt x="1162" y="219"/>
                    </a:lnTo>
                    <a:lnTo>
                      <a:pt x="1154" y="221"/>
                    </a:lnTo>
                    <a:lnTo>
                      <a:pt x="1148" y="222"/>
                    </a:lnTo>
                    <a:lnTo>
                      <a:pt x="1146" y="222"/>
                    </a:lnTo>
                    <a:lnTo>
                      <a:pt x="1120" y="236"/>
                    </a:lnTo>
                    <a:lnTo>
                      <a:pt x="1093" y="246"/>
                    </a:lnTo>
                    <a:lnTo>
                      <a:pt x="1090" y="248"/>
                    </a:lnTo>
                    <a:lnTo>
                      <a:pt x="1084" y="251"/>
                    </a:lnTo>
                    <a:lnTo>
                      <a:pt x="1075" y="256"/>
                    </a:lnTo>
                    <a:lnTo>
                      <a:pt x="1064" y="259"/>
                    </a:lnTo>
                    <a:lnTo>
                      <a:pt x="1055" y="266"/>
                    </a:lnTo>
                    <a:lnTo>
                      <a:pt x="1050" y="278"/>
                    </a:lnTo>
                    <a:lnTo>
                      <a:pt x="1048" y="289"/>
                    </a:lnTo>
                    <a:lnTo>
                      <a:pt x="1046" y="295"/>
                    </a:lnTo>
                    <a:lnTo>
                      <a:pt x="1051" y="317"/>
                    </a:lnTo>
                    <a:lnTo>
                      <a:pt x="1033" y="340"/>
                    </a:lnTo>
                    <a:lnTo>
                      <a:pt x="1035" y="352"/>
                    </a:lnTo>
                    <a:lnTo>
                      <a:pt x="1041" y="381"/>
                    </a:lnTo>
                    <a:lnTo>
                      <a:pt x="1048" y="411"/>
                    </a:lnTo>
                    <a:lnTo>
                      <a:pt x="1056" y="428"/>
                    </a:lnTo>
                    <a:lnTo>
                      <a:pt x="1060" y="432"/>
                    </a:lnTo>
                    <a:lnTo>
                      <a:pt x="1067" y="435"/>
                    </a:lnTo>
                    <a:lnTo>
                      <a:pt x="1074" y="439"/>
                    </a:lnTo>
                    <a:lnTo>
                      <a:pt x="1081" y="443"/>
                    </a:lnTo>
                    <a:lnTo>
                      <a:pt x="1088" y="447"/>
                    </a:lnTo>
                    <a:lnTo>
                      <a:pt x="1094" y="449"/>
                    </a:lnTo>
                    <a:lnTo>
                      <a:pt x="1098" y="450"/>
                    </a:lnTo>
                    <a:lnTo>
                      <a:pt x="1099" y="452"/>
                    </a:lnTo>
                    <a:lnTo>
                      <a:pt x="1096" y="572"/>
                    </a:lnTo>
                    <a:lnTo>
                      <a:pt x="1089" y="605"/>
                    </a:lnTo>
                    <a:lnTo>
                      <a:pt x="1082" y="642"/>
                    </a:lnTo>
                    <a:lnTo>
                      <a:pt x="1076" y="680"/>
                    </a:lnTo>
                    <a:lnTo>
                      <a:pt x="1072" y="715"/>
                    </a:lnTo>
                    <a:lnTo>
                      <a:pt x="1067" y="749"/>
                    </a:lnTo>
                    <a:lnTo>
                      <a:pt x="1064" y="776"/>
                    </a:lnTo>
                    <a:lnTo>
                      <a:pt x="1063" y="794"/>
                    </a:lnTo>
                    <a:lnTo>
                      <a:pt x="1061" y="801"/>
                    </a:lnTo>
                    <a:lnTo>
                      <a:pt x="1064" y="815"/>
                    </a:lnTo>
                    <a:lnTo>
                      <a:pt x="1071" y="851"/>
                    </a:lnTo>
                    <a:lnTo>
                      <a:pt x="1076" y="889"/>
                    </a:lnTo>
                    <a:lnTo>
                      <a:pt x="1078" y="913"/>
                    </a:lnTo>
                    <a:lnTo>
                      <a:pt x="1074" y="920"/>
                    </a:lnTo>
                    <a:lnTo>
                      <a:pt x="1068" y="930"/>
                    </a:lnTo>
                    <a:lnTo>
                      <a:pt x="1060" y="940"/>
                    </a:lnTo>
                    <a:lnTo>
                      <a:pt x="1050" y="950"/>
                    </a:lnTo>
                    <a:lnTo>
                      <a:pt x="1041" y="959"/>
                    </a:lnTo>
                    <a:lnTo>
                      <a:pt x="1033" y="968"/>
                    </a:lnTo>
                    <a:lnTo>
                      <a:pt x="1027" y="973"/>
                    </a:lnTo>
                    <a:lnTo>
                      <a:pt x="1025" y="976"/>
                    </a:lnTo>
                    <a:lnTo>
                      <a:pt x="996" y="1004"/>
                    </a:lnTo>
                    <a:lnTo>
                      <a:pt x="972" y="1032"/>
                    </a:lnTo>
                    <a:lnTo>
                      <a:pt x="951" y="1059"/>
                    </a:lnTo>
                    <a:lnTo>
                      <a:pt x="935" y="1083"/>
                    </a:lnTo>
                    <a:lnTo>
                      <a:pt x="922" y="1103"/>
                    </a:lnTo>
                    <a:lnTo>
                      <a:pt x="913" y="1121"/>
                    </a:lnTo>
                    <a:lnTo>
                      <a:pt x="907" y="1131"/>
                    </a:lnTo>
                    <a:lnTo>
                      <a:pt x="906" y="1135"/>
                    </a:lnTo>
                    <a:lnTo>
                      <a:pt x="886" y="1139"/>
                    </a:lnTo>
                    <a:lnTo>
                      <a:pt x="867" y="1145"/>
                    </a:lnTo>
                    <a:lnTo>
                      <a:pt x="847" y="1154"/>
                    </a:lnTo>
                    <a:lnTo>
                      <a:pt x="830" y="1162"/>
                    </a:lnTo>
                    <a:lnTo>
                      <a:pt x="814" y="1171"/>
                    </a:lnTo>
                    <a:lnTo>
                      <a:pt x="802" y="1178"/>
                    </a:lnTo>
                    <a:lnTo>
                      <a:pt x="794" y="1183"/>
                    </a:lnTo>
                    <a:lnTo>
                      <a:pt x="792" y="1185"/>
                    </a:lnTo>
                    <a:lnTo>
                      <a:pt x="618" y="1208"/>
                    </a:lnTo>
                    <a:lnTo>
                      <a:pt x="482" y="11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90" name="Freeform 159"/>
              <p:cNvSpPr>
                <a:spLocks/>
              </p:cNvSpPr>
              <p:nvPr/>
            </p:nvSpPr>
            <p:spPr bwMode="auto">
              <a:xfrm>
                <a:off x="8003" y="228"/>
                <a:ext cx="294" cy="680"/>
              </a:xfrm>
              <a:custGeom>
                <a:avLst/>
                <a:gdLst>
                  <a:gd name="T0" fmla="*/ 390 w 589"/>
                  <a:gd name="T1" fmla="*/ 76 h 1359"/>
                  <a:gd name="T2" fmla="*/ 412 w 589"/>
                  <a:gd name="T3" fmla="*/ 55 h 1359"/>
                  <a:gd name="T4" fmla="*/ 452 w 589"/>
                  <a:gd name="T5" fmla="*/ 33 h 1359"/>
                  <a:gd name="T6" fmla="*/ 471 w 589"/>
                  <a:gd name="T7" fmla="*/ 23 h 1359"/>
                  <a:gd name="T8" fmla="*/ 504 w 589"/>
                  <a:gd name="T9" fmla="*/ 5 h 1359"/>
                  <a:gd name="T10" fmla="*/ 521 w 589"/>
                  <a:gd name="T11" fmla="*/ 1 h 1359"/>
                  <a:gd name="T12" fmla="*/ 550 w 589"/>
                  <a:gd name="T13" fmla="*/ 10 h 1359"/>
                  <a:gd name="T14" fmla="*/ 577 w 589"/>
                  <a:gd name="T15" fmla="*/ 21 h 1359"/>
                  <a:gd name="T16" fmla="*/ 586 w 589"/>
                  <a:gd name="T17" fmla="*/ 44 h 1359"/>
                  <a:gd name="T18" fmla="*/ 589 w 589"/>
                  <a:gd name="T19" fmla="*/ 84 h 1359"/>
                  <a:gd name="T20" fmla="*/ 532 w 589"/>
                  <a:gd name="T21" fmla="*/ 129 h 1359"/>
                  <a:gd name="T22" fmla="*/ 529 w 589"/>
                  <a:gd name="T23" fmla="*/ 109 h 1359"/>
                  <a:gd name="T24" fmla="*/ 546 w 589"/>
                  <a:gd name="T25" fmla="*/ 86 h 1359"/>
                  <a:gd name="T26" fmla="*/ 566 w 589"/>
                  <a:gd name="T27" fmla="*/ 84 h 1359"/>
                  <a:gd name="T28" fmla="*/ 565 w 589"/>
                  <a:gd name="T29" fmla="*/ 81 h 1359"/>
                  <a:gd name="T30" fmla="*/ 552 w 589"/>
                  <a:gd name="T31" fmla="*/ 77 h 1359"/>
                  <a:gd name="T32" fmla="*/ 534 w 589"/>
                  <a:gd name="T33" fmla="*/ 77 h 1359"/>
                  <a:gd name="T34" fmla="*/ 508 w 589"/>
                  <a:gd name="T35" fmla="*/ 70 h 1359"/>
                  <a:gd name="T36" fmla="*/ 502 w 589"/>
                  <a:gd name="T37" fmla="*/ 101 h 1359"/>
                  <a:gd name="T38" fmla="*/ 479 w 589"/>
                  <a:gd name="T39" fmla="*/ 114 h 1359"/>
                  <a:gd name="T40" fmla="*/ 458 w 589"/>
                  <a:gd name="T41" fmla="*/ 125 h 1359"/>
                  <a:gd name="T42" fmla="*/ 438 w 589"/>
                  <a:gd name="T43" fmla="*/ 148 h 1359"/>
                  <a:gd name="T44" fmla="*/ 420 w 589"/>
                  <a:gd name="T45" fmla="*/ 152 h 1359"/>
                  <a:gd name="T46" fmla="*/ 400 w 589"/>
                  <a:gd name="T47" fmla="*/ 156 h 1359"/>
                  <a:gd name="T48" fmla="*/ 384 w 589"/>
                  <a:gd name="T49" fmla="*/ 162 h 1359"/>
                  <a:gd name="T50" fmla="*/ 337 w 589"/>
                  <a:gd name="T51" fmla="*/ 228 h 1359"/>
                  <a:gd name="T52" fmla="*/ 293 w 589"/>
                  <a:gd name="T53" fmla="*/ 294 h 1359"/>
                  <a:gd name="T54" fmla="*/ 278 w 589"/>
                  <a:gd name="T55" fmla="*/ 329 h 1359"/>
                  <a:gd name="T56" fmla="*/ 230 w 589"/>
                  <a:gd name="T57" fmla="*/ 437 h 1359"/>
                  <a:gd name="T58" fmla="*/ 151 w 589"/>
                  <a:gd name="T59" fmla="*/ 534 h 1359"/>
                  <a:gd name="T60" fmla="*/ 120 w 589"/>
                  <a:gd name="T61" fmla="*/ 596 h 1359"/>
                  <a:gd name="T62" fmla="*/ 134 w 589"/>
                  <a:gd name="T63" fmla="*/ 681 h 1359"/>
                  <a:gd name="T64" fmla="*/ 174 w 589"/>
                  <a:gd name="T65" fmla="*/ 772 h 1359"/>
                  <a:gd name="T66" fmla="*/ 215 w 589"/>
                  <a:gd name="T67" fmla="*/ 913 h 1359"/>
                  <a:gd name="T68" fmla="*/ 229 w 589"/>
                  <a:gd name="T69" fmla="*/ 982 h 1359"/>
                  <a:gd name="T70" fmla="*/ 256 w 589"/>
                  <a:gd name="T71" fmla="*/ 1024 h 1359"/>
                  <a:gd name="T72" fmla="*/ 279 w 589"/>
                  <a:gd name="T73" fmla="*/ 1093 h 1359"/>
                  <a:gd name="T74" fmla="*/ 284 w 589"/>
                  <a:gd name="T75" fmla="*/ 1121 h 1359"/>
                  <a:gd name="T76" fmla="*/ 287 w 589"/>
                  <a:gd name="T77" fmla="*/ 1189 h 1359"/>
                  <a:gd name="T78" fmla="*/ 274 w 589"/>
                  <a:gd name="T79" fmla="*/ 1269 h 1359"/>
                  <a:gd name="T80" fmla="*/ 227 w 589"/>
                  <a:gd name="T81" fmla="*/ 1335 h 1359"/>
                  <a:gd name="T82" fmla="*/ 134 w 589"/>
                  <a:gd name="T83" fmla="*/ 1359 h 1359"/>
                  <a:gd name="T84" fmla="*/ 119 w 589"/>
                  <a:gd name="T85" fmla="*/ 1200 h 1359"/>
                  <a:gd name="T86" fmla="*/ 125 w 589"/>
                  <a:gd name="T87" fmla="*/ 1110 h 1359"/>
                  <a:gd name="T88" fmla="*/ 110 w 589"/>
                  <a:gd name="T89" fmla="*/ 1070 h 1359"/>
                  <a:gd name="T90" fmla="*/ 96 w 589"/>
                  <a:gd name="T91" fmla="*/ 1120 h 1359"/>
                  <a:gd name="T92" fmla="*/ 75 w 589"/>
                  <a:gd name="T93" fmla="*/ 1178 h 1359"/>
                  <a:gd name="T94" fmla="*/ 72 w 589"/>
                  <a:gd name="T95" fmla="*/ 1106 h 1359"/>
                  <a:gd name="T96" fmla="*/ 59 w 589"/>
                  <a:gd name="T97" fmla="*/ 1015 h 1359"/>
                  <a:gd name="T98" fmla="*/ 34 w 589"/>
                  <a:gd name="T99" fmla="*/ 927 h 1359"/>
                  <a:gd name="T100" fmla="*/ 10 w 589"/>
                  <a:gd name="T101" fmla="*/ 824 h 1359"/>
                  <a:gd name="T102" fmla="*/ 2 w 589"/>
                  <a:gd name="T103" fmla="*/ 689 h 1359"/>
                  <a:gd name="T104" fmla="*/ 17 w 589"/>
                  <a:gd name="T105" fmla="*/ 547 h 1359"/>
                  <a:gd name="T106" fmla="*/ 29 w 589"/>
                  <a:gd name="T107" fmla="*/ 522 h 1359"/>
                  <a:gd name="T108" fmla="*/ 63 w 589"/>
                  <a:gd name="T109" fmla="*/ 460 h 1359"/>
                  <a:gd name="T110" fmla="*/ 113 w 589"/>
                  <a:gd name="T111" fmla="*/ 376 h 1359"/>
                  <a:gd name="T112" fmla="*/ 177 w 589"/>
                  <a:gd name="T113" fmla="*/ 288 h 1359"/>
                  <a:gd name="T114" fmla="*/ 248 w 589"/>
                  <a:gd name="T115" fmla="*/ 209 h 1359"/>
                  <a:gd name="T116" fmla="*/ 286 w 589"/>
                  <a:gd name="T117" fmla="*/ 180 h 1359"/>
                  <a:gd name="T118" fmla="*/ 337 w 589"/>
                  <a:gd name="T119" fmla="*/ 142 h 1359"/>
                  <a:gd name="T120" fmla="*/ 385 w 589"/>
                  <a:gd name="T121" fmla="*/ 81 h 1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9" h="1359">
                    <a:moveTo>
                      <a:pt x="385" y="81"/>
                    </a:moveTo>
                    <a:lnTo>
                      <a:pt x="387" y="80"/>
                    </a:lnTo>
                    <a:lnTo>
                      <a:pt x="390" y="76"/>
                    </a:lnTo>
                    <a:lnTo>
                      <a:pt x="395" y="70"/>
                    </a:lnTo>
                    <a:lnTo>
                      <a:pt x="403" y="63"/>
                    </a:lnTo>
                    <a:lnTo>
                      <a:pt x="412" y="55"/>
                    </a:lnTo>
                    <a:lnTo>
                      <a:pt x="423" y="47"/>
                    </a:lnTo>
                    <a:lnTo>
                      <a:pt x="437" y="40"/>
                    </a:lnTo>
                    <a:lnTo>
                      <a:pt x="452" y="33"/>
                    </a:lnTo>
                    <a:lnTo>
                      <a:pt x="454" y="32"/>
                    </a:lnTo>
                    <a:lnTo>
                      <a:pt x="461" y="27"/>
                    </a:lnTo>
                    <a:lnTo>
                      <a:pt x="471" y="23"/>
                    </a:lnTo>
                    <a:lnTo>
                      <a:pt x="482" y="16"/>
                    </a:lnTo>
                    <a:lnTo>
                      <a:pt x="494" y="10"/>
                    </a:lnTo>
                    <a:lnTo>
                      <a:pt x="504" y="5"/>
                    </a:lnTo>
                    <a:lnTo>
                      <a:pt x="512" y="1"/>
                    </a:lnTo>
                    <a:lnTo>
                      <a:pt x="517" y="0"/>
                    </a:lnTo>
                    <a:lnTo>
                      <a:pt x="521" y="1"/>
                    </a:lnTo>
                    <a:lnTo>
                      <a:pt x="528" y="3"/>
                    </a:lnTo>
                    <a:lnTo>
                      <a:pt x="539" y="5"/>
                    </a:lnTo>
                    <a:lnTo>
                      <a:pt x="550" y="10"/>
                    </a:lnTo>
                    <a:lnTo>
                      <a:pt x="561" y="13"/>
                    </a:lnTo>
                    <a:lnTo>
                      <a:pt x="570" y="18"/>
                    </a:lnTo>
                    <a:lnTo>
                      <a:pt x="577" y="21"/>
                    </a:lnTo>
                    <a:lnTo>
                      <a:pt x="580" y="24"/>
                    </a:lnTo>
                    <a:lnTo>
                      <a:pt x="582" y="33"/>
                    </a:lnTo>
                    <a:lnTo>
                      <a:pt x="586" y="44"/>
                    </a:lnTo>
                    <a:lnTo>
                      <a:pt x="588" y="56"/>
                    </a:lnTo>
                    <a:lnTo>
                      <a:pt x="589" y="61"/>
                    </a:lnTo>
                    <a:lnTo>
                      <a:pt x="589" y="84"/>
                    </a:lnTo>
                    <a:lnTo>
                      <a:pt x="541" y="130"/>
                    </a:lnTo>
                    <a:lnTo>
                      <a:pt x="537" y="130"/>
                    </a:lnTo>
                    <a:lnTo>
                      <a:pt x="532" y="129"/>
                    </a:lnTo>
                    <a:lnTo>
                      <a:pt x="526" y="125"/>
                    </a:lnTo>
                    <a:lnTo>
                      <a:pt x="525" y="118"/>
                    </a:lnTo>
                    <a:lnTo>
                      <a:pt x="529" y="109"/>
                    </a:lnTo>
                    <a:lnTo>
                      <a:pt x="534" y="99"/>
                    </a:lnTo>
                    <a:lnTo>
                      <a:pt x="540" y="91"/>
                    </a:lnTo>
                    <a:lnTo>
                      <a:pt x="546" y="86"/>
                    </a:lnTo>
                    <a:lnTo>
                      <a:pt x="552" y="85"/>
                    </a:lnTo>
                    <a:lnTo>
                      <a:pt x="559" y="84"/>
                    </a:lnTo>
                    <a:lnTo>
                      <a:pt x="566" y="84"/>
                    </a:lnTo>
                    <a:lnTo>
                      <a:pt x="569" y="84"/>
                    </a:lnTo>
                    <a:lnTo>
                      <a:pt x="567" y="84"/>
                    </a:lnTo>
                    <a:lnTo>
                      <a:pt x="565" y="81"/>
                    </a:lnTo>
                    <a:lnTo>
                      <a:pt x="562" y="80"/>
                    </a:lnTo>
                    <a:lnTo>
                      <a:pt x="557" y="78"/>
                    </a:lnTo>
                    <a:lnTo>
                      <a:pt x="552" y="77"/>
                    </a:lnTo>
                    <a:lnTo>
                      <a:pt x="547" y="76"/>
                    </a:lnTo>
                    <a:lnTo>
                      <a:pt x="540" y="76"/>
                    </a:lnTo>
                    <a:lnTo>
                      <a:pt x="534" y="77"/>
                    </a:lnTo>
                    <a:lnTo>
                      <a:pt x="525" y="68"/>
                    </a:lnTo>
                    <a:lnTo>
                      <a:pt x="525" y="38"/>
                    </a:lnTo>
                    <a:lnTo>
                      <a:pt x="508" y="70"/>
                    </a:lnTo>
                    <a:lnTo>
                      <a:pt x="508" y="76"/>
                    </a:lnTo>
                    <a:lnTo>
                      <a:pt x="505" y="87"/>
                    </a:lnTo>
                    <a:lnTo>
                      <a:pt x="502" y="101"/>
                    </a:lnTo>
                    <a:lnTo>
                      <a:pt x="496" y="109"/>
                    </a:lnTo>
                    <a:lnTo>
                      <a:pt x="488" y="111"/>
                    </a:lnTo>
                    <a:lnTo>
                      <a:pt x="479" y="114"/>
                    </a:lnTo>
                    <a:lnTo>
                      <a:pt x="471" y="116"/>
                    </a:lnTo>
                    <a:lnTo>
                      <a:pt x="464" y="118"/>
                    </a:lnTo>
                    <a:lnTo>
                      <a:pt x="458" y="125"/>
                    </a:lnTo>
                    <a:lnTo>
                      <a:pt x="453" y="134"/>
                    </a:lnTo>
                    <a:lnTo>
                      <a:pt x="446" y="144"/>
                    </a:lnTo>
                    <a:lnTo>
                      <a:pt x="438" y="148"/>
                    </a:lnTo>
                    <a:lnTo>
                      <a:pt x="434" y="148"/>
                    </a:lnTo>
                    <a:lnTo>
                      <a:pt x="427" y="149"/>
                    </a:lnTo>
                    <a:lnTo>
                      <a:pt x="420" y="152"/>
                    </a:lnTo>
                    <a:lnTo>
                      <a:pt x="413" y="153"/>
                    </a:lnTo>
                    <a:lnTo>
                      <a:pt x="406" y="155"/>
                    </a:lnTo>
                    <a:lnTo>
                      <a:pt x="400" y="156"/>
                    </a:lnTo>
                    <a:lnTo>
                      <a:pt x="395" y="156"/>
                    </a:lnTo>
                    <a:lnTo>
                      <a:pt x="391" y="156"/>
                    </a:lnTo>
                    <a:lnTo>
                      <a:pt x="384" y="162"/>
                    </a:lnTo>
                    <a:lnTo>
                      <a:pt x="372" y="178"/>
                    </a:lnTo>
                    <a:lnTo>
                      <a:pt x="355" y="201"/>
                    </a:lnTo>
                    <a:lnTo>
                      <a:pt x="337" y="228"/>
                    </a:lnTo>
                    <a:lnTo>
                      <a:pt x="319" y="254"/>
                    </a:lnTo>
                    <a:lnTo>
                      <a:pt x="304" y="277"/>
                    </a:lnTo>
                    <a:lnTo>
                      <a:pt x="293" y="294"/>
                    </a:lnTo>
                    <a:lnTo>
                      <a:pt x="289" y="300"/>
                    </a:lnTo>
                    <a:lnTo>
                      <a:pt x="286" y="308"/>
                    </a:lnTo>
                    <a:lnTo>
                      <a:pt x="278" y="329"/>
                    </a:lnTo>
                    <a:lnTo>
                      <a:pt x="267" y="360"/>
                    </a:lnTo>
                    <a:lnTo>
                      <a:pt x="251" y="397"/>
                    </a:lnTo>
                    <a:lnTo>
                      <a:pt x="230" y="437"/>
                    </a:lnTo>
                    <a:lnTo>
                      <a:pt x="207" y="475"/>
                    </a:lnTo>
                    <a:lnTo>
                      <a:pt x="180" y="509"/>
                    </a:lnTo>
                    <a:lnTo>
                      <a:pt x="151" y="534"/>
                    </a:lnTo>
                    <a:lnTo>
                      <a:pt x="123" y="567"/>
                    </a:lnTo>
                    <a:lnTo>
                      <a:pt x="121" y="575"/>
                    </a:lnTo>
                    <a:lnTo>
                      <a:pt x="120" y="596"/>
                    </a:lnTo>
                    <a:lnTo>
                      <a:pt x="121" y="626"/>
                    </a:lnTo>
                    <a:lnTo>
                      <a:pt x="127" y="662"/>
                    </a:lnTo>
                    <a:lnTo>
                      <a:pt x="134" y="681"/>
                    </a:lnTo>
                    <a:lnTo>
                      <a:pt x="145" y="707"/>
                    </a:lnTo>
                    <a:lnTo>
                      <a:pt x="159" y="737"/>
                    </a:lnTo>
                    <a:lnTo>
                      <a:pt x="174" y="772"/>
                    </a:lnTo>
                    <a:lnTo>
                      <a:pt x="191" y="813"/>
                    </a:lnTo>
                    <a:lnTo>
                      <a:pt x="204" y="860"/>
                    </a:lnTo>
                    <a:lnTo>
                      <a:pt x="215" y="913"/>
                    </a:lnTo>
                    <a:lnTo>
                      <a:pt x="221" y="973"/>
                    </a:lnTo>
                    <a:lnTo>
                      <a:pt x="223" y="975"/>
                    </a:lnTo>
                    <a:lnTo>
                      <a:pt x="229" y="982"/>
                    </a:lnTo>
                    <a:lnTo>
                      <a:pt x="237" y="992"/>
                    </a:lnTo>
                    <a:lnTo>
                      <a:pt x="246" y="1006"/>
                    </a:lnTo>
                    <a:lnTo>
                      <a:pt x="256" y="1024"/>
                    </a:lnTo>
                    <a:lnTo>
                      <a:pt x="266" y="1044"/>
                    </a:lnTo>
                    <a:lnTo>
                      <a:pt x="274" y="1067"/>
                    </a:lnTo>
                    <a:lnTo>
                      <a:pt x="279" y="1093"/>
                    </a:lnTo>
                    <a:lnTo>
                      <a:pt x="280" y="1096"/>
                    </a:lnTo>
                    <a:lnTo>
                      <a:pt x="282" y="1106"/>
                    </a:lnTo>
                    <a:lnTo>
                      <a:pt x="284" y="1121"/>
                    </a:lnTo>
                    <a:lnTo>
                      <a:pt x="286" y="1141"/>
                    </a:lnTo>
                    <a:lnTo>
                      <a:pt x="287" y="1164"/>
                    </a:lnTo>
                    <a:lnTo>
                      <a:pt x="287" y="1189"/>
                    </a:lnTo>
                    <a:lnTo>
                      <a:pt x="285" y="1216"/>
                    </a:lnTo>
                    <a:lnTo>
                      <a:pt x="280" y="1242"/>
                    </a:lnTo>
                    <a:lnTo>
                      <a:pt x="274" y="1269"/>
                    </a:lnTo>
                    <a:lnTo>
                      <a:pt x="262" y="1294"/>
                    </a:lnTo>
                    <a:lnTo>
                      <a:pt x="247" y="1316"/>
                    </a:lnTo>
                    <a:lnTo>
                      <a:pt x="227" y="1335"/>
                    </a:lnTo>
                    <a:lnTo>
                      <a:pt x="203" y="1348"/>
                    </a:lnTo>
                    <a:lnTo>
                      <a:pt x="172" y="1356"/>
                    </a:lnTo>
                    <a:lnTo>
                      <a:pt x="134" y="1359"/>
                    </a:lnTo>
                    <a:lnTo>
                      <a:pt x="90" y="1353"/>
                    </a:lnTo>
                    <a:lnTo>
                      <a:pt x="103" y="1282"/>
                    </a:lnTo>
                    <a:lnTo>
                      <a:pt x="119" y="1200"/>
                    </a:lnTo>
                    <a:lnTo>
                      <a:pt x="123" y="1187"/>
                    </a:lnTo>
                    <a:lnTo>
                      <a:pt x="126" y="1156"/>
                    </a:lnTo>
                    <a:lnTo>
                      <a:pt x="125" y="1110"/>
                    </a:lnTo>
                    <a:lnTo>
                      <a:pt x="112" y="1057"/>
                    </a:lnTo>
                    <a:lnTo>
                      <a:pt x="111" y="1060"/>
                    </a:lnTo>
                    <a:lnTo>
                      <a:pt x="110" y="1070"/>
                    </a:lnTo>
                    <a:lnTo>
                      <a:pt x="106" y="1083"/>
                    </a:lnTo>
                    <a:lnTo>
                      <a:pt x="102" y="1101"/>
                    </a:lnTo>
                    <a:lnTo>
                      <a:pt x="96" y="1120"/>
                    </a:lnTo>
                    <a:lnTo>
                      <a:pt x="90" y="1141"/>
                    </a:lnTo>
                    <a:lnTo>
                      <a:pt x="83" y="1161"/>
                    </a:lnTo>
                    <a:lnTo>
                      <a:pt x="75" y="1178"/>
                    </a:lnTo>
                    <a:lnTo>
                      <a:pt x="75" y="1172"/>
                    </a:lnTo>
                    <a:lnTo>
                      <a:pt x="75" y="1150"/>
                    </a:lnTo>
                    <a:lnTo>
                      <a:pt x="72" y="1106"/>
                    </a:lnTo>
                    <a:lnTo>
                      <a:pt x="66" y="1037"/>
                    </a:lnTo>
                    <a:lnTo>
                      <a:pt x="64" y="1032"/>
                    </a:lnTo>
                    <a:lnTo>
                      <a:pt x="59" y="1015"/>
                    </a:lnTo>
                    <a:lnTo>
                      <a:pt x="52" y="991"/>
                    </a:lnTo>
                    <a:lnTo>
                      <a:pt x="43" y="961"/>
                    </a:lnTo>
                    <a:lnTo>
                      <a:pt x="34" y="927"/>
                    </a:lnTo>
                    <a:lnTo>
                      <a:pt x="25" y="891"/>
                    </a:lnTo>
                    <a:lnTo>
                      <a:pt x="17" y="857"/>
                    </a:lnTo>
                    <a:lnTo>
                      <a:pt x="10" y="824"/>
                    </a:lnTo>
                    <a:lnTo>
                      <a:pt x="3" y="768"/>
                    </a:lnTo>
                    <a:lnTo>
                      <a:pt x="0" y="721"/>
                    </a:lnTo>
                    <a:lnTo>
                      <a:pt x="2" y="689"/>
                    </a:lnTo>
                    <a:lnTo>
                      <a:pt x="3" y="678"/>
                    </a:lnTo>
                    <a:lnTo>
                      <a:pt x="3" y="584"/>
                    </a:lnTo>
                    <a:lnTo>
                      <a:pt x="17" y="547"/>
                    </a:lnTo>
                    <a:lnTo>
                      <a:pt x="18" y="543"/>
                    </a:lnTo>
                    <a:lnTo>
                      <a:pt x="22" y="535"/>
                    </a:lnTo>
                    <a:lnTo>
                      <a:pt x="29" y="522"/>
                    </a:lnTo>
                    <a:lnTo>
                      <a:pt x="38" y="505"/>
                    </a:lnTo>
                    <a:lnTo>
                      <a:pt x="50" y="484"/>
                    </a:lnTo>
                    <a:lnTo>
                      <a:pt x="63" y="460"/>
                    </a:lnTo>
                    <a:lnTo>
                      <a:pt x="78" y="434"/>
                    </a:lnTo>
                    <a:lnTo>
                      <a:pt x="95" y="406"/>
                    </a:lnTo>
                    <a:lnTo>
                      <a:pt x="113" y="376"/>
                    </a:lnTo>
                    <a:lnTo>
                      <a:pt x="134" y="347"/>
                    </a:lnTo>
                    <a:lnTo>
                      <a:pt x="155" y="317"/>
                    </a:lnTo>
                    <a:lnTo>
                      <a:pt x="177" y="288"/>
                    </a:lnTo>
                    <a:lnTo>
                      <a:pt x="200" y="260"/>
                    </a:lnTo>
                    <a:lnTo>
                      <a:pt x="224" y="233"/>
                    </a:lnTo>
                    <a:lnTo>
                      <a:pt x="248" y="209"/>
                    </a:lnTo>
                    <a:lnTo>
                      <a:pt x="272" y="188"/>
                    </a:lnTo>
                    <a:lnTo>
                      <a:pt x="276" y="186"/>
                    </a:lnTo>
                    <a:lnTo>
                      <a:pt x="286" y="180"/>
                    </a:lnTo>
                    <a:lnTo>
                      <a:pt x="301" y="171"/>
                    </a:lnTo>
                    <a:lnTo>
                      <a:pt x="319" y="157"/>
                    </a:lnTo>
                    <a:lnTo>
                      <a:pt x="337" y="142"/>
                    </a:lnTo>
                    <a:lnTo>
                      <a:pt x="357" y="124"/>
                    </a:lnTo>
                    <a:lnTo>
                      <a:pt x="373" y="103"/>
                    </a:lnTo>
                    <a:lnTo>
                      <a:pt x="385" y="81"/>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91" name="Freeform 160"/>
              <p:cNvSpPr>
                <a:spLocks/>
              </p:cNvSpPr>
              <p:nvPr/>
            </p:nvSpPr>
            <p:spPr bwMode="auto">
              <a:xfrm>
                <a:off x="8183" y="747"/>
                <a:ext cx="14" cy="26"/>
              </a:xfrm>
              <a:custGeom>
                <a:avLst/>
                <a:gdLst>
                  <a:gd name="T0" fmla="*/ 30 w 30"/>
                  <a:gd name="T1" fmla="*/ 0 h 53"/>
                  <a:gd name="T2" fmla="*/ 0 w 30"/>
                  <a:gd name="T3" fmla="*/ 53 h 53"/>
                  <a:gd name="T4" fmla="*/ 30 w 30"/>
                  <a:gd name="T5" fmla="*/ 0 h 53"/>
                </a:gdLst>
                <a:ahLst/>
                <a:cxnLst>
                  <a:cxn ang="0">
                    <a:pos x="T0" y="T1"/>
                  </a:cxn>
                  <a:cxn ang="0">
                    <a:pos x="T2" y="T3"/>
                  </a:cxn>
                  <a:cxn ang="0">
                    <a:pos x="T4" y="T5"/>
                  </a:cxn>
                </a:cxnLst>
                <a:rect l="0" t="0" r="r" b="b"/>
                <a:pathLst>
                  <a:path w="30" h="53">
                    <a:moveTo>
                      <a:pt x="30" y="0"/>
                    </a:moveTo>
                    <a:lnTo>
                      <a:pt x="0" y="53"/>
                    </a:lnTo>
                    <a:lnTo>
                      <a:pt x="30" y="0"/>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92" name="Freeform 161"/>
              <p:cNvSpPr>
                <a:spLocks/>
              </p:cNvSpPr>
              <p:nvPr/>
            </p:nvSpPr>
            <p:spPr bwMode="auto">
              <a:xfrm>
                <a:off x="8191" y="747"/>
                <a:ext cx="126" cy="183"/>
              </a:xfrm>
              <a:custGeom>
                <a:avLst/>
                <a:gdLst>
                  <a:gd name="T0" fmla="*/ 43 w 252"/>
                  <a:gd name="T1" fmla="*/ 0 h 367"/>
                  <a:gd name="T2" fmla="*/ 19 w 252"/>
                  <a:gd name="T3" fmla="*/ 34 h 367"/>
                  <a:gd name="T4" fmla="*/ 0 w 252"/>
                  <a:gd name="T5" fmla="*/ 64 h 367"/>
                  <a:gd name="T6" fmla="*/ 24 w 252"/>
                  <a:gd name="T7" fmla="*/ 145 h 367"/>
                  <a:gd name="T8" fmla="*/ 29 w 252"/>
                  <a:gd name="T9" fmla="*/ 159 h 367"/>
                  <a:gd name="T10" fmla="*/ 38 w 252"/>
                  <a:gd name="T11" fmla="*/ 193 h 367"/>
                  <a:gd name="T12" fmla="*/ 48 w 252"/>
                  <a:gd name="T13" fmla="*/ 231 h 367"/>
                  <a:gd name="T14" fmla="*/ 53 w 252"/>
                  <a:gd name="T15" fmla="*/ 260 h 367"/>
                  <a:gd name="T16" fmla="*/ 57 w 252"/>
                  <a:gd name="T17" fmla="*/ 273 h 367"/>
                  <a:gd name="T18" fmla="*/ 64 w 252"/>
                  <a:gd name="T19" fmla="*/ 286 h 367"/>
                  <a:gd name="T20" fmla="*/ 73 w 252"/>
                  <a:gd name="T21" fmla="*/ 300 h 367"/>
                  <a:gd name="T22" fmla="*/ 84 w 252"/>
                  <a:gd name="T23" fmla="*/ 314 h 367"/>
                  <a:gd name="T24" fmla="*/ 98 w 252"/>
                  <a:gd name="T25" fmla="*/ 326 h 367"/>
                  <a:gd name="T26" fmla="*/ 113 w 252"/>
                  <a:gd name="T27" fmla="*/ 338 h 367"/>
                  <a:gd name="T28" fmla="*/ 131 w 252"/>
                  <a:gd name="T29" fmla="*/ 347 h 367"/>
                  <a:gd name="T30" fmla="*/ 148 w 252"/>
                  <a:gd name="T31" fmla="*/ 356 h 367"/>
                  <a:gd name="T32" fmla="*/ 164 w 252"/>
                  <a:gd name="T33" fmla="*/ 362 h 367"/>
                  <a:gd name="T34" fmla="*/ 181 w 252"/>
                  <a:gd name="T35" fmla="*/ 365 h 367"/>
                  <a:gd name="T36" fmla="*/ 197 w 252"/>
                  <a:gd name="T37" fmla="*/ 367 h 367"/>
                  <a:gd name="T38" fmla="*/ 212 w 252"/>
                  <a:gd name="T39" fmla="*/ 365 h 367"/>
                  <a:gd name="T40" fmla="*/ 226 w 252"/>
                  <a:gd name="T41" fmla="*/ 360 h 367"/>
                  <a:gd name="T42" fmla="*/ 237 w 252"/>
                  <a:gd name="T43" fmla="*/ 351 h 367"/>
                  <a:gd name="T44" fmla="*/ 246 w 252"/>
                  <a:gd name="T45" fmla="*/ 337 h 367"/>
                  <a:gd name="T46" fmla="*/ 252 w 252"/>
                  <a:gd name="T47" fmla="*/ 318 h 367"/>
                  <a:gd name="T48" fmla="*/ 250 w 252"/>
                  <a:gd name="T49" fmla="*/ 314 h 367"/>
                  <a:gd name="T50" fmla="*/ 248 w 252"/>
                  <a:gd name="T51" fmla="*/ 302 h 367"/>
                  <a:gd name="T52" fmla="*/ 243 w 252"/>
                  <a:gd name="T53" fmla="*/ 286 h 367"/>
                  <a:gd name="T54" fmla="*/ 239 w 252"/>
                  <a:gd name="T55" fmla="*/ 265 h 367"/>
                  <a:gd name="T56" fmla="*/ 232 w 252"/>
                  <a:gd name="T57" fmla="*/ 242 h 367"/>
                  <a:gd name="T58" fmla="*/ 225 w 252"/>
                  <a:gd name="T59" fmla="*/ 219 h 367"/>
                  <a:gd name="T60" fmla="*/ 218 w 252"/>
                  <a:gd name="T61" fmla="*/ 197 h 367"/>
                  <a:gd name="T62" fmla="*/ 211 w 252"/>
                  <a:gd name="T63" fmla="*/ 179 h 367"/>
                  <a:gd name="T64" fmla="*/ 196 w 252"/>
                  <a:gd name="T65" fmla="*/ 208 h 367"/>
                  <a:gd name="T66" fmla="*/ 189 w 252"/>
                  <a:gd name="T67" fmla="*/ 223 h 367"/>
                  <a:gd name="T68" fmla="*/ 186 w 252"/>
                  <a:gd name="T69" fmla="*/ 217 h 367"/>
                  <a:gd name="T70" fmla="*/ 179 w 252"/>
                  <a:gd name="T71" fmla="*/ 203 h 367"/>
                  <a:gd name="T72" fmla="*/ 174 w 252"/>
                  <a:gd name="T73" fmla="*/ 182 h 367"/>
                  <a:gd name="T74" fmla="*/ 178 w 252"/>
                  <a:gd name="T75" fmla="*/ 160 h 367"/>
                  <a:gd name="T76" fmla="*/ 187 w 252"/>
                  <a:gd name="T77" fmla="*/ 139 h 367"/>
                  <a:gd name="T78" fmla="*/ 190 w 252"/>
                  <a:gd name="T79" fmla="*/ 120 h 367"/>
                  <a:gd name="T80" fmla="*/ 193 w 252"/>
                  <a:gd name="T81" fmla="*/ 106 h 367"/>
                  <a:gd name="T82" fmla="*/ 193 w 252"/>
                  <a:gd name="T83" fmla="*/ 102 h 367"/>
                  <a:gd name="T84" fmla="*/ 188 w 252"/>
                  <a:gd name="T85" fmla="*/ 101 h 367"/>
                  <a:gd name="T86" fmla="*/ 173 w 252"/>
                  <a:gd name="T87" fmla="*/ 95 h 367"/>
                  <a:gd name="T88" fmla="*/ 154 w 252"/>
                  <a:gd name="T89" fmla="*/ 87 h 367"/>
                  <a:gd name="T90" fmla="*/ 129 w 252"/>
                  <a:gd name="T91" fmla="*/ 75 h 367"/>
                  <a:gd name="T92" fmla="*/ 104 w 252"/>
                  <a:gd name="T93" fmla="*/ 61 h 367"/>
                  <a:gd name="T94" fmla="*/ 80 w 252"/>
                  <a:gd name="T95" fmla="*/ 44 h 367"/>
                  <a:gd name="T96" fmla="*/ 58 w 252"/>
                  <a:gd name="T97" fmla="*/ 23 h 367"/>
                  <a:gd name="T98" fmla="*/ 43 w 252"/>
                  <a:gd name="T99" fmla="*/ 0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2" h="367">
                    <a:moveTo>
                      <a:pt x="43" y="0"/>
                    </a:moveTo>
                    <a:lnTo>
                      <a:pt x="19" y="34"/>
                    </a:lnTo>
                    <a:lnTo>
                      <a:pt x="0" y="64"/>
                    </a:lnTo>
                    <a:lnTo>
                      <a:pt x="24" y="145"/>
                    </a:lnTo>
                    <a:lnTo>
                      <a:pt x="29" y="159"/>
                    </a:lnTo>
                    <a:lnTo>
                      <a:pt x="38" y="193"/>
                    </a:lnTo>
                    <a:lnTo>
                      <a:pt x="48" y="231"/>
                    </a:lnTo>
                    <a:lnTo>
                      <a:pt x="53" y="260"/>
                    </a:lnTo>
                    <a:lnTo>
                      <a:pt x="57" y="273"/>
                    </a:lnTo>
                    <a:lnTo>
                      <a:pt x="64" y="286"/>
                    </a:lnTo>
                    <a:lnTo>
                      <a:pt x="73" y="300"/>
                    </a:lnTo>
                    <a:lnTo>
                      <a:pt x="84" y="314"/>
                    </a:lnTo>
                    <a:lnTo>
                      <a:pt x="98" y="326"/>
                    </a:lnTo>
                    <a:lnTo>
                      <a:pt x="113" y="338"/>
                    </a:lnTo>
                    <a:lnTo>
                      <a:pt x="131" y="347"/>
                    </a:lnTo>
                    <a:lnTo>
                      <a:pt x="148" y="356"/>
                    </a:lnTo>
                    <a:lnTo>
                      <a:pt x="164" y="362"/>
                    </a:lnTo>
                    <a:lnTo>
                      <a:pt x="181" y="365"/>
                    </a:lnTo>
                    <a:lnTo>
                      <a:pt x="197" y="367"/>
                    </a:lnTo>
                    <a:lnTo>
                      <a:pt x="212" y="365"/>
                    </a:lnTo>
                    <a:lnTo>
                      <a:pt x="226" y="360"/>
                    </a:lnTo>
                    <a:lnTo>
                      <a:pt x="237" y="351"/>
                    </a:lnTo>
                    <a:lnTo>
                      <a:pt x="246" y="337"/>
                    </a:lnTo>
                    <a:lnTo>
                      <a:pt x="252" y="318"/>
                    </a:lnTo>
                    <a:lnTo>
                      <a:pt x="250" y="314"/>
                    </a:lnTo>
                    <a:lnTo>
                      <a:pt x="248" y="302"/>
                    </a:lnTo>
                    <a:lnTo>
                      <a:pt x="243" y="286"/>
                    </a:lnTo>
                    <a:lnTo>
                      <a:pt x="239" y="265"/>
                    </a:lnTo>
                    <a:lnTo>
                      <a:pt x="232" y="242"/>
                    </a:lnTo>
                    <a:lnTo>
                      <a:pt x="225" y="219"/>
                    </a:lnTo>
                    <a:lnTo>
                      <a:pt x="218" y="197"/>
                    </a:lnTo>
                    <a:lnTo>
                      <a:pt x="211" y="179"/>
                    </a:lnTo>
                    <a:lnTo>
                      <a:pt x="196" y="208"/>
                    </a:lnTo>
                    <a:lnTo>
                      <a:pt x="189" y="223"/>
                    </a:lnTo>
                    <a:lnTo>
                      <a:pt x="186" y="217"/>
                    </a:lnTo>
                    <a:lnTo>
                      <a:pt x="179" y="203"/>
                    </a:lnTo>
                    <a:lnTo>
                      <a:pt x="174" y="182"/>
                    </a:lnTo>
                    <a:lnTo>
                      <a:pt x="178" y="160"/>
                    </a:lnTo>
                    <a:lnTo>
                      <a:pt x="187" y="139"/>
                    </a:lnTo>
                    <a:lnTo>
                      <a:pt x="190" y="120"/>
                    </a:lnTo>
                    <a:lnTo>
                      <a:pt x="193" y="106"/>
                    </a:lnTo>
                    <a:lnTo>
                      <a:pt x="193" y="102"/>
                    </a:lnTo>
                    <a:lnTo>
                      <a:pt x="188" y="101"/>
                    </a:lnTo>
                    <a:lnTo>
                      <a:pt x="173" y="95"/>
                    </a:lnTo>
                    <a:lnTo>
                      <a:pt x="154" y="87"/>
                    </a:lnTo>
                    <a:lnTo>
                      <a:pt x="129" y="75"/>
                    </a:lnTo>
                    <a:lnTo>
                      <a:pt x="104" y="61"/>
                    </a:lnTo>
                    <a:lnTo>
                      <a:pt x="80" y="44"/>
                    </a:lnTo>
                    <a:lnTo>
                      <a:pt x="58" y="23"/>
                    </a:lnTo>
                    <a:lnTo>
                      <a:pt x="43" y="0"/>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93" name="Freeform 162"/>
              <p:cNvSpPr>
                <a:spLocks/>
              </p:cNvSpPr>
              <p:nvPr/>
            </p:nvSpPr>
            <p:spPr bwMode="auto">
              <a:xfrm>
                <a:off x="8329" y="330"/>
                <a:ext cx="233" cy="615"/>
              </a:xfrm>
              <a:custGeom>
                <a:avLst/>
                <a:gdLst>
                  <a:gd name="T0" fmla="*/ 35 w 465"/>
                  <a:gd name="T1" fmla="*/ 983 h 1230"/>
                  <a:gd name="T2" fmla="*/ 53 w 465"/>
                  <a:gd name="T3" fmla="*/ 966 h 1230"/>
                  <a:gd name="T4" fmla="*/ 86 w 465"/>
                  <a:gd name="T5" fmla="*/ 942 h 1230"/>
                  <a:gd name="T6" fmla="*/ 132 w 465"/>
                  <a:gd name="T7" fmla="*/ 925 h 1230"/>
                  <a:gd name="T8" fmla="*/ 162 w 465"/>
                  <a:gd name="T9" fmla="*/ 918 h 1230"/>
                  <a:gd name="T10" fmla="*/ 175 w 465"/>
                  <a:gd name="T11" fmla="*/ 885 h 1230"/>
                  <a:gd name="T12" fmla="*/ 208 w 465"/>
                  <a:gd name="T13" fmla="*/ 825 h 1230"/>
                  <a:gd name="T14" fmla="*/ 274 w 465"/>
                  <a:gd name="T15" fmla="*/ 746 h 1230"/>
                  <a:gd name="T16" fmla="*/ 351 w 465"/>
                  <a:gd name="T17" fmla="*/ 712 h 1230"/>
                  <a:gd name="T18" fmla="*/ 314 w 465"/>
                  <a:gd name="T19" fmla="*/ 641 h 1230"/>
                  <a:gd name="T20" fmla="*/ 312 w 465"/>
                  <a:gd name="T21" fmla="*/ 604 h 1230"/>
                  <a:gd name="T22" fmla="*/ 312 w 465"/>
                  <a:gd name="T23" fmla="*/ 543 h 1230"/>
                  <a:gd name="T24" fmla="*/ 322 w 465"/>
                  <a:gd name="T25" fmla="*/ 468 h 1230"/>
                  <a:gd name="T26" fmla="*/ 356 w 465"/>
                  <a:gd name="T27" fmla="*/ 223 h 1230"/>
                  <a:gd name="T28" fmla="*/ 373 w 465"/>
                  <a:gd name="T29" fmla="*/ 174 h 1230"/>
                  <a:gd name="T30" fmla="*/ 371 w 465"/>
                  <a:gd name="T31" fmla="*/ 150 h 1230"/>
                  <a:gd name="T32" fmla="*/ 389 w 465"/>
                  <a:gd name="T33" fmla="*/ 104 h 1230"/>
                  <a:gd name="T34" fmla="*/ 407 w 465"/>
                  <a:gd name="T35" fmla="*/ 91 h 1230"/>
                  <a:gd name="T36" fmla="*/ 419 w 465"/>
                  <a:gd name="T37" fmla="*/ 88 h 1230"/>
                  <a:gd name="T38" fmla="*/ 428 w 465"/>
                  <a:gd name="T39" fmla="*/ 90 h 1230"/>
                  <a:gd name="T40" fmla="*/ 432 w 465"/>
                  <a:gd name="T41" fmla="*/ 91 h 1230"/>
                  <a:gd name="T42" fmla="*/ 443 w 465"/>
                  <a:gd name="T43" fmla="*/ 43 h 1230"/>
                  <a:gd name="T44" fmla="*/ 423 w 465"/>
                  <a:gd name="T45" fmla="*/ 66 h 1230"/>
                  <a:gd name="T46" fmla="*/ 408 w 465"/>
                  <a:gd name="T47" fmla="*/ 68 h 1230"/>
                  <a:gd name="T48" fmla="*/ 402 w 465"/>
                  <a:gd name="T49" fmla="*/ 53 h 1230"/>
                  <a:gd name="T50" fmla="*/ 430 w 465"/>
                  <a:gd name="T51" fmla="*/ 0 h 1230"/>
                  <a:gd name="T52" fmla="*/ 455 w 465"/>
                  <a:gd name="T53" fmla="*/ 11 h 1230"/>
                  <a:gd name="T54" fmla="*/ 465 w 465"/>
                  <a:gd name="T55" fmla="*/ 34 h 1230"/>
                  <a:gd name="T56" fmla="*/ 463 w 465"/>
                  <a:gd name="T57" fmla="*/ 72 h 1230"/>
                  <a:gd name="T58" fmla="*/ 451 w 465"/>
                  <a:gd name="T59" fmla="*/ 134 h 1230"/>
                  <a:gd name="T60" fmla="*/ 439 w 465"/>
                  <a:gd name="T61" fmla="*/ 203 h 1230"/>
                  <a:gd name="T62" fmla="*/ 449 w 465"/>
                  <a:gd name="T63" fmla="*/ 407 h 1230"/>
                  <a:gd name="T64" fmla="*/ 456 w 465"/>
                  <a:gd name="T65" fmla="*/ 466 h 1230"/>
                  <a:gd name="T66" fmla="*/ 461 w 465"/>
                  <a:gd name="T67" fmla="*/ 558 h 1230"/>
                  <a:gd name="T68" fmla="*/ 453 w 465"/>
                  <a:gd name="T69" fmla="*/ 657 h 1230"/>
                  <a:gd name="T70" fmla="*/ 442 w 465"/>
                  <a:gd name="T71" fmla="*/ 706 h 1230"/>
                  <a:gd name="T72" fmla="*/ 445 w 465"/>
                  <a:gd name="T73" fmla="*/ 731 h 1230"/>
                  <a:gd name="T74" fmla="*/ 433 w 465"/>
                  <a:gd name="T75" fmla="*/ 759 h 1230"/>
                  <a:gd name="T76" fmla="*/ 395 w 465"/>
                  <a:gd name="T77" fmla="*/ 820 h 1230"/>
                  <a:gd name="T78" fmla="*/ 341 w 465"/>
                  <a:gd name="T79" fmla="*/ 900 h 1230"/>
                  <a:gd name="T80" fmla="*/ 283 w 465"/>
                  <a:gd name="T81" fmla="*/ 969 h 1230"/>
                  <a:gd name="T82" fmla="*/ 253 w 465"/>
                  <a:gd name="T83" fmla="*/ 994 h 1230"/>
                  <a:gd name="T84" fmla="*/ 220 w 465"/>
                  <a:gd name="T85" fmla="*/ 1021 h 1230"/>
                  <a:gd name="T86" fmla="*/ 175 w 465"/>
                  <a:gd name="T87" fmla="*/ 1067 h 1230"/>
                  <a:gd name="T88" fmla="*/ 139 w 465"/>
                  <a:gd name="T89" fmla="*/ 1122 h 1230"/>
                  <a:gd name="T90" fmla="*/ 129 w 465"/>
                  <a:gd name="T91" fmla="*/ 1230 h 1230"/>
                  <a:gd name="T92" fmla="*/ 114 w 465"/>
                  <a:gd name="T93" fmla="*/ 1197 h 1230"/>
                  <a:gd name="T94" fmla="*/ 78 w 465"/>
                  <a:gd name="T95" fmla="*/ 1121 h 1230"/>
                  <a:gd name="T96" fmla="*/ 40 w 465"/>
                  <a:gd name="T97" fmla="*/ 1040 h 1230"/>
                  <a:gd name="T98" fmla="*/ 16 w 465"/>
                  <a:gd name="T99" fmla="*/ 995 h 1230"/>
                  <a:gd name="T100" fmla="*/ 3 w 465"/>
                  <a:gd name="T101" fmla="*/ 977 h 1230"/>
                  <a:gd name="T102" fmla="*/ 22 w 465"/>
                  <a:gd name="T103" fmla="*/ 980 h 1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65" h="1230">
                    <a:moveTo>
                      <a:pt x="33" y="985"/>
                    </a:moveTo>
                    <a:lnTo>
                      <a:pt x="35" y="983"/>
                    </a:lnTo>
                    <a:lnTo>
                      <a:pt x="42" y="976"/>
                    </a:lnTo>
                    <a:lnTo>
                      <a:pt x="53" y="966"/>
                    </a:lnTo>
                    <a:lnTo>
                      <a:pt x="68" y="954"/>
                    </a:lnTo>
                    <a:lnTo>
                      <a:pt x="86" y="942"/>
                    </a:lnTo>
                    <a:lnTo>
                      <a:pt x="108" y="932"/>
                    </a:lnTo>
                    <a:lnTo>
                      <a:pt x="132" y="925"/>
                    </a:lnTo>
                    <a:lnTo>
                      <a:pt x="161" y="923"/>
                    </a:lnTo>
                    <a:lnTo>
                      <a:pt x="162" y="918"/>
                    </a:lnTo>
                    <a:lnTo>
                      <a:pt x="166" y="906"/>
                    </a:lnTo>
                    <a:lnTo>
                      <a:pt x="175" y="885"/>
                    </a:lnTo>
                    <a:lnTo>
                      <a:pt x="189" y="858"/>
                    </a:lnTo>
                    <a:lnTo>
                      <a:pt x="208" y="825"/>
                    </a:lnTo>
                    <a:lnTo>
                      <a:pt x="237" y="787"/>
                    </a:lnTo>
                    <a:lnTo>
                      <a:pt x="274" y="746"/>
                    </a:lnTo>
                    <a:lnTo>
                      <a:pt x="322" y="701"/>
                    </a:lnTo>
                    <a:lnTo>
                      <a:pt x="351" y="712"/>
                    </a:lnTo>
                    <a:lnTo>
                      <a:pt x="315" y="646"/>
                    </a:lnTo>
                    <a:lnTo>
                      <a:pt x="314" y="641"/>
                    </a:lnTo>
                    <a:lnTo>
                      <a:pt x="313" y="627"/>
                    </a:lnTo>
                    <a:lnTo>
                      <a:pt x="312" y="604"/>
                    </a:lnTo>
                    <a:lnTo>
                      <a:pt x="311" y="575"/>
                    </a:lnTo>
                    <a:lnTo>
                      <a:pt x="312" y="543"/>
                    </a:lnTo>
                    <a:lnTo>
                      <a:pt x="315" y="506"/>
                    </a:lnTo>
                    <a:lnTo>
                      <a:pt x="322" y="468"/>
                    </a:lnTo>
                    <a:lnTo>
                      <a:pt x="334" y="431"/>
                    </a:lnTo>
                    <a:lnTo>
                      <a:pt x="356" y="223"/>
                    </a:lnTo>
                    <a:lnTo>
                      <a:pt x="395" y="182"/>
                    </a:lnTo>
                    <a:lnTo>
                      <a:pt x="373" y="174"/>
                    </a:lnTo>
                    <a:lnTo>
                      <a:pt x="372" y="167"/>
                    </a:lnTo>
                    <a:lnTo>
                      <a:pt x="371" y="150"/>
                    </a:lnTo>
                    <a:lnTo>
                      <a:pt x="374" y="127"/>
                    </a:lnTo>
                    <a:lnTo>
                      <a:pt x="389" y="104"/>
                    </a:lnTo>
                    <a:lnTo>
                      <a:pt x="398" y="96"/>
                    </a:lnTo>
                    <a:lnTo>
                      <a:pt x="407" y="91"/>
                    </a:lnTo>
                    <a:lnTo>
                      <a:pt x="413" y="89"/>
                    </a:lnTo>
                    <a:lnTo>
                      <a:pt x="419" y="88"/>
                    </a:lnTo>
                    <a:lnTo>
                      <a:pt x="425" y="89"/>
                    </a:lnTo>
                    <a:lnTo>
                      <a:pt x="428" y="90"/>
                    </a:lnTo>
                    <a:lnTo>
                      <a:pt x="431" y="91"/>
                    </a:lnTo>
                    <a:lnTo>
                      <a:pt x="432" y="91"/>
                    </a:lnTo>
                    <a:lnTo>
                      <a:pt x="440" y="73"/>
                    </a:lnTo>
                    <a:lnTo>
                      <a:pt x="443" y="43"/>
                    </a:lnTo>
                    <a:lnTo>
                      <a:pt x="425" y="65"/>
                    </a:lnTo>
                    <a:lnTo>
                      <a:pt x="423" y="66"/>
                    </a:lnTo>
                    <a:lnTo>
                      <a:pt x="416" y="67"/>
                    </a:lnTo>
                    <a:lnTo>
                      <a:pt x="408" y="68"/>
                    </a:lnTo>
                    <a:lnTo>
                      <a:pt x="401" y="69"/>
                    </a:lnTo>
                    <a:lnTo>
                      <a:pt x="402" y="53"/>
                    </a:lnTo>
                    <a:lnTo>
                      <a:pt x="407" y="3"/>
                    </a:lnTo>
                    <a:lnTo>
                      <a:pt x="430" y="0"/>
                    </a:lnTo>
                    <a:lnTo>
                      <a:pt x="453" y="9"/>
                    </a:lnTo>
                    <a:lnTo>
                      <a:pt x="455" y="11"/>
                    </a:lnTo>
                    <a:lnTo>
                      <a:pt x="461" y="18"/>
                    </a:lnTo>
                    <a:lnTo>
                      <a:pt x="465" y="34"/>
                    </a:lnTo>
                    <a:lnTo>
                      <a:pt x="464" y="62"/>
                    </a:lnTo>
                    <a:lnTo>
                      <a:pt x="463" y="72"/>
                    </a:lnTo>
                    <a:lnTo>
                      <a:pt x="458" y="97"/>
                    </a:lnTo>
                    <a:lnTo>
                      <a:pt x="451" y="134"/>
                    </a:lnTo>
                    <a:lnTo>
                      <a:pt x="443" y="175"/>
                    </a:lnTo>
                    <a:lnTo>
                      <a:pt x="439" y="203"/>
                    </a:lnTo>
                    <a:lnTo>
                      <a:pt x="448" y="399"/>
                    </a:lnTo>
                    <a:lnTo>
                      <a:pt x="449" y="407"/>
                    </a:lnTo>
                    <a:lnTo>
                      <a:pt x="453" y="431"/>
                    </a:lnTo>
                    <a:lnTo>
                      <a:pt x="456" y="466"/>
                    </a:lnTo>
                    <a:lnTo>
                      <a:pt x="460" y="509"/>
                    </a:lnTo>
                    <a:lnTo>
                      <a:pt x="461" y="558"/>
                    </a:lnTo>
                    <a:lnTo>
                      <a:pt x="458" y="608"/>
                    </a:lnTo>
                    <a:lnTo>
                      <a:pt x="453" y="657"/>
                    </a:lnTo>
                    <a:lnTo>
                      <a:pt x="441" y="702"/>
                    </a:lnTo>
                    <a:lnTo>
                      <a:pt x="442" y="706"/>
                    </a:lnTo>
                    <a:lnTo>
                      <a:pt x="445" y="717"/>
                    </a:lnTo>
                    <a:lnTo>
                      <a:pt x="445" y="731"/>
                    </a:lnTo>
                    <a:lnTo>
                      <a:pt x="441" y="746"/>
                    </a:lnTo>
                    <a:lnTo>
                      <a:pt x="433" y="759"/>
                    </a:lnTo>
                    <a:lnTo>
                      <a:pt x="417" y="786"/>
                    </a:lnTo>
                    <a:lnTo>
                      <a:pt x="395" y="820"/>
                    </a:lnTo>
                    <a:lnTo>
                      <a:pt x="370" y="860"/>
                    </a:lnTo>
                    <a:lnTo>
                      <a:pt x="341" y="900"/>
                    </a:lnTo>
                    <a:lnTo>
                      <a:pt x="312" y="938"/>
                    </a:lnTo>
                    <a:lnTo>
                      <a:pt x="283" y="969"/>
                    </a:lnTo>
                    <a:lnTo>
                      <a:pt x="258" y="991"/>
                    </a:lnTo>
                    <a:lnTo>
                      <a:pt x="253" y="994"/>
                    </a:lnTo>
                    <a:lnTo>
                      <a:pt x="239" y="1005"/>
                    </a:lnTo>
                    <a:lnTo>
                      <a:pt x="220" y="1021"/>
                    </a:lnTo>
                    <a:lnTo>
                      <a:pt x="198" y="1042"/>
                    </a:lnTo>
                    <a:lnTo>
                      <a:pt x="175" y="1067"/>
                    </a:lnTo>
                    <a:lnTo>
                      <a:pt x="155" y="1093"/>
                    </a:lnTo>
                    <a:lnTo>
                      <a:pt x="139" y="1122"/>
                    </a:lnTo>
                    <a:lnTo>
                      <a:pt x="131" y="1152"/>
                    </a:lnTo>
                    <a:lnTo>
                      <a:pt x="129" y="1230"/>
                    </a:lnTo>
                    <a:lnTo>
                      <a:pt x="124" y="1221"/>
                    </a:lnTo>
                    <a:lnTo>
                      <a:pt x="114" y="1197"/>
                    </a:lnTo>
                    <a:lnTo>
                      <a:pt x="98" y="1161"/>
                    </a:lnTo>
                    <a:lnTo>
                      <a:pt x="78" y="1121"/>
                    </a:lnTo>
                    <a:lnTo>
                      <a:pt x="58" y="1078"/>
                    </a:lnTo>
                    <a:lnTo>
                      <a:pt x="40" y="1040"/>
                    </a:lnTo>
                    <a:lnTo>
                      <a:pt x="25" y="1012"/>
                    </a:lnTo>
                    <a:lnTo>
                      <a:pt x="16" y="995"/>
                    </a:lnTo>
                    <a:lnTo>
                      <a:pt x="0" y="977"/>
                    </a:lnTo>
                    <a:lnTo>
                      <a:pt x="3" y="977"/>
                    </a:lnTo>
                    <a:lnTo>
                      <a:pt x="10" y="977"/>
                    </a:lnTo>
                    <a:lnTo>
                      <a:pt x="22" y="980"/>
                    </a:lnTo>
                    <a:lnTo>
                      <a:pt x="33" y="985"/>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94" name="Freeform 163"/>
              <p:cNvSpPr>
                <a:spLocks/>
              </p:cNvSpPr>
              <p:nvPr/>
            </p:nvSpPr>
            <p:spPr bwMode="auto">
              <a:xfrm>
                <a:off x="8463" y="368"/>
                <a:ext cx="66" cy="58"/>
              </a:xfrm>
              <a:custGeom>
                <a:avLst/>
                <a:gdLst>
                  <a:gd name="T0" fmla="*/ 77 w 134"/>
                  <a:gd name="T1" fmla="*/ 0 h 117"/>
                  <a:gd name="T2" fmla="*/ 50 w 134"/>
                  <a:gd name="T3" fmla="*/ 7 h 117"/>
                  <a:gd name="T4" fmla="*/ 15 w 134"/>
                  <a:gd name="T5" fmla="*/ 9 h 117"/>
                  <a:gd name="T6" fmla="*/ 13 w 134"/>
                  <a:gd name="T7" fmla="*/ 11 h 117"/>
                  <a:gd name="T8" fmla="*/ 7 w 134"/>
                  <a:gd name="T9" fmla="*/ 15 h 117"/>
                  <a:gd name="T10" fmla="*/ 1 w 134"/>
                  <a:gd name="T11" fmla="*/ 23 h 117"/>
                  <a:gd name="T12" fmla="*/ 0 w 134"/>
                  <a:gd name="T13" fmla="*/ 33 h 117"/>
                  <a:gd name="T14" fmla="*/ 2 w 134"/>
                  <a:gd name="T15" fmla="*/ 47 h 117"/>
                  <a:gd name="T16" fmla="*/ 4 w 134"/>
                  <a:gd name="T17" fmla="*/ 61 h 117"/>
                  <a:gd name="T18" fmla="*/ 6 w 134"/>
                  <a:gd name="T19" fmla="*/ 75 h 117"/>
                  <a:gd name="T20" fmla="*/ 6 w 134"/>
                  <a:gd name="T21" fmla="*/ 81 h 117"/>
                  <a:gd name="T22" fmla="*/ 13 w 134"/>
                  <a:gd name="T23" fmla="*/ 104 h 117"/>
                  <a:gd name="T24" fmla="*/ 17 w 134"/>
                  <a:gd name="T25" fmla="*/ 106 h 117"/>
                  <a:gd name="T26" fmla="*/ 27 w 134"/>
                  <a:gd name="T27" fmla="*/ 110 h 117"/>
                  <a:gd name="T28" fmla="*/ 36 w 134"/>
                  <a:gd name="T29" fmla="*/ 114 h 117"/>
                  <a:gd name="T30" fmla="*/ 43 w 134"/>
                  <a:gd name="T31" fmla="*/ 117 h 117"/>
                  <a:gd name="T32" fmla="*/ 48 w 134"/>
                  <a:gd name="T33" fmla="*/ 117 h 117"/>
                  <a:gd name="T34" fmla="*/ 55 w 134"/>
                  <a:gd name="T35" fmla="*/ 116 h 117"/>
                  <a:gd name="T36" fmla="*/ 61 w 134"/>
                  <a:gd name="T37" fmla="*/ 114 h 117"/>
                  <a:gd name="T38" fmla="*/ 63 w 134"/>
                  <a:gd name="T39" fmla="*/ 114 h 117"/>
                  <a:gd name="T40" fmla="*/ 65 w 134"/>
                  <a:gd name="T41" fmla="*/ 113 h 117"/>
                  <a:gd name="T42" fmla="*/ 67 w 134"/>
                  <a:gd name="T43" fmla="*/ 111 h 117"/>
                  <a:gd name="T44" fmla="*/ 73 w 134"/>
                  <a:gd name="T45" fmla="*/ 109 h 117"/>
                  <a:gd name="T46" fmla="*/ 80 w 134"/>
                  <a:gd name="T47" fmla="*/ 105 h 117"/>
                  <a:gd name="T48" fmla="*/ 89 w 134"/>
                  <a:gd name="T49" fmla="*/ 103 h 117"/>
                  <a:gd name="T50" fmla="*/ 99 w 134"/>
                  <a:gd name="T51" fmla="*/ 102 h 117"/>
                  <a:gd name="T52" fmla="*/ 113 w 134"/>
                  <a:gd name="T53" fmla="*/ 102 h 117"/>
                  <a:gd name="T54" fmla="*/ 128 w 134"/>
                  <a:gd name="T55" fmla="*/ 105 h 117"/>
                  <a:gd name="T56" fmla="*/ 134 w 134"/>
                  <a:gd name="T57" fmla="*/ 98 h 117"/>
                  <a:gd name="T58" fmla="*/ 112 w 134"/>
                  <a:gd name="T59" fmla="*/ 56 h 117"/>
                  <a:gd name="T60" fmla="*/ 115 w 134"/>
                  <a:gd name="T61" fmla="*/ 44 h 117"/>
                  <a:gd name="T62" fmla="*/ 111 w 134"/>
                  <a:gd name="T63" fmla="*/ 47 h 117"/>
                  <a:gd name="T64" fmla="*/ 100 w 134"/>
                  <a:gd name="T65" fmla="*/ 51 h 117"/>
                  <a:gd name="T66" fmla="*/ 91 w 134"/>
                  <a:gd name="T67" fmla="*/ 57 h 117"/>
                  <a:gd name="T68" fmla="*/ 90 w 134"/>
                  <a:gd name="T69" fmla="*/ 61 h 117"/>
                  <a:gd name="T70" fmla="*/ 89 w 134"/>
                  <a:gd name="T71" fmla="*/ 61 h 117"/>
                  <a:gd name="T72" fmla="*/ 84 w 134"/>
                  <a:gd name="T73" fmla="*/ 59 h 117"/>
                  <a:gd name="T74" fmla="*/ 77 w 134"/>
                  <a:gd name="T75" fmla="*/ 58 h 117"/>
                  <a:gd name="T76" fmla="*/ 69 w 134"/>
                  <a:gd name="T77" fmla="*/ 56 h 117"/>
                  <a:gd name="T78" fmla="*/ 60 w 134"/>
                  <a:gd name="T79" fmla="*/ 53 h 117"/>
                  <a:gd name="T80" fmla="*/ 51 w 134"/>
                  <a:gd name="T81" fmla="*/ 51 h 117"/>
                  <a:gd name="T82" fmla="*/ 43 w 134"/>
                  <a:gd name="T83" fmla="*/ 50 h 117"/>
                  <a:gd name="T84" fmla="*/ 36 w 134"/>
                  <a:gd name="T85" fmla="*/ 49 h 117"/>
                  <a:gd name="T86" fmla="*/ 38 w 134"/>
                  <a:gd name="T87" fmla="*/ 44 h 117"/>
                  <a:gd name="T88" fmla="*/ 39 w 134"/>
                  <a:gd name="T89" fmla="*/ 44 h 117"/>
                  <a:gd name="T90" fmla="*/ 43 w 134"/>
                  <a:gd name="T91" fmla="*/ 45 h 117"/>
                  <a:gd name="T92" fmla="*/ 47 w 134"/>
                  <a:gd name="T93" fmla="*/ 45 h 117"/>
                  <a:gd name="T94" fmla="*/ 53 w 134"/>
                  <a:gd name="T95" fmla="*/ 44 h 117"/>
                  <a:gd name="T96" fmla="*/ 59 w 134"/>
                  <a:gd name="T97" fmla="*/ 43 h 117"/>
                  <a:gd name="T98" fmla="*/ 66 w 134"/>
                  <a:gd name="T99" fmla="*/ 41 h 117"/>
                  <a:gd name="T100" fmla="*/ 73 w 134"/>
                  <a:gd name="T101" fmla="*/ 36 h 117"/>
                  <a:gd name="T102" fmla="*/ 78 w 134"/>
                  <a:gd name="T103" fmla="*/ 30 h 117"/>
                  <a:gd name="T104" fmla="*/ 88 w 134"/>
                  <a:gd name="T105" fmla="*/ 18 h 117"/>
                  <a:gd name="T106" fmla="*/ 83 w 134"/>
                  <a:gd name="T107" fmla="*/ 4 h 117"/>
                  <a:gd name="T108" fmla="*/ 77 w 134"/>
                  <a:gd name="T109"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4" h="117">
                    <a:moveTo>
                      <a:pt x="77" y="0"/>
                    </a:moveTo>
                    <a:lnTo>
                      <a:pt x="50" y="7"/>
                    </a:lnTo>
                    <a:lnTo>
                      <a:pt x="15" y="9"/>
                    </a:lnTo>
                    <a:lnTo>
                      <a:pt x="13" y="11"/>
                    </a:lnTo>
                    <a:lnTo>
                      <a:pt x="7" y="15"/>
                    </a:lnTo>
                    <a:lnTo>
                      <a:pt x="1" y="23"/>
                    </a:lnTo>
                    <a:lnTo>
                      <a:pt x="0" y="33"/>
                    </a:lnTo>
                    <a:lnTo>
                      <a:pt x="2" y="47"/>
                    </a:lnTo>
                    <a:lnTo>
                      <a:pt x="4" y="61"/>
                    </a:lnTo>
                    <a:lnTo>
                      <a:pt x="6" y="75"/>
                    </a:lnTo>
                    <a:lnTo>
                      <a:pt x="6" y="81"/>
                    </a:lnTo>
                    <a:lnTo>
                      <a:pt x="13" y="104"/>
                    </a:lnTo>
                    <a:lnTo>
                      <a:pt x="17" y="106"/>
                    </a:lnTo>
                    <a:lnTo>
                      <a:pt x="27" y="110"/>
                    </a:lnTo>
                    <a:lnTo>
                      <a:pt x="36" y="114"/>
                    </a:lnTo>
                    <a:lnTo>
                      <a:pt x="43" y="117"/>
                    </a:lnTo>
                    <a:lnTo>
                      <a:pt x="48" y="117"/>
                    </a:lnTo>
                    <a:lnTo>
                      <a:pt x="55" y="116"/>
                    </a:lnTo>
                    <a:lnTo>
                      <a:pt x="61" y="114"/>
                    </a:lnTo>
                    <a:lnTo>
                      <a:pt x="63" y="114"/>
                    </a:lnTo>
                    <a:lnTo>
                      <a:pt x="65" y="113"/>
                    </a:lnTo>
                    <a:lnTo>
                      <a:pt x="67" y="111"/>
                    </a:lnTo>
                    <a:lnTo>
                      <a:pt x="73" y="109"/>
                    </a:lnTo>
                    <a:lnTo>
                      <a:pt x="80" y="105"/>
                    </a:lnTo>
                    <a:lnTo>
                      <a:pt x="89" y="103"/>
                    </a:lnTo>
                    <a:lnTo>
                      <a:pt x="99" y="102"/>
                    </a:lnTo>
                    <a:lnTo>
                      <a:pt x="113" y="102"/>
                    </a:lnTo>
                    <a:lnTo>
                      <a:pt x="128" y="105"/>
                    </a:lnTo>
                    <a:lnTo>
                      <a:pt x="134" y="98"/>
                    </a:lnTo>
                    <a:lnTo>
                      <a:pt x="112" y="56"/>
                    </a:lnTo>
                    <a:lnTo>
                      <a:pt x="115" y="44"/>
                    </a:lnTo>
                    <a:lnTo>
                      <a:pt x="111" y="47"/>
                    </a:lnTo>
                    <a:lnTo>
                      <a:pt x="100" y="51"/>
                    </a:lnTo>
                    <a:lnTo>
                      <a:pt x="91" y="57"/>
                    </a:lnTo>
                    <a:lnTo>
                      <a:pt x="90" y="61"/>
                    </a:lnTo>
                    <a:lnTo>
                      <a:pt x="89" y="61"/>
                    </a:lnTo>
                    <a:lnTo>
                      <a:pt x="84" y="59"/>
                    </a:lnTo>
                    <a:lnTo>
                      <a:pt x="77" y="58"/>
                    </a:lnTo>
                    <a:lnTo>
                      <a:pt x="69" y="56"/>
                    </a:lnTo>
                    <a:lnTo>
                      <a:pt x="60" y="53"/>
                    </a:lnTo>
                    <a:lnTo>
                      <a:pt x="51" y="51"/>
                    </a:lnTo>
                    <a:lnTo>
                      <a:pt x="43" y="50"/>
                    </a:lnTo>
                    <a:lnTo>
                      <a:pt x="36" y="49"/>
                    </a:lnTo>
                    <a:lnTo>
                      <a:pt x="38" y="44"/>
                    </a:lnTo>
                    <a:lnTo>
                      <a:pt x="39" y="44"/>
                    </a:lnTo>
                    <a:lnTo>
                      <a:pt x="43" y="45"/>
                    </a:lnTo>
                    <a:lnTo>
                      <a:pt x="47" y="45"/>
                    </a:lnTo>
                    <a:lnTo>
                      <a:pt x="53" y="44"/>
                    </a:lnTo>
                    <a:lnTo>
                      <a:pt x="59" y="43"/>
                    </a:lnTo>
                    <a:lnTo>
                      <a:pt x="66" y="41"/>
                    </a:lnTo>
                    <a:lnTo>
                      <a:pt x="73" y="36"/>
                    </a:lnTo>
                    <a:lnTo>
                      <a:pt x="78" y="30"/>
                    </a:lnTo>
                    <a:lnTo>
                      <a:pt x="88" y="18"/>
                    </a:lnTo>
                    <a:lnTo>
                      <a:pt x="83" y="4"/>
                    </a:lnTo>
                    <a:lnTo>
                      <a:pt x="77" y="0"/>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95" name="Freeform 164"/>
              <p:cNvSpPr>
                <a:spLocks/>
              </p:cNvSpPr>
              <p:nvPr/>
            </p:nvSpPr>
            <p:spPr bwMode="auto">
              <a:xfrm>
                <a:off x="8507" y="330"/>
                <a:ext cx="15" cy="38"/>
              </a:xfrm>
              <a:custGeom>
                <a:avLst/>
                <a:gdLst>
                  <a:gd name="T0" fmla="*/ 31 w 31"/>
                  <a:gd name="T1" fmla="*/ 4 h 76"/>
                  <a:gd name="T2" fmla="*/ 31 w 31"/>
                  <a:gd name="T3" fmla="*/ 13 h 76"/>
                  <a:gd name="T4" fmla="*/ 30 w 31"/>
                  <a:gd name="T5" fmla="*/ 32 h 76"/>
                  <a:gd name="T6" fmla="*/ 29 w 31"/>
                  <a:gd name="T7" fmla="*/ 52 h 76"/>
                  <a:gd name="T8" fmla="*/ 29 w 31"/>
                  <a:gd name="T9" fmla="*/ 64 h 76"/>
                  <a:gd name="T10" fmla="*/ 30 w 31"/>
                  <a:gd name="T11" fmla="*/ 67 h 76"/>
                  <a:gd name="T12" fmla="*/ 30 w 31"/>
                  <a:gd name="T13" fmla="*/ 70 h 76"/>
                  <a:gd name="T14" fmla="*/ 30 w 31"/>
                  <a:gd name="T15" fmla="*/ 72 h 76"/>
                  <a:gd name="T16" fmla="*/ 30 w 31"/>
                  <a:gd name="T17" fmla="*/ 73 h 76"/>
                  <a:gd name="T18" fmla="*/ 26 w 31"/>
                  <a:gd name="T19" fmla="*/ 74 h 76"/>
                  <a:gd name="T20" fmla="*/ 21 w 31"/>
                  <a:gd name="T21" fmla="*/ 75 h 76"/>
                  <a:gd name="T22" fmla="*/ 12 w 31"/>
                  <a:gd name="T23" fmla="*/ 76 h 76"/>
                  <a:gd name="T24" fmla="*/ 7 w 31"/>
                  <a:gd name="T25" fmla="*/ 74 h 76"/>
                  <a:gd name="T26" fmla="*/ 3 w 31"/>
                  <a:gd name="T27" fmla="*/ 66 h 76"/>
                  <a:gd name="T28" fmla="*/ 2 w 31"/>
                  <a:gd name="T29" fmla="*/ 51 h 76"/>
                  <a:gd name="T30" fmla="*/ 1 w 31"/>
                  <a:gd name="T31" fmla="*/ 37 h 76"/>
                  <a:gd name="T32" fmla="*/ 1 w 31"/>
                  <a:gd name="T33" fmla="*/ 32 h 76"/>
                  <a:gd name="T34" fmla="*/ 0 w 31"/>
                  <a:gd name="T35" fmla="*/ 29 h 76"/>
                  <a:gd name="T36" fmla="*/ 0 w 31"/>
                  <a:gd name="T37" fmla="*/ 21 h 76"/>
                  <a:gd name="T38" fmla="*/ 2 w 31"/>
                  <a:gd name="T39" fmla="*/ 13 h 76"/>
                  <a:gd name="T40" fmla="*/ 10 w 31"/>
                  <a:gd name="T41" fmla="*/ 5 h 76"/>
                  <a:gd name="T42" fmla="*/ 19 w 31"/>
                  <a:gd name="T43" fmla="*/ 0 h 76"/>
                  <a:gd name="T44" fmla="*/ 26 w 31"/>
                  <a:gd name="T45" fmla="*/ 0 h 76"/>
                  <a:gd name="T46" fmla="*/ 30 w 31"/>
                  <a:gd name="T47" fmla="*/ 3 h 76"/>
                  <a:gd name="T48" fmla="*/ 31 w 31"/>
                  <a:gd name="T49" fmla="*/ 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 h="76">
                    <a:moveTo>
                      <a:pt x="31" y="4"/>
                    </a:moveTo>
                    <a:lnTo>
                      <a:pt x="31" y="13"/>
                    </a:lnTo>
                    <a:lnTo>
                      <a:pt x="30" y="32"/>
                    </a:lnTo>
                    <a:lnTo>
                      <a:pt x="29" y="52"/>
                    </a:lnTo>
                    <a:lnTo>
                      <a:pt x="29" y="64"/>
                    </a:lnTo>
                    <a:lnTo>
                      <a:pt x="30" y="67"/>
                    </a:lnTo>
                    <a:lnTo>
                      <a:pt x="30" y="70"/>
                    </a:lnTo>
                    <a:lnTo>
                      <a:pt x="30" y="72"/>
                    </a:lnTo>
                    <a:lnTo>
                      <a:pt x="30" y="73"/>
                    </a:lnTo>
                    <a:lnTo>
                      <a:pt x="26" y="74"/>
                    </a:lnTo>
                    <a:lnTo>
                      <a:pt x="21" y="75"/>
                    </a:lnTo>
                    <a:lnTo>
                      <a:pt x="12" y="76"/>
                    </a:lnTo>
                    <a:lnTo>
                      <a:pt x="7" y="74"/>
                    </a:lnTo>
                    <a:lnTo>
                      <a:pt x="3" y="66"/>
                    </a:lnTo>
                    <a:lnTo>
                      <a:pt x="2" y="51"/>
                    </a:lnTo>
                    <a:lnTo>
                      <a:pt x="1" y="37"/>
                    </a:lnTo>
                    <a:lnTo>
                      <a:pt x="1" y="32"/>
                    </a:lnTo>
                    <a:lnTo>
                      <a:pt x="0" y="29"/>
                    </a:lnTo>
                    <a:lnTo>
                      <a:pt x="0" y="21"/>
                    </a:lnTo>
                    <a:lnTo>
                      <a:pt x="2" y="13"/>
                    </a:lnTo>
                    <a:lnTo>
                      <a:pt x="10" y="5"/>
                    </a:lnTo>
                    <a:lnTo>
                      <a:pt x="19" y="0"/>
                    </a:lnTo>
                    <a:lnTo>
                      <a:pt x="26" y="0"/>
                    </a:lnTo>
                    <a:lnTo>
                      <a:pt x="30" y="3"/>
                    </a:lnTo>
                    <a:lnTo>
                      <a:pt x="31" y="4"/>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96" name="Freeform 165"/>
              <p:cNvSpPr>
                <a:spLocks/>
              </p:cNvSpPr>
              <p:nvPr/>
            </p:nvSpPr>
            <p:spPr bwMode="auto">
              <a:xfrm>
                <a:off x="8485" y="335"/>
                <a:ext cx="16" cy="30"/>
              </a:xfrm>
              <a:custGeom>
                <a:avLst/>
                <a:gdLst>
                  <a:gd name="T0" fmla="*/ 25 w 32"/>
                  <a:gd name="T1" fmla="*/ 0 h 60"/>
                  <a:gd name="T2" fmla="*/ 25 w 32"/>
                  <a:gd name="T3" fmla="*/ 2 h 60"/>
                  <a:gd name="T4" fmla="*/ 27 w 32"/>
                  <a:gd name="T5" fmla="*/ 7 h 60"/>
                  <a:gd name="T6" fmla="*/ 27 w 32"/>
                  <a:gd name="T7" fmla="*/ 12 h 60"/>
                  <a:gd name="T8" fmla="*/ 27 w 32"/>
                  <a:gd name="T9" fmla="*/ 17 h 60"/>
                  <a:gd name="T10" fmla="*/ 28 w 32"/>
                  <a:gd name="T11" fmla="*/ 25 h 60"/>
                  <a:gd name="T12" fmla="*/ 30 w 32"/>
                  <a:gd name="T13" fmla="*/ 37 h 60"/>
                  <a:gd name="T14" fmla="*/ 31 w 32"/>
                  <a:gd name="T15" fmla="*/ 48 h 60"/>
                  <a:gd name="T16" fmla="*/ 32 w 32"/>
                  <a:gd name="T17" fmla="*/ 53 h 60"/>
                  <a:gd name="T18" fmla="*/ 8 w 32"/>
                  <a:gd name="T19" fmla="*/ 60 h 60"/>
                  <a:gd name="T20" fmla="*/ 7 w 32"/>
                  <a:gd name="T21" fmla="*/ 55 h 60"/>
                  <a:gd name="T22" fmla="*/ 3 w 32"/>
                  <a:gd name="T23" fmla="*/ 46 h 60"/>
                  <a:gd name="T24" fmla="*/ 0 w 32"/>
                  <a:gd name="T25" fmla="*/ 35 h 60"/>
                  <a:gd name="T26" fmla="*/ 0 w 32"/>
                  <a:gd name="T27" fmla="*/ 27 h 60"/>
                  <a:gd name="T28" fmla="*/ 1 w 32"/>
                  <a:gd name="T29" fmla="*/ 20 h 60"/>
                  <a:gd name="T30" fmla="*/ 3 w 32"/>
                  <a:gd name="T31" fmla="*/ 11 h 60"/>
                  <a:gd name="T32" fmla="*/ 10 w 32"/>
                  <a:gd name="T33" fmla="*/ 3 h 60"/>
                  <a:gd name="T34" fmla="*/ 25 w 32"/>
                  <a:gd name="T35"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60">
                    <a:moveTo>
                      <a:pt x="25" y="0"/>
                    </a:moveTo>
                    <a:lnTo>
                      <a:pt x="25" y="2"/>
                    </a:lnTo>
                    <a:lnTo>
                      <a:pt x="27" y="7"/>
                    </a:lnTo>
                    <a:lnTo>
                      <a:pt x="27" y="12"/>
                    </a:lnTo>
                    <a:lnTo>
                      <a:pt x="27" y="17"/>
                    </a:lnTo>
                    <a:lnTo>
                      <a:pt x="28" y="25"/>
                    </a:lnTo>
                    <a:lnTo>
                      <a:pt x="30" y="37"/>
                    </a:lnTo>
                    <a:lnTo>
                      <a:pt x="31" y="48"/>
                    </a:lnTo>
                    <a:lnTo>
                      <a:pt x="32" y="53"/>
                    </a:lnTo>
                    <a:lnTo>
                      <a:pt x="8" y="60"/>
                    </a:lnTo>
                    <a:lnTo>
                      <a:pt x="7" y="55"/>
                    </a:lnTo>
                    <a:lnTo>
                      <a:pt x="3" y="46"/>
                    </a:lnTo>
                    <a:lnTo>
                      <a:pt x="0" y="35"/>
                    </a:lnTo>
                    <a:lnTo>
                      <a:pt x="0" y="27"/>
                    </a:lnTo>
                    <a:lnTo>
                      <a:pt x="1" y="20"/>
                    </a:lnTo>
                    <a:lnTo>
                      <a:pt x="3" y="11"/>
                    </a:lnTo>
                    <a:lnTo>
                      <a:pt x="10" y="3"/>
                    </a:lnTo>
                    <a:lnTo>
                      <a:pt x="25" y="0"/>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97" name="Freeform 166"/>
              <p:cNvSpPr>
                <a:spLocks/>
              </p:cNvSpPr>
              <p:nvPr/>
            </p:nvSpPr>
            <p:spPr bwMode="auto">
              <a:xfrm>
                <a:off x="8468" y="347"/>
                <a:ext cx="15" cy="19"/>
              </a:xfrm>
              <a:custGeom>
                <a:avLst/>
                <a:gdLst>
                  <a:gd name="T0" fmla="*/ 21 w 28"/>
                  <a:gd name="T1" fmla="*/ 3 h 39"/>
                  <a:gd name="T2" fmla="*/ 24 w 28"/>
                  <a:gd name="T3" fmla="*/ 8 h 39"/>
                  <a:gd name="T4" fmla="*/ 25 w 28"/>
                  <a:gd name="T5" fmla="*/ 14 h 39"/>
                  <a:gd name="T6" fmla="*/ 24 w 28"/>
                  <a:gd name="T7" fmla="*/ 19 h 39"/>
                  <a:gd name="T8" fmla="*/ 24 w 28"/>
                  <a:gd name="T9" fmla="*/ 22 h 39"/>
                  <a:gd name="T10" fmla="*/ 28 w 28"/>
                  <a:gd name="T11" fmla="*/ 33 h 39"/>
                  <a:gd name="T12" fmla="*/ 7 w 28"/>
                  <a:gd name="T13" fmla="*/ 39 h 39"/>
                  <a:gd name="T14" fmla="*/ 0 w 28"/>
                  <a:gd name="T15" fmla="*/ 9 h 39"/>
                  <a:gd name="T16" fmla="*/ 1 w 28"/>
                  <a:gd name="T17" fmla="*/ 7 h 39"/>
                  <a:gd name="T18" fmla="*/ 5 w 28"/>
                  <a:gd name="T19" fmla="*/ 2 h 39"/>
                  <a:gd name="T20" fmla="*/ 12 w 28"/>
                  <a:gd name="T21" fmla="*/ 0 h 39"/>
                  <a:gd name="T22" fmla="*/ 21 w 28"/>
                  <a:gd name="T23" fmla="*/ 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39">
                    <a:moveTo>
                      <a:pt x="21" y="3"/>
                    </a:moveTo>
                    <a:lnTo>
                      <a:pt x="24" y="8"/>
                    </a:lnTo>
                    <a:lnTo>
                      <a:pt x="25" y="14"/>
                    </a:lnTo>
                    <a:lnTo>
                      <a:pt x="24" y="19"/>
                    </a:lnTo>
                    <a:lnTo>
                      <a:pt x="24" y="22"/>
                    </a:lnTo>
                    <a:lnTo>
                      <a:pt x="28" y="33"/>
                    </a:lnTo>
                    <a:lnTo>
                      <a:pt x="7" y="39"/>
                    </a:lnTo>
                    <a:lnTo>
                      <a:pt x="0" y="9"/>
                    </a:lnTo>
                    <a:lnTo>
                      <a:pt x="1" y="7"/>
                    </a:lnTo>
                    <a:lnTo>
                      <a:pt x="5" y="2"/>
                    </a:lnTo>
                    <a:lnTo>
                      <a:pt x="12" y="0"/>
                    </a:lnTo>
                    <a:lnTo>
                      <a:pt x="21" y="3"/>
                    </a:lnTo>
                    <a:close/>
                  </a:path>
                </a:pathLst>
              </a:custGeom>
              <a:solidFill>
                <a:srgbClr val="FFA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98" name="Freeform 167"/>
              <p:cNvSpPr>
                <a:spLocks/>
              </p:cNvSpPr>
              <p:nvPr/>
            </p:nvSpPr>
            <p:spPr bwMode="auto">
              <a:xfrm>
                <a:off x="7999" y="771"/>
                <a:ext cx="386" cy="530"/>
              </a:xfrm>
              <a:custGeom>
                <a:avLst/>
                <a:gdLst>
                  <a:gd name="T0" fmla="*/ 329 w 770"/>
                  <a:gd name="T1" fmla="*/ 15 h 1059"/>
                  <a:gd name="T2" fmla="*/ 330 w 770"/>
                  <a:gd name="T3" fmla="*/ 78 h 1059"/>
                  <a:gd name="T4" fmla="*/ 318 w 770"/>
                  <a:gd name="T5" fmla="*/ 164 h 1059"/>
                  <a:gd name="T6" fmla="*/ 280 w 770"/>
                  <a:gd name="T7" fmla="*/ 246 h 1059"/>
                  <a:gd name="T8" fmla="*/ 205 w 770"/>
                  <a:gd name="T9" fmla="*/ 294 h 1059"/>
                  <a:gd name="T10" fmla="*/ 110 w 770"/>
                  <a:gd name="T11" fmla="*/ 293 h 1059"/>
                  <a:gd name="T12" fmla="*/ 119 w 770"/>
                  <a:gd name="T13" fmla="*/ 376 h 1059"/>
                  <a:gd name="T14" fmla="*/ 137 w 770"/>
                  <a:gd name="T15" fmla="*/ 521 h 1059"/>
                  <a:gd name="T16" fmla="*/ 149 w 770"/>
                  <a:gd name="T17" fmla="*/ 612 h 1059"/>
                  <a:gd name="T18" fmla="*/ 156 w 770"/>
                  <a:gd name="T19" fmla="*/ 757 h 1059"/>
                  <a:gd name="T20" fmla="*/ 125 w 770"/>
                  <a:gd name="T21" fmla="*/ 718 h 1059"/>
                  <a:gd name="T22" fmla="*/ 106 w 770"/>
                  <a:gd name="T23" fmla="*/ 777 h 1059"/>
                  <a:gd name="T24" fmla="*/ 80 w 770"/>
                  <a:gd name="T25" fmla="*/ 844 h 1059"/>
                  <a:gd name="T26" fmla="*/ 57 w 770"/>
                  <a:gd name="T27" fmla="*/ 875 h 1059"/>
                  <a:gd name="T28" fmla="*/ 24 w 770"/>
                  <a:gd name="T29" fmla="*/ 920 h 1059"/>
                  <a:gd name="T30" fmla="*/ 0 w 770"/>
                  <a:gd name="T31" fmla="*/ 979 h 1059"/>
                  <a:gd name="T32" fmla="*/ 146 w 770"/>
                  <a:gd name="T33" fmla="*/ 1019 h 1059"/>
                  <a:gd name="T34" fmla="*/ 214 w 770"/>
                  <a:gd name="T35" fmla="*/ 1017 h 1059"/>
                  <a:gd name="T36" fmla="*/ 315 w 770"/>
                  <a:gd name="T37" fmla="*/ 1018 h 1059"/>
                  <a:gd name="T38" fmla="*/ 427 w 770"/>
                  <a:gd name="T39" fmla="*/ 1026 h 1059"/>
                  <a:gd name="T40" fmla="*/ 526 w 770"/>
                  <a:gd name="T41" fmla="*/ 1042 h 1059"/>
                  <a:gd name="T42" fmla="*/ 572 w 770"/>
                  <a:gd name="T43" fmla="*/ 1044 h 1059"/>
                  <a:gd name="T44" fmla="*/ 575 w 770"/>
                  <a:gd name="T45" fmla="*/ 935 h 1059"/>
                  <a:gd name="T46" fmla="*/ 591 w 770"/>
                  <a:gd name="T47" fmla="*/ 862 h 1059"/>
                  <a:gd name="T48" fmla="*/ 621 w 770"/>
                  <a:gd name="T49" fmla="*/ 768 h 1059"/>
                  <a:gd name="T50" fmla="*/ 639 w 770"/>
                  <a:gd name="T51" fmla="*/ 708 h 1059"/>
                  <a:gd name="T52" fmla="*/ 643 w 770"/>
                  <a:gd name="T53" fmla="*/ 685 h 1059"/>
                  <a:gd name="T54" fmla="*/ 630 w 770"/>
                  <a:gd name="T55" fmla="*/ 684 h 1059"/>
                  <a:gd name="T56" fmla="*/ 598 w 770"/>
                  <a:gd name="T57" fmla="*/ 683 h 1059"/>
                  <a:gd name="T58" fmla="*/ 554 w 770"/>
                  <a:gd name="T59" fmla="*/ 681 h 1059"/>
                  <a:gd name="T60" fmla="*/ 507 w 770"/>
                  <a:gd name="T61" fmla="*/ 681 h 1059"/>
                  <a:gd name="T62" fmla="*/ 464 w 770"/>
                  <a:gd name="T63" fmla="*/ 685 h 1059"/>
                  <a:gd name="T64" fmla="*/ 456 w 770"/>
                  <a:gd name="T65" fmla="*/ 685 h 1059"/>
                  <a:gd name="T66" fmla="*/ 474 w 770"/>
                  <a:gd name="T67" fmla="*/ 675 h 1059"/>
                  <a:gd name="T68" fmla="*/ 508 w 770"/>
                  <a:gd name="T69" fmla="*/ 661 h 1059"/>
                  <a:gd name="T70" fmla="*/ 560 w 770"/>
                  <a:gd name="T71" fmla="*/ 649 h 1059"/>
                  <a:gd name="T72" fmla="*/ 630 w 770"/>
                  <a:gd name="T73" fmla="*/ 646 h 1059"/>
                  <a:gd name="T74" fmla="*/ 692 w 770"/>
                  <a:gd name="T75" fmla="*/ 648 h 1059"/>
                  <a:gd name="T76" fmla="*/ 735 w 770"/>
                  <a:gd name="T77" fmla="*/ 609 h 1059"/>
                  <a:gd name="T78" fmla="*/ 766 w 770"/>
                  <a:gd name="T79" fmla="*/ 501 h 1059"/>
                  <a:gd name="T80" fmla="*/ 767 w 770"/>
                  <a:gd name="T81" fmla="*/ 383 h 1059"/>
                  <a:gd name="T82" fmla="*/ 727 w 770"/>
                  <a:gd name="T83" fmla="*/ 271 h 1059"/>
                  <a:gd name="T84" fmla="*/ 663 w 770"/>
                  <a:gd name="T85" fmla="*/ 139 h 1059"/>
                  <a:gd name="T86" fmla="*/ 623 w 770"/>
                  <a:gd name="T87" fmla="*/ 110 h 1059"/>
                  <a:gd name="T88" fmla="*/ 645 w 770"/>
                  <a:gd name="T89" fmla="*/ 186 h 1059"/>
                  <a:gd name="T90" fmla="*/ 666 w 770"/>
                  <a:gd name="T91" fmla="*/ 271 h 1059"/>
                  <a:gd name="T92" fmla="*/ 663 w 770"/>
                  <a:gd name="T93" fmla="*/ 296 h 1059"/>
                  <a:gd name="T94" fmla="*/ 638 w 770"/>
                  <a:gd name="T95" fmla="*/ 331 h 1059"/>
                  <a:gd name="T96" fmla="*/ 580 w 770"/>
                  <a:gd name="T97" fmla="*/ 342 h 1059"/>
                  <a:gd name="T98" fmla="*/ 541 w 770"/>
                  <a:gd name="T99" fmla="*/ 338 h 1059"/>
                  <a:gd name="T100" fmla="*/ 465 w 770"/>
                  <a:gd name="T101" fmla="*/ 305 h 1059"/>
                  <a:gd name="T102" fmla="*/ 357 w 770"/>
                  <a:gd name="T103" fmla="*/ 28 h 1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70" h="1059">
                    <a:moveTo>
                      <a:pt x="328" y="0"/>
                    </a:moveTo>
                    <a:lnTo>
                      <a:pt x="328" y="3"/>
                    </a:lnTo>
                    <a:lnTo>
                      <a:pt x="329" y="15"/>
                    </a:lnTo>
                    <a:lnTo>
                      <a:pt x="330" y="31"/>
                    </a:lnTo>
                    <a:lnTo>
                      <a:pt x="330" y="53"/>
                    </a:lnTo>
                    <a:lnTo>
                      <a:pt x="330" y="78"/>
                    </a:lnTo>
                    <a:lnTo>
                      <a:pt x="328" y="106"/>
                    </a:lnTo>
                    <a:lnTo>
                      <a:pt x="323" y="134"/>
                    </a:lnTo>
                    <a:lnTo>
                      <a:pt x="318" y="164"/>
                    </a:lnTo>
                    <a:lnTo>
                      <a:pt x="308" y="194"/>
                    </a:lnTo>
                    <a:lnTo>
                      <a:pt x="296" y="222"/>
                    </a:lnTo>
                    <a:lnTo>
                      <a:pt x="280" y="246"/>
                    </a:lnTo>
                    <a:lnTo>
                      <a:pt x="260" y="268"/>
                    </a:lnTo>
                    <a:lnTo>
                      <a:pt x="235" y="284"/>
                    </a:lnTo>
                    <a:lnTo>
                      <a:pt x="205" y="294"/>
                    </a:lnTo>
                    <a:lnTo>
                      <a:pt x="168" y="298"/>
                    </a:lnTo>
                    <a:lnTo>
                      <a:pt x="126" y="293"/>
                    </a:lnTo>
                    <a:lnTo>
                      <a:pt x="110" y="293"/>
                    </a:lnTo>
                    <a:lnTo>
                      <a:pt x="111" y="305"/>
                    </a:lnTo>
                    <a:lnTo>
                      <a:pt x="115" y="334"/>
                    </a:lnTo>
                    <a:lnTo>
                      <a:pt x="119" y="376"/>
                    </a:lnTo>
                    <a:lnTo>
                      <a:pt x="125" y="426"/>
                    </a:lnTo>
                    <a:lnTo>
                      <a:pt x="131" y="475"/>
                    </a:lnTo>
                    <a:lnTo>
                      <a:pt x="137" y="521"/>
                    </a:lnTo>
                    <a:lnTo>
                      <a:pt x="141" y="556"/>
                    </a:lnTo>
                    <a:lnTo>
                      <a:pt x="145" y="574"/>
                    </a:lnTo>
                    <a:lnTo>
                      <a:pt x="149" y="612"/>
                    </a:lnTo>
                    <a:lnTo>
                      <a:pt x="153" y="675"/>
                    </a:lnTo>
                    <a:lnTo>
                      <a:pt x="155" y="732"/>
                    </a:lnTo>
                    <a:lnTo>
                      <a:pt x="156" y="757"/>
                    </a:lnTo>
                    <a:lnTo>
                      <a:pt x="145" y="807"/>
                    </a:lnTo>
                    <a:lnTo>
                      <a:pt x="126" y="713"/>
                    </a:lnTo>
                    <a:lnTo>
                      <a:pt x="125" y="718"/>
                    </a:lnTo>
                    <a:lnTo>
                      <a:pt x="121" y="732"/>
                    </a:lnTo>
                    <a:lnTo>
                      <a:pt x="114" y="753"/>
                    </a:lnTo>
                    <a:lnTo>
                      <a:pt x="106" y="777"/>
                    </a:lnTo>
                    <a:lnTo>
                      <a:pt x="97" y="802"/>
                    </a:lnTo>
                    <a:lnTo>
                      <a:pt x="88" y="825"/>
                    </a:lnTo>
                    <a:lnTo>
                      <a:pt x="80" y="844"/>
                    </a:lnTo>
                    <a:lnTo>
                      <a:pt x="73" y="855"/>
                    </a:lnTo>
                    <a:lnTo>
                      <a:pt x="66" y="863"/>
                    </a:lnTo>
                    <a:lnTo>
                      <a:pt x="57" y="875"/>
                    </a:lnTo>
                    <a:lnTo>
                      <a:pt x="47" y="888"/>
                    </a:lnTo>
                    <a:lnTo>
                      <a:pt x="35" y="903"/>
                    </a:lnTo>
                    <a:lnTo>
                      <a:pt x="24" y="920"/>
                    </a:lnTo>
                    <a:lnTo>
                      <a:pt x="13" y="938"/>
                    </a:lnTo>
                    <a:lnTo>
                      <a:pt x="5" y="958"/>
                    </a:lnTo>
                    <a:lnTo>
                      <a:pt x="0" y="979"/>
                    </a:lnTo>
                    <a:lnTo>
                      <a:pt x="131" y="1019"/>
                    </a:lnTo>
                    <a:lnTo>
                      <a:pt x="134" y="1019"/>
                    </a:lnTo>
                    <a:lnTo>
                      <a:pt x="146" y="1019"/>
                    </a:lnTo>
                    <a:lnTo>
                      <a:pt x="163" y="1018"/>
                    </a:lnTo>
                    <a:lnTo>
                      <a:pt x="186" y="1018"/>
                    </a:lnTo>
                    <a:lnTo>
                      <a:pt x="214" y="1017"/>
                    </a:lnTo>
                    <a:lnTo>
                      <a:pt x="245" y="1017"/>
                    </a:lnTo>
                    <a:lnTo>
                      <a:pt x="280" y="1018"/>
                    </a:lnTo>
                    <a:lnTo>
                      <a:pt x="315" y="1018"/>
                    </a:lnTo>
                    <a:lnTo>
                      <a:pt x="353" y="1020"/>
                    </a:lnTo>
                    <a:lnTo>
                      <a:pt x="390" y="1022"/>
                    </a:lnTo>
                    <a:lnTo>
                      <a:pt x="427" y="1026"/>
                    </a:lnTo>
                    <a:lnTo>
                      <a:pt x="463" y="1029"/>
                    </a:lnTo>
                    <a:lnTo>
                      <a:pt x="496" y="1035"/>
                    </a:lnTo>
                    <a:lnTo>
                      <a:pt x="526" y="1042"/>
                    </a:lnTo>
                    <a:lnTo>
                      <a:pt x="552" y="1050"/>
                    </a:lnTo>
                    <a:lnTo>
                      <a:pt x="572" y="1059"/>
                    </a:lnTo>
                    <a:lnTo>
                      <a:pt x="572" y="1044"/>
                    </a:lnTo>
                    <a:lnTo>
                      <a:pt x="573" y="1010"/>
                    </a:lnTo>
                    <a:lnTo>
                      <a:pt x="575" y="969"/>
                    </a:lnTo>
                    <a:lnTo>
                      <a:pt x="575" y="935"/>
                    </a:lnTo>
                    <a:lnTo>
                      <a:pt x="577" y="918"/>
                    </a:lnTo>
                    <a:lnTo>
                      <a:pt x="583" y="892"/>
                    </a:lnTo>
                    <a:lnTo>
                      <a:pt x="591" y="862"/>
                    </a:lnTo>
                    <a:lnTo>
                      <a:pt x="601" y="830"/>
                    </a:lnTo>
                    <a:lnTo>
                      <a:pt x="610" y="798"/>
                    </a:lnTo>
                    <a:lnTo>
                      <a:pt x="621" y="768"/>
                    </a:lnTo>
                    <a:lnTo>
                      <a:pt x="629" y="744"/>
                    </a:lnTo>
                    <a:lnTo>
                      <a:pt x="633" y="728"/>
                    </a:lnTo>
                    <a:lnTo>
                      <a:pt x="639" y="708"/>
                    </a:lnTo>
                    <a:lnTo>
                      <a:pt x="641" y="694"/>
                    </a:lnTo>
                    <a:lnTo>
                      <a:pt x="643" y="687"/>
                    </a:lnTo>
                    <a:lnTo>
                      <a:pt x="643" y="685"/>
                    </a:lnTo>
                    <a:lnTo>
                      <a:pt x="641" y="685"/>
                    </a:lnTo>
                    <a:lnTo>
                      <a:pt x="637" y="685"/>
                    </a:lnTo>
                    <a:lnTo>
                      <a:pt x="630" y="684"/>
                    </a:lnTo>
                    <a:lnTo>
                      <a:pt x="621" y="684"/>
                    </a:lnTo>
                    <a:lnTo>
                      <a:pt x="610" y="683"/>
                    </a:lnTo>
                    <a:lnTo>
                      <a:pt x="598" y="683"/>
                    </a:lnTo>
                    <a:lnTo>
                      <a:pt x="584" y="683"/>
                    </a:lnTo>
                    <a:lnTo>
                      <a:pt x="569" y="681"/>
                    </a:lnTo>
                    <a:lnTo>
                      <a:pt x="554" y="681"/>
                    </a:lnTo>
                    <a:lnTo>
                      <a:pt x="538" y="681"/>
                    </a:lnTo>
                    <a:lnTo>
                      <a:pt x="522" y="681"/>
                    </a:lnTo>
                    <a:lnTo>
                      <a:pt x="507" y="681"/>
                    </a:lnTo>
                    <a:lnTo>
                      <a:pt x="492" y="683"/>
                    </a:lnTo>
                    <a:lnTo>
                      <a:pt x="477" y="684"/>
                    </a:lnTo>
                    <a:lnTo>
                      <a:pt x="464" y="685"/>
                    </a:lnTo>
                    <a:lnTo>
                      <a:pt x="452" y="687"/>
                    </a:lnTo>
                    <a:lnTo>
                      <a:pt x="454" y="686"/>
                    </a:lnTo>
                    <a:lnTo>
                      <a:pt x="456" y="685"/>
                    </a:lnTo>
                    <a:lnTo>
                      <a:pt x="460" y="683"/>
                    </a:lnTo>
                    <a:lnTo>
                      <a:pt x="466" y="678"/>
                    </a:lnTo>
                    <a:lnTo>
                      <a:pt x="474" y="675"/>
                    </a:lnTo>
                    <a:lnTo>
                      <a:pt x="484" y="670"/>
                    </a:lnTo>
                    <a:lnTo>
                      <a:pt x="495" y="665"/>
                    </a:lnTo>
                    <a:lnTo>
                      <a:pt x="508" y="661"/>
                    </a:lnTo>
                    <a:lnTo>
                      <a:pt x="524" y="657"/>
                    </a:lnTo>
                    <a:lnTo>
                      <a:pt x="541" y="653"/>
                    </a:lnTo>
                    <a:lnTo>
                      <a:pt x="560" y="649"/>
                    </a:lnTo>
                    <a:lnTo>
                      <a:pt x="581" y="647"/>
                    </a:lnTo>
                    <a:lnTo>
                      <a:pt x="605" y="646"/>
                    </a:lnTo>
                    <a:lnTo>
                      <a:pt x="630" y="646"/>
                    </a:lnTo>
                    <a:lnTo>
                      <a:pt x="658" y="647"/>
                    </a:lnTo>
                    <a:lnTo>
                      <a:pt x="688" y="650"/>
                    </a:lnTo>
                    <a:lnTo>
                      <a:pt x="692" y="648"/>
                    </a:lnTo>
                    <a:lnTo>
                      <a:pt x="702" y="641"/>
                    </a:lnTo>
                    <a:lnTo>
                      <a:pt x="719" y="628"/>
                    </a:lnTo>
                    <a:lnTo>
                      <a:pt x="735" y="609"/>
                    </a:lnTo>
                    <a:lnTo>
                      <a:pt x="750" y="581"/>
                    </a:lnTo>
                    <a:lnTo>
                      <a:pt x="761" y="546"/>
                    </a:lnTo>
                    <a:lnTo>
                      <a:pt x="766" y="501"/>
                    </a:lnTo>
                    <a:lnTo>
                      <a:pt x="761" y="445"/>
                    </a:lnTo>
                    <a:lnTo>
                      <a:pt x="770" y="393"/>
                    </a:lnTo>
                    <a:lnTo>
                      <a:pt x="767" y="383"/>
                    </a:lnTo>
                    <a:lnTo>
                      <a:pt x="758" y="357"/>
                    </a:lnTo>
                    <a:lnTo>
                      <a:pt x="744" y="317"/>
                    </a:lnTo>
                    <a:lnTo>
                      <a:pt x="727" y="271"/>
                    </a:lnTo>
                    <a:lnTo>
                      <a:pt x="707" y="223"/>
                    </a:lnTo>
                    <a:lnTo>
                      <a:pt x="685" y="177"/>
                    </a:lnTo>
                    <a:lnTo>
                      <a:pt x="663" y="139"/>
                    </a:lnTo>
                    <a:lnTo>
                      <a:pt x="643" y="112"/>
                    </a:lnTo>
                    <a:lnTo>
                      <a:pt x="621" y="103"/>
                    </a:lnTo>
                    <a:lnTo>
                      <a:pt x="623" y="110"/>
                    </a:lnTo>
                    <a:lnTo>
                      <a:pt x="629" y="129"/>
                    </a:lnTo>
                    <a:lnTo>
                      <a:pt x="636" y="155"/>
                    </a:lnTo>
                    <a:lnTo>
                      <a:pt x="645" y="186"/>
                    </a:lnTo>
                    <a:lnTo>
                      <a:pt x="653" y="218"/>
                    </a:lnTo>
                    <a:lnTo>
                      <a:pt x="661" y="248"/>
                    </a:lnTo>
                    <a:lnTo>
                      <a:pt x="666" y="271"/>
                    </a:lnTo>
                    <a:lnTo>
                      <a:pt x="667" y="284"/>
                    </a:lnTo>
                    <a:lnTo>
                      <a:pt x="666" y="288"/>
                    </a:lnTo>
                    <a:lnTo>
                      <a:pt x="663" y="296"/>
                    </a:lnTo>
                    <a:lnTo>
                      <a:pt x="658" y="307"/>
                    </a:lnTo>
                    <a:lnTo>
                      <a:pt x="649" y="320"/>
                    </a:lnTo>
                    <a:lnTo>
                      <a:pt x="638" y="331"/>
                    </a:lnTo>
                    <a:lnTo>
                      <a:pt x="623" y="341"/>
                    </a:lnTo>
                    <a:lnTo>
                      <a:pt x="603" y="344"/>
                    </a:lnTo>
                    <a:lnTo>
                      <a:pt x="580" y="342"/>
                    </a:lnTo>
                    <a:lnTo>
                      <a:pt x="576" y="342"/>
                    </a:lnTo>
                    <a:lnTo>
                      <a:pt x="561" y="341"/>
                    </a:lnTo>
                    <a:lnTo>
                      <a:pt x="541" y="338"/>
                    </a:lnTo>
                    <a:lnTo>
                      <a:pt x="517" y="331"/>
                    </a:lnTo>
                    <a:lnTo>
                      <a:pt x="490" y="321"/>
                    </a:lnTo>
                    <a:lnTo>
                      <a:pt x="465" y="305"/>
                    </a:lnTo>
                    <a:lnTo>
                      <a:pt x="442" y="281"/>
                    </a:lnTo>
                    <a:lnTo>
                      <a:pt x="425" y="250"/>
                    </a:lnTo>
                    <a:lnTo>
                      <a:pt x="357" y="28"/>
                    </a:lnTo>
                    <a:lnTo>
                      <a:pt x="328"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99" name="Freeform 168"/>
              <p:cNvSpPr>
                <a:spLocks/>
              </p:cNvSpPr>
              <p:nvPr/>
            </p:nvSpPr>
            <p:spPr bwMode="auto">
              <a:xfrm>
                <a:off x="8165" y="995"/>
                <a:ext cx="223" cy="200"/>
              </a:xfrm>
              <a:custGeom>
                <a:avLst/>
                <a:gdLst>
                  <a:gd name="T0" fmla="*/ 80 w 445"/>
                  <a:gd name="T1" fmla="*/ 4 h 399"/>
                  <a:gd name="T2" fmla="*/ 75 w 445"/>
                  <a:gd name="T3" fmla="*/ 15 h 399"/>
                  <a:gd name="T4" fmla="*/ 65 w 445"/>
                  <a:gd name="T5" fmla="*/ 41 h 399"/>
                  <a:gd name="T6" fmla="*/ 49 w 445"/>
                  <a:gd name="T7" fmla="*/ 83 h 399"/>
                  <a:gd name="T8" fmla="*/ 33 w 445"/>
                  <a:gd name="T9" fmla="*/ 133 h 399"/>
                  <a:gd name="T10" fmla="*/ 17 w 445"/>
                  <a:gd name="T11" fmla="*/ 190 h 399"/>
                  <a:gd name="T12" fmla="*/ 5 w 445"/>
                  <a:gd name="T13" fmla="*/ 250 h 399"/>
                  <a:gd name="T14" fmla="*/ 0 w 445"/>
                  <a:gd name="T15" fmla="*/ 308 h 399"/>
                  <a:gd name="T16" fmla="*/ 5 w 445"/>
                  <a:gd name="T17" fmla="*/ 362 h 399"/>
                  <a:gd name="T18" fmla="*/ 8 w 445"/>
                  <a:gd name="T19" fmla="*/ 362 h 399"/>
                  <a:gd name="T20" fmla="*/ 18 w 445"/>
                  <a:gd name="T21" fmla="*/ 362 h 399"/>
                  <a:gd name="T22" fmla="*/ 32 w 445"/>
                  <a:gd name="T23" fmla="*/ 361 h 399"/>
                  <a:gd name="T24" fmla="*/ 51 w 445"/>
                  <a:gd name="T25" fmla="*/ 361 h 399"/>
                  <a:gd name="T26" fmla="*/ 74 w 445"/>
                  <a:gd name="T27" fmla="*/ 361 h 399"/>
                  <a:gd name="T28" fmla="*/ 100 w 445"/>
                  <a:gd name="T29" fmla="*/ 361 h 399"/>
                  <a:gd name="T30" fmla="*/ 128 w 445"/>
                  <a:gd name="T31" fmla="*/ 361 h 399"/>
                  <a:gd name="T32" fmla="*/ 158 w 445"/>
                  <a:gd name="T33" fmla="*/ 362 h 399"/>
                  <a:gd name="T34" fmla="*/ 188 w 445"/>
                  <a:gd name="T35" fmla="*/ 365 h 399"/>
                  <a:gd name="T36" fmla="*/ 219 w 445"/>
                  <a:gd name="T37" fmla="*/ 366 h 399"/>
                  <a:gd name="T38" fmla="*/ 249 w 445"/>
                  <a:gd name="T39" fmla="*/ 369 h 399"/>
                  <a:gd name="T40" fmla="*/ 278 w 445"/>
                  <a:gd name="T41" fmla="*/ 373 h 399"/>
                  <a:gd name="T42" fmla="*/ 305 w 445"/>
                  <a:gd name="T43" fmla="*/ 377 h 399"/>
                  <a:gd name="T44" fmla="*/ 329 w 445"/>
                  <a:gd name="T45" fmla="*/ 384 h 399"/>
                  <a:gd name="T46" fmla="*/ 350 w 445"/>
                  <a:gd name="T47" fmla="*/ 391 h 399"/>
                  <a:gd name="T48" fmla="*/ 366 w 445"/>
                  <a:gd name="T49" fmla="*/ 399 h 399"/>
                  <a:gd name="T50" fmla="*/ 367 w 445"/>
                  <a:gd name="T51" fmla="*/ 387 h 399"/>
                  <a:gd name="T52" fmla="*/ 371 w 445"/>
                  <a:gd name="T53" fmla="*/ 353 h 399"/>
                  <a:gd name="T54" fmla="*/ 380 w 445"/>
                  <a:gd name="T55" fmla="*/ 304 h 399"/>
                  <a:gd name="T56" fmla="*/ 389 w 445"/>
                  <a:gd name="T57" fmla="*/ 246 h 399"/>
                  <a:gd name="T58" fmla="*/ 400 w 445"/>
                  <a:gd name="T59" fmla="*/ 185 h 399"/>
                  <a:gd name="T60" fmla="*/ 414 w 445"/>
                  <a:gd name="T61" fmla="*/ 127 h 399"/>
                  <a:gd name="T62" fmla="*/ 429 w 445"/>
                  <a:gd name="T63" fmla="*/ 80 h 399"/>
                  <a:gd name="T64" fmla="*/ 445 w 445"/>
                  <a:gd name="T65" fmla="*/ 48 h 399"/>
                  <a:gd name="T66" fmla="*/ 442 w 445"/>
                  <a:gd name="T67" fmla="*/ 47 h 399"/>
                  <a:gd name="T68" fmla="*/ 433 w 445"/>
                  <a:gd name="T69" fmla="*/ 46 h 399"/>
                  <a:gd name="T70" fmla="*/ 418 w 445"/>
                  <a:gd name="T71" fmla="*/ 42 h 399"/>
                  <a:gd name="T72" fmla="*/ 398 w 445"/>
                  <a:gd name="T73" fmla="*/ 38 h 399"/>
                  <a:gd name="T74" fmla="*/ 375 w 445"/>
                  <a:gd name="T75" fmla="*/ 33 h 399"/>
                  <a:gd name="T76" fmla="*/ 348 w 445"/>
                  <a:gd name="T77" fmla="*/ 28 h 399"/>
                  <a:gd name="T78" fmla="*/ 320 w 445"/>
                  <a:gd name="T79" fmla="*/ 23 h 399"/>
                  <a:gd name="T80" fmla="*/ 289 w 445"/>
                  <a:gd name="T81" fmla="*/ 18 h 399"/>
                  <a:gd name="T82" fmla="*/ 257 w 445"/>
                  <a:gd name="T83" fmla="*/ 13 h 399"/>
                  <a:gd name="T84" fmla="*/ 226 w 445"/>
                  <a:gd name="T85" fmla="*/ 9 h 399"/>
                  <a:gd name="T86" fmla="*/ 196 w 445"/>
                  <a:gd name="T87" fmla="*/ 4 h 399"/>
                  <a:gd name="T88" fmla="*/ 166 w 445"/>
                  <a:gd name="T89" fmla="*/ 2 h 399"/>
                  <a:gd name="T90" fmla="*/ 140 w 445"/>
                  <a:gd name="T91" fmla="*/ 0 h 399"/>
                  <a:gd name="T92" fmla="*/ 116 w 445"/>
                  <a:gd name="T93" fmla="*/ 0 h 399"/>
                  <a:gd name="T94" fmla="*/ 96 w 445"/>
                  <a:gd name="T95" fmla="*/ 1 h 399"/>
                  <a:gd name="T96" fmla="*/ 80 w 445"/>
                  <a:gd name="T97" fmla="*/ 4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5" h="399">
                    <a:moveTo>
                      <a:pt x="80" y="4"/>
                    </a:moveTo>
                    <a:lnTo>
                      <a:pt x="75" y="15"/>
                    </a:lnTo>
                    <a:lnTo>
                      <a:pt x="65" y="41"/>
                    </a:lnTo>
                    <a:lnTo>
                      <a:pt x="49" y="83"/>
                    </a:lnTo>
                    <a:lnTo>
                      <a:pt x="33" y="133"/>
                    </a:lnTo>
                    <a:lnTo>
                      <a:pt x="17" y="190"/>
                    </a:lnTo>
                    <a:lnTo>
                      <a:pt x="5" y="250"/>
                    </a:lnTo>
                    <a:lnTo>
                      <a:pt x="0" y="308"/>
                    </a:lnTo>
                    <a:lnTo>
                      <a:pt x="5" y="362"/>
                    </a:lnTo>
                    <a:lnTo>
                      <a:pt x="8" y="362"/>
                    </a:lnTo>
                    <a:lnTo>
                      <a:pt x="18" y="362"/>
                    </a:lnTo>
                    <a:lnTo>
                      <a:pt x="32" y="361"/>
                    </a:lnTo>
                    <a:lnTo>
                      <a:pt x="51" y="361"/>
                    </a:lnTo>
                    <a:lnTo>
                      <a:pt x="74" y="361"/>
                    </a:lnTo>
                    <a:lnTo>
                      <a:pt x="100" y="361"/>
                    </a:lnTo>
                    <a:lnTo>
                      <a:pt x="128" y="361"/>
                    </a:lnTo>
                    <a:lnTo>
                      <a:pt x="158" y="362"/>
                    </a:lnTo>
                    <a:lnTo>
                      <a:pt x="188" y="365"/>
                    </a:lnTo>
                    <a:lnTo>
                      <a:pt x="219" y="366"/>
                    </a:lnTo>
                    <a:lnTo>
                      <a:pt x="249" y="369"/>
                    </a:lnTo>
                    <a:lnTo>
                      <a:pt x="278" y="373"/>
                    </a:lnTo>
                    <a:lnTo>
                      <a:pt x="305" y="377"/>
                    </a:lnTo>
                    <a:lnTo>
                      <a:pt x="329" y="384"/>
                    </a:lnTo>
                    <a:lnTo>
                      <a:pt x="350" y="391"/>
                    </a:lnTo>
                    <a:lnTo>
                      <a:pt x="366" y="399"/>
                    </a:lnTo>
                    <a:lnTo>
                      <a:pt x="367" y="387"/>
                    </a:lnTo>
                    <a:lnTo>
                      <a:pt x="371" y="353"/>
                    </a:lnTo>
                    <a:lnTo>
                      <a:pt x="380" y="304"/>
                    </a:lnTo>
                    <a:lnTo>
                      <a:pt x="389" y="246"/>
                    </a:lnTo>
                    <a:lnTo>
                      <a:pt x="400" y="185"/>
                    </a:lnTo>
                    <a:lnTo>
                      <a:pt x="414" y="127"/>
                    </a:lnTo>
                    <a:lnTo>
                      <a:pt x="429" y="80"/>
                    </a:lnTo>
                    <a:lnTo>
                      <a:pt x="445" y="48"/>
                    </a:lnTo>
                    <a:lnTo>
                      <a:pt x="442" y="47"/>
                    </a:lnTo>
                    <a:lnTo>
                      <a:pt x="433" y="46"/>
                    </a:lnTo>
                    <a:lnTo>
                      <a:pt x="418" y="42"/>
                    </a:lnTo>
                    <a:lnTo>
                      <a:pt x="398" y="38"/>
                    </a:lnTo>
                    <a:lnTo>
                      <a:pt x="375" y="33"/>
                    </a:lnTo>
                    <a:lnTo>
                      <a:pt x="348" y="28"/>
                    </a:lnTo>
                    <a:lnTo>
                      <a:pt x="320" y="23"/>
                    </a:lnTo>
                    <a:lnTo>
                      <a:pt x="289" y="18"/>
                    </a:lnTo>
                    <a:lnTo>
                      <a:pt x="257" y="13"/>
                    </a:lnTo>
                    <a:lnTo>
                      <a:pt x="226" y="9"/>
                    </a:lnTo>
                    <a:lnTo>
                      <a:pt x="196" y="4"/>
                    </a:lnTo>
                    <a:lnTo>
                      <a:pt x="166" y="2"/>
                    </a:lnTo>
                    <a:lnTo>
                      <a:pt x="140" y="0"/>
                    </a:lnTo>
                    <a:lnTo>
                      <a:pt x="116" y="0"/>
                    </a:lnTo>
                    <a:lnTo>
                      <a:pt x="96" y="1"/>
                    </a:lnTo>
                    <a:lnTo>
                      <a:pt x="8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200" name="Freeform 169"/>
              <p:cNvSpPr>
                <a:spLocks/>
              </p:cNvSpPr>
              <p:nvPr/>
            </p:nvSpPr>
            <p:spPr bwMode="auto">
              <a:xfrm>
                <a:off x="8182" y="1010"/>
                <a:ext cx="189" cy="170"/>
              </a:xfrm>
              <a:custGeom>
                <a:avLst/>
                <a:gdLst>
                  <a:gd name="T0" fmla="*/ 68 w 379"/>
                  <a:gd name="T1" fmla="*/ 4 h 339"/>
                  <a:gd name="T2" fmla="*/ 64 w 379"/>
                  <a:gd name="T3" fmla="*/ 12 h 339"/>
                  <a:gd name="T4" fmla="*/ 55 w 379"/>
                  <a:gd name="T5" fmla="*/ 35 h 339"/>
                  <a:gd name="T6" fmla="*/ 41 w 379"/>
                  <a:gd name="T7" fmla="*/ 70 h 339"/>
                  <a:gd name="T8" fmla="*/ 28 w 379"/>
                  <a:gd name="T9" fmla="*/ 112 h 339"/>
                  <a:gd name="T10" fmla="*/ 14 w 379"/>
                  <a:gd name="T11" fmla="*/ 162 h 339"/>
                  <a:gd name="T12" fmla="*/ 4 w 379"/>
                  <a:gd name="T13" fmla="*/ 213 h 339"/>
                  <a:gd name="T14" fmla="*/ 0 w 379"/>
                  <a:gd name="T15" fmla="*/ 262 h 339"/>
                  <a:gd name="T16" fmla="*/ 3 w 379"/>
                  <a:gd name="T17" fmla="*/ 308 h 339"/>
                  <a:gd name="T18" fmla="*/ 6 w 379"/>
                  <a:gd name="T19" fmla="*/ 308 h 339"/>
                  <a:gd name="T20" fmla="*/ 14 w 379"/>
                  <a:gd name="T21" fmla="*/ 308 h 339"/>
                  <a:gd name="T22" fmla="*/ 26 w 379"/>
                  <a:gd name="T23" fmla="*/ 307 h 339"/>
                  <a:gd name="T24" fmla="*/ 42 w 379"/>
                  <a:gd name="T25" fmla="*/ 307 h 339"/>
                  <a:gd name="T26" fmla="*/ 62 w 379"/>
                  <a:gd name="T27" fmla="*/ 307 h 339"/>
                  <a:gd name="T28" fmla="*/ 84 w 379"/>
                  <a:gd name="T29" fmla="*/ 307 h 339"/>
                  <a:gd name="T30" fmla="*/ 108 w 379"/>
                  <a:gd name="T31" fmla="*/ 308 h 339"/>
                  <a:gd name="T32" fmla="*/ 134 w 379"/>
                  <a:gd name="T33" fmla="*/ 308 h 339"/>
                  <a:gd name="T34" fmla="*/ 159 w 379"/>
                  <a:gd name="T35" fmla="*/ 309 h 339"/>
                  <a:gd name="T36" fmla="*/ 185 w 379"/>
                  <a:gd name="T37" fmla="*/ 312 h 339"/>
                  <a:gd name="T38" fmla="*/ 211 w 379"/>
                  <a:gd name="T39" fmla="*/ 314 h 339"/>
                  <a:gd name="T40" fmla="*/ 236 w 379"/>
                  <a:gd name="T41" fmla="*/ 317 h 339"/>
                  <a:gd name="T42" fmla="*/ 258 w 379"/>
                  <a:gd name="T43" fmla="*/ 322 h 339"/>
                  <a:gd name="T44" fmla="*/ 279 w 379"/>
                  <a:gd name="T45" fmla="*/ 327 h 339"/>
                  <a:gd name="T46" fmla="*/ 296 w 379"/>
                  <a:gd name="T47" fmla="*/ 332 h 339"/>
                  <a:gd name="T48" fmla="*/ 310 w 379"/>
                  <a:gd name="T49" fmla="*/ 339 h 339"/>
                  <a:gd name="T50" fmla="*/ 311 w 379"/>
                  <a:gd name="T51" fmla="*/ 329 h 339"/>
                  <a:gd name="T52" fmla="*/ 316 w 379"/>
                  <a:gd name="T53" fmla="*/ 300 h 339"/>
                  <a:gd name="T54" fmla="*/ 321 w 379"/>
                  <a:gd name="T55" fmla="*/ 258 h 339"/>
                  <a:gd name="T56" fmla="*/ 331 w 379"/>
                  <a:gd name="T57" fmla="*/ 209 h 339"/>
                  <a:gd name="T58" fmla="*/ 341 w 379"/>
                  <a:gd name="T59" fmla="*/ 157 h 339"/>
                  <a:gd name="T60" fmla="*/ 352 w 379"/>
                  <a:gd name="T61" fmla="*/ 109 h 339"/>
                  <a:gd name="T62" fmla="*/ 365 w 379"/>
                  <a:gd name="T63" fmla="*/ 68 h 339"/>
                  <a:gd name="T64" fmla="*/ 379 w 379"/>
                  <a:gd name="T65" fmla="*/ 41 h 339"/>
                  <a:gd name="T66" fmla="*/ 377 w 379"/>
                  <a:gd name="T67" fmla="*/ 40 h 339"/>
                  <a:gd name="T68" fmla="*/ 367 w 379"/>
                  <a:gd name="T69" fmla="*/ 39 h 339"/>
                  <a:gd name="T70" fmla="*/ 355 w 379"/>
                  <a:gd name="T71" fmla="*/ 36 h 339"/>
                  <a:gd name="T72" fmla="*/ 339 w 379"/>
                  <a:gd name="T73" fmla="*/ 33 h 339"/>
                  <a:gd name="T74" fmla="*/ 319 w 379"/>
                  <a:gd name="T75" fmla="*/ 28 h 339"/>
                  <a:gd name="T76" fmla="*/ 296 w 379"/>
                  <a:gd name="T77" fmla="*/ 24 h 339"/>
                  <a:gd name="T78" fmla="*/ 272 w 379"/>
                  <a:gd name="T79" fmla="*/ 19 h 339"/>
                  <a:gd name="T80" fmla="*/ 245 w 379"/>
                  <a:gd name="T81" fmla="*/ 16 h 339"/>
                  <a:gd name="T82" fmla="*/ 219 w 379"/>
                  <a:gd name="T83" fmla="*/ 11 h 339"/>
                  <a:gd name="T84" fmla="*/ 192 w 379"/>
                  <a:gd name="T85" fmla="*/ 8 h 339"/>
                  <a:gd name="T86" fmla="*/ 166 w 379"/>
                  <a:gd name="T87" fmla="*/ 4 h 339"/>
                  <a:gd name="T88" fmla="*/ 142 w 379"/>
                  <a:gd name="T89" fmla="*/ 2 h 339"/>
                  <a:gd name="T90" fmla="*/ 119 w 379"/>
                  <a:gd name="T91" fmla="*/ 1 h 339"/>
                  <a:gd name="T92" fmla="*/ 98 w 379"/>
                  <a:gd name="T93" fmla="*/ 0 h 339"/>
                  <a:gd name="T94" fmla="*/ 81 w 379"/>
                  <a:gd name="T95" fmla="*/ 2 h 339"/>
                  <a:gd name="T96" fmla="*/ 68 w 379"/>
                  <a:gd name="T97" fmla="*/ 4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9" h="339">
                    <a:moveTo>
                      <a:pt x="68" y="4"/>
                    </a:moveTo>
                    <a:lnTo>
                      <a:pt x="64" y="12"/>
                    </a:lnTo>
                    <a:lnTo>
                      <a:pt x="55" y="35"/>
                    </a:lnTo>
                    <a:lnTo>
                      <a:pt x="41" y="70"/>
                    </a:lnTo>
                    <a:lnTo>
                      <a:pt x="28" y="112"/>
                    </a:lnTo>
                    <a:lnTo>
                      <a:pt x="14" y="162"/>
                    </a:lnTo>
                    <a:lnTo>
                      <a:pt x="4" y="213"/>
                    </a:lnTo>
                    <a:lnTo>
                      <a:pt x="0" y="262"/>
                    </a:lnTo>
                    <a:lnTo>
                      <a:pt x="3" y="308"/>
                    </a:lnTo>
                    <a:lnTo>
                      <a:pt x="6" y="308"/>
                    </a:lnTo>
                    <a:lnTo>
                      <a:pt x="14" y="308"/>
                    </a:lnTo>
                    <a:lnTo>
                      <a:pt x="26" y="307"/>
                    </a:lnTo>
                    <a:lnTo>
                      <a:pt x="42" y="307"/>
                    </a:lnTo>
                    <a:lnTo>
                      <a:pt x="62" y="307"/>
                    </a:lnTo>
                    <a:lnTo>
                      <a:pt x="84" y="307"/>
                    </a:lnTo>
                    <a:lnTo>
                      <a:pt x="108" y="308"/>
                    </a:lnTo>
                    <a:lnTo>
                      <a:pt x="134" y="308"/>
                    </a:lnTo>
                    <a:lnTo>
                      <a:pt x="159" y="309"/>
                    </a:lnTo>
                    <a:lnTo>
                      <a:pt x="185" y="312"/>
                    </a:lnTo>
                    <a:lnTo>
                      <a:pt x="211" y="314"/>
                    </a:lnTo>
                    <a:lnTo>
                      <a:pt x="236" y="317"/>
                    </a:lnTo>
                    <a:lnTo>
                      <a:pt x="258" y="322"/>
                    </a:lnTo>
                    <a:lnTo>
                      <a:pt x="279" y="327"/>
                    </a:lnTo>
                    <a:lnTo>
                      <a:pt x="296" y="332"/>
                    </a:lnTo>
                    <a:lnTo>
                      <a:pt x="310" y="339"/>
                    </a:lnTo>
                    <a:lnTo>
                      <a:pt x="311" y="329"/>
                    </a:lnTo>
                    <a:lnTo>
                      <a:pt x="316" y="300"/>
                    </a:lnTo>
                    <a:lnTo>
                      <a:pt x="321" y="258"/>
                    </a:lnTo>
                    <a:lnTo>
                      <a:pt x="331" y="209"/>
                    </a:lnTo>
                    <a:lnTo>
                      <a:pt x="341" y="157"/>
                    </a:lnTo>
                    <a:lnTo>
                      <a:pt x="352" y="109"/>
                    </a:lnTo>
                    <a:lnTo>
                      <a:pt x="365" y="68"/>
                    </a:lnTo>
                    <a:lnTo>
                      <a:pt x="379" y="41"/>
                    </a:lnTo>
                    <a:lnTo>
                      <a:pt x="377" y="40"/>
                    </a:lnTo>
                    <a:lnTo>
                      <a:pt x="367" y="39"/>
                    </a:lnTo>
                    <a:lnTo>
                      <a:pt x="355" y="36"/>
                    </a:lnTo>
                    <a:lnTo>
                      <a:pt x="339" y="33"/>
                    </a:lnTo>
                    <a:lnTo>
                      <a:pt x="319" y="28"/>
                    </a:lnTo>
                    <a:lnTo>
                      <a:pt x="296" y="24"/>
                    </a:lnTo>
                    <a:lnTo>
                      <a:pt x="272" y="19"/>
                    </a:lnTo>
                    <a:lnTo>
                      <a:pt x="245" y="16"/>
                    </a:lnTo>
                    <a:lnTo>
                      <a:pt x="219" y="11"/>
                    </a:lnTo>
                    <a:lnTo>
                      <a:pt x="192" y="8"/>
                    </a:lnTo>
                    <a:lnTo>
                      <a:pt x="166" y="4"/>
                    </a:lnTo>
                    <a:lnTo>
                      <a:pt x="142" y="2"/>
                    </a:lnTo>
                    <a:lnTo>
                      <a:pt x="119" y="1"/>
                    </a:lnTo>
                    <a:lnTo>
                      <a:pt x="98" y="0"/>
                    </a:lnTo>
                    <a:lnTo>
                      <a:pt x="81" y="2"/>
                    </a:lnTo>
                    <a:lnTo>
                      <a:pt x="68"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201" name="Freeform 170"/>
              <p:cNvSpPr>
                <a:spLocks/>
              </p:cNvSpPr>
              <p:nvPr/>
            </p:nvSpPr>
            <p:spPr bwMode="auto">
              <a:xfrm>
                <a:off x="8247" y="1028"/>
                <a:ext cx="55" cy="114"/>
              </a:xfrm>
              <a:custGeom>
                <a:avLst/>
                <a:gdLst>
                  <a:gd name="T0" fmla="*/ 74 w 110"/>
                  <a:gd name="T1" fmla="*/ 0 h 227"/>
                  <a:gd name="T2" fmla="*/ 73 w 110"/>
                  <a:gd name="T3" fmla="*/ 2 h 227"/>
                  <a:gd name="T4" fmla="*/ 69 w 110"/>
                  <a:gd name="T5" fmla="*/ 5 h 227"/>
                  <a:gd name="T6" fmla="*/ 65 w 110"/>
                  <a:gd name="T7" fmla="*/ 11 h 227"/>
                  <a:gd name="T8" fmla="*/ 59 w 110"/>
                  <a:gd name="T9" fmla="*/ 17 h 227"/>
                  <a:gd name="T10" fmla="*/ 52 w 110"/>
                  <a:gd name="T11" fmla="*/ 21 h 227"/>
                  <a:gd name="T12" fmla="*/ 46 w 110"/>
                  <a:gd name="T13" fmla="*/ 26 h 227"/>
                  <a:gd name="T14" fmla="*/ 39 w 110"/>
                  <a:gd name="T15" fmla="*/ 27 h 227"/>
                  <a:gd name="T16" fmla="*/ 33 w 110"/>
                  <a:gd name="T17" fmla="*/ 26 h 227"/>
                  <a:gd name="T18" fmla="*/ 25 w 110"/>
                  <a:gd name="T19" fmla="*/ 48 h 227"/>
                  <a:gd name="T20" fmla="*/ 52 w 110"/>
                  <a:gd name="T21" fmla="*/ 56 h 227"/>
                  <a:gd name="T22" fmla="*/ 44 w 110"/>
                  <a:gd name="T23" fmla="*/ 184 h 227"/>
                  <a:gd name="T24" fmla="*/ 8 w 110"/>
                  <a:gd name="T25" fmla="*/ 184 h 227"/>
                  <a:gd name="T26" fmla="*/ 0 w 110"/>
                  <a:gd name="T27" fmla="*/ 216 h 227"/>
                  <a:gd name="T28" fmla="*/ 96 w 110"/>
                  <a:gd name="T29" fmla="*/ 227 h 227"/>
                  <a:gd name="T30" fmla="*/ 106 w 110"/>
                  <a:gd name="T31" fmla="*/ 190 h 227"/>
                  <a:gd name="T32" fmla="*/ 81 w 110"/>
                  <a:gd name="T33" fmla="*/ 187 h 227"/>
                  <a:gd name="T34" fmla="*/ 110 w 110"/>
                  <a:gd name="T35" fmla="*/ 4 h 227"/>
                  <a:gd name="T36" fmla="*/ 74 w 110"/>
                  <a:gd name="T37"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227">
                    <a:moveTo>
                      <a:pt x="74" y="0"/>
                    </a:moveTo>
                    <a:lnTo>
                      <a:pt x="73" y="2"/>
                    </a:lnTo>
                    <a:lnTo>
                      <a:pt x="69" y="5"/>
                    </a:lnTo>
                    <a:lnTo>
                      <a:pt x="65" y="11"/>
                    </a:lnTo>
                    <a:lnTo>
                      <a:pt x="59" y="17"/>
                    </a:lnTo>
                    <a:lnTo>
                      <a:pt x="52" y="21"/>
                    </a:lnTo>
                    <a:lnTo>
                      <a:pt x="46" y="26"/>
                    </a:lnTo>
                    <a:lnTo>
                      <a:pt x="39" y="27"/>
                    </a:lnTo>
                    <a:lnTo>
                      <a:pt x="33" y="26"/>
                    </a:lnTo>
                    <a:lnTo>
                      <a:pt x="25" y="48"/>
                    </a:lnTo>
                    <a:lnTo>
                      <a:pt x="52" y="56"/>
                    </a:lnTo>
                    <a:lnTo>
                      <a:pt x="44" y="184"/>
                    </a:lnTo>
                    <a:lnTo>
                      <a:pt x="8" y="184"/>
                    </a:lnTo>
                    <a:lnTo>
                      <a:pt x="0" y="216"/>
                    </a:lnTo>
                    <a:lnTo>
                      <a:pt x="96" y="227"/>
                    </a:lnTo>
                    <a:lnTo>
                      <a:pt x="106" y="190"/>
                    </a:lnTo>
                    <a:lnTo>
                      <a:pt x="81" y="187"/>
                    </a:lnTo>
                    <a:lnTo>
                      <a:pt x="110" y="4"/>
                    </a:lnTo>
                    <a:lnTo>
                      <a:pt x="7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202" name="Freeform 171"/>
              <p:cNvSpPr>
                <a:spLocks/>
              </p:cNvSpPr>
              <p:nvPr/>
            </p:nvSpPr>
            <p:spPr bwMode="auto">
              <a:xfrm>
                <a:off x="7966" y="1276"/>
                <a:ext cx="41" cy="52"/>
              </a:xfrm>
              <a:custGeom>
                <a:avLst/>
                <a:gdLst>
                  <a:gd name="T0" fmla="*/ 0 w 81"/>
                  <a:gd name="T1" fmla="*/ 95 h 102"/>
                  <a:gd name="T2" fmla="*/ 1 w 81"/>
                  <a:gd name="T3" fmla="*/ 92 h 102"/>
                  <a:gd name="T4" fmla="*/ 3 w 81"/>
                  <a:gd name="T5" fmla="*/ 82 h 102"/>
                  <a:gd name="T6" fmla="*/ 8 w 81"/>
                  <a:gd name="T7" fmla="*/ 67 h 102"/>
                  <a:gd name="T8" fmla="*/ 14 w 81"/>
                  <a:gd name="T9" fmla="*/ 49 h 102"/>
                  <a:gd name="T10" fmla="*/ 21 w 81"/>
                  <a:gd name="T11" fmla="*/ 32 h 102"/>
                  <a:gd name="T12" fmla="*/ 29 w 81"/>
                  <a:gd name="T13" fmla="*/ 17 h 102"/>
                  <a:gd name="T14" fmla="*/ 38 w 81"/>
                  <a:gd name="T15" fmla="*/ 6 h 102"/>
                  <a:gd name="T16" fmla="*/ 47 w 81"/>
                  <a:gd name="T17" fmla="*/ 0 h 102"/>
                  <a:gd name="T18" fmla="*/ 81 w 81"/>
                  <a:gd name="T19" fmla="*/ 4 h 102"/>
                  <a:gd name="T20" fmla="*/ 76 w 81"/>
                  <a:gd name="T21" fmla="*/ 17 h 102"/>
                  <a:gd name="T22" fmla="*/ 68 w 81"/>
                  <a:gd name="T23" fmla="*/ 46 h 102"/>
                  <a:gd name="T24" fmla="*/ 59 w 81"/>
                  <a:gd name="T25" fmla="*/ 79 h 102"/>
                  <a:gd name="T26" fmla="*/ 54 w 81"/>
                  <a:gd name="T27" fmla="*/ 102 h 102"/>
                  <a:gd name="T28" fmla="*/ 0 w 81"/>
                  <a:gd name="T29" fmla="*/ 9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1" h="102">
                    <a:moveTo>
                      <a:pt x="0" y="95"/>
                    </a:moveTo>
                    <a:lnTo>
                      <a:pt x="1" y="92"/>
                    </a:lnTo>
                    <a:lnTo>
                      <a:pt x="3" y="82"/>
                    </a:lnTo>
                    <a:lnTo>
                      <a:pt x="8" y="67"/>
                    </a:lnTo>
                    <a:lnTo>
                      <a:pt x="14" y="49"/>
                    </a:lnTo>
                    <a:lnTo>
                      <a:pt x="21" y="32"/>
                    </a:lnTo>
                    <a:lnTo>
                      <a:pt x="29" y="17"/>
                    </a:lnTo>
                    <a:lnTo>
                      <a:pt x="38" y="6"/>
                    </a:lnTo>
                    <a:lnTo>
                      <a:pt x="47" y="0"/>
                    </a:lnTo>
                    <a:lnTo>
                      <a:pt x="81" y="4"/>
                    </a:lnTo>
                    <a:lnTo>
                      <a:pt x="76" y="17"/>
                    </a:lnTo>
                    <a:lnTo>
                      <a:pt x="68" y="46"/>
                    </a:lnTo>
                    <a:lnTo>
                      <a:pt x="59" y="79"/>
                    </a:lnTo>
                    <a:lnTo>
                      <a:pt x="54" y="102"/>
                    </a:lnTo>
                    <a:lnTo>
                      <a:pt x="0" y="95"/>
                    </a:lnTo>
                    <a:close/>
                  </a:path>
                </a:pathLst>
              </a:custGeom>
              <a:solidFill>
                <a:srgbClr val="14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203" name="Freeform 172"/>
              <p:cNvSpPr>
                <a:spLocks/>
              </p:cNvSpPr>
              <p:nvPr/>
            </p:nvSpPr>
            <p:spPr bwMode="auto">
              <a:xfrm>
                <a:off x="8026" y="1290"/>
                <a:ext cx="249" cy="42"/>
              </a:xfrm>
              <a:custGeom>
                <a:avLst/>
                <a:gdLst>
                  <a:gd name="T0" fmla="*/ 18 w 496"/>
                  <a:gd name="T1" fmla="*/ 0 h 84"/>
                  <a:gd name="T2" fmla="*/ 16 w 496"/>
                  <a:gd name="T3" fmla="*/ 8 h 84"/>
                  <a:gd name="T4" fmla="*/ 9 w 496"/>
                  <a:gd name="T5" fmla="*/ 27 h 84"/>
                  <a:gd name="T6" fmla="*/ 3 w 496"/>
                  <a:gd name="T7" fmla="*/ 51 h 84"/>
                  <a:gd name="T8" fmla="*/ 0 w 496"/>
                  <a:gd name="T9" fmla="*/ 73 h 84"/>
                  <a:gd name="T10" fmla="*/ 496 w 496"/>
                  <a:gd name="T11" fmla="*/ 84 h 84"/>
                  <a:gd name="T12" fmla="*/ 488 w 496"/>
                  <a:gd name="T13" fmla="*/ 51 h 84"/>
                  <a:gd name="T14" fmla="*/ 488 w 496"/>
                  <a:gd name="T15" fmla="*/ 50 h 84"/>
                  <a:gd name="T16" fmla="*/ 486 w 496"/>
                  <a:gd name="T17" fmla="*/ 49 h 84"/>
                  <a:gd name="T18" fmla="*/ 483 w 496"/>
                  <a:gd name="T19" fmla="*/ 46 h 84"/>
                  <a:gd name="T20" fmla="*/ 479 w 496"/>
                  <a:gd name="T21" fmla="*/ 43 h 84"/>
                  <a:gd name="T22" fmla="*/ 472 w 496"/>
                  <a:gd name="T23" fmla="*/ 40 h 84"/>
                  <a:gd name="T24" fmla="*/ 464 w 496"/>
                  <a:gd name="T25" fmla="*/ 37 h 84"/>
                  <a:gd name="T26" fmla="*/ 454 w 496"/>
                  <a:gd name="T27" fmla="*/ 35 h 84"/>
                  <a:gd name="T28" fmla="*/ 441 w 496"/>
                  <a:gd name="T29" fmla="*/ 33 h 84"/>
                  <a:gd name="T30" fmla="*/ 432 w 496"/>
                  <a:gd name="T31" fmla="*/ 33 h 84"/>
                  <a:gd name="T32" fmla="*/ 420 w 496"/>
                  <a:gd name="T33" fmla="*/ 31 h 84"/>
                  <a:gd name="T34" fmla="*/ 406 w 496"/>
                  <a:gd name="T35" fmla="*/ 31 h 84"/>
                  <a:gd name="T36" fmla="*/ 389 w 496"/>
                  <a:gd name="T37" fmla="*/ 31 h 84"/>
                  <a:gd name="T38" fmla="*/ 371 w 496"/>
                  <a:gd name="T39" fmla="*/ 31 h 84"/>
                  <a:gd name="T40" fmla="*/ 351 w 496"/>
                  <a:gd name="T41" fmla="*/ 33 h 84"/>
                  <a:gd name="T42" fmla="*/ 332 w 496"/>
                  <a:gd name="T43" fmla="*/ 33 h 84"/>
                  <a:gd name="T44" fmla="*/ 311 w 496"/>
                  <a:gd name="T45" fmla="*/ 33 h 84"/>
                  <a:gd name="T46" fmla="*/ 290 w 496"/>
                  <a:gd name="T47" fmla="*/ 34 h 84"/>
                  <a:gd name="T48" fmla="*/ 272 w 496"/>
                  <a:gd name="T49" fmla="*/ 34 h 84"/>
                  <a:gd name="T50" fmla="*/ 253 w 496"/>
                  <a:gd name="T51" fmla="*/ 35 h 84"/>
                  <a:gd name="T52" fmla="*/ 237 w 496"/>
                  <a:gd name="T53" fmla="*/ 35 h 84"/>
                  <a:gd name="T54" fmla="*/ 222 w 496"/>
                  <a:gd name="T55" fmla="*/ 35 h 84"/>
                  <a:gd name="T56" fmla="*/ 211 w 496"/>
                  <a:gd name="T57" fmla="*/ 36 h 84"/>
                  <a:gd name="T58" fmla="*/ 203 w 496"/>
                  <a:gd name="T59" fmla="*/ 36 h 84"/>
                  <a:gd name="T60" fmla="*/ 198 w 496"/>
                  <a:gd name="T61" fmla="*/ 36 h 84"/>
                  <a:gd name="T62" fmla="*/ 188 w 496"/>
                  <a:gd name="T63" fmla="*/ 36 h 84"/>
                  <a:gd name="T64" fmla="*/ 169 w 496"/>
                  <a:gd name="T65" fmla="*/ 35 h 84"/>
                  <a:gd name="T66" fmla="*/ 145 w 496"/>
                  <a:gd name="T67" fmla="*/ 34 h 84"/>
                  <a:gd name="T68" fmla="*/ 117 w 496"/>
                  <a:gd name="T69" fmla="*/ 30 h 84"/>
                  <a:gd name="T70" fmla="*/ 88 w 496"/>
                  <a:gd name="T71" fmla="*/ 26 h 84"/>
                  <a:gd name="T72" fmla="*/ 61 w 496"/>
                  <a:gd name="T73" fmla="*/ 20 h 84"/>
                  <a:gd name="T74" fmla="*/ 37 w 496"/>
                  <a:gd name="T75" fmla="*/ 11 h 84"/>
                  <a:gd name="T76" fmla="*/ 18 w 496"/>
                  <a:gd name="T7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6" h="84">
                    <a:moveTo>
                      <a:pt x="18" y="0"/>
                    </a:moveTo>
                    <a:lnTo>
                      <a:pt x="16" y="8"/>
                    </a:lnTo>
                    <a:lnTo>
                      <a:pt x="9" y="27"/>
                    </a:lnTo>
                    <a:lnTo>
                      <a:pt x="3" y="51"/>
                    </a:lnTo>
                    <a:lnTo>
                      <a:pt x="0" y="73"/>
                    </a:lnTo>
                    <a:lnTo>
                      <a:pt x="496" y="84"/>
                    </a:lnTo>
                    <a:lnTo>
                      <a:pt x="488" y="51"/>
                    </a:lnTo>
                    <a:lnTo>
                      <a:pt x="488" y="50"/>
                    </a:lnTo>
                    <a:lnTo>
                      <a:pt x="486" y="49"/>
                    </a:lnTo>
                    <a:lnTo>
                      <a:pt x="483" y="46"/>
                    </a:lnTo>
                    <a:lnTo>
                      <a:pt x="479" y="43"/>
                    </a:lnTo>
                    <a:lnTo>
                      <a:pt x="472" y="40"/>
                    </a:lnTo>
                    <a:lnTo>
                      <a:pt x="464" y="37"/>
                    </a:lnTo>
                    <a:lnTo>
                      <a:pt x="454" y="35"/>
                    </a:lnTo>
                    <a:lnTo>
                      <a:pt x="441" y="33"/>
                    </a:lnTo>
                    <a:lnTo>
                      <a:pt x="432" y="33"/>
                    </a:lnTo>
                    <a:lnTo>
                      <a:pt x="420" y="31"/>
                    </a:lnTo>
                    <a:lnTo>
                      <a:pt x="406" y="31"/>
                    </a:lnTo>
                    <a:lnTo>
                      <a:pt x="389" y="31"/>
                    </a:lnTo>
                    <a:lnTo>
                      <a:pt x="371" y="31"/>
                    </a:lnTo>
                    <a:lnTo>
                      <a:pt x="351" y="33"/>
                    </a:lnTo>
                    <a:lnTo>
                      <a:pt x="332" y="33"/>
                    </a:lnTo>
                    <a:lnTo>
                      <a:pt x="311" y="33"/>
                    </a:lnTo>
                    <a:lnTo>
                      <a:pt x="290" y="34"/>
                    </a:lnTo>
                    <a:lnTo>
                      <a:pt x="272" y="34"/>
                    </a:lnTo>
                    <a:lnTo>
                      <a:pt x="253" y="35"/>
                    </a:lnTo>
                    <a:lnTo>
                      <a:pt x="237" y="35"/>
                    </a:lnTo>
                    <a:lnTo>
                      <a:pt x="222" y="35"/>
                    </a:lnTo>
                    <a:lnTo>
                      <a:pt x="211" y="36"/>
                    </a:lnTo>
                    <a:lnTo>
                      <a:pt x="203" y="36"/>
                    </a:lnTo>
                    <a:lnTo>
                      <a:pt x="198" y="36"/>
                    </a:lnTo>
                    <a:lnTo>
                      <a:pt x="188" y="36"/>
                    </a:lnTo>
                    <a:lnTo>
                      <a:pt x="169" y="35"/>
                    </a:lnTo>
                    <a:lnTo>
                      <a:pt x="145" y="34"/>
                    </a:lnTo>
                    <a:lnTo>
                      <a:pt x="117" y="30"/>
                    </a:lnTo>
                    <a:lnTo>
                      <a:pt x="88" y="26"/>
                    </a:lnTo>
                    <a:lnTo>
                      <a:pt x="61" y="20"/>
                    </a:lnTo>
                    <a:lnTo>
                      <a:pt x="37" y="11"/>
                    </a:lnTo>
                    <a:lnTo>
                      <a:pt x="18" y="0"/>
                    </a:lnTo>
                    <a:close/>
                  </a:path>
                </a:pathLst>
              </a:custGeom>
              <a:solidFill>
                <a:srgbClr val="14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204" name="Freeform 173"/>
              <p:cNvSpPr>
                <a:spLocks/>
              </p:cNvSpPr>
              <p:nvPr/>
            </p:nvSpPr>
            <p:spPr bwMode="auto">
              <a:xfrm>
                <a:off x="7742" y="1117"/>
                <a:ext cx="365" cy="140"/>
              </a:xfrm>
              <a:custGeom>
                <a:avLst/>
                <a:gdLst>
                  <a:gd name="T0" fmla="*/ 13 w 731"/>
                  <a:gd name="T1" fmla="*/ 38 h 279"/>
                  <a:gd name="T2" fmla="*/ 34 w 731"/>
                  <a:gd name="T3" fmla="*/ 33 h 279"/>
                  <a:gd name="T4" fmla="*/ 71 w 731"/>
                  <a:gd name="T5" fmla="*/ 24 h 279"/>
                  <a:gd name="T6" fmla="*/ 119 w 731"/>
                  <a:gd name="T7" fmla="*/ 15 h 279"/>
                  <a:gd name="T8" fmla="*/ 172 w 731"/>
                  <a:gd name="T9" fmla="*/ 8 h 279"/>
                  <a:gd name="T10" fmla="*/ 224 w 731"/>
                  <a:gd name="T11" fmla="*/ 6 h 279"/>
                  <a:gd name="T12" fmla="*/ 270 w 731"/>
                  <a:gd name="T13" fmla="*/ 9 h 279"/>
                  <a:gd name="T14" fmla="*/ 306 w 731"/>
                  <a:gd name="T15" fmla="*/ 23 h 279"/>
                  <a:gd name="T16" fmla="*/ 330 w 731"/>
                  <a:gd name="T17" fmla="*/ 58 h 279"/>
                  <a:gd name="T18" fmla="*/ 332 w 731"/>
                  <a:gd name="T19" fmla="*/ 94 h 279"/>
                  <a:gd name="T20" fmla="*/ 325 w 731"/>
                  <a:gd name="T21" fmla="*/ 119 h 279"/>
                  <a:gd name="T22" fmla="*/ 339 w 731"/>
                  <a:gd name="T23" fmla="*/ 136 h 279"/>
                  <a:gd name="T24" fmla="*/ 377 w 731"/>
                  <a:gd name="T25" fmla="*/ 143 h 279"/>
                  <a:gd name="T26" fmla="*/ 414 w 731"/>
                  <a:gd name="T27" fmla="*/ 138 h 279"/>
                  <a:gd name="T28" fmla="*/ 456 w 731"/>
                  <a:gd name="T29" fmla="*/ 127 h 279"/>
                  <a:gd name="T30" fmla="*/ 498 w 731"/>
                  <a:gd name="T31" fmla="*/ 111 h 279"/>
                  <a:gd name="T32" fmla="*/ 540 w 731"/>
                  <a:gd name="T33" fmla="*/ 92 h 279"/>
                  <a:gd name="T34" fmla="*/ 575 w 731"/>
                  <a:gd name="T35" fmla="*/ 74 h 279"/>
                  <a:gd name="T36" fmla="*/ 602 w 731"/>
                  <a:gd name="T37" fmla="*/ 59 h 279"/>
                  <a:gd name="T38" fmla="*/ 617 w 731"/>
                  <a:gd name="T39" fmla="*/ 51 h 279"/>
                  <a:gd name="T40" fmla="*/ 711 w 731"/>
                  <a:gd name="T41" fmla="*/ 0 h 279"/>
                  <a:gd name="T42" fmla="*/ 726 w 731"/>
                  <a:gd name="T43" fmla="*/ 49 h 279"/>
                  <a:gd name="T44" fmla="*/ 731 w 731"/>
                  <a:gd name="T45" fmla="*/ 93 h 279"/>
                  <a:gd name="T46" fmla="*/ 702 w 731"/>
                  <a:gd name="T47" fmla="*/ 161 h 279"/>
                  <a:gd name="T48" fmla="*/ 690 w 731"/>
                  <a:gd name="T49" fmla="*/ 168 h 279"/>
                  <a:gd name="T50" fmla="*/ 656 w 731"/>
                  <a:gd name="T51" fmla="*/ 185 h 279"/>
                  <a:gd name="T52" fmla="*/ 607 w 731"/>
                  <a:gd name="T53" fmla="*/ 210 h 279"/>
                  <a:gd name="T54" fmla="*/ 547 w 731"/>
                  <a:gd name="T55" fmla="*/ 235 h 279"/>
                  <a:gd name="T56" fmla="*/ 479 w 731"/>
                  <a:gd name="T57" fmla="*/ 258 h 279"/>
                  <a:gd name="T58" fmla="*/ 410 w 731"/>
                  <a:gd name="T59" fmla="*/ 274 h 279"/>
                  <a:gd name="T60" fmla="*/ 345 w 731"/>
                  <a:gd name="T61" fmla="*/ 279 h 279"/>
                  <a:gd name="T62" fmla="*/ 287 w 731"/>
                  <a:gd name="T63" fmla="*/ 268 h 279"/>
                  <a:gd name="T64" fmla="*/ 274 w 731"/>
                  <a:gd name="T65" fmla="*/ 243 h 279"/>
                  <a:gd name="T66" fmla="*/ 278 w 731"/>
                  <a:gd name="T67" fmla="*/ 152 h 279"/>
                  <a:gd name="T68" fmla="*/ 272 w 731"/>
                  <a:gd name="T69" fmla="*/ 151 h 279"/>
                  <a:gd name="T70" fmla="*/ 256 w 731"/>
                  <a:gd name="T71" fmla="*/ 150 h 279"/>
                  <a:gd name="T72" fmla="*/ 231 w 731"/>
                  <a:gd name="T73" fmla="*/ 149 h 279"/>
                  <a:gd name="T74" fmla="*/ 197 w 731"/>
                  <a:gd name="T75" fmla="*/ 149 h 279"/>
                  <a:gd name="T76" fmla="*/ 157 w 731"/>
                  <a:gd name="T77" fmla="*/ 154 h 279"/>
                  <a:gd name="T78" fmla="*/ 110 w 731"/>
                  <a:gd name="T79" fmla="*/ 164 h 279"/>
                  <a:gd name="T80" fmla="*/ 57 w 731"/>
                  <a:gd name="T81" fmla="*/ 180 h 279"/>
                  <a:gd name="T82" fmla="*/ 0 w 731"/>
                  <a:gd name="T83" fmla="*/ 205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1" h="279">
                    <a:moveTo>
                      <a:pt x="10" y="39"/>
                    </a:moveTo>
                    <a:lnTo>
                      <a:pt x="13" y="38"/>
                    </a:lnTo>
                    <a:lnTo>
                      <a:pt x="21" y="36"/>
                    </a:lnTo>
                    <a:lnTo>
                      <a:pt x="34" y="33"/>
                    </a:lnTo>
                    <a:lnTo>
                      <a:pt x="51" y="29"/>
                    </a:lnTo>
                    <a:lnTo>
                      <a:pt x="71" y="24"/>
                    </a:lnTo>
                    <a:lnTo>
                      <a:pt x="94" y="20"/>
                    </a:lnTo>
                    <a:lnTo>
                      <a:pt x="119" y="15"/>
                    </a:lnTo>
                    <a:lnTo>
                      <a:pt x="144" y="11"/>
                    </a:lnTo>
                    <a:lnTo>
                      <a:pt x="172" y="8"/>
                    </a:lnTo>
                    <a:lnTo>
                      <a:pt x="199" y="6"/>
                    </a:lnTo>
                    <a:lnTo>
                      <a:pt x="224" y="6"/>
                    </a:lnTo>
                    <a:lnTo>
                      <a:pt x="248" y="7"/>
                    </a:lnTo>
                    <a:lnTo>
                      <a:pt x="270" y="9"/>
                    </a:lnTo>
                    <a:lnTo>
                      <a:pt x="290" y="15"/>
                    </a:lnTo>
                    <a:lnTo>
                      <a:pt x="306" y="23"/>
                    </a:lnTo>
                    <a:lnTo>
                      <a:pt x="317" y="35"/>
                    </a:lnTo>
                    <a:lnTo>
                      <a:pt x="330" y="58"/>
                    </a:lnTo>
                    <a:lnTo>
                      <a:pt x="333" y="78"/>
                    </a:lnTo>
                    <a:lnTo>
                      <a:pt x="332" y="94"/>
                    </a:lnTo>
                    <a:lnTo>
                      <a:pt x="328" y="108"/>
                    </a:lnTo>
                    <a:lnTo>
                      <a:pt x="325" y="119"/>
                    </a:lnTo>
                    <a:lnTo>
                      <a:pt x="328" y="128"/>
                    </a:lnTo>
                    <a:lnTo>
                      <a:pt x="339" y="136"/>
                    </a:lnTo>
                    <a:lnTo>
                      <a:pt x="361" y="142"/>
                    </a:lnTo>
                    <a:lnTo>
                      <a:pt x="377" y="143"/>
                    </a:lnTo>
                    <a:lnTo>
                      <a:pt x="395" y="142"/>
                    </a:lnTo>
                    <a:lnTo>
                      <a:pt x="414" y="138"/>
                    </a:lnTo>
                    <a:lnTo>
                      <a:pt x="434" y="134"/>
                    </a:lnTo>
                    <a:lnTo>
                      <a:pt x="456" y="127"/>
                    </a:lnTo>
                    <a:lnTo>
                      <a:pt x="476" y="119"/>
                    </a:lnTo>
                    <a:lnTo>
                      <a:pt x="498" y="111"/>
                    </a:lnTo>
                    <a:lnTo>
                      <a:pt x="519" y="101"/>
                    </a:lnTo>
                    <a:lnTo>
                      <a:pt x="540" y="92"/>
                    </a:lnTo>
                    <a:lnTo>
                      <a:pt x="558" y="83"/>
                    </a:lnTo>
                    <a:lnTo>
                      <a:pt x="575" y="74"/>
                    </a:lnTo>
                    <a:lnTo>
                      <a:pt x="589" y="66"/>
                    </a:lnTo>
                    <a:lnTo>
                      <a:pt x="602" y="59"/>
                    </a:lnTo>
                    <a:lnTo>
                      <a:pt x="611" y="54"/>
                    </a:lnTo>
                    <a:lnTo>
                      <a:pt x="617" y="51"/>
                    </a:lnTo>
                    <a:lnTo>
                      <a:pt x="619" y="49"/>
                    </a:lnTo>
                    <a:lnTo>
                      <a:pt x="711" y="0"/>
                    </a:lnTo>
                    <a:lnTo>
                      <a:pt x="677" y="54"/>
                    </a:lnTo>
                    <a:lnTo>
                      <a:pt x="726" y="49"/>
                    </a:lnTo>
                    <a:lnTo>
                      <a:pt x="692" y="93"/>
                    </a:lnTo>
                    <a:lnTo>
                      <a:pt x="731" y="93"/>
                    </a:lnTo>
                    <a:lnTo>
                      <a:pt x="672" y="152"/>
                    </a:lnTo>
                    <a:lnTo>
                      <a:pt x="702" y="161"/>
                    </a:lnTo>
                    <a:lnTo>
                      <a:pt x="699" y="164"/>
                    </a:lnTo>
                    <a:lnTo>
                      <a:pt x="690" y="168"/>
                    </a:lnTo>
                    <a:lnTo>
                      <a:pt x="676" y="176"/>
                    </a:lnTo>
                    <a:lnTo>
                      <a:pt x="656" y="185"/>
                    </a:lnTo>
                    <a:lnTo>
                      <a:pt x="633" y="197"/>
                    </a:lnTo>
                    <a:lnTo>
                      <a:pt x="607" y="210"/>
                    </a:lnTo>
                    <a:lnTo>
                      <a:pt x="578" y="222"/>
                    </a:lnTo>
                    <a:lnTo>
                      <a:pt x="547" y="235"/>
                    </a:lnTo>
                    <a:lnTo>
                      <a:pt x="513" y="248"/>
                    </a:lnTo>
                    <a:lnTo>
                      <a:pt x="479" y="258"/>
                    </a:lnTo>
                    <a:lnTo>
                      <a:pt x="444" y="267"/>
                    </a:lnTo>
                    <a:lnTo>
                      <a:pt x="410" y="274"/>
                    </a:lnTo>
                    <a:lnTo>
                      <a:pt x="376" y="279"/>
                    </a:lnTo>
                    <a:lnTo>
                      <a:pt x="345" y="279"/>
                    </a:lnTo>
                    <a:lnTo>
                      <a:pt x="315" y="276"/>
                    </a:lnTo>
                    <a:lnTo>
                      <a:pt x="287" y="268"/>
                    </a:lnTo>
                    <a:lnTo>
                      <a:pt x="283" y="263"/>
                    </a:lnTo>
                    <a:lnTo>
                      <a:pt x="274" y="243"/>
                    </a:lnTo>
                    <a:lnTo>
                      <a:pt x="269" y="207"/>
                    </a:lnTo>
                    <a:lnTo>
                      <a:pt x="278" y="152"/>
                    </a:lnTo>
                    <a:lnTo>
                      <a:pt x="277" y="152"/>
                    </a:lnTo>
                    <a:lnTo>
                      <a:pt x="272" y="151"/>
                    </a:lnTo>
                    <a:lnTo>
                      <a:pt x="265" y="150"/>
                    </a:lnTo>
                    <a:lnTo>
                      <a:pt x="256" y="150"/>
                    </a:lnTo>
                    <a:lnTo>
                      <a:pt x="245" y="149"/>
                    </a:lnTo>
                    <a:lnTo>
                      <a:pt x="231" y="149"/>
                    </a:lnTo>
                    <a:lnTo>
                      <a:pt x="216" y="149"/>
                    </a:lnTo>
                    <a:lnTo>
                      <a:pt x="197" y="149"/>
                    </a:lnTo>
                    <a:lnTo>
                      <a:pt x="178" y="151"/>
                    </a:lnTo>
                    <a:lnTo>
                      <a:pt x="157" y="154"/>
                    </a:lnTo>
                    <a:lnTo>
                      <a:pt x="134" y="158"/>
                    </a:lnTo>
                    <a:lnTo>
                      <a:pt x="110" y="164"/>
                    </a:lnTo>
                    <a:lnTo>
                      <a:pt x="83" y="172"/>
                    </a:lnTo>
                    <a:lnTo>
                      <a:pt x="57" y="180"/>
                    </a:lnTo>
                    <a:lnTo>
                      <a:pt x="29" y="191"/>
                    </a:lnTo>
                    <a:lnTo>
                      <a:pt x="0" y="205"/>
                    </a:lnTo>
                    <a:lnTo>
                      <a:pt x="10" y="3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205" name="Freeform 174"/>
              <p:cNvSpPr>
                <a:spLocks/>
              </p:cNvSpPr>
              <p:nvPr/>
            </p:nvSpPr>
            <p:spPr bwMode="auto">
              <a:xfrm>
                <a:off x="8236" y="1155"/>
                <a:ext cx="392" cy="96"/>
              </a:xfrm>
              <a:custGeom>
                <a:avLst/>
                <a:gdLst>
                  <a:gd name="T0" fmla="*/ 778 w 785"/>
                  <a:gd name="T1" fmla="*/ 27 h 191"/>
                  <a:gd name="T2" fmla="*/ 765 w 785"/>
                  <a:gd name="T3" fmla="*/ 24 h 191"/>
                  <a:gd name="T4" fmla="*/ 743 w 785"/>
                  <a:gd name="T5" fmla="*/ 19 h 191"/>
                  <a:gd name="T6" fmla="*/ 713 w 785"/>
                  <a:gd name="T7" fmla="*/ 14 h 191"/>
                  <a:gd name="T8" fmla="*/ 681 w 785"/>
                  <a:gd name="T9" fmla="*/ 9 h 191"/>
                  <a:gd name="T10" fmla="*/ 649 w 785"/>
                  <a:gd name="T11" fmla="*/ 7 h 191"/>
                  <a:gd name="T12" fmla="*/ 620 w 785"/>
                  <a:gd name="T13" fmla="*/ 8 h 191"/>
                  <a:gd name="T14" fmla="*/ 598 w 785"/>
                  <a:gd name="T15" fmla="*/ 14 h 191"/>
                  <a:gd name="T16" fmla="*/ 580 w 785"/>
                  <a:gd name="T17" fmla="*/ 30 h 191"/>
                  <a:gd name="T18" fmla="*/ 566 w 785"/>
                  <a:gd name="T19" fmla="*/ 52 h 191"/>
                  <a:gd name="T20" fmla="*/ 552 w 785"/>
                  <a:gd name="T21" fmla="*/ 69 h 191"/>
                  <a:gd name="T22" fmla="*/ 522 w 785"/>
                  <a:gd name="T23" fmla="*/ 75 h 191"/>
                  <a:gd name="T24" fmla="*/ 470 w 785"/>
                  <a:gd name="T25" fmla="*/ 65 h 191"/>
                  <a:gd name="T26" fmla="*/ 431 w 785"/>
                  <a:gd name="T27" fmla="*/ 52 h 191"/>
                  <a:gd name="T28" fmla="*/ 396 w 785"/>
                  <a:gd name="T29" fmla="*/ 38 h 191"/>
                  <a:gd name="T30" fmla="*/ 354 w 785"/>
                  <a:gd name="T31" fmla="*/ 24 h 191"/>
                  <a:gd name="T32" fmla="*/ 296 w 785"/>
                  <a:gd name="T33" fmla="*/ 14 h 191"/>
                  <a:gd name="T34" fmla="*/ 242 w 785"/>
                  <a:gd name="T35" fmla="*/ 6 h 191"/>
                  <a:gd name="T36" fmla="*/ 201 w 785"/>
                  <a:gd name="T37" fmla="*/ 2 h 191"/>
                  <a:gd name="T38" fmla="*/ 177 w 785"/>
                  <a:gd name="T39" fmla="*/ 0 h 191"/>
                  <a:gd name="T40" fmla="*/ 86 w 785"/>
                  <a:gd name="T41" fmla="*/ 0 h 191"/>
                  <a:gd name="T42" fmla="*/ 63 w 785"/>
                  <a:gd name="T43" fmla="*/ 32 h 191"/>
                  <a:gd name="T44" fmla="*/ 68 w 785"/>
                  <a:gd name="T45" fmla="*/ 57 h 191"/>
                  <a:gd name="T46" fmla="*/ 63 w 785"/>
                  <a:gd name="T47" fmla="*/ 95 h 191"/>
                  <a:gd name="T48" fmla="*/ 13 w 785"/>
                  <a:gd name="T49" fmla="*/ 107 h 191"/>
                  <a:gd name="T50" fmla="*/ 35 w 785"/>
                  <a:gd name="T51" fmla="*/ 112 h 191"/>
                  <a:gd name="T52" fmla="*/ 71 w 785"/>
                  <a:gd name="T53" fmla="*/ 118 h 191"/>
                  <a:gd name="T54" fmla="*/ 120 w 785"/>
                  <a:gd name="T55" fmla="*/ 127 h 191"/>
                  <a:gd name="T56" fmla="*/ 160 w 785"/>
                  <a:gd name="T57" fmla="*/ 132 h 191"/>
                  <a:gd name="T58" fmla="*/ 192 w 785"/>
                  <a:gd name="T59" fmla="*/ 135 h 191"/>
                  <a:gd name="T60" fmla="*/ 228 w 785"/>
                  <a:gd name="T61" fmla="*/ 138 h 191"/>
                  <a:gd name="T62" fmla="*/ 265 w 785"/>
                  <a:gd name="T63" fmla="*/ 140 h 191"/>
                  <a:gd name="T64" fmla="*/ 300 w 785"/>
                  <a:gd name="T65" fmla="*/ 143 h 191"/>
                  <a:gd name="T66" fmla="*/ 333 w 785"/>
                  <a:gd name="T67" fmla="*/ 146 h 191"/>
                  <a:gd name="T68" fmla="*/ 361 w 785"/>
                  <a:gd name="T69" fmla="*/ 151 h 191"/>
                  <a:gd name="T70" fmla="*/ 383 w 785"/>
                  <a:gd name="T71" fmla="*/ 155 h 191"/>
                  <a:gd name="T72" fmla="*/ 406 w 785"/>
                  <a:gd name="T73" fmla="*/ 166 h 191"/>
                  <a:gd name="T74" fmla="*/ 451 w 785"/>
                  <a:gd name="T75" fmla="*/ 180 h 191"/>
                  <a:gd name="T76" fmla="*/ 499 w 785"/>
                  <a:gd name="T77" fmla="*/ 189 h 191"/>
                  <a:gd name="T78" fmla="*/ 537 w 785"/>
                  <a:gd name="T79" fmla="*/ 191 h 191"/>
                  <a:gd name="T80" fmla="*/ 553 w 785"/>
                  <a:gd name="T81" fmla="*/ 183 h 191"/>
                  <a:gd name="T82" fmla="*/ 570 w 785"/>
                  <a:gd name="T83" fmla="*/ 161 h 191"/>
                  <a:gd name="T84" fmla="*/ 590 w 785"/>
                  <a:gd name="T85" fmla="*/ 136 h 191"/>
                  <a:gd name="T86" fmla="*/ 603 w 785"/>
                  <a:gd name="T87" fmla="*/ 117 h 191"/>
                  <a:gd name="T88" fmla="*/ 610 w 785"/>
                  <a:gd name="T89" fmla="*/ 114 h 191"/>
                  <a:gd name="T90" fmla="*/ 638 w 785"/>
                  <a:gd name="T91" fmla="*/ 110 h 191"/>
                  <a:gd name="T92" fmla="*/ 689 w 785"/>
                  <a:gd name="T93" fmla="*/ 117 h 191"/>
                  <a:gd name="T94" fmla="*/ 751 w 785"/>
                  <a:gd name="T95" fmla="*/ 152 h 191"/>
                  <a:gd name="T96" fmla="*/ 780 w 785"/>
                  <a:gd name="T97" fmla="*/ 2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85" h="191">
                    <a:moveTo>
                      <a:pt x="780" y="27"/>
                    </a:moveTo>
                    <a:lnTo>
                      <a:pt x="778" y="27"/>
                    </a:lnTo>
                    <a:lnTo>
                      <a:pt x="773" y="26"/>
                    </a:lnTo>
                    <a:lnTo>
                      <a:pt x="765" y="24"/>
                    </a:lnTo>
                    <a:lnTo>
                      <a:pt x="755" y="22"/>
                    </a:lnTo>
                    <a:lnTo>
                      <a:pt x="743" y="19"/>
                    </a:lnTo>
                    <a:lnTo>
                      <a:pt x="728" y="17"/>
                    </a:lnTo>
                    <a:lnTo>
                      <a:pt x="713" y="14"/>
                    </a:lnTo>
                    <a:lnTo>
                      <a:pt x="697" y="11"/>
                    </a:lnTo>
                    <a:lnTo>
                      <a:pt x="681" y="9"/>
                    </a:lnTo>
                    <a:lnTo>
                      <a:pt x="665" y="8"/>
                    </a:lnTo>
                    <a:lnTo>
                      <a:pt x="649" y="7"/>
                    </a:lnTo>
                    <a:lnTo>
                      <a:pt x="634" y="7"/>
                    </a:lnTo>
                    <a:lnTo>
                      <a:pt x="620" y="8"/>
                    </a:lnTo>
                    <a:lnTo>
                      <a:pt x="607" y="10"/>
                    </a:lnTo>
                    <a:lnTo>
                      <a:pt x="598" y="14"/>
                    </a:lnTo>
                    <a:lnTo>
                      <a:pt x="590" y="18"/>
                    </a:lnTo>
                    <a:lnTo>
                      <a:pt x="580" y="30"/>
                    </a:lnTo>
                    <a:lnTo>
                      <a:pt x="572" y="41"/>
                    </a:lnTo>
                    <a:lnTo>
                      <a:pt x="566" y="52"/>
                    </a:lnTo>
                    <a:lnTo>
                      <a:pt x="560" y="61"/>
                    </a:lnTo>
                    <a:lnTo>
                      <a:pt x="552" y="69"/>
                    </a:lnTo>
                    <a:lnTo>
                      <a:pt x="539" y="74"/>
                    </a:lnTo>
                    <a:lnTo>
                      <a:pt x="522" y="75"/>
                    </a:lnTo>
                    <a:lnTo>
                      <a:pt x="497" y="71"/>
                    </a:lnTo>
                    <a:lnTo>
                      <a:pt x="470" y="65"/>
                    </a:lnTo>
                    <a:lnTo>
                      <a:pt x="449" y="59"/>
                    </a:lnTo>
                    <a:lnTo>
                      <a:pt x="431" y="52"/>
                    </a:lnTo>
                    <a:lnTo>
                      <a:pt x="414" y="45"/>
                    </a:lnTo>
                    <a:lnTo>
                      <a:pt x="396" y="38"/>
                    </a:lnTo>
                    <a:lnTo>
                      <a:pt x="377" y="31"/>
                    </a:lnTo>
                    <a:lnTo>
                      <a:pt x="354" y="24"/>
                    </a:lnTo>
                    <a:lnTo>
                      <a:pt x="326" y="18"/>
                    </a:lnTo>
                    <a:lnTo>
                      <a:pt x="296" y="14"/>
                    </a:lnTo>
                    <a:lnTo>
                      <a:pt x="267" y="9"/>
                    </a:lnTo>
                    <a:lnTo>
                      <a:pt x="242" y="6"/>
                    </a:lnTo>
                    <a:lnTo>
                      <a:pt x="219" y="3"/>
                    </a:lnTo>
                    <a:lnTo>
                      <a:pt x="201" y="2"/>
                    </a:lnTo>
                    <a:lnTo>
                      <a:pt x="187" y="1"/>
                    </a:lnTo>
                    <a:lnTo>
                      <a:pt x="177" y="0"/>
                    </a:lnTo>
                    <a:lnTo>
                      <a:pt x="174" y="0"/>
                    </a:lnTo>
                    <a:lnTo>
                      <a:pt x="86" y="0"/>
                    </a:lnTo>
                    <a:lnTo>
                      <a:pt x="0" y="8"/>
                    </a:lnTo>
                    <a:lnTo>
                      <a:pt x="63" y="32"/>
                    </a:lnTo>
                    <a:lnTo>
                      <a:pt x="15" y="42"/>
                    </a:lnTo>
                    <a:lnTo>
                      <a:pt x="68" y="57"/>
                    </a:lnTo>
                    <a:lnTo>
                      <a:pt x="39" y="77"/>
                    </a:lnTo>
                    <a:lnTo>
                      <a:pt x="63" y="95"/>
                    </a:lnTo>
                    <a:lnTo>
                      <a:pt x="10" y="106"/>
                    </a:lnTo>
                    <a:lnTo>
                      <a:pt x="13" y="107"/>
                    </a:lnTo>
                    <a:lnTo>
                      <a:pt x="22" y="108"/>
                    </a:lnTo>
                    <a:lnTo>
                      <a:pt x="35" y="112"/>
                    </a:lnTo>
                    <a:lnTo>
                      <a:pt x="51" y="114"/>
                    </a:lnTo>
                    <a:lnTo>
                      <a:pt x="71" y="118"/>
                    </a:lnTo>
                    <a:lnTo>
                      <a:pt x="95" y="122"/>
                    </a:lnTo>
                    <a:lnTo>
                      <a:pt x="120" y="127"/>
                    </a:lnTo>
                    <a:lnTo>
                      <a:pt x="146" y="130"/>
                    </a:lnTo>
                    <a:lnTo>
                      <a:pt x="160" y="132"/>
                    </a:lnTo>
                    <a:lnTo>
                      <a:pt x="176" y="133"/>
                    </a:lnTo>
                    <a:lnTo>
                      <a:pt x="192" y="135"/>
                    </a:lnTo>
                    <a:lnTo>
                      <a:pt x="210" y="136"/>
                    </a:lnTo>
                    <a:lnTo>
                      <a:pt x="228" y="138"/>
                    </a:lnTo>
                    <a:lnTo>
                      <a:pt x="247" y="139"/>
                    </a:lnTo>
                    <a:lnTo>
                      <a:pt x="265" y="140"/>
                    </a:lnTo>
                    <a:lnTo>
                      <a:pt x="282" y="142"/>
                    </a:lnTo>
                    <a:lnTo>
                      <a:pt x="300" y="143"/>
                    </a:lnTo>
                    <a:lnTo>
                      <a:pt x="317" y="144"/>
                    </a:lnTo>
                    <a:lnTo>
                      <a:pt x="333" y="146"/>
                    </a:lnTo>
                    <a:lnTo>
                      <a:pt x="348" y="148"/>
                    </a:lnTo>
                    <a:lnTo>
                      <a:pt x="361" y="151"/>
                    </a:lnTo>
                    <a:lnTo>
                      <a:pt x="372" y="153"/>
                    </a:lnTo>
                    <a:lnTo>
                      <a:pt x="383" y="155"/>
                    </a:lnTo>
                    <a:lnTo>
                      <a:pt x="390" y="159"/>
                    </a:lnTo>
                    <a:lnTo>
                      <a:pt x="406" y="166"/>
                    </a:lnTo>
                    <a:lnTo>
                      <a:pt x="426" y="173"/>
                    </a:lnTo>
                    <a:lnTo>
                      <a:pt x="451" y="180"/>
                    </a:lnTo>
                    <a:lnTo>
                      <a:pt x="475" y="184"/>
                    </a:lnTo>
                    <a:lnTo>
                      <a:pt x="499" y="189"/>
                    </a:lnTo>
                    <a:lnTo>
                      <a:pt x="520" y="191"/>
                    </a:lnTo>
                    <a:lnTo>
                      <a:pt x="537" y="191"/>
                    </a:lnTo>
                    <a:lnTo>
                      <a:pt x="546" y="189"/>
                    </a:lnTo>
                    <a:lnTo>
                      <a:pt x="553" y="183"/>
                    </a:lnTo>
                    <a:lnTo>
                      <a:pt x="561" y="173"/>
                    </a:lnTo>
                    <a:lnTo>
                      <a:pt x="570" y="161"/>
                    </a:lnTo>
                    <a:lnTo>
                      <a:pt x="581" y="148"/>
                    </a:lnTo>
                    <a:lnTo>
                      <a:pt x="590" y="136"/>
                    </a:lnTo>
                    <a:lnTo>
                      <a:pt x="598" y="125"/>
                    </a:lnTo>
                    <a:lnTo>
                      <a:pt x="603" y="117"/>
                    </a:lnTo>
                    <a:lnTo>
                      <a:pt x="605" y="115"/>
                    </a:lnTo>
                    <a:lnTo>
                      <a:pt x="610" y="114"/>
                    </a:lnTo>
                    <a:lnTo>
                      <a:pt x="621" y="112"/>
                    </a:lnTo>
                    <a:lnTo>
                      <a:pt x="638" y="110"/>
                    </a:lnTo>
                    <a:lnTo>
                      <a:pt x="663" y="112"/>
                    </a:lnTo>
                    <a:lnTo>
                      <a:pt x="689" y="117"/>
                    </a:lnTo>
                    <a:lnTo>
                      <a:pt x="720" y="130"/>
                    </a:lnTo>
                    <a:lnTo>
                      <a:pt x="751" y="152"/>
                    </a:lnTo>
                    <a:lnTo>
                      <a:pt x="785" y="184"/>
                    </a:lnTo>
                    <a:lnTo>
                      <a:pt x="780"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206" name="Freeform 175"/>
              <p:cNvSpPr>
                <a:spLocks/>
              </p:cNvSpPr>
              <p:nvPr/>
            </p:nvSpPr>
            <p:spPr bwMode="auto">
              <a:xfrm>
                <a:off x="7752" y="1135"/>
                <a:ext cx="131" cy="59"/>
              </a:xfrm>
              <a:custGeom>
                <a:avLst/>
                <a:gdLst>
                  <a:gd name="T0" fmla="*/ 0 w 264"/>
                  <a:gd name="T1" fmla="*/ 34 h 117"/>
                  <a:gd name="T2" fmla="*/ 0 w 264"/>
                  <a:gd name="T3" fmla="*/ 117 h 117"/>
                  <a:gd name="T4" fmla="*/ 2 w 264"/>
                  <a:gd name="T5" fmla="*/ 116 h 117"/>
                  <a:gd name="T6" fmla="*/ 8 w 264"/>
                  <a:gd name="T7" fmla="*/ 115 h 117"/>
                  <a:gd name="T8" fmla="*/ 16 w 264"/>
                  <a:gd name="T9" fmla="*/ 111 h 117"/>
                  <a:gd name="T10" fmla="*/ 29 w 264"/>
                  <a:gd name="T11" fmla="*/ 108 h 117"/>
                  <a:gd name="T12" fmla="*/ 43 w 264"/>
                  <a:gd name="T13" fmla="*/ 104 h 117"/>
                  <a:gd name="T14" fmla="*/ 60 w 264"/>
                  <a:gd name="T15" fmla="*/ 100 h 117"/>
                  <a:gd name="T16" fmla="*/ 78 w 264"/>
                  <a:gd name="T17" fmla="*/ 95 h 117"/>
                  <a:gd name="T18" fmla="*/ 98 w 264"/>
                  <a:gd name="T19" fmla="*/ 91 h 117"/>
                  <a:gd name="T20" fmla="*/ 118 w 264"/>
                  <a:gd name="T21" fmla="*/ 87 h 117"/>
                  <a:gd name="T22" fmla="*/ 139 w 264"/>
                  <a:gd name="T23" fmla="*/ 85 h 117"/>
                  <a:gd name="T24" fmla="*/ 160 w 264"/>
                  <a:gd name="T25" fmla="*/ 82 h 117"/>
                  <a:gd name="T26" fmla="*/ 181 w 264"/>
                  <a:gd name="T27" fmla="*/ 81 h 117"/>
                  <a:gd name="T28" fmla="*/ 202 w 264"/>
                  <a:gd name="T29" fmla="*/ 81 h 117"/>
                  <a:gd name="T30" fmla="*/ 221 w 264"/>
                  <a:gd name="T31" fmla="*/ 84 h 117"/>
                  <a:gd name="T32" fmla="*/ 239 w 264"/>
                  <a:gd name="T33" fmla="*/ 87 h 117"/>
                  <a:gd name="T34" fmla="*/ 255 w 264"/>
                  <a:gd name="T35" fmla="*/ 93 h 117"/>
                  <a:gd name="T36" fmla="*/ 255 w 264"/>
                  <a:gd name="T37" fmla="*/ 92 h 117"/>
                  <a:gd name="T38" fmla="*/ 252 w 264"/>
                  <a:gd name="T39" fmla="*/ 89 h 117"/>
                  <a:gd name="T40" fmla="*/ 250 w 264"/>
                  <a:gd name="T41" fmla="*/ 85 h 117"/>
                  <a:gd name="T42" fmla="*/ 244 w 264"/>
                  <a:gd name="T43" fmla="*/ 80 h 117"/>
                  <a:gd name="T44" fmla="*/ 237 w 264"/>
                  <a:gd name="T45" fmla="*/ 74 h 117"/>
                  <a:gd name="T46" fmla="*/ 229 w 264"/>
                  <a:gd name="T47" fmla="*/ 71 h 117"/>
                  <a:gd name="T48" fmla="*/ 218 w 264"/>
                  <a:gd name="T49" fmla="*/ 67 h 117"/>
                  <a:gd name="T50" fmla="*/ 203 w 264"/>
                  <a:gd name="T51" fmla="*/ 65 h 117"/>
                  <a:gd name="T52" fmla="*/ 204 w 264"/>
                  <a:gd name="T53" fmla="*/ 65 h 117"/>
                  <a:gd name="T54" fmla="*/ 209 w 264"/>
                  <a:gd name="T55" fmla="*/ 64 h 117"/>
                  <a:gd name="T56" fmla="*/ 214 w 264"/>
                  <a:gd name="T57" fmla="*/ 62 h 117"/>
                  <a:gd name="T58" fmla="*/ 221 w 264"/>
                  <a:gd name="T59" fmla="*/ 61 h 117"/>
                  <a:gd name="T60" fmla="*/ 230 w 264"/>
                  <a:gd name="T61" fmla="*/ 61 h 117"/>
                  <a:gd name="T62" fmla="*/ 240 w 264"/>
                  <a:gd name="T63" fmla="*/ 62 h 117"/>
                  <a:gd name="T64" fmla="*/ 249 w 264"/>
                  <a:gd name="T65" fmla="*/ 65 h 117"/>
                  <a:gd name="T66" fmla="*/ 258 w 264"/>
                  <a:gd name="T67" fmla="*/ 71 h 117"/>
                  <a:gd name="T68" fmla="*/ 260 w 264"/>
                  <a:gd name="T69" fmla="*/ 63 h 117"/>
                  <a:gd name="T70" fmla="*/ 264 w 264"/>
                  <a:gd name="T71" fmla="*/ 44 h 117"/>
                  <a:gd name="T72" fmla="*/ 263 w 264"/>
                  <a:gd name="T73" fmla="*/ 24 h 117"/>
                  <a:gd name="T74" fmla="*/ 255 w 264"/>
                  <a:gd name="T75" fmla="*/ 10 h 117"/>
                  <a:gd name="T76" fmla="*/ 250 w 264"/>
                  <a:gd name="T77" fmla="*/ 8 h 117"/>
                  <a:gd name="T78" fmla="*/ 244 w 264"/>
                  <a:gd name="T79" fmla="*/ 5 h 117"/>
                  <a:gd name="T80" fmla="*/ 236 w 264"/>
                  <a:gd name="T81" fmla="*/ 3 h 117"/>
                  <a:gd name="T82" fmla="*/ 226 w 264"/>
                  <a:gd name="T83" fmla="*/ 2 h 117"/>
                  <a:gd name="T84" fmla="*/ 214 w 264"/>
                  <a:gd name="T85" fmla="*/ 1 h 117"/>
                  <a:gd name="T86" fmla="*/ 202 w 264"/>
                  <a:gd name="T87" fmla="*/ 0 h 117"/>
                  <a:gd name="T88" fmla="*/ 187 w 264"/>
                  <a:gd name="T89" fmla="*/ 0 h 117"/>
                  <a:gd name="T90" fmla="*/ 171 w 264"/>
                  <a:gd name="T91" fmla="*/ 0 h 117"/>
                  <a:gd name="T92" fmla="*/ 153 w 264"/>
                  <a:gd name="T93" fmla="*/ 1 h 117"/>
                  <a:gd name="T94" fmla="*/ 135 w 264"/>
                  <a:gd name="T95" fmla="*/ 3 h 117"/>
                  <a:gd name="T96" fmla="*/ 115 w 264"/>
                  <a:gd name="T97" fmla="*/ 5 h 117"/>
                  <a:gd name="T98" fmla="*/ 95 w 264"/>
                  <a:gd name="T99" fmla="*/ 9 h 117"/>
                  <a:gd name="T100" fmla="*/ 71 w 264"/>
                  <a:gd name="T101" fmla="*/ 13 h 117"/>
                  <a:gd name="T102" fmla="*/ 48 w 264"/>
                  <a:gd name="T103" fmla="*/ 19 h 117"/>
                  <a:gd name="T104" fmla="*/ 25 w 264"/>
                  <a:gd name="T105" fmla="*/ 26 h 117"/>
                  <a:gd name="T106" fmla="*/ 0 w 264"/>
                  <a:gd name="T107" fmla="*/ 3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4" h="117">
                    <a:moveTo>
                      <a:pt x="0" y="34"/>
                    </a:moveTo>
                    <a:lnTo>
                      <a:pt x="0" y="117"/>
                    </a:lnTo>
                    <a:lnTo>
                      <a:pt x="2" y="116"/>
                    </a:lnTo>
                    <a:lnTo>
                      <a:pt x="8" y="115"/>
                    </a:lnTo>
                    <a:lnTo>
                      <a:pt x="16" y="111"/>
                    </a:lnTo>
                    <a:lnTo>
                      <a:pt x="29" y="108"/>
                    </a:lnTo>
                    <a:lnTo>
                      <a:pt x="43" y="104"/>
                    </a:lnTo>
                    <a:lnTo>
                      <a:pt x="60" y="100"/>
                    </a:lnTo>
                    <a:lnTo>
                      <a:pt x="78" y="95"/>
                    </a:lnTo>
                    <a:lnTo>
                      <a:pt x="98" y="91"/>
                    </a:lnTo>
                    <a:lnTo>
                      <a:pt x="118" y="87"/>
                    </a:lnTo>
                    <a:lnTo>
                      <a:pt x="139" y="85"/>
                    </a:lnTo>
                    <a:lnTo>
                      <a:pt x="160" y="82"/>
                    </a:lnTo>
                    <a:lnTo>
                      <a:pt x="181" y="81"/>
                    </a:lnTo>
                    <a:lnTo>
                      <a:pt x="202" y="81"/>
                    </a:lnTo>
                    <a:lnTo>
                      <a:pt x="221" y="84"/>
                    </a:lnTo>
                    <a:lnTo>
                      <a:pt x="239" y="87"/>
                    </a:lnTo>
                    <a:lnTo>
                      <a:pt x="255" y="93"/>
                    </a:lnTo>
                    <a:lnTo>
                      <a:pt x="255" y="92"/>
                    </a:lnTo>
                    <a:lnTo>
                      <a:pt x="252" y="89"/>
                    </a:lnTo>
                    <a:lnTo>
                      <a:pt x="250" y="85"/>
                    </a:lnTo>
                    <a:lnTo>
                      <a:pt x="244" y="80"/>
                    </a:lnTo>
                    <a:lnTo>
                      <a:pt x="237" y="74"/>
                    </a:lnTo>
                    <a:lnTo>
                      <a:pt x="229" y="71"/>
                    </a:lnTo>
                    <a:lnTo>
                      <a:pt x="218" y="67"/>
                    </a:lnTo>
                    <a:lnTo>
                      <a:pt x="203" y="65"/>
                    </a:lnTo>
                    <a:lnTo>
                      <a:pt x="204" y="65"/>
                    </a:lnTo>
                    <a:lnTo>
                      <a:pt x="209" y="64"/>
                    </a:lnTo>
                    <a:lnTo>
                      <a:pt x="214" y="62"/>
                    </a:lnTo>
                    <a:lnTo>
                      <a:pt x="221" y="61"/>
                    </a:lnTo>
                    <a:lnTo>
                      <a:pt x="230" y="61"/>
                    </a:lnTo>
                    <a:lnTo>
                      <a:pt x="240" y="62"/>
                    </a:lnTo>
                    <a:lnTo>
                      <a:pt x="249" y="65"/>
                    </a:lnTo>
                    <a:lnTo>
                      <a:pt x="258" y="71"/>
                    </a:lnTo>
                    <a:lnTo>
                      <a:pt x="260" y="63"/>
                    </a:lnTo>
                    <a:lnTo>
                      <a:pt x="264" y="44"/>
                    </a:lnTo>
                    <a:lnTo>
                      <a:pt x="263" y="24"/>
                    </a:lnTo>
                    <a:lnTo>
                      <a:pt x="255" y="10"/>
                    </a:lnTo>
                    <a:lnTo>
                      <a:pt x="250" y="8"/>
                    </a:lnTo>
                    <a:lnTo>
                      <a:pt x="244" y="5"/>
                    </a:lnTo>
                    <a:lnTo>
                      <a:pt x="236" y="3"/>
                    </a:lnTo>
                    <a:lnTo>
                      <a:pt x="226" y="2"/>
                    </a:lnTo>
                    <a:lnTo>
                      <a:pt x="214" y="1"/>
                    </a:lnTo>
                    <a:lnTo>
                      <a:pt x="202" y="0"/>
                    </a:lnTo>
                    <a:lnTo>
                      <a:pt x="187" y="0"/>
                    </a:lnTo>
                    <a:lnTo>
                      <a:pt x="171" y="0"/>
                    </a:lnTo>
                    <a:lnTo>
                      <a:pt x="153" y="1"/>
                    </a:lnTo>
                    <a:lnTo>
                      <a:pt x="135" y="3"/>
                    </a:lnTo>
                    <a:lnTo>
                      <a:pt x="115" y="5"/>
                    </a:lnTo>
                    <a:lnTo>
                      <a:pt x="95" y="9"/>
                    </a:lnTo>
                    <a:lnTo>
                      <a:pt x="71" y="13"/>
                    </a:lnTo>
                    <a:lnTo>
                      <a:pt x="48" y="19"/>
                    </a:lnTo>
                    <a:lnTo>
                      <a:pt x="25" y="26"/>
                    </a:lnTo>
                    <a:lnTo>
                      <a:pt x="0" y="34"/>
                    </a:lnTo>
                    <a:close/>
                  </a:path>
                </a:pathLst>
              </a:custGeom>
              <a:solidFill>
                <a:srgbClr val="E2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207" name="Freeform 176"/>
              <p:cNvSpPr>
                <a:spLocks/>
              </p:cNvSpPr>
              <p:nvPr/>
            </p:nvSpPr>
            <p:spPr bwMode="auto">
              <a:xfrm>
                <a:off x="7897" y="1141"/>
                <a:ext cx="185" cy="100"/>
              </a:xfrm>
              <a:custGeom>
                <a:avLst/>
                <a:gdLst>
                  <a:gd name="T0" fmla="*/ 6 w 369"/>
                  <a:gd name="T1" fmla="*/ 128 h 202"/>
                  <a:gd name="T2" fmla="*/ 4 w 369"/>
                  <a:gd name="T3" fmla="*/ 136 h 202"/>
                  <a:gd name="T4" fmla="*/ 2 w 369"/>
                  <a:gd name="T5" fmla="*/ 157 h 202"/>
                  <a:gd name="T6" fmla="*/ 0 w 369"/>
                  <a:gd name="T7" fmla="*/ 181 h 202"/>
                  <a:gd name="T8" fmla="*/ 3 w 369"/>
                  <a:gd name="T9" fmla="*/ 202 h 202"/>
                  <a:gd name="T10" fmla="*/ 5 w 369"/>
                  <a:gd name="T11" fmla="*/ 202 h 202"/>
                  <a:gd name="T12" fmla="*/ 13 w 369"/>
                  <a:gd name="T13" fmla="*/ 200 h 202"/>
                  <a:gd name="T14" fmla="*/ 25 w 369"/>
                  <a:gd name="T15" fmla="*/ 199 h 202"/>
                  <a:gd name="T16" fmla="*/ 41 w 369"/>
                  <a:gd name="T17" fmla="*/ 198 h 202"/>
                  <a:gd name="T18" fmla="*/ 59 w 369"/>
                  <a:gd name="T19" fmla="*/ 196 h 202"/>
                  <a:gd name="T20" fmla="*/ 83 w 369"/>
                  <a:gd name="T21" fmla="*/ 192 h 202"/>
                  <a:gd name="T22" fmla="*/ 107 w 369"/>
                  <a:gd name="T23" fmla="*/ 189 h 202"/>
                  <a:gd name="T24" fmla="*/ 132 w 369"/>
                  <a:gd name="T25" fmla="*/ 184 h 202"/>
                  <a:gd name="T26" fmla="*/ 160 w 369"/>
                  <a:gd name="T27" fmla="*/ 180 h 202"/>
                  <a:gd name="T28" fmla="*/ 189 w 369"/>
                  <a:gd name="T29" fmla="*/ 174 h 202"/>
                  <a:gd name="T30" fmla="*/ 217 w 369"/>
                  <a:gd name="T31" fmla="*/ 166 h 202"/>
                  <a:gd name="T32" fmla="*/ 246 w 369"/>
                  <a:gd name="T33" fmla="*/ 158 h 202"/>
                  <a:gd name="T34" fmla="*/ 274 w 369"/>
                  <a:gd name="T35" fmla="*/ 150 h 202"/>
                  <a:gd name="T36" fmla="*/ 300 w 369"/>
                  <a:gd name="T37" fmla="*/ 139 h 202"/>
                  <a:gd name="T38" fmla="*/ 325 w 369"/>
                  <a:gd name="T39" fmla="*/ 128 h 202"/>
                  <a:gd name="T40" fmla="*/ 348 w 369"/>
                  <a:gd name="T41" fmla="*/ 115 h 202"/>
                  <a:gd name="T42" fmla="*/ 333 w 369"/>
                  <a:gd name="T43" fmla="*/ 98 h 202"/>
                  <a:gd name="T44" fmla="*/ 365 w 369"/>
                  <a:gd name="T45" fmla="*/ 69 h 202"/>
                  <a:gd name="T46" fmla="*/ 333 w 369"/>
                  <a:gd name="T47" fmla="*/ 58 h 202"/>
                  <a:gd name="T48" fmla="*/ 369 w 369"/>
                  <a:gd name="T49" fmla="*/ 22 h 202"/>
                  <a:gd name="T50" fmla="*/ 333 w 369"/>
                  <a:gd name="T51" fmla="*/ 25 h 202"/>
                  <a:gd name="T52" fmla="*/ 348 w 369"/>
                  <a:gd name="T53" fmla="*/ 0 h 202"/>
                  <a:gd name="T54" fmla="*/ 346 w 369"/>
                  <a:gd name="T55" fmla="*/ 1 h 202"/>
                  <a:gd name="T56" fmla="*/ 341 w 369"/>
                  <a:gd name="T57" fmla="*/ 6 h 202"/>
                  <a:gd name="T58" fmla="*/ 333 w 369"/>
                  <a:gd name="T59" fmla="*/ 12 h 202"/>
                  <a:gd name="T60" fmla="*/ 322 w 369"/>
                  <a:gd name="T61" fmla="*/ 20 h 202"/>
                  <a:gd name="T62" fmla="*/ 308 w 369"/>
                  <a:gd name="T63" fmla="*/ 30 h 202"/>
                  <a:gd name="T64" fmla="*/ 292 w 369"/>
                  <a:gd name="T65" fmla="*/ 40 h 202"/>
                  <a:gd name="T66" fmla="*/ 273 w 369"/>
                  <a:gd name="T67" fmla="*/ 52 h 202"/>
                  <a:gd name="T68" fmla="*/ 252 w 369"/>
                  <a:gd name="T69" fmla="*/ 63 h 202"/>
                  <a:gd name="T70" fmla="*/ 228 w 369"/>
                  <a:gd name="T71" fmla="*/ 76 h 202"/>
                  <a:gd name="T72" fmla="*/ 201 w 369"/>
                  <a:gd name="T73" fmla="*/ 88 h 202"/>
                  <a:gd name="T74" fmla="*/ 174 w 369"/>
                  <a:gd name="T75" fmla="*/ 98 h 202"/>
                  <a:gd name="T76" fmla="*/ 144 w 369"/>
                  <a:gd name="T77" fmla="*/ 108 h 202"/>
                  <a:gd name="T78" fmla="*/ 111 w 369"/>
                  <a:gd name="T79" fmla="*/ 116 h 202"/>
                  <a:gd name="T80" fmla="*/ 78 w 369"/>
                  <a:gd name="T81" fmla="*/ 122 h 202"/>
                  <a:gd name="T82" fmla="*/ 43 w 369"/>
                  <a:gd name="T83" fmla="*/ 127 h 202"/>
                  <a:gd name="T84" fmla="*/ 6 w 369"/>
                  <a:gd name="T85" fmla="*/ 12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9" h="202">
                    <a:moveTo>
                      <a:pt x="6" y="128"/>
                    </a:moveTo>
                    <a:lnTo>
                      <a:pt x="4" y="136"/>
                    </a:lnTo>
                    <a:lnTo>
                      <a:pt x="2" y="157"/>
                    </a:lnTo>
                    <a:lnTo>
                      <a:pt x="0" y="181"/>
                    </a:lnTo>
                    <a:lnTo>
                      <a:pt x="3" y="202"/>
                    </a:lnTo>
                    <a:lnTo>
                      <a:pt x="5" y="202"/>
                    </a:lnTo>
                    <a:lnTo>
                      <a:pt x="13" y="200"/>
                    </a:lnTo>
                    <a:lnTo>
                      <a:pt x="25" y="199"/>
                    </a:lnTo>
                    <a:lnTo>
                      <a:pt x="41" y="198"/>
                    </a:lnTo>
                    <a:lnTo>
                      <a:pt x="59" y="196"/>
                    </a:lnTo>
                    <a:lnTo>
                      <a:pt x="83" y="192"/>
                    </a:lnTo>
                    <a:lnTo>
                      <a:pt x="107" y="189"/>
                    </a:lnTo>
                    <a:lnTo>
                      <a:pt x="132" y="184"/>
                    </a:lnTo>
                    <a:lnTo>
                      <a:pt x="160" y="180"/>
                    </a:lnTo>
                    <a:lnTo>
                      <a:pt x="189" y="174"/>
                    </a:lnTo>
                    <a:lnTo>
                      <a:pt x="217" y="166"/>
                    </a:lnTo>
                    <a:lnTo>
                      <a:pt x="246" y="158"/>
                    </a:lnTo>
                    <a:lnTo>
                      <a:pt x="274" y="150"/>
                    </a:lnTo>
                    <a:lnTo>
                      <a:pt x="300" y="139"/>
                    </a:lnTo>
                    <a:lnTo>
                      <a:pt x="325" y="128"/>
                    </a:lnTo>
                    <a:lnTo>
                      <a:pt x="348" y="115"/>
                    </a:lnTo>
                    <a:lnTo>
                      <a:pt x="333" y="98"/>
                    </a:lnTo>
                    <a:lnTo>
                      <a:pt x="365" y="69"/>
                    </a:lnTo>
                    <a:lnTo>
                      <a:pt x="333" y="58"/>
                    </a:lnTo>
                    <a:lnTo>
                      <a:pt x="369" y="22"/>
                    </a:lnTo>
                    <a:lnTo>
                      <a:pt x="333" y="25"/>
                    </a:lnTo>
                    <a:lnTo>
                      <a:pt x="348" y="0"/>
                    </a:lnTo>
                    <a:lnTo>
                      <a:pt x="346" y="1"/>
                    </a:lnTo>
                    <a:lnTo>
                      <a:pt x="341" y="6"/>
                    </a:lnTo>
                    <a:lnTo>
                      <a:pt x="333" y="12"/>
                    </a:lnTo>
                    <a:lnTo>
                      <a:pt x="322" y="20"/>
                    </a:lnTo>
                    <a:lnTo>
                      <a:pt x="308" y="30"/>
                    </a:lnTo>
                    <a:lnTo>
                      <a:pt x="292" y="40"/>
                    </a:lnTo>
                    <a:lnTo>
                      <a:pt x="273" y="52"/>
                    </a:lnTo>
                    <a:lnTo>
                      <a:pt x="252" y="63"/>
                    </a:lnTo>
                    <a:lnTo>
                      <a:pt x="228" y="76"/>
                    </a:lnTo>
                    <a:lnTo>
                      <a:pt x="201" y="88"/>
                    </a:lnTo>
                    <a:lnTo>
                      <a:pt x="174" y="98"/>
                    </a:lnTo>
                    <a:lnTo>
                      <a:pt x="144" y="108"/>
                    </a:lnTo>
                    <a:lnTo>
                      <a:pt x="111" y="116"/>
                    </a:lnTo>
                    <a:lnTo>
                      <a:pt x="78" y="122"/>
                    </a:lnTo>
                    <a:lnTo>
                      <a:pt x="43" y="127"/>
                    </a:lnTo>
                    <a:lnTo>
                      <a:pt x="6" y="128"/>
                    </a:lnTo>
                    <a:close/>
                  </a:path>
                </a:pathLst>
              </a:custGeom>
              <a:solidFill>
                <a:srgbClr val="E2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208" name="Freeform 177"/>
              <p:cNvSpPr>
                <a:spLocks/>
              </p:cNvSpPr>
              <p:nvPr/>
            </p:nvSpPr>
            <p:spPr bwMode="auto">
              <a:xfrm>
                <a:off x="8271" y="1168"/>
                <a:ext cx="338" cy="69"/>
              </a:xfrm>
              <a:custGeom>
                <a:avLst/>
                <a:gdLst>
                  <a:gd name="T0" fmla="*/ 3 w 677"/>
                  <a:gd name="T1" fmla="*/ 4 h 140"/>
                  <a:gd name="T2" fmla="*/ 18 w 677"/>
                  <a:gd name="T3" fmla="*/ 2 h 140"/>
                  <a:gd name="T4" fmla="*/ 44 w 677"/>
                  <a:gd name="T5" fmla="*/ 1 h 140"/>
                  <a:gd name="T6" fmla="*/ 80 w 677"/>
                  <a:gd name="T7" fmla="*/ 0 h 140"/>
                  <a:gd name="T8" fmla="*/ 121 w 677"/>
                  <a:gd name="T9" fmla="*/ 1 h 140"/>
                  <a:gd name="T10" fmla="*/ 166 w 677"/>
                  <a:gd name="T11" fmla="*/ 4 h 140"/>
                  <a:gd name="T12" fmla="*/ 211 w 677"/>
                  <a:gd name="T13" fmla="*/ 8 h 140"/>
                  <a:gd name="T14" fmla="*/ 253 w 677"/>
                  <a:gd name="T15" fmla="*/ 16 h 140"/>
                  <a:gd name="T16" fmla="*/ 274 w 677"/>
                  <a:gd name="T17" fmla="*/ 23 h 140"/>
                  <a:gd name="T18" fmla="*/ 287 w 677"/>
                  <a:gd name="T19" fmla="*/ 29 h 140"/>
                  <a:gd name="T20" fmla="*/ 313 w 677"/>
                  <a:gd name="T21" fmla="*/ 39 h 140"/>
                  <a:gd name="T22" fmla="*/ 345 w 677"/>
                  <a:gd name="T23" fmla="*/ 51 h 140"/>
                  <a:gd name="T24" fmla="*/ 382 w 677"/>
                  <a:gd name="T25" fmla="*/ 62 h 140"/>
                  <a:gd name="T26" fmla="*/ 421 w 677"/>
                  <a:gd name="T27" fmla="*/ 69 h 140"/>
                  <a:gd name="T28" fmla="*/ 457 w 677"/>
                  <a:gd name="T29" fmla="*/ 72 h 140"/>
                  <a:gd name="T30" fmla="*/ 489 w 677"/>
                  <a:gd name="T31" fmla="*/ 66 h 140"/>
                  <a:gd name="T32" fmla="*/ 502 w 677"/>
                  <a:gd name="T33" fmla="*/ 55 h 140"/>
                  <a:gd name="T34" fmla="*/ 510 w 677"/>
                  <a:gd name="T35" fmla="*/ 37 h 140"/>
                  <a:gd name="T36" fmla="*/ 543 w 677"/>
                  <a:gd name="T37" fmla="*/ 16 h 140"/>
                  <a:gd name="T38" fmla="*/ 618 w 677"/>
                  <a:gd name="T39" fmla="*/ 12 h 140"/>
                  <a:gd name="T40" fmla="*/ 677 w 677"/>
                  <a:gd name="T41" fmla="*/ 91 h 140"/>
                  <a:gd name="T42" fmla="*/ 661 w 677"/>
                  <a:gd name="T43" fmla="*/ 81 h 140"/>
                  <a:gd name="T44" fmla="*/ 622 w 677"/>
                  <a:gd name="T45" fmla="*/ 61 h 140"/>
                  <a:gd name="T46" fmla="*/ 569 w 677"/>
                  <a:gd name="T47" fmla="*/ 54 h 140"/>
                  <a:gd name="T48" fmla="*/ 513 w 677"/>
                  <a:gd name="T49" fmla="*/ 81 h 140"/>
                  <a:gd name="T50" fmla="*/ 509 w 677"/>
                  <a:gd name="T51" fmla="*/ 93 h 140"/>
                  <a:gd name="T52" fmla="*/ 491 w 677"/>
                  <a:gd name="T53" fmla="*/ 120 h 140"/>
                  <a:gd name="T54" fmla="*/ 456 w 677"/>
                  <a:gd name="T55" fmla="*/ 140 h 140"/>
                  <a:gd name="T56" fmla="*/ 399 w 677"/>
                  <a:gd name="T57" fmla="*/ 131 h 140"/>
                  <a:gd name="T58" fmla="*/ 395 w 677"/>
                  <a:gd name="T59" fmla="*/ 129 h 140"/>
                  <a:gd name="T60" fmla="*/ 380 w 677"/>
                  <a:gd name="T61" fmla="*/ 123 h 140"/>
                  <a:gd name="T62" fmla="*/ 354 w 677"/>
                  <a:gd name="T63" fmla="*/ 117 h 140"/>
                  <a:gd name="T64" fmla="*/ 317 w 677"/>
                  <a:gd name="T65" fmla="*/ 106 h 140"/>
                  <a:gd name="T66" fmla="*/ 266 w 677"/>
                  <a:gd name="T67" fmla="*/ 97 h 140"/>
                  <a:gd name="T68" fmla="*/ 201 w 677"/>
                  <a:gd name="T69" fmla="*/ 88 h 140"/>
                  <a:gd name="T70" fmla="*/ 120 w 677"/>
                  <a:gd name="T71" fmla="*/ 80 h 140"/>
                  <a:gd name="T72" fmla="*/ 24 w 677"/>
                  <a:gd name="T73" fmla="*/ 74 h 140"/>
                  <a:gd name="T74" fmla="*/ 15 w 677"/>
                  <a:gd name="T75" fmla="*/ 44 h 140"/>
                  <a:gd name="T76" fmla="*/ 9 w 677"/>
                  <a:gd name="T77" fmla="*/ 22 h 140"/>
                  <a:gd name="T78" fmla="*/ 0 w 677"/>
                  <a:gd name="T79" fmla="*/ 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77" h="140">
                    <a:moveTo>
                      <a:pt x="0" y="4"/>
                    </a:moveTo>
                    <a:lnTo>
                      <a:pt x="3" y="4"/>
                    </a:lnTo>
                    <a:lnTo>
                      <a:pt x="9" y="4"/>
                    </a:lnTo>
                    <a:lnTo>
                      <a:pt x="18" y="2"/>
                    </a:lnTo>
                    <a:lnTo>
                      <a:pt x="29" y="2"/>
                    </a:lnTo>
                    <a:lnTo>
                      <a:pt x="44" y="1"/>
                    </a:lnTo>
                    <a:lnTo>
                      <a:pt x="62" y="1"/>
                    </a:lnTo>
                    <a:lnTo>
                      <a:pt x="80" y="0"/>
                    </a:lnTo>
                    <a:lnTo>
                      <a:pt x="101" y="0"/>
                    </a:lnTo>
                    <a:lnTo>
                      <a:pt x="121" y="1"/>
                    </a:lnTo>
                    <a:lnTo>
                      <a:pt x="145" y="2"/>
                    </a:lnTo>
                    <a:lnTo>
                      <a:pt x="166" y="4"/>
                    </a:lnTo>
                    <a:lnTo>
                      <a:pt x="189" y="6"/>
                    </a:lnTo>
                    <a:lnTo>
                      <a:pt x="211" y="8"/>
                    </a:lnTo>
                    <a:lnTo>
                      <a:pt x="232" y="12"/>
                    </a:lnTo>
                    <a:lnTo>
                      <a:pt x="253" y="16"/>
                    </a:lnTo>
                    <a:lnTo>
                      <a:pt x="271" y="22"/>
                    </a:lnTo>
                    <a:lnTo>
                      <a:pt x="274" y="23"/>
                    </a:lnTo>
                    <a:lnTo>
                      <a:pt x="278" y="26"/>
                    </a:lnTo>
                    <a:lnTo>
                      <a:pt x="287" y="29"/>
                    </a:lnTo>
                    <a:lnTo>
                      <a:pt x="299" y="34"/>
                    </a:lnTo>
                    <a:lnTo>
                      <a:pt x="313" y="39"/>
                    </a:lnTo>
                    <a:lnTo>
                      <a:pt x="328" y="45"/>
                    </a:lnTo>
                    <a:lnTo>
                      <a:pt x="345" y="51"/>
                    </a:lnTo>
                    <a:lnTo>
                      <a:pt x="363" y="57"/>
                    </a:lnTo>
                    <a:lnTo>
                      <a:pt x="382" y="62"/>
                    </a:lnTo>
                    <a:lnTo>
                      <a:pt x="402" y="67"/>
                    </a:lnTo>
                    <a:lnTo>
                      <a:pt x="421" y="69"/>
                    </a:lnTo>
                    <a:lnTo>
                      <a:pt x="440" y="72"/>
                    </a:lnTo>
                    <a:lnTo>
                      <a:pt x="457" y="72"/>
                    </a:lnTo>
                    <a:lnTo>
                      <a:pt x="474" y="70"/>
                    </a:lnTo>
                    <a:lnTo>
                      <a:pt x="489" y="66"/>
                    </a:lnTo>
                    <a:lnTo>
                      <a:pt x="502" y="59"/>
                    </a:lnTo>
                    <a:lnTo>
                      <a:pt x="502" y="55"/>
                    </a:lnTo>
                    <a:lnTo>
                      <a:pt x="504" y="47"/>
                    </a:lnTo>
                    <a:lnTo>
                      <a:pt x="510" y="37"/>
                    </a:lnTo>
                    <a:lnTo>
                      <a:pt x="523" y="26"/>
                    </a:lnTo>
                    <a:lnTo>
                      <a:pt x="543" y="16"/>
                    </a:lnTo>
                    <a:lnTo>
                      <a:pt x="574" y="11"/>
                    </a:lnTo>
                    <a:lnTo>
                      <a:pt x="618" y="12"/>
                    </a:lnTo>
                    <a:lnTo>
                      <a:pt x="677" y="22"/>
                    </a:lnTo>
                    <a:lnTo>
                      <a:pt x="677" y="91"/>
                    </a:lnTo>
                    <a:lnTo>
                      <a:pt x="672" y="88"/>
                    </a:lnTo>
                    <a:lnTo>
                      <a:pt x="661" y="81"/>
                    </a:lnTo>
                    <a:lnTo>
                      <a:pt x="644" y="70"/>
                    </a:lnTo>
                    <a:lnTo>
                      <a:pt x="622" y="61"/>
                    </a:lnTo>
                    <a:lnTo>
                      <a:pt x="595" y="55"/>
                    </a:lnTo>
                    <a:lnTo>
                      <a:pt x="569" y="54"/>
                    </a:lnTo>
                    <a:lnTo>
                      <a:pt x="540" y="62"/>
                    </a:lnTo>
                    <a:lnTo>
                      <a:pt x="513" y="81"/>
                    </a:lnTo>
                    <a:lnTo>
                      <a:pt x="512" y="84"/>
                    </a:lnTo>
                    <a:lnTo>
                      <a:pt x="509" y="93"/>
                    </a:lnTo>
                    <a:lnTo>
                      <a:pt x="502" y="106"/>
                    </a:lnTo>
                    <a:lnTo>
                      <a:pt x="491" y="120"/>
                    </a:lnTo>
                    <a:lnTo>
                      <a:pt x="475" y="131"/>
                    </a:lnTo>
                    <a:lnTo>
                      <a:pt x="456" y="140"/>
                    </a:lnTo>
                    <a:lnTo>
                      <a:pt x="430" y="140"/>
                    </a:lnTo>
                    <a:lnTo>
                      <a:pt x="399" y="131"/>
                    </a:lnTo>
                    <a:lnTo>
                      <a:pt x="398" y="131"/>
                    </a:lnTo>
                    <a:lnTo>
                      <a:pt x="395" y="129"/>
                    </a:lnTo>
                    <a:lnTo>
                      <a:pt x="389" y="127"/>
                    </a:lnTo>
                    <a:lnTo>
                      <a:pt x="380" y="123"/>
                    </a:lnTo>
                    <a:lnTo>
                      <a:pt x="369" y="120"/>
                    </a:lnTo>
                    <a:lnTo>
                      <a:pt x="354" y="117"/>
                    </a:lnTo>
                    <a:lnTo>
                      <a:pt x="337" y="112"/>
                    </a:lnTo>
                    <a:lnTo>
                      <a:pt x="317" y="106"/>
                    </a:lnTo>
                    <a:lnTo>
                      <a:pt x="293" y="102"/>
                    </a:lnTo>
                    <a:lnTo>
                      <a:pt x="266" y="97"/>
                    </a:lnTo>
                    <a:lnTo>
                      <a:pt x="236" y="92"/>
                    </a:lnTo>
                    <a:lnTo>
                      <a:pt x="201" y="88"/>
                    </a:lnTo>
                    <a:lnTo>
                      <a:pt x="163" y="83"/>
                    </a:lnTo>
                    <a:lnTo>
                      <a:pt x="120" y="80"/>
                    </a:lnTo>
                    <a:lnTo>
                      <a:pt x="74" y="76"/>
                    </a:lnTo>
                    <a:lnTo>
                      <a:pt x="24" y="74"/>
                    </a:lnTo>
                    <a:lnTo>
                      <a:pt x="45" y="66"/>
                    </a:lnTo>
                    <a:lnTo>
                      <a:pt x="15" y="44"/>
                    </a:lnTo>
                    <a:lnTo>
                      <a:pt x="45" y="44"/>
                    </a:lnTo>
                    <a:lnTo>
                      <a:pt x="9" y="22"/>
                    </a:lnTo>
                    <a:lnTo>
                      <a:pt x="37" y="22"/>
                    </a:lnTo>
                    <a:lnTo>
                      <a:pt x="0" y="4"/>
                    </a:lnTo>
                    <a:close/>
                  </a:path>
                </a:pathLst>
              </a:custGeom>
              <a:solidFill>
                <a:srgbClr val="E2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grpSp>
      </p:grpSp>
      <p:grpSp>
        <p:nvGrpSpPr>
          <p:cNvPr id="211" name="Group 210"/>
          <p:cNvGrpSpPr/>
          <p:nvPr/>
        </p:nvGrpSpPr>
        <p:grpSpPr>
          <a:xfrm>
            <a:off x="457167" y="1792261"/>
            <a:ext cx="3200400" cy="4499928"/>
            <a:chOff x="4446587" y="1816734"/>
            <a:chExt cx="3200400" cy="4499928"/>
          </a:xfrm>
        </p:grpSpPr>
        <p:sp>
          <p:nvSpPr>
            <p:cNvPr id="12" name="Rectangle 11"/>
            <p:cNvSpPr/>
            <p:nvPr/>
          </p:nvSpPr>
          <p:spPr bwMode="auto">
            <a:xfrm>
              <a:off x="4446587" y="2192950"/>
              <a:ext cx="3200400" cy="4114800"/>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0" bIns="46637" numCol="1" rtlCol="0" anchor="t" anchorCtr="0" compatLnSpc="1">
              <a:prstTxWarp prst="textNoShape">
                <a:avLst/>
              </a:prstTxWarp>
            </a:bodyPr>
            <a:lstStyle/>
            <a:p>
              <a:pPr defTabSz="932472" fontAlgn="base">
                <a:spcBef>
                  <a:spcPct val="0"/>
                </a:spcBef>
                <a:spcAft>
                  <a:spcPct val="0"/>
                </a:spcAft>
              </a:pPr>
              <a:r>
                <a:rPr lang="en-US" sz="2000" dirty="0" smtClean="0">
                  <a:gradFill>
                    <a:gsLst>
                      <a:gs pos="0">
                        <a:srgbClr val="FFFFFF"/>
                      </a:gs>
                      <a:gs pos="100000">
                        <a:srgbClr val="FFFFFF"/>
                      </a:gs>
                    </a:gsLst>
                    <a:lin ang="5400000" scaled="0"/>
                  </a:gradFill>
                </a:rPr>
                <a:t>IIS</a:t>
              </a:r>
              <a:endParaRPr lang="en-US" sz="2000" dirty="0">
                <a:gradFill>
                  <a:gsLst>
                    <a:gs pos="0">
                      <a:srgbClr val="FFFFFF"/>
                    </a:gs>
                    <a:gs pos="100000">
                      <a:srgbClr val="FFFFFF"/>
                    </a:gs>
                  </a:gsLst>
                  <a:lin ang="5400000" scaled="0"/>
                </a:gradFill>
              </a:endParaRPr>
            </a:p>
          </p:txBody>
        </p:sp>
        <p:sp>
          <p:nvSpPr>
            <p:cNvPr id="13" name="Rectangle 12"/>
            <p:cNvSpPr/>
            <p:nvPr/>
          </p:nvSpPr>
          <p:spPr bwMode="auto">
            <a:xfrm>
              <a:off x="4751387" y="2650150"/>
              <a:ext cx="2590800" cy="335280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0" bIns="46637" numCol="1" rtlCol="0" anchor="t" anchorCtr="0" compatLnSpc="1">
              <a:prstTxWarp prst="textNoShape">
                <a:avLst/>
              </a:prstTxWarp>
            </a:bodyPr>
            <a:lstStyle/>
            <a:p>
              <a:pPr defTabSz="932472" fontAlgn="base">
                <a:spcBef>
                  <a:spcPct val="0"/>
                </a:spcBef>
                <a:spcAft>
                  <a:spcPct val="0"/>
                </a:spcAft>
              </a:pPr>
              <a:r>
                <a:rPr lang="en-US" sz="2000" dirty="0" smtClean="0">
                  <a:gradFill>
                    <a:gsLst>
                      <a:gs pos="0">
                        <a:srgbClr val="FFFFFF"/>
                      </a:gs>
                      <a:gs pos="100000">
                        <a:srgbClr val="FFFFFF"/>
                      </a:gs>
                    </a:gsLst>
                    <a:lin ang="5400000" scaled="0"/>
                  </a:gradFill>
                </a:rPr>
                <a:t>ASP.NET</a:t>
              </a:r>
              <a:endParaRPr lang="en-US" sz="2000" dirty="0">
                <a:gradFill>
                  <a:gsLst>
                    <a:gs pos="0">
                      <a:srgbClr val="FFFFFF"/>
                    </a:gs>
                    <a:gs pos="100000">
                      <a:srgbClr val="FFFFFF"/>
                    </a:gs>
                  </a:gsLst>
                  <a:lin ang="5400000" scaled="0"/>
                </a:gradFill>
              </a:endParaRPr>
            </a:p>
          </p:txBody>
        </p:sp>
        <p:sp>
          <p:nvSpPr>
            <p:cNvPr id="14" name="Rectangle 13"/>
            <p:cNvSpPr/>
            <p:nvPr/>
          </p:nvSpPr>
          <p:spPr bwMode="auto">
            <a:xfrm>
              <a:off x="5056186" y="3099412"/>
              <a:ext cx="1009651" cy="2598738"/>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vert270" wrap="square" lIns="91440" tIns="46637" rIns="0" bIns="46637" numCol="1" rtlCol="0" anchor="t" anchorCtr="0" compatLnSpc="1">
              <a:prstTxWarp prst="textNoShape">
                <a:avLst/>
              </a:prstTxWarp>
            </a:bodyPr>
            <a:lstStyle/>
            <a:p>
              <a:pPr algn="r" defTabSz="932472" fontAlgn="base">
                <a:spcBef>
                  <a:spcPct val="0"/>
                </a:spcBef>
                <a:spcAft>
                  <a:spcPct val="0"/>
                </a:spcAft>
              </a:pPr>
              <a:r>
                <a:rPr lang="en-US" sz="2000" dirty="0" smtClean="0">
                  <a:gradFill>
                    <a:gsLst>
                      <a:gs pos="0">
                        <a:srgbClr val="FFFFFF"/>
                      </a:gs>
                      <a:gs pos="100000">
                        <a:srgbClr val="FFFFFF"/>
                      </a:gs>
                    </a:gsLst>
                    <a:lin ang="5400000" scaled="0"/>
                  </a:gradFill>
                </a:rPr>
                <a:t>SharePoint</a:t>
              </a:r>
              <a:endParaRPr lang="en-US" sz="2000" dirty="0">
                <a:gradFill>
                  <a:gsLst>
                    <a:gs pos="0">
                      <a:srgbClr val="FFFFFF"/>
                    </a:gs>
                    <a:gs pos="100000">
                      <a:srgbClr val="FFFFFF"/>
                    </a:gs>
                  </a:gsLst>
                  <a:lin ang="5400000" scaled="0"/>
                </a:gradFill>
              </a:endParaRPr>
            </a:p>
          </p:txBody>
        </p:sp>
        <p:sp>
          <p:nvSpPr>
            <p:cNvPr id="15" name="Rectangle 14"/>
            <p:cNvSpPr/>
            <p:nvPr/>
          </p:nvSpPr>
          <p:spPr bwMode="auto">
            <a:xfrm>
              <a:off x="6065836" y="3640750"/>
              <a:ext cx="1028699" cy="1750439"/>
            </a:xfrm>
            <a:prstGeom prst="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vert270" wrap="square" lIns="91440" tIns="46637" rIns="0" bIns="46637" numCol="1" rtlCol="0" anchor="b" anchorCtr="0" compatLnSpc="1">
              <a:prstTxWarp prst="textNoShape">
                <a:avLst/>
              </a:prstTxWarp>
            </a:bodyPr>
            <a:lstStyle/>
            <a:p>
              <a:pPr algn="r" defTabSz="932472" fontAlgn="base">
                <a:spcBef>
                  <a:spcPct val="0"/>
                </a:spcBef>
                <a:spcAft>
                  <a:spcPct val="0"/>
                </a:spcAft>
              </a:pPr>
              <a:r>
                <a:rPr lang="en-US" sz="2000" dirty="0" smtClean="0">
                  <a:gradFill>
                    <a:gsLst>
                      <a:gs pos="0">
                        <a:srgbClr val="FFFFFF"/>
                      </a:gs>
                      <a:gs pos="100000">
                        <a:srgbClr val="FFFFFF"/>
                      </a:gs>
                    </a:gsLst>
                    <a:lin ang="5400000" scaled="0"/>
                  </a:gradFill>
                </a:rPr>
                <a:t>(your app)</a:t>
              </a:r>
              <a:endParaRPr lang="en-US" sz="2000" dirty="0">
                <a:gradFill>
                  <a:gsLst>
                    <a:gs pos="0">
                      <a:srgbClr val="FFFFFF"/>
                    </a:gs>
                    <a:gs pos="100000">
                      <a:srgbClr val="FFFFFF"/>
                    </a:gs>
                  </a:gsLst>
                  <a:lin ang="5400000" scaled="0"/>
                </a:gradFill>
              </a:endParaRPr>
            </a:p>
          </p:txBody>
        </p:sp>
        <p:sp>
          <p:nvSpPr>
            <p:cNvPr id="11" name="Isosceles Triangle 10"/>
            <p:cNvSpPr/>
            <p:nvPr/>
          </p:nvSpPr>
          <p:spPr bwMode="auto">
            <a:xfrm rot="10800000">
              <a:off x="5475287" y="1816734"/>
              <a:ext cx="1143000" cy="4499928"/>
            </a:xfrm>
            <a:prstGeom prst="triangle">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vert" wrap="square" lIns="0" tIns="46637" rIns="0" bIns="46637" numCol="1" rtlCol="0" anchor="ctr" anchorCtr="0" compatLnSpc="1">
              <a:prstTxWarp prst="textNoShape">
                <a:avLst/>
              </a:prstTxWarp>
            </a:bodyPr>
            <a:lstStyle/>
            <a:p>
              <a:pPr defTabSz="932472" fontAlgn="base">
                <a:spcBef>
                  <a:spcPct val="0"/>
                </a:spcBef>
                <a:spcAft>
                  <a:spcPct val="0"/>
                </a:spcAft>
              </a:pPr>
              <a:r>
                <a:rPr lang="en-US" sz="2000" dirty="0" smtClean="0">
                  <a:gradFill>
                    <a:gsLst>
                      <a:gs pos="0">
                        <a:srgbClr val="FFFFFF"/>
                      </a:gs>
                      <a:gs pos="100000">
                        <a:srgbClr val="FFFFFF"/>
                      </a:gs>
                    </a:gsLst>
                    <a:lin ang="5400000" scaled="0"/>
                  </a:gradFill>
                </a:rPr>
                <a:t>CSOM &amp; REST</a:t>
              </a:r>
              <a:endParaRPr lang="en-US" sz="2000" dirty="0">
                <a:gradFill>
                  <a:gsLst>
                    <a:gs pos="0">
                      <a:srgbClr val="FFFFFF"/>
                    </a:gs>
                    <a:gs pos="100000">
                      <a:srgbClr val="FFFFFF"/>
                    </a:gs>
                  </a:gsLst>
                  <a:lin ang="5400000" scaled="0"/>
                </a:gradFill>
              </a:endParaRPr>
            </a:p>
          </p:txBody>
        </p:sp>
      </p:grpSp>
      <p:sp>
        <p:nvSpPr>
          <p:cNvPr id="216" name="Text Placeholder 215"/>
          <p:cNvSpPr>
            <a:spLocks noGrp="1"/>
          </p:cNvSpPr>
          <p:nvPr>
            <p:ph type="body" sz="quarter" idx="10"/>
          </p:nvPr>
        </p:nvSpPr>
        <p:spPr>
          <a:xfrm>
            <a:off x="6846124" y="1212850"/>
            <a:ext cx="5315714" cy="7165038"/>
          </a:xfrm>
        </p:spPr>
        <p:txBody>
          <a:bodyPr/>
          <a:lstStyle/>
          <a:p>
            <a:r>
              <a:rPr lang="en-US" sz="2800" dirty="0" smtClean="0"/>
              <a:t>Requires deep </a:t>
            </a:r>
            <a:r>
              <a:rPr lang="en-US" sz="2800" dirty="0"/>
              <a:t>understanding of SharePoint </a:t>
            </a:r>
            <a:r>
              <a:rPr lang="en-US" sz="2800" dirty="0" smtClean="0"/>
              <a:t>UI/Server OM</a:t>
            </a:r>
            <a:endParaRPr lang="en-US" sz="2800" dirty="0"/>
          </a:p>
          <a:p>
            <a:r>
              <a:rPr lang="en-US" sz="2800" dirty="0"/>
              <a:t>Shared </a:t>
            </a:r>
            <a:r>
              <a:rPr lang="en-US" sz="2800" dirty="0" smtClean="0"/>
              <a:t>process space </a:t>
            </a:r>
            <a:r>
              <a:rPr lang="en-US" sz="2800" dirty="0"/>
              <a:t>&amp; page </a:t>
            </a:r>
            <a:r>
              <a:rPr lang="en-US" sz="2800" dirty="0" smtClean="0"/>
              <a:t>pipeline – Efficient but risky</a:t>
            </a:r>
          </a:p>
          <a:p>
            <a:r>
              <a:rPr lang="en-US" sz="2800" dirty="0"/>
              <a:t>Protocols drive a “wedge” in monolithic development</a:t>
            </a:r>
          </a:p>
          <a:p>
            <a:r>
              <a:rPr lang="en-US" sz="2800" dirty="0"/>
              <a:t>Decouple SharePoint idioms from </a:t>
            </a:r>
            <a:r>
              <a:rPr lang="en-US" sz="2800" dirty="0" smtClean="0"/>
              <a:t>application logic</a:t>
            </a:r>
            <a:endParaRPr lang="en-US" sz="2800" dirty="0"/>
          </a:p>
          <a:p>
            <a:r>
              <a:rPr lang="en-US" sz="2800" dirty="0"/>
              <a:t>Return to </a:t>
            </a:r>
            <a:r>
              <a:rPr lang="en-US" sz="2800" dirty="0" smtClean="0"/>
              <a:t>more traditional </a:t>
            </a:r>
            <a:r>
              <a:rPr lang="en-US" sz="2800" dirty="0"/>
              <a:t>development</a:t>
            </a:r>
          </a:p>
          <a:p>
            <a:r>
              <a:rPr lang="en-US" sz="2800" dirty="0" smtClean="0"/>
              <a:t>UI aggregates at the client, not the server</a:t>
            </a:r>
            <a:endParaRPr lang="en-US" sz="2800" dirty="0"/>
          </a:p>
          <a:p>
            <a:endParaRPr lang="en-US" sz="2800" dirty="0"/>
          </a:p>
          <a:p>
            <a:endParaRPr lang="en-US" sz="2800" dirty="0"/>
          </a:p>
          <a:p>
            <a:endParaRPr lang="en-US" sz="2800" dirty="0"/>
          </a:p>
          <a:p>
            <a:endParaRPr lang="en-US" sz="2800" dirty="0"/>
          </a:p>
        </p:txBody>
      </p:sp>
    </p:spTree>
    <p:extLst>
      <p:ext uri="{BB962C8B-B14F-4D97-AF65-F5344CB8AC3E}">
        <p14:creationId xmlns:p14="http://schemas.microsoft.com/office/powerpoint/2010/main" val="27821888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10"/>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216">
                                            <p:txEl>
                                              <p:pRg st="0" end="0"/>
                                            </p:txEl>
                                          </p:spTgt>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216">
                                            <p:txEl>
                                              <p:pRg st="1" end="1"/>
                                            </p:txEl>
                                          </p:spTgt>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2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6">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6">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211"/>
                                        </p:tgtEl>
                                        <p:attrNameLst>
                                          <p:attrName>style.visibility</p:attrName>
                                        </p:attrNameLst>
                                      </p:cBhvr>
                                      <p:to>
                                        <p:strVal val="hidden"/>
                                      </p:to>
                                    </p:set>
                                  </p:childTnLst>
                                </p:cTn>
                              </p:par>
                              <p:par>
                                <p:cTn id="21" presetID="1" presetClass="entr" presetSubtype="0" fill="hold" nodeType="withEffect">
                                  <p:stCondLst>
                                    <p:cond delay="0"/>
                                  </p:stCondLst>
                                  <p:childTnLst>
                                    <p:set>
                                      <p:cBhvr>
                                        <p:cTn id="22" dur="1" fill="hold">
                                          <p:stCondLst>
                                            <p:cond delay="0"/>
                                          </p:stCondLst>
                                        </p:cTn>
                                        <p:tgtEl>
                                          <p:spTgt spid="212"/>
                                        </p:tgtEl>
                                        <p:attrNameLst>
                                          <p:attrName>style.visibility</p:attrName>
                                        </p:attrNameLst>
                                      </p:cBhvr>
                                      <p:to>
                                        <p:strVal val="visible"/>
                                      </p:to>
                                    </p:set>
                                  </p:childTnLst>
                                </p:cTn>
                              </p:par>
                              <p:par>
                                <p:cTn id="23" presetID="1" presetClass="exit" presetSubtype="0" fill="hold" nodeType="withEffect">
                                  <p:stCondLst>
                                    <p:cond delay="0"/>
                                  </p:stCondLst>
                                  <p:childTnLst>
                                    <p:set>
                                      <p:cBhvr>
                                        <p:cTn id="24" dur="1" fill="hold">
                                          <p:stCondLst>
                                            <p:cond delay="0"/>
                                          </p:stCondLst>
                                        </p:cTn>
                                        <p:tgtEl>
                                          <p:spTgt spid="216">
                                            <p:txEl>
                                              <p:pRg st="2" end="2"/>
                                            </p:txEl>
                                          </p:spTgt>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216">
                                            <p:txEl>
                                              <p:pRg st="3" end="3"/>
                                            </p:txEl>
                                          </p:spTgt>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216">
                                            <p:txEl>
                                              <p:pRg st="4" end="4"/>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1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SharePoint Client Protocols</a:t>
            </a:r>
            <a:endParaRPr lang="en-US" dirty="0"/>
          </a:p>
        </p:txBody>
      </p:sp>
      <p:sp>
        <p:nvSpPr>
          <p:cNvPr id="29" name="Rectangle 28"/>
          <p:cNvSpPr/>
          <p:nvPr/>
        </p:nvSpPr>
        <p:spPr bwMode="auto">
          <a:xfrm>
            <a:off x="2019792" y="5860737"/>
            <a:ext cx="7315200" cy="365760"/>
          </a:xfrm>
          <a:prstGeom prst="rect">
            <a:avLst/>
          </a:prstGeom>
          <a:solidFill>
            <a:srgbClr val="96969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IP</a:t>
            </a:r>
            <a:endParaRPr lang="en-US" sz="2000" dirty="0">
              <a:gradFill>
                <a:gsLst>
                  <a:gs pos="0">
                    <a:srgbClr val="FFFFFF"/>
                  </a:gs>
                  <a:gs pos="100000">
                    <a:srgbClr val="FFFFFF"/>
                  </a:gs>
                </a:gsLst>
                <a:lin ang="5400000" scaled="0"/>
              </a:gradFill>
            </a:endParaRPr>
          </a:p>
        </p:txBody>
      </p:sp>
      <p:sp>
        <p:nvSpPr>
          <p:cNvPr id="30" name="Rectangle 29"/>
          <p:cNvSpPr/>
          <p:nvPr/>
        </p:nvSpPr>
        <p:spPr bwMode="auto">
          <a:xfrm>
            <a:off x="2019792" y="5464732"/>
            <a:ext cx="7315200" cy="365760"/>
          </a:xfrm>
          <a:prstGeom prst="rect">
            <a:avLst/>
          </a:prstGeom>
          <a:solidFill>
            <a:srgbClr val="96969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TCP</a:t>
            </a:r>
            <a:endParaRPr lang="en-US" sz="2000" dirty="0">
              <a:gradFill>
                <a:gsLst>
                  <a:gs pos="0">
                    <a:srgbClr val="FFFFFF"/>
                  </a:gs>
                  <a:gs pos="100000">
                    <a:srgbClr val="FFFFFF"/>
                  </a:gs>
                </a:gsLst>
                <a:lin ang="5400000" scaled="0"/>
              </a:gradFill>
            </a:endParaRPr>
          </a:p>
        </p:txBody>
      </p:sp>
      <p:sp>
        <p:nvSpPr>
          <p:cNvPr id="31" name="Rectangle 30"/>
          <p:cNvSpPr/>
          <p:nvPr/>
        </p:nvSpPr>
        <p:spPr bwMode="auto">
          <a:xfrm>
            <a:off x="2019792" y="5068729"/>
            <a:ext cx="7315200" cy="365760"/>
          </a:xfrm>
          <a:prstGeom prst="rect">
            <a:avLst/>
          </a:prstGeom>
          <a:solidFill>
            <a:srgbClr val="96969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HTTP</a:t>
            </a:r>
            <a:endParaRPr lang="en-US" sz="2000" dirty="0">
              <a:gradFill>
                <a:gsLst>
                  <a:gs pos="0">
                    <a:srgbClr val="FFFFFF"/>
                  </a:gs>
                  <a:gs pos="100000">
                    <a:srgbClr val="FFFFFF"/>
                  </a:gs>
                </a:gsLst>
                <a:lin ang="5400000" scaled="0"/>
              </a:gradFill>
            </a:endParaRPr>
          </a:p>
        </p:txBody>
      </p:sp>
      <p:sp>
        <p:nvSpPr>
          <p:cNvPr id="32" name="Rectangle 31"/>
          <p:cNvSpPr/>
          <p:nvPr/>
        </p:nvSpPr>
        <p:spPr bwMode="auto">
          <a:xfrm>
            <a:off x="2019792" y="4672726"/>
            <a:ext cx="7315200" cy="365760"/>
          </a:xfrm>
          <a:prstGeom prst="rect">
            <a:avLst/>
          </a:prstGeom>
          <a:solidFill>
            <a:srgbClr val="96969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a:gradFill>
                  <a:gsLst>
                    <a:gs pos="0">
                      <a:srgbClr val="FFFFFF"/>
                    </a:gs>
                    <a:gs pos="100000">
                      <a:srgbClr val="FFFFFF"/>
                    </a:gs>
                  </a:gsLst>
                  <a:lin ang="5400000" scaled="0"/>
                </a:gradFill>
              </a:rPr>
              <a:t>JSON [RFC4627] / ATOM + </a:t>
            </a:r>
            <a:r>
              <a:rPr lang="en-US" sz="2000" dirty="0" smtClean="0">
                <a:gradFill>
                  <a:gsLst>
                    <a:gs pos="0">
                      <a:srgbClr val="FFFFFF"/>
                    </a:gs>
                    <a:gs pos="100000">
                      <a:srgbClr val="FFFFFF"/>
                    </a:gs>
                  </a:gsLst>
                  <a:lin ang="5400000" scaled="0"/>
                </a:gradFill>
              </a:rPr>
              <a:t>XML</a:t>
            </a:r>
            <a:endParaRPr lang="en-US" sz="2000" dirty="0">
              <a:gradFill>
                <a:gsLst>
                  <a:gs pos="0">
                    <a:srgbClr val="FFFFFF"/>
                  </a:gs>
                  <a:gs pos="100000">
                    <a:srgbClr val="FFFFFF"/>
                  </a:gs>
                </a:gsLst>
                <a:lin ang="5400000" scaled="0"/>
              </a:gradFill>
            </a:endParaRPr>
          </a:p>
        </p:txBody>
      </p:sp>
      <p:sp>
        <p:nvSpPr>
          <p:cNvPr id="34" name="Rectangle 33"/>
          <p:cNvSpPr/>
          <p:nvPr/>
        </p:nvSpPr>
        <p:spPr bwMode="auto">
          <a:xfrm>
            <a:off x="3870196" y="2819402"/>
            <a:ext cx="1807408" cy="1361267"/>
          </a:xfrm>
          <a:prstGeom prst="rect">
            <a:avLst/>
          </a:prstGeom>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MS-CSOMSPT</a:t>
            </a:r>
            <a:endParaRPr lang="en-US" sz="2000" dirty="0">
              <a:gradFill>
                <a:gsLst>
                  <a:gs pos="0">
                    <a:srgbClr val="FFFFFF"/>
                  </a:gs>
                  <a:gs pos="100000">
                    <a:srgbClr val="FFFFFF"/>
                  </a:gs>
                </a:gsLst>
                <a:lin ang="5400000" scaled="0"/>
              </a:gradFill>
            </a:endParaRPr>
          </a:p>
        </p:txBody>
      </p:sp>
      <p:sp>
        <p:nvSpPr>
          <p:cNvPr id="35" name="Rectangle 34"/>
          <p:cNvSpPr/>
          <p:nvPr/>
        </p:nvSpPr>
        <p:spPr bwMode="auto">
          <a:xfrm>
            <a:off x="5723572" y="2819402"/>
            <a:ext cx="3611880" cy="896112"/>
          </a:xfrm>
          <a:prstGeom prst="rect">
            <a:avLst/>
          </a:prstGeom>
          <a:solidFill>
            <a:schemeClr val="accent2"/>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MS-CSOMREST</a:t>
            </a:r>
            <a:endParaRPr lang="en-US" sz="2000" dirty="0">
              <a:gradFill>
                <a:gsLst>
                  <a:gs pos="0">
                    <a:srgbClr val="FFFFFF"/>
                  </a:gs>
                  <a:gs pos="100000">
                    <a:srgbClr val="FFFFFF"/>
                  </a:gs>
                </a:gsLst>
                <a:lin ang="5400000" scaled="0"/>
              </a:gradFill>
            </a:endParaRPr>
          </a:p>
        </p:txBody>
      </p:sp>
      <p:sp>
        <p:nvSpPr>
          <p:cNvPr id="36" name="Rectangle 35"/>
          <p:cNvSpPr/>
          <p:nvPr/>
        </p:nvSpPr>
        <p:spPr bwMode="auto">
          <a:xfrm>
            <a:off x="5728442" y="3747565"/>
            <a:ext cx="3607010" cy="896112"/>
          </a:xfrm>
          <a:prstGeom prst="rect">
            <a:avLst/>
          </a:prstGeom>
          <a:solidFill>
            <a:schemeClr val="accent3"/>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MS-ODATA</a:t>
            </a:r>
            <a:endParaRPr lang="en-US" sz="2000" dirty="0">
              <a:gradFill>
                <a:gsLst>
                  <a:gs pos="0">
                    <a:srgbClr val="FFFFFF"/>
                  </a:gs>
                  <a:gs pos="100000">
                    <a:srgbClr val="FFFFFF"/>
                  </a:gs>
                </a:gsLst>
                <a:lin ang="5400000" scaled="0"/>
              </a:gradFill>
            </a:endParaRPr>
          </a:p>
        </p:txBody>
      </p:sp>
      <p:sp>
        <p:nvSpPr>
          <p:cNvPr id="42" name="Rectangle 41"/>
          <p:cNvSpPr/>
          <p:nvPr/>
        </p:nvSpPr>
        <p:spPr bwMode="auto">
          <a:xfrm>
            <a:off x="2020801" y="2418364"/>
            <a:ext cx="7315200" cy="365760"/>
          </a:xfrm>
          <a:prstGeom prst="rect">
            <a:avLst/>
          </a:prstGeom>
          <a:solidFill>
            <a:srgbClr val="96969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API’s (</a:t>
            </a:r>
            <a:r>
              <a:rPr lang="en-US" sz="2000" dirty="0">
                <a:gradFill>
                  <a:gsLst>
                    <a:gs pos="0">
                      <a:srgbClr val="FFFFFF"/>
                    </a:gs>
                    <a:gs pos="100000">
                      <a:srgbClr val="FFFFFF"/>
                    </a:gs>
                  </a:gsLst>
                  <a:lin ang="5400000" scaled="0"/>
                </a:gradFill>
              </a:rPr>
              <a:t>Client.x, </a:t>
            </a:r>
            <a:r>
              <a:rPr lang="en-US" sz="2000" dirty="0" smtClean="0">
                <a:gradFill>
                  <a:gsLst>
                    <a:gs pos="0">
                      <a:srgbClr val="FFFFFF"/>
                    </a:gs>
                    <a:gs pos="100000">
                      <a:srgbClr val="FFFFFF"/>
                    </a:gs>
                  </a:gsLst>
                  <a:lin ang="5400000" scaled="0"/>
                </a:gradFill>
              </a:rPr>
              <a:t>SP.x, HttpRequest, $.ajax)</a:t>
            </a:r>
            <a:endParaRPr lang="en-US" sz="2000" dirty="0">
              <a:gradFill>
                <a:gsLst>
                  <a:gs pos="0">
                    <a:srgbClr val="FFFFFF"/>
                  </a:gs>
                  <a:gs pos="100000">
                    <a:srgbClr val="FFFFFF"/>
                  </a:gs>
                </a:gsLst>
                <a:lin ang="5400000" scaled="0"/>
              </a:gradFill>
            </a:endParaRPr>
          </a:p>
        </p:txBody>
      </p:sp>
      <p:graphicFrame>
        <p:nvGraphicFramePr>
          <p:cNvPr id="44" name="Diagram 43"/>
          <p:cNvGraphicFramePr/>
          <p:nvPr>
            <p:extLst/>
          </p:nvPr>
        </p:nvGraphicFramePr>
        <p:xfrm>
          <a:off x="2019792" y="1439862"/>
          <a:ext cx="7315200" cy="9227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62" name="Group 61"/>
          <p:cNvGrpSpPr/>
          <p:nvPr/>
        </p:nvGrpSpPr>
        <p:grpSpPr>
          <a:xfrm>
            <a:off x="9461782" y="2816103"/>
            <a:ext cx="2360034" cy="2602828"/>
            <a:chOff x="9368702" y="2679062"/>
            <a:chExt cx="2360034" cy="2996728"/>
          </a:xfrm>
        </p:grpSpPr>
        <p:sp>
          <p:nvSpPr>
            <p:cNvPr id="45" name="Right Brace 44"/>
            <p:cNvSpPr/>
            <p:nvPr/>
          </p:nvSpPr>
          <p:spPr>
            <a:xfrm>
              <a:off x="9368702" y="2679062"/>
              <a:ext cx="452668" cy="2996728"/>
            </a:xfrm>
            <a:prstGeom prst="rightBrace">
              <a:avLst/>
            </a:prstGeom>
            <a:ln w="127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000000"/>
                </a:solidFill>
              </a:endParaRPr>
            </a:p>
          </p:txBody>
        </p:sp>
        <p:sp>
          <p:nvSpPr>
            <p:cNvPr id="46" name="TextBox 45"/>
            <p:cNvSpPr txBox="1"/>
            <p:nvPr/>
          </p:nvSpPr>
          <p:spPr>
            <a:xfrm>
              <a:off x="9821370" y="3897263"/>
              <a:ext cx="1907366" cy="627207"/>
            </a:xfrm>
            <a:prstGeom prst="rect">
              <a:avLst/>
            </a:prstGeom>
            <a:noFill/>
          </p:spPr>
          <p:txBody>
            <a:bodyPr wrap="square" lIns="182880" tIns="146304" rIns="182880" bIns="146304" rtlCol="0">
              <a:spAutoFit/>
            </a:bodyPr>
            <a:lstStyle/>
            <a:p>
              <a:pPr>
                <a:lnSpc>
                  <a:spcPct val="90000"/>
                </a:lnSpc>
                <a:spcAft>
                  <a:spcPts val="600"/>
                </a:spcAft>
              </a:pPr>
              <a:r>
                <a:rPr lang="en-US" dirty="0" smtClean="0">
                  <a:solidFill>
                    <a:srgbClr val="000000"/>
                  </a:solidFill>
                </a:rPr>
                <a:t>[7] Application</a:t>
              </a:r>
            </a:p>
          </p:txBody>
        </p:sp>
      </p:grpSp>
      <p:grpSp>
        <p:nvGrpSpPr>
          <p:cNvPr id="58" name="Group 57"/>
          <p:cNvGrpSpPr/>
          <p:nvPr/>
        </p:nvGrpSpPr>
        <p:grpSpPr>
          <a:xfrm>
            <a:off x="9461782" y="5375229"/>
            <a:ext cx="2364566" cy="544765"/>
            <a:chOff x="9364170" y="5632088"/>
            <a:chExt cx="2364566" cy="544765"/>
          </a:xfrm>
        </p:grpSpPr>
        <p:sp>
          <p:nvSpPr>
            <p:cNvPr id="47" name="Right Brace 46"/>
            <p:cNvSpPr/>
            <p:nvPr/>
          </p:nvSpPr>
          <p:spPr>
            <a:xfrm>
              <a:off x="9364170" y="5730734"/>
              <a:ext cx="457200" cy="347472"/>
            </a:xfrm>
            <a:prstGeom prst="rightBrace">
              <a:avLst/>
            </a:prstGeom>
            <a:ln w="127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000000"/>
                </a:solidFill>
              </a:endParaRPr>
            </a:p>
          </p:txBody>
        </p:sp>
        <p:sp>
          <p:nvSpPr>
            <p:cNvPr id="48" name="TextBox 47"/>
            <p:cNvSpPr txBox="1"/>
            <p:nvPr/>
          </p:nvSpPr>
          <p:spPr>
            <a:xfrm>
              <a:off x="9821370" y="5632088"/>
              <a:ext cx="1907366" cy="544765"/>
            </a:xfrm>
            <a:prstGeom prst="rect">
              <a:avLst/>
            </a:prstGeom>
            <a:noFill/>
          </p:spPr>
          <p:txBody>
            <a:bodyPr wrap="square" lIns="182880" tIns="146304" rIns="182880" bIns="146304" rtlCol="0">
              <a:spAutoFit/>
            </a:bodyPr>
            <a:lstStyle/>
            <a:p>
              <a:pPr>
                <a:lnSpc>
                  <a:spcPct val="90000"/>
                </a:lnSpc>
                <a:spcAft>
                  <a:spcPts val="600"/>
                </a:spcAft>
              </a:pPr>
              <a:r>
                <a:rPr lang="en-US" dirty="0" smtClean="0">
                  <a:solidFill>
                    <a:srgbClr val="000000"/>
                  </a:solidFill>
                </a:rPr>
                <a:t>[4] Transport</a:t>
              </a:r>
            </a:p>
          </p:txBody>
        </p:sp>
      </p:grpSp>
      <p:grpSp>
        <p:nvGrpSpPr>
          <p:cNvPr id="59" name="Group 58"/>
          <p:cNvGrpSpPr/>
          <p:nvPr/>
        </p:nvGrpSpPr>
        <p:grpSpPr>
          <a:xfrm>
            <a:off x="9461782" y="5771234"/>
            <a:ext cx="2364566" cy="544765"/>
            <a:chOff x="9364170" y="5632088"/>
            <a:chExt cx="2364566" cy="544765"/>
          </a:xfrm>
        </p:grpSpPr>
        <p:sp>
          <p:nvSpPr>
            <p:cNvPr id="60" name="Right Brace 59"/>
            <p:cNvSpPr/>
            <p:nvPr/>
          </p:nvSpPr>
          <p:spPr>
            <a:xfrm>
              <a:off x="9364170" y="5730734"/>
              <a:ext cx="457200" cy="347472"/>
            </a:xfrm>
            <a:prstGeom prst="rightBrace">
              <a:avLst/>
            </a:prstGeom>
            <a:ln w="127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000000"/>
                </a:solidFill>
              </a:endParaRPr>
            </a:p>
          </p:txBody>
        </p:sp>
        <p:sp>
          <p:nvSpPr>
            <p:cNvPr id="61" name="TextBox 60"/>
            <p:cNvSpPr txBox="1"/>
            <p:nvPr/>
          </p:nvSpPr>
          <p:spPr>
            <a:xfrm>
              <a:off x="9821370" y="5632088"/>
              <a:ext cx="1907366" cy="544765"/>
            </a:xfrm>
            <a:prstGeom prst="rect">
              <a:avLst/>
            </a:prstGeom>
            <a:noFill/>
          </p:spPr>
          <p:txBody>
            <a:bodyPr wrap="square" lIns="182880" tIns="146304" rIns="182880" bIns="146304" rtlCol="0">
              <a:spAutoFit/>
            </a:bodyPr>
            <a:lstStyle/>
            <a:p>
              <a:pPr>
                <a:lnSpc>
                  <a:spcPct val="90000"/>
                </a:lnSpc>
                <a:spcAft>
                  <a:spcPts val="600"/>
                </a:spcAft>
              </a:pPr>
              <a:r>
                <a:rPr lang="en-US" dirty="0" smtClean="0">
                  <a:solidFill>
                    <a:srgbClr val="000000"/>
                  </a:solidFill>
                </a:rPr>
                <a:t>[3] Network</a:t>
              </a:r>
            </a:p>
          </p:txBody>
        </p:sp>
      </p:grpSp>
      <p:sp>
        <p:nvSpPr>
          <p:cNvPr id="63" name="Left Brace 62"/>
          <p:cNvSpPr/>
          <p:nvPr/>
        </p:nvSpPr>
        <p:spPr>
          <a:xfrm>
            <a:off x="1541988" y="4672727"/>
            <a:ext cx="381000" cy="1544626"/>
          </a:xfrm>
          <a:prstGeom prst="leftBrac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64" name="TextBox 63"/>
          <p:cNvSpPr txBox="1"/>
          <p:nvPr/>
        </p:nvSpPr>
        <p:spPr>
          <a:xfrm>
            <a:off x="241582" y="5012271"/>
            <a:ext cx="1298140" cy="871008"/>
          </a:xfrm>
          <a:prstGeom prst="rect">
            <a:avLst/>
          </a:prstGeom>
          <a:noFill/>
        </p:spPr>
        <p:txBody>
          <a:bodyPr wrap="square" lIns="182880" tIns="146304" rIns="182880" bIns="146304" rtlCol="0">
            <a:spAutoFit/>
          </a:bodyPr>
          <a:lstStyle/>
          <a:p>
            <a:pPr algn="r">
              <a:lnSpc>
                <a:spcPct val="90000"/>
              </a:lnSpc>
              <a:spcAft>
                <a:spcPts val="600"/>
              </a:spcAft>
            </a:pPr>
            <a:r>
              <a:rPr lang="en-US" dirty="0" smtClean="0">
                <a:solidFill>
                  <a:srgbClr val="000000"/>
                </a:solidFill>
              </a:rPr>
              <a:t>Industry</a:t>
            </a:r>
          </a:p>
          <a:p>
            <a:pPr algn="r">
              <a:lnSpc>
                <a:spcPct val="90000"/>
              </a:lnSpc>
              <a:spcAft>
                <a:spcPts val="600"/>
              </a:spcAft>
            </a:pPr>
            <a:r>
              <a:rPr lang="en-US" dirty="0" smtClean="0">
                <a:solidFill>
                  <a:srgbClr val="000000"/>
                </a:solidFill>
              </a:rPr>
              <a:t>Standard</a:t>
            </a:r>
          </a:p>
        </p:txBody>
      </p:sp>
      <p:sp>
        <p:nvSpPr>
          <p:cNvPr id="68" name="TextBox 67"/>
          <p:cNvSpPr txBox="1"/>
          <p:nvPr/>
        </p:nvSpPr>
        <p:spPr>
          <a:xfrm>
            <a:off x="10041240" y="2477909"/>
            <a:ext cx="1524000" cy="1037207"/>
          </a:xfrm>
          <a:prstGeom prst="rect">
            <a:avLst/>
          </a:prstGeom>
          <a:noFill/>
        </p:spPr>
        <p:txBody>
          <a:bodyPr wrap="square" lIns="182880" tIns="146304" rIns="182880" bIns="146304" rtlCol="0">
            <a:spAutoFit/>
          </a:bodyPr>
          <a:lstStyle/>
          <a:p>
            <a:pPr algn="ctr">
              <a:lnSpc>
                <a:spcPct val="90000"/>
              </a:lnSpc>
              <a:spcAft>
                <a:spcPts val="600"/>
              </a:spcAft>
            </a:pPr>
            <a:r>
              <a:rPr lang="en-US" sz="2400" dirty="0" smtClean="0">
                <a:solidFill>
                  <a:srgbClr val="000000"/>
                </a:solidFill>
              </a:rPr>
              <a:t>OSI</a:t>
            </a:r>
          </a:p>
          <a:p>
            <a:pPr algn="ctr">
              <a:lnSpc>
                <a:spcPct val="90000"/>
              </a:lnSpc>
              <a:spcAft>
                <a:spcPts val="600"/>
              </a:spcAft>
            </a:pPr>
            <a:r>
              <a:rPr lang="en-US" sz="2400" dirty="0" smtClean="0">
                <a:solidFill>
                  <a:srgbClr val="000000"/>
                </a:solidFill>
              </a:rPr>
              <a:t>Model</a:t>
            </a:r>
          </a:p>
        </p:txBody>
      </p:sp>
      <p:sp>
        <p:nvSpPr>
          <p:cNvPr id="69" name="Left Brace 68"/>
          <p:cNvSpPr/>
          <p:nvPr/>
        </p:nvSpPr>
        <p:spPr>
          <a:xfrm>
            <a:off x="1539722" y="2816103"/>
            <a:ext cx="381000" cy="1826380"/>
          </a:xfrm>
          <a:prstGeom prst="leftBrac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70" name="TextBox 69"/>
          <p:cNvSpPr txBox="1"/>
          <p:nvPr/>
        </p:nvSpPr>
        <p:spPr>
          <a:xfrm>
            <a:off x="243848" y="3227617"/>
            <a:ext cx="1298140" cy="1003352"/>
          </a:xfrm>
          <a:prstGeom prst="rect">
            <a:avLst/>
          </a:prstGeom>
          <a:noFill/>
        </p:spPr>
        <p:txBody>
          <a:bodyPr wrap="square" lIns="182880" tIns="146304" rIns="182880" bIns="146304" rtlCol="0">
            <a:spAutoFit/>
          </a:bodyPr>
          <a:lstStyle/>
          <a:p>
            <a:pPr algn="r">
              <a:lnSpc>
                <a:spcPct val="90000"/>
              </a:lnSpc>
              <a:spcAft>
                <a:spcPts val="600"/>
              </a:spcAft>
            </a:pPr>
            <a:r>
              <a:rPr lang="en-US" sz="1600" dirty="0" smtClean="0">
                <a:solidFill>
                  <a:srgbClr val="000000"/>
                </a:solidFill>
              </a:rPr>
              <a:t>Microsoft</a:t>
            </a:r>
            <a:endParaRPr lang="en-US" sz="1200" dirty="0" smtClean="0">
              <a:solidFill>
                <a:srgbClr val="000000"/>
              </a:solidFill>
            </a:endParaRPr>
          </a:p>
          <a:p>
            <a:pPr algn="r">
              <a:lnSpc>
                <a:spcPct val="90000"/>
              </a:lnSpc>
              <a:spcAft>
                <a:spcPts val="600"/>
              </a:spcAft>
            </a:pPr>
            <a:r>
              <a:rPr lang="en-US" sz="1200" dirty="0" smtClean="0">
                <a:solidFill>
                  <a:srgbClr val="000000"/>
                </a:solidFill>
              </a:rPr>
              <a:t>Open</a:t>
            </a:r>
          </a:p>
          <a:p>
            <a:pPr algn="r">
              <a:lnSpc>
                <a:spcPct val="90000"/>
              </a:lnSpc>
              <a:spcAft>
                <a:spcPts val="600"/>
              </a:spcAft>
            </a:pPr>
            <a:r>
              <a:rPr lang="en-US" sz="1200" dirty="0" smtClean="0">
                <a:solidFill>
                  <a:srgbClr val="000000"/>
                </a:solidFill>
              </a:rPr>
              <a:t>Specification</a:t>
            </a:r>
          </a:p>
        </p:txBody>
      </p:sp>
      <p:sp>
        <p:nvSpPr>
          <p:cNvPr id="72" name="Rectangle 71"/>
          <p:cNvSpPr/>
          <p:nvPr/>
        </p:nvSpPr>
        <p:spPr bwMode="auto">
          <a:xfrm>
            <a:off x="2021722" y="4221864"/>
            <a:ext cx="3657600" cy="420617"/>
          </a:xfrm>
          <a:prstGeom prst="rect">
            <a:avLst/>
          </a:prstGeom>
          <a:solidFill>
            <a:schemeClr val="accent4"/>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MS-CSOM</a:t>
            </a:r>
            <a:endParaRPr lang="en-US" sz="2000" dirty="0">
              <a:gradFill>
                <a:gsLst>
                  <a:gs pos="0">
                    <a:srgbClr val="FFFFFF"/>
                  </a:gs>
                  <a:gs pos="100000">
                    <a:srgbClr val="FFFFFF"/>
                  </a:gs>
                </a:gsLst>
                <a:lin ang="5400000" scaled="0"/>
              </a:gradFill>
            </a:endParaRPr>
          </a:p>
        </p:txBody>
      </p:sp>
      <p:sp>
        <p:nvSpPr>
          <p:cNvPr id="74" name="Right Arrow 73"/>
          <p:cNvSpPr/>
          <p:nvPr/>
        </p:nvSpPr>
        <p:spPr bwMode="auto">
          <a:xfrm>
            <a:off x="5474582" y="3849768"/>
            <a:ext cx="457200" cy="228600"/>
          </a:xfrm>
          <a:prstGeom prst="rightArrow">
            <a:avLst/>
          </a:prstGeom>
          <a:solidFill>
            <a:schemeClr val="tx1">
              <a:alpha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75" name="Left Arrow 74"/>
          <p:cNvSpPr/>
          <p:nvPr/>
        </p:nvSpPr>
        <p:spPr bwMode="auto">
          <a:xfrm>
            <a:off x="5468614" y="3149141"/>
            <a:ext cx="457200" cy="228600"/>
          </a:xfrm>
          <a:prstGeom prst="leftArrow">
            <a:avLst/>
          </a:prstGeom>
          <a:solidFill>
            <a:schemeClr val="tx1">
              <a:alpha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76" name="Rectangle 75"/>
          <p:cNvSpPr/>
          <p:nvPr/>
        </p:nvSpPr>
        <p:spPr bwMode="auto">
          <a:xfrm>
            <a:off x="2019792" y="2830352"/>
            <a:ext cx="1801284" cy="1361267"/>
          </a:xfrm>
          <a:prstGeom prst="rect">
            <a:avLst/>
          </a:prstGeom>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457200" bIns="46637" numCol="1" rtlCol="0" anchor="ctr" anchorCtr="0" compatLnSpc="1">
            <a:prstTxWarp prst="textNoShape">
              <a:avLst/>
            </a:prstTxWarp>
          </a:bodyPr>
          <a:lstStyle/>
          <a:p>
            <a:pPr algn="r" defTabSz="932472" fontAlgn="base">
              <a:spcBef>
                <a:spcPct val="0"/>
              </a:spcBef>
              <a:spcAft>
                <a:spcPct val="0"/>
              </a:spcAft>
            </a:pPr>
            <a:r>
              <a:rPr lang="en-US" sz="1100" dirty="0" smtClean="0">
                <a:gradFill>
                  <a:gsLst>
                    <a:gs pos="0">
                      <a:srgbClr val="FFFFFF"/>
                    </a:gs>
                    <a:gs pos="100000">
                      <a:srgbClr val="FFFFFF"/>
                    </a:gs>
                  </a:gsLst>
                  <a:lin ang="5400000" scaled="0"/>
                </a:gradFill>
              </a:rPr>
              <a:t>MS-SRCH</a:t>
            </a:r>
            <a:r>
              <a:rPr lang="en-US" sz="800" dirty="0" smtClean="0">
                <a:gradFill>
                  <a:gsLst>
                    <a:gs pos="0">
                      <a:srgbClr val="FFFFFF"/>
                    </a:gs>
                    <a:gs pos="100000">
                      <a:srgbClr val="FFFFFF"/>
                    </a:gs>
                  </a:gsLst>
                  <a:lin ang="5400000" scaled="0"/>
                </a:gradFill>
              </a:rPr>
              <a:t>CSOM</a:t>
            </a:r>
          </a:p>
          <a:p>
            <a:pPr algn="r" defTabSz="932472" fontAlgn="base">
              <a:spcBef>
                <a:spcPct val="0"/>
              </a:spcBef>
              <a:spcAft>
                <a:spcPct val="0"/>
              </a:spcAft>
            </a:pPr>
            <a:r>
              <a:rPr lang="en-US" sz="1100" dirty="0" smtClean="0">
                <a:gradFill>
                  <a:gsLst>
                    <a:gs pos="0">
                      <a:srgbClr val="FFFFFF"/>
                    </a:gs>
                    <a:gs pos="100000">
                      <a:srgbClr val="FFFFFF"/>
                    </a:gs>
                  </a:gsLst>
                  <a:lin ang="5400000" scaled="0"/>
                </a:gradFill>
              </a:rPr>
              <a:t>MS-SOC</a:t>
            </a:r>
            <a:r>
              <a:rPr lang="en-US" sz="800" dirty="0" smtClean="0">
                <a:gradFill>
                  <a:gsLst>
                    <a:gs pos="0">
                      <a:srgbClr val="FFFFFF"/>
                    </a:gs>
                    <a:gs pos="100000">
                      <a:srgbClr val="FFFFFF"/>
                    </a:gs>
                  </a:gsLst>
                  <a:lin ang="5400000" scaled="0"/>
                </a:gradFill>
              </a:rPr>
              <a:t>CSOM</a:t>
            </a:r>
          </a:p>
          <a:p>
            <a:pPr algn="r" defTabSz="932472" fontAlgn="base">
              <a:spcBef>
                <a:spcPct val="0"/>
              </a:spcBef>
              <a:spcAft>
                <a:spcPct val="0"/>
              </a:spcAft>
            </a:pPr>
            <a:r>
              <a:rPr lang="en-US" sz="1100" dirty="0" smtClean="0">
                <a:gradFill>
                  <a:gsLst>
                    <a:gs pos="0">
                      <a:srgbClr val="FFFFFF"/>
                    </a:gs>
                    <a:gs pos="100000">
                      <a:srgbClr val="FFFFFF"/>
                    </a:gs>
                  </a:gsLst>
                  <a:lin ang="5400000" scaled="0"/>
                </a:gradFill>
              </a:rPr>
              <a:t>MS-EMM</a:t>
            </a:r>
            <a:r>
              <a:rPr lang="en-US" sz="800" dirty="0" smtClean="0">
                <a:gradFill>
                  <a:gsLst>
                    <a:gs pos="0">
                      <a:srgbClr val="FFFFFF"/>
                    </a:gs>
                    <a:gs pos="100000">
                      <a:srgbClr val="FFFFFF"/>
                    </a:gs>
                  </a:gsLst>
                  <a:lin ang="5400000" scaled="0"/>
                </a:gradFill>
              </a:rPr>
              <a:t>CSOM</a:t>
            </a:r>
          </a:p>
          <a:p>
            <a:pPr algn="r" defTabSz="932472" fontAlgn="base">
              <a:spcBef>
                <a:spcPct val="0"/>
              </a:spcBef>
              <a:spcAft>
                <a:spcPct val="0"/>
              </a:spcAft>
            </a:pPr>
            <a:r>
              <a:rPr lang="en-US" sz="1100" dirty="0" smtClean="0">
                <a:gradFill>
                  <a:gsLst>
                    <a:gs pos="0">
                      <a:srgbClr val="FFFFFF"/>
                    </a:gs>
                    <a:gs pos="100000">
                      <a:srgbClr val="FFFFFF"/>
                    </a:gs>
                  </a:gsLst>
                  <a:lin ang="5400000" scaled="0"/>
                </a:gradFill>
              </a:rPr>
              <a:t>MS-COMM</a:t>
            </a:r>
            <a:r>
              <a:rPr lang="en-US" sz="800" dirty="0" smtClean="0">
                <a:gradFill>
                  <a:gsLst>
                    <a:gs pos="0">
                      <a:srgbClr val="FFFFFF"/>
                    </a:gs>
                    <a:gs pos="100000">
                      <a:srgbClr val="FFFFFF"/>
                    </a:gs>
                  </a:gsLst>
                  <a:lin ang="5400000" scaled="0"/>
                </a:gradFill>
              </a:rPr>
              <a:t>CSOM</a:t>
            </a:r>
          </a:p>
          <a:p>
            <a:pPr algn="r" defTabSz="932472" fontAlgn="base">
              <a:spcBef>
                <a:spcPct val="0"/>
              </a:spcBef>
              <a:spcAft>
                <a:spcPct val="0"/>
              </a:spcAft>
            </a:pPr>
            <a:r>
              <a:rPr lang="en-US" sz="1100" dirty="0" smtClean="0">
                <a:gradFill>
                  <a:gsLst>
                    <a:gs pos="0">
                      <a:srgbClr val="FFFFFF"/>
                    </a:gs>
                    <a:gs pos="100000">
                      <a:srgbClr val="FFFFFF"/>
                    </a:gs>
                  </a:gsLst>
                  <a:lin ang="5400000" scaled="0"/>
                </a:gradFill>
              </a:rPr>
              <a:t>MS-PUB</a:t>
            </a:r>
            <a:r>
              <a:rPr lang="en-US" sz="800" dirty="0" smtClean="0">
                <a:gradFill>
                  <a:gsLst>
                    <a:gs pos="0">
                      <a:srgbClr val="FFFFFF"/>
                    </a:gs>
                    <a:gs pos="100000">
                      <a:srgbClr val="FFFFFF"/>
                    </a:gs>
                  </a:gsLst>
                  <a:lin ang="5400000" scaled="0"/>
                </a:gradFill>
              </a:rPr>
              <a:t>CSOM</a:t>
            </a:r>
          </a:p>
          <a:p>
            <a:pPr algn="r" defTabSz="932472" fontAlgn="base">
              <a:spcBef>
                <a:spcPct val="0"/>
              </a:spcBef>
              <a:spcAft>
                <a:spcPct val="0"/>
              </a:spcAft>
            </a:pPr>
            <a:r>
              <a:rPr lang="en-US" sz="1100" dirty="0" smtClean="0">
                <a:gradFill>
                  <a:gsLst>
                    <a:gs pos="0">
                      <a:srgbClr val="FFFFFF"/>
                    </a:gs>
                    <a:gs pos="100000">
                      <a:srgbClr val="FFFFFF"/>
                    </a:gs>
                  </a:gsLst>
                  <a:lin ang="5400000" scaled="0"/>
                </a:gradFill>
              </a:rPr>
              <a:t>MS-DM</a:t>
            </a:r>
            <a:r>
              <a:rPr lang="en-US" sz="800" dirty="0" smtClean="0">
                <a:gradFill>
                  <a:gsLst>
                    <a:gs pos="0">
                      <a:srgbClr val="FFFFFF"/>
                    </a:gs>
                    <a:gs pos="100000">
                      <a:srgbClr val="FFFFFF"/>
                    </a:gs>
                  </a:gsLst>
                  <a:lin ang="5400000" scaled="0"/>
                </a:gradFill>
              </a:rPr>
              <a:t>CSOM</a:t>
            </a:r>
          </a:p>
          <a:p>
            <a:pPr algn="r" defTabSz="932472" fontAlgn="base">
              <a:spcBef>
                <a:spcPct val="0"/>
              </a:spcBef>
              <a:spcAft>
                <a:spcPct val="0"/>
              </a:spcAft>
            </a:pPr>
            <a:r>
              <a:rPr lang="en-US" sz="1100" dirty="0" smtClean="0">
                <a:gradFill>
                  <a:gsLst>
                    <a:gs pos="0">
                      <a:srgbClr val="FFFFFF"/>
                    </a:gs>
                    <a:gs pos="100000">
                      <a:srgbClr val="FFFFFF"/>
                    </a:gs>
                  </a:gsLst>
                  <a:lin ang="5400000" scaled="0"/>
                </a:gradFill>
              </a:rPr>
              <a:t>MS-ED</a:t>
            </a:r>
            <a:r>
              <a:rPr lang="en-US" sz="800" dirty="0" smtClean="0">
                <a:gradFill>
                  <a:gsLst>
                    <a:gs pos="0">
                      <a:srgbClr val="FFFFFF"/>
                    </a:gs>
                    <a:gs pos="100000">
                      <a:srgbClr val="FFFFFF"/>
                    </a:gs>
                  </a:gsLst>
                  <a:lin ang="5400000" scaled="0"/>
                </a:gradFill>
              </a:rPr>
              <a:t>CSOM</a:t>
            </a:r>
            <a:endParaRPr lang="en-US" sz="8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205990027"/>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992606" y="5174840"/>
            <a:ext cx="10048774" cy="0"/>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sp>
        <p:nvSpPr>
          <p:cNvPr id="12" name="Right Arrow Callout 11"/>
          <p:cNvSpPr/>
          <p:nvPr/>
        </p:nvSpPr>
        <p:spPr>
          <a:xfrm rot="5400000">
            <a:off x="6079161" y="1723339"/>
            <a:ext cx="2078622" cy="5260505"/>
          </a:xfrm>
          <a:prstGeom prst="rightArrowCallout">
            <a:avLst>
              <a:gd name="adj1" fmla="val 46561"/>
              <a:gd name="adj2" fmla="val 34138"/>
              <a:gd name="adj3" fmla="val 25000"/>
              <a:gd name="adj4" fmla="val 62622"/>
            </a:avLst>
          </a:prstGeom>
          <a:solidFill>
            <a:srgbClr val="969696">
              <a:alpha val="72941"/>
            </a:srgbClr>
          </a:solidFill>
        </p:spPr>
        <p:style>
          <a:lnRef idx="2">
            <a:schemeClr val="accent1">
              <a:shade val="50000"/>
            </a:schemeClr>
          </a:lnRef>
          <a:fillRef idx="1">
            <a:schemeClr val="accent1"/>
          </a:fillRef>
          <a:effectRef idx="0">
            <a:schemeClr val="accent1"/>
          </a:effectRef>
          <a:fontRef idx="minor">
            <a:schemeClr val="lt1"/>
          </a:fontRef>
        </p:style>
        <p:txBody>
          <a:bodyPr lIns="119525" tIns="59762" rIns="119525" bIns="59762" rtlCol="0" anchor="ctr"/>
          <a:lstStyle/>
          <a:p>
            <a:pPr algn="ctr" defTabSz="896560"/>
            <a:endParaRPr lang="en-US" sz="1836" dirty="0">
              <a:solidFill>
                <a:prstClr val="white"/>
              </a:solidFill>
            </a:endParaRPr>
          </a:p>
        </p:txBody>
      </p:sp>
      <p:sp>
        <p:nvSpPr>
          <p:cNvPr id="2" name="Rectangle 1"/>
          <p:cNvSpPr/>
          <p:nvPr/>
        </p:nvSpPr>
        <p:spPr>
          <a:xfrm>
            <a:off x="4640620" y="3471639"/>
            <a:ext cx="1553934" cy="932603"/>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lIns="119525" tIns="59762" rIns="119525" bIns="59762" rtlCol="0" anchor="ctr"/>
          <a:lstStyle/>
          <a:p>
            <a:pPr algn="ctr" defTabSz="896560"/>
            <a:r>
              <a:rPr lang="en-US" sz="1836" dirty="0">
                <a:solidFill>
                  <a:srgbClr val="FFFFFF"/>
                </a:solidFill>
                <a:ea typeface="Segoe UI" pitchFamily="34" charset="0"/>
                <a:cs typeface="Segoe UI" pitchFamily="34" charset="0"/>
              </a:rPr>
              <a:t>JavaScript Library</a:t>
            </a:r>
          </a:p>
        </p:txBody>
      </p:sp>
      <p:sp>
        <p:nvSpPr>
          <p:cNvPr id="3" name="Rectangle 2"/>
          <p:cNvSpPr/>
          <p:nvPr/>
        </p:nvSpPr>
        <p:spPr>
          <a:xfrm>
            <a:off x="6349404" y="3471639"/>
            <a:ext cx="1553934" cy="932603"/>
          </a:xfrm>
          <a:prstGeom prst="rect">
            <a:avLst/>
          </a:prstGeom>
          <a:solidFill>
            <a:schemeClr val="accent2"/>
          </a:solidFill>
          <a:effectLst/>
        </p:spPr>
        <p:style>
          <a:lnRef idx="2">
            <a:schemeClr val="accent1">
              <a:shade val="50000"/>
            </a:schemeClr>
          </a:lnRef>
          <a:fillRef idx="1">
            <a:schemeClr val="accent1"/>
          </a:fillRef>
          <a:effectRef idx="0">
            <a:schemeClr val="accent1"/>
          </a:effectRef>
          <a:fontRef idx="minor">
            <a:schemeClr val="lt1"/>
          </a:fontRef>
        </p:style>
        <p:txBody>
          <a:bodyPr lIns="119525" tIns="59762" rIns="119525" bIns="59762" rtlCol="0" anchor="ctr"/>
          <a:lstStyle/>
          <a:p>
            <a:pPr algn="ctr" defTabSz="896560"/>
            <a:r>
              <a:rPr lang="en-US" sz="1836" dirty="0">
                <a:solidFill>
                  <a:srgbClr val="FFFFFF"/>
                </a:solidFill>
                <a:ea typeface="Segoe UI" pitchFamily="34" charset="0"/>
                <a:cs typeface="Segoe UI" pitchFamily="34" charset="0"/>
              </a:rPr>
              <a:t>Silverlight Library</a:t>
            </a:r>
          </a:p>
        </p:txBody>
      </p:sp>
      <p:sp>
        <p:nvSpPr>
          <p:cNvPr id="4" name="Rectangle 3"/>
          <p:cNvSpPr/>
          <p:nvPr/>
        </p:nvSpPr>
        <p:spPr>
          <a:xfrm>
            <a:off x="8058191" y="3471639"/>
            <a:ext cx="1553934" cy="932603"/>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lIns="119525" tIns="59762" rIns="119525" bIns="59762" rtlCol="0" anchor="ctr"/>
          <a:lstStyle/>
          <a:p>
            <a:pPr algn="ctr" defTabSz="896560"/>
            <a:r>
              <a:rPr lang="en-US" sz="1836" dirty="0" smtClean="0">
                <a:solidFill>
                  <a:srgbClr val="FFFFFF"/>
                </a:solidFill>
                <a:ea typeface="Segoe UI" pitchFamily="34" charset="0"/>
                <a:cs typeface="Segoe UI" pitchFamily="34" charset="0"/>
              </a:rPr>
              <a:t>.NET </a:t>
            </a:r>
            <a:r>
              <a:rPr lang="en-US" sz="1836" dirty="0">
                <a:solidFill>
                  <a:srgbClr val="FFFFFF"/>
                </a:solidFill>
                <a:ea typeface="Segoe UI" pitchFamily="34" charset="0"/>
                <a:cs typeface="Segoe UI" pitchFamily="34" charset="0"/>
              </a:rPr>
              <a:t>CLR Library</a:t>
            </a:r>
          </a:p>
        </p:txBody>
      </p:sp>
      <p:sp>
        <p:nvSpPr>
          <p:cNvPr id="5" name="Rectangle 4"/>
          <p:cNvSpPr/>
          <p:nvPr/>
        </p:nvSpPr>
        <p:spPr>
          <a:xfrm>
            <a:off x="2430819" y="1562342"/>
            <a:ext cx="7317905" cy="1670271"/>
          </a:xfrm>
          <a:prstGeom prst="rect">
            <a:avLst/>
          </a:prstGeom>
          <a:solidFill>
            <a:schemeClr val="accent2"/>
          </a:solidFill>
          <a:ln>
            <a:solidFill>
              <a:schemeClr val="accent5"/>
            </a:solidFill>
          </a:ln>
        </p:spPr>
        <p:style>
          <a:lnRef idx="2">
            <a:schemeClr val="accent3">
              <a:shade val="50000"/>
            </a:schemeClr>
          </a:lnRef>
          <a:fillRef idx="1">
            <a:schemeClr val="accent3"/>
          </a:fillRef>
          <a:effectRef idx="0">
            <a:schemeClr val="accent3"/>
          </a:effectRef>
          <a:fontRef idx="minor">
            <a:schemeClr val="lt1"/>
          </a:fontRef>
        </p:style>
        <p:txBody>
          <a:bodyPr lIns="119525" tIns="59762" rIns="119525" bIns="59762" rtlCol="0" anchor="ctr"/>
          <a:lstStyle/>
          <a:p>
            <a:pPr defTabSz="896560"/>
            <a:r>
              <a:rPr lang="en-US" sz="1836" dirty="0" smtClean="0">
                <a:solidFill>
                  <a:srgbClr val="FFFFFF"/>
                </a:solidFill>
                <a:ea typeface="Segoe UI" pitchFamily="34" charset="0"/>
                <a:cs typeface="Segoe UI" pitchFamily="34" charset="0"/>
              </a:rPr>
              <a:t>Client</a:t>
            </a:r>
          </a:p>
          <a:p>
            <a:pPr defTabSz="896560"/>
            <a:r>
              <a:rPr lang="en-US" sz="1836" dirty="0" smtClean="0">
                <a:solidFill>
                  <a:srgbClr val="FFFFFF"/>
                </a:solidFill>
                <a:ea typeface="Segoe UI" pitchFamily="34" charset="0"/>
                <a:cs typeface="Segoe UI" pitchFamily="34" charset="0"/>
              </a:rPr>
              <a:t>Code</a:t>
            </a:r>
            <a:endParaRPr lang="en-US" sz="1836" dirty="0">
              <a:solidFill>
                <a:srgbClr val="FFFFFF"/>
              </a:solidFill>
              <a:ea typeface="Segoe UI" pitchFamily="34" charset="0"/>
              <a:cs typeface="Segoe UI" pitchFamily="34" charset="0"/>
            </a:endParaRPr>
          </a:p>
        </p:txBody>
      </p:sp>
      <p:sp>
        <p:nvSpPr>
          <p:cNvPr id="8" name="TextBox 7"/>
          <p:cNvSpPr txBox="1"/>
          <p:nvPr/>
        </p:nvSpPr>
        <p:spPr>
          <a:xfrm>
            <a:off x="992606" y="4769182"/>
            <a:ext cx="851209" cy="408830"/>
          </a:xfrm>
          <a:prstGeom prst="rect">
            <a:avLst/>
          </a:prstGeom>
          <a:noFill/>
        </p:spPr>
        <p:txBody>
          <a:bodyPr wrap="none" lIns="119525" tIns="59762" rIns="119525" bIns="59762" rtlCol="0">
            <a:spAutoFit/>
          </a:bodyPr>
          <a:lstStyle/>
          <a:p>
            <a:pPr defTabSz="896560"/>
            <a:r>
              <a:rPr lang="en-US" sz="1836" dirty="0">
                <a:solidFill>
                  <a:srgbClr val="505050"/>
                </a:solidFill>
                <a:ea typeface="Segoe UI" pitchFamily="34" charset="0"/>
                <a:cs typeface="Segoe UI" pitchFamily="34" charset="0"/>
              </a:rPr>
              <a:t>Client</a:t>
            </a:r>
          </a:p>
        </p:txBody>
      </p:sp>
      <p:sp>
        <p:nvSpPr>
          <p:cNvPr id="9" name="TextBox 8"/>
          <p:cNvSpPr txBox="1"/>
          <p:nvPr/>
        </p:nvSpPr>
        <p:spPr>
          <a:xfrm>
            <a:off x="992606" y="5209439"/>
            <a:ext cx="910065" cy="408830"/>
          </a:xfrm>
          <a:prstGeom prst="rect">
            <a:avLst/>
          </a:prstGeom>
          <a:noFill/>
        </p:spPr>
        <p:txBody>
          <a:bodyPr wrap="none" lIns="119525" tIns="59762" rIns="119525" bIns="59762" rtlCol="0">
            <a:spAutoFit/>
          </a:bodyPr>
          <a:lstStyle/>
          <a:p>
            <a:pPr defTabSz="896560"/>
            <a:r>
              <a:rPr lang="en-US" sz="1836" dirty="0">
                <a:solidFill>
                  <a:srgbClr val="505050"/>
                </a:solidFill>
                <a:ea typeface="Segoe UI" pitchFamily="34" charset="0"/>
                <a:cs typeface="Segoe UI" pitchFamily="34" charset="0"/>
              </a:rPr>
              <a:t>Server</a:t>
            </a:r>
          </a:p>
        </p:txBody>
      </p:sp>
      <p:sp>
        <p:nvSpPr>
          <p:cNvPr id="6" name="Title 5"/>
          <p:cNvSpPr>
            <a:spLocks noGrp="1"/>
          </p:cNvSpPr>
          <p:nvPr>
            <p:ph type="title"/>
          </p:nvPr>
        </p:nvSpPr>
        <p:spPr/>
        <p:txBody>
          <a:bodyPr/>
          <a:lstStyle/>
          <a:p>
            <a:r>
              <a:rPr lang="en-US" dirty="0" smtClean="0"/>
              <a:t>SharePoint 2013 Remote API</a:t>
            </a:r>
            <a:endParaRPr lang="en-US" dirty="0"/>
          </a:p>
        </p:txBody>
      </p:sp>
      <p:sp>
        <p:nvSpPr>
          <p:cNvPr id="14" name="Down Arrow 13"/>
          <p:cNvSpPr/>
          <p:nvPr/>
        </p:nvSpPr>
        <p:spPr>
          <a:xfrm>
            <a:off x="2513270" y="3344389"/>
            <a:ext cx="1670150" cy="2024960"/>
          </a:xfrm>
          <a:prstGeom prst="downArrow">
            <a:avLst>
              <a:gd name="adj1" fmla="val 51994"/>
              <a:gd name="adj2" fmla="val 52111"/>
            </a:avLst>
          </a:prstGeom>
          <a:solidFill>
            <a:schemeClr val="accent2"/>
          </a:solidFill>
          <a:effectLst/>
        </p:spPr>
        <p:style>
          <a:lnRef idx="2">
            <a:schemeClr val="accent1">
              <a:shade val="50000"/>
            </a:schemeClr>
          </a:lnRef>
          <a:fillRef idx="1">
            <a:schemeClr val="accent1"/>
          </a:fillRef>
          <a:effectRef idx="0">
            <a:schemeClr val="accent1"/>
          </a:effectRef>
          <a:fontRef idx="minor">
            <a:schemeClr val="lt1"/>
          </a:fontRef>
        </p:style>
        <p:txBody>
          <a:bodyPr lIns="119525" tIns="59762" rIns="119525" bIns="59762" rtlCol="0" anchor="ctr"/>
          <a:lstStyle/>
          <a:p>
            <a:pPr algn="ctr" defTabSz="896560"/>
            <a:r>
              <a:rPr lang="en-US" sz="1836" dirty="0">
                <a:solidFill>
                  <a:prstClr val="white"/>
                </a:solidFill>
              </a:rPr>
              <a:t>REST</a:t>
            </a:r>
          </a:p>
          <a:p>
            <a:pPr algn="ctr" defTabSz="896560"/>
            <a:r>
              <a:rPr lang="en-US" sz="1836" dirty="0">
                <a:solidFill>
                  <a:prstClr val="white"/>
                </a:solidFill>
              </a:rPr>
              <a:t>oData</a:t>
            </a:r>
          </a:p>
          <a:p>
            <a:pPr algn="ctr" defTabSz="896560"/>
            <a:r>
              <a:rPr lang="en-US" sz="1836" dirty="0">
                <a:solidFill>
                  <a:prstClr val="white"/>
                </a:solidFill>
              </a:rPr>
              <a:t>JSON</a:t>
            </a:r>
          </a:p>
        </p:txBody>
      </p:sp>
      <p:sp>
        <p:nvSpPr>
          <p:cNvPr id="16" name="TextBox 15"/>
          <p:cNvSpPr txBox="1"/>
          <p:nvPr/>
        </p:nvSpPr>
        <p:spPr>
          <a:xfrm>
            <a:off x="6621819" y="4528087"/>
            <a:ext cx="990601" cy="408830"/>
          </a:xfrm>
          <a:prstGeom prst="rect">
            <a:avLst/>
          </a:prstGeom>
          <a:noFill/>
        </p:spPr>
        <p:txBody>
          <a:bodyPr wrap="square" lIns="119525" tIns="59762" rIns="119525" bIns="59762" rtlCol="0">
            <a:spAutoFit/>
          </a:bodyPr>
          <a:lstStyle/>
          <a:p>
            <a:pPr algn="ctr" defTabSz="896560"/>
            <a:r>
              <a:rPr lang="en-US" sz="1836" dirty="0">
                <a:solidFill>
                  <a:srgbClr val="FFFFFF"/>
                </a:solidFill>
                <a:effectLst>
                  <a:outerShdw blurRad="50800" dist="38100" dir="2700000" algn="tl" rotWithShape="0">
                    <a:prstClr val="black">
                      <a:alpha val="40000"/>
                    </a:prstClr>
                  </a:outerShdw>
                </a:effectLst>
              </a:rPr>
              <a:t>CSOM</a:t>
            </a:r>
          </a:p>
        </p:txBody>
      </p:sp>
      <p:sp>
        <p:nvSpPr>
          <p:cNvPr id="17" name="Rectangle 16"/>
          <p:cNvSpPr/>
          <p:nvPr/>
        </p:nvSpPr>
        <p:spPr>
          <a:xfrm>
            <a:off x="2430819" y="5392901"/>
            <a:ext cx="7228655" cy="85488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9525" tIns="59762" rIns="119525" bIns="59762" rtlCol="0" anchor="ctr"/>
          <a:lstStyle/>
          <a:p>
            <a:pPr algn="ctr" defTabSz="896560"/>
            <a:r>
              <a:rPr lang="en-US" sz="2800" b="1" dirty="0">
                <a:solidFill>
                  <a:srgbClr val="FFFFFF"/>
                </a:solidFill>
                <a:ea typeface="Segoe UI" pitchFamily="34" charset="0"/>
                <a:cs typeface="Segoe UI" pitchFamily="34" charset="0"/>
              </a:rPr>
              <a:t>_</a:t>
            </a:r>
            <a:r>
              <a:rPr lang="en-US" sz="2800" b="1" dirty="0" smtClean="0">
                <a:solidFill>
                  <a:srgbClr val="FFFFFF"/>
                </a:solidFill>
                <a:ea typeface="Segoe UI" pitchFamily="34" charset="0"/>
                <a:cs typeface="Segoe UI" pitchFamily="34" charset="0"/>
              </a:rPr>
              <a:t>api</a:t>
            </a:r>
            <a:r>
              <a:rPr lang="en-US" sz="2800" dirty="0" smtClean="0">
                <a:solidFill>
                  <a:srgbClr val="FFFFFF"/>
                </a:solidFill>
                <a:ea typeface="Segoe UI" pitchFamily="34" charset="0"/>
                <a:cs typeface="Segoe UI" pitchFamily="34" charset="0"/>
              </a:rPr>
              <a:t>  (_vti_bin/client.svc)</a:t>
            </a:r>
            <a:endParaRPr lang="en-US" sz="2800" dirty="0">
              <a:solidFill>
                <a:srgbClr val="FFFFFF"/>
              </a:solidFill>
              <a:ea typeface="Segoe UI" pitchFamily="34" charset="0"/>
              <a:cs typeface="Segoe UI" pitchFamily="34" charset="0"/>
            </a:endParaRPr>
          </a:p>
        </p:txBody>
      </p:sp>
      <p:graphicFrame>
        <p:nvGraphicFramePr>
          <p:cNvPr id="10" name="Diagram 9"/>
          <p:cNvGraphicFramePr/>
          <p:nvPr>
            <p:extLst/>
          </p:nvPr>
        </p:nvGraphicFramePr>
        <p:xfrm>
          <a:off x="2865437" y="1668462"/>
          <a:ext cx="6883288" cy="14295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79609454"/>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ccel="50000" decel="50000" autoRev="1" fill="hold" grpId="0" nodeType="withEffect">
                                  <p:stCondLst>
                                    <p:cond delay="0"/>
                                  </p:stCondLst>
                                  <p:childTnLst>
                                    <p:animScale>
                                      <p:cBhvr>
                                        <p:cTn id="6" dur="2000" fill="hold"/>
                                        <p:tgtEl>
                                          <p:spTgt spid="1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_</a:t>
            </a:r>
            <a:r>
              <a:rPr lang="en-US" b="1" dirty="0" err="1" smtClean="0"/>
              <a:t>api</a:t>
            </a:r>
            <a:r>
              <a:rPr lang="en-US" b="1" dirty="0" smtClean="0"/>
              <a:t> </a:t>
            </a:r>
            <a:r>
              <a:rPr lang="en-US" dirty="0" smtClean="0"/>
              <a:t>is all you need in 2013</a:t>
            </a:r>
            <a:endParaRPr lang="en-US" dirty="0"/>
          </a:p>
        </p:txBody>
      </p:sp>
      <p:sp>
        <p:nvSpPr>
          <p:cNvPr id="3" name="Text Placeholder 2"/>
          <p:cNvSpPr>
            <a:spLocks noGrp="1"/>
          </p:cNvSpPr>
          <p:nvPr>
            <p:ph type="body" sz="quarter" idx="10"/>
          </p:nvPr>
        </p:nvSpPr>
        <p:spPr>
          <a:xfrm>
            <a:off x="274638" y="1216152"/>
            <a:ext cx="11887199" cy="4196533"/>
          </a:xfrm>
        </p:spPr>
        <p:txBody>
          <a:bodyPr/>
          <a:lstStyle/>
          <a:p>
            <a:pPr marL="457200" indent="-457200">
              <a:buFont typeface="Arial" panose="020B0604020202020204" pitchFamily="34" charset="0"/>
              <a:buChar char="•"/>
            </a:pPr>
            <a:r>
              <a:rPr lang="en-US" dirty="0" smtClean="0"/>
              <a:t>In SharePoint 2010, We had CSOM </a:t>
            </a:r>
          </a:p>
          <a:p>
            <a:pPr marL="457200" indent="-457200">
              <a:buFont typeface="Arial" panose="020B0604020202020204" pitchFamily="34" charset="0"/>
              <a:buChar char="•"/>
            </a:pPr>
            <a:r>
              <a:rPr lang="en-US" dirty="0" smtClean="0"/>
              <a:t>In SharePoint 2010, we had REST</a:t>
            </a:r>
          </a:p>
          <a:p>
            <a:pPr marL="803753" lvl="1" indent="-457200">
              <a:buFont typeface="Arial" panose="020B0604020202020204" pitchFamily="34" charset="0"/>
              <a:buChar char="•"/>
            </a:pPr>
            <a:r>
              <a:rPr lang="en-US" dirty="0">
                <a:hlinkClick r:id="rId2"/>
              </a:rPr>
              <a:t>http://localhost/_</a:t>
            </a:r>
            <a:r>
              <a:rPr lang="en-US" dirty="0" smtClean="0">
                <a:hlinkClick r:id="rId2"/>
              </a:rPr>
              <a:t>vti_bin/listdata.svc/Parts</a:t>
            </a:r>
            <a:endParaRPr lang="en-US" dirty="0" smtClean="0"/>
          </a:p>
          <a:p>
            <a:pPr marL="803753" lvl="1" indent="-457200">
              <a:buFont typeface="Arial" panose="020B0604020202020204" pitchFamily="34" charset="0"/>
              <a:buChar char="•"/>
            </a:pPr>
            <a:r>
              <a:rPr lang="en-US" dirty="0" smtClean="0"/>
              <a:t>All we had was </a:t>
            </a:r>
            <a:r>
              <a:rPr lang="en-US" dirty="0" err="1" smtClean="0"/>
              <a:t>listdata.svc</a:t>
            </a:r>
            <a:r>
              <a:rPr lang="en-US" dirty="0"/>
              <a:t> </a:t>
            </a:r>
            <a:r>
              <a:rPr lang="en-US" dirty="0" smtClean="0"/>
              <a:t>– good for list operations only</a:t>
            </a:r>
          </a:p>
          <a:p>
            <a:pPr marL="457200" indent="-457200">
              <a:buFont typeface="Arial" panose="020B0604020202020204" pitchFamily="34" charset="0"/>
              <a:buChar char="•"/>
            </a:pPr>
            <a:r>
              <a:rPr lang="en-US" dirty="0" smtClean="0"/>
              <a:t>SharePoint 2013 consolidated them into _</a:t>
            </a:r>
            <a:r>
              <a:rPr lang="en-US" dirty="0" err="1" smtClean="0"/>
              <a:t>api</a:t>
            </a:r>
            <a:endParaRPr lang="en-US" dirty="0" smtClean="0"/>
          </a:p>
          <a:p>
            <a:pPr marL="803753" lvl="1" indent="-457200">
              <a:buFont typeface="Arial" panose="020B0604020202020204" pitchFamily="34" charset="0"/>
              <a:buChar char="•"/>
            </a:pPr>
            <a:r>
              <a:rPr lang="en-US" dirty="0" smtClean="0"/>
              <a:t>Massively expanded the restful-ness of SharePoint</a:t>
            </a:r>
          </a:p>
          <a:p>
            <a:pPr marL="803753" lvl="1" indent="-457200">
              <a:buFont typeface="Arial" panose="020B0604020202020204" pitchFamily="34" charset="0"/>
              <a:buChar char="•"/>
            </a:pPr>
            <a:r>
              <a:rPr lang="en-US" dirty="0" smtClean="0"/>
              <a:t>Not only lists this release. Sites, Webs, collections </a:t>
            </a:r>
          </a:p>
          <a:p>
            <a:pPr marL="803753" lvl="1" indent="-457200">
              <a:buFont typeface="Arial" panose="020B0604020202020204" pitchFamily="34" charset="0"/>
              <a:buChar char="•"/>
            </a:pPr>
            <a:r>
              <a:rPr lang="en-US" dirty="0" smtClean="0"/>
              <a:t>More advanced query </a:t>
            </a:r>
            <a:r>
              <a:rPr lang="en-US" dirty="0" err="1" smtClean="0"/>
              <a:t>capabilites</a:t>
            </a:r>
            <a:endParaRPr lang="en-US" dirty="0" smtClean="0"/>
          </a:p>
          <a:p>
            <a:pPr marL="803753" lvl="1" indent="-457200">
              <a:buFont typeface="Arial" panose="020B0604020202020204" pitchFamily="34" charset="0"/>
              <a:buChar char="•"/>
            </a:pPr>
            <a:endParaRPr lang="en-US" dirty="0"/>
          </a:p>
        </p:txBody>
      </p:sp>
    </p:spTree>
    <p:extLst>
      <p:ext uri="{BB962C8B-B14F-4D97-AF65-F5344CB8AC3E}">
        <p14:creationId xmlns:p14="http://schemas.microsoft.com/office/powerpoint/2010/main" val="2455273337"/>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06622" y="0"/>
            <a:ext cx="10957581" cy="1212849"/>
          </a:xfrm>
        </p:spPr>
        <p:txBody>
          <a:bodyPr anchor="ctr" anchorCtr="0"/>
          <a:lstStyle/>
          <a:p>
            <a:r>
              <a:rPr lang="en-US" sz="4800" dirty="0" smtClean="0"/>
              <a:t>How does _api map to _vti_bin\client.svc?</a:t>
            </a:r>
            <a:endParaRPr lang="en-US" sz="4800" dirty="0"/>
          </a:p>
        </p:txBody>
      </p:sp>
      <p:sp>
        <p:nvSpPr>
          <p:cNvPr id="5" name="Text Placeholder 4"/>
          <p:cNvSpPr>
            <a:spLocks noGrp="1"/>
          </p:cNvSpPr>
          <p:nvPr>
            <p:ph type="body" sz="quarter" idx="10"/>
          </p:nvPr>
        </p:nvSpPr>
        <p:spPr>
          <a:xfrm>
            <a:off x="198437" y="1439862"/>
            <a:ext cx="11965766" cy="5333999"/>
          </a:xfrm>
        </p:spPr>
        <p:txBody>
          <a:bodyPr/>
          <a:lstStyle/>
          <a:p>
            <a:r>
              <a:rPr lang="en-US" sz="1800" noProof="1">
                <a:solidFill>
                  <a:srgbClr val="0000FF"/>
                </a:solidFill>
                <a:highlight>
                  <a:srgbClr val="FFFFFF"/>
                </a:highlight>
                <a:latin typeface="Consolas" panose="020B0609020204030204" pitchFamily="49" charset="0"/>
              </a:rPr>
              <a:t>public</a:t>
            </a:r>
            <a:r>
              <a:rPr lang="en-US" sz="1800" noProof="1">
                <a:solidFill>
                  <a:srgbClr val="000000"/>
                </a:solidFill>
                <a:highlight>
                  <a:srgbClr val="FFFFFF"/>
                </a:highlight>
                <a:latin typeface="Consolas" panose="020B0609020204030204" pitchFamily="49" charset="0"/>
              </a:rPr>
              <a:t> </a:t>
            </a:r>
            <a:r>
              <a:rPr lang="en-US" sz="1800" noProof="1">
                <a:solidFill>
                  <a:srgbClr val="0000FF"/>
                </a:solidFill>
                <a:highlight>
                  <a:srgbClr val="FFFFFF"/>
                </a:highlight>
                <a:latin typeface="Consolas" panose="020B0609020204030204" pitchFamily="49" charset="0"/>
              </a:rPr>
              <a:t>sealed</a:t>
            </a:r>
            <a:r>
              <a:rPr lang="en-US" sz="1800" noProof="1">
                <a:solidFill>
                  <a:srgbClr val="000000"/>
                </a:solidFill>
                <a:highlight>
                  <a:srgbClr val="FFFFFF"/>
                </a:highlight>
                <a:latin typeface="Consolas" panose="020B0609020204030204" pitchFamily="49" charset="0"/>
              </a:rPr>
              <a:t> </a:t>
            </a:r>
            <a:r>
              <a:rPr lang="en-US" sz="1800" noProof="1">
                <a:solidFill>
                  <a:srgbClr val="0000FF"/>
                </a:solidFill>
                <a:highlight>
                  <a:srgbClr val="FFFFFF"/>
                </a:highlight>
                <a:latin typeface="Consolas" panose="020B0609020204030204" pitchFamily="49" charset="0"/>
              </a:rPr>
              <a:t>class</a:t>
            </a:r>
            <a:r>
              <a:rPr lang="en-US" sz="1800" noProof="1">
                <a:solidFill>
                  <a:srgbClr val="000000"/>
                </a:solidFill>
                <a:highlight>
                  <a:srgbClr val="FFFFFF"/>
                </a:highlight>
                <a:latin typeface="Consolas" panose="020B0609020204030204" pitchFamily="49" charset="0"/>
              </a:rPr>
              <a:t> </a:t>
            </a:r>
            <a:r>
              <a:rPr lang="en-US" sz="1800" noProof="1">
                <a:solidFill>
                  <a:srgbClr val="2B91AF"/>
                </a:solidFill>
                <a:highlight>
                  <a:srgbClr val="FFFFFF"/>
                </a:highlight>
                <a:latin typeface="Consolas" panose="020B0609020204030204" pitchFamily="49" charset="0"/>
              </a:rPr>
              <a:t>SPRequestModule</a:t>
            </a:r>
            <a:r>
              <a:rPr lang="en-US" sz="1800" noProof="1">
                <a:solidFill>
                  <a:srgbClr val="000000"/>
                </a:solidFill>
                <a:highlight>
                  <a:srgbClr val="FFFFFF"/>
                </a:highlight>
                <a:latin typeface="Consolas" panose="020B0609020204030204" pitchFamily="49" charset="0"/>
              </a:rPr>
              <a:t> : IHttpModule</a:t>
            </a:r>
          </a:p>
          <a:p>
            <a:r>
              <a:rPr lang="en-US" sz="1800" noProof="1">
                <a:solidFill>
                  <a:srgbClr val="000000"/>
                </a:solidFill>
                <a:highlight>
                  <a:srgbClr val="FFFFFF"/>
                </a:highlight>
                <a:latin typeface="Consolas" panose="020B0609020204030204" pitchFamily="49" charset="0"/>
              </a:rPr>
              <a:t>{</a:t>
            </a:r>
          </a:p>
          <a:p>
            <a:r>
              <a:rPr lang="en-US" sz="1800" noProof="1">
                <a:solidFill>
                  <a:srgbClr val="000000"/>
                </a:solidFill>
                <a:highlight>
                  <a:srgbClr val="FFFFFF"/>
                </a:highlight>
                <a:latin typeface="Consolas" panose="020B0609020204030204" pitchFamily="49" charset="0"/>
              </a:rPr>
              <a:t>    </a:t>
            </a:r>
            <a:r>
              <a:rPr lang="en-US" sz="1800" noProof="1">
                <a:solidFill>
                  <a:srgbClr val="0000FF"/>
                </a:solidFill>
                <a:highlight>
                  <a:srgbClr val="FFFFFF"/>
                </a:highlight>
                <a:latin typeface="Consolas" panose="020B0609020204030204" pitchFamily="49" charset="0"/>
              </a:rPr>
              <a:t>public</a:t>
            </a:r>
            <a:r>
              <a:rPr lang="en-US" sz="1800" noProof="1">
                <a:solidFill>
                  <a:srgbClr val="000000"/>
                </a:solidFill>
                <a:highlight>
                  <a:srgbClr val="FFFFFF"/>
                </a:highlight>
                <a:latin typeface="Consolas" panose="020B0609020204030204" pitchFamily="49" charset="0"/>
              </a:rPr>
              <a:t> </a:t>
            </a:r>
            <a:r>
              <a:rPr lang="en-US" sz="1800" noProof="1">
                <a:solidFill>
                  <a:srgbClr val="0000FF"/>
                </a:solidFill>
                <a:highlight>
                  <a:srgbClr val="FFFFFF"/>
                </a:highlight>
                <a:latin typeface="Consolas" panose="020B0609020204030204" pitchFamily="49" charset="0"/>
              </a:rPr>
              <a:t>void</a:t>
            </a:r>
            <a:r>
              <a:rPr lang="en-US" sz="1800" noProof="1">
                <a:solidFill>
                  <a:srgbClr val="000000"/>
                </a:solidFill>
                <a:highlight>
                  <a:srgbClr val="FFFFFF"/>
                </a:highlight>
                <a:latin typeface="Consolas" panose="020B0609020204030204" pitchFamily="49" charset="0"/>
              </a:rPr>
              <a:t> BeginRequestHandler(</a:t>
            </a:r>
            <a:r>
              <a:rPr lang="en-US" sz="1800" noProof="1">
                <a:solidFill>
                  <a:srgbClr val="0000FF"/>
                </a:solidFill>
                <a:highlight>
                  <a:srgbClr val="FFFFFF"/>
                </a:highlight>
                <a:latin typeface="Consolas" panose="020B0609020204030204" pitchFamily="49" charset="0"/>
              </a:rPr>
              <a:t>object</a:t>
            </a:r>
            <a:r>
              <a:rPr lang="en-US" sz="1800" noProof="1">
                <a:solidFill>
                  <a:srgbClr val="000000"/>
                </a:solidFill>
                <a:highlight>
                  <a:srgbClr val="FFFFFF"/>
                </a:highlight>
                <a:latin typeface="Consolas" panose="020B0609020204030204" pitchFamily="49" charset="0"/>
              </a:rPr>
              <a:t> oSender, </a:t>
            </a:r>
            <a:r>
              <a:rPr lang="en-US" sz="1800" noProof="1">
                <a:solidFill>
                  <a:srgbClr val="2B91AF"/>
                </a:solidFill>
                <a:highlight>
                  <a:srgbClr val="FFFFFF"/>
                </a:highlight>
                <a:latin typeface="Consolas" panose="020B0609020204030204" pitchFamily="49" charset="0"/>
              </a:rPr>
              <a:t>EventArgs</a:t>
            </a:r>
            <a:r>
              <a:rPr lang="en-US" sz="1800" noProof="1">
                <a:solidFill>
                  <a:srgbClr val="000000"/>
                </a:solidFill>
                <a:highlight>
                  <a:srgbClr val="FFFFFF"/>
                </a:highlight>
                <a:latin typeface="Consolas" panose="020B0609020204030204" pitchFamily="49" charset="0"/>
              </a:rPr>
              <a:t> ea)</a:t>
            </a:r>
          </a:p>
          <a:p>
            <a:r>
              <a:rPr lang="en-US" sz="1800" noProof="1">
                <a:solidFill>
                  <a:srgbClr val="000000"/>
                </a:solidFill>
                <a:highlight>
                  <a:srgbClr val="FFFFFF"/>
                </a:highlight>
                <a:latin typeface="Consolas" panose="020B0609020204030204" pitchFamily="49" charset="0"/>
              </a:rPr>
              <a:t>    {</a:t>
            </a:r>
          </a:p>
          <a:p>
            <a:r>
              <a:rPr lang="en-US" sz="1800" noProof="1">
                <a:solidFill>
                  <a:srgbClr val="000000"/>
                </a:solidFill>
                <a:highlight>
                  <a:srgbClr val="FFFFFF"/>
                </a:highlight>
                <a:latin typeface="Consolas" panose="020B0609020204030204" pitchFamily="49" charset="0"/>
              </a:rPr>
              <a:t>        </a:t>
            </a:r>
            <a:r>
              <a:rPr lang="en-US" sz="1800" noProof="1">
                <a:solidFill>
                  <a:srgbClr val="008000"/>
                </a:solidFill>
                <a:highlight>
                  <a:srgbClr val="FFFFFF"/>
                </a:highlight>
                <a:latin typeface="Consolas" panose="020B0609020204030204" pitchFamily="49" charset="0"/>
              </a:rPr>
              <a:t>// Illustration, not actual code. </a:t>
            </a:r>
            <a:endParaRPr lang="en-US" sz="1800" noProof="1">
              <a:solidFill>
                <a:srgbClr val="000000"/>
              </a:solidFill>
              <a:highlight>
                <a:srgbClr val="FFFFFF"/>
              </a:highlight>
              <a:latin typeface="Consolas" panose="020B0609020204030204" pitchFamily="49" charset="0"/>
            </a:endParaRPr>
          </a:p>
          <a:p>
            <a:r>
              <a:rPr lang="en-US" sz="1800" noProof="1">
                <a:solidFill>
                  <a:srgbClr val="000000"/>
                </a:solidFill>
                <a:highlight>
                  <a:srgbClr val="FFFFFF"/>
                </a:highlight>
                <a:latin typeface="Consolas" panose="020B0609020204030204" pitchFamily="49" charset="0"/>
              </a:rPr>
              <a:t>        </a:t>
            </a:r>
            <a:r>
              <a:rPr lang="en-US" sz="1800" noProof="1">
                <a:solidFill>
                  <a:srgbClr val="0000FF"/>
                </a:solidFill>
                <a:highlight>
                  <a:srgbClr val="FFFFFF"/>
                </a:highlight>
                <a:latin typeface="Consolas" panose="020B0609020204030204" pitchFamily="49" charset="0"/>
              </a:rPr>
              <a:t>if</a:t>
            </a:r>
            <a:r>
              <a:rPr lang="en-US" sz="1800" noProof="1">
                <a:solidFill>
                  <a:srgbClr val="000000"/>
                </a:solidFill>
                <a:highlight>
                  <a:srgbClr val="FFFFFF"/>
                </a:highlight>
                <a:latin typeface="Consolas" panose="020B0609020204030204" pitchFamily="49" charset="0"/>
              </a:rPr>
              <a:t> (RequestPathIndex == PathIndex._api)</a:t>
            </a:r>
          </a:p>
          <a:p>
            <a:r>
              <a:rPr lang="en-US" sz="1800" noProof="1">
                <a:solidFill>
                  <a:srgbClr val="000000"/>
                </a:solidFill>
                <a:highlight>
                  <a:srgbClr val="FFFFFF"/>
                </a:highlight>
                <a:latin typeface="Consolas" panose="020B0609020204030204" pitchFamily="49" charset="0"/>
              </a:rPr>
              <a:t>        {</a:t>
            </a:r>
          </a:p>
          <a:p>
            <a:r>
              <a:rPr lang="en-US" sz="1800" noProof="1">
                <a:solidFill>
                  <a:srgbClr val="000000"/>
                </a:solidFill>
                <a:highlight>
                  <a:srgbClr val="FFFFFF"/>
                </a:highlight>
                <a:latin typeface="Consolas" panose="020B0609020204030204" pitchFamily="49" charset="0"/>
              </a:rPr>
              <a:t>            </a:t>
            </a:r>
            <a:r>
              <a:rPr lang="en-US" sz="1800" noProof="1">
                <a:solidFill>
                  <a:srgbClr val="0000FF"/>
                </a:solidFill>
                <a:highlight>
                  <a:srgbClr val="FFFFFF"/>
                </a:highlight>
                <a:latin typeface="Consolas" panose="020B0609020204030204" pitchFamily="49" charset="0"/>
              </a:rPr>
              <a:t>string</a:t>
            </a:r>
            <a:r>
              <a:rPr lang="en-US" sz="1800" noProof="1">
                <a:solidFill>
                  <a:srgbClr val="000000"/>
                </a:solidFill>
                <a:highlight>
                  <a:srgbClr val="FFFFFF"/>
                </a:highlight>
                <a:latin typeface="Consolas" panose="020B0609020204030204" pitchFamily="49" charset="0"/>
              </a:rPr>
              <a:t> clientSvc = </a:t>
            </a:r>
            <a:r>
              <a:rPr lang="en-US" sz="1800" noProof="1">
                <a:solidFill>
                  <a:srgbClr val="A31515"/>
                </a:solidFill>
                <a:highlight>
                  <a:srgbClr val="FFFFFF"/>
                </a:highlight>
                <a:latin typeface="Consolas" panose="020B0609020204030204" pitchFamily="49" charset="0"/>
              </a:rPr>
              <a:t>"/_vti_bin/client.svc/"</a:t>
            </a:r>
            <a:r>
              <a:rPr lang="en-US" sz="1800" noProof="1">
                <a:solidFill>
                  <a:srgbClr val="000000"/>
                </a:solidFill>
                <a:highlight>
                  <a:srgbClr val="FFFFFF"/>
                </a:highlight>
                <a:latin typeface="Consolas" panose="020B0609020204030204" pitchFamily="49" charset="0"/>
              </a:rPr>
              <a:t>;</a:t>
            </a:r>
          </a:p>
          <a:p>
            <a:r>
              <a:rPr lang="en-US" sz="1800" noProof="1">
                <a:solidFill>
                  <a:srgbClr val="000000"/>
                </a:solidFill>
                <a:highlight>
                  <a:srgbClr val="FFFFFF"/>
                </a:highlight>
                <a:latin typeface="Consolas" panose="020B0609020204030204" pitchFamily="49" charset="0"/>
              </a:rPr>
              <a:t>            </a:t>
            </a:r>
            <a:r>
              <a:rPr lang="en-US" sz="1800" noProof="1">
                <a:solidFill>
                  <a:srgbClr val="0000FF"/>
                </a:solidFill>
                <a:highlight>
                  <a:srgbClr val="FFFFFF"/>
                </a:highlight>
                <a:latin typeface="Consolas" panose="020B0609020204030204" pitchFamily="49" charset="0"/>
              </a:rPr>
              <a:t>int</a:t>
            </a:r>
            <a:r>
              <a:rPr lang="en-US" sz="1800" noProof="1">
                <a:solidFill>
                  <a:srgbClr val="000000"/>
                </a:solidFill>
                <a:highlight>
                  <a:srgbClr val="FFFFFF"/>
                </a:highlight>
                <a:latin typeface="Consolas" panose="020B0609020204030204" pitchFamily="49" charset="0"/>
              </a:rPr>
              <a:t> apiStart = requestVirtualPath.IndexOf(</a:t>
            </a:r>
            <a:r>
              <a:rPr lang="en-US" sz="1800" noProof="1">
                <a:solidFill>
                  <a:srgbClr val="A31515"/>
                </a:solidFill>
                <a:highlight>
                  <a:srgbClr val="FFFFFF"/>
                </a:highlight>
                <a:latin typeface="Consolas" panose="020B0609020204030204" pitchFamily="49" charset="0"/>
              </a:rPr>
              <a:t>"/_api/"</a:t>
            </a:r>
            <a:r>
              <a:rPr lang="en-US" sz="1800" noProof="1">
                <a:solidFill>
                  <a:srgbClr val="000000"/>
                </a:solidFill>
                <a:highlight>
                  <a:srgbClr val="FFFFFF"/>
                </a:highlight>
                <a:latin typeface="Consolas" panose="020B0609020204030204" pitchFamily="49" charset="0"/>
              </a:rPr>
              <a:t>, </a:t>
            </a:r>
            <a:r>
              <a:rPr lang="en-US" sz="1400" noProof="1">
                <a:solidFill>
                  <a:srgbClr val="2B91AF"/>
                </a:solidFill>
                <a:highlight>
                  <a:srgbClr val="FFFFFF"/>
                </a:highlight>
                <a:latin typeface="Consolas" panose="020B0609020204030204" pitchFamily="49" charset="0"/>
              </a:rPr>
              <a:t>StringComparison</a:t>
            </a:r>
            <a:r>
              <a:rPr lang="en-US" sz="1400" noProof="1">
                <a:solidFill>
                  <a:srgbClr val="000000"/>
                </a:solidFill>
                <a:highlight>
                  <a:srgbClr val="FFFFFF"/>
                </a:highlight>
                <a:latin typeface="Consolas" panose="020B0609020204030204" pitchFamily="49" charset="0"/>
              </a:rPr>
              <a:t>.OrdinalIgnoreCase);</a:t>
            </a:r>
            <a:endParaRPr lang="en-US" sz="1800" noProof="1">
              <a:solidFill>
                <a:srgbClr val="000000"/>
              </a:solidFill>
              <a:highlight>
                <a:srgbClr val="FFFFFF"/>
              </a:highlight>
              <a:latin typeface="Consolas" panose="020B0609020204030204" pitchFamily="49" charset="0"/>
            </a:endParaRPr>
          </a:p>
          <a:p>
            <a:r>
              <a:rPr lang="en-US" sz="1800" noProof="1">
                <a:solidFill>
                  <a:srgbClr val="000000"/>
                </a:solidFill>
                <a:highlight>
                  <a:srgbClr val="FFFFFF"/>
                </a:highlight>
                <a:latin typeface="Consolas" panose="020B0609020204030204" pitchFamily="49" charset="0"/>
              </a:rPr>
              <a:t>            </a:t>
            </a:r>
            <a:r>
              <a:rPr lang="en-US" sz="1800" noProof="1">
                <a:solidFill>
                  <a:srgbClr val="0000FF"/>
                </a:solidFill>
                <a:highlight>
                  <a:srgbClr val="FFFFFF"/>
                </a:highlight>
                <a:latin typeface="Consolas" panose="020B0609020204030204" pitchFamily="49" charset="0"/>
              </a:rPr>
              <a:t>if</a:t>
            </a:r>
            <a:r>
              <a:rPr lang="en-US" sz="1800" noProof="1">
                <a:solidFill>
                  <a:srgbClr val="000000"/>
                </a:solidFill>
                <a:highlight>
                  <a:srgbClr val="FFFFFF"/>
                </a:highlight>
                <a:latin typeface="Consolas" panose="020B0609020204030204" pitchFamily="49" charset="0"/>
              </a:rPr>
              <a:t> (apiStart &gt;= 0)</a:t>
            </a:r>
          </a:p>
          <a:p>
            <a:r>
              <a:rPr lang="en-US" sz="1800" noProof="1">
                <a:solidFill>
                  <a:srgbClr val="000000"/>
                </a:solidFill>
                <a:highlight>
                  <a:srgbClr val="FFFFFF"/>
                </a:highlight>
                <a:latin typeface="Consolas" panose="020B0609020204030204" pitchFamily="49" charset="0"/>
              </a:rPr>
              <a:t>            {</a:t>
            </a:r>
          </a:p>
          <a:p>
            <a:r>
              <a:rPr lang="en-US" sz="1800" noProof="1">
                <a:solidFill>
                  <a:srgbClr val="000000"/>
                </a:solidFill>
                <a:highlight>
                  <a:srgbClr val="FFFFFF"/>
                </a:highlight>
                <a:latin typeface="Consolas" panose="020B0609020204030204" pitchFamily="49" charset="0"/>
              </a:rPr>
              <a:t>                clientSvc = clientSvc + filePath.Substring(apiStart + </a:t>
            </a:r>
            <a:r>
              <a:rPr lang="en-US" sz="1800" noProof="1">
                <a:solidFill>
                  <a:srgbClr val="A31515"/>
                </a:solidFill>
                <a:highlight>
                  <a:srgbClr val="FFFFFF"/>
                </a:highlight>
                <a:latin typeface="Consolas" panose="020B0609020204030204" pitchFamily="49" charset="0"/>
              </a:rPr>
              <a:t>"/_api/"</a:t>
            </a:r>
            <a:r>
              <a:rPr lang="en-US" sz="1800" noProof="1">
                <a:solidFill>
                  <a:srgbClr val="000000"/>
                </a:solidFill>
                <a:highlight>
                  <a:srgbClr val="FFFFFF"/>
                </a:highlight>
                <a:latin typeface="Consolas" panose="020B0609020204030204" pitchFamily="49" charset="0"/>
              </a:rPr>
              <a:t>.Length);</a:t>
            </a:r>
          </a:p>
          <a:p>
            <a:r>
              <a:rPr lang="en-US" sz="1800" noProof="1">
                <a:solidFill>
                  <a:srgbClr val="000000"/>
                </a:solidFill>
                <a:highlight>
                  <a:srgbClr val="FFFFFF"/>
                </a:highlight>
                <a:latin typeface="Consolas" panose="020B0609020204030204" pitchFamily="49" charset="0"/>
              </a:rPr>
              <a:t>            }</a:t>
            </a:r>
          </a:p>
          <a:p>
            <a:r>
              <a:rPr lang="en-US" sz="1800" noProof="1">
                <a:solidFill>
                  <a:srgbClr val="000000"/>
                </a:solidFill>
                <a:highlight>
                  <a:srgbClr val="FFFFFF"/>
                </a:highlight>
                <a:latin typeface="Consolas" panose="020B0609020204030204" pitchFamily="49" charset="0"/>
              </a:rPr>
              <a:t> </a:t>
            </a:r>
            <a:r>
              <a:rPr lang="en-US" sz="1800" b="1" noProof="1">
                <a:solidFill>
                  <a:srgbClr val="000000"/>
                </a:solidFill>
                <a:highlight>
                  <a:srgbClr val="FFFFFF"/>
                </a:highlight>
                <a:latin typeface="Consolas" panose="020B0609020204030204" pitchFamily="49" charset="0"/>
              </a:rPr>
              <a:t>           RequestPathIndex = PathIndex._vti_bin;</a:t>
            </a:r>
          </a:p>
          <a:p>
            <a:r>
              <a:rPr lang="en-US" sz="1800" noProof="1">
                <a:solidFill>
                  <a:srgbClr val="000000"/>
                </a:solidFill>
                <a:highlight>
                  <a:srgbClr val="FFFFFF"/>
                </a:highlight>
                <a:latin typeface="Consolas" panose="020B0609020204030204" pitchFamily="49" charset="0"/>
              </a:rPr>
              <a:t>        }</a:t>
            </a:r>
          </a:p>
          <a:p>
            <a:r>
              <a:rPr lang="en-US" sz="1800" noProof="1">
                <a:solidFill>
                  <a:srgbClr val="000000"/>
                </a:solidFill>
                <a:highlight>
                  <a:srgbClr val="FFFFFF"/>
                </a:highlight>
                <a:latin typeface="Consolas" panose="020B0609020204030204" pitchFamily="49" charset="0"/>
              </a:rPr>
              <a:t>    }</a:t>
            </a:r>
          </a:p>
          <a:p>
            <a:r>
              <a:rPr lang="en-US" sz="1800" noProof="1">
                <a:solidFill>
                  <a:srgbClr val="000000"/>
                </a:solidFill>
                <a:highlight>
                  <a:srgbClr val="FFFFFF"/>
                </a:highlight>
                <a:latin typeface="Consolas" panose="020B0609020204030204" pitchFamily="49" charset="0"/>
              </a:rPr>
              <a:t>}</a:t>
            </a:r>
            <a:endParaRPr lang="en-US" sz="1800" noProof="1"/>
          </a:p>
        </p:txBody>
      </p:sp>
      <p:pic>
        <p:nvPicPr>
          <p:cNvPr id="21" name="Picture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06622" cy="1211262"/>
          </a:xfrm>
          <a:prstGeom prst="rect">
            <a:avLst/>
          </a:prstGeom>
        </p:spPr>
      </p:pic>
    </p:spTree>
    <p:extLst>
      <p:ext uri="{BB962C8B-B14F-4D97-AF65-F5344CB8AC3E}">
        <p14:creationId xmlns:p14="http://schemas.microsoft.com/office/powerpoint/2010/main" val="2775136399"/>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06621" y="0"/>
            <a:ext cx="10957581" cy="1211262"/>
          </a:xfrm>
        </p:spPr>
        <p:txBody>
          <a:bodyPr anchor="ctr" anchorCtr="0"/>
          <a:lstStyle/>
          <a:p>
            <a:r>
              <a:rPr lang="en-US" sz="4000" dirty="0" smtClean="0"/>
              <a:t>How does client.svc handle both REST and CSOM?</a:t>
            </a:r>
            <a:endParaRPr lang="en-US" sz="4000" dirty="0"/>
          </a:p>
        </p:txBody>
      </p:sp>
      <p:sp>
        <p:nvSpPr>
          <p:cNvPr id="5" name="Text Placeholder 4"/>
          <p:cNvSpPr>
            <a:spLocks noGrp="1"/>
          </p:cNvSpPr>
          <p:nvPr>
            <p:ph type="body" sz="quarter" idx="10"/>
          </p:nvPr>
        </p:nvSpPr>
        <p:spPr>
          <a:xfrm>
            <a:off x="198437" y="1439862"/>
            <a:ext cx="11965765" cy="3508653"/>
          </a:xfrm>
        </p:spPr>
        <p:txBody>
          <a:bodyPr/>
          <a:lstStyle/>
          <a:p>
            <a:r>
              <a:rPr lang="en-US" sz="2000" noProof="1">
                <a:solidFill>
                  <a:srgbClr val="000000"/>
                </a:solidFill>
                <a:highlight>
                  <a:srgbClr val="FFFFFF"/>
                </a:highlight>
                <a:latin typeface="Consolas" panose="020B0609020204030204" pitchFamily="49" charset="0"/>
              </a:rPr>
              <a:t>[</a:t>
            </a:r>
            <a:r>
              <a:rPr lang="en-US" sz="2000" noProof="1" smtClean="0">
                <a:solidFill>
                  <a:srgbClr val="000000"/>
                </a:solidFill>
                <a:highlight>
                  <a:srgbClr val="FFFFFF"/>
                </a:highlight>
                <a:latin typeface="Consolas" panose="020B0609020204030204" pitchFamily="49" charset="0"/>
              </a:rPr>
              <a:t>ServiceContract(Namespace= </a:t>
            </a:r>
            <a:r>
              <a:rPr lang="en-US" sz="2000" noProof="1" smtClean="0">
                <a:solidFill>
                  <a:srgbClr val="A31515"/>
                </a:solidFill>
                <a:highlight>
                  <a:srgbClr val="FFFFFF"/>
                </a:highlight>
                <a:latin typeface="Consolas" panose="020B0609020204030204" pitchFamily="49" charset="0"/>
              </a:rPr>
              <a:t>"http</a:t>
            </a:r>
            <a:r>
              <a:rPr lang="en-US" sz="2000" noProof="1">
                <a:solidFill>
                  <a:srgbClr val="A31515"/>
                </a:solidFill>
                <a:highlight>
                  <a:srgbClr val="FFFFFF"/>
                </a:highlight>
                <a:latin typeface="Consolas" panose="020B0609020204030204" pitchFamily="49" charset="0"/>
              </a:rPr>
              <a:t>://schemas.microsoft.com/sharepoint/soap/"</a:t>
            </a:r>
            <a:r>
              <a:rPr lang="en-US" sz="2000" noProof="1">
                <a:solidFill>
                  <a:srgbClr val="000000"/>
                </a:solidFill>
                <a:highlight>
                  <a:srgbClr val="FFFFFF"/>
                </a:highlight>
                <a:latin typeface="Consolas" panose="020B0609020204030204" pitchFamily="49" charset="0"/>
              </a:rPr>
              <a:t>)]</a:t>
            </a:r>
          </a:p>
          <a:p>
            <a:r>
              <a:rPr lang="en-US" sz="2000" noProof="1">
                <a:solidFill>
                  <a:srgbClr val="0000FF"/>
                </a:solidFill>
                <a:highlight>
                  <a:srgbClr val="FFFFFF"/>
                </a:highlight>
                <a:latin typeface="Consolas" panose="020B0609020204030204" pitchFamily="49" charset="0"/>
              </a:rPr>
              <a:t>public</a:t>
            </a:r>
            <a:r>
              <a:rPr lang="en-US" sz="2000" noProof="1">
                <a:solidFill>
                  <a:srgbClr val="000000"/>
                </a:solidFill>
                <a:highlight>
                  <a:srgbClr val="FFFFFF"/>
                </a:highlight>
                <a:latin typeface="Consolas" panose="020B0609020204030204" pitchFamily="49" charset="0"/>
              </a:rPr>
              <a:t> </a:t>
            </a:r>
            <a:r>
              <a:rPr lang="en-US" sz="2000" noProof="1">
                <a:solidFill>
                  <a:srgbClr val="0000FF"/>
                </a:solidFill>
                <a:highlight>
                  <a:srgbClr val="FFFFFF"/>
                </a:highlight>
                <a:latin typeface="Consolas" panose="020B0609020204030204" pitchFamily="49" charset="0"/>
              </a:rPr>
              <a:t>interface</a:t>
            </a:r>
            <a:r>
              <a:rPr lang="en-US" sz="2000" noProof="1">
                <a:solidFill>
                  <a:srgbClr val="000000"/>
                </a:solidFill>
                <a:highlight>
                  <a:srgbClr val="FFFFFF"/>
                </a:highlight>
                <a:latin typeface="Consolas" panose="020B0609020204030204" pitchFamily="49" charset="0"/>
              </a:rPr>
              <a:t> </a:t>
            </a:r>
            <a:r>
              <a:rPr lang="en-US" sz="2000" noProof="1">
                <a:solidFill>
                  <a:srgbClr val="2B91AF"/>
                </a:solidFill>
                <a:highlight>
                  <a:srgbClr val="FFFFFF"/>
                </a:highlight>
                <a:latin typeface="Consolas" panose="020B0609020204030204" pitchFamily="49" charset="0"/>
              </a:rPr>
              <a:t>IClientRequestService</a:t>
            </a:r>
            <a:endParaRPr lang="en-US" sz="2000" noProof="1">
              <a:solidFill>
                <a:srgbClr val="000000"/>
              </a:solidFill>
              <a:highlight>
                <a:srgbClr val="FFFFFF"/>
              </a:highlight>
              <a:latin typeface="Consolas" panose="020B0609020204030204" pitchFamily="49" charset="0"/>
            </a:endParaRPr>
          </a:p>
          <a:p>
            <a:r>
              <a:rPr lang="en-US" sz="2000" noProof="1">
                <a:solidFill>
                  <a:srgbClr val="000000"/>
                </a:solidFill>
                <a:highlight>
                  <a:srgbClr val="FFFFFF"/>
                </a:highlight>
                <a:latin typeface="Consolas" panose="020B0609020204030204" pitchFamily="49" charset="0"/>
              </a:rPr>
              <a:t>{</a:t>
            </a:r>
          </a:p>
          <a:p>
            <a:r>
              <a:rPr lang="en-US" sz="2000" noProof="1"/>
              <a:t> </a:t>
            </a:r>
            <a:r>
              <a:rPr lang="en-US" sz="2000" noProof="1" smtClean="0"/>
              <a:t>   </a:t>
            </a:r>
            <a:r>
              <a:rPr lang="en-US" sz="2000" noProof="1" smtClean="0">
                <a:solidFill>
                  <a:srgbClr val="008000"/>
                </a:solidFill>
                <a:highlight>
                  <a:srgbClr val="FFFFFF"/>
                </a:highlight>
              </a:rPr>
              <a:t>// </a:t>
            </a:r>
            <a:r>
              <a:rPr lang="en-US" sz="2000" noProof="1">
                <a:solidFill>
                  <a:srgbClr val="008000"/>
                </a:solidFill>
                <a:highlight>
                  <a:srgbClr val="FFFFFF"/>
                </a:highlight>
              </a:rPr>
              <a:t>Illustration, not actual code.</a:t>
            </a:r>
            <a:endParaRPr lang="en-US" sz="2000" noProof="1" smtClean="0"/>
          </a:p>
          <a:p>
            <a:r>
              <a:rPr lang="en-US" sz="2000" noProof="1" smtClean="0">
                <a:solidFill>
                  <a:srgbClr val="000000"/>
                </a:solidFill>
                <a:highlight>
                  <a:srgbClr val="FFFFFF"/>
                </a:highlight>
              </a:rPr>
              <a:t>    </a:t>
            </a:r>
            <a:r>
              <a:rPr lang="en-US" sz="2000" noProof="1" smtClean="0">
                <a:solidFill>
                  <a:srgbClr val="000000"/>
                </a:solidFill>
                <a:highlight>
                  <a:srgbClr val="FFFFFF"/>
                </a:highlight>
                <a:latin typeface="Consolas" panose="020B0609020204030204" pitchFamily="49" charset="0"/>
              </a:rPr>
              <a:t>[WebInvoke(Method= </a:t>
            </a:r>
            <a:r>
              <a:rPr lang="en-US" sz="2000" noProof="1" smtClean="0">
                <a:solidFill>
                  <a:srgbClr val="A31515"/>
                </a:solidFill>
                <a:highlight>
                  <a:srgbClr val="FFFFFF"/>
                </a:highlight>
                <a:latin typeface="Consolas" panose="020B0609020204030204" pitchFamily="49" charset="0"/>
              </a:rPr>
              <a:t>"POST</a:t>
            </a:r>
            <a:r>
              <a:rPr lang="en-US" sz="2000" noProof="1">
                <a:solidFill>
                  <a:srgbClr val="A31515"/>
                </a:solidFill>
                <a:highlight>
                  <a:srgbClr val="FFFFFF"/>
                </a:highlight>
                <a:latin typeface="Consolas" panose="020B0609020204030204" pitchFamily="49" charset="0"/>
              </a:rPr>
              <a:t>"</a:t>
            </a:r>
            <a:r>
              <a:rPr lang="en-US" sz="2000" noProof="1">
                <a:solidFill>
                  <a:srgbClr val="000000"/>
                </a:solidFill>
                <a:highlight>
                  <a:srgbClr val="FFFFFF"/>
                </a:highlight>
                <a:latin typeface="Consolas" panose="020B0609020204030204" pitchFamily="49" charset="0"/>
              </a:rPr>
              <a:t>, </a:t>
            </a:r>
            <a:r>
              <a:rPr lang="en-US" sz="2000" noProof="1" smtClean="0">
                <a:solidFill>
                  <a:srgbClr val="000000"/>
                </a:solidFill>
                <a:highlight>
                  <a:srgbClr val="FFFFFF"/>
                </a:highlight>
                <a:latin typeface="Consolas" panose="020B0609020204030204" pitchFamily="49" charset="0"/>
              </a:rPr>
              <a:t>UriTemplate= </a:t>
            </a:r>
            <a:r>
              <a:rPr lang="en-US" sz="2000" noProof="1" smtClean="0">
                <a:solidFill>
                  <a:srgbClr val="A31515"/>
                </a:solidFill>
                <a:highlight>
                  <a:srgbClr val="FFFFFF"/>
                </a:highlight>
                <a:latin typeface="Consolas" panose="020B0609020204030204" pitchFamily="49" charset="0"/>
              </a:rPr>
              <a:t>"ProcessQuery</a:t>
            </a:r>
            <a:r>
              <a:rPr lang="en-US" sz="2000" noProof="1">
                <a:solidFill>
                  <a:srgbClr val="A31515"/>
                </a:solidFill>
                <a:highlight>
                  <a:srgbClr val="FFFFFF"/>
                </a:highlight>
                <a:latin typeface="Consolas" panose="020B0609020204030204" pitchFamily="49" charset="0"/>
              </a:rPr>
              <a:t>"</a:t>
            </a:r>
            <a:r>
              <a:rPr lang="en-US" sz="2000" noProof="1">
                <a:solidFill>
                  <a:srgbClr val="000000"/>
                </a:solidFill>
                <a:highlight>
                  <a:srgbClr val="FFFFFF"/>
                </a:highlight>
                <a:latin typeface="Consolas" panose="020B0609020204030204" pitchFamily="49" charset="0"/>
              </a:rPr>
              <a:t>), OperationContract]</a:t>
            </a:r>
          </a:p>
          <a:p>
            <a:r>
              <a:rPr lang="en-US" sz="2000" noProof="1"/>
              <a:t>    </a:t>
            </a:r>
            <a:r>
              <a:rPr lang="en-US" sz="2000" noProof="1">
                <a:solidFill>
                  <a:srgbClr val="000000"/>
                </a:solidFill>
                <a:highlight>
                  <a:srgbClr val="FFFFFF"/>
                </a:highlight>
                <a:latin typeface="Consolas" panose="020B0609020204030204" pitchFamily="49" charset="0"/>
              </a:rPr>
              <a:t>Stream ProcessQuery(Stream inputStream);</a:t>
            </a:r>
          </a:p>
          <a:p>
            <a:endParaRPr lang="en-US" sz="2000" noProof="1">
              <a:solidFill>
                <a:srgbClr val="000000"/>
              </a:solidFill>
              <a:highlight>
                <a:srgbClr val="FFFFFF"/>
              </a:highlight>
              <a:latin typeface="Consolas" panose="020B0609020204030204" pitchFamily="49" charset="0"/>
            </a:endParaRPr>
          </a:p>
          <a:p>
            <a:r>
              <a:rPr lang="en-US" sz="2000" noProof="1"/>
              <a:t>    </a:t>
            </a:r>
            <a:r>
              <a:rPr lang="en-US" sz="2000" noProof="1">
                <a:solidFill>
                  <a:srgbClr val="000000"/>
                </a:solidFill>
                <a:highlight>
                  <a:srgbClr val="FFFFFF"/>
                </a:highlight>
                <a:latin typeface="Consolas" panose="020B0609020204030204" pitchFamily="49" charset="0"/>
              </a:rPr>
              <a:t>[</a:t>
            </a:r>
            <a:r>
              <a:rPr lang="en-US" sz="2000" noProof="1" smtClean="0">
                <a:solidFill>
                  <a:srgbClr val="000000"/>
                </a:solidFill>
                <a:highlight>
                  <a:srgbClr val="FFFFFF"/>
                </a:highlight>
                <a:latin typeface="Consolas" panose="020B0609020204030204" pitchFamily="49" charset="0"/>
              </a:rPr>
              <a:t>WebInvoke(Method= </a:t>
            </a:r>
            <a:r>
              <a:rPr lang="en-US" sz="2000" noProof="1">
                <a:solidFill>
                  <a:srgbClr val="A31515"/>
                </a:solidFill>
                <a:highlight>
                  <a:srgbClr val="FFFFFF"/>
                </a:highlight>
                <a:latin typeface="Consolas" panose="020B0609020204030204" pitchFamily="49" charset="0"/>
              </a:rPr>
              <a:t>"*"</a:t>
            </a:r>
            <a:r>
              <a:rPr lang="en-US" sz="2000" noProof="1">
                <a:solidFill>
                  <a:srgbClr val="000000"/>
                </a:solidFill>
                <a:highlight>
                  <a:srgbClr val="FFFFFF"/>
                </a:highlight>
                <a:latin typeface="Consolas" panose="020B0609020204030204" pitchFamily="49" charset="0"/>
              </a:rPr>
              <a:t>, </a:t>
            </a:r>
            <a:r>
              <a:rPr lang="en-US" sz="2000" noProof="1" smtClean="0">
                <a:solidFill>
                  <a:srgbClr val="000000"/>
                </a:solidFill>
                <a:highlight>
                  <a:srgbClr val="FFFFFF"/>
                </a:highlight>
                <a:latin typeface="Consolas" panose="020B0609020204030204" pitchFamily="49" charset="0"/>
              </a:rPr>
              <a:t>UriTemplate= </a:t>
            </a:r>
            <a:r>
              <a:rPr lang="en-US" sz="2000" noProof="1">
                <a:solidFill>
                  <a:srgbClr val="A31515"/>
                </a:solidFill>
                <a:highlight>
                  <a:srgbClr val="FFFFFF"/>
                </a:highlight>
                <a:latin typeface="Consolas" panose="020B0609020204030204" pitchFamily="49" charset="0"/>
              </a:rPr>
              <a:t>"*"</a:t>
            </a:r>
            <a:r>
              <a:rPr lang="en-US" sz="2000" noProof="1">
                <a:solidFill>
                  <a:srgbClr val="000000"/>
                </a:solidFill>
                <a:highlight>
                  <a:srgbClr val="FFFFFF"/>
                </a:highlight>
                <a:latin typeface="Consolas" panose="020B0609020204030204" pitchFamily="49" charset="0"/>
              </a:rPr>
              <a:t>), OperationContract]</a:t>
            </a:r>
          </a:p>
          <a:p>
            <a:r>
              <a:rPr lang="en-US" sz="2000" noProof="1"/>
              <a:t>    </a:t>
            </a:r>
            <a:r>
              <a:rPr lang="en-US" sz="2000" noProof="1">
                <a:solidFill>
                  <a:srgbClr val="000000"/>
                </a:solidFill>
                <a:highlight>
                  <a:srgbClr val="FFFFFF"/>
                </a:highlight>
                <a:latin typeface="Consolas" panose="020B0609020204030204" pitchFamily="49" charset="0"/>
              </a:rPr>
              <a:t>Stream ProcessRestQuery(Stream inputStream);</a:t>
            </a:r>
          </a:p>
          <a:p>
            <a:r>
              <a:rPr lang="en-US" sz="2000" noProof="1">
                <a:solidFill>
                  <a:srgbClr val="000000"/>
                </a:solidFill>
                <a:highlight>
                  <a:srgbClr val="FFFFFF"/>
                </a:highlight>
                <a:latin typeface="Consolas" panose="020B0609020204030204" pitchFamily="49" charset="0"/>
              </a:rPr>
              <a:t>}</a:t>
            </a:r>
            <a:endParaRPr lang="en-US" sz="2000" noProof="1"/>
          </a:p>
        </p:txBody>
      </p:sp>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06622" cy="1211262"/>
          </a:xfrm>
          <a:prstGeom prst="rect">
            <a:avLst/>
          </a:prstGeom>
        </p:spPr>
      </p:pic>
    </p:spTree>
    <p:extLst>
      <p:ext uri="{BB962C8B-B14F-4D97-AF65-F5344CB8AC3E}">
        <p14:creationId xmlns:p14="http://schemas.microsoft.com/office/powerpoint/2010/main" val="2078974470"/>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Dev_Template" id="{127A4FED-1025-4717-889F-5D34546262E5}" vid="{A48438B8-C300-4E76-B649-FC27DE7D7C28}"/>
    </a:ext>
  </a:extLst>
</a:theme>
</file>

<file path=ppt/theme/theme2.xml><?xml version="1.0" encoding="utf-8"?>
<a:theme xmlns:a="http://schemas.openxmlformats.org/drawingml/2006/main" name="1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Dev_Template" id="{3CEC72EA-3862-4FAE-8E59-14FEC61C09A5}" vid="{D22EE48B-31ED-4E29-97C6-F232FE185A9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AC7D10D2-EBA9-4D16-AF03-2DF566DEC32D}"/>
</file>

<file path=docProps/app.xml><?xml version="1.0" encoding="utf-8"?>
<Properties xmlns="http://schemas.openxmlformats.org/officeDocument/2006/extended-properties" xmlns:vt="http://schemas.openxmlformats.org/officeDocument/2006/docPropsVTypes">
  <Template>Dev</Template>
  <TotalTime>3</TotalTime>
  <Words>4646</Words>
  <Application>Microsoft Office PowerPoint</Application>
  <PresentationFormat>Custom</PresentationFormat>
  <Paragraphs>521</Paragraphs>
  <Slides>35</Slides>
  <Notes>26</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35</vt:i4>
      </vt:variant>
    </vt:vector>
  </HeadingPairs>
  <TitlesOfParts>
    <vt:vector size="44" baseType="lpstr">
      <vt:lpstr>PMingLiU-ExtB</vt:lpstr>
      <vt:lpstr>Arial</vt:lpstr>
      <vt:lpstr>Calibri</vt:lpstr>
      <vt:lpstr>Consolas</vt:lpstr>
      <vt:lpstr>Segoe UI</vt:lpstr>
      <vt:lpstr>Segoe UI Light</vt:lpstr>
      <vt:lpstr>Wingdings</vt:lpstr>
      <vt:lpstr>5-30499_SPC_2014_Dev_Template_16x9</vt:lpstr>
      <vt:lpstr>1_5-30499_SPC_2014_Dev_Template_16x9</vt:lpstr>
      <vt:lpstr>PowerPoint Presentation</vt:lpstr>
      <vt:lpstr>Deep dive into the SharePoint 2013 CSOM API's</vt:lpstr>
      <vt:lpstr>Office 365 Platform </vt:lpstr>
      <vt:lpstr>Developer Renaissance</vt:lpstr>
      <vt:lpstr>SharePoint Client Protocols</vt:lpstr>
      <vt:lpstr>SharePoint 2013 Remote API</vt:lpstr>
      <vt:lpstr>_api is all you need in 2013</vt:lpstr>
      <vt:lpstr>How does _api map to _vti_bin\client.svc?</vt:lpstr>
      <vt:lpstr>How does client.svc handle both REST and CSOM?</vt:lpstr>
      <vt:lpstr>CSOM (MS-CSOM)</vt:lpstr>
      <vt:lpstr>What’s nice about CSOM?</vt:lpstr>
      <vt:lpstr>CSOM Foundational Objects</vt:lpstr>
      <vt:lpstr>CSOM semantics</vt:lpstr>
      <vt:lpstr>Create Context </vt:lpstr>
      <vt:lpstr>Build Request </vt:lpstr>
      <vt:lpstr>Execute Query </vt:lpstr>
      <vt:lpstr>Process Results </vt:lpstr>
      <vt:lpstr>CSOM – Sites (Web, List, Item, doc-sets)</vt:lpstr>
      <vt:lpstr>CSOM – Search (keyword query)</vt:lpstr>
      <vt:lpstr>CSOM – Social (users, feeds, likes, follows)</vt:lpstr>
      <vt:lpstr>CSOM – Taxonomy (Terms, Navigation)</vt:lpstr>
      <vt:lpstr>Optimizing Requests with LINQ</vt:lpstr>
      <vt:lpstr>Batching Request</vt:lpstr>
      <vt:lpstr>Sample Request</vt:lpstr>
      <vt:lpstr>Sample  Response</vt:lpstr>
      <vt:lpstr>Client Assemblies</vt:lpstr>
      <vt:lpstr>Demo</vt:lpstr>
      <vt:lpstr>JSOM</vt:lpstr>
      <vt:lpstr>Differences between C# and JavaScript</vt:lpstr>
      <vt:lpstr>JavaScript Namespaces</vt:lpstr>
      <vt:lpstr>Demo(s) </vt:lpstr>
      <vt:lpstr>http://officeams.codeplex.com</vt:lpstr>
      <vt:lpstr>Related Sessions</vt:lpstr>
      <vt:lpstr>PowerPoint Presentation</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Deep dive into the SharePoint 2013 CSOM API's</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Administrator</cp:lastModifiedBy>
  <cp:revision>2</cp:revision>
  <dcterms:created xsi:type="dcterms:W3CDTF">2014-03-05T21:34:14Z</dcterms:created>
  <dcterms:modified xsi:type="dcterms:W3CDTF">2014-03-06T02:37:27Z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