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62"/>
  </p:notesMasterIdLst>
  <p:handoutMasterIdLst>
    <p:handoutMasterId r:id="rId63"/>
  </p:handoutMasterIdLst>
  <p:sldIdLst>
    <p:sldId id="1236" r:id="rId6"/>
    <p:sldId id="1124" r:id="rId7"/>
    <p:sldId id="1273" r:id="rId8"/>
    <p:sldId id="1274" r:id="rId9"/>
    <p:sldId id="1275" r:id="rId10"/>
    <p:sldId id="1276" r:id="rId11"/>
    <p:sldId id="1277" r:id="rId12"/>
    <p:sldId id="1278" r:id="rId13"/>
    <p:sldId id="1279" r:id="rId14"/>
    <p:sldId id="1280" r:id="rId15"/>
    <p:sldId id="1281" r:id="rId16"/>
    <p:sldId id="1282" r:id="rId17"/>
    <p:sldId id="1283" r:id="rId18"/>
    <p:sldId id="1284" r:id="rId19"/>
    <p:sldId id="1285" r:id="rId20"/>
    <p:sldId id="1286" r:id="rId21"/>
    <p:sldId id="1287" r:id="rId22"/>
    <p:sldId id="1288" r:id="rId23"/>
    <p:sldId id="1289" r:id="rId24"/>
    <p:sldId id="1290" r:id="rId25"/>
    <p:sldId id="1291" r:id="rId26"/>
    <p:sldId id="1292" r:id="rId27"/>
    <p:sldId id="1293" r:id="rId28"/>
    <p:sldId id="1294" r:id="rId29"/>
    <p:sldId id="1295" r:id="rId30"/>
    <p:sldId id="1296" r:id="rId31"/>
    <p:sldId id="1297" r:id="rId32"/>
    <p:sldId id="1298" r:id="rId33"/>
    <p:sldId id="1299" r:id="rId34"/>
    <p:sldId id="1300" r:id="rId35"/>
    <p:sldId id="1301" r:id="rId36"/>
    <p:sldId id="1302" r:id="rId37"/>
    <p:sldId id="1303" r:id="rId38"/>
    <p:sldId id="1304" r:id="rId39"/>
    <p:sldId id="1305" r:id="rId40"/>
    <p:sldId id="1306" r:id="rId41"/>
    <p:sldId id="1307" r:id="rId42"/>
    <p:sldId id="1308" r:id="rId43"/>
    <p:sldId id="1309" r:id="rId44"/>
    <p:sldId id="1310" r:id="rId45"/>
    <p:sldId id="1311" r:id="rId46"/>
    <p:sldId id="1312" r:id="rId47"/>
    <p:sldId id="1313" r:id="rId48"/>
    <p:sldId id="1314" r:id="rId49"/>
    <p:sldId id="1315" r:id="rId50"/>
    <p:sldId id="1316" r:id="rId51"/>
    <p:sldId id="1317" r:id="rId52"/>
    <p:sldId id="1318" r:id="rId53"/>
    <p:sldId id="1319" r:id="rId54"/>
    <p:sldId id="1320" r:id="rId55"/>
    <p:sldId id="1321" r:id="rId56"/>
    <p:sldId id="1322" r:id="rId57"/>
    <p:sldId id="1323" r:id="rId58"/>
    <p:sldId id="1324" r:id="rId59"/>
    <p:sldId id="1326" r:id="rId60"/>
    <p:sldId id="1325" r:id="rId6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5232" autoAdjust="0"/>
  </p:normalViewPr>
  <p:slideViewPr>
    <p:cSldViewPr snapToObjects="1">
      <p:cViewPr varScale="1">
        <p:scale>
          <a:sx n="97" d="100"/>
          <a:sy n="97" d="100"/>
        </p:scale>
        <p:origin x="672"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213547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576899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a:xfrm>
            <a:off x="0" y="8686800"/>
            <a:ext cx="5920740" cy="355964"/>
          </a:xfrm>
          <a:prstGeom prst="rect">
            <a:avLst/>
          </a:prstGeom>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501FB62-1D84-4184-8CC4-23770D47909E}"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66474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pPr marL="457200" indent="-457200">
              <a:lnSpc>
                <a:spcPct val="90000"/>
              </a:lnSpc>
              <a:spcAft>
                <a:spcPts val="600"/>
              </a:spcAft>
              <a:buAutoNum type="arabicPeriod"/>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a:xfrm>
            <a:off x="0" y="8686800"/>
            <a:ext cx="5920740" cy="355964"/>
          </a:xfrm>
          <a:prstGeom prst="rect">
            <a:avLst/>
          </a:prstGeom>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0B3B3F-AD44-43E3-9750-8B0CFF31558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2205680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pPr marL="457200" indent="-457200">
              <a:lnSpc>
                <a:spcPct val="90000"/>
              </a:lnSpc>
              <a:spcAft>
                <a:spcPts val="600"/>
              </a:spcAft>
              <a:buAutoNum type="arabicPeriod"/>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a:xfrm>
            <a:off x="0" y="8686800"/>
            <a:ext cx="5920740" cy="355964"/>
          </a:xfrm>
          <a:prstGeom prst="rect">
            <a:avLst/>
          </a:prstGeom>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0B3B3F-AD44-43E3-9750-8B0CFF31558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3116196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pPr marL="0" indent="0">
              <a:buNone/>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a:xfrm>
            <a:off x="0" y="8686800"/>
            <a:ext cx="5920740" cy="355964"/>
          </a:xfrm>
          <a:prstGeom prst="rect">
            <a:avLst/>
          </a:prstGeom>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FDBE76A-8DB7-46DC-918A-E614D53714F3}"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1990979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55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01496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947707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6560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905143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206676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575904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65192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835276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1AF395-5A6F-470A-9317-CBF82BF49106}"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455282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58648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6335696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760127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876333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7158274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764529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2383077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11916713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2433898"/>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3885015"/>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4428755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1599673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0705059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0186260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503946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8702590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612022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08808285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23741610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1059881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07183320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1571660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8403789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38264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1104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6368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201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492628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50000"/>
                    <a:lumOff val="50000"/>
                  </a:schemeClr>
                </a:solidFill>
              </a:defRPr>
            </a:lvl1pPr>
          </a:lstStyle>
          <a:p>
            <a:r>
              <a:rPr lang="en-US" dirty="0" smtClean="0"/>
              <a:t>Click to edit Master title style</a:t>
            </a:r>
            <a:endParaRPr lang="en-GB" dirty="0"/>
          </a:p>
        </p:txBody>
      </p:sp>
      <p:pic>
        <p:nvPicPr>
          <p:cNvPr id="3" name="Picture 2" descr="Z:\European SharePoint Conference 2012\Administration\Speaker slide template info\2012-3_sharept powerpt sliderBOTTOM_FINA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65980"/>
            <a:ext cx="12436475" cy="220753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4149" y="265840"/>
            <a:ext cx="2287822" cy="1049891"/>
          </a:xfrm>
          <a:prstGeom prst="rect">
            <a:avLst/>
          </a:prstGeom>
        </p:spPr>
      </p:pic>
      <p:sp>
        <p:nvSpPr>
          <p:cNvPr id="6" name="Content Placeholder 2"/>
          <p:cNvSpPr>
            <a:spLocks noGrp="1"/>
          </p:cNvSpPr>
          <p:nvPr>
            <p:ph idx="1"/>
          </p:nvPr>
        </p:nvSpPr>
        <p:spPr>
          <a:xfrm>
            <a:off x="607755" y="1734667"/>
            <a:ext cx="11192828" cy="2228302"/>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85451557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32736" y="2172840"/>
            <a:ext cx="10571004" cy="1499290"/>
          </a:xfrm>
        </p:spPr>
        <p:txBody>
          <a:bodyPr/>
          <a:lstStyle>
            <a:lvl1pPr>
              <a:defRPr baseline="0"/>
            </a:lvl1pPr>
          </a:lstStyle>
          <a:p>
            <a:r>
              <a:rPr lang="en-US" dirty="0" smtClean="0"/>
              <a:t>Session Title Here</a:t>
            </a:r>
            <a:endParaRPr lang="en-GB" dirty="0"/>
          </a:p>
        </p:txBody>
      </p:sp>
      <p:sp>
        <p:nvSpPr>
          <p:cNvPr id="3" name="Subtitle 2"/>
          <p:cNvSpPr>
            <a:spLocks noGrp="1"/>
          </p:cNvSpPr>
          <p:nvPr>
            <p:ph type="subTitle" idx="1" hasCustomPrompt="1"/>
          </p:nvPr>
        </p:nvSpPr>
        <p:spPr>
          <a:xfrm>
            <a:off x="1865471" y="3963564"/>
            <a:ext cx="8705533" cy="738664"/>
          </a:xfrm>
        </p:spPr>
        <p:txBody>
          <a:bodyPr/>
          <a:lstStyle>
            <a:lvl1pPr marL="0" indent="0" algn="ctr">
              <a:buNone/>
              <a:defRPr>
                <a:solidFill>
                  <a:schemeClr val="tx1">
                    <a:tint val="75000"/>
                  </a:schemeClr>
                </a:solidFill>
              </a:defRPr>
            </a:lvl1pPr>
            <a:lvl2pPr marL="621731" indent="0" algn="ctr">
              <a:buNone/>
              <a:defRPr>
                <a:solidFill>
                  <a:schemeClr val="tx1">
                    <a:tint val="75000"/>
                  </a:schemeClr>
                </a:solidFill>
              </a:defRPr>
            </a:lvl2pPr>
            <a:lvl3pPr marL="1243461" indent="0" algn="ctr">
              <a:buNone/>
              <a:defRPr>
                <a:solidFill>
                  <a:schemeClr val="tx1">
                    <a:tint val="75000"/>
                  </a:schemeClr>
                </a:solidFill>
              </a:defRPr>
            </a:lvl3pPr>
            <a:lvl4pPr marL="1865193" indent="0" algn="ctr">
              <a:buNone/>
              <a:defRPr>
                <a:solidFill>
                  <a:schemeClr val="tx1">
                    <a:tint val="75000"/>
                  </a:schemeClr>
                </a:solidFill>
              </a:defRPr>
            </a:lvl4pPr>
            <a:lvl5pPr marL="2486923" indent="0" algn="ctr">
              <a:buNone/>
              <a:defRPr>
                <a:solidFill>
                  <a:schemeClr val="tx1">
                    <a:tint val="75000"/>
                  </a:schemeClr>
                </a:solidFill>
              </a:defRPr>
            </a:lvl5pPr>
            <a:lvl6pPr marL="3108654" indent="0" algn="ctr">
              <a:buNone/>
              <a:defRPr>
                <a:solidFill>
                  <a:schemeClr val="tx1">
                    <a:tint val="75000"/>
                  </a:schemeClr>
                </a:solidFill>
              </a:defRPr>
            </a:lvl6pPr>
            <a:lvl7pPr marL="3730384" indent="0" algn="ctr">
              <a:buNone/>
              <a:defRPr>
                <a:solidFill>
                  <a:schemeClr val="tx1">
                    <a:tint val="75000"/>
                  </a:schemeClr>
                </a:solidFill>
              </a:defRPr>
            </a:lvl7pPr>
            <a:lvl8pPr marL="4352115" indent="0" algn="ctr">
              <a:buNone/>
              <a:defRPr>
                <a:solidFill>
                  <a:schemeClr val="tx1">
                    <a:tint val="75000"/>
                  </a:schemeClr>
                </a:solidFill>
              </a:defRPr>
            </a:lvl8pPr>
            <a:lvl9pPr marL="4973846" indent="0" algn="ctr">
              <a:buNone/>
              <a:defRPr>
                <a:solidFill>
                  <a:schemeClr val="tx1">
                    <a:tint val="75000"/>
                  </a:schemeClr>
                </a:solidFill>
              </a:defRPr>
            </a:lvl9pPr>
          </a:lstStyle>
          <a:p>
            <a:r>
              <a:rPr lang="en-US" dirty="0" smtClean="0"/>
              <a:t>Speaker details here</a:t>
            </a:r>
            <a:endParaRPr lang="en-GB" dirty="0"/>
          </a:p>
        </p:txBody>
      </p:sp>
      <p:pic>
        <p:nvPicPr>
          <p:cNvPr id="2050" name="Picture 2" descr="Z:\European SharePoint Conference 2012\Administration\Speaker slide template info\2012-3_sharept powerpt sliderBOTTOM_FINA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65980"/>
            <a:ext cx="12436475" cy="22075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69841" y="167916"/>
            <a:ext cx="3721563" cy="1707842"/>
          </a:xfrm>
          <a:prstGeom prst="rect">
            <a:avLst/>
          </a:prstGeom>
        </p:spPr>
      </p:pic>
    </p:spTree>
    <p:extLst>
      <p:ext uri="{BB962C8B-B14F-4D97-AF65-F5344CB8AC3E}">
        <p14:creationId xmlns:p14="http://schemas.microsoft.com/office/powerpoint/2010/main" val="357258048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50000"/>
                    <a:lumOff val="50000"/>
                  </a:schemeClr>
                </a:solidFill>
              </a:defRPr>
            </a:lvl1pPr>
          </a:lstStyle>
          <a:p>
            <a:r>
              <a:rPr lang="en-US" dirty="0" smtClean="0"/>
              <a:t>Click to edit Master title style</a:t>
            </a:r>
            <a:endParaRPr lang="en-GB"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4149" y="265840"/>
            <a:ext cx="2287822" cy="1049891"/>
          </a:xfrm>
          <a:prstGeom prst="rect">
            <a:avLst/>
          </a:prstGeom>
        </p:spPr>
      </p:pic>
      <p:sp>
        <p:nvSpPr>
          <p:cNvPr id="6" name="Content Placeholder 2"/>
          <p:cNvSpPr>
            <a:spLocks noGrp="1"/>
          </p:cNvSpPr>
          <p:nvPr>
            <p:ph idx="1"/>
          </p:nvPr>
        </p:nvSpPr>
        <p:spPr>
          <a:xfrm>
            <a:off x="607755" y="1734667"/>
            <a:ext cx="11192828" cy="2228302"/>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1985673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3" name="Picture 2" descr="Z:\European SharePoint Conference 2012\Administration\Speaker slide template info\2012-3_sharept powerpt sliderBOTTOM_FINA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65980"/>
            <a:ext cx="12436475" cy="2207534"/>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p:cNvSpPr>
            <a:spLocks noGrp="1"/>
          </p:cNvSpPr>
          <p:nvPr>
            <p:ph idx="1"/>
          </p:nvPr>
        </p:nvSpPr>
        <p:spPr>
          <a:xfrm>
            <a:off x="607755" y="1734667"/>
            <a:ext cx="11192828" cy="222830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871132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34" Type="http://schemas.openxmlformats.org/officeDocument/2006/relationships/image" Target="../media/image1.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theme" Target="../theme/theme2.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599190794"/>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3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37.xml"/><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37.xml"/><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3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Lessons from the field</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476482"/>
            <a:ext cx="5389869"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One of the most common causes of weak deployments, limited functionality and upgrade pain</a:t>
            </a:r>
          </a:p>
        </p:txBody>
      </p:sp>
      <p:sp>
        <p:nvSpPr>
          <p:cNvPr id="5" name="Rectangle 4"/>
          <p:cNvSpPr/>
          <p:nvPr/>
        </p:nvSpPr>
        <p:spPr bwMode="auto">
          <a:xfrm>
            <a:off x="608549" y="1693370"/>
            <a:ext cx="5385111" cy="278311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Inadequate understanding of the UPA architecture</a:t>
            </a:r>
          </a:p>
        </p:txBody>
      </p:sp>
      <p:sp>
        <p:nvSpPr>
          <p:cNvPr id="6" name="Rectangle 5"/>
          <p:cNvSpPr/>
          <p:nvPr/>
        </p:nvSpPr>
        <p:spPr bwMode="auto">
          <a:xfrm>
            <a:off x="6414081" y="4476482"/>
            <a:ext cx="5399776"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Federate or replicate?</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Central farms, regional farms,  both?</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Relationship with other services</a:t>
            </a:r>
          </a:p>
        </p:txBody>
      </p:sp>
      <p:sp>
        <p:nvSpPr>
          <p:cNvPr id="7" name="Rectangle 6"/>
          <p:cNvSpPr/>
          <p:nvPr/>
        </p:nvSpPr>
        <p:spPr bwMode="auto">
          <a:xfrm>
            <a:off x="6414679" y="1693370"/>
            <a:ext cx="5385111" cy="278311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Features and design constraints drive deployment options</a:t>
            </a:r>
          </a:p>
        </p:txBody>
      </p:sp>
    </p:spTree>
    <p:extLst>
      <p:ext uri="{BB962C8B-B14F-4D97-AF65-F5344CB8AC3E}">
        <p14:creationId xmlns:p14="http://schemas.microsoft.com/office/powerpoint/2010/main" val="2183521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Lessons from the field</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476482"/>
            <a:ext cx="5389869"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Security</a:t>
            </a: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Privacy</a:t>
            </a: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Policy</a:t>
            </a: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Operations</a:t>
            </a:r>
          </a:p>
        </p:txBody>
      </p:sp>
      <p:sp>
        <p:nvSpPr>
          <p:cNvPr id="5" name="Rectangle 4"/>
          <p:cNvSpPr/>
          <p:nvPr/>
        </p:nvSpPr>
        <p:spPr bwMode="auto">
          <a:xfrm>
            <a:off x="608549" y="1693370"/>
            <a:ext cx="5385111" cy="2783112"/>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Inadequate planning for User Profiles</a:t>
            </a:r>
          </a:p>
        </p:txBody>
      </p:sp>
      <p:sp>
        <p:nvSpPr>
          <p:cNvPr id="6" name="Rectangle 5"/>
          <p:cNvSpPr/>
          <p:nvPr/>
        </p:nvSpPr>
        <p:spPr bwMode="auto">
          <a:xfrm>
            <a:off x="6414081" y="4476482"/>
            <a:ext cx="5399776"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SQL Server</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Distributed Cache</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SharePoint Server Search</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Managed Metadata</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Business Data Connectivity</a:t>
            </a:r>
          </a:p>
        </p:txBody>
      </p:sp>
      <p:sp>
        <p:nvSpPr>
          <p:cNvPr id="7" name="Rectangle 6"/>
          <p:cNvSpPr/>
          <p:nvPr/>
        </p:nvSpPr>
        <p:spPr bwMode="auto">
          <a:xfrm>
            <a:off x="6414679" y="1693370"/>
            <a:ext cx="5385111" cy="2783112"/>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Supporting Infrastructure and related services</a:t>
            </a:r>
          </a:p>
        </p:txBody>
      </p:sp>
    </p:spTree>
    <p:extLst>
      <p:ext uri="{BB962C8B-B14F-4D97-AF65-F5344CB8AC3E}">
        <p14:creationId xmlns:p14="http://schemas.microsoft.com/office/powerpoint/2010/main" val="30968692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409030"/>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Performance</a:t>
            </a:r>
          </a:p>
        </p:txBody>
      </p:sp>
      <p:sp>
        <p:nvSpPr>
          <p:cNvPr id="3" name="Title 2"/>
          <p:cNvSpPr>
            <a:spLocks noGrp="1"/>
          </p:cNvSpPr>
          <p:nvPr>
            <p:ph type="title"/>
          </p:nvPr>
        </p:nvSpPr>
        <p:spPr/>
        <p:txBody>
          <a:bodyPr>
            <a:normAutofit/>
          </a:bodyPr>
          <a:lstStyle/>
          <a:p>
            <a:r>
              <a:rPr lang="en-GB" sz="4896" dirty="0"/>
              <a:t>SharePoint 2013 Profile Sync Goals</a:t>
            </a:r>
            <a:endParaRPr lang="en-US" sz="5440"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409030"/>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Reliability</a:t>
            </a:r>
          </a:p>
        </p:txBody>
      </p:sp>
      <p:sp>
        <p:nvSpPr>
          <p:cNvPr id="11" name="Rectangle 10"/>
          <p:cNvSpPr/>
          <p:nvPr/>
        </p:nvSpPr>
        <p:spPr bwMode="auto">
          <a:xfrm>
            <a:off x="8126599" y="1409030"/>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Compatibility</a:t>
            </a:r>
          </a:p>
        </p:txBody>
      </p:sp>
      <p:sp>
        <p:nvSpPr>
          <p:cNvPr id="6" name="Rectangle 5"/>
          <p:cNvSpPr/>
          <p:nvPr/>
        </p:nvSpPr>
        <p:spPr bwMode="auto">
          <a:xfrm>
            <a:off x="269852" y="4194599"/>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Large organizations should be able to perform a full sync of AD and SharePoint data over a weekend</a:t>
            </a:r>
          </a:p>
        </p:txBody>
      </p:sp>
      <p:sp>
        <p:nvSpPr>
          <p:cNvPr id="7" name="Rectangle 6"/>
          <p:cNvSpPr/>
          <p:nvPr/>
        </p:nvSpPr>
        <p:spPr bwMode="auto">
          <a:xfrm>
            <a:off x="4194151" y="4194599"/>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IT Pros should be able to monitor the performance and stability of profile sync and have access to the information that they need to take corrective action when problems occur</a:t>
            </a:r>
          </a:p>
        </p:txBody>
      </p:sp>
      <p:sp>
        <p:nvSpPr>
          <p:cNvPr id="8" name="Rectangle 7"/>
          <p:cNvSpPr/>
          <p:nvPr/>
        </p:nvSpPr>
        <p:spPr bwMode="auto">
          <a:xfrm>
            <a:off x="8118450" y="4194599"/>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Common Directory Service configurations should be supported, including Forefront Identity Manager and LDAP</a:t>
            </a:r>
          </a:p>
        </p:txBody>
      </p:sp>
    </p:spTree>
    <p:extLst>
      <p:ext uri="{BB962C8B-B14F-4D97-AF65-F5344CB8AC3E}">
        <p14:creationId xmlns:p14="http://schemas.microsoft.com/office/powerpoint/2010/main" val="1425408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409030"/>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Active Directory Import</a:t>
            </a:r>
          </a:p>
          <a:p>
            <a:pPr defTabSz="699290" fontAlgn="base">
              <a:lnSpc>
                <a:spcPct val="90000"/>
              </a:lnSpc>
              <a:spcBef>
                <a:spcPct val="0"/>
              </a:spcBef>
              <a:spcAft>
                <a:spcPct val="0"/>
              </a:spcAft>
            </a:pPr>
            <a:endParaRPr lang="en-US" sz="3808" dirty="0">
              <a:gradFill>
                <a:gsLst>
                  <a:gs pos="0">
                    <a:srgbClr val="FFFFFF"/>
                  </a:gs>
                  <a:gs pos="100000">
                    <a:srgbClr val="FFFFFF"/>
                  </a:gs>
                </a:gsLst>
                <a:lin ang="5400000" scaled="0"/>
              </a:gradFill>
              <a:ea typeface="Segoe UI" pitchFamily="34" charset="0"/>
              <a:cs typeface="Segoe UI" pitchFamily="34" charset="0"/>
            </a:endParaRPr>
          </a:p>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(ADI)</a:t>
            </a:r>
          </a:p>
        </p:txBody>
      </p:sp>
      <p:sp>
        <p:nvSpPr>
          <p:cNvPr id="3" name="Title 2"/>
          <p:cNvSpPr>
            <a:spLocks noGrp="1"/>
          </p:cNvSpPr>
          <p:nvPr>
            <p:ph type="title"/>
          </p:nvPr>
        </p:nvSpPr>
        <p:spPr/>
        <p:txBody>
          <a:bodyPr>
            <a:normAutofit fontScale="90000"/>
          </a:bodyPr>
          <a:lstStyle/>
          <a:p>
            <a:r>
              <a:rPr lang="en-GB" dirty="0"/>
              <a:t>Synchronization “modes”</a:t>
            </a:r>
            <a:endParaRPr lang="en-US" sz="6528" dirty="0"/>
          </a:p>
        </p:txBody>
      </p:sp>
      <p:sp>
        <p:nvSpPr>
          <p:cNvPr id="10" name="Rectangle 9"/>
          <p:cNvSpPr/>
          <p:nvPr/>
        </p:nvSpPr>
        <p:spPr bwMode="auto">
          <a:xfrm>
            <a:off x="4202300" y="1409030"/>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User Profile Synchronization</a:t>
            </a:r>
          </a:p>
          <a:p>
            <a:pPr defTabSz="699290" fontAlgn="base">
              <a:lnSpc>
                <a:spcPct val="90000"/>
              </a:lnSpc>
              <a:spcBef>
                <a:spcPct val="0"/>
              </a:spcBef>
              <a:spcAft>
                <a:spcPct val="0"/>
              </a:spcAft>
            </a:pPr>
            <a:endParaRPr lang="en-US" sz="3808" dirty="0">
              <a:gradFill>
                <a:gsLst>
                  <a:gs pos="0">
                    <a:srgbClr val="FFFFFF"/>
                  </a:gs>
                  <a:gs pos="100000">
                    <a:srgbClr val="FFFFFF"/>
                  </a:gs>
                </a:gsLst>
                <a:lin ang="5400000" scaled="0"/>
              </a:gradFill>
              <a:ea typeface="Segoe UI" pitchFamily="34" charset="0"/>
              <a:cs typeface="Segoe UI" pitchFamily="34" charset="0"/>
            </a:endParaRPr>
          </a:p>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(UPS)</a:t>
            </a:r>
          </a:p>
        </p:txBody>
      </p:sp>
      <p:sp>
        <p:nvSpPr>
          <p:cNvPr id="11" name="Rectangle 10"/>
          <p:cNvSpPr/>
          <p:nvPr/>
        </p:nvSpPr>
        <p:spPr bwMode="auto">
          <a:xfrm>
            <a:off x="8126599" y="1409030"/>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External Identity Manager</a:t>
            </a:r>
          </a:p>
          <a:p>
            <a:pPr defTabSz="699290" fontAlgn="base">
              <a:lnSpc>
                <a:spcPct val="90000"/>
              </a:lnSpc>
              <a:spcBef>
                <a:spcPct val="0"/>
              </a:spcBef>
              <a:spcAft>
                <a:spcPct val="0"/>
              </a:spcAft>
            </a:pPr>
            <a:endParaRPr lang="en-US" sz="3808" dirty="0">
              <a:gradFill>
                <a:gsLst>
                  <a:gs pos="0">
                    <a:srgbClr val="FFFFFF"/>
                  </a:gs>
                  <a:gs pos="100000">
                    <a:srgbClr val="FFFFFF"/>
                  </a:gs>
                </a:gsLst>
                <a:lin ang="5400000" scaled="0"/>
              </a:gradFill>
              <a:ea typeface="Segoe UI" pitchFamily="34" charset="0"/>
              <a:cs typeface="Segoe UI" pitchFamily="34" charset="0"/>
            </a:endParaRPr>
          </a:p>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(EIM)</a:t>
            </a:r>
          </a:p>
        </p:txBody>
      </p:sp>
      <p:sp>
        <p:nvSpPr>
          <p:cNvPr id="6" name="Rectangle 5"/>
          <p:cNvSpPr/>
          <p:nvPr/>
        </p:nvSpPr>
        <p:spPr bwMode="auto">
          <a:xfrm>
            <a:off x="269852" y="4194599"/>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Lightweight LDAP</a:t>
            </a:r>
            <a:br>
              <a:rPr lang="en-US" sz="2448" dirty="0">
                <a:solidFill>
                  <a:srgbClr val="505050"/>
                </a:solidFill>
                <a:ea typeface="Segoe UI" pitchFamily="34" charset="0"/>
                <a:cs typeface="Segoe UI" pitchFamily="34" charset="0"/>
              </a:rPr>
            </a:br>
            <a:r>
              <a:rPr lang="en-US" sz="2448" dirty="0">
                <a:solidFill>
                  <a:srgbClr val="505050"/>
                </a:solidFill>
                <a:ea typeface="Segoe UI" pitchFamily="34" charset="0"/>
                <a:cs typeface="Segoe UI" pitchFamily="34" charset="0"/>
              </a:rPr>
              <a:t>approach internal to SharePoint</a:t>
            </a:r>
          </a:p>
          <a:p>
            <a:pPr defTabSz="699290"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448" dirty="0" err="1">
                <a:solidFill>
                  <a:srgbClr val="505050"/>
                </a:solidFill>
                <a:ea typeface="Segoe UI" pitchFamily="34" charset="0"/>
                <a:cs typeface="Segoe UI" pitchFamily="34" charset="0"/>
              </a:rPr>
              <a:t>a.k.a</a:t>
            </a:r>
            <a:r>
              <a:rPr lang="en-US" sz="2448" dirty="0">
                <a:solidFill>
                  <a:srgbClr val="505050"/>
                </a:solidFill>
                <a:ea typeface="Segoe UI" pitchFamily="34" charset="0"/>
                <a:cs typeface="Segoe UI" pitchFamily="34" charset="0"/>
              </a:rPr>
              <a:t> Direct AD Import</a:t>
            </a:r>
          </a:p>
        </p:txBody>
      </p:sp>
      <p:sp>
        <p:nvSpPr>
          <p:cNvPr id="7" name="Rectangle 6"/>
          <p:cNvSpPr/>
          <p:nvPr/>
        </p:nvSpPr>
        <p:spPr bwMode="auto">
          <a:xfrm>
            <a:off x="4194151" y="4194599"/>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Embedded Forefront Identity Manager</a:t>
            </a:r>
            <a:br>
              <a:rPr lang="en-US" sz="2448" dirty="0">
                <a:solidFill>
                  <a:srgbClr val="505050"/>
                </a:solidFill>
                <a:ea typeface="Segoe UI" pitchFamily="34" charset="0"/>
                <a:cs typeface="Segoe UI" pitchFamily="34" charset="0"/>
              </a:rPr>
            </a:br>
            <a:endParaRPr lang="en-US"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Same approach as SP2010 with improvements “under the hood”</a:t>
            </a:r>
          </a:p>
        </p:txBody>
      </p:sp>
      <p:sp>
        <p:nvSpPr>
          <p:cNvPr id="8" name="Rectangle 7"/>
          <p:cNvSpPr/>
          <p:nvPr/>
        </p:nvSpPr>
        <p:spPr bwMode="auto">
          <a:xfrm>
            <a:off x="8118450" y="4194599"/>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External Forefront Identity Manager using the SharePoint Connector</a:t>
            </a:r>
            <a:br>
              <a:rPr lang="en-US" sz="2448" dirty="0">
                <a:solidFill>
                  <a:srgbClr val="505050"/>
                </a:solidFill>
                <a:ea typeface="Segoe UI" pitchFamily="34" charset="0"/>
                <a:cs typeface="Segoe UI" pitchFamily="34" charset="0"/>
              </a:rPr>
            </a:br>
            <a:endParaRPr lang="en-US"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Custom Code: User Profiles Web Services and Object Model</a:t>
            </a:r>
          </a:p>
        </p:txBody>
      </p:sp>
    </p:spTree>
    <p:extLst>
      <p:ext uri="{BB962C8B-B14F-4D97-AF65-F5344CB8AC3E}">
        <p14:creationId xmlns:p14="http://schemas.microsoft.com/office/powerpoint/2010/main" val="3101967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a:grpSpLocks noChangeAspect="1"/>
          </p:cNvGrpSpPr>
          <p:nvPr/>
        </p:nvGrpSpPr>
        <p:grpSpPr>
          <a:xfrm>
            <a:off x="1792716" y="1112516"/>
            <a:ext cx="2121429" cy="1801646"/>
            <a:chOff x="759379" y="532114"/>
            <a:chExt cx="3800824" cy="3227888"/>
          </a:xfrm>
        </p:grpSpPr>
        <p:sp>
          <p:nvSpPr>
            <p:cNvPr id="52" name="Rectangle 51"/>
            <p:cNvSpPr/>
            <p:nvPr/>
          </p:nvSpPr>
          <p:spPr>
            <a:xfrm>
              <a:off x="927111" y="532114"/>
              <a:ext cx="3445475" cy="2835076"/>
            </a:xfrm>
            <a:prstGeom prst="rect">
              <a:avLst/>
            </a:prstGeom>
            <a:solidFill>
              <a:schemeClr val="bg1">
                <a:lumMod val="95000"/>
                <a:alpha val="90000"/>
              </a:schemeClr>
            </a:solidFill>
            <a:ln>
              <a:solidFill>
                <a:schemeClr val="bg2"/>
              </a:solidFill>
            </a:ln>
          </p:spPr>
          <p:style>
            <a:lnRef idx="2">
              <a:schemeClr val="accent2"/>
            </a:lnRef>
            <a:fillRef idx="1">
              <a:schemeClr val="lt1"/>
            </a:fillRef>
            <a:effectRef idx="0">
              <a:schemeClr val="accent2"/>
            </a:effectRef>
            <a:fontRef idx="minor">
              <a:schemeClr val="dk1"/>
            </a:fontRef>
          </p:style>
          <p:txBody>
            <a:bodyPr rtlCol="0" anchor="t"/>
            <a:lstStyle/>
            <a:p>
              <a:pPr algn="r"/>
              <a:r>
                <a:rPr lang="en-US" sz="1837" dirty="0">
                  <a:solidFill>
                    <a:srgbClr val="505050"/>
                  </a:solidFill>
                  <a:ea typeface="Segoe UI" panose="020B0502040204020203" pitchFamily="34" charset="0"/>
                  <a:cs typeface="Segoe UI" panose="020B0502040204020203" pitchFamily="34" charset="0"/>
                </a:rPr>
                <a:t>SharePoint </a:t>
              </a:r>
              <a:r>
                <a:rPr lang="en-US" sz="1378" dirty="0">
                  <a:solidFill>
                    <a:srgbClr val="505050"/>
                  </a:solidFill>
                  <a:ea typeface="Segoe UI" panose="020B0502040204020203" pitchFamily="34" charset="0"/>
                  <a:cs typeface="Segoe UI" panose="020B0502040204020203" pitchFamily="34" charset="0"/>
                </a:rPr>
                <a:t/>
              </a:r>
              <a:br>
                <a:rPr lang="en-US" sz="1378" dirty="0">
                  <a:solidFill>
                    <a:srgbClr val="505050"/>
                  </a:solidFill>
                  <a:ea typeface="Segoe UI" panose="020B0502040204020203" pitchFamily="34" charset="0"/>
                  <a:cs typeface="Segoe UI" panose="020B0502040204020203" pitchFamily="34" charset="0"/>
                </a:rPr>
              </a:br>
              <a:endParaRPr lang="en-US" sz="1378" dirty="0">
                <a:solidFill>
                  <a:srgbClr val="505050"/>
                </a:solidFill>
                <a:ea typeface="Segoe UI" panose="020B0502040204020203" pitchFamily="34" charset="0"/>
                <a:cs typeface="Segoe UI" panose="020B0502040204020203" pitchFamily="34" charset="0"/>
              </a:endParaRPr>
            </a:p>
          </p:txBody>
        </p:sp>
        <p:grpSp>
          <p:nvGrpSpPr>
            <p:cNvPr id="54" name="Group 53"/>
            <p:cNvGrpSpPr/>
            <p:nvPr/>
          </p:nvGrpSpPr>
          <p:grpSpPr>
            <a:xfrm>
              <a:off x="1525824" y="2178288"/>
              <a:ext cx="1939125" cy="1581714"/>
              <a:chOff x="1456896" y="2239810"/>
              <a:chExt cx="1939125" cy="1581714"/>
            </a:xfrm>
          </p:grpSpPr>
          <p:grpSp>
            <p:nvGrpSpPr>
              <p:cNvPr id="112" name="Group 111"/>
              <p:cNvGrpSpPr>
                <a:grpSpLocks noChangeAspect="1"/>
              </p:cNvGrpSpPr>
              <p:nvPr/>
            </p:nvGrpSpPr>
            <p:grpSpPr>
              <a:xfrm>
                <a:off x="1944842" y="2370724"/>
                <a:ext cx="1451179" cy="1450800"/>
                <a:chOff x="6849580" y="4206958"/>
                <a:chExt cx="2012314" cy="2011789"/>
              </a:xfrm>
            </p:grpSpPr>
            <p:grpSp>
              <p:nvGrpSpPr>
                <p:cNvPr id="126" name="Group 125"/>
                <p:cNvGrpSpPr/>
                <p:nvPr/>
              </p:nvGrpSpPr>
              <p:grpSpPr>
                <a:xfrm>
                  <a:off x="7487957" y="4470625"/>
                  <a:ext cx="666750" cy="1487475"/>
                  <a:chOff x="2081162" y="4640597"/>
                  <a:chExt cx="666750" cy="1487475"/>
                </a:xfrm>
                <a:solidFill>
                  <a:schemeClr val="bg1"/>
                </a:solidFill>
              </p:grpSpPr>
              <p:sp>
                <p:nvSpPr>
                  <p:cNvPr id="128" name="Snip Diagonal Corner Rectangle 127"/>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29" name="Isosceles Triangle 128"/>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30" name="Isosceles Triangle 129"/>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127"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113" name="Group 112"/>
              <p:cNvGrpSpPr>
                <a:grpSpLocks noChangeAspect="1"/>
              </p:cNvGrpSpPr>
              <p:nvPr/>
            </p:nvGrpSpPr>
            <p:grpSpPr>
              <a:xfrm>
                <a:off x="1456896" y="2239810"/>
                <a:ext cx="1506784" cy="1440000"/>
                <a:chOff x="1375311" y="2365141"/>
                <a:chExt cx="2105091" cy="2011789"/>
              </a:xfrm>
            </p:grpSpPr>
            <p:grpSp>
              <p:nvGrpSpPr>
                <p:cNvPr id="114" name="Group 113"/>
                <p:cNvGrpSpPr/>
                <p:nvPr/>
              </p:nvGrpSpPr>
              <p:grpSpPr>
                <a:xfrm>
                  <a:off x="2121558" y="2627297"/>
                  <a:ext cx="666750" cy="1487475"/>
                  <a:chOff x="2081162" y="4640597"/>
                  <a:chExt cx="666750" cy="1487475"/>
                </a:xfrm>
                <a:solidFill>
                  <a:schemeClr val="bg1"/>
                </a:solidFill>
              </p:grpSpPr>
              <p:sp>
                <p:nvSpPr>
                  <p:cNvPr id="123" name="Snip Diagonal Corner Rectangle 122"/>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24" name="Isosceles Triangle 123"/>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25" name="Isosceles Triangle 124"/>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115"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1468088" y="2365141"/>
                  <a:ext cx="2012314" cy="2011789"/>
                </a:xfrm>
                <a:prstGeom prst="rect">
                  <a:avLst/>
                </a:prstGeom>
                <a:noFill/>
              </p:spPr>
            </p:pic>
            <p:grpSp>
              <p:nvGrpSpPr>
                <p:cNvPr id="116" name="Group 115"/>
                <p:cNvGrpSpPr/>
                <p:nvPr/>
              </p:nvGrpSpPr>
              <p:grpSpPr>
                <a:xfrm>
                  <a:off x="1375311" y="2985988"/>
                  <a:ext cx="1090092" cy="875577"/>
                  <a:chOff x="8218120" y="1093433"/>
                  <a:chExt cx="1090092" cy="875577"/>
                </a:xfrm>
              </p:grpSpPr>
              <p:grpSp>
                <p:nvGrpSpPr>
                  <p:cNvPr id="117" name="Group 116"/>
                  <p:cNvGrpSpPr/>
                  <p:nvPr/>
                </p:nvGrpSpPr>
                <p:grpSpPr>
                  <a:xfrm>
                    <a:off x="8218120" y="1093433"/>
                    <a:ext cx="1090092" cy="875577"/>
                    <a:chOff x="3599175" y="4220568"/>
                    <a:chExt cx="1090092" cy="875577"/>
                  </a:xfrm>
                </p:grpSpPr>
                <p:sp>
                  <p:nvSpPr>
                    <p:cNvPr id="119" name="Rounded Rectangle 118"/>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120" name="Group 119"/>
                    <p:cNvGrpSpPr/>
                    <p:nvPr/>
                  </p:nvGrpSpPr>
                  <p:grpSpPr>
                    <a:xfrm>
                      <a:off x="3614541" y="4243079"/>
                      <a:ext cx="1057169" cy="832818"/>
                      <a:chOff x="3705190" y="4561217"/>
                      <a:chExt cx="1057169" cy="832818"/>
                    </a:xfrm>
                  </p:grpSpPr>
                  <p:pic>
                    <p:nvPicPr>
                      <p:cNvPr id="121"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22" name="Rectangle 121"/>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pic>
                <p:nvPicPr>
                  <p:cNvPr id="118" name="Picture 117" descr="\\MAGNUM\Projects\Microsoft\Cloud Power FY12\Design\ICONS_PNG\Application.png"/>
                  <p:cNvPicPr>
                    <a:picLocks noChangeAspect="1" noChangeArrowheads="1"/>
                  </p:cNvPicPr>
                  <p:nvPr/>
                </p:nvPicPr>
                <p:blipFill rotWithShape="1">
                  <a:blip r:embed="rId4" cstate="print">
                    <a:duotone>
                      <a:prstClr val="black"/>
                      <a:schemeClr val="accent4">
                        <a:tint val="45000"/>
                        <a:satMod val="400000"/>
                      </a:schemeClr>
                    </a:duotone>
                  </a:blip>
                  <a:srcRect l="30174" t="36465" r="28608" b="29915"/>
                  <a:stretch/>
                </p:blipFill>
                <p:spPr bwMode="auto">
                  <a:xfrm>
                    <a:off x="8418228" y="1301882"/>
                    <a:ext cx="700995" cy="571926"/>
                  </a:xfrm>
                  <a:prstGeom prst="rect">
                    <a:avLst/>
                  </a:prstGeom>
                  <a:noFill/>
                  <a:ln>
                    <a:noFill/>
                  </a:ln>
                </p:spPr>
              </p:pic>
            </p:grpSp>
          </p:grpSp>
        </p:grpSp>
        <p:grpSp>
          <p:nvGrpSpPr>
            <p:cNvPr id="55" name="Group 54"/>
            <p:cNvGrpSpPr>
              <a:grpSpLocks noChangeAspect="1"/>
            </p:cNvGrpSpPr>
            <p:nvPr/>
          </p:nvGrpSpPr>
          <p:grpSpPr>
            <a:xfrm>
              <a:off x="2790900" y="1260521"/>
              <a:ext cx="1769303" cy="1512000"/>
              <a:chOff x="5713617" y="3267568"/>
              <a:chExt cx="2547425" cy="2176963"/>
            </a:xfrm>
          </p:grpSpPr>
          <p:grpSp>
            <p:nvGrpSpPr>
              <p:cNvPr id="93" name="Group 92"/>
              <p:cNvGrpSpPr/>
              <p:nvPr/>
            </p:nvGrpSpPr>
            <p:grpSpPr>
              <a:xfrm>
                <a:off x="6427495" y="3528051"/>
                <a:ext cx="666750" cy="1487475"/>
                <a:chOff x="2081162" y="4640597"/>
                <a:chExt cx="666750" cy="1487475"/>
              </a:xfrm>
              <a:solidFill>
                <a:schemeClr val="bg1"/>
              </a:solidFill>
            </p:grpSpPr>
            <p:sp>
              <p:nvSpPr>
                <p:cNvPr id="109" name="Snip Diagonal Corner Rectangle 108"/>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10" name="Isosceles Triangle 109"/>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11" name="Isosceles Triangle 110"/>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nvGrpSpPr>
              <p:cNvPr id="94" name="Group 93"/>
              <p:cNvGrpSpPr/>
              <p:nvPr/>
            </p:nvGrpSpPr>
            <p:grpSpPr>
              <a:xfrm>
                <a:off x="6905730" y="3701400"/>
                <a:ext cx="666750" cy="1487475"/>
                <a:chOff x="2081162" y="4640597"/>
                <a:chExt cx="666750" cy="1487475"/>
              </a:xfrm>
              <a:solidFill>
                <a:schemeClr val="bg1"/>
              </a:solidFill>
            </p:grpSpPr>
            <p:sp>
              <p:nvSpPr>
                <p:cNvPr id="106" name="Snip Diagonal Corner Rectangle 105"/>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07" name="Isosceles Triangle 106"/>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08" name="Isosceles Triangle 107"/>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nvGrpSpPr>
              <p:cNvPr id="95" name="Group 94"/>
              <p:cNvGrpSpPr/>
              <p:nvPr/>
            </p:nvGrpSpPr>
            <p:grpSpPr>
              <a:xfrm>
                <a:off x="5713617" y="3267568"/>
                <a:ext cx="2547425" cy="2176963"/>
                <a:chOff x="5916935" y="3735661"/>
                <a:chExt cx="2547425" cy="2176963"/>
              </a:xfrm>
            </p:grpSpPr>
            <p:pic>
              <p:nvPicPr>
                <p:cNvPr id="96"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6452046" y="3900835"/>
                  <a:ext cx="2012314" cy="2011789"/>
                </a:xfrm>
                <a:prstGeom prst="rect">
                  <a:avLst/>
                </a:prstGeom>
                <a:noFill/>
              </p:spPr>
            </p:pic>
            <p:grpSp>
              <p:nvGrpSpPr>
                <p:cNvPr id="97" name="Group 96"/>
                <p:cNvGrpSpPr/>
                <p:nvPr/>
              </p:nvGrpSpPr>
              <p:grpSpPr>
                <a:xfrm>
                  <a:off x="5916935" y="3735661"/>
                  <a:ext cx="2086555" cy="2011789"/>
                  <a:chOff x="5916935" y="3735661"/>
                  <a:chExt cx="2086555" cy="2011789"/>
                </a:xfrm>
              </p:grpSpPr>
              <p:pic>
                <p:nvPicPr>
                  <p:cNvPr id="98"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5991176" y="3735661"/>
                    <a:ext cx="2012314" cy="2011789"/>
                  </a:xfrm>
                  <a:prstGeom prst="rect">
                    <a:avLst/>
                  </a:prstGeom>
                  <a:noFill/>
                </p:spPr>
              </p:pic>
              <p:grpSp>
                <p:nvGrpSpPr>
                  <p:cNvPr id="99" name="Group 98"/>
                  <p:cNvGrpSpPr/>
                  <p:nvPr/>
                </p:nvGrpSpPr>
                <p:grpSpPr>
                  <a:xfrm>
                    <a:off x="5916935" y="4356508"/>
                    <a:ext cx="1090092" cy="875577"/>
                    <a:chOff x="10443966" y="1118814"/>
                    <a:chExt cx="1090092" cy="875577"/>
                  </a:xfrm>
                </p:grpSpPr>
                <p:grpSp>
                  <p:nvGrpSpPr>
                    <p:cNvPr id="100" name="Group 99"/>
                    <p:cNvGrpSpPr/>
                    <p:nvPr/>
                  </p:nvGrpSpPr>
                  <p:grpSpPr>
                    <a:xfrm>
                      <a:off x="10443966" y="1118814"/>
                      <a:ext cx="1090092" cy="875577"/>
                      <a:chOff x="3599175" y="4220568"/>
                      <a:chExt cx="1090092" cy="875577"/>
                    </a:xfrm>
                  </p:grpSpPr>
                  <p:sp>
                    <p:nvSpPr>
                      <p:cNvPr id="102" name="Rounded Rectangle 101"/>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103" name="Group 102"/>
                      <p:cNvGrpSpPr/>
                      <p:nvPr/>
                    </p:nvGrpSpPr>
                    <p:grpSpPr>
                      <a:xfrm>
                        <a:off x="3614541" y="4243079"/>
                        <a:ext cx="1057169" cy="832818"/>
                        <a:chOff x="3705190" y="4561217"/>
                        <a:chExt cx="1057169" cy="832818"/>
                      </a:xfrm>
                    </p:grpSpPr>
                    <p:pic>
                      <p:nvPicPr>
                        <p:cNvPr id="104"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05" name="Rectangle 104"/>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sp>
                  <p:nvSpPr>
                    <p:cNvPr id="101" name="Flowchart: Magnetic Disk 100"/>
                    <p:cNvSpPr/>
                    <p:nvPr/>
                  </p:nvSpPr>
                  <p:spPr bwMode="auto">
                    <a:xfrm>
                      <a:off x="10764906" y="1444267"/>
                      <a:ext cx="459326" cy="360000"/>
                    </a:xfrm>
                    <a:prstGeom prst="flowChartMagneticDisk">
                      <a:avLst/>
                    </a:prstGeom>
                    <a:solidFill>
                      <a:schemeClr val="bg2"/>
                    </a:solidFill>
                    <a:ln w="1905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grpSp>
        </p:grpSp>
        <p:grpSp>
          <p:nvGrpSpPr>
            <p:cNvPr id="56" name="Group 55"/>
            <p:cNvGrpSpPr/>
            <p:nvPr/>
          </p:nvGrpSpPr>
          <p:grpSpPr>
            <a:xfrm>
              <a:off x="759379" y="818126"/>
              <a:ext cx="2410336" cy="1729736"/>
              <a:chOff x="1247150" y="3861130"/>
              <a:chExt cx="2410336" cy="1729736"/>
            </a:xfrm>
          </p:grpSpPr>
          <p:grpSp>
            <p:nvGrpSpPr>
              <p:cNvPr id="58" name="Group 57"/>
              <p:cNvGrpSpPr>
                <a:grpSpLocks noChangeAspect="1"/>
              </p:cNvGrpSpPr>
              <p:nvPr/>
            </p:nvGrpSpPr>
            <p:grpSpPr>
              <a:xfrm>
                <a:off x="2206307" y="4065234"/>
                <a:ext cx="1451179" cy="1450800"/>
                <a:chOff x="6849580" y="4206958"/>
                <a:chExt cx="2012314" cy="2011789"/>
              </a:xfrm>
            </p:grpSpPr>
            <p:grpSp>
              <p:nvGrpSpPr>
                <p:cNvPr id="88" name="Group 87"/>
                <p:cNvGrpSpPr/>
                <p:nvPr/>
              </p:nvGrpSpPr>
              <p:grpSpPr>
                <a:xfrm>
                  <a:off x="7487957" y="4470625"/>
                  <a:ext cx="666750" cy="1487475"/>
                  <a:chOff x="2081162" y="4640597"/>
                  <a:chExt cx="666750" cy="1487475"/>
                </a:xfrm>
                <a:solidFill>
                  <a:schemeClr val="bg1"/>
                </a:solidFill>
              </p:grpSpPr>
              <p:sp>
                <p:nvSpPr>
                  <p:cNvPr id="90" name="Snip Diagonal Corner Rectangle 89"/>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91" name="Isosceles Triangle 90"/>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92" name="Isosceles Triangle 91"/>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89"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59" name="Group 58"/>
              <p:cNvGrpSpPr>
                <a:grpSpLocks noChangeAspect="1"/>
              </p:cNvGrpSpPr>
              <p:nvPr/>
            </p:nvGrpSpPr>
            <p:grpSpPr>
              <a:xfrm>
                <a:off x="1777246" y="3861130"/>
                <a:ext cx="1451179" cy="1450800"/>
                <a:chOff x="6849580" y="4206958"/>
                <a:chExt cx="2012314" cy="2011789"/>
              </a:xfrm>
            </p:grpSpPr>
            <p:grpSp>
              <p:nvGrpSpPr>
                <p:cNvPr id="83" name="Group 82"/>
                <p:cNvGrpSpPr/>
                <p:nvPr/>
              </p:nvGrpSpPr>
              <p:grpSpPr>
                <a:xfrm>
                  <a:off x="7487957" y="4470625"/>
                  <a:ext cx="666750" cy="1487475"/>
                  <a:chOff x="2081162" y="4640597"/>
                  <a:chExt cx="666750" cy="1487475"/>
                </a:xfrm>
                <a:solidFill>
                  <a:schemeClr val="bg1"/>
                </a:solidFill>
              </p:grpSpPr>
              <p:sp>
                <p:nvSpPr>
                  <p:cNvPr id="85" name="Snip Diagonal Corner Rectangle 84"/>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86" name="Isosceles Triangle 85"/>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87" name="Isosceles Triangle 86"/>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84"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61" name="Group 60"/>
              <p:cNvGrpSpPr>
                <a:grpSpLocks noChangeAspect="1"/>
              </p:cNvGrpSpPr>
              <p:nvPr/>
            </p:nvGrpSpPr>
            <p:grpSpPr>
              <a:xfrm>
                <a:off x="1247150" y="4138244"/>
                <a:ext cx="1519200" cy="1452622"/>
                <a:chOff x="1376407" y="550707"/>
                <a:chExt cx="2103995" cy="2011789"/>
              </a:xfrm>
            </p:grpSpPr>
            <p:grpSp>
              <p:nvGrpSpPr>
                <p:cNvPr id="62" name="Group 61"/>
                <p:cNvGrpSpPr/>
                <p:nvPr/>
              </p:nvGrpSpPr>
              <p:grpSpPr>
                <a:xfrm>
                  <a:off x="2098180" y="799745"/>
                  <a:ext cx="666750" cy="1487475"/>
                  <a:chOff x="2081162" y="4640597"/>
                  <a:chExt cx="666750" cy="1487475"/>
                </a:xfrm>
                <a:solidFill>
                  <a:schemeClr val="bg1"/>
                </a:solidFill>
              </p:grpSpPr>
              <p:sp>
                <p:nvSpPr>
                  <p:cNvPr id="76" name="Snip Diagonal Corner Rectangle 75"/>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80" name="Isosceles Triangle 79"/>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82" name="Isosceles Triangle 81"/>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nvGrpSpPr>
                <p:cNvPr id="64" name="Group 63"/>
                <p:cNvGrpSpPr/>
                <p:nvPr/>
              </p:nvGrpSpPr>
              <p:grpSpPr>
                <a:xfrm>
                  <a:off x="1376407" y="550707"/>
                  <a:ext cx="2103995" cy="2011789"/>
                  <a:chOff x="1884407" y="1170827"/>
                  <a:chExt cx="2103995" cy="2011789"/>
                </a:xfrm>
              </p:grpSpPr>
              <p:pic>
                <p:nvPicPr>
                  <p:cNvPr id="65"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1976088" y="1170827"/>
                    <a:ext cx="2012314" cy="2011789"/>
                  </a:xfrm>
                  <a:prstGeom prst="rect">
                    <a:avLst/>
                  </a:prstGeom>
                  <a:noFill/>
                </p:spPr>
              </p:pic>
              <p:grpSp>
                <p:nvGrpSpPr>
                  <p:cNvPr id="66" name="Group 65"/>
                  <p:cNvGrpSpPr/>
                  <p:nvPr/>
                </p:nvGrpSpPr>
                <p:grpSpPr>
                  <a:xfrm>
                    <a:off x="1884407" y="1791674"/>
                    <a:ext cx="1090092" cy="875577"/>
                    <a:chOff x="3599175" y="4220568"/>
                    <a:chExt cx="1090092" cy="875577"/>
                  </a:xfrm>
                </p:grpSpPr>
                <p:sp>
                  <p:nvSpPr>
                    <p:cNvPr id="70" name="Rounded Rectangle 69"/>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71" name="Group 70"/>
                    <p:cNvGrpSpPr/>
                    <p:nvPr/>
                  </p:nvGrpSpPr>
                  <p:grpSpPr>
                    <a:xfrm>
                      <a:off x="3614541" y="4243079"/>
                      <a:ext cx="1057169" cy="832818"/>
                      <a:chOff x="3705190" y="4561217"/>
                      <a:chExt cx="1057169" cy="832818"/>
                    </a:xfrm>
                  </p:grpSpPr>
                  <p:pic>
                    <p:nvPicPr>
                      <p:cNvPr id="74"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75" name="Rectangle 74"/>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pic>
                <p:nvPicPr>
                  <p:cNvPr id="68" name="Picture 4" descr="\\MAGNUM\Projects\Microsoft\Cloud Power FY12\Design\ICONS_PNG\Open_Web_Platform.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2157718" y="2016334"/>
                    <a:ext cx="556611" cy="556611"/>
                  </a:xfrm>
                  <a:prstGeom prst="rect">
                    <a:avLst/>
                  </a:prstGeom>
                  <a:noFill/>
                </p:spPr>
              </p:pic>
            </p:grpSp>
          </p:grpSp>
        </p:grpSp>
      </p:grpSp>
      <p:sp>
        <p:nvSpPr>
          <p:cNvPr id="2" name="Title 1"/>
          <p:cNvSpPr>
            <a:spLocks noGrp="1"/>
          </p:cNvSpPr>
          <p:nvPr>
            <p:ph type="title"/>
          </p:nvPr>
        </p:nvSpPr>
        <p:spPr/>
        <p:txBody>
          <a:bodyPr>
            <a:normAutofit fontScale="90000"/>
          </a:bodyPr>
          <a:lstStyle/>
          <a:p>
            <a:r>
              <a:rPr lang="en-US" sz="5440" dirty="0"/>
              <a:t>Profile Synchronization “modes”</a:t>
            </a:r>
          </a:p>
        </p:txBody>
      </p:sp>
      <p:sp>
        <p:nvSpPr>
          <p:cNvPr id="4" name="Text Placeholder 3"/>
          <p:cNvSpPr>
            <a:spLocks noGrp="1"/>
          </p:cNvSpPr>
          <p:nvPr>
            <p:ph type="body" sz="quarter" idx="11"/>
          </p:nvPr>
        </p:nvSpPr>
        <p:spPr/>
        <p:txBody>
          <a:bodyPr/>
          <a:lstStyle/>
          <a:p>
            <a:endParaRPr lang="en-GB"/>
          </a:p>
        </p:txBody>
      </p:sp>
      <p:grpSp>
        <p:nvGrpSpPr>
          <p:cNvPr id="23" name="Group 22"/>
          <p:cNvGrpSpPr/>
          <p:nvPr/>
        </p:nvGrpSpPr>
        <p:grpSpPr>
          <a:xfrm>
            <a:off x="2149714" y="2894407"/>
            <a:ext cx="1421397" cy="1296567"/>
            <a:chOff x="2898433" y="4342507"/>
            <a:chExt cx="2389636" cy="2517346"/>
          </a:xfrm>
        </p:grpSpPr>
        <p:sp>
          <p:nvSpPr>
            <p:cNvPr id="22" name="Rectangle 21"/>
            <p:cNvSpPr/>
            <p:nvPr/>
          </p:nvSpPr>
          <p:spPr bwMode="auto">
            <a:xfrm>
              <a:off x="2898433" y="4342507"/>
              <a:ext cx="2373868" cy="2517346"/>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39927" tIns="139927" rIns="139927" bIns="34980" numCol="1" rtlCol="0" anchor="t" anchorCtr="0" compatLnSpc="1">
              <a:prstTxWarp prst="textNoShape">
                <a:avLst/>
              </a:prstTxWarp>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cs typeface="Segoe UI" panose="020B0502040204020203" pitchFamily="34" charset="0"/>
              </a:endParaRPr>
            </a:p>
          </p:txBody>
        </p:sp>
        <p:grpSp>
          <p:nvGrpSpPr>
            <p:cNvPr id="19" name="Group 18"/>
            <p:cNvGrpSpPr/>
            <p:nvPr/>
          </p:nvGrpSpPr>
          <p:grpSpPr>
            <a:xfrm>
              <a:off x="2914200" y="4499159"/>
              <a:ext cx="2373869" cy="2304591"/>
              <a:chOff x="5853867" y="1415545"/>
              <a:chExt cx="2373869" cy="2304591"/>
            </a:xfrm>
          </p:grpSpPr>
          <p:pic>
            <p:nvPicPr>
              <p:cNvPr id="20" name="Picture 19"/>
              <p:cNvPicPr>
                <a:picLocks noChangeAspect="1"/>
              </p:cNvPicPr>
              <p:nvPr/>
            </p:nvPicPr>
            <p:blipFill>
              <a:blip r:embed="rId6">
                <a:duotone>
                  <a:prstClr val="black"/>
                  <a:schemeClr val="accent6">
                    <a:tint val="45000"/>
                    <a:satMod val="400000"/>
                  </a:schemeClr>
                </a:duotone>
              </a:blip>
              <a:stretch>
                <a:fillRect/>
              </a:stretch>
            </p:blipFill>
            <p:spPr>
              <a:xfrm>
                <a:off x="6536164" y="1415545"/>
                <a:ext cx="1009277" cy="1133826"/>
              </a:xfrm>
              <a:prstGeom prst="rect">
                <a:avLst/>
              </a:prstGeom>
            </p:spPr>
          </p:pic>
          <p:sp>
            <p:nvSpPr>
              <p:cNvPr id="21" name="TextBox 34"/>
              <p:cNvSpPr txBox="1">
                <a:spLocks noChangeArrowheads="1"/>
              </p:cNvSpPr>
              <p:nvPr/>
            </p:nvSpPr>
            <p:spPr bwMode="auto">
              <a:xfrm>
                <a:off x="5853867" y="2443592"/>
                <a:ext cx="2373869" cy="1276544"/>
              </a:xfrm>
              <a:prstGeom prst="rect">
                <a:avLst/>
              </a:prstGeom>
              <a:noFill/>
              <a:ln w="9525">
                <a:noFill/>
                <a:miter lim="800000"/>
                <a:headEnd/>
                <a:tailEnd/>
              </a:ln>
            </p:spPr>
            <p:txBody>
              <a:bodyPr wrap="square">
                <a:spAutoFit/>
              </a:bodyPr>
              <a:lstStyle/>
              <a:p>
                <a:pPr algn="ctr"/>
                <a:r>
                  <a:rPr lang="fi-FI" sz="1224" dirty="0">
                    <a:solidFill>
                      <a:srgbClr val="505050"/>
                    </a:solidFill>
                    <a:cs typeface="Segoe UI" panose="020B0502040204020203" pitchFamily="34" charset="0"/>
                  </a:rPr>
                  <a:t>User Profile</a:t>
                </a:r>
                <a:br>
                  <a:rPr lang="fi-FI" sz="1224" dirty="0">
                    <a:solidFill>
                      <a:srgbClr val="505050"/>
                    </a:solidFill>
                    <a:cs typeface="Segoe UI" panose="020B0502040204020203" pitchFamily="34" charset="0"/>
                  </a:rPr>
                </a:br>
                <a:r>
                  <a:rPr lang="fi-FI" sz="1224" dirty="0">
                    <a:solidFill>
                      <a:srgbClr val="505050"/>
                    </a:solidFill>
                    <a:cs typeface="Segoe UI" panose="020B0502040204020203" pitchFamily="34" charset="0"/>
                  </a:rPr>
                  <a:t>Service Application</a:t>
                </a:r>
                <a:endParaRPr lang="en-US" sz="1224" dirty="0">
                  <a:solidFill>
                    <a:srgbClr val="505050"/>
                  </a:solidFill>
                  <a:cs typeface="Segoe UI" panose="020B0502040204020203" pitchFamily="34" charset="0"/>
                </a:endParaRPr>
              </a:p>
            </p:txBody>
          </p:sp>
        </p:grpSp>
      </p:grpSp>
      <p:grpSp>
        <p:nvGrpSpPr>
          <p:cNvPr id="44" name="Group 43"/>
          <p:cNvGrpSpPr/>
          <p:nvPr/>
        </p:nvGrpSpPr>
        <p:grpSpPr>
          <a:xfrm>
            <a:off x="5376982" y="2501821"/>
            <a:ext cx="1792593" cy="1385335"/>
            <a:chOff x="5776380" y="1474032"/>
            <a:chExt cx="2342862" cy="1810588"/>
          </a:xfrm>
        </p:grpSpPr>
        <p:sp>
          <p:nvSpPr>
            <p:cNvPr id="30" name="Rectangle 29"/>
            <p:cNvSpPr/>
            <p:nvPr/>
          </p:nvSpPr>
          <p:spPr bwMode="auto">
            <a:xfrm>
              <a:off x="5776380" y="1474032"/>
              <a:ext cx="2342862" cy="1810588"/>
            </a:xfrm>
            <a:prstGeom prst="rect">
              <a:avLst/>
            </a:prstGeom>
            <a:ln w="38100">
              <a:solidFill>
                <a:srgbClr val="0070C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39927" tIns="139927" rIns="139927" bIns="34980" numCol="1" rtlCol="0" anchor="t" anchorCtr="0" compatLnSpc="1">
              <a:prstTxWarp prst="textNoShape">
                <a:avLst/>
              </a:prstTxWarp>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cs typeface="Segoe UI" panose="020B0502040204020203" pitchFamily="34" charset="0"/>
              </a:endParaRPr>
            </a:p>
          </p:txBody>
        </p:sp>
        <p:grpSp>
          <p:nvGrpSpPr>
            <p:cNvPr id="36" name="Group 35"/>
            <p:cNvGrpSpPr/>
            <p:nvPr/>
          </p:nvGrpSpPr>
          <p:grpSpPr>
            <a:xfrm>
              <a:off x="6137594" y="1666935"/>
              <a:ext cx="1650680" cy="1424782"/>
              <a:chOff x="6121108" y="2330676"/>
              <a:chExt cx="1650680" cy="1424782"/>
            </a:xfrm>
          </p:grpSpPr>
          <p:pic>
            <p:nvPicPr>
              <p:cNvPr id="34" name="Picture 33"/>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312691" y="2330676"/>
                <a:ext cx="1268272" cy="1424782"/>
              </a:xfrm>
              <a:prstGeom prst="rect">
                <a:avLst/>
              </a:prstGeom>
            </p:spPr>
          </p:pic>
          <p:sp>
            <p:nvSpPr>
              <p:cNvPr id="35" name="TextBox 34"/>
              <p:cNvSpPr txBox="1">
                <a:spLocks noChangeArrowheads="1"/>
              </p:cNvSpPr>
              <p:nvPr/>
            </p:nvSpPr>
            <p:spPr bwMode="auto">
              <a:xfrm>
                <a:off x="6121108" y="2437310"/>
                <a:ext cx="1650680" cy="1105445"/>
              </a:xfrm>
              <a:prstGeom prst="rect">
                <a:avLst/>
              </a:prstGeom>
              <a:noFill/>
              <a:ln w="9525">
                <a:noFill/>
                <a:miter lim="800000"/>
                <a:headEnd/>
                <a:tailEnd/>
              </a:ln>
            </p:spPr>
            <p:txBody>
              <a:bodyPr wrap="square">
                <a:spAutoFit/>
              </a:bodyPr>
              <a:lstStyle/>
              <a:p>
                <a:pPr algn="ctr"/>
                <a:r>
                  <a:rPr lang="fi-FI" sz="2448" dirty="0">
                    <a:ln w="0"/>
                    <a:solidFill>
                      <a:srgbClr val="505050"/>
                    </a:solidFill>
                    <a:effectLst>
                      <a:outerShdw blurRad="38100" dist="19050" dir="2700000" algn="tl" rotWithShape="0">
                        <a:srgbClr val="505050">
                          <a:alpha val="40000"/>
                        </a:srgbClr>
                      </a:outerShdw>
                    </a:effectLst>
                    <a:cs typeface="Segoe UI" panose="020B0502040204020203" pitchFamily="34" charset="0"/>
                  </a:rPr>
                  <a:t>UPS</a:t>
                </a:r>
              </a:p>
              <a:p>
                <a:pPr algn="ctr"/>
                <a:r>
                  <a:rPr lang="fi-FI" sz="1224" dirty="0">
                    <a:ln w="0"/>
                    <a:solidFill>
                      <a:srgbClr val="505050"/>
                    </a:solidFill>
                    <a:effectLst>
                      <a:outerShdw blurRad="38100" dist="19050" dir="2700000" algn="tl" rotWithShape="0">
                        <a:srgbClr val="505050">
                          <a:alpha val="40000"/>
                        </a:srgbClr>
                      </a:outerShdw>
                    </a:effectLst>
                    <a:cs typeface="Segoe UI" panose="020B0502040204020203" pitchFamily="34" charset="0"/>
                  </a:rPr>
                  <a:t>(SharePoint FIM)</a:t>
                </a:r>
                <a:endParaRPr lang="en-US" sz="1224" dirty="0">
                  <a:ln w="0"/>
                  <a:solidFill>
                    <a:srgbClr val="505050"/>
                  </a:solidFill>
                  <a:effectLst>
                    <a:outerShdw blurRad="38100" dist="19050" dir="2700000" algn="tl" rotWithShape="0">
                      <a:srgbClr val="505050">
                        <a:alpha val="40000"/>
                      </a:srgbClr>
                    </a:outerShdw>
                  </a:effectLst>
                  <a:cs typeface="Segoe UI" panose="020B0502040204020203" pitchFamily="34" charset="0"/>
                </a:endParaRPr>
              </a:p>
            </p:txBody>
          </p:sp>
        </p:grpSp>
      </p:grpSp>
      <p:cxnSp>
        <p:nvCxnSpPr>
          <p:cNvPr id="51" name="Straight Arrow Connector 50"/>
          <p:cNvCxnSpPr>
            <a:endCxn id="162" idx="1"/>
          </p:cNvCxnSpPr>
          <p:nvPr/>
        </p:nvCxnSpPr>
        <p:spPr>
          <a:xfrm flipV="1">
            <a:off x="3579206" y="1725654"/>
            <a:ext cx="1797777" cy="1329350"/>
          </a:xfrm>
          <a:prstGeom prst="straightConnector1">
            <a:avLst/>
          </a:prstGeom>
          <a:ln w="38100">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57" name="Straight Arrow Connector 56"/>
          <p:cNvCxnSpPr/>
          <p:nvPr/>
        </p:nvCxnSpPr>
        <p:spPr>
          <a:xfrm>
            <a:off x="7177879" y="1318000"/>
            <a:ext cx="2131307" cy="0"/>
          </a:xfrm>
          <a:prstGeom prst="straightConnector1">
            <a:avLst/>
          </a:prstGeom>
          <a:ln w="38100">
            <a:solidFill>
              <a:srgbClr val="7030A0"/>
            </a:solidFill>
            <a:headEnd type="stealth" w="med" len="med"/>
            <a:tailEnd type="none" w="med" len="med"/>
          </a:ln>
        </p:spPr>
        <p:style>
          <a:lnRef idx="3">
            <a:schemeClr val="dk1"/>
          </a:lnRef>
          <a:fillRef idx="0">
            <a:schemeClr val="dk1"/>
          </a:fillRef>
          <a:effectRef idx="2">
            <a:schemeClr val="dk1"/>
          </a:effectRef>
          <a:fontRef idx="minor">
            <a:schemeClr val="tx1"/>
          </a:fontRef>
        </p:style>
      </p:cxnSp>
      <p:cxnSp>
        <p:nvCxnSpPr>
          <p:cNvPr id="69" name="Straight Arrow Connector 68"/>
          <p:cNvCxnSpPr>
            <a:stCxn id="30" idx="3"/>
          </p:cNvCxnSpPr>
          <p:nvPr/>
        </p:nvCxnSpPr>
        <p:spPr>
          <a:xfrm>
            <a:off x="7169577" y="3194486"/>
            <a:ext cx="2263116" cy="569482"/>
          </a:xfrm>
          <a:prstGeom prst="straightConnector1">
            <a:avLst/>
          </a:prstGeom>
          <a:ln w="38100">
            <a:solidFill>
              <a:srgbClr val="0070C0"/>
            </a:solidFill>
            <a:headEnd type="stealth" w="med" len="med"/>
            <a:tailEnd type="none" w="med" len="med"/>
          </a:ln>
        </p:spPr>
        <p:style>
          <a:lnRef idx="3">
            <a:schemeClr val="dk1"/>
          </a:lnRef>
          <a:fillRef idx="0">
            <a:schemeClr val="dk1"/>
          </a:fillRef>
          <a:effectRef idx="2">
            <a:schemeClr val="dk1"/>
          </a:effectRef>
          <a:fontRef idx="minor">
            <a:schemeClr val="tx1"/>
          </a:fontRef>
        </p:style>
      </p:cxnSp>
      <p:sp>
        <p:nvSpPr>
          <p:cNvPr id="78" name="TextBox 34"/>
          <p:cNvSpPr txBox="1">
            <a:spLocks noChangeArrowheads="1"/>
          </p:cNvSpPr>
          <p:nvPr/>
        </p:nvSpPr>
        <p:spPr bwMode="auto">
          <a:xfrm rot="867800">
            <a:off x="7971148" y="3105367"/>
            <a:ext cx="874569" cy="375039"/>
          </a:xfrm>
          <a:prstGeom prst="rect">
            <a:avLst/>
          </a:prstGeom>
          <a:noFill/>
          <a:ln w="9525">
            <a:noFill/>
            <a:miter lim="800000"/>
            <a:headEnd/>
            <a:tailEnd/>
          </a:ln>
        </p:spPr>
        <p:txBody>
          <a:bodyPr wrap="square">
            <a:spAutoFit/>
          </a:bodyPr>
          <a:lstStyle/>
          <a:p>
            <a:pPr algn="ctr"/>
            <a:r>
              <a:rPr lang="fi-FI" sz="1837" dirty="0">
                <a:solidFill>
                  <a:srgbClr val="505050"/>
                </a:solidFill>
                <a:cs typeface="Segoe UI" panose="020B0502040204020203" pitchFamily="34" charset="0"/>
              </a:rPr>
              <a:t>BCS</a:t>
            </a:r>
            <a:endParaRPr lang="en-US" sz="1837" dirty="0">
              <a:solidFill>
                <a:srgbClr val="505050"/>
              </a:solidFill>
              <a:cs typeface="Segoe UI" panose="020B0502040204020203" pitchFamily="34" charset="0"/>
            </a:endParaRPr>
          </a:p>
        </p:txBody>
      </p:sp>
      <p:grpSp>
        <p:nvGrpSpPr>
          <p:cNvPr id="3" name="Group 2"/>
          <p:cNvGrpSpPr/>
          <p:nvPr/>
        </p:nvGrpSpPr>
        <p:grpSpPr>
          <a:xfrm>
            <a:off x="9273538" y="3456558"/>
            <a:ext cx="1449112" cy="1711003"/>
            <a:chOff x="9166288" y="430082"/>
            <a:chExt cx="2373869" cy="2802891"/>
          </a:xfrm>
        </p:grpSpPr>
        <p:sp>
          <p:nvSpPr>
            <p:cNvPr id="77" name="TextBox 34"/>
            <p:cNvSpPr txBox="1">
              <a:spLocks noChangeArrowheads="1"/>
            </p:cNvSpPr>
            <p:nvPr/>
          </p:nvSpPr>
          <p:spPr bwMode="auto">
            <a:xfrm>
              <a:off x="9166288" y="2155485"/>
              <a:ext cx="2373869" cy="1077488"/>
            </a:xfrm>
            <a:prstGeom prst="rect">
              <a:avLst/>
            </a:prstGeom>
            <a:noFill/>
            <a:ln w="9525">
              <a:noFill/>
              <a:miter lim="800000"/>
              <a:headEnd/>
              <a:tailEnd/>
            </a:ln>
          </p:spPr>
          <p:txBody>
            <a:bodyPr wrap="square">
              <a:spAutoFit/>
            </a:bodyPr>
            <a:lstStyle/>
            <a:p>
              <a:pPr algn="ctr"/>
              <a:r>
                <a:rPr lang="fi-FI" sz="1837" dirty="0">
                  <a:solidFill>
                    <a:srgbClr val="505050"/>
                  </a:solidFill>
                  <a:cs typeface="Segoe UI" panose="020B0502040204020203" pitchFamily="34" charset="0"/>
                </a:rPr>
                <a:t>External System</a:t>
              </a:r>
              <a:endParaRPr lang="en-US" sz="1837" dirty="0">
                <a:solidFill>
                  <a:srgbClr val="505050"/>
                </a:solidFill>
                <a:cs typeface="Segoe UI" panose="020B0502040204020203" pitchFamily="34" charset="0"/>
              </a:endParaRPr>
            </a:p>
          </p:txBody>
        </p:sp>
        <p:grpSp>
          <p:nvGrpSpPr>
            <p:cNvPr id="131" name="Group 130"/>
            <p:cNvGrpSpPr/>
            <p:nvPr/>
          </p:nvGrpSpPr>
          <p:grpSpPr>
            <a:xfrm>
              <a:off x="9411639" y="430082"/>
              <a:ext cx="2094055" cy="2011789"/>
              <a:chOff x="5862149" y="616404"/>
              <a:chExt cx="2094055" cy="2011789"/>
            </a:xfrm>
          </p:grpSpPr>
          <p:grpSp>
            <p:nvGrpSpPr>
              <p:cNvPr id="132" name="Group 131"/>
              <p:cNvGrpSpPr/>
              <p:nvPr/>
            </p:nvGrpSpPr>
            <p:grpSpPr>
              <a:xfrm>
                <a:off x="5862149" y="616404"/>
                <a:ext cx="2094055" cy="2011789"/>
                <a:chOff x="4631648" y="4122981"/>
                <a:chExt cx="2094055" cy="2011789"/>
              </a:xfrm>
            </p:grpSpPr>
            <p:sp>
              <p:nvSpPr>
                <p:cNvPr id="134" name="TextBox 133"/>
                <p:cNvSpPr txBox="1"/>
                <p:nvPr/>
              </p:nvSpPr>
              <p:spPr>
                <a:xfrm>
                  <a:off x="4906462" y="4777020"/>
                  <a:ext cx="269635" cy="771614"/>
                </a:xfrm>
                <a:prstGeom prst="rect">
                  <a:avLst/>
                </a:prstGeom>
                <a:noFill/>
              </p:spPr>
              <p:txBody>
                <a:bodyPr wrap="none" lIns="0" tIns="0" rIns="0" bIns="0" rtlCol="0">
                  <a:spAutoFit/>
                </a:bodyPr>
                <a:lstStyle/>
                <a:p>
                  <a:r>
                    <a:rPr lang="fi-FI" sz="3061" b="1" spc="-54" dirty="0">
                      <a:gradFill>
                        <a:gsLst>
                          <a:gs pos="2917">
                            <a:srgbClr val="E6E6E6"/>
                          </a:gs>
                          <a:gs pos="95000">
                            <a:srgbClr val="E6E6E6"/>
                          </a:gs>
                        </a:gsLst>
                        <a:lin ang="5400000" scaled="0"/>
                      </a:gradFill>
                      <a:cs typeface="Segoe UI" panose="020B0502040204020203" pitchFamily="34" charset="0"/>
                    </a:rPr>
                    <a:t>?</a:t>
                  </a:r>
                  <a:endParaRPr lang="en-US" sz="2449" b="1" spc="-54" dirty="0">
                    <a:gradFill>
                      <a:gsLst>
                        <a:gs pos="2917">
                          <a:srgbClr val="E6E6E6"/>
                        </a:gs>
                        <a:gs pos="95000">
                          <a:srgbClr val="E6E6E6"/>
                        </a:gs>
                      </a:gsLst>
                      <a:lin ang="5400000" scaled="0"/>
                    </a:gradFill>
                    <a:cs typeface="Segoe UI" panose="020B0502040204020203" pitchFamily="34" charset="0"/>
                  </a:endParaRPr>
                </a:p>
              </p:txBody>
            </p:sp>
            <p:grpSp>
              <p:nvGrpSpPr>
                <p:cNvPr id="135" name="Group 134"/>
                <p:cNvGrpSpPr/>
                <p:nvPr/>
              </p:nvGrpSpPr>
              <p:grpSpPr>
                <a:xfrm>
                  <a:off x="4713389" y="4122981"/>
                  <a:ext cx="2012314" cy="2011789"/>
                  <a:chOff x="5495236" y="550707"/>
                  <a:chExt cx="2012314" cy="2011789"/>
                </a:xfrm>
              </p:grpSpPr>
              <p:grpSp>
                <p:nvGrpSpPr>
                  <p:cNvPr id="141" name="Group 140"/>
                  <p:cNvGrpSpPr/>
                  <p:nvPr/>
                </p:nvGrpSpPr>
                <p:grpSpPr>
                  <a:xfrm>
                    <a:off x="6128975" y="812318"/>
                    <a:ext cx="666750" cy="1487475"/>
                    <a:chOff x="2081162" y="4640597"/>
                    <a:chExt cx="666750" cy="1487475"/>
                  </a:xfrm>
                  <a:solidFill>
                    <a:schemeClr val="bg1"/>
                  </a:solidFill>
                </p:grpSpPr>
                <p:sp>
                  <p:nvSpPr>
                    <p:cNvPr id="143" name="Snip Diagonal Corner Rectangle 142"/>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44" name="Isosceles Triangle 143"/>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45" name="Isosceles Triangle 144"/>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142"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5495236" y="550707"/>
                    <a:ext cx="2012314" cy="2011789"/>
                  </a:xfrm>
                  <a:prstGeom prst="rect">
                    <a:avLst/>
                  </a:prstGeom>
                  <a:noFill/>
                </p:spPr>
              </p:pic>
            </p:grpSp>
            <p:grpSp>
              <p:nvGrpSpPr>
                <p:cNvPr id="136" name="Group 135"/>
                <p:cNvGrpSpPr/>
                <p:nvPr/>
              </p:nvGrpSpPr>
              <p:grpSpPr>
                <a:xfrm>
                  <a:off x="4631648" y="4748084"/>
                  <a:ext cx="1090092" cy="875577"/>
                  <a:chOff x="3599175" y="4220568"/>
                  <a:chExt cx="1090092" cy="875577"/>
                </a:xfrm>
              </p:grpSpPr>
              <p:sp>
                <p:nvSpPr>
                  <p:cNvPr id="137" name="Rounded Rectangle 136"/>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138" name="Group 137"/>
                  <p:cNvGrpSpPr/>
                  <p:nvPr/>
                </p:nvGrpSpPr>
                <p:grpSpPr>
                  <a:xfrm>
                    <a:off x="3614541" y="4243079"/>
                    <a:ext cx="1057169" cy="832818"/>
                    <a:chOff x="3705190" y="4561217"/>
                    <a:chExt cx="1057169" cy="832818"/>
                  </a:xfrm>
                </p:grpSpPr>
                <p:pic>
                  <p:nvPicPr>
                    <p:cNvPr id="139"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40" name="Rectangle 139"/>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grpSp>
          <p:pic>
            <p:nvPicPr>
              <p:cNvPr id="133" name="Picture 3" descr="\\MAGNUM\Projects\Microsoft\Cloud Power FY12\Design\ICONS_PNG\User.png"/>
              <p:cNvPicPr>
                <a:picLocks noChangeAspect="1" noChangeArrowheads="1"/>
              </p:cNvPicPr>
              <p:nvPr/>
            </p:nvPicPr>
            <p:blipFill>
              <a:blip r:embed="rId8" cstate="print">
                <a:duotone>
                  <a:prstClr val="black"/>
                  <a:schemeClr val="accent4">
                    <a:tint val="45000"/>
                    <a:satMod val="400000"/>
                  </a:schemeClr>
                </a:duotone>
              </a:blip>
              <a:srcRect/>
              <a:stretch>
                <a:fillRect/>
              </a:stretch>
            </p:blipFill>
            <p:spPr bwMode="auto">
              <a:xfrm>
                <a:off x="6082014" y="1433239"/>
                <a:ext cx="648169" cy="648000"/>
              </a:xfrm>
              <a:prstGeom prst="rect">
                <a:avLst/>
              </a:prstGeom>
              <a:noFill/>
            </p:spPr>
          </p:pic>
        </p:grpSp>
      </p:grpSp>
      <p:grpSp>
        <p:nvGrpSpPr>
          <p:cNvPr id="17" name="Group 16"/>
          <p:cNvGrpSpPr/>
          <p:nvPr/>
        </p:nvGrpSpPr>
        <p:grpSpPr>
          <a:xfrm>
            <a:off x="9375774" y="951292"/>
            <a:ext cx="1283038" cy="1679638"/>
            <a:chOff x="9563511" y="2802779"/>
            <a:chExt cx="2373869" cy="2961678"/>
          </a:xfrm>
        </p:grpSpPr>
        <p:sp>
          <p:nvSpPr>
            <p:cNvPr id="24" name="TextBox 34"/>
            <p:cNvSpPr txBox="1">
              <a:spLocks noChangeArrowheads="1"/>
            </p:cNvSpPr>
            <p:nvPr/>
          </p:nvSpPr>
          <p:spPr bwMode="auto">
            <a:xfrm>
              <a:off x="9563511" y="4604668"/>
              <a:ext cx="2373869" cy="1159789"/>
            </a:xfrm>
            <a:prstGeom prst="rect">
              <a:avLst/>
            </a:prstGeom>
            <a:noFill/>
            <a:ln w="9525">
              <a:noFill/>
              <a:miter lim="800000"/>
              <a:headEnd/>
              <a:tailEnd/>
            </a:ln>
          </p:spPr>
          <p:txBody>
            <a:bodyPr wrap="square">
              <a:spAutoFit/>
            </a:bodyPr>
            <a:lstStyle/>
            <a:p>
              <a:pPr algn="ctr"/>
              <a:r>
                <a:rPr lang="fi-FI" sz="1837" dirty="0">
                  <a:solidFill>
                    <a:srgbClr val="505050"/>
                  </a:solidFill>
                  <a:cs typeface="Segoe UI" panose="020B0502040204020203" pitchFamily="34" charset="0"/>
                </a:rPr>
                <a:t>Active Directory</a:t>
              </a:r>
              <a:endParaRPr lang="en-US" sz="1837" dirty="0">
                <a:solidFill>
                  <a:srgbClr val="505050"/>
                </a:solidFill>
                <a:cs typeface="Segoe UI" panose="020B0502040204020203" pitchFamily="34" charset="0"/>
              </a:endParaRPr>
            </a:p>
          </p:txBody>
        </p:sp>
        <p:grpSp>
          <p:nvGrpSpPr>
            <p:cNvPr id="146" name="Group 145"/>
            <p:cNvGrpSpPr/>
            <p:nvPr/>
          </p:nvGrpSpPr>
          <p:grpSpPr>
            <a:xfrm>
              <a:off x="9744359" y="2802779"/>
              <a:ext cx="2090753" cy="2011789"/>
              <a:chOff x="3404188" y="2365141"/>
              <a:chExt cx="2090753" cy="2011789"/>
            </a:xfrm>
          </p:grpSpPr>
          <p:grpSp>
            <p:nvGrpSpPr>
              <p:cNvPr id="147" name="Group 146"/>
              <p:cNvGrpSpPr/>
              <p:nvPr/>
            </p:nvGrpSpPr>
            <p:grpSpPr>
              <a:xfrm>
                <a:off x="4131580" y="2634725"/>
                <a:ext cx="666750" cy="1487475"/>
                <a:chOff x="2081162" y="4640597"/>
                <a:chExt cx="666750" cy="1487475"/>
              </a:xfrm>
              <a:solidFill>
                <a:schemeClr val="bg1"/>
              </a:solidFill>
            </p:grpSpPr>
            <p:sp>
              <p:nvSpPr>
                <p:cNvPr id="158" name="Snip Diagonal Corner Rectangle 157"/>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59" name="Isosceles Triangle 158"/>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160" name="Isosceles Triangle 159"/>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148"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3482627" y="2365141"/>
                <a:ext cx="2012314" cy="2011789"/>
              </a:xfrm>
              <a:prstGeom prst="rect">
                <a:avLst/>
              </a:prstGeom>
              <a:noFill/>
            </p:spPr>
          </p:pic>
          <p:grpSp>
            <p:nvGrpSpPr>
              <p:cNvPr id="149" name="Group 148"/>
              <p:cNvGrpSpPr/>
              <p:nvPr/>
            </p:nvGrpSpPr>
            <p:grpSpPr>
              <a:xfrm>
                <a:off x="3404188" y="2985988"/>
                <a:ext cx="1090092" cy="875577"/>
                <a:chOff x="8224522" y="1953280"/>
                <a:chExt cx="1090092" cy="875577"/>
              </a:xfrm>
            </p:grpSpPr>
            <p:grpSp>
              <p:nvGrpSpPr>
                <p:cNvPr id="150" name="Group 149"/>
                <p:cNvGrpSpPr/>
                <p:nvPr/>
              </p:nvGrpSpPr>
              <p:grpSpPr>
                <a:xfrm>
                  <a:off x="8224522" y="1953280"/>
                  <a:ext cx="1090092" cy="875577"/>
                  <a:chOff x="3599175" y="4220568"/>
                  <a:chExt cx="1090092" cy="875577"/>
                </a:xfrm>
              </p:grpSpPr>
              <p:sp>
                <p:nvSpPr>
                  <p:cNvPr id="154" name="Rounded Rectangle 153"/>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155" name="Group 154"/>
                  <p:cNvGrpSpPr/>
                  <p:nvPr/>
                </p:nvGrpSpPr>
                <p:grpSpPr>
                  <a:xfrm>
                    <a:off x="3614541" y="4243079"/>
                    <a:ext cx="1057169" cy="832818"/>
                    <a:chOff x="3705190" y="4561217"/>
                    <a:chExt cx="1057169" cy="832818"/>
                  </a:xfrm>
                </p:grpSpPr>
                <p:pic>
                  <p:nvPicPr>
                    <p:cNvPr id="156"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57" name="Rectangle 156"/>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grpSp>
              <p:nvGrpSpPr>
                <p:cNvPr id="151" name="Group 150"/>
                <p:cNvGrpSpPr/>
                <p:nvPr/>
              </p:nvGrpSpPr>
              <p:grpSpPr>
                <a:xfrm>
                  <a:off x="8490140" y="2176722"/>
                  <a:ext cx="637210" cy="553161"/>
                  <a:chOff x="5768367" y="2467303"/>
                  <a:chExt cx="637210" cy="553161"/>
                </a:xfrm>
              </p:grpSpPr>
              <p:pic>
                <p:nvPicPr>
                  <p:cNvPr id="152" name="Picture 4" descr="\\MAGNUM\Projects\Microsoft\Cloud Power FY12\Design\Icons\PNGs\IT_guy.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5852416" y="2467303"/>
                    <a:ext cx="553161" cy="553161"/>
                  </a:xfrm>
                  <a:prstGeom prst="rect">
                    <a:avLst/>
                  </a:prstGeom>
                  <a:noFill/>
                </p:spPr>
              </p:pic>
              <p:pic>
                <p:nvPicPr>
                  <p:cNvPr id="153" name="Picture 3" descr="\\MAGNUM\Projects\Microsoft\Cloud Power FY12\Design\ICONS_PNG\Confidentiality.png"/>
                  <p:cNvPicPr>
                    <a:picLocks noChangeAspect="1" noChangeArrowheads="1"/>
                  </p:cNvPicPr>
                  <p:nvPr/>
                </p:nvPicPr>
                <p:blipFill>
                  <a:blip r:embed="rId10" cstate="print">
                    <a:duotone>
                      <a:prstClr val="black"/>
                      <a:schemeClr val="accent4">
                        <a:tint val="45000"/>
                        <a:satMod val="400000"/>
                      </a:schemeClr>
                    </a:duotone>
                  </a:blip>
                  <a:srcRect/>
                  <a:stretch>
                    <a:fillRect/>
                  </a:stretch>
                </p:blipFill>
                <p:spPr bwMode="auto">
                  <a:xfrm>
                    <a:off x="5768367" y="2655722"/>
                    <a:ext cx="364742" cy="364742"/>
                  </a:xfrm>
                  <a:prstGeom prst="rect">
                    <a:avLst/>
                  </a:prstGeom>
                  <a:noFill/>
                </p:spPr>
              </p:pic>
            </p:grpSp>
          </p:grpSp>
        </p:grpSp>
      </p:grpSp>
      <p:grpSp>
        <p:nvGrpSpPr>
          <p:cNvPr id="161" name="Group 160"/>
          <p:cNvGrpSpPr/>
          <p:nvPr/>
        </p:nvGrpSpPr>
        <p:grpSpPr>
          <a:xfrm>
            <a:off x="5376982" y="1032990"/>
            <a:ext cx="1792593" cy="1385335"/>
            <a:chOff x="5776380" y="1474032"/>
            <a:chExt cx="2342862" cy="1810588"/>
          </a:xfrm>
        </p:grpSpPr>
        <p:sp>
          <p:nvSpPr>
            <p:cNvPr id="162" name="Rectangle 161"/>
            <p:cNvSpPr/>
            <p:nvPr/>
          </p:nvSpPr>
          <p:spPr bwMode="auto">
            <a:xfrm>
              <a:off x="5776380" y="1474032"/>
              <a:ext cx="2342862" cy="1810588"/>
            </a:xfrm>
            <a:prstGeom prst="rect">
              <a:avLst/>
            </a:prstGeom>
            <a:ln w="38100">
              <a:solidFill>
                <a:srgbClr val="7030A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39927" tIns="139927" rIns="139927" bIns="34980" numCol="1" rtlCol="0" anchor="t" anchorCtr="0" compatLnSpc="1">
              <a:prstTxWarp prst="textNoShape">
                <a:avLst/>
              </a:prstTxWarp>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cs typeface="Segoe UI" panose="020B0502040204020203" pitchFamily="34" charset="0"/>
              </a:endParaRPr>
            </a:p>
          </p:txBody>
        </p:sp>
        <p:grpSp>
          <p:nvGrpSpPr>
            <p:cNvPr id="163" name="Group 162"/>
            <p:cNvGrpSpPr/>
            <p:nvPr/>
          </p:nvGrpSpPr>
          <p:grpSpPr>
            <a:xfrm>
              <a:off x="5930555" y="1666935"/>
              <a:ext cx="2044620" cy="1424782"/>
              <a:chOff x="5914069" y="2330676"/>
              <a:chExt cx="2044620" cy="1424782"/>
            </a:xfrm>
          </p:grpSpPr>
          <p:pic>
            <p:nvPicPr>
              <p:cNvPr id="164" name="Picture 163"/>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312691" y="2330676"/>
                <a:ext cx="1268272" cy="1424782"/>
              </a:xfrm>
              <a:prstGeom prst="rect">
                <a:avLst/>
              </a:prstGeom>
            </p:spPr>
          </p:pic>
          <p:sp>
            <p:nvSpPr>
              <p:cNvPr id="165" name="TextBox 164"/>
              <p:cNvSpPr txBox="1">
                <a:spLocks noChangeArrowheads="1"/>
              </p:cNvSpPr>
              <p:nvPr/>
            </p:nvSpPr>
            <p:spPr bwMode="auto">
              <a:xfrm>
                <a:off x="5914069" y="2437310"/>
                <a:ext cx="2044620" cy="1105445"/>
              </a:xfrm>
              <a:prstGeom prst="rect">
                <a:avLst/>
              </a:prstGeom>
              <a:noFill/>
              <a:ln w="9525">
                <a:noFill/>
                <a:miter lim="800000"/>
                <a:headEnd/>
                <a:tailEnd/>
              </a:ln>
            </p:spPr>
            <p:txBody>
              <a:bodyPr wrap="square">
                <a:spAutoFit/>
              </a:bodyPr>
              <a:lstStyle/>
              <a:p>
                <a:pPr algn="ctr"/>
                <a:r>
                  <a:rPr lang="fi-FI" sz="2448" dirty="0">
                    <a:ln w="0"/>
                    <a:solidFill>
                      <a:srgbClr val="505050"/>
                    </a:solidFill>
                    <a:effectLst>
                      <a:outerShdw blurRad="38100" dist="19050" dir="2700000" algn="tl" rotWithShape="0">
                        <a:srgbClr val="505050">
                          <a:alpha val="40000"/>
                        </a:srgbClr>
                      </a:outerShdw>
                    </a:effectLst>
                    <a:cs typeface="Segoe UI" panose="020B0502040204020203" pitchFamily="34" charset="0"/>
                  </a:rPr>
                  <a:t>ADI</a:t>
                </a:r>
              </a:p>
              <a:p>
                <a:pPr algn="ctr"/>
                <a:r>
                  <a:rPr lang="fi-FI" sz="1224" dirty="0">
                    <a:ln w="0"/>
                    <a:solidFill>
                      <a:srgbClr val="505050"/>
                    </a:solidFill>
                    <a:cs typeface="Segoe UI" panose="020B0502040204020203" pitchFamily="34" charset="0"/>
                  </a:rPr>
                  <a:t>(User Profile </a:t>
                </a:r>
                <a:br>
                  <a:rPr lang="fi-FI" sz="1224" dirty="0">
                    <a:ln w="0"/>
                    <a:solidFill>
                      <a:srgbClr val="505050"/>
                    </a:solidFill>
                    <a:cs typeface="Segoe UI" panose="020B0502040204020203" pitchFamily="34" charset="0"/>
                  </a:rPr>
                </a:br>
                <a:r>
                  <a:rPr lang="fi-FI" sz="1224" dirty="0">
                    <a:ln w="0"/>
                    <a:solidFill>
                      <a:srgbClr val="505050"/>
                    </a:solidFill>
                    <a:cs typeface="Segoe UI" panose="020B0502040204020203" pitchFamily="34" charset="0"/>
                  </a:rPr>
                  <a:t>Service Instance)</a:t>
                </a:r>
                <a:endParaRPr lang="en-US" sz="1224" dirty="0">
                  <a:ln w="0"/>
                  <a:solidFill>
                    <a:srgbClr val="505050"/>
                  </a:solidFill>
                  <a:cs typeface="Segoe UI" panose="020B0502040204020203" pitchFamily="34" charset="0"/>
                </a:endParaRPr>
              </a:p>
            </p:txBody>
          </p:sp>
        </p:grpSp>
      </p:grpSp>
      <p:grpSp>
        <p:nvGrpSpPr>
          <p:cNvPr id="166" name="Group 165"/>
          <p:cNvGrpSpPr/>
          <p:nvPr/>
        </p:nvGrpSpPr>
        <p:grpSpPr>
          <a:xfrm>
            <a:off x="5381140" y="3980703"/>
            <a:ext cx="1792593" cy="1385335"/>
            <a:chOff x="5776380" y="1474032"/>
            <a:chExt cx="2342862" cy="1810588"/>
          </a:xfrm>
        </p:grpSpPr>
        <p:sp>
          <p:nvSpPr>
            <p:cNvPr id="167" name="Rectangle 166"/>
            <p:cNvSpPr/>
            <p:nvPr/>
          </p:nvSpPr>
          <p:spPr bwMode="auto">
            <a:xfrm>
              <a:off x="5776380" y="1474032"/>
              <a:ext cx="2342862" cy="1810588"/>
            </a:xfrm>
            <a:prstGeom prst="rect">
              <a:avLst/>
            </a:prstGeom>
            <a:ln w="38100">
              <a:solidFill>
                <a:srgbClr val="00B05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39927" tIns="139927" rIns="139927" bIns="34980" numCol="1" rtlCol="0" anchor="t" anchorCtr="0" compatLnSpc="1">
              <a:prstTxWarp prst="textNoShape">
                <a:avLst/>
              </a:prstTxWarp>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cs typeface="Segoe UI" panose="020B0502040204020203" pitchFamily="34" charset="0"/>
              </a:endParaRPr>
            </a:p>
          </p:txBody>
        </p:sp>
        <p:grpSp>
          <p:nvGrpSpPr>
            <p:cNvPr id="168" name="Group 167"/>
            <p:cNvGrpSpPr/>
            <p:nvPr/>
          </p:nvGrpSpPr>
          <p:grpSpPr>
            <a:xfrm>
              <a:off x="6329177" y="1666935"/>
              <a:ext cx="1268272" cy="1424782"/>
              <a:chOff x="6312691" y="2330676"/>
              <a:chExt cx="1268272" cy="1424782"/>
            </a:xfrm>
          </p:grpSpPr>
          <p:pic>
            <p:nvPicPr>
              <p:cNvPr id="169" name="Picture 168"/>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312691" y="2330676"/>
                <a:ext cx="1268272" cy="1424782"/>
              </a:xfrm>
              <a:prstGeom prst="rect">
                <a:avLst/>
              </a:prstGeom>
            </p:spPr>
          </p:pic>
          <p:sp>
            <p:nvSpPr>
              <p:cNvPr id="170" name="TextBox 169"/>
              <p:cNvSpPr txBox="1">
                <a:spLocks noChangeArrowheads="1"/>
              </p:cNvSpPr>
              <p:nvPr/>
            </p:nvSpPr>
            <p:spPr bwMode="auto">
              <a:xfrm>
                <a:off x="6349542" y="2437310"/>
                <a:ext cx="1194576" cy="1105445"/>
              </a:xfrm>
              <a:prstGeom prst="rect">
                <a:avLst/>
              </a:prstGeom>
              <a:noFill/>
              <a:ln w="9525">
                <a:noFill/>
                <a:miter lim="800000"/>
                <a:headEnd/>
                <a:tailEnd/>
              </a:ln>
            </p:spPr>
            <p:txBody>
              <a:bodyPr wrap="square">
                <a:spAutoFit/>
              </a:bodyPr>
              <a:lstStyle/>
              <a:p>
                <a:pPr algn="ctr"/>
                <a:r>
                  <a:rPr lang="fi-FI" sz="2448" dirty="0">
                    <a:ln w="0"/>
                    <a:solidFill>
                      <a:srgbClr val="505050"/>
                    </a:solidFill>
                    <a:effectLst>
                      <a:outerShdw blurRad="38100" dist="19050" dir="2700000" algn="tl" rotWithShape="0">
                        <a:srgbClr val="505050">
                          <a:alpha val="40000"/>
                        </a:srgbClr>
                      </a:outerShdw>
                    </a:effectLst>
                    <a:cs typeface="Segoe UI" panose="020B0502040204020203" pitchFamily="34" charset="0"/>
                  </a:rPr>
                  <a:t>EIM</a:t>
                </a:r>
              </a:p>
              <a:p>
                <a:pPr algn="ctr"/>
                <a:r>
                  <a:rPr lang="fi-FI" sz="1224" dirty="0">
                    <a:ln w="0"/>
                    <a:solidFill>
                      <a:srgbClr val="505050"/>
                    </a:solidFill>
                    <a:effectLst>
                      <a:outerShdw blurRad="38100" dist="19050" dir="2700000" algn="tl" rotWithShape="0">
                        <a:srgbClr val="505050">
                          <a:alpha val="40000"/>
                        </a:srgbClr>
                      </a:outerShdw>
                    </a:effectLst>
                    <a:cs typeface="Segoe UI" panose="020B0502040204020203" pitchFamily="34" charset="0"/>
                  </a:rPr>
                  <a:t>(External FIM)</a:t>
                </a:r>
                <a:endParaRPr lang="en-US" sz="1224" dirty="0">
                  <a:ln w="0"/>
                  <a:solidFill>
                    <a:srgbClr val="505050"/>
                  </a:solidFill>
                  <a:effectLst>
                    <a:outerShdw blurRad="38100" dist="19050" dir="2700000" algn="tl" rotWithShape="0">
                      <a:srgbClr val="505050">
                        <a:alpha val="40000"/>
                      </a:srgbClr>
                    </a:outerShdw>
                  </a:effectLst>
                  <a:cs typeface="Segoe UI" panose="020B0502040204020203" pitchFamily="34" charset="0"/>
                </a:endParaRPr>
              </a:p>
            </p:txBody>
          </p:sp>
        </p:grpSp>
      </p:grpSp>
      <p:grpSp>
        <p:nvGrpSpPr>
          <p:cNvPr id="171" name="Group 170"/>
          <p:cNvGrpSpPr/>
          <p:nvPr/>
        </p:nvGrpSpPr>
        <p:grpSpPr>
          <a:xfrm>
            <a:off x="5381140" y="5439477"/>
            <a:ext cx="1792593" cy="1385335"/>
            <a:chOff x="5776380" y="1474032"/>
            <a:chExt cx="2342862" cy="1810588"/>
          </a:xfrm>
        </p:grpSpPr>
        <p:sp>
          <p:nvSpPr>
            <p:cNvPr id="172" name="Rectangle 171"/>
            <p:cNvSpPr/>
            <p:nvPr/>
          </p:nvSpPr>
          <p:spPr bwMode="auto">
            <a:xfrm>
              <a:off x="5776380" y="1474032"/>
              <a:ext cx="2342862" cy="1810588"/>
            </a:xfrm>
            <a:prstGeom prst="rect">
              <a:avLst/>
            </a:prstGeom>
            <a:ln w="38100">
              <a:solidFill>
                <a:srgbClr val="C0000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39927" tIns="139927" rIns="139927" bIns="34980" numCol="1" rtlCol="0" anchor="t" anchorCtr="0" compatLnSpc="1">
              <a:prstTxWarp prst="textNoShape">
                <a:avLst/>
              </a:prstTxWarp>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cs typeface="Segoe UI" panose="020B0502040204020203" pitchFamily="34" charset="0"/>
              </a:endParaRPr>
            </a:p>
          </p:txBody>
        </p:sp>
        <p:grpSp>
          <p:nvGrpSpPr>
            <p:cNvPr id="173" name="Group 172"/>
            <p:cNvGrpSpPr/>
            <p:nvPr/>
          </p:nvGrpSpPr>
          <p:grpSpPr>
            <a:xfrm>
              <a:off x="6329177" y="1666935"/>
              <a:ext cx="1268272" cy="1424782"/>
              <a:chOff x="6312691" y="2330676"/>
              <a:chExt cx="1268272" cy="1424782"/>
            </a:xfrm>
          </p:grpSpPr>
          <p:pic>
            <p:nvPicPr>
              <p:cNvPr id="174" name="Picture 173"/>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312691" y="2330676"/>
                <a:ext cx="1268272" cy="1424782"/>
              </a:xfrm>
              <a:prstGeom prst="rect">
                <a:avLst/>
              </a:prstGeom>
            </p:spPr>
          </p:pic>
          <p:sp>
            <p:nvSpPr>
              <p:cNvPr id="175" name="TextBox 174"/>
              <p:cNvSpPr txBox="1">
                <a:spLocks noChangeArrowheads="1"/>
              </p:cNvSpPr>
              <p:nvPr/>
            </p:nvSpPr>
            <p:spPr bwMode="auto">
              <a:xfrm>
                <a:off x="6349542" y="2437310"/>
                <a:ext cx="1194576" cy="1105445"/>
              </a:xfrm>
              <a:prstGeom prst="rect">
                <a:avLst/>
              </a:prstGeom>
              <a:noFill/>
              <a:ln w="9525">
                <a:noFill/>
                <a:miter lim="800000"/>
                <a:headEnd/>
                <a:tailEnd/>
              </a:ln>
            </p:spPr>
            <p:txBody>
              <a:bodyPr wrap="square">
                <a:spAutoFit/>
              </a:bodyPr>
              <a:lstStyle/>
              <a:p>
                <a:pPr algn="ctr"/>
                <a:r>
                  <a:rPr lang="fi-FI" sz="2448" dirty="0">
                    <a:ln w="0"/>
                    <a:solidFill>
                      <a:srgbClr val="505050"/>
                    </a:solidFill>
                    <a:effectLst>
                      <a:outerShdw blurRad="38100" dist="19050" dir="2700000" algn="tl" rotWithShape="0">
                        <a:srgbClr val="505050">
                          <a:alpha val="40000"/>
                        </a:srgbClr>
                      </a:outerShdw>
                    </a:effectLst>
                    <a:cs typeface="Segoe UI" panose="020B0502040204020203" pitchFamily="34" charset="0"/>
                  </a:rPr>
                  <a:t>EIM</a:t>
                </a:r>
              </a:p>
              <a:p>
                <a:pPr algn="ctr"/>
                <a:r>
                  <a:rPr lang="fi-FI" sz="1224" dirty="0">
                    <a:ln w="0"/>
                    <a:solidFill>
                      <a:srgbClr val="505050"/>
                    </a:solidFill>
                    <a:effectLst>
                      <a:outerShdw blurRad="38100" dist="19050" dir="2700000" algn="tl" rotWithShape="0">
                        <a:srgbClr val="505050">
                          <a:alpha val="40000"/>
                        </a:srgbClr>
                      </a:outerShdw>
                    </a:effectLst>
                    <a:cs typeface="Segoe UI" panose="020B0502040204020203" pitchFamily="34" charset="0"/>
                  </a:rPr>
                  <a:t>(Custom Code)</a:t>
                </a:r>
                <a:endParaRPr lang="en-US" sz="1224" dirty="0">
                  <a:ln w="0"/>
                  <a:solidFill>
                    <a:srgbClr val="505050"/>
                  </a:solidFill>
                  <a:effectLst>
                    <a:outerShdw blurRad="38100" dist="19050" dir="2700000" algn="tl" rotWithShape="0">
                      <a:srgbClr val="505050">
                        <a:alpha val="40000"/>
                      </a:srgbClr>
                    </a:outerShdw>
                  </a:effectLst>
                  <a:cs typeface="Segoe UI" panose="020B0502040204020203" pitchFamily="34" charset="0"/>
                </a:endParaRPr>
              </a:p>
            </p:txBody>
          </p:sp>
        </p:grpSp>
      </p:grpSp>
      <p:cxnSp>
        <p:nvCxnSpPr>
          <p:cNvPr id="176" name="Straight Arrow Connector 175"/>
          <p:cNvCxnSpPr/>
          <p:nvPr/>
        </p:nvCxnSpPr>
        <p:spPr>
          <a:xfrm>
            <a:off x="3564951" y="3351904"/>
            <a:ext cx="1783836" cy="16407"/>
          </a:xfrm>
          <a:prstGeom prst="straightConnector1">
            <a:avLst/>
          </a:prstGeom>
          <a:ln w="38100">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177" name="Straight Arrow Connector 176"/>
          <p:cNvCxnSpPr>
            <a:endCxn id="167" idx="1"/>
          </p:cNvCxnSpPr>
          <p:nvPr/>
        </p:nvCxnSpPr>
        <p:spPr>
          <a:xfrm>
            <a:off x="3561733" y="3665191"/>
            <a:ext cx="1819407" cy="1008181"/>
          </a:xfrm>
          <a:prstGeom prst="straightConnector1">
            <a:avLst/>
          </a:prstGeom>
          <a:ln w="38100">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178" name="Straight Arrow Connector 177"/>
          <p:cNvCxnSpPr>
            <a:endCxn id="172" idx="1"/>
          </p:cNvCxnSpPr>
          <p:nvPr/>
        </p:nvCxnSpPr>
        <p:spPr>
          <a:xfrm>
            <a:off x="3585028" y="4086479"/>
            <a:ext cx="1796113" cy="2045668"/>
          </a:xfrm>
          <a:prstGeom prst="straightConnector1">
            <a:avLst/>
          </a:prstGeom>
          <a:ln w="38100">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179" name="Straight Arrow Connector 178"/>
          <p:cNvCxnSpPr/>
          <p:nvPr/>
        </p:nvCxnSpPr>
        <p:spPr>
          <a:xfrm flipV="1">
            <a:off x="7187155" y="1592161"/>
            <a:ext cx="2135354" cy="1177038"/>
          </a:xfrm>
          <a:prstGeom prst="straightConnector1">
            <a:avLst/>
          </a:prstGeom>
          <a:ln w="38100">
            <a:solidFill>
              <a:srgbClr val="0070C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180" name="Straight Arrow Connector 179"/>
          <p:cNvCxnSpPr/>
          <p:nvPr/>
        </p:nvCxnSpPr>
        <p:spPr>
          <a:xfrm flipV="1">
            <a:off x="7188531" y="1825415"/>
            <a:ext cx="2187243" cy="2322109"/>
          </a:xfrm>
          <a:prstGeom prst="straightConnector1">
            <a:avLst/>
          </a:prstGeom>
          <a:ln w="38100">
            <a:solidFill>
              <a:srgbClr val="00B05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181" name="Straight Arrow Connector 180"/>
          <p:cNvCxnSpPr/>
          <p:nvPr/>
        </p:nvCxnSpPr>
        <p:spPr>
          <a:xfrm flipV="1">
            <a:off x="7202939" y="2381843"/>
            <a:ext cx="2290924" cy="3300416"/>
          </a:xfrm>
          <a:prstGeom prst="straightConnector1">
            <a:avLst/>
          </a:prstGeom>
          <a:ln w="38100">
            <a:solidFill>
              <a:srgbClr val="C00000"/>
            </a:solidFill>
            <a:headEnd type="stealth" w="lg" len="lg"/>
            <a:tailEnd type="stealth" w="lg" len="lg"/>
          </a:ln>
        </p:spPr>
        <p:style>
          <a:lnRef idx="3">
            <a:schemeClr val="dk1"/>
          </a:lnRef>
          <a:fillRef idx="0">
            <a:schemeClr val="dk1"/>
          </a:fillRef>
          <a:effectRef idx="2">
            <a:schemeClr val="dk1"/>
          </a:effectRef>
          <a:fontRef idx="minor">
            <a:schemeClr val="tx1"/>
          </a:fontRef>
        </p:style>
      </p:cxnSp>
      <p:grpSp>
        <p:nvGrpSpPr>
          <p:cNvPr id="199" name="Group 198"/>
          <p:cNvGrpSpPr/>
          <p:nvPr/>
        </p:nvGrpSpPr>
        <p:grpSpPr>
          <a:xfrm>
            <a:off x="9375774" y="5323189"/>
            <a:ext cx="1283038" cy="1396933"/>
            <a:chOff x="9563511" y="2802779"/>
            <a:chExt cx="2373869" cy="2463185"/>
          </a:xfrm>
        </p:grpSpPr>
        <p:sp>
          <p:nvSpPr>
            <p:cNvPr id="200" name="TextBox 34"/>
            <p:cNvSpPr txBox="1">
              <a:spLocks noChangeArrowheads="1"/>
            </p:cNvSpPr>
            <p:nvPr/>
          </p:nvSpPr>
          <p:spPr bwMode="auto">
            <a:xfrm>
              <a:off x="9563511" y="4604665"/>
              <a:ext cx="2373869" cy="661299"/>
            </a:xfrm>
            <a:prstGeom prst="rect">
              <a:avLst/>
            </a:prstGeom>
            <a:noFill/>
            <a:ln w="9525">
              <a:noFill/>
              <a:miter lim="800000"/>
              <a:headEnd/>
              <a:tailEnd/>
            </a:ln>
          </p:spPr>
          <p:txBody>
            <a:bodyPr wrap="square">
              <a:spAutoFit/>
            </a:bodyPr>
            <a:lstStyle/>
            <a:p>
              <a:pPr algn="ctr"/>
              <a:r>
                <a:rPr lang="fi-FI" sz="1837" dirty="0">
                  <a:solidFill>
                    <a:srgbClr val="505050"/>
                  </a:solidFill>
                  <a:cs typeface="Segoe UI" panose="020B0502040204020203" pitchFamily="34" charset="0"/>
                </a:rPr>
                <a:t>Directory</a:t>
              </a:r>
              <a:endParaRPr lang="en-US" sz="1837" dirty="0">
                <a:solidFill>
                  <a:srgbClr val="505050"/>
                </a:solidFill>
                <a:cs typeface="Segoe UI" panose="020B0502040204020203" pitchFamily="34" charset="0"/>
              </a:endParaRPr>
            </a:p>
          </p:txBody>
        </p:sp>
        <p:grpSp>
          <p:nvGrpSpPr>
            <p:cNvPr id="201" name="Group 200"/>
            <p:cNvGrpSpPr/>
            <p:nvPr/>
          </p:nvGrpSpPr>
          <p:grpSpPr>
            <a:xfrm>
              <a:off x="9744359" y="2802779"/>
              <a:ext cx="2090753" cy="2011789"/>
              <a:chOff x="3404188" y="2365141"/>
              <a:chExt cx="2090753" cy="2011789"/>
            </a:xfrm>
          </p:grpSpPr>
          <p:grpSp>
            <p:nvGrpSpPr>
              <p:cNvPr id="202" name="Group 201"/>
              <p:cNvGrpSpPr/>
              <p:nvPr/>
            </p:nvGrpSpPr>
            <p:grpSpPr>
              <a:xfrm>
                <a:off x="4131580" y="2634725"/>
                <a:ext cx="666750" cy="1487475"/>
                <a:chOff x="2081162" y="4640597"/>
                <a:chExt cx="666750" cy="1487475"/>
              </a:xfrm>
              <a:solidFill>
                <a:schemeClr val="bg1"/>
              </a:solidFill>
            </p:grpSpPr>
            <p:sp>
              <p:nvSpPr>
                <p:cNvPr id="213" name="Snip Diagonal Corner Rectangle 212"/>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214" name="Isosceles Triangle 213"/>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215" name="Isosceles Triangle 214"/>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pic>
            <p:nvPicPr>
              <p:cNvPr id="203" name="Picture 2" descr="\\MAGNUM\Projects\Microsoft\Cloud Power FY12\Design\Icons\PNGs\Server_2.png"/>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3482627" y="2365141"/>
                <a:ext cx="2012314" cy="2011789"/>
              </a:xfrm>
              <a:prstGeom prst="rect">
                <a:avLst/>
              </a:prstGeom>
              <a:noFill/>
            </p:spPr>
          </p:pic>
          <p:grpSp>
            <p:nvGrpSpPr>
              <p:cNvPr id="204" name="Group 203"/>
              <p:cNvGrpSpPr/>
              <p:nvPr/>
            </p:nvGrpSpPr>
            <p:grpSpPr>
              <a:xfrm>
                <a:off x="3404188" y="2985988"/>
                <a:ext cx="1090092" cy="875577"/>
                <a:chOff x="8224522" y="1953280"/>
                <a:chExt cx="1090092" cy="875577"/>
              </a:xfrm>
            </p:grpSpPr>
            <p:grpSp>
              <p:nvGrpSpPr>
                <p:cNvPr id="205" name="Group 204"/>
                <p:cNvGrpSpPr/>
                <p:nvPr/>
              </p:nvGrpSpPr>
              <p:grpSpPr>
                <a:xfrm>
                  <a:off x="8224522" y="1953280"/>
                  <a:ext cx="1090092" cy="875577"/>
                  <a:chOff x="3599175" y="4220568"/>
                  <a:chExt cx="1090092" cy="875577"/>
                </a:xfrm>
              </p:grpSpPr>
              <p:sp>
                <p:nvSpPr>
                  <p:cNvPr id="209" name="Rounded Rectangle 208"/>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nvGrpSpPr>
                  <p:cNvPr id="210" name="Group 209"/>
                  <p:cNvGrpSpPr/>
                  <p:nvPr/>
                </p:nvGrpSpPr>
                <p:grpSpPr>
                  <a:xfrm>
                    <a:off x="3614541" y="4243079"/>
                    <a:ext cx="1057169" cy="832818"/>
                    <a:chOff x="3705190" y="4561217"/>
                    <a:chExt cx="1057169" cy="832818"/>
                  </a:xfrm>
                </p:grpSpPr>
                <p:pic>
                  <p:nvPicPr>
                    <p:cNvPr id="211" name="Picture 4" descr="\\MAGNUM\Projects\Microsoft\Cloud Power FY12\Design\ICONS_PNG\IIS-MULTI-TENANCY.png"/>
                    <p:cNvPicPr>
                      <a:picLocks noChangeAspect="1" noChangeArrowheads="1"/>
                    </p:cNvPicPr>
                    <p:nvPr/>
                  </p:nvPicPr>
                  <p:blipFill rotWithShape="1">
                    <a:blip r:embed="rId3"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212" name="Rectangle 211"/>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05" fontAlgn="base">
                        <a:spcBef>
                          <a:spcPct val="0"/>
                        </a:spcBef>
                        <a:spcAft>
                          <a:spcPct val="0"/>
                        </a:spcAft>
                      </a:pPr>
                      <a:endParaRPr lang="en-US" sz="1685" dirty="0">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grpSp>
            <p:grpSp>
              <p:nvGrpSpPr>
                <p:cNvPr id="206" name="Group 205"/>
                <p:cNvGrpSpPr/>
                <p:nvPr/>
              </p:nvGrpSpPr>
              <p:grpSpPr>
                <a:xfrm>
                  <a:off x="8490140" y="2176722"/>
                  <a:ext cx="637210" cy="553161"/>
                  <a:chOff x="5768367" y="2467303"/>
                  <a:chExt cx="637210" cy="553161"/>
                </a:xfrm>
              </p:grpSpPr>
              <p:pic>
                <p:nvPicPr>
                  <p:cNvPr id="207" name="Picture 4" descr="\\MAGNUM\Projects\Microsoft\Cloud Power FY12\Design\Icons\PNGs\IT_guy.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5852416" y="2467303"/>
                    <a:ext cx="553161" cy="553161"/>
                  </a:xfrm>
                  <a:prstGeom prst="rect">
                    <a:avLst/>
                  </a:prstGeom>
                  <a:noFill/>
                </p:spPr>
              </p:pic>
              <p:pic>
                <p:nvPicPr>
                  <p:cNvPr id="208" name="Picture 3" descr="\\MAGNUM\Projects\Microsoft\Cloud Power FY12\Design\ICONS_PNG\Confidentiality.png"/>
                  <p:cNvPicPr>
                    <a:picLocks noChangeAspect="1" noChangeArrowheads="1"/>
                  </p:cNvPicPr>
                  <p:nvPr/>
                </p:nvPicPr>
                <p:blipFill>
                  <a:blip r:embed="rId10" cstate="print">
                    <a:duotone>
                      <a:prstClr val="black"/>
                      <a:schemeClr val="accent4">
                        <a:tint val="45000"/>
                        <a:satMod val="400000"/>
                      </a:schemeClr>
                    </a:duotone>
                  </a:blip>
                  <a:srcRect/>
                  <a:stretch>
                    <a:fillRect/>
                  </a:stretch>
                </p:blipFill>
                <p:spPr bwMode="auto">
                  <a:xfrm>
                    <a:off x="5768367" y="2655722"/>
                    <a:ext cx="364742" cy="364742"/>
                  </a:xfrm>
                  <a:prstGeom prst="rect">
                    <a:avLst/>
                  </a:prstGeom>
                  <a:noFill/>
                </p:spPr>
              </p:pic>
            </p:grpSp>
          </p:grpSp>
        </p:grpSp>
      </p:grpSp>
      <p:cxnSp>
        <p:nvCxnSpPr>
          <p:cNvPr id="216" name="Straight Arrow Connector 215"/>
          <p:cNvCxnSpPr>
            <a:stCxn id="167" idx="3"/>
          </p:cNvCxnSpPr>
          <p:nvPr/>
        </p:nvCxnSpPr>
        <p:spPr>
          <a:xfrm flipV="1">
            <a:off x="7173735" y="4350756"/>
            <a:ext cx="2086925" cy="322616"/>
          </a:xfrm>
          <a:prstGeom prst="straightConnector1">
            <a:avLst/>
          </a:prstGeom>
          <a:ln w="38100">
            <a:solidFill>
              <a:srgbClr val="00B05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217" name="Straight Arrow Connector 216"/>
          <p:cNvCxnSpPr/>
          <p:nvPr/>
        </p:nvCxnSpPr>
        <p:spPr>
          <a:xfrm>
            <a:off x="7187155" y="5018993"/>
            <a:ext cx="2073503" cy="874663"/>
          </a:xfrm>
          <a:prstGeom prst="straightConnector1">
            <a:avLst/>
          </a:prstGeom>
          <a:ln w="38100">
            <a:solidFill>
              <a:srgbClr val="00B05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218" name="Straight Arrow Connector 217"/>
          <p:cNvCxnSpPr>
            <a:stCxn id="172" idx="3"/>
          </p:cNvCxnSpPr>
          <p:nvPr/>
        </p:nvCxnSpPr>
        <p:spPr>
          <a:xfrm flipV="1">
            <a:off x="7173732" y="6115716"/>
            <a:ext cx="2099806" cy="16431"/>
          </a:xfrm>
          <a:prstGeom prst="straightConnector1">
            <a:avLst/>
          </a:prstGeom>
          <a:ln w="38100">
            <a:solidFill>
              <a:srgbClr val="C0000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219" name="Straight Arrow Connector 218"/>
          <p:cNvCxnSpPr>
            <a:endCxn id="77" idx="1"/>
          </p:cNvCxnSpPr>
          <p:nvPr/>
        </p:nvCxnSpPr>
        <p:spPr>
          <a:xfrm flipV="1">
            <a:off x="7169575" y="4838689"/>
            <a:ext cx="2103963" cy="1084886"/>
          </a:xfrm>
          <a:prstGeom prst="straightConnector1">
            <a:avLst/>
          </a:prstGeom>
          <a:ln w="38100">
            <a:solidFill>
              <a:srgbClr val="C00000"/>
            </a:solidFill>
            <a:headEnd type="stealth" w="lg" len="lg"/>
            <a:tailEnd type="stealth" w="lg" len="lg"/>
          </a:ln>
        </p:spPr>
        <p:style>
          <a:lnRef idx="3">
            <a:schemeClr val="dk1"/>
          </a:lnRef>
          <a:fillRef idx="0">
            <a:schemeClr val="dk1"/>
          </a:fillRef>
          <a:effectRef idx="2">
            <a:schemeClr val="dk1"/>
          </a:effectRef>
          <a:fontRef idx="minor">
            <a:schemeClr val="tx1"/>
          </a:fontRef>
        </p:style>
      </p:cxnSp>
      <p:cxnSp>
        <p:nvCxnSpPr>
          <p:cNvPr id="224" name="Straight Arrow Connector 223"/>
          <p:cNvCxnSpPr/>
          <p:nvPr/>
        </p:nvCxnSpPr>
        <p:spPr>
          <a:xfrm>
            <a:off x="7193069" y="3616256"/>
            <a:ext cx="2179340" cy="1916250"/>
          </a:xfrm>
          <a:prstGeom prst="straightConnector1">
            <a:avLst/>
          </a:prstGeom>
          <a:ln w="38100">
            <a:solidFill>
              <a:srgbClr val="0070C0"/>
            </a:solidFill>
            <a:headEnd type="stealth" w="lg" len="lg"/>
            <a:tailEnd type="stealth" w="lg" len="lg"/>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834369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7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8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Provisioning </a:t>
            </a:r>
            <a:br>
              <a:rPr lang="en-US" sz="8159" dirty="0"/>
            </a:br>
            <a:r>
              <a:rPr lang="en-US" sz="8159" dirty="0"/>
              <a:t>UPA and UPS</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172509041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Provisioning UPA and UPS</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476482"/>
            <a:ext cx="5389869"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720" strike="sngStrike" dirty="0">
                <a:solidFill>
                  <a:srgbClr val="505050"/>
                </a:solidFill>
                <a:ea typeface="Segoe UI" pitchFamily="34" charset="0"/>
                <a:cs typeface="Segoe UI" pitchFamily="34" charset="0"/>
              </a:rPr>
              <a:t>Farm Configuration Wizard</a:t>
            </a: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(just kidding </a:t>
            </a:r>
            <a:r>
              <a:rPr lang="en-US" sz="2720" dirty="0">
                <a:solidFill>
                  <a:srgbClr val="505050"/>
                </a:solidFill>
                <a:ea typeface="Segoe UI" pitchFamily="34" charset="0"/>
                <a:cs typeface="Segoe UI" pitchFamily="34" charset="0"/>
                <a:sym typeface="Wingdings" panose="05000000000000000000" pitchFamily="2" charset="2"/>
              </a:rPr>
              <a:t></a:t>
            </a:r>
            <a:r>
              <a:rPr lang="en-US" sz="2720" dirty="0">
                <a:solidFill>
                  <a:srgbClr val="505050"/>
                </a:solidFill>
                <a:ea typeface="Segoe UI" pitchFamily="34" charset="0"/>
                <a:cs typeface="Segoe UI" pitchFamily="34" charset="0"/>
              </a:rPr>
              <a:t>)</a:t>
            </a:r>
          </a:p>
          <a:p>
            <a:pPr defTabSz="932388"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Via Manage Service Applications</a:t>
            </a:r>
          </a:p>
        </p:txBody>
      </p:sp>
      <p:sp>
        <p:nvSpPr>
          <p:cNvPr id="5" name="Rectangle 4"/>
          <p:cNvSpPr/>
          <p:nvPr/>
        </p:nvSpPr>
        <p:spPr bwMode="auto">
          <a:xfrm>
            <a:off x="608549" y="1693370"/>
            <a:ext cx="5385111" cy="2783112"/>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Central Administration</a:t>
            </a:r>
          </a:p>
        </p:txBody>
      </p:sp>
      <p:sp>
        <p:nvSpPr>
          <p:cNvPr id="6" name="Rectangle 5"/>
          <p:cNvSpPr/>
          <p:nvPr/>
        </p:nvSpPr>
        <p:spPr bwMode="auto">
          <a:xfrm>
            <a:off x="6414081" y="4476482"/>
            <a:ext cx="5399776"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The default schema issue</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7" name="Rectangle 6"/>
          <p:cNvSpPr/>
          <p:nvPr/>
        </p:nvSpPr>
        <p:spPr bwMode="auto">
          <a:xfrm>
            <a:off x="6414679" y="1693370"/>
            <a:ext cx="5385111" cy="2783112"/>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Windows PowerShell</a:t>
            </a:r>
          </a:p>
        </p:txBody>
      </p:sp>
    </p:spTree>
    <p:extLst>
      <p:ext uri="{BB962C8B-B14F-4D97-AF65-F5344CB8AC3E}">
        <p14:creationId xmlns:p14="http://schemas.microsoft.com/office/powerpoint/2010/main" val="6395270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default schema issue</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476482"/>
            <a:ext cx="5389869"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Farm Account default schema set incorrectly in Sync DB</a:t>
            </a:r>
          </a:p>
          <a:p>
            <a:pPr defTabSz="932388"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932388" fontAlgn="base">
              <a:lnSpc>
                <a:spcPct val="90000"/>
              </a:lnSpc>
              <a:spcBef>
                <a:spcPct val="0"/>
              </a:spcBef>
              <a:spcAft>
                <a:spcPct val="0"/>
              </a:spcAft>
            </a:pPr>
            <a:r>
              <a:rPr lang="en-US" sz="2720" dirty="0">
                <a:solidFill>
                  <a:srgbClr val="505050"/>
                </a:solidFill>
                <a:ea typeface="Segoe UI" pitchFamily="34" charset="0"/>
                <a:cs typeface="Segoe UI" pitchFamily="34" charset="0"/>
              </a:rPr>
              <a:t>We will </a:t>
            </a:r>
            <a:r>
              <a:rPr lang="en-US" sz="2720" b="1" dirty="0">
                <a:solidFill>
                  <a:srgbClr val="505050"/>
                </a:solidFill>
                <a:ea typeface="Segoe UI" pitchFamily="34" charset="0"/>
                <a:cs typeface="Segoe UI" pitchFamily="34" charset="0"/>
              </a:rPr>
              <a:t>never</a:t>
            </a:r>
            <a:r>
              <a:rPr lang="en-US" sz="2720" dirty="0">
                <a:solidFill>
                  <a:srgbClr val="505050"/>
                </a:solidFill>
                <a:ea typeface="Segoe UI" pitchFamily="34" charset="0"/>
                <a:cs typeface="Segoe UI" pitchFamily="34" charset="0"/>
              </a:rPr>
              <a:t> be able to start the UPS service instance</a:t>
            </a:r>
          </a:p>
        </p:txBody>
      </p:sp>
      <p:sp>
        <p:nvSpPr>
          <p:cNvPr id="5" name="Rectangle 4"/>
          <p:cNvSpPr/>
          <p:nvPr/>
        </p:nvSpPr>
        <p:spPr bwMode="auto">
          <a:xfrm>
            <a:off x="608549" y="1693370"/>
            <a:ext cx="5385111" cy="27831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When the Windows PowerShell session is not under the context of the farm account</a:t>
            </a:r>
          </a:p>
        </p:txBody>
      </p:sp>
      <p:sp>
        <p:nvSpPr>
          <p:cNvPr id="6" name="Rectangle 5"/>
          <p:cNvSpPr/>
          <p:nvPr/>
        </p:nvSpPr>
        <p:spPr bwMode="auto">
          <a:xfrm>
            <a:off x="6414081" y="4476482"/>
            <a:ext cx="5399776"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Log on as the Farm Account and execute the PowerShell </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Fix the schema manually – an unsupported change</a:t>
            </a:r>
          </a:p>
        </p:txBody>
      </p:sp>
      <p:sp>
        <p:nvSpPr>
          <p:cNvPr id="7" name="Rectangle 6"/>
          <p:cNvSpPr/>
          <p:nvPr/>
        </p:nvSpPr>
        <p:spPr bwMode="auto">
          <a:xfrm>
            <a:off x="6414679" y="1693370"/>
            <a:ext cx="5385111" cy="278311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Potential Workaround</a:t>
            </a:r>
          </a:p>
        </p:txBody>
      </p:sp>
    </p:spTree>
    <p:extLst>
      <p:ext uri="{BB962C8B-B14F-4D97-AF65-F5344CB8AC3E}">
        <p14:creationId xmlns:p14="http://schemas.microsoft.com/office/powerpoint/2010/main" val="41261007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476482"/>
            <a:ext cx="5389869"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3264" dirty="0">
                <a:solidFill>
                  <a:srgbClr val="505050"/>
                </a:solidFill>
                <a:ea typeface="Segoe UI" pitchFamily="34" charset="0"/>
                <a:cs typeface="Segoe UI" pitchFamily="34" charset="0"/>
              </a:rPr>
              <a:t>Non UAC environments</a:t>
            </a:r>
          </a:p>
        </p:txBody>
      </p:sp>
      <p:sp>
        <p:nvSpPr>
          <p:cNvPr id="5" name="Rectangle 4"/>
          <p:cNvSpPr/>
          <p:nvPr/>
        </p:nvSpPr>
        <p:spPr bwMode="auto">
          <a:xfrm>
            <a:off x="608549" y="1693370"/>
            <a:ext cx="5385111" cy="278311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Get-Credential and </a:t>
            </a:r>
            <a:br>
              <a:rPr lang="en-US" sz="3808" dirty="0">
                <a:gradFill>
                  <a:gsLst>
                    <a:gs pos="0">
                      <a:srgbClr val="FFFFFF"/>
                    </a:gs>
                    <a:gs pos="100000">
                      <a:srgbClr val="FFFFFF"/>
                    </a:gs>
                  </a:gsLst>
                  <a:lin ang="5400000" scaled="0"/>
                </a:gradFill>
                <a:ea typeface="Segoe UI" pitchFamily="34" charset="0"/>
                <a:cs typeface="Segoe UI" pitchFamily="34" charset="0"/>
              </a:rPr>
            </a:br>
            <a:r>
              <a:rPr lang="en-US" sz="3808" dirty="0">
                <a:gradFill>
                  <a:gsLst>
                    <a:gs pos="0">
                      <a:srgbClr val="FFFFFF"/>
                    </a:gs>
                    <a:gs pos="100000">
                      <a:srgbClr val="FFFFFF"/>
                    </a:gs>
                  </a:gsLst>
                  <a:lin ang="5400000" scaled="0"/>
                </a:gradFill>
                <a:ea typeface="Segoe UI" pitchFamily="34" charset="0"/>
                <a:cs typeface="Segoe UI" pitchFamily="34" charset="0"/>
              </a:rPr>
              <a:t>Start-Job</a:t>
            </a:r>
          </a:p>
        </p:txBody>
      </p:sp>
      <p:sp>
        <p:nvSpPr>
          <p:cNvPr id="6" name="Rectangle 5"/>
          <p:cNvSpPr/>
          <p:nvPr/>
        </p:nvSpPr>
        <p:spPr bwMode="auto">
          <a:xfrm>
            <a:off x="6414081" y="4476482"/>
            <a:ext cx="5399776"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solidFill>
                  <a:srgbClr val="505050"/>
                </a:solidFill>
                <a:ea typeface="Segoe UI" pitchFamily="34" charset="0"/>
                <a:cs typeface="Segoe UI" pitchFamily="34" charset="0"/>
              </a:rPr>
              <a:t>UAC Environments</a:t>
            </a:r>
          </a:p>
          <a:p>
            <a:pPr defTabSz="699290" fontAlgn="base">
              <a:lnSpc>
                <a:spcPct val="90000"/>
              </a:lnSpc>
              <a:spcBef>
                <a:spcPct val="0"/>
              </a:spcBef>
              <a:spcAft>
                <a:spcPct val="0"/>
              </a:spcAft>
            </a:pPr>
            <a:endParaRPr lang="en-US" sz="3264"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3264" dirty="0">
                <a:solidFill>
                  <a:srgbClr val="505050"/>
                </a:solidFill>
                <a:ea typeface="Segoe UI" pitchFamily="34" charset="0"/>
                <a:cs typeface="Segoe UI" pitchFamily="34" charset="0"/>
              </a:rPr>
              <a:t>Just use this one!</a:t>
            </a:r>
          </a:p>
        </p:txBody>
      </p:sp>
      <p:sp>
        <p:nvSpPr>
          <p:cNvPr id="7" name="Rectangle 6"/>
          <p:cNvSpPr/>
          <p:nvPr/>
        </p:nvSpPr>
        <p:spPr bwMode="auto">
          <a:xfrm>
            <a:off x="6414679" y="1693370"/>
            <a:ext cx="5385111" cy="278311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Start-Process -</a:t>
            </a:r>
            <a:r>
              <a:rPr lang="en-US" sz="3808" dirty="0" err="1">
                <a:gradFill>
                  <a:gsLst>
                    <a:gs pos="0">
                      <a:srgbClr val="FFFFFF"/>
                    </a:gs>
                    <a:gs pos="100000">
                      <a:srgbClr val="FFFFFF"/>
                    </a:gs>
                  </a:gsLst>
                  <a:lin ang="5400000" scaled="0"/>
                </a:gradFill>
                <a:ea typeface="Segoe UI" pitchFamily="34" charset="0"/>
                <a:cs typeface="Segoe UI" pitchFamily="34" charset="0"/>
              </a:rPr>
              <a:t>runas</a:t>
            </a:r>
            <a:endParaRPr lang="en-US" sz="3808" dirty="0">
              <a:gradFill>
                <a:gsLst>
                  <a:gs pos="0">
                    <a:srgbClr val="FFFFFF"/>
                  </a:gs>
                  <a:gs pos="100000">
                    <a:srgbClr val="FFFFFF"/>
                  </a:gs>
                </a:gsLst>
                <a:lin ang="5400000" scaled="0"/>
              </a:gradFill>
              <a:ea typeface="Segoe UI" pitchFamily="34" charset="0"/>
              <a:cs typeface="Segoe UI" pitchFamily="34" charset="0"/>
            </a:endParaRPr>
          </a:p>
        </p:txBody>
      </p:sp>
      <p:sp>
        <p:nvSpPr>
          <p:cNvPr id="8" name="TextBox 7"/>
          <p:cNvSpPr txBox="1"/>
          <p:nvPr/>
        </p:nvSpPr>
        <p:spPr>
          <a:xfrm>
            <a:off x="553637" y="5847391"/>
            <a:ext cx="11887878" cy="1486241"/>
          </a:xfrm>
          <a:prstGeom prst="rect">
            <a:avLst/>
          </a:prstGeom>
          <a:noFill/>
        </p:spPr>
        <p:txBody>
          <a:bodyPr wrap="square" rtlCol="0">
            <a:spAutoFit/>
          </a:bodyPr>
          <a:lstStyle/>
          <a:p>
            <a:pPr defTabSz="932388" fontAlgn="base">
              <a:lnSpc>
                <a:spcPct val="90000"/>
              </a:lnSpc>
              <a:spcBef>
                <a:spcPct val="0"/>
              </a:spcBef>
              <a:spcAft>
                <a:spcPct val="0"/>
              </a:spcAft>
            </a:pPr>
            <a:endParaRPr lang="en-US" sz="2448" dirty="0">
              <a:solidFill>
                <a:srgbClr val="505050">
                  <a:lumMod val="75000"/>
                  <a:lumOff val="25000"/>
                </a:srgbClr>
              </a:solidFill>
              <a:latin typeface="Segoe UI Light"/>
              <a:ea typeface="Segoe UI" pitchFamily="34" charset="0"/>
              <a:cs typeface="Segoe UI" pitchFamily="34" charset="0"/>
            </a:endParaRPr>
          </a:p>
          <a:p>
            <a:pPr defTabSz="932388" fontAlgn="base">
              <a:lnSpc>
                <a:spcPct val="90000"/>
              </a:lnSpc>
              <a:spcBef>
                <a:spcPct val="0"/>
              </a:spcBef>
              <a:spcAft>
                <a:spcPct val="0"/>
              </a:spcAft>
            </a:pPr>
            <a:r>
              <a:rPr lang="en-US" sz="2448" dirty="0">
                <a:solidFill>
                  <a:srgbClr val="505050">
                    <a:lumMod val="75000"/>
                    <a:lumOff val="25000"/>
                  </a:srgbClr>
                </a:solidFill>
                <a:latin typeface="Segoe UI Light"/>
                <a:ea typeface="Segoe UI" pitchFamily="34" charset="0"/>
                <a:cs typeface="Segoe UI" pitchFamily="34" charset="0"/>
              </a:rPr>
              <a:t>Both simulate interactive logon as the Farm account (Log on Locally)</a:t>
            </a:r>
          </a:p>
          <a:p>
            <a:pPr defTabSz="932388" fontAlgn="base">
              <a:lnSpc>
                <a:spcPct val="90000"/>
              </a:lnSpc>
              <a:spcBef>
                <a:spcPct val="0"/>
              </a:spcBef>
              <a:spcAft>
                <a:spcPct val="0"/>
              </a:spcAft>
            </a:pPr>
            <a:r>
              <a:rPr lang="en-US" sz="2448" dirty="0">
                <a:solidFill>
                  <a:srgbClr val="505050">
                    <a:lumMod val="75000"/>
                    <a:lumOff val="25000"/>
                  </a:srgbClr>
                </a:solidFill>
                <a:latin typeface="Segoe UI Light"/>
                <a:ea typeface="Segoe UI" pitchFamily="34" charset="0"/>
                <a:cs typeface="Segoe UI" pitchFamily="34" charset="0"/>
              </a:rPr>
              <a:t>Both require Local Machine Administrator</a:t>
            </a:r>
          </a:p>
          <a:p>
            <a:endParaRPr lang="en-GB" sz="2448" dirty="0">
              <a:solidFill>
                <a:srgbClr val="505050">
                  <a:lumMod val="75000"/>
                  <a:lumOff val="25000"/>
                </a:srgbClr>
              </a:solidFill>
              <a:latin typeface="Segoe UI Light"/>
            </a:endParaRPr>
          </a:p>
        </p:txBody>
      </p:sp>
    </p:spTree>
    <p:extLst>
      <p:ext uri="{BB962C8B-B14F-4D97-AF65-F5344CB8AC3E}">
        <p14:creationId xmlns:p14="http://schemas.microsoft.com/office/powerpoint/2010/main" val="3291592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Content Placeholder 5"/>
          <p:cNvSpPr>
            <a:spLocks noGrp="1"/>
          </p:cNvSpPr>
          <p:nvPr>
            <p:ph type="body" sz="quarter" idx="11"/>
          </p:nvPr>
        </p:nvSpPr>
        <p:spPr/>
        <p:txBody>
          <a:bodyPr/>
          <a:lstStyle/>
          <a:p>
            <a:pPr marL="0" indent="0">
              <a:buNone/>
            </a:pPr>
            <a:r>
              <a:rPr lang="en-GB" sz="2448" dirty="0"/>
              <a:t>“External” file:</a:t>
            </a:r>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endParaRPr lang="en-GB" sz="1429" dirty="0"/>
          </a:p>
          <a:p>
            <a:pPr marL="0" indent="0">
              <a:buNone/>
            </a:pPr>
            <a:r>
              <a:rPr lang="en-GB" sz="2448" dirty="0"/>
              <a:t>Script to call external file:</a:t>
            </a:r>
          </a:p>
        </p:txBody>
      </p:sp>
      <p:pic>
        <p:nvPicPr>
          <p:cNvPr id="7" name="Picture 6"/>
          <p:cNvPicPr>
            <a:picLocks noChangeAspect="1"/>
          </p:cNvPicPr>
          <p:nvPr/>
        </p:nvPicPr>
        <p:blipFill>
          <a:blip r:embed="rId2"/>
          <a:stretch>
            <a:fillRect/>
          </a:stretch>
        </p:blipFill>
        <p:spPr>
          <a:xfrm>
            <a:off x="4211612" y="779929"/>
            <a:ext cx="6241212" cy="4476884"/>
          </a:xfrm>
          <a:prstGeom prst="rect">
            <a:avLst/>
          </a:prstGeom>
        </p:spPr>
      </p:pic>
      <p:pic>
        <p:nvPicPr>
          <p:cNvPr id="8" name="Picture 7"/>
          <p:cNvPicPr>
            <a:picLocks noChangeAspect="1"/>
          </p:cNvPicPr>
          <p:nvPr/>
        </p:nvPicPr>
        <p:blipFill>
          <a:blip r:embed="rId3"/>
          <a:stretch>
            <a:fillRect/>
          </a:stretch>
        </p:blipFill>
        <p:spPr>
          <a:xfrm>
            <a:off x="4181334" y="5306081"/>
            <a:ext cx="7422613" cy="1546700"/>
          </a:xfrm>
          <a:prstGeom prst="rect">
            <a:avLst/>
          </a:prstGeom>
        </p:spPr>
      </p:pic>
    </p:spTree>
    <p:extLst>
      <p:ext uri="{BB962C8B-B14F-4D97-AF65-F5344CB8AC3E}">
        <p14:creationId xmlns:p14="http://schemas.microsoft.com/office/powerpoint/2010/main" val="321003743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Comprehensive User Profile Synchronization</a:t>
            </a:r>
          </a:p>
        </p:txBody>
      </p:sp>
      <p:sp>
        <p:nvSpPr>
          <p:cNvPr id="5" name="Text Placeholder 4"/>
          <p:cNvSpPr>
            <a:spLocks noGrp="1"/>
          </p:cNvSpPr>
          <p:nvPr>
            <p:ph type="body" sz="quarter" idx="14"/>
          </p:nvPr>
        </p:nvSpPr>
        <p:spPr/>
        <p:txBody>
          <a:bodyPr/>
          <a:lstStyle/>
          <a:p>
            <a:r>
              <a:rPr lang="en-US" dirty="0"/>
              <a:t>Spencer </a:t>
            </a:r>
            <a:r>
              <a:rPr lang="en-US" dirty="0" err="1"/>
              <a:t>Harbar</a:t>
            </a:r>
            <a:endParaRPr lang="en-US" dirty="0"/>
          </a:p>
          <a:p>
            <a:r>
              <a:rPr lang="en-US" dirty="0"/>
              <a:t>Architect</a:t>
            </a:r>
          </a:p>
        </p:txBody>
      </p:sp>
      <p:sp>
        <p:nvSpPr>
          <p:cNvPr id="2" name="Text Placeholder 1"/>
          <p:cNvSpPr>
            <a:spLocks noGrp="1"/>
          </p:cNvSpPr>
          <p:nvPr>
            <p:ph type="body" sz="quarter" idx="15"/>
          </p:nvPr>
        </p:nvSpPr>
        <p:spPr/>
        <p:txBody>
          <a:bodyPr/>
          <a:lstStyle/>
          <a:p>
            <a:r>
              <a:rPr lang="en-US" dirty="0" smtClean="0"/>
              <a:t>SPC406</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2"/>
          <p:cNvSpPr txBox="1">
            <a:spLocks/>
          </p:cNvSpPr>
          <p:nvPr/>
        </p:nvSpPr>
        <p:spPr>
          <a:xfrm>
            <a:off x="2267878" y="4585879"/>
            <a:ext cx="7830350" cy="1336532"/>
          </a:xfrm>
          <a:prstGeom prst="rect">
            <a:avLst/>
          </a:prstGeom>
        </p:spPr>
        <p:txBody>
          <a:bodyPr vert="horz" lIns="93260" tIns="46632" rIns="93260" bIns="46632"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sz="3264" dirty="0">
              <a:solidFill>
                <a:srgbClr val="505050">
                  <a:tint val="75000"/>
                </a:srgbClr>
              </a:solidFill>
            </a:endParaRPr>
          </a:p>
        </p:txBody>
      </p:sp>
      <p:sp>
        <p:nvSpPr>
          <p:cNvPr id="4" name="Title 3"/>
          <p:cNvSpPr>
            <a:spLocks noGrp="1"/>
          </p:cNvSpPr>
          <p:nvPr>
            <p:ph type="title"/>
          </p:nvPr>
        </p:nvSpPr>
        <p:spPr/>
        <p:txBody>
          <a:bodyPr/>
          <a:lstStyle/>
          <a:p>
            <a:r>
              <a:rPr lang="en-US" dirty="0"/>
              <a:t>Provisioning UPA using Windows PowerShell</a:t>
            </a:r>
            <a:br>
              <a:rPr lang="en-US" dirty="0"/>
            </a:br>
            <a:endParaRPr lang="en-GB" dirty="0"/>
          </a:p>
        </p:txBody>
      </p:sp>
      <p:sp>
        <p:nvSpPr>
          <p:cNvPr id="6" name="Text Placeholder 5"/>
          <p:cNvSpPr>
            <a:spLocks noGrp="1"/>
          </p:cNvSpPr>
          <p:nvPr>
            <p:ph type="body" sz="quarter" idx="12"/>
          </p:nvPr>
        </p:nvSpPr>
        <p:spPr/>
        <p:txBody>
          <a:bodyPr/>
          <a:lstStyle/>
          <a:p>
            <a:r>
              <a:rPr lang="en-GB" dirty="0" smtClean="0"/>
              <a:t>Spencer Harbar</a:t>
            </a:r>
            <a:endParaRPr lang="en-GB" dirty="0"/>
          </a:p>
        </p:txBody>
      </p:sp>
    </p:spTree>
    <p:extLst>
      <p:ext uri="{BB962C8B-B14F-4D97-AF65-F5344CB8AC3E}">
        <p14:creationId xmlns:p14="http://schemas.microsoft.com/office/powerpoint/2010/main" val="35928912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Active Directory Import</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418112277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Get up and running with profile import as quickly as possible</a:t>
            </a:r>
          </a:p>
        </p:txBody>
      </p:sp>
      <p:sp>
        <p:nvSpPr>
          <p:cNvPr id="3" name="Title 2"/>
          <p:cNvSpPr>
            <a:spLocks noGrp="1"/>
          </p:cNvSpPr>
          <p:nvPr>
            <p:ph type="title"/>
          </p:nvPr>
        </p:nvSpPr>
        <p:spPr/>
        <p:txBody>
          <a:bodyPr>
            <a:normAutofit/>
          </a:bodyPr>
          <a:lstStyle/>
          <a:p>
            <a:r>
              <a:rPr lang="en-GB" sz="4896" dirty="0"/>
              <a:t>Active Directory Import Capabilities</a:t>
            </a:r>
            <a:endParaRPr lang="en-US" sz="5440"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Users and Groups</a:t>
            </a:r>
          </a:p>
        </p:txBody>
      </p:sp>
      <p:sp>
        <p:nvSpPr>
          <p:cNvPr id="11" name="Rectangle 10"/>
          <p:cNvSpPr/>
          <p:nvPr/>
        </p:nvSpPr>
        <p:spPr bwMode="auto">
          <a:xfrm>
            <a:off x="8126599"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Multiple domain support</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For the most common scenario (AD forest)</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Import Only!</a:t>
            </a: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Container selection</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LDAP filters</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Inclusion Based</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One connection per domain</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That could be a lot of connections!</a:t>
            </a:r>
          </a:p>
        </p:txBody>
      </p:sp>
    </p:spTree>
    <p:extLst>
      <p:ext uri="{BB962C8B-B14F-4D97-AF65-F5344CB8AC3E}">
        <p14:creationId xmlns:p14="http://schemas.microsoft.com/office/powerpoint/2010/main" val="45938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Support for secondary accounts</a:t>
            </a:r>
          </a:p>
        </p:txBody>
      </p:sp>
      <p:sp>
        <p:nvSpPr>
          <p:cNvPr id="3" name="Title 2"/>
          <p:cNvSpPr>
            <a:spLocks noGrp="1"/>
          </p:cNvSpPr>
          <p:nvPr>
            <p:ph type="title"/>
          </p:nvPr>
        </p:nvSpPr>
        <p:spPr/>
        <p:txBody>
          <a:bodyPr>
            <a:normAutofit/>
          </a:bodyPr>
          <a:lstStyle/>
          <a:p>
            <a:r>
              <a:rPr lang="en-GB" sz="4896" dirty="0"/>
              <a:t>Active Directory Import Capabilities</a:t>
            </a:r>
            <a:endParaRPr lang="en-US" sz="5440"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Custom Property Mappings</a:t>
            </a:r>
          </a:p>
        </p:txBody>
      </p:sp>
      <p:sp>
        <p:nvSpPr>
          <p:cNvPr id="11" name="Rectangle 10"/>
          <p:cNvSpPr/>
          <p:nvPr/>
        </p:nvSpPr>
        <p:spPr bwMode="auto">
          <a:xfrm>
            <a:off x="8126599"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Account mappings for Windows, FBA and Trusted Identity providers </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err="1">
                <a:solidFill>
                  <a:srgbClr val="505050"/>
                </a:solidFill>
                <a:ea typeface="Segoe UI" pitchFamily="34" charset="0"/>
                <a:cs typeface="Segoe UI" pitchFamily="34" charset="0"/>
              </a:rPr>
              <a:t>a.k.a</a:t>
            </a:r>
            <a:r>
              <a:rPr lang="en-US" sz="2720" dirty="0">
                <a:solidFill>
                  <a:srgbClr val="505050"/>
                </a:solidFill>
                <a:ea typeface="Segoe UI" pitchFamily="34" charset="0"/>
                <a:cs typeface="Segoe UI" pitchFamily="34" charset="0"/>
              </a:rPr>
              <a:t> Shadow Accounts</a:t>
            </a: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For simple data types</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As SharePoint 2010</a:t>
            </a:r>
          </a:p>
        </p:txBody>
      </p:sp>
    </p:spTree>
    <p:extLst>
      <p:ext uri="{BB962C8B-B14F-4D97-AF65-F5344CB8AC3E}">
        <p14:creationId xmlns:p14="http://schemas.microsoft.com/office/powerpoint/2010/main" val="984671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4896" dirty="0"/>
              <a:t>Replicating Directory Changes &amp; NetBIOS Domain Names</a:t>
            </a:r>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520077" y="4626152"/>
            <a:ext cx="5600237"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solidFill>
                <a:latin typeface="Segoe UI Light"/>
                <a:ea typeface="Segoe UI" pitchFamily="34" charset="0"/>
                <a:cs typeface="Segoe UI" panose="020B0502040204020203" pitchFamily="34" charset="0"/>
              </a:rPr>
              <a:t>Leverages a change log to drive import efficiency</a:t>
            </a: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a:p>
            <a:pPr defTabSz="699290" fontAlgn="base">
              <a:lnSpc>
                <a:spcPct val="90000"/>
              </a:lnSpc>
              <a:spcBef>
                <a:spcPct val="0"/>
              </a:spcBef>
              <a:spcAft>
                <a:spcPct val="0"/>
              </a:spcAft>
            </a:pPr>
            <a:r>
              <a:rPr lang="en-US" sz="2176" dirty="0" err="1">
                <a:solidFill>
                  <a:srgbClr val="0070C0"/>
                </a:solidFill>
                <a:latin typeface="Lucida Console" panose="020B0609040504020204" pitchFamily="49" charset="0"/>
                <a:ea typeface="Segoe UI" pitchFamily="34" charset="0"/>
                <a:cs typeface="Segoe UI" panose="020B0502040204020203" pitchFamily="34" charset="0"/>
              </a:rPr>
              <a:t>DirSyncRequestControl</a:t>
            </a:r>
            <a:r>
              <a:rPr lang="en-US" sz="2251" dirty="0">
                <a:solidFill>
                  <a:srgbClr val="0070C0"/>
                </a:solidFill>
                <a:latin typeface="Segoe UI Light"/>
                <a:ea typeface="Segoe UI" pitchFamily="34" charset="0"/>
                <a:cs typeface="Segoe UI" panose="020B0502040204020203" pitchFamily="34" charset="0"/>
              </a:rPr>
              <a:t> </a:t>
            </a:r>
            <a:r>
              <a:rPr lang="en-US" sz="2251" dirty="0">
                <a:solidFill>
                  <a:srgbClr val="505050"/>
                </a:solidFill>
                <a:latin typeface="Segoe UI Light"/>
                <a:ea typeface="Segoe UI" pitchFamily="34" charset="0"/>
                <a:cs typeface="Segoe UI" panose="020B0502040204020203" pitchFamily="34" charset="0"/>
              </a:rPr>
              <a:t>is scoped at the domain level</a:t>
            </a: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p:txBody>
      </p:sp>
      <p:sp>
        <p:nvSpPr>
          <p:cNvPr id="5" name="Rectangle 4"/>
          <p:cNvSpPr/>
          <p:nvPr/>
        </p:nvSpPr>
        <p:spPr bwMode="auto">
          <a:xfrm>
            <a:off x="523644" y="1737719"/>
            <a:ext cx="5385111" cy="273876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699"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Replicating Directory Changes permission is still required for AD Import</a:t>
            </a:r>
            <a:endParaRPr lang="en-US" sz="2699"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endParaRPr>
          </a:p>
        </p:txBody>
      </p:sp>
      <p:sp>
        <p:nvSpPr>
          <p:cNvPr id="6" name="Rectangle 5"/>
          <p:cNvSpPr/>
          <p:nvPr/>
        </p:nvSpPr>
        <p:spPr bwMode="auto">
          <a:xfrm>
            <a:off x="6214665" y="4626152"/>
            <a:ext cx="5780970"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solidFill>
                <a:latin typeface="Segoe UI Light"/>
                <a:ea typeface="Segoe UI" pitchFamily="34" charset="0"/>
                <a:cs typeface="Segoe UI" panose="020B0502040204020203" pitchFamily="34" charset="0"/>
              </a:rPr>
              <a:t>Implement immediately after creating the UPA!</a:t>
            </a: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a:p>
            <a:pPr defTabSz="699290" fontAlgn="base">
              <a:lnSpc>
                <a:spcPct val="90000"/>
              </a:lnSpc>
              <a:spcBef>
                <a:spcPct val="0"/>
              </a:spcBef>
              <a:spcAft>
                <a:spcPct val="0"/>
              </a:spcAft>
            </a:pPr>
            <a:r>
              <a:rPr lang="en-US" sz="2251" dirty="0">
                <a:solidFill>
                  <a:srgbClr val="505050"/>
                </a:solidFill>
                <a:latin typeface="Segoe UI Light"/>
                <a:ea typeface="Segoe UI" pitchFamily="34" charset="0"/>
                <a:cs typeface="Segoe UI" panose="020B0502040204020203" pitchFamily="34" charset="0"/>
              </a:rPr>
              <a:t>Replicating Directory Changes also required on the Configuration partition</a:t>
            </a: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a:p>
            <a:pPr defTabSz="699290" fontAlgn="base">
              <a:lnSpc>
                <a:spcPct val="90000"/>
              </a:lnSpc>
              <a:spcBef>
                <a:spcPct val="0"/>
              </a:spcBef>
              <a:spcAft>
                <a:spcPct val="0"/>
              </a:spcAft>
            </a:pPr>
            <a:endParaRPr lang="en-US" sz="2251" dirty="0">
              <a:solidFill>
                <a:srgbClr val="505050"/>
              </a:solidFill>
              <a:latin typeface="Segoe UI Light"/>
              <a:ea typeface="Segoe UI" pitchFamily="34" charset="0"/>
              <a:cs typeface="Segoe UI" panose="020B0502040204020203" pitchFamily="34" charset="0"/>
            </a:endParaRPr>
          </a:p>
        </p:txBody>
      </p:sp>
      <p:sp>
        <p:nvSpPr>
          <p:cNvPr id="7" name="Rectangle 6"/>
          <p:cNvSpPr/>
          <p:nvPr/>
        </p:nvSpPr>
        <p:spPr bwMode="auto">
          <a:xfrm>
            <a:off x="6218237" y="1737719"/>
            <a:ext cx="5385111" cy="273876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699" dirty="0" err="1">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NetBiosDomainNames</a:t>
            </a:r>
            <a:r>
              <a:rPr lang="en-GB" sz="2699"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 property still required if NetBIOS and FQDN of the domain do not match</a:t>
            </a:r>
            <a:endParaRPr lang="en-US" sz="2699"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endParaRPr>
          </a:p>
        </p:txBody>
      </p:sp>
      <p:pic>
        <p:nvPicPr>
          <p:cNvPr id="8" name="Picture 7"/>
          <p:cNvPicPr>
            <a:picLocks noChangeAspect="1"/>
          </p:cNvPicPr>
          <p:nvPr/>
        </p:nvPicPr>
        <p:blipFill>
          <a:blip r:embed="rId2"/>
          <a:stretch>
            <a:fillRect/>
          </a:stretch>
        </p:blipFill>
        <p:spPr>
          <a:xfrm>
            <a:off x="6316161" y="6015168"/>
            <a:ext cx="5331846" cy="909367"/>
          </a:xfrm>
          <a:prstGeom prst="rect">
            <a:avLst/>
          </a:prstGeom>
        </p:spPr>
      </p:pic>
    </p:spTree>
    <p:extLst>
      <p:ext uri="{BB962C8B-B14F-4D97-AF65-F5344CB8AC3E}">
        <p14:creationId xmlns:p14="http://schemas.microsoft.com/office/powerpoint/2010/main" val="5838133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Provisioning</a:t>
            </a:r>
            <a:endParaRPr lang="en-GB"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5239019" y="1734667"/>
            <a:ext cx="6560773" cy="206220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176" dirty="0">
                <a:solidFill>
                  <a:srgbClr val="505050"/>
                </a:solidFill>
                <a:latin typeface="Segoe UI Light"/>
                <a:ea typeface="Segoe UI" panose="020B0502040204020203" pitchFamily="34" charset="0"/>
                <a:cs typeface="Segoe UI" panose="020B0502040204020203" pitchFamily="34" charset="0"/>
              </a:rPr>
              <a:t>You can modify the properties of the UPA </a:t>
            </a:r>
            <a:br>
              <a:rPr lang="en-US" sz="2176" dirty="0">
                <a:solidFill>
                  <a:srgbClr val="505050"/>
                </a:solidFill>
                <a:latin typeface="Segoe UI Light"/>
                <a:ea typeface="Segoe UI" panose="020B0502040204020203" pitchFamily="34" charset="0"/>
                <a:cs typeface="Segoe UI" panose="020B0502040204020203" pitchFamily="34" charset="0"/>
              </a:rPr>
            </a:br>
            <a:r>
              <a:rPr lang="en-US" sz="2176" dirty="0">
                <a:solidFill>
                  <a:srgbClr val="505050"/>
                </a:solidFill>
                <a:latin typeface="Segoe UI Light"/>
                <a:ea typeface="Segoe UI" panose="020B0502040204020203" pitchFamily="34" charset="0"/>
                <a:cs typeface="Segoe UI" panose="020B0502040204020203" pitchFamily="34" charset="0"/>
              </a:rPr>
              <a:t>to configure Active Directory Import </a:t>
            </a:r>
            <a:br>
              <a:rPr lang="en-US" sz="2176" dirty="0">
                <a:solidFill>
                  <a:srgbClr val="505050"/>
                </a:solidFill>
                <a:latin typeface="Segoe UI Light"/>
                <a:ea typeface="Segoe UI" panose="020B0502040204020203" pitchFamily="34" charset="0"/>
                <a:cs typeface="Segoe UI" panose="020B0502040204020203" pitchFamily="34" charset="0"/>
              </a:rPr>
            </a:br>
            <a:r>
              <a:rPr lang="en-US" sz="2176" dirty="0">
                <a:solidFill>
                  <a:srgbClr val="505050"/>
                </a:solidFill>
                <a:latin typeface="Segoe UI Light"/>
                <a:ea typeface="Segoe UI" panose="020B0502040204020203" pitchFamily="34" charset="0"/>
                <a:cs typeface="Segoe UI" panose="020B0502040204020203" pitchFamily="34" charset="0"/>
              </a:rPr>
              <a:t>via Windows PowerShell</a:t>
            </a:r>
          </a:p>
          <a:p>
            <a:pPr defTabSz="699290" fontAlgn="base">
              <a:lnSpc>
                <a:spcPct val="90000"/>
              </a:lnSpc>
              <a:spcBef>
                <a:spcPct val="0"/>
              </a:spcBef>
              <a:spcAft>
                <a:spcPct val="0"/>
              </a:spcAft>
            </a:pPr>
            <a:endParaRPr lang="en-US" sz="2176" dirty="0">
              <a:solidFill>
                <a:srgbClr val="505050"/>
              </a:solidFill>
              <a:latin typeface="Segoe UI Light"/>
              <a:ea typeface="Segoe UI" panose="020B0502040204020203" pitchFamily="34" charset="0"/>
              <a:cs typeface="Segoe UI" panose="020B0502040204020203" pitchFamily="34" charset="0"/>
            </a:endParaRPr>
          </a:p>
          <a:p>
            <a:pPr marL="816022" lvl="1" indent="-349723" defTabSz="699290" fontAlgn="base">
              <a:lnSpc>
                <a:spcPct val="90000"/>
              </a:lnSpc>
              <a:spcBef>
                <a:spcPct val="0"/>
              </a:spcBef>
              <a:spcAft>
                <a:spcPct val="0"/>
              </a:spcAft>
              <a:buFont typeface="Arial" panose="020B0604020202020204" pitchFamily="34" charset="0"/>
              <a:buChar char="•"/>
            </a:pPr>
            <a:endParaRPr lang="en-US" sz="2176" dirty="0">
              <a:solidFill>
                <a:srgbClr val="505050"/>
              </a:solidFill>
              <a:latin typeface="Segoe UI Light"/>
              <a:ea typeface="Segoe UI" panose="020B0502040204020203" pitchFamily="34" charset="0"/>
              <a:cs typeface="Segoe UI" panose="020B0502040204020203" pitchFamily="34" charset="0"/>
            </a:endParaRPr>
          </a:p>
        </p:txBody>
      </p:sp>
      <p:sp>
        <p:nvSpPr>
          <p:cNvPr id="5" name="Rectangle 4"/>
          <p:cNvSpPr/>
          <p:nvPr/>
        </p:nvSpPr>
        <p:spPr bwMode="auto">
          <a:xfrm>
            <a:off x="608550" y="1742149"/>
            <a:ext cx="4532545" cy="2054729"/>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Provisioning the UPA will retain the default mode</a:t>
            </a:r>
            <a:br>
              <a:rPr lang="en-GB"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br>
            <a:r>
              <a:rPr lang="en-GB"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(User Profile Synchronization)</a:t>
            </a:r>
            <a:endParaRPr lang="en-US"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endParaRPr>
          </a:p>
        </p:txBody>
      </p:sp>
      <p:pic>
        <p:nvPicPr>
          <p:cNvPr id="6" name="Picture 5"/>
          <p:cNvPicPr>
            <a:picLocks noChangeAspect="1"/>
          </p:cNvPicPr>
          <p:nvPr/>
        </p:nvPicPr>
        <p:blipFill>
          <a:blip r:embed="rId2"/>
          <a:stretch>
            <a:fillRect/>
          </a:stretch>
        </p:blipFill>
        <p:spPr>
          <a:xfrm>
            <a:off x="2203811" y="4252522"/>
            <a:ext cx="8028857" cy="932684"/>
          </a:xfrm>
          <a:prstGeom prst="rect">
            <a:avLst/>
          </a:prstGeom>
        </p:spPr>
      </p:pic>
      <p:pic>
        <p:nvPicPr>
          <p:cNvPr id="7" name="Picture 6"/>
          <p:cNvPicPr>
            <a:picLocks noChangeAspect="1"/>
          </p:cNvPicPr>
          <p:nvPr/>
        </p:nvPicPr>
        <p:blipFill>
          <a:blip r:embed="rId3"/>
          <a:stretch>
            <a:fillRect/>
          </a:stretch>
        </p:blipFill>
        <p:spPr>
          <a:xfrm>
            <a:off x="2133858" y="5246711"/>
            <a:ext cx="8168761" cy="1282441"/>
          </a:xfrm>
          <a:prstGeom prst="rect">
            <a:avLst/>
          </a:prstGeom>
        </p:spPr>
      </p:pic>
    </p:spTree>
    <p:extLst>
      <p:ext uri="{BB962C8B-B14F-4D97-AF65-F5344CB8AC3E}">
        <p14:creationId xmlns:p14="http://schemas.microsoft.com/office/powerpoint/2010/main" val="104691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Provisioning</a:t>
            </a:r>
            <a:endParaRPr lang="en-GB"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0174" y="3871258"/>
            <a:ext cx="5324297"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rPr>
              <a:t>Central Administration UI can be misleading when creating connections after changing the mode.</a:t>
            </a: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endParaRP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endParaRPr>
          </a:p>
        </p:txBody>
      </p:sp>
      <p:sp>
        <p:nvSpPr>
          <p:cNvPr id="5" name="Rectangle 4"/>
          <p:cNvSpPr/>
          <p:nvPr/>
        </p:nvSpPr>
        <p:spPr bwMode="auto">
          <a:xfrm>
            <a:off x="603743" y="1734668"/>
            <a:ext cx="5385111" cy="2054729"/>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You do NOT need to start the UPS service instance</a:t>
            </a:r>
          </a:p>
        </p:txBody>
      </p:sp>
      <p:sp>
        <p:nvSpPr>
          <p:cNvPr id="6" name="Rectangle 5"/>
          <p:cNvSpPr/>
          <p:nvPr/>
        </p:nvSpPr>
        <p:spPr bwMode="auto">
          <a:xfrm>
            <a:off x="6240785" y="1734668"/>
            <a:ext cx="5385111" cy="2054729"/>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Sync DB created but empty when UPA is provisioned</a:t>
            </a:r>
          </a:p>
        </p:txBody>
      </p:sp>
      <p:sp>
        <p:nvSpPr>
          <p:cNvPr id="7" name="Rectangle 6"/>
          <p:cNvSpPr/>
          <p:nvPr/>
        </p:nvSpPr>
        <p:spPr bwMode="auto">
          <a:xfrm>
            <a:off x="6240787" y="3859856"/>
            <a:ext cx="5385110"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rPr>
              <a:t>You don’t need to worry about BCM for the Sync DB!</a:t>
            </a: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endParaRPr>
          </a:p>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rPr>
              <a:t>It must exist, but it IS supported to mirror/log ship an empty database </a:t>
            </a:r>
            <a:r>
              <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sym typeface="Wingdings" panose="05000000000000000000" pitchFamily="2" charset="2"/>
              </a:rPr>
              <a:t></a:t>
            </a:r>
            <a:endParaRPr lang="en-US" sz="2251" dirty="0">
              <a:solidFill>
                <a:srgbClr val="505050">
                  <a:lumMod val="75000"/>
                  <a:lumOff val="25000"/>
                </a:srgbClr>
              </a:solidFill>
              <a:latin typeface="Segoe UI Light"/>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551367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Scripting Connections</a:t>
            </a:r>
            <a:endParaRPr lang="en-GB" dirty="0"/>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6341576" y="1688492"/>
            <a:ext cx="5654061"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176" dirty="0">
                <a:solidFill>
                  <a:srgbClr val="505050"/>
                </a:solidFill>
                <a:latin typeface="Segoe UI Light"/>
                <a:ea typeface="Segoe UI" panose="020B0502040204020203" pitchFamily="34" charset="0"/>
                <a:cs typeface="Segoe UI" panose="020B0502040204020203" pitchFamily="34" charset="0"/>
              </a:rPr>
              <a:t>For AD Import only, these </a:t>
            </a:r>
            <a:r>
              <a:rPr lang="en-US" sz="2176" dirty="0" err="1">
                <a:solidFill>
                  <a:srgbClr val="505050"/>
                </a:solidFill>
                <a:latin typeface="Segoe UI Light"/>
                <a:ea typeface="Segoe UI" panose="020B0502040204020203" pitchFamily="34" charset="0"/>
                <a:cs typeface="Segoe UI" panose="020B0502040204020203" pitchFamily="34" charset="0"/>
              </a:rPr>
              <a:t>cmdlets</a:t>
            </a:r>
            <a:r>
              <a:rPr lang="en-US" sz="2176" dirty="0">
                <a:solidFill>
                  <a:srgbClr val="505050"/>
                </a:solidFill>
                <a:latin typeface="Segoe UI Light"/>
                <a:ea typeface="Segoe UI" panose="020B0502040204020203" pitchFamily="34" charset="0"/>
                <a:cs typeface="Segoe UI" panose="020B0502040204020203" pitchFamily="34" charset="0"/>
              </a:rPr>
              <a:t> are </a:t>
            </a:r>
            <a:r>
              <a:rPr lang="en-US" sz="2176" b="1" dirty="0">
                <a:solidFill>
                  <a:srgbClr val="FF0000"/>
                </a:solidFill>
                <a:latin typeface="Segoe UI Light"/>
                <a:ea typeface="Segoe UI" panose="020B0502040204020203" pitchFamily="34" charset="0"/>
                <a:cs typeface="Segoe UI" panose="020B0502040204020203" pitchFamily="34" charset="0"/>
              </a:rPr>
              <a:t>NOT</a:t>
            </a:r>
            <a:r>
              <a:rPr lang="en-US" sz="2176" dirty="0">
                <a:solidFill>
                  <a:srgbClr val="FF0000"/>
                </a:solidFill>
                <a:latin typeface="Segoe UI Light"/>
                <a:ea typeface="Segoe UI" panose="020B0502040204020203" pitchFamily="34" charset="0"/>
                <a:cs typeface="Segoe UI" panose="020B0502040204020203" pitchFamily="34" charset="0"/>
              </a:rPr>
              <a:t> </a:t>
            </a:r>
            <a:r>
              <a:rPr lang="en-US" sz="2176" dirty="0">
                <a:solidFill>
                  <a:srgbClr val="505050"/>
                </a:solidFill>
                <a:latin typeface="Segoe UI Light"/>
                <a:ea typeface="Segoe UI" panose="020B0502040204020203" pitchFamily="34" charset="0"/>
                <a:cs typeface="Segoe UI" panose="020B0502040204020203" pitchFamily="34" charset="0"/>
              </a:rPr>
              <a:t>supported for UPS</a:t>
            </a:r>
          </a:p>
          <a:p>
            <a:pPr defTabSz="699290" fontAlgn="base">
              <a:lnSpc>
                <a:spcPct val="90000"/>
              </a:lnSpc>
              <a:spcBef>
                <a:spcPct val="0"/>
              </a:spcBef>
              <a:spcAft>
                <a:spcPct val="0"/>
              </a:spcAft>
            </a:pPr>
            <a:endParaRPr lang="en-US" sz="2176" dirty="0">
              <a:solidFill>
                <a:srgbClr val="505050"/>
              </a:solidFill>
              <a:latin typeface="Segoe UI Light"/>
              <a:ea typeface="Segoe UI" panose="020B0502040204020203" pitchFamily="34" charset="0"/>
              <a:cs typeface="Segoe UI" panose="020B0502040204020203" pitchFamily="34" charset="0"/>
            </a:endParaRPr>
          </a:p>
          <a:p>
            <a:pPr defTabSz="699290" fontAlgn="base">
              <a:lnSpc>
                <a:spcPct val="90000"/>
              </a:lnSpc>
              <a:spcBef>
                <a:spcPct val="0"/>
              </a:spcBef>
              <a:spcAft>
                <a:spcPct val="0"/>
              </a:spcAft>
            </a:pPr>
            <a:r>
              <a:rPr lang="en-US" sz="2176" dirty="0">
                <a:solidFill>
                  <a:srgbClr val="505050"/>
                </a:solidFill>
                <a:latin typeface="Segoe UI Light"/>
                <a:ea typeface="Segoe UI" panose="020B0502040204020203" pitchFamily="34" charset="0"/>
                <a:cs typeface="Segoe UI" panose="020B0502040204020203" pitchFamily="34" charset="0"/>
              </a:rPr>
              <a:t>Known Issues with</a:t>
            </a:r>
            <a:br>
              <a:rPr lang="en-US" sz="2176" dirty="0">
                <a:solidFill>
                  <a:srgbClr val="505050"/>
                </a:solidFill>
                <a:latin typeface="Segoe UI Light"/>
                <a:ea typeface="Segoe UI" panose="020B0502040204020203" pitchFamily="34" charset="0"/>
                <a:cs typeface="Segoe UI" panose="020B0502040204020203" pitchFamily="34" charset="0"/>
              </a:rPr>
            </a:br>
            <a:r>
              <a:rPr lang="en-US" sz="2040" dirty="0">
                <a:solidFill>
                  <a:srgbClr val="0072C6"/>
                </a:solidFill>
                <a:latin typeface="Lucida Console" panose="020B0609040504020204" pitchFamily="49" charset="0"/>
                <a:ea typeface="Segoe UI" panose="020B0502040204020203" pitchFamily="34" charset="0"/>
                <a:cs typeface="Segoe UI" panose="020B0502040204020203" pitchFamily="34" charset="0"/>
              </a:rPr>
              <a:t>Remove-</a:t>
            </a:r>
            <a:r>
              <a:rPr lang="en-US" sz="2040" dirty="0" err="1">
                <a:solidFill>
                  <a:srgbClr val="0072C6"/>
                </a:solidFill>
                <a:latin typeface="Lucida Console" panose="020B0609040504020204" pitchFamily="49" charset="0"/>
                <a:ea typeface="Segoe UI" panose="020B0502040204020203" pitchFamily="34" charset="0"/>
                <a:cs typeface="Segoe UI" panose="020B0502040204020203" pitchFamily="34" charset="0"/>
              </a:rPr>
              <a:t>SPProfileSyncConnection</a:t>
            </a:r>
            <a:endParaRPr lang="en-US" sz="2040" dirty="0">
              <a:solidFill>
                <a:srgbClr val="0072C6"/>
              </a:solidFill>
              <a:latin typeface="Lucida Console" panose="020B0609040504020204" pitchFamily="49" charset="0"/>
              <a:ea typeface="Segoe UI" panose="020B0502040204020203" pitchFamily="34" charset="0"/>
              <a:cs typeface="Segoe UI" panose="020B0502040204020203" pitchFamily="34" charset="0"/>
            </a:endParaRPr>
          </a:p>
          <a:p>
            <a:pPr marL="816022" lvl="1" indent="-349723" defTabSz="699290" fontAlgn="base">
              <a:lnSpc>
                <a:spcPct val="90000"/>
              </a:lnSpc>
              <a:spcBef>
                <a:spcPct val="0"/>
              </a:spcBef>
              <a:spcAft>
                <a:spcPct val="0"/>
              </a:spcAft>
              <a:buFont typeface="Arial" panose="020B0604020202020204" pitchFamily="34" charset="0"/>
              <a:buChar char="•"/>
            </a:pPr>
            <a:r>
              <a:rPr lang="en-GB" sz="2176" dirty="0">
                <a:solidFill>
                  <a:srgbClr val="505050"/>
                </a:solidFill>
                <a:latin typeface="Segoe UI Light"/>
                <a:ea typeface="Segoe UI" panose="020B0502040204020203" pitchFamily="34" charset="0"/>
                <a:cs typeface="Segoe UI" panose="020B0502040204020203" pitchFamily="34" charset="0"/>
              </a:rPr>
              <a:t>only removes the organizational unit (OU) from the profile synchronization connection</a:t>
            </a:r>
          </a:p>
          <a:p>
            <a:pPr marL="816022" lvl="1" indent="-349723" defTabSz="699290" fontAlgn="base">
              <a:lnSpc>
                <a:spcPct val="90000"/>
              </a:lnSpc>
              <a:spcBef>
                <a:spcPct val="0"/>
              </a:spcBef>
              <a:spcAft>
                <a:spcPct val="0"/>
              </a:spcAft>
              <a:buFont typeface="Arial" panose="020B0604020202020204" pitchFamily="34" charset="0"/>
              <a:buChar char="•"/>
            </a:pPr>
            <a:r>
              <a:rPr lang="en-GB" sz="2176" dirty="0">
                <a:solidFill>
                  <a:srgbClr val="505050"/>
                </a:solidFill>
                <a:latin typeface="Segoe UI Light"/>
                <a:ea typeface="Segoe UI" panose="020B0502040204020203" pitchFamily="34" charset="0"/>
                <a:cs typeface="Segoe UI" panose="020B0502040204020203" pitchFamily="34" charset="0"/>
              </a:rPr>
              <a:t>Fix:</a:t>
            </a:r>
          </a:p>
          <a:p>
            <a:pPr marL="816022" lvl="1" indent="-349723" defTabSz="699290" fontAlgn="base">
              <a:lnSpc>
                <a:spcPct val="90000"/>
              </a:lnSpc>
              <a:spcBef>
                <a:spcPct val="0"/>
              </a:spcBef>
              <a:spcAft>
                <a:spcPct val="0"/>
              </a:spcAft>
              <a:buFont typeface="Arial" panose="020B0604020202020204" pitchFamily="34" charset="0"/>
              <a:buChar char="•"/>
            </a:pPr>
            <a:endParaRPr lang="en-US" sz="2176" dirty="0">
              <a:solidFill>
                <a:srgbClr val="505050"/>
              </a:solidFill>
              <a:latin typeface="Segoe UI Light"/>
              <a:ea typeface="Segoe UI" panose="020B0502040204020203" pitchFamily="34" charset="0"/>
              <a:cs typeface="Segoe UI" panose="020B0502040204020203" pitchFamily="34" charset="0"/>
            </a:endParaRPr>
          </a:p>
        </p:txBody>
      </p:sp>
      <p:sp>
        <p:nvSpPr>
          <p:cNvPr id="5" name="Rectangle 4"/>
          <p:cNvSpPr/>
          <p:nvPr/>
        </p:nvSpPr>
        <p:spPr bwMode="auto">
          <a:xfrm>
            <a:off x="608550" y="1734666"/>
            <a:ext cx="5609687" cy="264389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rPr>
              <a:t>*.</a:t>
            </a:r>
            <a:r>
              <a:rPr lang="en-GB" sz="2720" dirty="0">
                <a:solidFill>
                  <a:srgbClr val="FFFFFF"/>
                </a:solidFill>
                <a:latin typeface="Segoe UI Light"/>
                <a:cs typeface="Segoe UI" panose="020B0502040204020203" pitchFamily="34" charset="0"/>
              </a:rPr>
              <a:t> </a:t>
            </a:r>
            <a:r>
              <a:rPr lang="en-GB" sz="2720" dirty="0" err="1">
                <a:solidFill>
                  <a:srgbClr val="FFFFFF"/>
                </a:solidFill>
                <a:latin typeface="Segoe UI Light"/>
                <a:cs typeface="Segoe UI" panose="020B0502040204020203" pitchFamily="34" charset="0"/>
              </a:rPr>
              <a:t>SPProfileSyncConnection</a:t>
            </a:r>
            <a:r>
              <a:rPr lang="en-GB" sz="2720" dirty="0">
                <a:solidFill>
                  <a:srgbClr val="FFFFFF"/>
                </a:solidFill>
                <a:latin typeface="Segoe UI Light"/>
                <a:cs typeface="Segoe UI" panose="020B0502040204020203" pitchFamily="34" charset="0"/>
              </a:rPr>
              <a:t> </a:t>
            </a:r>
            <a:br>
              <a:rPr lang="en-GB" sz="2720" dirty="0">
                <a:solidFill>
                  <a:srgbClr val="FFFFFF"/>
                </a:solidFill>
                <a:latin typeface="Segoe UI Light"/>
                <a:cs typeface="Segoe UI" panose="020B0502040204020203" pitchFamily="34" charset="0"/>
              </a:rPr>
            </a:br>
            <a:r>
              <a:rPr lang="en-GB" sz="2720" dirty="0">
                <a:solidFill>
                  <a:srgbClr val="FFFFFF"/>
                </a:solidFill>
                <a:latin typeface="Segoe UI Light"/>
                <a:cs typeface="Segoe UI" panose="020B0502040204020203" pitchFamily="34" charset="0"/>
              </a:rPr>
              <a:t>Windows PowerShell </a:t>
            </a:r>
            <a:r>
              <a:rPr lang="en-GB" sz="2720" dirty="0" err="1">
                <a:solidFill>
                  <a:srgbClr val="FFFFFF"/>
                </a:solidFill>
                <a:latin typeface="Segoe UI Light"/>
                <a:cs typeface="Segoe UI" panose="020B0502040204020203" pitchFamily="34" charset="0"/>
              </a:rPr>
              <a:t>cmdlets</a:t>
            </a:r>
            <a:r>
              <a:rPr lang="en-GB" sz="2720" dirty="0">
                <a:solidFill>
                  <a:srgbClr val="FFFFFF"/>
                </a:solidFill>
                <a:latin typeface="Segoe UI Light"/>
                <a:cs typeface="Segoe UI" panose="020B0502040204020203" pitchFamily="34" charset="0"/>
              </a:rPr>
              <a:t> supported</a:t>
            </a:r>
            <a:endParaRPr lang="en-US" sz="2720" dirty="0">
              <a:gradFill>
                <a:gsLst>
                  <a:gs pos="0">
                    <a:srgbClr val="FFFFFF"/>
                  </a:gs>
                  <a:gs pos="100000">
                    <a:srgbClr val="FFFFFF"/>
                  </a:gs>
                </a:gsLst>
                <a:lin ang="5400000" scaled="0"/>
              </a:gradFill>
              <a:latin typeface="Segoe UI Light"/>
              <a:ea typeface="Segoe UI" pitchFamily="34" charset="0"/>
              <a:cs typeface="Segoe UI" panose="020B0502040204020203" pitchFamily="34" charset="0"/>
            </a:endParaRPr>
          </a:p>
        </p:txBody>
      </p:sp>
      <p:pic>
        <p:nvPicPr>
          <p:cNvPr id="8" name="Picture 7"/>
          <p:cNvPicPr>
            <a:picLocks noChangeAspect="1"/>
          </p:cNvPicPr>
          <p:nvPr/>
        </p:nvPicPr>
        <p:blipFill>
          <a:blip r:embed="rId2"/>
          <a:stretch>
            <a:fillRect/>
          </a:stretch>
        </p:blipFill>
        <p:spPr>
          <a:xfrm>
            <a:off x="2054938" y="5343396"/>
            <a:ext cx="8673963" cy="901597"/>
          </a:xfrm>
          <a:prstGeom prst="rect">
            <a:avLst/>
          </a:prstGeom>
        </p:spPr>
      </p:pic>
    </p:spTree>
    <p:extLst>
      <p:ext uri="{BB962C8B-B14F-4D97-AF65-F5344CB8AC3E}">
        <p14:creationId xmlns:p14="http://schemas.microsoft.com/office/powerpoint/2010/main" val="315069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No cross forest Contact resolution</a:t>
            </a:r>
          </a:p>
        </p:txBody>
      </p:sp>
      <p:sp>
        <p:nvSpPr>
          <p:cNvPr id="3" name="Title 2"/>
          <p:cNvSpPr>
            <a:spLocks noGrp="1"/>
          </p:cNvSpPr>
          <p:nvPr>
            <p:ph type="title"/>
          </p:nvPr>
        </p:nvSpPr>
        <p:spPr/>
        <p:txBody>
          <a:bodyPr>
            <a:normAutofit/>
          </a:bodyPr>
          <a:lstStyle/>
          <a:p>
            <a:r>
              <a:rPr lang="en-GB" sz="4896" dirty="0"/>
              <a:t>Active Directory Import Limitations</a:t>
            </a:r>
            <a:endParaRPr lang="en-US" sz="5440"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Mapping to SharePoint system properties is not supported</a:t>
            </a:r>
          </a:p>
        </p:txBody>
      </p:sp>
      <p:sp>
        <p:nvSpPr>
          <p:cNvPr id="11" name="Rectangle 10"/>
          <p:cNvSpPr/>
          <p:nvPr/>
        </p:nvSpPr>
        <p:spPr bwMode="auto">
          <a:xfrm>
            <a:off x="8126599"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Augmenting profiles with data from BDC is not supported</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Those that begin with SPS-</a:t>
            </a: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Tree>
    <p:extLst>
      <p:ext uri="{BB962C8B-B14F-4D97-AF65-F5344CB8AC3E}">
        <p14:creationId xmlns:p14="http://schemas.microsoft.com/office/powerpoint/2010/main" val="3490825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nodePh="1">
                                  <p:stCondLst>
                                    <p:cond delay="0"/>
                                  </p:stCondLst>
                                  <p:endCondLst>
                                    <p:cond evt="begin" delay="0">
                                      <p:tn val="24"/>
                                    </p:cond>
                                  </p:end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607930" y="1693863"/>
            <a:ext cx="5385111"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3264" dirty="0">
                <a:gradFill>
                  <a:gsLst>
                    <a:gs pos="0">
                      <a:srgbClr val="FFFFFF"/>
                    </a:gs>
                    <a:gs pos="100000">
                      <a:srgbClr val="FFFFFF"/>
                    </a:gs>
                  </a:gsLst>
                  <a:lin ang="5400000" scaled="0"/>
                </a:gradFill>
                <a:ea typeface="Segoe UI" pitchFamily="34" charset="0"/>
                <a:cs typeface="Segoe UI" pitchFamily="34" charset="0"/>
              </a:rPr>
              <a:t>Mapping multi value to single value or vice versa is not supported</a:t>
            </a:r>
          </a:p>
        </p:txBody>
      </p:sp>
      <p:sp>
        <p:nvSpPr>
          <p:cNvPr id="3" name="Title 2"/>
          <p:cNvSpPr>
            <a:spLocks noGrp="1"/>
          </p:cNvSpPr>
          <p:nvPr>
            <p:ph type="title"/>
          </p:nvPr>
        </p:nvSpPr>
        <p:spPr/>
        <p:txBody>
          <a:bodyPr>
            <a:normAutofit/>
          </a:bodyPr>
          <a:lstStyle/>
          <a:p>
            <a:r>
              <a:rPr lang="en-GB" sz="4896" dirty="0"/>
              <a:t>Active Directory Import Limitations</a:t>
            </a:r>
            <a:endParaRPr lang="en-US" sz="5440"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6414059" y="1693863"/>
            <a:ext cx="5385111"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3264" dirty="0">
                <a:gradFill>
                  <a:gsLst>
                    <a:gs pos="0">
                      <a:srgbClr val="FFFFFF"/>
                    </a:gs>
                    <a:gs pos="100000">
                      <a:srgbClr val="FFFFFF"/>
                    </a:gs>
                  </a:gsLst>
                  <a:lin ang="5400000" scaled="0"/>
                </a:gradFill>
                <a:ea typeface="Segoe UI" pitchFamily="34" charset="0"/>
                <a:cs typeface="Segoe UI" pitchFamily="34" charset="0"/>
              </a:rPr>
              <a:t>Mapping two different AD attributes to the same SharePoint property is not supported</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Tree>
    <p:extLst>
      <p:ext uri="{BB962C8B-B14F-4D97-AF65-F5344CB8AC3E}">
        <p14:creationId xmlns:p14="http://schemas.microsoft.com/office/powerpoint/2010/main" val="28805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nodePh="1">
                                  <p:stCondLst>
                                    <p:cond delay="0"/>
                                  </p:stCondLst>
                                  <p:endCondLst>
                                    <p:cond evt="begin" delay="0">
                                      <p:tn val="20"/>
                                    </p:cond>
                                  </p:end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nodePh="1">
                                  <p:stCondLst>
                                    <p:cond delay="0"/>
                                  </p:stCondLst>
                                  <p:endCondLst>
                                    <p:cond evt="begin" delay="0">
                                      <p:tn val="25"/>
                                    </p:cond>
                                  </p:end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About Spencer Harbar</a:t>
            </a:r>
            <a:endParaRPr lang="en-US" dirty="0"/>
          </a:p>
        </p:txBody>
      </p:sp>
      <p:sp>
        <p:nvSpPr>
          <p:cNvPr id="6" name="Text Placeholder 5"/>
          <p:cNvSpPr>
            <a:spLocks noGrp="1"/>
          </p:cNvSpPr>
          <p:nvPr>
            <p:ph type="body" sz="quarter" idx="11"/>
          </p:nvPr>
        </p:nvSpPr>
        <p:spPr>
          <a:xfrm>
            <a:off x="274639" y="1212849"/>
            <a:ext cx="11889564" cy="5632311"/>
          </a:xfrm>
        </p:spPr>
        <p:txBody>
          <a:bodyPr/>
          <a:lstStyle/>
          <a:p>
            <a:r>
              <a:rPr lang="en-GB" dirty="0"/>
              <a:t>SharePoint Architect</a:t>
            </a:r>
          </a:p>
          <a:p>
            <a:r>
              <a:rPr lang="en-GB" dirty="0"/>
              <a:t>Edinburgh, United Kingdom</a:t>
            </a:r>
          </a:p>
          <a:p>
            <a:pPr lvl="1"/>
            <a:r>
              <a:rPr lang="en-US" dirty="0"/>
              <a:t>www.harbar.net | spence@harbar.net | @</a:t>
            </a:r>
            <a:r>
              <a:rPr lang="en-US" dirty="0" err="1" smtClean="0"/>
              <a:t>harbars</a:t>
            </a:r>
            <a:r>
              <a:rPr lang="en-US" dirty="0" smtClean="0"/>
              <a:t/>
            </a:r>
            <a:br>
              <a:rPr lang="en-US" dirty="0" smtClean="0"/>
            </a:br>
            <a:r>
              <a:rPr lang="en-US" dirty="0" smtClean="0"/>
              <a:t/>
            </a:r>
            <a:br>
              <a:rPr lang="en-US" dirty="0" smtClean="0"/>
            </a:br>
            <a:endParaRPr lang="en-US" dirty="0"/>
          </a:p>
          <a:p>
            <a:pPr lvl="1"/>
            <a:r>
              <a:rPr lang="en-GB" dirty="0"/>
              <a:t>Works with Microsoft’s largest enterprise customers</a:t>
            </a:r>
          </a:p>
          <a:p>
            <a:pPr lvl="1"/>
            <a:r>
              <a:rPr lang="en-GB" dirty="0"/>
              <a:t>Works with SharePoint Product Group on Readiness</a:t>
            </a:r>
          </a:p>
          <a:p>
            <a:pPr lvl="1"/>
            <a:r>
              <a:rPr lang="en-GB" dirty="0"/>
              <a:t>Author for MSDN &amp; TechNet</a:t>
            </a:r>
          </a:p>
          <a:p>
            <a:pPr lvl="1"/>
            <a:r>
              <a:rPr lang="en-US" dirty="0" smtClean="0"/>
              <a:t/>
            </a:r>
            <a:br>
              <a:rPr lang="en-US" dirty="0" smtClean="0"/>
            </a:br>
            <a:r>
              <a:rPr lang="en-US" dirty="0" smtClean="0"/>
              <a:t>Microsoft Certified Solutions Master | SharePoint</a:t>
            </a:r>
          </a:p>
          <a:p>
            <a:pPr lvl="1"/>
            <a:r>
              <a:rPr lang="en-US" dirty="0" smtClean="0"/>
              <a:t>Microsoft </a:t>
            </a:r>
            <a:r>
              <a:rPr lang="en-US" dirty="0"/>
              <a:t>Certified Architect | SharePoint 2010 </a:t>
            </a:r>
          </a:p>
          <a:p>
            <a:pPr lvl="1"/>
            <a:r>
              <a:rPr lang="en-US" dirty="0"/>
              <a:t>Microsoft Certified Solutions Master | SharePoint Instructor &amp; Author </a:t>
            </a:r>
          </a:p>
          <a:p>
            <a:pPr lvl="1"/>
            <a:r>
              <a:rPr lang="en-US" dirty="0"/>
              <a:t>Microsoft Certified Master | SharePoint 2010</a:t>
            </a:r>
          </a:p>
          <a:p>
            <a:pPr lvl="1"/>
            <a:r>
              <a:rPr lang="en-US" dirty="0"/>
              <a:t>Microsoft Certified Master | SharePoint 2007</a:t>
            </a:r>
          </a:p>
          <a:p>
            <a:pPr lvl="1"/>
            <a:r>
              <a:rPr lang="en-US" dirty="0"/>
              <a:t>Most Valuable Professional | SharePoint </a:t>
            </a:r>
            <a:r>
              <a:rPr lang="en-US" dirty="0" smtClean="0"/>
              <a:t>Server</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50685" y="1048990"/>
            <a:ext cx="1689308" cy="195083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2733" y="4624326"/>
            <a:ext cx="1064807" cy="49866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82733" y="3917397"/>
            <a:ext cx="1154908" cy="558262"/>
          </a:xfrm>
          <a:prstGeom prst="rect">
            <a:avLst/>
          </a:prstGeom>
        </p:spPr>
      </p:pic>
      <p:pic>
        <p:nvPicPr>
          <p:cNvPr id="8" name="Picture 7" descr="mvp.png"/>
          <p:cNvPicPr>
            <a:picLocks noChangeAspect="1"/>
          </p:cNvPicPr>
          <p:nvPr/>
        </p:nvPicPr>
        <p:blipFill>
          <a:blip r:embed="rId6" cstate="print"/>
          <a:stretch>
            <a:fillRect/>
          </a:stretch>
        </p:blipFill>
        <p:spPr>
          <a:xfrm>
            <a:off x="10686191" y="5990788"/>
            <a:ext cx="1082727" cy="441419"/>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86191" y="5271662"/>
            <a:ext cx="1151450" cy="556592"/>
          </a:xfrm>
          <a:prstGeom prst="rect">
            <a:avLst/>
          </a:prstGeom>
        </p:spPr>
      </p:pic>
    </p:spTree>
    <p:extLst>
      <p:ext uri="{BB962C8B-B14F-4D97-AF65-F5344CB8AC3E}">
        <p14:creationId xmlns:p14="http://schemas.microsoft.com/office/powerpoint/2010/main" val="289569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LDAP Query Filters</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182716"/>
            <a:ext cx="5389869" cy="270545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Maximum flexibility</a:t>
            </a:r>
          </a:p>
          <a:p>
            <a:pPr defTabSz="932388"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With great power comes great responsibility</a:t>
            </a:r>
          </a:p>
          <a:p>
            <a:pPr defTabSz="932388"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Sweet UI! </a:t>
            </a:r>
            <a:r>
              <a:rPr lang="en-US" sz="2448" dirty="0">
                <a:solidFill>
                  <a:srgbClr val="505050"/>
                </a:solidFill>
                <a:ea typeface="Segoe UI" pitchFamily="34" charset="0"/>
                <a:cs typeface="Segoe UI" pitchFamily="34" charset="0"/>
                <a:sym typeface="Wingdings" panose="05000000000000000000" pitchFamily="2" charset="2"/>
              </a:rPr>
              <a:t></a:t>
            </a:r>
            <a:endParaRPr lang="en-US" sz="2448" dirty="0">
              <a:solidFill>
                <a:srgbClr val="505050"/>
              </a:solidFill>
              <a:ea typeface="Segoe UI" pitchFamily="34" charset="0"/>
              <a:cs typeface="Segoe UI" pitchFamily="34" charset="0"/>
            </a:endParaRPr>
          </a:p>
        </p:txBody>
      </p:sp>
      <p:sp>
        <p:nvSpPr>
          <p:cNvPr id="5" name="Rectangle 4"/>
          <p:cNvSpPr/>
          <p:nvPr/>
        </p:nvSpPr>
        <p:spPr bwMode="auto">
          <a:xfrm>
            <a:off x="608549" y="1693370"/>
            <a:ext cx="5385111" cy="2489346"/>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Traditional LDAP queries can be used to constrain imported objects</a:t>
            </a:r>
          </a:p>
        </p:txBody>
      </p:sp>
      <p:sp>
        <p:nvSpPr>
          <p:cNvPr id="6" name="Rectangle 5"/>
          <p:cNvSpPr/>
          <p:nvPr/>
        </p:nvSpPr>
        <p:spPr bwMode="auto">
          <a:xfrm>
            <a:off x="6414081" y="4182716"/>
            <a:ext cx="5679475" cy="270545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448" dirty="0">
                <a:solidFill>
                  <a:srgbClr val="505050"/>
                </a:solidFill>
                <a:ea typeface="Segoe UI" pitchFamily="34" charset="0"/>
                <a:cs typeface="Segoe UI" pitchFamily="34" charset="0"/>
              </a:rPr>
              <a:t>As opposed to exclusion based with UPS</a:t>
            </a:r>
          </a:p>
          <a:p>
            <a:pPr defTabSz="699290"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GB" sz="2448" dirty="0">
                <a:solidFill>
                  <a:srgbClr val="505050"/>
                </a:solidFill>
                <a:ea typeface="Segoe UI" pitchFamily="34" charset="0"/>
                <a:cs typeface="Segoe UI" pitchFamily="34" charset="0"/>
              </a:rPr>
              <a:t>Validate your filters with </a:t>
            </a:r>
            <a:r>
              <a:rPr lang="en-GB" sz="2448" dirty="0" err="1">
                <a:solidFill>
                  <a:srgbClr val="505050"/>
                </a:solidFill>
                <a:ea typeface="Segoe UI" pitchFamily="34" charset="0"/>
                <a:cs typeface="Segoe UI" pitchFamily="34" charset="0"/>
              </a:rPr>
              <a:t>ADSIEdit</a:t>
            </a:r>
            <a:endParaRPr lang="en-GB"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endParaRPr lang="en-GB" sz="2448" dirty="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GB" sz="2448" dirty="0">
                <a:solidFill>
                  <a:srgbClr val="505050"/>
                </a:solidFill>
                <a:ea typeface="Segoe UI" pitchFamily="34" charset="0"/>
                <a:cs typeface="Segoe UI" pitchFamily="34" charset="0"/>
              </a:rPr>
              <a:t>Just because you can, doesn’t mean you should</a:t>
            </a:r>
          </a:p>
          <a:p>
            <a:pPr defTabSz="699290"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p:txBody>
      </p:sp>
      <p:sp>
        <p:nvSpPr>
          <p:cNvPr id="7" name="Rectangle 6"/>
          <p:cNvSpPr/>
          <p:nvPr/>
        </p:nvSpPr>
        <p:spPr bwMode="auto">
          <a:xfrm>
            <a:off x="6414679" y="1693370"/>
            <a:ext cx="5385111" cy="2489346"/>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Filters are inclusion based</a:t>
            </a:r>
          </a:p>
        </p:txBody>
      </p:sp>
      <p:pic>
        <p:nvPicPr>
          <p:cNvPr id="8" name="Picture 7"/>
          <p:cNvPicPr>
            <a:picLocks noChangeAspect="1"/>
          </p:cNvPicPr>
          <p:nvPr/>
        </p:nvPicPr>
        <p:blipFill>
          <a:blip r:embed="rId3"/>
          <a:stretch>
            <a:fillRect/>
          </a:stretch>
        </p:blipFill>
        <p:spPr>
          <a:xfrm>
            <a:off x="3182655" y="5357781"/>
            <a:ext cx="2545972" cy="1475690"/>
          </a:xfrm>
          <a:prstGeom prst="rect">
            <a:avLst/>
          </a:prstGeom>
        </p:spPr>
      </p:pic>
    </p:spTree>
    <p:extLst>
      <p:ext uri="{BB962C8B-B14F-4D97-AF65-F5344CB8AC3E}">
        <p14:creationId xmlns:p14="http://schemas.microsoft.com/office/powerpoint/2010/main" val="40022239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 Import Behaviour</a:t>
            </a:r>
            <a:endParaRPr lang="en-US"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603793" y="4084794"/>
            <a:ext cx="5389869" cy="28033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Adding or removing OUs</a:t>
            </a:r>
          </a:p>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Filter changes</a:t>
            </a:r>
          </a:p>
          <a:p>
            <a:pPr defTabSz="932388" fontAlgn="base">
              <a:lnSpc>
                <a:spcPct val="90000"/>
              </a:lnSpc>
              <a:spcBef>
                <a:spcPct val="0"/>
              </a:spcBef>
              <a:spcAft>
                <a:spcPct val="0"/>
              </a:spcAft>
            </a:pPr>
            <a:r>
              <a:rPr lang="en-US" sz="2448" dirty="0">
                <a:solidFill>
                  <a:srgbClr val="505050"/>
                </a:solidFill>
                <a:ea typeface="Segoe UI" pitchFamily="34" charset="0"/>
                <a:cs typeface="Segoe UI" pitchFamily="34" charset="0"/>
              </a:rPr>
              <a:t>Property mappings</a:t>
            </a:r>
          </a:p>
          <a:p>
            <a:pPr defTabSz="932388"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p:txBody>
      </p:sp>
      <p:sp>
        <p:nvSpPr>
          <p:cNvPr id="5" name="Rectangle 4"/>
          <p:cNvSpPr/>
          <p:nvPr/>
        </p:nvSpPr>
        <p:spPr bwMode="auto">
          <a:xfrm>
            <a:off x="608549" y="1693370"/>
            <a:ext cx="5385111" cy="239142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536" dirty="0">
                <a:gradFill>
                  <a:gsLst>
                    <a:gs pos="0">
                      <a:srgbClr val="FFFFFF"/>
                    </a:gs>
                    <a:gs pos="100000">
                      <a:srgbClr val="FFFFFF"/>
                    </a:gs>
                  </a:gsLst>
                  <a:lin ang="5400000" scaled="0"/>
                </a:gradFill>
                <a:ea typeface="Segoe UI" pitchFamily="34" charset="0"/>
                <a:cs typeface="Segoe UI" pitchFamily="34" charset="0"/>
              </a:rPr>
              <a:t>A full import is required whenever a configuration change occurs 	</a:t>
            </a:r>
          </a:p>
        </p:txBody>
      </p:sp>
      <p:sp>
        <p:nvSpPr>
          <p:cNvPr id="6" name="Rectangle 5"/>
          <p:cNvSpPr/>
          <p:nvPr/>
        </p:nvSpPr>
        <p:spPr bwMode="auto">
          <a:xfrm>
            <a:off x="6414081" y="4084794"/>
            <a:ext cx="5399776" cy="28033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448" dirty="0">
                <a:solidFill>
                  <a:srgbClr val="505050"/>
                </a:solidFill>
                <a:ea typeface="Segoe UI" pitchFamily="34" charset="0"/>
                <a:cs typeface="Segoe UI" pitchFamily="34" charset="0"/>
              </a:rPr>
              <a:t>To clean up profiles which are not created as part of the import </a:t>
            </a:r>
          </a:p>
          <a:p>
            <a:pPr defTabSz="699290" fontAlgn="base">
              <a:lnSpc>
                <a:spcPct val="90000"/>
              </a:lnSpc>
              <a:spcBef>
                <a:spcPct val="0"/>
              </a:spcBef>
              <a:spcAft>
                <a:spcPct val="0"/>
              </a:spcAft>
            </a:pPr>
            <a:r>
              <a:rPr lang="en-GB" sz="2448" dirty="0">
                <a:solidFill>
                  <a:srgbClr val="505050"/>
                </a:solidFill>
                <a:ea typeface="Segoe UI" pitchFamily="34" charset="0"/>
                <a:cs typeface="Segoe UI" pitchFamily="34" charset="0"/>
              </a:rPr>
              <a:t>Profiles are marked for deletion</a:t>
            </a:r>
          </a:p>
        </p:txBody>
      </p:sp>
      <p:sp>
        <p:nvSpPr>
          <p:cNvPr id="7" name="Rectangle 6"/>
          <p:cNvSpPr/>
          <p:nvPr/>
        </p:nvSpPr>
        <p:spPr bwMode="auto">
          <a:xfrm>
            <a:off x="6414679" y="1693370"/>
            <a:ext cx="5385111" cy="239142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536" dirty="0">
                <a:gradFill>
                  <a:gsLst>
                    <a:gs pos="0">
                      <a:srgbClr val="FFFFFF"/>
                    </a:gs>
                    <a:gs pos="100000">
                      <a:srgbClr val="FFFFFF"/>
                    </a:gs>
                  </a:gsLst>
                  <a:lin ang="5400000" scaled="0"/>
                </a:gradFill>
                <a:ea typeface="Segoe UI" pitchFamily="34" charset="0"/>
                <a:cs typeface="Segoe UI" pitchFamily="34" charset="0"/>
              </a:rPr>
              <a:t>After full import a purge is required</a:t>
            </a:r>
          </a:p>
        </p:txBody>
      </p:sp>
      <p:pic>
        <p:nvPicPr>
          <p:cNvPr id="8" name="Picture 7"/>
          <p:cNvPicPr>
            <a:picLocks noChangeAspect="1"/>
          </p:cNvPicPr>
          <p:nvPr/>
        </p:nvPicPr>
        <p:blipFill>
          <a:blip r:embed="rId3"/>
          <a:stretch>
            <a:fillRect/>
          </a:stretch>
        </p:blipFill>
        <p:spPr>
          <a:xfrm>
            <a:off x="4364182" y="5357782"/>
            <a:ext cx="7751945" cy="1496516"/>
          </a:xfrm>
          <a:prstGeom prst="rect">
            <a:avLst/>
          </a:prstGeom>
        </p:spPr>
      </p:pic>
    </p:spTree>
    <p:extLst>
      <p:ext uri="{BB962C8B-B14F-4D97-AF65-F5344CB8AC3E}">
        <p14:creationId xmlns:p14="http://schemas.microsoft.com/office/powerpoint/2010/main" val="41599656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8159" dirty="0" smtClean="0"/>
              <a:t>Demonstration</a:t>
            </a:r>
            <a:endParaRPr lang="en-GB" sz="8159" dirty="0"/>
          </a:p>
        </p:txBody>
      </p:sp>
      <p:sp>
        <p:nvSpPr>
          <p:cNvPr id="5" name="Subtitle 4"/>
          <p:cNvSpPr>
            <a:spLocks noGrp="1"/>
          </p:cNvSpPr>
          <p:nvPr>
            <p:ph type="body" sz="quarter" idx="12"/>
          </p:nvPr>
        </p:nvSpPr>
        <p:spPr/>
        <p:txBody>
          <a:bodyPr>
            <a:normAutofit/>
          </a:bodyPr>
          <a:lstStyle/>
          <a:p>
            <a:r>
              <a:rPr lang="en-GB" dirty="0"/>
              <a:t>Active Directory Import</a:t>
            </a:r>
          </a:p>
        </p:txBody>
      </p:sp>
    </p:spTree>
    <p:extLst>
      <p:ext uri="{BB962C8B-B14F-4D97-AF65-F5344CB8AC3E}">
        <p14:creationId xmlns:p14="http://schemas.microsoft.com/office/powerpoint/2010/main" val="20764079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User Profile Synchronization</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235005016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3808" dirty="0"/>
              <a:t>Profile Sync Performance Improvements</a:t>
            </a:r>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294742" y="1481608"/>
            <a:ext cx="5694199" cy="2519643"/>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720" dirty="0">
                <a:gradFill>
                  <a:gsLst>
                    <a:gs pos="0">
                      <a:srgbClr val="FFFFFF"/>
                    </a:gs>
                    <a:gs pos="100000">
                      <a:srgbClr val="FFFFFF"/>
                    </a:gs>
                  </a:gsLst>
                  <a:lin ang="5400000" scaled="0"/>
                </a:gradFill>
                <a:ea typeface="Segoe UI" pitchFamily="34" charset="0"/>
                <a:cs typeface="Segoe UI" pitchFamily="34" charset="0"/>
              </a:rPr>
              <a:t>Reduce full import time from up to 2 weeks down to 60 hours for extremely large directories</a:t>
            </a:r>
          </a:p>
        </p:txBody>
      </p:sp>
      <p:sp>
        <p:nvSpPr>
          <p:cNvPr id="6" name="Rectangle 5"/>
          <p:cNvSpPr/>
          <p:nvPr/>
        </p:nvSpPr>
        <p:spPr bwMode="auto">
          <a:xfrm>
            <a:off x="9170451" y="1481608"/>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ea typeface="Segoe UI" pitchFamily="34" charset="0"/>
                <a:cs typeface="Segoe UI" pitchFamily="34" charset="0"/>
              </a:rPr>
              <a:t>Batched BDC Import</a:t>
            </a:r>
          </a:p>
        </p:txBody>
      </p:sp>
      <p:sp>
        <p:nvSpPr>
          <p:cNvPr id="7" name="Rectangle 6"/>
          <p:cNvSpPr/>
          <p:nvPr/>
        </p:nvSpPr>
        <p:spPr bwMode="auto">
          <a:xfrm>
            <a:off x="6211891" y="1481608"/>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ea typeface="Segoe UI" pitchFamily="34" charset="0"/>
                <a:cs typeface="Segoe UI" pitchFamily="34" charset="0"/>
              </a:rPr>
              <a:t>Elimination of full table scans </a:t>
            </a:r>
          </a:p>
        </p:txBody>
      </p:sp>
      <p:sp>
        <p:nvSpPr>
          <p:cNvPr id="9" name="Rectangle 8"/>
          <p:cNvSpPr/>
          <p:nvPr/>
        </p:nvSpPr>
        <p:spPr bwMode="auto">
          <a:xfrm>
            <a:off x="3253331" y="4217521"/>
            <a:ext cx="2735611"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ea typeface="Segoe UI" pitchFamily="34" charset="0"/>
                <a:cs typeface="Segoe UI" pitchFamily="34" charset="0"/>
              </a:rPr>
              <a:t>History clean up</a:t>
            </a:r>
          </a:p>
        </p:txBody>
      </p:sp>
      <p:sp>
        <p:nvSpPr>
          <p:cNvPr id="11" name="Rectangle 10"/>
          <p:cNvSpPr/>
          <p:nvPr/>
        </p:nvSpPr>
        <p:spPr bwMode="auto">
          <a:xfrm>
            <a:off x="277692" y="4217521"/>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ea typeface="Segoe UI" pitchFamily="34" charset="0"/>
                <a:cs typeface="Segoe UI" pitchFamily="34" charset="0"/>
              </a:rPr>
              <a:t>Removal of unused provisioning steps</a:t>
            </a:r>
          </a:p>
        </p:txBody>
      </p:sp>
      <p:sp>
        <p:nvSpPr>
          <p:cNvPr id="10" name="Rectangle 9"/>
          <p:cNvSpPr/>
          <p:nvPr/>
        </p:nvSpPr>
        <p:spPr bwMode="auto">
          <a:xfrm>
            <a:off x="6211891" y="4211953"/>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gradFill>
                  <a:gsLst>
                    <a:gs pos="0">
                      <a:srgbClr val="FFFFFF"/>
                    </a:gs>
                    <a:gs pos="100000">
                      <a:srgbClr val="FFFFFF"/>
                    </a:gs>
                  </a:gsLst>
                  <a:lin ang="5400000" scaled="0"/>
                </a:gradFill>
                <a:ea typeface="Segoe UI" pitchFamily="34" charset="0"/>
                <a:cs typeface="Segoe UI" pitchFamily="34" charset="0"/>
              </a:rPr>
              <a:t>Some object resolution moved from SharePoint to Sync</a:t>
            </a:r>
          </a:p>
        </p:txBody>
      </p:sp>
    </p:spTree>
    <p:extLst>
      <p:ext uri="{BB962C8B-B14F-4D97-AF65-F5344CB8AC3E}">
        <p14:creationId xmlns:p14="http://schemas.microsoft.com/office/powerpoint/2010/main" val="6701024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9" grpId="0" animBg="1"/>
      <p:bldP spid="11"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Removed Provisioning Stages</a:t>
            </a:r>
            <a:endParaRPr lang="en-GB" dirty="0"/>
          </a:p>
        </p:txBody>
      </p:sp>
      <p:sp>
        <p:nvSpPr>
          <p:cNvPr id="3" name="Text Placeholder 2"/>
          <p:cNvSpPr>
            <a:spLocks noGrp="1"/>
          </p:cNvSpPr>
          <p:nvPr>
            <p:ph type="body" sz="quarter" idx="11"/>
          </p:nvPr>
        </p:nvSpPr>
        <p:spPr/>
        <p:txBody>
          <a:bodyPr/>
          <a:lstStyle/>
          <a:p>
            <a:endParaRPr lang="en-GB"/>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6488" y="2028435"/>
            <a:ext cx="5896773" cy="174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568542" y="1656511"/>
            <a:ext cx="4041281" cy="527372"/>
          </a:xfrm>
          <a:prstGeom prst="rect">
            <a:avLst/>
          </a:prstGeom>
          <a:noFill/>
        </p:spPr>
        <p:txBody>
          <a:bodyPr wrap="square" lIns="186521" tIns="149217" rIns="186521" bIns="149217" rtlCol="0">
            <a:spAutoFit/>
          </a:bodyPr>
          <a:lstStyle/>
          <a:p>
            <a:pPr>
              <a:lnSpc>
                <a:spcPct val="90000"/>
              </a:lnSpc>
              <a:spcAft>
                <a:spcPts val="613"/>
              </a:spcAft>
            </a:pPr>
            <a:r>
              <a:rPr lang="en-US" sz="1632" dirty="0">
                <a:gradFill>
                  <a:gsLst>
                    <a:gs pos="2917">
                      <a:srgbClr val="505050"/>
                    </a:gs>
                    <a:gs pos="30000">
                      <a:srgbClr val="505050"/>
                    </a:gs>
                  </a:gsLst>
                  <a:lin ang="5400000" scaled="0"/>
                </a:gradFill>
              </a:rPr>
              <a:t>SharePoint Server 2010</a:t>
            </a: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6488" y="4371354"/>
            <a:ext cx="5896773" cy="10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68542" y="3971358"/>
            <a:ext cx="4041281" cy="527372"/>
          </a:xfrm>
          <a:prstGeom prst="rect">
            <a:avLst/>
          </a:prstGeom>
          <a:noFill/>
        </p:spPr>
        <p:txBody>
          <a:bodyPr wrap="square" lIns="186521" tIns="149217" rIns="186521" bIns="149217" rtlCol="0">
            <a:spAutoFit/>
          </a:bodyPr>
          <a:lstStyle/>
          <a:p>
            <a:pPr>
              <a:lnSpc>
                <a:spcPct val="90000"/>
              </a:lnSpc>
              <a:spcAft>
                <a:spcPts val="613"/>
              </a:spcAft>
            </a:pPr>
            <a:r>
              <a:rPr lang="en-US" sz="1632" dirty="0">
                <a:gradFill>
                  <a:gsLst>
                    <a:gs pos="2917">
                      <a:srgbClr val="505050"/>
                    </a:gs>
                    <a:gs pos="30000">
                      <a:srgbClr val="505050"/>
                    </a:gs>
                  </a:gsLst>
                  <a:lin ang="5400000" scaled="0"/>
                </a:gradFill>
              </a:rPr>
              <a:t>SharePoint Server 2013</a:t>
            </a:r>
          </a:p>
        </p:txBody>
      </p:sp>
    </p:spTree>
    <p:extLst>
      <p:ext uri="{BB962C8B-B14F-4D97-AF65-F5344CB8AC3E}">
        <p14:creationId xmlns:p14="http://schemas.microsoft.com/office/powerpoint/2010/main" val="83690350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Operations</a:t>
            </a:r>
            <a:endParaRPr lang="en-GB" dirty="0"/>
          </a:p>
        </p:txBody>
      </p:sp>
      <p:sp>
        <p:nvSpPr>
          <p:cNvPr id="3" name="Content Placeholder 2"/>
          <p:cNvSpPr>
            <a:spLocks noGrp="1"/>
          </p:cNvSpPr>
          <p:nvPr>
            <p:ph type="body" sz="quarter" idx="11"/>
          </p:nvPr>
        </p:nvSpPr>
        <p:spPr/>
        <p:txBody>
          <a:bodyPr/>
          <a:lstStyle/>
          <a:p>
            <a:r>
              <a:rPr lang="en-GB" dirty="0" smtClean="0"/>
              <a:t>Provisioning the service and operational characteristics are otherwise identical to SharePoint 2010!</a:t>
            </a:r>
            <a:endParaRPr lang="en-GB" dirty="0"/>
          </a:p>
        </p:txBody>
      </p:sp>
    </p:spTree>
    <p:extLst>
      <p:ext uri="{BB962C8B-B14F-4D97-AF65-F5344CB8AC3E}">
        <p14:creationId xmlns:p14="http://schemas.microsoft.com/office/powerpoint/2010/main" val="331271151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Provisioning UPS with Windows PowerShell</a:t>
            </a:r>
            <a:endParaRPr lang="en-GB" dirty="0"/>
          </a:p>
        </p:txBody>
      </p:sp>
      <p:sp>
        <p:nvSpPr>
          <p:cNvPr id="3" name="Text Placeholder 2"/>
          <p:cNvSpPr>
            <a:spLocks noGrp="1"/>
          </p:cNvSpPr>
          <p:nvPr>
            <p:ph type="body" sz="quarter" idx="11"/>
          </p:nvPr>
        </p:nvSpPr>
        <p:spPr/>
        <p:txBody>
          <a:bodyPr/>
          <a:lstStyle/>
          <a:p>
            <a:endParaRPr lang="en-GB"/>
          </a:p>
        </p:txBody>
      </p:sp>
      <p:pic>
        <p:nvPicPr>
          <p:cNvPr id="5" name="Picture 4"/>
          <p:cNvPicPr>
            <a:picLocks noChangeAspect="1"/>
          </p:cNvPicPr>
          <p:nvPr/>
        </p:nvPicPr>
        <p:blipFill>
          <a:blip r:embed="rId2"/>
          <a:stretch>
            <a:fillRect/>
          </a:stretch>
        </p:blipFill>
        <p:spPr>
          <a:xfrm>
            <a:off x="575087" y="1734668"/>
            <a:ext cx="10539250" cy="4823312"/>
          </a:xfrm>
          <a:prstGeom prst="rect">
            <a:avLst/>
          </a:prstGeom>
        </p:spPr>
      </p:pic>
    </p:spTree>
    <p:extLst>
      <p:ext uri="{BB962C8B-B14F-4D97-AF65-F5344CB8AC3E}">
        <p14:creationId xmlns:p14="http://schemas.microsoft.com/office/powerpoint/2010/main" val="568039783"/>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UPS Sync Behaviour</a:t>
            </a:r>
            <a:endParaRPr lang="en-GB" dirty="0"/>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604982" y="3877751"/>
            <a:ext cx="4319869"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itchFamily="34" charset="0"/>
                <a:cs typeface="Segoe UI" panose="020B0502040204020203" pitchFamily="34" charset="0"/>
              </a:rPr>
              <a:t>Adding or removing OUs</a:t>
            </a:r>
          </a:p>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itchFamily="34" charset="0"/>
                <a:cs typeface="Segoe UI" panose="020B0502040204020203" pitchFamily="34" charset="0"/>
              </a:rPr>
              <a:t>Filter changes</a:t>
            </a:r>
          </a:p>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itchFamily="34" charset="0"/>
                <a:cs typeface="Segoe UI" panose="020B0502040204020203" pitchFamily="34" charset="0"/>
              </a:rPr>
              <a:t>Property mappings</a:t>
            </a: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itchFamily="34" charset="0"/>
              <a:cs typeface="Segoe UI" panose="020B0502040204020203" pitchFamily="34" charset="0"/>
            </a:endParaRPr>
          </a:p>
        </p:txBody>
      </p:sp>
      <p:sp>
        <p:nvSpPr>
          <p:cNvPr id="5" name="Rectangle 4"/>
          <p:cNvSpPr/>
          <p:nvPr/>
        </p:nvSpPr>
        <p:spPr bwMode="auto">
          <a:xfrm>
            <a:off x="608550" y="1741160"/>
            <a:ext cx="5609687" cy="2054729"/>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A full import is required whenever a configuration change occurs 	</a:t>
            </a:r>
          </a:p>
        </p:txBody>
      </p:sp>
      <p:sp>
        <p:nvSpPr>
          <p:cNvPr id="6" name="Rectangle 5"/>
          <p:cNvSpPr/>
          <p:nvPr/>
        </p:nvSpPr>
        <p:spPr bwMode="auto">
          <a:xfrm>
            <a:off x="6371126" y="1730436"/>
            <a:ext cx="5428667" cy="2054729"/>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After full import a purge is necessary</a:t>
            </a:r>
          </a:p>
        </p:txBody>
      </p:sp>
      <p:sp>
        <p:nvSpPr>
          <p:cNvPr id="7" name="Rectangle 6"/>
          <p:cNvSpPr/>
          <p:nvPr/>
        </p:nvSpPr>
        <p:spPr bwMode="auto">
          <a:xfrm>
            <a:off x="6371126" y="3810572"/>
            <a:ext cx="5428667"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251" dirty="0">
                <a:solidFill>
                  <a:srgbClr val="505050">
                    <a:lumMod val="75000"/>
                    <a:lumOff val="25000"/>
                  </a:srgbClr>
                </a:solidFill>
                <a:latin typeface="Segoe UI Light"/>
                <a:ea typeface="Segoe UI" pitchFamily="34" charset="0"/>
                <a:cs typeface="Segoe UI" panose="020B0502040204020203" pitchFamily="34" charset="0"/>
              </a:rPr>
              <a:t>To clean up profiles which are not created as part of the import </a:t>
            </a:r>
          </a:p>
          <a:p>
            <a:pPr defTabSz="699290" fontAlgn="base">
              <a:lnSpc>
                <a:spcPct val="90000"/>
              </a:lnSpc>
              <a:spcBef>
                <a:spcPct val="0"/>
              </a:spcBef>
              <a:spcAft>
                <a:spcPct val="0"/>
              </a:spcAft>
            </a:pPr>
            <a:endParaRPr lang="en-GB" sz="2251" dirty="0">
              <a:solidFill>
                <a:srgbClr val="505050">
                  <a:lumMod val="75000"/>
                  <a:lumOff val="25000"/>
                </a:srgbClr>
              </a:solidFill>
              <a:latin typeface="Segoe UI Light"/>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latin typeface="Segoe UI Light"/>
                <a:ea typeface="Segoe UI" pitchFamily="34" charset="0"/>
                <a:cs typeface="Segoe UI" panose="020B0502040204020203" pitchFamily="34" charset="0"/>
              </a:rPr>
              <a:t>Profiles are marked for deletion</a:t>
            </a:r>
            <a:endParaRPr lang="en-US" sz="2251" dirty="0">
              <a:solidFill>
                <a:srgbClr val="505050">
                  <a:lumMod val="75000"/>
                  <a:lumOff val="25000"/>
                </a:srgbClr>
              </a:solidFill>
              <a:latin typeface="Segoe UI Light"/>
              <a:ea typeface="Segoe UI" pitchFamily="34" charset="0"/>
              <a:cs typeface="Segoe UI" panose="020B0502040204020203" pitchFamily="34" charset="0"/>
            </a:endParaRPr>
          </a:p>
        </p:txBody>
      </p:sp>
      <p:pic>
        <p:nvPicPr>
          <p:cNvPr id="9" name="Picture 8"/>
          <p:cNvPicPr>
            <a:picLocks noChangeAspect="1"/>
          </p:cNvPicPr>
          <p:nvPr/>
        </p:nvPicPr>
        <p:blipFill>
          <a:blip r:embed="rId2"/>
          <a:stretch>
            <a:fillRect/>
          </a:stretch>
        </p:blipFill>
        <p:spPr>
          <a:xfrm>
            <a:off x="6204172" y="5357781"/>
            <a:ext cx="6039130" cy="1165855"/>
          </a:xfrm>
          <a:prstGeom prst="rect">
            <a:avLst/>
          </a:prstGeom>
        </p:spPr>
      </p:pic>
    </p:spTree>
    <p:extLst>
      <p:ext uri="{BB962C8B-B14F-4D97-AF65-F5344CB8AC3E}">
        <p14:creationId xmlns:p14="http://schemas.microsoft.com/office/powerpoint/2010/main" val="24278663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8159" dirty="0"/>
              <a:t>Demonstration</a:t>
            </a:r>
          </a:p>
        </p:txBody>
      </p:sp>
      <p:sp>
        <p:nvSpPr>
          <p:cNvPr id="5" name="Subtitle 4"/>
          <p:cNvSpPr>
            <a:spLocks noGrp="1"/>
          </p:cNvSpPr>
          <p:nvPr>
            <p:ph type="body" sz="quarter" idx="12"/>
          </p:nvPr>
        </p:nvSpPr>
        <p:spPr/>
        <p:txBody>
          <a:bodyPr>
            <a:normAutofit/>
          </a:bodyPr>
          <a:lstStyle/>
          <a:p>
            <a:r>
              <a:rPr lang="en-GB" dirty="0" smtClean="0"/>
              <a:t>User Profile Synchronization</a:t>
            </a:r>
            <a:endParaRPr lang="en-GB" dirty="0"/>
          </a:p>
        </p:txBody>
      </p:sp>
    </p:spTree>
    <p:extLst>
      <p:ext uri="{BB962C8B-B14F-4D97-AF65-F5344CB8AC3E}">
        <p14:creationId xmlns:p14="http://schemas.microsoft.com/office/powerpoint/2010/main" val="22522782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Agenda</a:t>
            </a:r>
            <a:endParaRPr lang="en-GB" dirty="0"/>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294743" y="1481608"/>
            <a:ext cx="2735613" cy="251964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Identity Management</a:t>
            </a:r>
          </a:p>
        </p:txBody>
      </p:sp>
      <p:sp>
        <p:nvSpPr>
          <p:cNvPr id="5" name="Rectangle 4"/>
          <p:cNvSpPr/>
          <p:nvPr/>
        </p:nvSpPr>
        <p:spPr bwMode="auto">
          <a:xfrm>
            <a:off x="3253329" y="1481608"/>
            <a:ext cx="2735613" cy="2519643"/>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User Profile Service Application Architecture</a:t>
            </a:r>
          </a:p>
        </p:txBody>
      </p:sp>
      <p:sp>
        <p:nvSpPr>
          <p:cNvPr id="6" name="Rectangle 5"/>
          <p:cNvSpPr/>
          <p:nvPr/>
        </p:nvSpPr>
        <p:spPr bwMode="auto">
          <a:xfrm>
            <a:off x="294743" y="4217521"/>
            <a:ext cx="2735613" cy="25196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User Profile Synchronization</a:t>
            </a:r>
          </a:p>
        </p:txBody>
      </p:sp>
      <p:sp>
        <p:nvSpPr>
          <p:cNvPr id="7" name="Rectangle 6"/>
          <p:cNvSpPr/>
          <p:nvPr/>
        </p:nvSpPr>
        <p:spPr bwMode="auto">
          <a:xfrm>
            <a:off x="9170451" y="1481606"/>
            <a:ext cx="2735613" cy="251964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Active Directory Import</a:t>
            </a:r>
          </a:p>
        </p:txBody>
      </p:sp>
      <p:sp>
        <p:nvSpPr>
          <p:cNvPr id="9" name="Rectangle 8"/>
          <p:cNvSpPr/>
          <p:nvPr/>
        </p:nvSpPr>
        <p:spPr bwMode="auto">
          <a:xfrm>
            <a:off x="6218240" y="4217517"/>
            <a:ext cx="5694172" cy="251964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Demonstration</a:t>
            </a:r>
          </a:p>
          <a:p>
            <a:pPr defTabSz="699290" fontAlgn="base">
              <a:lnSpc>
                <a:spcPct val="90000"/>
              </a:lnSpc>
              <a:spcBef>
                <a:spcPct val="0"/>
              </a:spcBef>
              <a:spcAft>
                <a:spcPct val="0"/>
              </a:spcAft>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6218239" y="1481606"/>
            <a:ext cx="2735613" cy="251964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Windows PowerShell Provisioning</a:t>
            </a:r>
          </a:p>
          <a:p>
            <a:pPr defTabSz="699290" fontAlgn="base">
              <a:lnSpc>
                <a:spcPct val="90000"/>
              </a:lnSpc>
              <a:spcBef>
                <a:spcPct val="0"/>
              </a:spcBef>
              <a:spcAft>
                <a:spcPct val="0"/>
              </a:spcAft>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3253329" y="4217520"/>
            <a:ext cx="2735613" cy="2519643"/>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External Identity Manager</a:t>
            </a:r>
          </a:p>
          <a:p>
            <a:pPr defTabSz="699290" fontAlgn="base">
              <a:spcBef>
                <a:spcPct val="0"/>
              </a:spcBef>
              <a:spcAft>
                <a:spcPct val="0"/>
              </a:spcAft>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79032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1"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Switching Modes</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324494245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ADI to UPS!</a:t>
            </a:r>
            <a:endParaRPr lang="en-GB" dirty="0"/>
          </a:p>
        </p:txBody>
      </p:sp>
      <p:sp>
        <p:nvSpPr>
          <p:cNvPr id="5" name="Content Placeholder 4"/>
          <p:cNvSpPr>
            <a:spLocks noGrp="1"/>
          </p:cNvSpPr>
          <p:nvPr>
            <p:ph type="body" sz="quarter" idx="11"/>
          </p:nvPr>
        </p:nvSpPr>
        <p:spPr>
          <a:xfrm>
            <a:off x="274639" y="1212849"/>
            <a:ext cx="11889564" cy="5380757"/>
          </a:xfrm>
        </p:spPr>
        <p:txBody>
          <a:bodyPr>
            <a:normAutofit/>
          </a:bodyPr>
          <a:lstStyle/>
          <a:p>
            <a:r>
              <a:rPr lang="en-GB" dirty="0" smtClean="0"/>
              <a:t>Intention is to use ADI to get up and running quickly</a:t>
            </a:r>
          </a:p>
          <a:p>
            <a:r>
              <a:rPr lang="en-GB" dirty="0" smtClean="0"/>
              <a:t>If (when) you later need UPS</a:t>
            </a:r>
          </a:p>
          <a:p>
            <a:pPr lvl="1"/>
            <a:r>
              <a:rPr lang="en-GB" dirty="0" smtClean="0"/>
              <a:t>Switch mode</a:t>
            </a:r>
          </a:p>
          <a:p>
            <a:pPr lvl="1"/>
            <a:r>
              <a:rPr lang="en-GB" dirty="0" smtClean="0"/>
              <a:t>Configure connections, filters and mappings</a:t>
            </a:r>
          </a:p>
          <a:p>
            <a:r>
              <a:rPr lang="en-GB" dirty="0" smtClean="0">
                <a:solidFill>
                  <a:schemeClr val="accent1"/>
                </a:solidFill>
              </a:rPr>
              <a:t>That’s it!</a:t>
            </a:r>
          </a:p>
          <a:p>
            <a:endParaRPr lang="en-GB" dirty="0"/>
          </a:p>
          <a:p>
            <a:r>
              <a:rPr lang="en-GB" dirty="0"/>
              <a:t>Not </a:t>
            </a:r>
            <a:r>
              <a:rPr lang="en-GB" dirty="0" smtClean="0"/>
              <a:t>intended for back </a:t>
            </a:r>
            <a:r>
              <a:rPr lang="en-GB" dirty="0"/>
              <a:t>and </a:t>
            </a:r>
            <a:r>
              <a:rPr lang="en-GB" dirty="0" smtClean="0"/>
              <a:t>forth between modes!</a:t>
            </a:r>
            <a:endParaRPr lang="en-GB" dirty="0"/>
          </a:p>
          <a:p>
            <a:pPr lvl="1"/>
            <a:r>
              <a:rPr lang="en-GB" dirty="0" smtClean="0"/>
              <a:t>Numerous bugs</a:t>
            </a:r>
          </a:p>
          <a:p>
            <a:pPr lvl="1"/>
            <a:r>
              <a:rPr lang="en-GB" dirty="0" smtClean="0"/>
              <a:t>Don’t do it!</a:t>
            </a:r>
            <a:endParaRPr lang="en-GB" dirty="0"/>
          </a:p>
        </p:txBody>
      </p:sp>
    </p:spTree>
    <p:extLst>
      <p:ext uri="{BB962C8B-B14F-4D97-AF65-F5344CB8AC3E}">
        <p14:creationId xmlns:p14="http://schemas.microsoft.com/office/powerpoint/2010/main" val="77956183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AD Import stores connections in the Profile DB</a:t>
            </a:r>
          </a:p>
        </p:txBody>
      </p:sp>
      <p:sp>
        <p:nvSpPr>
          <p:cNvPr id="3" name="Title 2"/>
          <p:cNvSpPr>
            <a:spLocks noGrp="1"/>
          </p:cNvSpPr>
          <p:nvPr>
            <p:ph type="title"/>
          </p:nvPr>
        </p:nvSpPr>
        <p:spPr/>
        <p:txBody>
          <a:bodyPr>
            <a:normAutofit fontScale="90000"/>
          </a:bodyPr>
          <a:lstStyle/>
          <a:p>
            <a:r>
              <a:rPr lang="en-GB" dirty="0"/>
              <a:t>Switching modes</a:t>
            </a:r>
            <a:endParaRPr lang="en-US" sz="6528"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UPS stores connections in the Sync DB</a:t>
            </a:r>
          </a:p>
        </p:txBody>
      </p:sp>
      <p:sp>
        <p:nvSpPr>
          <p:cNvPr id="11" name="Rectangle 10"/>
          <p:cNvSpPr/>
          <p:nvPr/>
        </p:nvSpPr>
        <p:spPr bwMode="auto">
          <a:xfrm>
            <a:off x="8126599" y="1693863"/>
            <a:ext cx="3779465" cy="27855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Property mappings and filters are NOT moved</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a:solidFill>
                  <a:srgbClr val="505050"/>
                </a:solidFill>
                <a:ea typeface="Segoe UI" pitchFamily="34" charset="0"/>
                <a:cs typeface="Segoe UI" pitchFamily="34" charset="0"/>
              </a:rPr>
              <a:t>Manual recreation required</a:t>
            </a:r>
          </a:p>
          <a:p>
            <a:pPr defTabSz="699290" fontAlgn="base">
              <a:lnSpc>
                <a:spcPct val="90000"/>
              </a:lnSpc>
              <a:spcBef>
                <a:spcPct val="0"/>
              </a:spcBef>
              <a:spcAft>
                <a:spcPct val="0"/>
              </a:spcAft>
            </a:pPr>
            <a:endParaRPr lang="en-US" sz="2720">
              <a:solidFill>
                <a:srgbClr val="505050"/>
              </a:solidFill>
              <a:ea typeface="Segoe UI" pitchFamily="34" charset="0"/>
              <a:cs typeface="Segoe UI" pitchFamily="34" charset="0"/>
            </a:endParaRPr>
          </a:p>
          <a:p>
            <a:pPr defTabSz="699290" fontAlgn="base">
              <a:lnSpc>
                <a:spcPct val="90000"/>
              </a:lnSpc>
              <a:spcBef>
                <a:spcPct val="0"/>
              </a:spcBef>
              <a:spcAft>
                <a:spcPct val="0"/>
              </a:spcAft>
            </a:pPr>
            <a:r>
              <a:rPr lang="en-US" sz="2720">
                <a:solidFill>
                  <a:srgbClr val="505050"/>
                </a:solidFill>
                <a:ea typeface="Segoe UI" pitchFamily="34" charset="0"/>
                <a:cs typeface="Segoe UI" pitchFamily="34" charset="0"/>
              </a:rPr>
              <a:t>Or use an XML based provisioning approach</a:t>
            </a:r>
            <a:endParaRPr lang="en-US" sz="2720" dirty="0">
              <a:solidFill>
                <a:srgbClr val="505050"/>
              </a:solidFill>
              <a:ea typeface="Segoe UI" pitchFamily="34" charset="0"/>
              <a:cs typeface="Segoe UI" pitchFamily="34" charset="0"/>
            </a:endParaRPr>
          </a:p>
        </p:txBody>
      </p:sp>
    </p:spTree>
    <p:extLst>
      <p:ext uri="{BB962C8B-B14F-4D97-AF65-F5344CB8AC3E}">
        <p14:creationId xmlns:p14="http://schemas.microsoft.com/office/powerpoint/2010/main" val="3042794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nodePh="1">
                                  <p:stCondLst>
                                    <p:cond delay="0"/>
                                  </p:stCondLst>
                                  <p:endCondLst>
                                    <p:cond evt="begin" delay="0">
                                      <p:tn val="16"/>
                                    </p:cond>
                                  </p:end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Switching Modes</a:t>
            </a:r>
            <a:endParaRPr lang="en-GB" dirty="0"/>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614943" y="3888581"/>
            <a:ext cx="4457067"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itchFamily="34" charset="0"/>
                <a:cs typeface="Segoe UI" panose="020B0502040204020203" pitchFamily="34" charset="0"/>
              </a:rPr>
              <a:t>Understand the design constraints</a:t>
            </a:r>
          </a:p>
          <a:p>
            <a:pPr defTabSz="699290" fontAlgn="base">
              <a:lnSpc>
                <a:spcPct val="90000"/>
              </a:lnSpc>
              <a:spcBef>
                <a:spcPct val="0"/>
              </a:spcBef>
              <a:spcAft>
                <a:spcPct val="0"/>
              </a:spcAft>
            </a:pPr>
            <a:r>
              <a:rPr lang="en-US" sz="2251" dirty="0">
                <a:solidFill>
                  <a:srgbClr val="505050">
                    <a:lumMod val="75000"/>
                    <a:lumOff val="25000"/>
                  </a:srgbClr>
                </a:solidFill>
                <a:latin typeface="Segoe UI Light"/>
                <a:ea typeface="Segoe UI" pitchFamily="34" charset="0"/>
                <a:cs typeface="Segoe UI" panose="020B0502040204020203" pitchFamily="34" charset="0"/>
              </a:rPr>
              <a:t/>
            </a:r>
            <a:br>
              <a:rPr lang="en-US" sz="2251" dirty="0">
                <a:solidFill>
                  <a:srgbClr val="505050">
                    <a:lumMod val="75000"/>
                    <a:lumOff val="25000"/>
                  </a:srgbClr>
                </a:solidFill>
                <a:latin typeface="Segoe UI Light"/>
                <a:ea typeface="Segoe UI" pitchFamily="34" charset="0"/>
                <a:cs typeface="Segoe UI" panose="020B0502040204020203" pitchFamily="34" charset="0"/>
              </a:rPr>
            </a:br>
            <a:r>
              <a:rPr lang="en-US" sz="2251" dirty="0">
                <a:solidFill>
                  <a:srgbClr val="505050">
                    <a:lumMod val="75000"/>
                    <a:lumOff val="25000"/>
                  </a:srgbClr>
                </a:solidFill>
                <a:latin typeface="Segoe UI Light"/>
                <a:ea typeface="Segoe UI" pitchFamily="34" charset="0"/>
                <a:cs typeface="Segoe UI" panose="020B0502040204020203" pitchFamily="34" charset="0"/>
              </a:rPr>
              <a:t>Document the configuration!!!</a:t>
            </a: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itchFamily="34" charset="0"/>
              <a:cs typeface="Segoe UI" panose="020B0502040204020203" pitchFamily="34" charset="0"/>
            </a:endParaRPr>
          </a:p>
        </p:txBody>
      </p:sp>
      <p:sp>
        <p:nvSpPr>
          <p:cNvPr id="5" name="Rectangle 4"/>
          <p:cNvSpPr/>
          <p:nvPr/>
        </p:nvSpPr>
        <p:spPr bwMode="auto">
          <a:xfrm>
            <a:off x="618511" y="1751990"/>
            <a:ext cx="5403883" cy="2054729"/>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Requires strong planning!</a:t>
            </a:r>
          </a:p>
        </p:txBody>
      </p:sp>
      <p:sp>
        <p:nvSpPr>
          <p:cNvPr id="6" name="Rectangle 5"/>
          <p:cNvSpPr/>
          <p:nvPr/>
        </p:nvSpPr>
        <p:spPr bwMode="auto">
          <a:xfrm>
            <a:off x="6259226" y="3871258"/>
            <a:ext cx="5540565"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251" dirty="0">
                <a:solidFill>
                  <a:srgbClr val="505050">
                    <a:lumMod val="75000"/>
                    <a:lumOff val="25000"/>
                  </a:srgbClr>
                </a:solidFill>
                <a:latin typeface="Segoe UI Light"/>
                <a:ea typeface="Segoe UI" pitchFamily="34" charset="0"/>
                <a:cs typeface="Segoe UI" panose="020B0502040204020203" pitchFamily="34" charset="0"/>
              </a:rPr>
              <a:t>Run </a:t>
            </a:r>
            <a:r>
              <a:rPr lang="en-GB" sz="2251" dirty="0" err="1">
                <a:solidFill>
                  <a:srgbClr val="505050">
                    <a:lumMod val="75000"/>
                    <a:lumOff val="25000"/>
                  </a:srgbClr>
                </a:solidFill>
                <a:latin typeface="Segoe UI Light"/>
                <a:ea typeface="Segoe UI" pitchFamily="34" charset="0"/>
                <a:cs typeface="Segoe UI" panose="020B0502040204020203" pitchFamily="34" charset="0"/>
              </a:rPr>
              <a:t>PurgeNonImportedObjects</a:t>
            </a:r>
            <a:r>
              <a:rPr lang="en-GB" sz="2251" dirty="0">
                <a:solidFill>
                  <a:srgbClr val="505050">
                    <a:lumMod val="75000"/>
                    <a:lumOff val="25000"/>
                  </a:srgbClr>
                </a:solidFill>
                <a:latin typeface="Segoe UI Light"/>
                <a:ea typeface="Segoe UI" pitchFamily="34" charset="0"/>
                <a:cs typeface="Segoe UI" panose="020B0502040204020203" pitchFamily="34" charset="0"/>
              </a:rPr>
              <a:t> after a full import to remove items that should not be there</a:t>
            </a:r>
          </a:p>
          <a:p>
            <a:pPr defTabSz="699290" fontAlgn="base">
              <a:lnSpc>
                <a:spcPct val="90000"/>
              </a:lnSpc>
              <a:spcBef>
                <a:spcPct val="0"/>
              </a:spcBef>
              <a:spcAft>
                <a:spcPct val="0"/>
              </a:spcAft>
            </a:pPr>
            <a:endParaRPr lang="en-US" sz="2251" dirty="0">
              <a:solidFill>
                <a:srgbClr val="505050">
                  <a:lumMod val="75000"/>
                  <a:lumOff val="25000"/>
                </a:srgbClr>
              </a:solidFill>
              <a:latin typeface="Segoe UI Light"/>
              <a:ea typeface="Segoe UI" pitchFamily="34" charset="0"/>
              <a:cs typeface="Segoe UI" panose="020B0502040204020203" pitchFamily="34" charset="0"/>
            </a:endParaRPr>
          </a:p>
        </p:txBody>
      </p:sp>
      <p:sp>
        <p:nvSpPr>
          <p:cNvPr id="7" name="Rectangle 6"/>
          <p:cNvSpPr/>
          <p:nvPr/>
        </p:nvSpPr>
        <p:spPr bwMode="auto">
          <a:xfrm>
            <a:off x="6262794" y="1734668"/>
            <a:ext cx="5536997" cy="2054729"/>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Review and Purge!</a:t>
            </a:r>
          </a:p>
        </p:txBody>
      </p:sp>
    </p:spTree>
    <p:extLst>
      <p:ext uri="{BB962C8B-B14F-4D97-AF65-F5344CB8AC3E}">
        <p14:creationId xmlns:p14="http://schemas.microsoft.com/office/powerpoint/2010/main" val="10508058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External Identity Manager</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390018894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4352" dirty="0"/>
              <a:t>External Identity Manager is now supported!</a:t>
            </a:r>
          </a:p>
        </p:txBody>
      </p:sp>
      <p:sp>
        <p:nvSpPr>
          <p:cNvPr id="5" name="Content Placeholder 4"/>
          <p:cNvSpPr>
            <a:spLocks noGrp="1"/>
          </p:cNvSpPr>
          <p:nvPr>
            <p:ph type="body" sz="quarter" idx="11"/>
          </p:nvPr>
        </p:nvSpPr>
        <p:spPr/>
        <p:txBody>
          <a:bodyPr>
            <a:normAutofit fontScale="85000" lnSpcReduction="20000"/>
          </a:bodyPr>
          <a:lstStyle/>
          <a:p>
            <a:r>
              <a:rPr lang="en-GB" sz="3808" dirty="0"/>
              <a:t>This option will disable Profile Sync options</a:t>
            </a:r>
          </a:p>
          <a:p>
            <a:r>
              <a:rPr lang="en-GB" sz="3808" dirty="0"/>
              <a:t>Now you can use custom code or SharePoint Connector to get profile data into SharePoint</a:t>
            </a:r>
          </a:p>
          <a:p>
            <a:pPr lvl="1"/>
            <a:r>
              <a:rPr lang="en-GB" sz="3264" dirty="0"/>
              <a:t>Custom code will be some implementation of </a:t>
            </a:r>
            <a:r>
              <a:rPr lang="en-GB" sz="3264" dirty="0" err="1"/>
              <a:t>System.DirectoryServices</a:t>
            </a:r>
            <a:r>
              <a:rPr lang="en-GB" sz="3264" dirty="0"/>
              <a:t> (hopefully)</a:t>
            </a:r>
          </a:p>
        </p:txBody>
      </p:sp>
      <p:pic>
        <p:nvPicPr>
          <p:cNvPr id="6" name="Picture 5"/>
          <p:cNvPicPr>
            <a:picLocks noChangeAspect="1"/>
          </p:cNvPicPr>
          <p:nvPr/>
        </p:nvPicPr>
        <p:blipFill>
          <a:blip r:embed="rId2"/>
          <a:stretch>
            <a:fillRect/>
          </a:stretch>
        </p:blipFill>
        <p:spPr>
          <a:xfrm>
            <a:off x="2735986" y="4966093"/>
            <a:ext cx="7033994" cy="1857597"/>
          </a:xfrm>
          <a:prstGeom prst="rect">
            <a:avLst/>
          </a:prstGeom>
        </p:spPr>
      </p:pic>
    </p:spTree>
    <p:extLst>
      <p:ext uri="{BB962C8B-B14F-4D97-AF65-F5344CB8AC3E}">
        <p14:creationId xmlns:p14="http://schemas.microsoft.com/office/powerpoint/2010/main" val="19769602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ormAutofit fontScale="90000"/>
          </a:bodyPr>
          <a:lstStyle/>
          <a:p>
            <a:r>
              <a:rPr lang="en-US" dirty="0" smtClean="0"/>
              <a:t>SharePoint Connector for FIM</a:t>
            </a:r>
            <a:endParaRPr lang="en-US" dirty="0"/>
          </a:p>
        </p:txBody>
      </p:sp>
      <p:sp>
        <p:nvSpPr>
          <p:cNvPr id="6" name="Text Placeholder 5"/>
          <p:cNvSpPr>
            <a:spLocks noGrp="1"/>
          </p:cNvSpPr>
          <p:nvPr>
            <p:ph type="body" sz="quarter" idx="11"/>
          </p:nvPr>
        </p:nvSpPr>
        <p:spPr/>
        <p:txBody>
          <a:bodyPr>
            <a:noAutofit/>
          </a:bodyPr>
          <a:lstStyle/>
          <a:p>
            <a:r>
              <a:rPr lang="en-US" sz="3264" dirty="0"/>
              <a:t>What is it?</a:t>
            </a:r>
          </a:p>
          <a:p>
            <a:pPr lvl="1"/>
            <a:r>
              <a:rPr lang="en-US" sz="2176" dirty="0"/>
              <a:t>Management Agent (MA) for</a:t>
            </a:r>
          </a:p>
          <a:p>
            <a:pPr lvl="1"/>
            <a:r>
              <a:rPr lang="en-US" sz="2176" dirty="0"/>
              <a:t>Forefront</a:t>
            </a:r>
            <a:r>
              <a:rPr lang="en-US" sz="2176" baseline="60000" dirty="0"/>
              <a:t> </a:t>
            </a:r>
            <a:r>
              <a:rPr lang="en-US" sz="2176" dirty="0"/>
              <a:t> Identity Manager</a:t>
            </a:r>
            <a:br>
              <a:rPr lang="en-US" sz="2176" dirty="0"/>
            </a:br>
            <a:r>
              <a:rPr lang="en-US" sz="2176" dirty="0"/>
              <a:t>(FIM) 2010 R2 Service Pack 1</a:t>
            </a:r>
          </a:p>
          <a:p>
            <a:pPr marL="621731" lvl="1" indent="0">
              <a:buNone/>
            </a:pPr>
            <a:endParaRPr lang="en-US" sz="2448" dirty="0"/>
          </a:p>
          <a:p>
            <a:r>
              <a:rPr lang="en-US" sz="3264" dirty="0"/>
              <a:t>Why use it?</a:t>
            </a:r>
          </a:p>
          <a:p>
            <a:pPr lvl="1"/>
            <a:r>
              <a:rPr lang="en-US" sz="2176" dirty="0"/>
              <a:t>No synchronization database to manage</a:t>
            </a:r>
          </a:p>
          <a:p>
            <a:pPr lvl="2"/>
            <a:r>
              <a:rPr lang="en-US" sz="2176" dirty="0"/>
              <a:t>Move UPS BCM complexity outside SharePoint</a:t>
            </a:r>
          </a:p>
          <a:p>
            <a:pPr lvl="1"/>
            <a:r>
              <a:rPr lang="en-US" sz="2176" dirty="0"/>
              <a:t>Build powerful, complete global identity solutions</a:t>
            </a:r>
          </a:p>
          <a:p>
            <a:pPr lvl="2"/>
            <a:r>
              <a:rPr lang="en-US" sz="2176" dirty="0"/>
              <a:t>Leverage all FIM Management Agents</a:t>
            </a:r>
          </a:p>
          <a:p>
            <a:pPr lvl="2"/>
            <a:r>
              <a:rPr lang="en-US" sz="2176" dirty="0"/>
              <a:t>Full Synchronization</a:t>
            </a:r>
          </a:p>
          <a:p>
            <a:pPr lvl="1"/>
            <a:r>
              <a:rPr lang="en-US" sz="2176" dirty="0"/>
              <a:t>Use existing FIM investment, expertise, and infrastructure</a:t>
            </a:r>
          </a:p>
          <a:p>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7848" y="2224278"/>
            <a:ext cx="4228502" cy="1106651"/>
          </a:xfrm>
          <a:prstGeom prst="rect">
            <a:avLst/>
          </a:prstGeom>
        </p:spPr>
      </p:pic>
    </p:spTree>
    <p:extLst>
      <p:ext uri="{BB962C8B-B14F-4D97-AF65-F5344CB8AC3E}">
        <p14:creationId xmlns:p14="http://schemas.microsoft.com/office/powerpoint/2010/main" val="351628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SharePoint Connector for FIM</a:t>
            </a:r>
            <a:endParaRPr lang="en-GB" dirty="0"/>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590266" y="3871258"/>
            <a:ext cx="5432129"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251" dirty="0" smtClean="0">
                <a:solidFill>
                  <a:srgbClr val="505050">
                    <a:lumMod val="75000"/>
                    <a:lumOff val="25000"/>
                  </a:srgbClr>
                </a:solidFill>
                <a:ea typeface="Segoe UI" pitchFamily="34" charset="0"/>
                <a:cs typeface="Segoe UI" panose="020B0502040204020203" pitchFamily="34" charset="0"/>
              </a:rPr>
              <a:t>Ships </a:t>
            </a:r>
            <a:r>
              <a:rPr lang="en-GB" sz="2251" dirty="0">
                <a:solidFill>
                  <a:srgbClr val="505050">
                    <a:lumMod val="75000"/>
                    <a:lumOff val="25000"/>
                  </a:srgbClr>
                </a:solidFill>
                <a:ea typeface="Segoe UI" pitchFamily="34" charset="0"/>
                <a:cs typeface="Segoe UI" panose="020B0502040204020203" pitchFamily="34" charset="0"/>
              </a:rPr>
              <a:t>as external download</a:t>
            </a:r>
          </a:p>
          <a:p>
            <a:pPr defTabSz="699290" fontAlgn="base">
              <a:lnSpc>
                <a:spcPct val="90000"/>
              </a:lnSpc>
              <a:spcBef>
                <a:spcPct val="0"/>
              </a:spcBef>
              <a:spcAft>
                <a:spcPct val="0"/>
              </a:spcAft>
            </a:pPr>
            <a:endParaRPr lang="en-GB" sz="2251" dirty="0">
              <a:solidFill>
                <a:srgbClr val="505050">
                  <a:lumMod val="75000"/>
                  <a:lumOff val="25000"/>
                </a:srgbClr>
              </a:solidFill>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Support for SharePoint Server 2013 now</a:t>
            </a:r>
          </a:p>
          <a:p>
            <a:pPr defTabSz="699290" fontAlgn="base">
              <a:lnSpc>
                <a:spcPct val="90000"/>
              </a:lnSpc>
              <a:spcBef>
                <a:spcPct val="0"/>
              </a:spcBef>
              <a:spcAft>
                <a:spcPct val="0"/>
              </a:spcAft>
            </a:pPr>
            <a:endParaRPr lang="en-GB" sz="2251" dirty="0">
              <a:solidFill>
                <a:srgbClr val="505050">
                  <a:lumMod val="75000"/>
                  <a:lumOff val="25000"/>
                </a:srgbClr>
              </a:solidFill>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Support for SharePoint Server 2010 in testing</a:t>
            </a:r>
          </a:p>
        </p:txBody>
      </p:sp>
      <p:sp>
        <p:nvSpPr>
          <p:cNvPr id="5" name="Rectangle 4"/>
          <p:cNvSpPr/>
          <p:nvPr/>
        </p:nvSpPr>
        <p:spPr bwMode="auto">
          <a:xfrm>
            <a:off x="593838" y="1734668"/>
            <a:ext cx="5428556" cy="2054729"/>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3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Availability and Support</a:t>
            </a:r>
          </a:p>
        </p:txBody>
      </p:sp>
      <p:sp>
        <p:nvSpPr>
          <p:cNvPr id="6" name="Rectangle 5"/>
          <p:cNvSpPr/>
          <p:nvPr/>
        </p:nvSpPr>
        <p:spPr bwMode="auto">
          <a:xfrm>
            <a:off x="6214668" y="3871258"/>
            <a:ext cx="5432129"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Requires FIM 2010 R2 SP1</a:t>
            </a:r>
          </a:p>
          <a:p>
            <a:pPr defTabSz="699290" fontAlgn="base">
              <a:lnSpc>
                <a:spcPct val="90000"/>
              </a:lnSpc>
              <a:spcBef>
                <a:spcPct val="0"/>
              </a:spcBef>
              <a:spcAft>
                <a:spcPct val="0"/>
              </a:spcAft>
            </a:pPr>
            <a:endParaRPr lang="en-GB" sz="2251" dirty="0">
              <a:solidFill>
                <a:srgbClr val="505050">
                  <a:lumMod val="75000"/>
                  <a:lumOff val="25000"/>
                </a:srgbClr>
              </a:solidFill>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You need to create and use a </a:t>
            </a:r>
            <a:r>
              <a:rPr lang="en-GB" sz="2251" dirty="0" err="1">
                <a:solidFill>
                  <a:srgbClr val="505050">
                    <a:lumMod val="75000"/>
                    <a:lumOff val="25000"/>
                  </a:srgbClr>
                </a:solidFill>
                <a:ea typeface="Segoe UI" pitchFamily="34" charset="0"/>
                <a:cs typeface="Segoe UI" panose="020B0502040204020203" pitchFamily="34" charset="0"/>
              </a:rPr>
              <a:t>metaverse</a:t>
            </a:r>
            <a:r>
              <a:rPr lang="en-GB" sz="2251" dirty="0">
                <a:solidFill>
                  <a:srgbClr val="505050">
                    <a:lumMod val="75000"/>
                    <a:lumOff val="25000"/>
                  </a:srgbClr>
                </a:solidFill>
                <a:ea typeface="Segoe UI" pitchFamily="34" charset="0"/>
                <a:cs typeface="Segoe UI" panose="020B0502040204020203" pitchFamily="34" charset="0"/>
              </a:rPr>
              <a:t> rules extension</a:t>
            </a:r>
          </a:p>
          <a:p>
            <a:pPr defTabSz="699290" fontAlgn="base">
              <a:lnSpc>
                <a:spcPct val="90000"/>
              </a:lnSpc>
              <a:spcBef>
                <a:spcPct val="0"/>
              </a:spcBef>
              <a:spcAft>
                <a:spcPct val="0"/>
              </a:spcAft>
            </a:pPr>
            <a:endParaRPr lang="en-GB" sz="2251" dirty="0">
              <a:solidFill>
                <a:srgbClr val="505050">
                  <a:lumMod val="75000"/>
                  <a:lumOff val="25000"/>
                </a:srgbClr>
              </a:solidFill>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You may not be able to migrate your existing data</a:t>
            </a:r>
          </a:p>
          <a:p>
            <a:pPr defTabSz="699290" fontAlgn="base">
              <a:lnSpc>
                <a:spcPct val="90000"/>
              </a:lnSpc>
              <a:spcBef>
                <a:spcPct val="0"/>
              </a:spcBef>
              <a:spcAft>
                <a:spcPct val="0"/>
              </a:spcAft>
            </a:pPr>
            <a:endParaRPr lang="en-GB" sz="2251" dirty="0">
              <a:solidFill>
                <a:srgbClr val="505050">
                  <a:lumMod val="75000"/>
                  <a:lumOff val="25000"/>
                </a:srgbClr>
              </a:solidFill>
              <a:ea typeface="Segoe UI" pitchFamily="34" charset="0"/>
              <a:cs typeface="Segoe UI" panose="020B0502040204020203" pitchFamily="34" charset="0"/>
            </a:endParaRPr>
          </a:p>
          <a:p>
            <a:pPr defTabSz="699290" fontAlgn="base">
              <a:lnSpc>
                <a:spcPct val="90000"/>
              </a:lnSpc>
              <a:spcBef>
                <a:spcPct val="0"/>
              </a:spcBef>
              <a:spcAft>
                <a:spcPct val="0"/>
              </a:spcAft>
            </a:pPr>
            <a:r>
              <a:rPr lang="en-GB" sz="2251" dirty="0">
                <a:solidFill>
                  <a:srgbClr val="505050">
                    <a:lumMod val="75000"/>
                    <a:lumOff val="25000"/>
                  </a:srgbClr>
                </a:solidFill>
                <a:ea typeface="Segoe UI" pitchFamily="34" charset="0"/>
                <a:cs typeface="Segoe UI" panose="020B0502040204020203" pitchFamily="34" charset="0"/>
              </a:rPr>
              <a:t>Only FIM Sync Service needed</a:t>
            </a:r>
          </a:p>
        </p:txBody>
      </p:sp>
      <p:sp>
        <p:nvSpPr>
          <p:cNvPr id="7" name="Rectangle 6"/>
          <p:cNvSpPr/>
          <p:nvPr/>
        </p:nvSpPr>
        <p:spPr bwMode="auto">
          <a:xfrm>
            <a:off x="6218237" y="1734668"/>
            <a:ext cx="5385709" cy="2054729"/>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33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Things you need to know</a:t>
            </a:r>
          </a:p>
        </p:txBody>
      </p:sp>
    </p:spTree>
    <p:extLst>
      <p:ext uri="{BB962C8B-B14F-4D97-AF65-F5344CB8AC3E}">
        <p14:creationId xmlns:p14="http://schemas.microsoft.com/office/powerpoint/2010/main" val="5068427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bwMode="auto">
          <a:xfrm>
            <a:off x="8341992" y="4438159"/>
            <a:ext cx="1076194" cy="107576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SharePoint 2013</a:t>
            </a:r>
          </a:p>
        </p:txBody>
      </p:sp>
      <p:sp>
        <p:nvSpPr>
          <p:cNvPr id="34" name="Rectangle 33"/>
          <p:cNvSpPr/>
          <p:nvPr/>
        </p:nvSpPr>
        <p:spPr bwMode="auto">
          <a:xfrm>
            <a:off x="8341992" y="2972697"/>
            <a:ext cx="1076194" cy="1075760"/>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Active Directory</a:t>
            </a:r>
          </a:p>
        </p:txBody>
      </p:sp>
      <p:sp>
        <p:nvSpPr>
          <p:cNvPr id="35" name="Rectangle 34"/>
          <p:cNvSpPr/>
          <p:nvPr/>
        </p:nvSpPr>
        <p:spPr bwMode="auto">
          <a:xfrm>
            <a:off x="8341992" y="1497296"/>
            <a:ext cx="1076194" cy="107576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Exchange</a:t>
            </a:r>
            <a:endParaRPr lang="en-US" sz="1050" dirty="0">
              <a:gradFill>
                <a:gsLst>
                  <a:gs pos="0">
                    <a:srgbClr val="FFFFFF"/>
                  </a:gs>
                  <a:gs pos="100000">
                    <a:srgbClr val="FFFFFF"/>
                  </a:gs>
                </a:gsLst>
                <a:lin ang="5400000" scaled="0"/>
              </a:gradFill>
            </a:endParaRPr>
          </a:p>
        </p:txBody>
      </p:sp>
      <p:sp>
        <p:nvSpPr>
          <p:cNvPr id="37" name="Rectangle 36"/>
          <p:cNvSpPr/>
          <p:nvPr/>
        </p:nvSpPr>
        <p:spPr bwMode="auto">
          <a:xfrm>
            <a:off x="9018191" y="5264263"/>
            <a:ext cx="576051" cy="575819"/>
          </a:xfrm>
          <a:prstGeom prst="rect">
            <a:avLst/>
          </a:prstGeom>
          <a:solidFill>
            <a:srgbClr val="00B050"/>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FIM</a:t>
            </a:r>
          </a:p>
        </p:txBody>
      </p:sp>
      <p:grpSp>
        <p:nvGrpSpPr>
          <p:cNvPr id="23" name="Group 22"/>
          <p:cNvGrpSpPr/>
          <p:nvPr/>
        </p:nvGrpSpPr>
        <p:grpSpPr>
          <a:xfrm>
            <a:off x="2504018" y="2925845"/>
            <a:ext cx="1185302" cy="1043666"/>
            <a:chOff x="1646238" y="2845791"/>
            <a:chExt cx="1259133" cy="1108671"/>
          </a:xfrm>
        </p:grpSpPr>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6238" y="2845791"/>
              <a:ext cx="1259133" cy="11086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1891900" y="2978295"/>
              <a:ext cx="767809" cy="632609"/>
            </a:xfrm>
            <a:prstGeom prst="rect">
              <a:avLst/>
            </a:prstGeom>
            <a:noFill/>
          </p:spPr>
          <p:txBody>
            <a:bodyPr wrap="none" lIns="137141" tIns="109713" rIns="137141" bIns="109713" rtlCol="0">
              <a:spAutoFit/>
            </a:bodyPr>
            <a:lstStyle/>
            <a:p>
              <a:pPr algn="ctr">
                <a:lnSpc>
                  <a:spcPct val="90000"/>
                </a:lnSpc>
                <a:spcAft>
                  <a:spcPts val="450"/>
                </a:spcAft>
              </a:pPr>
              <a:r>
                <a:rPr lang="en-US" sz="1350" dirty="0">
                  <a:gradFill>
                    <a:gsLst>
                      <a:gs pos="2917">
                        <a:srgbClr val="505050"/>
                      </a:gs>
                      <a:gs pos="30000">
                        <a:srgbClr val="505050"/>
                      </a:gs>
                    </a:gsLst>
                    <a:lin ang="5400000" scaled="0"/>
                  </a:gradFill>
                </a:rPr>
                <a:t>FIM</a:t>
              </a:r>
              <a:br>
                <a:rPr lang="en-US" sz="1350" dirty="0">
                  <a:gradFill>
                    <a:gsLst>
                      <a:gs pos="2917">
                        <a:srgbClr val="505050"/>
                      </a:gs>
                      <a:gs pos="30000">
                        <a:srgbClr val="505050"/>
                      </a:gs>
                    </a:gsLst>
                    <a:lin ang="5400000" scaled="0"/>
                  </a:gradFill>
                </a:rPr>
              </a:br>
              <a:r>
                <a:rPr lang="en-US" sz="1350" dirty="0">
                  <a:gradFill>
                    <a:gsLst>
                      <a:gs pos="2917">
                        <a:srgbClr val="505050"/>
                      </a:gs>
                      <a:gs pos="30000">
                        <a:srgbClr val="505050"/>
                      </a:gs>
                    </a:gsLst>
                    <a:lin ang="5400000" scaled="0"/>
                  </a:gradFill>
                </a:rPr>
                <a:t>Portal</a:t>
              </a:r>
            </a:p>
          </p:txBody>
        </p:sp>
      </p:grpSp>
      <p:cxnSp>
        <p:nvCxnSpPr>
          <p:cNvPr id="30" name="Straight Arrow Connector 29"/>
          <p:cNvCxnSpPr/>
          <p:nvPr/>
        </p:nvCxnSpPr>
        <p:spPr>
          <a:xfrm>
            <a:off x="6561733" y="3502707"/>
            <a:ext cx="1778472" cy="0"/>
          </a:xfrm>
          <a:prstGeom prst="straightConnector1">
            <a:avLst/>
          </a:prstGeom>
          <a:ln w="25400" cap="rnd">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671850" y="3497262"/>
            <a:ext cx="1767762" cy="0"/>
          </a:xfrm>
          <a:prstGeom prst="straightConnector1">
            <a:avLst/>
          </a:prstGeom>
          <a:ln w="25400" cap="rnd">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8893022" y="4048457"/>
            <a:ext cx="0" cy="389704"/>
          </a:xfrm>
          <a:prstGeom prst="straightConnector1">
            <a:avLst/>
          </a:prstGeom>
          <a:ln w="25400" cap="rnd">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bwMode="auto">
          <a:xfrm>
            <a:off x="5440896" y="2948941"/>
            <a:ext cx="1120194" cy="1119743"/>
          </a:xfrm>
          <a:prstGeom prst="rect">
            <a:avLst/>
          </a:prstGeom>
          <a:solidFill>
            <a:srgbClr val="7030A0"/>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FIM</a:t>
            </a:r>
          </a:p>
        </p:txBody>
      </p:sp>
      <p:pic>
        <p:nvPicPr>
          <p:cNvPr id="6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2556" y="4098933"/>
            <a:ext cx="1346635" cy="1395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Rectangle 61"/>
          <p:cNvSpPr/>
          <p:nvPr/>
        </p:nvSpPr>
        <p:spPr>
          <a:xfrm>
            <a:off x="4327527" y="4433928"/>
            <a:ext cx="814197" cy="461921"/>
          </a:xfrm>
          <a:prstGeom prst="rect">
            <a:avLst/>
          </a:prstGeom>
        </p:spPr>
        <p:txBody>
          <a:bodyPr wrap="none">
            <a:spAutoFit/>
          </a:bodyPr>
          <a:lstStyle/>
          <a:p>
            <a:pPr algn="ctr" defTabSz="699290" fontAlgn="base">
              <a:spcBef>
                <a:spcPct val="0"/>
              </a:spcBef>
              <a:spcAft>
                <a:spcPct val="0"/>
              </a:spcAft>
            </a:pPr>
            <a:r>
              <a:rPr lang="en-US" sz="1201" dirty="0">
                <a:solidFill>
                  <a:srgbClr val="505050"/>
                </a:solidFill>
              </a:rPr>
              <a:t>HR SQL</a:t>
            </a:r>
            <a:br>
              <a:rPr lang="en-US" sz="1201" dirty="0">
                <a:solidFill>
                  <a:srgbClr val="505050"/>
                </a:solidFill>
              </a:rPr>
            </a:br>
            <a:r>
              <a:rPr lang="en-US" sz="1201" dirty="0">
                <a:solidFill>
                  <a:srgbClr val="505050"/>
                </a:solidFill>
              </a:rPr>
              <a:t>Database</a:t>
            </a:r>
          </a:p>
        </p:txBody>
      </p:sp>
      <p:sp>
        <p:nvSpPr>
          <p:cNvPr id="3" name="Title 2"/>
          <p:cNvSpPr>
            <a:spLocks noGrp="1"/>
          </p:cNvSpPr>
          <p:nvPr>
            <p:ph type="title"/>
          </p:nvPr>
        </p:nvSpPr>
        <p:spPr/>
        <p:txBody>
          <a:bodyPr>
            <a:normAutofit fontScale="90000"/>
          </a:bodyPr>
          <a:lstStyle/>
          <a:p>
            <a:r>
              <a:rPr lang="en-GB" dirty="0" smtClean="0"/>
              <a:t>Example Scenario (SharePoint)</a:t>
            </a:r>
            <a:endParaRPr lang="en-GB" dirty="0"/>
          </a:p>
        </p:txBody>
      </p:sp>
      <p:sp>
        <p:nvSpPr>
          <p:cNvPr id="4" name="Text Placeholder 3"/>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165197553"/>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2556" y="4098933"/>
            <a:ext cx="1346635" cy="1395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Rectangle 32"/>
          <p:cNvSpPr/>
          <p:nvPr/>
        </p:nvSpPr>
        <p:spPr bwMode="auto">
          <a:xfrm>
            <a:off x="8341992" y="4438159"/>
            <a:ext cx="1076194" cy="107576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SharePoint 2013</a:t>
            </a:r>
          </a:p>
        </p:txBody>
      </p:sp>
      <p:sp>
        <p:nvSpPr>
          <p:cNvPr id="34" name="Rectangle 33"/>
          <p:cNvSpPr/>
          <p:nvPr/>
        </p:nvSpPr>
        <p:spPr bwMode="auto">
          <a:xfrm>
            <a:off x="8341992" y="2972697"/>
            <a:ext cx="1076194" cy="1075760"/>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Active Directory</a:t>
            </a:r>
          </a:p>
        </p:txBody>
      </p:sp>
      <p:sp>
        <p:nvSpPr>
          <p:cNvPr id="35" name="Rectangle 34"/>
          <p:cNvSpPr/>
          <p:nvPr/>
        </p:nvSpPr>
        <p:spPr bwMode="auto">
          <a:xfrm>
            <a:off x="8341992" y="1497296"/>
            <a:ext cx="1076194" cy="107576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Exchange</a:t>
            </a:r>
            <a:endParaRPr lang="en-US" sz="1050" dirty="0">
              <a:gradFill>
                <a:gsLst>
                  <a:gs pos="0">
                    <a:srgbClr val="FFFFFF"/>
                  </a:gs>
                  <a:gs pos="100000">
                    <a:srgbClr val="FFFFFF"/>
                  </a:gs>
                </a:gsLst>
                <a:lin ang="5400000" scaled="0"/>
              </a:gradFill>
            </a:endParaRPr>
          </a:p>
        </p:txBody>
      </p:sp>
      <p:grpSp>
        <p:nvGrpSpPr>
          <p:cNvPr id="23" name="Group 22"/>
          <p:cNvGrpSpPr/>
          <p:nvPr/>
        </p:nvGrpSpPr>
        <p:grpSpPr>
          <a:xfrm>
            <a:off x="2504018" y="2925845"/>
            <a:ext cx="1185302" cy="1043666"/>
            <a:chOff x="1646238" y="2845791"/>
            <a:chExt cx="1259133" cy="1108671"/>
          </a:xfrm>
        </p:grpSpPr>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6238" y="2845791"/>
              <a:ext cx="1259133" cy="11086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1891900" y="2978295"/>
              <a:ext cx="767809" cy="632609"/>
            </a:xfrm>
            <a:prstGeom prst="rect">
              <a:avLst/>
            </a:prstGeom>
            <a:noFill/>
          </p:spPr>
          <p:txBody>
            <a:bodyPr wrap="none" lIns="137141" tIns="109713" rIns="137141" bIns="109713" rtlCol="0">
              <a:spAutoFit/>
            </a:bodyPr>
            <a:lstStyle/>
            <a:p>
              <a:pPr algn="ctr">
                <a:lnSpc>
                  <a:spcPct val="90000"/>
                </a:lnSpc>
                <a:spcAft>
                  <a:spcPts val="450"/>
                </a:spcAft>
              </a:pPr>
              <a:r>
                <a:rPr lang="en-US" sz="1350" dirty="0">
                  <a:gradFill>
                    <a:gsLst>
                      <a:gs pos="2917">
                        <a:srgbClr val="505050"/>
                      </a:gs>
                      <a:gs pos="30000">
                        <a:srgbClr val="505050"/>
                      </a:gs>
                    </a:gsLst>
                    <a:lin ang="5400000" scaled="0"/>
                  </a:gradFill>
                </a:rPr>
                <a:t>FIM</a:t>
              </a:r>
              <a:br>
                <a:rPr lang="en-US" sz="1350" dirty="0">
                  <a:gradFill>
                    <a:gsLst>
                      <a:gs pos="2917">
                        <a:srgbClr val="505050"/>
                      </a:gs>
                      <a:gs pos="30000">
                        <a:srgbClr val="505050"/>
                      </a:gs>
                    </a:gsLst>
                    <a:lin ang="5400000" scaled="0"/>
                  </a:gradFill>
                </a:rPr>
              </a:br>
              <a:r>
                <a:rPr lang="en-US" sz="1350" dirty="0">
                  <a:gradFill>
                    <a:gsLst>
                      <a:gs pos="2917">
                        <a:srgbClr val="505050"/>
                      </a:gs>
                      <a:gs pos="30000">
                        <a:srgbClr val="505050"/>
                      </a:gs>
                    </a:gsLst>
                    <a:lin ang="5400000" scaled="0"/>
                  </a:gradFill>
                </a:rPr>
                <a:t>Portal</a:t>
              </a:r>
            </a:p>
          </p:txBody>
        </p:sp>
      </p:grpSp>
      <p:cxnSp>
        <p:nvCxnSpPr>
          <p:cNvPr id="46" name="Straight Arrow Connector 45"/>
          <p:cNvCxnSpPr/>
          <p:nvPr/>
        </p:nvCxnSpPr>
        <p:spPr>
          <a:xfrm>
            <a:off x="3671850" y="3497262"/>
            <a:ext cx="1767762" cy="0"/>
          </a:xfrm>
          <a:prstGeom prst="straightConnector1">
            <a:avLst/>
          </a:prstGeom>
          <a:ln w="25400" cap="rnd">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6559306" y="3505241"/>
            <a:ext cx="1780901" cy="1467229"/>
          </a:xfrm>
          <a:prstGeom prst="straightConnector1">
            <a:avLst/>
          </a:prstGeom>
          <a:ln w="25400" cap="rnd">
            <a:solidFill>
              <a:schemeClr val="tx1"/>
            </a:solidFill>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3259081" y="2035178"/>
            <a:ext cx="685703" cy="685703"/>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6559306" y="2031607"/>
            <a:ext cx="1780901" cy="1473634"/>
          </a:xfrm>
          <a:prstGeom prst="straightConnector1">
            <a:avLst/>
          </a:prstGeom>
          <a:ln w="25400" cap="rnd">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561733" y="3502707"/>
            <a:ext cx="1778472" cy="0"/>
          </a:xfrm>
          <a:prstGeom prst="straightConnector1">
            <a:avLst/>
          </a:prstGeom>
          <a:ln w="25400" cap="rnd">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2700000">
            <a:off x="5303252" y="4011611"/>
            <a:ext cx="0" cy="389704"/>
          </a:xfrm>
          <a:prstGeom prst="straightConnector1">
            <a:avLst/>
          </a:prstGeom>
          <a:ln w="25400" cap="rnd">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658627" y="4888005"/>
            <a:ext cx="1673931" cy="554224"/>
          </a:xfrm>
          <a:prstGeom prst="rect">
            <a:avLst/>
          </a:prstGeom>
          <a:noFill/>
        </p:spPr>
        <p:txBody>
          <a:bodyPr wrap="square" lIns="137141" tIns="109713" rIns="137141" bIns="109713" rtlCol="0">
            <a:spAutoFit/>
          </a:bodyPr>
          <a:lstStyle/>
          <a:p>
            <a:pPr>
              <a:lnSpc>
                <a:spcPct val="90000"/>
              </a:lnSpc>
              <a:spcAft>
                <a:spcPts val="450"/>
              </a:spcAft>
            </a:pPr>
            <a:r>
              <a:rPr lang="en-US" sz="1201" dirty="0">
                <a:gradFill>
                  <a:gsLst>
                    <a:gs pos="2917">
                      <a:srgbClr val="505050"/>
                    </a:gs>
                    <a:gs pos="30000">
                      <a:srgbClr val="505050"/>
                    </a:gs>
                  </a:gsLst>
                  <a:lin ang="5400000" scaled="0"/>
                </a:gradFill>
              </a:rPr>
              <a:t>Authoritative source</a:t>
            </a:r>
            <a:br>
              <a:rPr lang="en-US" sz="1201" dirty="0">
                <a:gradFill>
                  <a:gsLst>
                    <a:gs pos="2917">
                      <a:srgbClr val="505050"/>
                    </a:gs>
                    <a:gs pos="30000">
                      <a:srgbClr val="505050"/>
                    </a:gs>
                  </a:gsLst>
                  <a:lin ang="5400000" scaled="0"/>
                </a:gradFill>
              </a:rPr>
            </a:br>
            <a:r>
              <a:rPr lang="en-US" sz="1201" dirty="0">
                <a:gradFill>
                  <a:gsLst>
                    <a:gs pos="2917">
                      <a:srgbClr val="505050"/>
                    </a:gs>
                    <a:gs pos="30000">
                      <a:srgbClr val="505050"/>
                    </a:gs>
                  </a:gsLst>
                  <a:lin ang="5400000" scaled="0"/>
                </a:gradFill>
              </a:rPr>
              <a:t>of user data</a:t>
            </a:r>
          </a:p>
        </p:txBody>
      </p:sp>
      <p:sp>
        <p:nvSpPr>
          <p:cNvPr id="43" name="Rectangle 42"/>
          <p:cNvSpPr/>
          <p:nvPr/>
        </p:nvSpPr>
        <p:spPr bwMode="auto">
          <a:xfrm>
            <a:off x="5440896" y="2948941"/>
            <a:ext cx="1120194" cy="1119743"/>
          </a:xfrm>
          <a:prstGeom prst="rect">
            <a:avLst/>
          </a:prstGeom>
          <a:solidFill>
            <a:srgbClr val="7030A0"/>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34975" rIns="0" bIns="34975" numCol="1" rtlCol="0" anchor="ctr" anchorCtr="0" compatLnSpc="1">
            <a:prstTxWarp prst="textNoShape">
              <a:avLst/>
            </a:prstTxWarp>
          </a:bodyPr>
          <a:lstStyle/>
          <a:p>
            <a:pPr algn="ctr" defTabSz="699290" fontAlgn="base">
              <a:spcBef>
                <a:spcPct val="0"/>
              </a:spcBef>
              <a:spcAft>
                <a:spcPct val="0"/>
              </a:spcAft>
            </a:pPr>
            <a:r>
              <a:rPr lang="en-US" sz="1350" dirty="0">
                <a:gradFill>
                  <a:gsLst>
                    <a:gs pos="0">
                      <a:srgbClr val="FFFFFF"/>
                    </a:gs>
                    <a:gs pos="100000">
                      <a:srgbClr val="FFFFFF"/>
                    </a:gs>
                  </a:gsLst>
                  <a:lin ang="5400000" scaled="0"/>
                </a:gradFill>
              </a:rPr>
              <a:t>FIM</a:t>
            </a:r>
          </a:p>
        </p:txBody>
      </p:sp>
      <p:sp>
        <p:nvSpPr>
          <p:cNvPr id="45" name="Rectangle 44"/>
          <p:cNvSpPr/>
          <p:nvPr/>
        </p:nvSpPr>
        <p:spPr>
          <a:xfrm>
            <a:off x="4327527" y="4433928"/>
            <a:ext cx="814197" cy="461921"/>
          </a:xfrm>
          <a:prstGeom prst="rect">
            <a:avLst/>
          </a:prstGeom>
        </p:spPr>
        <p:txBody>
          <a:bodyPr wrap="none">
            <a:spAutoFit/>
          </a:bodyPr>
          <a:lstStyle/>
          <a:p>
            <a:pPr algn="ctr" defTabSz="699290" fontAlgn="base">
              <a:spcBef>
                <a:spcPct val="0"/>
              </a:spcBef>
              <a:spcAft>
                <a:spcPct val="0"/>
              </a:spcAft>
            </a:pPr>
            <a:r>
              <a:rPr lang="en-US" sz="1201" dirty="0">
                <a:solidFill>
                  <a:srgbClr val="505050"/>
                </a:solidFill>
              </a:rPr>
              <a:t>HR SQL</a:t>
            </a:r>
            <a:br>
              <a:rPr lang="en-US" sz="1201" dirty="0">
                <a:solidFill>
                  <a:srgbClr val="505050"/>
                </a:solidFill>
              </a:rPr>
            </a:br>
            <a:r>
              <a:rPr lang="en-US" sz="1201" dirty="0">
                <a:solidFill>
                  <a:srgbClr val="505050"/>
                </a:solidFill>
              </a:rPr>
              <a:t>Database</a:t>
            </a:r>
          </a:p>
        </p:txBody>
      </p:sp>
      <p:sp>
        <p:nvSpPr>
          <p:cNvPr id="3" name="Title 2"/>
          <p:cNvSpPr>
            <a:spLocks noGrp="1"/>
          </p:cNvSpPr>
          <p:nvPr>
            <p:ph type="title"/>
          </p:nvPr>
        </p:nvSpPr>
        <p:spPr/>
        <p:txBody>
          <a:bodyPr>
            <a:noAutofit/>
          </a:bodyPr>
          <a:lstStyle/>
          <a:p>
            <a:r>
              <a:rPr lang="en-GB" sz="4352" dirty="0"/>
              <a:t>Example Scenario</a:t>
            </a:r>
            <a:br>
              <a:rPr lang="en-GB" sz="4352" dirty="0"/>
            </a:br>
            <a:r>
              <a:rPr lang="en-GB" sz="4352" dirty="0"/>
              <a:t>(SharePoint Connector)</a:t>
            </a:r>
          </a:p>
        </p:txBody>
      </p:sp>
      <p:sp>
        <p:nvSpPr>
          <p:cNvPr id="5" name="Text Placeholder 4"/>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151827290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125663"/>
            <a:ext cx="10058400" cy="917575"/>
          </a:xfrm>
        </p:spPr>
        <p:txBody>
          <a:bodyPr>
            <a:noAutofit/>
          </a:bodyPr>
          <a:lstStyle/>
          <a:p>
            <a:r>
              <a:rPr lang="en-US" sz="8159" dirty="0"/>
              <a:t>Identity Management</a:t>
            </a:r>
            <a:br>
              <a:rPr lang="en-US" sz="8159" dirty="0"/>
            </a:br>
            <a:r>
              <a:rPr lang="en-US" sz="4896" dirty="0"/>
              <a:t>and SharePoint Social</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2283912469"/>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SharePoint Connector</a:t>
            </a:r>
            <a:endParaRPr lang="en-GB" dirty="0"/>
          </a:p>
        </p:txBody>
      </p:sp>
      <p:sp>
        <p:nvSpPr>
          <p:cNvPr id="3" name="Content Placeholder 2"/>
          <p:cNvSpPr>
            <a:spLocks noGrp="1"/>
          </p:cNvSpPr>
          <p:nvPr>
            <p:ph type="body" sz="quarter" idx="11"/>
          </p:nvPr>
        </p:nvSpPr>
        <p:spPr>
          <a:xfrm>
            <a:off x="274639" y="1212849"/>
            <a:ext cx="11889564" cy="5452765"/>
          </a:xfrm>
        </p:spPr>
        <p:txBody>
          <a:bodyPr>
            <a:normAutofit/>
          </a:bodyPr>
          <a:lstStyle/>
          <a:p>
            <a:r>
              <a:rPr lang="en-GB" sz="3264" dirty="0"/>
              <a:t>Requires significant FIM configuration and skills</a:t>
            </a:r>
          </a:p>
          <a:p>
            <a:pPr lvl="1"/>
            <a:r>
              <a:rPr lang="en-GB" sz="2720" dirty="0"/>
              <a:t>FIM Management Agent</a:t>
            </a:r>
          </a:p>
          <a:p>
            <a:pPr lvl="1"/>
            <a:r>
              <a:rPr lang="en-GB" sz="2720" dirty="0"/>
              <a:t>SharePoint Management Agent</a:t>
            </a:r>
          </a:p>
          <a:p>
            <a:pPr lvl="1"/>
            <a:r>
              <a:rPr lang="en-GB" sz="2720" dirty="0"/>
              <a:t>Active Directory Management Agent (and potentially others)</a:t>
            </a:r>
          </a:p>
          <a:p>
            <a:pPr lvl="1"/>
            <a:r>
              <a:rPr lang="en-GB" sz="2720" dirty="0"/>
              <a:t>FIM Portal Configuration</a:t>
            </a:r>
          </a:p>
          <a:p>
            <a:pPr lvl="1"/>
            <a:r>
              <a:rPr lang="en-GB" sz="2720" dirty="0"/>
              <a:t>Performing Sync runs</a:t>
            </a:r>
          </a:p>
          <a:p>
            <a:pPr lvl="1"/>
            <a:r>
              <a:rPr lang="en-GB" sz="2720" dirty="0" smtClean="0"/>
              <a:t>Update-</a:t>
            </a:r>
            <a:r>
              <a:rPr lang="en-GB" sz="2720" dirty="0" err="1" smtClean="0"/>
              <a:t>SPProfilePhotoStore</a:t>
            </a:r>
            <a:endParaRPr lang="en-GB" sz="2720" dirty="0" smtClean="0"/>
          </a:p>
          <a:p>
            <a:pPr lvl="1"/>
            <a:endParaRPr lang="en-GB" sz="2720" dirty="0"/>
          </a:p>
          <a:p>
            <a:r>
              <a:rPr lang="en-GB" sz="3264" dirty="0"/>
              <a:t>Walkthrough and guidance coming </a:t>
            </a:r>
            <a:r>
              <a:rPr lang="en-GB" sz="3264" dirty="0" smtClean="0"/>
              <a:t>“soon”</a:t>
            </a:r>
          </a:p>
          <a:p>
            <a:r>
              <a:rPr lang="en-GB" sz="3264" dirty="0"/>
              <a:t>	</a:t>
            </a:r>
            <a:r>
              <a:rPr lang="en-GB" sz="3264" dirty="0" smtClean="0"/>
              <a:t>- ETA June 2014</a:t>
            </a:r>
            <a:endParaRPr lang="en-GB" sz="3264" dirty="0"/>
          </a:p>
        </p:txBody>
      </p:sp>
    </p:spTree>
    <p:extLst>
      <p:ext uri="{BB962C8B-B14F-4D97-AF65-F5344CB8AC3E}">
        <p14:creationId xmlns:p14="http://schemas.microsoft.com/office/powerpoint/2010/main" val="2713287401"/>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Wrap Up</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358353801"/>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4896" dirty="0"/>
              <a:t>Plan! Seriously, you MUST do this!</a:t>
            </a:r>
          </a:p>
        </p:txBody>
      </p:sp>
      <p:sp>
        <p:nvSpPr>
          <p:cNvPr id="2" name="Text Placeholder 1"/>
          <p:cNvSpPr>
            <a:spLocks noGrp="1"/>
          </p:cNvSpPr>
          <p:nvPr>
            <p:ph type="body" sz="quarter" idx="11"/>
          </p:nvPr>
        </p:nvSpPr>
        <p:spPr/>
        <p:txBody>
          <a:bodyPr/>
          <a:lstStyle/>
          <a:p>
            <a:endParaRPr lang="en-GB"/>
          </a:p>
        </p:txBody>
      </p:sp>
      <p:sp>
        <p:nvSpPr>
          <p:cNvPr id="4" name="Rectangle 3"/>
          <p:cNvSpPr/>
          <p:nvPr/>
        </p:nvSpPr>
        <p:spPr bwMode="auto">
          <a:xfrm>
            <a:off x="294745" y="1481608"/>
            <a:ext cx="2718560"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GB" sz="3264" dirty="0">
                <a:gradFill>
                  <a:gsLst>
                    <a:gs pos="0">
                      <a:srgbClr val="FFFFFF"/>
                    </a:gs>
                    <a:gs pos="100000">
                      <a:srgbClr val="FFFFFF"/>
                    </a:gs>
                  </a:gsLst>
                  <a:lin ang="5400000" scaled="0"/>
                </a:gradFill>
                <a:ea typeface="Segoe UI" pitchFamily="34" charset="0"/>
                <a:cs typeface="Segoe UI" pitchFamily="34" charset="0"/>
              </a:rPr>
              <a:t>Think</a:t>
            </a:r>
          </a:p>
        </p:txBody>
      </p:sp>
      <p:sp>
        <p:nvSpPr>
          <p:cNvPr id="7" name="Rectangle 6"/>
          <p:cNvSpPr/>
          <p:nvPr/>
        </p:nvSpPr>
        <p:spPr bwMode="auto">
          <a:xfrm>
            <a:off x="6211891" y="1481608"/>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Plan some more</a:t>
            </a:r>
          </a:p>
        </p:txBody>
      </p:sp>
      <p:sp>
        <p:nvSpPr>
          <p:cNvPr id="9" name="Rectangle 8"/>
          <p:cNvSpPr/>
          <p:nvPr/>
        </p:nvSpPr>
        <p:spPr bwMode="auto">
          <a:xfrm>
            <a:off x="3253331" y="4217521"/>
            <a:ext cx="2735611"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Go back and do some more planning!</a:t>
            </a:r>
          </a:p>
        </p:txBody>
      </p:sp>
      <p:sp>
        <p:nvSpPr>
          <p:cNvPr id="11" name="Rectangle 10"/>
          <p:cNvSpPr/>
          <p:nvPr/>
        </p:nvSpPr>
        <p:spPr bwMode="auto">
          <a:xfrm>
            <a:off x="277692" y="4217521"/>
            <a:ext cx="2735613"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Do a little more planning</a:t>
            </a:r>
          </a:p>
        </p:txBody>
      </p:sp>
      <p:sp>
        <p:nvSpPr>
          <p:cNvPr id="12" name="Rectangle 11"/>
          <p:cNvSpPr/>
          <p:nvPr/>
        </p:nvSpPr>
        <p:spPr bwMode="auto">
          <a:xfrm>
            <a:off x="3253331" y="1481606"/>
            <a:ext cx="2735611" cy="251964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264" dirty="0">
                <a:gradFill>
                  <a:gsLst>
                    <a:gs pos="0">
                      <a:srgbClr val="FFFFFF"/>
                    </a:gs>
                    <a:gs pos="100000">
                      <a:srgbClr val="FFFFFF"/>
                    </a:gs>
                  </a:gsLst>
                  <a:lin ang="5400000" scaled="0"/>
                </a:gradFill>
                <a:ea typeface="Segoe UI" pitchFamily="34" charset="0"/>
                <a:cs typeface="Segoe UI" pitchFamily="34" charset="0"/>
              </a:rPr>
              <a:t>Plan</a:t>
            </a:r>
          </a:p>
        </p:txBody>
      </p:sp>
    </p:spTree>
    <p:extLst>
      <p:ext uri="{BB962C8B-B14F-4D97-AF65-F5344CB8AC3E}">
        <p14:creationId xmlns:p14="http://schemas.microsoft.com/office/powerpoint/2010/main" val="34153780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1" grpId="0" animBg="1"/>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852" y="1693863"/>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Rubbish In == Rubbish Out</a:t>
            </a:r>
          </a:p>
        </p:txBody>
      </p:sp>
      <p:sp>
        <p:nvSpPr>
          <p:cNvPr id="3" name="Title 2"/>
          <p:cNvSpPr>
            <a:spLocks noGrp="1"/>
          </p:cNvSpPr>
          <p:nvPr>
            <p:ph type="title"/>
          </p:nvPr>
        </p:nvSpPr>
        <p:spPr/>
        <p:txBody>
          <a:bodyPr>
            <a:normAutofit fontScale="90000"/>
          </a:bodyPr>
          <a:lstStyle/>
          <a:p>
            <a:r>
              <a:rPr lang="en-GB" dirty="0"/>
              <a:t>Directory Service Health</a:t>
            </a:r>
            <a:endParaRPr lang="en-US" sz="6528" dirty="0"/>
          </a:p>
        </p:txBody>
      </p:sp>
      <p:sp>
        <p:nvSpPr>
          <p:cNvPr id="2" name="Text Placeholder 1"/>
          <p:cNvSpPr>
            <a:spLocks noGrp="1"/>
          </p:cNvSpPr>
          <p:nvPr>
            <p:ph type="body" sz="quarter" idx="11"/>
          </p:nvPr>
        </p:nvSpPr>
        <p:spPr/>
        <p:txBody>
          <a:bodyPr/>
          <a:lstStyle/>
          <a:p>
            <a:endParaRPr lang="en-GB"/>
          </a:p>
        </p:txBody>
      </p:sp>
      <p:sp>
        <p:nvSpPr>
          <p:cNvPr id="10" name="Rectangle 9"/>
          <p:cNvSpPr/>
          <p:nvPr/>
        </p:nvSpPr>
        <p:spPr bwMode="auto">
          <a:xfrm>
            <a:off x="4202300" y="1693863"/>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Poor Active Directory platform hygiene</a:t>
            </a:r>
          </a:p>
        </p:txBody>
      </p:sp>
      <p:sp>
        <p:nvSpPr>
          <p:cNvPr id="11" name="Rectangle 10"/>
          <p:cNvSpPr/>
          <p:nvPr/>
        </p:nvSpPr>
        <p:spPr bwMode="auto">
          <a:xfrm>
            <a:off x="8126599" y="1693863"/>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External DS management </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Impacts pretty much every product feature</a:t>
            </a: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e.g. organic growth of domains and/or forests</a:t>
            </a: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endParaRPr lang="en-US" sz="2448" dirty="0">
              <a:solidFill>
                <a:srgbClr val="505050"/>
              </a:solidFill>
              <a:ea typeface="Segoe UI" pitchFamily="34" charset="0"/>
              <a:cs typeface="Segoe UI" pitchFamily="34" charset="0"/>
            </a:endParaRPr>
          </a:p>
        </p:txBody>
      </p:sp>
    </p:spTree>
    <p:extLst>
      <p:ext uri="{BB962C8B-B14F-4D97-AF65-F5344CB8AC3E}">
        <p14:creationId xmlns:p14="http://schemas.microsoft.com/office/powerpoint/2010/main" val="178366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nodePh="1">
                                  <p:stCondLst>
                                    <p:cond delay="0"/>
                                  </p:stCondLst>
                                  <p:endCondLst>
                                    <p:cond evt="begin" delay="0">
                                      <p:tn val="24"/>
                                    </p:cond>
                                  </p:end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right mode…</a:t>
            </a:r>
            <a:endParaRPr lang="en-US" dirty="0"/>
          </a:p>
        </p:txBody>
      </p:sp>
      <p:sp>
        <p:nvSpPr>
          <p:cNvPr id="3" name="Content Placeholder 2"/>
          <p:cNvSpPr>
            <a:spLocks noGrp="1"/>
          </p:cNvSpPr>
          <p:nvPr>
            <p:ph type="body" sz="quarter" idx="11"/>
          </p:nvPr>
        </p:nvSpPr>
        <p:spPr>
          <a:xfrm>
            <a:off x="274639" y="1212849"/>
            <a:ext cx="11889564" cy="5452765"/>
          </a:xfrm>
        </p:spPr>
        <p:txBody>
          <a:bodyPr>
            <a:normAutofit lnSpcReduction="10000"/>
          </a:bodyPr>
          <a:lstStyle/>
          <a:p>
            <a:r>
              <a:rPr lang="en-US" sz="2699" dirty="0"/>
              <a:t>Active Directory Import</a:t>
            </a:r>
          </a:p>
          <a:p>
            <a:r>
              <a:rPr lang="en-US" sz="2100" dirty="0"/>
              <a:t>Small to midsize company</a:t>
            </a:r>
          </a:p>
          <a:p>
            <a:r>
              <a:rPr lang="en-US" sz="2100" dirty="0"/>
              <a:t>No custom HR system, no SAP </a:t>
            </a:r>
          </a:p>
          <a:p>
            <a:r>
              <a:rPr lang="en-US" sz="2100" dirty="0"/>
              <a:t>Want a fast, single synchronization </a:t>
            </a:r>
            <a:r>
              <a:rPr lang="en-US" sz="2100" dirty="0" smtClean="0"/>
              <a:t>option</a:t>
            </a:r>
          </a:p>
          <a:p>
            <a:r>
              <a:rPr lang="en-US" sz="2100" dirty="0" smtClean="0"/>
              <a:t>Does NOT require changes to default mappings</a:t>
            </a:r>
          </a:p>
          <a:p>
            <a:r>
              <a:rPr lang="en-US" sz="2100" dirty="0" smtClean="0"/>
              <a:t>Get up and running quickl</a:t>
            </a:r>
            <a:r>
              <a:rPr lang="en-US" sz="2100" dirty="0"/>
              <a:t>y</a:t>
            </a:r>
          </a:p>
          <a:p>
            <a:endParaRPr lang="en-US" sz="2100" dirty="0"/>
          </a:p>
          <a:p>
            <a:r>
              <a:rPr lang="en-US" sz="2699" dirty="0"/>
              <a:t>SharePoint Profile Synchronization</a:t>
            </a:r>
          </a:p>
          <a:p>
            <a:r>
              <a:rPr lang="en-US" sz="2100" dirty="0"/>
              <a:t>Small to midsize or large company with a non-Microsoft identity solution</a:t>
            </a:r>
          </a:p>
          <a:p>
            <a:r>
              <a:rPr lang="en-US" sz="2100" dirty="0"/>
              <a:t>Slightly more complex needs such as multiple forests</a:t>
            </a:r>
          </a:p>
          <a:p>
            <a:r>
              <a:rPr lang="en-US" sz="2100" dirty="0"/>
              <a:t>Additional data systems (SAP, etc.)</a:t>
            </a:r>
            <a:br>
              <a:rPr lang="en-US" sz="2100" dirty="0"/>
            </a:br>
            <a:endParaRPr lang="en-US" sz="2100" dirty="0"/>
          </a:p>
          <a:p>
            <a:r>
              <a:rPr lang="en-US" sz="2699" dirty="0"/>
              <a:t>SharePoint Connector with External FIM</a:t>
            </a:r>
          </a:p>
          <a:p>
            <a:r>
              <a:rPr lang="en-US" sz="2100" dirty="0"/>
              <a:t>Large company that currently uses FIM or wants to invest in an identity solution with </a:t>
            </a:r>
            <a:r>
              <a:rPr lang="en-US" sz="2100" dirty="0" smtClean="0"/>
              <a:t>Microsoft</a:t>
            </a:r>
          </a:p>
          <a:p>
            <a:r>
              <a:rPr lang="en-US" sz="2100" dirty="0" smtClean="0"/>
              <a:t>Ultimate flexibility, offload the Operational Service burden from SharePoint</a:t>
            </a:r>
          </a:p>
          <a:p>
            <a:r>
              <a:rPr lang="en-US" sz="2100" dirty="0" smtClean="0"/>
              <a:t>Decouple solution arena from SharePoint</a:t>
            </a:r>
            <a:endParaRPr lang="en-US" sz="2100" dirty="0"/>
          </a:p>
          <a:p>
            <a:endParaRPr lang="en-US" dirty="0"/>
          </a:p>
        </p:txBody>
      </p:sp>
    </p:spTree>
    <p:extLst>
      <p:ext uri="{BB962C8B-B14F-4D97-AF65-F5344CB8AC3E}">
        <p14:creationId xmlns:p14="http://schemas.microsoft.com/office/powerpoint/2010/main" val="76082021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318660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95093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User Profiles</a:t>
            </a:r>
            <a:endParaRPr lang="en-US" dirty="0"/>
          </a:p>
        </p:txBody>
      </p:sp>
      <p:sp>
        <p:nvSpPr>
          <p:cNvPr id="3" name="Text Placeholder 2"/>
          <p:cNvSpPr>
            <a:spLocks noGrp="1"/>
          </p:cNvSpPr>
          <p:nvPr>
            <p:ph type="body" sz="quarter" idx="11"/>
          </p:nvPr>
        </p:nvSpPr>
        <p:spPr/>
        <p:txBody>
          <a:bodyPr/>
          <a:lstStyle/>
          <a:p>
            <a:endParaRPr lang="en-GB"/>
          </a:p>
        </p:txBody>
      </p:sp>
      <p:sp>
        <p:nvSpPr>
          <p:cNvPr id="8" name="Rectangle 7"/>
          <p:cNvSpPr/>
          <p:nvPr/>
        </p:nvSpPr>
        <p:spPr bwMode="auto">
          <a:xfrm>
            <a:off x="275483" y="5192864"/>
            <a:ext cx="3782822"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GB" sz="2176" dirty="0">
                <a:solidFill>
                  <a:srgbClr val="505050"/>
                </a:solidFill>
                <a:latin typeface="Segoe UI Light"/>
                <a:ea typeface="Segoe UI" panose="020B0502040204020203" pitchFamily="34" charset="0"/>
                <a:cs typeface="Segoe UI" panose="020B0502040204020203" pitchFamily="34" charset="0"/>
              </a:rPr>
              <a:t>Whether you like it or not!</a:t>
            </a:r>
          </a:p>
          <a:p>
            <a:pPr defTabSz="932388" fontAlgn="base">
              <a:lnSpc>
                <a:spcPct val="90000"/>
              </a:lnSpc>
              <a:spcBef>
                <a:spcPct val="0"/>
              </a:spcBef>
              <a:spcAft>
                <a:spcPct val="0"/>
              </a:spcAft>
            </a:pPr>
            <a:r>
              <a:rPr lang="en-GB" sz="2176" dirty="0">
                <a:solidFill>
                  <a:srgbClr val="505050"/>
                </a:solidFill>
                <a:latin typeface="Segoe UI Light"/>
                <a:ea typeface="Segoe UI" panose="020B0502040204020203" pitchFamily="34" charset="0"/>
                <a:cs typeface="Segoe UI" panose="020B0502040204020203" pitchFamily="34" charset="0"/>
              </a:rPr>
              <a:t/>
            </a:r>
            <a:br>
              <a:rPr lang="en-GB" sz="2176" dirty="0">
                <a:solidFill>
                  <a:srgbClr val="505050"/>
                </a:solidFill>
                <a:latin typeface="Segoe UI Light"/>
                <a:ea typeface="Segoe UI" panose="020B0502040204020203" pitchFamily="34" charset="0"/>
                <a:cs typeface="Segoe UI" panose="020B0502040204020203" pitchFamily="34" charset="0"/>
              </a:rPr>
            </a:br>
            <a:r>
              <a:rPr lang="en-GB" sz="2176" dirty="0">
                <a:solidFill>
                  <a:srgbClr val="505050"/>
                </a:solidFill>
                <a:latin typeface="Segoe UI Light"/>
                <a:ea typeface="Segoe UI" panose="020B0502040204020203" pitchFamily="34" charset="0"/>
                <a:cs typeface="Segoe UI" panose="020B0502040204020203" pitchFamily="34" charset="0"/>
              </a:rPr>
              <a:t>Importance increases significantly with SharePoint 2013</a:t>
            </a:r>
          </a:p>
        </p:txBody>
      </p:sp>
      <p:sp>
        <p:nvSpPr>
          <p:cNvPr id="9" name="Rectangle 8"/>
          <p:cNvSpPr/>
          <p:nvPr/>
        </p:nvSpPr>
        <p:spPr bwMode="auto">
          <a:xfrm>
            <a:off x="280243" y="1765594"/>
            <a:ext cx="3778062" cy="342727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992"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A SharePoint deployment means you ARE in the Identity Management business</a:t>
            </a:r>
          </a:p>
        </p:txBody>
      </p:sp>
      <p:sp>
        <p:nvSpPr>
          <p:cNvPr id="10" name="Rectangle 9"/>
          <p:cNvSpPr/>
          <p:nvPr/>
        </p:nvSpPr>
        <p:spPr bwMode="auto">
          <a:xfrm>
            <a:off x="4243615" y="5192864"/>
            <a:ext cx="3782822"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176" dirty="0">
                <a:solidFill>
                  <a:srgbClr val="505050"/>
                </a:solidFill>
                <a:latin typeface="Segoe UI Light"/>
                <a:ea typeface="Segoe UI" pitchFamily="34" charset="0"/>
                <a:cs typeface="Segoe UI" panose="020B0502040204020203" pitchFamily="34" charset="0"/>
              </a:rPr>
              <a:t>Pretty much every investment area relies on Profiles for core functionality </a:t>
            </a:r>
          </a:p>
          <a:p>
            <a:pPr defTabSz="932388" fontAlgn="base">
              <a:lnSpc>
                <a:spcPct val="90000"/>
              </a:lnSpc>
              <a:spcBef>
                <a:spcPct val="0"/>
              </a:spcBef>
              <a:spcAft>
                <a:spcPct val="0"/>
              </a:spcAft>
            </a:pPr>
            <a:endParaRPr lang="en-US" sz="2176" dirty="0">
              <a:solidFill>
                <a:srgbClr val="505050"/>
              </a:solidFill>
              <a:latin typeface="Segoe UI Light"/>
              <a:ea typeface="Segoe UI" pitchFamily="34" charset="0"/>
              <a:cs typeface="Segoe UI" panose="020B0502040204020203" pitchFamily="34" charset="0"/>
            </a:endParaRPr>
          </a:p>
          <a:p>
            <a:pPr defTabSz="932388" fontAlgn="base">
              <a:lnSpc>
                <a:spcPct val="90000"/>
              </a:lnSpc>
              <a:spcBef>
                <a:spcPct val="0"/>
              </a:spcBef>
              <a:spcAft>
                <a:spcPct val="0"/>
              </a:spcAft>
            </a:pPr>
            <a:r>
              <a:rPr lang="en-US" sz="2176" dirty="0">
                <a:solidFill>
                  <a:srgbClr val="505050"/>
                </a:solidFill>
                <a:latin typeface="Segoe UI Light"/>
                <a:ea typeface="Segoe UI" pitchFamily="34" charset="0"/>
                <a:cs typeface="Segoe UI" panose="020B0502040204020203" pitchFamily="34" charset="0"/>
              </a:rPr>
              <a:t>App </a:t>
            </a:r>
            <a:r>
              <a:rPr lang="en-US" sz="2176" dirty="0" err="1">
                <a:solidFill>
                  <a:srgbClr val="505050"/>
                </a:solidFill>
                <a:latin typeface="Segoe UI Light"/>
                <a:ea typeface="Segoe UI" pitchFamily="34" charset="0"/>
                <a:cs typeface="Segoe UI" panose="020B0502040204020203" pitchFamily="34" charset="0"/>
              </a:rPr>
              <a:t>AuthZ</a:t>
            </a:r>
            <a:r>
              <a:rPr lang="en-US" sz="2176" dirty="0">
                <a:solidFill>
                  <a:srgbClr val="505050"/>
                </a:solidFill>
                <a:latin typeface="Segoe UI Light"/>
                <a:ea typeface="Segoe UI" pitchFamily="34" charset="0"/>
                <a:cs typeface="Segoe UI" panose="020B0502040204020203" pitchFamily="34" charset="0"/>
              </a:rPr>
              <a:t>, S2S, </a:t>
            </a:r>
            <a:r>
              <a:rPr lang="en-US" sz="2176" dirty="0" err="1">
                <a:solidFill>
                  <a:srgbClr val="505050"/>
                </a:solidFill>
                <a:latin typeface="Segoe UI Light"/>
                <a:ea typeface="Segoe UI" pitchFamily="34" charset="0"/>
                <a:cs typeface="Segoe UI" panose="020B0502040204020203" pitchFamily="34" charset="0"/>
              </a:rPr>
              <a:t>etc</a:t>
            </a:r>
            <a:endParaRPr lang="en-US" sz="2176" dirty="0">
              <a:solidFill>
                <a:srgbClr val="505050"/>
              </a:solidFill>
              <a:latin typeface="Segoe UI Light"/>
              <a:ea typeface="Segoe UI" pitchFamily="34" charset="0"/>
              <a:cs typeface="Segoe UI" panose="020B0502040204020203" pitchFamily="34" charset="0"/>
            </a:endParaRPr>
          </a:p>
          <a:p>
            <a:pPr defTabSz="932388" fontAlgn="base">
              <a:lnSpc>
                <a:spcPct val="90000"/>
              </a:lnSpc>
              <a:spcBef>
                <a:spcPct val="0"/>
              </a:spcBef>
              <a:spcAft>
                <a:spcPct val="0"/>
              </a:spcAft>
            </a:pPr>
            <a:endParaRPr lang="en-US" sz="2176" dirty="0">
              <a:solidFill>
                <a:srgbClr val="505050"/>
              </a:solidFill>
              <a:latin typeface="Segoe UI Light"/>
              <a:ea typeface="Segoe UI" pitchFamily="34" charset="0"/>
              <a:cs typeface="Segoe UI" panose="020B0502040204020203" pitchFamily="34" charset="0"/>
            </a:endParaRPr>
          </a:p>
          <a:p>
            <a:pPr defTabSz="932388" fontAlgn="base">
              <a:lnSpc>
                <a:spcPct val="90000"/>
              </a:lnSpc>
              <a:spcBef>
                <a:spcPct val="0"/>
              </a:spcBef>
              <a:spcAft>
                <a:spcPct val="0"/>
              </a:spcAft>
            </a:pPr>
            <a:endParaRPr lang="en-US" sz="2176" dirty="0">
              <a:solidFill>
                <a:srgbClr val="505050"/>
              </a:solidFill>
              <a:latin typeface="Segoe UI Light"/>
              <a:ea typeface="Segoe UI" pitchFamily="34" charset="0"/>
              <a:cs typeface="Segoe UI" panose="020B0502040204020203" pitchFamily="34" charset="0"/>
            </a:endParaRPr>
          </a:p>
        </p:txBody>
      </p:sp>
      <p:sp>
        <p:nvSpPr>
          <p:cNvPr id="11" name="Rectangle 10"/>
          <p:cNvSpPr/>
          <p:nvPr/>
        </p:nvSpPr>
        <p:spPr bwMode="auto">
          <a:xfrm>
            <a:off x="4248378" y="1765594"/>
            <a:ext cx="3778062" cy="342727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992"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SharePoint 2013 increases the dependency on User Profiles</a:t>
            </a:r>
          </a:p>
        </p:txBody>
      </p:sp>
      <p:sp>
        <p:nvSpPr>
          <p:cNvPr id="12" name="Rectangle 11"/>
          <p:cNvSpPr/>
          <p:nvPr/>
        </p:nvSpPr>
        <p:spPr bwMode="auto">
          <a:xfrm>
            <a:off x="8176677" y="5198294"/>
            <a:ext cx="4112724" cy="241169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176" dirty="0">
                <a:solidFill>
                  <a:srgbClr val="505050"/>
                </a:solidFill>
                <a:latin typeface="Segoe UI Light"/>
                <a:ea typeface="Segoe UI" pitchFamily="34" charset="0"/>
                <a:cs typeface="Segoe UI" panose="020B0502040204020203" pitchFamily="34" charset="0"/>
              </a:rPr>
              <a:t>Primarily a political endeavor, NOT a technical one</a:t>
            </a:r>
          </a:p>
          <a:p>
            <a:pPr defTabSz="932388" fontAlgn="base">
              <a:lnSpc>
                <a:spcPct val="90000"/>
              </a:lnSpc>
              <a:spcBef>
                <a:spcPct val="0"/>
              </a:spcBef>
              <a:spcAft>
                <a:spcPct val="0"/>
              </a:spcAft>
            </a:pPr>
            <a:endParaRPr lang="en-US" sz="2176" dirty="0">
              <a:solidFill>
                <a:srgbClr val="505050"/>
              </a:solidFill>
              <a:latin typeface="Segoe UI Light"/>
              <a:ea typeface="Segoe UI" pitchFamily="34" charset="0"/>
              <a:cs typeface="Segoe UI" panose="020B0502040204020203" pitchFamily="34" charset="0"/>
            </a:endParaRPr>
          </a:p>
          <a:p>
            <a:pPr defTabSz="932388" fontAlgn="base">
              <a:lnSpc>
                <a:spcPct val="90000"/>
              </a:lnSpc>
              <a:spcBef>
                <a:spcPct val="0"/>
              </a:spcBef>
              <a:spcAft>
                <a:spcPct val="0"/>
              </a:spcAft>
            </a:pPr>
            <a:r>
              <a:rPr lang="en-US" sz="2176" dirty="0">
                <a:solidFill>
                  <a:srgbClr val="505050"/>
                </a:solidFill>
                <a:latin typeface="Segoe UI Light"/>
                <a:ea typeface="Segoe UI" pitchFamily="34" charset="0"/>
                <a:cs typeface="Segoe UI" panose="020B0502040204020203" pitchFamily="34" charset="0"/>
              </a:rPr>
              <a:t>No toolset from any vendor will change this</a:t>
            </a:r>
          </a:p>
        </p:txBody>
      </p:sp>
      <p:sp>
        <p:nvSpPr>
          <p:cNvPr id="13" name="Rectangle 12"/>
          <p:cNvSpPr/>
          <p:nvPr/>
        </p:nvSpPr>
        <p:spPr bwMode="auto">
          <a:xfrm>
            <a:off x="8181440" y="1771024"/>
            <a:ext cx="3778062" cy="342727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GB" sz="2992"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Every Identity Management initiative, ever </a:t>
            </a:r>
            <a:br>
              <a:rPr lang="en-GB" sz="2992"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br>
            <a:r>
              <a:rPr lang="en-GB" sz="2992" dirty="0">
                <a:gradFill>
                  <a:gsLst>
                    <a:gs pos="0">
                      <a:srgbClr val="FFFFFF"/>
                    </a:gs>
                    <a:gs pos="100000">
                      <a:srgbClr val="FFFFFF"/>
                    </a:gs>
                  </a:gsLst>
                  <a:lin ang="5400000" scaled="0"/>
                </a:gradFill>
                <a:latin typeface="Segoe UI Light"/>
                <a:ea typeface="Segoe UI" panose="020B0502040204020203" pitchFamily="34" charset="0"/>
                <a:cs typeface="Segoe UI" panose="020B0502040204020203" pitchFamily="34" charset="0"/>
              </a:rPr>
              <a:t>(and always)</a:t>
            </a:r>
          </a:p>
        </p:txBody>
      </p:sp>
    </p:spTree>
    <p:extLst>
      <p:ext uri="{BB962C8B-B14F-4D97-AF65-F5344CB8AC3E}">
        <p14:creationId xmlns:p14="http://schemas.microsoft.com/office/powerpoint/2010/main" val="553605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animBg="1"/>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Identity </a:t>
            </a:r>
            <a:r>
              <a:rPr lang="en-GB" dirty="0"/>
              <a:t>Management (“</a:t>
            </a:r>
            <a:r>
              <a:rPr lang="en-GB" dirty="0" err="1"/>
              <a:t>IdM</a:t>
            </a:r>
            <a:r>
              <a:rPr lang="en-GB" dirty="0"/>
              <a:t>”)</a:t>
            </a:r>
          </a:p>
        </p:txBody>
      </p:sp>
      <p:sp>
        <p:nvSpPr>
          <p:cNvPr id="3" name="Text Placeholder 2"/>
          <p:cNvSpPr>
            <a:spLocks noGrp="1"/>
          </p:cNvSpPr>
          <p:nvPr>
            <p:ph type="body" sz="quarter" idx="11"/>
          </p:nvPr>
        </p:nvSpPr>
        <p:spPr/>
        <p:txBody>
          <a:bodyPr/>
          <a:lstStyle/>
          <a:p>
            <a:endParaRPr lang="en-GB"/>
          </a:p>
        </p:txBody>
      </p:sp>
      <p:sp>
        <p:nvSpPr>
          <p:cNvPr id="4" name="Rectangle 3"/>
          <p:cNvSpPr/>
          <p:nvPr/>
        </p:nvSpPr>
        <p:spPr bwMode="auto">
          <a:xfrm>
            <a:off x="281735" y="1734667"/>
            <a:ext cx="1690127" cy="2739636"/>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10% Technology	</a:t>
            </a:r>
          </a:p>
        </p:txBody>
      </p:sp>
      <p:sp>
        <p:nvSpPr>
          <p:cNvPr id="5" name="Rectangle 4"/>
          <p:cNvSpPr/>
          <p:nvPr/>
        </p:nvSpPr>
        <p:spPr bwMode="auto">
          <a:xfrm>
            <a:off x="2105515" y="1734667"/>
            <a:ext cx="10059339" cy="2739636"/>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388" fontAlgn="base">
              <a:lnSpc>
                <a:spcPct val="90000"/>
              </a:lnSpc>
              <a:spcBef>
                <a:spcPct val="0"/>
              </a:spcBef>
              <a:spcAft>
                <a:spcPct val="0"/>
              </a:spcAft>
            </a:pPr>
            <a:r>
              <a:rPr lang="en-US" sz="4399" dirty="0">
                <a:gradFill>
                  <a:gsLst>
                    <a:gs pos="0">
                      <a:srgbClr val="FFFFFF"/>
                    </a:gs>
                    <a:gs pos="100000">
                      <a:srgbClr val="FFFFFF"/>
                    </a:gs>
                  </a:gsLst>
                  <a:lin ang="5400000" scaled="0"/>
                </a:gradFill>
                <a:ea typeface="Segoe UI" pitchFamily="34" charset="0"/>
                <a:cs typeface="Segoe UI" panose="020B0502040204020203" pitchFamily="34" charset="0"/>
              </a:rPr>
              <a:t>90%</a:t>
            </a:r>
          </a:p>
          <a:p>
            <a:pPr defTabSz="932388" fontAlgn="base">
              <a:lnSpc>
                <a:spcPct val="90000"/>
              </a:lnSpc>
              <a:spcBef>
                <a:spcPct val="0"/>
              </a:spcBef>
              <a:spcAft>
                <a:spcPct val="0"/>
              </a:spcAft>
            </a:pPr>
            <a:r>
              <a:rPr lang="en-US" sz="4399" dirty="0">
                <a:gradFill>
                  <a:gsLst>
                    <a:gs pos="0">
                      <a:srgbClr val="FFFFFF"/>
                    </a:gs>
                    <a:gs pos="100000">
                      <a:srgbClr val="FFFFFF"/>
                    </a:gs>
                  </a:gsLst>
                  <a:lin ang="5400000" scaled="0"/>
                </a:gradFill>
                <a:ea typeface="Segoe UI" pitchFamily="34" charset="0"/>
                <a:cs typeface="Segoe UI" panose="020B0502040204020203" pitchFamily="34" charset="0"/>
              </a:rPr>
              <a:t>Everything else!</a:t>
            </a:r>
          </a:p>
        </p:txBody>
      </p:sp>
    </p:spTree>
    <p:extLst>
      <p:ext uri="{BB962C8B-B14F-4D97-AF65-F5344CB8AC3E}">
        <p14:creationId xmlns:p14="http://schemas.microsoft.com/office/powerpoint/2010/main" val="37171999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78532" y="1693863"/>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Can make or break a </a:t>
            </a:r>
            <a:r>
              <a:rPr lang="en-US" sz="3808" strike="sngStrike" dirty="0">
                <a:gradFill>
                  <a:gsLst>
                    <a:gs pos="0">
                      <a:srgbClr val="FFFFFF"/>
                    </a:gs>
                    <a:gs pos="100000">
                      <a:srgbClr val="FFFFFF"/>
                    </a:gs>
                  </a:gsLst>
                  <a:lin ang="5400000" scaled="0"/>
                </a:gradFill>
                <a:ea typeface="Segoe UI" pitchFamily="34" charset="0"/>
                <a:cs typeface="Segoe UI" pitchFamily="34" charset="0"/>
              </a:rPr>
              <a:t>large scale social</a:t>
            </a:r>
            <a:r>
              <a:rPr lang="en-US" sz="3808" dirty="0">
                <a:gradFill>
                  <a:gsLst>
                    <a:gs pos="0">
                      <a:srgbClr val="FFFFFF"/>
                    </a:gs>
                    <a:gs pos="100000">
                      <a:srgbClr val="FFFFFF"/>
                    </a:gs>
                  </a:gsLst>
                  <a:lin ang="5400000" scaled="0"/>
                </a:gradFill>
                <a:ea typeface="Segoe UI" pitchFamily="34" charset="0"/>
                <a:cs typeface="Segoe UI" pitchFamily="34" charset="0"/>
              </a:rPr>
              <a:t> deployment</a:t>
            </a:r>
          </a:p>
        </p:txBody>
      </p:sp>
      <p:sp>
        <p:nvSpPr>
          <p:cNvPr id="3" name="Title 2"/>
          <p:cNvSpPr>
            <a:spLocks noGrp="1"/>
          </p:cNvSpPr>
          <p:nvPr>
            <p:ph type="title"/>
          </p:nvPr>
        </p:nvSpPr>
        <p:spPr/>
        <p:txBody>
          <a:bodyPr>
            <a:normAutofit fontScale="90000"/>
          </a:bodyPr>
          <a:lstStyle/>
          <a:p>
            <a:r>
              <a:rPr lang="en-GB" sz="5440" dirty="0"/>
              <a:t>Make friends with your DS admins!</a:t>
            </a:r>
            <a:endParaRPr lang="en-US" sz="5440" dirty="0"/>
          </a:p>
        </p:txBody>
      </p:sp>
      <p:sp>
        <p:nvSpPr>
          <p:cNvPr id="2" name="Text Placeholder 1"/>
          <p:cNvSpPr>
            <a:spLocks noGrp="1"/>
          </p:cNvSpPr>
          <p:nvPr>
            <p:ph type="body" sz="quarter" idx="11"/>
          </p:nvPr>
        </p:nvSpPr>
        <p:spPr/>
        <p:txBody>
          <a:bodyPr/>
          <a:lstStyle/>
          <a:p>
            <a:endParaRPr lang="en-GB" dirty="0"/>
          </a:p>
        </p:txBody>
      </p:sp>
      <p:sp>
        <p:nvSpPr>
          <p:cNvPr id="10" name="Rectangle 9"/>
          <p:cNvSpPr/>
          <p:nvPr/>
        </p:nvSpPr>
        <p:spPr bwMode="auto">
          <a:xfrm>
            <a:off x="4202300" y="1693863"/>
            <a:ext cx="3908002"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Regular communications is a must!</a:t>
            </a:r>
          </a:p>
        </p:txBody>
      </p:sp>
      <p:sp>
        <p:nvSpPr>
          <p:cNvPr id="11" name="Rectangle 10"/>
          <p:cNvSpPr/>
          <p:nvPr/>
        </p:nvSpPr>
        <p:spPr bwMode="auto">
          <a:xfrm>
            <a:off x="8343428" y="1693863"/>
            <a:ext cx="3779465" cy="27855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3808" dirty="0">
                <a:gradFill>
                  <a:gsLst>
                    <a:gs pos="0">
                      <a:srgbClr val="FFFFFF"/>
                    </a:gs>
                    <a:gs pos="100000">
                      <a:srgbClr val="FFFFFF"/>
                    </a:gs>
                  </a:gsLst>
                  <a:lin ang="5400000" scaled="0"/>
                </a:gradFill>
                <a:ea typeface="Segoe UI" pitchFamily="34" charset="0"/>
                <a:cs typeface="Segoe UI" pitchFamily="34" charset="0"/>
              </a:rPr>
              <a:t>Change Control for pre-requisites</a:t>
            </a:r>
          </a:p>
        </p:txBody>
      </p:sp>
      <p:sp>
        <p:nvSpPr>
          <p:cNvPr id="6" name="Rectangle 5"/>
          <p:cNvSpPr/>
          <p:nvPr/>
        </p:nvSpPr>
        <p:spPr bwMode="auto">
          <a:xfrm>
            <a:off x="269852" y="4479432"/>
            <a:ext cx="3795762"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Especially when Active Directory is externally managed</a:t>
            </a:r>
          </a:p>
        </p:txBody>
      </p:sp>
      <p:sp>
        <p:nvSpPr>
          <p:cNvPr id="7" name="Rectangle 6"/>
          <p:cNvSpPr/>
          <p:nvPr/>
        </p:nvSpPr>
        <p:spPr bwMode="auto">
          <a:xfrm>
            <a:off x="4194151"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e.g. Reboot of domain controllers, Windows Update</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Large and/or bulk updates</a:t>
            </a:r>
          </a:p>
          <a:p>
            <a:pPr defTabSz="699290" fontAlgn="base">
              <a:lnSpc>
                <a:spcPct val="90000"/>
              </a:lnSpc>
              <a:spcBef>
                <a:spcPct val="0"/>
              </a:spcBef>
              <a:spcAft>
                <a:spcPct val="0"/>
              </a:spcAft>
            </a:pPr>
            <a:endParaRPr lang="en-US" sz="2720" dirty="0">
              <a:solidFill>
                <a:srgbClr val="505050"/>
              </a:solidFill>
              <a:ea typeface="Segoe UI" pitchFamily="34" charset="0"/>
              <a:cs typeface="Segoe UI" pitchFamily="34" charset="0"/>
            </a:endParaRPr>
          </a:p>
        </p:txBody>
      </p:sp>
      <p:sp>
        <p:nvSpPr>
          <p:cNvPr id="8" name="Rectangle 7"/>
          <p:cNvSpPr/>
          <p:nvPr/>
        </p:nvSpPr>
        <p:spPr bwMode="auto">
          <a:xfrm>
            <a:off x="8118450" y="4479432"/>
            <a:ext cx="3787614" cy="18087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3" rIns="137141" bIns="109713" numCol="1" spcCol="0" rtlCol="0" fromWordArt="0" anchor="t" anchorCtr="0" forceAA="0" compatLnSpc="1">
            <a:prstTxWarp prst="textNoShape">
              <a:avLst/>
            </a:prstTxWarp>
            <a:noAutofit/>
          </a:bodyPr>
          <a:lstStyle/>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Replicating Directory Changes</a:t>
            </a:r>
          </a:p>
          <a:p>
            <a:pPr defTabSz="699290" fontAlgn="base">
              <a:lnSpc>
                <a:spcPct val="90000"/>
              </a:lnSpc>
              <a:spcBef>
                <a:spcPct val="0"/>
              </a:spcBef>
              <a:spcAft>
                <a:spcPct val="0"/>
              </a:spcAft>
            </a:pPr>
            <a:r>
              <a:rPr lang="en-US" sz="2720" dirty="0">
                <a:solidFill>
                  <a:srgbClr val="505050"/>
                </a:solidFill>
                <a:ea typeface="Segoe UI" pitchFamily="34" charset="0"/>
                <a:cs typeface="Segoe UI" pitchFamily="34" charset="0"/>
              </a:rPr>
              <a:t>Additional rights for property export</a:t>
            </a:r>
            <a:endParaRPr lang="en-US" sz="2720" dirty="0">
              <a:solidFill>
                <a:srgbClr val="FF0000"/>
              </a:solidFill>
              <a:ea typeface="Segoe UI" pitchFamily="34" charset="0"/>
              <a:cs typeface="Segoe UI" pitchFamily="34" charset="0"/>
            </a:endParaRPr>
          </a:p>
        </p:txBody>
      </p:sp>
    </p:spTree>
    <p:extLst>
      <p:ext uri="{BB962C8B-B14F-4D97-AF65-F5344CB8AC3E}">
        <p14:creationId xmlns:p14="http://schemas.microsoft.com/office/powerpoint/2010/main" val="427185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8159" dirty="0"/>
              <a:t>User Profile Service Architecture</a:t>
            </a:r>
            <a:endParaRPr lang="en-US" sz="8159" dirty="0">
              <a:ln w="0"/>
              <a:solidFill>
                <a:schemeClr val="tx1">
                  <a:lumMod val="75000"/>
                  <a:lumOff val="25000"/>
                </a:schemeClr>
              </a:solidFill>
            </a:endParaRPr>
          </a:p>
        </p:txBody>
      </p:sp>
    </p:spTree>
    <p:extLst>
      <p:ext uri="{BB962C8B-B14F-4D97-AF65-F5344CB8AC3E}">
        <p14:creationId xmlns:p14="http://schemas.microsoft.com/office/powerpoint/2010/main" val="110581450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41A2E0-7C06-4536-96F2-CFC35F7D9187}"/>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10</TotalTime>
  <Words>2717</Words>
  <Application>Microsoft Office PowerPoint</Application>
  <PresentationFormat>Custom</PresentationFormat>
  <Paragraphs>425</Paragraphs>
  <Slides>56</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56</vt:i4>
      </vt:variant>
    </vt:vector>
  </HeadingPairs>
  <TitlesOfParts>
    <vt:vector size="64" baseType="lpstr">
      <vt:lpstr>Arial</vt:lpstr>
      <vt:lpstr>Calibri</vt:lpstr>
      <vt:lpstr>Lucida Console</vt:lpstr>
      <vt:lpstr>Segoe UI</vt:lpstr>
      <vt:lpstr>Segoe UI Light</vt:lpstr>
      <vt:lpstr>Wingdings</vt:lpstr>
      <vt:lpstr>5-30499_SPC_2014_ITPro_Template_16x9</vt:lpstr>
      <vt:lpstr>1_5-30499_SPC_2014_ITPro_Template_16x9</vt:lpstr>
      <vt:lpstr>PowerPoint Presentation</vt:lpstr>
      <vt:lpstr>Comprehensive User Profile Synchronization</vt:lpstr>
      <vt:lpstr>About Spencer Harbar</vt:lpstr>
      <vt:lpstr>Agenda</vt:lpstr>
      <vt:lpstr>Identity Management and SharePoint Social</vt:lpstr>
      <vt:lpstr>Importance of User Profiles</vt:lpstr>
      <vt:lpstr>Identity Management (“IdM”)</vt:lpstr>
      <vt:lpstr>Make friends with your DS admins!</vt:lpstr>
      <vt:lpstr>User Profile Service Architecture</vt:lpstr>
      <vt:lpstr>Lessons from the field</vt:lpstr>
      <vt:lpstr>Lessons from the field</vt:lpstr>
      <vt:lpstr>SharePoint 2013 Profile Sync Goals</vt:lpstr>
      <vt:lpstr>Synchronization “modes”</vt:lpstr>
      <vt:lpstr>Profile Synchronization “modes”</vt:lpstr>
      <vt:lpstr>Provisioning  UPA and UPS</vt:lpstr>
      <vt:lpstr>Provisioning UPA and UPS</vt:lpstr>
      <vt:lpstr>The default schema issue</vt:lpstr>
      <vt:lpstr>Solution</vt:lpstr>
      <vt:lpstr>PowerPoint Presentation</vt:lpstr>
      <vt:lpstr>Provisioning UPA using Windows PowerShell </vt:lpstr>
      <vt:lpstr>Active Directory Import</vt:lpstr>
      <vt:lpstr>Active Directory Import Capabilities</vt:lpstr>
      <vt:lpstr>Active Directory Import Capabilities</vt:lpstr>
      <vt:lpstr>Replicating Directory Changes &amp; NetBIOS Domain Names</vt:lpstr>
      <vt:lpstr>Provisioning</vt:lpstr>
      <vt:lpstr>Provisioning</vt:lpstr>
      <vt:lpstr>Scripting Connections</vt:lpstr>
      <vt:lpstr>Active Directory Import Limitations</vt:lpstr>
      <vt:lpstr>Active Directory Import Limitations</vt:lpstr>
      <vt:lpstr>LDAP Query Filters</vt:lpstr>
      <vt:lpstr>AD Import Behaviour</vt:lpstr>
      <vt:lpstr>Demonstration</vt:lpstr>
      <vt:lpstr>User Profile Synchronization</vt:lpstr>
      <vt:lpstr>Profile Sync Performance Improvements</vt:lpstr>
      <vt:lpstr>Removed Provisioning Stages</vt:lpstr>
      <vt:lpstr>Operations</vt:lpstr>
      <vt:lpstr>Provisioning UPS with Windows PowerShell</vt:lpstr>
      <vt:lpstr>UPS Sync Behaviour</vt:lpstr>
      <vt:lpstr>Demonstration</vt:lpstr>
      <vt:lpstr>Switching Modes</vt:lpstr>
      <vt:lpstr>ADI to UPS!</vt:lpstr>
      <vt:lpstr>Switching modes</vt:lpstr>
      <vt:lpstr>Switching Modes</vt:lpstr>
      <vt:lpstr>External Identity Manager</vt:lpstr>
      <vt:lpstr>External Identity Manager is now supported!</vt:lpstr>
      <vt:lpstr>SharePoint Connector for FIM</vt:lpstr>
      <vt:lpstr>SharePoint Connector for FIM</vt:lpstr>
      <vt:lpstr>Example Scenario (SharePoint)</vt:lpstr>
      <vt:lpstr>Example Scenario (SharePoint Connector)</vt:lpstr>
      <vt:lpstr>SharePoint Connector</vt:lpstr>
      <vt:lpstr>Wrap Up</vt:lpstr>
      <vt:lpstr>Plan! Seriously, you MUST do this!</vt:lpstr>
      <vt:lpstr>Directory Service Health</vt:lpstr>
      <vt:lpstr>Choosing the right mode…</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Comprehensive User Profile Synchronization</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3</cp:revision>
  <dcterms:created xsi:type="dcterms:W3CDTF">2014-03-06T17:51:29Z</dcterms:created>
  <dcterms:modified xsi:type="dcterms:W3CDTF">2014-03-06T21:18:41Z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