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9" r:id="rId6"/>
  </p:sldMasterIdLst>
  <p:notesMasterIdLst>
    <p:notesMasterId r:id="rId62"/>
  </p:notesMasterIdLst>
  <p:handoutMasterIdLst>
    <p:handoutMasterId r:id="rId63"/>
  </p:handoutMasterIdLst>
  <p:sldIdLst>
    <p:sldId id="1236" r:id="rId7"/>
    <p:sldId id="1124" r:id="rId8"/>
    <p:sldId id="1273" r:id="rId9"/>
    <p:sldId id="1274" r:id="rId10"/>
    <p:sldId id="1275" r:id="rId11"/>
    <p:sldId id="1276" r:id="rId12"/>
    <p:sldId id="1277" r:id="rId13"/>
    <p:sldId id="1278" r:id="rId14"/>
    <p:sldId id="1279" r:id="rId15"/>
    <p:sldId id="1280" r:id="rId16"/>
    <p:sldId id="1281" r:id="rId17"/>
    <p:sldId id="1282" r:id="rId18"/>
    <p:sldId id="1283" r:id="rId19"/>
    <p:sldId id="1284" r:id="rId20"/>
    <p:sldId id="1285" r:id="rId21"/>
    <p:sldId id="1286" r:id="rId22"/>
    <p:sldId id="1287" r:id="rId23"/>
    <p:sldId id="1288" r:id="rId24"/>
    <p:sldId id="1289" r:id="rId25"/>
    <p:sldId id="1290" r:id="rId26"/>
    <p:sldId id="1291" r:id="rId27"/>
    <p:sldId id="1292" r:id="rId28"/>
    <p:sldId id="1293" r:id="rId29"/>
    <p:sldId id="1294" r:id="rId30"/>
    <p:sldId id="1295" r:id="rId31"/>
    <p:sldId id="1296" r:id="rId32"/>
    <p:sldId id="1297" r:id="rId33"/>
    <p:sldId id="1298" r:id="rId34"/>
    <p:sldId id="1299" r:id="rId35"/>
    <p:sldId id="1300" r:id="rId36"/>
    <p:sldId id="1301" r:id="rId37"/>
    <p:sldId id="1302" r:id="rId38"/>
    <p:sldId id="1303" r:id="rId39"/>
    <p:sldId id="1304" r:id="rId40"/>
    <p:sldId id="1305" r:id="rId41"/>
    <p:sldId id="1306" r:id="rId42"/>
    <p:sldId id="1307" r:id="rId43"/>
    <p:sldId id="1308" r:id="rId44"/>
    <p:sldId id="1309" r:id="rId45"/>
    <p:sldId id="1310" r:id="rId46"/>
    <p:sldId id="1311" r:id="rId47"/>
    <p:sldId id="1312" r:id="rId48"/>
    <p:sldId id="1313" r:id="rId49"/>
    <p:sldId id="1314" r:id="rId50"/>
    <p:sldId id="1315" r:id="rId51"/>
    <p:sldId id="1316" r:id="rId52"/>
    <p:sldId id="1317" r:id="rId53"/>
    <p:sldId id="1318" r:id="rId54"/>
    <p:sldId id="1319" r:id="rId55"/>
    <p:sldId id="1320" r:id="rId56"/>
    <p:sldId id="1321" r:id="rId57"/>
    <p:sldId id="1322" r:id="rId58"/>
    <p:sldId id="1323" r:id="rId59"/>
    <p:sldId id="1325" r:id="rId60"/>
    <p:sldId id="1324" r:id="rId6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548"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84997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70685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75490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32786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6687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1185" y="4421823"/>
            <a:ext cx="6492169" cy="4189095"/>
          </a:xfrm>
        </p:spPr>
        <p:txBody>
          <a:bodyPr/>
          <a:lstStyle/>
          <a:p>
            <a:endParaRPr lang="en-US" dirty="0"/>
          </a:p>
        </p:txBody>
      </p:sp>
    </p:spTree>
    <p:extLst>
      <p:ext uri="{BB962C8B-B14F-4D97-AF65-F5344CB8AC3E}">
        <p14:creationId xmlns:p14="http://schemas.microsoft.com/office/powerpoint/2010/main" val="1688056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99617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13655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68372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82F20-2B7F-484D-8E2A-5F49361D90BC}"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83487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385594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34F58D-7322-489E-A97F-CA63E8EA259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4180123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88443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63568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82178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5" name="Header Placeholder 4"/>
          <p:cNvSpPr>
            <a:spLocks noGrp="1"/>
          </p:cNvSpPr>
          <p:nvPr>
            <p:ph type="hdr" sz="quarter" idx="11"/>
          </p:nvPr>
        </p:nvSpPr>
        <p:spPr/>
        <p:txBody>
          <a:bodyPr/>
          <a:lstStyle/>
          <a:p>
            <a:r>
              <a:rPr lang="en-US" smtClean="0">
                <a:solidFill>
                  <a:prstClr val="black"/>
                </a:solidFill>
              </a:rPr>
              <a:t>Microsoft SharePoint Server 2013</a:t>
            </a:r>
            <a:endParaRPr lang="en-US" dirty="0">
              <a:solidFill>
                <a:prstClr val="black"/>
              </a:solidFill>
            </a:endParaRPr>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76142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5" name="Header Placeholder 4"/>
          <p:cNvSpPr>
            <a:spLocks noGrp="1"/>
          </p:cNvSpPr>
          <p:nvPr>
            <p:ph type="hdr" sz="quarter" idx="11"/>
          </p:nvPr>
        </p:nvSpPr>
        <p:spPr/>
        <p:txBody>
          <a:bodyPr/>
          <a:lstStyle/>
          <a:p>
            <a:r>
              <a:rPr lang="en-US" smtClean="0">
                <a:solidFill>
                  <a:prstClr val="black"/>
                </a:solidFill>
              </a:rPr>
              <a:t>Microsoft SharePoint Server 2013</a:t>
            </a:r>
            <a:endParaRPr lang="en-US" dirty="0">
              <a:solidFill>
                <a:prstClr val="black"/>
              </a:solidFill>
            </a:endParaRPr>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2266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57383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97158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6043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12499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51534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173591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42581487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4098928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275424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361513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44111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539654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11351264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052062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470327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921712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962612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688163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305210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400178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8408909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3184144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42789067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43554792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2546452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38079968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8698144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1562431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848525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64486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0952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600272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597650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7413236"/>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mp; non-bulleted text (blue)">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274639" y="296897"/>
            <a:ext cx="11889564" cy="1006441"/>
          </a:xfrm>
          <a:prstGeom prst="rect">
            <a:avLst/>
          </a:prstGeom>
          <a:noFill/>
        </p:spPr>
        <p:txBody>
          <a:bodyPr vert="horz" wrap="square" lIns="146304" tIns="91440" rIns="146304" bIns="91440" rtlCol="0" anchor="t">
            <a:noAutofit/>
          </a:bodyPr>
          <a:lstStyle>
            <a:lvl1pPr>
              <a:defRPr>
                <a:solidFill>
                  <a:schemeClr val="tx2">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89214"/>
            <a:ext cx="11887200" cy="2025170"/>
          </a:xfrm>
          <a:prstGeom prst="rect">
            <a:avLst/>
          </a:prstGeom>
        </p:spPr>
        <p:txBody>
          <a:bodyPr lIns="155448"/>
          <a:lstStyle>
            <a:lvl1pPr marL="0" indent="0">
              <a:buNone/>
              <a:defRPr>
                <a:solidFill>
                  <a:schemeClr val="tx1">
                    <a:alpha val="99000"/>
                  </a:schemeClr>
                </a:solidFill>
              </a:defRPr>
            </a:lvl1pPr>
            <a:lvl2pPr marL="27432" indent="0">
              <a:buFontTx/>
              <a:buNone/>
              <a:defRPr sz="2000">
                <a:solidFill>
                  <a:schemeClr val="tx1">
                    <a:alpha val="99000"/>
                  </a:schemeClr>
                </a:solidFill>
              </a:defRPr>
            </a:lvl2pPr>
            <a:lvl3pPr marL="228600" indent="0">
              <a:buNone/>
              <a:defRPr>
                <a:solidFill>
                  <a:schemeClr val="tx1">
                    <a:alpha val="99000"/>
                  </a:schemeClr>
                </a:solidFill>
              </a:defRPr>
            </a:lvl3pPr>
            <a:lvl4pPr marL="457200" indent="0">
              <a:buNone/>
              <a:defRPr>
                <a:solidFill>
                  <a:schemeClr val="tx1">
                    <a:alpha val="99000"/>
                  </a:schemeClr>
                </a:solidFill>
              </a:defRPr>
            </a:lvl4pPr>
            <a:lvl5pPr marL="685800" indent="0">
              <a:buNone/>
              <a:defRPr>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5"/>
          <p:cNvSpPr>
            <a:spLocks noGrp="1"/>
          </p:cNvSpPr>
          <p:nvPr>
            <p:ph type="body" sz="quarter" idx="11" hasCustomPrompt="1"/>
          </p:nvPr>
        </p:nvSpPr>
        <p:spPr>
          <a:xfrm>
            <a:off x="274637" y="6118567"/>
            <a:ext cx="6400801" cy="548634"/>
          </a:xfrm>
          <a:prstGeom prst="rect">
            <a:avLst/>
          </a:prstGeom>
        </p:spPr>
        <p:txBody>
          <a:bodyPr lIns="164592" tIns="64008"/>
          <a:lstStyle>
            <a:lvl1pPr marL="0" indent="0">
              <a:buNone/>
              <a:defRPr sz="1100" i="1">
                <a:solidFill>
                  <a:schemeClr val="bg1">
                    <a:lumMod val="50000"/>
                    <a:alpha val="99000"/>
                  </a:schemeClr>
                </a:solidFill>
                <a:latin typeface="Segoe UI" pitchFamily="34" charset="0"/>
                <a:ea typeface="Segoe UI" pitchFamily="34" charset="0"/>
                <a:cs typeface="Segoe UI" pitchFamily="34" charset="0"/>
              </a:defRPr>
            </a:lvl1pPr>
            <a:lvl2pPr marL="27432" indent="0">
              <a:buFontTx/>
              <a:buNone/>
              <a:defRPr sz="2000">
                <a:solidFill>
                  <a:schemeClr val="tx1">
                    <a:alpha val="99000"/>
                  </a:schemeClr>
                </a:solidFill>
              </a:defRPr>
            </a:lvl2pPr>
            <a:lvl3pPr marL="228600" indent="0">
              <a:buNone/>
              <a:defRPr>
                <a:solidFill>
                  <a:schemeClr val="tx1">
                    <a:alpha val="99000"/>
                  </a:schemeClr>
                </a:solidFill>
              </a:defRPr>
            </a:lvl3pPr>
            <a:lvl4pPr marL="457200" indent="0">
              <a:buNone/>
              <a:defRPr>
                <a:solidFill>
                  <a:schemeClr val="tx1">
                    <a:alpha val="99000"/>
                  </a:schemeClr>
                </a:solidFill>
              </a:defRPr>
            </a:lvl4pPr>
            <a:lvl5pPr marL="685800" indent="0">
              <a:buNone/>
              <a:defRPr>
                <a:solidFill>
                  <a:schemeClr val="tx1">
                    <a:alpha val="99000"/>
                  </a:schemeClr>
                </a:solidFill>
              </a:defRPr>
            </a:lvl5pPr>
          </a:lstStyle>
          <a:p>
            <a:pPr lvl="0"/>
            <a:r>
              <a:rPr lang="en-US" dirty="0" smtClean="0"/>
              <a:t>Source placeholder – can be up to two lines</a:t>
            </a:r>
            <a:endParaRPr lang="en-US" dirty="0"/>
          </a:p>
        </p:txBody>
      </p:sp>
    </p:spTree>
    <p:extLst>
      <p:ext uri="{BB962C8B-B14F-4D97-AF65-F5344CB8AC3E}">
        <p14:creationId xmlns:p14="http://schemas.microsoft.com/office/powerpoint/2010/main" val="28371806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 Big Statem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1824" y="1147681"/>
            <a:ext cx="11192828" cy="601891"/>
          </a:xfrm>
          <a:prstGeom prst="rect">
            <a:avLst/>
          </a:prstGeom>
        </p:spPr>
        <p:txBody>
          <a:bodyPr/>
          <a:lstStyle>
            <a:lvl1pPr algn="l">
              <a:defRPr sz="2720">
                <a:solidFill>
                  <a:srgbClr val="2B9646"/>
                </a:solidFill>
                <a:latin typeface="Segoe Black" pitchFamily="34" charset="0"/>
              </a:defRPr>
            </a:lvl1pPr>
          </a:lstStyle>
          <a:p>
            <a:r>
              <a:rPr lang="en-US" dirty="0" smtClean="0"/>
              <a:t>CLICK TO EDIT MASTER TITLE STYLE</a:t>
            </a:r>
            <a:endParaRPr lang="en-US" dirty="0"/>
          </a:p>
        </p:txBody>
      </p:sp>
      <p:sp>
        <p:nvSpPr>
          <p:cNvPr id="6" name="Content Placeholder 5"/>
          <p:cNvSpPr>
            <a:spLocks noGrp="1"/>
          </p:cNvSpPr>
          <p:nvPr>
            <p:ph sz="quarter" idx="10"/>
          </p:nvPr>
        </p:nvSpPr>
        <p:spPr>
          <a:xfrm>
            <a:off x="621824" y="1749570"/>
            <a:ext cx="11192828" cy="862737"/>
          </a:xfrm>
          <a:prstGeom prst="rect">
            <a:avLst/>
          </a:prstGeom>
        </p:spPr>
        <p:txBody>
          <a:bodyPr/>
          <a:lstStyle>
            <a:lvl1pPr marL="0" indent="0">
              <a:buNone/>
              <a:defRPr lang="en-US" sz="4896" kern="1200" smtClean="0">
                <a:solidFill>
                  <a:schemeClr val="tx1">
                    <a:lumMod val="50000"/>
                    <a:lumOff val="50000"/>
                  </a:schemeClr>
                </a:solidFill>
                <a:latin typeface="Segoe Light" pitchFamily="34" charset="0"/>
                <a:ea typeface="+mj-ea"/>
                <a:cs typeface="+mj-cs"/>
              </a:defRPr>
            </a:lvl1pPr>
          </a:lstStyle>
          <a:p>
            <a:pPr lvl="0"/>
            <a:r>
              <a:rPr lang="en-US" dirty="0" smtClean="0"/>
              <a:t>Click to edit Master text styles</a:t>
            </a:r>
          </a:p>
        </p:txBody>
      </p:sp>
    </p:spTree>
    <p:extLst>
      <p:ext uri="{BB962C8B-B14F-4D97-AF65-F5344CB8AC3E}">
        <p14:creationId xmlns:p14="http://schemas.microsoft.com/office/powerpoint/2010/main" val="1689482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3868925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615892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9812907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9340596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762936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336634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643251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5226539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531344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5464923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3147736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06262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0283867"/>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270884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096516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6877282"/>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342611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06711372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028246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2871895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25150798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5900846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206445765"/>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4513881"/>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4944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0392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70079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870736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567214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image" Target="../media/image1.png"/><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slideLayout" Target="../slideLayouts/slideLayout88.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image" Target="../media/image1.png"/><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407447869"/>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8436888"/>
      </p:ext>
    </p:extLst>
  </p:cSld>
  <p:clrMap bg1="lt1" tx1="dk1" bg2="lt2" tx2="dk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54" r:id="rId5"/>
    <p:sldLayoutId id="2147484255" r:id="rId6"/>
    <p:sldLayoutId id="2147484256" r:id="rId7"/>
    <p:sldLayoutId id="2147484257" r:id="rId8"/>
    <p:sldLayoutId id="2147484258" r:id="rId9"/>
    <p:sldLayoutId id="2147484259" r:id="rId10"/>
    <p:sldLayoutId id="2147484260" r:id="rId11"/>
    <p:sldLayoutId id="2147484261" r:id="rId12"/>
    <p:sldLayoutId id="2147484262" r:id="rId13"/>
    <p:sldLayoutId id="2147484263" r:id="rId14"/>
    <p:sldLayoutId id="2147484264" r:id="rId15"/>
    <p:sldLayoutId id="2147484265" r:id="rId16"/>
    <p:sldLayoutId id="2147484266" r:id="rId17"/>
    <p:sldLayoutId id="2147484267" r:id="rId18"/>
    <p:sldLayoutId id="2147484268" r:id="rId19"/>
    <p:sldLayoutId id="2147484269" r:id="rId20"/>
    <p:sldLayoutId id="2147484270" r:id="rId21"/>
    <p:sldLayoutId id="2147484271" r:id="rId22"/>
    <p:sldLayoutId id="2147484272" r:id="rId23"/>
    <p:sldLayoutId id="2147484273" r:id="rId24"/>
    <p:sldLayoutId id="2147484274" r:id="rId25"/>
    <p:sldLayoutId id="2147484275" r:id="rId26"/>
    <p:sldLayoutId id="2147484276" r:id="rId27"/>
    <p:sldLayoutId id="2147484277" r:id="rId28"/>
    <p:sldLayoutId id="2147484278"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hyperlink" Target="https://www.yammer.com/api/v1/search.json?search=marketing" TargetMode="Externa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5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jpg"/><Relationship Id="rId4" Type="http://schemas.openxmlformats.org/officeDocument/2006/relationships/image" Target="../media/image8.png"/><Relationship Id="rId9"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5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4.png"/><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59.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8.png"/><Relationship Id="rId7"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52.xml"/><Relationship Id="rId6" Type="http://schemas.openxmlformats.org/officeDocument/2006/relationships/image" Target="../media/image14.jpg"/><Relationship Id="rId5" Type="http://schemas.openxmlformats.org/officeDocument/2006/relationships/image" Target="../media/image10.png"/><Relationship Id="rId10" Type="http://schemas.openxmlformats.org/officeDocument/2006/relationships/image" Target="../media/image21.jpeg"/><Relationship Id="rId4" Type="http://schemas.openxmlformats.org/officeDocument/2006/relationships/image" Target="../media/image9.png"/><Relationship Id="rId9" Type="http://schemas.openxmlformats.org/officeDocument/2006/relationships/image" Target="../media/image20.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3" Type="http://schemas.openxmlformats.org/officeDocument/2006/relationships/hyperlink" Target="mailto:ben.lower@microsoft.com" TargetMode="External"/><Relationship Id="rId7" Type="http://schemas.openxmlformats.org/officeDocument/2006/relationships/image" Target="../media/image40.png"/><Relationship Id="rId2" Type="http://schemas.openxmlformats.org/officeDocument/2006/relationships/hyperlink" Target="mailto:chris@architectingconnectedsystems.com" TargetMode="External"/><Relationship Id="rId1" Type="http://schemas.openxmlformats.org/officeDocument/2006/relationships/slideLayout" Target="../slideLayouts/slideLayout40.xml"/><Relationship Id="rId6" Type="http://schemas.openxmlformats.org/officeDocument/2006/relationships/image" Target="../media/image18.jpeg"/><Relationship Id="rId5" Type="http://schemas.openxmlformats.org/officeDocument/2006/relationships/image" Target="../media/image14.jpg"/><Relationship Id="rId4" Type="http://schemas.openxmlformats.org/officeDocument/2006/relationships/image" Target="../media/image39.jpeg"/></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39.xml"/><Relationship Id="rId4" Type="http://schemas.openxmlformats.org/officeDocument/2006/relationships/image" Target="../media/image43.jpeg"/></Relationships>
</file>

<file path=ppt/slides/_rels/slide5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40.png"/><Relationship Id="rId1" Type="http://schemas.openxmlformats.org/officeDocument/2006/relationships/slideLayout" Target="../slideLayouts/slideLayout39.xml"/><Relationship Id="rId4" Type="http://schemas.openxmlformats.org/officeDocument/2006/relationships/image" Target="../media/image44.png"/></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68.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hyperlink" Target="http://developer.yammer.com/" TargetMode="External"/><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592026"/>
          </a:xfrm>
        </p:spPr>
        <p:txBody>
          <a:bodyPr/>
          <a:lstStyle/>
          <a:p>
            <a:r>
              <a:rPr lang="en-US" dirty="0" smtClean="0"/>
              <a:t>Simple HTTP request to the Export endpoint</a:t>
            </a:r>
          </a:p>
          <a:p>
            <a:pPr lvl="1"/>
            <a:r>
              <a:rPr lang="en-US" dirty="0"/>
              <a:t>Both simply package up all data into a zip file</a:t>
            </a:r>
          </a:p>
          <a:p>
            <a:pPr lvl="1"/>
            <a:r>
              <a:rPr lang="en-US" dirty="0"/>
              <a:t>Files can be included or excluded</a:t>
            </a:r>
          </a:p>
          <a:p>
            <a:pPr lvl="1"/>
            <a:r>
              <a:rPr lang="en-US" dirty="0"/>
              <a:t>Data timestamp determines the point in time you want the </a:t>
            </a:r>
            <a:r>
              <a:rPr lang="en-US" dirty="0" smtClean="0"/>
              <a:t>data</a:t>
            </a:r>
          </a:p>
          <a:p>
            <a:r>
              <a:rPr lang="en-US" dirty="0" smtClean="0"/>
              <a:t>Content Types</a:t>
            </a:r>
          </a:p>
          <a:p>
            <a:pPr lvl="1"/>
            <a:r>
              <a:rPr lang="en-US" dirty="0" smtClean="0"/>
              <a:t>Admins, Files, Groups, Messages, Networks, Pages, Topics, Users</a:t>
            </a:r>
          </a:p>
          <a:p>
            <a:pPr lvl="1"/>
            <a:r>
              <a:rPr lang="en-US" dirty="0"/>
              <a:t>Each content type is represented by CSV file with details of how to get the full JSON representation of the item</a:t>
            </a:r>
          </a:p>
          <a:p>
            <a:pPr lvl="1"/>
            <a:endParaRPr lang="en-US" dirty="0"/>
          </a:p>
          <a:p>
            <a:pPr lvl="1"/>
            <a:endParaRPr lang="en-US" dirty="0" smtClean="0"/>
          </a:p>
        </p:txBody>
      </p:sp>
      <p:sp>
        <p:nvSpPr>
          <p:cNvPr id="17" name="Title 16"/>
          <p:cNvSpPr>
            <a:spLocks noGrp="1"/>
          </p:cNvSpPr>
          <p:nvPr>
            <p:ph type="title"/>
          </p:nvPr>
        </p:nvSpPr>
        <p:spPr/>
        <p:txBody>
          <a:bodyPr/>
          <a:lstStyle/>
          <a:p>
            <a:r>
              <a:rPr lang="en-US" dirty="0" smtClean="0"/>
              <a:t>Yammer Export Process</a:t>
            </a:r>
            <a:endParaRPr lang="en-US" dirty="0"/>
          </a:p>
        </p:txBody>
      </p:sp>
    </p:spTree>
    <p:extLst>
      <p:ext uri="{BB962C8B-B14F-4D97-AF65-F5344CB8AC3E}">
        <p14:creationId xmlns:p14="http://schemas.microsoft.com/office/powerpoint/2010/main" val="29804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601533"/>
          </a:xfrm>
        </p:spPr>
        <p:txBody>
          <a:bodyPr/>
          <a:lstStyle/>
          <a:p>
            <a:r>
              <a:rPr lang="en-US" dirty="0" smtClean="0"/>
              <a:t>Yammer does have its own search feature</a:t>
            </a:r>
          </a:p>
          <a:p>
            <a:pPr lvl="1"/>
            <a:r>
              <a:rPr lang="en-US" dirty="0" smtClean="0"/>
              <a:t>Includes a Search REST API</a:t>
            </a:r>
          </a:p>
          <a:p>
            <a:r>
              <a:rPr lang="en-US" dirty="0" smtClean="0"/>
              <a:t>Examples:</a:t>
            </a:r>
          </a:p>
          <a:p>
            <a:pPr lvl="1"/>
            <a:r>
              <a:rPr lang="en-US" dirty="0" smtClean="0">
                <a:hlinkClick r:id="rId2"/>
              </a:rPr>
              <a:t>https</a:t>
            </a:r>
            <a:r>
              <a:rPr lang="en-US" dirty="0">
                <a:hlinkClick r:id="rId2"/>
              </a:rPr>
              <a:t>://</a:t>
            </a:r>
            <a:r>
              <a:rPr lang="en-US" dirty="0" smtClean="0">
                <a:hlinkClick r:id="rId2"/>
              </a:rPr>
              <a:t>www.yammer.com/api/v1/search.json?search=marketing</a:t>
            </a:r>
            <a:endParaRPr lang="en-US" dirty="0"/>
          </a:p>
          <a:p>
            <a:pPr lvl="1"/>
            <a:r>
              <a:rPr lang="en-US" dirty="0" smtClean="0"/>
              <a:t>https</a:t>
            </a:r>
            <a:r>
              <a:rPr lang="en-US" dirty="0"/>
              <a:t>://www.yammer.com/api/v1/search_tabs?type=following&amp;search_group=0&amp;search_group_name=All+Company&amp;search_inbox=0&amp;search_startdate=02%2F03%2F2013&amp;search_enddate=02%2F09%2F2014&amp;search=sharepoint&amp;page=1&amp;style=brief&amp;scoring=linear1Y-prankie-user-groups&amp;match=any-exact&amp;search_sort=relevance&amp;_=</a:t>
            </a:r>
            <a:r>
              <a:rPr lang="en-US" dirty="0" smtClean="0"/>
              <a:t>1393259904755</a:t>
            </a:r>
          </a:p>
          <a:p>
            <a:r>
              <a:rPr lang="en-US" dirty="0" smtClean="0"/>
              <a:t>Search tabs end point gives you more controls over the search query and results</a:t>
            </a:r>
          </a:p>
          <a:p>
            <a:pPr lvl="1"/>
            <a:r>
              <a:rPr lang="en-US" dirty="0" smtClean="0"/>
              <a:t>Group, start and end date, scoring algorithm, match type and sort </a:t>
            </a:r>
          </a:p>
        </p:txBody>
      </p:sp>
      <p:sp>
        <p:nvSpPr>
          <p:cNvPr id="3" name="Title 2"/>
          <p:cNvSpPr>
            <a:spLocks noGrp="1"/>
          </p:cNvSpPr>
          <p:nvPr>
            <p:ph type="title"/>
          </p:nvPr>
        </p:nvSpPr>
        <p:spPr/>
        <p:txBody>
          <a:bodyPr/>
          <a:lstStyle/>
          <a:p>
            <a:r>
              <a:rPr lang="en-US" dirty="0" smtClean="0"/>
              <a:t>Yammer Search</a:t>
            </a:r>
            <a:endParaRPr lang="en-US" dirty="0"/>
          </a:p>
        </p:txBody>
      </p:sp>
    </p:spTree>
    <p:extLst>
      <p:ext uri="{BB962C8B-B14F-4D97-AF65-F5344CB8AC3E}">
        <p14:creationId xmlns:p14="http://schemas.microsoft.com/office/powerpoint/2010/main" val="371034502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Yammer Enterprise Tenant APIs</a:t>
            </a:r>
          </a:p>
          <a:p>
            <a:r>
              <a:rPr lang="en-US" dirty="0" smtClean="0"/>
              <a:t>(Slides)</a:t>
            </a:r>
          </a:p>
        </p:txBody>
      </p:sp>
    </p:spTree>
    <p:extLst>
      <p:ext uri="{BB962C8B-B14F-4D97-AF65-F5344CB8AC3E}">
        <p14:creationId xmlns:p14="http://schemas.microsoft.com/office/powerpoint/2010/main" val="183606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en-US" dirty="0" smtClean="0"/>
              <a:t>This steps verifies you own the domain</a:t>
            </a:r>
          </a:p>
        </p:txBody>
      </p:sp>
      <p:sp>
        <p:nvSpPr>
          <p:cNvPr id="3" name="Title 2"/>
          <p:cNvSpPr>
            <a:spLocks noGrp="1"/>
          </p:cNvSpPr>
          <p:nvPr>
            <p:ph type="title"/>
          </p:nvPr>
        </p:nvSpPr>
        <p:spPr/>
        <p:txBody>
          <a:bodyPr/>
          <a:lstStyle/>
          <a:p>
            <a:r>
              <a:rPr lang="en-US" dirty="0" smtClean="0"/>
              <a:t>Step 1: Register your domain</a:t>
            </a:r>
            <a:endParaRPr lang="en-US" dirty="0"/>
          </a:p>
        </p:txBody>
      </p:sp>
      <p:pic>
        <p:nvPicPr>
          <p:cNvPr id="2050" name="Picture 2" descr="add a domain screensh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046" y="2506662"/>
            <a:ext cx="11200384"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492118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en-US" dirty="0" smtClean="0"/>
              <a:t>Use the registered domain in the username</a:t>
            </a:r>
          </a:p>
        </p:txBody>
      </p:sp>
      <p:sp>
        <p:nvSpPr>
          <p:cNvPr id="3" name="Title 2"/>
          <p:cNvSpPr>
            <a:spLocks noGrp="1"/>
          </p:cNvSpPr>
          <p:nvPr>
            <p:ph type="title"/>
          </p:nvPr>
        </p:nvSpPr>
        <p:spPr/>
        <p:txBody>
          <a:bodyPr/>
          <a:lstStyle/>
          <a:p>
            <a:r>
              <a:rPr lang="en-US" dirty="0" smtClean="0"/>
              <a:t>Step 2: Create a global admin</a:t>
            </a:r>
            <a:endParaRPr lang="en-US" dirty="0"/>
          </a:p>
        </p:txBody>
      </p:sp>
      <p:pic>
        <p:nvPicPr>
          <p:cNvPr id="3074" name="Picture 2" descr="https://about.yammer.com/assets/images/en_US/4-user-detail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637" y="2125662"/>
            <a:ext cx="7967662" cy="3980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176218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292662"/>
          </a:xfrm>
        </p:spPr>
        <p:txBody>
          <a:bodyPr/>
          <a:lstStyle/>
          <a:p>
            <a:r>
              <a:rPr lang="en-US" dirty="0" smtClean="0"/>
              <a:t>Tell O365 which domain should get the Enterprise license</a:t>
            </a:r>
          </a:p>
        </p:txBody>
      </p:sp>
      <p:sp>
        <p:nvSpPr>
          <p:cNvPr id="3" name="Title 2"/>
          <p:cNvSpPr>
            <a:spLocks noGrp="1"/>
          </p:cNvSpPr>
          <p:nvPr>
            <p:ph type="title"/>
          </p:nvPr>
        </p:nvSpPr>
        <p:spPr/>
        <p:txBody>
          <a:bodyPr/>
          <a:lstStyle/>
          <a:p>
            <a:r>
              <a:rPr lang="en-US" dirty="0" smtClean="0"/>
              <a:t>Step 3: Activate Yammer Enterprise</a:t>
            </a:r>
            <a:endParaRPr lang="en-US" dirty="0"/>
          </a:p>
        </p:txBody>
      </p:sp>
      <p:pic>
        <p:nvPicPr>
          <p:cNvPr id="4098" name="Picture 2" descr="activate yamm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5437" y="2049462"/>
            <a:ext cx="7353132" cy="4544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726834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Yammer Enterprise Tenant APIs</a:t>
            </a:r>
          </a:p>
          <a:p>
            <a:r>
              <a:rPr lang="en-US" dirty="0" smtClean="0"/>
              <a:t>(UI)</a:t>
            </a:r>
          </a:p>
        </p:txBody>
      </p:sp>
    </p:spTree>
    <p:extLst>
      <p:ext uri="{BB962C8B-B14F-4D97-AF65-F5344CB8AC3E}">
        <p14:creationId xmlns:p14="http://schemas.microsoft.com/office/powerpoint/2010/main" val="412499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Integrating Yammer and SharePoint Search</a:t>
            </a:r>
            <a:endParaRPr lang="en-US" dirty="0"/>
          </a:p>
        </p:txBody>
      </p:sp>
    </p:spTree>
    <p:extLst>
      <p:ext uri="{BB962C8B-B14F-4D97-AF65-F5344CB8AC3E}">
        <p14:creationId xmlns:p14="http://schemas.microsoft.com/office/powerpoint/2010/main" val="100779198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198072"/>
          </a:xfrm>
        </p:spPr>
        <p:txBody>
          <a:bodyPr/>
          <a:lstStyle/>
          <a:p>
            <a:r>
              <a:rPr lang="en-US" dirty="0" smtClean="0"/>
              <a:t>Extend Search to index Yammer content</a:t>
            </a:r>
          </a:p>
          <a:p>
            <a:pPr lvl="1"/>
            <a:r>
              <a:rPr lang="en-US" dirty="0" smtClean="0"/>
              <a:t>Use Business Connectivity Services (BCS)</a:t>
            </a:r>
          </a:p>
          <a:p>
            <a:pPr lvl="1"/>
            <a:r>
              <a:rPr lang="en-US" dirty="0" smtClean="0"/>
              <a:t>Custom Connecter (“Yammer:”) </a:t>
            </a:r>
            <a:r>
              <a:rPr lang="en-US" dirty="0" err="1" smtClean="0"/>
              <a:t>uri</a:t>
            </a:r>
            <a:endParaRPr lang="en-US" dirty="0" smtClean="0"/>
          </a:p>
          <a:p>
            <a:r>
              <a:rPr lang="en-US" dirty="0" smtClean="0"/>
              <a:t>O365 does not support custom connectors</a:t>
            </a:r>
          </a:p>
          <a:p>
            <a:pPr lvl="1"/>
            <a:r>
              <a:rPr lang="en-US" dirty="0" smtClean="0"/>
              <a:t>Only supports OData BCS connections - Theoretically possible to create an OData wrapper around your Yammer content</a:t>
            </a:r>
          </a:p>
          <a:p>
            <a:r>
              <a:rPr lang="en-US" dirty="0" smtClean="0"/>
              <a:t>Therefore, what you are about to see only works </a:t>
            </a:r>
            <a:r>
              <a:rPr lang="en-US" dirty="0" err="1" smtClean="0"/>
              <a:t>on-premise</a:t>
            </a:r>
            <a:endParaRPr lang="en-US" dirty="0" smtClean="0"/>
          </a:p>
        </p:txBody>
      </p:sp>
      <p:sp>
        <p:nvSpPr>
          <p:cNvPr id="17" name="Title 16"/>
          <p:cNvSpPr>
            <a:spLocks noGrp="1"/>
          </p:cNvSpPr>
          <p:nvPr>
            <p:ph type="title"/>
          </p:nvPr>
        </p:nvSpPr>
        <p:spPr/>
        <p:txBody>
          <a:bodyPr/>
          <a:lstStyle/>
          <a:p>
            <a:r>
              <a:rPr lang="en-US" dirty="0" smtClean="0"/>
              <a:t>On-premise Integration</a:t>
            </a:r>
            <a:endParaRPr lang="en-US" dirty="0"/>
          </a:p>
        </p:txBody>
      </p:sp>
    </p:spTree>
    <p:extLst>
      <p:ext uri="{BB962C8B-B14F-4D97-AF65-F5344CB8AC3E}">
        <p14:creationId xmlns:p14="http://schemas.microsoft.com/office/powerpoint/2010/main" val="1146882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292662"/>
          </a:xfrm>
        </p:spPr>
        <p:txBody>
          <a:bodyPr/>
          <a:lstStyle/>
          <a:p>
            <a:r>
              <a:rPr lang="en-US" dirty="0" smtClean="0"/>
              <a:t>Connector displayed in </a:t>
            </a:r>
            <a:br>
              <a:rPr lang="en-US" dirty="0" smtClean="0"/>
            </a:br>
            <a:r>
              <a:rPr lang="en-US" dirty="0" smtClean="0"/>
              <a:t>Search Service Application</a:t>
            </a:r>
          </a:p>
        </p:txBody>
      </p:sp>
      <p:sp>
        <p:nvSpPr>
          <p:cNvPr id="3" name="Title 2"/>
          <p:cNvSpPr>
            <a:spLocks noGrp="1"/>
          </p:cNvSpPr>
          <p:nvPr>
            <p:ph type="title"/>
          </p:nvPr>
        </p:nvSpPr>
        <p:spPr/>
        <p:txBody>
          <a:bodyPr/>
          <a:lstStyle/>
          <a:p>
            <a:r>
              <a:rPr lang="en-US" dirty="0" smtClean="0"/>
              <a:t>BCS Connector</a:t>
            </a:r>
            <a:endParaRPr lang="en-US" dirty="0"/>
          </a:p>
        </p:txBody>
      </p:sp>
      <p:pic>
        <p:nvPicPr>
          <p:cNvPr id="4" name="Picture 3"/>
          <p:cNvPicPr>
            <a:picLocks noChangeAspect="1"/>
          </p:cNvPicPr>
          <p:nvPr/>
        </p:nvPicPr>
        <p:blipFill>
          <a:blip r:embed="rId2"/>
          <a:stretch>
            <a:fillRect/>
          </a:stretch>
        </p:blipFill>
        <p:spPr>
          <a:xfrm>
            <a:off x="6827837" y="1466865"/>
            <a:ext cx="4324350" cy="4638675"/>
          </a:xfrm>
          <a:prstGeom prst="rect">
            <a:avLst/>
          </a:prstGeom>
        </p:spPr>
      </p:pic>
    </p:spTree>
    <p:extLst>
      <p:ext uri="{BB962C8B-B14F-4D97-AF65-F5344CB8AC3E}">
        <p14:creationId xmlns:p14="http://schemas.microsoft.com/office/powerpoint/2010/main" val="280715318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3060901"/>
            <a:ext cx="8553551" cy="1371600"/>
          </a:xfrm>
        </p:spPr>
        <p:txBody>
          <a:bodyPr/>
          <a:lstStyle/>
          <a:p>
            <a:r>
              <a:rPr lang="en-US" sz="4000" dirty="0"/>
              <a:t>Building futuristic SharePoint 2013 Search Applications using Kinect and Yammer</a:t>
            </a:r>
          </a:p>
        </p:txBody>
      </p:sp>
      <p:sp>
        <p:nvSpPr>
          <p:cNvPr id="5" name="Text Placeholder 4"/>
          <p:cNvSpPr>
            <a:spLocks noGrp="1"/>
          </p:cNvSpPr>
          <p:nvPr>
            <p:ph type="body" sz="quarter" idx="14"/>
          </p:nvPr>
        </p:nvSpPr>
        <p:spPr/>
        <p:txBody>
          <a:bodyPr/>
          <a:lstStyle/>
          <a:p>
            <a:r>
              <a:rPr lang="en-US" dirty="0"/>
              <a:t>Chris Givens</a:t>
            </a:r>
          </a:p>
          <a:p>
            <a:r>
              <a:rPr lang="en-US" dirty="0"/>
              <a:t>CEO</a:t>
            </a:r>
          </a:p>
          <a:p>
            <a:r>
              <a:rPr lang="en-US" dirty="0"/>
              <a:t>Architecting Connected Systems</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SPC405</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200876"/>
          </a:xfrm>
        </p:spPr>
        <p:txBody>
          <a:bodyPr/>
          <a:lstStyle/>
          <a:p>
            <a:r>
              <a:rPr lang="en-US" dirty="0" smtClean="0"/>
              <a:t>Yammer crawl category is created</a:t>
            </a:r>
          </a:p>
          <a:p>
            <a:r>
              <a:rPr lang="en-US" dirty="0" smtClean="0"/>
              <a:t>Crawl properties are generated at crawl time</a:t>
            </a:r>
          </a:p>
          <a:p>
            <a:r>
              <a:rPr lang="en-US" dirty="0" smtClean="0"/>
              <a:t>Managed properties </a:t>
            </a:r>
            <a:br>
              <a:rPr lang="en-US" dirty="0" smtClean="0"/>
            </a:br>
            <a:r>
              <a:rPr lang="en-US" dirty="0" smtClean="0"/>
              <a:t>created with </a:t>
            </a:r>
            <a:br>
              <a:rPr lang="en-US" dirty="0" smtClean="0"/>
            </a:br>
            <a:r>
              <a:rPr lang="en-US" dirty="0" smtClean="0"/>
              <a:t>PowerShell</a:t>
            </a:r>
            <a:endParaRPr lang="en-US" dirty="0"/>
          </a:p>
        </p:txBody>
      </p:sp>
      <p:sp>
        <p:nvSpPr>
          <p:cNvPr id="3" name="Title 2"/>
          <p:cNvSpPr>
            <a:spLocks noGrp="1"/>
          </p:cNvSpPr>
          <p:nvPr>
            <p:ph type="title"/>
          </p:nvPr>
        </p:nvSpPr>
        <p:spPr/>
        <p:txBody>
          <a:bodyPr/>
          <a:lstStyle/>
          <a:p>
            <a:r>
              <a:rPr lang="en-US" dirty="0" smtClean="0"/>
              <a:t>Yammer Crawl and Managed Properties</a:t>
            </a:r>
            <a:endParaRPr lang="en-US" dirty="0"/>
          </a:p>
        </p:txBody>
      </p:sp>
      <p:pic>
        <p:nvPicPr>
          <p:cNvPr id="4" name="Picture 3"/>
          <p:cNvPicPr>
            <a:picLocks noChangeAspect="1"/>
          </p:cNvPicPr>
          <p:nvPr/>
        </p:nvPicPr>
        <p:blipFill>
          <a:blip r:embed="rId2"/>
          <a:stretch>
            <a:fillRect/>
          </a:stretch>
        </p:blipFill>
        <p:spPr>
          <a:xfrm>
            <a:off x="5380037" y="2947786"/>
            <a:ext cx="5992640" cy="3389224"/>
          </a:xfrm>
          <a:prstGeom prst="rect">
            <a:avLst/>
          </a:prstGeom>
        </p:spPr>
      </p:pic>
    </p:spTree>
    <p:extLst>
      <p:ext uri="{BB962C8B-B14F-4D97-AF65-F5344CB8AC3E}">
        <p14:creationId xmlns:p14="http://schemas.microsoft.com/office/powerpoint/2010/main" val="29143430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292662"/>
          </a:xfrm>
        </p:spPr>
        <p:txBody>
          <a:bodyPr/>
          <a:lstStyle/>
          <a:p>
            <a:r>
              <a:rPr lang="en-US" dirty="0" smtClean="0"/>
              <a:t>Each entity type (x7) is mapped to a Result Type with customizable </a:t>
            </a:r>
            <a:r>
              <a:rPr lang="en-US" dirty="0"/>
              <a:t>D</a:t>
            </a:r>
            <a:r>
              <a:rPr lang="en-US" dirty="0" smtClean="0"/>
              <a:t>isplay Template and hover panel</a:t>
            </a:r>
            <a:endParaRPr lang="en-US" dirty="0"/>
          </a:p>
        </p:txBody>
      </p:sp>
      <p:sp>
        <p:nvSpPr>
          <p:cNvPr id="3" name="Title 2"/>
          <p:cNvSpPr>
            <a:spLocks noGrp="1"/>
          </p:cNvSpPr>
          <p:nvPr>
            <p:ph type="title"/>
          </p:nvPr>
        </p:nvSpPr>
        <p:spPr/>
        <p:txBody>
          <a:bodyPr/>
          <a:lstStyle/>
          <a:p>
            <a:r>
              <a:rPr lang="en-US" dirty="0" smtClean="0"/>
              <a:t>Result Types and Display Templates</a:t>
            </a:r>
            <a:endParaRPr lang="en-US" dirty="0"/>
          </a:p>
        </p:txBody>
      </p:sp>
      <p:pic>
        <p:nvPicPr>
          <p:cNvPr id="4" name="Picture 3"/>
          <p:cNvPicPr>
            <a:picLocks noChangeAspect="1"/>
          </p:cNvPicPr>
          <p:nvPr/>
        </p:nvPicPr>
        <p:blipFill>
          <a:blip r:embed="rId2"/>
          <a:stretch>
            <a:fillRect/>
          </a:stretch>
        </p:blipFill>
        <p:spPr>
          <a:xfrm>
            <a:off x="1341437" y="2678898"/>
            <a:ext cx="9105900" cy="3162300"/>
          </a:xfrm>
          <a:prstGeom prst="rect">
            <a:avLst/>
          </a:prstGeom>
        </p:spPr>
      </p:pic>
    </p:spTree>
    <p:extLst>
      <p:ext uri="{BB962C8B-B14F-4D97-AF65-F5344CB8AC3E}">
        <p14:creationId xmlns:p14="http://schemas.microsoft.com/office/powerpoint/2010/main" val="56768627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415772"/>
          </a:xfrm>
        </p:spPr>
        <p:txBody>
          <a:bodyPr/>
          <a:lstStyle/>
          <a:p>
            <a:r>
              <a:rPr lang="en-US" dirty="0" smtClean="0"/>
              <a:t>Both plain and rich text message contents displayed</a:t>
            </a:r>
          </a:p>
          <a:p>
            <a:r>
              <a:rPr lang="en-US" dirty="0" smtClean="0"/>
              <a:t>Rich text allows you to click on hashtags:</a:t>
            </a:r>
            <a:endParaRPr lang="en-US" dirty="0"/>
          </a:p>
        </p:txBody>
      </p:sp>
      <p:sp>
        <p:nvSpPr>
          <p:cNvPr id="3" name="Title 2"/>
          <p:cNvSpPr>
            <a:spLocks noGrp="1"/>
          </p:cNvSpPr>
          <p:nvPr>
            <p:ph type="title"/>
          </p:nvPr>
        </p:nvSpPr>
        <p:spPr/>
        <p:txBody>
          <a:bodyPr/>
          <a:lstStyle/>
          <a:p>
            <a:r>
              <a:rPr lang="en-US" dirty="0" smtClean="0"/>
              <a:t>Display Template (Messages)</a:t>
            </a:r>
            <a:endParaRPr lang="en-US" dirty="0"/>
          </a:p>
        </p:txBody>
      </p:sp>
      <p:pic>
        <p:nvPicPr>
          <p:cNvPr id="4" name="Picture 3"/>
          <p:cNvPicPr>
            <a:picLocks noChangeAspect="1"/>
          </p:cNvPicPr>
          <p:nvPr/>
        </p:nvPicPr>
        <p:blipFill>
          <a:blip r:embed="rId2"/>
          <a:stretch>
            <a:fillRect/>
          </a:stretch>
        </p:blipFill>
        <p:spPr>
          <a:xfrm>
            <a:off x="655637" y="2963862"/>
            <a:ext cx="10877550" cy="2943225"/>
          </a:xfrm>
          <a:prstGeom prst="rect">
            <a:avLst/>
          </a:prstGeom>
        </p:spPr>
      </p:pic>
    </p:spTree>
    <p:extLst>
      <p:ext uri="{BB962C8B-B14F-4D97-AF65-F5344CB8AC3E}">
        <p14:creationId xmlns:p14="http://schemas.microsoft.com/office/powerpoint/2010/main" val="260109967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631763"/>
          </a:xfrm>
        </p:spPr>
        <p:txBody>
          <a:bodyPr/>
          <a:lstStyle/>
          <a:p>
            <a:r>
              <a:rPr lang="en-US" dirty="0" smtClean="0"/>
              <a:t>A Yammer only Result source and tab navigation is created</a:t>
            </a:r>
          </a:p>
          <a:p>
            <a:r>
              <a:rPr lang="en-US" dirty="0" smtClean="0"/>
              <a:t>“Everything” tab results </a:t>
            </a:r>
            <a:br>
              <a:rPr lang="en-US" dirty="0" smtClean="0"/>
            </a:br>
            <a:r>
              <a:rPr lang="en-US" dirty="0" smtClean="0"/>
              <a:t>will utilize the display </a:t>
            </a:r>
            <a:br>
              <a:rPr lang="en-US" dirty="0" smtClean="0"/>
            </a:br>
            <a:r>
              <a:rPr lang="en-US" dirty="0" smtClean="0"/>
              <a:t>template to show the </a:t>
            </a:r>
            <a:br>
              <a:rPr lang="en-US" dirty="0" smtClean="0"/>
            </a:br>
            <a:r>
              <a:rPr lang="en-US" dirty="0" smtClean="0"/>
              <a:t>Yammer icon</a:t>
            </a:r>
            <a:endParaRPr lang="en-US" dirty="0"/>
          </a:p>
        </p:txBody>
      </p:sp>
      <p:sp>
        <p:nvSpPr>
          <p:cNvPr id="3" name="Title 2"/>
          <p:cNvSpPr>
            <a:spLocks noGrp="1"/>
          </p:cNvSpPr>
          <p:nvPr>
            <p:ph type="title"/>
          </p:nvPr>
        </p:nvSpPr>
        <p:spPr/>
        <p:txBody>
          <a:bodyPr/>
          <a:lstStyle/>
          <a:p>
            <a:r>
              <a:rPr lang="en-US" dirty="0" smtClean="0"/>
              <a:t>Yammer Result Source</a:t>
            </a:r>
            <a:endParaRPr lang="en-US" dirty="0"/>
          </a:p>
        </p:txBody>
      </p:sp>
      <p:pic>
        <p:nvPicPr>
          <p:cNvPr id="4" name="Picture 3"/>
          <p:cNvPicPr>
            <a:picLocks noChangeAspect="1"/>
          </p:cNvPicPr>
          <p:nvPr/>
        </p:nvPicPr>
        <p:blipFill>
          <a:blip r:embed="rId2"/>
          <a:stretch>
            <a:fillRect/>
          </a:stretch>
        </p:blipFill>
        <p:spPr>
          <a:xfrm>
            <a:off x="6218238" y="2354262"/>
            <a:ext cx="5229225" cy="3028950"/>
          </a:xfrm>
          <a:prstGeom prst="rect">
            <a:avLst/>
          </a:prstGeom>
        </p:spPr>
      </p:pic>
    </p:spTree>
    <p:extLst>
      <p:ext uri="{BB962C8B-B14F-4D97-AF65-F5344CB8AC3E}">
        <p14:creationId xmlns:p14="http://schemas.microsoft.com/office/powerpoint/2010/main" val="183142666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BCS Connecter for Yammer</a:t>
            </a:r>
          </a:p>
        </p:txBody>
      </p:sp>
    </p:spTree>
    <p:extLst>
      <p:ext uri="{BB962C8B-B14F-4D97-AF65-F5344CB8AC3E}">
        <p14:creationId xmlns:p14="http://schemas.microsoft.com/office/powerpoint/2010/main" val="11718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Search APIs</a:t>
            </a:r>
            <a:endParaRPr lang="en-US" dirty="0"/>
          </a:p>
        </p:txBody>
      </p:sp>
    </p:spTree>
    <p:extLst>
      <p:ext uri="{BB962C8B-B14F-4D97-AF65-F5344CB8AC3E}">
        <p14:creationId xmlns:p14="http://schemas.microsoft.com/office/powerpoint/2010/main" val="98987938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678204"/>
          </a:xfrm>
        </p:spPr>
        <p:txBody>
          <a:bodyPr/>
          <a:lstStyle/>
          <a:p>
            <a:r>
              <a:rPr lang="en-US" dirty="0" smtClean="0"/>
              <a:t>Once Content is Indexed, you must search it!</a:t>
            </a:r>
          </a:p>
          <a:p>
            <a:r>
              <a:rPr lang="en-US" dirty="0" smtClean="0"/>
              <a:t>SharePoint Search provides several methods:</a:t>
            </a:r>
          </a:p>
          <a:p>
            <a:pPr lvl="1"/>
            <a:r>
              <a:rPr lang="en-US" dirty="0" smtClean="0"/>
              <a:t>Web Service (deprecated)</a:t>
            </a:r>
          </a:p>
          <a:p>
            <a:pPr lvl="1"/>
            <a:r>
              <a:rPr lang="en-US" dirty="0" smtClean="0"/>
              <a:t>Server Object Model</a:t>
            </a:r>
          </a:p>
          <a:p>
            <a:pPr lvl="1"/>
            <a:r>
              <a:rPr lang="en-US" dirty="0" smtClean="0"/>
              <a:t>REST</a:t>
            </a:r>
          </a:p>
          <a:p>
            <a:pPr lvl="1"/>
            <a:r>
              <a:rPr lang="en-US" dirty="0" smtClean="0"/>
              <a:t>.NET Client Object Model (CSOM) – CSOM XML</a:t>
            </a:r>
          </a:p>
          <a:p>
            <a:pPr lvl="1"/>
            <a:r>
              <a:rPr lang="en-US" dirty="0" smtClean="0"/>
              <a:t>JavaScript Object Model (JSOM) – CSOM XML</a:t>
            </a:r>
          </a:p>
          <a:p>
            <a:r>
              <a:rPr lang="en-US" dirty="0" smtClean="0"/>
              <a:t>Ideally, your applications should be moving over to the REST APIs</a:t>
            </a:r>
          </a:p>
        </p:txBody>
      </p:sp>
      <p:sp>
        <p:nvSpPr>
          <p:cNvPr id="17" name="Title 16"/>
          <p:cNvSpPr>
            <a:spLocks noGrp="1"/>
          </p:cNvSpPr>
          <p:nvPr>
            <p:ph type="title"/>
          </p:nvPr>
        </p:nvSpPr>
        <p:spPr/>
        <p:txBody>
          <a:bodyPr/>
          <a:lstStyle/>
          <a:p>
            <a:r>
              <a:rPr lang="en-US" dirty="0" smtClean="0"/>
              <a:t>Search APIs</a:t>
            </a:r>
            <a:endParaRPr lang="en-US" dirty="0"/>
          </a:p>
        </p:txBody>
      </p:sp>
    </p:spTree>
    <p:extLst>
      <p:ext uri="{BB962C8B-B14F-4D97-AF65-F5344CB8AC3E}">
        <p14:creationId xmlns:p14="http://schemas.microsoft.com/office/powerpoint/2010/main" val="427012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742563"/>
          </a:xfrm>
        </p:spPr>
        <p:txBody>
          <a:bodyPr/>
          <a:lstStyle/>
          <a:p>
            <a:r>
              <a:rPr lang="en-US" dirty="0" smtClean="0"/>
              <a:t>SharePoint Search Center has four default result “tabs”</a:t>
            </a:r>
          </a:p>
          <a:p>
            <a:pPr lvl="1"/>
            <a:r>
              <a:rPr lang="en-US" dirty="0" smtClean="0"/>
              <a:t>Everything, People, Conversations, Videos</a:t>
            </a:r>
          </a:p>
          <a:p>
            <a:pPr lvl="1"/>
            <a:r>
              <a:rPr lang="en-US" dirty="0" smtClean="0"/>
              <a:t>Each maps to a “</a:t>
            </a:r>
            <a:r>
              <a:rPr lang="en-US" dirty="0" err="1" smtClean="0"/>
              <a:t>SourceID</a:t>
            </a:r>
            <a:r>
              <a:rPr lang="en-US" dirty="0" smtClean="0"/>
              <a:t>”</a:t>
            </a:r>
          </a:p>
          <a:p>
            <a:r>
              <a:rPr lang="en-US" dirty="0" smtClean="0"/>
              <a:t>Searching on a specific set of content requires you to define a new Result Source</a:t>
            </a:r>
          </a:p>
          <a:p>
            <a:pPr lvl="1"/>
            <a:r>
              <a:rPr lang="en-US" dirty="0" smtClean="0"/>
              <a:t>i.e. Yammer result source</a:t>
            </a:r>
            <a:endParaRPr lang="en-US" dirty="0"/>
          </a:p>
        </p:txBody>
      </p:sp>
      <p:sp>
        <p:nvSpPr>
          <p:cNvPr id="3" name="Title 2"/>
          <p:cNvSpPr>
            <a:spLocks noGrp="1"/>
          </p:cNvSpPr>
          <p:nvPr>
            <p:ph type="title"/>
          </p:nvPr>
        </p:nvSpPr>
        <p:spPr/>
        <p:txBody>
          <a:bodyPr/>
          <a:lstStyle/>
          <a:p>
            <a:r>
              <a:rPr lang="en-US" dirty="0" smtClean="0"/>
              <a:t>Getting Results</a:t>
            </a:r>
            <a:endParaRPr lang="en-US" dirty="0"/>
          </a:p>
        </p:txBody>
      </p:sp>
    </p:spTree>
    <p:extLst>
      <p:ext uri="{BB962C8B-B14F-4D97-AF65-F5344CB8AC3E}">
        <p14:creationId xmlns:p14="http://schemas.microsoft.com/office/powerpoint/2010/main" val="82855026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Searching Result Source using REST APIs</a:t>
            </a:r>
          </a:p>
        </p:txBody>
      </p:sp>
    </p:spTree>
    <p:extLst>
      <p:ext uri="{BB962C8B-B14F-4D97-AF65-F5344CB8AC3E}">
        <p14:creationId xmlns:p14="http://schemas.microsoft.com/office/powerpoint/2010/main" val="1600097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Kinect for Windows</a:t>
            </a:r>
            <a:endParaRPr lang="en-US" dirty="0"/>
          </a:p>
        </p:txBody>
      </p:sp>
    </p:spTree>
    <p:extLst>
      <p:ext uri="{BB962C8B-B14F-4D97-AF65-F5344CB8AC3E}">
        <p14:creationId xmlns:p14="http://schemas.microsoft.com/office/powerpoint/2010/main" val="112348563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3380" y="1472230"/>
            <a:ext cx="1948777" cy="1559021"/>
          </a:xfrm>
          <a:prstGeom prst="rect">
            <a:avLst/>
          </a:prstGeom>
        </p:spPr>
      </p:pic>
      <p:sp>
        <p:nvSpPr>
          <p:cNvPr id="4" name="Title 3"/>
          <p:cNvSpPr>
            <a:spLocks noGrp="1"/>
          </p:cNvSpPr>
          <p:nvPr>
            <p:ph type="title" idx="4294967295"/>
          </p:nvPr>
        </p:nvSpPr>
        <p:spPr>
          <a:xfrm>
            <a:off x="1781633" y="1003391"/>
            <a:ext cx="8528221" cy="571948"/>
          </a:xfrm>
        </p:spPr>
        <p:txBody>
          <a:bodyPr>
            <a:normAutofit fontScale="90000"/>
          </a:bodyPr>
          <a:lstStyle/>
          <a:p>
            <a:r>
              <a:rPr lang="en-US" dirty="0" smtClean="0"/>
              <a:t>Chris Givens, CEO ACS</a:t>
            </a:r>
            <a:endParaRPr lang="en-US" dirty="0"/>
          </a:p>
        </p:txBody>
      </p:sp>
      <p:grpSp>
        <p:nvGrpSpPr>
          <p:cNvPr id="35" name="Group 34"/>
          <p:cNvGrpSpPr/>
          <p:nvPr/>
        </p:nvGrpSpPr>
        <p:grpSpPr>
          <a:xfrm>
            <a:off x="2064029" y="5728954"/>
            <a:ext cx="8408944" cy="296639"/>
            <a:chOff x="556171" y="6237714"/>
            <a:chExt cx="10993081" cy="387798"/>
          </a:xfrm>
        </p:grpSpPr>
        <p:sp>
          <p:nvSpPr>
            <p:cNvPr id="12" name="Title 12"/>
            <p:cNvSpPr txBox="1">
              <a:spLocks/>
            </p:cNvSpPr>
            <p:nvPr/>
          </p:nvSpPr>
          <p:spPr>
            <a:xfrm>
              <a:off x="556171" y="6237714"/>
              <a:ext cx="10993081" cy="3877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180806" algn="l"/>
                  <a:tab pos="8316110" algn="r"/>
                </a:tabLst>
              </a:pPr>
              <a:r>
                <a:rPr sz="2100">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a:t>
              </a:r>
              <a:r>
                <a:rPr sz="2100" err="1">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givenscj</a:t>
              </a:r>
              <a:r>
                <a:rPr sz="2100">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		chris@architectingconnectedsystems.com</a:t>
              </a:r>
            </a:p>
          </p:txBody>
        </p:sp>
        <p:grpSp>
          <p:nvGrpSpPr>
            <p:cNvPr id="22" name="Group 21"/>
            <p:cNvGrpSpPr/>
            <p:nvPr/>
          </p:nvGrpSpPr>
          <p:grpSpPr>
            <a:xfrm>
              <a:off x="2318873" y="6285681"/>
              <a:ext cx="864348" cy="281734"/>
              <a:chOff x="-157769" y="-22967"/>
              <a:chExt cx="541563" cy="161925"/>
            </a:xfrm>
          </p:grpSpPr>
          <p:pic>
            <p:nvPicPr>
              <p:cNvPr id="23" name="Picture 8" descr="Description: Description: Description: Description: Description: Description: Description: cid:image009.png@01CBDFCF.D289C6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769"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Description: Description: Description: Description: Description: Description: Description: cid:image010.png@01CBDFCF.D289C6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50"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Description: Description: Description: Description: Description: Description: Description: cid:image011.png@01CBDFCF.D289C6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869"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11216" y="1981024"/>
            <a:ext cx="4832236" cy="3523505"/>
          </a:xfrm>
          <a:prstGeom prst="rect">
            <a:avLst/>
          </a:prstGeom>
        </p:spPr>
      </p:pic>
      <p:pic>
        <p:nvPicPr>
          <p:cNvPr id="39" name="Picture 38"/>
          <p:cNvPicPr>
            <a:picLocks noChangeAspect="1"/>
          </p:cNvPicPr>
          <p:nvPr/>
        </p:nvPicPr>
        <p:blipFill>
          <a:blip r:embed="rId8"/>
          <a:stretch>
            <a:fillRect/>
          </a:stretch>
        </p:blipFill>
        <p:spPr>
          <a:xfrm>
            <a:off x="2013363" y="3764356"/>
            <a:ext cx="1365643" cy="1647158"/>
          </a:xfrm>
          <a:prstGeom prst="rect">
            <a:avLst/>
          </a:prstGeom>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01826" y="1981024"/>
            <a:ext cx="1328646" cy="1649718"/>
          </a:xfrm>
          <a:prstGeom prst="rect">
            <a:avLst/>
          </a:prstGeom>
        </p:spPr>
      </p:pic>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24196" y="2858541"/>
            <a:ext cx="2164217" cy="683437"/>
          </a:xfrm>
          <a:prstGeom prst="rect">
            <a:avLst/>
          </a:prstGeom>
        </p:spPr>
      </p:pic>
      <p:pic>
        <p:nvPicPr>
          <p:cNvPr id="7" name="Picture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996640" y="3630742"/>
            <a:ext cx="1122255" cy="1761752"/>
          </a:xfrm>
          <a:prstGeom prst="rect">
            <a:avLst/>
          </a:prstGeom>
        </p:spPr>
      </p:pic>
      <p:sp>
        <p:nvSpPr>
          <p:cNvPr id="6" name="TextBox 5"/>
          <p:cNvSpPr txBox="1"/>
          <p:nvPr/>
        </p:nvSpPr>
        <p:spPr>
          <a:xfrm>
            <a:off x="4073540" y="6244261"/>
            <a:ext cx="4010380" cy="382308"/>
          </a:xfrm>
          <a:prstGeom prst="rect">
            <a:avLst/>
          </a:prstGeom>
          <a:noFill/>
        </p:spPr>
        <p:txBody>
          <a:bodyPr wrap="none" rtlCol="0">
            <a:spAutoFit/>
          </a:bodyPr>
          <a:lstStyle/>
          <a:p>
            <a:r>
              <a:rPr lang="en-US" sz="1836" dirty="0">
                <a:solidFill>
                  <a:srgbClr val="505050"/>
                </a:solidFill>
              </a:rPr>
              <a:t>San Diego SPUG - www.sanspug.org</a:t>
            </a:r>
          </a:p>
        </p:txBody>
      </p:sp>
    </p:spTree>
    <p:extLst>
      <p:ext uri="{BB962C8B-B14F-4D97-AF65-F5344CB8AC3E}">
        <p14:creationId xmlns:p14="http://schemas.microsoft.com/office/powerpoint/2010/main" val="94323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r>
              <a:rPr lang="en-US" dirty="0" smtClean="0"/>
              <a:t>Device that allows tracking of</a:t>
            </a:r>
          </a:p>
          <a:p>
            <a:pPr lvl="1"/>
            <a:r>
              <a:rPr lang="en-US" dirty="0" smtClean="0"/>
              <a:t>Color, Audio, Depth, Skeletons, Natural Interactions (NUI)</a:t>
            </a:r>
          </a:p>
          <a:p>
            <a:r>
              <a:rPr lang="en-US" dirty="0" smtClean="0"/>
              <a:t>Alpha v2 Sensor released Nov 2013 (RTM Summer)</a:t>
            </a:r>
          </a:p>
          <a:p>
            <a:r>
              <a:rPr lang="en-US" dirty="0" smtClean="0"/>
              <a:t>New features include</a:t>
            </a:r>
          </a:p>
          <a:p>
            <a:pPr lvl="1"/>
            <a:r>
              <a:rPr lang="en-US" dirty="0"/>
              <a:t>Tripod mount</a:t>
            </a:r>
          </a:p>
          <a:p>
            <a:pPr lvl="1"/>
            <a:r>
              <a:rPr lang="en-US" dirty="0"/>
              <a:t>HD color camera (1080p)</a:t>
            </a:r>
          </a:p>
          <a:p>
            <a:pPr lvl="1"/>
            <a:r>
              <a:rPr lang="en-US" dirty="0"/>
              <a:t>Higher-fidelity 3D sensing</a:t>
            </a:r>
          </a:p>
          <a:p>
            <a:pPr lvl="1"/>
            <a:r>
              <a:rPr lang="en-US" dirty="0"/>
              <a:t>Higher-fidelity array microphone</a:t>
            </a:r>
          </a:p>
          <a:p>
            <a:pPr lvl="1"/>
            <a:r>
              <a:rPr lang="en-US" dirty="0"/>
              <a:t>Active IR for lighting independent 2D vision</a:t>
            </a:r>
          </a:p>
          <a:p>
            <a:pPr lvl="1"/>
            <a:r>
              <a:rPr lang="en-US" dirty="0"/>
              <a:t>Improved range of high quality operation (0.5M to 4.5M)</a:t>
            </a:r>
          </a:p>
          <a:p>
            <a:pPr lvl="1"/>
            <a:r>
              <a:rPr lang="en-US" dirty="0"/>
              <a:t>Wider field of view (FOV) for depth &amp; color (horizontally &amp; vertically)</a:t>
            </a:r>
          </a:p>
        </p:txBody>
      </p:sp>
      <p:sp>
        <p:nvSpPr>
          <p:cNvPr id="3" name="Title 2"/>
          <p:cNvSpPr>
            <a:spLocks noGrp="1"/>
          </p:cNvSpPr>
          <p:nvPr>
            <p:ph type="title"/>
          </p:nvPr>
        </p:nvSpPr>
        <p:spPr/>
        <p:txBody>
          <a:bodyPr/>
          <a:lstStyle/>
          <a:p>
            <a:r>
              <a:rPr lang="en-US" dirty="0" smtClean="0"/>
              <a:t>Kinect for Windows</a:t>
            </a:r>
            <a:endParaRPr lang="en-US" dirty="0"/>
          </a:p>
        </p:txBody>
      </p:sp>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backgroundRemoval t="13433" b="91045" l="4078" r="91845"/>
                    </a14:imgEffect>
                  </a14:imgLayer>
                </a14:imgProps>
              </a:ext>
              <a:ext uri="{28A0092B-C50C-407E-A947-70E740481C1C}">
                <a14:useLocalDpi xmlns:a14="http://schemas.microsoft.com/office/drawing/2010/main" val="0"/>
              </a:ext>
            </a:extLst>
          </a:blip>
          <a:srcRect l="4645" t="12218" r="7310" b="9607"/>
          <a:stretch/>
        </p:blipFill>
        <p:spPr>
          <a:xfrm>
            <a:off x="6980237" y="3268662"/>
            <a:ext cx="4804260" cy="1668953"/>
          </a:xfrm>
          <a:prstGeom prst="rect">
            <a:avLst/>
          </a:prstGeom>
        </p:spPr>
      </p:pic>
    </p:spTree>
    <p:extLst>
      <p:ext uri="{BB962C8B-B14F-4D97-AF65-F5344CB8AC3E}">
        <p14:creationId xmlns:p14="http://schemas.microsoft.com/office/powerpoint/2010/main" val="309705990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86505" y="374040"/>
            <a:ext cx="12527529" cy="921493"/>
          </a:xfrm>
        </p:spPr>
        <p:txBody>
          <a:bodyPr/>
          <a:lstStyle/>
          <a:p>
            <a:pPr algn="ctr"/>
            <a:r>
              <a:rPr lang="en-US" sz="4500" dirty="0">
                <a:solidFill>
                  <a:schemeClr val="bg1">
                    <a:lumMod val="65000"/>
                  </a:schemeClr>
                </a:solidFill>
              </a:rPr>
              <a:t>K4W </a:t>
            </a:r>
            <a:r>
              <a:rPr lang="en-US" sz="4500" dirty="0" smtClean="0">
                <a:solidFill>
                  <a:schemeClr val="bg1">
                    <a:lumMod val="65000"/>
                  </a:schemeClr>
                </a:solidFill>
              </a:rPr>
              <a:t>Core Capabilities</a:t>
            </a:r>
            <a:endParaRPr lang="en-US" sz="4500" dirty="0">
              <a:solidFill>
                <a:schemeClr val="bg1">
                  <a:lumMod val="65000"/>
                </a:schemeClr>
              </a:solidFill>
            </a:endParaRPr>
          </a:p>
        </p:txBody>
      </p:sp>
      <p:sp>
        <p:nvSpPr>
          <p:cNvPr id="5" name="TextBox 4"/>
          <p:cNvSpPr txBox="1"/>
          <p:nvPr/>
        </p:nvSpPr>
        <p:spPr>
          <a:xfrm>
            <a:off x="457580" y="3222945"/>
            <a:ext cx="2560292" cy="2743170"/>
          </a:xfrm>
          <a:prstGeom prst="rect">
            <a:avLst/>
          </a:prstGeom>
        </p:spPr>
        <p:txBody>
          <a:bodyPr vert="horz" wrap="square" lIns="146304" tIns="91440" rIns="146304" bIns="91440" rtlCol="0" anchor="t">
            <a:noAutofit/>
          </a:bodyPr>
          <a:lstStyle/>
          <a:p>
            <a:pPr defTabSz="1243425"/>
            <a:endParaRPr lang="en-US" sz="2400" dirty="0" smtClean="0">
              <a:solidFill>
                <a:srgbClr val="00BCF2">
                  <a:alpha val="99000"/>
                </a:srgbClr>
              </a:solidFill>
            </a:endParaRPr>
          </a:p>
        </p:txBody>
      </p:sp>
      <p:sp>
        <p:nvSpPr>
          <p:cNvPr id="6" name="TextBox 5"/>
          <p:cNvSpPr txBox="1"/>
          <p:nvPr/>
        </p:nvSpPr>
        <p:spPr>
          <a:xfrm>
            <a:off x="3566506" y="3144512"/>
            <a:ext cx="3017487" cy="2743170"/>
          </a:xfrm>
          <a:prstGeom prst="rect">
            <a:avLst/>
          </a:prstGeom>
        </p:spPr>
        <p:txBody>
          <a:bodyPr vert="horz" wrap="square" lIns="146304" tIns="91440" rIns="146304" bIns="91440" rtlCol="0" anchor="t">
            <a:noAutofit/>
          </a:bodyPr>
          <a:lstStyle/>
          <a:p>
            <a:pPr defTabSz="1243425"/>
            <a:endParaRPr lang="en-US" sz="2400" dirty="0" smtClean="0">
              <a:solidFill>
                <a:srgbClr val="00BCF2">
                  <a:alpha val="99000"/>
                </a:srgbClr>
              </a:solidFill>
            </a:endParaRPr>
          </a:p>
        </p:txBody>
      </p:sp>
      <p:sp>
        <p:nvSpPr>
          <p:cNvPr id="8" name="Rectangle 7"/>
          <p:cNvSpPr/>
          <p:nvPr/>
        </p:nvSpPr>
        <p:spPr>
          <a:xfrm>
            <a:off x="420304" y="3046476"/>
            <a:ext cx="2239955" cy="3416320"/>
          </a:xfrm>
          <a:prstGeom prst="rect">
            <a:avLst/>
          </a:prstGeom>
          <a:solidFill>
            <a:srgbClr val="00B0F0"/>
          </a:solidFill>
        </p:spPr>
        <p:txBody>
          <a:bodyPr wrap="square">
            <a:spAutoFit/>
          </a:bodyPr>
          <a:lstStyle/>
          <a:p>
            <a:pPr algn="ctr" defTabSz="1243425"/>
            <a:endParaRPr lang="en-US" sz="2400" dirty="0" smtClean="0">
              <a:solidFill>
                <a:prstClr val="white">
                  <a:alpha val="99000"/>
                </a:prstClr>
              </a:solidFill>
            </a:endParaRPr>
          </a:p>
          <a:p>
            <a:pPr algn="ctr" defTabSz="1243425"/>
            <a:r>
              <a:rPr lang="en-US" sz="2400" dirty="0" smtClean="0">
                <a:solidFill>
                  <a:prstClr val="white">
                    <a:alpha val="99000"/>
                  </a:prstClr>
                </a:solidFill>
              </a:rPr>
              <a:t>K4W understands the user’s precise gesture interactions</a:t>
            </a:r>
          </a:p>
          <a:p>
            <a:pPr algn="ctr" defTabSz="1243425"/>
            <a:endParaRPr lang="en-US" sz="2400" dirty="0">
              <a:solidFill>
                <a:prstClr val="white">
                  <a:alpha val="99000"/>
                </a:prstClr>
              </a:solidFill>
            </a:endParaRPr>
          </a:p>
          <a:p>
            <a:pPr algn="ctr" defTabSz="1243425"/>
            <a:endParaRPr lang="en-US" sz="2400" dirty="0" smtClean="0">
              <a:solidFill>
                <a:prstClr val="white">
                  <a:alpha val="99000"/>
                </a:prstClr>
              </a:solidFill>
            </a:endParaRPr>
          </a:p>
          <a:p>
            <a:pPr algn="ctr" defTabSz="1243425"/>
            <a:endParaRPr lang="en-US" sz="2400" dirty="0">
              <a:solidFill>
                <a:srgbClr val="505050">
                  <a:lumMod val="50000"/>
                  <a:alpha val="99000"/>
                </a:srgbClr>
              </a:solidFill>
            </a:endParaRPr>
          </a:p>
        </p:txBody>
      </p:sp>
      <p:sp>
        <p:nvSpPr>
          <p:cNvPr id="9" name="Rectangle 8"/>
          <p:cNvSpPr/>
          <p:nvPr/>
        </p:nvSpPr>
        <p:spPr>
          <a:xfrm>
            <a:off x="3571566" y="3040067"/>
            <a:ext cx="2239955" cy="3416320"/>
          </a:xfrm>
          <a:prstGeom prst="rect">
            <a:avLst/>
          </a:prstGeom>
          <a:solidFill>
            <a:srgbClr val="00B0F0"/>
          </a:solidFill>
        </p:spPr>
        <p:txBody>
          <a:bodyPr wrap="square">
            <a:spAutoFit/>
          </a:bodyPr>
          <a:lstStyle/>
          <a:p>
            <a:pPr algn="ctr" defTabSz="1243425"/>
            <a:endParaRPr lang="en-US" sz="2400" dirty="0" smtClean="0">
              <a:solidFill>
                <a:prstClr val="white">
                  <a:alpha val="99000"/>
                </a:prstClr>
              </a:solidFill>
            </a:endParaRPr>
          </a:p>
          <a:p>
            <a:pPr algn="ctr" defTabSz="1243425"/>
            <a:r>
              <a:rPr lang="en-US" sz="2400" dirty="0" smtClean="0">
                <a:solidFill>
                  <a:prstClr val="white">
                    <a:alpha val="99000"/>
                  </a:prstClr>
                </a:solidFill>
              </a:rPr>
              <a:t>K4W can provide users complete immersive experiences.</a:t>
            </a:r>
            <a:endParaRPr lang="en-US" sz="2400" dirty="0">
              <a:solidFill>
                <a:prstClr val="white">
                  <a:alpha val="99000"/>
                </a:prstClr>
              </a:solidFill>
            </a:endParaRPr>
          </a:p>
          <a:p>
            <a:pPr algn="ctr" defTabSz="1243425"/>
            <a:endParaRPr lang="en-US" sz="2400" dirty="0" smtClean="0">
              <a:solidFill>
                <a:prstClr val="white">
                  <a:alpha val="99000"/>
                </a:prstClr>
              </a:solidFill>
            </a:endParaRPr>
          </a:p>
          <a:p>
            <a:pPr algn="ctr" defTabSz="1243425"/>
            <a:endParaRPr lang="en-US" sz="2400" dirty="0">
              <a:solidFill>
                <a:prstClr val="white">
                  <a:alpha val="99000"/>
                </a:prstClr>
              </a:solidFill>
            </a:endParaRPr>
          </a:p>
          <a:p>
            <a:pPr algn="ctr" defTabSz="1243425"/>
            <a:endParaRPr lang="en-US" sz="2400" dirty="0">
              <a:solidFill>
                <a:srgbClr val="505050">
                  <a:lumMod val="50000"/>
                  <a:alpha val="99000"/>
                </a:srgbClr>
              </a:solidFill>
            </a:endParaRPr>
          </a:p>
        </p:txBody>
      </p:sp>
      <p:sp>
        <p:nvSpPr>
          <p:cNvPr id="10" name="Rectangle 9"/>
          <p:cNvSpPr/>
          <p:nvPr/>
        </p:nvSpPr>
        <p:spPr>
          <a:xfrm>
            <a:off x="6555685" y="3046476"/>
            <a:ext cx="2239955" cy="3416320"/>
          </a:xfrm>
          <a:prstGeom prst="rect">
            <a:avLst/>
          </a:prstGeom>
          <a:solidFill>
            <a:srgbClr val="00B0F0"/>
          </a:solidFill>
        </p:spPr>
        <p:txBody>
          <a:bodyPr wrap="square">
            <a:spAutoFit/>
          </a:bodyPr>
          <a:lstStyle/>
          <a:p>
            <a:pPr algn="ctr" defTabSz="1243425"/>
            <a:endParaRPr lang="en-US" sz="2400" dirty="0" smtClean="0">
              <a:solidFill>
                <a:prstClr val="white">
                  <a:alpha val="99000"/>
                </a:prstClr>
              </a:solidFill>
            </a:endParaRPr>
          </a:p>
          <a:p>
            <a:pPr algn="ctr" defTabSz="1243425"/>
            <a:r>
              <a:rPr lang="en-US" sz="2400" dirty="0" smtClean="0">
                <a:solidFill>
                  <a:prstClr val="white">
                    <a:alpha val="99000"/>
                  </a:prstClr>
                </a:solidFill>
              </a:rPr>
              <a:t>K4W can understand </a:t>
            </a:r>
            <a:r>
              <a:rPr lang="en-US" sz="2400" dirty="0">
                <a:solidFill>
                  <a:prstClr val="white">
                    <a:alpha val="99000"/>
                  </a:prstClr>
                </a:solidFill>
              </a:rPr>
              <a:t>what’s in </a:t>
            </a:r>
            <a:r>
              <a:rPr lang="en-US" sz="2400" dirty="0" smtClean="0">
                <a:solidFill>
                  <a:prstClr val="white">
                    <a:alpha val="99000"/>
                  </a:prstClr>
                </a:solidFill>
              </a:rPr>
              <a:t>front, </a:t>
            </a:r>
            <a:r>
              <a:rPr lang="en-US" sz="2400" dirty="0">
                <a:solidFill>
                  <a:prstClr val="white">
                    <a:alpha val="99000"/>
                  </a:prstClr>
                </a:solidFill>
              </a:rPr>
              <a:t>around </a:t>
            </a:r>
            <a:r>
              <a:rPr lang="en-US" sz="2400" dirty="0" smtClean="0">
                <a:solidFill>
                  <a:prstClr val="white">
                    <a:alpha val="99000"/>
                  </a:prstClr>
                </a:solidFill>
              </a:rPr>
              <a:t>and behind the user.</a:t>
            </a:r>
          </a:p>
          <a:p>
            <a:pPr defTabSz="1243425"/>
            <a:endParaRPr lang="en-US" sz="2400" dirty="0">
              <a:solidFill>
                <a:srgbClr val="505050">
                  <a:lumMod val="50000"/>
                  <a:alpha val="99000"/>
                </a:srgbClr>
              </a:solidFill>
            </a:endParaRPr>
          </a:p>
          <a:p>
            <a:pPr defTabSz="1243425"/>
            <a:endParaRPr lang="en-US" sz="2400" dirty="0">
              <a:solidFill>
                <a:srgbClr val="505050">
                  <a:lumMod val="50000"/>
                  <a:alpha val="99000"/>
                </a:srgbClr>
              </a:solidFill>
            </a:endParaRPr>
          </a:p>
        </p:txBody>
      </p:sp>
      <p:sp>
        <p:nvSpPr>
          <p:cNvPr id="11" name="Rectangle 10"/>
          <p:cNvSpPr/>
          <p:nvPr/>
        </p:nvSpPr>
        <p:spPr>
          <a:xfrm>
            <a:off x="9605810" y="3046476"/>
            <a:ext cx="2240280" cy="3419856"/>
          </a:xfrm>
          <a:prstGeom prst="rect">
            <a:avLst/>
          </a:prstGeom>
          <a:solidFill>
            <a:srgbClr val="00B0F0"/>
          </a:solidFill>
        </p:spPr>
        <p:txBody>
          <a:bodyPr wrap="square">
            <a:spAutoFit/>
          </a:bodyPr>
          <a:lstStyle/>
          <a:p>
            <a:pPr algn="ctr" defTabSz="1243425"/>
            <a:endParaRPr lang="en-US" sz="2400" dirty="0" smtClean="0">
              <a:solidFill>
                <a:prstClr val="white">
                  <a:alpha val="99000"/>
                </a:prstClr>
              </a:solidFill>
            </a:endParaRPr>
          </a:p>
          <a:p>
            <a:pPr algn="ctr" defTabSz="1243425"/>
            <a:r>
              <a:rPr lang="en-US" sz="2400" dirty="0" smtClean="0">
                <a:solidFill>
                  <a:prstClr val="white">
                    <a:alpha val="99000"/>
                  </a:prstClr>
                </a:solidFill>
              </a:rPr>
              <a:t>K4W can scan and represent 3D objects digitally.</a:t>
            </a:r>
          </a:p>
          <a:p>
            <a:pPr algn="ctr" defTabSz="1243425"/>
            <a:endParaRPr lang="en-US" sz="2400" dirty="0">
              <a:solidFill>
                <a:prstClr val="white">
                  <a:alpha val="99000"/>
                </a:prstClr>
              </a:solidFill>
            </a:endParaRPr>
          </a:p>
          <a:p>
            <a:pPr algn="ctr" defTabSz="1243425"/>
            <a:endParaRPr lang="en-US" sz="2400" dirty="0">
              <a:solidFill>
                <a:srgbClr val="505050">
                  <a:lumMod val="50000"/>
                  <a:alpha val="99000"/>
                </a:srgbClr>
              </a:solidFill>
            </a:endParaRPr>
          </a:p>
          <a:p>
            <a:pPr defTabSz="1243425"/>
            <a:endParaRPr lang="en-US" sz="2400" dirty="0">
              <a:solidFill>
                <a:srgbClr val="505050">
                  <a:lumMod val="50000"/>
                  <a:alpha val="99000"/>
                </a:srgbClr>
              </a:solidFill>
            </a:endParaRPr>
          </a:p>
        </p:txBody>
      </p:sp>
      <p:sp>
        <p:nvSpPr>
          <p:cNvPr id="12" name="TextBox 11"/>
          <p:cNvSpPr txBox="1"/>
          <p:nvPr/>
        </p:nvSpPr>
        <p:spPr>
          <a:xfrm>
            <a:off x="420304" y="1808672"/>
            <a:ext cx="2194536" cy="805483"/>
          </a:xfrm>
          <a:prstGeom prst="rect">
            <a:avLst/>
          </a:prstGeom>
        </p:spPr>
        <p:txBody>
          <a:bodyPr vert="horz" wrap="square" lIns="146304" tIns="91440" rIns="146304" bIns="91440" rtlCol="0" anchor="t">
            <a:noAutofit/>
          </a:bodyPr>
          <a:lstStyle/>
          <a:p>
            <a:pPr algn="ctr" defTabSz="1243425"/>
            <a:r>
              <a:rPr lang="en-US" sz="2400" dirty="0" smtClean="0">
                <a:solidFill>
                  <a:srgbClr val="00BCF2">
                    <a:alpha val="99000"/>
                  </a:srgbClr>
                </a:solidFill>
              </a:rPr>
              <a:t>Skeletal Tracking</a:t>
            </a:r>
          </a:p>
        </p:txBody>
      </p:sp>
      <p:sp>
        <p:nvSpPr>
          <p:cNvPr id="13" name="TextBox 12"/>
          <p:cNvSpPr txBox="1"/>
          <p:nvPr/>
        </p:nvSpPr>
        <p:spPr>
          <a:xfrm>
            <a:off x="3556127" y="1808671"/>
            <a:ext cx="2194536" cy="865640"/>
          </a:xfrm>
          <a:prstGeom prst="rect">
            <a:avLst/>
          </a:prstGeom>
        </p:spPr>
        <p:txBody>
          <a:bodyPr vert="horz" wrap="square" lIns="146304" tIns="91440" rIns="146304" bIns="91440" rtlCol="0" anchor="t">
            <a:noAutofit/>
          </a:bodyPr>
          <a:lstStyle/>
          <a:p>
            <a:pPr algn="ctr" defTabSz="1243425"/>
            <a:r>
              <a:rPr lang="en-US" sz="2400" dirty="0" smtClean="0">
                <a:solidFill>
                  <a:srgbClr val="00BCF2">
                    <a:alpha val="99000"/>
                  </a:srgbClr>
                </a:solidFill>
              </a:rPr>
              <a:t>Background Removal</a:t>
            </a:r>
          </a:p>
        </p:txBody>
      </p:sp>
      <p:sp>
        <p:nvSpPr>
          <p:cNvPr id="14" name="Rectangle 13"/>
          <p:cNvSpPr/>
          <p:nvPr/>
        </p:nvSpPr>
        <p:spPr>
          <a:xfrm>
            <a:off x="6606254" y="1885954"/>
            <a:ext cx="2138816" cy="461665"/>
          </a:xfrm>
          <a:prstGeom prst="rect">
            <a:avLst/>
          </a:prstGeom>
        </p:spPr>
        <p:txBody>
          <a:bodyPr wrap="square">
            <a:spAutoFit/>
          </a:bodyPr>
          <a:lstStyle/>
          <a:p>
            <a:pPr algn="ctr" defTabSz="1243425"/>
            <a:r>
              <a:rPr lang="en-US" sz="2400" dirty="0" smtClean="0">
                <a:solidFill>
                  <a:srgbClr val="00BCF2">
                    <a:alpha val="99000"/>
                  </a:srgbClr>
                </a:solidFill>
              </a:rPr>
              <a:t>Depth</a:t>
            </a:r>
            <a:endParaRPr lang="en-US" sz="2400" dirty="0">
              <a:solidFill>
                <a:srgbClr val="00BCF2">
                  <a:alpha val="99000"/>
                </a:srgbClr>
              </a:solidFill>
            </a:endParaRPr>
          </a:p>
        </p:txBody>
      </p:sp>
      <p:sp>
        <p:nvSpPr>
          <p:cNvPr id="15" name="Rectangle 14"/>
          <p:cNvSpPr/>
          <p:nvPr/>
        </p:nvSpPr>
        <p:spPr>
          <a:xfrm>
            <a:off x="9855641" y="1783158"/>
            <a:ext cx="1731632" cy="830997"/>
          </a:xfrm>
          <a:prstGeom prst="rect">
            <a:avLst/>
          </a:prstGeom>
        </p:spPr>
        <p:txBody>
          <a:bodyPr wrap="square">
            <a:spAutoFit/>
          </a:bodyPr>
          <a:lstStyle/>
          <a:p>
            <a:pPr algn="ctr" defTabSz="1243425"/>
            <a:r>
              <a:rPr lang="en-US" sz="2400" dirty="0" smtClean="0">
                <a:solidFill>
                  <a:srgbClr val="00BCF2">
                    <a:alpha val="99000"/>
                  </a:srgbClr>
                </a:solidFill>
              </a:rPr>
              <a:t>3D Scanning</a:t>
            </a:r>
            <a:endParaRPr lang="en-US" sz="2400" dirty="0">
              <a:solidFill>
                <a:srgbClr val="00BCF2">
                  <a:alpha val="99000"/>
                </a:srgbClr>
              </a:solidFill>
            </a:endParaRPr>
          </a:p>
        </p:txBody>
      </p:sp>
      <p:cxnSp>
        <p:nvCxnSpPr>
          <p:cNvPr id="17" name="Straight Connector 16"/>
          <p:cNvCxnSpPr/>
          <p:nvPr/>
        </p:nvCxnSpPr>
        <p:spPr>
          <a:xfrm>
            <a:off x="619255" y="1302726"/>
            <a:ext cx="1097268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4306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8681" b="15351"/>
          <a:stretch/>
        </p:blipFill>
        <p:spPr>
          <a:xfrm>
            <a:off x="-35747" y="-83127"/>
            <a:ext cx="12482003" cy="7077652"/>
          </a:xfrm>
          <a:prstGeom prst="rect">
            <a:avLst/>
          </a:prstGeom>
        </p:spPr>
      </p:pic>
      <p:sp>
        <p:nvSpPr>
          <p:cNvPr id="6" name="TextBox 5"/>
          <p:cNvSpPr txBox="1"/>
          <p:nvPr/>
        </p:nvSpPr>
        <p:spPr>
          <a:xfrm>
            <a:off x="-35747" y="-21060"/>
            <a:ext cx="12527529" cy="7030998"/>
          </a:xfrm>
          <a:prstGeom prst="rect">
            <a:avLst/>
          </a:prstGeom>
          <a:gradFill>
            <a:gsLst>
              <a:gs pos="87000">
                <a:srgbClr val="000000">
                  <a:alpha val="65000"/>
                </a:srgbClr>
              </a:gs>
              <a:gs pos="0">
                <a:schemeClr val="accent1">
                  <a:tint val="44500"/>
                  <a:satMod val="160000"/>
                  <a:alpha val="0"/>
                </a:schemeClr>
              </a:gs>
              <a:gs pos="50000">
                <a:schemeClr val="accent1">
                  <a:tint val="23500"/>
                  <a:satMod val="160000"/>
                  <a:alpha val="0"/>
                </a:schemeClr>
              </a:gs>
            </a:gsLst>
            <a:lin ang="5400000" scaled="0"/>
          </a:gradFill>
        </p:spPr>
        <p:txBody>
          <a:bodyPr vert="horz" wrap="square" lIns="146304" tIns="91440" rIns="146304" bIns="91440" rtlCol="0" anchor="t">
            <a:noAutofit/>
          </a:bodyPr>
          <a:lstStyle/>
          <a:p>
            <a:pPr defTabSz="1243425"/>
            <a:endParaRPr lang="en-US" sz="2400" dirty="0" smtClean="0">
              <a:solidFill>
                <a:prstClr val="white"/>
              </a:solidFill>
              <a:latin typeface="Segoe UI Light"/>
            </a:endParaRPr>
          </a:p>
        </p:txBody>
      </p:sp>
      <p:sp>
        <p:nvSpPr>
          <p:cNvPr id="7" name="Rectangle 6"/>
          <p:cNvSpPr/>
          <p:nvPr/>
        </p:nvSpPr>
        <p:spPr>
          <a:xfrm>
            <a:off x="274702" y="5874676"/>
            <a:ext cx="13457058" cy="523220"/>
          </a:xfrm>
          <a:prstGeom prst="rect">
            <a:avLst/>
          </a:prstGeom>
        </p:spPr>
        <p:txBody>
          <a:bodyPr wrap="square">
            <a:spAutoFit/>
          </a:bodyPr>
          <a:lstStyle/>
          <a:p>
            <a:pPr defTabSz="1243425"/>
            <a:r>
              <a:rPr lang="en-US" sz="2700" dirty="0" smtClean="0">
                <a:solidFill>
                  <a:prstClr val="white">
                    <a:alpha val="99000"/>
                  </a:prstClr>
                </a:solidFill>
                <a:latin typeface="Segoe UI Light"/>
              </a:rPr>
              <a:t>K4W understands users’ precise gesture interactions through skeletal tracking.</a:t>
            </a:r>
          </a:p>
        </p:txBody>
      </p:sp>
    </p:spTree>
    <p:extLst>
      <p:ext uri="{BB962C8B-B14F-4D97-AF65-F5344CB8AC3E}">
        <p14:creationId xmlns:p14="http://schemas.microsoft.com/office/powerpoint/2010/main" val="27922861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12666368" cy="6994525"/>
          </a:xfrm>
          <a:prstGeom prst="rect">
            <a:avLst/>
          </a:prstGeom>
        </p:spPr>
      </p:pic>
      <p:sp>
        <p:nvSpPr>
          <p:cNvPr id="10" name="TextBox 9"/>
          <p:cNvSpPr txBox="1"/>
          <p:nvPr/>
        </p:nvSpPr>
        <p:spPr>
          <a:xfrm>
            <a:off x="-1" y="-1"/>
            <a:ext cx="12666369" cy="6994526"/>
          </a:xfrm>
          <a:prstGeom prst="rect">
            <a:avLst/>
          </a:prstGeom>
          <a:gradFill>
            <a:gsLst>
              <a:gs pos="87000">
                <a:srgbClr val="000000">
                  <a:alpha val="65000"/>
                </a:srgbClr>
              </a:gs>
              <a:gs pos="0">
                <a:schemeClr val="accent1">
                  <a:tint val="44500"/>
                  <a:satMod val="160000"/>
                  <a:alpha val="0"/>
                </a:schemeClr>
              </a:gs>
              <a:gs pos="50000">
                <a:schemeClr val="accent1">
                  <a:tint val="23500"/>
                  <a:satMod val="160000"/>
                  <a:alpha val="0"/>
                </a:schemeClr>
              </a:gs>
            </a:gsLst>
            <a:lin ang="5400000" scaled="0"/>
          </a:gradFill>
        </p:spPr>
        <p:txBody>
          <a:bodyPr vert="horz" wrap="square" lIns="146304" tIns="91440" rIns="146304" bIns="91440" rtlCol="0" anchor="t">
            <a:noAutofit/>
          </a:bodyPr>
          <a:lstStyle/>
          <a:p>
            <a:pPr defTabSz="1243425"/>
            <a:endParaRPr lang="en-US" sz="2400" dirty="0" smtClean="0">
              <a:solidFill>
                <a:prstClr val="white"/>
              </a:solidFill>
              <a:latin typeface="Segoe UI Light"/>
            </a:endParaRPr>
          </a:p>
        </p:txBody>
      </p:sp>
      <p:sp>
        <p:nvSpPr>
          <p:cNvPr id="6" name="Rectangle 5"/>
          <p:cNvSpPr/>
          <p:nvPr/>
        </p:nvSpPr>
        <p:spPr>
          <a:xfrm>
            <a:off x="274702" y="5874676"/>
            <a:ext cx="13457058" cy="523220"/>
          </a:xfrm>
          <a:prstGeom prst="rect">
            <a:avLst/>
          </a:prstGeom>
        </p:spPr>
        <p:txBody>
          <a:bodyPr wrap="square">
            <a:spAutoFit/>
          </a:bodyPr>
          <a:lstStyle/>
          <a:p>
            <a:pPr defTabSz="1243425"/>
            <a:r>
              <a:rPr lang="en-US" sz="2700" dirty="0" smtClean="0">
                <a:solidFill>
                  <a:prstClr val="white">
                    <a:alpha val="99000"/>
                  </a:prstClr>
                </a:solidFill>
                <a:latin typeface="Segoe UI Light"/>
              </a:rPr>
              <a:t>K4W can provide users complete immersive experiences with background removal.</a:t>
            </a:r>
          </a:p>
        </p:txBody>
      </p:sp>
    </p:spTree>
    <p:extLst>
      <p:ext uri="{BB962C8B-B14F-4D97-AF65-F5344CB8AC3E}">
        <p14:creationId xmlns:p14="http://schemas.microsoft.com/office/powerpoint/2010/main" val="39749704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www.wired.com/design/wp-content/uploads/2013/03/K4W-SDK-1.7-Kinect-Fusion-Rendering_Compar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 y="-14271"/>
            <a:ext cx="12436477" cy="69945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 y="29611"/>
            <a:ext cx="12436475" cy="6994525"/>
          </a:xfrm>
          <a:prstGeom prst="rect">
            <a:avLst/>
          </a:prstGeom>
          <a:gradFill>
            <a:gsLst>
              <a:gs pos="87000">
                <a:srgbClr val="000000">
                  <a:alpha val="65000"/>
                </a:srgbClr>
              </a:gs>
              <a:gs pos="0">
                <a:schemeClr val="accent1">
                  <a:tint val="44500"/>
                  <a:satMod val="160000"/>
                  <a:alpha val="0"/>
                </a:schemeClr>
              </a:gs>
              <a:gs pos="50000">
                <a:schemeClr val="accent1">
                  <a:tint val="23500"/>
                  <a:satMod val="160000"/>
                  <a:alpha val="0"/>
                </a:schemeClr>
              </a:gs>
            </a:gsLst>
            <a:lin ang="5400000" scaled="0"/>
          </a:gradFill>
        </p:spPr>
        <p:txBody>
          <a:bodyPr vert="horz" wrap="square" lIns="146304" tIns="91440" rIns="146304" bIns="91440" rtlCol="0" anchor="t">
            <a:noAutofit/>
          </a:bodyPr>
          <a:lstStyle/>
          <a:p>
            <a:pPr defTabSz="1243425"/>
            <a:endParaRPr lang="en-US" sz="2400" dirty="0" smtClean="0">
              <a:solidFill>
                <a:prstClr val="white"/>
              </a:solidFill>
              <a:latin typeface="Segoe UI Light"/>
            </a:endParaRPr>
          </a:p>
        </p:txBody>
      </p:sp>
      <p:sp>
        <p:nvSpPr>
          <p:cNvPr id="9" name="Rectangle 8"/>
          <p:cNvSpPr/>
          <p:nvPr/>
        </p:nvSpPr>
        <p:spPr>
          <a:xfrm>
            <a:off x="274702" y="5874676"/>
            <a:ext cx="13457058" cy="507831"/>
          </a:xfrm>
          <a:prstGeom prst="rect">
            <a:avLst/>
          </a:prstGeom>
        </p:spPr>
        <p:txBody>
          <a:bodyPr wrap="square">
            <a:spAutoFit/>
          </a:bodyPr>
          <a:lstStyle/>
          <a:p>
            <a:pPr defTabSz="1243425"/>
            <a:r>
              <a:rPr lang="en-US" sz="2700" dirty="0" smtClean="0">
                <a:solidFill>
                  <a:prstClr val="white">
                    <a:alpha val="99000"/>
                  </a:prstClr>
                </a:solidFill>
                <a:latin typeface="Segoe UI Light"/>
              </a:rPr>
              <a:t>K4W can identify and understand objects with its 3D scanning capabilities.</a:t>
            </a:r>
          </a:p>
        </p:txBody>
      </p:sp>
    </p:spTree>
    <p:extLst>
      <p:ext uri="{BB962C8B-B14F-4D97-AF65-F5344CB8AC3E}">
        <p14:creationId xmlns:p14="http://schemas.microsoft.com/office/powerpoint/2010/main" val="23744092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138623" y="2415578"/>
            <a:ext cx="2130481" cy="2587394"/>
            <a:chOff x="3778094" y="1776322"/>
            <a:chExt cx="1566672" cy="1902668"/>
          </a:xfrm>
        </p:grpSpPr>
        <p:sp>
          <p:nvSpPr>
            <p:cNvPr id="5" name="Oval 4"/>
            <p:cNvSpPr/>
            <p:nvPr/>
          </p:nvSpPr>
          <p:spPr>
            <a:xfrm>
              <a:off x="3934761" y="2425653"/>
              <a:ext cx="1253337" cy="1253337"/>
            </a:xfrm>
            <a:prstGeom prst="ellipse">
              <a:avLst/>
            </a:prstGeom>
            <a:noFill/>
            <a:ln w="12700" cmpd="sng">
              <a:solidFill>
                <a:schemeClr val="tx1"/>
              </a:solidFill>
            </a:ln>
          </p:spPr>
          <p:style>
            <a:lnRef idx="0">
              <a:scrgbClr r="0" g="0" b="0"/>
            </a:lnRef>
            <a:fillRef idx="3">
              <a:scrgbClr r="0" g="0" b="0"/>
            </a:fillRef>
            <a:effectRef idx="0">
              <a:schemeClr val="accent3">
                <a:shade val="80000"/>
                <a:alpha val="50000"/>
                <a:hueOff val="0"/>
                <a:satOff val="0"/>
                <a:lumOff val="0"/>
                <a:alphaOff val="0"/>
              </a:schemeClr>
            </a:effectRef>
            <a:fontRef idx="minor">
              <a:schemeClr val="tx1"/>
            </a:fontRef>
          </p:style>
        </p:sp>
        <p:grpSp>
          <p:nvGrpSpPr>
            <p:cNvPr id="6" name="Group 5"/>
            <p:cNvGrpSpPr/>
            <p:nvPr/>
          </p:nvGrpSpPr>
          <p:grpSpPr>
            <a:xfrm>
              <a:off x="3778094" y="1776322"/>
              <a:ext cx="1566672" cy="853440"/>
              <a:chOff x="2264664" y="286201"/>
              <a:chExt cx="1566672" cy="853440"/>
            </a:xfrm>
          </p:grpSpPr>
          <p:sp>
            <p:nvSpPr>
              <p:cNvPr id="7" name="Rectangle 6"/>
              <p:cNvSpPr/>
              <p:nvPr/>
            </p:nvSpPr>
            <p:spPr>
              <a:xfrm>
                <a:off x="2264664" y="286201"/>
                <a:ext cx="1566672" cy="853440"/>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Rectangle 7"/>
              <p:cNvSpPr/>
              <p:nvPr/>
            </p:nvSpPr>
            <p:spPr>
              <a:xfrm>
                <a:off x="2264664" y="286201"/>
                <a:ext cx="1566672" cy="853440"/>
              </a:xfrm>
              <a:prstGeom prst="rect">
                <a:avLst/>
              </a:prstGeom>
              <a:ln>
                <a:noFill/>
              </a:ln>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46266">
                  <a:lnSpc>
                    <a:spcPct val="90000"/>
                  </a:lnSpc>
                  <a:spcBef>
                    <a:spcPct val="0"/>
                  </a:spcBef>
                  <a:spcAft>
                    <a:spcPct val="35000"/>
                  </a:spcAft>
                </a:pPr>
                <a:r>
                  <a:rPr lang="en-US" sz="1904" dirty="0">
                    <a:solidFill>
                      <a:srgbClr val="505050"/>
                    </a:solidFill>
                    <a:latin typeface="Segoe Black"/>
                    <a:cs typeface="Segoe Black"/>
                  </a:rPr>
                  <a:t>VISION</a:t>
                </a:r>
              </a:p>
            </p:txBody>
          </p:sp>
        </p:grpSp>
      </p:grpSp>
      <p:grpSp>
        <p:nvGrpSpPr>
          <p:cNvPr id="9" name="Group 8"/>
          <p:cNvGrpSpPr/>
          <p:nvPr/>
        </p:nvGrpSpPr>
        <p:grpSpPr>
          <a:xfrm>
            <a:off x="5904884" y="3131688"/>
            <a:ext cx="3067542" cy="2190719"/>
            <a:chOff x="4341573" y="2302921"/>
            <a:chExt cx="2255750" cy="1610969"/>
          </a:xfrm>
        </p:grpSpPr>
        <p:sp>
          <p:nvSpPr>
            <p:cNvPr id="10" name="Oval 9"/>
            <p:cNvSpPr/>
            <p:nvPr/>
          </p:nvSpPr>
          <p:spPr>
            <a:xfrm>
              <a:off x="4341573" y="2660553"/>
              <a:ext cx="1253337" cy="1253337"/>
            </a:xfrm>
            <a:prstGeom prst="ellipse">
              <a:avLst/>
            </a:prstGeom>
            <a:noFill/>
            <a:ln w="12700" cmpd="sng">
              <a:solidFill>
                <a:schemeClr val="tx1"/>
              </a:solidFill>
            </a:ln>
          </p:spPr>
          <p:style>
            <a:lnRef idx="0">
              <a:scrgbClr r="0" g="0" b="0"/>
            </a:lnRef>
            <a:fillRef idx="3">
              <a:scrgbClr r="0" g="0" b="0"/>
            </a:fillRef>
            <a:effectRef idx="0">
              <a:schemeClr val="accent3">
                <a:shade val="80000"/>
                <a:alpha val="50000"/>
                <a:hueOff val="65294"/>
                <a:satOff val="-6417"/>
                <a:lumOff val="6839"/>
                <a:alphaOff val="0"/>
              </a:schemeClr>
            </a:effectRef>
            <a:fontRef idx="minor">
              <a:schemeClr val="tx1"/>
            </a:fontRef>
          </p:style>
        </p:sp>
        <p:grpSp>
          <p:nvGrpSpPr>
            <p:cNvPr id="11" name="Group 10"/>
            <p:cNvGrpSpPr/>
            <p:nvPr/>
          </p:nvGrpSpPr>
          <p:grpSpPr>
            <a:xfrm>
              <a:off x="5112641" y="2302921"/>
              <a:ext cx="1484682" cy="934720"/>
              <a:chOff x="3599211" y="812800"/>
              <a:chExt cx="1484682" cy="934720"/>
            </a:xfrm>
          </p:grpSpPr>
          <p:sp>
            <p:nvSpPr>
              <p:cNvPr id="12" name="Rectangle 11"/>
              <p:cNvSpPr/>
              <p:nvPr/>
            </p:nvSpPr>
            <p:spPr>
              <a:xfrm>
                <a:off x="3599211" y="812800"/>
                <a:ext cx="1484682" cy="934720"/>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Rectangle 12"/>
              <p:cNvSpPr/>
              <p:nvPr/>
            </p:nvSpPr>
            <p:spPr>
              <a:xfrm>
                <a:off x="3599211" y="812800"/>
                <a:ext cx="1484682" cy="934720"/>
              </a:xfrm>
              <a:prstGeom prst="rect">
                <a:avLst/>
              </a:prstGeom>
              <a:noFill/>
              <a:ln w="12700" cmpd="sng">
                <a:noFill/>
              </a:ln>
            </p:spPr>
            <p:style>
              <a:lnRef idx="0">
                <a:scrgbClr r="0" g="0" b="0"/>
              </a:lnRef>
              <a:fillRef idx="3">
                <a:scrgbClr r="0" g="0" b="0"/>
              </a:fillRef>
              <a:effectRef idx="0">
                <a:schemeClr val="accent3">
                  <a:shade val="80000"/>
                  <a:alpha val="50000"/>
                  <a:hueOff val="0"/>
                  <a:satOff val="0"/>
                  <a:lumOff val="0"/>
                  <a:alphaOff val="0"/>
                </a:schemeClr>
              </a:effectRef>
              <a:fontRef idx="minor">
                <a:schemeClr val="tx1"/>
              </a:fontRef>
            </p:style>
            <p:txBody>
              <a:bodyPr spcFirstLastPara="0" vert="horz" wrap="square" lIns="0" tIns="0" rIns="0" bIns="0" numCol="1" spcCol="1270" anchor="ctr" anchorCtr="0">
                <a:noAutofit/>
              </a:bodyPr>
              <a:lstStyle/>
              <a:p>
                <a:pPr algn="ctr" defTabSz="846266">
                  <a:lnSpc>
                    <a:spcPct val="90000"/>
                  </a:lnSpc>
                  <a:spcBef>
                    <a:spcPct val="0"/>
                  </a:spcBef>
                  <a:spcAft>
                    <a:spcPct val="35000"/>
                  </a:spcAft>
                </a:pPr>
                <a:r>
                  <a:rPr lang="en-US" sz="1904" dirty="0">
                    <a:solidFill>
                      <a:srgbClr val="505050"/>
                    </a:solidFill>
                    <a:latin typeface="Segoe Black"/>
                    <a:cs typeface="Segoe Black"/>
                  </a:rPr>
                  <a:t>VOICE</a:t>
                </a:r>
              </a:p>
            </p:txBody>
          </p:sp>
        </p:grpSp>
      </p:grpSp>
      <p:grpSp>
        <p:nvGrpSpPr>
          <p:cNvPr id="14" name="Group 13"/>
          <p:cNvGrpSpPr/>
          <p:nvPr/>
        </p:nvGrpSpPr>
        <p:grpSpPr>
          <a:xfrm>
            <a:off x="5904886" y="4256891"/>
            <a:ext cx="3273640" cy="2190720"/>
            <a:chOff x="4341573" y="3130351"/>
            <a:chExt cx="2407307" cy="1610970"/>
          </a:xfrm>
        </p:grpSpPr>
        <p:sp>
          <p:nvSpPr>
            <p:cNvPr id="15" name="Oval 14"/>
            <p:cNvSpPr/>
            <p:nvPr/>
          </p:nvSpPr>
          <p:spPr>
            <a:xfrm>
              <a:off x="4341573" y="3130351"/>
              <a:ext cx="1253337" cy="1253337"/>
            </a:xfrm>
            <a:prstGeom prst="ellipse">
              <a:avLst/>
            </a:prstGeom>
            <a:noFill/>
            <a:ln w="12700" cmpd="sng">
              <a:solidFill>
                <a:schemeClr val="tx1"/>
              </a:solidFill>
            </a:ln>
          </p:spPr>
          <p:style>
            <a:lnRef idx="0">
              <a:scrgbClr r="0" g="0" b="0"/>
            </a:lnRef>
            <a:fillRef idx="3">
              <a:scrgbClr r="0" g="0" b="0"/>
            </a:fillRef>
            <a:effectRef idx="0">
              <a:schemeClr val="accent3">
                <a:shade val="80000"/>
                <a:alpha val="50000"/>
                <a:hueOff val="130588"/>
                <a:satOff val="-12834"/>
                <a:lumOff val="13679"/>
                <a:alphaOff val="0"/>
              </a:schemeClr>
            </a:effectRef>
            <a:fontRef idx="minor">
              <a:schemeClr val="tx1"/>
            </a:fontRef>
          </p:style>
        </p:sp>
        <p:grpSp>
          <p:nvGrpSpPr>
            <p:cNvPr id="16" name="Group 15"/>
            <p:cNvGrpSpPr/>
            <p:nvPr/>
          </p:nvGrpSpPr>
          <p:grpSpPr>
            <a:xfrm>
              <a:off x="5264198" y="3696873"/>
              <a:ext cx="1484682" cy="1044448"/>
              <a:chOff x="3750768" y="2206752"/>
              <a:chExt cx="1484682" cy="1044448"/>
            </a:xfrm>
          </p:grpSpPr>
          <p:sp>
            <p:nvSpPr>
              <p:cNvPr id="17" name="Rectangle 16"/>
              <p:cNvSpPr/>
              <p:nvPr/>
            </p:nvSpPr>
            <p:spPr>
              <a:xfrm>
                <a:off x="3750768" y="2206752"/>
                <a:ext cx="1484682" cy="1044448"/>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Rectangle 17"/>
              <p:cNvSpPr/>
              <p:nvPr/>
            </p:nvSpPr>
            <p:spPr>
              <a:xfrm>
                <a:off x="3750768" y="2206752"/>
                <a:ext cx="1484682" cy="1044448"/>
              </a:xfrm>
              <a:prstGeom prst="rect">
                <a:avLst/>
              </a:prstGeom>
              <a:ln>
                <a:noFill/>
              </a:ln>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46266">
                  <a:lnSpc>
                    <a:spcPct val="90000"/>
                  </a:lnSpc>
                  <a:spcBef>
                    <a:spcPct val="0"/>
                  </a:spcBef>
                  <a:spcAft>
                    <a:spcPct val="35000"/>
                  </a:spcAft>
                </a:pPr>
                <a:r>
                  <a:rPr lang="en-US" sz="1904" dirty="0">
                    <a:solidFill>
                      <a:srgbClr val="505050"/>
                    </a:solidFill>
                    <a:latin typeface="Segoe Black"/>
                    <a:cs typeface="Segoe Black"/>
                  </a:rPr>
                  <a:t>GESTURE</a:t>
                </a:r>
              </a:p>
            </p:txBody>
          </p:sp>
        </p:grpSp>
      </p:grpSp>
      <p:grpSp>
        <p:nvGrpSpPr>
          <p:cNvPr id="19" name="Group 18"/>
          <p:cNvGrpSpPr/>
          <p:nvPr/>
        </p:nvGrpSpPr>
        <p:grpSpPr>
          <a:xfrm>
            <a:off x="5351671" y="4576878"/>
            <a:ext cx="1704384" cy="2682438"/>
            <a:chOff x="3934761" y="3365657"/>
            <a:chExt cx="1253337" cy="1972560"/>
          </a:xfrm>
        </p:grpSpPr>
        <p:sp>
          <p:nvSpPr>
            <p:cNvPr id="20" name="Oval 19"/>
            <p:cNvSpPr/>
            <p:nvPr/>
          </p:nvSpPr>
          <p:spPr>
            <a:xfrm>
              <a:off x="3934761" y="3365657"/>
              <a:ext cx="1253337" cy="1253337"/>
            </a:xfrm>
            <a:prstGeom prst="ellipse">
              <a:avLst/>
            </a:prstGeom>
            <a:noFill/>
            <a:ln w="12700" cmpd="sng">
              <a:solidFill>
                <a:schemeClr val="tx1"/>
              </a:solidFill>
            </a:ln>
          </p:spPr>
          <p:style>
            <a:lnRef idx="0">
              <a:scrgbClr r="0" g="0" b="0"/>
            </a:lnRef>
            <a:fillRef idx="3">
              <a:scrgbClr r="0" g="0" b="0"/>
            </a:fillRef>
            <a:effectRef idx="0">
              <a:schemeClr val="accent3">
                <a:shade val="80000"/>
                <a:alpha val="50000"/>
                <a:hueOff val="195882"/>
                <a:satOff val="-19252"/>
                <a:lumOff val="20518"/>
                <a:alphaOff val="0"/>
              </a:schemeClr>
            </a:effectRef>
            <a:fontRef idx="minor">
              <a:schemeClr val="tx1"/>
            </a:fontRef>
          </p:style>
        </p:sp>
        <p:grpSp>
          <p:nvGrpSpPr>
            <p:cNvPr id="21" name="Group 20"/>
            <p:cNvGrpSpPr/>
            <p:nvPr/>
          </p:nvGrpSpPr>
          <p:grpSpPr>
            <a:xfrm>
              <a:off x="4229209" y="4484777"/>
              <a:ext cx="664441" cy="853440"/>
              <a:chOff x="2715779" y="2994656"/>
              <a:chExt cx="664441" cy="853440"/>
            </a:xfrm>
          </p:grpSpPr>
          <p:sp>
            <p:nvSpPr>
              <p:cNvPr id="22" name="Rectangle 21"/>
              <p:cNvSpPr/>
              <p:nvPr/>
            </p:nvSpPr>
            <p:spPr>
              <a:xfrm>
                <a:off x="2715779" y="2994656"/>
                <a:ext cx="664441" cy="853440"/>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3" name="Rectangle 22"/>
              <p:cNvSpPr/>
              <p:nvPr/>
            </p:nvSpPr>
            <p:spPr>
              <a:xfrm>
                <a:off x="2715779" y="2994656"/>
                <a:ext cx="664441" cy="853440"/>
              </a:xfrm>
              <a:prstGeom prst="rect">
                <a:avLst/>
              </a:prstGeom>
              <a:ln>
                <a:noFill/>
              </a:ln>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46266">
                  <a:lnSpc>
                    <a:spcPct val="90000"/>
                  </a:lnSpc>
                  <a:spcBef>
                    <a:spcPct val="0"/>
                  </a:spcBef>
                  <a:spcAft>
                    <a:spcPct val="35000"/>
                  </a:spcAft>
                </a:pPr>
                <a:r>
                  <a:rPr lang="en-US" sz="1904" dirty="0">
                    <a:solidFill>
                      <a:srgbClr val="505050"/>
                    </a:solidFill>
                    <a:latin typeface="Segoe Black"/>
                    <a:cs typeface="Segoe Black"/>
                  </a:rPr>
                  <a:t>TOUCH</a:t>
                </a:r>
              </a:p>
            </p:txBody>
          </p:sp>
        </p:grpSp>
      </p:grpSp>
      <p:grpSp>
        <p:nvGrpSpPr>
          <p:cNvPr id="24" name="Group 23"/>
          <p:cNvGrpSpPr/>
          <p:nvPr/>
        </p:nvGrpSpPr>
        <p:grpSpPr>
          <a:xfrm>
            <a:off x="3125816" y="4256891"/>
            <a:ext cx="3377024" cy="2190720"/>
            <a:chOff x="2297954" y="3130351"/>
            <a:chExt cx="2483331" cy="1610970"/>
          </a:xfrm>
        </p:grpSpPr>
        <p:sp>
          <p:nvSpPr>
            <p:cNvPr id="25" name="Oval 24"/>
            <p:cNvSpPr/>
            <p:nvPr/>
          </p:nvSpPr>
          <p:spPr>
            <a:xfrm>
              <a:off x="3527948" y="3130351"/>
              <a:ext cx="1253337" cy="1253337"/>
            </a:xfrm>
            <a:prstGeom prst="ellipse">
              <a:avLst/>
            </a:prstGeom>
            <a:noFill/>
            <a:ln w="12700">
              <a:solidFill>
                <a:schemeClr val="tx1"/>
              </a:solidFill>
            </a:ln>
          </p:spPr>
          <p:style>
            <a:lnRef idx="0">
              <a:scrgbClr r="0" g="0" b="0"/>
            </a:lnRef>
            <a:fillRef idx="3">
              <a:scrgbClr r="0" g="0" b="0"/>
            </a:fillRef>
            <a:effectRef idx="0">
              <a:schemeClr val="accent3">
                <a:shade val="80000"/>
                <a:alpha val="50000"/>
                <a:hueOff val="261176"/>
                <a:satOff val="-25669"/>
                <a:lumOff val="27358"/>
                <a:alphaOff val="0"/>
              </a:schemeClr>
            </a:effectRef>
            <a:fontRef idx="minor">
              <a:schemeClr val="tx1"/>
            </a:fontRef>
          </p:style>
        </p:sp>
        <p:grpSp>
          <p:nvGrpSpPr>
            <p:cNvPr id="26" name="Group 25"/>
            <p:cNvGrpSpPr/>
            <p:nvPr/>
          </p:nvGrpSpPr>
          <p:grpSpPr>
            <a:xfrm>
              <a:off x="2297954" y="3681106"/>
              <a:ext cx="1658102" cy="1060215"/>
              <a:chOff x="784524" y="2190985"/>
              <a:chExt cx="1658102" cy="1060215"/>
            </a:xfrm>
          </p:grpSpPr>
          <p:sp>
            <p:nvSpPr>
              <p:cNvPr id="27" name="Rectangle 26"/>
              <p:cNvSpPr/>
              <p:nvPr/>
            </p:nvSpPr>
            <p:spPr>
              <a:xfrm>
                <a:off x="957944" y="2206752"/>
                <a:ext cx="1484682" cy="1044448"/>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8" name="Rectangle 27"/>
              <p:cNvSpPr/>
              <p:nvPr/>
            </p:nvSpPr>
            <p:spPr>
              <a:xfrm>
                <a:off x="784524" y="2190985"/>
                <a:ext cx="1484682" cy="1044448"/>
              </a:xfrm>
              <a:prstGeom prst="rect">
                <a:avLst/>
              </a:prstGeom>
              <a:ln>
                <a:noFill/>
              </a:ln>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46266">
                  <a:lnSpc>
                    <a:spcPct val="90000"/>
                  </a:lnSpc>
                  <a:spcBef>
                    <a:spcPct val="0"/>
                  </a:spcBef>
                  <a:spcAft>
                    <a:spcPct val="35000"/>
                  </a:spcAft>
                </a:pPr>
                <a:r>
                  <a:rPr lang="en-US" sz="1904" dirty="0">
                    <a:solidFill>
                      <a:srgbClr val="505050"/>
                    </a:solidFill>
                    <a:latin typeface="Segoe Black"/>
                    <a:cs typeface="Segoe Black"/>
                  </a:rPr>
                  <a:t>KEYBOARD</a:t>
                </a:r>
              </a:p>
              <a:p>
                <a:pPr algn="ctr" defTabSz="846266">
                  <a:lnSpc>
                    <a:spcPct val="90000"/>
                  </a:lnSpc>
                  <a:spcBef>
                    <a:spcPct val="0"/>
                  </a:spcBef>
                  <a:spcAft>
                    <a:spcPct val="35000"/>
                  </a:spcAft>
                </a:pPr>
                <a:r>
                  <a:rPr lang="en-US" sz="1904" dirty="0">
                    <a:solidFill>
                      <a:srgbClr val="505050"/>
                    </a:solidFill>
                    <a:latin typeface="Segoe Black"/>
                    <a:cs typeface="Segoe Black"/>
                  </a:rPr>
                  <a:t>+</a:t>
                </a:r>
              </a:p>
              <a:p>
                <a:pPr algn="ctr" defTabSz="846266">
                  <a:lnSpc>
                    <a:spcPct val="90000"/>
                  </a:lnSpc>
                  <a:spcBef>
                    <a:spcPct val="0"/>
                  </a:spcBef>
                  <a:spcAft>
                    <a:spcPct val="35000"/>
                  </a:spcAft>
                </a:pPr>
                <a:r>
                  <a:rPr lang="en-US" sz="1904" dirty="0">
                    <a:solidFill>
                      <a:srgbClr val="505050"/>
                    </a:solidFill>
                    <a:latin typeface="Segoe Black"/>
                    <a:cs typeface="Segoe Black"/>
                  </a:rPr>
                  <a:t>MOUSE</a:t>
                </a:r>
              </a:p>
            </p:txBody>
          </p:sp>
        </p:grpSp>
      </p:grpSp>
      <p:grpSp>
        <p:nvGrpSpPr>
          <p:cNvPr id="29" name="Group 28"/>
          <p:cNvGrpSpPr/>
          <p:nvPr/>
        </p:nvGrpSpPr>
        <p:grpSpPr>
          <a:xfrm>
            <a:off x="3257950" y="3131688"/>
            <a:ext cx="3244890" cy="2190719"/>
            <a:chOff x="2395120" y="2302921"/>
            <a:chExt cx="2386165" cy="1610969"/>
          </a:xfrm>
        </p:grpSpPr>
        <p:sp>
          <p:nvSpPr>
            <p:cNvPr id="30" name="Oval 29"/>
            <p:cNvSpPr/>
            <p:nvPr/>
          </p:nvSpPr>
          <p:spPr>
            <a:xfrm>
              <a:off x="3527948" y="2660553"/>
              <a:ext cx="1253337" cy="1253337"/>
            </a:xfrm>
            <a:prstGeom prst="ellipse">
              <a:avLst/>
            </a:prstGeom>
            <a:noFill/>
            <a:ln w="12700">
              <a:solidFill>
                <a:schemeClr val="tx1"/>
              </a:solidFill>
            </a:ln>
          </p:spPr>
          <p:style>
            <a:lnRef idx="0">
              <a:scrgbClr r="0" g="0" b="0"/>
            </a:lnRef>
            <a:fillRef idx="3">
              <a:scrgbClr r="0" g="0" b="0"/>
            </a:fillRef>
            <a:effectRef idx="0">
              <a:schemeClr val="accent3">
                <a:shade val="80000"/>
                <a:alpha val="50000"/>
                <a:hueOff val="326470"/>
                <a:satOff val="-32086"/>
                <a:lumOff val="34197"/>
                <a:alphaOff val="0"/>
              </a:schemeClr>
            </a:effectRef>
            <a:fontRef idx="minor">
              <a:schemeClr val="tx1"/>
            </a:fontRef>
          </p:style>
        </p:sp>
        <p:grpSp>
          <p:nvGrpSpPr>
            <p:cNvPr id="31" name="Group 30"/>
            <p:cNvGrpSpPr/>
            <p:nvPr/>
          </p:nvGrpSpPr>
          <p:grpSpPr>
            <a:xfrm>
              <a:off x="2395120" y="2302921"/>
              <a:ext cx="1484682" cy="1044448"/>
              <a:chOff x="881690" y="812800"/>
              <a:chExt cx="1484682" cy="1044448"/>
            </a:xfrm>
          </p:grpSpPr>
          <p:sp>
            <p:nvSpPr>
              <p:cNvPr id="32" name="Rectangle 31"/>
              <p:cNvSpPr/>
              <p:nvPr/>
            </p:nvSpPr>
            <p:spPr>
              <a:xfrm>
                <a:off x="881690" y="812800"/>
                <a:ext cx="1484682" cy="1044448"/>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33" name="Rectangle 32"/>
              <p:cNvSpPr/>
              <p:nvPr/>
            </p:nvSpPr>
            <p:spPr>
              <a:xfrm>
                <a:off x="881690" y="812800"/>
                <a:ext cx="1484682" cy="1044448"/>
              </a:xfrm>
              <a:prstGeom prst="rect">
                <a:avLst/>
              </a:prstGeom>
              <a:ln>
                <a:noFill/>
              </a:ln>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46266">
                  <a:lnSpc>
                    <a:spcPct val="90000"/>
                  </a:lnSpc>
                  <a:spcBef>
                    <a:spcPct val="0"/>
                  </a:spcBef>
                  <a:spcAft>
                    <a:spcPct val="35000"/>
                  </a:spcAft>
                </a:pPr>
                <a:r>
                  <a:rPr lang="en-US" sz="1904" dirty="0">
                    <a:solidFill>
                      <a:srgbClr val="505050"/>
                    </a:solidFill>
                    <a:latin typeface="Segoe Black"/>
                    <a:cs typeface="Segoe Black"/>
                  </a:rPr>
                  <a:t>OTHERS</a:t>
                </a:r>
              </a:p>
            </p:txBody>
          </p:sp>
        </p:grpSp>
      </p:grpSp>
      <p:sp>
        <p:nvSpPr>
          <p:cNvPr id="34" name="Title 2"/>
          <p:cNvSpPr txBox="1">
            <a:spLocks/>
          </p:cNvSpPr>
          <p:nvPr/>
        </p:nvSpPr>
        <p:spPr>
          <a:xfrm>
            <a:off x="427039" y="4476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Tomorrow’s Interfaces are Multimodal</a:t>
            </a:r>
          </a:p>
        </p:txBody>
      </p:sp>
    </p:spTree>
    <p:extLst>
      <p:ext uri="{BB962C8B-B14F-4D97-AF65-F5344CB8AC3E}">
        <p14:creationId xmlns:p14="http://schemas.microsoft.com/office/powerpoint/2010/main" val="32183063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1+#ppt_w/2"/>
                                          </p:val>
                                        </p:tav>
                                        <p:tav tm="100000">
                                          <p:val>
                                            <p:strVal val="#ppt_x"/>
                                          </p:val>
                                        </p:tav>
                                      </p:tavLst>
                                    </p:anim>
                                    <p:anim calcmode="lin" valueType="num">
                                      <p:cBhvr additive="base">
                                        <p:cTn id="12" dur="2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1+#ppt_w/2"/>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2000" fill="hold"/>
                                        <p:tgtEl>
                                          <p:spTgt spid="19"/>
                                        </p:tgtEl>
                                        <p:attrNameLst>
                                          <p:attrName>ppt_x</p:attrName>
                                        </p:attrNameLst>
                                      </p:cBhvr>
                                      <p:tavLst>
                                        <p:tav tm="0">
                                          <p:val>
                                            <p:strVal val="#ppt_x"/>
                                          </p:val>
                                        </p:tav>
                                        <p:tav tm="100000">
                                          <p:val>
                                            <p:strVal val="#ppt_x"/>
                                          </p:val>
                                        </p:tav>
                                      </p:tavLst>
                                    </p:anim>
                                    <p:anim calcmode="lin" valueType="num">
                                      <p:cBhvr additive="base">
                                        <p:cTn id="20" dur="20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2000" fill="hold"/>
                                        <p:tgtEl>
                                          <p:spTgt spid="24"/>
                                        </p:tgtEl>
                                        <p:attrNameLst>
                                          <p:attrName>ppt_x</p:attrName>
                                        </p:attrNameLst>
                                      </p:cBhvr>
                                      <p:tavLst>
                                        <p:tav tm="0">
                                          <p:val>
                                            <p:strVal val="0-#ppt_w/2"/>
                                          </p:val>
                                        </p:tav>
                                        <p:tav tm="100000">
                                          <p:val>
                                            <p:strVal val="#ppt_x"/>
                                          </p:val>
                                        </p:tav>
                                      </p:tavLst>
                                    </p:anim>
                                    <p:anim calcmode="lin" valueType="num">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2000" fill="hold"/>
                                        <p:tgtEl>
                                          <p:spTgt spid="29"/>
                                        </p:tgtEl>
                                        <p:attrNameLst>
                                          <p:attrName>ppt_x</p:attrName>
                                        </p:attrNameLst>
                                      </p:cBhvr>
                                      <p:tavLst>
                                        <p:tav tm="0">
                                          <p:val>
                                            <p:strVal val="0-#ppt_w/2"/>
                                          </p:val>
                                        </p:tav>
                                        <p:tav tm="100000">
                                          <p:val>
                                            <p:strVal val="#ppt_x"/>
                                          </p:val>
                                        </p:tav>
                                      </p:tavLst>
                                    </p:anim>
                                    <p:anim calcmode="lin" valueType="num">
                                      <p:cBhvr additive="base">
                                        <p:cTn id="28" dur="2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46" b="13331"/>
          <a:stretch/>
        </p:blipFill>
        <p:spPr>
          <a:xfrm flipH="1">
            <a:off x="4116" y="496"/>
            <a:ext cx="12464809" cy="6993511"/>
          </a:xfrm>
          <a:prstGeom prst="rect">
            <a:avLst/>
          </a:prstGeom>
        </p:spPr>
      </p:pic>
      <p:cxnSp>
        <p:nvCxnSpPr>
          <p:cNvPr id="12" name="Straight Arrow Connector 11"/>
          <p:cNvCxnSpPr/>
          <p:nvPr/>
        </p:nvCxnSpPr>
        <p:spPr>
          <a:xfrm flipV="1">
            <a:off x="369680" y="3658492"/>
            <a:ext cx="6119202" cy="300251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070421" y="3927602"/>
            <a:ext cx="684673" cy="3060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defTabSz="1243411"/>
            <a:r>
              <a:rPr lang="en-US" sz="1360" dirty="0">
                <a:solidFill>
                  <a:srgbClr val="6DC2E9"/>
                </a:solidFill>
                <a:latin typeface="Segoe Black"/>
                <a:cs typeface="Segoe Black"/>
              </a:rPr>
              <a:t>0’-3’</a:t>
            </a:r>
          </a:p>
        </p:txBody>
      </p:sp>
      <p:sp>
        <p:nvSpPr>
          <p:cNvPr id="14" name="Rectangle 13"/>
          <p:cNvSpPr/>
          <p:nvPr/>
        </p:nvSpPr>
        <p:spPr>
          <a:xfrm>
            <a:off x="4526878" y="4731093"/>
            <a:ext cx="684673" cy="3060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defTabSz="1243411"/>
            <a:r>
              <a:rPr lang="en-US" sz="1360" dirty="0">
                <a:solidFill>
                  <a:srgbClr val="6DC2E9"/>
                </a:solidFill>
                <a:latin typeface="Segoe Black"/>
                <a:cs typeface="Segoe Black"/>
              </a:rPr>
              <a:t>3’-6’</a:t>
            </a:r>
          </a:p>
        </p:txBody>
      </p:sp>
      <p:sp>
        <p:nvSpPr>
          <p:cNvPr id="15" name="Rectangle 14"/>
          <p:cNvSpPr/>
          <p:nvPr/>
        </p:nvSpPr>
        <p:spPr>
          <a:xfrm>
            <a:off x="1752711" y="6105486"/>
            <a:ext cx="837124" cy="3060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defTabSz="1243411"/>
            <a:r>
              <a:rPr lang="en-US" sz="1360" dirty="0">
                <a:solidFill>
                  <a:srgbClr val="6DC2E9"/>
                </a:solidFill>
                <a:latin typeface="Segoe Black"/>
                <a:cs typeface="Segoe Black"/>
              </a:rPr>
              <a:t>6’-10’</a:t>
            </a:r>
          </a:p>
        </p:txBody>
      </p:sp>
      <p:sp>
        <p:nvSpPr>
          <p:cNvPr id="16" name="Rectangle 15"/>
          <p:cNvSpPr/>
          <p:nvPr/>
        </p:nvSpPr>
        <p:spPr>
          <a:xfrm>
            <a:off x="369677" y="2557444"/>
            <a:ext cx="1302313" cy="3060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defTabSz="1243411"/>
            <a:r>
              <a:rPr lang="en-US" sz="1360" dirty="0">
                <a:solidFill>
                  <a:srgbClr val="6DC2E9"/>
                </a:solidFill>
                <a:latin typeface="Segoe Black"/>
                <a:cs typeface="Segoe Black"/>
              </a:rPr>
              <a:t>OUTSIDE</a:t>
            </a:r>
          </a:p>
          <a:p>
            <a:pPr defTabSz="1243411"/>
            <a:r>
              <a:rPr lang="en-US" sz="1360" dirty="0">
                <a:solidFill>
                  <a:srgbClr val="6DC2E9"/>
                </a:solidFill>
                <a:latin typeface="Segoe Black"/>
                <a:cs typeface="Segoe Black"/>
              </a:rPr>
              <a:t>FOV</a:t>
            </a:r>
          </a:p>
        </p:txBody>
      </p:sp>
      <p:sp>
        <p:nvSpPr>
          <p:cNvPr id="17" name="Rectangle 16"/>
          <p:cNvSpPr/>
          <p:nvPr/>
        </p:nvSpPr>
        <p:spPr>
          <a:xfrm>
            <a:off x="520268" y="5562006"/>
            <a:ext cx="11292797" cy="385362"/>
          </a:xfrm>
          <a:prstGeom prst="rect">
            <a:avLst/>
          </a:prstGeom>
        </p:spPr>
        <p:txBody>
          <a:bodyPr wrap="square">
            <a:spAutoFit/>
          </a:bodyPr>
          <a:lstStyle/>
          <a:p>
            <a:pPr algn="r" defTabSz="1243411"/>
            <a:r>
              <a:rPr lang="en-US" sz="1904" dirty="0">
                <a:solidFill>
                  <a:srgbClr val="6DC2E9"/>
                </a:solidFill>
                <a:latin typeface="Segoe Black" pitchFamily="34" charset="0"/>
                <a:cs typeface="Segoe Black"/>
              </a:rPr>
              <a:t>INPUT/OUTPUT FIDELITY </a:t>
            </a:r>
            <a:r>
              <a:rPr lang="en-US" sz="1904" dirty="0">
                <a:solidFill>
                  <a:srgbClr val="6DC2E9"/>
                </a:solidFill>
                <a:latin typeface="Segoe Light"/>
                <a:cs typeface="Segoe Black"/>
              </a:rPr>
              <a:t>IS PROPORTIONAL TO </a:t>
            </a:r>
            <a:r>
              <a:rPr lang="en-US" sz="1904" dirty="0">
                <a:solidFill>
                  <a:srgbClr val="6DC2E9"/>
                </a:solidFill>
                <a:latin typeface="Segoe Black" pitchFamily="34" charset="0"/>
                <a:cs typeface="Segoe Black"/>
              </a:rPr>
              <a:t>DISTANCE</a:t>
            </a:r>
            <a:endParaRPr lang="en-US" sz="1904" dirty="0">
              <a:solidFill>
                <a:srgbClr val="6DC2E9"/>
              </a:solidFill>
              <a:latin typeface="Segoe Black" pitchFamily="34" charset="0"/>
              <a:cs typeface="Segoe Light"/>
            </a:endParaRPr>
          </a:p>
        </p:txBody>
      </p:sp>
      <p:sp>
        <p:nvSpPr>
          <p:cNvPr id="10"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Proximity Spectrum</a:t>
            </a:r>
          </a:p>
        </p:txBody>
      </p:sp>
    </p:spTree>
    <p:extLst>
      <p:ext uri="{BB962C8B-B14F-4D97-AF65-F5344CB8AC3E}">
        <p14:creationId xmlns:p14="http://schemas.microsoft.com/office/powerpoint/2010/main" val="173829686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82" y="-1"/>
            <a:ext cx="12434711" cy="699452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48" dirty="0">
              <a:solidFill>
                <a:srgbClr val="FFFFFF"/>
              </a:solidFill>
            </a:endParaRPr>
          </a:p>
        </p:txBody>
      </p:sp>
      <p:pic>
        <p:nvPicPr>
          <p:cNvPr id="32" name="Picture 31"/>
          <p:cNvPicPr>
            <a:picLocks noChangeAspect="1"/>
          </p:cNvPicPr>
          <p:nvPr/>
        </p:nvPicPr>
        <p:blipFill rotWithShape="1">
          <a:blip r:embed="rId2" cstate="email">
            <a:extLst>
              <a:ext uri="{28A0092B-C50C-407E-A947-70E740481C1C}">
                <a14:useLocalDpi xmlns:a14="http://schemas.microsoft.com/office/drawing/2010/main" val="0"/>
              </a:ext>
            </a:extLst>
          </a:blip>
          <a:srcRect l="48"/>
          <a:stretch/>
        </p:blipFill>
        <p:spPr>
          <a:xfrm>
            <a:off x="-31402" y="264083"/>
            <a:ext cx="11991943" cy="6679514"/>
          </a:xfrm>
          <a:prstGeom prst="rect">
            <a:avLst/>
          </a:prstGeom>
        </p:spPr>
      </p:pic>
      <p:sp>
        <p:nvSpPr>
          <p:cNvPr id="33" name="Rectangle 32"/>
          <p:cNvSpPr/>
          <p:nvPr/>
        </p:nvSpPr>
        <p:spPr>
          <a:xfrm>
            <a:off x="1360235" y="2585411"/>
            <a:ext cx="1348483" cy="323821"/>
          </a:xfrm>
          <a:prstGeom prst="rect">
            <a:avLst/>
          </a:prstGeom>
          <a:solidFill>
            <a:srgbClr val="603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60" dirty="0">
                <a:solidFill>
                  <a:srgbClr val="FFFFFF"/>
                </a:solidFill>
                <a:latin typeface="Segoe Black" pitchFamily="34" charset="0"/>
              </a:rPr>
              <a:t>ENGAGED</a:t>
            </a:r>
          </a:p>
        </p:txBody>
      </p:sp>
      <p:sp>
        <p:nvSpPr>
          <p:cNvPr id="34" name="Rectangle 33"/>
          <p:cNvSpPr/>
          <p:nvPr/>
        </p:nvSpPr>
        <p:spPr>
          <a:xfrm>
            <a:off x="622617" y="4269278"/>
            <a:ext cx="1348483" cy="323821"/>
          </a:xfrm>
          <a:prstGeom prst="rect">
            <a:avLst/>
          </a:prstGeom>
          <a:solidFill>
            <a:srgbClr val="603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60" dirty="0">
                <a:solidFill>
                  <a:srgbClr val="FFFFFF"/>
                </a:solidFill>
                <a:latin typeface="Segoe Black" pitchFamily="34" charset="0"/>
              </a:rPr>
              <a:t>ENGAGED</a:t>
            </a:r>
          </a:p>
        </p:txBody>
      </p:sp>
      <p:sp>
        <p:nvSpPr>
          <p:cNvPr id="35" name="Rectangle 34"/>
          <p:cNvSpPr/>
          <p:nvPr/>
        </p:nvSpPr>
        <p:spPr>
          <a:xfrm>
            <a:off x="4729911" y="1982056"/>
            <a:ext cx="3703261" cy="4866485"/>
          </a:xfrm>
          <a:prstGeom prst="rect">
            <a:avLst/>
          </a:prstGeom>
          <a:noFill/>
          <a:ln w="12700">
            <a:solidFill>
              <a:srgbClr val="603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36" name="Rectangle 35"/>
          <p:cNvSpPr/>
          <p:nvPr/>
        </p:nvSpPr>
        <p:spPr>
          <a:xfrm>
            <a:off x="3899681" y="4282975"/>
            <a:ext cx="1686364" cy="323821"/>
          </a:xfrm>
          <a:prstGeom prst="rect">
            <a:avLst/>
          </a:prstGeom>
          <a:solidFill>
            <a:srgbClr val="603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60" dirty="0">
                <a:solidFill>
                  <a:srgbClr val="FFFFFF"/>
                </a:solidFill>
                <a:latin typeface="Segoe Black" pitchFamily="34" charset="0"/>
              </a:rPr>
              <a:t>NOT ENGAGED</a:t>
            </a:r>
          </a:p>
        </p:txBody>
      </p:sp>
      <p:sp>
        <p:nvSpPr>
          <p:cNvPr id="37" name="Rectangle 36"/>
          <p:cNvSpPr/>
          <p:nvPr/>
        </p:nvSpPr>
        <p:spPr>
          <a:xfrm>
            <a:off x="9728452" y="5711817"/>
            <a:ext cx="1686364" cy="323821"/>
          </a:xfrm>
          <a:prstGeom prst="rect">
            <a:avLst/>
          </a:prstGeom>
          <a:solidFill>
            <a:srgbClr val="603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60" dirty="0">
                <a:solidFill>
                  <a:srgbClr val="FFFFFF"/>
                </a:solidFill>
                <a:latin typeface="Segoe Black" pitchFamily="34" charset="0"/>
              </a:rPr>
              <a:t>NOT ENGAGED</a:t>
            </a:r>
          </a:p>
        </p:txBody>
      </p:sp>
      <p:sp>
        <p:nvSpPr>
          <p:cNvPr id="38" name="Rectangle 37"/>
          <p:cNvSpPr/>
          <p:nvPr/>
        </p:nvSpPr>
        <p:spPr>
          <a:xfrm>
            <a:off x="7758930" y="2428276"/>
            <a:ext cx="1348483" cy="323821"/>
          </a:xfrm>
          <a:prstGeom prst="rect">
            <a:avLst/>
          </a:prstGeom>
          <a:solidFill>
            <a:srgbClr val="603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60" dirty="0">
                <a:solidFill>
                  <a:srgbClr val="FFFFFF"/>
                </a:solidFill>
                <a:latin typeface="Segoe Black" pitchFamily="34" charset="0"/>
              </a:rPr>
              <a:t>ENGAGED</a:t>
            </a:r>
          </a:p>
        </p:txBody>
      </p:sp>
      <p:sp>
        <p:nvSpPr>
          <p:cNvPr id="39" name="Oval Callout 38"/>
          <p:cNvSpPr/>
          <p:nvPr/>
        </p:nvSpPr>
        <p:spPr>
          <a:xfrm>
            <a:off x="112049" y="2441228"/>
            <a:ext cx="844173" cy="621736"/>
          </a:xfrm>
          <a:prstGeom prst="wedgeEllipseCallout">
            <a:avLst>
              <a:gd name="adj1" fmla="val -57230"/>
              <a:gd name="adj2" fmla="val 76292"/>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lstStyle/>
          <a:p>
            <a:endParaRPr lang="en-US" sz="2448" dirty="0">
              <a:solidFill>
                <a:srgbClr val="FFFFFF"/>
              </a:solidFill>
            </a:endParaRPr>
          </a:p>
        </p:txBody>
      </p:sp>
      <p:sp>
        <p:nvSpPr>
          <p:cNvPr id="40" name="Rectangle 39"/>
          <p:cNvSpPr/>
          <p:nvPr/>
        </p:nvSpPr>
        <p:spPr>
          <a:xfrm>
            <a:off x="5748412" y="1835987"/>
            <a:ext cx="1686364" cy="323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60" dirty="0">
                <a:solidFill>
                  <a:srgbClr val="6034A9"/>
                </a:solidFill>
                <a:latin typeface="Segoe Black" pitchFamily="34" charset="0"/>
              </a:rPr>
              <a:t>TRACKING</a:t>
            </a:r>
          </a:p>
        </p:txBody>
      </p:sp>
      <p:sp>
        <p:nvSpPr>
          <p:cNvPr id="14"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2720" b="0" kern="1200" cap="none" spc="-102" baseline="0">
                <a:ln w="3175">
                  <a:noFill/>
                </a:ln>
                <a:solidFill>
                  <a:srgbClr val="2B9646"/>
                </a:solidFill>
                <a:effectLst/>
                <a:latin typeface="Segoe Black" pitchFamily="34" charset="0"/>
                <a:ea typeface="+mn-ea"/>
                <a:cs typeface="Segoe UI" pitchFamily="34" charset="0"/>
              </a:defRPr>
            </a:lvl1pPr>
          </a:lstStyle>
          <a:p>
            <a:r>
              <a:rPr sz="5400" dirty="0" smtClean="0">
                <a:gradFill>
                  <a:gsLst>
                    <a:gs pos="1250">
                      <a:srgbClr val="505050"/>
                    </a:gs>
                    <a:gs pos="100000">
                      <a:srgbClr val="505050"/>
                    </a:gs>
                  </a:gsLst>
                  <a:lin ang="5400000" scaled="0"/>
                </a:gradFill>
                <a:latin typeface="Segoe UI Light"/>
              </a:rPr>
              <a:t>The Engagement Spectrum</a:t>
            </a:r>
            <a:endParaRPr sz="5400" dirty="0">
              <a:gradFill>
                <a:gsLst>
                  <a:gs pos="1250">
                    <a:srgbClr val="505050"/>
                  </a:gs>
                  <a:gs pos="100000">
                    <a:srgbClr val="505050"/>
                  </a:gs>
                </a:gsLst>
                <a:lin ang="5400000" scaled="0"/>
              </a:gradFill>
              <a:latin typeface="Segoe UI Light"/>
            </a:endParaRPr>
          </a:p>
        </p:txBody>
      </p:sp>
    </p:spTree>
    <p:extLst>
      <p:ext uri="{BB962C8B-B14F-4D97-AF65-F5344CB8AC3E}">
        <p14:creationId xmlns:p14="http://schemas.microsoft.com/office/powerpoint/2010/main" val="2719247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2" y="-1"/>
            <a:ext cx="12434711" cy="699452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48" dirty="0">
              <a:solidFill>
                <a:srgbClr val="7F7F7F"/>
              </a:solidFill>
            </a:endParaRPr>
          </a:p>
        </p:txBody>
      </p:sp>
      <p:sp>
        <p:nvSpPr>
          <p:cNvPr id="4" name="Rectangle 3"/>
          <p:cNvSpPr/>
          <p:nvPr/>
        </p:nvSpPr>
        <p:spPr>
          <a:xfrm>
            <a:off x="882" y="-1"/>
            <a:ext cx="12434711" cy="699452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48" dirty="0">
              <a:solidFill>
                <a:srgbClr val="FFFFFF"/>
              </a:solidFill>
            </a:endParaRPr>
          </a:p>
        </p:txBody>
      </p:sp>
      <p:pic>
        <p:nvPicPr>
          <p:cNvPr id="2" name="Picture 1"/>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bright="-40000"/>
                    </a14:imgEffect>
                  </a14:imgLayer>
                </a14:imgProps>
              </a:ext>
              <a:ext uri="{28A0092B-C50C-407E-A947-70E740481C1C}">
                <a14:useLocalDpi xmlns:a14="http://schemas.microsoft.com/office/drawing/2010/main"/>
              </a:ext>
            </a:extLst>
          </a:blip>
          <a:srcRect/>
          <a:stretch/>
        </p:blipFill>
        <p:spPr>
          <a:xfrm>
            <a:off x="-6006" y="-7478"/>
            <a:ext cx="12437688" cy="7002004"/>
          </a:xfrm>
          <a:prstGeom prst="rect">
            <a:avLst/>
          </a:prstGeom>
        </p:spPr>
      </p:pic>
      <p:sp>
        <p:nvSpPr>
          <p:cNvPr id="3" name="Title 2"/>
          <p:cNvSpPr>
            <a:spLocks noGrp="1"/>
          </p:cNvSpPr>
          <p:nvPr>
            <p:ph type="title"/>
          </p:nvPr>
        </p:nvSpPr>
        <p:spPr/>
        <p:txBody>
          <a:bodyPr/>
          <a:lstStyle/>
          <a:p>
            <a:r>
              <a:rPr lang="en-US" dirty="0" smtClean="0">
                <a:solidFill>
                  <a:schemeClr val="bg1"/>
                </a:solidFill>
              </a:rPr>
              <a:t>TOMORROW’S NATURAL USER INTERFACES ARE RELEVANT</a:t>
            </a:r>
            <a:endParaRPr lang="en-US" dirty="0">
              <a:solidFill>
                <a:schemeClr val="bg1"/>
              </a:solidFill>
            </a:endParaRPr>
          </a:p>
        </p:txBody>
      </p:sp>
      <p:sp>
        <p:nvSpPr>
          <p:cNvPr id="6" name="Title 2"/>
          <p:cNvSpPr txBox="1">
            <a:spLocks/>
          </p:cNvSpPr>
          <p:nvPr/>
        </p:nvSpPr>
        <p:spPr>
          <a:xfrm>
            <a:off x="622617" y="3196318"/>
            <a:ext cx="11439488" cy="601891"/>
          </a:xfrm>
          <a:prstGeom prst="rect">
            <a:avLst/>
          </a:prstGeom>
        </p:spPr>
        <p:txBody>
          <a:bodyPr/>
          <a:lstStyle>
            <a:lvl1pPr algn="l" defTabSz="914400" rtl="0" eaLnBrk="1" latinLnBrk="0" hangingPunct="1">
              <a:spcBef>
                <a:spcPct val="0"/>
              </a:spcBef>
              <a:buNone/>
              <a:defRPr sz="2000" kern="1200">
                <a:solidFill>
                  <a:srgbClr val="2B9646"/>
                </a:solidFill>
                <a:latin typeface="Segoe Black" pitchFamily="34" charset="0"/>
                <a:ea typeface="+mj-ea"/>
                <a:cs typeface="+mj-cs"/>
              </a:defRPr>
            </a:lvl1pPr>
          </a:lstStyle>
          <a:p>
            <a:r>
              <a:rPr lang="en-US" sz="1904" dirty="0">
                <a:solidFill>
                  <a:srgbClr val="FFFFFF"/>
                </a:solidFill>
                <a:latin typeface="Segoe Light"/>
                <a:ea typeface="Segoe UI" pitchFamily="34" charset="0"/>
                <a:cs typeface="Segoe Light"/>
              </a:rPr>
              <a:t>“EVERY INPUT IS </a:t>
            </a:r>
            <a:r>
              <a:rPr lang="en-US" sz="1904" dirty="0">
                <a:solidFill>
                  <a:srgbClr val="FFFFFF"/>
                </a:solidFill>
                <a:latin typeface="Segoe Black"/>
                <a:ea typeface="Segoe UI" pitchFamily="34" charset="0"/>
                <a:cs typeface="Segoe Black"/>
              </a:rPr>
              <a:t>BEST </a:t>
            </a:r>
            <a:r>
              <a:rPr lang="en-US" sz="1904" dirty="0">
                <a:solidFill>
                  <a:srgbClr val="FFFFFF"/>
                </a:solidFill>
                <a:latin typeface="Segoe Light"/>
                <a:ea typeface="Segoe UI" pitchFamily="34" charset="0"/>
                <a:cs typeface="Segoe Light"/>
              </a:rPr>
              <a:t>AT SOMETHING AND </a:t>
            </a:r>
            <a:r>
              <a:rPr lang="en-US" sz="1904" dirty="0">
                <a:solidFill>
                  <a:srgbClr val="FFFFFF"/>
                </a:solidFill>
                <a:latin typeface="Segoe Black"/>
                <a:ea typeface="Segoe UI" pitchFamily="34" charset="0"/>
                <a:cs typeface="Segoe Black"/>
              </a:rPr>
              <a:t>WORST</a:t>
            </a:r>
            <a:r>
              <a:rPr lang="en-US" sz="1904" dirty="0">
                <a:solidFill>
                  <a:srgbClr val="FFFFFF"/>
                </a:solidFill>
                <a:latin typeface="Segoe Light"/>
                <a:ea typeface="Segoe UI" pitchFamily="34" charset="0"/>
                <a:cs typeface="Segoe Light"/>
              </a:rPr>
              <a:t> AT SOMETHING ELSE” - </a:t>
            </a:r>
            <a:r>
              <a:rPr lang="en-US" sz="1904" dirty="0">
                <a:solidFill>
                  <a:srgbClr val="FFFFFF"/>
                </a:solidFill>
                <a:latin typeface="Segoe Black"/>
                <a:ea typeface="Segoe UI" pitchFamily="34" charset="0"/>
                <a:cs typeface="Segoe Black"/>
              </a:rPr>
              <a:t>BILL BUXTON</a:t>
            </a:r>
          </a:p>
        </p:txBody>
      </p:sp>
      <p:sp>
        <p:nvSpPr>
          <p:cNvPr id="7" name="Rectangle 6"/>
          <p:cNvSpPr/>
          <p:nvPr/>
        </p:nvSpPr>
        <p:spPr>
          <a:xfrm>
            <a:off x="519459" y="5562299"/>
            <a:ext cx="11294399" cy="385362"/>
          </a:xfrm>
          <a:prstGeom prst="rect">
            <a:avLst/>
          </a:prstGeom>
        </p:spPr>
        <p:txBody>
          <a:bodyPr wrap="square">
            <a:spAutoFit/>
          </a:bodyPr>
          <a:lstStyle/>
          <a:p>
            <a:pPr algn="r"/>
            <a:r>
              <a:rPr lang="en-US" sz="1904" dirty="0">
                <a:solidFill>
                  <a:srgbClr val="FFFFFF"/>
                </a:solidFill>
                <a:latin typeface="Segoe Light"/>
                <a:cs typeface="Segoe Light"/>
              </a:rPr>
              <a:t>A </a:t>
            </a:r>
            <a:r>
              <a:rPr lang="en-US" sz="1904" dirty="0">
                <a:solidFill>
                  <a:srgbClr val="FFFFFF"/>
                </a:solidFill>
                <a:latin typeface="Segoe Black"/>
                <a:cs typeface="Segoe Black"/>
              </a:rPr>
              <a:t>PREMIUM EXPERIENCE </a:t>
            </a:r>
            <a:r>
              <a:rPr lang="en-US" sz="1904" dirty="0">
                <a:solidFill>
                  <a:srgbClr val="FFFFFF"/>
                </a:solidFill>
                <a:latin typeface="Segoe Light"/>
                <a:cs typeface="Segoe Light"/>
              </a:rPr>
              <a:t>MATCHES THE </a:t>
            </a:r>
            <a:r>
              <a:rPr lang="en-US" sz="1904" dirty="0">
                <a:solidFill>
                  <a:srgbClr val="FFFFFF"/>
                </a:solidFill>
                <a:latin typeface="Segoe Black" pitchFamily="34" charset="0"/>
                <a:cs typeface="Segoe Light"/>
              </a:rPr>
              <a:t>RIGHT </a:t>
            </a:r>
            <a:r>
              <a:rPr lang="en-US" sz="1904" dirty="0">
                <a:solidFill>
                  <a:srgbClr val="FFFFFF"/>
                </a:solidFill>
                <a:latin typeface="Segoe Black" pitchFamily="34" charset="0"/>
                <a:cs typeface="Segoe Black"/>
              </a:rPr>
              <a:t>INPUT </a:t>
            </a:r>
            <a:r>
              <a:rPr lang="en-US" sz="1904" dirty="0">
                <a:solidFill>
                  <a:srgbClr val="FFFFFF"/>
                </a:solidFill>
                <a:latin typeface="Segoe Light"/>
                <a:cs typeface="Segoe Light"/>
              </a:rPr>
              <a:t>TO THE </a:t>
            </a:r>
            <a:r>
              <a:rPr lang="en-US" sz="1904" dirty="0">
                <a:solidFill>
                  <a:srgbClr val="FFFFFF"/>
                </a:solidFill>
                <a:latin typeface="Segoe Black" pitchFamily="34" charset="0"/>
                <a:cs typeface="Segoe Light"/>
              </a:rPr>
              <a:t>RIGHT </a:t>
            </a:r>
            <a:r>
              <a:rPr lang="en-US" sz="1904" dirty="0">
                <a:solidFill>
                  <a:srgbClr val="FFFFFF"/>
                </a:solidFill>
                <a:latin typeface="Segoe Black" pitchFamily="34" charset="0"/>
                <a:cs typeface="Segoe Black"/>
              </a:rPr>
              <a:t>TASK</a:t>
            </a:r>
          </a:p>
        </p:txBody>
      </p:sp>
    </p:spTree>
    <p:extLst>
      <p:ext uri="{BB962C8B-B14F-4D97-AF65-F5344CB8AC3E}">
        <p14:creationId xmlns:p14="http://schemas.microsoft.com/office/powerpoint/2010/main" val="2746598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84469"/>
          </a:xfrm>
        </p:spPr>
        <p:txBody>
          <a:bodyPr/>
          <a:lstStyle/>
          <a:p>
            <a:r>
              <a:rPr lang="en-US" dirty="0" smtClean="0"/>
              <a:t>SDK is a .NET layer for interacting with Kinect Sensors</a:t>
            </a:r>
          </a:p>
          <a:p>
            <a:pPr lvl="1"/>
            <a:r>
              <a:rPr lang="en-US" dirty="0" smtClean="0"/>
              <a:t>Includes several examples to get you started</a:t>
            </a:r>
          </a:p>
          <a:p>
            <a:r>
              <a:rPr lang="en-US" dirty="0" smtClean="0"/>
              <a:t>Development is no longer with XNA</a:t>
            </a:r>
          </a:p>
          <a:p>
            <a:pPr lvl="1"/>
            <a:r>
              <a:rPr lang="en-US" dirty="0" smtClean="0"/>
              <a:t>XNA is a .NET layer on top of DirectX</a:t>
            </a:r>
          </a:p>
          <a:p>
            <a:pPr lvl="1"/>
            <a:r>
              <a:rPr lang="en-US" dirty="0" smtClean="0"/>
              <a:t>Support through April 2014</a:t>
            </a:r>
          </a:p>
          <a:p>
            <a:pPr lvl="1"/>
            <a:r>
              <a:rPr lang="en-US" dirty="0" smtClean="0"/>
              <a:t>3</a:t>
            </a:r>
            <a:r>
              <a:rPr lang="en-US" baseline="30000" dirty="0" smtClean="0"/>
              <a:t>rd</a:t>
            </a:r>
            <a:r>
              <a:rPr lang="en-US" dirty="0" smtClean="0"/>
              <a:t> party platforms like Unity can help ease development</a:t>
            </a:r>
          </a:p>
          <a:p>
            <a:r>
              <a:rPr lang="en-US" dirty="0" smtClean="0"/>
              <a:t>In absence of XNA, you can simply use WPF</a:t>
            </a:r>
          </a:p>
          <a:p>
            <a:pPr lvl="1"/>
            <a:r>
              <a:rPr lang="en-US" dirty="0" smtClean="0"/>
              <a:t>WPF can be challenging for a newbie </a:t>
            </a:r>
          </a:p>
          <a:p>
            <a:pPr lvl="1"/>
            <a:r>
              <a:rPr lang="en-US" dirty="0" smtClean="0"/>
              <a:t>i.e. No X and Y coordinates for controls, simply offsets or transforms</a:t>
            </a:r>
            <a:endParaRPr lang="en-US" dirty="0"/>
          </a:p>
        </p:txBody>
      </p:sp>
      <p:sp>
        <p:nvSpPr>
          <p:cNvPr id="3" name="Title 2"/>
          <p:cNvSpPr>
            <a:spLocks noGrp="1"/>
          </p:cNvSpPr>
          <p:nvPr>
            <p:ph type="title"/>
          </p:nvPr>
        </p:nvSpPr>
        <p:spPr/>
        <p:txBody>
          <a:bodyPr/>
          <a:lstStyle/>
          <a:p>
            <a:r>
              <a:rPr lang="en-US" dirty="0" smtClean="0"/>
              <a:t>Kinect SDK</a:t>
            </a:r>
            <a:endParaRPr lang="en-US" dirty="0"/>
          </a:p>
        </p:txBody>
      </p:sp>
    </p:spTree>
    <p:extLst>
      <p:ext uri="{BB962C8B-B14F-4D97-AF65-F5344CB8AC3E}">
        <p14:creationId xmlns:p14="http://schemas.microsoft.com/office/powerpoint/2010/main" val="78600677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Chris’s Background</a:t>
            </a:r>
            <a:endParaRPr lang="en-US" dirty="0"/>
          </a:p>
        </p:txBody>
      </p:sp>
      <p:sp>
        <p:nvSpPr>
          <p:cNvPr id="3" name="Content Placeholder 2"/>
          <p:cNvSpPr>
            <a:spLocks noGrp="1"/>
          </p:cNvSpPr>
          <p:nvPr>
            <p:ph type="body" sz="quarter" idx="11"/>
          </p:nvPr>
        </p:nvSpPr>
        <p:spPr/>
        <p:txBody>
          <a:bodyPr/>
          <a:lstStyle/>
          <a:p>
            <a:r>
              <a:rPr lang="en-US" dirty="0" smtClean="0"/>
              <a:t>BS Computer Science, Math, Business</a:t>
            </a:r>
          </a:p>
          <a:p>
            <a:pPr lvl="1"/>
            <a:r>
              <a:rPr lang="en-US" dirty="0" smtClean="0"/>
              <a:t>5 years at IBM</a:t>
            </a:r>
          </a:p>
          <a:p>
            <a:r>
              <a:rPr lang="en-US" dirty="0" smtClean="0"/>
              <a:t>Microsoft Certified Trainer (MCT) since 2007</a:t>
            </a:r>
          </a:p>
          <a:p>
            <a:pPr lvl="1"/>
            <a:r>
              <a:rPr lang="en-US" dirty="0" smtClean="0"/>
              <a:t>CISSP, CCNP, JAVA, MCSD, SharePoint 4x</a:t>
            </a:r>
          </a:p>
          <a:p>
            <a:r>
              <a:rPr lang="en-US" dirty="0" smtClean="0"/>
              <a:t>CEO ACS, leading SharePoint courseware provider to Microsoft Certified Training centers</a:t>
            </a:r>
          </a:p>
          <a:p>
            <a:pPr lvl="1"/>
            <a:r>
              <a:rPr lang="en-US" dirty="0" smtClean="0"/>
              <a:t>Top selling titles in Development, BI and Search</a:t>
            </a:r>
          </a:p>
          <a:p>
            <a:r>
              <a:rPr lang="en-US" dirty="0" smtClean="0"/>
              <a:t>SharePoint Sr. Architect </a:t>
            </a:r>
          </a:p>
          <a:p>
            <a:pPr lvl="1"/>
            <a:r>
              <a:rPr lang="en-US" dirty="0" smtClean="0"/>
              <a:t>eBay</a:t>
            </a:r>
          </a:p>
          <a:p>
            <a:pPr lvl="1"/>
            <a:r>
              <a:rPr lang="en-US" dirty="0" smtClean="0"/>
              <a:t>General Atomics</a:t>
            </a:r>
          </a:p>
          <a:p>
            <a:endParaRPr lang="en-US" dirty="0" smtClean="0"/>
          </a:p>
          <a:p>
            <a:pPr lvl="1"/>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6237" y="5402262"/>
            <a:ext cx="2082012" cy="119172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7237" y="1434922"/>
            <a:ext cx="1985995" cy="1088037"/>
          </a:xfrm>
          <a:prstGeom prst="rect">
            <a:avLst/>
          </a:prstGeom>
        </p:spPr>
      </p:pic>
    </p:spTree>
    <p:extLst>
      <p:ext uri="{BB962C8B-B14F-4D97-AF65-F5344CB8AC3E}">
        <p14:creationId xmlns:p14="http://schemas.microsoft.com/office/powerpoint/2010/main" val="378013627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r>
              <a:rPr lang="en-US" dirty="0" smtClean="0"/>
              <a:t>All data is provided via “Streams”</a:t>
            </a:r>
          </a:p>
          <a:p>
            <a:pPr lvl="1"/>
            <a:r>
              <a:rPr lang="en-US" dirty="0" smtClean="0"/>
              <a:t>Stream ~= frames per second snapshots of sensor data</a:t>
            </a:r>
          </a:p>
          <a:p>
            <a:pPr lvl="1"/>
            <a:r>
              <a:rPr lang="en-US" dirty="0" smtClean="0"/>
              <a:t>Key is to combine the stream data in some meaningful way</a:t>
            </a:r>
          </a:p>
          <a:p>
            <a:r>
              <a:rPr lang="en-US" dirty="0" smtClean="0"/>
              <a:t>SDK does provide some higher level ways to do this (</a:t>
            </a:r>
            <a:r>
              <a:rPr lang="en-US" dirty="0" err="1" smtClean="0"/>
              <a:t>InteractionClient</a:t>
            </a:r>
            <a:r>
              <a:rPr lang="en-US" dirty="0" smtClean="0"/>
              <a:t>)</a:t>
            </a:r>
          </a:p>
          <a:p>
            <a:pPr lvl="1"/>
            <a:r>
              <a:rPr lang="en-US" dirty="0" smtClean="0"/>
              <a:t>In some cases, you will have to build your own “gestures”</a:t>
            </a:r>
          </a:p>
          <a:p>
            <a:pPr lvl="2"/>
            <a:r>
              <a:rPr lang="en-US" dirty="0" smtClean="0"/>
              <a:t>Swipe left, swipe right, </a:t>
            </a:r>
            <a:r>
              <a:rPr lang="en-US" dirty="0" err="1" smtClean="0"/>
              <a:t>etc</a:t>
            </a:r>
            <a:endParaRPr lang="en-US" dirty="0" smtClean="0"/>
          </a:p>
          <a:p>
            <a:pPr lvl="1"/>
            <a:endParaRPr lang="en-US" dirty="0"/>
          </a:p>
        </p:txBody>
      </p:sp>
      <p:sp>
        <p:nvSpPr>
          <p:cNvPr id="3" name="Title 2"/>
          <p:cNvSpPr>
            <a:spLocks noGrp="1"/>
          </p:cNvSpPr>
          <p:nvPr>
            <p:ph type="title"/>
          </p:nvPr>
        </p:nvSpPr>
        <p:spPr/>
        <p:txBody>
          <a:bodyPr/>
          <a:lstStyle/>
          <a:p>
            <a:r>
              <a:rPr lang="en-US" dirty="0" smtClean="0"/>
              <a:t>Working with the SDK</a:t>
            </a:r>
            <a:endParaRPr lang="en-US" dirty="0"/>
          </a:p>
        </p:txBody>
      </p:sp>
    </p:spTree>
    <p:extLst>
      <p:ext uri="{BB962C8B-B14F-4D97-AF65-F5344CB8AC3E}">
        <p14:creationId xmlns:p14="http://schemas.microsoft.com/office/powerpoint/2010/main" val="366631932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Interactions Architecture (1.8)</a:t>
            </a:r>
            <a:endParaRPr lang="en-US" dirty="0"/>
          </a:p>
        </p:txBody>
      </p:sp>
      <p:sp>
        <p:nvSpPr>
          <p:cNvPr id="22" name="Rectangle 21"/>
          <p:cNvSpPr/>
          <p:nvPr/>
        </p:nvSpPr>
        <p:spPr>
          <a:xfrm>
            <a:off x="274638" y="5402262"/>
            <a:ext cx="11922045" cy="1524000"/>
          </a:xfrm>
          <a:prstGeom prst="rect">
            <a:avLst/>
          </a:prstGeom>
          <a:solidFill>
            <a:schemeClr val="accent3"/>
          </a:solidFill>
          <a:ln w="25400" cap="flat" cmpd="sng" algn="ctr">
            <a:noFill/>
            <a:prstDash val="solid"/>
          </a:ln>
          <a:effectLst/>
        </p:spPr>
        <p:txBody>
          <a:bodyPr lIns="121725" tIns="60862" rIns="121725" bIns="60862" rtlCol="0" anchor="ctr"/>
          <a:lstStyle/>
          <a:p>
            <a:pPr algn="ctr" defTabSz="914400">
              <a:defRPr/>
            </a:pPr>
            <a:r>
              <a:rPr lang="en-US" sz="2400" kern="0" dirty="0" smtClean="0">
                <a:gradFill>
                  <a:gsLst>
                    <a:gs pos="0">
                      <a:srgbClr val="FFFFFF"/>
                    </a:gs>
                    <a:gs pos="100000">
                      <a:srgbClr val="FFFFFF"/>
                    </a:gs>
                  </a:gsLst>
                  <a:lin ang="5400000" scaled="0"/>
                </a:gradFill>
              </a:rPr>
              <a:t>NUI_INTERACTION STREAM</a:t>
            </a:r>
          </a:p>
          <a:p>
            <a:pPr algn="ctr" defTabSz="914400">
              <a:defRPr/>
            </a:pPr>
            <a:endParaRPr lang="en-US" sz="2400" kern="0" dirty="0" smtClean="0">
              <a:gradFill>
                <a:gsLst>
                  <a:gs pos="0">
                    <a:srgbClr val="FFFFFF"/>
                  </a:gs>
                  <a:gs pos="100000">
                    <a:srgbClr val="FFFFFF"/>
                  </a:gs>
                </a:gsLst>
                <a:lin ang="5400000" scaled="0"/>
              </a:gradFill>
            </a:endParaRPr>
          </a:p>
          <a:p>
            <a:pPr algn="ctr" defTabSz="914400">
              <a:defRPr/>
            </a:pPr>
            <a:r>
              <a:rPr lang="en-US" sz="2400" kern="0" dirty="0" smtClean="0">
                <a:gradFill>
                  <a:gsLst>
                    <a:gs pos="0">
                      <a:srgbClr val="FFFFFF"/>
                    </a:gs>
                    <a:gs pos="100000">
                      <a:srgbClr val="FFFFFF"/>
                    </a:gs>
                  </a:gsLst>
                  <a:lin ang="5400000" scaled="0"/>
                </a:gradFill>
              </a:rPr>
              <a:t>KinectInteraction170_*.dll (32 or 64)</a:t>
            </a:r>
          </a:p>
        </p:txBody>
      </p:sp>
      <p:sp>
        <p:nvSpPr>
          <p:cNvPr id="45" name="Rectangle 44"/>
          <p:cNvSpPr/>
          <p:nvPr/>
        </p:nvSpPr>
        <p:spPr>
          <a:xfrm>
            <a:off x="289648" y="2602689"/>
            <a:ext cx="1618438" cy="2716306"/>
          </a:xfrm>
          <a:prstGeom prst="rect">
            <a:avLst/>
          </a:prstGeom>
          <a:noFill/>
          <a:ln w="25400" cap="flat" cmpd="sng" algn="ctr">
            <a:solidFill>
              <a:srgbClr val="00188F">
                <a:lumMod val="40000"/>
                <a:lumOff val="60000"/>
              </a:srgbClr>
            </a:solidFill>
            <a:prstDash val="lgDash"/>
          </a:ln>
          <a:effectLst/>
        </p:spPr>
        <p:txBody>
          <a:bodyPr lIns="121725" tIns="60862" rIns="121725" bIns="60862" rtlCol="0" anchor="ctr"/>
          <a:lstStyle/>
          <a:p>
            <a:pPr algn="ctr" defTabSz="914400">
              <a:defRPr/>
            </a:pPr>
            <a:r>
              <a:rPr lang="en-US" sz="2000" kern="0" dirty="0" smtClean="0">
                <a:solidFill>
                  <a:srgbClr val="404040"/>
                </a:solidFill>
              </a:rPr>
              <a:t>DirectX</a:t>
            </a:r>
          </a:p>
          <a:p>
            <a:pPr algn="ctr" defTabSz="914400">
              <a:defRPr/>
            </a:pPr>
            <a:r>
              <a:rPr lang="en-US" sz="2000" kern="0" dirty="0" smtClean="0">
                <a:solidFill>
                  <a:srgbClr val="404040"/>
                </a:solidFill>
              </a:rPr>
              <a:t>Kinect</a:t>
            </a:r>
          </a:p>
          <a:p>
            <a:pPr algn="ctr" defTabSz="914400">
              <a:defRPr/>
            </a:pPr>
            <a:r>
              <a:rPr lang="en-US" sz="2000" kern="0" dirty="0" smtClean="0">
                <a:solidFill>
                  <a:srgbClr val="404040"/>
                </a:solidFill>
              </a:rPr>
              <a:t>Support</a:t>
            </a:r>
          </a:p>
        </p:txBody>
      </p:sp>
      <p:sp>
        <p:nvSpPr>
          <p:cNvPr id="46" name="Rectangle 45"/>
          <p:cNvSpPr/>
          <p:nvPr/>
        </p:nvSpPr>
        <p:spPr>
          <a:xfrm>
            <a:off x="3700620" y="4215090"/>
            <a:ext cx="8496063" cy="1143000"/>
          </a:xfrm>
          <a:prstGeom prst="rect">
            <a:avLst/>
          </a:prstGeom>
          <a:solidFill>
            <a:schemeClr val="accent3"/>
          </a:solidFill>
          <a:ln w="25400" cap="flat" cmpd="sng" algn="ctr">
            <a:noFill/>
            <a:prstDash val="solid"/>
          </a:ln>
          <a:effectLst/>
        </p:spPr>
        <p:txBody>
          <a:bodyPr lIns="121725" tIns="60862" rIns="121725" bIns="60862" rtlCol="0" anchor="ctr"/>
          <a:lstStyle/>
          <a:p>
            <a:pPr algn="ctr" defTabSz="914400"/>
            <a:r>
              <a:rPr lang="en-US" sz="2400" kern="0" dirty="0" err="1">
                <a:gradFill>
                  <a:gsLst>
                    <a:gs pos="0">
                      <a:srgbClr val="FFFFFF"/>
                    </a:gs>
                    <a:gs pos="100000">
                      <a:srgbClr val="FFFFFF"/>
                    </a:gs>
                  </a:gsLst>
                  <a:lin ang="5400000" scaled="0"/>
                </a:gradFill>
              </a:rPr>
              <a:t>InteractionStream</a:t>
            </a:r>
            <a:endParaRPr lang="en-US" sz="2400" kern="0" dirty="0">
              <a:gradFill>
                <a:gsLst>
                  <a:gs pos="0">
                    <a:srgbClr val="FFFFFF"/>
                  </a:gs>
                  <a:gs pos="100000">
                    <a:srgbClr val="FFFFFF"/>
                  </a:gs>
                </a:gsLst>
                <a:lin ang="5400000" scaled="0"/>
              </a:gradFill>
            </a:endParaRPr>
          </a:p>
          <a:p>
            <a:pPr algn="ctr" defTabSz="914400"/>
            <a:endParaRPr lang="en-US" sz="2400" kern="0" dirty="0">
              <a:gradFill>
                <a:gsLst>
                  <a:gs pos="0">
                    <a:srgbClr val="FFFFFF"/>
                  </a:gs>
                  <a:gs pos="100000">
                    <a:srgbClr val="FFFFFF"/>
                  </a:gs>
                </a:gsLst>
                <a:lin ang="5400000" scaled="0"/>
              </a:gradFill>
            </a:endParaRPr>
          </a:p>
          <a:p>
            <a:pPr algn="ctr" defTabSz="914400"/>
            <a:r>
              <a:rPr lang="en-US" sz="2400" kern="0" dirty="0">
                <a:gradFill>
                  <a:gsLst>
                    <a:gs pos="0">
                      <a:srgbClr val="FFFFFF"/>
                    </a:gs>
                    <a:gs pos="100000">
                      <a:srgbClr val="FFFFFF"/>
                    </a:gs>
                  </a:gsLst>
                  <a:lin ang="5400000" scaled="0"/>
                </a:gradFill>
              </a:rPr>
              <a:t>Microsoft.Kinect.Toolkit.Interaction.dll</a:t>
            </a:r>
          </a:p>
        </p:txBody>
      </p:sp>
      <p:sp>
        <p:nvSpPr>
          <p:cNvPr id="47" name="Rectangle 46"/>
          <p:cNvSpPr/>
          <p:nvPr/>
        </p:nvSpPr>
        <p:spPr>
          <a:xfrm>
            <a:off x="9636363" y="1321760"/>
            <a:ext cx="2560320" cy="1167086"/>
          </a:xfrm>
          <a:prstGeom prst="rect">
            <a:avLst/>
          </a:prstGeom>
          <a:solidFill>
            <a:srgbClr val="00188F">
              <a:lumMod val="40000"/>
              <a:lumOff val="60000"/>
            </a:srgbClr>
          </a:solidFill>
          <a:ln w="9525" cap="flat" cmpd="sng" algn="ctr">
            <a:noFill/>
            <a:prstDash val="solid"/>
          </a:ln>
          <a:effectLst/>
        </p:spPr>
        <p:txBody>
          <a:bodyPr lIns="121725" tIns="60862" rIns="121725" bIns="60862" rtlCol="0" anchor="ctr"/>
          <a:lstStyle/>
          <a:p>
            <a:pPr algn="ctr" defTabSz="914400">
              <a:defRPr/>
            </a:pPr>
            <a:r>
              <a:rPr lang="en-US" kern="0" dirty="0" smtClean="0">
                <a:solidFill>
                  <a:srgbClr val="FFFFFF"/>
                </a:solidFill>
              </a:rPr>
              <a:t>HTML5/</a:t>
            </a:r>
            <a:r>
              <a:rPr lang="en-US" kern="0" dirty="0" err="1" smtClean="0">
                <a:solidFill>
                  <a:srgbClr val="FFFFFF"/>
                </a:solidFill>
              </a:rPr>
              <a:t>Javascript</a:t>
            </a:r>
            <a:endParaRPr lang="en-US" kern="0" dirty="0" smtClean="0">
              <a:solidFill>
                <a:srgbClr val="FFFFFF"/>
              </a:solidFill>
            </a:endParaRPr>
          </a:p>
          <a:p>
            <a:pPr algn="ctr" defTabSz="914400">
              <a:defRPr/>
            </a:pPr>
            <a:endParaRPr lang="en-US" kern="0" dirty="0">
              <a:solidFill>
                <a:srgbClr val="FFFFFF"/>
              </a:solidFill>
            </a:endParaRPr>
          </a:p>
          <a:p>
            <a:pPr algn="ctr" defTabSz="914400">
              <a:defRPr/>
            </a:pPr>
            <a:r>
              <a:rPr lang="en-US" kern="0" dirty="0" smtClean="0">
                <a:solidFill>
                  <a:srgbClr val="FFFFFF"/>
                </a:solidFill>
              </a:rPr>
              <a:t>Kinect-Enabled App</a:t>
            </a:r>
          </a:p>
        </p:txBody>
      </p:sp>
      <p:sp>
        <p:nvSpPr>
          <p:cNvPr id="48" name="Rectangle 47"/>
          <p:cNvSpPr/>
          <p:nvPr/>
        </p:nvSpPr>
        <p:spPr>
          <a:xfrm>
            <a:off x="9636363" y="2554710"/>
            <a:ext cx="2560320" cy="1608914"/>
          </a:xfrm>
          <a:prstGeom prst="rect">
            <a:avLst/>
          </a:prstGeom>
          <a:solidFill>
            <a:srgbClr val="00188F"/>
          </a:solidFill>
          <a:ln w="25400" cap="flat" cmpd="sng" algn="ctr">
            <a:noFill/>
            <a:prstDash val="solid"/>
          </a:ln>
          <a:effectLst/>
        </p:spPr>
        <p:txBody>
          <a:bodyPr lIns="121725" tIns="60862" rIns="121725" bIns="60862" rtlCol="0" anchor="ctr"/>
          <a:lstStyle/>
          <a:p>
            <a:pPr algn="ctr" defTabSz="914400"/>
            <a:r>
              <a:rPr lang="en-US" sz="2000" kern="0" dirty="0" smtClean="0">
                <a:gradFill>
                  <a:gsLst>
                    <a:gs pos="0">
                      <a:srgbClr val="FFFFFF"/>
                    </a:gs>
                    <a:gs pos="100000">
                      <a:srgbClr val="FFFFFF"/>
                    </a:gs>
                  </a:gsLst>
                  <a:lin ang="5400000" scaled="0"/>
                </a:gradFill>
              </a:rPr>
              <a:t>HTML5/JS Controls</a:t>
            </a:r>
          </a:p>
          <a:p>
            <a:pPr algn="ctr" defTabSz="914400"/>
            <a:endParaRPr lang="en-US" sz="2000" kern="0" dirty="0">
              <a:gradFill>
                <a:gsLst>
                  <a:gs pos="0">
                    <a:srgbClr val="FFFFFF"/>
                  </a:gs>
                  <a:gs pos="100000">
                    <a:srgbClr val="FFFFFF"/>
                  </a:gs>
                </a:gsLst>
                <a:lin ang="5400000" scaled="0"/>
              </a:gradFill>
            </a:endParaRPr>
          </a:p>
          <a:p>
            <a:pPr algn="ctr" defTabSz="914400"/>
            <a:r>
              <a:rPr lang="en-US" sz="2000" kern="0" dirty="0" err="1" smtClean="0">
                <a:gradFill>
                  <a:gsLst>
                    <a:gs pos="0">
                      <a:srgbClr val="FFFFFF"/>
                    </a:gs>
                    <a:gs pos="100000">
                      <a:srgbClr val="FFFFFF"/>
                    </a:gs>
                  </a:gsLst>
                  <a:lin ang="5400000" scaled="0"/>
                </a:gradFill>
              </a:rPr>
              <a:t>Microsoft.Samples</a:t>
            </a:r>
            <a:r>
              <a:rPr lang="en-US" sz="2000" kern="0" dirty="0" smtClean="0">
                <a:gradFill>
                  <a:gsLst>
                    <a:gs pos="0">
                      <a:srgbClr val="FFFFFF"/>
                    </a:gs>
                    <a:gs pos="100000">
                      <a:srgbClr val="FFFFFF"/>
                    </a:gs>
                  </a:gsLst>
                  <a:lin ang="5400000" scaled="0"/>
                </a:gradFill>
              </a:rPr>
              <a:t>.</a:t>
            </a:r>
          </a:p>
          <a:p>
            <a:pPr algn="ctr" defTabSz="914400"/>
            <a:r>
              <a:rPr lang="en-US" sz="2000" kern="0" dirty="0" smtClean="0">
                <a:gradFill>
                  <a:gsLst>
                    <a:gs pos="0">
                      <a:srgbClr val="FFFFFF"/>
                    </a:gs>
                    <a:gs pos="100000">
                      <a:srgbClr val="FFFFFF"/>
                    </a:gs>
                  </a:gsLst>
                  <a:lin ang="5400000" scaled="0"/>
                </a:gradFill>
              </a:rPr>
              <a:t>Kinect.Webserver.dll</a:t>
            </a:r>
            <a:endParaRPr lang="en-US" sz="2000" kern="0" dirty="0">
              <a:gradFill>
                <a:gsLst>
                  <a:gs pos="0">
                    <a:srgbClr val="FFFFFF"/>
                  </a:gs>
                  <a:gs pos="100000">
                    <a:srgbClr val="FFFFFF"/>
                  </a:gs>
                </a:gsLst>
                <a:lin ang="5400000" scaled="0"/>
              </a:gradFill>
            </a:endParaRPr>
          </a:p>
        </p:txBody>
      </p:sp>
      <p:sp>
        <p:nvSpPr>
          <p:cNvPr id="52" name="Rectangle 51"/>
          <p:cNvSpPr/>
          <p:nvPr/>
        </p:nvSpPr>
        <p:spPr>
          <a:xfrm>
            <a:off x="3657796" y="2602689"/>
            <a:ext cx="1618438" cy="1518644"/>
          </a:xfrm>
          <a:prstGeom prst="rect">
            <a:avLst/>
          </a:prstGeom>
          <a:noFill/>
          <a:ln w="25400" cap="flat" cmpd="sng" algn="ctr">
            <a:solidFill>
              <a:srgbClr val="00188F">
                <a:lumMod val="40000"/>
                <a:lumOff val="60000"/>
              </a:srgbClr>
            </a:solidFill>
            <a:prstDash val="lgDash"/>
          </a:ln>
          <a:effectLst/>
        </p:spPr>
        <p:txBody>
          <a:bodyPr lIns="121725" tIns="60862" rIns="121725" bIns="60862" rtlCol="0" anchor="ctr"/>
          <a:lstStyle/>
          <a:p>
            <a:pPr algn="ctr" defTabSz="914400">
              <a:defRPr/>
            </a:pPr>
            <a:r>
              <a:rPr lang="en-US" sz="2000" kern="0" dirty="0" smtClean="0">
                <a:solidFill>
                  <a:srgbClr val="404040"/>
                </a:solidFill>
              </a:rPr>
              <a:t>XNA Kinect Support</a:t>
            </a:r>
          </a:p>
        </p:txBody>
      </p:sp>
      <p:sp>
        <p:nvSpPr>
          <p:cNvPr id="53" name="Rectangle 52"/>
          <p:cNvSpPr/>
          <p:nvPr/>
        </p:nvSpPr>
        <p:spPr>
          <a:xfrm>
            <a:off x="1973722" y="2602688"/>
            <a:ext cx="1618488" cy="2716307"/>
          </a:xfrm>
          <a:prstGeom prst="rect">
            <a:avLst/>
          </a:prstGeom>
          <a:noFill/>
          <a:ln w="25400" cap="flat" cmpd="sng" algn="ctr">
            <a:solidFill>
              <a:srgbClr val="00188F">
                <a:lumMod val="40000"/>
                <a:lumOff val="60000"/>
              </a:srgbClr>
            </a:solidFill>
            <a:prstDash val="lgDash"/>
          </a:ln>
          <a:effectLst/>
        </p:spPr>
        <p:txBody>
          <a:bodyPr lIns="121725" tIns="60862" rIns="121725" bIns="60862" rtlCol="0" anchor="ctr"/>
          <a:lstStyle/>
          <a:p>
            <a:pPr algn="ctr" defTabSz="914400">
              <a:defRPr/>
            </a:pPr>
            <a:r>
              <a:rPr lang="en-US" sz="2000" kern="0" dirty="0" smtClean="0">
                <a:solidFill>
                  <a:srgbClr val="404040"/>
                </a:solidFill>
              </a:rPr>
              <a:t>C++/Win32 Kinect Controls</a:t>
            </a:r>
          </a:p>
        </p:txBody>
      </p:sp>
      <p:sp>
        <p:nvSpPr>
          <p:cNvPr id="54" name="Rectangle 53"/>
          <p:cNvSpPr/>
          <p:nvPr/>
        </p:nvSpPr>
        <p:spPr>
          <a:xfrm>
            <a:off x="5341921" y="2602689"/>
            <a:ext cx="1618438" cy="1518644"/>
          </a:xfrm>
          <a:prstGeom prst="rect">
            <a:avLst/>
          </a:prstGeom>
          <a:noFill/>
          <a:ln w="25400" cap="flat" cmpd="sng" algn="ctr">
            <a:solidFill>
              <a:srgbClr val="00188F">
                <a:lumMod val="40000"/>
                <a:lumOff val="60000"/>
              </a:srgbClr>
            </a:solidFill>
            <a:prstDash val="lgDash"/>
          </a:ln>
          <a:effectLst/>
        </p:spPr>
        <p:txBody>
          <a:bodyPr lIns="121725" tIns="60862" rIns="121725" bIns="60862" rtlCol="0" anchor="ctr"/>
          <a:lstStyle/>
          <a:p>
            <a:pPr algn="ctr" defTabSz="914400">
              <a:defRPr/>
            </a:pPr>
            <a:r>
              <a:rPr lang="en-US" sz="2000" kern="0" dirty="0" smtClean="0">
                <a:solidFill>
                  <a:srgbClr val="404040"/>
                </a:solidFill>
              </a:rPr>
              <a:t>Windows</a:t>
            </a:r>
            <a:r>
              <a:rPr lang="en-US" sz="2000" kern="0" dirty="0">
                <a:solidFill>
                  <a:srgbClr val="404040"/>
                </a:solidFill>
              </a:rPr>
              <a:t> </a:t>
            </a:r>
            <a:r>
              <a:rPr lang="en-US" sz="2000" kern="0" dirty="0" smtClean="0">
                <a:solidFill>
                  <a:srgbClr val="404040"/>
                </a:solidFill>
              </a:rPr>
              <a:t>Forms Kinect Controls</a:t>
            </a:r>
          </a:p>
        </p:txBody>
      </p:sp>
      <p:sp>
        <p:nvSpPr>
          <p:cNvPr id="55" name="Rectangle 54"/>
          <p:cNvSpPr/>
          <p:nvPr/>
        </p:nvSpPr>
        <p:spPr>
          <a:xfrm>
            <a:off x="289648" y="1321760"/>
            <a:ext cx="1618488" cy="1167086"/>
          </a:xfrm>
          <a:prstGeom prst="rect">
            <a:avLst/>
          </a:prstGeom>
          <a:solidFill>
            <a:srgbClr val="00188F">
              <a:lumMod val="40000"/>
              <a:lumOff val="60000"/>
            </a:srgbClr>
          </a:solidFill>
          <a:ln w="9525" cap="flat" cmpd="sng" algn="ctr">
            <a:noFill/>
            <a:prstDash val="solid"/>
          </a:ln>
          <a:effectLst/>
        </p:spPr>
        <p:txBody>
          <a:bodyPr lIns="121725" tIns="60862" rIns="121725" bIns="60862" rtlCol="0" anchor="ctr"/>
          <a:lstStyle/>
          <a:p>
            <a:pPr algn="ctr" defTabSz="914400">
              <a:defRPr/>
            </a:pPr>
            <a:r>
              <a:rPr lang="en-US" kern="0" dirty="0" smtClean="0">
                <a:solidFill>
                  <a:srgbClr val="FFFFFF"/>
                </a:solidFill>
              </a:rPr>
              <a:t>C++/DirectX Kinect-Enabled App</a:t>
            </a:r>
          </a:p>
        </p:txBody>
      </p:sp>
      <p:sp>
        <p:nvSpPr>
          <p:cNvPr id="56" name="Rectangle 55"/>
          <p:cNvSpPr/>
          <p:nvPr/>
        </p:nvSpPr>
        <p:spPr>
          <a:xfrm>
            <a:off x="1973722" y="1321760"/>
            <a:ext cx="1618488" cy="1168398"/>
          </a:xfrm>
          <a:prstGeom prst="rect">
            <a:avLst/>
          </a:prstGeom>
          <a:solidFill>
            <a:srgbClr val="00188F">
              <a:lumMod val="40000"/>
              <a:lumOff val="60000"/>
            </a:srgbClr>
          </a:solidFill>
          <a:ln w="9525" cap="flat" cmpd="sng" algn="ctr">
            <a:noFill/>
            <a:prstDash val="solid"/>
          </a:ln>
          <a:effectLst/>
        </p:spPr>
        <p:txBody>
          <a:bodyPr lIns="121725" tIns="60862" rIns="121725" bIns="60862" rtlCol="0" anchor="ctr"/>
          <a:lstStyle/>
          <a:p>
            <a:pPr algn="ctr" defTabSz="914400">
              <a:defRPr/>
            </a:pPr>
            <a:r>
              <a:rPr lang="en-US" kern="0" dirty="0" smtClean="0">
                <a:solidFill>
                  <a:srgbClr val="FFFFFF"/>
                </a:solidFill>
              </a:rPr>
              <a:t>C++/Win32 Kinect-Enabled App</a:t>
            </a:r>
          </a:p>
        </p:txBody>
      </p:sp>
      <p:sp>
        <p:nvSpPr>
          <p:cNvPr id="57" name="Rectangle 56"/>
          <p:cNvSpPr/>
          <p:nvPr/>
        </p:nvSpPr>
        <p:spPr>
          <a:xfrm>
            <a:off x="3657796" y="1321760"/>
            <a:ext cx="1618488" cy="1170432"/>
          </a:xfrm>
          <a:prstGeom prst="rect">
            <a:avLst/>
          </a:prstGeom>
          <a:solidFill>
            <a:srgbClr val="00188F">
              <a:lumMod val="40000"/>
              <a:lumOff val="60000"/>
            </a:srgbClr>
          </a:solidFill>
          <a:ln w="9525" cap="flat" cmpd="sng" algn="ctr">
            <a:noFill/>
            <a:prstDash val="solid"/>
          </a:ln>
          <a:effectLst/>
        </p:spPr>
        <p:txBody>
          <a:bodyPr lIns="121725" tIns="60862" rIns="121725" bIns="60862" rtlCol="0" anchor="ctr"/>
          <a:lstStyle/>
          <a:p>
            <a:pPr algn="ctr" defTabSz="914400">
              <a:defRPr/>
            </a:pPr>
            <a:r>
              <a:rPr lang="en-US" kern="0" dirty="0" smtClean="0">
                <a:solidFill>
                  <a:srgbClr val="FFFFFF"/>
                </a:solidFill>
              </a:rPr>
              <a:t>XNA</a:t>
            </a:r>
          </a:p>
          <a:p>
            <a:pPr algn="ctr" defTabSz="914400">
              <a:defRPr/>
            </a:pPr>
            <a:r>
              <a:rPr lang="en-US" kern="0" dirty="0" smtClean="0">
                <a:solidFill>
                  <a:srgbClr val="FFFFFF"/>
                </a:solidFill>
              </a:rPr>
              <a:t>Kinect-Enabled App</a:t>
            </a:r>
          </a:p>
        </p:txBody>
      </p:sp>
      <p:sp>
        <p:nvSpPr>
          <p:cNvPr id="58" name="Rectangle 57"/>
          <p:cNvSpPr/>
          <p:nvPr/>
        </p:nvSpPr>
        <p:spPr>
          <a:xfrm>
            <a:off x="5341871" y="1321760"/>
            <a:ext cx="1618488" cy="1170432"/>
          </a:xfrm>
          <a:prstGeom prst="rect">
            <a:avLst/>
          </a:prstGeom>
          <a:solidFill>
            <a:srgbClr val="00188F">
              <a:lumMod val="40000"/>
              <a:lumOff val="60000"/>
            </a:srgbClr>
          </a:solidFill>
          <a:ln w="9525" cap="flat" cmpd="sng" algn="ctr">
            <a:noFill/>
            <a:prstDash val="solid"/>
          </a:ln>
          <a:effectLst/>
        </p:spPr>
        <p:txBody>
          <a:bodyPr lIns="121725" tIns="60862" rIns="121725" bIns="60862" rtlCol="0" anchor="ctr"/>
          <a:lstStyle/>
          <a:p>
            <a:pPr algn="ctr" defTabSz="914400">
              <a:defRPr/>
            </a:pPr>
            <a:r>
              <a:rPr lang="en-US" kern="0" dirty="0" smtClean="0">
                <a:solidFill>
                  <a:srgbClr val="FFFFFF"/>
                </a:solidFill>
              </a:rPr>
              <a:t>Windows Forms</a:t>
            </a:r>
          </a:p>
          <a:p>
            <a:pPr algn="ctr" defTabSz="914400">
              <a:defRPr/>
            </a:pPr>
            <a:r>
              <a:rPr lang="en-US" kern="0" dirty="0" smtClean="0">
                <a:solidFill>
                  <a:srgbClr val="FFFFFF"/>
                </a:solidFill>
              </a:rPr>
              <a:t>Kinect-Enabled App</a:t>
            </a:r>
          </a:p>
        </p:txBody>
      </p:sp>
      <p:sp>
        <p:nvSpPr>
          <p:cNvPr id="17" name="Rectangle 16"/>
          <p:cNvSpPr/>
          <p:nvPr/>
        </p:nvSpPr>
        <p:spPr>
          <a:xfrm>
            <a:off x="7027306" y="1321760"/>
            <a:ext cx="2560320" cy="1167086"/>
          </a:xfrm>
          <a:prstGeom prst="rect">
            <a:avLst/>
          </a:prstGeom>
          <a:solidFill>
            <a:srgbClr val="00188F">
              <a:lumMod val="40000"/>
              <a:lumOff val="60000"/>
            </a:srgbClr>
          </a:solidFill>
          <a:ln w="9525" cap="flat" cmpd="sng" algn="ctr">
            <a:noFill/>
            <a:prstDash val="solid"/>
          </a:ln>
          <a:effectLst/>
        </p:spPr>
        <p:txBody>
          <a:bodyPr lIns="121725" tIns="60862" rIns="121725" bIns="60862" rtlCol="0" anchor="ctr"/>
          <a:lstStyle/>
          <a:p>
            <a:pPr algn="ctr" defTabSz="914400">
              <a:defRPr/>
            </a:pPr>
            <a:r>
              <a:rPr lang="en-US" kern="0" dirty="0" smtClean="0">
                <a:solidFill>
                  <a:srgbClr val="FFFFFF"/>
                </a:solidFill>
              </a:rPr>
              <a:t>.NET/WPF</a:t>
            </a:r>
          </a:p>
          <a:p>
            <a:pPr algn="ctr" defTabSz="914400">
              <a:defRPr/>
            </a:pPr>
            <a:endParaRPr lang="en-US" kern="0" dirty="0">
              <a:solidFill>
                <a:srgbClr val="FFFFFF"/>
              </a:solidFill>
            </a:endParaRPr>
          </a:p>
          <a:p>
            <a:pPr algn="ctr" defTabSz="914400">
              <a:defRPr/>
            </a:pPr>
            <a:r>
              <a:rPr lang="en-US" kern="0" dirty="0" smtClean="0">
                <a:solidFill>
                  <a:srgbClr val="FFFFFF"/>
                </a:solidFill>
              </a:rPr>
              <a:t>Kinect-Enabled App</a:t>
            </a:r>
          </a:p>
        </p:txBody>
      </p:sp>
      <p:sp>
        <p:nvSpPr>
          <p:cNvPr id="18" name="Rectangle 17"/>
          <p:cNvSpPr/>
          <p:nvPr/>
        </p:nvSpPr>
        <p:spPr>
          <a:xfrm>
            <a:off x="7027306" y="2562004"/>
            <a:ext cx="2560320" cy="1608914"/>
          </a:xfrm>
          <a:prstGeom prst="rect">
            <a:avLst/>
          </a:prstGeom>
          <a:solidFill>
            <a:srgbClr val="00188F"/>
          </a:solidFill>
          <a:ln w="25400" cap="flat" cmpd="sng" algn="ctr">
            <a:noFill/>
            <a:prstDash val="solid"/>
          </a:ln>
          <a:effectLst/>
        </p:spPr>
        <p:txBody>
          <a:bodyPr lIns="121725" tIns="60862" rIns="121725" bIns="60862" rtlCol="0" anchor="ctr"/>
          <a:lstStyle/>
          <a:p>
            <a:pPr algn="ctr" defTabSz="914400"/>
            <a:r>
              <a:rPr lang="en-US" sz="2000" kern="0" dirty="0">
                <a:gradFill>
                  <a:gsLst>
                    <a:gs pos="0">
                      <a:srgbClr val="FFFFFF"/>
                    </a:gs>
                    <a:gs pos="100000">
                      <a:srgbClr val="FFFFFF"/>
                    </a:gs>
                  </a:gsLst>
                  <a:lin ang="5400000" scaled="0"/>
                </a:gradFill>
              </a:rPr>
              <a:t>WPF Kinect Controls</a:t>
            </a:r>
          </a:p>
          <a:p>
            <a:pPr algn="ctr" defTabSz="914400"/>
            <a:endParaRPr lang="en-US" sz="2000" kern="0" dirty="0">
              <a:gradFill>
                <a:gsLst>
                  <a:gs pos="0">
                    <a:srgbClr val="FFFFFF"/>
                  </a:gs>
                  <a:gs pos="100000">
                    <a:srgbClr val="FFFFFF"/>
                  </a:gs>
                </a:gsLst>
                <a:lin ang="5400000" scaled="0"/>
              </a:gradFill>
            </a:endParaRPr>
          </a:p>
          <a:p>
            <a:pPr algn="ctr" defTabSz="914400"/>
            <a:r>
              <a:rPr lang="en-US" sz="2000" kern="0" dirty="0" err="1">
                <a:gradFill>
                  <a:gsLst>
                    <a:gs pos="0">
                      <a:srgbClr val="FFFFFF"/>
                    </a:gs>
                    <a:gs pos="100000">
                      <a:srgbClr val="FFFFFF"/>
                    </a:gs>
                  </a:gsLst>
                  <a:lin ang="5400000" scaled="0"/>
                </a:gradFill>
              </a:rPr>
              <a:t>Microsoft.Kinect</a:t>
            </a:r>
            <a:r>
              <a:rPr lang="en-US" sz="2000" kern="0" dirty="0" smtClean="0">
                <a:gradFill>
                  <a:gsLst>
                    <a:gs pos="0">
                      <a:srgbClr val="FFFFFF"/>
                    </a:gs>
                    <a:gs pos="100000">
                      <a:srgbClr val="FFFFFF"/>
                    </a:gs>
                  </a:gsLst>
                  <a:lin ang="5400000" scaled="0"/>
                </a:gradFill>
              </a:rPr>
              <a:t>.</a:t>
            </a:r>
          </a:p>
          <a:p>
            <a:pPr algn="ctr" defTabSz="914400"/>
            <a:r>
              <a:rPr lang="en-US" sz="2000" kern="0" dirty="0" smtClean="0">
                <a:gradFill>
                  <a:gsLst>
                    <a:gs pos="0">
                      <a:srgbClr val="FFFFFF"/>
                    </a:gs>
                    <a:gs pos="100000">
                      <a:srgbClr val="FFFFFF"/>
                    </a:gs>
                  </a:gsLst>
                  <a:lin ang="5400000" scaled="0"/>
                </a:gradFill>
              </a:rPr>
              <a:t>Toolkit.Controls.dll</a:t>
            </a:r>
            <a:endParaRPr lang="en-US" sz="2000" kern="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8021214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62870"/>
          </a:xfrm>
        </p:spPr>
        <p:txBody>
          <a:bodyPr/>
          <a:lstStyle/>
          <a:p>
            <a:r>
              <a:rPr lang="en-US" dirty="0" smtClean="0"/>
              <a:t>Speech is implemented as part of .NET Framework</a:t>
            </a:r>
          </a:p>
          <a:p>
            <a:pPr lvl="1"/>
            <a:r>
              <a:rPr lang="en-US" dirty="0" err="1" smtClean="0"/>
              <a:t>System.Speech</a:t>
            </a:r>
            <a:endParaRPr lang="en-US" dirty="0" smtClean="0"/>
          </a:p>
          <a:p>
            <a:pPr lvl="1"/>
            <a:r>
              <a:rPr lang="en-US" dirty="0" smtClean="0"/>
              <a:t>Kinect provides the Audio stream to .NET</a:t>
            </a:r>
          </a:p>
          <a:p>
            <a:r>
              <a:rPr lang="en-US" dirty="0" smtClean="0"/>
              <a:t>Two ways of working with speech</a:t>
            </a:r>
          </a:p>
          <a:p>
            <a:pPr lvl="1"/>
            <a:r>
              <a:rPr lang="en-US" dirty="0" smtClean="0"/>
              <a:t>Speech Synthesis (“speaking to you”)</a:t>
            </a:r>
          </a:p>
          <a:p>
            <a:pPr lvl="1"/>
            <a:r>
              <a:rPr lang="en-US" dirty="0" smtClean="0"/>
              <a:t>Speech Recognition (“listening to you”)</a:t>
            </a:r>
          </a:p>
          <a:p>
            <a:r>
              <a:rPr lang="en-US" dirty="0" smtClean="0"/>
              <a:t>Synthesis is done using Windows voices</a:t>
            </a:r>
          </a:p>
          <a:p>
            <a:pPr lvl="1"/>
            <a:r>
              <a:rPr lang="en-US" dirty="0" smtClean="0"/>
              <a:t>Windows 7 (Microsoft Anna)</a:t>
            </a:r>
          </a:p>
          <a:p>
            <a:pPr lvl="1"/>
            <a:r>
              <a:rPr lang="en-US" dirty="0" smtClean="0"/>
              <a:t>Windows 8\8.1 (Microsoft David Desktop, Microsoft Hazel Desktop, Microsoft </a:t>
            </a:r>
            <a:r>
              <a:rPr lang="en-US" dirty="0" err="1" smtClean="0"/>
              <a:t>Zira</a:t>
            </a:r>
            <a:r>
              <a:rPr lang="en-US" dirty="0" smtClean="0"/>
              <a:t> Desktop)</a:t>
            </a:r>
            <a:endParaRPr lang="en-US" dirty="0"/>
          </a:p>
        </p:txBody>
      </p:sp>
      <p:sp>
        <p:nvSpPr>
          <p:cNvPr id="3" name="Title 2"/>
          <p:cNvSpPr>
            <a:spLocks noGrp="1"/>
          </p:cNvSpPr>
          <p:nvPr>
            <p:ph type="title"/>
          </p:nvPr>
        </p:nvSpPr>
        <p:spPr/>
        <p:txBody>
          <a:bodyPr/>
          <a:lstStyle/>
          <a:p>
            <a:r>
              <a:rPr lang="en-US" dirty="0" smtClean="0"/>
              <a:t>Working with Speech</a:t>
            </a:r>
            <a:endParaRPr lang="en-US" dirty="0"/>
          </a:p>
        </p:txBody>
      </p:sp>
    </p:spTree>
    <p:extLst>
      <p:ext uri="{BB962C8B-B14F-4D97-AF65-F5344CB8AC3E}">
        <p14:creationId xmlns:p14="http://schemas.microsoft.com/office/powerpoint/2010/main" val="236883740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786199"/>
          </a:xfrm>
        </p:spPr>
        <p:txBody>
          <a:bodyPr/>
          <a:lstStyle/>
          <a:p>
            <a:r>
              <a:rPr lang="en-US" dirty="0" err="1" smtClean="0"/>
              <a:t>XBox</a:t>
            </a:r>
            <a:r>
              <a:rPr lang="en-US" dirty="0" smtClean="0"/>
              <a:t> One Kinect provides integration with your cable provider</a:t>
            </a:r>
          </a:p>
          <a:p>
            <a:pPr lvl="1"/>
            <a:r>
              <a:rPr lang="en-US" dirty="0" smtClean="0"/>
              <a:t>Displays your “TV Guide”</a:t>
            </a:r>
          </a:p>
          <a:p>
            <a:pPr lvl="1"/>
            <a:r>
              <a:rPr lang="en-US" dirty="0" smtClean="0"/>
              <a:t>Allows you to speak the channel you want to go to</a:t>
            </a:r>
          </a:p>
          <a:p>
            <a:r>
              <a:rPr lang="en-US" dirty="0" smtClean="0"/>
              <a:t>Each application must provide the “available“ in-context speak-able items</a:t>
            </a:r>
          </a:p>
          <a:p>
            <a:pPr lvl="1"/>
            <a:r>
              <a:rPr lang="en-US" dirty="0" err="1" smtClean="0"/>
              <a:t>XBox</a:t>
            </a:r>
            <a:r>
              <a:rPr lang="en-US" dirty="0" smtClean="0"/>
              <a:t> One provides “Green” notification</a:t>
            </a:r>
          </a:p>
          <a:p>
            <a:pPr lvl="1"/>
            <a:r>
              <a:rPr lang="en-US" dirty="0" smtClean="0"/>
              <a:t>Also helpful to help a user know what they can say</a:t>
            </a:r>
          </a:p>
          <a:p>
            <a:r>
              <a:rPr lang="en-US" dirty="0" smtClean="0"/>
              <a:t>In terms of SharePoint Search, each item must have a “speech handle”</a:t>
            </a:r>
          </a:p>
          <a:p>
            <a:pPr lvl="1"/>
            <a:r>
              <a:rPr lang="en-US" dirty="0" smtClean="0"/>
              <a:t>Easily done when you load the Model-View in WPF</a:t>
            </a:r>
            <a:endParaRPr lang="en-US" dirty="0"/>
          </a:p>
        </p:txBody>
      </p:sp>
      <p:sp>
        <p:nvSpPr>
          <p:cNvPr id="3" name="Title 2"/>
          <p:cNvSpPr>
            <a:spLocks noGrp="1"/>
          </p:cNvSpPr>
          <p:nvPr>
            <p:ph type="title"/>
          </p:nvPr>
        </p:nvSpPr>
        <p:spPr/>
        <p:txBody>
          <a:bodyPr/>
          <a:lstStyle/>
          <a:p>
            <a:r>
              <a:rPr lang="en-US" dirty="0" smtClean="0"/>
              <a:t>Context and Speech</a:t>
            </a:r>
            <a:endParaRPr lang="en-US" dirty="0"/>
          </a:p>
        </p:txBody>
      </p:sp>
    </p:spTree>
    <p:extLst>
      <p:ext uri="{BB962C8B-B14F-4D97-AF65-F5344CB8AC3E}">
        <p14:creationId xmlns:p14="http://schemas.microsoft.com/office/powerpoint/2010/main" val="150195765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XBOX One Speech (TV)</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9237" y="2201862"/>
            <a:ext cx="5806016" cy="4354512"/>
          </a:xfrm>
          <a:prstGeom prst="rect">
            <a:avLst/>
          </a:prstGeom>
        </p:spPr>
      </p:pic>
    </p:spTree>
    <p:extLst>
      <p:ext uri="{BB962C8B-B14F-4D97-AF65-F5344CB8AC3E}">
        <p14:creationId xmlns:p14="http://schemas.microsoft.com/office/powerpoint/2010/main" val="179684230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XBOX One (Voice Options)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1037" y="1212850"/>
            <a:ext cx="7253816" cy="5440362"/>
          </a:xfrm>
          <a:prstGeom prst="rect">
            <a:avLst/>
          </a:prstGeom>
        </p:spPr>
      </p:pic>
    </p:spTree>
    <p:extLst>
      <p:ext uri="{BB962C8B-B14F-4D97-AF65-F5344CB8AC3E}">
        <p14:creationId xmlns:p14="http://schemas.microsoft.com/office/powerpoint/2010/main" val="420474889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290953"/>
          </a:xfrm>
        </p:spPr>
        <p:txBody>
          <a:bodyPr/>
          <a:lstStyle/>
          <a:p>
            <a:r>
              <a:rPr lang="en-US" dirty="0" smtClean="0"/>
              <a:t>You have many options to solve a problem</a:t>
            </a:r>
          </a:p>
          <a:p>
            <a:pPr lvl="1"/>
            <a:r>
              <a:rPr lang="en-US" dirty="0" smtClean="0"/>
              <a:t>Keyboard</a:t>
            </a:r>
            <a:r>
              <a:rPr lang="en-US" dirty="0"/>
              <a:t>, Mouse, Touch, Voice, Natural User Interface(NUI) </a:t>
            </a:r>
          </a:p>
          <a:p>
            <a:r>
              <a:rPr lang="en-US" dirty="0" smtClean="0"/>
              <a:t>Kinect works when</a:t>
            </a:r>
          </a:p>
          <a:p>
            <a:pPr lvl="1"/>
            <a:r>
              <a:rPr lang="en-US" dirty="0" smtClean="0"/>
              <a:t>Keyboard and mouse is not needed or available</a:t>
            </a:r>
          </a:p>
          <a:p>
            <a:pPr lvl="1"/>
            <a:r>
              <a:rPr lang="en-US" dirty="0" smtClean="0"/>
              <a:t>Touchscreen isn’t practical</a:t>
            </a:r>
          </a:p>
          <a:p>
            <a:pPr lvl="1"/>
            <a:r>
              <a:rPr lang="en-US" dirty="0" smtClean="0"/>
              <a:t>You need to unlock data in new ways</a:t>
            </a:r>
          </a:p>
          <a:p>
            <a:pPr lvl="1"/>
            <a:r>
              <a:rPr lang="en-US" dirty="0" smtClean="0"/>
              <a:t>When facial recognition and voice is required</a:t>
            </a:r>
          </a:p>
          <a:p>
            <a:endParaRPr lang="en-US" dirty="0" smtClean="0"/>
          </a:p>
          <a:p>
            <a:r>
              <a:rPr lang="en-US" dirty="0" smtClean="0"/>
              <a:t>Don’t over complicate the solution</a:t>
            </a:r>
          </a:p>
          <a:p>
            <a:pPr lvl="1"/>
            <a:r>
              <a:rPr lang="en-US" dirty="0" smtClean="0"/>
              <a:t>As cool as it is, you still must pick the right tool for the right job!</a:t>
            </a:r>
          </a:p>
          <a:p>
            <a:endParaRPr lang="en-US" dirty="0" smtClean="0"/>
          </a:p>
          <a:p>
            <a:pPr lvl="1"/>
            <a:endParaRPr lang="en-US" dirty="0"/>
          </a:p>
        </p:txBody>
      </p:sp>
      <p:sp>
        <p:nvSpPr>
          <p:cNvPr id="3" name="Title 2"/>
          <p:cNvSpPr>
            <a:spLocks noGrp="1"/>
          </p:cNvSpPr>
          <p:nvPr>
            <p:ph type="title"/>
          </p:nvPr>
        </p:nvSpPr>
        <p:spPr/>
        <p:txBody>
          <a:bodyPr/>
          <a:lstStyle/>
          <a:p>
            <a:r>
              <a:rPr lang="en-US" dirty="0" smtClean="0"/>
              <a:t>Pick the right tool for the right job</a:t>
            </a:r>
            <a:endParaRPr lang="en-US" dirty="0"/>
          </a:p>
        </p:txBody>
      </p:sp>
    </p:spTree>
    <p:extLst>
      <p:ext uri="{BB962C8B-B14F-4D97-AF65-F5344CB8AC3E}">
        <p14:creationId xmlns:p14="http://schemas.microsoft.com/office/powerpoint/2010/main" val="90946824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Putting It All Together</a:t>
            </a:r>
            <a:endParaRPr lang="en-US" dirty="0"/>
          </a:p>
        </p:txBody>
      </p:sp>
    </p:spTree>
    <p:extLst>
      <p:ext uri="{BB962C8B-B14F-4D97-AF65-F5344CB8AC3E}">
        <p14:creationId xmlns:p14="http://schemas.microsoft.com/office/powerpoint/2010/main" val="152875107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SharePoint, Kinect and Yammer</a:t>
            </a:r>
          </a:p>
        </p:txBody>
      </p:sp>
    </p:spTree>
    <p:extLst>
      <p:ext uri="{BB962C8B-B14F-4D97-AF65-F5344CB8AC3E}">
        <p14:creationId xmlns:p14="http://schemas.microsoft.com/office/powerpoint/2010/main" val="276202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754874"/>
          </a:xfrm>
        </p:spPr>
        <p:txBody>
          <a:bodyPr/>
          <a:lstStyle/>
          <a:p>
            <a:r>
              <a:rPr lang="en-US" dirty="0" smtClean="0"/>
              <a:t>Enterprise Yammer can be integrated </a:t>
            </a:r>
            <a:r>
              <a:rPr lang="en-US" dirty="0" err="1" smtClean="0"/>
              <a:t>on-premise</a:t>
            </a:r>
            <a:r>
              <a:rPr lang="en-US" dirty="0" smtClean="0"/>
              <a:t> using Search and BCS</a:t>
            </a:r>
          </a:p>
          <a:p>
            <a:r>
              <a:rPr lang="en-US" dirty="0" smtClean="0"/>
              <a:t>SharePoint Search provides many APIs for your external applications to take advantage of</a:t>
            </a:r>
          </a:p>
          <a:p>
            <a:r>
              <a:rPr lang="en-US" dirty="0" smtClean="0"/>
              <a:t>Kinect for Windows is a valuable tool for solving business problems in creative ways</a:t>
            </a:r>
            <a:endParaRPr lang="en-US" dirty="0"/>
          </a:p>
        </p:txBody>
      </p:sp>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93589301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781633" y="1003391"/>
            <a:ext cx="8528221" cy="571948"/>
          </a:xfrm>
        </p:spPr>
        <p:txBody>
          <a:bodyPr>
            <a:normAutofit fontScale="90000"/>
          </a:bodyPr>
          <a:lstStyle/>
          <a:p>
            <a:r>
              <a:rPr lang="en-US" dirty="0" smtClean="0"/>
              <a:t>Ben Lower</a:t>
            </a:r>
            <a:endParaRPr lang="en-US" dirty="0"/>
          </a:p>
        </p:txBody>
      </p:sp>
      <p:grpSp>
        <p:nvGrpSpPr>
          <p:cNvPr id="35" name="Group 34"/>
          <p:cNvGrpSpPr/>
          <p:nvPr/>
        </p:nvGrpSpPr>
        <p:grpSpPr>
          <a:xfrm>
            <a:off x="2064029" y="5728954"/>
            <a:ext cx="8408944" cy="296639"/>
            <a:chOff x="556171" y="6237714"/>
            <a:chExt cx="10993081" cy="387798"/>
          </a:xfrm>
        </p:grpSpPr>
        <p:sp>
          <p:nvSpPr>
            <p:cNvPr id="12" name="Title 12"/>
            <p:cNvSpPr txBox="1">
              <a:spLocks/>
            </p:cNvSpPr>
            <p:nvPr/>
          </p:nvSpPr>
          <p:spPr>
            <a:xfrm>
              <a:off x="556171" y="6237714"/>
              <a:ext cx="10993081" cy="3877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180806" algn="l"/>
                  <a:tab pos="8316110" algn="r"/>
                </a:tabLst>
              </a:pPr>
              <a:r>
                <a:rPr sz="2100">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a:t>
              </a:r>
              <a:r>
                <a:rPr sz="2100" err="1">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benlower</a:t>
              </a:r>
              <a:r>
                <a:rPr sz="2100">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		ben.lower@microsoft.com</a:t>
              </a:r>
            </a:p>
          </p:txBody>
        </p:sp>
        <p:grpSp>
          <p:nvGrpSpPr>
            <p:cNvPr id="22" name="Group 21"/>
            <p:cNvGrpSpPr/>
            <p:nvPr/>
          </p:nvGrpSpPr>
          <p:grpSpPr>
            <a:xfrm>
              <a:off x="2318873" y="6285681"/>
              <a:ext cx="864348" cy="281734"/>
              <a:chOff x="-157769" y="-22967"/>
              <a:chExt cx="541563" cy="161925"/>
            </a:xfrm>
          </p:grpSpPr>
          <p:pic>
            <p:nvPicPr>
              <p:cNvPr id="23" name="Picture 8" descr="Description: Description: Description: Description: Description: Description: Description: cid:image009.png@01CBDFCF.D289C6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69"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Description: Description: Description: Description: Description: Description: Description: cid:image010.png@01CBDFCF.D289C6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50"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Description: Description: Description: Description: Description: Description: Description: cid:image011.png@01CBDFCF.D289C6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869" y="-22967"/>
                <a:ext cx="1619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36748" y="2777454"/>
            <a:ext cx="3005999" cy="949263"/>
          </a:xfrm>
          <a:prstGeom prst="rect">
            <a:avLst/>
          </a:prstGeom>
        </p:spPr>
      </p:pic>
      <p:pic>
        <p:nvPicPr>
          <p:cNvPr id="16" name="Picture 2" descr="https://aragonresearch.com/wp-content/uploads/2013/09/new-microsoft-logo-square-larg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57978" y="1997685"/>
            <a:ext cx="2703752" cy="62930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upload.wikimedia.org/wikipedia/commons/2/27/Y_Space-Needle-at-Nigh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97753" y="1997685"/>
            <a:ext cx="4861248" cy="32408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b-i.forbesimg.com/erikkain/files/2013/12/XBox-One-Kinect-Sensor-Front-Larg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20399" y="3472022"/>
            <a:ext cx="3438698" cy="19337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pbs.twimg.com/profile_images/2087254335/2012.04_Ben_Lower_small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8625" y="1976977"/>
            <a:ext cx="1600954" cy="1600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66338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431983"/>
          </a:xfrm>
        </p:spPr>
        <p:txBody>
          <a:bodyPr/>
          <a:lstStyle/>
          <a:p>
            <a:r>
              <a:rPr lang="en-US" dirty="0" smtClean="0"/>
              <a:t>SPC402</a:t>
            </a:r>
            <a:r>
              <a:rPr lang="en-US" dirty="0"/>
              <a:t>: Develop Advanced Search-Driven SharePoint 2013 </a:t>
            </a:r>
            <a:r>
              <a:rPr lang="en-US" dirty="0" smtClean="0"/>
              <a:t>Apps</a:t>
            </a:r>
          </a:p>
          <a:p>
            <a:r>
              <a:rPr lang="en-US" dirty="0" smtClean="0"/>
              <a:t>SPC322: </a:t>
            </a:r>
            <a:r>
              <a:rPr lang="en-US" dirty="0"/>
              <a:t>SharePoint 2013 Search display templates and query rules </a:t>
            </a:r>
            <a:endParaRPr lang="en-US" dirty="0" smtClean="0"/>
          </a:p>
          <a:p>
            <a:r>
              <a:rPr lang="en-US" dirty="0"/>
              <a:t>SPC308: Integrating Yammer and SharePoint using .NET </a:t>
            </a:r>
            <a:endParaRPr lang="en-US" dirty="0" smtClean="0"/>
          </a:p>
          <a:p>
            <a:r>
              <a:rPr lang="en-US" dirty="0"/>
              <a:t>SPC423: Deep dive: REST and CSOM comparison </a:t>
            </a:r>
          </a:p>
        </p:txBody>
      </p:sp>
      <p:sp>
        <p:nvSpPr>
          <p:cNvPr id="3" name="Title 2"/>
          <p:cNvSpPr>
            <a:spLocks noGrp="1"/>
          </p:cNvSpPr>
          <p:nvPr>
            <p:ph type="title"/>
          </p:nvPr>
        </p:nvSpPr>
        <p:spPr/>
        <p:txBody>
          <a:bodyPr/>
          <a:lstStyle/>
          <a:p>
            <a:r>
              <a:rPr lang="en-US" dirty="0" smtClean="0"/>
              <a:t>Related Sessions</a:t>
            </a:r>
            <a:endParaRPr lang="en-US" dirty="0"/>
          </a:p>
        </p:txBody>
      </p:sp>
    </p:spTree>
    <p:extLst>
      <p:ext uri="{BB962C8B-B14F-4D97-AF65-F5344CB8AC3E}">
        <p14:creationId xmlns:p14="http://schemas.microsoft.com/office/powerpoint/2010/main" val="124877253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717941"/>
          </a:xfrm>
        </p:spPr>
        <p:txBody>
          <a:bodyPr/>
          <a:lstStyle/>
          <a:p>
            <a:r>
              <a:rPr lang="en-US" dirty="0"/>
              <a:t>Chris Givens</a:t>
            </a:r>
          </a:p>
          <a:p>
            <a:pPr lvl="1"/>
            <a:r>
              <a:rPr lang="en-US" dirty="0"/>
              <a:t>Twitter: @</a:t>
            </a:r>
            <a:r>
              <a:rPr lang="en-US" dirty="0" err="1"/>
              <a:t>givenscj</a:t>
            </a:r>
            <a:endParaRPr lang="en-US" dirty="0"/>
          </a:p>
          <a:p>
            <a:pPr lvl="1"/>
            <a:r>
              <a:rPr lang="en-US" dirty="0"/>
              <a:t>Email:  </a:t>
            </a:r>
            <a:r>
              <a:rPr lang="en-US" dirty="0">
                <a:hlinkClick r:id="rId2"/>
              </a:rPr>
              <a:t>chris@architectingconnectedsystems.com</a:t>
            </a:r>
            <a:endParaRPr lang="en-US" dirty="0"/>
          </a:p>
          <a:p>
            <a:r>
              <a:rPr lang="en-US" dirty="0" smtClean="0"/>
              <a:t>Ben Lower</a:t>
            </a:r>
            <a:endParaRPr lang="en-US" dirty="0"/>
          </a:p>
          <a:p>
            <a:pPr lvl="1"/>
            <a:r>
              <a:rPr lang="en-US" dirty="0"/>
              <a:t>Twitter: </a:t>
            </a:r>
            <a:r>
              <a:rPr lang="en-US" dirty="0" smtClean="0"/>
              <a:t>@</a:t>
            </a:r>
            <a:r>
              <a:rPr lang="en-US" dirty="0" err="1" smtClean="0"/>
              <a:t>benlower</a:t>
            </a:r>
            <a:endParaRPr lang="en-US" dirty="0"/>
          </a:p>
          <a:p>
            <a:pPr lvl="1"/>
            <a:r>
              <a:rPr lang="en-US" dirty="0"/>
              <a:t>Email:  </a:t>
            </a:r>
            <a:r>
              <a:rPr lang="en-US" dirty="0" smtClean="0">
                <a:hlinkClick r:id="rId3"/>
              </a:rPr>
              <a:t>ben.lower@microsoft.com</a:t>
            </a:r>
            <a:endParaRPr lang="en-US" dirty="0" smtClean="0"/>
          </a:p>
          <a:p>
            <a:endParaRPr lang="en-US" dirty="0"/>
          </a:p>
        </p:txBody>
      </p:sp>
      <p:sp>
        <p:nvSpPr>
          <p:cNvPr id="3" name="Title 2"/>
          <p:cNvSpPr>
            <a:spLocks noGrp="1"/>
          </p:cNvSpPr>
          <p:nvPr>
            <p:ph type="title"/>
          </p:nvPr>
        </p:nvSpPr>
        <p:spPr/>
        <p:txBody>
          <a:bodyPr/>
          <a:lstStyle/>
          <a:p>
            <a:r>
              <a:rPr lang="en-US" dirty="0" smtClean="0"/>
              <a:t>Contact</a:t>
            </a:r>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33198" y="3415909"/>
            <a:ext cx="3477575" cy="260818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6037" y="398981"/>
            <a:ext cx="2907099" cy="918032"/>
          </a:xfrm>
          <a:prstGeom prst="rect">
            <a:avLst/>
          </a:prstGeom>
        </p:spPr>
      </p:pic>
      <p:pic>
        <p:nvPicPr>
          <p:cNvPr id="6" name="Picture 2" descr="https://aragonresearch.com/wp-content/uploads/2013/09/new-microsoft-logo-square-larg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237" y="4868862"/>
            <a:ext cx="5105400" cy="118828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argylesocial.com/wp-content/uploads/2012/08/logo_yamm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21754" y="1058862"/>
            <a:ext cx="3700462" cy="1850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153262"/>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endParaRPr lang="en-US" dirty="0"/>
          </a:p>
        </p:txBody>
      </p:sp>
      <p:sp>
        <p:nvSpPr>
          <p:cNvPr id="3" name="Content Placeholder 2"/>
          <p:cNvSpPr>
            <a:spLocks noGrp="1"/>
          </p:cNvSpPr>
          <p:nvPr>
            <p:ph sz="quarter" idx="10"/>
          </p:nvPr>
        </p:nvSpPr>
        <p:spPr>
          <a:xfrm>
            <a:off x="274638" y="1214438"/>
            <a:ext cx="11887200" cy="738664"/>
          </a:xfrm>
        </p:spPr>
        <p:txBody>
          <a:bodyPr/>
          <a:lstStyle/>
          <a:p>
            <a:r>
              <a:rPr lang="en-US" dirty="0" smtClean="0"/>
              <a:t>Evening Event – 7pm</a:t>
            </a:r>
            <a:endParaRPr lang="en-US" dirty="0"/>
          </a:p>
        </p:txBody>
      </p:sp>
      <p:pic>
        <p:nvPicPr>
          <p:cNvPr id="3076" name="Picture 4" descr="http://www.sharepointconference.com/PublishingImages/Sponsors/logo_Neudesi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799" y="2811462"/>
            <a:ext cx="422275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sharepointconference.com/PublishingImages/LVMS%20Photo%203.jpg?RenditionID=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0637" y="1020761"/>
            <a:ext cx="4457700" cy="209550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www.sharepointconference.com/PublishingImages/Las-Vegas.jpg?RenditionID=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6837" y="3916362"/>
            <a:ext cx="4457700"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735252"/>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a:t>
            </a:r>
            <a:endParaRPr lang="en-US" dirty="0"/>
          </a:p>
        </p:txBody>
      </p:sp>
      <p:sp>
        <p:nvSpPr>
          <p:cNvPr id="3" name="Content Placeholder 2"/>
          <p:cNvSpPr>
            <a:spLocks noGrp="1"/>
          </p:cNvSpPr>
          <p:nvPr>
            <p:ph sz="quarter" idx="10"/>
          </p:nvPr>
        </p:nvSpPr>
        <p:spPr>
          <a:xfrm>
            <a:off x="274638" y="1214438"/>
            <a:ext cx="11887200" cy="1144929"/>
          </a:xfrm>
        </p:spPr>
        <p:txBody>
          <a:bodyPr/>
          <a:lstStyle/>
          <a:p>
            <a:r>
              <a:rPr lang="en-US" dirty="0" smtClean="0"/>
              <a:t>Don’t forget to fill out your survey!</a:t>
            </a:r>
          </a:p>
          <a:p>
            <a:pPr lvl="1"/>
            <a:r>
              <a:rPr lang="en-US" dirty="0" smtClean="0"/>
              <a:t>Session SPC405</a:t>
            </a:r>
            <a:endParaRPr lang="en-US" dirty="0"/>
          </a:p>
        </p:txBody>
      </p:sp>
      <p:pic>
        <p:nvPicPr>
          <p:cNvPr id="2050" name="Picture 2" descr="http://argylesocial.com/wp-content/uploads/2012/08/logo_yamm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3837" y="2544761"/>
            <a:ext cx="4267200" cy="21336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966" y="3040062"/>
            <a:ext cx="3619497" cy="1143000"/>
          </a:xfrm>
          <a:prstGeom prst="rect">
            <a:avLst/>
          </a:prstGeom>
        </p:spPr>
      </p:pic>
      <p:pic>
        <p:nvPicPr>
          <p:cNvPr id="2052" name="Picture 4" descr="http://skanect.manctl.com/wp-content/uploads/2013/01/sensors-kin4wi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0837" y="4261983"/>
            <a:ext cx="2362200" cy="2024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810920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91550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57414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Ben’s Background</a:t>
            </a:r>
            <a:endParaRPr lang="en-US" dirty="0"/>
          </a:p>
        </p:txBody>
      </p:sp>
      <p:sp>
        <p:nvSpPr>
          <p:cNvPr id="3" name="Content Placeholder 2"/>
          <p:cNvSpPr>
            <a:spLocks noGrp="1"/>
          </p:cNvSpPr>
          <p:nvPr>
            <p:ph type="body" sz="quarter" idx="11"/>
          </p:nvPr>
        </p:nvSpPr>
        <p:spPr>
          <a:xfrm>
            <a:off x="274639" y="1212849"/>
            <a:ext cx="11889564" cy="2092881"/>
          </a:xfrm>
        </p:spPr>
        <p:txBody>
          <a:bodyPr/>
          <a:lstStyle/>
          <a:p>
            <a:r>
              <a:rPr lang="en-US" dirty="0"/>
              <a:t>Sr. Program Manager, Kinect for Windows</a:t>
            </a:r>
          </a:p>
          <a:p>
            <a:pPr lvl="1"/>
            <a:r>
              <a:rPr lang="en-US" dirty="0" smtClean="0"/>
              <a:t>Community Outreach and Management</a:t>
            </a:r>
          </a:p>
          <a:p>
            <a:pPr lvl="1"/>
            <a:r>
              <a:rPr lang="en-US" dirty="0" smtClean="0"/>
              <a:t>Programs, events, education and adoption</a:t>
            </a:r>
          </a:p>
          <a:p>
            <a:endParaRPr lang="en-US" dirty="0" smtClean="0"/>
          </a:p>
        </p:txBody>
      </p:sp>
    </p:spTree>
    <p:extLst>
      <p:ext uri="{BB962C8B-B14F-4D97-AF65-F5344CB8AC3E}">
        <p14:creationId xmlns:p14="http://schemas.microsoft.com/office/powerpoint/2010/main" val="144998577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1"/>
          </p:nvPr>
        </p:nvSpPr>
        <p:spPr>
          <a:xfrm>
            <a:off x="274639" y="1212849"/>
            <a:ext cx="11889564" cy="3447098"/>
          </a:xfrm>
        </p:spPr>
        <p:txBody>
          <a:bodyPr/>
          <a:lstStyle/>
          <a:p>
            <a:r>
              <a:rPr lang="en-US" dirty="0" smtClean="0"/>
              <a:t>Indexing Yammer</a:t>
            </a:r>
          </a:p>
          <a:p>
            <a:r>
              <a:rPr lang="en-US" dirty="0" smtClean="0"/>
              <a:t>Integrating Yammer and SharePoint Search</a:t>
            </a:r>
          </a:p>
          <a:p>
            <a:r>
              <a:rPr lang="en-US" dirty="0" smtClean="0"/>
              <a:t>SharePoint Search APIs</a:t>
            </a:r>
          </a:p>
          <a:p>
            <a:r>
              <a:rPr lang="en-US" dirty="0" smtClean="0"/>
              <a:t>Kinect for Windows</a:t>
            </a:r>
          </a:p>
          <a:p>
            <a:r>
              <a:rPr lang="en-US" dirty="0" smtClean="0"/>
              <a:t>Putting It All Together</a:t>
            </a:r>
          </a:p>
        </p:txBody>
      </p:sp>
    </p:spTree>
    <p:extLst>
      <p:ext uri="{BB962C8B-B14F-4D97-AF65-F5344CB8AC3E}">
        <p14:creationId xmlns:p14="http://schemas.microsoft.com/office/powerpoint/2010/main" val="296961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Indexing Yammer</a:t>
            </a:r>
            <a:endParaRPr lang="en-US" dirty="0"/>
          </a:p>
        </p:txBody>
      </p:sp>
    </p:spTree>
    <p:extLst>
      <p:ext uri="{BB962C8B-B14F-4D97-AF65-F5344CB8AC3E}">
        <p14:creationId xmlns:p14="http://schemas.microsoft.com/office/powerpoint/2010/main" val="398257837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3040832"/>
          </a:xfrm>
        </p:spPr>
        <p:txBody>
          <a:bodyPr/>
          <a:lstStyle/>
          <a:p>
            <a:r>
              <a:rPr lang="en-US" dirty="0" smtClean="0"/>
              <a:t>Yammer allows you to Export your content</a:t>
            </a:r>
          </a:p>
          <a:p>
            <a:pPr lvl="1"/>
            <a:r>
              <a:rPr lang="en-US" dirty="0" smtClean="0"/>
              <a:t>Enterprise Tenant </a:t>
            </a:r>
            <a:r>
              <a:rPr lang="en-US" b="1" dirty="0" smtClean="0"/>
              <a:t>required</a:t>
            </a:r>
          </a:p>
          <a:p>
            <a:pPr lvl="1"/>
            <a:r>
              <a:rPr lang="en-US" dirty="0"/>
              <a:t>O365 Enterprise customers can easily signup using O365 </a:t>
            </a:r>
            <a:r>
              <a:rPr lang="en-US" dirty="0" smtClean="0"/>
              <a:t>Portal – As of 11/2013</a:t>
            </a:r>
            <a:endParaRPr lang="en-US" dirty="0"/>
          </a:p>
          <a:p>
            <a:r>
              <a:rPr lang="en-US" dirty="0" smtClean="0"/>
              <a:t>Familiarity with Yammer REST API</a:t>
            </a:r>
          </a:p>
          <a:p>
            <a:pPr lvl="1"/>
            <a:r>
              <a:rPr lang="en-US" dirty="0" smtClean="0"/>
              <a:t>Allows you to go further into details of Yammer Objects</a:t>
            </a:r>
          </a:p>
          <a:p>
            <a:pPr lvl="1"/>
            <a:r>
              <a:rPr lang="en-US" dirty="0">
                <a:hlinkClick r:id="rId3"/>
              </a:rPr>
              <a:t>http://</a:t>
            </a:r>
            <a:r>
              <a:rPr lang="en-US" dirty="0" smtClean="0">
                <a:hlinkClick r:id="rId3"/>
              </a:rPr>
              <a:t>developer.yammer.com</a:t>
            </a:r>
            <a:endParaRPr lang="en-US" dirty="0" smtClean="0"/>
          </a:p>
        </p:txBody>
      </p:sp>
      <p:sp>
        <p:nvSpPr>
          <p:cNvPr id="17" name="Title 16"/>
          <p:cNvSpPr>
            <a:spLocks noGrp="1"/>
          </p:cNvSpPr>
          <p:nvPr>
            <p:ph type="title"/>
          </p:nvPr>
        </p:nvSpPr>
        <p:spPr/>
        <p:txBody>
          <a:bodyPr/>
          <a:lstStyle/>
          <a:p>
            <a:r>
              <a:rPr lang="en-US" dirty="0" smtClean="0"/>
              <a:t>Requirements</a:t>
            </a:r>
            <a:endParaRPr lang="en-US" dirty="0"/>
          </a:p>
        </p:txBody>
      </p:sp>
    </p:spTree>
    <p:extLst>
      <p:ext uri="{BB962C8B-B14F-4D97-AF65-F5344CB8AC3E}">
        <p14:creationId xmlns:p14="http://schemas.microsoft.com/office/powerpoint/2010/main" val="37748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2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2E7A59-A81D-4EAE-BB4E-56C2F4B0F5B9}"/>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SharePoint_Conference_2014_Dev_Template</Template>
  <TotalTime>15</TotalTime>
  <Words>3727</Words>
  <Application>Microsoft Office PowerPoint</Application>
  <PresentationFormat>Custom</PresentationFormat>
  <Paragraphs>338</Paragraphs>
  <Slides>55</Slides>
  <Notes>24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55</vt:i4>
      </vt:variant>
    </vt:vector>
  </HeadingPairs>
  <TitlesOfParts>
    <vt:vector size="66" baseType="lpstr">
      <vt:lpstr>Arial</vt:lpstr>
      <vt:lpstr>Calibri</vt:lpstr>
      <vt:lpstr>Consolas</vt:lpstr>
      <vt:lpstr>Segoe Black</vt:lpstr>
      <vt:lpstr>Segoe Light</vt:lpstr>
      <vt:lpstr>Segoe UI</vt:lpstr>
      <vt:lpstr>Segoe UI Light</vt:lpstr>
      <vt:lpstr>Wingdings</vt:lpstr>
      <vt:lpstr>5-30499_SPC_2014_Dev_Template_16x9</vt:lpstr>
      <vt:lpstr>1_5-30499_SPC_2014_Dev_Template_16x9</vt:lpstr>
      <vt:lpstr>2_5-30499_SPC_2014_Dev_Template_16x9</vt:lpstr>
      <vt:lpstr>PowerPoint Presentation</vt:lpstr>
      <vt:lpstr>Building futuristic SharePoint 2013 Search Applications using Kinect and Yammer</vt:lpstr>
      <vt:lpstr>Chris Givens, CEO ACS</vt:lpstr>
      <vt:lpstr>Chris’s Background</vt:lpstr>
      <vt:lpstr>Ben Lower</vt:lpstr>
      <vt:lpstr>Ben’s Background</vt:lpstr>
      <vt:lpstr>Agenda</vt:lpstr>
      <vt:lpstr>Indexing Yammer</vt:lpstr>
      <vt:lpstr>Requirements</vt:lpstr>
      <vt:lpstr>Yammer Export Process</vt:lpstr>
      <vt:lpstr>Yammer Search</vt:lpstr>
      <vt:lpstr>Demo</vt:lpstr>
      <vt:lpstr>Step 1: Register your domain</vt:lpstr>
      <vt:lpstr>Step 2: Create a global admin</vt:lpstr>
      <vt:lpstr>Step 3: Activate Yammer Enterprise</vt:lpstr>
      <vt:lpstr>Demo</vt:lpstr>
      <vt:lpstr>Integrating Yammer and SharePoint Search</vt:lpstr>
      <vt:lpstr>On-premise Integration</vt:lpstr>
      <vt:lpstr>BCS Connector</vt:lpstr>
      <vt:lpstr>Yammer Crawl and Managed Properties</vt:lpstr>
      <vt:lpstr>Result Types and Display Templates</vt:lpstr>
      <vt:lpstr>Display Template (Messages)</vt:lpstr>
      <vt:lpstr>Yammer Result Source</vt:lpstr>
      <vt:lpstr>Demo</vt:lpstr>
      <vt:lpstr>SharePoint Search APIs</vt:lpstr>
      <vt:lpstr>Search APIs</vt:lpstr>
      <vt:lpstr>Getting Results</vt:lpstr>
      <vt:lpstr>Demo</vt:lpstr>
      <vt:lpstr>Kinect for Windows</vt:lpstr>
      <vt:lpstr>Kinect for Windows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TOMORROW’S NATURAL USER INTERFACES ARE RELEVANT</vt:lpstr>
      <vt:lpstr>Kinect SDK</vt:lpstr>
      <vt:lpstr>Working with the SDK</vt:lpstr>
      <vt:lpstr>Interactions Architecture (1.8)</vt:lpstr>
      <vt:lpstr>Working with Speech</vt:lpstr>
      <vt:lpstr>Context and Speech</vt:lpstr>
      <vt:lpstr>XBOX One Speech (TV)</vt:lpstr>
      <vt:lpstr>XBOX One (Voice Options)</vt:lpstr>
      <vt:lpstr>Pick the right tool for the right job</vt:lpstr>
      <vt:lpstr>Putting It All Together</vt:lpstr>
      <vt:lpstr>Demo</vt:lpstr>
      <vt:lpstr>Summary</vt:lpstr>
      <vt:lpstr>Related Sessions</vt:lpstr>
      <vt:lpstr>Contact</vt:lpstr>
      <vt:lpstr>Events</vt:lpstr>
      <vt:lpstr>Survey</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Futuristic Search applications using Kinect and Yammer!</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2014-03-05T18:46:36Z</dcterms:created>
  <dcterms:modified xsi:type="dcterms:W3CDTF">2014-03-06T00:57:23Z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