
<file path=[Content_Types].xml><?xml version="1.0" encoding="utf-8"?>
<Types xmlns="http://schemas.openxmlformats.org/package/2006/content-types">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Lst>
  <p:notesMasterIdLst>
    <p:notesMasterId r:id="rId47"/>
  </p:notesMasterIdLst>
  <p:handoutMasterIdLst>
    <p:handoutMasterId r:id="rId48"/>
  </p:handoutMasterIdLst>
  <p:sldIdLst>
    <p:sldId id="1236" r:id="rId5"/>
    <p:sldId id="1124" r:id="rId6"/>
    <p:sldId id="1276" r:id="rId7"/>
    <p:sldId id="1277" r:id="rId8"/>
    <p:sldId id="1278" r:id="rId9"/>
    <p:sldId id="1279" r:id="rId10"/>
    <p:sldId id="1280" r:id="rId11"/>
    <p:sldId id="1281" r:id="rId12"/>
    <p:sldId id="1282" r:id="rId13"/>
    <p:sldId id="1283" r:id="rId14"/>
    <p:sldId id="1284" r:id="rId15"/>
    <p:sldId id="1285" r:id="rId16"/>
    <p:sldId id="1286" r:id="rId17"/>
    <p:sldId id="1287" r:id="rId18"/>
    <p:sldId id="1288" r:id="rId19"/>
    <p:sldId id="1289" r:id="rId20"/>
    <p:sldId id="1290" r:id="rId21"/>
    <p:sldId id="1291" r:id="rId22"/>
    <p:sldId id="1292" r:id="rId23"/>
    <p:sldId id="1293" r:id="rId24"/>
    <p:sldId id="1294" r:id="rId25"/>
    <p:sldId id="1295" r:id="rId26"/>
    <p:sldId id="1296" r:id="rId27"/>
    <p:sldId id="1297" r:id="rId28"/>
    <p:sldId id="1298" r:id="rId29"/>
    <p:sldId id="1299" r:id="rId30"/>
    <p:sldId id="1300" r:id="rId31"/>
    <p:sldId id="1301" r:id="rId32"/>
    <p:sldId id="1302" r:id="rId33"/>
    <p:sldId id="1303" r:id="rId34"/>
    <p:sldId id="1304" r:id="rId35"/>
    <p:sldId id="1305" r:id="rId36"/>
    <p:sldId id="1306" r:id="rId37"/>
    <p:sldId id="1307" r:id="rId38"/>
    <p:sldId id="1308" r:id="rId39"/>
    <p:sldId id="1309" r:id="rId40"/>
    <p:sldId id="1310" r:id="rId41"/>
    <p:sldId id="1311" r:id="rId42"/>
    <p:sldId id="1312" r:id="rId43"/>
    <p:sldId id="1313" r:id="rId44"/>
    <p:sldId id="1273" r:id="rId45"/>
    <p:sldId id="1132" r:id="rId46"/>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E8B2D"/>
    <a:srgbClr val="87AB37"/>
    <a:srgbClr val="9FC54D"/>
    <a:srgbClr val="505050"/>
    <a:srgbClr val="785393"/>
    <a:srgbClr val="80599D"/>
    <a:srgbClr val="000000"/>
    <a:srgbClr val="8E6AAA"/>
    <a:srgbClr val="8E6A78"/>
    <a:srgbClr val="9B4F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4232" autoAdjust="0"/>
    <p:restoredTop sz="95202" autoAdjust="0"/>
  </p:normalViewPr>
  <p:slideViewPr>
    <p:cSldViewPr snapToObjects="1">
      <p:cViewPr varScale="1">
        <p:scale>
          <a:sx n="130" d="100"/>
          <a:sy n="130" d="100"/>
        </p:scale>
        <p:origin x="516" y="120"/>
      </p:cViewPr>
      <p:guideLst/>
    </p:cSldViewPr>
  </p:slideViewPr>
  <p:outlineViewPr>
    <p:cViewPr>
      <p:scale>
        <a:sx n="33" d="100"/>
        <a:sy n="33" d="100"/>
      </p:scale>
      <p:origin x="0" y="-21634"/>
    </p:cViewPr>
  </p:outlineViewPr>
  <p:notesTextViewPr>
    <p:cViewPr>
      <p:scale>
        <a:sx n="100" d="100"/>
        <a:sy n="100" d="100"/>
      </p:scale>
      <p:origin x="0" y="0"/>
    </p:cViewPr>
  </p:notesTextViewPr>
  <p:sorterViewPr>
    <p:cViewPr varScale="1">
      <p:scale>
        <a:sx n="1" d="1"/>
        <a:sy n="1" d="1"/>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notesMaster" Target="notesMasters/notesMaster1.xml"/><Relationship Id="rId50"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handoutMaster" Target="handoutMasters/handoutMaster1.xml"/><Relationship Id="rId8" Type="http://schemas.openxmlformats.org/officeDocument/2006/relationships/slide" Target="slides/slide4.xml"/><Relationship Id="rId51"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3/5/2014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3/5/2014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4988308-DA46-4504-956E-21F7DECBE5F6}"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1765695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3/5/2014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10</a:t>
            </a:fld>
            <a:endParaRPr lang="en-US" dirty="0"/>
          </a:p>
        </p:txBody>
      </p:sp>
    </p:spTree>
    <p:extLst>
      <p:ext uri="{BB962C8B-B14F-4D97-AF65-F5344CB8AC3E}">
        <p14:creationId xmlns:p14="http://schemas.microsoft.com/office/powerpoint/2010/main" val="19936086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3/5/2014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11</a:t>
            </a:fld>
            <a:endParaRPr lang="en-US" dirty="0"/>
          </a:p>
        </p:txBody>
      </p:sp>
    </p:spTree>
    <p:extLst>
      <p:ext uri="{BB962C8B-B14F-4D97-AF65-F5344CB8AC3E}">
        <p14:creationId xmlns:p14="http://schemas.microsoft.com/office/powerpoint/2010/main" val="40291138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3/5/2014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12</a:t>
            </a:fld>
            <a:endParaRPr lang="en-US" dirty="0"/>
          </a:p>
        </p:txBody>
      </p:sp>
    </p:spTree>
    <p:extLst>
      <p:ext uri="{BB962C8B-B14F-4D97-AF65-F5344CB8AC3E}">
        <p14:creationId xmlns:p14="http://schemas.microsoft.com/office/powerpoint/2010/main" val="35696879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3/5/2014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13</a:t>
            </a:fld>
            <a:endParaRPr lang="en-US" dirty="0"/>
          </a:p>
        </p:txBody>
      </p:sp>
    </p:spTree>
    <p:extLst>
      <p:ext uri="{BB962C8B-B14F-4D97-AF65-F5344CB8AC3E}">
        <p14:creationId xmlns:p14="http://schemas.microsoft.com/office/powerpoint/2010/main" val="13903268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3/5/2014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14</a:t>
            </a:fld>
            <a:endParaRPr lang="en-US" dirty="0"/>
          </a:p>
        </p:txBody>
      </p:sp>
    </p:spTree>
    <p:extLst>
      <p:ext uri="{BB962C8B-B14F-4D97-AF65-F5344CB8AC3E}">
        <p14:creationId xmlns:p14="http://schemas.microsoft.com/office/powerpoint/2010/main" val="37069560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3/5/2014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15</a:t>
            </a:fld>
            <a:endParaRPr lang="en-US" dirty="0"/>
          </a:p>
        </p:txBody>
      </p:sp>
    </p:spTree>
    <p:extLst>
      <p:ext uri="{BB962C8B-B14F-4D97-AF65-F5344CB8AC3E}">
        <p14:creationId xmlns:p14="http://schemas.microsoft.com/office/powerpoint/2010/main" val="30425939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3/5/2014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16</a:t>
            </a:fld>
            <a:endParaRPr lang="en-US" dirty="0"/>
          </a:p>
        </p:txBody>
      </p:sp>
    </p:spTree>
    <p:extLst>
      <p:ext uri="{BB962C8B-B14F-4D97-AF65-F5344CB8AC3E}">
        <p14:creationId xmlns:p14="http://schemas.microsoft.com/office/powerpoint/2010/main" val="36647403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3/5/2014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17</a:t>
            </a:fld>
            <a:endParaRPr lang="en-US" dirty="0"/>
          </a:p>
        </p:txBody>
      </p:sp>
    </p:spTree>
    <p:extLst>
      <p:ext uri="{BB962C8B-B14F-4D97-AF65-F5344CB8AC3E}">
        <p14:creationId xmlns:p14="http://schemas.microsoft.com/office/powerpoint/2010/main" val="9358421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3/5/2014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18</a:t>
            </a:fld>
            <a:endParaRPr lang="en-US" dirty="0"/>
          </a:p>
        </p:txBody>
      </p:sp>
    </p:spTree>
    <p:extLst>
      <p:ext uri="{BB962C8B-B14F-4D97-AF65-F5344CB8AC3E}">
        <p14:creationId xmlns:p14="http://schemas.microsoft.com/office/powerpoint/2010/main" val="165085146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3/5/2014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19</a:t>
            </a:fld>
            <a:endParaRPr lang="en-US" dirty="0"/>
          </a:p>
        </p:txBody>
      </p:sp>
    </p:spTree>
    <p:extLst>
      <p:ext uri="{BB962C8B-B14F-4D97-AF65-F5344CB8AC3E}">
        <p14:creationId xmlns:p14="http://schemas.microsoft.com/office/powerpoint/2010/main" val="3975046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6A1D164-B33D-4403-8B09-EB3C0309BC7D}"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5210978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3/5/2014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20</a:t>
            </a:fld>
            <a:endParaRPr lang="en-US" dirty="0"/>
          </a:p>
        </p:txBody>
      </p:sp>
    </p:spTree>
    <p:extLst>
      <p:ext uri="{BB962C8B-B14F-4D97-AF65-F5344CB8AC3E}">
        <p14:creationId xmlns:p14="http://schemas.microsoft.com/office/powerpoint/2010/main" val="41730642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3/5/2014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21</a:t>
            </a:fld>
            <a:endParaRPr lang="en-US" dirty="0"/>
          </a:p>
        </p:txBody>
      </p:sp>
    </p:spTree>
    <p:extLst>
      <p:ext uri="{BB962C8B-B14F-4D97-AF65-F5344CB8AC3E}">
        <p14:creationId xmlns:p14="http://schemas.microsoft.com/office/powerpoint/2010/main" val="30668599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3/5/2014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22</a:t>
            </a:fld>
            <a:endParaRPr lang="en-US" dirty="0"/>
          </a:p>
        </p:txBody>
      </p:sp>
    </p:spTree>
    <p:extLst>
      <p:ext uri="{BB962C8B-B14F-4D97-AF65-F5344CB8AC3E}">
        <p14:creationId xmlns:p14="http://schemas.microsoft.com/office/powerpoint/2010/main" val="18540309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3/5/2014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23</a:t>
            </a:fld>
            <a:endParaRPr lang="en-US" dirty="0"/>
          </a:p>
        </p:txBody>
      </p:sp>
    </p:spTree>
    <p:extLst>
      <p:ext uri="{BB962C8B-B14F-4D97-AF65-F5344CB8AC3E}">
        <p14:creationId xmlns:p14="http://schemas.microsoft.com/office/powerpoint/2010/main" val="213344983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D9266AB-C3C8-4E89-B71E-C894D62E3781}" type="slidenum">
              <a:rPr lang="en-US" smtClean="0"/>
              <a:t>24</a:t>
            </a:fld>
            <a:endParaRPr lang="en-US"/>
          </a:p>
        </p:txBody>
      </p:sp>
    </p:spTree>
    <p:extLst>
      <p:ext uri="{BB962C8B-B14F-4D97-AF65-F5344CB8AC3E}">
        <p14:creationId xmlns:p14="http://schemas.microsoft.com/office/powerpoint/2010/main" val="305535991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3/5/2014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25</a:t>
            </a:fld>
            <a:endParaRPr lang="en-US" dirty="0"/>
          </a:p>
        </p:txBody>
      </p:sp>
    </p:spTree>
    <p:extLst>
      <p:ext uri="{BB962C8B-B14F-4D97-AF65-F5344CB8AC3E}">
        <p14:creationId xmlns:p14="http://schemas.microsoft.com/office/powerpoint/2010/main" val="370227830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5909309" y="8685213"/>
            <a:ext cx="947103" cy="457200"/>
          </a:xfrm>
          <a:prstGeom prst="rect">
            <a:avLst/>
          </a:prstGeom>
        </p:spPr>
        <p:txBody>
          <a:bodyPr/>
          <a:lstStyle/>
          <a:p>
            <a:fld id="{9D9266AB-C3C8-4E89-B71E-C894D62E3781}" type="slidenum">
              <a:rPr lang="en-US" smtClean="0"/>
              <a:t>27</a:t>
            </a:fld>
            <a:endParaRPr lang="en-US"/>
          </a:p>
        </p:txBody>
      </p:sp>
    </p:spTree>
    <p:extLst>
      <p:ext uri="{BB962C8B-B14F-4D97-AF65-F5344CB8AC3E}">
        <p14:creationId xmlns:p14="http://schemas.microsoft.com/office/powerpoint/2010/main" val="70158987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3/5/2014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28</a:t>
            </a:fld>
            <a:endParaRPr lang="en-US" dirty="0"/>
          </a:p>
        </p:txBody>
      </p:sp>
    </p:spTree>
    <p:extLst>
      <p:ext uri="{BB962C8B-B14F-4D97-AF65-F5344CB8AC3E}">
        <p14:creationId xmlns:p14="http://schemas.microsoft.com/office/powerpoint/2010/main" val="177093113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3/5/2014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29</a:t>
            </a:fld>
            <a:endParaRPr lang="en-US" dirty="0"/>
          </a:p>
        </p:txBody>
      </p:sp>
    </p:spTree>
    <p:extLst>
      <p:ext uri="{BB962C8B-B14F-4D97-AF65-F5344CB8AC3E}">
        <p14:creationId xmlns:p14="http://schemas.microsoft.com/office/powerpoint/2010/main" val="179585590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3/5/2014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30</a:t>
            </a:fld>
            <a:endParaRPr lang="en-US" dirty="0"/>
          </a:p>
        </p:txBody>
      </p:sp>
    </p:spTree>
    <p:extLst>
      <p:ext uri="{BB962C8B-B14F-4D97-AF65-F5344CB8AC3E}">
        <p14:creationId xmlns:p14="http://schemas.microsoft.com/office/powerpoint/2010/main" val="35451513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3/5/2014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3</a:t>
            </a:fld>
            <a:endParaRPr lang="en-US" dirty="0"/>
          </a:p>
        </p:txBody>
      </p:sp>
    </p:spTree>
    <p:extLst>
      <p:ext uri="{BB962C8B-B14F-4D97-AF65-F5344CB8AC3E}">
        <p14:creationId xmlns:p14="http://schemas.microsoft.com/office/powerpoint/2010/main" val="287462795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3/5/2014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31</a:t>
            </a:fld>
            <a:endParaRPr lang="en-US" dirty="0"/>
          </a:p>
        </p:txBody>
      </p:sp>
    </p:spTree>
    <p:extLst>
      <p:ext uri="{BB962C8B-B14F-4D97-AF65-F5344CB8AC3E}">
        <p14:creationId xmlns:p14="http://schemas.microsoft.com/office/powerpoint/2010/main" val="297154007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3/5/2014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32</a:t>
            </a:fld>
            <a:endParaRPr lang="en-US" dirty="0"/>
          </a:p>
        </p:txBody>
      </p:sp>
    </p:spTree>
    <p:extLst>
      <p:ext uri="{BB962C8B-B14F-4D97-AF65-F5344CB8AC3E}">
        <p14:creationId xmlns:p14="http://schemas.microsoft.com/office/powerpoint/2010/main" val="238271170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3/5/2014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38</a:t>
            </a:fld>
            <a:endParaRPr lang="en-US" dirty="0"/>
          </a:p>
        </p:txBody>
      </p:sp>
    </p:spTree>
    <p:extLst>
      <p:ext uri="{BB962C8B-B14F-4D97-AF65-F5344CB8AC3E}">
        <p14:creationId xmlns:p14="http://schemas.microsoft.com/office/powerpoint/2010/main" val="413977742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3/5/2014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40</a:t>
            </a:fld>
            <a:endParaRPr lang="en-US" dirty="0"/>
          </a:p>
        </p:txBody>
      </p:sp>
    </p:spTree>
    <p:extLst>
      <p:ext uri="{BB962C8B-B14F-4D97-AF65-F5344CB8AC3E}">
        <p14:creationId xmlns:p14="http://schemas.microsoft.com/office/powerpoint/2010/main" val="342654398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41</a:t>
            </a:fld>
            <a:endParaRPr lang="en-US" dirty="0"/>
          </a:p>
        </p:txBody>
      </p:sp>
      <p:sp>
        <p:nvSpPr>
          <p:cNvPr id="10" name="Date Placeholder 9"/>
          <p:cNvSpPr>
            <a:spLocks noGrp="1"/>
          </p:cNvSpPr>
          <p:nvPr>
            <p:ph type="dt" idx="13"/>
          </p:nvPr>
        </p:nvSpPr>
        <p:spPr/>
        <p:txBody>
          <a:bodyPr/>
          <a:lstStyle/>
          <a:p>
            <a:fld id="{F6D0C1E9-C76A-461C-8E91-17FFC972AC04}" type="datetime1">
              <a:rPr lang="en-US" smtClean="0"/>
              <a:t>3/5/2014</a:t>
            </a:fld>
            <a:endParaRPr lang="en-US" dirty="0"/>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13266357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42</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8754525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3/5/2014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4</a:t>
            </a:fld>
            <a:endParaRPr lang="en-US" dirty="0"/>
          </a:p>
        </p:txBody>
      </p:sp>
    </p:spTree>
    <p:extLst>
      <p:ext uri="{BB962C8B-B14F-4D97-AF65-F5344CB8AC3E}">
        <p14:creationId xmlns:p14="http://schemas.microsoft.com/office/powerpoint/2010/main" val="8301340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3/5/2014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5</a:t>
            </a:fld>
            <a:endParaRPr lang="en-US" dirty="0"/>
          </a:p>
        </p:txBody>
      </p:sp>
    </p:spTree>
    <p:extLst>
      <p:ext uri="{BB962C8B-B14F-4D97-AF65-F5344CB8AC3E}">
        <p14:creationId xmlns:p14="http://schemas.microsoft.com/office/powerpoint/2010/main" val="35399873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3/5/2014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6</a:t>
            </a:fld>
            <a:endParaRPr lang="en-US" dirty="0"/>
          </a:p>
        </p:txBody>
      </p:sp>
    </p:spTree>
    <p:extLst>
      <p:ext uri="{BB962C8B-B14F-4D97-AF65-F5344CB8AC3E}">
        <p14:creationId xmlns:p14="http://schemas.microsoft.com/office/powerpoint/2010/main" val="42622571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3/5/2014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7</a:t>
            </a:fld>
            <a:endParaRPr lang="en-US" dirty="0"/>
          </a:p>
        </p:txBody>
      </p:sp>
    </p:spTree>
    <p:extLst>
      <p:ext uri="{BB962C8B-B14F-4D97-AF65-F5344CB8AC3E}">
        <p14:creationId xmlns:p14="http://schemas.microsoft.com/office/powerpoint/2010/main" val="30052017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3/5/2014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8</a:t>
            </a:fld>
            <a:endParaRPr lang="en-US" dirty="0"/>
          </a:p>
        </p:txBody>
      </p:sp>
    </p:spTree>
    <p:extLst>
      <p:ext uri="{BB962C8B-B14F-4D97-AF65-F5344CB8AC3E}">
        <p14:creationId xmlns:p14="http://schemas.microsoft.com/office/powerpoint/2010/main" val="21144250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3/5/2014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9</a:t>
            </a:fld>
            <a:endParaRPr lang="en-US" dirty="0"/>
          </a:p>
        </p:txBody>
      </p:sp>
    </p:spTree>
    <p:extLst>
      <p:ext uri="{BB962C8B-B14F-4D97-AF65-F5344CB8AC3E}">
        <p14:creationId xmlns:p14="http://schemas.microsoft.com/office/powerpoint/2010/main" val="15690582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30151" y="2938012"/>
            <a:ext cx="4695936" cy="959618"/>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63" presetClass="path" presetSubtype="0" decel="100000" fill="hold" nodeType="withEffect">
                                  <p:stCondLst>
                                    <p:cond delay="580"/>
                                  </p:stCondLst>
                                  <p:childTnLst>
                                    <p:animMotion origin="layout" path="M -0.02409 1.50289E-6 L -4.16667E-7 1.50289E-6 " pathEditMode="relative" rAng="0" ptsTypes="AA">
                                      <p:cBhvr>
                                        <p:cTn id="21" dur="500" fill="hold"/>
                                        <p:tgtEl>
                                          <p:spTgt spid="8"/>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
        <p:nvSpPr>
          <p:cNvPr id="5" name="Text Placeholder 4"/>
          <p:cNvSpPr>
            <a:spLocks noGrp="1"/>
          </p:cNvSpPr>
          <p:nvPr>
            <p:ph type="body" sz="quarter" idx="15" hasCustomPrompt="1"/>
          </p:nvPr>
        </p:nvSpPr>
        <p:spPr>
          <a:xfrm>
            <a:off x="8800211" y="1590086"/>
            <a:ext cx="1600200" cy="433965"/>
          </a:xfrm>
        </p:spPr>
        <p:txBody>
          <a:bodyPr/>
          <a:lstStyle>
            <a:lvl1pPr marL="0" indent="0" algn="r">
              <a:buNone/>
              <a:defRPr sz="1800" baseline="0"/>
            </a:lvl1pPr>
          </a:lstStyle>
          <a:p>
            <a:pPr lvl="0"/>
            <a:r>
              <a:rPr lang="en-US" dirty="0" smtClean="0"/>
              <a:t>Session Code</a:t>
            </a:r>
            <a:endParaRPr lang="en-US" dirty="0"/>
          </a:p>
        </p:txBody>
      </p:sp>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903724615"/>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1"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 id="2147484218" r:id="rId29"/>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29.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17.xml"/><Relationship Id="rId1" Type="http://schemas.openxmlformats.org/officeDocument/2006/relationships/slideLayout" Target="../slideLayouts/slideLayout11.xml"/><Relationship Id="rId4" Type="http://schemas.openxmlformats.org/officeDocument/2006/relationships/image" Target="../media/image23.emf"/></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9.WMF"/><Relationship Id="rId2" Type="http://schemas.openxmlformats.org/officeDocument/2006/relationships/notesSlide" Target="../notesSlides/notesSlide26.xml"/><Relationship Id="rId1" Type="http://schemas.openxmlformats.org/officeDocument/2006/relationships/slideLayout" Target="../slideLayouts/slideLayout11.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8" Type="http://schemas.openxmlformats.org/officeDocument/2006/relationships/image" Target="../media/image12.jpg"/><Relationship Id="rId3" Type="http://schemas.openxmlformats.org/officeDocument/2006/relationships/image" Target="../media/image7.jpg"/><Relationship Id="rId7"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17.xml"/><Relationship Id="rId6" Type="http://schemas.openxmlformats.org/officeDocument/2006/relationships/image" Target="../media/image10.jpg"/><Relationship Id="rId11" Type="http://schemas.openxmlformats.org/officeDocument/2006/relationships/image" Target="../media/image15.jp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jpg"/><Relationship Id="rId9" Type="http://schemas.openxmlformats.org/officeDocument/2006/relationships/image" Target="../media/image13.jp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17.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40.xml.rels><?xml version="1.0" encoding="UTF-8" standalone="yes"?>
<Relationships xmlns="http://schemas.openxmlformats.org/package/2006/relationships"><Relationship Id="rId3" Type="http://schemas.openxmlformats.org/officeDocument/2006/relationships/hyperlink" Target="http://curah.microsoft.com/56000/sharepoint-conference-2014-spc413-resources" TargetMode="External"/><Relationship Id="rId2" Type="http://schemas.openxmlformats.org/officeDocument/2006/relationships/notesSlide" Target="../notesSlides/notesSlide33.xml"/><Relationship Id="rId1" Type="http://schemas.openxmlformats.org/officeDocument/2006/relationships/slideLayout" Target="../slideLayouts/slideLayout11.xml"/><Relationship Id="rId5" Type="http://schemas.openxmlformats.org/officeDocument/2006/relationships/hyperlink" Target="http://curah.microsoft.com/56111/sharepoint-conference-2014-spc400-resources" TargetMode="External"/><Relationship Id="rId4" Type="http://schemas.openxmlformats.org/officeDocument/2006/relationships/hyperlink" Target="http://curah.microsoft.com/56018/sharepoint-conference-2014-spc400-resources" TargetMode="External"/></Relationships>
</file>

<file path=ppt/slides/_rels/slide4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4.xml"/><Relationship Id="rId1" Type="http://schemas.openxmlformats.org/officeDocument/2006/relationships/slideLayout" Target="../slideLayouts/slideLayout9.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4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5.xml"/><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5175879"/>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Controllers</a:t>
            </a:r>
            <a:endParaRPr lang="en-US" dirty="0"/>
          </a:p>
        </p:txBody>
      </p:sp>
      <p:sp>
        <p:nvSpPr>
          <p:cNvPr id="3" name="Content Placeholder 2"/>
          <p:cNvSpPr>
            <a:spLocks noGrp="1"/>
          </p:cNvSpPr>
          <p:nvPr>
            <p:ph idx="4294967295"/>
          </p:nvPr>
        </p:nvSpPr>
        <p:spPr>
          <a:xfrm>
            <a:off x="579437" y="1296839"/>
            <a:ext cx="10724938" cy="1836286"/>
          </a:xfrm>
          <a:prstGeom prst="rect">
            <a:avLst/>
          </a:prstGeom>
        </p:spPr>
        <p:txBody>
          <a:bodyPr/>
          <a:lstStyle/>
          <a:p>
            <a:r>
              <a:rPr lang="en-US" dirty="0" smtClean="0"/>
              <a:t>Controllers inherit from </a:t>
            </a:r>
            <a:r>
              <a:rPr lang="en-US" sz="2448" dirty="0" err="1">
                <a:latin typeface="Consolas" panose="020B0609020204030204" pitchFamily="49" charset="0"/>
                <a:cs typeface="Consolas" panose="020B0609020204030204" pitchFamily="49" charset="0"/>
              </a:rPr>
              <a:t>ApiController</a:t>
            </a:r>
            <a:endParaRPr lang="en-US" sz="2448" dirty="0">
              <a:latin typeface="Consolas" panose="020B0609020204030204" pitchFamily="49" charset="0"/>
              <a:cs typeface="Consolas" panose="020B0609020204030204" pitchFamily="49" charset="0"/>
            </a:endParaRPr>
          </a:p>
          <a:p>
            <a:pPr marL="0" indent="0">
              <a:buNone/>
            </a:pPr>
            <a:endParaRPr lang="en-US" dirty="0" smtClean="0"/>
          </a:p>
          <a:p>
            <a:r>
              <a:rPr lang="en-US" dirty="0" smtClean="0"/>
              <a:t>By default methods are mapped to HTTP verbs</a:t>
            </a:r>
            <a:endParaRPr lang="en-US" dirty="0"/>
          </a:p>
        </p:txBody>
      </p:sp>
      <p:sp>
        <p:nvSpPr>
          <p:cNvPr id="5" name="TextBox 4"/>
          <p:cNvSpPr txBox="1"/>
          <p:nvPr/>
        </p:nvSpPr>
        <p:spPr>
          <a:xfrm>
            <a:off x="1126438" y="3503570"/>
            <a:ext cx="6677318" cy="2687407"/>
          </a:xfrm>
          <a:prstGeom prst="rect">
            <a:avLst/>
          </a:prstGeom>
          <a:noFill/>
        </p:spPr>
        <p:txBody>
          <a:bodyPr wrap="none" rtlCol="0">
            <a:spAutoFit/>
          </a:bodyPr>
          <a:lstStyle/>
          <a:p>
            <a:r>
              <a:rPr lang="en-US" sz="1836" dirty="0">
                <a:solidFill>
                  <a:srgbClr val="0070C0"/>
                </a:solidFill>
                <a:latin typeface="Consolas" panose="020B0609020204030204" pitchFamily="49" charset="0"/>
                <a:cs typeface="Consolas" panose="020B0609020204030204" pitchFamily="49" charset="0"/>
              </a:rPr>
              <a:t>public</a:t>
            </a:r>
            <a:r>
              <a:rPr lang="en-US" sz="1836" dirty="0">
                <a:latin typeface="Consolas" panose="020B0609020204030204" pitchFamily="49" charset="0"/>
                <a:cs typeface="Consolas" panose="020B0609020204030204" pitchFamily="49" charset="0"/>
              </a:rPr>
              <a:t> </a:t>
            </a:r>
            <a:r>
              <a:rPr lang="en-US" sz="1836" dirty="0" err="1">
                <a:solidFill>
                  <a:srgbClr val="00B0F0"/>
                </a:solidFill>
                <a:latin typeface="Consolas" panose="020B0609020204030204" pitchFamily="49" charset="0"/>
                <a:cs typeface="Consolas" panose="020B0609020204030204" pitchFamily="49" charset="0"/>
              </a:rPr>
              <a:t>IEnumerable</a:t>
            </a:r>
            <a:r>
              <a:rPr lang="en-US" sz="1836" dirty="0">
                <a:latin typeface="Consolas" panose="020B0609020204030204" pitchFamily="49" charset="0"/>
                <a:cs typeface="Consolas" panose="020B0609020204030204" pitchFamily="49" charset="0"/>
              </a:rPr>
              <a:t>&lt;</a:t>
            </a:r>
            <a:r>
              <a:rPr lang="en-US" sz="1836" dirty="0">
                <a:solidFill>
                  <a:srgbClr val="00B0F0"/>
                </a:solidFill>
                <a:latin typeface="Consolas" panose="020B0609020204030204" pitchFamily="49" charset="0"/>
                <a:cs typeface="Consolas" panose="020B0609020204030204" pitchFamily="49" charset="0"/>
              </a:rPr>
              <a:t>string</a:t>
            </a:r>
            <a:r>
              <a:rPr lang="en-US" sz="1836" dirty="0">
                <a:latin typeface="Consolas" panose="020B0609020204030204" pitchFamily="49" charset="0"/>
                <a:cs typeface="Consolas" panose="020B0609020204030204" pitchFamily="49" charset="0"/>
              </a:rPr>
              <a:t>&gt; Get() {}</a:t>
            </a:r>
          </a:p>
          <a:p>
            <a:endParaRPr lang="en-US" sz="1836" dirty="0">
              <a:latin typeface="Consolas" panose="020B0609020204030204" pitchFamily="49" charset="0"/>
              <a:cs typeface="Consolas" panose="020B0609020204030204" pitchFamily="49" charset="0"/>
            </a:endParaRPr>
          </a:p>
          <a:p>
            <a:r>
              <a:rPr lang="en-US" sz="1836" dirty="0">
                <a:solidFill>
                  <a:srgbClr val="0070C0"/>
                </a:solidFill>
                <a:latin typeface="Consolas" panose="020B0609020204030204" pitchFamily="49" charset="0"/>
                <a:cs typeface="Consolas" panose="020B0609020204030204" pitchFamily="49" charset="0"/>
              </a:rPr>
              <a:t>public</a:t>
            </a:r>
            <a:r>
              <a:rPr lang="en-US" sz="1836" dirty="0">
                <a:latin typeface="Consolas" panose="020B0609020204030204" pitchFamily="49" charset="0"/>
                <a:cs typeface="Consolas" panose="020B0609020204030204" pitchFamily="49" charset="0"/>
              </a:rPr>
              <a:t> </a:t>
            </a:r>
            <a:r>
              <a:rPr lang="en-US" sz="1836" dirty="0">
                <a:solidFill>
                  <a:srgbClr val="00B0F0"/>
                </a:solidFill>
                <a:latin typeface="Consolas" panose="020B0609020204030204" pitchFamily="49" charset="0"/>
                <a:cs typeface="Consolas" panose="020B0609020204030204" pitchFamily="49" charset="0"/>
              </a:rPr>
              <a:t>string</a:t>
            </a:r>
            <a:r>
              <a:rPr lang="en-US" sz="1836" dirty="0">
                <a:latin typeface="Consolas" panose="020B0609020204030204" pitchFamily="49" charset="0"/>
                <a:cs typeface="Consolas" panose="020B0609020204030204" pitchFamily="49" charset="0"/>
              </a:rPr>
              <a:t> Get(</a:t>
            </a:r>
            <a:r>
              <a:rPr lang="en-US" sz="1836" dirty="0" err="1">
                <a:solidFill>
                  <a:srgbClr val="00B0F0"/>
                </a:solidFill>
                <a:latin typeface="Consolas" panose="020B0609020204030204" pitchFamily="49" charset="0"/>
                <a:cs typeface="Consolas" panose="020B0609020204030204" pitchFamily="49" charset="0"/>
              </a:rPr>
              <a:t>int</a:t>
            </a:r>
            <a:r>
              <a:rPr lang="en-US" sz="1836" dirty="0">
                <a:latin typeface="Consolas" panose="020B0609020204030204" pitchFamily="49" charset="0"/>
                <a:cs typeface="Consolas" panose="020B0609020204030204" pitchFamily="49" charset="0"/>
              </a:rPr>
              <a:t> id) {}</a:t>
            </a:r>
          </a:p>
          <a:p>
            <a:endParaRPr lang="en-US" sz="1836" dirty="0">
              <a:latin typeface="Consolas" panose="020B0609020204030204" pitchFamily="49" charset="0"/>
              <a:cs typeface="Consolas" panose="020B0609020204030204" pitchFamily="49" charset="0"/>
            </a:endParaRPr>
          </a:p>
          <a:p>
            <a:r>
              <a:rPr lang="en-US" sz="1836" dirty="0">
                <a:solidFill>
                  <a:srgbClr val="0070C0"/>
                </a:solidFill>
                <a:latin typeface="Consolas" panose="020B0609020204030204" pitchFamily="49" charset="0"/>
                <a:cs typeface="Consolas" panose="020B0609020204030204" pitchFamily="49" charset="0"/>
              </a:rPr>
              <a:t>public</a:t>
            </a:r>
            <a:r>
              <a:rPr lang="en-US" sz="1836" dirty="0">
                <a:latin typeface="Consolas" panose="020B0609020204030204" pitchFamily="49" charset="0"/>
                <a:cs typeface="Consolas" panose="020B0609020204030204" pitchFamily="49" charset="0"/>
              </a:rPr>
              <a:t> </a:t>
            </a:r>
            <a:r>
              <a:rPr lang="en-US" sz="1836" dirty="0">
                <a:solidFill>
                  <a:srgbClr val="0070C0"/>
                </a:solidFill>
                <a:latin typeface="Consolas" panose="020B0609020204030204" pitchFamily="49" charset="0"/>
                <a:cs typeface="Consolas" panose="020B0609020204030204" pitchFamily="49" charset="0"/>
              </a:rPr>
              <a:t>void</a:t>
            </a:r>
            <a:r>
              <a:rPr lang="en-US" sz="1836" dirty="0">
                <a:latin typeface="Consolas" panose="020B0609020204030204" pitchFamily="49" charset="0"/>
                <a:cs typeface="Consolas" panose="020B0609020204030204" pitchFamily="49" charset="0"/>
              </a:rPr>
              <a:t> Post([</a:t>
            </a:r>
            <a:r>
              <a:rPr lang="en-US" sz="1836" dirty="0" err="1">
                <a:solidFill>
                  <a:srgbClr val="00B0F0"/>
                </a:solidFill>
                <a:latin typeface="Consolas" panose="020B0609020204030204" pitchFamily="49" charset="0"/>
                <a:cs typeface="Consolas" panose="020B0609020204030204" pitchFamily="49" charset="0"/>
              </a:rPr>
              <a:t>FromBody</a:t>
            </a:r>
            <a:r>
              <a:rPr lang="en-US" sz="1836" dirty="0">
                <a:latin typeface="Consolas" panose="020B0609020204030204" pitchFamily="49" charset="0"/>
                <a:cs typeface="Consolas" panose="020B0609020204030204" pitchFamily="49" charset="0"/>
              </a:rPr>
              <a:t>]</a:t>
            </a:r>
            <a:r>
              <a:rPr lang="en-US" sz="1836" dirty="0">
                <a:solidFill>
                  <a:srgbClr val="00B0F0"/>
                </a:solidFill>
                <a:latin typeface="Consolas" panose="020B0609020204030204" pitchFamily="49" charset="0"/>
                <a:cs typeface="Consolas" panose="020B0609020204030204" pitchFamily="49" charset="0"/>
              </a:rPr>
              <a:t>string</a:t>
            </a:r>
            <a:r>
              <a:rPr lang="en-US" sz="1836" dirty="0">
                <a:latin typeface="Consolas" panose="020B0609020204030204" pitchFamily="49" charset="0"/>
                <a:cs typeface="Consolas" panose="020B0609020204030204" pitchFamily="49" charset="0"/>
              </a:rPr>
              <a:t> value){}</a:t>
            </a:r>
          </a:p>
          <a:p>
            <a:endParaRPr lang="en-US" sz="1836" dirty="0">
              <a:latin typeface="Consolas" panose="020B0609020204030204" pitchFamily="49" charset="0"/>
              <a:cs typeface="Consolas" panose="020B0609020204030204" pitchFamily="49" charset="0"/>
            </a:endParaRPr>
          </a:p>
          <a:p>
            <a:r>
              <a:rPr lang="en-US" sz="1836" dirty="0">
                <a:solidFill>
                  <a:srgbClr val="0070C0"/>
                </a:solidFill>
                <a:latin typeface="Consolas" panose="020B0609020204030204" pitchFamily="49" charset="0"/>
                <a:cs typeface="Consolas" panose="020B0609020204030204" pitchFamily="49" charset="0"/>
              </a:rPr>
              <a:t>public</a:t>
            </a:r>
            <a:r>
              <a:rPr lang="en-US" sz="1836" dirty="0">
                <a:latin typeface="Consolas" panose="020B0609020204030204" pitchFamily="49" charset="0"/>
                <a:cs typeface="Consolas" panose="020B0609020204030204" pitchFamily="49" charset="0"/>
              </a:rPr>
              <a:t> </a:t>
            </a:r>
            <a:r>
              <a:rPr lang="en-US" sz="1836" dirty="0">
                <a:solidFill>
                  <a:srgbClr val="0070C0"/>
                </a:solidFill>
                <a:latin typeface="Consolas" panose="020B0609020204030204" pitchFamily="49" charset="0"/>
                <a:cs typeface="Consolas" panose="020B0609020204030204" pitchFamily="49" charset="0"/>
              </a:rPr>
              <a:t>void</a:t>
            </a:r>
            <a:r>
              <a:rPr lang="en-US" sz="1836" dirty="0">
                <a:latin typeface="Consolas" panose="020B0609020204030204" pitchFamily="49" charset="0"/>
                <a:cs typeface="Consolas" panose="020B0609020204030204" pitchFamily="49" charset="0"/>
              </a:rPr>
              <a:t> Put(</a:t>
            </a:r>
            <a:r>
              <a:rPr lang="en-US" sz="1836" dirty="0" err="1">
                <a:solidFill>
                  <a:srgbClr val="00B0F0"/>
                </a:solidFill>
                <a:latin typeface="Consolas" panose="020B0609020204030204" pitchFamily="49" charset="0"/>
                <a:cs typeface="Consolas" panose="020B0609020204030204" pitchFamily="49" charset="0"/>
              </a:rPr>
              <a:t>int</a:t>
            </a:r>
            <a:r>
              <a:rPr lang="en-US" sz="1836" dirty="0">
                <a:latin typeface="Consolas" panose="020B0609020204030204" pitchFamily="49" charset="0"/>
                <a:cs typeface="Consolas" panose="020B0609020204030204" pitchFamily="49" charset="0"/>
              </a:rPr>
              <a:t> id, [</a:t>
            </a:r>
            <a:r>
              <a:rPr lang="en-US" sz="1836" dirty="0" err="1">
                <a:solidFill>
                  <a:srgbClr val="00B0F0"/>
                </a:solidFill>
                <a:latin typeface="Consolas" panose="020B0609020204030204" pitchFamily="49" charset="0"/>
                <a:cs typeface="Consolas" panose="020B0609020204030204" pitchFamily="49" charset="0"/>
              </a:rPr>
              <a:t>FromBody</a:t>
            </a:r>
            <a:r>
              <a:rPr lang="en-US" sz="1836" dirty="0">
                <a:latin typeface="Consolas" panose="020B0609020204030204" pitchFamily="49" charset="0"/>
                <a:cs typeface="Consolas" panose="020B0609020204030204" pitchFamily="49" charset="0"/>
              </a:rPr>
              <a:t>]</a:t>
            </a:r>
            <a:r>
              <a:rPr lang="en-US" sz="1836" dirty="0">
                <a:solidFill>
                  <a:srgbClr val="00B0F0"/>
                </a:solidFill>
                <a:latin typeface="Consolas" panose="020B0609020204030204" pitchFamily="49" charset="0"/>
                <a:cs typeface="Consolas" panose="020B0609020204030204" pitchFamily="49" charset="0"/>
              </a:rPr>
              <a:t>string</a:t>
            </a:r>
            <a:r>
              <a:rPr lang="en-US" sz="1836" dirty="0">
                <a:latin typeface="Consolas" panose="020B0609020204030204" pitchFamily="49" charset="0"/>
                <a:cs typeface="Consolas" panose="020B0609020204030204" pitchFamily="49" charset="0"/>
              </a:rPr>
              <a:t> value){}</a:t>
            </a:r>
          </a:p>
          <a:p>
            <a:endParaRPr lang="en-US" sz="1836" dirty="0">
              <a:latin typeface="Consolas" panose="020B0609020204030204" pitchFamily="49" charset="0"/>
              <a:cs typeface="Consolas" panose="020B0609020204030204" pitchFamily="49" charset="0"/>
            </a:endParaRPr>
          </a:p>
          <a:p>
            <a:r>
              <a:rPr lang="en-US" sz="1836" dirty="0">
                <a:solidFill>
                  <a:srgbClr val="0070C0"/>
                </a:solidFill>
                <a:latin typeface="Consolas" panose="020B0609020204030204" pitchFamily="49" charset="0"/>
                <a:cs typeface="Consolas" panose="020B0609020204030204" pitchFamily="49" charset="0"/>
              </a:rPr>
              <a:t>public</a:t>
            </a:r>
            <a:r>
              <a:rPr lang="en-US" sz="1836" dirty="0">
                <a:latin typeface="Consolas" panose="020B0609020204030204" pitchFamily="49" charset="0"/>
                <a:cs typeface="Consolas" panose="020B0609020204030204" pitchFamily="49" charset="0"/>
              </a:rPr>
              <a:t> </a:t>
            </a:r>
            <a:r>
              <a:rPr lang="en-US" sz="1836" dirty="0">
                <a:solidFill>
                  <a:srgbClr val="0070C0"/>
                </a:solidFill>
                <a:latin typeface="Consolas" panose="020B0609020204030204" pitchFamily="49" charset="0"/>
                <a:cs typeface="Consolas" panose="020B0609020204030204" pitchFamily="49" charset="0"/>
              </a:rPr>
              <a:t>void</a:t>
            </a:r>
            <a:r>
              <a:rPr lang="en-US" sz="1836" dirty="0">
                <a:latin typeface="Consolas" panose="020B0609020204030204" pitchFamily="49" charset="0"/>
                <a:cs typeface="Consolas" panose="020B0609020204030204" pitchFamily="49" charset="0"/>
              </a:rPr>
              <a:t> Delete(</a:t>
            </a:r>
            <a:r>
              <a:rPr lang="en-US" sz="1836" dirty="0" err="1">
                <a:solidFill>
                  <a:srgbClr val="00B0F0"/>
                </a:solidFill>
                <a:latin typeface="Consolas" panose="020B0609020204030204" pitchFamily="49" charset="0"/>
                <a:cs typeface="Consolas" panose="020B0609020204030204" pitchFamily="49" charset="0"/>
              </a:rPr>
              <a:t>int</a:t>
            </a:r>
            <a:r>
              <a:rPr lang="en-US" sz="1836" dirty="0">
                <a:latin typeface="Consolas" panose="020B0609020204030204" pitchFamily="49" charset="0"/>
                <a:cs typeface="Consolas" panose="020B0609020204030204" pitchFamily="49" charset="0"/>
              </a:rPr>
              <a:t> id){}</a:t>
            </a:r>
          </a:p>
        </p:txBody>
      </p:sp>
      <p:sp>
        <p:nvSpPr>
          <p:cNvPr id="6" name="TextBox 5"/>
          <p:cNvSpPr txBox="1"/>
          <p:nvPr/>
        </p:nvSpPr>
        <p:spPr>
          <a:xfrm>
            <a:off x="1126437" y="2023828"/>
            <a:ext cx="6147606" cy="382308"/>
          </a:xfrm>
          <a:prstGeom prst="rect">
            <a:avLst/>
          </a:prstGeom>
          <a:noFill/>
        </p:spPr>
        <p:txBody>
          <a:bodyPr wrap="none" rtlCol="0">
            <a:spAutoFit/>
          </a:bodyPr>
          <a:lstStyle/>
          <a:p>
            <a:r>
              <a:rPr lang="en-US" sz="1836" dirty="0">
                <a:solidFill>
                  <a:srgbClr val="0070C0"/>
                </a:solidFill>
                <a:latin typeface="Consolas" panose="020B0609020204030204" pitchFamily="49" charset="0"/>
                <a:cs typeface="Consolas" panose="020B0609020204030204" pitchFamily="49" charset="0"/>
              </a:rPr>
              <a:t>public</a:t>
            </a:r>
            <a:r>
              <a:rPr lang="en-US" sz="1836" dirty="0">
                <a:latin typeface="Consolas" panose="020B0609020204030204" pitchFamily="49" charset="0"/>
                <a:cs typeface="Consolas" panose="020B0609020204030204" pitchFamily="49" charset="0"/>
              </a:rPr>
              <a:t> </a:t>
            </a:r>
            <a:r>
              <a:rPr lang="en-US" sz="1836" dirty="0">
                <a:solidFill>
                  <a:srgbClr val="0070C0"/>
                </a:solidFill>
                <a:latin typeface="Consolas" panose="020B0609020204030204" pitchFamily="49" charset="0"/>
                <a:cs typeface="Consolas" panose="020B0609020204030204" pitchFamily="49" charset="0"/>
              </a:rPr>
              <a:t>class</a:t>
            </a:r>
            <a:r>
              <a:rPr lang="en-US" sz="1836" dirty="0">
                <a:latin typeface="Consolas" panose="020B0609020204030204" pitchFamily="49" charset="0"/>
                <a:cs typeface="Consolas" panose="020B0609020204030204" pitchFamily="49" charset="0"/>
              </a:rPr>
              <a:t> </a:t>
            </a:r>
            <a:r>
              <a:rPr lang="en-US" sz="1836" dirty="0" err="1">
                <a:solidFill>
                  <a:srgbClr val="00B0F0"/>
                </a:solidFill>
                <a:latin typeface="Consolas" panose="020B0609020204030204" pitchFamily="49" charset="0"/>
                <a:cs typeface="Consolas" panose="020B0609020204030204" pitchFamily="49" charset="0"/>
              </a:rPr>
              <a:t>ValuesController</a:t>
            </a:r>
            <a:r>
              <a:rPr lang="en-US" sz="1836" dirty="0">
                <a:latin typeface="Consolas" panose="020B0609020204030204" pitchFamily="49" charset="0"/>
                <a:cs typeface="Consolas" panose="020B0609020204030204" pitchFamily="49" charset="0"/>
              </a:rPr>
              <a:t> : </a:t>
            </a:r>
            <a:r>
              <a:rPr lang="en-US" sz="1836" dirty="0" err="1">
                <a:solidFill>
                  <a:srgbClr val="00B0F0"/>
                </a:solidFill>
                <a:latin typeface="Consolas" panose="020B0609020204030204" pitchFamily="49" charset="0"/>
                <a:cs typeface="Consolas" panose="020B0609020204030204" pitchFamily="49" charset="0"/>
              </a:rPr>
              <a:t>ApiController</a:t>
            </a:r>
            <a:endParaRPr lang="en-US" sz="1836" dirty="0">
              <a:solidFill>
                <a:srgbClr val="00B0F0"/>
              </a:solidFill>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722844360"/>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Routing</a:t>
            </a:r>
            <a:endParaRPr lang="en-US" dirty="0"/>
          </a:p>
        </p:txBody>
      </p:sp>
      <p:sp>
        <p:nvSpPr>
          <p:cNvPr id="3" name="Content Placeholder 2"/>
          <p:cNvSpPr>
            <a:spLocks noGrp="1"/>
          </p:cNvSpPr>
          <p:nvPr>
            <p:ph idx="4294967295"/>
          </p:nvPr>
        </p:nvSpPr>
        <p:spPr>
          <a:xfrm>
            <a:off x="427037" y="1228432"/>
            <a:ext cx="10724938" cy="4437962"/>
          </a:xfrm>
          <a:prstGeom prst="rect">
            <a:avLst/>
          </a:prstGeom>
        </p:spPr>
        <p:txBody>
          <a:bodyPr/>
          <a:lstStyle/>
          <a:p>
            <a:r>
              <a:rPr lang="en-US" dirty="0" smtClean="0"/>
              <a:t>Routes are controlled through maps</a:t>
            </a:r>
          </a:p>
          <a:p>
            <a:endParaRPr lang="en-US" dirty="0"/>
          </a:p>
          <a:p>
            <a:endParaRPr lang="en-US" dirty="0" smtClean="0"/>
          </a:p>
          <a:p>
            <a:endParaRPr lang="en-US" dirty="0"/>
          </a:p>
          <a:p>
            <a:r>
              <a:rPr lang="en-US" dirty="0" smtClean="0"/>
              <a:t>Router makes decisions if information is missing</a:t>
            </a:r>
          </a:p>
          <a:p>
            <a:r>
              <a:rPr lang="en-US" dirty="0"/>
              <a:t>By default methods are mapped to HTTP verbs</a:t>
            </a:r>
            <a:endParaRPr lang="en-US" dirty="0" smtClean="0"/>
          </a:p>
          <a:p>
            <a:endParaRPr lang="en-US" dirty="0"/>
          </a:p>
        </p:txBody>
      </p:sp>
      <p:sp>
        <p:nvSpPr>
          <p:cNvPr id="4" name="TextBox 3"/>
          <p:cNvSpPr txBox="1"/>
          <p:nvPr/>
        </p:nvSpPr>
        <p:spPr>
          <a:xfrm>
            <a:off x="1112837" y="2201862"/>
            <a:ext cx="6809746" cy="1534858"/>
          </a:xfrm>
          <a:prstGeom prst="rect">
            <a:avLst/>
          </a:prstGeom>
          <a:noFill/>
        </p:spPr>
        <p:txBody>
          <a:bodyPr wrap="none" rtlCol="0">
            <a:spAutoFit/>
          </a:bodyPr>
          <a:lstStyle/>
          <a:p>
            <a:r>
              <a:rPr lang="en-US" sz="1836" dirty="0" err="1">
                <a:latin typeface="Consolas" panose="020B0609020204030204" pitchFamily="49" charset="0"/>
                <a:cs typeface="Consolas" panose="020B0609020204030204" pitchFamily="49" charset="0"/>
              </a:rPr>
              <a:t>config.Routes.MapHttpRoute</a:t>
            </a:r>
            <a:r>
              <a:rPr lang="en-US" sz="1836" dirty="0">
                <a:latin typeface="Consolas" panose="020B0609020204030204" pitchFamily="49" charset="0"/>
                <a:cs typeface="Consolas" panose="020B0609020204030204" pitchFamily="49" charset="0"/>
              </a:rPr>
              <a:t>(</a:t>
            </a:r>
          </a:p>
          <a:p>
            <a:r>
              <a:rPr lang="en-US" sz="1836" dirty="0">
                <a:latin typeface="Consolas" panose="020B0609020204030204" pitchFamily="49" charset="0"/>
                <a:cs typeface="Consolas" panose="020B0609020204030204" pitchFamily="49" charset="0"/>
              </a:rPr>
              <a:t>    name: </a:t>
            </a:r>
            <a:r>
              <a:rPr lang="en-US" sz="1836" dirty="0">
                <a:solidFill>
                  <a:srgbClr val="FF0000"/>
                </a:solidFill>
                <a:latin typeface="Consolas" panose="020B0609020204030204" pitchFamily="49" charset="0"/>
                <a:cs typeface="Consolas" panose="020B0609020204030204" pitchFamily="49" charset="0"/>
              </a:rPr>
              <a:t>"</a:t>
            </a:r>
            <a:r>
              <a:rPr lang="en-US" sz="1836" dirty="0" err="1">
                <a:solidFill>
                  <a:srgbClr val="FF0000"/>
                </a:solidFill>
                <a:latin typeface="Consolas" panose="020B0609020204030204" pitchFamily="49" charset="0"/>
                <a:cs typeface="Consolas" panose="020B0609020204030204" pitchFamily="49" charset="0"/>
              </a:rPr>
              <a:t>DefaultApi</a:t>
            </a:r>
            <a:r>
              <a:rPr lang="en-US" sz="1836" dirty="0">
                <a:solidFill>
                  <a:srgbClr val="FF0000"/>
                </a:solidFill>
                <a:latin typeface="Consolas" panose="020B0609020204030204" pitchFamily="49" charset="0"/>
                <a:cs typeface="Consolas" panose="020B0609020204030204" pitchFamily="49" charset="0"/>
              </a:rPr>
              <a:t>"</a:t>
            </a:r>
            <a:r>
              <a:rPr lang="en-US" sz="1836" dirty="0">
                <a:latin typeface="Consolas" panose="020B0609020204030204" pitchFamily="49" charset="0"/>
                <a:cs typeface="Consolas" panose="020B0609020204030204" pitchFamily="49" charset="0"/>
              </a:rPr>
              <a:t>,</a:t>
            </a:r>
          </a:p>
          <a:p>
            <a:r>
              <a:rPr lang="en-US" sz="1836" dirty="0">
                <a:latin typeface="Consolas" panose="020B0609020204030204" pitchFamily="49" charset="0"/>
                <a:cs typeface="Consolas" panose="020B0609020204030204" pitchFamily="49" charset="0"/>
              </a:rPr>
              <a:t>    </a:t>
            </a:r>
            <a:r>
              <a:rPr lang="en-US" sz="1836" dirty="0" err="1">
                <a:latin typeface="Consolas" panose="020B0609020204030204" pitchFamily="49" charset="0"/>
                <a:cs typeface="Consolas" panose="020B0609020204030204" pitchFamily="49" charset="0"/>
              </a:rPr>
              <a:t>routeTemplate</a:t>
            </a:r>
            <a:r>
              <a:rPr lang="en-US" sz="1836" dirty="0">
                <a:latin typeface="Consolas" panose="020B0609020204030204" pitchFamily="49" charset="0"/>
                <a:cs typeface="Consolas" panose="020B0609020204030204" pitchFamily="49" charset="0"/>
              </a:rPr>
              <a:t>: </a:t>
            </a:r>
            <a:r>
              <a:rPr lang="en-US" sz="1836" dirty="0">
                <a:solidFill>
                  <a:srgbClr val="FF0000"/>
                </a:solidFill>
                <a:latin typeface="Consolas" panose="020B0609020204030204" pitchFamily="49" charset="0"/>
                <a:cs typeface="Consolas" panose="020B0609020204030204" pitchFamily="49" charset="0"/>
              </a:rPr>
              <a:t>"</a:t>
            </a:r>
            <a:r>
              <a:rPr lang="en-US" sz="1836" dirty="0" err="1">
                <a:solidFill>
                  <a:srgbClr val="FF0000"/>
                </a:solidFill>
                <a:latin typeface="Consolas" panose="020B0609020204030204" pitchFamily="49" charset="0"/>
                <a:cs typeface="Consolas" panose="020B0609020204030204" pitchFamily="49" charset="0"/>
              </a:rPr>
              <a:t>api</a:t>
            </a:r>
            <a:r>
              <a:rPr lang="en-US" sz="1836" dirty="0">
                <a:solidFill>
                  <a:srgbClr val="FF0000"/>
                </a:solidFill>
                <a:latin typeface="Consolas" panose="020B0609020204030204" pitchFamily="49" charset="0"/>
                <a:cs typeface="Consolas" panose="020B0609020204030204" pitchFamily="49" charset="0"/>
              </a:rPr>
              <a:t>/{controller}/{id}"</a:t>
            </a:r>
            <a:r>
              <a:rPr lang="en-US" sz="1836" dirty="0">
                <a:latin typeface="Consolas" panose="020B0609020204030204" pitchFamily="49" charset="0"/>
                <a:cs typeface="Consolas" panose="020B0609020204030204" pitchFamily="49" charset="0"/>
              </a:rPr>
              <a:t>,</a:t>
            </a:r>
          </a:p>
          <a:p>
            <a:r>
              <a:rPr lang="en-US" sz="1836" dirty="0">
                <a:latin typeface="Consolas" panose="020B0609020204030204" pitchFamily="49" charset="0"/>
                <a:cs typeface="Consolas" panose="020B0609020204030204" pitchFamily="49" charset="0"/>
              </a:rPr>
              <a:t>    defaults: new { id = </a:t>
            </a:r>
            <a:r>
              <a:rPr lang="en-US" sz="1836" dirty="0" err="1">
                <a:solidFill>
                  <a:srgbClr val="00B0F0"/>
                </a:solidFill>
                <a:latin typeface="Consolas" panose="020B0609020204030204" pitchFamily="49" charset="0"/>
                <a:cs typeface="Consolas" panose="020B0609020204030204" pitchFamily="49" charset="0"/>
              </a:rPr>
              <a:t>RouteParameter</a:t>
            </a:r>
            <a:r>
              <a:rPr lang="en-US" sz="1836" dirty="0" err="1">
                <a:latin typeface="Consolas" panose="020B0609020204030204" pitchFamily="49" charset="0"/>
                <a:cs typeface="Consolas" panose="020B0609020204030204" pitchFamily="49" charset="0"/>
              </a:rPr>
              <a:t>.Optional</a:t>
            </a:r>
            <a:r>
              <a:rPr lang="en-US" sz="1836" dirty="0">
                <a:latin typeface="Consolas" panose="020B0609020204030204" pitchFamily="49" charset="0"/>
                <a:cs typeface="Consolas" panose="020B0609020204030204" pitchFamily="49" charset="0"/>
              </a:rPr>
              <a:t> }</a:t>
            </a:r>
          </a:p>
          <a:p>
            <a:r>
              <a:rPr lang="en-US" sz="1836" dirty="0">
                <a:latin typeface="Consolas" panose="020B0609020204030204" pitchFamily="49" charset="0"/>
                <a:cs typeface="Consolas" panose="020B0609020204030204" pitchFamily="49" charset="0"/>
              </a:rPr>
              <a:t>);</a:t>
            </a:r>
          </a:p>
        </p:txBody>
      </p:sp>
    </p:spTree>
    <p:extLst>
      <p:ext uri="{BB962C8B-B14F-4D97-AF65-F5344CB8AC3E}">
        <p14:creationId xmlns:p14="http://schemas.microsoft.com/office/powerpoint/2010/main" val="3454194387"/>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Responding</a:t>
            </a:r>
            <a:endParaRPr lang="en-US" dirty="0"/>
          </a:p>
        </p:txBody>
      </p:sp>
      <p:sp>
        <p:nvSpPr>
          <p:cNvPr id="3" name="Content Placeholder 2"/>
          <p:cNvSpPr>
            <a:spLocks noGrp="1"/>
          </p:cNvSpPr>
          <p:nvPr>
            <p:ph idx="4294967295"/>
          </p:nvPr>
        </p:nvSpPr>
        <p:spPr>
          <a:xfrm>
            <a:off x="503643" y="1215997"/>
            <a:ext cx="10724938" cy="4437962"/>
          </a:xfrm>
          <a:prstGeom prst="rect">
            <a:avLst/>
          </a:prstGeom>
        </p:spPr>
        <p:txBody>
          <a:bodyPr/>
          <a:lstStyle/>
          <a:p>
            <a:r>
              <a:rPr lang="en-US" dirty="0" smtClean="0"/>
              <a:t>Content Negotiation is automatic</a:t>
            </a:r>
          </a:p>
          <a:p>
            <a:pPr lvl="1"/>
            <a:r>
              <a:rPr lang="en-US" sz="2040" dirty="0">
                <a:latin typeface="Consolas" panose="020B0609020204030204" pitchFamily="49" charset="0"/>
                <a:cs typeface="Consolas" panose="020B0609020204030204" pitchFamily="49" charset="0"/>
              </a:rPr>
              <a:t>accept: </a:t>
            </a:r>
            <a:r>
              <a:rPr lang="en-US" sz="2040" dirty="0" smtClean="0">
                <a:solidFill>
                  <a:srgbClr val="FF0000"/>
                </a:solidFill>
                <a:latin typeface="Consolas" panose="020B0609020204030204" pitchFamily="49" charset="0"/>
                <a:cs typeface="Consolas" panose="020B0609020204030204" pitchFamily="49" charset="0"/>
              </a:rPr>
              <a:t>"application/</a:t>
            </a:r>
            <a:r>
              <a:rPr lang="en-US" sz="2040" dirty="0" err="1" smtClean="0">
                <a:solidFill>
                  <a:srgbClr val="FF0000"/>
                </a:solidFill>
                <a:latin typeface="Consolas" panose="020B0609020204030204" pitchFamily="49" charset="0"/>
                <a:cs typeface="Consolas" panose="020B0609020204030204" pitchFamily="49" charset="0"/>
              </a:rPr>
              <a:t>json</a:t>
            </a:r>
            <a:r>
              <a:rPr lang="en-US" sz="2040" dirty="0" smtClean="0">
                <a:solidFill>
                  <a:srgbClr val="FF0000"/>
                </a:solidFill>
                <a:latin typeface="Consolas" panose="020B0609020204030204" pitchFamily="49" charset="0"/>
                <a:cs typeface="Consolas" panose="020B0609020204030204" pitchFamily="49" charset="0"/>
              </a:rPr>
              <a:t>"</a:t>
            </a:r>
            <a:endParaRPr lang="en-US" sz="2040" dirty="0">
              <a:solidFill>
                <a:srgbClr val="FF0000"/>
              </a:solidFill>
              <a:latin typeface="Consolas" panose="020B0609020204030204" pitchFamily="49" charset="0"/>
              <a:cs typeface="Consolas" panose="020B0609020204030204" pitchFamily="49" charset="0"/>
            </a:endParaRPr>
          </a:p>
          <a:p>
            <a:pPr lvl="1"/>
            <a:r>
              <a:rPr lang="en-US" sz="2040" dirty="0">
                <a:latin typeface="Consolas" panose="020B0609020204030204" pitchFamily="49" charset="0"/>
                <a:cs typeface="Consolas" panose="020B0609020204030204" pitchFamily="49" charset="0"/>
              </a:rPr>
              <a:t>accept: </a:t>
            </a:r>
            <a:r>
              <a:rPr lang="en-US" sz="2040" dirty="0" smtClean="0">
                <a:solidFill>
                  <a:srgbClr val="FF0000"/>
                </a:solidFill>
                <a:latin typeface="Consolas" panose="020B0609020204030204" pitchFamily="49" charset="0"/>
                <a:cs typeface="Consolas" panose="020B0609020204030204" pitchFamily="49" charset="0"/>
              </a:rPr>
              <a:t>"application/xml"</a:t>
            </a:r>
            <a:endParaRPr lang="en-US" sz="2040" dirty="0">
              <a:solidFill>
                <a:srgbClr val="FF0000"/>
              </a:solidFill>
              <a:latin typeface="Consolas" panose="020B0609020204030204" pitchFamily="49" charset="0"/>
              <a:cs typeface="Consolas" panose="020B0609020204030204" pitchFamily="49" charset="0"/>
            </a:endParaRPr>
          </a:p>
          <a:p>
            <a:r>
              <a:rPr lang="en-US" dirty="0" smtClean="0"/>
              <a:t>Return </a:t>
            </a:r>
            <a:r>
              <a:rPr lang="en-US" sz="2448" dirty="0" err="1">
                <a:latin typeface="Consolas" panose="020B0609020204030204" pitchFamily="49" charset="0"/>
                <a:cs typeface="Consolas" panose="020B0609020204030204" pitchFamily="49" charset="0"/>
              </a:rPr>
              <a:t>IQueryable</a:t>
            </a:r>
            <a:r>
              <a:rPr lang="en-US" dirty="0" smtClean="0"/>
              <a:t> to support query syntax</a:t>
            </a:r>
          </a:p>
          <a:p>
            <a:endParaRPr lang="en-US" dirty="0" smtClean="0"/>
          </a:p>
          <a:p>
            <a:endParaRPr lang="en-US" dirty="0"/>
          </a:p>
          <a:p>
            <a:r>
              <a:rPr lang="en-US" dirty="0" smtClean="0"/>
              <a:t>Return </a:t>
            </a:r>
            <a:r>
              <a:rPr lang="en-US" sz="2448" dirty="0" err="1">
                <a:latin typeface="Consolas" panose="020B0609020204030204" pitchFamily="49" charset="0"/>
                <a:cs typeface="Consolas" panose="020B0609020204030204" pitchFamily="49" charset="0"/>
              </a:rPr>
              <a:t>HttpResponseMessage</a:t>
            </a:r>
            <a:r>
              <a:rPr lang="en-US" dirty="0" smtClean="0"/>
              <a:t> for headers and status</a:t>
            </a:r>
            <a:endParaRPr lang="en-US" dirty="0"/>
          </a:p>
        </p:txBody>
      </p:sp>
      <p:sp>
        <p:nvSpPr>
          <p:cNvPr id="4" name="TextBox 3"/>
          <p:cNvSpPr txBox="1"/>
          <p:nvPr/>
        </p:nvSpPr>
        <p:spPr>
          <a:xfrm>
            <a:off x="1036637" y="3116262"/>
            <a:ext cx="5882750" cy="1534858"/>
          </a:xfrm>
          <a:prstGeom prst="rect">
            <a:avLst/>
          </a:prstGeom>
          <a:noFill/>
        </p:spPr>
        <p:txBody>
          <a:bodyPr wrap="none" rtlCol="0">
            <a:spAutoFit/>
          </a:bodyPr>
          <a:lstStyle/>
          <a:p>
            <a:r>
              <a:rPr lang="en-US" sz="1836" dirty="0">
                <a:solidFill>
                  <a:srgbClr val="0070C0"/>
                </a:solidFill>
                <a:latin typeface="Consolas" panose="020B0609020204030204" pitchFamily="49" charset="0"/>
                <a:cs typeface="Consolas" panose="020B0609020204030204" pitchFamily="49" charset="0"/>
              </a:rPr>
              <a:t>public</a:t>
            </a:r>
            <a:r>
              <a:rPr lang="en-US" sz="1836" dirty="0">
                <a:latin typeface="Consolas" panose="020B0609020204030204" pitchFamily="49" charset="0"/>
                <a:cs typeface="Consolas" panose="020B0609020204030204" pitchFamily="49" charset="0"/>
              </a:rPr>
              <a:t> </a:t>
            </a:r>
            <a:r>
              <a:rPr lang="en-US" sz="1836" dirty="0" err="1">
                <a:solidFill>
                  <a:srgbClr val="00B0F0"/>
                </a:solidFill>
                <a:latin typeface="Consolas" panose="020B0609020204030204" pitchFamily="49" charset="0"/>
                <a:cs typeface="Consolas" panose="020B0609020204030204" pitchFamily="49" charset="0"/>
              </a:rPr>
              <a:t>IQueryable</a:t>
            </a:r>
            <a:r>
              <a:rPr lang="en-US" sz="1836" dirty="0">
                <a:latin typeface="Consolas" panose="020B0609020204030204" pitchFamily="49" charset="0"/>
                <a:cs typeface="Consolas" panose="020B0609020204030204" pitchFamily="49" charset="0"/>
              </a:rPr>
              <a:t>&lt;</a:t>
            </a:r>
            <a:r>
              <a:rPr lang="en-US" sz="1836" dirty="0">
                <a:solidFill>
                  <a:srgbClr val="00B0F0"/>
                </a:solidFill>
                <a:latin typeface="Consolas" panose="020B0609020204030204" pitchFamily="49" charset="0"/>
                <a:cs typeface="Consolas" panose="020B0609020204030204" pitchFamily="49" charset="0"/>
              </a:rPr>
              <a:t>string</a:t>
            </a:r>
            <a:r>
              <a:rPr lang="en-US" sz="1836" dirty="0">
                <a:latin typeface="Consolas" panose="020B0609020204030204" pitchFamily="49" charset="0"/>
                <a:cs typeface="Consolas" panose="020B0609020204030204" pitchFamily="49" charset="0"/>
              </a:rPr>
              <a:t>&gt; Get()</a:t>
            </a:r>
          </a:p>
          <a:p>
            <a:r>
              <a:rPr lang="en-US" sz="1836" dirty="0">
                <a:latin typeface="Consolas" panose="020B0609020204030204" pitchFamily="49" charset="0"/>
                <a:cs typeface="Consolas" panose="020B0609020204030204" pitchFamily="49" charset="0"/>
              </a:rPr>
              <a:t>{</a:t>
            </a:r>
          </a:p>
          <a:p>
            <a:r>
              <a:rPr lang="en-US" sz="1836" dirty="0">
                <a:latin typeface="Consolas" panose="020B0609020204030204" pitchFamily="49" charset="0"/>
                <a:cs typeface="Consolas" panose="020B0609020204030204" pitchFamily="49" charset="0"/>
              </a:rPr>
              <a:t>    </a:t>
            </a:r>
            <a:r>
              <a:rPr lang="en-US" sz="1836" dirty="0" err="1">
                <a:solidFill>
                  <a:srgbClr val="0070C0"/>
                </a:solidFill>
                <a:latin typeface="Consolas" panose="020B0609020204030204" pitchFamily="49" charset="0"/>
                <a:cs typeface="Consolas" panose="020B0609020204030204" pitchFamily="49" charset="0"/>
              </a:rPr>
              <a:t>var</a:t>
            </a:r>
            <a:r>
              <a:rPr lang="en-US" sz="1836" dirty="0">
                <a:latin typeface="Consolas" panose="020B0609020204030204" pitchFamily="49" charset="0"/>
                <a:cs typeface="Consolas" panose="020B0609020204030204" pitchFamily="49" charset="0"/>
              </a:rPr>
              <a:t> d = new </a:t>
            </a:r>
            <a:r>
              <a:rPr lang="en-US" sz="1836" dirty="0">
                <a:solidFill>
                  <a:srgbClr val="00B0F0"/>
                </a:solidFill>
                <a:latin typeface="Consolas" panose="020B0609020204030204" pitchFamily="49" charset="0"/>
                <a:cs typeface="Consolas" panose="020B0609020204030204" pitchFamily="49" charset="0"/>
              </a:rPr>
              <a:t>List</a:t>
            </a:r>
            <a:r>
              <a:rPr lang="en-US" sz="1836" dirty="0">
                <a:latin typeface="Consolas" panose="020B0609020204030204" pitchFamily="49" charset="0"/>
                <a:cs typeface="Consolas" panose="020B0609020204030204" pitchFamily="49" charset="0"/>
              </a:rPr>
              <a:t>&lt;</a:t>
            </a:r>
            <a:r>
              <a:rPr lang="en-US" sz="1836" dirty="0">
                <a:solidFill>
                  <a:srgbClr val="00B0F0"/>
                </a:solidFill>
                <a:latin typeface="Consolas" panose="020B0609020204030204" pitchFamily="49" charset="0"/>
                <a:cs typeface="Consolas" panose="020B0609020204030204" pitchFamily="49" charset="0"/>
              </a:rPr>
              <a:t>string</a:t>
            </a:r>
            <a:r>
              <a:rPr lang="en-US" sz="1836" dirty="0">
                <a:latin typeface="Consolas" panose="020B0609020204030204" pitchFamily="49" charset="0"/>
                <a:cs typeface="Consolas" panose="020B0609020204030204" pitchFamily="49" charset="0"/>
              </a:rPr>
              <a:t>&gt;() {</a:t>
            </a:r>
            <a:r>
              <a:rPr lang="en-US" sz="1836" dirty="0">
                <a:solidFill>
                  <a:srgbClr val="FF0000"/>
                </a:solidFill>
                <a:latin typeface="Consolas" panose="020B0609020204030204" pitchFamily="49" charset="0"/>
                <a:cs typeface="Consolas" panose="020B0609020204030204" pitchFamily="49" charset="0"/>
              </a:rPr>
              <a:t>"a"</a:t>
            </a:r>
            <a:r>
              <a:rPr lang="en-US" sz="1836" dirty="0">
                <a:latin typeface="Consolas" panose="020B0609020204030204" pitchFamily="49" charset="0"/>
                <a:cs typeface="Consolas" panose="020B0609020204030204" pitchFamily="49" charset="0"/>
              </a:rPr>
              <a:t>, </a:t>
            </a:r>
            <a:r>
              <a:rPr lang="en-US" sz="1836" dirty="0">
                <a:solidFill>
                  <a:srgbClr val="FF0000"/>
                </a:solidFill>
                <a:latin typeface="Consolas" panose="020B0609020204030204" pitchFamily="49" charset="0"/>
                <a:cs typeface="Consolas" panose="020B0609020204030204" pitchFamily="49" charset="0"/>
              </a:rPr>
              <a:t>"b"</a:t>
            </a:r>
            <a:r>
              <a:rPr lang="en-US" sz="1836" dirty="0">
                <a:latin typeface="Consolas" panose="020B0609020204030204" pitchFamily="49" charset="0"/>
                <a:cs typeface="Consolas" panose="020B0609020204030204" pitchFamily="49" charset="0"/>
              </a:rPr>
              <a:t> };</a:t>
            </a:r>
          </a:p>
          <a:p>
            <a:r>
              <a:rPr lang="en-US" sz="1836" dirty="0">
                <a:latin typeface="Consolas" panose="020B0609020204030204" pitchFamily="49" charset="0"/>
                <a:cs typeface="Consolas" panose="020B0609020204030204" pitchFamily="49" charset="0"/>
              </a:rPr>
              <a:t>    </a:t>
            </a:r>
            <a:r>
              <a:rPr lang="en-US" sz="1836" dirty="0">
                <a:solidFill>
                  <a:srgbClr val="0070C0"/>
                </a:solidFill>
                <a:latin typeface="Consolas" panose="020B0609020204030204" pitchFamily="49" charset="0"/>
                <a:cs typeface="Consolas" panose="020B0609020204030204" pitchFamily="49" charset="0"/>
              </a:rPr>
              <a:t>return</a:t>
            </a:r>
            <a:r>
              <a:rPr lang="en-US" sz="1836" dirty="0">
                <a:latin typeface="Consolas" panose="020B0609020204030204" pitchFamily="49" charset="0"/>
                <a:cs typeface="Consolas" panose="020B0609020204030204" pitchFamily="49" charset="0"/>
              </a:rPr>
              <a:t> </a:t>
            </a:r>
            <a:r>
              <a:rPr lang="en-US" sz="1836" dirty="0" err="1">
                <a:latin typeface="Consolas" panose="020B0609020204030204" pitchFamily="49" charset="0"/>
                <a:cs typeface="Consolas" panose="020B0609020204030204" pitchFamily="49" charset="0"/>
              </a:rPr>
              <a:t>d.AsQueryable</a:t>
            </a:r>
            <a:r>
              <a:rPr lang="en-US" sz="1836" dirty="0">
                <a:latin typeface="Consolas" panose="020B0609020204030204" pitchFamily="49" charset="0"/>
                <a:cs typeface="Consolas" panose="020B0609020204030204" pitchFamily="49" charset="0"/>
              </a:rPr>
              <a:t>();</a:t>
            </a:r>
          </a:p>
          <a:p>
            <a:r>
              <a:rPr lang="en-US" sz="1836" dirty="0">
                <a:latin typeface="Consolas" panose="020B0609020204030204" pitchFamily="49" charset="0"/>
                <a:cs typeface="Consolas" panose="020B0609020204030204" pitchFamily="49" charset="0"/>
              </a:rPr>
              <a:t>}</a:t>
            </a:r>
          </a:p>
        </p:txBody>
      </p:sp>
      <p:sp>
        <p:nvSpPr>
          <p:cNvPr id="5" name="TextBox 4"/>
          <p:cNvSpPr txBox="1"/>
          <p:nvPr/>
        </p:nvSpPr>
        <p:spPr>
          <a:xfrm>
            <a:off x="1024059" y="5249862"/>
            <a:ext cx="9855593" cy="1246721"/>
          </a:xfrm>
          <a:prstGeom prst="rect">
            <a:avLst/>
          </a:prstGeom>
          <a:noFill/>
        </p:spPr>
        <p:txBody>
          <a:bodyPr wrap="none" rtlCol="0">
            <a:spAutoFit/>
          </a:bodyPr>
          <a:lstStyle/>
          <a:p>
            <a:r>
              <a:rPr lang="en-US" sz="1836" dirty="0">
                <a:solidFill>
                  <a:srgbClr val="0070C0"/>
                </a:solidFill>
                <a:latin typeface="Consolas" panose="020B0609020204030204" pitchFamily="49" charset="0"/>
                <a:cs typeface="Consolas" panose="020B0609020204030204" pitchFamily="49" charset="0"/>
              </a:rPr>
              <a:t>public</a:t>
            </a:r>
            <a:r>
              <a:rPr lang="en-US" sz="1836" dirty="0">
                <a:latin typeface="Consolas" panose="020B0609020204030204" pitchFamily="49" charset="0"/>
                <a:cs typeface="Consolas" panose="020B0609020204030204" pitchFamily="49" charset="0"/>
              </a:rPr>
              <a:t> </a:t>
            </a:r>
            <a:r>
              <a:rPr lang="en-US" sz="1836" dirty="0" err="1">
                <a:solidFill>
                  <a:srgbClr val="00B0F0"/>
                </a:solidFill>
                <a:latin typeface="Consolas" panose="020B0609020204030204" pitchFamily="49" charset="0"/>
                <a:cs typeface="Consolas" panose="020B0609020204030204" pitchFamily="49" charset="0"/>
              </a:rPr>
              <a:t>HttpResponseMessage</a:t>
            </a:r>
            <a:r>
              <a:rPr lang="en-US" sz="1836" dirty="0">
                <a:latin typeface="Consolas" panose="020B0609020204030204" pitchFamily="49" charset="0"/>
                <a:cs typeface="Consolas" panose="020B0609020204030204" pitchFamily="49" charset="0"/>
              </a:rPr>
              <a:t> Get(</a:t>
            </a:r>
            <a:r>
              <a:rPr lang="en-US" sz="1836" dirty="0" err="1">
                <a:solidFill>
                  <a:srgbClr val="00B0F0"/>
                </a:solidFill>
                <a:latin typeface="Consolas" panose="020B0609020204030204" pitchFamily="49" charset="0"/>
                <a:cs typeface="Consolas" panose="020B0609020204030204" pitchFamily="49" charset="0"/>
              </a:rPr>
              <a:t>int</a:t>
            </a:r>
            <a:r>
              <a:rPr lang="en-US" sz="1836" dirty="0">
                <a:latin typeface="Consolas" panose="020B0609020204030204" pitchFamily="49" charset="0"/>
                <a:cs typeface="Consolas" panose="020B0609020204030204" pitchFamily="49" charset="0"/>
              </a:rPr>
              <a:t> id)</a:t>
            </a:r>
          </a:p>
          <a:p>
            <a:r>
              <a:rPr lang="en-US" sz="1836" dirty="0">
                <a:latin typeface="Consolas" panose="020B0609020204030204" pitchFamily="49" charset="0"/>
                <a:cs typeface="Consolas" panose="020B0609020204030204" pitchFamily="49" charset="0"/>
              </a:rPr>
              <a:t>{</a:t>
            </a:r>
          </a:p>
          <a:p>
            <a:r>
              <a:rPr lang="en-US" sz="1836" dirty="0">
                <a:latin typeface="Consolas" panose="020B0609020204030204" pitchFamily="49" charset="0"/>
                <a:cs typeface="Consolas" panose="020B0609020204030204" pitchFamily="49" charset="0"/>
              </a:rPr>
              <a:t>  </a:t>
            </a:r>
            <a:r>
              <a:rPr lang="en-US" sz="1836" dirty="0">
                <a:solidFill>
                  <a:srgbClr val="0070C0"/>
                </a:solidFill>
                <a:latin typeface="Consolas" panose="020B0609020204030204" pitchFamily="49" charset="0"/>
                <a:cs typeface="Consolas" panose="020B0609020204030204" pitchFamily="49" charset="0"/>
              </a:rPr>
              <a:t>return</a:t>
            </a:r>
            <a:r>
              <a:rPr lang="en-US" sz="1836" dirty="0">
                <a:latin typeface="Consolas" panose="020B0609020204030204" pitchFamily="49" charset="0"/>
                <a:cs typeface="Consolas" panose="020B0609020204030204" pitchFamily="49" charset="0"/>
              </a:rPr>
              <a:t> </a:t>
            </a:r>
            <a:r>
              <a:rPr lang="en-US" sz="1836" dirty="0" err="1">
                <a:latin typeface="Consolas" panose="020B0609020204030204" pitchFamily="49" charset="0"/>
                <a:cs typeface="Consolas" panose="020B0609020204030204" pitchFamily="49" charset="0"/>
              </a:rPr>
              <a:t>Request.CreateResponse</a:t>
            </a:r>
            <a:r>
              <a:rPr lang="en-US" sz="1836" dirty="0">
                <a:latin typeface="Consolas" panose="020B0609020204030204" pitchFamily="49" charset="0"/>
                <a:cs typeface="Consolas" panose="020B0609020204030204" pitchFamily="49" charset="0"/>
              </a:rPr>
              <a:t>&lt;string&gt;(</a:t>
            </a:r>
            <a:r>
              <a:rPr lang="en-US" sz="1836" dirty="0" err="1">
                <a:solidFill>
                  <a:srgbClr val="00B0F0"/>
                </a:solidFill>
                <a:latin typeface="Consolas" panose="020B0609020204030204" pitchFamily="49" charset="0"/>
                <a:cs typeface="Consolas" panose="020B0609020204030204" pitchFamily="49" charset="0"/>
              </a:rPr>
              <a:t>HttpStatusCode</a:t>
            </a:r>
            <a:r>
              <a:rPr lang="en-US" sz="1836" dirty="0" err="1">
                <a:latin typeface="Consolas" panose="020B0609020204030204" pitchFamily="49" charset="0"/>
                <a:cs typeface="Consolas" panose="020B0609020204030204" pitchFamily="49" charset="0"/>
              </a:rPr>
              <a:t>.OK</a:t>
            </a:r>
            <a:r>
              <a:rPr lang="en-US" sz="1836" dirty="0">
                <a:latin typeface="Consolas" panose="020B0609020204030204" pitchFamily="49" charset="0"/>
                <a:cs typeface="Consolas" panose="020B0609020204030204" pitchFamily="49" charset="0"/>
              </a:rPr>
              <a:t>, data[id - 1]);</a:t>
            </a:r>
          </a:p>
          <a:p>
            <a:r>
              <a:rPr lang="en-US" sz="1836" dirty="0">
                <a:latin typeface="Consolas" panose="020B0609020204030204" pitchFamily="49" charset="0"/>
                <a:cs typeface="Consolas" panose="020B0609020204030204" pitchFamily="49" charset="0"/>
              </a:rPr>
              <a:t>}</a:t>
            </a:r>
          </a:p>
        </p:txBody>
      </p:sp>
    </p:spTree>
    <p:extLst>
      <p:ext uri="{BB962C8B-B14F-4D97-AF65-F5344CB8AC3E}">
        <p14:creationId xmlns:p14="http://schemas.microsoft.com/office/powerpoint/2010/main" val="3786651561"/>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Calling with Managed Code</a:t>
            </a:r>
            <a:endParaRPr lang="en-US" dirty="0"/>
          </a:p>
        </p:txBody>
      </p:sp>
      <p:pic>
        <p:nvPicPr>
          <p:cNvPr id="4" name="Picture 3"/>
          <p:cNvPicPr>
            <a:picLocks noChangeAspect="1"/>
          </p:cNvPicPr>
          <p:nvPr/>
        </p:nvPicPr>
        <p:blipFill>
          <a:blip r:embed="rId3"/>
          <a:stretch>
            <a:fillRect/>
          </a:stretch>
        </p:blipFill>
        <p:spPr>
          <a:xfrm>
            <a:off x="579437" y="1287461"/>
            <a:ext cx="8915400" cy="5570875"/>
          </a:xfrm>
          <a:prstGeom prst="rect">
            <a:avLst/>
          </a:prstGeom>
        </p:spPr>
      </p:pic>
    </p:spTree>
    <p:extLst>
      <p:ext uri="{BB962C8B-B14F-4D97-AF65-F5344CB8AC3E}">
        <p14:creationId xmlns:p14="http://schemas.microsoft.com/office/powerpoint/2010/main" val="1074376951"/>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Calling with </a:t>
            </a:r>
            <a:r>
              <a:rPr lang="en-US" dirty="0"/>
              <a:t>J</a:t>
            </a:r>
            <a:r>
              <a:rPr lang="en-US" dirty="0" smtClean="0"/>
              <a:t>avaScript</a:t>
            </a:r>
            <a:endParaRPr lang="en-US" dirty="0"/>
          </a:p>
        </p:txBody>
      </p:sp>
      <p:pic>
        <p:nvPicPr>
          <p:cNvPr id="4" name="Picture 3"/>
          <p:cNvPicPr>
            <a:picLocks noChangeAspect="1"/>
          </p:cNvPicPr>
          <p:nvPr/>
        </p:nvPicPr>
        <p:blipFill>
          <a:blip r:embed="rId3"/>
          <a:stretch>
            <a:fillRect/>
          </a:stretch>
        </p:blipFill>
        <p:spPr>
          <a:xfrm>
            <a:off x="808037" y="1212849"/>
            <a:ext cx="6477000" cy="5604676"/>
          </a:xfrm>
          <a:prstGeom prst="rect">
            <a:avLst/>
          </a:prstGeom>
        </p:spPr>
      </p:pic>
    </p:spTree>
    <p:extLst>
      <p:ext uri="{BB962C8B-B14F-4D97-AF65-F5344CB8AC3E}">
        <p14:creationId xmlns:p14="http://schemas.microsoft.com/office/powerpoint/2010/main" val="8327686"/>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a:t>
            </a:r>
            <a:endParaRPr lang="en-US" dirty="0"/>
          </a:p>
        </p:txBody>
      </p:sp>
      <p:sp>
        <p:nvSpPr>
          <p:cNvPr id="3" name="Text Placeholder 2"/>
          <p:cNvSpPr>
            <a:spLocks noGrp="1"/>
          </p:cNvSpPr>
          <p:nvPr>
            <p:ph type="body" sz="quarter" idx="12"/>
          </p:nvPr>
        </p:nvSpPr>
        <p:spPr/>
        <p:txBody>
          <a:bodyPr/>
          <a:lstStyle/>
          <a:p>
            <a:r>
              <a:rPr lang="en-US" dirty="0" smtClean="0"/>
              <a:t>Creating and Testing a </a:t>
            </a:r>
            <a:r>
              <a:rPr lang="en-US" dirty="0" err="1" smtClean="0"/>
              <a:t>RESTful</a:t>
            </a:r>
            <a:r>
              <a:rPr lang="en-US" dirty="0" smtClean="0"/>
              <a:t> Service</a:t>
            </a:r>
            <a:endParaRPr lang="en-US" dirty="0"/>
          </a:p>
        </p:txBody>
      </p:sp>
    </p:spTree>
    <p:extLst>
      <p:ext uri="{BB962C8B-B14F-4D97-AF65-F5344CB8AC3E}">
        <p14:creationId xmlns:p14="http://schemas.microsoft.com/office/powerpoint/2010/main" val="248001010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Building OData Services</a:t>
            </a:r>
            <a:endParaRPr lang="en-US" dirty="0"/>
          </a:p>
        </p:txBody>
      </p:sp>
    </p:spTree>
    <p:extLst>
      <p:ext uri="{BB962C8B-B14F-4D97-AF65-F5344CB8AC3E}">
        <p14:creationId xmlns:p14="http://schemas.microsoft.com/office/powerpoint/2010/main" val="2288854675"/>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 Data Protocol (OData)</a:t>
            </a:r>
            <a:endParaRPr lang="en-US" dirty="0"/>
          </a:p>
        </p:txBody>
      </p:sp>
      <p:sp>
        <p:nvSpPr>
          <p:cNvPr id="3" name="Content Placeholder 2"/>
          <p:cNvSpPr>
            <a:spLocks noGrp="1"/>
          </p:cNvSpPr>
          <p:nvPr>
            <p:ph idx="4294967295"/>
          </p:nvPr>
        </p:nvSpPr>
        <p:spPr>
          <a:xfrm>
            <a:off x="503237" y="1287462"/>
            <a:ext cx="10724938" cy="5298710"/>
          </a:xfrm>
          <a:prstGeom prst="rect">
            <a:avLst/>
          </a:prstGeom>
        </p:spPr>
        <p:txBody>
          <a:bodyPr>
            <a:normAutofit/>
          </a:bodyPr>
          <a:lstStyle/>
          <a:p>
            <a:r>
              <a:rPr lang="en-US" dirty="0" smtClean="0"/>
              <a:t>Standardized REST API for CRUD operations</a:t>
            </a:r>
          </a:p>
          <a:p>
            <a:r>
              <a:rPr lang="en-US" dirty="0" smtClean="0"/>
              <a:t>Standardized Data Types</a:t>
            </a:r>
          </a:p>
          <a:p>
            <a:endParaRPr lang="en-US" dirty="0"/>
          </a:p>
          <a:p>
            <a:endParaRPr lang="en-US" dirty="0"/>
          </a:p>
          <a:p>
            <a:r>
              <a:rPr lang="en-US" dirty="0" smtClean="0"/>
              <a:t>Standardized URI format</a:t>
            </a:r>
          </a:p>
          <a:p>
            <a:endParaRPr lang="en-US" dirty="0"/>
          </a:p>
          <a:p>
            <a:endParaRPr lang="en-US" dirty="0" smtClean="0"/>
          </a:p>
          <a:p>
            <a:endParaRPr lang="en-US" dirty="0" smtClean="0"/>
          </a:p>
          <a:p>
            <a:endParaRPr lang="en-US" dirty="0"/>
          </a:p>
          <a:p>
            <a:endParaRPr lang="en-US" dirty="0"/>
          </a:p>
        </p:txBody>
      </p:sp>
      <p:pic>
        <p:nvPicPr>
          <p:cNvPr id="4" name="Picture 3"/>
          <p:cNvPicPr>
            <a:picLocks noChangeAspect="1"/>
          </p:cNvPicPr>
          <p:nvPr/>
        </p:nvPicPr>
        <p:blipFill>
          <a:blip r:embed="rId3"/>
          <a:stretch>
            <a:fillRect/>
          </a:stretch>
        </p:blipFill>
        <p:spPr>
          <a:xfrm>
            <a:off x="895495" y="4683098"/>
            <a:ext cx="7948370" cy="540407"/>
          </a:xfrm>
          <a:prstGeom prst="rect">
            <a:avLst/>
          </a:prstGeom>
          <a:ln>
            <a:noFill/>
          </a:ln>
        </p:spPr>
      </p:pic>
      <p:pic>
        <p:nvPicPr>
          <p:cNvPr id="5" name="Picture 4"/>
          <p:cNvPicPr>
            <a:picLocks noChangeAspect="1"/>
          </p:cNvPicPr>
          <p:nvPr/>
        </p:nvPicPr>
        <p:blipFill>
          <a:blip r:embed="rId4"/>
          <a:stretch>
            <a:fillRect/>
          </a:stretch>
        </p:blipFill>
        <p:spPr>
          <a:xfrm>
            <a:off x="960437" y="5223503"/>
            <a:ext cx="7948370" cy="947115"/>
          </a:xfrm>
          <a:prstGeom prst="rect">
            <a:avLst/>
          </a:prstGeom>
          <a:ln>
            <a:noFill/>
          </a:ln>
        </p:spPr>
      </p:pic>
      <p:sp>
        <p:nvSpPr>
          <p:cNvPr id="6" name="TextBox 5"/>
          <p:cNvSpPr txBox="1"/>
          <p:nvPr/>
        </p:nvSpPr>
        <p:spPr>
          <a:xfrm>
            <a:off x="1050740" y="2675419"/>
            <a:ext cx="9458308" cy="1534858"/>
          </a:xfrm>
          <a:prstGeom prst="rect">
            <a:avLst/>
          </a:prstGeom>
          <a:noFill/>
        </p:spPr>
        <p:txBody>
          <a:bodyPr wrap="none" rtlCol="0">
            <a:spAutoFit/>
          </a:bodyPr>
          <a:lstStyle/>
          <a:p>
            <a:r>
              <a:rPr lang="en-US" sz="1836" dirty="0">
                <a:latin typeface="Consolas" panose="020B0609020204030204" pitchFamily="49" charset="0"/>
                <a:cs typeface="Consolas" panose="020B0609020204030204" pitchFamily="49" charset="0"/>
              </a:rPr>
              <a:t>&lt;</a:t>
            </a:r>
            <a:r>
              <a:rPr lang="en-US" sz="1836" dirty="0">
                <a:solidFill>
                  <a:srgbClr val="C00000"/>
                </a:solidFill>
                <a:latin typeface="Consolas" panose="020B0609020204030204" pitchFamily="49" charset="0"/>
                <a:cs typeface="Consolas" panose="020B0609020204030204" pitchFamily="49" charset="0"/>
              </a:rPr>
              <a:t>Property</a:t>
            </a:r>
            <a:r>
              <a:rPr lang="en-US" sz="1836" dirty="0">
                <a:latin typeface="Consolas" panose="020B0609020204030204" pitchFamily="49" charset="0"/>
                <a:cs typeface="Consolas" panose="020B0609020204030204" pitchFamily="49" charset="0"/>
              </a:rPr>
              <a:t> </a:t>
            </a:r>
            <a:r>
              <a:rPr lang="en-US" sz="1836" dirty="0">
                <a:solidFill>
                  <a:srgbClr val="FF0000"/>
                </a:solidFill>
                <a:latin typeface="Consolas" panose="020B0609020204030204" pitchFamily="49" charset="0"/>
                <a:cs typeface="Consolas" panose="020B0609020204030204" pitchFamily="49" charset="0"/>
              </a:rPr>
              <a:t>Name</a:t>
            </a:r>
            <a:r>
              <a:rPr lang="en-US" sz="1836" dirty="0">
                <a:latin typeface="Consolas" panose="020B0609020204030204" pitchFamily="49" charset="0"/>
                <a:cs typeface="Consolas" panose="020B0609020204030204" pitchFamily="49" charset="0"/>
              </a:rPr>
              <a:t>=</a:t>
            </a:r>
            <a:r>
              <a:rPr lang="en-US" sz="1836" dirty="0">
                <a:solidFill>
                  <a:srgbClr val="00B0F0"/>
                </a:solidFill>
                <a:latin typeface="Consolas" panose="020B0609020204030204" pitchFamily="49" charset="0"/>
                <a:cs typeface="Consolas" panose="020B0609020204030204" pitchFamily="49" charset="0"/>
              </a:rPr>
              <a:t>"Id"</a:t>
            </a:r>
            <a:r>
              <a:rPr lang="en-US" sz="1836" dirty="0">
                <a:latin typeface="Consolas" panose="020B0609020204030204" pitchFamily="49" charset="0"/>
                <a:cs typeface="Consolas" panose="020B0609020204030204" pitchFamily="49" charset="0"/>
              </a:rPr>
              <a:t> </a:t>
            </a:r>
            <a:r>
              <a:rPr lang="en-US" sz="1836" dirty="0">
                <a:solidFill>
                  <a:srgbClr val="FF0000"/>
                </a:solidFill>
                <a:latin typeface="Consolas" panose="020B0609020204030204" pitchFamily="49" charset="0"/>
                <a:cs typeface="Consolas" panose="020B0609020204030204" pitchFamily="49" charset="0"/>
              </a:rPr>
              <a:t>Type</a:t>
            </a:r>
            <a:r>
              <a:rPr lang="en-US" sz="1836" dirty="0">
                <a:latin typeface="Consolas" panose="020B0609020204030204" pitchFamily="49" charset="0"/>
                <a:cs typeface="Consolas" panose="020B0609020204030204" pitchFamily="49" charset="0"/>
              </a:rPr>
              <a:t>=</a:t>
            </a:r>
            <a:r>
              <a:rPr lang="en-US" sz="1836" dirty="0">
                <a:solidFill>
                  <a:srgbClr val="00B0F0"/>
                </a:solidFill>
                <a:latin typeface="Consolas" panose="020B0609020204030204" pitchFamily="49" charset="0"/>
                <a:cs typeface="Consolas" panose="020B0609020204030204" pitchFamily="49" charset="0"/>
              </a:rPr>
              <a:t>"</a:t>
            </a:r>
            <a:r>
              <a:rPr lang="en-US" sz="1836" dirty="0" err="1">
                <a:solidFill>
                  <a:srgbClr val="00B0F0"/>
                </a:solidFill>
                <a:latin typeface="Consolas" panose="020B0609020204030204" pitchFamily="49" charset="0"/>
                <a:cs typeface="Consolas" panose="020B0609020204030204" pitchFamily="49" charset="0"/>
              </a:rPr>
              <a:t>Edm.Guid</a:t>
            </a:r>
            <a:r>
              <a:rPr lang="en-US" sz="1836" dirty="0">
                <a:solidFill>
                  <a:srgbClr val="00B0F0"/>
                </a:solidFill>
                <a:latin typeface="Consolas" panose="020B0609020204030204" pitchFamily="49" charset="0"/>
                <a:cs typeface="Consolas" panose="020B0609020204030204" pitchFamily="49" charset="0"/>
              </a:rPr>
              <a:t>"</a:t>
            </a:r>
            <a:r>
              <a:rPr lang="en-US" sz="1836" dirty="0">
                <a:latin typeface="Consolas" panose="020B0609020204030204" pitchFamily="49" charset="0"/>
                <a:cs typeface="Consolas" panose="020B0609020204030204" pitchFamily="49" charset="0"/>
              </a:rPr>
              <a:t> </a:t>
            </a:r>
            <a:r>
              <a:rPr lang="en-US" sz="1836" dirty="0" err="1">
                <a:solidFill>
                  <a:srgbClr val="FF0000"/>
                </a:solidFill>
                <a:latin typeface="Consolas" panose="020B0609020204030204" pitchFamily="49" charset="0"/>
                <a:cs typeface="Consolas" panose="020B0609020204030204" pitchFamily="49" charset="0"/>
              </a:rPr>
              <a:t>Nullable</a:t>
            </a:r>
            <a:r>
              <a:rPr lang="en-US" sz="1836" dirty="0">
                <a:latin typeface="Consolas" panose="020B0609020204030204" pitchFamily="49" charset="0"/>
                <a:cs typeface="Consolas" panose="020B0609020204030204" pitchFamily="49" charset="0"/>
              </a:rPr>
              <a:t>=</a:t>
            </a:r>
            <a:r>
              <a:rPr lang="en-US" sz="1836" dirty="0">
                <a:solidFill>
                  <a:srgbClr val="00B0F0"/>
                </a:solidFill>
                <a:latin typeface="Consolas" panose="020B0609020204030204" pitchFamily="49" charset="0"/>
                <a:cs typeface="Consolas" panose="020B0609020204030204" pitchFamily="49" charset="0"/>
              </a:rPr>
              <a:t>"false"</a:t>
            </a:r>
            <a:r>
              <a:rPr lang="en-US" sz="1836" dirty="0">
                <a:latin typeface="Consolas" panose="020B0609020204030204" pitchFamily="49" charset="0"/>
                <a:cs typeface="Consolas" panose="020B0609020204030204" pitchFamily="49" charset="0"/>
              </a:rPr>
              <a:t>/&gt;</a:t>
            </a:r>
          </a:p>
          <a:p>
            <a:r>
              <a:rPr lang="en-US" sz="1836" dirty="0">
                <a:latin typeface="Consolas" panose="020B0609020204030204" pitchFamily="49" charset="0"/>
                <a:cs typeface="Consolas" panose="020B0609020204030204" pitchFamily="49" charset="0"/>
              </a:rPr>
              <a:t>&lt;</a:t>
            </a:r>
            <a:r>
              <a:rPr lang="en-US" sz="1836" dirty="0">
                <a:solidFill>
                  <a:srgbClr val="C00000"/>
                </a:solidFill>
                <a:latin typeface="Consolas" panose="020B0609020204030204" pitchFamily="49" charset="0"/>
                <a:cs typeface="Consolas" panose="020B0609020204030204" pitchFamily="49" charset="0"/>
              </a:rPr>
              <a:t>Property</a:t>
            </a:r>
            <a:r>
              <a:rPr lang="en-US" sz="1836" dirty="0">
                <a:latin typeface="Consolas" panose="020B0609020204030204" pitchFamily="49" charset="0"/>
                <a:cs typeface="Consolas" panose="020B0609020204030204" pitchFamily="49" charset="0"/>
              </a:rPr>
              <a:t> </a:t>
            </a:r>
            <a:r>
              <a:rPr lang="en-US" sz="1836" dirty="0">
                <a:solidFill>
                  <a:srgbClr val="FF0000"/>
                </a:solidFill>
                <a:latin typeface="Consolas" panose="020B0609020204030204" pitchFamily="49" charset="0"/>
                <a:cs typeface="Consolas" panose="020B0609020204030204" pitchFamily="49" charset="0"/>
              </a:rPr>
              <a:t>Name</a:t>
            </a:r>
            <a:r>
              <a:rPr lang="en-US" sz="1836" dirty="0">
                <a:latin typeface="Consolas" panose="020B0609020204030204" pitchFamily="49" charset="0"/>
                <a:cs typeface="Consolas" panose="020B0609020204030204" pitchFamily="49" charset="0"/>
              </a:rPr>
              <a:t>=</a:t>
            </a:r>
            <a:r>
              <a:rPr lang="en-US" sz="1836" dirty="0">
                <a:solidFill>
                  <a:srgbClr val="00B0F0"/>
                </a:solidFill>
                <a:latin typeface="Consolas" panose="020B0609020204030204" pitchFamily="49" charset="0"/>
                <a:cs typeface="Consolas" panose="020B0609020204030204" pitchFamily="49" charset="0"/>
              </a:rPr>
              <a:t>"Title"</a:t>
            </a:r>
            <a:r>
              <a:rPr lang="en-US" sz="1836" dirty="0">
                <a:latin typeface="Consolas" panose="020B0609020204030204" pitchFamily="49" charset="0"/>
                <a:cs typeface="Consolas" panose="020B0609020204030204" pitchFamily="49" charset="0"/>
              </a:rPr>
              <a:t> </a:t>
            </a:r>
            <a:r>
              <a:rPr lang="en-US" sz="1836" dirty="0">
                <a:solidFill>
                  <a:srgbClr val="FF0000"/>
                </a:solidFill>
                <a:latin typeface="Consolas" panose="020B0609020204030204" pitchFamily="49" charset="0"/>
                <a:cs typeface="Consolas" panose="020B0609020204030204" pitchFamily="49" charset="0"/>
              </a:rPr>
              <a:t>Type</a:t>
            </a:r>
            <a:r>
              <a:rPr lang="en-US" sz="1836" dirty="0">
                <a:latin typeface="Consolas" panose="020B0609020204030204" pitchFamily="49" charset="0"/>
                <a:cs typeface="Consolas" panose="020B0609020204030204" pitchFamily="49" charset="0"/>
              </a:rPr>
              <a:t>=</a:t>
            </a:r>
            <a:r>
              <a:rPr lang="en-US" sz="1836" dirty="0">
                <a:solidFill>
                  <a:srgbClr val="00B0F0"/>
                </a:solidFill>
                <a:latin typeface="Consolas" panose="020B0609020204030204" pitchFamily="49" charset="0"/>
                <a:cs typeface="Consolas" panose="020B0609020204030204" pitchFamily="49" charset="0"/>
              </a:rPr>
              <a:t>"</a:t>
            </a:r>
            <a:r>
              <a:rPr lang="en-US" sz="1836" dirty="0" err="1">
                <a:solidFill>
                  <a:srgbClr val="00B0F0"/>
                </a:solidFill>
                <a:latin typeface="Consolas" panose="020B0609020204030204" pitchFamily="49" charset="0"/>
                <a:cs typeface="Consolas" panose="020B0609020204030204" pitchFamily="49" charset="0"/>
              </a:rPr>
              <a:t>Edm.String</a:t>
            </a:r>
            <a:r>
              <a:rPr lang="en-US" sz="1836" dirty="0">
                <a:solidFill>
                  <a:srgbClr val="00B0F0"/>
                </a:solidFill>
                <a:latin typeface="Consolas" panose="020B0609020204030204" pitchFamily="49" charset="0"/>
                <a:cs typeface="Consolas" panose="020B0609020204030204" pitchFamily="49" charset="0"/>
              </a:rPr>
              <a:t>"</a:t>
            </a:r>
            <a:r>
              <a:rPr lang="en-US" sz="1836" dirty="0">
                <a:latin typeface="Consolas" panose="020B0609020204030204" pitchFamily="49" charset="0"/>
                <a:cs typeface="Consolas" panose="020B0609020204030204" pitchFamily="49" charset="0"/>
              </a:rPr>
              <a:t>/&gt;</a:t>
            </a:r>
          </a:p>
          <a:p>
            <a:r>
              <a:rPr lang="en-US" sz="1836" dirty="0">
                <a:latin typeface="Consolas" panose="020B0609020204030204" pitchFamily="49" charset="0"/>
                <a:cs typeface="Consolas" panose="020B0609020204030204" pitchFamily="49" charset="0"/>
              </a:rPr>
              <a:t>&lt;</a:t>
            </a:r>
            <a:r>
              <a:rPr lang="en-US" sz="1836" dirty="0">
                <a:solidFill>
                  <a:srgbClr val="C00000"/>
                </a:solidFill>
                <a:latin typeface="Consolas" panose="020B0609020204030204" pitchFamily="49" charset="0"/>
                <a:cs typeface="Consolas" panose="020B0609020204030204" pitchFamily="49" charset="0"/>
              </a:rPr>
              <a:t>Property</a:t>
            </a:r>
            <a:r>
              <a:rPr lang="en-US" sz="1836" dirty="0">
                <a:latin typeface="Consolas" panose="020B0609020204030204" pitchFamily="49" charset="0"/>
                <a:cs typeface="Consolas" panose="020B0609020204030204" pitchFamily="49" charset="0"/>
              </a:rPr>
              <a:t> </a:t>
            </a:r>
            <a:r>
              <a:rPr lang="en-US" sz="1836" dirty="0">
                <a:solidFill>
                  <a:srgbClr val="FF0000"/>
                </a:solidFill>
                <a:latin typeface="Consolas" panose="020B0609020204030204" pitchFamily="49" charset="0"/>
                <a:cs typeface="Consolas" panose="020B0609020204030204" pitchFamily="49" charset="0"/>
              </a:rPr>
              <a:t>Name</a:t>
            </a:r>
            <a:r>
              <a:rPr lang="en-US" sz="1836" dirty="0">
                <a:latin typeface="Consolas" panose="020B0609020204030204" pitchFamily="49" charset="0"/>
                <a:cs typeface="Consolas" panose="020B0609020204030204" pitchFamily="49" charset="0"/>
              </a:rPr>
              <a:t>=</a:t>
            </a:r>
            <a:r>
              <a:rPr lang="en-US" sz="1836" dirty="0">
                <a:solidFill>
                  <a:srgbClr val="00B0F0"/>
                </a:solidFill>
                <a:latin typeface="Consolas" panose="020B0609020204030204" pitchFamily="49" charset="0"/>
                <a:cs typeface="Consolas" panose="020B0609020204030204" pitchFamily="49" charset="0"/>
              </a:rPr>
              <a:t>"</a:t>
            </a:r>
            <a:r>
              <a:rPr lang="en-US" sz="1836" dirty="0" err="1">
                <a:solidFill>
                  <a:srgbClr val="00B0F0"/>
                </a:solidFill>
                <a:latin typeface="Consolas" panose="020B0609020204030204" pitchFamily="49" charset="0"/>
                <a:cs typeface="Consolas" panose="020B0609020204030204" pitchFamily="49" charset="0"/>
              </a:rPr>
              <a:t>TreeViewEnabled</a:t>
            </a:r>
            <a:r>
              <a:rPr lang="en-US" sz="1836" dirty="0">
                <a:solidFill>
                  <a:srgbClr val="00B0F0"/>
                </a:solidFill>
                <a:latin typeface="Consolas" panose="020B0609020204030204" pitchFamily="49" charset="0"/>
                <a:cs typeface="Consolas" panose="020B0609020204030204" pitchFamily="49" charset="0"/>
              </a:rPr>
              <a:t>"</a:t>
            </a:r>
            <a:r>
              <a:rPr lang="en-US" sz="1836" dirty="0">
                <a:latin typeface="Consolas" panose="020B0609020204030204" pitchFamily="49" charset="0"/>
                <a:cs typeface="Consolas" panose="020B0609020204030204" pitchFamily="49" charset="0"/>
              </a:rPr>
              <a:t> </a:t>
            </a:r>
            <a:r>
              <a:rPr lang="en-US" sz="1836" dirty="0">
                <a:solidFill>
                  <a:srgbClr val="FF0000"/>
                </a:solidFill>
                <a:latin typeface="Consolas" panose="020B0609020204030204" pitchFamily="49" charset="0"/>
                <a:cs typeface="Consolas" panose="020B0609020204030204" pitchFamily="49" charset="0"/>
              </a:rPr>
              <a:t>Type</a:t>
            </a:r>
            <a:r>
              <a:rPr lang="en-US" sz="1836" dirty="0">
                <a:latin typeface="Consolas" panose="020B0609020204030204" pitchFamily="49" charset="0"/>
                <a:cs typeface="Consolas" panose="020B0609020204030204" pitchFamily="49" charset="0"/>
              </a:rPr>
              <a:t>=</a:t>
            </a:r>
            <a:r>
              <a:rPr lang="en-US" sz="1836" dirty="0">
                <a:solidFill>
                  <a:srgbClr val="00B0F0"/>
                </a:solidFill>
                <a:latin typeface="Consolas" panose="020B0609020204030204" pitchFamily="49" charset="0"/>
                <a:cs typeface="Consolas" panose="020B0609020204030204" pitchFamily="49" charset="0"/>
              </a:rPr>
              <a:t>"</a:t>
            </a:r>
            <a:r>
              <a:rPr lang="en-US" sz="1836" dirty="0" err="1">
                <a:solidFill>
                  <a:srgbClr val="00B0F0"/>
                </a:solidFill>
                <a:latin typeface="Consolas" panose="020B0609020204030204" pitchFamily="49" charset="0"/>
                <a:cs typeface="Consolas" panose="020B0609020204030204" pitchFamily="49" charset="0"/>
              </a:rPr>
              <a:t>Edm.Boolean</a:t>
            </a:r>
            <a:r>
              <a:rPr lang="en-US" sz="1836" dirty="0">
                <a:solidFill>
                  <a:srgbClr val="00B0F0"/>
                </a:solidFill>
                <a:latin typeface="Consolas" panose="020B0609020204030204" pitchFamily="49" charset="0"/>
                <a:cs typeface="Consolas" panose="020B0609020204030204" pitchFamily="49" charset="0"/>
              </a:rPr>
              <a:t>"</a:t>
            </a:r>
            <a:r>
              <a:rPr lang="en-US" sz="1836" dirty="0">
                <a:latin typeface="Consolas" panose="020B0609020204030204" pitchFamily="49" charset="0"/>
                <a:cs typeface="Consolas" panose="020B0609020204030204" pitchFamily="49" charset="0"/>
              </a:rPr>
              <a:t> </a:t>
            </a:r>
            <a:r>
              <a:rPr lang="en-US" sz="1836" dirty="0" err="1">
                <a:solidFill>
                  <a:srgbClr val="FF0000"/>
                </a:solidFill>
                <a:latin typeface="Consolas" panose="020B0609020204030204" pitchFamily="49" charset="0"/>
                <a:cs typeface="Consolas" panose="020B0609020204030204" pitchFamily="49" charset="0"/>
              </a:rPr>
              <a:t>Nullable</a:t>
            </a:r>
            <a:r>
              <a:rPr lang="en-US" sz="1836" dirty="0">
                <a:latin typeface="Consolas" panose="020B0609020204030204" pitchFamily="49" charset="0"/>
                <a:cs typeface="Consolas" panose="020B0609020204030204" pitchFamily="49" charset="0"/>
              </a:rPr>
              <a:t>=</a:t>
            </a:r>
            <a:r>
              <a:rPr lang="en-US" sz="1836" dirty="0">
                <a:solidFill>
                  <a:srgbClr val="00B0F0"/>
                </a:solidFill>
                <a:latin typeface="Consolas" panose="020B0609020204030204" pitchFamily="49" charset="0"/>
                <a:cs typeface="Consolas" panose="020B0609020204030204" pitchFamily="49" charset="0"/>
              </a:rPr>
              <a:t>"false"</a:t>
            </a:r>
            <a:r>
              <a:rPr lang="en-US" sz="1836" dirty="0">
                <a:latin typeface="Consolas" panose="020B0609020204030204" pitchFamily="49" charset="0"/>
                <a:cs typeface="Consolas" panose="020B0609020204030204" pitchFamily="49" charset="0"/>
              </a:rPr>
              <a:t>/&gt;</a:t>
            </a:r>
          </a:p>
          <a:p>
            <a:r>
              <a:rPr lang="en-US" sz="1836" dirty="0">
                <a:latin typeface="Consolas" panose="020B0609020204030204" pitchFamily="49" charset="0"/>
                <a:cs typeface="Consolas" panose="020B0609020204030204" pitchFamily="49" charset="0"/>
              </a:rPr>
              <a:t>&lt;</a:t>
            </a:r>
            <a:r>
              <a:rPr lang="en-US" sz="1836" dirty="0">
                <a:solidFill>
                  <a:srgbClr val="C00000"/>
                </a:solidFill>
                <a:latin typeface="Consolas" panose="020B0609020204030204" pitchFamily="49" charset="0"/>
                <a:cs typeface="Consolas" panose="020B0609020204030204" pitchFamily="49" charset="0"/>
              </a:rPr>
              <a:t>Property</a:t>
            </a:r>
            <a:r>
              <a:rPr lang="en-US" sz="1836" dirty="0">
                <a:latin typeface="Consolas" panose="020B0609020204030204" pitchFamily="49" charset="0"/>
                <a:cs typeface="Consolas" panose="020B0609020204030204" pitchFamily="49" charset="0"/>
              </a:rPr>
              <a:t> </a:t>
            </a:r>
            <a:r>
              <a:rPr lang="en-US" sz="1836" dirty="0">
                <a:solidFill>
                  <a:srgbClr val="FF0000"/>
                </a:solidFill>
                <a:latin typeface="Consolas" panose="020B0609020204030204" pitchFamily="49" charset="0"/>
                <a:cs typeface="Consolas" panose="020B0609020204030204" pitchFamily="49" charset="0"/>
              </a:rPr>
              <a:t>Name</a:t>
            </a:r>
            <a:r>
              <a:rPr lang="en-US" sz="1836" dirty="0">
                <a:latin typeface="Consolas" panose="020B0609020204030204" pitchFamily="49" charset="0"/>
                <a:cs typeface="Consolas" panose="020B0609020204030204" pitchFamily="49" charset="0"/>
              </a:rPr>
              <a:t>=</a:t>
            </a:r>
            <a:r>
              <a:rPr lang="en-US" sz="1836" dirty="0">
                <a:solidFill>
                  <a:srgbClr val="00B0F0"/>
                </a:solidFill>
                <a:latin typeface="Consolas" panose="020B0609020204030204" pitchFamily="49" charset="0"/>
                <a:cs typeface="Consolas" panose="020B0609020204030204" pitchFamily="49" charset="0"/>
              </a:rPr>
              <a:t>"</a:t>
            </a:r>
            <a:r>
              <a:rPr lang="en-US" sz="1836" dirty="0" err="1">
                <a:solidFill>
                  <a:srgbClr val="00B0F0"/>
                </a:solidFill>
                <a:latin typeface="Consolas" panose="020B0609020204030204" pitchFamily="49" charset="0"/>
                <a:cs typeface="Consolas" panose="020B0609020204030204" pitchFamily="49" charset="0"/>
              </a:rPr>
              <a:t>UIVersion</a:t>
            </a:r>
            <a:r>
              <a:rPr lang="en-US" sz="1836" dirty="0">
                <a:solidFill>
                  <a:srgbClr val="00B0F0"/>
                </a:solidFill>
                <a:latin typeface="Consolas" panose="020B0609020204030204" pitchFamily="49" charset="0"/>
                <a:cs typeface="Consolas" panose="020B0609020204030204" pitchFamily="49" charset="0"/>
              </a:rPr>
              <a:t>"</a:t>
            </a:r>
            <a:r>
              <a:rPr lang="en-US" sz="1836" dirty="0">
                <a:latin typeface="Consolas" panose="020B0609020204030204" pitchFamily="49" charset="0"/>
                <a:cs typeface="Consolas" panose="020B0609020204030204" pitchFamily="49" charset="0"/>
              </a:rPr>
              <a:t> </a:t>
            </a:r>
            <a:r>
              <a:rPr lang="en-US" sz="1836" dirty="0">
                <a:solidFill>
                  <a:srgbClr val="FF0000"/>
                </a:solidFill>
                <a:latin typeface="Consolas" panose="020B0609020204030204" pitchFamily="49" charset="0"/>
                <a:cs typeface="Consolas" panose="020B0609020204030204" pitchFamily="49" charset="0"/>
              </a:rPr>
              <a:t>Type</a:t>
            </a:r>
            <a:r>
              <a:rPr lang="en-US" sz="1836" dirty="0">
                <a:latin typeface="Consolas" panose="020B0609020204030204" pitchFamily="49" charset="0"/>
                <a:cs typeface="Consolas" panose="020B0609020204030204" pitchFamily="49" charset="0"/>
              </a:rPr>
              <a:t>=</a:t>
            </a:r>
            <a:r>
              <a:rPr lang="en-US" sz="1836" dirty="0">
                <a:solidFill>
                  <a:srgbClr val="00B0F0"/>
                </a:solidFill>
                <a:latin typeface="Consolas" panose="020B0609020204030204" pitchFamily="49" charset="0"/>
                <a:cs typeface="Consolas" panose="020B0609020204030204" pitchFamily="49" charset="0"/>
              </a:rPr>
              <a:t>"Edm.Int32"</a:t>
            </a:r>
            <a:r>
              <a:rPr lang="en-US" sz="1836" dirty="0">
                <a:latin typeface="Consolas" panose="020B0609020204030204" pitchFamily="49" charset="0"/>
                <a:cs typeface="Consolas" panose="020B0609020204030204" pitchFamily="49" charset="0"/>
              </a:rPr>
              <a:t> </a:t>
            </a:r>
            <a:r>
              <a:rPr lang="en-US" sz="1836" dirty="0" err="1">
                <a:solidFill>
                  <a:srgbClr val="FF0000"/>
                </a:solidFill>
                <a:latin typeface="Consolas" panose="020B0609020204030204" pitchFamily="49" charset="0"/>
                <a:cs typeface="Consolas" panose="020B0609020204030204" pitchFamily="49" charset="0"/>
              </a:rPr>
              <a:t>Nullable</a:t>
            </a:r>
            <a:r>
              <a:rPr lang="en-US" sz="1836" dirty="0">
                <a:latin typeface="Consolas" panose="020B0609020204030204" pitchFamily="49" charset="0"/>
                <a:cs typeface="Consolas" panose="020B0609020204030204" pitchFamily="49" charset="0"/>
              </a:rPr>
              <a:t>=</a:t>
            </a:r>
            <a:r>
              <a:rPr lang="en-US" sz="1836" dirty="0">
                <a:solidFill>
                  <a:srgbClr val="00B0F0"/>
                </a:solidFill>
                <a:latin typeface="Consolas" panose="020B0609020204030204" pitchFamily="49" charset="0"/>
                <a:cs typeface="Consolas" panose="020B0609020204030204" pitchFamily="49" charset="0"/>
              </a:rPr>
              <a:t>"false"</a:t>
            </a:r>
            <a:r>
              <a:rPr lang="en-US" sz="1836" dirty="0">
                <a:latin typeface="Consolas" panose="020B0609020204030204" pitchFamily="49" charset="0"/>
                <a:cs typeface="Consolas" panose="020B0609020204030204" pitchFamily="49" charset="0"/>
              </a:rPr>
              <a:t>/&gt;</a:t>
            </a:r>
          </a:p>
          <a:p>
            <a:endParaRPr lang="en-US" sz="1836" dirty="0"/>
          </a:p>
        </p:txBody>
      </p:sp>
    </p:spTree>
    <p:extLst>
      <p:ext uri="{BB962C8B-B14F-4D97-AF65-F5344CB8AC3E}">
        <p14:creationId xmlns:p14="http://schemas.microsoft.com/office/powerpoint/2010/main" val="330209518"/>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OData Entity Model</a:t>
            </a:r>
            <a:endParaRPr lang="en-US" dirty="0"/>
          </a:p>
        </p:txBody>
      </p:sp>
      <p:sp>
        <p:nvSpPr>
          <p:cNvPr id="3" name="Content Placeholder 2"/>
          <p:cNvSpPr>
            <a:spLocks noGrp="1"/>
          </p:cNvSpPr>
          <p:nvPr>
            <p:ph idx="4294967295"/>
          </p:nvPr>
        </p:nvSpPr>
        <p:spPr>
          <a:xfrm>
            <a:off x="579437" y="1363662"/>
            <a:ext cx="10724938" cy="4437962"/>
          </a:xfrm>
          <a:prstGeom prst="rect">
            <a:avLst/>
          </a:prstGeom>
        </p:spPr>
        <p:txBody>
          <a:bodyPr>
            <a:normAutofit fontScale="92500" lnSpcReduction="20000"/>
          </a:bodyPr>
          <a:lstStyle/>
          <a:p>
            <a:r>
              <a:rPr lang="en-US" dirty="0" smtClean="0"/>
              <a:t>Service Document</a:t>
            </a:r>
          </a:p>
          <a:p>
            <a:pPr marL="466298" lvl="1" indent="0">
              <a:buNone/>
            </a:pPr>
            <a:r>
              <a:rPr lang="en-US" sz="2040" dirty="0">
                <a:latin typeface="Consolas" panose="020B0609020204030204" pitchFamily="49" charset="0"/>
                <a:cs typeface="Consolas" panose="020B0609020204030204" pitchFamily="49" charset="0"/>
              </a:rPr>
              <a:t>$metadata</a:t>
            </a:r>
          </a:p>
          <a:p>
            <a:r>
              <a:rPr lang="en-US" dirty="0" smtClean="0"/>
              <a:t>Entity Types define entities</a:t>
            </a:r>
          </a:p>
          <a:p>
            <a:endParaRPr lang="en-US" dirty="0" smtClean="0"/>
          </a:p>
          <a:p>
            <a:endParaRPr lang="en-US" dirty="0"/>
          </a:p>
          <a:p>
            <a:endParaRPr lang="en-US" dirty="0"/>
          </a:p>
          <a:p>
            <a:r>
              <a:rPr lang="en-US" dirty="0" smtClean="0"/>
              <a:t>Entity Key defines unique property</a:t>
            </a:r>
          </a:p>
          <a:p>
            <a:endParaRPr lang="en-US" dirty="0" smtClean="0"/>
          </a:p>
          <a:p>
            <a:r>
              <a:rPr lang="en-US" dirty="0" smtClean="0"/>
              <a:t>Associations link entities together</a:t>
            </a:r>
          </a:p>
          <a:p>
            <a:endParaRPr lang="en-US" dirty="0"/>
          </a:p>
        </p:txBody>
      </p:sp>
      <p:sp>
        <p:nvSpPr>
          <p:cNvPr id="4" name="TextBox 3"/>
          <p:cNvSpPr txBox="1"/>
          <p:nvPr/>
        </p:nvSpPr>
        <p:spPr>
          <a:xfrm>
            <a:off x="1041824" y="2735262"/>
            <a:ext cx="9988020" cy="1246721"/>
          </a:xfrm>
          <a:prstGeom prst="rect">
            <a:avLst/>
          </a:prstGeom>
          <a:noFill/>
        </p:spPr>
        <p:txBody>
          <a:bodyPr wrap="none" rtlCol="0">
            <a:spAutoFit/>
          </a:bodyPr>
          <a:lstStyle/>
          <a:p>
            <a:r>
              <a:rPr lang="en-US" sz="1836" dirty="0">
                <a:latin typeface="Consolas" panose="020B0609020204030204" pitchFamily="49" charset="0"/>
                <a:cs typeface="Consolas" panose="020B0609020204030204" pitchFamily="49" charset="0"/>
              </a:rPr>
              <a:t>&lt;</a:t>
            </a:r>
            <a:r>
              <a:rPr lang="en-US" sz="1836" dirty="0" err="1">
                <a:solidFill>
                  <a:srgbClr val="C00000"/>
                </a:solidFill>
                <a:latin typeface="Consolas" panose="020B0609020204030204" pitchFamily="49" charset="0"/>
                <a:cs typeface="Consolas" panose="020B0609020204030204" pitchFamily="49" charset="0"/>
              </a:rPr>
              <a:t>EntityType</a:t>
            </a:r>
            <a:r>
              <a:rPr lang="en-US" sz="1836" dirty="0">
                <a:latin typeface="Consolas" panose="020B0609020204030204" pitchFamily="49" charset="0"/>
                <a:cs typeface="Consolas" panose="020B0609020204030204" pitchFamily="49" charset="0"/>
              </a:rPr>
              <a:t> </a:t>
            </a:r>
            <a:r>
              <a:rPr lang="en-US" sz="1836" dirty="0">
                <a:solidFill>
                  <a:srgbClr val="FF0000"/>
                </a:solidFill>
                <a:latin typeface="Consolas" panose="020B0609020204030204" pitchFamily="49" charset="0"/>
                <a:cs typeface="Consolas" panose="020B0609020204030204" pitchFamily="49" charset="0"/>
              </a:rPr>
              <a:t>Name</a:t>
            </a:r>
            <a:r>
              <a:rPr lang="en-US" sz="1836" dirty="0">
                <a:latin typeface="Consolas" panose="020B0609020204030204" pitchFamily="49" charset="0"/>
                <a:cs typeface="Consolas" panose="020B0609020204030204" pitchFamily="49" charset="0"/>
              </a:rPr>
              <a:t>=</a:t>
            </a:r>
            <a:r>
              <a:rPr lang="en-US" sz="1836" dirty="0">
                <a:solidFill>
                  <a:srgbClr val="00B0F0"/>
                </a:solidFill>
                <a:latin typeface="Consolas" panose="020B0609020204030204" pitchFamily="49" charset="0"/>
                <a:cs typeface="Consolas" panose="020B0609020204030204" pitchFamily="49" charset="0"/>
              </a:rPr>
              <a:t>"Site"</a:t>
            </a:r>
            <a:r>
              <a:rPr lang="en-US" sz="1836" dirty="0">
                <a:latin typeface="Consolas" panose="020B0609020204030204" pitchFamily="49" charset="0"/>
                <a:cs typeface="Consolas" panose="020B0609020204030204" pitchFamily="49" charset="0"/>
              </a:rPr>
              <a:t>&gt;</a:t>
            </a:r>
          </a:p>
          <a:p>
            <a:r>
              <a:rPr lang="en-US" sz="1836" dirty="0">
                <a:latin typeface="Consolas" panose="020B0609020204030204" pitchFamily="49" charset="0"/>
                <a:cs typeface="Consolas" panose="020B0609020204030204" pitchFamily="49" charset="0"/>
              </a:rPr>
              <a:t>&lt;</a:t>
            </a:r>
            <a:r>
              <a:rPr lang="en-US" sz="1836" dirty="0" err="1">
                <a:solidFill>
                  <a:srgbClr val="C00000"/>
                </a:solidFill>
                <a:latin typeface="Consolas" panose="020B0609020204030204" pitchFamily="49" charset="0"/>
                <a:cs typeface="Consolas" panose="020B0609020204030204" pitchFamily="49" charset="0"/>
              </a:rPr>
              <a:t>EntityType</a:t>
            </a:r>
            <a:r>
              <a:rPr lang="en-US" sz="1836" dirty="0">
                <a:latin typeface="Consolas" panose="020B0609020204030204" pitchFamily="49" charset="0"/>
                <a:cs typeface="Consolas" panose="020B0609020204030204" pitchFamily="49" charset="0"/>
              </a:rPr>
              <a:t> </a:t>
            </a:r>
            <a:r>
              <a:rPr lang="en-US" sz="1836" dirty="0">
                <a:solidFill>
                  <a:srgbClr val="FF0000"/>
                </a:solidFill>
                <a:latin typeface="Consolas" panose="020B0609020204030204" pitchFamily="49" charset="0"/>
                <a:cs typeface="Consolas" panose="020B0609020204030204" pitchFamily="49" charset="0"/>
              </a:rPr>
              <a:t>Name</a:t>
            </a:r>
            <a:r>
              <a:rPr lang="en-US" sz="1836" dirty="0">
                <a:latin typeface="Consolas" panose="020B0609020204030204" pitchFamily="49" charset="0"/>
                <a:cs typeface="Consolas" panose="020B0609020204030204" pitchFamily="49" charset="0"/>
              </a:rPr>
              <a:t>=</a:t>
            </a:r>
            <a:r>
              <a:rPr lang="en-US" sz="1836" dirty="0">
                <a:solidFill>
                  <a:srgbClr val="00B0F0"/>
                </a:solidFill>
                <a:latin typeface="Consolas" panose="020B0609020204030204" pitchFamily="49" charset="0"/>
                <a:cs typeface="Consolas" panose="020B0609020204030204" pitchFamily="49" charset="0"/>
              </a:rPr>
              <a:t>"Web"</a:t>
            </a:r>
            <a:r>
              <a:rPr lang="en-US" sz="1836" dirty="0">
                <a:latin typeface="Consolas" panose="020B0609020204030204" pitchFamily="49" charset="0"/>
                <a:cs typeface="Consolas" panose="020B0609020204030204" pitchFamily="49" charset="0"/>
              </a:rPr>
              <a:t> </a:t>
            </a:r>
            <a:r>
              <a:rPr lang="en-US" sz="1836" dirty="0" err="1">
                <a:solidFill>
                  <a:srgbClr val="FF0000"/>
                </a:solidFill>
                <a:latin typeface="Consolas" panose="020B0609020204030204" pitchFamily="49" charset="0"/>
                <a:cs typeface="Consolas" panose="020B0609020204030204" pitchFamily="49" charset="0"/>
              </a:rPr>
              <a:t>BaseType</a:t>
            </a:r>
            <a:r>
              <a:rPr lang="en-US" sz="1836" dirty="0">
                <a:latin typeface="Consolas" panose="020B0609020204030204" pitchFamily="49" charset="0"/>
                <a:cs typeface="Consolas" panose="020B0609020204030204" pitchFamily="49" charset="0"/>
              </a:rPr>
              <a:t>=</a:t>
            </a:r>
            <a:r>
              <a:rPr lang="en-US" sz="1836" dirty="0">
                <a:solidFill>
                  <a:srgbClr val="00B0F0"/>
                </a:solidFill>
                <a:latin typeface="Consolas" panose="020B0609020204030204" pitchFamily="49" charset="0"/>
                <a:cs typeface="Consolas" panose="020B0609020204030204" pitchFamily="49" charset="0"/>
              </a:rPr>
              <a:t>"</a:t>
            </a:r>
            <a:r>
              <a:rPr lang="en-US" sz="1836" dirty="0" err="1">
                <a:solidFill>
                  <a:srgbClr val="00B0F0"/>
                </a:solidFill>
                <a:latin typeface="Consolas" panose="020B0609020204030204" pitchFamily="49" charset="0"/>
                <a:cs typeface="Consolas" panose="020B0609020204030204" pitchFamily="49" charset="0"/>
              </a:rPr>
              <a:t>SP.SecurableObject</a:t>
            </a:r>
            <a:r>
              <a:rPr lang="en-US" sz="1836" dirty="0">
                <a:solidFill>
                  <a:srgbClr val="00B0F0"/>
                </a:solidFill>
                <a:latin typeface="Consolas" panose="020B0609020204030204" pitchFamily="49" charset="0"/>
                <a:cs typeface="Consolas" panose="020B0609020204030204" pitchFamily="49" charset="0"/>
              </a:rPr>
              <a:t>"</a:t>
            </a:r>
            <a:r>
              <a:rPr lang="en-US" sz="1836" dirty="0">
                <a:latin typeface="Consolas" panose="020B0609020204030204" pitchFamily="49" charset="0"/>
                <a:cs typeface="Consolas" panose="020B0609020204030204" pitchFamily="49" charset="0"/>
              </a:rPr>
              <a:t>&gt;</a:t>
            </a:r>
          </a:p>
          <a:p>
            <a:r>
              <a:rPr lang="en-US" sz="1836" dirty="0">
                <a:latin typeface="Consolas" panose="020B0609020204030204" pitchFamily="49" charset="0"/>
                <a:cs typeface="Consolas" panose="020B0609020204030204" pitchFamily="49" charset="0"/>
              </a:rPr>
              <a:t>&lt;</a:t>
            </a:r>
            <a:r>
              <a:rPr lang="en-US" sz="1836" dirty="0" err="1">
                <a:solidFill>
                  <a:srgbClr val="C00000"/>
                </a:solidFill>
                <a:latin typeface="Consolas" panose="020B0609020204030204" pitchFamily="49" charset="0"/>
                <a:cs typeface="Consolas" panose="020B0609020204030204" pitchFamily="49" charset="0"/>
              </a:rPr>
              <a:t>EntityType</a:t>
            </a:r>
            <a:r>
              <a:rPr lang="en-US" sz="1836" dirty="0">
                <a:latin typeface="Consolas" panose="020B0609020204030204" pitchFamily="49" charset="0"/>
                <a:cs typeface="Consolas" panose="020B0609020204030204" pitchFamily="49" charset="0"/>
              </a:rPr>
              <a:t> </a:t>
            </a:r>
            <a:r>
              <a:rPr lang="en-US" sz="1836" dirty="0">
                <a:solidFill>
                  <a:srgbClr val="FF0000"/>
                </a:solidFill>
                <a:latin typeface="Consolas" panose="020B0609020204030204" pitchFamily="49" charset="0"/>
                <a:cs typeface="Consolas" panose="020B0609020204030204" pitchFamily="49" charset="0"/>
              </a:rPr>
              <a:t>Name</a:t>
            </a:r>
            <a:r>
              <a:rPr lang="en-US" sz="1836" dirty="0">
                <a:latin typeface="Consolas" panose="020B0609020204030204" pitchFamily="49" charset="0"/>
                <a:cs typeface="Consolas" panose="020B0609020204030204" pitchFamily="49" charset="0"/>
              </a:rPr>
              <a:t>=</a:t>
            </a:r>
            <a:r>
              <a:rPr lang="en-US" sz="1836" dirty="0">
                <a:solidFill>
                  <a:srgbClr val="00B0F0"/>
                </a:solidFill>
                <a:latin typeface="Consolas" panose="020B0609020204030204" pitchFamily="49" charset="0"/>
                <a:cs typeface="Consolas" panose="020B0609020204030204" pitchFamily="49" charset="0"/>
              </a:rPr>
              <a:t>"List"</a:t>
            </a:r>
            <a:r>
              <a:rPr lang="en-US" sz="1836" dirty="0">
                <a:latin typeface="Consolas" panose="020B0609020204030204" pitchFamily="49" charset="0"/>
                <a:cs typeface="Consolas" panose="020B0609020204030204" pitchFamily="49" charset="0"/>
              </a:rPr>
              <a:t> </a:t>
            </a:r>
            <a:r>
              <a:rPr lang="en-US" sz="1836" dirty="0" err="1">
                <a:solidFill>
                  <a:srgbClr val="FF0000"/>
                </a:solidFill>
                <a:latin typeface="Consolas" panose="020B0609020204030204" pitchFamily="49" charset="0"/>
                <a:cs typeface="Consolas" panose="020B0609020204030204" pitchFamily="49" charset="0"/>
              </a:rPr>
              <a:t>BaseType</a:t>
            </a:r>
            <a:r>
              <a:rPr lang="en-US" sz="1836" dirty="0">
                <a:latin typeface="Consolas" panose="020B0609020204030204" pitchFamily="49" charset="0"/>
                <a:cs typeface="Consolas" panose="020B0609020204030204" pitchFamily="49" charset="0"/>
              </a:rPr>
              <a:t>=</a:t>
            </a:r>
            <a:r>
              <a:rPr lang="en-US" sz="1836" dirty="0">
                <a:solidFill>
                  <a:srgbClr val="00B0F0"/>
                </a:solidFill>
                <a:latin typeface="Consolas" panose="020B0609020204030204" pitchFamily="49" charset="0"/>
                <a:cs typeface="Consolas" panose="020B0609020204030204" pitchFamily="49" charset="0"/>
              </a:rPr>
              <a:t>"</a:t>
            </a:r>
            <a:r>
              <a:rPr lang="en-US" sz="1836" dirty="0" err="1">
                <a:solidFill>
                  <a:srgbClr val="00B0F0"/>
                </a:solidFill>
                <a:latin typeface="Consolas" panose="020B0609020204030204" pitchFamily="49" charset="0"/>
                <a:cs typeface="Consolas" panose="020B0609020204030204" pitchFamily="49" charset="0"/>
              </a:rPr>
              <a:t>SP.SecurableObject</a:t>
            </a:r>
            <a:r>
              <a:rPr lang="en-US" sz="1836" dirty="0">
                <a:solidFill>
                  <a:srgbClr val="00B0F0"/>
                </a:solidFill>
                <a:latin typeface="Consolas" panose="020B0609020204030204" pitchFamily="49" charset="0"/>
                <a:cs typeface="Consolas" panose="020B0609020204030204" pitchFamily="49" charset="0"/>
              </a:rPr>
              <a:t>"</a:t>
            </a:r>
            <a:r>
              <a:rPr lang="en-US" sz="1836" dirty="0">
                <a:latin typeface="Consolas" panose="020B0609020204030204" pitchFamily="49" charset="0"/>
                <a:cs typeface="Consolas" panose="020B0609020204030204" pitchFamily="49" charset="0"/>
              </a:rPr>
              <a:t>&gt;</a:t>
            </a:r>
          </a:p>
          <a:p>
            <a:r>
              <a:rPr lang="en-US" sz="1836" dirty="0">
                <a:latin typeface="Consolas" panose="020B0609020204030204" pitchFamily="49" charset="0"/>
                <a:cs typeface="Consolas" panose="020B0609020204030204" pitchFamily="49" charset="0"/>
              </a:rPr>
              <a:t>&lt;</a:t>
            </a:r>
            <a:r>
              <a:rPr lang="en-US" sz="1836" dirty="0" err="1">
                <a:solidFill>
                  <a:srgbClr val="C00000"/>
                </a:solidFill>
                <a:latin typeface="Consolas" panose="020B0609020204030204" pitchFamily="49" charset="0"/>
                <a:cs typeface="Consolas" panose="020B0609020204030204" pitchFamily="49" charset="0"/>
              </a:rPr>
              <a:t>EntityType</a:t>
            </a:r>
            <a:r>
              <a:rPr lang="en-US" sz="1836" dirty="0">
                <a:latin typeface="Consolas" panose="020B0609020204030204" pitchFamily="49" charset="0"/>
                <a:cs typeface="Consolas" panose="020B0609020204030204" pitchFamily="49" charset="0"/>
              </a:rPr>
              <a:t> </a:t>
            </a:r>
            <a:r>
              <a:rPr lang="en-US" sz="1836" dirty="0">
                <a:solidFill>
                  <a:srgbClr val="FF0000"/>
                </a:solidFill>
                <a:latin typeface="Consolas" panose="020B0609020204030204" pitchFamily="49" charset="0"/>
                <a:cs typeface="Consolas" panose="020B0609020204030204" pitchFamily="49" charset="0"/>
              </a:rPr>
              <a:t>Name</a:t>
            </a:r>
            <a:r>
              <a:rPr lang="en-US" sz="1836" dirty="0">
                <a:latin typeface="Consolas" panose="020B0609020204030204" pitchFamily="49" charset="0"/>
                <a:cs typeface="Consolas" panose="020B0609020204030204" pitchFamily="49" charset="0"/>
              </a:rPr>
              <a:t>=</a:t>
            </a:r>
            <a:r>
              <a:rPr lang="en-US" sz="1836" dirty="0">
                <a:solidFill>
                  <a:srgbClr val="00B0F0"/>
                </a:solidFill>
                <a:latin typeface="Consolas" panose="020B0609020204030204" pitchFamily="49" charset="0"/>
                <a:cs typeface="Consolas" panose="020B0609020204030204" pitchFamily="49" charset="0"/>
              </a:rPr>
              <a:t>"</a:t>
            </a:r>
            <a:r>
              <a:rPr lang="en-US" sz="1836" dirty="0" err="1">
                <a:solidFill>
                  <a:srgbClr val="00B0F0"/>
                </a:solidFill>
                <a:latin typeface="Consolas" panose="020B0609020204030204" pitchFamily="49" charset="0"/>
                <a:cs typeface="Consolas" panose="020B0609020204030204" pitchFamily="49" charset="0"/>
              </a:rPr>
              <a:t>ListItem</a:t>
            </a:r>
            <a:r>
              <a:rPr lang="en-US" sz="1836" dirty="0">
                <a:solidFill>
                  <a:srgbClr val="00B0F0"/>
                </a:solidFill>
                <a:latin typeface="Consolas" panose="020B0609020204030204" pitchFamily="49" charset="0"/>
                <a:cs typeface="Consolas" panose="020B0609020204030204" pitchFamily="49" charset="0"/>
              </a:rPr>
              <a:t>"</a:t>
            </a:r>
            <a:r>
              <a:rPr lang="en-US" sz="1836" dirty="0">
                <a:latin typeface="Consolas" panose="020B0609020204030204" pitchFamily="49" charset="0"/>
                <a:cs typeface="Consolas" panose="020B0609020204030204" pitchFamily="49" charset="0"/>
              </a:rPr>
              <a:t> </a:t>
            </a:r>
            <a:r>
              <a:rPr lang="en-US" sz="1836" dirty="0" err="1">
                <a:solidFill>
                  <a:srgbClr val="FF0000"/>
                </a:solidFill>
                <a:latin typeface="Consolas" panose="020B0609020204030204" pitchFamily="49" charset="0"/>
                <a:cs typeface="Consolas" panose="020B0609020204030204" pitchFamily="49" charset="0"/>
              </a:rPr>
              <a:t>BaseType</a:t>
            </a:r>
            <a:r>
              <a:rPr lang="en-US" sz="1836" dirty="0">
                <a:latin typeface="Consolas" panose="020B0609020204030204" pitchFamily="49" charset="0"/>
                <a:cs typeface="Consolas" panose="020B0609020204030204" pitchFamily="49" charset="0"/>
              </a:rPr>
              <a:t>=</a:t>
            </a:r>
            <a:r>
              <a:rPr lang="en-US" sz="1836" dirty="0">
                <a:solidFill>
                  <a:srgbClr val="00B0F0"/>
                </a:solidFill>
                <a:latin typeface="Consolas" panose="020B0609020204030204" pitchFamily="49" charset="0"/>
                <a:cs typeface="Consolas" panose="020B0609020204030204" pitchFamily="49" charset="0"/>
              </a:rPr>
              <a:t>"</a:t>
            </a:r>
            <a:r>
              <a:rPr lang="en-US" sz="1836" dirty="0" err="1">
                <a:solidFill>
                  <a:srgbClr val="00B0F0"/>
                </a:solidFill>
                <a:latin typeface="Consolas" panose="020B0609020204030204" pitchFamily="49" charset="0"/>
                <a:cs typeface="Consolas" panose="020B0609020204030204" pitchFamily="49" charset="0"/>
              </a:rPr>
              <a:t>SP.SecurableObject</a:t>
            </a:r>
            <a:r>
              <a:rPr lang="en-US" sz="1836" dirty="0">
                <a:solidFill>
                  <a:srgbClr val="00B0F0"/>
                </a:solidFill>
                <a:latin typeface="Consolas" panose="020B0609020204030204" pitchFamily="49" charset="0"/>
                <a:cs typeface="Consolas" panose="020B0609020204030204" pitchFamily="49" charset="0"/>
              </a:rPr>
              <a:t>"</a:t>
            </a:r>
            <a:r>
              <a:rPr lang="en-US" sz="1836" dirty="0">
                <a:latin typeface="Consolas" panose="020B0609020204030204" pitchFamily="49" charset="0"/>
                <a:cs typeface="Consolas" panose="020B0609020204030204" pitchFamily="49" charset="0"/>
              </a:rPr>
              <a:t> </a:t>
            </a:r>
            <a:r>
              <a:rPr lang="en-US" sz="1836" dirty="0" err="1">
                <a:solidFill>
                  <a:srgbClr val="FF0000"/>
                </a:solidFill>
                <a:latin typeface="Consolas" panose="020B0609020204030204" pitchFamily="49" charset="0"/>
                <a:cs typeface="Consolas" panose="020B0609020204030204" pitchFamily="49" charset="0"/>
              </a:rPr>
              <a:t>OpenType</a:t>
            </a:r>
            <a:r>
              <a:rPr lang="en-US" sz="1836" dirty="0">
                <a:latin typeface="Consolas" panose="020B0609020204030204" pitchFamily="49" charset="0"/>
                <a:cs typeface="Consolas" panose="020B0609020204030204" pitchFamily="49" charset="0"/>
              </a:rPr>
              <a:t>=</a:t>
            </a:r>
            <a:r>
              <a:rPr lang="en-US" sz="1836" dirty="0">
                <a:solidFill>
                  <a:srgbClr val="00B0F0"/>
                </a:solidFill>
                <a:latin typeface="Consolas" panose="020B0609020204030204" pitchFamily="49" charset="0"/>
                <a:cs typeface="Consolas" panose="020B0609020204030204" pitchFamily="49" charset="0"/>
              </a:rPr>
              <a:t>"true"</a:t>
            </a:r>
            <a:r>
              <a:rPr lang="en-US" sz="1836" dirty="0">
                <a:latin typeface="Consolas" panose="020B0609020204030204" pitchFamily="49" charset="0"/>
                <a:cs typeface="Consolas" panose="020B0609020204030204" pitchFamily="49" charset="0"/>
              </a:rPr>
              <a:t>&gt;</a:t>
            </a:r>
          </a:p>
        </p:txBody>
      </p:sp>
      <p:sp>
        <p:nvSpPr>
          <p:cNvPr id="5" name="TextBox 4"/>
          <p:cNvSpPr txBox="1"/>
          <p:nvPr/>
        </p:nvSpPr>
        <p:spPr>
          <a:xfrm>
            <a:off x="1147112" y="4700649"/>
            <a:ext cx="4888722" cy="382308"/>
          </a:xfrm>
          <a:prstGeom prst="rect">
            <a:avLst/>
          </a:prstGeom>
          <a:noFill/>
        </p:spPr>
        <p:txBody>
          <a:bodyPr wrap="none" rtlCol="0">
            <a:spAutoFit/>
          </a:bodyPr>
          <a:lstStyle/>
          <a:p>
            <a:r>
              <a:rPr lang="en-US" sz="1836" dirty="0"/>
              <a:t> </a:t>
            </a:r>
            <a:r>
              <a:rPr lang="en-US" sz="1836" dirty="0">
                <a:latin typeface="Consolas" panose="020B0609020204030204" pitchFamily="49" charset="0"/>
                <a:cs typeface="Consolas" panose="020B0609020204030204" pitchFamily="49" charset="0"/>
              </a:rPr>
              <a:t>&lt;</a:t>
            </a:r>
            <a:r>
              <a:rPr lang="en-US" sz="1836" dirty="0">
                <a:solidFill>
                  <a:srgbClr val="C00000"/>
                </a:solidFill>
                <a:latin typeface="Consolas" panose="020B0609020204030204" pitchFamily="49" charset="0"/>
                <a:cs typeface="Consolas" panose="020B0609020204030204" pitchFamily="49" charset="0"/>
              </a:rPr>
              <a:t>Key</a:t>
            </a:r>
            <a:r>
              <a:rPr lang="en-US" sz="1836" dirty="0">
                <a:latin typeface="Consolas" panose="020B0609020204030204" pitchFamily="49" charset="0"/>
                <a:cs typeface="Consolas" panose="020B0609020204030204" pitchFamily="49" charset="0"/>
              </a:rPr>
              <a:t>&gt;&lt;</a:t>
            </a:r>
            <a:r>
              <a:rPr lang="en-US" sz="1836" dirty="0" err="1">
                <a:solidFill>
                  <a:srgbClr val="C00000"/>
                </a:solidFill>
                <a:latin typeface="Consolas" panose="020B0609020204030204" pitchFamily="49" charset="0"/>
                <a:cs typeface="Consolas" panose="020B0609020204030204" pitchFamily="49" charset="0"/>
              </a:rPr>
              <a:t>PropertyRef</a:t>
            </a:r>
            <a:r>
              <a:rPr lang="en-US" sz="1836" dirty="0">
                <a:latin typeface="Consolas" panose="020B0609020204030204" pitchFamily="49" charset="0"/>
                <a:cs typeface="Consolas" panose="020B0609020204030204" pitchFamily="49" charset="0"/>
              </a:rPr>
              <a:t> </a:t>
            </a:r>
            <a:r>
              <a:rPr lang="en-US" sz="1836" dirty="0">
                <a:solidFill>
                  <a:srgbClr val="FF0000"/>
                </a:solidFill>
                <a:latin typeface="Consolas" panose="020B0609020204030204" pitchFamily="49" charset="0"/>
                <a:cs typeface="Consolas" panose="020B0609020204030204" pitchFamily="49" charset="0"/>
              </a:rPr>
              <a:t>Name</a:t>
            </a:r>
            <a:r>
              <a:rPr lang="en-US" sz="1836" dirty="0">
                <a:latin typeface="Consolas" panose="020B0609020204030204" pitchFamily="49" charset="0"/>
                <a:cs typeface="Consolas" panose="020B0609020204030204" pitchFamily="49" charset="0"/>
              </a:rPr>
              <a:t>=</a:t>
            </a:r>
            <a:r>
              <a:rPr lang="en-US" sz="1836" dirty="0">
                <a:solidFill>
                  <a:srgbClr val="00B0F0"/>
                </a:solidFill>
                <a:latin typeface="Consolas" panose="020B0609020204030204" pitchFamily="49" charset="0"/>
                <a:cs typeface="Consolas" panose="020B0609020204030204" pitchFamily="49" charset="0"/>
              </a:rPr>
              <a:t>"Id"</a:t>
            </a:r>
            <a:r>
              <a:rPr lang="en-US" sz="1836" dirty="0">
                <a:latin typeface="Consolas" panose="020B0609020204030204" pitchFamily="49" charset="0"/>
                <a:cs typeface="Consolas" panose="020B0609020204030204" pitchFamily="49" charset="0"/>
              </a:rPr>
              <a:t>/&gt;&lt;/</a:t>
            </a:r>
            <a:r>
              <a:rPr lang="en-US" sz="1836" dirty="0">
                <a:solidFill>
                  <a:srgbClr val="C00000"/>
                </a:solidFill>
                <a:latin typeface="Consolas" panose="020B0609020204030204" pitchFamily="49" charset="0"/>
                <a:cs typeface="Consolas" panose="020B0609020204030204" pitchFamily="49" charset="0"/>
              </a:rPr>
              <a:t>Key</a:t>
            </a:r>
            <a:r>
              <a:rPr lang="en-US" sz="1836" dirty="0">
                <a:latin typeface="Consolas" panose="020B0609020204030204" pitchFamily="49" charset="0"/>
                <a:cs typeface="Consolas" panose="020B0609020204030204" pitchFamily="49" charset="0"/>
              </a:rPr>
              <a:t>&gt;</a:t>
            </a:r>
          </a:p>
        </p:txBody>
      </p:sp>
      <p:sp>
        <p:nvSpPr>
          <p:cNvPr id="6" name="TextBox 5"/>
          <p:cNvSpPr txBox="1"/>
          <p:nvPr/>
        </p:nvSpPr>
        <p:spPr>
          <a:xfrm>
            <a:off x="1282909" y="5801624"/>
            <a:ext cx="4955753" cy="382308"/>
          </a:xfrm>
          <a:prstGeom prst="rect">
            <a:avLst/>
          </a:prstGeom>
          <a:noFill/>
        </p:spPr>
        <p:txBody>
          <a:bodyPr wrap="none" rtlCol="0">
            <a:spAutoFit/>
          </a:bodyPr>
          <a:lstStyle/>
          <a:p>
            <a:r>
              <a:rPr lang="en-US" sz="1836" dirty="0">
                <a:latin typeface="Consolas" panose="020B0609020204030204" pitchFamily="49" charset="0"/>
                <a:cs typeface="Consolas" panose="020B0609020204030204" pitchFamily="49" charset="0"/>
              </a:rPr>
              <a:t>&lt;</a:t>
            </a:r>
            <a:r>
              <a:rPr lang="en-US" sz="1836" dirty="0" err="1">
                <a:solidFill>
                  <a:srgbClr val="C00000"/>
                </a:solidFill>
                <a:latin typeface="Consolas" panose="020B0609020204030204" pitchFamily="49" charset="0"/>
                <a:cs typeface="Consolas" panose="020B0609020204030204" pitchFamily="49" charset="0"/>
              </a:rPr>
              <a:t>NavigationProperty</a:t>
            </a:r>
            <a:r>
              <a:rPr lang="en-US" sz="1836" dirty="0">
                <a:latin typeface="Consolas" panose="020B0609020204030204" pitchFamily="49" charset="0"/>
                <a:cs typeface="Consolas" panose="020B0609020204030204" pitchFamily="49" charset="0"/>
              </a:rPr>
              <a:t> </a:t>
            </a:r>
            <a:r>
              <a:rPr lang="en-US" sz="1836" dirty="0">
                <a:solidFill>
                  <a:srgbClr val="FF0000"/>
                </a:solidFill>
                <a:latin typeface="Consolas" panose="020B0609020204030204" pitchFamily="49" charset="0"/>
                <a:cs typeface="Consolas" panose="020B0609020204030204" pitchFamily="49" charset="0"/>
              </a:rPr>
              <a:t>Name</a:t>
            </a:r>
            <a:r>
              <a:rPr lang="en-US" sz="1836" dirty="0">
                <a:latin typeface="Consolas" panose="020B0609020204030204" pitchFamily="49" charset="0"/>
                <a:cs typeface="Consolas" panose="020B0609020204030204" pitchFamily="49" charset="0"/>
              </a:rPr>
              <a:t>=</a:t>
            </a:r>
            <a:r>
              <a:rPr lang="en-US" sz="1836" dirty="0">
                <a:solidFill>
                  <a:srgbClr val="00B0F0"/>
                </a:solidFill>
                <a:latin typeface="Consolas" panose="020B0609020204030204" pitchFamily="49" charset="0"/>
                <a:cs typeface="Consolas" panose="020B0609020204030204" pitchFamily="49" charset="0"/>
              </a:rPr>
              <a:t>"</a:t>
            </a:r>
            <a:r>
              <a:rPr lang="en-US" sz="1836" dirty="0" err="1">
                <a:solidFill>
                  <a:srgbClr val="00B0F0"/>
                </a:solidFill>
                <a:latin typeface="Consolas" panose="020B0609020204030204" pitchFamily="49" charset="0"/>
                <a:cs typeface="Consolas" panose="020B0609020204030204" pitchFamily="49" charset="0"/>
              </a:rPr>
              <a:t>RootWeb</a:t>
            </a:r>
            <a:r>
              <a:rPr lang="en-US" sz="1836" dirty="0">
                <a:solidFill>
                  <a:srgbClr val="00B0F0"/>
                </a:solidFill>
                <a:latin typeface="Consolas" panose="020B0609020204030204" pitchFamily="49" charset="0"/>
                <a:cs typeface="Consolas" panose="020B0609020204030204" pitchFamily="49" charset="0"/>
              </a:rPr>
              <a:t>"</a:t>
            </a:r>
            <a:r>
              <a:rPr lang="en-US" sz="1836" dirty="0">
                <a:latin typeface="Consolas" panose="020B0609020204030204" pitchFamily="49" charset="0"/>
                <a:cs typeface="Consolas" panose="020B0609020204030204" pitchFamily="49" charset="0"/>
              </a:rPr>
              <a:t> …</a:t>
            </a:r>
          </a:p>
        </p:txBody>
      </p:sp>
    </p:spTree>
    <p:extLst>
      <p:ext uri="{BB962C8B-B14F-4D97-AF65-F5344CB8AC3E}">
        <p14:creationId xmlns:p14="http://schemas.microsoft.com/office/powerpoint/2010/main" val="2076547982"/>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OData Query Options</a:t>
            </a:r>
            <a:endParaRPr lang="en-US" dirty="0"/>
          </a:p>
        </p:txBody>
      </p:sp>
      <p:sp>
        <p:nvSpPr>
          <p:cNvPr id="3" name="Content Placeholder 2"/>
          <p:cNvSpPr>
            <a:spLocks noGrp="1"/>
          </p:cNvSpPr>
          <p:nvPr>
            <p:ph idx="4294967295"/>
          </p:nvPr>
        </p:nvSpPr>
        <p:spPr>
          <a:xfrm>
            <a:off x="579437" y="1363662"/>
            <a:ext cx="10724938" cy="4437962"/>
          </a:xfrm>
          <a:prstGeom prst="rect">
            <a:avLst/>
          </a:prstGeom>
        </p:spPr>
        <p:txBody>
          <a:bodyPr/>
          <a:lstStyle/>
          <a:p>
            <a:r>
              <a:rPr lang="en-US" dirty="0" smtClean="0"/>
              <a:t>$select</a:t>
            </a:r>
          </a:p>
          <a:p>
            <a:r>
              <a:rPr lang="en-US" dirty="0" smtClean="0"/>
              <a:t>$filter</a:t>
            </a:r>
          </a:p>
          <a:p>
            <a:r>
              <a:rPr lang="en-US" dirty="0" smtClean="0"/>
              <a:t>$</a:t>
            </a:r>
            <a:r>
              <a:rPr lang="en-US" dirty="0" err="1" smtClean="0"/>
              <a:t>orderby</a:t>
            </a:r>
            <a:endParaRPr lang="en-US" dirty="0" smtClean="0"/>
          </a:p>
          <a:p>
            <a:r>
              <a:rPr lang="en-US" dirty="0" smtClean="0"/>
              <a:t>$top</a:t>
            </a:r>
          </a:p>
          <a:p>
            <a:r>
              <a:rPr lang="en-US" dirty="0" smtClean="0"/>
              <a:t>$skip</a:t>
            </a:r>
          </a:p>
          <a:p>
            <a:r>
              <a:rPr lang="en-US" dirty="0" smtClean="0"/>
              <a:t>$expand</a:t>
            </a:r>
            <a:endParaRPr lang="en-US" dirty="0"/>
          </a:p>
        </p:txBody>
      </p:sp>
    </p:spTree>
    <p:extLst>
      <p:ext uri="{BB962C8B-B14F-4D97-AF65-F5344CB8AC3E}">
        <p14:creationId xmlns:p14="http://schemas.microsoft.com/office/powerpoint/2010/main" val="3829714821"/>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Build Your Own REST Service </a:t>
            </a:r>
            <a:r>
              <a:rPr lang="en-US" dirty="0" smtClean="0"/>
              <a:t/>
            </a:r>
            <a:br>
              <a:rPr lang="en-US" dirty="0" smtClean="0"/>
            </a:br>
            <a:r>
              <a:rPr lang="en-US" dirty="0" smtClean="0"/>
              <a:t>with </a:t>
            </a:r>
            <a:r>
              <a:rPr lang="en-US" dirty="0"/>
              <a:t>Web API 2</a:t>
            </a:r>
          </a:p>
        </p:txBody>
      </p:sp>
      <p:sp>
        <p:nvSpPr>
          <p:cNvPr id="5" name="Text Placeholder 4"/>
          <p:cNvSpPr>
            <a:spLocks noGrp="1"/>
          </p:cNvSpPr>
          <p:nvPr>
            <p:ph type="body" sz="quarter" idx="14"/>
          </p:nvPr>
        </p:nvSpPr>
        <p:spPr/>
        <p:txBody>
          <a:bodyPr/>
          <a:lstStyle/>
          <a:p>
            <a:r>
              <a:rPr lang="en-US" dirty="0"/>
              <a:t>Scot Hillier</a:t>
            </a:r>
          </a:p>
          <a:p>
            <a:r>
              <a:rPr lang="en-US" dirty="0"/>
              <a:t>MVP</a:t>
            </a:r>
          </a:p>
          <a:p>
            <a:r>
              <a:rPr lang="en-US" dirty="0"/>
              <a:t>Scot Hillier Technical Solutions, LLC</a:t>
            </a:r>
          </a:p>
        </p:txBody>
      </p:sp>
      <p:sp>
        <p:nvSpPr>
          <p:cNvPr id="2" name="Text Placeholder 1"/>
          <p:cNvSpPr>
            <a:spLocks noGrp="1"/>
          </p:cNvSpPr>
          <p:nvPr>
            <p:ph type="body" sz="quarter" idx="15"/>
          </p:nvPr>
        </p:nvSpPr>
        <p:spPr>
          <a:xfrm>
            <a:off x="8800211" y="1590086"/>
            <a:ext cx="1685226" cy="433965"/>
          </a:xfrm>
        </p:spPr>
        <p:txBody>
          <a:bodyPr/>
          <a:lstStyle/>
          <a:p>
            <a:r>
              <a:rPr lang="en-US" dirty="0" smtClean="0"/>
              <a:t>SPC404</a:t>
            </a:r>
            <a:endParaRPr lang="en-US" dirty="0"/>
          </a:p>
        </p:txBody>
      </p:sp>
    </p:spTree>
    <p:extLst>
      <p:ext uri="{BB962C8B-B14F-4D97-AF65-F5344CB8AC3E}">
        <p14:creationId xmlns:p14="http://schemas.microsoft.com/office/powerpoint/2010/main" val="1255344354"/>
      </p:ext>
    </p:extLst>
  </p:cSld>
  <p:clrMapOvr>
    <a:masterClrMapping/>
  </p:clrMapOvr>
  <p:transition spd="slow">
    <p:pu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Controllers</a:t>
            </a:r>
            <a:endParaRPr lang="en-US" dirty="0"/>
          </a:p>
        </p:txBody>
      </p:sp>
      <p:sp>
        <p:nvSpPr>
          <p:cNvPr id="3" name="Content Placeholder 2"/>
          <p:cNvSpPr>
            <a:spLocks noGrp="1"/>
          </p:cNvSpPr>
          <p:nvPr>
            <p:ph idx="4294967295"/>
          </p:nvPr>
        </p:nvSpPr>
        <p:spPr>
          <a:xfrm>
            <a:off x="427037" y="1225920"/>
            <a:ext cx="10724938" cy="4463273"/>
          </a:xfrm>
          <a:prstGeom prst="rect">
            <a:avLst/>
          </a:prstGeom>
        </p:spPr>
        <p:txBody>
          <a:bodyPr/>
          <a:lstStyle/>
          <a:p>
            <a:r>
              <a:rPr lang="en-US" dirty="0" smtClean="0"/>
              <a:t>Controllers inherit from </a:t>
            </a:r>
            <a:r>
              <a:rPr lang="en-US" sz="3600" dirty="0" err="1" smtClean="0">
                <a:latin typeface="Consolas" panose="020B0609020204030204" pitchFamily="49" charset="0"/>
                <a:cs typeface="Consolas" panose="020B0609020204030204" pitchFamily="49" charset="0"/>
              </a:rPr>
              <a:t>ODataController</a:t>
            </a:r>
            <a:endParaRPr lang="en-US" sz="3600" dirty="0" smtClean="0">
              <a:latin typeface="Consolas" panose="020B0609020204030204" pitchFamily="49" charset="0"/>
              <a:cs typeface="Consolas" panose="020B0609020204030204" pitchFamily="49" charset="0"/>
            </a:endParaRPr>
          </a:p>
          <a:p>
            <a:pPr marL="0" indent="0">
              <a:buNone/>
            </a:pPr>
            <a:endParaRPr lang="en-US" dirty="0" smtClean="0"/>
          </a:p>
          <a:p>
            <a:r>
              <a:rPr lang="en-US" dirty="0" smtClean="0"/>
              <a:t>Methods are mapped to HTTP verbs just like </a:t>
            </a:r>
            <a:r>
              <a:rPr lang="en-US" sz="2448" dirty="0" err="1">
                <a:solidFill>
                  <a:srgbClr val="00B0F0"/>
                </a:solidFill>
                <a:latin typeface="Consolas" panose="020B0609020204030204" pitchFamily="49" charset="0"/>
                <a:cs typeface="Consolas" panose="020B0609020204030204" pitchFamily="49" charset="0"/>
              </a:rPr>
              <a:t>ApiController</a:t>
            </a:r>
            <a:endParaRPr lang="en-US" sz="2448" dirty="0">
              <a:solidFill>
                <a:srgbClr val="00B0F0"/>
              </a:solidFill>
              <a:latin typeface="Consolas" panose="020B0609020204030204" pitchFamily="49" charset="0"/>
              <a:cs typeface="Consolas" panose="020B0609020204030204" pitchFamily="49" charset="0"/>
            </a:endParaRPr>
          </a:p>
          <a:p>
            <a:r>
              <a:rPr lang="en-US" dirty="0"/>
              <a:t>Content Negotiation is automatic</a:t>
            </a:r>
          </a:p>
          <a:p>
            <a:r>
              <a:rPr lang="en-US" sz="2448" dirty="0" err="1">
                <a:solidFill>
                  <a:srgbClr val="00B0F0"/>
                </a:solidFill>
                <a:latin typeface="Consolas" panose="020B0609020204030204" pitchFamily="49" charset="0"/>
                <a:cs typeface="Consolas" panose="020B0609020204030204" pitchFamily="49" charset="0"/>
              </a:rPr>
              <a:t>IQueryable</a:t>
            </a:r>
            <a:r>
              <a:rPr lang="en-US" dirty="0" smtClean="0"/>
              <a:t> generated by default</a:t>
            </a:r>
            <a:endParaRPr lang="en-US" dirty="0"/>
          </a:p>
          <a:p>
            <a:endParaRPr lang="en-US" dirty="0"/>
          </a:p>
        </p:txBody>
      </p:sp>
      <p:sp>
        <p:nvSpPr>
          <p:cNvPr id="6" name="TextBox 5"/>
          <p:cNvSpPr txBox="1"/>
          <p:nvPr/>
        </p:nvSpPr>
        <p:spPr>
          <a:xfrm>
            <a:off x="884237" y="1897062"/>
            <a:ext cx="8510663" cy="461665"/>
          </a:xfrm>
          <a:prstGeom prst="rect">
            <a:avLst/>
          </a:prstGeom>
          <a:noFill/>
        </p:spPr>
        <p:txBody>
          <a:bodyPr wrap="none" rtlCol="0">
            <a:spAutoFit/>
          </a:bodyPr>
          <a:lstStyle/>
          <a:p>
            <a:r>
              <a:rPr lang="en-US" sz="2400" dirty="0">
                <a:solidFill>
                  <a:srgbClr val="0070C0"/>
                </a:solidFill>
                <a:latin typeface="Consolas" panose="020B0609020204030204" pitchFamily="49" charset="0"/>
                <a:cs typeface="Consolas" panose="020B0609020204030204" pitchFamily="49" charset="0"/>
              </a:rPr>
              <a:t>public class</a:t>
            </a:r>
            <a:r>
              <a:rPr lang="en-US" sz="2400" dirty="0">
                <a:latin typeface="Consolas" panose="020B0609020204030204" pitchFamily="49" charset="0"/>
                <a:cs typeface="Consolas" panose="020B0609020204030204" pitchFamily="49" charset="0"/>
              </a:rPr>
              <a:t> </a:t>
            </a:r>
            <a:r>
              <a:rPr lang="en-US" sz="2400" dirty="0" err="1">
                <a:solidFill>
                  <a:srgbClr val="00B0F0"/>
                </a:solidFill>
                <a:latin typeface="Consolas" panose="020B0609020204030204" pitchFamily="49" charset="0"/>
                <a:cs typeface="Consolas" panose="020B0609020204030204" pitchFamily="49" charset="0"/>
              </a:rPr>
              <a:t>ContactsController</a:t>
            </a:r>
            <a:r>
              <a:rPr lang="en-US" sz="2400" dirty="0">
                <a:latin typeface="Consolas" panose="020B0609020204030204" pitchFamily="49" charset="0"/>
                <a:cs typeface="Consolas" panose="020B0609020204030204" pitchFamily="49" charset="0"/>
              </a:rPr>
              <a:t> : </a:t>
            </a:r>
            <a:r>
              <a:rPr lang="en-US" sz="2400" dirty="0" err="1">
                <a:solidFill>
                  <a:srgbClr val="00B0F0"/>
                </a:solidFill>
                <a:latin typeface="Consolas" panose="020B0609020204030204" pitchFamily="49" charset="0"/>
                <a:cs typeface="Consolas" panose="020B0609020204030204" pitchFamily="49" charset="0"/>
              </a:rPr>
              <a:t>ODataController</a:t>
            </a:r>
            <a:endParaRPr lang="en-US" sz="2400" dirty="0">
              <a:solidFill>
                <a:srgbClr val="00B0F0"/>
              </a:solidFill>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2196445416"/>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Routing</a:t>
            </a:r>
            <a:endParaRPr lang="en-US" dirty="0"/>
          </a:p>
        </p:txBody>
      </p:sp>
      <p:sp>
        <p:nvSpPr>
          <p:cNvPr id="3" name="Content Placeholder 2"/>
          <p:cNvSpPr>
            <a:spLocks noGrp="1"/>
          </p:cNvSpPr>
          <p:nvPr>
            <p:ph idx="4294967295"/>
          </p:nvPr>
        </p:nvSpPr>
        <p:spPr>
          <a:xfrm>
            <a:off x="427037" y="1212849"/>
            <a:ext cx="10724938" cy="4437962"/>
          </a:xfrm>
          <a:prstGeom prst="rect">
            <a:avLst/>
          </a:prstGeom>
        </p:spPr>
        <p:txBody>
          <a:bodyPr/>
          <a:lstStyle/>
          <a:p>
            <a:r>
              <a:rPr lang="en-US" dirty="0" smtClean="0"/>
              <a:t>Routes are controlled through maps</a:t>
            </a:r>
          </a:p>
          <a:p>
            <a:endParaRPr lang="en-US" dirty="0"/>
          </a:p>
          <a:p>
            <a:endParaRPr lang="en-US" dirty="0" smtClean="0"/>
          </a:p>
          <a:p>
            <a:r>
              <a:rPr lang="en-US" dirty="0" smtClean="0"/>
              <a:t>Router makes decisions if information is missing</a:t>
            </a:r>
          </a:p>
          <a:p>
            <a:r>
              <a:rPr lang="en-US" dirty="0"/>
              <a:t>By default methods are mapped to HTTP verbs</a:t>
            </a:r>
            <a:endParaRPr lang="en-US" dirty="0" smtClean="0"/>
          </a:p>
          <a:p>
            <a:endParaRPr lang="en-US" dirty="0"/>
          </a:p>
        </p:txBody>
      </p:sp>
      <p:sp>
        <p:nvSpPr>
          <p:cNvPr id="4" name="TextBox 3"/>
          <p:cNvSpPr txBox="1"/>
          <p:nvPr/>
        </p:nvSpPr>
        <p:spPr>
          <a:xfrm>
            <a:off x="808037" y="1897062"/>
            <a:ext cx="9723164" cy="1246721"/>
          </a:xfrm>
          <a:prstGeom prst="rect">
            <a:avLst/>
          </a:prstGeom>
          <a:noFill/>
        </p:spPr>
        <p:txBody>
          <a:bodyPr wrap="none" rtlCol="0">
            <a:spAutoFit/>
          </a:bodyPr>
          <a:lstStyle/>
          <a:p>
            <a:r>
              <a:rPr lang="en-US" sz="1836" dirty="0" err="1">
                <a:solidFill>
                  <a:srgbClr val="00B0F0"/>
                </a:solidFill>
                <a:latin typeface="Consolas" panose="020B0609020204030204" pitchFamily="49" charset="0"/>
                <a:cs typeface="Consolas" panose="020B0609020204030204" pitchFamily="49" charset="0"/>
              </a:rPr>
              <a:t>ODataConventionModelBuilder</a:t>
            </a:r>
            <a:r>
              <a:rPr lang="en-US" sz="1836" dirty="0">
                <a:latin typeface="Consolas" panose="020B0609020204030204" pitchFamily="49" charset="0"/>
                <a:cs typeface="Consolas" panose="020B0609020204030204" pitchFamily="49" charset="0"/>
              </a:rPr>
              <a:t> builder = new </a:t>
            </a:r>
            <a:r>
              <a:rPr lang="en-US" sz="1836" dirty="0" err="1">
                <a:solidFill>
                  <a:srgbClr val="00B0F0"/>
                </a:solidFill>
                <a:latin typeface="Consolas" panose="020B0609020204030204" pitchFamily="49" charset="0"/>
                <a:cs typeface="Consolas" panose="020B0609020204030204" pitchFamily="49" charset="0"/>
              </a:rPr>
              <a:t>ODataConventionModelBuilder</a:t>
            </a:r>
            <a:r>
              <a:rPr lang="en-US" sz="1836" dirty="0">
                <a:latin typeface="Consolas" panose="020B0609020204030204" pitchFamily="49" charset="0"/>
                <a:cs typeface="Consolas" panose="020B0609020204030204" pitchFamily="49" charset="0"/>
              </a:rPr>
              <a:t>();</a:t>
            </a:r>
          </a:p>
          <a:p>
            <a:r>
              <a:rPr lang="en-US" sz="1836" dirty="0" err="1">
                <a:latin typeface="Consolas" panose="020B0609020204030204" pitchFamily="49" charset="0"/>
                <a:cs typeface="Consolas" panose="020B0609020204030204" pitchFamily="49" charset="0"/>
              </a:rPr>
              <a:t>builder.EntitySet</a:t>
            </a:r>
            <a:r>
              <a:rPr lang="en-US" sz="1836" dirty="0">
                <a:latin typeface="Consolas" panose="020B0609020204030204" pitchFamily="49" charset="0"/>
                <a:cs typeface="Consolas" panose="020B0609020204030204" pitchFamily="49" charset="0"/>
              </a:rPr>
              <a:t>&lt;</a:t>
            </a:r>
            <a:r>
              <a:rPr lang="en-US" sz="1836" dirty="0">
                <a:solidFill>
                  <a:srgbClr val="00B0F0"/>
                </a:solidFill>
                <a:latin typeface="Consolas" panose="020B0609020204030204" pitchFamily="49" charset="0"/>
                <a:cs typeface="Consolas" panose="020B0609020204030204" pitchFamily="49" charset="0"/>
              </a:rPr>
              <a:t>Contact</a:t>
            </a:r>
            <a:r>
              <a:rPr lang="en-US" sz="1836" dirty="0">
                <a:latin typeface="Consolas" panose="020B0609020204030204" pitchFamily="49" charset="0"/>
                <a:cs typeface="Consolas" panose="020B0609020204030204" pitchFamily="49" charset="0"/>
              </a:rPr>
              <a:t>&gt;(</a:t>
            </a:r>
            <a:r>
              <a:rPr lang="en-US" sz="1836" dirty="0">
                <a:solidFill>
                  <a:srgbClr val="FF0000"/>
                </a:solidFill>
                <a:latin typeface="Consolas" panose="020B0609020204030204" pitchFamily="49" charset="0"/>
                <a:cs typeface="Consolas" panose="020B0609020204030204" pitchFamily="49" charset="0"/>
              </a:rPr>
              <a:t>"Contacts"</a:t>
            </a:r>
            <a:r>
              <a:rPr lang="en-US" sz="1836" dirty="0">
                <a:latin typeface="Consolas" panose="020B0609020204030204" pitchFamily="49" charset="0"/>
                <a:cs typeface="Consolas" panose="020B0609020204030204" pitchFamily="49" charset="0"/>
              </a:rPr>
              <a:t>);</a:t>
            </a:r>
          </a:p>
          <a:p>
            <a:r>
              <a:rPr lang="en-US" sz="1836" dirty="0" err="1">
                <a:latin typeface="Consolas" panose="020B0609020204030204" pitchFamily="49" charset="0"/>
                <a:cs typeface="Consolas" panose="020B0609020204030204" pitchFamily="49" charset="0"/>
              </a:rPr>
              <a:t>builder.EntitySet</a:t>
            </a:r>
            <a:r>
              <a:rPr lang="en-US" sz="1836" dirty="0">
                <a:latin typeface="Consolas" panose="020B0609020204030204" pitchFamily="49" charset="0"/>
                <a:cs typeface="Consolas" panose="020B0609020204030204" pitchFamily="49" charset="0"/>
              </a:rPr>
              <a:t>&lt;</a:t>
            </a:r>
            <a:r>
              <a:rPr lang="en-US" sz="1836" dirty="0">
                <a:solidFill>
                  <a:srgbClr val="00B0F0"/>
                </a:solidFill>
                <a:latin typeface="Consolas" panose="020B0609020204030204" pitchFamily="49" charset="0"/>
                <a:cs typeface="Consolas" panose="020B0609020204030204" pitchFamily="49" charset="0"/>
              </a:rPr>
              <a:t>Company</a:t>
            </a:r>
            <a:r>
              <a:rPr lang="en-US" sz="1836" dirty="0">
                <a:latin typeface="Consolas" panose="020B0609020204030204" pitchFamily="49" charset="0"/>
                <a:cs typeface="Consolas" panose="020B0609020204030204" pitchFamily="49" charset="0"/>
              </a:rPr>
              <a:t>&gt;(</a:t>
            </a:r>
            <a:r>
              <a:rPr lang="en-US" sz="1836" dirty="0">
                <a:solidFill>
                  <a:srgbClr val="FF0000"/>
                </a:solidFill>
                <a:latin typeface="Consolas" panose="020B0609020204030204" pitchFamily="49" charset="0"/>
                <a:cs typeface="Consolas" panose="020B0609020204030204" pitchFamily="49" charset="0"/>
              </a:rPr>
              <a:t>"Companies"</a:t>
            </a:r>
            <a:r>
              <a:rPr lang="en-US" sz="1836" dirty="0">
                <a:latin typeface="Consolas" panose="020B0609020204030204" pitchFamily="49" charset="0"/>
                <a:cs typeface="Consolas" panose="020B0609020204030204" pitchFamily="49" charset="0"/>
              </a:rPr>
              <a:t>);</a:t>
            </a:r>
          </a:p>
          <a:p>
            <a:r>
              <a:rPr lang="en-US" sz="1836" dirty="0" err="1">
                <a:latin typeface="Consolas" panose="020B0609020204030204" pitchFamily="49" charset="0"/>
                <a:cs typeface="Consolas" panose="020B0609020204030204" pitchFamily="49" charset="0"/>
              </a:rPr>
              <a:t>config.Routes.MapODataRoute</a:t>
            </a:r>
            <a:r>
              <a:rPr lang="en-US" sz="1836" dirty="0">
                <a:latin typeface="Consolas" panose="020B0609020204030204" pitchFamily="49" charset="0"/>
                <a:cs typeface="Consolas" panose="020B0609020204030204" pitchFamily="49" charset="0"/>
              </a:rPr>
              <a:t>(</a:t>
            </a:r>
            <a:r>
              <a:rPr lang="en-US" sz="1836" dirty="0">
                <a:solidFill>
                  <a:srgbClr val="FF0000"/>
                </a:solidFill>
                <a:latin typeface="Consolas" panose="020B0609020204030204" pitchFamily="49" charset="0"/>
                <a:cs typeface="Consolas" panose="020B0609020204030204" pitchFamily="49" charset="0"/>
              </a:rPr>
              <a:t>"</a:t>
            </a:r>
            <a:r>
              <a:rPr lang="en-US" sz="1836" dirty="0" err="1">
                <a:solidFill>
                  <a:srgbClr val="FF0000"/>
                </a:solidFill>
                <a:latin typeface="Consolas" panose="020B0609020204030204" pitchFamily="49" charset="0"/>
                <a:cs typeface="Consolas" panose="020B0609020204030204" pitchFamily="49" charset="0"/>
              </a:rPr>
              <a:t>odata</a:t>
            </a:r>
            <a:r>
              <a:rPr lang="en-US" sz="1836" dirty="0">
                <a:solidFill>
                  <a:srgbClr val="FF0000"/>
                </a:solidFill>
                <a:latin typeface="Consolas" panose="020B0609020204030204" pitchFamily="49" charset="0"/>
                <a:cs typeface="Consolas" panose="020B0609020204030204" pitchFamily="49" charset="0"/>
              </a:rPr>
              <a:t>"</a:t>
            </a:r>
            <a:r>
              <a:rPr lang="en-US" sz="1836" dirty="0">
                <a:latin typeface="Consolas" panose="020B0609020204030204" pitchFamily="49" charset="0"/>
                <a:cs typeface="Consolas" panose="020B0609020204030204" pitchFamily="49" charset="0"/>
              </a:rPr>
              <a:t>, </a:t>
            </a:r>
            <a:r>
              <a:rPr lang="en-US" sz="1836" dirty="0">
                <a:solidFill>
                  <a:srgbClr val="FF0000"/>
                </a:solidFill>
                <a:latin typeface="Consolas" panose="020B0609020204030204" pitchFamily="49" charset="0"/>
                <a:cs typeface="Consolas" panose="020B0609020204030204" pitchFamily="49" charset="0"/>
              </a:rPr>
              <a:t>"</a:t>
            </a:r>
            <a:r>
              <a:rPr lang="en-US" sz="1836" dirty="0" err="1">
                <a:solidFill>
                  <a:srgbClr val="FF0000"/>
                </a:solidFill>
                <a:latin typeface="Consolas" panose="020B0609020204030204" pitchFamily="49" charset="0"/>
                <a:cs typeface="Consolas" panose="020B0609020204030204" pitchFamily="49" charset="0"/>
              </a:rPr>
              <a:t>odata</a:t>
            </a:r>
            <a:r>
              <a:rPr lang="en-US" sz="1836" dirty="0">
                <a:solidFill>
                  <a:srgbClr val="FF0000"/>
                </a:solidFill>
                <a:latin typeface="Consolas" panose="020B0609020204030204" pitchFamily="49" charset="0"/>
                <a:cs typeface="Consolas" panose="020B0609020204030204" pitchFamily="49" charset="0"/>
              </a:rPr>
              <a:t>"</a:t>
            </a:r>
            <a:r>
              <a:rPr lang="en-US" sz="1836" dirty="0">
                <a:latin typeface="Consolas" panose="020B0609020204030204" pitchFamily="49" charset="0"/>
                <a:cs typeface="Consolas" panose="020B0609020204030204" pitchFamily="49" charset="0"/>
              </a:rPr>
              <a:t>, </a:t>
            </a:r>
            <a:r>
              <a:rPr lang="en-US" sz="1836" dirty="0" err="1">
                <a:latin typeface="Consolas" panose="020B0609020204030204" pitchFamily="49" charset="0"/>
                <a:cs typeface="Consolas" panose="020B0609020204030204" pitchFamily="49" charset="0"/>
              </a:rPr>
              <a:t>builder.GetEdmModel</a:t>
            </a:r>
            <a:r>
              <a:rPr lang="en-US" sz="1836" dirty="0">
                <a:latin typeface="Consolas" panose="020B0609020204030204" pitchFamily="49" charset="0"/>
                <a:cs typeface="Consolas" panose="020B0609020204030204" pitchFamily="49" charset="0"/>
              </a:rPr>
              <a:t>());</a:t>
            </a:r>
          </a:p>
        </p:txBody>
      </p:sp>
    </p:spTree>
    <p:extLst>
      <p:ext uri="{BB962C8B-B14F-4D97-AF65-F5344CB8AC3E}">
        <p14:creationId xmlns:p14="http://schemas.microsoft.com/office/powerpoint/2010/main" val="346556943"/>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a:t>
            </a:r>
            <a:endParaRPr lang="en-US" dirty="0"/>
          </a:p>
        </p:txBody>
      </p:sp>
      <p:sp>
        <p:nvSpPr>
          <p:cNvPr id="3" name="Text Placeholder 2"/>
          <p:cNvSpPr>
            <a:spLocks noGrp="1"/>
          </p:cNvSpPr>
          <p:nvPr>
            <p:ph type="body" sz="quarter" idx="12"/>
          </p:nvPr>
        </p:nvSpPr>
        <p:spPr/>
        <p:txBody>
          <a:bodyPr/>
          <a:lstStyle/>
          <a:p>
            <a:r>
              <a:rPr lang="en-US" dirty="0" smtClean="0"/>
              <a:t>Creating and Testing an OData Service</a:t>
            </a:r>
            <a:endParaRPr lang="en-US" dirty="0"/>
          </a:p>
        </p:txBody>
      </p:sp>
    </p:spTree>
    <p:extLst>
      <p:ext uri="{BB962C8B-B14F-4D97-AF65-F5344CB8AC3E}">
        <p14:creationId xmlns:p14="http://schemas.microsoft.com/office/powerpoint/2010/main" val="238951470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Securing </a:t>
            </a:r>
            <a:r>
              <a:rPr lang="en-US" dirty="0" err="1" smtClean="0"/>
              <a:t>WebAPI</a:t>
            </a:r>
            <a:r>
              <a:rPr lang="en-US" dirty="0" smtClean="0"/>
              <a:t> Services</a:t>
            </a:r>
            <a:endParaRPr lang="en-US" dirty="0"/>
          </a:p>
        </p:txBody>
      </p:sp>
    </p:spTree>
    <p:extLst>
      <p:ext uri="{BB962C8B-B14F-4D97-AF65-F5344CB8AC3E}">
        <p14:creationId xmlns:p14="http://schemas.microsoft.com/office/powerpoint/2010/main" val="530195536"/>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Security Considerations</a:t>
            </a:r>
            <a:endParaRPr lang="en-US" dirty="0"/>
          </a:p>
        </p:txBody>
      </p:sp>
      <p:sp>
        <p:nvSpPr>
          <p:cNvPr id="3" name="Content Placeholder 2"/>
          <p:cNvSpPr>
            <a:spLocks noGrp="1"/>
          </p:cNvSpPr>
          <p:nvPr>
            <p:ph idx="4294967295"/>
          </p:nvPr>
        </p:nvSpPr>
        <p:spPr>
          <a:xfrm>
            <a:off x="503237" y="1287462"/>
            <a:ext cx="10724938" cy="5410200"/>
          </a:xfrm>
          <a:prstGeom prst="rect">
            <a:avLst/>
          </a:prstGeom>
        </p:spPr>
        <p:txBody>
          <a:bodyPr>
            <a:normAutofit lnSpcReduction="10000"/>
          </a:bodyPr>
          <a:lstStyle/>
          <a:p>
            <a:r>
              <a:rPr lang="en-US" dirty="0" smtClean="0"/>
              <a:t>Secure Sockets Layer – always!</a:t>
            </a:r>
          </a:p>
          <a:p>
            <a:r>
              <a:rPr lang="en-US" dirty="0" err="1"/>
              <a:t>AuthN</a:t>
            </a:r>
            <a:r>
              <a:rPr lang="en-US" dirty="0"/>
              <a:t>, </a:t>
            </a:r>
            <a:r>
              <a:rPr lang="en-US" dirty="0" err="1"/>
              <a:t>AuthZ</a:t>
            </a:r>
            <a:endParaRPr lang="en-US" dirty="0"/>
          </a:p>
          <a:p>
            <a:pPr lvl="1"/>
            <a:r>
              <a:rPr lang="en-US" dirty="0"/>
              <a:t>Windows</a:t>
            </a:r>
          </a:p>
          <a:p>
            <a:pPr lvl="1"/>
            <a:r>
              <a:rPr lang="en-US" dirty="0"/>
              <a:t>FBA</a:t>
            </a:r>
          </a:p>
          <a:p>
            <a:pPr lvl="1"/>
            <a:r>
              <a:rPr lang="en-US" dirty="0"/>
              <a:t>Basic</a:t>
            </a:r>
          </a:p>
          <a:p>
            <a:pPr lvl="1"/>
            <a:r>
              <a:rPr lang="en-US" dirty="0"/>
              <a:t>Token</a:t>
            </a:r>
          </a:p>
          <a:p>
            <a:pPr lvl="1"/>
            <a:r>
              <a:rPr lang="en-US" dirty="0" err="1"/>
              <a:t>OAuth</a:t>
            </a:r>
            <a:endParaRPr lang="en-US" dirty="0"/>
          </a:p>
          <a:p>
            <a:r>
              <a:rPr lang="en-US" dirty="0" smtClean="0"/>
              <a:t>Same Origin JavaScript</a:t>
            </a:r>
          </a:p>
          <a:p>
            <a:pPr lvl="1"/>
            <a:r>
              <a:rPr lang="en-US" dirty="0" smtClean="0"/>
              <a:t>API Controllers directly in the app</a:t>
            </a:r>
          </a:p>
          <a:p>
            <a:r>
              <a:rPr lang="en-US" dirty="0" smtClean="0"/>
              <a:t>Cross-Origin JavaScript</a:t>
            </a:r>
          </a:p>
          <a:p>
            <a:pPr lvl="1"/>
            <a:r>
              <a:rPr lang="en-US" dirty="0" smtClean="0"/>
              <a:t>Cross-Origin Resource Sharing (CORS)</a:t>
            </a:r>
          </a:p>
        </p:txBody>
      </p:sp>
    </p:spTree>
    <p:extLst>
      <p:ext uri="{BB962C8B-B14F-4D97-AF65-F5344CB8AC3E}">
        <p14:creationId xmlns:p14="http://schemas.microsoft.com/office/powerpoint/2010/main" val="2857467004"/>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Cross-Origin Resource Sharing</a:t>
            </a:r>
            <a:endParaRPr lang="en-US" dirty="0"/>
          </a:p>
        </p:txBody>
      </p:sp>
      <p:sp>
        <p:nvSpPr>
          <p:cNvPr id="3" name="Content Placeholder 2"/>
          <p:cNvSpPr>
            <a:spLocks noGrp="1"/>
          </p:cNvSpPr>
          <p:nvPr>
            <p:ph idx="4294967295"/>
          </p:nvPr>
        </p:nvSpPr>
        <p:spPr>
          <a:xfrm>
            <a:off x="579437" y="1215870"/>
            <a:ext cx="10724938" cy="5481791"/>
          </a:xfrm>
          <a:prstGeom prst="rect">
            <a:avLst/>
          </a:prstGeom>
        </p:spPr>
        <p:txBody>
          <a:bodyPr>
            <a:normAutofit fontScale="92500"/>
          </a:bodyPr>
          <a:lstStyle/>
          <a:p>
            <a:r>
              <a:rPr lang="en-US" dirty="0" smtClean="0"/>
              <a:t>Allows JavaScript to make a call across domains</a:t>
            </a:r>
          </a:p>
          <a:p>
            <a:r>
              <a:rPr lang="en-US" dirty="0" smtClean="0"/>
              <a:t>Superior to JSONP, which only supports GET</a:t>
            </a:r>
          </a:p>
          <a:p>
            <a:r>
              <a:rPr lang="en-US" dirty="0" smtClean="0"/>
              <a:t>Supported in current versions of all major browsers</a:t>
            </a:r>
          </a:p>
          <a:p>
            <a:r>
              <a:rPr lang="en-US" dirty="0" smtClean="0"/>
              <a:t>Browser and resource exchange headers</a:t>
            </a:r>
          </a:p>
          <a:p>
            <a:pPr lvl="1"/>
            <a:r>
              <a:rPr lang="en-US" dirty="0" smtClean="0"/>
              <a:t>Origin header from browser</a:t>
            </a:r>
          </a:p>
          <a:p>
            <a:pPr lvl="1"/>
            <a:r>
              <a:rPr lang="en-US" dirty="0" smtClean="0"/>
              <a:t>Access-Control-Allow-Origin header returned from resource</a:t>
            </a:r>
          </a:p>
          <a:p>
            <a:pPr lvl="1"/>
            <a:r>
              <a:rPr lang="en-US" dirty="0" smtClean="0"/>
              <a:t>OPTIONS method used for “pre-flight” requests </a:t>
            </a:r>
          </a:p>
          <a:p>
            <a:r>
              <a:rPr lang="en-US" dirty="0" smtClean="0"/>
              <a:t>Enabling in WebAPI2</a:t>
            </a:r>
          </a:p>
          <a:p>
            <a:pPr lvl="1"/>
            <a:r>
              <a:rPr lang="en-US" dirty="0" smtClean="0"/>
              <a:t>Install Microsoft ASP.NET WebAPI2 CORS </a:t>
            </a:r>
            <a:r>
              <a:rPr lang="en-US" dirty="0" err="1" smtClean="0"/>
              <a:t>NuGet</a:t>
            </a:r>
            <a:r>
              <a:rPr lang="en-US" dirty="0" smtClean="0"/>
              <a:t> Package</a:t>
            </a:r>
          </a:p>
          <a:p>
            <a:pPr lvl="1"/>
            <a:r>
              <a:rPr lang="en-US" dirty="0" smtClean="0"/>
              <a:t>Enable CORS in </a:t>
            </a:r>
            <a:r>
              <a:rPr lang="en-US" dirty="0" err="1" smtClean="0"/>
              <a:t>WebApiConfig</a:t>
            </a:r>
            <a:endParaRPr lang="en-US" dirty="0" smtClean="0"/>
          </a:p>
          <a:p>
            <a:pPr lvl="1"/>
            <a:r>
              <a:rPr lang="en-US" dirty="0" smtClean="0"/>
              <a:t>Use </a:t>
            </a:r>
            <a:r>
              <a:rPr lang="en-US" sz="2040" dirty="0">
                <a:latin typeface="Consolas" panose="020B0609020204030204" pitchFamily="49" charset="0"/>
                <a:cs typeface="Consolas" panose="020B0609020204030204" pitchFamily="49" charset="0"/>
              </a:rPr>
              <a:t>[</a:t>
            </a:r>
            <a:r>
              <a:rPr lang="en-US" sz="2040" dirty="0" err="1">
                <a:solidFill>
                  <a:srgbClr val="00B0F0"/>
                </a:solidFill>
                <a:latin typeface="Consolas" panose="020B0609020204030204" pitchFamily="49" charset="0"/>
                <a:cs typeface="Consolas" panose="020B0609020204030204" pitchFamily="49" charset="0"/>
              </a:rPr>
              <a:t>EnableCors</a:t>
            </a:r>
            <a:r>
              <a:rPr lang="en-US" sz="2040" dirty="0">
                <a:latin typeface="Consolas" panose="020B0609020204030204" pitchFamily="49" charset="0"/>
                <a:cs typeface="Consolas" panose="020B0609020204030204" pitchFamily="49" charset="0"/>
              </a:rPr>
              <a:t>] </a:t>
            </a:r>
            <a:r>
              <a:rPr lang="en-US" dirty="0" smtClean="0"/>
              <a:t>attribute in controllers</a:t>
            </a:r>
            <a:endParaRPr lang="en-US" dirty="0"/>
          </a:p>
        </p:txBody>
      </p:sp>
    </p:spTree>
    <p:extLst>
      <p:ext uri="{BB962C8B-B14F-4D97-AF65-F5344CB8AC3E}">
        <p14:creationId xmlns:p14="http://schemas.microsoft.com/office/powerpoint/2010/main" val="2372551047"/>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Cross-Origin Resource Sharing</a:t>
            </a:r>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22637" y="1369579"/>
            <a:ext cx="7162800" cy="5294792"/>
          </a:xfrm>
          <a:prstGeom prst="rect">
            <a:avLst/>
          </a:prstGeom>
        </p:spPr>
      </p:pic>
      <p:sp>
        <p:nvSpPr>
          <p:cNvPr id="4" name="Line Callout 1 3"/>
          <p:cNvSpPr/>
          <p:nvPr/>
        </p:nvSpPr>
        <p:spPr bwMode="auto">
          <a:xfrm>
            <a:off x="806854" y="1790389"/>
            <a:ext cx="1905000" cy="304800"/>
          </a:xfrm>
          <a:prstGeom prst="borderCallout1">
            <a:avLst>
              <a:gd name="adj1" fmla="val 37363"/>
              <a:gd name="adj2" fmla="val 129176"/>
              <a:gd name="adj3" fmla="val 37500"/>
              <a:gd name="adj4" fmla="val 106758"/>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solidFill>
                  <a:sysClr val="windowText" lastClr="000000"/>
                </a:solidFill>
              </a:rPr>
              <a:t>Pre-flight request</a:t>
            </a:r>
            <a:endParaRPr lang="en-US" sz="2000" dirty="0">
              <a:solidFill>
                <a:sysClr val="windowText" lastClr="000000"/>
              </a:solidFill>
            </a:endParaRPr>
          </a:p>
        </p:txBody>
      </p:sp>
      <p:sp>
        <p:nvSpPr>
          <p:cNvPr id="5" name="Line Callout 1 4"/>
          <p:cNvSpPr/>
          <p:nvPr/>
        </p:nvSpPr>
        <p:spPr bwMode="auto">
          <a:xfrm>
            <a:off x="806854" y="3122179"/>
            <a:ext cx="1905000" cy="304800"/>
          </a:xfrm>
          <a:prstGeom prst="borderCallout1">
            <a:avLst>
              <a:gd name="adj1" fmla="val 37363"/>
              <a:gd name="adj2" fmla="val 129176"/>
              <a:gd name="adj3" fmla="val 37500"/>
              <a:gd name="adj4" fmla="val 106758"/>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solidFill>
                  <a:sysClr val="windowText" lastClr="000000"/>
                </a:solidFill>
              </a:rPr>
              <a:t>Request Headers</a:t>
            </a:r>
            <a:endParaRPr lang="en-US" sz="2000" dirty="0">
              <a:solidFill>
                <a:sysClr val="windowText" lastClr="000000"/>
              </a:solidFill>
            </a:endParaRPr>
          </a:p>
        </p:txBody>
      </p:sp>
      <p:sp>
        <p:nvSpPr>
          <p:cNvPr id="6" name="Line Callout 1 5"/>
          <p:cNvSpPr/>
          <p:nvPr/>
        </p:nvSpPr>
        <p:spPr bwMode="auto">
          <a:xfrm>
            <a:off x="806854" y="5408179"/>
            <a:ext cx="1905000" cy="304800"/>
          </a:xfrm>
          <a:prstGeom prst="borderCallout1">
            <a:avLst>
              <a:gd name="adj1" fmla="val 37363"/>
              <a:gd name="adj2" fmla="val 129176"/>
              <a:gd name="adj3" fmla="val 37500"/>
              <a:gd name="adj4" fmla="val 106758"/>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solidFill>
                  <a:sysClr val="windowText" lastClr="000000"/>
                </a:solidFill>
              </a:rPr>
              <a:t>Response Headers</a:t>
            </a:r>
            <a:endParaRPr lang="en-US" sz="2000" dirty="0">
              <a:solidFill>
                <a:sysClr val="windowText" lastClr="000000"/>
              </a:solidFill>
            </a:endParaRPr>
          </a:p>
        </p:txBody>
      </p:sp>
    </p:spTree>
    <p:extLst>
      <p:ext uri="{BB962C8B-B14F-4D97-AF65-F5344CB8AC3E}">
        <p14:creationId xmlns:p14="http://schemas.microsoft.com/office/powerpoint/2010/main" val="783228319"/>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Security Considerations</a:t>
            </a:r>
            <a:endParaRPr lang="en-US" dirty="0"/>
          </a:p>
        </p:txBody>
      </p:sp>
      <p:sp>
        <p:nvSpPr>
          <p:cNvPr id="3" name="Content Placeholder 2"/>
          <p:cNvSpPr>
            <a:spLocks noGrp="1"/>
          </p:cNvSpPr>
          <p:nvPr>
            <p:ph idx="4294967295"/>
          </p:nvPr>
        </p:nvSpPr>
        <p:spPr>
          <a:xfrm>
            <a:off x="411101" y="1324668"/>
            <a:ext cx="8042562" cy="1632056"/>
          </a:xfrm>
          <a:prstGeom prst="rect">
            <a:avLst/>
          </a:prstGeom>
        </p:spPr>
        <p:txBody>
          <a:bodyPr>
            <a:normAutofit fontScale="92500" lnSpcReduction="10000"/>
          </a:bodyPr>
          <a:lstStyle/>
          <a:p>
            <a:r>
              <a:rPr lang="en-US" dirty="0" smtClean="0"/>
              <a:t>Secure Sockets Layer – always!</a:t>
            </a:r>
          </a:p>
          <a:p>
            <a:r>
              <a:rPr lang="en-US" dirty="0" smtClean="0"/>
              <a:t>Always validate calling domain</a:t>
            </a:r>
          </a:p>
          <a:p>
            <a:pPr lvl="1"/>
            <a:r>
              <a:rPr lang="en-US" dirty="0" smtClean="0"/>
              <a:t>Allowing all domains can open network to attack</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76956" y="4973884"/>
            <a:ext cx="1088037" cy="1088037"/>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79402" y="4740733"/>
            <a:ext cx="1088037" cy="1088037"/>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02033" y="3652696"/>
            <a:ext cx="3030961" cy="3030961"/>
          </a:xfrm>
          <a:prstGeom prst="rect">
            <a:avLst/>
          </a:prstGeom>
          <a:ln>
            <a:noFill/>
          </a:ln>
          <a:effectLst/>
          <a:scene3d>
            <a:camera prst="orthographicFront">
              <a:rot lat="0" lon="0" rev="0"/>
            </a:camera>
            <a:lightRig rig="chilly" dir="t">
              <a:rot lat="0" lon="0" rev="18480000"/>
            </a:lightRig>
          </a:scene3d>
          <a:sp3d prstMaterial="clear">
            <a:bevelT h="63500"/>
          </a:sp3d>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08093" y="3332721"/>
            <a:ext cx="854886" cy="854886"/>
          </a:xfrm>
          <a:prstGeom prst="rect">
            <a:avLst/>
          </a:prstGeom>
        </p:spPr>
      </p:pic>
      <p:sp>
        <p:nvSpPr>
          <p:cNvPr id="9" name="TextBox 8"/>
          <p:cNvSpPr txBox="1"/>
          <p:nvPr/>
        </p:nvSpPr>
        <p:spPr>
          <a:xfrm>
            <a:off x="3880497" y="3272291"/>
            <a:ext cx="1398905" cy="958583"/>
          </a:xfrm>
          <a:prstGeom prst="rect">
            <a:avLst/>
          </a:prstGeom>
          <a:noFill/>
        </p:spPr>
        <p:txBody>
          <a:bodyPr wrap="square" rtlCol="0">
            <a:spAutoFit/>
          </a:bodyPr>
          <a:lstStyle/>
          <a:p>
            <a:r>
              <a:rPr lang="en-US" sz="1836" dirty="0"/>
              <a:t>Service not validating domains</a:t>
            </a:r>
          </a:p>
        </p:txBody>
      </p:sp>
      <p:pic>
        <p:nvPicPr>
          <p:cNvPr id="10" name="Picture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782897" y="5129318"/>
            <a:ext cx="417588" cy="466302"/>
          </a:xfrm>
          <a:prstGeom prst="rect">
            <a:avLst/>
          </a:prstGeom>
        </p:spPr>
      </p:pic>
      <p:pic>
        <p:nvPicPr>
          <p:cNvPr id="11" name="Picture 1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272649" y="5258357"/>
            <a:ext cx="417588" cy="466302"/>
          </a:xfrm>
          <a:prstGeom prst="rect">
            <a:avLst/>
          </a:prstGeom>
        </p:spPr>
      </p:pic>
      <p:sp>
        <p:nvSpPr>
          <p:cNvPr id="12" name="TextBox 11"/>
          <p:cNvSpPr txBox="1"/>
          <p:nvPr/>
        </p:nvSpPr>
        <p:spPr>
          <a:xfrm>
            <a:off x="9207041" y="4839558"/>
            <a:ext cx="1398905" cy="958583"/>
          </a:xfrm>
          <a:prstGeom prst="rect">
            <a:avLst/>
          </a:prstGeom>
          <a:noFill/>
        </p:spPr>
        <p:txBody>
          <a:bodyPr wrap="square" rtlCol="0">
            <a:spAutoFit/>
          </a:bodyPr>
          <a:lstStyle/>
          <a:p>
            <a:r>
              <a:rPr lang="en-US" sz="1836" dirty="0"/>
              <a:t>Page with malicious script</a:t>
            </a:r>
          </a:p>
        </p:txBody>
      </p:sp>
      <p:sp>
        <p:nvSpPr>
          <p:cNvPr id="13" name="Left Arrow 12"/>
          <p:cNvSpPr/>
          <p:nvPr/>
        </p:nvSpPr>
        <p:spPr>
          <a:xfrm>
            <a:off x="5953877" y="5362469"/>
            <a:ext cx="2829020" cy="15543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3260" tIns="46630" rIns="93260" bIns="46630" numCol="1" spcCol="0" rtlCol="0" fromWordArt="0" anchor="ctr" anchorCtr="0" forceAA="0" compatLnSpc="1">
            <a:prstTxWarp prst="textNoShape">
              <a:avLst/>
            </a:prstTxWarp>
            <a:noAutofit/>
          </a:bodyPr>
          <a:lstStyle/>
          <a:p>
            <a:pPr algn="ctr"/>
            <a:endParaRPr lang="en-US" sz="1836"/>
          </a:p>
        </p:txBody>
      </p:sp>
      <p:sp>
        <p:nvSpPr>
          <p:cNvPr id="14" name="Left Arrow 13"/>
          <p:cNvSpPr/>
          <p:nvPr/>
        </p:nvSpPr>
        <p:spPr>
          <a:xfrm>
            <a:off x="3653578" y="5362469"/>
            <a:ext cx="1593223" cy="15543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3260" tIns="46630" rIns="93260" bIns="46630" numCol="1" spcCol="0" rtlCol="0" fromWordArt="0" anchor="ctr" anchorCtr="0" forceAA="0" compatLnSpc="1">
            <a:prstTxWarp prst="textNoShape">
              <a:avLst/>
            </a:prstTxWarp>
            <a:noAutofit/>
          </a:bodyPr>
          <a:lstStyle/>
          <a:p>
            <a:pPr algn="ctr"/>
            <a:endParaRPr lang="en-US" sz="1836"/>
          </a:p>
        </p:txBody>
      </p:sp>
      <p:sp>
        <p:nvSpPr>
          <p:cNvPr id="15" name="Up Arrow 14"/>
          <p:cNvSpPr/>
          <p:nvPr/>
        </p:nvSpPr>
        <p:spPr>
          <a:xfrm>
            <a:off x="3420427" y="4187607"/>
            <a:ext cx="115109" cy="941711"/>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3260" tIns="46630" rIns="93260" bIns="46630" numCol="1" spcCol="0" rtlCol="0" fromWordArt="0" anchor="ctr" anchorCtr="0" forceAA="0" compatLnSpc="1">
            <a:prstTxWarp prst="textNoShape">
              <a:avLst/>
            </a:prstTxWarp>
            <a:noAutofit/>
          </a:bodyPr>
          <a:lstStyle/>
          <a:p>
            <a:pPr algn="ctr"/>
            <a:endParaRPr lang="en-US" sz="1836"/>
          </a:p>
        </p:txBody>
      </p:sp>
      <p:sp>
        <p:nvSpPr>
          <p:cNvPr id="16" name="TextBox 15"/>
          <p:cNvSpPr txBox="1"/>
          <p:nvPr/>
        </p:nvSpPr>
        <p:spPr>
          <a:xfrm>
            <a:off x="3626761" y="4651215"/>
            <a:ext cx="1611243" cy="670445"/>
          </a:xfrm>
          <a:prstGeom prst="rect">
            <a:avLst/>
          </a:prstGeom>
          <a:noFill/>
        </p:spPr>
        <p:txBody>
          <a:bodyPr wrap="square" rtlCol="0">
            <a:spAutoFit/>
          </a:bodyPr>
          <a:lstStyle/>
          <a:p>
            <a:r>
              <a:rPr lang="en-US" sz="1836" dirty="0"/>
              <a:t>Script gains access</a:t>
            </a:r>
          </a:p>
        </p:txBody>
      </p:sp>
    </p:spTree>
    <p:extLst>
      <p:ext uri="{BB962C8B-B14F-4D97-AF65-F5344CB8AC3E}">
        <p14:creationId xmlns:p14="http://schemas.microsoft.com/office/powerpoint/2010/main" val="2351739644"/>
      </p:ext>
    </p:extLst>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a:t>
            </a:r>
            <a:endParaRPr lang="en-US" dirty="0"/>
          </a:p>
        </p:txBody>
      </p:sp>
      <p:sp>
        <p:nvSpPr>
          <p:cNvPr id="3" name="Text Placeholder 2"/>
          <p:cNvSpPr>
            <a:spLocks noGrp="1"/>
          </p:cNvSpPr>
          <p:nvPr>
            <p:ph type="body" sz="quarter" idx="12"/>
          </p:nvPr>
        </p:nvSpPr>
        <p:spPr/>
        <p:txBody>
          <a:bodyPr/>
          <a:lstStyle/>
          <a:p>
            <a:r>
              <a:rPr lang="en-US" dirty="0" smtClean="0"/>
              <a:t>Cross Origin Resource Sharing</a:t>
            </a:r>
            <a:endParaRPr lang="en-US" dirty="0"/>
          </a:p>
        </p:txBody>
      </p:sp>
    </p:spTree>
    <p:extLst>
      <p:ext uri="{BB962C8B-B14F-4D97-AF65-F5344CB8AC3E}">
        <p14:creationId xmlns:p14="http://schemas.microsoft.com/office/powerpoint/2010/main" val="146999548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On-Premises Apps and Services</a:t>
            </a:r>
            <a:endParaRPr lang="en-US" dirty="0"/>
          </a:p>
        </p:txBody>
      </p:sp>
      <p:sp>
        <p:nvSpPr>
          <p:cNvPr id="3" name="Content Placeholder 2"/>
          <p:cNvSpPr>
            <a:spLocks noGrp="1"/>
          </p:cNvSpPr>
          <p:nvPr>
            <p:ph idx="4294967295"/>
          </p:nvPr>
        </p:nvSpPr>
        <p:spPr>
          <a:xfrm>
            <a:off x="503237" y="1212848"/>
            <a:ext cx="10724938" cy="5561014"/>
          </a:xfrm>
          <a:prstGeom prst="rect">
            <a:avLst/>
          </a:prstGeom>
        </p:spPr>
        <p:txBody>
          <a:bodyPr>
            <a:normAutofit/>
          </a:bodyPr>
          <a:lstStyle/>
          <a:p>
            <a:r>
              <a:rPr lang="en-US" dirty="0" smtClean="0"/>
              <a:t>SSL!</a:t>
            </a:r>
          </a:p>
          <a:p>
            <a:r>
              <a:rPr lang="en-US" dirty="0" smtClean="0"/>
              <a:t>Server-to-Server </a:t>
            </a:r>
            <a:r>
              <a:rPr lang="en-US" dirty="0"/>
              <a:t>(S2S) High Trust</a:t>
            </a:r>
          </a:p>
          <a:p>
            <a:pPr lvl="1"/>
            <a:r>
              <a:rPr lang="en-US" dirty="0"/>
              <a:t>Windows </a:t>
            </a:r>
            <a:r>
              <a:rPr lang="en-US" dirty="0" smtClean="0"/>
              <a:t>Authentication required</a:t>
            </a:r>
          </a:p>
          <a:p>
            <a:pPr lvl="1"/>
            <a:r>
              <a:rPr lang="en-US" dirty="0" smtClean="0"/>
              <a:t>Designing </a:t>
            </a:r>
            <a:r>
              <a:rPr lang="en-US" dirty="0"/>
              <a:t>a Service for use solely by your app in same domain</a:t>
            </a:r>
          </a:p>
          <a:p>
            <a:pPr lvl="1"/>
            <a:r>
              <a:rPr lang="en-US" dirty="0"/>
              <a:t>Include </a:t>
            </a:r>
            <a:r>
              <a:rPr lang="en-US" dirty="0" err="1"/>
              <a:t>WebAPI</a:t>
            </a:r>
            <a:r>
              <a:rPr lang="en-US" dirty="0"/>
              <a:t> Controllers in same project</a:t>
            </a:r>
          </a:p>
          <a:p>
            <a:pPr lvl="1"/>
            <a:r>
              <a:rPr lang="en-US" dirty="0"/>
              <a:t>jQuery </a:t>
            </a:r>
            <a:r>
              <a:rPr lang="en-US" dirty="0" err="1"/>
              <a:t>ajax</a:t>
            </a:r>
            <a:r>
              <a:rPr lang="en-US" dirty="0"/>
              <a:t> calls work from </a:t>
            </a:r>
            <a:r>
              <a:rPr lang="en-US" dirty="0" smtClean="0"/>
              <a:t>JavaScript in Same Origin</a:t>
            </a:r>
          </a:p>
          <a:p>
            <a:r>
              <a:rPr lang="en-US" dirty="0" smtClean="0"/>
              <a:t>Stand-Alone Services</a:t>
            </a:r>
          </a:p>
          <a:p>
            <a:pPr lvl="1"/>
            <a:r>
              <a:rPr lang="en-US" dirty="0" smtClean="0"/>
              <a:t>Secure with Windows </a:t>
            </a:r>
            <a:r>
              <a:rPr lang="en-US" dirty="0" err="1" smtClean="0"/>
              <a:t>Auth</a:t>
            </a:r>
            <a:r>
              <a:rPr lang="en-US" dirty="0" smtClean="0"/>
              <a:t> or Simple Web Token</a:t>
            </a:r>
          </a:p>
          <a:p>
            <a:pPr lvl="1"/>
            <a:r>
              <a:rPr lang="en-US" dirty="0" smtClean="0"/>
              <a:t>Enable CORS</a:t>
            </a:r>
            <a:endParaRPr lang="en-US" dirty="0"/>
          </a:p>
        </p:txBody>
      </p:sp>
    </p:spTree>
    <p:extLst>
      <p:ext uri="{BB962C8B-B14F-4D97-AF65-F5344CB8AC3E}">
        <p14:creationId xmlns:p14="http://schemas.microsoft.com/office/powerpoint/2010/main" val="629932663"/>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Scot Hillier</a:t>
            </a: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38623" y="3424007"/>
            <a:ext cx="1524000" cy="1524000"/>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79335" y="4909907"/>
            <a:ext cx="1524000" cy="1524000"/>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332731" y="3380047"/>
            <a:ext cx="2261397" cy="565349"/>
          </a:xfrm>
          <a:prstGeom prst="rect">
            <a:avLst/>
          </a:prstGeom>
        </p:spPr>
      </p:pic>
      <p:pic>
        <p:nvPicPr>
          <p:cNvPr id="6" name="Picture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55678" y="2972328"/>
            <a:ext cx="1524000" cy="1524000"/>
          </a:xfrm>
          <a:prstGeom prst="rect">
            <a:avLst/>
          </a:prstGeom>
        </p:spPr>
      </p:pic>
      <p:pic>
        <p:nvPicPr>
          <p:cNvPr id="7" name="Picture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571035" y="4387386"/>
            <a:ext cx="1762125" cy="381000"/>
          </a:xfrm>
          <a:prstGeom prst="rect">
            <a:avLst/>
          </a:prstGeom>
        </p:spPr>
      </p:pic>
      <p:pic>
        <p:nvPicPr>
          <p:cNvPr id="8" name="Picture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565644" y="4172118"/>
            <a:ext cx="1524000" cy="1524000"/>
          </a:xfrm>
          <a:prstGeom prst="rect">
            <a:avLst/>
          </a:prstGeom>
        </p:spPr>
      </p:pic>
      <p:pic>
        <p:nvPicPr>
          <p:cNvPr id="9" name="Picture 8"/>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93257" y="1710577"/>
            <a:ext cx="1134712" cy="1475126"/>
          </a:xfrm>
          <a:prstGeom prst="rect">
            <a:avLst/>
          </a:prstGeom>
        </p:spPr>
      </p:pic>
      <p:pic>
        <p:nvPicPr>
          <p:cNvPr id="10" name="Picture 9"/>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332731" y="1897062"/>
            <a:ext cx="2048254" cy="1102156"/>
          </a:xfrm>
          <a:prstGeom prst="rect">
            <a:avLst/>
          </a:prstGeom>
        </p:spPr>
      </p:pic>
      <p:pic>
        <p:nvPicPr>
          <p:cNvPr id="11" name="Picture 10"/>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9421017" y="5166416"/>
            <a:ext cx="2062162" cy="835380"/>
          </a:xfrm>
          <a:prstGeom prst="rect">
            <a:avLst/>
          </a:prstGeom>
        </p:spPr>
      </p:pic>
      <p:sp>
        <p:nvSpPr>
          <p:cNvPr id="12" name="TextBox 11"/>
          <p:cNvSpPr txBox="1"/>
          <p:nvPr/>
        </p:nvSpPr>
        <p:spPr>
          <a:xfrm>
            <a:off x="731837" y="5696118"/>
            <a:ext cx="3003194" cy="1037207"/>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solidFill>
                  <a:sysClr val="windowText" lastClr="000000"/>
                </a:solidFill>
              </a:rPr>
              <a:t>scot@scothillier.net</a:t>
            </a:r>
          </a:p>
          <a:p>
            <a:pPr>
              <a:lnSpc>
                <a:spcPct val="90000"/>
              </a:lnSpc>
              <a:spcAft>
                <a:spcPts val="600"/>
              </a:spcAft>
            </a:pPr>
            <a:r>
              <a:rPr lang="en-US" sz="2400" dirty="0" smtClean="0">
                <a:solidFill>
                  <a:sysClr val="windowText" lastClr="000000"/>
                </a:solidFill>
              </a:rPr>
              <a:t>@</a:t>
            </a:r>
            <a:r>
              <a:rPr lang="en-US" sz="2400" dirty="0" err="1" smtClean="0">
                <a:solidFill>
                  <a:sysClr val="windowText" lastClr="000000"/>
                </a:solidFill>
              </a:rPr>
              <a:t>ScotHillier</a:t>
            </a:r>
            <a:endParaRPr lang="en-US" sz="2400" dirty="0" smtClean="0">
              <a:solidFill>
                <a:sysClr val="windowText" lastClr="000000"/>
              </a:solidFill>
            </a:endParaRPr>
          </a:p>
        </p:txBody>
      </p:sp>
    </p:spTree>
    <p:extLst>
      <p:ext uri="{BB962C8B-B14F-4D97-AF65-F5344CB8AC3E}">
        <p14:creationId xmlns:p14="http://schemas.microsoft.com/office/powerpoint/2010/main" val="1496243414"/>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Cloud Apps and Services</a:t>
            </a:r>
            <a:endParaRPr lang="en-US" dirty="0"/>
          </a:p>
        </p:txBody>
      </p:sp>
      <p:sp>
        <p:nvSpPr>
          <p:cNvPr id="3" name="Content Placeholder 2"/>
          <p:cNvSpPr>
            <a:spLocks noGrp="1"/>
          </p:cNvSpPr>
          <p:nvPr>
            <p:ph idx="4294967295"/>
          </p:nvPr>
        </p:nvSpPr>
        <p:spPr>
          <a:xfrm>
            <a:off x="503237" y="1363662"/>
            <a:ext cx="10724938" cy="3582519"/>
          </a:xfrm>
          <a:prstGeom prst="rect">
            <a:avLst/>
          </a:prstGeom>
        </p:spPr>
        <p:txBody>
          <a:bodyPr/>
          <a:lstStyle/>
          <a:p>
            <a:r>
              <a:rPr lang="en-US" dirty="0" smtClean="0"/>
              <a:t>SSL!</a:t>
            </a:r>
          </a:p>
          <a:p>
            <a:r>
              <a:rPr lang="en-US" dirty="0" smtClean="0"/>
              <a:t>Token-based Security</a:t>
            </a:r>
          </a:p>
          <a:p>
            <a:pPr lvl="1"/>
            <a:r>
              <a:rPr lang="en-US" dirty="0" smtClean="0"/>
              <a:t>Simple Web Token</a:t>
            </a:r>
          </a:p>
          <a:p>
            <a:pPr lvl="1"/>
            <a:r>
              <a:rPr lang="en-US" dirty="0" err="1" smtClean="0"/>
              <a:t>OAuth</a:t>
            </a:r>
            <a:endParaRPr lang="en-US" dirty="0" smtClean="0"/>
          </a:p>
          <a:p>
            <a:r>
              <a:rPr lang="en-US" dirty="0" smtClean="0"/>
              <a:t>Enable CORS for stand-alone services</a:t>
            </a:r>
          </a:p>
          <a:p>
            <a:endParaRPr lang="en-US" dirty="0"/>
          </a:p>
        </p:txBody>
      </p:sp>
    </p:spTree>
    <p:extLst>
      <p:ext uri="{BB962C8B-B14F-4D97-AF65-F5344CB8AC3E}">
        <p14:creationId xmlns:p14="http://schemas.microsoft.com/office/powerpoint/2010/main" val="3159839"/>
      </p:ext>
    </p:extLst>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3102388"/>
          </a:xfrm>
        </p:spPr>
        <p:txBody>
          <a:bodyPr/>
          <a:lstStyle/>
          <a:p>
            <a:r>
              <a:rPr lang="en-US" dirty="0" smtClean="0"/>
              <a:t>SWT is just HTML form-encoded name-value pairs</a:t>
            </a:r>
          </a:p>
          <a:p>
            <a:pPr lvl="1"/>
            <a:r>
              <a:rPr lang="en-US" b="1" dirty="0" smtClean="0"/>
              <a:t>Audience</a:t>
            </a:r>
            <a:r>
              <a:rPr lang="en-US" dirty="0" smtClean="0"/>
              <a:t>, the Relying Party. In this case your </a:t>
            </a:r>
            <a:r>
              <a:rPr lang="en-US" dirty="0" err="1" smtClean="0"/>
              <a:t>WebAPI</a:t>
            </a:r>
            <a:r>
              <a:rPr lang="en-US" dirty="0" smtClean="0"/>
              <a:t> endpoint</a:t>
            </a:r>
          </a:p>
          <a:p>
            <a:pPr lvl="1"/>
            <a:r>
              <a:rPr lang="en-US" b="1" dirty="0" err="1" smtClean="0"/>
              <a:t>ExpiresOn</a:t>
            </a:r>
            <a:r>
              <a:rPr lang="en-US" dirty="0" smtClean="0"/>
              <a:t>, the token expiration</a:t>
            </a:r>
          </a:p>
          <a:p>
            <a:pPr lvl="1"/>
            <a:r>
              <a:rPr lang="en-US" b="1" dirty="0" smtClean="0"/>
              <a:t>Issuer</a:t>
            </a:r>
            <a:r>
              <a:rPr lang="en-US" dirty="0" smtClean="0"/>
              <a:t>, the token issuing authority</a:t>
            </a:r>
          </a:p>
          <a:p>
            <a:pPr lvl="1"/>
            <a:r>
              <a:rPr lang="en-US" dirty="0" smtClean="0"/>
              <a:t>Additional custom name-value pairs</a:t>
            </a:r>
          </a:p>
          <a:p>
            <a:pPr lvl="1"/>
            <a:r>
              <a:rPr lang="en-US" b="1" dirty="0" smtClean="0"/>
              <a:t>HMACSHA256</a:t>
            </a:r>
            <a:r>
              <a:rPr lang="en-US" dirty="0" smtClean="0"/>
              <a:t>, Hash-Based Method Authentication Code of all other name-value pairs in the token.</a:t>
            </a:r>
            <a:endParaRPr lang="en-US" dirty="0"/>
          </a:p>
        </p:txBody>
      </p:sp>
      <p:sp>
        <p:nvSpPr>
          <p:cNvPr id="3" name="Title 2"/>
          <p:cNvSpPr>
            <a:spLocks noGrp="1"/>
          </p:cNvSpPr>
          <p:nvPr>
            <p:ph type="title"/>
          </p:nvPr>
        </p:nvSpPr>
        <p:spPr/>
        <p:txBody>
          <a:bodyPr/>
          <a:lstStyle/>
          <a:p>
            <a:r>
              <a:rPr lang="en-US" dirty="0" smtClean="0"/>
              <a:t>Using Simple Web Tokens</a:t>
            </a:r>
            <a:endParaRPr lang="en-US" dirty="0"/>
          </a:p>
        </p:txBody>
      </p:sp>
      <p:sp>
        <p:nvSpPr>
          <p:cNvPr id="4" name="TextBox 3"/>
          <p:cNvSpPr txBox="1"/>
          <p:nvPr/>
        </p:nvSpPr>
        <p:spPr>
          <a:xfrm>
            <a:off x="846138" y="4338282"/>
            <a:ext cx="8343899" cy="2342180"/>
          </a:xfrm>
          <a:prstGeom prst="rect">
            <a:avLst/>
          </a:prstGeom>
          <a:noFill/>
          <a:ln>
            <a:solidFill>
              <a:schemeClr val="accent1"/>
            </a:solidFill>
          </a:ln>
        </p:spPr>
        <p:txBody>
          <a:bodyPr wrap="square" lIns="182880" tIns="146304" rIns="182880" bIns="146304" rtlCol="0">
            <a:spAutoFit/>
          </a:bodyPr>
          <a:lstStyle/>
          <a:p>
            <a:pPr>
              <a:lnSpc>
                <a:spcPct val="90000"/>
              </a:lnSpc>
              <a:spcAft>
                <a:spcPts val="600"/>
              </a:spcAft>
            </a:pPr>
            <a:r>
              <a:rPr lang="en-US" sz="2000" dirty="0" smtClean="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Audience=http://myserver.com/api</a:t>
            </a:r>
          </a:p>
          <a:p>
            <a:pPr>
              <a:lnSpc>
                <a:spcPct val="90000"/>
              </a:lnSpc>
              <a:spcAft>
                <a:spcPts val="600"/>
              </a:spcAft>
            </a:pPr>
            <a:r>
              <a:rPr lang="en-US" sz="2000" dirty="0" smtClean="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Issuer=dev.wingtip.com</a:t>
            </a:r>
            <a:endParaRPr lang="en-US" sz="2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endParaRPr>
          </a:p>
          <a:p>
            <a:pPr>
              <a:lnSpc>
                <a:spcPct val="90000"/>
              </a:lnSpc>
              <a:spcAft>
                <a:spcPts val="600"/>
              </a:spcAft>
            </a:pPr>
            <a:r>
              <a:rPr lang="en-US" sz="2000" dirty="0" err="1" smtClean="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ExpiresOn</a:t>
            </a:r>
            <a:r>
              <a:rPr lang="en-US" sz="2000" dirty="0" smtClean="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=1255913549</a:t>
            </a:r>
            <a:endParaRPr lang="en-US" sz="2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endParaRPr>
          </a:p>
          <a:p>
            <a:pPr>
              <a:lnSpc>
                <a:spcPct val="90000"/>
              </a:lnSpc>
              <a:spcAft>
                <a:spcPts val="600"/>
              </a:spcAft>
            </a:pPr>
            <a:r>
              <a:rPr lang="en-US" sz="2000" dirty="0" smtClean="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role=developer</a:t>
            </a:r>
            <a:endParaRPr lang="en-US" sz="2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endParaRPr>
          </a:p>
          <a:p>
            <a:pPr>
              <a:lnSpc>
                <a:spcPct val="90000"/>
              </a:lnSpc>
              <a:spcAft>
                <a:spcPts val="600"/>
              </a:spcAft>
            </a:pPr>
            <a:r>
              <a:rPr lang="en-US" sz="2000" dirty="0" smtClean="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over18=true</a:t>
            </a:r>
          </a:p>
          <a:p>
            <a:pPr>
              <a:lnSpc>
                <a:spcPct val="90000"/>
              </a:lnSpc>
              <a:spcAft>
                <a:spcPts val="600"/>
              </a:spcAft>
            </a:pPr>
            <a:r>
              <a:rPr lang="en-US" sz="2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HMACSHA256=N4QeKa3c062VBjnVK6fb+rnwURkcwGXh7EoNK34n0uM=</a:t>
            </a:r>
            <a:endParaRPr lang="en-US" sz="2000" dirty="0" smtClean="0">
              <a:gradFill>
                <a:gsLst>
                  <a:gs pos="2917">
                    <a:schemeClr val="tx1"/>
                  </a:gs>
                  <a:gs pos="30000">
                    <a:schemeClr val="tx1"/>
                  </a:gs>
                </a:gsLst>
                <a:lin ang="5400000" scaled="0"/>
              </a:gradFill>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50028979"/>
      </p:ext>
    </p:extLst>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Simple Web Token Flow</a:t>
            </a:r>
            <a:endParaRPr lang="en-US" dirty="0"/>
          </a:p>
        </p:txBody>
      </p:sp>
      <p:sp>
        <p:nvSpPr>
          <p:cNvPr id="3" name="Isosceles Triangle 2"/>
          <p:cNvSpPr/>
          <p:nvPr/>
        </p:nvSpPr>
        <p:spPr bwMode="auto">
          <a:xfrm>
            <a:off x="5761037" y="1744662"/>
            <a:ext cx="2895600" cy="2362200"/>
          </a:xfrm>
          <a:prstGeom prst="triangle">
            <a:avLst/>
          </a:prstGeom>
          <a:solidFill>
            <a:srgbClr val="0070C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MVC5 App</a:t>
            </a:r>
          </a:p>
          <a:p>
            <a:pPr algn="ctr" defTabSz="932472" fontAlgn="base">
              <a:spcBef>
                <a:spcPct val="0"/>
              </a:spcBef>
              <a:spcAft>
                <a:spcPct val="0"/>
              </a:spcAft>
            </a:pPr>
            <a:r>
              <a:rPr lang="en-US" sz="2000" dirty="0">
                <a:gradFill>
                  <a:gsLst>
                    <a:gs pos="0">
                      <a:srgbClr val="FFFFFF"/>
                    </a:gs>
                    <a:gs pos="100000">
                      <a:srgbClr val="FFFFFF"/>
                    </a:gs>
                  </a:gsLst>
                  <a:lin ang="5400000" scaled="0"/>
                </a:gradFill>
              </a:rPr>
              <a:t>(</a:t>
            </a:r>
            <a:r>
              <a:rPr lang="en-US" sz="2000" dirty="0" smtClean="0">
                <a:gradFill>
                  <a:gsLst>
                    <a:gs pos="0">
                      <a:srgbClr val="FFFFFF"/>
                    </a:gs>
                    <a:gs pos="100000">
                      <a:srgbClr val="FFFFFF"/>
                    </a:gs>
                  </a:gsLst>
                  <a:lin ang="5400000" scaled="0"/>
                </a:gradFill>
              </a:rPr>
              <a:t>Token Issuing</a:t>
            </a:r>
          </a:p>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Service)</a:t>
            </a:r>
            <a:endParaRPr lang="en-US" sz="2000" dirty="0">
              <a:gradFill>
                <a:gsLst>
                  <a:gs pos="0">
                    <a:srgbClr val="FFFFFF"/>
                  </a:gs>
                  <a:gs pos="100000">
                    <a:srgbClr val="FFFFFF"/>
                  </a:gs>
                </a:gsLst>
                <a:lin ang="5400000" scaled="0"/>
              </a:gradFill>
            </a:endParaRPr>
          </a:p>
        </p:txBody>
      </p:sp>
      <p:sp>
        <p:nvSpPr>
          <p:cNvPr id="4" name="Rounded Rectangle 3"/>
          <p:cNvSpPr/>
          <p:nvPr/>
        </p:nvSpPr>
        <p:spPr bwMode="auto">
          <a:xfrm>
            <a:off x="1161386" y="5173662"/>
            <a:ext cx="4038600" cy="1213024"/>
          </a:xfrm>
          <a:prstGeom prst="roundRect">
            <a:avLst/>
          </a:prstGeom>
          <a:solidFill>
            <a:schemeClr val="accent6">
              <a:lumMod val="60000"/>
              <a:lumOff val="4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err="1" smtClean="0">
                <a:gradFill>
                  <a:gsLst>
                    <a:gs pos="0">
                      <a:srgbClr val="FFFFFF"/>
                    </a:gs>
                    <a:gs pos="100000">
                      <a:srgbClr val="FFFFFF"/>
                    </a:gs>
                  </a:gsLst>
                  <a:lin ang="5400000" scaled="0"/>
                </a:gradFill>
              </a:rPr>
              <a:t>WebAPI</a:t>
            </a:r>
            <a:endParaRPr lang="en-US" sz="2000" dirty="0" smtClean="0">
              <a:gradFill>
                <a:gsLst>
                  <a:gs pos="0">
                    <a:srgbClr val="FFFFFF"/>
                  </a:gs>
                  <a:gs pos="100000">
                    <a:srgbClr val="FFFFFF"/>
                  </a:gs>
                </a:gsLst>
                <a:lin ang="5400000" scaled="0"/>
              </a:gradFill>
            </a:endParaRPr>
          </a:p>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Service</a:t>
            </a:r>
          </a:p>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(Relying Party)</a:t>
            </a:r>
          </a:p>
        </p:txBody>
      </p:sp>
      <p:sp>
        <p:nvSpPr>
          <p:cNvPr id="5" name="Rectangle 4"/>
          <p:cNvSpPr/>
          <p:nvPr/>
        </p:nvSpPr>
        <p:spPr bwMode="auto">
          <a:xfrm>
            <a:off x="1265237" y="1516062"/>
            <a:ext cx="1219200" cy="205740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Client</a:t>
            </a:r>
            <a:endParaRPr lang="en-US"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2748823086"/>
      </p:ext>
    </p:extLst>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Simple Web Token Flow</a:t>
            </a:r>
            <a:endParaRPr lang="en-US" dirty="0"/>
          </a:p>
        </p:txBody>
      </p:sp>
      <p:sp>
        <p:nvSpPr>
          <p:cNvPr id="3" name="Isosceles Triangle 2"/>
          <p:cNvSpPr/>
          <p:nvPr/>
        </p:nvSpPr>
        <p:spPr bwMode="auto">
          <a:xfrm>
            <a:off x="5761037" y="1744662"/>
            <a:ext cx="2895600" cy="2362200"/>
          </a:xfrm>
          <a:prstGeom prst="triangle">
            <a:avLst/>
          </a:prstGeom>
          <a:solidFill>
            <a:srgbClr val="0070C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MVC5 App</a:t>
            </a:r>
          </a:p>
          <a:p>
            <a:pPr algn="ctr" defTabSz="932472" fontAlgn="base">
              <a:spcBef>
                <a:spcPct val="0"/>
              </a:spcBef>
              <a:spcAft>
                <a:spcPct val="0"/>
              </a:spcAft>
            </a:pPr>
            <a:r>
              <a:rPr lang="en-US" sz="2000" dirty="0">
                <a:gradFill>
                  <a:gsLst>
                    <a:gs pos="0">
                      <a:srgbClr val="FFFFFF"/>
                    </a:gs>
                    <a:gs pos="100000">
                      <a:srgbClr val="FFFFFF"/>
                    </a:gs>
                  </a:gsLst>
                  <a:lin ang="5400000" scaled="0"/>
                </a:gradFill>
              </a:rPr>
              <a:t>(</a:t>
            </a:r>
            <a:r>
              <a:rPr lang="en-US" sz="2000" dirty="0" smtClean="0">
                <a:gradFill>
                  <a:gsLst>
                    <a:gs pos="0">
                      <a:srgbClr val="FFFFFF"/>
                    </a:gs>
                    <a:gs pos="100000">
                      <a:srgbClr val="FFFFFF"/>
                    </a:gs>
                  </a:gsLst>
                  <a:lin ang="5400000" scaled="0"/>
                </a:gradFill>
              </a:rPr>
              <a:t>Token Issuing</a:t>
            </a:r>
          </a:p>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Service)</a:t>
            </a:r>
            <a:endParaRPr lang="en-US" sz="2000" dirty="0">
              <a:gradFill>
                <a:gsLst>
                  <a:gs pos="0">
                    <a:srgbClr val="FFFFFF"/>
                  </a:gs>
                  <a:gs pos="100000">
                    <a:srgbClr val="FFFFFF"/>
                  </a:gs>
                </a:gsLst>
                <a:lin ang="5400000" scaled="0"/>
              </a:gradFill>
            </a:endParaRPr>
          </a:p>
        </p:txBody>
      </p:sp>
      <p:sp>
        <p:nvSpPr>
          <p:cNvPr id="4" name="Rounded Rectangle 3"/>
          <p:cNvSpPr/>
          <p:nvPr/>
        </p:nvSpPr>
        <p:spPr bwMode="auto">
          <a:xfrm>
            <a:off x="1161386" y="5173662"/>
            <a:ext cx="4038600" cy="1213024"/>
          </a:xfrm>
          <a:prstGeom prst="roundRect">
            <a:avLst/>
          </a:prstGeom>
          <a:solidFill>
            <a:schemeClr val="accent6">
              <a:lumMod val="60000"/>
              <a:lumOff val="4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err="1" smtClean="0">
                <a:gradFill>
                  <a:gsLst>
                    <a:gs pos="0">
                      <a:srgbClr val="FFFFFF"/>
                    </a:gs>
                    <a:gs pos="100000">
                      <a:srgbClr val="FFFFFF"/>
                    </a:gs>
                  </a:gsLst>
                  <a:lin ang="5400000" scaled="0"/>
                </a:gradFill>
              </a:rPr>
              <a:t>WebAPI</a:t>
            </a:r>
            <a:endParaRPr lang="en-US" sz="2000" dirty="0" smtClean="0">
              <a:gradFill>
                <a:gsLst>
                  <a:gs pos="0">
                    <a:srgbClr val="FFFFFF"/>
                  </a:gs>
                  <a:gs pos="100000">
                    <a:srgbClr val="FFFFFF"/>
                  </a:gs>
                </a:gsLst>
                <a:lin ang="5400000" scaled="0"/>
              </a:gradFill>
            </a:endParaRPr>
          </a:p>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Service</a:t>
            </a:r>
          </a:p>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(Relying Party)</a:t>
            </a:r>
          </a:p>
        </p:txBody>
      </p:sp>
      <p:sp>
        <p:nvSpPr>
          <p:cNvPr id="5" name="Rectangle 4"/>
          <p:cNvSpPr/>
          <p:nvPr/>
        </p:nvSpPr>
        <p:spPr bwMode="auto">
          <a:xfrm>
            <a:off x="1265237" y="1516062"/>
            <a:ext cx="1219200" cy="205740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Client</a:t>
            </a:r>
            <a:endParaRPr lang="en-US" sz="2000" dirty="0">
              <a:gradFill>
                <a:gsLst>
                  <a:gs pos="0">
                    <a:srgbClr val="FFFFFF"/>
                  </a:gs>
                  <a:gs pos="100000">
                    <a:srgbClr val="FFFFFF"/>
                  </a:gs>
                </a:gsLst>
                <a:lin ang="5400000" scaled="0"/>
              </a:gradFill>
            </a:endParaRPr>
          </a:p>
        </p:txBody>
      </p:sp>
      <p:sp>
        <p:nvSpPr>
          <p:cNvPr id="6" name="Down Arrow 5"/>
          <p:cNvSpPr/>
          <p:nvPr/>
        </p:nvSpPr>
        <p:spPr bwMode="auto">
          <a:xfrm>
            <a:off x="1447764" y="3573462"/>
            <a:ext cx="228600" cy="1600200"/>
          </a:xfrm>
          <a:prstGeom prst="downArrow">
            <a:avLst/>
          </a:prstGeom>
          <a:solidFill>
            <a:schemeClr val="accent4">
              <a:lumMod val="7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1" name="TextBox 10"/>
          <p:cNvSpPr txBox="1"/>
          <p:nvPr/>
        </p:nvSpPr>
        <p:spPr>
          <a:xfrm>
            <a:off x="1782995" y="3802062"/>
            <a:ext cx="3784434" cy="1446550"/>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chemeClr val="tx1"/>
                    </a:gs>
                    <a:gs pos="30000">
                      <a:schemeClr val="tx1"/>
                    </a:gs>
                  </a:gsLst>
                  <a:lin ang="5400000" scaled="0"/>
                </a:gradFill>
              </a:rPr>
              <a:t>Attempt to access</a:t>
            </a:r>
          </a:p>
          <a:p>
            <a:pPr>
              <a:lnSpc>
                <a:spcPct val="90000"/>
              </a:lnSpc>
              <a:spcAft>
                <a:spcPts val="600"/>
              </a:spcAft>
            </a:pPr>
            <a:r>
              <a:rPr lang="en-US" sz="2400" dirty="0" smtClean="0">
                <a:gradFill>
                  <a:gsLst>
                    <a:gs pos="2917">
                      <a:schemeClr val="tx1"/>
                    </a:gs>
                    <a:gs pos="30000">
                      <a:schemeClr val="tx1"/>
                    </a:gs>
                  </a:gsLst>
                  <a:lin ang="5400000" scaled="0"/>
                </a:gradFill>
              </a:rPr>
              <a:t>secured resource without</a:t>
            </a:r>
          </a:p>
          <a:p>
            <a:pPr>
              <a:lnSpc>
                <a:spcPct val="90000"/>
              </a:lnSpc>
              <a:spcAft>
                <a:spcPts val="600"/>
              </a:spcAft>
            </a:pPr>
            <a:r>
              <a:rPr lang="en-US" sz="2400" dirty="0" smtClean="0">
                <a:gradFill>
                  <a:gsLst>
                    <a:gs pos="2917">
                      <a:schemeClr val="tx1"/>
                    </a:gs>
                    <a:gs pos="30000">
                      <a:schemeClr val="tx1"/>
                    </a:gs>
                  </a:gsLst>
                  <a:lin ang="5400000" scaled="0"/>
                </a:gradFill>
              </a:rPr>
              <a:t>a token</a:t>
            </a:r>
          </a:p>
        </p:txBody>
      </p:sp>
    </p:spTree>
    <p:extLst>
      <p:ext uri="{BB962C8B-B14F-4D97-AF65-F5344CB8AC3E}">
        <p14:creationId xmlns:p14="http://schemas.microsoft.com/office/powerpoint/2010/main" val="3608976143"/>
      </p:ext>
    </p:extLst>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Simple Web Token Flow</a:t>
            </a:r>
            <a:endParaRPr lang="en-US" dirty="0"/>
          </a:p>
        </p:txBody>
      </p:sp>
      <p:sp>
        <p:nvSpPr>
          <p:cNvPr id="3" name="Isosceles Triangle 2"/>
          <p:cNvSpPr/>
          <p:nvPr/>
        </p:nvSpPr>
        <p:spPr bwMode="auto">
          <a:xfrm>
            <a:off x="5761037" y="1744662"/>
            <a:ext cx="2895600" cy="2362200"/>
          </a:xfrm>
          <a:prstGeom prst="triangle">
            <a:avLst/>
          </a:prstGeom>
          <a:solidFill>
            <a:srgbClr val="0070C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MVC5 App</a:t>
            </a:r>
          </a:p>
          <a:p>
            <a:pPr algn="ctr" defTabSz="932472" fontAlgn="base">
              <a:spcBef>
                <a:spcPct val="0"/>
              </a:spcBef>
              <a:spcAft>
                <a:spcPct val="0"/>
              </a:spcAft>
            </a:pPr>
            <a:r>
              <a:rPr lang="en-US" sz="2000" dirty="0">
                <a:gradFill>
                  <a:gsLst>
                    <a:gs pos="0">
                      <a:srgbClr val="FFFFFF"/>
                    </a:gs>
                    <a:gs pos="100000">
                      <a:srgbClr val="FFFFFF"/>
                    </a:gs>
                  </a:gsLst>
                  <a:lin ang="5400000" scaled="0"/>
                </a:gradFill>
              </a:rPr>
              <a:t>(</a:t>
            </a:r>
            <a:r>
              <a:rPr lang="en-US" sz="2000" dirty="0" smtClean="0">
                <a:gradFill>
                  <a:gsLst>
                    <a:gs pos="0">
                      <a:srgbClr val="FFFFFF"/>
                    </a:gs>
                    <a:gs pos="100000">
                      <a:srgbClr val="FFFFFF"/>
                    </a:gs>
                  </a:gsLst>
                  <a:lin ang="5400000" scaled="0"/>
                </a:gradFill>
              </a:rPr>
              <a:t>Token Issuing</a:t>
            </a:r>
          </a:p>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Service)</a:t>
            </a:r>
            <a:endParaRPr lang="en-US" sz="2000" dirty="0">
              <a:gradFill>
                <a:gsLst>
                  <a:gs pos="0">
                    <a:srgbClr val="FFFFFF"/>
                  </a:gs>
                  <a:gs pos="100000">
                    <a:srgbClr val="FFFFFF"/>
                  </a:gs>
                </a:gsLst>
                <a:lin ang="5400000" scaled="0"/>
              </a:gradFill>
            </a:endParaRPr>
          </a:p>
        </p:txBody>
      </p:sp>
      <p:sp>
        <p:nvSpPr>
          <p:cNvPr id="4" name="Rounded Rectangle 3"/>
          <p:cNvSpPr/>
          <p:nvPr/>
        </p:nvSpPr>
        <p:spPr bwMode="auto">
          <a:xfrm>
            <a:off x="1161386" y="5173662"/>
            <a:ext cx="4038600" cy="1213024"/>
          </a:xfrm>
          <a:prstGeom prst="roundRect">
            <a:avLst/>
          </a:prstGeom>
          <a:solidFill>
            <a:schemeClr val="accent6">
              <a:lumMod val="60000"/>
              <a:lumOff val="4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err="1" smtClean="0">
                <a:gradFill>
                  <a:gsLst>
                    <a:gs pos="0">
                      <a:srgbClr val="FFFFFF"/>
                    </a:gs>
                    <a:gs pos="100000">
                      <a:srgbClr val="FFFFFF"/>
                    </a:gs>
                  </a:gsLst>
                  <a:lin ang="5400000" scaled="0"/>
                </a:gradFill>
              </a:rPr>
              <a:t>WebAPI</a:t>
            </a:r>
            <a:endParaRPr lang="en-US" sz="2000" dirty="0" smtClean="0">
              <a:gradFill>
                <a:gsLst>
                  <a:gs pos="0">
                    <a:srgbClr val="FFFFFF"/>
                  </a:gs>
                  <a:gs pos="100000">
                    <a:srgbClr val="FFFFFF"/>
                  </a:gs>
                </a:gsLst>
                <a:lin ang="5400000" scaled="0"/>
              </a:gradFill>
            </a:endParaRPr>
          </a:p>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Service</a:t>
            </a:r>
          </a:p>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(Relying Party)</a:t>
            </a:r>
          </a:p>
        </p:txBody>
      </p:sp>
      <p:sp>
        <p:nvSpPr>
          <p:cNvPr id="5" name="Rectangle 4"/>
          <p:cNvSpPr/>
          <p:nvPr/>
        </p:nvSpPr>
        <p:spPr bwMode="auto">
          <a:xfrm>
            <a:off x="1265237" y="1516062"/>
            <a:ext cx="1219200" cy="205740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Client</a:t>
            </a:r>
            <a:endParaRPr lang="en-US" sz="2000" dirty="0">
              <a:gradFill>
                <a:gsLst>
                  <a:gs pos="0">
                    <a:srgbClr val="FFFFFF"/>
                  </a:gs>
                  <a:gs pos="100000">
                    <a:srgbClr val="FFFFFF"/>
                  </a:gs>
                </a:gsLst>
                <a:lin ang="5400000" scaled="0"/>
              </a:gradFill>
            </a:endParaRPr>
          </a:p>
        </p:txBody>
      </p:sp>
      <p:sp>
        <p:nvSpPr>
          <p:cNvPr id="6" name="Down Arrow 5"/>
          <p:cNvSpPr/>
          <p:nvPr/>
        </p:nvSpPr>
        <p:spPr bwMode="auto">
          <a:xfrm>
            <a:off x="1447764" y="3573462"/>
            <a:ext cx="228600" cy="1600200"/>
          </a:xfrm>
          <a:prstGeom prst="downArrow">
            <a:avLst/>
          </a:prstGeom>
          <a:solidFill>
            <a:schemeClr val="accent4">
              <a:lumMod val="20000"/>
              <a:lumOff val="8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9" name="Up Arrow 8"/>
          <p:cNvSpPr/>
          <p:nvPr/>
        </p:nvSpPr>
        <p:spPr bwMode="auto">
          <a:xfrm>
            <a:off x="1822011" y="3573462"/>
            <a:ext cx="228600" cy="1600200"/>
          </a:xfrm>
          <a:prstGeom prst="upArrow">
            <a:avLst/>
          </a:prstGeom>
          <a:solidFill>
            <a:schemeClr val="accent4">
              <a:lumMod val="7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1" name="TextBox 10"/>
          <p:cNvSpPr txBox="1"/>
          <p:nvPr/>
        </p:nvSpPr>
        <p:spPr>
          <a:xfrm>
            <a:off x="2180330" y="3854958"/>
            <a:ext cx="2179251" cy="1037207"/>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chemeClr val="tx1"/>
                    </a:gs>
                    <a:gs pos="30000">
                      <a:schemeClr val="tx1"/>
                    </a:gs>
                  </a:gsLst>
                  <a:lin ang="5400000" scaled="0"/>
                </a:gradFill>
              </a:rPr>
              <a:t>Redirected to</a:t>
            </a:r>
          </a:p>
          <a:p>
            <a:pPr>
              <a:lnSpc>
                <a:spcPct val="90000"/>
              </a:lnSpc>
              <a:spcAft>
                <a:spcPts val="600"/>
              </a:spcAft>
            </a:pPr>
            <a:r>
              <a:rPr lang="en-US" sz="2400" dirty="0" smtClean="0">
                <a:gradFill>
                  <a:gsLst>
                    <a:gs pos="2917">
                      <a:schemeClr val="tx1"/>
                    </a:gs>
                    <a:gs pos="30000">
                      <a:schemeClr val="tx1"/>
                    </a:gs>
                  </a:gsLst>
                  <a:lin ang="5400000" scaled="0"/>
                </a:gradFill>
              </a:rPr>
              <a:t>Token Issuer</a:t>
            </a:r>
          </a:p>
        </p:txBody>
      </p:sp>
    </p:spTree>
    <p:extLst>
      <p:ext uri="{BB962C8B-B14F-4D97-AF65-F5344CB8AC3E}">
        <p14:creationId xmlns:p14="http://schemas.microsoft.com/office/powerpoint/2010/main" val="1733610716"/>
      </p:ext>
    </p:extLst>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Simple Web Token Flow</a:t>
            </a:r>
            <a:endParaRPr lang="en-US" dirty="0"/>
          </a:p>
        </p:txBody>
      </p:sp>
      <p:sp>
        <p:nvSpPr>
          <p:cNvPr id="3" name="Isosceles Triangle 2"/>
          <p:cNvSpPr/>
          <p:nvPr/>
        </p:nvSpPr>
        <p:spPr bwMode="auto">
          <a:xfrm>
            <a:off x="5761037" y="1744662"/>
            <a:ext cx="2895600" cy="2362200"/>
          </a:xfrm>
          <a:prstGeom prst="triangle">
            <a:avLst/>
          </a:prstGeom>
          <a:solidFill>
            <a:srgbClr val="0070C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MVC5 App</a:t>
            </a:r>
          </a:p>
          <a:p>
            <a:pPr algn="ctr" defTabSz="932472" fontAlgn="base">
              <a:spcBef>
                <a:spcPct val="0"/>
              </a:spcBef>
              <a:spcAft>
                <a:spcPct val="0"/>
              </a:spcAft>
            </a:pPr>
            <a:r>
              <a:rPr lang="en-US" sz="2000" dirty="0">
                <a:gradFill>
                  <a:gsLst>
                    <a:gs pos="0">
                      <a:srgbClr val="FFFFFF"/>
                    </a:gs>
                    <a:gs pos="100000">
                      <a:srgbClr val="FFFFFF"/>
                    </a:gs>
                  </a:gsLst>
                  <a:lin ang="5400000" scaled="0"/>
                </a:gradFill>
              </a:rPr>
              <a:t>(</a:t>
            </a:r>
            <a:r>
              <a:rPr lang="en-US" sz="2000" dirty="0" smtClean="0">
                <a:gradFill>
                  <a:gsLst>
                    <a:gs pos="0">
                      <a:srgbClr val="FFFFFF"/>
                    </a:gs>
                    <a:gs pos="100000">
                      <a:srgbClr val="FFFFFF"/>
                    </a:gs>
                  </a:gsLst>
                  <a:lin ang="5400000" scaled="0"/>
                </a:gradFill>
              </a:rPr>
              <a:t>Token Issuing</a:t>
            </a:r>
          </a:p>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Service)</a:t>
            </a:r>
            <a:endParaRPr lang="en-US" sz="2000" dirty="0">
              <a:gradFill>
                <a:gsLst>
                  <a:gs pos="0">
                    <a:srgbClr val="FFFFFF"/>
                  </a:gs>
                  <a:gs pos="100000">
                    <a:srgbClr val="FFFFFF"/>
                  </a:gs>
                </a:gsLst>
                <a:lin ang="5400000" scaled="0"/>
              </a:gradFill>
            </a:endParaRPr>
          </a:p>
        </p:txBody>
      </p:sp>
      <p:sp>
        <p:nvSpPr>
          <p:cNvPr id="4" name="Rounded Rectangle 3"/>
          <p:cNvSpPr/>
          <p:nvPr/>
        </p:nvSpPr>
        <p:spPr bwMode="auto">
          <a:xfrm>
            <a:off x="1161386" y="5173662"/>
            <a:ext cx="4038600" cy="1213024"/>
          </a:xfrm>
          <a:prstGeom prst="roundRect">
            <a:avLst/>
          </a:prstGeom>
          <a:solidFill>
            <a:schemeClr val="accent6">
              <a:lumMod val="60000"/>
              <a:lumOff val="4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err="1" smtClean="0">
                <a:gradFill>
                  <a:gsLst>
                    <a:gs pos="0">
                      <a:srgbClr val="FFFFFF"/>
                    </a:gs>
                    <a:gs pos="100000">
                      <a:srgbClr val="FFFFFF"/>
                    </a:gs>
                  </a:gsLst>
                  <a:lin ang="5400000" scaled="0"/>
                </a:gradFill>
              </a:rPr>
              <a:t>WebAPI</a:t>
            </a:r>
            <a:endParaRPr lang="en-US" sz="2000" dirty="0" smtClean="0">
              <a:gradFill>
                <a:gsLst>
                  <a:gs pos="0">
                    <a:srgbClr val="FFFFFF"/>
                  </a:gs>
                  <a:gs pos="100000">
                    <a:srgbClr val="FFFFFF"/>
                  </a:gs>
                </a:gsLst>
                <a:lin ang="5400000" scaled="0"/>
              </a:gradFill>
            </a:endParaRPr>
          </a:p>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Service</a:t>
            </a:r>
          </a:p>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(Relying Party)</a:t>
            </a:r>
          </a:p>
        </p:txBody>
      </p:sp>
      <p:sp>
        <p:nvSpPr>
          <p:cNvPr id="5" name="Rectangle 4"/>
          <p:cNvSpPr/>
          <p:nvPr/>
        </p:nvSpPr>
        <p:spPr bwMode="auto">
          <a:xfrm>
            <a:off x="1265237" y="1516062"/>
            <a:ext cx="1219200" cy="205740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Client</a:t>
            </a:r>
            <a:endParaRPr lang="en-US" sz="2000" dirty="0">
              <a:gradFill>
                <a:gsLst>
                  <a:gs pos="0">
                    <a:srgbClr val="FFFFFF"/>
                  </a:gs>
                  <a:gs pos="100000">
                    <a:srgbClr val="FFFFFF"/>
                  </a:gs>
                </a:gsLst>
                <a:lin ang="5400000" scaled="0"/>
              </a:gradFill>
            </a:endParaRPr>
          </a:p>
        </p:txBody>
      </p:sp>
      <p:sp>
        <p:nvSpPr>
          <p:cNvPr id="6" name="Down Arrow 5"/>
          <p:cNvSpPr/>
          <p:nvPr/>
        </p:nvSpPr>
        <p:spPr bwMode="auto">
          <a:xfrm>
            <a:off x="1447764" y="3573462"/>
            <a:ext cx="228600" cy="1600200"/>
          </a:xfrm>
          <a:prstGeom prst="downArrow">
            <a:avLst/>
          </a:prstGeom>
          <a:solidFill>
            <a:schemeClr val="accent4">
              <a:lumMod val="20000"/>
              <a:lumOff val="8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7" name="Right Arrow 6"/>
          <p:cNvSpPr/>
          <p:nvPr/>
        </p:nvSpPr>
        <p:spPr bwMode="auto">
          <a:xfrm>
            <a:off x="2483582" y="2430462"/>
            <a:ext cx="4191855" cy="228600"/>
          </a:xfrm>
          <a:prstGeom prst="rightArrow">
            <a:avLst/>
          </a:prstGeom>
          <a:solidFill>
            <a:schemeClr val="accent4">
              <a:lumMod val="7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9" name="Up Arrow 8"/>
          <p:cNvSpPr/>
          <p:nvPr/>
        </p:nvSpPr>
        <p:spPr bwMode="auto">
          <a:xfrm>
            <a:off x="1822011" y="3573462"/>
            <a:ext cx="228600" cy="1600200"/>
          </a:xfrm>
          <a:prstGeom prst="upArrow">
            <a:avLst/>
          </a:prstGeom>
          <a:solidFill>
            <a:schemeClr val="accent4">
              <a:lumMod val="20000"/>
              <a:lumOff val="8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1" name="TextBox 10"/>
          <p:cNvSpPr txBox="1"/>
          <p:nvPr/>
        </p:nvSpPr>
        <p:spPr>
          <a:xfrm>
            <a:off x="2697390" y="1432941"/>
            <a:ext cx="2304605" cy="1037207"/>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chemeClr val="tx1"/>
                    </a:gs>
                    <a:gs pos="30000">
                      <a:schemeClr val="tx1"/>
                    </a:gs>
                  </a:gsLst>
                  <a:lin ang="5400000" scaled="0"/>
                </a:gradFill>
              </a:rPr>
              <a:t>Log in and</a:t>
            </a:r>
          </a:p>
          <a:p>
            <a:pPr>
              <a:lnSpc>
                <a:spcPct val="90000"/>
              </a:lnSpc>
              <a:spcAft>
                <a:spcPts val="600"/>
              </a:spcAft>
            </a:pPr>
            <a:r>
              <a:rPr lang="en-US" sz="2400" dirty="0" smtClean="0">
                <a:gradFill>
                  <a:gsLst>
                    <a:gs pos="2917">
                      <a:schemeClr val="tx1"/>
                    </a:gs>
                    <a:gs pos="30000">
                      <a:schemeClr val="tx1"/>
                    </a:gs>
                  </a:gsLst>
                  <a:lin ang="5400000" scaled="0"/>
                </a:gradFill>
              </a:rPr>
              <a:t>Request token</a:t>
            </a:r>
          </a:p>
        </p:txBody>
      </p:sp>
    </p:spTree>
    <p:extLst>
      <p:ext uri="{BB962C8B-B14F-4D97-AF65-F5344CB8AC3E}">
        <p14:creationId xmlns:p14="http://schemas.microsoft.com/office/powerpoint/2010/main" val="2336722634"/>
      </p:ext>
    </p:extLst>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Simple Web Token Flow</a:t>
            </a:r>
            <a:endParaRPr lang="en-US" dirty="0"/>
          </a:p>
        </p:txBody>
      </p:sp>
      <p:sp>
        <p:nvSpPr>
          <p:cNvPr id="3" name="Isosceles Triangle 2"/>
          <p:cNvSpPr/>
          <p:nvPr/>
        </p:nvSpPr>
        <p:spPr bwMode="auto">
          <a:xfrm>
            <a:off x="5761037" y="1744662"/>
            <a:ext cx="2895600" cy="2362200"/>
          </a:xfrm>
          <a:prstGeom prst="triangle">
            <a:avLst/>
          </a:prstGeom>
          <a:solidFill>
            <a:srgbClr val="0070C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MVC5 App</a:t>
            </a:r>
          </a:p>
          <a:p>
            <a:pPr algn="ctr" defTabSz="932472" fontAlgn="base">
              <a:spcBef>
                <a:spcPct val="0"/>
              </a:spcBef>
              <a:spcAft>
                <a:spcPct val="0"/>
              </a:spcAft>
            </a:pPr>
            <a:r>
              <a:rPr lang="en-US" sz="2000" dirty="0">
                <a:gradFill>
                  <a:gsLst>
                    <a:gs pos="0">
                      <a:srgbClr val="FFFFFF"/>
                    </a:gs>
                    <a:gs pos="100000">
                      <a:srgbClr val="FFFFFF"/>
                    </a:gs>
                  </a:gsLst>
                  <a:lin ang="5400000" scaled="0"/>
                </a:gradFill>
              </a:rPr>
              <a:t>(</a:t>
            </a:r>
            <a:r>
              <a:rPr lang="en-US" sz="2000" dirty="0" smtClean="0">
                <a:gradFill>
                  <a:gsLst>
                    <a:gs pos="0">
                      <a:srgbClr val="FFFFFF"/>
                    </a:gs>
                    <a:gs pos="100000">
                      <a:srgbClr val="FFFFFF"/>
                    </a:gs>
                  </a:gsLst>
                  <a:lin ang="5400000" scaled="0"/>
                </a:gradFill>
              </a:rPr>
              <a:t>Token Issuing</a:t>
            </a:r>
          </a:p>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Service)</a:t>
            </a:r>
            <a:endParaRPr lang="en-US" sz="2000" dirty="0">
              <a:gradFill>
                <a:gsLst>
                  <a:gs pos="0">
                    <a:srgbClr val="FFFFFF"/>
                  </a:gs>
                  <a:gs pos="100000">
                    <a:srgbClr val="FFFFFF"/>
                  </a:gs>
                </a:gsLst>
                <a:lin ang="5400000" scaled="0"/>
              </a:gradFill>
            </a:endParaRPr>
          </a:p>
        </p:txBody>
      </p:sp>
      <p:sp>
        <p:nvSpPr>
          <p:cNvPr id="4" name="Rounded Rectangle 3"/>
          <p:cNvSpPr/>
          <p:nvPr/>
        </p:nvSpPr>
        <p:spPr bwMode="auto">
          <a:xfrm>
            <a:off x="1161386" y="5173662"/>
            <a:ext cx="4038600" cy="1213024"/>
          </a:xfrm>
          <a:prstGeom prst="roundRect">
            <a:avLst/>
          </a:prstGeom>
          <a:solidFill>
            <a:schemeClr val="accent6">
              <a:lumMod val="60000"/>
              <a:lumOff val="4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err="1" smtClean="0">
                <a:gradFill>
                  <a:gsLst>
                    <a:gs pos="0">
                      <a:srgbClr val="FFFFFF"/>
                    </a:gs>
                    <a:gs pos="100000">
                      <a:srgbClr val="FFFFFF"/>
                    </a:gs>
                  </a:gsLst>
                  <a:lin ang="5400000" scaled="0"/>
                </a:gradFill>
              </a:rPr>
              <a:t>WebAPI</a:t>
            </a:r>
            <a:endParaRPr lang="en-US" sz="2000" dirty="0" smtClean="0">
              <a:gradFill>
                <a:gsLst>
                  <a:gs pos="0">
                    <a:srgbClr val="FFFFFF"/>
                  </a:gs>
                  <a:gs pos="100000">
                    <a:srgbClr val="FFFFFF"/>
                  </a:gs>
                </a:gsLst>
                <a:lin ang="5400000" scaled="0"/>
              </a:gradFill>
            </a:endParaRPr>
          </a:p>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Service</a:t>
            </a:r>
          </a:p>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(Relying Party)</a:t>
            </a:r>
          </a:p>
        </p:txBody>
      </p:sp>
      <p:sp>
        <p:nvSpPr>
          <p:cNvPr id="5" name="Rectangle 4"/>
          <p:cNvSpPr/>
          <p:nvPr/>
        </p:nvSpPr>
        <p:spPr bwMode="auto">
          <a:xfrm>
            <a:off x="1265237" y="1516062"/>
            <a:ext cx="1219200" cy="205740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Client</a:t>
            </a:r>
            <a:endParaRPr lang="en-US" sz="2000" dirty="0">
              <a:gradFill>
                <a:gsLst>
                  <a:gs pos="0">
                    <a:srgbClr val="FFFFFF"/>
                  </a:gs>
                  <a:gs pos="100000">
                    <a:srgbClr val="FFFFFF"/>
                  </a:gs>
                </a:gsLst>
                <a:lin ang="5400000" scaled="0"/>
              </a:gradFill>
            </a:endParaRPr>
          </a:p>
        </p:txBody>
      </p:sp>
      <p:sp>
        <p:nvSpPr>
          <p:cNvPr id="6" name="Down Arrow 5"/>
          <p:cNvSpPr/>
          <p:nvPr/>
        </p:nvSpPr>
        <p:spPr bwMode="auto">
          <a:xfrm>
            <a:off x="1447764" y="3573462"/>
            <a:ext cx="228600" cy="1600200"/>
          </a:xfrm>
          <a:prstGeom prst="downArrow">
            <a:avLst/>
          </a:prstGeom>
          <a:solidFill>
            <a:schemeClr val="accent4">
              <a:lumMod val="20000"/>
              <a:lumOff val="8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7" name="Right Arrow 6"/>
          <p:cNvSpPr/>
          <p:nvPr/>
        </p:nvSpPr>
        <p:spPr bwMode="auto">
          <a:xfrm>
            <a:off x="2483582" y="2430462"/>
            <a:ext cx="4191855" cy="228600"/>
          </a:xfrm>
          <a:prstGeom prst="rightArrow">
            <a:avLst/>
          </a:prstGeom>
          <a:solidFill>
            <a:schemeClr val="accent4">
              <a:lumMod val="20000"/>
              <a:lumOff val="8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8" name="Left Arrow 7"/>
          <p:cNvSpPr/>
          <p:nvPr/>
        </p:nvSpPr>
        <p:spPr bwMode="auto">
          <a:xfrm>
            <a:off x="2496141" y="2887662"/>
            <a:ext cx="3798295" cy="228600"/>
          </a:xfrm>
          <a:prstGeom prst="leftArrow">
            <a:avLst/>
          </a:prstGeom>
          <a:solidFill>
            <a:schemeClr val="accent4">
              <a:lumMod val="7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9" name="Up Arrow 8"/>
          <p:cNvSpPr/>
          <p:nvPr/>
        </p:nvSpPr>
        <p:spPr bwMode="auto">
          <a:xfrm>
            <a:off x="1822011" y="3573462"/>
            <a:ext cx="228600" cy="1600200"/>
          </a:xfrm>
          <a:prstGeom prst="upArrow">
            <a:avLst/>
          </a:prstGeom>
          <a:solidFill>
            <a:schemeClr val="accent4">
              <a:lumMod val="20000"/>
              <a:lumOff val="8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1" name="TextBox 10"/>
          <p:cNvSpPr txBox="1"/>
          <p:nvPr/>
        </p:nvSpPr>
        <p:spPr>
          <a:xfrm>
            <a:off x="2594897" y="3116262"/>
            <a:ext cx="3186065"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chemeClr val="tx1"/>
                    </a:gs>
                    <a:gs pos="30000">
                      <a:schemeClr val="tx1"/>
                    </a:gs>
                  </a:gsLst>
                  <a:lin ang="5400000" scaled="0"/>
                </a:gradFill>
              </a:rPr>
              <a:t>Receive access token</a:t>
            </a:r>
          </a:p>
        </p:txBody>
      </p:sp>
    </p:spTree>
    <p:extLst>
      <p:ext uri="{BB962C8B-B14F-4D97-AF65-F5344CB8AC3E}">
        <p14:creationId xmlns:p14="http://schemas.microsoft.com/office/powerpoint/2010/main" val="1214945787"/>
      </p:ext>
    </p:extLst>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Simple Web Token Flow</a:t>
            </a:r>
            <a:endParaRPr lang="en-US" dirty="0"/>
          </a:p>
        </p:txBody>
      </p:sp>
      <p:sp>
        <p:nvSpPr>
          <p:cNvPr id="3" name="Isosceles Triangle 2"/>
          <p:cNvSpPr/>
          <p:nvPr/>
        </p:nvSpPr>
        <p:spPr bwMode="auto">
          <a:xfrm>
            <a:off x="5761037" y="1744662"/>
            <a:ext cx="2895600" cy="2362200"/>
          </a:xfrm>
          <a:prstGeom prst="triangle">
            <a:avLst/>
          </a:prstGeom>
          <a:solidFill>
            <a:srgbClr val="0070C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MVC5 App</a:t>
            </a:r>
          </a:p>
          <a:p>
            <a:pPr algn="ctr" defTabSz="932472" fontAlgn="base">
              <a:spcBef>
                <a:spcPct val="0"/>
              </a:spcBef>
              <a:spcAft>
                <a:spcPct val="0"/>
              </a:spcAft>
            </a:pPr>
            <a:r>
              <a:rPr lang="en-US" sz="2000" dirty="0">
                <a:gradFill>
                  <a:gsLst>
                    <a:gs pos="0">
                      <a:srgbClr val="FFFFFF"/>
                    </a:gs>
                    <a:gs pos="100000">
                      <a:srgbClr val="FFFFFF"/>
                    </a:gs>
                  </a:gsLst>
                  <a:lin ang="5400000" scaled="0"/>
                </a:gradFill>
              </a:rPr>
              <a:t>(</a:t>
            </a:r>
            <a:r>
              <a:rPr lang="en-US" sz="2000" dirty="0" smtClean="0">
                <a:gradFill>
                  <a:gsLst>
                    <a:gs pos="0">
                      <a:srgbClr val="FFFFFF"/>
                    </a:gs>
                    <a:gs pos="100000">
                      <a:srgbClr val="FFFFFF"/>
                    </a:gs>
                  </a:gsLst>
                  <a:lin ang="5400000" scaled="0"/>
                </a:gradFill>
              </a:rPr>
              <a:t>Token Issuing</a:t>
            </a:r>
          </a:p>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Service)</a:t>
            </a:r>
            <a:endParaRPr lang="en-US" sz="2000" dirty="0">
              <a:gradFill>
                <a:gsLst>
                  <a:gs pos="0">
                    <a:srgbClr val="FFFFFF"/>
                  </a:gs>
                  <a:gs pos="100000">
                    <a:srgbClr val="FFFFFF"/>
                  </a:gs>
                </a:gsLst>
                <a:lin ang="5400000" scaled="0"/>
              </a:gradFill>
            </a:endParaRPr>
          </a:p>
        </p:txBody>
      </p:sp>
      <p:sp>
        <p:nvSpPr>
          <p:cNvPr id="4" name="Rounded Rectangle 3"/>
          <p:cNvSpPr/>
          <p:nvPr/>
        </p:nvSpPr>
        <p:spPr bwMode="auto">
          <a:xfrm>
            <a:off x="1161386" y="5173662"/>
            <a:ext cx="4038600" cy="1213024"/>
          </a:xfrm>
          <a:prstGeom prst="roundRect">
            <a:avLst/>
          </a:prstGeom>
          <a:solidFill>
            <a:schemeClr val="accent6">
              <a:lumMod val="60000"/>
              <a:lumOff val="4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err="1" smtClean="0">
                <a:gradFill>
                  <a:gsLst>
                    <a:gs pos="0">
                      <a:srgbClr val="FFFFFF"/>
                    </a:gs>
                    <a:gs pos="100000">
                      <a:srgbClr val="FFFFFF"/>
                    </a:gs>
                  </a:gsLst>
                  <a:lin ang="5400000" scaled="0"/>
                </a:gradFill>
              </a:rPr>
              <a:t>WebAPI</a:t>
            </a:r>
            <a:endParaRPr lang="en-US" sz="2000" dirty="0" smtClean="0">
              <a:gradFill>
                <a:gsLst>
                  <a:gs pos="0">
                    <a:srgbClr val="FFFFFF"/>
                  </a:gs>
                  <a:gs pos="100000">
                    <a:srgbClr val="FFFFFF"/>
                  </a:gs>
                </a:gsLst>
                <a:lin ang="5400000" scaled="0"/>
              </a:gradFill>
            </a:endParaRPr>
          </a:p>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Service</a:t>
            </a:r>
          </a:p>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(Relying Party)</a:t>
            </a:r>
          </a:p>
        </p:txBody>
      </p:sp>
      <p:sp>
        <p:nvSpPr>
          <p:cNvPr id="5" name="Rectangle 4"/>
          <p:cNvSpPr/>
          <p:nvPr/>
        </p:nvSpPr>
        <p:spPr bwMode="auto">
          <a:xfrm>
            <a:off x="1265237" y="1516062"/>
            <a:ext cx="1219200" cy="205740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Client</a:t>
            </a:r>
            <a:endParaRPr lang="en-US" sz="2000" dirty="0">
              <a:gradFill>
                <a:gsLst>
                  <a:gs pos="0">
                    <a:srgbClr val="FFFFFF"/>
                  </a:gs>
                  <a:gs pos="100000">
                    <a:srgbClr val="FFFFFF"/>
                  </a:gs>
                </a:gsLst>
                <a:lin ang="5400000" scaled="0"/>
              </a:gradFill>
            </a:endParaRPr>
          </a:p>
        </p:txBody>
      </p:sp>
      <p:sp>
        <p:nvSpPr>
          <p:cNvPr id="6" name="Down Arrow 5"/>
          <p:cNvSpPr/>
          <p:nvPr/>
        </p:nvSpPr>
        <p:spPr bwMode="auto">
          <a:xfrm>
            <a:off x="1447764" y="3573462"/>
            <a:ext cx="228600" cy="1600200"/>
          </a:xfrm>
          <a:prstGeom prst="downArrow">
            <a:avLst/>
          </a:prstGeom>
          <a:solidFill>
            <a:schemeClr val="accent4">
              <a:lumMod val="20000"/>
              <a:lumOff val="8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7" name="Right Arrow 6"/>
          <p:cNvSpPr/>
          <p:nvPr/>
        </p:nvSpPr>
        <p:spPr bwMode="auto">
          <a:xfrm>
            <a:off x="2483582" y="2430462"/>
            <a:ext cx="4191855" cy="228600"/>
          </a:xfrm>
          <a:prstGeom prst="rightArrow">
            <a:avLst/>
          </a:prstGeom>
          <a:solidFill>
            <a:schemeClr val="accent4">
              <a:lumMod val="20000"/>
              <a:lumOff val="8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8" name="Left Arrow 7"/>
          <p:cNvSpPr/>
          <p:nvPr/>
        </p:nvSpPr>
        <p:spPr bwMode="auto">
          <a:xfrm>
            <a:off x="2496141" y="2887662"/>
            <a:ext cx="3798295" cy="228600"/>
          </a:xfrm>
          <a:prstGeom prst="leftArrow">
            <a:avLst/>
          </a:prstGeom>
          <a:solidFill>
            <a:schemeClr val="accent4">
              <a:lumMod val="20000"/>
              <a:lumOff val="8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9" name="Up Arrow 8"/>
          <p:cNvSpPr/>
          <p:nvPr/>
        </p:nvSpPr>
        <p:spPr bwMode="auto">
          <a:xfrm>
            <a:off x="1822011" y="3573462"/>
            <a:ext cx="228600" cy="1600200"/>
          </a:xfrm>
          <a:prstGeom prst="upArrow">
            <a:avLst/>
          </a:prstGeom>
          <a:solidFill>
            <a:schemeClr val="accent4">
              <a:lumMod val="20000"/>
              <a:lumOff val="8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0" name="Down Arrow 9"/>
          <p:cNvSpPr/>
          <p:nvPr/>
        </p:nvSpPr>
        <p:spPr bwMode="auto">
          <a:xfrm>
            <a:off x="2196258" y="3573462"/>
            <a:ext cx="228600" cy="1600200"/>
          </a:xfrm>
          <a:prstGeom prst="downArrow">
            <a:avLst/>
          </a:prstGeom>
          <a:solidFill>
            <a:schemeClr val="accent4">
              <a:lumMod val="7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1" name="TextBox 10"/>
          <p:cNvSpPr txBox="1"/>
          <p:nvPr/>
        </p:nvSpPr>
        <p:spPr>
          <a:xfrm>
            <a:off x="2570505" y="4001238"/>
            <a:ext cx="3851247" cy="1037207"/>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chemeClr val="tx1"/>
                    </a:gs>
                    <a:gs pos="30000">
                      <a:schemeClr val="tx1"/>
                    </a:gs>
                  </a:gsLst>
                  <a:lin ang="5400000" scaled="0"/>
                </a:gradFill>
              </a:rPr>
              <a:t>Access resource</a:t>
            </a:r>
          </a:p>
          <a:p>
            <a:pPr>
              <a:lnSpc>
                <a:spcPct val="90000"/>
              </a:lnSpc>
              <a:spcAft>
                <a:spcPts val="600"/>
              </a:spcAft>
            </a:pPr>
            <a:r>
              <a:rPr lang="en-US" sz="2400" dirty="0" smtClean="0">
                <a:gradFill>
                  <a:gsLst>
                    <a:gs pos="2917">
                      <a:schemeClr val="tx1"/>
                    </a:gs>
                    <a:gs pos="30000">
                      <a:schemeClr val="tx1"/>
                    </a:gs>
                  </a:gsLst>
                  <a:lin ang="5400000" scaled="0"/>
                </a:gradFill>
              </a:rPr>
              <a:t>By passing token with call</a:t>
            </a:r>
          </a:p>
        </p:txBody>
      </p:sp>
    </p:spTree>
    <p:extLst>
      <p:ext uri="{BB962C8B-B14F-4D97-AF65-F5344CB8AC3E}">
        <p14:creationId xmlns:p14="http://schemas.microsoft.com/office/powerpoint/2010/main" val="3198080540"/>
      </p:ext>
    </p:extLst>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a:t>
            </a:r>
            <a:endParaRPr lang="en-US" dirty="0"/>
          </a:p>
        </p:txBody>
      </p:sp>
      <p:sp>
        <p:nvSpPr>
          <p:cNvPr id="3" name="Text Placeholder 2"/>
          <p:cNvSpPr>
            <a:spLocks noGrp="1"/>
          </p:cNvSpPr>
          <p:nvPr>
            <p:ph type="body" sz="quarter" idx="12"/>
          </p:nvPr>
        </p:nvSpPr>
        <p:spPr/>
        <p:txBody>
          <a:bodyPr/>
          <a:lstStyle/>
          <a:p>
            <a:r>
              <a:rPr lang="en-US" dirty="0" smtClean="0"/>
              <a:t>Simple Web Token Security</a:t>
            </a:r>
            <a:endParaRPr lang="en-US" dirty="0"/>
          </a:p>
        </p:txBody>
      </p:sp>
    </p:spTree>
    <p:extLst>
      <p:ext uri="{BB962C8B-B14F-4D97-AF65-F5344CB8AC3E}">
        <p14:creationId xmlns:p14="http://schemas.microsoft.com/office/powerpoint/2010/main" val="143865244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Summary</a:t>
            </a:r>
            <a:endParaRPr lang="en-US" dirty="0"/>
          </a:p>
        </p:txBody>
      </p:sp>
      <p:sp>
        <p:nvSpPr>
          <p:cNvPr id="3" name="Content Placeholder 2"/>
          <p:cNvSpPr>
            <a:spLocks noGrp="1"/>
          </p:cNvSpPr>
          <p:nvPr>
            <p:ph idx="4294967295"/>
          </p:nvPr>
        </p:nvSpPr>
        <p:spPr>
          <a:xfrm>
            <a:off x="350837" y="1212849"/>
            <a:ext cx="10724938" cy="4437962"/>
          </a:xfrm>
          <a:prstGeom prst="rect">
            <a:avLst/>
          </a:prstGeom>
        </p:spPr>
        <p:txBody>
          <a:bodyPr/>
          <a:lstStyle/>
          <a:p>
            <a:r>
              <a:rPr lang="en-US" dirty="0" smtClean="0"/>
              <a:t>Building </a:t>
            </a:r>
            <a:r>
              <a:rPr lang="en-US" dirty="0" err="1" smtClean="0"/>
              <a:t>RESTful</a:t>
            </a:r>
            <a:r>
              <a:rPr lang="en-US" dirty="0" smtClean="0"/>
              <a:t> Services</a:t>
            </a:r>
          </a:p>
          <a:p>
            <a:r>
              <a:rPr lang="en-US" dirty="0" smtClean="0"/>
              <a:t>Building OData Services</a:t>
            </a:r>
          </a:p>
          <a:p>
            <a:r>
              <a:rPr lang="en-US" dirty="0" smtClean="0"/>
              <a:t>Securing </a:t>
            </a:r>
            <a:r>
              <a:rPr lang="en-US" dirty="0" err="1" smtClean="0"/>
              <a:t>WebAPI</a:t>
            </a:r>
            <a:r>
              <a:rPr lang="en-US" dirty="0" smtClean="0"/>
              <a:t> Services</a:t>
            </a:r>
            <a:endParaRPr lang="en-US" dirty="0"/>
          </a:p>
        </p:txBody>
      </p:sp>
    </p:spTree>
    <p:extLst>
      <p:ext uri="{BB962C8B-B14F-4D97-AF65-F5344CB8AC3E}">
        <p14:creationId xmlns:p14="http://schemas.microsoft.com/office/powerpoint/2010/main" val="1226800053"/>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From Bricks to Houses</a:t>
            </a:r>
            <a:endParaRPr lang="en-US" dirty="0"/>
          </a:p>
        </p:txBody>
      </p:sp>
      <p:grpSp>
        <p:nvGrpSpPr>
          <p:cNvPr id="17" name="Group 16"/>
          <p:cNvGrpSpPr/>
          <p:nvPr/>
        </p:nvGrpSpPr>
        <p:grpSpPr>
          <a:xfrm>
            <a:off x="448867" y="1871276"/>
            <a:ext cx="4343400" cy="4343400"/>
            <a:chOff x="655637" y="1897062"/>
            <a:chExt cx="4343400" cy="434340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5637" y="1897062"/>
              <a:ext cx="4343400" cy="4343400"/>
            </a:xfrm>
            <a:prstGeom prst="rect">
              <a:avLst/>
            </a:prstGeom>
          </p:spPr>
        </p:pic>
        <p:sp>
          <p:nvSpPr>
            <p:cNvPr id="7" name="TextBox 6"/>
            <p:cNvSpPr txBox="1"/>
            <p:nvPr/>
          </p:nvSpPr>
          <p:spPr>
            <a:xfrm>
              <a:off x="2796164" y="2730702"/>
              <a:ext cx="1516441" cy="572464"/>
            </a:xfrm>
            <a:prstGeom prst="rect">
              <a:avLst/>
            </a:prstGeom>
            <a:noFill/>
          </p:spPr>
          <p:txBody>
            <a:bodyPr wrap="none" lIns="182880" tIns="146304" rIns="182880" bIns="146304" rtlCol="0">
              <a:spAutoFit/>
            </a:bodyPr>
            <a:lstStyle/>
            <a:p>
              <a:pPr>
                <a:lnSpc>
                  <a:spcPct val="90000"/>
                </a:lnSpc>
                <a:spcAft>
                  <a:spcPts val="600"/>
                </a:spcAft>
              </a:pPr>
              <a:r>
                <a:rPr lang="en-US" sz="2000" dirty="0" smtClean="0">
                  <a:solidFill>
                    <a:schemeClr val="bg1"/>
                  </a:solidFill>
                </a:rPr>
                <a:t>Web Parts</a:t>
              </a:r>
            </a:p>
          </p:txBody>
        </p:sp>
        <p:sp>
          <p:nvSpPr>
            <p:cNvPr id="8" name="TextBox 7"/>
            <p:cNvSpPr txBox="1"/>
            <p:nvPr/>
          </p:nvSpPr>
          <p:spPr>
            <a:xfrm>
              <a:off x="3067338" y="3669974"/>
              <a:ext cx="1559017" cy="572464"/>
            </a:xfrm>
            <a:prstGeom prst="rect">
              <a:avLst/>
            </a:prstGeom>
            <a:noFill/>
          </p:spPr>
          <p:txBody>
            <a:bodyPr wrap="none" lIns="182880" tIns="146304" rIns="182880" bIns="146304" rtlCol="0">
              <a:spAutoFit/>
            </a:bodyPr>
            <a:lstStyle/>
            <a:p>
              <a:pPr>
                <a:lnSpc>
                  <a:spcPct val="90000"/>
                </a:lnSpc>
                <a:spcAft>
                  <a:spcPts val="600"/>
                </a:spcAft>
              </a:pPr>
              <a:r>
                <a:rPr lang="en-US" sz="2000" dirty="0" smtClean="0">
                  <a:solidFill>
                    <a:schemeClr val="bg1"/>
                  </a:solidFill>
                </a:rPr>
                <a:t>Workflows</a:t>
              </a:r>
            </a:p>
          </p:txBody>
        </p:sp>
        <p:sp>
          <p:nvSpPr>
            <p:cNvPr id="9" name="TextBox 8"/>
            <p:cNvSpPr txBox="1"/>
            <p:nvPr/>
          </p:nvSpPr>
          <p:spPr>
            <a:xfrm>
              <a:off x="1493837" y="2697421"/>
              <a:ext cx="1029513" cy="572464"/>
            </a:xfrm>
            <a:prstGeom prst="rect">
              <a:avLst/>
            </a:prstGeom>
            <a:noFill/>
          </p:spPr>
          <p:txBody>
            <a:bodyPr wrap="none" lIns="182880" tIns="146304" rIns="182880" bIns="146304" rtlCol="0">
              <a:spAutoFit/>
            </a:bodyPr>
            <a:lstStyle/>
            <a:p>
              <a:pPr>
                <a:lnSpc>
                  <a:spcPct val="90000"/>
                </a:lnSpc>
                <a:spcAft>
                  <a:spcPts val="600"/>
                </a:spcAft>
              </a:pPr>
              <a:r>
                <a:rPr lang="en-US" sz="2000" dirty="0" smtClean="0">
                  <a:solidFill>
                    <a:schemeClr val="bg1"/>
                  </a:solidFill>
                </a:rPr>
                <a:t>Pages</a:t>
              </a:r>
            </a:p>
          </p:txBody>
        </p:sp>
        <p:sp>
          <p:nvSpPr>
            <p:cNvPr id="10" name="TextBox 9"/>
            <p:cNvSpPr txBox="1"/>
            <p:nvPr/>
          </p:nvSpPr>
          <p:spPr>
            <a:xfrm>
              <a:off x="1349438" y="4608079"/>
              <a:ext cx="1318310" cy="572464"/>
            </a:xfrm>
            <a:prstGeom prst="rect">
              <a:avLst/>
            </a:prstGeom>
            <a:noFill/>
          </p:spPr>
          <p:txBody>
            <a:bodyPr wrap="none" lIns="182880" tIns="146304" rIns="182880" bIns="146304" rtlCol="0">
              <a:spAutoFit/>
            </a:bodyPr>
            <a:lstStyle/>
            <a:p>
              <a:pPr>
                <a:lnSpc>
                  <a:spcPct val="90000"/>
                </a:lnSpc>
                <a:spcAft>
                  <a:spcPts val="600"/>
                </a:spcAft>
              </a:pPr>
              <a:r>
                <a:rPr lang="en-US" sz="2000" dirty="0" smtClean="0">
                  <a:solidFill>
                    <a:schemeClr val="bg1"/>
                  </a:solidFill>
                </a:rPr>
                <a:t>Libraries</a:t>
              </a:r>
            </a:p>
          </p:txBody>
        </p:sp>
        <p:sp>
          <p:nvSpPr>
            <p:cNvPr id="11" name="TextBox 10"/>
            <p:cNvSpPr txBox="1"/>
            <p:nvPr/>
          </p:nvSpPr>
          <p:spPr>
            <a:xfrm>
              <a:off x="1507542" y="5482070"/>
              <a:ext cx="2732992" cy="627864"/>
            </a:xfrm>
            <a:prstGeom prst="rect">
              <a:avLst/>
            </a:prstGeom>
            <a:noFill/>
          </p:spPr>
          <p:txBody>
            <a:bodyPr wrap="none" lIns="182880" tIns="146304" rIns="182880" bIns="146304" rtlCol="0">
              <a:spAutoFit/>
            </a:bodyPr>
            <a:lstStyle/>
            <a:p>
              <a:pPr>
                <a:lnSpc>
                  <a:spcPct val="90000"/>
                </a:lnSpc>
                <a:spcAft>
                  <a:spcPts val="600"/>
                </a:spcAft>
              </a:pPr>
              <a:r>
                <a:rPr lang="en-US" sz="2400" b="1" dirty="0" smtClean="0">
                  <a:gradFill>
                    <a:gsLst>
                      <a:gs pos="2917">
                        <a:schemeClr val="tx1"/>
                      </a:gs>
                      <a:gs pos="30000">
                        <a:schemeClr val="tx1"/>
                      </a:gs>
                    </a:gsLst>
                    <a:lin ang="5400000" scaled="0"/>
                  </a:gradFill>
                </a:rPr>
                <a:t>SharePoint 2010</a:t>
              </a:r>
            </a:p>
          </p:txBody>
        </p:sp>
      </p:grpSp>
      <p:grpSp>
        <p:nvGrpSpPr>
          <p:cNvPr id="18" name="Group 17"/>
          <p:cNvGrpSpPr/>
          <p:nvPr/>
        </p:nvGrpSpPr>
        <p:grpSpPr>
          <a:xfrm>
            <a:off x="6702926" y="1543426"/>
            <a:ext cx="5427650" cy="4528939"/>
            <a:chOff x="6862672" y="1513591"/>
            <a:chExt cx="5427650" cy="4528939"/>
          </a:xfrm>
        </p:grpSpPr>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10738" y="2306274"/>
              <a:ext cx="1354757" cy="1354757"/>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67489" y="3202481"/>
              <a:ext cx="2167611" cy="2167611"/>
            </a:xfrm>
            <a:prstGeom prst="rect">
              <a:avLst/>
            </a:prstGeom>
          </p:spPr>
        </p:pic>
        <p:pic>
          <p:nvPicPr>
            <p:cNvPr id="6" name="Picture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619677" y="1513591"/>
              <a:ext cx="730900" cy="730900"/>
            </a:xfrm>
            <a:prstGeom prst="rect">
              <a:avLst/>
            </a:prstGeom>
          </p:spPr>
        </p:pic>
        <p:sp>
          <p:nvSpPr>
            <p:cNvPr id="12" name="TextBox 11"/>
            <p:cNvSpPr txBox="1"/>
            <p:nvPr/>
          </p:nvSpPr>
          <p:spPr>
            <a:xfrm>
              <a:off x="6862672" y="5414666"/>
              <a:ext cx="2732992" cy="627864"/>
            </a:xfrm>
            <a:prstGeom prst="rect">
              <a:avLst/>
            </a:prstGeom>
            <a:noFill/>
          </p:spPr>
          <p:txBody>
            <a:bodyPr wrap="none" lIns="182880" tIns="146304" rIns="182880" bIns="146304" rtlCol="0">
              <a:spAutoFit/>
            </a:bodyPr>
            <a:lstStyle/>
            <a:p>
              <a:pPr>
                <a:lnSpc>
                  <a:spcPct val="90000"/>
                </a:lnSpc>
                <a:spcAft>
                  <a:spcPts val="600"/>
                </a:spcAft>
              </a:pPr>
              <a:r>
                <a:rPr lang="en-US" sz="2400" b="1" dirty="0" smtClean="0">
                  <a:gradFill>
                    <a:gsLst>
                      <a:gs pos="2917">
                        <a:schemeClr val="tx1"/>
                      </a:gs>
                      <a:gs pos="30000">
                        <a:schemeClr val="tx1"/>
                      </a:gs>
                    </a:gsLst>
                    <a:lin ang="5400000" scaled="0"/>
                  </a:gradFill>
                </a:rPr>
                <a:t>SharePoint 2013</a:t>
              </a:r>
            </a:p>
          </p:txBody>
        </p:sp>
        <p:sp>
          <p:nvSpPr>
            <p:cNvPr id="13" name="TextBox 12"/>
            <p:cNvSpPr txBox="1"/>
            <p:nvPr/>
          </p:nvSpPr>
          <p:spPr>
            <a:xfrm>
              <a:off x="9037637" y="1543426"/>
              <a:ext cx="1464888" cy="572464"/>
            </a:xfrm>
            <a:prstGeom prst="rect">
              <a:avLst/>
            </a:prstGeom>
            <a:noFill/>
          </p:spPr>
          <p:txBody>
            <a:bodyPr wrap="none" lIns="182880" tIns="146304" rIns="182880" bIns="146304" rtlCol="0">
              <a:spAutoFit/>
            </a:bodyPr>
            <a:lstStyle/>
            <a:p>
              <a:pPr>
                <a:lnSpc>
                  <a:spcPct val="90000"/>
                </a:lnSpc>
                <a:spcAft>
                  <a:spcPts val="600"/>
                </a:spcAft>
              </a:pPr>
              <a:r>
                <a:rPr lang="en-US" sz="2000" dirty="0" smtClean="0"/>
                <a:t>App Parts</a:t>
              </a:r>
            </a:p>
          </p:txBody>
        </p:sp>
        <p:sp>
          <p:nvSpPr>
            <p:cNvPr id="14" name="TextBox 13"/>
            <p:cNvSpPr txBox="1"/>
            <p:nvPr/>
          </p:nvSpPr>
          <p:spPr>
            <a:xfrm>
              <a:off x="9037637" y="2741293"/>
              <a:ext cx="3252685" cy="572464"/>
            </a:xfrm>
            <a:prstGeom prst="rect">
              <a:avLst/>
            </a:prstGeom>
            <a:noFill/>
          </p:spPr>
          <p:txBody>
            <a:bodyPr wrap="none" lIns="182880" tIns="146304" rIns="182880" bIns="146304" rtlCol="0">
              <a:spAutoFit/>
            </a:bodyPr>
            <a:lstStyle/>
            <a:p>
              <a:pPr>
                <a:lnSpc>
                  <a:spcPct val="90000"/>
                </a:lnSpc>
                <a:spcAft>
                  <a:spcPts val="600"/>
                </a:spcAft>
              </a:pPr>
              <a:r>
                <a:rPr lang="en-US" sz="2000" dirty="0" smtClean="0"/>
                <a:t>SharePoint-Hosted Apps</a:t>
              </a:r>
            </a:p>
          </p:txBody>
        </p:sp>
        <p:sp>
          <p:nvSpPr>
            <p:cNvPr id="16" name="TextBox 15"/>
            <p:cNvSpPr txBox="1"/>
            <p:nvPr/>
          </p:nvSpPr>
          <p:spPr>
            <a:xfrm>
              <a:off x="9037637" y="4368215"/>
              <a:ext cx="2872646" cy="572464"/>
            </a:xfrm>
            <a:prstGeom prst="rect">
              <a:avLst/>
            </a:prstGeom>
            <a:noFill/>
          </p:spPr>
          <p:txBody>
            <a:bodyPr wrap="none" lIns="182880" tIns="146304" rIns="182880" bIns="146304" rtlCol="0">
              <a:spAutoFit/>
            </a:bodyPr>
            <a:lstStyle/>
            <a:p>
              <a:pPr>
                <a:lnSpc>
                  <a:spcPct val="90000"/>
                </a:lnSpc>
                <a:spcAft>
                  <a:spcPts val="600"/>
                </a:spcAft>
              </a:pPr>
              <a:r>
                <a:rPr lang="en-US" sz="2000" dirty="0" smtClean="0"/>
                <a:t>Provider-Hosted Apps</a:t>
              </a:r>
            </a:p>
          </p:txBody>
        </p:sp>
      </p:grpSp>
    </p:spTree>
    <p:extLst>
      <p:ext uri="{BB962C8B-B14F-4D97-AF65-F5344CB8AC3E}">
        <p14:creationId xmlns:p14="http://schemas.microsoft.com/office/powerpoint/2010/main" val="755861781"/>
      </p:ext>
    </p:extLst>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7" y="1212850"/>
            <a:ext cx="12039599" cy="5749266"/>
          </a:xfrm>
        </p:spPr>
        <p:txBody>
          <a:bodyPr/>
          <a:lstStyle/>
          <a:p>
            <a:r>
              <a:rPr lang="en-US" strike="sngStrike" dirty="0"/>
              <a:t>SPC 413, Complex Problem Solving with HTML5</a:t>
            </a:r>
          </a:p>
          <a:p>
            <a:pPr lvl="1"/>
            <a:r>
              <a:rPr lang="en-US" dirty="0"/>
              <a:t>Tuesday, March 4, 2014, 10:45 AM-12:00 PM</a:t>
            </a:r>
          </a:p>
          <a:p>
            <a:pPr lvl="1"/>
            <a:r>
              <a:rPr lang="en-US" dirty="0"/>
              <a:t>Palazzo Ballroom A-H </a:t>
            </a:r>
          </a:p>
          <a:p>
            <a:pPr lvl="1"/>
            <a:r>
              <a:rPr lang="en-US" dirty="0">
                <a:hlinkClick r:id="rId3"/>
              </a:rPr>
              <a:t>http://curah.microsoft.com/56000/sharepoint-conference-2014-spc413-resources</a:t>
            </a:r>
            <a:endParaRPr lang="en-US" dirty="0"/>
          </a:p>
          <a:p>
            <a:r>
              <a:rPr lang="en-US" strike="sngStrike" smtClean="0"/>
              <a:t>SPC </a:t>
            </a:r>
            <a:r>
              <a:rPr lang="en-US" strike="sngStrike" dirty="0" smtClean="0"/>
              <a:t>400, 3</a:t>
            </a:r>
            <a:r>
              <a:rPr lang="en-US" strike="sngStrike" baseline="30000" dirty="0" smtClean="0"/>
              <a:t>rd</a:t>
            </a:r>
            <a:r>
              <a:rPr lang="en-US" strike="sngStrike" dirty="0" smtClean="0"/>
              <a:t>-Party JS Libraries You Need to Know</a:t>
            </a:r>
          </a:p>
          <a:p>
            <a:pPr lvl="1"/>
            <a:r>
              <a:rPr lang="en-US" dirty="0"/>
              <a:t>Tuesday, March 4, 2014, 3:15 PM-4:30 </a:t>
            </a:r>
            <a:r>
              <a:rPr lang="en-US" dirty="0" smtClean="0"/>
              <a:t>PM</a:t>
            </a:r>
          </a:p>
          <a:p>
            <a:pPr lvl="1"/>
            <a:r>
              <a:rPr lang="en-US" dirty="0"/>
              <a:t>Palazzo </a:t>
            </a:r>
            <a:r>
              <a:rPr lang="en-US" dirty="0" smtClean="0"/>
              <a:t>Ballroom K,L</a:t>
            </a:r>
          </a:p>
          <a:p>
            <a:pPr lvl="1"/>
            <a:r>
              <a:rPr lang="en-US" dirty="0">
                <a:hlinkClick r:id="rId4"/>
              </a:rPr>
              <a:t>http://</a:t>
            </a:r>
            <a:r>
              <a:rPr lang="en-US" dirty="0" smtClean="0">
                <a:hlinkClick r:id="rId4"/>
              </a:rPr>
              <a:t>curah.microsoft.com/56018/sharepoint-conference-2014-spc400-resources</a:t>
            </a:r>
            <a:endParaRPr lang="en-US" dirty="0" smtClean="0"/>
          </a:p>
          <a:p>
            <a:r>
              <a:rPr lang="en-US" dirty="0" smtClean="0">
                <a:effectLst>
                  <a:glow rad="101600">
                    <a:srgbClr val="FFFF00">
                      <a:alpha val="60000"/>
                    </a:srgbClr>
                  </a:glow>
                </a:effectLst>
              </a:rPr>
              <a:t>SPC 404, </a:t>
            </a:r>
            <a:r>
              <a:rPr lang="en-US" dirty="0">
                <a:effectLst>
                  <a:glow rad="101600">
                    <a:srgbClr val="FFFF00">
                      <a:alpha val="60000"/>
                    </a:srgbClr>
                  </a:glow>
                </a:effectLst>
              </a:rPr>
              <a:t>Build your own REST service with </a:t>
            </a:r>
            <a:r>
              <a:rPr lang="en-US" dirty="0" err="1">
                <a:effectLst>
                  <a:glow rad="101600">
                    <a:srgbClr val="FFFF00">
                      <a:alpha val="60000"/>
                    </a:srgbClr>
                  </a:glow>
                </a:effectLst>
              </a:rPr>
              <a:t>WebAPI</a:t>
            </a:r>
            <a:r>
              <a:rPr lang="en-US" dirty="0">
                <a:effectLst>
                  <a:glow rad="101600">
                    <a:srgbClr val="FFFF00">
                      <a:alpha val="60000"/>
                    </a:srgbClr>
                  </a:glow>
                </a:effectLst>
              </a:rPr>
              <a:t> </a:t>
            </a:r>
            <a:r>
              <a:rPr lang="en-US" dirty="0" smtClean="0">
                <a:effectLst>
                  <a:glow rad="101600">
                    <a:srgbClr val="FFFF00">
                      <a:alpha val="60000"/>
                    </a:srgbClr>
                  </a:glow>
                </a:effectLst>
              </a:rPr>
              <a:t>2</a:t>
            </a:r>
          </a:p>
          <a:p>
            <a:pPr lvl="1"/>
            <a:r>
              <a:rPr lang="en-US" dirty="0"/>
              <a:t>Wednesday, March 5, 2014, 10:45 AM-12:00 PM </a:t>
            </a:r>
            <a:endParaRPr lang="en-US" dirty="0" smtClean="0"/>
          </a:p>
          <a:p>
            <a:pPr lvl="1"/>
            <a:r>
              <a:rPr lang="en-US" dirty="0"/>
              <a:t>Palazzo Ballroom A-H </a:t>
            </a:r>
            <a:endParaRPr lang="en-US" dirty="0" smtClean="0"/>
          </a:p>
          <a:p>
            <a:pPr lvl="1"/>
            <a:r>
              <a:rPr lang="en-US" dirty="0">
                <a:hlinkClick r:id="rId5"/>
              </a:rPr>
              <a:t>http://</a:t>
            </a:r>
            <a:r>
              <a:rPr lang="en-US" dirty="0" smtClean="0">
                <a:hlinkClick r:id="rId5"/>
              </a:rPr>
              <a:t>curah.microsoft.com/56111/sharepoint-conference-2014-spc400-resources</a:t>
            </a:r>
            <a:endParaRPr lang="en-US" dirty="0" smtClean="0"/>
          </a:p>
        </p:txBody>
      </p:sp>
      <p:sp>
        <p:nvSpPr>
          <p:cNvPr id="3" name="Title 2"/>
          <p:cNvSpPr>
            <a:spLocks noGrp="1"/>
          </p:cNvSpPr>
          <p:nvPr>
            <p:ph type="title"/>
          </p:nvPr>
        </p:nvSpPr>
        <p:spPr/>
        <p:txBody>
          <a:bodyPr/>
          <a:lstStyle/>
          <a:p>
            <a:r>
              <a:rPr lang="en-US" dirty="0" smtClean="0"/>
              <a:t>Sessions and Resources</a:t>
            </a:r>
            <a:endParaRPr lang="en-US" dirty="0"/>
          </a:p>
        </p:txBody>
      </p:sp>
    </p:spTree>
    <p:extLst>
      <p:ext uri="{BB962C8B-B14F-4D97-AF65-F5344CB8AC3E}">
        <p14:creationId xmlns:p14="http://schemas.microsoft.com/office/powerpoint/2010/main" val="3273234216"/>
      </p:ext>
    </p:extLst>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 y="-1772"/>
            <a:ext cx="12441902" cy="1304498"/>
          </a:xfrm>
          <a:prstGeom prst="rect">
            <a:avLst/>
          </a:prstGeom>
          <a:solidFill>
            <a:srgbClr val="9FC54D"/>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Title 3"/>
          <p:cNvSpPr>
            <a:spLocks noGrp="1"/>
          </p:cNvSpPr>
          <p:nvPr>
            <p:ph type="title"/>
          </p:nvPr>
        </p:nvSpPr>
        <p:spPr/>
        <p:txBody>
          <a:bodyPr/>
          <a:lstStyle/>
          <a:p>
            <a:r>
              <a:rPr lang="en-US" dirty="0" err="1" smtClean="0">
                <a:gradFill>
                  <a:gsLst>
                    <a:gs pos="1250">
                      <a:schemeClr val="bg1"/>
                    </a:gs>
                    <a:gs pos="100000">
                      <a:schemeClr val="bg1"/>
                    </a:gs>
                  </a:gsLst>
                  <a:lin ang="5400000" scaled="0"/>
                </a:gradFill>
              </a:rPr>
              <a:t>MySPC</a:t>
            </a:r>
            <a:endParaRPr lang="en-US" dirty="0">
              <a:gradFill>
                <a:gsLst>
                  <a:gs pos="1250">
                    <a:schemeClr val="bg1"/>
                  </a:gs>
                  <a:gs pos="100000">
                    <a:schemeClr val="bg1"/>
                  </a:gs>
                </a:gsLst>
                <a:lin ang="5400000" scaled="0"/>
              </a:gradFill>
            </a:endParaRPr>
          </a:p>
        </p:txBody>
      </p:sp>
      <p:grpSp>
        <p:nvGrpSpPr>
          <p:cNvPr id="6" name="Group 5"/>
          <p:cNvGrpSpPr/>
          <p:nvPr/>
        </p:nvGrpSpPr>
        <p:grpSpPr>
          <a:xfrm>
            <a:off x="9887683" y="72345"/>
            <a:ext cx="3252155" cy="1098069"/>
            <a:chOff x="9493983" y="21545"/>
            <a:chExt cx="3252155" cy="1098069"/>
          </a:xfrm>
        </p:grpSpPr>
        <p:sp>
          <p:nvSpPr>
            <p:cNvPr id="7" name="Title 3"/>
            <p:cNvSpPr txBox="1">
              <a:spLocks/>
            </p:cNvSpPr>
            <p:nvPr/>
          </p:nvSpPr>
          <p:spPr>
            <a:xfrm>
              <a:off x="9519383" y="21545"/>
              <a:ext cx="3226755" cy="385754"/>
            </a:xfrm>
            <a:prstGeom prst="rect">
              <a:avLst/>
            </a:prstGeom>
          </p:spPr>
          <p:txBody>
            <a:bodyPr vert="horz" wrap="square" lIns="0" tIns="0" rIns="0" bIns="0" rtlCol="0" anchor="b">
              <a:noAutofit/>
            </a:bodyPr>
            <a:lstStyle>
              <a:lvl1pPr algn="l" defTabSz="914180" rtl="0" eaLnBrk="1" latinLnBrk="0" hangingPunct="1">
                <a:lnSpc>
                  <a:spcPct val="90000"/>
                </a:lnSpc>
                <a:spcBef>
                  <a:spcPct val="0"/>
                </a:spcBef>
                <a:buNone/>
                <a:defRPr lang="en-US" sz="5293"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US" sz="1600" dirty="0">
                  <a:solidFill>
                    <a:schemeClr val="bg1"/>
                  </a:solidFill>
                </a:rPr>
                <a:t>Sponsored by</a:t>
              </a:r>
            </a:p>
          </p:txBody>
        </p:sp>
        <p:grpSp>
          <p:nvGrpSpPr>
            <p:cNvPr id="8" name="Group 4"/>
            <p:cNvGrpSpPr>
              <a:grpSpLocks noChangeAspect="1"/>
            </p:cNvGrpSpPr>
            <p:nvPr/>
          </p:nvGrpSpPr>
          <p:grpSpPr bwMode="auto">
            <a:xfrm>
              <a:off x="9493983" y="373065"/>
              <a:ext cx="1800711" cy="746549"/>
              <a:chOff x="1052" y="1007"/>
              <a:chExt cx="5567" cy="2308"/>
            </a:xfrm>
            <a:solidFill>
              <a:schemeClr val="bg1"/>
            </a:solidFill>
          </p:grpSpPr>
          <p:sp>
            <p:nvSpPr>
              <p:cNvPr id="9" name="Freeform 6"/>
              <p:cNvSpPr>
                <a:spLocks/>
              </p:cNvSpPr>
              <p:nvPr/>
            </p:nvSpPr>
            <p:spPr bwMode="auto">
              <a:xfrm>
                <a:off x="3211" y="2494"/>
                <a:ext cx="1250" cy="821"/>
              </a:xfrm>
              <a:custGeom>
                <a:avLst/>
                <a:gdLst>
                  <a:gd name="T0" fmla="*/ 1241 w 1250"/>
                  <a:gd name="T1" fmla="*/ 0 h 821"/>
                  <a:gd name="T2" fmla="*/ 1250 w 1250"/>
                  <a:gd name="T3" fmla="*/ 2 h 821"/>
                  <a:gd name="T4" fmla="*/ 1108 w 1250"/>
                  <a:gd name="T5" fmla="*/ 151 h 821"/>
                  <a:gd name="T6" fmla="*/ 917 w 1250"/>
                  <a:gd name="T7" fmla="*/ 335 h 821"/>
                  <a:gd name="T8" fmla="*/ 718 w 1250"/>
                  <a:gd name="T9" fmla="*/ 507 h 821"/>
                  <a:gd name="T10" fmla="*/ 505 w 1250"/>
                  <a:gd name="T11" fmla="*/ 664 h 821"/>
                  <a:gd name="T12" fmla="*/ 349 w 1250"/>
                  <a:gd name="T13" fmla="*/ 755 h 821"/>
                  <a:gd name="T14" fmla="*/ 214 w 1250"/>
                  <a:gd name="T15" fmla="*/ 809 h 821"/>
                  <a:gd name="T16" fmla="*/ 158 w 1250"/>
                  <a:gd name="T17" fmla="*/ 821 h 821"/>
                  <a:gd name="T18" fmla="*/ 106 w 1250"/>
                  <a:gd name="T19" fmla="*/ 821 h 821"/>
                  <a:gd name="T20" fmla="*/ 60 w 1250"/>
                  <a:gd name="T21" fmla="*/ 806 h 821"/>
                  <a:gd name="T22" fmla="*/ 23 w 1250"/>
                  <a:gd name="T23" fmla="*/ 772 h 821"/>
                  <a:gd name="T24" fmla="*/ 5 w 1250"/>
                  <a:gd name="T25" fmla="*/ 721 h 821"/>
                  <a:gd name="T26" fmla="*/ 1 w 1250"/>
                  <a:gd name="T27" fmla="*/ 637 h 821"/>
                  <a:gd name="T28" fmla="*/ 25 w 1250"/>
                  <a:gd name="T29" fmla="*/ 525 h 821"/>
                  <a:gd name="T30" fmla="*/ 74 w 1250"/>
                  <a:gd name="T31" fmla="*/ 394 h 821"/>
                  <a:gd name="T32" fmla="*/ 158 w 1250"/>
                  <a:gd name="T33" fmla="*/ 218 h 821"/>
                  <a:gd name="T34" fmla="*/ 283 w 1250"/>
                  <a:gd name="T35" fmla="*/ 7 h 821"/>
                  <a:gd name="T36" fmla="*/ 288 w 1250"/>
                  <a:gd name="T37" fmla="*/ 2 h 821"/>
                  <a:gd name="T38" fmla="*/ 398 w 1250"/>
                  <a:gd name="T39" fmla="*/ 0 h 821"/>
                  <a:gd name="T40" fmla="*/ 393 w 1250"/>
                  <a:gd name="T41" fmla="*/ 14 h 821"/>
                  <a:gd name="T42" fmla="*/ 336 w 1250"/>
                  <a:gd name="T43" fmla="*/ 159 h 821"/>
                  <a:gd name="T44" fmla="*/ 309 w 1250"/>
                  <a:gd name="T45" fmla="*/ 281 h 821"/>
                  <a:gd name="T46" fmla="*/ 309 w 1250"/>
                  <a:gd name="T47" fmla="*/ 374 h 821"/>
                  <a:gd name="T48" fmla="*/ 331 w 1250"/>
                  <a:gd name="T49" fmla="*/ 426 h 821"/>
                  <a:gd name="T50" fmla="*/ 371 w 1250"/>
                  <a:gd name="T51" fmla="*/ 460 h 821"/>
                  <a:gd name="T52" fmla="*/ 427 w 1250"/>
                  <a:gd name="T53" fmla="*/ 473 h 821"/>
                  <a:gd name="T54" fmla="*/ 528 w 1250"/>
                  <a:gd name="T55" fmla="*/ 458 h 821"/>
                  <a:gd name="T56" fmla="*/ 655 w 1250"/>
                  <a:gd name="T57" fmla="*/ 406 h 821"/>
                  <a:gd name="T58" fmla="*/ 805 w 1250"/>
                  <a:gd name="T59" fmla="*/ 318 h 821"/>
                  <a:gd name="T60" fmla="*/ 996 w 1250"/>
                  <a:gd name="T61" fmla="*/ 178 h 821"/>
                  <a:gd name="T62" fmla="*/ 1179 w 1250"/>
                  <a:gd name="T63" fmla="*/ 24 h 821"/>
                  <a:gd name="T64" fmla="*/ 1202 w 1250"/>
                  <a:gd name="T65" fmla="*/ 5 h 821"/>
                  <a:gd name="T66" fmla="*/ 1224 w 1250"/>
                  <a:gd name="T67"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0" h="821">
                    <a:moveTo>
                      <a:pt x="1224" y="0"/>
                    </a:moveTo>
                    <a:lnTo>
                      <a:pt x="1241" y="0"/>
                    </a:lnTo>
                    <a:lnTo>
                      <a:pt x="1245" y="2"/>
                    </a:lnTo>
                    <a:lnTo>
                      <a:pt x="1250" y="2"/>
                    </a:lnTo>
                    <a:lnTo>
                      <a:pt x="1201" y="54"/>
                    </a:lnTo>
                    <a:lnTo>
                      <a:pt x="1108" y="151"/>
                    </a:lnTo>
                    <a:lnTo>
                      <a:pt x="1013" y="244"/>
                    </a:lnTo>
                    <a:lnTo>
                      <a:pt x="917" y="335"/>
                    </a:lnTo>
                    <a:lnTo>
                      <a:pt x="819" y="422"/>
                    </a:lnTo>
                    <a:lnTo>
                      <a:pt x="718" y="507"/>
                    </a:lnTo>
                    <a:lnTo>
                      <a:pt x="613" y="588"/>
                    </a:lnTo>
                    <a:lnTo>
                      <a:pt x="505" y="664"/>
                    </a:lnTo>
                    <a:lnTo>
                      <a:pt x="429" y="711"/>
                    </a:lnTo>
                    <a:lnTo>
                      <a:pt x="349" y="755"/>
                    </a:lnTo>
                    <a:lnTo>
                      <a:pt x="267" y="792"/>
                    </a:lnTo>
                    <a:lnTo>
                      <a:pt x="214" y="809"/>
                    </a:lnTo>
                    <a:lnTo>
                      <a:pt x="160" y="819"/>
                    </a:lnTo>
                    <a:lnTo>
                      <a:pt x="158" y="821"/>
                    </a:lnTo>
                    <a:lnTo>
                      <a:pt x="158" y="821"/>
                    </a:lnTo>
                    <a:lnTo>
                      <a:pt x="106" y="821"/>
                    </a:lnTo>
                    <a:lnTo>
                      <a:pt x="86" y="816"/>
                    </a:lnTo>
                    <a:lnTo>
                      <a:pt x="60" y="806"/>
                    </a:lnTo>
                    <a:lnTo>
                      <a:pt x="39" y="791"/>
                    </a:lnTo>
                    <a:lnTo>
                      <a:pt x="23" y="772"/>
                    </a:lnTo>
                    <a:lnTo>
                      <a:pt x="11" y="748"/>
                    </a:lnTo>
                    <a:lnTo>
                      <a:pt x="5" y="721"/>
                    </a:lnTo>
                    <a:lnTo>
                      <a:pt x="0" y="679"/>
                    </a:lnTo>
                    <a:lnTo>
                      <a:pt x="1" y="637"/>
                    </a:lnTo>
                    <a:lnTo>
                      <a:pt x="8" y="595"/>
                    </a:lnTo>
                    <a:lnTo>
                      <a:pt x="25" y="525"/>
                    </a:lnTo>
                    <a:lnTo>
                      <a:pt x="49" y="458"/>
                    </a:lnTo>
                    <a:lnTo>
                      <a:pt x="74" y="394"/>
                    </a:lnTo>
                    <a:lnTo>
                      <a:pt x="103" y="330"/>
                    </a:lnTo>
                    <a:lnTo>
                      <a:pt x="158" y="218"/>
                    </a:lnTo>
                    <a:lnTo>
                      <a:pt x="219" y="112"/>
                    </a:lnTo>
                    <a:lnTo>
                      <a:pt x="283" y="7"/>
                    </a:lnTo>
                    <a:lnTo>
                      <a:pt x="287" y="5"/>
                    </a:lnTo>
                    <a:lnTo>
                      <a:pt x="288" y="2"/>
                    </a:lnTo>
                    <a:lnTo>
                      <a:pt x="292" y="2"/>
                    </a:lnTo>
                    <a:lnTo>
                      <a:pt x="398" y="0"/>
                    </a:lnTo>
                    <a:lnTo>
                      <a:pt x="395" y="7"/>
                    </a:lnTo>
                    <a:lnTo>
                      <a:pt x="393" y="14"/>
                    </a:lnTo>
                    <a:lnTo>
                      <a:pt x="363" y="85"/>
                    </a:lnTo>
                    <a:lnTo>
                      <a:pt x="336" y="159"/>
                    </a:lnTo>
                    <a:lnTo>
                      <a:pt x="316" y="235"/>
                    </a:lnTo>
                    <a:lnTo>
                      <a:pt x="309" y="281"/>
                    </a:lnTo>
                    <a:lnTo>
                      <a:pt x="305" y="326"/>
                    </a:lnTo>
                    <a:lnTo>
                      <a:pt x="309" y="374"/>
                    </a:lnTo>
                    <a:lnTo>
                      <a:pt x="317" y="402"/>
                    </a:lnTo>
                    <a:lnTo>
                      <a:pt x="331" y="426"/>
                    </a:lnTo>
                    <a:lnTo>
                      <a:pt x="349" y="446"/>
                    </a:lnTo>
                    <a:lnTo>
                      <a:pt x="371" y="460"/>
                    </a:lnTo>
                    <a:lnTo>
                      <a:pt x="398" y="470"/>
                    </a:lnTo>
                    <a:lnTo>
                      <a:pt x="427" y="473"/>
                    </a:lnTo>
                    <a:lnTo>
                      <a:pt x="478" y="468"/>
                    </a:lnTo>
                    <a:lnTo>
                      <a:pt x="528" y="458"/>
                    </a:lnTo>
                    <a:lnTo>
                      <a:pt x="576" y="441"/>
                    </a:lnTo>
                    <a:lnTo>
                      <a:pt x="655" y="406"/>
                    </a:lnTo>
                    <a:lnTo>
                      <a:pt x="731" y="363"/>
                    </a:lnTo>
                    <a:lnTo>
                      <a:pt x="805" y="318"/>
                    </a:lnTo>
                    <a:lnTo>
                      <a:pt x="902" y="250"/>
                    </a:lnTo>
                    <a:lnTo>
                      <a:pt x="996" y="178"/>
                    </a:lnTo>
                    <a:lnTo>
                      <a:pt x="1089" y="102"/>
                    </a:lnTo>
                    <a:lnTo>
                      <a:pt x="1179" y="24"/>
                    </a:lnTo>
                    <a:lnTo>
                      <a:pt x="1192" y="12"/>
                    </a:lnTo>
                    <a:lnTo>
                      <a:pt x="1202" y="5"/>
                    </a:lnTo>
                    <a:lnTo>
                      <a:pt x="1212" y="2"/>
                    </a:lnTo>
                    <a:lnTo>
                      <a:pt x="1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7"/>
              <p:cNvSpPr>
                <a:spLocks/>
              </p:cNvSpPr>
              <p:nvPr/>
            </p:nvSpPr>
            <p:spPr bwMode="auto">
              <a:xfrm>
                <a:off x="5030" y="1007"/>
                <a:ext cx="1209" cy="778"/>
              </a:xfrm>
              <a:custGeom>
                <a:avLst/>
                <a:gdLst>
                  <a:gd name="T0" fmla="*/ 1103 w 1209"/>
                  <a:gd name="T1" fmla="*/ 0 h 778"/>
                  <a:gd name="T2" fmla="*/ 1133 w 1209"/>
                  <a:gd name="T3" fmla="*/ 8 h 778"/>
                  <a:gd name="T4" fmla="*/ 1175 w 1209"/>
                  <a:gd name="T5" fmla="*/ 37 h 778"/>
                  <a:gd name="T6" fmla="*/ 1199 w 1209"/>
                  <a:gd name="T7" fmla="*/ 77 h 778"/>
                  <a:gd name="T8" fmla="*/ 1209 w 1209"/>
                  <a:gd name="T9" fmla="*/ 150 h 778"/>
                  <a:gd name="T10" fmla="*/ 1197 w 1209"/>
                  <a:gd name="T11" fmla="*/ 243 h 778"/>
                  <a:gd name="T12" fmla="*/ 1157 w 1209"/>
                  <a:gd name="T13" fmla="*/ 373 h 778"/>
                  <a:gd name="T14" fmla="*/ 1103 w 1209"/>
                  <a:gd name="T15" fmla="*/ 498 h 778"/>
                  <a:gd name="T16" fmla="*/ 1007 w 1209"/>
                  <a:gd name="T17" fmla="*/ 682 h 778"/>
                  <a:gd name="T18" fmla="*/ 951 w 1209"/>
                  <a:gd name="T19" fmla="*/ 775 h 778"/>
                  <a:gd name="T20" fmla="*/ 944 w 1209"/>
                  <a:gd name="T21" fmla="*/ 778 h 778"/>
                  <a:gd name="T22" fmla="*/ 833 w 1209"/>
                  <a:gd name="T23" fmla="*/ 778 h 778"/>
                  <a:gd name="T24" fmla="*/ 838 w 1209"/>
                  <a:gd name="T25" fmla="*/ 756 h 778"/>
                  <a:gd name="T26" fmla="*/ 883 w 1209"/>
                  <a:gd name="T27" fmla="*/ 630 h 778"/>
                  <a:gd name="T28" fmla="*/ 903 w 1209"/>
                  <a:gd name="T29" fmla="*/ 520 h 778"/>
                  <a:gd name="T30" fmla="*/ 897 w 1209"/>
                  <a:gd name="T31" fmla="*/ 435 h 778"/>
                  <a:gd name="T32" fmla="*/ 868 w 1209"/>
                  <a:gd name="T33" fmla="*/ 383 h 778"/>
                  <a:gd name="T34" fmla="*/ 819 w 1209"/>
                  <a:gd name="T35" fmla="*/ 354 h 778"/>
                  <a:gd name="T36" fmla="*/ 743 w 1209"/>
                  <a:gd name="T37" fmla="*/ 351 h 778"/>
                  <a:gd name="T38" fmla="*/ 655 w 1209"/>
                  <a:gd name="T39" fmla="*/ 373 h 778"/>
                  <a:gd name="T40" fmla="*/ 532 w 1209"/>
                  <a:gd name="T41" fmla="*/ 429 h 778"/>
                  <a:gd name="T42" fmla="*/ 415 w 1209"/>
                  <a:gd name="T43" fmla="*/ 498 h 778"/>
                  <a:gd name="T44" fmla="*/ 231 w 1209"/>
                  <a:gd name="T45" fmla="*/ 628 h 778"/>
                  <a:gd name="T46" fmla="*/ 59 w 1209"/>
                  <a:gd name="T47" fmla="*/ 771 h 778"/>
                  <a:gd name="T48" fmla="*/ 49 w 1209"/>
                  <a:gd name="T49" fmla="*/ 776 h 778"/>
                  <a:gd name="T50" fmla="*/ 3 w 1209"/>
                  <a:gd name="T51" fmla="*/ 778 h 778"/>
                  <a:gd name="T52" fmla="*/ 0 w 1209"/>
                  <a:gd name="T53" fmla="*/ 776 h 778"/>
                  <a:gd name="T54" fmla="*/ 118 w 1209"/>
                  <a:gd name="T55" fmla="*/ 657 h 778"/>
                  <a:gd name="T56" fmla="*/ 304 w 1209"/>
                  <a:gd name="T57" fmla="*/ 476 h 778"/>
                  <a:gd name="T58" fmla="*/ 498 w 1209"/>
                  <a:gd name="T59" fmla="*/ 310 h 778"/>
                  <a:gd name="T60" fmla="*/ 704 w 1209"/>
                  <a:gd name="T61" fmla="*/ 158 h 778"/>
                  <a:gd name="T62" fmla="*/ 822 w 1209"/>
                  <a:gd name="T63" fmla="*/ 86 h 778"/>
                  <a:gd name="T64" fmla="*/ 949 w 1209"/>
                  <a:gd name="T65" fmla="*/ 28 h 778"/>
                  <a:gd name="T66" fmla="*/ 1050 w 1209"/>
                  <a:gd name="T67" fmla="*/ 1 h 778"/>
                  <a:gd name="T68" fmla="*/ 1054 w 1209"/>
                  <a:gd name="T69"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9" h="778">
                    <a:moveTo>
                      <a:pt x="1054" y="0"/>
                    </a:moveTo>
                    <a:lnTo>
                      <a:pt x="1103" y="0"/>
                    </a:lnTo>
                    <a:lnTo>
                      <a:pt x="1118" y="3"/>
                    </a:lnTo>
                    <a:lnTo>
                      <a:pt x="1133" y="8"/>
                    </a:lnTo>
                    <a:lnTo>
                      <a:pt x="1157" y="20"/>
                    </a:lnTo>
                    <a:lnTo>
                      <a:pt x="1175" y="37"/>
                    </a:lnTo>
                    <a:lnTo>
                      <a:pt x="1191" y="55"/>
                    </a:lnTo>
                    <a:lnTo>
                      <a:pt x="1199" y="77"/>
                    </a:lnTo>
                    <a:lnTo>
                      <a:pt x="1206" y="103"/>
                    </a:lnTo>
                    <a:lnTo>
                      <a:pt x="1209" y="150"/>
                    </a:lnTo>
                    <a:lnTo>
                      <a:pt x="1206" y="197"/>
                    </a:lnTo>
                    <a:lnTo>
                      <a:pt x="1197" y="243"/>
                    </a:lnTo>
                    <a:lnTo>
                      <a:pt x="1180" y="309"/>
                    </a:lnTo>
                    <a:lnTo>
                      <a:pt x="1157" y="373"/>
                    </a:lnTo>
                    <a:lnTo>
                      <a:pt x="1132" y="437"/>
                    </a:lnTo>
                    <a:lnTo>
                      <a:pt x="1103" y="498"/>
                    </a:lnTo>
                    <a:lnTo>
                      <a:pt x="1057" y="591"/>
                    </a:lnTo>
                    <a:lnTo>
                      <a:pt x="1007" y="682"/>
                    </a:lnTo>
                    <a:lnTo>
                      <a:pt x="952" y="771"/>
                    </a:lnTo>
                    <a:lnTo>
                      <a:pt x="951" y="775"/>
                    </a:lnTo>
                    <a:lnTo>
                      <a:pt x="947" y="776"/>
                    </a:lnTo>
                    <a:lnTo>
                      <a:pt x="944" y="778"/>
                    </a:lnTo>
                    <a:lnTo>
                      <a:pt x="834" y="778"/>
                    </a:lnTo>
                    <a:lnTo>
                      <a:pt x="833" y="778"/>
                    </a:lnTo>
                    <a:lnTo>
                      <a:pt x="831" y="776"/>
                    </a:lnTo>
                    <a:lnTo>
                      <a:pt x="838" y="756"/>
                    </a:lnTo>
                    <a:lnTo>
                      <a:pt x="863" y="694"/>
                    </a:lnTo>
                    <a:lnTo>
                      <a:pt x="883" y="630"/>
                    </a:lnTo>
                    <a:lnTo>
                      <a:pt x="898" y="564"/>
                    </a:lnTo>
                    <a:lnTo>
                      <a:pt x="903" y="520"/>
                    </a:lnTo>
                    <a:lnTo>
                      <a:pt x="903" y="478"/>
                    </a:lnTo>
                    <a:lnTo>
                      <a:pt x="897" y="435"/>
                    </a:lnTo>
                    <a:lnTo>
                      <a:pt x="885" y="407"/>
                    </a:lnTo>
                    <a:lnTo>
                      <a:pt x="868" y="383"/>
                    </a:lnTo>
                    <a:lnTo>
                      <a:pt x="846" y="366"/>
                    </a:lnTo>
                    <a:lnTo>
                      <a:pt x="819" y="354"/>
                    </a:lnTo>
                    <a:lnTo>
                      <a:pt x="789" y="349"/>
                    </a:lnTo>
                    <a:lnTo>
                      <a:pt x="743" y="351"/>
                    </a:lnTo>
                    <a:lnTo>
                      <a:pt x="699" y="359"/>
                    </a:lnTo>
                    <a:lnTo>
                      <a:pt x="655" y="373"/>
                    </a:lnTo>
                    <a:lnTo>
                      <a:pt x="593" y="398"/>
                    </a:lnTo>
                    <a:lnTo>
                      <a:pt x="532" y="429"/>
                    </a:lnTo>
                    <a:lnTo>
                      <a:pt x="473" y="462"/>
                    </a:lnTo>
                    <a:lnTo>
                      <a:pt x="415" y="498"/>
                    </a:lnTo>
                    <a:lnTo>
                      <a:pt x="322" y="562"/>
                    </a:lnTo>
                    <a:lnTo>
                      <a:pt x="231" y="628"/>
                    </a:lnTo>
                    <a:lnTo>
                      <a:pt x="145" y="699"/>
                    </a:lnTo>
                    <a:lnTo>
                      <a:pt x="59" y="771"/>
                    </a:lnTo>
                    <a:lnTo>
                      <a:pt x="54" y="775"/>
                    </a:lnTo>
                    <a:lnTo>
                      <a:pt x="49" y="776"/>
                    </a:lnTo>
                    <a:lnTo>
                      <a:pt x="42" y="778"/>
                    </a:lnTo>
                    <a:lnTo>
                      <a:pt x="3" y="778"/>
                    </a:lnTo>
                    <a:lnTo>
                      <a:pt x="3" y="778"/>
                    </a:lnTo>
                    <a:lnTo>
                      <a:pt x="0" y="776"/>
                    </a:lnTo>
                    <a:lnTo>
                      <a:pt x="25" y="749"/>
                    </a:lnTo>
                    <a:lnTo>
                      <a:pt x="118" y="657"/>
                    </a:lnTo>
                    <a:lnTo>
                      <a:pt x="211" y="564"/>
                    </a:lnTo>
                    <a:lnTo>
                      <a:pt x="304" y="476"/>
                    </a:lnTo>
                    <a:lnTo>
                      <a:pt x="398" y="391"/>
                    </a:lnTo>
                    <a:lnTo>
                      <a:pt x="498" y="310"/>
                    </a:lnTo>
                    <a:lnTo>
                      <a:pt x="599" y="233"/>
                    </a:lnTo>
                    <a:lnTo>
                      <a:pt x="704" y="158"/>
                    </a:lnTo>
                    <a:lnTo>
                      <a:pt x="763" y="121"/>
                    </a:lnTo>
                    <a:lnTo>
                      <a:pt x="822" y="86"/>
                    </a:lnTo>
                    <a:lnTo>
                      <a:pt x="885" y="55"/>
                    </a:lnTo>
                    <a:lnTo>
                      <a:pt x="949" y="28"/>
                    </a:lnTo>
                    <a:lnTo>
                      <a:pt x="1000" y="12"/>
                    </a:lnTo>
                    <a:lnTo>
                      <a:pt x="1050" y="1"/>
                    </a:lnTo>
                    <a:lnTo>
                      <a:pt x="1052" y="1"/>
                    </a:lnTo>
                    <a:lnTo>
                      <a:pt x="10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8"/>
              <p:cNvSpPr>
                <a:spLocks/>
              </p:cNvSpPr>
              <p:nvPr/>
            </p:nvSpPr>
            <p:spPr bwMode="auto">
              <a:xfrm>
                <a:off x="1052" y="1559"/>
                <a:ext cx="492" cy="863"/>
              </a:xfrm>
              <a:custGeom>
                <a:avLst/>
                <a:gdLst>
                  <a:gd name="T0" fmla="*/ 377 w 492"/>
                  <a:gd name="T1" fmla="*/ 0 h 863"/>
                  <a:gd name="T2" fmla="*/ 431 w 492"/>
                  <a:gd name="T3" fmla="*/ 0 h 863"/>
                  <a:gd name="T4" fmla="*/ 458 w 492"/>
                  <a:gd name="T5" fmla="*/ 5 h 863"/>
                  <a:gd name="T6" fmla="*/ 485 w 492"/>
                  <a:gd name="T7" fmla="*/ 13 h 863"/>
                  <a:gd name="T8" fmla="*/ 488 w 492"/>
                  <a:gd name="T9" fmla="*/ 13 h 863"/>
                  <a:gd name="T10" fmla="*/ 490 w 492"/>
                  <a:gd name="T11" fmla="*/ 15 h 863"/>
                  <a:gd name="T12" fmla="*/ 492 w 492"/>
                  <a:gd name="T13" fmla="*/ 18 h 863"/>
                  <a:gd name="T14" fmla="*/ 492 w 492"/>
                  <a:gd name="T15" fmla="*/ 22 h 863"/>
                  <a:gd name="T16" fmla="*/ 465 w 492"/>
                  <a:gd name="T17" fmla="*/ 172 h 863"/>
                  <a:gd name="T18" fmla="*/ 465 w 492"/>
                  <a:gd name="T19" fmla="*/ 175 h 863"/>
                  <a:gd name="T20" fmla="*/ 465 w 492"/>
                  <a:gd name="T21" fmla="*/ 177 h 863"/>
                  <a:gd name="T22" fmla="*/ 449 w 492"/>
                  <a:gd name="T23" fmla="*/ 172 h 863"/>
                  <a:gd name="T24" fmla="*/ 417 w 492"/>
                  <a:gd name="T25" fmla="*/ 162 h 863"/>
                  <a:gd name="T26" fmla="*/ 383 w 492"/>
                  <a:gd name="T27" fmla="*/ 162 h 863"/>
                  <a:gd name="T28" fmla="*/ 365 w 492"/>
                  <a:gd name="T29" fmla="*/ 165 h 863"/>
                  <a:gd name="T30" fmla="*/ 350 w 492"/>
                  <a:gd name="T31" fmla="*/ 174 h 863"/>
                  <a:gd name="T32" fmla="*/ 336 w 492"/>
                  <a:gd name="T33" fmla="*/ 186 h 863"/>
                  <a:gd name="T34" fmla="*/ 326 w 492"/>
                  <a:gd name="T35" fmla="*/ 201 h 863"/>
                  <a:gd name="T36" fmla="*/ 318 w 492"/>
                  <a:gd name="T37" fmla="*/ 226 h 863"/>
                  <a:gd name="T38" fmla="*/ 312 w 492"/>
                  <a:gd name="T39" fmla="*/ 250 h 863"/>
                  <a:gd name="T40" fmla="*/ 297 w 492"/>
                  <a:gd name="T41" fmla="*/ 334 h 863"/>
                  <a:gd name="T42" fmla="*/ 437 w 492"/>
                  <a:gd name="T43" fmla="*/ 334 h 863"/>
                  <a:gd name="T44" fmla="*/ 426 w 492"/>
                  <a:gd name="T45" fmla="*/ 407 h 863"/>
                  <a:gd name="T46" fmla="*/ 414 w 492"/>
                  <a:gd name="T47" fmla="*/ 481 h 863"/>
                  <a:gd name="T48" fmla="*/ 412 w 492"/>
                  <a:gd name="T49" fmla="*/ 484 h 863"/>
                  <a:gd name="T50" fmla="*/ 410 w 492"/>
                  <a:gd name="T51" fmla="*/ 488 h 863"/>
                  <a:gd name="T52" fmla="*/ 407 w 492"/>
                  <a:gd name="T53" fmla="*/ 490 h 863"/>
                  <a:gd name="T54" fmla="*/ 402 w 492"/>
                  <a:gd name="T55" fmla="*/ 490 h 863"/>
                  <a:gd name="T56" fmla="*/ 280 w 492"/>
                  <a:gd name="T57" fmla="*/ 490 h 863"/>
                  <a:gd name="T58" fmla="*/ 277 w 492"/>
                  <a:gd name="T59" fmla="*/ 490 h 863"/>
                  <a:gd name="T60" fmla="*/ 274 w 492"/>
                  <a:gd name="T61" fmla="*/ 491 h 863"/>
                  <a:gd name="T62" fmla="*/ 272 w 492"/>
                  <a:gd name="T63" fmla="*/ 493 h 863"/>
                  <a:gd name="T64" fmla="*/ 270 w 492"/>
                  <a:gd name="T65" fmla="*/ 498 h 863"/>
                  <a:gd name="T66" fmla="*/ 215 w 492"/>
                  <a:gd name="T67" fmla="*/ 822 h 863"/>
                  <a:gd name="T68" fmla="*/ 209 w 492"/>
                  <a:gd name="T69" fmla="*/ 856 h 863"/>
                  <a:gd name="T70" fmla="*/ 208 w 492"/>
                  <a:gd name="T71" fmla="*/ 859 h 863"/>
                  <a:gd name="T72" fmla="*/ 206 w 492"/>
                  <a:gd name="T73" fmla="*/ 861 h 863"/>
                  <a:gd name="T74" fmla="*/ 203 w 492"/>
                  <a:gd name="T75" fmla="*/ 863 h 863"/>
                  <a:gd name="T76" fmla="*/ 7 w 492"/>
                  <a:gd name="T77" fmla="*/ 863 h 863"/>
                  <a:gd name="T78" fmla="*/ 69 w 492"/>
                  <a:gd name="T79" fmla="*/ 490 h 863"/>
                  <a:gd name="T80" fmla="*/ 0 w 492"/>
                  <a:gd name="T81" fmla="*/ 490 h 863"/>
                  <a:gd name="T82" fmla="*/ 0 w 492"/>
                  <a:gd name="T83" fmla="*/ 481 h 863"/>
                  <a:gd name="T84" fmla="*/ 12 w 492"/>
                  <a:gd name="T85" fmla="*/ 419 h 863"/>
                  <a:gd name="T86" fmla="*/ 25 w 492"/>
                  <a:gd name="T87" fmla="*/ 334 h 863"/>
                  <a:gd name="T88" fmla="*/ 96 w 492"/>
                  <a:gd name="T89" fmla="*/ 334 h 863"/>
                  <a:gd name="T90" fmla="*/ 106 w 492"/>
                  <a:gd name="T91" fmla="*/ 280 h 863"/>
                  <a:gd name="T92" fmla="*/ 117 w 492"/>
                  <a:gd name="T93" fmla="*/ 228 h 863"/>
                  <a:gd name="T94" fmla="*/ 130 w 492"/>
                  <a:gd name="T95" fmla="*/ 177 h 863"/>
                  <a:gd name="T96" fmla="*/ 147 w 492"/>
                  <a:gd name="T97" fmla="*/ 140 h 863"/>
                  <a:gd name="T98" fmla="*/ 169 w 492"/>
                  <a:gd name="T99" fmla="*/ 108 h 863"/>
                  <a:gd name="T100" fmla="*/ 198 w 492"/>
                  <a:gd name="T101" fmla="*/ 81 h 863"/>
                  <a:gd name="T102" fmla="*/ 230 w 492"/>
                  <a:gd name="T103" fmla="*/ 56 h 863"/>
                  <a:gd name="T104" fmla="*/ 275 w 492"/>
                  <a:gd name="T105" fmla="*/ 29 h 863"/>
                  <a:gd name="T106" fmla="*/ 326 w 492"/>
                  <a:gd name="T107" fmla="*/ 8 h 863"/>
                  <a:gd name="T108" fmla="*/ 377 w 492"/>
                  <a:gd name="T10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2" h="863">
                    <a:moveTo>
                      <a:pt x="377" y="0"/>
                    </a:moveTo>
                    <a:lnTo>
                      <a:pt x="431" y="0"/>
                    </a:lnTo>
                    <a:lnTo>
                      <a:pt x="458" y="5"/>
                    </a:lnTo>
                    <a:lnTo>
                      <a:pt x="485" y="13"/>
                    </a:lnTo>
                    <a:lnTo>
                      <a:pt x="488" y="13"/>
                    </a:lnTo>
                    <a:lnTo>
                      <a:pt x="490" y="15"/>
                    </a:lnTo>
                    <a:lnTo>
                      <a:pt x="492" y="18"/>
                    </a:lnTo>
                    <a:lnTo>
                      <a:pt x="492" y="22"/>
                    </a:lnTo>
                    <a:lnTo>
                      <a:pt x="465" y="172"/>
                    </a:lnTo>
                    <a:lnTo>
                      <a:pt x="465" y="175"/>
                    </a:lnTo>
                    <a:lnTo>
                      <a:pt x="465" y="177"/>
                    </a:lnTo>
                    <a:lnTo>
                      <a:pt x="449" y="172"/>
                    </a:lnTo>
                    <a:lnTo>
                      <a:pt x="417" y="162"/>
                    </a:lnTo>
                    <a:lnTo>
                      <a:pt x="383" y="162"/>
                    </a:lnTo>
                    <a:lnTo>
                      <a:pt x="365" y="165"/>
                    </a:lnTo>
                    <a:lnTo>
                      <a:pt x="350" y="174"/>
                    </a:lnTo>
                    <a:lnTo>
                      <a:pt x="336" y="186"/>
                    </a:lnTo>
                    <a:lnTo>
                      <a:pt x="326" y="201"/>
                    </a:lnTo>
                    <a:lnTo>
                      <a:pt x="318" y="226"/>
                    </a:lnTo>
                    <a:lnTo>
                      <a:pt x="312" y="250"/>
                    </a:lnTo>
                    <a:lnTo>
                      <a:pt x="297" y="334"/>
                    </a:lnTo>
                    <a:lnTo>
                      <a:pt x="437" y="334"/>
                    </a:lnTo>
                    <a:lnTo>
                      <a:pt x="426" y="407"/>
                    </a:lnTo>
                    <a:lnTo>
                      <a:pt x="414" y="481"/>
                    </a:lnTo>
                    <a:lnTo>
                      <a:pt x="412" y="484"/>
                    </a:lnTo>
                    <a:lnTo>
                      <a:pt x="410" y="488"/>
                    </a:lnTo>
                    <a:lnTo>
                      <a:pt x="407" y="490"/>
                    </a:lnTo>
                    <a:lnTo>
                      <a:pt x="402" y="490"/>
                    </a:lnTo>
                    <a:lnTo>
                      <a:pt x="280" y="490"/>
                    </a:lnTo>
                    <a:lnTo>
                      <a:pt x="277" y="490"/>
                    </a:lnTo>
                    <a:lnTo>
                      <a:pt x="274" y="491"/>
                    </a:lnTo>
                    <a:lnTo>
                      <a:pt x="272" y="493"/>
                    </a:lnTo>
                    <a:lnTo>
                      <a:pt x="270" y="498"/>
                    </a:lnTo>
                    <a:lnTo>
                      <a:pt x="215" y="822"/>
                    </a:lnTo>
                    <a:lnTo>
                      <a:pt x="209" y="856"/>
                    </a:lnTo>
                    <a:lnTo>
                      <a:pt x="208" y="859"/>
                    </a:lnTo>
                    <a:lnTo>
                      <a:pt x="206" y="861"/>
                    </a:lnTo>
                    <a:lnTo>
                      <a:pt x="203" y="863"/>
                    </a:lnTo>
                    <a:lnTo>
                      <a:pt x="7" y="863"/>
                    </a:lnTo>
                    <a:lnTo>
                      <a:pt x="69" y="490"/>
                    </a:lnTo>
                    <a:lnTo>
                      <a:pt x="0" y="490"/>
                    </a:lnTo>
                    <a:lnTo>
                      <a:pt x="0" y="481"/>
                    </a:lnTo>
                    <a:lnTo>
                      <a:pt x="12" y="419"/>
                    </a:lnTo>
                    <a:lnTo>
                      <a:pt x="25" y="334"/>
                    </a:lnTo>
                    <a:lnTo>
                      <a:pt x="96" y="334"/>
                    </a:lnTo>
                    <a:lnTo>
                      <a:pt x="106" y="280"/>
                    </a:lnTo>
                    <a:lnTo>
                      <a:pt x="117" y="228"/>
                    </a:lnTo>
                    <a:lnTo>
                      <a:pt x="130" y="177"/>
                    </a:lnTo>
                    <a:lnTo>
                      <a:pt x="147" y="140"/>
                    </a:lnTo>
                    <a:lnTo>
                      <a:pt x="169" y="108"/>
                    </a:lnTo>
                    <a:lnTo>
                      <a:pt x="198" y="81"/>
                    </a:lnTo>
                    <a:lnTo>
                      <a:pt x="230" y="56"/>
                    </a:lnTo>
                    <a:lnTo>
                      <a:pt x="275" y="29"/>
                    </a:lnTo>
                    <a:lnTo>
                      <a:pt x="326" y="8"/>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9"/>
              <p:cNvSpPr>
                <a:spLocks/>
              </p:cNvSpPr>
              <p:nvPr/>
            </p:nvSpPr>
            <p:spPr bwMode="auto">
              <a:xfrm>
                <a:off x="6214" y="1724"/>
                <a:ext cx="405" cy="686"/>
              </a:xfrm>
              <a:custGeom>
                <a:avLst/>
                <a:gdLst>
                  <a:gd name="T0" fmla="*/ 118 w 405"/>
                  <a:gd name="T1" fmla="*/ 0 h 686"/>
                  <a:gd name="T2" fmla="*/ 319 w 405"/>
                  <a:gd name="T3" fmla="*/ 0 h 686"/>
                  <a:gd name="T4" fmla="*/ 294 w 405"/>
                  <a:gd name="T5" fmla="*/ 157 h 686"/>
                  <a:gd name="T6" fmla="*/ 405 w 405"/>
                  <a:gd name="T7" fmla="*/ 157 h 686"/>
                  <a:gd name="T8" fmla="*/ 405 w 405"/>
                  <a:gd name="T9" fmla="*/ 168 h 686"/>
                  <a:gd name="T10" fmla="*/ 395 w 405"/>
                  <a:gd name="T11" fmla="*/ 230 h 686"/>
                  <a:gd name="T12" fmla="*/ 380 w 405"/>
                  <a:gd name="T13" fmla="*/ 313 h 686"/>
                  <a:gd name="T14" fmla="*/ 370 w 405"/>
                  <a:gd name="T15" fmla="*/ 313 h 686"/>
                  <a:gd name="T16" fmla="*/ 275 w 405"/>
                  <a:gd name="T17" fmla="*/ 313 h 686"/>
                  <a:gd name="T18" fmla="*/ 272 w 405"/>
                  <a:gd name="T19" fmla="*/ 313 h 686"/>
                  <a:gd name="T20" fmla="*/ 268 w 405"/>
                  <a:gd name="T21" fmla="*/ 314 h 686"/>
                  <a:gd name="T22" fmla="*/ 267 w 405"/>
                  <a:gd name="T23" fmla="*/ 316 h 686"/>
                  <a:gd name="T24" fmla="*/ 265 w 405"/>
                  <a:gd name="T25" fmla="*/ 321 h 686"/>
                  <a:gd name="T26" fmla="*/ 208 w 405"/>
                  <a:gd name="T27" fmla="*/ 661 h 686"/>
                  <a:gd name="T28" fmla="*/ 204 w 405"/>
                  <a:gd name="T29" fmla="*/ 686 h 686"/>
                  <a:gd name="T30" fmla="*/ 2 w 405"/>
                  <a:gd name="T31" fmla="*/ 686 h 686"/>
                  <a:gd name="T32" fmla="*/ 66 w 405"/>
                  <a:gd name="T33" fmla="*/ 313 h 686"/>
                  <a:gd name="T34" fmla="*/ 0 w 405"/>
                  <a:gd name="T35" fmla="*/ 313 h 686"/>
                  <a:gd name="T36" fmla="*/ 27 w 405"/>
                  <a:gd name="T37" fmla="*/ 157 h 686"/>
                  <a:gd name="T38" fmla="*/ 91 w 405"/>
                  <a:gd name="T39" fmla="*/ 157 h 686"/>
                  <a:gd name="T40" fmla="*/ 118 w 405"/>
                  <a:gd name="T41"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5" h="686">
                    <a:moveTo>
                      <a:pt x="118" y="0"/>
                    </a:moveTo>
                    <a:lnTo>
                      <a:pt x="319" y="0"/>
                    </a:lnTo>
                    <a:lnTo>
                      <a:pt x="294" y="157"/>
                    </a:lnTo>
                    <a:lnTo>
                      <a:pt x="405" y="157"/>
                    </a:lnTo>
                    <a:lnTo>
                      <a:pt x="405" y="168"/>
                    </a:lnTo>
                    <a:lnTo>
                      <a:pt x="395" y="230"/>
                    </a:lnTo>
                    <a:lnTo>
                      <a:pt x="380" y="313"/>
                    </a:lnTo>
                    <a:lnTo>
                      <a:pt x="370" y="313"/>
                    </a:lnTo>
                    <a:lnTo>
                      <a:pt x="275" y="313"/>
                    </a:lnTo>
                    <a:lnTo>
                      <a:pt x="272" y="313"/>
                    </a:lnTo>
                    <a:lnTo>
                      <a:pt x="268" y="314"/>
                    </a:lnTo>
                    <a:lnTo>
                      <a:pt x="267" y="316"/>
                    </a:lnTo>
                    <a:lnTo>
                      <a:pt x="265" y="321"/>
                    </a:lnTo>
                    <a:lnTo>
                      <a:pt x="208" y="661"/>
                    </a:lnTo>
                    <a:lnTo>
                      <a:pt x="204" y="686"/>
                    </a:lnTo>
                    <a:lnTo>
                      <a:pt x="2" y="686"/>
                    </a:lnTo>
                    <a:lnTo>
                      <a:pt x="66" y="313"/>
                    </a:lnTo>
                    <a:lnTo>
                      <a:pt x="0" y="313"/>
                    </a:lnTo>
                    <a:lnTo>
                      <a:pt x="27" y="157"/>
                    </a:lnTo>
                    <a:lnTo>
                      <a:pt x="91" y="15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 name="Freeform 10"/>
              <p:cNvSpPr>
                <a:spLocks noEditPoints="1"/>
              </p:cNvSpPr>
              <p:nvPr/>
            </p:nvSpPr>
            <p:spPr bwMode="auto">
              <a:xfrm>
                <a:off x="3802" y="1555"/>
                <a:ext cx="709" cy="873"/>
              </a:xfrm>
              <a:custGeom>
                <a:avLst/>
                <a:gdLst>
                  <a:gd name="T0" fmla="*/ 361 w 709"/>
                  <a:gd name="T1" fmla="*/ 475 h 873"/>
                  <a:gd name="T2" fmla="*/ 302 w 709"/>
                  <a:gd name="T3" fmla="*/ 497 h 873"/>
                  <a:gd name="T4" fmla="*/ 257 w 709"/>
                  <a:gd name="T5" fmla="*/ 543 h 873"/>
                  <a:gd name="T6" fmla="*/ 236 w 709"/>
                  <a:gd name="T7" fmla="*/ 608 h 873"/>
                  <a:gd name="T8" fmla="*/ 248 w 709"/>
                  <a:gd name="T9" fmla="*/ 661 h 873"/>
                  <a:gd name="T10" fmla="*/ 289 w 709"/>
                  <a:gd name="T11" fmla="*/ 698 h 873"/>
                  <a:gd name="T12" fmla="*/ 348 w 709"/>
                  <a:gd name="T13" fmla="*/ 710 h 873"/>
                  <a:gd name="T14" fmla="*/ 417 w 709"/>
                  <a:gd name="T15" fmla="*/ 694 h 873"/>
                  <a:gd name="T16" fmla="*/ 469 w 709"/>
                  <a:gd name="T17" fmla="*/ 654 h 873"/>
                  <a:gd name="T18" fmla="*/ 496 w 709"/>
                  <a:gd name="T19" fmla="*/ 593 h 873"/>
                  <a:gd name="T20" fmla="*/ 495 w 709"/>
                  <a:gd name="T21" fmla="*/ 543 h 873"/>
                  <a:gd name="T22" fmla="*/ 471 w 709"/>
                  <a:gd name="T23" fmla="*/ 502 h 873"/>
                  <a:gd name="T24" fmla="*/ 429 w 709"/>
                  <a:gd name="T25" fmla="*/ 478 h 873"/>
                  <a:gd name="T26" fmla="*/ 145 w 709"/>
                  <a:gd name="T27" fmla="*/ 0 h 873"/>
                  <a:gd name="T28" fmla="*/ 282 w 709"/>
                  <a:gd name="T29" fmla="*/ 377 h 873"/>
                  <a:gd name="T30" fmla="*/ 289 w 709"/>
                  <a:gd name="T31" fmla="*/ 372 h 873"/>
                  <a:gd name="T32" fmla="*/ 366 w 709"/>
                  <a:gd name="T33" fmla="*/ 326 h 873"/>
                  <a:gd name="T34" fmla="*/ 453 w 709"/>
                  <a:gd name="T35" fmla="*/ 309 h 873"/>
                  <a:gd name="T36" fmla="*/ 544 w 709"/>
                  <a:gd name="T37" fmla="*/ 318 h 873"/>
                  <a:gd name="T38" fmla="*/ 623 w 709"/>
                  <a:gd name="T39" fmla="*/ 358 h 873"/>
                  <a:gd name="T40" fmla="*/ 677 w 709"/>
                  <a:gd name="T41" fmla="*/ 418 h 873"/>
                  <a:gd name="T42" fmla="*/ 704 w 709"/>
                  <a:gd name="T43" fmla="*/ 490 h 873"/>
                  <a:gd name="T44" fmla="*/ 706 w 709"/>
                  <a:gd name="T45" fmla="*/ 585 h 873"/>
                  <a:gd name="T46" fmla="*/ 672 w 709"/>
                  <a:gd name="T47" fmla="*/ 686 h 873"/>
                  <a:gd name="T48" fmla="*/ 608 w 709"/>
                  <a:gd name="T49" fmla="*/ 774 h 873"/>
                  <a:gd name="T50" fmla="*/ 518 w 709"/>
                  <a:gd name="T51" fmla="*/ 838 h 873"/>
                  <a:gd name="T52" fmla="*/ 410 w 709"/>
                  <a:gd name="T53" fmla="*/ 870 h 873"/>
                  <a:gd name="T54" fmla="*/ 339 w 709"/>
                  <a:gd name="T55" fmla="*/ 872 h 873"/>
                  <a:gd name="T56" fmla="*/ 268 w 709"/>
                  <a:gd name="T57" fmla="*/ 850 h 873"/>
                  <a:gd name="T58" fmla="*/ 246 w 709"/>
                  <a:gd name="T59" fmla="*/ 836 h 873"/>
                  <a:gd name="T60" fmla="*/ 226 w 709"/>
                  <a:gd name="T61" fmla="*/ 814 h 873"/>
                  <a:gd name="T62" fmla="*/ 201 w 709"/>
                  <a:gd name="T63" fmla="*/ 855 h 873"/>
                  <a:gd name="T64" fmla="*/ 145 w 709"/>
                  <a:gd name="T65" fmla="*/ 0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09" h="873">
                    <a:moveTo>
                      <a:pt x="395" y="473"/>
                    </a:moveTo>
                    <a:lnTo>
                      <a:pt x="361" y="475"/>
                    </a:lnTo>
                    <a:lnTo>
                      <a:pt x="331" y="482"/>
                    </a:lnTo>
                    <a:lnTo>
                      <a:pt x="302" y="497"/>
                    </a:lnTo>
                    <a:lnTo>
                      <a:pt x="277" y="517"/>
                    </a:lnTo>
                    <a:lnTo>
                      <a:pt x="257" y="543"/>
                    </a:lnTo>
                    <a:lnTo>
                      <a:pt x="243" y="575"/>
                    </a:lnTo>
                    <a:lnTo>
                      <a:pt x="236" y="608"/>
                    </a:lnTo>
                    <a:lnTo>
                      <a:pt x="240" y="637"/>
                    </a:lnTo>
                    <a:lnTo>
                      <a:pt x="248" y="661"/>
                    </a:lnTo>
                    <a:lnTo>
                      <a:pt x="265" y="683"/>
                    </a:lnTo>
                    <a:lnTo>
                      <a:pt x="289" y="698"/>
                    </a:lnTo>
                    <a:lnTo>
                      <a:pt x="317" y="706"/>
                    </a:lnTo>
                    <a:lnTo>
                      <a:pt x="348" y="710"/>
                    </a:lnTo>
                    <a:lnTo>
                      <a:pt x="385" y="706"/>
                    </a:lnTo>
                    <a:lnTo>
                      <a:pt x="417" y="694"/>
                    </a:lnTo>
                    <a:lnTo>
                      <a:pt x="446" y="678"/>
                    </a:lnTo>
                    <a:lnTo>
                      <a:pt x="469" y="654"/>
                    </a:lnTo>
                    <a:lnTo>
                      <a:pt x="486" y="625"/>
                    </a:lnTo>
                    <a:lnTo>
                      <a:pt x="496" y="593"/>
                    </a:lnTo>
                    <a:lnTo>
                      <a:pt x="498" y="566"/>
                    </a:lnTo>
                    <a:lnTo>
                      <a:pt x="495" y="543"/>
                    </a:lnTo>
                    <a:lnTo>
                      <a:pt x="486" y="521"/>
                    </a:lnTo>
                    <a:lnTo>
                      <a:pt x="471" y="502"/>
                    </a:lnTo>
                    <a:lnTo>
                      <a:pt x="453" y="487"/>
                    </a:lnTo>
                    <a:lnTo>
                      <a:pt x="429" y="478"/>
                    </a:lnTo>
                    <a:lnTo>
                      <a:pt x="395" y="473"/>
                    </a:lnTo>
                    <a:close/>
                    <a:moveTo>
                      <a:pt x="145" y="0"/>
                    </a:moveTo>
                    <a:lnTo>
                      <a:pt x="346" y="0"/>
                    </a:lnTo>
                    <a:lnTo>
                      <a:pt x="282" y="377"/>
                    </a:lnTo>
                    <a:lnTo>
                      <a:pt x="285" y="374"/>
                    </a:lnTo>
                    <a:lnTo>
                      <a:pt x="289" y="372"/>
                    </a:lnTo>
                    <a:lnTo>
                      <a:pt x="326" y="347"/>
                    </a:lnTo>
                    <a:lnTo>
                      <a:pt x="366" y="326"/>
                    </a:lnTo>
                    <a:lnTo>
                      <a:pt x="409" y="315"/>
                    </a:lnTo>
                    <a:lnTo>
                      <a:pt x="453" y="309"/>
                    </a:lnTo>
                    <a:lnTo>
                      <a:pt x="500" y="311"/>
                    </a:lnTo>
                    <a:lnTo>
                      <a:pt x="544" y="318"/>
                    </a:lnTo>
                    <a:lnTo>
                      <a:pt x="586" y="335"/>
                    </a:lnTo>
                    <a:lnTo>
                      <a:pt x="623" y="358"/>
                    </a:lnTo>
                    <a:lnTo>
                      <a:pt x="654" y="385"/>
                    </a:lnTo>
                    <a:lnTo>
                      <a:pt x="677" y="418"/>
                    </a:lnTo>
                    <a:lnTo>
                      <a:pt x="694" y="453"/>
                    </a:lnTo>
                    <a:lnTo>
                      <a:pt x="704" y="490"/>
                    </a:lnTo>
                    <a:lnTo>
                      <a:pt x="709" y="531"/>
                    </a:lnTo>
                    <a:lnTo>
                      <a:pt x="706" y="585"/>
                    </a:lnTo>
                    <a:lnTo>
                      <a:pt x="694" y="637"/>
                    </a:lnTo>
                    <a:lnTo>
                      <a:pt x="672" y="686"/>
                    </a:lnTo>
                    <a:lnTo>
                      <a:pt x="643" y="733"/>
                    </a:lnTo>
                    <a:lnTo>
                      <a:pt x="608" y="774"/>
                    </a:lnTo>
                    <a:lnTo>
                      <a:pt x="566" y="809"/>
                    </a:lnTo>
                    <a:lnTo>
                      <a:pt x="518" y="838"/>
                    </a:lnTo>
                    <a:lnTo>
                      <a:pt x="466" y="858"/>
                    </a:lnTo>
                    <a:lnTo>
                      <a:pt x="410" y="870"/>
                    </a:lnTo>
                    <a:lnTo>
                      <a:pt x="375" y="873"/>
                    </a:lnTo>
                    <a:lnTo>
                      <a:pt x="339" y="872"/>
                    </a:lnTo>
                    <a:lnTo>
                      <a:pt x="304" y="863"/>
                    </a:lnTo>
                    <a:lnTo>
                      <a:pt x="268" y="850"/>
                    </a:lnTo>
                    <a:lnTo>
                      <a:pt x="257" y="845"/>
                    </a:lnTo>
                    <a:lnTo>
                      <a:pt x="246" y="836"/>
                    </a:lnTo>
                    <a:lnTo>
                      <a:pt x="238" y="828"/>
                    </a:lnTo>
                    <a:lnTo>
                      <a:pt x="226" y="814"/>
                    </a:lnTo>
                    <a:lnTo>
                      <a:pt x="211" y="796"/>
                    </a:lnTo>
                    <a:lnTo>
                      <a:pt x="201" y="855"/>
                    </a:lnTo>
                    <a:lnTo>
                      <a:pt x="0" y="855"/>
                    </a:lnTo>
                    <a:lnTo>
                      <a:pt x="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11"/>
              <p:cNvSpPr>
                <a:spLocks noEditPoints="1"/>
              </p:cNvSpPr>
              <p:nvPr/>
            </p:nvSpPr>
            <p:spPr bwMode="auto">
              <a:xfrm>
                <a:off x="1407" y="1873"/>
                <a:ext cx="753" cy="809"/>
              </a:xfrm>
              <a:custGeom>
                <a:avLst/>
                <a:gdLst>
                  <a:gd name="T0" fmla="*/ 414 w 753"/>
                  <a:gd name="T1" fmla="*/ 164 h 809"/>
                  <a:gd name="T2" fmla="*/ 353 w 753"/>
                  <a:gd name="T3" fmla="*/ 184 h 809"/>
                  <a:gd name="T4" fmla="*/ 307 w 753"/>
                  <a:gd name="T5" fmla="*/ 225 h 809"/>
                  <a:gd name="T6" fmla="*/ 283 w 753"/>
                  <a:gd name="T7" fmla="*/ 284 h 809"/>
                  <a:gd name="T8" fmla="*/ 285 w 753"/>
                  <a:gd name="T9" fmla="*/ 334 h 809"/>
                  <a:gd name="T10" fmla="*/ 311 w 753"/>
                  <a:gd name="T11" fmla="*/ 373 h 809"/>
                  <a:gd name="T12" fmla="*/ 354 w 753"/>
                  <a:gd name="T13" fmla="*/ 395 h 809"/>
                  <a:gd name="T14" fmla="*/ 392 w 753"/>
                  <a:gd name="T15" fmla="*/ 402 h 809"/>
                  <a:gd name="T16" fmla="*/ 466 w 753"/>
                  <a:gd name="T17" fmla="*/ 383 h 809"/>
                  <a:gd name="T18" fmla="*/ 518 w 753"/>
                  <a:gd name="T19" fmla="*/ 336 h 809"/>
                  <a:gd name="T20" fmla="*/ 542 w 753"/>
                  <a:gd name="T21" fmla="*/ 265 h 809"/>
                  <a:gd name="T22" fmla="*/ 532 w 753"/>
                  <a:gd name="T23" fmla="*/ 213 h 809"/>
                  <a:gd name="T24" fmla="*/ 493 w 753"/>
                  <a:gd name="T25" fmla="*/ 176 h 809"/>
                  <a:gd name="T26" fmla="*/ 441 w 753"/>
                  <a:gd name="T27" fmla="*/ 164 h 809"/>
                  <a:gd name="T28" fmla="*/ 560 w 753"/>
                  <a:gd name="T29" fmla="*/ 3 h 809"/>
                  <a:gd name="T30" fmla="*/ 642 w 753"/>
                  <a:gd name="T31" fmla="*/ 32 h 809"/>
                  <a:gd name="T32" fmla="*/ 706 w 753"/>
                  <a:gd name="T33" fmla="*/ 86 h 809"/>
                  <a:gd name="T34" fmla="*/ 741 w 753"/>
                  <a:gd name="T35" fmla="*/ 159 h 809"/>
                  <a:gd name="T36" fmla="*/ 753 w 753"/>
                  <a:gd name="T37" fmla="*/ 248 h 809"/>
                  <a:gd name="T38" fmla="*/ 733 w 753"/>
                  <a:gd name="T39" fmla="*/ 341 h 809"/>
                  <a:gd name="T40" fmla="*/ 687 w 753"/>
                  <a:gd name="T41" fmla="*/ 427 h 809"/>
                  <a:gd name="T42" fmla="*/ 618 w 753"/>
                  <a:gd name="T43" fmla="*/ 496 h 809"/>
                  <a:gd name="T44" fmla="*/ 528 w 753"/>
                  <a:gd name="T45" fmla="*/ 544 h 809"/>
                  <a:gd name="T46" fmla="*/ 427 w 753"/>
                  <a:gd name="T47" fmla="*/ 564 h 809"/>
                  <a:gd name="T48" fmla="*/ 324 w 753"/>
                  <a:gd name="T49" fmla="*/ 547 h 809"/>
                  <a:gd name="T50" fmla="*/ 275 w 753"/>
                  <a:gd name="T51" fmla="*/ 518 h 809"/>
                  <a:gd name="T52" fmla="*/ 245 w 753"/>
                  <a:gd name="T53" fmla="*/ 555 h 809"/>
                  <a:gd name="T54" fmla="*/ 202 w 753"/>
                  <a:gd name="T55" fmla="*/ 802 h 809"/>
                  <a:gd name="T56" fmla="*/ 199 w 753"/>
                  <a:gd name="T57" fmla="*/ 807 h 809"/>
                  <a:gd name="T58" fmla="*/ 194 w 753"/>
                  <a:gd name="T59" fmla="*/ 809 h 809"/>
                  <a:gd name="T60" fmla="*/ 3 w 753"/>
                  <a:gd name="T61" fmla="*/ 809 h 809"/>
                  <a:gd name="T62" fmla="*/ 8 w 753"/>
                  <a:gd name="T63" fmla="*/ 755 h 809"/>
                  <a:gd name="T64" fmla="*/ 104 w 753"/>
                  <a:gd name="T65" fmla="*/ 186 h 809"/>
                  <a:gd name="T66" fmla="*/ 133 w 753"/>
                  <a:gd name="T67" fmla="*/ 20 h 809"/>
                  <a:gd name="T68" fmla="*/ 137 w 753"/>
                  <a:gd name="T69" fmla="*/ 17 h 809"/>
                  <a:gd name="T70" fmla="*/ 329 w 753"/>
                  <a:gd name="T71" fmla="*/ 17 h 809"/>
                  <a:gd name="T72" fmla="*/ 334 w 753"/>
                  <a:gd name="T73" fmla="*/ 19 h 809"/>
                  <a:gd name="T74" fmla="*/ 327 w 753"/>
                  <a:gd name="T75" fmla="*/ 74 h 809"/>
                  <a:gd name="T76" fmla="*/ 359 w 753"/>
                  <a:gd name="T77" fmla="*/ 46 h 809"/>
                  <a:gd name="T78" fmla="*/ 434 w 753"/>
                  <a:gd name="T79" fmla="*/ 10 h 809"/>
                  <a:gd name="T80" fmla="*/ 518 w 753"/>
                  <a:gd name="T8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3" h="809">
                    <a:moveTo>
                      <a:pt x="441" y="164"/>
                    </a:moveTo>
                    <a:lnTo>
                      <a:pt x="414" y="164"/>
                    </a:lnTo>
                    <a:lnTo>
                      <a:pt x="381" y="170"/>
                    </a:lnTo>
                    <a:lnTo>
                      <a:pt x="353" y="184"/>
                    </a:lnTo>
                    <a:lnTo>
                      <a:pt x="327" y="201"/>
                    </a:lnTo>
                    <a:lnTo>
                      <a:pt x="307" y="225"/>
                    </a:lnTo>
                    <a:lnTo>
                      <a:pt x="292" y="252"/>
                    </a:lnTo>
                    <a:lnTo>
                      <a:pt x="283" y="284"/>
                    </a:lnTo>
                    <a:lnTo>
                      <a:pt x="282" y="309"/>
                    </a:lnTo>
                    <a:lnTo>
                      <a:pt x="285" y="334"/>
                    </a:lnTo>
                    <a:lnTo>
                      <a:pt x="295" y="355"/>
                    </a:lnTo>
                    <a:lnTo>
                      <a:pt x="311" y="373"/>
                    </a:lnTo>
                    <a:lnTo>
                      <a:pt x="329" y="387"/>
                    </a:lnTo>
                    <a:lnTo>
                      <a:pt x="354" y="395"/>
                    </a:lnTo>
                    <a:lnTo>
                      <a:pt x="373" y="398"/>
                    </a:lnTo>
                    <a:lnTo>
                      <a:pt x="392" y="402"/>
                    </a:lnTo>
                    <a:lnTo>
                      <a:pt x="432" y="397"/>
                    </a:lnTo>
                    <a:lnTo>
                      <a:pt x="466" y="383"/>
                    </a:lnTo>
                    <a:lnTo>
                      <a:pt x="496" y="363"/>
                    </a:lnTo>
                    <a:lnTo>
                      <a:pt x="518" y="336"/>
                    </a:lnTo>
                    <a:lnTo>
                      <a:pt x="535" y="304"/>
                    </a:lnTo>
                    <a:lnTo>
                      <a:pt x="542" y="265"/>
                    </a:lnTo>
                    <a:lnTo>
                      <a:pt x="540" y="238"/>
                    </a:lnTo>
                    <a:lnTo>
                      <a:pt x="532" y="213"/>
                    </a:lnTo>
                    <a:lnTo>
                      <a:pt x="515" y="192"/>
                    </a:lnTo>
                    <a:lnTo>
                      <a:pt x="493" y="176"/>
                    </a:lnTo>
                    <a:lnTo>
                      <a:pt x="468" y="167"/>
                    </a:lnTo>
                    <a:lnTo>
                      <a:pt x="441" y="164"/>
                    </a:lnTo>
                    <a:close/>
                    <a:moveTo>
                      <a:pt x="518" y="0"/>
                    </a:moveTo>
                    <a:lnTo>
                      <a:pt x="560" y="3"/>
                    </a:lnTo>
                    <a:lnTo>
                      <a:pt x="601" y="13"/>
                    </a:lnTo>
                    <a:lnTo>
                      <a:pt x="642" y="32"/>
                    </a:lnTo>
                    <a:lnTo>
                      <a:pt x="677" y="57"/>
                    </a:lnTo>
                    <a:lnTo>
                      <a:pt x="706" y="86"/>
                    </a:lnTo>
                    <a:lnTo>
                      <a:pt x="726" y="122"/>
                    </a:lnTo>
                    <a:lnTo>
                      <a:pt x="741" y="159"/>
                    </a:lnTo>
                    <a:lnTo>
                      <a:pt x="750" y="201"/>
                    </a:lnTo>
                    <a:lnTo>
                      <a:pt x="753" y="248"/>
                    </a:lnTo>
                    <a:lnTo>
                      <a:pt x="746" y="295"/>
                    </a:lnTo>
                    <a:lnTo>
                      <a:pt x="733" y="341"/>
                    </a:lnTo>
                    <a:lnTo>
                      <a:pt x="713" y="385"/>
                    </a:lnTo>
                    <a:lnTo>
                      <a:pt x="687" y="427"/>
                    </a:lnTo>
                    <a:lnTo>
                      <a:pt x="655" y="464"/>
                    </a:lnTo>
                    <a:lnTo>
                      <a:pt x="618" y="496"/>
                    </a:lnTo>
                    <a:lnTo>
                      <a:pt x="576" y="523"/>
                    </a:lnTo>
                    <a:lnTo>
                      <a:pt x="528" y="544"/>
                    </a:lnTo>
                    <a:lnTo>
                      <a:pt x="478" y="559"/>
                    </a:lnTo>
                    <a:lnTo>
                      <a:pt x="427" y="564"/>
                    </a:lnTo>
                    <a:lnTo>
                      <a:pt x="375" y="561"/>
                    </a:lnTo>
                    <a:lnTo>
                      <a:pt x="324" y="547"/>
                    </a:lnTo>
                    <a:lnTo>
                      <a:pt x="299" y="534"/>
                    </a:lnTo>
                    <a:lnTo>
                      <a:pt x="275" y="518"/>
                    </a:lnTo>
                    <a:lnTo>
                      <a:pt x="253" y="496"/>
                    </a:lnTo>
                    <a:lnTo>
                      <a:pt x="245" y="555"/>
                    </a:lnTo>
                    <a:lnTo>
                      <a:pt x="234" y="611"/>
                    </a:lnTo>
                    <a:lnTo>
                      <a:pt x="202" y="802"/>
                    </a:lnTo>
                    <a:lnTo>
                      <a:pt x="201" y="805"/>
                    </a:lnTo>
                    <a:lnTo>
                      <a:pt x="199" y="807"/>
                    </a:lnTo>
                    <a:lnTo>
                      <a:pt x="197" y="809"/>
                    </a:lnTo>
                    <a:lnTo>
                      <a:pt x="194" y="809"/>
                    </a:lnTo>
                    <a:lnTo>
                      <a:pt x="5" y="809"/>
                    </a:lnTo>
                    <a:lnTo>
                      <a:pt x="3" y="809"/>
                    </a:lnTo>
                    <a:lnTo>
                      <a:pt x="0" y="809"/>
                    </a:lnTo>
                    <a:lnTo>
                      <a:pt x="8" y="755"/>
                    </a:lnTo>
                    <a:lnTo>
                      <a:pt x="54" y="486"/>
                    </a:lnTo>
                    <a:lnTo>
                      <a:pt x="104" y="186"/>
                    </a:lnTo>
                    <a:lnTo>
                      <a:pt x="131" y="25"/>
                    </a:lnTo>
                    <a:lnTo>
                      <a:pt x="133" y="20"/>
                    </a:lnTo>
                    <a:lnTo>
                      <a:pt x="135" y="19"/>
                    </a:lnTo>
                    <a:lnTo>
                      <a:pt x="137" y="17"/>
                    </a:lnTo>
                    <a:lnTo>
                      <a:pt x="140" y="17"/>
                    </a:lnTo>
                    <a:lnTo>
                      <a:pt x="329" y="17"/>
                    </a:lnTo>
                    <a:lnTo>
                      <a:pt x="331" y="17"/>
                    </a:lnTo>
                    <a:lnTo>
                      <a:pt x="334" y="19"/>
                    </a:lnTo>
                    <a:lnTo>
                      <a:pt x="326" y="76"/>
                    </a:lnTo>
                    <a:lnTo>
                      <a:pt x="327" y="74"/>
                    </a:lnTo>
                    <a:lnTo>
                      <a:pt x="329" y="74"/>
                    </a:lnTo>
                    <a:lnTo>
                      <a:pt x="359" y="46"/>
                    </a:lnTo>
                    <a:lnTo>
                      <a:pt x="395" y="25"/>
                    </a:lnTo>
                    <a:lnTo>
                      <a:pt x="434" y="10"/>
                    </a:lnTo>
                    <a:lnTo>
                      <a:pt x="474" y="2"/>
                    </a:lnTo>
                    <a:lnTo>
                      <a:pt x="5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12"/>
              <p:cNvSpPr>
                <a:spLocks/>
              </p:cNvSpPr>
              <p:nvPr/>
            </p:nvSpPr>
            <p:spPr bwMode="auto">
              <a:xfrm>
                <a:off x="2131" y="1881"/>
                <a:ext cx="1132" cy="531"/>
              </a:xfrm>
              <a:custGeom>
                <a:avLst/>
                <a:gdLst>
                  <a:gd name="T0" fmla="*/ 921 w 1132"/>
                  <a:gd name="T1" fmla="*/ 0 h 531"/>
                  <a:gd name="T2" fmla="*/ 1122 w 1132"/>
                  <a:gd name="T3" fmla="*/ 0 h 531"/>
                  <a:gd name="T4" fmla="*/ 1132 w 1132"/>
                  <a:gd name="T5" fmla="*/ 0 h 531"/>
                  <a:gd name="T6" fmla="*/ 1127 w 1132"/>
                  <a:gd name="T7" fmla="*/ 7 h 531"/>
                  <a:gd name="T8" fmla="*/ 1124 w 1132"/>
                  <a:gd name="T9" fmla="*/ 14 h 531"/>
                  <a:gd name="T10" fmla="*/ 1119 w 1132"/>
                  <a:gd name="T11" fmla="*/ 21 h 531"/>
                  <a:gd name="T12" fmla="*/ 754 w 1132"/>
                  <a:gd name="T13" fmla="*/ 522 h 531"/>
                  <a:gd name="T14" fmla="*/ 750 w 1132"/>
                  <a:gd name="T15" fmla="*/ 526 h 531"/>
                  <a:gd name="T16" fmla="*/ 747 w 1132"/>
                  <a:gd name="T17" fmla="*/ 527 h 531"/>
                  <a:gd name="T18" fmla="*/ 742 w 1132"/>
                  <a:gd name="T19" fmla="*/ 529 h 531"/>
                  <a:gd name="T20" fmla="*/ 737 w 1132"/>
                  <a:gd name="T21" fmla="*/ 529 h 531"/>
                  <a:gd name="T22" fmla="*/ 629 w 1132"/>
                  <a:gd name="T23" fmla="*/ 531 h 531"/>
                  <a:gd name="T24" fmla="*/ 622 w 1132"/>
                  <a:gd name="T25" fmla="*/ 529 h 531"/>
                  <a:gd name="T26" fmla="*/ 619 w 1132"/>
                  <a:gd name="T27" fmla="*/ 527 h 531"/>
                  <a:gd name="T28" fmla="*/ 615 w 1132"/>
                  <a:gd name="T29" fmla="*/ 524 h 531"/>
                  <a:gd name="T30" fmla="*/ 613 w 1132"/>
                  <a:gd name="T31" fmla="*/ 519 h 531"/>
                  <a:gd name="T32" fmla="*/ 527 w 1132"/>
                  <a:gd name="T33" fmla="*/ 245 h 531"/>
                  <a:gd name="T34" fmla="*/ 527 w 1132"/>
                  <a:gd name="T35" fmla="*/ 245 h 531"/>
                  <a:gd name="T36" fmla="*/ 526 w 1132"/>
                  <a:gd name="T37" fmla="*/ 242 h 531"/>
                  <a:gd name="T38" fmla="*/ 524 w 1132"/>
                  <a:gd name="T39" fmla="*/ 245 h 531"/>
                  <a:gd name="T40" fmla="*/ 521 w 1132"/>
                  <a:gd name="T41" fmla="*/ 249 h 531"/>
                  <a:gd name="T42" fmla="*/ 345 w 1132"/>
                  <a:gd name="T43" fmla="*/ 517 h 531"/>
                  <a:gd name="T44" fmla="*/ 342 w 1132"/>
                  <a:gd name="T45" fmla="*/ 522 h 531"/>
                  <a:gd name="T46" fmla="*/ 338 w 1132"/>
                  <a:gd name="T47" fmla="*/ 526 h 531"/>
                  <a:gd name="T48" fmla="*/ 335 w 1132"/>
                  <a:gd name="T49" fmla="*/ 529 h 531"/>
                  <a:gd name="T50" fmla="*/ 330 w 1132"/>
                  <a:gd name="T51" fmla="*/ 529 h 531"/>
                  <a:gd name="T52" fmla="*/ 323 w 1132"/>
                  <a:gd name="T53" fmla="*/ 531 h 531"/>
                  <a:gd name="T54" fmla="*/ 215 w 1132"/>
                  <a:gd name="T55" fmla="*/ 529 h 531"/>
                  <a:gd name="T56" fmla="*/ 211 w 1132"/>
                  <a:gd name="T57" fmla="*/ 529 h 531"/>
                  <a:gd name="T58" fmla="*/ 208 w 1132"/>
                  <a:gd name="T59" fmla="*/ 527 h 531"/>
                  <a:gd name="T60" fmla="*/ 205 w 1132"/>
                  <a:gd name="T61" fmla="*/ 526 h 531"/>
                  <a:gd name="T62" fmla="*/ 203 w 1132"/>
                  <a:gd name="T63" fmla="*/ 522 h 531"/>
                  <a:gd name="T64" fmla="*/ 4 w 1132"/>
                  <a:gd name="T65" fmla="*/ 9 h 531"/>
                  <a:gd name="T66" fmla="*/ 2 w 1132"/>
                  <a:gd name="T67" fmla="*/ 5 h 531"/>
                  <a:gd name="T68" fmla="*/ 0 w 1132"/>
                  <a:gd name="T69" fmla="*/ 2 h 531"/>
                  <a:gd name="T70" fmla="*/ 223 w 1132"/>
                  <a:gd name="T71" fmla="*/ 2 h 531"/>
                  <a:gd name="T72" fmla="*/ 316 w 1132"/>
                  <a:gd name="T73" fmla="*/ 286 h 531"/>
                  <a:gd name="T74" fmla="*/ 320 w 1132"/>
                  <a:gd name="T75" fmla="*/ 282 h 531"/>
                  <a:gd name="T76" fmla="*/ 321 w 1132"/>
                  <a:gd name="T77" fmla="*/ 279 h 531"/>
                  <a:gd name="T78" fmla="*/ 323 w 1132"/>
                  <a:gd name="T79" fmla="*/ 276 h 531"/>
                  <a:gd name="T80" fmla="*/ 502 w 1132"/>
                  <a:gd name="T81" fmla="*/ 9 h 531"/>
                  <a:gd name="T82" fmla="*/ 505 w 1132"/>
                  <a:gd name="T83" fmla="*/ 4 h 531"/>
                  <a:gd name="T84" fmla="*/ 510 w 1132"/>
                  <a:gd name="T85" fmla="*/ 2 h 531"/>
                  <a:gd name="T86" fmla="*/ 516 w 1132"/>
                  <a:gd name="T87" fmla="*/ 0 h 531"/>
                  <a:gd name="T88" fmla="*/ 617 w 1132"/>
                  <a:gd name="T89" fmla="*/ 0 h 531"/>
                  <a:gd name="T90" fmla="*/ 622 w 1132"/>
                  <a:gd name="T91" fmla="*/ 0 h 531"/>
                  <a:gd name="T92" fmla="*/ 625 w 1132"/>
                  <a:gd name="T93" fmla="*/ 2 h 531"/>
                  <a:gd name="T94" fmla="*/ 627 w 1132"/>
                  <a:gd name="T95" fmla="*/ 5 h 531"/>
                  <a:gd name="T96" fmla="*/ 629 w 1132"/>
                  <a:gd name="T97" fmla="*/ 9 h 531"/>
                  <a:gd name="T98" fmla="*/ 715 w 1132"/>
                  <a:gd name="T99" fmla="*/ 272 h 531"/>
                  <a:gd name="T100" fmla="*/ 718 w 1132"/>
                  <a:gd name="T101" fmla="*/ 277 h 531"/>
                  <a:gd name="T102" fmla="*/ 720 w 1132"/>
                  <a:gd name="T103" fmla="*/ 286 h 531"/>
                  <a:gd name="T104" fmla="*/ 725 w 1132"/>
                  <a:gd name="T105" fmla="*/ 281 h 531"/>
                  <a:gd name="T106" fmla="*/ 727 w 1132"/>
                  <a:gd name="T107" fmla="*/ 276 h 531"/>
                  <a:gd name="T108" fmla="*/ 906 w 1132"/>
                  <a:gd name="T109" fmla="*/ 9 h 531"/>
                  <a:gd name="T110" fmla="*/ 907 w 1132"/>
                  <a:gd name="T111" fmla="*/ 5 h 531"/>
                  <a:gd name="T112" fmla="*/ 911 w 1132"/>
                  <a:gd name="T113" fmla="*/ 2 h 531"/>
                  <a:gd name="T114" fmla="*/ 916 w 1132"/>
                  <a:gd name="T115" fmla="*/ 0 h 531"/>
                  <a:gd name="T116" fmla="*/ 921 w 1132"/>
                  <a:gd name="T117"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2" h="531">
                    <a:moveTo>
                      <a:pt x="921" y="0"/>
                    </a:moveTo>
                    <a:lnTo>
                      <a:pt x="1122" y="0"/>
                    </a:lnTo>
                    <a:lnTo>
                      <a:pt x="1132" y="0"/>
                    </a:lnTo>
                    <a:lnTo>
                      <a:pt x="1127" y="7"/>
                    </a:lnTo>
                    <a:lnTo>
                      <a:pt x="1124" y="14"/>
                    </a:lnTo>
                    <a:lnTo>
                      <a:pt x="1119" y="21"/>
                    </a:lnTo>
                    <a:lnTo>
                      <a:pt x="754" y="522"/>
                    </a:lnTo>
                    <a:lnTo>
                      <a:pt x="750" y="526"/>
                    </a:lnTo>
                    <a:lnTo>
                      <a:pt x="747" y="527"/>
                    </a:lnTo>
                    <a:lnTo>
                      <a:pt x="742" y="529"/>
                    </a:lnTo>
                    <a:lnTo>
                      <a:pt x="737" y="529"/>
                    </a:lnTo>
                    <a:lnTo>
                      <a:pt x="629" y="531"/>
                    </a:lnTo>
                    <a:lnTo>
                      <a:pt x="622" y="529"/>
                    </a:lnTo>
                    <a:lnTo>
                      <a:pt x="619" y="527"/>
                    </a:lnTo>
                    <a:lnTo>
                      <a:pt x="615" y="524"/>
                    </a:lnTo>
                    <a:lnTo>
                      <a:pt x="613" y="519"/>
                    </a:lnTo>
                    <a:lnTo>
                      <a:pt x="527" y="245"/>
                    </a:lnTo>
                    <a:lnTo>
                      <a:pt x="527" y="245"/>
                    </a:lnTo>
                    <a:lnTo>
                      <a:pt x="526" y="242"/>
                    </a:lnTo>
                    <a:lnTo>
                      <a:pt x="524" y="245"/>
                    </a:lnTo>
                    <a:lnTo>
                      <a:pt x="521" y="249"/>
                    </a:lnTo>
                    <a:lnTo>
                      <a:pt x="345" y="517"/>
                    </a:lnTo>
                    <a:lnTo>
                      <a:pt x="342" y="522"/>
                    </a:lnTo>
                    <a:lnTo>
                      <a:pt x="338" y="526"/>
                    </a:lnTo>
                    <a:lnTo>
                      <a:pt x="335" y="529"/>
                    </a:lnTo>
                    <a:lnTo>
                      <a:pt x="330" y="529"/>
                    </a:lnTo>
                    <a:lnTo>
                      <a:pt x="323" y="531"/>
                    </a:lnTo>
                    <a:lnTo>
                      <a:pt x="215" y="529"/>
                    </a:lnTo>
                    <a:lnTo>
                      <a:pt x="211" y="529"/>
                    </a:lnTo>
                    <a:lnTo>
                      <a:pt x="208" y="527"/>
                    </a:lnTo>
                    <a:lnTo>
                      <a:pt x="205" y="526"/>
                    </a:lnTo>
                    <a:lnTo>
                      <a:pt x="203" y="522"/>
                    </a:lnTo>
                    <a:lnTo>
                      <a:pt x="4" y="9"/>
                    </a:lnTo>
                    <a:lnTo>
                      <a:pt x="2" y="5"/>
                    </a:lnTo>
                    <a:lnTo>
                      <a:pt x="0" y="2"/>
                    </a:lnTo>
                    <a:lnTo>
                      <a:pt x="223" y="2"/>
                    </a:lnTo>
                    <a:lnTo>
                      <a:pt x="316" y="286"/>
                    </a:lnTo>
                    <a:lnTo>
                      <a:pt x="320" y="282"/>
                    </a:lnTo>
                    <a:lnTo>
                      <a:pt x="321" y="279"/>
                    </a:lnTo>
                    <a:lnTo>
                      <a:pt x="323" y="276"/>
                    </a:lnTo>
                    <a:lnTo>
                      <a:pt x="502" y="9"/>
                    </a:lnTo>
                    <a:lnTo>
                      <a:pt x="505" y="4"/>
                    </a:lnTo>
                    <a:lnTo>
                      <a:pt x="510" y="2"/>
                    </a:lnTo>
                    <a:lnTo>
                      <a:pt x="516" y="0"/>
                    </a:lnTo>
                    <a:lnTo>
                      <a:pt x="617" y="0"/>
                    </a:lnTo>
                    <a:lnTo>
                      <a:pt x="622" y="0"/>
                    </a:lnTo>
                    <a:lnTo>
                      <a:pt x="625" y="2"/>
                    </a:lnTo>
                    <a:lnTo>
                      <a:pt x="627" y="5"/>
                    </a:lnTo>
                    <a:lnTo>
                      <a:pt x="629" y="9"/>
                    </a:lnTo>
                    <a:lnTo>
                      <a:pt x="715" y="272"/>
                    </a:lnTo>
                    <a:lnTo>
                      <a:pt x="718" y="277"/>
                    </a:lnTo>
                    <a:lnTo>
                      <a:pt x="720" y="286"/>
                    </a:lnTo>
                    <a:lnTo>
                      <a:pt x="725" y="281"/>
                    </a:lnTo>
                    <a:lnTo>
                      <a:pt x="727" y="276"/>
                    </a:lnTo>
                    <a:lnTo>
                      <a:pt x="906" y="9"/>
                    </a:lnTo>
                    <a:lnTo>
                      <a:pt x="907" y="5"/>
                    </a:lnTo>
                    <a:lnTo>
                      <a:pt x="911" y="2"/>
                    </a:lnTo>
                    <a:lnTo>
                      <a:pt x="916" y="0"/>
                    </a:lnTo>
                    <a:lnTo>
                      <a:pt x="9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3"/>
              <p:cNvSpPr>
                <a:spLocks/>
              </p:cNvSpPr>
              <p:nvPr/>
            </p:nvSpPr>
            <p:spPr bwMode="auto">
              <a:xfrm>
                <a:off x="4878" y="1864"/>
                <a:ext cx="659" cy="546"/>
              </a:xfrm>
              <a:custGeom>
                <a:avLst/>
                <a:gdLst>
                  <a:gd name="T0" fmla="*/ 485 w 659"/>
                  <a:gd name="T1" fmla="*/ 0 h 546"/>
                  <a:gd name="T2" fmla="*/ 522 w 659"/>
                  <a:gd name="T3" fmla="*/ 4 h 546"/>
                  <a:gd name="T4" fmla="*/ 561 w 659"/>
                  <a:gd name="T5" fmla="*/ 12 h 546"/>
                  <a:gd name="T6" fmla="*/ 591 w 659"/>
                  <a:gd name="T7" fmla="*/ 26 h 546"/>
                  <a:gd name="T8" fmla="*/ 616 w 659"/>
                  <a:gd name="T9" fmla="*/ 44 h 546"/>
                  <a:gd name="T10" fmla="*/ 635 w 659"/>
                  <a:gd name="T11" fmla="*/ 68 h 546"/>
                  <a:gd name="T12" fmla="*/ 648 w 659"/>
                  <a:gd name="T13" fmla="*/ 95 h 546"/>
                  <a:gd name="T14" fmla="*/ 655 w 659"/>
                  <a:gd name="T15" fmla="*/ 129 h 546"/>
                  <a:gd name="T16" fmla="*/ 659 w 659"/>
                  <a:gd name="T17" fmla="*/ 166 h 546"/>
                  <a:gd name="T18" fmla="*/ 655 w 659"/>
                  <a:gd name="T19" fmla="*/ 205 h 546"/>
                  <a:gd name="T20" fmla="*/ 648 w 659"/>
                  <a:gd name="T21" fmla="*/ 242 h 546"/>
                  <a:gd name="T22" fmla="*/ 611 w 659"/>
                  <a:gd name="T23" fmla="*/ 465 h 546"/>
                  <a:gd name="T24" fmla="*/ 598 w 659"/>
                  <a:gd name="T25" fmla="*/ 546 h 546"/>
                  <a:gd name="T26" fmla="*/ 397 w 659"/>
                  <a:gd name="T27" fmla="*/ 546 h 546"/>
                  <a:gd name="T28" fmla="*/ 409 w 659"/>
                  <a:gd name="T29" fmla="*/ 472 h 546"/>
                  <a:gd name="T30" fmla="*/ 447 w 659"/>
                  <a:gd name="T31" fmla="*/ 242 h 546"/>
                  <a:gd name="T32" fmla="*/ 449 w 659"/>
                  <a:gd name="T33" fmla="*/ 225 h 546"/>
                  <a:gd name="T34" fmla="*/ 447 w 659"/>
                  <a:gd name="T35" fmla="*/ 207 h 546"/>
                  <a:gd name="T36" fmla="*/ 442 w 659"/>
                  <a:gd name="T37" fmla="*/ 186 h 546"/>
                  <a:gd name="T38" fmla="*/ 432 w 659"/>
                  <a:gd name="T39" fmla="*/ 169 h 546"/>
                  <a:gd name="T40" fmla="*/ 417 w 659"/>
                  <a:gd name="T41" fmla="*/ 159 h 546"/>
                  <a:gd name="T42" fmla="*/ 395 w 659"/>
                  <a:gd name="T43" fmla="*/ 152 h 546"/>
                  <a:gd name="T44" fmla="*/ 365 w 659"/>
                  <a:gd name="T45" fmla="*/ 149 h 546"/>
                  <a:gd name="T46" fmla="*/ 338 w 659"/>
                  <a:gd name="T47" fmla="*/ 154 h 546"/>
                  <a:gd name="T48" fmla="*/ 312 w 659"/>
                  <a:gd name="T49" fmla="*/ 164 h 546"/>
                  <a:gd name="T50" fmla="*/ 290 w 659"/>
                  <a:gd name="T51" fmla="*/ 181 h 546"/>
                  <a:gd name="T52" fmla="*/ 272 w 659"/>
                  <a:gd name="T53" fmla="*/ 203 h 546"/>
                  <a:gd name="T54" fmla="*/ 258 w 659"/>
                  <a:gd name="T55" fmla="*/ 230 h 546"/>
                  <a:gd name="T56" fmla="*/ 248 w 659"/>
                  <a:gd name="T57" fmla="*/ 269 h 546"/>
                  <a:gd name="T58" fmla="*/ 202 w 659"/>
                  <a:gd name="T59" fmla="*/ 539 h 546"/>
                  <a:gd name="T60" fmla="*/ 202 w 659"/>
                  <a:gd name="T61" fmla="*/ 541 h 546"/>
                  <a:gd name="T62" fmla="*/ 202 w 659"/>
                  <a:gd name="T63" fmla="*/ 543 h 546"/>
                  <a:gd name="T64" fmla="*/ 201 w 659"/>
                  <a:gd name="T65" fmla="*/ 546 h 546"/>
                  <a:gd name="T66" fmla="*/ 199 w 659"/>
                  <a:gd name="T67" fmla="*/ 546 h 546"/>
                  <a:gd name="T68" fmla="*/ 196 w 659"/>
                  <a:gd name="T69" fmla="*/ 546 h 546"/>
                  <a:gd name="T70" fmla="*/ 5 w 659"/>
                  <a:gd name="T71" fmla="*/ 546 h 546"/>
                  <a:gd name="T72" fmla="*/ 3 w 659"/>
                  <a:gd name="T73" fmla="*/ 546 h 546"/>
                  <a:gd name="T74" fmla="*/ 0 w 659"/>
                  <a:gd name="T75" fmla="*/ 546 h 546"/>
                  <a:gd name="T76" fmla="*/ 89 w 659"/>
                  <a:gd name="T77" fmla="*/ 19 h 546"/>
                  <a:gd name="T78" fmla="*/ 290 w 659"/>
                  <a:gd name="T79" fmla="*/ 19 h 546"/>
                  <a:gd name="T80" fmla="*/ 285 w 659"/>
                  <a:gd name="T81" fmla="*/ 51 h 546"/>
                  <a:gd name="T82" fmla="*/ 280 w 659"/>
                  <a:gd name="T83" fmla="*/ 87 h 546"/>
                  <a:gd name="T84" fmla="*/ 287 w 659"/>
                  <a:gd name="T85" fmla="*/ 80 h 546"/>
                  <a:gd name="T86" fmla="*/ 294 w 659"/>
                  <a:gd name="T87" fmla="*/ 73 h 546"/>
                  <a:gd name="T88" fmla="*/ 300 w 659"/>
                  <a:gd name="T89" fmla="*/ 66 h 546"/>
                  <a:gd name="T90" fmla="*/ 333 w 659"/>
                  <a:gd name="T91" fmla="*/ 41 h 546"/>
                  <a:gd name="T92" fmla="*/ 366 w 659"/>
                  <a:gd name="T93" fmla="*/ 21 h 546"/>
                  <a:gd name="T94" fmla="*/ 403 w 659"/>
                  <a:gd name="T95" fmla="*/ 9 h 546"/>
                  <a:gd name="T96" fmla="*/ 442 w 659"/>
                  <a:gd name="T97" fmla="*/ 2 h 546"/>
                  <a:gd name="T98" fmla="*/ 485 w 659"/>
                  <a:gd name="T99"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9" h="546">
                    <a:moveTo>
                      <a:pt x="485" y="0"/>
                    </a:moveTo>
                    <a:lnTo>
                      <a:pt x="522" y="4"/>
                    </a:lnTo>
                    <a:lnTo>
                      <a:pt x="561" y="12"/>
                    </a:lnTo>
                    <a:lnTo>
                      <a:pt x="591" y="26"/>
                    </a:lnTo>
                    <a:lnTo>
                      <a:pt x="616" y="44"/>
                    </a:lnTo>
                    <a:lnTo>
                      <a:pt x="635" y="68"/>
                    </a:lnTo>
                    <a:lnTo>
                      <a:pt x="648" y="95"/>
                    </a:lnTo>
                    <a:lnTo>
                      <a:pt x="655" y="129"/>
                    </a:lnTo>
                    <a:lnTo>
                      <a:pt x="659" y="166"/>
                    </a:lnTo>
                    <a:lnTo>
                      <a:pt x="655" y="205"/>
                    </a:lnTo>
                    <a:lnTo>
                      <a:pt x="648" y="242"/>
                    </a:lnTo>
                    <a:lnTo>
                      <a:pt x="611" y="465"/>
                    </a:lnTo>
                    <a:lnTo>
                      <a:pt x="598" y="546"/>
                    </a:lnTo>
                    <a:lnTo>
                      <a:pt x="397" y="546"/>
                    </a:lnTo>
                    <a:lnTo>
                      <a:pt x="409" y="472"/>
                    </a:lnTo>
                    <a:lnTo>
                      <a:pt x="447" y="242"/>
                    </a:lnTo>
                    <a:lnTo>
                      <a:pt x="449" y="225"/>
                    </a:lnTo>
                    <a:lnTo>
                      <a:pt x="447" y="207"/>
                    </a:lnTo>
                    <a:lnTo>
                      <a:pt x="442" y="186"/>
                    </a:lnTo>
                    <a:lnTo>
                      <a:pt x="432" y="169"/>
                    </a:lnTo>
                    <a:lnTo>
                      <a:pt x="417" y="159"/>
                    </a:lnTo>
                    <a:lnTo>
                      <a:pt x="395" y="152"/>
                    </a:lnTo>
                    <a:lnTo>
                      <a:pt x="365" y="149"/>
                    </a:lnTo>
                    <a:lnTo>
                      <a:pt x="338" y="154"/>
                    </a:lnTo>
                    <a:lnTo>
                      <a:pt x="312" y="164"/>
                    </a:lnTo>
                    <a:lnTo>
                      <a:pt x="290" y="181"/>
                    </a:lnTo>
                    <a:lnTo>
                      <a:pt x="272" y="203"/>
                    </a:lnTo>
                    <a:lnTo>
                      <a:pt x="258" y="230"/>
                    </a:lnTo>
                    <a:lnTo>
                      <a:pt x="248" y="269"/>
                    </a:lnTo>
                    <a:lnTo>
                      <a:pt x="202" y="539"/>
                    </a:lnTo>
                    <a:lnTo>
                      <a:pt x="202" y="541"/>
                    </a:lnTo>
                    <a:lnTo>
                      <a:pt x="202" y="543"/>
                    </a:lnTo>
                    <a:lnTo>
                      <a:pt x="201" y="546"/>
                    </a:lnTo>
                    <a:lnTo>
                      <a:pt x="199" y="546"/>
                    </a:lnTo>
                    <a:lnTo>
                      <a:pt x="196" y="546"/>
                    </a:lnTo>
                    <a:lnTo>
                      <a:pt x="5" y="546"/>
                    </a:lnTo>
                    <a:lnTo>
                      <a:pt x="3" y="546"/>
                    </a:lnTo>
                    <a:lnTo>
                      <a:pt x="0" y="546"/>
                    </a:lnTo>
                    <a:lnTo>
                      <a:pt x="89" y="19"/>
                    </a:lnTo>
                    <a:lnTo>
                      <a:pt x="290" y="19"/>
                    </a:lnTo>
                    <a:lnTo>
                      <a:pt x="285" y="51"/>
                    </a:lnTo>
                    <a:lnTo>
                      <a:pt x="280" y="87"/>
                    </a:lnTo>
                    <a:lnTo>
                      <a:pt x="287" y="80"/>
                    </a:lnTo>
                    <a:lnTo>
                      <a:pt x="294" y="73"/>
                    </a:lnTo>
                    <a:lnTo>
                      <a:pt x="300" y="66"/>
                    </a:lnTo>
                    <a:lnTo>
                      <a:pt x="333" y="41"/>
                    </a:lnTo>
                    <a:lnTo>
                      <a:pt x="366" y="21"/>
                    </a:lnTo>
                    <a:lnTo>
                      <a:pt x="403" y="9"/>
                    </a:lnTo>
                    <a:lnTo>
                      <a:pt x="442" y="2"/>
                    </a:lnTo>
                    <a:lnTo>
                      <a:pt x="4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4"/>
              <p:cNvSpPr>
                <a:spLocks noEditPoints="1"/>
              </p:cNvSpPr>
              <p:nvPr/>
            </p:nvSpPr>
            <p:spPr bwMode="auto">
              <a:xfrm>
                <a:off x="5555" y="1863"/>
                <a:ext cx="632" cy="565"/>
              </a:xfrm>
              <a:custGeom>
                <a:avLst/>
                <a:gdLst>
                  <a:gd name="T0" fmla="*/ 326 w 632"/>
                  <a:gd name="T1" fmla="*/ 126 h 565"/>
                  <a:gd name="T2" fmla="*/ 270 w 632"/>
                  <a:gd name="T3" fmla="*/ 148 h 565"/>
                  <a:gd name="T4" fmla="*/ 235 w 632"/>
                  <a:gd name="T5" fmla="*/ 184 h 565"/>
                  <a:gd name="T6" fmla="*/ 454 w 632"/>
                  <a:gd name="T7" fmla="*/ 206 h 565"/>
                  <a:gd name="T8" fmla="*/ 454 w 632"/>
                  <a:gd name="T9" fmla="*/ 192 h 565"/>
                  <a:gd name="T10" fmla="*/ 431 w 632"/>
                  <a:gd name="T11" fmla="*/ 150 h 565"/>
                  <a:gd name="T12" fmla="*/ 384 w 632"/>
                  <a:gd name="T13" fmla="*/ 126 h 565"/>
                  <a:gd name="T14" fmla="*/ 375 w 632"/>
                  <a:gd name="T15" fmla="*/ 0 h 565"/>
                  <a:gd name="T16" fmla="*/ 487 w 632"/>
                  <a:gd name="T17" fmla="*/ 20 h 565"/>
                  <a:gd name="T18" fmla="*/ 561 w 632"/>
                  <a:gd name="T19" fmla="*/ 59 h 565"/>
                  <a:gd name="T20" fmla="*/ 610 w 632"/>
                  <a:gd name="T21" fmla="*/ 121 h 565"/>
                  <a:gd name="T22" fmla="*/ 632 w 632"/>
                  <a:gd name="T23" fmla="*/ 202 h 565"/>
                  <a:gd name="T24" fmla="*/ 625 w 632"/>
                  <a:gd name="T25" fmla="*/ 309 h 565"/>
                  <a:gd name="T26" fmla="*/ 623 w 632"/>
                  <a:gd name="T27" fmla="*/ 316 h 565"/>
                  <a:gd name="T28" fmla="*/ 199 w 632"/>
                  <a:gd name="T29" fmla="*/ 339 h 565"/>
                  <a:gd name="T30" fmla="*/ 206 w 632"/>
                  <a:gd name="T31" fmla="*/ 383 h 565"/>
                  <a:gd name="T32" fmla="*/ 233 w 632"/>
                  <a:gd name="T33" fmla="*/ 415 h 565"/>
                  <a:gd name="T34" fmla="*/ 289 w 632"/>
                  <a:gd name="T35" fmla="*/ 430 h 565"/>
                  <a:gd name="T36" fmla="*/ 341 w 632"/>
                  <a:gd name="T37" fmla="*/ 429 h 565"/>
                  <a:gd name="T38" fmla="*/ 387 w 632"/>
                  <a:gd name="T39" fmla="*/ 407 h 565"/>
                  <a:gd name="T40" fmla="*/ 411 w 632"/>
                  <a:gd name="T41" fmla="*/ 385 h 565"/>
                  <a:gd name="T42" fmla="*/ 416 w 632"/>
                  <a:gd name="T43" fmla="*/ 383 h 565"/>
                  <a:gd name="T44" fmla="*/ 603 w 632"/>
                  <a:gd name="T45" fmla="*/ 383 h 565"/>
                  <a:gd name="T46" fmla="*/ 586 w 632"/>
                  <a:gd name="T47" fmla="*/ 419 h 565"/>
                  <a:gd name="T48" fmla="*/ 534 w 632"/>
                  <a:gd name="T49" fmla="*/ 481 h 565"/>
                  <a:gd name="T50" fmla="*/ 466 w 632"/>
                  <a:gd name="T51" fmla="*/ 525 h 565"/>
                  <a:gd name="T52" fmla="*/ 387 w 632"/>
                  <a:gd name="T53" fmla="*/ 554 h 565"/>
                  <a:gd name="T54" fmla="*/ 264 w 632"/>
                  <a:gd name="T55" fmla="*/ 565 h 565"/>
                  <a:gd name="T56" fmla="*/ 142 w 632"/>
                  <a:gd name="T57" fmla="*/ 540 h 565"/>
                  <a:gd name="T58" fmla="*/ 80 w 632"/>
                  <a:gd name="T59" fmla="*/ 506 h 565"/>
                  <a:gd name="T60" fmla="*/ 34 w 632"/>
                  <a:gd name="T61" fmla="*/ 457 h 565"/>
                  <a:gd name="T62" fmla="*/ 7 w 632"/>
                  <a:gd name="T63" fmla="*/ 390 h 565"/>
                  <a:gd name="T64" fmla="*/ 5 w 632"/>
                  <a:gd name="T65" fmla="*/ 285 h 565"/>
                  <a:gd name="T66" fmla="*/ 37 w 632"/>
                  <a:gd name="T67" fmla="*/ 186 h 565"/>
                  <a:gd name="T68" fmla="*/ 93 w 632"/>
                  <a:gd name="T69" fmla="*/ 106 h 565"/>
                  <a:gd name="T70" fmla="*/ 169 w 632"/>
                  <a:gd name="T71" fmla="*/ 49 h 565"/>
                  <a:gd name="T72" fmla="*/ 264 w 632"/>
                  <a:gd name="T73" fmla="*/ 13 h 565"/>
                  <a:gd name="T74" fmla="*/ 375 w 632"/>
                  <a:gd name="T7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2" h="565">
                    <a:moveTo>
                      <a:pt x="355" y="123"/>
                    </a:moveTo>
                    <a:lnTo>
                      <a:pt x="326" y="126"/>
                    </a:lnTo>
                    <a:lnTo>
                      <a:pt x="297" y="135"/>
                    </a:lnTo>
                    <a:lnTo>
                      <a:pt x="270" y="148"/>
                    </a:lnTo>
                    <a:lnTo>
                      <a:pt x="248" y="167"/>
                    </a:lnTo>
                    <a:lnTo>
                      <a:pt x="235" y="184"/>
                    </a:lnTo>
                    <a:lnTo>
                      <a:pt x="225" y="206"/>
                    </a:lnTo>
                    <a:lnTo>
                      <a:pt x="454" y="206"/>
                    </a:lnTo>
                    <a:lnTo>
                      <a:pt x="454" y="199"/>
                    </a:lnTo>
                    <a:lnTo>
                      <a:pt x="454" y="192"/>
                    </a:lnTo>
                    <a:lnTo>
                      <a:pt x="444" y="169"/>
                    </a:lnTo>
                    <a:lnTo>
                      <a:pt x="431" y="150"/>
                    </a:lnTo>
                    <a:lnTo>
                      <a:pt x="411" y="137"/>
                    </a:lnTo>
                    <a:lnTo>
                      <a:pt x="384" y="126"/>
                    </a:lnTo>
                    <a:lnTo>
                      <a:pt x="355" y="123"/>
                    </a:lnTo>
                    <a:close/>
                    <a:moveTo>
                      <a:pt x="375" y="0"/>
                    </a:moveTo>
                    <a:lnTo>
                      <a:pt x="431" y="5"/>
                    </a:lnTo>
                    <a:lnTo>
                      <a:pt x="487" y="20"/>
                    </a:lnTo>
                    <a:lnTo>
                      <a:pt x="527" y="37"/>
                    </a:lnTo>
                    <a:lnTo>
                      <a:pt x="561" y="59"/>
                    </a:lnTo>
                    <a:lnTo>
                      <a:pt x="588" y="88"/>
                    </a:lnTo>
                    <a:lnTo>
                      <a:pt x="610" y="121"/>
                    </a:lnTo>
                    <a:lnTo>
                      <a:pt x="623" y="159"/>
                    </a:lnTo>
                    <a:lnTo>
                      <a:pt x="632" y="202"/>
                    </a:lnTo>
                    <a:lnTo>
                      <a:pt x="632" y="256"/>
                    </a:lnTo>
                    <a:lnTo>
                      <a:pt x="625" y="309"/>
                    </a:lnTo>
                    <a:lnTo>
                      <a:pt x="623" y="312"/>
                    </a:lnTo>
                    <a:lnTo>
                      <a:pt x="623" y="316"/>
                    </a:lnTo>
                    <a:lnTo>
                      <a:pt x="203" y="316"/>
                    </a:lnTo>
                    <a:lnTo>
                      <a:pt x="199" y="339"/>
                    </a:lnTo>
                    <a:lnTo>
                      <a:pt x="199" y="361"/>
                    </a:lnTo>
                    <a:lnTo>
                      <a:pt x="206" y="383"/>
                    </a:lnTo>
                    <a:lnTo>
                      <a:pt x="218" y="400"/>
                    </a:lnTo>
                    <a:lnTo>
                      <a:pt x="233" y="415"/>
                    </a:lnTo>
                    <a:lnTo>
                      <a:pt x="260" y="425"/>
                    </a:lnTo>
                    <a:lnTo>
                      <a:pt x="289" y="430"/>
                    </a:lnTo>
                    <a:lnTo>
                      <a:pt x="316" y="432"/>
                    </a:lnTo>
                    <a:lnTo>
                      <a:pt x="341" y="429"/>
                    </a:lnTo>
                    <a:lnTo>
                      <a:pt x="365" y="420"/>
                    </a:lnTo>
                    <a:lnTo>
                      <a:pt x="387" y="407"/>
                    </a:lnTo>
                    <a:lnTo>
                      <a:pt x="407" y="388"/>
                    </a:lnTo>
                    <a:lnTo>
                      <a:pt x="411" y="385"/>
                    </a:lnTo>
                    <a:lnTo>
                      <a:pt x="412" y="385"/>
                    </a:lnTo>
                    <a:lnTo>
                      <a:pt x="416" y="383"/>
                    </a:lnTo>
                    <a:lnTo>
                      <a:pt x="601" y="383"/>
                    </a:lnTo>
                    <a:lnTo>
                      <a:pt x="603" y="383"/>
                    </a:lnTo>
                    <a:lnTo>
                      <a:pt x="605" y="385"/>
                    </a:lnTo>
                    <a:lnTo>
                      <a:pt x="586" y="419"/>
                    </a:lnTo>
                    <a:lnTo>
                      <a:pt x="564" y="451"/>
                    </a:lnTo>
                    <a:lnTo>
                      <a:pt x="534" y="481"/>
                    </a:lnTo>
                    <a:lnTo>
                      <a:pt x="502" y="505"/>
                    </a:lnTo>
                    <a:lnTo>
                      <a:pt x="466" y="525"/>
                    </a:lnTo>
                    <a:lnTo>
                      <a:pt x="427" y="542"/>
                    </a:lnTo>
                    <a:lnTo>
                      <a:pt x="387" y="554"/>
                    </a:lnTo>
                    <a:lnTo>
                      <a:pt x="324" y="564"/>
                    </a:lnTo>
                    <a:lnTo>
                      <a:pt x="264" y="565"/>
                    </a:lnTo>
                    <a:lnTo>
                      <a:pt x="203" y="557"/>
                    </a:lnTo>
                    <a:lnTo>
                      <a:pt x="142" y="540"/>
                    </a:lnTo>
                    <a:lnTo>
                      <a:pt x="108" y="525"/>
                    </a:lnTo>
                    <a:lnTo>
                      <a:pt x="80" y="506"/>
                    </a:lnTo>
                    <a:lnTo>
                      <a:pt x="54" y="483"/>
                    </a:lnTo>
                    <a:lnTo>
                      <a:pt x="34" y="457"/>
                    </a:lnTo>
                    <a:lnTo>
                      <a:pt x="17" y="425"/>
                    </a:lnTo>
                    <a:lnTo>
                      <a:pt x="7" y="390"/>
                    </a:lnTo>
                    <a:lnTo>
                      <a:pt x="0" y="338"/>
                    </a:lnTo>
                    <a:lnTo>
                      <a:pt x="5" y="285"/>
                    </a:lnTo>
                    <a:lnTo>
                      <a:pt x="19" y="233"/>
                    </a:lnTo>
                    <a:lnTo>
                      <a:pt x="37" y="186"/>
                    </a:lnTo>
                    <a:lnTo>
                      <a:pt x="63" y="143"/>
                    </a:lnTo>
                    <a:lnTo>
                      <a:pt x="93" y="106"/>
                    </a:lnTo>
                    <a:lnTo>
                      <a:pt x="128" y="74"/>
                    </a:lnTo>
                    <a:lnTo>
                      <a:pt x="169" y="49"/>
                    </a:lnTo>
                    <a:lnTo>
                      <a:pt x="215" y="29"/>
                    </a:lnTo>
                    <a:lnTo>
                      <a:pt x="264" y="13"/>
                    </a:lnTo>
                    <a:lnTo>
                      <a:pt x="319" y="3"/>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15"/>
              <p:cNvSpPr>
                <a:spLocks noEditPoints="1"/>
              </p:cNvSpPr>
              <p:nvPr/>
            </p:nvSpPr>
            <p:spPr bwMode="auto">
              <a:xfrm>
                <a:off x="3167" y="1863"/>
                <a:ext cx="631" cy="565"/>
              </a:xfrm>
              <a:custGeom>
                <a:avLst/>
                <a:gdLst>
                  <a:gd name="T0" fmla="*/ 319 w 631"/>
                  <a:gd name="T1" fmla="*/ 126 h 565"/>
                  <a:gd name="T2" fmla="*/ 262 w 631"/>
                  <a:gd name="T3" fmla="*/ 153 h 565"/>
                  <a:gd name="T4" fmla="*/ 233 w 631"/>
                  <a:gd name="T5" fmla="*/ 186 h 565"/>
                  <a:gd name="T6" fmla="*/ 454 w 631"/>
                  <a:gd name="T7" fmla="*/ 206 h 565"/>
                  <a:gd name="T8" fmla="*/ 441 w 631"/>
                  <a:gd name="T9" fmla="*/ 164 h 565"/>
                  <a:gd name="T10" fmla="*/ 410 w 631"/>
                  <a:gd name="T11" fmla="*/ 137 h 565"/>
                  <a:gd name="T12" fmla="*/ 348 w 631"/>
                  <a:gd name="T13" fmla="*/ 123 h 565"/>
                  <a:gd name="T14" fmla="*/ 430 w 631"/>
                  <a:gd name="T15" fmla="*/ 5 h 565"/>
                  <a:gd name="T16" fmla="*/ 530 w 631"/>
                  <a:gd name="T17" fmla="*/ 39 h 565"/>
                  <a:gd name="T18" fmla="*/ 588 w 631"/>
                  <a:gd name="T19" fmla="*/ 89 h 565"/>
                  <a:gd name="T20" fmla="*/ 621 w 631"/>
                  <a:gd name="T21" fmla="*/ 159 h 565"/>
                  <a:gd name="T22" fmla="*/ 631 w 631"/>
                  <a:gd name="T23" fmla="*/ 238 h 565"/>
                  <a:gd name="T24" fmla="*/ 623 w 631"/>
                  <a:gd name="T25" fmla="*/ 316 h 565"/>
                  <a:gd name="T26" fmla="*/ 197 w 631"/>
                  <a:gd name="T27" fmla="*/ 346 h 565"/>
                  <a:gd name="T28" fmla="*/ 211 w 631"/>
                  <a:gd name="T29" fmla="*/ 395 h 565"/>
                  <a:gd name="T30" fmla="*/ 240 w 631"/>
                  <a:gd name="T31" fmla="*/ 419 h 565"/>
                  <a:gd name="T32" fmla="*/ 299 w 631"/>
                  <a:gd name="T33" fmla="*/ 432 h 565"/>
                  <a:gd name="T34" fmla="*/ 363 w 631"/>
                  <a:gd name="T35" fmla="*/ 420 h 565"/>
                  <a:gd name="T36" fmla="*/ 403 w 631"/>
                  <a:gd name="T37" fmla="*/ 390 h 565"/>
                  <a:gd name="T38" fmla="*/ 412 w 631"/>
                  <a:gd name="T39" fmla="*/ 385 h 565"/>
                  <a:gd name="T40" fmla="*/ 603 w 631"/>
                  <a:gd name="T41" fmla="*/ 383 h 565"/>
                  <a:gd name="T42" fmla="*/ 596 w 631"/>
                  <a:gd name="T43" fmla="*/ 400 h 565"/>
                  <a:gd name="T44" fmla="*/ 547 w 631"/>
                  <a:gd name="T45" fmla="*/ 466 h 565"/>
                  <a:gd name="T46" fmla="*/ 483 w 631"/>
                  <a:gd name="T47" fmla="*/ 515 h 565"/>
                  <a:gd name="T48" fmla="*/ 381 w 631"/>
                  <a:gd name="T49" fmla="*/ 554 h 565"/>
                  <a:gd name="T50" fmla="*/ 255 w 631"/>
                  <a:gd name="T51" fmla="*/ 565 h 565"/>
                  <a:gd name="T52" fmla="*/ 126 w 631"/>
                  <a:gd name="T53" fmla="*/ 535 h 565"/>
                  <a:gd name="T54" fmla="*/ 59 w 631"/>
                  <a:gd name="T55" fmla="*/ 491 h 565"/>
                  <a:gd name="T56" fmla="*/ 17 w 631"/>
                  <a:gd name="T57" fmla="*/ 429 h 565"/>
                  <a:gd name="T58" fmla="*/ 0 w 631"/>
                  <a:gd name="T59" fmla="*/ 348 h 565"/>
                  <a:gd name="T60" fmla="*/ 15 w 631"/>
                  <a:gd name="T61" fmla="*/ 235 h 565"/>
                  <a:gd name="T62" fmla="*/ 64 w 631"/>
                  <a:gd name="T63" fmla="*/ 138 h 565"/>
                  <a:gd name="T64" fmla="*/ 143 w 631"/>
                  <a:gd name="T65" fmla="*/ 64 h 565"/>
                  <a:gd name="T66" fmla="*/ 246 w 631"/>
                  <a:gd name="T67" fmla="*/ 17 h 565"/>
                  <a:gd name="T68" fmla="*/ 370 w 631"/>
                  <a:gd name="T69"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1" h="565">
                    <a:moveTo>
                      <a:pt x="348" y="123"/>
                    </a:moveTo>
                    <a:lnTo>
                      <a:pt x="319" y="126"/>
                    </a:lnTo>
                    <a:lnTo>
                      <a:pt x="290" y="137"/>
                    </a:lnTo>
                    <a:lnTo>
                      <a:pt x="262" y="153"/>
                    </a:lnTo>
                    <a:lnTo>
                      <a:pt x="245" y="169"/>
                    </a:lnTo>
                    <a:lnTo>
                      <a:pt x="233" y="186"/>
                    </a:lnTo>
                    <a:lnTo>
                      <a:pt x="223" y="206"/>
                    </a:lnTo>
                    <a:lnTo>
                      <a:pt x="454" y="206"/>
                    </a:lnTo>
                    <a:lnTo>
                      <a:pt x="449" y="184"/>
                    </a:lnTo>
                    <a:lnTo>
                      <a:pt x="441" y="164"/>
                    </a:lnTo>
                    <a:lnTo>
                      <a:pt x="427" y="148"/>
                    </a:lnTo>
                    <a:lnTo>
                      <a:pt x="410" y="137"/>
                    </a:lnTo>
                    <a:lnTo>
                      <a:pt x="378" y="126"/>
                    </a:lnTo>
                    <a:lnTo>
                      <a:pt x="348" y="123"/>
                    </a:lnTo>
                    <a:close/>
                    <a:moveTo>
                      <a:pt x="370" y="0"/>
                    </a:moveTo>
                    <a:lnTo>
                      <a:pt x="430" y="5"/>
                    </a:lnTo>
                    <a:lnTo>
                      <a:pt x="491" y="22"/>
                    </a:lnTo>
                    <a:lnTo>
                      <a:pt x="530" y="39"/>
                    </a:lnTo>
                    <a:lnTo>
                      <a:pt x="562" y="61"/>
                    </a:lnTo>
                    <a:lnTo>
                      <a:pt x="588" y="89"/>
                    </a:lnTo>
                    <a:lnTo>
                      <a:pt x="608" y="121"/>
                    </a:lnTo>
                    <a:lnTo>
                      <a:pt x="621" y="159"/>
                    </a:lnTo>
                    <a:lnTo>
                      <a:pt x="630" y="201"/>
                    </a:lnTo>
                    <a:lnTo>
                      <a:pt x="631" y="238"/>
                    </a:lnTo>
                    <a:lnTo>
                      <a:pt x="628" y="277"/>
                    </a:lnTo>
                    <a:lnTo>
                      <a:pt x="623" y="316"/>
                    </a:lnTo>
                    <a:lnTo>
                      <a:pt x="201" y="316"/>
                    </a:lnTo>
                    <a:lnTo>
                      <a:pt x="197" y="346"/>
                    </a:lnTo>
                    <a:lnTo>
                      <a:pt x="202" y="376"/>
                    </a:lnTo>
                    <a:lnTo>
                      <a:pt x="211" y="395"/>
                    </a:lnTo>
                    <a:lnTo>
                      <a:pt x="224" y="408"/>
                    </a:lnTo>
                    <a:lnTo>
                      <a:pt x="240" y="419"/>
                    </a:lnTo>
                    <a:lnTo>
                      <a:pt x="258" y="425"/>
                    </a:lnTo>
                    <a:lnTo>
                      <a:pt x="299" y="432"/>
                    </a:lnTo>
                    <a:lnTo>
                      <a:pt x="338" y="429"/>
                    </a:lnTo>
                    <a:lnTo>
                      <a:pt x="363" y="420"/>
                    </a:lnTo>
                    <a:lnTo>
                      <a:pt x="385" y="408"/>
                    </a:lnTo>
                    <a:lnTo>
                      <a:pt x="403" y="390"/>
                    </a:lnTo>
                    <a:lnTo>
                      <a:pt x="409" y="386"/>
                    </a:lnTo>
                    <a:lnTo>
                      <a:pt x="412" y="385"/>
                    </a:lnTo>
                    <a:lnTo>
                      <a:pt x="419" y="383"/>
                    </a:lnTo>
                    <a:lnTo>
                      <a:pt x="603" y="383"/>
                    </a:lnTo>
                    <a:lnTo>
                      <a:pt x="599" y="392"/>
                    </a:lnTo>
                    <a:lnTo>
                      <a:pt x="596" y="400"/>
                    </a:lnTo>
                    <a:lnTo>
                      <a:pt x="574" y="435"/>
                    </a:lnTo>
                    <a:lnTo>
                      <a:pt x="547" y="466"/>
                    </a:lnTo>
                    <a:lnTo>
                      <a:pt x="517" y="493"/>
                    </a:lnTo>
                    <a:lnTo>
                      <a:pt x="483" y="515"/>
                    </a:lnTo>
                    <a:lnTo>
                      <a:pt x="446" y="533"/>
                    </a:lnTo>
                    <a:lnTo>
                      <a:pt x="381" y="554"/>
                    </a:lnTo>
                    <a:lnTo>
                      <a:pt x="317" y="565"/>
                    </a:lnTo>
                    <a:lnTo>
                      <a:pt x="255" y="565"/>
                    </a:lnTo>
                    <a:lnTo>
                      <a:pt x="191" y="555"/>
                    </a:lnTo>
                    <a:lnTo>
                      <a:pt x="126" y="535"/>
                    </a:lnTo>
                    <a:lnTo>
                      <a:pt x="89" y="515"/>
                    </a:lnTo>
                    <a:lnTo>
                      <a:pt x="59" y="491"/>
                    </a:lnTo>
                    <a:lnTo>
                      <a:pt x="34" y="461"/>
                    </a:lnTo>
                    <a:lnTo>
                      <a:pt x="17" y="429"/>
                    </a:lnTo>
                    <a:lnTo>
                      <a:pt x="5" y="390"/>
                    </a:lnTo>
                    <a:lnTo>
                      <a:pt x="0" y="348"/>
                    </a:lnTo>
                    <a:lnTo>
                      <a:pt x="3" y="290"/>
                    </a:lnTo>
                    <a:lnTo>
                      <a:pt x="15" y="235"/>
                    </a:lnTo>
                    <a:lnTo>
                      <a:pt x="35" y="184"/>
                    </a:lnTo>
                    <a:lnTo>
                      <a:pt x="64" y="138"/>
                    </a:lnTo>
                    <a:lnTo>
                      <a:pt x="99" y="99"/>
                    </a:lnTo>
                    <a:lnTo>
                      <a:pt x="143" y="64"/>
                    </a:lnTo>
                    <a:lnTo>
                      <a:pt x="192" y="37"/>
                    </a:lnTo>
                    <a:lnTo>
                      <a:pt x="246" y="17"/>
                    </a:lnTo>
                    <a:lnTo>
                      <a:pt x="307" y="5"/>
                    </a:lnTo>
                    <a:lnTo>
                      <a:pt x="3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16"/>
              <p:cNvSpPr>
                <a:spLocks/>
              </p:cNvSpPr>
              <p:nvPr/>
            </p:nvSpPr>
            <p:spPr bwMode="auto">
              <a:xfrm>
                <a:off x="4515" y="2094"/>
                <a:ext cx="334" cy="331"/>
              </a:xfrm>
              <a:custGeom>
                <a:avLst/>
                <a:gdLst>
                  <a:gd name="T0" fmla="*/ 167 w 334"/>
                  <a:gd name="T1" fmla="*/ 0 h 331"/>
                  <a:gd name="T2" fmla="*/ 206 w 334"/>
                  <a:gd name="T3" fmla="*/ 4 h 331"/>
                  <a:gd name="T4" fmla="*/ 239 w 334"/>
                  <a:gd name="T5" fmla="*/ 17 h 331"/>
                  <a:gd name="T6" fmla="*/ 272 w 334"/>
                  <a:gd name="T7" fmla="*/ 36 h 331"/>
                  <a:gd name="T8" fmla="*/ 297 w 334"/>
                  <a:gd name="T9" fmla="*/ 63 h 331"/>
                  <a:gd name="T10" fmla="*/ 317 w 334"/>
                  <a:gd name="T11" fmla="*/ 93 h 331"/>
                  <a:gd name="T12" fmla="*/ 329 w 334"/>
                  <a:gd name="T13" fmla="*/ 128 h 331"/>
                  <a:gd name="T14" fmla="*/ 334 w 334"/>
                  <a:gd name="T15" fmla="*/ 166 h 331"/>
                  <a:gd name="T16" fmla="*/ 329 w 334"/>
                  <a:gd name="T17" fmla="*/ 204 h 331"/>
                  <a:gd name="T18" fmla="*/ 315 w 334"/>
                  <a:gd name="T19" fmla="*/ 240 h 331"/>
                  <a:gd name="T20" fmla="*/ 297 w 334"/>
                  <a:gd name="T21" fmla="*/ 270 h 331"/>
                  <a:gd name="T22" fmla="*/ 270 w 334"/>
                  <a:gd name="T23" fmla="*/ 296 h 331"/>
                  <a:gd name="T24" fmla="*/ 239 w 334"/>
                  <a:gd name="T25" fmla="*/ 316 h 331"/>
                  <a:gd name="T26" fmla="*/ 204 w 334"/>
                  <a:gd name="T27" fmla="*/ 328 h 331"/>
                  <a:gd name="T28" fmla="*/ 167 w 334"/>
                  <a:gd name="T29" fmla="*/ 331 h 331"/>
                  <a:gd name="T30" fmla="*/ 128 w 334"/>
                  <a:gd name="T31" fmla="*/ 328 h 331"/>
                  <a:gd name="T32" fmla="*/ 93 w 334"/>
                  <a:gd name="T33" fmla="*/ 314 h 331"/>
                  <a:gd name="T34" fmla="*/ 62 w 334"/>
                  <a:gd name="T35" fmla="*/ 296 h 331"/>
                  <a:gd name="T36" fmla="*/ 37 w 334"/>
                  <a:gd name="T37" fmla="*/ 269 h 331"/>
                  <a:gd name="T38" fmla="*/ 17 w 334"/>
                  <a:gd name="T39" fmla="*/ 238 h 331"/>
                  <a:gd name="T40" fmla="*/ 5 w 334"/>
                  <a:gd name="T41" fmla="*/ 204 h 331"/>
                  <a:gd name="T42" fmla="*/ 0 w 334"/>
                  <a:gd name="T43" fmla="*/ 166 h 331"/>
                  <a:gd name="T44" fmla="*/ 5 w 334"/>
                  <a:gd name="T45" fmla="*/ 127 h 331"/>
                  <a:gd name="T46" fmla="*/ 18 w 334"/>
                  <a:gd name="T47" fmla="*/ 93 h 331"/>
                  <a:gd name="T48" fmla="*/ 37 w 334"/>
                  <a:gd name="T49" fmla="*/ 61 h 331"/>
                  <a:gd name="T50" fmla="*/ 64 w 334"/>
                  <a:gd name="T51" fmla="*/ 36 h 331"/>
                  <a:gd name="T52" fmla="*/ 94 w 334"/>
                  <a:gd name="T53" fmla="*/ 15 h 331"/>
                  <a:gd name="T54" fmla="*/ 130 w 334"/>
                  <a:gd name="T55" fmla="*/ 4 h 331"/>
                  <a:gd name="T56" fmla="*/ 167 w 334"/>
                  <a:gd name="T5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4" h="331">
                    <a:moveTo>
                      <a:pt x="167" y="0"/>
                    </a:moveTo>
                    <a:lnTo>
                      <a:pt x="206" y="4"/>
                    </a:lnTo>
                    <a:lnTo>
                      <a:pt x="239" y="17"/>
                    </a:lnTo>
                    <a:lnTo>
                      <a:pt x="272" y="36"/>
                    </a:lnTo>
                    <a:lnTo>
                      <a:pt x="297" y="63"/>
                    </a:lnTo>
                    <a:lnTo>
                      <a:pt x="317" y="93"/>
                    </a:lnTo>
                    <a:lnTo>
                      <a:pt x="329" y="128"/>
                    </a:lnTo>
                    <a:lnTo>
                      <a:pt x="334" y="166"/>
                    </a:lnTo>
                    <a:lnTo>
                      <a:pt x="329" y="204"/>
                    </a:lnTo>
                    <a:lnTo>
                      <a:pt x="315" y="240"/>
                    </a:lnTo>
                    <a:lnTo>
                      <a:pt x="297" y="270"/>
                    </a:lnTo>
                    <a:lnTo>
                      <a:pt x="270" y="296"/>
                    </a:lnTo>
                    <a:lnTo>
                      <a:pt x="239" y="316"/>
                    </a:lnTo>
                    <a:lnTo>
                      <a:pt x="204" y="328"/>
                    </a:lnTo>
                    <a:lnTo>
                      <a:pt x="167" y="331"/>
                    </a:lnTo>
                    <a:lnTo>
                      <a:pt x="128" y="328"/>
                    </a:lnTo>
                    <a:lnTo>
                      <a:pt x="93" y="314"/>
                    </a:lnTo>
                    <a:lnTo>
                      <a:pt x="62" y="296"/>
                    </a:lnTo>
                    <a:lnTo>
                      <a:pt x="37" y="269"/>
                    </a:lnTo>
                    <a:lnTo>
                      <a:pt x="17" y="238"/>
                    </a:lnTo>
                    <a:lnTo>
                      <a:pt x="5" y="204"/>
                    </a:lnTo>
                    <a:lnTo>
                      <a:pt x="0" y="166"/>
                    </a:lnTo>
                    <a:lnTo>
                      <a:pt x="5" y="127"/>
                    </a:lnTo>
                    <a:lnTo>
                      <a:pt x="18" y="93"/>
                    </a:lnTo>
                    <a:lnTo>
                      <a:pt x="37" y="61"/>
                    </a:lnTo>
                    <a:lnTo>
                      <a:pt x="64" y="36"/>
                    </a:lnTo>
                    <a:lnTo>
                      <a:pt x="94" y="15"/>
                    </a:lnTo>
                    <a:lnTo>
                      <a:pt x="130" y="4"/>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20" name="Group 19"/>
          <p:cNvGrpSpPr/>
          <p:nvPr/>
        </p:nvGrpSpPr>
        <p:grpSpPr>
          <a:xfrm>
            <a:off x="7502722" y="1530218"/>
            <a:ext cx="4374253" cy="3675868"/>
            <a:chOff x="7531335" y="2371100"/>
            <a:chExt cx="3676259" cy="3089314"/>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1335" y="2371100"/>
              <a:ext cx="3171058" cy="2032930"/>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48066">
              <a:off x="10022939" y="3357944"/>
              <a:ext cx="1184655" cy="2102470"/>
            </a:xfrm>
            <a:prstGeom prst="rect">
              <a:avLst/>
            </a:prstGeom>
          </p:spPr>
        </p:pic>
      </p:grpSp>
      <p:grpSp>
        <p:nvGrpSpPr>
          <p:cNvPr id="29" name="Group 28"/>
          <p:cNvGrpSpPr/>
          <p:nvPr/>
        </p:nvGrpSpPr>
        <p:grpSpPr>
          <a:xfrm>
            <a:off x="7954142" y="4301799"/>
            <a:ext cx="2138856" cy="1481293"/>
            <a:chOff x="3880379" y="4405853"/>
            <a:chExt cx="2278619" cy="1578088"/>
          </a:xfrm>
        </p:grpSpPr>
        <p:pic>
          <p:nvPicPr>
            <p:cNvPr id="26" name="Picture 25"/>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28498"/>
            <a:stretch/>
          </p:blipFill>
          <p:spPr>
            <a:xfrm>
              <a:off x="3880379" y="4502648"/>
              <a:ext cx="2195354" cy="1468552"/>
            </a:xfrm>
            <a:prstGeom prst="rect">
              <a:avLst/>
            </a:prstGeom>
          </p:spPr>
        </p:pic>
        <p:pic>
          <p:nvPicPr>
            <p:cNvPr id="27" name="Picture 26"/>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4609897" y="4405853"/>
              <a:ext cx="1549101" cy="1578088"/>
            </a:xfrm>
            <a:prstGeom prst="rect">
              <a:avLst/>
            </a:prstGeom>
          </p:spPr>
        </p:pic>
        <p:pic>
          <p:nvPicPr>
            <p:cNvPr id="28" name="Picture 27"/>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3939347" y="4988053"/>
              <a:ext cx="350539" cy="357098"/>
            </a:xfrm>
            <a:prstGeom prst="rect">
              <a:avLst/>
            </a:prstGeom>
          </p:spPr>
        </p:pic>
      </p:grpSp>
      <p:sp>
        <p:nvSpPr>
          <p:cNvPr id="33" name="TextBox 32"/>
          <p:cNvSpPr txBox="1"/>
          <p:nvPr/>
        </p:nvSpPr>
        <p:spPr>
          <a:xfrm>
            <a:off x="0" y="6422061"/>
            <a:ext cx="12436475" cy="572464"/>
          </a:xfrm>
          <a:prstGeom prst="rect">
            <a:avLst/>
          </a:prstGeom>
          <a:solidFill>
            <a:srgbClr val="3E3E3E"/>
          </a:solidFill>
        </p:spPr>
        <p:txBody>
          <a:bodyPr wrap="square" lIns="182880" tIns="146304" rIns="182880" bIns="146304" rtlCol="0">
            <a:spAutoFit/>
          </a:bodyPr>
          <a:lstStyle/>
          <a:p>
            <a:pPr marL="0" marR="0" lvl="0" indent="0" algn="ctr" defTabSz="932742" eaLnBrk="1" fontAlgn="auto" latinLnBrk="0" hangingPunct="1">
              <a:lnSpc>
                <a:spcPct val="90000"/>
              </a:lnSpc>
              <a:spcBef>
                <a:spcPts val="0"/>
              </a:spcBef>
              <a:spcAft>
                <a:spcPts val="600"/>
              </a:spcAft>
              <a:buClrTx/>
              <a:buSzTx/>
              <a:buFontTx/>
              <a:buNone/>
              <a:tabLst/>
              <a:defRPr/>
            </a:pPr>
            <a:r>
              <a:rPr kumimoji="0" lang="en-US" sz="2000" b="0" i="0" u="none" strike="noStrike" kern="0" cap="none" spc="0" normalizeH="0" baseline="0" noProof="0" dirty="0" smtClean="0">
                <a:ln>
                  <a:noFill/>
                </a:ln>
                <a:gradFill>
                  <a:gsLst>
                    <a:gs pos="2917">
                      <a:srgbClr val="00BCF2">
                        <a:lumMod val="20000"/>
                        <a:lumOff val="80000"/>
                      </a:srgbClr>
                    </a:gs>
                    <a:gs pos="96000">
                      <a:srgbClr val="00BCF2">
                        <a:lumMod val="20000"/>
                        <a:lumOff val="80000"/>
                      </a:srgbClr>
                    </a:gs>
                  </a:gsLst>
                  <a:lin ang="5400000" scaled="0"/>
                </a:gradFill>
                <a:effectLst/>
                <a:uLnTx/>
                <a:uFillTx/>
                <a:latin typeface="+mj-lt"/>
              </a:rPr>
              <a:t>connect. </a:t>
            </a:r>
            <a:r>
              <a:rPr kumimoji="0" lang="en-US" sz="2000" b="0" i="0" u="none" strike="noStrike" kern="0" cap="none" spc="0" normalizeH="0" baseline="0" noProof="0" dirty="0" smtClean="0">
                <a:ln>
                  <a:noFill/>
                </a:ln>
                <a:gradFill>
                  <a:gsLst>
                    <a:gs pos="2917">
                      <a:srgbClr val="00BCF2"/>
                    </a:gs>
                    <a:gs pos="30000">
                      <a:srgbClr val="00BCF2"/>
                    </a:gs>
                  </a:gsLst>
                  <a:lin ang="5400000" scaled="0"/>
                </a:gradFill>
                <a:effectLst/>
                <a:uLnTx/>
                <a:uFillTx/>
                <a:latin typeface="+mj-lt"/>
              </a:rPr>
              <a:t>reimagine. </a:t>
            </a:r>
            <a:r>
              <a:rPr kumimoji="0" lang="en-US" sz="2000" b="0" i="0" u="none" strike="noStrike" kern="0" cap="none" spc="0" normalizeH="0" baseline="0" noProof="0" dirty="0" smtClean="0">
                <a:ln>
                  <a:noFill/>
                </a:ln>
                <a:gradFill>
                  <a:gsLst>
                    <a:gs pos="2917">
                      <a:srgbClr val="0072C6"/>
                    </a:gs>
                    <a:gs pos="30000">
                      <a:srgbClr val="0072C6"/>
                    </a:gs>
                  </a:gsLst>
                  <a:lin ang="5400000" scaled="0"/>
                </a:gradFill>
                <a:effectLst/>
                <a:uLnTx/>
                <a:uFillTx/>
                <a:latin typeface="+mj-lt"/>
              </a:rPr>
              <a:t>transform.</a:t>
            </a:r>
          </a:p>
        </p:txBody>
      </p:sp>
      <p:sp>
        <p:nvSpPr>
          <p:cNvPr id="5" name="Text Placeholder 4"/>
          <p:cNvSpPr>
            <a:spLocks noGrp="1"/>
          </p:cNvSpPr>
          <p:nvPr>
            <p:ph type="body" sz="quarter" idx="11"/>
          </p:nvPr>
        </p:nvSpPr>
        <p:spPr>
          <a:xfrm>
            <a:off x="274639" y="2125677"/>
            <a:ext cx="11889564" cy="2523768"/>
          </a:xfrm>
        </p:spPr>
        <p:txBody>
          <a:bodyPr/>
          <a:lstStyle/>
          <a:p>
            <a:r>
              <a:rPr lang="en-US" dirty="0" smtClean="0"/>
              <a:t>Evaluate sessions</a:t>
            </a:r>
            <a:br>
              <a:rPr lang="en-US" dirty="0" smtClean="0"/>
            </a:br>
            <a:r>
              <a:rPr lang="en-US" dirty="0" smtClean="0"/>
              <a:t>on </a:t>
            </a:r>
            <a:r>
              <a:rPr lang="en-US" dirty="0" err="1" smtClean="0"/>
              <a:t>MySPC</a:t>
            </a:r>
            <a:r>
              <a:rPr lang="en-US" dirty="0" smtClean="0"/>
              <a:t> using  your</a:t>
            </a:r>
            <a:br>
              <a:rPr lang="en-US" dirty="0" smtClean="0"/>
            </a:br>
            <a:r>
              <a:rPr lang="en-US" dirty="0" smtClean="0"/>
              <a:t>laptop or mobile device:</a:t>
            </a:r>
          </a:p>
          <a:p>
            <a:r>
              <a:rPr lang="en-US" dirty="0">
                <a:gradFill>
                  <a:gsLst>
                    <a:gs pos="1250">
                      <a:schemeClr val="tx2"/>
                    </a:gs>
                    <a:gs pos="100000">
                      <a:schemeClr val="tx2"/>
                    </a:gs>
                  </a:gsLst>
                  <a:lin ang="5400000" scaled="0"/>
                </a:gradFill>
              </a:rPr>
              <a:t>m</a:t>
            </a:r>
            <a:r>
              <a:rPr lang="en-US" dirty="0" smtClean="0">
                <a:gradFill>
                  <a:gsLst>
                    <a:gs pos="1250">
                      <a:schemeClr val="tx2"/>
                    </a:gs>
                    <a:gs pos="100000">
                      <a:schemeClr val="tx2"/>
                    </a:gs>
                  </a:gsLst>
                  <a:lin ang="5400000" scaled="0"/>
                </a:gradFill>
              </a:rPr>
              <a:t>yspc.sharepointconference.com</a:t>
            </a:r>
            <a:endParaRPr lang="en-US" dirty="0">
              <a:gradFill>
                <a:gsLst>
                  <a:gs pos="1250">
                    <a:schemeClr val="tx2"/>
                  </a:gs>
                  <a:gs pos="100000">
                    <a:schemeClr val="tx2"/>
                  </a:gs>
                </a:gsLst>
                <a:lin ang="5400000" scaled="0"/>
              </a:gradFill>
            </a:endParaRPr>
          </a:p>
        </p:txBody>
      </p:sp>
    </p:spTree>
    <p:extLst>
      <p:ext uri="{BB962C8B-B14F-4D97-AF65-F5344CB8AC3E}">
        <p14:creationId xmlns:p14="http://schemas.microsoft.com/office/powerpoint/2010/main" val="738560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3" y="3146782"/>
            <a:ext cx="3288507" cy="700960"/>
          </a:xfrm>
          <a:prstGeom prst="rect">
            <a:avLst/>
          </a:prstGeom>
        </p:spPr>
      </p:pic>
      <p:sp>
        <p:nvSpPr>
          <p:cNvPr id="5" name="Text Box 3"/>
          <p:cNvSpPr txBox="1">
            <a:spLocks noChangeArrowheads="1"/>
          </p:cNvSpPr>
          <p:nvPr/>
        </p:nvSpPr>
        <p:spPr bwMode="blackWhite">
          <a:xfrm>
            <a:off x="273051" y="6079032"/>
            <a:ext cx="10974388" cy="618631"/>
          </a:xfrm>
          <a:prstGeom prst="rect">
            <a:avLst/>
          </a:prstGeom>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a:t>
            </a:r>
            <a:r>
              <a:rPr lang="en-US" sz="700" dirty="0" smtClean="0">
                <a:gradFill>
                  <a:gsLst>
                    <a:gs pos="0">
                      <a:schemeClr val="tx1"/>
                    </a:gs>
                    <a:gs pos="100000">
                      <a:schemeClr val="tx1"/>
                    </a:gs>
                  </a:gsLst>
                  <a:lin ang="5400000" scaled="0"/>
                </a:gradFill>
                <a:cs typeface="Segoe UI" pitchFamily="34" charset="0"/>
              </a:rPr>
              <a:t>2014 </a:t>
            </a:r>
            <a:r>
              <a:rPr lang="en-US" sz="700" dirty="0">
                <a:gradFill>
                  <a:gsLst>
                    <a:gs pos="0">
                      <a:schemeClr val="tx1"/>
                    </a:gs>
                    <a:gs pos="100000">
                      <a:schemeClr val="tx1"/>
                    </a:gs>
                  </a:gsLst>
                  <a:lin ang="5400000" scaled="0"/>
                </a:gradFill>
                <a:cs typeface="Segoe UI" pitchFamily="34" charset="0"/>
              </a:rPr>
              <a:t>Microsoft Corporation. All rights reserved. Microsoft, Windows, </a:t>
            </a:r>
            <a:r>
              <a:rPr lang="en-US" sz="700" dirty="0" smtClean="0">
                <a:gradFill>
                  <a:gsLst>
                    <a:gs pos="0">
                      <a:schemeClr val="tx1"/>
                    </a:gs>
                    <a:gs pos="100000">
                      <a:schemeClr val="tx1"/>
                    </a:gs>
                  </a:gsLst>
                  <a:lin ang="5400000" scaled="0"/>
                </a:gradFill>
                <a:cs typeface="Segoe UI" pitchFamily="34" charset="0"/>
              </a:rPr>
              <a:t>and </a:t>
            </a:r>
            <a:r>
              <a:rPr lang="en-US" sz="700" dirty="0">
                <a:gradFill>
                  <a:gsLst>
                    <a:gs pos="0">
                      <a:schemeClr val="tx1"/>
                    </a:gs>
                    <a:gs pos="100000">
                      <a:schemeClr val="tx1"/>
                    </a:gs>
                  </a:gsLst>
                  <a:lin ang="5400000" scaled="0"/>
                </a:gradFill>
                <a:cs typeface="Segoe UI" pitchFamily="34" charset="0"/>
              </a:rPr>
              <a:t>other product names are or may be registered trademarks and/or trademarks in the U.S. and/or other countries.</a:t>
            </a:r>
          </a:p>
          <a:p>
            <a:pPr defTabSz="932290" eaLnBrk="0" hangingPunct="0"/>
            <a:r>
              <a:rPr lang="en-US" sz="700" dirty="0">
                <a:gradFill>
                  <a:gsLst>
                    <a:gs pos="0">
                      <a:schemeClr val="tx1"/>
                    </a:gs>
                    <a:gs pos="100000">
                      <a:schemeClr val="tx1"/>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257316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4294967295"/>
          </p:nvPr>
        </p:nvSpPr>
        <p:spPr>
          <a:xfrm>
            <a:off x="350837" y="1212849"/>
            <a:ext cx="10724938" cy="4437962"/>
          </a:xfrm>
          <a:prstGeom prst="rect">
            <a:avLst/>
          </a:prstGeom>
        </p:spPr>
        <p:txBody>
          <a:bodyPr/>
          <a:lstStyle/>
          <a:p>
            <a:r>
              <a:rPr lang="en-US" dirty="0" smtClean="0"/>
              <a:t>Building </a:t>
            </a:r>
            <a:r>
              <a:rPr lang="en-US" dirty="0" err="1" smtClean="0"/>
              <a:t>RESTful</a:t>
            </a:r>
            <a:r>
              <a:rPr lang="en-US" dirty="0" smtClean="0"/>
              <a:t> Services</a:t>
            </a:r>
          </a:p>
          <a:p>
            <a:r>
              <a:rPr lang="en-US" dirty="0" smtClean="0"/>
              <a:t>Building OData Services</a:t>
            </a:r>
          </a:p>
          <a:p>
            <a:r>
              <a:rPr lang="en-US" dirty="0" smtClean="0"/>
              <a:t>Securing </a:t>
            </a:r>
            <a:r>
              <a:rPr lang="en-US" dirty="0" err="1" smtClean="0"/>
              <a:t>WebAPI</a:t>
            </a:r>
            <a:r>
              <a:rPr lang="en-US" dirty="0" smtClean="0"/>
              <a:t> Services</a:t>
            </a:r>
            <a:endParaRPr lang="en-US" dirty="0"/>
          </a:p>
        </p:txBody>
      </p:sp>
    </p:spTree>
    <p:extLst>
      <p:ext uri="{BB962C8B-B14F-4D97-AF65-F5344CB8AC3E}">
        <p14:creationId xmlns:p14="http://schemas.microsoft.com/office/powerpoint/2010/main" val="2002088173"/>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Building </a:t>
            </a:r>
            <a:r>
              <a:rPr lang="en-US" dirty="0" err="1" smtClean="0"/>
              <a:t>RESTful</a:t>
            </a:r>
            <a:r>
              <a:rPr lang="en-US" dirty="0" smtClean="0"/>
              <a:t> Services</a:t>
            </a:r>
            <a:endParaRPr lang="en-US" dirty="0"/>
          </a:p>
        </p:txBody>
      </p:sp>
    </p:spTree>
    <p:extLst>
      <p:ext uri="{BB962C8B-B14F-4D97-AF65-F5344CB8AC3E}">
        <p14:creationId xmlns:p14="http://schemas.microsoft.com/office/powerpoint/2010/main" val="2387352916"/>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REST Constraints</a:t>
            </a:r>
            <a:endParaRPr lang="en-US" dirty="0"/>
          </a:p>
        </p:txBody>
      </p:sp>
      <p:sp>
        <p:nvSpPr>
          <p:cNvPr id="3" name="Content Placeholder 2"/>
          <p:cNvSpPr>
            <a:spLocks noGrp="1"/>
          </p:cNvSpPr>
          <p:nvPr>
            <p:ph idx="4294967295"/>
          </p:nvPr>
        </p:nvSpPr>
        <p:spPr>
          <a:xfrm>
            <a:off x="503237" y="1212848"/>
            <a:ext cx="10724938" cy="5561013"/>
          </a:xfrm>
          <a:prstGeom prst="rect">
            <a:avLst/>
          </a:prstGeom>
        </p:spPr>
        <p:txBody>
          <a:bodyPr>
            <a:normAutofit fontScale="85000" lnSpcReduction="20000"/>
          </a:bodyPr>
          <a:lstStyle/>
          <a:p>
            <a:r>
              <a:rPr lang="en-US" dirty="0" smtClean="0"/>
              <a:t>Client-Server</a:t>
            </a:r>
          </a:p>
          <a:p>
            <a:pPr lvl="1"/>
            <a:r>
              <a:rPr lang="en-US" dirty="0"/>
              <a:t>Client pulls representations from the </a:t>
            </a:r>
            <a:r>
              <a:rPr lang="en-US" dirty="0" smtClean="0"/>
              <a:t>server</a:t>
            </a:r>
          </a:p>
          <a:p>
            <a:pPr lvl="1"/>
            <a:r>
              <a:rPr lang="en-US" dirty="0" smtClean="0"/>
              <a:t>Separation of concerns</a:t>
            </a:r>
            <a:endParaRPr lang="en-US" dirty="0"/>
          </a:p>
          <a:p>
            <a:r>
              <a:rPr lang="en-US" dirty="0"/>
              <a:t>Stateless </a:t>
            </a:r>
            <a:endParaRPr lang="en-US" dirty="0" smtClean="0"/>
          </a:p>
          <a:p>
            <a:pPr lvl="1"/>
            <a:r>
              <a:rPr lang="en-US" dirty="0" smtClean="0"/>
              <a:t>Client provides all necessary context</a:t>
            </a:r>
          </a:p>
          <a:p>
            <a:pPr lvl="1"/>
            <a:r>
              <a:rPr lang="en-US" dirty="0" smtClean="0"/>
              <a:t>Server returns all necessary state</a:t>
            </a:r>
          </a:p>
          <a:p>
            <a:r>
              <a:rPr lang="en-US" dirty="0" smtClean="0"/>
              <a:t>Cache</a:t>
            </a:r>
          </a:p>
          <a:p>
            <a:pPr lvl="1"/>
            <a:r>
              <a:rPr lang="en-US" dirty="0" smtClean="0"/>
              <a:t>Responses indicate whether or not they can be cached</a:t>
            </a:r>
          </a:p>
          <a:p>
            <a:pPr lvl="1"/>
            <a:r>
              <a:rPr lang="en-US" dirty="0" err="1" smtClean="0"/>
              <a:t>eTag</a:t>
            </a:r>
            <a:r>
              <a:rPr lang="en-US" dirty="0" smtClean="0"/>
              <a:t>, Date, Expires headers</a:t>
            </a:r>
            <a:endParaRPr lang="en-US" dirty="0"/>
          </a:p>
          <a:p>
            <a:r>
              <a:rPr lang="en-US" dirty="0" smtClean="0"/>
              <a:t>Interface</a:t>
            </a:r>
          </a:p>
          <a:p>
            <a:pPr lvl="1"/>
            <a:r>
              <a:rPr lang="en-US" dirty="0" smtClean="0"/>
              <a:t>Resources </a:t>
            </a:r>
            <a:r>
              <a:rPr lang="en-US" dirty="0"/>
              <a:t>are accessible through URIs</a:t>
            </a:r>
          </a:p>
          <a:p>
            <a:pPr lvl="1"/>
            <a:r>
              <a:rPr lang="en-US" dirty="0"/>
              <a:t>Resources operations are through HTTP </a:t>
            </a:r>
            <a:r>
              <a:rPr lang="en-US" dirty="0" smtClean="0"/>
              <a:t>verbs</a:t>
            </a:r>
          </a:p>
          <a:p>
            <a:pPr lvl="1"/>
            <a:r>
              <a:rPr lang="en-US" dirty="0" smtClean="0"/>
              <a:t>The same representations can be used for all operations</a:t>
            </a:r>
          </a:p>
          <a:p>
            <a:pPr lvl="1"/>
            <a:r>
              <a:rPr lang="en-US" dirty="0"/>
              <a:t>Resources are interconnected to allow linking</a:t>
            </a:r>
          </a:p>
          <a:p>
            <a:r>
              <a:rPr lang="en-US" dirty="0" smtClean="0"/>
              <a:t>Layered</a:t>
            </a:r>
            <a:endParaRPr lang="en-US" dirty="0"/>
          </a:p>
          <a:p>
            <a:pPr lvl="1"/>
            <a:r>
              <a:rPr lang="en-US" dirty="0"/>
              <a:t>Resources are unaffected by proxy servers, gateways, etc</a:t>
            </a:r>
            <a:r>
              <a:rPr lang="en-US" dirty="0" smtClean="0"/>
              <a:t>.</a:t>
            </a:r>
          </a:p>
          <a:p>
            <a:endParaRPr lang="en-US" dirty="0"/>
          </a:p>
          <a:p>
            <a:endParaRPr lang="en-US" dirty="0"/>
          </a:p>
        </p:txBody>
      </p:sp>
    </p:spTree>
    <p:extLst>
      <p:ext uri="{BB962C8B-B14F-4D97-AF65-F5344CB8AC3E}">
        <p14:creationId xmlns:p14="http://schemas.microsoft.com/office/powerpoint/2010/main" val="2535614826"/>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Introducing </a:t>
            </a:r>
            <a:r>
              <a:rPr lang="en-US" dirty="0" err="1" smtClean="0"/>
              <a:t>WebAPI</a:t>
            </a:r>
            <a:endParaRPr lang="en-US" dirty="0"/>
          </a:p>
        </p:txBody>
      </p:sp>
      <p:sp>
        <p:nvSpPr>
          <p:cNvPr id="3" name="Content Placeholder 2"/>
          <p:cNvSpPr>
            <a:spLocks noGrp="1"/>
          </p:cNvSpPr>
          <p:nvPr>
            <p:ph idx="4294967295"/>
          </p:nvPr>
        </p:nvSpPr>
        <p:spPr>
          <a:xfrm>
            <a:off x="350837" y="1219640"/>
            <a:ext cx="10724938" cy="5325622"/>
          </a:xfrm>
          <a:prstGeom prst="rect">
            <a:avLst/>
          </a:prstGeom>
        </p:spPr>
        <p:txBody>
          <a:bodyPr>
            <a:normAutofit/>
          </a:bodyPr>
          <a:lstStyle/>
          <a:p>
            <a:r>
              <a:rPr lang="en-US" dirty="0" smtClean="0"/>
              <a:t>Framework and tooling for building HTTP-based services</a:t>
            </a:r>
          </a:p>
          <a:p>
            <a:pPr lvl="1"/>
            <a:r>
              <a:rPr lang="en-US" dirty="0" err="1" smtClean="0"/>
              <a:t>RESTful</a:t>
            </a:r>
            <a:r>
              <a:rPr lang="en-US" dirty="0" smtClean="0"/>
              <a:t>, OData, custom</a:t>
            </a:r>
          </a:p>
          <a:p>
            <a:r>
              <a:rPr lang="en-US" dirty="0" smtClean="0"/>
              <a:t>Part of ASP.NET MVC</a:t>
            </a:r>
          </a:p>
          <a:p>
            <a:pPr lvl="1"/>
            <a:r>
              <a:rPr lang="en-US" dirty="0" smtClean="0"/>
              <a:t>Uses Controller and Routing paradigm</a:t>
            </a:r>
          </a:p>
          <a:p>
            <a:r>
              <a:rPr lang="en-US" dirty="0" smtClean="0"/>
              <a:t>Tooling, wizards, scaffolding</a:t>
            </a:r>
          </a:p>
          <a:p>
            <a:pPr lvl="1"/>
            <a:r>
              <a:rPr lang="en-US" dirty="0" smtClean="0"/>
              <a:t>Simplified creation of REST and OData services</a:t>
            </a:r>
          </a:p>
          <a:p>
            <a:pPr lvl="1"/>
            <a:r>
              <a:rPr lang="en-US" dirty="0" smtClean="0"/>
              <a:t>Simplified use of Entity Framework to wrap database operations </a:t>
            </a:r>
          </a:p>
          <a:p>
            <a:r>
              <a:rPr lang="en-US" dirty="0"/>
              <a:t>Can be a stand-alone service or part of an </a:t>
            </a:r>
            <a:r>
              <a:rPr lang="en-US" dirty="0" smtClean="0"/>
              <a:t>app</a:t>
            </a:r>
          </a:p>
          <a:p>
            <a:pPr lvl="1"/>
            <a:r>
              <a:rPr lang="en-US" dirty="0" smtClean="0"/>
              <a:t>When added to an app, you must make additional </a:t>
            </a:r>
            <a:r>
              <a:rPr lang="en-US" smtClean="0"/>
              <a:t>manual code updates</a:t>
            </a:r>
            <a:endParaRPr lang="en-US" dirty="0"/>
          </a:p>
        </p:txBody>
      </p:sp>
    </p:spTree>
    <p:extLst>
      <p:ext uri="{BB962C8B-B14F-4D97-AF65-F5344CB8AC3E}">
        <p14:creationId xmlns:p14="http://schemas.microsoft.com/office/powerpoint/2010/main" val="2996150569"/>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bwMode="auto">
          <a:xfrm>
            <a:off x="4026212" y="1875103"/>
            <a:ext cx="3872950" cy="1490416"/>
          </a:xfrm>
          <a:prstGeom prst="roundRect">
            <a:avLst/>
          </a:prstGeom>
          <a:solidFill>
            <a:schemeClr val="accent1"/>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r>
              <a:rPr lang="en-US" sz="2400" dirty="0">
                <a:gradFill>
                  <a:gsLst>
                    <a:gs pos="0">
                      <a:srgbClr val="FFFFFF"/>
                    </a:gs>
                    <a:gs pos="100000">
                      <a:srgbClr val="FFFFFF"/>
                    </a:gs>
                  </a:gsLst>
                  <a:lin ang="5400000" scaled="0"/>
                </a:gradFill>
                <a:ea typeface="Segoe UI" pitchFamily="34" charset="0"/>
                <a:cs typeface="Segoe UI" pitchFamily="34" charset="0"/>
              </a:rPr>
              <a:t>Controller</a:t>
            </a:r>
          </a:p>
          <a:p>
            <a:pPr algn="ctr" defTabSz="932293"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 name="Rounded Rectangle 3"/>
          <p:cNvSpPr/>
          <p:nvPr/>
        </p:nvSpPr>
        <p:spPr bwMode="auto">
          <a:xfrm>
            <a:off x="559603" y="1875103"/>
            <a:ext cx="1625369" cy="3242768"/>
          </a:xfrm>
          <a:prstGeom prst="roundRect">
            <a:avLst/>
          </a:prstGeom>
          <a:solidFill>
            <a:schemeClr val="accent1"/>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r>
              <a:rPr lang="en-US" sz="2400" dirty="0" smtClean="0">
                <a:gradFill>
                  <a:gsLst>
                    <a:gs pos="0">
                      <a:srgbClr val="FFFFFF"/>
                    </a:gs>
                    <a:gs pos="100000">
                      <a:srgbClr val="FFFFFF"/>
                    </a:gs>
                  </a:gsLst>
                  <a:lin ang="5400000" scaled="0"/>
                </a:gradFill>
                <a:ea typeface="Segoe UI" pitchFamily="34" charset="0"/>
                <a:cs typeface="Segoe UI" pitchFamily="34" charset="0"/>
              </a:rPr>
              <a:t>Client</a:t>
            </a: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1" name="U-Turn Arrow 10"/>
          <p:cNvSpPr/>
          <p:nvPr/>
        </p:nvSpPr>
        <p:spPr bwMode="auto">
          <a:xfrm flipH="1">
            <a:off x="1036636" y="2546485"/>
            <a:ext cx="5141919" cy="1479340"/>
          </a:xfrm>
          <a:prstGeom prst="uturnArrow">
            <a:avLst/>
          </a:prstGeom>
          <a:solidFill>
            <a:schemeClr val="bg2">
              <a:lumMod val="90000"/>
              <a:lumOff val="1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p:txBody>
          <a:bodyPr/>
          <a:lstStyle/>
          <a:p>
            <a:r>
              <a:rPr lang="en-US" dirty="0" smtClean="0"/>
              <a:t>Model-Client-Controller with Web API</a:t>
            </a:r>
            <a:endParaRPr lang="en-US" dirty="0"/>
          </a:p>
        </p:txBody>
      </p:sp>
      <p:sp>
        <p:nvSpPr>
          <p:cNvPr id="5" name="Rounded Rectangle 4"/>
          <p:cNvSpPr/>
          <p:nvPr/>
        </p:nvSpPr>
        <p:spPr bwMode="auto">
          <a:xfrm>
            <a:off x="4026212" y="4025825"/>
            <a:ext cx="3872950" cy="1092045"/>
          </a:xfrm>
          <a:prstGeom prst="roundRect">
            <a:avLst/>
          </a:prstGeom>
          <a:solidFill>
            <a:schemeClr val="accent1"/>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r>
              <a:rPr lang="en-US" sz="2400" dirty="0" smtClean="0">
                <a:gradFill>
                  <a:gsLst>
                    <a:gs pos="0">
                      <a:srgbClr val="FFFFFF"/>
                    </a:gs>
                    <a:gs pos="100000">
                      <a:srgbClr val="FFFFFF"/>
                    </a:gs>
                  </a:gsLst>
                  <a:lin ang="5400000" scaled="0"/>
                </a:gradFill>
                <a:ea typeface="Segoe UI" pitchFamily="34" charset="0"/>
                <a:cs typeface="Segoe UI" pitchFamily="34" charset="0"/>
              </a:rPr>
              <a:t>Model</a:t>
            </a: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 name="Flowchart: Magnetic Disk 5"/>
          <p:cNvSpPr/>
          <p:nvPr/>
        </p:nvSpPr>
        <p:spPr bwMode="auto">
          <a:xfrm>
            <a:off x="9168981" y="1930622"/>
            <a:ext cx="2349167" cy="1231725"/>
          </a:xfrm>
          <a:prstGeom prst="flowChartMagneticDisk">
            <a:avLst/>
          </a:prstGeom>
          <a:solidFill>
            <a:schemeClr val="accent1"/>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r>
              <a:rPr lang="en-US" sz="2400" dirty="0">
                <a:gradFill>
                  <a:gsLst>
                    <a:gs pos="0">
                      <a:srgbClr val="FFFFFF"/>
                    </a:gs>
                    <a:gs pos="100000">
                      <a:srgbClr val="FFFFFF"/>
                    </a:gs>
                  </a:gsLst>
                  <a:lin ang="5400000" scaled="0"/>
                </a:gradFill>
                <a:ea typeface="Segoe UI" pitchFamily="34" charset="0"/>
                <a:cs typeface="Segoe UI" pitchFamily="34" charset="0"/>
              </a:rPr>
              <a:t>Data</a:t>
            </a:r>
          </a:p>
        </p:txBody>
      </p:sp>
      <p:sp>
        <p:nvSpPr>
          <p:cNvPr id="7" name="Left-Right Arrow 6"/>
          <p:cNvSpPr/>
          <p:nvPr/>
        </p:nvSpPr>
        <p:spPr bwMode="auto">
          <a:xfrm>
            <a:off x="7899162" y="2349664"/>
            <a:ext cx="1269819" cy="393644"/>
          </a:xfrm>
          <a:prstGeom prst="leftRightArrow">
            <a:avLst/>
          </a:prstGeom>
          <a:solidFill>
            <a:schemeClr val="accent2">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9" name="Down Arrow 8"/>
          <p:cNvSpPr/>
          <p:nvPr/>
        </p:nvSpPr>
        <p:spPr bwMode="auto">
          <a:xfrm>
            <a:off x="5787363" y="3365519"/>
            <a:ext cx="431739" cy="660306"/>
          </a:xfrm>
          <a:prstGeom prst="downArrow">
            <a:avLst/>
          </a:prstGeom>
          <a:solidFill>
            <a:schemeClr val="accent2">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2" name="Left-Right Arrow 11"/>
          <p:cNvSpPr/>
          <p:nvPr/>
        </p:nvSpPr>
        <p:spPr bwMode="auto">
          <a:xfrm>
            <a:off x="2523183" y="2546484"/>
            <a:ext cx="1382396" cy="393644"/>
          </a:xfrm>
          <a:prstGeom prst="leftRightArrow">
            <a:avLst/>
          </a:prstGeom>
          <a:solidFill>
            <a:schemeClr val="accent2">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000" dirty="0">
              <a:solidFill>
                <a:sysClr val="windowText" lastClr="000000"/>
              </a:solidFill>
              <a:ea typeface="Segoe UI" pitchFamily="34" charset="0"/>
              <a:cs typeface="Segoe UI" pitchFamily="34" charset="0"/>
            </a:endParaRPr>
          </a:p>
        </p:txBody>
      </p:sp>
      <p:sp>
        <p:nvSpPr>
          <p:cNvPr id="10" name="TextBox 9"/>
          <p:cNvSpPr txBox="1"/>
          <p:nvPr/>
        </p:nvSpPr>
        <p:spPr>
          <a:xfrm>
            <a:off x="2789713" y="2484775"/>
            <a:ext cx="849335" cy="517065"/>
          </a:xfrm>
          <a:prstGeom prst="rect">
            <a:avLst/>
          </a:prstGeom>
          <a:noFill/>
        </p:spPr>
        <p:txBody>
          <a:bodyPr wrap="none" lIns="182880" tIns="146304" rIns="182880" bIns="146304" rtlCol="0">
            <a:spAutoFit/>
          </a:bodyPr>
          <a:lstStyle/>
          <a:p>
            <a:pPr>
              <a:lnSpc>
                <a:spcPct val="90000"/>
              </a:lnSpc>
              <a:spcAft>
                <a:spcPts val="600"/>
              </a:spcAft>
            </a:pPr>
            <a:r>
              <a:rPr lang="en-US" sz="1600" dirty="0" smtClean="0">
                <a:gradFill>
                  <a:gsLst>
                    <a:gs pos="2917">
                      <a:schemeClr val="tx1"/>
                    </a:gs>
                    <a:gs pos="30000">
                      <a:schemeClr val="tx1"/>
                    </a:gs>
                  </a:gsLst>
                  <a:lin ang="5400000" scaled="0"/>
                </a:gradFill>
              </a:rPr>
              <a:t>HTTP</a:t>
            </a:r>
            <a:endParaRPr lang="en-US" sz="2400" dirty="0" smtClean="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1813191915"/>
      </p:ext>
    </p:extLst>
  </p:cSld>
  <p:clrMapOvr>
    <a:masterClrMapping/>
  </p:clrMapOvr>
  <p:transition>
    <p:fade/>
  </p:transition>
</p:sld>
</file>

<file path=ppt/theme/theme1.xml><?xml version="1.0" encoding="utf-8"?>
<a:theme xmlns:a="http://schemas.openxmlformats.org/drawingml/2006/main" name="5-30499_SPC_2014_Dev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2" id="{0585D100-4DB1-4C94-840A-C7F01FA866D2}" vid="{99564389-1B2E-4D56-88D1-053D641CBD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89ADD55-9C90-4305-9CD4-ACD80A2E661F}"/>
</file>

<file path=customXml/itemProps2.xml><?xml version="1.0" encoding="utf-8"?>
<ds:datastoreItem xmlns:ds="http://schemas.openxmlformats.org/officeDocument/2006/customXml" ds:itemID="{758FDAC0-319D-4A54-8D8E-1D42CB1F8004}"/>
</file>

<file path=customXml/itemProps3.xml><?xml version="1.0" encoding="utf-8"?>
<ds:datastoreItem xmlns:ds="http://schemas.openxmlformats.org/officeDocument/2006/customXml" ds:itemID="{F990F116-B58F-4255-B05B-DA3808E0E5C6}"/>
</file>

<file path=docProps/app.xml><?xml version="1.0" encoding="utf-8"?>
<Properties xmlns="http://schemas.openxmlformats.org/officeDocument/2006/extended-properties" xmlns:vt="http://schemas.openxmlformats.org/officeDocument/2006/docPropsVTypes">
  <Template>SharePoint_Conference_2014_Dev_Template</Template>
  <TotalTime>79</TotalTime>
  <Words>5205</Words>
  <Application>Microsoft Office PowerPoint</Application>
  <PresentationFormat>Custom</PresentationFormat>
  <Paragraphs>411</Paragraphs>
  <Slides>42</Slides>
  <Notes>35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42</vt:i4>
      </vt:variant>
    </vt:vector>
  </HeadingPairs>
  <TitlesOfParts>
    <vt:vector size="49" baseType="lpstr">
      <vt:lpstr>Arial</vt:lpstr>
      <vt:lpstr>Calibri</vt:lpstr>
      <vt:lpstr>Consolas</vt:lpstr>
      <vt:lpstr>Segoe UI</vt:lpstr>
      <vt:lpstr>Segoe UI Light</vt:lpstr>
      <vt:lpstr>Wingdings</vt:lpstr>
      <vt:lpstr>5-30499_SPC_2014_Dev_Template_16x9</vt:lpstr>
      <vt:lpstr>PowerPoint Presentation</vt:lpstr>
      <vt:lpstr>Build Your Own REST Service  with Web API 2</vt:lpstr>
      <vt:lpstr>Scot Hillier</vt:lpstr>
      <vt:lpstr>From Bricks to Houses</vt:lpstr>
      <vt:lpstr>Agenda</vt:lpstr>
      <vt:lpstr>Building RESTful Services</vt:lpstr>
      <vt:lpstr>REST Constraints</vt:lpstr>
      <vt:lpstr>Introducing WebAPI</vt:lpstr>
      <vt:lpstr>Model-Client-Controller with Web API</vt:lpstr>
      <vt:lpstr>Controllers</vt:lpstr>
      <vt:lpstr>Routing</vt:lpstr>
      <vt:lpstr>Responding</vt:lpstr>
      <vt:lpstr>Calling with Managed Code</vt:lpstr>
      <vt:lpstr>Calling with JavaScript</vt:lpstr>
      <vt:lpstr>DEMO</vt:lpstr>
      <vt:lpstr>Building OData Services</vt:lpstr>
      <vt:lpstr>Open Data Protocol (OData)</vt:lpstr>
      <vt:lpstr>OData Entity Model</vt:lpstr>
      <vt:lpstr>OData Query Options</vt:lpstr>
      <vt:lpstr>Controllers</vt:lpstr>
      <vt:lpstr>Routing</vt:lpstr>
      <vt:lpstr>DEMO</vt:lpstr>
      <vt:lpstr>Securing WebAPI Services</vt:lpstr>
      <vt:lpstr>General Security Considerations</vt:lpstr>
      <vt:lpstr>Cross-Origin Resource Sharing</vt:lpstr>
      <vt:lpstr>Cross-Origin Resource Sharing</vt:lpstr>
      <vt:lpstr>Security Considerations</vt:lpstr>
      <vt:lpstr>DEMO</vt:lpstr>
      <vt:lpstr>On-Premises Apps and Services</vt:lpstr>
      <vt:lpstr>Cloud Apps and Services</vt:lpstr>
      <vt:lpstr>Using Simple Web Tokens</vt:lpstr>
      <vt:lpstr>Simple Web Token Flow</vt:lpstr>
      <vt:lpstr>Simple Web Token Flow</vt:lpstr>
      <vt:lpstr>Simple Web Token Flow</vt:lpstr>
      <vt:lpstr>Simple Web Token Flow</vt:lpstr>
      <vt:lpstr>Simple Web Token Flow</vt:lpstr>
      <vt:lpstr>Simple Web Token Flow</vt:lpstr>
      <vt:lpstr>DEMO</vt:lpstr>
      <vt:lpstr>Summary</vt:lpstr>
      <vt:lpstr>Sessions and Resources</vt:lpstr>
      <vt:lpstr>MySPC</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Build your own REST service with WebAPI 2</dc:title>
  <dc:subject>SharePoint Conference 2014 Executive</dc:subject>
  <dc:creator>Administrator</dc:creator>
  <cp:keywords>SharePoint Conference 2014 Executive</cp:keywords>
  <dc:description>Template by: Mitchell Derrey, Silver Fox Productions, Inc.
Formatting by: 
Event Dates: March 2-6, 2014
Event Location: Las Vegas, NV
Audience Type: Internal/External</dc:description>
  <cp:lastModifiedBy>Erin Baranick (Silver Fox)</cp:lastModifiedBy>
  <cp:revision>5</cp:revision>
  <dcterms:created xsi:type="dcterms:W3CDTF">2014-03-02T22:33:42Z</dcterms:created>
  <dcterms:modified xsi:type="dcterms:W3CDTF">2014-03-05T21:30:17Z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92;#Venetian|bd55f5f3-c228-4542-b738-d5b5edd79abd</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9;#developers|8e4a08dc-5d95-4156-ab65-f22579a1592a</vt:lpwstr>
  </property>
  <property fmtid="{D5CDD505-2E9C-101B-9397-08002B2CF9AE}" pid="13" name="Event Name">
    <vt:lpwstr>91;#Microsoft SharePoint Conference|a629e079-6b4e-41d1-9641-98de5e4410b7</vt:lpwstr>
  </property>
  <property fmtid="{D5CDD505-2E9C-101B-9397-08002B2CF9AE}" pid="14" name="TaxKeywordTaxHTField">
    <vt:lpwstr>SharePoint Conference 2014 Executive|c7618099-af1d-412d-92b3-b97338d93c70</vt:lpwstr>
  </property>
  <property fmtid="{D5CDD505-2E9C-101B-9397-08002B2CF9AE}" pid="15" name="TaxCatchAll">
    <vt:lpwstr>10;#SharePoint Conference 2014 Executive;#90;#SharePoint Conference 2014 Executive|c7618099-af1d-412d-92b3-b97338d93c70</vt:lpwstr>
  </property>
</Properties>
</file>