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8" r:id="rId5"/>
  </p:sldMasterIdLst>
  <p:notesMasterIdLst>
    <p:notesMasterId r:id="rId42"/>
  </p:notesMasterIdLst>
  <p:handoutMasterIdLst>
    <p:handoutMasterId r:id="rId43"/>
  </p:handoutMasterIdLst>
  <p:sldIdLst>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292" r:id="rId40"/>
    <p:sldId id="291"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822" autoAdjust="0"/>
    <p:restoredTop sz="96360"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50027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728751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2115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14964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09358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653129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EC63E4-22B5-4FF5-A85D-0496AEC7B6C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933150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F91CD7-1B0D-4A1D-9ABD-A39E0037331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95662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0E7BC4-9289-4ABB-A7B2-40AE41D0413B}"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471447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21A3EB-74B8-47E6-B9E6-1F2928830D6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39829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35398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70007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34048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98412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97143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139568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338633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104138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pPr marL="228600" indent="-228600">
              <a:buAutoNum type="arabicPeriod"/>
            </a:pPr>
            <a:endParaRPr lang="en-US" noProof="0"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567445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pPr marL="228600" indent="-228600">
              <a:buAutoNum type="arabicPeriod"/>
            </a:pPr>
            <a:endParaRPr lang="en-US" noProof="0"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44689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pPr marL="228600" indent="-228600">
              <a:buAutoNum type="arabicPeriod"/>
            </a:pPr>
            <a:endParaRPr lang="en-US" noProof="0"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722118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pPr marL="228600" indent="-228600">
              <a:buAutoNum type="arabicPeriod"/>
            </a:pPr>
            <a:endParaRPr lang="en-US" noProof="0"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659268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5415887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0590258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8958974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82738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3079178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830668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423929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5898135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2882970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884867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618179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600146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328047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958106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797423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568210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306412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7946927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4160450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6561862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9643711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96072856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6223935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38425393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18078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73419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0954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464345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449110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
        <p:nvSpPr>
          <p:cNvPr id="4" name="Text Placeholder 4"/>
          <p:cNvSpPr>
            <a:spLocks noGrp="1"/>
          </p:cNvSpPr>
          <p:nvPr>
            <p:ph type="body" sz="quarter" idx="12" hasCustomPrompt="1"/>
          </p:nvPr>
        </p:nvSpPr>
        <p:spPr>
          <a:xfrm>
            <a:off x="262631" y="904974"/>
            <a:ext cx="11901571" cy="484213"/>
          </a:xfrm>
          <a:noFill/>
        </p:spPr>
        <p:txBody>
          <a:bodyPr lIns="146304" tIns="109728" rIns="146304" bIns="109728">
            <a:noAutofit/>
          </a:bodyPr>
          <a:lstStyle>
            <a:lvl1pPr marL="0" indent="0">
              <a:spcBef>
                <a:spcPts val="0"/>
              </a:spcBef>
              <a:buNone/>
              <a:defRPr sz="2400" spc="0" baseline="0">
                <a:gradFill>
                  <a:gsLst>
                    <a:gs pos="0">
                      <a:schemeClr val="tx1"/>
                    </a:gs>
                    <a:gs pos="100000">
                      <a:schemeClr val="tx1"/>
                    </a:gs>
                  </a:gsLst>
                  <a:lin ang="5400000" scaled="0"/>
                </a:gradFill>
                <a:latin typeface="+mj-lt"/>
              </a:defRPr>
            </a:lvl1pPr>
          </a:lstStyle>
          <a:p>
            <a:pPr lvl="0"/>
            <a:r>
              <a:rPr lang="en-US" dirty="0" smtClean="0"/>
              <a:t>Sub title</a:t>
            </a:r>
          </a:p>
        </p:txBody>
      </p:sp>
    </p:spTree>
    <p:extLst>
      <p:ext uri="{BB962C8B-B14F-4D97-AF65-F5344CB8AC3E}">
        <p14:creationId xmlns:p14="http://schemas.microsoft.com/office/powerpoint/2010/main" val="370373032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4092683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Q&amp;A">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57228" cy="6994525"/>
          </a:xfrm>
          <a:prstGeom prst="rect">
            <a:avLst/>
          </a:prstGeom>
        </p:spPr>
      </p:pic>
      <p:pic>
        <p:nvPicPr>
          <p:cNvPr id="5" name="Picture 4"/>
          <p:cNvPicPr>
            <a:picLocks noChangeAspect="1"/>
          </p:cNvPicPr>
          <p:nvPr userDrawn="1"/>
        </p:nvPicPr>
        <p:blipFill rotWithShape="1">
          <a:blip r:embed="rId3"/>
          <a:srcRect l="15149" t="19365" r="11940" b="30854"/>
          <a:stretch/>
        </p:blipFill>
        <p:spPr>
          <a:xfrm>
            <a:off x="233244" y="207246"/>
            <a:ext cx="3900370" cy="1683867"/>
          </a:xfrm>
          <a:prstGeom prst="rect">
            <a:avLst/>
          </a:prstGeom>
        </p:spPr>
      </p:pic>
    </p:spTree>
    <p:extLst>
      <p:ext uri="{BB962C8B-B14F-4D97-AF65-F5344CB8AC3E}">
        <p14:creationId xmlns:p14="http://schemas.microsoft.com/office/powerpoint/2010/main" val="17211643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33" Type="http://schemas.openxmlformats.org/officeDocument/2006/relationships/image" Target="../media/image1.png"/><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slideLayout" Target="../slideLayouts/slideLayout58.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32" Type="http://schemas.openxmlformats.org/officeDocument/2006/relationships/theme" Target="../theme/theme2.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slideLayout" Target="../slideLayouts/slideLayout60.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slideLayout" Target="../slideLayouts/slideLayout59.xml"/><Relationship Id="rId8"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38457753"/>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 id="2147484233" r:id="rId15"/>
    <p:sldLayoutId id="2147484234" r:id="rId16"/>
    <p:sldLayoutId id="2147484235" r:id="rId17"/>
    <p:sldLayoutId id="2147484236" r:id="rId18"/>
    <p:sldLayoutId id="2147484237" r:id="rId19"/>
    <p:sldLayoutId id="2147484238" r:id="rId20"/>
    <p:sldLayoutId id="2147484239" r:id="rId21"/>
    <p:sldLayoutId id="2147484240" r:id="rId22"/>
    <p:sldLayoutId id="2147484241" r:id="rId23"/>
    <p:sldLayoutId id="2147484242" r:id="rId24"/>
    <p:sldLayoutId id="2147484243" r:id="rId25"/>
    <p:sldLayoutId id="2147484244" r:id="rId26"/>
    <p:sldLayoutId id="2147484245" r:id="rId27"/>
    <p:sldLayoutId id="2147484246" r:id="rId28"/>
    <p:sldLayoutId id="2147484247" r:id="rId29"/>
    <p:sldLayoutId id="2147484248" r:id="rId30"/>
    <p:sldLayoutId id="2147484249"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44.xml"/><Relationship Id="rId5" Type="http://schemas.openxmlformats.org/officeDocument/2006/relationships/image" Target="../media/image34.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44.xml"/><Relationship Id="rId5" Type="http://schemas.openxmlformats.org/officeDocument/2006/relationships/image" Target="../media/image40.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8" Type="http://schemas.openxmlformats.org/officeDocument/2006/relationships/image" Target="../media/image48.emf"/><Relationship Id="rId13" Type="http://schemas.openxmlformats.org/officeDocument/2006/relationships/image" Target="../media/image52.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slideLayout" Target="../slideLayouts/slideLayout46.xml"/><Relationship Id="rId6" Type="http://schemas.openxmlformats.org/officeDocument/2006/relationships/image" Target="../media/image46.png"/><Relationship Id="rId11" Type="http://schemas.openxmlformats.org/officeDocument/2006/relationships/image" Target="../media/image50.png"/><Relationship Id="rId5" Type="http://schemas.openxmlformats.org/officeDocument/2006/relationships/image" Target="../media/image45.emf"/><Relationship Id="rId10" Type="http://schemas.microsoft.com/office/2007/relationships/hdphoto" Target="../media/hdphoto1.wdp"/><Relationship Id="rId4" Type="http://schemas.openxmlformats.org/officeDocument/2006/relationships/image" Target="../media/image44.png"/><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notesSlide" Target="../notesSlides/notesSlide11.xml"/><Relationship Id="rId1" Type="http://schemas.openxmlformats.org/officeDocument/2006/relationships/slideLayout" Target="../slideLayouts/slideLayout46.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slides/_rels/slide1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3.xml"/><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4.xml"/><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8" Type="http://schemas.openxmlformats.org/officeDocument/2006/relationships/image" Target="../media/image67.emf"/><Relationship Id="rId13" Type="http://schemas.openxmlformats.org/officeDocument/2006/relationships/image" Target="../media/image71.png"/><Relationship Id="rId18" Type="http://schemas.openxmlformats.org/officeDocument/2006/relationships/image" Target="../media/image73.png"/><Relationship Id="rId3" Type="http://schemas.openxmlformats.org/officeDocument/2006/relationships/image" Target="../media/image64.png"/><Relationship Id="rId7" Type="http://schemas.openxmlformats.org/officeDocument/2006/relationships/image" Target="../media/image51.png"/><Relationship Id="rId12" Type="http://schemas.openxmlformats.org/officeDocument/2006/relationships/image" Target="../media/image70.emf"/><Relationship Id="rId17" Type="http://schemas.openxmlformats.org/officeDocument/2006/relationships/image" Target="../media/image38.png"/><Relationship Id="rId2" Type="http://schemas.openxmlformats.org/officeDocument/2006/relationships/notesSlide" Target="../notesSlides/notesSlide16.xml"/><Relationship Id="rId16" Type="http://schemas.openxmlformats.org/officeDocument/2006/relationships/image" Target="../media/image63.emf"/><Relationship Id="rId1" Type="http://schemas.openxmlformats.org/officeDocument/2006/relationships/slideLayout" Target="../slideLayouts/slideLayout46.xml"/><Relationship Id="rId6" Type="http://schemas.openxmlformats.org/officeDocument/2006/relationships/image" Target="../media/image50.png"/><Relationship Id="rId11" Type="http://schemas.microsoft.com/office/2007/relationships/hdphoto" Target="../media/hdphoto2.wdp"/><Relationship Id="rId5" Type="http://schemas.openxmlformats.org/officeDocument/2006/relationships/image" Target="../media/image66.png"/><Relationship Id="rId15" Type="http://schemas.openxmlformats.org/officeDocument/2006/relationships/image" Target="../media/image52.PNG"/><Relationship Id="rId10" Type="http://schemas.openxmlformats.org/officeDocument/2006/relationships/image" Target="../media/image69.png"/><Relationship Id="rId4" Type="http://schemas.openxmlformats.org/officeDocument/2006/relationships/image" Target="../media/image65.png"/><Relationship Id="rId9" Type="http://schemas.openxmlformats.org/officeDocument/2006/relationships/image" Target="../media/image68.emf"/><Relationship Id="rId14" Type="http://schemas.openxmlformats.org/officeDocument/2006/relationships/image" Target="../media/image72.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3.png"/><Relationship Id="rId7" Type="http://schemas.openxmlformats.org/officeDocument/2006/relationships/image" Target="../media/image48.emf"/><Relationship Id="rId12" Type="http://schemas.openxmlformats.org/officeDocument/2006/relationships/image" Target="../media/image74.emf"/><Relationship Id="rId2" Type="http://schemas.openxmlformats.org/officeDocument/2006/relationships/image" Target="../media/image42.png"/><Relationship Id="rId1" Type="http://schemas.openxmlformats.org/officeDocument/2006/relationships/slideLayout" Target="../slideLayouts/slideLayout46.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5.emf"/><Relationship Id="rId10" Type="http://schemas.openxmlformats.org/officeDocument/2006/relationships/image" Target="../media/image50.png"/><Relationship Id="rId4" Type="http://schemas.openxmlformats.org/officeDocument/2006/relationships/image" Target="../media/image44.png"/><Relationship Id="rId9" Type="http://schemas.microsoft.com/office/2007/relationships/hdphoto" Target="../media/hdphoto1.wdp"/></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75.emf"/><Relationship Id="rId7" Type="http://schemas.openxmlformats.org/officeDocument/2006/relationships/image" Target="../media/image50.png"/><Relationship Id="rId2" Type="http://schemas.openxmlformats.org/officeDocument/2006/relationships/image" Target="../media/image45.emf"/><Relationship Id="rId1" Type="http://schemas.openxmlformats.org/officeDocument/2006/relationships/slideLayout" Target="../slideLayouts/slideLayout46.xml"/><Relationship Id="rId6" Type="http://schemas.openxmlformats.org/officeDocument/2006/relationships/image" Target="../media/image66.png"/><Relationship Id="rId11" Type="http://schemas.openxmlformats.org/officeDocument/2006/relationships/image" Target="../media/image48.emf"/><Relationship Id="rId5" Type="http://schemas.openxmlformats.org/officeDocument/2006/relationships/image" Target="../media/image65.png"/><Relationship Id="rId10" Type="http://schemas.openxmlformats.org/officeDocument/2006/relationships/image" Target="../media/image76.png"/><Relationship Id="rId4" Type="http://schemas.openxmlformats.org/officeDocument/2006/relationships/image" Target="../media/image34.png"/><Relationship Id="rId9" Type="http://schemas.openxmlformats.org/officeDocument/2006/relationships/image" Target="../media/image67.emf"/></Relationships>
</file>

<file path=ppt/slides/_rels/slide27.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4.emf"/><Relationship Id="rId3" Type="http://schemas.openxmlformats.org/officeDocument/2006/relationships/image" Target="../media/image76.png"/><Relationship Id="rId7" Type="http://schemas.openxmlformats.org/officeDocument/2006/relationships/image" Target="../media/image65.png"/><Relationship Id="rId12" Type="http://schemas.openxmlformats.org/officeDocument/2006/relationships/image" Target="../media/image45.emf"/><Relationship Id="rId2" Type="http://schemas.openxmlformats.org/officeDocument/2006/relationships/image" Target="../media/image75.emf"/><Relationship Id="rId1" Type="http://schemas.openxmlformats.org/officeDocument/2006/relationships/slideLayout" Target="../slideLayouts/slideLayout46.xml"/><Relationship Id="rId6" Type="http://schemas.openxmlformats.org/officeDocument/2006/relationships/image" Target="../media/image34.png"/><Relationship Id="rId11" Type="http://schemas.openxmlformats.org/officeDocument/2006/relationships/image" Target="../media/image67.emf"/><Relationship Id="rId5" Type="http://schemas.openxmlformats.org/officeDocument/2006/relationships/image" Target="../media/image77.emf"/><Relationship Id="rId15" Type="http://schemas.openxmlformats.org/officeDocument/2006/relationships/image" Target="../media/image79.png"/><Relationship Id="rId10" Type="http://schemas.openxmlformats.org/officeDocument/2006/relationships/image" Target="../media/image51.png"/><Relationship Id="rId4" Type="http://schemas.openxmlformats.org/officeDocument/2006/relationships/image" Target="../media/image48.emf"/><Relationship Id="rId9" Type="http://schemas.openxmlformats.org/officeDocument/2006/relationships/image" Target="../media/image50.png"/><Relationship Id="rId14" Type="http://schemas.openxmlformats.org/officeDocument/2006/relationships/image" Target="../media/image78.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0.png"/><Relationship Id="rId7"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46.xml"/><Relationship Id="rId6" Type="http://schemas.openxmlformats.org/officeDocument/2006/relationships/image" Target="../media/image48.emf"/><Relationship Id="rId5" Type="http://schemas.openxmlformats.org/officeDocument/2006/relationships/image" Target="../media/image45.emf"/><Relationship Id="rId4" Type="http://schemas.openxmlformats.org/officeDocument/2006/relationships/image" Target="../media/image81.png"/><Relationship Id="rId9"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jpg"/><Relationship Id="rId4" Type="http://schemas.openxmlformats.org/officeDocument/2006/relationships/image" Target="../media/image10.png"/><Relationship Id="rId9" Type="http://schemas.openxmlformats.org/officeDocument/2006/relationships/image" Target="../media/image1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83.emf"/><Relationship Id="rId7" Type="http://schemas.openxmlformats.org/officeDocument/2006/relationships/image" Target="../media/image87.png"/><Relationship Id="rId12" Type="http://schemas.openxmlformats.org/officeDocument/2006/relationships/hyperlink" Target="http://aka.ms/officedevtoolsforvs2013" TargetMode="External"/><Relationship Id="rId2" Type="http://schemas.openxmlformats.org/officeDocument/2006/relationships/notesSlide" Target="../notesSlides/notesSlide19.xml"/><Relationship Id="rId1" Type="http://schemas.openxmlformats.org/officeDocument/2006/relationships/slideLayout" Target="../slideLayouts/slideLayout54.xml"/><Relationship Id="rId6" Type="http://schemas.openxmlformats.org/officeDocument/2006/relationships/image" Target="../media/image86.png"/><Relationship Id="rId11" Type="http://schemas.openxmlformats.org/officeDocument/2006/relationships/hyperlink" Target="http://aka.ms/asksharepoint" TargetMode="External"/><Relationship Id="rId5" Type="http://schemas.openxmlformats.org/officeDocument/2006/relationships/image" Target="../media/image85.png"/><Relationship Id="rId10" Type="http://schemas.openxmlformats.org/officeDocument/2006/relationships/hyperlink" Target="http://aka.ms/askoffice" TargetMode="External"/><Relationship Id="rId4" Type="http://schemas.openxmlformats.org/officeDocument/2006/relationships/image" Target="../media/image84.png"/><Relationship Id="rId9" Type="http://schemas.openxmlformats.org/officeDocument/2006/relationships/hyperlink" Target="http://aka.ms/officesuggestions"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3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image" Target="../media/image9.png"/><Relationship Id="rId11" Type="http://schemas.openxmlformats.org/officeDocument/2006/relationships/image" Target="../media/image24.png"/><Relationship Id="rId5" Type="http://schemas.openxmlformats.org/officeDocument/2006/relationships/image" Target="../media/image19.jpeg"/><Relationship Id="rId10" Type="http://schemas.openxmlformats.org/officeDocument/2006/relationships/image" Target="../media/image23.png"/><Relationship Id="rId4" Type="http://schemas.openxmlformats.org/officeDocument/2006/relationships/image" Target="../media/image18.jpe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44.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4.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80087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WebTemplate</a:t>
            </a:r>
            <a:r>
              <a:rPr lang="en-US" dirty="0"/>
              <a:t> provisioning process</a:t>
            </a:r>
            <a:r>
              <a:rPr lang="en-US" sz="2040" dirty="0">
                <a:solidFill>
                  <a:schemeClr val="bg2"/>
                </a:solidFill>
              </a:rPr>
              <a:t/>
            </a:r>
            <a:br>
              <a:rPr lang="en-US" sz="2040" dirty="0">
                <a:solidFill>
                  <a:schemeClr val="bg2"/>
                </a:solidFill>
              </a:rPr>
            </a:br>
            <a:endParaRPr lang="en-US" dirty="0"/>
          </a:p>
        </p:txBody>
      </p:sp>
      <p:sp>
        <p:nvSpPr>
          <p:cNvPr id="15" name="Text Placeholder 14"/>
          <p:cNvSpPr>
            <a:spLocks noGrp="1"/>
          </p:cNvSpPr>
          <p:nvPr>
            <p:ph type="body" sz="quarter" idx="10"/>
          </p:nvPr>
        </p:nvSpPr>
        <p:spPr>
          <a:xfrm>
            <a:off x="335607" y="1714613"/>
            <a:ext cx="5475852" cy="4918269"/>
          </a:xfrm>
        </p:spPr>
        <p:txBody>
          <a:bodyPr/>
          <a:lstStyle/>
          <a:p>
            <a:r>
              <a:rPr lang="en-US" sz="3200" dirty="0" smtClean="0">
                <a:solidFill>
                  <a:schemeClr val="tx1"/>
                </a:solidFill>
              </a:rPr>
              <a:t>Key objective</a:t>
            </a:r>
          </a:p>
          <a:p>
            <a:pPr lvl="1"/>
            <a:r>
              <a:rPr lang="en-US" sz="2000" dirty="0" smtClean="0">
                <a:solidFill>
                  <a:schemeClr val="tx1"/>
                </a:solidFill>
              </a:rPr>
              <a:t>Provide new site options to be available for the end users</a:t>
            </a:r>
          </a:p>
          <a:p>
            <a:pPr lvl="1"/>
            <a:r>
              <a:rPr lang="en-US" sz="2000" dirty="0" smtClean="0">
                <a:solidFill>
                  <a:schemeClr val="tx1"/>
                </a:solidFill>
              </a:rPr>
              <a:t>Site associated to out of the box site definition</a:t>
            </a:r>
          </a:p>
          <a:p>
            <a:pPr lvl="1"/>
            <a:endParaRPr lang="en-US" sz="2000" dirty="0" smtClean="0">
              <a:solidFill>
                <a:schemeClr val="tx1"/>
              </a:solidFill>
            </a:endParaRPr>
          </a:p>
          <a:p>
            <a:r>
              <a:rPr lang="en-US" sz="3200" dirty="0" smtClean="0">
                <a:solidFill>
                  <a:schemeClr val="tx1"/>
                </a:solidFill>
              </a:rPr>
              <a:t>Challenge</a:t>
            </a:r>
          </a:p>
          <a:p>
            <a:pPr lvl="1"/>
            <a:r>
              <a:rPr lang="en-US" sz="2000" dirty="0" smtClean="0">
                <a:solidFill>
                  <a:schemeClr val="tx1"/>
                </a:solidFill>
              </a:rPr>
              <a:t>Have to be updated with minor version updates to the farm</a:t>
            </a:r>
          </a:p>
          <a:p>
            <a:pPr lvl="1"/>
            <a:r>
              <a:rPr lang="en-US" sz="2000" dirty="0" smtClean="0">
                <a:solidFill>
                  <a:schemeClr val="tx1"/>
                </a:solidFill>
              </a:rPr>
              <a:t>Causes significant maintenance challenges due complete replacement of </a:t>
            </a:r>
            <a:r>
              <a:rPr lang="en-US" sz="2000" dirty="0" err="1" smtClean="0">
                <a:solidFill>
                  <a:schemeClr val="tx1"/>
                </a:solidFill>
              </a:rPr>
              <a:t>oob</a:t>
            </a:r>
            <a:r>
              <a:rPr lang="en-US" sz="2000" dirty="0" smtClean="0">
                <a:solidFill>
                  <a:schemeClr val="tx1"/>
                </a:solidFill>
              </a:rPr>
              <a:t> site definition</a:t>
            </a:r>
          </a:p>
          <a:p>
            <a:pPr lvl="1"/>
            <a:r>
              <a:rPr lang="en-US" sz="2000" dirty="0" smtClean="0">
                <a:solidFill>
                  <a:schemeClr val="tx1"/>
                </a:solidFill>
              </a:rPr>
              <a:t>Supported in site collection level in Office365</a:t>
            </a:r>
            <a:endParaRPr lang="en-US" sz="2000" dirty="0"/>
          </a:p>
        </p:txBody>
      </p:sp>
      <p:sp>
        <p:nvSpPr>
          <p:cNvPr id="65" name="Text Placeholder 3"/>
          <p:cNvSpPr txBox="1">
            <a:spLocks/>
          </p:cNvSpPr>
          <p:nvPr/>
        </p:nvSpPr>
        <p:spPr>
          <a:xfrm>
            <a:off x="351716" y="990850"/>
            <a:ext cx="10568911" cy="31757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040" dirty="0">
              <a:solidFill>
                <a:srgbClr val="505050"/>
              </a:solidFill>
            </a:endParaRPr>
          </a:p>
        </p:txBody>
      </p:sp>
      <p:sp>
        <p:nvSpPr>
          <p:cNvPr id="63" name="Text Placeholder 14"/>
          <p:cNvSpPr txBox="1">
            <a:spLocks/>
          </p:cNvSpPr>
          <p:nvPr/>
        </p:nvSpPr>
        <p:spPr>
          <a:xfrm>
            <a:off x="351716" y="1008401"/>
            <a:ext cx="11901571" cy="48421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05050"/>
                </a:solidFill>
              </a:rPr>
              <a:t>Introduced in 2010 initially for site templates, but can be used “manually” as well</a:t>
            </a:r>
          </a:p>
          <a:p>
            <a:pPr marL="0" indent="0">
              <a:buFont typeface="Arial" pitchFamily="34" charset="0"/>
              <a:buNone/>
            </a:pPr>
            <a:endParaRPr lang="en-US" sz="2400" dirty="0">
              <a:gradFill>
                <a:gsLst>
                  <a:gs pos="1250">
                    <a:srgbClr val="505050"/>
                  </a:gs>
                  <a:gs pos="100000">
                    <a:srgbClr val="505050"/>
                  </a:gs>
                </a:gsLst>
                <a:lin ang="5400000" scaled="0"/>
              </a:gra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7031" y="6318710"/>
            <a:ext cx="1383936" cy="479393"/>
          </a:xfrm>
          <a:prstGeom prst="rect">
            <a:avLst/>
          </a:prstGeom>
        </p:spPr>
      </p:pic>
      <p:pic>
        <p:nvPicPr>
          <p:cNvPr id="3" name="Picture 2"/>
          <p:cNvPicPr>
            <a:picLocks noChangeAspect="1"/>
          </p:cNvPicPr>
          <p:nvPr/>
        </p:nvPicPr>
        <p:blipFill>
          <a:blip r:embed="rId4"/>
          <a:stretch>
            <a:fillRect/>
          </a:stretch>
        </p:blipFill>
        <p:spPr>
          <a:xfrm>
            <a:off x="6146228" y="1711230"/>
            <a:ext cx="5873179" cy="2938159"/>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33542" y="6287209"/>
            <a:ext cx="1386366" cy="480235"/>
          </a:xfrm>
          <a:prstGeom prst="rect">
            <a:avLst/>
          </a:prstGeom>
        </p:spPr>
      </p:pic>
    </p:spTree>
    <p:extLst>
      <p:ext uri="{BB962C8B-B14F-4D97-AF65-F5344CB8AC3E}">
        <p14:creationId xmlns:p14="http://schemas.microsoft.com/office/powerpoint/2010/main" val="3748299764"/>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 </a:t>
            </a:r>
            <a:r>
              <a:rPr lang="en-US" dirty="0" smtClean="0"/>
              <a:t>server side custom </a:t>
            </a:r>
            <a:r>
              <a:rPr lang="en-US" dirty="0"/>
              <a:t>solutions</a:t>
            </a:r>
          </a:p>
        </p:txBody>
      </p:sp>
      <p:sp>
        <p:nvSpPr>
          <p:cNvPr id="15" name="Text Placeholder 14"/>
          <p:cNvSpPr>
            <a:spLocks noGrp="1"/>
          </p:cNvSpPr>
          <p:nvPr>
            <p:ph type="body" sz="quarter" idx="10"/>
          </p:nvPr>
        </p:nvSpPr>
        <p:spPr>
          <a:xfrm>
            <a:off x="335606" y="1714613"/>
            <a:ext cx="5738615" cy="5435334"/>
          </a:xfrm>
        </p:spPr>
        <p:txBody>
          <a:bodyPr/>
          <a:lstStyle/>
          <a:p>
            <a:r>
              <a:rPr lang="en-US" dirty="0" smtClean="0">
                <a:solidFill>
                  <a:schemeClr val="tx1"/>
                </a:solidFill>
              </a:rPr>
              <a:t>Key objective</a:t>
            </a:r>
          </a:p>
          <a:p>
            <a:pPr lvl="1"/>
            <a:r>
              <a:rPr lang="en-US" dirty="0" smtClean="0">
                <a:solidFill>
                  <a:schemeClr val="tx1"/>
                </a:solidFill>
              </a:rPr>
              <a:t>Provide self service and polished site collection creation opportunity for end users</a:t>
            </a:r>
          </a:p>
          <a:p>
            <a:pPr lvl="1"/>
            <a:r>
              <a:rPr lang="en-US" dirty="0" smtClean="0">
                <a:solidFill>
                  <a:schemeClr val="tx1"/>
                </a:solidFill>
              </a:rPr>
              <a:t>Can be extended with workflows and timer jobs</a:t>
            </a:r>
          </a:p>
          <a:p>
            <a:pPr lvl="1"/>
            <a:endParaRPr lang="en-US" dirty="0" smtClean="0">
              <a:solidFill>
                <a:schemeClr val="tx1"/>
              </a:solidFill>
            </a:endParaRPr>
          </a:p>
          <a:p>
            <a:r>
              <a:rPr lang="en-US" dirty="0" smtClean="0">
                <a:solidFill>
                  <a:schemeClr val="tx1"/>
                </a:solidFill>
              </a:rPr>
              <a:t>Challenge</a:t>
            </a:r>
          </a:p>
          <a:p>
            <a:pPr lvl="1"/>
            <a:r>
              <a:rPr lang="en-US" dirty="0" smtClean="0">
                <a:solidFill>
                  <a:schemeClr val="tx1"/>
                </a:solidFill>
              </a:rPr>
              <a:t>Not supported in Office365 as such</a:t>
            </a:r>
          </a:p>
          <a:p>
            <a:pPr lvl="1"/>
            <a:r>
              <a:rPr lang="en-US" dirty="0" smtClean="0">
                <a:solidFill>
                  <a:schemeClr val="tx1"/>
                </a:solidFill>
              </a:rPr>
              <a:t>Requires full trust code</a:t>
            </a:r>
          </a:p>
          <a:p>
            <a:pPr lvl="1"/>
            <a:r>
              <a:rPr lang="en-US" dirty="0" smtClean="0">
                <a:solidFill>
                  <a:schemeClr val="tx1"/>
                </a:solidFill>
              </a:rPr>
              <a:t>Can be complex to setup and maintain</a:t>
            </a:r>
            <a:endParaRPr lang="en-US" dirty="0"/>
          </a:p>
        </p:txBody>
      </p:sp>
      <p:sp>
        <p:nvSpPr>
          <p:cNvPr id="65" name="Text Placeholder 3"/>
          <p:cNvSpPr txBox="1">
            <a:spLocks/>
          </p:cNvSpPr>
          <p:nvPr/>
        </p:nvSpPr>
        <p:spPr>
          <a:xfrm>
            <a:off x="351716" y="990850"/>
            <a:ext cx="10568911" cy="31757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040" dirty="0">
              <a:solidFill>
                <a:srgbClr val="505050"/>
              </a:solidFill>
            </a:endParaRPr>
          </a:p>
        </p:txBody>
      </p:sp>
      <p:sp>
        <p:nvSpPr>
          <p:cNvPr id="63" name="Text Placeholder 14"/>
          <p:cNvSpPr txBox="1">
            <a:spLocks/>
          </p:cNvSpPr>
          <p:nvPr/>
        </p:nvSpPr>
        <p:spPr>
          <a:xfrm>
            <a:off x="351716" y="1008401"/>
            <a:ext cx="11901571" cy="48421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gradFill>
                  <a:gsLst>
                    <a:gs pos="1250">
                      <a:srgbClr val="505050"/>
                    </a:gs>
                    <a:gs pos="100000">
                      <a:srgbClr val="505050"/>
                    </a:gs>
                  </a:gsLst>
                  <a:lin ang="5400000" scaled="0"/>
                </a:gradFill>
              </a:rPr>
              <a:t>Pretty common solution </a:t>
            </a:r>
            <a:r>
              <a:rPr lang="en-US" sz="2400" dirty="0">
                <a:gradFill>
                  <a:gsLst>
                    <a:gs pos="1250">
                      <a:srgbClr val="505050"/>
                    </a:gs>
                    <a:gs pos="100000">
                      <a:srgbClr val="505050"/>
                    </a:gs>
                  </a:gsLst>
                  <a:lin ang="5400000" scaled="0"/>
                </a:gradFill>
              </a:rPr>
              <a:t>for custom self service site collection creation</a:t>
            </a:r>
          </a:p>
        </p:txBody>
      </p:sp>
      <p:pic>
        <p:nvPicPr>
          <p:cNvPr id="10" name="Picture 9"/>
          <p:cNvPicPr>
            <a:picLocks noChangeAspect="1"/>
          </p:cNvPicPr>
          <p:nvPr/>
        </p:nvPicPr>
        <p:blipFill>
          <a:blip r:embed="rId3"/>
          <a:stretch>
            <a:fillRect/>
          </a:stretch>
        </p:blipFill>
        <p:spPr>
          <a:xfrm>
            <a:off x="10867031" y="6301391"/>
            <a:ext cx="1383936" cy="514033"/>
          </a:xfrm>
          <a:prstGeom prst="rect">
            <a:avLst/>
          </a:prstGeom>
        </p:spPr>
      </p:pic>
      <p:pic>
        <p:nvPicPr>
          <p:cNvPr id="8" name="Picture 7"/>
          <p:cNvPicPr>
            <a:picLocks noChangeAspect="1"/>
          </p:cNvPicPr>
          <p:nvPr/>
        </p:nvPicPr>
        <p:blipFill>
          <a:blip r:embed="rId4"/>
          <a:stretch>
            <a:fillRect/>
          </a:stretch>
        </p:blipFill>
        <p:spPr>
          <a:xfrm>
            <a:off x="10809163" y="6287209"/>
            <a:ext cx="1390008" cy="480235"/>
          </a:xfrm>
          <a:prstGeom prst="rect">
            <a:avLst/>
          </a:prstGeom>
        </p:spPr>
      </p:pic>
      <p:pic>
        <p:nvPicPr>
          <p:cNvPr id="4" name="Picture 3"/>
          <p:cNvPicPr>
            <a:picLocks noChangeAspect="1"/>
          </p:cNvPicPr>
          <p:nvPr/>
        </p:nvPicPr>
        <p:blipFill>
          <a:blip r:embed="rId5"/>
          <a:stretch>
            <a:fillRect/>
          </a:stretch>
        </p:blipFill>
        <p:spPr>
          <a:xfrm>
            <a:off x="6104919" y="1714613"/>
            <a:ext cx="6017974" cy="2646749"/>
          </a:xfrm>
          <a:prstGeom prst="rect">
            <a:avLst/>
          </a:prstGeom>
        </p:spPr>
      </p:pic>
    </p:spTree>
    <p:extLst>
      <p:ext uri="{BB962C8B-B14F-4D97-AF65-F5344CB8AC3E}">
        <p14:creationId xmlns:p14="http://schemas.microsoft.com/office/powerpoint/2010/main" val="426519879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6119" b="1" dirty="0" smtClean="0"/>
              <a:t>“SP Apps </a:t>
            </a:r>
            <a:r>
              <a:rPr lang="en-US" sz="6119" b="1" dirty="0"/>
              <a:t>is pattern for cloud, not for my on </a:t>
            </a:r>
            <a:r>
              <a:rPr lang="en-US" sz="6119" b="1" dirty="0" smtClean="0"/>
              <a:t>premises…”</a:t>
            </a:r>
            <a:endParaRPr lang="en-US" sz="6119" dirty="0"/>
          </a:p>
        </p:txBody>
      </p:sp>
      <p:sp>
        <p:nvSpPr>
          <p:cNvPr id="6" name="TextBox 5"/>
          <p:cNvSpPr txBox="1"/>
          <p:nvPr/>
        </p:nvSpPr>
        <p:spPr>
          <a:xfrm>
            <a:off x="4201680" y="3497262"/>
            <a:ext cx="7959156" cy="3441627"/>
          </a:xfrm>
          <a:prstGeom prst="rect">
            <a:avLst/>
          </a:prstGeom>
          <a:noFill/>
        </p:spPr>
        <p:txBody>
          <a:bodyPr wrap="none" lIns="0" tIns="0" rIns="0" bIns="0" rtlCol="0">
            <a:spAutoFit/>
          </a:bodyPr>
          <a:lstStyle/>
          <a:p>
            <a:r>
              <a:rPr lang="en-US" sz="21928" spc="-54" dirty="0">
                <a:gradFill>
                  <a:gsLst>
                    <a:gs pos="2917">
                      <a:srgbClr val="FFFFFF"/>
                    </a:gs>
                    <a:gs pos="30000">
                      <a:srgbClr val="FFFFFF"/>
                    </a:gs>
                  </a:gsLst>
                  <a:lin ang="5400000" scaled="0"/>
                </a:gradFill>
                <a:latin typeface="Segoe UI Light"/>
              </a:rPr>
              <a:t>Really?</a:t>
            </a:r>
          </a:p>
        </p:txBody>
      </p:sp>
    </p:spTree>
    <p:extLst>
      <p:ext uri="{BB962C8B-B14F-4D97-AF65-F5344CB8AC3E}">
        <p14:creationId xmlns:p14="http://schemas.microsoft.com/office/powerpoint/2010/main" val="34757488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l="5576" r="5913"/>
          <a:stretch/>
        </p:blipFill>
        <p:spPr>
          <a:xfrm>
            <a:off x="0" y="-52388"/>
            <a:ext cx="9396413" cy="7045326"/>
          </a:xfrm>
        </p:spPr>
      </p:pic>
      <p:sp>
        <p:nvSpPr>
          <p:cNvPr id="5" name="Title 3"/>
          <p:cNvSpPr txBox="1">
            <a:spLocks/>
          </p:cNvSpPr>
          <p:nvPr/>
        </p:nvSpPr>
        <p:spPr>
          <a:xfrm>
            <a:off x="6022321" y="911"/>
            <a:ext cx="6411653" cy="636288"/>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pPr algn="r"/>
            <a:r>
              <a:rPr lang="en-US" sz="9789" kern="0" dirty="0">
                <a:solidFill>
                  <a:srgbClr val="E6E6E6">
                    <a:lumMod val="10000"/>
                  </a:srgbClr>
                </a:solidFill>
              </a:rPr>
              <a:t>What if… </a:t>
            </a:r>
          </a:p>
        </p:txBody>
      </p:sp>
      <p:sp>
        <p:nvSpPr>
          <p:cNvPr id="6" name="Title 3"/>
          <p:cNvSpPr txBox="1">
            <a:spLocks/>
          </p:cNvSpPr>
          <p:nvPr/>
        </p:nvSpPr>
        <p:spPr>
          <a:xfrm>
            <a:off x="7473187" y="1118762"/>
            <a:ext cx="4609239" cy="636288"/>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pPr algn="r"/>
            <a:r>
              <a:rPr lang="en-US" sz="3671" kern="0" dirty="0">
                <a:solidFill>
                  <a:srgbClr val="E6E6E6">
                    <a:lumMod val="10000"/>
                  </a:srgbClr>
                </a:solidFill>
              </a:rPr>
              <a:t>We would use same model for on-premises and cloud?</a:t>
            </a:r>
          </a:p>
        </p:txBody>
      </p:sp>
    </p:spTree>
    <p:extLst>
      <p:ext uri="{BB962C8B-B14F-4D97-AF65-F5344CB8AC3E}">
        <p14:creationId xmlns:p14="http://schemas.microsoft.com/office/powerpoint/2010/main" val="406618075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170"/>
          <p:cNvPicPr>
            <a:picLocks noChangeAspect="1"/>
          </p:cNvPicPr>
          <p:nvPr/>
        </p:nvPicPr>
        <p:blipFill>
          <a:blip r:embed="rId2"/>
          <a:stretch>
            <a:fillRect/>
          </a:stretch>
        </p:blipFill>
        <p:spPr>
          <a:xfrm>
            <a:off x="4545616" y="5337248"/>
            <a:ext cx="2464709" cy="1205369"/>
          </a:xfrm>
          <a:prstGeom prst="rect">
            <a:avLst/>
          </a:prstGeom>
        </p:spPr>
      </p:pic>
      <p:grpSp>
        <p:nvGrpSpPr>
          <p:cNvPr id="179" name="Group 178"/>
          <p:cNvGrpSpPr>
            <a:grpSpLocks noChangeAspect="1"/>
          </p:cNvGrpSpPr>
          <p:nvPr/>
        </p:nvGrpSpPr>
        <p:grpSpPr>
          <a:xfrm>
            <a:off x="606614" y="4361630"/>
            <a:ext cx="3659899" cy="2448000"/>
            <a:chOff x="228958" y="3947862"/>
            <a:chExt cx="3963957" cy="2651376"/>
          </a:xfrm>
        </p:grpSpPr>
        <p:pic>
          <p:nvPicPr>
            <p:cNvPr id="180" name="Picture 179"/>
            <p:cNvPicPr>
              <a:picLocks noChangeAspect="1"/>
            </p:cNvPicPr>
            <p:nvPr/>
          </p:nvPicPr>
          <p:blipFill>
            <a:blip r:embed="rId3"/>
            <a:stretch>
              <a:fillRect/>
            </a:stretch>
          </p:blipFill>
          <p:spPr>
            <a:xfrm>
              <a:off x="228958" y="3947862"/>
              <a:ext cx="3562410" cy="1651084"/>
            </a:xfrm>
            <a:prstGeom prst="rect">
              <a:avLst/>
            </a:prstGeom>
            <a:ln>
              <a:noFill/>
            </a:ln>
            <a:effectLst>
              <a:softEdge rad="12700"/>
            </a:effectLst>
          </p:spPr>
        </p:pic>
        <p:pic>
          <p:nvPicPr>
            <p:cNvPr id="181" name="Picture 180"/>
            <p:cNvPicPr>
              <a:picLocks noChangeAspect="1"/>
            </p:cNvPicPr>
            <p:nvPr/>
          </p:nvPicPr>
          <p:blipFill>
            <a:blip r:embed="rId4"/>
            <a:stretch>
              <a:fillRect/>
            </a:stretch>
          </p:blipFill>
          <p:spPr>
            <a:xfrm>
              <a:off x="2470865" y="4979238"/>
              <a:ext cx="1722050" cy="1620000"/>
            </a:xfrm>
            <a:prstGeom prst="rect">
              <a:avLst/>
            </a:prstGeom>
            <a:ln>
              <a:noFill/>
            </a:ln>
            <a:effectLst>
              <a:softEdge rad="12700"/>
            </a:effectLst>
          </p:spPr>
        </p:pic>
      </p:grpSp>
      <p:pic>
        <p:nvPicPr>
          <p:cNvPr id="170" name="Picture 169"/>
          <p:cNvPicPr>
            <a:picLocks noChangeAspect="1"/>
          </p:cNvPicPr>
          <p:nvPr/>
        </p:nvPicPr>
        <p:blipFill>
          <a:blip r:embed="rId5"/>
          <a:stretch>
            <a:fillRect/>
          </a:stretch>
        </p:blipFill>
        <p:spPr>
          <a:xfrm>
            <a:off x="2907613" y="2570088"/>
            <a:ext cx="2544615" cy="2324640"/>
          </a:xfrm>
          <a:prstGeom prst="rect">
            <a:avLst/>
          </a:prstGeom>
        </p:spPr>
      </p:pic>
      <p:pic>
        <p:nvPicPr>
          <p:cNvPr id="182" name="Picture 181"/>
          <p:cNvPicPr>
            <a:picLocks noChangeAspect="1"/>
          </p:cNvPicPr>
          <p:nvPr/>
        </p:nvPicPr>
        <p:blipFill>
          <a:blip r:embed="rId6"/>
          <a:stretch>
            <a:fillRect/>
          </a:stretch>
        </p:blipFill>
        <p:spPr>
          <a:xfrm>
            <a:off x="508480" y="1486984"/>
            <a:ext cx="3350405" cy="1083104"/>
          </a:xfrm>
          <a:prstGeom prst="rect">
            <a:avLst/>
          </a:prstGeom>
          <a:ln>
            <a:noFill/>
          </a:ln>
          <a:effectLst>
            <a:softEdge rad="12700"/>
          </a:effectLst>
        </p:spPr>
      </p:pic>
      <p:sp>
        <p:nvSpPr>
          <p:cNvPr id="211" name="Title 210"/>
          <p:cNvSpPr>
            <a:spLocks noGrp="1"/>
          </p:cNvSpPr>
          <p:nvPr>
            <p:ph type="title"/>
          </p:nvPr>
        </p:nvSpPr>
        <p:spPr/>
        <p:txBody>
          <a:bodyPr/>
          <a:lstStyle/>
          <a:p>
            <a:r>
              <a:rPr lang="en-US" dirty="0" smtClean="0"/>
              <a:t>Remote provisioning process</a:t>
            </a:r>
            <a:endParaRPr lang="en-US" dirty="0"/>
          </a:p>
        </p:txBody>
      </p:sp>
      <p:pic>
        <p:nvPicPr>
          <p:cNvPr id="212" name="Picture 211"/>
          <p:cNvPicPr>
            <a:picLocks noChangeAspect="1"/>
          </p:cNvPicPr>
          <p:nvPr/>
        </p:nvPicPr>
        <p:blipFill rotWithShape="1">
          <a:blip r:embed="rId7"/>
          <a:srcRect r="16754" b="19034"/>
          <a:stretch/>
        </p:blipFill>
        <p:spPr>
          <a:xfrm>
            <a:off x="7082333" y="1442625"/>
            <a:ext cx="4760073" cy="1924109"/>
          </a:xfrm>
          <a:prstGeom prst="rect">
            <a:avLst/>
          </a:prstGeom>
          <a:ln>
            <a:solidFill>
              <a:schemeClr val="bg1">
                <a:lumMod val="75000"/>
              </a:schemeClr>
            </a:solidFill>
          </a:ln>
        </p:spPr>
      </p:pic>
      <p:cxnSp>
        <p:nvCxnSpPr>
          <p:cNvPr id="213" name="Straight Arrow Connector 212"/>
          <p:cNvCxnSpPr/>
          <p:nvPr/>
        </p:nvCxnSpPr>
        <p:spPr>
          <a:xfrm>
            <a:off x="3913981" y="2127568"/>
            <a:ext cx="3096344" cy="1542"/>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15" name="Group 214"/>
          <p:cNvGrpSpPr/>
          <p:nvPr/>
        </p:nvGrpSpPr>
        <p:grpSpPr>
          <a:xfrm>
            <a:off x="9159576" y="2802696"/>
            <a:ext cx="2414946" cy="1859424"/>
            <a:chOff x="9617374" y="4188001"/>
            <a:chExt cx="2414946" cy="1859424"/>
          </a:xfrm>
        </p:grpSpPr>
        <p:sp>
          <p:nvSpPr>
            <p:cNvPr id="210" name="Arc 209"/>
            <p:cNvSpPr/>
            <p:nvPr/>
          </p:nvSpPr>
          <p:spPr>
            <a:xfrm rot="7278327">
              <a:off x="9617374" y="5255425"/>
              <a:ext cx="792000" cy="792000"/>
            </a:xfrm>
            <a:prstGeom prst="arc">
              <a:avLst>
                <a:gd name="adj1" fmla="val 2097834"/>
                <a:gd name="adj2" fmla="val 366333"/>
              </a:avLst>
            </a:prstGeom>
            <a:ln w="571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169" name="Picture 168"/>
            <p:cNvPicPr>
              <a:picLocks noChangeAspect="1"/>
            </p:cNvPicPr>
            <p:nvPr/>
          </p:nvPicPr>
          <p:blipFill>
            <a:blip r:embed="rId8"/>
            <a:stretch>
              <a:fillRect/>
            </a:stretch>
          </p:blipFill>
          <p:spPr>
            <a:xfrm>
              <a:off x="9856187" y="4188001"/>
              <a:ext cx="2176133" cy="1691280"/>
            </a:xfrm>
            <a:prstGeom prst="rect">
              <a:avLst/>
            </a:prstGeom>
          </p:spPr>
        </p:pic>
      </p:grpSp>
      <p:grpSp>
        <p:nvGrpSpPr>
          <p:cNvPr id="229" name="Group 228"/>
          <p:cNvGrpSpPr/>
          <p:nvPr/>
        </p:nvGrpSpPr>
        <p:grpSpPr>
          <a:xfrm>
            <a:off x="9401383" y="4856769"/>
            <a:ext cx="2441023" cy="1088765"/>
            <a:chOff x="9556388" y="4856769"/>
            <a:chExt cx="2441023" cy="1088765"/>
          </a:xfrm>
        </p:grpSpPr>
        <p:pic>
          <p:nvPicPr>
            <p:cNvPr id="225" name="Picture 224"/>
            <p:cNvPicPr>
              <a:picLocks noChangeAspect="1"/>
            </p:cNvPicPr>
            <p:nvPr/>
          </p:nvPicPr>
          <p:blipFill>
            <a:blip r:embed="rId9">
              <a:biLevel thresh="25000"/>
              <a:extLst>
                <a:ext uri="{BEBA8EAE-BF5A-486C-A8C5-ECC9F3942E4B}">
                  <a14:imgProps xmlns:a14="http://schemas.microsoft.com/office/drawing/2010/main">
                    <a14:imgLayer r:embed="rId10">
                      <a14:imgEffect>
                        <a14:sharpenSoften amount="8000"/>
                      </a14:imgEffect>
                      <a14:imgEffect>
                        <a14:brightnessContrast bright="-40000" contrast="-40000"/>
                      </a14:imgEffect>
                    </a14:imgLayer>
                  </a14:imgProps>
                </a:ext>
              </a:extLst>
            </a:blip>
            <a:stretch>
              <a:fillRect/>
            </a:stretch>
          </p:blipFill>
          <p:spPr>
            <a:xfrm>
              <a:off x="9556388" y="4856769"/>
              <a:ext cx="551983" cy="617473"/>
            </a:xfrm>
            <a:prstGeom prst="rect">
              <a:avLst/>
            </a:prstGeom>
          </p:spPr>
        </p:pic>
        <p:sp>
          <p:nvSpPr>
            <p:cNvPr id="226" name="TextBox 225"/>
            <p:cNvSpPr txBox="1"/>
            <p:nvPr/>
          </p:nvSpPr>
          <p:spPr>
            <a:xfrm>
              <a:off x="10135658" y="4906387"/>
              <a:ext cx="1861753" cy="553998"/>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Own app specific configuration</a:t>
              </a:r>
              <a:endParaRPr lang="en-US" spc="-53" dirty="0">
                <a:solidFill>
                  <a:srgbClr val="505050"/>
                </a:solidFill>
                <a:latin typeface="Segoe UI Light" panose="020B0502040204020203" pitchFamily="34" charset="0"/>
                <a:cs typeface="Segoe UI Light" panose="020B0502040204020203" pitchFamily="34" charset="0"/>
              </a:endParaRPr>
            </a:p>
          </p:txBody>
        </p:sp>
        <p:sp>
          <p:nvSpPr>
            <p:cNvPr id="227" name="Freeform 128"/>
            <p:cNvSpPr>
              <a:spLocks noChangeAspect="1" noEditPoints="1"/>
            </p:cNvSpPr>
            <p:nvPr/>
          </p:nvSpPr>
          <p:spPr bwMode="black">
            <a:xfrm>
              <a:off x="9658449" y="5585534"/>
              <a:ext cx="409042" cy="3600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tx1"/>
            </a:solidFill>
            <a:ln>
              <a:noFill/>
            </a:ln>
            <a:extLst/>
          </p:spPr>
          <p:txBody>
            <a:bodyPr vert="horz" wrap="square" lIns="68589" tIns="34295" rIns="68589" bIns="34295" numCol="1" anchor="t" anchorCtr="0" compatLnSpc="1">
              <a:prstTxWarp prst="textNoShape">
                <a:avLst/>
              </a:prstTxWarp>
            </a:bodyPr>
            <a:lstStyle/>
            <a:p>
              <a:endParaRPr lang="en-US" dirty="0">
                <a:solidFill>
                  <a:srgbClr val="505050"/>
                </a:solidFill>
              </a:endParaRPr>
            </a:p>
          </p:txBody>
        </p:sp>
        <p:sp>
          <p:nvSpPr>
            <p:cNvPr id="228" name="TextBox 227"/>
            <p:cNvSpPr txBox="1"/>
            <p:nvPr/>
          </p:nvSpPr>
          <p:spPr>
            <a:xfrm>
              <a:off x="10135657" y="5627034"/>
              <a:ext cx="943509" cy="276999"/>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Artefacts</a:t>
              </a:r>
              <a:endParaRPr lang="en-US" spc="-53" dirty="0">
                <a:solidFill>
                  <a:srgbClr val="505050"/>
                </a:solidFill>
                <a:latin typeface="Segoe UI Light" panose="020B0502040204020203" pitchFamily="34" charset="0"/>
                <a:cs typeface="Segoe UI Light" panose="020B0502040204020203" pitchFamily="34" charset="0"/>
              </a:endParaRPr>
            </a:p>
          </p:txBody>
        </p:sp>
      </p:grpSp>
      <p:grpSp>
        <p:nvGrpSpPr>
          <p:cNvPr id="172" name="Group 171"/>
          <p:cNvGrpSpPr/>
          <p:nvPr/>
        </p:nvGrpSpPr>
        <p:grpSpPr>
          <a:xfrm>
            <a:off x="4138526" y="5030269"/>
            <a:ext cx="958031" cy="761402"/>
            <a:chOff x="7956376" y="6096598"/>
            <a:chExt cx="958031" cy="761402"/>
          </a:xfrm>
        </p:grpSpPr>
        <p:sp>
          <p:nvSpPr>
            <p:cNvPr id="173" name="Arc 172"/>
            <p:cNvSpPr/>
            <p:nvPr/>
          </p:nvSpPr>
          <p:spPr>
            <a:xfrm rot="16200000">
              <a:off x="8018335" y="6034639"/>
              <a:ext cx="761402" cy="885320"/>
            </a:xfrm>
            <a:prstGeom prst="arc">
              <a:avLst>
                <a:gd name="adj1" fmla="val 2097834"/>
                <a:gd name="adj2" fmla="val 366333"/>
              </a:avLst>
            </a:prstGeom>
            <a:ln w="41275">
              <a:solidFill>
                <a:schemeClr val="tx1">
                  <a:alpha val="80000"/>
                </a:schemeClr>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grpSp>
          <p:nvGrpSpPr>
            <p:cNvPr id="174" name="Group 173"/>
            <p:cNvGrpSpPr/>
            <p:nvPr/>
          </p:nvGrpSpPr>
          <p:grpSpPr>
            <a:xfrm>
              <a:off x="8025411" y="6179038"/>
              <a:ext cx="888996" cy="539522"/>
              <a:chOff x="6424150" y="1672006"/>
              <a:chExt cx="1358959" cy="885085"/>
            </a:xfrm>
          </p:grpSpPr>
          <p:grpSp>
            <p:nvGrpSpPr>
              <p:cNvPr id="175" name="Group 174"/>
              <p:cNvGrpSpPr/>
              <p:nvPr/>
            </p:nvGrpSpPr>
            <p:grpSpPr>
              <a:xfrm>
                <a:off x="6858521" y="1788756"/>
                <a:ext cx="924588" cy="768335"/>
                <a:chOff x="6948264" y="1076489"/>
                <a:chExt cx="924588" cy="768335"/>
              </a:xfrm>
            </p:grpSpPr>
            <p:pic>
              <p:nvPicPr>
                <p:cNvPr id="177" name="Picture 176"/>
                <p:cNvPicPr>
                  <a:picLocks noChangeAspect="1"/>
                </p:cNvPicPr>
                <p:nvPr/>
              </p:nvPicPr>
              <p:blipFill>
                <a:blip r:embed="rId11"/>
                <a:stretch>
                  <a:fillRect/>
                </a:stretch>
              </p:blipFill>
              <p:spPr>
                <a:xfrm>
                  <a:off x="6948264" y="1076489"/>
                  <a:ext cx="676503" cy="768335"/>
                </a:xfrm>
                <a:prstGeom prst="rect">
                  <a:avLst/>
                </a:prstGeom>
                <a:effectLst>
                  <a:softEdge rad="31750"/>
                </a:effectLst>
              </p:spPr>
            </p:pic>
            <p:sp>
              <p:nvSpPr>
                <p:cNvPr id="178" name="TextBox 177"/>
                <p:cNvSpPr txBox="1"/>
                <p:nvPr/>
              </p:nvSpPr>
              <p:spPr>
                <a:xfrm>
                  <a:off x="7117254" y="1388174"/>
                  <a:ext cx="755598" cy="302944"/>
                </a:xfrm>
                <a:prstGeom prst="rect">
                  <a:avLst/>
                </a:prstGeom>
                <a:solidFill>
                  <a:schemeClr val="bg1">
                    <a:alpha val="50000"/>
                  </a:schemeClr>
                </a:solidFill>
                <a:effectLst>
                  <a:softEdge rad="63500"/>
                </a:effectLst>
              </p:spPr>
              <p:txBody>
                <a:bodyPr wrap="none" lIns="36000" tIns="0" rIns="36000" bIns="0" rtlCol="0" anchor="ctr" anchorCtr="0">
                  <a:spAutoFit/>
                </a:bodyPr>
                <a:lstStyle/>
                <a:p>
                  <a:pPr algn="ctr"/>
                  <a:r>
                    <a:rPr lang="en-US" sz="1200" b="1" dirty="0" smtClean="0">
                      <a:solidFill>
                        <a:srgbClr val="505050"/>
                      </a:solidFill>
                      <a:latin typeface="Segoe UI Light" panose="020B0502040204020203" pitchFamily="34" charset="0"/>
                      <a:cs typeface="Segoe UI Light" panose="020B0502040204020203" pitchFamily="34" charset="0"/>
                    </a:rPr>
                    <a:t>&lt;xml&gt;</a:t>
                  </a:r>
                </a:p>
              </p:txBody>
            </p:sp>
          </p:grpSp>
          <p:pic>
            <p:nvPicPr>
              <p:cNvPr id="176" name="Picture 175"/>
              <p:cNvPicPr>
                <a:picLocks noChangeAspect="1"/>
              </p:cNvPicPr>
              <p:nvPr/>
            </p:nvPicPr>
            <p:blipFill>
              <a:blip r:embed="rId12"/>
              <a:stretch>
                <a:fillRect/>
              </a:stretch>
            </p:blipFill>
            <p:spPr>
              <a:xfrm>
                <a:off x="6424150" y="1672006"/>
                <a:ext cx="676503" cy="647343"/>
              </a:xfrm>
              <a:prstGeom prst="rect">
                <a:avLst/>
              </a:prstGeom>
            </p:spPr>
          </p:pic>
        </p:grpSp>
      </p:grpSp>
      <p:cxnSp>
        <p:nvCxnSpPr>
          <p:cNvPr id="232" name="Straight Arrow Connector 231"/>
          <p:cNvCxnSpPr/>
          <p:nvPr/>
        </p:nvCxnSpPr>
        <p:spPr>
          <a:xfrm flipH="1">
            <a:off x="5558633" y="3648336"/>
            <a:ext cx="3683940"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45" name="Group 244"/>
          <p:cNvGrpSpPr/>
          <p:nvPr/>
        </p:nvGrpSpPr>
        <p:grpSpPr>
          <a:xfrm>
            <a:off x="2197895" y="2373606"/>
            <a:ext cx="524853" cy="524853"/>
            <a:chOff x="492" y="17985"/>
            <a:chExt cx="524853" cy="524853"/>
          </a:xfrm>
        </p:grpSpPr>
        <p:sp>
          <p:nvSpPr>
            <p:cNvPr id="246" name="Oval 245"/>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7"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grpSp>
        <p:nvGrpSpPr>
          <p:cNvPr id="248" name="Group 247"/>
          <p:cNvGrpSpPr/>
          <p:nvPr/>
        </p:nvGrpSpPr>
        <p:grpSpPr>
          <a:xfrm>
            <a:off x="8605652" y="2715902"/>
            <a:ext cx="524853" cy="524853"/>
            <a:chOff x="492" y="17985"/>
            <a:chExt cx="524853" cy="524853"/>
          </a:xfrm>
        </p:grpSpPr>
        <p:sp>
          <p:nvSpPr>
            <p:cNvPr id="249" name="Oval 248"/>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0"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2</a:t>
              </a:r>
            </a:p>
          </p:txBody>
        </p:sp>
      </p:grpSp>
      <p:grpSp>
        <p:nvGrpSpPr>
          <p:cNvPr id="251" name="Group 250"/>
          <p:cNvGrpSpPr/>
          <p:nvPr/>
        </p:nvGrpSpPr>
        <p:grpSpPr>
          <a:xfrm>
            <a:off x="11049669" y="5460385"/>
            <a:ext cx="524853" cy="524853"/>
            <a:chOff x="492" y="17985"/>
            <a:chExt cx="524853" cy="524853"/>
          </a:xfrm>
        </p:grpSpPr>
        <p:sp>
          <p:nvSpPr>
            <p:cNvPr id="252" name="Oval 251"/>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3"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3</a:t>
              </a:r>
            </a:p>
          </p:txBody>
        </p:sp>
      </p:grpSp>
      <p:grpSp>
        <p:nvGrpSpPr>
          <p:cNvPr id="254" name="Group 253"/>
          <p:cNvGrpSpPr/>
          <p:nvPr/>
        </p:nvGrpSpPr>
        <p:grpSpPr>
          <a:xfrm>
            <a:off x="8589236" y="3596033"/>
            <a:ext cx="524853" cy="524853"/>
            <a:chOff x="492" y="17985"/>
            <a:chExt cx="524853" cy="524853"/>
          </a:xfrm>
        </p:grpSpPr>
        <p:sp>
          <p:nvSpPr>
            <p:cNvPr id="255" name="Oval 254"/>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6"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4</a:t>
              </a:r>
            </a:p>
          </p:txBody>
        </p:sp>
      </p:grpSp>
      <p:grpSp>
        <p:nvGrpSpPr>
          <p:cNvPr id="257" name="Group 256"/>
          <p:cNvGrpSpPr/>
          <p:nvPr/>
        </p:nvGrpSpPr>
        <p:grpSpPr>
          <a:xfrm>
            <a:off x="5012539" y="4839192"/>
            <a:ext cx="524853" cy="524853"/>
            <a:chOff x="492" y="17985"/>
            <a:chExt cx="524853" cy="524853"/>
          </a:xfrm>
        </p:grpSpPr>
        <p:sp>
          <p:nvSpPr>
            <p:cNvPr id="258" name="Oval 257"/>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9"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5</a:t>
              </a:r>
              <a:endParaRPr lang="en-US" sz="2400" dirty="0">
                <a:solidFill>
                  <a:srgbClr val="FFFFFF"/>
                </a:solidFill>
              </a:endParaRPr>
            </a:p>
          </p:txBody>
        </p:sp>
      </p:grpSp>
      <p:sp>
        <p:nvSpPr>
          <p:cNvPr id="260" name="TextBox 259"/>
          <p:cNvSpPr txBox="1"/>
          <p:nvPr/>
        </p:nvSpPr>
        <p:spPr>
          <a:xfrm>
            <a:off x="6502721" y="3675603"/>
            <a:ext cx="1715291" cy="369332"/>
          </a:xfrm>
          <a:prstGeom prst="rect">
            <a:avLst/>
          </a:prstGeom>
          <a:noFill/>
        </p:spPr>
        <p:txBody>
          <a:bodyPr wrap="square" rtlCol="0">
            <a:spAutoFit/>
          </a:bodyPr>
          <a:lstStyle/>
          <a:p>
            <a:r>
              <a:rPr lang="en-US" i="1" dirty="0" smtClean="0">
                <a:solidFill>
                  <a:srgbClr val="505050"/>
                </a:solidFill>
                <a:latin typeface="Segoe UI Light" panose="020B0502040204020203" pitchFamily="34" charset="0"/>
                <a:cs typeface="Segoe UI Light" panose="020B0502040204020203" pitchFamily="34" charset="0"/>
              </a:rPr>
              <a:t>CSOM / REST</a:t>
            </a:r>
            <a:endParaRPr lang="en-US" i="1" dirty="0">
              <a:solidFill>
                <a:srgbClr val="505050"/>
              </a:solidFill>
              <a:latin typeface="Segoe UI Light" panose="020B0502040204020203" pitchFamily="34" charset="0"/>
              <a:cs typeface="Segoe UI Light" panose="020B0502040204020203" pitchFamily="34" charset="0"/>
            </a:endParaRPr>
          </a:p>
        </p:txBody>
      </p:sp>
      <p:pic>
        <p:nvPicPr>
          <p:cNvPr id="44" name="Picture 4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608998" y="119299"/>
            <a:ext cx="667103" cy="667103"/>
          </a:xfrm>
          <a:prstGeom prst="rect">
            <a:avLst/>
          </a:prstGeom>
        </p:spPr>
      </p:pic>
    </p:spTree>
    <p:extLst>
      <p:ext uri="{BB962C8B-B14F-4D97-AF65-F5344CB8AC3E}">
        <p14:creationId xmlns:p14="http://schemas.microsoft.com/office/powerpoint/2010/main" val="274084933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
                                        </p:tgtEl>
                                        <p:attrNameLst>
                                          <p:attrName>style.visibility</p:attrName>
                                        </p:attrNameLst>
                                      </p:cBhvr>
                                      <p:to>
                                        <p:strVal val="visible"/>
                                      </p:to>
                                    </p:set>
                                    <p:animEffect transition="in" filter="fade">
                                      <p:cBhvr>
                                        <p:cTn id="7" dur="1000"/>
                                        <p:tgtEl>
                                          <p:spTgt spid="245"/>
                                        </p:tgtEl>
                                      </p:cBhvr>
                                    </p:animEffect>
                                    <p:anim calcmode="lin" valueType="num">
                                      <p:cBhvr>
                                        <p:cTn id="8" dur="1000" fill="hold"/>
                                        <p:tgtEl>
                                          <p:spTgt spid="245"/>
                                        </p:tgtEl>
                                        <p:attrNameLst>
                                          <p:attrName>ppt_x</p:attrName>
                                        </p:attrNameLst>
                                      </p:cBhvr>
                                      <p:tavLst>
                                        <p:tav tm="0">
                                          <p:val>
                                            <p:strVal val="#ppt_x"/>
                                          </p:val>
                                        </p:tav>
                                        <p:tav tm="100000">
                                          <p:val>
                                            <p:strVal val="#ppt_x"/>
                                          </p:val>
                                        </p:tav>
                                      </p:tavLst>
                                    </p:anim>
                                    <p:anim calcmode="lin" valueType="num">
                                      <p:cBhvr>
                                        <p:cTn id="9" dur="1000" fill="hold"/>
                                        <p:tgtEl>
                                          <p:spTgt spid="24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3"/>
                                        </p:tgtEl>
                                        <p:attrNameLst>
                                          <p:attrName>style.visibility</p:attrName>
                                        </p:attrNameLst>
                                      </p:cBhvr>
                                      <p:to>
                                        <p:strVal val="visible"/>
                                      </p:to>
                                    </p:set>
                                    <p:animEffect transition="in" filter="fade">
                                      <p:cBhvr>
                                        <p:cTn id="12" dur="1000"/>
                                        <p:tgtEl>
                                          <p:spTgt spid="213"/>
                                        </p:tgtEl>
                                      </p:cBhvr>
                                    </p:animEffect>
                                    <p:anim calcmode="lin" valueType="num">
                                      <p:cBhvr>
                                        <p:cTn id="13" dur="1000" fill="hold"/>
                                        <p:tgtEl>
                                          <p:spTgt spid="213"/>
                                        </p:tgtEl>
                                        <p:attrNameLst>
                                          <p:attrName>ppt_x</p:attrName>
                                        </p:attrNameLst>
                                      </p:cBhvr>
                                      <p:tavLst>
                                        <p:tav tm="0">
                                          <p:val>
                                            <p:strVal val="#ppt_x"/>
                                          </p:val>
                                        </p:tav>
                                        <p:tav tm="100000">
                                          <p:val>
                                            <p:strVal val="#ppt_x"/>
                                          </p:val>
                                        </p:tav>
                                      </p:tavLst>
                                    </p:anim>
                                    <p:anim calcmode="lin" valueType="num">
                                      <p:cBhvr>
                                        <p:cTn id="14" dur="1000" fill="hold"/>
                                        <p:tgtEl>
                                          <p:spTgt spid="2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2"/>
                                        </p:tgtEl>
                                        <p:attrNameLst>
                                          <p:attrName>style.visibility</p:attrName>
                                        </p:attrNameLst>
                                      </p:cBhvr>
                                      <p:to>
                                        <p:strVal val="visible"/>
                                      </p:to>
                                    </p:set>
                                    <p:animEffect transition="in" filter="fade">
                                      <p:cBhvr>
                                        <p:cTn id="17" dur="1000"/>
                                        <p:tgtEl>
                                          <p:spTgt spid="212"/>
                                        </p:tgtEl>
                                      </p:cBhvr>
                                    </p:animEffect>
                                    <p:anim calcmode="lin" valueType="num">
                                      <p:cBhvr>
                                        <p:cTn id="18" dur="1000" fill="hold"/>
                                        <p:tgtEl>
                                          <p:spTgt spid="212"/>
                                        </p:tgtEl>
                                        <p:attrNameLst>
                                          <p:attrName>ppt_x</p:attrName>
                                        </p:attrNameLst>
                                      </p:cBhvr>
                                      <p:tavLst>
                                        <p:tav tm="0">
                                          <p:val>
                                            <p:strVal val="#ppt_x"/>
                                          </p:val>
                                        </p:tav>
                                        <p:tav tm="100000">
                                          <p:val>
                                            <p:strVal val="#ppt_x"/>
                                          </p:val>
                                        </p:tav>
                                      </p:tavLst>
                                    </p:anim>
                                    <p:anim calcmode="lin" valueType="num">
                                      <p:cBhvr>
                                        <p:cTn id="19" dur="1000" fill="hold"/>
                                        <p:tgtEl>
                                          <p:spTgt spid="2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48"/>
                                        </p:tgtEl>
                                        <p:attrNameLst>
                                          <p:attrName>style.visibility</p:attrName>
                                        </p:attrNameLst>
                                      </p:cBhvr>
                                      <p:to>
                                        <p:strVal val="visible"/>
                                      </p:to>
                                    </p:set>
                                    <p:animEffect transition="in" filter="fade">
                                      <p:cBhvr>
                                        <p:cTn id="24" dur="1000"/>
                                        <p:tgtEl>
                                          <p:spTgt spid="248"/>
                                        </p:tgtEl>
                                      </p:cBhvr>
                                    </p:animEffect>
                                    <p:anim calcmode="lin" valueType="num">
                                      <p:cBhvr>
                                        <p:cTn id="25" dur="1000" fill="hold"/>
                                        <p:tgtEl>
                                          <p:spTgt spid="248"/>
                                        </p:tgtEl>
                                        <p:attrNameLst>
                                          <p:attrName>ppt_x</p:attrName>
                                        </p:attrNameLst>
                                      </p:cBhvr>
                                      <p:tavLst>
                                        <p:tav tm="0">
                                          <p:val>
                                            <p:strVal val="#ppt_x"/>
                                          </p:val>
                                        </p:tav>
                                        <p:tav tm="100000">
                                          <p:val>
                                            <p:strVal val="#ppt_x"/>
                                          </p:val>
                                        </p:tav>
                                      </p:tavLst>
                                    </p:anim>
                                    <p:anim calcmode="lin" valueType="num">
                                      <p:cBhvr>
                                        <p:cTn id="26" dur="1000" fill="hold"/>
                                        <p:tgtEl>
                                          <p:spTgt spid="24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15"/>
                                        </p:tgtEl>
                                        <p:attrNameLst>
                                          <p:attrName>style.visibility</p:attrName>
                                        </p:attrNameLst>
                                      </p:cBhvr>
                                      <p:to>
                                        <p:strVal val="visible"/>
                                      </p:to>
                                    </p:set>
                                    <p:animEffect transition="in" filter="fade">
                                      <p:cBhvr>
                                        <p:cTn id="29" dur="1000"/>
                                        <p:tgtEl>
                                          <p:spTgt spid="215"/>
                                        </p:tgtEl>
                                      </p:cBhvr>
                                    </p:animEffect>
                                    <p:anim calcmode="lin" valueType="num">
                                      <p:cBhvr>
                                        <p:cTn id="30" dur="1000" fill="hold"/>
                                        <p:tgtEl>
                                          <p:spTgt spid="215"/>
                                        </p:tgtEl>
                                        <p:attrNameLst>
                                          <p:attrName>ppt_x</p:attrName>
                                        </p:attrNameLst>
                                      </p:cBhvr>
                                      <p:tavLst>
                                        <p:tav tm="0">
                                          <p:val>
                                            <p:strVal val="#ppt_x"/>
                                          </p:val>
                                        </p:tav>
                                        <p:tav tm="100000">
                                          <p:val>
                                            <p:strVal val="#ppt_x"/>
                                          </p:val>
                                        </p:tav>
                                      </p:tavLst>
                                    </p:anim>
                                    <p:anim calcmode="lin" valueType="num">
                                      <p:cBhvr>
                                        <p:cTn id="31" dur="1000" fill="hold"/>
                                        <p:tgtEl>
                                          <p:spTgt spid="2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29"/>
                                        </p:tgtEl>
                                        <p:attrNameLst>
                                          <p:attrName>style.visibility</p:attrName>
                                        </p:attrNameLst>
                                      </p:cBhvr>
                                      <p:to>
                                        <p:strVal val="visible"/>
                                      </p:to>
                                    </p:set>
                                    <p:animEffect transition="in" filter="fade">
                                      <p:cBhvr>
                                        <p:cTn id="36" dur="1000"/>
                                        <p:tgtEl>
                                          <p:spTgt spid="229"/>
                                        </p:tgtEl>
                                      </p:cBhvr>
                                    </p:animEffect>
                                    <p:anim calcmode="lin" valueType="num">
                                      <p:cBhvr>
                                        <p:cTn id="37" dur="1000" fill="hold"/>
                                        <p:tgtEl>
                                          <p:spTgt spid="229"/>
                                        </p:tgtEl>
                                        <p:attrNameLst>
                                          <p:attrName>ppt_x</p:attrName>
                                        </p:attrNameLst>
                                      </p:cBhvr>
                                      <p:tavLst>
                                        <p:tav tm="0">
                                          <p:val>
                                            <p:strVal val="#ppt_x"/>
                                          </p:val>
                                        </p:tav>
                                        <p:tav tm="100000">
                                          <p:val>
                                            <p:strVal val="#ppt_x"/>
                                          </p:val>
                                        </p:tav>
                                      </p:tavLst>
                                    </p:anim>
                                    <p:anim calcmode="lin" valueType="num">
                                      <p:cBhvr>
                                        <p:cTn id="38" dur="1000" fill="hold"/>
                                        <p:tgtEl>
                                          <p:spTgt spid="22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51"/>
                                        </p:tgtEl>
                                        <p:attrNameLst>
                                          <p:attrName>style.visibility</p:attrName>
                                        </p:attrNameLst>
                                      </p:cBhvr>
                                      <p:to>
                                        <p:strVal val="visible"/>
                                      </p:to>
                                    </p:set>
                                    <p:animEffect transition="in" filter="fade">
                                      <p:cBhvr>
                                        <p:cTn id="41" dur="1000"/>
                                        <p:tgtEl>
                                          <p:spTgt spid="251"/>
                                        </p:tgtEl>
                                      </p:cBhvr>
                                    </p:animEffect>
                                    <p:anim calcmode="lin" valueType="num">
                                      <p:cBhvr>
                                        <p:cTn id="42" dur="1000" fill="hold"/>
                                        <p:tgtEl>
                                          <p:spTgt spid="251"/>
                                        </p:tgtEl>
                                        <p:attrNameLst>
                                          <p:attrName>ppt_x</p:attrName>
                                        </p:attrNameLst>
                                      </p:cBhvr>
                                      <p:tavLst>
                                        <p:tav tm="0">
                                          <p:val>
                                            <p:strVal val="#ppt_x"/>
                                          </p:val>
                                        </p:tav>
                                        <p:tav tm="100000">
                                          <p:val>
                                            <p:strVal val="#ppt_x"/>
                                          </p:val>
                                        </p:tav>
                                      </p:tavLst>
                                    </p:anim>
                                    <p:anim calcmode="lin" valueType="num">
                                      <p:cBhvr>
                                        <p:cTn id="43" dur="1000" fill="hold"/>
                                        <p:tgtEl>
                                          <p:spTgt spid="25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54"/>
                                        </p:tgtEl>
                                        <p:attrNameLst>
                                          <p:attrName>style.visibility</p:attrName>
                                        </p:attrNameLst>
                                      </p:cBhvr>
                                      <p:to>
                                        <p:strVal val="visible"/>
                                      </p:to>
                                    </p:set>
                                    <p:animEffect transition="in" filter="fade">
                                      <p:cBhvr>
                                        <p:cTn id="48" dur="1000"/>
                                        <p:tgtEl>
                                          <p:spTgt spid="254"/>
                                        </p:tgtEl>
                                      </p:cBhvr>
                                    </p:animEffect>
                                    <p:anim calcmode="lin" valueType="num">
                                      <p:cBhvr>
                                        <p:cTn id="49" dur="1000" fill="hold"/>
                                        <p:tgtEl>
                                          <p:spTgt spid="254"/>
                                        </p:tgtEl>
                                        <p:attrNameLst>
                                          <p:attrName>ppt_x</p:attrName>
                                        </p:attrNameLst>
                                      </p:cBhvr>
                                      <p:tavLst>
                                        <p:tav tm="0">
                                          <p:val>
                                            <p:strVal val="#ppt_x"/>
                                          </p:val>
                                        </p:tav>
                                        <p:tav tm="100000">
                                          <p:val>
                                            <p:strVal val="#ppt_x"/>
                                          </p:val>
                                        </p:tav>
                                      </p:tavLst>
                                    </p:anim>
                                    <p:anim calcmode="lin" valueType="num">
                                      <p:cBhvr>
                                        <p:cTn id="50" dur="1000" fill="hold"/>
                                        <p:tgtEl>
                                          <p:spTgt spid="25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60"/>
                                        </p:tgtEl>
                                        <p:attrNameLst>
                                          <p:attrName>style.visibility</p:attrName>
                                        </p:attrNameLst>
                                      </p:cBhvr>
                                      <p:to>
                                        <p:strVal val="visible"/>
                                      </p:to>
                                    </p:set>
                                    <p:animEffect transition="in" filter="fade">
                                      <p:cBhvr>
                                        <p:cTn id="53" dur="1000"/>
                                        <p:tgtEl>
                                          <p:spTgt spid="260"/>
                                        </p:tgtEl>
                                      </p:cBhvr>
                                    </p:animEffect>
                                    <p:anim calcmode="lin" valueType="num">
                                      <p:cBhvr>
                                        <p:cTn id="54" dur="1000" fill="hold"/>
                                        <p:tgtEl>
                                          <p:spTgt spid="260"/>
                                        </p:tgtEl>
                                        <p:attrNameLst>
                                          <p:attrName>ppt_x</p:attrName>
                                        </p:attrNameLst>
                                      </p:cBhvr>
                                      <p:tavLst>
                                        <p:tav tm="0">
                                          <p:val>
                                            <p:strVal val="#ppt_x"/>
                                          </p:val>
                                        </p:tav>
                                        <p:tav tm="100000">
                                          <p:val>
                                            <p:strVal val="#ppt_x"/>
                                          </p:val>
                                        </p:tav>
                                      </p:tavLst>
                                    </p:anim>
                                    <p:anim calcmode="lin" valueType="num">
                                      <p:cBhvr>
                                        <p:cTn id="55" dur="1000" fill="hold"/>
                                        <p:tgtEl>
                                          <p:spTgt spid="260"/>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2"/>
                                        </p:tgtEl>
                                        <p:attrNameLst>
                                          <p:attrName>style.visibility</p:attrName>
                                        </p:attrNameLst>
                                      </p:cBhvr>
                                      <p:to>
                                        <p:strVal val="visible"/>
                                      </p:to>
                                    </p:set>
                                    <p:animEffect transition="in" filter="fade">
                                      <p:cBhvr>
                                        <p:cTn id="58" dur="1000"/>
                                        <p:tgtEl>
                                          <p:spTgt spid="232"/>
                                        </p:tgtEl>
                                      </p:cBhvr>
                                    </p:animEffect>
                                    <p:anim calcmode="lin" valueType="num">
                                      <p:cBhvr>
                                        <p:cTn id="59" dur="1000" fill="hold"/>
                                        <p:tgtEl>
                                          <p:spTgt spid="232"/>
                                        </p:tgtEl>
                                        <p:attrNameLst>
                                          <p:attrName>ppt_x</p:attrName>
                                        </p:attrNameLst>
                                      </p:cBhvr>
                                      <p:tavLst>
                                        <p:tav tm="0">
                                          <p:val>
                                            <p:strVal val="#ppt_x"/>
                                          </p:val>
                                        </p:tav>
                                        <p:tav tm="100000">
                                          <p:val>
                                            <p:strVal val="#ppt_x"/>
                                          </p:val>
                                        </p:tav>
                                      </p:tavLst>
                                    </p:anim>
                                    <p:anim calcmode="lin" valueType="num">
                                      <p:cBhvr>
                                        <p:cTn id="60" dur="1000" fill="hold"/>
                                        <p:tgtEl>
                                          <p:spTgt spid="23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179"/>
                                        </p:tgtEl>
                                        <p:attrNameLst>
                                          <p:attrName>style.visibility</p:attrName>
                                        </p:attrNameLst>
                                      </p:cBhvr>
                                      <p:to>
                                        <p:strVal val="visible"/>
                                      </p:to>
                                    </p:set>
                                    <p:animEffect transition="in" filter="fade">
                                      <p:cBhvr>
                                        <p:cTn id="65" dur="1000"/>
                                        <p:tgtEl>
                                          <p:spTgt spid="179"/>
                                        </p:tgtEl>
                                      </p:cBhvr>
                                    </p:animEffect>
                                    <p:anim calcmode="lin" valueType="num">
                                      <p:cBhvr>
                                        <p:cTn id="66" dur="1000" fill="hold"/>
                                        <p:tgtEl>
                                          <p:spTgt spid="179"/>
                                        </p:tgtEl>
                                        <p:attrNameLst>
                                          <p:attrName>ppt_x</p:attrName>
                                        </p:attrNameLst>
                                      </p:cBhvr>
                                      <p:tavLst>
                                        <p:tav tm="0">
                                          <p:val>
                                            <p:strVal val="#ppt_x"/>
                                          </p:val>
                                        </p:tav>
                                        <p:tav tm="100000">
                                          <p:val>
                                            <p:strVal val="#ppt_x"/>
                                          </p:val>
                                        </p:tav>
                                      </p:tavLst>
                                    </p:anim>
                                    <p:anim calcmode="lin" valueType="num">
                                      <p:cBhvr>
                                        <p:cTn id="67" dur="1000" fill="hold"/>
                                        <p:tgtEl>
                                          <p:spTgt spid="1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71"/>
                                        </p:tgtEl>
                                        <p:attrNameLst>
                                          <p:attrName>style.visibility</p:attrName>
                                        </p:attrNameLst>
                                      </p:cBhvr>
                                      <p:to>
                                        <p:strVal val="visible"/>
                                      </p:to>
                                    </p:set>
                                    <p:animEffect transition="in" filter="fade">
                                      <p:cBhvr>
                                        <p:cTn id="70" dur="1000"/>
                                        <p:tgtEl>
                                          <p:spTgt spid="171"/>
                                        </p:tgtEl>
                                      </p:cBhvr>
                                    </p:animEffect>
                                    <p:anim calcmode="lin" valueType="num">
                                      <p:cBhvr>
                                        <p:cTn id="71" dur="1000" fill="hold"/>
                                        <p:tgtEl>
                                          <p:spTgt spid="171"/>
                                        </p:tgtEl>
                                        <p:attrNameLst>
                                          <p:attrName>ppt_x</p:attrName>
                                        </p:attrNameLst>
                                      </p:cBhvr>
                                      <p:tavLst>
                                        <p:tav tm="0">
                                          <p:val>
                                            <p:strVal val="#ppt_x"/>
                                          </p:val>
                                        </p:tav>
                                        <p:tav tm="100000">
                                          <p:val>
                                            <p:strVal val="#ppt_x"/>
                                          </p:val>
                                        </p:tav>
                                      </p:tavLst>
                                    </p:anim>
                                    <p:anim calcmode="lin" valueType="num">
                                      <p:cBhvr>
                                        <p:cTn id="72" dur="1000" fill="hold"/>
                                        <p:tgtEl>
                                          <p:spTgt spid="171"/>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72"/>
                                        </p:tgtEl>
                                        <p:attrNameLst>
                                          <p:attrName>style.visibility</p:attrName>
                                        </p:attrNameLst>
                                      </p:cBhvr>
                                      <p:to>
                                        <p:strVal val="visible"/>
                                      </p:to>
                                    </p:set>
                                    <p:animEffect transition="in" filter="fade">
                                      <p:cBhvr>
                                        <p:cTn id="75" dur="1000"/>
                                        <p:tgtEl>
                                          <p:spTgt spid="172"/>
                                        </p:tgtEl>
                                      </p:cBhvr>
                                    </p:animEffect>
                                    <p:anim calcmode="lin" valueType="num">
                                      <p:cBhvr>
                                        <p:cTn id="76" dur="1000" fill="hold"/>
                                        <p:tgtEl>
                                          <p:spTgt spid="172"/>
                                        </p:tgtEl>
                                        <p:attrNameLst>
                                          <p:attrName>ppt_x</p:attrName>
                                        </p:attrNameLst>
                                      </p:cBhvr>
                                      <p:tavLst>
                                        <p:tav tm="0">
                                          <p:val>
                                            <p:strVal val="#ppt_x"/>
                                          </p:val>
                                        </p:tav>
                                        <p:tav tm="100000">
                                          <p:val>
                                            <p:strVal val="#ppt_x"/>
                                          </p:val>
                                        </p:tav>
                                      </p:tavLst>
                                    </p:anim>
                                    <p:anim calcmode="lin" valueType="num">
                                      <p:cBhvr>
                                        <p:cTn id="77" dur="1000" fill="hold"/>
                                        <p:tgtEl>
                                          <p:spTgt spid="17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57"/>
                                        </p:tgtEl>
                                        <p:attrNameLst>
                                          <p:attrName>style.visibility</p:attrName>
                                        </p:attrNameLst>
                                      </p:cBhvr>
                                      <p:to>
                                        <p:strVal val="visible"/>
                                      </p:to>
                                    </p:set>
                                    <p:animEffect transition="in" filter="fade">
                                      <p:cBhvr>
                                        <p:cTn id="80" dur="1000"/>
                                        <p:tgtEl>
                                          <p:spTgt spid="257"/>
                                        </p:tgtEl>
                                      </p:cBhvr>
                                    </p:animEffect>
                                    <p:anim calcmode="lin" valueType="num">
                                      <p:cBhvr>
                                        <p:cTn id="81" dur="1000" fill="hold"/>
                                        <p:tgtEl>
                                          <p:spTgt spid="257"/>
                                        </p:tgtEl>
                                        <p:attrNameLst>
                                          <p:attrName>ppt_x</p:attrName>
                                        </p:attrNameLst>
                                      </p:cBhvr>
                                      <p:tavLst>
                                        <p:tav tm="0">
                                          <p:val>
                                            <p:strVal val="#ppt_x"/>
                                          </p:val>
                                        </p:tav>
                                        <p:tav tm="100000">
                                          <p:val>
                                            <p:strVal val="#ppt_x"/>
                                          </p:val>
                                        </p:tav>
                                      </p:tavLst>
                                    </p:anim>
                                    <p:anim calcmode="lin" valueType="num">
                                      <p:cBhvr>
                                        <p:cTn id="82" dur="100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a:stretch>
            <a:fillRect/>
          </a:stretch>
        </p:blipFill>
        <p:spPr>
          <a:xfrm>
            <a:off x="1331541" y="4710673"/>
            <a:ext cx="922081" cy="585567"/>
          </a:xfrm>
          <a:prstGeom prst="rect">
            <a:avLst/>
          </a:prstGeom>
        </p:spPr>
      </p:pic>
      <p:sp>
        <p:nvSpPr>
          <p:cNvPr id="3" name="Title 2"/>
          <p:cNvSpPr>
            <a:spLocks noGrp="1"/>
          </p:cNvSpPr>
          <p:nvPr>
            <p:ph type="title"/>
          </p:nvPr>
        </p:nvSpPr>
        <p:spPr/>
        <p:txBody>
          <a:bodyPr/>
          <a:lstStyle/>
          <a:p>
            <a:r>
              <a:rPr lang="en-US" sz="4896" dirty="0" smtClean="0"/>
              <a:t>Evergreen and release cycle for customizations</a:t>
            </a:r>
            <a:endParaRPr lang="en-US" sz="4896" dirty="0"/>
          </a:p>
        </p:txBody>
      </p:sp>
      <p:cxnSp>
        <p:nvCxnSpPr>
          <p:cNvPr id="9" name="Straight Arrow Connector 8"/>
          <p:cNvCxnSpPr/>
          <p:nvPr/>
        </p:nvCxnSpPr>
        <p:spPr>
          <a:xfrm flipV="1">
            <a:off x="922118" y="1486014"/>
            <a:ext cx="10611117" cy="71738"/>
          </a:xfrm>
          <a:prstGeom prst="straightConnector1">
            <a:avLst/>
          </a:prstGeom>
          <a:ln w="76200">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cxnSp>
      <p:grpSp>
        <p:nvGrpSpPr>
          <p:cNvPr id="2" name="Group 1"/>
          <p:cNvGrpSpPr>
            <a:grpSpLocks noChangeAspect="1"/>
          </p:cNvGrpSpPr>
          <p:nvPr/>
        </p:nvGrpSpPr>
        <p:grpSpPr>
          <a:xfrm>
            <a:off x="2796978" y="1871341"/>
            <a:ext cx="1248367" cy="1248367"/>
            <a:chOff x="2081202" y="2028132"/>
            <a:chExt cx="1548000" cy="1548000"/>
          </a:xfrm>
        </p:grpSpPr>
        <p:sp>
          <p:nvSpPr>
            <p:cNvPr id="5" name="Arc 4"/>
            <p:cNvSpPr>
              <a:spLocks noChangeAspect="1"/>
            </p:cNvSpPr>
            <p:nvPr/>
          </p:nvSpPr>
          <p:spPr>
            <a:xfrm rot="19541149">
              <a:off x="2081202" y="2028132"/>
              <a:ext cx="1548000" cy="1548000"/>
            </a:xfrm>
            <a:prstGeom prst="arc">
              <a:avLst>
                <a:gd name="adj1" fmla="val 833016"/>
                <a:gd name="adj2" fmla="val 20623608"/>
              </a:avLst>
            </a:prstGeom>
            <a:ln w="76200">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10" name="TextBox 9"/>
            <p:cNvSpPr txBox="1"/>
            <p:nvPr/>
          </p:nvSpPr>
          <p:spPr>
            <a:xfrm>
              <a:off x="2363169" y="2604870"/>
              <a:ext cx="1005392" cy="397032"/>
            </a:xfrm>
            <a:prstGeom prst="rect">
              <a:avLst/>
            </a:prstGeom>
            <a:noFill/>
            <a:ln>
              <a:noFill/>
            </a:ln>
          </p:spPr>
          <p:txBody>
            <a:bodyPr wrap="none" lIns="0" tIns="0" rIns="0" bIns="0" rtlCol="0">
              <a:spAutoFit/>
            </a:bodyPr>
            <a:lstStyle/>
            <a:p>
              <a:r>
                <a:rPr lang="fi-FI" sz="2040" spc="-71" dirty="0">
                  <a:solidFill>
                    <a:srgbClr val="505050"/>
                  </a:solidFill>
                </a:rPr>
                <a:t>SP2013</a:t>
              </a:r>
              <a:endParaRPr lang="en-US" sz="2040" spc="-71" dirty="0">
                <a:solidFill>
                  <a:srgbClr val="505050"/>
                </a:solidFill>
              </a:endParaRPr>
            </a:p>
          </p:txBody>
        </p:sp>
      </p:grpSp>
      <p:sp>
        <p:nvSpPr>
          <p:cNvPr id="14" name="TextBox 13"/>
          <p:cNvSpPr txBox="1"/>
          <p:nvPr/>
        </p:nvSpPr>
        <p:spPr>
          <a:xfrm>
            <a:off x="389235" y="5271241"/>
            <a:ext cx="2858681" cy="640363"/>
          </a:xfrm>
          <a:prstGeom prst="rect">
            <a:avLst/>
          </a:prstGeom>
          <a:noFill/>
        </p:spPr>
        <p:txBody>
          <a:bodyPr wrap="none" lIns="0" tIns="0" rIns="0" bIns="0" rtlCol="0">
            <a:spAutoFit/>
          </a:bodyPr>
          <a:lstStyle/>
          <a:p>
            <a:r>
              <a:rPr lang="fi-FI" sz="2040" spc="-71" dirty="0">
                <a:solidFill>
                  <a:srgbClr val="FFFFFF">
                    <a:lumMod val="75000"/>
                  </a:srgbClr>
                </a:solidFill>
              </a:rPr>
              <a:t>Loosly coupled</a:t>
            </a:r>
            <a:br>
              <a:rPr lang="fi-FI" sz="2040" spc="-71" dirty="0">
                <a:solidFill>
                  <a:srgbClr val="FFFFFF">
                    <a:lumMod val="75000"/>
                  </a:srgbClr>
                </a:solidFill>
              </a:rPr>
            </a:br>
            <a:r>
              <a:rPr lang="fi-FI" sz="2040" spc="-71" dirty="0">
                <a:solidFill>
                  <a:srgbClr val="FFFFFF">
                    <a:lumMod val="75000"/>
                  </a:srgbClr>
                </a:solidFill>
              </a:rPr>
              <a:t>SharePoint customizations</a:t>
            </a:r>
            <a:endParaRPr lang="en-US" sz="2040" spc="-71" dirty="0">
              <a:solidFill>
                <a:srgbClr val="FFFFFF">
                  <a:lumMod val="75000"/>
                </a:srgbClr>
              </a:solidFill>
            </a:endParaRPr>
          </a:p>
        </p:txBody>
      </p:sp>
      <p:pic>
        <p:nvPicPr>
          <p:cNvPr id="19" name="Picture 18"/>
          <p:cNvPicPr>
            <a:picLocks noChangeAspect="1"/>
          </p:cNvPicPr>
          <p:nvPr/>
        </p:nvPicPr>
        <p:blipFill>
          <a:blip r:embed="rId4"/>
          <a:stretch>
            <a:fillRect/>
          </a:stretch>
        </p:blipFill>
        <p:spPr>
          <a:xfrm>
            <a:off x="552933" y="2047830"/>
            <a:ext cx="1406127" cy="899647"/>
          </a:xfrm>
          <a:prstGeom prst="rect">
            <a:avLst/>
          </a:prstGeom>
        </p:spPr>
      </p:pic>
      <p:pic>
        <p:nvPicPr>
          <p:cNvPr id="20" name="Picture 19"/>
          <p:cNvPicPr>
            <a:picLocks noChangeAspect="1"/>
          </p:cNvPicPr>
          <p:nvPr/>
        </p:nvPicPr>
        <p:blipFill>
          <a:blip r:embed="rId5"/>
          <a:stretch>
            <a:fillRect/>
          </a:stretch>
        </p:blipFill>
        <p:spPr>
          <a:xfrm>
            <a:off x="919814" y="3166520"/>
            <a:ext cx="979775" cy="955075"/>
          </a:xfrm>
          <a:prstGeom prst="rect">
            <a:avLst/>
          </a:prstGeom>
        </p:spPr>
      </p:pic>
      <p:pic>
        <p:nvPicPr>
          <p:cNvPr id="21" name="Picture 20"/>
          <p:cNvPicPr>
            <a:picLocks noChangeAspect="1"/>
          </p:cNvPicPr>
          <p:nvPr/>
        </p:nvPicPr>
        <p:blipFill>
          <a:blip r:embed="rId6"/>
          <a:stretch>
            <a:fillRect/>
          </a:stretch>
        </p:blipFill>
        <p:spPr>
          <a:xfrm>
            <a:off x="1899589" y="4304769"/>
            <a:ext cx="702206" cy="611264"/>
          </a:xfrm>
          <a:prstGeom prst="rect">
            <a:avLst/>
          </a:prstGeom>
        </p:spPr>
      </p:pic>
      <p:pic>
        <p:nvPicPr>
          <p:cNvPr id="25" name="Picture 24"/>
          <p:cNvPicPr>
            <a:picLocks noChangeAspect="1"/>
          </p:cNvPicPr>
          <p:nvPr/>
        </p:nvPicPr>
        <p:blipFill>
          <a:blip r:embed="rId7"/>
          <a:stretch>
            <a:fillRect/>
          </a:stretch>
        </p:blipFill>
        <p:spPr>
          <a:xfrm>
            <a:off x="554069" y="4211581"/>
            <a:ext cx="972663" cy="839367"/>
          </a:xfrm>
          <a:prstGeom prst="rect">
            <a:avLst/>
          </a:prstGeom>
        </p:spPr>
      </p:pic>
      <p:grpSp>
        <p:nvGrpSpPr>
          <p:cNvPr id="27" name="Group 26"/>
          <p:cNvGrpSpPr>
            <a:grpSpLocks noChangeAspect="1"/>
          </p:cNvGrpSpPr>
          <p:nvPr/>
        </p:nvGrpSpPr>
        <p:grpSpPr>
          <a:xfrm>
            <a:off x="4759209" y="1873469"/>
            <a:ext cx="1248367" cy="1248367"/>
            <a:chOff x="2081202" y="2028132"/>
            <a:chExt cx="1548000" cy="1548000"/>
          </a:xfrm>
        </p:grpSpPr>
        <p:sp>
          <p:nvSpPr>
            <p:cNvPr id="28" name="Arc 27"/>
            <p:cNvSpPr>
              <a:spLocks noChangeAspect="1"/>
            </p:cNvSpPr>
            <p:nvPr/>
          </p:nvSpPr>
          <p:spPr>
            <a:xfrm rot="19541149">
              <a:off x="2081202" y="2028132"/>
              <a:ext cx="1548000" cy="1548000"/>
            </a:xfrm>
            <a:prstGeom prst="arc">
              <a:avLst>
                <a:gd name="adj1" fmla="val 833016"/>
                <a:gd name="adj2" fmla="val 20623608"/>
              </a:avLst>
            </a:prstGeom>
            <a:ln w="76200">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29" name="TextBox 28"/>
            <p:cNvSpPr txBox="1"/>
            <p:nvPr/>
          </p:nvSpPr>
          <p:spPr>
            <a:xfrm>
              <a:off x="2569390" y="2604870"/>
              <a:ext cx="571626" cy="397032"/>
            </a:xfrm>
            <a:prstGeom prst="rect">
              <a:avLst/>
            </a:prstGeom>
            <a:noFill/>
            <a:ln>
              <a:noFill/>
            </a:ln>
          </p:spPr>
          <p:txBody>
            <a:bodyPr wrap="none" lIns="0" tIns="0" rIns="0" bIns="0" rtlCol="0">
              <a:spAutoFit/>
            </a:bodyPr>
            <a:lstStyle/>
            <a:p>
              <a:pPr algn="ctr"/>
              <a:r>
                <a:rPr lang="fi-FI" sz="2040" spc="-71" dirty="0">
                  <a:solidFill>
                    <a:srgbClr val="505050"/>
                  </a:solidFill>
                </a:rPr>
                <a:t>O16</a:t>
              </a:r>
              <a:endParaRPr lang="en-US" sz="2040" spc="-71" dirty="0">
                <a:solidFill>
                  <a:srgbClr val="505050"/>
                </a:solidFill>
              </a:endParaRPr>
            </a:p>
          </p:txBody>
        </p:sp>
      </p:grpSp>
      <p:grpSp>
        <p:nvGrpSpPr>
          <p:cNvPr id="30" name="Group 29"/>
          <p:cNvGrpSpPr>
            <a:grpSpLocks noChangeAspect="1"/>
          </p:cNvGrpSpPr>
          <p:nvPr/>
        </p:nvGrpSpPr>
        <p:grpSpPr>
          <a:xfrm>
            <a:off x="6721441" y="1869212"/>
            <a:ext cx="1248367" cy="1248367"/>
            <a:chOff x="2081202" y="2028132"/>
            <a:chExt cx="1548000" cy="1548000"/>
          </a:xfrm>
        </p:grpSpPr>
        <p:sp>
          <p:nvSpPr>
            <p:cNvPr id="31" name="Arc 30"/>
            <p:cNvSpPr>
              <a:spLocks noChangeAspect="1"/>
            </p:cNvSpPr>
            <p:nvPr/>
          </p:nvSpPr>
          <p:spPr>
            <a:xfrm rot="19541149">
              <a:off x="2081202" y="2028132"/>
              <a:ext cx="1548000" cy="1548000"/>
            </a:xfrm>
            <a:prstGeom prst="arc">
              <a:avLst>
                <a:gd name="adj1" fmla="val 833016"/>
                <a:gd name="adj2" fmla="val 20623608"/>
              </a:avLst>
            </a:prstGeom>
            <a:ln w="76200">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32" name="TextBox 31"/>
            <p:cNvSpPr txBox="1"/>
            <p:nvPr/>
          </p:nvSpPr>
          <p:spPr>
            <a:xfrm>
              <a:off x="2569390" y="2604870"/>
              <a:ext cx="571626" cy="397032"/>
            </a:xfrm>
            <a:prstGeom prst="rect">
              <a:avLst/>
            </a:prstGeom>
            <a:noFill/>
            <a:ln>
              <a:noFill/>
            </a:ln>
          </p:spPr>
          <p:txBody>
            <a:bodyPr wrap="none" lIns="0" tIns="0" rIns="0" bIns="0" rtlCol="0">
              <a:spAutoFit/>
            </a:bodyPr>
            <a:lstStyle/>
            <a:p>
              <a:pPr algn="ctr"/>
              <a:r>
                <a:rPr lang="fi-FI" sz="2040" spc="-71" dirty="0">
                  <a:solidFill>
                    <a:srgbClr val="505050"/>
                  </a:solidFill>
                </a:rPr>
                <a:t>O17</a:t>
              </a:r>
              <a:endParaRPr lang="en-US" sz="2040" spc="-71" dirty="0">
                <a:solidFill>
                  <a:srgbClr val="505050"/>
                </a:solidFill>
              </a:endParaRPr>
            </a:p>
          </p:txBody>
        </p:sp>
      </p:grpSp>
      <p:grpSp>
        <p:nvGrpSpPr>
          <p:cNvPr id="33" name="Group 32"/>
          <p:cNvGrpSpPr>
            <a:grpSpLocks noChangeAspect="1"/>
          </p:cNvGrpSpPr>
          <p:nvPr/>
        </p:nvGrpSpPr>
        <p:grpSpPr>
          <a:xfrm>
            <a:off x="8683672" y="1867084"/>
            <a:ext cx="1248367" cy="1248367"/>
            <a:chOff x="2081202" y="2028132"/>
            <a:chExt cx="1548000" cy="1548000"/>
          </a:xfrm>
        </p:grpSpPr>
        <p:sp>
          <p:nvSpPr>
            <p:cNvPr id="34" name="Arc 33"/>
            <p:cNvSpPr>
              <a:spLocks noChangeAspect="1"/>
            </p:cNvSpPr>
            <p:nvPr/>
          </p:nvSpPr>
          <p:spPr>
            <a:xfrm rot="19541149">
              <a:off x="2081202" y="2028132"/>
              <a:ext cx="1548000" cy="1548000"/>
            </a:xfrm>
            <a:prstGeom prst="arc">
              <a:avLst>
                <a:gd name="adj1" fmla="val 833016"/>
                <a:gd name="adj2" fmla="val 20623608"/>
              </a:avLst>
            </a:prstGeom>
            <a:ln w="76200">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35" name="TextBox 34"/>
            <p:cNvSpPr txBox="1"/>
            <p:nvPr/>
          </p:nvSpPr>
          <p:spPr>
            <a:xfrm>
              <a:off x="2569390" y="2604870"/>
              <a:ext cx="571626" cy="397032"/>
            </a:xfrm>
            <a:prstGeom prst="rect">
              <a:avLst/>
            </a:prstGeom>
            <a:noFill/>
            <a:ln>
              <a:noFill/>
            </a:ln>
          </p:spPr>
          <p:txBody>
            <a:bodyPr wrap="none" lIns="0" tIns="0" rIns="0" bIns="0" rtlCol="0">
              <a:spAutoFit/>
            </a:bodyPr>
            <a:lstStyle/>
            <a:p>
              <a:pPr algn="ctr"/>
              <a:r>
                <a:rPr lang="fi-FI" sz="2040" spc="-71" dirty="0">
                  <a:solidFill>
                    <a:srgbClr val="505050"/>
                  </a:solidFill>
                </a:rPr>
                <a:t>O18</a:t>
              </a:r>
              <a:endParaRPr lang="en-US" sz="2040" spc="-71" dirty="0">
                <a:solidFill>
                  <a:srgbClr val="505050"/>
                </a:solidFill>
              </a:endParaRPr>
            </a:p>
          </p:txBody>
        </p:sp>
      </p:grpSp>
      <p:sp>
        <p:nvSpPr>
          <p:cNvPr id="36" name="Rectangle 35"/>
          <p:cNvSpPr/>
          <p:nvPr/>
        </p:nvSpPr>
        <p:spPr bwMode="auto">
          <a:xfrm>
            <a:off x="3031093" y="4386308"/>
            <a:ext cx="911532"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fi-FI" sz="1071" dirty="0">
                <a:solidFill>
                  <a:srgbClr val="E6E6E6"/>
                </a:solidFill>
                <a:ea typeface="Segoe UI" pitchFamily="34" charset="0"/>
                <a:cs typeface="Segoe UI" pitchFamily="34" charset="0"/>
              </a:rPr>
              <a:t>Development</a:t>
            </a:r>
            <a:endParaRPr lang="en-US" sz="1071" dirty="0">
              <a:solidFill>
                <a:srgbClr val="E6E6E6"/>
              </a:solidFill>
              <a:ea typeface="Segoe UI" pitchFamily="34" charset="0"/>
              <a:cs typeface="Segoe UI" pitchFamily="34" charset="0"/>
            </a:endParaRPr>
          </a:p>
        </p:txBody>
      </p:sp>
      <p:sp>
        <p:nvSpPr>
          <p:cNvPr id="37" name="Rectangle 36"/>
          <p:cNvSpPr/>
          <p:nvPr/>
        </p:nvSpPr>
        <p:spPr bwMode="auto">
          <a:xfrm>
            <a:off x="4515972" y="4738027"/>
            <a:ext cx="369430"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5253903" y="4350396"/>
            <a:ext cx="139251"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6874857" y="4738027"/>
            <a:ext cx="139251"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7206373" y="4350396"/>
            <a:ext cx="365033"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8354937" y="4735895"/>
            <a:ext cx="491923"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3295354" y="5274313"/>
            <a:ext cx="8447997" cy="1538883"/>
          </a:xfrm>
          <a:prstGeom prst="rect">
            <a:avLst/>
          </a:prstGeom>
          <a:noFill/>
        </p:spPr>
        <p:txBody>
          <a:bodyPr wrap="square" lIns="0" tIns="0" rIns="0" bIns="0" rtlCol="0">
            <a:spAutoFit/>
          </a:bodyPr>
          <a:lstStyle/>
          <a:p>
            <a:pPr marL="291436" indent="-291436">
              <a:buClr>
                <a:srgbClr val="505050"/>
              </a:buClr>
              <a:buFont typeface="Arial" panose="020B0604020202020204" pitchFamily="34" charset="0"/>
              <a:buChar char="•"/>
            </a:pPr>
            <a:r>
              <a:rPr lang="en-US" sz="2000" spc="-71" dirty="0">
                <a:solidFill>
                  <a:srgbClr val="505050"/>
                </a:solidFill>
              </a:rPr>
              <a:t>You choose when and how applications are updated... </a:t>
            </a:r>
          </a:p>
          <a:p>
            <a:pPr marL="291436" indent="-291436">
              <a:buClr>
                <a:srgbClr val="505050"/>
              </a:buClr>
              <a:buFont typeface="Arial" panose="020B0604020202020204" pitchFamily="34" charset="0"/>
              <a:buChar char="•"/>
            </a:pPr>
            <a:r>
              <a:rPr lang="en-US" sz="2000" spc="-71" dirty="0">
                <a:solidFill>
                  <a:srgbClr val="505050"/>
                </a:solidFill>
              </a:rPr>
              <a:t>Backwards compatibility for API level to move customizations cross versions</a:t>
            </a:r>
          </a:p>
          <a:p>
            <a:pPr marL="291436" indent="-291436">
              <a:buClr>
                <a:srgbClr val="505050"/>
              </a:buClr>
              <a:buFont typeface="Arial" panose="020B0604020202020204" pitchFamily="34" charset="0"/>
              <a:buChar char="•"/>
            </a:pPr>
            <a:r>
              <a:rPr lang="en-US" sz="2000" spc="-71" dirty="0">
                <a:solidFill>
                  <a:srgbClr val="505050"/>
                </a:solidFill>
              </a:rPr>
              <a:t>Customizations don’t block new capabilities from SharePoint</a:t>
            </a:r>
          </a:p>
          <a:p>
            <a:pPr marL="291436" indent="-291436">
              <a:buClr>
                <a:srgbClr val="505050"/>
              </a:buClr>
              <a:buFont typeface="Arial" panose="020B0604020202020204" pitchFamily="34" charset="0"/>
              <a:buChar char="•"/>
            </a:pPr>
            <a:r>
              <a:rPr lang="en-US" sz="2000" spc="-71" dirty="0">
                <a:solidFill>
                  <a:srgbClr val="505050"/>
                </a:solidFill>
              </a:rPr>
              <a:t>Customizations extend, not change SharePoint</a:t>
            </a:r>
          </a:p>
          <a:p>
            <a:pPr marL="291436" indent="-291436">
              <a:buClr>
                <a:srgbClr val="505050"/>
              </a:buClr>
              <a:buFont typeface="Arial" panose="020B0604020202020204" pitchFamily="34" charset="0"/>
              <a:buChar char="•"/>
            </a:pPr>
            <a:r>
              <a:rPr lang="en-US" sz="2000" spc="-71" dirty="0">
                <a:solidFill>
                  <a:srgbClr val="505050"/>
                </a:solidFill>
              </a:rPr>
              <a:t>Customizations can be updated with minimal impact on SharePoint</a:t>
            </a:r>
          </a:p>
        </p:txBody>
      </p:sp>
      <p:grpSp>
        <p:nvGrpSpPr>
          <p:cNvPr id="43" name="Group 42"/>
          <p:cNvGrpSpPr/>
          <p:nvPr/>
        </p:nvGrpSpPr>
        <p:grpSpPr>
          <a:xfrm>
            <a:off x="8846860" y="3279604"/>
            <a:ext cx="3226362" cy="1454188"/>
            <a:chOff x="3498823" y="163446"/>
            <a:chExt cx="2971811" cy="1425804"/>
          </a:xfrm>
        </p:grpSpPr>
        <p:cxnSp>
          <p:nvCxnSpPr>
            <p:cNvPr id="44" name="Straight Connector 43"/>
            <p:cNvCxnSpPr>
              <a:stCxn id="45" idx="2"/>
            </p:cNvCxnSpPr>
            <p:nvPr/>
          </p:nvCxnSpPr>
          <p:spPr>
            <a:xfrm flipH="1">
              <a:off x="3585098" y="1206169"/>
              <a:ext cx="1399630" cy="383081"/>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45" name="TextBox 4"/>
            <p:cNvSpPr txBox="1"/>
            <p:nvPr/>
          </p:nvSpPr>
          <p:spPr>
            <a:xfrm>
              <a:off x="3498823" y="163446"/>
              <a:ext cx="2971811" cy="1042723"/>
            </a:xfrm>
            <a:prstGeom prst="rect">
              <a:avLst/>
            </a:prstGeom>
            <a:ln>
              <a:solidFill>
                <a:schemeClr val="bg1">
                  <a:lumMod val="75000"/>
                </a:schemeClr>
              </a:solidFill>
            </a:ln>
          </p:spPr>
          <p:style>
            <a:lnRef idx="2">
              <a:schemeClr val="accent4"/>
            </a:lnRef>
            <a:fillRef idx="1">
              <a:schemeClr val="lt1"/>
            </a:fillRef>
            <a:effectRef idx="0">
              <a:schemeClr val="accent4"/>
            </a:effectRef>
            <a:fontRef idx="minor">
              <a:schemeClr val="dk1"/>
            </a:fontRef>
          </p:style>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632" dirty="0">
                  <a:solidFill>
                    <a:srgbClr val="505050"/>
                  </a:solidFill>
                </a:rPr>
                <a:t>Customizations will utilize services from SharePoint and other services, but won’t usually change out of the box services.</a:t>
              </a:r>
            </a:p>
          </p:txBody>
        </p:sp>
      </p:grpSp>
      <p:sp>
        <p:nvSpPr>
          <p:cNvPr id="49" name="Arc 48"/>
          <p:cNvSpPr>
            <a:spLocks noChangeAspect="1"/>
          </p:cNvSpPr>
          <p:nvPr/>
        </p:nvSpPr>
        <p:spPr>
          <a:xfrm rot="19541149">
            <a:off x="3078723" y="3386968"/>
            <a:ext cx="684877" cy="684877"/>
          </a:xfrm>
          <a:prstGeom prst="arc">
            <a:avLst>
              <a:gd name="adj1" fmla="val 833016"/>
              <a:gd name="adj2" fmla="val 20623608"/>
            </a:avLst>
          </a:prstGeom>
          <a:ln w="4762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0" name="Arc 49"/>
          <p:cNvSpPr>
            <a:spLocks noChangeAspect="1"/>
          </p:cNvSpPr>
          <p:nvPr/>
        </p:nvSpPr>
        <p:spPr>
          <a:xfrm rot="19541149">
            <a:off x="5076178" y="3386968"/>
            <a:ext cx="684877" cy="684877"/>
          </a:xfrm>
          <a:prstGeom prst="arc">
            <a:avLst>
              <a:gd name="adj1" fmla="val 833016"/>
              <a:gd name="adj2" fmla="val 20623608"/>
            </a:avLst>
          </a:prstGeom>
          <a:ln w="4762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1" name="Arc 50"/>
          <p:cNvSpPr>
            <a:spLocks noChangeAspect="1"/>
          </p:cNvSpPr>
          <p:nvPr/>
        </p:nvSpPr>
        <p:spPr>
          <a:xfrm rot="19541149">
            <a:off x="7032536" y="3380230"/>
            <a:ext cx="684877" cy="684877"/>
          </a:xfrm>
          <a:prstGeom prst="arc">
            <a:avLst>
              <a:gd name="adj1" fmla="val 833016"/>
              <a:gd name="adj2" fmla="val 20623608"/>
            </a:avLst>
          </a:prstGeom>
          <a:ln w="4762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46" name="Rectangle 45"/>
          <p:cNvSpPr/>
          <p:nvPr/>
        </p:nvSpPr>
        <p:spPr bwMode="auto">
          <a:xfrm>
            <a:off x="5754329" y="4739909"/>
            <a:ext cx="369430"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48" name="Arc 47"/>
          <p:cNvSpPr>
            <a:spLocks noChangeAspect="1"/>
          </p:cNvSpPr>
          <p:nvPr/>
        </p:nvSpPr>
        <p:spPr>
          <a:xfrm rot="19541149">
            <a:off x="4040500" y="2756554"/>
            <a:ext cx="293733" cy="293733"/>
          </a:xfrm>
          <a:prstGeom prst="arc">
            <a:avLst>
              <a:gd name="adj1" fmla="val 833016"/>
              <a:gd name="adj2" fmla="val 20623608"/>
            </a:avLst>
          </a:prstGeom>
          <a:ln w="2857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3" name="Arc 52"/>
          <p:cNvSpPr>
            <a:spLocks noChangeAspect="1"/>
          </p:cNvSpPr>
          <p:nvPr/>
        </p:nvSpPr>
        <p:spPr>
          <a:xfrm rot="19541149">
            <a:off x="4438824" y="2762935"/>
            <a:ext cx="293733" cy="293733"/>
          </a:xfrm>
          <a:prstGeom prst="arc">
            <a:avLst>
              <a:gd name="adj1" fmla="val 833016"/>
              <a:gd name="adj2" fmla="val 20623608"/>
            </a:avLst>
          </a:prstGeom>
          <a:ln w="2857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4" name="Arc 53"/>
          <p:cNvSpPr>
            <a:spLocks noChangeAspect="1"/>
          </p:cNvSpPr>
          <p:nvPr/>
        </p:nvSpPr>
        <p:spPr>
          <a:xfrm rot="19541149">
            <a:off x="6017203" y="2756555"/>
            <a:ext cx="293733" cy="293733"/>
          </a:xfrm>
          <a:prstGeom prst="arc">
            <a:avLst>
              <a:gd name="adj1" fmla="val 833016"/>
              <a:gd name="adj2" fmla="val 20623608"/>
            </a:avLst>
          </a:prstGeom>
          <a:ln w="2857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5" name="Arc 54"/>
          <p:cNvSpPr>
            <a:spLocks noChangeAspect="1"/>
          </p:cNvSpPr>
          <p:nvPr/>
        </p:nvSpPr>
        <p:spPr>
          <a:xfrm rot="19541149">
            <a:off x="6415527" y="2762936"/>
            <a:ext cx="293733" cy="293733"/>
          </a:xfrm>
          <a:prstGeom prst="arc">
            <a:avLst>
              <a:gd name="adj1" fmla="val 833016"/>
              <a:gd name="adj2" fmla="val 20623608"/>
            </a:avLst>
          </a:prstGeom>
          <a:ln w="2857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6" name="Arc 55"/>
          <p:cNvSpPr>
            <a:spLocks noChangeAspect="1"/>
          </p:cNvSpPr>
          <p:nvPr/>
        </p:nvSpPr>
        <p:spPr>
          <a:xfrm rot="19541149">
            <a:off x="7962107" y="2756554"/>
            <a:ext cx="293733" cy="293733"/>
          </a:xfrm>
          <a:prstGeom prst="arc">
            <a:avLst>
              <a:gd name="adj1" fmla="val 833016"/>
              <a:gd name="adj2" fmla="val 20623608"/>
            </a:avLst>
          </a:prstGeom>
          <a:ln w="2857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7" name="Arc 56"/>
          <p:cNvSpPr>
            <a:spLocks noChangeAspect="1"/>
          </p:cNvSpPr>
          <p:nvPr/>
        </p:nvSpPr>
        <p:spPr>
          <a:xfrm rot="19541149">
            <a:off x="8360431" y="2762935"/>
            <a:ext cx="293733" cy="293733"/>
          </a:xfrm>
          <a:prstGeom prst="arc">
            <a:avLst>
              <a:gd name="adj1" fmla="val 833016"/>
              <a:gd name="adj2" fmla="val 20623608"/>
            </a:avLst>
          </a:prstGeom>
          <a:ln w="28575">
            <a:solidFill>
              <a:schemeClr val="tx1"/>
            </a:solidFill>
            <a:headEnd type="diamon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endParaRPr>
          </a:p>
        </p:txBody>
      </p:sp>
      <p:sp>
        <p:nvSpPr>
          <p:cNvPr id="58" name="Rectangle 57"/>
          <p:cNvSpPr/>
          <p:nvPr/>
        </p:nvSpPr>
        <p:spPr bwMode="auto">
          <a:xfrm>
            <a:off x="4105497" y="4378812"/>
            <a:ext cx="69626"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4283361" y="4566446"/>
            <a:ext cx="69626"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6249523" y="4536022"/>
            <a:ext cx="69626"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6679467" y="4391754"/>
            <a:ext cx="69626"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7781231" y="4593858"/>
            <a:ext cx="69626"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8151525" y="4391754"/>
            <a:ext cx="69626" cy="360276"/>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4112043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24" t="20044" r="4791"/>
          <a:stretch/>
        </p:blipFill>
        <p:spPr>
          <a:xfrm>
            <a:off x="-46459" y="-31131"/>
            <a:ext cx="12529392" cy="7025655"/>
          </a:xfrm>
          <a:prstGeom prst="rect">
            <a:avLst/>
          </a:prstGeom>
        </p:spPr>
      </p:pic>
      <p:sp>
        <p:nvSpPr>
          <p:cNvPr id="2" name="Title 1"/>
          <p:cNvSpPr>
            <a:spLocks noGrp="1"/>
          </p:cNvSpPr>
          <p:nvPr>
            <p:ph type="title" idx="4294967295"/>
          </p:nvPr>
        </p:nvSpPr>
        <p:spPr>
          <a:xfrm>
            <a:off x="7010325" y="184894"/>
            <a:ext cx="4552950" cy="1243012"/>
          </a:xfrm>
        </p:spPr>
        <p:txBody>
          <a:bodyPr/>
          <a:lstStyle/>
          <a:p>
            <a:r>
              <a:rPr lang="en-US" sz="8000" dirty="0">
                <a:solidFill>
                  <a:schemeClr val="tx1"/>
                </a:solidFill>
              </a:rPr>
              <a:t>Denial is the first step…</a:t>
            </a:r>
          </a:p>
        </p:txBody>
      </p:sp>
      <p:sp>
        <p:nvSpPr>
          <p:cNvPr id="4" name="Title 1"/>
          <p:cNvSpPr txBox="1">
            <a:spLocks/>
          </p:cNvSpPr>
          <p:nvPr/>
        </p:nvSpPr>
        <p:spPr>
          <a:xfrm>
            <a:off x="5138117" y="5009430"/>
            <a:ext cx="5112234" cy="1243058"/>
          </a:xfrm>
          <a:prstGeom prst="rect">
            <a:avLst/>
          </a:prstGeom>
        </p:spPr>
        <p:txBody>
          <a:bodyPr anchor="b" anchorCtr="0"/>
          <a:lstStyle>
            <a:lvl1pPr algn="l" defTabSz="685955" rtl="0" eaLnBrk="1" latinLnBrk="0" hangingPunct="1">
              <a:lnSpc>
                <a:spcPct val="90000"/>
              </a:lnSpc>
              <a:spcBef>
                <a:spcPct val="0"/>
              </a:spcBef>
              <a:buNone/>
              <a:defRPr lang="en-US" sz="6602" b="0" kern="1200" cap="none" spc="-225" baseline="0">
                <a:ln w="3175">
                  <a:noFill/>
                </a:ln>
                <a:gradFill>
                  <a:gsLst>
                    <a:gs pos="100000">
                      <a:schemeClr val="tx1"/>
                    </a:gs>
                    <a:gs pos="0">
                      <a:schemeClr val="tx1"/>
                    </a:gs>
                  </a:gsLst>
                  <a:lin ang="5400000" scaled="0"/>
                </a:gradFill>
                <a:effectLst/>
                <a:latin typeface="+mj-lt"/>
                <a:ea typeface="+mn-ea"/>
                <a:cs typeface="Arial" charset="0"/>
              </a:defRPr>
            </a:lvl1pPr>
          </a:lstStyle>
          <a:p>
            <a:r>
              <a:rPr sz="4400" dirty="0">
                <a:solidFill>
                  <a:srgbClr val="FFFFFF"/>
                </a:solidFill>
              </a:rPr>
              <a:t>Product roadmap is clear though…</a:t>
            </a:r>
          </a:p>
        </p:txBody>
      </p:sp>
    </p:spTree>
    <p:extLst>
      <p:ext uri="{BB962C8B-B14F-4D97-AF65-F5344CB8AC3E}">
        <p14:creationId xmlns:p14="http://schemas.microsoft.com/office/powerpoint/2010/main" val="72854285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4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l="-156" t="22011" b="21369"/>
          <a:stretch/>
        </p:blipFill>
        <p:spPr>
          <a:xfrm flipH="1">
            <a:off x="-46825" y="-31130"/>
            <a:ext cx="12601763" cy="7056784"/>
          </a:xfrm>
        </p:spPr>
      </p:pic>
      <p:sp>
        <p:nvSpPr>
          <p:cNvPr id="5" name="Title 3"/>
          <p:cNvSpPr txBox="1">
            <a:spLocks/>
          </p:cNvSpPr>
          <p:nvPr/>
        </p:nvSpPr>
        <p:spPr>
          <a:xfrm>
            <a:off x="961653" y="112886"/>
            <a:ext cx="5832648" cy="2643894"/>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800" kern="0" dirty="0">
                <a:solidFill>
                  <a:srgbClr val="505050"/>
                </a:solidFill>
              </a:rPr>
              <a:t>Remember when feature framework and solutions </a:t>
            </a:r>
            <a:r>
              <a:rPr lang="en-US" sz="4800" kern="0" dirty="0" smtClean="0">
                <a:solidFill>
                  <a:srgbClr val="505050"/>
                </a:solidFill>
              </a:rPr>
              <a:t>were </a:t>
            </a:r>
            <a:r>
              <a:rPr lang="en-US" sz="4800" kern="0" dirty="0">
                <a:solidFill>
                  <a:srgbClr val="505050"/>
                </a:solidFill>
              </a:rPr>
              <a:t>introduced…</a:t>
            </a:r>
          </a:p>
        </p:txBody>
      </p:sp>
    </p:spTree>
    <p:extLst>
      <p:ext uri="{BB962C8B-B14F-4D97-AF65-F5344CB8AC3E}">
        <p14:creationId xmlns:p14="http://schemas.microsoft.com/office/powerpoint/2010/main" val="280782994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8" t="281" r="7797" b="21226"/>
          <a:stretch/>
        </p:blipFill>
        <p:spPr>
          <a:xfrm>
            <a:off x="0" y="-6305"/>
            <a:ext cx="12410926" cy="7031959"/>
          </a:xfrm>
          <a:prstGeom prst="rect">
            <a:avLst/>
          </a:prstGeom>
        </p:spPr>
      </p:pic>
      <p:sp>
        <p:nvSpPr>
          <p:cNvPr id="3" name="Title 3"/>
          <p:cNvSpPr txBox="1">
            <a:spLocks/>
          </p:cNvSpPr>
          <p:nvPr/>
        </p:nvSpPr>
        <p:spPr>
          <a:xfrm>
            <a:off x="457597" y="2993206"/>
            <a:ext cx="4104456" cy="2937660"/>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896" kern="0" dirty="0">
                <a:solidFill>
                  <a:srgbClr val="FFFFFF"/>
                </a:solidFill>
              </a:rPr>
              <a:t>Or when </a:t>
            </a:r>
            <a:r>
              <a:rPr lang="en-US" sz="4896" kern="0" dirty="0" smtClean="0">
                <a:solidFill>
                  <a:srgbClr val="FFFFFF"/>
                </a:solidFill>
              </a:rPr>
              <a:t/>
            </a:r>
            <a:br>
              <a:rPr lang="en-US" sz="4896" kern="0" dirty="0" smtClean="0">
                <a:solidFill>
                  <a:srgbClr val="FFFFFF"/>
                </a:solidFill>
              </a:rPr>
            </a:br>
            <a:r>
              <a:rPr lang="en-US" sz="4896" kern="0" dirty="0" smtClean="0">
                <a:solidFill>
                  <a:srgbClr val="FFFFFF"/>
                </a:solidFill>
              </a:rPr>
              <a:t>you were </a:t>
            </a:r>
            <a:br>
              <a:rPr lang="en-US" sz="4896" kern="0" dirty="0" smtClean="0">
                <a:solidFill>
                  <a:srgbClr val="FFFFFF"/>
                </a:solidFill>
              </a:rPr>
            </a:br>
            <a:r>
              <a:rPr lang="en-US" sz="4896" kern="0" dirty="0" smtClean="0">
                <a:solidFill>
                  <a:srgbClr val="FFFFFF"/>
                </a:solidFill>
              </a:rPr>
              <a:t>told </a:t>
            </a:r>
            <a:r>
              <a:rPr lang="en-US" sz="4896" kern="0" dirty="0">
                <a:solidFill>
                  <a:srgbClr val="FFFFFF"/>
                </a:solidFill>
              </a:rPr>
              <a:t>that you’ll have to learn CAML…</a:t>
            </a:r>
          </a:p>
        </p:txBody>
      </p:sp>
    </p:spTree>
    <p:extLst>
      <p:ext uri="{BB962C8B-B14F-4D97-AF65-F5344CB8AC3E}">
        <p14:creationId xmlns:p14="http://schemas.microsoft.com/office/powerpoint/2010/main" val="1360885954"/>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1893"/>
          <a:stretch/>
        </p:blipFill>
        <p:spPr>
          <a:xfrm>
            <a:off x="4346029" y="0"/>
            <a:ext cx="9361040" cy="6994525"/>
          </a:xfrm>
          <a:prstGeom prst="rect">
            <a:avLst/>
          </a:prstGeom>
        </p:spPr>
      </p:pic>
      <p:sp>
        <p:nvSpPr>
          <p:cNvPr id="3" name="Rectangle 2"/>
          <p:cNvSpPr/>
          <p:nvPr/>
        </p:nvSpPr>
        <p:spPr bwMode="auto">
          <a:xfrm>
            <a:off x="-1" y="0"/>
            <a:ext cx="4346029" cy="6994525"/>
          </a:xfrm>
          <a:prstGeom prst="rect">
            <a:avLst/>
          </a:prstGeom>
          <a:solidFill>
            <a:srgbClr val="C0092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itle 1"/>
          <p:cNvSpPr txBox="1">
            <a:spLocks/>
          </p:cNvSpPr>
          <p:nvPr/>
        </p:nvSpPr>
        <p:spPr>
          <a:xfrm>
            <a:off x="457597" y="472926"/>
            <a:ext cx="6336704" cy="1243058"/>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7200">
                <a:solidFill>
                  <a:srgbClr val="FFFFFF"/>
                </a:solidFill>
              </a:rPr>
              <a:t>SharePoint App Development</a:t>
            </a:r>
          </a:p>
        </p:txBody>
      </p:sp>
      <p:sp>
        <p:nvSpPr>
          <p:cNvPr id="4" name="Title 3"/>
          <p:cNvSpPr txBox="1">
            <a:spLocks/>
          </p:cNvSpPr>
          <p:nvPr/>
        </p:nvSpPr>
        <p:spPr>
          <a:xfrm>
            <a:off x="443077" y="2705174"/>
            <a:ext cx="5199096" cy="2937660"/>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080" kern="0" dirty="0">
                <a:solidFill>
                  <a:srgbClr val="FFFFFF"/>
                </a:solidFill>
              </a:rPr>
              <a:t>If you know general web development, you also know SharePoint development…</a:t>
            </a:r>
          </a:p>
        </p:txBody>
      </p:sp>
    </p:spTree>
    <p:extLst>
      <p:ext uri="{BB962C8B-B14F-4D97-AF65-F5344CB8AC3E}">
        <p14:creationId xmlns:p14="http://schemas.microsoft.com/office/powerpoint/2010/main" val="9269387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Site provisioning techniques with SharePoint apps </a:t>
            </a:r>
          </a:p>
        </p:txBody>
      </p:sp>
      <p:sp>
        <p:nvSpPr>
          <p:cNvPr id="8" name="Text Placeholder 4"/>
          <p:cNvSpPr>
            <a:spLocks noGrp="1"/>
          </p:cNvSpPr>
          <p:nvPr>
            <p:ph type="body" sz="quarter" idx="14"/>
          </p:nvPr>
        </p:nvSpPr>
        <p:spPr/>
        <p:txBody>
          <a:bodyPr numCol="2" spcCol="540000"/>
          <a:lstStyle/>
          <a:p>
            <a:r>
              <a:rPr lang="en-US" dirty="0" smtClean="0"/>
              <a:t>Bert Jansen</a:t>
            </a:r>
          </a:p>
          <a:p>
            <a:r>
              <a:rPr lang="en-US" dirty="0" smtClean="0"/>
              <a:t>Senior Consultant</a:t>
            </a:r>
          </a:p>
          <a:p>
            <a:r>
              <a:rPr lang="en-US" dirty="0" smtClean="0"/>
              <a:t>Microsoft</a:t>
            </a:r>
          </a:p>
          <a:p>
            <a:r>
              <a:rPr lang="en-US" dirty="0" smtClean="0"/>
              <a:t>Vesa Juvonen</a:t>
            </a:r>
          </a:p>
          <a:p>
            <a:r>
              <a:rPr lang="en-US" dirty="0" smtClean="0"/>
              <a:t>Principal Consultant</a:t>
            </a:r>
          </a:p>
          <a:p>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SPC403</a:t>
            </a:r>
            <a:endParaRPr lang="en-US" dirty="0"/>
          </a:p>
        </p:txBody>
      </p:sp>
    </p:spTree>
    <p:extLst>
      <p:ext uri="{BB962C8B-B14F-4D97-AF65-F5344CB8AC3E}">
        <p14:creationId xmlns:p14="http://schemas.microsoft.com/office/powerpoint/2010/main" val="47395817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6525" r="1236" b="16879"/>
          <a:stretch/>
        </p:blipFill>
        <p:spPr>
          <a:xfrm>
            <a:off x="-46460" y="-31130"/>
            <a:ext cx="12529393" cy="7056784"/>
          </a:xfrm>
          <a:prstGeom prst="rect">
            <a:avLst/>
          </a:prstGeom>
        </p:spPr>
      </p:pic>
      <p:sp>
        <p:nvSpPr>
          <p:cNvPr id="3" name="Title 3"/>
          <p:cNvSpPr txBox="1">
            <a:spLocks/>
          </p:cNvSpPr>
          <p:nvPr/>
        </p:nvSpPr>
        <p:spPr>
          <a:xfrm>
            <a:off x="227053" y="2417142"/>
            <a:ext cx="5199096" cy="1728192"/>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400" kern="0" dirty="0" smtClean="0">
                <a:solidFill>
                  <a:srgbClr val="FFFFFF"/>
                </a:solidFill>
              </a:rPr>
              <a:t>We are in the biggest change of the SharePoint history…</a:t>
            </a:r>
          </a:p>
        </p:txBody>
      </p:sp>
      <p:sp>
        <p:nvSpPr>
          <p:cNvPr id="5" name="Title 3"/>
          <p:cNvSpPr txBox="1">
            <a:spLocks/>
          </p:cNvSpPr>
          <p:nvPr/>
        </p:nvSpPr>
        <p:spPr>
          <a:xfrm>
            <a:off x="7285994" y="3186132"/>
            <a:ext cx="5199096" cy="622260"/>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400" kern="0" dirty="0" smtClean="0">
                <a:solidFill>
                  <a:srgbClr val="FFFFFF"/>
                </a:solidFill>
              </a:rPr>
              <a:t>Choose your path…</a:t>
            </a:r>
            <a:endParaRPr lang="en-US" sz="4400" kern="0" dirty="0">
              <a:solidFill>
                <a:srgbClr val="FFFFFF"/>
              </a:solidFill>
            </a:endParaRPr>
          </a:p>
        </p:txBody>
      </p:sp>
    </p:spTree>
    <p:extLst>
      <p:ext uri="{BB962C8B-B14F-4D97-AF65-F5344CB8AC3E}">
        <p14:creationId xmlns:p14="http://schemas.microsoft.com/office/powerpoint/2010/main" val="370626485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 we make this happen in real life?</a:t>
            </a:r>
            <a:endParaRPr lang="en-US" dirty="0"/>
          </a:p>
        </p:txBody>
      </p:sp>
    </p:spTree>
    <p:extLst>
      <p:ext uri="{BB962C8B-B14F-4D97-AF65-F5344CB8AC3E}">
        <p14:creationId xmlns:p14="http://schemas.microsoft.com/office/powerpoint/2010/main" val="812296552"/>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Provider-hosted Apps</a:t>
            </a:r>
            <a:endParaRPr lang="nl-BE" dirty="0"/>
          </a:p>
        </p:txBody>
      </p:sp>
      <p:sp>
        <p:nvSpPr>
          <p:cNvPr id="48" name="Text Placeholder 47"/>
          <p:cNvSpPr>
            <a:spLocks noGrp="1"/>
          </p:cNvSpPr>
          <p:nvPr>
            <p:ph type="body" sz="quarter" idx="4294967295"/>
          </p:nvPr>
        </p:nvSpPr>
        <p:spPr>
          <a:xfrm>
            <a:off x="276659" y="904875"/>
            <a:ext cx="11901488" cy="572464"/>
          </a:xfrm>
        </p:spPr>
        <p:txBody>
          <a:bodyPr/>
          <a:lstStyle/>
          <a:p>
            <a:pPr marL="0" indent="0">
              <a:buNone/>
            </a:pPr>
            <a:r>
              <a:rPr lang="en-US" sz="2800" dirty="0" smtClean="0"/>
              <a:t>The theory</a:t>
            </a:r>
            <a:endParaRPr lang="nl-BE" sz="2800" dirty="0"/>
          </a:p>
        </p:txBody>
      </p:sp>
      <p:pic>
        <p:nvPicPr>
          <p:cNvPr id="3" name="Picture 2"/>
          <p:cNvPicPr>
            <a:picLocks noChangeAspect="1"/>
          </p:cNvPicPr>
          <p:nvPr/>
        </p:nvPicPr>
        <p:blipFill>
          <a:blip r:embed="rId2"/>
          <a:stretch>
            <a:fillRect/>
          </a:stretch>
        </p:blipFill>
        <p:spPr>
          <a:xfrm>
            <a:off x="169565" y="2989119"/>
            <a:ext cx="1369515" cy="1300231"/>
          </a:xfrm>
          <a:prstGeom prst="rect">
            <a:avLst/>
          </a:prstGeom>
        </p:spPr>
      </p:pic>
      <p:sp>
        <p:nvSpPr>
          <p:cNvPr id="4" name="Rectangle 3"/>
          <p:cNvSpPr/>
          <p:nvPr/>
        </p:nvSpPr>
        <p:spPr bwMode="auto">
          <a:xfrm>
            <a:off x="2361394" y="1671696"/>
            <a:ext cx="4999385" cy="4824536"/>
          </a:xfrm>
          <a:prstGeom prst="rect">
            <a:avLst/>
          </a:prstGeom>
          <a:solidFill>
            <a:srgbClr val="77A79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SharePoint</a:t>
            </a:r>
            <a:endParaRPr lang="nl-BE" sz="2000" dirty="0">
              <a:gradFill>
                <a:gsLst>
                  <a:gs pos="0">
                    <a:srgbClr val="FFFFFF"/>
                  </a:gs>
                  <a:gs pos="100000">
                    <a:srgbClr val="FFFFFF"/>
                  </a:gs>
                </a:gsLst>
                <a:lin ang="5400000" scaled="0"/>
              </a:gradFill>
            </a:endParaRPr>
          </a:p>
        </p:txBody>
      </p:sp>
      <p:sp>
        <p:nvSpPr>
          <p:cNvPr id="5" name="Rectangle 4"/>
          <p:cNvSpPr/>
          <p:nvPr/>
        </p:nvSpPr>
        <p:spPr bwMode="auto">
          <a:xfrm>
            <a:off x="7802413" y="1671696"/>
            <a:ext cx="3816424" cy="4824536"/>
          </a:xfrm>
          <a:prstGeom prst="rect">
            <a:avLst/>
          </a:prstGeom>
          <a:solidFill>
            <a:srgbClr val="4D81B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Provider-hosted</a:t>
            </a:r>
            <a:endParaRPr lang="nl-BE" sz="2000" dirty="0">
              <a:gradFill>
                <a:gsLst>
                  <a:gs pos="0">
                    <a:srgbClr val="FFFFFF"/>
                  </a:gs>
                  <a:gs pos="100000">
                    <a:srgbClr val="FFFFFF"/>
                  </a:gs>
                </a:gsLst>
                <a:lin ang="5400000" scaled="0"/>
              </a:gradFill>
            </a:endParaRPr>
          </a:p>
        </p:txBody>
      </p:sp>
      <p:sp>
        <p:nvSpPr>
          <p:cNvPr id="6" name="Rectangle 5"/>
          <p:cNvSpPr/>
          <p:nvPr/>
        </p:nvSpPr>
        <p:spPr bwMode="auto">
          <a:xfrm>
            <a:off x="2653841" y="2306164"/>
            <a:ext cx="3073510" cy="111909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Existing sites and services </a:t>
            </a:r>
          </a:p>
          <a:p>
            <a:pPr algn="ctr" defTabSz="932472" fontAlgn="base">
              <a:spcBef>
                <a:spcPct val="0"/>
              </a:spcBef>
              <a:spcAft>
                <a:spcPct val="0"/>
              </a:spcAft>
            </a:pPr>
            <a:r>
              <a:rPr lang="en-US" sz="2000" dirty="0" smtClean="0">
                <a:solidFill>
                  <a:srgbClr val="505050"/>
                </a:solidFill>
              </a:rPr>
              <a:t>(host web) </a:t>
            </a:r>
            <a:endParaRPr lang="nl-BE" sz="2000" dirty="0">
              <a:solidFill>
                <a:srgbClr val="505050"/>
              </a:solidFill>
            </a:endParaRPr>
          </a:p>
        </p:txBody>
      </p:sp>
      <p:sp>
        <p:nvSpPr>
          <p:cNvPr id="7" name="Rectangle 6"/>
          <p:cNvSpPr/>
          <p:nvPr/>
        </p:nvSpPr>
        <p:spPr bwMode="auto">
          <a:xfrm>
            <a:off x="2653841" y="4937422"/>
            <a:ext cx="3073510" cy="68170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Application site </a:t>
            </a:r>
          </a:p>
          <a:p>
            <a:pPr algn="ctr" defTabSz="932472" fontAlgn="base">
              <a:spcBef>
                <a:spcPct val="0"/>
              </a:spcBef>
              <a:spcAft>
                <a:spcPct val="0"/>
              </a:spcAft>
            </a:pPr>
            <a:r>
              <a:rPr lang="en-US" sz="2000" dirty="0" smtClean="0">
                <a:solidFill>
                  <a:srgbClr val="505050"/>
                </a:solidFill>
              </a:rPr>
              <a:t>(app web) </a:t>
            </a:r>
            <a:endParaRPr lang="nl-BE" sz="2000" dirty="0">
              <a:solidFill>
                <a:srgbClr val="505050"/>
              </a:solidFill>
            </a:endParaRPr>
          </a:p>
        </p:txBody>
      </p:sp>
      <p:sp>
        <p:nvSpPr>
          <p:cNvPr id="24" name="Rectangle 23"/>
          <p:cNvSpPr/>
          <p:nvPr/>
        </p:nvSpPr>
        <p:spPr bwMode="auto">
          <a:xfrm>
            <a:off x="8234461" y="2454552"/>
            <a:ext cx="2880320" cy="316457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Dedicated server or hosting service</a:t>
            </a:r>
            <a:endParaRPr lang="nl-BE" sz="2000" dirty="0">
              <a:solidFill>
                <a:srgbClr val="505050"/>
              </a:solidFill>
            </a:endParaRPr>
          </a:p>
        </p:txBody>
      </p:sp>
      <p:grpSp>
        <p:nvGrpSpPr>
          <p:cNvPr id="8" name="Group 7"/>
          <p:cNvGrpSpPr/>
          <p:nvPr/>
        </p:nvGrpSpPr>
        <p:grpSpPr>
          <a:xfrm>
            <a:off x="9056775" y="2926942"/>
            <a:ext cx="652463" cy="1308100"/>
            <a:chOff x="4922025" y="3033713"/>
            <a:chExt cx="652463" cy="1308100"/>
          </a:xfrm>
        </p:grpSpPr>
        <p:sp>
          <p:nvSpPr>
            <p:cNvPr id="9" name="Rectangle 19"/>
            <p:cNvSpPr>
              <a:spLocks noChangeArrowheads="1"/>
            </p:cNvSpPr>
            <p:nvPr/>
          </p:nvSpPr>
          <p:spPr bwMode="auto">
            <a:xfrm>
              <a:off x="4922025" y="3033713"/>
              <a:ext cx="652463" cy="130810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0" name="Rectangle 20"/>
            <p:cNvSpPr>
              <a:spLocks noChangeArrowheads="1"/>
            </p:cNvSpPr>
            <p:nvPr/>
          </p:nvSpPr>
          <p:spPr bwMode="auto">
            <a:xfrm>
              <a:off x="4956950" y="3068638"/>
              <a:ext cx="582613" cy="212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1" name="Rectangle 21"/>
            <p:cNvSpPr>
              <a:spLocks noChangeArrowheads="1"/>
            </p:cNvSpPr>
            <p:nvPr/>
          </p:nvSpPr>
          <p:spPr bwMode="auto">
            <a:xfrm>
              <a:off x="4956950" y="3316288"/>
              <a:ext cx="582613" cy="141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2" name="Rectangle 22"/>
            <p:cNvSpPr>
              <a:spLocks noChangeArrowheads="1"/>
            </p:cNvSpPr>
            <p:nvPr/>
          </p:nvSpPr>
          <p:spPr bwMode="auto">
            <a:xfrm>
              <a:off x="4956950" y="3494088"/>
              <a:ext cx="582613" cy="123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3" name="Rectangle 24"/>
            <p:cNvSpPr>
              <a:spLocks noChangeArrowheads="1"/>
            </p:cNvSpPr>
            <p:nvPr/>
          </p:nvSpPr>
          <p:spPr bwMode="auto">
            <a:xfrm>
              <a:off x="5098238" y="3157538"/>
              <a:ext cx="300038" cy="3492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4" name="Rectangle 23"/>
            <p:cNvSpPr>
              <a:spLocks noChangeArrowheads="1"/>
            </p:cNvSpPr>
            <p:nvPr/>
          </p:nvSpPr>
          <p:spPr bwMode="auto">
            <a:xfrm>
              <a:off x="4966782" y="3652838"/>
              <a:ext cx="582613" cy="654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5" name="Rectangle 25"/>
            <p:cNvSpPr>
              <a:spLocks noChangeArrowheads="1"/>
            </p:cNvSpPr>
            <p:nvPr/>
          </p:nvSpPr>
          <p:spPr bwMode="auto">
            <a:xfrm>
              <a:off x="5028388" y="4076700"/>
              <a:ext cx="104775" cy="15875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grpSp>
      <p:grpSp>
        <p:nvGrpSpPr>
          <p:cNvPr id="16" name="Group 15"/>
          <p:cNvGrpSpPr/>
          <p:nvPr/>
        </p:nvGrpSpPr>
        <p:grpSpPr>
          <a:xfrm>
            <a:off x="9458597" y="3091887"/>
            <a:ext cx="652463" cy="1308100"/>
            <a:chOff x="4922025" y="3033713"/>
            <a:chExt cx="652463" cy="1308100"/>
          </a:xfrm>
        </p:grpSpPr>
        <p:sp>
          <p:nvSpPr>
            <p:cNvPr id="17" name="Rectangle 19"/>
            <p:cNvSpPr>
              <a:spLocks noChangeArrowheads="1"/>
            </p:cNvSpPr>
            <p:nvPr/>
          </p:nvSpPr>
          <p:spPr bwMode="auto">
            <a:xfrm>
              <a:off x="4922025" y="3033713"/>
              <a:ext cx="652463" cy="130810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8" name="Rectangle 20"/>
            <p:cNvSpPr>
              <a:spLocks noChangeArrowheads="1"/>
            </p:cNvSpPr>
            <p:nvPr/>
          </p:nvSpPr>
          <p:spPr bwMode="auto">
            <a:xfrm>
              <a:off x="4956950" y="3068638"/>
              <a:ext cx="582613" cy="212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19" name="Rectangle 21"/>
            <p:cNvSpPr>
              <a:spLocks noChangeArrowheads="1"/>
            </p:cNvSpPr>
            <p:nvPr/>
          </p:nvSpPr>
          <p:spPr bwMode="auto">
            <a:xfrm>
              <a:off x="4956950" y="3316288"/>
              <a:ext cx="582613" cy="141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20" name="Rectangle 22"/>
            <p:cNvSpPr>
              <a:spLocks noChangeArrowheads="1"/>
            </p:cNvSpPr>
            <p:nvPr/>
          </p:nvSpPr>
          <p:spPr bwMode="auto">
            <a:xfrm>
              <a:off x="4956950" y="3494088"/>
              <a:ext cx="582613" cy="123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21" name="Rectangle 24"/>
            <p:cNvSpPr>
              <a:spLocks noChangeArrowheads="1"/>
            </p:cNvSpPr>
            <p:nvPr/>
          </p:nvSpPr>
          <p:spPr bwMode="auto">
            <a:xfrm>
              <a:off x="5098238" y="3157538"/>
              <a:ext cx="300038" cy="3492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22" name="Rectangle 23"/>
            <p:cNvSpPr>
              <a:spLocks noChangeArrowheads="1"/>
            </p:cNvSpPr>
            <p:nvPr/>
          </p:nvSpPr>
          <p:spPr bwMode="auto">
            <a:xfrm>
              <a:off x="4966782" y="3652838"/>
              <a:ext cx="582613" cy="654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sp>
          <p:nvSpPr>
            <p:cNvPr id="23" name="Rectangle 25"/>
            <p:cNvSpPr>
              <a:spLocks noChangeArrowheads="1"/>
            </p:cNvSpPr>
            <p:nvPr/>
          </p:nvSpPr>
          <p:spPr bwMode="auto">
            <a:xfrm>
              <a:off x="5028388" y="4076700"/>
              <a:ext cx="104775" cy="15875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BE">
                <a:solidFill>
                  <a:srgbClr val="505050"/>
                </a:solidFill>
              </a:endParaRPr>
            </a:p>
          </p:txBody>
        </p:sp>
      </p:grpSp>
      <p:grpSp>
        <p:nvGrpSpPr>
          <p:cNvPr id="45" name="Group 44"/>
          <p:cNvGrpSpPr/>
          <p:nvPr/>
        </p:nvGrpSpPr>
        <p:grpSpPr>
          <a:xfrm>
            <a:off x="5727351" y="2926942"/>
            <a:ext cx="3227190" cy="2351335"/>
            <a:chOff x="5727351" y="2926942"/>
            <a:chExt cx="3227190" cy="2351335"/>
          </a:xfrm>
        </p:grpSpPr>
        <p:cxnSp>
          <p:nvCxnSpPr>
            <p:cNvPr id="25" name="Straight Arrow Connector 24"/>
            <p:cNvCxnSpPr/>
            <p:nvPr/>
          </p:nvCxnSpPr>
          <p:spPr>
            <a:xfrm>
              <a:off x="6449548" y="3745937"/>
              <a:ext cx="2504993" cy="0"/>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28" name="Straight Arrow Connector 27"/>
            <p:cNvCxnSpPr/>
            <p:nvPr/>
          </p:nvCxnSpPr>
          <p:spPr>
            <a:xfrm flipH="1">
              <a:off x="5727351" y="2926942"/>
              <a:ext cx="756082" cy="0"/>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0" name="Straight Arrow Connector 29"/>
            <p:cNvCxnSpPr/>
            <p:nvPr/>
          </p:nvCxnSpPr>
          <p:spPr>
            <a:xfrm flipH="1">
              <a:off x="5727351" y="5254495"/>
              <a:ext cx="756082" cy="0"/>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5" name="Straight Arrow Connector 34"/>
            <p:cNvCxnSpPr/>
            <p:nvPr/>
          </p:nvCxnSpPr>
          <p:spPr>
            <a:xfrm flipV="1">
              <a:off x="6449548" y="2926942"/>
              <a:ext cx="0" cy="2351335"/>
            </a:xfrm>
            <a:prstGeom prst="straightConnector1">
              <a:avLst/>
            </a:prstGeom>
            <a:ln w="53975">
              <a:solidFill>
                <a:schemeClr val="tx1"/>
              </a:solidFill>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cxnSp>
        <p:nvCxnSpPr>
          <p:cNvPr id="39" name="Straight Arrow Connector 38"/>
          <p:cNvCxnSpPr/>
          <p:nvPr/>
        </p:nvCxnSpPr>
        <p:spPr>
          <a:xfrm>
            <a:off x="2041773" y="1625054"/>
            <a:ext cx="0" cy="4824536"/>
          </a:xfrm>
          <a:prstGeom prst="straightConnector1">
            <a:avLst/>
          </a:prstGeom>
          <a:ln w="53975">
            <a:solidFill>
              <a:schemeClr val="tx1"/>
            </a:solidFill>
            <a:prstDash val="dash"/>
            <a:headEnd type="diamond"/>
            <a:tailEnd type="diamond" w="med" len="med"/>
          </a:ln>
        </p:spPr>
        <p:style>
          <a:lnRef idx="1">
            <a:schemeClr val="accent4"/>
          </a:lnRef>
          <a:fillRef idx="0">
            <a:schemeClr val="accent4"/>
          </a:fillRef>
          <a:effectRef idx="0">
            <a:schemeClr val="accent4"/>
          </a:effectRef>
          <a:fontRef idx="minor">
            <a:schemeClr val="tx1"/>
          </a:fontRef>
        </p:style>
      </p:cxnSp>
      <p:cxnSp>
        <p:nvCxnSpPr>
          <p:cNvPr id="40" name="Straight Arrow Connector 39"/>
          <p:cNvCxnSpPr/>
          <p:nvPr/>
        </p:nvCxnSpPr>
        <p:spPr>
          <a:xfrm>
            <a:off x="7586389" y="1671695"/>
            <a:ext cx="0" cy="4824536"/>
          </a:xfrm>
          <a:prstGeom prst="straightConnector1">
            <a:avLst/>
          </a:prstGeom>
          <a:ln w="53975">
            <a:solidFill>
              <a:schemeClr val="tx1"/>
            </a:solidFill>
            <a:prstDash val="dash"/>
            <a:headEnd type="diamond"/>
            <a:tailEnd type="diamond" w="med" len="med"/>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90433394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bwMode="auto">
          <a:xfrm>
            <a:off x="7802413" y="1322903"/>
            <a:ext cx="3888432" cy="5251517"/>
          </a:xfrm>
          <a:prstGeom prst="rect">
            <a:avLst/>
          </a:prstGeom>
          <a:solidFill>
            <a:srgbClr val="4D81B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nl-BE" sz="2000" dirty="0">
              <a:gradFill>
                <a:gsLst>
                  <a:gs pos="0">
                    <a:srgbClr val="FFFFFF"/>
                  </a:gs>
                  <a:gs pos="100000">
                    <a:srgbClr val="FFFFFF"/>
                  </a:gs>
                </a:gsLst>
                <a:lin ang="5400000" scaled="0"/>
              </a:gradFill>
            </a:endParaRPr>
          </a:p>
        </p:txBody>
      </p:sp>
      <p:sp>
        <p:nvSpPr>
          <p:cNvPr id="76" name="Rectangle 75"/>
          <p:cNvSpPr/>
          <p:nvPr/>
        </p:nvSpPr>
        <p:spPr bwMode="auto">
          <a:xfrm>
            <a:off x="2361394" y="1327870"/>
            <a:ext cx="4973570" cy="5246550"/>
          </a:xfrm>
          <a:prstGeom prst="rect">
            <a:avLst/>
          </a:prstGeom>
          <a:solidFill>
            <a:srgbClr val="77A79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nl-BE"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Remote Provisioning: 100% cloud</a:t>
            </a:r>
            <a:endParaRPr lang="en-US" dirty="0"/>
          </a:p>
        </p:txBody>
      </p:sp>
      <p:sp>
        <p:nvSpPr>
          <p:cNvPr id="9" name="Text Placeholder 8"/>
          <p:cNvSpPr>
            <a:spLocks noGrp="1"/>
          </p:cNvSpPr>
          <p:nvPr>
            <p:ph type="body" sz="quarter" idx="4294967295"/>
          </p:nvPr>
        </p:nvSpPr>
        <p:spPr>
          <a:xfrm>
            <a:off x="274639" y="887504"/>
            <a:ext cx="11901488" cy="517065"/>
          </a:xfrm>
          <a:prstGeom prst="rect">
            <a:avLst/>
          </a:prstGeom>
        </p:spPr>
        <p:txBody>
          <a:bodyPr/>
          <a:lstStyle/>
          <a:p>
            <a:pPr marL="0" indent="0">
              <a:buNone/>
            </a:pPr>
            <a:r>
              <a:rPr lang="en-US" sz="2400" dirty="0" smtClean="0"/>
              <a:t>A real world sample</a:t>
            </a:r>
            <a:endParaRPr lang="en-US" sz="2400" dirty="0"/>
          </a:p>
        </p:txBody>
      </p:sp>
      <p:sp>
        <p:nvSpPr>
          <p:cNvPr id="83" name="Text Placeholder 3"/>
          <p:cNvSpPr txBox="1">
            <a:spLocks/>
          </p:cNvSpPr>
          <p:nvPr/>
        </p:nvSpPr>
        <p:spPr>
          <a:xfrm>
            <a:off x="531947" y="891726"/>
            <a:ext cx="10568911" cy="31757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040" dirty="0">
              <a:gradFill>
                <a:gsLst>
                  <a:gs pos="1250">
                    <a:srgbClr val="E6E6E6"/>
                  </a:gs>
                  <a:gs pos="100000">
                    <a:srgbClr val="E6E6E6"/>
                  </a:gs>
                </a:gsLst>
                <a:lin ang="5400000" scaled="0"/>
              </a:gradFill>
            </a:endParaRPr>
          </a:p>
        </p:txBody>
      </p:sp>
      <p:cxnSp>
        <p:nvCxnSpPr>
          <p:cNvPr id="55" name="Straight Arrow Connector 54"/>
          <p:cNvCxnSpPr/>
          <p:nvPr/>
        </p:nvCxnSpPr>
        <p:spPr>
          <a:xfrm>
            <a:off x="2041773" y="1553046"/>
            <a:ext cx="0" cy="4824536"/>
          </a:xfrm>
          <a:prstGeom prst="straightConnector1">
            <a:avLst/>
          </a:prstGeom>
          <a:ln w="53975">
            <a:solidFill>
              <a:schemeClr val="tx1"/>
            </a:solidFill>
            <a:prstDash val="dash"/>
            <a:headEnd type="diamond"/>
            <a:tailEnd type="diamond" w="med" len="med"/>
          </a:ln>
        </p:spPr>
        <p:style>
          <a:lnRef idx="1">
            <a:schemeClr val="accent4"/>
          </a:lnRef>
          <a:fillRef idx="0">
            <a:schemeClr val="accent4"/>
          </a:fillRef>
          <a:effectRef idx="0">
            <a:schemeClr val="accent4"/>
          </a:effectRef>
          <a:fontRef idx="minor">
            <a:schemeClr val="tx1"/>
          </a:fontRef>
        </p:style>
      </p:cxnSp>
      <p:cxnSp>
        <p:nvCxnSpPr>
          <p:cNvPr id="58" name="Straight Arrow Connector 57"/>
          <p:cNvCxnSpPr/>
          <p:nvPr/>
        </p:nvCxnSpPr>
        <p:spPr>
          <a:xfrm>
            <a:off x="7586389" y="1671695"/>
            <a:ext cx="0" cy="4824536"/>
          </a:xfrm>
          <a:prstGeom prst="straightConnector1">
            <a:avLst/>
          </a:prstGeom>
          <a:ln w="53975">
            <a:solidFill>
              <a:schemeClr val="tx1"/>
            </a:solidFill>
            <a:prstDash val="dash"/>
            <a:headEnd type="diamond"/>
            <a:tailEnd type="diamond" w="med" len="med"/>
          </a:ln>
        </p:spPr>
        <p:style>
          <a:lnRef idx="1">
            <a:schemeClr val="accent4"/>
          </a:lnRef>
          <a:fillRef idx="0">
            <a:schemeClr val="accent4"/>
          </a:fillRef>
          <a:effectRef idx="0">
            <a:schemeClr val="accent4"/>
          </a:effectRef>
          <a:fontRef idx="minor">
            <a:schemeClr val="tx1"/>
          </a:fontRef>
        </p:style>
      </p:cxnSp>
      <p:pic>
        <p:nvPicPr>
          <p:cNvPr id="12" name="Picture 11"/>
          <p:cNvPicPr>
            <a:picLocks noChangeAspect="1"/>
          </p:cNvPicPr>
          <p:nvPr/>
        </p:nvPicPr>
        <p:blipFill>
          <a:blip r:embed="rId3"/>
          <a:stretch>
            <a:fillRect/>
          </a:stretch>
        </p:blipFill>
        <p:spPr>
          <a:xfrm>
            <a:off x="2861248" y="2313190"/>
            <a:ext cx="3707067" cy="1484584"/>
          </a:xfrm>
          <a:prstGeom prst="rect">
            <a:avLst/>
          </a:prstGeom>
          <a:ln>
            <a:solidFill>
              <a:schemeClr val="bg1">
                <a:lumMod val="75000"/>
              </a:schemeClr>
            </a:solidFill>
          </a:ln>
        </p:spPr>
      </p:pic>
      <p:grpSp>
        <p:nvGrpSpPr>
          <p:cNvPr id="79" name="Group 78"/>
          <p:cNvGrpSpPr/>
          <p:nvPr/>
        </p:nvGrpSpPr>
        <p:grpSpPr>
          <a:xfrm>
            <a:off x="2830880" y="4193729"/>
            <a:ext cx="4055297" cy="2249487"/>
            <a:chOff x="7418636" y="4197787"/>
            <a:chExt cx="4248472" cy="2406723"/>
          </a:xfrm>
        </p:grpSpPr>
        <p:grpSp>
          <p:nvGrpSpPr>
            <p:cNvPr id="80" name="Group 79"/>
            <p:cNvGrpSpPr/>
            <p:nvPr/>
          </p:nvGrpSpPr>
          <p:grpSpPr>
            <a:xfrm>
              <a:off x="7418636" y="4527292"/>
              <a:ext cx="4248472" cy="2077218"/>
              <a:chOff x="8471721" y="1128641"/>
              <a:chExt cx="5834537" cy="2638595"/>
            </a:xfrm>
          </p:grpSpPr>
          <p:pic>
            <p:nvPicPr>
              <p:cNvPr id="93" name="Picture 92"/>
              <p:cNvPicPr>
                <a:picLocks noChangeAspect="1"/>
              </p:cNvPicPr>
              <p:nvPr/>
            </p:nvPicPr>
            <p:blipFill>
              <a:blip r:embed="rId4"/>
              <a:stretch>
                <a:fillRect/>
              </a:stretch>
            </p:blipFill>
            <p:spPr>
              <a:xfrm>
                <a:off x="8852204" y="1128641"/>
                <a:ext cx="3139633" cy="1644862"/>
              </a:xfrm>
              <a:prstGeom prst="rect">
                <a:avLst/>
              </a:prstGeom>
              <a:ln>
                <a:solidFill>
                  <a:schemeClr val="bg1">
                    <a:lumMod val="65000"/>
                  </a:schemeClr>
                </a:solidFill>
              </a:ln>
            </p:spPr>
          </p:pic>
          <p:grpSp>
            <p:nvGrpSpPr>
              <p:cNvPr id="94" name="Group 93"/>
              <p:cNvGrpSpPr>
                <a:grpSpLocks noChangeAspect="1"/>
              </p:cNvGrpSpPr>
              <p:nvPr/>
            </p:nvGrpSpPr>
            <p:grpSpPr>
              <a:xfrm>
                <a:off x="8471721" y="2832242"/>
                <a:ext cx="5834537" cy="934994"/>
                <a:chOff x="6003387" y="1132085"/>
                <a:chExt cx="7001767" cy="1122044"/>
              </a:xfrm>
            </p:grpSpPr>
            <p:sp>
              <p:nvSpPr>
                <p:cNvPr id="95" name="TextBox 34"/>
                <p:cNvSpPr txBox="1">
                  <a:spLocks noChangeArrowheads="1"/>
                </p:cNvSpPr>
                <p:nvPr/>
              </p:nvSpPr>
              <p:spPr bwMode="auto">
                <a:xfrm>
                  <a:off x="6003387" y="1132085"/>
                  <a:ext cx="7001767" cy="891416"/>
                </a:xfrm>
                <a:prstGeom prst="rect">
                  <a:avLst/>
                </a:prstGeom>
                <a:noFill/>
                <a:ln w="9525">
                  <a:noFill/>
                  <a:miter lim="800000"/>
                  <a:headEnd/>
                  <a:tailEnd/>
                </a:ln>
              </p:spPr>
              <p:txBody>
                <a:bodyPr wrap="square">
                  <a:spAutoFit/>
                </a:bodyPr>
                <a:lstStyle/>
                <a:p>
                  <a:pPr algn="r"/>
                  <a:r>
                    <a:rPr lang="en-US" sz="1600" dirty="0">
                      <a:solidFill>
                        <a:srgbClr val="505050"/>
                      </a:solidFill>
                      <a:latin typeface="Segoe UI Light"/>
                    </a:rPr>
                    <a:t>http://teams.contoso.com</a:t>
                  </a:r>
                  <a:br>
                    <a:rPr lang="en-US" sz="1600" dirty="0">
                      <a:solidFill>
                        <a:srgbClr val="505050"/>
                      </a:solidFill>
                      <a:latin typeface="Segoe UI Light"/>
                    </a:rPr>
                  </a:br>
                  <a:r>
                    <a:rPr lang="en-US" sz="1600" dirty="0">
                      <a:solidFill>
                        <a:srgbClr val="505050"/>
                      </a:solidFill>
                      <a:latin typeface="Segoe UI Light"/>
                    </a:rPr>
                    <a:t>/sites/site</a:t>
                  </a:r>
                  <a:endParaRPr lang="en-US" sz="1050" dirty="0">
                    <a:solidFill>
                      <a:srgbClr val="505050"/>
                    </a:solidFill>
                    <a:latin typeface="Segoe UI Light"/>
                  </a:endParaRPr>
                </a:p>
              </p:txBody>
            </p:sp>
            <p:pic>
              <p:nvPicPr>
                <p:cNvPr id="96" name="Picture 95"/>
                <p:cNvPicPr>
                  <a:picLocks noChangeAspect="1"/>
                </p:cNvPicPr>
                <p:nvPr/>
              </p:nvPicPr>
              <p:blipFill rotWithShape="1">
                <a:blip r:embed="rId5"/>
                <a:srcRect l="8509" r="8135"/>
                <a:stretch/>
              </p:blipFill>
              <p:spPr>
                <a:xfrm>
                  <a:off x="7058023" y="1180879"/>
                  <a:ext cx="1907163" cy="1073250"/>
                </a:xfrm>
                <a:prstGeom prst="rect">
                  <a:avLst/>
                </a:prstGeom>
                <a:noFill/>
                <a:ln>
                  <a:noFill/>
                </a:ln>
              </p:spPr>
            </p:pic>
          </p:grpSp>
        </p:grpSp>
        <p:grpSp>
          <p:nvGrpSpPr>
            <p:cNvPr id="81" name="Group 80"/>
            <p:cNvGrpSpPr/>
            <p:nvPr/>
          </p:nvGrpSpPr>
          <p:grpSpPr>
            <a:xfrm>
              <a:off x="9516482" y="4197787"/>
              <a:ext cx="982827" cy="776560"/>
              <a:chOff x="7956376" y="6096598"/>
              <a:chExt cx="963643" cy="761402"/>
            </a:xfrm>
          </p:grpSpPr>
          <p:sp>
            <p:nvSpPr>
              <p:cNvPr id="84" name="Arc 83"/>
              <p:cNvSpPr/>
              <p:nvPr/>
            </p:nvSpPr>
            <p:spPr>
              <a:xfrm rot="16200000">
                <a:off x="8018335" y="6034639"/>
                <a:ext cx="761402" cy="885320"/>
              </a:xfrm>
              <a:prstGeom prst="arc">
                <a:avLst>
                  <a:gd name="adj1" fmla="val 2097834"/>
                  <a:gd name="adj2" fmla="val 366333"/>
                </a:avLst>
              </a:prstGeom>
              <a:ln w="41275">
                <a:solidFill>
                  <a:schemeClr val="tx1">
                    <a:alpha val="80000"/>
                  </a:schemeClr>
                </a:solidFill>
                <a:headEnd type="diamond" w="sm" len="me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latin typeface="Segoe UI Light" panose="020B0502040204020203" pitchFamily="34" charset="0"/>
                  <a:cs typeface="Segoe UI Light" panose="020B0502040204020203" pitchFamily="34" charset="0"/>
                </a:endParaRPr>
              </a:p>
            </p:txBody>
          </p:sp>
          <p:grpSp>
            <p:nvGrpSpPr>
              <p:cNvPr id="85" name="Group 84"/>
              <p:cNvGrpSpPr/>
              <p:nvPr/>
            </p:nvGrpSpPr>
            <p:grpSpPr>
              <a:xfrm>
                <a:off x="8025412" y="6179038"/>
                <a:ext cx="894607" cy="539522"/>
                <a:chOff x="6424150" y="1672006"/>
                <a:chExt cx="1367536" cy="885085"/>
              </a:xfrm>
            </p:grpSpPr>
            <p:grpSp>
              <p:nvGrpSpPr>
                <p:cNvPr id="86" name="Group 85"/>
                <p:cNvGrpSpPr/>
                <p:nvPr/>
              </p:nvGrpSpPr>
              <p:grpSpPr>
                <a:xfrm>
                  <a:off x="6858521" y="1788756"/>
                  <a:ext cx="933165" cy="768335"/>
                  <a:chOff x="6948264" y="1076489"/>
                  <a:chExt cx="933165" cy="768335"/>
                </a:xfrm>
              </p:grpSpPr>
              <p:pic>
                <p:nvPicPr>
                  <p:cNvPr id="88" name="Picture 87"/>
                  <p:cNvPicPr>
                    <a:picLocks noChangeAspect="1"/>
                  </p:cNvPicPr>
                  <p:nvPr/>
                </p:nvPicPr>
                <p:blipFill>
                  <a:blip r:embed="rId6"/>
                  <a:stretch>
                    <a:fillRect/>
                  </a:stretch>
                </p:blipFill>
                <p:spPr>
                  <a:xfrm>
                    <a:off x="6948264" y="1076489"/>
                    <a:ext cx="676503" cy="768335"/>
                  </a:xfrm>
                  <a:prstGeom prst="rect">
                    <a:avLst/>
                  </a:prstGeom>
                  <a:effectLst>
                    <a:softEdge rad="31750"/>
                  </a:effectLst>
                </p:spPr>
              </p:pic>
              <p:sp>
                <p:nvSpPr>
                  <p:cNvPr id="92" name="TextBox 91"/>
                  <p:cNvSpPr txBox="1"/>
                  <p:nvPr/>
                </p:nvSpPr>
                <p:spPr>
                  <a:xfrm>
                    <a:off x="7108678" y="1385124"/>
                    <a:ext cx="772751" cy="309045"/>
                  </a:xfrm>
                  <a:prstGeom prst="rect">
                    <a:avLst/>
                  </a:prstGeom>
                  <a:solidFill>
                    <a:schemeClr val="bg1">
                      <a:alpha val="50000"/>
                    </a:schemeClr>
                  </a:solidFill>
                  <a:effectLst>
                    <a:softEdge rad="63500"/>
                  </a:effectLst>
                </p:spPr>
                <p:txBody>
                  <a:bodyPr wrap="none" lIns="36717" tIns="0" rIns="36717" bIns="0" rtlCol="0" anchor="ctr" anchorCtr="0">
                    <a:spAutoFit/>
                  </a:bodyPr>
                  <a:lstStyle/>
                  <a:p>
                    <a:pPr algn="ctr"/>
                    <a:r>
                      <a:rPr lang="en-US" sz="1224" b="1" dirty="0">
                        <a:solidFill>
                          <a:srgbClr val="505050"/>
                        </a:solidFill>
                        <a:latin typeface="Segoe UI Light" panose="020B0502040204020203" pitchFamily="34" charset="0"/>
                        <a:cs typeface="Segoe UI Light" panose="020B0502040204020203" pitchFamily="34" charset="0"/>
                      </a:rPr>
                      <a:t>&lt;xml&gt;</a:t>
                    </a:r>
                  </a:p>
                </p:txBody>
              </p:sp>
            </p:grpSp>
            <p:pic>
              <p:nvPicPr>
                <p:cNvPr id="87" name="Picture 86"/>
                <p:cNvPicPr>
                  <a:picLocks noChangeAspect="1"/>
                </p:cNvPicPr>
                <p:nvPr/>
              </p:nvPicPr>
              <p:blipFill>
                <a:blip r:embed="rId7"/>
                <a:stretch>
                  <a:fillRect/>
                </a:stretch>
              </p:blipFill>
              <p:spPr>
                <a:xfrm>
                  <a:off x="6424150" y="1672006"/>
                  <a:ext cx="676503" cy="647343"/>
                </a:xfrm>
                <a:prstGeom prst="rect">
                  <a:avLst/>
                </a:prstGeom>
              </p:spPr>
            </p:pic>
          </p:grpSp>
        </p:grpSp>
        <p:pic>
          <p:nvPicPr>
            <p:cNvPr id="82" name="Picture 81"/>
            <p:cNvPicPr>
              <a:picLocks noChangeAspect="1"/>
            </p:cNvPicPr>
            <p:nvPr/>
          </p:nvPicPr>
          <p:blipFill>
            <a:blip r:embed="rId8"/>
            <a:stretch>
              <a:fillRect/>
            </a:stretch>
          </p:blipFill>
          <p:spPr>
            <a:xfrm>
              <a:off x="7418636" y="5541785"/>
              <a:ext cx="764775" cy="709920"/>
            </a:xfrm>
            <a:prstGeom prst="rect">
              <a:avLst/>
            </a:prstGeom>
          </p:spPr>
        </p:pic>
      </p:grpSp>
      <p:grpSp>
        <p:nvGrpSpPr>
          <p:cNvPr id="6" name="Group 5"/>
          <p:cNvGrpSpPr/>
          <p:nvPr/>
        </p:nvGrpSpPr>
        <p:grpSpPr>
          <a:xfrm>
            <a:off x="9048572" y="5582288"/>
            <a:ext cx="1675374" cy="980837"/>
            <a:chOff x="3372708" y="4913891"/>
            <a:chExt cx="1675374" cy="980837"/>
          </a:xfrm>
        </p:grpSpPr>
        <p:pic>
          <p:nvPicPr>
            <p:cNvPr id="5" name="Picture 4"/>
            <p:cNvPicPr>
              <a:picLocks noChangeAspect="1"/>
            </p:cNvPicPr>
            <p:nvPr/>
          </p:nvPicPr>
          <p:blipFill>
            <a:blip r:embed="rId9">
              <a:biLevel thresh="25000"/>
            </a:blip>
            <a:stretch>
              <a:fillRect/>
            </a:stretch>
          </p:blipFill>
          <p:spPr>
            <a:xfrm rot="1511109">
              <a:off x="3372708" y="4946452"/>
              <a:ext cx="947254" cy="948276"/>
            </a:xfrm>
            <a:prstGeom prst="rect">
              <a:avLst/>
            </a:prstGeom>
          </p:spPr>
        </p:pic>
        <p:sp>
          <p:nvSpPr>
            <p:cNvPr id="104" name="Rounded Rectangle 103"/>
            <p:cNvSpPr/>
            <p:nvPr/>
          </p:nvSpPr>
          <p:spPr bwMode="auto">
            <a:xfrm>
              <a:off x="3913981" y="4913891"/>
              <a:ext cx="661178" cy="542095"/>
            </a:xfrm>
            <a:prstGeom prst="roundRect">
              <a:avLst>
                <a:gd name="adj" fmla="val 18300"/>
              </a:avLst>
            </a:prstGeom>
            <a:solidFill>
              <a:schemeClr val="tx1">
                <a:lumMod val="75000"/>
              </a:schemeClr>
            </a:solidFill>
            <a:ln>
              <a:solidFill>
                <a:schemeClr val="tx1">
                  <a:lumMod val="65000"/>
                </a:scheme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39927" tIns="0" rIns="139927" bIns="34980" numCol="1" rtlCol="0" anchor="t" anchorCtr="0" compatLnSpc="1">
              <a:prstTxWarp prst="textNoShape">
                <a:avLst/>
              </a:prstTxWarp>
            </a:bodyPr>
            <a:lstStyle/>
            <a:p>
              <a:pPr defTabSz="699404" fontAlgn="base">
                <a:spcBef>
                  <a:spcPct val="0"/>
                </a:spcBef>
                <a:spcAft>
                  <a:spcPct val="0"/>
                </a:spcAft>
              </a:pPr>
              <a:endParaRPr lang="en-US" sz="1530" dirty="0">
                <a:gradFill>
                  <a:gsLst>
                    <a:gs pos="0">
                      <a:srgbClr val="505050"/>
                    </a:gs>
                    <a:gs pos="100000">
                      <a:srgbClr val="505050"/>
                    </a:gs>
                  </a:gsLst>
                  <a:lin ang="5400000" scaled="0"/>
                </a:gradFill>
              </a:endParaRPr>
            </a:p>
          </p:txBody>
        </p:sp>
        <p:pic>
          <p:nvPicPr>
            <p:cNvPr id="110" name="Picture 34" descr="Efficiency.png"/>
            <p:cNvPicPr>
              <a:picLocks noChangeAspect="1"/>
            </p:cNvPicPr>
            <p:nvPr/>
          </p:nvPicPr>
          <p:blipFill>
            <a:blip r:embed="rId10" cstate="print">
              <a:biLevel thresh="25000"/>
              <a:extLst>
                <a:ext uri="{BEBA8EAE-BF5A-486C-A8C5-ECC9F3942E4B}">
                  <a14:imgProps xmlns:a14="http://schemas.microsoft.com/office/drawing/2010/main">
                    <a14:imgLayer r:embed="rId11">
                      <a14:imgEffect>
                        <a14:brightnessContrast bright="-40000" contrast="-40000"/>
                      </a14:imgEffect>
                    </a14:imgLayer>
                  </a14:imgProps>
                </a:ext>
              </a:extLst>
            </a:blip>
            <a:srcRect/>
            <a:stretch>
              <a:fillRect/>
            </a:stretch>
          </p:blipFill>
          <p:spPr bwMode="auto">
            <a:xfrm>
              <a:off x="4351114" y="4929794"/>
              <a:ext cx="696968" cy="761371"/>
            </a:xfrm>
            <a:prstGeom prst="rect">
              <a:avLst/>
            </a:prstGeom>
            <a:noFill/>
            <a:ln>
              <a:noFill/>
            </a:ln>
          </p:spPr>
        </p:pic>
        <p:pic>
          <p:nvPicPr>
            <p:cNvPr id="4" name="Picture 3"/>
            <p:cNvPicPr>
              <a:picLocks noChangeAspect="1"/>
            </p:cNvPicPr>
            <p:nvPr/>
          </p:nvPicPr>
          <p:blipFill>
            <a:blip r:embed="rId12"/>
            <a:stretch>
              <a:fillRect/>
            </a:stretch>
          </p:blipFill>
          <p:spPr>
            <a:xfrm>
              <a:off x="4036603" y="4972088"/>
              <a:ext cx="425241" cy="425700"/>
            </a:xfrm>
            <a:prstGeom prst="rect">
              <a:avLst/>
            </a:prstGeom>
          </p:spPr>
        </p:pic>
      </p:grpSp>
      <p:grpSp>
        <p:nvGrpSpPr>
          <p:cNvPr id="10" name="Group 9"/>
          <p:cNvGrpSpPr/>
          <p:nvPr/>
        </p:nvGrpSpPr>
        <p:grpSpPr>
          <a:xfrm>
            <a:off x="8754933" y="1912601"/>
            <a:ext cx="2587586" cy="2353717"/>
            <a:chOff x="3010470" y="1196534"/>
            <a:chExt cx="2587586" cy="2353717"/>
          </a:xfrm>
        </p:grpSpPr>
        <p:pic>
          <p:nvPicPr>
            <p:cNvPr id="61" name="Picture 60"/>
            <p:cNvPicPr>
              <a:picLocks noChangeAspect="1"/>
            </p:cNvPicPr>
            <p:nvPr/>
          </p:nvPicPr>
          <p:blipFill>
            <a:blip r:embed="rId13"/>
            <a:stretch>
              <a:fillRect/>
            </a:stretch>
          </p:blipFill>
          <p:spPr>
            <a:xfrm>
              <a:off x="3010470" y="1472339"/>
              <a:ext cx="2317512" cy="2077912"/>
            </a:xfrm>
            <a:prstGeom prst="rect">
              <a:avLst/>
            </a:prstGeom>
            <a:ln>
              <a:solidFill>
                <a:schemeClr val="bg1">
                  <a:lumMod val="75000"/>
                </a:schemeClr>
              </a:solidFill>
            </a:ln>
          </p:spPr>
        </p:pic>
        <p:pic>
          <p:nvPicPr>
            <p:cNvPr id="8" name="Picture 7"/>
            <p:cNvPicPr>
              <a:picLocks noChangeAspect="1"/>
            </p:cNvPicPr>
            <p:nvPr/>
          </p:nvPicPr>
          <p:blipFill>
            <a:blip r:embed="rId14"/>
            <a:stretch>
              <a:fillRect/>
            </a:stretch>
          </p:blipFill>
          <p:spPr>
            <a:xfrm>
              <a:off x="5055761" y="1196534"/>
              <a:ext cx="542295" cy="542880"/>
            </a:xfrm>
            <a:prstGeom prst="rect">
              <a:avLst/>
            </a:prstGeom>
          </p:spPr>
        </p:pic>
      </p:grpSp>
      <p:cxnSp>
        <p:nvCxnSpPr>
          <p:cNvPr id="113" name="Straight Arrow Connector 112"/>
          <p:cNvCxnSpPr/>
          <p:nvPr/>
        </p:nvCxnSpPr>
        <p:spPr>
          <a:xfrm>
            <a:off x="9847828" y="4340159"/>
            <a:ext cx="0" cy="1198714"/>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9" name="Straight Arrow Connector 38"/>
          <p:cNvCxnSpPr/>
          <p:nvPr/>
        </p:nvCxnSpPr>
        <p:spPr>
          <a:xfrm flipV="1">
            <a:off x="1537717" y="2693198"/>
            <a:ext cx="1217415" cy="660050"/>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42" name="Straight Arrow Connector 41"/>
          <p:cNvCxnSpPr/>
          <p:nvPr/>
        </p:nvCxnSpPr>
        <p:spPr>
          <a:xfrm flipV="1">
            <a:off x="6623760" y="2743513"/>
            <a:ext cx="2017143" cy="9108"/>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52" name="Straight Arrow Connector 51"/>
          <p:cNvCxnSpPr/>
          <p:nvPr/>
        </p:nvCxnSpPr>
        <p:spPr>
          <a:xfrm flipH="1" flipV="1">
            <a:off x="5418111" y="5456261"/>
            <a:ext cx="3943297" cy="312922"/>
          </a:xfrm>
          <a:prstGeom prst="straightConnector1">
            <a:avLst/>
          </a:prstGeom>
          <a:ln w="53975">
            <a:solidFill>
              <a:schemeClr val="tx1"/>
            </a:solidFill>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59" name="Group 58"/>
          <p:cNvGrpSpPr/>
          <p:nvPr/>
        </p:nvGrpSpPr>
        <p:grpSpPr>
          <a:xfrm>
            <a:off x="1819028" y="2551366"/>
            <a:ext cx="524853" cy="524853"/>
            <a:chOff x="492" y="17985"/>
            <a:chExt cx="524853" cy="524853"/>
          </a:xfrm>
        </p:grpSpPr>
        <p:sp>
          <p:nvSpPr>
            <p:cNvPr id="60" name="Oval 59"/>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2"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grpSp>
        <p:nvGrpSpPr>
          <p:cNvPr id="63" name="Group 62"/>
          <p:cNvGrpSpPr/>
          <p:nvPr/>
        </p:nvGrpSpPr>
        <p:grpSpPr>
          <a:xfrm>
            <a:off x="7388772" y="2292820"/>
            <a:ext cx="524853" cy="524853"/>
            <a:chOff x="492" y="17985"/>
            <a:chExt cx="524853" cy="524853"/>
          </a:xfrm>
        </p:grpSpPr>
        <p:sp>
          <p:nvSpPr>
            <p:cNvPr id="64" name="Oval 63"/>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5"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2</a:t>
              </a:r>
              <a:endParaRPr lang="en-US" sz="2400" dirty="0">
                <a:solidFill>
                  <a:srgbClr val="FFFFFF"/>
                </a:solidFill>
              </a:endParaRPr>
            </a:p>
          </p:txBody>
        </p:sp>
      </p:grpSp>
      <p:grpSp>
        <p:nvGrpSpPr>
          <p:cNvPr id="66" name="Group 65"/>
          <p:cNvGrpSpPr/>
          <p:nvPr/>
        </p:nvGrpSpPr>
        <p:grpSpPr>
          <a:xfrm>
            <a:off x="9809396" y="4466030"/>
            <a:ext cx="524853" cy="524853"/>
            <a:chOff x="492" y="17985"/>
            <a:chExt cx="524853" cy="524853"/>
          </a:xfrm>
        </p:grpSpPr>
        <p:sp>
          <p:nvSpPr>
            <p:cNvPr id="67" name="Oval 66"/>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8"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3</a:t>
              </a:r>
              <a:endParaRPr lang="en-US" sz="2400" dirty="0">
                <a:solidFill>
                  <a:srgbClr val="FFFFFF"/>
                </a:solidFill>
              </a:endParaRPr>
            </a:p>
          </p:txBody>
        </p:sp>
      </p:grpSp>
      <p:grpSp>
        <p:nvGrpSpPr>
          <p:cNvPr id="101" name="Group 100"/>
          <p:cNvGrpSpPr/>
          <p:nvPr/>
        </p:nvGrpSpPr>
        <p:grpSpPr>
          <a:xfrm>
            <a:off x="7960660" y="5506756"/>
            <a:ext cx="524853" cy="524853"/>
            <a:chOff x="492" y="17985"/>
            <a:chExt cx="524853" cy="524853"/>
          </a:xfrm>
        </p:grpSpPr>
        <p:sp>
          <p:nvSpPr>
            <p:cNvPr id="102" name="Oval 101"/>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fi-FI" sz="2400" dirty="0">
                  <a:solidFill>
                    <a:srgbClr val="FFFFFF"/>
                  </a:solidFill>
                </a:rPr>
                <a:t>4</a:t>
              </a:r>
              <a:endParaRPr lang="en-US" sz="2400" dirty="0">
                <a:solidFill>
                  <a:srgbClr val="FFFFFF"/>
                </a:solidFill>
              </a:endParaRPr>
            </a:p>
          </p:txBody>
        </p:sp>
      </p:grpSp>
      <p:pic>
        <p:nvPicPr>
          <p:cNvPr id="108" name="Picture 10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08998" y="119299"/>
            <a:ext cx="667103" cy="667103"/>
          </a:xfrm>
          <a:prstGeom prst="rect">
            <a:avLst/>
          </a:prstGeom>
        </p:spPr>
      </p:pic>
      <p:pic>
        <p:nvPicPr>
          <p:cNvPr id="75" name="Picture 74"/>
          <p:cNvPicPr>
            <a:picLocks noChangeAspect="1"/>
          </p:cNvPicPr>
          <p:nvPr/>
        </p:nvPicPr>
        <p:blipFill>
          <a:blip r:embed="rId16"/>
          <a:stretch>
            <a:fillRect/>
          </a:stretch>
        </p:blipFill>
        <p:spPr>
          <a:xfrm>
            <a:off x="169565" y="2989119"/>
            <a:ext cx="1369515" cy="1300231"/>
          </a:xfrm>
          <a:prstGeom prst="rect">
            <a:avLst/>
          </a:prstGeom>
        </p:spPr>
      </p:pic>
      <p:pic>
        <p:nvPicPr>
          <p:cNvPr id="98" name="Picture 9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65742" y="1337022"/>
            <a:ext cx="2273932" cy="787686"/>
          </a:xfrm>
          <a:prstGeom prst="rect">
            <a:avLst/>
          </a:prstGeom>
        </p:spPr>
      </p:pic>
      <p:pic>
        <p:nvPicPr>
          <p:cNvPr id="99" name="Picture 98"/>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412641" y="1337022"/>
            <a:ext cx="2919990" cy="762002"/>
          </a:xfrm>
          <a:prstGeom prst="rect">
            <a:avLst/>
          </a:prstGeom>
        </p:spPr>
      </p:pic>
    </p:spTree>
    <p:extLst>
      <p:ext uri="{BB962C8B-B14F-4D97-AF65-F5344CB8AC3E}">
        <p14:creationId xmlns:p14="http://schemas.microsoft.com/office/powerpoint/2010/main" val="133408685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par>
                                <p:cTn id="19" presetID="10" presetClass="entr" presetSubtype="0"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500"/>
                                        <p:tgtEl>
                                          <p:spTgt spid="66"/>
                                        </p:tgtEl>
                                      </p:cBhvr>
                                    </p:animEffect>
                                  </p:childTnLst>
                                </p:cTn>
                              </p:par>
                              <p:par>
                                <p:cTn id="30" presetID="10" presetClass="entr" presetSubtype="0" fill="hold" nodeType="with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fade">
                                      <p:cBhvr>
                                        <p:cTn id="40" dur="500"/>
                                        <p:tgtEl>
                                          <p:spTgt spid="101"/>
                                        </p:tgtEl>
                                      </p:cBhvr>
                                    </p:animEffect>
                                  </p:childTnLst>
                                </p:cTn>
                              </p:par>
                              <p:par>
                                <p:cTn id="41" presetID="10" presetClass="entr" presetSubtype="0"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nodeType="with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Remote Provisioning </a:t>
            </a:r>
            <a:r>
              <a:rPr lang="en-US" dirty="0" smtClean="0"/>
              <a:t>for Office365 using Windows Azure</a:t>
            </a:r>
            <a:endParaRPr lang="en-US" dirty="0"/>
          </a:p>
        </p:txBody>
      </p:sp>
      <p:sp>
        <p:nvSpPr>
          <p:cNvPr id="2" name="TextBox 1"/>
          <p:cNvSpPr txBox="1"/>
          <p:nvPr/>
        </p:nvSpPr>
        <p:spPr>
          <a:xfrm>
            <a:off x="6506269" y="904974"/>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rgbClr val="505050"/>
                  </a:gs>
                  <a:gs pos="30000">
                    <a:srgbClr val="505050"/>
                  </a:gs>
                </a:gsLst>
                <a:lin ang="5400000" scaled="0"/>
              </a:gradFill>
            </a:endParaRPr>
          </a:p>
        </p:txBody>
      </p:sp>
      <p:sp>
        <p:nvSpPr>
          <p:cNvPr id="3" name="TextBox 2"/>
          <p:cNvSpPr txBox="1"/>
          <p:nvPr/>
        </p:nvSpPr>
        <p:spPr>
          <a:xfrm>
            <a:off x="5570165" y="256902"/>
            <a:ext cx="6480721" cy="2511457"/>
          </a:xfrm>
          <a:prstGeom prst="rect">
            <a:avLst/>
          </a:prstGeom>
          <a:noFill/>
        </p:spPr>
        <p:txBody>
          <a:bodyPr wrap="square" lIns="182880" tIns="146304" rIns="182880" bIns="146304" rtlCol="0">
            <a:spAutoFit/>
          </a:bodyPr>
          <a:lstStyle/>
          <a:p>
            <a:pPr marL="342900" indent="-342900">
              <a:buFont typeface="Arial" panose="020B0604020202020204" pitchFamily="34" charset="0"/>
              <a:buChar char="•"/>
            </a:pPr>
            <a:r>
              <a:rPr lang="en-US" sz="2400" dirty="0">
                <a:solidFill>
                  <a:srgbClr val="505050"/>
                </a:solidFill>
                <a:latin typeface="Segoe UI Light"/>
              </a:rPr>
              <a:t>Developing SharePoint Apps running on Azure Cloud services works great on Visual Studio 2013 and Azure is an easy to use and scalable host for your provider hosted apps</a:t>
            </a:r>
          </a:p>
          <a:p>
            <a:pPr marL="342900" indent="-342900">
              <a:buFont typeface="Arial" panose="020B0604020202020204" pitchFamily="34" charset="0"/>
              <a:buChar char="•"/>
            </a:pPr>
            <a:r>
              <a:rPr lang="en-US" sz="2400" dirty="0">
                <a:solidFill>
                  <a:srgbClr val="505050"/>
                </a:solidFill>
                <a:latin typeface="Segoe UI Light"/>
              </a:rPr>
              <a:t>Remote provisioning of a site via CSOM is a powerful, flexible and future proof </a:t>
            </a:r>
            <a:r>
              <a:rPr lang="en-US" sz="2400" dirty="0" smtClean="0">
                <a:solidFill>
                  <a:srgbClr val="505050"/>
                </a:solidFill>
                <a:latin typeface="Segoe UI Light"/>
              </a:rPr>
              <a:t>method</a:t>
            </a:r>
            <a:endParaRPr lang="en-US" sz="2400" dirty="0">
              <a:solidFill>
                <a:srgbClr val="505050"/>
              </a:solidFill>
              <a:latin typeface="Segoe UI Light"/>
            </a:endParaRPr>
          </a:p>
        </p:txBody>
      </p:sp>
    </p:spTree>
    <p:extLst>
      <p:ext uri="{BB962C8B-B14F-4D97-AF65-F5344CB8AC3E}">
        <p14:creationId xmlns:p14="http://schemas.microsoft.com/office/powerpoint/2010/main" val="340372018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170"/>
          <p:cNvPicPr>
            <a:picLocks noChangeAspect="1"/>
          </p:cNvPicPr>
          <p:nvPr/>
        </p:nvPicPr>
        <p:blipFill>
          <a:blip r:embed="rId2"/>
          <a:stretch>
            <a:fillRect/>
          </a:stretch>
        </p:blipFill>
        <p:spPr>
          <a:xfrm>
            <a:off x="3920057" y="4813004"/>
            <a:ext cx="2464709" cy="1205369"/>
          </a:xfrm>
          <a:prstGeom prst="rect">
            <a:avLst/>
          </a:prstGeom>
        </p:spPr>
      </p:pic>
      <p:grpSp>
        <p:nvGrpSpPr>
          <p:cNvPr id="179" name="Group 178"/>
          <p:cNvGrpSpPr>
            <a:grpSpLocks noChangeAspect="1"/>
          </p:cNvGrpSpPr>
          <p:nvPr/>
        </p:nvGrpSpPr>
        <p:grpSpPr>
          <a:xfrm>
            <a:off x="319110" y="3479925"/>
            <a:ext cx="3659899" cy="2448000"/>
            <a:chOff x="228958" y="3947862"/>
            <a:chExt cx="3963957" cy="2651376"/>
          </a:xfrm>
        </p:grpSpPr>
        <p:pic>
          <p:nvPicPr>
            <p:cNvPr id="180" name="Picture 179"/>
            <p:cNvPicPr>
              <a:picLocks noChangeAspect="1"/>
            </p:cNvPicPr>
            <p:nvPr/>
          </p:nvPicPr>
          <p:blipFill>
            <a:blip r:embed="rId3"/>
            <a:stretch>
              <a:fillRect/>
            </a:stretch>
          </p:blipFill>
          <p:spPr>
            <a:xfrm>
              <a:off x="228958" y="3947862"/>
              <a:ext cx="3562410" cy="1651084"/>
            </a:xfrm>
            <a:prstGeom prst="rect">
              <a:avLst/>
            </a:prstGeom>
            <a:ln>
              <a:noFill/>
            </a:ln>
            <a:effectLst>
              <a:softEdge rad="12700"/>
            </a:effectLst>
          </p:spPr>
        </p:pic>
        <p:pic>
          <p:nvPicPr>
            <p:cNvPr id="181" name="Picture 180"/>
            <p:cNvPicPr>
              <a:picLocks noChangeAspect="1"/>
            </p:cNvPicPr>
            <p:nvPr/>
          </p:nvPicPr>
          <p:blipFill>
            <a:blip r:embed="rId4"/>
            <a:stretch>
              <a:fillRect/>
            </a:stretch>
          </p:blipFill>
          <p:spPr>
            <a:xfrm>
              <a:off x="2470865" y="4979238"/>
              <a:ext cx="1722050" cy="1620000"/>
            </a:xfrm>
            <a:prstGeom prst="rect">
              <a:avLst/>
            </a:prstGeom>
            <a:ln>
              <a:noFill/>
            </a:ln>
            <a:effectLst>
              <a:softEdge rad="12700"/>
            </a:effectLst>
          </p:spPr>
        </p:pic>
      </p:grpSp>
      <p:pic>
        <p:nvPicPr>
          <p:cNvPr id="170" name="Picture 169"/>
          <p:cNvPicPr>
            <a:picLocks noChangeAspect="1"/>
          </p:cNvPicPr>
          <p:nvPr/>
        </p:nvPicPr>
        <p:blipFill>
          <a:blip r:embed="rId5"/>
          <a:stretch>
            <a:fillRect/>
          </a:stretch>
        </p:blipFill>
        <p:spPr>
          <a:xfrm>
            <a:off x="2620109" y="1688383"/>
            <a:ext cx="2544615" cy="2324640"/>
          </a:xfrm>
          <a:prstGeom prst="rect">
            <a:avLst/>
          </a:prstGeom>
        </p:spPr>
      </p:pic>
      <p:sp>
        <p:nvSpPr>
          <p:cNvPr id="211" name="Title 210"/>
          <p:cNvSpPr>
            <a:spLocks noGrp="1"/>
          </p:cNvSpPr>
          <p:nvPr>
            <p:ph type="title"/>
          </p:nvPr>
        </p:nvSpPr>
        <p:spPr/>
        <p:txBody>
          <a:bodyPr/>
          <a:lstStyle/>
          <a:p>
            <a:r>
              <a:rPr lang="en-US" sz="4800" dirty="0" smtClean="0"/>
              <a:t>Site collection creation on-premises with CAM</a:t>
            </a:r>
            <a:endParaRPr lang="en-US" sz="4800" dirty="0"/>
          </a:p>
        </p:txBody>
      </p:sp>
      <p:pic>
        <p:nvPicPr>
          <p:cNvPr id="212" name="Picture 211"/>
          <p:cNvPicPr>
            <a:picLocks noChangeAspect="1"/>
          </p:cNvPicPr>
          <p:nvPr/>
        </p:nvPicPr>
        <p:blipFill rotWithShape="1">
          <a:blip r:embed="rId6"/>
          <a:srcRect r="16754" b="19034"/>
          <a:stretch/>
        </p:blipFill>
        <p:spPr>
          <a:xfrm>
            <a:off x="7154341" y="1442625"/>
            <a:ext cx="4760073" cy="1924109"/>
          </a:xfrm>
          <a:prstGeom prst="rect">
            <a:avLst/>
          </a:prstGeom>
          <a:ln>
            <a:solidFill>
              <a:schemeClr val="bg1">
                <a:lumMod val="75000"/>
              </a:schemeClr>
            </a:solidFill>
          </a:ln>
        </p:spPr>
      </p:pic>
      <p:grpSp>
        <p:nvGrpSpPr>
          <p:cNvPr id="215" name="Group 214"/>
          <p:cNvGrpSpPr/>
          <p:nvPr/>
        </p:nvGrpSpPr>
        <p:grpSpPr>
          <a:xfrm>
            <a:off x="9231584" y="2802696"/>
            <a:ext cx="2414946" cy="1859424"/>
            <a:chOff x="9617374" y="4188001"/>
            <a:chExt cx="2414946" cy="1859424"/>
          </a:xfrm>
        </p:grpSpPr>
        <p:sp>
          <p:nvSpPr>
            <p:cNvPr id="210" name="Arc 209"/>
            <p:cNvSpPr/>
            <p:nvPr/>
          </p:nvSpPr>
          <p:spPr>
            <a:xfrm rot="7278327">
              <a:off x="9617374" y="5255425"/>
              <a:ext cx="792000" cy="792000"/>
            </a:xfrm>
            <a:prstGeom prst="arc">
              <a:avLst>
                <a:gd name="adj1" fmla="val 2097834"/>
                <a:gd name="adj2" fmla="val 366333"/>
              </a:avLst>
            </a:prstGeom>
            <a:ln w="571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169" name="Picture 168"/>
            <p:cNvPicPr>
              <a:picLocks noChangeAspect="1"/>
            </p:cNvPicPr>
            <p:nvPr/>
          </p:nvPicPr>
          <p:blipFill>
            <a:blip r:embed="rId7"/>
            <a:stretch>
              <a:fillRect/>
            </a:stretch>
          </p:blipFill>
          <p:spPr>
            <a:xfrm>
              <a:off x="9856187" y="4188001"/>
              <a:ext cx="2176133" cy="1691280"/>
            </a:xfrm>
            <a:prstGeom prst="rect">
              <a:avLst/>
            </a:prstGeom>
          </p:spPr>
        </p:pic>
      </p:grpSp>
      <p:grpSp>
        <p:nvGrpSpPr>
          <p:cNvPr id="229" name="Group 228"/>
          <p:cNvGrpSpPr/>
          <p:nvPr/>
        </p:nvGrpSpPr>
        <p:grpSpPr>
          <a:xfrm>
            <a:off x="9473391" y="4856769"/>
            <a:ext cx="2441023" cy="1088765"/>
            <a:chOff x="9556388" y="4856769"/>
            <a:chExt cx="2441023" cy="1088765"/>
          </a:xfrm>
        </p:grpSpPr>
        <p:pic>
          <p:nvPicPr>
            <p:cNvPr id="225" name="Picture 224"/>
            <p:cNvPicPr>
              <a:picLocks noChangeAspect="1"/>
            </p:cNvPicPr>
            <p:nvPr/>
          </p:nvPicPr>
          <p:blipFill>
            <a:blip r:embed="rId8">
              <a:grayscl/>
              <a:extLst>
                <a:ext uri="{BEBA8EAE-BF5A-486C-A8C5-ECC9F3942E4B}">
                  <a14:imgProps xmlns:a14="http://schemas.microsoft.com/office/drawing/2010/main">
                    <a14:imgLayer r:embed="rId9">
                      <a14:imgEffect>
                        <a14:sharpenSoften amount="8000"/>
                      </a14:imgEffect>
                      <a14:imgEffect>
                        <a14:brightnessContrast bright="-40000" contrast="-40000"/>
                      </a14:imgEffect>
                    </a14:imgLayer>
                  </a14:imgProps>
                </a:ext>
              </a:extLst>
            </a:blip>
            <a:stretch>
              <a:fillRect/>
            </a:stretch>
          </p:blipFill>
          <p:spPr>
            <a:xfrm>
              <a:off x="9556388" y="4856769"/>
              <a:ext cx="551983" cy="617473"/>
            </a:xfrm>
            <a:prstGeom prst="rect">
              <a:avLst/>
            </a:prstGeom>
          </p:spPr>
        </p:pic>
        <p:sp>
          <p:nvSpPr>
            <p:cNvPr id="226" name="TextBox 225"/>
            <p:cNvSpPr txBox="1"/>
            <p:nvPr/>
          </p:nvSpPr>
          <p:spPr>
            <a:xfrm>
              <a:off x="10135658" y="4906387"/>
              <a:ext cx="1861753" cy="553998"/>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Own app specific configuration</a:t>
              </a:r>
              <a:endParaRPr lang="en-US" spc="-53" dirty="0">
                <a:solidFill>
                  <a:srgbClr val="505050"/>
                </a:solidFill>
                <a:latin typeface="Segoe UI Light" panose="020B0502040204020203" pitchFamily="34" charset="0"/>
                <a:cs typeface="Segoe UI Light" panose="020B0502040204020203" pitchFamily="34" charset="0"/>
              </a:endParaRPr>
            </a:p>
          </p:txBody>
        </p:sp>
        <p:sp>
          <p:nvSpPr>
            <p:cNvPr id="227" name="Freeform 128"/>
            <p:cNvSpPr>
              <a:spLocks noChangeAspect="1" noEditPoints="1"/>
            </p:cNvSpPr>
            <p:nvPr/>
          </p:nvSpPr>
          <p:spPr bwMode="black">
            <a:xfrm>
              <a:off x="9658449" y="5585534"/>
              <a:ext cx="409042" cy="3600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tx1"/>
            </a:solidFill>
            <a:ln>
              <a:noFill/>
            </a:ln>
            <a:extLst/>
          </p:spPr>
          <p:txBody>
            <a:bodyPr vert="horz" wrap="square" lIns="68589" tIns="34295" rIns="68589" bIns="34295" numCol="1" anchor="t" anchorCtr="0" compatLnSpc="1">
              <a:prstTxWarp prst="textNoShape">
                <a:avLst/>
              </a:prstTxWarp>
            </a:bodyPr>
            <a:lstStyle/>
            <a:p>
              <a:endParaRPr lang="en-US" dirty="0">
                <a:solidFill>
                  <a:srgbClr val="505050"/>
                </a:solidFill>
              </a:endParaRPr>
            </a:p>
          </p:txBody>
        </p:sp>
        <p:sp>
          <p:nvSpPr>
            <p:cNvPr id="228" name="TextBox 227"/>
            <p:cNvSpPr txBox="1"/>
            <p:nvPr/>
          </p:nvSpPr>
          <p:spPr>
            <a:xfrm>
              <a:off x="10135657" y="5627034"/>
              <a:ext cx="943509" cy="276999"/>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Artefacts</a:t>
              </a:r>
              <a:endParaRPr lang="en-US" spc="-53" dirty="0">
                <a:solidFill>
                  <a:srgbClr val="505050"/>
                </a:solidFill>
                <a:latin typeface="Segoe UI Light" panose="020B0502040204020203" pitchFamily="34" charset="0"/>
                <a:cs typeface="Segoe UI Light" panose="020B0502040204020203" pitchFamily="34" charset="0"/>
              </a:endParaRPr>
            </a:p>
          </p:txBody>
        </p:sp>
      </p:grpSp>
      <p:grpSp>
        <p:nvGrpSpPr>
          <p:cNvPr id="172" name="Group 171"/>
          <p:cNvGrpSpPr/>
          <p:nvPr/>
        </p:nvGrpSpPr>
        <p:grpSpPr>
          <a:xfrm>
            <a:off x="3851022" y="4148564"/>
            <a:ext cx="958031" cy="761402"/>
            <a:chOff x="7956376" y="6096598"/>
            <a:chExt cx="958031" cy="761402"/>
          </a:xfrm>
        </p:grpSpPr>
        <p:sp>
          <p:nvSpPr>
            <p:cNvPr id="173" name="Arc 172"/>
            <p:cNvSpPr/>
            <p:nvPr/>
          </p:nvSpPr>
          <p:spPr>
            <a:xfrm rot="16200000">
              <a:off x="8018335" y="6034639"/>
              <a:ext cx="761402" cy="885320"/>
            </a:xfrm>
            <a:prstGeom prst="arc">
              <a:avLst>
                <a:gd name="adj1" fmla="val 2097834"/>
                <a:gd name="adj2" fmla="val 366333"/>
              </a:avLst>
            </a:prstGeom>
            <a:ln w="41275">
              <a:solidFill>
                <a:schemeClr val="tx1">
                  <a:alpha val="80000"/>
                </a:schemeClr>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grpSp>
          <p:nvGrpSpPr>
            <p:cNvPr id="174" name="Group 173"/>
            <p:cNvGrpSpPr/>
            <p:nvPr/>
          </p:nvGrpSpPr>
          <p:grpSpPr>
            <a:xfrm>
              <a:off x="8025411" y="6179038"/>
              <a:ext cx="888996" cy="539522"/>
              <a:chOff x="6424150" y="1672006"/>
              <a:chExt cx="1358959" cy="885085"/>
            </a:xfrm>
          </p:grpSpPr>
          <p:grpSp>
            <p:nvGrpSpPr>
              <p:cNvPr id="175" name="Group 174"/>
              <p:cNvGrpSpPr/>
              <p:nvPr/>
            </p:nvGrpSpPr>
            <p:grpSpPr>
              <a:xfrm>
                <a:off x="6858521" y="1788756"/>
                <a:ext cx="924588" cy="768335"/>
                <a:chOff x="6948264" y="1076489"/>
                <a:chExt cx="924588" cy="768335"/>
              </a:xfrm>
            </p:grpSpPr>
            <p:pic>
              <p:nvPicPr>
                <p:cNvPr id="177" name="Picture 176"/>
                <p:cNvPicPr>
                  <a:picLocks noChangeAspect="1"/>
                </p:cNvPicPr>
                <p:nvPr/>
              </p:nvPicPr>
              <p:blipFill>
                <a:blip r:embed="rId10"/>
                <a:stretch>
                  <a:fillRect/>
                </a:stretch>
              </p:blipFill>
              <p:spPr>
                <a:xfrm>
                  <a:off x="6948264" y="1076489"/>
                  <a:ext cx="676503" cy="768335"/>
                </a:xfrm>
                <a:prstGeom prst="rect">
                  <a:avLst/>
                </a:prstGeom>
                <a:effectLst>
                  <a:softEdge rad="31750"/>
                </a:effectLst>
              </p:spPr>
            </p:pic>
            <p:sp>
              <p:nvSpPr>
                <p:cNvPr id="178" name="TextBox 177"/>
                <p:cNvSpPr txBox="1"/>
                <p:nvPr/>
              </p:nvSpPr>
              <p:spPr>
                <a:xfrm>
                  <a:off x="7117254" y="1388174"/>
                  <a:ext cx="755598" cy="302944"/>
                </a:xfrm>
                <a:prstGeom prst="rect">
                  <a:avLst/>
                </a:prstGeom>
                <a:solidFill>
                  <a:schemeClr val="bg1">
                    <a:alpha val="50000"/>
                  </a:schemeClr>
                </a:solidFill>
                <a:effectLst>
                  <a:softEdge rad="63500"/>
                </a:effectLst>
              </p:spPr>
              <p:txBody>
                <a:bodyPr wrap="none" lIns="36000" tIns="0" rIns="36000" bIns="0" rtlCol="0" anchor="ctr" anchorCtr="0">
                  <a:spAutoFit/>
                </a:bodyPr>
                <a:lstStyle/>
                <a:p>
                  <a:pPr algn="ctr"/>
                  <a:r>
                    <a:rPr lang="en-US" sz="1200" b="1" dirty="0" smtClean="0">
                      <a:solidFill>
                        <a:srgbClr val="505050"/>
                      </a:solidFill>
                      <a:latin typeface="Segoe UI Light" panose="020B0502040204020203" pitchFamily="34" charset="0"/>
                      <a:cs typeface="Segoe UI Light" panose="020B0502040204020203" pitchFamily="34" charset="0"/>
                    </a:rPr>
                    <a:t>&lt;xml&gt;</a:t>
                  </a:r>
                </a:p>
              </p:txBody>
            </p:sp>
          </p:grpSp>
          <p:pic>
            <p:nvPicPr>
              <p:cNvPr id="176" name="Picture 175"/>
              <p:cNvPicPr>
                <a:picLocks noChangeAspect="1"/>
              </p:cNvPicPr>
              <p:nvPr/>
            </p:nvPicPr>
            <p:blipFill>
              <a:blip r:embed="rId11"/>
              <a:stretch>
                <a:fillRect/>
              </a:stretch>
            </p:blipFill>
            <p:spPr>
              <a:xfrm>
                <a:off x="6424150" y="1672006"/>
                <a:ext cx="676503" cy="647343"/>
              </a:xfrm>
              <a:prstGeom prst="rect">
                <a:avLst/>
              </a:prstGeom>
            </p:spPr>
          </p:pic>
        </p:grpSp>
      </p:grpSp>
      <p:cxnSp>
        <p:nvCxnSpPr>
          <p:cNvPr id="232" name="Straight Arrow Connector 231"/>
          <p:cNvCxnSpPr/>
          <p:nvPr/>
        </p:nvCxnSpPr>
        <p:spPr>
          <a:xfrm flipH="1">
            <a:off x="5570166" y="4560252"/>
            <a:ext cx="3555484" cy="346135"/>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48" name="Group 247"/>
          <p:cNvGrpSpPr/>
          <p:nvPr/>
        </p:nvGrpSpPr>
        <p:grpSpPr>
          <a:xfrm>
            <a:off x="8677660" y="2715902"/>
            <a:ext cx="524853" cy="524853"/>
            <a:chOff x="492" y="17985"/>
            <a:chExt cx="524853" cy="524853"/>
          </a:xfrm>
        </p:grpSpPr>
        <p:sp>
          <p:nvSpPr>
            <p:cNvPr id="249" name="Oval 248"/>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0"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sp>
        <p:nvSpPr>
          <p:cNvPr id="260" name="TextBox 259"/>
          <p:cNvSpPr txBox="1"/>
          <p:nvPr/>
        </p:nvSpPr>
        <p:spPr>
          <a:xfrm>
            <a:off x="7097751" y="4774845"/>
            <a:ext cx="1715291" cy="369332"/>
          </a:xfrm>
          <a:prstGeom prst="rect">
            <a:avLst/>
          </a:prstGeom>
          <a:noFill/>
        </p:spPr>
        <p:txBody>
          <a:bodyPr wrap="square" rtlCol="0">
            <a:spAutoFit/>
          </a:bodyPr>
          <a:lstStyle/>
          <a:p>
            <a:r>
              <a:rPr lang="en-US" i="1" dirty="0" smtClean="0">
                <a:solidFill>
                  <a:srgbClr val="505050"/>
                </a:solidFill>
                <a:latin typeface="Segoe UI Light" panose="020B0502040204020203" pitchFamily="34" charset="0"/>
                <a:cs typeface="Segoe UI Light" panose="020B0502040204020203" pitchFamily="34" charset="0"/>
              </a:rPr>
              <a:t>CSOM / REST</a:t>
            </a:r>
            <a:endParaRPr lang="en-US" i="1" dirty="0">
              <a:solidFill>
                <a:srgbClr val="505050"/>
              </a:solidFill>
              <a:latin typeface="Segoe UI Light" panose="020B0502040204020203" pitchFamily="34" charset="0"/>
              <a:cs typeface="Segoe UI Light" panose="020B0502040204020203" pitchFamily="34" charset="0"/>
            </a:endParaRPr>
          </a:p>
        </p:txBody>
      </p:sp>
      <p:grpSp>
        <p:nvGrpSpPr>
          <p:cNvPr id="3" name="Group 2"/>
          <p:cNvGrpSpPr/>
          <p:nvPr/>
        </p:nvGrpSpPr>
        <p:grpSpPr>
          <a:xfrm>
            <a:off x="4712237" y="3218199"/>
            <a:ext cx="1556457" cy="1125997"/>
            <a:chOff x="4709580" y="3116146"/>
            <a:chExt cx="1556457" cy="1125997"/>
          </a:xfrm>
        </p:grpSpPr>
        <p:pic>
          <p:nvPicPr>
            <p:cNvPr id="45" name="Picture 44"/>
            <p:cNvPicPr>
              <a:picLocks noChangeAspect="1"/>
            </p:cNvPicPr>
            <p:nvPr/>
          </p:nvPicPr>
          <p:blipFill>
            <a:blip r:embed="rId12"/>
            <a:stretch>
              <a:fillRect/>
            </a:stretch>
          </p:blipFill>
          <p:spPr>
            <a:xfrm>
              <a:off x="5188852" y="3116146"/>
              <a:ext cx="597915" cy="598560"/>
            </a:xfrm>
            <a:prstGeom prst="rect">
              <a:avLst/>
            </a:prstGeom>
          </p:spPr>
        </p:pic>
        <p:sp>
          <p:nvSpPr>
            <p:cNvPr id="46" name="TextBox 45"/>
            <p:cNvSpPr txBox="1"/>
            <p:nvPr/>
          </p:nvSpPr>
          <p:spPr>
            <a:xfrm>
              <a:off x="4709580" y="3688145"/>
              <a:ext cx="1556457" cy="553998"/>
            </a:xfrm>
            <a:prstGeom prst="rect">
              <a:avLst/>
            </a:prstGeom>
            <a:noFill/>
            <a:ln>
              <a:noFill/>
            </a:ln>
          </p:spPr>
          <p:txBody>
            <a:bodyPr wrap="square" lIns="0" tIns="0" rIns="0" bIns="0" rtlCol="0">
              <a:spAutoFit/>
            </a:bodyPr>
            <a:lstStyle/>
            <a:p>
              <a:pPr algn="ctr"/>
              <a:r>
                <a:rPr lang="en-US" spc="-53" dirty="0" smtClean="0">
                  <a:solidFill>
                    <a:srgbClr val="505050"/>
                  </a:solidFill>
                  <a:latin typeface="Segoe UI Light" panose="020B0502040204020203" pitchFamily="34" charset="0"/>
                  <a:cs typeface="Segoe UI Light" panose="020B0502040204020203" pitchFamily="34" charset="0"/>
                </a:rPr>
                <a:t>Custom WCF service</a:t>
              </a:r>
              <a:endParaRPr lang="en-US" spc="-53" dirty="0">
                <a:solidFill>
                  <a:srgbClr val="505050"/>
                </a:solidFill>
                <a:latin typeface="Segoe UI Light" panose="020B0502040204020203" pitchFamily="34" charset="0"/>
                <a:cs typeface="Segoe UI Light" panose="020B0502040204020203" pitchFamily="34" charset="0"/>
              </a:endParaRPr>
            </a:p>
          </p:txBody>
        </p:sp>
      </p:grpSp>
      <p:cxnSp>
        <p:nvCxnSpPr>
          <p:cNvPr id="50" name="Straight Arrow Connector 49"/>
          <p:cNvCxnSpPr/>
          <p:nvPr/>
        </p:nvCxnSpPr>
        <p:spPr>
          <a:xfrm flipH="1" flipV="1">
            <a:off x="5852168" y="3596296"/>
            <a:ext cx="3273482" cy="470901"/>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53" name="Group 52"/>
          <p:cNvGrpSpPr/>
          <p:nvPr/>
        </p:nvGrpSpPr>
        <p:grpSpPr>
          <a:xfrm>
            <a:off x="6980563" y="3489789"/>
            <a:ext cx="524853" cy="524853"/>
            <a:chOff x="492" y="17985"/>
            <a:chExt cx="524853" cy="524853"/>
          </a:xfrm>
        </p:grpSpPr>
        <p:sp>
          <p:nvSpPr>
            <p:cNvPr id="54" name="Oval 53"/>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2</a:t>
              </a:r>
            </a:p>
          </p:txBody>
        </p:sp>
      </p:grpSp>
      <p:grpSp>
        <p:nvGrpSpPr>
          <p:cNvPr id="56" name="Group 55"/>
          <p:cNvGrpSpPr/>
          <p:nvPr/>
        </p:nvGrpSpPr>
        <p:grpSpPr>
          <a:xfrm>
            <a:off x="6478832" y="4428304"/>
            <a:ext cx="524853" cy="524853"/>
            <a:chOff x="492" y="17985"/>
            <a:chExt cx="524853" cy="524853"/>
          </a:xfrm>
        </p:grpSpPr>
        <p:sp>
          <p:nvSpPr>
            <p:cNvPr id="57" name="Oval 56"/>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8"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3</a:t>
              </a:r>
              <a:endParaRPr lang="en-US" sz="2400" dirty="0">
                <a:solidFill>
                  <a:srgbClr val="FFFFFF"/>
                </a:solidFill>
              </a:endParaRPr>
            </a:p>
          </p:txBody>
        </p:sp>
      </p:grpSp>
    </p:spTree>
    <p:extLst>
      <p:ext uri="{BB962C8B-B14F-4D97-AF65-F5344CB8AC3E}">
        <p14:creationId xmlns:p14="http://schemas.microsoft.com/office/powerpoint/2010/main" val="105058816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1000"/>
                                        <p:tgtEl>
                                          <p:spTgt spid="212"/>
                                        </p:tgtEl>
                                      </p:cBhvr>
                                    </p:animEffect>
                                    <p:anim calcmode="lin" valueType="num">
                                      <p:cBhvr>
                                        <p:cTn id="8" dur="1000" fill="hold"/>
                                        <p:tgtEl>
                                          <p:spTgt spid="212"/>
                                        </p:tgtEl>
                                        <p:attrNameLst>
                                          <p:attrName>ppt_x</p:attrName>
                                        </p:attrNameLst>
                                      </p:cBhvr>
                                      <p:tavLst>
                                        <p:tav tm="0">
                                          <p:val>
                                            <p:strVal val="#ppt_x"/>
                                          </p:val>
                                        </p:tav>
                                        <p:tav tm="100000">
                                          <p:val>
                                            <p:strVal val="#ppt_x"/>
                                          </p:val>
                                        </p:tav>
                                      </p:tavLst>
                                    </p:anim>
                                    <p:anim calcmode="lin" valueType="num">
                                      <p:cBhvr>
                                        <p:cTn id="9" dur="1000" fill="hold"/>
                                        <p:tgtEl>
                                          <p:spTgt spid="2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8"/>
                                        </p:tgtEl>
                                        <p:attrNameLst>
                                          <p:attrName>style.visibility</p:attrName>
                                        </p:attrNameLst>
                                      </p:cBhvr>
                                      <p:to>
                                        <p:strVal val="visible"/>
                                      </p:to>
                                    </p:set>
                                    <p:animEffect transition="in" filter="fade">
                                      <p:cBhvr>
                                        <p:cTn id="12" dur="1000"/>
                                        <p:tgtEl>
                                          <p:spTgt spid="248"/>
                                        </p:tgtEl>
                                      </p:cBhvr>
                                    </p:animEffect>
                                    <p:anim calcmode="lin" valueType="num">
                                      <p:cBhvr>
                                        <p:cTn id="13" dur="1000" fill="hold"/>
                                        <p:tgtEl>
                                          <p:spTgt spid="248"/>
                                        </p:tgtEl>
                                        <p:attrNameLst>
                                          <p:attrName>ppt_x</p:attrName>
                                        </p:attrNameLst>
                                      </p:cBhvr>
                                      <p:tavLst>
                                        <p:tav tm="0">
                                          <p:val>
                                            <p:strVal val="#ppt_x"/>
                                          </p:val>
                                        </p:tav>
                                        <p:tav tm="100000">
                                          <p:val>
                                            <p:strVal val="#ppt_x"/>
                                          </p:val>
                                        </p:tav>
                                      </p:tavLst>
                                    </p:anim>
                                    <p:anim calcmode="lin" valueType="num">
                                      <p:cBhvr>
                                        <p:cTn id="14" dur="1000" fill="hold"/>
                                        <p:tgtEl>
                                          <p:spTgt spid="24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5"/>
                                        </p:tgtEl>
                                        <p:attrNameLst>
                                          <p:attrName>style.visibility</p:attrName>
                                        </p:attrNameLst>
                                      </p:cBhvr>
                                      <p:to>
                                        <p:strVal val="visible"/>
                                      </p:to>
                                    </p:set>
                                    <p:animEffect transition="in" filter="fade">
                                      <p:cBhvr>
                                        <p:cTn id="17" dur="1000"/>
                                        <p:tgtEl>
                                          <p:spTgt spid="215"/>
                                        </p:tgtEl>
                                      </p:cBhvr>
                                    </p:animEffect>
                                    <p:anim calcmode="lin" valueType="num">
                                      <p:cBhvr>
                                        <p:cTn id="18" dur="1000" fill="hold"/>
                                        <p:tgtEl>
                                          <p:spTgt spid="215"/>
                                        </p:tgtEl>
                                        <p:attrNameLst>
                                          <p:attrName>ppt_x</p:attrName>
                                        </p:attrNameLst>
                                      </p:cBhvr>
                                      <p:tavLst>
                                        <p:tav tm="0">
                                          <p:val>
                                            <p:strVal val="#ppt_x"/>
                                          </p:val>
                                        </p:tav>
                                        <p:tav tm="100000">
                                          <p:val>
                                            <p:strVal val="#ppt_x"/>
                                          </p:val>
                                        </p:tav>
                                      </p:tavLst>
                                    </p:anim>
                                    <p:anim calcmode="lin" valueType="num">
                                      <p:cBhvr>
                                        <p:cTn id="19" dur="1000" fill="hold"/>
                                        <p:tgtEl>
                                          <p:spTgt spid="2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strVal val="#ppt_x"/>
                                          </p:val>
                                        </p:tav>
                                        <p:tav tm="100000">
                                          <p:val>
                                            <p:strVal val="#ppt_x"/>
                                          </p:val>
                                        </p:tav>
                                      </p:tavLst>
                                    </p:anim>
                                    <p:anim calcmode="lin" valueType="num">
                                      <p:cBhvr>
                                        <p:cTn id="31" dur="1000" fill="hold"/>
                                        <p:tgtEl>
                                          <p:spTgt spid="5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000"/>
                                  </p:stCondLst>
                                  <p:childTnLst>
                                    <p:set>
                                      <p:cBhvr>
                                        <p:cTn id="38" dur="1" fill="hold">
                                          <p:stCondLst>
                                            <p:cond delay="0"/>
                                          </p:stCondLst>
                                        </p:cTn>
                                        <p:tgtEl>
                                          <p:spTgt spid="179"/>
                                        </p:tgtEl>
                                        <p:attrNameLst>
                                          <p:attrName>style.visibility</p:attrName>
                                        </p:attrNameLst>
                                      </p:cBhvr>
                                      <p:to>
                                        <p:strVal val="visible"/>
                                      </p:to>
                                    </p:set>
                                    <p:animEffect transition="in" filter="fade">
                                      <p:cBhvr>
                                        <p:cTn id="39" dur="1000"/>
                                        <p:tgtEl>
                                          <p:spTgt spid="179"/>
                                        </p:tgtEl>
                                      </p:cBhvr>
                                    </p:animEffect>
                                    <p:anim calcmode="lin" valueType="num">
                                      <p:cBhvr>
                                        <p:cTn id="40" dur="1000" fill="hold"/>
                                        <p:tgtEl>
                                          <p:spTgt spid="179"/>
                                        </p:tgtEl>
                                        <p:attrNameLst>
                                          <p:attrName>ppt_x</p:attrName>
                                        </p:attrNameLst>
                                      </p:cBhvr>
                                      <p:tavLst>
                                        <p:tav tm="0">
                                          <p:val>
                                            <p:strVal val="#ppt_x"/>
                                          </p:val>
                                        </p:tav>
                                        <p:tav tm="100000">
                                          <p:val>
                                            <p:strVal val="#ppt_x"/>
                                          </p:val>
                                        </p:tav>
                                      </p:tavLst>
                                    </p:anim>
                                    <p:anim calcmode="lin" valueType="num">
                                      <p:cBhvr>
                                        <p:cTn id="41" dur="1000" fill="hold"/>
                                        <p:tgtEl>
                                          <p:spTgt spid="179"/>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0"/>
                                  </p:stCondLst>
                                  <p:childTnLst>
                                    <p:set>
                                      <p:cBhvr>
                                        <p:cTn id="43" dur="1" fill="hold">
                                          <p:stCondLst>
                                            <p:cond delay="0"/>
                                          </p:stCondLst>
                                        </p:cTn>
                                        <p:tgtEl>
                                          <p:spTgt spid="172"/>
                                        </p:tgtEl>
                                        <p:attrNameLst>
                                          <p:attrName>style.visibility</p:attrName>
                                        </p:attrNameLst>
                                      </p:cBhvr>
                                      <p:to>
                                        <p:strVal val="visible"/>
                                      </p:to>
                                    </p:set>
                                    <p:animEffect transition="in" filter="fade">
                                      <p:cBhvr>
                                        <p:cTn id="44" dur="1000"/>
                                        <p:tgtEl>
                                          <p:spTgt spid="172"/>
                                        </p:tgtEl>
                                      </p:cBhvr>
                                    </p:animEffect>
                                    <p:anim calcmode="lin" valueType="num">
                                      <p:cBhvr>
                                        <p:cTn id="45" dur="1000" fill="hold"/>
                                        <p:tgtEl>
                                          <p:spTgt spid="172"/>
                                        </p:tgtEl>
                                        <p:attrNameLst>
                                          <p:attrName>ppt_x</p:attrName>
                                        </p:attrNameLst>
                                      </p:cBhvr>
                                      <p:tavLst>
                                        <p:tav tm="0">
                                          <p:val>
                                            <p:strVal val="#ppt_x"/>
                                          </p:val>
                                        </p:tav>
                                        <p:tav tm="100000">
                                          <p:val>
                                            <p:strVal val="#ppt_x"/>
                                          </p:val>
                                        </p:tav>
                                      </p:tavLst>
                                    </p:anim>
                                    <p:anim calcmode="lin" valueType="num">
                                      <p:cBhvr>
                                        <p:cTn id="46" dur="1000" fill="hold"/>
                                        <p:tgtEl>
                                          <p:spTgt spid="17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0"/>
                                  </p:stCondLst>
                                  <p:childTnLst>
                                    <p:set>
                                      <p:cBhvr>
                                        <p:cTn id="48" dur="1" fill="hold">
                                          <p:stCondLst>
                                            <p:cond delay="0"/>
                                          </p:stCondLst>
                                        </p:cTn>
                                        <p:tgtEl>
                                          <p:spTgt spid="171"/>
                                        </p:tgtEl>
                                        <p:attrNameLst>
                                          <p:attrName>style.visibility</p:attrName>
                                        </p:attrNameLst>
                                      </p:cBhvr>
                                      <p:to>
                                        <p:strVal val="visible"/>
                                      </p:to>
                                    </p:set>
                                    <p:animEffect transition="in" filter="fade">
                                      <p:cBhvr>
                                        <p:cTn id="49" dur="1000"/>
                                        <p:tgtEl>
                                          <p:spTgt spid="171"/>
                                        </p:tgtEl>
                                      </p:cBhvr>
                                    </p:animEffect>
                                    <p:anim calcmode="lin" valueType="num">
                                      <p:cBhvr>
                                        <p:cTn id="50" dur="1000" fill="hold"/>
                                        <p:tgtEl>
                                          <p:spTgt spid="171"/>
                                        </p:tgtEl>
                                        <p:attrNameLst>
                                          <p:attrName>ppt_x</p:attrName>
                                        </p:attrNameLst>
                                      </p:cBhvr>
                                      <p:tavLst>
                                        <p:tav tm="0">
                                          <p:val>
                                            <p:strVal val="#ppt_x"/>
                                          </p:val>
                                        </p:tav>
                                        <p:tav tm="100000">
                                          <p:val>
                                            <p:strVal val="#ppt_x"/>
                                          </p:val>
                                        </p:tav>
                                      </p:tavLst>
                                    </p:anim>
                                    <p:anim calcmode="lin" valueType="num">
                                      <p:cBhvr>
                                        <p:cTn id="51" dur="1000" fill="hold"/>
                                        <p:tgtEl>
                                          <p:spTgt spid="17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1000"/>
                                        <p:tgtEl>
                                          <p:spTgt spid="56"/>
                                        </p:tgtEl>
                                      </p:cBhvr>
                                    </p:animEffect>
                                    <p:anim calcmode="lin" valueType="num">
                                      <p:cBhvr>
                                        <p:cTn id="57" dur="1000" fill="hold"/>
                                        <p:tgtEl>
                                          <p:spTgt spid="56"/>
                                        </p:tgtEl>
                                        <p:attrNameLst>
                                          <p:attrName>ppt_x</p:attrName>
                                        </p:attrNameLst>
                                      </p:cBhvr>
                                      <p:tavLst>
                                        <p:tav tm="0">
                                          <p:val>
                                            <p:strVal val="#ppt_x"/>
                                          </p:val>
                                        </p:tav>
                                        <p:tav tm="100000">
                                          <p:val>
                                            <p:strVal val="#ppt_x"/>
                                          </p:val>
                                        </p:tav>
                                      </p:tavLst>
                                    </p:anim>
                                    <p:anim calcmode="lin" valueType="num">
                                      <p:cBhvr>
                                        <p:cTn id="58" dur="1000" fill="hold"/>
                                        <p:tgtEl>
                                          <p:spTgt spid="56"/>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32"/>
                                        </p:tgtEl>
                                        <p:attrNameLst>
                                          <p:attrName>style.visibility</p:attrName>
                                        </p:attrNameLst>
                                      </p:cBhvr>
                                      <p:to>
                                        <p:strVal val="visible"/>
                                      </p:to>
                                    </p:set>
                                    <p:animEffect transition="in" filter="fade">
                                      <p:cBhvr>
                                        <p:cTn id="61" dur="1000"/>
                                        <p:tgtEl>
                                          <p:spTgt spid="232"/>
                                        </p:tgtEl>
                                      </p:cBhvr>
                                    </p:animEffect>
                                    <p:anim calcmode="lin" valueType="num">
                                      <p:cBhvr>
                                        <p:cTn id="62" dur="1000" fill="hold"/>
                                        <p:tgtEl>
                                          <p:spTgt spid="232"/>
                                        </p:tgtEl>
                                        <p:attrNameLst>
                                          <p:attrName>ppt_x</p:attrName>
                                        </p:attrNameLst>
                                      </p:cBhvr>
                                      <p:tavLst>
                                        <p:tav tm="0">
                                          <p:val>
                                            <p:strVal val="#ppt_x"/>
                                          </p:val>
                                        </p:tav>
                                        <p:tav tm="100000">
                                          <p:val>
                                            <p:strVal val="#ppt_x"/>
                                          </p:val>
                                        </p:tav>
                                      </p:tavLst>
                                    </p:anim>
                                    <p:anim calcmode="lin" valueType="num">
                                      <p:cBhvr>
                                        <p:cTn id="63" dur="1000" fill="hold"/>
                                        <p:tgtEl>
                                          <p:spTgt spid="23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60"/>
                                        </p:tgtEl>
                                        <p:attrNameLst>
                                          <p:attrName>style.visibility</p:attrName>
                                        </p:attrNameLst>
                                      </p:cBhvr>
                                      <p:to>
                                        <p:strVal val="visible"/>
                                      </p:to>
                                    </p:set>
                                    <p:animEffect transition="in" filter="fade">
                                      <p:cBhvr>
                                        <p:cTn id="66" dur="1000"/>
                                        <p:tgtEl>
                                          <p:spTgt spid="260"/>
                                        </p:tgtEl>
                                      </p:cBhvr>
                                    </p:animEffect>
                                    <p:anim calcmode="lin" valueType="num">
                                      <p:cBhvr>
                                        <p:cTn id="67" dur="1000" fill="hold"/>
                                        <p:tgtEl>
                                          <p:spTgt spid="260"/>
                                        </p:tgtEl>
                                        <p:attrNameLst>
                                          <p:attrName>ppt_x</p:attrName>
                                        </p:attrNameLst>
                                      </p:cBhvr>
                                      <p:tavLst>
                                        <p:tav tm="0">
                                          <p:val>
                                            <p:strVal val="#ppt_x"/>
                                          </p:val>
                                        </p:tav>
                                        <p:tav tm="100000">
                                          <p:val>
                                            <p:strVal val="#ppt_x"/>
                                          </p:val>
                                        </p:tav>
                                      </p:tavLst>
                                    </p:anim>
                                    <p:anim calcmode="lin" valueType="num">
                                      <p:cBhvr>
                                        <p:cTn id="68" dur="1000" fill="hold"/>
                                        <p:tgtEl>
                                          <p:spTgt spid="260"/>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229"/>
                                        </p:tgtEl>
                                        <p:attrNameLst>
                                          <p:attrName>style.visibility</p:attrName>
                                        </p:attrNameLst>
                                      </p:cBhvr>
                                      <p:to>
                                        <p:strVal val="visible"/>
                                      </p:to>
                                    </p:set>
                                    <p:animEffect transition="in" filter="fade">
                                      <p:cBhvr>
                                        <p:cTn id="71" dur="1000"/>
                                        <p:tgtEl>
                                          <p:spTgt spid="229"/>
                                        </p:tgtEl>
                                      </p:cBhvr>
                                    </p:animEffect>
                                    <p:anim calcmode="lin" valueType="num">
                                      <p:cBhvr>
                                        <p:cTn id="72" dur="1000" fill="hold"/>
                                        <p:tgtEl>
                                          <p:spTgt spid="229"/>
                                        </p:tgtEl>
                                        <p:attrNameLst>
                                          <p:attrName>ppt_x</p:attrName>
                                        </p:attrNameLst>
                                      </p:cBhvr>
                                      <p:tavLst>
                                        <p:tav tm="0">
                                          <p:val>
                                            <p:strVal val="#ppt_x"/>
                                          </p:val>
                                        </p:tav>
                                        <p:tav tm="100000">
                                          <p:val>
                                            <p:strVal val="#ppt_x"/>
                                          </p:val>
                                        </p:tav>
                                      </p:tavLst>
                                    </p:anim>
                                    <p:anim calcmode="lin" valueType="num">
                                      <p:cBhvr>
                                        <p:cTn id="73"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self service pattern – Classic</a:t>
            </a:r>
            <a:endParaRPr lang="en-US" dirty="0"/>
          </a:p>
        </p:txBody>
      </p:sp>
      <p:sp>
        <p:nvSpPr>
          <p:cNvPr id="7" name="TextBox 6"/>
          <p:cNvSpPr txBox="1"/>
          <p:nvPr/>
        </p:nvSpPr>
        <p:spPr>
          <a:xfrm>
            <a:off x="164853" y="1479062"/>
            <a:ext cx="2077748" cy="794064"/>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rgbClr val="505050"/>
                    </a:gs>
                    <a:gs pos="30000">
                      <a:srgbClr val="505050"/>
                    </a:gs>
                  </a:gsLst>
                  <a:lin ang="5400000" scaled="0"/>
                </a:gradFill>
              </a:rPr>
              <a:t>Contoso</a:t>
            </a:r>
          </a:p>
        </p:txBody>
      </p:sp>
      <p:pic>
        <p:nvPicPr>
          <p:cNvPr id="8" name="Picture 7"/>
          <p:cNvPicPr>
            <a:picLocks noChangeAspect="1"/>
          </p:cNvPicPr>
          <p:nvPr/>
        </p:nvPicPr>
        <p:blipFill>
          <a:blip r:embed="rId2"/>
          <a:stretch>
            <a:fillRect/>
          </a:stretch>
        </p:blipFill>
        <p:spPr>
          <a:xfrm>
            <a:off x="164853" y="4195655"/>
            <a:ext cx="2546041" cy="2325943"/>
          </a:xfrm>
          <a:prstGeom prst="rect">
            <a:avLst/>
          </a:prstGeom>
        </p:spPr>
      </p:pic>
      <p:pic>
        <p:nvPicPr>
          <p:cNvPr id="10" name="Picture 9"/>
          <p:cNvPicPr>
            <a:picLocks noChangeAspect="1"/>
          </p:cNvPicPr>
          <p:nvPr/>
        </p:nvPicPr>
        <p:blipFill>
          <a:blip r:embed="rId3"/>
          <a:stretch>
            <a:fillRect/>
          </a:stretch>
        </p:blipFill>
        <p:spPr>
          <a:xfrm>
            <a:off x="5923779" y="1479062"/>
            <a:ext cx="1471110" cy="91471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8610" y="1395872"/>
            <a:ext cx="2532499" cy="877254"/>
          </a:xfrm>
          <a:prstGeom prst="rect">
            <a:avLst/>
          </a:prstGeom>
        </p:spPr>
      </p:pic>
      <p:grpSp>
        <p:nvGrpSpPr>
          <p:cNvPr id="12" name="Group 11"/>
          <p:cNvGrpSpPr/>
          <p:nvPr/>
        </p:nvGrpSpPr>
        <p:grpSpPr>
          <a:xfrm>
            <a:off x="3350877" y="4927944"/>
            <a:ext cx="3608754" cy="1744130"/>
            <a:chOff x="7418636" y="4197787"/>
            <a:chExt cx="5198508" cy="2406723"/>
          </a:xfrm>
        </p:grpSpPr>
        <p:grpSp>
          <p:nvGrpSpPr>
            <p:cNvPr id="13" name="Group 12"/>
            <p:cNvGrpSpPr/>
            <p:nvPr/>
          </p:nvGrpSpPr>
          <p:grpSpPr>
            <a:xfrm>
              <a:off x="7695688" y="4527292"/>
              <a:ext cx="4921456" cy="2077218"/>
              <a:chOff x="8852204" y="1128641"/>
              <a:chExt cx="6758764" cy="2638595"/>
            </a:xfrm>
          </p:grpSpPr>
          <p:pic>
            <p:nvPicPr>
              <p:cNvPr id="22" name="Picture 21"/>
              <p:cNvPicPr>
                <a:picLocks noChangeAspect="1"/>
              </p:cNvPicPr>
              <p:nvPr/>
            </p:nvPicPr>
            <p:blipFill>
              <a:blip r:embed="rId5"/>
              <a:stretch>
                <a:fillRect/>
              </a:stretch>
            </p:blipFill>
            <p:spPr>
              <a:xfrm>
                <a:off x="8852204" y="1128641"/>
                <a:ext cx="3139633" cy="1644862"/>
              </a:xfrm>
              <a:prstGeom prst="rect">
                <a:avLst/>
              </a:prstGeom>
              <a:ln>
                <a:solidFill>
                  <a:schemeClr val="bg1">
                    <a:lumMod val="65000"/>
                  </a:schemeClr>
                </a:solidFill>
              </a:ln>
            </p:spPr>
          </p:pic>
          <p:grpSp>
            <p:nvGrpSpPr>
              <p:cNvPr id="23" name="Group 22"/>
              <p:cNvGrpSpPr>
                <a:grpSpLocks noChangeAspect="1"/>
              </p:cNvGrpSpPr>
              <p:nvPr/>
            </p:nvGrpSpPr>
            <p:grpSpPr>
              <a:xfrm>
                <a:off x="9350544" y="2832242"/>
                <a:ext cx="6260424" cy="934994"/>
                <a:chOff x="7058023" y="1132085"/>
                <a:chExt cx="7512855" cy="1122044"/>
              </a:xfrm>
            </p:grpSpPr>
            <p:sp>
              <p:nvSpPr>
                <p:cNvPr id="24" name="TextBox 34"/>
                <p:cNvSpPr txBox="1">
                  <a:spLocks noChangeArrowheads="1"/>
                </p:cNvSpPr>
                <p:nvPr/>
              </p:nvSpPr>
              <p:spPr bwMode="auto">
                <a:xfrm>
                  <a:off x="7569111" y="1132085"/>
                  <a:ext cx="7001767" cy="891416"/>
                </a:xfrm>
                <a:prstGeom prst="rect">
                  <a:avLst/>
                </a:prstGeom>
                <a:noFill/>
                <a:ln w="9525">
                  <a:noFill/>
                  <a:miter lim="800000"/>
                  <a:headEnd/>
                  <a:tailEnd/>
                </a:ln>
              </p:spPr>
              <p:txBody>
                <a:bodyPr wrap="square">
                  <a:spAutoFit/>
                </a:bodyPr>
                <a:lstStyle/>
                <a:p>
                  <a:pPr algn="r"/>
                  <a:r>
                    <a:rPr lang="en-US" sz="1600" dirty="0">
                      <a:solidFill>
                        <a:srgbClr val="505050"/>
                      </a:solidFill>
                      <a:latin typeface="Segoe UI Light"/>
                    </a:rPr>
                    <a:t>http://teams.contoso.com</a:t>
                  </a:r>
                  <a:br>
                    <a:rPr lang="en-US" sz="1600" dirty="0">
                      <a:solidFill>
                        <a:srgbClr val="505050"/>
                      </a:solidFill>
                      <a:latin typeface="Segoe UI Light"/>
                    </a:rPr>
                  </a:br>
                  <a:r>
                    <a:rPr lang="en-US" sz="1600" dirty="0">
                      <a:solidFill>
                        <a:srgbClr val="505050"/>
                      </a:solidFill>
                      <a:latin typeface="Segoe UI Light"/>
                    </a:rPr>
                    <a:t>/sites/site</a:t>
                  </a:r>
                  <a:endParaRPr lang="en-US" sz="1050" dirty="0">
                    <a:solidFill>
                      <a:srgbClr val="505050"/>
                    </a:solidFill>
                    <a:latin typeface="Segoe UI Light"/>
                  </a:endParaRPr>
                </a:p>
              </p:txBody>
            </p:sp>
            <p:pic>
              <p:nvPicPr>
                <p:cNvPr id="25" name="Picture 24"/>
                <p:cNvPicPr>
                  <a:picLocks noChangeAspect="1"/>
                </p:cNvPicPr>
                <p:nvPr/>
              </p:nvPicPr>
              <p:blipFill rotWithShape="1">
                <a:blip r:embed="rId6"/>
                <a:srcRect l="8509" r="8135"/>
                <a:stretch/>
              </p:blipFill>
              <p:spPr>
                <a:xfrm>
                  <a:off x="7058023" y="1180879"/>
                  <a:ext cx="1907163" cy="1073250"/>
                </a:xfrm>
                <a:prstGeom prst="rect">
                  <a:avLst/>
                </a:prstGeom>
                <a:noFill/>
                <a:ln>
                  <a:noFill/>
                </a:ln>
              </p:spPr>
            </p:pic>
          </p:grpSp>
        </p:grpSp>
        <p:grpSp>
          <p:nvGrpSpPr>
            <p:cNvPr id="14" name="Group 13"/>
            <p:cNvGrpSpPr/>
            <p:nvPr/>
          </p:nvGrpSpPr>
          <p:grpSpPr>
            <a:xfrm>
              <a:off x="9516485" y="4197787"/>
              <a:ext cx="1032453" cy="776560"/>
              <a:chOff x="7956376" y="6096598"/>
              <a:chExt cx="1012300" cy="761402"/>
            </a:xfrm>
          </p:grpSpPr>
          <p:sp>
            <p:nvSpPr>
              <p:cNvPr id="16" name="Arc 15"/>
              <p:cNvSpPr/>
              <p:nvPr/>
            </p:nvSpPr>
            <p:spPr>
              <a:xfrm rot="16200000">
                <a:off x="8018335" y="6034639"/>
                <a:ext cx="761402" cy="885320"/>
              </a:xfrm>
              <a:prstGeom prst="arc">
                <a:avLst>
                  <a:gd name="adj1" fmla="val 2097834"/>
                  <a:gd name="adj2" fmla="val 366333"/>
                </a:avLst>
              </a:prstGeom>
              <a:ln w="28575">
                <a:solidFill>
                  <a:schemeClr val="tx1">
                    <a:alpha val="80000"/>
                  </a:schemeClr>
                </a:solidFill>
                <a:headEnd type="diamond" w="sm" len="me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latin typeface="Segoe UI Light" panose="020B0502040204020203" pitchFamily="34" charset="0"/>
                  <a:cs typeface="Segoe UI Light" panose="020B0502040204020203" pitchFamily="34" charset="0"/>
                </a:endParaRPr>
              </a:p>
            </p:txBody>
          </p:sp>
          <p:grpSp>
            <p:nvGrpSpPr>
              <p:cNvPr id="17" name="Group 16"/>
              <p:cNvGrpSpPr/>
              <p:nvPr/>
            </p:nvGrpSpPr>
            <p:grpSpPr>
              <a:xfrm>
                <a:off x="8025411" y="6179038"/>
                <a:ext cx="943265" cy="539522"/>
                <a:chOff x="6424150" y="1672006"/>
                <a:chExt cx="1441917" cy="885085"/>
              </a:xfrm>
            </p:grpSpPr>
            <p:grpSp>
              <p:nvGrpSpPr>
                <p:cNvPr id="18" name="Group 17"/>
                <p:cNvGrpSpPr/>
                <p:nvPr/>
              </p:nvGrpSpPr>
              <p:grpSpPr>
                <a:xfrm>
                  <a:off x="6858521" y="1788756"/>
                  <a:ext cx="1007546" cy="768335"/>
                  <a:chOff x="6948264" y="1076489"/>
                  <a:chExt cx="1007546" cy="768335"/>
                </a:xfrm>
              </p:grpSpPr>
              <p:pic>
                <p:nvPicPr>
                  <p:cNvPr id="20" name="Picture 19"/>
                  <p:cNvPicPr>
                    <a:picLocks noChangeAspect="1"/>
                  </p:cNvPicPr>
                  <p:nvPr/>
                </p:nvPicPr>
                <p:blipFill>
                  <a:blip r:embed="rId7"/>
                  <a:stretch>
                    <a:fillRect/>
                  </a:stretch>
                </p:blipFill>
                <p:spPr>
                  <a:xfrm>
                    <a:off x="6948264" y="1076489"/>
                    <a:ext cx="676503" cy="768335"/>
                  </a:xfrm>
                  <a:prstGeom prst="rect">
                    <a:avLst/>
                  </a:prstGeom>
                  <a:effectLst>
                    <a:softEdge rad="31750"/>
                  </a:effectLst>
                </p:spPr>
              </p:pic>
              <p:sp>
                <p:nvSpPr>
                  <p:cNvPr id="21" name="TextBox 20"/>
                  <p:cNvSpPr txBox="1"/>
                  <p:nvPr/>
                </p:nvSpPr>
                <p:spPr>
                  <a:xfrm>
                    <a:off x="7034294" y="1368864"/>
                    <a:ext cx="921516" cy="341560"/>
                  </a:xfrm>
                  <a:prstGeom prst="rect">
                    <a:avLst/>
                  </a:prstGeom>
                  <a:solidFill>
                    <a:schemeClr val="bg1">
                      <a:alpha val="50000"/>
                    </a:schemeClr>
                  </a:solidFill>
                  <a:effectLst>
                    <a:softEdge rad="63500"/>
                  </a:effectLst>
                </p:spPr>
                <p:txBody>
                  <a:bodyPr wrap="none" lIns="36717" tIns="0" rIns="36717" bIns="0" rtlCol="0" anchor="ctr" anchorCtr="0">
                    <a:spAutoFit/>
                  </a:bodyPr>
                  <a:lstStyle/>
                  <a:p>
                    <a:pPr algn="ctr"/>
                    <a:r>
                      <a:rPr lang="en-US" sz="1000" b="1" dirty="0">
                        <a:solidFill>
                          <a:srgbClr val="505050"/>
                        </a:solidFill>
                        <a:latin typeface="Segoe UI Light" panose="020B0502040204020203" pitchFamily="34" charset="0"/>
                        <a:cs typeface="Segoe UI Light" panose="020B0502040204020203" pitchFamily="34" charset="0"/>
                      </a:rPr>
                      <a:t>&lt;xml&gt;</a:t>
                    </a:r>
                  </a:p>
                </p:txBody>
              </p:sp>
            </p:grpSp>
            <p:pic>
              <p:nvPicPr>
                <p:cNvPr id="19" name="Picture 18"/>
                <p:cNvPicPr>
                  <a:picLocks noChangeAspect="1"/>
                </p:cNvPicPr>
                <p:nvPr/>
              </p:nvPicPr>
              <p:blipFill>
                <a:blip r:embed="rId8"/>
                <a:stretch>
                  <a:fillRect/>
                </a:stretch>
              </p:blipFill>
              <p:spPr>
                <a:xfrm>
                  <a:off x="6424150" y="1672006"/>
                  <a:ext cx="676503" cy="647343"/>
                </a:xfrm>
                <a:prstGeom prst="rect">
                  <a:avLst/>
                </a:prstGeom>
              </p:spPr>
            </p:pic>
          </p:grpSp>
        </p:grpSp>
        <p:pic>
          <p:nvPicPr>
            <p:cNvPr id="15" name="Picture 14"/>
            <p:cNvPicPr>
              <a:picLocks noChangeAspect="1"/>
            </p:cNvPicPr>
            <p:nvPr/>
          </p:nvPicPr>
          <p:blipFill>
            <a:blip r:embed="rId9"/>
            <a:stretch>
              <a:fillRect/>
            </a:stretch>
          </p:blipFill>
          <p:spPr>
            <a:xfrm>
              <a:off x="7418636" y="5541785"/>
              <a:ext cx="764775" cy="709920"/>
            </a:xfrm>
            <a:prstGeom prst="rect">
              <a:avLst/>
            </a:prstGeom>
          </p:spPr>
        </p:pic>
      </p:grpSp>
      <p:grpSp>
        <p:nvGrpSpPr>
          <p:cNvPr id="26" name="Group 25"/>
          <p:cNvGrpSpPr/>
          <p:nvPr/>
        </p:nvGrpSpPr>
        <p:grpSpPr>
          <a:xfrm>
            <a:off x="7837949" y="2961646"/>
            <a:ext cx="4073300" cy="1780842"/>
            <a:chOff x="7418636" y="4197787"/>
            <a:chExt cx="5867700" cy="2457382"/>
          </a:xfrm>
        </p:grpSpPr>
        <p:grpSp>
          <p:nvGrpSpPr>
            <p:cNvPr id="27" name="Group 26"/>
            <p:cNvGrpSpPr/>
            <p:nvPr/>
          </p:nvGrpSpPr>
          <p:grpSpPr>
            <a:xfrm>
              <a:off x="7695688" y="4527292"/>
              <a:ext cx="5590648" cy="2127877"/>
              <a:chOff x="8852204" y="1128641"/>
              <a:chExt cx="7677783" cy="2702945"/>
            </a:xfrm>
          </p:grpSpPr>
          <p:pic>
            <p:nvPicPr>
              <p:cNvPr id="36" name="Picture 35"/>
              <p:cNvPicPr>
                <a:picLocks noChangeAspect="1"/>
              </p:cNvPicPr>
              <p:nvPr/>
            </p:nvPicPr>
            <p:blipFill>
              <a:blip r:embed="rId5"/>
              <a:stretch>
                <a:fillRect/>
              </a:stretch>
            </p:blipFill>
            <p:spPr>
              <a:xfrm>
                <a:off x="8852204" y="1128641"/>
                <a:ext cx="3139633" cy="1644862"/>
              </a:xfrm>
              <a:prstGeom prst="rect">
                <a:avLst/>
              </a:prstGeom>
              <a:ln>
                <a:solidFill>
                  <a:schemeClr val="bg1">
                    <a:lumMod val="65000"/>
                  </a:schemeClr>
                </a:solidFill>
              </a:ln>
            </p:spPr>
          </p:pic>
          <p:grpSp>
            <p:nvGrpSpPr>
              <p:cNvPr id="37" name="Group 36"/>
              <p:cNvGrpSpPr>
                <a:grpSpLocks noChangeAspect="1"/>
              </p:cNvGrpSpPr>
              <p:nvPr/>
            </p:nvGrpSpPr>
            <p:grpSpPr>
              <a:xfrm>
                <a:off x="9350544" y="2806579"/>
                <a:ext cx="7179443" cy="1025007"/>
                <a:chOff x="7058023" y="1101288"/>
                <a:chExt cx="8615728" cy="1230064"/>
              </a:xfrm>
            </p:grpSpPr>
            <p:sp>
              <p:nvSpPr>
                <p:cNvPr id="38" name="TextBox 34"/>
                <p:cNvSpPr txBox="1">
                  <a:spLocks noChangeArrowheads="1"/>
                </p:cNvSpPr>
                <p:nvPr/>
              </p:nvSpPr>
              <p:spPr bwMode="auto">
                <a:xfrm>
                  <a:off x="8343854" y="1101288"/>
                  <a:ext cx="7329897" cy="1230064"/>
                </a:xfrm>
                <a:prstGeom prst="rect">
                  <a:avLst/>
                </a:prstGeom>
                <a:noFill/>
                <a:ln w="9525">
                  <a:noFill/>
                  <a:miter lim="800000"/>
                  <a:headEnd/>
                  <a:tailEnd/>
                </a:ln>
              </p:spPr>
              <p:txBody>
                <a:bodyPr wrap="square">
                  <a:spAutoFit/>
                </a:bodyPr>
                <a:lstStyle/>
                <a:p>
                  <a:pPr algn="r"/>
                  <a:r>
                    <a:rPr lang="en-US" sz="1600" dirty="0" smtClean="0">
                      <a:solidFill>
                        <a:srgbClr val="505050"/>
                      </a:solidFill>
                      <a:latin typeface="Segoe UI Light"/>
                    </a:rPr>
                    <a:t>https://contoso.sharepoint.com</a:t>
                  </a:r>
                  <a:r>
                    <a:rPr lang="en-US" sz="1600" dirty="0">
                      <a:solidFill>
                        <a:srgbClr val="505050"/>
                      </a:solidFill>
                      <a:latin typeface="Segoe UI Light"/>
                    </a:rPr>
                    <a:t/>
                  </a:r>
                  <a:br>
                    <a:rPr lang="en-US" sz="1600" dirty="0">
                      <a:solidFill>
                        <a:srgbClr val="505050"/>
                      </a:solidFill>
                      <a:latin typeface="Segoe UI Light"/>
                    </a:rPr>
                  </a:br>
                  <a:r>
                    <a:rPr lang="en-US" sz="1600" dirty="0">
                      <a:solidFill>
                        <a:srgbClr val="505050"/>
                      </a:solidFill>
                      <a:latin typeface="Segoe UI Light"/>
                    </a:rPr>
                    <a:t>/sites/site</a:t>
                  </a:r>
                  <a:endParaRPr lang="en-US" sz="1050" dirty="0">
                    <a:solidFill>
                      <a:srgbClr val="505050"/>
                    </a:solidFill>
                    <a:latin typeface="Segoe UI Light"/>
                  </a:endParaRPr>
                </a:p>
              </p:txBody>
            </p:sp>
            <p:pic>
              <p:nvPicPr>
                <p:cNvPr id="39" name="Picture 38"/>
                <p:cNvPicPr>
                  <a:picLocks noChangeAspect="1"/>
                </p:cNvPicPr>
                <p:nvPr/>
              </p:nvPicPr>
              <p:blipFill rotWithShape="1">
                <a:blip r:embed="rId6"/>
                <a:srcRect l="8509" r="8135"/>
                <a:stretch/>
              </p:blipFill>
              <p:spPr>
                <a:xfrm>
                  <a:off x="7058023" y="1180879"/>
                  <a:ext cx="1907163" cy="1073250"/>
                </a:xfrm>
                <a:prstGeom prst="rect">
                  <a:avLst/>
                </a:prstGeom>
                <a:noFill/>
                <a:ln>
                  <a:noFill/>
                </a:ln>
              </p:spPr>
            </p:pic>
          </p:grpSp>
        </p:grpSp>
        <p:grpSp>
          <p:nvGrpSpPr>
            <p:cNvPr id="28" name="Group 27"/>
            <p:cNvGrpSpPr/>
            <p:nvPr/>
          </p:nvGrpSpPr>
          <p:grpSpPr>
            <a:xfrm>
              <a:off x="9516485" y="4197787"/>
              <a:ext cx="1032453" cy="776560"/>
              <a:chOff x="7956376" y="6096598"/>
              <a:chExt cx="1012300" cy="761402"/>
            </a:xfrm>
          </p:grpSpPr>
          <p:sp>
            <p:nvSpPr>
              <p:cNvPr id="30" name="Arc 29"/>
              <p:cNvSpPr/>
              <p:nvPr/>
            </p:nvSpPr>
            <p:spPr>
              <a:xfrm rot="16200000">
                <a:off x="8018335" y="6034639"/>
                <a:ext cx="761402" cy="885320"/>
              </a:xfrm>
              <a:prstGeom prst="arc">
                <a:avLst>
                  <a:gd name="adj1" fmla="val 2097834"/>
                  <a:gd name="adj2" fmla="val 366333"/>
                </a:avLst>
              </a:prstGeom>
              <a:ln w="31750">
                <a:solidFill>
                  <a:schemeClr val="tx1">
                    <a:alpha val="80000"/>
                  </a:schemeClr>
                </a:solidFill>
                <a:headEnd type="diamond" w="sm" len="me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latin typeface="Segoe UI Light" panose="020B0502040204020203" pitchFamily="34" charset="0"/>
                  <a:cs typeface="Segoe UI Light" panose="020B0502040204020203" pitchFamily="34" charset="0"/>
                </a:endParaRPr>
              </a:p>
            </p:txBody>
          </p:sp>
          <p:grpSp>
            <p:nvGrpSpPr>
              <p:cNvPr id="31" name="Group 30"/>
              <p:cNvGrpSpPr/>
              <p:nvPr/>
            </p:nvGrpSpPr>
            <p:grpSpPr>
              <a:xfrm>
                <a:off x="8025411" y="6179038"/>
                <a:ext cx="943265" cy="539522"/>
                <a:chOff x="6424150" y="1672006"/>
                <a:chExt cx="1441917" cy="885085"/>
              </a:xfrm>
            </p:grpSpPr>
            <p:grpSp>
              <p:nvGrpSpPr>
                <p:cNvPr id="32" name="Group 31"/>
                <p:cNvGrpSpPr/>
                <p:nvPr/>
              </p:nvGrpSpPr>
              <p:grpSpPr>
                <a:xfrm>
                  <a:off x="6858521" y="1788756"/>
                  <a:ext cx="1007546" cy="768335"/>
                  <a:chOff x="6948264" y="1076489"/>
                  <a:chExt cx="1007546" cy="768335"/>
                </a:xfrm>
              </p:grpSpPr>
              <p:pic>
                <p:nvPicPr>
                  <p:cNvPr id="34" name="Picture 33"/>
                  <p:cNvPicPr>
                    <a:picLocks noChangeAspect="1"/>
                  </p:cNvPicPr>
                  <p:nvPr/>
                </p:nvPicPr>
                <p:blipFill>
                  <a:blip r:embed="rId7"/>
                  <a:stretch>
                    <a:fillRect/>
                  </a:stretch>
                </p:blipFill>
                <p:spPr>
                  <a:xfrm>
                    <a:off x="6948264" y="1076489"/>
                    <a:ext cx="676503" cy="768335"/>
                  </a:xfrm>
                  <a:prstGeom prst="rect">
                    <a:avLst/>
                  </a:prstGeom>
                  <a:effectLst>
                    <a:softEdge rad="31750"/>
                  </a:effectLst>
                </p:spPr>
              </p:pic>
              <p:sp>
                <p:nvSpPr>
                  <p:cNvPr id="35" name="TextBox 34"/>
                  <p:cNvSpPr txBox="1"/>
                  <p:nvPr/>
                </p:nvSpPr>
                <p:spPr>
                  <a:xfrm>
                    <a:off x="7034294" y="1368864"/>
                    <a:ext cx="921516" cy="341560"/>
                  </a:xfrm>
                  <a:prstGeom prst="rect">
                    <a:avLst/>
                  </a:prstGeom>
                  <a:solidFill>
                    <a:schemeClr val="bg1">
                      <a:alpha val="50000"/>
                    </a:schemeClr>
                  </a:solidFill>
                  <a:effectLst>
                    <a:softEdge rad="63500"/>
                  </a:effectLst>
                </p:spPr>
                <p:txBody>
                  <a:bodyPr wrap="none" lIns="36717" tIns="0" rIns="36717" bIns="0" rtlCol="0" anchor="ctr" anchorCtr="0">
                    <a:spAutoFit/>
                  </a:bodyPr>
                  <a:lstStyle/>
                  <a:p>
                    <a:pPr algn="ctr"/>
                    <a:r>
                      <a:rPr lang="en-US" sz="1000" b="1" dirty="0">
                        <a:solidFill>
                          <a:srgbClr val="505050"/>
                        </a:solidFill>
                        <a:latin typeface="Segoe UI Light" panose="020B0502040204020203" pitchFamily="34" charset="0"/>
                        <a:cs typeface="Segoe UI Light" panose="020B0502040204020203" pitchFamily="34" charset="0"/>
                      </a:rPr>
                      <a:t>&lt;xml&gt;</a:t>
                    </a:r>
                  </a:p>
                </p:txBody>
              </p:sp>
            </p:grpSp>
            <p:pic>
              <p:nvPicPr>
                <p:cNvPr id="33" name="Picture 32"/>
                <p:cNvPicPr>
                  <a:picLocks noChangeAspect="1"/>
                </p:cNvPicPr>
                <p:nvPr/>
              </p:nvPicPr>
              <p:blipFill>
                <a:blip r:embed="rId8"/>
                <a:stretch>
                  <a:fillRect/>
                </a:stretch>
              </p:blipFill>
              <p:spPr>
                <a:xfrm>
                  <a:off x="6424150" y="1672006"/>
                  <a:ext cx="676503" cy="647343"/>
                </a:xfrm>
                <a:prstGeom prst="rect">
                  <a:avLst/>
                </a:prstGeom>
              </p:spPr>
            </p:pic>
          </p:grpSp>
        </p:grpSp>
        <p:pic>
          <p:nvPicPr>
            <p:cNvPr id="29" name="Picture 28"/>
            <p:cNvPicPr>
              <a:picLocks noChangeAspect="1"/>
            </p:cNvPicPr>
            <p:nvPr/>
          </p:nvPicPr>
          <p:blipFill>
            <a:blip r:embed="rId9"/>
            <a:stretch>
              <a:fillRect/>
            </a:stretch>
          </p:blipFill>
          <p:spPr>
            <a:xfrm>
              <a:off x="7418636" y="5541785"/>
              <a:ext cx="764775" cy="709920"/>
            </a:xfrm>
            <a:prstGeom prst="rect">
              <a:avLst/>
            </a:prstGeom>
          </p:spPr>
        </p:pic>
      </p:grpSp>
      <p:cxnSp>
        <p:nvCxnSpPr>
          <p:cNvPr id="40" name="Straight Arrow Connector 39"/>
          <p:cNvCxnSpPr/>
          <p:nvPr/>
        </p:nvCxnSpPr>
        <p:spPr>
          <a:xfrm>
            <a:off x="5039668" y="1656965"/>
            <a:ext cx="2461574" cy="5015109"/>
          </a:xfrm>
          <a:prstGeom prst="straightConnector1">
            <a:avLst/>
          </a:prstGeom>
          <a:ln w="53975">
            <a:solidFill>
              <a:schemeClr val="tx1"/>
            </a:solidFill>
            <a:prstDash val="lgDash"/>
            <a:headEnd type="diamond"/>
            <a:tailEnd type="diamond" w="med" len="med"/>
          </a:ln>
        </p:spPr>
        <p:style>
          <a:lnRef idx="1">
            <a:schemeClr val="accent4"/>
          </a:lnRef>
          <a:fillRef idx="0">
            <a:schemeClr val="accent4"/>
          </a:fillRef>
          <a:effectRef idx="0">
            <a:schemeClr val="accent4"/>
          </a:effectRef>
          <a:fontRef idx="minor">
            <a:schemeClr val="tx1"/>
          </a:fontRef>
        </p:style>
      </p:cxnSp>
      <p:pic>
        <p:nvPicPr>
          <p:cNvPr id="43" name="Picture 42"/>
          <p:cNvPicPr>
            <a:picLocks noChangeAspect="1"/>
          </p:cNvPicPr>
          <p:nvPr/>
        </p:nvPicPr>
        <p:blipFill>
          <a:blip r:embed="rId10"/>
          <a:stretch>
            <a:fillRect/>
          </a:stretch>
        </p:blipFill>
        <p:spPr>
          <a:xfrm>
            <a:off x="1992260" y="2330042"/>
            <a:ext cx="1602745" cy="2250182"/>
          </a:xfrm>
          <a:prstGeom prst="rect">
            <a:avLst/>
          </a:prstGeom>
        </p:spPr>
      </p:pic>
      <p:sp>
        <p:nvSpPr>
          <p:cNvPr id="5" name="Arc 4"/>
          <p:cNvSpPr/>
          <p:nvPr/>
        </p:nvSpPr>
        <p:spPr>
          <a:xfrm rot="7278327">
            <a:off x="3499134" y="3799855"/>
            <a:ext cx="515314" cy="497800"/>
          </a:xfrm>
          <a:prstGeom prst="arc">
            <a:avLst>
              <a:gd name="adj1" fmla="val 2097834"/>
              <a:gd name="adj2" fmla="val 366333"/>
            </a:avLst>
          </a:prstGeom>
          <a:ln w="317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6" name="Picture 5"/>
          <p:cNvPicPr>
            <a:picLocks noChangeAspect="1"/>
          </p:cNvPicPr>
          <p:nvPr/>
        </p:nvPicPr>
        <p:blipFill>
          <a:blip r:embed="rId11"/>
          <a:stretch>
            <a:fillRect/>
          </a:stretch>
        </p:blipFill>
        <p:spPr>
          <a:xfrm>
            <a:off x="3657993" y="3096580"/>
            <a:ext cx="1367777" cy="1100429"/>
          </a:xfrm>
          <a:prstGeom prst="rect">
            <a:avLst/>
          </a:prstGeom>
        </p:spPr>
      </p:pic>
      <p:sp>
        <p:nvSpPr>
          <p:cNvPr id="44" name="TextBox 43"/>
          <p:cNvSpPr txBox="1"/>
          <p:nvPr/>
        </p:nvSpPr>
        <p:spPr>
          <a:xfrm>
            <a:off x="7566537" y="5358626"/>
            <a:ext cx="4582219" cy="923330"/>
          </a:xfrm>
          <a:prstGeom prst="rect">
            <a:avLst/>
          </a:prstGeom>
          <a:noFill/>
          <a:ln>
            <a:solidFill>
              <a:schemeClr val="bg1">
                <a:lumMod val="75000"/>
              </a:schemeClr>
            </a:solidFill>
          </a:ln>
        </p:spPr>
        <p:txBody>
          <a:bodyPr wrap="square" rtlCol="0">
            <a:spAutoFit/>
          </a:bodyPr>
          <a:lstStyle/>
          <a:p>
            <a:pPr marL="174862" indent="-174862">
              <a:buFont typeface="Arial" panose="020B0604020202020204" pitchFamily="34" charset="0"/>
              <a:buChar char="•"/>
            </a:pPr>
            <a:r>
              <a:rPr lang="en-US" dirty="0" smtClean="0">
                <a:solidFill>
                  <a:srgbClr val="505050"/>
                </a:solidFill>
                <a:latin typeface="Segoe UI Light" panose="020B0502040204020203" pitchFamily="34" charset="0"/>
                <a:cs typeface="Segoe UI Light" panose="020B0502040204020203" pitchFamily="34" charset="0"/>
              </a:rPr>
              <a:t>Operations are driven from the on-premises</a:t>
            </a:r>
          </a:p>
          <a:p>
            <a:pPr marL="174862" indent="-174862">
              <a:buFont typeface="Arial" panose="020B0604020202020204" pitchFamily="34" charset="0"/>
              <a:buChar char="•"/>
            </a:pPr>
            <a:r>
              <a:rPr lang="en-US" dirty="0" smtClean="0">
                <a:solidFill>
                  <a:srgbClr val="505050"/>
                </a:solidFill>
                <a:latin typeface="Segoe UI Light" panose="020B0502040204020203" pitchFamily="34" charset="0"/>
                <a:cs typeface="Segoe UI Light" panose="020B0502040204020203" pitchFamily="34" charset="0"/>
              </a:rPr>
              <a:t>Integration to cloud is pretty simple with the tenant CSOM</a:t>
            </a:r>
            <a:endParaRPr lang="en-US" dirty="0">
              <a:solidFill>
                <a:srgbClr val="505050"/>
              </a:solidFill>
              <a:latin typeface="Segoe UI Light" panose="020B0502040204020203" pitchFamily="34" charset="0"/>
              <a:cs typeface="Segoe UI Light" panose="020B0502040204020203" pitchFamily="34" charset="0"/>
            </a:endParaRPr>
          </a:p>
        </p:txBody>
      </p:sp>
      <p:cxnSp>
        <p:nvCxnSpPr>
          <p:cNvPr id="46" name="Straight Arrow Connector 45"/>
          <p:cNvCxnSpPr/>
          <p:nvPr/>
        </p:nvCxnSpPr>
        <p:spPr>
          <a:xfrm>
            <a:off x="4194788" y="4210664"/>
            <a:ext cx="1" cy="846428"/>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50" name="Straight Arrow Connector 49"/>
          <p:cNvCxnSpPr/>
          <p:nvPr/>
        </p:nvCxnSpPr>
        <p:spPr>
          <a:xfrm>
            <a:off x="4976530" y="3646794"/>
            <a:ext cx="2915179" cy="0"/>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48" name="Group 47"/>
          <p:cNvGrpSpPr/>
          <p:nvPr/>
        </p:nvGrpSpPr>
        <p:grpSpPr>
          <a:xfrm>
            <a:off x="6572727" y="3244749"/>
            <a:ext cx="524853" cy="524853"/>
            <a:chOff x="492" y="17985"/>
            <a:chExt cx="524853" cy="524853"/>
          </a:xfrm>
        </p:grpSpPr>
        <p:sp>
          <p:nvSpPr>
            <p:cNvPr id="49" name="Oval 48"/>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fi-FI" sz="2400" dirty="0">
                  <a:solidFill>
                    <a:srgbClr val="FFFFFF"/>
                  </a:solidFill>
                </a:rPr>
                <a:t>2</a:t>
              </a:r>
              <a:endParaRPr lang="en-US" sz="2400" dirty="0">
                <a:solidFill>
                  <a:srgbClr val="FFFFFF"/>
                </a:solidFill>
              </a:endParaRPr>
            </a:p>
          </p:txBody>
        </p:sp>
      </p:grpSp>
      <p:grpSp>
        <p:nvGrpSpPr>
          <p:cNvPr id="52" name="Group 51"/>
          <p:cNvGrpSpPr/>
          <p:nvPr/>
        </p:nvGrpSpPr>
        <p:grpSpPr>
          <a:xfrm>
            <a:off x="4177457" y="4374865"/>
            <a:ext cx="524853" cy="524853"/>
            <a:chOff x="492" y="17985"/>
            <a:chExt cx="524853" cy="524853"/>
          </a:xfrm>
        </p:grpSpPr>
        <p:sp>
          <p:nvSpPr>
            <p:cNvPr id="53" name="Oval 52"/>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4"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spTree>
    <p:extLst>
      <p:ext uri="{BB962C8B-B14F-4D97-AF65-F5344CB8AC3E}">
        <p14:creationId xmlns:p14="http://schemas.microsoft.com/office/powerpoint/2010/main" val="48250512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1000"/>
                                        <p:tgtEl>
                                          <p:spTgt spid="46"/>
                                        </p:tgtEl>
                                      </p:cBhvr>
                                    </p:animEffect>
                                    <p:anim calcmode="lin" valueType="num">
                                      <p:cBhvr>
                                        <p:cTn id="25" dur="1000" fill="hold"/>
                                        <p:tgtEl>
                                          <p:spTgt spid="46"/>
                                        </p:tgtEl>
                                        <p:attrNameLst>
                                          <p:attrName>ppt_x</p:attrName>
                                        </p:attrNameLst>
                                      </p:cBhvr>
                                      <p:tavLst>
                                        <p:tav tm="0">
                                          <p:val>
                                            <p:strVal val="#ppt_x"/>
                                          </p:val>
                                        </p:tav>
                                        <p:tav tm="100000">
                                          <p:val>
                                            <p:strVal val="#ppt_x"/>
                                          </p:val>
                                        </p:tav>
                                      </p:tavLst>
                                    </p:anim>
                                    <p:anim calcmode="lin" valueType="num">
                                      <p:cBhvr>
                                        <p:cTn id="26" dur="1000" fill="hold"/>
                                        <p:tgtEl>
                                          <p:spTgt spid="4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anim calcmode="lin" valueType="num">
                                      <p:cBhvr>
                                        <p:cTn id="35" dur="1000" fill="hold"/>
                                        <p:tgtEl>
                                          <p:spTgt spid="52"/>
                                        </p:tgtEl>
                                        <p:attrNameLst>
                                          <p:attrName>ppt_x</p:attrName>
                                        </p:attrNameLst>
                                      </p:cBhvr>
                                      <p:tavLst>
                                        <p:tav tm="0">
                                          <p:val>
                                            <p:strVal val="#ppt_x"/>
                                          </p:val>
                                        </p:tav>
                                        <p:tav tm="100000">
                                          <p:val>
                                            <p:strVal val="#ppt_x"/>
                                          </p:val>
                                        </p:tav>
                                      </p:tavLst>
                                    </p:anim>
                                    <p:anim calcmode="lin" valueType="num">
                                      <p:cBhvr>
                                        <p:cTn id="36" dur="10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40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1000"/>
                                        <p:tgtEl>
                                          <p:spTgt spid="50"/>
                                        </p:tgtEl>
                                      </p:cBhvr>
                                    </p:animEffect>
                                    <p:anim calcmode="lin" valueType="num">
                                      <p:cBhvr>
                                        <p:cTn id="41" dur="1000" fill="hold"/>
                                        <p:tgtEl>
                                          <p:spTgt spid="50"/>
                                        </p:tgtEl>
                                        <p:attrNameLst>
                                          <p:attrName>ppt_x</p:attrName>
                                        </p:attrNameLst>
                                      </p:cBhvr>
                                      <p:tavLst>
                                        <p:tav tm="0">
                                          <p:val>
                                            <p:strVal val="#ppt_x"/>
                                          </p:val>
                                        </p:tav>
                                        <p:tav tm="100000">
                                          <p:val>
                                            <p:strVal val="#ppt_x"/>
                                          </p:val>
                                        </p:tav>
                                      </p:tavLst>
                                    </p:anim>
                                    <p:anim calcmode="lin" valueType="num">
                                      <p:cBhvr>
                                        <p:cTn id="42" dur="1000" fill="hold"/>
                                        <p:tgtEl>
                                          <p:spTgt spid="50"/>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42" presetClass="entr" presetSubtype="0"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1000"/>
                                        <p:tgtEl>
                                          <p:spTgt spid="48"/>
                                        </p:tgtEl>
                                      </p:cBhvr>
                                    </p:animEffect>
                                    <p:anim calcmode="lin" valueType="num">
                                      <p:cBhvr>
                                        <p:cTn id="47" dur="1000" fill="hold"/>
                                        <p:tgtEl>
                                          <p:spTgt spid="48"/>
                                        </p:tgtEl>
                                        <p:attrNameLst>
                                          <p:attrName>ppt_x</p:attrName>
                                        </p:attrNameLst>
                                      </p:cBhvr>
                                      <p:tavLst>
                                        <p:tav tm="0">
                                          <p:val>
                                            <p:strVal val="#ppt_x"/>
                                          </p:val>
                                        </p:tav>
                                        <p:tav tm="100000">
                                          <p:val>
                                            <p:strVal val="#ppt_x"/>
                                          </p:val>
                                        </p:tav>
                                      </p:tavLst>
                                    </p:anim>
                                    <p:anim calcmode="lin" valueType="num">
                                      <p:cBhvr>
                                        <p:cTn id="48" dur="1000" fill="hold"/>
                                        <p:tgtEl>
                                          <p:spTgt spid="4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25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childTnLst>
                          </p:cTn>
                        </p:par>
                        <p:par>
                          <p:cTn id="54" fill="hold">
                            <p:stCondLst>
                              <p:cond delay="9500"/>
                            </p:stCondLst>
                            <p:childTnLst>
                              <p:par>
                                <p:cTn id="55" presetID="10" presetClass="entr" presetSubtype="0" fill="hold" grpId="0" nodeType="afterEffect">
                                  <p:stCondLst>
                                    <p:cond delay="200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self service pattern – </a:t>
            </a:r>
            <a:r>
              <a:rPr lang="en-US" smtClean="0"/>
              <a:t>Cloud First</a:t>
            </a:r>
            <a:endParaRPr lang="en-US" dirty="0"/>
          </a:p>
        </p:txBody>
      </p:sp>
      <p:sp>
        <p:nvSpPr>
          <p:cNvPr id="7" name="TextBox 6"/>
          <p:cNvSpPr txBox="1"/>
          <p:nvPr/>
        </p:nvSpPr>
        <p:spPr>
          <a:xfrm>
            <a:off x="10407616" y="1174188"/>
            <a:ext cx="2077748" cy="794064"/>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rgbClr val="505050"/>
                    </a:gs>
                    <a:gs pos="30000">
                      <a:srgbClr val="505050"/>
                    </a:gs>
                  </a:gsLst>
                  <a:lin ang="5400000" scaled="0"/>
                </a:gradFill>
              </a:rPr>
              <a:t>Contoso</a:t>
            </a:r>
          </a:p>
        </p:txBody>
      </p:sp>
      <p:pic>
        <p:nvPicPr>
          <p:cNvPr id="10" name="Picture 9"/>
          <p:cNvPicPr>
            <a:picLocks noChangeAspect="1"/>
          </p:cNvPicPr>
          <p:nvPr/>
        </p:nvPicPr>
        <p:blipFill>
          <a:blip r:embed="rId2"/>
          <a:stretch>
            <a:fillRect/>
          </a:stretch>
        </p:blipFill>
        <p:spPr>
          <a:xfrm>
            <a:off x="471392" y="1606514"/>
            <a:ext cx="1135553" cy="706073"/>
          </a:xfrm>
          <a:prstGeom prst="rect">
            <a:avLst/>
          </a:prstGeom>
        </p:spPr>
      </p:pic>
      <p:cxnSp>
        <p:nvCxnSpPr>
          <p:cNvPr id="40" name="Straight Arrow Connector 39"/>
          <p:cNvCxnSpPr/>
          <p:nvPr/>
        </p:nvCxnSpPr>
        <p:spPr>
          <a:xfrm flipH="1">
            <a:off x="3466694" y="4509267"/>
            <a:ext cx="30098" cy="2054220"/>
          </a:xfrm>
          <a:prstGeom prst="straightConnector1">
            <a:avLst/>
          </a:prstGeom>
          <a:ln w="53975">
            <a:solidFill>
              <a:schemeClr val="tx1"/>
            </a:solidFill>
            <a:prstDash val="lgDash"/>
            <a:headEnd type="none"/>
            <a:tailEnd type="diamond" w="med" len="med"/>
          </a:ln>
        </p:spPr>
        <p:style>
          <a:lnRef idx="1">
            <a:schemeClr val="accent4"/>
          </a:lnRef>
          <a:fillRef idx="0">
            <a:schemeClr val="accent4"/>
          </a:fillRef>
          <a:effectRef idx="0">
            <a:schemeClr val="accent4"/>
          </a:effectRef>
          <a:fontRef idx="minor">
            <a:schemeClr val="tx1"/>
          </a:fontRef>
        </p:style>
      </p:cxnSp>
      <p:grpSp>
        <p:nvGrpSpPr>
          <p:cNvPr id="9" name="Group 8"/>
          <p:cNvGrpSpPr/>
          <p:nvPr/>
        </p:nvGrpSpPr>
        <p:grpSpPr>
          <a:xfrm>
            <a:off x="4382995" y="2313097"/>
            <a:ext cx="3011321" cy="2250182"/>
            <a:chOff x="4412326" y="2016684"/>
            <a:chExt cx="3011321" cy="2250182"/>
          </a:xfrm>
        </p:grpSpPr>
        <p:pic>
          <p:nvPicPr>
            <p:cNvPr id="43" name="Picture 42"/>
            <p:cNvPicPr>
              <a:picLocks noChangeAspect="1"/>
            </p:cNvPicPr>
            <p:nvPr/>
          </p:nvPicPr>
          <p:blipFill>
            <a:blip r:embed="rId3"/>
            <a:stretch>
              <a:fillRect/>
            </a:stretch>
          </p:blipFill>
          <p:spPr>
            <a:xfrm>
              <a:off x="5820902" y="2016684"/>
              <a:ext cx="1602745" cy="2250182"/>
            </a:xfrm>
            <a:prstGeom prst="rect">
              <a:avLst/>
            </a:prstGeom>
          </p:spPr>
        </p:pic>
        <p:grpSp>
          <p:nvGrpSpPr>
            <p:cNvPr id="4" name="Group 3"/>
            <p:cNvGrpSpPr/>
            <p:nvPr/>
          </p:nvGrpSpPr>
          <p:grpSpPr>
            <a:xfrm>
              <a:off x="4412326" y="2911205"/>
              <a:ext cx="1517879" cy="1209832"/>
              <a:chOff x="3507891" y="3096580"/>
              <a:chExt cx="1517879" cy="1209832"/>
            </a:xfrm>
          </p:grpSpPr>
          <p:sp>
            <p:nvSpPr>
              <p:cNvPr id="5" name="Arc 4"/>
              <p:cNvSpPr/>
              <p:nvPr/>
            </p:nvSpPr>
            <p:spPr>
              <a:xfrm rot="7278327">
                <a:off x="3499134" y="3799855"/>
                <a:ext cx="515314" cy="497800"/>
              </a:xfrm>
              <a:prstGeom prst="arc">
                <a:avLst>
                  <a:gd name="adj1" fmla="val 2097834"/>
                  <a:gd name="adj2" fmla="val 366333"/>
                </a:avLst>
              </a:prstGeom>
              <a:ln w="317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6" name="Picture 5"/>
              <p:cNvPicPr>
                <a:picLocks noChangeAspect="1"/>
              </p:cNvPicPr>
              <p:nvPr/>
            </p:nvPicPr>
            <p:blipFill>
              <a:blip r:embed="rId4"/>
              <a:stretch>
                <a:fillRect/>
              </a:stretch>
            </p:blipFill>
            <p:spPr>
              <a:xfrm>
                <a:off x="3657993" y="3096580"/>
                <a:ext cx="1367777" cy="1100429"/>
              </a:xfrm>
              <a:prstGeom prst="rect">
                <a:avLst/>
              </a:prstGeom>
            </p:spPr>
          </p:pic>
        </p:grpSp>
      </p:grpSp>
      <p:sp>
        <p:nvSpPr>
          <p:cNvPr id="44" name="TextBox 43"/>
          <p:cNvSpPr txBox="1"/>
          <p:nvPr/>
        </p:nvSpPr>
        <p:spPr>
          <a:xfrm>
            <a:off x="3906086" y="5770850"/>
            <a:ext cx="4040343" cy="923330"/>
          </a:xfrm>
          <a:prstGeom prst="rect">
            <a:avLst/>
          </a:prstGeom>
          <a:noFill/>
          <a:ln>
            <a:solidFill>
              <a:schemeClr val="bg1">
                <a:lumMod val="75000"/>
              </a:schemeClr>
            </a:solidFill>
          </a:ln>
        </p:spPr>
        <p:txBody>
          <a:bodyPr wrap="square" rtlCol="0">
            <a:spAutoFit/>
          </a:bodyPr>
          <a:lstStyle/>
          <a:p>
            <a:pPr marL="174862" indent="-174862">
              <a:buFont typeface="Arial" panose="020B0604020202020204" pitchFamily="34" charset="0"/>
              <a:buChar char="•"/>
            </a:pPr>
            <a:r>
              <a:rPr lang="en-US" dirty="0" smtClean="0">
                <a:solidFill>
                  <a:srgbClr val="505050"/>
                </a:solidFill>
                <a:latin typeface="Segoe UI Light" panose="020B0502040204020203" pitchFamily="34" charset="0"/>
                <a:cs typeface="Segoe UI Light" panose="020B0502040204020203" pitchFamily="34" charset="0"/>
              </a:rPr>
              <a:t>Operations are driven from the cloud</a:t>
            </a:r>
          </a:p>
          <a:p>
            <a:pPr marL="174862" indent="-174862">
              <a:buFont typeface="Arial" panose="020B0604020202020204" pitchFamily="34" charset="0"/>
              <a:buChar char="•"/>
            </a:pPr>
            <a:r>
              <a:rPr lang="en-US" dirty="0" smtClean="0">
                <a:solidFill>
                  <a:srgbClr val="505050"/>
                </a:solidFill>
                <a:latin typeface="Segoe UI Light" panose="020B0502040204020203" pitchFamily="34" charset="0"/>
                <a:cs typeface="Segoe UI Light" panose="020B0502040204020203" pitchFamily="34" charset="0"/>
              </a:rPr>
              <a:t>Connectivity from cloud to on-premises using service bus</a:t>
            </a:r>
            <a:endParaRPr lang="en-US" dirty="0">
              <a:solidFill>
                <a:srgbClr val="505050"/>
              </a:solidFill>
              <a:latin typeface="Segoe UI Light" panose="020B0502040204020203" pitchFamily="34" charset="0"/>
              <a:cs typeface="Segoe UI Light" panose="020B0502040204020203" pitchFamily="34" charset="0"/>
            </a:endParaRPr>
          </a:p>
        </p:txBody>
      </p:sp>
      <p:cxnSp>
        <p:nvCxnSpPr>
          <p:cNvPr id="46" name="Straight Arrow Connector 45"/>
          <p:cNvCxnSpPr>
            <a:endCxn id="110" idx="1"/>
          </p:cNvCxnSpPr>
          <p:nvPr/>
        </p:nvCxnSpPr>
        <p:spPr>
          <a:xfrm flipV="1">
            <a:off x="9230408" y="4420729"/>
            <a:ext cx="848700" cy="660709"/>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45" name="Picture 44"/>
          <p:cNvPicPr>
            <a:picLocks noChangeAspect="1"/>
          </p:cNvPicPr>
          <p:nvPr/>
        </p:nvPicPr>
        <p:blipFill>
          <a:blip r:embed="rId5"/>
          <a:stretch>
            <a:fillRect/>
          </a:stretch>
        </p:blipFill>
        <p:spPr>
          <a:xfrm>
            <a:off x="3789508" y="1693709"/>
            <a:ext cx="1070685" cy="918720"/>
          </a:xfrm>
          <a:prstGeom prst="rect">
            <a:avLst/>
          </a:prstGeom>
        </p:spPr>
      </p:pic>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4639" y="6052404"/>
            <a:ext cx="1717424" cy="594913"/>
          </a:xfrm>
          <a:prstGeom prst="rect">
            <a:avLst/>
          </a:prstGeom>
        </p:spPr>
      </p:pic>
      <p:grpSp>
        <p:nvGrpSpPr>
          <p:cNvPr id="48" name="Group 47"/>
          <p:cNvGrpSpPr/>
          <p:nvPr/>
        </p:nvGrpSpPr>
        <p:grpSpPr>
          <a:xfrm>
            <a:off x="313581" y="3555273"/>
            <a:ext cx="2831952" cy="1688826"/>
            <a:chOff x="7028298" y="4040271"/>
            <a:chExt cx="4447570" cy="2564241"/>
          </a:xfrm>
        </p:grpSpPr>
        <p:grpSp>
          <p:nvGrpSpPr>
            <p:cNvPr id="49" name="Group 48"/>
            <p:cNvGrpSpPr/>
            <p:nvPr/>
          </p:nvGrpSpPr>
          <p:grpSpPr>
            <a:xfrm>
              <a:off x="7028298" y="4040271"/>
              <a:ext cx="4447570" cy="2564241"/>
              <a:chOff x="7935660" y="510000"/>
              <a:chExt cx="6107965" cy="3257237"/>
            </a:xfrm>
          </p:grpSpPr>
          <p:pic>
            <p:nvPicPr>
              <p:cNvPr id="59" name="Picture 58"/>
              <p:cNvPicPr>
                <a:picLocks noChangeAspect="1"/>
              </p:cNvPicPr>
              <p:nvPr/>
            </p:nvPicPr>
            <p:blipFill>
              <a:blip r:embed="rId7"/>
              <a:stretch>
                <a:fillRect/>
              </a:stretch>
            </p:blipFill>
            <p:spPr>
              <a:xfrm>
                <a:off x="8852204" y="1128641"/>
                <a:ext cx="3139633" cy="1644862"/>
              </a:xfrm>
              <a:prstGeom prst="rect">
                <a:avLst/>
              </a:prstGeom>
              <a:ln>
                <a:solidFill>
                  <a:schemeClr val="bg1">
                    <a:lumMod val="65000"/>
                  </a:schemeClr>
                </a:solidFill>
              </a:ln>
            </p:spPr>
          </p:pic>
          <p:grpSp>
            <p:nvGrpSpPr>
              <p:cNvPr id="60" name="Group 59"/>
              <p:cNvGrpSpPr>
                <a:grpSpLocks noChangeAspect="1"/>
              </p:cNvGrpSpPr>
              <p:nvPr/>
            </p:nvGrpSpPr>
            <p:grpSpPr>
              <a:xfrm>
                <a:off x="7935660" y="510000"/>
                <a:ext cx="6107965" cy="3257237"/>
                <a:chOff x="5360085" y="-1654732"/>
                <a:chExt cx="7329896" cy="3908861"/>
              </a:xfrm>
            </p:grpSpPr>
            <p:sp>
              <p:nvSpPr>
                <p:cNvPr id="61" name="TextBox 34"/>
                <p:cNvSpPr txBox="1">
                  <a:spLocks noChangeArrowheads="1"/>
                </p:cNvSpPr>
                <p:nvPr/>
              </p:nvSpPr>
              <p:spPr bwMode="auto">
                <a:xfrm>
                  <a:off x="5360085" y="-1654732"/>
                  <a:ext cx="7329896" cy="1230064"/>
                </a:xfrm>
                <a:prstGeom prst="rect">
                  <a:avLst/>
                </a:prstGeom>
                <a:noFill/>
                <a:ln w="9525">
                  <a:noFill/>
                  <a:miter lim="800000"/>
                  <a:headEnd/>
                  <a:tailEnd/>
                </a:ln>
              </p:spPr>
              <p:txBody>
                <a:bodyPr wrap="square">
                  <a:spAutoFit/>
                </a:bodyPr>
                <a:lstStyle/>
                <a:p>
                  <a:pPr algn="r"/>
                  <a:r>
                    <a:rPr lang="en-US" sz="1400" dirty="0" smtClean="0">
                      <a:solidFill>
                        <a:srgbClr val="505050"/>
                      </a:solidFill>
                      <a:latin typeface="Segoe UI Light"/>
                    </a:rPr>
                    <a:t>https://contoso.sharepoint.com</a:t>
                  </a:r>
                  <a:r>
                    <a:rPr lang="en-US" sz="1400" dirty="0">
                      <a:solidFill>
                        <a:srgbClr val="505050"/>
                      </a:solidFill>
                      <a:latin typeface="Segoe UI Light"/>
                    </a:rPr>
                    <a:t/>
                  </a:r>
                  <a:br>
                    <a:rPr lang="en-US" sz="1400" dirty="0">
                      <a:solidFill>
                        <a:srgbClr val="505050"/>
                      </a:solidFill>
                      <a:latin typeface="Segoe UI Light"/>
                    </a:rPr>
                  </a:br>
                  <a:r>
                    <a:rPr lang="en-US" sz="1400" dirty="0">
                      <a:solidFill>
                        <a:srgbClr val="505050"/>
                      </a:solidFill>
                      <a:latin typeface="Segoe UI Light"/>
                    </a:rPr>
                    <a:t>/sites/site</a:t>
                  </a:r>
                  <a:endParaRPr lang="en-US" sz="1000" dirty="0">
                    <a:solidFill>
                      <a:srgbClr val="505050"/>
                    </a:solidFill>
                    <a:latin typeface="Segoe UI Light"/>
                  </a:endParaRPr>
                </a:p>
              </p:txBody>
            </p:sp>
            <p:pic>
              <p:nvPicPr>
                <p:cNvPr id="62" name="Picture 61"/>
                <p:cNvPicPr>
                  <a:picLocks noChangeAspect="1"/>
                </p:cNvPicPr>
                <p:nvPr/>
              </p:nvPicPr>
              <p:blipFill rotWithShape="1">
                <a:blip r:embed="rId8"/>
                <a:srcRect l="8509" r="8135"/>
                <a:stretch/>
              </p:blipFill>
              <p:spPr>
                <a:xfrm>
                  <a:off x="7058023" y="1180879"/>
                  <a:ext cx="1907163" cy="1073250"/>
                </a:xfrm>
                <a:prstGeom prst="rect">
                  <a:avLst/>
                </a:prstGeom>
                <a:noFill/>
                <a:ln>
                  <a:noFill/>
                </a:ln>
              </p:spPr>
            </p:pic>
          </p:grpSp>
        </p:grpSp>
        <p:grpSp>
          <p:nvGrpSpPr>
            <p:cNvPr id="51" name="Group 50"/>
            <p:cNvGrpSpPr/>
            <p:nvPr/>
          </p:nvGrpSpPr>
          <p:grpSpPr>
            <a:xfrm>
              <a:off x="9638695" y="5511064"/>
              <a:ext cx="1032466" cy="776560"/>
              <a:chOff x="8076195" y="7384240"/>
              <a:chExt cx="1012312" cy="761402"/>
            </a:xfrm>
          </p:grpSpPr>
          <p:sp>
            <p:nvSpPr>
              <p:cNvPr id="53" name="Arc 52"/>
              <p:cNvSpPr/>
              <p:nvPr/>
            </p:nvSpPr>
            <p:spPr>
              <a:xfrm rot="16200000">
                <a:off x="8138153" y="7322282"/>
                <a:ext cx="761402" cy="885318"/>
              </a:xfrm>
              <a:prstGeom prst="arc">
                <a:avLst>
                  <a:gd name="adj1" fmla="val 2097834"/>
                  <a:gd name="adj2" fmla="val 366333"/>
                </a:avLst>
              </a:prstGeom>
              <a:ln w="31750">
                <a:solidFill>
                  <a:schemeClr val="tx1">
                    <a:alpha val="80000"/>
                  </a:schemeClr>
                </a:solidFill>
                <a:headEnd type="diamond" w="sm" len="me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latin typeface="Segoe UI Light" panose="020B0502040204020203" pitchFamily="34" charset="0"/>
                  <a:cs typeface="Segoe UI Light" panose="020B0502040204020203" pitchFamily="34" charset="0"/>
                </a:endParaRPr>
              </a:p>
            </p:txBody>
          </p:sp>
          <p:grpSp>
            <p:nvGrpSpPr>
              <p:cNvPr id="54" name="Group 53"/>
              <p:cNvGrpSpPr/>
              <p:nvPr/>
            </p:nvGrpSpPr>
            <p:grpSpPr>
              <a:xfrm>
                <a:off x="8145237" y="7466683"/>
                <a:ext cx="943270" cy="539519"/>
                <a:chOff x="6607319" y="3784382"/>
                <a:chExt cx="1441924" cy="885079"/>
              </a:xfrm>
            </p:grpSpPr>
            <p:grpSp>
              <p:nvGrpSpPr>
                <p:cNvPr id="55" name="Group 54"/>
                <p:cNvGrpSpPr/>
                <p:nvPr/>
              </p:nvGrpSpPr>
              <p:grpSpPr>
                <a:xfrm>
                  <a:off x="7041692" y="3901126"/>
                  <a:ext cx="1007551" cy="768335"/>
                  <a:chOff x="7131435" y="3188859"/>
                  <a:chExt cx="1007551" cy="768335"/>
                </a:xfrm>
              </p:grpSpPr>
              <p:pic>
                <p:nvPicPr>
                  <p:cNvPr id="57" name="Picture 56"/>
                  <p:cNvPicPr>
                    <a:picLocks noChangeAspect="1"/>
                  </p:cNvPicPr>
                  <p:nvPr/>
                </p:nvPicPr>
                <p:blipFill>
                  <a:blip r:embed="rId9"/>
                  <a:stretch>
                    <a:fillRect/>
                  </a:stretch>
                </p:blipFill>
                <p:spPr>
                  <a:xfrm>
                    <a:off x="7131435" y="3188859"/>
                    <a:ext cx="676503" cy="768335"/>
                  </a:xfrm>
                  <a:prstGeom prst="rect">
                    <a:avLst/>
                  </a:prstGeom>
                  <a:effectLst>
                    <a:softEdge rad="31750"/>
                  </a:effectLst>
                </p:spPr>
              </p:pic>
              <p:sp>
                <p:nvSpPr>
                  <p:cNvPr id="58" name="TextBox 57"/>
                  <p:cNvSpPr txBox="1"/>
                  <p:nvPr/>
                </p:nvSpPr>
                <p:spPr>
                  <a:xfrm>
                    <a:off x="7217470" y="3481237"/>
                    <a:ext cx="921516" cy="341560"/>
                  </a:xfrm>
                  <a:prstGeom prst="rect">
                    <a:avLst/>
                  </a:prstGeom>
                  <a:solidFill>
                    <a:schemeClr val="bg1">
                      <a:alpha val="50000"/>
                    </a:schemeClr>
                  </a:solidFill>
                  <a:effectLst>
                    <a:softEdge rad="63500"/>
                  </a:effectLst>
                </p:spPr>
                <p:txBody>
                  <a:bodyPr wrap="none" lIns="36717" tIns="0" rIns="36717" bIns="0" rtlCol="0" anchor="ctr" anchorCtr="0">
                    <a:spAutoFit/>
                  </a:bodyPr>
                  <a:lstStyle/>
                  <a:p>
                    <a:pPr algn="ctr"/>
                    <a:r>
                      <a:rPr lang="en-US" sz="1000" b="1" dirty="0">
                        <a:solidFill>
                          <a:srgbClr val="505050"/>
                        </a:solidFill>
                        <a:latin typeface="Segoe UI Light" panose="020B0502040204020203" pitchFamily="34" charset="0"/>
                        <a:cs typeface="Segoe UI Light" panose="020B0502040204020203" pitchFamily="34" charset="0"/>
                      </a:rPr>
                      <a:t>&lt;xml&gt;</a:t>
                    </a:r>
                  </a:p>
                </p:txBody>
              </p:sp>
            </p:grpSp>
            <p:pic>
              <p:nvPicPr>
                <p:cNvPr id="56" name="Picture 55"/>
                <p:cNvPicPr>
                  <a:picLocks noChangeAspect="1"/>
                </p:cNvPicPr>
                <p:nvPr/>
              </p:nvPicPr>
              <p:blipFill>
                <a:blip r:embed="rId10"/>
                <a:stretch>
                  <a:fillRect/>
                </a:stretch>
              </p:blipFill>
              <p:spPr>
                <a:xfrm>
                  <a:off x="6607319" y="3784382"/>
                  <a:ext cx="676505" cy="647343"/>
                </a:xfrm>
                <a:prstGeom prst="rect">
                  <a:avLst/>
                </a:prstGeom>
              </p:spPr>
            </p:pic>
          </p:grpSp>
        </p:grpSp>
        <p:pic>
          <p:nvPicPr>
            <p:cNvPr id="52" name="Picture 51"/>
            <p:cNvPicPr>
              <a:picLocks noChangeAspect="1"/>
            </p:cNvPicPr>
            <p:nvPr/>
          </p:nvPicPr>
          <p:blipFill>
            <a:blip r:embed="rId11"/>
            <a:stretch>
              <a:fillRect/>
            </a:stretch>
          </p:blipFill>
          <p:spPr>
            <a:xfrm>
              <a:off x="7418636" y="5541785"/>
              <a:ext cx="764775" cy="709920"/>
            </a:xfrm>
            <a:prstGeom prst="rect">
              <a:avLst/>
            </a:prstGeom>
          </p:spPr>
        </p:pic>
      </p:grpSp>
      <p:cxnSp>
        <p:nvCxnSpPr>
          <p:cNvPr id="63" name="Straight Arrow Connector 62"/>
          <p:cNvCxnSpPr/>
          <p:nvPr/>
        </p:nvCxnSpPr>
        <p:spPr>
          <a:xfrm flipH="1">
            <a:off x="8303757" y="1354064"/>
            <a:ext cx="57786" cy="5304474"/>
          </a:xfrm>
          <a:prstGeom prst="straightConnector1">
            <a:avLst/>
          </a:prstGeom>
          <a:ln w="53975">
            <a:solidFill>
              <a:schemeClr val="tx1"/>
            </a:solidFill>
            <a:prstDash val="lgDash"/>
            <a:headEnd type="diamond"/>
            <a:tailEnd type="diamond" w="med" len="med"/>
          </a:ln>
        </p:spPr>
        <p:style>
          <a:lnRef idx="1">
            <a:schemeClr val="accent4"/>
          </a:lnRef>
          <a:fillRef idx="0">
            <a:schemeClr val="accent4"/>
          </a:fillRef>
          <a:effectRef idx="0">
            <a:schemeClr val="accent4"/>
          </a:effectRef>
          <a:fontRef idx="minor">
            <a:schemeClr val="tx1"/>
          </a:fontRef>
        </p:style>
      </p:cxnSp>
      <p:pic>
        <p:nvPicPr>
          <p:cNvPr id="94" name="Picture 93"/>
          <p:cNvPicPr>
            <a:picLocks noChangeAspect="1"/>
          </p:cNvPicPr>
          <p:nvPr/>
        </p:nvPicPr>
        <p:blipFill>
          <a:blip r:embed="rId12"/>
          <a:stretch>
            <a:fillRect/>
          </a:stretch>
        </p:blipFill>
        <p:spPr>
          <a:xfrm>
            <a:off x="10764045" y="3842909"/>
            <a:ext cx="1458827" cy="1332716"/>
          </a:xfrm>
          <a:prstGeom prst="rect">
            <a:avLst/>
          </a:prstGeom>
        </p:spPr>
      </p:pic>
      <p:grpSp>
        <p:nvGrpSpPr>
          <p:cNvPr id="95" name="Group 94"/>
          <p:cNvGrpSpPr/>
          <p:nvPr/>
        </p:nvGrpSpPr>
        <p:grpSpPr>
          <a:xfrm>
            <a:off x="8845658" y="2466838"/>
            <a:ext cx="2831952" cy="1688826"/>
            <a:chOff x="7028298" y="4040271"/>
            <a:chExt cx="4447570" cy="2564241"/>
          </a:xfrm>
        </p:grpSpPr>
        <p:grpSp>
          <p:nvGrpSpPr>
            <p:cNvPr id="96" name="Group 95"/>
            <p:cNvGrpSpPr/>
            <p:nvPr/>
          </p:nvGrpSpPr>
          <p:grpSpPr>
            <a:xfrm>
              <a:off x="7028298" y="4040271"/>
              <a:ext cx="4447570" cy="2564241"/>
              <a:chOff x="7935660" y="510000"/>
              <a:chExt cx="6107965" cy="3257237"/>
            </a:xfrm>
          </p:grpSpPr>
          <p:pic>
            <p:nvPicPr>
              <p:cNvPr id="105" name="Picture 104"/>
              <p:cNvPicPr>
                <a:picLocks noChangeAspect="1"/>
              </p:cNvPicPr>
              <p:nvPr/>
            </p:nvPicPr>
            <p:blipFill>
              <a:blip r:embed="rId7"/>
              <a:stretch>
                <a:fillRect/>
              </a:stretch>
            </p:blipFill>
            <p:spPr>
              <a:xfrm>
                <a:off x="8852204" y="1128641"/>
                <a:ext cx="3139633" cy="1644862"/>
              </a:xfrm>
              <a:prstGeom prst="rect">
                <a:avLst/>
              </a:prstGeom>
              <a:ln>
                <a:solidFill>
                  <a:schemeClr val="bg1">
                    <a:lumMod val="65000"/>
                  </a:schemeClr>
                </a:solidFill>
              </a:ln>
            </p:spPr>
          </p:pic>
          <p:grpSp>
            <p:nvGrpSpPr>
              <p:cNvPr id="106" name="Group 105"/>
              <p:cNvGrpSpPr>
                <a:grpSpLocks noChangeAspect="1"/>
              </p:cNvGrpSpPr>
              <p:nvPr/>
            </p:nvGrpSpPr>
            <p:grpSpPr>
              <a:xfrm>
                <a:off x="7935660" y="510000"/>
                <a:ext cx="6107965" cy="3257237"/>
                <a:chOff x="5360085" y="-1654732"/>
                <a:chExt cx="7329896" cy="3908861"/>
              </a:xfrm>
            </p:grpSpPr>
            <p:sp>
              <p:nvSpPr>
                <p:cNvPr id="107" name="TextBox 34"/>
                <p:cNvSpPr txBox="1">
                  <a:spLocks noChangeArrowheads="1"/>
                </p:cNvSpPr>
                <p:nvPr/>
              </p:nvSpPr>
              <p:spPr bwMode="auto">
                <a:xfrm>
                  <a:off x="5360085" y="-1654732"/>
                  <a:ext cx="7329896" cy="1230064"/>
                </a:xfrm>
                <a:prstGeom prst="rect">
                  <a:avLst/>
                </a:prstGeom>
                <a:noFill/>
                <a:ln w="9525">
                  <a:noFill/>
                  <a:miter lim="800000"/>
                  <a:headEnd/>
                  <a:tailEnd/>
                </a:ln>
              </p:spPr>
              <p:txBody>
                <a:bodyPr wrap="square">
                  <a:spAutoFit/>
                </a:bodyPr>
                <a:lstStyle/>
                <a:p>
                  <a:pPr algn="r"/>
                  <a:r>
                    <a:rPr lang="en-US" sz="1400" dirty="0" smtClean="0">
                      <a:solidFill>
                        <a:srgbClr val="505050"/>
                      </a:solidFill>
                      <a:latin typeface="Segoe UI Light"/>
                    </a:rPr>
                    <a:t>https://teams.contoso.com</a:t>
                  </a:r>
                  <a:r>
                    <a:rPr lang="en-US" sz="1400" dirty="0">
                      <a:solidFill>
                        <a:srgbClr val="505050"/>
                      </a:solidFill>
                      <a:latin typeface="Segoe UI Light"/>
                    </a:rPr>
                    <a:t/>
                  </a:r>
                  <a:br>
                    <a:rPr lang="en-US" sz="1400" dirty="0">
                      <a:solidFill>
                        <a:srgbClr val="505050"/>
                      </a:solidFill>
                      <a:latin typeface="Segoe UI Light"/>
                    </a:rPr>
                  </a:br>
                  <a:r>
                    <a:rPr lang="en-US" sz="1400" dirty="0">
                      <a:solidFill>
                        <a:srgbClr val="505050"/>
                      </a:solidFill>
                      <a:latin typeface="Segoe UI Light"/>
                    </a:rPr>
                    <a:t>/sites/site</a:t>
                  </a:r>
                  <a:endParaRPr lang="en-US" sz="1000" dirty="0">
                    <a:solidFill>
                      <a:srgbClr val="505050"/>
                    </a:solidFill>
                    <a:latin typeface="Segoe UI Light"/>
                  </a:endParaRPr>
                </a:p>
              </p:txBody>
            </p:sp>
            <p:pic>
              <p:nvPicPr>
                <p:cNvPr id="108" name="Picture 107"/>
                <p:cNvPicPr>
                  <a:picLocks noChangeAspect="1"/>
                </p:cNvPicPr>
                <p:nvPr/>
              </p:nvPicPr>
              <p:blipFill rotWithShape="1">
                <a:blip r:embed="rId8"/>
                <a:srcRect l="8509" r="8135"/>
                <a:stretch/>
              </p:blipFill>
              <p:spPr>
                <a:xfrm>
                  <a:off x="7058023" y="1180879"/>
                  <a:ext cx="1907163" cy="1073250"/>
                </a:xfrm>
                <a:prstGeom prst="rect">
                  <a:avLst/>
                </a:prstGeom>
                <a:noFill/>
                <a:ln>
                  <a:noFill/>
                </a:ln>
              </p:spPr>
            </p:pic>
          </p:grpSp>
        </p:grpSp>
        <p:grpSp>
          <p:nvGrpSpPr>
            <p:cNvPr id="97" name="Group 96"/>
            <p:cNvGrpSpPr/>
            <p:nvPr/>
          </p:nvGrpSpPr>
          <p:grpSpPr>
            <a:xfrm>
              <a:off x="9638695" y="5511064"/>
              <a:ext cx="1032466" cy="776560"/>
              <a:chOff x="8076195" y="7384240"/>
              <a:chExt cx="1012312" cy="761402"/>
            </a:xfrm>
          </p:grpSpPr>
          <p:sp>
            <p:nvSpPr>
              <p:cNvPr id="99" name="Arc 98"/>
              <p:cNvSpPr/>
              <p:nvPr/>
            </p:nvSpPr>
            <p:spPr>
              <a:xfrm rot="16200000">
                <a:off x="8138153" y="7322282"/>
                <a:ext cx="761402" cy="885318"/>
              </a:xfrm>
              <a:prstGeom prst="arc">
                <a:avLst>
                  <a:gd name="adj1" fmla="val 2097834"/>
                  <a:gd name="adj2" fmla="val 366333"/>
                </a:avLst>
              </a:prstGeom>
              <a:ln w="31750">
                <a:solidFill>
                  <a:schemeClr val="tx1">
                    <a:alpha val="80000"/>
                  </a:schemeClr>
                </a:solidFill>
                <a:headEnd type="diamond" w="sm" len="me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sz="1836">
                  <a:solidFill>
                    <a:srgbClr val="505050"/>
                  </a:solidFill>
                  <a:latin typeface="Segoe UI Light" panose="020B0502040204020203" pitchFamily="34" charset="0"/>
                  <a:cs typeface="Segoe UI Light" panose="020B0502040204020203" pitchFamily="34" charset="0"/>
                </a:endParaRPr>
              </a:p>
            </p:txBody>
          </p:sp>
          <p:grpSp>
            <p:nvGrpSpPr>
              <p:cNvPr id="100" name="Group 99"/>
              <p:cNvGrpSpPr/>
              <p:nvPr/>
            </p:nvGrpSpPr>
            <p:grpSpPr>
              <a:xfrm>
                <a:off x="8145237" y="7466683"/>
                <a:ext cx="943270" cy="539519"/>
                <a:chOff x="6607319" y="3784382"/>
                <a:chExt cx="1441924" cy="885079"/>
              </a:xfrm>
            </p:grpSpPr>
            <p:grpSp>
              <p:nvGrpSpPr>
                <p:cNvPr id="101" name="Group 100"/>
                <p:cNvGrpSpPr/>
                <p:nvPr/>
              </p:nvGrpSpPr>
              <p:grpSpPr>
                <a:xfrm>
                  <a:off x="7041692" y="3901126"/>
                  <a:ext cx="1007551" cy="768335"/>
                  <a:chOff x="7131435" y="3188859"/>
                  <a:chExt cx="1007551" cy="768335"/>
                </a:xfrm>
              </p:grpSpPr>
              <p:pic>
                <p:nvPicPr>
                  <p:cNvPr id="103" name="Picture 102"/>
                  <p:cNvPicPr>
                    <a:picLocks noChangeAspect="1"/>
                  </p:cNvPicPr>
                  <p:nvPr/>
                </p:nvPicPr>
                <p:blipFill>
                  <a:blip r:embed="rId9"/>
                  <a:stretch>
                    <a:fillRect/>
                  </a:stretch>
                </p:blipFill>
                <p:spPr>
                  <a:xfrm>
                    <a:off x="7131435" y="3188859"/>
                    <a:ext cx="676503" cy="768335"/>
                  </a:xfrm>
                  <a:prstGeom prst="rect">
                    <a:avLst/>
                  </a:prstGeom>
                  <a:effectLst>
                    <a:softEdge rad="31750"/>
                  </a:effectLst>
                </p:spPr>
              </p:pic>
              <p:sp>
                <p:nvSpPr>
                  <p:cNvPr id="104" name="TextBox 103"/>
                  <p:cNvSpPr txBox="1"/>
                  <p:nvPr/>
                </p:nvSpPr>
                <p:spPr>
                  <a:xfrm>
                    <a:off x="7217470" y="3481237"/>
                    <a:ext cx="921516" cy="341560"/>
                  </a:xfrm>
                  <a:prstGeom prst="rect">
                    <a:avLst/>
                  </a:prstGeom>
                  <a:solidFill>
                    <a:schemeClr val="bg1">
                      <a:alpha val="50000"/>
                    </a:schemeClr>
                  </a:solidFill>
                  <a:effectLst>
                    <a:softEdge rad="63500"/>
                  </a:effectLst>
                </p:spPr>
                <p:txBody>
                  <a:bodyPr wrap="none" lIns="36717" tIns="0" rIns="36717" bIns="0" rtlCol="0" anchor="ctr" anchorCtr="0">
                    <a:spAutoFit/>
                  </a:bodyPr>
                  <a:lstStyle/>
                  <a:p>
                    <a:pPr algn="ctr"/>
                    <a:r>
                      <a:rPr lang="en-US" sz="1000" b="1" dirty="0">
                        <a:solidFill>
                          <a:srgbClr val="505050"/>
                        </a:solidFill>
                        <a:latin typeface="Segoe UI Light" panose="020B0502040204020203" pitchFamily="34" charset="0"/>
                        <a:cs typeface="Segoe UI Light" panose="020B0502040204020203" pitchFamily="34" charset="0"/>
                      </a:rPr>
                      <a:t>&lt;xml&gt;</a:t>
                    </a:r>
                  </a:p>
                </p:txBody>
              </p:sp>
            </p:grpSp>
            <p:pic>
              <p:nvPicPr>
                <p:cNvPr id="102" name="Picture 101"/>
                <p:cNvPicPr>
                  <a:picLocks noChangeAspect="1"/>
                </p:cNvPicPr>
                <p:nvPr/>
              </p:nvPicPr>
              <p:blipFill>
                <a:blip r:embed="rId10"/>
                <a:stretch>
                  <a:fillRect/>
                </a:stretch>
              </p:blipFill>
              <p:spPr>
                <a:xfrm>
                  <a:off x="6607319" y="3784382"/>
                  <a:ext cx="676505" cy="647343"/>
                </a:xfrm>
                <a:prstGeom prst="rect">
                  <a:avLst/>
                </a:prstGeom>
              </p:spPr>
            </p:pic>
          </p:grpSp>
        </p:grpSp>
        <p:pic>
          <p:nvPicPr>
            <p:cNvPr id="98" name="Picture 97"/>
            <p:cNvPicPr>
              <a:picLocks noChangeAspect="1"/>
            </p:cNvPicPr>
            <p:nvPr/>
          </p:nvPicPr>
          <p:blipFill>
            <a:blip r:embed="rId11"/>
            <a:stretch>
              <a:fillRect/>
            </a:stretch>
          </p:blipFill>
          <p:spPr>
            <a:xfrm>
              <a:off x="7418636" y="5541785"/>
              <a:ext cx="764775" cy="709920"/>
            </a:xfrm>
            <a:prstGeom prst="rect">
              <a:avLst/>
            </a:prstGeom>
          </p:spPr>
        </p:pic>
      </p:grpSp>
      <p:grpSp>
        <p:nvGrpSpPr>
          <p:cNvPr id="109" name="Group 108"/>
          <p:cNvGrpSpPr/>
          <p:nvPr/>
        </p:nvGrpSpPr>
        <p:grpSpPr>
          <a:xfrm>
            <a:off x="9677989" y="4190907"/>
            <a:ext cx="1220768" cy="890531"/>
            <a:chOff x="4604845" y="3116146"/>
            <a:chExt cx="1777369" cy="1159672"/>
          </a:xfrm>
        </p:grpSpPr>
        <p:pic>
          <p:nvPicPr>
            <p:cNvPr id="110" name="Picture 109"/>
            <p:cNvPicPr>
              <a:picLocks noChangeAspect="1"/>
            </p:cNvPicPr>
            <p:nvPr/>
          </p:nvPicPr>
          <p:blipFill>
            <a:blip r:embed="rId13"/>
            <a:stretch>
              <a:fillRect/>
            </a:stretch>
          </p:blipFill>
          <p:spPr>
            <a:xfrm>
              <a:off x="5188852" y="3116146"/>
              <a:ext cx="597915" cy="598560"/>
            </a:xfrm>
            <a:prstGeom prst="rect">
              <a:avLst/>
            </a:prstGeom>
          </p:spPr>
        </p:pic>
        <p:sp>
          <p:nvSpPr>
            <p:cNvPr id="111" name="TextBox 110"/>
            <p:cNvSpPr txBox="1"/>
            <p:nvPr/>
          </p:nvSpPr>
          <p:spPr>
            <a:xfrm>
              <a:off x="4604845" y="3714706"/>
              <a:ext cx="1777369" cy="561112"/>
            </a:xfrm>
            <a:prstGeom prst="rect">
              <a:avLst/>
            </a:prstGeom>
            <a:noFill/>
            <a:ln>
              <a:noFill/>
            </a:ln>
          </p:spPr>
          <p:txBody>
            <a:bodyPr wrap="square" lIns="0" tIns="0" rIns="0" bIns="0" rtlCol="0">
              <a:spAutoFit/>
            </a:bodyPr>
            <a:lstStyle/>
            <a:p>
              <a:pPr algn="ctr"/>
              <a:r>
                <a:rPr lang="en-US" sz="1400" spc="-53" dirty="0" smtClean="0">
                  <a:solidFill>
                    <a:srgbClr val="505050"/>
                  </a:solidFill>
                  <a:latin typeface="Segoe UI Light" panose="020B0502040204020203" pitchFamily="34" charset="0"/>
                  <a:cs typeface="Segoe UI Light" panose="020B0502040204020203" pitchFamily="34" charset="0"/>
                </a:rPr>
                <a:t>Site Creation WCF service</a:t>
              </a:r>
              <a:endParaRPr lang="en-US" sz="1400" spc="-53" dirty="0">
                <a:solidFill>
                  <a:srgbClr val="505050"/>
                </a:solidFill>
                <a:latin typeface="Segoe UI Light" panose="020B0502040204020203" pitchFamily="34" charset="0"/>
                <a:cs typeface="Segoe UI Light" panose="020B0502040204020203" pitchFamily="34" charset="0"/>
              </a:endParaRPr>
            </a:p>
          </p:txBody>
        </p:sp>
      </p:grpSp>
      <p:pic>
        <p:nvPicPr>
          <p:cNvPr id="41" name="Picture 40"/>
          <p:cNvPicPr>
            <a:picLocks noChangeAspect="1"/>
          </p:cNvPicPr>
          <p:nvPr/>
        </p:nvPicPr>
        <p:blipFill>
          <a:blip r:embed="rId14"/>
          <a:stretch>
            <a:fillRect/>
          </a:stretch>
        </p:blipFill>
        <p:spPr>
          <a:xfrm>
            <a:off x="8740068" y="4853310"/>
            <a:ext cx="645205" cy="861200"/>
          </a:xfrm>
          <a:prstGeom prst="rect">
            <a:avLst/>
          </a:prstGeom>
        </p:spPr>
      </p:pic>
      <p:pic>
        <p:nvPicPr>
          <p:cNvPr id="112" name="Picture 111"/>
          <p:cNvPicPr>
            <a:picLocks noChangeAspect="1"/>
          </p:cNvPicPr>
          <p:nvPr/>
        </p:nvPicPr>
        <p:blipFill>
          <a:blip r:embed="rId14"/>
          <a:stretch>
            <a:fillRect/>
          </a:stretch>
        </p:blipFill>
        <p:spPr>
          <a:xfrm>
            <a:off x="5083502" y="4795529"/>
            <a:ext cx="645205" cy="861200"/>
          </a:xfrm>
          <a:prstGeom prst="rect">
            <a:avLst/>
          </a:prstGeom>
        </p:spPr>
      </p:pic>
      <p:sp>
        <p:nvSpPr>
          <p:cNvPr id="113" name="Can 112"/>
          <p:cNvSpPr/>
          <p:nvPr/>
        </p:nvSpPr>
        <p:spPr bwMode="auto">
          <a:xfrm rot="16200000">
            <a:off x="7164997" y="3945972"/>
            <a:ext cx="133356" cy="3005936"/>
          </a:xfrm>
          <a:prstGeom prst="can">
            <a:avLst>
              <a:gd name="adj" fmla="val 86324"/>
            </a:avLst>
          </a:prstGeom>
          <a:solidFill>
            <a:srgbClr val="0070C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4" name="TextBox 34"/>
          <p:cNvSpPr txBox="1">
            <a:spLocks noChangeArrowheads="1"/>
          </p:cNvSpPr>
          <p:nvPr/>
        </p:nvSpPr>
        <p:spPr bwMode="auto">
          <a:xfrm>
            <a:off x="6197292" y="5102924"/>
            <a:ext cx="1888331" cy="338554"/>
          </a:xfrm>
          <a:prstGeom prst="rect">
            <a:avLst/>
          </a:prstGeom>
          <a:noFill/>
          <a:ln w="9525">
            <a:noFill/>
            <a:miter lim="800000"/>
            <a:headEnd/>
            <a:tailEnd/>
          </a:ln>
        </p:spPr>
        <p:txBody>
          <a:bodyPr wrap="square">
            <a:spAutoFit/>
          </a:bodyPr>
          <a:lstStyle/>
          <a:p>
            <a:pPr algn="ctr"/>
            <a:r>
              <a:rPr lang="en-US" sz="1600" b="1" i="1" dirty="0" smtClean="0">
                <a:solidFill>
                  <a:srgbClr val="505050"/>
                </a:solidFill>
                <a:latin typeface="Segoe UI Light"/>
              </a:rPr>
              <a:t>Service Bus Tunnel</a:t>
            </a:r>
            <a:endParaRPr lang="en-US" sz="1050" b="1" i="1" dirty="0">
              <a:solidFill>
                <a:srgbClr val="505050"/>
              </a:solidFill>
              <a:latin typeface="Segoe UI Light"/>
            </a:endParaRPr>
          </a:p>
        </p:txBody>
      </p:sp>
      <p:cxnSp>
        <p:nvCxnSpPr>
          <p:cNvPr id="116" name="Straight Arrow Connector 115"/>
          <p:cNvCxnSpPr/>
          <p:nvPr/>
        </p:nvCxnSpPr>
        <p:spPr>
          <a:xfrm flipH="1" flipV="1">
            <a:off x="2383268" y="4319314"/>
            <a:ext cx="1858463" cy="11160"/>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20" name="TextBox 34"/>
          <p:cNvSpPr txBox="1">
            <a:spLocks noChangeArrowheads="1"/>
          </p:cNvSpPr>
          <p:nvPr/>
        </p:nvSpPr>
        <p:spPr bwMode="auto">
          <a:xfrm>
            <a:off x="2964276" y="3957030"/>
            <a:ext cx="1101933" cy="338554"/>
          </a:xfrm>
          <a:prstGeom prst="rect">
            <a:avLst/>
          </a:prstGeom>
          <a:noFill/>
          <a:ln w="9525">
            <a:noFill/>
            <a:miter lim="800000"/>
            <a:headEnd/>
            <a:tailEnd/>
          </a:ln>
        </p:spPr>
        <p:txBody>
          <a:bodyPr wrap="square">
            <a:spAutoFit/>
          </a:bodyPr>
          <a:lstStyle/>
          <a:p>
            <a:pPr algn="ctr"/>
            <a:r>
              <a:rPr lang="en-US" sz="1600" b="1" i="1" dirty="0" smtClean="0">
                <a:solidFill>
                  <a:srgbClr val="505050"/>
                </a:solidFill>
                <a:latin typeface="Segoe UI Light"/>
              </a:rPr>
              <a:t>CSOM</a:t>
            </a:r>
            <a:endParaRPr lang="en-US" sz="1050" b="1" i="1" dirty="0">
              <a:solidFill>
                <a:srgbClr val="505050"/>
              </a:solidFill>
              <a:latin typeface="Segoe UI Light"/>
            </a:endParaRPr>
          </a:p>
        </p:txBody>
      </p:sp>
      <p:cxnSp>
        <p:nvCxnSpPr>
          <p:cNvPr id="130" name="Straight Arrow Connector 129"/>
          <p:cNvCxnSpPr/>
          <p:nvPr/>
        </p:nvCxnSpPr>
        <p:spPr>
          <a:xfrm>
            <a:off x="4710924" y="4509267"/>
            <a:ext cx="363259" cy="684321"/>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136" name="Picture 13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032613" y="1317388"/>
            <a:ext cx="2217687" cy="578729"/>
          </a:xfrm>
          <a:prstGeom prst="rect">
            <a:avLst/>
          </a:prstGeom>
        </p:spPr>
      </p:pic>
      <p:cxnSp>
        <p:nvCxnSpPr>
          <p:cNvPr id="64" name="Straight Arrow Connector 63"/>
          <p:cNvCxnSpPr>
            <a:endCxn id="120" idx="0"/>
          </p:cNvCxnSpPr>
          <p:nvPr/>
        </p:nvCxnSpPr>
        <p:spPr>
          <a:xfrm flipH="1">
            <a:off x="3515243" y="1354064"/>
            <a:ext cx="41368" cy="2602966"/>
          </a:xfrm>
          <a:prstGeom prst="straightConnector1">
            <a:avLst/>
          </a:prstGeom>
          <a:ln w="53975">
            <a:solidFill>
              <a:schemeClr val="tx1"/>
            </a:solidFill>
            <a:prstDash val="lgDash"/>
            <a:headEnd type="diamond"/>
            <a:tailEnd type="none" w="med" len="med"/>
          </a:ln>
        </p:spPr>
        <p:style>
          <a:lnRef idx="1">
            <a:schemeClr val="accent4"/>
          </a:lnRef>
          <a:fillRef idx="0">
            <a:schemeClr val="accent4"/>
          </a:fillRef>
          <a:effectRef idx="0">
            <a:schemeClr val="accent4"/>
          </a:effectRef>
          <a:fontRef idx="minor">
            <a:schemeClr val="tx1"/>
          </a:fontRef>
        </p:style>
      </p:cxnSp>
      <p:grpSp>
        <p:nvGrpSpPr>
          <p:cNvPr id="68" name="Group 67"/>
          <p:cNvGrpSpPr/>
          <p:nvPr/>
        </p:nvGrpSpPr>
        <p:grpSpPr>
          <a:xfrm>
            <a:off x="2914228" y="4246840"/>
            <a:ext cx="524853" cy="524853"/>
            <a:chOff x="492" y="17985"/>
            <a:chExt cx="524853" cy="524853"/>
          </a:xfrm>
        </p:grpSpPr>
        <p:sp>
          <p:nvSpPr>
            <p:cNvPr id="69" name="Oval 68"/>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0"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grpSp>
        <p:nvGrpSpPr>
          <p:cNvPr id="71" name="Group 70"/>
          <p:cNvGrpSpPr/>
          <p:nvPr/>
        </p:nvGrpSpPr>
        <p:grpSpPr>
          <a:xfrm>
            <a:off x="7796448" y="5399461"/>
            <a:ext cx="524853" cy="524853"/>
            <a:chOff x="492" y="17985"/>
            <a:chExt cx="524853" cy="524853"/>
          </a:xfrm>
        </p:grpSpPr>
        <p:sp>
          <p:nvSpPr>
            <p:cNvPr id="72" name="Oval 71"/>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3"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fi-FI" sz="2400" dirty="0">
                  <a:solidFill>
                    <a:srgbClr val="FFFFFF"/>
                  </a:solidFill>
                </a:rPr>
                <a:t>2</a:t>
              </a:r>
              <a:endParaRPr lang="en-US" sz="2400" dirty="0">
                <a:solidFill>
                  <a:srgbClr val="FFFFFF"/>
                </a:solidFill>
              </a:endParaRPr>
            </a:p>
          </p:txBody>
        </p:sp>
      </p:grpSp>
    </p:spTree>
    <p:extLst>
      <p:ext uri="{BB962C8B-B14F-4D97-AF65-F5344CB8AC3E}">
        <p14:creationId xmlns:p14="http://schemas.microsoft.com/office/powerpoint/2010/main" val="218616669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6"/>
                                        </p:tgtEl>
                                        <p:attrNameLst>
                                          <p:attrName>style.visibility</p:attrName>
                                        </p:attrNameLst>
                                      </p:cBhvr>
                                      <p:to>
                                        <p:strVal val="visible"/>
                                      </p:to>
                                    </p:set>
                                    <p:animEffect transition="in" filter="fade">
                                      <p:cBhvr>
                                        <p:cTn id="14" dur="1000"/>
                                        <p:tgtEl>
                                          <p:spTgt spid="116"/>
                                        </p:tgtEl>
                                      </p:cBhvr>
                                    </p:animEffect>
                                    <p:anim calcmode="lin" valueType="num">
                                      <p:cBhvr>
                                        <p:cTn id="15" dur="1000" fill="hold"/>
                                        <p:tgtEl>
                                          <p:spTgt spid="116"/>
                                        </p:tgtEl>
                                        <p:attrNameLst>
                                          <p:attrName>ppt_x</p:attrName>
                                        </p:attrNameLst>
                                      </p:cBhvr>
                                      <p:tavLst>
                                        <p:tav tm="0">
                                          <p:val>
                                            <p:strVal val="#ppt_x"/>
                                          </p:val>
                                        </p:tav>
                                        <p:tav tm="100000">
                                          <p:val>
                                            <p:strVal val="#ppt_x"/>
                                          </p:val>
                                        </p:tav>
                                      </p:tavLst>
                                    </p:anim>
                                    <p:anim calcmode="lin" valueType="num">
                                      <p:cBhvr>
                                        <p:cTn id="16" dur="1000" fill="hold"/>
                                        <p:tgtEl>
                                          <p:spTgt spid="1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1000"/>
                                        <p:tgtEl>
                                          <p:spTgt spid="120"/>
                                        </p:tgtEl>
                                      </p:cBhvr>
                                    </p:animEffect>
                                    <p:anim calcmode="lin" valueType="num">
                                      <p:cBhvr>
                                        <p:cTn id="20" dur="1000" fill="hold"/>
                                        <p:tgtEl>
                                          <p:spTgt spid="120"/>
                                        </p:tgtEl>
                                        <p:attrNameLst>
                                          <p:attrName>ppt_x</p:attrName>
                                        </p:attrNameLst>
                                      </p:cBhvr>
                                      <p:tavLst>
                                        <p:tav tm="0">
                                          <p:val>
                                            <p:strVal val="#ppt_x"/>
                                          </p:val>
                                        </p:tav>
                                        <p:tav tm="100000">
                                          <p:val>
                                            <p:strVal val="#ppt_x"/>
                                          </p:val>
                                        </p:tav>
                                      </p:tavLst>
                                    </p:anim>
                                    <p:anim calcmode="lin" valueType="num">
                                      <p:cBhvr>
                                        <p:cTn id="21" dur="1000" fill="hold"/>
                                        <p:tgtEl>
                                          <p:spTgt spid="12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1000"/>
                                        <p:tgtEl>
                                          <p:spTgt spid="68"/>
                                        </p:tgtEl>
                                      </p:cBhvr>
                                    </p:animEffect>
                                    <p:anim calcmode="lin" valueType="num">
                                      <p:cBhvr>
                                        <p:cTn id="25" dur="1000" fill="hold"/>
                                        <p:tgtEl>
                                          <p:spTgt spid="68"/>
                                        </p:tgtEl>
                                        <p:attrNameLst>
                                          <p:attrName>ppt_x</p:attrName>
                                        </p:attrNameLst>
                                      </p:cBhvr>
                                      <p:tavLst>
                                        <p:tav tm="0">
                                          <p:val>
                                            <p:strVal val="#ppt_x"/>
                                          </p:val>
                                        </p:tav>
                                        <p:tav tm="100000">
                                          <p:val>
                                            <p:strVal val="#ppt_x"/>
                                          </p:val>
                                        </p:tav>
                                      </p:tavLst>
                                    </p:anim>
                                    <p:anim calcmode="lin" valueType="num">
                                      <p:cBhvr>
                                        <p:cTn id="26" dur="1000" fill="hold"/>
                                        <p:tgtEl>
                                          <p:spTgt spid="6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1000"/>
                                        <p:tgtEl>
                                          <p:spTgt spid="48"/>
                                        </p:tgtEl>
                                      </p:cBhvr>
                                    </p:animEffect>
                                    <p:anim calcmode="lin" valueType="num">
                                      <p:cBhvr>
                                        <p:cTn id="30" dur="1000" fill="hold"/>
                                        <p:tgtEl>
                                          <p:spTgt spid="48"/>
                                        </p:tgtEl>
                                        <p:attrNameLst>
                                          <p:attrName>ppt_x</p:attrName>
                                        </p:attrNameLst>
                                      </p:cBhvr>
                                      <p:tavLst>
                                        <p:tav tm="0">
                                          <p:val>
                                            <p:strVal val="#ppt_x"/>
                                          </p:val>
                                        </p:tav>
                                        <p:tav tm="100000">
                                          <p:val>
                                            <p:strVal val="#ppt_x"/>
                                          </p:val>
                                        </p:tav>
                                      </p:tavLst>
                                    </p:anim>
                                    <p:anim calcmode="lin" valueType="num">
                                      <p:cBhvr>
                                        <p:cTn id="3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1000"/>
                                        <p:tgtEl>
                                          <p:spTgt spid="130"/>
                                        </p:tgtEl>
                                      </p:cBhvr>
                                    </p:animEffect>
                                    <p:anim calcmode="lin" valueType="num">
                                      <p:cBhvr>
                                        <p:cTn id="37" dur="1000" fill="hold"/>
                                        <p:tgtEl>
                                          <p:spTgt spid="130"/>
                                        </p:tgtEl>
                                        <p:attrNameLst>
                                          <p:attrName>ppt_x</p:attrName>
                                        </p:attrNameLst>
                                      </p:cBhvr>
                                      <p:tavLst>
                                        <p:tav tm="0">
                                          <p:val>
                                            <p:strVal val="#ppt_x"/>
                                          </p:val>
                                        </p:tav>
                                        <p:tav tm="100000">
                                          <p:val>
                                            <p:strVal val="#ppt_x"/>
                                          </p:val>
                                        </p:tav>
                                      </p:tavLst>
                                    </p:anim>
                                    <p:anim calcmode="lin" valueType="num">
                                      <p:cBhvr>
                                        <p:cTn id="38" dur="1000" fill="hold"/>
                                        <p:tgtEl>
                                          <p:spTgt spid="13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1000"/>
                                        <p:tgtEl>
                                          <p:spTgt spid="112"/>
                                        </p:tgtEl>
                                      </p:cBhvr>
                                    </p:animEffect>
                                    <p:anim calcmode="lin" valueType="num">
                                      <p:cBhvr>
                                        <p:cTn id="42" dur="1000" fill="hold"/>
                                        <p:tgtEl>
                                          <p:spTgt spid="112"/>
                                        </p:tgtEl>
                                        <p:attrNameLst>
                                          <p:attrName>ppt_x</p:attrName>
                                        </p:attrNameLst>
                                      </p:cBhvr>
                                      <p:tavLst>
                                        <p:tav tm="0">
                                          <p:val>
                                            <p:strVal val="#ppt_x"/>
                                          </p:val>
                                        </p:tav>
                                        <p:tav tm="100000">
                                          <p:val>
                                            <p:strVal val="#ppt_x"/>
                                          </p:val>
                                        </p:tav>
                                      </p:tavLst>
                                    </p:anim>
                                    <p:anim calcmode="lin" valueType="num">
                                      <p:cBhvr>
                                        <p:cTn id="43" dur="1000" fill="hold"/>
                                        <p:tgtEl>
                                          <p:spTgt spid="1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3"/>
                                        </p:tgtEl>
                                        <p:attrNameLst>
                                          <p:attrName>style.visibility</p:attrName>
                                        </p:attrNameLst>
                                      </p:cBhvr>
                                      <p:to>
                                        <p:strVal val="visible"/>
                                      </p:to>
                                    </p:set>
                                    <p:animEffect transition="in" filter="fade">
                                      <p:cBhvr>
                                        <p:cTn id="46" dur="1000"/>
                                        <p:tgtEl>
                                          <p:spTgt spid="113"/>
                                        </p:tgtEl>
                                      </p:cBhvr>
                                    </p:animEffect>
                                    <p:anim calcmode="lin" valueType="num">
                                      <p:cBhvr>
                                        <p:cTn id="47" dur="1000" fill="hold"/>
                                        <p:tgtEl>
                                          <p:spTgt spid="113"/>
                                        </p:tgtEl>
                                        <p:attrNameLst>
                                          <p:attrName>ppt_x</p:attrName>
                                        </p:attrNameLst>
                                      </p:cBhvr>
                                      <p:tavLst>
                                        <p:tav tm="0">
                                          <p:val>
                                            <p:strVal val="#ppt_x"/>
                                          </p:val>
                                        </p:tav>
                                        <p:tav tm="100000">
                                          <p:val>
                                            <p:strVal val="#ppt_x"/>
                                          </p:val>
                                        </p:tav>
                                      </p:tavLst>
                                    </p:anim>
                                    <p:anim calcmode="lin" valueType="num">
                                      <p:cBhvr>
                                        <p:cTn id="48" dur="1000" fill="hold"/>
                                        <p:tgtEl>
                                          <p:spTgt spid="1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1000"/>
                                        <p:tgtEl>
                                          <p:spTgt spid="114"/>
                                        </p:tgtEl>
                                      </p:cBhvr>
                                    </p:animEffect>
                                    <p:anim calcmode="lin" valueType="num">
                                      <p:cBhvr>
                                        <p:cTn id="52" dur="1000" fill="hold"/>
                                        <p:tgtEl>
                                          <p:spTgt spid="114"/>
                                        </p:tgtEl>
                                        <p:attrNameLst>
                                          <p:attrName>ppt_x</p:attrName>
                                        </p:attrNameLst>
                                      </p:cBhvr>
                                      <p:tavLst>
                                        <p:tav tm="0">
                                          <p:val>
                                            <p:strVal val="#ppt_x"/>
                                          </p:val>
                                        </p:tav>
                                        <p:tav tm="100000">
                                          <p:val>
                                            <p:strVal val="#ppt_x"/>
                                          </p:val>
                                        </p:tav>
                                      </p:tavLst>
                                    </p:anim>
                                    <p:anim calcmode="lin" valueType="num">
                                      <p:cBhvr>
                                        <p:cTn id="53" dur="1000" fill="hold"/>
                                        <p:tgtEl>
                                          <p:spTgt spid="11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1000"/>
                                        <p:tgtEl>
                                          <p:spTgt spid="71"/>
                                        </p:tgtEl>
                                      </p:cBhvr>
                                    </p:animEffect>
                                    <p:anim calcmode="lin" valueType="num">
                                      <p:cBhvr>
                                        <p:cTn id="62" dur="1000" fill="hold"/>
                                        <p:tgtEl>
                                          <p:spTgt spid="71"/>
                                        </p:tgtEl>
                                        <p:attrNameLst>
                                          <p:attrName>ppt_x</p:attrName>
                                        </p:attrNameLst>
                                      </p:cBhvr>
                                      <p:tavLst>
                                        <p:tav tm="0">
                                          <p:val>
                                            <p:strVal val="#ppt_x"/>
                                          </p:val>
                                        </p:tav>
                                        <p:tav tm="100000">
                                          <p:val>
                                            <p:strVal val="#ppt_x"/>
                                          </p:val>
                                        </p:tav>
                                      </p:tavLst>
                                    </p:anim>
                                    <p:anim calcmode="lin" valueType="num">
                                      <p:cBhvr>
                                        <p:cTn id="63" dur="1000" fill="hold"/>
                                        <p:tgtEl>
                                          <p:spTgt spid="71"/>
                                        </p:tgtEl>
                                        <p:attrNameLst>
                                          <p:attrName>ppt_y</p:attrName>
                                        </p:attrNameLst>
                                      </p:cBhvr>
                                      <p:tavLst>
                                        <p:tav tm="0">
                                          <p:val>
                                            <p:strVal val="#ppt_y+.1"/>
                                          </p:val>
                                        </p:tav>
                                        <p:tav tm="100000">
                                          <p:val>
                                            <p:strVal val="#ppt_y"/>
                                          </p:val>
                                        </p:tav>
                                      </p:tavLst>
                                    </p:anim>
                                  </p:childTnLst>
                                </p:cTn>
                              </p:par>
                            </p:childTnLst>
                          </p:cTn>
                        </p:par>
                        <p:par>
                          <p:cTn id="64" fill="hold">
                            <p:stCondLst>
                              <p:cond delay="1000"/>
                            </p:stCondLst>
                            <p:childTnLst>
                              <p:par>
                                <p:cTn id="65" presetID="10" presetClass="entr" presetSubtype="0" fill="hold" nodeType="afterEffect">
                                  <p:stCondLst>
                                    <p:cond delay="2000"/>
                                  </p:stCondLst>
                                  <p:childTnLst>
                                    <p:set>
                                      <p:cBhvr>
                                        <p:cTn id="66" dur="1" fill="hold">
                                          <p:stCondLst>
                                            <p:cond delay="0"/>
                                          </p:stCondLst>
                                        </p:cTn>
                                        <p:tgtEl>
                                          <p:spTgt spid="109"/>
                                        </p:tgtEl>
                                        <p:attrNameLst>
                                          <p:attrName>style.visibility</p:attrName>
                                        </p:attrNameLst>
                                      </p:cBhvr>
                                      <p:to>
                                        <p:strVal val="visible"/>
                                      </p:to>
                                    </p:set>
                                    <p:animEffect transition="in" filter="fade">
                                      <p:cBhvr>
                                        <p:cTn id="67" dur="1000"/>
                                        <p:tgtEl>
                                          <p:spTgt spid="109"/>
                                        </p:tgtEl>
                                      </p:cBhvr>
                                    </p:animEffect>
                                  </p:childTnLst>
                                </p:cTn>
                              </p:par>
                            </p:childTnLst>
                          </p:cTn>
                        </p:par>
                        <p:par>
                          <p:cTn id="68" fill="hold">
                            <p:stCondLst>
                              <p:cond delay="4000"/>
                            </p:stCondLst>
                            <p:childTnLst>
                              <p:par>
                                <p:cTn id="69" presetID="10" presetClass="entr" presetSubtype="0" fill="hold"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childTnLst>
                                </p:cTn>
                              </p:par>
                            </p:childTnLst>
                          </p:cTn>
                        </p:par>
                        <p:par>
                          <p:cTn id="72" fill="hold">
                            <p:stCondLst>
                              <p:cond delay="5000"/>
                            </p:stCondLst>
                            <p:childTnLst>
                              <p:par>
                                <p:cTn id="73" presetID="10" presetClass="entr" presetSubtype="0" fill="hold" nodeType="afterEffect">
                                  <p:stCondLst>
                                    <p:cond delay="200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1000"/>
                                        <p:tgtEl>
                                          <p:spTgt spid="95"/>
                                        </p:tgtEl>
                                      </p:cBhvr>
                                    </p:animEffect>
                                  </p:childTnLst>
                                </p:cTn>
                              </p:par>
                            </p:childTnLst>
                          </p:cTn>
                        </p:par>
                        <p:par>
                          <p:cTn id="76" fill="hold">
                            <p:stCondLst>
                              <p:cond delay="8000"/>
                            </p:stCondLst>
                            <p:childTnLst>
                              <p:par>
                                <p:cTn id="77" presetID="10" presetClass="entr" presetSubtype="0" fill="hold" grpId="0" nodeType="afterEffect">
                                  <p:stCondLst>
                                    <p:cond delay="200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113" grpId="0" animBg="1"/>
      <p:bldP spid="114" grpId="0"/>
      <p:bldP spid="1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Site collection creation in on-premises using SP App Pattern</a:t>
            </a:r>
            <a:endParaRPr lang="en-US" dirty="0"/>
          </a:p>
        </p:txBody>
      </p:sp>
      <p:sp>
        <p:nvSpPr>
          <p:cNvPr id="5" name="TextBox 4"/>
          <p:cNvSpPr txBox="1"/>
          <p:nvPr/>
        </p:nvSpPr>
        <p:spPr>
          <a:xfrm>
            <a:off x="5570165" y="256902"/>
            <a:ext cx="6480721" cy="3065455"/>
          </a:xfrm>
          <a:prstGeom prst="rect">
            <a:avLst/>
          </a:prstGeom>
          <a:noFill/>
        </p:spPr>
        <p:txBody>
          <a:bodyPr wrap="square" lIns="182880" tIns="146304" rIns="182880" bIns="146304" rtlCol="0">
            <a:spAutoFit/>
          </a:bodyPr>
          <a:lstStyle/>
          <a:p>
            <a:pPr marL="285750" indent="-285750">
              <a:buFont typeface="Arial" panose="020B0604020202020204" pitchFamily="34" charset="0"/>
              <a:buChar char="•"/>
            </a:pPr>
            <a:r>
              <a:rPr lang="en-US" sz="2400" dirty="0">
                <a:solidFill>
                  <a:srgbClr val="505050"/>
                </a:solidFill>
                <a:latin typeface="Segoe UI Light"/>
              </a:rPr>
              <a:t>Site collection creation is not available with CSOM in on-premises</a:t>
            </a:r>
          </a:p>
          <a:p>
            <a:pPr marL="285750" indent="-285750">
              <a:buFont typeface="Arial" panose="020B0604020202020204" pitchFamily="34" charset="0"/>
              <a:buChar char="•"/>
            </a:pPr>
            <a:r>
              <a:rPr lang="en-US" sz="2400" dirty="0">
                <a:solidFill>
                  <a:srgbClr val="505050"/>
                </a:solidFill>
                <a:latin typeface="Segoe UI Light"/>
              </a:rPr>
              <a:t>You can easily extend the supported remote capabilities by using “smart” extensions with farm solutions</a:t>
            </a:r>
          </a:p>
          <a:p>
            <a:pPr marL="752121" lvl="1" indent="-285750">
              <a:buFont typeface="Arial" panose="020B0604020202020204" pitchFamily="34" charset="0"/>
              <a:buChar char="•"/>
            </a:pPr>
            <a:r>
              <a:rPr lang="en-US" sz="2000" dirty="0">
                <a:solidFill>
                  <a:srgbClr val="505050"/>
                </a:solidFill>
                <a:latin typeface="Segoe UI Light"/>
              </a:rPr>
              <a:t>Expose additional APIs, do not cause maintenance challenges by placing business logic on the SharePoint side</a:t>
            </a:r>
          </a:p>
        </p:txBody>
      </p:sp>
    </p:spTree>
    <p:extLst>
      <p:ext uri="{BB962C8B-B14F-4D97-AF65-F5344CB8AC3E}">
        <p14:creationId xmlns:p14="http://schemas.microsoft.com/office/powerpoint/2010/main" val="164830718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a:blip r:embed="rId3"/>
          <a:stretch>
            <a:fillRect/>
          </a:stretch>
        </p:blipFill>
        <p:spPr>
          <a:xfrm>
            <a:off x="1671559" y="4957909"/>
            <a:ext cx="4064183" cy="1491681"/>
          </a:xfrm>
          <a:prstGeom prst="rect">
            <a:avLst/>
          </a:prstGeom>
        </p:spPr>
      </p:pic>
      <p:pic>
        <p:nvPicPr>
          <p:cNvPr id="44" name="Picture 43"/>
          <p:cNvPicPr>
            <a:picLocks noChangeAspect="1"/>
          </p:cNvPicPr>
          <p:nvPr/>
        </p:nvPicPr>
        <p:blipFill>
          <a:blip r:embed="rId4"/>
          <a:stretch>
            <a:fillRect/>
          </a:stretch>
        </p:blipFill>
        <p:spPr>
          <a:xfrm>
            <a:off x="1278683" y="1769724"/>
            <a:ext cx="3414417" cy="2102396"/>
          </a:xfrm>
          <a:prstGeom prst="rect">
            <a:avLst/>
          </a:prstGeom>
          <a:ln>
            <a:solidFill>
              <a:schemeClr val="bg1">
                <a:lumMod val="75000"/>
              </a:schemeClr>
            </a:solidFill>
          </a:ln>
        </p:spPr>
      </p:pic>
      <p:pic>
        <p:nvPicPr>
          <p:cNvPr id="170" name="Picture 169"/>
          <p:cNvPicPr>
            <a:picLocks noChangeAspect="1"/>
          </p:cNvPicPr>
          <p:nvPr/>
        </p:nvPicPr>
        <p:blipFill>
          <a:blip r:embed="rId5"/>
          <a:stretch>
            <a:fillRect/>
          </a:stretch>
        </p:blipFill>
        <p:spPr>
          <a:xfrm>
            <a:off x="2802902" y="2971529"/>
            <a:ext cx="2544615" cy="2324640"/>
          </a:xfrm>
          <a:prstGeom prst="rect">
            <a:avLst/>
          </a:prstGeom>
        </p:spPr>
      </p:pic>
      <p:sp>
        <p:nvSpPr>
          <p:cNvPr id="211" name="Title 210"/>
          <p:cNvSpPr>
            <a:spLocks noGrp="1"/>
          </p:cNvSpPr>
          <p:nvPr>
            <p:ph type="title"/>
          </p:nvPr>
        </p:nvSpPr>
        <p:spPr/>
        <p:txBody>
          <a:bodyPr/>
          <a:lstStyle/>
          <a:p>
            <a:r>
              <a:rPr lang="en-US" sz="4800" dirty="0" err="1" smtClean="0"/>
              <a:t>OneDrive</a:t>
            </a:r>
            <a:r>
              <a:rPr lang="en-US" sz="4800" dirty="0" smtClean="0"/>
              <a:t> for Business branding management with remote provisioning</a:t>
            </a:r>
            <a:endParaRPr lang="en-US" sz="4800" dirty="0"/>
          </a:p>
        </p:txBody>
      </p:sp>
      <p:cxnSp>
        <p:nvCxnSpPr>
          <p:cNvPr id="213" name="Straight Arrow Connector 212"/>
          <p:cNvCxnSpPr/>
          <p:nvPr/>
        </p:nvCxnSpPr>
        <p:spPr>
          <a:xfrm>
            <a:off x="4843686" y="2655201"/>
            <a:ext cx="3745550"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15" name="Group 214"/>
          <p:cNvGrpSpPr/>
          <p:nvPr/>
        </p:nvGrpSpPr>
        <p:grpSpPr>
          <a:xfrm>
            <a:off x="8363845" y="2305374"/>
            <a:ext cx="2414946" cy="1859424"/>
            <a:chOff x="9617374" y="4188001"/>
            <a:chExt cx="2414946" cy="1859424"/>
          </a:xfrm>
        </p:grpSpPr>
        <p:sp>
          <p:nvSpPr>
            <p:cNvPr id="210" name="Arc 209"/>
            <p:cNvSpPr/>
            <p:nvPr/>
          </p:nvSpPr>
          <p:spPr>
            <a:xfrm rot="7278327">
              <a:off x="9617374" y="5255425"/>
              <a:ext cx="792000" cy="792000"/>
            </a:xfrm>
            <a:prstGeom prst="arc">
              <a:avLst>
                <a:gd name="adj1" fmla="val 2097834"/>
                <a:gd name="adj2" fmla="val 366333"/>
              </a:avLst>
            </a:prstGeom>
            <a:ln w="571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169" name="Picture 168"/>
            <p:cNvPicPr>
              <a:picLocks noChangeAspect="1"/>
            </p:cNvPicPr>
            <p:nvPr/>
          </p:nvPicPr>
          <p:blipFill>
            <a:blip r:embed="rId6"/>
            <a:stretch>
              <a:fillRect/>
            </a:stretch>
          </p:blipFill>
          <p:spPr>
            <a:xfrm>
              <a:off x="9856187" y="4188001"/>
              <a:ext cx="2176133" cy="1691280"/>
            </a:xfrm>
            <a:prstGeom prst="rect">
              <a:avLst/>
            </a:prstGeom>
          </p:spPr>
        </p:pic>
      </p:grpSp>
      <p:grpSp>
        <p:nvGrpSpPr>
          <p:cNvPr id="229" name="Group 228"/>
          <p:cNvGrpSpPr/>
          <p:nvPr/>
        </p:nvGrpSpPr>
        <p:grpSpPr>
          <a:xfrm>
            <a:off x="8605652" y="4359447"/>
            <a:ext cx="2441023" cy="1088765"/>
            <a:chOff x="9556388" y="4856769"/>
            <a:chExt cx="2441023" cy="1088765"/>
          </a:xfrm>
        </p:grpSpPr>
        <p:pic>
          <p:nvPicPr>
            <p:cNvPr id="225" name="Picture 224"/>
            <p:cNvPicPr>
              <a:picLocks noChangeAspect="1"/>
            </p:cNvPicPr>
            <p:nvPr/>
          </p:nvPicPr>
          <p:blipFill>
            <a:blip r:embed="rId7">
              <a:extLst>
                <a:ext uri="{BEBA8EAE-BF5A-486C-A8C5-ECC9F3942E4B}">
                  <a14:imgProps xmlns:a14="http://schemas.microsoft.com/office/drawing/2010/main">
                    <a14:imgLayer r:embed="rId8">
                      <a14:imgEffect>
                        <a14:sharpenSoften amount="8000"/>
                      </a14:imgEffect>
                      <a14:imgEffect>
                        <a14:brightnessContrast bright="-40000" contrast="-40000"/>
                      </a14:imgEffect>
                    </a14:imgLayer>
                  </a14:imgProps>
                </a:ext>
              </a:extLst>
            </a:blip>
            <a:stretch>
              <a:fillRect/>
            </a:stretch>
          </p:blipFill>
          <p:spPr>
            <a:xfrm>
              <a:off x="9556388" y="4856769"/>
              <a:ext cx="551983" cy="617473"/>
            </a:xfrm>
            <a:prstGeom prst="rect">
              <a:avLst/>
            </a:prstGeom>
          </p:spPr>
        </p:pic>
        <p:sp>
          <p:nvSpPr>
            <p:cNvPr id="226" name="TextBox 225"/>
            <p:cNvSpPr txBox="1"/>
            <p:nvPr/>
          </p:nvSpPr>
          <p:spPr>
            <a:xfrm>
              <a:off x="10135658" y="4906387"/>
              <a:ext cx="1861753" cy="553998"/>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Own app specific configuration</a:t>
              </a:r>
              <a:endParaRPr lang="en-US" spc="-53" dirty="0">
                <a:solidFill>
                  <a:srgbClr val="505050"/>
                </a:solidFill>
                <a:latin typeface="Segoe UI Light" panose="020B0502040204020203" pitchFamily="34" charset="0"/>
                <a:cs typeface="Segoe UI Light" panose="020B0502040204020203" pitchFamily="34" charset="0"/>
              </a:endParaRPr>
            </a:p>
          </p:txBody>
        </p:sp>
        <p:sp>
          <p:nvSpPr>
            <p:cNvPr id="227" name="Freeform 128"/>
            <p:cNvSpPr>
              <a:spLocks noChangeAspect="1" noEditPoints="1"/>
            </p:cNvSpPr>
            <p:nvPr/>
          </p:nvSpPr>
          <p:spPr bwMode="black">
            <a:xfrm>
              <a:off x="9658449" y="5585534"/>
              <a:ext cx="409042" cy="3600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tx1"/>
            </a:solidFill>
            <a:ln>
              <a:noFill/>
            </a:ln>
            <a:extLst/>
          </p:spPr>
          <p:txBody>
            <a:bodyPr vert="horz" wrap="square" lIns="68589" tIns="34295" rIns="68589" bIns="34295" numCol="1" anchor="t" anchorCtr="0" compatLnSpc="1">
              <a:prstTxWarp prst="textNoShape">
                <a:avLst/>
              </a:prstTxWarp>
            </a:bodyPr>
            <a:lstStyle/>
            <a:p>
              <a:endParaRPr lang="en-US" dirty="0">
                <a:solidFill>
                  <a:srgbClr val="505050"/>
                </a:solidFill>
              </a:endParaRPr>
            </a:p>
          </p:txBody>
        </p:sp>
        <p:sp>
          <p:nvSpPr>
            <p:cNvPr id="228" name="TextBox 227"/>
            <p:cNvSpPr txBox="1"/>
            <p:nvPr/>
          </p:nvSpPr>
          <p:spPr>
            <a:xfrm>
              <a:off x="10135657" y="5627034"/>
              <a:ext cx="943509" cy="276999"/>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Artefacts</a:t>
              </a:r>
              <a:endParaRPr lang="en-US" spc="-53" dirty="0">
                <a:solidFill>
                  <a:srgbClr val="505050"/>
                </a:solidFill>
                <a:latin typeface="Segoe UI Light" panose="020B0502040204020203" pitchFamily="34" charset="0"/>
                <a:cs typeface="Segoe UI Light" panose="020B0502040204020203" pitchFamily="34" charset="0"/>
              </a:endParaRPr>
            </a:p>
          </p:txBody>
        </p:sp>
      </p:grpSp>
      <p:cxnSp>
        <p:nvCxnSpPr>
          <p:cNvPr id="232" name="Straight Arrow Connector 231"/>
          <p:cNvCxnSpPr/>
          <p:nvPr/>
        </p:nvCxnSpPr>
        <p:spPr>
          <a:xfrm flipH="1" flipV="1">
            <a:off x="5210125" y="3759646"/>
            <a:ext cx="3005612" cy="16589"/>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45" name="Group 244"/>
          <p:cNvGrpSpPr/>
          <p:nvPr/>
        </p:nvGrpSpPr>
        <p:grpSpPr>
          <a:xfrm>
            <a:off x="4373569" y="2332429"/>
            <a:ext cx="524853" cy="524853"/>
            <a:chOff x="492" y="17985"/>
            <a:chExt cx="524853" cy="524853"/>
          </a:xfrm>
        </p:grpSpPr>
        <p:sp>
          <p:nvSpPr>
            <p:cNvPr id="246" name="Oval 245"/>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7"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grpSp>
        <p:nvGrpSpPr>
          <p:cNvPr id="248" name="Group 247"/>
          <p:cNvGrpSpPr/>
          <p:nvPr/>
        </p:nvGrpSpPr>
        <p:grpSpPr>
          <a:xfrm>
            <a:off x="8035882" y="3138159"/>
            <a:ext cx="524853" cy="524853"/>
            <a:chOff x="492" y="17985"/>
            <a:chExt cx="524853" cy="524853"/>
          </a:xfrm>
        </p:grpSpPr>
        <p:sp>
          <p:nvSpPr>
            <p:cNvPr id="249" name="Oval 248"/>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0"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2</a:t>
              </a:r>
            </a:p>
          </p:txBody>
        </p:sp>
      </p:grpSp>
      <p:grpSp>
        <p:nvGrpSpPr>
          <p:cNvPr id="251" name="Group 250"/>
          <p:cNvGrpSpPr/>
          <p:nvPr/>
        </p:nvGrpSpPr>
        <p:grpSpPr>
          <a:xfrm>
            <a:off x="10115798" y="5052987"/>
            <a:ext cx="524853" cy="524853"/>
            <a:chOff x="492" y="17985"/>
            <a:chExt cx="524853" cy="524853"/>
          </a:xfrm>
        </p:grpSpPr>
        <p:sp>
          <p:nvSpPr>
            <p:cNvPr id="252" name="Oval 251"/>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3"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3</a:t>
              </a:r>
            </a:p>
          </p:txBody>
        </p:sp>
      </p:grpSp>
      <p:grpSp>
        <p:nvGrpSpPr>
          <p:cNvPr id="254" name="Group 253"/>
          <p:cNvGrpSpPr/>
          <p:nvPr/>
        </p:nvGrpSpPr>
        <p:grpSpPr>
          <a:xfrm>
            <a:off x="5473315" y="5454547"/>
            <a:ext cx="524853" cy="524853"/>
            <a:chOff x="492" y="17985"/>
            <a:chExt cx="524853" cy="524853"/>
          </a:xfrm>
        </p:grpSpPr>
        <p:sp>
          <p:nvSpPr>
            <p:cNvPr id="255" name="Oval 254"/>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6"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a:solidFill>
                    <a:srgbClr val="FFFFFF"/>
                  </a:solidFill>
                </a:rPr>
                <a:t>4</a:t>
              </a:r>
            </a:p>
          </p:txBody>
        </p:sp>
      </p:grpSp>
      <p:sp>
        <p:nvSpPr>
          <p:cNvPr id="260" name="TextBox 259"/>
          <p:cNvSpPr txBox="1"/>
          <p:nvPr/>
        </p:nvSpPr>
        <p:spPr>
          <a:xfrm>
            <a:off x="5943106" y="3855805"/>
            <a:ext cx="1715291" cy="369332"/>
          </a:xfrm>
          <a:prstGeom prst="rect">
            <a:avLst/>
          </a:prstGeom>
          <a:noFill/>
        </p:spPr>
        <p:txBody>
          <a:bodyPr wrap="square" rtlCol="0">
            <a:spAutoFit/>
          </a:bodyPr>
          <a:lstStyle/>
          <a:p>
            <a:r>
              <a:rPr lang="en-US" i="1" dirty="0" smtClean="0">
                <a:solidFill>
                  <a:srgbClr val="505050"/>
                </a:solidFill>
                <a:latin typeface="Segoe UI Light" panose="020B0502040204020203" pitchFamily="34" charset="0"/>
                <a:cs typeface="Segoe UI Light" panose="020B0502040204020203" pitchFamily="34" charset="0"/>
              </a:rPr>
              <a:t>CSOM / REST</a:t>
            </a:r>
            <a:endParaRPr lang="en-US" i="1" dirty="0">
              <a:solidFill>
                <a:srgbClr val="505050"/>
              </a:solidFill>
              <a:latin typeface="Segoe UI Light" panose="020B0502040204020203" pitchFamily="34" charset="0"/>
              <a:cs typeface="Segoe UI Light" panose="020B0502040204020203" pitchFamily="34" charset="0"/>
            </a:endParaRPr>
          </a:p>
        </p:txBody>
      </p:sp>
      <p:grpSp>
        <p:nvGrpSpPr>
          <p:cNvPr id="45" name="Group 44"/>
          <p:cNvGrpSpPr/>
          <p:nvPr/>
        </p:nvGrpSpPr>
        <p:grpSpPr>
          <a:xfrm>
            <a:off x="3614665" y="2031454"/>
            <a:ext cx="557196" cy="516712"/>
            <a:chOff x="7919009" y="6049215"/>
            <a:chExt cx="969652" cy="914286"/>
          </a:xfrm>
        </p:grpSpPr>
        <p:pic>
          <p:nvPicPr>
            <p:cNvPr id="46" name="Picture 45"/>
            <p:cNvPicPr>
              <a:picLocks noChangeAspect="1"/>
            </p:cNvPicPr>
            <p:nvPr/>
          </p:nvPicPr>
          <p:blipFill>
            <a:blip r:embed="rId9"/>
            <a:stretch>
              <a:fillRect/>
            </a:stretch>
          </p:blipFill>
          <p:spPr>
            <a:xfrm>
              <a:off x="8073865" y="6208736"/>
              <a:ext cx="657523" cy="586281"/>
            </a:xfrm>
            <a:prstGeom prst="rect">
              <a:avLst/>
            </a:prstGeom>
          </p:spPr>
        </p:pic>
        <p:sp>
          <p:nvSpPr>
            <p:cNvPr id="47" name="Arc 46"/>
            <p:cNvSpPr/>
            <p:nvPr/>
          </p:nvSpPr>
          <p:spPr>
            <a:xfrm rot="16200000">
              <a:off x="7946692" y="6021532"/>
              <a:ext cx="914286" cy="969652"/>
            </a:xfrm>
            <a:prstGeom prst="arc">
              <a:avLst>
                <a:gd name="adj1" fmla="val 2097834"/>
                <a:gd name="adj2" fmla="val 366333"/>
              </a:avLst>
            </a:prstGeom>
            <a:ln w="38100">
              <a:solidFill>
                <a:srgbClr val="5F5F5F">
                  <a:alpha val="80000"/>
                </a:srgbClr>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grpSp>
    </p:spTree>
    <p:extLst>
      <p:ext uri="{BB962C8B-B14F-4D97-AF65-F5344CB8AC3E}">
        <p14:creationId xmlns:p14="http://schemas.microsoft.com/office/powerpoint/2010/main" val="296587641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
                                        </p:tgtEl>
                                        <p:attrNameLst>
                                          <p:attrName>style.visibility</p:attrName>
                                        </p:attrNameLst>
                                      </p:cBhvr>
                                      <p:to>
                                        <p:strVal val="visible"/>
                                      </p:to>
                                    </p:set>
                                    <p:animEffect transition="in" filter="fade">
                                      <p:cBhvr>
                                        <p:cTn id="7" dur="1000"/>
                                        <p:tgtEl>
                                          <p:spTgt spid="245"/>
                                        </p:tgtEl>
                                      </p:cBhvr>
                                    </p:animEffect>
                                    <p:anim calcmode="lin" valueType="num">
                                      <p:cBhvr>
                                        <p:cTn id="8" dur="1000" fill="hold"/>
                                        <p:tgtEl>
                                          <p:spTgt spid="245"/>
                                        </p:tgtEl>
                                        <p:attrNameLst>
                                          <p:attrName>ppt_x</p:attrName>
                                        </p:attrNameLst>
                                      </p:cBhvr>
                                      <p:tavLst>
                                        <p:tav tm="0">
                                          <p:val>
                                            <p:strVal val="#ppt_x"/>
                                          </p:val>
                                        </p:tav>
                                        <p:tav tm="100000">
                                          <p:val>
                                            <p:strVal val="#ppt_x"/>
                                          </p:val>
                                        </p:tav>
                                      </p:tavLst>
                                    </p:anim>
                                    <p:anim calcmode="lin" valueType="num">
                                      <p:cBhvr>
                                        <p:cTn id="9" dur="1000" fill="hold"/>
                                        <p:tgtEl>
                                          <p:spTgt spid="24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fade">
                                      <p:cBhvr>
                                        <p:cTn id="19" dur="1000"/>
                                        <p:tgtEl>
                                          <p:spTgt spid="213"/>
                                        </p:tgtEl>
                                      </p:cBhvr>
                                    </p:animEffect>
                                    <p:anim calcmode="lin" valueType="num">
                                      <p:cBhvr>
                                        <p:cTn id="20" dur="1000" fill="hold"/>
                                        <p:tgtEl>
                                          <p:spTgt spid="213"/>
                                        </p:tgtEl>
                                        <p:attrNameLst>
                                          <p:attrName>ppt_x</p:attrName>
                                        </p:attrNameLst>
                                      </p:cBhvr>
                                      <p:tavLst>
                                        <p:tav tm="0">
                                          <p:val>
                                            <p:strVal val="#ppt_x"/>
                                          </p:val>
                                        </p:tav>
                                        <p:tav tm="100000">
                                          <p:val>
                                            <p:strVal val="#ppt_x"/>
                                          </p:val>
                                        </p:tav>
                                      </p:tavLst>
                                    </p:anim>
                                    <p:anim calcmode="lin" valueType="num">
                                      <p:cBhvr>
                                        <p:cTn id="21" dur="1000" fill="hold"/>
                                        <p:tgtEl>
                                          <p:spTgt spid="21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15"/>
                                        </p:tgtEl>
                                        <p:attrNameLst>
                                          <p:attrName>style.visibility</p:attrName>
                                        </p:attrNameLst>
                                      </p:cBhvr>
                                      <p:to>
                                        <p:strVal val="visible"/>
                                      </p:to>
                                    </p:set>
                                    <p:animEffect transition="in" filter="fade">
                                      <p:cBhvr>
                                        <p:cTn id="24" dur="1000"/>
                                        <p:tgtEl>
                                          <p:spTgt spid="215"/>
                                        </p:tgtEl>
                                      </p:cBhvr>
                                    </p:animEffect>
                                    <p:anim calcmode="lin" valueType="num">
                                      <p:cBhvr>
                                        <p:cTn id="25" dur="1000" fill="hold"/>
                                        <p:tgtEl>
                                          <p:spTgt spid="215"/>
                                        </p:tgtEl>
                                        <p:attrNameLst>
                                          <p:attrName>ppt_x</p:attrName>
                                        </p:attrNameLst>
                                      </p:cBhvr>
                                      <p:tavLst>
                                        <p:tav tm="0">
                                          <p:val>
                                            <p:strVal val="#ppt_x"/>
                                          </p:val>
                                        </p:tav>
                                        <p:tav tm="100000">
                                          <p:val>
                                            <p:strVal val="#ppt_x"/>
                                          </p:val>
                                        </p:tav>
                                      </p:tavLst>
                                    </p:anim>
                                    <p:anim calcmode="lin" valueType="num">
                                      <p:cBhvr>
                                        <p:cTn id="26" dur="1000" fill="hold"/>
                                        <p:tgtEl>
                                          <p:spTgt spid="2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48"/>
                                        </p:tgtEl>
                                        <p:attrNameLst>
                                          <p:attrName>style.visibility</p:attrName>
                                        </p:attrNameLst>
                                      </p:cBhvr>
                                      <p:to>
                                        <p:strVal val="visible"/>
                                      </p:to>
                                    </p:set>
                                    <p:animEffect transition="in" filter="fade">
                                      <p:cBhvr>
                                        <p:cTn id="29" dur="1000"/>
                                        <p:tgtEl>
                                          <p:spTgt spid="248"/>
                                        </p:tgtEl>
                                      </p:cBhvr>
                                    </p:animEffect>
                                    <p:anim calcmode="lin" valueType="num">
                                      <p:cBhvr>
                                        <p:cTn id="30" dur="1000" fill="hold"/>
                                        <p:tgtEl>
                                          <p:spTgt spid="248"/>
                                        </p:tgtEl>
                                        <p:attrNameLst>
                                          <p:attrName>ppt_x</p:attrName>
                                        </p:attrNameLst>
                                      </p:cBhvr>
                                      <p:tavLst>
                                        <p:tav tm="0">
                                          <p:val>
                                            <p:strVal val="#ppt_x"/>
                                          </p:val>
                                        </p:tav>
                                        <p:tav tm="100000">
                                          <p:val>
                                            <p:strVal val="#ppt_x"/>
                                          </p:val>
                                        </p:tav>
                                      </p:tavLst>
                                    </p:anim>
                                    <p:anim calcmode="lin" valueType="num">
                                      <p:cBhvr>
                                        <p:cTn id="31" dur="1000" fill="hold"/>
                                        <p:tgtEl>
                                          <p:spTgt spid="24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29"/>
                                        </p:tgtEl>
                                        <p:attrNameLst>
                                          <p:attrName>style.visibility</p:attrName>
                                        </p:attrNameLst>
                                      </p:cBhvr>
                                      <p:to>
                                        <p:strVal val="visible"/>
                                      </p:to>
                                    </p:set>
                                    <p:animEffect transition="in" filter="fade">
                                      <p:cBhvr>
                                        <p:cTn id="36" dur="1000"/>
                                        <p:tgtEl>
                                          <p:spTgt spid="229"/>
                                        </p:tgtEl>
                                      </p:cBhvr>
                                    </p:animEffect>
                                    <p:anim calcmode="lin" valueType="num">
                                      <p:cBhvr>
                                        <p:cTn id="37" dur="1000" fill="hold"/>
                                        <p:tgtEl>
                                          <p:spTgt spid="229"/>
                                        </p:tgtEl>
                                        <p:attrNameLst>
                                          <p:attrName>ppt_x</p:attrName>
                                        </p:attrNameLst>
                                      </p:cBhvr>
                                      <p:tavLst>
                                        <p:tav tm="0">
                                          <p:val>
                                            <p:strVal val="#ppt_x"/>
                                          </p:val>
                                        </p:tav>
                                        <p:tav tm="100000">
                                          <p:val>
                                            <p:strVal val="#ppt_x"/>
                                          </p:val>
                                        </p:tav>
                                      </p:tavLst>
                                    </p:anim>
                                    <p:anim calcmode="lin" valueType="num">
                                      <p:cBhvr>
                                        <p:cTn id="38" dur="1000" fill="hold"/>
                                        <p:tgtEl>
                                          <p:spTgt spid="22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51"/>
                                        </p:tgtEl>
                                        <p:attrNameLst>
                                          <p:attrName>style.visibility</p:attrName>
                                        </p:attrNameLst>
                                      </p:cBhvr>
                                      <p:to>
                                        <p:strVal val="visible"/>
                                      </p:to>
                                    </p:set>
                                    <p:animEffect transition="in" filter="fade">
                                      <p:cBhvr>
                                        <p:cTn id="41" dur="1000"/>
                                        <p:tgtEl>
                                          <p:spTgt spid="251"/>
                                        </p:tgtEl>
                                      </p:cBhvr>
                                    </p:animEffect>
                                    <p:anim calcmode="lin" valueType="num">
                                      <p:cBhvr>
                                        <p:cTn id="42" dur="1000" fill="hold"/>
                                        <p:tgtEl>
                                          <p:spTgt spid="251"/>
                                        </p:tgtEl>
                                        <p:attrNameLst>
                                          <p:attrName>ppt_x</p:attrName>
                                        </p:attrNameLst>
                                      </p:cBhvr>
                                      <p:tavLst>
                                        <p:tav tm="0">
                                          <p:val>
                                            <p:strVal val="#ppt_x"/>
                                          </p:val>
                                        </p:tav>
                                        <p:tav tm="100000">
                                          <p:val>
                                            <p:strVal val="#ppt_x"/>
                                          </p:val>
                                        </p:tav>
                                      </p:tavLst>
                                    </p:anim>
                                    <p:anim calcmode="lin" valueType="num">
                                      <p:cBhvr>
                                        <p:cTn id="43" dur="1000" fill="hold"/>
                                        <p:tgtEl>
                                          <p:spTgt spid="25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60"/>
                                        </p:tgtEl>
                                        <p:attrNameLst>
                                          <p:attrName>style.visibility</p:attrName>
                                        </p:attrNameLst>
                                      </p:cBhvr>
                                      <p:to>
                                        <p:strVal val="visible"/>
                                      </p:to>
                                    </p:set>
                                    <p:animEffect transition="in" filter="fade">
                                      <p:cBhvr>
                                        <p:cTn id="48" dur="1000"/>
                                        <p:tgtEl>
                                          <p:spTgt spid="260"/>
                                        </p:tgtEl>
                                      </p:cBhvr>
                                    </p:animEffect>
                                    <p:anim calcmode="lin" valueType="num">
                                      <p:cBhvr>
                                        <p:cTn id="49" dur="1000" fill="hold"/>
                                        <p:tgtEl>
                                          <p:spTgt spid="260"/>
                                        </p:tgtEl>
                                        <p:attrNameLst>
                                          <p:attrName>ppt_x</p:attrName>
                                        </p:attrNameLst>
                                      </p:cBhvr>
                                      <p:tavLst>
                                        <p:tav tm="0">
                                          <p:val>
                                            <p:strVal val="#ppt_x"/>
                                          </p:val>
                                        </p:tav>
                                        <p:tav tm="100000">
                                          <p:val>
                                            <p:strVal val="#ppt_x"/>
                                          </p:val>
                                        </p:tav>
                                      </p:tavLst>
                                    </p:anim>
                                    <p:anim calcmode="lin" valueType="num">
                                      <p:cBhvr>
                                        <p:cTn id="50" dur="1000" fill="hold"/>
                                        <p:tgtEl>
                                          <p:spTgt spid="26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32"/>
                                        </p:tgtEl>
                                        <p:attrNameLst>
                                          <p:attrName>style.visibility</p:attrName>
                                        </p:attrNameLst>
                                      </p:cBhvr>
                                      <p:to>
                                        <p:strVal val="visible"/>
                                      </p:to>
                                    </p:set>
                                    <p:animEffect transition="in" filter="fade">
                                      <p:cBhvr>
                                        <p:cTn id="53" dur="1000"/>
                                        <p:tgtEl>
                                          <p:spTgt spid="232"/>
                                        </p:tgtEl>
                                      </p:cBhvr>
                                    </p:animEffect>
                                    <p:anim calcmode="lin" valueType="num">
                                      <p:cBhvr>
                                        <p:cTn id="54" dur="1000" fill="hold"/>
                                        <p:tgtEl>
                                          <p:spTgt spid="232"/>
                                        </p:tgtEl>
                                        <p:attrNameLst>
                                          <p:attrName>ppt_x</p:attrName>
                                        </p:attrNameLst>
                                      </p:cBhvr>
                                      <p:tavLst>
                                        <p:tav tm="0">
                                          <p:val>
                                            <p:strVal val="#ppt_x"/>
                                          </p:val>
                                        </p:tav>
                                        <p:tav tm="100000">
                                          <p:val>
                                            <p:strVal val="#ppt_x"/>
                                          </p:val>
                                        </p:tav>
                                      </p:tavLst>
                                    </p:anim>
                                    <p:anim calcmode="lin" valueType="num">
                                      <p:cBhvr>
                                        <p:cTn id="55" dur="1000" fill="hold"/>
                                        <p:tgtEl>
                                          <p:spTgt spid="232"/>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1000"/>
                                        <p:tgtEl>
                                          <p:spTgt spid="43"/>
                                        </p:tgtEl>
                                      </p:cBhvr>
                                    </p:animEffect>
                                    <p:anim calcmode="lin" valueType="num">
                                      <p:cBhvr>
                                        <p:cTn id="59" dur="1000" fill="hold"/>
                                        <p:tgtEl>
                                          <p:spTgt spid="43"/>
                                        </p:tgtEl>
                                        <p:attrNameLst>
                                          <p:attrName>ppt_x</p:attrName>
                                        </p:attrNameLst>
                                      </p:cBhvr>
                                      <p:tavLst>
                                        <p:tav tm="0">
                                          <p:val>
                                            <p:strVal val="#ppt_x"/>
                                          </p:val>
                                        </p:tav>
                                        <p:tav tm="100000">
                                          <p:val>
                                            <p:strVal val="#ppt_x"/>
                                          </p:val>
                                        </p:tav>
                                      </p:tavLst>
                                    </p:anim>
                                    <p:anim calcmode="lin" valueType="num">
                                      <p:cBhvr>
                                        <p:cTn id="60" dur="1000" fill="hold"/>
                                        <p:tgtEl>
                                          <p:spTgt spid="4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54"/>
                                        </p:tgtEl>
                                        <p:attrNameLst>
                                          <p:attrName>style.visibility</p:attrName>
                                        </p:attrNameLst>
                                      </p:cBhvr>
                                      <p:to>
                                        <p:strVal val="visible"/>
                                      </p:to>
                                    </p:set>
                                    <p:animEffect transition="in" filter="fade">
                                      <p:cBhvr>
                                        <p:cTn id="63" dur="1000"/>
                                        <p:tgtEl>
                                          <p:spTgt spid="254"/>
                                        </p:tgtEl>
                                      </p:cBhvr>
                                    </p:animEffect>
                                    <p:anim calcmode="lin" valueType="num">
                                      <p:cBhvr>
                                        <p:cTn id="64" dur="1000" fill="hold"/>
                                        <p:tgtEl>
                                          <p:spTgt spid="254"/>
                                        </p:tgtEl>
                                        <p:attrNameLst>
                                          <p:attrName>ppt_x</p:attrName>
                                        </p:attrNameLst>
                                      </p:cBhvr>
                                      <p:tavLst>
                                        <p:tav tm="0">
                                          <p:val>
                                            <p:strVal val="#ppt_x"/>
                                          </p:val>
                                        </p:tav>
                                        <p:tav tm="100000">
                                          <p:val>
                                            <p:strVal val="#ppt_x"/>
                                          </p:val>
                                        </p:tav>
                                      </p:tavLst>
                                    </p:anim>
                                    <p:anim calcmode="lin" valueType="num">
                                      <p:cBhvr>
                                        <p:cTn id="65" dur="1000" fill="hold"/>
                                        <p:tgtEl>
                                          <p:spTgt spid="2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fi-FI" dirty="0" smtClean="0"/>
              <a:t>Bert Jansen</a:t>
            </a:r>
            <a:endParaRPr lang="en-US" dirty="0"/>
          </a:p>
        </p:txBody>
      </p:sp>
      <p:sp>
        <p:nvSpPr>
          <p:cNvPr id="12" name="Text Placeholder 11"/>
          <p:cNvSpPr>
            <a:spLocks noGrp="1"/>
          </p:cNvSpPr>
          <p:nvPr>
            <p:ph type="body" sz="quarter" idx="10"/>
          </p:nvPr>
        </p:nvSpPr>
        <p:spPr>
          <a:xfrm>
            <a:off x="274639" y="1212849"/>
            <a:ext cx="5486399" cy="4266553"/>
          </a:xfrm>
        </p:spPr>
        <p:txBody>
          <a:bodyPr/>
          <a:lstStyle/>
          <a:p>
            <a:r>
              <a:rPr lang="en-US" sz="2448" dirty="0"/>
              <a:t>Pre-Microsoft</a:t>
            </a:r>
          </a:p>
          <a:p>
            <a:pPr lvl="1"/>
            <a:r>
              <a:rPr lang="en-US" sz="1836" dirty="0" err="1"/>
              <a:t>RealDolmen</a:t>
            </a:r>
            <a:endParaRPr lang="en-US" sz="1836" dirty="0"/>
          </a:p>
          <a:p>
            <a:pPr lvl="1"/>
            <a:r>
              <a:rPr lang="en-US" sz="1836" dirty="0"/>
              <a:t>Software architect, product manager, developer</a:t>
            </a:r>
          </a:p>
          <a:p>
            <a:pPr lvl="1"/>
            <a:endParaRPr lang="en-US" dirty="0"/>
          </a:p>
          <a:p>
            <a:r>
              <a:rPr lang="en-US" sz="2448" dirty="0"/>
              <a:t>Microsoft (2007-)</a:t>
            </a:r>
          </a:p>
          <a:p>
            <a:pPr lvl="1"/>
            <a:r>
              <a:rPr lang="en-US" sz="1836" dirty="0"/>
              <a:t>Senior Consultant</a:t>
            </a:r>
          </a:p>
          <a:p>
            <a:pPr lvl="1"/>
            <a:r>
              <a:rPr lang="en-US" sz="1836" dirty="0"/>
              <a:t>SharePoint deliveries to on-premises and cloud</a:t>
            </a:r>
          </a:p>
          <a:p>
            <a:pPr lvl="1"/>
            <a:r>
              <a:rPr lang="en-US" sz="1800" dirty="0"/>
              <a:t>Lead architect for the infrastructure, development and governance aspects of the implementation</a:t>
            </a:r>
            <a:endParaRPr lang="en-US" sz="1836" dirty="0"/>
          </a:p>
          <a:p>
            <a:pPr lvl="1"/>
            <a:endParaRPr lang="en-US" sz="1836" dirty="0"/>
          </a:p>
          <a:p>
            <a:r>
              <a:rPr lang="en-US" sz="2448" dirty="0"/>
              <a:t>Contact</a:t>
            </a:r>
          </a:p>
          <a:p>
            <a:pPr lvl="1"/>
            <a:r>
              <a:rPr lang="en-US" sz="1836" dirty="0"/>
              <a:t>Email – bert.jansen@microsoft.com</a:t>
            </a:r>
          </a:p>
        </p:txBody>
      </p:sp>
      <p:sp>
        <p:nvSpPr>
          <p:cNvPr id="4" name="Content Placeholder 2"/>
          <p:cNvSpPr txBox="1">
            <a:spLocks/>
          </p:cNvSpPr>
          <p:nvPr/>
        </p:nvSpPr>
        <p:spPr>
          <a:xfrm>
            <a:off x="2916638" y="2128940"/>
            <a:ext cx="2956852" cy="3054037"/>
          </a:xfrm>
          <a:prstGeom prst="rect">
            <a:avLst/>
          </a:prstGeom>
        </p:spPr>
        <p:txBody>
          <a:bodyPr vert="horz" lIns="69964" tIns="34982" rIns="69964" bIns="34982" rtlCol="0" anchor="ctr"/>
          <a:lstStyle>
            <a:defPPr>
              <a:defRPr lang="en-US"/>
            </a:defPPr>
            <a:lvl1pPr marL="0" algn="l"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1377" dirty="0">
              <a:solidFill>
                <a:srgbClr val="0072C6"/>
              </a:solidFill>
              <a:ea typeface="Segoe UI" pitchFamily="34" charset="0"/>
              <a:cs typeface="Segoe UI" pitchFamily="34" charset="0"/>
            </a:endParaRPr>
          </a:p>
        </p:txBody>
      </p:sp>
      <p:grpSp>
        <p:nvGrpSpPr>
          <p:cNvPr id="29" name="Group 28" title="Expertice - SharePoint"/>
          <p:cNvGrpSpPr>
            <a:grpSpLocks noChangeAspect="1"/>
          </p:cNvGrpSpPr>
          <p:nvPr/>
        </p:nvGrpSpPr>
        <p:grpSpPr>
          <a:xfrm>
            <a:off x="8223482" y="1476621"/>
            <a:ext cx="1734514" cy="1734514"/>
            <a:chOff x="5644966" y="2087386"/>
            <a:chExt cx="1577211" cy="1577211"/>
          </a:xfrm>
        </p:grpSpPr>
        <p:sp>
          <p:nvSpPr>
            <p:cNvPr id="7" name="Rectangle 6"/>
            <p:cNvSpPr/>
            <p:nvPr/>
          </p:nvSpPr>
          <p:spPr bwMode="auto">
            <a:xfrm>
              <a:off x="5644966" y="2087386"/>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428" spc="-30" dirty="0">
                  <a:gradFill>
                    <a:gsLst>
                      <a:gs pos="0">
                        <a:srgbClr val="FFFFFF"/>
                      </a:gs>
                      <a:gs pos="100000">
                        <a:srgbClr val="FFFFFF"/>
                      </a:gs>
                    </a:gsLst>
                    <a:lin ang="5400000" scaled="0"/>
                  </a:gradFill>
                  <a:ea typeface="Segoe UI" pitchFamily="34" charset="0"/>
                  <a:cs typeface="Segoe UI" pitchFamily="34" charset="0"/>
                </a:rPr>
                <a:t>Expertise</a:t>
              </a:r>
            </a:p>
          </p:txBody>
        </p:sp>
        <p:pic>
          <p:nvPicPr>
            <p:cNvPr id="2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9911" y="2664603"/>
              <a:ext cx="1207322" cy="40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Rectangle 5"/>
          <p:cNvSpPr/>
          <p:nvPr/>
        </p:nvSpPr>
        <p:spPr bwMode="auto">
          <a:xfrm>
            <a:off x="6360532" y="3382356"/>
            <a:ext cx="1734514" cy="173451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Cloud based deliveries</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title="Passion for delivery"/>
          <p:cNvSpPr/>
          <p:nvPr/>
        </p:nvSpPr>
        <p:spPr bwMode="auto">
          <a:xfrm>
            <a:off x="10085503" y="3345168"/>
            <a:ext cx="1734514" cy="17345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Value for your investments</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4"/>
          <a:stretch>
            <a:fillRect/>
          </a:stretch>
        </p:blipFill>
        <p:spPr>
          <a:xfrm>
            <a:off x="7178533" y="5513486"/>
            <a:ext cx="1694835" cy="932769"/>
          </a:xfrm>
          <a:prstGeom prst="rect">
            <a:avLst/>
          </a:prstGeom>
        </p:spPr>
      </p:pic>
      <p:pic>
        <p:nvPicPr>
          <p:cNvPr id="3" name="Picture 2"/>
          <p:cNvPicPr>
            <a:picLocks noChangeAspect="1"/>
          </p:cNvPicPr>
          <p:nvPr/>
        </p:nvPicPr>
        <p:blipFill>
          <a:blip r:embed="rId5"/>
          <a:stretch>
            <a:fillRect/>
          </a:stretch>
        </p:blipFill>
        <p:spPr>
          <a:xfrm>
            <a:off x="9257925" y="5513485"/>
            <a:ext cx="1694835" cy="932769"/>
          </a:xfrm>
          <a:prstGeom prst="rect">
            <a:avLst/>
          </a:prstGeom>
        </p:spPr>
      </p:pic>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93402" y="3751856"/>
            <a:ext cx="718715" cy="833136"/>
          </a:xfrm>
          <a:prstGeom prst="rect">
            <a:avLst/>
          </a:prstGeom>
        </p:spPr>
      </p:pic>
      <p:pic>
        <p:nvPicPr>
          <p:cNvPr id="35" name="Picture 7" descr="\\MAGNUM\Projects\Microsoft\Cloud Power FY12\Design\ICONS_PNG\Cloud_logo.png"/>
          <p:cNvPicPr>
            <a:picLocks noChangeAspect="1" noChangeArrowheads="1"/>
          </p:cNvPicPr>
          <p:nvPr/>
        </p:nvPicPr>
        <p:blipFill>
          <a:blip r:embed="rId7" cstate="print"/>
          <a:srcRect/>
          <a:stretch>
            <a:fillRect/>
          </a:stretch>
        </p:blipFill>
        <p:spPr bwMode="auto">
          <a:xfrm>
            <a:off x="6533566" y="3482624"/>
            <a:ext cx="1371957" cy="1371600"/>
          </a:xfrm>
          <a:prstGeom prst="rect">
            <a:avLst/>
          </a:prstGeom>
          <a:noFill/>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60532" y="1481038"/>
            <a:ext cx="1730097" cy="1730097"/>
          </a:xfrm>
          <a:prstGeom prst="rect">
            <a:avLst/>
          </a:prstGeom>
        </p:spPr>
      </p:pic>
      <p:pic>
        <p:nvPicPr>
          <p:cNvPr id="15" name="Picture 14"/>
          <p:cNvPicPr>
            <a:picLocks noChangeAspect="1"/>
          </p:cNvPicPr>
          <p:nvPr/>
        </p:nvPicPr>
        <p:blipFill rotWithShape="1">
          <a:blip r:embed="rId9">
            <a:extLst>
              <a:ext uri="{28A0092B-C50C-407E-A947-70E740481C1C}">
                <a14:useLocalDpi xmlns:a14="http://schemas.microsoft.com/office/drawing/2010/main" val="0"/>
              </a:ext>
            </a:extLst>
          </a:blip>
          <a:srcRect r="32195"/>
          <a:stretch/>
        </p:blipFill>
        <p:spPr>
          <a:xfrm>
            <a:off x="8223482" y="3345168"/>
            <a:ext cx="1739171" cy="1771702"/>
          </a:xfrm>
          <a:prstGeom prst="rect">
            <a:avLst/>
          </a:prstGeom>
        </p:spPr>
      </p:pic>
      <p:pic>
        <p:nvPicPr>
          <p:cNvPr id="16" name="Picture 15"/>
          <p:cNvPicPr>
            <a:picLocks noChangeAspect="1"/>
          </p:cNvPicPr>
          <p:nvPr/>
        </p:nvPicPr>
        <p:blipFill rotWithShape="1">
          <a:blip r:embed="rId10">
            <a:extLst>
              <a:ext uri="{28A0092B-C50C-407E-A947-70E740481C1C}">
                <a14:useLocalDpi xmlns:a14="http://schemas.microsoft.com/office/drawing/2010/main" val="0"/>
              </a:ext>
            </a:extLst>
          </a:blip>
          <a:srcRect r="10280"/>
          <a:stretch/>
        </p:blipFill>
        <p:spPr>
          <a:xfrm>
            <a:off x="10085504" y="1482615"/>
            <a:ext cx="1749358" cy="1734514"/>
          </a:xfrm>
          <a:prstGeom prst="rect">
            <a:avLst/>
          </a:prstGeom>
        </p:spPr>
      </p:pic>
    </p:spTree>
    <p:extLst>
      <p:ext uri="{BB962C8B-B14F-4D97-AF65-F5344CB8AC3E}">
        <p14:creationId xmlns:p14="http://schemas.microsoft.com/office/powerpoint/2010/main" val="57519640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Manage </a:t>
            </a:r>
            <a:r>
              <a:rPr lang="en-US" dirty="0" err="1" smtClean="0"/>
              <a:t>OneDrive</a:t>
            </a:r>
            <a:r>
              <a:rPr lang="en-US" dirty="0" smtClean="0"/>
              <a:t> for Business site collection provisioning – Branding and other customizations</a:t>
            </a:r>
            <a:endParaRPr lang="en-US" dirty="0"/>
          </a:p>
        </p:txBody>
      </p:sp>
      <p:sp>
        <p:nvSpPr>
          <p:cNvPr id="5" name="TextBox 4"/>
          <p:cNvSpPr txBox="1"/>
          <p:nvPr/>
        </p:nvSpPr>
        <p:spPr>
          <a:xfrm>
            <a:off x="5570165" y="256902"/>
            <a:ext cx="6480721" cy="1772793"/>
          </a:xfrm>
          <a:prstGeom prst="rect">
            <a:avLst/>
          </a:prstGeom>
          <a:noFill/>
        </p:spPr>
        <p:txBody>
          <a:bodyPr wrap="square" lIns="182880" tIns="146304" rIns="182880" bIns="146304" rtlCol="0">
            <a:spAutoFit/>
          </a:bodyPr>
          <a:lstStyle/>
          <a:p>
            <a:pPr marL="285750" indent="-285750">
              <a:buFont typeface="Arial" panose="020B0604020202020204" pitchFamily="34" charset="0"/>
              <a:buChar char="•"/>
            </a:pPr>
            <a:r>
              <a:rPr lang="en-US" sz="2400" dirty="0" smtClean="0">
                <a:solidFill>
                  <a:srgbClr val="505050"/>
                </a:solidFill>
                <a:latin typeface="Segoe UI Light"/>
              </a:rPr>
              <a:t>Modify OneDrive for Business sites by accessing them using Social CSOM</a:t>
            </a:r>
          </a:p>
          <a:p>
            <a:pPr marL="285750" indent="-285750">
              <a:buFont typeface="Arial" panose="020B0604020202020204" pitchFamily="34" charset="0"/>
              <a:buChar char="•"/>
            </a:pPr>
            <a:r>
              <a:rPr lang="en-US" sz="2400" dirty="0" smtClean="0">
                <a:solidFill>
                  <a:srgbClr val="505050"/>
                </a:solidFill>
                <a:latin typeface="Segoe UI Light"/>
              </a:rPr>
              <a:t>Can be used for branding and for any other configurations</a:t>
            </a:r>
            <a:endParaRPr lang="en-US" sz="2400" dirty="0">
              <a:solidFill>
                <a:srgbClr val="505050"/>
              </a:solidFill>
              <a:latin typeface="Segoe UI Light"/>
            </a:endParaRPr>
          </a:p>
        </p:txBody>
      </p:sp>
    </p:spTree>
    <p:extLst>
      <p:ext uri="{BB962C8B-B14F-4D97-AF65-F5344CB8AC3E}">
        <p14:creationId xmlns:p14="http://schemas.microsoft.com/office/powerpoint/2010/main" val="383718378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takeaways</a:t>
            </a:r>
            <a:endParaRPr lang="en-US" dirty="0"/>
          </a:p>
        </p:txBody>
      </p:sp>
      <p:sp>
        <p:nvSpPr>
          <p:cNvPr id="3" name="TextBox 2"/>
          <p:cNvSpPr txBox="1"/>
          <p:nvPr/>
        </p:nvSpPr>
        <p:spPr>
          <a:xfrm>
            <a:off x="1393701" y="4937422"/>
            <a:ext cx="8405213" cy="1354217"/>
          </a:xfrm>
          <a:prstGeom prst="rect">
            <a:avLst/>
          </a:prstGeom>
          <a:noFill/>
        </p:spPr>
        <p:txBody>
          <a:bodyPr wrap="square" lIns="0" tIns="0" rIns="0" bIns="0" rtlCol="0">
            <a:spAutoFit/>
          </a:bodyPr>
          <a:lstStyle/>
          <a:p>
            <a:r>
              <a:rPr lang="en-US" sz="4400" spc="-54" dirty="0">
                <a:gradFill>
                  <a:gsLst>
                    <a:gs pos="2917">
                      <a:srgbClr val="FFFFFF"/>
                    </a:gs>
                    <a:gs pos="30000">
                      <a:srgbClr val="FFFFFF"/>
                    </a:gs>
                  </a:gsLst>
                  <a:lin ang="5400000" scaled="0"/>
                </a:gradFill>
                <a:latin typeface="Segoe UI Light"/>
              </a:rPr>
              <a:t>Stop using </a:t>
            </a:r>
            <a:r>
              <a:rPr lang="en-US" sz="4400" spc="-54" dirty="0" smtClean="0">
                <a:gradFill>
                  <a:gsLst>
                    <a:gs pos="2917">
                      <a:srgbClr val="FFFFFF"/>
                    </a:gs>
                    <a:gs pos="30000">
                      <a:srgbClr val="FFFFFF"/>
                    </a:gs>
                  </a:gsLst>
                  <a:lin ang="5400000" scaled="0"/>
                </a:gradFill>
                <a:latin typeface="Segoe UI Light"/>
              </a:rPr>
              <a:t>declarative </a:t>
            </a:r>
            <a:r>
              <a:rPr lang="en-US" sz="4400" spc="-54" dirty="0">
                <a:gradFill>
                  <a:gsLst>
                    <a:gs pos="2917">
                      <a:srgbClr val="FFFFFF"/>
                    </a:gs>
                    <a:gs pos="30000">
                      <a:srgbClr val="FFFFFF"/>
                    </a:gs>
                  </a:gsLst>
                  <a:lin ang="5400000" scaled="0"/>
                </a:gradFill>
                <a:latin typeface="Segoe UI Light"/>
              </a:rPr>
              <a:t>options for site </a:t>
            </a:r>
            <a:r>
              <a:rPr lang="en-US" sz="4400" spc="-54" dirty="0" smtClean="0">
                <a:gradFill>
                  <a:gsLst>
                    <a:gs pos="2917">
                      <a:srgbClr val="FFFFFF"/>
                    </a:gs>
                    <a:gs pos="30000">
                      <a:srgbClr val="FFFFFF"/>
                    </a:gs>
                  </a:gsLst>
                  <a:lin ang="5400000" scaled="0"/>
                </a:gradFill>
                <a:latin typeface="Segoe UI Light"/>
              </a:rPr>
              <a:t>provisioning…</a:t>
            </a:r>
            <a:endParaRPr lang="en-US" sz="4400" spc="-54" dirty="0">
              <a:gradFill>
                <a:gsLst>
                  <a:gs pos="2917">
                    <a:srgbClr val="FFFFFF"/>
                  </a:gs>
                  <a:gs pos="30000">
                    <a:srgbClr val="FFFFFF"/>
                  </a:gs>
                </a:gsLst>
                <a:lin ang="5400000" scaled="0"/>
              </a:gradFill>
              <a:latin typeface="Segoe UI Light"/>
            </a:endParaRPr>
          </a:p>
        </p:txBody>
      </p:sp>
      <p:sp>
        <p:nvSpPr>
          <p:cNvPr id="2" name="Rectangle 1"/>
          <p:cNvSpPr/>
          <p:nvPr/>
        </p:nvSpPr>
        <p:spPr>
          <a:xfrm>
            <a:off x="3625949" y="558552"/>
            <a:ext cx="7992888" cy="1077218"/>
          </a:xfrm>
          <a:prstGeom prst="rect">
            <a:avLst/>
          </a:prstGeom>
        </p:spPr>
        <p:txBody>
          <a:bodyPr wrap="square">
            <a:spAutoFit/>
          </a:bodyPr>
          <a:lstStyle/>
          <a:p>
            <a:r>
              <a:rPr lang="en-US" sz="3200" spc="-54" dirty="0">
                <a:gradFill>
                  <a:gsLst>
                    <a:gs pos="2917">
                      <a:srgbClr val="FFFFFF"/>
                    </a:gs>
                    <a:gs pos="30000">
                      <a:srgbClr val="FFFFFF"/>
                    </a:gs>
                  </a:gsLst>
                  <a:lin ang="5400000" scaled="0"/>
                </a:gradFill>
                <a:latin typeface="Segoe UI Light"/>
              </a:rPr>
              <a:t>Use SP App patterns to provide flexibility for your provisioning </a:t>
            </a:r>
            <a:r>
              <a:rPr lang="en-US" sz="3200" spc="-54" dirty="0" smtClean="0">
                <a:gradFill>
                  <a:gsLst>
                    <a:gs pos="2917">
                      <a:srgbClr val="FFFFFF"/>
                    </a:gs>
                    <a:gs pos="30000">
                      <a:srgbClr val="FFFFFF"/>
                    </a:gs>
                  </a:gsLst>
                  <a:lin ang="5400000" scaled="0"/>
                </a:gradFill>
                <a:latin typeface="Segoe UI Light"/>
              </a:rPr>
              <a:t>patterns…</a:t>
            </a:r>
            <a:endParaRPr lang="en-US" sz="3200" spc="-54" dirty="0">
              <a:gradFill>
                <a:gsLst>
                  <a:gs pos="2917">
                    <a:srgbClr val="FFFFFF"/>
                  </a:gs>
                  <a:gs pos="30000">
                    <a:srgbClr val="FFFFFF"/>
                  </a:gs>
                </a:gsLst>
                <a:lin ang="5400000" scaled="0"/>
              </a:gradFill>
              <a:latin typeface="Segoe UI Light"/>
            </a:endParaRPr>
          </a:p>
        </p:txBody>
      </p:sp>
      <p:sp>
        <p:nvSpPr>
          <p:cNvPr id="5" name="Rectangle 4"/>
          <p:cNvSpPr/>
          <p:nvPr/>
        </p:nvSpPr>
        <p:spPr>
          <a:xfrm>
            <a:off x="4634061" y="3195866"/>
            <a:ext cx="7200800" cy="1077218"/>
          </a:xfrm>
          <a:prstGeom prst="rect">
            <a:avLst/>
          </a:prstGeom>
        </p:spPr>
        <p:txBody>
          <a:bodyPr wrap="square">
            <a:spAutoFit/>
          </a:bodyPr>
          <a:lstStyle/>
          <a:p>
            <a:r>
              <a:rPr lang="en-US" sz="3200" spc="-54" dirty="0">
                <a:gradFill>
                  <a:gsLst>
                    <a:gs pos="2917">
                      <a:srgbClr val="FFFFFF"/>
                    </a:gs>
                    <a:gs pos="30000">
                      <a:srgbClr val="FFFFFF"/>
                    </a:gs>
                  </a:gsLst>
                  <a:lin ang="5400000" scaled="0"/>
                </a:gradFill>
                <a:latin typeface="Segoe UI Light"/>
              </a:rPr>
              <a:t>SP App patterns can be use cross cloud and </a:t>
            </a:r>
            <a:r>
              <a:rPr lang="en-US" sz="3200" spc="-54" dirty="0" smtClean="0">
                <a:gradFill>
                  <a:gsLst>
                    <a:gs pos="2917">
                      <a:srgbClr val="FFFFFF"/>
                    </a:gs>
                    <a:gs pos="30000">
                      <a:srgbClr val="FFFFFF"/>
                    </a:gs>
                  </a:gsLst>
                  <a:lin ang="5400000" scaled="0"/>
                </a:gradFill>
                <a:latin typeface="Segoe UI Light"/>
              </a:rPr>
              <a:t>on-premises…</a:t>
            </a:r>
            <a:endParaRPr lang="en-US" sz="3200" spc="-54" dirty="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61520225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grpId="0" nodeType="afterEffect">
                                  <p:stCondLst>
                                    <p:cond delay="2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680" y="2828395"/>
            <a:ext cx="8219813" cy="889249"/>
          </a:xfrm>
        </p:spPr>
        <p:txBody>
          <a:bodyPr/>
          <a:lstStyle/>
          <a:p>
            <a:pPr algn="ctr"/>
            <a:r>
              <a:rPr lang="fi-FI" sz="4800" dirty="0" smtClean="0"/>
              <a:t>http://officeams.codeplex.com</a:t>
            </a:r>
            <a:endParaRPr lang="en-US" sz="4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2253" y="1244219"/>
            <a:ext cx="6032667" cy="1584176"/>
          </a:xfrm>
          <a:prstGeom prst="rect">
            <a:avLst/>
          </a:prstGeom>
        </p:spPr>
      </p:pic>
      <p:sp>
        <p:nvSpPr>
          <p:cNvPr id="6" name="TextBox 5"/>
          <p:cNvSpPr txBox="1"/>
          <p:nvPr/>
        </p:nvSpPr>
        <p:spPr>
          <a:xfrm>
            <a:off x="1321693" y="4289350"/>
            <a:ext cx="9613786" cy="1646605"/>
          </a:xfrm>
          <a:prstGeom prst="rect">
            <a:avLst/>
          </a:prstGeom>
          <a:noFill/>
        </p:spPr>
        <p:txBody>
          <a:bodyPr wrap="none" lIns="182880" tIns="146304" rIns="182880" bIns="146304" rtlCol="0">
            <a:spAutoFit/>
          </a:bodyPr>
          <a:lstStyle/>
          <a:p>
            <a:pPr algn="ctr">
              <a:lnSpc>
                <a:spcPct val="90000"/>
              </a:lnSpc>
              <a:spcAft>
                <a:spcPts val="600"/>
              </a:spcAft>
            </a:pPr>
            <a:r>
              <a:rPr lang="en-US" sz="3600" b="1" dirty="0" smtClean="0">
                <a:gradFill>
                  <a:gsLst>
                    <a:gs pos="2917">
                      <a:srgbClr val="505050"/>
                    </a:gs>
                    <a:gs pos="30000">
                      <a:srgbClr val="505050"/>
                    </a:gs>
                  </a:gsLst>
                  <a:lin ang="5400000" scaled="0"/>
                </a:gradFill>
                <a:latin typeface="Segoe UI Light"/>
              </a:rPr>
              <a:t>Source for great reference app implementations</a:t>
            </a:r>
          </a:p>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Publishing channel for ready to use examples on apps,</a:t>
            </a:r>
            <a:br>
              <a:rPr lang="en-US" sz="2800" dirty="0" smtClean="0">
                <a:gradFill>
                  <a:gsLst>
                    <a:gs pos="2917">
                      <a:srgbClr val="505050"/>
                    </a:gs>
                    <a:gs pos="30000">
                      <a:srgbClr val="505050"/>
                    </a:gs>
                  </a:gsLst>
                  <a:lin ang="5400000" scaled="0"/>
                </a:gradFill>
                <a:latin typeface="Segoe UI Light"/>
              </a:rPr>
            </a:br>
            <a:r>
              <a:rPr lang="en-US" sz="2800" dirty="0" smtClean="0">
                <a:gradFill>
                  <a:gsLst>
                    <a:gs pos="2917">
                      <a:srgbClr val="505050"/>
                    </a:gs>
                    <a:gs pos="30000">
                      <a:srgbClr val="505050"/>
                    </a:gs>
                  </a:gsLst>
                  <a:lin ang="5400000" scaled="0"/>
                </a:gradFill>
                <a:latin typeface="Segoe UI Light"/>
              </a:rPr>
              <a:t>which you can use in </a:t>
            </a:r>
            <a:r>
              <a:rPr lang="en-US" sz="2800" smtClean="0">
                <a:gradFill>
                  <a:gsLst>
                    <a:gs pos="2917">
                      <a:srgbClr val="505050"/>
                    </a:gs>
                    <a:gs pos="30000">
                      <a:srgbClr val="505050"/>
                    </a:gs>
                  </a:gsLst>
                  <a:lin ang="5400000" scaled="0"/>
                </a:gradFill>
                <a:latin typeface="Segoe UI Light"/>
              </a:rPr>
              <a:t>your own projects</a:t>
            </a:r>
            <a:endParaRPr lang="en-US" sz="2800" dirty="0" smtClean="0">
              <a:gradFill>
                <a:gsLst>
                  <a:gs pos="2917">
                    <a:srgbClr val="505050"/>
                  </a:gs>
                  <a:gs pos="30000">
                    <a:srgbClr val="505050"/>
                  </a:gs>
                </a:gsLst>
                <a:lin ang="5400000" scaled="0"/>
              </a:gradFill>
              <a:latin typeface="Segoe UI Light"/>
            </a:endParaRPr>
          </a:p>
        </p:txBody>
      </p:sp>
    </p:spTree>
    <p:extLst>
      <p:ext uri="{BB962C8B-B14F-4D97-AF65-F5344CB8AC3E}">
        <p14:creationId xmlns:p14="http://schemas.microsoft.com/office/powerpoint/2010/main" val="359094369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solidFill>
                  <a:srgbClr val="FFFFFF"/>
                </a:solidFill>
                <a:cs typeface="Segoe UI" panose="020B0502040204020203" pitchFamily="34" charset="0"/>
              </a:rPr>
              <a:t>StackOverflow</a:t>
            </a:r>
            <a:endParaRPr lang="en-US" sz="2040" dirty="0">
              <a:solidFill>
                <a:srgbClr val="FFFFFF"/>
              </a:solidFill>
              <a:cs typeface="Segoe UI" panose="020B0502040204020203" pitchFamily="34" charset="0"/>
            </a:endParaRPr>
          </a:p>
          <a:p>
            <a:pPr lvl="1" defTabSz="577881"/>
            <a:r>
              <a:rPr lang="en-US" sz="2040" dirty="0">
                <a:solidFill>
                  <a:srgbClr val="FFFFFF"/>
                </a:solidFill>
                <a:cs typeface="Segoe UI" panose="020B0502040204020203" pitchFamily="34" charset="0"/>
              </a:rPr>
              <a:t>		</a:t>
            </a:r>
            <a:r>
              <a:rPr lang="en-US" sz="2040" dirty="0">
                <a:solidFill>
                  <a:srgbClr val="FFFFFF"/>
                </a:solidFill>
                <a:cs typeface="Segoe UI" panose="020B0502040204020203" pitchFamily="34" charset="0"/>
                <a:hlinkClick r:id="rId10"/>
              </a:rPr>
              <a:t>[Office]</a:t>
            </a:r>
            <a:r>
              <a:rPr lang="en-US" sz="2040" dirty="0">
                <a:solidFill>
                  <a:srgbClr val="FFFFFF"/>
                </a:solidFill>
                <a:cs typeface="Segoe UI" panose="020B0502040204020203" pitchFamily="34" charset="0"/>
              </a:rPr>
              <a:t> and </a:t>
            </a:r>
            <a:r>
              <a:rPr lang="en-US" sz="2040" dirty="0">
                <a:solidFill>
                  <a:srgbClr val="FFFFFF"/>
                </a:solidFill>
                <a:cs typeface="Segoe UI" panose="020B0502040204020203" pitchFamily="34" charset="0"/>
                <a:hlinkClick r:id="rId11"/>
              </a:rPr>
              <a:t>[SharePoint]</a:t>
            </a:r>
            <a:endParaRPr lang="en-US" sz="2040" dirty="0">
              <a:solidFill>
                <a:srgbClr val="FFFFFF"/>
              </a:soli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a:solidFill>
                  <a:srgbClr val="99CA53"/>
                </a:solidFill>
                <a:latin typeface="Segoe UI Light" panose="020B0502040204020203" pitchFamily="34" charset="0"/>
                <a:cs typeface="Segoe UI Light" panose="020B0502040204020203" pitchFamily="34" charset="0"/>
              </a:rPr>
              <a:t>Build </a:t>
            </a:r>
            <a:r>
              <a:rPr lang="en-US" sz="3999">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solidFill>
                  <a:srgbClr val="FFFFFF"/>
                </a:solidFill>
                <a:cs typeface="Segoe UI" panose="020B0502040204020203" pitchFamily="34" charset="0"/>
              </a:rPr>
              <a:t>and </a:t>
            </a:r>
            <a:r>
              <a:rPr lang="en-US" sz="2040" dirty="0">
                <a:solidFill>
                  <a:srgbClr val="FFFFFF"/>
                </a:solidFill>
                <a:cs typeface="Segoe UI" panose="020B0502040204020203" pitchFamily="34" charset="0"/>
                <a:hlinkClick r:id="rId13"/>
              </a:rPr>
              <a:t>Office 365 API Tools for Visual Studio 2013</a:t>
            </a:r>
            <a:endParaRPr lang="en-US" sz="2040" dirty="0">
              <a:solidFill>
                <a:srgbClr val="FFFFFF"/>
              </a:solidFill>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318939642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373485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402013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1307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fi-FI" dirty="0" smtClean="0"/>
              <a:t>Vesa Juvonen</a:t>
            </a:r>
            <a:endParaRPr lang="en-US" dirty="0"/>
          </a:p>
        </p:txBody>
      </p:sp>
      <p:sp>
        <p:nvSpPr>
          <p:cNvPr id="12" name="Text Placeholder 11"/>
          <p:cNvSpPr>
            <a:spLocks noGrp="1"/>
          </p:cNvSpPr>
          <p:nvPr>
            <p:ph type="body" sz="quarter" idx="10"/>
          </p:nvPr>
        </p:nvSpPr>
        <p:spPr/>
        <p:txBody>
          <a:bodyPr/>
          <a:lstStyle/>
          <a:p>
            <a:r>
              <a:rPr lang="en-US" sz="2448" dirty="0"/>
              <a:t>Pre-Microsoft</a:t>
            </a:r>
          </a:p>
          <a:p>
            <a:pPr lvl="1"/>
            <a:r>
              <a:rPr lang="en-US" sz="1836" dirty="0"/>
              <a:t>Entrepreneur, ICL, Fujitsu, </a:t>
            </a:r>
            <a:r>
              <a:rPr lang="en-US" sz="1836" dirty="0" err="1"/>
              <a:t>Basware</a:t>
            </a:r>
            <a:endParaRPr lang="en-US" sz="1836" dirty="0"/>
          </a:p>
          <a:p>
            <a:pPr lvl="1"/>
            <a:r>
              <a:rPr lang="en-US" sz="1632" dirty="0"/>
              <a:t>Software Architect, Project manager, program manager, Developer, Casino dealer and middle manager, substitute teacher in high school, Hamburger joint worker</a:t>
            </a:r>
            <a:endParaRPr lang="en-US" dirty="0" smtClean="0"/>
          </a:p>
          <a:p>
            <a:r>
              <a:rPr lang="en-US" sz="2448" dirty="0"/>
              <a:t>Microsoft (2006-)</a:t>
            </a:r>
          </a:p>
          <a:p>
            <a:pPr lvl="1"/>
            <a:r>
              <a:rPr lang="en-US" sz="1836" dirty="0"/>
              <a:t>Principal Consultant</a:t>
            </a:r>
          </a:p>
          <a:p>
            <a:pPr lvl="1"/>
            <a:r>
              <a:rPr lang="en-US" sz="1836" dirty="0"/>
              <a:t>SharePoint 2013 Ignite Program Manager</a:t>
            </a:r>
          </a:p>
          <a:p>
            <a:pPr lvl="2"/>
            <a:r>
              <a:rPr lang="en-US" sz="1122" dirty="0"/>
              <a:t>Instructor in SharePoint 2013 and 2010 Ignite programs</a:t>
            </a:r>
          </a:p>
          <a:p>
            <a:pPr lvl="1"/>
            <a:r>
              <a:rPr lang="en-US" sz="1836" dirty="0"/>
              <a:t>WW </a:t>
            </a:r>
            <a:r>
              <a:rPr lang="en-US" sz="1836" dirty="0" err="1"/>
              <a:t>CoE</a:t>
            </a:r>
            <a:r>
              <a:rPr lang="en-US" sz="1836" dirty="0"/>
              <a:t> SharePoint – Ranger</a:t>
            </a:r>
          </a:p>
          <a:p>
            <a:pPr lvl="1"/>
            <a:r>
              <a:rPr lang="en-US" sz="1836" dirty="0"/>
              <a:t>MCM/MCSM Instructor &amp; Content Owner</a:t>
            </a:r>
          </a:p>
          <a:p>
            <a:pPr lvl="2"/>
            <a:r>
              <a:rPr lang="en-US" sz="1122" dirty="0" smtClean="0"/>
              <a:t>Instruction cross 18 rotations from start to finish of the program</a:t>
            </a:r>
            <a:endParaRPr lang="en-US" dirty="0" smtClean="0"/>
          </a:p>
          <a:p>
            <a:r>
              <a:rPr lang="en-US" sz="2448" dirty="0"/>
              <a:t>Contact</a:t>
            </a:r>
          </a:p>
          <a:p>
            <a:pPr lvl="1"/>
            <a:r>
              <a:rPr lang="en-US" sz="1836" dirty="0"/>
              <a:t>Email – vesa.juvonen@microsoft.com</a:t>
            </a:r>
          </a:p>
          <a:p>
            <a:pPr lvl="1"/>
            <a:r>
              <a:rPr lang="en-US" sz="1836" dirty="0"/>
              <a:t>Blog – http://blogs.msdn.com/vesku</a:t>
            </a:r>
          </a:p>
        </p:txBody>
      </p:sp>
      <p:sp>
        <p:nvSpPr>
          <p:cNvPr id="4" name="Content Placeholder 2"/>
          <p:cNvSpPr txBox="1">
            <a:spLocks/>
          </p:cNvSpPr>
          <p:nvPr/>
        </p:nvSpPr>
        <p:spPr>
          <a:xfrm>
            <a:off x="2916638" y="2128940"/>
            <a:ext cx="2956852" cy="3054037"/>
          </a:xfrm>
          <a:prstGeom prst="rect">
            <a:avLst/>
          </a:prstGeom>
        </p:spPr>
        <p:txBody>
          <a:bodyPr vert="horz" lIns="69964" tIns="34982" rIns="69964" bIns="34982" rtlCol="0" anchor="ctr"/>
          <a:lstStyle>
            <a:defPPr>
              <a:defRPr lang="en-US"/>
            </a:defPPr>
            <a:lvl1pPr marL="0" algn="l"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1377" dirty="0">
              <a:solidFill>
                <a:srgbClr val="0072C6"/>
              </a:solidFill>
              <a:ea typeface="Segoe UI" pitchFamily="34" charset="0"/>
              <a:cs typeface="Segoe UI" pitchFamily="34" charset="0"/>
            </a:endParaRPr>
          </a:p>
        </p:txBody>
      </p:sp>
      <p:pic>
        <p:nvPicPr>
          <p:cNvPr id="19" name="Picture 6" title="Vesa Juvonen - Presenting"/>
          <p:cNvPicPr>
            <a:picLocks noChangeAspect="1" noChangeArrowheads="1"/>
          </p:cNvPicPr>
          <p:nvPr/>
        </p:nvPicPr>
        <p:blipFill rotWithShape="1">
          <a:blip r:embed="rId3">
            <a:extLst>
              <a:ext uri="{28A0092B-C50C-407E-A947-70E740481C1C}">
                <a14:useLocalDpi xmlns:a14="http://schemas.microsoft.com/office/drawing/2010/main" val="0"/>
              </a:ext>
            </a:extLst>
          </a:blip>
          <a:srcRect l="30495" t="20777" r="11780" b="23421"/>
          <a:stretch/>
        </p:blipFill>
        <p:spPr bwMode="auto">
          <a:xfrm>
            <a:off x="10085503" y="1476621"/>
            <a:ext cx="1734514" cy="1734514"/>
          </a:xfrm>
          <a:prstGeom prst="rect">
            <a:avLst/>
          </a:prstGeom>
          <a:noFill/>
          <a:ln>
            <a:solidFill>
              <a:schemeClr val="tx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0" name="Picture 19" title="Vesa Juvonen"/>
          <p:cNvPicPr preferRelativeResize="0">
            <a:picLocks noChangeAspect="1"/>
          </p:cNvPicPr>
          <p:nvPr/>
        </p:nvPicPr>
        <p:blipFill rotWithShape="1">
          <a:blip r:embed="rId4" cstate="print">
            <a:extLst>
              <a:ext uri="{28A0092B-C50C-407E-A947-70E740481C1C}">
                <a14:useLocalDpi xmlns:a14="http://schemas.microsoft.com/office/drawing/2010/main" val="0"/>
              </a:ext>
            </a:extLst>
          </a:blip>
          <a:srcRect t="4714" b="22298"/>
          <a:stretch/>
        </p:blipFill>
        <p:spPr>
          <a:xfrm>
            <a:off x="6359908" y="1487179"/>
            <a:ext cx="1735139" cy="1734514"/>
          </a:xfrm>
          <a:prstGeom prst="rect">
            <a:avLst/>
          </a:prstGeom>
          <a:noFill/>
          <a:ln>
            <a:solidFill>
              <a:schemeClr val="tx2"/>
            </a:solidFill>
          </a:ln>
          <a:effectLst>
            <a:outerShdw blurRad="50800" dist="38100" dir="2700000" algn="tl" rotWithShape="0">
              <a:prstClr val="black">
                <a:alpha val="40000"/>
              </a:prstClr>
            </a:outerShdw>
          </a:effectLst>
        </p:spPr>
      </p:pic>
      <p:pic>
        <p:nvPicPr>
          <p:cNvPr id="21" name="Picture 4" title="Vesa's son Joona"/>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14928" r="25905" b="11111"/>
          <a:stretch/>
        </p:blipFill>
        <p:spPr bwMode="auto">
          <a:xfrm>
            <a:off x="8205037" y="3382356"/>
            <a:ext cx="1734514" cy="1734514"/>
          </a:xfrm>
          <a:prstGeom prst="rect">
            <a:avLst/>
          </a:prstGeom>
          <a:noFill/>
          <a:ln>
            <a:solidFill>
              <a:schemeClr val="tx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9" name="Group 28" title="Expertice - SharePoint"/>
          <p:cNvGrpSpPr>
            <a:grpSpLocks noChangeAspect="1"/>
          </p:cNvGrpSpPr>
          <p:nvPr/>
        </p:nvGrpSpPr>
        <p:grpSpPr>
          <a:xfrm>
            <a:off x="8223482" y="1476621"/>
            <a:ext cx="1734514" cy="1734514"/>
            <a:chOff x="5644966" y="2087386"/>
            <a:chExt cx="1577211" cy="1577211"/>
          </a:xfrm>
        </p:grpSpPr>
        <p:sp>
          <p:nvSpPr>
            <p:cNvPr id="7" name="Rectangle 6"/>
            <p:cNvSpPr/>
            <p:nvPr/>
          </p:nvSpPr>
          <p:spPr bwMode="auto">
            <a:xfrm>
              <a:off x="5644966" y="2087386"/>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428" spc="-30" dirty="0">
                  <a:gradFill>
                    <a:gsLst>
                      <a:gs pos="0">
                        <a:srgbClr val="FFFFFF"/>
                      </a:gs>
                      <a:gs pos="100000">
                        <a:srgbClr val="FFFFFF"/>
                      </a:gs>
                    </a:gsLst>
                    <a:lin ang="5400000" scaled="0"/>
                  </a:gradFill>
                  <a:ea typeface="Segoe UI" pitchFamily="34" charset="0"/>
                  <a:cs typeface="Segoe UI" pitchFamily="34" charset="0"/>
                </a:rPr>
                <a:t>Expertise</a:t>
              </a:r>
            </a:p>
          </p:txBody>
        </p:sp>
        <p:pic>
          <p:nvPicPr>
            <p:cNvPr id="2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29911" y="2664603"/>
              <a:ext cx="1207322" cy="40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title="24/7 Hands-On technical dude"/>
          <p:cNvGrpSpPr>
            <a:grpSpLocks noChangeAspect="1"/>
          </p:cNvGrpSpPr>
          <p:nvPr/>
        </p:nvGrpSpPr>
        <p:grpSpPr>
          <a:xfrm>
            <a:off x="6360532" y="3382356"/>
            <a:ext cx="1734514" cy="1734514"/>
            <a:chOff x="3946350" y="3779659"/>
            <a:chExt cx="1577211" cy="1577211"/>
          </a:xfrm>
        </p:grpSpPr>
        <p:sp>
          <p:nvSpPr>
            <p:cNvPr id="6" name="Rectangle 5"/>
            <p:cNvSpPr/>
            <p:nvPr/>
          </p:nvSpPr>
          <p:spPr bwMode="auto">
            <a:xfrm>
              <a:off x="3946350" y="3779659"/>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It’s </a:t>
              </a:r>
              <a:r>
                <a:rPr lang="en-US" sz="1600" spc="-30" dirty="0" err="1" smtClean="0">
                  <a:gradFill>
                    <a:gsLst>
                      <a:gs pos="0">
                        <a:srgbClr val="FFFFFF"/>
                      </a:gs>
                      <a:gs pos="100000">
                        <a:srgbClr val="FFFFFF"/>
                      </a:gs>
                    </a:gsLst>
                    <a:lin ang="5400000" scaled="0"/>
                  </a:gradFill>
                  <a:ea typeface="Segoe UI" pitchFamily="34" charset="0"/>
                  <a:cs typeface="Segoe UI" pitchFamily="34" charset="0"/>
                </a:rPr>
                <a:t>Finglish</a:t>
              </a:r>
              <a:r>
                <a:rPr lang="en-US" sz="1600" spc="-30" dirty="0" smtClean="0">
                  <a:gradFill>
                    <a:gsLst>
                      <a:gs pos="0">
                        <a:srgbClr val="FFFFFF"/>
                      </a:gs>
                      <a:gs pos="100000">
                        <a:srgbClr val="FFFFFF"/>
                      </a:gs>
                    </a:gsLst>
                    <a:lin ang="5400000" scaled="0"/>
                  </a:gradFill>
                  <a:ea typeface="Segoe UI" pitchFamily="34" charset="0"/>
                  <a:cs typeface="Segoe UI" pitchFamily="34" charset="0"/>
                </a:rPr>
                <a:t>…</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16687" y="4047984"/>
              <a:ext cx="849124" cy="817480"/>
            </a:xfrm>
            <a:prstGeom prst="rect">
              <a:avLst/>
            </a:prstGeom>
          </p:spPr>
        </p:pic>
      </p:grpSp>
      <p:grpSp>
        <p:nvGrpSpPr>
          <p:cNvPr id="24" name="Group 23"/>
          <p:cNvGrpSpPr>
            <a:grpSpLocks noChangeAspect="1"/>
          </p:cNvGrpSpPr>
          <p:nvPr/>
        </p:nvGrpSpPr>
        <p:grpSpPr>
          <a:xfrm>
            <a:off x="10085503" y="3345168"/>
            <a:ext cx="1734514" cy="1734514"/>
            <a:chOff x="7343582" y="3779659"/>
            <a:chExt cx="1577211" cy="1577211"/>
          </a:xfrm>
        </p:grpSpPr>
        <p:sp>
          <p:nvSpPr>
            <p:cNvPr id="9" name="Rectangle 8" title="Passion for delivery"/>
            <p:cNvSpPr/>
            <p:nvPr/>
          </p:nvSpPr>
          <p:spPr bwMode="auto">
            <a:xfrm>
              <a:off x="7343582" y="3779659"/>
              <a:ext cx="1577211" cy="157721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Passion for the cloud</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45600" y="4083602"/>
              <a:ext cx="773175" cy="781862"/>
            </a:xfrm>
            <a:prstGeom prst="rect">
              <a:avLst/>
            </a:prstGeom>
          </p:spPr>
        </p:pic>
      </p:grpSp>
      <p:pic>
        <p:nvPicPr>
          <p:cNvPr id="5" name="Picture 4"/>
          <p:cNvPicPr>
            <a:picLocks noChangeAspect="1"/>
          </p:cNvPicPr>
          <p:nvPr/>
        </p:nvPicPr>
        <p:blipFill>
          <a:blip r:embed="rId9"/>
          <a:stretch>
            <a:fillRect/>
          </a:stretch>
        </p:blipFill>
        <p:spPr>
          <a:xfrm>
            <a:off x="7027909" y="5213715"/>
            <a:ext cx="4125659" cy="1044526"/>
          </a:xfrm>
          <a:prstGeom prst="rect">
            <a:avLst/>
          </a:prstGeom>
        </p:spPr>
      </p:pic>
      <p:pic>
        <p:nvPicPr>
          <p:cNvPr id="10" name="Picture 9"/>
          <p:cNvPicPr>
            <a:picLocks noChangeAspect="1"/>
          </p:cNvPicPr>
          <p:nvPr/>
        </p:nvPicPr>
        <p:blipFill>
          <a:blip r:embed="rId10"/>
          <a:stretch>
            <a:fillRect/>
          </a:stretch>
        </p:blipFill>
        <p:spPr>
          <a:xfrm>
            <a:off x="8297509" y="6079064"/>
            <a:ext cx="1549570" cy="861493"/>
          </a:xfrm>
          <a:prstGeom prst="rect">
            <a:avLst/>
          </a:prstGeom>
        </p:spPr>
      </p:pic>
      <p:pic>
        <p:nvPicPr>
          <p:cNvPr id="11" name="Picture 10"/>
          <p:cNvPicPr>
            <a:picLocks noChangeAspect="1"/>
          </p:cNvPicPr>
          <p:nvPr/>
        </p:nvPicPr>
        <p:blipFill>
          <a:blip r:embed="rId11"/>
          <a:stretch>
            <a:fillRect/>
          </a:stretch>
        </p:blipFill>
        <p:spPr>
          <a:xfrm>
            <a:off x="6359908" y="6071984"/>
            <a:ext cx="1511746" cy="709484"/>
          </a:xfrm>
          <a:prstGeom prst="rect">
            <a:avLst/>
          </a:prstGeom>
        </p:spPr>
      </p:pic>
      <p:pic>
        <p:nvPicPr>
          <p:cNvPr id="13" name="Picture 12"/>
          <p:cNvPicPr>
            <a:picLocks noChangeAspect="1"/>
          </p:cNvPicPr>
          <p:nvPr/>
        </p:nvPicPr>
        <p:blipFill>
          <a:blip r:embed="rId12"/>
          <a:stretch>
            <a:fillRect/>
          </a:stretch>
        </p:blipFill>
        <p:spPr>
          <a:xfrm>
            <a:off x="10308073" y="6079064"/>
            <a:ext cx="1511944" cy="817849"/>
          </a:xfrm>
          <a:prstGeom prst="rect">
            <a:avLst/>
          </a:prstGeom>
        </p:spPr>
      </p:pic>
    </p:spTree>
    <p:extLst>
      <p:ext uri="{BB962C8B-B14F-4D97-AF65-F5344CB8AC3E}">
        <p14:creationId xmlns:p14="http://schemas.microsoft.com/office/powerpoint/2010/main" val="93886726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80" dirty="0">
                <a:solidFill>
                  <a:schemeClr val="accent5"/>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847002"/>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rgbClr val="FFFFFF"/>
                </a:solidFill>
                <a:latin typeface="Segoe UI Light"/>
              </a:rPr>
              <a:t>Flexible Tools</a:t>
            </a:r>
          </a:p>
        </p:txBody>
      </p:sp>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583652"/>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683356"/>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505050">
                  <a:lumMod val="65000"/>
                  <a:lumOff val="35000"/>
                </a:srgbClr>
              </a:solidFill>
            </a:endParaRPr>
          </a:p>
        </p:txBody>
      </p:sp>
      <p:grpSp>
        <p:nvGrpSpPr>
          <p:cNvPr id="3" name="Group 2"/>
          <p:cNvGrpSpPr/>
          <p:nvPr/>
        </p:nvGrpSpPr>
        <p:grpSpPr>
          <a:xfrm>
            <a:off x="1969710" y="4607189"/>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7" name="Rectangle 6"/>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610484"/>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p:spPr>
      </p:pic>
      <p:sp>
        <p:nvSpPr>
          <p:cNvPr id="49" name="Rectangle 48"/>
          <p:cNvSpPr/>
          <p:nvPr/>
        </p:nvSpPr>
        <p:spPr bwMode="auto">
          <a:xfrm>
            <a:off x="7115219" y="2192266"/>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06896182"/>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par>
              <p:cTn id="2"/>
            </p:par>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a:t>
            </a:r>
            <a:endParaRPr lang="en-US" dirty="0"/>
          </a:p>
        </p:txBody>
      </p:sp>
      <p:sp>
        <p:nvSpPr>
          <p:cNvPr id="3" name="TextBox 2"/>
          <p:cNvSpPr txBox="1"/>
          <p:nvPr/>
        </p:nvSpPr>
        <p:spPr>
          <a:xfrm>
            <a:off x="961653" y="5543971"/>
            <a:ext cx="11635621" cy="1769715"/>
          </a:xfrm>
          <a:prstGeom prst="rect">
            <a:avLst/>
          </a:prstGeom>
          <a:noFill/>
        </p:spPr>
        <p:txBody>
          <a:bodyPr wrap="none" lIns="0" tIns="0" rIns="0" bIns="0" rtlCol="0">
            <a:spAutoFit/>
          </a:bodyPr>
          <a:lstStyle/>
          <a:p>
            <a:r>
              <a:rPr lang="en-US" sz="11500" spc="-54" dirty="0" smtClean="0">
                <a:gradFill>
                  <a:gsLst>
                    <a:gs pos="2917">
                      <a:srgbClr val="FFFFFF"/>
                    </a:gs>
                    <a:gs pos="30000">
                      <a:srgbClr val="FFFFFF"/>
                    </a:gs>
                  </a:gsLst>
                  <a:lin ang="5400000" scaled="0"/>
                </a:gradFill>
                <a:latin typeface="Segoe UI Light"/>
              </a:rPr>
              <a:t>When to use what?</a:t>
            </a:r>
            <a:endParaRPr lang="en-US" sz="11500" spc="-54" dirty="0">
              <a:gradFill>
                <a:gsLst>
                  <a:gs pos="2917">
                    <a:srgbClr val="FFFFFF"/>
                  </a:gs>
                  <a:gs pos="30000">
                    <a:srgbClr val="FFFFFF"/>
                  </a:gs>
                </a:gsLst>
                <a:lin ang="5400000" scaled="0"/>
              </a:gradFill>
              <a:latin typeface="Segoe UI Light"/>
            </a:endParaRPr>
          </a:p>
        </p:txBody>
      </p:sp>
      <p:sp>
        <p:nvSpPr>
          <p:cNvPr id="2" name="Rectangle 1"/>
          <p:cNvSpPr/>
          <p:nvPr/>
        </p:nvSpPr>
        <p:spPr>
          <a:xfrm>
            <a:off x="2072190" y="3233037"/>
            <a:ext cx="10122711" cy="1200329"/>
          </a:xfrm>
          <a:prstGeom prst="rect">
            <a:avLst/>
          </a:prstGeom>
        </p:spPr>
        <p:txBody>
          <a:bodyPr wrap="square">
            <a:spAutoFit/>
          </a:bodyPr>
          <a:lstStyle/>
          <a:p>
            <a:pPr marL="0" lvl="1"/>
            <a:r>
              <a:rPr lang="en-US" sz="3600" dirty="0">
                <a:solidFill>
                  <a:srgbClr val="FFFFFF"/>
                </a:solidFill>
                <a:latin typeface="Segoe UI Light"/>
              </a:rPr>
              <a:t>Understand different provisioning options and their advantages and </a:t>
            </a:r>
            <a:r>
              <a:rPr lang="en-US" sz="3600" dirty="0" smtClean="0">
                <a:solidFill>
                  <a:srgbClr val="FFFFFF"/>
                </a:solidFill>
                <a:latin typeface="Segoe UI Light"/>
              </a:rPr>
              <a:t>disadvantages…</a:t>
            </a:r>
            <a:endParaRPr lang="en-US" sz="3600" dirty="0">
              <a:solidFill>
                <a:srgbClr val="FFFFFF"/>
              </a:solidFill>
              <a:latin typeface="Segoe UI Light"/>
            </a:endParaRPr>
          </a:p>
        </p:txBody>
      </p:sp>
    </p:spTree>
    <p:extLst>
      <p:ext uri="{BB962C8B-B14F-4D97-AF65-F5344CB8AC3E}">
        <p14:creationId xmlns:p14="http://schemas.microsoft.com/office/powerpoint/2010/main" val="84766204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4000"/>
                            </p:stCondLst>
                            <p:childTnLst>
                              <p:par>
                                <p:cTn id="11" presetID="42" presetClass="entr" presetSubtype="0" fill="hold" grpId="0" nodeType="afterEffect">
                                  <p:stCondLst>
                                    <p:cond delay="2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to site provisioning patterns</a:t>
            </a:r>
            <a:endParaRPr lang="en-US" dirty="0"/>
          </a:p>
        </p:txBody>
      </p:sp>
      <p:sp>
        <p:nvSpPr>
          <p:cNvPr id="3" name="TextBox 2"/>
          <p:cNvSpPr txBox="1"/>
          <p:nvPr/>
        </p:nvSpPr>
        <p:spPr>
          <a:xfrm>
            <a:off x="5282133" y="4577382"/>
            <a:ext cx="6300764" cy="677108"/>
          </a:xfrm>
          <a:prstGeom prst="rect">
            <a:avLst/>
          </a:prstGeom>
          <a:noFill/>
        </p:spPr>
        <p:txBody>
          <a:bodyPr wrap="none" lIns="0" tIns="0" rIns="0" bIns="0" rtlCol="0">
            <a:spAutoFit/>
          </a:bodyPr>
          <a:lstStyle/>
          <a:p>
            <a:r>
              <a:rPr lang="en-US" sz="4400" spc="-54" dirty="0" smtClean="0">
                <a:gradFill>
                  <a:gsLst>
                    <a:gs pos="2917">
                      <a:srgbClr val="FFFFFF"/>
                    </a:gs>
                    <a:gs pos="30000">
                      <a:srgbClr val="FFFFFF"/>
                    </a:gs>
                  </a:gsLst>
                  <a:lin ang="5400000" scaled="0"/>
                </a:gradFill>
                <a:latin typeface="Segoe UI Light"/>
              </a:rPr>
              <a:t>Quick check up of options…</a:t>
            </a:r>
            <a:endParaRPr lang="en-US" sz="4400" spc="-54" dirty="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339639988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 stapling</a:t>
            </a:r>
            <a:endParaRPr lang="en-US" dirty="0"/>
          </a:p>
        </p:txBody>
      </p:sp>
      <p:sp>
        <p:nvSpPr>
          <p:cNvPr id="15" name="Text Placeholder 14"/>
          <p:cNvSpPr>
            <a:spLocks noGrp="1"/>
          </p:cNvSpPr>
          <p:nvPr>
            <p:ph type="body" sz="quarter" idx="10"/>
          </p:nvPr>
        </p:nvSpPr>
        <p:spPr>
          <a:xfrm>
            <a:off x="335606" y="1714613"/>
            <a:ext cx="5486399" cy="3958007"/>
          </a:xfrm>
        </p:spPr>
        <p:txBody>
          <a:bodyPr/>
          <a:lstStyle/>
          <a:p>
            <a:r>
              <a:rPr lang="en-US" dirty="0" smtClean="0">
                <a:solidFill>
                  <a:schemeClr val="tx1"/>
                </a:solidFill>
              </a:rPr>
              <a:t>Key objective</a:t>
            </a:r>
          </a:p>
          <a:p>
            <a:pPr lvl="1"/>
            <a:r>
              <a:rPr lang="en-US" dirty="0" smtClean="0">
                <a:solidFill>
                  <a:schemeClr val="tx1"/>
                </a:solidFill>
              </a:rPr>
              <a:t>Extend site provisioning with out of the box site definitions</a:t>
            </a:r>
          </a:p>
          <a:p>
            <a:pPr lvl="1"/>
            <a:endParaRPr lang="en-US" dirty="0" smtClean="0">
              <a:solidFill>
                <a:schemeClr val="tx1"/>
              </a:solidFill>
            </a:endParaRPr>
          </a:p>
          <a:p>
            <a:r>
              <a:rPr lang="en-US" dirty="0" smtClean="0">
                <a:solidFill>
                  <a:schemeClr val="tx1"/>
                </a:solidFill>
              </a:rPr>
              <a:t>Challenge</a:t>
            </a:r>
          </a:p>
          <a:p>
            <a:pPr lvl="1"/>
            <a:r>
              <a:rPr lang="en-US" dirty="0" smtClean="0">
                <a:solidFill>
                  <a:schemeClr val="tx1"/>
                </a:solidFill>
              </a:rPr>
              <a:t>Cannot be used to bring new template options</a:t>
            </a:r>
          </a:p>
          <a:p>
            <a:pPr lvl="1"/>
            <a:r>
              <a:rPr lang="en-US" dirty="0" smtClean="0">
                <a:solidFill>
                  <a:schemeClr val="tx1"/>
                </a:solidFill>
              </a:rPr>
              <a:t>Only available in Office365 at site collection scope</a:t>
            </a:r>
            <a:endParaRPr lang="en-US" dirty="0"/>
          </a:p>
        </p:txBody>
      </p:sp>
      <p:sp>
        <p:nvSpPr>
          <p:cNvPr id="65" name="Text Placeholder 3"/>
          <p:cNvSpPr txBox="1">
            <a:spLocks/>
          </p:cNvSpPr>
          <p:nvPr/>
        </p:nvSpPr>
        <p:spPr>
          <a:xfrm>
            <a:off x="351716" y="990850"/>
            <a:ext cx="10568911" cy="31757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040" dirty="0">
              <a:solidFill>
                <a:srgbClr val="505050"/>
              </a:solidFill>
            </a:endParaRPr>
          </a:p>
        </p:txBody>
      </p:sp>
      <p:sp>
        <p:nvSpPr>
          <p:cNvPr id="63" name="Text Placeholder 14"/>
          <p:cNvSpPr txBox="1">
            <a:spLocks/>
          </p:cNvSpPr>
          <p:nvPr/>
        </p:nvSpPr>
        <p:spPr>
          <a:xfrm>
            <a:off x="351716" y="1008401"/>
            <a:ext cx="11901571" cy="48421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solidFill>
                  <a:srgbClr val="505050"/>
                </a:solidFill>
              </a:rPr>
              <a:t>Modify </a:t>
            </a:r>
            <a:r>
              <a:rPr lang="en-US" sz="2400" dirty="0" err="1" smtClean="0">
                <a:solidFill>
                  <a:srgbClr val="505050"/>
                </a:solidFill>
              </a:rPr>
              <a:t>oob</a:t>
            </a:r>
            <a:r>
              <a:rPr lang="en-US" sz="2400" dirty="0" smtClean="0">
                <a:solidFill>
                  <a:srgbClr val="505050"/>
                </a:solidFill>
              </a:rPr>
              <a:t> site definition provisioning model</a:t>
            </a:r>
          </a:p>
          <a:p>
            <a:pPr marL="0" indent="0">
              <a:buFont typeface="Arial" pitchFamily="34" charset="0"/>
              <a:buNone/>
            </a:pPr>
            <a:endParaRPr lang="en-US" sz="2400" dirty="0">
              <a:gradFill>
                <a:gsLst>
                  <a:gs pos="1250">
                    <a:srgbClr val="505050"/>
                  </a:gs>
                  <a:gs pos="100000">
                    <a:srgbClr val="505050"/>
                  </a:gs>
                </a:gsLst>
                <a:lin ang="5400000" scaled="0"/>
              </a:gradFill>
            </a:endParaRPr>
          </a:p>
        </p:txBody>
      </p:sp>
      <p:sp>
        <p:nvSpPr>
          <p:cNvPr id="70" name="Double Bracket 69"/>
          <p:cNvSpPr/>
          <p:nvPr/>
        </p:nvSpPr>
        <p:spPr>
          <a:xfrm>
            <a:off x="10761023" y="6276989"/>
            <a:ext cx="1521360" cy="532641"/>
          </a:xfrm>
          <a:prstGeom prst="bracketPair">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pic>
        <p:nvPicPr>
          <p:cNvPr id="4" name="Picture 3"/>
          <p:cNvPicPr>
            <a:picLocks noChangeAspect="1"/>
          </p:cNvPicPr>
          <p:nvPr/>
        </p:nvPicPr>
        <p:blipFill>
          <a:blip r:embed="rId3"/>
          <a:stretch>
            <a:fillRect/>
          </a:stretch>
        </p:blipFill>
        <p:spPr>
          <a:xfrm>
            <a:off x="5930205" y="1714613"/>
            <a:ext cx="6016820" cy="307879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33542" y="6287209"/>
            <a:ext cx="1386366" cy="480235"/>
          </a:xfrm>
          <a:prstGeom prst="rect">
            <a:avLst/>
          </a:prstGeom>
        </p:spPr>
      </p:pic>
    </p:spTree>
    <p:extLst>
      <p:ext uri="{BB962C8B-B14F-4D97-AF65-F5344CB8AC3E}">
        <p14:creationId xmlns:p14="http://schemas.microsoft.com/office/powerpoint/2010/main" val="192822762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definition provisioning process</a:t>
            </a:r>
            <a:br>
              <a:rPr lang="en-US" dirty="0"/>
            </a:br>
            <a:r>
              <a:rPr lang="en-US" sz="2040" dirty="0">
                <a:solidFill>
                  <a:schemeClr val="bg2"/>
                </a:solidFill>
              </a:rPr>
              <a:t/>
            </a:r>
            <a:br>
              <a:rPr lang="en-US" sz="2040" dirty="0">
                <a:solidFill>
                  <a:schemeClr val="bg2"/>
                </a:solidFill>
              </a:rPr>
            </a:br>
            <a:endParaRPr lang="en-US" dirty="0"/>
          </a:p>
        </p:txBody>
      </p:sp>
      <p:sp>
        <p:nvSpPr>
          <p:cNvPr id="15" name="Text Placeholder 14"/>
          <p:cNvSpPr>
            <a:spLocks noGrp="1"/>
          </p:cNvSpPr>
          <p:nvPr>
            <p:ph type="body" sz="quarter" idx="10"/>
          </p:nvPr>
        </p:nvSpPr>
        <p:spPr>
          <a:xfrm>
            <a:off x="335606" y="1714613"/>
            <a:ext cx="5486399" cy="4438138"/>
          </a:xfrm>
        </p:spPr>
        <p:txBody>
          <a:bodyPr/>
          <a:lstStyle/>
          <a:p>
            <a:r>
              <a:rPr lang="en-US" dirty="0" smtClean="0">
                <a:solidFill>
                  <a:schemeClr val="tx1"/>
                </a:solidFill>
              </a:rPr>
              <a:t>Key objective</a:t>
            </a:r>
          </a:p>
          <a:p>
            <a:pPr lvl="1"/>
            <a:r>
              <a:rPr lang="en-US" dirty="0" smtClean="0">
                <a:solidFill>
                  <a:schemeClr val="tx1"/>
                </a:solidFill>
              </a:rPr>
              <a:t>Provide new site options to be available for the end users</a:t>
            </a:r>
          </a:p>
          <a:p>
            <a:pPr lvl="1"/>
            <a:r>
              <a:rPr lang="en-US" dirty="0" smtClean="0">
                <a:solidFill>
                  <a:schemeClr val="tx1"/>
                </a:solidFill>
              </a:rPr>
              <a:t>Same capabilities as for out of the box site definitions</a:t>
            </a:r>
          </a:p>
          <a:p>
            <a:pPr lvl="1"/>
            <a:endParaRPr lang="en-US" dirty="0" smtClean="0">
              <a:solidFill>
                <a:schemeClr val="tx1"/>
              </a:solidFill>
            </a:endParaRPr>
          </a:p>
          <a:p>
            <a:r>
              <a:rPr lang="en-US" dirty="0" smtClean="0">
                <a:solidFill>
                  <a:schemeClr val="tx1"/>
                </a:solidFill>
              </a:rPr>
              <a:t>Challenge</a:t>
            </a:r>
          </a:p>
          <a:p>
            <a:pPr lvl="1"/>
            <a:r>
              <a:rPr lang="en-US" dirty="0" smtClean="0">
                <a:solidFill>
                  <a:schemeClr val="tx1"/>
                </a:solidFill>
              </a:rPr>
              <a:t>Impacts on major version upgrade</a:t>
            </a:r>
          </a:p>
          <a:p>
            <a:pPr lvl="1"/>
            <a:r>
              <a:rPr lang="en-US" dirty="0" smtClean="0">
                <a:solidFill>
                  <a:schemeClr val="tx1"/>
                </a:solidFill>
              </a:rPr>
              <a:t>Cannot be supported in Office365</a:t>
            </a:r>
          </a:p>
          <a:p>
            <a:pPr lvl="1"/>
            <a:r>
              <a:rPr lang="en-US" dirty="0" smtClean="0">
                <a:solidFill>
                  <a:schemeClr val="tx1"/>
                </a:solidFill>
              </a:rPr>
              <a:t>Deployed in farm level</a:t>
            </a:r>
            <a:endParaRPr lang="en-US" dirty="0"/>
          </a:p>
        </p:txBody>
      </p:sp>
      <p:sp>
        <p:nvSpPr>
          <p:cNvPr id="65" name="Text Placeholder 3"/>
          <p:cNvSpPr txBox="1">
            <a:spLocks/>
          </p:cNvSpPr>
          <p:nvPr/>
        </p:nvSpPr>
        <p:spPr>
          <a:xfrm>
            <a:off x="351716" y="990850"/>
            <a:ext cx="10568911" cy="31757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2040" dirty="0">
              <a:solidFill>
                <a:srgbClr val="505050"/>
              </a:solidFill>
            </a:endParaRPr>
          </a:p>
        </p:txBody>
      </p:sp>
      <p:sp>
        <p:nvSpPr>
          <p:cNvPr id="63" name="Text Placeholder 14"/>
          <p:cNvSpPr txBox="1">
            <a:spLocks/>
          </p:cNvSpPr>
          <p:nvPr/>
        </p:nvSpPr>
        <p:spPr>
          <a:xfrm>
            <a:off x="351716" y="1008401"/>
            <a:ext cx="11901571" cy="48421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05050"/>
                </a:solidFill>
              </a:rPr>
              <a:t>Classic </a:t>
            </a:r>
            <a:r>
              <a:rPr lang="en-US" sz="2400" dirty="0" err="1">
                <a:solidFill>
                  <a:srgbClr val="505050"/>
                </a:solidFill>
              </a:rPr>
              <a:t>templating</a:t>
            </a:r>
            <a:r>
              <a:rPr lang="en-US" sz="2400" dirty="0">
                <a:solidFill>
                  <a:srgbClr val="505050"/>
                </a:solidFill>
              </a:rPr>
              <a:t> system available since 2003 or 2007</a:t>
            </a:r>
          </a:p>
          <a:p>
            <a:endParaRPr lang="en-US" sz="2400" dirty="0">
              <a:gradFill>
                <a:gsLst>
                  <a:gs pos="1250">
                    <a:srgbClr val="505050"/>
                  </a:gs>
                  <a:gs pos="100000">
                    <a:srgbClr val="505050"/>
                  </a:gs>
                </a:gsLst>
                <a:lin ang="5400000" scaled="0"/>
              </a:gradFill>
            </a:endParaRPr>
          </a:p>
        </p:txBody>
      </p:sp>
      <p:pic>
        <p:nvPicPr>
          <p:cNvPr id="10" name="Picture 9"/>
          <p:cNvPicPr>
            <a:picLocks noChangeAspect="1"/>
          </p:cNvPicPr>
          <p:nvPr/>
        </p:nvPicPr>
        <p:blipFill>
          <a:blip r:embed="rId3"/>
          <a:stretch>
            <a:fillRect/>
          </a:stretch>
        </p:blipFill>
        <p:spPr>
          <a:xfrm>
            <a:off x="10867031" y="6301391"/>
            <a:ext cx="1383936" cy="514033"/>
          </a:xfrm>
          <a:prstGeom prst="rect">
            <a:avLst/>
          </a:prstGeom>
        </p:spPr>
      </p:pic>
      <p:pic>
        <p:nvPicPr>
          <p:cNvPr id="8" name="Picture 7"/>
          <p:cNvPicPr>
            <a:picLocks noChangeAspect="1"/>
          </p:cNvPicPr>
          <p:nvPr/>
        </p:nvPicPr>
        <p:blipFill>
          <a:blip r:embed="rId4"/>
          <a:stretch>
            <a:fillRect/>
          </a:stretch>
        </p:blipFill>
        <p:spPr>
          <a:xfrm>
            <a:off x="10809163" y="6287209"/>
            <a:ext cx="1390008" cy="480235"/>
          </a:xfrm>
          <a:prstGeom prst="rect">
            <a:avLst/>
          </a:prstGeom>
        </p:spPr>
      </p:pic>
      <p:pic>
        <p:nvPicPr>
          <p:cNvPr id="3" name="Picture 2"/>
          <p:cNvPicPr>
            <a:picLocks noChangeAspect="1"/>
          </p:cNvPicPr>
          <p:nvPr/>
        </p:nvPicPr>
        <p:blipFill>
          <a:blip r:embed="rId5"/>
          <a:stretch>
            <a:fillRect/>
          </a:stretch>
        </p:blipFill>
        <p:spPr>
          <a:xfrm>
            <a:off x="6323956" y="1714613"/>
            <a:ext cx="5512011" cy="3128266"/>
          </a:xfrm>
          <a:prstGeom prst="rect">
            <a:avLst/>
          </a:prstGeom>
        </p:spPr>
      </p:pic>
    </p:spTree>
    <p:extLst>
      <p:ext uri="{BB962C8B-B14F-4D97-AF65-F5344CB8AC3E}">
        <p14:creationId xmlns:p14="http://schemas.microsoft.com/office/powerpoint/2010/main" val="46092824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4D7F1689-CB2C-4014-8120-46FA0D78C066}"/>
</file>

<file path=docProps/app.xml><?xml version="1.0" encoding="utf-8"?>
<Properties xmlns="http://schemas.openxmlformats.org/officeDocument/2006/extended-properties" xmlns:vt="http://schemas.openxmlformats.org/officeDocument/2006/docPropsVTypes">
  <Template>SharePoint_Conference_2014_Dev_Template</Template>
  <TotalTime>12</TotalTime>
  <Words>2221</Words>
  <Application>Microsoft Office PowerPoint</Application>
  <PresentationFormat>Custom</PresentationFormat>
  <Paragraphs>271</Paragraphs>
  <Slides>36</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PMingLiU-ExtB</vt:lpstr>
      <vt:lpstr>Arial</vt:lpstr>
      <vt:lpstr>Calibri</vt:lpstr>
      <vt:lpstr>Segoe Semibold</vt:lpstr>
      <vt:lpstr>Segoe UI</vt:lpstr>
      <vt:lpstr>Segoe UI Light</vt:lpstr>
      <vt:lpstr>Wingdings</vt:lpstr>
      <vt:lpstr>5-30499_SPC_2014_Dev_Template_16x9</vt:lpstr>
      <vt:lpstr>1_5-30499_SPC_2014_Dev_Template_16x9</vt:lpstr>
      <vt:lpstr>PowerPoint Presentation</vt:lpstr>
      <vt:lpstr>Site provisioning techniques with SharePoint apps </vt:lpstr>
      <vt:lpstr>Bert Jansen</vt:lpstr>
      <vt:lpstr>Vesa Juvonen</vt:lpstr>
      <vt:lpstr>Office 365 Platform </vt:lpstr>
      <vt:lpstr>Session Objective</vt:lpstr>
      <vt:lpstr>Introduction to site provisioning patterns</vt:lpstr>
      <vt:lpstr>Feature stapling</vt:lpstr>
      <vt:lpstr>Site definition provisioning process  </vt:lpstr>
      <vt:lpstr>WebTemplate provisioning process </vt:lpstr>
      <vt:lpstr>Full server side custom solutions</vt:lpstr>
      <vt:lpstr>“SP Apps is pattern for cloud, not for my on premises…”</vt:lpstr>
      <vt:lpstr>PowerPoint Presentation</vt:lpstr>
      <vt:lpstr>Remote provisioning process</vt:lpstr>
      <vt:lpstr>Evergreen and release cycle for customizations</vt:lpstr>
      <vt:lpstr>Denial is the first step…</vt:lpstr>
      <vt:lpstr>PowerPoint Presentation</vt:lpstr>
      <vt:lpstr>PowerPoint Presentation</vt:lpstr>
      <vt:lpstr>PowerPoint Presentation</vt:lpstr>
      <vt:lpstr>PowerPoint Presentation</vt:lpstr>
      <vt:lpstr>How do we make this happen in real life?</vt:lpstr>
      <vt:lpstr>Provider-hosted Apps</vt:lpstr>
      <vt:lpstr>Remote Provisioning: 100% cloud</vt:lpstr>
      <vt:lpstr>Demo</vt:lpstr>
      <vt:lpstr>Site collection creation on-premises with CAM</vt:lpstr>
      <vt:lpstr>Hybrid self service pattern – Classic</vt:lpstr>
      <vt:lpstr>Hybrid self service pattern – Cloud First</vt:lpstr>
      <vt:lpstr>Demo</vt:lpstr>
      <vt:lpstr>OneDrive for Business branding management with remote provisioning</vt:lpstr>
      <vt:lpstr>Demo</vt:lpstr>
      <vt:lpstr>Key takeaways</vt:lpstr>
      <vt:lpstr>http://officeams.codeplex.com</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Site provisioning techniques with SharePoint apps</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7</cp:revision>
  <dcterms:created xsi:type="dcterms:W3CDTF">2014-03-02T22:29:14Z</dcterms:created>
  <dcterms:modified xsi:type="dcterms:W3CDTF">2014-03-06T20:26:42Z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