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Lst>
  <p:notesMasterIdLst>
    <p:notesMasterId r:id="rId33"/>
  </p:notesMasterIdLst>
  <p:handoutMasterIdLst>
    <p:handoutMasterId r:id="rId34"/>
  </p:handout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3" r:id="rId31"/>
    <p:sldId id="282" r:id="rId32"/>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BDEF"/>
    <a:srgbClr val="F88608"/>
    <a:srgbClr val="F9A03E"/>
    <a:srgbClr val="E39E48"/>
    <a:srgbClr val="6E8B2D"/>
    <a:srgbClr val="87AB37"/>
    <a:srgbClr val="9FC54D"/>
    <a:srgbClr val="505050"/>
    <a:srgbClr val="785393"/>
    <a:srgbClr val="8059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396"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4988308-DA46-4504-956E-21F7DECBE5F6}"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411939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6" name="Date Placeholder 5"/>
          <p:cNvSpPr>
            <a:spLocks noGrp="1"/>
          </p:cNvSpPr>
          <p:nvPr>
            <p:ph type="dt" idx="12"/>
          </p:nvPr>
        </p:nvSpPr>
        <p:spPr/>
        <p:txBody>
          <a:bodyPr/>
          <a:lstStyle/>
          <a:p>
            <a:fld id="{211D4B0C-B40C-4B38-86E4-2AFA7E194751}"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778650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43029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6" name="Date Placeholder 5"/>
          <p:cNvSpPr>
            <a:spLocks noGrp="1"/>
          </p:cNvSpPr>
          <p:nvPr>
            <p:ph type="dt" idx="12"/>
          </p:nvPr>
        </p:nvSpPr>
        <p:spPr/>
        <p:txBody>
          <a:bodyPr/>
          <a:lstStyle/>
          <a:p>
            <a:fld id="{211D4B0C-B40C-4B38-86E4-2AFA7E194751}"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5870355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6" name="Date Placeholder 5"/>
          <p:cNvSpPr>
            <a:spLocks noGrp="1"/>
          </p:cNvSpPr>
          <p:nvPr>
            <p:ph type="dt" idx="12"/>
          </p:nvPr>
        </p:nvSpPr>
        <p:spPr/>
        <p:txBody>
          <a:bodyPr/>
          <a:lstStyle/>
          <a:p>
            <a:fld id="{211D4B0C-B40C-4B38-86E4-2AFA7E194751}"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201605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6" name="Date Placeholder 5"/>
          <p:cNvSpPr>
            <a:spLocks noGrp="1"/>
          </p:cNvSpPr>
          <p:nvPr>
            <p:ph type="dt" idx="12"/>
          </p:nvPr>
        </p:nvSpPr>
        <p:spPr/>
        <p:txBody>
          <a:bodyPr/>
          <a:lstStyle/>
          <a:p>
            <a:fld id="{211D4B0C-B40C-4B38-86E4-2AFA7E194751}"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346086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584847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6" name="Date Placeholder 5"/>
          <p:cNvSpPr>
            <a:spLocks noGrp="1"/>
          </p:cNvSpPr>
          <p:nvPr>
            <p:ph type="dt" idx="12"/>
          </p:nvPr>
        </p:nvSpPr>
        <p:spPr/>
        <p:txBody>
          <a:bodyPr/>
          <a:lstStyle/>
          <a:p>
            <a:fld id="{211D4B0C-B40C-4B38-86E4-2AFA7E194751}"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0858119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4886379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6" name="Date Placeholder 5"/>
          <p:cNvSpPr>
            <a:spLocks noGrp="1"/>
          </p:cNvSpPr>
          <p:nvPr>
            <p:ph type="dt" idx="12"/>
          </p:nvPr>
        </p:nvSpPr>
        <p:spPr/>
        <p:txBody>
          <a:bodyPr/>
          <a:lstStyle/>
          <a:p>
            <a:fld id="{211D4B0C-B40C-4B38-86E4-2AFA7E194751}"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18</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1927083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6" name="Date Placeholder 5"/>
          <p:cNvSpPr>
            <a:spLocks noGrp="1"/>
          </p:cNvSpPr>
          <p:nvPr>
            <p:ph type="dt" idx="12"/>
          </p:nvPr>
        </p:nvSpPr>
        <p:spPr/>
        <p:txBody>
          <a:bodyPr/>
          <a:lstStyle/>
          <a:p>
            <a:fld id="{211D4B0C-B40C-4B38-86E4-2AFA7E194751}"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19</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2942100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3797965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20</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203257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6" name="Date Placeholder 5"/>
          <p:cNvSpPr>
            <a:spLocks noGrp="1"/>
          </p:cNvSpPr>
          <p:nvPr>
            <p:ph type="dt" idx="12"/>
          </p:nvPr>
        </p:nvSpPr>
        <p:spPr/>
        <p:txBody>
          <a:bodyPr/>
          <a:lstStyle/>
          <a:p>
            <a:fld id="{211D4B0C-B40C-4B38-86E4-2AFA7E194751}"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2248153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6" name="Date Placeholder 5"/>
          <p:cNvSpPr>
            <a:spLocks noGrp="1"/>
          </p:cNvSpPr>
          <p:nvPr>
            <p:ph type="dt" idx="12"/>
          </p:nvPr>
        </p:nvSpPr>
        <p:spPr/>
        <p:txBody>
          <a:bodyPr/>
          <a:lstStyle/>
          <a:p>
            <a:fld id="{211D4B0C-B40C-4B38-86E4-2AFA7E194751}"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4089396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6" name="Date Placeholder 5"/>
          <p:cNvSpPr>
            <a:spLocks noGrp="1"/>
          </p:cNvSpPr>
          <p:nvPr>
            <p:ph type="dt" idx="12"/>
          </p:nvPr>
        </p:nvSpPr>
        <p:spPr/>
        <p:txBody>
          <a:bodyPr/>
          <a:lstStyle/>
          <a:p>
            <a:fld id="{0097E157-E0D5-46B4-9986-DBFE9E7E9A3F}"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23</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242817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16194103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27</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3/4/2014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3956881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0827695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6" name="Date Placeholder 5"/>
          <p:cNvSpPr>
            <a:spLocks noGrp="1"/>
          </p:cNvSpPr>
          <p:nvPr>
            <p:ph type="dt" idx="12"/>
          </p:nvPr>
        </p:nvSpPr>
        <p:spPr/>
        <p:txBody>
          <a:bodyPr/>
          <a:lstStyle/>
          <a:p>
            <a:fld id="{211D4B0C-B40C-4B38-86E4-2AFA7E194751}"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17418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24137903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 typeface="Arial" panose="020B0604020202020204" pitchFamily="34" charset="0"/>
              <a:buNone/>
              <a:tabLst/>
              <a:defRP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9468889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17058146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6" name="Date Placeholder 5"/>
          <p:cNvSpPr>
            <a:spLocks noGrp="1"/>
          </p:cNvSpPr>
          <p:nvPr>
            <p:ph type="dt" idx="12"/>
          </p:nvPr>
        </p:nvSpPr>
        <p:spPr/>
        <p:txBody>
          <a:bodyPr/>
          <a:lstStyle/>
          <a:p>
            <a:fld id="{0097E157-E0D5-46B4-9986-DBFE9E7E9A3F}"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814048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6" name="Date Placeholder 5"/>
          <p:cNvSpPr>
            <a:spLocks noGrp="1"/>
          </p:cNvSpPr>
          <p:nvPr>
            <p:ph type="dt" idx="12"/>
          </p:nvPr>
        </p:nvSpPr>
        <p:spPr/>
        <p:txBody>
          <a:bodyPr/>
          <a:lstStyle/>
          <a:p>
            <a:fld id="{211D4B0C-B40C-4B38-86E4-2AFA7E194751}"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5462792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6" name="Date Placeholder 5"/>
          <p:cNvSpPr>
            <a:spLocks noGrp="1"/>
          </p:cNvSpPr>
          <p:nvPr>
            <p:ph type="dt" idx="12"/>
          </p:nvPr>
        </p:nvSpPr>
        <p:spPr/>
        <p:txBody>
          <a:bodyPr/>
          <a:lstStyle/>
          <a:p>
            <a:fld id="{211D4B0C-B40C-4B38-86E4-2AFA7E194751}"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4539525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921299" y="3006341"/>
            <a:ext cx="3913640" cy="728473"/>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750"/>
                                        <p:tgtEl>
                                          <p:spTgt spid="12"/>
                                        </p:tgtEl>
                                      </p:cBhvr>
                                    </p:animEffect>
                                  </p:childTnLst>
                                </p:cTn>
                              </p:par>
                              <p:par>
                                <p:cTn id="20" presetID="63" presetClass="path" presetSubtype="0" decel="100000" fill="hold" nodeType="withEffect">
                                  <p:stCondLst>
                                    <p:cond delay="580"/>
                                  </p:stCondLst>
                                  <p:childTnLst>
                                    <p:animMotion origin="layout" path="M -0.02412 8.57921E-7 L -4.48813E-6 8.57921E-7 " pathEditMode="relative" rAng="0" ptsTypes="AA">
                                      <p:cBhvr>
                                        <p:cTn id="21" dur="500" fill="hold"/>
                                        <p:tgtEl>
                                          <p:spTgt spid="12"/>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599"/>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32501"/>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5.40172E-7 L 4.30431E-6 5.40172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5.40172E-7 L 4.30431E-6 5.40172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67739582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 id="2147484217"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image" Target="../media/image17.png"/><Relationship Id="rId5" Type="http://schemas.openxmlformats.org/officeDocument/2006/relationships/image" Target="../media/image16.emf"/><Relationship Id="rId4" Type="http://schemas.openxmlformats.org/officeDocument/2006/relationships/image" Target="../media/image15.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10.xml"/><Relationship Id="rId5" Type="http://schemas.openxmlformats.org/officeDocument/2006/relationships/image" Target="../media/image21.pn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10.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hyperlink" Target="http://blogs.msdn.com/b/nadeemis/" TargetMode="External"/><Relationship Id="rId2" Type="http://schemas.openxmlformats.org/officeDocument/2006/relationships/hyperlink" Target="http://sp2013searchtool.codeplex.com/" TargetMode="External"/><Relationship Id="rId1" Type="http://schemas.openxmlformats.org/officeDocument/2006/relationships/slideLayout" Target="../slideLayouts/slideLayout9.xml"/><Relationship Id="rId5" Type="http://schemas.openxmlformats.org/officeDocument/2006/relationships/hyperlink" Target="http://blogs.technet.com/b/speschka/" TargetMode="External"/><Relationship Id="rId4" Type="http://schemas.openxmlformats.org/officeDocument/2006/relationships/hyperlink" Target="http://blogs.technet.com/b/searchguys/" TargetMode="External"/></Relationships>
</file>

<file path=ppt/slides/_rels/slide26.xml.rels><?xml version="1.0" encoding="UTF-8" standalone="yes"?>
<Relationships xmlns="http://schemas.openxmlformats.org/package/2006/relationships"><Relationship Id="rId8" Type="http://schemas.openxmlformats.org/officeDocument/2006/relationships/hyperlink" Target="http://myspc.sharepointconference.com/cfc/Papers/Details/12931?mySessions=True" TargetMode="External"/><Relationship Id="rId13" Type="http://schemas.openxmlformats.org/officeDocument/2006/relationships/hyperlink" Target="http://myspc.sharepointconference.com/cfc/Papers/Details/12871?mySessions=True" TargetMode="External"/><Relationship Id="rId3" Type="http://schemas.openxmlformats.org/officeDocument/2006/relationships/hyperlink" Target="http://myspc.sharepointconference.com/cfc/Papers/Details/12852?mySessions=True" TargetMode="External"/><Relationship Id="rId7" Type="http://schemas.openxmlformats.org/officeDocument/2006/relationships/hyperlink" Target="http://myspc.sharepointconference.com/cfc/Papers/Details/12853?mySessions=True" TargetMode="External"/><Relationship Id="rId12" Type="http://schemas.openxmlformats.org/officeDocument/2006/relationships/hyperlink" Target="http://myspc.sharepointconference.com/cfc/Papers/Details/12882?mySessions=True" TargetMode="External"/><Relationship Id="rId2" Type="http://schemas.openxmlformats.org/officeDocument/2006/relationships/hyperlink" Target="http://myspc.sharepointconference.com/cfc/Papers/Details/12850?mySessions=True" TargetMode="External"/><Relationship Id="rId1" Type="http://schemas.openxmlformats.org/officeDocument/2006/relationships/slideLayout" Target="../slideLayouts/slideLayout17.xml"/><Relationship Id="rId6" Type="http://schemas.openxmlformats.org/officeDocument/2006/relationships/hyperlink" Target="http://myspc.sharepointconference.com/cfc/Papers/Details/12890?mySessions=True" TargetMode="External"/><Relationship Id="rId11" Type="http://schemas.openxmlformats.org/officeDocument/2006/relationships/hyperlink" Target="http://myspc.sharepointconference.com/cfc/Papers/Details/12930?mySessions=True" TargetMode="External"/><Relationship Id="rId5" Type="http://schemas.openxmlformats.org/officeDocument/2006/relationships/hyperlink" Target="http://myspc.sharepointconference.com/cfc/Papers/Details/12897?mySessions=True" TargetMode="External"/><Relationship Id="rId10" Type="http://schemas.openxmlformats.org/officeDocument/2006/relationships/hyperlink" Target="http://myspc.sharepointconference.com/cfc/Papers/Details/12860?mySessions=True" TargetMode="External"/><Relationship Id="rId4" Type="http://schemas.openxmlformats.org/officeDocument/2006/relationships/hyperlink" Target="http://myspc.sharepointconference.com/cfc/Papers/Details/12936?mySessions=True" TargetMode="External"/><Relationship Id="rId9" Type="http://schemas.openxmlformats.org/officeDocument/2006/relationships/hyperlink" Target="http://myspc.sharepointconference.com/cfc/Papers/Details/12870?mySessions=True" TargetMode="External"/><Relationship Id="rId14" Type="http://schemas.openxmlformats.org/officeDocument/2006/relationships/hyperlink" Target="http://myspc.sharepointconference.com/cfc/Papers/Details/12908?mySessions=True"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5.xml"/><Relationship Id="rId1" Type="http://schemas.openxmlformats.org/officeDocument/2006/relationships/slideLayout" Target="../slideLayouts/slideLayout9.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microsoft.com/office/2007/relationships/hdphoto" Target="../media/hdphoto2.wdp"/><Relationship Id="rId5" Type="http://schemas.openxmlformats.org/officeDocument/2006/relationships/image" Target="../media/image9.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0.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388247"/>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274639" y="1212794"/>
            <a:ext cx="11889564" cy="5561013"/>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7" name="Title 16"/>
          <p:cNvSpPr>
            <a:spLocks noGrp="1"/>
          </p:cNvSpPr>
          <p:nvPr>
            <p:ph type="title"/>
          </p:nvPr>
        </p:nvSpPr>
        <p:spPr/>
        <p:txBody>
          <a:bodyPr/>
          <a:lstStyle/>
          <a:p>
            <a:r>
              <a:rPr lang="en-US" dirty="0" smtClean="0"/>
              <a:t>Solution Design</a:t>
            </a:r>
            <a:endParaRPr lang="en-US" dirty="0"/>
          </a:p>
        </p:txBody>
      </p:sp>
      <p:cxnSp>
        <p:nvCxnSpPr>
          <p:cNvPr id="4" name="Straight Connector 3"/>
          <p:cNvCxnSpPr/>
          <p:nvPr/>
        </p:nvCxnSpPr>
        <p:spPr>
          <a:xfrm>
            <a:off x="274639" y="2963862"/>
            <a:ext cx="11889564" cy="0"/>
          </a:xfrm>
          <a:prstGeom prst="line">
            <a:avLst/>
          </a:prstGeom>
          <a:ln w="28575">
            <a:solidFill>
              <a:schemeClr val="bg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60242" y="2332928"/>
            <a:ext cx="1149995"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solidFill>
                  <a:schemeClr val="bg1"/>
                </a:solidFill>
              </a:rPr>
              <a:t>Client</a:t>
            </a:r>
          </a:p>
        </p:txBody>
      </p:sp>
      <p:sp>
        <p:nvSpPr>
          <p:cNvPr id="7" name="Rectangle 6"/>
          <p:cNvSpPr/>
          <p:nvPr/>
        </p:nvSpPr>
        <p:spPr bwMode="auto">
          <a:xfrm>
            <a:off x="2255837" y="3268662"/>
            <a:ext cx="9753600" cy="729337"/>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solidFill>
                  <a:schemeClr val="tx1"/>
                </a:solidFill>
              </a:rPr>
              <a:t>Search</a:t>
            </a:r>
          </a:p>
          <a:p>
            <a:pPr algn="ctr" defTabSz="932472" fontAlgn="base">
              <a:spcBef>
                <a:spcPct val="0"/>
              </a:spcBef>
              <a:spcAft>
                <a:spcPct val="0"/>
              </a:spcAft>
            </a:pPr>
            <a:r>
              <a:rPr lang="en-US" dirty="0" smtClean="0">
                <a:solidFill>
                  <a:schemeClr val="bg1">
                    <a:lumMod val="50000"/>
                  </a:schemeClr>
                </a:solidFill>
              </a:rPr>
              <a:t>_</a:t>
            </a:r>
            <a:r>
              <a:rPr lang="en-US" dirty="0" err="1" smtClean="0">
                <a:solidFill>
                  <a:schemeClr val="bg1">
                    <a:lumMod val="50000"/>
                  </a:schemeClr>
                </a:solidFill>
              </a:rPr>
              <a:t>api</a:t>
            </a:r>
            <a:r>
              <a:rPr lang="en-US" dirty="0" smtClean="0">
                <a:solidFill>
                  <a:schemeClr val="bg1">
                    <a:lumMod val="50000"/>
                  </a:schemeClr>
                </a:solidFill>
              </a:rPr>
              <a:t>/search</a:t>
            </a:r>
            <a:endParaRPr lang="en-US" sz="2000" dirty="0">
              <a:solidFill>
                <a:schemeClr val="bg1">
                  <a:lumMod val="50000"/>
                </a:schemeClr>
              </a:solidFill>
            </a:endParaRPr>
          </a:p>
        </p:txBody>
      </p:sp>
      <p:sp>
        <p:nvSpPr>
          <p:cNvPr id="9" name="TextBox 8"/>
          <p:cNvSpPr txBox="1"/>
          <p:nvPr/>
        </p:nvSpPr>
        <p:spPr>
          <a:xfrm>
            <a:off x="260241" y="2960792"/>
            <a:ext cx="1910395"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solidFill>
                  <a:schemeClr val="bg1"/>
                </a:solidFill>
              </a:rPr>
              <a:t>SharePoint </a:t>
            </a:r>
          </a:p>
          <a:p>
            <a:pPr>
              <a:lnSpc>
                <a:spcPct val="90000"/>
              </a:lnSpc>
              <a:spcAft>
                <a:spcPts val="600"/>
              </a:spcAft>
            </a:pPr>
            <a:r>
              <a:rPr lang="en-US" sz="2400" dirty="0" smtClean="0">
                <a:solidFill>
                  <a:schemeClr val="bg1"/>
                </a:solidFill>
              </a:rPr>
              <a:t>(Online)</a:t>
            </a:r>
          </a:p>
        </p:txBody>
      </p:sp>
      <p:sp>
        <p:nvSpPr>
          <p:cNvPr id="11" name="Freeform 115"/>
          <p:cNvSpPr>
            <a:spLocks noEditPoints="1"/>
          </p:cNvSpPr>
          <p:nvPr/>
        </p:nvSpPr>
        <p:spPr bwMode="black">
          <a:xfrm>
            <a:off x="6042310" y="3459382"/>
            <a:ext cx="354221" cy="347896"/>
          </a:xfrm>
          <a:custGeom>
            <a:avLst/>
            <a:gdLst>
              <a:gd name="T0" fmla="*/ 63 w 68"/>
              <a:gd name="T1" fmla="*/ 12 h 66"/>
              <a:gd name="T2" fmla="*/ 48 w 68"/>
              <a:gd name="T3" fmla="*/ 1 h 66"/>
              <a:gd name="T4" fmla="*/ 42 w 68"/>
              <a:gd name="T5" fmla="*/ 0 h 66"/>
              <a:gd name="T6" fmla="*/ 18 w 68"/>
              <a:gd name="T7" fmla="*/ 19 h 66"/>
              <a:gd name="T8" fmla="*/ 21 w 68"/>
              <a:gd name="T9" fmla="*/ 37 h 66"/>
              <a:gd name="T10" fmla="*/ 2 w 68"/>
              <a:gd name="T11" fmla="*/ 56 h 66"/>
              <a:gd name="T12" fmla="*/ 2 w 68"/>
              <a:gd name="T13" fmla="*/ 65 h 66"/>
              <a:gd name="T14" fmla="*/ 7 w 68"/>
              <a:gd name="T15" fmla="*/ 66 h 66"/>
              <a:gd name="T16" fmla="*/ 11 w 68"/>
              <a:gd name="T17" fmla="*/ 65 h 66"/>
              <a:gd name="T18" fmla="*/ 30 w 68"/>
              <a:gd name="T19" fmla="*/ 46 h 66"/>
              <a:gd name="T20" fmla="*/ 36 w 68"/>
              <a:gd name="T21" fmla="*/ 49 h 66"/>
              <a:gd name="T22" fmla="*/ 42 w 68"/>
              <a:gd name="T23" fmla="*/ 50 h 66"/>
              <a:gd name="T24" fmla="*/ 66 w 68"/>
              <a:gd name="T25" fmla="*/ 31 h 66"/>
              <a:gd name="T26" fmla="*/ 63 w 68"/>
              <a:gd name="T27" fmla="*/ 12 h 66"/>
              <a:gd name="T28" fmla="*/ 59 w 68"/>
              <a:gd name="T29" fmla="*/ 29 h 66"/>
              <a:gd name="T30" fmla="*/ 42 w 68"/>
              <a:gd name="T31" fmla="*/ 42 h 66"/>
              <a:gd name="T32" fmla="*/ 38 w 68"/>
              <a:gd name="T33" fmla="*/ 42 h 66"/>
              <a:gd name="T34" fmla="*/ 26 w 68"/>
              <a:gd name="T35" fmla="*/ 21 h 66"/>
              <a:gd name="T36" fmla="*/ 42 w 68"/>
              <a:gd name="T37" fmla="*/ 8 h 66"/>
              <a:gd name="T38" fmla="*/ 46 w 68"/>
              <a:gd name="T39" fmla="*/ 8 h 66"/>
              <a:gd name="T40" fmla="*/ 57 w 68"/>
              <a:gd name="T41" fmla="*/ 16 h 66"/>
              <a:gd name="T42" fmla="*/ 59 w 68"/>
              <a:gd name="T43" fmla="*/ 2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66">
                <a:moveTo>
                  <a:pt x="63" y="12"/>
                </a:moveTo>
                <a:cubicBezTo>
                  <a:pt x="60" y="6"/>
                  <a:pt x="55" y="2"/>
                  <a:pt x="48" y="1"/>
                </a:cubicBezTo>
                <a:cubicBezTo>
                  <a:pt x="46" y="0"/>
                  <a:pt x="44" y="0"/>
                  <a:pt x="42" y="0"/>
                </a:cubicBezTo>
                <a:cubicBezTo>
                  <a:pt x="31" y="0"/>
                  <a:pt x="21" y="8"/>
                  <a:pt x="18" y="19"/>
                </a:cubicBezTo>
                <a:cubicBezTo>
                  <a:pt x="17" y="25"/>
                  <a:pt x="18" y="32"/>
                  <a:pt x="21" y="37"/>
                </a:cubicBezTo>
                <a:cubicBezTo>
                  <a:pt x="2" y="56"/>
                  <a:pt x="2" y="56"/>
                  <a:pt x="2" y="56"/>
                </a:cubicBezTo>
                <a:cubicBezTo>
                  <a:pt x="0" y="58"/>
                  <a:pt x="0" y="62"/>
                  <a:pt x="2" y="65"/>
                </a:cubicBezTo>
                <a:cubicBezTo>
                  <a:pt x="4" y="66"/>
                  <a:pt x="5" y="66"/>
                  <a:pt x="7" y="66"/>
                </a:cubicBezTo>
                <a:cubicBezTo>
                  <a:pt x="8" y="66"/>
                  <a:pt x="10" y="66"/>
                  <a:pt x="11" y="65"/>
                </a:cubicBezTo>
                <a:cubicBezTo>
                  <a:pt x="30" y="46"/>
                  <a:pt x="30" y="46"/>
                  <a:pt x="30" y="46"/>
                </a:cubicBezTo>
                <a:cubicBezTo>
                  <a:pt x="32" y="47"/>
                  <a:pt x="34" y="48"/>
                  <a:pt x="36" y="49"/>
                </a:cubicBezTo>
                <a:cubicBezTo>
                  <a:pt x="38" y="49"/>
                  <a:pt x="40" y="50"/>
                  <a:pt x="42" y="50"/>
                </a:cubicBezTo>
                <a:cubicBezTo>
                  <a:pt x="54" y="50"/>
                  <a:pt x="64" y="42"/>
                  <a:pt x="66" y="31"/>
                </a:cubicBezTo>
                <a:cubicBezTo>
                  <a:pt x="68" y="24"/>
                  <a:pt x="67" y="18"/>
                  <a:pt x="63" y="12"/>
                </a:cubicBezTo>
                <a:close/>
                <a:moveTo>
                  <a:pt x="59" y="29"/>
                </a:moveTo>
                <a:cubicBezTo>
                  <a:pt x="57" y="37"/>
                  <a:pt x="50" y="42"/>
                  <a:pt x="42" y="42"/>
                </a:cubicBezTo>
                <a:cubicBezTo>
                  <a:pt x="41" y="42"/>
                  <a:pt x="40" y="42"/>
                  <a:pt x="38" y="42"/>
                </a:cubicBezTo>
                <a:cubicBezTo>
                  <a:pt x="29" y="39"/>
                  <a:pt x="23" y="30"/>
                  <a:pt x="26" y="21"/>
                </a:cubicBezTo>
                <a:cubicBezTo>
                  <a:pt x="28" y="13"/>
                  <a:pt x="34" y="8"/>
                  <a:pt x="42" y="8"/>
                </a:cubicBezTo>
                <a:cubicBezTo>
                  <a:pt x="44" y="8"/>
                  <a:pt x="45" y="8"/>
                  <a:pt x="46" y="8"/>
                </a:cubicBezTo>
                <a:cubicBezTo>
                  <a:pt x="51" y="9"/>
                  <a:pt x="55" y="12"/>
                  <a:pt x="57" y="16"/>
                </a:cubicBezTo>
                <a:cubicBezTo>
                  <a:pt x="59" y="20"/>
                  <a:pt x="60" y="25"/>
                  <a:pt x="59" y="29"/>
                </a:cubicBezTo>
                <a:close/>
              </a:path>
            </a:pathLst>
          </a:custGeom>
          <a:solidFill>
            <a:schemeClr val="tx1"/>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10" name="Rectangle 9"/>
          <p:cNvSpPr/>
          <p:nvPr/>
        </p:nvSpPr>
        <p:spPr bwMode="auto">
          <a:xfrm>
            <a:off x="2255837" y="4183062"/>
            <a:ext cx="9753600" cy="2438400"/>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defTabSz="932472" fontAlgn="base">
              <a:spcBef>
                <a:spcPct val="0"/>
              </a:spcBef>
              <a:spcAft>
                <a:spcPct val="0"/>
              </a:spcAft>
            </a:pPr>
            <a:r>
              <a:rPr lang="en-US" sz="2000" dirty="0" smtClean="0">
                <a:solidFill>
                  <a:schemeClr val="tx1"/>
                </a:solidFill>
              </a:rPr>
              <a:t> Team Sites</a:t>
            </a:r>
            <a:endParaRPr lang="en-US" sz="2000" dirty="0">
              <a:solidFill>
                <a:schemeClr val="tx1"/>
              </a:solidFill>
            </a:endParaRPr>
          </a:p>
        </p:txBody>
      </p:sp>
      <p:sp>
        <p:nvSpPr>
          <p:cNvPr id="14" name="Freeform 109"/>
          <p:cNvSpPr>
            <a:spLocks noEditPoints="1"/>
          </p:cNvSpPr>
          <p:nvPr/>
        </p:nvSpPr>
        <p:spPr bwMode="black">
          <a:xfrm>
            <a:off x="4618037" y="4335462"/>
            <a:ext cx="1143000" cy="1064844"/>
          </a:xfrm>
          <a:custGeom>
            <a:avLst/>
            <a:gdLst>
              <a:gd name="T0" fmla="*/ 49 w 80"/>
              <a:gd name="T1" fmla="*/ 51 h 65"/>
              <a:gd name="T2" fmla="*/ 43 w 80"/>
              <a:gd name="T3" fmla="*/ 50 h 65"/>
              <a:gd name="T4" fmla="*/ 42 w 80"/>
              <a:gd name="T5" fmla="*/ 50 h 65"/>
              <a:gd name="T6" fmla="*/ 42 w 80"/>
              <a:gd name="T7" fmla="*/ 44 h 65"/>
              <a:gd name="T8" fmla="*/ 43 w 80"/>
              <a:gd name="T9" fmla="*/ 44 h 65"/>
              <a:gd name="T10" fmla="*/ 51 w 80"/>
              <a:gd name="T11" fmla="*/ 45 h 65"/>
              <a:gd name="T12" fmla="*/ 52 w 80"/>
              <a:gd name="T13" fmla="*/ 42 h 65"/>
              <a:gd name="T14" fmla="*/ 44 w 80"/>
              <a:gd name="T15" fmla="*/ 40 h 65"/>
              <a:gd name="T16" fmla="*/ 43 w 80"/>
              <a:gd name="T17" fmla="*/ 40 h 65"/>
              <a:gd name="T18" fmla="*/ 43 w 80"/>
              <a:gd name="T19" fmla="*/ 25 h 65"/>
              <a:gd name="T20" fmla="*/ 58 w 80"/>
              <a:gd name="T21" fmla="*/ 25 h 65"/>
              <a:gd name="T22" fmla="*/ 58 w 80"/>
              <a:gd name="T23" fmla="*/ 30 h 65"/>
              <a:gd name="T24" fmla="*/ 49 w 80"/>
              <a:gd name="T25" fmla="*/ 30 h 65"/>
              <a:gd name="T26" fmla="*/ 49 w 80"/>
              <a:gd name="T27" fmla="*/ 34 h 65"/>
              <a:gd name="T28" fmla="*/ 57 w 80"/>
              <a:gd name="T29" fmla="*/ 36 h 65"/>
              <a:gd name="T30" fmla="*/ 59 w 80"/>
              <a:gd name="T31" fmla="*/ 42 h 65"/>
              <a:gd name="T32" fmla="*/ 56 w 80"/>
              <a:gd name="T33" fmla="*/ 48 h 65"/>
              <a:gd name="T34" fmla="*/ 49 w 80"/>
              <a:gd name="T35" fmla="*/ 51 h 65"/>
              <a:gd name="T36" fmla="*/ 38 w 80"/>
              <a:gd name="T37" fmla="*/ 45 h 65"/>
              <a:gd name="T38" fmla="*/ 29 w 80"/>
              <a:gd name="T39" fmla="*/ 45 h 65"/>
              <a:gd name="T40" fmla="*/ 33 w 80"/>
              <a:gd name="T41" fmla="*/ 41 h 65"/>
              <a:gd name="T42" fmla="*/ 39 w 80"/>
              <a:gd name="T43" fmla="*/ 32 h 65"/>
              <a:gd name="T44" fmla="*/ 36 w 80"/>
              <a:gd name="T45" fmla="*/ 26 h 65"/>
              <a:gd name="T46" fmla="*/ 30 w 80"/>
              <a:gd name="T47" fmla="*/ 24 h 65"/>
              <a:gd name="T48" fmla="*/ 22 w 80"/>
              <a:gd name="T49" fmla="*/ 26 h 65"/>
              <a:gd name="T50" fmla="*/ 22 w 80"/>
              <a:gd name="T51" fmla="*/ 27 h 65"/>
              <a:gd name="T52" fmla="*/ 22 w 80"/>
              <a:gd name="T53" fmla="*/ 33 h 65"/>
              <a:gd name="T54" fmla="*/ 23 w 80"/>
              <a:gd name="T55" fmla="*/ 32 h 65"/>
              <a:gd name="T56" fmla="*/ 29 w 80"/>
              <a:gd name="T57" fmla="*/ 30 h 65"/>
              <a:gd name="T58" fmla="*/ 32 w 80"/>
              <a:gd name="T59" fmla="*/ 33 h 65"/>
              <a:gd name="T60" fmla="*/ 31 w 80"/>
              <a:gd name="T61" fmla="*/ 35 h 65"/>
              <a:gd name="T62" fmla="*/ 28 w 80"/>
              <a:gd name="T63" fmla="*/ 39 h 65"/>
              <a:gd name="T64" fmla="*/ 21 w 80"/>
              <a:gd name="T65" fmla="*/ 46 h 65"/>
              <a:gd name="T66" fmla="*/ 21 w 80"/>
              <a:gd name="T67" fmla="*/ 50 h 65"/>
              <a:gd name="T68" fmla="*/ 38 w 80"/>
              <a:gd name="T69" fmla="*/ 50 h 65"/>
              <a:gd name="T70" fmla="*/ 38 w 80"/>
              <a:gd name="T71" fmla="*/ 45 h 65"/>
              <a:gd name="T72" fmla="*/ 71 w 80"/>
              <a:gd name="T73" fmla="*/ 19 h 65"/>
              <a:gd name="T74" fmla="*/ 9 w 80"/>
              <a:gd name="T75" fmla="*/ 19 h 65"/>
              <a:gd name="T76" fmla="*/ 9 w 80"/>
              <a:gd name="T77" fmla="*/ 56 h 65"/>
              <a:gd name="T78" fmla="*/ 9 w 80"/>
              <a:gd name="T79" fmla="*/ 57 h 65"/>
              <a:gd name="T80" fmla="*/ 70 w 80"/>
              <a:gd name="T81" fmla="*/ 57 h 65"/>
              <a:gd name="T82" fmla="*/ 71 w 80"/>
              <a:gd name="T83" fmla="*/ 56 h 65"/>
              <a:gd name="T84" fmla="*/ 71 w 80"/>
              <a:gd name="T85" fmla="*/ 19 h 65"/>
              <a:gd name="T86" fmla="*/ 76 w 80"/>
              <a:gd name="T87" fmla="*/ 0 h 65"/>
              <a:gd name="T88" fmla="*/ 80 w 80"/>
              <a:gd name="T89" fmla="*/ 4 h 65"/>
              <a:gd name="T90" fmla="*/ 80 w 80"/>
              <a:gd name="T91" fmla="*/ 62 h 65"/>
              <a:gd name="T92" fmla="*/ 76 w 80"/>
              <a:gd name="T93" fmla="*/ 65 h 65"/>
              <a:gd name="T94" fmla="*/ 4 w 80"/>
              <a:gd name="T95" fmla="*/ 65 h 65"/>
              <a:gd name="T96" fmla="*/ 0 w 80"/>
              <a:gd name="T97" fmla="*/ 62 h 65"/>
              <a:gd name="T98" fmla="*/ 0 w 80"/>
              <a:gd name="T99" fmla="*/ 4 h 65"/>
              <a:gd name="T100" fmla="*/ 4 w 80"/>
              <a:gd name="T101" fmla="*/ 0 h 65"/>
              <a:gd name="T102" fmla="*/ 76 w 80"/>
              <a:gd name="T10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 h="65">
                <a:moveTo>
                  <a:pt x="49" y="51"/>
                </a:moveTo>
                <a:cubicBezTo>
                  <a:pt x="46" y="51"/>
                  <a:pt x="44" y="51"/>
                  <a:pt x="43" y="50"/>
                </a:cubicBezTo>
                <a:cubicBezTo>
                  <a:pt x="42" y="50"/>
                  <a:pt x="42" y="50"/>
                  <a:pt x="42" y="50"/>
                </a:cubicBezTo>
                <a:cubicBezTo>
                  <a:pt x="42" y="44"/>
                  <a:pt x="42" y="44"/>
                  <a:pt x="42" y="44"/>
                </a:cubicBezTo>
                <a:cubicBezTo>
                  <a:pt x="43" y="44"/>
                  <a:pt x="43" y="44"/>
                  <a:pt x="43" y="44"/>
                </a:cubicBezTo>
                <a:cubicBezTo>
                  <a:pt x="46" y="46"/>
                  <a:pt x="50" y="46"/>
                  <a:pt x="51" y="45"/>
                </a:cubicBezTo>
                <a:cubicBezTo>
                  <a:pt x="52" y="44"/>
                  <a:pt x="52" y="43"/>
                  <a:pt x="52" y="42"/>
                </a:cubicBezTo>
                <a:cubicBezTo>
                  <a:pt x="52" y="41"/>
                  <a:pt x="51" y="39"/>
                  <a:pt x="44" y="40"/>
                </a:cubicBezTo>
                <a:cubicBezTo>
                  <a:pt x="43" y="40"/>
                  <a:pt x="43" y="40"/>
                  <a:pt x="43" y="40"/>
                </a:cubicBezTo>
                <a:cubicBezTo>
                  <a:pt x="43" y="25"/>
                  <a:pt x="43" y="25"/>
                  <a:pt x="43" y="25"/>
                </a:cubicBezTo>
                <a:cubicBezTo>
                  <a:pt x="58" y="25"/>
                  <a:pt x="58" y="25"/>
                  <a:pt x="58" y="25"/>
                </a:cubicBezTo>
                <a:cubicBezTo>
                  <a:pt x="58" y="30"/>
                  <a:pt x="58" y="30"/>
                  <a:pt x="58" y="30"/>
                </a:cubicBezTo>
                <a:cubicBezTo>
                  <a:pt x="49" y="30"/>
                  <a:pt x="49" y="30"/>
                  <a:pt x="49" y="30"/>
                </a:cubicBezTo>
                <a:cubicBezTo>
                  <a:pt x="49" y="34"/>
                  <a:pt x="49" y="34"/>
                  <a:pt x="49" y="34"/>
                </a:cubicBezTo>
                <a:cubicBezTo>
                  <a:pt x="52" y="34"/>
                  <a:pt x="55" y="34"/>
                  <a:pt x="57" y="36"/>
                </a:cubicBezTo>
                <a:cubicBezTo>
                  <a:pt x="58" y="38"/>
                  <a:pt x="59" y="40"/>
                  <a:pt x="59" y="42"/>
                </a:cubicBezTo>
                <a:cubicBezTo>
                  <a:pt x="59" y="44"/>
                  <a:pt x="58" y="47"/>
                  <a:pt x="56" y="48"/>
                </a:cubicBezTo>
                <a:cubicBezTo>
                  <a:pt x="55" y="50"/>
                  <a:pt x="52" y="51"/>
                  <a:pt x="49" y="51"/>
                </a:cubicBezTo>
                <a:moveTo>
                  <a:pt x="38" y="45"/>
                </a:moveTo>
                <a:cubicBezTo>
                  <a:pt x="29" y="45"/>
                  <a:pt x="29" y="45"/>
                  <a:pt x="29" y="45"/>
                </a:cubicBezTo>
                <a:cubicBezTo>
                  <a:pt x="33" y="41"/>
                  <a:pt x="33" y="41"/>
                  <a:pt x="33" y="41"/>
                </a:cubicBezTo>
                <a:cubicBezTo>
                  <a:pt x="37" y="38"/>
                  <a:pt x="39" y="35"/>
                  <a:pt x="39" y="32"/>
                </a:cubicBezTo>
                <a:cubicBezTo>
                  <a:pt x="39" y="30"/>
                  <a:pt x="38" y="28"/>
                  <a:pt x="36" y="26"/>
                </a:cubicBezTo>
                <a:cubicBezTo>
                  <a:pt x="35" y="25"/>
                  <a:pt x="33" y="24"/>
                  <a:pt x="30" y="24"/>
                </a:cubicBezTo>
                <a:cubicBezTo>
                  <a:pt x="27" y="24"/>
                  <a:pt x="25" y="25"/>
                  <a:pt x="22" y="26"/>
                </a:cubicBezTo>
                <a:cubicBezTo>
                  <a:pt x="22" y="27"/>
                  <a:pt x="22" y="27"/>
                  <a:pt x="22" y="27"/>
                </a:cubicBezTo>
                <a:cubicBezTo>
                  <a:pt x="22" y="33"/>
                  <a:pt x="22" y="33"/>
                  <a:pt x="22" y="33"/>
                </a:cubicBezTo>
                <a:cubicBezTo>
                  <a:pt x="23" y="32"/>
                  <a:pt x="23" y="32"/>
                  <a:pt x="23" y="32"/>
                </a:cubicBezTo>
                <a:cubicBezTo>
                  <a:pt x="25" y="30"/>
                  <a:pt x="27" y="30"/>
                  <a:pt x="29" y="30"/>
                </a:cubicBezTo>
                <a:cubicBezTo>
                  <a:pt x="31" y="30"/>
                  <a:pt x="32" y="31"/>
                  <a:pt x="32" y="33"/>
                </a:cubicBezTo>
                <a:cubicBezTo>
                  <a:pt x="32" y="33"/>
                  <a:pt x="32" y="34"/>
                  <a:pt x="31" y="35"/>
                </a:cubicBezTo>
                <a:cubicBezTo>
                  <a:pt x="31" y="36"/>
                  <a:pt x="30" y="37"/>
                  <a:pt x="28" y="39"/>
                </a:cubicBezTo>
                <a:cubicBezTo>
                  <a:pt x="21" y="46"/>
                  <a:pt x="21" y="46"/>
                  <a:pt x="21" y="46"/>
                </a:cubicBezTo>
                <a:cubicBezTo>
                  <a:pt x="21" y="50"/>
                  <a:pt x="21" y="50"/>
                  <a:pt x="21" y="50"/>
                </a:cubicBezTo>
                <a:cubicBezTo>
                  <a:pt x="38" y="50"/>
                  <a:pt x="38" y="50"/>
                  <a:pt x="38" y="50"/>
                </a:cubicBezTo>
                <a:lnTo>
                  <a:pt x="38" y="45"/>
                </a:lnTo>
                <a:close/>
                <a:moveTo>
                  <a:pt x="71" y="19"/>
                </a:moveTo>
                <a:cubicBezTo>
                  <a:pt x="9" y="19"/>
                  <a:pt x="9" y="19"/>
                  <a:pt x="9" y="19"/>
                </a:cubicBezTo>
                <a:cubicBezTo>
                  <a:pt x="9" y="56"/>
                  <a:pt x="9" y="56"/>
                  <a:pt x="9" y="56"/>
                </a:cubicBezTo>
                <a:cubicBezTo>
                  <a:pt x="9" y="57"/>
                  <a:pt x="9" y="57"/>
                  <a:pt x="9" y="57"/>
                </a:cubicBezTo>
                <a:cubicBezTo>
                  <a:pt x="70" y="57"/>
                  <a:pt x="70" y="57"/>
                  <a:pt x="70" y="57"/>
                </a:cubicBezTo>
                <a:cubicBezTo>
                  <a:pt x="71" y="57"/>
                  <a:pt x="71" y="57"/>
                  <a:pt x="71" y="56"/>
                </a:cubicBezTo>
                <a:lnTo>
                  <a:pt x="71" y="19"/>
                </a:lnTo>
                <a:close/>
                <a:moveTo>
                  <a:pt x="76" y="0"/>
                </a:moveTo>
                <a:cubicBezTo>
                  <a:pt x="78" y="0"/>
                  <a:pt x="80" y="1"/>
                  <a:pt x="80" y="4"/>
                </a:cubicBezTo>
                <a:cubicBezTo>
                  <a:pt x="80" y="62"/>
                  <a:pt x="80" y="62"/>
                  <a:pt x="80" y="62"/>
                </a:cubicBezTo>
                <a:cubicBezTo>
                  <a:pt x="80" y="64"/>
                  <a:pt x="78" y="65"/>
                  <a:pt x="76" y="65"/>
                </a:cubicBezTo>
                <a:cubicBezTo>
                  <a:pt x="4" y="65"/>
                  <a:pt x="4" y="65"/>
                  <a:pt x="4" y="65"/>
                </a:cubicBezTo>
                <a:cubicBezTo>
                  <a:pt x="2" y="65"/>
                  <a:pt x="0" y="64"/>
                  <a:pt x="0" y="62"/>
                </a:cubicBezTo>
                <a:cubicBezTo>
                  <a:pt x="0" y="4"/>
                  <a:pt x="0" y="4"/>
                  <a:pt x="0" y="4"/>
                </a:cubicBezTo>
                <a:cubicBezTo>
                  <a:pt x="0" y="1"/>
                  <a:pt x="2" y="0"/>
                  <a:pt x="4" y="0"/>
                </a:cubicBezTo>
                <a:cubicBezTo>
                  <a:pt x="76" y="0"/>
                  <a:pt x="76" y="0"/>
                  <a:pt x="76" y="0"/>
                </a:cubicBezTo>
              </a:path>
            </a:pathLst>
          </a:custGeom>
          <a:solidFill>
            <a:schemeClr val="tx1"/>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27" name="Freeform 109"/>
          <p:cNvSpPr>
            <a:spLocks noEditPoints="1"/>
          </p:cNvSpPr>
          <p:nvPr/>
        </p:nvSpPr>
        <p:spPr bwMode="black">
          <a:xfrm>
            <a:off x="4618037" y="5509602"/>
            <a:ext cx="1143000" cy="1064844"/>
          </a:xfrm>
          <a:custGeom>
            <a:avLst/>
            <a:gdLst>
              <a:gd name="T0" fmla="*/ 49 w 80"/>
              <a:gd name="T1" fmla="*/ 51 h 65"/>
              <a:gd name="T2" fmla="*/ 43 w 80"/>
              <a:gd name="T3" fmla="*/ 50 h 65"/>
              <a:gd name="T4" fmla="*/ 42 w 80"/>
              <a:gd name="T5" fmla="*/ 50 h 65"/>
              <a:gd name="T6" fmla="*/ 42 w 80"/>
              <a:gd name="T7" fmla="*/ 44 h 65"/>
              <a:gd name="T8" fmla="*/ 43 w 80"/>
              <a:gd name="T9" fmla="*/ 44 h 65"/>
              <a:gd name="T10" fmla="*/ 51 w 80"/>
              <a:gd name="T11" fmla="*/ 45 h 65"/>
              <a:gd name="T12" fmla="*/ 52 w 80"/>
              <a:gd name="T13" fmla="*/ 42 h 65"/>
              <a:gd name="T14" fmla="*/ 44 w 80"/>
              <a:gd name="T15" fmla="*/ 40 h 65"/>
              <a:gd name="T16" fmla="*/ 43 w 80"/>
              <a:gd name="T17" fmla="*/ 40 h 65"/>
              <a:gd name="T18" fmla="*/ 43 w 80"/>
              <a:gd name="T19" fmla="*/ 25 h 65"/>
              <a:gd name="T20" fmla="*/ 58 w 80"/>
              <a:gd name="T21" fmla="*/ 25 h 65"/>
              <a:gd name="T22" fmla="*/ 58 w 80"/>
              <a:gd name="T23" fmla="*/ 30 h 65"/>
              <a:gd name="T24" fmla="*/ 49 w 80"/>
              <a:gd name="T25" fmla="*/ 30 h 65"/>
              <a:gd name="T26" fmla="*/ 49 w 80"/>
              <a:gd name="T27" fmla="*/ 34 h 65"/>
              <a:gd name="T28" fmla="*/ 57 w 80"/>
              <a:gd name="T29" fmla="*/ 36 h 65"/>
              <a:gd name="T30" fmla="*/ 59 w 80"/>
              <a:gd name="T31" fmla="*/ 42 h 65"/>
              <a:gd name="T32" fmla="*/ 56 w 80"/>
              <a:gd name="T33" fmla="*/ 48 h 65"/>
              <a:gd name="T34" fmla="*/ 49 w 80"/>
              <a:gd name="T35" fmla="*/ 51 h 65"/>
              <a:gd name="T36" fmla="*/ 38 w 80"/>
              <a:gd name="T37" fmla="*/ 45 h 65"/>
              <a:gd name="T38" fmla="*/ 29 w 80"/>
              <a:gd name="T39" fmla="*/ 45 h 65"/>
              <a:gd name="T40" fmla="*/ 33 w 80"/>
              <a:gd name="T41" fmla="*/ 41 h 65"/>
              <a:gd name="T42" fmla="*/ 39 w 80"/>
              <a:gd name="T43" fmla="*/ 32 h 65"/>
              <a:gd name="T44" fmla="*/ 36 w 80"/>
              <a:gd name="T45" fmla="*/ 26 h 65"/>
              <a:gd name="T46" fmla="*/ 30 w 80"/>
              <a:gd name="T47" fmla="*/ 24 h 65"/>
              <a:gd name="T48" fmla="*/ 22 w 80"/>
              <a:gd name="T49" fmla="*/ 26 h 65"/>
              <a:gd name="T50" fmla="*/ 22 w 80"/>
              <a:gd name="T51" fmla="*/ 27 h 65"/>
              <a:gd name="T52" fmla="*/ 22 w 80"/>
              <a:gd name="T53" fmla="*/ 33 h 65"/>
              <a:gd name="T54" fmla="*/ 23 w 80"/>
              <a:gd name="T55" fmla="*/ 32 h 65"/>
              <a:gd name="T56" fmla="*/ 29 w 80"/>
              <a:gd name="T57" fmla="*/ 30 h 65"/>
              <a:gd name="T58" fmla="*/ 32 w 80"/>
              <a:gd name="T59" fmla="*/ 33 h 65"/>
              <a:gd name="T60" fmla="*/ 31 w 80"/>
              <a:gd name="T61" fmla="*/ 35 h 65"/>
              <a:gd name="T62" fmla="*/ 28 w 80"/>
              <a:gd name="T63" fmla="*/ 39 h 65"/>
              <a:gd name="T64" fmla="*/ 21 w 80"/>
              <a:gd name="T65" fmla="*/ 46 h 65"/>
              <a:gd name="T66" fmla="*/ 21 w 80"/>
              <a:gd name="T67" fmla="*/ 50 h 65"/>
              <a:gd name="T68" fmla="*/ 38 w 80"/>
              <a:gd name="T69" fmla="*/ 50 h 65"/>
              <a:gd name="T70" fmla="*/ 38 w 80"/>
              <a:gd name="T71" fmla="*/ 45 h 65"/>
              <a:gd name="T72" fmla="*/ 71 w 80"/>
              <a:gd name="T73" fmla="*/ 19 h 65"/>
              <a:gd name="T74" fmla="*/ 9 w 80"/>
              <a:gd name="T75" fmla="*/ 19 h 65"/>
              <a:gd name="T76" fmla="*/ 9 w 80"/>
              <a:gd name="T77" fmla="*/ 56 h 65"/>
              <a:gd name="T78" fmla="*/ 9 w 80"/>
              <a:gd name="T79" fmla="*/ 57 h 65"/>
              <a:gd name="T80" fmla="*/ 70 w 80"/>
              <a:gd name="T81" fmla="*/ 57 h 65"/>
              <a:gd name="T82" fmla="*/ 71 w 80"/>
              <a:gd name="T83" fmla="*/ 56 h 65"/>
              <a:gd name="T84" fmla="*/ 71 w 80"/>
              <a:gd name="T85" fmla="*/ 19 h 65"/>
              <a:gd name="T86" fmla="*/ 76 w 80"/>
              <a:gd name="T87" fmla="*/ 0 h 65"/>
              <a:gd name="T88" fmla="*/ 80 w 80"/>
              <a:gd name="T89" fmla="*/ 4 h 65"/>
              <a:gd name="T90" fmla="*/ 80 w 80"/>
              <a:gd name="T91" fmla="*/ 62 h 65"/>
              <a:gd name="T92" fmla="*/ 76 w 80"/>
              <a:gd name="T93" fmla="*/ 65 h 65"/>
              <a:gd name="T94" fmla="*/ 4 w 80"/>
              <a:gd name="T95" fmla="*/ 65 h 65"/>
              <a:gd name="T96" fmla="*/ 0 w 80"/>
              <a:gd name="T97" fmla="*/ 62 h 65"/>
              <a:gd name="T98" fmla="*/ 0 w 80"/>
              <a:gd name="T99" fmla="*/ 4 h 65"/>
              <a:gd name="T100" fmla="*/ 4 w 80"/>
              <a:gd name="T101" fmla="*/ 0 h 65"/>
              <a:gd name="T102" fmla="*/ 76 w 80"/>
              <a:gd name="T10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 h="65">
                <a:moveTo>
                  <a:pt x="49" y="51"/>
                </a:moveTo>
                <a:cubicBezTo>
                  <a:pt x="46" y="51"/>
                  <a:pt x="44" y="51"/>
                  <a:pt x="43" y="50"/>
                </a:cubicBezTo>
                <a:cubicBezTo>
                  <a:pt x="42" y="50"/>
                  <a:pt x="42" y="50"/>
                  <a:pt x="42" y="50"/>
                </a:cubicBezTo>
                <a:cubicBezTo>
                  <a:pt x="42" y="44"/>
                  <a:pt x="42" y="44"/>
                  <a:pt x="42" y="44"/>
                </a:cubicBezTo>
                <a:cubicBezTo>
                  <a:pt x="43" y="44"/>
                  <a:pt x="43" y="44"/>
                  <a:pt x="43" y="44"/>
                </a:cubicBezTo>
                <a:cubicBezTo>
                  <a:pt x="46" y="46"/>
                  <a:pt x="50" y="46"/>
                  <a:pt x="51" y="45"/>
                </a:cubicBezTo>
                <a:cubicBezTo>
                  <a:pt x="52" y="44"/>
                  <a:pt x="52" y="43"/>
                  <a:pt x="52" y="42"/>
                </a:cubicBezTo>
                <a:cubicBezTo>
                  <a:pt x="52" y="41"/>
                  <a:pt x="51" y="39"/>
                  <a:pt x="44" y="40"/>
                </a:cubicBezTo>
                <a:cubicBezTo>
                  <a:pt x="43" y="40"/>
                  <a:pt x="43" y="40"/>
                  <a:pt x="43" y="40"/>
                </a:cubicBezTo>
                <a:cubicBezTo>
                  <a:pt x="43" y="25"/>
                  <a:pt x="43" y="25"/>
                  <a:pt x="43" y="25"/>
                </a:cubicBezTo>
                <a:cubicBezTo>
                  <a:pt x="58" y="25"/>
                  <a:pt x="58" y="25"/>
                  <a:pt x="58" y="25"/>
                </a:cubicBezTo>
                <a:cubicBezTo>
                  <a:pt x="58" y="30"/>
                  <a:pt x="58" y="30"/>
                  <a:pt x="58" y="30"/>
                </a:cubicBezTo>
                <a:cubicBezTo>
                  <a:pt x="49" y="30"/>
                  <a:pt x="49" y="30"/>
                  <a:pt x="49" y="30"/>
                </a:cubicBezTo>
                <a:cubicBezTo>
                  <a:pt x="49" y="34"/>
                  <a:pt x="49" y="34"/>
                  <a:pt x="49" y="34"/>
                </a:cubicBezTo>
                <a:cubicBezTo>
                  <a:pt x="52" y="34"/>
                  <a:pt x="55" y="34"/>
                  <a:pt x="57" y="36"/>
                </a:cubicBezTo>
                <a:cubicBezTo>
                  <a:pt x="58" y="38"/>
                  <a:pt x="59" y="40"/>
                  <a:pt x="59" y="42"/>
                </a:cubicBezTo>
                <a:cubicBezTo>
                  <a:pt x="59" y="44"/>
                  <a:pt x="58" y="47"/>
                  <a:pt x="56" y="48"/>
                </a:cubicBezTo>
                <a:cubicBezTo>
                  <a:pt x="55" y="50"/>
                  <a:pt x="52" y="51"/>
                  <a:pt x="49" y="51"/>
                </a:cubicBezTo>
                <a:moveTo>
                  <a:pt x="38" y="45"/>
                </a:moveTo>
                <a:cubicBezTo>
                  <a:pt x="29" y="45"/>
                  <a:pt x="29" y="45"/>
                  <a:pt x="29" y="45"/>
                </a:cubicBezTo>
                <a:cubicBezTo>
                  <a:pt x="33" y="41"/>
                  <a:pt x="33" y="41"/>
                  <a:pt x="33" y="41"/>
                </a:cubicBezTo>
                <a:cubicBezTo>
                  <a:pt x="37" y="38"/>
                  <a:pt x="39" y="35"/>
                  <a:pt x="39" y="32"/>
                </a:cubicBezTo>
                <a:cubicBezTo>
                  <a:pt x="39" y="30"/>
                  <a:pt x="38" y="28"/>
                  <a:pt x="36" y="26"/>
                </a:cubicBezTo>
                <a:cubicBezTo>
                  <a:pt x="35" y="25"/>
                  <a:pt x="33" y="24"/>
                  <a:pt x="30" y="24"/>
                </a:cubicBezTo>
                <a:cubicBezTo>
                  <a:pt x="27" y="24"/>
                  <a:pt x="25" y="25"/>
                  <a:pt x="22" y="26"/>
                </a:cubicBezTo>
                <a:cubicBezTo>
                  <a:pt x="22" y="27"/>
                  <a:pt x="22" y="27"/>
                  <a:pt x="22" y="27"/>
                </a:cubicBezTo>
                <a:cubicBezTo>
                  <a:pt x="22" y="33"/>
                  <a:pt x="22" y="33"/>
                  <a:pt x="22" y="33"/>
                </a:cubicBezTo>
                <a:cubicBezTo>
                  <a:pt x="23" y="32"/>
                  <a:pt x="23" y="32"/>
                  <a:pt x="23" y="32"/>
                </a:cubicBezTo>
                <a:cubicBezTo>
                  <a:pt x="25" y="30"/>
                  <a:pt x="27" y="30"/>
                  <a:pt x="29" y="30"/>
                </a:cubicBezTo>
                <a:cubicBezTo>
                  <a:pt x="31" y="30"/>
                  <a:pt x="32" y="31"/>
                  <a:pt x="32" y="33"/>
                </a:cubicBezTo>
                <a:cubicBezTo>
                  <a:pt x="32" y="33"/>
                  <a:pt x="32" y="34"/>
                  <a:pt x="31" y="35"/>
                </a:cubicBezTo>
                <a:cubicBezTo>
                  <a:pt x="31" y="36"/>
                  <a:pt x="30" y="37"/>
                  <a:pt x="28" y="39"/>
                </a:cubicBezTo>
                <a:cubicBezTo>
                  <a:pt x="21" y="46"/>
                  <a:pt x="21" y="46"/>
                  <a:pt x="21" y="46"/>
                </a:cubicBezTo>
                <a:cubicBezTo>
                  <a:pt x="21" y="50"/>
                  <a:pt x="21" y="50"/>
                  <a:pt x="21" y="50"/>
                </a:cubicBezTo>
                <a:cubicBezTo>
                  <a:pt x="38" y="50"/>
                  <a:pt x="38" y="50"/>
                  <a:pt x="38" y="50"/>
                </a:cubicBezTo>
                <a:lnTo>
                  <a:pt x="38" y="45"/>
                </a:lnTo>
                <a:close/>
                <a:moveTo>
                  <a:pt x="71" y="19"/>
                </a:moveTo>
                <a:cubicBezTo>
                  <a:pt x="9" y="19"/>
                  <a:pt x="9" y="19"/>
                  <a:pt x="9" y="19"/>
                </a:cubicBezTo>
                <a:cubicBezTo>
                  <a:pt x="9" y="56"/>
                  <a:pt x="9" y="56"/>
                  <a:pt x="9" y="56"/>
                </a:cubicBezTo>
                <a:cubicBezTo>
                  <a:pt x="9" y="57"/>
                  <a:pt x="9" y="57"/>
                  <a:pt x="9" y="57"/>
                </a:cubicBezTo>
                <a:cubicBezTo>
                  <a:pt x="70" y="57"/>
                  <a:pt x="70" y="57"/>
                  <a:pt x="70" y="57"/>
                </a:cubicBezTo>
                <a:cubicBezTo>
                  <a:pt x="71" y="57"/>
                  <a:pt x="71" y="57"/>
                  <a:pt x="71" y="56"/>
                </a:cubicBezTo>
                <a:lnTo>
                  <a:pt x="71" y="19"/>
                </a:lnTo>
                <a:close/>
                <a:moveTo>
                  <a:pt x="76" y="0"/>
                </a:moveTo>
                <a:cubicBezTo>
                  <a:pt x="78" y="0"/>
                  <a:pt x="80" y="1"/>
                  <a:pt x="80" y="4"/>
                </a:cubicBezTo>
                <a:cubicBezTo>
                  <a:pt x="80" y="62"/>
                  <a:pt x="80" y="62"/>
                  <a:pt x="80" y="62"/>
                </a:cubicBezTo>
                <a:cubicBezTo>
                  <a:pt x="80" y="64"/>
                  <a:pt x="78" y="65"/>
                  <a:pt x="76" y="65"/>
                </a:cubicBezTo>
                <a:cubicBezTo>
                  <a:pt x="4" y="65"/>
                  <a:pt x="4" y="65"/>
                  <a:pt x="4" y="65"/>
                </a:cubicBezTo>
                <a:cubicBezTo>
                  <a:pt x="2" y="65"/>
                  <a:pt x="0" y="64"/>
                  <a:pt x="0" y="62"/>
                </a:cubicBezTo>
                <a:cubicBezTo>
                  <a:pt x="0" y="4"/>
                  <a:pt x="0" y="4"/>
                  <a:pt x="0" y="4"/>
                </a:cubicBezTo>
                <a:cubicBezTo>
                  <a:pt x="0" y="1"/>
                  <a:pt x="2" y="0"/>
                  <a:pt x="4" y="0"/>
                </a:cubicBezTo>
                <a:cubicBezTo>
                  <a:pt x="76" y="0"/>
                  <a:pt x="76" y="0"/>
                  <a:pt x="76" y="0"/>
                </a:cubicBezTo>
              </a:path>
            </a:pathLst>
          </a:custGeom>
          <a:solidFill>
            <a:schemeClr val="tx1"/>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28" name="Freeform 109"/>
          <p:cNvSpPr>
            <a:spLocks noEditPoints="1"/>
          </p:cNvSpPr>
          <p:nvPr/>
        </p:nvSpPr>
        <p:spPr bwMode="black">
          <a:xfrm>
            <a:off x="6099068" y="4351081"/>
            <a:ext cx="1143000" cy="1064844"/>
          </a:xfrm>
          <a:custGeom>
            <a:avLst/>
            <a:gdLst>
              <a:gd name="T0" fmla="*/ 49 w 80"/>
              <a:gd name="T1" fmla="*/ 51 h 65"/>
              <a:gd name="T2" fmla="*/ 43 w 80"/>
              <a:gd name="T3" fmla="*/ 50 h 65"/>
              <a:gd name="T4" fmla="*/ 42 w 80"/>
              <a:gd name="T5" fmla="*/ 50 h 65"/>
              <a:gd name="T6" fmla="*/ 42 w 80"/>
              <a:gd name="T7" fmla="*/ 44 h 65"/>
              <a:gd name="T8" fmla="*/ 43 w 80"/>
              <a:gd name="T9" fmla="*/ 44 h 65"/>
              <a:gd name="T10" fmla="*/ 51 w 80"/>
              <a:gd name="T11" fmla="*/ 45 h 65"/>
              <a:gd name="T12" fmla="*/ 52 w 80"/>
              <a:gd name="T13" fmla="*/ 42 h 65"/>
              <a:gd name="T14" fmla="*/ 44 w 80"/>
              <a:gd name="T15" fmla="*/ 40 h 65"/>
              <a:gd name="T16" fmla="*/ 43 w 80"/>
              <a:gd name="T17" fmla="*/ 40 h 65"/>
              <a:gd name="T18" fmla="*/ 43 w 80"/>
              <a:gd name="T19" fmla="*/ 25 h 65"/>
              <a:gd name="T20" fmla="*/ 58 w 80"/>
              <a:gd name="T21" fmla="*/ 25 h 65"/>
              <a:gd name="T22" fmla="*/ 58 w 80"/>
              <a:gd name="T23" fmla="*/ 30 h 65"/>
              <a:gd name="T24" fmla="*/ 49 w 80"/>
              <a:gd name="T25" fmla="*/ 30 h 65"/>
              <a:gd name="T26" fmla="*/ 49 w 80"/>
              <a:gd name="T27" fmla="*/ 34 h 65"/>
              <a:gd name="T28" fmla="*/ 57 w 80"/>
              <a:gd name="T29" fmla="*/ 36 h 65"/>
              <a:gd name="T30" fmla="*/ 59 w 80"/>
              <a:gd name="T31" fmla="*/ 42 h 65"/>
              <a:gd name="T32" fmla="*/ 56 w 80"/>
              <a:gd name="T33" fmla="*/ 48 h 65"/>
              <a:gd name="T34" fmla="*/ 49 w 80"/>
              <a:gd name="T35" fmla="*/ 51 h 65"/>
              <a:gd name="T36" fmla="*/ 38 w 80"/>
              <a:gd name="T37" fmla="*/ 45 h 65"/>
              <a:gd name="T38" fmla="*/ 29 w 80"/>
              <a:gd name="T39" fmla="*/ 45 h 65"/>
              <a:gd name="T40" fmla="*/ 33 w 80"/>
              <a:gd name="T41" fmla="*/ 41 h 65"/>
              <a:gd name="T42" fmla="*/ 39 w 80"/>
              <a:gd name="T43" fmla="*/ 32 h 65"/>
              <a:gd name="T44" fmla="*/ 36 w 80"/>
              <a:gd name="T45" fmla="*/ 26 h 65"/>
              <a:gd name="T46" fmla="*/ 30 w 80"/>
              <a:gd name="T47" fmla="*/ 24 h 65"/>
              <a:gd name="T48" fmla="*/ 22 w 80"/>
              <a:gd name="T49" fmla="*/ 26 h 65"/>
              <a:gd name="T50" fmla="*/ 22 w 80"/>
              <a:gd name="T51" fmla="*/ 27 h 65"/>
              <a:gd name="T52" fmla="*/ 22 w 80"/>
              <a:gd name="T53" fmla="*/ 33 h 65"/>
              <a:gd name="T54" fmla="*/ 23 w 80"/>
              <a:gd name="T55" fmla="*/ 32 h 65"/>
              <a:gd name="T56" fmla="*/ 29 w 80"/>
              <a:gd name="T57" fmla="*/ 30 h 65"/>
              <a:gd name="T58" fmla="*/ 32 w 80"/>
              <a:gd name="T59" fmla="*/ 33 h 65"/>
              <a:gd name="T60" fmla="*/ 31 w 80"/>
              <a:gd name="T61" fmla="*/ 35 h 65"/>
              <a:gd name="T62" fmla="*/ 28 w 80"/>
              <a:gd name="T63" fmla="*/ 39 h 65"/>
              <a:gd name="T64" fmla="*/ 21 w 80"/>
              <a:gd name="T65" fmla="*/ 46 h 65"/>
              <a:gd name="T66" fmla="*/ 21 w 80"/>
              <a:gd name="T67" fmla="*/ 50 h 65"/>
              <a:gd name="T68" fmla="*/ 38 w 80"/>
              <a:gd name="T69" fmla="*/ 50 h 65"/>
              <a:gd name="T70" fmla="*/ 38 w 80"/>
              <a:gd name="T71" fmla="*/ 45 h 65"/>
              <a:gd name="T72" fmla="*/ 71 w 80"/>
              <a:gd name="T73" fmla="*/ 19 h 65"/>
              <a:gd name="T74" fmla="*/ 9 w 80"/>
              <a:gd name="T75" fmla="*/ 19 h 65"/>
              <a:gd name="T76" fmla="*/ 9 w 80"/>
              <a:gd name="T77" fmla="*/ 56 h 65"/>
              <a:gd name="T78" fmla="*/ 9 w 80"/>
              <a:gd name="T79" fmla="*/ 57 h 65"/>
              <a:gd name="T80" fmla="*/ 70 w 80"/>
              <a:gd name="T81" fmla="*/ 57 h 65"/>
              <a:gd name="T82" fmla="*/ 71 w 80"/>
              <a:gd name="T83" fmla="*/ 56 h 65"/>
              <a:gd name="T84" fmla="*/ 71 w 80"/>
              <a:gd name="T85" fmla="*/ 19 h 65"/>
              <a:gd name="T86" fmla="*/ 76 w 80"/>
              <a:gd name="T87" fmla="*/ 0 h 65"/>
              <a:gd name="T88" fmla="*/ 80 w 80"/>
              <a:gd name="T89" fmla="*/ 4 h 65"/>
              <a:gd name="T90" fmla="*/ 80 w 80"/>
              <a:gd name="T91" fmla="*/ 62 h 65"/>
              <a:gd name="T92" fmla="*/ 76 w 80"/>
              <a:gd name="T93" fmla="*/ 65 h 65"/>
              <a:gd name="T94" fmla="*/ 4 w 80"/>
              <a:gd name="T95" fmla="*/ 65 h 65"/>
              <a:gd name="T96" fmla="*/ 0 w 80"/>
              <a:gd name="T97" fmla="*/ 62 h 65"/>
              <a:gd name="T98" fmla="*/ 0 w 80"/>
              <a:gd name="T99" fmla="*/ 4 h 65"/>
              <a:gd name="T100" fmla="*/ 4 w 80"/>
              <a:gd name="T101" fmla="*/ 0 h 65"/>
              <a:gd name="T102" fmla="*/ 76 w 80"/>
              <a:gd name="T10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 h="65">
                <a:moveTo>
                  <a:pt x="49" y="51"/>
                </a:moveTo>
                <a:cubicBezTo>
                  <a:pt x="46" y="51"/>
                  <a:pt x="44" y="51"/>
                  <a:pt x="43" y="50"/>
                </a:cubicBezTo>
                <a:cubicBezTo>
                  <a:pt x="42" y="50"/>
                  <a:pt x="42" y="50"/>
                  <a:pt x="42" y="50"/>
                </a:cubicBezTo>
                <a:cubicBezTo>
                  <a:pt x="42" y="44"/>
                  <a:pt x="42" y="44"/>
                  <a:pt x="42" y="44"/>
                </a:cubicBezTo>
                <a:cubicBezTo>
                  <a:pt x="43" y="44"/>
                  <a:pt x="43" y="44"/>
                  <a:pt x="43" y="44"/>
                </a:cubicBezTo>
                <a:cubicBezTo>
                  <a:pt x="46" y="46"/>
                  <a:pt x="50" y="46"/>
                  <a:pt x="51" y="45"/>
                </a:cubicBezTo>
                <a:cubicBezTo>
                  <a:pt x="52" y="44"/>
                  <a:pt x="52" y="43"/>
                  <a:pt x="52" y="42"/>
                </a:cubicBezTo>
                <a:cubicBezTo>
                  <a:pt x="52" y="41"/>
                  <a:pt x="51" y="39"/>
                  <a:pt x="44" y="40"/>
                </a:cubicBezTo>
                <a:cubicBezTo>
                  <a:pt x="43" y="40"/>
                  <a:pt x="43" y="40"/>
                  <a:pt x="43" y="40"/>
                </a:cubicBezTo>
                <a:cubicBezTo>
                  <a:pt x="43" y="25"/>
                  <a:pt x="43" y="25"/>
                  <a:pt x="43" y="25"/>
                </a:cubicBezTo>
                <a:cubicBezTo>
                  <a:pt x="58" y="25"/>
                  <a:pt x="58" y="25"/>
                  <a:pt x="58" y="25"/>
                </a:cubicBezTo>
                <a:cubicBezTo>
                  <a:pt x="58" y="30"/>
                  <a:pt x="58" y="30"/>
                  <a:pt x="58" y="30"/>
                </a:cubicBezTo>
                <a:cubicBezTo>
                  <a:pt x="49" y="30"/>
                  <a:pt x="49" y="30"/>
                  <a:pt x="49" y="30"/>
                </a:cubicBezTo>
                <a:cubicBezTo>
                  <a:pt x="49" y="34"/>
                  <a:pt x="49" y="34"/>
                  <a:pt x="49" y="34"/>
                </a:cubicBezTo>
                <a:cubicBezTo>
                  <a:pt x="52" y="34"/>
                  <a:pt x="55" y="34"/>
                  <a:pt x="57" y="36"/>
                </a:cubicBezTo>
                <a:cubicBezTo>
                  <a:pt x="58" y="38"/>
                  <a:pt x="59" y="40"/>
                  <a:pt x="59" y="42"/>
                </a:cubicBezTo>
                <a:cubicBezTo>
                  <a:pt x="59" y="44"/>
                  <a:pt x="58" y="47"/>
                  <a:pt x="56" y="48"/>
                </a:cubicBezTo>
                <a:cubicBezTo>
                  <a:pt x="55" y="50"/>
                  <a:pt x="52" y="51"/>
                  <a:pt x="49" y="51"/>
                </a:cubicBezTo>
                <a:moveTo>
                  <a:pt x="38" y="45"/>
                </a:moveTo>
                <a:cubicBezTo>
                  <a:pt x="29" y="45"/>
                  <a:pt x="29" y="45"/>
                  <a:pt x="29" y="45"/>
                </a:cubicBezTo>
                <a:cubicBezTo>
                  <a:pt x="33" y="41"/>
                  <a:pt x="33" y="41"/>
                  <a:pt x="33" y="41"/>
                </a:cubicBezTo>
                <a:cubicBezTo>
                  <a:pt x="37" y="38"/>
                  <a:pt x="39" y="35"/>
                  <a:pt x="39" y="32"/>
                </a:cubicBezTo>
                <a:cubicBezTo>
                  <a:pt x="39" y="30"/>
                  <a:pt x="38" y="28"/>
                  <a:pt x="36" y="26"/>
                </a:cubicBezTo>
                <a:cubicBezTo>
                  <a:pt x="35" y="25"/>
                  <a:pt x="33" y="24"/>
                  <a:pt x="30" y="24"/>
                </a:cubicBezTo>
                <a:cubicBezTo>
                  <a:pt x="27" y="24"/>
                  <a:pt x="25" y="25"/>
                  <a:pt x="22" y="26"/>
                </a:cubicBezTo>
                <a:cubicBezTo>
                  <a:pt x="22" y="27"/>
                  <a:pt x="22" y="27"/>
                  <a:pt x="22" y="27"/>
                </a:cubicBezTo>
                <a:cubicBezTo>
                  <a:pt x="22" y="33"/>
                  <a:pt x="22" y="33"/>
                  <a:pt x="22" y="33"/>
                </a:cubicBezTo>
                <a:cubicBezTo>
                  <a:pt x="23" y="32"/>
                  <a:pt x="23" y="32"/>
                  <a:pt x="23" y="32"/>
                </a:cubicBezTo>
                <a:cubicBezTo>
                  <a:pt x="25" y="30"/>
                  <a:pt x="27" y="30"/>
                  <a:pt x="29" y="30"/>
                </a:cubicBezTo>
                <a:cubicBezTo>
                  <a:pt x="31" y="30"/>
                  <a:pt x="32" y="31"/>
                  <a:pt x="32" y="33"/>
                </a:cubicBezTo>
                <a:cubicBezTo>
                  <a:pt x="32" y="33"/>
                  <a:pt x="32" y="34"/>
                  <a:pt x="31" y="35"/>
                </a:cubicBezTo>
                <a:cubicBezTo>
                  <a:pt x="31" y="36"/>
                  <a:pt x="30" y="37"/>
                  <a:pt x="28" y="39"/>
                </a:cubicBezTo>
                <a:cubicBezTo>
                  <a:pt x="21" y="46"/>
                  <a:pt x="21" y="46"/>
                  <a:pt x="21" y="46"/>
                </a:cubicBezTo>
                <a:cubicBezTo>
                  <a:pt x="21" y="50"/>
                  <a:pt x="21" y="50"/>
                  <a:pt x="21" y="50"/>
                </a:cubicBezTo>
                <a:cubicBezTo>
                  <a:pt x="38" y="50"/>
                  <a:pt x="38" y="50"/>
                  <a:pt x="38" y="50"/>
                </a:cubicBezTo>
                <a:lnTo>
                  <a:pt x="38" y="45"/>
                </a:lnTo>
                <a:close/>
                <a:moveTo>
                  <a:pt x="71" y="19"/>
                </a:moveTo>
                <a:cubicBezTo>
                  <a:pt x="9" y="19"/>
                  <a:pt x="9" y="19"/>
                  <a:pt x="9" y="19"/>
                </a:cubicBezTo>
                <a:cubicBezTo>
                  <a:pt x="9" y="56"/>
                  <a:pt x="9" y="56"/>
                  <a:pt x="9" y="56"/>
                </a:cubicBezTo>
                <a:cubicBezTo>
                  <a:pt x="9" y="57"/>
                  <a:pt x="9" y="57"/>
                  <a:pt x="9" y="57"/>
                </a:cubicBezTo>
                <a:cubicBezTo>
                  <a:pt x="70" y="57"/>
                  <a:pt x="70" y="57"/>
                  <a:pt x="70" y="57"/>
                </a:cubicBezTo>
                <a:cubicBezTo>
                  <a:pt x="71" y="57"/>
                  <a:pt x="71" y="57"/>
                  <a:pt x="71" y="56"/>
                </a:cubicBezTo>
                <a:lnTo>
                  <a:pt x="71" y="19"/>
                </a:lnTo>
                <a:close/>
                <a:moveTo>
                  <a:pt x="76" y="0"/>
                </a:moveTo>
                <a:cubicBezTo>
                  <a:pt x="78" y="0"/>
                  <a:pt x="80" y="1"/>
                  <a:pt x="80" y="4"/>
                </a:cubicBezTo>
                <a:cubicBezTo>
                  <a:pt x="80" y="62"/>
                  <a:pt x="80" y="62"/>
                  <a:pt x="80" y="62"/>
                </a:cubicBezTo>
                <a:cubicBezTo>
                  <a:pt x="80" y="64"/>
                  <a:pt x="78" y="65"/>
                  <a:pt x="76" y="65"/>
                </a:cubicBezTo>
                <a:cubicBezTo>
                  <a:pt x="4" y="65"/>
                  <a:pt x="4" y="65"/>
                  <a:pt x="4" y="65"/>
                </a:cubicBezTo>
                <a:cubicBezTo>
                  <a:pt x="2" y="65"/>
                  <a:pt x="0" y="64"/>
                  <a:pt x="0" y="62"/>
                </a:cubicBezTo>
                <a:cubicBezTo>
                  <a:pt x="0" y="4"/>
                  <a:pt x="0" y="4"/>
                  <a:pt x="0" y="4"/>
                </a:cubicBezTo>
                <a:cubicBezTo>
                  <a:pt x="0" y="1"/>
                  <a:pt x="2" y="0"/>
                  <a:pt x="4" y="0"/>
                </a:cubicBezTo>
                <a:cubicBezTo>
                  <a:pt x="76" y="0"/>
                  <a:pt x="76" y="0"/>
                  <a:pt x="76" y="0"/>
                </a:cubicBezTo>
              </a:path>
            </a:pathLst>
          </a:custGeom>
          <a:solidFill>
            <a:schemeClr val="tx1"/>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29" name="Freeform 109"/>
          <p:cNvSpPr>
            <a:spLocks noEditPoints="1"/>
          </p:cNvSpPr>
          <p:nvPr/>
        </p:nvSpPr>
        <p:spPr bwMode="black">
          <a:xfrm>
            <a:off x="6099068" y="5509602"/>
            <a:ext cx="1143000" cy="1064844"/>
          </a:xfrm>
          <a:custGeom>
            <a:avLst/>
            <a:gdLst>
              <a:gd name="T0" fmla="*/ 49 w 80"/>
              <a:gd name="T1" fmla="*/ 51 h 65"/>
              <a:gd name="T2" fmla="*/ 43 w 80"/>
              <a:gd name="T3" fmla="*/ 50 h 65"/>
              <a:gd name="T4" fmla="*/ 42 w 80"/>
              <a:gd name="T5" fmla="*/ 50 h 65"/>
              <a:gd name="T6" fmla="*/ 42 w 80"/>
              <a:gd name="T7" fmla="*/ 44 h 65"/>
              <a:gd name="T8" fmla="*/ 43 w 80"/>
              <a:gd name="T9" fmla="*/ 44 h 65"/>
              <a:gd name="T10" fmla="*/ 51 w 80"/>
              <a:gd name="T11" fmla="*/ 45 h 65"/>
              <a:gd name="T12" fmla="*/ 52 w 80"/>
              <a:gd name="T13" fmla="*/ 42 h 65"/>
              <a:gd name="T14" fmla="*/ 44 w 80"/>
              <a:gd name="T15" fmla="*/ 40 h 65"/>
              <a:gd name="T16" fmla="*/ 43 w 80"/>
              <a:gd name="T17" fmla="*/ 40 h 65"/>
              <a:gd name="T18" fmla="*/ 43 w 80"/>
              <a:gd name="T19" fmla="*/ 25 h 65"/>
              <a:gd name="T20" fmla="*/ 58 w 80"/>
              <a:gd name="T21" fmla="*/ 25 h 65"/>
              <a:gd name="T22" fmla="*/ 58 w 80"/>
              <a:gd name="T23" fmla="*/ 30 h 65"/>
              <a:gd name="T24" fmla="*/ 49 w 80"/>
              <a:gd name="T25" fmla="*/ 30 h 65"/>
              <a:gd name="T26" fmla="*/ 49 w 80"/>
              <a:gd name="T27" fmla="*/ 34 h 65"/>
              <a:gd name="T28" fmla="*/ 57 w 80"/>
              <a:gd name="T29" fmla="*/ 36 h 65"/>
              <a:gd name="T30" fmla="*/ 59 w 80"/>
              <a:gd name="T31" fmla="*/ 42 h 65"/>
              <a:gd name="T32" fmla="*/ 56 w 80"/>
              <a:gd name="T33" fmla="*/ 48 h 65"/>
              <a:gd name="T34" fmla="*/ 49 w 80"/>
              <a:gd name="T35" fmla="*/ 51 h 65"/>
              <a:gd name="T36" fmla="*/ 38 w 80"/>
              <a:gd name="T37" fmla="*/ 45 h 65"/>
              <a:gd name="T38" fmla="*/ 29 w 80"/>
              <a:gd name="T39" fmla="*/ 45 h 65"/>
              <a:gd name="T40" fmla="*/ 33 w 80"/>
              <a:gd name="T41" fmla="*/ 41 h 65"/>
              <a:gd name="T42" fmla="*/ 39 w 80"/>
              <a:gd name="T43" fmla="*/ 32 h 65"/>
              <a:gd name="T44" fmla="*/ 36 w 80"/>
              <a:gd name="T45" fmla="*/ 26 h 65"/>
              <a:gd name="T46" fmla="*/ 30 w 80"/>
              <a:gd name="T47" fmla="*/ 24 h 65"/>
              <a:gd name="T48" fmla="*/ 22 w 80"/>
              <a:gd name="T49" fmla="*/ 26 h 65"/>
              <a:gd name="T50" fmla="*/ 22 w 80"/>
              <a:gd name="T51" fmla="*/ 27 h 65"/>
              <a:gd name="T52" fmla="*/ 22 w 80"/>
              <a:gd name="T53" fmla="*/ 33 h 65"/>
              <a:gd name="T54" fmla="*/ 23 w 80"/>
              <a:gd name="T55" fmla="*/ 32 h 65"/>
              <a:gd name="T56" fmla="*/ 29 w 80"/>
              <a:gd name="T57" fmla="*/ 30 h 65"/>
              <a:gd name="T58" fmla="*/ 32 w 80"/>
              <a:gd name="T59" fmla="*/ 33 h 65"/>
              <a:gd name="T60" fmla="*/ 31 w 80"/>
              <a:gd name="T61" fmla="*/ 35 h 65"/>
              <a:gd name="T62" fmla="*/ 28 w 80"/>
              <a:gd name="T63" fmla="*/ 39 h 65"/>
              <a:gd name="T64" fmla="*/ 21 w 80"/>
              <a:gd name="T65" fmla="*/ 46 h 65"/>
              <a:gd name="T66" fmla="*/ 21 w 80"/>
              <a:gd name="T67" fmla="*/ 50 h 65"/>
              <a:gd name="T68" fmla="*/ 38 w 80"/>
              <a:gd name="T69" fmla="*/ 50 h 65"/>
              <a:gd name="T70" fmla="*/ 38 w 80"/>
              <a:gd name="T71" fmla="*/ 45 h 65"/>
              <a:gd name="T72" fmla="*/ 71 w 80"/>
              <a:gd name="T73" fmla="*/ 19 h 65"/>
              <a:gd name="T74" fmla="*/ 9 w 80"/>
              <a:gd name="T75" fmla="*/ 19 h 65"/>
              <a:gd name="T76" fmla="*/ 9 w 80"/>
              <a:gd name="T77" fmla="*/ 56 h 65"/>
              <a:gd name="T78" fmla="*/ 9 w 80"/>
              <a:gd name="T79" fmla="*/ 57 h 65"/>
              <a:gd name="T80" fmla="*/ 70 w 80"/>
              <a:gd name="T81" fmla="*/ 57 h 65"/>
              <a:gd name="T82" fmla="*/ 71 w 80"/>
              <a:gd name="T83" fmla="*/ 56 h 65"/>
              <a:gd name="T84" fmla="*/ 71 w 80"/>
              <a:gd name="T85" fmla="*/ 19 h 65"/>
              <a:gd name="T86" fmla="*/ 76 w 80"/>
              <a:gd name="T87" fmla="*/ 0 h 65"/>
              <a:gd name="T88" fmla="*/ 80 w 80"/>
              <a:gd name="T89" fmla="*/ 4 h 65"/>
              <a:gd name="T90" fmla="*/ 80 w 80"/>
              <a:gd name="T91" fmla="*/ 62 h 65"/>
              <a:gd name="T92" fmla="*/ 76 w 80"/>
              <a:gd name="T93" fmla="*/ 65 h 65"/>
              <a:gd name="T94" fmla="*/ 4 w 80"/>
              <a:gd name="T95" fmla="*/ 65 h 65"/>
              <a:gd name="T96" fmla="*/ 0 w 80"/>
              <a:gd name="T97" fmla="*/ 62 h 65"/>
              <a:gd name="T98" fmla="*/ 0 w 80"/>
              <a:gd name="T99" fmla="*/ 4 h 65"/>
              <a:gd name="T100" fmla="*/ 4 w 80"/>
              <a:gd name="T101" fmla="*/ 0 h 65"/>
              <a:gd name="T102" fmla="*/ 76 w 80"/>
              <a:gd name="T10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 h="65">
                <a:moveTo>
                  <a:pt x="49" y="51"/>
                </a:moveTo>
                <a:cubicBezTo>
                  <a:pt x="46" y="51"/>
                  <a:pt x="44" y="51"/>
                  <a:pt x="43" y="50"/>
                </a:cubicBezTo>
                <a:cubicBezTo>
                  <a:pt x="42" y="50"/>
                  <a:pt x="42" y="50"/>
                  <a:pt x="42" y="50"/>
                </a:cubicBezTo>
                <a:cubicBezTo>
                  <a:pt x="42" y="44"/>
                  <a:pt x="42" y="44"/>
                  <a:pt x="42" y="44"/>
                </a:cubicBezTo>
                <a:cubicBezTo>
                  <a:pt x="43" y="44"/>
                  <a:pt x="43" y="44"/>
                  <a:pt x="43" y="44"/>
                </a:cubicBezTo>
                <a:cubicBezTo>
                  <a:pt x="46" y="46"/>
                  <a:pt x="50" y="46"/>
                  <a:pt x="51" y="45"/>
                </a:cubicBezTo>
                <a:cubicBezTo>
                  <a:pt x="52" y="44"/>
                  <a:pt x="52" y="43"/>
                  <a:pt x="52" y="42"/>
                </a:cubicBezTo>
                <a:cubicBezTo>
                  <a:pt x="52" y="41"/>
                  <a:pt x="51" y="39"/>
                  <a:pt x="44" y="40"/>
                </a:cubicBezTo>
                <a:cubicBezTo>
                  <a:pt x="43" y="40"/>
                  <a:pt x="43" y="40"/>
                  <a:pt x="43" y="40"/>
                </a:cubicBezTo>
                <a:cubicBezTo>
                  <a:pt x="43" y="25"/>
                  <a:pt x="43" y="25"/>
                  <a:pt x="43" y="25"/>
                </a:cubicBezTo>
                <a:cubicBezTo>
                  <a:pt x="58" y="25"/>
                  <a:pt x="58" y="25"/>
                  <a:pt x="58" y="25"/>
                </a:cubicBezTo>
                <a:cubicBezTo>
                  <a:pt x="58" y="30"/>
                  <a:pt x="58" y="30"/>
                  <a:pt x="58" y="30"/>
                </a:cubicBezTo>
                <a:cubicBezTo>
                  <a:pt x="49" y="30"/>
                  <a:pt x="49" y="30"/>
                  <a:pt x="49" y="30"/>
                </a:cubicBezTo>
                <a:cubicBezTo>
                  <a:pt x="49" y="34"/>
                  <a:pt x="49" y="34"/>
                  <a:pt x="49" y="34"/>
                </a:cubicBezTo>
                <a:cubicBezTo>
                  <a:pt x="52" y="34"/>
                  <a:pt x="55" y="34"/>
                  <a:pt x="57" y="36"/>
                </a:cubicBezTo>
                <a:cubicBezTo>
                  <a:pt x="58" y="38"/>
                  <a:pt x="59" y="40"/>
                  <a:pt x="59" y="42"/>
                </a:cubicBezTo>
                <a:cubicBezTo>
                  <a:pt x="59" y="44"/>
                  <a:pt x="58" y="47"/>
                  <a:pt x="56" y="48"/>
                </a:cubicBezTo>
                <a:cubicBezTo>
                  <a:pt x="55" y="50"/>
                  <a:pt x="52" y="51"/>
                  <a:pt x="49" y="51"/>
                </a:cubicBezTo>
                <a:moveTo>
                  <a:pt x="38" y="45"/>
                </a:moveTo>
                <a:cubicBezTo>
                  <a:pt x="29" y="45"/>
                  <a:pt x="29" y="45"/>
                  <a:pt x="29" y="45"/>
                </a:cubicBezTo>
                <a:cubicBezTo>
                  <a:pt x="33" y="41"/>
                  <a:pt x="33" y="41"/>
                  <a:pt x="33" y="41"/>
                </a:cubicBezTo>
                <a:cubicBezTo>
                  <a:pt x="37" y="38"/>
                  <a:pt x="39" y="35"/>
                  <a:pt x="39" y="32"/>
                </a:cubicBezTo>
                <a:cubicBezTo>
                  <a:pt x="39" y="30"/>
                  <a:pt x="38" y="28"/>
                  <a:pt x="36" y="26"/>
                </a:cubicBezTo>
                <a:cubicBezTo>
                  <a:pt x="35" y="25"/>
                  <a:pt x="33" y="24"/>
                  <a:pt x="30" y="24"/>
                </a:cubicBezTo>
                <a:cubicBezTo>
                  <a:pt x="27" y="24"/>
                  <a:pt x="25" y="25"/>
                  <a:pt x="22" y="26"/>
                </a:cubicBezTo>
                <a:cubicBezTo>
                  <a:pt x="22" y="27"/>
                  <a:pt x="22" y="27"/>
                  <a:pt x="22" y="27"/>
                </a:cubicBezTo>
                <a:cubicBezTo>
                  <a:pt x="22" y="33"/>
                  <a:pt x="22" y="33"/>
                  <a:pt x="22" y="33"/>
                </a:cubicBezTo>
                <a:cubicBezTo>
                  <a:pt x="23" y="32"/>
                  <a:pt x="23" y="32"/>
                  <a:pt x="23" y="32"/>
                </a:cubicBezTo>
                <a:cubicBezTo>
                  <a:pt x="25" y="30"/>
                  <a:pt x="27" y="30"/>
                  <a:pt x="29" y="30"/>
                </a:cubicBezTo>
                <a:cubicBezTo>
                  <a:pt x="31" y="30"/>
                  <a:pt x="32" y="31"/>
                  <a:pt x="32" y="33"/>
                </a:cubicBezTo>
                <a:cubicBezTo>
                  <a:pt x="32" y="33"/>
                  <a:pt x="32" y="34"/>
                  <a:pt x="31" y="35"/>
                </a:cubicBezTo>
                <a:cubicBezTo>
                  <a:pt x="31" y="36"/>
                  <a:pt x="30" y="37"/>
                  <a:pt x="28" y="39"/>
                </a:cubicBezTo>
                <a:cubicBezTo>
                  <a:pt x="21" y="46"/>
                  <a:pt x="21" y="46"/>
                  <a:pt x="21" y="46"/>
                </a:cubicBezTo>
                <a:cubicBezTo>
                  <a:pt x="21" y="50"/>
                  <a:pt x="21" y="50"/>
                  <a:pt x="21" y="50"/>
                </a:cubicBezTo>
                <a:cubicBezTo>
                  <a:pt x="38" y="50"/>
                  <a:pt x="38" y="50"/>
                  <a:pt x="38" y="50"/>
                </a:cubicBezTo>
                <a:lnTo>
                  <a:pt x="38" y="45"/>
                </a:lnTo>
                <a:close/>
                <a:moveTo>
                  <a:pt x="71" y="19"/>
                </a:moveTo>
                <a:cubicBezTo>
                  <a:pt x="9" y="19"/>
                  <a:pt x="9" y="19"/>
                  <a:pt x="9" y="19"/>
                </a:cubicBezTo>
                <a:cubicBezTo>
                  <a:pt x="9" y="56"/>
                  <a:pt x="9" y="56"/>
                  <a:pt x="9" y="56"/>
                </a:cubicBezTo>
                <a:cubicBezTo>
                  <a:pt x="9" y="57"/>
                  <a:pt x="9" y="57"/>
                  <a:pt x="9" y="57"/>
                </a:cubicBezTo>
                <a:cubicBezTo>
                  <a:pt x="70" y="57"/>
                  <a:pt x="70" y="57"/>
                  <a:pt x="70" y="57"/>
                </a:cubicBezTo>
                <a:cubicBezTo>
                  <a:pt x="71" y="57"/>
                  <a:pt x="71" y="57"/>
                  <a:pt x="71" y="56"/>
                </a:cubicBezTo>
                <a:lnTo>
                  <a:pt x="71" y="19"/>
                </a:lnTo>
                <a:close/>
                <a:moveTo>
                  <a:pt x="76" y="0"/>
                </a:moveTo>
                <a:cubicBezTo>
                  <a:pt x="78" y="0"/>
                  <a:pt x="80" y="1"/>
                  <a:pt x="80" y="4"/>
                </a:cubicBezTo>
                <a:cubicBezTo>
                  <a:pt x="80" y="62"/>
                  <a:pt x="80" y="62"/>
                  <a:pt x="80" y="62"/>
                </a:cubicBezTo>
                <a:cubicBezTo>
                  <a:pt x="80" y="64"/>
                  <a:pt x="78" y="65"/>
                  <a:pt x="76" y="65"/>
                </a:cubicBezTo>
                <a:cubicBezTo>
                  <a:pt x="4" y="65"/>
                  <a:pt x="4" y="65"/>
                  <a:pt x="4" y="65"/>
                </a:cubicBezTo>
                <a:cubicBezTo>
                  <a:pt x="2" y="65"/>
                  <a:pt x="0" y="64"/>
                  <a:pt x="0" y="62"/>
                </a:cubicBezTo>
                <a:cubicBezTo>
                  <a:pt x="0" y="4"/>
                  <a:pt x="0" y="4"/>
                  <a:pt x="0" y="4"/>
                </a:cubicBezTo>
                <a:cubicBezTo>
                  <a:pt x="0" y="1"/>
                  <a:pt x="2" y="0"/>
                  <a:pt x="4" y="0"/>
                </a:cubicBezTo>
                <a:cubicBezTo>
                  <a:pt x="76" y="0"/>
                  <a:pt x="76" y="0"/>
                  <a:pt x="76" y="0"/>
                </a:cubicBezTo>
              </a:path>
            </a:pathLst>
          </a:custGeom>
          <a:solidFill>
            <a:schemeClr val="tx1"/>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30" name="Freeform 109"/>
          <p:cNvSpPr>
            <a:spLocks noEditPoints="1"/>
          </p:cNvSpPr>
          <p:nvPr/>
        </p:nvSpPr>
        <p:spPr bwMode="black">
          <a:xfrm>
            <a:off x="7580099" y="4351081"/>
            <a:ext cx="1143000" cy="1064844"/>
          </a:xfrm>
          <a:custGeom>
            <a:avLst/>
            <a:gdLst>
              <a:gd name="T0" fmla="*/ 49 w 80"/>
              <a:gd name="T1" fmla="*/ 51 h 65"/>
              <a:gd name="T2" fmla="*/ 43 w 80"/>
              <a:gd name="T3" fmla="*/ 50 h 65"/>
              <a:gd name="T4" fmla="*/ 42 w 80"/>
              <a:gd name="T5" fmla="*/ 50 h 65"/>
              <a:gd name="T6" fmla="*/ 42 w 80"/>
              <a:gd name="T7" fmla="*/ 44 h 65"/>
              <a:gd name="T8" fmla="*/ 43 w 80"/>
              <a:gd name="T9" fmla="*/ 44 h 65"/>
              <a:gd name="T10" fmla="*/ 51 w 80"/>
              <a:gd name="T11" fmla="*/ 45 h 65"/>
              <a:gd name="T12" fmla="*/ 52 w 80"/>
              <a:gd name="T13" fmla="*/ 42 h 65"/>
              <a:gd name="T14" fmla="*/ 44 w 80"/>
              <a:gd name="T15" fmla="*/ 40 h 65"/>
              <a:gd name="T16" fmla="*/ 43 w 80"/>
              <a:gd name="T17" fmla="*/ 40 h 65"/>
              <a:gd name="T18" fmla="*/ 43 w 80"/>
              <a:gd name="T19" fmla="*/ 25 h 65"/>
              <a:gd name="T20" fmla="*/ 58 w 80"/>
              <a:gd name="T21" fmla="*/ 25 h 65"/>
              <a:gd name="T22" fmla="*/ 58 w 80"/>
              <a:gd name="T23" fmla="*/ 30 h 65"/>
              <a:gd name="T24" fmla="*/ 49 w 80"/>
              <a:gd name="T25" fmla="*/ 30 h 65"/>
              <a:gd name="T26" fmla="*/ 49 w 80"/>
              <a:gd name="T27" fmla="*/ 34 h 65"/>
              <a:gd name="T28" fmla="*/ 57 w 80"/>
              <a:gd name="T29" fmla="*/ 36 h 65"/>
              <a:gd name="T30" fmla="*/ 59 w 80"/>
              <a:gd name="T31" fmla="*/ 42 h 65"/>
              <a:gd name="T32" fmla="*/ 56 w 80"/>
              <a:gd name="T33" fmla="*/ 48 h 65"/>
              <a:gd name="T34" fmla="*/ 49 w 80"/>
              <a:gd name="T35" fmla="*/ 51 h 65"/>
              <a:gd name="T36" fmla="*/ 38 w 80"/>
              <a:gd name="T37" fmla="*/ 45 h 65"/>
              <a:gd name="T38" fmla="*/ 29 w 80"/>
              <a:gd name="T39" fmla="*/ 45 h 65"/>
              <a:gd name="T40" fmla="*/ 33 w 80"/>
              <a:gd name="T41" fmla="*/ 41 h 65"/>
              <a:gd name="T42" fmla="*/ 39 w 80"/>
              <a:gd name="T43" fmla="*/ 32 h 65"/>
              <a:gd name="T44" fmla="*/ 36 w 80"/>
              <a:gd name="T45" fmla="*/ 26 h 65"/>
              <a:gd name="T46" fmla="*/ 30 w 80"/>
              <a:gd name="T47" fmla="*/ 24 h 65"/>
              <a:gd name="T48" fmla="*/ 22 w 80"/>
              <a:gd name="T49" fmla="*/ 26 h 65"/>
              <a:gd name="T50" fmla="*/ 22 w 80"/>
              <a:gd name="T51" fmla="*/ 27 h 65"/>
              <a:gd name="T52" fmla="*/ 22 w 80"/>
              <a:gd name="T53" fmla="*/ 33 h 65"/>
              <a:gd name="T54" fmla="*/ 23 w 80"/>
              <a:gd name="T55" fmla="*/ 32 h 65"/>
              <a:gd name="T56" fmla="*/ 29 w 80"/>
              <a:gd name="T57" fmla="*/ 30 h 65"/>
              <a:gd name="T58" fmla="*/ 32 w 80"/>
              <a:gd name="T59" fmla="*/ 33 h 65"/>
              <a:gd name="T60" fmla="*/ 31 w 80"/>
              <a:gd name="T61" fmla="*/ 35 h 65"/>
              <a:gd name="T62" fmla="*/ 28 w 80"/>
              <a:gd name="T63" fmla="*/ 39 h 65"/>
              <a:gd name="T64" fmla="*/ 21 w 80"/>
              <a:gd name="T65" fmla="*/ 46 h 65"/>
              <a:gd name="T66" fmla="*/ 21 w 80"/>
              <a:gd name="T67" fmla="*/ 50 h 65"/>
              <a:gd name="T68" fmla="*/ 38 w 80"/>
              <a:gd name="T69" fmla="*/ 50 h 65"/>
              <a:gd name="T70" fmla="*/ 38 w 80"/>
              <a:gd name="T71" fmla="*/ 45 h 65"/>
              <a:gd name="T72" fmla="*/ 71 w 80"/>
              <a:gd name="T73" fmla="*/ 19 h 65"/>
              <a:gd name="T74" fmla="*/ 9 w 80"/>
              <a:gd name="T75" fmla="*/ 19 h 65"/>
              <a:gd name="T76" fmla="*/ 9 w 80"/>
              <a:gd name="T77" fmla="*/ 56 h 65"/>
              <a:gd name="T78" fmla="*/ 9 w 80"/>
              <a:gd name="T79" fmla="*/ 57 h 65"/>
              <a:gd name="T80" fmla="*/ 70 w 80"/>
              <a:gd name="T81" fmla="*/ 57 h 65"/>
              <a:gd name="T82" fmla="*/ 71 w 80"/>
              <a:gd name="T83" fmla="*/ 56 h 65"/>
              <a:gd name="T84" fmla="*/ 71 w 80"/>
              <a:gd name="T85" fmla="*/ 19 h 65"/>
              <a:gd name="T86" fmla="*/ 76 w 80"/>
              <a:gd name="T87" fmla="*/ 0 h 65"/>
              <a:gd name="T88" fmla="*/ 80 w 80"/>
              <a:gd name="T89" fmla="*/ 4 h 65"/>
              <a:gd name="T90" fmla="*/ 80 w 80"/>
              <a:gd name="T91" fmla="*/ 62 h 65"/>
              <a:gd name="T92" fmla="*/ 76 w 80"/>
              <a:gd name="T93" fmla="*/ 65 h 65"/>
              <a:gd name="T94" fmla="*/ 4 w 80"/>
              <a:gd name="T95" fmla="*/ 65 h 65"/>
              <a:gd name="T96" fmla="*/ 0 w 80"/>
              <a:gd name="T97" fmla="*/ 62 h 65"/>
              <a:gd name="T98" fmla="*/ 0 w 80"/>
              <a:gd name="T99" fmla="*/ 4 h 65"/>
              <a:gd name="T100" fmla="*/ 4 w 80"/>
              <a:gd name="T101" fmla="*/ 0 h 65"/>
              <a:gd name="T102" fmla="*/ 76 w 80"/>
              <a:gd name="T10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 h="65">
                <a:moveTo>
                  <a:pt x="49" y="51"/>
                </a:moveTo>
                <a:cubicBezTo>
                  <a:pt x="46" y="51"/>
                  <a:pt x="44" y="51"/>
                  <a:pt x="43" y="50"/>
                </a:cubicBezTo>
                <a:cubicBezTo>
                  <a:pt x="42" y="50"/>
                  <a:pt x="42" y="50"/>
                  <a:pt x="42" y="50"/>
                </a:cubicBezTo>
                <a:cubicBezTo>
                  <a:pt x="42" y="44"/>
                  <a:pt x="42" y="44"/>
                  <a:pt x="42" y="44"/>
                </a:cubicBezTo>
                <a:cubicBezTo>
                  <a:pt x="43" y="44"/>
                  <a:pt x="43" y="44"/>
                  <a:pt x="43" y="44"/>
                </a:cubicBezTo>
                <a:cubicBezTo>
                  <a:pt x="46" y="46"/>
                  <a:pt x="50" y="46"/>
                  <a:pt x="51" y="45"/>
                </a:cubicBezTo>
                <a:cubicBezTo>
                  <a:pt x="52" y="44"/>
                  <a:pt x="52" y="43"/>
                  <a:pt x="52" y="42"/>
                </a:cubicBezTo>
                <a:cubicBezTo>
                  <a:pt x="52" y="41"/>
                  <a:pt x="51" y="39"/>
                  <a:pt x="44" y="40"/>
                </a:cubicBezTo>
                <a:cubicBezTo>
                  <a:pt x="43" y="40"/>
                  <a:pt x="43" y="40"/>
                  <a:pt x="43" y="40"/>
                </a:cubicBezTo>
                <a:cubicBezTo>
                  <a:pt x="43" y="25"/>
                  <a:pt x="43" y="25"/>
                  <a:pt x="43" y="25"/>
                </a:cubicBezTo>
                <a:cubicBezTo>
                  <a:pt x="58" y="25"/>
                  <a:pt x="58" y="25"/>
                  <a:pt x="58" y="25"/>
                </a:cubicBezTo>
                <a:cubicBezTo>
                  <a:pt x="58" y="30"/>
                  <a:pt x="58" y="30"/>
                  <a:pt x="58" y="30"/>
                </a:cubicBezTo>
                <a:cubicBezTo>
                  <a:pt x="49" y="30"/>
                  <a:pt x="49" y="30"/>
                  <a:pt x="49" y="30"/>
                </a:cubicBezTo>
                <a:cubicBezTo>
                  <a:pt x="49" y="34"/>
                  <a:pt x="49" y="34"/>
                  <a:pt x="49" y="34"/>
                </a:cubicBezTo>
                <a:cubicBezTo>
                  <a:pt x="52" y="34"/>
                  <a:pt x="55" y="34"/>
                  <a:pt x="57" y="36"/>
                </a:cubicBezTo>
                <a:cubicBezTo>
                  <a:pt x="58" y="38"/>
                  <a:pt x="59" y="40"/>
                  <a:pt x="59" y="42"/>
                </a:cubicBezTo>
                <a:cubicBezTo>
                  <a:pt x="59" y="44"/>
                  <a:pt x="58" y="47"/>
                  <a:pt x="56" y="48"/>
                </a:cubicBezTo>
                <a:cubicBezTo>
                  <a:pt x="55" y="50"/>
                  <a:pt x="52" y="51"/>
                  <a:pt x="49" y="51"/>
                </a:cubicBezTo>
                <a:moveTo>
                  <a:pt x="38" y="45"/>
                </a:moveTo>
                <a:cubicBezTo>
                  <a:pt x="29" y="45"/>
                  <a:pt x="29" y="45"/>
                  <a:pt x="29" y="45"/>
                </a:cubicBezTo>
                <a:cubicBezTo>
                  <a:pt x="33" y="41"/>
                  <a:pt x="33" y="41"/>
                  <a:pt x="33" y="41"/>
                </a:cubicBezTo>
                <a:cubicBezTo>
                  <a:pt x="37" y="38"/>
                  <a:pt x="39" y="35"/>
                  <a:pt x="39" y="32"/>
                </a:cubicBezTo>
                <a:cubicBezTo>
                  <a:pt x="39" y="30"/>
                  <a:pt x="38" y="28"/>
                  <a:pt x="36" y="26"/>
                </a:cubicBezTo>
                <a:cubicBezTo>
                  <a:pt x="35" y="25"/>
                  <a:pt x="33" y="24"/>
                  <a:pt x="30" y="24"/>
                </a:cubicBezTo>
                <a:cubicBezTo>
                  <a:pt x="27" y="24"/>
                  <a:pt x="25" y="25"/>
                  <a:pt x="22" y="26"/>
                </a:cubicBezTo>
                <a:cubicBezTo>
                  <a:pt x="22" y="27"/>
                  <a:pt x="22" y="27"/>
                  <a:pt x="22" y="27"/>
                </a:cubicBezTo>
                <a:cubicBezTo>
                  <a:pt x="22" y="33"/>
                  <a:pt x="22" y="33"/>
                  <a:pt x="22" y="33"/>
                </a:cubicBezTo>
                <a:cubicBezTo>
                  <a:pt x="23" y="32"/>
                  <a:pt x="23" y="32"/>
                  <a:pt x="23" y="32"/>
                </a:cubicBezTo>
                <a:cubicBezTo>
                  <a:pt x="25" y="30"/>
                  <a:pt x="27" y="30"/>
                  <a:pt x="29" y="30"/>
                </a:cubicBezTo>
                <a:cubicBezTo>
                  <a:pt x="31" y="30"/>
                  <a:pt x="32" y="31"/>
                  <a:pt x="32" y="33"/>
                </a:cubicBezTo>
                <a:cubicBezTo>
                  <a:pt x="32" y="33"/>
                  <a:pt x="32" y="34"/>
                  <a:pt x="31" y="35"/>
                </a:cubicBezTo>
                <a:cubicBezTo>
                  <a:pt x="31" y="36"/>
                  <a:pt x="30" y="37"/>
                  <a:pt x="28" y="39"/>
                </a:cubicBezTo>
                <a:cubicBezTo>
                  <a:pt x="21" y="46"/>
                  <a:pt x="21" y="46"/>
                  <a:pt x="21" y="46"/>
                </a:cubicBezTo>
                <a:cubicBezTo>
                  <a:pt x="21" y="50"/>
                  <a:pt x="21" y="50"/>
                  <a:pt x="21" y="50"/>
                </a:cubicBezTo>
                <a:cubicBezTo>
                  <a:pt x="38" y="50"/>
                  <a:pt x="38" y="50"/>
                  <a:pt x="38" y="50"/>
                </a:cubicBezTo>
                <a:lnTo>
                  <a:pt x="38" y="45"/>
                </a:lnTo>
                <a:close/>
                <a:moveTo>
                  <a:pt x="71" y="19"/>
                </a:moveTo>
                <a:cubicBezTo>
                  <a:pt x="9" y="19"/>
                  <a:pt x="9" y="19"/>
                  <a:pt x="9" y="19"/>
                </a:cubicBezTo>
                <a:cubicBezTo>
                  <a:pt x="9" y="56"/>
                  <a:pt x="9" y="56"/>
                  <a:pt x="9" y="56"/>
                </a:cubicBezTo>
                <a:cubicBezTo>
                  <a:pt x="9" y="57"/>
                  <a:pt x="9" y="57"/>
                  <a:pt x="9" y="57"/>
                </a:cubicBezTo>
                <a:cubicBezTo>
                  <a:pt x="70" y="57"/>
                  <a:pt x="70" y="57"/>
                  <a:pt x="70" y="57"/>
                </a:cubicBezTo>
                <a:cubicBezTo>
                  <a:pt x="71" y="57"/>
                  <a:pt x="71" y="57"/>
                  <a:pt x="71" y="56"/>
                </a:cubicBezTo>
                <a:lnTo>
                  <a:pt x="71" y="19"/>
                </a:lnTo>
                <a:close/>
                <a:moveTo>
                  <a:pt x="76" y="0"/>
                </a:moveTo>
                <a:cubicBezTo>
                  <a:pt x="78" y="0"/>
                  <a:pt x="80" y="1"/>
                  <a:pt x="80" y="4"/>
                </a:cubicBezTo>
                <a:cubicBezTo>
                  <a:pt x="80" y="62"/>
                  <a:pt x="80" y="62"/>
                  <a:pt x="80" y="62"/>
                </a:cubicBezTo>
                <a:cubicBezTo>
                  <a:pt x="80" y="64"/>
                  <a:pt x="78" y="65"/>
                  <a:pt x="76" y="65"/>
                </a:cubicBezTo>
                <a:cubicBezTo>
                  <a:pt x="4" y="65"/>
                  <a:pt x="4" y="65"/>
                  <a:pt x="4" y="65"/>
                </a:cubicBezTo>
                <a:cubicBezTo>
                  <a:pt x="2" y="65"/>
                  <a:pt x="0" y="64"/>
                  <a:pt x="0" y="62"/>
                </a:cubicBezTo>
                <a:cubicBezTo>
                  <a:pt x="0" y="4"/>
                  <a:pt x="0" y="4"/>
                  <a:pt x="0" y="4"/>
                </a:cubicBezTo>
                <a:cubicBezTo>
                  <a:pt x="0" y="1"/>
                  <a:pt x="2" y="0"/>
                  <a:pt x="4" y="0"/>
                </a:cubicBezTo>
                <a:cubicBezTo>
                  <a:pt x="76" y="0"/>
                  <a:pt x="76" y="0"/>
                  <a:pt x="76" y="0"/>
                </a:cubicBezTo>
              </a:path>
            </a:pathLst>
          </a:custGeom>
          <a:solidFill>
            <a:schemeClr val="tx1"/>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31" name="Freeform 109"/>
          <p:cNvSpPr>
            <a:spLocks noEditPoints="1"/>
          </p:cNvSpPr>
          <p:nvPr/>
        </p:nvSpPr>
        <p:spPr bwMode="black">
          <a:xfrm>
            <a:off x="7607612" y="5509602"/>
            <a:ext cx="1143000" cy="1064844"/>
          </a:xfrm>
          <a:custGeom>
            <a:avLst/>
            <a:gdLst>
              <a:gd name="T0" fmla="*/ 49 w 80"/>
              <a:gd name="T1" fmla="*/ 51 h 65"/>
              <a:gd name="T2" fmla="*/ 43 w 80"/>
              <a:gd name="T3" fmla="*/ 50 h 65"/>
              <a:gd name="T4" fmla="*/ 42 w 80"/>
              <a:gd name="T5" fmla="*/ 50 h 65"/>
              <a:gd name="T6" fmla="*/ 42 w 80"/>
              <a:gd name="T7" fmla="*/ 44 h 65"/>
              <a:gd name="T8" fmla="*/ 43 w 80"/>
              <a:gd name="T9" fmla="*/ 44 h 65"/>
              <a:gd name="T10" fmla="*/ 51 w 80"/>
              <a:gd name="T11" fmla="*/ 45 h 65"/>
              <a:gd name="T12" fmla="*/ 52 w 80"/>
              <a:gd name="T13" fmla="*/ 42 h 65"/>
              <a:gd name="T14" fmla="*/ 44 w 80"/>
              <a:gd name="T15" fmla="*/ 40 h 65"/>
              <a:gd name="T16" fmla="*/ 43 w 80"/>
              <a:gd name="T17" fmla="*/ 40 h 65"/>
              <a:gd name="T18" fmla="*/ 43 w 80"/>
              <a:gd name="T19" fmla="*/ 25 h 65"/>
              <a:gd name="T20" fmla="*/ 58 w 80"/>
              <a:gd name="T21" fmla="*/ 25 h 65"/>
              <a:gd name="T22" fmla="*/ 58 w 80"/>
              <a:gd name="T23" fmla="*/ 30 h 65"/>
              <a:gd name="T24" fmla="*/ 49 w 80"/>
              <a:gd name="T25" fmla="*/ 30 h 65"/>
              <a:gd name="T26" fmla="*/ 49 w 80"/>
              <a:gd name="T27" fmla="*/ 34 h 65"/>
              <a:gd name="T28" fmla="*/ 57 w 80"/>
              <a:gd name="T29" fmla="*/ 36 h 65"/>
              <a:gd name="T30" fmla="*/ 59 w 80"/>
              <a:gd name="T31" fmla="*/ 42 h 65"/>
              <a:gd name="T32" fmla="*/ 56 w 80"/>
              <a:gd name="T33" fmla="*/ 48 h 65"/>
              <a:gd name="T34" fmla="*/ 49 w 80"/>
              <a:gd name="T35" fmla="*/ 51 h 65"/>
              <a:gd name="T36" fmla="*/ 38 w 80"/>
              <a:gd name="T37" fmla="*/ 45 h 65"/>
              <a:gd name="T38" fmla="*/ 29 w 80"/>
              <a:gd name="T39" fmla="*/ 45 h 65"/>
              <a:gd name="T40" fmla="*/ 33 w 80"/>
              <a:gd name="T41" fmla="*/ 41 h 65"/>
              <a:gd name="T42" fmla="*/ 39 w 80"/>
              <a:gd name="T43" fmla="*/ 32 h 65"/>
              <a:gd name="T44" fmla="*/ 36 w 80"/>
              <a:gd name="T45" fmla="*/ 26 h 65"/>
              <a:gd name="T46" fmla="*/ 30 w 80"/>
              <a:gd name="T47" fmla="*/ 24 h 65"/>
              <a:gd name="T48" fmla="*/ 22 w 80"/>
              <a:gd name="T49" fmla="*/ 26 h 65"/>
              <a:gd name="T50" fmla="*/ 22 w 80"/>
              <a:gd name="T51" fmla="*/ 27 h 65"/>
              <a:gd name="T52" fmla="*/ 22 w 80"/>
              <a:gd name="T53" fmla="*/ 33 h 65"/>
              <a:gd name="T54" fmla="*/ 23 w 80"/>
              <a:gd name="T55" fmla="*/ 32 h 65"/>
              <a:gd name="T56" fmla="*/ 29 w 80"/>
              <a:gd name="T57" fmla="*/ 30 h 65"/>
              <a:gd name="T58" fmla="*/ 32 w 80"/>
              <a:gd name="T59" fmla="*/ 33 h 65"/>
              <a:gd name="T60" fmla="*/ 31 w 80"/>
              <a:gd name="T61" fmla="*/ 35 h 65"/>
              <a:gd name="T62" fmla="*/ 28 w 80"/>
              <a:gd name="T63" fmla="*/ 39 h 65"/>
              <a:gd name="T64" fmla="*/ 21 w 80"/>
              <a:gd name="T65" fmla="*/ 46 h 65"/>
              <a:gd name="T66" fmla="*/ 21 w 80"/>
              <a:gd name="T67" fmla="*/ 50 h 65"/>
              <a:gd name="T68" fmla="*/ 38 w 80"/>
              <a:gd name="T69" fmla="*/ 50 h 65"/>
              <a:gd name="T70" fmla="*/ 38 w 80"/>
              <a:gd name="T71" fmla="*/ 45 h 65"/>
              <a:gd name="T72" fmla="*/ 71 w 80"/>
              <a:gd name="T73" fmla="*/ 19 h 65"/>
              <a:gd name="T74" fmla="*/ 9 w 80"/>
              <a:gd name="T75" fmla="*/ 19 h 65"/>
              <a:gd name="T76" fmla="*/ 9 w 80"/>
              <a:gd name="T77" fmla="*/ 56 h 65"/>
              <a:gd name="T78" fmla="*/ 9 w 80"/>
              <a:gd name="T79" fmla="*/ 57 h 65"/>
              <a:gd name="T80" fmla="*/ 70 w 80"/>
              <a:gd name="T81" fmla="*/ 57 h 65"/>
              <a:gd name="T82" fmla="*/ 71 w 80"/>
              <a:gd name="T83" fmla="*/ 56 h 65"/>
              <a:gd name="T84" fmla="*/ 71 w 80"/>
              <a:gd name="T85" fmla="*/ 19 h 65"/>
              <a:gd name="T86" fmla="*/ 76 w 80"/>
              <a:gd name="T87" fmla="*/ 0 h 65"/>
              <a:gd name="T88" fmla="*/ 80 w 80"/>
              <a:gd name="T89" fmla="*/ 4 h 65"/>
              <a:gd name="T90" fmla="*/ 80 w 80"/>
              <a:gd name="T91" fmla="*/ 62 h 65"/>
              <a:gd name="T92" fmla="*/ 76 w 80"/>
              <a:gd name="T93" fmla="*/ 65 h 65"/>
              <a:gd name="T94" fmla="*/ 4 w 80"/>
              <a:gd name="T95" fmla="*/ 65 h 65"/>
              <a:gd name="T96" fmla="*/ 0 w 80"/>
              <a:gd name="T97" fmla="*/ 62 h 65"/>
              <a:gd name="T98" fmla="*/ 0 w 80"/>
              <a:gd name="T99" fmla="*/ 4 h 65"/>
              <a:gd name="T100" fmla="*/ 4 w 80"/>
              <a:gd name="T101" fmla="*/ 0 h 65"/>
              <a:gd name="T102" fmla="*/ 76 w 80"/>
              <a:gd name="T10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 h="65">
                <a:moveTo>
                  <a:pt x="49" y="51"/>
                </a:moveTo>
                <a:cubicBezTo>
                  <a:pt x="46" y="51"/>
                  <a:pt x="44" y="51"/>
                  <a:pt x="43" y="50"/>
                </a:cubicBezTo>
                <a:cubicBezTo>
                  <a:pt x="42" y="50"/>
                  <a:pt x="42" y="50"/>
                  <a:pt x="42" y="50"/>
                </a:cubicBezTo>
                <a:cubicBezTo>
                  <a:pt x="42" y="44"/>
                  <a:pt x="42" y="44"/>
                  <a:pt x="42" y="44"/>
                </a:cubicBezTo>
                <a:cubicBezTo>
                  <a:pt x="43" y="44"/>
                  <a:pt x="43" y="44"/>
                  <a:pt x="43" y="44"/>
                </a:cubicBezTo>
                <a:cubicBezTo>
                  <a:pt x="46" y="46"/>
                  <a:pt x="50" y="46"/>
                  <a:pt x="51" y="45"/>
                </a:cubicBezTo>
                <a:cubicBezTo>
                  <a:pt x="52" y="44"/>
                  <a:pt x="52" y="43"/>
                  <a:pt x="52" y="42"/>
                </a:cubicBezTo>
                <a:cubicBezTo>
                  <a:pt x="52" y="41"/>
                  <a:pt x="51" y="39"/>
                  <a:pt x="44" y="40"/>
                </a:cubicBezTo>
                <a:cubicBezTo>
                  <a:pt x="43" y="40"/>
                  <a:pt x="43" y="40"/>
                  <a:pt x="43" y="40"/>
                </a:cubicBezTo>
                <a:cubicBezTo>
                  <a:pt x="43" y="25"/>
                  <a:pt x="43" y="25"/>
                  <a:pt x="43" y="25"/>
                </a:cubicBezTo>
                <a:cubicBezTo>
                  <a:pt x="58" y="25"/>
                  <a:pt x="58" y="25"/>
                  <a:pt x="58" y="25"/>
                </a:cubicBezTo>
                <a:cubicBezTo>
                  <a:pt x="58" y="30"/>
                  <a:pt x="58" y="30"/>
                  <a:pt x="58" y="30"/>
                </a:cubicBezTo>
                <a:cubicBezTo>
                  <a:pt x="49" y="30"/>
                  <a:pt x="49" y="30"/>
                  <a:pt x="49" y="30"/>
                </a:cubicBezTo>
                <a:cubicBezTo>
                  <a:pt x="49" y="34"/>
                  <a:pt x="49" y="34"/>
                  <a:pt x="49" y="34"/>
                </a:cubicBezTo>
                <a:cubicBezTo>
                  <a:pt x="52" y="34"/>
                  <a:pt x="55" y="34"/>
                  <a:pt x="57" y="36"/>
                </a:cubicBezTo>
                <a:cubicBezTo>
                  <a:pt x="58" y="38"/>
                  <a:pt x="59" y="40"/>
                  <a:pt x="59" y="42"/>
                </a:cubicBezTo>
                <a:cubicBezTo>
                  <a:pt x="59" y="44"/>
                  <a:pt x="58" y="47"/>
                  <a:pt x="56" y="48"/>
                </a:cubicBezTo>
                <a:cubicBezTo>
                  <a:pt x="55" y="50"/>
                  <a:pt x="52" y="51"/>
                  <a:pt x="49" y="51"/>
                </a:cubicBezTo>
                <a:moveTo>
                  <a:pt x="38" y="45"/>
                </a:moveTo>
                <a:cubicBezTo>
                  <a:pt x="29" y="45"/>
                  <a:pt x="29" y="45"/>
                  <a:pt x="29" y="45"/>
                </a:cubicBezTo>
                <a:cubicBezTo>
                  <a:pt x="33" y="41"/>
                  <a:pt x="33" y="41"/>
                  <a:pt x="33" y="41"/>
                </a:cubicBezTo>
                <a:cubicBezTo>
                  <a:pt x="37" y="38"/>
                  <a:pt x="39" y="35"/>
                  <a:pt x="39" y="32"/>
                </a:cubicBezTo>
                <a:cubicBezTo>
                  <a:pt x="39" y="30"/>
                  <a:pt x="38" y="28"/>
                  <a:pt x="36" y="26"/>
                </a:cubicBezTo>
                <a:cubicBezTo>
                  <a:pt x="35" y="25"/>
                  <a:pt x="33" y="24"/>
                  <a:pt x="30" y="24"/>
                </a:cubicBezTo>
                <a:cubicBezTo>
                  <a:pt x="27" y="24"/>
                  <a:pt x="25" y="25"/>
                  <a:pt x="22" y="26"/>
                </a:cubicBezTo>
                <a:cubicBezTo>
                  <a:pt x="22" y="27"/>
                  <a:pt x="22" y="27"/>
                  <a:pt x="22" y="27"/>
                </a:cubicBezTo>
                <a:cubicBezTo>
                  <a:pt x="22" y="33"/>
                  <a:pt x="22" y="33"/>
                  <a:pt x="22" y="33"/>
                </a:cubicBezTo>
                <a:cubicBezTo>
                  <a:pt x="23" y="32"/>
                  <a:pt x="23" y="32"/>
                  <a:pt x="23" y="32"/>
                </a:cubicBezTo>
                <a:cubicBezTo>
                  <a:pt x="25" y="30"/>
                  <a:pt x="27" y="30"/>
                  <a:pt x="29" y="30"/>
                </a:cubicBezTo>
                <a:cubicBezTo>
                  <a:pt x="31" y="30"/>
                  <a:pt x="32" y="31"/>
                  <a:pt x="32" y="33"/>
                </a:cubicBezTo>
                <a:cubicBezTo>
                  <a:pt x="32" y="33"/>
                  <a:pt x="32" y="34"/>
                  <a:pt x="31" y="35"/>
                </a:cubicBezTo>
                <a:cubicBezTo>
                  <a:pt x="31" y="36"/>
                  <a:pt x="30" y="37"/>
                  <a:pt x="28" y="39"/>
                </a:cubicBezTo>
                <a:cubicBezTo>
                  <a:pt x="21" y="46"/>
                  <a:pt x="21" y="46"/>
                  <a:pt x="21" y="46"/>
                </a:cubicBezTo>
                <a:cubicBezTo>
                  <a:pt x="21" y="50"/>
                  <a:pt x="21" y="50"/>
                  <a:pt x="21" y="50"/>
                </a:cubicBezTo>
                <a:cubicBezTo>
                  <a:pt x="38" y="50"/>
                  <a:pt x="38" y="50"/>
                  <a:pt x="38" y="50"/>
                </a:cubicBezTo>
                <a:lnTo>
                  <a:pt x="38" y="45"/>
                </a:lnTo>
                <a:close/>
                <a:moveTo>
                  <a:pt x="71" y="19"/>
                </a:moveTo>
                <a:cubicBezTo>
                  <a:pt x="9" y="19"/>
                  <a:pt x="9" y="19"/>
                  <a:pt x="9" y="19"/>
                </a:cubicBezTo>
                <a:cubicBezTo>
                  <a:pt x="9" y="56"/>
                  <a:pt x="9" y="56"/>
                  <a:pt x="9" y="56"/>
                </a:cubicBezTo>
                <a:cubicBezTo>
                  <a:pt x="9" y="57"/>
                  <a:pt x="9" y="57"/>
                  <a:pt x="9" y="57"/>
                </a:cubicBezTo>
                <a:cubicBezTo>
                  <a:pt x="70" y="57"/>
                  <a:pt x="70" y="57"/>
                  <a:pt x="70" y="57"/>
                </a:cubicBezTo>
                <a:cubicBezTo>
                  <a:pt x="71" y="57"/>
                  <a:pt x="71" y="57"/>
                  <a:pt x="71" y="56"/>
                </a:cubicBezTo>
                <a:lnTo>
                  <a:pt x="71" y="19"/>
                </a:lnTo>
                <a:close/>
                <a:moveTo>
                  <a:pt x="76" y="0"/>
                </a:moveTo>
                <a:cubicBezTo>
                  <a:pt x="78" y="0"/>
                  <a:pt x="80" y="1"/>
                  <a:pt x="80" y="4"/>
                </a:cubicBezTo>
                <a:cubicBezTo>
                  <a:pt x="80" y="62"/>
                  <a:pt x="80" y="62"/>
                  <a:pt x="80" y="62"/>
                </a:cubicBezTo>
                <a:cubicBezTo>
                  <a:pt x="80" y="64"/>
                  <a:pt x="78" y="65"/>
                  <a:pt x="76" y="65"/>
                </a:cubicBezTo>
                <a:cubicBezTo>
                  <a:pt x="4" y="65"/>
                  <a:pt x="4" y="65"/>
                  <a:pt x="4" y="65"/>
                </a:cubicBezTo>
                <a:cubicBezTo>
                  <a:pt x="2" y="65"/>
                  <a:pt x="0" y="64"/>
                  <a:pt x="0" y="62"/>
                </a:cubicBezTo>
                <a:cubicBezTo>
                  <a:pt x="0" y="4"/>
                  <a:pt x="0" y="4"/>
                  <a:pt x="0" y="4"/>
                </a:cubicBezTo>
                <a:cubicBezTo>
                  <a:pt x="0" y="1"/>
                  <a:pt x="2" y="0"/>
                  <a:pt x="4" y="0"/>
                </a:cubicBezTo>
                <a:cubicBezTo>
                  <a:pt x="76" y="0"/>
                  <a:pt x="76" y="0"/>
                  <a:pt x="76" y="0"/>
                </a:cubicBezTo>
              </a:path>
            </a:pathLst>
          </a:custGeom>
          <a:solidFill>
            <a:schemeClr val="tx1"/>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32" name="Freeform 109"/>
          <p:cNvSpPr>
            <a:spLocks noEditPoints="1"/>
          </p:cNvSpPr>
          <p:nvPr/>
        </p:nvSpPr>
        <p:spPr bwMode="black">
          <a:xfrm>
            <a:off x="9061130" y="4335462"/>
            <a:ext cx="1143000" cy="1064844"/>
          </a:xfrm>
          <a:custGeom>
            <a:avLst/>
            <a:gdLst>
              <a:gd name="T0" fmla="*/ 49 w 80"/>
              <a:gd name="T1" fmla="*/ 51 h 65"/>
              <a:gd name="T2" fmla="*/ 43 w 80"/>
              <a:gd name="T3" fmla="*/ 50 h 65"/>
              <a:gd name="T4" fmla="*/ 42 w 80"/>
              <a:gd name="T5" fmla="*/ 50 h 65"/>
              <a:gd name="T6" fmla="*/ 42 w 80"/>
              <a:gd name="T7" fmla="*/ 44 h 65"/>
              <a:gd name="T8" fmla="*/ 43 w 80"/>
              <a:gd name="T9" fmla="*/ 44 h 65"/>
              <a:gd name="T10" fmla="*/ 51 w 80"/>
              <a:gd name="T11" fmla="*/ 45 h 65"/>
              <a:gd name="T12" fmla="*/ 52 w 80"/>
              <a:gd name="T13" fmla="*/ 42 h 65"/>
              <a:gd name="T14" fmla="*/ 44 w 80"/>
              <a:gd name="T15" fmla="*/ 40 h 65"/>
              <a:gd name="T16" fmla="*/ 43 w 80"/>
              <a:gd name="T17" fmla="*/ 40 h 65"/>
              <a:gd name="T18" fmla="*/ 43 w 80"/>
              <a:gd name="T19" fmla="*/ 25 h 65"/>
              <a:gd name="T20" fmla="*/ 58 w 80"/>
              <a:gd name="T21" fmla="*/ 25 h 65"/>
              <a:gd name="T22" fmla="*/ 58 w 80"/>
              <a:gd name="T23" fmla="*/ 30 h 65"/>
              <a:gd name="T24" fmla="*/ 49 w 80"/>
              <a:gd name="T25" fmla="*/ 30 h 65"/>
              <a:gd name="T26" fmla="*/ 49 w 80"/>
              <a:gd name="T27" fmla="*/ 34 h 65"/>
              <a:gd name="T28" fmla="*/ 57 w 80"/>
              <a:gd name="T29" fmla="*/ 36 h 65"/>
              <a:gd name="T30" fmla="*/ 59 w 80"/>
              <a:gd name="T31" fmla="*/ 42 h 65"/>
              <a:gd name="T32" fmla="*/ 56 w 80"/>
              <a:gd name="T33" fmla="*/ 48 h 65"/>
              <a:gd name="T34" fmla="*/ 49 w 80"/>
              <a:gd name="T35" fmla="*/ 51 h 65"/>
              <a:gd name="T36" fmla="*/ 38 w 80"/>
              <a:gd name="T37" fmla="*/ 45 h 65"/>
              <a:gd name="T38" fmla="*/ 29 w 80"/>
              <a:gd name="T39" fmla="*/ 45 h 65"/>
              <a:gd name="T40" fmla="*/ 33 w 80"/>
              <a:gd name="T41" fmla="*/ 41 h 65"/>
              <a:gd name="T42" fmla="*/ 39 w 80"/>
              <a:gd name="T43" fmla="*/ 32 h 65"/>
              <a:gd name="T44" fmla="*/ 36 w 80"/>
              <a:gd name="T45" fmla="*/ 26 h 65"/>
              <a:gd name="T46" fmla="*/ 30 w 80"/>
              <a:gd name="T47" fmla="*/ 24 h 65"/>
              <a:gd name="T48" fmla="*/ 22 w 80"/>
              <a:gd name="T49" fmla="*/ 26 h 65"/>
              <a:gd name="T50" fmla="*/ 22 w 80"/>
              <a:gd name="T51" fmla="*/ 27 h 65"/>
              <a:gd name="T52" fmla="*/ 22 w 80"/>
              <a:gd name="T53" fmla="*/ 33 h 65"/>
              <a:gd name="T54" fmla="*/ 23 w 80"/>
              <a:gd name="T55" fmla="*/ 32 h 65"/>
              <a:gd name="T56" fmla="*/ 29 w 80"/>
              <a:gd name="T57" fmla="*/ 30 h 65"/>
              <a:gd name="T58" fmla="*/ 32 w 80"/>
              <a:gd name="T59" fmla="*/ 33 h 65"/>
              <a:gd name="T60" fmla="*/ 31 w 80"/>
              <a:gd name="T61" fmla="*/ 35 h 65"/>
              <a:gd name="T62" fmla="*/ 28 w 80"/>
              <a:gd name="T63" fmla="*/ 39 h 65"/>
              <a:gd name="T64" fmla="*/ 21 w 80"/>
              <a:gd name="T65" fmla="*/ 46 h 65"/>
              <a:gd name="T66" fmla="*/ 21 w 80"/>
              <a:gd name="T67" fmla="*/ 50 h 65"/>
              <a:gd name="T68" fmla="*/ 38 w 80"/>
              <a:gd name="T69" fmla="*/ 50 h 65"/>
              <a:gd name="T70" fmla="*/ 38 w 80"/>
              <a:gd name="T71" fmla="*/ 45 h 65"/>
              <a:gd name="T72" fmla="*/ 71 w 80"/>
              <a:gd name="T73" fmla="*/ 19 h 65"/>
              <a:gd name="T74" fmla="*/ 9 w 80"/>
              <a:gd name="T75" fmla="*/ 19 h 65"/>
              <a:gd name="T76" fmla="*/ 9 w 80"/>
              <a:gd name="T77" fmla="*/ 56 h 65"/>
              <a:gd name="T78" fmla="*/ 9 w 80"/>
              <a:gd name="T79" fmla="*/ 57 h 65"/>
              <a:gd name="T80" fmla="*/ 70 w 80"/>
              <a:gd name="T81" fmla="*/ 57 h 65"/>
              <a:gd name="T82" fmla="*/ 71 w 80"/>
              <a:gd name="T83" fmla="*/ 56 h 65"/>
              <a:gd name="T84" fmla="*/ 71 w 80"/>
              <a:gd name="T85" fmla="*/ 19 h 65"/>
              <a:gd name="T86" fmla="*/ 76 w 80"/>
              <a:gd name="T87" fmla="*/ 0 h 65"/>
              <a:gd name="T88" fmla="*/ 80 w 80"/>
              <a:gd name="T89" fmla="*/ 4 h 65"/>
              <a:gd name="T90" fmla="*/ 80 w 80"/>
              <a:gd name="T91" fmla="*/ 62 h 65"/>
              <a:gd name="T92" fmla="*/ 76 w 80"/>
              <a:gd name="T93" fmla="*/ 65 h 65"/>
              <a:gd name="T94" fmla="*/ 4 w 80"/>
              <a:gd name="T95" fmla="*/ 65 h 65"/>
              <a:gd name="T96" fmla="*/ 0 w 80"/>
              <a:gd name="T97" fmla="*/ 62 h 65"/>
              <a:gd name="T98" fmla="*/ 0 w 80"/>
              <a:gd name="T99" fmla="*/ 4 h 65"/>
              <a:gd name="T100" fmla="*/ 4 w 80"/>
              <a:gd name="T101" fmla="*/ 0 h 65"/>
              <a:gd name="T102" fmla="*/ 76 w 80"/>
              <a:gd name="T10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 h="65">
                <a:moveTo>
                  <a:pt x="49" y="51"/>
                </a:moveTo>
                <a:cubicBezTo>
                  <a:pt x="46" y="51"/>
                  <a:pt x="44" y="51"/>
                  <a:pt x="43" y="50"/>
                </a:cubicBezTo>
                <a:cubicBezTo>
                  <a:pt x="42" y="50"/>
                  <a:pt x="42" y="50"/>
                  <a:pt x="42" y="50"/>
                </a:cubicBezTo>
                <a:cubicBezTo>
                  <a:pt x="42" y="44"/>
                  <a:pt x="42" y="44"/>
                  <a:pt x="42" y="44"/>
                </a:cubicBezTo>
                <a:cubicBezTo>
                  <a:pt x="43" y="44"/>
                  <a:pt x="43" y="44"/>
                  <a:pt x="43" y="44"/>
                </a:cubicBezTo>
                <a:cubicBezTo>
                  <a:pt x="46" y="46"/>
                  <a:pt x="50" y="46"/>
                  <a:pt x="51" y="45"/>
                </a:cubicBezTo>
                <a:cubicBezTo>
                  <a:pt x="52" y="44"/>
                  <a:pt x="52" y="43"/>
                  <a:pt x="52" y="42"/>
                </a:cubicBezTo>
                <a:cubicBezTo>
                  <a:pt x="52" y="41"/>
                  <a:pt x="51" y="39"/>
                  <a:pt x="44" y="40"/>
                </a:cubicBezTo>
                <a:cubicBezTo>
                  <a:pt x="43" y="40"/>
                  <a:pt x="43" y="40"/>
                  <a:pt x="43" y="40"/>
                </a:cubicBezTo>
                <a:cubicBezTo>
                  <a:pt x="43" y="25"/>
                  <a:pt x="43" y="25"/>
                  <a:pt x="43" y="25"/>
                </a:cubicBezTo>
                <a:cubicBezTo>
                  <a:pt x="58" y="25"/>
                  <a:pt x="58" y="25"/>
                  <a:pt x="58" y="25"/>
                </a:cubicBezTo>
                <a:cubicBezTo>
                  <a:pt x="58" y="30"/>
                  <a:pt x="58" y="30"/>
                  <a:pt x="58" y="30"/>
                </a:cubicBezTo>
                <a:cubicBezTo>
                  <a:pt x="49" y="30"/>
                  <a:pt x="49" y="30"/>
                  <a:pt x="49" y="30"/>
                </a:cubicBezTo>
                <a:cubicBezTo>
                  <a:pt x="49" y="34"/>
                  <a:pt x="49" y="34"/>
                  <a:pt x="49" y="34"/>
                </a:cubicBezTo>
                <a:cubicBezTo>
                  <a:pt x="52" y="34"/>
                  <a:pt x="55" y="34"/>
                  <a:pt x="57" y="36"/>
                </a:cubicBezTo>
                <a:cubicBezTo>
                  <a:pt x="58" y="38"/>
                  <a:pt x="59" y="40"/>
                  <a:pt x="59" y="42"/>
                </a:cubicBezTo>
                <a:cubicBezTo>
                  <a:pt x="59" y="44"/>
                  <a:pt x="58" y="47"/>
                  <a:pt x="56" y="48"/>
                </a:cubicBezTo>
                <a:cubicBezTo>
                  <a:pt x="55" y="50"/>
                  <a:pt x="52" y="51"/>
                  <a:pt x="49" y="51"/>
                </a:cubicBezTo>
                <a:moveTo>
                  <a:pt x="38" y="45"/>
                </a:moveTo>
                <a:cubicBezTo>
                  <a:pt x="29" y="45"/>
                  <a:pt x="29" y="45"/>
                  <a:pt x="29" y="45"/>
                </a:cubicBezTo>
                <a:cubicBezTo>
                  <a:pt x="33" y="41"/>
                  <a:pt x="33" y="41"/>
                  <a:pt x="33" y="41"/>
                </a:cubicBezTo>
                <a:cubicBezTo>
                  <a:pt x="37" y="38"/>
                  <a:pt x="39" y="35"/>
                  <a:pt x="39" y="32"/>
                </a:cubicBezTo>
                <a:cubicBezTo>
                  <a:pt x="39" y="30"/>
                  <a:pt x="38" y="28"/>
                  <a:pt x="36" y="26"/>
                </a:cubicBezTo>
                <a:cubicBezTo>
                  <a:pt x="35" y="25"/>
                  <a:pt x="33" y="24"/>
                  <a:pt x="30" y="24"/>
                </a:cubicBezTo>
                <a:cubicBezTo>
                  <a:pt x="27" y="24"/>
                  <a:pt x="25" y="25"/>
                  <a:pt x="22" y="26"/>
                </a:cubicBezTo>
                <a:cubicBezTo>
                  <a:pt x="22" y="27"/>
                  <a:pt x="22" y="27"/>
                  <a:pt x="22" y="27"/>
                </a:cubicBezTo>
                <a:cubicBezTo>
                  <a:pt x="22" y="33"/>
                  <a:pt x="22" y="33"/>
                  <a:pt x="22" y="33"/>
                </a:cubicBezTo>
                <a:cubicBezTo>
                  <a:pt x="23" y="32"/>
                  <a:pt x="23" y="32"/>
                  <a:pt x="23" y="32"/>
                </a:cubicBezTo>
                <a:cubicBezTo>
                  <a:pt x="25" y="30"/>
                  <a:pt x="27" y="30"/>
                  <a:pt x="29" y="30"/>
                </a:cubicBezTo>
                <a:cubicBezTo>
                  <a:pt x="31" y="30"/>
                  <a:pt x="32" y="31"/>
                  <a:pt x="32" y="33"/>
                </a:cubicBezTo>
                <a:cubicBezTo>
                  <a:pt x="32" y="33"/>
                  <a:pt x="32" y="34"/>
                  <a:pt x="31" y="35"/>
                </a:cubicBezTo>
                <a:cubicBezTo>
                  <a:pt x="31" y="36"/>
                  <a:pt x="30" y="37"/>
                  <a:pt x="28" y="39"/>
                </a:cubicBezTo>
                <a:cubicBezTo>
                  <a:pt x="21" y="46"/>
                  <a:pt x="21" y="46"/>
                  <a:pt x="21" y="46"/>
                </a:cubicBezTo>
                <a:cubicBezTo>
                  <a:pt x="21" y="50"/>
                  <a:pt x="21" y="50"/>
                  <a:pt x="21" y="50"/>
                </a:cubicBezTo>
                <a:cubicBezTo>
                  <a:pt x="38" y="50"/>
                  <a:pt x="38" y="50"/>
                  <a:pt x="38" y="50"/>
                </a:cubicBezTo>
                <a:lnTo>
                  <a:pt x="38" y="45"/>
                </a:lnTo>
                <a:close/>
                <a:moveTo>
                  <a:pt x="71" y="19"/>
                </a:moveTo>
                <a:cubicBezTo>
                  <a:pt x="9" y="19"/>
                  <a:pt x="9" y="19"/>
                  <a:pt x="9" y="19"/>
                </a:cubicBezTo>
                <a:cubicBezTo>
                  <a:pt x="9" y="56"/>
                  <a:pt x="9" y="56"/>
                  <a:pt x="9" y="56"/>
                </a:cubicBezTo>
                <a:cubicBezTo>
                  <a:pt x="9" y="57"/>
                  <a:pt x="9" y="57"/>
                  <a:pt x="9" y="57"/>
                </a:cubicBezTo>
                <a:cubicBezTo>
                  <a:pt x="70" y="57"/>
                  <a:pt x="70" y="57"/>
                  <a:pt x="70" y="57"/>
                </a:cubicBezTo>
                <a:cubicBezTo>
                  <a:pt x="71" y="57"/>
                  <a:pt x="71" y="57"/>
                  <a:pt x="71" y="56"/>
                </a:cubicBezTo>
                <a:lnTo>
                  <a:pt x="71" y="19"/>
                </a:lnTo>
                <a:close/>
                <a:moveTo>
                  <a:pt x="76" y="0"/>
                </a:moveTo>
                <a:cubicBezTo>
                  <a:pt x="78" y="0"/>
                  <a:pt x="80" y="1"/>
                  <a:pt x="80" y="4"/>
                </a:cubicBezTo>
                <a:cubicBezTo>
                  <a:pt x="80" y="62"/>
                  <a:pt x="80" y="62"/>
                  <a:pt x="80" y="62"/>
                </a:cubicBezTo>
                <a:cubicBezTo>
                  <a:pt x="80" y="64"/>
                  <a:pt x="78" y="65"/>
                  <a:pt x="76" y="65"/>
                </a:cubicBezTo>
                <a:cubicBezTo>
                  <a:pt x="4" y="65"/>
                  <a:pt x="4" y="65"/>
                  <a:pt x="4" y="65"/>
                </a:cubicBezTo>
                <a:cubicBezTo>
                  <a:pt x="2" y="65"/>
                  <a:pt x="0" y="64"/>
                  <a:pt x="0" y="62"/>
                </a:cubicBezTo>
                <a:cubicBezTo>
                  <a:pt x="0" y="4"/>
                  <a:pt x="0" y="4"/>
                  <a:pt x="0" y="4"/>
                </a:cubicBezTo>
                <a:cubicBezTo>
                  <a:pt x="0" y="1"/>
                  <a:pt x="2" y="0"/>
                  <a:pt x="4" y="0"/>
                </a:cubicBezTo>
                <a:cubicBezTo>
                  <a:pt x="76" y="0"/>
                  <a:pt x="76" y="0"/>
                  <a:pt x="76" y="0"/>
                </a:cubicBezTo>
              </a:path>
            </a:pathLst>
          </a:custGeom>
          <a:solidFill>
            <a:schemeClr val="tx1"/>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33" name="Freeform 109"/>
          <p:cNvSpPr>
            <a:spLocks noEditPoints="1"/>
          </p:cNvSpPr>
          <p:nvPr/>
        </p:nvSpPr>
        <p:spPr bwMode="black">
          <a:xfrm>
            <a:off x="9074887" y="5509602"/>
            <a:ext cx="1143000" cy="1064844"/>
          </a:xfrm>
          <a:custGeom>
            <a:avLst/>
            <a:gdLst>
              <a:gd name="T0" fmla="*/ 49 w 80"/>
              <a:gd name="T1" fmla="*/ 51 h 65"/>
              <a:gd name="T2" fmla="*/ 43 w 80"/>
              <a:gd name="T3" fmla="*/ 50 h 65"/>
              <a:gd name="T4" fmla="*/ 42 w 80"/>
              <a:gd name="T5" fmla="*/ 50 h 65"/>
              <a:gd name="T6" fmla="*/ 42 w 80"/>
              <a:gd name="T7" fmla="*/ 44 h 65"/>
              <a:gd name="T8" fmla="*/ 43 w 80"/>
              <a:gd name="T9" fmla="*/ 44 h 65"/>
              <a:gd name="T10" fmla="*/ 51 w 80"/>
              <a:gd name="T11" fmla="*/ 45 h 65"/>
              <a:gd name="T12" fmla="*/ 52 w 80"/>
              <a:gd name="T13" fmla="*/ 42 h 65"/>
              <a:gd name="T14" fmla="*/ 44 w 80"/>
              <a:gd name="T15" fmla="*/ 40 h 65"/>
              <a:gd name="T16" fmla="*/ 43 w 80"/>
              <a:gd name="T17" fmla="*/ 40 h 65"/>
              <a:gd name="T18" fmla="*/ 43 w 80"/>
              <a:gd name="T19" fmla="*/ 25 h 65"/>
              <a:gd name="T20" fmla="*/ 58 w 80"/>
              <a:gd name="T21" fmla="*/ 25 h 65"/>
              <a:gd name="T22" fmla="*/ 58 w 80"/>
              <a:gd name="T23" fmla="*/ 30 h 65"/>
              <a:gd name="T24" fmla="*/ 49 w 80"/>
              <a:gd name="T25" fmla="*/ 30 h 65"/>
              <a:gd name="T26" fmla="*/ 49 w 80"/>
              <a:gd name="T27" fmla="*/ 34 h 65"/>
              <a:gd name="T28" fmla="*/ 57 w 80"/>
              <a:gd name="T29" fmla="*/ 36 h 65"/>
              <a:gd name="T30" fmla="*/ 59 w 80"/>
              <a:gd name="T31" fmla="*/ 42 h 65"/>
              <a:gd name="T32" fmla="*/ 56 w 80"/>
              <a:gd name="T33" fmla="*/ 48 h 65"/>
              <a:gd name="T34" fmla="*/ 49 w 80"/>
              <a:gd name="T35" fmla="*/ 51 h 65"/>
              <a:gd name="T36" fmla="*/ 38 w 80"/>
              <a:gd name="T37" fmla="*/ 45 h 65"/>
              <a:gd name="T38" fmla="*/ 29 w 80"/>
              <a:gd name="T39" fmla="*/ 45 h 65"/>
              <a:gd name="T40" fmla="*/ 33 w 80"/>
              <a:gd name="T41" fmla="*/ 41 h 65"/>
              <a:gd name="T42" fmla="*/ 39 w 80"/>
              <a:gd name="T43" fmla="*/ 32 h 65"/>
              <a:gd name="T44" fmla="*/ 36 w 80"/>
              <a:gd name="T45" fmla="*/ 26 h 65"/>
              <a:gd name="T46" fmla="*/ 30 w 80"/>
              <a:gd name="T47" fmla="*/ 24 h 65"/>
              <a:gd name="T48" fmla="*/ 22 w 80"/>
              <a:gd name="T49" fmla="*/ 26 h 65"/>
              <a:gd name="T50" fmla="*/ 22 w 80"/>
              <a:gd name="T51" fmla="*/ 27 h 65"/>
              <a:gd name="T52" fmla="*/ 22 w 80"/>
              <a:gd name="T53" fmla="*/ 33 h 65"/>
              <a:gd name="T54" fmla="*/ 23 w 80"/>
              <a:gd name="T55" fmla="*/ 32 h 65"/>
              <a:gd name="T56" fmla="*/ 29 w 80"/>
              <a:gd name="T57" fmla="*/ 30 h 65"/>
              <a:gd name="T58" fmla="*/ 32 w 80"/>
              <a:gd name="T59" fmla="*/ 33 h 65"/>
              <a:gd name="T60" fmla="*/ 31 w 80"/>
              <a:gd name="T61" fmla="*/ 35 h 65"/>
              <a:gd name="T62" fmla="*/ 28 w 80"/>
              <a:gd name="T63" fmla="*/ 39 h 65"/>
              <a:gd name="T64" fmla="*/ 21 w 80"/>
              <a:gd name="T65" fmla="*/ 46 h 65"/>
              <a:gd name="T66" fmla="*/ 21 w 80"/>
              <a:gd name="T67" fmla="*/ 50 h 65"/>
              <a:gd name="T68" fmla="*/ 38 w 80"/>
              <a:gd name="T69" fmla="*/ 50 h 65"/>
              <a:gd name="T70" fmla="*/ 38 w 80"/>
              <a:gd name="T71" fmla="*/ 45 h 65"/>
              <a:gd name="T72" fmla="*/ 71 w 80"/>
              <a:gd name="T73" fmla="*/ 19 h 65"/>
              <a:gd name="T74" fmla="*/ 9 w 80"/>
              <a:gd name="T75" fmla="*/ 19 h 65"/>
              <a:gd name="T76" fmla="*/ 9 w 80"/>
              <a:gd name="T77" fmla="*/ 56 h 65"/>
              <a:gd name="T78" fmla="*/ 9 w 80"/>
              <a:gd name="T79" fmla="*/ 57 h 65"/>
              <a:gd name="T80" fmla="*/ 70 w 80"/>
              <a:gd name="T81" fmla="*/ 57 h 65"/>
              <a:gd name="T82" fmla="*/ 71 w 80"/>
              <a:gd name="T83" fmla="*/ 56 h 65"/>
              <a:gd name="T84" fmla="*/ 71 w 80"/>
              <a:gd name="T85" fmla="*/ 19 h 65"/>
              <a:gd name="T86" fmla="*/ 76 w 80"/>
              <a:gd name="T87" fmla="*/ 0 h 65"/>
              <a:gd name="T88" fmla="*/ 80 w 80"/>
              <a:gd name="T89" fmla="*/ 4 h 65"/>
              <a:gd name="T90" fmla="*/ 80 w 80"/>
              <a:gd name="T91" fmla="*/ 62 h 65"/>
              <a:gd name="T92" fmla="*/ 76 w 80"/>
              <a:gd name="T93" fmla="*/ 65 h 65"/>
              <a:gd name="T94" fmla="*/ 4 w 80"/>
              <a:gd name="T95" fmla="*/ 65 h 65"/>
              <a:gd name="T96" fmla="*/ 0 w 80"/>
              <a:gd name="T97" fmla="*/ 62 h 65"/>
              <a:gd name="T98" fmla="*/ 0 w 80"/>
              <a:gd name="T99" fmla="*/ 4 h 65"/>
              <a:gd name="T100" fmla="*/ 4 w 80"/>
              <a:gd name="T101" fmla="*/ 0 h 65"/>
              <a:gd name="T102" fmla="*/ 76 w 80"/>
              <a:gd name="T10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 h="65">
                <a:moveTo>
                  <a:pt x="49" y="51"/>
                </a:moveTo>
                <a:cubicBezTo>
                  <a:pt x="46" y="51"/>
                  <a:pt x="44" y="51"/>
                  <a:pt x="43" y="50"/>
                </a:cubicBezTo>
                <a:cubicBezTo>
                  <a:pt x="42" y="50"/>
                  <a:pt x="42" y="50"/>
                  <a:pt x="42" y="50"/>
                </a:cubicBezTo>
                <a:cubicBezTo>
                  <a:pt x="42" y="44"/>
                  <a:pt x="42" y="44"/>
                  <a:pt x="42" y="44"/>
                </a:cubicBezTo>
                <a:cubicBezTo>
                  <a:pt x="43" y="44"/>
                  <a:pt x="43" y="44"/>
                  <a:pt x="43" y="44"/>
                </a:cubicBezTo>
                <a:cubicBezTo>
                  <a:pt x="46" y="46"/>
                  <a:pt x="50" y="46"/>
                  <a:pt x="51" y="45"/>
                </a:cubicBezTo>
                <a:cubicBezTo>
                  <a:pt x="52" y="44"/>
                  <a:pt x="52" y="43"/>
                  <a:pt x="52" y="42"/>
                </a:cubicBezTo>
                <a:cubicBezTo>
                  <a:pt x="52" y="41"/>
                  <a:pt x="51" y="39"/>
                  <a:pt x="44" y="40"/>
                </a:cubicBezTo>
                <a:cubicBezTo>
                  <a:pt x="43" y="40"/>
                  <a:pt x="43" y="40"/>
                  <a:pt x="43" y="40"/>
                </a:cubicBezTo>
                <a:cubicBezTo>
                  <a:pt x="43" y="25"/>
                  <a:pt x="43" y="25"/>
                  <a:pt x="43" y="25"/>
                </a:cubicBezTo>
                <a:cubicBezTo>
                  <a:pt x="58" y="25"/>
                  <a:pt x="58" y="25"/>
                  <a:pt x="58" y="25"/>
                </a:cubicBezTo>
                <a:cubicBezTo>
                  <a:pt x="58" y="30"/>
                  <a:pt x="58" y="30"/>
                  <a:pt x="58" y="30"/>
                </a:cubicBezTo>
                <a:cubicBezTo>
                  <a:pt x="49" y="30"/>
                  <a:pt x="49" y="30"/>
                  <a:pt x="49" y="30"/>
                </a:cubicBezTo>
                <a:cubicBezTo>
                  <a:pt x="49" y="34"/>
                  <a:pt x="49" y="34"/>
                  <a:pt x="49" y="34"/>
                </a:cubicBezTo>
                <a:cubicBezTo>
                  <a:pt x="52" y="34"/>
                  <a:pt x="55" y="34"/>
                  <a:pt x="57" y="36"/>
                </a:cubicBezTo>
                <a:cubicBezTo>
                  <a:pt x="58" y="38"/>
                  <a:pt x="59" y="40"/>
                  <a:pt x="59" y="42"/>
                </a:cubicBezTo>
                <a:cubicBezTo>
                  <a:pt x="59" y="44"/>
                  <a:pt x="58" y="47"/>
                  <a:pt x="56" y="48"/>
                </a:cubicBezTo>
                <a:cubicBezTo>
                  <a:pt x="55" y="50"/>
                  <a:pt x="52" y="51"/>
                  <a:pt x="49" y="51"/>
                </a:cubicBezTo>
                <a:moveTo>
                  <a:pt x="38" y="45"/>
                </a:moveTo>
                <a:cubicBezTo>
                  <a:pt x="29" y="45"/>
                  <a:pt x="29" y="45"/>
                  <a:pt x="29" y="45"/>
                </a:cubicBezTo>
                <a:cubicBezTo>
                  <a:pt x="33" y="41"/>
                  <a:pt x="33" y="41"/>
                  <a:pt x="33" y="41"/>
                </a:cubicBezTo>
                <a:cubicBezTo>
                  <a:pt x="37" y="38"/>
                  <a:pt x="39" y="35"/>
                  <a:pt x="39" y="32"/>
                </a:cubicBezTo>
                <a:cubicBezTo>
                  <a:pt x="39" y="30"/>
                  <a:pt x="38" y="28"/>
                  <a:pt x="36" y="26"/>
                </a:cubicBezTo>
                <a:cubicBezTo>
                  <a:pt x="35" y="25"/>
                  <a:pt x="33" y="24"/>
                  <a:pt x="30" y="24"/>
                </a:cubicBezTo>
                <a:cubicBezTo>
                  <a:pt x="27" y="24"/>
                  <a:pt x="25" y="25"/>
                  <a:pt x="22" y="26"/>
                </a:cubicBezTo>
                <a:cubicBezTo>
                  <a:pt x="22" y="27"/>
                  <a:pt x="22" y="27"/>
                  <a:pt x="22" y="27"/>
                </a:cubicBezTo>
                <a:cubicBezTo>
                  <a:pt x="22" y="33"/>
                  <a:pt x="22" y="33"/>
                  <a:pt x="22" y="33"/>
                </a:cubicBezTo>
                <a:cubicBezTo>
                  <a:pt x="23" y="32"/>
                  <a:pt x="23" y="32"/>
                  <a:pt x="23" y="32"/>
                </a:cubicBezTo>
                <a:cubicBezTo>
                  <a:pt x="25" y="30"/>
                  <a:pt x="27" y="30"/>
                  <a:pt x="29" y="30"/>
                </a:cubicBezTo>
                <a:cubicBezTo>
                  <a:pt x="31" y="30"/>
                  <a:pt x="32" y="31"/>
                  <a:pt x="32" y="33"/>
                </a:cubicBezTo>
                <a:cubicBezTo>
                  <a:pt x="32" y="33"/>
                  <a:pt x="32" y="34"/>
                  <a:pt x="31" y="35"/>
                </a:cubicBezTo>
                <a:cubicBezTo>
                  <a:pt x="31" y="36"/>
                  <a:pt x="30" y="37"/>
                  <a:pt x="28" y="39"/>
                </a:cubicBezTo>
                <a:cubicBezTo>
                  <a:pt x="21" y="46"/>
                  <a:pt x="21" y="46"/>
                  <a:pt x="21" y="46"/>
                </a:cubicBezTo>
                <a:cubicBezTo>
                  <a:pt x="21" y="50"/>
                  <a:pt x="21" y="50"/>
                  <a:pt x="21" y="50"/>
                </a:cubicBezTo>
                <a:cubicBezTo>
                  <a:pt x="38" y="50"/>
                  <a:pt x="38" y="50"/>
                  <a:pt x="38" y="50"/>
                </a:cubicBezTo>
                <a:lnTo>
                  <a:pt x="38" y="45"/>
                </a:lnTo>
                <a:close/>
                <a:moveTo>
                  <a:pt x="71" y="19"/>
                </a:moveTo>
                <a:cubicBezTo>
                  <a:pt x="9" y="19"/>
                  <a:pt x="9" y="19"/>
                  <a:pt x="9" y="19"/>
                </a:cubicBezTo>
                <a:cubicBezTo>
                  <a:pt x="9" y="56"/>
                  <a:pt x="9" y="56"/>
                  <a:pt x="9" y="56"/>
                </a:cubicBezTo>
                <a:cubicBezTo>
                  <a:pt x="9" y="57"/>
                  <a:pt x="9" y="57"/>
                  <a:pt x="9" y="57"/>
                </a:cubicBezTo>
                <a:cubicBezTo>
                  <a:pt x="70" y="57"/>
                  <a:pt x="70" y="57"/>
                  <a:pt x="70" y="57"/>
                </a:cubicBezTo>
                <a:cubicBezTo>
                  <a:pt x="71" y="57"/>
                  <a:pt x="71" y="57"/>
                  <a:pt x="71" y="56"/>
                </a:cubicBezTo>
                <a:lnTo>
                  <a:pt x="71" y="19"/>
                </a:lnTo>
                <a:close/>
                <a:moveTo>
                  <a:pt x="76" y="0"/>
                </a:moveTo>
                <a:cubicBezTo>
                  <a:pt x="78" y="0"/>
                  <a:pt x="80" y="1"/>
                  <a:pt x="80" y="4"/>
                </a:cubicBezTo>
                <a:cubicBezTo>
                  <a:pt x="80" y="62"/>
                  <a:pt x="80" y="62"/>
                  <a:pt x="80" y="62"/>
                </a:cubicBezTo>
                <a:cubicBezTo>
                  <a:pt x="80" y="64"/>
                  <a:pt x="78" y="65"/>
                  <a:pt x="76" y="65"/>
                </a:cubicBezTo>
                <a:cubicBezTo>
                  <a:pt x="4" y="65"/>
                  <a:pt x="4" y="65"/>
                  <a:pt x="4" y="65"/>
                </a:cubicBezTo>
                <a:cubicBezTo>
                  <a:pt x="2" y="65"/>
                  <a:pt x="0" y="64"/>
                  <a:pt x="0" y="62"/>
                </a:cubicBezTo>
                <a:cubicBezTo>
                  <a:pt x="0" y="4"/>
                  <a:pt x="0" y="4"/>
                  <a:pt x="0" y="4"/>
                </a:cubicBezTo>
                <a:cubicBezTo>
                  <a:pt x="0" y="1"/>
                  <a:pt x="2" y="0"/>
                  <a:pt x="4" y="0"/>
                </a:cubicBezTo>
                <a:cubicBezTo>
                  <a:pt x="76" y="0"/>
                  <a:pt x="76" y="0"/>
                  <a:pt x="76" y="0"/>
                </a:cubicBezTo>
              </a:path>
            </a:pathLst>
          </a:custGeom>
          <a:solidFill>
            <a:schemeClr val="tx1"/>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34" name="Freeform 109"/>
          <p:cNvSpPr>
            <a:spLocks noEditPoints="1"/>
          </p:cNvSpPr>
          <p:nvPr/>
        </p:nvSpPr>
        <p:spPr bwMode="black">
          <a:xfrm>
            <a:off x="10542162" y="4327524"/>
            <a:ext cx="1143000" cy="1064844"/>
          </a:xfrm>
          <a:custGeom>
            <a:avLst/>
            <a:gdLst>
              <a:gd name="T0" fmla="*/ 49 w 80"/>
              <a:gd name="T1" fmla="*/ 51 h 65"/>
              <a:gd name="T2" fmla="*/ 43 w 80"/>
              <a:gd name="T3" fmla="*/ 50 h 65"/>
              <a:gd name="T4" fmla="*/ 42 w 80"/>
              <a:gd name="T5" fmla="*/ 50 h 65"/>
              <a:gd name="T6" fmla="*/ 42 w 80"/>
              <a:gd name="T7" fmla="*/ 44 h 65"/>
              <a:gd name="T8" fmla="*/ 43 w 80"/>
              <a:gd name="T9" fmla="*/ 44 h 65"/>
              <a:gd name="T10" fmla="*/ 51 w 80"/>
              <a:gd name="T11" fmla="*/ 45 h 65"/>
              <a:gd name="T12" fmla="*/ 52 w 80"/>
              <a:gd name="T13" fmla="*/ 42 h 65"/>
              <a:gd name="T14" fmla="*/ 44 w 80"/>
              <a:gd name="T15" fmla="*/ 40 h 65"/>
              <a:gd name="T16" fmla="*/ 43 w 80"/>
              <a:gd name="T17" fmla="*/ 40 h 65"/>
              <a:gd name="T18" fmla="*/ 43 w 80"/>
              <a:gd name="T19" fmla="*/ 25 h 65"/>
              <a:gd name="T20" fmla="*/ 58 w 80"/>
              <a:gd name="T21" fmla="*/ 25 h 65"/>
              <a:gd name="T22" fmla="*/ 58 w 80"/>
              <a:gd name="T23" fmla="*/ 30 h 65"/>
              <a:gd name="T24" fmla="*/ 49 w 80"/>
              <a:gd name="T25" fmla="*/ 30 h 65"/>
              <a:gd name="T26" fmla="*/ 49 w 80"/>
              <a:gd name="T27" fmla="*/ 34 h 65"/>
              <a:gd name="T28" fmla="*/ 57 w 80"/>
              <a:gd name="T29" fmla="*/ 36 h 65"/>
              <a:gd name="T30" fmla="*/ 59 w 80"/>
              <a:gd name="T31" fmla="*/ 42 h 65"/>
              <a:gd name="T32" fmla="*/ 56 w 80"/>
              <a:gd name="T33" fmla="*/ 48 h 65"/>
              <a:gd name="T34" fmla="*/ 49 w 80"/>
              <a:gd name="T35" fmla="*/ 51 h 65"/>
              <a:gd name="T36" fmla="*/ 38 w 80"/>
              <a:gd name="T37" fmla="*/ 45 h 65"/>
              <a:gd name="T38" fmla="*/ 29 w 80"/>
              <a:gd name="T39" fmla="*/ 45 h 65"/>
              <a:gd name="T40" fmla="*/ 33 w 80"/>
              <a:gd name="T41" fmla="*/ 41 h 65"/>
              <a:gd name="T42" fmla="*/ 39 w 80"/>
              <a:gd name="T43" fmla="*/ 32 h 65"/>
              <a:gd name="T44" fmla="*/ 36 w 80"/>
              <a:gd name="T45" fmla="*/ 26 h 65"/>
              <a:gd name="T46" fmla="*/ 30 w 80"/>
              <a:gd name="T47" fmla="*/ 24 h 65"/>
              <a:gd name="T48" fmla="*/ 22 w 80"/>
              <a:gd name="T49" fmla="*/ 26 h 65"/>
              <a:gd name="T50" fmla="*/ 22 w 80"/>
              <a:gd name="T51" fmla="*/ 27 h 65"/>
              <a:gd name="T52" fmla="*/ 22 w 80"/>
              <a:gd name="T53" fmla="*/ 33 h 65"/>
              <a:gd name="T54" fmla="*/ 23 w 80"/>
              <a:gd name="T55" fmla="*/ 32 h 65"/>
              <a:gd name="T56" fmla="*/ 29 w 80"/>
              <a:gd name="T57" fmla="*/ 30 h 65"/>
              <a:gd name="T58" fmla="*/ 32 w 80"/>
              <a:gd name="T59" fmla="*/ 33 h 65"/>
              <a:gd name="T60" fmla="*/ 31 w 80"/>
              <a:gd name="T61" fmla="*/ 35 h 65"/>
              <a:gd name="T62" fmla="*/ 28 w 80"/>
              <a:gd name="T63" fmla="*/ 39 h 65"/>
              <a:gd name="T64" fmla="*/ 21 w 80"/>
              <a:gd name="T65" fmla="*/ 46 h 65"/>
              <a:gd name="T66" fmla="*/ 21 w 80"/>
              <a:gd name="T67" fmla="*/ 50 h 65"/>
              <a:gd name="T68" fmla="*/ 38 w 80"/>
              <a:gd name="T69" fmla="*/ 50 h 65"/>
              <a:gd name="T70" fmla="*/ 38 w 80"/>
              <a:gd name="T71" fmla="*/ 45 h 65"/>
              <a:gd name="T72" fmla="*/ 71 w 80"/>
              <a:gd name="T73" fmla="*/ 19 h 65"/>
              <a:gd name="T74" fmla="*/ 9 w 80"/>
              <a:gd name="T75" fmla="*/ 19 h 65"/>
              <a:gd name="T76" fmla="*/ 9 w 80"/>
              <a:gd name="T77" fmla="*/ 56 h 65"/>
              <a:gd name="T78" fmla="*/ 9 w 80"/>
              <a:gd name="T79" fmla="*/ 57 h 65"/>
              <a:gd name="T80" fmla="*/ 70 w 80"/>
              <a:gd name="T81" fmla="*/ 57 h 65"/>
              <a:gd name="T82" fmla="*/ 71 w 80"/>
              <a:gd name="T83" fmla="*/ 56 h 65"/>
              <a:gd name="T84" fmla="*/ 71 w 80"/>
              <a:gd name="T85" fmla="*/ 19 h 65"/>
              <a:gd name="T86" fmla="*/ 76 w 80"/>
              <a:gd name="T87" fmla="*/ 0 h 65"/>
              <a:gd name="T88" fmla="*/ 80 w 80"/>
              <a:gd name="T89" fmla="*/ 4 h 65"/>
              <a:gd name="T90" fmla="*/ 80 w 80"/>
              <a:gd name="T91" fmla="*/ 62 h 65"/>
              <a:gd name="T92" fmla="*/ 76 w 80"/>
              <a:gd name="T93" fmla="*/ 65 h 65"/>
              <a:gd name="T94" fmla="*/ 4 w 80"/>
              <a:gd name="T95" fmla="*/ 65 h 65"/>
              <a:gd name="T96" fmla="*/ 0 w 80"/>
              <a:gd name="T97" fmla="*/ 62 h 65"/>
              <a:gd name="T98" fmla="*/ 0 w 80"/>
              <a:gd name="T99" fmla="*/ 4 h 65"/>
              <a:gd name="T100" fmla="*/ 4 w 80"/>
              <a:gd name="T101" fmla="*/ 0 h 65"/>
              <a:gd name="T102" fmla="*/ 76 w 80"/>
              <a:gd name="T10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 h="65">
                <a:moveTo>
                  <a:pt x="49" y="51"/>
                </a:moveTo>
                <a:cubicBezTo>
                  <a:pt x="46" y="51"/>
                  <a:pt x="44" y="51"/>
                  <a:pt x="43" y="50"/>
                </a:cubicBezTo>
                <a:cubicBezTo>
                  <a:pt x="42" y="50"/>
                  <a:pt x="42" y="50"/>
                  <a:pt x="42" y="50"/>
                </a:cubicBezTo>
                <a:cubicBezTo>
                  <a:pt x="42" y="44"/>
                  <a:pt x="42" y="44"/>
                  <a:pt x="42" y="44"/>
                </a:cubicBezTo>
                <a:cubicBezTo>
                  <a:pt x="43" y="44"/>
                  <a:pt x="43" y="44"/>
                  <a:pt x="43" y="44"/>
                </a:cubicBezTo>
                <a:cubicBezTo>
                  <a:pt x="46" y="46"/>
                  <a:pt x="50" y="46"/>
                  <a:pt x="51" y="45"/>
                </a:cubicBezTo>
                <a:cubicBezTo>
                  <a:pt x="52" y="44"/>
                  <a:pt x="52" y="43"/>
                  <a:pt x="52" y="42"/>
                </a:cubicBezTo>
                <a:cubicBezTo>
                  <a:pt x="52" y="41"/>
                  <a:pt x="51" y="39"/>
                  <a:pt x="44" y="40"/>
                </a:cubicBezTo>
                <a:cubicBezTo>
                  <a:pt x="43" y="40"/>
                  <a:pt x="43" y="40"/>
                  <a:pt x="43" y="40"/>
                </a:cubicBezTo>
                <a:cubicBezTo>
                  <a:pt x="43" y="25"/>
                  <a:pt x="43" y="25"/>
                  <a:pt x="43" y="25"/>
                </a:cubicBezTo>
                <a:cubicBezTo>
                  <a:pt x="58" y="25"/>
                  <a:pt x="58" y="25"/>
                  <a:pt x="58" y="25"/>
                </a:cubicBezTo>
                <a:cubicBezTo>
                  <a:pt x="58" y="30"/>
                  <a:pt x="58" y="30"/>
                  <a:pt x="58" y="30"/>
                </a:cubicBezTo>
                <a:cubicBezTo>
                  <a:pt x="49" y="30"/>
                  <a:pt x="49" y="30"/>
                  <a:pt x="49" y="30"/>
                </a:cubicBezTo>
                <a:cubicBezTo>
                  <a:pt x="49" y="34"/>
                  <a:pt x="49" y="34"/>
                  <a:pt x="49" y="34"/>
                </a:cubicBezTo>
                <a:cubicBezTo>
                  <a:pt x="52" y="34"/>
                  <a:pt x="55" y="34"/>
                  <a:pt x="57" y="36"/>
                </a:cubicBezTo>
                <a:cubicBezTo>
                  <a:pt x="58" y="38"/>
                  <a:pt x="59" y="40"/>
                  <a:pt x="59" y="42"/>
                </a:cubicBezTo>
                <a:cubicBezTo>
                  <a:pt x="59" y="44"/>
                  <a:pt x="58" y="47"/>
                  <a:pt x="56" y="48"/>
                </a:cubicBezTo>
                <a:cubicBezTo>
                  <a:pt x="55" y="50"/>
                  <a:pt x="52" y="51"/>
                  <a:pt x="49" y="51"/>
                </a:cubicBezTo>
                <a:moveTo>
                  <a:pt x="38" y="45"/>
                </a:moveTo>
                <a:cubicBezTo>
                  <a:pt x="29" y="45"/>
                  <a:pt x="29" y="45"/>
                  <a:pt x="29" y="45"/>
                </a:cubicBezTo>
                <a:cubicBezTo>
                  <a:pt x="33" y="41"/>
                  <a:pt x="33" y="41"/>
                  <a:pt x="33" y="41"/>
                </a:cubicBezTo>
                <a:cubicBezTo>
                  <a:pt x="37" y="38"/>
                  <a:pt x="39" y="35"/>
                  <a:pt x="39" y="32"/>
                </a:cubicBezTo>
                <a:cubicBezTo>
                  <a:pt x="39" y="30"/>
                  <a:pt x="38" y="28"/>
                  <a:pt x="36" y="26"/>
                </a:cubicBezTo>
                <a:cubicBezTo>
                  <a:pt x="35" y="25"/>
                  <a:pt x="33" y="24"/>
                  <a:pt x="30" y="24"/>
                </a:cubicBezTo>
                <a:cubicBezTo>
                  <a:pt x="27" y="24"/>
                  <a:pt x="25" y="25"/>
                  <a:pt x="22" y="26"/>
                </a:cubicBezTo>
                <a:cubicBezTo>
                  <a:pt x="22" y="27"/>
                  <a:pt x="22" y="27"/>
                  <a:pt x="22" y="27"/>
                </a:cubicBezTo>
                <a:cubicBezTo>
                  <a:pt x="22" y="33"/>
                  <a:pt x="22" y="33"/>
                  <a:pt x="22" y="33"/>
                </a:cubicBezTo>
                <a:cubicBezTo>
                  <a:pt x="23" y="32"/>
                  <a:pt x="23" y="32"/>
                  <a:pt x="23" y="32"/>
                </a:cubicBezTo>
                <a:cubicBezTo>
                  <a:pt x="25" y="30"/>
                  <a:pt x="27" y="30"/>
                  <a:pt x="29" y="30"/>
                </a:cubicBezTo>
                <a:cubicBezTo>
                  <a:pt x="31" y="30"/>
                  <a:pt x="32" y="31"/>
                  <a:pt x="32" y="33"/>
                </a:cubicBezTo>
                <a:cubicBezTo>
                  <a:pt x="32" y="33"/>
                  <a:pt x="32" y="34"/>
                  <a:pt x="31" y="35"/>
                </a:cubicBezTo>
                <a:cubicBezTo>
                  <a:pt x="31" y="36"/>
                  <a:pt x="30" y="37"/>
                  <a:pt x="28" y="39"/>
                </a:cubicBezTo>
                <a:cubicBezTo>
                  <a:pt x="21" y="46"/>
                  <a:pt x="21" y="46"/>
                  <a:pt x="21" y="46"/>
                </a:cubicBezTo>
                <a:cubicBezTo>
                  <a:pt x="21" y="50"/>
                  <a:pt x="21" y="50"/>
                  <a:pt x="21" y="50"/>
                </a:cubicBezTo>
                <a:cubicBezTo>
                  <a:pt x="38" y="50"/>
                  <a:pt x="38" y="50"/>
                  <a:pt x="38" y="50"/>
                </a:cubicBezTo>
                <a:lnTo>
                  <a:pt x="38" y="45"/>
                </a:lnTo>
                <a:close/>
                <a:moveTo>
                  <a:pt x="71" y="19"/>
                </a:moveTo>
                <a:cubicBezTo>
                  <a:pt x="9" y="19"/>
                  <a:pt x="9" y="19"/>
                  <a:pt x="9" y="19"/>
                </a:cubicBezTo>
                <a:cubicBezTo>
                  <a:pt x="9" y="56"/>
                  <a:pt x="9" y="56"/>
                  <a:pt x="9" y="56"/>
                </a:cubicBezTo>
                <a:cubicBezTo>
                  <a:pt x="9" y="57"/>
                  <a:pt x="9" y="57"/>
                  <a:pt x="9" y="57"/>
                </a:cubicBezTo>
                <a:cubicBezTo>
                  <a:pt x="70" y="57"/>
                  <a:pt x="70" y="57"/>
                  <a:pt x="70" y="57"/>
                </a:cubicBezTo>
                <a:cubicBezTo>
                  <a:pt x="71" y="57"/>
                  <a:pt x="71" y="57"/>
                  <a:pt x="71" y="56"/>
                </a:cubicBezTo>
                <a:lnTo>
                  <a:pt x="71" y="19"/>
                </a:lnTo>
                <a:close/>
                <a:moveTo>
                  <a:pt x="76" y="0"/>
                </a:moveTo>
                <a:cubicBezTo>
                  <a:pt x="78" y="0"/>
                  <a:pt x="80" y="1"/>
                  <a:pt x="80" y="4"/>
                </a:cubicBezTo>
                <a:cubicBezTo>
                  <a:pt x="80" y="62"/>
                  <a:pt x="80" y="62"/>
                  <a:pt x="80" y="62"/>
                </a:cubicBezTo>
                <a:cubicBezTo>
                  <a:pt x="80" y="64"/>
                  <a:pt x="78" y="65"/>
                  <a:pt x="76" y="65"/>
                </a:cubicBezTo>
                <a:cubicBezTo>
                  <a:pt x="4" y="65"/>
                  <a:pt x="4" y="65"/>
                  <a:pt x="4" y="65"/>
                </a:cubicBezTo>
                <a:cubicBezTo>
                  <a:pt x="2" y="65"/>
                  <a:pt x="0" y="64"/>
                  <a:pt x="0" y="62"/>
                </a:cubicBezTo>
                <a:cubicBezTo>
                  <a:pt x="0" y="4"/>
                  <a:pt x="0" y="4"/>
                  <a:pt x="0" y="4"/>
                </a:cubicBezTo>
                <a:cubicBezTo>
                  <a:pt x="0" y="1"/>
                  <a:pt x="2" y="0"/>
                  <a:pt x="4" y="0"/>
                </a:cubicBezTo>
                <a:cubicBezTo>
                  <a:pt x="76" y="0"/>
                  <a:pt x="76" y="0"/>
                  <a:pt x="76" y="0"/>
                </a:cubicBezTo>
              </a:path>
            </a:pathLst>
          </a:custGeom>
          <a:solidFill>
            <a:schemeClr val="tx1"/>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35" name="Freeform 109"/>
          <p:cNvSpPr>
            <a:spLocks noEditPoints="1"/>
          </p:cNvSpPr>
          <p:nvPr/>
        </p:nvSpPr>
        <p:spPr bwMode="black">
          <a:xfrm>
            <a:off x="10542162" y="5509602"/>
            <a:ext cx="1143000" cy="1064844"/>
          </a:xfrm>
          <a:custGeom>
            <a:avLst/>
            <a:gdLst>
              <a:gd name="T0" fmla="*/ 49 w 80"/>
              <a:gd name="T1" fmla="*/ 51 h 65"/>
              <a:gd name="T2" fmla="*/ 43 w 80"/>
              <a:gd name="T3" fmla="*/ 50 h 65"/>
              <a:gd name="T4" fmla="*/ 42 w 80"/>
              <a:gd name="T5" fmla="*/ 50 h 65"/>
              <a:gd name="T6" fmla="*/ 42 w 80"/>
              <a:gd name="T7" fmla="*/ 44 h 65"/>
              <a:gd name="T8" fmla="*/ 43 w 80"/>
              <a:gd name="T9" fmla="*/ 44 h 65"/>
              <a:gd name="T10" fmla="*/ 51 w 80"/>
              <a:gd name="T11" fmla="*/ 45 h 65"/>
              <a:gd name="T12" fmla="*/ 52 w 80"/>
              <a:gd name="T13" fmla="*/ 42 h 65"/>
              <a:gd name="T14" fmla="*/ 44 w 80"/>
              <a:gd name="T15" fmla="*/ 40 h 65"/>
              <a:gd name="T16" fmla="*/ 43 w 80"/>
              <a:gd name="T17" fmla="*/ 40 h 65"/>
              <a:gd name="T18" fmla="*/ 43 w 80"/>
              <a:gd name="T19" fmla="*/ 25 h 65"/>
              <a:gd name="T20" fmla="*/ 58 w 80"/>
              <a:gd name="T21" fmla="*/ 25 h 65"/>
              <a:gd name="T22" fmla="*/ 58 w 80"/>
              <a:gd name="T23" fmla="*/ 30 h 65"/>
              <a:gd name="T24" fmla="*/ 49 w 80"/>
              <a:gd name="T25" fmla="*/ 30 h 65"/>
              <a:gd name="T26" fmla="*/ 49 w 80"/>
              <a:gd name="T27" fmla="*/ 34 h 65"/>
              <a:gd name="T28" fmla="*/ 57 w 80"/>
              <a:gd name="T29" fmla="*/ 36 h 65"/>
              <a:gd name="T30" fmla="*/ 59 w 80"/>
              <a:gd name="T31" fmla="*/ 42 h 65"/>
              <a:gd name="T32" fmla="*/ 56 w 80"/>
              <a:gd name="T33" fmla="*/ 48 h 65"/>
              <a:gd name="T34" fmla="*/ 49 w 80"/>
              <a:gd name="T35" fmla="*/ 51 h 65"/>
              <a:gd name="T36" fmla="*/ 38 w 80"/>
              <a:gd name="T37" fmla="*/ 45 h 65"/>
              <a:gd name="T38" fmla="*/ 29 w 80"/>
              <a:gd name="T39" fmla="*/ 45 h 65"/>
              <a:gd name="T40" fmla="*/ 33 w 80"/>
              <a:gd name="T41" fmla="*/ 41 h 65"/>
              <a:gd name="T42" fmla="*/ 39 w 80"/>
              <a:gd name="T43" fmla="*/ 32 h 65"/>
              <a:gd name="T44" fmla="*/ 36 w 80"/>
              <a:gd name="T45" fmla="*/ 26 h 65"/>
              <a:gd name="T46" fmla="*/ 30 w 80"/>
              <a:gd name="T47" fmla="*/ 24 h 65"/>
              <a:gd name="T48" fmla="*/ 22 w 80"/>
              <a:gd name="T49" fmla="*/ 26 h 65"/>
              <a:gd name="T50" fmla="*/ 22 w 80"/>
              <a:gd name="T51" fmla="*/ 27 h 65"/>
              <a:gd name="T52" fmla="*/ 22 w 80"/>
              <a:gd name="T53" fmla="*/ 33 h 65"/>
              <a:gd name="T54" fmla="*/ 23 w 80"/>
              <a:gd name="T55" fmla="*/ 32 h 65"/>
              <a:gd name="T56" fmla="*/ 29 w 80"/>
              <a:gd name="T57" fmla="*/ 30 h 65"/>
              <a:gd name="T58" fmla="*/ 32 w 80"/>
              <a:gd name="T59" fmla="*/ 33 h 65"/>
              <a:gd name="T60" fmla="*/ 31 w 80"/>
              <a:gd name="T61" fmla="*/ 35 h 65"/>
              <a:gd name="T62" fmla="*/ 28 w 80"/>
              <a:gd name="T63" fmla="*/ 39 h 65"/>
              <a:gd name="T64" fmla="*/ 21 w 80"/>
              <a:gd name="T65" fmla="*/ 46 h 65"/>
              <a:gd name="T66" fmla="*/ 21 w 80"/>
              <a:gd name="T67" fmla="*/ 50 h 65"/>
              <a:gd name="T68" fmla="*/ 38 w 80"/>
              <a:gd name="T69" fmla="*/ 50 h 65"/>
              <a:gd name="T70" fmla="*/ 38 w 80"/>
              <a:gd name="T71" fmla="*/ 45 h 65"/>
              <a:gd name="T72" fmla="*/ 71 w 80"/>
              <a:gd name="T73" fmla="*/ 19 h 65"/>
              <a:gd name="T74" fmla="*/ 9 w 80"/>
              <a:gd name="T75" fmla="*/ 19 h 65"/>
              <a:gd name="T76" fmla="*/ 9 w 80"/>
              <a:gd name="T77" fmla="*/ 56 h 65"/>
              <a:gd name="T78" fmla="*/ 9 w 80"/>
              <a:gd name="T79" fmla="*/ 57 h 65"/>
              <a:gd name="T80" fmla="*/ 70 w 80"/>
              <a:gd name="T81" fmla="*/ 57 h 65"/>
              <a:gd name="T82" fmla="*/ 71 w 80"/>
              <a:gd name="T83" fmla="*/ 56 h 65"/>
              <a:gd name="T84" fmla="*/ 71 w 80"/>
              <a:gd name="T85" fmla="*/ 19 h 65"/>
              <a:gd name="T86" fmla="*/ 76 w 80"/>
              <a:gd name="T87" fmla="*/ 0 h 65"/>
              <a:gd name="T88" fmla="*/ 80 w 80"/>
              <a:gd name="T89" fmla="*/ 4 h 65"/>
              <a:gd name="T90" fmla="*/ 80 w 80"/>
              <a:gd name="T91" fmla="*/ 62 h 65"/>
              <a:gd name="T92" fmla="*/ 76 w 80"/>
              <a:gd name="T93" fmla="*/ 65 h 65"/>
              <a:gd name="T94" fmla="*/ 4 w 80"/>
              <a:gd name="T95" fmla="*/ 65 h 65"/>
              <a:gd name="T96" fmla="*/ 0 w 80"/>
              <a:gd name="T97" fmla="*/ 62 h 65"/>
              <a:gd name="T98" fmla="*/ 0 w 80"/>
              <a:gd name="T99" fmla="*/ 4 h 65"/>
              <a:gd name="T100" fmla="*/ 4 w 80"/>
              <a:gd name="T101" fmla="*/ 0 h 65"/>
              <a:gd name="T102" fmla="*/ 76 w 80"/>
              <a:gd name="T10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 h="65">
                <a:moveTo>
                  <a:pt x="49" y="51"/>
                </a:moveTo>
                <a:cubicBezTo>
                  <a:pt x="46" y="51"/>
                  <a:pt x="44" y="51"/>
                  <a:pt x="43" y="50"/>
                </a:cubicBezTo>
                <a:cubicBezTo>
                  <a:pt x="42" y="50"/>
                  <a:pt x="42" y="50"/>
                  <a:pt x="42" y="50"/>
                </a:cubicBezTo>
                <a:cubicBezTo>
                  <a:pt x="42" y="44"/>
                  <a:pt x="42" y="44"/>
                  <a:pt x="42" y="44"/>
                </a:cubicBezTo>
                <a:cubicBezTo>
                  <a:pt x="43" y="44"/>
                  <a:pt x="43" y="44"/>
                  <a:pt x="43" y="44"/>
                </a:cubicBezTo>
                <a:cubicBezTo>
                  <a:pt x="46" y="46"/>
                  <a:pt x="50" y="46"/>
                  <a:pt x="51" y="45"/>
                </a:cubicBezTo>
                <a:cubicBezTo>
                  <a:pt x="52" y="44"/>
                  <a:pt x="52" y="43"/>
                  <a:pt x="52" y="42"/>
                </a:cubicBezTo>
                <a:cubicBezTo>
                  <a:pt x="52" y="41"/>
                  <a:pt x="51" y="39"/>
                  <a:pt x="44" y="40"/>
                </a:cubicBezTo>
                <a:cubicBezTo>
                  <a:pt x="43" y="40"/>
                  <a:pt x="43" y="40"/>
                  <a:pt x="43" y="40"/>
                </a:cubicBezTo>
                <a:cubicBezTo>
                  <a:pt x="43" y="25"/>
                  <a:pt x="43" y="25"/>
                  <a:pt x="43" y="25"/>
                </a:cubicBezTo>
                <a:cubicBezTo>
                  <a:pt x="58" y="25"/>
                  <a:pt x="58" y="25"/>
                  <a:pt x="58" y="25"/>
                </a:cubicBezTo>
                <a:cubicBezTo>
                  <a:pt x="58" y="30"/>
                  <a:pt x="58" y="30"/>
                  <a:pt x="58" y="30"/>
                </a:cubicBezTo>
                <a:cubicBezTo>
                  <a:pt x="49" y="30"/>
                  <a:pt x="49" y="30"/>
                  <a:pt x="49" y="30"/>
                </a:cubicBezTo>
                <a:cubicBezTo>
                  <a:pt x="49" y="34"/>
                  <a:pt x="49" y="34"/>
                  <a:pt x="49" y="34"/>
                </a:cubicBezTo>
                <a:cubicBezTo>
                  <a:pt x="52" y="34"/>
                  <a:pt x="55" y="34"/>
                  <a:pt x="57" y="36"/>
                </a:cubicBezTo>
                <a:cubicBezTo>
                  <a:pt x="58" y="38"/>
                  <a:pt x="59" y="40"/>
                  <a:pt x="59" y="42"/>
                </a:cubicBezTo>
                <a:cubicBezTo>
                  <a:pt x="59" y="44"/>
                  <a:pt x="58" y="47"/>
                  <a:pt x="56" y="48"/>
                </a:cubicBezTo>
                <a:cubicBezTo>
                  <a:pt x="55" y="50"/>
                  <a:pt x="52" y="51"/>
                  <a:pt x="49" y="51"/>
                </a:cubicBezTo>
                <a:moveTo>
                  <a:pt x="38" y="45"/>
                </a:moveTo>
                <a:cubicBezTo>
                  <a:pt x="29" y="45"/>
                  <a:pt x="29" y="45"/>
                  <a:pt x="29" y="45"/>
                </a:cubicBezTo>
                <a:cubicBezTo>
                  <a:pt x="33" y="41"/>
                  <a:pt x="33" y="41"/>
                  <a:pt x="33" y="41"/>
                </a:cubicBezTo>
                <a:cubicBezTo>
                  <a:pt x="37" y="38"/>
                  <a:pt x="39" y="35"/>
                  <a:pt x="39" y="32"/>
                </a:cubicBezTo>
                <a:cubicBezTo>
                  <a:pt x="39" y="30"/>
                  <a:pt x="38" y="28"/>
                  <a:pt x="36" y="26"/>
                </a:cubicBezTo>
                <a:cubicBezTo>
                  <a:pt x="35" y="25"/>
                  <a:pt x="33" y="24"/>
                  <a:pt x="30" y="24"/>
                </a:cubicBezTo>
                <a:cubicBezTo>
                  <a:pt x="27" y="24"/>
                  <a:pt x="25" y="25"/>
                  <a:pt x="22" y="26"/>
                </a:cubicBezTo>
                <a:cubicBezTo>
                  <a:pt x="22" y="27"/>
                  <a:pt x="22" y="27"/>
                  <a:pt x="22" y="27"/>
                </a:cubicBezTo>
                <a:cubicBezTo>
                  <a:pt x="22" y="33"/>
                  <a:pt x="22" y="33"/>
                  <a:pt x="22" y="33"/>
                </a:cubicBezTo>
                <a:cubicBezTo>
                  <a:pt x="23" y="32"/>
                  <a:pt x="23" y="32"/>
                  <a:pt x="23" y="32"/>
                </a:cubicBezTo>
                <a:cubicBezTo>
                  <a:pt x="25" y="30"/>
                  <a:pt x="27" y="30"/>
                  <a:pt x="29" y="30"/>
                </a:cubicBezTo>
                <a:cubicBezTo>
                  <a:pt x="31" y="30"/>
                  <a:pt x="32" y="31"/>
                  <a:pt x="32" y="33"/>
                </a:cubicBezTo>
                <a:cubicBezTo>
                  <a:pt x="32" y="33"/>
                  <a:pt x="32" y="34"/>
                  <a:pt x="31" y="35"/>
                </a:cubicBezTo>
                <a:cubicBezTo>
                  <a:pt x="31" y="36"/>
                  <a:pt x="30" y="37"/>
                  <a:pt x="28" y="39"/>
                </a:cubicBezTo>
                <a:cubicBezTo>
                  <a:pt x="21" y="46"/>
                  <a:pt x="21" y="46"/>
                  <a:pt x="21" y="46"/>
                </a:cubicBezTo>
                <a:cubicBezTo>
                  <a:pt x="21" y="50"/>
                  <a:pt x="21" y="50"/>
                  <a:pt x="21" y="50"/>
                </a:cubicBezTo>
                <a:cubicBezTo>
                  <a:pt x="38" y="50"/>
                  <a:pt x="38" y="50"/>
                  <a:pt x="38" y="50"/>
                </a:cubicBezTo>
                <a:lnTo>
                  <a:pt x="38" y="45"/>
                </a:lnTo>
                <a:close/>
                <a:moveTo>
                  <a:pt x="71" y="19"/>
                </a:moveTo>
                <a:cubicBezTo>
                  <a:pt x="9" y="19"/>
                  <a:pt x="9" y="19"/>
                  <a:pt x="9" y="19"/>
                </a:cubicBezTo>
                <a:cubicBezTo>
                  <a:pt x="9" y="56"/>
                  <a:pt x="9" y="56"/>
                  <a:pt x="9" y="56"/>
                </a:cubicBezTo>
                <a:cubicBezTo>
                  <a:pt x="9" y="57"/>
                  <a:pt x="9" y="57"/>
                  <a:pt x="9" y="57"/>
                </a:cubicBezTo>
                <a:cubicBezTo>
                  <a:pt x="70" y="57"/>
                  <a:pt x="70" y="57"/>
                  <a:pt x="70" y="57"/>
                </a:cubicBezTo>
                <a:cubicBezTo>
                  <a:pt x="71" y="57"/>
                  <a:pt x="71" y="57"/>
                  <a:pt x="71" y="56"/>
                </a:cubicBezTo>
                <a:lnTo>
                  <a:pt x="71" y="19"/>
                </a:lnTo>
                <a:close/>
                <a:moveTo>
                  <a:pt x="76" y="0"/>
                </a:moveTo>
                <a:cubicBezTo>
                  <a:pt x="78" y="0"/>
                  <a:pt x="80" y="1"/>
                  <a:pt x="80" y="4"/>
                </a:cubicBezTo>
                <a:cubicBezTo>
                  <a:pt x="80" y="62"/>
                  <a:pt x="80" y="62"/>
                  <a:pt x="80" y="62"/>
                </a:cubicBezTo>
                <a:cubicBezTo>
                  <a:pt x="80" y="64"/>
                  <a:pt x="78" y="65"/>
                  <a:pt x="76" y="65"/>
                </a:cubicBezTo>
                <a:cubicBezTo>
                  <a:pt x="4" y="65"/>
                  <a:pt x="4" y="65"/>
                  <a:pt x="4" y="65"/>
                </a:cubicBezTo>
                <a:cubicBezTo>
                  <a:pt x="2" y="65"/>
                  <a:pt x="0" y="64"/>
                  <a:pt x="0" y="62"/>
                </a:cubicBezTo>
                <a:cubicBezTo>
                  <a:pt x="0" y="4"/>
                  <a:pt x="0" y="4"/>
                  <a:pt x="0" y="4"/>
                </a:cubicBezTo>
                <a:cubicBezTo>
                  <a:pt x="0" y="1"/>
                  <a:pt x="2" y="0"/>
                  <a:pt x="4" y="0"/>
                </a:cubicBezTo>
                <a:cubicBezTo>
                  <a:pt x="76" y="0"/>
                  <a:pt x="76" y="0"/>
                  <a:pt x="76" y="0"/>
                </a:cubicBezTo>
              </a:path>
            </a:pathLst>
          </a:custGeom>
          <a:solidFill>
            <a:schemeClr val="tx1"/>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pic>
        <p:nvPicPr>
          <p:cNvPr id="13" name="Picture 12"/>
          <p:cNvPicPr>
            <a:picLocks noChangeAspect="1"/>
          </p:cNvPicPr>
          <p:nvPr/>
        </p:nvPicPr>
        <p:blipFill>
          <a:blip r:embed="rId3"/>
          <a:stretch>
            <a:fillRect/>
          </a:stretch>
        </p:blipFill>
        <p:spPr>
          <a:xfrm>
            <a:off x="2376674" y="4596431"/>
            <a:ext cx="1038225" cy="638175"/>
          </a:xfrm>
          <a:prstGeom prst="rect">
            <a:avLst/>
          </a:prstGeom>
        </p:spPr>
      </p:pic>
      <p:sp>
        <p:nvSpPr>
          <p:cNvPr id="36" name="Rectangle 35"/>
          <p:cNvSpPr/>
          <p:nvPr/>
        </p:nvSpPr>
        <p:spPr bwMode="auto">
          <a:xfrm>
            <a:off x="2255837" y="2253845"/>
            <a:ext cx="9753600" cy="526540"/>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solidFill>
                  <a:schemeClr val="tx1"/>
                </a:solidFill>
              </a:rPr>
              <a:t>SharePoint App</a:t>
            </a:r>
            <a:endParaRPr lang="en-US" sz="2000" dirty="0">
              <a:solidFill>
                <a:schemeClr val="bg1">
                  <a:lumMod val="50000"/>
                </a:schemeClr>
              </a:solidFill>
            </a:endParaRPr>
          </a:p>
        </p:txBody>
      </p:sp>
      <p:sp>
        <p:nvSpPr>
          <p:cNvPr id="37" name="Rectangle 36"/>
          <p:cNvSpPr/>
          <p:nvPr/>
        </p:nvSpPr>
        <p:spPr bwMode="auto">
          <a:xfrm>
            <a:off x="2255837" y="1289049"/>
            <a:ext cx="2362200" cy="912813"/>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solidFill>
                  <a:schemeClr val="tx1"/>
                </a:solidFill>
              </a:rPr>
              <a:t>&lt;JS&gt;</a:t>
            </a:r>
          </a:p>
          <a:p>
            <a:pPr algn="ctr" defTabSz="932472" fontAlgn="base">
              <a:spcBef>
                <a:spcPct val="0"/>
              </a:spcBef>
              <a:spcAft>
                <a:spcPct val="0"/>
              </a:spcAft>
            </a:pPr>
            <a:r>
              <a:rPr lang="en-US" sz="2000" dirty="0" smtClean="0">
                <a:solidFill>
                  <a:schemeClr val="tx1"/>
                </a:solidFill>
              </a:rPr>
              <a:t>JavaScript</a:t>
            </a:r>
            <a:endParaRPr lang="en-US" sz="2000" dirty="0">
              <a:solidFill>
                <a:schemeClr val="tx1"/>
              </a:solidFill>
            </a:endParaRPr>
          </a:p>
        </p:txBody>
      </p:sp>
      <p:sp>
        <p:nvSpPr>
          <p:cNvPr id="38" name="Rectangle 37"/>
          <p:cNvSpPr/>
          <p:nvPr/>
        </p:nvSpPr>
        <p:spPr bwMode="auto">
          <a:xfrm>
            <a:off x="4862326" y="1286384"/>
            <a:ext cx="2362200" cy="912813"/>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solidFill>
                  <a:schemeClr val="tx1"/>
                </a:solidFill>
              </a:rPr>
              <a:t>REST</a:t>
            </a:r>
            <a:endParaRPr lang="en-US" sz="2000" dirty="0">
              <a:solidFill>
                <a:schemeClr val="tx1"/>
              </a:solidFill>
            </a:endParaRPr>
          </a:p>
        </p:txBody>
      </p:sp>
      <p:sp>
        <p:nvSpPr>
          <p:cNvPr id="39" name="Rectangle 38"/>
          <p:cNvSpPr/>
          <p:nvPr/>
        </p:nvSpPr>
        <p:spPr bwMode="auto">
          <a:xfrm>
            <a:off x="9632630" y="1282415"/>
            <a:ext cx="2362200" cy="912813"/>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solidFill>
                  <a:schemeClr val="tx1"/>
                </a:solidFill>
              </a:rPr>
              <a:t>.NET CSOM</a:t>
            </a:r>
            <a:endParaRPr lang="en-US" sz="2000" dirty="0">
              <a:solidFill>
                <a:schemeClr val="tx1"/>
              </a:solidFill>
            </a:endParaRPr>
          </a:p>
        </p:txBody>
      </p:sp>
      <p:sp>
        <p:nvSpPr>
          <p:cNvPr id="40" name="TextBox 39"/>
          <p:cNvSpPr txBox="1"/>
          <p:nvPr/>
        </p:nvSpPr>
        <p:spPr>
          <a:xfrm>
            <a:off x="7928769" y="1319673"/>
            <a:ext cx="1132361" cy="904863"/>
          </a:xfrm>
          <a:prstGeom prst="rect">
            <a:avLst/>
          </a:prstGeom>
          <a:noFill/>
        </p:spPr>
        <p:txBody>
          <a:bodyPr wrap="none" lIns="182880" tIns="146304" rIns="182880" bIns="146304" rtlCol="0">
            <a:spAutoFit/>
          </a:bodyPr>
          <a:lstStyle/>
          <a:p>
            <a:pPr>
              <a:lnSpc>
                <a:spcPct val="90000"/>
              </a:lnSpc>
              <a:spcAft>
                <a:spcPts val="600"/>
              </a:spcAft>
            </a:pPr>
            <a:r>
              <a:rPr lang="en-US" sz="4400" dirty="0" smtClean="0">
                <a:solidFill>
                  <a:schemeClr val="bg1"/>
                </a:solidFill>
              </a:rPr>
              <a:t>OR</a:t>
            </a:r>
          </a:p>
        </p:txBody>
      </p:sp>
    </p:spTree>
    <p:extLst>
      <p:ext uri="{BB962C8B-B14F-4D97-AF65-F5344CB8AC3E}">
        <p14:creationId xmlns:p14="http://schemas.microsoft.com/office/powerpoint/2010/main" val="2330730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kind of app do I want to use?</a:t>
            </a:r>
            <a:endParaRPr lang="en-US" dirty="0"/>
          </a:p>
        </p:txBody>
      </p:sp>
      <p:sp>
        <p:nvSpPr>
          <p:cNvPr id="4" name="Rectangle 3"/>
          <p:cNvSpPr/>
          <p:nvPr/>
        </p:nvSpPr>
        <p:spPr bwMode="auto">
          <a:xfrm>
            <a:off x="503237" y="1439862"/>
            <a:ext cx="7467600" cy="266700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rPr>
              <a:t> Cloud</a:t>
            </a:r>
            <a:endParaRPr lang="en-US" sz="3200" dirty="0">
              <a:gradFill>
                <a:gsLst>
                  <a:gs pos="0">
                    <a:srgbClr val="FFFFFF"/>
                  </a:gs>
                  <a:gs pos="100000">
                    <a:srgbClr val="FFFFFF"/>
                  </a:gs>
                </a:gsLst>
                <a:lin ang="5400000" scaled="0"/>
              </a:gradFill>
            </a:endParaRPr>
          </a:p>
        </p:txBody>
      </p:sp>
      <p:sp>
        <p:nvSpPr>
          <p:cNvPr id="5" name="Rectangle 4"/>
          <p:cNvSpPr/>
          <p:nvPr/>
        </p:nvSpPr>
        <p:spPr bwMode="auto">
          <a:xfrm>
            <a:off x="579437" y="2049462"/>
            <a:ext cx="3581400" cy="1905000"/>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defTabSz="932472" fontAlgn="base">
              <a:spcBef>
                <a:spcPct val="0"/>
              </a:spcBef>
              <a:spcAft>
                <a:spcPct val="0"/>
              </a:spcAft>
            </a:pPr>
            <a:r>
              <a:rPr lang="en-US" sz="2000" dirty="0" smtClean="0">
                <a:solidFill>
                  <a:schemeClr val="tx1"/>
                </a:solidFill>
              </a:rPr>
              <a:t> Auto-Hosted</a:t>
            </a:r>
            <a:endParaRPr lang="en-US" sz="2000" dirty="0">
              <a:solidFill>
                <a:schemeClr val="tx1"/>
              </a:solidFill>
            </a:endParaRPr>
          </a:p>
        </p:txBody>
      </p:sp>
      <p:sp>
        <p:nvSpPr>
          <p:cNvPr id="6" name="Rectangle 5"/>
          <p:cNvSpPr/>
          <p:nvPr/>
        </p:nvSpPr>
        <p:spPr bwMode="auto">
          <a:xfrm>
            <a:off x="4265995" y="2049462"/>
            <a:ext cx="3581400" cy="1905000"/>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defTabSz="932472" fontAlgn="base">
              <a:spcBef>
                <a:spcPct val="0"/>
              </a:spcBef>
              <a:spcAft>
                <a:spcPct val="0"/>
              </a:spcAft>
            </a:pPr>
            <a:r>
              <a:rPr lang="en-US" sz="2000" dirty="0" smtClean="0">
                <a:solidFill>
                  <a:schemeClr val="tx1"/>
                </a:solidFill>
              </a:rPr>
              <a:t> Provider-Hosted</a:t>
            </a:r>
            <a:endParaRPr lang="en-US" sz="2000" dirty="0">
              <a:solidFill>
                <a:schemeClr val="tx1"/>
              </a:solidFill>
            </a:endParaRPr>
          </a:p>
        </p:txBody>
      </p:sp>
      <p:pic>
        <p:nvPicPr>
          <p:cNvPr id="8" name="Picture 7"/>
          <p:cNvPicPr>
            <a:picLocks noChangeAspect="1"/>
          </p:cNvPicPr>
          <p:nvPr/>
        </p:nvPicPr>
        <p:blipFill>
          <a:blip r:embed="rId3"/>
          <a:stretch>
            <a:fillRect/>
          </a:stretch>
        </p:blipFill>
        <p:spPr>
          <a:xfrm>
            <a:off x="4770437" y="2506662"/>
            <a:ext cx="1689458" cy="1050960"/>
          </a:xfrm>
          <a:prstGeom prst="rect">
            <a:avLst/>
          </a:prstGeom>
        </p:spPr>
      </p:pic>
      <p:pic>
        <p:nvPicPr>
          <p:cNvPr id="9" name="Picture 8"/>
          <p:cNvPicPr>
            <a:picLocks noChangeAspect="1"/>
          </p:cNvPicPr>
          <p:nvPr/>
        </p:nvPicPr>
        <p:blipFill>
          <a:blip r:embed="rId4"/>
          <a:stretch>
            <a:fillRect/>
          </a:stretch>
        </p:blipFill>
        <p:spPr>
          <a:xfrm>
            <a:off x="1407734" y="2430462"/>
            <a:ext cx="1737360" cy="1483464"/>
          </a:xfrm>
          <a:prstGeom prst="rect">
            <a:avLst/>
          </a:prstGeom>
        </p:spPr>
      </p:pic>
      <p:pic>
        <p:nvPicPr>
          <p:cNvPr id="10" name="Picture 9"/>
          <p:cNvPicPr>
            <a:picLocks noChangeAspect="1"/>
          </p:cNvPicPr>
          <p:nvPr/>
        </p:nvPicPr>
        <p:blipFill>
          <a:blip r:embed="rId5"/>
          <a:stretch>
            <a:fillRect/>
          </a:stretch>
        </p:blipFill>
        <p:spPr>
          <a:xfrm>
            <a:off x="5973565" y="2738774"/>
            <a:ext cx="548051" cy="1097280"/>
          </a:xfrm>
          <a:prstGeom prst="rect">
            <a:avLst/>
          </a:prstGeom>
        </p:spPr>
      </p:pic>
      <p:sp>
        <p:nvSpPr>
          <p:cNvPr id="11" name="Rectangle 10"/>
          <p:cNvSpPr/>
          <p:nvPr/>
        </p:nvSpPr>
        <p:spPr bwMode="auto">
          <a:xfrm>
            <a:off x="8229186" y="1439862"/>
            <a:ext cx="3704051" cy="2667000"/>
          </a:xfrm>
          <a:prstGeom prst="rect">
            <a:avLst/>
          </a:prstGeom>
          <a:solidFill>
            <a:srgbClr val="00B0F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defTabSz="932472" fontAlgn="base">
              <a:spcBef>
                <a:spcPct val="0"/>
              </a:spcBef>
              <a:spcAft>
                <a:spcPct val="0"/>
              </a:spcAft>
            </a:pPr>
            <a:r>
              <a:rPr lang="en-US" sz="3200" dirty="0" smtClean="0">
                <a:solidFill>
                  <a:schemeClr val="bg1"/>
                </a:solidFill>
              </a:rPr>
              <a:t> SharePoint</a:t>
            </a:r>
            <a:endParaRPr lang="en-US" sz="3200" dirty="0">
              <a:solidFill>
                <a:schemeClr val="bg1"/>
              </a:solidFill>
            </a:endParaRPr>
          </a:p>
        </p:txBody>
      </p:sp>
      <p:sp>
        <p:nvSpPr>
          <p:cNvPr id="12" name="Rectangle 11"/>
          <p:cNvSpPr/>
          <p:nvPr/>
        </p:nvSpPr>
        <p:spPr bwMode="auto">
          <a:xfrm>
            <a:off x="8351837" y="2079642"/>
            <a:ext cx="3429000" cy="1905000"/>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defTabSz="932472" fontAlgn="base">
              <a:spcBef>
                <a:spcPct val="0"/>
              </a:spcBef>
              <a:spcAft>
                <a:spcPct val="0"/>
              </a:spcAft>
            </a:pPr>
            <a:r>
              <a:rPr lang="en-US" sz="2000" dirty="0" smtClean="0">
                <a:solidFill>
                  <a:schemeClr val="tx1"/>
                </a:solidFill>
              </a:rPr>
              <a:t> SharePoint-Hosted</a:t>
            </a:r>
            <a:endParaRPr lang="en-US" sz="2000" dirty="0">
              <a:solidFill>
                <a:schemeClr val="tx1"/>
              </a:solidFill>
            </a:endParaRPr>
          </a:p>
        </p:txBody>
      </p:sp>
      <p:sp>
        <p:nvSpPr>
          <p:cNvPr id="13" name="TextBox 12"/>
          <p:cNvSpPr txBox="1"/>
          <p:nvPr/>
        </p:nvSpPr>
        <p:spPr>
          <a:xfrm>
            <a:off x="4342195" y="4084043"/>
            <a:ext cx="3429000" cy="2542234"/>
          </a:xfrm>
          <a:prstGeom prst="rect">
            <a:avLst/>
          </a:prstGeom>
          <a:noFill/>
        </p:spPr>
        <p:txBody>
          <a:bodyPr wrap="square" lIns="182880" tIns="146304" rIns="182880" bIns="146304" rtlCol="0">
            <a:spAutoFit/>
          </a:bodyPr>
          <a:lstStyle/>
          <a:p>
            <a:pPr>
              <a:lnSpc>
                <a:spcPct val="90000"/>
              </a:lnSpc>
              <a:spcAft>
                <a:spcPts val="600"/>
              </a:spcAft>
            </a:pPr>
            <a:r>
              <a:rPr lang="en-US" sz="2000" dirty="0" smtClean="0">
                <a:gradFill>
                  <a:gsLst>
                    <a:gs pos="2917">
                      <a:schemeClr val="tx1"/>
                    </a:gs>
                    <a:gs pos="30000">
                      <a:schemeClr val="tx1"/>
                    </a:gs>
                  </a:gsLst>
                  <a:lin ang="5400000" scaled="0"/>
                </a:gradFill>
              </a:rPr>
              <a:t>Externally hosted</a:t>
            </a:r>
          </a:p>
          <a:p>
            <a:pPr>
              <a:lnSpc>
                <a:spcPct val="90000"/>
              </a:lnSpc>
              <a:spcAft>
                <a:spcPts val="600"/>
              </a:spcAft>
            </a:pPr>
            <a:r>
              <a:rPr lang="en-US" sz="2000" dirty="0" smtClean="0">
                <a:gradFill>
                  <a:gsLst>
                    <a:gs pos="2917">
                      <a:schemeClr val="tx1"/>
                    </a:gs>
                    <a:gs pos="30000">
                      <a:schemeClr val="tx1"/>
                    </a:gs>
                  </a:gsLst>
                  <a:lin ang="5400000" scaled="0"/>
                </a:gradFill>
              </a:rPr>
              <a:t>Dev owns tenant isolation</a:t>
            </a:r>
          </a:p>
          <a:p>
            <a:pPr>
              <a:lnSpc>
                <a:spcPct val="90000"/>
              </a:lnSpc>
              <a:spcAft>
                <a:spcPts val="600"/>
              </a:spcAft>
            </a:pPr>
            <a:r>
              <a:rPr lang="en-US" sz="2000" dirty="0" smtClean="0">
                <a:gradFill>
                  <a:gsLst>
                    <a:gs pos="2917">
                      <a:schemeClr val="tx1"/>
                    </a:gs>
                    <a:gs pos="30000">
                      <a:schemeClr val="tx1"/>
                    </a:gs>
                  </a:gsLst>
                  <a:lin ang="5400000" scaled="0"/>
                </a:gradFill>
              </a:rPr>
              <a:t>With great flexibility, comes great responsibility</a:t>
            </a:r>
          </a:p>
          <a:p>
            <a:pPr>
              <a:lnSpc>
                <a:spcPct val="90000"/>
              </a:lnSpc>
              <a:spcAft>
                <a:spcPts val="600"/>
              </a:spcAft>
            </a:pPr>
            <a:r>
              <a:rPr lang="en-US" sz="2000" dirty="0" smtClean="0">
                <a:gradFill>
                  <a:gsLst>
                    <a:gs pos="2917">
                      <a:schemeClr val="tx1"/>
                    </a:gs>
                    <a:gs pos="30000">
                      <a:schemeClr val="tx1"/>
                    </a:gs>
                  </a:gsLst>
                  <a:lin ang="5400000" scaled="0"/>
                </a:gradFill>
              </a:rPr>
              <a:t>Access to lists, files &amp; web parts</a:t>
            </a:r>
          </a:p>
          <a:p>
            <a:pPr>
              <a:lnSpc>
                <a:spcPct val="90000"/>
              </a:lnSpc>
              <a:spcAft>
                <a:spcPts val="600"/>
              </a:spcAft>
            </a:pPr>
            <a:r>
              <a:rPr lang="en-US" sz="2000" dirty="0" smtClean="0">
                <a:gradFill>
                  <a:gsLst>
                    <a:gs pos="2917">
                      <a:schemeClr val="tx1"/>
                    </a:gs>
                    <a:gs pos="30000">
                      <a:schemeClr val="tx1"/>
                    </a:gs>
                  </a:gsLst>
                  <a:lin ang="5400000" scaled="0"/>
                </a:gradFill>
              </a:rPr>
              <a:t>REST + </a:t>
            </a:r>
            <a:r>
              <a:rPr lang="en-US" sz="2000" dirty="0" err="1" smtClean="0">
                <a:gradFill>
                  <a:gsLst>
                    <a:gs pos="2917">
                      <a:schemeClr val="tx1"/>
                    </a:gs>
                    <a:gs pos="30000">
                      <a:schemeClr val="tx1"/>
                    </a:gs>
                  </a:gsLst>
                  <a:lin ang="5400000" scaled="0"/>
                </a:gradFill>
              </a:rPr>
              <a:t>OAuth</a:t>
            </a:r>
            <a:r>
              <a:rPr lang="en-US" sz="2000" dirty="0" smtClean="0">
                <a:gradFill>
                  <a:gsLst>
                    <a:gs pos="2917">
                      <a:schemeClr val="tx1"/>
                    </a:gs>
                    <a:gs pos="30000">
                      <a:schemeClr val="tx1"/>
                    </a:gs>
                  </a:gsLst>
                  <a:lin ang="5400000" scaled="0"/>
                </a:gradFill>
              </a:rPr>
              <a:t>, CSOM</a:t>
            </a:r>
          </a:p>
        </p:txBody>
      </p:sp>
      <p:sp>
        <p:nvSpPr>
          <p:cNvPr id="14" name="TextBox 13"/>
          <p:cNvSpPr txBox="1"/>
          <p:nvPr/>
        </p:nvSpPr>
        <p:spPr>
          <a:xfrm>
            <a:off x="654846" y="4106862"/>
            <a:ext cx="3429000" cy="2188291"/>
          </a:xfrm>
          <a:prstGeom prst="rect">
            <a:avLst/>
          </a:prstGeom>
          <a:noFill/>
        </p:spPr>
        <p:txBody>
          <a:bodyPr wrap="square" lIns="182880" tIns="146304" rIns="182880" bIns="146304" rtlCol="0">
            <a:spAutoFit/>
          </a:bodyPr>
          <a:lstStyle/>
          <a:p>
            <a:pPr>
              <a:lnSpc>
                <a:spcPct val="90000"/>
              </a:lnSpc>
              <a:spcAft>
                <a:spcPts val="600"/>
              </a:spcAft>
            </a:pPr>
            <a:r>
              <a:rPr lang="en-US" sz="2000" dirty="0" smtClean="0">
                <a:gradFill>
                  <a:gsLst>
                    <a:gs pos="2917">
                      <a:schemeClr val="tx1"/>
                    </a:gs>
                    <a:gs pos="30000">
                      <a:schemeClr val="tx1"/>
                    </a:gs>
                  </a:gsLst>
                  <a:lin ang="5400000" scaled="0"/>
                </a:gradFill>
              </a:rPr>
              <a:t>Web &amp; SQL Azure </a:t>
            </a:r>
            <a:r>
              <a:rPr lang="en-US" sz="2000" b="1" dirty="0" smtClean="0">
                <a:gradFill>
                  <a:gsLst>
                    <a:gs pos="2917">
                      <a:schemeClr val="tx1"/>
                    </a:gs>
                    <a:gs pos="30000">
                      <a:schemeClr val="tx1"/>
                    </a:gs>
                  </a:gsLst>
                  <a:lin ang="5400000" scaled="0"/>
                </a:gradFill>
              </a:rPr>
              <a:t>auto</a:t>
            </a:r>
            <a:r>
              <a:rPr lang="en-US" sz="2000" dirty="0" smtClean="0">
                <a:gradFill>
                  <a:gsLst>
                    <a:gs pos="2917">
                      <a:schemeClr val="tx1"/>
                    </a:gs>
                    <a:gs pos="30000">
                      <a:schemeClr val="tx1"/>
                    </a:gs>
                  </a:gsLst>
                  <a:lin ang="5400000" scaled="0"/>
                </a:gradFill>
              </a:rPr>
              <a:t>-provisioned</a:t>
            </a:r>
          </a:p>
          <a:p>
            <a:pPr>
              <a:lnSpc>
                <a:spcPct val="90000"/>
              </a:lnSpc>
              <a:spcAft>
                <a:spcPts val="600"/>
              </a:spcAft>
            </a:pPr>
            <a:r>
              <a:rPr lang="en-US" sz="2000" dirty="0" smtClean="0">
                <a:gradFill>
                  <a:gsLst>
                    <a:gs pos="2917">
                      <a:schemeClr val="tx1"/>
                    </a:gs>
                    <a:gs pos="30000">
                      <a:schemeClr val="tx1"/>
                    </a:gs>
                  </a:gsLst>
                  <a:lin ang="5400000" scaled="0"/>
                </a:gradFill>
              </a:rPr>
              <a:t>Multi-tenancy provided</a:t>
            </a:r>
          </a:p>
          <a:p>
            <a:pPr>
              <a:lnSpc>
                <a:spcPct val="90000"/>
              </a:lnSpc>
              <a:spcAft>
                <a:spcPts val="600"/>
              </a:spcAft>
            </a:pPr>
            <a:r>
              <a:rPr lang="en-US" sz="2000" dirty="0" smtClean="0">
                <a:gradFill>
                  <a:gsLst>
                    <a:gs pos="2917">
                      <a:schemeClr val="tx1"/>
                    </a:gs>
                    <a:gs pos="30000">
                      <a:schemeClr val="tx1"/>
                    </a:gs>
                  </a:gsLst>
                  <a:lin ang="5400000" scaled="0"/>
                </a:gradFill>
              </a:rPr>
              <a:t>Access to lists, files &amp; web parts</a:t>
            </a:r>
          </a:p>
          <a:p>
            <a:pPr>
              <a:lnSpc>
                <a:spcPct val="90000"/>
              </a:lnSpc>
              <a:spcAft>
                <a:spcPts val="600"/>
              </a:spcAft>
            </a:pPr>
            <a:r>
              <a:rPr lang="en-US" sz="2000" dirty="0" smtClean="0">
                <a:gradFill>
                  <a:gsLst>
                    <a:gs pos="2917">
                      <a:schemeClr val="tx1"/>
                    </a:gs>
                    <a:gs pos="30000">
                      <a:schemeClr val="tx1"/>
                    </a:gs>
                  </a:gsLst>
                  <a:lin ang="5400000" scaled="0"/>
                </a:gradFill>
              </a:rPr>
              <a:t>REST + </a:t>
            </a:r>
            <a:r>
              <a:rPr lang="en-US" sz="2000" dirty="0" err="1" smtClean="0">
                <a:gradFill>
                  <a:gsLst>
                    <a:gs pos="2917">
                      <a:schemeClr val="tx1"/>
                    </a:gs>
                    <a:gs pos="30000">
                      <a:schemeClr val="tx1"/>
                    </a:gs>
                  </a:gsLst>
                  <a:lin ang="5400000" scaled="0"/>
                </a:gradFill>
              </a:rPr>
              <a:t>OAuth</a:t>
            </a:r>
            <a:r>
              <a:rPr lang="en-US" sz="2000" dirty="0" smtClean="0">
                <a:gradFill>
                  <a:gsLst>
                    <a:gs pos="2917">
                      <a:schemeClr val="tx1"/>
                    </a:gs>
                    <a:gs pos="30000">
                      <a:schemeClr val="tx1"/>
                    </a:gs>
                  </a:gsLst>
                  <a:lin ang="5400000" scaled="0"/>
                </a:gradFill>
              </a:rPr>
              <a:t>, CSOM</a:t>
            </a:r>
          </a:p>
        </p:txBody>
      </p:sp>
      <p:sp>
        <p:nvSpPr>
          <p:cNvPr id="15" name="TextBox 14"/>
          <p:cNvSpPr txBox="1"/>
          <p:nvPr/>
        </p:nvSpPr>
        <p:spPr>
          <a:xfrm>
            <a:off x="8366711" y="4084043"/>
            <a:ext cx="3429000" cy="1203406"/>
          </a:xfrm>
          <a:prstGeom prst="rect">
            <a:avLst/>
          </a:prstGeom>
          <a:noFill/>
        </p:spPr>
        <p:txBody>
          <a:bodyPr wrap="square" lIns="182880" tIns="146304" rIns="182880" bIns="146304" rtlCol="0">
            <a:spAutoFit/>
          </a:bodyPr>
          <a:lstStyle/>
          <a:p>
            <a:pPr>
              <a:lnSpc>
                <a:spcPct val="90000"/>
              </a:lnSpc>
              <a:spcAft>
                <a:spcPts val="600"/>
              </a:spcAft>
            </a:pPr>
            <a:r>
              <a:rPr lang="en-US" sz="2000" dirty="0" smtClean="0">
                <a:gradFill>
                  <a:gsLst>
                    <a:gs pos="2917">
                      <a:schemeClr val="tx1"/>
                    </a:gs>
                    <a:gs pos="30000">
                      <a:schemeClr val="tx1"/>
                    </a:gs>
                  </a:gsLst>
                  <a:lin ang="5400000" scaled="0"/>
                </a:gradFill>
              </a:rPr>
              <a:t>Access to lists, files &amp; web parts</a:t>
            </a:r>
          </a:p>
          <a:p>
            <a:pPr>
              <a:lnSpc>
                <a:spcPct val="90000"/>
              </a:lnSpc>
              <a:spcAft>
                <a:spcPts val="600"/>
              </a:spcAft>
            </a:pPr>
            <a:r>
              <a:rPr lang="en-US" sz="2000" dirty="0" smtClean="0">
                <a:gradFill>
                  <a:gsLst>
                    <a:gs pos="2917">
                      <a:schemeClr val="tx1"/>
                    </a:gs>
                    <a:gs pos="30000">
                      <a:schemeClr val="tx1"/>
                    </a:gs>
                  </a:gsLst>
                  <a:lin ang="5400000" scaled="0"/>
                </a:gradFill>
              </a:rPr>
              <a:t>HTML + JavaScript + REST</a:t>
            </a:r>
          </a:p>
        </p:txBody>
      </p:sp>
      <p:pic>
        <p:nvPicPr>
          <p:cNvPr id="16" name="Picture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685591" y="2652761"/>
            <a:ext cx="2761492" cy="1038865"/>
          </a:xfrm>
          <a:prstGeom prst="rect">
            <a:avLst/>
          </a:prstGeom>
        </p:spPr>
      </p:pic>
    </p:spTree>
    <p:extLst>
      <p:ext uri="{BB962C8B-B14F-4D97-AF65-F5344CB8AC3E}">
        <p14:creationId xmlns:p14="http://schemas.microsoft.com/office/powerpoint/2010/main" val="2140516143"/>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Application Architecture</a:t>
            </a:r>
            <a:endParaRPr lang="en-US" dirty="0"/>
          </a:p>
        </p:txBody>
      </p:sp>
      <p:sp>
        <p:nvSpPr>
          <p:cNvPr id="3" name="Rounded Rectangle 2"/>
          <p:cNvSpPr/>
          <p:nvPr/>
        </p:nvSpPr>
        <p:spPr bwMode="auto">
          <a:xfrm>
            <a:off x="427037" y="5707062"/>
            <a:ext cx="11660966" cy="990600"/>
          </a:xfrm>
          <a:prstGeom prst="roundRect">
            <a:avLst/>
          </a:prstGeom>
          <a:solidFill>
            <a:schemeClr val="accent2"/>
          </a:solidFill>
          <a:ln w="57150">
            <a:solidFill>
              <a:schemeClr val="bg1">
                <a:lumMod val="5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4000" dirty="0" smtClean="0">
                <a:gradFill>
                  <a:gsLst>
                    <a:gs pos="0">
                      <a:srgbClr val="FFFFFF"/>
                    </a:gs>
                    <a:gs pos="100000">
                      <a:srgbClr val="FFFFFF"/>
                    </a:gs>
                  </a:gsLst>
                  <a:lin ang="5400000" scaled="0"/>
                </a:gradFill>
              </a:rPr>
              <a:t>SharePoint Search</a:t>
            </a:r>
            <a:endParaRPr lang="en-US" sz="4000" dirty="0">
              <a:gradFill>
                <a:gsLst>
                  <a:gs pos="0">
                    <a:srgbClr val="FFFFFF"/>
                  </a:gs>
                  <a:gs pos="100000">
                    <a:srgbClr val="FFFFFF"/>
                  </a:gs>
                </a:gsLst>
                <a:lin ang="5400000" scaled="0"/>
              </a:gradFill>
            </a:endParaRPr>
          </a:p>
        </p:txBody>
      </p:sp>
      <p:sp>
        <p:nvSpPr>
          <p:cNvPr id="7" name="Freeform 92"/>
          <p:cNvSpPr>
            <a:spLocks noChangeAspect="1" noEditPoints="1"/>
          </p:cNvSpPr>
          <p:nvPr/>
        </p:nvSpPr>
        <p:spPr bwMode="black">
          <a:xfrm>
            <a:off x="911501" y="5402262"/>
            <a:ext cx="402672" cy="548640"/>
          </a:xfrm>
          <a:custGeom>
            <a:avLst/>
            <a:gdLst>
              <a:gd name="T0" fmla="*/ 15 w 48"/>
              <a:gd name="T1" fmla="*/ 11 h 66"/>
              <a:gd name="T2" fmla="*/ 24 w 48"/>
              <a:gd name="T3" fmla="*/ 9 h 66"/>
              <a:gd name="T4" fmla="*/ 33 w 48"/>
              <a:gd name="T5" fmla="*/ 11 h 66"/>
              <a:gd name="T6" fmla="*/ 35 w 48"/>
              <a:gd name="T7" fmla="*/ 23 h 66"/>
              <a:gd name="T8" fmla="*/ 35 w 48"/>
              <a:gd name="T9" fmla="*/ 25 h 66"/>
              <a:gd name="T10" fmla="*/ 35 w 48"/>
              <a:gd name="T11" fmla="*/ 27 h 66"/>
              <a:gd name="T12" fmla="*/ 14 w 48"/>
              <a:gd name="T13" fmla="*/ 27 h 66"/>
              <a:gd name="T14" fmla="*/ 14 w 48"/>
              <a:gd name="T15" fmla="*/ 25 h 66"/>
              <a:gd name="T16" fmla="*/ 14 w 48"/>
              <a:gd name="T17" fmla="*/ 22 h 66"/>
              <a:gd name="T18" fmla="*/ 15 w 48"/>
              <a:gd name="T19" fmla="*/ 11 h 66"/>
              <a:gd name="T20" fmla="*/ 44 w 48"/>
              <a:gd name="T21" fmla="*/ 28 h 66"/>
              <a:gd name="T22" fmla="*/ 44 w 48"/>
              <a:gd name="T23" fmla="*/ 25 h 66"/>
              <a:gd name="T24" fmla="*/ 44 w 48"/>
              <a:gd name="T25" fmla="*/ 23 h 66"/>
              <a:gd name="T26" fmla="*/ 39 w 48"/>
              <a:gd name="T27" fmla="*/ 5 h 66"/>
              <a:gd name="T28" fmla="*/ 24 w 48"/>
              <a:gd name="T29" fmla="*/ 0 h 66"/>
              <a:gd name="T30" fmla="*/ 9 w 48"/>
              <a:gd name="T31" fmla="*/ 5 h 66"/>
              <a:gd name="T32" fmla="*/ 5 w 48"/>
              <a:gd name="T33" fmla="*/ 22 h 66"/>
              <a:gd name="T34" fmla="*/ 5 w 48"/>
              <a:gd name="T35" fmla="*/ 25 h 66"/>
              <a:gd name="T36" fmla="*/ 5 w 48"/>
              <a:gd name="T37" fmla="*/ 27 h 66"/>
              <a:gd name="T38" fmla="*/ 0 w 48"/>
              <a:gd name="T39" fmla="*/ 32 h 66"/>
              <a:gd name="T40" fmla="*/ 0 w 48"/>
              <a:gd name="T41" fmla="*/ 62 h 66"/>
              <a:gd name="T42" fmla="*/ 5 w 48"/>
              <a:gd name="T43" fmla="*/ 66 h 66"/>
              <a:gd name="T44" fmla="*/ 43 w 48"/>
              <a:gd name="T45" fmla="*/ 66 h 66"/>
              <a:gd name="T46" fmla="*/ 48 w 48"/>
              <a:gd name="T47" fmla="*/ 62 h 66"/>
              <a:gd name="T48" fmla="*/ 48 w 48"/>
              <a:gd name="T49" fmla="*/ 32 h 66"/>
              <a:gd name="T50" fmla="*/ 44 w 48"/>
              <a:gd name="T51" fmla="*/ 2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66">
                <a:moveTo>
                  <a:pt x="15" y="11"/>
                </a:moveTo>
                <a:cubicBezTo>
                  <a:pt x="17" y="10"/>
                  <a:pt x="20" y="9"/>
                  <a:pt x="24" y="9"/>
                </a:cubicBezTo>
                <a:cubicBezTo>
                  <a:pt x="29" y="9"/>
                  <a:pt x="32" y="10"/>
                  <a:pt x="33" y="11"/>
                </a:cubicBezTo>
                <a:cubicBezTo>
                  <a:pt x="35" y="13"/>
                  <a:pt x="35" y="18"/>
                  <a:pt x="35" y="23"/>
                </a:cubicBezTo>
                <a:cubicBezTo>
                  <a:pt x="35" y="25"/>
                  <a:pt x="35" y="25"/>
                  <a:pt x="35" y="25"/>
                </a:cubicBezTo>
                <a:cubicBezTo>
                  <a:pt x="35" y="26"/>
                  <a:pt x="35" y="27"/>
                  <a:pt x="35" y="27"/>
                </a:cubicBezTo>
                <a:cubicBezTo>
                  <a:pt x="14" y="27"/>
                  <a:pt x="14" y="27"/>
                  <a:pt x="14" y="27"/>
                </a:cubicBezTo>
                <a:cubicBezTo>
                  <a:pt x="14" y="27"/>
                  <a:pt x="14" y="26"/>
                  <a:pt x="14" y="25"/>
                </a:cubicBezTo>
                <a:cubicBezTo>
                  <a:pt x="14" y="22"/>
                  <a:pt x="14" y="22"/>
                  <a:pt x="14" y="22"/>
                </a:cubicBezTo>
                <a:cubicBezTo>
                  <a:pt x="14" y="17"/>
                  <a:pt x="14" y="13"/>
                  <a:pt x="15" y="11"/>
                </a:cubicBezTo>
                <a:moveTo>
                  <a:pt x="44" y="28"/>
                </a:moveTo>
                <a:cubicBezTo>
                  <a:pt x="44" y="27"/>
                  <a:pt x="44" y="26"/>
                  <a:pt x="44" y="25"/>
                </a:cubicBezTo>
                <a:cubicBezTo>
                  <a:pt x="44" y="23"/>
                  <a:pt x="44" y="23"/>
                  <a:pt x="44" y="23"/>
                </a:cubicBezTo>
                <a:cubicBezTo>
                  <a:pt x="44" y="16"/>
                  <a:pt x="44" y="10"/>
                  <a:pt x="39" y="5"/>
                </a:cubicBezTo>
                <a:cubicBezTo>
                  <a:pt x="36" y="2"/>
                  <a:pt x="31" y="0"/>
                  <a:pt x="24" y="0"/>
                </a:cubicBezTo>
                <a:cubicBezTo>
                  <a:pt x="17" y="0"/>
                  <a:pt x="12" y="2"/>
                  <a:pt x="9" y="5"/>
                </a:cubicBezTo>
                <a:cubicBezTo>
                  <a:pt x="5" y="9"/>
                  <a:pt x="5" y="16"/>
                  <a:pt x="5" y="22"/>
                </a:cubicBezTo>
                <a:cubicBezTo>
                  <a:pt x="5" y="25"/>
                  <a:pt x="5" y="25"/>
                  <a:pt x="5" y="25"/>
                </a:cubicBezTo>
                <a:cubicBezTo>
                  <a:pt x="5" y="26"/>
                  <a:pt x="5" y="27"/>
                  <a:pt x="5" y="27"/>
                </a:cubicBezTo>
                <a:cubicBezTo>
                  <a:pt x="2" y="28"/>
                  <a:pt x="0" y="30"/>
                  <a:pt x="0" y="32"/>
                </a:cubicBezTo>
                <a:cubicBezTo>
                  <a:pt x="0" y="62"/>
                  <a:pt x="0" y="62"/>
                  <a:pt x="0" y="62"/>
                </a:cubicBezTo>
                <a:cubicBezTo>
                  <a:pt x="0" y="64"/>
                  <a:pt x="2" y="66"/>
                  <a:pt x="5" y="66"/>
                </a:cubicBezTo>
                <a:cubicBezTo>
                  <a:pt x="43" y="66"/>
                  <a:pt x="43" y="66"/>
                  <a:pt x="43" y="66"/>
                </a:cubicBezTo>
                <a:cubicBezTo>
                  <a:pt x="46" y="66"/>
                  <a:pt x="48" y="64"/>
                  <a:pt x="48" y="62"/>
                </a:cubicBezTo>
                <a:cubicBezTo>
                  <a:pt x="48" y="32"/>
                  <a:pt x="48" y="32"/>
                  <a:pt x="48" y="32"/>
                </a:cubicBezTo>
                <a:cubicBezTo>
                  <a:pt x="48" y="30"/>
                  <a:pt x="46" y="28"/>
                  <a:pt x="44" y="28"/>
                </a:cubicBezTo>
              </a:path>
            </a:pathLst>
          </a:custGeom>
          <a:solidFill>
            <a:schemeClr val="bg1">
              <a:lumMod val="50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4" name="Rounded Rectangle 3"/>
          <p:cNvSpPr/>
          <p:nvPr/>
        </p:nvSpPr>
        <p:spPr bwMode="auto">
          <a:xfrm>
            <a:off x="1570037" y="4487862"/>
            <a:ext cx="10517966" cy="91440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800" dirty="0" smtClean="0">
                <a:gradFill>
                  <a:gsLst>
                    <a:gs pos="0">
                      <a:srgbClr val="FFFFFF"/>
                    </a:gs>
                    <a:gs pos="100000">
                      <a:srgbClr val="FFFFFF"/>
                    </a:gs>
                  </a:gsLst>
                  <a:lin ang="5400000" scaled="0"/>
                </a:gradFill>
              </a:rPr>
              <a:t>Data Model &amp; Data Access</a:t>
            </a:r>
            <a:endParaRPr lang="en-US" sz="2800" dirty="0">
              <a:gradFill>
                <a:gsLst>
                  <a:gs pos="0">
                    <a:srgbClr val="FFFFFF"/>
                  </a:gs>
                  <a:gs pos="100000">
                    <a:srgbClr val="FFFFFF"/>
                  </a:gs>
                </a:gsLst>
                <a:lin ang="5400000" scaled="0"/>
              </a:gradFill>
            </a:endParaRPr>
          </a:p>
        </p:txBody>
      </p:sp>
      <p:sp>
        <p:nvSpPr>
          <p:cNvPr id="8" name="Rounded Rectangle 7"/>
          <p:cNvSpPr/>
          <p:nvPr/>
        </p:nvSpPr>
        <p:spPr bwMode="auto">
          <a:xfrm>
            <a:off x="1570037" y="3421062"/>
            <a:ext cx="10517966" cy="91440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800" dirty="0" smtClean="0">
                <a:gradFill>
                  <a:gsLst>
                    <a:gs pos="0">
                      <a:srgbClr val="FFFFFF"/>
                    </a:gs>
                    <a:gs pos="100000">
                      <a:srgbClr val="FFFFFF"/>
                    </a:gs>
                  </a:gsLst>
                  <a:lin ang="5400000" scaled="0"/>
                </a:gradFill>
              </a:rPr>
              <a:t>Application Logic</a:t>
            </a:r>
            <a:endParaRPr lang="en-US" sz="2800" dirty="0">
              <a:gradFill>
                <a:gsLst>
                  <a:gs pos="0">
                    <a:srgbClr val="FFFFFF"/>
                  </a:gs>
                  <a:gs pos="100000">
                    <a:srgbClr val="FFFFFF"/>
                  </a:gs>
                </a:gsLst>
                <a:lin ang="5400000" scaled="0"/>
              </a:gradFill>
            </a:endParaRPr>
          </a:p>
        </p:txBody>
      </p:sp>
      <p:sp>
        <p:nvSpPr>
          <p:cNvPr id="9" name="Rounded Rectangle 8"/>
          <p:cNvSpPr/>
          <p:nvPr/>
        </p:nvSpPr>
        <p:spPr bwMode="auto">
          <a:xfrm>
            <a:off x="1570037" y="2354262"/>
            <a:ext cx="10517966" cy="91440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800" dirty="0" smtClean="0">
                <a:gradFill>
                  <a:gsLst>
                    <a:gs pos="0">
                      <a:srgbClr val="FFFFFF"/>
                    </a:gs>
                    <a:gs pos="100000">
                      <a:srgbClr val="FFFFFF"/>
                    </a:gs>
                  </a:gsLst>
                  <a:lin ang="5400000" scaled="0"/>
                </a:gradFill>
              </a:rPr>
              <a:t>User Interface &amp; Data Binding</a:t>
            </a:r>
            <a:endParaRPr lang="en-US" sz="28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04310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SharePoint-Hosted App</a:t>
            </a:r>
            <a:endParaRPr lang="en-US" dirty="0"/>
          </a:p>
        </p:txBody>
      </p:sp>
      <p:sp>
        <p:nvSpPr>
          <p:cNvPr id="3" name="Rounded Rectangle 2"/>
          <p:cNvSpPr/>
          <p:nvPr/>
        </p:nvSpPr>
        <p:spPr bwMode="auto">
          <a:xfrm>
            <a:off x="427037" y="1365249"/>
            <a:ext cx="11660966" cy="5484813"/>
          </a:xfrm>
          <a:prstGeom prst="roundRect">
            <a:avLst/>
          </a:prstGeom>
          <a:solidFill>
            <a:schemeClr val="accent2"/>
          </a:solidFill>
          <a:ln w="57150">
            <a:solidFill>
              <a:schemeClr val="bg1">
                <a:lumMod val="5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b" anchorCtr="0" compatLnSpc="1">
            <a:prstTxWarp prst="textNoShape">
              <a:avLst/>
            </a:prstTxWarp>
          </a:bodyPr>
          <a:lstStyle/>
          <a:p>
            <a:pPr algn="ctr" defTabSz="932472" fontAlgn="base">
              <a:spcBef>
                <a:spcPct val="0"/>
              </a:spcBef>
              <a:spcAft>
                <a:spcPct val="0"/>
              </a:spcAft>
            </a:pPr>
            <a:r>
              <a:rPr lang="en-US" sz="4000" dirty="0" smtClean="0">
                <a:gradFill>
                  <a:gsLst>
                    <a:gs pos="0">
                      <a:srgbClr val="FFFFFF"/>
                    </a:gs>
                    <a:gs pos="100000">
                      <a:srgbClr val="FFFFFF"/>
                    </a:gs>
                  </a:gsLst>
                  <a:lin ang="5400000" scaled="0"/>
                </a:gradFill>
              </a:rPr>
              <a:t>SharePoint</a:t>
            </a:r>
            <a:endParaRPr lang="en-US" sz="4000" dirty="0">
              <a:gradFill>
                <a:gsLst>
                  <a:gs pos="0">
                    <a:srgbClr val="FFFFFF"/>
                  </a:gs>
                  <a:gs pos="100000">
                    <a:srgbClr val="FFFFFF"/>
                  </a:gs>
                </a:gsLst>
                <a:lin ang="5400000" scaled="0"/>
              </a:gradFill>
            </a:endParaRPr>
          </a:p>
        </p:txBody>
      </p:sp>
      <p:sp>
        <p:nvSpPr>
          <p:cNvPr id="7" name="Freeform 92"/>
          <p:cNvSpPr>
            <a:spLocks noChangeAspect="1" noEditPoints="1"/>
          </p:cNvSpPr>
          <p:nvPr/>
        </p:nvSpPr>
        <p:spPr bwMode="black">
          <a:xfrm>
            <a:off x="1112837" y="1043622"/>
            <a:ext cx="402672" cy="548640"/>
          </a:xfrm>
          <a:custGeom>
            <a:avLst/>
            <a:gdLst>
              <a:gd name="T0" fmla="*/ 15 w 48"/>
              <a:gd name="T1" fmla="*/ 11 h 66"/>
              <a:gd name="T2" fmla="*/ 24 w 48"/>
              <a:gd name="T3" fmla="*/ 9 h 66"/>
              <a:gd name="T4" fmla="*/ 33 w 48"/>
              <a:gd name="T5" fmla="*/ 11 h 66"/>
              <a:gd name="T6" fmla="*/ 35 w 48"/>
              <a:gd name="T7" fmla="*/ 23 h 66"/>
              <a:gd name="T8" fmla="*/ 35 w 48"/>
              <a:gd name="T9" fmla="*/ 25 h 66"/>
              <a:gd name="T10" fmla="*/ 35 w 48"/>
              <a:gd name="T11" fmla="*/ 27 h 66"/>
              <a:gd name="T12" fmla="*/ 14 w 48"/>
              <a:gd name="T13" fmla="*/ 27 h 66"/>
              <a:gd name="T14" fmla="*/ 14 w 48"/>
              <a:gd name="T15" fmla="*/ 25 h 66"/>
              <a:gd name="T16" fmla="*/ 14 w 48"/>
              <a:gd name="T17" fmla="*/ 22 h 66"/>
              <a:gd name="T18" fmla="*/ 15 w 48"/>
              <a:gd name="T19" fmla="*/ 11 h 66"/>
              <a:gd name="T20" fmla="*/ 44 w 48"/>
              <a:gd name="T21" fmla="*/ 28 h 66"/>
              <a:gd name="T22" fmla="*/ 44 w 48"/>
              <a:gd name="T23" fmla="*/ 25 h 66"/>
              <a:gd name="T24" fmla="*/ 44 w 48"/>
              <a:gd name="T25" fmla="*/ 23 h 66"/>
              <a:gd name="T26" fmla="*/ 39 w 48"/>
              <a:gd name="T27" fmla="*/ 5 h 66"/>
              <a:gd name="T28" fmla="*/ 24 w 48"/>
              <a:gd name="T29" fmla="*/ 0 h 66"/>
              <a:gd name="T30" fmla="*/ 9 w 48"/>
              <a:gd name="T31" fmla="*/ 5 h 66"/>
              <a:gd name="T32" fmla="*/ 5 w 48"/>
              <a:gd name="T33" fmla="*/ 22 h 66"/>
              <a:gd name="T34" fmla="*/ 5 w 48"/>
              <a:gd name="T35" fmla="*/ 25 h 66"/>
              <a:gd name="T36" fmla="*/ 5 w 48"/>
              <a:gd name="T37" fmla="*/ 27 h 66"/>
              <a:gd name="T38" fmla="*/ 0 w 48"/>
              <a:gd name="T39" fmla="*/ 32 h 66"/>
              <a:gd name="T40" fmla="*/ 0 w 48"/>
              <a:gd name="T41" fmla="*/ 62 h 66"/>
              <a:gd name="T42" fmla="*/ 5 w 48"/>
              <a:gd name="T43" fmla="*/ 66 h 66"/>
              <a:gd name="T44" fmla="*/ 43 w 48"/>
              <a:gd name="T45" fmla="*/ 66 h 66"/>
              <a:gd name="T46" fmla="*/ 48 w 48"/>
              <a:gd name="T47" fmla="*/ 62 h 66"/>
              <a:gd name="T48" fmla="*/ 48 w 48"/>
              <a:gd name="T49" fmla="*/ 32 h 66"/>
              <a:gd name="T50" fmla="*/ 44 w 48"/>
              <a:gd name="T51" fmla="*/ 2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66">
                <a:moveTo>
                  <a:pt x="15" y="11"/>
                </a:moveTo>
                <a:cubicBezTo>
                  <a:pt x="17" y="10"/>
                  <a:pt x="20" y="9"/>
                  <a:pt x="24" y="9"/>
                </a:cubicBezTo>
                <a:cubicBezTo>
                  <a:pt x="29" y="9"/>
                  <a:pt x="32" y="10"/>
                  <a:pt x="33" y="11"/>
                </a:cubicBezTo>
                <a:cubicBezTo>
                  <a:pt x="35" y="13"/>
                  <a:pt x="35" y="18"/>
                  <a:pt x="35" y="23"/>
                </a:cubicBezTo>
                <a:cubicBezTo>
                  <a:pt x="35" y="25"/>
                  <a:pt x="35" y="25"/>
                  <a:pt x="35" y="25"/>
                </a:cubicBezTo>
                <a:cubicBezTo>
                  <a:pt x="35" y="26"/>
                  <a:pt x="35" y="27"/>
                  <a:pt x="35" y="27"/>
                </a:cubicBezTo>
                <a:cubicBezTo>
                  <a:pt x="14" y="27"/>
                  <a:pt x="14" y="27"/>
                  <a:pt x="14" y="27"/>
                </a:cubicBezTo>
                <a:cubicBezTo>
                  <a:pt x="14" y="27"/>
                  <a:pt x="14" y="26"/>
                  <a:pt x="14" y="25"/>
                </a:cubicBezTo>
                <a:cubicBezTo>
                  <a:pt x="14" y="22"/>
                  <a:pt x="14" y="22"/>
                  <a:pt x="14" y="22"/>
                </a:cubicBezTo>
                <a:cubicBezTo>
                  <a:pt x="14" y="17"/>
                  <a:pt x="14" y="13"/>
                  <a:pt x="15" y="11"/>
                </a:cubicBezTo>
                <a:moveTo>
                  <a:pt x="44" y="28"/>
                </a:moveTo>
                <a:cubicBezTo>
                  <a:pt x="44" y="27"/>
                  <a:pt x="44" y="26"/>
                  <a:pt x="44" y="25"/>
                </a:cubicBezTo>
                <a:cubicBezTo>
                  <a:pt x="44" y="23"/>
                  <a:pt x="44" y="23"/>
                  <a:pt x="44" y="23"/>
                </a:cubicBezTo>
                <a:cubicBezTo>
                  <a:pt x="44" y="16"/>
                  <a:pt x="44" y="10"/>
                  <a:pt x="39" y="5"/>
                </a:cubicBezTo>
                <a:cubicBezTo>
                  <a:pt x="36" y="2"/>
                  <a:pt x="31" y="0"/>
                  <a:pt x="24" y="0"/>
                </a:cubicBezTo>
                <a:cubicBezTo>
                  <a:pt x="17" y="0"/>
                  <a:pt x="12" y="2"/>
                  <a:pt x="9" y="5"/>
                </a:cubicBezTo>
                <a:cubicBezTo>
                  <a:pt x="5" y="9"/>
                  <a:pt x="5" y="16"/>
                  <a:pt x="5" y="22"/>
                </a:cubicBezTo>
                <a:cubicBezTo>
                  <a:pt x="5" y="25"/>
                  <a:pt x="5" y="25"/>
                  <a:pt x="5" y="25"/>
                </a:cubicBezTo>
                <a:cubicBezTo>
                  <a:pt x="5" y="26"/>
                  <a:pt x="5" y="27"/>
                  <a:pt x="5" y="27"/>
                </a:cubicBezTo>
                <a:cubicBezTo>
                  <a:pt x="2" y="28"/>
                  <a:pt x="0" y="30"/>
                  <a:pt x="0" y="32"/>
                </a:cubicBezTo>
                <a:cubicBezTo>
                  <a:pt x="0" y="62"/>
                  <a:pt x="0" y="62"/>
                  <a:pt x="0" y="62"/>
                </a:cubicBezTo>
                <a:cubicBezTo>
                  <a:pt x="0" y="64"/>
                  <a:pt x="2" y="66"/>
                  <a:pt x="5" y="66"/>
                </a:cubicBezTo>
                <a:cubicBezTo>
                  <a:pt x="43" y="66"/>
                  <a:pt x="43" y="66"/>
                  <a:pt x="43" y="66"/>
                </a:cubicBezTo>
                <a:cubicBezTo>
                  <a:pt x="46" y="66"/>
                  <a:pt x="48" y="64"/>
                  <a:pt x="48" y="62"/>
                </a:cubicBezTo>
                <a:cubicBezTo>
                  <a:pt x="48" y="32"/>
                  <a:pt x="48" y="32"/>
                  <a:pt x="48" y="32"/>
                </a:cubicBezTo>
                <a:cubicBezTo>
                  <a:pt x="48" y="30"/>
                  <a:pt x="46" y="28"/>
                  <a:pt x="44" y="28"/>
                </a:cubicBezTo>
              </a:path>
            </a:pathLst>
          </a:custGeom>
          <a:solidFill>
            <a:schemeClr val="bg1">
              <a:lumMod val="50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4" name="Rounded Rectangle 3"/>
          <p:cNvSpPr/>
          <p:nvPr/>
        </p:nvSpPr>
        <p:spPr bwMode="auto">
          <a:xfrm>
            <a:off x="1036637" y="3878262"/>
            <a:ext cx="10517966" cy="91440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800" dirty="0" smtClean="0">
                <a:gradFill>
                  <a:gsLst>
                    <a:gs pos="0">
                      <a:srgbClr val="FFFFFF"/>
                    </a:gs>
                    <a:gs pos="100000">
                      <a:srgbClr val="FFFFFF"/>
                    </a:gs>
                  </a:gsLst>
                  <a:lin ang="5400000" scaled="0"/>
                </a:gradFill>
              </a:rPr>
              <a:t>JavaScript + REST</a:t>
            </a:r>
            <a:endParaRPr lang="en-US" sz="2800" dirty="0">
              <a:gradFill>
                <a:gsLst>
                  <a:gs pos="0">
                    <a:srgbClr val="FFFFFF"/>
                  </a:gs>
                  <a:gs pos="100000">
                    <a:srgbClr val="FFFFFF"/>
                  </a:gs>
                </a:gsLst>
                <a:lin ang="5400000" scaled="0"/>
              </a:gradFill>
            </a:endParaRPr>
          </a:p>
        </p:txBody>
      </p:sp>
      <p:sp>
        <p:nvSpPr>
          <p:cNvPr id="8" name="Rounded Rectangle 7"/>
          <p:cNvSpPr/>
          <p:nvPr/>
        </p:nvSpPr>
        <p:spPr bwMode="auto">
          <a:xfrm>
            <a:off x="1036637" y="2811462"/>
            <a:ext cx="10517966" cy="91440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800" dirty="0" smtClean="0">
                <a:gradFill>
                  <a:gsLst>
                    <a:gs pos="0">
                      <a:srgbClr val="FFFFFF"/>
                    </a:gs>
                    <a:gs pos="100000">
                      <a:srgbClr val="FFFFFF"/>
                    </a:gs>
                  </a:gsLst>
                  <a:lin ang="5400000" scaled="0"/>
                </a:gradFill>
              </a:rPr>
              <a:t>JavaScript</a:t>
            </a:r>
            <a:endParaRPr lang="en-US" sz="2800" dirty="0">
              <a:gradFill>
                <a:gsLst>
                  <a:gs pos="0">
                    <a:srgbClr val="FFFFFF"/>
                  </a:gs>
                  <a:gs pos="100000">
                    <a:srgbClr val="FFFFFF"/>
                  </a:gs>
                </a:gsLst>
                <a:lin ang="5400000" scaled="0"/>
              </a:gradFill>
            </a:endParaRPr>
          </a:p>
        </p:txBody>
      </p:sp>
      <p:sp>
        <p:nvSpPr>
          <p:cNvPr id="9" name="Rounded Rectangle 8"/>
          <p:cNvSpPr/>
          <p:nvPr/>
        </p:nvSpPr>
        <p:spPr bwMode="auto">
          <a:xfrm>
            <a:off x="1036637" y="1744662"/>
            <a:ext cx="10517966" cy="91440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800" dirty="0" smtClean="0">
                <a:gradFill>
                  <a:gsLst>
                    <a:gs pos="0">
                      <a:srgbClr val="FFFFFF"/>
                    </a:gs>
                    <a:gs pos="100000">
                      <a:srgbClr val="FFFFFF"/>
                    </a:gs>
                  </a:gsLst>
                  <a:lin ang="5400000" scaled="0"/>
                </a:gradFill>
              </a:rPr>
              <a:t>HTML + Knockout.js </a:t>
            </a:r>
            <a:endParaRPr lang="en-US" sz="2800" dirty="0">
              <a:gradFill>
                <a:gsLst>
                  <a:gs pos="0">
                    <a:srgbClr val="FFFFFF"/>
                  </a:gs>
                  <a:gs pos="100000">
                    <a:srgbClr val="FFFFFF"/>
                  </a:gs>
                </a:gsLst>
                <a:lin ang="5400000" scaled="0"/>
              </a:gradFill>
            </a:endParaRPr>
          </a:p>
        </p:txBody>
      </p:sp>
      <p:sp>
        <p:nvSpPr>
          <p:cNvPr id="10" name="Rounded Rectangle 9"/>
          <p:cNvSpPr/>
          <p:nvPr/>
        </p:nvSpPr>
        <p:spPr bwMode="auto">
          <a:xfrm>
            <a:off x="1036637" y="4945062"/>
            <a:ext cx="10517966" cy="914400"/>
          </a:xfrm>
          <a:prstGeom prst="roundRect">
            <a:avLst/>
          </a:prstGeom>
          <a:solidFill>
            <a:schemeClr val="accent2"/>
          </a:solidFill>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800" dirty="0" smtClean="0">
                <a:gradFill>
                  <a:gsLst>
                    <a:gs pos="0">
                      <a:srgbClr val="FFFFFF"/>
                    </a:gs>
                    <a:gs pos="100000">
                      <a:srgbClr val="FFFFFF"/>
                    </a:gs>
                  </a:gsLst>
                  <a:lin ang="5400000" scaled="0"/>
                </a:gradFill>
              </a:rPr>
              <a:t>SharePoint Search</a:t>
            </a:r>
            <a:endParaRPr lang="en-US" sz="28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332241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bwMode="auto">
          <a:xfrm>
            <a:off x="427037" y="1289049"/>
            <a:ext cx="11737166" cy="4341813"/>
          </a:xfrm>
          <a:prstGeom prst="round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472" fontAlgn="base">
              <a:spcBef>
                <a:spcPct val="0"/>
              </a:spcBef>
              <a:spcAft>
                <a:spcPct val="0"/>
              </a:spcAft>
            </a:pPr>
            <a:r>
              <a:rPr lang="en-US" sz="2800" dirty="0" smtClean="0">
                <a:gradFill>
                  <a:gsLst>
                    <a:gs pos="0">
                      <a:srgbClr val="FFFFFF"/>
                    </a:gs>
                    <a:gs pos="100000">
                      <a:srgbClr val="FFFFFF"/>
                    </a:gs>
                  </a:gsLst>
                  <a:lin ang="5400000" scaled="0"/>
                </a:gradFill>
              </a:rPr>
              <a:t>Azure</a:t>
            </a:r>
            <a:endParaRPr lang="en-US" sz="2800" dirty="0">
              <a:gradFill>
                <a:gsLst>
                  <a:gs pos="0">
                    <a:srgbClr val="FFFFFF"/>
                  </a:gs>
                  <a:gs pos="100000">
                    <a:srgbClr val="FFFFFF"/>
                  </a:gs>
                </a:gsLst>
                <a:lin ang="5400000" scaled="0"/>
              </a:gradFill>
            </a:endParaRPr>
          </a:p>
        </p:txBody>
      </p:sp>
      <p:sp>
        <p:nvSpPr>
          <p:cNvPr id="17" name="Title 16"/>
          <p:cNvSpPr>
            <a:spLocks noGrp="1"/>
          </p:cNvSpPr>
          <p:nvPr>
            <p:ph type="title"/>
          </p:nvPr>
        </p:nvSpPr>
        <p:spPr/>
        <p:txBody>
          <a:bodyPr/>
          <a:lstStyle/>
          <a:p>
            <a:r>
              <a:rPr lang="en-US" dirty="0" smtClean="0"/>
              <a:t>Auto-Hosted App</a:t>
            </a:r>
            <a:endParaRPr lang="en-US" dirty="0"/>
          </a:p>
        </p:txBody>
      </p:sp>
      <p:sp>
        <p:nvSpPr>
          <p:cNvPr id="3" name="Rounded Rectangle 2"/>
          <p:cNvSpPr/>
          <p:nvPr/>
        </p:nvSpPr>
        <p:spPr bwMode="auto">
          <a:xfrm>
            <a:off x="427037" y="5707062"/>
            <a:ext cx="11660966" cy="990600"/>
          </a:xfrm>
          <a:prstGeom prst="roundRect">
            <a:avLst/>
          </a:prstGeom>
          <a:solidFill>
            <a:schemeClr val="accent2"/>
          </a:solidFill>
          <a:ln w="57150">
            <a:solidFill>
              <a:schemeClr val="bg1">
                <a:lumMod val="5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4000" dirty="0" smtClean="0">
                <a:gradFill>
                  <a:gsLst>
                    <a:gs pos="0">
                      <a:srgbClr val="FFFFFF"/>
                    </a:gs>
                    <a:gs pos="100000">
                      <a:srgbClr val="FFFFFF"/>
                    </a:gs>
                  </a:gsLst>
                  <a:lin ang="5400000" scaled="0"/>
                </a:gradFill>
              </a:rPr>
              <a:t>SharePoint Search</a:t>
            </a:r>
            <a:endParaRPr lang="en-US" sz="4000" dirty="0">
              <a:gradFill>
                <a:gsLst>
                  <a:gs pos="0">
                    <a:srgbClr val="FFFFFF"/>
                  </a:gs>
                  <a:gs pos="100000">
                    <a:srgbClr val="FFFFFF"/>
                  </a:gs>
                </a:gsLst>
                <a:lin ang="5400000" scaled="0"/>
              </a:gradFill>
            </a:endParaRPr>
          </a:p>
        </p:txBody>
      </p:sp>
      <p:sp>
        <p:nvSpPr>
          <p:cNvPr id="7" name="Freeform 92"/>
          <p:cNvSpPr>
            <a:spLocks noChangeAspect="1" noEditPoints="1"/>
          </p:cNvSpPr>
          <p:nvPr/>
        </p:nvSpPr>
        <p:spPr bwMode="black">
          <a:xfrm>
            <a:off x="911501" y="5402262"/>
            <a:ext cx="402672" cy="548640"/>
          </a:xfrm>
          <a:custGeom>
            <a:avLst/>
            <a:gdLst>
              <a:gd name="T0" fmla="*/ 15 w 48"/>
              <a:gd name="T1" fmla="*/ 11 h 66"/>
              <a:gd name="T2" fmla="*/ 24 w 48"/>
              <a:gd name="T3" fmla="*/ 9 h 66"/>
              <a:gd name="T4" fmla="*/ 33 w 48"/>
              <a:gd name="T5" fmla="*/ 11 h 66"/>
              <a:gd name="T6" fmla="*/ 35 w 48"/>
              <a:gd name="T7" fmla="*/ 23 h 66"/>
              <a:gd name="T8" fmla="*/ 35 w 48"/>
              <a:gd name="T9" fmla="*/ 25 h 66"/>
              <a:gd name="T10" fmla="*/ 35 w 48"/>
              <a:gd name="T11" fmla="*/ 27 h 66"/>
              <a:gd name="T12" fmla="*/ 14 w 48"/>
              <a:gd name="T13" fmla="*/ 27 h 66"/>
              <a:gd name="T14" fmla="*/ 14 w 48"/>
              <a:gd name="T15" fmla="*/ 25 h 66"/>
              <a:gd name="T16" fmla="*/ 14 w 48"/>
              <a:gd name="T17" fmla="*/ 22 h 66"/>
              <a:gd name="T18" fmla="*/ 15 w 48"/>
              <a:gd name="T19" fmla="*/ 11 h 66"/>
              <a:gd name="T20" fmla="*/ 44 w 48"/>
              <a:gd name="T21" fmla="*/ 28 h 66"/>
              <a:gd name="T22" fmla="*/ 44 w 48"/>
              <a:gd name="T23" fmla="*/ 25 h 66"/>
              <a:gd name="T24" fmla="*/ 44 w 48"/>
              <a:gd name="T25" fmla="*/ 23 h 66"/>
              <a:gd name="T26" fmla="*/ 39 w 48"/>
              <a:gd name="T27" fmla="*/ 5 h 66"/>
              <a:gd name="T28" fmla="*/ 24 w 48"/>
              <a:gd name="T29" fmla="*/ 0 h 66"/>
              <a:gd name="T30" fmla="*/ 9 w 48"/>
              <a:gd name="T31" fmla="*/ 5 h 66"/>
              <a:gd name="T32" fmla="*/ 5 w 48"/>
              <a:gd name="T33" fmla="*/ 22 h 66"/>
              <a:gd name="T34" fmla="*/ 5 w 48"/>
              <a:gd name="T35" fmla="*/ 25 h 66"/>
              <a:gd name="T36" fmla="*/ 5 w 48"/>
              <a:gd name="T37" fmla="*/ 27 h 66"/>
              <a:gd name="T38" fmla="*/ 0 w 48"/>
              <a:gd name="T39" fmla="*/ 32 h 66"/>
              <a:gd name="T40" fmla="*/ 0 w 48"/>
              <a:gd name="T41" fmla="*/ 62 h 66"/>
              <a:gd name="T42" fmla="*/ 5 w 48"/>
              <a:gd name="T43" fmla="*/ 66 h 66"/>
              <a:gd name="T44" fmla="*/ 43 w 48"/>
              <a:gd name="T45" fmla="*/ 66 h 66"/>
              <a:gd name="T46" fmla="*/ 48 w 48"/>
              <a:gd name="T47" fmla="*/ 62 h 66"/>
              <a:gd name="T48" fmla="*/ 48 w 48"/>
              <a:gd name="T49" fmla="*/ 32 h 66"/>
              <a:gd name="T50" fmla="*/ 44 w 48"/>
              <a:gd name="T51" fmla="*/ 2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66">
                <a:moveTo>
                  <a:pt x="15" y="11"/>
                </a:moveTo>
                <a:cubicBezTo>
                  <a:pt x="17" y="10"/>
                  <a:pt x="20" y="9"/>
                  <a:pt x="24" y="9"/>
                </a:cubicBezTo>
                <a:cubicBezTo>
                  <a:pt x="29" y="9"/>
                  <a:pt x="32" y="10"/>
                  <a:pt x="33" y="11"/>
                </a:cubicBezTo>
                <a:cubicBezTo>
                  <a:pt x="35" y="13"/>
                  <a:pt x="35" y="18"/>
                  <a:pt x="35" y="23"/>
                </a:cubicBezTo>
                <a:cubicBezTo>
                  <a:pt x="35" y="25"/>
                  <a:pt x="35" y="25"/>
                  <a:pt x="35" y="25"/>
                </a:cubicBezTo>
                <a:cubicBezTo>
                  <a:pt x="35" y="26"/>
                  <a:pt x="35" y="27"/>
                  <a:pt x="35" y="27"/>
                </a:cubicBezTo>
                <a:cubicBezTo>
                  <a:pt x="14" y="27"/>
                  <a:pt x="14" y="27"/>
                  <a:pt x="14" y="27"/>
                </a:cubicBezTo>
                <a:cubicBezTo>
                  <a:pt x="14" y="27"/>
                  <a:pt x="14" y="26"/>
                  <a:pt x="14" y="25"/>
                </a:cubicBezTo>
                <a:cubicBezTo>
                  <a:pt x="14" y="22"/>
                  <a:pt x="14" y="22"/>
                  <a:pt x="14" y="22"/>
                </a:cubicBezTo>
                <a:cubicBezTo>
                  <a:pt x="14" y="17"/>
                  <a:pt x="14" y="13"/>
                  <a:pt x="15" y="11"/>
                </a:cubicBezTo>
                <a:moveTo>
                  <a:pt x="44" y="28"/>
                </a:moveTo>
                <a:cubicBezTo>
                  <a:pt x="44" y="27"/>
                  <a:pt x="44" y="26"/>
                  <a:pt x="44" y="25"/>
                </a:cubicBezTo>
                <a:cubicBezTo>
                  <a:pt x="44" y="23"/>
                  <a:pt x="44" y="23"/>
                  <a:pt x="44" y="23"/>
                </a:cubicBezTo>
                <a:cubicBezTo>
                  <a:pt x="44" y="16"/>
                  <a:pt x="44" y="10"/>
                  <a:pt x="39" y="5"/>
                </a:cubicBezTo>
                <a:cubicBezTo>
                  <a:pt x="36" y="2"/>
                  <a:pt x="31" y="0"/>
                  <a:pt x="24" y="0"/>
                </a:cubicBezTo>
                <a:cubicBezTo>
                  <a:pt x="17" y="0"/>
                  <a:pt x="12" y="2"/>
                  <a:pt x="9" y="5"/>
                </a:cubicBezTo>
                <a:cubicBezTo>
                  <a:pt x="5" y="9"/>
                  <a:pt x="5" y="16"/>
                  <a:pt x="5" y="22"/>
                </a:cubicBezTo>
                <a:cubicBezTo>
                  <a:pt x="5" y="25"/>
                  <a:pt x="5" y="25"/>
                  <a:pt x="5" y="25"/>
                </a:cubicBezTo>
                <a:cubicBezTo>
                  <a:pt x="5" y="26"/>
                  <a:pt x="5" y="27"/>
                  <a:pt x="5" y="27"/>
                </a:cubicBezTo>
                <a:cubicBezTo>
                  <a:pt x="2" y="28"/>
                  <a:pt x="0" y="30"/>
                  <a:pt x="0" y="32"/>
                </a:cubicBezTo>
                <a:cubicBezTo>
                  <a:pt x="0" y="62"/>
                  <a:pt x="0" y="62"/>
                  <a:pt x="0" y="62"/>
                </a:cubicBezTo>
                <a:cubicBezTo>
                  <a:pt x="0" y="64"/>
                  <a:pt x="2" y="66"/>
                  <a:pt x="5" y="66"/>
                </a:cubicBezTo>
                <a:cubicBezTo>
                  <a:pt x="43" y="66"/>
                  <a:pt x="43" y="66"/>
                  <a:pt x="43" y="66"/>
                </a:cubicBezTo>
                <a:cubicBezTo>
                  <a:pt x="46" y="66"/>
                  <a:pt x="48" y="64"/>
                  <a:pt x="48" y="62"/>
                </a:cubicBezTo>
                <a:cubicBezTo>
                  <a:pt x="48" y="32"/>
                  <a:pt x="48" y="32"/>
                  <a:pt x="48" y="32"/>
                </a:cubicBezTo>
                <a:cubicBezTo>
                  <a:pt x="48" y="30"/>
                  <a:pt x="46" y="28"/>
                  <a:pt x="44" y="28"/>
                </a:cubicBezTo>
              </a:path>
            </a:pathLst>
          </a:custGeom>
          <a:solidFill>
            <a:schemeClr val="bg1">
              <a:lumMod val="50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4" name="Rounded Rectangle 3"/>
          <p:cNvSpPr/>
          <p:nvPr/>
        </p:nvSpPr>
        <p:spPr bwMode="auto">
          <a:xfrm>
            <a:off x="1112837" y="4411662"/>
            <a:ext cx="10517966" cy="91440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800" dirty="0" smtClean="0">
                <a:gradFill>
                  <a:gsLst>
                    <a:gs pos="0">
                      <a:srgbClr val="FFFFFF"/>
                    </a:gs>
                    <a:gs pos="100000">
                      <a:srgbClr val="FFFFFF"/>
                    </a:gs>
                  </a:gsLst>
                  <a:lin ang="5400000" scaled="0"/>
                </a:gradFill>
              </a:rPr>
              <a:t>Custom .NET Objects + SharePoint .NET CSOM</a:t>
            </a:r>
            <a:endParaRPr lang="en-US" sz="2800" dirty="0">
              <a:gradFill>
                <a:gsLst>
                  <a:gs pos="0">
                    <a:srgbClr val="FFFFFF"/>
                  </a:gs>
                  <a:gs pos="100000">
                    <a:srgbClr val="FFFFFF"/>
                  </a:gs>
                </a:gsLst>
                <a:lin ang="5400000" scaled="0"/>
              </a:gradFill>
            </a:endParaRPr>
          </a:p>
        </p:txBody>
      </p:sp>
      <p:sp>
        <p:nvSpPr>
          <p:cNvPr id="8" name="Rounded Rectangle 7"/>
          <p:cNvSpPr/>
          <p:nvPr/>
        </p:nvSpPr>
        <p:spPr bwMode="auto">
          <a:xfrm>
            <a:off x="1112837" y="3344862"/>
            <a:ext cx="10517966" cy="91440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800" dirty="0" smtClean="0">
                <a:gradFill>
                  <a:gsLst>
                    <a:gs pos="0">
                      <a:srgbClr val="FFFFFF"/>
                    </a:gs>
                    <a:gs pos="100000">
                      <a:srgbClr val="FFFFFF"/>
                    </a:gs>
                  </a:gsLst>
                  <a:lin ang="5400000" scaled="0"/>
                </a:gradFill>
              </a:rPr>
              <a:t>Code Behind</a:t>
            </a:r>
            <a:endParaRPr lang="en-US" sz="2800" dirty="0">
              <a:gradFill>
                <a:gsLst>
                  <a:gs pos="0">
                    <a:srgbClr val="FFFFFF"/>
                  </a:gs>
                  <a:gs pos="100000">
                    <a:srgbClr val="FFFFFF"/>
                  </a:gs>
                </a:gsLst>
                <a:lin ang="5400000" scaled="0"/>
              </a:gradFill>
            </a:endParaRPr>
          </a:p>
        </p:txBody>
      </p:sp>
      <p:sp>
        <p:nvSpPr>
          <p:cNvPr id="9" name="Rounded Rectangle 8"/>
          <p:cNvSpPr/>
          <p:nvPr/>
        </p:nvSpPr>
        <p:spPr bwMode="auto">
          <a:xfrm>
            <a:off x="1112837" y="2278062"/>
            <a:ext cx="10517966" cy="91440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800" dirty="0" smtClean="0">
                <a:gradFill>
                  <a:gsLst>
                    <a:gs pos="0">
                      <a:srgbClr val="FFFFFF"/>
                    </a:gs>
                    <a:gs pos="100000">
                      <a:srgbClr val="FFFFFF"/>
                    </a:gs>
                  </a:gsLst>
                  <a:lin ang="5400000" scaled="0"/>
                </a:gradFill>
              </a:rPr>
              <a:t>ASPX + .NET </a:t>
            </a:r>
            <a:r>
              <a:rPr lang="en-US" sz="2800" dirty="0" err="1" smtClean="0">
                <a:gradFill>
                  <a:gsLst>
                    <a:gs pos="0">
                      <a:srgbClr val="FFFFFF"/>
                    </a:gs>
                    <a:gs pos="100000">
                      <a:srgbClr val="FFFFFF"/>
                    </a:gs>
                  </a:gsLst>
                  <a:lin ang="5400000" scaled="0"/>
                </a:gradFill>
              </a:rPr>
              <a:t>DataBinding</a:t>
            </a:r>
            <a:endParaRPr lang="en-US" sz="28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405052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High Level Code Walk-through</a:t>
            </a:r>
          </a:p>
          <a:p>
            <a:endParaRPr lang="en-US" dirty="0"/>
          </a:p>
          <a:p>
            <a:r>
              <a:rPr lang="en-US" dirty="0" smtClean="0"/>
              <a:t>(5 minutes)</a:t>
            </a:r>
            <a:endParaRPr lang="en-US" dirty="0"/>
          </a:p>
        </p:txBody>
      </p:sp>
    </p:spTree>
    <p:extLst>
      <p:ext uri="{BB962C8B-B14F-4D97-AF65-F5344CB8AC3E}">
        <p14:creationId xmlns:p14="http://schemas.microsoft.com/office/powerpoint/2010/main" val="2055117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SharePoint Configuration</a:t>
            </a:r>
            <a:endParaRPr lang="en-US" dirty="0"/>
          </a:p>
        </p:txBody>
      </p:sp>
      <p:sp>
        <p:nvSpPr>
          <p:cNvPr id="6" name="Text Placeholder 5"/>
          <p:cNvSpPr>
            <a:spLocks noGrp="1"/>
          </p:cNvSpPr>
          <p:nvPr>
            <p:ph type="body" sz="quarter" idx="11"/>
          </p:nvPr>
        </p:nvSpPr>
        <p:spPr>
          <a:xfrm>
            <a:off x="1540969" y="1542970"/>
            <a:ext cx="10350125" cy="1077218"/>
          </a:xfrm>
        </p:spPr>
        <p:txBody>
          <a:bodyPr/>
          <a:lstStyle/>
          <a:p>
            <a:r>
              <a:rPr lang="en-US" dirty="0" smtClean="0"/>
              <a:t>Content Types &amp; Custom Properties</a:t>
            </a:r>
          </a:p>
          <a:p>
            <a:pPr lvl="1"/>
            <a:r>
              <a:rPr lang="en-US" b="1" dirty="0" smtClean="0"/>
              <a:t>TIP!</a:t>
            </a:r>
            <a:r>
              <a:rPr lang="en-US" dirty="0" smtClean="0"/>
              <a:t> https://mytenant.sharepoint.com/sites/contentTypeHub</a:t>
            </a:r>
          </a:p>
        </p:txBody>
      </p:sp>
      <p:grpSp>
        <p:nvGrpSpPr>
          <p:cNvPr id="4" name="Group 3"/>
          <p:cNvGrpSpPr>
            <a:grpSpLocks noChangeAspect="1"/>
          </p:cNvGrpSpPr>
          <p:nvPr/>
        </p:nvGrpSpPr>
        <p:grpSpPr>
          <a:xfrm>
            <a:off x="376002" y="1363662"/>
            <a:ext cx="1097280" cy="1097280"/>
            <a:chOff x="376002" y="1363662"/>
            <a:chExt cx="1371600" cy="1371600"/>
          </a:xfrm>
        </p:grpSpPr>
        <p:sp>
          <p:nvSpPr>
            <p:cNvPr id="2" name="Rectangle 1"/>
            <p:cNvSpPr/>
            <p:nvPr/>
          </p:nvSpPr>
          <p:spPr bwMode="auto">
            <a:xfrm>
              <a:off x="376002" y="1363662"/>
              <a:ext cx="1371600" cy="137160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 name="Freeform 18"/>
            <p:cNvSpPr>
              <a:spLocks noChangeAspect="1" noEditPoints="1"/>
            </p:cNvSpPr>
            <p:nvPr/>
          </p:nvSpPr>
          <p:spPr bwMode="black">
            <a:xfrm>
              <a:off x="682808" y="1506321"/>
              <a:ext cx="824464" cy="1005840"/>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p>
          </p:txBody>
        </p:sp>
      </p:grpSp>
      <p:sp>
        <p:nvSpPr>
          <p:cNvPr id="12" name="Text Placeholder 5"/>
          <p:cNvSpPr txBox="1">
            <a:spLocks/>
          </p:cNvSpPr>
          <p:nvPr/>
        </p:nvSpPr>
        <p:spPr>
          <a:xfrm>
            <a:off x="1540969" y="2754377"/>
            <a:ext cx="10350125" cy="7386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Managed Metadata</a:t>
            </a:r>
          </a:p>
        </p:txBody>
      </p:sp>
      <p:sp>
        <p:nvSpPr>
          <p:cNvPr id="16" name="Text Placeholder 5"/>
          <p:cNvSpPr txBox="1">
            <a:spLocks/>
          </p:cNvSpPr>
          <p:nvPr/>
        </p:nvSpPr>
        <p:spPr>
          <a:xfrm>
            <a:off x="1540969" y="3965784"/>
            <a:ext cx="10350125" cy="1077218"/>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Result Sources</a:t>
            </a:r>
          </a:p>
          <a:p>
            <a:pPr lvl="1"/>
            <a:r>
              <a:rPr lang="en-US" dirty="0" err="1" smtClean="0"/>
              <a:t>contenttype</a:t>
            </a:r>
            <a:r>
              <a:rPr lang="en-US" dirty="0" smtClean="0"/>
              <a:t>:”Team Events”</a:t>
            </a:r>
          </a:p>
        </p:txBody>
      </p:sp>
      <p:grpSp>
        <p:nvGrpSpPr>
          <p:cNvPr id="25" name="Group 24"/>
          <p:cNvGrpSpPr>
            <a:grpSpLocks noChangeAspect="1"/>
          </p:cNvGrpSpPr>
          <p:nvPr/>
        </p:nvGrpSpPr>
        <p:grpSpPr>
          <a:xfrm>
            <a:off x="386244" y="2575069"/>
            <a:ext cx="1097280" cy="1097280"/>
            <a:chOff x="376002" y="1363662"/>
            <a:chExt cx="1371600" cy="1371600"/>
          </a:xfrm>
        </p:grpSpPr>
        <p:sp>
          <p:nvSpPr>
            <p:cNvPr id="26" name="Rectangle 25"/>
            <p:cNvSpPr/>
            <p:nvPr/>
          </p:nvSpPr>
          <p:spPr bwMode="auto">
            <a:xfrm>
              <a:off x="376002" y="1363662"/>
              <a:ext cx="1371600" cy="137160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7" name="Freeform 18"/>
            <p:cNvSpPr>
              <a:spLocks noChangeAspect="1" noEditPoints="1"/>
            </p:cNvSpPr>
            <p:nvPr/>
          </p:nvSpPr>
          <p:spPr bwMode="black">
            <a:xfrm>
              <a:off x="682808" y="1506321"/>
              <a:ext cx="824464" cy="1005840"/>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p>
          </p:txBody>
        </p:sp>
      </p:grpSp>
      <p:grpSp>
        <p:nvGrpSpPr>
          <p:cNvPr id="28" name="Group 27"/>
          <p:cNvGrpSpPr>
            <a:grpSpLocks noChangeAspect="1"/>
          </p:cNvGrpSpPr>
          <p:nvPr/>
        </p:nvGrpSpPr>
        <p:grpSpPr>
          <a:xfrm>
            <a:off x="386244" y="3786476"/>
            <a:ext cx="1097280" cy="1097280"/>
            <a:chOff x="376002" y="1363662"/>
            <a:chExt cx="1371600" cy="1371600"/>
          </a:xfrm>
        </p:grpSpPr>
        <p:sp>
          <p:nvSpPr>
            <p:cNvPr id="29" name="Rectangle 28"/>
            <p:cNvSpPr/>
            <p:nvPr/>
          </p:nvSpPr>
          <p:spPr bwMode="auto">
            <a:xfrm>
              <a:off x="376002" y="1363662"/>
              <a:ext cx="1371600" cy="137160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0" name="Freeform 18"/>
            <p:cNvSpPr>
              <a:spLocks noChangeAspect="1" noEditPoints="1"/>
            </p:cNvSpPr>
            <p:nvPr/>
          </p:nvSpPr>
          <p:spPr bwMode="black">
            <a:xfrm>
              <a:off x="682808" y="1506321"/>
              <a:ext cx="824464" cy="1005840"/>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p>
          </p:txBody>
        </p:sp>
      </p:grpSp>
      <p:grpSp>
        <p:nvGrpSpPr>
          <p:cNvPr id="31" name="Group 30"/>
          <p:cNvGrpSpPr>
            <a:grpSpLocks noChangeAspect="1"/>
          </p:cNvGrpSpPr>
          <p:nvPr/>
        </p:nvGrpSpPr>
        <p:grpSpPr>
          <a:xfrm>
            <a:off x="386244" y="5015264"/>
            <a:ext cx="1097280" cy="1097280"/>
            <a:chOff x="376002" y="1363662"/>
            <a:chExt cx="1371600" cy="1371600"/>
          </a:xfrm>
        </p:grpSpPr>
        <p:sp>
          <p:nvSpPr>
            <p:cNvPr id="32" name="Rectangle 31"/>
            <p:cNvSpPr/>
            <p:nvPr/>
          </p:nvSpPr>
          <p:spPr bwMode="auto">
            <a:xfrm>
              <a:off x="376002" y="1363662"/>
              <a:ext cx="1371600" cy="137160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3" name="Freeform 18"/>
            <p:cNvSpPr>
              <a:spLocks noChangeAspect="1" noEditPoints="1"/>
            </p:cNvSpPr>
            <p:nvPr/>
          </p:nvSpPr>
          <p:spPr bwMode="black">
            <a:xfrm>
              <a:off x="682808" y="1506321"/>
              <a:ext cx="824464" cy="1005840"/>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p>
          </p:txBody>
        </p:sp>
      </p:grpSp>
      <p:sp>
        <p:nvSpPr>
          <p:cNvPr id="34" name="Text Placeholder 5"/>
          <p:cNvSpPr txBox="1">
            <a:spLocks/>
          </p:cNvSpPr>
          <p:nvPr/>
        </p:nvSpPr>
        <p:spPr>
          <a:xfrm>
            <a:off x="1540969" y="5194572"/>
            <a:ext cx="10350125" cy="1077218"/>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Managed Properties</a:t>
            </a:r>
          </a:p>
          <a:p>
            <a:pPr lvl="1"/>
            <a:r>
              <a:rPr lang="en-US" dirty="0"/>
              <a:t>http://technet.microsoft.com/en-us/library/jj613136.aspx</a:t>
            </a:r>
            <a:endParaRPr lang="en-US" dirty="0" smtClean="0"/>
          </a:p>
        </p:txBody>
      </p:sp>
    </p:spTree>
    <p:extLst>
      <p:ext uri="{BB962C8B-B14F-4D97-AF65-F5344CB8AC3E}">
        <p14:creationId xmlns:p14="http://schemas.microsoft.com/office/powerpoint/2010/main" val="876837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Managed Property Configuration</a:t>
            </a:r>
            <a:endParaRPr lang="en-US" dirty="0"/>
          </a:p>
        </p:txBody>
      </p:sp>
      <p:grpSp>
        <p:nvGrpSpPr>
          <p:cNvPr id="6" name="Group 5"/>
          <p:cNvGrpSpPr/>
          <p:nvPr/>
        </p:nvGrpSpPr>
        <p:grpSpPr>
          <a:xfrm>
            <a:off x="2307914" y="1668462"/>
            <a:ext cx="7820646" cy="3661847"/>
            <a:chOff x="4618037" y="1435615"/>
            <a:chExt cx="7820646" cy="3661847"/>
          </a:xfrm>
        </p:grpSpPr>
        <p:sp>
          <p:nvSpPr>
            <p:cNvPr id="3" name="Rectangle 2"/>
            <p:cNvSpPr/>
            <p:nvPr/>
          </p:nvSpPr>
          <p:spPr bwMode="auto">
            <a:xfrm>
              <a:off x="4618037" y="1435615"/>
              <a:ext cx="7820646" cy="3661847"/>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2" name="Picture 1"/>
            <p:cNvPicPr>
              <a:picLocks noChangeAspect="1"/>
            </p:cNvPicPr>
            <p:nvPr/>
          </p:nvPicPr>
          <p:blipFill>
            <a:blip r:embed="rId3"/>
            <a:stretch>
              <a:fillRect/>
            </a:stretch>
          </p:blipFill>
          <p:spPr>
            <a:xfrm>
              <a:off x="4717684" y="1546998"/>
              <a:ext cx="7621352" cy="3439081"/>
            </a:xfrm>
            <a:prstGeom prst="rect">
              <a:avLst/>
            </a:prstGeom>
          </p:spPr>
        </p:pic>
      </p:grpSp>
    </p:spTree>
    <p:extLst>
      <p:ext uri="{BB962C8B-B14F-4D97-AF65-F5344CB8AC3E}">
        <p14:creationId xmlns:p14="http://schemas.microsoft.com/office/powerpoint/2010/main" val="1221876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JavaScript Search “Object Model”</a:t>
            </a:r>
            <a:endParaRPr lang="en-US" dirty="0"/>
          </a:p>
        </p:txBody>
      </p:sp>
      <p:pic>
        <p:nvPicPr>
          <p:cNvPr id="3" name="Picture 2"/>
          <p:cNvPicPr>
            <a:picLocks noChangeAspect="1"/>
          </p:cNvPicPr>
          <p:nvPr/>
        </p:nvPicPr>
        <p:blipFill>
          <a:blip r:embed="rId3"/>
          <a:stretch>
            <a:fillRect/>
          </a:stretch>
        </p:blipFill>
        <p:spPr>
          <a:xfrm>
            <a:off x="410012" y="1851297"/>
            <a:ext cx="11706427" cy="3474765"/>
          </a:xfrm>
          <a:prstGeom prst="rect">
            <a:avLst/>
          </a:prstGeom>
        </p:spPr>
      </p:pic>
      <p:pic>
        <p:nvPicPr>
          <p:cNvPr id="9" name="Picture 8"/>
          <p:cNvPicPr>
            <a:picLocks noChangeAspect="1"/>
          </p:cNvPicPr>
          <p:nvPr/>
        </p:nvPicPr>
        <p:blipFill>
          <a:blip r:embed="rId4"/>
          <a:stretch>
            <a:fillRect/>
          </a:stretch>
        </p:blipFill>
        <p:spPr>
          <a:xfrm>
            <a:off x="6913232" y="1224404"/>
            <a:ext cx="5286375" cy="4509415"/>
          </a:xfrm>
          <a:prstGeom prst="rect">
            <a:avLst/>
          </a:prstGeom>
        </p:spPr>
      </p:pic>
      <p:pic>
        <p:nvPicPr>
          <p:cNvPr id="10" name="Picture 9"/>
          <p:cNvPicPr>
            <a:picLocks noChangeAspect="1"/>
          </p:cNvPicPr>
          <p:nvPr/>
        </p:nvPicPr>
        <p:blipFill>
          <a:blip r:embed="rId5"/>
          <a:stretch>
            <a:fillRect/>
          </a:stretch>
        </p:blipFill>
        <p:spPr>
          <a:xfrm>
            <a:off x="9654352" y="3675855"/>
            <a:ext cx="2755504" cy="3300413"/>
          </a:xfrm>
          <a:prstGeom prst="rect">
            <a:avLst/>
          </a:prstGeom>
          <a:ln>
            <a:solidFill>
              <a:schemeClr val="bg1"/>
            </a:solidFill>
          </a:ln>
        </p:spPr>
      </p:pic>
    </p:spTree>
    <p:extLst>
      <p:ext uri="{BB962C8B-B14F-4D97-AF65-F5344CB8AC3E}">
        <p14:creationId xmlns:p14="http://schemas.microsoft.com/office/powerpoint/2010/main" val="3536017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.NET CSOM Search “Object Model”</a:t>
            </a:r>
            <a:endParaRPr lang="en-US" dirty="0"/>
          </a:p>
        </p:txBody>
      </p:sp>
      <p:pic>
        <p:nvPicPr>
          <p:cNvPr id="4" name="Picture 3"/>
          <p:cNvPicPr>
            <a:picLocks noChangeAspect="1"/>
          </p:cNvPicPr>
          <p:nvPr/>
        </p:nvPicPr>
        <p:blipFill>
          <a:blip r:embed="rId3"/>
          <a:stretch>
            <a:fillRect/>
          </a:stretch>
        </p:blipFill>
        <p:spPr>
          <a:xfrm>
            <a:off x="410011" y="2125663"/>
            <a:ext cx="8416431" cy="2362200"/>
          </a:xfrm>
          <a:prstGeom prst="rect">
            <a:avLst/>
          </a:prstGeom>
        </p:spPr>
      </p:pic>
      <p:pic>
        <p:nvPicPr>
          <p:cNvPr id="5" name="Picture 4"/>
          <p:cNvPicPr>
            <a:picLocks noChangeAspect="1"/>
          </p:cNvPicPr>
          <p:nvPr/>
        </p:nvPicPr>
        <p:blipFill>
          <a:blip r:embed="rId4"/>
          <a:stretch>
            <a:fillRect/>
          </a:stretch>
        </p:blipFill>
        <p:spPr>
          <a:xfrm>
            <a:off x="410011" y="4706937"/>
            <a:ext cx="10208895" cy="2219325"/>
          </a:xfrm>
          <a:prstGeom prst="rect">
            <a:avLst/>
          </a:prstGeom>
        </p:spPr>
      </p:pic>
      <p:sp>
        <p:nvSpPr>
          <p:cNvPr id="6" name="Text Placeholder 5"/>
          <p:cNvSpPr>
            <a:spLocks noGrp="1"/>
          </p:cNvSpPr>
          <p:nvPr>
            <p:ph type="body" sz="quarter" idx="11"/>
          </p:nvPr>
        </p:nvSpPr>
        <p:spPr>
          <a:xfrm>
            <a:off x="274639" y="1212849"/>
            <a:ext cx="11889564" cy="1329595"/>
          </a:xfrm>
        </p:spPr>
        <p:txBody>
          <a:bodyPr/>
          <a:lstStyle/>
          <a:p>
            <a:r>
              <a:rPr lang="en-US" sz="2400" dirty="0"/>
              <a:t>Microsoft.SharePoint.Client.Search.Query.KeywordQuery</a:t>
            </a:r>
          </a:p>
          <a:p>
            <a:r>
              <a:rPr lang="en-US" sz="2400" dirty="0"/>
              <a:t>Microsoft.SharePoint.Client.Search.Query.ResultTableCollection</a:t>
            </a:r>
          </a:p>
          <a:p>
            <a:endParaRPr lang="en-US" sz="2400" dirty="0"/>
          </a:p>
        </p:txBody>
      </p:sp>
      <p:pic>
        <p:nvPicPr>
          <p:cNvPr id="2" name="Picture 6"/>
          <p:cNvPicPr>
            <a:picLocks noChangeAspect="1"/>
          </p:cNvPicPr>
          <p:nvPr/>
        </p:nvPicPr>
        <p:blipFill>
          <a:blip r:embed="rId5"/>
          <a:stretch>
            <a:fillRect/>
          </a:stretch>
        </p:blipFill>
        <p:spPr>
          <a:xfrm>
            <a:off x="10541582" y="3927628"/>
            <a:ext cx="1591384" cy="1869126"/>
          </a:xfrm>
          <a:prstGeom prst="rect">
            <a:avLst/>
          </a:prstGeom>
        </p:spPr>
      </p:pic>
      <p:pic>
        <p:nvPicPr>
          <p:cNvPr id="3" name="Picture 7"/>
          <p:cNvPicPr>
            <a:picLocks noChangeAspect="1"/>
          </p:cNvPicPr>
          <p:nvPr/>
        </p:nvPicPr>
        <p:blipFill>
          <a:blip r:embed="rId6"/>
          <a:stretch>
            <a:fillRect/>
          </a:stretch>
        </p:blipFill>
        <p:spPr>
          <a:xfrm>
            <a:off x="7411601" y="2032154"/>
            <a:ext cx="4810125" cy="1676400"/>
          </a:xfrm>
          <a:prstGeom prst="rect">
            <a:avLst/>
          </a:prstGeom>
        </p:spPr>
      </p:pic>
    </p:spTree>
    <p:extLst>
      <p:ext uri="{BB962C8B-B14F-4D97-AF65-F5344CB8AC3E}">
        <p14:creationId xmlns:p14="http://schemas.microsoft.com/office/powerpoint/2010/main" val="3851778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Search Development in </a:t>
            </a:r>
            <a:br>
              <a:rPr lang="en-US" dirty="0" smtClean="0"/>
            </a:br>
            <a:r>
              <a:rPr lang="en-US" dirty="0" smtClean="0"/>
              <a:t>SharePoint 2013</a:t>
            </a:r>
            <a:endParaRPr lang="en-US" dirty="0"/>
          </a:p>
        </p:txBody>
      </p:sp>
      <p:sp>
        <p:nvSpPr>
          <p:cNvPr id="5" name="Text Placeholder 4"/>
          <p:cNvSpPr>
            <a:spLocks noGrp="1"/>
          </p:cNvSpPr>
          <p:nvPr>
            <p:ph type="body" sz="quarter" idx="14"/>
          </p:nvPr>
        </p:nvSpPr>
        <p:spPr/>
        <p:txBody>
          <a:bodyPr/>
          <a:lstStyle/>
          <a:p>
            <a:r>
              <a:rPr lang="en-US" dirty="0" smtClean="0"/>
              <a:t>Dan Benson &amp; Paul Summers</a:t>
            </a:r>
          </a:p>
          <a:p>
            <a:r>
              <a:rPr lang="en-US" dirty="0" smtClean="0"/>
              <a:t>Microsoft</a:t>
            </a:r>
            <a:endParaRPr lang="en-US" dirty="0"/>
          </a:p>
        </p:txBody>
      </p:sp>
      <p:sp>
        <p:nvSpPr>
          <p:cNvPr id="2" name="Text Placeholder 1"/>
          <p:cNvSpPr>
            <a:spLocks noGrp="1"/>
          </p:cNvSpPr>
          <p:nvPr>
            <p:ph type="body" sz="quarter" idx="15"/>
          </p:nvPr>
        </p:nvSpPr>
        <p:spPr/>
        <p:txBody>
          <a:bodyPr/>
          <a:lstStyle/>
          <a:p>
            <a:r>
              <a:rPr lang="en-US" dirty="0" smtClean="0"/>
              <a:t>SPC402</a:t>
            </a:r>
            <a:endParaRPr lang="en-US" dirty="0"/>
          </a:p>
        </p:txBody>
      </p:sp>
    </p:spTree>
    <p:extLst>
      <p:ext uri="{BB962C8B-B14F-4D97-AF65-F5344CB8AC3E}">
        <p14:creationId xmlns:p14="http://schemas.microsoft.com/office/powerpoint/2010/main" val="3355746335"/>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User Request to Object Model to </a:t>
            </a:r>
            <a:r>
              <a:rPr lang="en-US" dirty="0"/>
              <a:t>R</a:t>
            </a:r>
            <a:r>
              <a:rPr lang="en-US" dirty="0" smtClean="0"/>
              <a:t>esult Rendering</a:t>
            </a:r>
            <a:endParaRPr lang="en-US" dirty="0"/>
          </a:p>
        </p:txBody>
      </p:sp>
    </p:spTree>
    <p:extLst>
      <p:ext uri="{BB962C8B-B14F-4D97-AF65-F5344CB8AC3E}">
        <p14:creationId xmlns:p14="http://schemas.microsoft.com/office/powerpoint/2010/main" val="1674270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Tips &amp; Tricks</a:t>
            </a:r>
            <a:endParaRPr lang="en-US" dirty="0"/>
          </a:p>
        </p:txBody>
      </p:sp>
      <p:sp>
        <p:nvSpPr>
          <p:cNvPr id="6" name="Text Placeholder 5"/>
          <p:cNvSpPr>
            <a:spLocks noGrp="1"/>
          </p:cNvSpPr>
          <p:nvPr>
            <p:ph type="body" sz="quarter" idx="11"/>
          </p:nvPr>
        </p:nvSpPr>
        <p:spPr>
          <a:xfrm>
            <a:off x="274639" y="1212849"/>
            <a:ext cx="11889564" cy="4428905"/>
          </a:xfrm>
        </p:spPr>
        <p:txBody>
          <a:bodyPr/>
          <a:lstStyle/>
          <a:p>
            <a:r>
              <a:rPr lang="en-US" dirty="0" smtClean="0"/>
              <a:t>Refiners</a:t>
            </a:r>
          </a:p>
          <a:p>
            <a:pPr lvl="1"/>
            <a:r>
              <a:rPr lang="en-US" dirty="0" smtClean="0"/>
              <a:t>Use </a:t>
            </a:r>
            <a:r>
              <a:rPr lang="en-US" b="1" dirty="0" smtClean="0"/>
              <a:t>valid</a:t>
            </a:r>
            <a:r>
              <a:rPr lang="en-US" dirty="0" smtClean="0"/>
              <a:t> </a:t>
            </a:r>
            <a:r>
              <a:rPr lang="en-US" b="1" dirty="0" smtClean="0"/>
              <a:t>FQL</a:t>
            </a:r>
            <a:r>
              <a:rPr lang="en-US" dirty="0" smtClean="0"/>
              <a:t> when applying </a:t>
            </a:r>
            <a:r>
              <a:rPr lang="en-US" b="1" dirty="0" smtClean="0"/>
              <a:t>refinement filters </a:t>
            </a:r>
            <a:r>
              <a:rPr lang="en-US" dirty="0" smtClean="0"/>
              <a:t>using the </a:t>
            </a:r>
            <a:r>
              <a:rPr lang="en-US" b="1" dirty="0" smtClean="0"/>
              <a:t>REST API</a:t>
            </a:r>
          </a:p>
          <a:p>
            <a:pPr lvl="1"/>
            <a:r>
              <a:rPr lang="en-US" sz="1800" i="1" dirty="0" smtClean="0"/>
              <a:t>	&amp;</a:t>
            </a:r>
            <a:r>
              <a:rPr lang="en-US" sz="1800" i="1" dirty="0" err="1"/>
              <a:t>refinementFilters</a:t>
            </a:r>
            <a:r>
              <a:rPr lang="en-US" sz="1800" i="1" dirty="0"/>
              <a:t>='and(RefinableString03:ends-with("Boston"),RefinableString03:ends-with("Boston"))</a:t>
            </a:r>
            <a:endParaRPr lang="en-US" sz="1800" i="1" dirty="0" smtClean="0"/>
          </a:p>
          <a:p>
            <a:pPr lvl="1"/>
            <a:endParaRPr lang="en-US" b="1" dirty="0" smtClean="0"/>
          </a:p>
          <a:p>
            <a:pPr lvl="1"/>
            <a:r>
              <a:rPr lang="en-US" dirty="0" smtClean="0"/>
              <a:t>Need to manipulate </a:t>
            </a:r>
            <a:r>
              <a:rPr lang="en-US" b="1" dirty="0" smtClean="0"/>
              <a:t>refiner values</a:t>
            </a:r>
            <a:r>
              <a:rPr lang="en-US" dirty="0" smtClean="0"/>
              <a:t> for </a:t>
            </a:r>
            <a:r>
              <a:rPr lang="en-US" b="1" dirty="0" smtClean="0"/>
              <a:t>Managed Metadata</a:t>
            </a:r>
            <a:r>
              <a:rPr lang="en-US" dirty="0" smtClean="0"/>
              <a:t> fields for </a:t>
            </a:r>
            <a:r>
              <a:rPr lang="en-US" b="1" dirty="0" smtClean="0"/>
              <a:t>friendly-display</a:t>
            </a:r>
          </a:p>
          <a:p>
            <a:pPr lvl="1"/>
            <a:r>
              <a:rPr lang="en-US" dirty="0"/>
              <a:t>	</a:t>
            </a:r>
            <a:endParaRPr lang="en-US" dirty="0" smtClean="0"/>
          </a:p>
          <a:p>
            <a:pPr lvl="1"/>
            <a:endParaRPr lang="en-US" b="1" dirty="0" smtClean="0"/>
          </a:p>
          <a:p>
            <a:endParaRPr lang="en-US" dirty="0" smtClean="0"/>
          </a:p>
          <a:p>
            <a:r>
              <a:rPr lang="en-US" dirty="0" smtClean="0"/>
              <a:t>Performance</a:t>
            </a:r>
          </a:p>
          <a:p>
            <a:pPr lvl="1"/>
            <a:r>
              <a:rPr lang="en-US" dirty="0" smtClean="0"/>
              <a:t>Use </a:t>
            </a:r>
            <a:r>
              <a:rPr lang="en-US" b="1" i="1" dirty="0" err="1" smtClean="0"/>
              <a:t>SelectProperties</a:t>
            </a:r>
            <a:r>
              <a:rPr lang="en-US" dirty="0" smtClean="0"/>
              <a:t> and </a:t>
            </a:r>
            <a:r>
              <a:rPr lang="en-US" b="1" i="1" dirty="0" err="1" smtClean="0"/>
              <a:t>RowLimit</a:t>
            </a:r>
            <a:r>
              <a:rPr lang="en-US" i="1" dirty="0" smtClean="0"/>
              <a:t> </a:t>
            </a:r>
            <a:r>
              <a:rPr lang="en-US" dirty="0" smtClean="0"/>
              <a:t>query parameters to </a:t>
            </a:r>
            <a:r>
              <a:rPr lang="en-US" b="1" dirty="0" smtClean="0"/>
              <a:t>optimize </a:t>
            </a:r>
            <a:r>
              <a:rPr lang="en-US" dirty="0" smtClean="0"/>
              <a:t>the size of your response </a:t>
            </a:r>
            <a:r>
              <a:rPr lang="en-US" b="1" dirty="0" smtClean="0"/>
              <a:t>payload</a:t>
            </a:r>
          </a:p>
        </p:txBody>
      </p:sp>
      <p:pic>
        <p:nvPicPr>
          <p:cNvPr id="2" name="Picture 1"/>
          <p:cNvPicPr>
            <a:picLocks noChangeAspect="1"/>
          </p:cNvPicPr>
          <p:nvPr/>
        </p:nvPicPr>
        <p:blipFill>
          <a:blip r:embed="rId3"/>
          <a:stretch>
            <a:fillRect/>
          </a:stretch>
        </p:blipFill>
        <p:spPr>
          <a:xfrm>
            <a:off x="1341437" y="3268662"/>
            <a:ext cx="8334375" cy="1028267"/>
          </a:xfrm>
          <a:prstGeom prst="rect">
            <a:avLst/>
          </a:prstGeom>
        </p:spPr>
      </p:pic>
    </p:spTree>
    <p:extLst>
      <p:ext uri="{BB962C8B-B14F-4D97-AF65-F5344CB8AC3E}">
        <p14:creationId xmlns:p14="http://schemas.microsoft.com/office/powerpoint/2010/main" val="2885113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Let’s Get Personal</a:t>
            </a:r>
            <a:endParaRPr lang="en-US" dirty="0"/>
          </a:p>
        </p:txBody>
      </p:sp>
      <p:sp>
        <p:nvSpPr>
          <p:cNvPr id="5" name="Rectangle 4"/>
          <p:cNvSpPr/>
          <p:nvPr/>
        </p:nvSpPr>
        <p:spPr bwMode="auto">
          <a:xfrm>
            <a:off x="1341437" y="1363662"/>
            <a:ext cx="1645920" cy="164592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b"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Physical Location</a:t>
            </a:r>
            <a:endParaRPr lang="en-US" sz="2000" dirty="0">
              <a:gradFill>
                <a:gsLst>
                  <a:gs pos="0">
                    <a:srgbClr val="FFFFFF"/>
                  </a:gs>
                  <a:gs pos="100000">
                    <a:srgbClr val="FFFFFF"/>
                  </a:gs>
                </a:gsLst>
                <a:lin ang="5400000" scaled="0"/>
              </a:gradFill>
            </a:endParaRPr>
          </a:p>
        </p:txBody>
      </p:sp>
      <p:sp>
        <p:nvSpPr>
          <p:cNvPr id="8" name="Rectangle 7"/>
          <p:cNvSpPr/>
          <p:nvPr/>
        </p:nvSpPr>
        <p:spPr bwMode="auto">
          <a:xfrm>
            <a:off x="1341437" y="3146742"/>
            <a:ext cx="1645920" cy="164592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b"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Personal Attributes</a:t>
            </a:r>
            <a:endParaRPr lang="en-US" sz="2000" dirty="0">
              <a:gradFill>
                <a:gsLst>
                  <a:gs pos="0">
                    <a:srgbClr val="FFFFFF"/>
                  </a:gs>
                  <a:gs pos="100000">
                    <a:srgbClr val="FFFFFF"/>
                  </a:gs>
                </a:gsLst>
                <a:lin ang="5400000" scaled="0"/>
              </a:gradFill>
            </a:endParaRPr>
          </a:p>
        </p:txBody>
      </p:sp>
      <p:sp>
        <p:nvSpPr>
          <p:cNvPr id="9" name="Rectangle 8"/>
          <p:cNvSpPr/>
          <p:nvPr/>
        </p:nvSpPr>
        <p:spPr bwMode="auto">
          <a:xfrm>
            <a:off x="1341437" y="4938817"/>
            <a:ext cx="1645920" cy="164592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b"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App Context</a:t>
            </a:r>
            <a:endParaRPr lang="en-US" sz="2000" dirty="0">
              <a:gradFill>
                <a:gsLst>
                  <a:gs pos="0">
                    <a:srgbClr val="FFFFFF"/>
                  </a:gs>
                  <a:gs pos="100000">
                    <a:srgbClr val="FFFFFF"/>
                  </a:gs>
                </a:gsLst>
                <a:lin ang="5400000" scaled="0"/>
              </a:gradFill>
            </a:endParaRPr>
          </a:p>
        </p:txBody>
      </p:sp>
      <p:sp>
        <p:nvSpPr>
          <p:cNvPr id="11" name="Freeform 164"/>
          <p:cNvSpPr>
            <a:spLocks noEditPoints="1"/>
          </p:cNvSpPr>
          <p:nvPr/>
        </p:nvSpPr>
        <p:spPr bwMode="black">
          <a:xfrm>
            <a:off x="1938707" y="3550991"/>
            <a:ext cx="451378" cy="625793"/>
          </a:xfrm>
          <a:custGeom>
            <a:avLst/>
            <a:gdLst>
              <a:gd name="T0" fmla="*/ 221 w 288"/>
              <a:gd name="T1" fmla="*/ 373 h 399"/>
              <a:gd name="T2" fmla="*/ 194 w 288"/>
              <a:gd name="T3" fmla="*/ 350 h 399"/>
              <a:gd name="T4" fmla="*/ 137 w 288"/>
              <a:gd name="T5" fmla="*/ 150 h 399"/>
              <a:gd name="T6" fmla="*/ 165 w 288"/>
              <a:gd name="T7" fmla="*/ 398 h 399"/>
              <a:gd name="T8" fmla="*/ 94 w 288"/>
              <a:gd name="T9" fmla="*/ 325 h 399"/>
              <a:gd name="T10" fmla="*/ 192 w 288"/>
              <a:gd name="T11" fmla="*/ 269 h 399"/>
              <a:gd name="T12" fmla="*/ 223 w 288"/>
              <a:gd name="T13" fmla="*/ 371 h 399"/>
              <a:gd name="T14" fmla="*/ 135 w 288"/>
              <a:gd name="T15" fmla="*/ 170 h 399"/>
              <a:gd name="T16" fmla="*/ 179 w 288"/>
              <a:gd name="T17" fmla="*/ 395 h 399"/>
              <a:gd name="T18" fmla="*/ 135 w 288"/>
              <a:gd name="T19" fmla="*/ 324 h 399"/>
              <a:gd name="T20" fmla="*/ 154 w 288"/>
              <a:gd name="T21" fmla="*/ 308 h 399"/>
              <a:gd name="T22" fmla="*/ 208 w 288"/>
              <a:gd name="T23" fmla="*/ 382 h 399"/>
              <a:gd name="T24" fmla="*/ 85 w 288"/>
              <a:gd name="T25" fmla="*/ 380 h 399"/>
              <a:gd name="T26" fmla="*/ 143 w 288"/>
              <a:gd name="T27" fmla="*/ 82 h 399"/>
              <a:gd name="T28" fmla="*/ 228 w 288"/>
              <a:gd name="T29" fmla="*/ 288 h 399"/>
              <a:gd name="T30" fmla="*/ 253 w 288"/>
              <a:gd name="T31" fmla="*/ 340 h 399"/>
              <a:gd name="T32" fmla="*/ 247 w 288"/>
              <a:gd name="T33" fmla="*/ 233 h 399"/>
              <a:gd name="T34" fmla="*/ 20 w 288"/>
              <a:gd name="T35" fmla="*/ 263 h 399"/>
              <a:gd name="T36" fmla="*/ 85 w 288"/>
              <a:gd name="T37" fmla="*/ 380 h 399"/>
              <a:gd name="T38" fmla="*/ 219 w 288"/>
              <a:gd name="T39" fmla="*/ 242 h 399"/>
              <a:gd name="T40" fmla="*/ 56 w 288"/>
              <a:gd name="T41" fmla="*/ 305 h 399"/>
              <a:gd name="T42" fmla="*/ 129 w 288"/>
              <a:gd name="T43" fmla="*/ 397 h 399"/>
              <a:gd name="T44" fmla="*/ 137 w 288"/>
              <a:gd name="T45" fmla="*/ 115 h 399"/>
              <a:gd name="T46" fmla="*/ 210 w 288"/>
              <a:gd name="T47" fmla="*/ 334 h 399"/>
              <a:gd name="T48" fmla="*/ 239 w 288"/>
              <a:gd name="T49" fmla="*/ 357 h 399"/>
              <a:gd name="T50" fmla="*/ 0 w 288"/>
              <a:gd name="T51" fmla="*/ 202 h 399"/>
              <a:gd name="T52" fmla="*/ 144 w 288"/>
              <a:gd name="T53" fmla="*/ 51 h 399"/>
              <a:gd name="T54" fmla="*/ 252 w 288"/>
              <a:gd name="T55" fmla="*/ 298 h 399"/>
              <a:gd name="T56" fmla="*/ 266 w 288"/>
              <a:gd name="T57" fmla="*/ 320 h 399"/>
              <a:gd name="T58" fmla="*/ 277 w 288"/>
              <a:gd name="T59" fmla="*/ 221 h 399"/>
              <a:gd name="T60" fmla="*/ 3 w 288"/>
              <a:gd name="T61" fmla="*/ 162 h 399"/>
              <a:gd name="T62" fmla="*/ 0 w 288"/>
              <a:gd name="T63" fmla="*/ 202 h 399"/>
              <a:gd name="T64" fmla="*/ 145 w 288"/>
              <a:gd name="T65" fmla="*/ 0 h 399"/>
              <a:gd name="T66" fmla="*/ 144 w 288"/>
              <a:gd name="T67" fmla="*/ 18 h 399"/>
              <a:gd name="T68" fmla="*/ 142 w 288"/>
              <a:gd name="T69" fmla="*/ 308 h 399"/>
              <a:gd name="T70" fmla="*/ 137 w 288"/>
              <a:gd name="T71" fmla="*/ 201 h 399"/>
              <a:gd name="T72" fmla="*/ 130 w 288"/>
              <a:gd name="T73" fmla="*/ 208 h 399"/>
              <a:gd name="T74" fmla="*/ 142 w 288"/>
              <a:gd name="T75" fmla="*/ 30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8" h="399">
                <a:moveTo>
                  <a:pt x="223" y="371"/>
                </a:moveTo>
                <a:cubicBezTo>
                  <a:pt x="221" y="373"/>
                  <a:pt x="221" y="373"/>
                  <a:pt x="221" y="373"/>
                </a:cubicBezTo>
                <a:cubicBezTo>
                  <a:pt x="220" y="374"/>
                  <a:pt x="218" y="375"/>
                  <a:pt x="217" y="376"/>
                </a:cubicBezTo>
                <a:cubicBezTo>
                  <a:pt x="215" y="374"/>
                  <a:pt x="205" y="366"/>
                  <a:pt x="194" y="350"/>
                </a:cubicBezTo>
                <a:cubicBezTo>
                  <a:pt x="181" y="332"/>
                  <a:pt x="177" y="299"/>
                  <a:pt x="180" y="268"/>
                </a:cubicBezTo>
                <a:cubicBezTo>
                  <a:pt x="186" y="212"/>
                  <a:pt x="180" y="148"/>
                  <a:pt x="137" y="150"/>
                </a:cubicBezTo>
                <a:cubicBezTo>
                  <a:pt x="90" y="152"/>
                  <a:pt x="69" y="245"/>
                  <a:pt x="106" y="319"/>
                </a:cubicBezTo>
                <a:cubicBezTo>
                  <a:pt x="125" y="357"/>
                  <a:pt x="150" y="384"/>
                  <a:pt x="165" y="398"/>
                </a:cubicBezTo>
                <a:cubicBezTo>
                  <a:pt x="161" y="398"/>
                  <a:pt x="157" y="399"/>
                  <a:pt x="153" y="399"/>
                </a:cubicBezTo>
                <a:cubicBezTo>
                  <a:pt x="137" y="384"/>
                  <a:pt x="115" y="364"/>
                  <a:pt x="94" y="325"/>
                </a:cubicBezTo>
                <a:cubicBezTo>
                  <a:pt x="46" y="236"/>
                  <a:pt x="82" y="134"/>
                  <a:pt x="137" y="134"/>
                </a:cubicBezTo>
                <a:cubicBezTo>
                  <a:pt x="195" y="134"/>
                  <a:pt x="201" y="201"/>
                  <a:pt x="192" y="269"/>
                </a:cubicBezTo>
                <a:cubicBezTo>
                  <a:pt x="188" y="301"/>
                  <a:pt x="191" y="329"/>
                  <a:pt x="202" y="346"/>
                </a:cubicBezTo>
                <a:cubicBezTo>
                  <a:pt x="213" y="363"/>
                  <a:pt x="224" y="370"/>
                  <a:pt x="223" y="371"/>
                </a:cubicBezTo>
                <a:close/>
                <a:moveTo>
                  <a:pt x="166" y="306"/>
                </a:moveTo>
                <a:cubicBezTo>
                  <a:pt x="163" y="275"/>
                  <a:pt x="185" y="172"/>
                  <a:pt x="135" y="170"/>
                </a:cubicBezTo>
                <a:cubicBezTo>
                  <a:pt x="104" y="169"/>
                  <a:pt x="77" y="248"/>
                  <a:pt x="125" y="329"/>
                </a:cubicBezTo>
                <a:cubicBezTo>
                  <a:pt x="143" y="361"/>
                  <a:pt x="166" y="383"/>
                  <a:pt x="179" y="395"/>
                </a:cubicBezTo>
                <a:cubicBezTo>
                  <a:pt x="182" y="394"/>
                  <a:pt x="185" y="393"/>
                  <a:pt x="188" y="392"/>
                </a:cubicBezTo>
                <a:cubicBezTo>
                  <a:pt x="177" y="381"/>
                  <a:pt x="153" y="358"/>
                  <a:pt x="135" y="324"/>
                </a:cubicBezTo>
                <a:cubicBezTo>
                  <a:pt x="101" y="266"/>
                  <a:pt x="110" y="186"/>
                  <a:pt x="135" y="186"/>
                </a:cubicBezTo>
                <a:cubicBezTo>
                  <a:pt x="168" y="186"/>
                  <a:pt x="149" y="268"/>
                  <a:pt x="154" y="308"/>
                </a:cubicBezTo>
                <a:cubicBezTo>
                  <a:pt x="160" y="352"/>
                  <a:pt x="187" y="377"/>
                  <a:pt x="200" y="386"/>
                </a:cubicBezTo>
                <a:cubicBezTo>
                  <a:pt x="203" y="385"/>
                  <a:pt x="205" y="384"/>
                  <a:pt x="208" y="382"/>
                </a:cubicBezTo>
                <a:cubicBezTo>
                  <a:pt x="199" y="375"/>
                  <a:pt x="170" y="350"/>
                  <a:pt x="166" y="306"/>
                </a:cubicBezTo>
                <a:close/>
                <a:moveTo>
                  <a:pt x="85" y="380"/>
                </a:moveTo>
                <a:cubicBezTo>
                  <a:pt x="65" y="357"/>
                  <a:pt x="36" y="313"/>
                  <a:pt x="31" y="261"/>
                </a:cubicBezTo>
                <a:cubicBezTo>
                  <a:pt x="25" y="164"/>
                  <a:pt x="66" y="82"/>
                  <a:pt x="143" y="82"/>
                </a:cubicBezTo>
                <a:cubicBezTo>
                  <a:pt x="213" y="82"/>
                  <a:pt x="241" y="157"/>
                  <a:pt x="235" y="231"/>
                </a:cubicBezTo>
                <a:cubicBezTo>
                  <a:pt x="234" y="251"/>
                  <a:pt x="228" y="269"/>
                  <a:pt x="228" y="288"/>
                </a:cubicBezTo>
                <a:cubicBezTo>
                  <a:pt x="227" y="320"/>
                  <a:pt x="236" y="334"/>
                  <a:pt x="248" y="347"/>
                </a:cubicBezTo>
                <a:cubicBezTo>
                  <a:pt x="250" y="345"/>
                  <a:pt x="251" y="343"/>
                  <a:pt x="253" y="340"/>
                </a:cubicBezTo>
                <a:cubicBezTo>
                  <a:pt x="246" y="330"/>
                  <a:pt x="237" y="313"/>
                  <a:pt x="238" y="289"/>
                </a:cubicBezTo>
                <a:cubicBezTo>
                  <a:pt x="239" y="273"/>
                  <a:pt x="243" y="254"/>
                  <a:pt x="247" y="233"/>
                </a:cubicBezTo>
                <a:cubicBezTo>
                  <a:pt x="257" y="169"/>
                  <a:pt x="233" y="66"/>
                  <a:pt x="143" y="65"/>
                </a:cubicBezTo>
                <a:cubicBezTo>
                  <a:pt x="77" y="64"/>
                  <a:pt x="7" y="129"/>
                  <a:pt x="20" y="263"/>
                </a:cubicBezTo>
                <a:cubicBezTo>
                  <a:pt x="24" y="299"/>
                  <a:pt x="39" y="330"/>
                  <a:pt x="54" y="354"/>
                </a:cubicBezTo>
                <a:cubicBezTo>
                  <a:pt x="64" y="365"/>
                  <a:pt x="74" y="373"/>
                  <a:pt x="85" y="380"/>
                </a:cubicBezTo>
                <a:close/>
                <a:moveTo>
                  <a:pt x="219" y="331"/>
                </a:moveTo>
                <a:cubicBezTo>
                  <a:pt x="211" y="309"/>
                  <a:pt x="212" y="277"/>
                  <a:pt x="219" y="242"/>
                </a:cubicBezTo>
                <a:cubicBezTo>
                  <a:pt x="228" y="183"/>
                  <a:pt x="216" y="99"/>
                  <a:pt x="137" y="99"/>
                </a:cubicBezTo>
                <a:cubicBezTo>
                  <a:pt x="73" y="99"/>
                  <a:pt x="16" y="198"/>
                  <a:pt x="56" y="305"/>
                </a:cubicBezTo>
                <a:cubicBezTo>
                  <a:pt x="72" y="346"/>
                  <a:pt x="96" y="376"/>
                  <a:pt x="113" y="393"/>
                </a:cubicBezTo>
                <a:cubicBezTo>
                  <a:pt x="118" y="395"/>
                  <a:pt x="123" y="396"/>
                  <a:pt x="129" y="397"/>
                </a:cubicBezTo>
                <a:cubicBezTo>
                  <a:pt x="113" y="382"/>
                  <a:pt x="84" y="348"/>
                  <a:pt x="67" y="300"/>
                </a:cubicBezTo>
                <a:cubicBezTo>
                  <a:pt x="37" y="213"/>
                  <a:pt x="79" y="116"/>
                  <a:pt x="137" y="115"/>
                </a:cubicBezTo>
                <a:cubicBezTo>
                  <a:pt x="189" y="114"/>
                  <a:pt x="216" y="168"/>
                  <a:pt x="208" y="239"/>
                </a:cubicBezTo>
                <a:cubicBezTo>
                  <a:pt x="201" y="274"/>
                  <a:pt x="200" y="310"/>
                  <a:pt x="210" y="334"/>
                </a:cubicBezTo>
                <a:cubicBezTo>
                  <a:pt x="217" y="351"/>
                  <a:pt x="228" y="359"/>
                  <a:pt x="233" y="363"/>
                </a:cubicBezTo>
                <a:cubicBezTo>
                  <a:pt x="235" y="361"/>
                  <a:pt x="237" y="359"/>
                  <a:pt x="239" y="357"/>
                </a:cubicBezTo>
                <a:cubicBezTo>
                  <a:pt x="235" y="354"/>
                  <a:pt x="225" y="347"/>
                  <a:pt x="219" y="331"/>
                </a:cubicBezTo>
                <a:close/>
                <a:moveTo>
                  <a:pt x="0" y="202"/>
                </a:moveTo>
                <a:cubicBezTo>
                  <a:pt x="0" y="217"/>
                  <a:pt x="1" y="231"/>
                  <a:pt x="4" y="245"/>
                </a:cubicBezTo>
                <a:cubicBezTo>
                  <a:pt x="6" y="146"/>
                  <a:pt x="40" y="49"/>
                  <a:pt x="144" y="51"/>
                </a:cubicBezTo>
                <a:cubicBezTo>
                  <a:pt x="230" y="51"/>
                  <a:pt x="271" y="143"/>
                  <a:pt x="262" y="219"/>
                </a:cubicBezTo>
                <a:cubicBezTo>
                  <a:pt x="259" y="248"/>
                  <a:pt x="252" y="276"/>
                  <a:pt x="252" y="298"/>
                </a:cubicBezTo>
                <a:cubicBezTo>
                  <a:pt x="252" y="315"/>
                  <a:pt x="258" y="326"/>
                  <a:pt x="260" y="330"/>
                </a:cubicBezTo>
                <a:cubicBezTo>
                  <a:pt x="262" y="327"/>
                  <a:pt x="264" y="323"/>
                  <a:pt x="266" y="320"/>
                </a:cubicBezTo>
                <a:cubicBezTo>
                  <a:pt x="263" y="314"/>
                  <a:pt x="261" y="308"/>
                  <a:pt x="262" y="298"/>
                </a:cubicBezTo>
                <a:cubicBezTo>
                  <a:pt x="262" y="279"/>
                  <a:pt x="272" y="252"/>
                  <a:pt x="277" y="221"/>
                </a:cubicBezTo>
                <a:cubicBezTo>
                  <a:pt x="288" y="144"/>
                  <a:pt x="247" y="31"/>
                  <a:pt x="144" y="31"/>
                </a:cubicBezTo>
                <a:cubicBezTo>
                  <a:pt x="62" y="32"/>
                  <a:pt x="18" y="92"/>
                  <a:pt x="3" y="162"/>
                </a:cubicBezTo>
                <a:cubicBezTo>
                  <a:pt x="1" y="175"/>
                  <a:pt x="0" y="188"/>
                  <a:pt x="0" y="201"/>
                </a:cubicBezTo>
                <a:cubicBezTo>
                  <a:pt x="0" y="201"/>
                  <a:pt x="0" y="202"/>
                  <a:pt x="0" y="202"/>
                </a:cubicBezTo>
                <a:close/>
                <a:moveTo>
                  <a:pt x="262" y="75"/>
                </a:moveTo>
                <a:cubicBezTo>
                  <a:pt x="244" y="44"/>
                  <a:pt x="206" y="0"/>
                  <a:pt x="145" y="0"/>
                </a:cubicBezTo>
                <a:cubicBezTo>
                  <a:pt x="108" y="0"/>
                  <a:pt x="80" y="18"/>
                  <a:pt x="58" y="40"/>
                </a:cubicBezTo>
                <a:cubicBezTo>
                  <a:pt x="60" y="39"/>
                  <a:pt x="91" y="18"/>
                  <a:pt x="144" y="18"/>
                </a:cubicBezTo>
                <a:cubicBezTo>
                  <a:pt x="220" y="18"/>
                  <a:pt x="262" y="75"/>
                  <a:pt x="262" y="75"/>
                </a:cubicBezTo>
                <a:close/>
                <a:moveTo>
                  <a:pt x="142" y="308"/>
                </a:moveTo>
                <a:cubicBezTo>
                  <a:pt x="140" y="294"/>
                  <a:pt x="141" y="277"/>
                  <a:pt x="142" y="260"/>
                </a:cubicBezTo>
                <a:cubicBezTo>
                  <a:pt x="143" y="238"/>
                  <a:pt x="144" y="209"/>
                  <a:pt x="137" y="201"/>
                </a:cubicBezTo>
                <a:cubicBezTo>
                  <a:pt x="137" y="201"/>
                  <a:pt x="137" y="201"/>
                  <a:pt x="135" y="201"/>
                </a:cubicBezTo>
                <a:cubicBezTo>
                  <a:pt x="135" y="201"/>
                  <a:pt x="132" y="202"/>
                  <a:pt x="130" y="208"/>
                </a:cubicBezTo>
                <a:cubicBezTo>
                  <a:pt x="122" y="227"/>
                  <a:pt x="122" y="271"/>
                  <a:pt x="141" y="308"/>
                </a:cubicBezTo>
                <a:cubicBezTo>
                  <a:pt x="141" y="309"/>
                  <a:pt x="142" y="309"/>
                  <a:pt x="142" y="3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305" tIns="41153" rIns="82305" bIns="41153" numCol="1" anchor="t" anchorCtr="0" compatLnSpc="1">
            <a:prstTxWarp prst="textNoShape">
              <a:avLst/>
            </a:prstTxWarp>
          </a:bodyPr>
          <a:lstStyle/>
          <a:p>
            <a:endParaRPr lang="en-US" sz="1600"/>
          </a:p>
        </p:txBody>
      </p:sp>
      <p:sp>
        <p:nvSpPr>
          <p:cNvPr id="12" name="Rectangle 11"/>
          <p:cNvSpPr/>
          <p:nvPr/>
        </p:nvSpPr>
        <p:spPr bwMode="auto">
          <a:xfrm>
            <a:off x="5075237" y="3146742"/>
            <a:ext cx="1645920" cy="164592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3200" dirty="0" smtClean="0">
                <a:gradFill>
                  <a:gsLst>
                    <a:gs pos="0">
                      <a:srgbClr val="FFFFFF"/>
                    </a:gs>
                    <a:gs pos="100000">
                      <a:srgbClr val="FFFFFF"/>
                    </a:gs>
                  </a:gsLst>
                  <a:lin ang="5400000" scaled="0"/>
                </a:gradFill>
              </a:rPr>
              <a:t>&lt;F/KQL&gt;</a:t>
            </a:r>
            <a:endParaRPr lang="en-US" sz="3200" dirty="0">
              <a:gradFill>
                <a:gsLst>
                  <a:gs pos="0">
                    <a:srgbClr val="FFFFFF"/>
                  </a:gs>
                  <a:gs pos="100000">
                    <a:srgbClr val="FFFFFF"/>
                  </a:gs>
                </a:gsLst>
                <a:lin ang="5400000" scaled="0"/>
              </a:gradFill>
            </a:endParaRPr>
          </a:p>
        </p:txBody>
      </p:sp>
      <p:grpSp>
        <p:nvGrpSpPr>
          <p:cNvPr id="13" name="Group 12"/>
          <p:cNvGrpSpPr/>
          <p:nvPr/>
        </p:nvGrpSpPr>
        <p:grpSpPr bwMode="black">
          <a:xfrm>
            <a:off x="1938707" y="1806620"/>
            <a:ext cx="448971" cy="552038"/>
            <a:chOff x="11769473" y="2939274"/>
            <a:chExt cx="838704" cy="1031508"/>
          </a:xfrm>
        </p:grpSpPr>
        <p:sp>
          <p:nvSpPr>
            <p:cNvPr id="14" name="Trapezoid 13"/>
            <p:cNvSpPr/>
            <p:nvPr/>
          </p:nvSpPr>
          <p:spPr bwMode="black">
            <a:xfrm>
              <a:off x="11769473" y="3780720"/>
              <a:ext cx="838704" cy="190062"/>
            </a:xfrm>
            <a:prstGeom prst="trapezoid">
              <a:avLst/>
            </a:prstGeom>
            <a:noFill/>
            <a:ln w="25400" cap="sq" cmpd="sng" algn="ctr">
              <a:solidFill>
                <a:srgbClr val="FFFFFF"/>
              </a:solidFill>
              <a:prstDash val="solid"/>
              <a:miter lim="800000"/>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algn="ctr" defTabSz="822781" fontAlgn="base">
                <a:spcBef>
                  <a:spcPct val="0"/>
                </a:spcBef>
                <a:spcAft>
                  <a:spcPct val="0"/>
                </a:spcAft>
                <a:defRPr/>
              </a:pPr>
              <a:endParaRPr lang="en-US" kern="0" spc="-135" dirty="0">
                <a:gradFill>
                  <a:gsLst>
                    <a:gs pos="0">
                      <a:srgbClr val="FFFFFF"/>
                    </a:gs>
                    <a:gs pos="100000">
                      <a:srgbClr val="FFFFFF"/>
                    </a:gs>
                  </a:gsLst>
                  <a:lin ang="5400000" scaled="0"/>
                </a:gradFill>
                <a:latin typeface="Segoe Light" pitchFamily="34" charset="0"/>
              </a:endParaRPr>
            </a:p>
          </p:txBody>
        </p:sp>
        <p:sp>
          <p:nvSpPr>
            <p:cNvPr id="15" name="Freeform 6"/>
            <p:cNvSpPr>
              <a:spLocks/>
            </p:cNvSpPr>
            <p:nvPr/>
          </p:nvSpPr>
          <p:spPr bwMode="black">
            <a:xfrm>
              <a:off x="11934735" y="2939274"/>
              <a:ext cx="504048" cy="961272"/>
            </a:xfrm>
            <a:custGeom>
              <a:avLst/>
              <a:gdLst/>
              <a:ahLst/>
              <a:cxnLst/>
              <a:rect l="l" t="t" r="r" b="b"/>
              <a:pathLst>
                <a:path w="504048" h="961272">
                  <a:moveTo>
                    <a:pt x="252787" y="143227"/>
                  </a:moveTo>
                  <a:cubicBezTo>
                    <a:pt x="208292" y="143227"/>
                    <a:pt x="172221" y="179298"/>
                    <a:pt x="172221" y="223793"/>
                  </a:cubicBezTo>
                  <a:cubicBezTo>
                    <a:pt x="172221" y="268288"/>
                    <a:pt x="208292" y="304359"/>
                    <a:pt x="252787" y="304359"/>
                  </a:cubicBezTo>
                  <a:cubicBezTo>
                    <a:pt x="297282" y="304359"/>
                    <a:pt x="333353" y="268288"/>
                    <a:pt x="333353" y="223793"/>
                  </a:cubicBezTo>
                  <a:cubicBezTo>
                    <a:pt x="333353" y="179298"/>
                    <a:pt x="297282" y="143227"/>
                    <a:pt x="252787" y="143227"/>
                  </a:cubicBezTo>
                  <a:close/>
                  <a:moveTo>
                    <a:pt x="251531" y="0"/>
                  </a:moveTo>
                  <a:cubicBezTo>
                    <a:pt x="390613" y="0"/>
                    <a:pt x="504048" y="112858"/>
                    <a:pt x="504048" y="252445"/>
                  </a:cubicBezTo>
                  <a:cubicBezTo>
                    <a:pt x="504048" y="255415"/>
                    <a:pt x="504048" y="258385"/>
                    <a:pt x="504048" y="261355"/>
                  </a:cubicBezTo>
                  <a:cubicBezTo>
                    <a:pt x="504048" y="278185"/>
                    <a:pt x="502075" y="296005"/>
                    <a:pt x="498130" y="314814"/>
                  </a:cubicBezTo>
                  <a:cubicBezTo>
                    <a:pt x="498130" y="314814"/>
                    <a:pt x="498130" y="314814"/>
                    <a:pt x="250544" y="961272"/>
                  </a:cubicBezTo>
                  <a:cubicBezTo>
                    <a:pt x="250544" y="961272"/>
                    <a:pt x="250544" y="961272"/>
                    <a:pt x="4932" y="314814"/>
                  </a:cubicBezTo>
                  <a:cubicBezTo>
                    <a:pt x="1973" y="299965"/>
                    <a:pt x="0" y="285115"/>
                    <a:pt x="0" y="271255"/>
                  </a:cubicBezTo>
                  <a:cubicBezTo>
                    <a:pt x="0" y="265315"/>
                    <a:pt x="0" y="259375"/>
                    <a:pt x="0" y="252445"/>
                  </a:cubicBezTo>
                  <a:cubicBezTo>
                    <a:pt x="0" y="112858"/>
                    <a:pt x="112449" y="0"/>
                    <a:pt x="251531" y="0"/>
                  </a:cubicBezTo>
                  <a:close/>
                </a:path>
              </a:pathLst>
            </a:custGeom>
            <a:solidFill>
              <a:srgbClr val="FFFFFF"/>
            </a:solidFill>
            <a:ln>
              <a:noFill/>
              <a:headEnd type="none" w="med" len="med"/>
              <a:tailEnd type="none" w="med" len="med"/>
            </a:ln>
            <a:extLst>
              <a:ext uri="{91240B29-F687-4F45-9708-019B960494DF}">
                <a14:hiddenLine xmlns:a14="http://schemas.microsoft.com/office/drawing/2010/main" w="9525">
                  <a:solidFill>
                    <a:srgbClr val="000000"/>
                  </a:solidFill>
                  <a:round/>
                  <a:headEnd/>
                  <a:tailEnd/>
                </a14:hiddenLine>
              </a:ext>
            </a:extLst>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740740"/>
              <a:endParaRPr lang="en-US" spc="-122">
                <a:solidFill>
                  <a:schemeClr val="tx1">
                    <a:lumMod val="50000"/>
                  </a:schemeClr>
                </a:solidFill>
                <a:latin typeface="Segoe Light" pitchFamily="34" charset="0"/>
              </a:endParaRPr>
            </a:p>
          </p:txBody>
        </p:sp>
      </p:grpSp>
      <p:cxnSp>
        <p:nvCxnSpPr>
          <p:cNvPr id="3" name="Curved Connector 2"/>
          <p:cNvCxnSpPr>
            <a:stCxn id="5" idx="3"/>
            <a:endCxn id="12" idx="0"/>
          </p:cNvCxnSpPr>
          <p:nvPr/>
        </p:nvCxnSpPr>
        <p:spPr>
          <a:xfrm>
            <a:off x="2987357" y="2186622"/>
            <a:ext cx="2910840" cy="960120"/>
          </a:xfrm>
          <a:prstGeom prst="curvedConnector2">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8" name="Curved Connector 17"/>
          <p:cNvCxnSpPr>
            <a:stCxn id="9" idx="3"/>
            <a:endCxn id="12" idx="2"/>
          </p:cNvCxnSpPr>
          <p:nvPr/>
        </p:nvCxnSpPr>
        <p:spPr>
          <a:xfrm flipV="1">
            <a:off x="2987357" y="4792662"/>
            <a:ext cx="2910840" cy="969115"/>
          </a:xfrm>
          <a:prstGeom prst="curvedConnector2">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8" idx="3"/>
            <a:endCxn id="12" idx="1"/>
          </p:cNvCxnSpPr>
          <p:nvPr/>
        </p:nvCxnSpPr>
        <p:spPr>
          <a:xfrm>
            <a:off x="2987357" y="3969702"/>
            <a:ext cx="2087880"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1" name="Freeform 84"/>
          <p:cNvSpPr>
            <a:spLocks noEditPoints="1"/>
          </p:cNvSpPr>
          <p:nvPr/>
        </p:nvSpPr>
        <p:spPr bwMode="black">
          <a:xfrm>
            <a:off x="1963605" y="5521747"/>
            <a:ext cx="401584" cy="480060"/>
          </a:xfrm>
          <a:custGeom>
            <a:avLst/>
            <a:gdLst>
              <a:gd name="T0" fmla="*/ 604 w 1838"/>
              <a:gd name="T1" fmla="*/ 253 h 2192"/>
              <a:gd name="T2" fmla="*/ 1159 w 1838"/>
              <a:gd name="T3" fmla="*/ 963 h 2192"/>
              <a:gd name="T4" fmla="*/ 1105 w 1838"/>
              <a:gd name="T5" fmla="*/ 573 h 2192"/>
              <a:gd name="T6" fmla="*/ 214 w 1838"/>
              <a:gd name="T7" fmla="*/ 0 h 2192"/>
              <a:gd name="T8" fmla="*/ 1159 w 1838"/>
              <a:gd name="T9" fmla="*/ 694 h 2192"/>
              <a:gd name="T10" fmla="*/ 1088 w 1838"/>
              <a:gd name="T11" fmla="*/ 764 h 2192"/>
              <a:gd name="T12" fmla="*/ 284 w 1838"/>
              <a:gd name="T13" fmla="*/ 198 h 2192"/>
              <a:gd name="T14" fmla="*/ 214 w 1838"/>
              <a:gd name="T15" fmla="*/ 128 h 2192"/>
              <a:gd name="T16" fmla="*/ 1443 w 1838"/>
              <a:gd name="T17" fmla="*/ 262 h 2192"/>
              <a:gd name="T18" fmla="*/ 1309 w 1838"/>
              <a:gd name="T19" fmla="*/ 1063 h 2192"/>
              <a:gd name="T20" fmla="*/ 903 w 1838"/>
              <a:gd name="T21" fmla="*/ 764 h 2192"/>
              <a:gd name="T22" fmla="*/ 639 w 1838"/>
              <a:gd name="T23" fmla="*/ 952 h 2192"/>
              <a:gd name="T24" fmla="*/ 704 w 1838"/>
              <a:gd name="T25" fmla="*/ 1683 h 2192"/>
              <a:gd name="T26" fmla="*/ 767 w 1838"/>
              <a:gd name="T27" fmla="*/ 1191 h 2192"/>
              <a:gd name="T28" fmla="*/ 1683 w 1838"/>
              <a:gd name="T29" fmla="*/ 390 h 2192"/>
              <a:gd name="T30" fmla="*/ 1443 w 1838"/>
              <a:gd name="T31" fmla="*/ 134 h 2192"/>
              <a:gd name="T32" fmla="*/ 960 w 1838"/>
              <a:gd name="T33" fmla="*/ 198 h 2192"/>
              <a:gd name="T34" fmla="*/ 704 w 1838"/>
              <a:gd name="T35" fmla="*/ 1555 h 2192"/>
              <a:gd name="T36" fmla="*/ 775 w 1838"/>
              <a:gd name="T37" fmla="*/ 1484 h 2192"/>
              <a:gd name="T38" fmla="*/ 704 w 1838"/>
              <a:gd name="T39" fmla="*/ 694 h 2192"/>
              <a:gd name="T40" fmla="*/ 1631 w 1838"/>
              <a:gd name="T41" fmla="*/ 128 h 2192"/>
              <a:gd name="T42" fmla="*/ 1560 w 1838"/>
              <a:gd name="T43" fmla="*/ 198 h 2192"/>
              <a:gd name="T44" fmla="*/ 1230 w 1838"/>
              <a:gd name="T45" fmla="*/ 198 h 2192"/>
              <a:gd name="T46" fmla="*/ 1159 w 1838"/>
              <a:gd name="T47" fmla="*/ 128 h 2192"/>
              <a:gd name="T48" fmla="*/ 1823 w 1838"/>
              <a:gd name="T49" fmla="*/ 1484 h 2192"/>
              <a:gd name="T50" fmla="*/ 1553 w 1838"/>
              <a:gd name="T51" fmla="*/ 1670 h 2192"/>
              <a:gd name="T52" fmla="*/ 1362 w 1838"/>
              <a:gd name="T53" fmla="*/ 1922 h 2192"/>
              <a:gd name="T54" fmla="*/ 1177 w 1838"/>
              <a:gd name="T55" fmla="*/ 2192 h 2192"/>
              <a:gd name="T56" fmla="*/ 1639 w 1838"/>
              <a:gd name="T57" fmla="*/ 2192 h 2192"/>
              <a:gd name="T58" fmla="*/ 1177 w 1838"/>
              <a:gd name="T59" fmla="*/ 2064 h 2192"/>
              <a:gd name="T60" fmla="*/ 1247 w 1838"/>
              <a:gd name="T61" fmla="*/ 1993 h 2192"/>
              <a:gd name="T62" fmla="*/ 1695 w 1838"/>
              <a:gd name="T63" fmla="*/ 1484 h 2192"/>
              <a:gd name="T64" fmla="*/ 1624 w 1838"/>
              <a:gd name="T65" fmla="*/ 1414 h 2192"/>
              <a:gd name="T66" fmla="*/ 1639 w 1838"/>
              <a:gd name="T67" fmla="*/ 1922 h 2192"/>
              <a:gd name="T68" fmla="*/ 1133 w 1838"/>
              <a:gd name="T69" fmla="*/ 1678 h 2192"/>
              <a:gd name="T70" fmla="*/ 1177 w 1838"/>
              <a:gd name="T71" fmla="*/ 1286 h 2192"/>
              <a:gd name="T72" fmla="*/ 807 w 1838"/>
              <a:gd name="T73" fmla="*/ 1823 h 2192"/>
              <a:gd name="T74" fmla="*/ 384 w 1838"/>
              <a:gd name="T75" fmla="*/ 1922 h 2192"/>
              <a:gd name="T76" fmla="*/ 412 w 1838"/>
              <a:gd name="T77" fmla="*/ 764 h 2192"/>
              <a:gd name="T78" fmla="*/ 157 w 1838"/>
              <a:gd name="T79" fmla="*/ 955 h 2192"/>
              <a:gd name="T80" fmla="*/ 199 w 1838"/>
              <a:gd name="T81" fmla="*/ 2192 h 2192"/>
              <a:gd name="T82" fmla="*/ 704 w 1838"/>
              <a:gd name="T83" fmla="*/ 2192 h 2192"/>
              <a:gd name="T84" fmla="*/ 1133 w 1838"/>
              <a:gd name="T85" fmla="*/ 1678 h 2192"/>
              <a:gd name="T86" fmla="*/ 1177 w 1838"/>
              <a:gd name="T87" fmla="*/ 1555 h 2192"/>
              <a:gd name="T88" fmla="*/ 199 w 1838"/>
              <a:gd name="T89" fmla="*/ 2064 h 2192"/>
              <a:gd name="T90" fmla="*/ 270 w 1838"/>
              <a:gd name="T91" fmla="*/ 1993 h 2192"/>
              <a:gd name="T92" fmla="*/ 143 w 1838"/>
              <a:gd name="T93" fmla="*/ 764 h 2192"/>
              <a:gd name="T94" fmla="*/ 214 w 1838"/>
              <a:gd name="T95" fmla="*/ 835 h 2192"/>
              <a:gd name="T96" fmla="*/ 704 w 1838"/>
              <a:gd name="T97" fmla="*/ 1922 h 2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38" h="2192">
                <a:moveTo>
                  <a:pt x="214" y="397"/>
                </a:moveTo>
                <a:cubicBezTo>
                  <a:pt x="304" y="397"/>
                  <a:pt x="381" y="336"/>
                  <a:pt x="405" y="253"/>
                </a:cubicBezTo>
                <a:cubicBezTo>
                  <a:pt x="604" y="253"/>
                  <a:pt x="604" y="253"/>
                  <a:pt x="604" y="253"/>
                </a:cubicBezTo>
                <a:cubicBezTo>
                  <a:pt x="998" y="647"/>
                  <a:pt x="998" y="647"/>
                  <a:pt x="998" y="647"/>
                </a:cubicBezTo>
                <a:cubicBezTo>
                  <a:pt x="974" y="680"/>
                  <a:pt x="960" y="720"/>
                  <a:pt x="960" y="764"/>
                </a:cubicBezTo>
                <a:cubicBezTo>
                  <a:pt x="960" y="874"/>
                  <a:pt x="1049" y="963"/>
                  <a:pt x="1159" y="963"/>
                </a:cubicBezTo>
                <a:cubicBezTo>
                  <a:pt x="1268" y="963"/>
                  <a:pt x="1358" y="874"/>
                  <a:pt x="1358" y="764"/>
                </a:cubicBezTo>
                <a:cubicBezTo>
                  <a:pt x="1358" y="655"/>
                  <a:pt x="1268" y="566"/>
                  <a:pt x="1159" y="566"/>
                </a:cubicBezTo>
                <a:cubicBezTo>
                  <a:pt x="1140" y="566"/>
                  <a:pt x="1122" y="568"/>
                  <a:pt x="1105" y="573"/>
                </a:cubicBezTo>
                <a:cubicBezTo>
                  <a:pt x="657" y="125"/>
                  <a:pt x="657" y="125"/>
                  <a:pt x="657" y="125"/>
                </a:cubicBezTo>
                <a:cubicBezTo>
                  <a:pt x="398" y="125"/>
                  <a:pt x="398" y="125"/>
                  <a:pt x="398" y="125"/>
                </a:cubicBezTo>
                <a:cubicBezTo>
                  <a:pt x="369" y="51"/>
                  <a:pt x="297" y="0"/>
                  <a:pt x="214" y="0"/>
                </a:cubicBezTo>
                <a:cubicBezTo>
                  <a:pt x="104" y="0"/>
                  <a:pt x="15" y="89"/>
                  <a:pt x="15" y="198"/>
                </a:cubicBezTo>
                <a:cubicBezTo>
                  <a:pt x="15" y="308"/>
                  <a:pt x="104" y="397"/>
                  <a:pt x="214" y="397"/>
                </a:cubicBezTo>
                <a:close/>
                <a:moveTo>
                  <a:pt x="1159" y="694"/>
                </a:moveTo>
                <a:cubicBezTo>
                  <a:pt x="1198" y="694"/>
                  <a:pt x="1230" y="725"/>
                  <a:pt x="1230" y="764"/>
                </a:cubicBezTo>
                <a:cubicBezTo>
                  <a:pt x="1230" y="803"/>
                  <a:pt x="1198" y="835"/>
                  <a:pt x="1159" y="835"/>
                </a:cubicBezTo>
                <a:cubicBezTo>
                  <a:pt x="1120" y="835"/>
                  <a:pt x="1088" y="803"/>
                  <a:pt x="1088" y="764"/>
                </a:cubicBezTo>
                <a:cubicBezTo>
                  <a:pt x="1088" y="725"/>
                  <a:pt x="1120" y="694"/>
                  <a:pt x="1159" y="694"/>
                </a:cubicBezTo>
                <a:close/>
                <a:moveTo>
                  <a:pt x="214" y="128"/>
                </a:moveTo>
                <a:cubicBezTo>
                  <a:pt x="253" y="128"/>
                  <a:pt x="284" y="159"/>
                  <a:pt x="284" y="198"/>
                </a:cubicBezTo>
                <a:cubicBezTo>
                  <a:pt x="284" y="237"/>
                  <a:pt x="253" y="269"/>
                  <a:pt x="214" y="269"/>
                </a:cubicBezTo>
                <a:cubicBezTo>
                  <a:pt x="175" y="269"/>
                  <a:pt x="143" y="237"/>
                  <a:pt x="143" y="198"/>
                </a:cubicBezTo>
                <a:cubicBezTo>
                  <a:pt x="143" y="159"/>
                  <a:pt x="175" y="128"/>
                  <a:pt x="214" y="128"/>
                </a:cubicBezTo>
                <a:close/>
                <a:moveTo>
                  <a:pt x="1159" y="397"/>
                </a:moveTo>
                <a:cubicBezTo>
                  <a:pt x="1246" y="397"/>
                  <a:pt x="1320" y="341"/>
                  <a:pt x="1347" y="262"/>
                </a:cubicBezTo>
                <a:cubicBezTo>
                  <a:pt x="1443" y="262"/>
                  <a:pt x="1443" y="262"/>
                  <a:pt x="1443" y="262"/>
                </a:cubicBezTo>
                <a:cubicBezTo>
                  <a:pt x="1461" y="317"/>
                  <a:pt x="1503" y="360"/>
                  <a:pt x="1555" y="382"/>
                </a:cubicBezTo>
                <a:cubicBezTo>
                  <a:pt x="1555" y="817"/>
                  <a:pt x="1555" y="817"/>
                  <a:pt x="1555" y="817"/>
                </a:cubicBezTo>
                <a:cubicBezTo>
                  <a:pt x="1309" y="1063"/>
                  <a:pt x="1309" y="1063"/>
                  <a:pt x="1309" y="1063"/>
                </a:cubicBezTo>
                <a:cubicBezTo>
                  <a:pt x="767" y="1063"/>
                  <a:pt x="767" y="1063"/>
                  <a:pt x="767" y="1063"/>
                </a:cubicBezTo>
                <a:cubicBezTo>
                  <a:pt x="767" y="953"/>
                  <a:pt x="767" y="953"/>
                  <a:pt x="767" y="953"/>
                </a:cubicBezTo>
                <a:cubicBezTo>
                  <a:pt x="846" y="927"/>
                  <a:pt x="903" y="852"/>
                  <a:pt x="903" y="764"/>
                </a:cubicBezTo>
                <a:cubicBezTo>
                  <a:pt x="903" y="655"/>
                  <a:pt x="814" y="566"/>
                  <a:pt x="704" y="566"/>
                </a:cubicBezTo>
                <a:cubicBezTo>
                  <a:pt x="595" y="566"/>
                  <a:pt x="506" y="655"/>
                  <a:pt x="506" y="764"/>
                </a:cubicBezTo>
                <a:cubicBezTo>
                  <a:pt x="506" y="851"/>
                  <a:pt x="561" y="925"/>
                  <a:pt x="639" y="952"/>
                </a:cubicBezTo>
                <a:cubicBezTo>
                  <a:pt x="639" y="1297"/>
                  <a:pt x="639" y="1297"/>
                  <a:pt x="639" y="1297"/>
                </a:cubicBezTo>
                <a:cubicBezTo>
                  <a:pt x="561" y="1324"/>
                  <a:pt x="506" y="1398"/>
                  <a:pt x="506" y="1484"/>
                </a:cubicBezTo>
                <a:cubicBezTo>
                  <a:pt x="506" y="1594"/>
                  <a:pt x="595" y="1683"/>
                  <a:pt x="704" y="1683"/>
                </a:cubicBezTo>
                <a:cubicBezTo>
                  <a:pt x="814" y="1683"/>
                  <a:pt x="903" y="1594"/>
                  <a:pt x="903" y="1484"/>
                </a:cubicBezTo>
                <a:cubicBezTo>
                  <a:pt x="903" y="1397"/>
                  <a:pt x="846" y="1322"/>
                  <a:pt x="767" y="1296"/>
                </a:cubicBezTo>
                <a:cubicBezTo>
                  <a:pt x="767" y="1191"/>
                  <a:pt x="767" y="1191"/>
                  <a:pt x="767" y="1191"/>
                </a:cubicBezTo>
                <a:cubicBezTo>
                  <a:pt x="1362" y="1191"/>
                  <a:pt x="1362" y="1191"/>
                  <a:pt x="1362" y="1191"/>
                </a:cubicBezTo>
                <a:cubicBezTo>
                  <a:pt x="1683" y="870"/>
                  <a:pt x="1683" y="870"/>
                  <a:pt x="1683" y="870"/>
                </a:cubicBezTo>
                <a:cubicBezTo>
                  <a:pt x="1683" y="390"/>
                  <a:pt x="1683" y="390"/>
                  <a:pt x="1683" y="390"/>
                </a:cubicBezTo>
                <a:cubicBezTo>
                  <a:pt x="1768" y="367"/>
                  <a:pt x="1830" y="290"/>
                  <a:pt x="1830" y="198"/>
                </a:cubicBezTo>
                <a:cubicBezTo>
                  <a:pt x="1830" y="89"/>
                  <a:pt x="1740" y="0"/>
                  <a:pt x="1631" y="0"/>
                </a:cubicBezTo>
                <a:cubicBezTo>
                  <a:pt x="1544" y="0"/>
                  <a:pt x="1469" y="56"/>
                  <a:pt x="1443" y="134"/>
                </a:cubicBezTo>
                <a:cubicBezTo>
                  <a:pt x="1347" y="134"/>
                  <a:pt x="1347" y="134"/>
                  <a:pt x="1347" y="134"/>
                </a:cubicBezTo>
                <a:cubicBezTo>
                  <a:pt x="1320" y="56"/>
                  <a:pt x="1246" y="0"/>
                  <a:pt x="1159" y="0"/>
                </a:cubicBezTo>
                <a:cubicBezTo>
                  <a:pt x="1049" y="0"/>
                  <a:pt x="960" y="89"/>
                  <a:pt x="960" y="198"/>
                </a:cubicBezTo>
                <a:cubicBezTo>
                  <a:pt x="960" y="308"/>
                  <a:pt x="1049" y="397"/>
                  <a:pt x="1159" y="397"/>
                </a:cubicBezTo>
                <a:close/>
                <a:moveTo>
                  <a:pt x="775" y="1484"/>
                </a:moveTo>
                <a:cubicBezTo>
                  <a:pt x="775" y="1523"/>
                  <a:pt x="743" y="1555"/>
                  <a:pt x="704" y="1555"/>
                </a:cubicBezTo>
                <a:cubicBezTo>
                  <a:pt x="665" y="1555"/>
                  <a:pt x="634" y="1523"/>
                  <a:pt x="634" y="1484"/>
                </a:cubicBezTo>
                <a:cubicBezTo>
                  <a:pt x="634" y="1445"/>
                  <a:pt x="665" y="1414"/>
                  <a:pt x="704" y="1414"/>
                </a:cubicBezTo>
                <a:cubicBezTo>
                  <a:pt x="743" y="1414"/>
                  <a:pt x="775" y="1445"/>
                  <a:pt x="775" y="1484"/>
                </a:cubicBezTo>
                <a:close/>
                <a:moveTo>
                  <a:pt x="704" y="835"/>
                </a:moveTo>
                <a:cubicBezTo>
                  <a:pt x="665" y="835"/>
                  <a:pt x="634" y="803"/>
                  <a:pt x="634" y="764"/>
                </a:cubicBezTo>
                <a:cubicBezTo>
                  <a:pt x="634" y="725"/>
                  <a:pt x="665" y="694"/>
                  <a:pt x="704" y="694"/>
                </a:cubicBezTo>
                <a:cubicBezTo>
                  <a:pt x="743" y="694"/>
                  <a:pt x="775" y="725"/>
                  <a:pt x="775" y="764"/>
                </a:cubicBezTo>
                <a:cubicBezTo>
                  <a:pt x="775" y="803"/>
                  <a:pt x="743" y="835"/>
                  <a:pt x="704" y="835"/>
                </a:cubicBezTo>
                <a:close/>
                <a:moveTo>
                  <a:pt x="1631" y="128"/>
                </a:moveTo>
                <a:cubicBezTo>
                  <a:pt x="1670" y="128"/>
                  <a:pt x="1702" y="159"/>
                  <a:pt x="1702" y="198"/>
                </a:cubicBezTo>
                <a:cubicBezTo>
                  <a:pt x="1702" y="237"/>
                  <a:pt x="1670" y="269"/>
                  <a:pt x="1631" y="269"/>
                </a:cubicBezTo>
                <a:cubicBezTo>
                  <a:pt x="1592" y="269"/>
                  <a:pt x="1560" y="237"/>
                  <a:pt x="1560" y="198"/>
                </a:cubicBezTo>
                <a:cubicBezTo>
                  <a:pt x="1560" y="159"/>
                  <a:pt x="1592" y="128"/>
                  <a:pt x="1631" y="128"/>
                </a:cubicBezTo>
                <a:close/>
                <a:moveTo>
                  <a:pt x="1159" y="128"/>
                </a:moveTo>
                <a:cubicBezTo>
                  <a:pt x="1198" y="128"/>
                  <a:pt x="1230" y="159"/>
                  <a:pt x="1230" y="198"/>
                </a:cubicBezTo>
                <a:cubicBezTo>
                  <a:pt x="1230" y="237"/>
                  <a:pt x="1198" y="269"/>
                  <a:pt x="1159" y="269"/>
                </a:cubicBezTo>
                <a:cubicBezTo>
                  <a:pt x="1120" y="269"/>
                  <a:pt x="1088" y="237"/>
                  <a:pt x="1088" y="198"/>
                </a:cubicBezTo>
                <a:cubicBezTo>
                  <a:pt x="1088" y="159"/>
                  <a:pt x="1120" y="128"/>
                  <a:pt x="1159" y="128"/>
                </a:cubicBezTo>
                <a:close/>
                <a:moveTo>
                  <a:pt x="1681" y="1799"/>
                </a:moveTo>
                <a:cubicBezTo>
                  <a:pt x="1681" y="1675"/>
                  <a:pt x="1681" y="1675"/>
                  <a:pt x="1681" y="1675"/>
                </a:cubicBezTo>
                <a:cubicBezTo>
                  <a:pt x="1763" y="1650"/>
                  <a:pt x="1823" y="1574"/>
                  <a:pt x="1823" y="1484"/>
                </a:cubicBezTo>
                <a:cubicBezTo>
                  <a:pt x="1823" y="1375"/>
                  <a:pt x="1734" y="1286"/>
                  <a:pt x="1624" y="1286"/>
                </a:cubicBezTo>
                <a:cubicBezTo>
                  <a:pt x="1514" y="1286"/>
                  <a:pt x="1425" y="1375"/>
                  <a:pt x="1425" y="1484"/>
                </a:cubicBezTo>
                <a:cubicBezTo>
                  <a:pt x="1425" y="1569"/>
                  <a:pt x="1478" y="1641"/>
                  <a:pt x="1553" y="1670"/>
                </a:cubicBezTo>
                <a:cubicBezTo>
                  <a:pt x="1553" y="1814"/>
                  <a:pt x="1553" y="1814"/>
                  <a:pt x="1553" y="1814"/>
                </a:cubicBezTo>
                <a:cubicBezTo>
                  <a:pt x="1507" y="1836"/>
                  <a:pt x="1472" y="1874"/>
                  <a:pt x="1453" y="1922"/>
                </a:cubicBezTo>
                <a:cubicBezTo>
                  <a:pt x="1362" y="1922"/>
                  <a:pt x="1362" y="1922"/>
                  <a:pt x="1362" y="1922"/>
                </a:cubicBezTo>
                <a:cubicBezTo>
                  <a:pt x="1333" y="1847"/>
                  <a:pt x="1261" y="1794"/>
                  <a:pt x="1177" y="1794"/>
                </a:cubicBezTo>
                <a:cubicBezTo>
                  <a:pt x="1067" y="1794"/>
                  <a:pt x="978" y="1883"/>
                  <a:pt x="978" y="1993"/>
                </a:cubicBezTo>
                <a:cubicBezTo>
                  <a:pt x="978" y="2103"/>
                  <a:pt x="1067" y="2192"/>
                  <a:pt x="1177" y="2192"/>
                </a:cubicBezTo>
                <a:cubicBezTo>
                  <a:pt x="1266" y="2192"/>
                  <a:pt x="1343" y="2132"/>
                  <a:pt x="1367" y="2050"/>
                </a:cubicBezTo>
                <a:cubicBezTo>
                  <a:pt x="1448" y="2050"/>
                  <a:pt x="1448" y="2050"/>
                  <a:pt x="1448" y="2050"/>
                </a:cubicBezTo>
                <a:cubicBezTo>
                  <a:pt x="1473" y="2132"/>
                  <a:pt x="1549" y="2192"/>
                  <a:pt x="1639" y="2192"/>
                </a:cubicBezTo>
                <a:cubicBezTo>
                  <a:pt x="1748" y="2192"/>
                  <a:pt x="1838" y="2103"/>
                  <a:pt x="1838" y="1993"/>
                </a:cubicBezTo>
                <a:cubicBezTo>
                  <a:pt x="1838" y="1898"/>
                  <a:pt x="1770" y="1818"/>
                  <a:pt x="1681" y="1799"/>
                </a:cubicBezTo>
                <a:close/>
                <a:moveTo>
                  <a:pt x="1177" y="2064"/>
                </a:moveTo>
                <a:cubicBezTo>
                  <a:pt x="1138" y="2064"/>
                  <a:pt x="1106" y="2032"/>
                  <a:pt x="1106" y="1993"/>
                </a:cubicBezTo>
                <a:cubicBezTo>
                  <a:pt x="1106" y="1954"/>
                  <a:pt x="1138" y="1922"/>
                  <a:pt x="1177" y="1922"/>
                </a:cubicBezTo>
                <a:cubicBezTo>
                  <a:pt x="1216" y="1922"/>
                  <a:pt x="1247" y="1954"/>
                  <a:pt x="1247" y="1993"/>
                </a:cubicBezTo>
                <a:cubicBezTo>
                  <a:pt x="1247" y="2032"/>
                  <a:pt x="1216" y="2064"/>
                  <a:pt x="1177" y="2064"/>
                </a:cubicBezTo>
                <a:close/>
                <a:moveTo>
                  <a:pt x="1624" y="1414"/>
                </a:moveTo>
                <a:cubicBezTo>
                  <a:pt x="1663" y="1414"/>
                  <a:pt x="1695" y="1445"/>
                  <a:pt x="1695" y="1484"/>
                </a:cubicBezTo>
                <a:cubicBezTo>
                  <a:pt x="1695" y="1523"/>
                  <a:pt x="1663" y="1555"/>
                  <a:pt x="1624" y="1555"/>
                </a:cubicBezTo>
                <a:cubicBezTo>
                  <a:pt x="1585" y="1555"/>
                  <a:pt x="1553" y="1523"/>
                  <a:pt x="1553" y="1484"/>
                </a:cubicBezTo>
                <a:cubicBezTo>
                  <a:pt x="1553" y="1445"/>
                  <a:pt x="1585" y="1414"/>
                  <a:pt x="1624" y="1414"/>
                </a:cubicBezTo>
                <a:close/>
                <a:moveTo>
                  <a:pt x="1639" y="2064"/>
                </a:moveTo>
                <a:cubicBezTo>
                  <a:pt x="1600" y="2064"/>
                  <a:pt x="1568" y="2032"/>
                  <a:pt x="1568" y="1993"/>
                </a:cubicBezTo>
                <a:cubicBezTo>
                  <a:pt x="1568" y="1954"/>
                  <a:pt x="1600" y="1922"/>
                  <a:pt x="1639" y="1922"/>
                </a:cubicBezTo>
                <a:cubicBezTo>
                  <a:pt x="1678" y="1922"/>
                  <a:pt x="1710" y="1954"/>
                  <a:pt x="1710" y="1993"/>
                </a:cubicBezTo>
                <a:cubicBezTo>
                  <a:pt x="1710" y="2032"/>
                  <a:pt x="1678" y="2064"/>
                  <a:pt x="1639" y="2064"/>
                </a:cubicBezTo>
                <a:close/>
                <a:moveTo>
                  <a:pt x="1133" y="1678"/>
                </a:moveTo>
                <a:cubicBezTo>
                  <a:pt x="1147" y="1681"/>
                  <a:pt x="1162" y="1683"/>
                  <a:pt x="1177" y="1683"/>
                </a:cubicBezTo>
                <a:cubicBezTo>
                  <a:pt x="1286" y="1683"/>
                  <a:pt x="1375" y="1594"/>
                  <a:pt x="1375" y="1484"/>
                </a:cubicBezTo>
                <a:cubicBezTo>
                  <a:pt x="1375" y="1375"/>
                  <a:pt x="1286" y="1286"/>
                  <a:pt x="1177" y="1286"/>
                </a:cubicBezTo>
                <a:cubicBezTo>
                  <a:pt x="1067" y="1286"/>
                  <a:pt x="978" y="1375"/>
                  <a:pt x="978" y="1484"/>
                </a:cubicBezTo>
                <a:cubicBezTo>
                  <a:pt x="978" y="1531"/>
                  <a:pt x="994" y="1575"/>
                  <a:pt x="1022" y="1609"/>
                </a:cubicBezTo>
                <a:cubicBezTo>
                  <a:pt x="807" y="1823"/>
                  <a:pt x="807" y="1823"/>
                  <a:pt x="807" y="1823"/>
                </a:cubicBezTo>
                <a:cubicBezTo>
                  <a:pt x="777" y="1805"/>
                  <a:pt x="742" y="1794"/>
                  <a:pt x="704" y="1794"/>
                </a:cubicBezTo>
                <a:cubicBezTo>
                  <a:pt x="620" y="1794"/>
                  <a:pt x="548" y="1847"/>
                  <a:pt x="519" y="1922"/>
                </a:cubicBezTo>
                <a:cubicBezTo>
                  <a:pt x="384" y="1922"/>
                  <a:pt x="384" y="1922"/>
                  <a:pt x="384" y="1922"/>
                </a:cubicBezTo>
                <a:cubicBezTo>
                  <a:pt x="366" y="1874"/>
                  <a:pt x="330" y="1836"/>
                  <a:pt x="285" y="1814"/>
                </a:cubicBezTo>
                <a:cubicBezTo>
                  <a:pt x="285" y="950"/>
                  <a:pt x="285" y="950"/>
                  <a:pt x="285" y="950"/>
                </a:cubicBezTo>
                <a:cubicBezTo>
                  <a:pt x="359" y="921"/>
                  <a:pt x="412" y="849"/>
                  <a:pt x="412" y="764"/>
                </a:cubicBezTo>
                <a:cubicBezTo>
                  <a:pt x="412" y="655"/>
                  <a:pt x="323" y="566"/>
                  <a:pt x="214" y="566"/>
                </a:cubicBezTo>
                <a:cubicBezTo>
                  <a:pt x="104" y="566"/>
                  <a:pt x="15" y="655"/>
                  <a:pt x="15" y="764"/>
                </a:cubicBezTo>
                <a:cubicBezTo>
                  <a:pt x="15" y="854"/>
                  <a:pt x="75" y="930"/>
                  <a:pt x="157" y="955"/>
                </a:cubicBezTo>
                <a:cubicBezTo>
                  <a:pt x="157" y="1799"/>
                  <a:pt x="157" y="1799"/>
                  <a:pt x="157" y="1799"/>
                </a:cubicBezTo>
                <a:cubicBezTo>
                  <a:pt x="67" y="1818"/>
                  <a:pt x="0" y="1898"/>
                  <a:pt x="0" y="1993"/>
                </a:cubicBezTo>
                <a:cubicBezTo>
                  <a:pt x="0" y="2103"/>
                  <a:pt x="89" y="2192"/>
                  <a:pt x="199" y="2192"/>
                </a:cubicBezTo>
                <a:cubicBezTo>
                  <a:pt x="289" y="2192"/>
                  <a:pt x="365" y="2132"/>
                  <a:pt x="389" y="2050"/>
                </a:cubicBezTo>
                <a:cubicBezTo>
                  <a:pt x="514" y="2050"/>
                  <a:pt x="514" y="2050"/>
                  <a:pt x="514" y="2050"/>
                </a:cubicBezTo>
                <a:cubicBezTo>
                  <a:pt x="538" y="2132"/>
                  <a:pt x="615" y="2192"/>
                  <a:pt x="704" y="2192"/>
                </a:cubicBezTo>
                <a:cubicBezTo>
                  <a:pt x="814" y="2192"/>
                  <a:pt x="903" y="2103"/>
                  <a:pt x="903" y="1993"/>
                </a:cubicBezTo>
                <a:cubicBezTo>
                  <a:pt x="903" y="1968"/>
                  <a:pt x="898" y="1944"/>
                  <a:pt x="890" y="1922"/>
                </a:cubicBezTo>
                <a:lnTo>
                  <a:pt x="1133" y="1678"/>
                </a:lnTo>
                <a:close/>
                <a:moveTo>
                  <a:pt x="1177" y="1414"/>
                </a:moveTo>
                <a:cubicBezTo>
                  <a:pt x="1216" y="1414"/>
                  <a:pt x="1247" y="1445"/>
                  <a:pt x="1247" y="1484"/>
                </a:cubicBezTo>
                <a:cubicBezTo>
                  <a:pt x="1247" y="1523"/>
                  <a:pt x="1216" y="1555"/>
                  <a:pt x="1177" y="1555"/>
                </a:cubicBezTo>
                <a:cubicBezTo>
                  <a:pt x="1138" y="1555"/>
                  <a:pt x="1106" y="1523"/>
                  <a:pt x="1106" y="1484"/>
                </a:cubicBezTo>
                <a:cubicBezTo>
                  <a:pt x="1106" y="1445"/>
                  <a:pt x="1138" y="1414"/>
                  <a:pt x="1177" y="1414"/>
                </a:cubicBezTo>
                <a:close/>
                <a:moveTo>
                  <a:pt x="199" y="2064"/>
                </a:moveTo>
                <a:cubicBezTo>
                  <a:pt x="160" y="2064"/>
                  <a:pt x="128" y="2032"/>
                  <a:pt x="128" y="1993"/>
                </a:cubicBezTo>
                <a:cubicBezTo>
                  <a:pt x="128" y="1954"/>
                  <a:pt x="160" y="1922"/>
                  <a:pt x="199" y="1922"/>
                </a:cubicBezTo>
                <a:cubicBezTo>
                  <a:pt x="238" y="1922"/>
                  <a:pt x="270" y="1954"/>
                  <a:pt x="270" y="1993"/>
                </a:cubicBezTo>
                <a:cubicBezTo>
                  <a:pt x="270" y="2032"/>
                  <a:pt x="238" y="2064"/>
                  <a:pt x="199" y="2064"/>
                </a:cubicBezTo>
                <a:close/>
                <a:moveTo>
                  <a:pt x="214" y="835"/>
                </a:moveTo>
                <a:cubicBezTo>
                  <a:pt x="175" y="835"/>
                  <a:pt x="143" y="803"/>
                  <a:pt x="143" y="764"/>
                </a:cubicBezTo>
                <a:cubicBezTo>
                  <a:pt x="143" y="725"/>
                  <a:pt x="175" y="694"/>
                  <a:pt x="214" y="694"/>
                </a:cubicBezTo>
                <a:cubicBezTo>
                  <a:pt x="253" y="694"/>
                  <a:pt x="284" y="725"/>
                  <a:pt x="284" y="764"/>
                </a:cubicBezTo>
                <a:cubicBezTo>
                  <a:pt x="284" y="803"/>
                  <a:pt x="253" y="835"/>
                  <a:pt x="214" y="835"/>
                </a:cubicBezTo>
                <a:close/>
                <a:moveTo>
                  <a:pt x="704" y="2064"/>
                </a:moveTo>
                <a:cubicBezTo>
                  <a:pt x="665" y="2064"/>
                  <a:pt x="634" y="2032"/>
                  <a:pt x="634" y="1993"/>
                </a:cubicBezTo>
                <a:cubicBezTo>
                  <a:pt x="634" y="1954"/>
                  <a:pt x="665" y="1922"/>
                  <a:pt x="704" y="1922"/>
                </a:cubicBezTo>
                <a:cubicBezTo>
                  <a:pt x="743" y="1922"/>
                  <a:pt x="775" y="1954"/>
                  <a:pt x="775" y="1993"/>
                </a:cubicBezTo>
                <a:cubicBezTo>
                  <a:pt x="775" y="2032"/>
                  <a:pt x="743" y="2064"/>
                  <a:pt x="704" y="2064"/>
                </a:cubicBez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p>
        </p:txBody>
      </p:sp>
      <p:sp>
        <p:nvSpPr>
          <p:cNvPr id="22" name="Right Arrow 21"/>
          <p:cNvSpPr/>
          <p:nvPr/>
        </p:nvSpPr>
        <p:spPr bwMode="auto">
          <a:xfrm>
            <a:off x="7422197" y="3550991"/>
            <a:ext cx="1143000" cy="838200"/>
          </a:xfrm>
          <a:prstGeom prst="rightArrow">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3" name="Freeform 14"/>
          <p:cNvSpPr>
            <a:spLocks noChangeAspect="1" noEditPoints="1"/>
          </p:cNvSpPr>
          <p:nvPr/>
        </p:nvSpPr>
        <p:spPr bwMode="black">
          <a:xfrm>
            <a:off x="9266237" y="3009582"/>
            <a:ext cx="1468866" cy="1554480"/>
          </a:xfrm>
          <a:custGeom>
            <a:avLst/>
            <a:gdLst>
              <a:gd name="T0" fmla="*/ 0 w 383"/>
              <a:gd name="T1" fmla="*/ 378 h 405"/>
              <a:gd name="T2" fmla="*/ 0 w 383"/>
              <a:gd name="T3" fmla="*/ 163 h 405"/>
              <a:gd name="T4" fmla="*/ 39 w 383"/>
              <a:gd name="T5" fmla="*/ 163 h 405"/>
              <a:gd name="T6" fmla="*/ 39 w 383"/>
              <a:gd name="T7" fmla="*/ 378 h 405"/>
              <a:gd name="T8" fmla="*/ 0 w 383"/>
              <a:gd name="T9" fmla="*/ 378 h 405"/>
              <a:gd name="T10" fmla="*/ 357 w 383"/>
              <a:gd name="T11" fmla="*/ 158 h 405"/>
              <a:gd name="T12" fmla="*/ 263 w 383"/>
              <a:gd name="T13" fmla="*/ 156 h 405"/>
              <a:gd name="T14" fmla="*/ 286 w 383"/>
              <a:gd name="T15" fmla="*/ 97 h 405"/>
              <a:gd name="T16" fmla="*/ 260 w 383"/>
              <a:gd name="T17" fmla="*/ 0 h 405"/>
              <a:gd name="T18" fmla="*/ 233 w 383"/>
              <a:gd name="T19" fmla="*/ 26 h 405"/>
              <a:gd name="T20" fmla="*/ 131 w 383"/>
              <a:gd name="T21" fmla="*/ 145 h 405"/>
              <a:gd name="T22" fmla="*/ 59 w 383"/>
              <a:gd name="T23" fmla="*/ 185 h 405"/>
              <a:gd name="T24" fmla="*/ 59 w 383"/>
              <a:gd name="T25" fmla="*/ 364 h 405"/>
              <a:gd name="T26" fmla="*/ 162 w 383"/>
              <a:gd name="T27" fmla="*/ 405 h 405"/>
              <a:gd name="T28" fmla="*/ 276 w 383"/>
              <a:gd name="T29" fmla="*/ 403 h 405"/>
              <a:gd name="T30" fmla="*/ 305 w 383"/>
              <a:gd name="T31" fmla="*/ 377 h 405"/>
              <a:gd name="T32" fmla="*/ 291 w 383"/>
              <a:gd name="T33" fmla="*/ 351 h 405"/>
              <a:gd name="T34" fmla="*/ 291 w 383"/>
              <a:gd name="T35" fmla="*/ 351 h 405"/>
              <a:gd name="T36" fmla="*/ 290 w 383"/>
              <a:gd name="T37" fmla="*/ 351 h 405"/>
              <a:gd name="T38" fmla="*/ 286 w 383"/>
              <a:gd name="T39" fmla="*/ 346 h 405"/>
              <a:gd name="T40" fmla="*/ 291 w 383"/>
              <a:gd name="T41" fmla="*/ 340 h 405"/>
              <a:gd name="T42" fmla="*/ 302 w 383"/>
              <a:gd name="T43" fmla="*/ 340 h 405"/>
              <a:gd name="T44" fmla="*/ 331 w 383"/>
              <a:gd name="T45" fmla="*/ 314 h 405"/>
              <a:gd name="T46" fmla="*/ 317 w 383"/>
              <a:gd name="T47" fmla="*/ 288 h 405"/>
              <a:gd name="T48" fmla="*/ 317 w 383"/>
              <a:gd name="T49" fmla="*/ 288 h 405"/>
              <a:gd name="T50" fmla="*/ 316 w 383"/>
              <a:gd name="T51" fmla="*/ 287 h 405"/>
              <a:gd name="T52" fmla="*/ 312 w 383"/>
              <a:gd name="T53" fmla="*/ 282 h 405"/>
              <a:gd name="T54" fmla="*/ 317 w 383"/>
              <a:gd name="T55" fmla="*/ 277 h 405"/>
              <a:gd name="T56" fmla="*/ 328 w 383"/>
              <a:gd name="T57" fmla="*/ 276 h 405"/>
              <a:gd name="T58" fmla="*/ 357 w 383"/>
              <a:gd name="T59" fmla="*/ 250 h 405"/>
              <a:gd name="T60" fmla="*/ 343 w 383"/>
              <a:gd name="T61" fmla="*/ 225 h 405"/>
              <a:gd name="T62" fmla="*/ 343 w 383"/>
              <a:gd name="T63" fmla="*/ 225 h 405"/>
              <a:gd name="T64" fmla="*/ 342 w 383"/>
              <a:gd name="T65" fmla="*/ 224 h 405"/>
              <a:gd name="T66" fmla="*/ 338 w 383"/>
              <a:gd name="T67" fmla="*/ 219 h 405"/>
              <a:gd name="T68" fmla="*/ 343 w 383"/>
              <a:gd name="T69" fmla="*/ 213 h 405"/>
              <a:gd name="T70" fmla="*/ 354 w 383"/>
              <a:gd name="T71" fmla="*/ 213 h 405"/>
              <a:gd name="T72" fmla="*/ 383 w 383"/>
              <a:gd name="T73" fmla="*/ 187 h 405"/>
              <a:gd name="T74" fmla="*/ 357 w 383"/>
              <a:gd name="T75" fmla="*/ 158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3" h="405">
                <a:moveTo>
                  <a:pt x="0" y="378"/>
                </a:moveTo>
                <a:cubicBezTo>
                  <a:pt x="0" y="163"/>
                  <a:pt x="0" y="163"/>
                  <a:pt x="0" y="163"/>
                </a:cubicBezTo>
                <a:cubicBezTo>
                  <a:pt x="39" y="163"/>
                  <a:pt x="39" y="163"/>
                  <a:pt x="39" y="163"/>
                </a:cubicBezTo>
                <a:cubicBezTo>
                  <a:pt x="39" y="378"/>
                  <a:pt x="39" y="378"/>
                  <a:pt x="39" y="378"/>
                </a:cubicBezTo>
                <a:cubicBezTo>
                  <a:pt x="0" y="378"/>
                  <a:pt x="0" y="378"/>
                  <a:pt x="0" y="378"/>
                </a:cubicBezTo>
                <a:close/>
                <a:moveTo>
                  <a:pt x="357" y="158"/>
                </a:moveTo>
                <a:cubicBezTo>
                  <a:pt x="357" y="158"/>
                  <a:pt x="309" y="157"/>
                  <a:pt x="263" y="156"/>
                </a:cubicBezTo>
                <a:cubicBezTo>
                  <a:pt x="271" y="137"/>
                  <a:pt x="281" y="113"/>
                  <a:pt x="286" y="97"/>
                </a:cubicBezTo>
                <a:cubicBezTo>
                  <a:pt x="295" y="65"/>
                  <a:pt x="299" y="1"/>
                  <a:pt x="260" y="0"/>
                </a:cubicBezTo>
                <a:cubicBezTo>
                  <a:pt x="245" y="0"/>
                  <a:pt x="233" y="11"/>
                  <a:pt x="233" y="26"/>
                </a:cubicBezTo>
                <a:cubicBezTo>
                  <a:pt x="233" y="83"/>
                  <a:pt x="197" y="131"/>
                  <a:pt x="131" y="145"/>
                </a:cubicBezTo>
                <a:cubicBezTo>
                  <a:pt x="100" y="152"/>
                  <a:pt x="69" y="169"/>
                  <a:pt x="59" y="185"/>
                </a:cubicBezTo>
                <a:cubicBezTo>
                  <a:pt x="59" y="223"/>
                  <a:pt x="59" y="364"/>
                  <a:pt x="59" y="364"/>
                </a:cubicBezTo>
                <a:cubicBezTo>
                  <a:pt x="59" y="364"/>
                  <a:pt x="127" y="405"/>
                  <a:pt x="162" y="405"/>
                </a:cubicBezTo>
                <a:cubicBezTo>
                  <a:pt x="163" y="405"/>
                  <a:pt x="276" y="403"/>
                  <a:pt x="276" y="403"/>
                </a:cubicBezTo>
                <a:cubicBezTo>
                  <a:pt x="291" y="404"/>
                  <a:pt x="304" y="392"/>
                  <a:pt x="305" y="377"/>
                </a:cubicBezTo>
                <a:cubicBezTo>
                  <a:pt x="305" y="366"/>
                  <a:pt x="300" y="356"/>
                  <a:pt x="291" y="351"/>
                </a:cubicBezTo>
                <a:cubicBezTo>
                  <a:pt x="291" y="351"/>
                  <a:pt x="291" y="351"/>
                  <a:pt x="291" y="351"/>
                </a:cubicBezTo>
                <a:cubicBezTo>
                  <a:pt x="290" y="351"/>
                  <a:pt x="290" y="351"/>
                  <a:pt x="290" y="351"/>
                </a:cubicBezTo>
                <a:cubicBezTo>
                  <a:pt x="287" y="350"/>
                  <a:pt x="286" y="348"/>
                  <a:pt x="286" y="346"/>
                </a:cubicBezTo>
                <a:cubicBezTo>
                  <a:pt x="286" y="342"/>
                  <a:pt x="288" y="340"/>
                  <a:pt x="291" y="340"/>
                </a:cubicBezTo>
                <a:cubicBezTo>
                  <a:pt x="302" y="340"/>
                  <a:pt x="302" y="340"/>
                  <a:pt x="302" y="340"/>
                </a:cubicBezTo>
                <a:cubicBezTo>
                  <a:pt x="317" y="340"/>
                  <a:pt x="330" y="329"/>
                  <a:pt x="331" y="314"/>
                </a:cubicBezTo>
                <a:cubicBezTo>
                  <a:pt x="331" y="303"/>
                  <a:pt x="326" y="293"/>
                  <a:pt x="317" y="288"/>
                </a:cubicBezTo>
                <a:cubicBezTo>
                  <a:pt x="317" y="288"/>
                  <a:pt x="317" y="288"/>
                  <a:pt x="317" y="288"/>
                </a:cubicBezTo>
                <a:cubicBezTo>
                  <a:pt x="316" y="288"/>
                  <a:pt x="316" y="288"/>
                  <a:pt x="316" y="287"/>
                </a:cubicBezTo>
                <a:cubicBezTo>
                  <a:pt x="313" y="287"/>
                  <a:pt x="312" y="285"/>
                  <a:pt x="312" y="282"/>
                </a:cubicBezTo>
                <a:cubicBezTo>
                  <a:pt x="312" y="279"/>
                  <a:pt x="314" y="277"/>
                  <a:pt x="317" y="277"/>
                </a:cubicBezTo>
                <a:cubicBezTo>
                  <a:pt x="328" y="276"/>
                  <a:pt x="328" y="276"/>
                  <a:pt x="328" y="276"/>
                </a:cubicBezTo>
                <a:cubicBezTo>
                  <a:pt x="343" y="277"/>
                  <a:pt x="356" y="265"/>
                  <a:pt x="357" y="250"/>
                </a:cubicBezTo>
                <a:cubicBezTo>
                  <a:pt x="357" y="239"/>
                  <a:pt x="352" y="229"/>
                  <a:pt x="343" y="225"/>
                </a:cubicBezTo>
                <a:cubicBezTo>
                  <a:pt x="343" y="225"/>
                  <a:pt x="343" y="225"/>
                  <a:pt x="343" y="225"/>
                </a:cubicBezTo>
                <a:cubicBezTo>
                  <a:pt x="342" y="224"/>
                  <a:pt x="342" y="224"/>
                  <a:pt x="342" y="224"/>
                </a:cubicBezTo>
                <a:cubicBezTo>
                  <a:pt x="339" y="223"/>
                  <a:pt x="338" y="221"/>
                  <a:pt x="338" y="219"/>
                </a:cubicBezTo>
                <a:cubicBezTo>
                  <a:pt x="338" y="216"/>
                  <a:pt x="340" y="213"/>
                  <a:pt x="343" y="213"/>
                </a:cubicBezTo>
                <a:cubicBezTo>
                  <a:pt x="354" y="213"/>
                  <a:pt x="354" y="213"/>
                  <a:pt x="354" y="213"/>
                </a:cubicBezTo>
                <a:cubicBezTo>
                  <a:pt x="369" y="214"/>
                  <a:pt x="382" y="202"/>
                  <a:pt x="383" y="187"/>
                </a:cubicBezTo>
                <a:cubicBezTo>
                  <a:pt x="383" y="172"/>
                  <a:pt x="374" y="159"/>
                  <a:pt x="357" y="158"/>
                </a:cubicBezTo>
                <a:close/>
              </a:path>
            </a:pathLst>
          </a:custGeom>
          <a:solidFill>
            <a:schemeClr val="accent2"/>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82302" tIns="41151" rIns="82302" bIns="41151" numCol="1" rtlCol="0" anchor="ctr" anchorCtr="0" compatLnSpc="1">
            <a:prstTxWarp prst="textNoShape">
              <a:avLst/>
            </a:prstTxWarp>
          </a:bodyPr>
          <a:lstStyle/>
          <a:p>
            <a:pPr defTabSz="740740"/>
            <a:endParaRPr lang="en-US" spc="-122">
              <a:solidFill>
                <a:schemeClr val="tx1">
                  <a:lumMod val="50000"/>
                </a:schemeClr>
              </a:solidFill>
              <a:latin typeface="Segoe Light" pitchFamily="34" charset="0"/>
            </a:endParaRPr>
          </a:p>
        </p:txBody>
      </p:sp>
    </p:spTree>
    <p:extLst>
      <p:ext uri="{BB962C8B-B14F-4D97-AF65-F5344CB8AC3E}">
        <p14:creationId xmlns:p14="http://schemas.microsoft.com/office/powerpoint/2010/main" val="3169016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Personalization</a:t>
            </a:r>
            <a:endParaRPr lang="en-US" dirty="0"/>
          </a:p>
        </p:txBody>
      </p:sp>
    </p:spTree>
    <p:extLst>
      <p:ext uri="{BB962C8B-B14F-4D97-AF65-F5344CB8AC3E}">
        <p14:creationId xmlns:p14="http://schemas.microsoft.com/office/powerpoint/2010/main" val="3248067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Bringing it all together!</a:t>
            </a:r>
            <a:endParaRPr lang="en-US" dirty="0"/>
          </a:p>
        </p:txBody>
      </p:sp>
      <p:sp>
        <p:nvSpPr>
          <p:cNvPr id="5" name="Rectangle 4"/>
          <p:cNvSpPr/>
          <p:nvPr/>
        </p:nvSpPr>
        <p:spPr bwMode="auto">
          <a:xfrm>
            <a:off x="701146" y="2674302"/>
            <a:ext cx="1645920" cy="164592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8000" dirty="0">
                <a:gradFill>
                  <a:gsLst>
                    <a:gs pos="0">
                      <a:srgbClr val="FFFFFF"/>
                    </a:gs>
                    <a:gs pos="100000">
                      <a:srgbClr val="FFFFFF"/>
                    </a:gs>
                  </a:gsLst>
                  <a:lin ang="5400000" scaled="0"/>
                </a:gradFill>
              </a:rPr>
              <a:t>$</a:t>
            </a:r>
          </a:p>
        </p:txBody>
      </p:sp>
      <p:grpSp>
        <p:nvGrpSpPr>
          <p:cNvPr id="22" name="Group 21"/>
          <p:cNvGrpSpPr/>
          <p:nvPr/>
        </p:nvGrpSpPr>
        <p:grpSpPr>
          <a:xfrm>
            <a:off x="3048212" y="2674302"/>
            <a:ext cx="1645920" cy="1645920"/>
            <a:chOff x="2636837" y="2735262"/>
            <a:chExt cx="1645920" cy="1645920"/>
          </a:xfrm>
        </p:grpSpPr>
        <p:sp>
          <p:nvSpPr>
            <p:cNvPr id="6" name="Rectangle 5"/>
            <p:cNvSpPr/>
            <p:nvPr/>
          </p:nvSpPr>
          <p:spPr bwMode="auto">
            <a:xfrm>
              <a:off x="2636837" y="2735262"/>
              <a:ext cx="1645920" cy="164592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8000" dirty="0">
                <a:gradFill>
                  <a:gsLst>
                    <a:gs pos="0">
                      <a:srgbClr val="FFFFFF"/>
                    </a:gs>
                    <a:gs pos="100000">
                      <a:srgbClr val="FFFFFF"/>
                    </a:gs>
                  </a:gsLst>
                  <a:lin ang="5400000" scaled="0"/>
                </a:gradFill>
              </a:endParaRPr>
            </a:p>
          </p:txBody>
        </p:sp>
        <p:sp>
          <p:nvSpPr>
            <p:cNvPr id="7" name="Freeform 81"/>
            <p:cNvSpPr>
              <a:spLocks noChangeAspect="1"/>
            </p:cNvSpPr>
            <p:nvPr/>
          </p:nvSpPr>
          <p:spPr bwMode="black">
            <a:xfrm>
              <a:off x="3124022" y="3101022"/>
              <a:ext cx="671551" cy="914400"/>
            </a:xfrm>
            <a:custGeom>
              <a:avLst/>
              <a:gdLst>
                <a:gd name="T0" fmla="*/ 230 w 256"/>
                <a:gd name="T1" fmla="*/ 221 h 349"/>
                <a:gd name="T2" fmla="*/ 256 w 256"/>
                <a:gd name="T3" fmla="*/ 202 h 349"/>
                <a:gd name="T4" fmla="*/ 232 w 256"/>
                <a:gd name="T5" fmla="*/ 184 h 349"/>
                <a:gd name="T6" fmla="*/ 239 w 256"/>
                <a:gd name="T7" fmla="*/ 170 h 349"/>
                <a:gd name="T8" fmla="*/ 217 w 256"/>
                <a:gd name="T9" fmla="*/ 152 h 349"/>
                <a:gd name="T10" fmla="*/ 187 w 256"/>
                <a:gd name="T11" fmla="*/ 152 h 349"/>
                <a:gd name="T12" fmla="*/ 187 w 256"/>
                <a:gd name="T13" fmla="*/ 91 h 349"/>
                <a:gd name="T14" fmla="*/ 217 w 256"/>
                <a:gd name="T15" fmla="*/ 45 h 349"/>
                <a:gd name="T16" fmla="*/ 203 w 256"/>
                <a:gd name="T17" fmla="*/ 10 h 349"/>
                <a:gd name="T18" fmla="*/ 166 w 256"/>
                <a:gd name="T19" fmla="*/ 58 h 349"/>
                <a:gd name="T20" fmla="*/ 130 w 256"/>
                <a:gd name="T21" fmla="*/ 10 h 349"/>
                <a:gd name="T22" fmla="*/ 116 w 256"/>
                <a:gd name="T23" fmla="*/ 45 h 349"/>
                <a:gd name="T24" fmla="*/ 146 w 256"/>
                <a:gd name="T25" fmla="*/ 91 h 349"/>
                <a:gd name="T26" fmla="*/ 146 w 256"/>
                <a:gd name="T27" fmla="*/ 121 h 349"/>
                <a:gd name="T28" fmla="*/ 143 w 256"/>
                <a:gd name="T29" fmla="*/ 119 h 349"/>
                <a:gd name="T30" fmla="*/ 99 w 256"/>
                <a:gd name="T31" fmla="*/ 126 h 349"/>
                <a:gd name="T32" fmla="*/ 45 w 256"/>
                <a:gd name="T33" fmla="*/ 162 h 349"/>
                <a:gd name="T34" fmla="*/ 0 w 256"/>
                <a:gd name="T35" fmla="*/ 162 h 349"/>
                <a:gd name="T36" fmla="*/ 0 w 256"/>
                <a:gd name="T37" fmla="*/ 272 h 349"/>
                <a:gd name="T38" fmla="*/ 70 w 256"/>
                <a:gd name="T39" fmla="*/ 277 h 349"/>
                <a:gd name="T40" fmla="*/ 132 w 256"/>
                <a:gd name="T41" fmla="*/ 286 h 349"/>
                <a:gd name="T42" fmla="*/ 127 w 256"/>
                <a:gd name="T43" fmla="*/ 273 h 349"/>
                <a:gd name="T44" fmla="*/ 139 w 256"/>
                <a:gd name="T45" fmla="*/ 255 h 349"/>
                <a:gd name="T46" fmla="*/ 125 w 256"/>
                <a:gd name="T47" fmla="*/ 237 h 349"/>
                <a:gd name="T48" fmla="*/ 140 w 256"/>
                <a:gd name="T49" fmla="*/ 219 h 349"/>
                <a:gd name="T50" fmla="*/ 125 w 256"/>
                <a:gd name="T51" fmla="*/ 201 h 349"/>
                <a:gd name="T52" fmla="*/ 138 w 256"/>
                <a:gd name="T53" fmla="*/ 185 h 349"/>
                <a:gd name="T54" fmla="*/ 125 w 256"/>
                <a:gd name="T55" fmla="*/ 167 h 349"/>
                <a:gd name="T56" fmla="*/ 146 w 256"/>
                <a:gd name="T57" fmla="*/ 148 h 349"/>
                <a:gd name="T58" fmla="*/ 146 w 256"/>
                <a:gd name="T59" fmla="*/ 155 h 349"/>
                <a:gd name="T60" fmla="*/ 137 w 256"/>
                <a:gd name="T61" fmla="*/ 170 h 349"/>
                <a:gd name="T62" fmla="*/ 146 w 256"/>
                <a:gd name="T63" fmla="*/ 185 h 349"/>
                <a:gd name="T64" fmla="*/ 146 w 256"/>
                <a:gd name="T65" fmla="*/ 188 h 349"/>
                <a:gd name="T66" fmla="*/ 137 w 256"/>
                <a:gd name="T67" fmla="*/ 202 h 349"/>
                <a:gd name="T68" fmla="*/ 146 w 256"/>
                <a:gd name="T69" fmla="*/ 216 h 349"/>
                <a:gd name="T70" fmla="*/ 146 w 256"/>
                <a:gd name="T71" fmla="*/ 224 h 349"/>
                <a:gd name="T72" fmla="*/ 137 w 256"/>
                <a:gd name="T73" fmla="*/ 239 h 349"/>
                <a:gd name="T74" fmla="*/ 146 w 256"/>
                <a:gd name="T75" fmla="*/ 254 h 349"/>
                <a:gd name="T76" fmla="*/ 146 w 256"/>
                <a:gd name="T77" fmla="*/ 261 h 349"/>
                <a:gd name="T78" fmla="*/ 139 w 256"/>
                <a:gd name="T79" fmla="*/ 276 h 349"/>
                <a:gd name="T80" fmla="*/ 146 w 256"/>
                <a:gd name="T81" fmla="*/ 291 h 349"/>
                <a:gd name="T82" fmla="*/ 146 w 256"/>
                <a:gd name="T83" fmla="*/ 324 h 349"/>
                <a:gd name="T84" fmla="*/ 167 w 256"/>
                <a:gd name="T85" fmla="*/ 349 h 349"/>
                <a:gd name="T86" fmla="*/ 187 w 256"/>
                <a:gd name="T87" fmla="*/ 324 h 349"/>
                <a:gd name="T88" fmla="*/ 187 w 256"/>
                <a:gd name="T89" fmla="*/ 294 h 349"/>
                <a:gd name="T90" fmla="*/ 207 w 256"/>
                <a:gd name="T91" fmla="*/ 294 h 349"/>
                <a:gd name="T92" fmla="*/ 226 w 256"/>
                <a:gd name="T93" fmla="*/ 276 h 349"/>
                <a:gd name="T94" fmla="*/ 207 w 256"/>
                <a:gd name="T95" fmla="*/ 257 h 349"/>
                <a:gd name="T96" fmla="*/ 187 w 256"/>
                <a:gd name="T97" fmla="*/ 257 h 349"/>
                <a:gd name="T98" fmla="*/ 187 w 256"/>
                <a:gd name="T99" fmla="*/ 257 h 349"/>
                <a:gd name="T100" fmla="*/ 217 w 256"/>
                <a:gd name="T101" fmla="*/ 257 h 349"/>
                <a:gd name="T102" fmla="*/ 239 w 256"/>
                <a:gd name="T103" fmla="*/ 239 h 349"/>
                <a:gd name="T104" fmla="*/ 217 w 256"/>
                <a:gd name="T105" fmla="*/ 221 h 349"/>
                <a:gd name="T106" fmla="*/ 187 w 256"/>
                <a:gd name="T107" fmla="*/ 221 h 349"/>
                <a:gd name="T108" fmla="*/ 187 w 256"/>
                <a:gd name="T109" fmla="*/ 221 h 349"/>
                <a:gd name="T110" fmla="*/ 230 w 256"/>
                <a:gd name="T111" fmla="*/ 221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6" h="349">
                  <a:moveTo>
                    <a:pt x="230" y="221"/>
                  </a:moveTo>
                  <a:cubicBezTo>
                    <a:pt x="245" y="221"/>
                    <a:pt x="256" y="212"/>
                    <a:pt x="256" y="202"/>
                  </a:cubicBezTo>
                  <a:cubicBezTo>
                    <a:pt x="256" y="192"/>
                    <a:pt x="245" y="184"/>
                    <a:pt x="232" y="184"/>
                  </a:cubicBezTo>
                  <a:cubicBezTo>
                    <a:pt x="236" y="180"/>
                    <a:pt x="239" y="175"/>
                    <a:pt x="239" y="170"/>
                  </a:cubicBezTo>
                  <a:cubicBezTo>
                    <a:pt x="239" y="160"/>
                    <a:pt x="229" y="152"/>
                    <a:pt x="217" y="152"/>
                  </a:cubicBezTo>
                  <a:cubicBezTo>
                    <a:pt x="187" y="152"/>
                    <a:pt x="187" y="152"/>
                    <a:pt x="187" y="152"/>
                  </a:cubicBezTo>
                  <a:cubicBezTo>
                    <a:pt x="187" y="91"/>
                    <a:pt x="187" y="91"/>
                    <a:pt x="187" y="91"/>
                  </a:cubicBezTo>
                  <a:cubicBezTo>
                    <a:pt x="205" y="83"/>
                    <a:pt x="217" y="66"/>
                    <a:pt x="217" y="45"/>
                  </a:cubicBezTo>
                  <a:cubicBezTo>
                    <a:pt x="217" y="31"/>
                    <a:pt x="203" y="0"/>
                    <a:pt x="203" y="10"/>
                  </a:cubicBezTo>
                  <a:cubicBezTo>
                    <a:pt x="204" y="24"/>
                    <a:pt x="195" y="58"/>
                    <a:pt x="166" y="58"/>
                  </a:cubicBezTo>
                  <a:cubicBezTo>
                    <a:pt x="140" y="58"/>
                    <a:pt x="129" y="30"/>
                    <a:pt x="130" y="10"/>
                  </a:cubicBezTo>
                  <a:cubicBezTo>
                    <a:pt x="130" y="3"/>
                    <a:pt x="116" y="32"/>
                    <a:pt x="116" y="45"/>
                  </a:cubicBezTo>
                  <a:cubicBezTo>
                    <a:pt x="116" y="66"/>
                    <a:pt x="129" y="84"/>
                    <a:pt x="146" y="91"/>
                  </a:cubicBezTo>
                  <a:cubicBezTo>
                    <a:pt x="146" y="121"/>
                    <a:pt x="146" y="121"/>
                    <a:pt x="146" y="121"/>
                  </a:cubicBezTo>
                  <a:cubicBezTo>
                    <a:pt x="143" y="119"/>
                    <a:pt x="143" y="119"/>
                    <a:pt x="143" y="119"/>
                  </a:cubicBezTo>
                  <a:cubicBezTo>
                    <a:pt x="143" y="119"/>
                    <a:pt x="110" y="122"/>
                    <a:pt x="99" y="126"/>
                  </a:cubicBezTo>
                  <a:cubicBezTo>
                    <a:pt x="87" y="131"/>
                    <a:pt x="63" y="162"/>
                    <a:pt x="45" y="162"/>
                  </a:cubicBezTo>
                  <a:cubicBezTo>
                    <a:pt x="26" y="162"/>
                    <a:pt x="0" y="162"/>
                    <a:pt x="0" y="162"/>
                  </a:cubicBezTo>
                  <a:cubicBezTo>
                    <a:pt x="0" y="272"/>
                    <a:pt x="0" y="272"/>
                    <a:pt x="0" y="272"/>
                  </a:cubicBezTo>
                  <a:cubicBezTo>
                    <a:pt x="0" y="272"/>
                    <a:pt x="47" y="272"/>
                    <a:pt x="70" y="277"/>
                  </a:cubicBezTo>
                  <a:cubicBezTo>
                    <a:pt x="86" y="280"/>
                    <a:pt x="110" y="284"/>
                    <a:pt x="132" y="286"/>
                  </a:cubicBezTo>
                  <a:cubicBezTo>
                    <a:pt x="129" y="283"/>
                    <a:pt x="127" y="278"/>
                    <a:pt x="127" y="273"/>
                  </a:cubicBezTo>
                  <a:cubicBezTo>
                    <a:pt x="127" y="265"/>
                    <a:pt x="132" y="258"/>
                    <a:pt x="139" y="255"/>
                  </a:cubicBezTo>
                  <a:cubicBezTo>
                    <a:pt x="131" y="252"/>
                    <a:pt x="125" y="245"/>
                    <a:pt x="125" y="237"/>
                  </a:cubicBezTo>
                  <a:cubicBezTo>
                    <a:pt x="125" y="229"/>
                    <a:pt x="131" y="222"/>
                    <a:pt x="140" y="219"/>
                  </a:cubicBezTo>
                  <a:cubicBezTo>
                    <a:pt x="131" y="216"/>
                    <a:pt x="125" y="209"/>
                    <a:pt x="125" y="201"/>
                  </a:cubicBezTo>
                  <a:cubicBezTo>
                    <a:pt x="125" y="194"/>
                    <a:pt x="130" y="188"/>
                    <a:pt x="138" y="185"/>
                  </a:cubicBezTo>
                  <a:cubicBezTo>
                    <a:pt x="130" y="182"/>
                    <a:pt x="125" y="175"/>
                    <a:pt x="125" y="167"/>
                  </a:cubicBezTo>
                  <a:cubicBezTo>
                    <a:pt x="125" y="157"/>
                    <a:pt x="135" y="148"/>
                    <a:pt x="146" y="148"/>
                  </a:cubicBezTo>
                  <a:cubicBezTo>
                    <a:pt x="146" y="155"/>
                    <a:pt x="146" y="155"/>
                    <a:pt x="146" y="155"/>
                  </a:cubicBezTo>
                  <a:cubicBezTo>
                    <a:pt x="141" y="158"/>
                    <a:pt x="137" y="164"/>
                    <a:pt x="137" y="170"/>
                  </a:cubicBezTo>
                  <a:cubicBezTo>
                    <a:pt x="137" y="176"/>
                    <a:pt x="141" y="182"/>
                    <a:pt x="146" y="185"/>
                  </a:cubicBezTo>
                  <a:cubicBezTo>
                    <a:pt x="146" y="188"/>
                    <a:pt x="146" y="188"/>
                    <a:pt x="146" y="188"/>
                  </a:cubicBezTo>
                  <a:cubicBezTo>
                    <a:pt x="141" y="191"/>
                    <a:pt x="137" y="196"/>
                    <a:pt x="137" y="202"/>
                  </a:cubicBezTo>
                  <a:cubicBezTo>
                    <a:pt x="137" y="208"/>
                    <a:pt x="141" y="213"/>
                    <a:pt x="146" y="216"/>
                  </a:cubicBezTo>
                  <a:cubicBezTo>
                    <a:pt x="146" y="224"/>
                    <a:pt x="146" y="224"/>
                    <a:pt x="146" y="224"/>
                  </a:cubicBezTo>
                  <a:cubicBezTo>
                    <a:pt x="141" y="227"/>
                    <a:pt x="137" y="233"/>
                    <a:pt x="137" y="239"/>
                  </a:cubicBezTo>
                  <a:cubicBezTo>
                    <a:pt x="137" y="245"/>
                    <a:pt x="141" y="251"/>
                    <a:pt x="146" y="254"/>
                  </a:cubicBezTo>
                  <a:cubicBezTo>
                    <a:pt x="146" y="261"/>
                    <a:pt x="146" y="261"/>
                    <a:pt x="146" y="261"/>
                  </a:cubicBezTo>
                  <a:cubicBezTo>
                    <a:pt x="142" y="264"/>
                    <a:pt x="139" y="270"/>
                    <a:pt x="139" y="276"/>
                  </a:cubicBezTo>
                  <a:cubicBezTo>
                    <a:pt x="139" y="282"/>
                    <a:pt x="142" y="287"/>
                    <a:pt x="146" y="291"/>
                  </a:cubicBezTo>
                  <a:cubicBezTo>
                    <a:pt x="146" y="324"/>
                    <a:pt x="146" y="324"/>
                    <a:pt x="146" y="324"/>
                  </a:cubicBezTo>
                  <a:cubicBezTo>
                    <a:pt x="146" y="338"/>
                    <a:pt x="156" y="349"/>
                    <a:pt x="167" y="349"/>
                  </a:cubicBezTo>
                  <a:cubicBezTo>
                    <a:pt x="178" y="349"/>
                    <a:pt x="187" y="338"/>
                    <a:pt x="187" y="324"/>
                  </a:cubicBezTo>
                  <a:cubicBezTo>
                    <a:pt x="187" y="294"/>
                    <a:pt x="187" y="294"/>
                    <a:pt x="187" y="294"/>
                  </a:cubicBezTo>
                  <a:cubicBezTo>
                    <a:pt x="207" y="294"/>
                    <a:pt x="207" y="294"/>
                    <a:pt x="207" y="294"/>
                  </a:cubicBezTo>
                  <a:cubicBezTo>
                    <a:pt x="217" y="294"/>
                    <a:pt x="226" y="286"/>
                    <a:pt x="226" y="276"/>
                  </a:cubicBezTo>
                  <a:cubicBezTo>
                    <a:pt x="226" y="266"/>
                    <a:pt x="217" y="257"/>
                    <a:pt x="207" y="257"/>
                  </a:cubicBezTo>
                  <a:cubicBezTo>
                    <a:pt x="187" y="257"/>
                    <a:pt x="187" y="257"/>
                    <a:pt x="187" y="257"/>
                  </a:cubicBezTo>
                  <a:cubicBezTo>
                    <a:pt x="187" y="257"/>
                    <a:pt x="187" y="257"/>
                    <a:pt x="187" y="257"/>
                  </a:cubicBezTo>
                  <a:cubicBezTo>
                    <a:pt x="217" y="257"/>
                    <a:pt x="217" y="257"/>
                    <a:pt x="217" y="257"/>
                  </a:cubicBezTo>
                  <a:cubicBezTo>
                    <a:pt x="229" y="257"/>
                    <a:pt x="239" y="249"/>
                    <a:pt x="239" y="239"/>
                  </a:cubicBezTo>
                  <a:cubicBezTo>
                    <a:pt x="239" y="229"/>
                    <a:pt x="229" y="221"/>
                    <a:pt x="217" y="221"/>
                  </a:cubicBezTo>
                  <a:cubicBezTo>
                    <a:pt x="187" y="221"/>
                    <a:pt x="187" y="221"/>
                    <a:pt x="187" y="221"/>
                  </a:cubicBezTo>
                  <a:cubicBezTo>
                    <a:pt x="187" y="221"/>
                    <a:pt x="187" y="221"/>
                    <a:pt x="187" y="221"/>
                  </a:cubicBezTo>
                  <a:lnTo>
                    <a:pt x="230" y="221"/>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p>
          </p:txBody>
        </p:sp>
      </p:grpSp>
      <p:sp>
        <p:nvSpPr>
          <p:cNvPr id="8" name="Rectangle 7"/>
          <p:cNvSpPr/>
          <p:nvPr/>
        </p:nvSpPr>
        <p:spPr bwMode="auto">
          <a:xfrm>
            <a:off x="5395278" y="2674302"/>
            <a:ext cx="1645920" cy="164592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8000" dirty="0" smtClean="0">
                <a:gradFill>
                  <a:gsLst>
                    <a:gs pos="0">
                      <a:srgbClr val="FFFFFF"/>
                    </a:gs>
                    <a:gs pos="100000">
                      <a:srgbClr val="FFFFFF"/>
                    </a:gs>
                  </a:gsLst>
                  <a:lin ang="5400000" scaled="0"/>
                </a:gradFill>
              </a:rPr>
              <a:t>&lt;&gt;</a:t>
            </a:r>
            <a:endParaRPr lang="en-US" sz="8000" dirty="0">
              <a:gradFill>
                <a:gsLst>
                  <a:gs pos="0">
                    <a:srgbClr val="FFFFFF"/>
                  </a:gs>
                  <a:gs pos="100000">
                    <a:srgbClr val="FFFFFF"/>
                  </a:gs>
                </a:gsLst>
                <a:lin ang="5400000" scaled="0"/>
              </a:gradFill>
            </a:endParaRPr>
          </a:p>
        </p:txBody>
      </p:sp>
      <p:grpSp>
        <p:nvGrpSpPr>
          <p:cNvPr id="21" name="Group 20"/>
          <p:cNvGrpSpPr/>
          <p:nvPr/>
        </p:nvGrpSpPr>
        <p:grpSpPr>
          <a:xfrm>
            <a:off x="7742344" y="2674302"/>
            <a:ext cx="1645920" cy="1645920"/>
            <a:chOff x="6873557" y="2735262"/>
            <a:chExt cx="1645920" cy="1645920"/>
          </a:xfrm>
        </p:grpSpPr>
        <p:sp>
          <p:nvSpPr>
            <p:cNvPr id="9" name="Rectangle 8"/>
            <p:cNvSpPr/>
            <p:nvPr/>
          </p:nvSpPr>
          <p:spPr bwMode="auto">
            <a:xfrm>
              <a:off x="6873557" y="2735262"/>
              <a:ext cx="1645920" cy="164592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8000" dirty="0">
                <a:gradFill>
                  <a:gsLst>
                    <a:gs pos="0">
                      <a:srgbClr val="FFFFFF"/>
                    </a:gs>
                    <a:gs pos="100000">
                      <a:srgbClr val="FFFFFF"/>
                    </a:gs>
                  </a:gsLst>
                  <a:lin ang="5400000" scaled="0"/>
                </a:gradFill>
              </a:endParaRPr>
            </a:p>
          </p:txBody>
        </p:sp>
        <p:grpSp>
          <p:nvGrpSpPr>
            <p:cNvPr id="10" name="Group 9"/>
            <p:cNvGrpSpPr>
              <a:grpSpLocks noChangeAspect="1"/>
            </p:cNvGrpSpPr>
            <p:nvPr/>
          </p:nvGrpSpPr>
          <p:grpSpPr bwMode="black">
            <a:xfrm>
              <a:off x="7246929" y="3192462"/>
              <a:ext cx="899177" cy="731520"/>
              <a:chOff x="5184775" y="225425"/>
              <a:chExt cx="1500188" cy="1220788"/>
            </a:xfrm>
            <a:solidFill>
              <a:srgbClr val="FFFFFF"/>
            </a:solidFill>
          </p:grpSpPr>
          <p:sp>
            <p:nvSpPr>
              <p:cNvPr id="11" name="Freeform 86"/>
              <p:cNvSpPr>
                <a:spLocks noEditPoints="1"/>
              </p:cNvSpPr>
              <p:nvPr/>
            </p:nvSpPr>
            <p:spPr bwMode="black">
              <a:xfrm>
                <a:off x="5184775" y="344488"/>
                <a:ext cx="1095375" cy="1101725"/>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2" name="Oval 87"/>
              <p:cNvSpPr>
                <a:spLocks noChangeArrowheads="1"/>
              </p:cNvSpPr>
              <p:nvPr/>
            </p:nvSpPr>
            <p:spPr bwMode="black">
              <a:xfrm>
                <a:off x="5630863" y="812800"/>
                <a:ext cx="203200" cy="203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3" name="Freeform 88"/>
              <p:cNvSpPr>
                <a:spLocks noEditPoints="1"/>
              </p:cNvSpPr>
              <p:nvPr/>
            </p:nvSpPr>
            <p:spPr bwMode="black">
              <a:xfrm>
                <a:off x="6129338" y="225425"/>
                <a:ext cx="555625" cy="598488"/>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grpSp>
      <p:grpSp>
        <p:nvGrpSpPr>
          <p:cNvPr id="20" name="Group 19"/>
          <p:cNvGrpSpPr/>
          <p:nvPr/>
        </p:nvGrpSpPr>
        <p:grpSpPr>
          <a:xfrm>
            <a:off x="10089410" y="2674302"/>
            <a:ext cx="1645920" cy="1645920"/>
            <a:chOff x="8892849" y="2721469"/>
            <a:chExt cx="1645920" cy="1645920"/>
          </a:xfrm>
        </p:grpSpPr>
        <p:sp>
          <p:nvSpPr>
            <p:cNvPr id="14" name="Rectangle 13"/>
            <p:cNvSpPr/>
            <p:nvPr/>
          </p:nvSpPr>
          <p:spPr bwMode="auto">
            <a:xfrm>
              <a:off x="8892849" y="2721469"/>
              <a:ext cx="1645920" cy="164592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8000" dirty="0">
                <a:gradFill>
                  <a:gsLst>
                    <a:gs pos="0">
                      <a:srgbClr val="FFFFFF"/>
                    </a:gs>
                    <a:gs pos="100000">
                      <a:srgbClr val="FFFFFF"/>
                    </a:gs>
                  </a:gsLst>
                  <a:lin ang="5400000" scaled="0"/>
                </a:gradFill>
              </a:endParaRPr>
            </a:p>
          </p:txBody>
        </p:sp>
        <p:grpSp>
          <p:nvGrpSpPr>
            <p:cNvPr id="15" name="Group 14"/>
            <p:cNvGrpSpPr>
              <a:grpSpLocks noChangeAspect="1"/>
            </p:cNvGrpSpPr>
            <p:nvPr/>
          </p:nvGrpSpPr>
          <p:grpSpPr bwMode="black">
            <a:xfrm>
              <a:off x="9478831" y="3087229"/>
              <a:ext cx="473957" cy="914400"/>
              <a:chOff x="3360738" y="989012"/>
              <a:chExt cx="746125" cy="1439864"/>
            </a:xfrm>
          </p:grpSpPr>
          <p:sp>
            <p:nvSpPr>
              <p:cNvPr id="16" name="Freeform 36"/>
              <p:cNvSpPr>
                <a:spLocks/>
              </p:cNvSpPr>
              <p:nvPr/>
            </p:nvSpPr>
            <p:spPr bwMode="black">
              <a:xfrm>
                <a:off x="3360738" y="1255713"/>
                <a:ext cx="525463" cy="1173163"/>
              </a:xfrm>
              <a:custGeom>
                <a:avLst/>
                <a:gdLst>
                  <a:gd name="T0" fmla="*/ 252 w 562"/>
                  <a:gd name="T1" fmla="*/ 272 h 1256"/>
                  <a:gd name="T2" fmla="*/ 234 w 562"/>
                  <a:gd name="T3" fmla="*/ 192 h 1256"/>
                  <a:gd name="T4" fmla="*/ 407 w 562"/>
                  <a:gd name="T5" fmla="*/ 20 h 1256"/>
                  <a:gd name="T6" fmla="*/ 534 w 562"/>
                  <a:gd name="T7" fmla="*/ 76 h 1256"/>
                  <a:gd name="T8" fmla="*/ 562 w 562"/>
                  <a:gd name="T9" fmla="*/ 51 h 1256"/>
                  <a:gd name="T10" fmla="*/ 443 w 562"/>
                  <a:gd name="T11" fmla="*/ 0 h 1256"/>
                  <a:gd name="T12" fmla="*/ 164 w 562"/>
                  <a:gd name="T13" fmla="*/ 0 h 1256"/>
                  <a:gd name="T14" fmla="*/ 0 w 562"/>
                  <a:gd name="T15" fmla="*/ 163 h 1256"/>
                  <a:gd name="T16" fmla="*/ 0 w 562"/>
                  <a:gd name="T17" fmla="*/ 556 h 1256"/>
                  <a:gd name="T18" fmla="*/ 55 w 562"/>
                  <a:gd name="T19" fmla="*/ 612 h 1256"/>
                  <a:gd name="T20" fmla="*/ 110 w 562"/>
                  <a:gd name="T21" fmla="*/ 556 h 1256"/>
                  <a:gd name="T22" fmla="*/ 110 w 562"/>
                  <a:gd name="T23" fmla="*/ 201 h 1256"/>
                  <a:gd name="T24" fmla="*/ 139 w 562"/>
                  <a:gd name="T25" fmla="*/ 201 h 1256"/>
                  <a:gd name="T26" fmla="*/ 139 w 562"/>
                  <a:gd name="T27" fmla="*/ 1182 h 1256"/>
                  <a:gd name="T28" fmla="*/ 214 w 562"/>
                  <a:gd name="T29" fmla="*/ 1256 h 1256"/>
                  <a:gd name="T30" fmla="*/ 288 w 562"/>
                  <a:gd name="T31" fmla="*/ 1182 h 1256"/>
                  <a:gd name="T32" fmla="*/ 288 w 562"/>
                  <a:gd name="T33" fmla="*/ 615 h 1256"/>
                  <a:gd name="T34" fmla="*/ 317 w 562"/>
                  <a:gd name="T35" fmla="*/ 615 h 1256"/>
                  <a:gd name="T36" fmla="*/ 317 w 562"/>
                  <a:gd name="T37" fmla="*/ 1182 h 1256"/>
                  <a:gd name="T38" fmla="*/ 392 w 562"/>
                  <a:gd name="T39" fmla="*/ 1256 h 1256"/>
                  <a:gd name="T40" fmla="*/ 467 w 562"/>
                  <a:gd name="T41" fmla="*/ 1182 h 1256"/>
                  <a:gd name="T42" fmla="*/ 467 w 562"/>
                  <a:gd name="T43" fmla="*/ 516 h 1256"/>
                  <a:gd name="T44" fmla="*/ 252 w 562"/>
                  <a:gd name="T45" fmla="*/ 272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2" h="1256">
                    <a:moveTo>
                      <a:pt x="252" y="272"/>
                    </a:moveTo>
                    <a:cubicBezTo>
                      <a:pt x="248" y="262"/>
                      <a:pt x="234" y="225"/>
                      <a:pt x="234" y="192"/>
                    </a:cubicBezTo>
                    <a:cubicBezTo>
                      <a:pt x="234" y="97"/>
                      <a:pt x="312" y="20"/>
                      <a:pt x="407" y="20"/>
                    </a:cubicBezTo>
                    <a:cubicBezTo>
                      <a:pt x="456" y="20"/>
                      <a:pt x="501" y="41"/>
                      <a:pt x="534" y="76"/>
                    </a:cubicBezTo>
                    <a:cubicBezTo>
                      <a:pt x="542" y="66"/>
                      <a:pt x="551" y="58"/>
                      <a:pt x="562" y="51"/>
                    </a:cubicBezTo>
                    <a:cubicBezTo>
                      <a:pt x="532" y="20"/>
                      <a:pt x="490" y="0"/>
                      <a:pt x="443" y="0"/>
                    </a:cubicBezTo>
                    <a:cubicBezTo>
                      <a:pt x="164" y="0"/>
                      <a:pt x="164" y="0"/>
                      <a:pt x="164" y="0"/>
                    </a:cubicBezTo>
                    <a:cubicBezTo>
                      <a:pt x="73" y="0"/>
                      <a:pt x="0" y="73"/>
                      <a:pt x="0" y="163"/>
                    </a:cubicBezTo>
                    <a:cubicBezTo>
                      <a:pt x="0" y="556"/>
                      <a:pt x="0" y="556"/>
                      <a:pt x="0" y="556"/>
                    </a:cubicBezTo>
                    <a:cubicBezTo>
                      <a:pt x="0" y="587"/>
                      <a:pt x="25" y="612"/>
                      <a:pt x="55" y="612"/>
                    </a:cubicBezTo>
                    <a:cubicBezTo>
                      <a:pt x="86" y="612"/>
                      <a:pt x="110" y="587"/>
                      <a:pt x="110" y="556"/>
                    </a:cubicBezTo>
                    <a:cubicBezTo>
                      <a:pt x="110" y="201"/>
                      <a:pt x="110" y="201"/>
                      <a:pt x="110" y="201"/>
                    </a:cubicBezTo>
                    <a:cubicBezTo>
                      <a:pt x="139" y="201"/>
                      <a:pt x="139" y="201"/>
                      <a:pt x="139" y="201"/>
                    </a:cubicBezTo>
                    <a:cubicBezTo>
                      <a:pt x="139" y="1182"/>
                      <a:pt x="139" y="1182"/>
                      <a:pt x="139" y="1182"/>
                    </a:cubicBezTo>
                    <a:cubicBezTo>
                      <a:pt x="139" y="1223"/>
                      <a:pt x="173" y="1256"/>
                      <a:pt x="214" y="1256"/>
                    </a:cubicBezTo>
                    <a:cubicBezTo>
                      <a:pt x="255" y="1256"/>
                      <a:pt x="288" y="1223"/>
                      <a:pt x="288" y="1182"/>
                    </a:cubicBezTo>
                    <a:cubicBezTo>
                      <a:pt x="288" y="615"/>
                      <a:pt x="288" y="615"/>
                      <a:pt x="288" y="615"/>
                    </a:cubicBezTo>
                    <a:cubicBezTo>
                      <a:pt x="317" y="615"/>
                      <a:pt x="317" y="615"/>
                      <a:pt x="317" y="615"/>
                    </a:cubicBezTo>
                    <a:cubicBezTo>
                      <a:pt x="317" y="1182"/>
                      <a:pt x="317" y="1182"/>
                      <a:pt x="317" y="1182"/>
                    </a:cubicBezTo>
                    <a:cubicBezTo>
                      <a:pt x="317" y="1223"/>
                      <a:pt x="351" y="1256"/>
                      <a:pt x="392" y="1256"/>
                    </a:cubicBezTo>
                    <a:cubicBezTo>
                      <a:pt x="433" y="1256"/>
                      <a:pt x="467" y="1223"/>
                      <a:pt x="467" y="1182"/>
                    </a:cubicBezTo>
                    <a:cubicBezTo>
                      <a:pt x="467" y="516"/>
                      <a:pt x="467" y="516"/>
                      <a:pt x="467" y="516"/>
                    </a:cubicBezTo>
                    <a:cubicBezTo>
                      <a:pt x="398" y="459"/>
                      <a:pt x="284" y="354"/>
                      <a:pt x="252" y="2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7" name="Freeform 37"/>
              <p:cNvSpPr>
                <a:spLocks/>
              </p:cNvSpPr>
              <p:nvPr/>
            </p:nvSpPr>
            <p:spPr bwMode="black">
              <a:xfrm>
                <a:off x="3824288" y="1733550"/>
                <a:ext cx="103188" cy="93663"/>
              </a:xfrm>
              <a:custGeom>
                <a:avLst/>
                <a:gdLst>
                  <a:gd name="T0" fmla="*/ 58 w 110"/>
                  <a:gd name="T1" fmla="*/ 43 h 101"/>
                  <a:gd name="T2" fmla="*/ 38 w 110"/>
                  <a:gd name="T3" fmla="*/ 59 h 101"/>
                  <a:gd name="T4" fmla="*/ 17 w 110"/>
                  <a:gd name="T5" fmla="*/ 43 h 101"/>
                  <a:gd name="T6" fmla="*/ 0 w 110"/>
                  <a:gd name="T7" fmla="*/ 29 h 101"/>
                  <a:gd name="T8" fmla="*/ 0 w 110"/>
                  <a:gd name="T9" fmla="*/ 45 h 101"/>
                  <a:gd name="T10" fmla="*/ 56 w 110"/>
                  <a:gd name="T11" fmla="*/ 101 h 101"/>
                  <a:gd name="T12" fmla="*/ 110 w 110"/>
                  <a:gd name="T13" fmla="*/ 45 h 101"/>
                  <a:gd name="T14" fmla="*/ 110 w 110"/>
                  <a:gd name="T15" fmla="*/ 0 h 101"/>
                  <a:gd name="T16" fmla="*/ 58 w 110"/>
                  <a:gd name="T17" fmla="*/ 4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101">
                    <a:moveTo>
                      <a:pt x="58" y="43"/>
                    </a:moveTo>
                    <a:cubicBezTo>
                      <a:pt x="38" y="59"/>
                      <a:pt x="38" y="59"/>
                      <a:pt x="38" y="59"/>
                    </a:cubicBezTo>
                    <a:cubicBezTo>
                      <a:pt x="17" y="43"/>
                      <a:pt x="17" y="43"/>
                      <a:pt x="17" y="43"/>
                    </a:cubicBezTo>
                    <a:cubicBezTo>
                      <a:pt x="13" y="40"/>
                      <a:pt x="7" y="35"/>
                      <a:pt x="0" y="29"/>
                    </a:cubicBezTo>
                    <a:cubicBezTo>
                      <a:pt x="0" y="45"/>
                      <a:pt x="0" y="45"/>
                      <a:pt x="0" y="45"/>
                    </a:cubicBezTo>
                    <a:cubicBezTo>
                      <a:pt x="0" y="76"/>
                      <a:pt x="25" y="101"/>
                      <a:pt x="56" y="101"/>
                    </a:cubicBezTo>
                    <a:cubicBezTo>
                      <a:pt x="85" y="101"/>
                      <a:pt x="110" y="76"/>
                      <a:pt x="110" y="45"/>
                    </a:cubicBezTo>
                    <a:cubicBezTo>
                      <a:pt x="110" y="0"/>
                      <a:pt x="110" y="0"/>
                      <a:pt x="110" y="0"/>
                    </a:cubicBezTo>
                    <a:cubicBezTo>
                      <a:pt x="86" y="20"/>
                      <a:pt x="67" y="35"/>
                      <a:pt x="58" y="4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8" name="Oval 38"/>
              <p:cNvSpPr>
                <a:spLocks noChangeArrowheads="1"/>
              </p:cNvSpPr>
              <p:nvPr/>
            </p:nvSpPr>
            <p:spPr bwMode="black">
              <a:xfrm>
                <a:off x="3525838" y="989012"/>
                <a:ext cx="234950" cy="2381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9" name="Freeform 39"/>
              <p:cNvSpPr>
                <a:spLocks/>
              </p:cNvSpPr>
              <p:nvPr/>
            </p:nvSpPr>
            <p:spPr bwMode="black">
              <a:xfrm>
                <a:off x="3606800" y="1304925"/>
                <a:ext cx="500063" cy="444500"/>
              </a:xfrm>
              <a:custGeom>
                <a:avLst/>
                <a:gdLst>
                  <a:gd name="T0" fmla="*/ 267 w 535"/>
                  <a:gd name="T1" fmla="*/ 476 h 477"/>
                  <a:gd name="T2" fmla="*/ 15 w 535"/>
                  <a:gd name="T3" fmla="*/ 208 h 477"/>
                  <a:gd name="T4" fmla="*/ 0 w 535"/>
                  <a:gd name="T5" fmla="*/ 140 h 477"/>
                  <a:gd name="T6" fmla="*/ 141 w 535"/>
                  <a:gd name="T7" fmla="*/ 0 h 477"/>
                  <a:gd name="T8" fmla="*/ 268 w 535"/>
                  <a:gd name="T9" fmla="*/ 80 h 477"/>
                  <a:gd name="T10" fmla="*/ 394 w 535"/>
                  <a:gd name="T11" fmla="*/ 0 h 477"/>
                  <a:gd name="T12" fmla="*/ 535 w 535"/>
                  <a:gd name="T13" fmla="*/ 140 h 477"/>
                  <a:gd name="T14" fmla="*/ 520 w 535"/>
                  <a:gd name="T15" fmla="*/ 208 h 477"/>
                  <a:gd name="T16" fmla="*/ 269 w 535"/>
                  <a:gd name="T17" fmla="*/ 476 h 477"/>
                  <a:gd name="T18" fmla="*/ 268 w 535"/>
                  <a:gd name="T19" fmla="*/ 477 h 477"/>
                  <a:gd name="T20" fmla="*/ 267 w 535"/>
                  <a:gd name="T21" fmla="*/ 476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5" h="477">
                    <a:moveTo>
                      <a:pt x="267" y="476"/>
                    </a:moveTo>
                    <a:cubicBezTo>
                      <a:pt x="247" y="461"/>
                      <a:pt x="55" y="310"/>
                      <a:pt x="15" y="208"/>
                    </a:cubicBezTo>
                    <a:cubicBezTo>
                      <a:pt x="8" y="189"/>
                      <a:pt x="0" y="162"/>
                      <a:pt x="0" y="140"/>
                    </a:cubicBezTo>
                    <a:cubicBezTo>
                      <a:pt x="0" y="63"/>
                      <a:pt x="63" y="0"/>
                      <a:pt x="141" y="0"/>
                    </a:cubicBezTo>
                    <a:cubicBezTo>
                      <a:pt x="197" y="0"/>
                      <a:pt x="245" y="33"/>
                      <a:pt x="268" y="80"/>
                    </a:cubicBezTo>
                    <a:cubicBezTo>
                      <a:pt x="290" y="33"/>
                      <a:pt x="339" y="0"/>
                      <a:pt x="394" y="0"/>
                    </a:cubicBezTo>
                    <a:cubicBezTo>
                      <a:pt x="472" y="0"/>
                      <a:pt x="535" y="63"/>
                      <a:pt x="535" y="140"/>
                    </a:cubicBezTo>
                    <a:cubicBezTo>
                      <a:pt x="535" y="162"/>
                      <a:pt x="527" y="189"/>
                      <a:pt x="520" y="208"/>
                    </a:cubicBezTo>
                    <a:cubicBezTo>
                      <a:pt x="480" y="310"/>
                      <a:pt x="288" y="461"/>
                      <a:pt x="269" y="476"/>
                    </a:cubicBezTo>
                    <a:cubicBezTo>
                      <a:pt x="268" y="477"/>
                      <a:pt x="268" y="477"/>
                      <a:pt x="268" y="477"/>
                    </a:cubicBezTo>
                    <a:lnTo>
                      <a:pt x="267" y="47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grpSp>
    </p:spTree>
    <p:extLst>
      <p:ext uri="{BB962C8B-B14F-4D97-AF65-F5344CB8AC3E}">
        <p14:creationId xmlns:p14="http://schemas.microsoft.com/office/powerpoint/2010/main" val="20820800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Awesome Resources</a:t>
            </a:r>
            <a:endParaRPr lang="en-US" dirty="0"/>
          </a:p>
        </p:txBody>
      </p:sp>
      <p:sp>
        <p:nvSpPr>
          <p:cNvPr id="3" name="Text Placeholder 2"/>
          <p:cNvSpPr>
            <a:spLocks noGrp="1"/>
          </p:cNvSpPr>
          <p:nvPr>
            <p:ph type="body" sz="quarter" idx="11"/>
          </p:nvPr>
        </p:nvSpPr>
        <p:spPr>
          <a:xfrm>
            <a:off x="274639" y="1212849"/>
            <a:ext cx="11889564" cy="3108543"/>
          </a:xfrm>
        </p:spPr>
        <p:txBody>
          <a:bodyPr/>
          <a:lstStyle/>
          <a:p>
            <a:r>
              <a:rPr lang="en-US" dirty="0" smtClean="0"/>
              <a:t>Search Query Tool</a:t>
            </a:r>
          </a:p>
          <a:p>
            <a:pPr lvl="1"/>
            <a:r>
              <a:rPr lang="en-US" dirty="0">
                <a:hlinkClick r:id="rId2"/>
              </a:rPr>
              <a:t>http://sp2013searchtool.codeplex.com</a:t>
            </a:r>
            <a:r>
              <a:rPr lang="en-US" dirty="0" smtClean="0">
                <a:hlinkClick r:id="rId2"/>
              </a:rPr>
              <a:t>/</a:t>
            </a:r>
            <a:endParaRPr lang="en-US" dirty="0" smtClean="0"/>
          </a:p>
          <a:p>
            <a:pPr lvl="1"/>
            <a:endParaRPr lang="en-US" dirty="0"/>
          </a:p>
          <a:p>
            <a:r>
              <a:rPr lang="en-US" dirty="0" smtClean="0"/>
              <a:t>Blogs</a:t>
            </a:r>
          </a:p>
          <a:p>
            <a:pPr lvl="1"/>
            <a:r>
              <a:rPr lang="en-US" dirty="0">
                <a:hlinkClick r:id="rId3"/>
              </a:rPr>
              <a:t>http://blogs.msdn.com/b/nadeemis</a:t>
            </a:r>
            <a:r>
              <a:rPr lang="en-US" dirty="0" smtClean="0">
                <a:hlinkClick r:id="rId3"/>
              </a:rPr>
              <a:t>/</a:t>
            </a:r>
            <a:endParaRPr lang="en-US" dirty="0" smtClean="0"/>
          </a:p>
          <a:p>
            <a:pPr lvl="1"/>
            <a:r>
              <a:rPr lang="en-US" dirty="0">
                <a:hlinkClick r:id="rId4"/>
              </a:rPr>
              <a:t>http://blogs.technet.com/b/searchguys</a:t>
            </a:r>
            <a:r>
              <a:rPr lang="en-US" dirty="0" smtClean="0">
                <a:hlinkClick r:id="rId4"/>
              </a:rPr>
              <a:t>/</a:t>
            </a:r>
            <a:endParaRPr lang="en-US" dirty="0" smtClean="0"/>
          </a:p>
          <a:p>
            <a:pPr lvl="1"/>
            <a:r>
              <a:rPr lang="en-US" dirty="0">
                <a:hlinkClick r:id="rId5"/>
              </a:rPr>
              <a:t>http://blogs.technet.com/b/speschka</a:t>
            </a:r>
            <a:r>
              <a:rPr lang="en-US" dirty="0" smtClean="0">
                <a:hlinkClick r:id="rId5"/>
              </a:rPr>
              <a:t>/</a:t>
            </a:r>
            <a:endParaRPr lang="en-US" dirty="0" smtClean="0"/>
          </a:p>
        </p:txBody>
      </p:sp>
    </p:spTree>
    <p:extLst>
      <p:ext uri="{BB962C8B-B14F-4D97-AF65-F5344CB8AC3E}">
        <p14:creationId xmlns:p14="http://schemas.microsoft.com/office/powerpoint/2010/main" val="365085662"/>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41437" y="6306645"/>
            <a:ext cx="9998302" cy="572464"/>
          </a:xfrm>
          <a:prstGeom prst="rect">
            <a:avLst/>
          </a:prstGeom>
          <a:noFill/>
        </p:spPr>
        <p:txBody>
          <a:bodyPr wrap="square" lIns="182880" tIns="146304" rIns="182880" bIns="146304" rtlCol="0">
            <a:spAutoFit/>
          </a:bodyPr>
          <a:lstStyle/>
          <a:p>
            <a:pPr marL="0" lvl="1">
              <a:lnSpc>
                <a:spcPct val="90000"/>
              </a:lnSpc>
              <a:spcAft>
                <a:spcPts val="600"/>
              </a:spcAft>
            </a:pPr>
            <a:r>
              <a:rPr lang="en-US" sz="2000" spc="-70" dirty="0"/>
              <a:t>S</a:t>
            </a:r>
            <a:r>
              <a:rPr lang="en-US" sz="2000" spc="-70" dirty="0" smtClean="0"/>
              <a:t>ee you at the </a:t>
            </a:r>
            <a:r>
              <a:rPr lang="en-US" sz="2000" spc="-70" smtClean="0">
                <a:solidFill>
                  <a:schemeClr val="tx2"/>
                </a:solidFill>
              </a:rPr>
              <a:t>Search</a:t>
            </a:r>
            <a:r>
              <a:rPr lang="en-US" sz="2000" spc="-70" smtClean="0"/>
              <a:t> </a:t>
            </a:r>
            <a:r>
              <a:rPr lang="en-US" sz="2000" spc="-70" smtClean="0">
                <a:solidFill>
                  <a:schemeClr val="tx2"/>
                </a:solidFill>
              </a:rPr>
              <a:t>booth’s </a:t>
            </a:r>
            <a:r>
              <a:rPr lang="en-US" sz="2000" spc="-70" smtClean="0"/>
              <a:t>&amp; </a:t>
            </a:r>
            <a:r>
              <a:rPr lang="en-US" sz="2000" spc="-70" dirty="0" smtClean="0"/>
              <a:t>Search tables at </a:t>
            </a:r>
            <a:r>
              <a:rPr lang="en-US" sz="2000" spc="-70" dirty="0" smtClean="0">
                <a:solidFill>
                  <a:schemeClr val="tx2"/>
                </a:solidFill>
              </a:rPr>
              <a:t>Asks the Experts </a:t>
            </a:r>
            <a:r>
              <a:rPr lang="en-US" sz="2000" spc="-70" dirty="0" smtClean="0"/>
              <a:t>WED @6:15!</a:t>
            </a:r>
            <a:endParaRPr lang="en-US" sz="2000" spc="-70" dirty="0"/>
          </a:p>
        </p:txBody>
      </p:sp>
      <p:graphicFrame>
        <p:nvGraphicFramePr>
          <p:cNvPr id="7" name="Table 6"/>
          <p:cNvGraphicFramePr>
            <a:graphicFrameLocks noGrp="1"/>
          </p:cNvGraphicFramePr>
          <p:nvPr>
            <p:extLst/>
          </p:nvPr>
        </p:nvGraphicFramePr>
        <p:xfrm>
          <a:off x="1265237" y="525462"/>
          <a:ext cx="10287000" cy="5486404"/>
        </p:xfrm>
        <a:graphic>
          <a:graphicData uri="http://schemas.openxmlformats.org/drawingml/2006/table">
            <a:tbl>
              <a:tblPr firstRow="1">
                <a:tableStyleId>{2D5ABB26-0587-4C30-8999-92F81FD0307C}</a:tableStyleId>
              </a:tblPr>
              <a:tblGrid>
                <a:gridCol w="6536238"/>
                <a:gridCol w="1106820"/>
                <a:gridCol w="1440867"/>
                <a:gridCol w="1203075"/>
              </a:tblGrid>
              <a:tr h="391886">
                <a:tc>
                  <a:txBody>
                    <a:bodyPr/>
                    <a:lstStyle/>
                    <a:p>
                      <a:r>
                        <a:rPr lang="en-US" sz="1400" b="1" dirty="0" smtClean="0"/>
                        <a:t>Session</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t>Session</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t>Room</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t>Time</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r>
              <a:tr h="391886">
                <a:tc>
                  <a:txBody>
                    <a:bodyPr/>
                    <a:lstStyle/>
                    <a:p>
                      <a:r>
                        <a:rPr lang="en-US" sz="1400" dirty="0" smtClean="0">
                          <a:solidFill>
                            <a:srgbClr val="FFFF00"/>
                          </a:solidFill>
                          <a:hlinkClick r:id="rId2"/>
                        </a:rPr>
                        <a:t>Develop Advanced Search-Driven SharePoint 2013 Apps</a:t>
                      </a:r>
                      <a:r>
                        <a:rPr lang="en-US" sz="1400" dirty="0" smtClean="0">
                          <a:solidFill>
                            <a:srgbClr val="FFFF00"/>
                          </a:solidFill>
                        </a:rPr>
                        <a:t> </a:t>
                      </a:r>
                      <a:endParaRPr lang="en-US" sz="1400" b="0" dirty="0">
                        <a:solidFill>
                          <a:srgbClr val="FFFF00"/>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a:txBody>
                    <a:bodyPr/>
                    <a:lstStyle/>
                    <a:p>
                      <a:pPr algn="l"/>
                      <a:r>
                        <a:rPr lang="en-US" sz="1400" dirty="0" smtClean="0"/>
                        <a:t>SPC402</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Palazzo I, J</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kern="1200" dirty="0" smtClean="0">
                          <a:solidFill>
                            <a:schemeClr val="dk1"/>
                          </a:solidFill>
                          <a:latin typeface="+mn-lt"/>
                          <a:ea typeface="+mn-ea"/>
                          <a:cs typeface="+mn-cs"/>
                        </a:rPr>
                        <a:t>Tue</a:t>
                      </a:r>
                      <a:r>
                        <a:rPr lang="en-GB" sz="1400" kern="1200" baseline="0" dirty="0" smtClean="0">
                          <a:solidFill>
                            <a:schemeClr val="dk1"/>
                          </a:solidFill>
                          <a:latin typeface="+mn-lt"/>
                          <a:ea typeface="+mn-ea"/>
                          <a:cs typeface="+mn-cs"/>
                        </a:rPr>
                        <a:t> 1:45pm</a:t>
                      </a:r>
                      <a:endParaRPr lang="en-GB" sz="1400" kern="1200" dirty="0" smtClean="0">
                        <a:solidFill>
                          <a:schemeClr val="dk1"/>
                        </a:solidFill>
                        <a:latin typeface="+mn-lt"/>
                        <a:ea typeface="+mn-ea"/>
                        <a:cs typeface="+mn-cs"/>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3"/>
                        </a:rPr>
                        <a:t>Best practices for Hybrid Search deployments</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SPC306</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Tue</a:t>
                      </a:r>
                      <a:r>
                        <a:rPr lang="en-GB" sz="1400" b="0" baseline="0" dirty="0" smtClean="0"/>
                        <a:t> 5:00pm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4"/>
                        </a:rPr>
                        <a:t>SharePoint 2013 Search Analytics</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SPC340</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Palazzo  M, N</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kern="1200" dirty="0" smtClean="0">
                          <a:solidFill>
                            <a:schemeClr val="tx1"/>
                          </a:solidFill>
                          <a:latin typeface="+mn-lt"/>
                          <a:ea typeface="+mn-ea"/>
                          <a:cs typeface="+mn-cs"/>
                        </a:rPr>
                        <a:t>Wed</a:t>
                      </a:r>
                      <a:r>
                        <a:rPr lang="en-GB" sz="1400" kern="1200" baseline="0" dirty="0" smtClean="0">
                          <a:solidFill>
                            <a:schemeClr val="tx1"/>
                          </a:solidFill>
                          <a:latin typeface="+mn-lt"/>
                          <a:ea typeface="+mn-ea"/>
                          <a:cs typeface="+mn-cs"/>
                        </a:rPr>
                        <a:t> 9:00am</a:t>
                      </a:r>
                      <a:endParaRPr lang="en-GB" sz="1400" kern="1200" dirty="0" smtClean="0">
                        <a:solidFill>
                          <a:schemeClr val="dk1"/>
                        </a:solidFill>
                        <a:latin typeface="+mn-lt"/>
                        <a:ea typeface="+mn-ea"/>
                        <a:cs typeface="+mn-cs"/>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5"/>
                        </a:rPr>
                        <a:t>How to manage and troubleshoot Search: A practical guide</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SPC375</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Veronese 2401</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10:45am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6"/>
                        </a:rPr>
                        <a:t>6 Proven Steps to Get the Best Out of Search in SharePoint 2013</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SPC265</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dirty="0" smtClean="0"/>
                        <a:t> 4001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1:45pm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7"/>
                        </a:rPr>
                        <a:t>Best practices for Information Architecture and Enterprise Search</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SPC207</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1:45pm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8"/>
                        </a:rPr>
                        <a:t>Search content enrichment and extensibility in SharePoint 2013</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SCP414</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Palazzo K, L </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1:45pm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9"/>
                        </a:rPr>
                        <a:t>Customizing Search experiences with Azure Hosted Data and Bing Maps</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SPC321</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Veronese 2401</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3:15pm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10"/>
                        </a:rPr>
                        <a:t>Futuristic Search applications using Kinect and Yammer!</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SPC405</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Palazzo M, N </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3:15pm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11"/>
                        </a:rPr>
                        <a:t>Search architecture and sizing in SharePoint 2013</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SPC336</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Titian 2201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5:00pm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2"/>
                          </a:solidFill>
                          <a:hlinkClick r:id="rId12"/>
                        </a:rPr>
                        <a:t>Effective Search deployment and operations in SharePoint 2013</a:t>
                      </a:r>
                      <a:r>
                        <a:rPr lang="en-US" sz="1400" dirty="0" smtClean="0">
                          <a:solidFill>
                            <a:schemeClr val="tx2"/>
                          </a:solidFill>
                        </a:rPr>
                        <a:t> </a:t>
                      </a:r>
                      <a:endParaRPr lang="en-US" sz="1400" b="0" kern="1200" dirty="0">
                        <a:solidFill>
                          <a:schemeClr val="tx2"/>
                        </a:solidFill>
                        <a:latin typeface="+mn-lt"/>
                        <a:ea typeface="+mn-ea"/>
                        <a:cs typeface="+mn-cs"/>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kern="1200" dirty="0" smtClean="0"/>
                        <a:t>SPC360</a:t>
                      </a:r>
                      <a:endParaRPr lang="en-US" sz="1400" b="0" kern="1200" dirty="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Veronese 2401</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kern="1200" dirty="0" smtClean="0">
                          <a:solidFill>
                            <a:schemeClr val="tx1"/>
                          </a:solidFill>
                          <a:latin typeface="+mn-lt"/>
                          <a:ea typeface="+mn-ea"/>
                          <a:cs typeface="+mn-cs"/>
                        </a:rPr>
                        <a:t>Thu</a:t>
                      </a:r>
                      <a:r>
                        <a:rPr lang="en-GB" sz="1400" b="0" kern="1200" baseline="0" dirty="0" smtClean="0">
                          <a:solidFill>
                            <a:schemeClr val="tx1"/>
                          </a:solidFill>
                          <a:latin typeface="+mn-lt"/>
                          <a:ea typeface="+mn-ea"/>
                          <a:cs typeface="+mn-cs"/>
                        </a:rPr>
                        <a:t> 9:00am</a:t>
                      </a:r>
                      <a:endParaRPr lang="en-GB"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13"/>
                        </a:rPr>
                        <a:t>SharePoint 2013 Search display templates and query rules</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SPC322</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Palazzo M, N</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Thu</a:t>
                      </a:r>
                      <a:r>
                        <a:rPr lang="en-GB" sz="1400" b="0" baseline="0" dirty="0" smtClean="0"/>
                        <a:t> 9:00am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14"/>
                        </a:rPr>
                        <a:t>Managing Search Relevance in SharePoint 2013 and O365</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SPC382</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Thu</a:t>
                      </a:r>
                      <a:r>
                        <a:rPr lang="en-GB" sz="1400" b="0" baseline="0" dirty="0" smtClean="0"/>
                        <a:t> 12:00pm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bl>
          </a:graphicData>
        </a:graphic>
      </p:graphicFrame>
      <p:sp>
        <p:nvSpPr>
          <p:cNvPr id="6" name="TextBox 5"/>
          <p:cNvSpPr txBox="1"/>
          <p:nvPr/>
        </p:nvSpPr>
        <p:spPr>
          <a:xfrm rot="16200000">
            <a:off x="-1671544" y="2839191"/>
            <a:ext cx="4672626" cy="738664"/>
          </a:xfrm>
          <a:prstGeom prst="rect">
            <a:avLst/>
          </a:prstGeom>
          <a:noFill/>
        </p:spPr>
        <p:txBody>
          <a:bodyPr wrap="none" lIns="182880" tIns="146304" rIns="182880" bIns="146304" rtlCol="0">
            <a:spAutoFit/>
          </a:bodyPr>
          <a:lstStyle/>
          <a:p>
            <a:pPr>
              <a:lnSpc>
                <a:spcPct val="90000"/>
              </a:lnSpc>
              <a:spcAft>
                <a:spcPts val="600"/>
              </a:spcAft>
            </a:pPr>
            <a:r>
              <a:rPr lang="en-US" sz="3200" dirty="0" smtClean="0">
                <a:solidFill>
                  <a:schemeClr val="tx2"/>
                </a:solidFill>
              </a:rPr>
              <a:t>Search Related Sessions</a:t>
            </a:r>
          </a:p>
        </p:txBody>
      </p:sp>
    </p:spTree>
    <p:extLst>
      <p:ext uri="{BB962C8B-B14F-4D97-AF65-F5344CB8AC3E}">
        <p14:creationId xmlns:p14="http://schemas.microsoft.com/office/powerpoint/2010/main" val="3081151868"/>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2191704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488156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You are here because you want to…</a:t>
            </a:r>
            <a:endParaRPr lang="en-US" dirty="0"/>
          </a:p>
        </p:txBody>
      </p:sp>
      <p:sp>
        <p:nvSpPr>
          <p:cNvPr id="6" name="Text Placeholder 5"/>
          <p:cNvSpPr>
            <a:spLocks noGrp="1"/>
          </p:cNvSpPr>
          <p:nvPr>
            <p:ph type="body" sz="quarter" idx="11"/>
          </p:nvPr>
        </p:nvSpPr>
        <p:spPr>
          <a:xfrm>
            <a:off x="274639" y="2443955"/>
            <a:ext cx="11889564" cy="2092881"/>
          </a:xfrm>
        </p:spPr>
        <p:txBody>
          <a:bodyPr anchor="ctr"/>
          <a:lstStyle/>
          <a:p>
            <a:endParaRPr lang="en-US" dirty="0" smtClean="0"/>
          </a:p>
          <a:p>
            <a:endParaRPr lang="en-US" b="1" dirty="0"/>
          </a:p>
          <a:p>
            <a:endParaRPr lang="en-US" b="1" dirty="0" smtClean="0"/>
          </a:p>
        </p:txBody>
      </p:sp>
      <p:sp>
        <p:nvSpPr>
          <p:cNvPr id="4" name="Title 16"/>
          <p:cNvSpPr txBox="1">
            <a:spLocks/>
          </p:cNvSpPr>
          <p:nvPr/>
        </p:nvSpPr>
        <p:spPr>
          <a:xfrm>
            <a:off x="274639" y="5767942"/>
            <a:ext cx="11889564"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lgn="r"/>
            <a:r>
              <a:rPr lang="en-US" dirty="0" smtClean="0"/>
              <a:t>… do more with search</a:t>
            </a:r>
            <a:endParaRPr lang="en-US" dirty="0"/>
          </a:p>
        </p:txBody>
      </p:sp>
      <p:grpSp>
        <p:nvGrpSpPr>
          <p:cNvPr id="5" name="Group 4"/>
          <p:cNvGrpSpPr/>
          <p:nvPr/>
        </p:nvGrpSpPr>
        <p:grpSpPr>
          <a:xfrm>
            <a:off x="4041902" y="2491551"/>
            <a:ext cx="1554480" cy="1554480"/>
            <a:chOff x="2332037" y="2491551"/>
            <a:chExt cx="1554480" cy="1554480"/>
          </a:xfrm>
        </p:grpSpPr>
        <p:sp>
          <p:nvSpPr>
            <p:cNvPr id="9" name="Rectangle 8"/>
            <p:cNvSpPr/>
            <p:nvPr/>
          </p:nvSpPr>
          <p:spPr bwMode="auto">
            <a:xfrm>
              <a:off x="2332037" y="2491551"/>
              <a:ext cx="1554480" cy="155448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b"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Devices</a:t>
              </a:r>
              <a:endParaRPr lang="en-US" sz="2000" dirty="0">
                <a:gradFill>
                  <a:gsLst>
                    <a:gs pos="0">
                      <a:srgbClr val="FFFFFF"/>
                    </a:gs>
                    <a:gs pos="100000">
                      <a:srgbClr val="FFFFFF"/>
                    </a:gs>
                  </a:gsLst>
                  <a:lin ang="5400000" scaled="0"/>
                </a:gradFill>
              </a:endParaRPr>
            </a:p>
          </p:txBody>
        </p:sp>
        <p:grpSp>
          <p:nvGrpSpPr>
            <p:cNvPr id="10" name="Group 9"/>
            <p:cNvGrpSpPr/>
            <p:nvPr/>
          </p:nvGrpSpPr>
          <p:grpSpPr bwMode="black">
            <a:xfrm>
              <a:off x="2518507" y="3116262"/>
              <a:ext cx="408356" cy="402878"/>
              <a:chOff x="2916435" y="3914152"/>
              <a:chExt cx="930763" cy="918513"/>
            </a:xfrm>
          </p:grpSpPr>
          <p:pic>
            <p:nvPicPr>
              <p:cNvPr id="11" name="Picture 10"/>
              <p:cNvPicPr>
                <a:picLocks noChangeAspect="1"/>
              </p:cNvPicPr>
              <p:nvPr/>
            </p:nvPicPr>
            <p:blipFill>
              <a:blip r:embed="rId3" cstate="print">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tretch>
                <a:fillRect/>
              </a:stretch>
            </p:blipFill>
            <p:spPr bwMode="black">
              <a:xfrm rot="2614426" flipH="1">
                <a:off x="2916435" y="4302640"/>
                <a:ext cx="394555" cy="530025"/>
              </a:xfrm>
              <a:prstGeom prst="rect">
                <a:avLst/>
              </a:prstGeom>
            </p:spPr>
          </p:pic>
          <p:sp>
            <p:nvSpPr>
              <p:cNvPr id="12" name="Freeform 61"/>
              <p:cNvSpPr>
                <a:spLocks/>
              </p:cNvSpPr>
              <p:nvPr/>
            </p:nvSpPr>
            <p:spPr bwMode="black">
              <a:xfrm rot="10800000">
                <a:off x="3279998" y="3914152"/>
                <a:ext cx="567200" cy="820335"/>
              </a:xfrm>
              <a:custGeom>
                <a:avLst/>
                <a:gdLst/>
                <a:ahLst/>
                <a:cxnLst>
                  <a:cxn ang="0">
                    <a:pos x="251" y="363"/>
                  </a:cxn>
                  <a:cxn ang="0">
                    <a:pos x="243" y="372"/>
                  </a:cxn>
                  <a:cxn ang="0">
                    <a:pos x="35" y="372"/>
                  </a:cxn>
                  <a:cxn ang="0">
                    <a:pos x="27" y="363"/>
                  </a:cxn>
                  <a:cxn ang="0">
                    <a:pos x="27" y="36"/>
                  </a:cxn>
                  <a:cxn ang="0">
                    <a:pos x="35" y="27"/>
                  </a:cxn>
                  <a:cxn ang="0">
                    <a:pos x="243" y="27"/>
                  </a:cxn>
                  <a:cxn ang="0">
                    <a:pos x="251" y="36"/>
                  </a:cxn>
                  <a:cxn ang="0">
                    <a:pos x="251" y="108"/>
                  </a:cxn>
                  <a:cxn ang="0">
                    <a:pos x="277" y="84"/>
                  </a:cxn>
                  <a:cxn ang="0">
                    <a:pos x="277" y="10"/>
                  </a:cxn>
                  <a:cxn ang="0">
                    <a:pos x="267" y="0"/>
                  </a:cxn>
                  <a:cxn ang="0">
                    <a:pos x="11" y="0"/>
                  </a:cxn>
                  <a:cxn ang="0">
                    <a:pos x="0" y="10"/>
                  </a:cxn>
                  <a:cxn ang="0">
                    <a:pos x="0" y="389"/>
                  </a:cxn>
                  <a:cxn ang="0">
                    <a:pos x="11" y="399"/>
                  </a:cxn>
                  <a:cxn ang="0">
                    <a:pos x="267" y="399"/>
                  </a:cxn>
                  <a:cxn ang="0">
                    <a:pos x="277" y="389"/>
                  </a:cxn>
                  <a:cxn ang="0">
                    <a:pos x="277" y="168"/>
                  </a:cxn>
                  <a:cxn ang="0">
                    <a:pos x="251" y="191"/>
                  </a:cxn>
                  <a:cxn ang="0">
                    <a:pos x="251" y="363"/>
                  </a:cxn>
                </a:cxnLst>
                <a:rect l="0" t="0" r="r" b="b"/>
                <a:pathLst>
                  <a:path w="277" h="399">
                    <a:moveTo>
                      <a:pt x="251" y="363"/>
                    </a:moveTo>
                    <a:cubicBezTo>
                      <a:pt x="251" y="368"/>
                      <a:pt x="247" y="372"/>
                      <a:pt x="243" y="372"/>
                    </a:cubicBezTo>
                    <a:cubicBezTo>
                      <a:pt x="35" y="372"/>
                      <a:pt x="35" y="372"/>
                      <a:pt x="35" y="372"/>
                    </a:cubicBezTo>
                    <a:cubicBezTo>
                      <a:pt x="31" y="372"/>
                      <a:pt x="27" y="368"/>
                      <a:pt x="27" y="363"/>
                    </a:cubicBezTo>
                    <a:cubicBezTo>
                      <a:pt x="27" y="36"/>
                      <a:pt x="27" y="36"/>
                      <a:pt x="27" y="36"/>
                    </a:cubicBezTo>
                    <a:cubicBezTo>
                      <a:pt x="27" y="31"/>
                      <a:pt x="31" y="27"/>
                      <a:pt x="35" y="27"/>
                    </a:cubicBezTo>
                    <a:cubicBezTo>
                      <a:pt x="243" y="27"/>
                      <a:pt x="243" y="27"/>
                      <a:pt x="243" y="27"/>
                    </a:cubicBezTo>
                    <a:cubicBezTo>
                      <a:pt x="247" y="27"/>
                      <a:pt x="251" y="31"/>
                      <a:pt x="251" y="36"/>
                    </a:cubicBezTo>
                    <a:cubicBezTo>
                      <a:pt x="251" y="108"/>
                      <a:pt x="251" y="108"/>
                      <a:pt x="251" y="108"/>
                    </a:cubicBezTo>
                    <a:cubicBezTo>
                      <a:pt x="277" y="84"/>
                      <a:pt x="277" y="84"/>
                      <a:pt x="277" y="84"/>
                    </a:cubicBezTo>
                    <a:cubicBezTo>
                      <a:pt x="277" y="10"/>
                      <a:pt x="277" y="10"/>
                      <a:pt x="277" y="10"/>
                    </a:cubicBezTo>
                    <a:cubicBezTo>
                      <a:pt x="277" y="4"/>
                      <a:pt x="273" y="0"/>
                      <a:pt x="267" y="0"/>
                    </a:cubicBezTo>
                    <a:cubicBezTo>
                      <a:pt x="11" y="0"/>
                      <a:pt x="11" y="0"/>
                      <a:pt x="11" y="0"/>
                    </a:cubicBezTo>
                    <a:cubicBezTo>
                      <a:pt x="5" y="0"/>
                      <a:pt x="0" y="4"/>
                      <a:pt x="0" y="10"/>
                    </a:cubicBezTo>
                    <a:cubicBezTo>
                      <a:pt x="0" y="389"/>
                      <a:pt x="0" y="389"/>
                      <a:pt x="0" y="389"/>
                    </a:cubicBezTo>
                    <a:cubicBezTo>
                      <a:pt x="0" y="395"/>
                      <a:pt x="5" y="399"/>
                      <a:pt x="11" y="399"/>
                    </a:cubicBezTo>
                    <a:cubicBezTo>
                      <a:pt x="267" y="399"/>
                      <a:pt x="267" y="399"/>
                      <a:pt x="267" y="399"/>
                    </a:cubicBezTo>
                    <a:cubicBezTo>
                      <a:pt x="273" y="399"/>
                      <a:pt x="277" y="395"/>
                      <a:pt x="277" y="389"/>
                    </a:cubicBezTo>
                    <a:cubicBezTo>
                      <a:pt x="277" y="168"/>
                      <a:pt x="277" y="168"/>
                      <a:pt x="277" y="168"/>
                    </a:cubicBezTo>
                    <a:cubicBezTo>
                      <a:pt x="251" y="191"/>
                      <a:pt x="251" y="191"/>
                      <a:pt x="251" y="191"/>
                    </a:cubicBezTo>
                    <a:lnTo>
                      <a:pt x="251" y="363"/>
                    </a:lnTo>
                    <a:close/>
                  </a:path>
                </a:pathLst>
              </a:custGeom>
              <a:solidFill>
                <a:srgbClr val="FFFFFF"/>
              </a:solidFill>
              <a:extLst/>
            </p:spPr>
            <p:txBody>
              <a:bodyPr vert="horz" wrap="square" lIns="91440" tIns="45720" rIns="91440" bIns="45720" numCol="1" anchor="t" anchorCtr="0" compatLnSpc="1">
                <a:prstTxWarp prst="textNoShape">
                  <a:avLst/>
                </a:prstTxWarp>
              </a:bodyPr>
              <a:lstStyle/>
              <a:p>
                <a:endParaRPr lang="en-US" sz="900" dirty="0">
                  <a:solidFill>
                    <a:srgbClr val="FFFFFF"/>
                  </a:solidFill>
                </a:endParaRPr>
              </a:p>
            </p:txBody>
          </p:sp>
        </p:grpSp>
        <p:sp>
          <p:nvSpPr>
            <p:cNvPr id="13" name="Freeform 20"/>
            <p:cNvSpPr>
              <a:spLocks noEditPoints="1"/>
            </p:cNvSpPr>
            <p:nvPr/>
          </p:nvSpPr>
          <p:spPr bwMode="black">
            <a:xfrm>
              <a:off x="2984675" y="3122820"/>
              <a:ext cx="508115" cy="353260"/>
            </a:xfrm>
            <a:custGeom>
              <a:avLst/>
              <a:gdLst/>
              <a:ahLst/>
              <a:cxnLst>
                <a:cxn ang="0">
                  <a:pos x="774" y="456"/>
                </a:cxn>
                <a:cxn ang="0">
                  <a:pos x="774" y="36"/>
                </a:cxn>
                <a:cxn ang="0">
                  <a:pos x="737" y="0"/>
                </a:cxn>
                <a:cxn ang="0">
                  <a:pos x="107" y="0"/>
                </a:cxn>
                <a:cxn ang="0">
                  <a:pos x="71" y="36"/>
                </a:cxn>
                <a:cxn ang="0">
                  <a:pos x="71" y="456"/>
                </a:cxn>
                <a:cxn ang="0">
                  <a:pos x="0" y="544"/>
                </a:cxn>
                <a:cxn ang="0">
                  <a:pos x="44" y="588"/>
                </a:cxn>
                <a:cxn ang="0">
                  <a:pos x="800" y="588"/>
                </a:cxn>
                <a:cxn ang="0">
                  <a:pos x="844" y="544"/>
                </a:cxn>
                <a:cxn ang="0">
                  <a:pos x="774" y="456"/>
                </a:cxn>
                <a:cxn ang="0">
                  <a:pos x="481" y="554"/>
                </a:cxn>
                <a:cxn ang="0">
                  <a:pos x="350" y="554"/>
                </a:cxn>
                <a:cxn ang="0">
                  <a:pos x="337" y="547"/>
                </a:cxn>
                <a:cxn ang="0">
                  <a:pos x="352" y="519"/>
                </a:cxn>
                <a:cxn ang="0">
                  <a:pos x="363" y="514"/>
                </a:cxn>
                <a:cxn ang="0">
                  <a:pos x="468" y="514"/>
                </a:cxn>
                <a:cxn ang="0">
                  <a:pos x="478" y="519"/>
                </a:cxn>
                <a:cxn ang="0">
                  <a:pos x="494" y="547"/>
                </a:cxn>
                <a:cxn ang="0">
                  <a:pos x="481" y="554"/>
                </a:cxn>
                <a:cxn ang="0">
                  <a:pos x="748" y="456"/>
                </a:cxn>
                <a:cxn ang="0">
                  <a:pos x="99" y="456"/>
                </a:cxn>
                <a:cxn ang="0">
                  <a:pos x="99" y="42"/>
                </a:cxn>
                <a:cxn ang="0">
                  <a:pos x="117" y="24"/>
                </a:cxn>
                <a:cxn ang="0">
                  <a:pos x="730" y="24"/>
                </a:cxn>
                <a:cxn ang="0">
                  <a:pos x="748" y="42"/>
                </a:cxn>
                <a:cxn ang="0">
                  <a:pos x="748" y="456"/>
                </a:cxn>
              </a:cxnLst>
              <a:rect l="0" t="0" r="r" b="b"/>
              <a:pathLst>
                <a:path w="844" h="588">
                  <a:moveTo>
                    <a:pt x="774" y="456"/>
                  </a:moveTo>
                  <a:cubicBezTo>
                    <a:pt x="774" y="36"/>
                    <a:pt x="774" y="36"/>
                    <a:pt x="774" y="36"/>
                  </a:cubicBezTo>
                  <a:cubicBezTo>
                    <a:pt x="774" y="16"/>
                    <a:pt x="757" y="0"/>
                    <a:pt x="737" y="0"/>
                  </a:cubicBezTo>
                  <a:cubicBezTo>
                    <a:pt x="107" y="0"/>
                    <a:pt x="107" y="0"/>
                    <a:pt x="107" y="0"/>
                  </a:cubicBezTo>
                  <a:cubicBezTo>
                    <a:pt x="87" y="0"/>
                    <a:pt x="71" y="16"/>
                    <a:pt x="71" y="36"/>
                  </a:cubicBezTo>
                  <a:cubicBezTo>
                    <a:pt x="71" y="456"/>
                    <a:pt x="71" y="456"/>
                    <a:pt x="71" y="456"/>
                  </a:cubicBezTo>
                  <a:cubicBezTo>
                    <a:pt x="0" y="544"/>
                    <a:pt x="0" y="544"/>
                    <a:pt x="0" y="544"/>
                  </a:cubicBezTo>
                  <a:cubicBezTo>
                    <a:pt x="0" y="568"/>
                    <a:pt x="20" y="588"/>
                    <a:pt x="44" y="588"/>
                  </a:cubicBezTo>
                  <a:cubicBezTo>
                    <a:pt x="800" y="588"/>
                    <a:pt x="800" y="588"/>
                    <a:pt x="800" y="588"/>
                  </a:cubicBezTo>
                  <a:cubicBezTo>
                    <a:pt x="824" y="588"/>
                    <a:pt x="844" y="568"/>
                    <a:pt x="844" y="544"/>
                  </a:cubicBezTo>
                  <a:lnTo>
                    <a:pt x="774" y="456"/>
                  </a:lnTo>
                  <a:close/>
                  <a:moveTo>
                    <a:pt x="481" y="554"/>
                  </a:moveTo>
                  <a:cubicBezTo>
                    <a:pt x="350" y="554"/>
                    <a:pt x="350" y="554"/>
                    <a:pt x="350" y="554"/>
                  </a:cubicBezTo>
                  <a:cubicBezTo>
                    <a:pt x="343" y="554"/>
                    <a:pt x="337" y="551"/>
                    <a:pt x="337" y="547"/>
                  </a:cubicBezTo>
                  <a:cubicBezTo>
                    <a:pt x="352" y="519"/>
                    <a:pt x="352" y="519"/>
                    <a:pt x="352" y="519"/>
                  </a:cubicBezTo>
                  <a:cubicBezTo>
                    <a:pt x="352" y="516"/>
                    <a:pt x="357" y="514"/>
                    <a:pt x="363" y="514"/>
                  </a:cubicBezTo>
                  <a:cubicBezTo>
                    <a:pt x="468" y="514"/>
                    <a:pt x="468" y="514"/>
                    <a:pt x="468" y="514"/>
                  </a:cubicBezTo>
                  <a:cubicBezTo>
                    <a:pt x="473" y="514"/>
                    <a:pt x="478" y="516"/>
                    <a:pt x="478" y="519"/>
                  </a:cubicBezTo>
                  <a:cubicBezTo>
                    <a:pt x="494" y="547"/>
                    <a:pt x="494" y="547"/>
                    <a:pt x="494" y="547"/>
                  </a:cubicBezTo>
                  <a:cubicBezTo>
                    <a:pt x="494" y="551"/>
                    <a:pt x="488" y="554"/>
                    <a:pt x="481" y="554"/>
                  </a:cubicBezTo>
                  <a:close/>
                  <a:moveTo>
                    <a:pt x="748" y="456"/>
                  </a:moveTo>
                  <a:cubicBezTo>
                    <a:pt x="99" y="456"/>
                    <a:pt x="99" y="456"/>
                    <a:pt x="99" y="456"/>
                  </a:cubicBezTo>
                  <a:cubicBezTo>
                    <a:pt x="99" y="42"/>
                    <a:pt x="99" y="42"/>
                    <a:pt x="99" y="42"/>
                  </a:cubicBezTo>
                  <a:cubicBezTo>
                    <a:pt x="99" y="32"/>
                    <a:pt x="107" y="24"/>
                    <a:pt x="117" y="24"/>
                  </a:cubicBezTo>
                  <a:cubicBezTo>
                    <a:pt x="730" y="24"/>
                    <a:pt x="730" y="24"/>
                    <a:pt x="730" y="24"/>
                  </a:cubicBezTo>
                  <a:cubicBezTo>
                    <a:pt x="740" y="24"/>
                    <a:pt x="748" y="32"/>
                    <a:pt x="748" y="42"/>
                  </a:cubicBezTo>
                  <a:lnTo>
                    <a:pt x="748" y="456"/>
                  </a:lnTo>
                  <a:close/>
                </a:path>
              </a:pathLst>
            </a:custGeom>
            <a:solidFill>
              <a:srgbClr val="FFFFFF"/>
            </a:solidFill>
            <a:extLst/>
          </p:spPr>
          <p:txBody>
            <a:bodyPr vert="horz" wrap="square" lIns="82305" tIns="41153" rIns="82305" bIns="41153" numCol="1" anchor="t" anchorCtr="0" compatLnSpc="1">
              <a:prstTxWarp prst="textNoShape">
                <a:avLst/>
              </a:prstTxWarp>
            </a:bodyPr>
            <a:lstStyle/>
            <a:p>
              <a:endParaRPr lang="en-US" sz="900" dirty="0">
                <a:solidFill>
                  <a:srgbClr val="FFFFFF"/>
                </a:solidFill>
              </a:endParaRPr>
            </a:p>
          </p:txBody>
        </p:sp>
        <p:pic>
          <p:nvPicPr>
            <p:cNvPr id="14" name="Picture 13"/>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bwMode="black">
            <a:xfrm>
              <a:off x="3542921" y="3122819"/>
              <a:ext cx="183915" cy="353259"/>
            </a:xfrm>
            <a:prstGeom prst="rect">
              <a:avLst/>
            </a:prstGeom>
          </p:spPr>
        </p:pic>
      </p:grpSp>
      <p:grpSp>
        <p:nvGrpSpPr>
          <p:cNvPr id="3" name="Group 2"/>
          <p:cNvGrpSpPr/>
          <p:nvPr/>
        </p:nvGrpSpPr>
        <p:grpSpPr>
          <a:xfrm>
            <a:off x="6840093" y="2481787"/>
            <a:ext cx="1554480" cy="1554480"/>
            <a:chOff x="4342894" y="2481787"/>
            <a:chExt cx="1554480" cy="1554480"/>
          </a:xfrm>
        </p:grpSpPr>
        <p:sp>
          <p:nvSpPr>
            <p:cNvPr id="15" name="Rectangle 14"/>
            <p:cNvSpPr/>
            <p:nvPr/>
          </p:nvSpPr>
          <p:spPr bwMode="auto">
            <a:xfrm>
              <a:off x="4342894" y="2481787"/>
              <a:ext cx="1554480" cy="155448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b"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Search</a:t>
              </a:r>
              <a:endParaRPr lang="en-US" sz="2000" dirty="0">
                <a:gradFill>
                  <a:gsLst>
                    <a:gs pos="0">
                      <a:srgbClr val="FFFFFF"/>
                    </a:gs>
                    <a:gs pos="100000">
                      <a:srgbClr val="FFFFFF"/>
                    </a:gs>
                  </a:gsLst>
                  <a:lin ang="5400000" scaled="0"/>
                </a:gradFill>
              </a:endParaRPr>
            </a:p>
          </p:txBody>
        </p:sp>
        <p:sp>
          <p:nvSpPr>
            <p:cNvPr id="16" name="Freeform 115"/>
            <p:cNvSpPr>
              <a:spLocks noChangeAspect="1" noEditPoints="1"/>
            </p:cNvSpPr>
            <p:nvPr/>
          </p:nvSpPr>
          <p:spPr bwMode="black">
            <a:xfrm>
              <a:off x="4663735" y="2665620"/>
              <a:ext cx="931028" cy="914400"/>
            </a:xfrm>
            <a:custGeom>
              <a:avLst/>
              <a:gdLst>
                <a:gd name="T0" fmla="*/ 63 w 68"/>
                <a:gd name="T1" fmla="*/ 12 h 66"/>
                <a:gd name="T2" fmla="*/ 48 w 68"/>
                <a:gd name="T3" fmla="*/ 1 h 66"/>
                <a:gd name="T4" fmla="*/ 42 w 68"/>
                <a:gd name="T5" fmla="*/ 0 h 66"/>
                <a:gd name="T6" fmla="*/ 18 w 68"/>
                <a:gd name="T7" fmla="*/ 19 h 66"/>
                <a:gd name="T8" fmla="*/ 21 w 68"/>
                <a:gd name="T9" fmla="*/ 37 h 66"/>
                <a:gd name="T10" fmla="*/ 2 w 68"/>
                <a:gd name="T11" fmla="*/ 56 h 66"/>
                <a:gd name="T12" fmla="*/ 2 w 68"/>
                <a:gd name="T13" fmla="*/ 65 h 66"/>
                <a:gd name="T14" fmla="*/ 7 w 68"/>
                <a:gd name="T15" fmla="*/ 66 h 66"/>
                <a:gd name="T16" fmla="*/ 11 w 68"/>
                <a:gd name="T17" fmla="*/ 65 h 66"/>
                <a:gd name="T18" fmla="*/ 30 w 68"/>
                <a:gd name="T19" fmla="*/ 46 h 66"/>
                <a:gd name="T20" fmla="*/ 36 w 68"/>
                <a:gd name="T21" fmla="*/ 49 h 66"/>
                <a:gd name="T22" fmla="*/ 42 w 68"/>
                <a:gd name="T23" fmla="*/ 50 h 66"/>
                <a:gd name="T24" fmla="*/ 66 w 68"/>
                <a:gd name="T25" fmla="*/ 31 h 66"/>
                <a:gd name="T26" fmla="*/ 63 w 68"/>
                <a:gd name="T27" fmla="*/ 12 h 66"/>
                <a:gd name="T28" fmla="*/ 59 w 68"/>
                <a:gd name="T29" fmla="*/ 29 h 66"/>
                <a:gd name="T30" fmla="*/ 42 w 68"/>
                <a:gd name="T31" fmla="*/ 42 h 66"/>
                <a:gd name="T32" fmla="*/ 38 w 68"/>
                <a:gd name="T33" fmla="*/ 42 h 66"/>
                <a:gd name="T34" fmla="*/ 26 w 68"/>
                <a:gd name="T35" fmla="*/ 21 h 66"/>
                <a:gd name="T36" fmla="*/ 42 w 68"/>
                <a:gd name="T37" fmla="*/ 8 h 66"/>
                <a:gd name="T38" fmla="*/ 46 w 68"/>
                <a:gd name="T39" fmla="*/ 8 h 66"/>
                <a:gd name="T40" fmla="*/ 57 w 68"/>
                <a:gd name="T41" fmla="*/ 16 h 66"/>
                <a:gd name="T42" fmla="*/ 59 w 68"/>
                <a:gd name="T43" fmla="*/ 2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66">
                  <a:moveTo>
                    <a:pt x="63" y="12"/>
                  </a:moveTo>
                  <a:cubicBezTo>
                    <a:pt x="60" y="6"/>
                    <a:pt x="55" y="2"/>
                    <a:pt x="48" y="1"/>
                  </a:cubicBezTo>
                  <a:cubicBezTo>
                    <a:pt x="46" y="0"/>
                    <a:pt x="44" y="0"/>
                    <a:pt x="42" y="0"/>
                  </a:cubicBezTo>
                  <a:cubicBezTo>
                    <a:pt x="31" y="0"/>
                    <a:pt x="21" y="8"/>
                    <a:pt x="18" y="19"/>
                  </a:cubicBezTo>
                  <a:cubicBezTo>
                    <a:pt x="17" y="25"/>
                    <a:pt x="18" y="32"/>
                    <a:pt x="21" y="37"/>
                  </a:cubicBezTo>
                  <a:cubicBezTo>
                    <a:pt x="2" y="56"/>
                    <a:pt x="2" y="56"/>
                    <a:pt x="2" y="56"/>
                  </a:cubicBezTo>
                  <a:cubicBezTo>
                    <a:pt x="0" y="58"/>
                    <a:pt x="0" y="62"/>
                    <a:pt x="2" y="65"/>
                  </a:cubicBezTo>
                  <a:cubicBezTo>
                    <a:pt x="4" y="66"/>
                    <a:pt x="5" y="66"/>
                    <a:pt x="7" y="66"/>
                  </a:cubicBezTo>
                  <a:cubicBezTo>
                    <a:pt x="8" y="66"/>
                    <a:pt x="10" y="66"/>
                    <a:pt x="11" y="65"/>
                  </a:cubicBezTo>
                  <a:cubicBezTo>
                    <a:pt x="30" y="46"/>
                    <a:pt x="30" y="46"/>
                    <a:pt x="30" y="46"/>
                  </a:cubicBezTo>
                  <a:cubicBezTo>
                    <a:pt x="32" y="47"/>
                    <a:pt x="34" y="48"/>
                    <a:pt x="36" y="49"/>
                  </a:cubicBezTo>
                  <a:cubicBezTo>
                    <a:pt x="38" y="49"/>
                    <a:pt x="40" y="50"/>
                    <a:pt x="42" y="50"/>
                  </a:cubicBezTo>
                  <a:cubicBezTo>
                    <a:pt x="54" y="50"/>
                    <a:pt x="64" y="42"/>
                    <a:pt x="66" y="31"/>
                  </a:cubicBezTo>
                  <a:cubicBezTo>
                    <a:pt x="68" y="24"/>
                    <a:pt x="67" y="18"/>
                    <a:pt x="63" y="12"/>
                  </a:cubicBezTo>
                  <a:close/>
                  <a:moveTo>
                    <a:pt x="59" y="29"/>
                  </a:moveTo>
                  <a:cubicBezTo>
                    <a:pt x="57" y="37"/>
                    <a:pt x="50" y="42"/>
                    <a:pt x="42" y="42"/>
                  </a:cubicBezTo>
                  <a:cubicBezTo>
                    <a:pt x="41" y="42"/>
                    <a:pt x="40" y="42"/>
                    <a:pt x="38" y="42"/>
                  </a:cubicBezTo>
                  <a:cubicBezTo>
                    <a:pt x="29" y="39"/>
                    <a:pt x="23" y="30"/>
                    <a:pt x="26" y="21"/>
                  </a:cubicBezTo>
                  <a:cubicBezTo>
                    <a:pt x="28" y="13"/>
                    <a:pt x="34" y="8"/>
                    <a:pt x="42" y="8"/>
                  </a:cubicBezTo>
                  <a:cubicBezTo>
                    <a:pt x="44" y="8"/>
                    <a:pt x="45" y="8"/>
                    <a:pt x="46" y="8"/>
                  </a:cubicBezTo>
                  <a:cubicBezTo>
                    <a:pt x="51" y="9"/>
                    <a:pt x="55" y="12"/>
                    <a:pt x="57" y="16"/>
                  </a:cubicBezTo>
                  <a:cubicBezTo>
                    <a:pt x="59" y="20"/>
                    <a:pt x="60" y="25"/>
                    <a:pt x="59" y="29"/>
                  </a:cubicBezTo>
                  <a:close/>
                </a:path>
              </a:pathLst>
            </a:custGeom>
            <a:solidFill>
              <a:schemeClr val="bg1"/>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grpSp>
      <p:grpSp>
        <p:nvGrpSpPr>
          <p:cNvPr id="2" name="Group 1"/>
          <p:cNvGrpSpPr/>
          <p:nvPr/>
        </p:nvGrpSpPr>
        <p:grpSpPr>
          <a:xfrm>
            <a:off x="9638284" y="2489451"/>
            <a:ext cx="1554480" cy="1554480"/>
            <a:chOff x="6400292" y="2489451"/>
            <a:chExt cx="1554480" cy="1554480"/>
          </a:xfrm>
        </p:grpSpPr>
        <p:sp>
          <p:nvSpPr>
            <p:cNvPr id="18" name="Rectangle 17"/>
            <p:cNvSpPr/>
            <p:nvPr/>
          </p:nvSpPr>
          <p:spPr bwMode="auto">
            <a:xfrm>
              <a:off x="6400292" y="2489451"/>
              <a:ext cx="1554480" cy="155448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b"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Experiences</a:t>
              </a:r>
              <a:endParaRPr lang="en-US" sz="2000" dirty="0">
                <a:gradFill>
                  <a:gsLst>
                    <a:gs pos="0">
                      <a:srgbClr val="FFFFFF"/>
                    </a:gs>
                    <a:gs pos="100000">
                      <a:srgbClr val="FFFFFF"/>
                    </a:gs>
                  </a:gsLst>
                  <a:lin ang="5400000" scaled="0"/>
                </a:gradFill>
              </a:endParaRPr>
            </a:p>
          </p:txBody>
        </p:sp>
        <p:grpSp>
          <p:nvGrpSpPr>
            <p:cNvPr id="19" name="Group 18"/>
            <p:cNvGrpSpPr/>
            <p:nvPr/>
          </p:nvGrpSpPr>
          <p:grpSpPr bwMode="black">
            <a:xfrm>
              <a:off x="6995118" y="2803315"/>
              <a:ext cx="393321" cy="758830"/>
              <a:chOff x="3360738" y="989012"/>
              <a:chExt cx="746125" cy="1439864"/>
            </a:xfrm>
          </p:grpSpPr>
          <p:sp>
            <p:nvSpPr>
              <p:cNvPr id="20" name="Freeform 36"/>
              <p:cNvSpPr>
                <a:spLocks/>
              </p:cNvSpPr>
              <p:nvPr/>
            </p:nvSpPr>
            <p:spPr bwMode="black">
              <a:xfrm>
                <a:off x="3360738" y="1255713"/>
                <a:ext cx="525463" cy="1173163"/>
              </a:xfrm>
              <a:custGeom>
                <a:avLst/>
                <a:gdLst>
                  <a:gd name="T0" fmla="*/ 252 w 562"/>
                  <a:gd name="T1" fmla="*/ 272 h 1256"/>
                  <a:gd name="T2" fmla="*/ 234 w 562"/>
                  <a:gd name="T3" fmla="*/ 192 h 1256"/>
                  <a:gd name="T4" fmla="*/ 407 w 562"/>
                  <a:gd name="T5" fmla="*/ 20 h 1256"/>
                  <a:gd name="T6" fmla="*/ 534 w 562"/>
                  <a:gd name="T7" fmla="*/ 76 h 1256"/>
                  <a:gd name="T8" fmla="*/ 562 w 562"/>
                  <a:gd name="T9" fmla="*/ 51 h 1256"/>
                  <a:gd name="T10" fmla="*/ 443 w 562"/>
                  <a:gd name="T11" fmla="*/ 0 h 1256"/>
                  <a:gd name="T12" fmla="*/ 164 w 562"/>
                  <a:gd name="T13" fmla="*/ 0 h 1256"/>
                  <a:gd name="T14" fmla="*/ 0 w 562"/>
                  <a:gd name="T15" fmla="*/ 163 h 1256"/>
                  <a:gd name="T16" fmla="*/ 0 w 562"/>
                  <a:gd name="T17" fmla="*/ 556 h 1256"/>
                  <a:gd name="T18" fmla="*/ 55 w 562"/>
                  <a:gd name="T19" fmla="*/ 612 h 1256"/>
                  <a:gd name="T20" fmla="*/ 110 w 562"/>
                  <a:gd name="T21" fmla="*/ 556 h 1256"/>
                  <a:gd name="T22" fmla="*/ 110 w 562"/>
                  <a:gd name="T23" fmla="*/ 201 h 1256"/>
                  <a:gd name="T24" fmla="*/ 139 w 562"/>
                  <a:gd name="T25" fmla="*/ 201 h 1256"/>
                  <a:gd name="T26" fmla="*/ 139 w 562"/>
                  <a:gd name="T27" fmla="*/ 1182 h 1256"/>
                  <a:gd name="T28" fmla="*/ 214 w 562"/>
                  <a:gd name="T29" fmla="*/ 1256 h 1256"/>
                  <a:gd name="T30" fmla="*/ 288 w 562"/>
                  <a:gd name="T31" fmla="*/ 1182 h 1256"/>
                  <a:gd name="T32" fmla="*/ 288 w 562"/>
                  <a:gd name="T33" fmla="*/ 615 h 1256"/>
                  <a:gd name="T34" fmla="*/ 317 w 562"/>
                  <a:gd name="T35" fmla="*/ 615 h 1256"/>
                  <a:gd name="T36" fmla="*/ 317 w 562"/>
                  <a:gd name="T37" fmla="*/ 1182 h 1256"/>
                  <a:gd name="T38" fmla="*/ 392 w 562"/>
                  <a:gd name="T39" fmla="*/ 1256 h 1256"/>
                  <a:gd name="T40" fmla="*/ 467 w 562"/>
                  <a:gd name="T41" fmla="*/ 1182 h 1256"/>
                  <a:gd name="T42" fmla="*/ 467 w 562"/>
                  <a:gd name="T43" fmla="*/ 516 h 1256"/>
                  <a:gd name="T44" fmla="*/ 252 w 562"/>
                  <a:gd name="T45" fmla="*/ 272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2" h="1256">
                    <a:moveTo>
                      <a:pt x="252" y="272"/>
                    </a:moveTo>
                    <a:cubicBezTo>
                      <a:pt x="248" y="262"/>
                      <a:pt x="234" y="225"/>
                      <a:pt x="234" y="192"/>
                    </a:cubicBezTo>
                    <a:cubicBezTo>
                      <a:pt x="234" y="97"/>
                      <a:pt x="312" y="20"/>
                      <a:pt x="407" y="20"/>
                    </a:cubicBezTo>
                    <a:cubicBezTo>
                      <a:pt x="456" y="20"/>
                      <a:pt x="501" y="41"/>
                      <a:pt x="534" y="76"/>
                    </a:cubicBezTo>
                    <a:cubicBezTo>
                      <a:pt x="542" y="66"/>
                      <a:pt x="551" y="58"/>
                      <a:pt x="562" y="51"/>
                    </a:cubicBezTo>
                    <a:cubicBezTo>
                      <a:pt x="532" y="20"/>
                      <a:pt x="490" y="0"/>
                      <a:pt x="443" y="0"/>
                    </a:cubicBezTo>
                    <a:cubicBezTo>
                      <a:pt x="164" y="0"/>
                      <a:pt x="164" y="0"/>
                      <a:pt x="164" y="0"/>
                    </a:cubicBezTo>
                    <a:cubicBezTo>
                      <a:pt x="73" y="0"/>
                      <a:pt x="0" y="73"/>
                      <a:pt x="0" y="163"/>
                    </a:cubicBezTo>
                    <a:cubicBezTo>
                      <a:pt x="0" y="556"/>
                      <a:pt x="0" y="556"/>
                      <a:pt x="0" y="556"/>
                    </a:cubicBezTo>
                    <a:cubicBezTo>
                      <a:pt x="0" y="587"/>
                      <a:pt x="25" y="612"/>
                      <a:pt x="55" y="612"/>
                    </a:cubicBezTo>
                    <a:cubicBezTo>
                      <a:pt x="86" y="612"/>
                      <a:pt x="110" y="587"/>
                      <a:pt x="110" y="556"/>
                    </a:cubicBezTo>
                    <a:cubicBezTo>
                      <a:pt x="110" y="201"/>
                      <a:pt x="110" y="201"/>
                      <a:pt x="110" y="201"/>
                    </a:cubicBezTo>
                    <a:cubicBezTo>
                      <a:pt x="139" y="201"/>
                      <a:pt x="139" y="201"/>
                      <a:pt x="139" y="201"/>
                    </a:cubicBezTo>
                    <a:cubicBezTo>
                      <a:pt x="139" y="1182"/>
                      <a:pt x="139" y="1182"/>
                      <a:pt x="139" y="1182"/>
                    </a:cubicBezTo>
                    <a:cubicBezTo>
                      <a:pt x="139" y="1223"/>
                      <a:pt x="173" y="1256"/>
                      <a:pt x="214" y="1256"/>
                    </a:cubicBezTo>
                    <a:cubicBezTo>
                      <a:pt x="255" y="1256"/>
                      <a:pt x="288" y="1223"/>
                      <a:pt x="288" y="1182"/>
                    </a:cubicBezTo>
                    <a:cubicBezTo>
                      <a:pt x="288" y="615"/>
                      <a:pt x="288" y="615"/>
                      <a:pt x="288" y="615"/>
                    </a:cubicBezTo>
                    <a:cubicBezTo>
                      <a:pt x="317" y="615"/>
                      <a:pt x="317" y="615"/>
                      <a:pt x="317" y="615"/>
                    </a:cubicBezTo>
                    <a:cubicBezTo>
                      <a:pt x="317" y="1182"/>
                      <a:pt x="317" y="1182"/>
                      <a:pt x="317" y="1182"/>
                    </a:cubicBezTo>
                    <a:cubicBezTo>
                      <a:pt x="317" y="1223"/>
                      <a:pt x="351" y="1256"/>
                      <a:pt x="392" y="1256"/>
                    </a:cubicBezTo>
                    <a:cubicBezTo>
                      <a:pt x="433" y="1256"/>
                      <a:pt x="467" y="1223"/>
                      <a:pt x="467" y="1182"/>
                    </a:cubicBezTo>
                    <a:cubicBezTo>
                      <a:pt x="467" y="516"/>
                      <a:pt x="467" y="516"/>
                      <a:pt x="467" y="516"/>
                    </a:cubicBezTo>
                    <a:cubicBezTo>
                      <a:pt x="398" y="459"/>
                      <a:pt x="284" y="354"/>
                      <a:pt x="252" y="2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21" name="Freeform 37"/>
              <p:cNvSpPr>
                <a:spLocks/>
              </p:cNvSpPr>
              <p:nvPr/>
            </p:nvSpPr>
            <p:spPr bwMode="black">
              <a:xfrm>
                <a:off x="3824288" y="1733550"/>
                <a:ext cx="103188" cy="93663"/>
              </a:xfrm>
              <a:custGeom>
                <a:avLst/>
                <a:gdLst>
                  <a:gd name="T0" fmla="*/ 58 w 110"/>
                  <a:gd name="T1" fmla="*/ 43 h 101"/>
                  <a:gd name="T2" fmla="*/ 38 w 110"/>
                  <a:gd name="T3" fmla="*/ 59 h 101"/>
                  <a:gd name="T4" fmla="*/ 17 w 110"/>
                  <a:gd name="T5" fmla="*/ 43 h 101"/>
                  <a:gd name="T6" fmla="*/ 0 w 110"/>
                  <a:gd name="T7" fmla="*/ 29 h 101"/>
                  <a:gd name="T8" fmla="*/ 0 w 110"/>
                  <a:gd name="T9" fmla="*/ 45 h 101"/>
                  <a:gd name="T10" fmla="*/ 56 w 110"/>
                  <a:gd name="T11" fmla="*/ 101 h 101"/>
                  <a:gd name="T12" fmla="*/ 110 w 110"/>
                  <a:gd name="T13" fmla="*/ 45 h 101"/>
                  <a:gd name="T14" fmla="*/ 110 w 110"/>
                  <a:gd name="T15" fmla="*/ 0 h 101"/>
                  <a:gd name="T16" fmla="*/ 58 w 110"/>
                  <a:gd name="T17" fmla="*/ 4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101">
                    <a:moveTo>
                      <a:pt x="58" y="43"/>
                    </a:moveTo>
                    <a:cubicBezTo>
                      <a:pt x="38" y="59"/>
                      <a:pt x="38" y="59"/>
                      <a:pt x="38" y="59"/>
                    </a:cubicBezTo>
                    <a:cubicBezTo>
                      <a:pt x="17" y="43"/>
                      <a:pt x="17" y="43"/>
                      <a:pt x="17" y="43"/>
                    </a:cubicBezTo>
                    <a:cubicBezTo>
                      <a:pt x="13" y="40"/>
                      <a:pt x="7" y="35"/>
                      <a:pt x="0" y="29"/>
                    </a:cubicBezTo>
                    <a:cubicBezTo>
                      <a:pt x="0" y="45"/>
                      <a:pt x="0" y="45"/>
                      <a:pt x="0" y="45"/>
                    </a:cubicBezTo>
                    <a:cubicBezTo>
                      <a:pt x="0" y="76"/>
                      <a:pt x="25" y="101"/>
                      <a:pt x="56" y="101"/>
                    </a:cubicBezTo>
                    <a:cubicBezTo>
                      <a:pt x="85" y="101"/>
                      <a:pt x="110" y="76"/>
                      <a:pt x="110" y="45"/>
                    </a:cubicBezTo>
                    <a:cubicBezTo>
                      <a:pt x="110" y="0"/>
                      <a:pt x="110" y="0"/>
                      <a:pt x="110" y="0"/>
                    </a:cubicBezTo>
                    <a:cubicBezTo>
                      <a:pt x="86" y="20"/>
                      <a:pt x="67" y="35"/>
                      <a:pt x="58" y="4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22" name="Oval 38"/>
              <p:cNvSpPr>
                <a:spLocks noChangeArrowheads="1"/>
              </p:cNvSpPr>
              <p:nvPr/>
            </p:nvSpPr>
            <p:spPr bwMode="black">
              <a:xfrm>
                <a:off x="3525838" y="989012"/>
                <a:ext cx="234950" cy="2381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23" name="Freeform 39"/>
              <p:cNvSpPr>
                <a:spLocks/>
              </p:cNvSpPr>
              <p:nvPr/>
            </p:nvSpPr>
            <p:spPr bwMode="black">
              <a:xfrm>
                <a:off x="3606800" y="1304925"/>
                <a:ext cx="500063" cy="444500"/>
              </a:xfrm>
              <a:custGeom>
                <a:avLst/>
                <a:gdLst>
                  <a:gd name="T0" fmla="*/ 267 w 535"/>
                  <a:gd name="T1" fmla="*/ 476 h 477"/>
                  <a:gd name="T2" fmla="*/ 15 w 535"/>
                  <a:gd name="T3" fmla="*/ 208 h 477"/>
                  <a:gd name="T4" fmla="*/ 0 w 535"/>
                  <a:gd name="T5" fmla="*/ 140 h 477"/>
                  <a:gd name="T6" fmla="*/ 141 w 535"/>
                  <a:gd name="T7" fmla="*/ 0 h 477"/>
                  <a:gd name="T8" fmla="*/ 268 w 535"/>
                  <a:gd name="T9" fmla="*/ 80 h 477"/>
                  <a:gd name="T10" fmla="*/ 394 w 535"/>
                  <a:gd name="T11" fmla="*/ 0 h 477"/>
                  <a:gd name="T12" fmla="*/ 535 w 535"/>
                  <a:gd name="T13" fmla="*/ 140 h 477"/>
                  <a:gd name="T14" fmla="*/ 520 w 535"/>
                  <a:gd name="T15" fmla="*/ 208 h 477"/>
                  <a:gd name="T16" fmla="*/ 269 w 535"/>
                  <a:gd name="T17" fmla="*/ 476 h 477"/>
                  <a:gd name="T18" fmla="*/ 268 w 535"/>
                  <a:gd name="T19" fmla="*/ 477 h 477"/>
                  <a:gd name="T20" fmla="*/ 267 w 535"/>
                  <a:gd name="T21" fmla="*/ 476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5" h="477">
                    <a:moveTo>
                      <a:pt x="267" y="476"/>
                    </a:moveTo>
                    <a:cubicBezTo>
                      <a:pt x="247" y="461"/>
                      <a:pt x="55" y="310"/>
                      <a:pt x="15" y="208"/>
                    </a:cubicBezTo>
                    <a:cubicBezTo>
                      <a:pt x="8" y="189"/>
                      <a:pt x="0" y="162"/>
                      <a:pt x="0" y="140"/>
                    </a:cubicBezTo>
                    <a:cubicBezTo>
                      <a:pt x="0" y="63"/>
                      <a:pt x="63" y="0"/>
                      <a:pt x="141" y="0"/>
                    </a:cubicBezTo>
                    <a:cubicBezTo>
                      <a:pt x="197" y="0"/>
                      <a:pt x="245" y="33"/>
                      <a:pt x="268" y="80"/>
                    </a:cubicBezTo>
                    <a:cubicBezTo>
                      <a:pt x="290" y="33"/>
                      <a:pt x="339" y="0"/>
                      <a:pt x="394" y="0"/>
                    </a:cubicBezTo>
                    <a:cubicBezTo>
                      <a:pt x="472" y="0"/>
                      <a:pt x="535" y="63"/>
                      <a:pt x="535" y="140"/>
                    </a:cubicBezTo>
                    <a:cubicBezTo>
                      <a:pt x="535" y="162"/>
                      <a:pt x="527" y="189"/>
                      <a:pt x="520" y="208"/>
                    </a:cubicBezTo>
                    <a:cubicBezTo>
                      <a:pt x="480" y="310"/>
                      <a:pt x="288" y="461"/>
                      <a:pt x="269" y="476"/>
                    </a:cubicBezTo>
                    <a:cubicBezTo>
                      <a:pt x="268" y="477"/>
                      <a:pt x="268" y="477"/>
                      <a:pt x="268" y="477"/>
                    </a:cubicBezTo>
                    <a:lnTo>
                      <a:pt x="267" y="47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grpSp>
      <p:grpSp>
        <p:nvGrpSpPr>
          <p:cNvPr id="8" name="Group 7"/>
          <p:cNvGrpSpPr/>
          <p:nvPr/>
        </p:nvGrpSpPr>
        <p:grpSpPr>
          <a:xfrm>
            <a:off x="1243711" y="2491551"/>
            <a:ext cx="1554480" cy="1554480"/>
            <a:chOff x="379998" y="2491551"/>
            <a:chExt cx="1554480" cy="1554480"/>
          </a:xfrm>
        </p:grpSpPr>
        <p:sp>
          <p:nvSpPr>
            <p:cNvPr id="7" name="Rectangle 6"/>
            <p:cNvSpPr/>
            <p:nvPr/>
          </p:nvSpPr>
          <p:spPr bwMode="auto">
            <a:xfrm>
              <a:off x="379998" y="2491551"/>
              <a:ext cx="1554480" cy="155448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b"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Apps</a:t>
              </a:r>
              <a:endParaRPr lang="en-US" sz="2000" dirty="0">
                <a:gradFill>
                  <a:gsLst>
                    <a:gs pos="0">
                      <a:srgbClr val="FFFFFF"/>
                    </a:gs>
                    <a:gs pos="100000">
                      <a:srgbClr val="FFFFFF"/>
                    </a:gs>
                  </a:gsLst>
                  <a:lin ang="5400000" scaled="0"/>
                </a:gradFill>
              </a:endParaRPr>
            </a:p>
          </p:txBody>
        </p:sp>
        <p:sp>
          <p:nvSpPr>
            <p:cNvPr id="24" name="Freeform 90"/>
            <p:cNvSpPr>
              <a:spLocks noChangeAspect="1" noEditPoints="1"/>
            </p:cNvSpPr>
            <p:nvPr/>
          </p:nvSpPr>
          <p:spPr bwMode="black">
            <a:xfrm>
              <a:off x="807045" y="2830625"/>
              <a:ext cx="666760" cy="731520"/>
            </a:xfrm>
            <a:custGeom>
              <a:avLst/>
              <a:gdLst>
                <a:gd name="T0" fmla="*/ 278 w 278"/>
                <a:gd name="T1" fmla="*/ 57 h 305"/>
                <a:gd name="T2" fmla="*/ 277 w 278"/>
                <a:gd name="T3" fmla="*/ 54 h 305"/>
                <a:gd name="T4" fmla="*/ 276 w 278"/>
                <a:gd name="T5" fmla="*/ 52 h 305"/>
                <a:gd name="T6" fmla="*/ 274 w 278"/>
                <a:gd name="T7" fmla="*/ 49 h 305"/>
                <a:gd name="T8" fmla="*/ 272 w 278"/>
                <a:gd name="T9" fmla="*/ 47 h 305"/>
                <a:gd name="T10" fmla="*/ 270 w 278"/>
                <a:gd name="T11" fmla="*/ 46 h 305"/>
                <a:gd name="T12" fmla="*/ 267 w 278"/>
                <a:gd name="T13" fmla="*/ 45 h 305"/>
                <a:gd name="T14" fmla="*/ 265 w 278"/>
                <a:gd name="T15" fmla="*/ 44 h 305"/>
                <a:gd name="T16" fmla="*/ 263 w 278"/>
                <a:gd name="T17" fmla="*/ 44 h 305"/>
                <a:gd name="T18" fmla="*/ 32 w 278"/>
                <a:gd name="T19" fmla="*/ 13 h 305"/>
                <a:gd name="T20" fmla="*/ 2 w 278"/>
                <a:gd name="T21" fmla="*/ 21 h 305"/>
                <a:gd name="T22" fmla="*/ 63 w 278"/>
                <a:gd name="T23" fmla="*/ 256 h 305"/>
                <a:gd name="T24" fmla="*/ 65 w 278"/>
                <a:gd name="T25" fmla="*/ 259 h 305"/>
                <a:gd name="T26" fmla="*/ 66 w 278"/>
                <a:gd name="T27" fmla="*/ 261 h 305"/>
                <a:gd name="T28" fmla="*/ 68 w 278"/>
                <a:gd name="T29" fmla="*/ 263 h 305"/>
                <a:gd name="T30" fmla="*/ 71 w 278"/>
                <a:gd name="T31" fmla="*/ 265 h 305"/>
                <a:gd name="T32" fmla="*/ 72 w 278"/>
                <a:gd name="T33" fmla="*/ 265 h 305"/>
                <a:gd name="T34" fmla="*/ 119 w 278"/>
                <a:gd name="T35" fmla="*/ 266 h 305"/>
                <a:gd name="T36" fmla="*/ 211 w 278"/>
                <a:gd name="T37" fmla="*/ 254 h 305"/>
                <a:gd name="T38" fmla="*/ 248 w 278"/>
                <a:gd name="T39" fmla="*/ 251 h 305"/>
                <a:gd name="T40" fmla="*/ 89 w 278"/>
                <a:gd name="T41" fmla="*/ 236 h 305"/>
                <a:gd name="T42" fmla="*/ 248 w 278"/>
                <a:gd name="T43" fmla="*/ 179 h 305"/>
                <a:gd name="T44" fmla="*/ 251 w 278"/>
                <a:gd name="T45" fmla="*/ 179 h 305"/>
                <a:gd name="T46" fmla="*/ 254 w 278"/>
                <a:gd name="T47" fmla="*/ 178 h 305"/>
                <a:gd name="T48" fmla="*/ 256 w 278"/>
                <a:gd name="T49" fmla="*/ 177 h 305"/>
                <a:gd name="T50" fmla="*/ 258 w 278"/>
                <a:gd name="T51" fmla="*/ 175 h 305"/>
                <a:gd name="T52" fmla="*/ 260 w 278"/>
                <a:gd name="T53" fmla="*/ 173 h 305"/>
                <a:gd name="T54" fmla="*/ 261 w 278"/>
                <a:gd name="T55" fmla="*/ 170 h 305"/>
                <a:gd name="T56" fmla="*/ 262 w 278"/>
                <a:gd name="T57" fmla="*/ 168 h 305"/>
                <a:gd name="T58" fmla="*/ 263 w 278"/>
                <a:gd name="T59" fmla="*/ 166 h 305"/>
                <a:gd name="T60" fmla="*/ 278 w 278"/>
                <a:gd name="T61" fmla="*/ 60 h 305"/>
                <a:gd name="T62" fmla="*/ 278 w 278"/>
                <a:gd name="T63" fmla="*/ 59 h 305"/>
                <a:gd name="T64" fmla="*/ 66 w 278"/>
                <a:gd name="T65" fmla="*/ 149 h 305"/>
                <a:gd name="T66" fmla="*/ 238 w 278"/>
                <a:gd name="T67" fmla="*/ 126 h 305"/>
                <a:gd name="T68" fmla="*/ 242 w 278"/>
                <a:gd name="T69" fmla="*/ 96 h 305"/>
                <a:gd name="T70" fmla="*/ 47 w 278"/>
                <a:gd name="T71" fmla="*/ 74 h 305"/>
                <a:gd name="T72" fmla="*/ 242 w 278"/>
                <a:gd name="T73" fmla="*/ 96 h 305"/>
                <a:gd name="T74" fmla="*/ 95 w 278"/>
                <a:gd name="T75" fmla="*/ 305 h 305"/>
                <a:gd name="T76" fmla="*/ 95 w 278"/>
                <a:gd name="T77" fmla="*/ 263 h 305"/>
                <a:gd name="T78" fmla="*/ 232 w 278"/>
                <a:gd name="T79" fmla="*/ 284 h 305"/>
                <a:gd name="T80" fmla="*/ 190 w 278"/>
                <a:gd name="T81" fmla="*/ 284 h 305"/>
                <a:gd name="T82" fmla="*/ 232 w 278"/>
                <a:gd name="T83" fmla="*/ 284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8" h="305">
                  <a:moveTo>
                    <a:pt x="278" y="59"/>
                  </a:moveTo>
                  <a:cubicBezTo>
                    <a:pt x="278" y="58"/>
                    <a:pt x="278" y="57"/>
                    <a:pt x="278" y="57"/>
                  </a:cubicBezTo>
                  <a:cubicBezTo>
                    <a:pt x="278" y="56"/>
                    <a:pt x="278" y="56"/>
                    <a:pt x="278" y="56"/>
                  </a:cubicBezTo>
                  <a:cubicBezTo>
                    <a:pt x="277" y="55"/>
                    <a:pt x="277" y="55"/>
                    <a:pt x="277" y="54"/>
                  </a:cubicBezTo>
                  <a:cubicBezTo>
                    <a:pt x="277" y="54"/>
                    <a:pt x="277" y="53"/>
                    <a:pt x="277" y="53"/>
                  </a:cubicBezTo>
                  <a:cubicBezTo>
                    <a:pt x="276" y="52"/>
                    <a:pt x="276" y="52"/>
                    <a:pt x="276" y="52"/>
                  </a:cubicBezTo>
                  <a:cubicBezTo>
                    <a:pt x="276" y="51"/>
                    <a:pt x="275" y="51"/>
                    <a:pt x="275" y="50"/>
                  </a:cubicBezTo>
                  <a:cubicBezTo>
                    <a:pt x="275" y="50"/>
                    <a:pt x="275" y="50"/>
                    <a:pt x="274" y="49"/>
                  </a:cubicBezTo>
                  <a:cubicBezTo>
                    <a:pt x="274" y="49"/>
                    <a:pt x="274" y="48"/>
                    <a:pt x="273" y="48"/>
                  </a:cubicBezTo>
                  <a:cubicBezTo>
                    <a:pt x="273" y="48"/>
                    <a:pt x="273" y="48"/>
                    <a:pt x="272" y="47"/>
                  </a:cubicBezTo>
                  <a:cubicBezTo>
                    <a:pt x="272" y="47"/>
                    <a:pt x="271" y="47"/>
                    <a:pt x="271" y="46"/>
                  </a:cubicBezTo>
                  <a:cubicBezTo>
                    <a:pt x="271" y="46"/>
                    <a:pt x="270" y="46"/>
                    <a:pt x="270" y="46"/>
                  </a:cubicBezTo>
                  <a:cubicBezTo>
                    <a:pt x="269" y="45"/>
                    <a:pt x="269" y="45"/>
                    <a:pt x="268" y="45"/>
                  </a:cubicBezTo>
                  <a:cubicBezTo>
                    <a:pt x="268" y="45"/>
                    <a:pt x="268" y="45"/>
                    <a:pt x="267" y="45"/>
                  </a:cubicBezTo>
                  <a:cubicBezTo>
                    <a:pt x="267" y="44"/>
                    <a:pt x="266" y="44"/>
                    <a:pt x="266" y="44"/>
                  </a:cubicBezTo>
                  <a:cubicBezTo>
                    <a:pt x="265" y="44"/>
                    <a:pt x="265" y="44"/>
                    <a:pt x="265" y="44"/>
                  </a:cubicBezTo>
                  <a:cubicBezTo>
                    <a:pt x="265" y="44"/>
                    <a:pt x="264" y="44"/>
                    <a:pt x="264" y="44"/>
                  </a:cubicBezTo>
                  <a:cubicBezTo>
                    <a:pt x="264" y="44"/>
                    <a:pt x="263" y="44"/>
                    <a:pt x="263" y="44"/>
                  </a:cubicBezTo>
                  <a:cubicBezTo>
                    <a:pt x="39" y="44"/>
                    <a:pt x="39" y="44"/>
                    <a:pt x="39" y="44"/>
                  </a:cubicBezTo>
                  <a:cubicBezTo>
                    <a:pt x="32" y="13"/>
                    <a:pt x="32" y="13"/>
                    <a:pt x="32" y="13"/>
                  </a:cubicBezTo>
                  <a:cubicBezTo>
                    <a:pt x="29" y="5"/>
                    <a:pt x="21" y="0"/>
                    <a:pt x="13" y="2"/>
                  </a:cubicBezTo>
                  <a:cubicBezTo>
                    <a:pt x="5" y="5"/>
                    <a:pt x="0" y="13"/>
                    <a:pt x="2" y="21"/>
                  </a:cubicBezTo>
                  <a:cubicBezTo>
                    <a:pt x="62" y="255"/>
                    <a:pt x="62" y="255"/>
                    <a:pt x="62" y="255"/>
                  </a:cubicBezTo>
                  <a:cubicBezTo>
                    <a:pt x="63" y="255"/>
                    <a:pt x="63" y="256"/>
                    <a:pt x="63" y="256"/>
                  </a:cubicBezTo>
                  <a:cubicBezTo>
                    <a:pt x="63" y="256"/>
                    <a:pt x="63" y="257"/>
                    <a:pt x="63" y="257"/>
                  </a:cubicBezTo>
                  <a:cubicBezTo>
                    <a:pt x="64" y="258"/>
                    <a:pt x="64" y="259"/>
                    <a:pt x="65" y="259"/>
                  </a:cubicBezTo>
                  <a:cubicBezTo>
                    <a:pt x="65" y="259"/>
                    <a:pt x="65" y="259"/>
                    <a:pt x="65" y="259"/>
                  </a:cubicBezTo>
                  <a:cubicBezTo>
                    <a:pt x="65" y="260"/>
                    <a:pt x="66" y="261"/>
                    <a:pt x="66" y="261"/>
                  </a:cubicBezTo>
                  <a:cubicBezTo>
                    <a:pt x="66" y="262"/>
                    <a:pt x="67" y="262"/>
                    <a:pt x="67" y="262"/>
                  </a:cubicBezTo>
                  <a:cubicBezTo>
                    <a:pt x="67" y="262"/>
                    <a:pt x="68" y="263"/>
                    <a:pt x="68" y="263"/>
                  </a:cubicBezTo>
                  <a:cubicBezTo>
                    <a:pt x="69" y="263"/>
                    <a:pt x="69" y="264"/>
                    <a:pt x="69" y="264"/>
                  </a:cubicBezTo>
                  <a:cubicBezTo>
                    <a:pt x="70" y="264"/>
                    <a:pt x="70" y="264"/>
                    <a:pt x="71" y="265"/>
                  </a:cubicBezTo>
                  <a:cubicBezTo>
                    <a:pt x="71" y="265"/>
                    <a:pt x="71" y="265"/>
                    <a:pt x="72" y="265"/>
                  </a:cubicBezTo>
                  <a:cubicBezTo>
                    <a:pt x="72" y="265"/>
                    <a:pt x="72" y="265"/>
                    <a:pt x="72" y="265"/>
                  </a:cubicBezTo>
                  <a:cubicBezTo>
                    <a:pt x="77" y="258"/>
                    <a:pt x="86" y="254"/>
                    <a:pt x="95" y="254"/>
                  </a:cubicBezTo>
                  <a:cubicBezTo>
                    <a:pt x="105" y="254"/>
                    <a:pt x="113" y="259"/>
                    <a:pt x="119" y="266"/>
                  </a:cubicBezTo>
                  <a:cubicBezTo>
                    <a:pt x="187" y="266"/>
                    <a:pt x="187" y="266"/>
                    <a:pt x="187" y="266"/>
                  </a:cubicBezTo>
                  <a:cubicBezTo>
                    <a:pt x="193" y="259"/>
                    <a:pt x="201" y="254"/>
                    <a:pt x="211" y="254"/>
                  </a:cubicBezTo>
                  <a:cubicBezTo>
                    <a:pt x="221" y="254"/>
                    <a:pt x="229" y="259"/>
                    <a:pt x="235" y="266"/>
                  </a:cubicBezTo>
                  <a:cubicBezTo>
                    <a:pt x="242" y="265"/>
                    <a:pt x="248" y="259"/>
                    <a:pt x="248" y="251"/>
                  </a:cubicBezTo>
                  <a:cubicBezTo>
                    <a:pt x="248" y="243"/>
                    <a:pt x="241" y="236"/>
                    <a:pt x="233" y="236"/>
                  </a:cubicBezTo>
                  <a:cubicBezTo>
                    <a:pt x="89" y="236"/>
                    <a:pt x="89" y="236"/>
                    <a:pt x="89" y="236"/>
                  </a:cubicBezTo>
                  <a:cubicBezTo>
                    <a:pt x="74" y="179"/>
                    <a:pt x="74" y="179"/>
                    <a:pt x="74" y="179"/>
                  </a:cubicBezTo>
                  <a:cubicBezTo>
                    <a:pt x="248" y="179"/>
                    <a:pt x="248" y="179"/>
                    <a:pt x="248" y="179"/>
                  </a:cubicBezTo>
                  <a:cubicBezTo>
                    <a:pt x="248" y="179"/>
                    <a:pt x="248" y="179"/>
                    <a:pt x="248" y="179"/>
                  </a:cubicBezTo>
                  <a:cubicBezTo>
                    <a:pt x="249" y="179"/>
                    <a:pt x="250" y="179"/>
                    <a:pt x="251" y="179"/>
                  </a:cubicBezTo>
                  <a:cubicBezTo>
                    <a:pt x="251" y="179"/>
                    <a:pt x="251" y="179"/>
                    <a:pt x="252" y="178"/>
                  </a:cubicBezTo>
                  <a:cubicBezTo>
                    <a:pt x="252" y="178"/>
                    <a:pt x="253" y="178"/>
                    <a:pt x="254" y="178"/>
                  </a:cubicBezTo>
                  <a:cubicBezTo>
                    <a:pt x="254" y="178"/>
                    <a:pt x="254" y="178"/>
                    <a:pt x="255" y="177"/>
                  </a:cubicBezTo>
                  <a:cubicBezTo>
                    <a:pt x="255" y="177"/>
                    <a:pt x="256" y="177"/>
                    <a:pt x="256" y="177"/>
                  </a:cubicBezTo>
                  <a:cubicBezTo>
                    <a:pt x="256" y="176"/>
                    <a:pt x="257" y="176"/>
                    <a:pt x="257" y="176"/>
                  </a:cubicBezTo>
                  <a:cubicBezTo>
                    <a:pt x="257" y="176"/>
                    <a:pt x="258" y="175"/>
                    <a:pt x="258" y="175"/>
                  </a:cubicBezTo>
                  <a:cubicBezTo>
                    <a:pt x="259" y="175"/>
                    <a:pt x="259" y="174"/>
                    <a:pt x="259" y="174"/>
                  </a:cubicBezTo>
                  <a:cubicBezTo>
                    <a:pt x="259" y="174"/>
                    <a:pt x="260" y="173"/>
                    <a:pt x="260" y="173"/>
                  </a:cubicBezTo>
                  <a:cubicBezTo>
                    <a:pt x="260" y="173"/>
                    <a:pt x="261" y="172"/>
                    <a:pt x="261" y="172"/>
                  </a:cubicBezTo>
                  <a:cubicBezTo>
                    <a:pt x="261" y="171"/>
                    <a:pt x="261" y="171"/>
                    <a:pt x="261" y="170"/>
                  </a:cubicBezTo>
                  <a:cubicBezTo>
                    <a:pt x="262" y="170"/>
                    <a:pt x="262" y="170"/>
                    <a:pt x="262" y="169"/>
                  </a:cubicBezTo>
                  <a:cubicBezTo>
                    <a:pt x="262" y="169"/>
                    <a:pt x="262" y="168"/>
                    <a:pt x="262" y="168"/>
                  </a:cubicBezTo>
                  <a:cubicBezTo>
                    <a:pt x="263" y="167"/>
                    <a:pt x="263" y="167"/>
                    <a:pt x="263" y="167"/>
                  </a:cubicBezTo>
                  <a:cubicBezTo>
                    <a:pt x="263" y="166"/>
                    <a:pt x="263" y="166"/>
                    <a:pt x="263" y="166"/>
                  </a:cubicBezTo>
                  <a:cubicBezTo>
                    <a:pt x="278" y="61"/>
                    <a:pt x="278" y="61"/>
                    <a:pt x="278" y="61"/>
                  </a:cubicBezTo>
                  <a:cubicBezTo>
                    <a:pt x="278" y="61"/>
                    <a:pt x="278" y="60"/>
                    <a:pt x="278" y="60"/>
                  </a:cubicBezTo>
                  <a:cubicBezTo>
                    <a:pt x="278" y="60"/>
                    <a:pt x="278" y="59"/>
                    <a:pt x="278" y="59"/>
                  </a:cubicBezTo>
                  <a:cubicBezTo>
                    <a:pt x="278" y="59"/>
                    <a:pt x="278" y="59"/>
                    <a:pt x="278" y="59"/>
                  </a:cubicBezTo>
                  <a:close/>
                  <a:moveTo>
                    <a:pt x="235" y="149"/>
                  </a:moveTo>
                  <a:cubicBezTo>
                    <a:pt x="66" y="149"/>
                    <a:pt x="66" y="149"/>
                    <a:pt x="66" y="149"/>
                  </a:cubicBezTo>
                  <a:cubicBezTo>
                    <a:pt x="61" y="126"/>
                    <a:pt x="61" y="126"/>
                    <a:pt x="61" y="126"/>
                  </a:cubicBezTo>
                  <a:cubicBezTo>
                    <a:pt x="238" y="126"/>
                    <a:pt x="238" y="126"/>
                    <a:pt x="238" y="126"/>
                  </a:cubicBezTo>
                  <a:lnTo>
                    <a:pt x="235" y="149"/>
                  </a:lnTo>
                  <a:close/>
                  <a:moveTo>
                    <a:pt x="242" y="96"/>
                  </a:moveTo>
                  <a:cubicBezTo>
                    <a:pt x="53" y="96"/>
                    <a:pt x="53" y="96"/>
                    <a:pt x="53" y="96"/>
                  </a:cubicBezTo>
                  <a:cubicBezTo>
                    <a:pt x="47" y="74"/>
                    <a:pt x="47" y="74"/>
                    <a:pt x="47" y="74"/>
                  </a:cubicBezTo>
                  <a:cubicBezTo>
                    <a:pt x="246" y="74"/>
                    <a:pt x="246" y="74"/>
                    <a:pt x="246" y="74"/>
                  </a:cubicBezTo>
                  <a:lnTo>
                    <a:pt x="242" y="96"/>
                  </a:lnTo>
                  <a:close/>
                  <a:moveTo>
                    <a:pt x="116" y="284"/>
                  </a:moveTo>
                  <a:cubicBezTo>
                    <a:pt x="116" y="296"/>
                    <a:pt x="107" y="305"/>
                    <a:pt x="95" y="305"/>
                  </a:cubicBezTo>
                  <a:cubicBezTo>
                    <a:pt x="83" y="305"/>
                    <a:pt x="74" y="296"/>
                    <a:pt x="74" y="284"/>
                  </a:cubicBezTo>
                  <a:cubicBezTo>
                    <a:pt x="74" y="272"/>
                    <a:pt x="83" y="263"/>
                    <a:pt x="95" y="263"/>
                  </a:cubicBezTo>
                  <a:cubicBezTo>
                    <a:pt x="107" y="263"/>
                    <a:pt x="116" y="272"/>
                    <a:pt x="116" y="284"/>
                  </a:cubicBezTo>
                  <a:close/>
                  <a:moveTo>
                    <a:pt x="232" y="284"/>
                  </a:moveTo>
                  <a:cubicBezTo>
                    <a:pt x="232" y="296"/>
                    <a:pt x="223" y="305"/>
                    <a:pt x="211" y="305"/>
                  </a:cubicBezTo>
                  <a:cubicBezTo>
                    <a:pt x="200" y="305"/>
                    <a:pt x="190" y="296"/>
                    <a:pt x="190" y="284"/>
                  </a:cubicBezTo>
                  <a:cubicBezTo>
                    <a:pt x="190" y="272"/>
                    <a:pt x="200" y="263"/>
                    <a:pt x="211" y="263"/>
                  </a:cubicBezTo>
                  <a:cubicBezTo>
                    <a:pt x="223" y="263"/>
                    <a:pt x="232" y="272"/>
                    <a:pt x="232" y="2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305" tIns="41153" rIns="82305" bIns="41153" numCol="1" anchor="t" anchorCtr="0" compatLnSpc="1">
              <a:prstTxWarp prst="textNoShape">
                <a:avLst/>
              </a:prstTxWarp>
            </a:bodyPr>
            <a:lstStyle/>
            <a:p>
              <a:endParaRPr lang="en-US" sz="1600"/>
            </a:p>
          </p:txBody>
        </p:sp>
      </p:grpSp>
    </p:spTree>
    <p:extLst>
      <p:ext uri="{BB962C8B-B14F-4D97-AF65-F5344CB8AC3E}">
        <p14:creationId xmlns:p14="http://schemas.microsoft.com/office/powerpoint/2010/main" val="3263479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Objectives</a:t>
            </a:r>
            <a:endParaRPr lang="en-US" dirty="0"/>
          </a:p>
        </p:txBody>
      </p:sp>
      <p:sp>
        <p:nvSpPr>
          <p:cNvPr id="3" name="Text Placeholder 2"/>
          <p:cNvSpPr>
            <a:spLocks noGrp="1"/>
          </p:cNvSpPr>
          <p:nvPr>
            <p:ph type="body" sz="quarter" idx="11"/>
          </p:nvPr>
        </p:nvSpPr>
        <p:spPr>
          <a:xfrm>
            <a:off x="274639" y="1212849"/>
            <a:ext cx="11889564" cy="5336846"/>
          </a:xfrm>
        </p:spPr>
        <p:txBody>
          <a:bodyPr/>
          <a:lstStyle/>
          <a:p>
            <a:r>
              <a:rPr lang="en-US" sz="3600" dirty="0" smtClean="0"/>
              <a:t>Why search?</a:t>
            </a:r>
          </a:p>
          <a:p>
            <a:endParaRPr lang="en-US" sz="3600" dirty="0"/>
          </a:p>
          <a:p>
            <a:r>
              <a:rPr lang="en-US" sz="3600" dirty="0" smtClean="0"/>
              <a:t>How to prepare SharePoint to satisfy your search requirements?</a:t>
            </a:r>
          </a:p>
          <a:p>
            <a:endParaRPr lang="en-US" sz="3600" dirty="0"/>
          </a:p>
          <a:p>
            <a:r>
              <a:rPr lang="en-US" sz="3600" dirty="0" smtClean="0"/>
              <a:t>How to use the SharePoint API’s to consume search?</a:t>
            </a:r>
          </a:p>
          <a:p>
            <a:endParaRPr lang="en-US" sz="3600" dirty="0"/>
          </a:p>
          <a:p>
            <a:r>
              <a:rPr lang="en-US" sz="3600" dirty="0" smtClean="0"/>
              <a:t>How to leverage advanced search capabilities in your applications?</a:t>
            </a:r>
            <a:endParaRPr lang="en-US" sz="3600" dirty="0"/>
          </a:p>
        </p:txBody>
      </p:sp>
    </p:spTree>
    <p:extLst>
      <p:ext uri="{BB962C8B-B14F-4D97-AF65-F5344CB8AC3E}">
        <p14:creationId xmlns:p14="http://schemas.microsoft.com/office/powerpoint/2010/main" val="107722760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7721" y="906462"/>
            <a:ext cx="4343400" cy="5794095"/>
          </a:xfrm>
          <a:prstGeom prst="rect">
            <a:avLst/>
          </a:prstGeom>
        </p:spPr>
      </p:pic>
    </p:spTree>
    <p:extLst>
      <p:ext uri="{BB962C8B-B14F-4D97-AF65-F5344CB8AC3E}">
        <p14:creationId xmlns:p14="http://schemas.microsoft.com/office/powerpoint/2010/main" val="50960660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a:t>
            </a:r>
            <a:endParaRPr lang="en-US" dirty="0"/>
          </a:p>
        </p:txBody>
      </p:sp>
      <p:pic>
        <p:nvPicPr>
          <p:cNvPr id="4" name="Picture 3"/>
          <p:cNvPicPr>
            <a:picLocks noChangeAspect="1"/>
          </p:cNvPicPr>
          <p:nvPr/>
        </p:nvPicPr>
        <p:blipFill>
          <a:blip r:embed="rId3"/>
          <a:stretch>
            <a:fillRect/>
          </a:stretch>
        </p:blipFill>
        <p:spPr>
          <a:xfrm>
            <a:off x="218352" y="1668462"/>
            <a:ext cx="5799591" cy="3596218"/>
          </a:xfrm>
          <a:prstGeom prst="rect">
            <a:avLst/>
          </a:prstGeom>
          <a:ln>
            <a:solidFill>
              <a:srgbClr val="0070C0"/>
            </a:solidFill>
          </a:ln>
        </p:spPr>
      </p:pic>
      <p:pic>
        <p:nvPicPr>
          <p:cNvPr id="3" name="Picture 4"/>
          <p:cNvPicPr>
            <a:picLocks noChangeAspect="1"/>
          </p:cNvPicPr>
          <p:nvPr/>
        </p:nvPicPr>
        <p:blipFill>
          <a:blip r:embed="rId4"/>
          <a:stretch>
            <a:fillRect/>
          </a:stretch>
        </p:blipFill>
        <p:spPr>
          <a:xfrm>
            <a:off x="6189258" y="1668463"/>
            <a:ext cx="6140481" cy="3596218"/>
          </a:xfrm>
          <a:prstGeom prst="rect">
            <a:avLst/>
          </a:prstGeom>
          <a:ln>
            <a:solidFill>
              <a:schemeClr val="tx2"/>
            </a:solidFill>
          </a:ln>
        </p:spPr>
      </p:pic>
    </p:spTree>
    <p:extLst>
      <p:ext uri="{BB962C8B-B14F-4D97-AF65-F5344CB8AC3E}">
        <p14:creationId xmlns:p14="http://schemas.microsoft.com/office/powerpoint/2010/main" val="359242048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The Final Product</a:t>
            </a:r>
          </a:p>
          <a:p>
            <a:endParaRPr lang="en-US" dirty="0"/>
          </a:p>
        </p:txBody>
      </p:sp>
    </p:spTree>
    <p:extLst>
      <p:ext uri="{BB962C8B-B14F-4D97-AF65-F5344CB8AC3E}">
        <p14:creationId xmlns:p14="http://schemas.microsoft.com/office/powerpoint/2010/main" val="969258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Requirements &amp; Constraints</a:t>
            </a:r>
            <a:endParaRPr lang="en-US" dirty="0"/>
          </a:p>
        </p:txBody>
      </p:sp>
      <p:sp>
        <p:nvSpPr>
          <p:cNvPr id="10" name="Freeform 139"/>
          <p:cNvSpPr>
            <a:spLocks noChangeAspect="1"/>
          </p:cNvSpPr>
          <p:nvPr/>
        </p:nvSpPr>
        <p:spPr bwMode="black">
          <a:xfrm>
            <a:off x="4746765" y="2125662"/>
            <a:ext cx="2942944" cy="2468880"/>
          </a:xfrm>
          <a:custGeom>
            <a:avLst/>
            <a:gdLst>
              <a:gd name="T0" fmla="*/ 384 w 450"/>
              <a:gd name="T1" fmla="*/ 111 h 378"/>
              <a:gd name="T2" fmla="*/ 388 w 450"/>
              <a:gd name="T3" fmla="*/ 104 h 378"/>
              <a:gd name="T4" fmla="*/ 381 w 450"/>
              <a:gd name="T5" fmla="*/ 97 h 378"/>
              <a:gd name="T6" fmla="*/ 349 w 450"/>
              <a:gd name="T7" fmla="*/ 97 h 378"/>
              <a:gd name="T8" fmla="*/ 257 w 450"/>
              <a:gd name="T9" fmla="*/ 68 h 378"/>
              <a:gd name="T10" fmla="*/ 231 w 450"/>
              <a:gd name="T11" fmla="*/ 50 h 378"/>
              <a:gd name="T12" fmla="*/ 231 w 450"/>
              <a:gd name="T13" fmla="*/ 33 h 378"/>
              <a:gd name="T14" fmla="*/ 242 w 450"/>
              <a:gd name="T15" fmla="*/ 17 h 378"/>
              <a:gd name="T16" fmla="*/ 224 w 450"/>
              <a:gd name="T17" fmla="*/ 0 h 378"/>
              <a:gd name="T18" fmla="*/ 207 w 450"/>
              <a:gd name="T19" fmla="*/ 17 h 378"/>
              <a:gd name="T20" fmla="*/ 217 w 450"/>
              <a:gd name="T21" fmla="*/ 33 h 378"/>
              <a:gd name="T22" fmla="*/ 217 w 450"/>
              <a:gd name="T23" fmla="*/ 50 h 378"/>
              <a:gd name="T24" fmla="*/ 192 w 450"/>
              <a:gd name="T25" fmla="*/ 68 h 378"/>
              <a:gd name="T26" fmla="*/ 99 w 450"/>
              <a:gd name="T27" fmla="*/ 97 h 378"/>
              <a:gd name="T28" fmla="*/ 69 w 450"/>
              <a:gd name="T29" fmla="*/ 97 h 378"/>
              <a:gd name="T30" fmla="*/ 62 w 450"/>
              <a:gd name="T31" fmla="*/ 104 h 378"/>
              <a:gd name="T32" fmla="*/ 66 w 450"/>
              <a:gd name="T33" fmla="*/ 111 h 378"/>
              <a:gd name="T34" fmla="*/ 6 w 450"/>
              <a:gd name="T35" fmla="*/ 255 h 378"/>
              <a:gd name="T36" fmla="*/ 20 w 450"/>
              <a:gd name="T37" fmla="*/ 255 h 378"/>
              <a:gd name="T38" fmla="*/ 69 w 450"/>
              <a:gd name="T39" fmla="*/ 136 h 378"/>
              <a:gd name="T40" fmla="*/ 125 w 450"/>
              <a:gd name="T41" fmla="*/ 270 h 378"/>
              <a:gd name="T42" fmla="*/ 0 w 450"/>
              <a:gd name="T43" fmla="*/ 270 h 378"/>
              <a:gd name="T44" fmla="*/ 69 w 450"/>
              <a:gd name="T45" fmla="*/ 319 h 378"/>
              <a:gd name="T46" fmla="*/ 139 w 450"/>
              <a:gd name="T47" fmla="*/ 270 h 378"/>
              <a:gd name="T48" fmla="*/ 73 w 450"/>
              <a:gd name="T49" fmla="*/ 112 h 378"/>
              <a:gd name="T50" fmla="*/ 196 w 450"/>
              <a:gd name="T51" fmla="*/ 112 h 378"/>
              <a:gd name="T52" fmla="*/ 213 w 450"/>
              <a:gd name="T53" fmla="*/ 122 h 378"/>
              <a:gd name="T54" fmla="*/ 213 w 450"/>
              <a:gd name="T55" fmla="*/ 328 h 378"/>
              <a:gd name="T56" fmla="*/ 108 w 450"/>
              <a:gd name="T57" fmla="*/ 367 h 378"/>
              <a:gd name="T58" fmla="*/ 108 w 450"/>
              <a:gd name="T59" fmla="*/ 378 h 378"/>
              <a:gd name="T60" fmla="*/ 342 w 450"/>
              <a:gd name="T61" fmla="*/ 378 h 378"/>
              <a:gd name="T62" fmla="*/ 342 w 450"/>
              <a:gd name="T63" fmla="*/ 367 h 378"/>
              <a:gd name="T64" fmla="*/ 236 w 450"/>
              <a:gd name="T65" fmla="*/ 328 h 378"/>
              <a:gd name="T66" fmla="*/ 236 w 450"/>
              <a:gd name="T67" fmla="*/ 122 h 378"/>
              <a:gd name="T68" fmla="*/ 252 w 450"/>
              <a:gd name="T69" fmla="*/ 112 h 378"/>
              <a:gd name="T70" fmla="*/ 377 w 450"/>
              <a:gd name="T71" fmla="*/ 112 h 378"/>
              <a:gd name="T72" fmla="*/ 317 w 450"/>
              <a:gd name="T73" fmla="*/ 255 h 378"/>
              <a:gd name="T74" fmla="*/ 331 w 450"/>
              <a:gd name="T75" fmla="*/ 255 h 378"/>
              <a:gd name="T76" fmla="*/ 380 w 450"/>
              <a:gd name="T77" fmla="*/ 136 h 378"/>
              <a:gd name="T78" fmla="*/ 436 w 450"/>
              <a:gd name="T79" fmla="*/ 270 h 378"/>
              <a:gd name="T80" fmla="*/ 311 w 450"/>
              <a:gd name="T81" fmla="*/ 270 h 378"/>
              <a:gd name="T82" fmla="*/ 380 w 450"/>
              <a:gd name="T83" fmla="*/ 319 h 378"/>
              <a:gd name="T84" fmla="*/ 450 w 450"/>
              <a:gd name="T85" fmla="*/ 270 h 378"/>
              <a:gd name="T86" fmla="*/ 384 w 450"/>
              <a:gd name="T87" fmla="*/ 111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50" h="378">
                <a:moveTo>
                  <a:pt x="384" y="111"/>
                </a:moveTo>
                <a:cubicBezTo>
                  <a:pt x="386" y="110"/>
                  <a:pt x="388" y="107"/>
                  <a:pt x="388" y="104"/>
                </a:cubicBezTo>
                <a:cubicBezTo>
                  <a:pt x="388" y="100"/>
                  <a:pt x="385" y="97"/>
                  <a:pt x="381" y="97"/>
                </a:cubicBezTo>
                <a:cubicBezTo>
                  <a:pt x="349" y="97"/>
                  <a:pt x="349" y="97"/>
                  <a:pt x="349" y="97"/>
                </a:cubicBezTo>
                <a:cubicBezTo>
                  <a:pt x="321" y="89"/>
                  <a:pt x="292" y="74"/>
                  <a:pt x="257" y="68"/>
                </a:cubicBezTo>
                <a:cubicBezTo>
                  <a:pt x="251" y="59"/>
                  <a:pt x="242" y="52"/>
                  <a:pt x="231" y="50"/>
                </a:cubicBezTo>
                <a:cubicBezTo>
                  <a:pt x="231" y="33"/>
                  <a:pt x="231" y="33"/>
                  <a:pt x="231" y="33"/>
                </a:cubicBezTo>
                <a:cubicBezTo>
                  <a:pt x="237" y="31"/>
                  <a:pt x="242" y="24"/>
                  <a:pt x="242" y="17"/>
                </a:cubicBezTo>
                <a:cubicBezTo>
                  <a:pt x="242" y="8"/>
                  <a:pt x="234" y="0"/>
                  <a:pt x="224" y="0"/>
                </a:cubicBezTo>
                <a:cubicBezTo>
                  <a:pt x="215" y="0"/>
                  <a:pt x="207" y="8"/>
                  <a:pt x="207" y="17"/>
                </a:cubicBezTo>
                <a:cubicBezTo>
                  <a:pt x="207" y="24"/>
                  <a:pt x="211" y="31"/>
                  <a:pt x="217" y="33"/>
                </a:cubicBezTo>
                <a:cubicBezTo>
                  <a:pt x="217" y="50"/>
                  <a:pt x="217" y="50"/>
                  <a:pt x="217" y="50"/>
                </a:cubicBezTo>
                <a:cubicBezTo>
                  <a:pt x="206" y="52"/>
                  <a:pt x="197" y="59"/>
                  <a:pt x="192" y="68"/>
                </a:cubicBezTo>
                <a:cubicBezTo>
                  <a:pt x="156" y="74"/>
                  <a:pt x="128" y="89"/>
                  <a:pt x="99" y="97"/>
                </a:cubicBezTo>
                <a:cubicBezTo>
                  <a:pt x="69" y="97"/>
                  <a:pt x="69" y="97"/>
                  <a:pt x="69" y="97"/>
                </a:cubicBezTo>
                <a:cubicBezTo>
                  <a:pt x="65" y="97"/>
                  <a:pt x="62" y="100"/>
                  <a:pt x="62" y="104"/>
                </a:cubicBezTo>
                <a:cubicBezTo>
                  <a:pt x="62" y="107"/>
                  <a:pt x="63" y="110"/>
                  <a:pt x="66" y="111"/>
                </a:cubicBezTo>
                <a:cubicBezTo>
                  <a:pt x="6" y="255"/>
                  <a:pt x="6" y="255"/>
                  <a:pt x="6" y="255"/>
                </a:cubicBezTo>
                <a:cubicBezTo>
                  <a:pt x="20" y="255"/>
                  <a:pt x="20" y="255"/>
                  <a:pt x="20" y="255"/>
                </a:cubicBezTo>
                <a:cubicBezTo>
                  <a:pt x="69" y="136"/>
                  <a:pt x="69" y="136"/>
                  <a:pt x="69" y="136"/>
                </a:cubicBezTo>
                <a:cubicBezTo>
                  <a:pt x="125" y="270"/>
                  <a:pt x="125" y="270"/>
                  <a:pt x="125" y="270"/>
                </a:cubicBezTo>
                <a:cubicBezTo>
                  <a:pt x="0" y="270"/>
                  <a:pt x="0" y="270"/>
                  <a:pt x="0" y="270"/>
                </a:cubicBezTo>
                <a:cubicBezTo>
                  <a:pt x="0" y="297"/>
                  <a:pt x="31" y="319"/>
                  <a:pt x="69" y="319"/>
                </a:cubicBezTo>
                <a:cubicBezTo>
                  <a:pt x="108" y="319"/>
                  <a:pt x="139" y="297"/>
                  <a:pt x="139" y="270"/>
                </a:cubicBezTo>
                <a:cubicBezTo>
                  <a:pt x="73" y="112"/>
                  <a:pt x="73" y="112"/>
                  <a:pt x="73" y="112"/>
                </a:cubicBezTo>
                <a:cubicBezTo>
                  <a:pt x="196" y="112"/>
                  <a:pt x="196" y="112"/>
                  <a:pt x="196" y="112"/>
                </a:cubicBezTo>
                <a:cubicBezTo>
                  <a:pt x="201" y="117"/>
                  <a:pt x="206" y="120"/>
                  <a:pt x="213" y="122"/>
                </a:cubicBezTo>
                <a:cubicBezTo>
                  <a:pt x="213" y="328"/>
                  <a:pt x="213" y="328"/>
                  <a:pt x="213" y="328"/>
                </a:cubicBezTo>
                <a:cubicBezTo>
                  <a:pt x="164" y="331"/>
                  <a:pt x="124" y="351"/>
                  <a:pt x="108" y="367"/>
                </a:cubicBezTo>
                <a:cubicBezTo>
                  <a:pt x="108" y="370"/>
                  <a:pt x="108" y="373"/>
                  <a:pt x="108" y="378"/>
                </a:cubicBezTo>
                <a:cubicBezTo>
                  <a:pt x="114" y="378"/>
                  <a:pt x="335" y="378"/>
                  <a:pt x="342" y="378"/>
                </a:cubicBezTo>
                <a:cubicBezTo>
                  <a:pt x="342" y="373"/>
                  <a:pt x="342" y="370"/>
                  <a:pt x="342" y="367"/>
                </a:cubicBezTo>
                <a:cubicBezTo>
                  <a:pt x="326" y="351"/>
                  <a:pt x="285" y="331"/>
                  <a:pt x="236" y="328"/>
                </a:cubicBezTo>
                <a:cubicBezTo>
                  <a:pt x="236" y="122"/>
                  <a:pt x="236" y="122"/>
                  <a:pt x="236" y="122"/>
                </a:cubicBezTo>
                <a:cubicBezTo>
                  <a:pt x="242" y="120"/>
                  <a:pt x="248" y="117"/>
                  <a:pt x="252" y="112"/>
                </a:cubicBezTo>
                <a:cubicBezTo>
                  <a:pt x="377" y="112"/>
                  <a:pt x="377" y="112"/>
                  <a:pt x="377" y="112"/>
                </a:cubicBezTo>
                <a:cubicBezTo>
                  <a:pt x="317" y="255"/>
                  <a:pt x="317" y="255"/>
                  <a:pt x="317" y="255"/>
                </a:cubicBezTo>
                <a:cubicBezTo>
                  <a:pt x="331" y="255"/>
                  <a:pt x="331" y="255"/>
                  <a:pt x="331" y="255"/>
                </a:cubicBezTo>
                <a:cubicBezTo>
                  <a:pt x="380" y="136"/>
                  <a:pt x="380" y="136"/>
                  <a:pt x="380" y="136"/>
                </a:cubicBezTo>
                <a:cubicBezTo>
                  <a:pt x="436" y="270"/>
                  <a:pt x="436" y="270"/>
                  <a:pt x="436" y="270"/>
                </a:cubicBezTo>
                <a:cubicBezTo>
                  <a:pt x="311" y="270"/>
                  <a:pt x="311" y="270"/>
                  <a:pt x="311" y="270"/>
                </a:cubicBezTo>
                <a:cubicBezTo>
                  <a:pt x="311" y="297"/>
                  <a:pt x="342" y="319"/>
                  <a:pt x="380" y="319"/>
                </a:cubicBezTo>
                <a:cubicBezTo>
                  <a:pt x="419" y="319"/>
                  <a:pt x="450" y="297"/>
                  <a:pt x="450" y="270"/>
                </a:cubicBezTo>
                <a:lnTo>
                  <a:pt x="384" y="111"/>
                </a:lnTo>
                <a:close/>
              </a:path>
            </a:pathLst>
          </a:custGeom>
          <a:solidFill>
            <a:schemeClr val="accent2"/>
          </a:solidFill>
          <a:ln>
            <a:noFill/>
          </a:ln>
        </p:spPr>
        <p:txBody>
          <a:bodyPr vert="horz" wrap="square" lIns="82305" tIns="41153" rIns="82305" bIns="41153" numCol="1" anchor="t" anchorCtr="0" compatLnSpc="1">
            <a:prstTxWarp prst="textNoShape">
              <a:avLst/>
            </a:prstTxWarp>
          </a:bodyPr>
          <a:lstStyle/>
          <a:p>
            <a:endParaRPr lang="en-US" sz="1600"/>
          </a:p>
        </p:txBody>
      </p:sp>
      <p:sp>
        <p:nvSpPr>
          <p:cNvPr id="11" name="TextBox 10"/>
          <p:cNvSpPr txBox="1"/>
          <p:nvPr/>
        </p:nvSpPr>
        <p:spPr>
          <a:xfrm>
            <a:off x="1517267" y="3046170"/>
            <a:ext cx="1889748" cy="627864"/>
          </a:xfrm>
          <a:prstGeom prst="rect">
            <a:avLst/>
          </a:prstGeom>
          <a:noFill/>
        </p:spPr>
        <p:txBody>
          <a:bodyPr wrap="none" lIns="182880" tIns="146304" rIns="182880" bIns="146304" rtlCol="0">
            <a:spAutoFit/>
          </a:bodyPr>
          <a:lstStyle/>
          <a:p>
            <a:pPr>
              <a:lnSpc>
                <a:spcPct val="90000"/>
              </a:lnSpc>
              <a:spcAft>
                <a:spcPts val="600"/>
              </a:spcAft>
            </a:pPr>
            <a:r>
              <a:rPr lang="en-US" sz="2400" b="1" dirty="0">
                <a:gradFill>
                  <a:gsLst>
                    <a:gs pos="2917">
                      <a:schemeClr val="tx1"/>
                    </a:gs>
                    <a:gs pos="30000">
                      <a:schemeClr val="tx1"/>
                    </a:gs>
                  </a:gsLst>
                  <a:lin ang="5400000" scaled="0"/>
                </a:gradFill>
              </a:rPr>
              <a:t>a</a:t>
            </a:r>
            <a:r>
              <a:rPr lang="en-US" sz="2400" dirty="0" smtClean="0">
                <a:gradFill>
                  <a:gsLst>
                    <a:gs pos="2917">
                      <a:schemeClr val="tx1"/>
                    </a:gs>
                    <a:gs pos="30000">
                      <a:schemeClr val="tx1"/>
                    </a:gs>
                  </a:gsLst>
                  <a:lin ang="5400000" scaled="0"/>
                </a:gradFill>
              </a:rPr>
              <a:t>utonomy*</a:t>
            </a:r>
          </a:p>
        </p:txBody>
      </p:sp>
      <p:sp>
        <p:nvSpPr>
          <p:cNvPr id="13" name="TextBox 12"/>
          <p:cNvSpPr txBox="1"/>
          <p:nvPr/>
        </p:nvSpPr>
        <p:spPr>
          <a:xfrm>
            <a:off x="9418157" y="3046170"/>
            <a:ext cx="1501052"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Visibility</a:t>
            </a:r>
          </a:p>
        </p:txBody>
      </p:sp>
      <p:sp>
        <p:nvSpPr>
          <p:cNvPr id="14" name="TextBox 13"/>
          <p:cNvSpPr txBox="1"/>
          <p:nvPr/>
        </p:nvSpPr>
        <p:spPr>
          <a:xfrm>
            <a:off x="5283526" y="4879491"/>
            <a:ext cx="1869423" cy="849463"/>
          </a:xfrm>
          <a:prstGeom prst="rect">
            <a:avLst/>
          </a:prstGeom>
          <a:noFill/>
        </p:spPr>
        <p:txBody>
          <a:bodyPr wrap="none" lIns="182880" tIns="146304" rIns="182880" bIns="146304" rtlCol="0">
            <a:spAutoFit/>
          </a:bodyPr>
          <a:lstStyle/>
          <a:p>
            <a:pPr>
              <a:lnSpc>
                <a:spcPct val="90000"/>
              </a:lnSpc>
              <a:spcAft>
                <a:spcPts val="600"/>
              </a:spcAft>
            </a:pPr>
            <a:r>
              <a:rPr lang="en-US" sz="4000" dirty="0" smtClean="0">
                <a:solidFill>
                  <a:schemeClr val="accent2"/>
                </a:solidFill>
              </a:rPr>
              <a:t>Search</a:t>
            </a:r>
          </a:p>
        </p:txBody>
      </p:sp>
    </p:spTree>
    <p:extLst>
      <p:ext uri="{BB962C8B-B14F-4D97-AF65-F5344CB8AC3E}">
        <p14:creationId xmlns:p14="http://schemas.microsoft.com/office/powerpoint/2010/main" val="493095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Why Search?</a:t>
            </a:r>
            <a:endParaRPr lang="en-US" dirty="0"/>
          </a:p>
        </p:txBody>
      </p:sp>
      <p:sp>
        <p:nvSpPr>
          <p:cNvPr id="7" name="Freeform 115"/>
          <p:cNvSpPr>
            <a:spLocks noChangeAspect="1" noEditPoints="1"/>
          </p:cNvSpPr>
          <p:nvPr/>
        </p:nvSpPr>
        <p:spPr bwMode="black">
          <a:xfrm>
            <a:off x="5151437" y="1516062"/>
            <a:ext cx="2699985" cy="2651760"/>
          </a:xfrm>
          <a:custGeom>
            <a:avLst/>
            <a:gdLst>
              <a:gd name="T0" fmla="*/ 63 w 68"/>
              <a:gd name="T1" fmla="*/ 12 h 66"/>
              <a:gd name="T2" fmla="*/ 48 w 68"/>
              <a:gd name="T3" fmla="*/ 1 h 66"/>
              <a:gd name="T4" fmla="*/ 42 w 68"/>
              <a:gd name="T5" fmla="*/ 0 h 66"/>
              <a:gd name="T6" fmla="*/ 18 w 68"/>
              <a:gd name="T7" fmla="*/ 19 h 66"/>
              <a:gd name="T8" fmla="*/ 21 w 68"/>
              <a:gd name="T9" fmla="*/ 37 h 66"/>
              <a:gd name="T10" fmla="*/ 2 w 68"/>
              <a:gd name="T11" fmla="*/ 56 h 66"/>
              <a:gd name="T12" fmla="*/ 2 w 68"/>
              <a:gd name="T13" fmla="*/ 65 h 66"/>
              <a:gd name="T14" fmla="*/ 7 w 68"/>
              <a:gd name="T15" fmla="*/ 66 h 66"/>
              <a:gd name="T16" fmla="*/ 11 w 68"/>
              <a:gd name="T17" fmla="*/ 65 h 66"/>
              <a:gd name="T18" fmla="*/ 30 w 68"/>
              <a:gd name="T19" fmla="*/ 46 h 66"/>
              <a:gd name="T20" fmla="*/ 36 w 68"/>
              <a:gd name="T21" fmla="*/ 49 h 66"/>
              <a:gd name="T22" fmla="*/ 42 w 68"/>
              <a:gd name="T23" fmla="*/ 50 h 66"/>
              <a:gd name="T24" fmla="*/ 66 w 68"/>
              <a:gd name="T25" fmla="*/ 31 h 66"/>
              <a:gd name="T26" fmla="*/ 63 w 68"/>
              <a:gd name="T27" fmla="*/ 12 h 66"/>
              <a:gd name="T28" fmla="*/ 59 w 68"/>
              <a:gd name="T29" fmla="*/ 29 h 66"/>
              <a:gd name="T30" fmla="*/ 42 w 68"/>
              <a:gd name="T31" fmla="*/ 42 h 66"/>
              <a:gd name="T32" fmla="*/ 38 w 68"/>
              <a:gd name="T33" fmla="*/ 42 h 66"/>
              <a:gd name="T34" fmla="*/ 26 w 68"/>
              <a:gd name="T35" fmla="*/ 21 h 66"/>
              <a:gd name="T36" fmla="*/ 42 w 68"/>
              <a:gd name="T37" fmla="*/ 8 h 66"/>
              <a:gd name="T38" fmla="*/ 46 w 68"/>
              <a:gd name="T39" fmla="*/ 8 h 66"/>
              <a:gd name="T40" fmla="*/ 57 w 68"/>
              <a:gd name="T41" fmla="*/ 16 h 66"/>
              <a:gd name="T42" fmla="*/ 59 w 68"/>
              <a:gd name="T43" fmla="*/ 2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66">
                <a:moveTo>
                  <a:pt x="63" y="12"/>
                </a:moveTo>
                <a:cubicBezTo>
                  <a:pt x="60" y="6"/>
                  <a:pt x="55" y="2"/>
                  <a:pt x="48" y="1"/>
                </a:cubicBezTo>
                <a:cubicBezTo>
                  <a:pt x="46" y="0"/>
                  <a:pt x="44" y="0"/>
                  <a:pt x="42" y="0"/>
                </a:cubicBezTo>
                <a:cubicBezTo>
                  <a:pt x="31" y="0"/>
                  <a:pt x="21" y="8"/>
                  <a:pt x="18" y="19"/>
                </a:cubicBezTo>
                <a:cubicBezTo>
                  <a:pt x="17" y="25"/>
                  <a:pt x="18" y="32"/>
                  <a:pt x="21" y="37"/>
                </a:cubicBezTo>
                <a:cubicBezTo>
                  <a:pt x="2" y="56"/>
                  <a:pt x="2" y="56"/>
                  <a:pt x="2" y="56"/>
                </a:cubicBezTo>
                <a:cubicBezTo>
                  <a:pt x="0" y="58"/>
                  <a:pt x="0" y="62"/>
                  <a:pt x="2" y="65"/>
                </a:cubicBezTo>
                <a:cubicBezTo>
                  <a:pt x="4" y="66"/>
                  <a:pt x="5" y="66"/>
                  <a:pt x="7" y="66"/>
                </a:cubicBezTo>
                <a:cubicBezTo>
                  <a:pt x="8" y="66"/>
                  <a:pt x="10" y="66"/>
                  <a:pt x="11" y="65"/>
                </a:cubicBezTo>
                <a:cubicBezTo>
                  <a:pt x="30" y="46"/>
                  <a:pt x="30" y="46"/>
                  <a:pt x="30" y="46"/>
                </a:cubicBezTo>
                <a:cubicBezTo>
                  <a:pt x="32" y="47"/>
                  <a:pt x="34" y="48"/>
                  <a:pt x="36" y="49"/>
                </a:cubicBezTo>
                <a:cubicBezTo>
                  <a:pt x="38" y="49"/>
                  <a:pt x="40" y="50"/>
                  <a:pt x="42" y="50"/>
                </a:cubicBezTo>
                <a:cubicBezTo>
                  <a:pt x="54" y="50"/>
                  <a:pt x="64" y="42"/>
                  <a:pt x="66" y="31"/>
                </a:cubicBezTo>
                <a:cubicBezTo>
                  <a:pt x="68" y="24"/>
                  <a:pt x="67" y="18"/>
                  <a:pt x="63" y="12"/>
                </a:cubicBezTo>
                <a:close/>
                <a:moveTo>
                  <a:pt x="59" y="29"/>
                </a:moveTo>
                <a:cubicBezTo>
                  <a:pt x="57" y="37"/>
                  <a:pt x="50" y="42"/>
                  <a:pt x="42" y="42"/>
                </a:cubicBezTo>
                <a:cubicBezTo>
                  <a:pt x="41" y="42"/>
                  <a:pt x="40" y="42"/>
                  <a:pt x="38" y="42"/>
                </a:cubicBezTo>
                <a:cubicBezTo>
                  <a:pt x="29" y="39"/>
                  <a:pt x="23" y="30"/>
                  <a:pt x="26" y="21"/>
                </a:cubicBezTo>
                <a:cubicBezTo>
                  <a:pt x="28" y="13"/>
                  <a:pt x="34" y="8"/>
                  <a:pt x="42" y="8"/>
                </a:cubicBezTo>
                <a:cubicBezTo>
                  <a:pt x="44" y="8"/>
                  <a:pt x="45" y="8"/>
                  <a:pt x="46" y="8"/>
                </a:cubicBezTo>
                <a:cubicBezTo>
                  <a:pt x="51" y="9"/>
                  <a:pt x="55" y="12"/>
                  <a:pt x="57" y="16"/>
                </a:cubicBezTo>
                <a:cubicBezTo>
                  <a:pt x="59" y="20"/>
                  <a:pt x="60" y="25"/>
                  <a:pt x="59" y="29"/>
                </a:cubicBezTo>
                <a:close/>
              </a:path>
            </a:pathLst>
          </a:custGeom>
          <a:solidFill>
            <a:schemeClr val="accent2"/>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4" name="TextBox 3"/>
          <p:cNvSpPr txBox="1"/>
          <p:nvPr/>
        </p:nvSpPr>
        <p:spPr>
          <a:xfrm>
            <a:off x="1750352" y="5554662"/>
            <a:ext cx="9664505"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“Google Announces Plans To Destroy All Information It Can’t Index”</a:t>
            </a:r>
          </a:p>
          <a:p>
            <a:pPr>
              <a:lnSpc>
                <a:spcPct val="90000"/>
              </a:lnSpc>
              <a:spcAft>
                <a:spcPts val="600"/>
              </a:spcAft>
            </a:pPr>
            <a:r>
              <a:rPr lang="en-US" sz="2400" dirty="0">
                <a:gradFill>
                  <a:gsLst>
                    <a:gs pos="2917">
                      <a:schemeClr val="tx1"/>
                    </a:gs>
                    <a:gs pos="30000">
                      <a:schemeClr val="tx1"/>
                    </a:gs>
                  </a:gsLst>
                  <a:lin ang="5400000" scaled="0"/>
                </a:gradFill>
              </a:rPr>
              <a:t>	</a:t>
            </a:r>
            <a:r>
              <a:rPr lang="en-US" sz="2400" dirty="0" smtClean="0">
                <a:gradFill>
                  <a:gsLst>
                    <a:gs pos="2917">
                      <a:schemeClr val="tx1"/>
                    </a:gs>
                    <a:gs pos="30000">
                      <a:schemeClr val="tx1"/>
                    </a:gs>
                  </a:gsLst>
                  <a:lin ang="5400000" scaled="0"/>
                </a:gradFill>
              </a:rPr>
              <a:t>					</a:t>
            </a:r>
            <a:r>
              <a:rPr lang="en-US" sz="2400" i="1" dirty="0" smtClean="0">
                <a:gradFill>
                  <a:gsLst>
                    <a:gs pos="2917">
                      <a:schemeClr val="tx1"/>
                    </a:gs>
                    <a:gs pos="30000">
                      <a:schemeClr val="tx1"/>
                    </a:gs>
                  </a:gsLst>
                  <a:lin ang="5400000" scaled="0"/>
                </a:gradFill>
              </a:rPr>
              <a:t>the Onion, August 31, 2005</a:t>
            </a:r>
          </a:p>
        </p:txBody>
      </p:sp>
    </p:spTree>
    <p:extLst>
      <p:ext uri="{BB962C8B-B14F-4D97-AF65-F5344CB8AC3E}">
        <p14:creationId xmlns:p14="http://schemas.microsoft.com/office/powerpoint/2010/main" val="1565209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499_SPC_2014_PowerUser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PowerUser_Template" id="{3162E047-FED3-4F25-97B2-1CD33649CA09}" vid="{504DDFC5-4D5F-465E-AEE8-B23836853E2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01F8CD70-ED6C-44E3-A4F4-3A1E5FCD2815}"/>
</file>

<file path=docProps/app.xml><?xml version="1.0" encoding="utf-8"?>
<Properties xmlns="http://schemas.openxmlformats.org/officeDocument/2006/extended-properties" xmlns:vt="http://schemas.openxmlformats.org/officeDocument/2006/docPropsVTypes">
  <Template>PowerUser</Template>
  <TotalTime>6</TotalTime>
  <Words>3788</Words>
  <Application>Microsoft Office PowerPoint</Application>
  <PresentationFormat>Custom</PresentationFormat>
  <Paragraphs>268</Paragraphs>
  <Slides>28</Slides>
  <Notes>26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Calibri</vt:lpstr>
      <vt:lpstr>Segoe Light</vt:lpstr>
      <vt:lpstr>Segoe UI</vt:lpstr>
      <vt:lpstr>Segoe UI Light</vt:lpstr>
      <vt:lpstr>Wingdings</vt:lpstr>
      <vt:lpstr>5-30499_SPC_2014_PowerUser_Template_16x9</vt:lpstr>
      <vt:lpstr>PowerPoint Presentation</vt:lpstr>
      <vt:lpstr>Search Development in  SharePoint 2013</vt:lpstr>
      <vt:lpstr>You are here because you want to…</vt:lpstr>
      <vt:lpstr>Our Objectives</vt:lpstr>
      <vt:lpstr>Problem</vt:lpstr>
      <vt:lpstr>Solution</vt:lpstr>
      <vt:lpstr>Demo</vt:lpstr>
      <vt:lpstr>Requirements &amp; Constraints</vt:lpstr>
      <vt:lpstr>Why Search?</vt:lpstr>
      <vt:lpstr>Solution Design</vt:lpstr>
      <vt:lpstr>What kind of app do I want to use?</vt:lpstr>
      <vt:lpstr>Application Architecture</vt:lpstr>
      <vt:lpstr>SharePoint-Hosted App</vt:lpstr>
      <vt:lpstr>Auto-Hosted App</vt:lpstr>
      <vt:lpstr>Demo</vt:lpstr>
      <vt:lpstr>SharePoint Configuration</vt:lpstr>
      <vt:lpstr>Managed Property Configuration</vt:lpstr>
      <vt:lpstr>JavaScript Search “Object Model”</vt:lpstr>
      <vt:lpstr>.NET CSOM Search “Object Model”</vt:lpstr>
      <vt:lpstr>Demo</vt:lpstr>
      <vt:lpstr>Tips &amp; Tricks</vt:lpstr>
      <vt:lpstr>Let’s Get Personal</vt:lpstr>
      <vt:lpstr>Demo</vt:lpstr>
      <vt:lpstr>Bringing it all together!</vt:lpstr>
      <vt:lpstr>Awesome Resources</vt:lpstr>
      <vt:lpstr>PowerPoint Presentation</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 Advanced Search-Driven SharePoint 2013 Apps</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3</cp:revision>
  <dcterms:created xsi:type="dcterms:W3CDTF">2014-03-04T00:47:44Z</dcterms:created>
  <dcterms:modified xsi:type="dcterms:W3CDTF">2014-03-04T23:50:46Z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