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43"/>
  </p:notesMasterIdLst>
  <p:handoutMasterIdLst>
    <p:handoutMasterId r:id="rId44"/>
  </p:handoutMasterIdLst>
  <p:sldIdLst>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57" r:id="rId41"/>
    <p:sldId id="293" r:id="rId4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8025" autoAdjust="0"/>
    <p:restoredTop sz="95232" autoAdjust="0"/>
  </p:normalViewPr>
  <p:slideViewPr>
    <p:cSldViewPr snapToObjects="1">
      <p:cViewPr varScale="1">
        <p:scale>
          <a:sx n="114" d="100"/>
          <a:sy n="114" d="100"/>
        </p:scale>
        <p:origin x="84" y="258"/>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25" d="100"/>
        <a:sy n="25"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3FFBC2-37AC-4ADE-B608-56971D9147FB}" type="doc">
      <dgm:prSet loTypeId="urn:microsoft.com/office/officeart/2005/8/layout/venn2" loCatId="relationship" qsTypeId="urn:microsoft.com/office/officeart/2005/8/quickstyle/simple1" qsCatId="simple" csTypeId="urn:microsoft.com/office/officeart/2005/8/colors/colorful5" csCatId="colorful" phldr="1"/>
      <dgm:spPr/>
      <dgm:t>
        <a:bodyPr/>
        <a:lstStyle/>
        <a:p>
          <a:endParaRPr lang="en-US"/>
        </a:p>
      </dgm:t>
    </dgm:pt>
    <dgm:pt modelId="{093FDB79-FC9B-438A-9AE8-9BCC5E2557A6}">
      <dgm:prSet phldrT="[Text]" custT="1"/>
      <dgm:spPr/>
      <dgm:t>
        <a:bodyPr/>
        <a:lstStyle/>
        <a:p>
          <a:r>
            <a:rPr lang="en-US" sz="1100" b="1" dirty="0" smtClean="0"/>
            <a:t>Out of box S2S Scenarios, Extensibility</a:t>
          </a:r>
          <a:endParaRPr lang="en-US" sz="1100" b="1" dirty="0"/>
        </a:p>
      </dgm:t>
    </dgm:pt>
    <dgm:pt modelId="{1C995364-FC14-4C6F-ABFC-032A8A40B2C9}" type="parTrans" cxnId="{9EDEE89F-004D-4B4D-83BC-83DFDEF3E66F}">
      <dgm:prSet/>
      <dgm:spPr/>
      <dgm:t>
        <a:bodyPr/>
        <a:lstStyle/>
        <a:p>
          <a:endParaRPr lang="en-US" sz="1800" b="1"/>
        </a:p>
      </dgm:t>
    </dgm:pt>
    <dgm:pt modelId="{85356290-2CC7-4C35-BB65-E4FE1721FFD6}" type="sibTrans" cxnId="{9EDEE89F-004D-4B4D-83BC-83DFDEF3E66F}">
      <dgm:prSet/>
      <dgm:spPr/>
      <dgm:t>
        <a:bodyPr/>
        <a:lstStyle/>
        <a:p>
          <a:endParaRPr lang="en-US" sz="1800" b="1"/>
        </a:p>
      </dgm:t>
    </dgm:pt>
    <dgm:pt modelId="{C8C2B8C1-2DB0-46AF-966A-7F685A1D8C35}">
      <dgm:prSet phldrT="[Text]" custT="1"/>
      <dgm:spPr/>
      <dgm:t>
        <a:bodyPr/>
        <a:lstStyle/>
        <a:p>
          <a:r>
            <a:rPr lang="en-US" sz="1100" b="1" dirty="0" smtClean="0"/>
            <a:t>App Model</a:t>
          </a:r>
          <a:endParaRPr lang="en-US" sz="1100" b="1" dirty="0"/>
        </a:p>
      </dgm:t>
    </dgm:pt>
    <dgm:pt modelId="{1B322C3E-8714-443B-A022-CA797CD11F00}" type="parTrans" cxnId="{A97CF262-F297-427A-8FC9-8CD9DC7E9F66}">
      <dgm:prSet/>
      <dgm:spPr/>
      <dgm:t>
        <a:bodyPr/>
        <a:lstStyle/>
        <a:p>
          <a:endParaRPr lang="en-US" sz="1800" b="1"/>
        </a:p>
      </dgm:t>
    </dgm:pt>
    <dgm:pt modelId="{59AD5ABA-CA61-4718-8131-1EC5BC8E7974}" type="sibTrans" cxnId="{A97CF262-F297-427A-8FC9-8CD9DC7E9F66}">
      <dgm:prSet/>
      <dgm:spPr/>
      <dgm:t>
        <a:bodyPr/>
        <a:lstStyle/>
        <a:p>
          <a:endParaRPr lang="en-US" sz="1800" b="1"/>
        </a:p>
      </dgm:t>
    </dgm:pt>
    <dgm:pt modelId="{B5048D87-9E3F-4DE7-8880-77173169DE84}">
      <dgm:prSet phldrT="[Text]" custT="1"/>
      <dgm:spPr/>
      <dgm:t>
        <a:bodyPr/>
        <a:lstStyle/>
        <a:p>
          <a:r>
            <a:rPr lang="en-US" sz="1100" b="1" dirty="0" err="1" smtClean="0"/>
            <a:t>Oauth</a:t>
          </a:r>
          <a:r>
            <a:rPr lang="en-US" sz="1100" b="1" dirty="0" smtClean="0"/>
            <a:t> &amp; S2S identity platform</a:t>
          </a:r>
          <a:endParaRPr lang="en-US" sz="1100" b="1" dirty="0"/>
        </a:p>
      </dgm:t>
    </dgm:pt>
    <dgm:pt modelId="{426EB7E6-C34E-4D73-9537-CB4C12E8FAE2}" type="parTrans" cxnId="{62CFB20F-51CF-4486-A24A-B2A199A716D5}">
      <dgm:prSet/>
      <dgm:spPr/>
      <dgm:t>
        <a:bodyPr/>
        <a:lstStyle/>
        <a:p>
          <a:endParaRPr lang="en-US" sz="1800" b="1"/>
        </a:p>
      </dgm:t>
    </dgm:pt>
    <dgm:pt modelId="{0076A305-37E9-47B4-AB60-21F3CDA5C318}" type="sibTrans" cxnId="{62CFB20F-51CF-4486-A24A-B2A199A716D5}">
      <dgm:prSet/>
      <dgm:spPr/>
      <dgm:t>
        <a:bodyPr/>
        <a:lstStyle/>
        <a:p>
          <a:endParaRPr lang="en-US" sz="1800" b="1"/>
        </a:p>
      </dgm:t>
    </dgm:pt>
    <dgm:pt modelId="{BA8341C9-280E-450D-8A55-ECD7D747F9BA}">
      <dgm:prSet phldrT="[Text]" custT="1"/>
      <dgm:spPr/>
      <dgm:t>
        <a:bodyPr/>
        <a:lstStyle/>
        <a:p>
          <a:r>
            <a:rPr lang="en-US" sz="1100" b="1" dirty="0" smtClean="0"/>
            <a:t>Claims infrastructure</a:t>
          </a:r>
          <a:endParaRPr lang="en-US" sz="1100" b="1" dirty="0"/>
        </a:p>
      </dgm:t>
    </dgm:pt>
    <dgm:pt modelId="{65870CCC-0D20-48A3-A625-6F2C1CE44C60}" type="parTrans" cxnId="{9EECC9EC-9DC3-427A-91FE-2EA475859F39}">
      <dgm:prSet/>
      <dgm:spPr/>
      <dgm:t>
        <a:bodyPr/>
        <a:lstStyle/>
        <a:p>
          <a:endParaRPr lang="en-US" sz="1800" b="1"/>
        </a:p>
      </dgm:t>
    </dgm:pt>
    <dgm:pt modelId="{6D10F5EB-5EC6-4A63-ACA9-02AEE5E0CB84}" type="sibTrans" cxnId="{9EECC9EC-9DC3-427A-91FE-2EA475859F39}">
      <dgm:prSet/>
      <dgm:spPr/>
      <dgm:t>
        <a:bodyPr/>
        <a:lstStyle/>
        <a:p>
          <a:endParaRPr lang="en-US" sz="1800" b="1"/>
        </a:p>
      </dgm:t>
    </dgm:pt>
    <dgm:pt modelId="{18EE2680-5F90-42EE-BCFC-A2B49AEC4B46}" type="pres">
      <dgm:prSet presAssocID="{AF3FFBC2-37AC-4ADE-B608-56971D9147FB}" presName="Name0" presStyleCnt="0">
        <dgm:presLayoutVars>
          <dgm:chMax val="7"/>
          <dgm:resizeHandles val="exact"/>
        </dgm:presLayoutVars>
      </dgm:prSet>
      <dgm:spPr/>
      <dgm:t>
        <a:bodyPr/>
        <a:lstStyle/>
        <a:p>
          <a:endParaRPr lang="it-IT"/>
        </a:p>
      </dgm:t>
    </dgm:pt>
    <dgm:pt modelId="{F963BD78-0F1F-4102-8115-3D48FC2DE5D4}" type="pres">
      <dgm:prSet presAssocID="{AF3FFBC2-37AC-4ADE-B608-56971D9147FB}" presName="comp1" presStyleCnt="0"/>
      <dgm:spPr/>
      <dgm:t>
        <a:bodyPr/>
        <a:lstStyle/>
        <a:p>
          <a:endParaRPr lang="it-IT"/>
        </a:p>
      </dgm:t>
    </dgm:pt>
    <dgm:pt modelId="{3983BDE9-B9FB-4F9D-BEF6-1CEA525D8004}" type="pres">
      <dgm:prSet presAssocID="{AF3FFBC2-37AC-4ADE-B608-56971D9147FB}" presName="circle1" presStyleLbl="node1" presStyleIdx="0" presStyleCnt="4"/>
      <dgm:spPr/>
      <dgm:t>
        <a:bodyPr/>
        <a:lstStyle/>
        <a:p>
          <a:endParaRPr lang="en-US"/>
        </a:p>
      </dgm:t>
    </dgm:pt>
    <dgm:pt modelId="{288E111F-8652-4C8A-8EE4-D3AC3BA95B2F}" type="pres">
      <dgm:prSet presAssocID="{AF3FFBC2-37AC-4ADE-B608-56971D9147FB}" presName="c1text" presStyleLbl="node1" presStyleIdx="0" presStyleCnt="4">
        <dgm:presLayoutVars>
          <dgm:bulletEnabled val="1"/>
        </dgm:presLayoutVars>
      </dgm:prSet>
      <dgm:spPr/>
      <dgm:t>
        <a:bodyPr/>
        <a:lstStyle/>
        <a:p>
          <a:endParaRPr lang="en-US"/>
        </a:p>
      </dgm:t>
    </dgm:pt>
    <dgm:pt modelId="{5553853D-B903-47CF-91F7-8FC372014393}" type="pres">
      <dgm:prSet presAssocID="{AF3FFBC2-37AC-4ADE-B608-56971D9147FB}" presName="comp2" presStyleCnt="0"/>
      <dgm:spPr/>
      <dgm:t>
        <a:bodyPr/>
        <a:lstStyle/>
        <a:p>
          <a:endParaRPr lang="it-IT"/>
        </a:p>
      </dgm:t>
    </dgm:pt>
    <dgm:pt modelId="{E90C5CA7-3744-4B18-A50B-678E7DA58311}" type="pres">
      <dgm:prSet presAssocID="{AF3FFBC2-37AC-4ADE-B608-56971D9147FB}" presName="circle2" presStyleLbl="node1" presStyleIdx="1" presStyleCnt="4"/>
      <dgm:spPr/>
      <dgm:t>
        <a:bodyPr/>
        <a:lstStyle/>
        <a:p>
          <a:endParaRPr lang="it-IT"/>
        </a:p>
      </dgm:t>
    </dgm:pt>
    <dgm:pt modelId="{634165C1-7CD2-446B-80CE-153C10391D29}" type="pres">
      <dgm:prSet presAssocID="{AF3FFBC2-37AC-4ADE-B608-56971D9147FB}" presName="c2text" presStyleLbl="node1" presStyleIdx="1" presStyleCnt="4">
        <dgm:presLayoutVars>
          <dgm:bulletEnabled val="1"/>
        </dgm:presLayoutVars>
      </dgm:prSet>
      <dgm:spPr/>
      <dgm:t>
        <a:bodyPr/>
        <a:lstStyle/>
        <a:p>
          <a:endParaRPr lang="it-IT"/>
        </a:p>
      </dgm:t>
    </dgm:pt>
    <dgm:pt modelId="{F07E290D-0EA5-4EA6-AB07-F81218FF7FD7}" type="pres">
      <dgm:prSet presAssocID="{AF3FFBC2-37AC-4ADE-B608-56971D9147FB}" presName="comp3" presStyleCnt="0"/>
      <dgm:spPr/>
      <dgm:t>
        <a:bodyPr/>
        <a:lstStyle/>
        <a:p>
          <a:endParaRPr lang="it-IT"/>
        </a:p>
      </dgm:t>
    </dgm:pt>
    <dgm:pt modelId="{8376864F-A867-4F8A-8109-927F5838DFFA}" type="pres">
      <dgm:prSet presAssocID="{AF3FFBC2-37AC-4ADE-B608-56971D9147FB}" presName="circle3" presStyleLbl="node1" presStyleIdx="2" presStyleCnt="4"/>
      <dgm:spPr/>
      <dgm:t>
        <a:bodyPr/>
        <a:lstStyle/>
        <a:p>
          <a:endParaRPr lang="en-US"/>
        </a:p>
      </dgm:t>
    </dgm:pt>
    <dgm:pt modelId="{0DAB45C7-6C0D-47AD-A01D-3597F6484DFF}" type="pres">
      <dgm:prSet presAssocID="{AF3FFBC2-37AC-4ADE-B608-56971D9147FB}" presName="c3text" presStyleLbl="node1" presStyleIdx="2" presStyleCnt="4">
        <dgm:presLayoutVars>
          <dgm:bulletEnabled val="1"/>
        </dgm:presLayoutVars>
      </dgm:prSet>
      <dgm:spPr/>
      <dgm:t>
        <a:bodyPr/>
        <a:lstStyle/>
        <a:p>
          <a:endParaRPr lang="en-US"/>
        </a:p>
      </dgm:t>
    </dgm:pt>
    <dgm:pt modelId="{F55568DC-ADA7-4BB9-8DBC-B97DB5DE5D9C}" type="pres">
      <dgm:prSet presAssocID="{AF3FFBC2-37AC-4ADE-B608-56971D9147FB}" presName="comp4" presStyleCnt="0"/>
      <dgm:spPr/>
      <dgm:t>
        <a:bodyPr/>
        <a:lstStyle/>
        <a:p>
          <a:endParaRPr lang="it-IT"/>
        </a:p>
      </dgm:t>
    </dgm:pt>
    <dgm:pt modelId="{D055C04B-C462-4440-B377-2644C011BB4E}" type="pres">
      <dgm:prSet presAssocID="{AF3FFBC2-37AC-4ADE-B608-56971D9147FB}" presName="circle4" presStyleLbl="node1" presStyleIdx="3" presStyleCnt="4"/>
      <dgm:spPr/>
      <dgm:t>
        <a:bodyPr/>
        <a:lstStyle/>
        <a:p>
          <a:endParaRPr lang="en-US"/>
        </a:p>
      </dgm:t>
    </dgm:pt>
    <dgm:pt modelId="{D5A7E5CB-84B5-4382-8478-434F60007DAC}" type="pres">
      <dgm:prSet presAssocID="{AF3FFBC2-37AC-4ADE-B608-56971D9147FB}" presName="c4text" presStyleLbl="node1" presStyleIdx="3" presStyleCnt="4">
        <dgm:presLayoutVars>
          <dgm:bulletEnabled val="1"/>
        </dgm:presLayoutVars>
      </dgm:prSet>
      <dgm:spPr/>
      <dgm:t>
        <a:bodyPr/>
        <a:lstStyle/>
        <a:p>
          <a:endParaRPr lang="en-US"/>
        </a:p>
      </dgm:t>
    </dgm:pt>
  </dgm:ptLst>
  <dgm:cxnLst>
    <dgm:cxn modelId="{48913E22-B5D3-4377-A2C2-FEECB057521E}" type="presOf" srcId="{AF3FFBC2-37AC-4ADE-B608-56971D9147FB}" destId="{18EE2680-5F90-42EE-BCFC-A2B49AEC4B46}" srcOrd="0" destOrd="0" presId="urn:microsoft.com/office/officeart/2005/8/layout/venn2"/>
    <dgm:cxn modelId="{62CFB20F-51CF-4486-A24A-B2A199A716D5}" srcId="{AF3FFBC2-37AC-4ADE-B608-56971D9147FB}" destId="{B5048D87-9E3F-4DE7-8880-77173169DE84}" srcOrd="2" destOrd="0" parTransId="{426EB7E6-C34E-4D73-9537-CB4C12E8FAE2}" sibTransId="{0076A305-37E9-47B4-AB60-21F3CDA5C318}"/>
    <dgm:cxn modelId="{A97CF262-F297-427A-8FC9-8CD9DC7E9F66}" srcId="{AF3FFBC2-37AC-4ADE-B608-56971D9147FB}" destId="{C8C2B8C1-2DB0-46AF-966A-7F685A1D8C35}" srcOrd="1" destOrd="0" parTransId="{1B322C3E-8714-443B-A022-CA797CD11F00}" sibTransId="{59AD5ABA-CA61-4718-8131-1EC5BC8E7974}"/>
    <dgm:cxn modelId="{9F703C84-C1EC-45A3-8F9D-7FCCED026060}" type="presOf" srcId="{B5048D87-9E3F-4DE7-8880-77173169DE84}" destId="{0DAB45C7-6C0D-47AD-A01D-3597F6484DFF}" srcOrd="1" destOrd="0" presId="urn:microsoft.com/office/officeart/2005/8/layout/venn2"/>
    <dgm:cxn modelId="{9EDEE89F-004D-4B4D-83BC-83DFDEF3E66F}" srcId="{AF3FFBC2-37AC-4ADE-B608-56971D9147FB}" destId="{093FDB79-FC9B-438A-9AE8-9BCC5E2557A6}" srcOrd="0" destOrd="0" parTransId="{1C995364-FC14-4C6F-ABFC-032A8A40B2C9}" sibTransId="{85356290-2CC7-4C35-BB65-E4FE1721FFD6}"/>
    <dgm:cxn modelId="{F568287F-6186-4E95-A7D9-849C0A919DCD}" type="presOf" srcId="{C8C2B8C1-2DB0-46AF-966A-7F685A1D8C35}" destId="{634165C1-7CD2-446B-80CE-153C10391D29}" srcOrd="1" destOrd="0" presId="urn:microsoft.com/office/officeart/2005/8/layout/venn2"/>
    <dgm:cxn modelId="{1E7703B3-A53E-45BF-A3F4-A038D2E60ED7}" type="presOf" srcId="{093FDB79-FC9B-438A-9AE8-9BCC5E2557A6}" destId="{288E111F-8652-4C8A-8EE4-D3AC3BA95B2F}" srcOrd="1" destOrd="0" presId="urn:microsoft.com/office/officeart/2005/8/layout/venn2"/>
    <dgm:cxn modelId="{EDE8058E-D50A-46B5-A6B9-27539DCAA7C7}" type="presOf" srcId="{C8C2B8C1-2DB0-46AF-966A-7F685A1D8C35}" destId="{E90C5CA7-3744-4B18-A50B-678E7DA58311}" srcOrd="0" destOrd="0" presId="urn:microsoft.com/office/officeart/2005/8/layout/venn2"/>
    <dgm:cxn modelId="{7B5B6C03-D415-4265-88B8-51A3A958B18D}" type="presOf" srcId="{BA8341C9-280E-450D-8A55-ECD7D747F9BA}" destId="{D5A7E5CB-84B5-4382-8478-434F60007DAC}" srcOrd="1" destOrd="0" presId="urn:microsoft.com/office/officeart/2005/8/layout/venn2"/>
    <dgm:cxn modelId="{B7918B1D-4B00-4349-80C9-7A73C2198E1D}" type="presOf" srcId="{093FDB79-FC9B-438A-9AE8-9BCC5E2557A6}" destId="{3983BDE9-B9FB-4F9D-BEF6-1CEA525D8004}" srcOrd="0" destOrd="0" presId="urn:microsoft.com/office/officeart/2005/8/layout/venn2"/>
    <dgm:cxn modelId="{9EECC9EC-9DC3-427A-91FE-2EA475859F39}" srcId="{AF3FFBC2-37AC-4ADE-B608-56971D9147FB}" destId="{BA8341C9-280E-450D-8A55-ECD7D747F9BA}" srcOrd="3" destOrd="0" parTransId="{65870CCC-0D20-48A3-A625-6F2C1CE44C60}" sibTransId="{6D10F5EB-5EC6-4A63-ACA9-02AEE5E0CB84}"/>
    <dgm:cxn modelId="{AEFECD05-3538-4102-92C5-59C56B6E4E3D}" type="presOf" srcId="{BA8341C9-280E-450D-8A55-ECD7D747F9BA}" destId="{D055C04B-C462-4440-B377-2644C011BB4E}" srcOrd="0" destOrd="0" presId="urn:microsoft.com/office/officeart/2005/8/layout/venn2"/>
    <dgm:cxn modelId="{EAB85057-51B1-49A1-AFA1-1789393C729B}" type="presOf" srcId="{B5048D87-9E3F-4DE7-8880-77173169DE84}" destId="{8376864F-A867-4F8A-8109-927F5838DFFA}" srcOrd="0" destOrd="0" presId="urn:microsoft.com/office/officeart/2005/8/layout/venn2"/>
    <dgm:cxn modelId="{6A7645F0-7F55-4F12-9E55-4AD1C279CF85}" type="presParOf" srcId="{18EE2680-5F90-42EE-BCFC-A2B49AEC4B46}" destId="{F963BD78-0F1F-4102-8115-3D48FC2DE5D4}" srcOrd="0" destOrd="0" presId="urn:microsoft.com/office/officeart/2005/8/layout/venn2"/>
    <dgm:cxn modelId="{C576F6D0-317A-48B5-B6AC-FA7DBA32DA77}" type="presParOf" srcId="{F963BD78-0F1F-4102-8115-3D48FC2DE5D4}" destId="{3983BDE9-B9FB-4F9D-BEF6-1CEA525D8004}" srcOrd="0" destOrd="0" presId="urn:microsoft.com/office/officeart/2005/8/layout/venn2"/>
    <dgm:cxn modelId="{C791A836-BBE1-4FEB-BE79-A6C550345458}" type="presParOf" srcId="{F963BD78-0F1F-4102-8115-3D48FC2DE5D4}" destId="{288E111F-8652-4C8A-8EE4-D3AC3BA95B2F}" srcOrd="1" destOrd="0" presId="urn:microsoft.com/office/officeart/2005/8/layout/venn2"/>
    <dgm:cxn modelId="{1A227A8D-8F74-49C5-B34B-6A6CE8769D7F}" type="presParOf" srcId="{18EE2680-5F90-42EE-BCFC-A2B49AEC4B46}" destId="{5553853D-B903-47CF-91F7-8FC372014393}" srcOrd="1" destOrd="0" presId="urn:microsoft.com/office/officeart/2005/8/layout/venn2"/>
    <dgm:cxn modelId="{5EA0C307-41AB-47F3-8642-4ABF6F41BA90}" type="presParOf" srcId="{5553853D-B903-47CF-91F7-8FC372014393}" destId="{E90C5CA7-3744-4B18-A50B-678E7DA58311}" srcOrd="0" destOrd="0" presId="urn:microsoft.com/office/officeart/2005/8/layout/venn2"/>
    <dgm:cxn modelId="{11BC77F4-015C-4D8D-93ED-130849845F12}" type="presParOf" srcId="{5553853D-B903-47CF-91F7-8FC372014393}" destId="{634165C1-7CD2-446B-80CE-153C10391D29}" srcOrd="1" destOrd="0" presId="urn:microsoft.com/office/officeart/2005/8/layout/venn2"/>
    <dgm:cxn modelId="{59E2F002-4DE3-4D5D-8305-2A4F9D5CA13C}" type="presParOf" srcId="{18EE2680-5F90-42EE-BCFC-A2B49AEC4B46}" destId="{F07E290D-0EA5-4EA6-AB07-F81218FF7FD7}" srcOrd="2" destOrd="0" presId="urn:microsoft.com/office/officeart/2005/8/layout/venn2"/>
    <dgm:cxn modelId="{86420C91-9871-452D-8D57-D1780F9ECE96}" type="presParOf" srcId="{F07E290D-0EA5-4EA6-AB07-F81218FF7FD7}" destId="{8376864F-A867-4F8A-8109-927F5838DFFA}" srcOrd="0" destOrd="0" presId="urn:microsoft.com/office/officeart/2005/8/layout/venn2"/>
    <dgm:cxn modelId="{9ADE8199-7DA5-4605-A9AB-C1C48497BE72}" type="presParOf" srcId="{F07E290D-0EA5-4EA6-AB07-F81218FF7FD7}" destId="{0DAB45C7-6C0D-47AD-A01D-3597F6484DFF}" srcOrd="1" destOrd="0" presId="urn:microsoft.com/office/officeart/2005/8/layout/venn2"/>
    <dgm:cxn modelId="{AC57964A-9F1F-45ED-AFD4-0D6ACDCD95FB}" type="presParOf" srcId="{18EE2680-5F90-42EE-BCFC-A2B49AEC4B46}" destId="{F55568DC-ADA7-4BB9-8DBC-B97DB5DE5D9C}" srcOrd="3" destOrd="0" presId="urn:microsoft.com/office/officeart/2005/8/layout/venn2"/>
    <dgm:cxn modelId="{01004762-37ED-44DD-A375-8D7ED4D4AFC5}" type="presParOf" srcId="{F55568DC-ADA7-4BB9-8DBC-B97DB5DE5D9C}" destId="{D055C04B-C462-4440-B377-2644C011BB4E}" srcOrd="0" destOrd="0" presId="urn:microsoft.com/office/officeart/2005/8/layout/venn2"/>
    <dgm:cxn modelId="{402635A4-57DB-4FBB-8DFD-2B15E8C3EF35}" type="presParOf" srcId="{F55568DC-ADA7-4BB9-8DBC-B97DB5DE5D9C}" destId="{D5A7E5CB-84B5-4382-8478-434F60007DAC}"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3/6/2014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3/6/2014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33217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5857329" y="9428583"/>
            <a:ext cx="938772" cy="496332"/>
          </a:xfrm>
          <a:prstGeom prst="rect">
            <a:avLst/>
          </a:prstGeom>
        </p:spPr>
        <p:txBody>
          <a:bodyPr/>
          <a:lstStyle/>
          <a:p>
            <a:fld id="{B4008EB6-D09E-4580-8CD6-DDB14511944F}" type="slidenum">
              <a:rPr lang="en-US" smtClean="0">
                <a:solidFill>
                  <a:prstClr val="black"/>
                </a:solidFill>
              </a:rPr>
              <a:pPr/>
              <a:t>24</a:t>
            </a:fld>
            <a:endParaRPr lang="en-US" dirty="0">
              <a:solidFill>
                <a:prstClr val="black"/>
              </a:solidFill>
            </a:endParaRPr>
          </a:p>
        </p:txBody>
      </p:sp>
      <p:sp>
        <p:nvSpPr>
          <p:cNvPr id="5" name="Header Placeholder 4"/>
          <p:cNvSpPr>
            <a:spLocks noGrp="1"/>
          </p:cNvSpPr>
          <p:nvPr>
            <p:ph type="hdr" sz="quarter" idx="11"/>
          </p:nvPr>
        </p:nvSpPr>
        <p:spPr>
          <a:xfrm>
            <a:off x="0" y="0"/>
            <a:ext cx="2945659" cy="496332"/>
          </a:xfrm>
          <a:prstGeom prst="rect">
            <a:avLst/>
          </a:prstGeom>
        </p:spPr>
        <p:txBody>
          <a:bodyPr/>
          <a:lstStyle/>
          <a:p>
            <a:r>
              <a:rPr lang="en-US" smtClean="0">
                <a:solidFill>
                  <a:prstClr val="black"/>
                </a:solidFill>
              </a:rPr>
              <a:t>Microsoft SharePoint Server 2013</a:t>
            </a:r>
            <a:endParaRPr lang="en-US" dirty="0">
              <a:solidFill>
                <a:prstClr val="black"/>
              </a:solidFill>
            </a:endParaRPr>
          </a:p>
        </p:txBody>
      </p:sp>
      <p:sp>
        <p:nvSpPr>
          <p:cNvPr id="6" name="Footer Placeholder 5"/>
          <p:cNvSpPr>
            <a:spLocks noGrp="1"/>
          </p:cNvSpPr>
          <p:nvPr>
            <p:ph type="ftr" sz="quarter" idx="12"/>
          </p:nvPr>
        </p:nvSpPr>
        <p:spPr>
          <a:xfrm>
            <a:off x="-1" y="9428583"/>
            <a:ext cx="5857329" cy="496333"/>
          </a:xfrm>
          <a:prstGeom prst="rect">
            <a:avLst/>
          </a:prstGeom>
        </p:spPr>
        <p:txBody>
          <a:bodyPr/>
          <a:lstStyle/>
          <a:p>
            <a:pPr marL="231775" defTabSz="914099" eaLnBrk="0" hangingPunct="0"/>
            <a:r>
              <a:rPr lang="en-US" sz="5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231775" defTabSz="914099" eaLnBrk="0" hangingPunct="0"/>
            <a:r>
              <a:rPr lang="en-US" sz="5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9876501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5857329" y="9428583"/>
            <a:ext cx="938772" cy="496332"/>
          </a:xfrm>
          <a:prstGeom prst="rect">
            <a:avLst/>
          </a:prstGeom>
        </p:spPr>
        <p:txBody>
          <a:bodyPr/>
          <a:lstStyle/>
          <a:p>
            <a:fld id="{B4008EB6-D09E-4580-8CD6-DDB14511944F}" type="slidenum">
              <a:rPr lang="en-US" smtClean="0">
                <a:solidFill>
                  <a:prstClr val="black"/>
                </a:solidFill>
              </a:rPr>
              <a:pPr/>
              <a:t>26</a:t>
            </a:fld>
            <a:endParaRPr lang="en-US" dirty="0">
              <a:solidFill>
                <a:prstClr val="black"/>
              </a:solidFill>
            </a:endParaRPr>
          </a:p>
        </p:txBody>
      </p:sp>
      <p:sp>
        <p:nvSpPr>
          <p:cNvPr id="5" name="Header Placeholder 4"/>
          <p:cNvSpPr>
            <a:spLocks noGrp="1"/>
          </p:cNvSpPr>
          <p:nvPr>
            <p:ph type="hdr" sz="quarter" idx="11"/>
          </p:nvPr>
        </p:nvSpPr>
        <p:spPr>
          <a:xfrm>
            <a:off x="0" y="0"/>
            <a:ext cx="2945659" cy="496332"/>
          </a:xfrm>
          <a:prstGeom prst="rect">
            <a:avLst/>
          </a:prstGeom>
        </p:spPr>
        <p:txBody>
          <a:bodyPr/>
          <a:lstStyle/>
          <a:p>
            <a:r>
              <a:rPr lang="en-US" smtClean="0">
                <a:solidFill>
                  <a:prstClr val="black"/>
                </a:solidFill>
              </a:rPr>
              <a:t>Microsoft SharePoint Server 2013</a:t>
            </a:r>
            <a:endParaRPr lang="en-US" dirty="0">
              <a:solidFill>
                <a:prstClr val="black"/>
              </a:solidFill>
            </a:endParaRPr>
          </a:p>
        </p:txBody>
      </p:sp>
      <p:sp>
        <p:nvSpPr>
          <p:cNvPr id="6" name="Footer Placeholder 5"/>
          <p:cNvSpPr>
            <a:spLocks noGrp="1"/>
          </p:cNvSpPr>
          <p:nvPr>
            <p:ph type="ftr" sz="quarter" idx="12"/>
          </p:nvPr>
        </p:nvSpPr>
        <p:spPr>
          <a:xfrm>
            <a:off x="-1" y="9428583"/>
            <a:ext cx="5857329" cy="496333"/>
          </a:xfrm>
          <a:prstGeom prst="rect">
            <a:avLst/>
          </a:prstGeom>
        </p:spPr>
        <p:txBody>
          <a:bodyPr/>
          <a:lstStyle/>
          <a:p>
            <a:pPr marL="231775" defTabSz="914099" eaLnBrk="0" hangingPunct="0"/>
            <a:r>
              <a:rPr lang="en-US" sz="5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231775" defTabSz="914099" eaLnBrk="0" hangingPunct="0"/>
            <a:r>
              <a:rPr lang="en-US" sz="5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788798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Header Placeholder 3"/>
          <p:cNvSpPr>
            <a:spLocks noGrp="1"/>
          </p:cNvSpPr>
          <p:nvPr>
            <p:ph type="hdr" sz="quarter" idx="10"/>
          </p:nvPr>
        </p:nvSpPr>
        <p:spPr/>
        <p:txBody>
          <a:bodyPr/>
          <a:lstStyle/>
          <a:p>
            <a:r>
              <a:rPr lang="en-US" smtClean="0">
                <a:solidFill>
                  <a:prstClr val="black"/>
                </a:solidFill>
              </a:rPr>
              <a:t>TechEd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3/6/2014 1:38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17225546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30543530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b="0" dirty="0"/>
          </a:p>
        </p:txBody>
      </p:sp>
      <p:sp>
        <p:nvSpPr>
          <p:cNvPr id="4" name="Slide Number Placeholder 3"/>
          <p:cNvSpPr>
            <a:spLocks noGrp="1"/>
          </p:cNvSpPr>
          <p:nvPr>
            <p:ph type="sldNum" sz="quarter" idx="10"/>
          </p:nvPr>
        </p:nvSpPr>
        <p:spPr/>
        <p:txBody>
          <a:bodyPr/>
          <a:lstStyle/>
          <a:p>
            <a:fld id="{AB070386-3A4A-7E4A-BB46-F6CFFE082A62}" type="slidenum">
              <a:rPr lang="it-IT" smtClean="0">
                <a:solidFill>
                  <a:prstClr val="black"/>
                </a:solidFill>
              </a:rPr>
              <a:pPr/>
              <a:t>33</a:t>
            </a:fld>
            <a:endParaRPr lang="it-IT">
              <a:solidFill>
                <a:prstClr val="black"/>
              </a:solidFill>
            </a:endParaRPr>
          </a:p>
        </p:txBody>
      </p:sp>
    </p:spTree>
    <p:extLst>
      <p:ext uri="{BB962C8B-B14F-4D97-AF65-F5344CB8AC3E}">
        <p14:creationId xmlns:p14="http://schemas.microsoft.com/office/powerpoint/2010/main" val="23496128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36</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3/6/2014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247266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176843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81823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Header Placeholder 3"/>
          <p:cNvSpPr>
            <a:spLocks noGrp="1"/>
          </p:cNvSpPr>
          <p:nvPr>
            <p:ph type="hdr" sz="quarter" idx="10"/>
          </p:nvPr>
        </p:nvSpPr>
        <p:spPr/>
        <p:txBody>
          <a:bodyPr/>
          <a:lstStyle/>
          <a:p>
            <a:r>
              <a:rPr lang="en-US" smtClean="0">
                <a:solidFill>
                  <a:prstClr val="black"/>
                </a:solidFill>
              </a:rPr>
              <a:t>TechEd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3/6/2014 1:38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987763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10"/>
          </p:nvPr>
        </p:nvSpPr>
        <p:spPr/>
        <p:txBody>
          <a:bodyPr/>
          <a:lstStyle/>
          <a:p>
            <a:fld id="{AB070386-3A4A-7E4A-BB46-F6CFFE082A62}" type="slidenum">
              <a:rPr lang="it-IT" smtClean="0">
                <a:solidFill>
                  <a:prstClr val="black"/>
                </a:solidFill>
              </a:rPr>
              <a:pPr/>
              <a:t>9</a:t>
            </a:fld>
            <a:endParaRPr lang="it-IT">
              <a:solidFill>
                <a:prstClr val="black"/>
              </a:solidFill>
            </a:endParaRPr>
          </a:p>
        </p:txBody>
      </p:sp>
    </p:spTree>
    <p:extLst>
      <p:ext uri="{BB962C8B-B14F-4D97-AF65-F5344CB8AC3E}">
        <p14:creationId xmlns:p14="http://schemas.microsoft.com/office/powerpoint/2010/main" val="448687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Header Placeholder 3"/>
          <p:cNvSpPr>
            <a:spLocks noGrp="1"/>
          </p:cNvSpPr>
          <p:nvPr>
            <p:ph type="hdr" sz="quarter" idx="10"/>
          </p:nvPr>
        </p:nvSpPr>
        <p:spPr/>
        <p:txBody>
          <a:bodyPr/>
          <a:lstStyle/>
          <a:p>
            <a:r>
              <a:rPr lang="en-US" smtClean="0">
                <a:solidFill>
                  <a:prstClr val="black"/>
                </a:solidFill>
              </a:rPr>
              <a:t>TechEd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3/6/2014 1:38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221480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10"/>
          </p:nvPr>
        </p:nvSpPr>
        <p:spPr/>
        <p:txBody>
          <a:bodyPr/>
          <a:lstStyle/>
          <a:p>
            <a:fld id="{AB070386-3A4A-7E4A-BB46-F6CFFE082A62}" type="slidenum">
              <a:rPr lang="it-IT" smtClean="0">
                <a:solidFill>
                  <a:prstClr val="black"/>
                </a:solidFill>
              </a:rPr>
              <a:pPr/>
              <a:t>15</a:t>
            </a:fld>
            <a:endParaRPr lang="it-IT">
              <a:solidFill>
                <a:prstClr val="black"/>
              </a:solidFill>
            </a:endParaRPr>
          </a:p>
        </p:txBody>
      </p:sp>
    </p:spTree>
    <p:extLst>
      <p:ext uri="{BB962C8B-B14F-4D97-AF65-F5344CB8AC3E}">
        <p14:creationId xmlns:p14="http://schemas.microsoft.com/office/powerpoint/2010/main" val="413153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Header Placeholder 3"/>
          <p:cNvSpPr>
            <a:spLocks noGrp="1"/>
          </p:cNvSpPr>
          <p:nvPr>
            <p:ph type="hdr" sz="quarter" idx="10"/>
          </p:nvPr>
        </p:nvSpPr>
        <p:spPr/>
        <p:txBody>
          <a:bodyPr/>
          <a:lstStyle/>
          <a:p>
            <a:r>
              <a:rPr lang="en-US" smtClean="0">
                <a:solidFill>
                  <a:prstClr val="black"/>
                </a:solidFill>
              </a:rPr>
              <a:t>TechEd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3/6/2014 1:38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3046756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10"/>
          </p:nvPr>
        </p:nvSpPr>
        <p:spPr/>
        <p:txBody>
          <a:bodyPr/>
          <a:lstStyle/>
          <a:p>
            <a:fld id="{AB070386-3A4A-7E4A-BB46-F6CFFE082A62}" type="slidenum">
              <a:rPr lang="it-IT" smtClean="0">
                <a:solidFill>
                  <a:prstClr val="black"/>
                </a:solidFill>
              </a:rPr>
              <a:pPr/>
              <a:t>20</a:t>
            </a:fld>
            <a:endParaRPr lang="it-IT">
              <a:solidFill>
                <a:prstClr val="black"/>
              </a:solidFill>
            </a:endParaRPr>
          </a:p>
        </p:txBody>
      </p:sp>
    </p:spTree>
    <p:extLst>
      <p:ext uri="{BB962C8B-B14F-4D97-AF65-F5344CB8AC3E}">
        <p14:creationId xmlns:p14="http://schemas.microsoft.com/office/powerpoint/2010/main" val="4015279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Header Placeholder 3"/>
          <p:cNvSpPr>
            <a:spLocks noGrp="1"/>
          </p:cNvSpPr>
          <p:nvPr>
            <p:ph type="hdr" sz="quarter" idx="10"/>
          </p:nvPr>
        </p:nvSpPr>
        <p:spPr/>
        <p:txBody>
          <a:bodyPr/>
          <a:lstStyle/>
          <a:p>
            <a:r>
              <a:rPr lang="en-US" smtClean="0">
                <a:solidFill>
                  <a:prstClr val="black"/>
                </a:solidFill>
              </a:rPr>
              <a:t>TechEd 2013</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3/6/2014 1:38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28679793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7729548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03308090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09775717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11918727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94499791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89510063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17710287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55228920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51377069"/>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18924285"/>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07128459"/>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85583080"/>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99293136"/>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36728985"/>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02072373"/>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3594478"/>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459583"/>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4254790426"/>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429698064"/>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28027871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247526435"/>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07850143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796157516"/>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365359"/>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46795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249576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9192630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93900953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Title &amp; Content w/Bullets">
    <p:spTree>
      <p:nvGrpSpPr>
        <p:cNvPr id="1" name=""/>
        <p:cNvGrpSpPr/>
        <p:nvPr/>
      </p:nvGrpSpPr>
      <p:grpSpPr>
        <a:xfrm>
          <a:off x="0" y="0"/>
          <a:ext cx="0" cy="0"/>
          <a:chOff x="0" y="0"/>
          <a:chExt cx="0" cy="0"/>
        </a:xfrm>
      </p:grpSpPr>
      <p:sp>
        <p:nvSpPr>
          <p:cNvPr id="2" name="Title 1"/>
          <p:cNvSpPr>
            <a:spLocks noGrp="1"/>
          </p:cNvSpPr>
          <p:nvPr>
            <p:ph type="title"/>
          </p:nvPr>
        </p:nvSpPr>
        <p:spPr>
          <a:xfrm>
            <a:off x="529660" y="233151"/>
            <a:ext cx="11375536" cy="762786"/>
          </a:xfrm>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29660" y="1476621"/>
            <a:ext cx="11375536" cy="2239396"/>
          </a:xfrm>
          <a:prstGeom prst="rect">
            <a:avLst/>
          </a:prstGeom>
        </p:spPr>
        <p:txBody>
          <a:bodyPr/>
          <a:lstStyle>
            <a:lvl1pPr marL="289818" indent="-289818">
              <a:buFont typeface="Wingdings" pitchFamily="2" charset="2"/>
              <a:buChar char=""/>
              <a:defRPr sz="4080"/>
            </a:lvl1pPr>
            <a:lvl2pPr marL="527824" indent="-238007">
              <a:buFont typeface="Wingdings" pitchFamily="2" charset="2"/>
              <a:buChar char=""/>
              <a:defRPr>
                <a:latin typeface="+mn-lt"/>
              </a:defRPr>
            </a:lvl2pPr>
            <a:lvl3pPr marL="756116" indent="-228292">
              <a:buFont typeface="Wingdings" pitchFamily="2" charset="2"/>
              <a:buChar char=""/>
              <a:tabLst/>
              <a:defRPr>
                <a:latin typeface="+mn-lt"/>
              </a:defRPr>
            </a:lvl3pPr>
            <a:lvl4pPr marL="932597" indent="-176481">
              <a:buFont typeface="Wingdings" pitchFamily="2" charset="2"/>
              <a:buChar char=""/>
              <a:defRPr>
                <a:latin typeface="+mn-lt"/>
              </a:defRPr>
            </a:lvl4pPr>
            <a:lvl5pPr marL="1109078" indent="-176481">
              <a:buFont typeface="Wingdings" pitchFamily="2" charset="2"/>
              <a:buChar char=""/>
              <a:tabLst/>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989100"/>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image" Target="../media/image1.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713929701"/>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3" Type="http://schemas.openxmlformats.org/officeDocument/2006/relationships/hyperlink" Target="http://www.microsoft.com/en-us/download/details.aspx?displaylang=en&amp;id=25255" TargetMode="External"/><Relationship Id="rId2" Type="http://schemas.openxmlformats.org/officeDocument/2006/relationships/notesSlide" Target="../notesSlides/notesSlide5.xml"/><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emf"/><Relationship Id="rId2" Type="http://schemas.openxmlformats.org/officeDocument/2006/relationships/notesSlide" Target="../notesSlides/notesSlide11.xml"/><Relationship Id="rId1" Type="http://schemas.openxmlformats.org/officeDocument/2006/relationships/slideLayout" Target="../slideLayouts/slideLayout45.xml"/><Relationship Id="rId6" Type="http://schemas.openxmlformats.org/officeDocument/2006/relationships/image" Target="../media/image15.png"/><Relationship Id="rId5" Type="http://schemas.openxmlformats.org/officeDocument/2006/relationships/image" Target="../media/image14.emf"/><Relationship Id="rId4" Type="http://schemas.openxmlformats.org/officeDocument/2006/relationships/image" Target="../media/image13.e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38.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132295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Identity </a:t>
            </a:r>
            <a:r>
              <a:rPr lang="it-IT" dirty="0" err="1" smtClean="0"/>
              <a:t>Claims</a:t>
            </a:r>
            <a:r>
              <a:rPr lang="it-IT" dirty="0" smtClean="0"/>
              <a:t> </a:t>
            </a:r>
            <a:r>
              <a:rPr lang="it-IT" dirty="0" err="1" smtClean="0"/>
              <a:t>Representation</a:t>
            </a:r>
            <a:endParaRPr lang="it-IT" dirty="0"/>
          </a:p>
        </p:txBody>
      </p:sp>
      <p:sp>
        <p:nvSpPr>
          <p:cNvPr id="5" name="Text Placeholder 4"/>
          <p:cNvSpPr>
            <a:spLocks noGrp="1"/>
          </p:cNvSpPr>
          <p:nvPr>
            <p:ph type="body" sz="quarter" idx="11"/>
          </p:nvPr>
        </p:nvSpPr>
        <p:spPr>
          <a:prstGeom prst="rect">
            <a:avLst/>
          </a:prstGeom>
        </p:spPr>
        <p:txBody>
          <a:bodyPr/>
          <a:lstStyle/>
          <a:p>
            <a:r>
              <a:rPr lang="it-IT" dirty="0" smtClean="0"/>
              <a:t>Windows Account: i:0#.w|piasys\paolo</a:t>
            </a:r>
          </a:p>
          <a:p>
            <a:r>
              <a:rPr lang="it-IT" dirty="0" smtClean="0"/>
              <a:t>FBA Account: i:0#.f|fbamembership|paolo</a:t>
            </a:r>
          </a:p>
          <a:p>
            <a:r>
              <a:rPr lang="it-IT" dirty="0" smtClean="0"/>
              <a:t>SAML Account: </a:t>
            </a:r>
            <a:r>
              <a:rPr lang="it-IT" dirty="0"/>
              <a:t>i:05.t|piasys-acs|paolo@pialorsi.com</a:t>
            </a:r>
          </a:p>
        </p:txBody>
      </p:sp>
    </p:spTree>
    <p:extLst>
      <p:ext uri="{BB962C8B-B14F-4D97-AF65-F5344CB8AC3E}">
        <p14:creationId xmlns:p14="http://schemas.microsoft.com/office/powerpoint/2010/main" val="317881316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How it </a:t>
            </a:r>
            <a:r>
              <a:rPr lang="it-IT" dirty="0" err="1" smtClean="0"/>
              <a:t>works</a:t>
            </a:r>
            <a:endParaRPr lang="it-IT" dirty="0"/>
          </a:p>
        </p:txBody>
      </p:sp>
      <p:sp>
        <p:nvSpPr>
          <p:cNvPr id="6" name="TextBox 5"/>
          <p:cNvSpPr txBox="1"/>
          <p:nvPr/>
        </p:nvSpPr>
        <p:spPr>
          <a:xfrm>
            <a:off x="1105193" y="5084018"/>
            <a:ext cx="473337" cy="904863"/>
          </a:xfrm>
          <a:prstGeom prst="rect">
            <a:avLst/>
          </a:prstGeom>
          <a:noFill/>
          <a:ln>
            <a:noFill/>
          </a:ln>
        </p:spPr>
        <p:txBody>
          <a:bodyPr wrap="square" lIns="182880" tIns="146304" rIns="182880" bIns="146304" rtlCol="0">
            <a:spAutoFit/>
          </a:bodyPr>
          <a:lstStyle/>
          <a:p>
            <a:pPr>
              <a:lnSpc>
                <a:spcPct val="90000"/>
              </a:lnSpc>
              <a:spcAft>
                <a:spcPts val="600"/>
              </a:spcAft>
            </a:pPr>
            <a:r>
              <a:rPr lang="it-IT" sz="4400" dirty="0" smtClean="0">
                <a:gradFill>
                  <a:gsLst>
                    <a:gs pos="2917">
                      <a:srgbClr val="505050"/>
                    </a:gs>
                    <a:gs pos="30000">
                      <a:srgbClr val="505050"/>
                    </a:gs>
                  </a:gsLst>
                  <a:lin ang="5400000" scaled="0"/>
                </a:gradFill>
              </a:rPr>
              <a:t>i</a:t>
            </a:r>
          </a:p>
        </p:txBody>
      </p:sp>
      <p:sp>
        <p:nvSpPr>
          <p:cNvPr id="7" name="TextBox 6"/>
          <p:cNvSpPr txBox="1"/>
          <p:nvPr/>
        </p:nvSpPr>
        <p:spPr>
          <a:xfrm>
            <a:off x="1546256" y="5084018"/>
            <a:ext cx="801127" cy="904863"/>
          </a:xfrm>
          <a:prstGeom prst="rect">
            <a:avLst/>
          </a:prstGeom>
          <a:noFill/>
          <a:ln>
            <a:noFill/>
          </a:ln>
        </p:spPr>
        <p:txBody>
          <a:bodyPr wrap="square" lIns="182880" tIns="146304" rIns="182880" bIns="146304" rtlCol="0">
            <a:spAutoFit/>
          </a:bodyPr>
          <a:lstStyle/>
          <a:p>
            <a:pPr>
              <a:lnSpc>
                <a:spcPct val="90000"/>
              </a:lnSpc>
              <a:spcAft>
                <a:spcPts val="600"/>
              </a:spcAft>
            </a:pPr>
            <a:r>
              <a:rPr lang="it-IT" sz="4400" dirty="0">
                <a:gradFill>
                  <a:gsLst>
                    <a:gs pos="2917">
                      <a:srgbClr val="505050"/>
                    </a:gs>
                    <a:gs pos="30000">
                      <a:srgbClr val="505050"/>
                    </a:gs>
                  </a:gsLst>
                  <a:lin ang="5400000" scaled="0"/>
                </a:gradFill>
              </a:rPr>
              <a:t>:0</a:t>
            </a:r>
            <a:endParaRPr lang="it-IT" sz="4400" dirty="0" smtClean="0">
              <a:gradFill>
                <a:gsLst>
                  <a:gs pos="2917">
                    <a:srgbClr val="505050"/>
                  </a:gs>
                  <a:gs pos="30000">
                    <a:srgbClr val="505050"/>
                  </a:gs>
                </a:gsLst>
                <a:lin ang="5400000" scaled="0"/>
              </a:gradFill>
            </a:endParaRPr>
          </a:p>
        </p:txBody>
      </p:sp>
      <p:sp>
        <p:nvSpPr>
          <p:cNvPr id="8" name="TextBox 7"/>
          <p:cNvSpPr txBox="1"/>
          <p:nvPr/>
        </p:nvSpPr>
        <p:spPr>
          <a:xfrm>
            <a:off x="2132867" y="5084018"/>
            <a:ext cx="655580" cy="904863"/>
          </a:xfrm>
          <a:prstGeom prst="rect">
            <a:avLst/>
          </a:prstGeom>
          <a:noFill/>
          <a:ln>
            <a:noFill/>
          </a:ln>
        </p:spPr>
        <p:txBody>
          <a:bodyPr wrap="square" lIns="182880" tIns="146304" rIns="182880" bIns="146304" rtlCol="0">
            <a:spAutoFit/>
          </a:bodyPr>
          <a:lstStyle/>
          <a:p>
            <a:pPr>
              <a:lnSpc>
                <a:spcPct val="90000"/>
              </a:lnSpc>
              <a:spcAft>
                <a:spcPts val="600"/>
              </a:spcAft>
            </a:pPr>
            <a:r>
              <a:rPr lang="it-IT" sz="4400" dirty="0" smtClean="0">
                <a:gradFill>
                  <a:gsLst>
                    <a:gs pos="2917">
                      <a:srgbClr val="505050"/>
                    </a:gs>
                    <a:gs pos="30000">
                      <a:srgbClr val="505050"/>
                    </a:gs>
                  </a:gsLst>
                  <a:lin ang="5400000" scaled="0"/>
                </a:gradFill>
              </a:rPr>
              <a:t>5</a:t>
            </a:r>
          </a:p>
        </p:txBody>
      </p:sp>
      <p:sp>
        <p:nvSpPr>
          <p:cNvPr id="9" name="TextBox 8"/>
          <p:cNvSpPr txBox="1"/>
          <p:nvPr/>
        </p:nvSpPr>
        <p:spPr>
          <a:xfrm>
            <a:off x="2606203" y="5090423"/>
            <a:ext cx="655580" cy="904863"/>
          </a:xfrm>
          <a:prstGeom prst="rect">
            <a:avLst/>
          </a:prstGeom>
          <a:noFill/>
          <a:ln>
            <a:noFill/>
          </a:ln>
        </p:spPr>
        <p:txBody>
          <a:bodyPr wrap="square" lIns="182880" tIns="146304" rIns="182880" bIns="146304" rtlCol="0">
            <a:spAutoFit/>
          </a:bodyPr>
          <a:lstStyle/>
          <a:p>
            <a:pPr>
              <a:lnSpc>
                <a:spcPct val="90000"/>
              </a:lnSpc>
              <a:spcAft>
                <a:spcPts val="600"/>
              </a:spcAft>
            </a:pPr>
            <a:r>
              <a:rPr lang="it-IT" sz="4400" dirty="0" smtClean="0">
                <a:gradFill>
                  <a:gsLst>
                    <a:gs pos="2917">
                      <a:srgbClr val="505050"/>
                    </a:gs>
                    <a:gs pos="30000">
                      <a:srgbClr val="505050"/>
                    </a:gs>
                  </a:gsLst>
                  <a:lin ang="5400000" scaled="0"/>
                </a:gradFill>
              </a:rPr>
              <a:t>.</a:t>
            </a:r>
          </a:p>
        </p:txBody>
      </p:sp>
      <p:sp>
        <p:nvSpPr>
          <p:cNvPr id="10" name="TextBox 9"/>
          <p:cNvSpPr txBox="1"/>
          <p:nvPr/>
        </p:nvSpPr>
        <p:spPr>
          <a:xfrm>
            <a:off x="2933993" y="5090423"/>
            <a:ext cx="655580" cy="904863"/>
          </a:xfrm>
          <a:prstGeom prst="rect">
            <a:avLst/>
          </a:prstGeom>
          <a:noFill/>
          <a:ln>
            <a:noFill/>
          </a:ln>
        </p:spPr>
        <p:txBody>
          <a:bodyPr wrap="square" lIns="182880" tIns="146304" rIns="182880" bIns="146304" rtlCol="0">
            <a:spAutoFit/>
          </a:bodyPr>
          <a:lstStyle/>
          <a:p>
            <a:pPr>
              <a:lnSpc>
                <a:spcPct val="90000"/>
              </a:lnSpc>
              <a:spcAft>
                <a:spcPts val="600"/>
              </a:spcAft>
            </a:pPr>
            <a:r>
              <a:rPr lang="it-IT" sz="4400" dirty="0">
                <a:gradFill>
                  <a:gsLst>
                    <a:gs pos="2917">
                      <a:srgbClr val="505050"/>
                    </a:gs>
                    <a:gs pos="30000">
                      <a:srgbClr val="505050"/>
                    </a:gs>
                  </a:gsLst>
                  <a:lin ang="5400000" scaled="0"/>
                </a:gradFill>
              </a:rPr>
              <a:t>t</a:t>
            </a:r>
            <a:endParaRPr lang="it-IT" sz="4400" dirty="0" smtClean="0">
              <a:gradFill>
                <a:gsLst>
                  <a:gs pos="2917">
                    <a:srgbClr val="505050"/>
                  </a:gs>
                  <a:gs pos="30000">
                    <a:srgbClr val="505050"/>
                  </a:gs>
                </a:gsLst>
                <a:lin ang="5400000" scaled="0"/>
              </a:gradFill>
            </a:endParaRPr>
          </a:p>
        </p:txBody>
      </p:sp>
      <p:sp>
        <p:nvSpPr>
          <p:cNvPr id="11" name="TextBox 10"/>
          <p:cNvSpPr txBox="1"/>
          <p:nvPr/>
        </p:nvSpPr>
        <p:spPr>
          <a:xfrm>
            <a:off x="3261783" y="5086072"/>
            <a:ext cx="655580" cy="904863"/>
          </a:xfrm>
          <a:prstGeom prst="rect">
            <a:avLst/>
          </a:prstGeom>
          <a:noFill/>
          <a:ln>
            <a:noFill/>
          </a:ln>
        </p:spPr>
        <p:txBody>
          <a:bodyPr wrap="square" lIns="182880" tIns="146304" rIns="182880" bIns="146304" rtlCol="0">
            <a:spAutoFit/>
          </a:bodyPr>
          <a:lstStyle/>
          <a:p>
            <a:pPr>
              <a:lnSpc>
                <a:spcPct val="90000"/>
              </a:lnSpc>
              <a:spcAft>
                <a:spcPts val="600"/>
              </a:spcAft>
            </a:pPr>
            <a:r>
              <a:rPr lang="it-IT" sz="4400" dirty="0">
                <a:gradFill>
                  <a:gsLst>
                    <a:gs pos="2917">
                      <a:srgbClr val="505050"/>
                    </a:gs>
                    <a:gs pos="30000">
                      <a:srgbClr val="505050"/>
                    </a:gs>
                  </a:gsLst>
                  <a:lin ang="5400000" scaled="0"/>
                </a:gradFill>
              </a:rPr>
              <a:t>|</a:t>
            </a:r>
            <a:endParaRPr lang="it-IT" sz="4400" dirty="0" smtClean="0">
              <a:gradFill>
                <a:gsLst>
                  <a:gs pos="2917">
                    <a:srgbClr val="505050"/>
                  </a:gs>
                  <a:gs pos="30000">
                    <a:srgbClr val="505050"/>
                  </a:gs>
                </a:gsLst>
                <a:lin ang="5400000" scaled="0"/>
              </a:gradFill>
            </a:endParaRPr>
          </a:p>
        </p:txBody>
      </p:sp>
      <p:sp>
        <p:nvSpPr>
          <p:cNvPr id="12" name="TextBox 11"/>
          <p:cNvSpPr txBox="1"/>
          <p:nvPr/>
        </p:nvSpPr>
        <p:spPr>
          <a:xfrm>
            <a:off x="3472506" y="5082797"/>
            <a:ext cx="3317780" cy="904863"/>
          </a:xfrm>
          <a:prstGeom prst="rect">
            <a:avLst/>
          </a:prstGeom>
          <a:noFill/>
          <a:ln>
            <a:noFill/>
          </a:ln>
        </p:spPr>
        <p:txBody>
          <a:bodyPr wrap="square" lIns="182880" tIns="146304" rIns="182880" bIns="146304" rtlCol="0">
            <a:spAutoFit/>
          </a:bodyPr>
          <a:lstStyle/>
          <a:p>
            <a:pPr>
              <a:lnSpc>
                <a:spcPct val="90000"/>
              </a:lnSpc>
              <a:spcAft>
                <a:spcPts val="600"/>
              </a:spcAft>
            </a:pPr>
            <a:r>
              <a:rPr lang="it-IT" sz="4400" dirty="0" err="1" smtClean="0">
                <a:gradFill>
                  <a:gsLst>
                    <a:gs pos="2917">
                      <a:srgbClr val="505050"/>
                    </a:gs>
                    <a:gs pos="30000">
                      <a:srgbClr val="505050"/>
                    </a:gs>
                  </a:gsLst>
                  <a:lin ang="5400000" scaled="0"/>
                </a:gradFill>
              </a:rPr>
              <a:t>piasys-acs</a:t>
            </a:r>
            <a:endParaRPr lang="it-IT" sz="4400" dirty="0" smtClean="0">
              <a:gradFill>
                <a:gsLst>
                  <a:gs pos="2917">
                    <a:srgbClr val="505050"/>
                  </a:gs>
                  <a:gs pos="30000">
                    <a:srgbClr val="505050"/>
                  </a:gs>
                </a:gsLst>
                <a:lin ang="5400000" scaled="0"/>
              </a:gradFill>
            </a:endParaRPr>
          </a:p>
        </p:txBody>
      </p:sp>
      <p:sp>
        <p:nvSpPr>
          <p:cNvPr id="13" name="TextBox 12"/>
          <p:cNvSpPr txBox="1"/>
          <p:nvPr/>
        </p:nvSpPr>
        <p:spPr>
          <a:xfrm>
            <a:off x="6042947" y="5084017"/>
            <a:ext cx="655580" cy="904863"/>
          </a:xfrm>
          <a:prstGeom prst="rect">
            <a:avLst/>
          </a:prstGeom>
          <a:noFill/>
          <a:ln>
            <a:noFill/>
          </a:ln>
        </p:spPr>
        <p:txBody>
          <a:bodyPr wrap="square" lIns="182880" tIns="146304" rIns="182880" bIns="146304" rtlCol="0">
            <a:spAutoFit/>
          </a:bodyPr>
          <a:lstStyle/>
          <a:p>
            <a:pPr>
              <a:lnSpc>
                <a:spcPct val="90000"/>
              </a:lnSpc>
              <a:spcAft>
                <a:spcPts val="600"/>
              </a:spcAft>
            </a:pPr>
            <a:r>
              <a:rPr lang="it-IT" sz="4400" dirty="0">
                <a:gradFill>
                  <a:gsLst>
                    <a:gs pos="2917">
                      <a:srgbClr val="505050"/>
                    </a:gs>
                    <a:gs pos="30000">
                      <a:srgbClr val="505050"/>
                    </a:gs>
                  </a:gsLst>
                  <a:lin ang="5400000" scaled="0"/>
                </a:gradFill>
              </a:rPr>
              <a:t>|</a:t>
            </a:r>
            <a:endParaRPr lang="it-IT" sz="4400" dirty="0" smtClean="0">
              <a:gradFill>
                <a:gsLst>
                  <a:gs pos="2917">
                    <a:srgbClr val="505050"/>
                  </a:gs>
                  <a:gs pos="30000">
                    <a:srgbClr val="505050"/>
                  </a:gs>
                </a:gsLst>
                <a:lin ang="5400000" scaled="0"/>
              </a:gradFill>
            </a:endParaRPr>
          </a:p>
        </p:txBody>
      </p:sp>
      <p:sp>
        <p:nvSpPr>
          <p:cNvPr id="14" name="TextBox 13"/>
          <p:cNvSpPr txBox="1"/>
          <p:nvPr/>
        </p:nvSpPr>
        <p:spPr>
          <a:xfrm>
            <a:off x="6296702" y="5082797"/>
            <a:ext cx="5318710" cy="904863"/>
          </a:xfrm>
          <a:prstGeom prst="rect">
            <a:avLst/>
          </a:prstGeom>
          <a:noFill/>
          <a:ln>
            <a:noFill/>
          </a:ln>
        </p:spPr>
        <p:txBody>
          <a:bodyPr wrap="square" lIns="182880" tIns="146304" rIns="182880" bIns="146304" rtlCol="0">
            <a:spAutoFit/>
          </a:bodyPr>
          <a:lstStyle/>
          <a:p>
            <a:pPr>
              <a:lnSpc>
                <a:spcPct val="90000"/>
              </a:lnSpc>
              <a:spcAft>
                <a:spcPts val="600"/>
              </a:spcAft>
            </a:pPr>
            <a:r>
              <a:rPr lang="it-IT" sz="4400" dirty="0" smtClean="0">
                <a:gradFill>
                  <a:gsLst>
                    <a:gs pos="2917">
                      <a:srgbClr val="505050"/>
                    </a:gs>
                    <a:gs pos="30000">
                      <a:srgbClr val="505050"/>
                    </a:gs>
                  </a:gsLst>
                  <a:lin ang="5400000" scaled="0"/>
                </a:gradFill>
              </a:rPr>
              <a:t>paolo@pialorsi.com</a:t>
            </a:r>
          </a:p>
        </p:txBody>
      </p:sp>
      <p:sp>
        <p:nvSpPr>
          <p:cNvPr id="16" name="Rectangular Callout 15"/>
          <p:cNvSpPr/>
          <p:nvPr/>
        </p:nvSpPr>
        <p:spPr bwMode="auto">
          <a:xfrm>
            <a:off x="516051" y="3958815"/>
            <a:ext cx="2861535" cy="1065008"/>
          </a:xfrm>
          <a:prstGeom prst="wedgeRectCallout">
            <a:avLst>
              <a:gd name="adj1" fmla="val -20833"/>
              <a:gd name="adj2" fmla="val 65530"/>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i = Identity </a:t>
            </a:r>
            <a:r>
              <a:rPr lang="it-IT" sz="2400" dirty="0" err="1" smtClean="0">
                <a:gradFill>
                  <a:gsLst>
                    <a:gs pos="0">
                      <a:srgbClr val="FFFFFF"/>
                    </a:gs>
                    <a:gs pos="100000">
                      <a:srgbClr val="FFFFFF"/>
                    </a:gs>
                  </a:gsLst>
                  <a:lin ang="5400000" scaled="0"/>
                </a:gradFill>
                <a:ea typeface="Segoe UI" pitchFamily="34" charset="0"/>
                <a:cs typeface="Segoe UI" pitchFamily="34" charset="0"/>
              </a:rPr>
              <a:t>Claim</a:t>
            </a:r>
            <a:endParaRPr lang="it-IT" sz="24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c = </a:t>
            </a:r>
            <a:r>
              <a:rPr lang="it-IT" sz="2400" dirty="0" err="1" smtClean="0">
                <a:gradFill>
                  <a:gsLst>
                    <a:gs pos="0">
                      <a:srgbClr val="FFFFFF"/>
                    </a:gs>
                    <a:gs pos="100000">
                      <a:srgbClr val="FFFFFF"/>
                    </a:gs>
                  </a:gsLst>
                  <a:lin ang="5400000" scaled="0"/>
                </a:gradFill>
                <a:ea typeface="Segoe UI" pitchFamily="34" charset="0"/>
                <a:cs typeface="Segoe UI" pitchFamily="34" charset="0"/>
              </a:rPr>
              <a:t>Other</a:t>
            </a:r>
            <a:r>
              <a:rPr lang="it-IT" sz="2400" dirty="0" smtClean="0">
                <a:gradFill>
                  <a:gsLst>
                    <a:gs pos="0">
                      <a:srgbClr val="FFFFFF"/>
                    </a:gs>
                    <a:gs pos="100000">
                      <a:srgbClr val="FFFFFF"/>
                    </a:gs>
                  </a:gsLst>
                  <a:lin ang="5400000" scaled="0"/>
                </a:gradFill>
                <a:ea typeface="Segoe UI" pitchFamily="34" charset="0"/>
                <a:cs typeface="Segoe UI" pitchFamily="34" charset="0"/>
              </a:rPr>
              <a:t> </a:t>
            </a:r>
            <a:r>
              <a:rPr lang="it-IT" sz="2400" dirty="0" err="1" smtClean="0">
                <a:gradFill>
                  <a:gsLst>
                    <a:gs pos="0">
                      <a:srgbClr val="FFFFFF"/>
                    </a:gs>
                    <a:gs pos="100000">
                      <a:srgbClr val="FFFFFF"/>
                    </a:gs>
                  </a:gsLst>
                  <a:lin ang="5400000" scaled="0"/>
                </a:gradFill>
                <a:ea typeface="Segoe UI" pitchFamily="34" charset="0"/>
                <a:cs typeface="Segoe UI" pitchFamily="34" charset="0"/>
              </a:rPr>
              <a:t>Claim</a:t>
            </a:r>
            <a:endParaRPr lang="it-IT"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ular Callout 16"/>
          <p:cNvSpPr/>
          <p:nvPr/>
        </p:nvSpPr>
        <p:spPr bwMode="auto">
          <a:xfrm>
            <a:off x="1105193" y="3944782"/>
            <a:ext cx="2861535" cy="1065008"/>
          </a:xfrm>
          <a:prstGeom prst="wedgeRectCallout">
            <a:avLst>
              <a:gd name="adj1" fmla="val -20457"/>
              <a:gd name="adj2" fmla="val 6553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 = Separator</a:t>
            </a:r>
            <a:br>
              <a:rPr lang="it-IT" sz="2400" dirty="0" smtClean="0">
                <a:gradFill>
                  <a:gsLst>
                    <a:gs pos="0">
                      <a:srgbClr val="FFFFFF"/>
                    </a:gs>
                    <a:gs pos="100000">
                      <a:srgbClr val="FFFFFF"/>
                    </a:gs>
                  </a:gsLst>
                  <a:lin ang="5400000" scaled="0"/>
                </a:gradFill>
                <a:ea typeface="Segoe UI" pitchFamily="34" charset="0"/>
                <a:cs typeface="Segoe UI" pitchFamily="34" charset="0"/>
              </a:rPr>
            </a:br>
            <a:r>
              <a:rPr lang="it-IT" sz="2400" dirty="0" smtClean="0">
                <a:gradFill>
                  <a:gsLst>
                    <a:gs pos="0">
                      <a:srgbClr val="FFFFFF"/>
                    </a:gs>
                    <a:gs pos="100000">
                      <a:srgbClr val="FFFFFF"/>
                    </a:gs>
                  </a:gsLst>
                  <a:lin ang="5400000" scaled="0"/>
                </a:gradFill>
                <a:ea typeface="Segoe UI" pitchFamily="34" charset="0"/>
                <a:cs typeface="Segoe UI" pitchFamily="34" charset="0"/>
              </a:rPr>
              <a:t>0 = </a:t>
            </a:r>
            <a:r>
              <a:rPr lang="it-IT" sz="2400" dirty="0" err="1" smtClean="0">
                <a:gradFill>
                  <a:gsLst>
                    <a:gs pos="0">
                      <a:srgbClr val="FFFFFF"/>
                    </a:gs>
                    <a:gs pos="100000">
                      <a:srgbClr val="FFFFFF"/>
                    </a:gs>
                  </a:gsLst>
                  <a:lin ang="5400000" scaled="0"/>
                </a:gradFill>
                <a:ea typeface="Segoe UI" pitchFamily="34" charset="0"/>
                <a:cs typeface="Segoe UI" pitchFamily="34" charset="0"/>
              </a:rPr>
              <a:t>Reserved</a:t>
            </a:r>
            <a:endParaRPr lang="it-IT"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ular Callout 18"/>
          <p:cNvSpPr/>
          <p:nvPr/>
        </p:nvSpPr>
        <p:spPr bwMode="auto">
          <a:xfrm>
            <a:off x="1936375" y="3604791"/>
            <a:ext cx="3195021" cy="1404999"/>
          </a:xfrm>
          <a:prstGeom prst="wedgeRectCallout">
            <a:avLst>
              <a:gd name="adj1" fmla="val -20833"/>
              <a:gd name="adj2" fmla="val 62500"/>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it-IT" sz="2400" dirty="0" err="1" smtClean="0">
                <a:solidFill>
                  <a:srgbClr val="FFFFFF"/>
                </a:solidFill>
                <a:ea typeface="Segoe UI" pitchFamily="34" charset="0"/>
                <a:cs typeface="Segoe UI" pitchFamily="34" charset="0"/>
              </a:rPr>
              <a:t>Claim</a:t>
            </a:r>
            <a:r>
              <a:rPr lang="it-IT" sz="2400" dirty="0" smtClean="0">
                <a:solidFill>
                  <a:srgbClr val="FFFFFF"/>
                </a:solidFill>
                <a:ea typeface="Segoe UI" pitchFamily="34" charset="0"/>
                <a:cs typeface="Segoe UI" pitchFamily="34" charset="0"/>
              </a:rPr>
              <a:t> Value </a:t>
            </a:r>
            <a:r>
              <a:rPr lang="it-IT" sz="2400" dirty="0" err="1" smtClean="0">
                <a:solidFill>
                  <a:srgbClr val="FFFFFF"/>
                </a:solidFill>
                <a:ea typeface="Segoe UI" pitchFamily="34" charset="0"/>
                <a:cs typeface="Segoe UI" pitchFamily="34" charset="0"/>
              </a:rPr>
              <a:t>Type</a:t>
            </a:r>
            <a:endParaRPr lang="it-IT" sz="2400" dirty="0" smtClean="0">
              <a:solidFill>
                <a:srgbClr val="FFFFFF"/>
              </a:solidFill>
              <a:ea typeface="Segoe UI" pitchFamily="34" charset="0"/>
              <a:cs typeface="Segoe UI" pitchFamily="34" charset="0"/>
            </a:endParaRPr>
          </a:p>
          <a:p>
            <a:pPr algn="ctr" defTabSz="932472" fontAlgn="base">
              <a:lnSpc>
                <a:spcPct val="90000"/>
              </a:lnSpc>
              <a:spcBef>
                <a:spcPct val="0"/>
              </a:spcBef>
              <a:spcAft>
                <a:spcPct val="0"/>
              </a:spcAft>
            </a:pPr>
            <a:r>
              <a:rPr lang="it-IT" sz="2400" dirty="0" smtClean="0">
                <a:solidFill>
                  <a:srgbClr val="FFFFFF"/>
                </a:solidFill>
                <a:ea typeface="Segoe UI" pitchFamily="34" charset="0"/>
                <a:cs typeface="Segoe UI" pitchFamily="34" charset="0"/>
              </a:rPr>
              <a:t>. = </a:t>
            </a:r>
            <a:r>
              <a:rPr lang="it-IT" sz="2400" dirty="0" err="1" smtClean="0">
                <a:solidFill>
                  <a:srgbClr val="FFFFFF"/>
                </a:solidFill>
                <a:ea typeface="Segoe UI" pitchFamily="34" charset="0"/>
                <a:cs typeface="Segoe UI" pitchFamily="34" charset="0"/>
              </a:rPr>
              <a:t>String</a:t>
            </a:r>
            <a:endParaRPr lang="it-IT" sz="2400" dirty="0" smtClean="0">
              <a:solidFill>
                <a:srgbClr val="FFFFFF"/>
              </a:solidFill>
              <a:ea typeface="Segoe UI" pitchFamily="34" charset="0"/>
              <a:cs typeface="Segoe UI" pitchFamily="34" charset="0"/>
            </a:endParaRPr>
          </a:p>
          <a:p>
            <a:pPr algn="ctr" defTabSz="932472" fontAlgn="base">
              <a:lnSpc>
                <a:spcPct val="90000"/>
              </a:lnSpc>
              <a:spcBef>
                <a:spcPct val="0"/>
              </a:spcBef>
              <a:spcAft>
                <a:spcPct val="0"/>
              </a:spcAft>
            </a:pPr>
            <a:r>
              <a:rPr lang="it-IT" sz="2400" dirty="0" smtClean="0">
                <a:solidFill>
                  <a:srgbClr val="FFFFFF"/>
                </a:solidFill>
                <a:ea typeface="Segoe UI" pitchFamily="34" charset="0"/>
                <a:cs typeface="Segoe UI" pitchFamily="34" charset="0"/>
              </a:rPr>
              <a:t>+ = RFC822 </a:t>
            </a:r>
            <a:r>
              <a:rPr lang="it-IT" sz="2400" dirty="0" err="1" smtClean="0">
                <a:solidFill>
                  <a:srgbClr val="FFFFFF"/>
                </a:solidFill>
                <a:ea typeface="Segoe UI" pitchFamily="34" charset="0"/>
                <a:cs typeface="Segoe UI" pitchFamily="34" charset="0"/>
              </a:rPr>
              <a:t>Name</a:t>
            </a:r>
            <a:endParaRPr lang="it-IT" sz="2400" dirty="0" smtClean="0">
              <a:solidFill>
                <a:srgbClr val="FFFFFF"/>
              </a:solidFill>
              <a:ea typeface="Segoe UI" pitchFamily="34" charset="0"/>
              <a:cs typeface="Segoe UI" pitchFamily="34" charset="0"/>
            </a:endParaRPr>
          </a:p>
        </p:txBody>
      </p:sp>
      <p:sp>
        <p:nvSpPr>
          <p:cNvPr id="25" name="TextBox 24"/>
          <p:cNvSpPr txBox="1"/>
          <p:nvPr/>
        </p:nvSpPr>
        <p:spPr>
          <a:xfrm>
            <a:off x="274320" y="6196112"/>
            <a:ext cx="8864301" cy="627864"/>
          </a:xfrm>
          <a:prstGeom prst="rect">
            <a:avLst/>
          </a:prstGeom>
          <a:noFill/>
        </p:spPr>
        <p:txBody>
          <a:bodyPr wrap="square" lIns="182880" tIns="146304" rIns="182880" bIns="146304" rtlCol="0">
            <a:spAutoFit/>
          </a:bodyPr>
          <a:lstStyle/>
          <a:p>
            <a:pPr>
              <a:lnSpc>
                <a:spcPct val="90000"/>
              </a:lnSpc>
              <a:spcAft>
                <a:spcPts val="600"/>
              </a:spcAft>
            </a:pPr>
            <a:r>
              <a:rPr lang="it-IT" sz="2400" dirty="0" smtClean="0">
                <a:gradFill>
                  <a:gsLst>
                    <a:gs pos="2917">
                      <a:srgbClr val="505050"/>
                    </a:gs>
                    <a:gs pos="30000">
                      <a:srgbClr val="505050"/>
                    </a:gs>
                  </a:gsLst>
                  <a:lin ang="5400000" scaled="0"/>
                </a:gradFill>
              </a:rPr>
              <a:t>For </a:t>
            </a:r>
            <a:r>
              <a:rPr lang="it-IT" sz="2400" dirty="0" err="1" smtClean="0">
                <a:gradFill>
                  <a:gsLst>
                    <a:gs pos="2917">
                      <a:srgbClr val="505050"/>
                    </a:gs>
                    <a:gs pos="30000">
                      <a:srgbClr val="505050"/>
                    </a:gs>
                  </a:gsLst>
                  <a:lin ang="5400000" scaled="0"/>
                </a:gradFill>
              </a:rPr>
              <a:t>further</a:t>
            </a:r>
            <a:r>
              <a:rPr lang="it-IT" sz="2400" dirty="0" smtClean="0">
                <a:gradFill>
                  <a:gsLst>
                    <a:gs pos="2917">
                      <a:srgbClr val="505050"/>
                    </a:gs>
                    <a:gs pos="30000">
                      <a:srgbClr val="505050"/>
                    </a:gs>
                  </a:gsLst>
                  <a:lin ang="5400000" scaled="0"/>
                </a:gradFill>
              </a:rPr>
              <a:t> </a:t>
            </a:r>
            <a:r>
              <a:rPr lang="it-IT" sz="2400" dirty="0" err="1" smtClean="0">
                <a:gradFill>
                  <a:gsLst>
                    <a:gs pos="2917">
                      <a:srgbClr val="505050"/>
                    </a:gs>
                    <a:gs pos="30000">
                      <a:srgbClr val="505050"/>
                    </a:gs>
                  </a:gsLst>
                  <a:lin ang="5400000" scaled="0"/>
                </a:gradFill>
              </a:rPr>
              <a:t>details</a:t>
            </a:r>
            <a:r>
              <a:rPr lang="it-IT" sz="2400" dirty="0" smtClean="0">
                <a:gradFill>
                  <a:gsLst>
                    <a:gs pos="2917">
                      <a:srgbClr val="505050"/>
                    </a:gs>
                    <a:gs pos="30000">
                      <a:srgbClr val="505050"/>
                    </a:gs>
                  </a:gsLst>
                  <a:lin ang="5400000" scaled="0"/>
                </a:gradFill>
              </a:rPr>
              <a:t> </a:t>
            </a:r>
            <a:r>
              <a:rPr lang="it-IT" sz="2400" dirty="0" err="1" smtClean="0">
                <a:gradFill>
                  <a:gsLst>
                    <a:gs pos="2917">
                      <a:srgbClr val="505050"/>
                    </a:gs>
                    <a:gs pos="30000">
                      <a:srgbClr val="505050"/>
                    </a:gs>
                  </a:gsLst>
                  <a:lin ang="5400000" scaled="0"/>
                </a:gradFill>
              </a:rPr>
              <a:t>read</a:t>
            </a:r>
            <a:r>
              <a:rPr lang="it-IT" sz="2400" dirty="0" smtClean="0">
                <a:gradFill>
                  <a:gsLst>
                    <a:gs pos="2917">
                      <a:srgbClr val="505050"/>
                    </a:gs>
                    <a:gs pos="30000">
                      <a:srgbClr val="505050"/>
                    </a:gs>
                  </a:gsLst>
                  <a:lin ang="5400000" scaled="0"/>
                </a:gradFill>
              </a:rPr>
              <a:t>: </a:t>
            </a:r>
            <a:r>
              <a:rPr lang="it-IT" sz="2400" dirty="0" smtClean="0">
                <a:gradFill>
                  <a:gsLst>
                    <a:gs pos="2917">
                      <a:srgbClr val="505050"/>
                    </a:gs>
                    <a:gs pos="30000">
                      <a:srgbClr val="505050"/>
                    </a:gs>
                  </a:gsLst>
                  <a:lin ang="5400000" scaled="0"/>
                </a:gradFill>
                <a:hlinkClick r:id="rId3"/>
              </a:rPr>
              <a:t>SharePoint </a:t>
            </a:r>
            <a:r>
              <a:rPr lang="it-IT" sz="2400" dirty="0" err="1" smtClean="0">
                <a:gradFill>
                  <a:gsLst>
                    <a:gs pos="2917">
                      <a:srgbClr val="505050"/>
                    </a:gs>
                    <a:gs pos="30000">
                      <a:srgbClr val="505050"/>
                    </a:gs>
                  </a:gsLst>
                  <a:lin ang="5400000" scaled="0"/>
                </a:gradFill>
                <a:hlinkClick r:id="rId3"/>
              </a:rPr>
              <a:t>Protocols</a:t>
            </a:r>
            <a:endParaRPr lang="it-IT" sz="2400" dirty="0" smtClean="0">
              <a:gradFill>
                <a:gsLst>
                  <a:gs pos="2917">
                    <a:srgbClr val="505050"/>
                  </a:gs>
                  <a:gs pos="30000">
                    <a:srgbClr val="505050"/>
                  </a:gs>
                </a:gsLst>
                <a:lin ang="5400000" scaled="0"/>
              </a:gradFill>
            </a:endParaRPr>
          </a:p>
        </p:txBody>
      </p:sp>
      <p:sp>
        <p:nvSpPr>
          <p:cNvPr id="18" name="Rectangular Callout 17"/>
          <p:cNvSpPr/>
          <p:nvPr/>
        </p:nvSpPr>
        <p:spPr bwMode="auto">
          <a:xfrm>
            <a:off x="1244717" y="1645920"/>
            <a:ext cx="4314462" cy="3264467"/>
          </a:xfrm>
          <a:prstGeom prst="wedgeRectCallout">
            <a:avLst>
              <a:gd name="adj1" fmla="val -22041"/>
              <a:gd name="adj2" fmla="val 58512"/>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it-IT" sz="2400" dirty="0" err="1" smtClean="0">
                <a:gradFill>
                  <a:gsLst>
                    <a:gs pos="0">
                      <a:srgbClr val="FFFFFF"/>
                    </a:gs>
                    <a:gs pos="100000">
                      <a:srgbClr val="FFFFFF"/>
                    </a:gs>
                  </a:gsLst>
                  <a:lin ang="5400000" scaled="0"/>
                </a:gradFill>
                <a:ea typeface="Segoe UI" pitchFamily="34" charset="0"/>
                <a:cs typeface="Segoe UI" pitchFamily="34" charset="0"/>
              </a:rPr>
              <a:t>Claim</a:t>
            </a:r>
            <a:r>
              <a:rPr lang="it-IT" sz="2400" dirty="0" smtClean="0">
                <a:gradFill>
                  <a:gsLst>
                    <a:gs pos="0">
                      <a:srgbClr val="FFFFFF"/>
                    </a:gs>
                    <a:gs pos="100000">
                      <a:srgbClr val="FFFFFF"/>
                    </a:gs>
                  </a:gsLst>
                  <a:lin ang="5400000" scaled="0"/>
                </a:gradFill>
                <a:ea typeface="Segoe UI" pitchFamily="34" charset="0"/>
                <a:cs typeface="Segoe UI" pitchFamily="34" charset="0"/>
              </a:rPr>
              <a:t> </a:t>
            </a:r>
            <a:r>
              <a:rPr lang="it-IT" sz="2400" dirty="0" err="1" smtClean="0">
                <a:gradFill>
                  <a:gsLst>
                    <a:gs pos="0">
                      <a:srgbClr val="FFFFFF"/>
                    </a:gs>
                    <a:gs pos="100000">
                      <a:srgbClr val="FFFFFF"/>
                    </a:gs>
                  </a:gsLst>
                  <a:lin ang="5400000" scaled="0"/>
                </a:gradFill>
                <a:ea typeface="Segoe UI" pitchFamily="34" charset="0"/>
                <a:cs typeface="Segoe UI" pitchFamily="34" charset="0"/>
              </a:rPr>
              <a:t>Type</a:t>
            </a:r>
            <a:endParaRPr lang="it-IT"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 = </a:t>
            </a:r>
            <a:r>
              <a:rPr lang="it-IT" sz="2400" dirty="0" err="1" smtClean="0">
                <a:gradFill>
                  <a:gsLst>
                    <a:gs pos="0">
                      <a:srgbClr val="FFFFFF"/>
                    </a:gs>
                    <a:gs pos="100000">
                      <a:srgbClr val="FFFFFF"/>
                    </a:gs>
                  </a:gsLst>
                  <a:lin ang="5400000" scaled="0"/>
                </a:gradFill>
                <a:ea typeface="Segoe UI" pitchFamily="34" charset="0"/>
                <a:cs typeface="Segoe UI" pitchFamily="34" charset="0"/>
              </a:rPr>
              <a:t>logon</a:t>
            </a:r>
            <a:r>
              <a:rPr lang="it-IT" sz="2400" dirty="0" smtClean="0">
                <a:gradFill>
                  <a:gsLst>
                    <a:gs pos="0">
                      <a:srgbClr val="FFFFFF"/>
                    </a:gs>
                    <a:gs pos="100000">
                      <a:srgbClr val="FFFFFF"/>
                    </a:gs>
                  </a:gsLst>
                  <a:lin ang="5400000" scaled="0"/>
                </a:gradFill>
                <a:ea typeface="Segoe UI" pitchFamily="34" charset="0"/>
                <a:cs typeface="Segoe UI" pitchFamily="34" charset="0"/>
              </a:rPr>
              <a:t> </a:t>
            </a:r>
            <a:r>
              <a:rPr lang="it-IT" sz="2400" dirty="0" err="1" smtClean="0">
                <a:gradFill>
                  <a:gsLst>
                    <a:gs pos="0">
                      <a:srgbClr val="FFFFFF"/>
                    </a:gs>
                    <a:gs pos="100000">
                      <a:srgbClr val="FFFFFF"/>
                    </a:gs>
                  </a:gsLst>
                  <a:lin ang="5400000" scaled="0"/>
                </a:gradFill>
                <a:ea typeface="Segoe UI" pitchFamily="34" charset="0"/>
                <a:cs typeface="Segoe UI" pitchFamily="34" charset="0"/>
              </a:rPr>
              <a:t>name</a:t>
            </a:r>
            <a:endParaRPr lang="it-IT" sz="24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5 = email</a:t>
            </a:r>
          </a:p>
          <a:p>
            <a:pPr defTabSz="932472" fontAlgn="base">
              <a:lnSpc>
                <a:spcPct val="90000"/>
              </a:lnSpc>
              <a:spcBef>
                <a:spcPct val="0"/>
              </a:spcBef>
              <a:spcAft>
                <a:spcPct val="0"/>
              </a:spcAft>
            </a:pPr>
            <a:r>
              <a:rPr lang="it-IT" sz="2400" dirty="0" smtClean="0">
                <a:solidFill>
                  <a:srgbClr val="FFFFFF"/>
                </a:solidFill>
              </a:rPr>
              <a:t>ǻ = username</a:t>
            </a:r>
          </a:p>
          <a:p>
            <a:pP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 = </a:t>
            </a:r>
            <a:r>
              <a:rPr lang="it-IT" sz="2400" dirty="0" err="1" smtClean="0">
                <a:gradFill>
                  <a:gsLst>
                    <a:gs pos="0">
                      <a:srgbClr val="FFFFFF"/>
                    </a:gs>
                    <a:gs pos="100000">
                      <a:srgbClr val="FFFFFF"/>
                    </a:gs>
                  </a:gsLst>
                  <a:lin ang="5400000" scaled="0"/>
                </a:gradFill>
                <a:ea typeface="Segoe UI" pitchFamily="34" charset="0"/>
                <a:cs typeface="Segoe UI" pitchFamily="34" charset="0"/>
              </a:rPr>
              <a:t>name</a:t>
            </a:r>
            <a:r>
              <a:rPr lang="it-IT" sz="2400" dirty="0" smtClean="0">
                <a:gradFill>
                  <a:gsLst>
                    <a:gs pos="0">
                      <a:srgbClr val="FFFFFF"/>
                    </a:gs>
                    <a:gs pos="100000">
                      <a:srgbClr val="FFFFFF"/>
                    </a:gs>
                  </a:gsLst>
                  <a:lin ang="5400000" scaled="0"/>
                </a:gradFill>
                <a:ea typeface="Segoe UI" pitchFamily="34" charset="0"/>
                <a:cs typeface="Segoe UI" pitchFamily="34" charset="0"/>
              </a:rPr>
              <a:t> </a:t>
            </a:r>
            <a:r>
              <a:rPr lang="it-IT" sz="2400" dirty="0" err="1" smtClean="0">
                <a:gradFill>
                  <a:gsLst>
                    <a:gs pos="0">
                      <a:srgbClr val="FFFFFF"/>
                    </a:gs>
                    <a:gs pos="100000">
                      <a:srgbClr val="FFFFFF"/>
                    </a:gs>
                  </a:gsLst>
                  <a:lin ang="5400000" scaled="0"/>
                </a:gradFill>
                <a:ea typeface="Segoe UI" pitchFamily="34" charset="0"/>
                <a:cs typeface="Segoe UI" pitchFamily="34" charset="0"/>
              </a:rPr>
              <a:t>identifier</a:t>
            </a:r>
            <a:endParaRPr lang="it-IT" sz="24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 = </a:t>
            </a:r>
            <a:r>
              <a:rPr lang="it-IT" sz="2400" dirty="0" err="1" smtClean="0">
                <a:gradFill>
                  <a:gsLst>
                    <a:gs pos="0">
                      <a:srgbClr val="FFFFFF"/>
                    </a:gs>
                    <a:gs pos="100000">
                      <a:srgbClr val="FFFFFF"/>
                    </a:gs>
                  </a:gsLst>
                  <a:lin ang="5400000" scaled="0"/>
                </a:gradFill>
                <a:ea typeface="Segoe UI" pitchFamily="34" charset="0"/>
                <a:cs typeface="Segoe UI" pitchFamily="34" charset="0"/>
              </a:rPr>
              <a:t>identity</a:t>
            </a:r>
            <a:r>
              <a:rPr lang="it-IT" sz="2400" dirty="0" smtClean="0">
                <a:gradFill>
                  <a:gsLst>
                    <a:gs pos="0">
                      <a:srgbClr val="FFFFFF"/>
                    </a:gs>
                    <a:gs pos="100000">
                      <a:srgbClr val="FFFFFF"/>
                    </a:gs>
                  </a:gsLst>
                  <a:lin ang="5400000" scaled="0"/>
                </a:gradFill>
                <a:ea typeface="Segoe UI" pitchFamily="34" charset="0"/>
                <a:cs typeface="Segoe UI" pitchFamily="34" charset="0"/>
              </a:rPr>
              <a:t> provider</a:t>
            </a:r>
          </a:p>
          <a:p>
            <a:pP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 = </a:t>
            </a:r>
            <a:r>
              <a:rPr lang="it-IT" sz="2400" dirty="0" err="1" smtClean="0">
                <a:gradFill>
                  <a:gsLst>
                    <a:gs pos="0">
                      <a:srgbClr val="FFFFFF"/>
                    </a:gs>
                    <a:gs pos="100000">
                      <a:srgbClr val="FFFFFF"/>
                    </a:gs>
                  </a:gsLst>
                  <a:lin ang="5400000" scaled="0"/>
                </a:gradFill>
                <a:ea typeface="Segoe UI" pitchFamily="34" charset="0"/>
                <a:cs typeface="Segoe UI" pitchFamily="34" charset="0"/>
              </a:rPr>
              <a:t>Role</a:t>
            </a:r>
            <a:endParaRPr lang="it-IT" sz="24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
            </a:r>
            <a:br>
              <a:rPr lang="it-IT" sz="2400" dirty="0" smtClean="0">
                <a:gradFill>
                  <a:gsLst>
                    <a:gs pos="0">
                      <a:srgbClr val="FFFFFF"/>
                    </a:gs>
                    <a:gs pos="100000">
                      <a:srgbClr val="FFFFFF"/>
                    </a:gs>
                  </a:gsLst>
                  <a:lin ang="5400000" scaled="0"/>
                </a:gradFill>
                <a:ea typeface="Segoe UI" pitchFamily="34" charset="0"/>
                <a:cs typeface="Segoe UI" pitchFamily="34" charset="0"/>
              </a:rPr>
            </a:br>
            <a:r>
              <a:rPr lang="it-IT" sz="2400" dirty="0" err="1" smtClean="0">
                <a:gradFill>
                  <a:gsLst>
                    <a:gs pos="0">
                      <a:srgbClr val="FFFFFF"/>
                    </a:gs>
                    <a:gs pos="100000">
                      <a:srgbClr val="FFFFFF"/>
                    </a:gs>
                  </a:gsLst>
                  <a:lin ang="5400000" scaled="0"/>
                </a:gradFill>
                <a:ea typeface="Segoe UI" pitchFamily="34" charset="0"/>
                <a:cs typeface="Segoe UI" pitchFamily="34" charset="0"/>
              </a:rPr>
              <a:t>Get-SPClaimTypeEncoding</a:t>
            </a:r>
            <a:endParaRPr lang="it-IT"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Rectangular Callout 19"/>
          <p:cNvSpPr/>
          <p:nvPr/>
        </p:nvSpPr>
        <p:spPr bwMode="auto">
          <a:xfrm>
            <a:off x="1723756" y="2705173"/>
            <a:ext cx="5171898" cy="2205213"/>
          </a:xfrm>
          <a:prstGeom prst="wedgeRectCallout">
            <a:avLst>
              <a:gd name="adj1" fmla="val -21437"/>
              <a:gd name="adj2" fmla="val 58456"/>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it-IT" sz="2400" dirty="0" err="1" smtClean="0">
                <a:gradFill>
                  <a:gsLst>
                    <a:gs pos="0">
                      <a:srgbClr val="FFFFFF"/>
                    </a:gs>
                    <a:gs pos="100000">
                      <a:srgbClr val="FFFFFF"/>
                    </a:gs>
                  </a:gsLst>
                  <a:lin ang="5400000" scaled="0"/>
                </a:gradFill>
                <a:ea typeface="Segoe UI" pitchFamily="34" charset="0"/>
                <a:cs typeface="Segoe UI" pitchFamily="34" charset="0"/>
              </a:rPr>
              <a:t>Claim</a:t>
            </a:r>
            <a:r>
              <a:rPr lang="it-IT" sz="2400" dirty="0" smtClean="0">
                <a:gradFill>
                  <a:gsLst>
                    <a:gs pos="0">
                      <a:srgbClr val="FFFFFF"/>
                    </a:gs>
                    <a:gs pos="100000">
                      <a:srgbClr val="FFFFFF"/>
                    </a:gs>
                  </a:gsLst>
                  <a:lin ang="5400000" scaled="0"/>
                </a:gradFill>
                <a:ea typeface="Segoe UI" pitchFamily="34" charset="0"/>
                <a:cs typeface="Segoe UI" pitchFamily="34" charset="0"/>
              </a:rPr>
              <a:t> </a:t>
            </a:r>
            <a:r>
              <a:rPr lang="it-IT" sz="2400" dirty="0" err="1" smtClean="0">
                <a:gradFill>
                  <a:gsLst>
                    <a:gs pos="0">
                      <a:srgbClr val="FFFFFF"/>
                    </a:gs>
                    <a:gs pos="100000">
                      <a:srgbClr val="FFFFFF"/>
                    </a:gs>
                  </a:gsLst>
                  <a:lin ang="5400000" scaled="0"/>
                </a:gradFill>
                <a:ea typeface="Segoe UI" pitchFamily="34" charset="0"/>
                <a:cs typeface="Segoe UI" pitchFamily="34" charset="0"/>
              </a:rPr>
              <a:t>Issuer</a:t>
            </a:r>
            <a:endParaRPr lang="it-IT"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w = Windows</a:t>
            </a:r>
          </a:p>
          <a:p>
            <a:pP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t = </a:t>
            </a:r>
            <a:r>
              <a:rPr lang="it-IT" sz="2400" dirty="0" err="1" smtClean="0">
                <a:gradFill>
                  <a:gsLst>
                    <a:gs pos="0">
                      <a:srgbClr val="FFFFFF"/>
                    </a:gs>
                    <a:gs pos="100000">
                      <a:srgbClr val="FFFFFF"/>
                    </a:gs>
                  </a:gsLst>
                  <a:lin ang="5400000" scaled="0"/>
                </a:gradFill>
                <a:ea typeface="Segoe UI" pitchFamily="34" charset="0"/>
                <a:cs typeface="Segoe UI" pitchFamily="34" charset="0"/>
              </a:rPr>
              <a:t>Trusted</a:t>
            </a:r>
            <a:r>
              <a:rPr lang="it-IT" sz="2400" dirty="0" smtClean="0">
                <a:gradFill>
                  <a:gsLst>
                    <a:gs pos="0">
                      <a:srgbClr val="FFFFFF"/>
                    </a:gs>
                    <a:gs pos="100000">
                      <a:srgbClr val="FFFFFF"/>
                    </a:gs>
                  </a:gsLst>
                  <a:lin ang="5400000" scaled="0"/>
                </a:gradFill>
                <a:ea typeface="Segoe UI" pitchFamily="34" charset="0"/>
                <a:cs typeface="Segoe UI" pitchFamily="34" charset="0"/>
              </a:rPr>
              <a:t> Identity Provider</a:t>
            </a:r>
          </a:p>
          <a:p>
            <a:pP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f = Forms </a:t>
            </a:r>
            <a:r>
              <a:rPr lang="it-IT" sz="2400" dirty="0" err="1" smtClean="0">
                <a:gradFill>
                  <a:gsLst>
                    <a:gs pos="0">
                      <a:srgbClr val="FFFFFF"/>
                    </a:gs>
                    <a:gs pos="100000">
                      <a:srgbClr val="FFFFFF"/>
                    </a:gs>
                  </a:gsLst>
                  <a:lin ang="5400000" scaled="0"/>
                </a:gradFill>
                <a:ea typeface="Segoe UI" pitchFamily="34" charset="0"/>
                <a:cs typeface="Segoe UI" pitchFamily="34" charset="0"/>
              </a:rPr>
              <a:t>Authentication</a:t>
            </a:r>
            <a:endParaRPr lang="it-IT" sz="24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ǵ = Custom </a:t>
            </a:r>
            <a:r>
              <a:rPr lang="it-IT" sz="2400" dirty="0" err="1" smtClean="0">
                <a:gradFill>
                  <a:gsLst>
                    <a:gs pos="0">
                      <a:srgbClr val="FFFFFF"/>
                    </a:gs>
                    <a:gs pos="100000">
                      <a:srgbClr val="FFFFFF"/>
                    </a:gs>
                  </a:gsLst>
                  <a:lin ang="5400000" scaled="0"/>
                </a:gradFill>
                <a:ea typeface="Segoe UI" pitchFamily="34" charset="0"/>
                <a:cs typeface="Segoe UI" pitchFamily="34" charset="0"/>
              </a:rPr>
              <a:t>Claims</a:t>
            </a:r>
            <a:r>
              <a:rPr lang="it-IT" sz="2400" dirty="0" smtClean="0">
                <a:gradFill>
                  <a:gsLst>
                    <a:gs pos="0">
                      <a:srgbClr val="FFFFFF"/>
                    </a:gs>
                    <a:gs pos="100000">
                      <a:srgbClr val="FFFFFF"/>
                    </a:gs>
                  </a:gsLst>
                  <a:lin ang="5400000" scaled="0"/>
                </a:gradFill>
                <a:ea typeface="Segoe UI" pitchFamily="34" charset="0"/>
                <a:cs typeface="Segoe UI" pitchFamily="34" charset="0"/>
              </a:rPr>
              <a:t> Provider</a:t>
            </a:r>
          </a:p>
          <a:p>
            <a:pPr algn="ctr" defTabSz="932472" fontAlgn="base">
              <a:lnSpc>
                <a:spcPct val="90000"/>
              </a:lnSpc>
              <a:spcBef>
                <a:spcPct val="0"/>
              </a:spcBef>
              <a:spcAft>
                <a:spcPct val="0"/>
              </a:spcAft>
            </a:pPr>
            <a:endParaRPr lang="it-IT" sz="2400" dirty="0" smtClean="0">
              <a:gradFill>
                <a:gsLst>
                  <a:gs pos="0">
                    <a:srgbClr val="FFFFFF"/>
                  </a:gs>
                  <a:gs pos="100000">
                    <a:srgbClr val="FFFFFF"/>
                  </a:gs>
                </a:gsLst>
                <a:lin ang="5400000" scaled="0"/>
              </a:gradFill>
              <a:ea typeface="Segoe UI" pitchFamily="34" charset="0"/>
              <a:cs typeface="Segoe UI" pitchFamily="34" charset="0"/>
            </a:endParaRPr>
          </a:p>
          <a:p>
            <a:pPr algn="ct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	</a:t>
            </a:r>
            <a:br>
              <a:rPr lang="it-IT" sz="2400" dirty="0" smtClean="0">
                <a:gradFill>
                  <a:gsLst>
                    <a:gs pos="0">
                      <a:srgbClr val="FFFFFF"/>
                    </a:gs>
                    <a:gs pos="100000">
                      <a:srgbClr val="FFFFFF"/>
                    </a:gs>
                  </a:gsLst>
                  <a:lin ang="5400000" scaled="0"/>
                </a:gradFill>
                <a:ea typeface="Segoe UI" pitchFamily="34" charset="0"/>
                <a:cs typeface="Segoe UI" pitchFamily="34" charset="0"/>
              </a:rPr>
            </a:br>
            <a:endParaRPr lang="it-IT"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ular Callout 20"/>
          <p:cNvSpPr/>
          <p:nvPr/>
        </p:nvSpPr>
        <p:spPr bwMode="auto">
          <a:xfrm>
            <a:off x="3168443" y="3604790"/>
            <a:ext cx="5631310" cy="1404999"/>
          </a:xfrm>
          <a:prstGeom prst="wedgeRectCallout">
            <a:avLst>
              <a:gd name="adj1" fmla="val -22934"/>
              <a:gd name="adj2" fmla="val 61734"/>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it-IT" sz="2400" dirty="0" err="1" smtClean="0">
                <a:gradFill>
                  <a:gsLst>
                    <a:gs pos="0">
                      <a:srgbClr val="FFFFFF"/>
                    </a:gs>
                    <a:gs pos="100000">
                      <a:srgbClr val="FFFFFF"/>
                    </a:gs>
                  </a:gsLst>
                  <a:lin ang="5400000" scaled="0"/>
                </a:gradFill>
                <a:ea typeface="Segoe UI" pitchFamily="34" charset="0"/>
                <a:cs typeface="Segoe UI" pitchFamily="34" charset="0"/>
              </a:rPr>
              <a:t>Claim</a:t>
            </a:r>
            <a:r>
              <a:rPr lang="it-IT" sz="2400" dirty="0" smtClean="0">
                <a:gradFill>
                  <a:gsLst>
                    <a:gs pos="0">
                      <a:srgbClr val="FFFFFF"/>
                    </a:gs>
                    <a:gs pos="100000">
                      <a:srgbClr val="FFFFFF"/>
                    </a:gs>
                  </a:gsLst>
                  <a:lin ang="5400000" scaled="0"/>
                </a:gradFill>
                <a:ea typeface="Segoe UI" pitchFamily="34" charset="0"/>
                <a:cs typeface="Segoe UI" pitchFamily="34" charset="0"/>
              </a:rPr>
              <a:t> Value or </a:t>
            </a:r>
            <a:r>
              <a:rPr lang="it-IT" sz="2400" dirty="0" err="1" smtClean="0">
                <a:gradFill>
                  <a:gsLst>
                    <a:gs pos="0">
                      <a:srgbClr val="FFFFFF"/>
                    </a:gs>
                    <a:gs pos="100000">
                      <a:srgbClr val="FFFFFF"/>
                    </a:gs>
                  </a:gsLst>
                  <a:lin ang="5400000" scaled="0"/>
                </a:gradFill>
                <a:ea typeface="Segoe UI" pitchFamily="34" charset="0"/>
                <a:cs typeface="Segoe UI" pitchFamily="34" charset="0"/>
              </a:rPr>
              <a:t>Original</a:t>
            </a:r>
            <a:r>
              <a:rPr lang="it-IT" sz="2400" dirty="0" smtClean="0">
                <a:gradFill>
                  <a:gsLst>
                    <a:gs pos="0">
                      <a:srgbClr val="FFFFFF"/>
                    </a:gs>
                    <a:gs pos="100000">
                      <a:srgbClr val="FFFFFF"/>
                    </a:gs>
                  </a:gsLst>
                  <a:lin ang="5400000" scaled="0"/>
                </a:gradFill>
                <a:ea typeface="Segoe UI" pitchFamily="34" charset="0"/>
                <a:cs typeface="Segoe UI" pitchFamily="34" charset="0"/>
              </a:rPr>
              <a:t> </a:t>
            </a:r>
            <a:r>
              <a:rPr lang="it-IT" sz="2400" dirty="0" err="1" smtClean="0">
                <a:gradFill>
                  <a:gsLst>
                    <a:gs pos="0">
                      <a:srgbClr val="FFFFFF"/>
                    </a:gs>
                    <a:gs pos="100000">
                      <a:srgbClr val="FFFFFF"/>
                    </a:gs>
                  </a:gsLst>
                  <a:lin ang="5400000" scaled="0"/>
                </a:gradFill>
                <a:ea typeface="Segoe UI" pitchFamily="34" charset="0"/>
                <a:cs typeface="Segoe UI" pitchFamily="34" charset="0"/>
              </a:rPr>
              <a:t>Issuer</a:t>
            </a:r>
            <a:endParaRPr lang="it-IT" sz="24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Windows = </a:t>
            </a:r>
            <a:r>
              <a:rPr lang="it-IT" sz="2400" dirty="0" err="1" smtClean="0">
                <a:gradFill>
                  <a:gsLst>
                    <a:gs pos="0">
                      <a:srgbClr val="FFFFFF"/>
                    </a:gs>
                    <a:gs pos="100000">
                      <a:srgbClr val="FFFFFF"/>
                    </a:gs>
                  </a:gsLst>
                  <a:lin ang="5400000" scaled="0"/>
                </a:gradFill>
                <a:ea typeface="Segoe UI" pitchFamily="34" charset="0"/>
                <a:cs typeface="Segoe UI" pitchFamily="34" charset="0"/>
              </a:rPr>
              <a:t>Claim</a:t>
            </a:r>
            <a:r>
              <a:rPr lang="it-IT" sz="2400" dirty="0" smtClean="0">
                <a:gradFill>
                  <a:gsLst>
                    <a:gs pos="0">
                      <a:srgbClr val="FFFFFF"/>
                    </a:gs>
                    <a:gs pos="100000">
                      <a:srgbClr val="FFFFFF"/>
                    </a:gs>
                  </a:gsLst>
                  <a:lin ang="5400000" scaled="0"/>
                </a:gradFill>
                <a:ea typeface="Segoe UI" pitchFamily="34" charset="0"/>
                <a:cs typeface="Segoe UI" pitchFamily="34" charset="0"/>
              </a:rPr>
              <a:t> Value</a:t>
            </a:r>
          </a:p>
          <a:p>
            <a:pP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Others = </a:t>
            </a:r>
            <a:r>
              <a:rPr lang="it-IT" sz="2400" dirty="0" err="1" smtClean="0">
                <a:gradFill>
                  <a:gsLst>
                    <a:gs pos="0">
                      <a:srgbClr val="FFFFFF"/>
                    </a:gs>
                    <a:gs pos="100000">
                      <a:srgbClr val="FFFFFF"/>
                    </a:gs>
                  </a:gsLst>
                  <a:lin ang="5400000" scaled="0"/>
                </a:gradFill>
                <a:ea typeface="Segoe UI" pitchFamily="34" charset="0"/>
                <a:cs typeface="Segoe UI" pitchFamily="34" charset="0"/>
              </a:rPr>
              <a:t>Original</a:t>
            </a:r>
            <a:r>
              <a:rPr lang="it-IT" sz="2400" dirty="0" smtClean="0">
                <a:gradFill>
                  <a:gsLst>
                    <a:gs pos="0">
                      <a:srgbClr val="FFFFFF"/>
                    </a:gs>
                    <a:gs pos="100000">
                      <a:srgbClr val="FFFFFF"/>
                    </a:gs>
                  </a:gsLst>
                  <a:lin ang="5400000" scaled="0"/>
                </a:gradFill>
                <a:ea typeface="Segoe UI" pitchFamily="34" charset="0"/>
                <a:cs typeface="Segoe UI" pitchFamily="34" charset="0"/>
              </a:rPr>
              <a:t> </a:t>
            </a:r>
            <a:r>
              <a:rPr lang="it-IT" sz="2400" dirty="0" err="1" smtClean="0">
                <a:gradFill>
                  <a:gsLst>
                    <a:gs pos="0">
                      <a:srgbClr val="FFFFFF"/>
                    </a:gs>
                    <a:gs pos="100000">
                      <a:srgbClr val="FFFFFF"/>
                    </a:gs>
                  </a:gsLst>
                  <a:lin ang="5400000" scaled="0"/>
                </a:gradFill>
                <a:ea typeface="Segoe UI" pitchFamily="34" charset="0"/>
                <a:cs typeface="Segoe UI" pitchFamily="34" charset="0"/>
              </a:rPr>
              <a:t>Issuer</a:t>
            </a:r>
            <a:r>
              <a:rPr lang="it-IT" sz="2400" dirty="0" smtClean="0">
                <a:gradFill>
                  <a:gsLst>
                    <a:gs pos="0">
                      <a:srgbClr val="FFFFFF"/>
                    </a:gs>
                    <a:gs pos="100000">
                      <a:srgbClr val="FFFFFF"/>
                    </a:gs>
                  </a:gsLst>
                  <a:lin ang="5400000" scaled="0"/>
                </a:gradFill>
                <a:ea typeface="Segoe UI" pitchFamily="34" charset="0"/>
                <a:cs typeface="Segoe UI" pitchFamily="34" charset="0"/>
              </a:rPr>
              <a:t> </a:t>
            </a:r>
            <a:r>
              <a:rPr lang="it-IT" sz="2400" dirty="0" err="1" smtClean="0">
                <a:gradFill>
                  <a:gsLst>
                    <a:gs pos="0">
                      <a:srgbClr val="FFFFFF"/>
                    </a:gs>
                    <a:gs pos="100000">
                      <a:srgbClr val="FFFFFF"/>
                    </a:gs>
                  </a:gsLst>
                  <a:lin ang="5400000" scaled="0"/>
                </a:gradFill>
                <a:ea typeface="Segoe UI" pitchFamily="34" charset="0"/>
                <a:cs typeface="Segoe UI" pitchFamily="34" charset="0"/>
              </a:rPr>
              <a:t>Name</a:t>
            </a:r>
            <a:endParaRPr lang="it-IT"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Rectangular Callout 21"/>
          <p:cNvSpPr/>
          <p:nvPr/>
        </p:nvSpPr>
        <p:spPr bwMode="auto">
          <a:xfrm>
            <a:off x="7087079" y="3944782"/>
            <a:ext cx="3560790" cy="1065007"/>
          </a:xfrm>
          <a:prstGeom prst="wedgeRectCallout">
            <a:avLst>
              <a:gd name="adj1" fmla="val -21437"/>
              <a:gd name="adj2" fmla="val 62117"/>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it-IT" sz="2400" dirty="0" err="1" smtClean="0">
                <a:gradFill>
                  <a:gsLst>
                    <a:gs pos="0">
                      <a:srgbClr val="FFFFFF"/>
                    </a:gs>
                    <a:gs pos="100000">
                      <a:srgbClr val="FFFFFF"/>
                    </a:gs>
                  </a:gsLst>
                  <a:lin ang="5400000" scaled="0"/>
                </a:gradFill>
                <a:ea typeface="Segoe UI" pitchFamily="34" charset="0"/>
                <a:cs typeface="Segoe UI" pitchFamily="34" charset="0"/>
              </a:rPr>
              <a:t>Claim</a:t>
            </a:r>
            <a:r>
              <a:rPr lang="it-IT" sz="2400" dirty="0" smtClean="0">
                <a:gradFill>
                  <a:gsLst>
                    <a:gs pos="0">
                      <a:srgbClr val="FFFFFF"/>
                    </a:gs>
                    <a:gs pos="100000">
                      <a:srgbClr val="FFFFFF"/>
                    </a:gs>
                  </a:gsLst>
                  <a:lin ang="5400000" scaled="0"/>
                </a:gradFill>
                <a:ea typeface="Segoe UI" pitchFamily="34" charset="0"/>
                <a:cs typeface="Segoe UI" pitchFamily="34" charset="0"/>
              </a:rPr>
              <a:t> Value</a:t>
            </a:r>
          </a:p>
          <a:p>
            <a:pPr algn="ct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a:t>
            </a:r>
            <a:r>
              <a:rPr lang="it-IT" sz="2400" dirty="0" err="1" smtClean="0">
                <a:gradFill>
                  <a:gsLst>
                    <a:gs pos="0">
                      <a:srgbClr val="FFFFFF"/>
                    </a:gs>
                    <a:gs pos="100000">
                      <a:srgbClr val="FFFFFF"/>
                    </a:gs>
                  </a:gsLst>
                  <a:lin ang="5400000" scaled="0"/>
                </a:gradFill>
                <a:ea typeface="Segoe UI" pitchFamily="34" charset="0"/>
                <a:cs typeface="Segoe UI" pitchFamily="34" charset="0"/>
              </a:rPr>
              <a:t>not</a:t>
            </a:r>
            <a:r>
              <a:rPr lang="it-IT" sz="2400" dirty="0" smtClean="0">
                <a:gradFill>
                  <a:gsLst>
                    <a:gs pos="0">
                      <a:srgbClr val="FFFFFF"/>
                    </a:gs>
                    <a:gs pos="100000">
                      <a:srgbClr val="FFFFFF"/>
                    </a:gs>
                  </a:gsLst>
                  <a:lin ang="5400000" scaled="0"/>
                </a:gradFill>
                <a:ea typeface="Segoe UI" pitchFamily="34" charset="0"/>
                <a:cs typeface="Segoe UI" pitchFamily="34" charset="0"/>
              </a:rPr>
              <a:t> for Windows)</a:t>
            </a:r>
          </a:p>
          <a:p>
            <a:pPr algn="ctr" defTabSz="932472" fontAlgn="base">
              <a:lnSpc>
                <a:spcPct val="90000"/>
              </a:lnSpc>
              <a:spcBef>
                <a:spcPct val="0"/>
              </a:spcBef>
              <a:spcAft>
                <a:spcPct val="0"/>
              </a:spcAft>
            </a:pPr>
            <a:endParaRPr lang="it-IT" sz="2400" dirty="0" smtClean="0">
              <a:gradFill>
                <a:gsLst>
                  <a:gs pos="0">
                    <a:srgbClr val="FFFFFF"/>
                  </a:gs>
                  <a:gs pos="100000">
                    <a:srgbClr val="FFFFFF"/>
                  </a:gs>
                </a:gsLst>
                <a:lin ang="5400000" scaled="0"/>
              </a:gradFill>
              <a:ea typeface="Segoe UI" pitchFamily="34" charset="0"/>
              <a:cs typeface="Segoe UI" pitchFamily="34" charset="0"/>
            </a:endParaRPr>
          </a:p>
          <a:p>
            <a:pPr algn="ctr" defTabSz="932472" fontAlgn="base">
              <a:lnSpc>
                <a:spcPct val="90000"/>
              </a:lnSpc>
              <a:spcBef>
                <a:spcPct val="0"/>
              </a:spcBef>
              <a:spcAft>
                <a:spcPct val="0"/>
              </a:spcAft>
            </a:pPr>
            <a:r>
              <a:rPr lang="it-IT" sz="2400" dirty="0" smtClean="0">
                <a:gradFill>
                  <a:gsLst>
                    <a:gs pos="0">
                      <a:srgbClr val="FFFFFF"/>
                    </a:gs>
                    <a:gs pos="100000">
                      <a:srgbClr val="FFFFFF"/>
                    </a:gs>
                  </a:gsLst>
                  <a:lin ang="5400000" scaled="0"/>
                </a:gradFill>
                <a:ea typeface="Segoe UI" pitchFamily="34" charset="0"/>
                <a:cs typeface="Segoe UI" pitchFamily="34" charset="0"/>
              </a:rPr>
              <a:t/>
            </a:r>
            <a:br>
              <a:rPr lang="it-IT" sz="2400" dirty="0" smtClean="0">
                <a:gradFill>
                  <a:gsLst>
                    <a:gs pos="0">
                      <a:srgbClr val="FFFFFF"/>
                    </a:gs>
                    <a:gs pos="100000">
                      <a:srgbClr val="FFFFFF"/>
                    </a:gs>
                  </a:gsLst>
                  <a:lin ang="5400000" scaled="0"/>
                </a:gradFill>
                <a:ea typeface="Segoe UI" pitchFamily="34" charset="0"/>
                <a:cs typeface="Segoe UI" pitchFamily="34" charset="0"/>
              </a:rPr>
            </a:br>
            <a:endParaRPr lang="it-IT" sz="24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4728797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6"/>
                                        </p:tgtEl>
                                        <p:attrNameLst>
                                          <p:attrName>style.color</p:attrName>
                                        </p:attrNameLst>
                                      </p:cBhvr>
                                      <p:to>
                                        <a:schemeClr val="accent1"/>
                                      </p:to>
                                    </p:animClr>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3" presetClass="emph" presetSubtype="2" fill="hold" grpId="0" nodeType="clickEffect">
                                  <p:stCondLst>
                                    <p:cond delay="0"/>
                                  </p:stCondLst>
                                  <p:childTnLst>
                                    <p:animClr clrSpc="rgb" dir="cw">
                                      <p:cBhvr override="childStyle">
                                        <p:cTn id="12" dur="500" fill="hold"/>
                                        <p:tgtEl>
                                          <p:spTgt spid="7"/>
                                        </p:tgtEl>
                                        <p:attrNameLst>
                                          <p:attrName>style.color</p:attrName>
                                        </p:attrNameLst>
                                      </p:cBhvr>
                                      <p:to>
                                        <a:schemeClr val="accent1"/>
                                      </p:to>
                                    </p:animClr>
                                  </p:childTnLst>
                                </p:cTn>
                              </p:par>
                              <p:par>
                                <p:cTn id="13" presetID="3" presetClass="emph" presetSubtype="2" fill="hold" grpId="1" nodeType="withEffect">
                                  <p:stCondLst>
                                    <p:cond delay="0"/>
                                  </p:stCondLst>
                                  <p:childTnLst>
                                    <p:animClr clrSpc="rgb" dir="cw">
                                      <p:cBhvr override="childStyle">
                                        <p:cTn id="14" dur="500" fill="hold"/>
                                        <p:tgtEl>
                                          <p:spTgt spid="6"/>
                                        </p:tgtEl>
                                        <p:attrNameLst>
                                          <p:attrName>style.color</p:attrName>
                                        </p:attrNameLst>
                                      </p:cBhvr>
                                      <p:to>
                                        <a:schemeClr val="tx1"/>
                                      </p:to>
                                    </p:animClr>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3" presetClass="emph" presetSubtype="2" fill="hold" grpId="0" nodeType="clickEffect">
                                  <p:stCondLst>
                                    <p:cond delay="0"/>
                                  </p:stCondLst>
                                  <p:childTnLst>
                                    <p:animClr clrSpc="rgb" dir="cw">
                                      <p:cBhvr override="childStyle">
                                        <p:cTn id="20" dur="500" fill="hold"/>
                                        <p:tgtEl>
                                          <p:spTgt spid="8"/>
                                        </p:tgtEl>
                                        <p:attrNameLst>
                                          <p:attrName>style.color</p:attrName>
                                        </p:attrNameLst>
                                      </p:cBhvr>
                                      <p:to>
                                        <a:schemeClr val="accent1"/>
                                      </p:to>
                                    </p:animClr>
                                  </p:childTnLst>
                                </p:cTn>
                              </p:par>
                              <p:par>
                                <p:cTn id="21" presetID="3" presetClass="emph" presetSubtype="2" fill="hold" grpId="1" nodeType="withEffect">
                                  <p:stCondLst>
                                    <p:cond delay="0"/>
                                  </p:stCondLst>
                                  <p:childTnLst>
                                    <p:animClr clrSpc="rgb" dir="cw">
                                      <p:cBhvr override="childStyle">
                                        <p:cTn id="22" dur="500" fill="hold"/>
                                        <p:tgtEl>
                                          <p:spTgt spid="7"/>
                                        </p:tgtEl>
                                        <p:attrNameLst>
                                          <p:attrName>style.color</p:attrName>
                                        </p:attrNameLst>
                                      </p:cBhvr>
                                      <p:to>
                                        <a:schemeClr val="tx1"/>
                                      </p:to>
                                    </p:animClr>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3" presetClass="emph" presetSubtype="2" fill="hold" grpId="0" nodeType="clickEffect">
                                  <p:stCondLst>
                                    <p:cond delay="0"/>
                                  </p:stCondLst>
                                  <p:childTnLst>
                                    <p:animClr clrSpc="rgb" dir="cw">
                                      <p:cBhvr override="childStyle">
                                        <p:cTn id="28" dur="500" fill="hold"/>
                                        <p:tgtEl>
                                          <p:spTgt spid="9"/>
                                        </p:tgtEl>
                                        <p:attrNameLst>
                                          <p:attrName>style.color</p:attrName>
                                        </p:attrNameLst>
                                      </p:cBhvr>
                                      <p:to>
                                        <a:schemeClr val="accent1"/>
                                      </p:to>
                                    </p:animClr>
                                  </p:childTnLst>
                                </p:cTn>
                              </p:par>
                              <p:par>
                                <p:cTn id="29" presetID="3" presetClass="emph" presetSubtype="2" fill="hold" grpId="1" nodeType="withEffect">
                                  <p:stCondLst>
                                    <p:cond delay="0"/>
                                  </p:stCondLst>
                                  <p:childTnLst>
                                    <p:animClr clrSpc="rgb" dir="cw">
                                      <p:cBhvr override="childStyle">
                                        <p:cTn id="30" dur="500" fill="hold"/>
                                        <p:tgtEl>
                                          <p:spTgt spid="8"/>
                                        </p:tgtEl>
                                        <p:attrNameLst>
                                          <p:attrName>style.color</p:attrName>
                                        </p:attrNameLst>
                                      </p:cBhvr>
                                      <p:to>
                                        <a:schemeClr val="tx1"/>
                                      </p:to>
                                    </p:animClr>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3" presetClass="emph" presetSubtype="2" fill="hold" grpId="0" nodeType="clickEffect">
                                  <p:stCondLst>
                                    <p:cond delay="0"/>
                                  </p:stCondLst>
                                  <p:childTnLst>
                                    <p:animClr clrSpc="rgb" dir="cw">
                                      <p:cBhvr override="childStyle">
                                        <p:cTn id="36" dur="500" fill="hold"/>
                                        <p:tgtEl>
                                          <p:spTgt spid="10"/>
                                        </p:tgtEl>
                                        <p:attrNameLst>
                                          <p:attrName>style.color</p:attrName>
                                        </p:attrNameLst>
                                      </p:cBhvr>
                                      <p:to>
                                        <a:schemeClr val="accent1"/>
                                      </p:to>
                                    </p:animClr>
                                  </p:childTnLst>
                                </p:cTn>
                              </p:par>
                              <p:par>
                                <p:cTn id="37" presetID="3" presetClass="emph" presetSubtype="2" fill="hold" grpId="1" nodeType="withEffect">
                                  <p:stCondLst>
                                    <p:cond delay="0"/>
                                  </p:stCondLst>
                                  <p:childTnLst>
                                    <p:animClr clrSpc="rgb" dir="cw">
                                      <p:cBhvr override="childStyle">
                                        <p:cTn id="38" dur="500" fill="hold"/>
                                        <p:tgtEl>
                                          <p:spTgt spid="9"/>
                                        </p:tgtEl>
                                        <p:attrNameLst>
                                          <p:attrName>style.color</p:attrName>
                                        </p:attrNameLst>
                                      </p:cBhvr>
                                      <p:to>
                                        <a:schemeClr val="tx1"/>
                                      </p:to>
                                    </p:animClr>
                                  </p:childTnLst>
                                </p:cTn>
                              </p:par>
                              <p:par>
                                <p:cTn id="39" presetID="1"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41" fill="hold">
                      <p:stCondLst>
                        <p:cond delay="indefinite"/>
                      </p:stCondLst>
                      <p:childTnLst>
                        <p:par>
                          <p:cTn id="42" fill="hold">
                            <p:stCondLst>
                              <p:cond delay="0"/>
                            </p:stCondLst>
                            <p:childTnLst>
                              <p:par>
                                <p:cTn id="43" presetID="3" presetClass="emph" presetSubtype="2" fill="hold" grpId="0" nodeType="clickEffect">
                                  <p:stCondLst>
                                    <p:cond delay="0"/>
                                  </p:stCondLst>
                                  <p:childTnLst>
                                    <p:animClr clrSpc="rgb" dir="cw">
                                      <p:cBhvr override="childStyle">
                                        <p:cTn id="44" dur="500" fill="hold"/>
                                        <p:tgtEl>
                                          <p:spTgt spid="11"/>
                                        </p:tgtEl>
                                        <p:attrNameLst>
                                          <p:attrName>style.color</p:attrName>
                                        </p:attrNameLst>
                                      </p:cBhvr>
                                      <p:to>
                                        <a:schemeClr val="accent1"/>
                                      </p:to>
                                    </p:animClr>
                                  </p:childTnLst>
                                </p:cTn>
                              </p:par>
                              <p:par>
                                <p:cTn id="45" presetID="3" presetClass="emph" presetSubtype="2" fill="hold" grpId="1" nodeType="withEffect">
                                  <p:stCondLst>
                                    <p:cond delay="0"/>
                                  </p:stCondLst>
                                  <p:childTnLst>
                                    <p:animClr clrSpc="rgb" dir="cw">
                                      <p:cBhvr override="childStyle">
                                        <p:cTn id="46" dur="500" fill="hold"/>
                                        <p:tgtEl>
                                          <p:spTgt spid="10"/>
                                        </p:tgtEl>
                                        <p:attrNameLst>
                                          <p:attrName>style.color</p:attrName>
                                        </p:attrNameLst>
                                      </p:cBhvr>
                                      <p:to>
                                        <a:schemeClr val="tx1"/>
                                      </p:to>
                                    </p:animClr>
                                  </p:childTnLst>
                                </p:cTn>
                              </p:par>
                            </p:childTnLst>
                          </p:cTn>
                        </p:par>
                      </p:childTnLst>
                    </p:cTn>
                  </p:par>
                  <p:par>
                    <p:cTn id="47" fill="hold">
                      <p:stCondLst>
                        <p:cond delay="indefinite"/>
                      </p:stCondLst>
                      <p:childTnLst>
                        <p:par>
                          <p:cTn id="48" fill="hold">
                            <p:stCondLst>
                              <p:cond delay="0"/>
                            </p:stCondLst>
                            <p:childTnLst>
                              <p:par>
                                <p:cTn id="49" presetID="3" presetClass="emph" presetSubtype="2" fill="hold" grpId="0" nodeType="clickEffect">
                                  <p:stCondLst>
                                    <p:cond delay="0"/>
                                  </p:stCondLst>
                                  <p:childTnLst>
                                    <p:animClr clrSpc="rgb" dir="cw">
                                      <p:cBhvr override="childStyle">
                                        <p:cTn id="50" dur="500" fill="hold"/>
                                        <p:tgtEl>
                                          <p:spTgt spid="12"/>
                                        </p:tgtEl>
                                        <p:attrNameLst>
                                          <p:attrName>style.color</p:attrName>
                                        </p:attrNameLst>
                                      </p:cBhvr>
                                      <p:to>
                                        <a:schemeClr val="accent1"/>
                                      </p:to>
                                    </p:animClr>
                                  </p:childTnLst>
                                </p:cTn>
                              </p:par>
                              <p:par>
                                <p:cTn id="51" presetID="3" presetClass="emph" presetSubtype="2" fill="hold" grpId="1" nodeType="withEffect">
                                  <p:stCondLst>
                                    <p:cond delay="0"/>
                                  </p:stCondLst>
                                  <p:childTnLst>
                                    <p:animClr clrSpc="rgb" dir="cw">
                                      <p:cBhvr override="childStyle">
                                        <p:cTn id="52" dur="500" fill="hold"/>
                                        <p:tgtEl>
                                          <p:spTgt spid="11"/>
                                        </p:tgtEl>
                                        <p:attrNameLst>
                                          <p:attrName>style.color</p:attrName>
                                        </p:attrNameLst>
                                      </p:cBhvr>
                                      <p:to>
                                        <a:schemeClr val="tx1"/>
                                      </p:to>
                                    </p:animClr>
                                  </p:childTnLst>
                                </p:cTn>
                              </p:par>
                              <p:par>
                                <p:cTn id="53" presetID="1"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par>
                    <p:cTn id="55" fill="hold">
                      <p:stCondLst>
                        <p:cond delay="indefinite"/>
                      </p:stCondLst>
                      <p:childTnLst>
                        <p:par>
                          <p:cTn id="56" fill="hold">
                            <p:stCondLst>
                              <p:cond delay="0"/>
                            </p:stCondLst>
                            <p:childTnLst>
                              <p:par>
                                <p:cTn id="57" presetID="3" presetClass="emph" presetSubtype="2" fill="hold" grpId="0" nodeType="clickEffect">
                                  <p:stCondLst>
                                    <p:cond delay="0"/>
                                  </p:stCondLst>
                                  <p:childTnLst>
                                    <p:animClr clrSpc="rgb" dir="cw">
                                      <p:cBhvr override="childStyle">
                                        <p:cTn id="58" dur="500" fill="hold"/>
                                        <p:tgtEl>
                                          <p:spTgt spid="13"/>
                                        </p:tgtEl>
                                        <p:attrNameLst>
                                          <p:attrName>style.color</p:attrName>
                                        </p:attrNameLst>
                                      </p:cBhvr>
                                      <p:to>
                                        <a:schemeClr val="accent1"/>
                                      </p:to>
                                    </p:animClr>
                                  </p:childTnLst>
                                </p:cTn>
                              </p:par>
                              <p:par>
                                <p:cTn id="59" presetID="3" presetClass="emph" presetSubtype="2" fill="hold" grpId="1" nodeType="withEffect">
                                  <p:stCondLst>
                                    <p:cond delay="0"/>
                                  </p:stCondLst>
                                  <p:childTnLst>
                                    <p:animClr clrSpc="rgb" dir="cw">
                                      <p:cBhvr override="childStyle">
                                        <p:cTn id="60" dur="500" fill="hold"/>
                                        <p:tgtEl>
                                          <p:spTgt spid="12"/>
                                        </p:tgtEl>
                                        <p:attrNameLst>
                                          <p:attrName>style.color</p:attrName>
                                        </p:attrNameLst>
                                      </p:cBhvr>
                                      <p:to>
                                        <a:schemeClr val="tx1"/>
                                      </p:to>
                                    </p:animClr>
                                  </p:childTnLst>
                                </p:cTn>
                              </p:par>
                            </p:childTnLst>
                          </p:cTn>
                        </p:par>
                      </p:childTnLst>
                    </p:cTn>
                  </p:par>
                  <p:par>
                    <p:cTn id="61" fill="hold">
                      <p:stCondLst>
                        <p:cond delay="indefinite"/>
                      </p:stCondLst>
                      <p:childTnLst>
                        <p:par>
                          <p:cTn id="62" fill="hold">
                            <p:stCondLst>
                              <p:cond delay="0"/>
                            </p:stCondLst>
                            <p:childTnLst>
                              <p:par>
                                <p:cTn id="63" presetID="3" presetClass="emph" presetSubtype="2" fill="hold" grpId="0" nodeType="clickEffect">
                                  <p:stCondLst>
                                    <p:cond delay="0"/>
                                  </p:stCondLst>
                                  <p:childTnLst>
                                    <p:animClr clrSpc="rgb" dir="cw">
                                      <p:cBhvr override="childStyle">
                                        <p:cTn id="64" dur="500" fill="hold"/>
                                        <p:tgtEl>
                                          <p:spTgt spid="14"/>
                                        </p:tgtEl>
                                        <p:attrNameLst>
                                          <p:attrName>style.color</p:attrName>
                                        </p:attrNameLst>
                                      </p:cBhvr>
                                      <p:to>
                                        <a:schemeClr val="accent1"/>
                                      </p:to>
                                    </p:animClr>
                                  </p:childTnLst>
                                </p:cTn>
                              </p:par>
                              <p:par>
                                <p:cTn id="65" presetID="3" presetClass="emph" presetSubtype="2" fill="hold" grpId="1" nodeType="withEffect">
                                  <p:stCondLst>
                                    <p:cond delay="0"/>
                                  </p:stCondLst>
                                  <p:childTnLst>
                                    <p:animClr clrSpc="rgb" dir="cw">
                                      <p:cBhvr override="childStyle">
                                        <p:cTn id="66" dur="500" fill="hold"/>
                                        <p:tgtEl>
                                          <p:spTgt spid="13"/>
                                        </p:tgtEl>
                                        <p:attrNameLst>
                                          <p:attrName>style.color</p:attrName>
                                        </p:attrNameLst>
                                      </p:cBhvr>
                                      <p:to>
                                        <a:schemeClr val="tx1"/>
                                      </p:to>
                                    </p:animClr>
                                  </p:childTnLst>
                                </p:cTn>
                              </p:par>
                              <p:par>
                                <p:cTn id="67" presetID="1" presetClass="entr" presetSubtype="0"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25"/>
                                        </p:tgtEl>
                                        <p:attrNameLst>
                                          <p:attrName>style.visibility</p:attrName>
                                        </p:attrNameLst>
                                      </p:cBhvr>
                                      <p:to>
                                        <p:strVal val="visible"/>
                                      </p:to>
                                    </p:set>
                                  </p:childTnLst>
                                </p:cTn>
                              </p:par>
                              <p:par>
                                <p:cTn id="73" presetID="3" presetClass="emph" presetSubtype="2" fill="hold" grpId="1" nodeType="withEffect">
                                  <p:stCondLst>
                                    <p:cond delay="0"/>
                                  </p:stCondLst>
                                  <p:childTnLst>
                                    <p:animClr clrSpc="rgb" dir="cw">
                                      <p:cBhvr override="childStyle">
                                        <p:cTn id="74" dur="500" fill="hold"/>
                                        <p:tgtEl>
                                          <p:spTgt spid="14"/>
                                        </p:tgtEl>
                                        <p:attrNameLst>
                                          <p:attrName>style.color</p:attrName>
                                        </p:attrNameLst>
                                      </p:cBhvr>
                                      <p:to>
                                        <a:schemeClr val="tx1"/>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P spid="8" grpId="0"/>
      <p:bldP spid="8" grpId="1"/>
      <p:bldP spid="9" grpId="0"/>
      <p:bldP spid="9" grpId="1"/>
      <p:bldP spid="10" grpId="0"/>
      <p:bldP spid="10" grpId="1"/>
      <p:bldP spid="11" grpId="0"/>
      <p:bldP spid="11" grpId="1"/>
      <p:bldP spid="12" grpId="0"/>
      <p:bldP spid="12" grpId="1"/>
      <p:bldP spid="13" grpId="0"/>
      <p:bldP spid="13" grpId="1"/>
      <p:bldP spid="14" grpId="0"/>
      <p:bldP spid="14" grpId="1"/>
      <p:bldP spid="16" grpId="0" animBg="1"/>
      <p:bldP spid="17" grpId="0" animBg="1"/>
      <p:bldP spid="19" grpId="0" animBg="1"/>
      <p:bldP spid="25" grpId="0"/>
      <p:bldP spid="18" grpId="0" animBg="1"/>
      <p:bldP spid="20" grpId="0" animBg="1"/>
      <p:bldP spid="21" grpId="0" animBg="1"/>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Trusting</a:t>
            </a:r>
            <a:r>
              <a:rPr lang="it-IT" dirty="0" smtClean="0"/>
              <a:t> an </a:t>
            </a:r>
            <a:r>
              <a:rPr lang="it-IT" dirty="0" err="1" smtClean="0"/>
              <a:t>external</a:t>
            </a:r>
            <a:r>
              <a:rPr lang="it-IT" dirty="0" smtClean="0"/>
              <a:t/>
            </a:r>
            <a:br>
              <a:rPr lang="it-IT" dirty="0" smtClean="0"/>
            </a:br>
            <a:r>
              <a:rPr lang="it-IT" smtClean="0"/>
              <a:t>Identity Provider</a:t>
            </a:r>
            <a:endParaRPr lang="it-IT" dirty="0"/>
          </a:p>
        </p:txBody>
      </p:sp>
    </p:spTree>
    <p:extLst>
      <p:ext uri="{BB962C8B-B14F-4D97-AF65-F5344CB8AC3E}">
        <p14:creationId xmlns:p14="http://schemas.microsoft.com/office/powerpoint/2010/main" val="226294745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Windows Azure ACS 2.0</a:t>
            </a:r>
            <a:endParaRPr lang="it-IT" dirty="0"/>
          </a:p>
        </p:txBody>
      </p:sp>
      <p:sp>
        <p:nvSpPr>
          <p:cNvPr id="3" name="Content Placeholder 2"/>
          <p:cNvSpPr>
            <a:spLocks noGrp="1"/>
          </p:cNvSpPr>
          <p:nvPr>
            <p:ph type="body" sz="quarter" idx="11"/>
          </p:nvPr>
        </p:nvSpPr>
        <p:spPr>
          <a:xfrm>
            <a:off x="274639" y="1212849"/>
            <a:ext cx="11889564" cy="4801314"/>
          </a:xfrm>
          <a:prstGeom prst="rect">
            <a:avLst/>
          </a:prstGeom>
        </p:spPr>
        <p:txBody>
          <a:bodyPr/>
          <a:lstStyle/>
          <a:p>
            <a:r>
              <a:rPr lang="it-IT" dirty="0" smtClean="0"/>
              <a:t>Identity Provider and Security </a:t>
            </a:r>
            <a:r>
              <a:rPr lang="it-IT" dirty="0" err="1" smtClean="0"/>
              <a:t>Token</a:t>
            </a:r>
            <a:r>
              <a:rPr lang="it-IT" dirty="0" smtClean="0"/>
              <a:t> Service</a:t>
            </a:r>
          </a:p>
          <a:p>
            <a:r>
              <a:rPr lang="it-IT" dirty="0" err="1" smtClean="0"/>
              <a:t>Leverages</a:t>
            </a:r>
            <a:r>
              <a:rPr lang="it-IT" dirty="0" smtClean="0"/>
              <a:t> </a:t>
            </a:r>
            <a:r>
              <a:rPr lang="it-IT" dirty="0" err="1" smtClean="0"/>
              <a:t>external</a:t>
            </a:r>
            <a:r>
              <a:rPr lang="it-IT" dirty="0" smtClean="0"/>
              <a:t> IP</a:t>
            </a:r>
          </a:p>
          <a:p>
            <a:pPr lvl="1"/>
            <a:r>
              <a:rPr lang="it-IT" dirty="0" smtClean="0"/>
              <a:t>Microsoft Account (</a:t>
            </a:r>
            <a:r>
              <a:rPr lang="it-IT" dirty="0" err="1" smtClean="0"/>
              <a:t>aka</a:t>
            </a:r>
            <a:r>
              <a:rPr lang="it-IT" dirty="0" smtClean="0"/>
              <a:t> Windows </a:t>
            </a:r>
            <a:r>
              <a:rPr lang="it-IT" dirty="0" err="1" smtClean="0"/>
              <a:t>LiveID</a:t>
            </a:r>
            <a:r>
              <a:rPr lang="it-IT" dirty="0"/>
              <a:t>)</a:t>
            </a:r>
            <a:endParaRPr lang="it-IT" dirty="0" smtClean="0"/>
          </a:p>
          <a:p>
            <a:pPr lvl="1"/>
            <a:r>
              <a:rPr lang="it-IT" dirty="0" err="1" smtClean="0"/>
              <a:t>Facebook</a:t>
            </a:r>
            <a:endParaRPr lang="it-IT" dirty="0" smtClean="0"/>
          </a:p>
          <a:p>
            <a:pPr lvl="1"/>
            <a:r>
              <a:rPr lang="it-IT" dirty="0" smtClean="0"/>
              <a:t>Google</a:t>
            </a:r>
          </a:p>
          <a:p>
            <a:pPr lvl="1"/>
            <a:r>
              <a:rPr lang="it-IT" dirty="0" smtClean="0"/>
              <a:t>Yahoo!</a:t>
            </a:r>
          </a:p>
          <a:p>
            <a:pPr lvl="1"/>
            <a:r>
              <a:rPr lang="it-IT" dirty="0" smtClean="0"/>
              <a:t>ADFS 2.0/3.0</a:t>
            </a:r>
          </a:p>
          <a:p>
            <a:pPr lvl="1"/>
            <a:r>
              <a:rPr lang="it-IT" dirty="0" smtClean="0"/>
              <a:t>Windows Azure Active Directory</a:t>
            </a:r>
          </a:p>
          <a:p>
            <a:pPr lvl="1"/>
            <a:r>
              <a:rPr lang="it-IT" dirty="0" smtClean="0"/>
              <a:t>Custom WS-</a:t>
            </a:r>
            <a:r>
              <a:rPr lang="it-IT" dirty="0" err="1" smtClean="0"/>
              <a:t>Federation</a:t>
            </a:r>
            <a:endParaRPr lang="it-IT" dirty="0" smtClean="0"/>
          </a:p>
          <a:p>
            <a:r>
              <a:rPr lang="it-IT" dirty="0" err="1" smtClean="0"/>
              <a:t>It’s</a:t>
            </a:r>
            <a:r>
              <a:rPr lang="it-IT" dirty="0" smtClean="0"/>
              <a:t> </a:t>
            </a:r>
            <a:r>
              <a:rPr lang="it-IT" dirty="0" err="1" smtClean="0"/>
              <a:t>available</a:t>
            </a:r>
            <a:r>
              <a:rPr lang="it-IT" dirty="0" smtClean="0"/>
              <a:t> for free!</a:t>
            </a:r>
          </a:p>
          <a:p>
            <a:pPr lvl="1"/>
            <a:r>
              <a:rPr lang="it-IT" dirty="0" err="1" smtClean="0"/>
              <a:t>You</a:t>
            </a:r>
            <a:r>
              <a:rPr lang="it-IT" dirty="0" smtClean="0"/>
              <a:t> </a:t>
            </a:r>
            <a:r>
              <a:rPr lang="it-IT" dirty="0" err="1" smtClean="0"/>
              <a:t>simply</a:t>
            </a:r>
            <a:r>
              <a:rPr lang="it-IT" dirty="0" smtClean="0"/>
              <a:t> </a:t>
            </a:r>
            <a:r>
              <a:rPr lang="it-IT" dirty="0" err="1" smtClean="0"/>
              <a:t>need</a:t>
            </a:r>
            <a:r>
              <a:rPr lang="it-IT" dirty="0" smtClean="0"/>
              <a:t> to </a:t>
            </a:r>
            <a:r>
              <a:rPr lang="it-IT" dirty="0" err="1" smtClean="0"/>
              <a:t>have</a:t>
            </a:r>
            <a:r>
              <a:rPr lang="it-IT" dirty="0" smtClean="0"/>
              <a:t> a </a:t>
            </a:r>
            <a:r>
              <a:rPr lang="it-IT" dirty="0" err="1" smtClean="0"/>
              <a:t>valid</a:t>
            </a:r>
            <a:r>
              <a:rPr lang="it-IT" dirty="0" smtClean="0"/>
              <a:t> Windows Azure </a:t>
            </a:r>
            <a:r>
              <a:rPr lang="it-IT" dirty="0" err="1" smtClean="0"/>
              <a:t>subscription</a:t>
            </a:r>
            <a:endParaRPr lang="it-IT" dirty="0"/>
          </a:p>
        </p:txBody>
      </p:sp>
    </p:spTree>
    <p:extLst>
      <p:ext uri="{BB962C8B-B14F-4D97-AF65-F5344CB8AC3E}">
        <p14:creationId xmlns:p14="http://schemas.microsoft.com/office/powerpoint/2010/main" val="14899367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Some </a:t>
            </a:r>
            <a:r>
              <a:rPr lang="it-IT" dirty="0" err="1" smtClean="0"/>
              <a:t>Specs</a:t>
            </a:r>
            <a:r>
              <a:rPr lang="it-IT" dirty="0" smtClean="0"/>
              <a:t> </a:t>
            </a:r>
            <a:r>
              <a:rPr lang="it-IT" dirty="0" err="1" smtClean="0"/>
              <a:t>Supported</a:t>
            </a:r>
            <a:r>
              <a:rPr lang="it-IT" dirty="0" smtClean="0"/>
              <a:t> by ACS 2.0</a:t>
            </a:r>
            <a:endParaRPr lang="it-IT" dirty="0"/>
          </a:p>
        </p:txBody>
      </p:sp>
      <p:sp>
        <p:nvSpPr>
          <p:cNvPr id="3" name="Content Placeholder 2"/>
          <p:cNvSpPr>
            <a:spLocks noGrp="1"/>
          </p:cNvSpPr>
          <p:nvPr>
            <p:ph type="body" sz="quarter" idx="11"/>
          </p:nvPr>
        </p:nvSpPr>
        <p:spPr>
          <a:xfrm>
            <a:off x="274639" y="1212849"/>
            <a:ext cx="11889564" cy="3785652"/>
          </a:xfrm>
          <a:prstGeom prst="rect">
            <a:avLst/>
          </a:prstGeom>
        </p:spPr>
        <p:txBody>
          <a:bodyPr/>
          <a:lstStyle/>
          <a:p>
            <a:r>
              <a:rPr lang="it-IT" dirty="0" err="1" smtClean="0"/>
              <a:t>Protocols</a:t>
            </a:r>
            <a:endParaRPr lang="it-IT" dirty="0" smtClean="0"/>
          </a:p>
          <a:p>
            <a:pPr lvl="1"/>
            <a:r>
              <a:rPr lang="it-IT" dirty="0" err="1" smtClean="0"/>
              <a:t>OAuth</a:t>
            </a:r>
            <a:r>
              <a:rPr lang="it-IT" dirty="0" smtClean="0"/>
              <a:t> 2.0</a:t>
            </a:r>
          </a:p>
          <a:p>
            <a:pPr lvl="1"/>
            <a:r>
              <a:rPr lang="it-IT" dirty="0" smtClean="0"/>
              <a:t>WS-Trust</a:t>
            </a:r>
          </a:p>
          <a:p>
            <a:pPr lvl="1"/>
            <a:r>
              <a:rPr lang="it-IT" dirty="0" smtClean="0"/>
              <a:t>WS-</a:t>
            </a:r>
            <a:r>
              <a:rPr lang="it-IT" dirty="0" err="1" smtClean="0"/>
              <a:t>Federation</a:t>
            </a:r>
            <a:endParaRPr lang="it-IT" dirty="0" smtClean="0"/>
          </a:p>
          <a:p>
            <a:r>
              <a:rPr lang="it-IT" dirty="0" err="1" smtClean="0"/>
              <a:t>Tokens</a:t>
            </a:r>
            <a:endParaRPr lang="it-IT" dirty="0" smtClean="0"/>
          </a:p>
          <a:p>
            <a:pPr lvl="1"/>
            <a:r>
              <a:rPr lang="it-IT" dirty="0" smtClean="0"/>
              <a:t>SAML 1.1/2.0</a:t>
            </a:r>
          </a:p>
          <a:p>
            <a:pPr lvl="1"/>
            <a:r>
              <a:rPr lang="it-IT" dirty="0" smtClean="0"/>
              <a:t>JSON Web </a:t>
            </a:r>
            <a:r>
              <a:rPr lang="it-IT" dirty="0" err="1" smtClean="0"/>
              <a:t>token</a:t>
            </a:r>
            <a:r>
              <a:rPr lang="it-IT" dirty="0" smtClean="0"/>
              <a:t> (JWT)</a:t>
            </a:r>
          </a:p>
          <a:p>
            <a:endParaRPr lang="it-IT" dirty="0"/>
          </a:p>
        </p:txBody>
      </p:sp>
    </p:spTree>
    <p:extLst>
      <p:ext uri="{BB962C8B-B14F-4D97-AF65-F5344CB8AC3E}">
        <p14:creationId xmlns:p14="http://schemas.microsoft.com/office/powerpoint/2010/main" val="210147320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Federating</a:t>
            </a:r>
            <a:r>
              <a:rPr lang="it-IT" dirty="0" smtClean="0"/>
              <a:t> with</a:t>
            </a:r>
            <a:br>
              <a:rPr lang="it-IT" dirty="0" smtClean="0"/>
            </a:br>
            <a:r>
              <a:rPr lang="it-IT" dirty="0" smtClean="0"/>
              <a:t>Windows Azure ACS</a:t>
            </a:r>
            <a:endParaRPr lang="it-IT" dirty="0"/>
          </a:p>
        </p:txBody>
      </p:sp>
      <p:sp>
        <p:nvSpPr>
          <p:cNvPr id="3" name="Text Placeholder 2"/>
          <p:cNvSpPr>
            <a:spLocks noGrp="1"/>
          </p:cNvSpPr>
          <p:nvPr>
            <p:ph type="body" sz="quarter" idx="12"/>
          </p:nvPr>
        </p:nvSpPr>
        <p:spPr/>
        <p:txBody>
          <a:bodyPr/>
          <a:lstStyle/>
          <a:p>
            <a:r>
              <a:rPr lang="it-IT" dirty="0" smtClean="0"/>
              <a:t>Paolo Pialorsi</a:t>
            </a:r>
            <a:endParaRPr lang="it-IT" dirty="0"/>
          </a:p>
        </p:txBody>
      </p:sp>
    </p:spTree>
    <p:extLst>
      <p:ext uri="{BB962C8B-B14F-4D97-AF65-F5344CB8AC3E}">
        <p14:creationId xmlns:p14="http://schemas.microsoft.com/office/powerpoint/2010/main" val="39066605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PeoplePicker, Claims, Augmentation, etc.</a:t>
            </a:r>
            <a:endParaRPr lang="it-IT" dirty="0"/>
          </a:p>
        </p:txBody>
      </p:sp>
      <p:sp>
        <p:nvSpPr>
          <p:cNvPr id="3" name="Content Placeholder 2"/>
          <p:cNvSpPr>
            <a:spLocks noGrp="1"/>
          </p:cNvSpPr>
          <p:nvPr>
            <p:ph type="body" sz="quarter" idx="11"/>
          </p:nvPr>
        </p:nvSpPr>
        <p:spPr/>
        <p:txBody>
          <a:bodyPr/>
          <a:lstStyle/>
          <a:p>
            <a:r>
              <a:rPr lang="it-IT" smtClean="0"/>
              <a:t>When you trust an external IP you get claims</a:t>
            </a:r>
          </a:p>
          <a:p>
            <a:r>
              <a:rPr lang="it-IT" smtClean="0"/>
              <a:t>Sometime you need to augment them</a:t>
            </a:r>
          </a:p>
          <a:p>
            <a:r>
              <a:rPr lang="it-IT" smtClean="0"/>
              <a:t>Sometime you need to search for them in the PeoplePicker</a:t>
            </a:r>
          </a:p>
          <a:p>
            <a:r>
              <a:rPr lang="it-IT" smtClean="0"/>
              <a:t>Often you need to authorize based on them </a:t>
            </a:r>
            <a:endParaRPr lang="it-IT" dirty="0"/>
          </a:p>
        </p:txBody>
      </p:sp>
    </p:spTree>
    <p:extLst>
      <p:ext uri="{BB962C8B-B14F-4D97-AF65-F5344CB8AC3E}">
        <p14:creationId xmlns:p14="http://schemas.microsoft.com/office/powerpoint/2010/main" val="298496975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Claims Providers</a:t>
            </a:r>
            <a:endParaRPr lang="it-IT" dirty="0"/>
          </a:p>
        </p:txBody>
      </p:sp>
      <p:sp>
        <p:nvSpPr>
          <p:cNvPr id="3" name="Content Placeholder 2"/>
          <p:cNvSpPr>
            <a:spLocks noGrp="1"/>
          </p:cNvSpPr>
          <p:nvPr>
            <p:ph type="body" sz="quarter" idx="11"/>
          </p:nvPr>
        </p:nvSpPr>
        <p:spPr>
          <a:prstGeom prst="rect">
            <a:avLst/>
          </a:prstGeom>
        </p:spPr>
        <p:txBody>
          <a:bodyPr/>
          <a:lstStyle/>
          <a:p>
            <a:r>
              <a:rPr lang="it-IT" dirty="0" err="1" smtClean="0"/>
              <a:t>What</a:t>
            </a:r>
            <a:r>
              <a:rPr lang="it-IT" dirty="0" smtClean="0"/>
              <a:t> </a:t>
            </a:r>
            <a:r>
              <a:rPr lang="it-IT" dirty="0" err="1" smtClean="0"/>
              <a:t>you</a:t>
            </a:r>
            <a:r>
              <a:rPr lang="it-IT" dirty="0" smtClean="0"/>
              <a:t> </a:t>
            </a:r>
            <a:r>
              <a:rPr lang="it-IT" dirty="0" err="1" smtClean="0"/>
              <a:t>need</a:t>
            </a:r>
            <a:r>
              <a:rPr lang="it-IT" dirty="0" smtClean="0"/>
              <a:t> </a:t>
            </a:r>
            <a:r>
              <a:rPr lang="it-IT" dirty="0" err="1" smtClean="0"/>
              <a:t>is</a:t>
            </a:r>
            <a:r>
              <a:rPr lang="it-IT" dirty="0" smtClean="0"/>
              <a:t> a </a:t>
            </a:r>
            <a:r>
              <a:rPr lang="it-IT" dirty="0" err="1" smtClean="0"/>
              <a:t>claims</a:t>
            </a:r>
            <a:r>
              <a:rPr lang="it-IT" dirty="0" smtClean="0"/>
              <a:t> provider</a:t>
            </a:r>
          </a:p>
          <a:p>
            <a:pPr lvl="1"/>
            <a:r>
              <a:rPr lang="it-IT" dirty="0" err="1" smtClean="0"/>
              <a:t>Claims</a:t>
            </a:r>
            <a:r>
              <a:rPr lang="it-IT" dirty="0" smtClean="0"/>
              <a:t> </a:t>
            </a:r>
            <a:r>
              <a:rPr lang="it-IT" dirty="0" err="1" smtClean="0"/>
              <a:t>augmentation</a:t>
            </a:r>
            <a:r>
              <a:rPr lang="it-IT" dirty="0" smtClean="0"/>
              <a:t> (custom </a:t>
            </a:r>
            <a:r>
              <a:rPr lang="it-IT" dirty="0" err="1" smtClean="0"/>
              <a:t>claims</a:t>
            </a:r>
            <a:r>
              <a:rPr lang="it-IT" dirty="0" smtClean="0"/>
              <a:t> to </a:t>
            </a:r>
            <a:r>
              <a:rPr lang="it-IT" dirty="0" err="1" smtClean="0"/>
              <a:t>extend</a:t>
            </a:r>
            <a:r>
              <a:rPr lang="it-IT" dirty="0" smtClean="0"/>
              <a:t> </a:t>
            </a:r>
            <a:r>
              <a:rPr lang="it-IT" dirty="0" err="1" smtClean="0"/>
              <a:t>issued</a:t>
            </a:r>
            <a:r>
              <a:rPr lang="it-IT" dirty="0" smtClean="0"/>
              <a:t> security </a:t>
            </a:r>
            <a:r>
              <a:rPr lang="it-IT" dirty="0" err="1" smtClean="0"/>
              <a:t>tokens</a:t>
            </a:r>
            <a:r>
              <a:rPr lang="it-IT" dirty="0" smtClean="0"/>
              <a:t>)</a:t>
            </a:r>
          </a:p>
          <a:p>
            <a:pPr lvl="1"/>
            <a:r>
              <a:rPr lang="it-IT" dirty="0" err="1" smtClean="0"/>
              <a:t>Names</a:t>
            </a:r>
            <a:r>
              <a:rPr lang="it-IT" dirty="0" smtClean="0"/>
              <a:t> </a:t>
            </a:r>
            <a:r>
              <a:rPr lang="it-IT" dirty="0" err="1" smtClean="0"/>
              <a:t>resolution</a:t>
            </a:r>
            <a:r>
              <a:rPr lang="it-IT" dirty="0" smtClean="0"/>
              <a:t> (</a:t>
            </a:r>
            <a:r>
              <a:rPr lang="it-IT" dirty="0" err="1" smtClean="0"/>
              <a:t>search</a:t>
            </a:r>
            <a:r>
              <a:rPr lang="it-IT" dirty="0" smtClean="0"/>
              <a:t>, </a:t>
            </a:r>
            <a:r>
              <a:rPr lang="it-IT" dirty="0" err="1" smtClean="0"/>
              <a:t>resolve</a:t>
            </a:r>
            <a:r>
              <a:rPr lang="it-IT" dirty="0" smtClean="0"/>
              <a:t>, </a:t>
            </a:r>
            <a:r>
              <a:rPr lang="it-IT" dirty="0" err="1" smtClean="0"/>
              <a:t>friendly</a:t>
            </a:r>
            <a:r>
              <a:rPr lang="it-IT" dirty="0" smtClean="0"/>
              <a:t> </a:t>
            </a:r>
            <a:r>
              <a:rPr lang="it-IT" dirty="0" err="1" smtClean="0"/>
              <a:t>values</a:t>
            </a:r>
            <a:r>
              <a:rPr lang="it-IT" dirty="0" smtClean="0"/>
              <a:t> for </a:t>
            </a:r>
            <a:r>
              <a:rPr lang="it-IT" dirty="0" err="1" smtClean="0"/>
              <a:t>claims</a:t>
            </a:r>
            <a:r>
              <a:rPr lang="it-IT" dirty="0" smtClean="0"/>
              <a:t>, </a:t>
            </a:r>
            <a:r>
              <a:rPr lang="it-IT" dirty="0" err="1" smtClean="0"/>
              <a:t>people</a:t>
            </a:r>
            <a:r>
              <a:rPr lang="it-IT" dirty="0" smtClean="0"/>
              <a:t>, and </a:t>
            </a:r>
            <a:r>
              <a:rPr lang="it-IT" dirty="0" err="1" smtClean="0"/>
              <a:t>roles</a:t>
            </a:r>
            <a:r>
              <a:rPr lang="it-IT" dirty="0" smtClean="0"/>
              <a:t>)</a:t>
            </a:r>
          </a:p>
          <a:p>
            <a:r>
              <a:rPr lang="it-IT" dirty="0" err="1" smtClean="0"/>
              <a:t>Available</a:t>
            </a:r>
            <a:r>
              <a:rPr lang="it-IT" dirty="0" smtClean="0"/>
              <a:t> out of the box</a:t>
            </a:r>
          </a:p>
          <a:p>
            <a:pPr lvl="1"/>
            <a:r>
              <a:rPr lang="en-US" dirty="0" err="1" smtClean="0"/>
              <a:t>SPActiveDirectoryClaimProvider</a:t>
            </a:r>
            <a:endParaRPr lang="en-US" dirty="0" smtClean="0"/>
          </a:p>
          <a:p>
            <a:pPr lvl="1"/>
            <a:r>
              <a:rPr lang="en-US" dirty="0" err="1" smtClean="0"/>
              <a:t>SPFormsClaimProvider</a:t>
            </a:r>
            <a:endParaRPr lang="en-US" dirty="0" smtClean="0"/>
          </a:p>
          <a:p>
            <a:pPr lvl="1"/>
            <a:r>
              <a:rPr lang="en-US" dirty="0" err="1" smtClean="0"/>
              <a:t>SPTrustedClaimProvider</a:t>
            </a:r>
            <a:endParaRPr lang="it-IT" dirty="0"/>
          </a:p>
        </p:txBody>
      </p:sp>
    </p:spTree>
    <p:extLst>
      <p:ext uri="{BB962C8B-B14F-4D97-AF65-F5344CB8AC3E}">
        <p14:creationId xmlns:p14="http://schemas.microsoft.com/office/powerpoint/2010/main" val="105484272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Custom Claims Providers</a:t>
            </a:r>
            <a:endParaRPr lang="it-IT" dirty="0"/>
          </a:p>
        </p:txBody>
      </p:sp>
      <p:sp>
        <p:nvSpPr>
          <p:cNvPr id="3" name="Content Placeholder 2"/>
          <p:cNvSpPr>
            <a:spLocks noGrp="1"/>
          </p:cNvSpPr>
          <p:nvPr>
            <p:ph type="body" sz="quarter" idx="11"/>
          </p:nvPr>
        </p:nvSpPr>
        <p:spPr>
          <a:prstGeom prst="rect">
            <a:avLst/>
          </a:prstGeom>
        </p:spPr>
        <p:txBody>
          <a:bodyPr/>
          <a:lstStyle/>
          <a:p>
            <a:r>
              <a:rPr lang="it-IT" dirty="0" err="1" smtClean="0"/>
              <a:t>Inherit</a:t>
            </a:r>
            <a:r>
              <a:rPr lang="it-IT" dirty="0" smtClean="0"/>
              <a:t> from </a:t>
            </a:r>
            <a:r>
              <a:rPr lang="en-US" dirty="0" err="1" smtClean="0"/>
              <a:t>SPClaimProvider</a:t>
            </a:r>
            <a:endParaRPr lang="en-US" dirty="0" smtClean="0"/>
          </a:p>
          <a:p>
            <a:pPr lvl="1"/>
            <a:r>
              <a:rPr lang="en-US" dirty="0" err="1" smtClean="0"/>
              <a:t>Microsoft.SharePoint.Administration.Claims</a:t>
            </a:r>
            <a:endParaRPr lang="en-US" dirty="0" smtClean="0"/>
          </a:p>
          <a:p>
            <a:r>
              <a:rPr lang="en-US" dirty="0" smtClean="0"/>
              <a:t>Implement/Override methods for</a:t>
            </a:r>
          </a:p>
          <a:p>
            <a:pPr lvl="1"/>
            <a:r>
              <a:rPr lang="en-US" dirty="0" smtClean="0"/>
              <a:t>Name resolution</a:t>
            </a:r>
          </a:p>
          <a:p>
            <a:pPr lvl="1"/>
            <a:r>
              <a:rPr lang="en-US" dirty="0" smtClean="0"/>
              <a:t>Claims augmentation</a:t>
            </a:r>
          </a:p>
          <a:p>
            <a:pPr lvl="1"/>
            <a:r>
              <a:rPr lang="en-US" dirty="0" smtClean="0"/>
              <a:t>Support hierarchies</a:t>
            </a:r>
          </a:p>
          <a:p>
            <a:pPr lvl="1"/>
            <a:r>
              <a:rPr lang="en-US" dirty="0" smtClean="0"/>
              <a:t>Resolve claims</a:t>
            </a:r>
          </a:p>
          <a:p>
            <a:pPr lvl="1"/>
            <a:r>
              <a:rPr lang="en-US" dirty="0" smtClean="0"/>
              <a:t>Search claims</a:t>
            </a:r>
          </a:p>
          <a:p>
            <a:endParaRPr lang="it-IT" dirty="0"/>
          </a:p>
        </p:txBody>
      </p:sp>
    </p:spTree>
    <p:extLst>
      <p:ext uri="{BB962C8B-B14F-4D97-AF65-F5344CB8AC3E}">
        <p14:creationId xmlns:p14="http://schemas.microsoft.com/office/powerpoint/2010/main" val="156977157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Custom Claims Provider Deployment</a:t>
            </a:r>
            <a:endParaRPr lang="it-IT" dirty="0"/>
          </a:p>
        </p:txBody>
      </p:sp>
      <p:sp>
        <p:nvSpPr>
          <p:cNvPr id="3" name="Content Placeholder 2"/>
          <p:cNvSpPr>
            <a:spLocks noGrp="1"/>
          </p:cNvSpPr>
          <p:nvPr>
            <p:ph type="body" sz="quarter" idx="11"/>
          </p:nvPr>
        </p:nvSpPr>
        <p:spPr>
          <a:prstGeom prst="rect">
            <a:avLst/>
          </a:prstGeom>
        </p:spPr>
        <p:txBody>
          <a:bodyPr/>
          <a:lstStyle/>
          <a:p>
            <a:r>
              <a:rPr lang="it-IT" smtClean="0"/>
              <a:t>Requires a farm-level solution (.WSP)</a:t>
            </a:r>
          </a:p>
          <a:p>
            <a:pPr lvl="1"/>
            <a:r>
              <a:rPr lang="it-IT" smtClean="0"/>
              <a:t>Not suitable for Microsoft Office 365</a:t>
            </a:r>
          </a:p>
          <a:p>
            <a:r>
              <a:rPr lang="it-IT" smtClean="0"/>
              <a:t>Leverages a dedicated feature with a receiver</a:t>
            </a:r>
          </a:p>
          <a:p>
            <a:pPr lvl="1"/>
            <a:r>
              <a:rPr lang="en-US" smtClean="0"/>
              <a:t>SPClaimProviderFeatureReceiver </a:t>
            </a:r>
          </a:p>
          <a:p>
            <a:r>
              <a:rPr lang="en-US" smtClean="0"/>
              <a:t>Must be activated via PowerShell onto the target Web Application</a:t>
            </a:r>
            <a:endParaRPr lang="it-IT" dirty="0"/>
          </a:p>
        </p:txBody>
      </p:sp>
    </p:spTree>
    <p:extLst>
      <p:ext uri="{BB962C8B-B14F-4D97-AF65-F5344CB8AC3E}">
        <p14:creationId xmlns:p14="http://schemas.microsoft.com/office/powerpoint/2010/main" val="201399102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Authentication and Authorization Infrastructure in Microsoft SharePoint 2013</a:t>
            </a:r>
          </a:p>
        </p:txBody>
      </p:sp>
      <p:sp>
        <p:nvSpPr>
          <p:cNvPr id="5" name="Text Placeholder 4"/>
          <p:cNvSpPr>
            <a:spLocks noGrp="1"/>
          </p:cNvSpPr>
          <p:nvPr>
            <p:ph type="body" sz="quarter" idx="14"/>
          </p:nvPr>
        </p:nvSpPr>
        <p:spPr/>
        <p:txBody>
          <a:bodyPr/>
          <a:lstStyle/>
          <a:p>
            <a:r>
              <a:rPr lang="en-US" dirty="0" smtClean="0"/>
              <a:t>Paolo Pialorsi – paolo@pialorsi.com</a:t>
            </a:r>
          </a:p>
          <a:p>
            <a:r>
              <a:rPr lang="en-US" dirty="0" smtClean="0"/>
              <a:t>Senior Consultant</a:t>
            </a:r>
          </a:p>
          <a:p>
            <a:r>
              <a:rPr lang="en-US" dirty="0" err="1" smtClean="0"/>
              <a:t>PiaSys</a:t>
            </a:r>
            <a:endParaRPr lang="en-US" dirty="0"/>
          </a:p>
        </p:txBody>
      </p:sp>
      <p:sp>
        <p:nvSpPr>
          <p:cNvPr id="2" name="Text Placeholder 1"/>
          <p:cNvSpPr>
            <a:spLocks noGrp="1"/>
          </p:cNvSpPr>
          <p:nvPr>
            <p:ph type="body" sz="quarter" idx="15"/>
          </p:nvPr>
        </p:nvSpPr>
        <p:spPr/>
        <p:txBody>
          <a:bodyPr/>
          <a:lstStyle/>
          <a:p>
            <a:r>
              <a:rPr lang="en-US" dirty="0" smtClean="0"/>
              <a:t>SPC401</a:t>
            </a:r>
            <a:endParaRPr lang="en-US" dirty="0"/>
          </a:p>
        </p:txBody>
      </p:sp>
    </p:spTree>
    <p:extLst>
      <p:ext uri="{BB962C8B-B14F-4D97-AF65-F5344CB8AC3E}">
        <p14:creationId xmlns:p14="http://schemas.microsoft.com/office/powerpoint/2010/main" val="277540396"/>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err="1" smtClean="0"/>
              <a:t>Developing</a:t>
            </a:r>
            <a:r>
              <a:rPr lang="it-IT" dirty="0" smtClean="0"/>
              <a:t> a Custom </a:t>
            </a:r>
            <a:r>
              <a:rPr lang="it-IT" dirty="0" err="1" smtClean="0"/>
              <a:t>ClaimProvider</a:t>
            </a:r>
            <a:r>
              <a:rPr lang="it-IT" dirty="0" smtClean="0"/>
              <a:t> </a:t>
            </a:r>
            <a:r>
              <a:rPr lang="it-IT" sz="4800" dirty="0" smtClean="0"/>
              <a:t>(</a:t>
            </a:r>
            <a:r>
              <a:rPr lang="it-IT" sz="4800" dirty="0" err="1" smtClean="0"/>
              <a:t>Quick</a:t>
            </a:r>
            <a:r>
              <a:rPr lang="it-IT" sz="4800" dirty="0" smtClean="0"/>
              <a:t> </a:t>
            </a:r>
            <a:r>
              <a:rPr lang="it-IT" sz="4800" dirty="0" err="1" smtClean="0"/>
              <a:t>Overview</a:t>
            </a:r>
            <a:r>
              <a:rPr lang="it-IT" sz="4800" dirty="0" smtClean="0"/>
              <a:t>)</a:t>
            </a:r>
            <a:endParaRPr lang="it-IT" dirty="0"/>
          </a:p>
        </p:txBody>
      </p:sp>
      <p:sp>
        <p:nvSpPr>
          <p:cNvPr id="4" name="Text Placeholder 3"/>
          <p:cNvSpPr>
            <a:spLocks noGrp="1"/>
          </p:cNvSpPr>
          <p:nvPr>
            <p:ph type="body" sz="quarter" idx="12"/>
          </p:nvPr>
        </p:nvSpPr>
        <p:spPr/>
        <p:txBody>
          <a:bodyPr/>
          <a:lstStyle/>
          <a:p>
            <a:r>
              <a:rPr lang="it-IT" dirty="0" smtClean="0"/>
              <a:t>Paolo Pialorsi</a:t>
            </a:r>
            <a:endParaRPr lang="it-IT" dirty="0"/>
          </a:p>
        </p:txBody>
      </p:sp>
    </p:spTree>
    <p:extLst>
      <p:ext uri="{BB962C8B-B14F-4D97-AF65-F5344CB8AC3E}">
        <p14:creationId xmlns:p14="http://schemas.microsoft.com/office/powerpoint/2010/main" val="7885089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SharePoint 2013</a:t>
            </a:r>
            <a:br>
              <a:rPr lang="en-US" dirty="0" smtClean="0"/>
            </a:br>
            <a:r>
              <a:rPr lang="en-US" dirty="0" smtClean="0"/>
              <a:t>App Authentication</a:t>
            </a:r>
            <a:endParaRPr lang="it-IT" dirty="0"/>
          </a:p>
        </p:txBody>
      </p:sp>
    </p:spTree>
    <p:extLst>
      <p:ext uri="{BB962C8B-B14F-4D97-AF65-F5344CB8AC3E}">
        <p14:creationId xmlns:p14="http://schemas.microsoft.com/office/powerpoint/2010/main" val="2257833415"/>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err="1" smtClean="0"/>
              <a:t>App</a:t>
            </a:r>
            <a:r>
              <a:rPr lang="it-IT" dirty="0" smtClean="0"/>
              <a:t> </a:t>
            </a:r>
            <a:r>
              <a:rPr lang="it-IT" dirty="0" err="1" smtClean="0"/>
              <a:t>Authentication</a:t>
            </a:r>
            <a:r>
              <a:rPr lang="it-IT" dirty="0" smtClean="0"/>
              <a:t> </a:t>
            </a:r>
            <a:r>
              <a:rPr lang="it-IT" dirty="0" err="1" smtClean="0"/>
              <a:t>is</a:t>
            </a:r>
            <a:r>
              <a:rPr lang="it-IT" dirty="0" smtClean="0"/>
              <a:t> </a:t>
            </a:r>
            <a:r>
              <a:rPr lang="it-IT" dirty="0" err="1" smtClean="0"/>
              <a:t>supported</a:t>
            </a:r>
            <a:r>
              <a:rPr lang="it-IT" dirty="0" smtClean="0"/>
              <a:t> </a:t>
            </a:r>
            <a:r>
              <a:rPr lang="it-IT" dirty="0" err="1" smtClean="0"/>
              <a:t>only</a:t>
            </a:r>
            <a:r>
              <a:rPr lang="it-IT" dirty="0" smtClean="0"/>
              <a:t> </a:t>
            </a:r>
            <a:r>
              <a:rPr lang="it-IT" dirty="0"/>
              <a:t>for CSOM or REST </a:t>
            </a:r>
            <a:r>
              <a:rPr lang="it-IT" dirty="0" smtClean="0"/>
              <a:t>API </a:t>
            </a:r>
            <a:r>
              <a:rPr lang="it-IT" dirty="0" err="1" smtClean="0"/>
              <a:t>requests</a:t>
            </a:r>
            <a:r>
              <a:rPr lang="it-IT" dirty="0" smtClean="0"/>
              <a:t> </a:t>
            </a:r>
            <a:r>
              <a:rPr lang="it-IT" dirty="0" err="1" smtClean="0"/>
              <a:t>originated</a:t>
            </a:r>
            <a:r>
              <a:rPr lang="it-IT" dirty="0" smtClean="0"/>
              <a:t> by an </a:t>
            </a:r>
            <a:r>
              <a:rPr lang="it-IT" dirty="0" err="1" smtClean="0"/>
              <a:t>app</a:t>
            </a:r>
            <a:r>
              <a:rPr lang="it-IT" dirty="0" smtClean="0"/>
              <a:t>!</a:t>
            </a:r>
            <a:r>
              <a:rPr lang="it-IT" dirty="0"/>
              <a:t/>
            </a:r>
            <a:br>
              <a:rPr lang="it-IT" dirty="0"/>
            </a:br>
            <a:endParaRPr lang="it-IT" dirty="0"/>
          </a:p>
        </p:txBody>
      </p:sp>
    </p:spTree>
    <p:extLst>
      <p:ext uri="{BB962C8B-B14F-4D97-AF65-F5344CB8AC3E}">
        <p14:creationId xmlns:p14="http://schemas.microsoft.com/office/powerpoint/2010/main" val="3135693876"/>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Authentication</a:t>
            </a:r>
            <a:r>
              <a:rPr lang="it-IT" dirty="0" smtClean="0"/>
              <a:t> Model for Apps</a:t>
            </a:r>
            <a:endParaRPr lang="it-IT" dirty="0"/>
          </a:p>
        </p:txBody>
      </p:sp>
      <p:sp>
        <p:nvSpPr>
          <p:cNvPr id="3" name="Content Placeholder 2"/>
          <p:cNvSpPr>
            <a:spLocks noGrp="1"/>
          </p:cNvSpPr>
          <p:nvPr>
            <p:ph type="body" sz="quarter" idx="11"/>
          </p:nvPr>
        </p:nvSpPr>
        <p:spPr>
          <a:xfrm>
            <a:off x="274639" y="1212849"/>
            <a:ext cx="11889564" cy="5478423"/>
          </a:xfrm>
          <a:prstGeom prst="rect">
            <a:avLst/>
          </a:prstGeom>
        </p:spPr>
        <p:txBody>
          <a:bodyPr/>
          <a:lstStyle/>
          <a:p>
            <a:r>
              <a:rPr lang="it-IT" dirty="0" err="1" smtClean="0"/>
              <a:t>Internal</a:t>
            </a:r>
            <a:r>
              <a:rPr lang="it-IT" dirty="0" smtClean="0"/>
              <a:t> </a:t>
            </a:r>
            <a:r>
              <a:rPr lang="it-IT" dirty="0" err="1" smtClean="0"/>
              <a:t>app</a:t>
            </a:r>
            <a:r>
              <a:rPr lang="it-IT" dirty="0" smtClean="0"/>
              <a:t> </a:t>
            </a:r>
            <a:r>
              <a:rPr lang="it-IT" dirty="0" err="1" smtClean="0"/>
              <a:t>Authentication</a:t>
            </a:r>
            <a:endParaRPr lang="en-US" dirty="0" smtClean="0"/>
          </a:p>
          <a:p>
            <a:pPr lvl="1"/>
            <a:r>
              <a:rPr lang="en-US" dirty="0" smtClean="0"/>
              <a:t>When an app invokes CSOM/REST </a:t>
            </a:r>
            <a:r>
              <a:rPr lang="en-US" dirty="0"/>
              <a:t>API from within an app web </a:t>
            </a:r>
            <a:r>
              <a:rPr lang="en-US" dirty="0" smtClean="0"/>
              <a:t>and with </a:t>
            </a:r>
            <a:r>
              <a:rPr lang="en-US" dirty="0"/>
              <a:t>SAML token for </a:t>
            </a:r>
            <a:r>
              <a:rPr lang="en-US" dirty="0" smtClean="0"/>
              <a:t>user</a:t>
            </a:r>
          </a:p>
          <a:p>
            <a:pPr lvl="1"/>
            <a:r>
              <a:rPr lang="en-US" dirty="0" smtClean="0"/>
              <a:t>SharePoint-hosted apps use this kind of app authentication</a:t>
            </a:r>
          </a:p>
          <a:p>
            <a:pPr lvl="1"/>
            <a:r>
              <a:rPr lang="en-US" dirty="0" smtClean="0"/>
              <a:t>Cross-domain calls in Cloud-hosted apps use this kind of app authentication</a:t>
            </a:r>
          </a:p>
          <a:p>
            <a:r>
              <a:rPr lang="en-US" dirty="0" smtClean="0"/>
              <a:t>External </a:t>
            </a:r>
            <a:r>
              <a:rPr lang="it-IT" dirty="0" err="1"/>
              <a:t>app</a:t>
            </a:r>
            <a:r>
              <a:rPr lang="it-IT" dirty="0"/>
              <a:t> </a:t>
            </a:r>
            <a:r>
              <a:rPr lang="en-US" dirty="0" smtClean="0"/>
              <a:t>Authentication via </a:t>
            </a:r>
            <a:r>
              <a:rPr lang="en-US" dirty="0" err="1" smtClean="0"/>
              <a:t>OAuth</a:t>
            </a:r>
            <a:endParaRPr lang="en-US" dirty="0" smtClean="0"/>
          </a:p>
          <a:p>
            <a:pPr lvl="1"/>
            <a:r>
              <a:rPr lang="en-US" dirty="0" smtClean="0"/>
              <a:t>The app invokes CSOM/REST API providing an access token signed by Windows Azure ACS</a:t>
            </a:r>
          </a:p>
          <a:p>
            <a:pPr lvl="1"/>
            <a:r>
              <a:rPr lang="en-US" dirty="0" smtClean="0"/>
              <a:t>The access token can include app and user identity</a:t>
            </a:r>
          </a:p>
          <a:p>
            <a:pPr lvl="1"/>
            <a:r>
              <a:rPr lang="en-US" dirty="0" smtClean="0"/>
              <a:t>The access token can be an app-only identity</a:t>
            </a:r>
          </a:p>
          <a:p>
            <a:pPr lvl="1"/>
            <a:r>
              <a:rPr lang="en-US" dirty="0" smtClean="0"/>
              <a:t>Is the only model supported by Microsoft Office 365</a:t>
            </a:r>
          </a:p>
          <a:p>
            <a:r>
              <a:rPr lang="en-US" dirty="0" smtClean="0"/>
              <a:t>External </a:t>
            </a:r>
            <a:r>
              <a:rPr lang="it-IT" dirty="0" err="1"/>
              <a:t>app</a:t>
            </a:r>
            <a:r>
              <a:rPr lang="it-IT" dirty="0"/>
              <a:t> </a:t>
            </a:r>
            <a:r>
              <a:rPr lang="en-US" dirty="0" smtClean="0"/>
              <a:t>Authentication via Server to Server</a:t>
            </a:r>
          </a:p>
          <a:p>
            <a:pPr lvl="1"/>
            <a:r>
              <a:rPr lang="en-US" dirty="0"/>
              <a:t>The app invokes CSOM/REST API providing an access token signed </a:t>
            </a:r>
            <a:r>
              <a:rPr lang="en-US" dirty="0" smtClean="0"/>
              <a:t>with a trusted X.509 certificate</a:t>
            </a:r>
            <a:endParaRPr lang="en-US" dirty="0"/>
          </a:p>
          <a:p>
            <a:pPr lvl="1"/>
            <a:r>
              <a:rPr lang="it-IT" dirty="0" err="1" smtClean="0"/>
              <a:t>Leverages</a:t>
            </a:r>
            <a:r>
              <a:rPr lang="it-IT" dirty="0" smtClean="0"/>
              <a:t> a </a:t>
            </a:r>
            <a:r>
              <a:rPr lang="it-IT" dirty="0" err="1" smtClean="0"/>
              <a:t>direct</a:t>
            </a:r>
            <a:r>
              <a:rPr lang="it-IT" dirty="0" smtClean="0"/>
              <a:t> trust </a:t>
            </a:r>
            <a:r>
              <a:rPr lang="it-IT" dirty="0" err="1" smtClean="0"/>
              <a:t>between</a:t>
            </a:r>
            <a:r>
              <a:rPr lang="it-IT" dirty="0" smtClean="0"/>
              <a:t> SharePoint and an </a:t>
            </a:r>
            <a:r>
              <a:rPr lang="it-IT" dirty="0" err="1" smtClean="0"/>
              <a:t>app</a:t>
            </a:r>
            <a:r>
              <a:rPr lang="it-IT" dirty="0" smtClean="0"/>
              <a:t> (</a:t>
            </a:r>
            <a:r>
              <a:rPr lang="it-IT" dirty="0" err="1" smtClean="0"/>
              <a:t>further</a:t>
            </a:r>
            <a:r>
              <a:rPr lang="it-IT" dirty="0" smtClean="0"/>
              <a:t> </a:t>
            </a:r>
            <a:r>
              <a:rPr lang="it-IT" dirty="0" err="1" smtClean="0"/>
              <a:t>details</a:t>
            </a:r>
            <a:r>
              <a:rPr lang="it-IT" dirty="0" smtClean="0"/>
              <a:t> </a:t>
            </a:r>
            <a:r>
              <a:rPr lang="it-IT" dirty="0" err="1" smtClean="0"/>
              <a:t>later</a:t>
            </a:r>
            <a:r>
              <a:rPr lang="it-IT" dirty="0" smtClean="0"/>
              <a:t> …)</a:t>
            </a:r>
          </a:p>
          <a:p>
            <a:pPr lvl="1"/>
            <a:r>
              <a:rPr lang="it-IT" dirty="0" err="1" smtClean="0"/>
              <a:t>Is</a:t>
            </a:r>
            <a:r>
              <a:rPr lang="it-IT" dirty="0" smtClean="0"/>
              <a:t> </a:t>
            </a:r>
            <a:r>
              <a:rPr lang="it-IT" dirty="0" err="1" smtClean="0"/>
              <a:t>only</a:t>
            </a:r>
            <a:r>
              <a:rPr lang="it-IT" dirty="0" smtClean="0"/>
              <a:t> </a:t>
            </a:r>
            <a:r>
              <a:rPr lang="it-IT" dirty="0" err="1" smtClean="0"/>
              <a:t>supported</a:t>
            </a:r>
            <a:r>
              <a:rPr lang="it-IT" dirty="0" smtClean="0"/>
              <a:t> on-</a:t>
            </a:r>
            <a:r>
              <a:rPr lang="it-IT" dirty="0" err="1" smtClean="0"/>
              <a:t>premises</a:t>
            </a:r>
            <a:endParaRPr lang="it-IT" dirty="0"/>
          </a:p>
        </p:txBody>
      </p:sp>
    </p:spTree>
    <p:extLst>
      <p:ext uri="{BB962C8B-B14F-4D97-AF65-F5344CB8AC3E}">
        <p14:creationId xmlns:p14="http://schemas.microsoft.com/office/powerpoint/2010/main" val="20630322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 calcmode="lin" valueType="num">
                                      <p:cBhvr additive="base">
                                        <p:cTn id="4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 calcmode="lin" valueType="num">
                                      <p:cBhvr additive="base">
                                        <p:cTn id="51"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3">
                                            <p:txEl>
                                              <p:pRg st="10" end="10"/>
                                            </p:txEl>
                                          </p:spTgt>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 calcmode="lin" valueType="num">
                                      <p:cBhvr additive="base">
                                        <p:cTn id="55"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11" end="11"/>
                                            </p:txEl>
                                          </p:spTgt>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3">
                                            <p:txEl>
                                              <p:pRg st="12" end="12"/>
                                            </p:txEl>
                                          </p:spTgt>
                                        </p:tgtEl>
                                        <p:attrNameLst>
                                          <p:attrName>style.visibility</p:attrName>
                                        </p:attrNameLst>
                                      </p:cBhvr>
                                      <p:to>
                                        <p:strVal val="visible"/>
                                      </p:to>
                                    </p:set>
                                    <p:anim calcmode="lin" valueType="num">
                                      <p:cBhvr additive="base">
                                        <p:cTn id="59"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Decision 2"/>
          <p:cNvSpPr/>
          <p:nvPr/>
        </p:nvSpPr>
        <p:spPr bwMode="auto">
          <a:xfrm>
            <a:off x="7482181" y="2534383"/>
            <a:ext cx="1302862" cy="765742"/>
          </a:xfrm>
          <a:prstGeom prst="flowChartDecision">
            <a:avLst/>
          </a:prstGeom>
          <a:solidFill>
            <a:schemeClr val="accent1"/>
          </a:solidFill>
          <a:ln>
            <a:solidFill>
              <a:srgbClr val="FFFFFF"/>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99424"/>
            <a:r>
              <a:rPr lang="fi-FI" sz="800" b="1" dirty="0">
                <a:solidFill>
                  <a:srgbClr val="FFFFFF"/>
                </a:solidFill>
                <a:ea typeface="Segoe UI" pitchFamily="34" charset="0"/>
                <a:cs typeface="Segoe UI" pitchFamily="34" charset="0"/>
              </a:rPr>
              <a:t>Is the endpoint outside of an app web?</a:t>
            </a:r>
            <a:endParaRPr lang="en-US" sz="800" b="1" dirty="0">
              <a:solidFill>
                <a:srgbClr val="FFFFFF"/>
              </a:solidFill>
              <a:ea typeface="Segoe UI" pitchFamily="34" charset="0"/>
              <a:cs typeface="Segoe UI" pitchFamily="34" charset="0"/>
            </a:endParaRPr>
          </a:p>
        </p:txBody>
      </p:sp>
      <p:sp>
        <p:nvSpPr>
          <p:cNvPr id="4" name="Flowchart: Decision 3"/>
          <p:cNvSpPr/>
          <p:nvPr/>
        </p:nvSpPr>
        <p:spPr bwMode="auto">
          <a:xfrm>
            <a:off x="5670493" y="3530973"/>
            <a:ext cx="1302862" cy="765742"/>
          </a:xfrm>
          <a:prstGeom prst="flowChartDecision">
            <a:avLst/>
          </a:prstGeom>
          <a:solidFill>
            <a:schemeClr val="accent1"/>
          </a:solidFill>
          <a:ln>
            <a:solidFill>
              <a:srgbClr val="FFFFFF"/>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99424"/>
            <a:r>
              <a:rPr lang="fi-FI" sz="800" b="1" dirty="0">
                <a:solidFill>
                  <a:srgbClr val="FFFFFF"/>
                </a:solidFill>
                <a:ea typeface="Segoe UI" pitchFamily="34" charset="0"/>
                <a:cs typeface="Segoe UI" pitchFamily="34" charset="0"/>
              </a:rPr>
              <a:t>Does the token include user info?</a:t>
            </a:r>
            <a:endParaRPr lang="en-US" sz="800" b="1" dirty="0">
              <a:solidFill>
                <a:srgbClr val="FFFFFF"/>
              </a:solidFill>
              <a:ea typeface="Segoe UI" pitchFamily="34" charset="0"/>
              <a:cs typeface="Segoe UI" pitchFamily="34" charset="0"/>
            </a:endParaRPr>
          </a:p>
        </p:txBody>
      </p:sp>
      <p:sp>
        <p:nvSpPr>
          <p:cNvPr id="5" name="Flowchart: Decision 4"/>
          <p:cNvSpPr/>
          <p:nvPr/>
        </p:nvSpPr>
        <p:spPr bwMode="auto">
          <a:xfrm>
            <a:off x="3864722" y="3530973"/>
            <a:ext cx="1302862" cy="765742"/>
          </a:xfrm>
          <a:prstGeom prst="flowChartDecision">
            <a:avLst/>
          </a:prstGeom>
          <a:solidFill>
            <a:schemeClr val="accent1"/>
          </a:solidFill>
          <a:ln>
            <a:solidFill>
              <a:srgbClr val="FFFFFF"/>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99424"/>
            <a:r>
              <a:rPr lang="fi-FI" sz="800" b="1" dirty="0">
                <a:solidFill>
                  <a:srgbClr val="FFFFFF"/>
                </a:solidFill>
                <a:ea typeface="Segoe UI" pitchFamily="34" charset="0"/>
                <a:cs typeface="Segoe UI" pitchFamily="34" charset="0"/>
              </a:rPr>
              <a:t>Is endpoint </a:t>
            </a:r>
            <a:r>
              <a:rPr lang="fi-FI" sz="800" b="1" dirty="0" smtClean="0">
                <a:solidFill>
                  <a:srgbClr val="FFFFFF"/>
                </a:solidFill>
                <a:ea typeface="Segoe UI" pitchFamily="34" charset="0"/>
                <a:cs typeface="Segoe UI" pitchFamily="34" charset="0"/>
              </a:rPr>
              <a:t>CSOM/REST?</a:t>
            </a:r>
            <a:endParaRPr lang="en-US" sz="800" b="1" dirty="0">
              <a:solidFill>
                <a:srgbClr val="FFFFFF"/>
              </a:solidFill>
              <a:ea typeface="Segoe UI" pitchFamily="34" charset="0"/>
              <a:cs typeface="Segoe UI" pitchFamily="34" charset="0"/>
            </a:endParaRPr>
          </a:p>
        </p:txBody>
      </p:sp>
      <p:sp>
        <p:nvSpPr>
          <p:cNvPr id="6" name="Flowchart: Decision 5"/>
          <p:cNvSpPr/>
          <p:nvPr/>
        </p:nvSpPr>
        <p:spPr bwMode="auto">
          <a:xfrm>
            <a:off x="2056158" y="3530973"/>
            <a:ext cx="1302862" cy="765600"/>
          </a:xfrm>
          <a:prstGeom prst="flowChartDecision">
            <a:avLst/>
          </a:prstGeom>
          <a:solidFill>
            <a:schemeClr val="accent1"/>
          </a:solidFill>
          <a:ln>
            <a:solidFill>
              <a:srgbClr val="FFFFFF"/>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99424"/>
            <a:r>
              <a:rPr lang="fi-FI" sz="800" b="1" dirty="0">
                <a:solidFill>
                  <a:srgbClr val="FFFFFF"/>
                </a:solidFill>
                <a:ea typeface="Segoe UI" pitchFamily="34" charset="0"/>
                <a:cs typeface="Segoe UI" pitchFamily="34" charset="0"/>
              </a:rPr>
              <a:t>OAuth token present?</a:t>
            </a:r>
            <a:endParaRPr lang="en-US" sz="800" b="1" dirty="0">
              <a:solidFill>
                <a:srgbClr val="FFFFFF"/>
              </a:solidFill>
              <a:ea typeface="Segoe UI" pitchFamily="34" charset="0"/>
              <a:cs typeface="Segoe UI" pitchFamily="34" charset="0"/>
            </a:endParaRPr>
          </a:p>
        </p:txBody>
      </p:sp>
      <p:sp>
        <p:nvSpPr>
          <p:cNvPr id="11" name="Flowchart: Terminator 10"/>
          <p:cNvSpPr/>
          <p:nvPr/>
        </p:nvSpPr>
        <p:spPr bwMode="auto">
          <a:xfrm>
            <a:off x="9148730" y="5145644"/>
            <a:ext cx="1166059" cy="480557"/>
          </a:xfrm>
          <a:prstGeom prst="flowChartTerminator">
            <a:avLst/>
          </a:prstGeom>
          <a:solidFill>
            <a:srgbClr val="FF0000"/>
          </a:solidFill>
          <a:ln>
            <a:solidFill>
              <a:schemeClr val="tx2"/>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24"/>
            <a:r>
              <a:rPr lang="fi-FI" sz="1600" dirty="0">
                <a:solidFill>
                  <a:srgbClr val="FFFFFF"/>
                </a:solidFill>
                <a:ea typeface="Segoe UI" pitchFamily="34" charset="0"/>
                <a:cs typeface="Segoe UI" pitchFamily="34" charset="0"/>
              </a:rPr>
              <a:t>End</a:t>
            </a:r>
            <a:endParaRPr lang="en-US" sz="1600" dirty="0">
              <a:solidFill>
                <a:srgbClr val="FFFFFF"/>
              </a:solidFill>
              <a:ea typeface="Segoe UI" pitchFamily="34" charset="0"/>
              <a:cs typeface="Segoe UI" pitchFamily="34" charset="0"/>
            </a:endParaRPr>
          </a:p>
        </p:txBody>
      </p:sp>
      <p:sp>
        <p:nvSpPr>
          <p:cNvPr id="13" name="Flowchart: Terminator 12"/>
          <p:cNvSpPr/>
          <p:nvPr/>
        </p:nvSpPr>
        <p:spPr bwMode="auto">
          <a:xfrm>
            <a:off x="2124560" y="1822979"/>
            <a:ext cx="1166059" cy="480557"/>
          </a:xfrm>
          <a:prstGeom prst="flowChartTerminator">
            <a:avLst/>
          </a:prstGeom>
          <a:solidFill>
            <a:schemeClr val="accent5"/>
          </a:solidFill>
          <a:ln>
            <a:solidFill>
              <a:schemeClr val="tx2"/>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24"/>
            <a:r>
              <a:rPr lang="fi-FI" sz="1600" dirty="0">
                <a:solidFill>
                  <a:srgbClr val="FFFFFF"/>
                </a:solidFill>
                <a:ea typeface="Segoe UI" pitchFamily="34" charset="0"/>
                <a:cs typeface="Segoe UI" pitchFamily="34" charset="0"/>
              </a:rPr>
              <a:t>Start</a:t>
            </a:r>
            <a:endParaRPr lang="en-US" sz="1600" dirty="0">
              <a:solidFill>
                <a:srgbClr val="FFFFFF"/>
              </a:solidFill>
              <a:ea typeface="Segoe UI" pitchFamily="34" charset="0"/>
              <a:cs typeface="Segoe UI" pitchFamily="34" charset="0"/>
            </a:endParaRPr>
          </a:p>
        </p:txBody>
      </p:sp>
      <p:grpSp>
        <p:nvGrpSpPr>
          <p:cNvPr id="22" name="Group 21"/>
          <p:cNvGrpSpPr/>
          <p:nvPr/>
        </p:nvGrpSpPr>
        <p:grpSpPr>
          <a:xfrm>
            <a:off x="2056158" y="2303536"/>
            <a:ext cx="1302862" cy="996589"/>
            <a:chOff x="2056158" y="2303536"/>
            <a:chExt cx="1302862" cy="996589"/>
          </a:xfrm>
        </p:grpSpPr>
        <p:sp>
          <p:nvSpPr>
            <p:cNvPr id="14" name="Flowchart: Decision 13"/>
            <p:cNvSpPr/>
            <p:nvPr/>
          </p:nvSpPr>
          <p:spPr bwMode="auto">
            <a:xfrm>
              <a:off x="2056158" y="2534383"/>
              <a:ext cx="1302862" cy="765742"/>
            </a:xfrm>
            <a:prstGeom prst="flowChartDecision">
              <a:avLst/>
            </a:prstGeom>
            <a:solidFill>
              <a:schemeClr val="accent1"/>
            </a:solidFill>
            <a:ln>
              <a:solidFill>
                <a:srgbClr val="FFFFFF"/>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99424"/>
              <a:r>
                <a:rPr lang="fi-FI" sz="800" b="1" dirty="0">
                  <a:solidFill>
                    <a:srgbClr val="FFFFFF"/>
                  </a:solidFill>
                  <a:ea typeface="Segoe UI" pitchFamily="34" charset="0"/>
                  <a:cs typeface="Segoe UI" pitchFamily="34" charset="0"/>
                </a:rPr>
                <a:t>User credentials provided?</a:t>
              </a:r>
              <a:endParaRPr lang="en-US" sz="800" b="1" dirty="0">
                <a:solidFill>
                  <a:srgbClr val="FFFFFF"/>
                </a:solidFill>
                <a:ea typeface="Segoe UI" pitchFamily="34" charset="0"/>
                <a:cs typeface="Segoe UI" pitchFamily="34" charset="0"/>
              </a:endParaRPr>
            </a:p>
          </p:txBody>
        </p:sp>
        <p:cxnSp>
          <p:nvCxnSpPr>
            <p:cNvPr id="17" name="Straight Arrow Connector 16"/>
            <p:cNvCxnSpPr>
              <a:stCxn id="13" idx="2"/>
              <a:endCxn id="14" idx="0"/>
            </p:cNvCxnSpPr>
            <p:nvPr/>
          </p:nvCxnSpPr>
          <p:spPr>
            <a:xfrm>
              <a:off x="2707588" y="2303536"/>
              <a:ext cx="0" cy="230849"/>
            </a:xfrm>
            <a:prstGeom prst="straightConnector1">
              <a:avLst/>
            </a:prstGeom>
            <a:ln w="41275">
              <a:solidFill>
                <a:schemeClr val="tx2"/>
              </a:solidFill>
              <a:headEnd type="none"/>
              <a:tailEnd type="stealth" w="lg" len="med"/>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4006063" y="5082043"/>
            <a:ext cx="5142667" cy="657234"/>
            <a:chOff x="4006063" y="5082043"/>
            <a:chExt cx="5142667" cy="657234"/>
          </a:xfrm>
        </p:grpSpPr>
        <p:sp>
          <p:nvSpPr>
            <p:cNvPr id="7" name="Flowchart: Process 6"/>
            <p:cNvSpPr/>
            <p:nvPr/>
          </p:nvSpPr>
          <p:spPr bwMode="auto">
            <a:xfrm>
              <a:off x="4006063" y="5082043"/>
              <a:ext cx="1017651" cy="657234"/>
            </a:xfrm>
            <a:prstGeom prst="flowChartProcess">
              <a:avLst/>
            </a:prstGeom>
            <a:solidFill>
              <a:schemeClr val="accent6"/>
            </a:solidFill>
            <a:ln>
              <a:solidFill>
                <a:srgbClr val="FFFFFF"/>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24"/>
              <a:r>
                <a:rPr lang="fi-FI" sz="800" b="1" dirty="0">
                  <a:solidFill>
                    <a:srgbClr val="FFFFFF"/>
                  </a:solidFill>
                  <a:ea typeface="Segoe UI" pitchFamily="34" charset="0"/>
                  <a:cs typeface="Segoe UI" pitchFamily="34" charset="0"/>
                </a:rPr>
                <a:t>Use anonymous context</a:t>
              </a:r>
              <a:endParaRPr lang="en-US" sz="800" b="1" dirty="0">
                <a:solidFill>
                  <a:srgbClr val="FFFFFF"/>
                </a:solidFill>
                <a:ea typeface="Segoe UI" pitchFamily="34" charset="0"/>
                <a:cs typeface="Segoe UI" pitchFamily="34" charset="0"/>
              </a:endParaRPr>
            </a:p>
          </p:txBody>
        </p:sp>
        <p:cxnSp>
          <p:nvCxnSpPr>
            <p:cNvPr id="24" name="Straight Arrow Connector 23"/>
            <p:cNvCxnSpPr>
              <a:stCxn id="7" idx="3"/>
              <a:endCxn id="11" idx="1"/>
            </p:cNvCxnSpPr>
            <p:nvPr/>
          </p:nvCxnSpPr>
          <p:spPr>
            <a:xfrm flipV="1">
              <a:off x="5023713" y="5385922"/>
              <a:ext cx="4125017" cy="24738"/>
            </a:xfrm>
            <a:prstGeom prst="straightConnector1">
              <a:avLst/>
            </a:prstGeom>
            <a:ln w="41275">
              <a:solidFill>
                <a:schemeClr val="tx2"/>
              </a:solidFill>
              <a:headEnd type="none"/>
              <a:tailEnd type="stealth" w="lg" len="med"/>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9222935" y="2588637"/>
            <a:ext cx="1017651" cy="2557007"/>
            <a:chOff x="9222935" y="2588637"/>
            <a:chExt cx="1017651" cy="2557007"/>
          </a:xfrm>
        </p:grpSpPr>
        <p:sp>
          <p:nvSpPr>
            <p:cNvPr id="9" name="Flowchart: Process 8"/>
            <p:cNvSpPr/>
            <p:nvPr/>
          </p:nvSpPr>
          <p:spPr bwMode="auto">
            <a:xfrm>
              <a:off x="9222935" y="2588637"/>
              <a:ext cx="1017651" cy="657234"/>
            </a:xfrm>
            <a:prstGeom prst="flowChartProcess">
              <a:avLst/>
            </a:prstGeom>
            <a:solidFill>
              <a:schemeClr val="accent6"/>
            </a:solidFill>
            <a:ln>
              <a:solidFill>
                <a:srgbClr val="FFFFFF"/>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24"/>
              <a:r>
                <a:rPr lang="fi-FI" sz="800" b="1" dirty="0">
                  <a:solidFill>
                    <a:srgbClr val="FFFFFF"/>
                  </a:solidFill>
                  <a:ea typeface="Segoe UI" pitchFamily="34" charset="0"/>
                  <a:cs typeface="Segoe UI" pitchFamily="34" charset="0"/>
                </a:rPr>
                <a:t>Set user context</a:t>
              </a:r>
              <a:endParaRPr lang="en-US" sz="800" b="1" dirty="0">
                <a:solidFill>
                  <a:srgbClr val="FFFFFF"/>
                </a:solidFill>
                <a:ea typeface="Segoe UI" pitchFamily="34" charset="0"/>
                <a:cs typeface="Segoe UI" pitchFamily="34" charset="0"/>
              </a:endParaRPr>
            </a:p>
          </p:txBody>
        </p:sp>
        <p:cxnSp>
          <p:nvCxnSpPr>
            <p:cNvPr id="27" name="Straight Arrow Connector 26"/>
            <p:cNvCxnSpPr>
              <a:stCxn id="9" idx="2"/>
              <a:endCxn id="11" idx="0"/>
            </p:cNvCxnSpPr>
            <p:nvPr/>
          </p:nvCxnSpPr>
          <p:spPr>
            <a:xfrm flipH="1">
              <a:off x="9731762" y="3245871"/>
              <a:ext cx="1" cy="1899773"/>
            </a:xfrm>
            <a:prstGeom prst="straightConnector1">
              <a:avLst/>
            </a:prstGeom>
            <a:ln w="41275">
              <a:solidFill>
                <a:schemeClr val="tx2"/>
              </a:solidFill>
              <a:headEnd type="none"/>
              <a:tailEnd type="stealth" w="lg" len="med"/>
            </a:ln>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a:off x="5816058" y="4533461"/>
            <a:ext cx="3332674" cy="852461"/>
            <a:chOff x="5816058" y="4533461"/>
            <a:chExt cx="3332674" cy="852461"/>
          </a:xfrm>
        </p:grpSpPr>
        <p:sp>
          <p:nvSpPr>
            <p:cNvPr id="15" name="Flowchart: Process 14"/>
            <p:cNvSpPr/>
            <p:nvPr/>
          </p:nvSpPr>
          <p:spPr bwMode="auto">
            <a:xfrm>
              <a:off x="5816058" y="4533461"/>
              <a:ext cx="1017651" cy="657234"/>
            </a:xfrm>
            <a:prstGeom prst="flowChartProcess">
              <a:avLst/>
            </a:prstGeom>
            <a:solidFill>
              <a:schemeClr val="accent6"/>
            </a:solidFill>
            <a:ln>
              <a:solidFill>
                <a:srgbClr val="FFFFFF"/>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24"/>
              <a:r>
                <a:rPr lang="fi-FI" sz="800" b="1" dirty="0">
                  <a:solidFill>
                    <a:srgbClr val="FFFFFF"/>
                  </a:solidFill>
                  <a:ea typeface="Segoe UI" pitchFamily="34" charset="0"/>
                  <a:cs typeface="Segoe UI" pitchFamily="34" charset="0"/>
                </a:rPr>
                <a:t>Set App-Only context</a:t>
              </a:r>
              <a:endParaRPr lang="en-US" sz="800" b="1" dirty="0">
                <a:solidFill>
                  <a:srgbClr val="FFFFFF"/>
                </a:solidFill>
                <a:ea typeface="Segoe UI" pitchFamily="34" charset="0"/>
                <a:cs typeface="Segoe UI" pitchFamily="34" charset="0"/>
              </a:endParaRPr>
            </a:p>
          </p:txBody>
        </p:sp>
        <p:cxnSp>
          <p:nvCxnSpPr>
            <p:cNvPr id="56" name="Elbow Connector 55"/>
            <p:cNvCxnSpPr>
              <a:stCxn id="15" idx="2"/>
              <a:endCxn id="11" idx="1"/>
            </p:cNvCxnSpPr>
            <p:nvPr/>
          </p:nvCxnSpPr>
          <p:spPr>
            <a:xfrm rot="16200000" flipH="1">
              <a:off x="7639193" y="3876384"/>
              <a:ext cx="195229" cy="2823848"/>
            </a:xfrm>
            <a:prstGeom prst="bentConnector2">
              <a:avLst/>
            </a:prstGeom>
            <a:ln w="41275">
              <a:solidFill>
                <a:schemeClr val="tx2"/>
              </a:solidFill>
              <a:headEnd type="none"/>
              <a:tailEnd type="none" w="lg" len="med"/>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7624787" y="3585156"/>
            <a:ext cx="1523945" cy="1800765"/>
            <a:chOff x="7624787" y="3585156"/>
            <a:chExt cx="1523945" cy="1800765"/>
          </a:xfrm>
        </p:grpSpPr>
        <p:sp>
          <p:nvSpPr>
            <p:cNvPr id="8" name="Flowchart: Process 7"/>
            <p:cNvSpPr/>
            <p:nvPr/>
          </p:nvSpPr>
          <p:spPr bwMode="auto">
            <a:xfrm>
              <a:off x="7624787" y="3585156"/>
              <a:ext cx="1017651" cy="657234"/>
            </a:xfrm>
            <a:prstGeom prst="flowChartProcess">
              <a:avLst/>
            </a:prstGeom>
            <a:solidFill>
              <a:schemeClr val="accent6"/>
            </a:solidFill>
            <a:ln>
              <a:solidFill>
                <a:srgbClr val="FFFFFF"/>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34981" tIns="34981" rIns="34981" bIns="34981" numCol="1" spcCol="0" rtlCol="0" fromWordArt="0" anchor="ctr" anchorCtr="0" forceAA="0" compatLnSpc="1">
              <a:prstTxWarp prst="textNoShape">
                <a:avLst/>
              </a:prstTxWarp>
              <a:noAutofit/>
            </a:bodyPr>
            <a:lstStyle/>
            <a:p>
              <a:pPr algn="ctr" defTabSz="699424"/>
              <a:r>
                <a:rPr lang="fi-FI" sz="800" b="1" dirty="0">
                  <a:solidFill>
                    <a:srgbClr val="FFFFFF"/>
                  </a:solidFill>
                  <a:ea typeface="Segoe UI" pitchFamily="34" charset="0"/>
                  <a:cs typeface="Segoe UI" pitchFamily="34" charset="0"/>
                </a:rPr>
                <a:t>Set app and user context</a:t>
              </a:r>
              <a:endParaRPr lang="en-US" sz="800" b="1" dirty="0">
                <a:solidFill>
                  <a:srgbClr val="FFFFFF"/>
                </a:solidFill>
                <a:ea typeface="Segoe UI" pitchFamily="34" charset="0"/>
                <a:cs typeface="Segoe UI" pitchFamily="34" charset="0"/>
              </a:endParaRPr>
            </a:p>
          </p:txBody>
        </p:sp>
        <p:cxnSp>
          <p:nvCxnSpPr>
            <p:cNvPr id="59" name="Elbow Connector 58"/>
            <p:cNvCxnSpPr>
              <a:stCxn id="8" idx="2"/>
              <a:endCxn id="11" idx="1"/>
            </p:cNvCxnSpPr>
            <p:nvPr/>
          </p:nvCxnSpPr>
          <p:spPr>
            <a:xfrm rot="16200000" flipH="1">
              <a:off x="8069406" y="4306595"/>
              <a:ext cx="1143534" cy="1015118"/>
            </a:xfrm>
            <a:prstGeom prst="bentConnector2">
              <a:avLst/>
            </a:prstGeom>
            <a:ln w="41275">
              <a:solidFill>
                <a:schemeClr val="tx2"/>
              </a:solidFill>
              <a:headEnd type="none"/>
              <a:tailEnd type="stealth" w="lg" len="med"/>
            </a:ln>
          </p:spPr>
          <p:style>
            <a:lnRef idx="1">
              <a:schemeClr val="accent1"/>
            </a:lnRef>
            <a:fillRef idx="0">
              <a:schemeClr val="accent1"/>
            </a:fillRef>
            <a:effectRef idx="0">
              <a:schemeClr val="accent1"/>
            </a:effectRef>
            <a:fontRef idx="minor">
              <a:schemeClr val="tx1"/>
            </a:fontRef>
          </p:style>
        </p:cxnSp>
      </p:grpSp>
      <p:sp>
        <p:nvSpPr>
          <p:cNvPr id="62" name="TextBox 61"/>
          <p:cNvSpPr txBox="1"/>
          <p:nvPr/>
        </p:nvSpPr>
        <p:spPr>
          <a:xfrm>
            <a:off x="3415947" y="2617300"/>
            <a:ext cx="306985" cy="184666"/>
          </a:xfrm>
          <a:prstGeom prst="rect">
            <a:avLst/>
          </a:prstGeom>
          <a:noFill/>
          <a:ln>
            <a:noFill/>
          </a:ln>
        </p:spPr>
        <p:txBody>
          <a:bodyPr wrap="square" lIns="0" tIns="0" rIns="0" bIns="0" rtlCol="0">
            <a:spAutoFit/>
          </a:bodyPr>
          <a:lstStyle/>
          <a:p>
            <a:r>
              <a:rPr lang="fi-FI" sz="1200" b="1" spc="-54" dirty="0">
                <a:solidFill>
                  <a:srgbClr val="FFFFFF"/>
                </a:solidFill>
                <a:latin typeface="Segoe UI Light"/>
              </a:rPr>
              <a:t>Yes</a:t>
            </a:r>
            <a:endParaRPr lang="en-US" sz="1200" b="1" spc="-54" dirty="0">
              <a:solidFill>
                <a:srgbClr val="FFFFFF"/>
              </a:solidFill>
              <a:latin typeface="Segoe UI Light"/>
            </a:endParaRPr>
          </a:p>
        </p:txBody>
      </p:sp>
      <p:sp>
        <p:nvSpPr>
          <p:cNvPr id="73" name="TextBox 72"/>
          <p:cNvSpPr txBox="1"/>
          <p:nvPr/>
        </p:nvSpPr>
        <p:spPr>
          <a:xfrm>
            <a:off x="2297839" y="4293941"/>
            <a:ext cx="306985" cy="169277"/>
          </a:xfrm>
          <a:prstGeom prst="rect">
            <a:avLst/>
          </a:prstGeom>
          <a:noFill/>
          <a:ln>
            <a:noFill/>
          </a:ln>
        </p:spPr>
        <p:txBody>
          <a:bodyPr wrap="square" lIns="0" tIns="0" rIns="0" bIns="0" rtlCol="0">
            <a:spAutoFit/>
          </a:bodyPr>
          <a:lstStyle/>
          <a:p>
            <a:pPr algn="ctr"/>
            <a:r>
              <a:rPr lang="fi-FI" sz="1100" b="1" spc="-54" dirty="0">
                <a:solidFill>
                  <a:srgbClr val="FFFFFF"/>
                </a:solidFill>
                <a:latin typeface="Segoe UI Light"/>
              </a:rPr>
              <a:t>No</a:t>
            </a:r>
            <a:endParaRPr lang="en-US" sz="1100" b="1" spc="-54" dirty="0">
              <a:solidFill>
                <a:srgbClr val="FFFFFF"/>
              </a:solidFill>
              <a:latin typeface="Segoe UI Light"/>
            </a:endParaRPr>
          </a:p>
        </p:txBody>
      </p:sp>
      <p:sp>
        <p:nvSpPr>
          <p:cNvPr id="2" name="Title 1"/>
          <p:cNvSpPr>
            <a:spLocks noGrp="1"/>
          </p:cNvSpPr>
          <p:nvPr>
            <p:ph type="title"/>
          </p:nvPr>
        </p:nvSpPr>
        <p:spPr/>
        <p:txBody>
          <a:bodyPr>
            <a:normAutofit fontScale="90000"/>
          </a:bodyPr>
          <a:lstStyle/>
          <a:p>
            <a:r>
              <a:rPr lang="it-IT" dirty="0" smtClean="0"/>
              <a:t>SharePoint 2013 </a:t>
            </a:r>
            <a:r>
              <a:rPr lang="it-IT" dirty="0" err="1" smtClean="0"/>
              <a:t>Apps</a:t>
            </a:r>
            <a:r>
              <a:rPr lang="it-IT" dirty="0" smtClean="0"/>
              <a:t>’ </a:t>
            </a:r>
            <a:r>
              <a:rPr lang="it-IT" dirty="0" err="1" smtClean="0"/>
              <a:t>Authentication</a:t>
            </a:r>
            <a:endParaRPr lang="it-IT" dirty="0"/>
          </a:p>
        </p:txBody>
      </p:sp>
      <p:grpSp>
        <p:nvGrpSpPr>
          <p:cNvPr id="12" name="Group 11"/>
          <p:cNvGrpSpPr/>
          <p:nvPr/>
        </p:nvGrpSpPr>
        <p:grpSpPr>
          <a:xfrm>
            <a:off x="3359021" y="2520530"/>
            <a:ext cx="4123161" cy="489365"/>
            <a:chOff x="3359021" y="2520530"/>
            <a:chExt cx="4123161" cy="489365"/>
          </a:xfrm>
        </p:grpSpPr>
        <p:cxnSp>
          <p:nvCxnSpPr>
            <p:cNvPr id="21" name="Straight Arrow Connector 20"/>
            <p:cNvCxnSpPr>
              <a:stCxn id="14" idx="3"/>
              <a:endCxn id="3" idx="1"/>
            </p:cNvCxnSpPr>
            <p:nvPr/>
          </p:nvCxnSpPr>
          <p:spPr>
            <a:xfrm>
              <a:off x="3359021" y="2917254"/>
              <a:ext cx="4123161" cy="0"/>
            </a:xfrm>
            <a:prstGeom prst="straightConnector1">
              <a:avLst/>
            </a:prstGeom>
            <a:ln w="41275">
              <a:solidFill>
                <a:schemeClr val="tx2"/>
              </a:solidFill>
              <a:headEnd type="none"/>
              <a:tailEnd type="stealth" w="lg"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062996" y="2520530"/>
              <a:ext cx="720080" cy="489365"/>
            </a:xfrm>
            <a:prstGeom prst="rect">
              <a:avLst/>
            </a:prstGeom>
            <a:noFill/>
          </p:spPr>
          <p:txBody>
            <a:bodyPr wrap="square" lIns="182880" tIns="146304" rIns="182880" bIns="146304" rtlCol="0">
              <a:spAutoFit/>
            </a:bodyPr>
            <a:lstStyle/>
            <a:p>
              <a:pPr algn="ctr">
                <a:lnSpc>
                  <a:spcPct val="90000"/>
                </a:lnSpc>
                <a:spcAft>
                  <a:spcPts val="600"/>
                </a:spcAft>
              </a:pPr>
              <a:r>
                <a:rPr lang="it-IT" sz="1400" dirty="0" smtClean="0">
                  <a:gradFill>
                    <a:gsLst>
                      <a:gs pos="2917">
                        <a:srgbClr val="505050"/>
                      </a:gs>
                      <a:gs pos="30000">
                        <a:srgbClr val="505050"/>
                      </a:gs>
                    </a:gsLst>
                    <a:lin ang="5400000" scaled="0"/>
                  </a:gradFill>
                </a:rPr>
                <a:t>Yes</a:t>
              </a:r>
            </a:p>
          </p:txBody>
        </p:sp>
      </p:grpSp>
      <p:grpSp>
        <p:nvGrpSpPr>
          <p:cNvPr id="16" name="Group 15"/>
          <p:cNvGrpSpPr/>
          <p:nvPr/>
        </p:nvGrpSpPr>
        <p:grpSpPr>
          <a:xfrm>
            <a:off x="8591376" y="2520530"/>
            <a:ext cx="720080" cy="489365"/>
            <a:chOff x="8591376" y="2520530"/>
            <a:chExt cx="720080" cy="489365"/>
          </a:xfrm>
        </p:grpSpPr>
        <p:cxnSp>
          <p:nvCxnSpPr>
            <p:cNvPr id="30" name="Straight Arrow Connector 29"/>
            <p:cNvCxnSpPr>
              <a:stCxn id="3" idx="3"/>
              <a:endCxn id="9" idx="1"/>
            </p:cNvCxnSpPr>
            <p:nvPr/>
          </p:nvCxnSpPr>
          <p:spPr>
            <a:xfrm>
              <a:off x="8785045" y="2917254"/>
              <a:ext cx="437890" cy="0"/>
            </a:xfrm>
            <a:prstGeom prst="straightConnector1">
              <a:avLst/>
            </a:prstGeom>
            <a:ln w="41275">
              <a:solidFill>
                <a:schemeClr val="tx2"/>
              </a:solidFill>
              <a:headEnd type="none"/>
              <a:tailEnd type="stealth" w="lg" len="med"/>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8797924" y="2607948"/>
              <a:ext cx="306985" cy="184666"/>
            </a:xfrm>
            <a:prstGeom prst="rect">
              <a:avLst/>
            </a:prstGeom>
            <a:noFill/>
            <a:ln>
              <a:noFill/>
            </a:ln>
          </p:spPr>
          <p:txBody>
            <a:bodyPr wrap="square" lIns="0" tIns="0" rIns="0" bIns="0" rtlCol="0">
              <a:spAutoFit/>
            </a:bodyPr>
            <a:lstStyle/>
            <a:p>
              <a:r>
                <a:rPr lang="fi-FI" sz="1200" b="1" spc="-54" dirty="0">
                  <a:solidFill>
                    <a:srgbClr val="FFFFFF"/>
                  </a:solidFill>
                  <a:latin typeface="Segoe UI Light"/>
                </a:rPr>
                <a:t>Yes</a:t>
              </a:r>
              <a:endParaRPr lang="en-US" sz="1200" b="1" spc="-54" dirty="0">
                <a:solidFill>
                  <a:srgbClr val="FFFFFF"/>
                </a:solidFill>
                <a:latin typeface="Segoe UI Light"/>
              </a:endParaRPr>
            </a:p>
          </p:txBody>
        </p:sp>
        <p:sp>
          <p:nvSpPr>
            <p:cNvPr id="42" name="TextBox 41"/>
            <p:cNvSpPr txBox="1"/>
            <p:nvPr/>
          </p:nvSpPr>
          <p:spPr>
            <a:xfrm>
              <a:off x="8591376" y="2520530"/>
              <a:ext cx="720080" cy="489365"/>
            </a:xfrm>
            <a:prstGeom prst="rect">
              <a:avLst/>
            </a:prstGeom>
            <a:noFill/>
          </p:spPr>
          <p:txBody>
            <a:bodyPr wrap="square" lIns="182880" tIns="146304" rIns="182880" bIns="146304" rtlCol="0">
              <a:spAutoFit/>
            </a:bodyPr>
            <a:lstStyle/>
            <a:p>
              <a:pPr algn="ctr">
                <a:lnSpc>
                  <a:spcPct val="90000"/>
                </a:lnSpc>
                <a:spcAft>
                  <a:spcPts val="600"/>
                </a:spcAft>
              </a:pPr>
              <a:r>
                <a:rPr lang="it-IT" sz="1400" dirty="0" smtClean="0">
                  <a:gradFill>
                    <a:gsLst>
                      <a:gs pos="2917">
                        <a:srgbClr val="505050"/>
                      </a:gs>
                      <a:gs pos="30000">
                        <a:srgbClr val="505050"/>
                      </a:gs>
                    </a:gsLst>
                    <a:lin ang="5400000" scaled="0"/>
                  </a:gradFill>
                </a:rPr>
                <a:t>Yes</a:t>
              </a:r>
            </a:p>
          </p:txBody>
        </p:sp>
      </p:grpSp>
      <p:grpSp>
        <p:nvGrpSpPr>
          <p:cNvPr id="19" name="Group 18"/>
          <p:cNvGrpSpPr/>
          <p:nvPr/>
        </p:nvGrpSpPr>
        <p:grpSpPr>
          <a:xfrm>
            <a:off x="2065918" y="3135705"/>
            <a:ext cx="720080" cy="489365"/>
            <a:chOff x="2065918" y="3135705"/>
            <a:chExt cx="720080" cy="489365"/>
          </a:xfrm>
        </p:grpSpPr>
        <p:cxnSp>
          <p:nvCxnSpPr>
            <p:cNvPr id="18" name="Straight Arrow Connector 17"/>
            <p:cNvCxnSpPr>
              <a:stCxn id="14" idx="2"/>
              <a:endCxn id="6" idx="0"/>
            </p:cNvCxnSpPr>
            <p:nvPr/>
          </p:nvCxnSpPr>
          <p:spPr>
            <a:xfrm>
              <a:off x="2707588" y="3300125"/>
              <a:ext cx="0" cy="230849"/>
            </a:xfrm>
            <a:prstGeom prst="straightConnector1">
              <a:avLst/>
            </a:prstGeom>
            <a:ln w="41275">
              <a:solidFill>
                <a:schemeClr val="tx2"/>
              </a:solidFill>
              <a:headEnd type="none"/>
              <a:tailEnd type="stealth" w="lg" len="med"/>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2299684" y="3272534"/>
              <a:ext cx="306985" cy="169277"/>
            </a:xfrm>
            <a:prstGeom prst="rect">
              <a:avLst/>
            </a:prstGeom>
            <a:noFill/>
            <a:ln>
              <a:noFill/>
            </a:ln>
          </p:spPr>
          <p:txBody>
            <a:bodyPr wrap="square" lIns="0" tIns="0" rIns="0" bIns="0" rtlCol="0">
              <a:spAutoFit/>
            </a:bodyPr>
            <a:lstStyle/>
            <a:p>
              <a:pPr algn="ctr"/>
              <a:r>
                <a:rPr lang="fi-FI" sz="1100" b="1" spc="-54" dirty="0">
                  <a:solidFill>
                    <a:srgbClr val="FFFFFF"/>
                  </a:solidFill>
                  <a:latin typeface="Segoe UI Light"/>
                </a:rPr>
                <a:t>No</a:t>
              </a:r>
              <a:endParaRPr lang="en-US" sz="1100" b="1" spc="-54" dirty="0">
                <a:solidFill>
                  <a:srgbClr val="FFFFFF"/>
                </a:solidFill>
                <a:latin typeface="Segoe UI Light"/>
              </a:endParaRPr>
            </a:p>
          </p:txBody>
        </p:sp>
        <p:sp>
          <p:nvSpPr>
            <p:cNvPr id="43" name="TextBox 42"/>
            <p:cNvSpPr txBox="1"/>
            <p:nvPr/>
          </p:nvSpPr>
          <p:spPr>
            <a:xfrm>
              <a:off x="2065918" y="3135705"/>
              <a:ext cx="720080" cy="489365"/>
            </a:xfrm>
            <a:prstGeom prst="rect">
              <a:avLst/>
            </a:prstGeom>
            <a:noFill/>
          </p:spPr>
          <p:txBody>
            <a:bodyPr wrap="square" lIns="182880" tIns="146304" rIns="182880" bIns="146304" rtlCol="0">
              <a:spAutoFit/>
            </a:bodyPr>
            <a:lstStyle/>
            <a:p>
              <a:pPr algn="ctr">
                <a:lnSpc>
                  <a:spcPct val="90000"/>
                </a:lnSpc>
                <a:spcAft>
                  <a:spcPts val="600"/>
                </a:spcAft>
              </a:pPr>
              <a:r>
                <a:rPr lang="it-IT" sz="1400" dirty="0" smtClean="0">
                  <a:gradFill>
                    <a:gsLst>
                      <a:gs pos="2917">
                        <a:srgbClr val="505050"/>
                      </a:gs>
                      <a:gs pos="30000">
                        <a:srgbClr val="505050"/>
                      </a:gs>
                    </a:gsLst>
                    <a:lin ang="5400000" scaled="0"/>
                  </a:gradFill>
                </a:rPr>
                <a:t>No</a:t>
              </a:r>
            </a:p>
          </p:txBody>
        </p:sp>
      </p:grpSp>
      <p:grpSp>
        <p:nvGrpSpPr>
          <p:cNvPr id="20" name="Group 19"/>
          <p:cNvGrpSpPr/>
          <p:nvPr/>
        </p:nvGrpSpPr>
        <p:grpSpPr>
          <a:xfrm>
            <a:off x="7467097" y="3170730"/>
            <a:ext cx="720080" cy="489365"/>
            <a:chOff x="7467097" y="3170730"/>
            <a:chExt cx="720080" cy="489365"/>
          </a:xfrm>
        </p:grpSpPr>
        <p:cxnSp>
          <p:nvCxnSpPr>
            <p:cNvPr id="33" name="Straight Arrow Connector 32"/>
            <p:cNvCxnSpPr>
              <a:stCxn id="3" idx="2"/>
              <a:endCxn id="8" idx="0"/>
            </p:cNvCxnSpPr>
            <p:nvPr/>
          </p:nvCxnSpPr>
          <p:spPr>
            <a:xfrm>
              <a:off x="8133612" y="3300126"/>
              <a:ext cx="0" cy="285031"/>
            </a:xfrm>
            <a:prstGeom prst="straightConnector1">
              <a:avLst/>
            </a:prstGeom>
            <a:ln w="41275">
              <a:solidFill>
                <a:schemeClr val="tx2"/>
              </a:solidFill>
              <a:headEnd type="none"/>
              <a:tailEnd type="stealth" w="lg" len="med"/>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7722006" y="3300126"/>
              <a:ext cx="306985" cy="169277"/>
            </a:xfrm>
            <a:prstGeom prst="rect">
              <a:avLst/>
            </a:prstGeom>
            <a:noFill/>
            <a:ln>
              <a:noFill/>
            </a:ln>
          </p:spPr>
          <p:txBody>
            <a:bodyPr wrap="square" lIns="0" tIns="0" rIns="0" bIns="0" rtlCol="0">
              <a:spAutoFit/>
            </a:bodyPr>
            <a:lstStyle/>
            <a:p>
              <a:pPr algn="ctr"/>
              <a:r>
                <a:rPr lang="fi-FI" sz="1100" b="1" spc="-54" dirty="0">
                  <a:solidFill>
                    <a:srgbClr val="FFFFFF"/>
                  </a:solidFill>
                  <a:latin typeface="Segoe UI Light"/>
                </a:rPr>
                <a:t>No</a:t>
              </a:r>
              <a:endParaRPr lang="en-US" sz="1100" b="1" spc="-54" dirty="0">
                <a:solidFill>
                  <a:srgbClr val="FFFFFF"/>
                </a:solidFill>
                <a:latin typeface="Segoe UI Light"/>
              </a:endParaRPr>
            </a:p>
          </p:txBody>
        </p:sp>
        <p:sp>
          <p:nvSpPr>
            <p:cNvPr id="45" name="TextBox 44"/>
            <p:cNvSpPr txBox="1"/>
            <p:nvPr/>
          </p:nvSpPr>
          <p:spPr>
            <a:xfrm>
              <a:off x="7467097" y="3170730"/>
              <a:ext cx="720080" cy="489365"/>
            </a:xfrm>
            <a:prstGeom prst="rect">
              <a:avLst/>
            </a:prstGeom>
            <a:noFill/>
          </p:spPr>
          <p:txBody>
            <a:bodyPr wrap="square" lIns="182880" tIns="146304" rIns="182880" bIns="146304" rtlCol="0">
              <a:spAutoFit/>
            </a:bodyPr>
            <a:lstStyle/>
            <a:p>
              <a:pPr algn="ctr">
                <a:lnSpc>
                  <a:spcPct val="90000"/>
                </a:lnSpc>
                <a:spcAft>
                  <a:spcPts val="600"/>
                </a:spcAft>
              </a:pPr>
              <a:r>
                <a:rPr lang="it-IT" sz="1400" dirty="0" smtClean="0">
                  <a:gradFill>
                    <a:gsLst>
                      <a:gs pos="2917">
                        <a:srgbClr val="505050"/>
                      </a:gs>
                      <a:gs pos="30000">
                        <a:srgbClr val="505050"/>
                      </a:gs>
                    </a:gsLst>
                    <a:lin ang="5400000" scaled="0"/>
                  </a:gradFill>
                </a:rPr>
                <a:t>No</a:t>
              </a:r>
            </a:p>
          </p:txBody>
        </p:sp>
      </p:grpSp>
      <p:grpSp>
        <p:nvGrpSpPr>
          <p:cNvPr id="29" name="Group 28"/>
          <p:cNvGrpSpPr/>
          <p:nvPr/>
        </p:nvGrpSpPr>
        <p:grpSpPr>
          <a:xfrm>
            <a:off x="3247407" y="3463304"/>
            <a:ext cx="720080" cy="489365"/>
            <a:chOff x="3247407" y="3463304"/>
            <a:chExt cx="720080" cy="489365"/>
          </a:xfrm>
        </p:grpSpPr>
        <p:cxnSp>
          <p:nvCxnSpPr>
            <p:cNvPr id="44" name="Straight Arrow Connector 43"/>
            <p:cNvCxnSpPr>
              <a:stCxn id="6" idx="3"/>
              <a:endCxn id="5" idx="1"/>
            </p:cNvCxnSpPr>
            <p:nvPr/>
          </p:nvCxnSpPr>
          <p:spPr>
            <a:xfrm>
              <a:off x="3359021" y="3913773"/>
              <a:ext cx="505701" cy="71"/>
            </a:xfrm>
            <a:prstGeom prst="straightConnector1">
              <a:avLst/>
            </a:prstGeom>
            <a:ln w="41275">
              <a:solidFill>
                <a:schemeClr val="tx2"/>
              </a:solidFill>
              <a:headEnd type="none"/>
              <a:tailEnd type="stealth" w="lg" len="med"/>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3415947" y="3604537"/>
              <a:ext cx="306985" cy="184666"/>
            </a:xfrm>
            <a:prstGeom prst="rect">
              <a:avLst/>
            </a:prstGeom>
            <a:noFill/>
            <a:ln>
              <a:noFill/>
            </a:ln>
          </p:spPr>
          <p:txBody>
            <a:bodyPr wrap="square" lIns="0" tIns="0" rIns="0" bIns="0" rtlCol="0">
              <a:spAutoFit/>
            </a:bodyPr>
            <a:lstStyle/>
            <a:p>
              <a:r>
                <a:rPr lang="fi-FI" sz="1200" b="1" spc="-54" dirty="0">
                  <a:solidFill>
                    <a:srgbClr val="FFFFFF"/>
                  </a:solidFill>
                  <a:latin typeface="Segoe UI Light"/>
                </a:rPr>
                <a:t>Yes</a:t>
              </a:r>
              <a:endParaRPr lang="en-US" sz="1200" b="1" spc="-54" dirty="0">
                <a:solidFill>
                  <a:srgbClr val="FFFFFF"/>
                </a:solidFill>
                <a:latin typeface="Segoe UI Light"/>
              </a:endParaRPr>
            </a:p>
          </p:txBody>
        </p:sp>
        <p:sp>
          <p:nvSpPr>
            <p:cNvPr id="48" name="TextBox 47"/>
            <p:cNvSpPr txBox="1"/>
            <p:nvPr/>
          </p:nvSpPr>
          <p:spPr>
            <a:xfrm>
              <a:off x="3247407" y="3463304"/>
              <a:ext cx="720080" cy="489365"/>
            </a:xfrm>
            <a:prstGeom prst="rect">
              <a:avLst/>
            </a:prstGeom>
            <a:noFill/>
          </p:spPr>
          <p:txBody>
            <a:bodyPr wrap="square" lIns="182880" tIns="146304" rIns="182880" bIns="146304" rtlCol="0">
              <a:spAutoFit/>
            </a:bodyPr>
            <a:lstStyle/>
            <a:p>
              <a:pPr algn="ctr">
                <a:lnSpc>
                  <a:spcPct val="90000"/>
                </a:lnSpc>
                <a:spcAft>
                  <a:spcPts val="600"/>
                </a:spcAft>
              </a:pPr>
              <a:r>
                <a:rPr lang="it-IT" sz="1400" dirty="0" smtClean="0">
                  <a:gradFill>
                    <a:gsLst>
                      <a:gs pos="2917">
                        <a:srgbClr val="505050"/>
                      </a:gs>
                      <a:gs pos="30000">
                        <a:srgbClr val="505050"/>
                      </a:gs>
                    </a:gsLst>
                    <a:lin ang="5400000" scaled="0"/>
                  </a:gradFill>
                </a:rPr>
                <a:t>Yes</a:t>
              </a:r>
            </a:p>
          </p:txBody>
        </p:sp>
      </p:grpSp>
      <p:grpSp>
        <p:nvGrpSpPr>
          <p:cNvPr id="32" name="Group 31"/>
          <p:cNvGrpSpPr/>
          <p:nvPr/>
        </p:nvGrpSpPr>
        <p:grpSpPr>
          <a:xfrm>
            <a:off x="5004775" y="3452187"/>
            <a:ext cx="720080" cy="489365"/>
            <a:chOff x="5004775" y="3452187"/>
            <a:chExt cx="720080" cy="489365"/>
          </a:xfrm>
        </p:grpSpPr>
        <p:cxnSp>
          <p:nvCxnSpPr>
            <p:cNvPr id="41" name="Straight Arrow Connector 40"/>
            <p:cNvCxnSpPr>
              <a:stCxn id="5" idx="3"/>
              <a:endCxn id="4" idx="1"/>
            </p:cNvCxnSpPr>
            <p:nvPr/>
          </p:nvCxnSpPr>
          <p:spPr>
            <a:xfrm>
              <a:off x="5167585" y="3913844"/>
              <a:ext cx="502907" cy="0"/>
            </a:xfrm>
            <a:prstGeom prst="straightConnector1">
              <a:avLst/>
            </a:prstGeom>
            <a:ln w="41275">
              <a:solidFill>
                <a:schemeClr val="tx2"/>
              </a:solidFill>
              <a:headEnd type="none"/>
              <a:tailEnd type="stealth" w="lg" len="med"/>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216750" y="3604537"/>
              <a:ext cx="306985" cy="184666"/>
            </a:xfrm>
            <a:prstGeom prst="rect">
              <a:avLst/>
            </a:prstGeom>
            <a:noFill/>
            <a:ln>
              <a:noFill/>
            </a:ln>
          </p:spPr>
          <p:txBody>
            <a:bodyPr wrap="square" lIns="0" tIns="0" rIns="0" bIns="0" rtlCol="0">
              <a:spAutoFit/>
            </a:bodyPr>
            <a:lstStyle/>
            <a:p>
              <a:r>
                <a:rPr lang="fi-FI" sz="1200" b="1" spc="-54" dirty="0">
                  <a:solidFill>
                    <a:srgbClr val="FFFFFF"/>
                  </a:solidFill>
                  <a:latin typeface="Segoe UI Light"/>
                </a:rPr>
                <a:t>Yes</a:t>
              </a:r>
              <a:endParaRPr lang="en-US" sz="1200" b="1" spc="-54" dirty="0">
                <a:solidFill>
                  <a:srgbClr val="FFFFFF"/>
                </a:solidFill>
                <a:latin typeface="Segoe UI Light"/>
              </a:endParaRPr>
            </a:p>
          </p:txBody>
        </p:sp>
        <p:sp>
          <p:nvSpPr>
            <p:cNvPr id="49" name="TextBox 48"/>
            <p:cNvSpPr txBox="1"/>
            <p:nvPr/>
          </p:nvSpPr>
          <p:spPr>
            <a:xfrm>
              <a:off x="5004775" y="3452187"/>
              <a:ext cx="720080" cy="489365"/>
            </a:xfrm>
            <a:prstGeom prst="rect">
              <a:avLst/>
            </a:prstGeom>
            <a:noFill/>
          </p:spPr>
          <p:txBody>
            <a:bodyPr wrap="square" lIns="182880" tIns="146304" rIns="182880" bIns="146304" rtlCol="0">
              <a:spAutoFit/>
            </a:bodyPr>
            <a:lstStyle/>
            <a:p>
              <a:pPr algn="ctr">
                <a:lnSpc>
                  <a:spcPct val="90000"/>
                </a:lnSpc>
                <a:spcAft>
                  <a:spcPts val="600"/>
                </a:spcAft>
              </a:pPr>
              <a:r>
                <a:rPr lang="it-IT" sz="1400" dirty="0" smtClean="0">
                  <a:gradFill>
                    <a:gsLst>
                      <a:gs pos="2917">
                        <a:srgbClr val="505050"/>
                      </a:gs>
                      <a:gs pos="30000">
                        <a:srgbClr val="505050"/>
                      </a:gs>
                    </a:gsLst>
                    <a:lin ang="5400000" scaled="0"/>
                  </a:gradFill>
                </a:rPr>
                <a:t>Yes</a:t>
              </a:r>
            </a:p>
          </p:txBody>
        </p:sp>
      </p:grpSp>
      <p:grpSp>
        <p:nvGrpSpPr>
          <p:cNvPr id="37" name="Group 36"/>
          <p:cNvGrpSpPr/>
          <p:nvPr/>
        </p:nvGrpSpPr>
        <p:grpSpPr>
          <a:xfrm>
            <a:off x="6944926" y="3463304"/>
            <a:ext cx="720080" cy="489365"/>
            <a:chOff x="6944926" y="3463304"/>
            <a:chExt cx="720080" cy="489365"/>
          </a:xfrm>
        </p:grpSpPr>
        <p:cxnSp>
          <p:nvCxnSpPr>
            <p:cNvPr id="36" name="Straight Arrow Connector 35"/>
            <p:cNvCxnSpPr>
              <a:stCxn id="4" idx="3"/>
              <a:endCxn id="8" idx="1"/>
            </p:cNvCxnSpPr>
            <p:nvPr/>
          </p:nvCxnSpPr>
          <p:spPr>
            <a:xfrm flipV="1">
              <a:off x="6973354" y="3913773"/>
              <a:ext cx="651433" cy="72"/>
            </a:xfrm>
            <a:prstGeom prst="straightConnector1">
              <a:avLst/>
            </a:prstGeom>
            <a:ln w="41275">
              <a:solidFill>
                <a:schemeClr val="tx2"/>
              </a:solidFill>
              <a:headEnd type="none"/>
              <a:tailEnd type="stealth" w="lg" len="med"/>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7104524" y="3607161"/>
              <a:ext cx="306985" cy="184666"/>
            </a:xfrm>
            <a:prstGeom prst="rect">
              <a:avLst/>
            </a:prstGeom>
            <a:noFill/>
            <a:ln>
              <a:noFill/>
            </a:ln>
          </p:spPr>
          <p:txBody>
            <a:bodyPr wrap="square" lIns="0" tIns="0" rIns="0" bIns="0" rtlCol="0">
              <a:spAutoFit/>
            </a:bodyPr>
            <a:lstStyle/>
            <a:p>
              <a:r>
                <a:rPr lang="fi-FI" sz="1200" b="1" spc="-54" dirty="0">
                  <a:solidFill>
                    <a:srgbClr val="FFFFFF"/>
                  </a:solidFill>
                  <a:latin typeface="Segoe UI Light"/>
                </a:rPr>
                <a:t>Yes</a:t>
              </a:r>
              <a:endParaRPr lang="en-US" sz="1200" b="1" spc="-54" dirty="0">
                <a:solidFill>
                  <a:srgbClr val="FFFFFF"/>
                </a:solidFill>
                <a:latin typeface="Segoe UI Light"/>
              </a:endParaRPr>
            </a:p>
          </p:txBody>
        </p:sp>
        <p:sp>
          <p:nvSpPr>
            <p:cNvPr id="51" name="TextBox 50"/>
            <p:cNvSpPr txBox="1"/>
            <p:nvPr/>
          </p:nvSpPr>
          <p:spPr>
            <a:xfrm>
              <a:off x="6944926" y="3463304"/>
              <a:ext cx="720080" cy="489365"/>
            </a:xfrm>
            <a:prstGeom prst="rect">
              <a:avLst/>
            </a:prstGeom>
            <a:noFill/>
          </p:spPr>
          <p:txBody>
            <a:bodyPr wrap="square" lIns="182880" tIns="146304" rIns="182880" bIns="146304" rtlCol="0">
              <a:spAutoFit/>
            </a:bodyPr>
            <a:lstStyle/>
            <a:p>
              <a:pPr algn="ctr">
                <a:lnSpc>
                  <a:spcPct val="90000"/>
                </a:lnSpc>
                <a:spcAft>
                  <a:spcPts val="600"/>
                </a:spcAft>
              </a:pPr>
              <a:r>
                <a:rPr lang="it-IT" sz="1400" dirty="0" smtClean="0">
                  <a:gradFill>
                    <a:gsLst>
                      <a:gs pos="2917">
                        <a:srgbClr val="505050"/>
                      </a:gs>
                      <a:gs pos="30000">
                        <a:srgbClr val="505050"/>
                      </a:gs>
                    </a:gsLst>
                    <a:lin ang="5400000" scaled="0"/>
                  </a:gradFill>
                </a:rPr>
                <a:t>Yes</a:t>
              </a:r>
            </a:p>
          </p:txBody>
        </p:sp>
      </p:grpSp>
      <p:grpSp>
        <p:nvGrpSpPr>
          <p:cNvPr id="26" name="Group 25"/>
          <p:cNvGrpSpPr/>
          <p:nvPr/>
        </p:nvGrpSpPr>
        <p:grpSpPr>
          <a:xfrm>
            <a:off x="2095177" y="4296575"/>
            <a:ext cx="1910886" cy="1114086"/>
            <a:chOff x="2095177" y="4296575"/>
            <a:chExt cx="1910886" cy="1114086"/>
          </a:xfrm>
        </p:grpSpPr>
        <p:cxnSp>
          <p:nvCxnSpPr>
            <p:cNvPr id="54" name="Elbow Connector 53"/>
            <p:cNvCxnSpPr>
              <a:stCxn id="6" idx="2"/>
              <a:endCxn id="7" idx="1"/>
            </p:cNvCxnSpPr>
            <p:nvPr/>
          </p:nvCxnSpPr>
          <p:spPr>
            <a:xfrm rot="16200000" flipH="1">
              <a:off x="2799783" y="4204381"/>
              <a:ext cx="1114086" cy="1298474"/>
            </a:xfrm>
            <a:prstGeom prst="bentConnector2">
              <a:avLst/>
            </a:prstGeom>
            <a:ln w="41275">
              <a:solidFill>
                <a:schemeClr val="tx2"/>
              </a:solidFill>
              <a:headEnd type="none"/>
              <a:tailEnd type="stealth" w="lg" len="med"/>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2095177" y="4608935"/>
              <a:ext cx="720080" cy="489365"/>
            </a:xfrm>
            <a:prstGeom prst="rect">
              <a:avLst/>
            </a:prstGeom>
            <a:noFill/>
          </p:spPr>
          <p:txBody>
            <a:bodyPr wrap="square" lIns="182880" tIns="146304" rIns="182880" bIns="146304" rtlCol="0">
              <a:spAutoFit/>
            </a:bodyPr>
            <a:lstStyle/>
            <a:p>
              <a:pPr algn="ctr">
                <a:lnSpc>
                  <a:spcPct val="90000"/>
                </a:lnSpc>
                <a:spcAft>
                  <a:spcPts val="600"/>
                </a:spcAft>
              </a:pPr>
              <a:r>
                <a:rPr lang="it-IT" sz="1400" dirty="0" smtClean="0">
                  <a:gradFill>
                    <a:gsLst>
                      <a:gs pos="2917">
                        <a:srgbClr val="505050"/>
                      </a:gs>
                      <a:gs pos="30000">
                        <a:srgbClr val="505050"/>
                      </a:gs>
                    </a:gsLst>
                    <a:lin ang="5400000" scaled="0"/>
                  </a:gradFill>
                </a:rPr>
                <a:t>No</a:t>
              </a:r>
            </a:p>
          </p:txBody>
        </p:sp>
      </p:grpSp>
      <p:grpSp>
        <p:nvGrpSpPr>
          <p:cNvPr id="31" name="Group 30"/>
          <p:cNvGrpSpPr/>
          <p:nvPr/>
        </p:nvGrpSpPr>
        <p:grpSpPr>
          <a:xfrm>
            <a:off x="3886225" y="4289909"/>
            <a:ext cx="720080" cy="792135"/>
            <a:chOff x="3886225" y="4289909"/>
            <a:chExt cx="720080" cy="792135"/>
          </a:xfrm>
        </p:grpSpPr>
        <p:cxnSp>
          <p:nvCxnSpPr>
            <p:cNvPr id="47" name="Straight Arrow Connector 46"/>
            <p:cNvCxnSpPr>
              <a:stCxn id="5" idx="2"/>
              <a:endCxn id="7" idx="0"/>
            </p:cNvCxnSpPr>
            <p:nvPr/>
          </p:nvCxnSpPr>
          <p:spPr>
            <a:xfrm flipH="1">
              <a:off x="4514889" y="4296717"/>
              <a:ext cx="1266" cy="785327"/>
            </a:xfrm>
            <a:prstGeom prst="straightConnector1">
              <a:avLst/>
            </a:prstGeom>
            <a:ln w="41275">
              <a:solidFill>
                <a:schemeClr val="tx2"/>
              </a:solidFill>
              <a:headEnd type="none"/>
              <a:tailEnd type="stealth" w="lg" len="med"/>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4172177" y="4289909"/>
              <a:ext cx="306985" cy="169277"/>
            </a:xfrm>
            <a:prstGeom prst="rect">
              <a:avLst/>
            </a:prstGeom>
            <a:noFill/>
            <a:ln>
              <a:noFill/>
            </a:ln>
          </p:spPr>
          <p:txBody>
            <a:bodyPr wrap="square" lIns="0" tIns="0" rIns="0" bIns="0" rtlCol="0">
              <a:spAutoFit/>
            </a:bodyPr>
            <a:lstStyle/>
            <a:p>
              <a:pPr algn="ctr"/>
              <a:r>
                <a:rPr lang="fi-FI" sz="1100" b="1" spc="-54" dirty="0">
                  <a:solidFill>
                    <a:srgbClr val="FFFFFF"/>
                  </a:solidFill>
                  <a:latin typeface="Segoe UI Light"/>
                </a:rPr>
                <a:t>No</a:t>
              </a:r>
              <a:endParaRPr lang="en-US" sz="1100" b="1" spc="-54" dirty="0">
                <a:solidFill>
                  <a:srgbClr val="FFFFFF"/>
                </a:solidFill>
                <a:latin typeface="Segoe UI Light"/>
              </a:endParaRPr>
            </a:p>
          </p:txBody>
        </p:sp>
        <p:sp>
          <p:nvSpPr>
            <p:cNvPr id="53" name="TextBox 52"/>
            <p:cNvSpPr txBox="1"/>
            <p:nvPr/>
          </p:nvSpPr>
          <p:spPr>
            <a:xfrm>
              <a:off x="3886225" y="4445300"/>
              <a:ext cx="720080" cy="489365"/>
            </a:xfrm>
            <a:prstGeom prst="rect">
              <a:avLst/>
            </a:prstGeom>
            <a:noFill/>
          </p:spPr>
          <p:txBody>
            <a:bodyPr wrap="square" lIns="182880" tIns="146304" rIns="182880" bIns="146304" rtlCol="0">
              <a:spAutoFit/>
            </a:bodyPr>
            <a:lstStyle/>
            <a:p>
              <a:pPr algn="ctr">
                <a:lnSpc>
                  <a:spcPct val="90000"/>
                </a:lnSpc>
                <a:spcAft>
                  <a:spcPts val="600"/>
                </a:spcAft>
              </a:pPr>
              <a:r>
                <a:rPr lang="it-IT" sz="1400" dirty="0" smtClean="0">
                  <a:gradFill>
                    <a:gsLst>
                      <a:gs pos="2917">
                        <a:srgbClr val="505050"/>
                      </a:gs>
                      <a:gs pos="30000">
                        <a:srgbClr val="505050"/>
                      </a:gs>
                    </a:gsLst>
                    <a:lin ang="5400000" scaled="0"/>
                  </a:gradFill>
                </a:rPr>
                <a:t>No</a:t>
              </a:r>
            </a:p>
          </p:txBody>
        </p:sp>
      </p:grpSp>
      <p:grpSp>
        <p:nvGrpSpPr>
          <p:cNvPr id="34" name="Group 33"/>
          <p:cNvGrpSpPr/>
          <p:nvPr/>
        </p:nvGrpSpPr>
        <p:grpSpPr>
          <a:xfrm>
            <a:off x="5692356" y="4126697"/>
            <a:ext cx="720080" cy="489365"/>
            <a:chOff x="5692356" y="4126697"/>
            <a:chExt cx="720080" cy="489365"/>
          </a:xfrm>
        </p:grpSpPr>
        <p:cxnSp>
          <p:nvCxnSpPr>
            <p:cNvPr id="50" name="Straight Arrow Connector 49"/>
            <p:cNvCxnSpPr>
              <a:stCxn id="4" idx="2"/>
              <a:endCxn id="15" idx="0"/>
            </p:cNvCxnSpPr>
            <p:nvPr/>
          </p:nvCxnSpPr>
          <p:spPr>
            <a:xfrm>
              <a:off x="6321923" y="4296715"/>
              <a:ext cx="2960" cy="236746"/>
            </a:xfrm>
            <a:prstGeom prst="straightConnector1">
              <a:avLst/>
            </a:prstGeom>
            <a:ln w="41275">
              <a:solidFill>
                <a:schemeClr val="tx2"/>
              </a:solidFill>
              <a:headEnd type="none"/>
              <a:tailEnd type="stealth" w="lg" len="med"/>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5949922" y="4286742"/>
              <a:ext cx="306985" cy="169277"/>
            </a:xfrm>
            <a:prstGeom prst="rect">
              <a:avLst/>
            </a:prstGeom>
            <a:noFill/>
            <a:ln>
              <a:noFill/>
            </a:ln>
          </p:spPr>
          <p:txBody>
            <a:bodyPr wrap="square" lIns="0" tIns="0" rIns="0" bIns="0" rtlCol="0">
              <a:spAutoFit/>
            </a:bodyPr>
            <a:lstStyle/>
            <a:p>
              <a:pPr algn="ctr"/>
              <a:r>
                <a:rPr lang="fi-FI" sz="1100" b="1" spc="-54" dirty="0">
                  <a:solidFill>
                    <a:srgbClr val="FFFFFF"/>
                  </a:solidFill>
                  <a:latin typeface="Segoe UI Light"/>
                </a:rPr>
                <a:t>No</a:t>
              </a:r>
              <a:endParaRPr lang="en-US" sz="1100" b="1" spc="-54" dirty="0">
                <a:solidFill>
                  <a:srgbClr val="FFFFFF"/>
                </a:solidFill>
                <a:latin typeface="Segoe UI Light"/>
              </a:endParaRPr>
            </a:p>
          </p:txBody>
        </p:sp>
        <p:sp>
          <p:nvSpPr>
            <p:cNvPr id="55" name="TextBox 54"/>
            <p:cNvSpPr txBox="1"/>
            <p:nvPr/>
          </p:nvSpPr>
          <p:spPr>
            <a:xfrm>
              <a:off x="5692356" y="4126697"/>
              <a:ext cx="720080" cy="489365"/>
            </a:xfrm>
            <a:prstGeom prst="rect">
              <a:avLst/>
            </a:prstGeom>
            <a:noFill/>
          </p:spPr>
          <p:txBody>
            <a:bodyPr wrap="square" lIns="182880" tIns="146304" rIns="182880" bIns="146304" rtlCol="0">
              <a:spAutoFit/>
            </a:bodyPr>
            <a:lstStyle/>
            <a:p>
              <a:pPr algn="ctr">
                <a:lnSpc>
                  <a:spcPct val="90000"/>
                </a:lnSpc>
                <a:spcAft>
                  <a:spcPts val="600"/>
                </a:spcAft>
              </a:pPr>
              <a:r>
                <a:rPr lang="it-IT" sz="1400" dirty="0" smtClean="0">
                  <a:gradFill>
                    <a:gsLst>
                      <a:gs pos="2917">
                        <a:srgbClr val="505050"/>
                      </a:gs>
                      <a:gs pos="30000">
                        <a:srgbClr val="505050"/>
                      </a:gs>
                    </a:gsLst>
                    <a:lin ang="5400000" scaled="0"/>
                  </a:gradFill>
                </a:rPr>
                <a:t>No</a:t>
              </a:r>
            </a:p>
          </p:txBody>
        </p:sp>
      </p:grpSp>
    </p:spTree>
    <p:extLst>
      <p:ext uri="{BB962C8B-B14F-4D97-AF65-F5344CB8AC3E}">
        <p14:creationId xmlns:p14="http://schemas.microsoft.com/office/powerpoint/2010/main" val="6520886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9"/>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3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32"/>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4"/>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37"/>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34"/>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1" grpId="0" animBg="1"/>
      <p:bldP spid="1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The </a:t>
            </a:r>
            <a:r>
              <a:rPr lang="it-IT" dirty="0" err="1" smtClean="0"/>
              <a:t>OAuth</a:t>
            </a:r>
            <a:r>
              <a:rPr lang="it-IT" dirty="0" smtClean="0"/>
              <a:t> </a:t>
            </a:r>
            <a:r>
              <a:rPr lang="it-IT" dirty="0" err="1" smtClean="0"/>
              <a:t>Protocol</a:t>
            </a:r>
            <a:endParaRPr lang="it-IT" dirty="0"/>
          </a:p>
        </p:txBody>
      </p:sp>
      <p:sp>
        <p:nvSpPr>
          <p:cNvPr id="3" name="Content Placeholder 2"/>
          <p:cNvSpPr>
            <a:spLocks noGrp="1"/>
          </p:cNvSpPr>
          <p:nvPr>
            <p:ph type="body" sz="quarter" idx="11"/>
          </p:nvPr>
        </p:nvSpPr>
        <p:spPr>
          <a:xfrm>
            <a:off x="274639" y="1212849"/>
            <a:ext cx="11889564" cy="5416868"/>
          </a:xfrm>
          <a:prstGeom prst="rect">
            <a:avLst/>
          </a:prstGeom>
        </p:spPr>
        <p:txBody>
          <a:bodyPr/>
          <a:lstStyle/>
          <a:p>
            <a:r>
              <a:rPr lang="en-US" dirty="0"/>
              <a:t>The </a:t>
            </a:r>
            <a:r>
              <a:rPr lang="en-US" dirty="0" err="1"/>
              <a:t>OAuth</a:t>
            </a:r>
            <a:r>
              <a:rPr lang="en-US" dirty="0"/>
              <a:t> 2.0 authorization framework enables a third-party application to obtain </a:t>
            </a:r>
            <a:r>
              <a:rPr lang="en-US" dirty="0">
                <a:solidFill>
                  <a:schemeClr val="accent1"/>
                </a:solidFill>
              </a:rPr>
              <a:t>limited access</a:t>
            </a:r>
            <a:r>
              <a:rPr lang="en-US" dirty="0"/>
              <a:t> to an </a:t>
            </a:r>
            <a:r>
              <a:rPr lang="en-US" dirty="0">
                <a:solidFill>
                  <a:schemeClr val="accent2"/>
                </a:solidFill>
              </a:rPr>
              <a:t>HTTP service</a:t>
            </a:r>
            <a:r>
              <a:rPr lang="en-US" dirty="0"/>
              <a:t>, either </a:t>
            </a:r>
            <a:r>
              <a:rPr lang="en-US" dirty="0">
                <a:solidFill>
                  <a:schemeClr val="accent4"/>
                </a:solidFill>
              </a:rPr>
              <a:t>on behalf of a resource owner </a:t>
            </a:r>
            <a:r>
              <a:rPr lang="en-US" dirty="0"/>
              <a:t>by orchestrating an approval interaction between the resource owner and the HTTP service, </a:t>
            </a:r>
            <a:r>
              <a:rPr lang="en-US" dirty="0">
                <a:solidFill>
                  <a:schemeClr val="accent5"/>
                </a:solidFill>
              </a:rPr>
              <a:t>or by allowing the third-party application to obtain access on its own behalf</a:t>
            </a:r>
            <a:r>
              <a:rPr lang="en-US" dirty="0" smtClean="0"/>
              <a:t>.</a:t>
            </a:r>
          </a:p>
          <a:p>
            <a:endParaRPr lang="en-US" dirty="0"/>
          </a:p>
          <a:p>
            <a:r>
              <a:rPr lang="it-IT" dirty="0"/>
              <a:t>http://tools.ietf.org/html/rfc6749</a:t>
            </a:r>
            <a:endParaRPr lang="en-US" dirty="0" smtClean="0"/>
          </a:p>
        </p:txBody>
      </p:sp>
    </p:spTree>
    <p:extLst>
      <p:ext uri="{BB962C8B-B14F-4D97-AF65-F5344CB8AC3E}">
        <p14:creationId xmlns:p14="http://schemas.microsoft.com/office/powerpoint/2010/main" val="763430714"/>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SharePoint Apps                      </a:t>
            </a:r>
            <a:r>
              <a:rPr lang="en-US" dirty="0" err="1" smtClean="0"/>
              <a:t>OAuth</a:t>
            </a:r>
            <a:r>
              <a:rPr lang="en-US" dirty="0" smtClean="0"/>
              <a:t> Flow</a:t>
            </a:r>
            <a:endParaRPr lang="en-US" dirty="0"/>
          </a:p>
        </p:txBody>
      </p:sp>
      <p:cxnSp>
        <p:nvCxnSpPr>
          <p:cNvPr id="78" name="Straight Arrow Connector 77"/>
          <p:cNvCxnSpPr/>
          <p:nvPr/>
        </p:nvCxnSpPr>
        <p:spPr>
          <a:xfrm>
            <a:off x="7671475" y="1753115"/>
            <a:ext cx="3529137" cy="2057688"/>
          </a:xfrm>
          <a:prstGeom prst="straightConnector1">
            <a:avLst/>
          </a:prstGeom>
          <a:ln w="12700">
            <a:solidFill>
              <a:schemeClr val="accent1"/>
            </a:solidFill>
            <a:tailEnd type="stealth" w="lg" len="lg"/>
          </a:ln>
        </p:spPr>
        <p:style>
          <a:lnRef idx="1">
            <a:schemeClr val="accent4"/>
          </a:lnRef>
          <a:fillRef idx="0">
            <a:schemeClr val="accent4"/>
          </a:fillRef>
          <a:effectRef idx="0">
            <a:schemeClr val="accent4"/>
          </a:effectRef>
          <a:fontRef idx="minor">
            <a:schemeClr val="tx1"/>
          </a:fontRef>
        </p:style>
      </p:cxnSp>
      <p:cxnSp>
        <p:nvCxnSpPr>
          <p:cNvPr id="80" name="Straight Arrow Connector 79"/>
          <p:cNvCxnSpPr/>
          <p:nvPr/>
        </p:nvCxnSpPr>
        <p:spPr>
          <a:xfrm>
            <a:off x="3902495" y="5872098"/>
            <a:ext cx="5760755" cy="16823"/>
          </a:xfrm>
          <a:prstGeom prst="straightConnector1">
            <a:avLst/>
          </a:prstGeom>
          <a:ln w="12700">
            <a:solidFill>
              <a:schemeClr val="accent1"/>
            </a:solidFill>
            <a:tailEnd type="stealth" w="lg" len="lg"/>
          </a:ln>
        </p:spPr>
        <p:style>
          <a:lnRef idx="1">
            <a:schemeClr val="accent4"/>
          </a:lnRef>
          <a:fillRef idx="0">
            <a:schemeClr val="accent4"/>
          </a:fillRef>
          <a:effectRef idx="0">
            <a:schemeClr val="accent4"/>
          </a:effectRef>
          <a:fontRef idx="minor">
            <a:schemeClr val="tx1"/>
          </a:fontRef>
        </p:style>
      </p:cxnSp>
      <p:cxnSp>
        <p:nvCxnSpPr>
          <p:cNvPr id="84" name="Straight Arrow Connector 83"/>
          <p:cNvCxnSpPr/>
          <p:nvPr/>
        </p:nvCxnSpPr>
        <p:spPr>
          <a:xfrm flipH="1" flipV="1">
            <a:off x="3902492" y="6162645"/>
            <a:ext cx="5710747" cy="635"/>
          </a:xfrm>
          <a:prstGeom prst="straightConnector1">
            <a:avLst/>
          </a:prstGeom>
          <a:ln w="12700">
            <a:solidFill>
              <a:schemeClr val="accent1"/>
            </a:solidFill>
            <a:tailEnd type="stealth" w="lg" len="lg"/>
          </a:ln>
        </p:spPr>
        <p:style>
          <a:lnRef idx="1">
            <a:schemeClr val="accent4"/>
          </a:lnRef>
          <a:fillRef idx="0">
            <a:schemeClr val="accent4"/>
          </a:fillRef>
          <a:effectRef idx="0">
            <a:schemeClr val="accent4"/>
          </a:effectRef>
          <a:fontRef idx="minor">
            <a:schemeClr val="tx1"/>
          </a:fontRef>
        </p:style>
      </p:cxnSp>
      <p:cxnSp>
        <p:nvCxnSpPr>
          <p:cNvPr id="85" name="Straight Arrow Connector 84"/>
          <p:cNvCxnSpPr/>
          <p:nvPr/>
        </p:nvCxnSpPr>
        <p:spPr>
          <a:xfrm flipH="1" flipV="1">
            <a:off x="7668663" y="4545215"/>
            <a:ext cx="2081900" cy="19741"/>
          </a:xfrm>
          <a:prstGeom prst="straightConnector1">
            <a:avLst/>
          </a:prstGeom>
          <a:ln w="12700">
            <a:solidFill>
              <a:schemeClr val="accent1"/>
            </a:solidFill>
            <a:tailEnd type="stealth" w="lg" len="lg"/>
          </a:ln>
        </p:spPr>
        <p:style>
          <a:lnRef idx="1">
            <a:schemeClr val="accent4"/>
          </a:lnRef>
          <a:fillRef idx="0">
            <a:schemeClr val="accent4"/>
          </a:fillRef>
          <a:effectRef idx="0">
            <a:schemeClr val="accent4"/>
          </a:effectRef>
          <a:fontRef idx="minor">
            <a:schemeClr val="tx1"/>
          </a:fontRef>
        </p:style>
      </p:cxnSp>
      <p:cxnSp>
        <p:nvCxnSpPr>
          <p:cNvPr id="98" name="Straight Arrow Connector 97"/>
          <p:cNvCxnSpPr/>
          <p:nvPr/>
        </p:nvCxnSpPr>
        <p:spPr>
          <a:xfrm flipV="1">
            <a:off x="7676719" y="4966635"/>
            <a:ext cx="2054175" cy="4163"/>
          </a:xfrm>
          <a:prstGeom prst="straightConnector1">
            <a:avLst/>
          </a:prstGeom>
          <a:ln w="12700">
            <a:solidFill>
              <a:schemeClr val="accent1"/>
            </a:solidFill>
            <a:tailEnd type="stealth" w="lg" len="lg"/>
          </a:ln>
        </p:spPr>
        <p:style>
          <a:lnRef idx="1">
            <a:schemeClr val="accent4"/>
          </a:lnRef>
          <a:fillRef idx="0">
            <a:schemeClr val="accent4"/>
          </a:fillRef>
          <a:effectRef idx="0">
            <a:schemeClr val="accent4"/>
          </a:effectRef>
          <a:fontRef idx="minor">
            <a:schemeClr val="tx1"/>
          </a:fontRef>
        </p:style>
      </p:cxnSp>
      <p:cxnSp>
        <p:nvCxnSpPr>
          <p:cNvPr id="102" name="Straight Arrow Connector 101"/>
          <p:cNvCxnSpPr/>
          <p:nvPr/>
        </p:nvCxnSpPr>
        <p:spPr>
          <a:xfrm flipH="1" flipV="1">
            <a:off x="3683943" y="5034771"/>
            <a:ext cx="1485144" cy="1390"/>
          </a:xfrm>
          <a:prstGeom prst="straightConnector1">
            <a:avLst/>
          </a:prstGeom>
          <a:ln w="12700">
            <a:solidFill>
              <a:schemeClr val="accent1"/>
            </a:solidFill>
            <a:tailEnd type="stealth" w="lg" len="lg"/>
          </a:ln>
        </p:spPr>
        <p:style>
          <a:lnRef idx="1">
            <a:schemeClr val="accent4"/>
          </a:lnRef>
          <a:fillRef idx="0">
            <a:schemeClr val="accent4"/>
          </a:fillRef>
          <a:effectRef idx="0">
            <a:schemeClr val="accent4"/>
          </a:effectRef>
          <a:fontRef idx="minor">
            <a:schemeClr val="tx1"/>
          </a:fontRef>
        </p:style>
      </p:cxnSp>
      <p:cxnSp>
        <p:nvCxnSpPr>
          <p:cNvPr id="103" name="Straight Arrow Connector 102"/>
          <p:cNvCxnSpPr/>
          <p:nvPr/>
        </p:nvCxnSpPr>
        <p:spPr>
          <a:xfrm>
            <a:off x="3740373" y="4747712"/>
            <a:ext cx="1432323" cy="0"/>
          </a:xfrm>
          <a:prstGeom prst="straightConnector1">
            <a:avLst/>
          </a:prstGeom>
          <a:ln w="12700">
            <a:solidFill>
              <a:schemeClr val="accent1"/>
            </a:solidFill>
            <a:tailEnd type="stealth" w="lg" len="lg"/>
          </a:ln>
        </p:spPr>
        <p:style>
          <a:lnRef idx="1">
            <a:schemeClr val="accent4"/>
          </a:lnRef>
          <a:fillRef idx="0">
            <a:schemeClr val="accent4"/>
          </a:fillRef>
          <a:effectRef idx="0">
            <a:schemeClr val="accent4"/>
          </a:effectRef>
          <a:fontRef idx="minor">
            <a:schemeClr val="tx1"/>
          </a:fontRef>
        </p:style>
      </p:cxnSp>
      <p:sp>
        <p:nvSpPr>
          <p:cNvPr id="110" name="TextBox 109"/>
          <p:cNvSpPr txBox="1"/>
          <p:nvPr/>
        </p:nvSpPr>
        <p:spPr>
          <a:xfrm>
            <a:off x="9068699" y="2218293"/>
            <a:ext cx="2247113" cy="371280"/>
          </a:xfrm>
          <a:prstGeom prst="rect">
            <a:avLst/>
          </a:prstGeom>
          <a:noFill/>
        </p:spPr>
        <p:txBody>
          <a:bodyPr wrap="square" lIns="93237" tIns="46621" rIns="93237" bIns="46621" rtlCol="0">
            <a:spAutoFit/>
          </a:bodyPr>
          <a:lstStyle/>
          <a:p>
            <a:pPr defTabSz="932407"/>
            <a:r>
              <a:rPr lang="en-US" sz="1801" dirty="0" smtClean="0">
                <a:solidFill>
                  <a:srgbClr val="505050"/>
                </a:solidFill>
                <a:latin typeface="Segoe UI Light"/>
              </a:rPr>
              <a:t>7. </a:t>
            </a:r>
            <a:r>
              <a:rPr lang="en-US" sz="1801" dirty="0">
                <a:solidFill>
                  <a:srgbClr val="505050"/>
                </a:solidFill>
                <a:latin typeface="Segoe UI Light"/>
              </a:rPr>
              <a:t>Access token</a:t>
            </a:r>
          </a:p>
        </p:txBody>
      </p:sp>
      <p:cxnSp>
        <p:nvCxnSpPr>
          <p:cNvPr id="111" name="Straight Arrow Connector 110"/>
          <p:cNvCxnSpPr/>
          <p:nvPr/>
        </p:nvCxnSpPr>
        <p:spPr>
          <a:xfrm>
            <a:off x="7635633" y="2101893"/>
            <a:ext cx="3010055" cy="1769626"/>
          </a:xfrm>
          <a:prstGeom prst="straightConnector1">
            <a:avLst/>
          </a:prstGeom>
          <a:ln w="12700">
            <a:solidFill>
              <a:schemeClr val="accent1"/>
            </a:solidFill>
            <a:headEnd type="stealth" w="lg" len="lg"/>
            <a:tailEnd type="none" w="lg" len="lg"/>
          </a:ln>
        </p:spPr>
        <p:style>
          <a:lnRef idx="1">
            <a:schemeClr val="accent4"/>
          </a:lnRef>
          <a:fillRef idx="0">
            <a:schemeClr val="accent4"/>
          </a:fillRef>
          <a:effectRef idx="0">
            <a:schemeClr val="accent4"/>
          </a:effectRef>
          <a:fontRef idx="minor">
            <a:schemeClr val="tx1"/>
          </a:fontRef>
        </p:style>
      </p:cxnSp>
      <p:cxnSp>
        <p:nvCxnSpPr>
          <p:cNvPr id="115" name="Straight Arrow Connector 114"/>
          <p:cNvCxnSpPr/>
          <p:nvPr/>
        </p:nvCxnSpPr>
        <p:spPr>
          <a:xfrm flipV="1">
            <a:off x="5982376" y="2869497"/>
            <a:ext cx="1" cy="455918"/>
          </a:xfrm>
          <a:prstGeom prst="straightConnector1">
            <a:avLst/>
          </a:prstGeom>
          <a:ln w="12700">
            <a:solidFill>
              <a:schemeClr val="accent1"/>
            </a:solidFill>
            <a:tailEnd type="stealth" w="lg" len="lg"/>
          </a:ln>
        </p:spPr>
        <p:style>
          <a:lnRef idx="1">
            <a:schemeClr val="accent4"/>
          </a:lnRef>
          <a:fillRef idx="0">
            <a:schemeClr val="accent4"/>
          </a:fillRef>
          <a:effectRef idx="0">
            <a:schemeClr val="accent4"/>
          </a:effectRef>
          <a:fontRef idx="minor">
            <a:schemeClr val="tx1"/>
          </a:fontRef>
        </p:style>
      </p:cxnSp>
      <p:cxnSp>
        <p:nvCxnSpPr>
          <p:cNvPr id="118" name="Straight Arrow Connector 117"/>
          <p:cNvCxnSpPr/>
          <p:nvPr/>
        </p:nvCxnSpPr>
        <p:spPr>
          <a:xfrm flipH="1">
            <a:off x="6757868" y="2910104"/>
            <a:ext cx="1" cy="455918"/>
          </a:xfrm>
          <a:prstGeom prst="straightConnector1">
            <a:avLst/>
          </a:prstGeom>
          <a:ln w="12700">
            <a:solidFill>
              <a:schemeClr val="accent1"/>
            </a:solidFill>
            <a:tailEnd type="stealth" w="lg" len="lg"/>
          </a:ln>
        </p:spPr>
        <p:style>
          <a:lnRef idx="1">
            <a:schemeClr val="accent4"/>
          </a:lnRef>
          <a:fillRef idx="0">
            <a:schemeClr val="accent4"/>
          </a:fillRef>
          <a:effectRef idx="0">
            <a:schemeClr val="accent4"/>
          </a:effectRef>
          <a:fontRef idx="minor">
            <a:schemeClr val="tx1"/>
          </a:fontRef>
        </p:style>
      </p:cxnSp>
      <p:sp>
        <p:nvSpPr>
          <p:cNvPr id="119" name="TextBox 118"/>
          <p:cNvSpPr txBox="1"/>
          <p:nvPr/>
        </p:nvSpPr>
        <p:spPr>
          <a:xfrm>
            <a:off x="4994101" y="6151302"/>
            <a:ext cx="3888432" cy="371280"/>
          </a:xfrm>
          <a:prstGeom prst="rect">
            <a:avLst/>
          </a:prstGeom>
          <a:noFill/>
        </p:spPr>
        <p:txBody>
          <a:bodyPr wrap="square" lIns="93237" tIns="46621" rIns="93237" bIns="46621" rtlCol="0">
            <a:spAutoFit/>
          </a:bodyPr>
          <a:lstStyle/>
          <a:p>
            <a:pPr defTabSz="932407"/>
            <a:r>
              <a:rPr lang="en-US" sz="1801" dirty="0">
                <a:solidFill>
                  <a:srgbClr val="505050"/>
                </a:solidFill>
                <a:latin typeface="Segoe UI Light"/>
              </a:rPr>
              <a:t>10. </a:t>
            </a:r>
            <a:r>
              <a:rPr lang="en-US" sz="1801" dirty="0" smtClean="0">
                <a:solidFill>
                  <a:srgbClr val="505050"/>
                </a:solidFill>
                <a:latin typeface="Segoe UI Light"/>
              </a:rPr>
              <a:t>App Start Page + Contents</a:t>
            </a:r>
            <a:endParaRPr lang="en-US" sz="1801" dirty="0">
              <a:solidFill>
                <a:srgbClr val="505050"/>
              </a:solidFill>
              <a:latin typeface="Segoe UI Light"/>
            </a:endParaRPr>
          </a:p>
        </p:txBody>
      </p:sp>
      <p:sp>
        <p:nvSpPr>
          <p:cNvPr id="120" name="TextBox 119"/>
          <p:cNvSpPr txBox="1"/>
          <p:nvPr/>
        </p:nvSpPr>
        <p:spPr>
          <a:xfrm>
            <a:off x="3909155" y="5539086"/>
            <a:ext cx="5821739" cy="371280"/>
          </a:xfrm>
          <a:prstGeom prst="rect">
            <a:avLst/>
          </a:prstGeom>
          <a:noFill/>
        </p:spPr>
        <p:txBody>
          <a:bodyPr wrap="square" lIns="93237" tIns="46621" rIns="93237" bIns="46621" rtlCol="0">
            <a:spAutoFit/>
          </a:bodyPr>
          <a:lstStyle/>
          <a:p>
            <a:pPr defTabSz="932407"/>
            <a:r>
              <a:rPr lang="en-US" sz="1801" dirty="0">
                <a:solidFill>
                  <a:srgbClr val="505050"/>
                </a:solidFill>
                <a:latin typeface="Segoe UI Light"/>
              </a:rPr>
              <a:t>5. Request </a:t>
            </a:r>
            <a:r>
              <a:rPr lang="en-US" sz="1801" dirty="0" smtClean="0">
                <a:solidFill>
                  <a:srgbClr val="505050"/>
                </a:solidFill>
                <a:latin typeface="Segoe UI Light"/>
              </a:rPr>
              <a:t>App Start Page + Context Token (</a:t>
            </a:r>
            <a:r>
              <a:rPr lang="en-US" sz="1801" dirty="0" err="1" smtClean="0">
                <a:solidFill>
                  <a:srgbClr val="505050"/>
                </a:solidFill>
                <a:latin typeface="Segoe UI Light"/>
              </a:rPr>
              <a:t>SPAppToken</a:t>
            </a:r>
            <a:r>
              <a:rPr lang="en-US" sz="1801" dirty="0" smtClean="0">
                <a:solidFill>
                  <a:srgbClr val="505050"/>
                </a:solidFill>
                <a:latin typeface="Segoe UI Light"/>
              </a:rPr>
              <a:t>)</a:t>
            </a:r>
            <a:endParaRPr lang="en-US" sz="1801" dirty="0">
              <a:solidFill>
                <a:srgbClr val="505050"/>
              </a:solidFill>
              <a:latin typeface="Segoe UI Light"/>
            </a:endParaRPr>
          </a:p>
        </p:txBody>
      </p:sp>
      <p:sp>
        <p:nvSpPr>
          <p:cNvPr id="121" name="TextBox 120"/>
          <p:cNvSpPr txBox="1"/>
          <p:nvPr/>
        </p:nvSpPr>
        <p:spPr>
          <a:xfrm>
            <a:off x="3576299" y="5044761"/>
            <a:ext cx="2247113" cy="371280"/>
          </a:xfrm>
          <a:prstGeom prst="rect">
            <a:avLst/>
          </a:prstGeom>
          <a:noFill/>
        </p:spPr>
        <p:txBody>
          <a:bodyPr wrap="square" lIns="93237" tIns="46621" rIns="93237" bIns="46621" rtlCol="0">
            <a:spAutoFit/>
          </a:bodyPr>
          <a:lstStyle/>
          <a:p>
            <a:pPr defTabSz="932407"/>
            <a:r>
              <a:rPr lang="en-US" sz="1801" dirty="0">
                <a:solidFill>
                  <a:srgbClr val="505050"/>
                </a:solidFill>
                <a:latin typeface="Segoe UI Light"/>
              </a:rPr>
              <a:t>4. </a:t>
            </a:r>
            <a:r>
              <a:rPr lang="en-US" sz="1801" dirty="0" smtClean="0">
                <a:solidFill>
                  <a:srgbClr val="505050"/>
                </a:solidFill>
                <a:latin typeface="Segoe UI Light"/>
              </a:rPr>
              <a:t>App Redirect</a:t>
            </a:r>
            <a:endParaRPr lang="en-US" sz="1801" dirty="0">
              <a:solidFill>
                <a:srgbClr val="505050"/>
              </a:solidFill>
              <a:latin typeface="Segoe UI Light"/>
            </a:endParaRPr>
          </a:p>
        </p:txBody>
      </p:sp>
      <p:sp>
        <p:nvSpPr>
          <p:cNvPr id="122" name="TextBox 121"/>
          <p:cNvSpPr txBox="1"/>
          <p:nvPr/>
        </p:nvSpPr>
        <p:spPr>
          <a:xfrm>
            <a:off x="7759705" y="4972203"/>
            <a:ext cx="2247113" cy="371280"/>
          </a:xfrm>
          <a:prstGeom prst="rect">
            <a:avLst/>
          </a:prstGeom>
          <a:noFill/>
        </p:spPr>
        <p:txBody>
          <a:bodyPr wrap="square" lIns="93237" tIns="46621" rIns="93237" bIns="46621" rtlCol="0">
            <a:spAutoFit/>
          </a:bodyPr>
          <a:lstStyle/>
          <a:p>
            <a:pPr defTabSz="932407"/>
            <a:r>
              <a:rPr lang="en-US" sz="1801" dirty="0">
                <a:solidFill>
                  <a:srgbClr val="505050"/>
                </a:solidFill>
                <a:latin typeface="Segoe UI Light"/>
              </a:rPr>
              <a:t>9. SharePoint data</a:t>
            </a:r>
          </a:p>
        </p:txBody>
      </p:sp>
      <p:sp>
        <p:nvSpPr>
          <p:cNvPr id="123" name="TextBox 122"/>
          <p:cNvSpPr txBox="1"/>
          <p:nvPr/>
        </p:nvSpPr>
        <p:spPr>
          <a:xfrm>
            <a:off x="7759705" y="4226927"/>
            <a:ext cx="2727359" cy="371280"/>
          </a:xfrm>
          <a:prstGeom prst="rect">
            <a:avLst/>
          </a:prstGeom>
          <a:noFill/>
        </p:spPr>
        <p:txBody>
          <a:bodyPr wrap="square" lIns="93237" tIns="46621" rIns="93237" bIns="46621" rtlCol="0">
            <a:spAutoFit/>
          </a:bodyPr>
          <a:lstStyle/>
          <a:p>
            <a:pPr defTabSz="932407"/>
            <a:r>
              <a:rPr lang="en-US" sz="1801" dirty="0">
                <a:solidFill>
                  <a:srgbClr val="505050"/>
                </a:solidFill>
                <a:latin typeface="Segoe UI Light"/>
              </a:rPr>
              <a:t>8. </a:t>
            </a:r>
            <a:r>
              <a:rPr lang="en-US" sz="1801" smtClean="0">
                <a:solidFill>
                  <a:srgbClr val="505050"/>
                </a:solidFill>
                <a:latin typeface="Segoe UI Light"/>
              </a:rPr>
              <a:t>Req. </a:t>
            </a:r>
            <a:r>
              <a:rPr lang="en-US" sz="1801" dirty="0" smtClean="0">
                <a:solidFill>
                  <a:srgbClr val="505050"/>
                </a:solidFill>
                <a:latin typeface="Segoe UI Light"/>
              </a:rPr>
              <a:t>+ </a:t>
            </a:r>
            <a:r>
              <a:rPr lang="en-US" sz="1801" dirty="0">
                <a:solidFill>
                  <a:srgbClr val="505050"/>
                </a:solidFill>
                <a:latin typeface="Segoe UI Light"/>
              </a:rPr>
              <a:t>Access token</a:t>
            </a:r>
          </a:p>
        </p:txBody>
      </p:sp>
      <p:sp>
        <p:nvSpPr>
          <p:cNvPr id="124" name="TextBox 123"/>
          <p:cNvSpPr txBox="1"/>
          <p:nvPr/>
        </p:nvSpPr>
        <p:spPr>
          <a:xfrm>
            <a:off x="3810156" y="4393383"/>
            <a:ext cx="1362540" cy="371280"/>
          </a:xfrm>
          <a:prstGeom prst="rect">
            <a:avLst/>
          </a:prstGeom>
          <a:noFill/>
        </p:spPr>
        <p:txBody>
          <a:bodyPr wrap="square" lIns="93237" tIns="46621" rIns="93237" bIns="46621" rtlCol="0">
            <a:spAutoFit/>
          </a:bodyPr>
          <a:lstStyle/>
          <a:p>
            <a:pPr defTabSz="932407"/>
            <a:r>
              <a:rPr lang="en-US" sz="1801" dirty="0">
                <a:solidFill>
                  <a:srgbClr val="505050"/>
                </a:solidFill>
                <a:latin typeface="Segoe UI Light"/>
              </a:rPr>
              <a:t>1. </a:t>
            </a:r>
            <a:r>
              <a:rPr lang="en-US" sz="1801" dirty="0" smtClean="0">
                <a:solidFill>
                  <a:srgbClr val="505050"/>
                </a:solidFill>
                <a:latin typeface="Segoe UI Light"/>
              </a:rPr>
              <a:t>Start App</a:t>
            </a:r>
            <a:endParaRPr lang="en-US" sz="1801" dirty="0">
              <a:solidFill>
                <a:srgbClr val="505050"/>
              </a:solidFill>
              <a:latin typeface="Segoe UI Light"/>
            </a:endParaRPr>
          </a:p>
        </p:txBody>
      </p:sp>
      <p:sp>
        <p:nvSpPr>
          <p:cNvPr id="125" name="TextBox 124"/>
          <p:cNvSpPr txBox="1"/>
          <p:nvPr/>
        </p:nvSpPr>
        <p:spPr>
          <a:xfrm>
            <a:off x="4416930" y="2750693"/>
            <a:ext cx="1560146" cy="648407"/>
          </a:xfrm>
          <a:prstGeom prst="rect">
            <a:avLst/>
          </a:prstGeom>
          <a:noFill/>
        </p:spPr>
        <p:txBody>
          <a:bodyPr wrap="square" lIns="93237" tIns="46621" rIns="93237" bIns="46621" rtlCol="0">
            <a:spAutoFit/>
          </a:bodyPr>
          <a:lstStyle/>
          <a:p>
            <a:pPr defTabSz="932407"/>
            <a:r>
              <a:rPr lang="en-US" sz="1801" dirty="0">
                <a:solidFill>
                  <a:srgbClr val="505050"/>
                </a:solidFill>
                <a:latin typeface="Segoe UI Light"/>
              </a:rPr>
              <a:t>2. Request </a:t>
            </a:r>
            <a:br>
              <a:rPr lang="en-US" sz="1801" dirty="0">
                <a:solidFill>
                  <a:srgbClr val="505050"/>
                </a:solidFill>
                <a:latin typeface="Segoe UI Light"/>
              </a:rPr>
            </a:br>
            <a:r>
              <a:rPr lang="en-US" sz="1801" dirty="0">
                <a:solidFill>
                  <a:srgbClr val="505050"/>
                </a:solidFill>
                <a:latin typeface="Segoe UI Light"/>
              </a:rPr>
              <a:t>context token</a:t>
            </a:r>
          </a:p>
        </p:txBody>
      </p:sp>
      <p:sp>
        <p:nvSpPr>
          <p:cNvPr id="126" name="TextBox 125"/>
          <p:cNvSpPr txBox="1"/>
          <p:nvPr/>
        </p:nvSpPr>
        <p:spPr>
          <a:xfrm>
            <a:off x="6815947" y="2791746"/>
            <a:ext cx="1749009" cy="648407"/>
          </a:xfrm>
          <a:prstGeom prst="rect">
            <a:avLst/>
          </a:prstGeom>
          <a:noFill/>
        </p:spPr>
        <p:txBody>
          <a:bodyPr wrap="square" lIns="93237" tIns="46621" rIns="93237" bIns="46621" rtlCol="0">
            <a:spAutoFit/>
          </a:bodyPr>
          <a:lstStyle/>
          <a:p>
            <a:pPr defTabSz="932407"/>
            <a:r>
              <a:rPr lang="en-US" sz="1801" dirty="0">
                <a:solidFill>
                  <a:srgbClr val="505050"/>
                </a:solidFill>
                <a:latin typeface="Segoe UI Light"/>
              </a:rPr>
              <a:t>3. Signed context token</a:t>
            </a:r>
          </a:p>
        </p:txBody>
      </p:sp>
      <p:sp>
        <p:nvSpPr>
          <p:cNvPr id="127" name="TextBox 126"/>
          <p:cNvSpPr txBox="1"/>
          <p:nvPr/>
        </p:nvSpPr>
        <p:spPr>
          <a:xfrm>
            <a:off x="8614282" y="3233933"/>
            <a:ext cx="1198675" cy="648407"/>
          </a:xfrm>
          <a:prstGeom prst="rect">
            <a:avLst/>
          </a:prstGeom>
          <a:noFill/>
        </p:spPr>
        <p:txBody>
          <a:bodyPr wrap="square" lIns="93237" tIns="46621" rIns="93237" bIns="46621" rtlCol="0">
            <a:spAutoFit/>
          </a:bodyPr>
          <a:lstStyle/>
          <a:p>
            <a:pPr defTabSz="932407"/>
            <a:r>
              <a:rPr lang="en-US" sz="1801" dirty="0">
                <a:solidFill>
                  <a:srgbClr val="505050"/>
                </a:solidFill>
                <a:latin typeface="Segoe UI Light"/>
              </a:rPr>
              <a:t>6. Refresh</a:t>
            </a:r>
            <a:br>
              <a:rPr lang="en-US" sz="1801" dirty="0">
                <a:solidFill>
                  <a:srgbClr val="505050"/>
                </a:solidFill>
                <a:latin typeface="Segoe UI Light"/>
              </a:rPr>
            </a:br>
            <a:r>
              <a:rPr lang="en-US" sz="1801" dirty="0">
                <a:solidFill>
                  <a:srgbClr val="505050"/>
                </a:solidFill>
                <a:latin typeface="Segoe UI Light"/>
              </a:rPr>
              <a:t>token</a:t>
            </a:r>
          </a:p>
        </p:txBody>
      </p:sp>
      <p:grpSp>
        <p:nvGrpSpPr>
          <p:cNvPr id="104" name="Group 103"/>
          <p:cNvGrpSpPr/>
          <p:nvPr/>
        </p:nvGrpSpPr>
        <p:grpSpPr>
          <a:xfrm>
            <a:off x="2102522" y="3957088"/>
            <a:ext cx="1346056" cy="2565494"/>
            <a:chOff x="323528" y="2348880"/>
            <a:chExt cx="1319783" cy="2515419"/>
          </a:xfrm>
        </p:grpSpPr>
        <p:pic>
          <p:nvPicPr>
            <p:cNvPr id="105" name="Picture 27" descr="MSN icon parental controls"/>
            <p:cNvPicPr>
              <a:picLocks noChangeAspect="1" noChangeArrowheads="1"/>
            </p:cNvPicPr>
            <p:nvPr/>
          </p:nvPicPr>
          <p:blipFill>
            <a:blip r:embed="rId3" cstate="print"/>
            <a:srcRect/>
            <a:stretch>
              <a:fillRect/>
            </a:stretch>
          </p:blipFill>
          <p:spPr bwMode="auto">
            <a:xfrm flipH="1">
              <a:off x="323528" y="2852936"/>
              <a:ext cx="1319783" cy="2011363"/>
            </a:xfrm>
            <a:prstGeom prst="rect">
              <a:avLst/>
            </a:prstGeom>
            <a:noFill/>
          </p:spPr>
        </p:pic>
        <p:sp>
          <p:nvSpPr>
            <p:cNvPr id="106" name="TextBox 105"/>
            <p:cNvSpPr txBox="1"/>
            <p:nvPr/>
          </p:nvSpPr>
          <p:spPr>
            <a:xfrm>
              <a:off x="555202" y="2348880"/>
              <a:ext cx="847468" cy="336787"/>
            </a:xfrm>
            <a:prstGeom prst="rect">
              <a:avLst/>
            </a:prstGeom>
            <a:noFill/>
          </p:spPr>
          <p:txBody>
            <a:bodyPr wrap="none" rtlCol="0">
              <a:spAutoFit/>
            </a:bodyPr>
            <a:lstStyle/>
            <a:p>
              <a:pPr algn="ctr"/>
              <a:r>
                <a:rPr lang="it-IT" sz="1632" dirty="0">
                  <a:solidFill>
                    <a:srgbClr val="505050"/>
                  </a:solidFill>
                </a:rPr>
                <a:t>Subject</a:t>
              </a:r>
            </a:p>
          </p:txBody>
        </p:sp>
      </p:grpSp>
      <p:grpSp>
        <p:nvGrpSpPr>
          <p:cNvPr id="10" name="Group 9"/>
          <p:cNvGrpSpPr/>
          <p:nvPr/>
        </p:nvGrpSpPr>
        <p:grpSpPr>
          <a:xfrm>
            <a:off x="10067153" y="4304769"/>
            <a:ext cx="1849874" cy="1923361"/>
            <a:chOff x="10067153" y="4304769"/>
            <a:chExt cx="1849874" cy="1923361"/>
          </a:xfrm>
        </p:grpSpPr>
        <p:grpSp>
          <p:nvGrpSpPr>
            <p:cNvPr id="3" name="Group 2"/>
            <p:cNvGrpSpPr/>
            <p:nvPr/>
          </p:nvGrpSpPr>
          <p:grpSpPr>
            <a:xfrm>
              <a:off x="10067153" y="4304769"/>
              <a:ext cx="1849874" cy="1923361"/>
              <a:chOff x="10067153" y="4304769"/>
              <a:chExt cx="1849874" cy="1923361"/>
            </a:xfrm>
          </p:grpSpPr>
          <p:sp>
            <p:nvSpPr>
              <p:cNvPr id="101" name="TextBox 100"/>
              <p:cNvSpPr txBox="1"/>
              <p:nvPr/>
            </p:nvSpPr>
            <p:spPr>
              <a:xfrm>
                <a:off x="10067153" y="5884638"/>
                <a:ext cx="1849874" cy="343492"/>
              </a:xfrm>
              <a:prstGeom prst="rect">
                <a:avLst/>
              </a:prstGeom>
              <a:noFill/>
            </p:spPr>
            <p:txBody>
              <a:bodyPr wrap="square" rtlCol="0">
                <a:spAutoFit/>
              </a:bodyPr>
              <a:lstStyle/>
              <a:p>
                <a:pPr algn="ctr"/>
                <a:r>
                  <a:rPr lang="it-IT" sz="1632" dirty="0" err="1" smtClean="0">
                    <a:solidFill>
                      <a:srgbClr val="505050"/>
                    </a:solidFill>
                  </a:rPr>
                  <a:t>App</a:t>
                </a:r>
                <a:r>
                  <a:rPr lang="it-IT" sz="1632" dirty="0" smtClean="0">
                    <a:solidFill>
                      <a:srgbClr val="505050"/>
                    </a:solidFill>
                  </a:rPr>
                  <a:t> Server</a:t>
                </a:r>
                <a:endParaRPr lang="it-IT" sz="1632" dirty="0">
                  <a:solidFill>
                    <a:srgbClr val="505050"/>
                  </a:solidFill>
                </a:endParaRPr>
              </a:p>
            </p:txBody>
          </p:sp>
          <p:pic>
            <p:nvPicPr>
              <p:cNvPr id="36" name="Picture 35"/>
              <p:cNvPicPr>
                <a:picLocks noChangeAspect="1"/>
              </p:cNvPicPr>
              <p:nvPr/>
            </p:nvPicPr>
            <p:blipFill>
              <a:blip r:embed="rId4"/>
              <a:stretch>
                <a:fillRect/>
              </a:stretch>
            </p:blipFill>
            <p:spPr>
              <a:xfrm>
                <a:off x="10510600" y="4304769"/>
                <a:ext cx="877537" cy="1551853"/>
              </a:xfrm>
              <a:prstGeom prst="rect">
                <a:avLst/>
              </a:prstGeom>
            </p:spPr>
          </p:pic>
        </p:grpSp>
        <p:pic>
          <p:nvPicPr>
            <p:cNvPr id="39" name="Picture 38"/>
            <p:cNvPicPr>
              <a:picLocks noChangeAspect="1"/>
            </p:cNvPicPr>
            <p:nvPr/>
          </p:nvPicPr>
          <p:blipFill>
            <a:blip r:embed="rId5"/>
            <a:stretch>
              <a:fillRect/>
            </a:stretch>
          </p:blipFill>
          <p:spPr>
            <a:xfrm>
              <a:off x="11084399" y="5496880"/>
              <a:ext cx="379608" cy="372948"/>
            </a:xfrm>
            <a:prstGeom prst="rect">
              <a:avLst/>
            </a:prstGeom>
            <a:solidFill>
              <a:schemeClr val="bg1"/>
            </a:solidFill>
            <a:ln>
              <a:solidFill>
                <a:schemeClr val="tx2"/>
              </a:solidFill>
            </a:ln>
          </p:spPr>
        </p:pic>
      </p:grpSp>
      <p:grpSp>
        <p:nvGrpSpPr>
          <p:cNvPr id="8" name="Group 7"/>
          <p:cNvGrpSpPr/>
          <p:nvPr/>
        </p:nvGrpSpPr>
        <p:grpSpPr>
          <a:xfrm>
            <a:off x="5309412" y="3554097"/>
            <a:ext cx="1849874" cy="1988715"/>
            <a:chOff x="5309412" y="3554097"/>
            <a:chExt cx="1849874" cy="1988715"/>
          </a:xfrm>
        </p:grpSpPr>
        <p:sp>
          <p:nvSpPr>
            <p:cNvPr id="89" name="TextBox 88"/>
            <p:cNvSpPr txBox="1"/>
            <p:nvPr/>
          </p:nvSpPr>
          <p:spPr>
            <a:xfrm>
              <a:off x="5309412" y="5199320"/>
              <a:ext cx="1849874" cy="343492"/>
            </a:xfrm>
            <a:prstGeom prst="rect">
              <a:avLst/>
            </a:prstGeom>
            <a:noFill/>
          </p:spPr>
          <p:txBody>
            <a:bodyPr wrap="square" rtlCol="0">
              <a:spAutoFit/>
            </a:bodyPr>
            <a:lstStyle/>
            <a:p>
              <a:pPr algn="ctr"/>
              <a:r>
                <a:rPr lang="it-IT" sz="1632" dirty="0" smtClean="0">
                  <a:solidFill>
                    <a:srgbClr val="505050"/>
                  </a:solidFill>
                </a:rPr>
                <a:t>SharePoint Server</a:t>
              </a:r>
              <a:endParaRPr lang="it-IT" sz="1632" dirty="0">
                <a:solidFill>
                  <a:srgbClr val="505050"/>
                </a:solidFill>
              </a:endParaRPr>
            </a:p>
          </p:txBody>
        </p:sp>
        <p:pic>
          <p:nvPicPr>
            <p:cNvPr id="38" name="Picture 37"/>
            <p:cNvPicPr>
              <a:picLocks noChangeAspect="1"/>
            </p:cNvPicPr>
            <p:nvPr/>
          </p:nvPicPr>
          <p:blipFill>
            <a:blip r:embed="rId4"/>
            <a:stretch>
              <a:fillRect/>
            </a:stretch>
          </p:blipFill>
          <p:spPr>
            <a:xfrm>
              <a:off x="5935067" y="3554097"/>
              <a:ext cx="896296" cy="1585026"/>
            </a:xfrm>
            <a:prstGeom prst="rect">
              <a:avLst/>
            </a:prstGeom>
          </p:spPr>
        </p:pic>
        <p:pic>
          <p:nvPicPr>
            <p:cNvPr id="7" name="Picture 6"/>
            <p:cNvPicPr>
              <a:picLocks noChangeAspect="1"/>
            </p:cNvPicPr>
            <p:nvPr/>
          </p:nvPicPr>
          <p:blipFill>
            <a:blip r:embed="rId6"/>
            <a:stretch>
              <a:fillRect/>
            </a:stretch>
          </p:blipFill>
          <p:spPr>
            <a:xfrm>
              <a:off x="6454936" y="4793406"/>
              <a:ext cx="383808" cy="376427"/>
            </a:xfrm>
            <a:prstGeom prst="rect">
              <a:avLst/>
            </a:prstGeom>
          </p:spPr>
        </p:pic>
      </p:grpSp>
      <p:grpSp>
        <p:nvGrpSpPr>
          <p:cNvPr id="11" name="Group 10"/>
          <p:cNvGrpSpPr/>
          <p:nvPr/>
        </p:nvGrpSpPr>
        <p:grpSpPr>
          <a:xfrm>
            <a:off x="5412733" y="829326"/>
            <a:ext cx="1909479" cy="2176102"/>
            <a:chOff x="5412733" y="829326"/>
            <a:chExt cx="1909479" cy="2176102"/>
          </a:xfrm>
        </p:grpSpPr>
        <p:grpSp>
          <p:nvGrpSpPr>
            <p:cNvPr id="5" name="Group 4"/>
            <p:cNvGrpSpPr/>
            <p:nvPr/>
          </p:nvGrpSpPr>
          <p:grpSpPr>
            <a:xfrm>
              <a:off x="5412733" y="829326"/>
              <a:ext cx="1909479" cy="2176102"/>
              <a:chOff x="5412733" y="829326"/>
              <a:chExt cx="1909479" cy="2176102"/>
            </a:xfrm>
          </p:grpSpPr>
          <p:sp>
            <p:nvSpPr>
              <p:cNvPr id="83" name="TextBox 82"/>
              <p:cNvSpPr txBox="1"/>
              <p:nvPr/>
            </p:nvSpPr>
            <p:spPr>
              <a:xfrm>
                <a:off x="5412733" y="2410778"/>
                <a:ext cx="1909479" cy="594650"/>
              </a:xfrm>
              <a:prstGeom prst="rect">
                <a:avLst/>
              </a:prstGeom>
              <a:noFill/>
            </p:spPr>
            <p:txBody>
              <a:bodyPr wrap="square" rtlCol="0">
                <a:spAutoFit/>
              </a:bodyPr>
              <a:lstStyle/>
              <a:p>
                <a:pPr algn="ctr"/>
                <a:r>
                  <a:rPr lang="it-IT" sz="1632" dirty="0" smtClean="0">
                    <a:solidFill>
                      <a:srgbClr val="505050"/>
                    </a:solidFill>
                  </a:rPr>
                  <a:t>Windows Azure ACS</a:t>
                </a:r>
                <a:endParaRPr lang="it-IT" sz="1632" dirty="0">
                  <a:solidFill>
                    <a:srgbClr val="505050"/>
                  </a:solidFill>
                </a:endParaRPr>
              </a:p>
            </p:txBody>
          </p:sp>
          <p:pic>
            <p:nvPicPr>
              <p:cNvPr id="35" name="Picture 34"/>
              <p:cNvPicPr>
                <a:picLocks noChangeAspect="1"/>
              </p:cNvPicPr>
              <p:nvPr/>
            </p:nvPicPr>
            <p:blipFill>
              <a:blip r:embed="rId4"/>
              <a:stretch>
                <a:fillRect/>
              </a:stretch>
            </p:blipFill>
            <p:spPr>
              <a:xfrm>
                <a:off x="5935297" y="829326"/>
                <a:ext cx="905544" cy="1601381"/>
              </a:xfrm>
              <a:prstGeom prst="rect">
                <a:avLst/>
              </a:prstGeom>
            </p:spPr>
          </p:pic>
        </p:grpSp>
        <p:pic>
          <p:nvPicPr>
            <p:cNvPr id="48" name="Picture 5"/>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623804" y="1890613"/>
              <a:ext cx="549275"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782618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500"/>
                                        <p:tgtEl>
                                          <p:spTgt spid="10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4"/>
                                        </p:tgtEl>
                                        <p:attrNameLst>
                                          <p:attrName>style.visibility</p:attrName>
                                        </p:attrNameLst>
                                      </p:cBhvr>
                                      <p:to>
                                        <p:strVal val="visible"/>
                                      </p:to>
                                    </p:set>
                                    <p:animEffect transition="in" filter="fade">
                                      <p:cBhvr>
                                        <p:cTn id="10" dur="500"/>
                                        <p:tgtEl>
                                          <p:spTgt spid="12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5"/>
                                        </p:tgtEl>
                                        <p:attrNameLst>
                                          <p:attrName>style.visibility</p:attrName>
                                        </p:attrNameLst>
                                      </p:cBhvr>
                                      <p:to>
                                        <p:strVal val="visible"/>
                                      </p:to>
                                    </p:set>
                                    <p:animEffect transition="in" filter="fade">
                                      <p:cBhvr>
                                        <p:cTn id="15" dur="500"/>
                                        <p:tgtEl>
                                          <p:spTgt spid="1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5"/>
                                        </p:tgtEl>
                                        <p:attrNameLst>
                                          <p:attrName>style.visibility</p:attrName>
                                        </p:attrNameLst>
                                      </p:cBhvr>
                                      <p:to>
                                        <p:strVal val="visible"/>
                                      </p:to>
                                    </p:set>
                                    <p:animEffect transition="in" filter="fade">
                                      <p:cBhvr>
                                        <p:cTn id="18" dur="500"/>
                                        <p:tgtEl>
                                          <p:spTgt spid="12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8"/>
                                        </p:tgtEl>
                                        <p:attrNameLst>
                                          <p:attrName>style.visibility</p:attrName>
                                        </p:attrNameLst>
                                      </p:cBhvr>
                                      <p:to>
                                        <p:strVal val="visible"/>
                                      </p:to>
                                    </p:set>
                                    <p:animEffect transition="in" filter="fade">
                                      <p:cBhvr>
                                        <p:cTn id="23" dur="500"/>
                                        <p:tgtEl>
                                          <p:spTgt spid="11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6"/>
                                        </p:tgtEl>
                                        <p:attrNameLst>
                                          <p:attrName>style.visibility</p:attrName>
                                        </p:attrNameLst>
                                      </p:cBhvr>
                                      <p:to>
                                        <p:strVal val="visible"/>
                                      </p:to>
                                    </p:set>
                                    <p:animEffect transition="in" filter="fade">
                                      <p:cBhvr>
                                        <p:cTn id="26" dur="500"/>
                                        <p:tgtEl>
                                          <p:spTgt spid="12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1"/>
                                        </p:tgtEl>
                                        <p:attrNameLst>
                                          <p:attrName>style.visibility</p:attrName>
                                        </p:attrNameLst>
                                      </p:cBhvr>
                                      <p:to>
                                        <p:strVal val="visible"/>
                                      </p:to>
                                    </p:set>
                                    <p:animEffect transition="in" filter="fade">
                                      <p:cBhvr>
                                        <p:cTn id="34" dur="500"/>
                                        <p:tgtEl>
                                          <p:spTgt spid="12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0"/>
                                        </p:tgtEl>
                                        <p:attrNameLst>
                                          <p:attrName>style.visibility</p:attrName>
                                        </p:attrNameLst>
                                      </p:cBhvr>
                                      <p:to>
                                        <p:strVal val="visible"/>
                                      </p:to>
                                    </p:set>
                                    <p:animEffect transition="in" filter="fade">
                                      <p:cBhvr>
                                        <p:cTn id="39" dur="500"/>
                                        <p:tgtEl>
                                          <p:spTgt spid="120"/>
                                        </p:tgtEl>
                                      </p:cBhvr>
                                    </p:animEffect>
                                  </p:childTnLst>
                                </p:cTn>
                              </p:par>
                              <p:par>
                                <p:cTn id="40" presetID="10" presetClass="entr" presetSubtype="0" fill="hold" nodeType="withEffect">
                                  <p:stCondLst>
                                    <p:cond delay="0"/>
                                  </p:stCondLst>
                                  <p:childTnLst>
                                    <p:set>
                                      <p:cBhvr>
                                        <p:cTn id="41" dur="1" fill="hold">
                                          <p:stCondLst>
                                            <p:cond delay="0"/>
                                          </p:stCondLst>
                                        </p:cTn>
                                        <p:tgtEl>
                                          <p:spTgt spid="80"/>
                                        </p:tgtEl>
                                        <p:attrNameLst>
                                          <p:attrName>style.visibility</p:attrName>
                                        </p:attrNameLst>
                                      </p:cBhvr>
                                      <p:to>
                                        <p:strVal val="visible"/>
                                      </p:to>
                                    </p:set>
                                    <p:animEffect transition="in" filter="fade">
                                      <p:cBhvr>
                                        <p:cTn id="42" dur="500"/>
                                        <p:tgtEl>
                                          <p:spTgt spid="8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7"/>
                                        </p:tgtEl>
                                        <p:attrNameLst>
                                          <p:attrName>style.visibility</p:attrName>
                                        </p:attrNameLst>
                                      </p:cBhvr>
                                      <p:to>
                                        <p:strVal val="visible"/>
                                      </p:to>
                                    </p:set>
                                    <p:animEffect transition="in" filter="fade">
                                      <p:cBhvr>
                                        <p:cTn id="47" dur="500"/>
                                        <p:tgtEl>
                                          <p:spTgt spid="127"/>
                                        </p:tgtEl>
                                      </p:cBhvr>
                                    </p:animEffect>
                                  </p:childTnLst>
                                </p:cTn>
                              </p:par>
                              <p:par>
                                <p:cTn id="48" presetID="10" presetClass="entr" presetSubtype="0" fill="hold" nodeType="withEffect">
                                  <p:stCondLst>
                                    <p:cond delay="0"/>
                                  </p:stCondLst>
                                  <p:childTnLst>
                                    <p:set>
                                      <p:cBhvr>
                                        <p:cTn id="49" dur="1" fill="hold">
                                          <p:stCondLst>
                                            <p:cond delay="0"/>
                                          </p:stCondLst>
                                        </p:cTn>
                                        <p:tgtEl>
                                          <p:spTgt spid="111"/>
                                        </p:tgtEl>
                                        <p:attrNameLst>
                                          <p:attrName>style.visibility</p:attrName>
                                        </p:attrNameLst>
                                      </p:cBhvr>
                                      <p:to>
                                        <p:strVal val="visible"/>
                                      </p:to>
                                    </p:set>
                                    <p:animEffect transition="in" filter="fade">
                                      <p:cBhvr>
                                        <p:cTn id="50" dur="500"/>
                                        <p:tgtEl>
                                          <p:spTgt spid="11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78"/>
                                        </p:tgtEl>
                                        <p:attrNameLst>
                                          <p:attrName>style.visibility</p:attrName>
                                        </p:attrNameLst>
                                      </p:cBhvr>
                                      <p:to>
                                        <p:strVal val="visible"/>
                                      </p:to>
                                    </p:set>
                                    <p:animEffect transition="in" filter="fade">
                                      <p:cBhvr>
                                        <p:cTn id="55" dur="500"/>
                                        <p:tgtEl>
                                          <p:spTgt spid="7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0"/>
                                        </p:tgtEl>
                                        <p:attrNameLst>
                                          <p:attrName>style.visibility</p:attrName>
                                        </p:attrNameLst>
                                      </p:cBhvr>
                                      <p:to>
                                        <p:strVal val="visible"/>
                                      </p:to>
                                    </p:set>
                                    <p:animEffect transition="in" filter="fade">
                                      <p:cBhvr>
                                        <p:cTn id="58" dur="500"/>
                                        <p:tgtEl>
                                          <p:spTgt spid="110"/>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3"/>
                                        </p:tgtEl>
                                        <p:attrNameLst>
                                          <p:attrName>style.visibility</p:attrName>
                                        </p:attrNameLst>
                                      </p:cBhvr>
                                      <p:to>
                                        <p:strVal val="visible"/>
                                      </p:to>
                                    </p:set>
                                    <p:animEffect transition="in" filter="fade">
                                      <p:cBhvr>
                                        <p:cTn id="63" dur="500"/>
                                        <p:tgtEl>
                                          <p:spTgt spid="123"/>
                                        </p:tgtEl>
                                      </p:cBhvr>
                                    </p:animEffect>
                                  </p:childTnLst>
                                </p:cTn>
                              </p:par>
                              <p:par>
                                <p:cTn id="64" presetID="10" presetClass="entr" presetSubtype="0" fill="hold" nodeType="with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fade">
                                      <p:cBhvr>
                                        <p:cTn id="66" dur="500"/>
                                        <p:tgtEl>
                                          <p:spTgt spid="85"/>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2"/>
                                        </p:tgtEl>
                                        <p:attrNameLst>
                                          <p:attrName>style.visibility</p:attrName>
                                        </p:attrNameLst>
                                      </p:cBhvr>
                                      <p:to>
                                        <p:strVal val="visible"/>
                                      </p:to>
                                    </p:set>
                                    <p:animEffect transition="in" filter="fade">
                                      <p:cBhvr>
                                        <p:cTn id="71" dur="500"/>
                                        <p:tgtEl>
                                          <p:spTgt spid="122"/>
                                        </p:tgtEl>
                                      </p:cBhvr>
                                    </p:animEffect>
                                  </p:childTnLst>
                                </p:cTn>
                              </p:par>
                              <p:par>
                                <p:cTn id="72" presetID="10" presetClass="entr" presetSubtype="0" fill="hold" nodeType="withEffect">
                                  <p:stCondLst>
                                    <p:cond delay="0"/>
                                  </p:stCondLst>
                                  <p:childTnLst>
                                    <p:set>
                                      <p:cBhvr>
                                        <p:cTn id="73" dur="1" fill="hold">
                                          <p:stCondLst>
                                            <p:cond delay="0"/>
                                          </p:stCondLst>
                                        </p:cTn>
                                        <p:tgtEl>
                                          <p:spTgt spid="98"/>
                                        </p:tgtEl>
                                        <p:attrNameLst>
                                          <p:attrName>style.visibility</p:attrName>
                                        </p:attrNameLst>
                                      </p:cBhvr>
                                      <p:to>
                                        <p:strVal val="visible"/>
                                      </p:to>
                                    </p:set>
                                    <p:animEffect transition="in" filter="fade">
                                      <p:cBhvr>
                                        <p:cTn id="74" dur="500"/>
                                        <p:tgtEl>
                                          <p:spTgt spid="98"/>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19"/>
                                        </p:tgtEl>
                                        <p:attrNameLst>
                                          <p:attrName>style.visibility</p:attrName>
                                        </p:attrNameLst>
                                      </p:cBhvr>
                                      <p:to>
                                        <p:strVal val="visible"/>
                                      </p:to>
                                    </p:set>
                                    <p:animEffect transition="in" filter="fade">
                                      <p:cBhvr>
                                        <p:cTn id="79" dur="500"/>
                                        <p:tgtEl>
                                          <p:spTgt spid="119"/>
                                        </p:tgtEl>
                                      </p:cBhvr>
                                    </p:animEffect>
                                  </p:childTnLst>
                                </p:cTn>
                              </p:par>
                              <p:par>
                                <p:cTn id="80" presetID="10" presetClass="entr" presetSubtype="0" fill="hold" nodeType="withEffect">
                                  <p:stCondLst>
                                    <p:cond delay="0"/>
                                  </p:stCondLst>
                                  <p:childTnLst>
                                    <p:set>
                                      <p:cBhvr>
                                        <p:cTn id="81" dur="1" fill="hold">
                                          <p:stCondLst>
                                            <p:cond delay="0"/>
                                          </p:stCondLst>
                                        </p:cTn>
                                        <p:tgtEl>
                                          <p:spTgt spid="84"/>
                                        </p:tgtEl>
                                        <p:attrNameLst>
                                          <p:attrName>style.visibility</p:attrName>
                                        </p:attrNameLst>
                                      </p:cBhvr>
                                      <p:to>
                                        <p:strVal val="visible"/>
                                      </p:to>
                                    </p:set>
                                    <p:animEffect transition="in" filter="fade">
                                      <p:cBhvr>
                                        <p:cTn id="82"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119" grpId="0"/>
      <p:bldP spid="120" grpId="0"/>
      <p:bldP spid="121" grpId="0"/>
      <p:bldP spid="122" grpId="0"/>
      <p:bldP spid="123" grpId="0"/>
      <p:bldP spid="124" grpId="0"/>
      <p:bldP spid="125" grpId="0"/>
      <p:bldP spid="126" grpId="0"/>
      <p:bldP spid="1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Server to Server (High Trust)</a:t>
            </a:r>
            <a:endParaRPr lang="it-IT" dirty="0"/>
          </a:p>
        </p:txBody>
      </p:sp>
      <p:sp>
        <p:nvSpPr>
          <p:cNvPr id="5" name="Content Placeholder 4"/>
          <p:cNvSpPr>
            <a:spLocks noGrp="1"/>
          </p:cNvSpPr>
          <p:nvPr>
            <p:ph type="body" sz="quarter" idx="11"/>
          </p:nvPr>
        </p:nvSpPr>
        <p:spPr>
          <a:xfrm>
            <a:off x="274639" y="1212849"/>
            <a:ext cx="11889564" cy="5139869"/>
          </a:xfrm>
          <a:prstGeom prst="rect">
            <a:avLst/>
          </a:prstGeom>
        </p:spPr>
        <p:txBody>
          <a:bodyPr/>
          <a:lstStyle/>
          <a:p>
            <a:r>
              <a:rPr lang="it-IT" dirty="0" smtClean="0"/>
              <a:t>High Trust != Full Trust</a:t>
            </a:r>
          </a:p>
          <a:p>
            <a:pPr lvl="1"/>
            <a:r>
              <a:rPr lang="it-IT" dirty="0" smtClean="0"/>
              <a:t>Extension to </a:t>
            </a:r>
            <a:r>
              <a:rPr lang="it-IT" dirty="0" err="1" smtClean="0"/>
              <a:t>OAuth</a:t>
            </a:r>
            <a:endParaRPr lang="it-IT" dirty="0" smtClean="0"/>
          </a:p>
          <a:p>
            <a:pPr lvl="1"/>
            <a:r>
              <a:rPr lang="it-IT" dirty="0" err="1" smtClean="0"/>
              <a:t>Leveraged</a:t>
            </a:r>
            <a:r>
              <a:rPr lang="it-IT" dirty="0" smtClean="0"/>
              <a:t> by </a:t>
            </a:r>
            <a:r>
              <a:rPr lang="it-IT" dirty="0" err="1" smtClean="0"/>
              <a:t>apps</a:t>
            </a:r>
            <a:r>
              <a:rPr lang="it-IT" dirty="0" smtClean="0"/>
              <a:t> and </a:t>
            </a:r>
            <a:r>
              <a:rPr lang="it-IT" dirty="0" err="1" smtClean="0"/>
              <a:t>infrastructural</a:t>
            </a:r>
            <a:r>
              <a:rPr lang="it-IT" dirty="0" smtClean="0"/>
              <a:t> </a:t>
            </a:r>
            <a:r>
              <a:rPr lang="it-IT" dirty="0" err="1" smtClean="0"/>
              <a:t>services</a:t>
            </a:r>
            <a:r>
              <a:rPr lang="it-IT" dirty="0" smtClean="0"/>
              <a:t> (</a:t>
            </a:r>
            <a:r>
              <a:rPr lang="it-IT" dirty="0" err="1" smtClean="0"/>
              <a:t>Workflow</a:t>
            </a:r>
            <a:r>
              <a:rPr lang="it-IT" dirty="0" smtClean="0"/>
              <a:t> Manager, Exchange, etc.)</a:t>
            </a:r>
          </a:p>
          <a:p>
            <a:pPr lvl="1"/>
            <a:r>
              <a:rPr lang="it-IT" dirty="0" smtClean="0"/>
              <a:t>Can use </a:t>
            </a:r>
            <a:r>
              <a:rPr lang="it-IT" dirty="0" err="1" smtClean="0"/>
              <a:t>any</a:t>
            </a:r>
            <a:r>
              <a:rPr lang="it-IT" dirty="0" smtClean="0"/>
              <a:t> </a:t>
            </a:r>
            <a:r>
              <a:rPr lang="it-IT" dirty="0" err="1" smtClean="0"/>
              <a:t>user</a:t>
            </a:r>
            <a:r>
              <a:rPr lang="it-IT" dirty="0" smtClean="0"/>
              <a:t> </a:t>
            </a:r>
            <a:r>
              <a:rPr lang="it-IT" dirty="0" err="1" smtClean="0"/>
              <a:t>identity</a:t>
            </a:r>
            <a:endParaRPr lang="it-IT" dirty="0" smtClean="0"/>
          </a:p>
          <a:p>
            <a:r>
              <a:rPr lang="it-IT" dirty="0" smtClean="0"/>
              <a:t>Direct trust </a:t>
            </a:r>
            <a:r>
              <a:rPr lang="it-IT" dirty="0" err="1" smtClean="0"/>
              <a:t>relationship</a:t>
            </a:r>
            <a:endParaRPr lang="it-IT" dirty="0" smtClean="0"/>
          </a:p>
          <a:p>
            <a:pPr lvl="1"/>
            <a:r>
              <a:rPr lang="it-IT" dirty="0" err="1" smtClean="0"/>
              <a:t>Between</a:t>
            </a:r>
            <a:r>
              <a:rPr lang="it-IT" dirty="0" smtClean="0"/>
              <a:t> SharePoint and the </a:t>
            </a:r>
            <a:r>
              <a:rPr lang="it-IT" dirty="0" err="1" smtClean="0"/>
              <a:t>external</a:t>
            </a:r>
            <a:r>
              <a:rPr lang="it-IT" dirty="0" smtClean="0"/>
              <a:t> </a:t>
            </a:r>
            <a:r>
              <a:rPr lang="it-IT" dirty="0" err="1" smtClean="0"/>
              <a:t>app</a:t>
            </a:r>
            <a:r>
              <a:rPr lang="it-IT" dirty="0" smtClean="0"/>
              <a:t>/service</a:t>
            </a:r>
          </a:p>
          <a:p>
            <a:pPr lvl="1"/>
            <a:r>
              <a:rPr lang="it-IT" dirty="0" err="1" smtClean="0"/>
              <a:t>Based</a:t>
            </a:r>
            <a:r>
              <a:rPr lang="it-IT" dirty="0" smtClean="0"/>
              <a:t> on X.509 </a:t>
            </a:r>
            <a:r>
              <a:rPr lang="it-IT" dirty="0" err="1" smtClean="0"/>
              <a:t>certificates</a:t>
            </a:r>
            <a:endParaRPr lang="it-IT" dirty="0" smtClean="0"/>
          </a:p>
          <a:p>
            <a:pPr lvl="1"/>
            <a:r>
              <a:rPr lang="it-IT" dirty="0" smtClean="0"/>
              <a:t>One certificate for </a:t>
            </a:r>
            <a:r>
              <a:rPr lang="it-IT" dirty="0" err="1" smtClean="0"/>
              <a:t>each</a:t>
            </a:r>
            <a:r>
              <a:rPr lang="it-IT" dirty="0" smtClean="0"/>
              <a:t> </a:t>
            </a:r>
            <a:r>
              <a:rPr lang="it-IT" dirty="0" err="1" smtClean="0"/>
              <a:t>app</a:t>
            </a:r>
            <a:r>
              <a:rPr lang="it-IT" dirty="0" smtClean="0"/>
              <a:t> (</a:t>
            </a:r>
            <a:r>
              <a:rPr lang="it-IT" dirty="0" err="1" smtClean="0"/>
              <a:t>avoid</a:t>
            </a:r>
            <a:r>
              <a:rPr lang="it-IT" dirty="0" smtClean="0"/>
              <a:t> </a:t>
            </a:r>
            <a:r>
              <a:rPr lang="it-IT" dirty="0" err="1" smtClean="0"/>
              <a:t>sharing</a:t>
            </a:r>
            <a:r>
              <a:rPr lang="it-IT" dirty="0" smtClean="0"/>
              <a:t> </a:t>
            </a:r>
            <a:r>
              <a:rPr lang="it-IT" dirty="0" err="1" smtClean="0"/>
              <a:t>certs</a:t>
            </a:r>
            <a:r>
              <a:rPr lang="it-IT" dirty="0" smtClean="0"/>
              <a:t> </a:t>
            </a:r>
            <a:r>
              <a:rPr lang="it-IT" dirty="0" err="1" smtClean="0"/>
              <a:t>across</a:t>
            </a:r>
            <a:r>
              <a:rPr lang="it-IT" dirty="0" smtClean="0"/>
              <a:t> </a:t>
            </a:r>
            <a:r>
              <a:rPr lang="it-IT" dirty="0" err="1" smtClean="0"/>
              <a:t>apps</a:t>
            </a:r>
            <a:r>
              <a:rPr lang="it-IT" dirty="0" smtClean="0"/>
              <a:t>)</a:t>
            </a:r>
          </a:p>
          <a:p>
            <a:pPr lvl="1"/>
            <a:r>
              <a:rPr lang="it-IT" dirty="0" smtClean="0"/>
              <a:t>Can </a:t>
            </a:r>
            <a:r>
              <a:rPr lang="it-IT" dirty="0" err="1" smtClean="0"/>
              <a:t>leverage</a:t>
            </a:r>
            <a:r>
              <a:rPr lang="it-IT" dirty="0" smtClean="0"/>
              <a:t> </a:t>
            </a:r>
            <a:r>
              <a:rPr lang="it-IT" dirty="0" err="1" smtClean="0"/>
              <a:t>shared</a:t>
            </a:r>
            <a:r>
              <a:rPr lang="it-IT" dirty="0" smtClean="0"/>
              <a:t> </a:t>
            </a:r>
            <a:r>
              <a:rPr lang="it-IT" dirty="0" err="1" smtClean="0"/>
              <a:t>certificates</a:t>
            </a:r>
            <a:r>
              <a:rPr lang="it-IT" dirty="0" smtClean="0"/>
              <a:t> for Trust Brokers</a:t>
            </a:r>
          </a:p>
          <a:p>
            <a:r>
              <a:rPr lang="it-IT" dirty="0" err="1" smtClean="0"/>
              <a:t>Available</a:t>
            </a:r>
            <a:r>
              <a:rPr lang="it-IT" dirty="0" smtClean="0"/>
              <a:t> for Provider-</a:t>
            </a:r>
            <a:r>
              <a:rPr lang="it-IT" dirty="0" err="1" smtClean="0"/>
              <a:t>hosted</a:t>
            </a:r>
            <a:r>
              <a:rPr lang="it-IT" dirty="0" smtClean="0"/>
              <a:t> </a:t>
            </a:r>
            <a:r>
              <a:rPr lang="it-IT" dirty="0" err="1" smtClean="0"/>
              <a:t>apps</a:t>
            </a:r>
            <a:endParaRPr lang="it-IT" dirty="0" smtClean="0"/>
          </a:p>
          <a:p>
            <a:pPr lvl="1"/>
            <a:r>
              <a:rPr lang="it-IT" dirty="0" err="1" smtClean="0"/>
              <a:t>Supported</a:t>
            </a:r>
            <a:r>
              <a:rPr lang="it-IT" dirty="0" smtClean="0"/>
              <a:t> by </a:t>
            </a:r>
            <a:r>
              <a:rPr lang="it-IT" dirty="0" err="1" smtClean="0"/>
              <a:t>wizard</a:t>
            </a:r>
            <a:r>
              <a:rPr lang="it-IT" dirty="0" smtClean="0"/>
              <a:t> of Visual Studio 2012/2013 and Office Developer Tools for VS</a:t>
            </a:r>
          </a:p>
          <a:p>
            <a:pPr lvl="1"/>
            <a:r>
              <a:rPr lang="it-IT" dirty="0" err="1" smtClean="0"/>
              <a:t>Configurable</a:t>
            </a:r>
            <a:r>
              <a:rPr lang="it-IT" dirty="0" smtClean="0"/>
              <a:t> by </a:t>
            </a:r>
            <a:r>
              <a:rPr lang="it-IT" dirty="0" err="1" smtClean="0"/>
              <a:t>using</a:t>
            </a:r>
            <a:r>
              <a:rPr lang="it-IT" dirty="0" smtClean="0"/>
              <a:t> </a:t>
            </a:r>
            <a:r>
              <a:rPr lang="it-IT" dirty="0" err="1" smtClean="0"/>
              <a:t>PowerShell</a:t>
            </a:r>
            <a:endParaRPr lang="it-IT" dirty="0" smtClean="0"/>
          </a:p>
        </p:txBody>
      </p:sp>
    </p:spTree>
    <p:extLst>
      <p:ext uri="{BB962C8B-B14F-4D97-AF65-F5344CB8AC3E}">
        <p14:creationId xmlns:p14="http://schemas.microsoft.com/office/powerpoint/2010/main" val="328184714"/>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Authorization</a:t>
            </a:r>
            <a:endParaRPr lang="it-IT" dirty="0"/>
          </a:p>
        </p:txBody>
      </p:sp>
    </p:spTree>
    <p:extLst>
      <p:ext uri="{BB962C8B-B14F-4D97-AF65-F5344CB8AC3E}">
        <p14:creationId xmlns:p14="http://schemas.microsoft.com/office/powerpoint/2010/main" val="3572184912"/>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SPUser and SPGroup</a:t>
            </a:r>
            <a:endParaRPr lang="it-IT" dirty="0"/>
          </a:p>
        </p:txBody>
      </p:sp>
      <p:sp>
        <p:nvSpPr>
          <p:cNvPr id="5" name="Content Placeholder 4"/>
          <p:cNvSpPr>
            <a:spLocks noGrp="1"/>
          </p:cNvSpPr>
          <p:nvPr>
            <p:ph type="body" sz="quarter" idx="11"/>
          </p:nvPr>
        </p:nvSpPr>
        <p:spPr>
          <a:prstGeom prst="rect">
            <a:avLst/>
          </a:prstGeom>
        </p:spPr>
        <p:txBody>
          <a:bodyPr/>
          <a:lstStyle/>
          <a:p>
            <a:r>
              <a:rPr lang="it-IT" dirty="0" err="1" smtClean="0"/>
              <a:t>Almost</a:t>
            </a:r>
            <a:r>
              <a:rPr lang="it-IT" dirty="0" smtClean="0"/>
              <a:t> the </a:t>
            </a:r>
            <a:r>
              <a:rPr lang="it-IT" dirty="0" err="1" smtClean="0"/>
              <a:t>same</a:t>
            </a:r>
            <a:r>
              <a:rPr lang="it-IT" dirty="0" smtClean="0"/>
              <a:t> </a:t>
            </a:r>
            <a:r>
              <a:rPr lang="it-IT" dirty="0" err="1" smtClean="0"/>
              <a:t>as</a:t>
            </a:r>
            <a:r>
              <a:rPr lang="it-IT" dirty="0" smtClean="0"/>
              <a:t> in SharePoint 2010</a:t>
            </a:r>
          </a:p>
          <a:p>
            <a:r>
              <a:rPr lang="it-IT" dirty="0" err="1" smtClean="0"/>
              <a:t>Define</a:t>
            </a:r>
            <a:r>
              <a:rPr lang="it-IT" dirty="0" smtClean="0"/>
              <a:t> </a:t>
            </a:r>
            <a:r>
              <a:rPr lang="it-IT" dirty="0" err="1" smtClean="0"/>
              <a:t>user</a:t>
            </a:r>
            <a:r>
              <a:rPr lang="it-IT" dirty="0" smtClean="0"/>
              <a:t> or </a:t>
            </a:r>
            <a:r>
              <a:rPr lang="it-IT" dirty="0" err="1" smtClean="0"/>
              <a:t>group</a:t>
            </a:r>
            <a:r>
              <a:rPr lang="it-IT" dirty="0" smtClean="0"/>
              <a:t> </a:t>
            </a:r>
            <a:r>
              <a:rPr lang="it-IT" dirty="0" err="1" smtClean="0"/>
              <a:t>principals</a:t>
            </a:r>
            <a:endParaRPr lang="it-IT" dirty="0" smtClean="0"/>
          </a:p>
          <a:p>
            <a:pPr lvl="1"/>
            <a:r>
              <a:rPr lang="it-IT" dirty="0" err="1" smtClean="0"/>
              <a:t>Inherit</a:t>
            </a:r>
            <a:r>
              <a:rPr lang="it-IT" dirty="0" smtClean="0"/>
              <a:t> from </a:t>
            </a:r>
            <a:r>
              <a:rPr lang="it-IT" dirty="0" err="1" smtClean="0"/>
              <a:t>SPPrincipal</a:t>
            </a:r>
            <a:endParaRPr lang="it-IT" dirty="0" smtClean="0"/>
          </a:p>
          <a:p>
            <a:r>
              <a:rPr lang="it-IT" dirty="0" err="1" smtClean="0"/>
              <a:t>You</a:t>
            </a:r>
            <a:r>
              <a:rPr lang="it-IT" dirty="0" smtClean="0"/>
              <a:t> can </a:t>
            </a:r>
            <a:r>
              <a:rPr lang="it-IT" dirty="0" err="1" smtClean="0"/>
              <a:t>give</a:t>
            </a:r>
            <a:r>
              <a:rPr lang="it-IT" dirty="0" smtClean="0"/>
              <a:t> </a:t>
            </a:r>
            <a:r>
              <a:rPr lang="it-IT" dirty="0" err="1" smtClean="0"/>
              <a:t>explicit</a:t>
            </a:r>
            <a:r>
              <a:rPr lang="it-IT" dirty="0" smtClean="0"/>
              <a:t> </a:t>
            </a:r>
            <a:r>
              <a:rPr lang="it-IT" dirty="0" err="1" smtClean="0"/>
              <a:t>permissions</a:t>
            </a:r>
            <a:r>
              <a:rPr lang="it-IT" dirty="0" smtClean="0"/>
              <a:t> (</a:t>
            </a:r>
            <a:r>
              <a:rPr lang="it-IT" dirty="0" err="1" smtClean="0"/>
              <a:t>authorization</a:t>
            </a:r>
            <a:r>
              <a:rPr lang="it-IT" dirty="0" smtClean="0"/>
              <a:t>)</a:t>
            </a:r>
          </a:p>
          <a:p>
            <a:pPr lvl="1"/>
            <a:r>
              <a:rPr lang="it-IT" dirty="0" smtClean="0"/>
              <a:t>Target: site, </a:t>
            </a:r>
            <a:r>
              <a:rPr lang="it-IT" dirty="0" err="1" smtClean="0"/>
              <a:t>lists</a:t>
            </a:r>
            <a:r>
              <a:rPr lang="it-IT" dirty="0" smtClean="0"/>
              <a:t>/</a:t>
            </a:r>
            <a:r>
              <a:rPr lang="it-IT" dirty="0" err="1" smtClean="0"/>
              <a:t>libraries</a:t>
            </a:r>
            <a:r>
              <a:rPr lang="it-IT" dirty="0" smtClean="0"/>
              <a:t>, </a:t>
            </a:r>
            <a:r>
              <a:rPr lang="it-IT" dirty="0" err="1" smtClean="0"/>
              <a:t>items</a:t>
            </a:r>
            <a:r>
              <a:rPr lang="it-IT" dirty="0" smtClean="0"/>
              <a:t>/folders</a:t>
            </a:r>
          </a:p>
          <a:p>
            <a:r>
              <a:rPr lang="it-IT" dirty="0" err="1" smtClean="0"/>
              <a:t>Authorization</a:t>
            </a:r>
            <a:r>
              <a:rPr lang="it-IT" dirty="0" smtClean="0"/>
              <a:t> </a:t>
            </a:r>
            <a:r>
              <a:rPr lang="it-IT" dirty="0" err="1" smtClean="0"/>
              <a:t>leverages</a:t>
            </a:r>
            <a:r>
              <a:rPr lang="it-IT" dirty="0" smtClean="0"/>
              <a:t> </a:t>
            </a:r>
            <a:r>
              <a:rPr lang="it-IT" dirty="0" err="1" smtClean="0"/>
              <a:t>Permission</a:t>
            </a:r>
            <a:r>
              <a:rPr lang="it-IT" dirty="0" smtClean="0"/>
              <a:t> </a:t>
            </a:r>
            <a:r>
              <a:rPr lang="it-IT" dirty="0" err="1" smtClean="0"/>
              <a:t>Levels</a:t>
            </a:r>
            <a:endParaRPr lang="it-IT" dirty="0" smtClean="0"/>
          </a:p>
          <a:p>
            <a:pPr lvl="1"/>
            <a:r>
              <a:rPr lang="it-IT" dirty="0" err="1" smtClean="0"/>
              <a:t>ReadOnly</a:t>
            </a:r>
            <a:r>
              <a:rPr lang="it-IT" dirty="0" smtClean="0"/>
              <a:t>, Limited Access, </a:t>
            </a:r>
            <a:r>
              <a:rPr lang="it-IT" dirty="0" err="1" smtClean="0"/>
              <a:t>Edit</a:t>
            </a:r>
            <a:r>
              <a:rPr lang="it-IT" dirty="0" smtClean="0"/>
              <a:t>, Design, Full Control</a:t>
            </a:r>
          </a:p>
          <a:p>
            <a:pPr lvl="1"/>
            <a:r>
              <a:rPr lang="it-IT" dirty="0" err="1" smtClean="0"/>
              <a:t>Permission</a:t>
            </a:r>
            <a:r>
              <a:rPr lang="it-IT" dirty="0" smtClean="0"/>
              <a:t> </a:t>
            </a:r>
            <a:r>
              <a:rPr lang="it-IT" dirty="0" err="1" smtClean="0"/>
              <a:t>Levels</a:t>
            </a:r>
            <a:r>
              <a:rPr lang="it-IT" dirty="0" smtClean="0"/>
              <a:t> can be </a:t>
            </a:r>
            <a:r>
              <a:rPr lang="it-IT" dirty="0" err="1" smtClean="0"/>
              <a:t>customized</a:t>
            </a:r>
            <a:endParaRPr lang="it-IT" dirty="0" smtClean="0"/>
          </a:p>
          <a:p>
            <a:r>
              <a:rPr lang="it-IT" dirty="0" err="1" smtClean="0"/>
              <a:t>Permission</a:t>
            </a:r>
            <a:r>
              <a:rPr lang="it-IT" dirty="0" smtClean="0"/>
              <a:t> </a:t>
            </a:r>
            <a:r>
              <a:rPr lang="it-IT" dirty="0" err="1" smtClean="0"/>
              <a:t>Levels</a:t>
            </a:r>
            <a:r>
              <a:rPr lang="it-IT" dirty="0" smtClean="0"/>
              <a:t> are made of </a:t>
            </a:r>
            <a:r>
              <a:rPr lang="it-IT" dirty="0" err="1" smtClean="0"/>
              <a:t>Permissions</a:t>
            </a:r>
            <a:endParaRPr lang="it-IT" dirty="0" smtClean="0"/>
          </a:p>
          <a:p>
            <a:pPr lvl="1"/>
            <a:r>
              <a:rPr lang="it-IT" dirty="0" err="1" smtClean="0"/>
              <a:t>Manage</a:t>
            </a:r>
            <a:r>
              <a:rPr lang="it-IT" dirty="0" smtClean="0"/>
              <a:t> </a:t>
            </a:r>
            <a:r>
              <a:rPr lang="it-IT" dirty="0" err="1" smtClean="0"/>
              <a:t>Lists</a:t>
            </a:r>
            <a:r>
              <a:rPr lang="it-IT" dirty="0" smtClean="0"/>
              <a:t>, </a:t>
            </a:r>
            <a:r>
              <a:rPr lang="it-IT" dirty="0" err="1" smtClean="0"/>
              <a:t>Add</a:t>
            </a:r>
            <a:r>
              <a:rPr lang="it-IT" dirty="0" smtClean="0"/>
              <a:t> </a:t>
            </a:r>
            <a:r>
              <a:rPr lang="it-IT" dirty="0" err="1" smtClean="0"/>
              <a:t>Items</a:t>
            </a:r>
            <a:r>
              <a:rPr lang="it-IT" dirty="0" smtClean="0"/>
              <a:t>, </a:t>
            </a:r>
            <a:r>
              <a:rPr lang="it-IT" dirty="0" err="1" smtClean="0"/>
              <a:t>Edit</a:t>
            </a:r>
            <a:r>
              <a:rPr lang="it-IT" dirty="0" smtClean="0"/>
              <a:t> </a:t>
            </a:r>
            <a:r>
              <a:rPr lang="it-IT" dirty="0" err="1" smtClean="0"/>
              <a:t>Items</a:t>
            </a:r>
            <a:r>
              <a:rPr lang="it-IT" dirty="0" smtClean="0"/>
              <a:t>, Delete </a:t>
            </a:r>
            <a:r>
              <a:rPr lang="it-IT" dirty="0" err="1" smtClean="0"/>
              <a:t>Items</a:t>
            </a:r>
            <a:r>
              <a:rPr lang="it-IT" dirty="0" smtClean="0"/>
              <a:t>, etc.</a:t>
            </a:r>
          </a:p>
          <a:p>
            <a:pPr lvl="1"/>
            <a:r>
              <a:rPr lang="it-IT" dirty="0" smtClean="0"/>
              <a:t>Are a </a:t>
            </a:r>
            <a:r>
              <a:rPr lang="it-IT" dirty="0" err="1" smtClean="0"/>
              <a:t>bitmask</a:t>
            </a:r>
            <a:r>
              <a:rPr lang="it-IT" dirty="0" smtClean="0"/>
              <a:t> of native and </a:t>
            </a:r>
            <a:r>
              <a:rPr lang="it-IT" dirty="0" err="1" smtClean="0"/>
              <a:t>basic</a:t>
            </a:r>
            <a:r>
              <a:rPr lang="it-IT" dirty="0" smtClean="0"/>
              <a:t> </a:t>
            </a:r>
            <a:r>
              <a:rPr lang="it-IT" dirty="0" err="1" smtClean="0"/>
              <a:t>permissions</a:t>
            </a:r>
            <a:endParaRPr lang="it-IT" dirty="0"/>
          </a:p>
        </p:txBody>
      </p:sp>
    </p:spTree>
    <p:extLst>
      <p:ext uri="{BB962C8B-B14F-4D97-AF65-F5344CB8AC3E}">
        <p14:creationId xmlns:p14="http://schemas.microsoft.com/office/powerpoint/2010/main" val="35064133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Something about me</a:t>
            </a:r>
            <a:endParaRPr lang="it-IT" dirty="0"/>
          </a:p>
        </p:txBody>
      </p:sp>
      <p:sp>
        <p:nvSpPr>
          <p:cNvPr id="3" name="Text Placeholder 2"/>
          <p:cNvSpPr>
            <a:spLocks noGrp="1"/>
          </p:cNvSpPr>
          <p:nvPr>
            <p:ph type="body" sz="quarter" idx="11"/>
          </p:nvPr>
        </p:nvSpPr>
        <p:spPr>
          <a:xfrm>
            <a:off x="274639" y="1212849"/>
            <a:ext cx="9616006" cy="5020717"/>
          </a:xfrm>
        </p:spPr>
        <p:txBody>
          <a:bodyPr>
            <a:normAutofit fontScale="70000" lnSpcReduction="20000"/>
          </a:bodyPr>
          <a:lstStyle/>
          <a:p>
            <a:r>
              <a:rPr lang="it-IT" dirty="0" smtClean="0"/>
              <a:t>Consultant, </a:t>
            </a:r>
            <a:r>
              <a:rPr lang="it-IT" dirty="0" err="1" smtClean="0"/>
              <a:t>project</a:t>
            </a:r>
            <a:r>
              <a:rPr lang="it-IT" dirty="0" smtClean="0"/>
              <a:t> manager and trainer </a:t>
            </a:r>
            <a:r>
              <a:rPr lang="it-IT" dirty="0" err="1" smtClean="0"/>
              <a:t>since</a:t>
            </a:r>
            <a:r>
              <a:rPr lang="it-IT" dirty="0" smtClean="0"/>
              <a:t> 1996</a:t>
            </a:r>
          </a:p>
          <a:p>
            <a:pPr lvl="1"/>
            <a:r>
              <a:rPr lang="it-IT" dirty="0" err="1" smtClean="0"/>
              <a:t>Working</a:t>
            </a:r>
            <a:r>
              <a:rPr lang="it-IT" dirty="0" smtClean="0"/>
              <a:t> in a company of </a:t>
            </a:r>
            <a:r>
              <a:rPr lang="it-IT" dirty="0" err="1" smtClean="0"/>
              <a:t>my</a:t>
            </a:r>
            <a:r>
              <a:rPr lang="it-IT" dirty="0" smtClean="0"/>
              <a:t> </a:t>
            </a:r>
            <a:r>
              <a:rPr lang="it-IT" dirty="0" err="1" smtClean="0"/>
              <a:t>own</a:t>
            </a:r>
            <a:r>
              <a:rPr lang="it-IT" dirty="0" smtClean="0"/>
              <a:t>: www.pialorsi.com</a:t>
            </a:r>
          </a:p>
          <a:p>
            <a:endParaRPr lang="it-IT" dirty="0" smtClean="0"/>
          </a:p>
          <a:p>
            <a:r>
              <a:rPr lang="it-IT" dirty="0" smtClean="0"/>
              <a:t>More </a:t>
            </a:r>
            <a:r>
              <a:rPr lang="it-IT" dirty="0" err="1" smtClean="0"/>
              <a:t>than</a:t>
            </a:r>
            <a:r>
              <a:rPr lang="it-IT" dirty="0" smtClean="0"/>
              <a:t> 40 Microsoft </a:t>
            </a:r>
            <a:r>
              <a:rPr lang="it-IT" dirty="0" err="1" smtClean="0"/>
              <a:t>certification</a:t>
            </a:r>
            <a:r>
              <a:rPr lang="it-IT" dirty="0" smtClean="0"/>
              <a:t> </a:t>
            </a:r>
            <a:r>
              <a:rPr lang="it-IT" dirty="0" err="1" smtClean="0"/>
              <a:t>exams</a:t>
            </a:r>
            <a:r>
              <a:rPr lang="it-IT" dirty="0" smtClean="0"/>
              <a:t> </a:t>
            </a:r>
            <a:r>
              <a:rPr lang="it-IT" dirty="0" err="1" smtClean="0"/>
              <a:t>passed</a:t>
            </a:r>
            <a:endParaRPr lang="it-IT" dirty="0" smtClean="0"/>
          </a:p>
          <a:p>
            <a:pPr lvl="1"/>
            <a:r>
              <a:rPr lang="it-IT" dirty="0" smtClean="0"/>
              <a:t>Microsoft </a:t>
            </a:r>
            <a:r>
              <a:rPr lang="it-IT" dirty="0" err="1" smtClean="0"/>
              <a:t>Certified</a:t>
            </a:r>
            <a:r>
              <a:rPr lang="it-IT" dirty="0" smtClean="0"/>
              <a:t> Solution Master – Charter SharePoint</a:t>
            </a:r>
          </a:p>
          <a:p>
            <a:endParaRPr lang="it-IT" dirty="0" smtClean="0"/>
          </a:p>
          <a:p>
            <a:r>
              <a:rPr lang="it-IT" dirty="0" err="1" smtClean="0"/>
              <a:t>Focused</a:t>
            </a:r>
            <a:r>
              <a:rPr lang="it-IT" dirty="0" smtClean="0"/>
              <a:t> on SharePoint </a:t>
            </a:r>
            <a:r>
              <a:rPr lang="it-IT" dirty="0" err="1" smtClean="0"/>
              <a:t>since</a:t>
            </a:r>
            <a:r>
              <a:rPr lang="it-IT" dirty="0" smtClean="0"/>
              <a:t> 2002</a:t>
            </a:r>
          </a:p>
          <a:p>
            <a:endParaRPr lang="it-IT" dirty="0" smtClean="0"/>
          </a:p>
          <a:p>
            <a:r>
              <a:rPr lang="it-IT" dirty="0" smtClean="0"/>
              <a:t>Author of 10 books </a:t>
            </a:r>
            <a:r>
              <a:rPr lang="it-IT" dirty="0" err="1" smtClean="0"/>
              <a:t>about</a:t>
            </a:r>
            <a:r>
              <a:rPr lang="it-IT" dirty="0" smtClean="0"/>
              <a:t> SharePoint, C#, .NET</a:t>
            </a:r>
          </a:p>
          <a:p>
            <a:pPr lvl="2"/>
            <a:r>
              <a:rPr lang="it-IT" dirty="0" smtClean="0"/>
              <a:t>Microsoft SharePoint 2010 Developer Reference, Microsoft Press</a:t>
            </a:r>
          </a:p>
          <a:p>
            <a:pPr lvl="2"/>
            <a:r>
              <a:rPr lang="it-IT" dirty="0" smtClean="0"/>
              <a:t>Microsoft SharePoint 2013 Developer Reference, Microsoft Press</a:t>
            </a:r>
          </a:p>
          <a:p>
            <a:pPr lvl="2"/>
            <a:r>
              <a:rPr lang="en-US" dirty="0" smtClean="0"/>
              <a:t>Build Windows 8 Apps with Microsoft Visual C# and</a:t>
            </a:r>
            <a:br>
              <a:rPr lang="en-US" dirty="0" smtClean="0"/>
            </a:br>
            <a:r>
              <a:rPr lang="en-US" dirty="0" smtClean="0"/>
              <a:t>Visual Basic Step by Step</a:t>
            </a:r>
            <a:r>
              <a:rPr lang="it-IT" dirty="0" smtClean="0"/>
              <a:t>, Microsoft Press</a:t>
            </a:r>
          </a:p>
          <a:p>
            <a:endParaRPr lang="it-IT" dirty="0" smtClean="0"/>
          </a:p>
          <a:p>
            <a:r>
              <a:rPr lang="it-IT" dirty="0" smtClean="0"/>
              <a:t>Speaker at </a:t>
            </a:r>
            <a:r>
              <a:rPr lang="it-IT" dirty="0" err="1" smtClean="0"/>
              <a:t>main</a:t>
            </a:r>
            <a:r>
              <a:rPr lang="it-IT" dirty="0" smtClean="0"/>
              <a:t> IT </a:t>
            </a:r>
            <a:r>
              <a:rPr lang="it-IT" dirty="0" err="1" smtClean="0"/>
              <a:t>conferences</a:t>
            </a:r>
            <a:endParaRPr lang="it-IT" dirty="0"/>
          </a:p>
        </p:txBody>
      </p:sp>
      <p:pic>
        <p:nvPicPr>
          <p:cNvPr id="1026" name="Picture 2" descr="\\pialorsi-sistemi.it\DFSRoot\Profiles\My-Documents\PaoloPi\My Documents\My Pictures\SP2010-Developer-Reference.png"/>
          <p:cNvPicPr>
            <a:picLocks noChangeAspect="1" noChangeArrowheads="1"/>
          </p:cNvPicPr>
          <p:nvPr/>
        </p:nvPicPr>
        <p:blipFill>
          <a:blip r:embed="rId2" cstate="print"/>
          <a:srcRect/>
          <a:stretch>
            <a:fillRect/>
          </a:stretch>
        </p:blipFill>
        <p:spPr bwMode="auto">
          <a:xfrm>
            <a:off x="10675223" y="2805544"/>
            <a:ext cx="1203651" cy="1468116"/>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74665" y="1985094"/>
            <a:ext cx="1203651" cy="1471128"/>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27926" y="3914176"/>
            <a:ext cx="1165896" cy="1428222"/>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5"/>
          <a:stretch>
            <a:fillRect/>
          </a:stretch>
        </p:blipFill>
        <p:spPr>
          <a:xfrm>
            <a:off x="10194230" y="4628288"/>
            <a:ext cx="1250335" cy="1524798"/>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839887" y="295274"/>
            <a:ext cx="1207567" cy="198509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4689491"/>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 Permissions</a:t>
            </a:r>
            <a:endParaRPr lang="en-US" dirty="0"/>
          </a:p>
        </p:txBody>
      </p:sp>
      <p:sp>
        <p:nvSpPr>
          <p:cNvPr id="5" name="Content Placeholder 4"/>
          <p:cNvSpPr>
            <a:spLocks noGrp="1"/>
          </p:cNvSpPr>
          <p:nvPr>
            <p:ph type="body" sz="quarter" idx="11"/>
          </p:nvPr>
        </p:nvSpPr>
        <p:spPr>
          <a:prstGeom prst="rect">
            <a:avLst/>
          </a:prstGeom>
        </p:spPr>
        <p:txBody>
          <a:bodyPr/>
          <a:lstStyle/>
          <a:p>
            <a:r>
              <a:rPr lang="en-US" dirty="0" smtClean="0"/>
              <a:t>Are different from user permissions</a:t>
            </a:r>
          </a:p>
          <a:p>
            <a:r>
              <a:rPr lang="en-US" dirty="0" smtClean="0"/>
              <a:t>Are granted as all or nothing</a:t>
            </a:r>
          </a:p>
          <a:p>
            <a:pPr lvl="1"/>
            <a:r>
              <a:rPr lang="en-US" dirty="0"/>
              <a:t>App can include </a:t>
            </a:r>
            <a:r>
              <a:rPr lang="en-US" dirty="0" smtClean="0"/>
              <a:t>permissions requests </a:t>
            </a:r>
            <a:r>
              <a:rPr lang="en-US" dirty="0"/>
              <a:t>in application manifest</a:t>
            </a:r>
          </a:p>
          <a:p>
            <a:pPr lvl="1"/>
            <a:r>
              <a:rPr lang="en-US" dirty="0" smtClean="0"/>
              <a:t>Installing </a:t>
            </a:r>
            <a:r>
              <a:rPr lang="en-US" dirty="0"/>
              <a:t>user grants/denies permissions during installation</a:t>
            </a:r>
          </a:p>
          <a:p>
            <a:pPr lvl="1"/>
            <a:r>
              <a:rPr lang="en-US" dirty="0"/>
              <a:t>If </a:t>
            </a:r>
            <a:r>
              <a:rPr lang="en-US" dirty="0" smtClean="0"/>
              <a:t>permissions </a:t>
            </a:r>
            <a:r>
              <a:rPr lang="en-US" dirty="0"/>
              <a:t>request denied, SharePoint does not install </a:t>
            </a:r>
            <a:r>
              <a:rPr lang="en-US" dirty="0" smtClean="0"/>
              <a:t>the app</a:t>
            </a:r>
            <a:endParaRPr lang="en-US" dirty="0"/>
          </a:p>
          <a:p>
            <a:r>
              <a:rPr lang="it-IT" dirty="0" err="1"/>
              <a:t>Users</a:t>
            </a:r>
            <a:r>
              <a:rPr lang="it-IT" dirty="0"/>
              <a:t> can </a:t>
            </a:r>
            <a:r>
              <a:rPr lang="it-IT" dirty="0" err="1"/>
              <a:t>grant</a:t>
            </a:r>
            <a:r>
              <a:rPr lang="it-IT" dirty="0"/>
              <a:t> </a:t>
            </a:r>
            <a:r>
              <a:rPr lang="it-IT" dirty="0" err="1"/>
              <a:t>only</a:t>
            </a:r>
            <a:r>
              <a:rPr lang="it-IT" dirty="0"/>
              <a:t> </a:t>
            </a:r>
            <a:r>
              <a:rPr lang="it-IT" dirty="0" err="1"/>
              <a:t>permissions</a:t>
            </a:r>
            <a:r>
              <a:rPr lang="it-IT" dirty="0"/>
              <a:t> </a:t>
            </a:r>
            <a:r>
              <a:rPr lang="it-IT" dirty="0" err="1"/>
              <a:t>that</a:t>
            </a:r>
            <a:r>
              <a:rPr lang="it-IT" dirty="0"/>
              <a:t> </a:t>
            </a:r>
            <a:r>
              <a:rPr lang="it-IT" dirty="0" err="1"/>
              <a:t>they</a:t>
            </a:r>
            <a:r>
              <a:rPr lang="it-IT" dirty="0"/>
              <a:t> </a:t>
            </a:r>
            <a:r>
              <a:rPr lang="it-IT" dirty="0" err="1"/>
              <a:t>have</a:t>
            </a:r>
            <a:endParaRPr lang="it-IT" dirty="0"/>
          </a:p>
          <a:p>
            <a:pPr lvl="1"/>
            <a:r>
              <a:rPr lang="it-IT" dirty="0" err="1"/>
              <a:t>You</a:t>
            </a:r>
            <a:r>
              <a:rPr lang="it-IT" dirty="0"/>
              <a:t> must be </a:t>
            </a:r>
            <a:r>
              <a:rPr lang="it-IT" dirty="0" err="1"/>
              <a:t>at</a:t>
            </a:r>
            <a:r>
              <a:rPr lang="it-IT" dirty="0"/>
              <a:t> </a:t>
            </a:r>
            <a:r>
              <a:rPr lang="it-IT" dirty="0" err="1"/>
              <a:t>least</a:t>
            </a:r>
            <a:r>
              <a:rPr lang="it-IT" dirty="0"/>
              <a:t> a Site </a:t>
            </a:r>
            <a:r>
              <a:rPr lang="it-IT" dirty="0" err="1"/>
              <a:t>Owner</a:t>
            </a:r>
            <a:r>
              <a:rPr lang="it-IT" dirty="0"/>
              <a:t> to </a:t>
            </a:r>
            <a:r>
              <a:rPr lang="it-IT" dirty="0" err="1"/>
              <a:t>install</a:t>
            </a:r>
            <a:r>
              <a:rPr lang="it-IT" dirty="0"/>
              <a:t> an </a:t>
            </a:r>
            <a:r>
              <a:rPr lang="it-IT" dirty="0" err="1"/>
              <a:t>App</a:t>
            </a:r>
            <a:endParaRPr lang="it-IT" dirty="0"/>
          </a:p>
          <a:p>
            <a:r>
              <a:rPr lang="en-US" dirty="0" smtClean="0"/>
              <a:t>Cannot </a:t>
            </a:r>
            <a:r>
              <a:rPr lang="en-US" dirty="0"/>
              <a:t>be changed after </a:t>
            </a:r>
            <a:r>
              <a:rPr lang="en-US" dirty="0" smtClean="0"/>
              <a:t>assignment</a:t>
            </a:r>
          </a:p>
          <a:p>
            <a:pPr lvl="1"/>
            <a:r>
              <a:rPr lang="en-US" dirty="0" smtClean="0"/>
              <a:t>Permissions can only be revoked</a:t>
            </a:r>
            <a:endParaRPr lang="en-US" dirty="0"/>
          </a:p>
        </p:txBody>
      </p:sp>
    </p:spTree>
    <p:extLst>
      <p:ext uri="{BB962C8B-B14F-4D97-AF65-F5344CB8AC3E}">
        <p14:creationId xmlns:p14="http://schemas.microsoft.com/office/powerpoint/2010/main" val="11787259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More </a:t>
            </a:r>
            <a:r>
              <a:rPr lang="it-IT" dirty="0" err="1" smtClean="0"/>
              <a:t>about</a:t>
            </a:r>
            <a:r>
              <a:rPr lang="it-IT" dirty="0" smtClean="0"/>
              <a:t> </a:t>
            </a:r>
            <a:r>
              <a:rPr lang="it-IT" dirty="0" err="1" smtClean="0"/>
              <a:t>App</a:t>
            </a:r>
            <a:r>
              <a:rPr lang="it-IT" dirty="0" smtClean="0"/>
              <a:t> </a:t>
            </a:r>
            <a:r>
              <a:rPr lang="it-IT" dirty="0" err="1" smtClean="0"/>
              <a:t>Permissions</a:t>
            </a:r>
            <a:endParaRPr lang="it-IT" dirty="0"/>
          </a:p>
        </p:txBody>
      </p:sp>
      <p:sp>
        <p:nvSpPr>
          <p:cNvPr id="5" name="Content Placeholder 4"/>
          <p:cNvSpPr>
            <a:spLocks noGrp="1"/>
          </p:cNvSpPr>
          <p:nvPr>
            <p:ph type="body" sz="quarter" idx="11"/>
          </p:nvPr>
        </p:nvSpPr>
        <p:spPr>
          <a:prstGeom prst="rect">
            <a:avLst/>
          </a:prstGeom>
        </p:spPr>
        <p:txBody>
          <a:bodyPr/>
          <a:lstStyle/>
          <a:p>
            <a:r>
              <a:rPr lang="en-US" dirty="0" smtClean="0"/>
              <a:t>App has full control over its app web</a:t>
            </a:r>
          </a:p>
          <a:p>
            <a:pPr lvl="1"/>
            <a:r>
              <a:rPr lang="en-US" dirty="0" smtClean="0"/>
              <a:t>But no other default permissions</a:t>
            </a:r>
          </a:p>
          <a:p>
            <a:r>
              <a:rPr lang="it-IT" dirty="0" err="1" smtClean="0"/>
              <a:t>Permissions</a:t>
            </a:r>
            <a:r>
              <a:rPr lang="it-IT" dirty="0" smtClean="0"/>
              <a:t> are made of Scope and Right</a:t>
            </a:r>
          </a:p>
          <a:p>
            <a:r>
              <a:rPr lang="it-IT" dirty="0" err="1" smtClean="0"/>
              <a:t>Permission</a:t>
            </a:r>
            <a:r>
              <a:rPr lang="it-IT" dirty="0" smtClean="0"/>
              <a:t> </a:t>
            </a:r>
            <a:r>
              <a:rPr lang="it-IT" dirty="0" err="1" smtClean="0"/>
              <a:t>Scopes</a:t>
            </a:r>
            <a:endParaRPr lang="it-IT" dirty="0" smtClean="0"/>
          </a:p>
          <a:p>
            <a:pPr lvl="1"/>
            <a:r>
              <a:rPr lang="it-IT" dirty="0" smtClean="0"/>
              <a:t>Site Collection, Web Site, List, </a:t>
            </a:r>
            <a:r>
              <a:rPr lang="it-IT" dirty="0" err="1" smtClean="0"/>
              <a:t>Tenant</a:t>
            </a:r>
            <a:r>
              <a:rPr lang="it-IT" dirty="0" smtClean="0"/>
              <a:t>, Services (</a:t>
            </a:r>
            <a:r>
              <a:rPr lang="it-IT" dirty="0" err="1" smtClean="0"/>
              <a:t>Search</a:t>
            </a:r>
            <a:r>
              <a:rPr lang="it-IT" dirty="0" smtClean="0"/>
              <a:t>, </a:t>
            </a:r>
            <a:r>
              <a:rPr lang="it-IT" dirty="0" err="1" smtClean="0"/>
              <a:t>Managed</a:t>
            </a:r>
            <a:r>
              <a:rPr lang="it-IT" dirty="0" smtClean="0"/>
              <a:t> </a:t>
            </a:r>
            <a:r>
              <a:rPr lang="it-IT" dirty="0" err="1" smtClean="0"/>
              <a:t>Metadata</a:t>
            </a:r>
            <a:r>
              <a:rPr lang="it-IT" dirty="0" smtClean="0"/>
              <a:t>, User </a:t>
            </a:r>
            <a:r>
              <a:rPr lang="it-IT" dirty="0" err="1" smtClean="0"/>
              <a:t>Profile</a:t>
            </a:r>
            <a:r>
              <a:rPr lang="it-IT" dirty="0" smtClean="0"/>
              <a:t>, etc.)</a:t>
            </a:r>
          </a:p>
          <a:p>
            <a:pPr lvl="1"/>
            <a:r>
              <a:rPr lang="it-IT" dirty="0" err="1" smtClean="0"/>
              <a:t>Permissions</a:t>
            </a:r>
            <a:r>
              <a:rPr lang="it-IT" dirty="0" smtClean="0"/>
              <a:t> </a:t>
            </a:r>
            <a:r>
              <a:rPr lang="it-IT" dirty="0" err="1" smtClean="0"/>
              <a:t>applied</a:t>
            </a:r>
            <a:r>
              <a:rPr lang="it-IT" dirty="0" smtClean="0"/>
              <a:t> to a target scope, </a:t>
            </a:r>
            <a:r>
              <a:rPr lang="it-IT" dirty="0" err="1" smtClean="0"/>
              <a:t>apply</a:t>
            </a:r>
            <a:r>
              <a:rPr lang="it-IT" dirty="0" smtClean="0"/>
              <a:t> </a:t>
            </a:r>
            <a:r>
              <a:rPr lang="it-IT" dirty="0" err="1" smtClean="0"/>
              <a:t>also</a:t>
            </a:r>
            <a:r>
              <a:rPr lang="it-IT" dirty="0" smtClean="0"/>
              <a:t> to </a:t>
            </a:r>
            <a:r>
              <a:rPr lang="it-IT" dirty="0" err="1" smtClean="0"/>
              <a:t>all</a:t>
            </a:r>
            <a:r>
              <a:rPr lang="it-IT" dirty="0" smtClean="0"/>
              <a:t> the </a:t>
            </a:r>
            <a:r>
              <a:rPr lang="it-IT" dirty="0" err="1" smtClean="0"/>
              <a:t>children</a:t>
            </a:r>
            <a:r>
              <a:rPr lang="it-IT" dirty="0" smtClean="0"/>
              <a:t> of </a:t>
            </a:r>
            <a:r>
              <a:rPr lang="it-IT" dirty="0" err="1" smtClean="0"/>
              <a:t>that</a:t>
            </a:r>
            <a:r>
              <a:rPr lang="it-IT" dirty="0" smtClean="0"/>
              <a:t> scope</a:t>
            </a:r>
          </a:p>
          <a:p>
            <a:r>
              <a:rPr lang="it-IT" dirty="0" err="1" smtClean="0"/>
              <a:t>Permission</a:t>
            </a:r>
            <a:r>
              <a:rPr lang="it-IT" dirty="0" smtClean="0"/>
              <a:t> </a:t>
            </a:r>
            <a:r>
              <a:rPr lang="it-IT" dirty="0" err="1" smtClean="0"/>
              <a:t>Rights</a:t>
            </a:r>
            <a:endParaRPr lang="it-IT" dirty="0" smtClean="0"/>
          </a:p>
          <a:p>
            <a:pPr lvl="1"/>
            <a:r>
              <a:rPr lang="it-IT" dirty="0" smtClean="0"/>
              <a:t>Read-</a:t>
            </a:r>
            <a:r>
              <a:rPr lang="it-IT" dirty="0" err="1" smtClean="0"/>
              <a:t>Only</a:t>
            </a:r>
            <a:r>
              <a:rPr lang="it-IT" dirty="0" smtClean="0"/>
              <a:t>, Write, </a:t>
            </a:r>
            <a:r>
              <a:rPr lang="it-IT" dirty="0" err="1" smtClean="0"/>
              <a:t>Manage</a:t>
            </a:r>
            <a:r>
              <a:rPr lang="it-IT" dirty="0" smtClean="0"/>
              <a:t>, Full Control</a:t>
            </a:r>
          </a:p>
          <a:p>
            <a:pPr lvl="1"/>
            <a:r>
              <a:rPr lang="it-IT" dirty="0" err="1" smtClean="0"/>
              <a:t>Other</a:t>
            </a:r>
            <a:r>
              <a:rPr lang="it-IT" dirty="0" smtClean="0"/>
              <a:t> </a:t>
            </a:r>
            <a:r>
              <a:rPr lang="it-IT" dirty="0" err="1" smtClean="0"/>
              <a:t>specific</a:t>
            </a:r>
            <a:r>
              <a:rPr lang="it-IT" dirty="0" smtClean="0"/>
              <a:t> </a:t>
            </a:r>
            <a:r>
              <a:rPr lang="it-IT" dirty="0" err="1" smtClean="0"/>
              <a:t>rights</a:t>
            </a:r>
            <a:r>
              <a:rPr lang="it-IT" dirty="0" smtClean="0"/>
              <a:t> for Services</a:t>
            </a:r>
          </a:p>
          <a:p>
            <a:r>
              <a:rPr lang="it-IT" dirty="0" err="1" smtClean="0"/>
              <a:t>Apps</a:t>
            </a:r>
            <a:r>
              <a:rPr lang="it-IT" dirty="0" smtClean="0"/>
              <a:t> </a:t>
            </a:r>
            <a:r>
              <a:rPr lang="it-IT" dirty="0" err="1" smtClean="0"/>
              <a:t>Rights</a:t>
            </a:r>
            <a:r>
              <a:rPr lang="it-IT" dirty="0" smtClean="0"/>
              <a:t> and </a:t>
            </a:r>
            <a:r>
              <a:rPr lang="it-IT" dirty="0" err="1" smtClean="0"/>
              <a:t>Scopes</a:t>
            </a:r>
            <a:r>
              <a:rPr lang="it-IT" dirty="0" smtClean="0"/>
              <a:t> are </a:t>
            </a:r>
            <a:r>
              <a:rPr lang="it-IT" dirty="0" err="1" smtClean="0"/>
              <a:t>not</a:t>
            </a:r>
            <a:r>
              <a:rPr lang="it-IT" dirty="0" smtClean="0"/>
              <a:t> </a:t>
            </a:r>
            <a:r>
              <a:rPr lang="it-IT" dirty="0" err="1" smtClean="0"/>
              <a:t>customizable</a:t>
            </a:r>
            <a:endParaRPr lang="it-IT" dirty="0"/>
          </a:p>
        </p:txBody>
      </p:sp>
    </p:spTree>
    <p:extLst>
      <p:ext uri="{BB962C8B-B14F-4D97-AF65-F5344CB8AC3E}">
        <p14:creationId xmlns:p14="http://schemas.microsoft.com/office/powerpoint/2010/main" val="21851095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t-IT" dirty="0" smtClean="0"/>
              <a:t>SharePoint 2013 </a:t>
            </a:r>
            <a:r>
              <a:rPr lang="it-IT" dirty="0" err="1" smtClean="0"/>
              <a:t>Authorization</a:t>
            </a:r>
            <a:endParaRPr lang="it-IT" dirty="0"/>
          </a:p>
        </p:txBody>
      </p:sp>
      <p:sp>
        <p:nvSpPr>
          <p:cNvPr id="5" name="Text Placeholder 4"/>
          <p:cNvSpPr>
            <a:spLocks noGrp="1"/>
          </p:cNvSpPr>
          <p:nvPr>
            <p:ph type="body" sz="quarter" idx="12"/>
          </p:nvPr>
        </p:nvSpPr>
        <p:spPr/>
        <p:txBody>
          <a:bodyPr/>
          <a:lstStyle/>
          <a:p>
            <a:r>
              <a:rPr lang="it-IT" dirty="0" smtClean="0"/>
              <a:t>Paolo Pialorsi</a:t>
            </a:r>
            <a:endParaRPr lang="it-IT" dirty="0"/>
          </a:p>
        </p:txBody>
      </p:sp>
    </p:spTree>
    <p:extLst>
      <p:ext uri="{BB962C8B-B14F-4D97-AF65-F5344CB8AC3E}">
        <p14:creationId xmlns:p14="http://schemas.microsoft.com/office/powerpoint/2010/main" val="17960005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Sesha</a:t>
            </a:r>
            <a:r>
              <a:rPr lang="en-US" dirty="0" smtClean="0"/>
              <a:t> Mani</a:t>
            </a:r>
            <a:endParaRPr lang="it-IT" dirty="0"/>
          </a:p>
        </p:txBody>
      </p:sp>
      <p:sp>
        <p:nvSpPr>
          <p:cNvPr id="3" name="Text Placeholder 2"/>
          <p:cNvSpPr>
            <a:spLocks noGrp="1"/>
          </p:cNvSpPr>
          <p:nvPr>
            <p:ph type="body" sz="quarter" idx="12"/>
          </p:nvPr>
        </p:nvSpPr>
        <p:spPr/>
        <p:txBody>
          <a:bodyPr/>
          <a:lstStyle/>
          <a:p>
            <a:r>
              <a:rPr lang="en-US" dirty="0" smtClean="0"/>
              <a:t>Principal Program Manager</a:t>
            </a:r>
          </a:p>
          <a:p>
            <a:r>
              <a:rPr lang="en-US" dirty="0" smtClean="0"/>
              <a:t>SharePoint, Office365 Cloud Services</a:t>
            </a:r>
            <a:endParaRPr lang="it-IT" dirty="0"/>
          </a:p>
        </p:txBody>
      </p:sp>
    </p:spTree>
    <p:extLst>
      <p:ext uri="{BB962C8B-B14F-4D97-AF65-F5344CB8AC3E}">
        <p14:creationId xmlns:p14="http://schemas.microsoft.com/office/powerpoint/2010/main" val="18925543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Claims, </a:t>
            </a:r>
            <a:r>
              <a:rPr lang="en-US" dirty="0" err="1" smtClean="0"/>
              <a:t>Oauth</a:t>
            </a:r>
            <a:r>
              <a:rPr lang="en-US" dirty="0" smtClean="0"/>
              <a:t>, S2S in SharePoint – Roadmap</a:t>
            </a:r>
            <a:endParaRPr lang="en-US" dirty="0"/>
          </a:p>
        </p:txBody>
      </p:sp>
      <p:sp>
        <p:nvSpPr>
          <p:cNvPr id="3" name="Text Placeholder 2"/>
          <p:cNvSpPr>
            <a:spLocks noGrp="1"/>
          </p:cNvSpPr>
          <p:nvPr>
            <p:ph type="body" sz="quarter" idx="11"/>
          </p:nvPr>
        </p:nvSpPr>
        <p:spPr>
          <a:xfrm>
            <a:off x="274639" y="1212850"/>
            <a:ext cx="11889564" cy="1076268"/>
          </a:xfrm>
        </p:spPr>
        <p:txBody>
          <a:bodyPr>
            <a:noAutofit/>
          </a:bodyPr>
          <a:lstStyle/>
          <a:p>
            <a:r>
              <a:rPr lang="en-US" sz="2800" dirty="0" smtClean="0"/>
              <a:t>Claims infrastructure is at the core powering full stack of platform investments, today, tomorrow, and in the future</a:t>
            </a:r>
            <a:endParaRPr lang="en-US" sz="2800" dirty="0"/>
          </a:p>
        </p:txBody>
      </p:sp>
      <p:graphicFrame>
        <p:nvGraphicFramePr>
          <p:cNvPr id="4" name="Diagram 3"/>
          <p:cNvGraphicFramePr/>
          <p:nvPr>
            <p:extLst/>
          </p:nvPr>
        </p:nvGraphicFramePr>
        <p:xfrm>
          <a:off x="-306453" y="2454231"/>
          <a:ext cx="5716905" cy="3995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Table 2"/>
          <p:cNvGraphicFramePr>
            <a:graphicFrameLocks noGrp="1"/>
          </p:cNvGraphicFramePr>
          <p:nvPr>
            <p:extLst/>
          </p:nvPr>
        </p:nvGraphicFramePr>
        <p:xfrm>
          <a:off x="6454920" y="1985094"/>
          <a:ext cx="5542632" cy="4562360"/>
        </p:xfrm>
        <a:graphic>
          <a:graphicData uri="http://schemas.openxmlformats.org/drawingml/2006/table">
            <a:tbl>
              <a:tblPr firstRow="1" bandRow="1">
                <a:tableStyleId>{5C22544A-7EE6-4342-B048-85BDC9FD1C3A}</a:tableStyleId>
              </a:tblPr>
              <a:tblGrid>
                <a:gridCol w="2087761">
                  <a:extLst>
                    <a:ext uri="{9D8B030D-6E8A-4147-A177-3AD203B41FA5}">
                      <a16:colId xmlns:a16="http://schemas.microsoft.com/office/drawing/2014/main" xmlns="" val="3795856585"/>
                    </a:ext>
                  </a:extLst>
                </a:gridCol>
                <a:gridCol w="3454871">
                  <a:extLst>
                    <a:ext uri="{9D8B030D-6E8A-4147-A177-3AD203B41FA5}">
                      <a16:colId xmlns:a16="http://schemas.microsoft.com/office/drawing/2014/main" xmlns="" val="4266973134"/>
                    </a:ext>
                  </a:extLst>
                </a:gridCol>
              </a:tblGrid>
              <a:tr h="350479">
                <a:tc>
                  <a:txBody>
                    <a:bodyPr/>
                    <a:lstStyle/>
                    <a:p>
                      <a:r>
                        <a:rPr lang="en-US" sz="1600" dirty="0" smtClean="0"/>
                        <a:t>Services</a:t>
                      </a:r>
                      <a:endParaRPr lang="en-US" sz="1600" dirty="0">
                        <a:solidFill>
                          <a:schemeClr val="bg1"/>
                        </a:solidFill>
                        <a:latin typeface="+mn-lt"/>
                      </a:endParaRPr>
                    </a:p>
                  </a:txBody>
                  <a:tcPr marL="93247" marR="93247" marT="46623" marB="46623"/>
                </a:tc>
                <a:tc>
                  <a:txBody>
                    <a:bodyPr/>
                    <a:lstStyle/>
                    <a:p>
                      <a:r>
                        <a:rPr lang="en-US" sz="1600" dirty="0" smtClean="0"/>
                        <a:t>Scenarios</a:t>
                      </a:r>
                      <a:endParaRPr lang="en-US" sz="1600" dirty="0">
                        <a:solidFill>
                          <a:schemeClr val="bg1"/>
                        </a:solidFill>
                        <a:latin typeface="+mn-lt"/>
                      </a:endParaRPr>
                    </a:p>
                  </a:txBody>
                  <a:tcPr marL="93247" marR="93247" marT="46623" marB="46623"/>
                </a:tc>
                <a:extLst>
                  <a:ext uri="{0D108BD9-81ED-4DB2-BD59-A6C34878D82A}">
                    <a16:rowId xmlns:a16="http://schemas.microsoft.com/office/drawing/2014/main" xmlns="" val="3830098709"/>
                  </a:ext>
                </a:extLst>
              </a:tr>
              <a:tr h="350479">
                <a:tc row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effectLst/>
                        </a:rPr>
                        <a:t>SharePoint </a:t>
                      </a:r>
                      <a:r>
                        <a:rPr lang="en-US" sz="1400" kern="1200" baseline="0" dirty="0" smtClean="0">
                          <a:effectLst/>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effectLst/>
                        </a:rPr>
                        <a:t>to</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effectLst/>
                        </a:rPr>
                        <a:t>Exchange</a:t>
                      </a:r>
                      <a:endParaRPr lang="en-US" sz="1600" b="1" kern="1200" dirty="0" smtClean="0">
                        <a:solidFill>
                          <a:schemeClr val="bg1"/>
                        </a:solidFill>
                        <a:effectLst/>
                        <a:latin typeface="+mn-lt"/>
                        <a:ea typeface="+mn-ea"/>
                        <a:cs typeface="+mn-cs"/>
                      </a:endParaRPr>
                    </a:p>
                  </a:txBody>
                  <a:tcPr marL="93247" marR="93247" marT="46623" marB="466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err="1" smtClean="0">
                          <a:effectLst/>
                        </a:rPr>
                        <a:t>eDiscovery</a:t>
                      </a:r>
                      <a:endParaRPr lang="en-US" sz="1600" kern="1200" dirty="0" smtClean="0">
                        <a:solidFill>
                          <a:schemeClr val="bg1"/>
                        </a:solidFill>
                        <a:effectLst/>
                        <a:latin typeface="+mn-lt"/>
                        <a:ea typeface="+mn-ea"/>
                        <a:cs typeface="+mn-cs"/>
                      </a:endParaRPr>
                    </a:p>
                  </a:txBody>
                  <a:tcPr marL="93247" marR="93247" marT="46623" marB="46623"/>
                </a:tc>
                <a:extLst>
                  <a:ext uri="{0D108BD9-81ED-4DB2-BD59-A6C34878D82A}">
                    <a16:rowId xmlns:a16="http://schemas.microsoft.com/office/drawing/2014/main" xmlns="" val="3339441206"/>
                  </a:ext>
                </a:extLst>
              </a:tr>
              <a:tr h="381263">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kern="1200" dirty="0">
                        <a:solidFill>
                          <a:schemeClr val="dk1"/>
                        </a:solidFill>
                        <a:effectLst/>
                        <a:latin typeface="+mj-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effectLst/>
                        </a:rPr>
                        <a:t>Site Mailboxes</a:t>
                      </a:r>
                      <a:endParaRPr lang="en-US" sz="1600" kern="1200" dirty="0">
                        <a:solidFill>
                          <a:schemeClr val="bg1"/>
                        </a:solidFill>
                        <a:effectLst/>
                        <a:latin typeface="+mn-lt"/>
                        <a:ea typeface="+mn-ea"/>
                        <a:cs typeface="+mn-cs"/>
                      </a:endParaRPr>
                    </a:p>
                  </a:txBody>
                  <a:tcPr marL="93247" marR="93247" marT="46623" marB="46623"/>
                </a:tc>
                <a:extLst>
                  <a:ext uri="{0D108BD9-81ED-4DB2-BD59-A6C34878D82A}">
                    <a16:rowId xmlns:a16="http://schemas.microsoft.com/office/drawing/2014/main" xmlns="" val="793945563"/>
                  </a:ext>
                </a:extLst>
              </a:tr>
              <a:tr h="361656">
                <a:tc vMerge="1">
                  <a:txBody>
                    <a:bodyPr/>
                    <a:lstStyle/>
                    <a:p>
                      <a:pPr marL="0" marR="0">
                        <a:spcBef>
                          <a:spcPts val="0"/>
                        </a:spcBef>
                        <a:spcAft>
                          <a:spcPts val="0"/>
                        </a:spcAft>
                      </a:pPr>
                      <a:endParaRPr lang="en-US" sz="1000" dirty="0">
                        <a:effectLst/>
                        <a:latin typeface="+mj-lt"/>
                        <a:ea typeface="Calibri"/>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err="1" smtClean="0">
                          <a:effectLst/>
                        </a:rPr>
                        <a:t>MySite</a:t>
                      </a:r>
                      <a:r>
                        <a:rPr lang="en-US" sz="1600" kern="1200" dirty="0" smtClean="0">
                          <a:effectLst/>
                        </a:rPr>
                        <a:t> Project Tasks Sync</a:t>
                      </a:r>
                      <a:endParaRPr lang="en-US" sz="1600" kern="1200" dirty="0">
                        <a:solidFill>
                          <a:schemeClr val="bg1"/>
                        </a:solidFill>
                        <a:effectLst/>
                        <a:latin typeface="+mn-lt"/>
                        <a:ea typeface="+mn-ea"/>
                        <a:cs typeface="+mn-cs"/>
                      </a:endParaRPr>
                    </a:p>
                  </a:txBody>
                  <a:tcPr marL="93247" marR="93247" marT="46623" marB="46623"/>
                </a:tc>
                <a:extLst>
                  <a:ext uri="{0D108BD9-81ED-4DB2-BD59-A6C34878D82A}">
                    <a16:rowId xmlns:a16="http://schemas.microsoft.com/office/drawing/2014/main" xmlns="" val="3642885043"/>
                  </a:ext>
                </a:extLst>
              </a:tr>
              <a:tr h="350479">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b="1" kern="1200" dirty="0" smtClean="0">
                        <a:solidFill>
                          <a:schemeClr val="dk1"/>
                        </a:solidFill>
                        <a:effectLst/>
                        <a:latin typeface="+mj-lt"/>
                        <a:ea typeface="+mn-ea"/>
                        <a:cs typeface="+mn-cs"/>
                      </a:endParaRPr>
                    </a:p>
                  </a:txBody>
                  <a:tcPr/>
                </a:tc>
                <a:tc>
                  <a:txBody>
                    <a:bodyPr/>
                    <a:lstStyle/>
                    <a:p>
                      <a:pPr marL="0" marR="0">
                        <a:spcBef>
                          <a:spcPts val="0"/>
                        </a:spcBef>
                        <a:spcAft>
                          <a:spcPts val="0"/>
                        </a:spcAft>
                      </a:pPr>
                      <a:r>
                        <a:rPr lang="en-US" sz="1600" kern="1200" dirty="0" smtClean="0">
                          <a:effectLst/>
                        </a:rPr>
                        <a:t>High Resolution Photos</a:t>
                      </a:r>
                      <a:endParaRPr lang="en-US" sz="1600" kern="1200" dirty="0">
                        <a:solidFill>
                          <a:schemeClr val="bg1"/>
                        </a:solidFill>
                        <a:effectLst/>
                        <a:latin typeface="+mn-lt"/>
                        <a:ea typeface="+mn-ea"/>
                        <a:cs typeface="+mn-cs"/>
                      </a:endParaRPr>
                    </a:p>
                  </a:txBody>
                  <a:tcPr marL="93247" marR="93247" marT="46623" marB="46623"/>
                </a:tc>
                <a:extLst>
                  <a:ext uri="{0D108BD9-81ED-4DB2-BD59-A6C34878D82A}">
                    <a16:rowId xmlns:a16="http://schemas.microsoft.com/office/drawing/2014/main" xmlns="" val="663588620"/>
                  </a:ext>
                </a:extLst>
              </a:tr>
              <a:tr h="350479">
                <a:tc rowSpan="3">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effectLst/>
                        </a:rPr>
                        <a:t>SharePoint</a:t>
                      </a:r>
                      <a:r>
                        <a:rPr lang="en-US" sz="1400" baseline="0" dirty="0" smtClean="0">
                          <a:effectLst/>
                        </a:rPr>
                        <a:t> </a:t>
                      </a:r>
                    </a:p>
                    <a:p>
                      <a:pPr marL="0" marR="0" indent="0" algn="l" defTabSz="914363" rtl="0" eaLnBrk="1" fontAlgn="auto" latinLnBrk="0" hangingPunct="1">
                        <a:lnSpc>
                          <a:spcPct val="100000"/>
                        </a:lnSpc>
                        <a:spcBef>
                          <a:spcPts val="0"/>
                        </a:spcBef>
                        <a:spcAft>
                          <a:spcPts val="0"/>
                        </a:spcAft>
                        <a:buClrTx/>
                        <a:buSzTx/>
                        <a:buFontTx/>
                        <a:buNone/>
                        <a:tabLst/>
                        <a:defRPr/>
                      </a:pPr>
                      <a:r>
                        <a:rPr lang="en-US" sz="1400" baseline="0" dirty="0" smtClean="0">
                          <a:effectLst/>
                        </a:rPr>
                        <a:t>to S</a:t>
                      </a:r>
                      <a:r>
                        <a:rPr lang="en-US" sz="1400" dirty="0" smtClean="0">
                          <a:effectLst/>
                          <a:sym typeface="Wingdings" pitchFamily="2" charset="2"/>
                        </a:rPr>
                        <a:t>harePoint</a:t>
                      </a:r>
                      <a:endParaRPr lang="en-US" sz="1600" b="1" dirty="0" smtClean="0">
                        <a:solidFill>
                          <a:schemeClr val="bg1"/>
                        </a:solidFill>
                        <a:effectLst/>
                        <a:latin typeface="+mn-lt"/>
                        <a:ea typeface="Calibri"/>
                      </a:endParaRPr>
                    </a:p>
                  </a:txBody>
                  <a:tcPr marL="93247" marR="93247" marT="46623" marB="46623"/>
                </a:tc>
                <a:tc>
                  <a:txBody>
                    <a:bodyPr/>
                    <a:lstStyle/>
                    <a:p>
                      <a:pPr marL="0" marR="0">
                        <a:spcBef>
                          <a:spcPts val="0"/>
                        </a:spcBef>
                        <a:spcAft>
                          <a:spcPts val="0"/>
                        </a:spcAft>
                      </a:pPr>
                      <a:r>
                        <a:rPr lang="en-US" sz="1600" kern="1200" dirty="0" smtClean="0">
                          <a:effectLst/>
                        </a:rPr>
                        <a:t>Translation service</a:t>
                      </a:r>
                      <a:endParaRPr lang="en-US" sz="1600" kern="1200" dirty="0">
                        <a:solidFill>
                          <a:schemeClr val="bg1"/>
                        </a:solidFill>
                        <a:effectLst/>
                        <a:latin typeface="+mn-lt"/>
                        <a:ea typeface="+mn-ea"/>
                        <a:cs typeface="+mn-cs"/>
                      </a:endParaRPr>
                    </a:p>
                  </a:txBody>
                  <a:tcPr marL="93247" marR="93247" marT="46623" marB="46623"/>
                </a:tc>
                <a:extLst>
                  <a:ext uri="{0D108BD9-81ED-4DB2-BD59-A6C34878D82A}">
                    <a16:rowId xmlns:a16="http://schemas.microsoft.com/office/drawing/2014/main" xmlns="" val="76922229"/>
                  </a:ext>
                </a:extLst>
              </a:tr>
              <a:tr h="350479">
                <a:tc vMerge="1">
                  <a:txBody>
                    <a:bodyPr/>
                    <a:lstStyle/>
                    <a:p>
                      <a:pPr marL="0" marR="0">
                        <a:spcBef>
                          <a:spcPts val="0"/>
                        </a:spcBef>
                        <a:spcAft>
                          <a:spcPts val="0"/>
                        </a:spcAft>
                      </a:pPr>
                      <a:endParaRPr lang="en-US" sz="900" b="1" dirty="0">
                        <a:effectLst/>
                        <a:latin typeface="+mn-lt"/>
                        <a:ea typeface="Calibri"/>
                      </a:endParaRPr>
                    </a:p>
                  </a:txBody>
                  <a:tcPr/>
                </a:tc>
                <a:tc>
                  <a:txBody>
                    <a:bodyPr/>
                    <a:lstStyle/>
                    <a:p>
                      <a:pPr marL="0" marR="0">
                        <a:spcBef>
                          <a:spcPts val="0"/>
                        </a:spcBef>
                        <a:spcAft>
                          <a:spcPts val="0"/>
                        </a:spcAft>
                      </a:pPr>
                      <a:r>
                        <a:rPr lang="en-US" sz="1600" kern="1200" dirty="0" smtClean="0">
                          <a:effectLst/>
                        </a:rPr>
                        <a:t>Hybrid: Duet/SAP</a:t>
                      </a:r>
                      <a:endParaRPr lang="en-US" sz="1600" kern="1200" dirty="0">
                        <a:solidFill>
                          <a:schemeClr val="bg1"/>
                        </a:solidFill>
                        <a:effectLst/>
                        <a:latin typeface="+mn-lt"/>
                        <a:ea typeface="+mn-ea"/>
                        <a:cs typeface="+mn-cs"/>
                      </a:endParaRPr>
                    </a:p>
                  </a:txBody>
                  <a:tcPr marL="93247" marR="93247" marT="46623" marB="46623"/>
                </a:tc>
                <a:extLst>
                  <a:ext uri="{0D108BD9-81ED-4DB2-BD59-A6C34878D82A}">
                    <a16:rowId xmlns:a16="http://schemas.microsoft.com/office/drawing/2014/main" xmlns="" val="499218070"/>
                  </a:ext>
                </a:extLst>
              </a:tr>
              <a:tr h="352436">
                <a:tc vMerge="1">
                  <a:txBody>
                    <a:bodyPr/>
                    <a:lstStyle/>
                    <a:p>
                      <a:pPr marL="0" marR="0">
                        <a:spcBef>
                          <a:spcPts val="0"/>
                        </a:spcBef>
                        <a:spcAft>
                          <a:spcPts val="0"/>
                        </a:spcAft>
                      </a:pPr>
                      <a:endParaRPr lang="en-US" sz="900" b="1" dirty="0">
                        <a:effectLst/>
                        <a:latin typeface="+mn-lt"/>
                        <a:ea typeface="Calibri"/>
                      </a:endParaRPr>
                    </a:p>
                  </a:txBody>
                  <a:tcPr/>
                </a:tc>
                <a:tc>
                  <a:txBody>
                    <a:bodyPr/>
                    <a:lstStyle/>
                    <a:p>
                      <a:pPr marL="0" marR="0">
                        <a:spcBef>
                          <a:spcPts val="0"/>
                        </a:spcBef>
                        <a:spcAft>
                          <a:spcPts val="0"/>
                        </a:spcAft>
                      </a:pPr>
                      <a:r>
                        <a:rPr lang="en-US" sz="1600" kern="1200" dirty="0" smtClean="0">
                          <a:effectLst/>
                        </a:rPr>
                        <a:t>Hybrid Search</a:t>
                      </a:r>
                      <a:endParaRPr lang="en-US" sz="1600" kern="1200" dirty="0">
                        <a:solidFill>
                          <a:schemeClr val="bg1"/>
                        </a:solidFill>
                        <a:effectLst/>
                        <a:latin typeface="+mn-lt"/>
                        <a:ea typeface="+mn-ea"/>
                        <a:cs typeface="+mn-cs"/>
                      </a:endParaRPr>
                    </a:p>
                  </a:txBody>
                  <a:tcPr marL="93247" marR="93247" marT="46623" marB="46623"/>
                </a:tc>
                <a:extLst>
                  <a:ext uri="{0D108BD9-81ED-4DB2-BD59-A6C34878D82A}">
                    <a16:rowId xmlns:a16="http://schemas.microsoft.com/office/drawing/2014/main" xmlns="" val="1608579805"/>
                  </a:ext>
                </a:extLst>
              </a:tr>
              <a:tr h="554932">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effectLst/>
                        </a:rPr>
                        <a:t>SharePoint to </a:t>
                      </a:r>
                    </a:p>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effectLst/>
                        </a:rPr>
                        <a:t>MTW</a:t>
                      </a:r>
                      <a:endParaRPr lang="en-US" sz="1400" b="1" dirty="0" smtClean="0">
                        <a:solidFill>
                          <a:schemeClr val="bg1"/>
                        </a:solidFill>
                        <a:effectLst/>
                        <a:latin typeface="+mn-lt"/>
                        <a:ea typeface="Calibri"/>
                      </a:endParaRPr>
                    </a:p>
                  </a:txBody>
                  <a:tcPr marL="93247" marR="93247" marT="46623" marB="46623"/>
                </a:tc>
                <a:tc>
                  <a:txBody>
                    <a:bodyPr/>
                    <a:lstStyle/>
                    <a:p>
                      <a:pPr marL="0" marR="0">
                        <a:spcBef>
                          <a:spcPts val="0"/>
                        </a:spcBef>
                        <a:spcAft>
                          <a:spcPts val="0"/>
                        </a:spcAft>
                      </a:pPr>
                      <a:r>
                        <a:rPr lang="en-US" sz="1600" kern="1200" dirty="0" smtClean="0">
                          <a:effectLst/>
                        </a:rPr>
                        <a:t>Multi-tenant Workflows (MTW)</a:t>
                      </a:r>
                      <a:endParaRPr lang="en-US" sz="1600" kern="1200" dirty="0">
                        <a:solidFill>
                          <a:schemeClr val="bg1"/>
                        </a:solidFill>
                        <a:effectLst/>
                        <a:latin typeface="+mn-lt"/>
                        <a:ea typeface="+mn-ea"/>
                        <a:cs typeface="+mn-cs"/>
                      </a:endParaRPr>
                    </a:p>
                  </a:txBody>
                  <a:tcPr marL="93247" marR="93247" marT="46623" marB="46623"/>
                </a:tc>
                <a:extLst>
                  <a:ext uri="{0D108BD9-81ED-4DB2-BD59-A6C34878D82A}">
                    <a16:rowId xmlns:a16="http://schemas.microsoft.com/office/drawing/2014/main" xmlns="" val="664871125"/>
                  </a:ext>
                </a:extLst>
              </a:tr>
              <a:tr h="371083">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effectLst/>
                        </a:rPr>
                        <a:t>SharePoint to Apps</a:t>
                      </a:r>
                      <a:endParaRPr lang="en-US" sz="1400" b="1" dirty="0" smtClean="0">
                        <a:solidFill>
                          <a:schemeClr val="bg1"/>
                        </a:solidFill>
                        <a:effectLst/>
                        <a:latin typeface="+mn-lt"/>
                        <a:ea typeface="Calibri"/>
                      </a:endParaRPr>
                    </a:p>
                  </a:txBody>
                  <a:tcPr marL="93247" marR="93247" marT="46623" marB="46623"/>
                </a:tc>
                <a:tc>
                  <a:txBody>
                    <a:bodyPr/>
                    <a:lstStyle/>
                    <a:p>
                      <a:pPr marL="0" marR="0">
                        <a:spcBef>
                          <a:spcPts val="0"/>
                        </a:spcBef>
                        <a:spcAft>
                          <a:spcPts val="0"/>
                        </a:spcAft>
                      </a:pPr>
                      <a:r>
                        <a:rPr lang="en-US" sz="1600" kern="1200" dirty="0" smtClean="0">
                          <a:effectLst/>
                        </a:rPr>
                        <a:t>App</a:t>
                      </a:r>
                      <a:r>
                        <a:rPr lang="en-US" sz="1600" kern="1200" baseline="0" dirty="0" smtClean="0">
                          <a:effectLst/>
                        </a:rPr>
                        <a:t> Model extensibility</a:t>
                      </a:r>
                      <a:endParaRPr lang="en-US" sz="1600" kern="1200" dirty="0">
                        <a:solidFill>
                          <a:schemeClr val="bg1"/>
                        </a:solidFill>
                        <a:effectLst/>
                        <a:latin typeface="+mn-lt"/>
                        <a:ea typeface="+mn-ea"/>
                        <a:cs typeface="+mn-cs"/>
                      </a:endParaRPr>
                    </a:p>
                  </a:txBody>
                  <a:tcPr marL="93247" marR="93247" marT="46623" marB="46623"/>
                </a:tc>
                <a:extLst>
                  <a:ext uri="{0D108BD9-81ED-4DB2-BD59-A6C34878D82A}">
                    <a16:rowId xmlns:a16="http://schemas.microsoft.com/office/drawing/2014/main" xmlns="" val="3835470157"/>
                  </a:ext>
                </a:extLst>
              </a:tr>
              <a:tr h="788595">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effectLst/>
                        </a:rPr>
                        <a:t>SharePoint</a:t>
                      </a:r>
                      <a:r>
                        <a:rPr lang="en-US" sz="1400" baseline="0" dirty="0" smtClean="0">
                          <a:solidFill>
                            <a:schemeClr val="bg1"/>
                          </a:solidFill>
                          <a:effectLst/>
                        </a:rPr>
                        <a:t> to Azure media service…</a:t>
                      </a:r>
                      <a:endParaRPr lang="en-US" sz="1400" b="1" dirty="0" smtClean="0">
                        <a:solidFill>
                          <a:schemeClr val="bg1"/>
                        </a:solidFill>
                        <a:effectLst/>
                        <a:latin typeface="+mn-lt"/>
                        <a:ea typeface="Calibri"/>
                      </a:endParaRPr>
                    </a:p>
                  </a:txBody>
                  <a:tcPr marL="93247" marR="93247" marT="46623" marB="46623">
                    <a:solidFill>
                      <a:schemeClr val="accent1">
                        <a:lumMod val="60000"/>
                        <a:lumOff val="40000"/>
                      </a:schemeClr>
                    </a:solidFill>
                  </a:tcPr>
                </a:tc>
                <a:tc>
                  <a:txBody>
                    <a:bodyPr/>
                    <a:lstStyle/>
                    <a:p>
                      <a:pPr marL="0" marR="0">
                        <a:spcBef>
                          <a:spcPts val="0"/>
                        </a:spcBef>
                        <a:spcAft>
                          <a:spcPts val="0"/>
                        </a:spcAft>
                      </a:pPr>
                      <a:r>
                        <a:rPr lang="en-US" sz="1600" kern="1200" dirty="0" smtClean="0">
                          <a:solidFill>
                            <a:schemeClr val="bg1"/>
                          </a:solidFill>
                          <a:effectLst/>
                        </a:rPr>
                        <a:t>SharePoint</a:t>
                      </a:r>
                      <a:r>
                        <a:rPr lang="en-US" sz="1600" kern="1200" baseline="0" dirty="0" smtClean="0">
                          <a:solidFill>
                            <a:schemeClr val="bg1"/>
                          </a:solidFill>
                          <a:effectLst/>
                        </a:rPr>
                        <a:t> Video Portal (upcoming)</a:t>
                      </a:r>
                      <a:endParaRPr lang="en-US" sz="1600" kern="1200" dirty="0">
                        <a:solidFill>
                          <a:schemeClr val="bg1"/>
                        </a:solidFill>
                        <a:effectLst/>
                        <a:latin typeface="+mn-lt"/>
                        <a:ea typeface="+mn-ea"/>
                        <a:cs typeface="+mn-cs"/>
                      </a:endParaRPr>
                    </a:p>
                  </a:txBody>
                  <a:tcPr marL="93247" marR="93247" marT="46623" marB="46623">
                    <a:solidFill>
                      <a:schemeClr val="accent1">
                        <a:lumMod val="60000"/>
                        <a:lumOff val="40000"/>
                      </a:schemeClr>
                    </a:solidFill>
                  </a:tcPr>
                </a:tc>
                <a:extLst>
                  <a:ext uri="{0D108BD9-81ED-4DB2-BD59-A6C34878D82A}">
                    <a16:rowId xmlns:a16="http://schemas.microsoft.com/office/drawing/2014/main" xmlns="" val="706120963"/>
                  </a:ext>
                </a:extLst>
              </a:tr>
            </a:tbl>
          </a:graphicData>
        </a:graphic>
      </p:graphicFrame>
      <p:sp>
        <p:nvSpPr>
          <p:cNvPr id="10" name="Notched Right Arrow 9"/>
          <p:cNvSpPr/>
          <p:nvPr/>
        </p:nvSpPr>
        <p:spPr>
          <a:xfrm>
            <a:off x="4950039" y="4118080"/>
            <a:ext cx="1059777" cy="519291"/>
          </a:xfrm>
          <a:prstGeom prst="notchedRight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Tree>
    <p:extLst>
      <p:ext uri="{BB962C8B-B14F-4D97-AF65-F5344CB8AC3E}">
        <p14:creationId xmlns:p14="http://schemas.microsoft.com/office/powerpoint/2010/main" val="8214121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Wrap up</a:t>
            </a:r>
            <a:endParaRPr lang="it-IT" dirty="0"/>
          </a:p>
        </p:txBody>
      </p:sp>
      <p:sp>
        <p:nvSpPr>
          <p:cNvPr id="3" name="Text Placeholder 2"/>
          <p:cNvSpPr>
            <a:spLocks noGrp="1"/>
          </p:cNvSpPr>
          <p:nvPr>
            <p:ph type="body" sz="quarter" idx="11"/>
          </p:nvPr>
        </p:nvSpPr>
        <p:spPr>
          <a:xfrm>
            <a:off x="274639" y="1212849"/>
            <a:ext cx="11889564" cy="5478423"/>
          </a:xfrm>
        </p:spPr>
        <p:txBody>
          <a:bodyPr/>
          <a:lstStyle/>
          <a:p>
            <a:r>
              <a:rPr lang="en-US" dirty="0" smtClean="0"/>
              <a:t>User Authentication Claims-based</a:t>
            </a:r>
          </a:p>
          <a:p>
            <a:pPr lvl="1"/>
            <a:r>
              <a:rPr lang="en-US" dirty="0" smtClean="0"/>
              <a:t>That’s all about claims</a:t>
            </a:r>
          </a:p>
          <a:p>
            <a:r>
              <a:rPr lang="en-US" dirty="0" smtClean="0"/>
              <a:t>External Identity Providers</a:t>
            </a:r>
          </a:p>
          <a:p>
            <a:pPr lvl="1"/>
            <a:r>
              <a:rPr lang="en-US" dirty="0" smtClean="0"/>
              <a:t>ACS, ADFS, etc.</a:t>
            </a:r>
          </a:p>
          <a:p>
            <a:pPr lvl="1"/>
            <a:r>
              <a:rPr lang="en-US" dirty="0" smtClean="0"/>
              <a:t>Custom Claims-Providers for better users’ experience</a:t>
            </a:r>
          </a:p>
          <a:p>
            <a:r>
              <a:rPr lang="en-US" dirty="0" smtClean="0"/>
              <a:t>App Authentication</a:t>
            </a:r>
          </a:p>
          <a:p>
            <a:pPr lvl="1"/>
            <a:r>
              <a:rPr lang="en-US" dirty="0" smtClean="0"/>
              <a:t>Internal Authentication</a:t>
            </a:r>
          </a:p>
          <a:p>
            <a:pPr lvl="1"/>
            <a:r>
              <a:rPr lang="en-US" dirty="0" smtClean="0"/>
              <a:t>External Authentication via </a:t>
            </a:r>
            <a:r>
              <a:rPr lang="en-US" dirty="0" err="1" smtClean="0"/>
              <a:t>OAuth</a:t>
            </a:r>
            <a:r>
              <a:rPr lang="en-US" dirty="0" smtClean="0"/>
              <a:t> </a:t>
            </a:r>
          </a:p>
          <a:p>
            <a:pPr lvl="1"/>
            <a:r>
              <a:rPr lang="en-US" dirty="0" smtClean="0"/>
              <a:t>External Authentication via Server to Server</a:t>
            </a:r>
          </a:p>
          <a:p>
            <a:r>
              <a:rPr lang="en-US" dirty="0" smtClean="0"/>
              <a:t>Authorization</a:t>
            </a:r>
          </a:p>
          <a:p>
            <a:pPr lvl="1"/>
            <a:r>
              <a:rPr lang="en-US" dirty="0" err="1" smtClean="0"/>
              <a:t>SPPrincipal</a:t>
            </a:r>
            <a:endParaRPr lang="en-US" dirty="0" smtClean="0"/>
          </a:p>
          <a:p>
            <a:pPr lvl="1"/>
            <a:r>
              <a:rPr lang="en-US" dirty="0" smtClean="0"/>
              <a:t>App Principal</a:t>
            </a:r>
            <a:endParaRPr lang="it-IT" dirty="0"/>
          </a:p>
        </p:txBody>
      </p:sp>
    </p:spTree>
    <p:extLst>
      <p:ext uri="{BB962C8B-B14F-4D97-AF65-F5344CB8AC3E}">
        <p14:creationId xmlns:p14="http://schemas.microsoft.com/office/powerpoint/2010/main" val="2162328780"/>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864233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168898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it-IT" dirty="0" smtClean="0"/>
              <a:t>Agenda</a:t>
            </a:r>
            <a:endParaRPr lang="it-IT" dirty="0"/>
          </a:p>
        </p:txBody>
      </p:sp>
      <p:sp>
        <p:nvSpPr>
          <p:cNvPr id="6" name="Text Placeholder 5"/>
          <p:cNvSpPr>
            <a:spLocks noGrp="1"/>
          </p:cNvSpPr>
          <p:nvPr>
            <p:ph type="body" sz="quarter" idx="11"/>
          </p:nvPr>
        </p:nvSpPr>
        <p:spPr>
          <a:xfrm>
            <a:off x="274639" y="1212849"/>
            <a:ext cx="11889564" cy="4462760"/>
          </a:xfrm>
          <a:prstGeom prst="rect">
            <a:avLst/>
          </a:prstGeom>
        </p:spPr>
        <p:txBody>
          <a:bodyPr/>
          <a:lstStyle/>
          <a:p>
            <a:r>
              <a:rPr lang="en-US" dirty="0" smtClean="0"/>
              <a:t>Authentication</a:t>
            </a:r>
          </a:p>
          <a:p>
            <a:pPr lvl="1"/>
            <a:r>
              <a:rPr lang="en-US" dirty="0" smtClean="0"/>
              <a:t>Users’ Authentication</a:t>
            </a:r>
          </a:p>
          <a:p>
            <a:pPr lvl="1"/>
            <a:r>
              <a:rPr lang="en-US" dirty="0" smtClean="0"/>
              <a:t>Federation</a:t>
            </a:r>
          </a:p>
          <a:p>
            <a:pPr lvl="1"/>
            <a:r>
              <a:rPr lang="en-US" dirty="0" smtClean="0"/>
              <a:t>Apps Authentication</a:t>
            </a:r>
          </a:p>
          <a:p>
            <a:pPr lvl="1"/>
            <a:r>
              <a:rPr lang="en-US" dirty="0" smtClean="0"/>
              <a:t>Custom </a:t>
            </a:r>
            <a:r>
              <a:rPr lang="en-US" dirty="0" err="1" smtClean="0"/>
              <a:t>ClaimsProvider</a:t>
            </a:r>
            <a:endParaRPr lang="en-US" dirty="0"/>
          </a:p>
          <a:p>
            <a:r>
              <a:rPr lang="en-US" dirty="0" smtClean="0"/>
              <a:t>Authorization</a:t>
            </a:r>
          </a:p>
          <a:p>
            <a:pPr lvl="1"/>
            <a:r>
              <a:rPr lang="en-US" dirty="0" smtClean="0"/>
              <a:t>Users’ Authorization</a:t>
            </a:r>
          </a:p>
          <a:p>
            <a:pPr lvl="1"/>
            <a:r>
              <a:rPr lang="en-US" dirty="0" smtClean="0"/>
              <a:t>Apps Authorization</a:t>
            </a:r>
          </a:p>
          <a:p>
            <a:pPr lvl="1"/>
            <a:r>
              <a:rPr lang="en-US" dirty="0" smtClean="0"/>
              <a:t>Server to Server (High Trust)</a:t>
            </a:r>
            <a:endParaRPr lang="en-US" dirty="0"/>
          </a:p>
          <a:p>
            <a:endParaRPr lang="it-IT" dirty="0"/>
          </a:p>
        </p:txBody>
      </p:sp>
    </p:spTree>
    <p:extLst>
      <p:ext uri="{BB962C8B-B14F-4D97-AF65-F5344CB8AC3E}">
        <p14:creationId xmlns:p14="http://schemas.microsoft.com/office/powerpoint/2010/main" val="3320867084"/>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Authentication</a:t>
            </a:r>
            <a:endParaRPr lang="it-IT" dirty="0"/>
          </a:p>
        </p:txBody>
      </p:sp>
    </p:spTree>
    <p:extLst>
      <p:ext uri="{BB962C8B-B14F-4D97-AF65-F5344CB8AC3E}">
        <p14:creationId xmlns:p14="http://schemas.microsoft.com/office/powerpoint/2010/main" val="352561152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bwMode="auto">
          <a:xfrm>
            <a:off x="4362480" y="2854573"/>
            <a:ext cx="1544890" cy="621736"/>
          </a:xfrm>
          <a:prstGeom prst="roundRect">
            <a:avLst>
              <a:gd name="adj" fmla="val 0"/>
            </a:avLst>
          </a:prstGeom>
          <a:solidFill>
            <a:schemeClr val="accent1"/>
          </a:solidFill>
          <a:ln>
            <a:noFill/>
            <a:headEnd type="none" w="med" len="med"/>
            <a:tailEnd type="none" w="med" len="med"/>
          </a:ln>
          <a:effectLst>
            <a:outerShdw blurRad="50800" dist="25400" dir="5400000" algn="t" rotWithShape="0">
              <a:prstClr val="black">
                <a:alpha val="20000"/>
              </a:prstClr>
            </a:outerShdw>
          </a:effectLst>
        </p:spPr>
        <p:style>
          <a:lnRef idx="1">
            <a:schemeClr val="accent3"/>
          </a:lnRef>
          <a:fillRef idx="3">
            <a:schemeClr val="accent3"/>
          </a:fillRef>
          <a:effectRef idx="2">
            <a:schemeClr val="accent3"/>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428" dirty="0">
                <a:gradFill>
                  <a:gsLst>
                    <a:gs pos="0">
                      <a:srgbClr val="FFFFFF"/>
                    </a:gs>
                    <a:gs pos="100000">
                      <a:srgbClr val="FFFFFF"/>
                    </a:gs>
                  </a:gsLst>
                  <a:lin ang="5400000" scaled="0"/>
                </a:gradFill>
              </a:rPr>
              <a:t>NT Token</a:t>
            </a:r>
            <a:br>
              <a:rPr lang="en-US" sz="1428" dirty="0">
                <a:gradFill>
                  <a:gsLst>
                    <a:gs pos="0">
                      <a:srgbClr val="FFFFFF"/>
                    </a:gs>
                    <a:gs pos="100000">
                      <a:srgbClr val="FFFFFF"/>
                    </a:gs>
                  </a:gsLst>
                  <a:lin ang="5400000" scaled="0"/>
                </a:gradFill>
              </a:rPr>
            </a:br>
            <a:r>
              <a:rPr lang="en-US" sz="1428" i="1" dirty="0">
                <a:gradFill>
                  <a:gsLst>
                    <a:gs pos="0">
                      <a:srgbClr val="FFFFFF"/>
                    </a:gs>
                    <a:gs pos="100000">
                      <a:srgbClr val="FFFFFF"/>
                    </a:gs>
                  </a:gsLst>
                  <a:lin ang="5400000" scaled="0"/>
                </a:gradFill>
              </a:rPr>
              <a:t>Windows Identity</a:t>
            </a:r>
          </a:p>
        </p:txBody>
      </p:sp>
      <p:sp>
        <p:nvSpPr>
          <p:cNvPr id="3" name="Rounded Rectangle 2"/>
          <p:cNvSpPr/>
          <p:nvPr/>
        </p:nvSpPr>
        <p:spPr bwMode="auto">
          <a:xfrm>
            <a:off x="6140521" y="2862347"/>
            <a:ext cx="1623421" cy="621736"/>
          </a:xfrm>
          <a:prstGeom prst="roundRect">
            <a:avLst>
              <a:gd name="adj" fmla="val 0"/>
            </a:avLst>
          </a:prstGeom>
          <a:solidFill>
            <a:schemeClr val="accent3"/>
          </a:solidFill>
          <a:ln>
            <a:noFill/>
            <a:headEnd type="none" w="med" len="med"/>
            <a:tailEnd type="none" w="med" len="med"/>
          </a:ln>
          <a:effectLst>
            <a:outerShdw blurRad="50800" dist="25400" dir="5400000" algn="t"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428" dirty="0">
                <a:gradFill>
                  <a:gsLst>
                    <a:gs pos="0">
                      <a:srgbClr val="FFFFFF"/>
                    </a:gs>
                    <a:gs pos="100000">
                      <a:srgbClr val="FFFFFF"/>
                    </a:gs>
                  </a:gsLst>
                  <a:lin ang="5400000" scaled="0"/>
                </a:gradFill>
              </a:rPr>
              <a:t>ASP.NET (FBA)</a:t>
            </a:r>
            <a:br>
              <a:rPr lang="en-US" sz="1428" dirty="0">
                <a:gradFill>
                  <a:gsLst>
                    <a:gs pos="0">
                      <a:srgbClr val="FFFFFF"/>
                    </a:gs>
                    <a:gs pos="100000">
                      <a:srgbClr val="FFFFFF"/>
                    </a:gs>
                  </a:gsLst>
                  <a:lin ang="5400000" scaled="0"/>
                </a:gradFill>
              </a:rPr>
            </a:br>
            <a:r>
              <a:rPr lang="en-US" sz="1224" i="1" dirty="0">
                <a:gradFill>
                  <a:gsLst>
                    <a:gs pos="0">
                      <a:srgbClr val="FFFFFF"/>
                    </a:gs>
                    <a:gs pos="100000">
                      <a:srgbClr val="FFFFFF"/>
                    </a:gs>
                  </a:gsLst>
                  <a:lin ang="5400000" scaled="0"/>
                </a:gradFill>
              </a:rPr>
              <a:t>SQL, LDAP, Custom …</a:t>
            </a:r>
            <a:endParaRPr lang="en-US" sz="1428" i="1" dirty="0">
              <a:gradFill>
                <a:gsLst>
                  <a:gs pos="0">
                    <a:srgbClr val="FFFFFF"/>
                  </a:gs>
                  <a:gs pos="100000">
                    <a:srgbClr val="FFFFFF"/>
                  </a:gs>
                </a:gsLst>
                <a:lin ang="5400000" scaled="0"/>
              </a:gradFill>
            </a:endParaRPr>
          </a:p>
        </p:txBody>
      </p:sp>
      <p:sp>
        <p:nvSpPr>
          <p:cNvPr id="4" name="Rounded Rectangle 3"/>
          <p:cNvSpPr/>
          <p:nvPr/>
        </p:nvSpPr>
        <p:spPr bwMode="auto">
          <a:xfrm>
            <a:off x="5151888" y="5036213"/>
            <a:ext cx="2098358" cy="544019"/>
          </a:xfrm>
          <a:prstGeom prst="roundRect">
            <a:avLst>
              <a:gd name="adj" fmla="val 0"/>
            </a:avLst>
          </a:prstGeom>
          <a:solidFill>
            <a:schemeClr val="accent4"/>
          </a:solidFill>
          <a:ln>
            <a:headEnd type="none" w="med" len="med"/>
            <a:tailEnd type="none" w="med" len="med"/>
          </a:ln>
          <a:effectLst>
            <a:outerShdw blurRad="50800" dist="25400" dir="5400000" algn="t" rotWithShape="0">
              <a:prstClr val="black">
                <a:alpha val="20000"/>
              </a:prstClr>
            </a:outerShdw>
          </a:effectLst>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a:solidFill>
                  <a:srgbClr val="FFFFFF"/>
                </a:solidFill>
              </a:rPr>
              <a:t>SAML Token</a:t>
            </a:r>
          </a:p>
          <a:p>
            <a:pPr algn="ctr" defTabSz="932312"/>
            <a:r>
              <a:rPr lang="en-US" sz="1428" i="1" dirty="0">
                <a:solidFill>
                  <a:srgbClr val="FFFFFF"/>
                </a:solidFill>
              </a:rPr>
              <a:t>Claims Based Identity</a:t>
            </a:r>
          </a:p>
        </p:txBody>
      </p:sp>
      <p:sp>
        <p:nvSpPr>
          <p:cNvPr id="5" name="Rounded Rectangle 4"/>
          <p:cNvSpPr/>
          <p:nvPr/>
        </p:nvSpPr>
        <p:spPr bwMode="auto">
          <a:xfrm>
            <a:off x="5151888" y="6118316"/>
            <a:ext cx="2098358" cy="544017"/>
          </a:xfrm>
          <a:prstGeom prst="roundRect">
            <a:avLst>
              <a:gd name="adj" fmla="val 0"/>
            </a:avLst>
          </a:prstGeom>
          <a:solidFill>
            <a:schemeClr val="accent4"/>
          </a:solidFill>
          <a:ln>
            <a:headEnd type="none" w="med" len="med"/>
            <a:tailEnd type="none" w="med" len="med"/>
          </a:ln>
          <a:effectLst>
            <a:outerShdw blurRad="50800" dist="25400" dir="5400000" algn="t" rotWithShape="0">
              <a:prstClr val="black">
                <a:alpha val="20000"/>
              </a:prstClr>
            </a:outerShdw>
          </a:effectLst>
        </p:spPr>
        <p:style>
          <a:lnRef idx="1">
            <a:schemeClr val="accent4"/>
          </a:lnRef>
          <a:fillRef idx="3">
            <a:schemeClr val="accent4"/>
          </a:fillRef>
          <a:effectRef idx="2">
            <a:schemeClr val="accent4"/>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a:r>
              <a:rPr lang="en-US" sz="1428" dirty="0" err="1">
                <a:solidFill>
                  <a:srgbClr val="FFFFFF"/>
                </a:solidFill>
              </a:rPr>
              <a:t>SPUser</a:t>
            </a:r>
            <a:endParaRPr lang="en-US" sz="1428" i="1" dirty="0">
              <a:solidFill>
                <a:srgbClr val="FFFFFF"/>
              </a:solidFill>
            </a:endParaRPr>
          </a:p>
        </p:txBody>
      </p:sp>
      <p:sp>
        <p:nvSpPr>
          <p:cNvPr id="6" name="Rounded Rectangle 5"/>
          <p:cNvSpPr/>
          <p:nvPr/>
        </p:nvSpPr>
        <p:spPr bwMode="auto">
          <a:xfrm>
            <a:off x="2021524" y="2854572"/>
            <a:ext cx="1544890" cy="621736"/>
          </a:xfrm>
          <a:prstGeom prst="roundRect">
            <a:avLst>
              <a:gd name="adj" fmla="val 0"/>
            </a:avLst>
          </a:prstGeom>
          <a:solidFill>
            <a:schemeClr val="accent2"/>
          </a:solidFill>
          <a:ln>
            <a:noFill/>
            <a:headEnd type="none" w="med" len="med"/>
            <a:tailEnd type="none" w="med" len="med"/>
          </a:ln>
          <a:effectLst>
            <a:outerShdw blurRad="50800" dist="25400" dir="5400000" algn="t" rotWithShape="0">
              <a:prstClr val="black">
                <a:alpha val="20000"/>
              </a:prstClr>
            </a:outerShdw>
          </a:effectLst>
        </p:spPr>
        <p:style>
          <a:lnRef idx="1">
            <a:schemeClr val="accent3"/>
          </a:lnRef>
          <a:fillRef idx="3">
            <a:schemeClr val="accent3"/>
          </a:fillRef>
          <a:effectRef idx="2">
            <a:schemeClr val="accent3"/>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428" dirty="0">
                <a:gradFill>
                  <a:gsLst>
                    <a:gs pos="0">
                      <a:srgbClr val="FFFFFF"/>
                    </a:gs>
                    <a:gs pos="100000">
                      <a:srgbClr val="FFFFFF"/>
                    </a:gs>
                  </a:gsLst>
                  <a:lin ang="5400000" scaled="0"/>
                </a:gradFill>
              </a:rPr>
              <a:t>NT Token</a:t>
            </a:r>
            <a:br>
              <a:rPr lang="en-US" sz="1428" dirty="0">
                <a:gradFill>
                  <a:gsLst>
                    <a:gs pos="0">
                      <a:srgbClr val="FFFFFF"/>
                    </a:gs>
                    <a:gs pos="100000">
                      <a:srgbClr val="FFFFFF"/>
                    </a:gs>
                  </a:gsLst>
                  <a:lin ang="5400000" scaled="0"/>
                </a:gradFill>
              </a:rPr>
            </a:br>
            <a:r>
              <a:rPr lang="en-US" sz="1428" i="1" dirty="0">
                <a:gradFill>
                  <a:gsLst>
                    <a:gs pos="0">
                      <a:srgbClr val="FFFFFF"/>
                    </a:gs>
                    <a:gs pos="100000">
                      <a:srgbClr val="FFFFFF"/>
                    </a:gs>
                  </a:gsLst>
                  <a:lin ang="5400000" scaled="0"/>
                </a:gradFill>
              </a:rPr>
              <a:t>Windows Identity</a:t>
            </a:r>
          </a:p>
        </p:txBody>
      </p:sp>
      <p:cxnSp>
        <p:nvCxnSpPr>
          <p:cNvPr id="7" name="Elbow Connector 20"/>
          <p:cNvCxnSpPr>
            <a:stCxn id="6" idx="2"/>
            <a:endCxn id="5" idx="1"/>
          </p:cNvCxnSpPr>
          <p:nvPr/>
        </p:nvCxnSpPr>
        <p:spPr>
          <a:xfrm rot="16200000" flipH="1">
            <a:off x="2515920" y="3754356"/>
            <a:ext cx="2914017" cy="2357919"/>
          </a:xfrm>
          <a:prstGeom prst="bentConnector2">
            <a:avLst/>
          </a:prstGeom>
          <a:ln w="22225">
            <a:solidFill>
              <a:srgbClr val="7FBA00"/>
            </a:solidFill>
            <a:tailEnd type="arrow"/>
          </a:ln>
        </p:spPr>
        <p:style>
          <a:lnRef idx="1">
            <a:schemeClr val="accent1"/>
          </a:lnRef>
          <a:fillRef idx="0">
            <a:schemeClr val="accent1"/>
          </a:fillRef>
          <a:effectRef idx="0">
            <a:schemeClr val="accent1"/>
          </a:effectRef>
          <a:fontRef idx="minor">
            <a:schemeClr val="tx1"/>
          </a:fontRef>
        </p:style>
      </p:cxnSp>
      <p:cxnSp>
        <p:nvCxnSpPr>
          <p:cNvPr id="8" name="Elbow Connector 7"/>
          <p:cNvCxnSpPr>
            <a:stCxn id="2" idx="2"/>
            <a:endCxn id="4" idx="0"/>
          </p:cNvCxnSpPr>
          <p:nvPr/>
        </p:nvCxnSpPr>
        <p:spPr>
          <a:xfrm rot="16200000" flipH="1">
            <a:off x="4888044" y="3723190"/>
            <a:ext cx="1559904" cy="1066142"/>
          </a:xfrm>
          <a:prstGeom prst="bentConnector3">
            <a:avLst/>
          </a:prstGeom>
          <a:ln w="22225">
            <a:solidFill>
              <a:srgbClr val="7FBA00"/>
            </a:solidFill>
            <a:tailEnd type="arrow"/>
          </a:ln>
        </p:spPr>
        <p:style>
          <a:lnRef idx="1">
            <a:schemeClr val="accent1"/>
          </a:lnRef>
          <a:fillRef idx="0">
            <a:schemeClr val="accent1"/>
          </a:fillRef>
          <a:effectRef idx="0">
            <a:schemeClr val="accent1"/>
          </a:effectRef>
          <a:fontRef idx="minor">
            <a:schemeClr val="tx1"/>
          </a:fontRef>
        </p:style>
      </p:cxnSp>
      <p:cxnSp>
        <p:nvCxnSpPr>
          <p:cNvPr id="9" name="Elbow Connector 8"/>
          <p:cNvCxnSpPr>
            <a:stCxn id="3" idx="2"/>
            <a:endCxn id="4" idx="0"/>
          </p:cNvCxnSpPr>
          <p:nvPr/>
        </p:nvCxnSpPr>
        <p:spPr>
          <a:xfrm rot="5400000">
            <a:off x="5800585" y="3884566"/>
            <a:ext cx="1552130" cy="751165"/>
          </a:xfrm>
          <a:prstGeom prst="bentConnector3">
            <a:avLst/>
          </a:prstGeom>
          <a:ln w="22225">
            <a:solidFill>
              <a:srgbClr val="7FBA00"/>
            </a:solidFill>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bwMode="auto">
          <a:xfrm>
            <a:off x="8005728" y="2862345"/>
            <a:ext cx="1623421" cy="621736"/>
          </a:xfrm>
          <a:prstGeom prst="roundRect">
            <a:avLst>
              <a:gd name="adj" fmla="val 0"/>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9" rIns="93256" bIns="46629" numCol="1" rtlCol="0" anchor="ctr" anchorCtr="0" compatLnSpc="1">
            <a:prstTxWarp prst="textNoShape">
              <a:avLst/>
            </a:prstTxWarp>
          </a:bodyPr>
          <a:lstStyle/>
          <a:p>
            <a:pPr algn="ctr" defTabSz="932312" fontAlgn="base">
              <a:spcBef>
                <a:spcPct val="0"/>
              </a:spcBef>
              <a:spcAft>
                <a:spcPct val="0"/>
              </a:spcAft>
            </a:pPr>
            <a:r>
              <a:rPr lang="en-US" sz="1428" dirty="0" smtClean="0">
                <a:gradFill>
                  <a:gsLst>
                    <a:gs pos="0">
                      <a:srgbClr val="FFFFFF"/>
                    </a:gs>
                    <a:gs pos="100000">
                      <a:srgbClr val="FFFFFF"/>
                    </a:gs>
                  </a:gsLst>
                  <a:lin ang="5400000" scaled="0"/>
                </a:gradFill>
              </a:rPr>
              <a:t>SAML 1.1</a:t>
            </a:r>
            <a:r>
              <a:rPr lang="en-US" sz="1428" dirty="0">
                <a:gradFill>
                  <a:gsLst>
                    <a:gs pos="0">
                      <a:srgbClr val="FFFFFF"/>
                    </a:gs>
                    <a:gs pos="100000">
                      <a:srgbClr val="FFFFFF"/>
                    </a:gs>
                  </a:gsLst>
                  <a:lin ang="5400000" scaled="0"/>
                </a:gradFill>
              </a:rPr>
              <a:t/>
            </a:r>
            <a:br>
              <a:rPr lang="en-US" sz="1428" dirty="0">
                <a:gradFill>
                  <a:gsLst>
                    <a:gs pos="0">
                      <a:srgbClr val="FFFFFF"/>
                    </a:gs>
                    <a:gs pos="100000">
                      <a:srgbClr val="FFFFFF"/>
                    </a:gs>
                  </a:gsLst>
                  <a:lin ang="5400000" scaled="0"/>
                </a:gradFill>
              </a:rPr>
            </a:br>
            <a:r>
              <a:rPr lang="en-US" sz="1224" i="1" dirty="0">
                <a:gradFill>
                  <a:gsLst>
                    <a:gs pos="0">
                      <a:srgbClr val="FFFFFF"/>
                    </a:gs>
                    <a:gs pos="100000">
                      <a:srgbClr val="FFFFFF"/>
                    </a:gs>
                  </a:gsLst>
                  <a:lin ang="5400000" scaled="0"/>
                </a:gradFill>
              </a:rPr>
              <a:t>ADFS, ACS, etc.</a:t>
            </a:r>
          </a:p>
        </p:txBody>
      </p:sp>
      <p:cxnSp>
        <p:nvCxnSpPr>
          <p:cNvPr id="11" name="Elbow Connector 10"/>
          <p:cNvCxnSpPr>
            <a:stCxn id="10" idx="2"/>
            <a:endCxn id="4" idx="0"/>
          </p:cNvCxnSpPr>
          <p:nvPr/>
        </p:nvCxnSpPr>
        <p:spPr>
          <a:xfrm rot="5400000">
            <a:off x="6733187" y="2951961"/>
            <a:ext cx="1552132" cy="2616372"/>
          </a:xfrm>
          <a:prstGeom prst="bentConnector3">
            <a:avLst>
              <a:gd name="adj1" fmla="val 50000"/>
            </a:avLst>
          </a:prstGeom>
          <a:ln w="22225">
            <a:solidFill>
              <a:srgbClr val="7FBA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4" idx="2"/>
            <a:endCxn id="5" idx="0"/>
          </p:cNvCxnSpPr>
          <p:nvPr/>
        </p:nvCxnSpPr>
        <p:spPr>
          <a:xfrm>
            <a:off x="6201067" y="5580232"/>
            <a:ext cx="0" cy="538084"/>
          </a:xfrm>
          <a:prstGeom prst="straightConnector1">
            <a:avLst/>
          </a:prstGeom>
          <a:ln w="15875">
            <a:solidFill>
              <a:srgbClr val="7FBA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332392" y="2318329"/>
            <a:ext cx="1040349" cy="376706"/>
          </a:xfrm>
          <a:prstGeom prst="rect">
            <a:avLst/>
          </a:prstGeom>
          <a:noFill/>
        </p:spPr>
        <p:txBody>
          <a:bodyPr wrap="none" lIns="0" tIns="0" rIns="0" bIns="0" rtlCol="0">
            <a:spAutoFit/>
          </a:bodyPr>
          <a:lstStyle/>
          <a:p>
            <a:r>
              <a:rPr lang="en-US" sz="2448" dirty="0">
                <a:gradFill>
                  <a:gsLst>
                    <a:gs pos="0">
                      <a:srgbClr val="505050"/>
                    </a:gs>
                    <a:gs pos="86000">
                      <a:srgbClr val="505050"/>
                    </a:gs>
                  </a:gsLst>
                  <a:lin ang="5400000" scaled="0"/>
                </a:gradFill>
              </a:rPr>
              <a:t>-Classic</a:t>
            </a:r>
          </a:p>
        </p:txBody>
      </p:sp>
      <p:sp>
        <p:nvSpPr>
          <p:cNvPr id="14" name="TextBox 13"/>
          <p:cNvSpPr txBox="1"/>
          <p:nvPr/>
        </p:nvSpPr>
        <p:spPr>
          <a:xfrm>
            <a:off x="6373674" y="2318329"/>
            <a:ext cx="1033937" cy="376706"/>
          </a:xfrm>
          <a:prstGeom prst="rect">
            <a:avLst/>
          </a:prstGeom>
          <a:noFill/>
        </p:spPr>
        <p:txBody>
          <a:bodyPr wrap="none" lIns="0" tIns="0" rIns="0" bIns="0" rtlCol="0">
            <a:spAutoFit/>
          </a:bodyPr>
          <a:lstStyle/>
          <a:p>
            <a:r>
              <a:rPr lang="en-US" sz="2448" dirty="0">
                <a:gradFill>
                  <a:gsLst>
                    <a:gs pos="0">
                      <a:srgbClr val="505050"/>
                    </a:gs>
                    <a:gs pos="86000">
                      <a:srgbClr val="505050"/>
                    </a:gs>
                  </a:gsLst>
                  <a:lin ang="5400000" scaled="0"/>
                </a:gradFill>
              </a:rPr>
              <a:t>-Claims</a:t>
            </a:r>
          </a:p>
        </p:txBody>
      </p:sp>
      <p:sp>
        <p:nvSpPr>
          <p:cNvPr id="15" name="Title 14"/>
          <p:cNvSpPr>
            <a:spLocks noGrp="1"/>
          </p:cNvSpPr>
          <p:nvPr>
            <p:ph type="title"/>
          </p:nvPr>
        </p:nvSpPr>
        <p:spPr/>
        <p:txBody>
          <a:bodyPr/>
          <a:lstStyle/>
          <a:p>
            <a:r>
              <a:rPr lang="it-IT" dirty="0" smtClean="0"/>
              <a:t>SharePoint 2013 </a:t>
            </a:r>
            <a:r>
              <a:rPr lang="it-IT" dirty="0" err="1" smtClean="0"/>
              <a:t>Users</a:t>
            </a:r>
            <a:r>
              <a:rPr lang="it-IT" dirty="0" smtClean="0"/>
              <a:t>’ </a:t>
            </a:r>
            <a:r>
              <a:rPr lang="it-IT" dirty="0" err="1" smtClean="0"/>
              <a:t>Authentication</a:t>
            </a:r>
            <a:endParaRPr lang="it-IT" dirty="0"/>
          </a:p>
        </p:txBody>
      </p:sp>
      <p:sp>
        <p:nvSpPr>
          <p:cNvPr id="16" name="Text Placeholder 15"/>
          <p:cNvSpPr>
            <a:spLocks noGrp="1"/>
          </p:cNvSpPr>
          <p:nvPr>
            <p:ph type="body" sz="quarter" idx="11"/>
          </p:nvPr>
        </p:nvSpPr>
        <p:spPr>
          <a:prstGeom prst="rect">
            <a:avLst/>
          </a:prstGeom>
        </p:spPr>
        <p:txBody>
          <a:bodyPr/>
          <a:lstStyle/>
          <a:p>
            <a:r>
              <a:rPr lang="it-IT" dirty="0" smtClean="0"/>
              <a:t>It </a:t>
            </a:r>
            <a:r>
              <a:rPr lang="it-IT" dirty="0" err="1" smtClean="0"/>
              <a:t>works</a:t>
            </a:r>
            <a:r>
              <a:rPr lang="it-IT" dirty="0" smtClean="0"/>
              <a:t> </a:t>
            </a:r>
            <a:r>
              <a:rPr lang="it-IT" dirty="0" err="1" smtClean="0"/>
              <a:t>almost</a:t>
            </a:r>
            <a:r>
              <a:rPr lang="it-IT" dirty="0" smtClean="0"/>
              <a:t> </a:t>
            </a:r>
            <a:r>
              <a:rPr lang="it-IT" dirty="0" err="1" smtClean="0"/>
              <a:t>like</a:t>
            </a:r>
            <a:r>
              <a:rPr lang="it-IT" dirty="0" smtClean="0"/>
              <a:t> SharePoint 2010</a:t>
            </a:r>
            <a:endParaRPr lang="it-IT" dirty="0"/>
          </a:p>
        </p:txBody>
      </p:sp>
    </p:spTree>
    <p:extLst>
      <p:ext uri="{BB962C8B-B14F-4D97-AF65-F5344CB8AC3E}">
        <p14:creationId xmlns:p14="http://schemas.microsoft.com/office/powerpoint/2010/main" val="11034520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par>
                                <p:cTn id="33" presetID="10"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par>
                                <p:cTn id="41" presetID="10"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0" grpId="0" animBg="1"/>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Supported Authentication Modes</a:t>
            </a:r>
            <a:endParaRPr lang="it-IT" dirty="0"/>
          </a:p>
        </p:txBody>
      </p:sp>
      <p:sp>
        <p:nvSpPr>
          <p:cNvPr id="3" name="Content Placeholder 2"/>
          <p:cNvSpPr>
            <a:spLocks noGrp="1"/>
          </p:cNvSpPr>
          <p:nvPr>
            <p:ph type="body" sz="quarter" idx="11"/>
          </p:nvPr>
        </p:nvSpPr>
        <p:spPr>
          <a:xfrm>
            <a:off x="274639" y="1212849"/>
            <a:ext cx="11889564" cy="4124206"/>
          </a:xfrm>
          <a:prstGeom prst="rect">
            <a:avLst/>
          </a:prstGeom>
        </p:spPr>
        <p:txBody>
          <a:bodyPr/>
          <a:lstStyle/>
          <a:p>
            <a:r>
              <a:rPr lang="it-IT" dirty="0" smtClean="0"/>
              <a:t>Classic-mode</a:t>
            </a:r>
          </a:p>
          <a:p>
            <a:pPr lvl="1"/>
            <a:r>
              <a:rPr lang="it-IT" dirty="0" err="1" smtClean="0"/>
              <a:t>It’s</a:t>
            </a:r>
            <a:r>
              <a:rPr lang="it-IT" dirty="0" smtClean="0"/>
              <a:t> </a:t>
            </a:r>
            <a:r>
              <a:rPr lang="it-IT" dirty="0" err="1" smtClean="0"/>
              <a:t>deprecated</a:t>
            </a:r>
            <a:r>
              <a:rPr lang="it-IT" dirty="0" smtClean="0"/>
              <a:t>!</a:t>
            </a:r>
          </a:p>
          <a:p>
            <a:pPr lvl="1"/>
            <a:r>
              <a:rPr lang="it-IT" dirty="0" smtClean="0"/>
              <a:t>For </a:t>
            </a:r>
            <a:r>
              <a:rPr lang="it-IT" dirty="0" err="1" smtClean="0"/>
              <a:t>backward</a:t>
            </a:r>
            <a:r>
              <a:rPr lang="it-IT" dirty="0" smtClean="0"/>
              <a:t> </a:t>
            </a:r>
            <a:r>
              <a:rPr lang="it-IT" dirty="0" err="1" smtClean="0"/>
              <a:t>compatibility</a:t>
            </a:r>
            <a:r>
              <a:rPr lang="it-IT" dirty="0" smtClean="0"/>
              <a:t> </a:t>
            </a:r>
            <a:r>
              <a:rPr lang="it-IT" dirty="0" err="1" smtClean="0"/>
              <a:t>only</a:t>
            </a:r>
            <a:endParaRPr lang="it-IT" dirty="0" smtClean="0"/>
          </a:p>
          <a:p>
            <a:pPr lvl="1"/>
            <a:r>
              <a:rPr lang="it-IT" dirty="0" err="1" smtClean="0"/>
              <a:t>Available</a:t>
            </a:r>
            <a:r>
              <a:rPr lang="it-IT" dirty="0" smtClean="0"/>
              <a:t> </a:t>
            </a:r>
            <a:r>
              <a:rPr lang="it-IT" dirty="0" err="1" smtClean="0"/>
              <a:t>only</a:t>
            </a:r>
            <a:r>
              <a:rPr lang="it-IT" dirty="0" smtClean="0"/>
              <a:t> </a:t>
            </a:r>
            <a:r>
              <a:rPr lang="it-IT" dirty="0" err="1" smtClean="0"/>
              <a:t>through</a:t>
            </a:r>
            <a:r>
              <a:rPr lang="it-IT" dirty="0" smtClean="0"/>
              <a:t> </a:t>
            </a:r>
            <a:r>
              <a:rPr lang="it-IT" dirty="0" err="1" smtClean="0"/>
              <a:t>PowerShell</a:t>
            </a:r>
            <a:endParaRPr lang="it-IT" dirty="0" smtClean="0"/>
          </a:p>
          <a:p>
            <a:pPr lvl="1"/>
            <a:r>
              <a:rPr lang="it-IT" dirty="0" smtClean="0"/>
              <a:t>No more </a:t>
            </a:r>
            <a:r>
              <a:rPr lang="it-IT" dirty="0" err="1" smtClean="0"/>
              <a:t>available</a:t>
            </a:r>
            <a:r>
              <a:rPr lang="it-IT" dirty="0" smtClean="0"/>
              <a:t> in SharePoint Central Administration</a:t>
            </a:r>
          </a:p>
          <a:p>
            <a:pPr lvl="1"/>
            <a:r>
              <a:rPr lang="en-US" dirty="0" smtClean="0"/>
              <a:t>You have Convert-</a:t>
            </a:r>
            <a:r>
              <a:rPr lang="en-US" dirty="0" err="1" smtClean="0"/>
              <a:t>SPWebApplication</a:t>
            </a:r>
            <a:r>
              <a:rPr lang="en-US" dirty="0" smtClean="0"/>
              <a:t> to migrate to claims …</a:t>
            </a:r>
            <a:endParaRPr lang="it-IT" dirty="0" smtClean="0"/>
          </a:p>
          <a:p>
            <a:r>
              <a:rPr lang="it-IT" dirty="0" err="1" smtClean="0"/>
              <a:t>Claims-based</a:t>
            </a:r>
            <a:endParaRPr lang="it-IT" dirty="0" smtClean="0"/>
          </a:p>
          <a:p>
            <a:pPr lvl="1"/>
            <a:r>
              <a:rPr lang="it-IT" dirty="0" err="1" smtClean="0"/>
              <a:t>It’s</a:t>
            </a:r>
            <a:r>
              <a:rPr lang="it-IT" dirty="0" smtClean="0"/>
              <a:t> the default mode</a:t>
            </a:r>
          </a:p>
          <a:p>
            <a:pPr lvl="1"/>
            <a:r>
              <a:rPr lang="it-IT" dirty="0" smtClean="0"/>
              <a:t>And the </a:t>
            </a:r>
            <a:r>
              <a:rPr lang="it-IT" dirty="0" err="1" smtClean="0"/>
              <a:t>only</a:t>
            </a:r>
            <a:r>
              <a:rPr lang="it-IT" dirty="0" smtClean="0"/>
              <a:t> </a:t>
            </a:r>
            <a:r>
              <a:rPr lang="it-IT" dirty="0" err="1" smtClean="0"/>
              <a:t>one</a:t>
            </a:r>
            <a:r>
              <a:rPr lang="it-IT" dirty="0" smtClean="0"/>
              <a:t> </a:t>
            </a:r>
            <a:r>
              <a:rPr lang="it-IT" dirty="0" err="1" smtClean="0"/>
              <a:t>available</a:t>
            </a:r>
            <a:r>
              <a:rPr lang="it-IT" dirty="0" smtClean="0"/>
              <a:t> in SPCA</a:t>
            </a:r>
          </a:p>
          <a:p>
            <a:pPr lvl="1"/>
            <a:r>
              <a:rPr lang="it-IT" dirty="0" smtClean="0"/>
              <a:t>Use it … and </a:t>
            </a:r>
            <a:r>
              <a:rPr lang="it-IT" dirty="0" err="1" smtClean="0"/>
              <a:t>move</a:t>
            </a:r>
            <a:r>
              <a:rPr lang="it-IT" dirty="0" smtClean="0"/>
              <a:t> to it</a:t>
            </a:r>
            <a:endParaRPr lang="it-IT" dirty="0"/>
          </a:p>
        </p:txBody>
      </p:sp>
    </p:spTree>
    <p:extLst>
      <p:ext uri="{BB962C8B-B14F-4D97-AF65-F5344CB8AC3E}">
        <p14:creationId xmlns:p14="http://schemas.microsoft.com/office/powerpoint/2010/main" val="34589132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Claims-based Authentication Methods</a:t>
            </a:r>
            <a:endParaRPr lang="it-IT" dirty="0"/>
          </a:p>
        </p:txBody>
      </p:sp>
      <p:sp>
        <p:nvSpPr>
          <p:cNvPr id="3" name="Content Placeholder 2"/>
          <p:cNvSpPr>
            <a:spLocks noGrp="1"/>
          </p:cNvSpPr>
          <p:nvPr>
            <p:ph type="body" sz="quarter" idx="11"/>
          </p:nvPr>
        </p:nvSpPr>
        <p:spPr>
          <a:xfrm>
            <a:off x="274639" y="1212849"/>
            <a:ext cx="11889564" cy="5478423"/>
          </a:xfrm>
          <a:prstGeom prst="rect">
            <a:avLst/>
          </a:prstGeom>
        </p:spPr>
        <p:txBody>
          <a:bodyPr/>
          <a:lstStyle/>
          <a:p>
            <a:r>
              <a:rPr lang="it-IT" dirty="0" smtClean="0"/>
              <a:t>Anonymous</a:t>
            </a:r>
          </a:p>
          <a:p>
            <a:r>
              <a:rPr lang="it-IT" dirty="0" smtClean="0"/>
              <a:t>Windows</a:t>
            </a:r>
          </a:p>
          <a:p>
            <a:pPr lvl="1"/>
            <a:r>
              <a:rPr lang="it-IT" dirty="0" smtClean="0"/>
              <a:t>Basic, NTLM, </a:t>
            </a:r>
            <a:r>
              <a:rPr lang="it-IT" dirty="0" err="1" smtClean="0"/>
              <a:t>Kerberos</a:t>
            </a:r>
            <a:endParaRPr lang="it-IT" dirty="0" smtClean="0"/>
          </a:p>
          <a:p>
            <a:r>
              <a:rPr lang="it-IT" dirty="0" smtClean="0"/>
              <a:t>Forms </a:t>
            </a:r>
            <a:r>
              <a:rPr lang="it-IT" dirty="0" err="1" smtClean="0"/>
              <a:t>Based</a:t>
            </a:r>
            <a:r>
              <a:rPr lang="it-IT" dirty="0" smtClean="0"/>
              <a:t> </a:t>
            </a:r>
            <a:r>
              <a:rPr lang="it-IT" dirty="0" err="1" smtClean="0"/>
              <a:t>Authentication</a:t>
            </a:r>
            <a:r>
              <a:rPr lang="it-IT" dirty="0" smtClean="0"/>
              <a:t> (FBA)</a:t>
            </a:r>
          </a:p>
          <a:p>
            <a:pPr lvl="1"/>
            <a:r>
              <a:rPr lang="it-IT" dirty="0" err="1" smtClean="0"/>
              <a:t>Membership</a:t>
            </a:r>
            <a:r>
              <a:rPr lang="it-IT" dirty="0" smtClean="0"/>
              <a:t> API (ASPNET SQL)</a:t>
            </a:r>
          </a:p>
          <a:p>
            <a:pPr lvl="1"/>
            <a:r>
              <a:rPr lang="it-IT" dirty="0" smtClean="0"/>
              <a:t>LDAP Provider</a:t>
            </a:r>
          </a:p>
          <a:p>
            <a:pPr lvl="1"/>
            <a:r>
              <a:rPr lang="it-IT" dirty="0" smtClean="0"/>
              <a:t>Custom Provider (</a:t>
            </a:r>
            <a:r>
              <a:rPr lang="it-IT" dirty="0" err="1" smtClean="0"/>
              <a:t>developed</a:t>
            </a:r>
            <a:r>
              <a:rPr lang="it-IT" dirty="0" smtClean="0"/>
              <a:t> in .NET)</a:t>
            </a:r>
          </a:p>
          <a:p>
            <a:r>
              <a:rPr lang="it-IT" dirty="0" err="1" smtClean="0"/>
              <a:t>Trusted</a:t>
            </a:r>
            <a:r>
              <a:rPr lang="it-IT" dirty="0" smtClean="0"/>
              <a:t> Identity Provider</a:t>
            </a:r>
          </a:p>
          <a:p>
            <a:pPr lvl="1"/>
            <a:r>
              <a:rPr lang="it-IT" dirty="0" smtClean="0"/>
              <a:t>Active Directory </a:t>
            </a:r>
            <a:r>
              <a:rPr lang="it-IT" dirty="0" err="1" smtClean="0"/>
              <a:t>Federation</a:t>
            </a:r>
            <a:r>
              <a:rPr lang="it-IT" dirty="0" smtClean="0"/>
              <a:t> Services (ADFS 2.0/3.0)</a:t>
            </a:r>
          </a:p>
          <a:p>
            <a:pPr lvl="1"/>
            <a:r>
              <a:rPr lang="it-IT" dirty="0" smtClean="0"/>
              <a:t>Windows Azure Access Control Services (ACS)</a:t>
            </a:r>
          </a:p>
          <a:p>
            <a:pPr lvl="1"/>
            <a:r>
              <a:rPr lang="it-IT" dirty="0" smtClean="0"/>
              <a:t>Windows Azure Active Directory Services (AAD, via ACS)</a:t>
            </a:r>
          </a:p>
          <a:p>
            <a:pPr lvl="1"/>
            <a:r>
              <a:rPr lang="it-IT" dirty="0" smtClean="0"/>
              <a:t>Custom IP/STS (</a:t>
            </a:r>
            <a:r>
              <a:rPr lang="it-IT" dirty="0" err="1" smtClean="0"/>
              <a:t>developed</a:t>
            </a:r>
            <a:r>
              <a:rPr lang="it-IT" dirty="0" smtClean="0"/>
              <a:t> in .NET or </a:t>
            </a:r>
            <a:r>
              <a:rPr lang="it-IT" dirty="0" err="1" smtClean="0"/>
              <a:t>any</a:t>
            </a:r>
            <a:r>
              <a:rPr lang="it-IT" dirty="0" smtClean="0"/>
              <a:t> </a:t>
            </a:r>
            <a:r>
              <a:rPr lang="it-IT" dirty="0" err="1" smtClean="0"/>
              <a:t>other</a:t>
            </a:r>
            <a:r>
              <a:rPr lang="it-IT" dirty="0" smtClean="0"/>
              <a:t> </a:t>
            </a:r>
            <a:r>
              <a:rPr lang="it-IT" dirty="0" err="1" smtClean="0"/>
              <a:t>compliant</a:t>
            </a:r>
            <a:r>
              <a:rPr lang="it-IT" dirty="0" smtClean="0"/>
              <a:t> </a:t>
            </a:r>
            <a:r>
              <a:rPr lang="it-IT" dirty="0" err="1" smtClean="0"/>
              <a:t>platform</a:t>
            </a:r>
            <a:r>
              <a:rPr lang="it-IT" dirty="0" smtClean="0"/>
              <a:t>)</a:t>
            </a:r>
            <a:endParaRPr lang="it-IT" dirty="0"/>
          </a:p>
        </p:txBody>
      </p:sp>
    </p:spTree>
    <p:extLst>
      <p:ext uri="{BB962C8B-B14F-4D97-AF65-F5344CB8AC3E}">
        <p14:creationId xmlns:p14="http://schemas.microsoft.com/office/powerpoint/2010/main" val="22595420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SharePoint 2013 </a:t>
            </a:r>
            <a:r>
              <a:rPr lang="it-IT" dirty="0" err="1" smtClean="0"/>
              <a:t>Authentication</a:t>
            </a:r>
            <a:endParaRPr lang="it-IT" dirty="0"/>
          </a:p>
        </p:txBody>
      </p:sp>
      <p:sp>
        <p:nvSpPr>
          <p:cNvPr id="3" name="Text Placeholder 2"/>
          <p:cNvSpPr>
            <a:spLocks noGrp="1"/>
          </p:cNvSpPr>
          <p:nvPr>
            <p:ph type="body" sz="quarter" idx="12"/>
          </p:nvPr>
        </p:nvSpPr>
        <p:spPr/>
        <p:txBody>
          <a:bodyPr/>
          <a:lstStyle/>
          <a:p>
            <a:r>
              <a:rPr lang="it-IT" dirty="0" smtClean="0"/>
              <a:t>Paolo Pialorsi</a:t>
            </a:r>
            <a:endParaRPr lang="it-IT" dirty="0"/>
          </a:p>
        </p:txBody>
      </p:sp>
    </p:spTree>
    <p:extLst>
      <p:ext uri="{BB962C8B-B14F-4D97-AF65-F5344CB8AC3E}">
        <p14:creationId xmlns:p14="http://schemas.microsoft.com/office/powerpoint/2010/main" val="169856364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5" id="{287D7014-AE1A-4083-8B84-418910E7202F}" vid="{4EAA8867-F150-4721-ADD5-F741C6E76572}"/>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D008239-9169-42A3-803D-55DCAFE70AAA}"/>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SharePoint_Conference_2014_ITPro_Template_lms-2</Template>
  <TotalTime>1</TotalTime>
  <Words>3017</Words>
  <Application>Microsoft Office PowerPoint</Application>
  <PresentationFormat>Custom</PresentationFormat>
  <Paragraphs>377</Paragraphs>
  <Slides>37</Slides>
  <Notes>16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37</vt:i4>
      </vt:variant>
    </vt:vector>
  </HeadingPairs>
  <TitlesOfParts>
    <vt:vector size="44" baseType="lpstr">
      <vt:lpstr>Arial</vt:lpstr>
      <vt:lpstr>Calibri</vt:lpstr>
      <vt:lpstr>Segoe UI</vt:lpstr>
      <vt:lpstr>Segoe UI Light</vt:lpstr>
      <vt:lpstr>Wingdings</vt:lpstr>
      <vt:lpstr>5-30499_SPC_2014_ITPro_Template_16x9</vt:lpstr>
      <vt:lpstr>1_5-30499_SPC_2014_ITPro_Template_16x9</vt:lpstr>
      <vt:lpstr>PowerPoint Presentation</vt:lpstr>
      <vt:lpstr>Authentication and Authorization Infrastructure in Microsoft SharePoint 2013</vt:lpstr>
      <vt:lpstr>Something about me</vt:lpstr>
      <vt:lpstr>Agenda</vt:lpstr>
      <vt:lpstr>Authentication</vt:lpstr>
      <vt:lpstr>SharePoint 2013 Users’ Authentication</vt:lpstr>
      <vt:lpstr>Supported Authentication Modes</vt:lpstr>
      <vt:lpstr>Claims-based Authentication Methods</vt:lpstr>
      <vt:lpstr>SharePoint 2013 Authentication</vt:lpstr>
      <vt:lpstr>Identity Claims Representation</vt:lpstr>
      <vt:lpstr>How it works</vt:lpstr>
      <vt:lpstr>Trusting an external Identity Provider</vt:lpstr>
      <vt:lpstr>Windows Azure ACS 2.0</vt:lpstr>
      <vt:lpstr>Some Specs Supported by ACS 2.0</vt:lpstr>
      <vt:lpstr>Federating with Windows Azure ACS</vt:lpstr>
      <vt:lpstr>PeoplePicker, Claims, Augmentation, etc.</vt:lpstr>
      <vt:lpstr>Claims Providers</vt:lpstr>
      <vt:lpstr>Custom Claims Providers</vt:lpstr>
      <vt:lpstr>Custom Claims Provider Deployment</vt:lpstr>
      <vt:lpstr>Developing a Custom ClaimProvider (Quick Overview)</vt:lpstr>
      <vt:lpstr>SharePoint 2013 App Authentication</vt:lpstr>
      <vt:lpstr>App Authentication is supported only for CSOM or REST API requests originated by an app! </vt:lpstr>
      <vt:lpstr>Authentication Model for Apps</vt:lpstr>
      <vt:lpstr>SharePoint 2013 Apps’ Authentication</vt:lpstr>
      <vt:lpstr>The OAuth Protocol</vt:lpstr>
      <vt:lpstr>SharePoint Apps                      OAuth Flow</vt:lpstr>
      <vt:lpstr>Server to Server (High Trust)</vt:lpstr>
      <vt:lpstr>Authorization</vt:lpstr>
      <vt:lpstr>SPUser and SPGroup</vt:lpstr>
      <vt:lpstr>App Permissions</vt:lpstr>
      <vt:lpstr>More about App Permissions</vt:lpstr>
      <vt:lpstr>SharePoint 2013 Authorization</vt:lpstr>
      <vt:lpstr>Sesha Mani</vt:lpstr>
      <vt:lpstr>Claims, Oauth, S2S in SharePoint – Roadmap</vt:lpstr>
      <vt:lpstr>Wrap up</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Authentication and Authorization Infrastructure in Microsoft SharePoint 2013</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Administrator</cp:lastModifiedBy>
  <cp:revision>4</cp:revision>
  <dcterms:created xsi:type="dcterms:W3CDTF">2014-03-05T02:14:40Z</dcterms:created>
  <dcterms:modified xsi:type="dcterms:W3CDTF">2014-03-06T21:39:23Z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