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50"/>
  </p:notesMasterIdLst>
  <p:handoutMasterIdLst>
    <p:handoutMasterId r:id="rId51"/>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300" r:id="rId48"/>
    <p:sldId id="299" r:id="rId4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55022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4289947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799614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1772375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1655515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3751661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100169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3434807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699236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40907850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920612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84707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7750029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332243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34609125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26731916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39678561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4121759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12748636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10347104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22374773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2701192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18633655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1085751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1794172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40966411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20276286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19190134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24103348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21720466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2931238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41332201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1431610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7692589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40</a:t>
            </a:fld>
            <a:endParaRPr lang="en-US" dirty="0"/>
          </a:p>
        </p:txBody>
      </p:sp>
    </p:spTree>
    <p:extLst>
      <p:ext uri="{BB962C8B-B14F-4D97-AF65-F5344CB8AC3E}">
        <p14:creationId xmlns:p14="http://schemas.microsoft.com/office/powerpoint/2010/main" val="34332684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41</a:t>
            </a:fld>
            <a:endParaRPr lang="en-US" dirty="0"/>
          </a:p>
        </p:txBody>
      </p:sp>
    </p:spTree>
    <p:extLst>
      <p:ext uri="{BB962C8B-B14F-4D97-AF65-F5344CB8AC3E}">
        <p14:creationId xmlns:p14="http://schemas.microsoft.com/office/powerpoint/2010/main" val="24580079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43</a:t>
            </a:fld>
            <a:endParaRPr lang="en-US" dirty="0"/>
          </a:p>
        </p:txBody>
      </p:sp>
    </p:spTree>
    <p:extLst>
      <p:ext uri="{BB962C8B-B14F-4D97-AF65-F5344CB8AC3E}">
        <p14:creationId xmlns:p14="http://schemas.microsoft.com/office/powerpoint/2010/main" val="21152199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44</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323861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877591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956652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928690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2862856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123058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3615396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0063601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4205019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breezejs.com/" TargetMode="External"/><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knockoutjs.com/" TargetMode="External"/><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angularjs.org/" TargetMode="External"/><Relationship Id="rId2" Type="http://schemas.openxmlformats.org/officeDocument/2006/relationships/notesSlide" Target="../notesSlides/notesSlide24.xml"/><Relationship Id="rId1" Type="http://schemas.openxmlformats.org/officeDocument/2006/relationships/slideLayout" Target="../slideLayouts/slideLayout11.xml"/><Relationship Id="rId4" Type="http://schemas.openxmlformats.org/officeDocument/2006/relationships/hyperlink" Target="https://ajax.googleapis.com/ajax/libs/angularjs/1.0.1/angular.min.j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10.jpg"/><Relationship Id="rId11" Type="http://schemas.openxmlformats.org/officeDocument/2006/relationships/image" Target="../media/image15.jp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g"/><Relationship Id="rId9" Type="http://schemas.openxmlformats.org/officeDocument/2006/relationships/image" Target="../media/image13.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www.lesscss.org/" TargetMode="External"/><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hyperlink" Target="http://getbootstrap.com/" TargetMode="External"/><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hyperlink" Target="http://curah.microsoft.com/56000/sharepoint-conference-2014-spc413-resources" TargetMode="External"/><Relationship Id="rId2" Type="http://schemas.openxmlformats.org/officeDocument/2006/relationships/notesSlide" Target="../notesSlides/notesSlide42.xml"/><Relationship Id="rId1" Type="http://schemas.openxmlformats.org/officeDocument/2006/relationships/slideLayout" Target="../slideLayouts/slideLayout11.xml"/><Relationship Id="rId5" Type="http://schemas.openxmlformats.org/officeDocument/2006/relationships/hyperlink" Target="http://curah.microsoft.com/56111/sharepoint-conference-2014-spc400-resources" TargetMode="External"/><Relationship Id="rId4" Type="http://schemas.openxmlformats.org/officeDocument/2006/relationships/hyperlink" Target="http://curah.microsoft.com/56018/sharepoint-conference-2014-spc400-resources"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datajs.codeplex.com/"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19701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Caching Data</a:t>
            </a:r>
            <a:endParaRPr lang="en-US" dirty="0"/>
          </a:p>
        </p:txBody>
      </p:sp>
      <p:sp>
        <p:nvSpPr>
          <p:cNvPr id="3" name="Text Placeholder 2"/>
          <p:cNvSpPr>
            <a:spLocks noGrp="1"/>
          </p:cNvSpPr>
          <p:nvPr>
            <p:ph type="body" sz="quarter" idx="10"/>
          </p:nvPr>
        </p:nvSpPr>
        <p:spPr>
          <a:xfrm>
            <a:off x="274638" y="1216152"/>
            <a:ext cx="11887199" cy="3865225"/>
          </a:xfrm>
        </p:spPr>
        <p:txBody>
          <a:bodyPr/>
          <a:lstStyle/>
          <a:p>
            <a:r>
              <a:rPr lang="en-US" sz="1840" dirty="0" err="1">
                <a:solidFill>
                  <a:srgbClr val="00B0F0"/>
                </a:solidFill>
              </a:rPr>
              <a:t>var</a:t>
            </a:r>
            <a:r>
              <a:rPr lang="en-US" sz="1840" dirty="0"/>
              <a:t> cache = </a:t>
            </a:r>
            <a:r>
              <a:rPr lang="en-US" sz="1840" dirty="0" err="1"/>
              <a:t>datajs.createDataCache</a:t>
            </a:r>
            <a:r>
              <a:rPr lang="en-US" sz="1840" dirty="0"/>
              <a:t>({</a:t>
            </a:r>
          </a:p>
          <a:p>
            <a:r>
              <a:rPr lang="en-US" sz="1840" dirty="0"/>
              <a:t>            name: </a:t>
            </a:r>
            <a:r>
              <a:rPr lang="en-US" sz="1840" dirty="0">
                <a:solidFill>
                  <a:srgbClr val="FF0000"/>
                </a:solidFill>
              </a:rPr>
              <a:t>"contacts"</a:t>
            </a:r>
            <a:r>
              <a:rPr lang="en-US" sz="1840" dirty="0"/>
              <a:t>,</a:t>
            </a:r>
          </a:p>
          <a:p>
            <a:r>
              <a:rPr lang="en-US" sz="1840" dirty="0"/>
              <a:t>            source: </a:t>
            </a:r>
            <a:r>
              <a:rPr lang="en-US" sz="1840" dirty="0">
                <a:solidFill>
                  <a:srgbClr val="FF0000"/>
                </a:solidFill>
              </a:rPr>
              <a:t>"../_</a:t>
            </a:r>
            <a:r>
              <a:rPr lang="en-US" sz="1840" dirty="0" err="1">
                <a:solidFill>
                  <a:srgbClr val="FF0000"/>
                </a:solidFill>
              </a:rPr>
              <a:t>api</a:t>
            </a:r>
            <a:r>
              <a:rPr lang="en-US" sz="1840" dirty="0">
                <a:solidFill>
                  <a:srgbClr val="FF0000"/>
                </a:solidFill>
              </a:rPr>
              <a:t>/web/lists/</a:t>
            </a:r>
            <a:r>
              <a:rPr lang="en-US" sz="1840" dirty="0" err="1">
                <a:solidFill>
                  <a:srgbClr val="FF0000"/>
                </a:solidFill>
              </a:rPr>
              <a:t>getByTitle</a:t>
            </a:r>
            <a:r>
              <a:rPr lang="en-US" sz="1840" dirty="0">
                <a:solidFill>
                  <a:srgbClr val="FF0000"/>
                </a:solidFill>
              </a:rPr>
              <a:t>('Contacts')/items"</a:t>
            </a:r>
            <a:r>
              <a:rPr lang="en-US" sz="1840" dirty="0"/>
              <a:t> +</a:t>
            </a:r>
          </a:p>
          <a:p>
            <a:r>
              <a:rPr lang="en-US" sz="1840" dirty="0"/>
              <a:t>                    </a:t>
            </a:r>
            <a:r>
              <a:rPr lang="en-US" sz="1840" dirty="0">
                <a:solidFill>
                  <a:srgbClr val="FF0000"/>
                </a:solidFill>
              </a:rPr>
              <a:t>"?$select=</a:t>
            </a:r>
            <a:r>
              <a:rPr lang="en-US" sz="1840" dirty="0" err="1">
                <a:solidFill>
                  <a:srgbClr val="FF0000"/>
                </a:solidFill>
              </a:rPr>
              <a:t>Id,FullName,FirstName,Title,WorkPhone,Email</a:t>
            </a:r>
            <a:r>
              <a:rPr lang="en-US" sz="1840" dirty="0">
                <a:solidFill>
                  <a:srgbClr val="FF0000"/>
                </a:solidFill>
              </a:rPr>
              <a:t>"</a:t>
            </a:r>
            <a:r>
              <a:rPr lang="en-US" sz="1840" dirty="0"/>
              <a:t> +</a:t>
            </a:r>
          </a:p>
          <a:p>
            <a:r>
              <a:rPr lang="en-US" sz="1840" dirty="0"/>
              <a:t>                    </a:t>
            </a:r>
            <a:r>
              <a:rPr lang="en-US" sz="1840" dirty="0">
                <a:solidFill>
                  <a:srgbClr val="FF0000"/>
                </a:solidFill>
              </a:rPr>
              <a:t>"&amp;$</a:t>
            </a:r>
            <a:r>
              <a:rPr lang="en-US" sz="1840" dirty="0" err="1">
                <a:solidFill>
                  <a:srgbClr val="FF0000"/>
                </a:solidFill>
              </a:rPr>
              <a:t>orderby</a:t>
            </a:r>
            <a:r>
              <a:rPr lang="en-US" sz="1840" dirty="0">
                <a:solidFill>
                  <a:srgbClr val="FF0000"/>
                </a:solidFill>
              </a:rPr>
              <a:t>=</a:t>
            </a:r>
            <a:r>
              <a:rPr lang="en-US" sz="1840" dirty="0" err="1">
                <a:solidFill>
                  <a:srgbClr val="FF0000"/>
                </a:solidFill>
              </a:rPr>
              <a:t>Title,FirstName</a:t>
            </a:r>
            <a:r>
              <a:rPr lang="en-US" sz="1840" dirty="0">
                <a:solidFill>
                  <a:srgbClr val="FF0000"/>
                </a:solidFill>
              </a:rPr>
              <a:t>"</a:t>
            </a:r>
            <a:r>
              <a:rPr lang="en-US" sz="1840" dirty="0"/>
              <a:t>,</a:t>
            </a:r>
          </a:p>
          <a:p>
            <a:r>
              <a:rPr lang="en-US" sz="1840" dirty="0"/>
              <a:t>            </a:t>
            </a:r>
            <a:r>
              <a:rPr lang="en-US" sz="1840" dirty="0" err="1"/>
              <a:t>pageSize</a:t>
            </a:r>
            <a:r>
              <a:rPr lang="en-US" sz="1840" dirty="0"/>
              <a:t>: 1000</a:t>
            </a:r>
          </a:p>
          <a:p>
            <a:r>
              <a:rPr lang="en-US" sz="1840" dirty="0"/>
              <a:t>        });</a:t>
            </a:r>
          </a:p>
          <a:p>
            <a:endParaRPr lang="en-US" sz="1840" dirty="0"/>
          </a:p>
          <a:p>
            <a:r>
              <a:rPr lang="en-US" sz="1840" dirty="0" err="1"/>
              <a:t>cache.readRange</a:t>
            </a:r>
            <a:r>
              <a:rPr lang="en-US" sz="1840" dirty="0"/>
              <a:t>(</a:t>
            </a:r>
            <a:r>
              <a:rPr lang="en-US" sz="1840" dirty="0" err="1"/>
              <a:t>startIndex</a:t>
            </a:r>
            <a:r>
              <a:rPr lang="en-US" sz="1840" dirty="0"/>
              <a:t>, count).then(function(data</a:t>
            </a:r>
            <a:r>
              <a:rPr lang="en-US" sz="1840" dirty="0" smtClean="0"/>
              <a:t>){...});</a:t>
            </a:r>
          </a:p>
          <a:p>
            <a:endParaRPr lang="en-US" sz="1840" dirty="0"/>
          </a:p>
          <a:p>
            <a:r>
              <a:rPr lang="en-US" sz="1840" dirty="0" err="1"/>
              <a:t>cache.clear</a:t>
            </a:r>
            <a:r>
              <a:rPr lang="en-US" sz="1840" dirty="0"/>
              <a:t>().then(function(data){...});</a:t>
            </a:r>
          </a:p>
          <a:p>
            <a:endParaRPr lang="en-US" sz="1840" dirty="0"/>
          </a:p>
        </p:txBody>
      </p:sp>
    </p:spTree>
    <p:extLst>
      <p:ext uri="{BB962C8B-B14F-4D97-AF65-F5344CB8AC3E}">
        <p14:creationId xmlns:p14="http://schemas.microsoft.com/office/powerpoint/2010/main" val="31721709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Caching with data.js</a:t>
            </a:r>
            <a:endParaRPr lang="en-US" dirty="0"/>
          </a:p>
        </p:txBody>
      </p:sp>
    </p:spTree>
    <p:extLst>
      <p:ext uri="{BB962C8B-B14F-4D97-AF65-F5344CB8AC3E}">
        <p14:creationId xmlns:p14="http://schemas.microsoft.com/office/powerpoint/2010/main" val="39434044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Breeze.js</a:t>
            </a:r>
            <a:endParaRPr lang="en-US" dirty="0"/>
          </a:p>
        </p:txBody>
      </p:sp>
      <p:sp>
        <p:nvSpPr>
          <p:cNvPr id="3" name="Content Placeholder 2"/>
          <p:cNvSpPr>
            <a:spLocks noGrp="1"/>
          </p:cNvSpPr>
          <p:nvPr>
            <p:ph idx="4294967295"/>
          </p:nvPr>
        </p:nvSpPr>
        <p:spPr>
          <a:xfrm>
            <a:off x="503237" y="1202054"/>
            <a:ext cx="10724938" cy="5419407"/>
          </a:xfrm>
          <a:prstGeom prst="rect">
            <a:avLst/>
          </a:prstGeom>
        </p:spPr>
        <p:txBody>
          <a:bodyPr>
            <a:normAutofit/>
          </a:bodyPr>
          <a:lstStyle/>
          <a:p>
            <a:r>
              <a:rPr lang="en-US" dirty="0" smtClean="0"/>
              <a:t>Description</a:t>
            </a:r>
          </a:p>
          <a:p>
            <a:pPr lvl="1"/>
            <a:r>
              <a:rPr lang="en-US" dirty="0" smtClean="0"/>
              <a:t>Entity modeling and querying</a:t>
            </a:r>
          </a:p>
          <a:p>
            <a:r>
              <a:rPr lang="en-US" dirty="0" smtClean="0"/>
              <a:t>Location</a:t>
            </a:r>
          </a:p>
          <a:p>
            <a:pPr lvl="1"/>
            <a:r>
              <a:rPr lang="en-US" dirty="0">
                <a:hlinkClick r:id="rId3"/>
              </a:rPr>
              <a:t>http</a:t>
            </a:r>
            <a:r>
              <a:rPr lang="en-US" dirty="0" smtClean="0">
                <a:hlinkClick r:id="rId3"/>
              </a:rPr>
              <a:t>://breezejs.com/</a:t>
            </a:r>
            <a:endParaRPr lang="en-US" dirty="0" smtClean="0"/>
          </a:p>
          <a:p>
            <a:pPr lvl="1"/>
            <a:r>
              <a:rPr lang="en-US" dirty="0" err="1" smtClean="0"/>
              <a:t>NuGet</a:t>
            </a:r>
            <a:endParaRPr lang="en-US" dirty="0" smtClean="0"/>
          </a:p>
          <a:p>
            <a:r>
              <a:rPr lang="en-US" dirty="0" smtClean="0"/>
              <a:t>Features</a:t>
            </a:r>
          </a:p>
          <a:p>
            <a:pPr lvl="1"/>
            <a:r>
              <a:rPr lang="en-US" dirty="0" smtClean="0"/>
              <a:t>Entity Modeling</a:t>
            </a:r>
          </a:p>
          <a:p>
            <a:pPr lvl="1"/>
            <a:r>
              <a:rPr lang="en-US" dirty="0" smtClean="0"/>
              <a:t>Entity Querying</a:t>
            </a:r>
          </a:p>
          <a:p>
            <a:pPr lvl="1"/>
            <a:r>
              <a:rPr lang="en-US" dirty="0" smtClean="0"/>
              <a:t>Data Caching</a:t>
            </a:r>
          </a:p>
          <a:p>
            <a:pPr lvl="1"/>
            <a:r>
              <a:rPr lang="en-US" dirty="0" smtClean="0"/>
              <a:t>Change Tracking</a:t>
            </a:r>
          </a:p>
          <a:p>
            <a:pPr lvl="1"/>
            <a:r>
              <a:rPr lang="en-US" dirty="0" smtClean="0"/>
              <a:t>Batch operations</a:t>
            </a:r>
          </a:p>
        </p:txBody>
      </p:sp>
    </p:spTree>
    <p:extLst>
      <p:ext uri="{BB962C8B-B14F-4D97-AF65-F5344CB8AC3E}">
        <p14:creationId xmlns:p14="http://schemas.microsoft.com/office/powerpoint/2010/main" val="48692230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Retrieving OData</a:t>
            </a:r>
            <a:endParaRPr lang="en-US" dirty="0"/>
          </a:p>
        </p:txBody>
      </p:sp>
      <p:sp>
        <p:nvSpPr>
          <p:cNvPr id="3" name="Text Placeholder 2"/>
          <p:cNvSpPr>
            <a:spLocks noGrp="1"/>
          </p:cNvSpPr>
          <p:nvPr>
            <p:ph type="body" sz="quarter" idx="10"/>
          </p:nvPr>
        </p:nvSpPr>
        <p:spPr>
          <a:xfrm>
            <a:off x="274638" y="1216152"/>
            <a:ext cx="11887199" cy="5422382"/>
          </a:xfrm>
        </p:spPr>
        <p:txBody>
          <a:bodyPr/>
          <a:lstStyle/>
          <a:p>
            <a:r>
              <a:rPr lang="en-US" sz="1840" dirty="0" smtClean="0">
                <a:solidFill>
                  <a:srgbClr val="00B050"/>
                </a:solidFill>
              </a:rPr>
              <a:t>//initialize adapter</a:t>
            </a:r>
          </a:p>
          <a:p>
            <a:r>
              <a:rPr lang="en-US" sz="1840" dirty="0" err="1" smtClean="0"/>
              <a:t>breeze.config.initializeAdapterInstances</a:t>
            </a:r>
            <a:r>
              <a:rPr lang="en-US" sz="1840" dirty="0"/>
              <a:t>({ </a:t>
            </a:r>
            <a:r>
              <a:rPr lang="en-US" sz="1840" dirty="0" err="1"/>
              <a:t>dataService</a:t>
            </a:r>
            <a:r>
              <a:rPr lang="en-US" sz="1840" dirty="0"/>
              <a:t>: </a:t>
            </a:r>
            <a:r>
              <a:rPr lang="en-US" sz="1840" dirty="0">
                <a:solidFill>
                  <a:srgbClr val="FF0000"/>
                </a:solidFill>
              </a:rPr>
              <a:t>"OData" </a:t>
            </a:r>
            <a:r>
              <a:rPr lang="en-US" sz="1840" dirty="0"/>
              <a:t>});</a:t>
            </a:r>
          </a:p>
          <a:p>
            <a:r>
              <a:rPr lang="en-US" sz="1840" dirty="0" err="1"/>
              <a:t>var</a:t>
            </a:r>
            <a:r>
              <a:rPr lang="en-US" sz="1840" dirty="0"/>
              <a:t> manager = new </a:t>
            </a:r>
            <a:r>
              <a:rPr lang="en-US" sz="1840" dirty="0" err="1"/>
              <a:t>breeze.EntityManager</a:t>
            </a:r>
            <a:r>
              <a:rPr lang="en-US" sz="1840" dirty="0">
                <a:solidFill>
                  <a:srgbClr val="FF0000"/>
                </a:solidFill>
              </a:rPr>
              <a:t>("/</a:t>
            </a:r>
            <a:r>
              <a:rPr lang="en-US" sz="1840" dirty="0" err="1">
                <a:solidFill>
                  <a:srgbClr val="FF0000"/>
                </a:solidFill>
              </a:rPr>
              <a:t>odata</a:t>
            </a:r>
            <a:r>
              <a:rPr lang="en-US" sz="1840" dirty="0">
                <a:solidFill>
                  <a:srgbClr val="FF0000"/>
                </a:solidFill>
              </a:rPr>
              <a:t>/"</a:t>
            </a:r>
            <a:r>
              <a:rPr lang="en-US" sz="1840" dirty="0"/>
              <a:t>);</a:t>
            </a:r>
          </a:p>
          <a:p>
            <a:endParaRPr lang="en-US" sz="1840" dirty="0" smtClean="0"/>
          </a:p>
          <a:p>
            <a:r>
              <a:rPr lang="en-US" sz="1840" dirty="0" smtClean="0">
                <a:solidFill>
                  <a:srgbClr val="00B050"/>
                </a:solidFill>
              </a:rPr>
              <a:t>//create query</a:t>
            </a:r>
            <a:endParaRPr lang="en-US" sz="1840" dirty="0">
              <a:solidFill>
                <a:srgbClr val="00B050"/>
              </a:solidFill>
            </a:endParaRPr>
          </a:p>
          <a:p>
            <a:r>
              <a:rPr lang="en-US" sz="1840" dirty="0" err="1"/>
              <a:t>var</a:t>
            </a:r>
            <a:r>
              <a:rPr lang="en-US" sz="1840" dirty="0"/>
              <a:t> query = new </a:t>
            </a:r>
            <a:r>
              <a:rPr lang="en-US" sz="1840" dirty="0" err="1"/>
              <a:t>breeze.EntityQuery</a:t>
            </a:r>
            <a:r>
              <a:rPr lang="en-US" sz="1840" dirty="0"/>
              <a:t>()</a:t>
            </a:r>
          </a:p>
          <a:p>
            <a:r>
              <a:rPr lang="en-US" sz="1840" dirty="0"/>
              <a:t>                .from(</a:t>
            </a:r>
            <a:r>
              <a:rPr lang="en-US" sz="1840" dirty="0">
                <a:solidFill>
                  <a:srgbClr val="FF0000"/>
                </a:solidFill>
              </a:rPr>
              <a:t>"Contacts"</a:t>
            </a:r>
            <a:r>
              <a:rPr lang="en-US" sz="1840" dirty="0"/>
              <a:t>)</a:t>
            </a:r>
          </a:p>
          <a:p>
            <a:r>
              <a:rPr lang="en-US" sz="1840" dirty="0"/>
              <a:t>                .where(</a:t>
            </a:r>
            <a:r>
              <a:rPr lang="en-US" sz="1840" dirty="0">
                <a:solidFill>
                  <a:srgbClr val="FF0000"/>
                </a:solidFill>
              </a:rPr>
              <a:t>"</a:t>
            </a:r>
            <a:r>
              <a:rPr lang="en-US" sz="1840" dirty="0" err="1">
                <a:solidFill>
                  <a:srgbClr val="FF0000"/>
                </a:solidFill>
              </a:rPr>
              <a:t>LastName</a:t>
            </a:r>
            <a:r>
              <a:rPr lang="en-US" sz="1840" dirty="0">
                <a:solidFill>
                  <a:srgbClr val="FF0000"/>
                </a:solidFill>
              </a:rPr>
              <a:t>"</a:t>
            </a:r>
            <a:r>
              <a:rPr lang="en-US" sz="1840" dirty="0"/>
              <a:t>, </a:t>
            </a:r>
            <a:r>
              <a:rPr lang="en-US" sz="1840" dirty="0">
                <a:solidFill>
                  <a:srgbClr val="FF0000"/>
                </a:solidFill>
              </a:rPr>
              <a:t>"</a:t>
            </a:r>
            <a:r>
              <a:rPr lang="en-US" sz="1840" dirty="0" err="1">
                <a:solidFill>
                  <a:srgbClr val="FF0000"/>
                </a:solidFill>
              </a:rPr>
              <a:t>startsWith</a:t>
            </a:r>
            <a:r>
              <a:rPr lang="en-US" sz="1840" dirty="0">
                <a:solidFill>
                  <a:srgbClr val="FF0000"/>
                </a:solidFill>
              </a:rPr>
              <a:t>"</a:t>
            </a:r>
            <a:r>
              <a:rPr lang="en-US" sz="1840" dirty="0"/>
              <a:t>, </a:t>
            </a:r>
            <a:r>
              <a:rPr lang="en-US" sz="1840" dirty="0">
                <a:solidFill>
                  <a:srgbClr val="FF0000"/>
                </a:solidFill>
              </a:rPr>
              <a:t>"C"</a:t>
            </a:r>
            <a:r>
              <a:rPr lang="en-US" sz="1840" dirty="0"/>
              <a:t>)</a:t>
            </a:r>
          </a:p>
          <a:p>
            <a:r>
              <a:rPr lang="en-US" sz="1840" dirty="0"/>
              <a:t>                .top(50);</a:t>
            </a:r>
          </a:p>
          <a:p>
            <a:endParaRPr lang="en-US" sz="1840" dirty="0" smtClean="0"/>
          </a:p>
          <a:p>
            <a:r>
              <a:rPr lang="en-US" sz="1840" dirty="0" smtClean="0">
                <a:solidFill>
                  <a:srgbClr val="00B050"/>
                </a:solidFill>
              </a:rPr>
              <a:t>//execute query</a:t>
            </a:r>
            <a:endParaRPr lang="en-US" sz="1840" dirty="0">
              <a:solidFill>
                <a:srgbClr val="00B050"/>
              </a:solidFill>
            </a:endParaRPr>
          </a:p>
          <a:p>
            <a:r>
              <a:rPr lang="en-US" sz="1840" dirty="0" err="1"/>
              <a:t>manager.executeQuery</a:t>
            </a:r>
            <a:r>
              <a:rPr lang="en-US" sz="1840" dirty="0"/>
              <a:t>(query).then(</a:t>
            </a:r>
          </a:p>
          <a:p>
            <a:r>
              <a:rPr lang="en-US" sz="1840" dirty="0"/>
              <a:t>    function (data) </a:t>
            </a:r>
            <a:r>
              <a:rPr lang="en-US" sz="1840" dirty="0" smtClean="0"/>
              <a:t>{ </a:t>
            </a:r>
            <a:r>
              <a:rPr lang="en-US" sz="1840" dirty="0" smtClean="0">
                <a:solidFill>
                  <a:srgbClr val="00B050"/>
                </a:solidFill>
              </a:rPr>
              <a:t>//</a:t>
            </a:r>
            <a:r>
              <a:rPr lang="en-US" sz="1840" dirty="0">
                <a:solidFill>
                  <a:srgbClr val="00B050"/>
                </a:solidFill>
              </a:rPr>
              <a:t>success</a:t>
            </a:r>
          </a:p>
          <a:p>
            <a:r>
              <a:rPr lang="en-US" sz="1840" dirty="0"/>
              <a:t>    },</a:t>
            </a:r>
          </a:p>
          <a:p>
            <a:r>
              <a:rPr lang="en-US" sz="1840" dirty="0"/>
              <a:t>    function (err) </a:t>
            </a:r>
            <a:r>
              <a:rPr lang="en-US" sz="1840" dirty="0" smtClean="0"/>
              <a:t>{ </a:t>
            </a:r>
            <a:r>
              <a:rPr lang="en-US" sz="1840" dirty="0" smtClean="0">
                <a:solidFill>
                  <a:srgbClr val="00B050"/>
                </a:solidFill>
              </a:rPr>
              <a:t>//</a:t>
            </a:r>
            <a:r>
              <a:rPr lang="en-US" sz="1840" dirty="0">
                <a:solidFill>
                  <a:srgbClr val="00B050"/>
                </a:solidFill>
              </a:rPr>
              <a:t>error</a:t>
            </a:r>
          </a:p>
          <a:p>
            <a:r>
              <a:rPr lang="en-US" sz="1840" dirty="0"/>
              <a:t>    }</a:t>
            </a:r>
          </a:p>
          <a:p>
            <a:r>
              <a:rPr lang="en-US" sz="1840" dirty="0"/>
              <a:t>);</a:t>
            </a:r>
            <a:endParaRPr lang="en-US" sz="1600" dirty="0"/>
          </a:p>
        </p:txBody>
      </p:sp>
    </p:spTree>
    <p:extLst>
      <p:ext uri="{BB962C8B-B14F-4D97-AF65-F5344CB8AC3E}">
        <p14:creationId xmlns:p14="http://schemas.microsoft.com/office/powerpoint/2010/main" val="384105701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p:spPr>
        <p:txBody>
          <a:bodyPr/>
          <a:lstStyle/>
          <a:p>
            <a:r>
              <a:rPr lang="en-US" dirty="0" smtClean="0"/>
              <a:t>Load the SharePoint App</a:t>
            </a:r>
          </a:p>
          <a:p>
            <a:endParaRPr lang="en-US" dirty="0"/>
          </a:p>
          <a:p>
            <a:r>
              <a:rPr lang="en-US" dirty="0" smtClean="0"/>
              <a:t>Read the service $metadata</a:t>
            </a:r>
          </a:p>
          <a:p>
            <a:endParaRPr lang="en-US" dirty="0" smtClean="0"/>
          </a:p>
          <a:p>
            <a:r>
              <a:rPr lang="en-US" dirty="0" smtClean="0"/>
              <a:t>Execute the query</a:t>
            </a:r>
            <a:endParaRPr lang="en-US" dirty="0"/>
          </a:p>
        </p:txBody>
      </p:sp>
      <p:sp>
        <p:nvSpPr>
          <p:cNvPr id="3" name="Title 2"/>
          <p:cNvSpPr>
            <a:spLocks noGrp="1"/>
          </p:cNvSpPr>
          <p:nvPr>
            <p:ph type="title"/>
          </p:nvPr>
        </p:nvSpPr>
        <p:spPr/>
        <p:txBody>
          <a:bodyPr/>
          <a:lstStyle/>
          <a:p>
            <a:r>
              <a:rPr lang="en-US" dirty="0" smtClean="0"/>
              <a:t>Behind the Scenes</a:t>
            </a:r>
            <a:endParaRPr lang="en-US" dirty="0"/>
          </a:p>
        </p:txBody>
      </p:sp>
      <p:pic>
        <p:nvPicPr>
          <p:cNvPr id="4" name="Picture 3"/>
          <p:cNvPicPr>
            <a:picLocks noChangeAspect="1"/>
          </p:cNvPicPr>
          <p:nvPr/>
        </p:nvPicPr>
        <p:blipFill>
          <a:blip r:embed="rId3"/>
          <a:stretch>
            <a:fillRect/>
          </a:stretch>
        </p:blipFill>
        <p:spPr>
          <a:xfrm>
            <a:off x="808037" y="2049462"/>
            <a:ext cx="11098931" cy="304800"/>
          </a:xfrm>
          <a:prstGeom prst="rect">
            <a:avLst/>
          </a:prstGeom>
        </p:spPr>
      </p:pic>
      <p:pic>
        <p:nvPicPr>
          <p:cNvPr id="5" name="Picture 4"/>
          <p:cNvPicPr>
            <a:picLocks noChangeAspect="1"/>
          </p:cNvPicPr>
          <p:nvPr/>
        </p:nvPicPr>
        <p:blipFill>
          <a:blip r:embed="rId4"/>
          <a:stretch>
            <a:fillRect/>
          </a:stretch>
        </p:blipFill>
        <p:spPr>
          <a:xfrm>
            <a:off x="822901" y="3367710"/>
            <a:ext cx="2385848" cy="357351"/>
          </a:xfrm>
          <a:prstGeom prst="rect">
            <a:avLst/>
          </a:prstGeom>
        </p:spPr>
      </p:pic>
      <p:pic>
        <p:nvPicPr>
          <p:cNvPr id="6" name="Picture 5"/>
          <p:cNvPicPr>
            <a:picLocks noChangeAspect="1"/>
          </p:cNvPicPr>
          <p:nvPr/>
        </p:nvPicPr>
        <p:blipFill>
          <a:blip r:embed="rId5"/>
          <a:stretch>
            <a:fillRect/>
          </a:stretch>
        </p:blipFill>
        <p:spPr>
          <a:xfrm>
            <a:off x="808036" y="4842781"/>
            <a:ext cx="10026873" cy="336331"/>
          </a:xfrm>
          <a:prstGeom prst="rect">
            <a:avLst/>
          </a:prstGeom>
        </p:spPr>
      </p:pic>
    </p:spTree>
    <p:extLst>
      <p:ext uri="{BB962C8B-B14F-4D97-AF65-F5344CB8AC3E}">
        <p14:creationId xmlns:p14="http://schemas.microsoft.com/office/powerpoint/2010/main" val="202710515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Metadata</a:t>
            </a:r>
            <a:endParaRPr lang="en-US" dirty="0"/>
          </a:p>
        </p:txBody>
      </p:sp>
      <p:sp>
        <p:nvSpPr>
          <p:cNvPr id="3" name="Text Placeholder 2"/>
          <p:cNvSpPr>
            <a:spLocks noGrp="1"/>
          </p:cNvSpPr>
          <p:nvPr>
            <p:ph type="body" sz="quarter" idx="10"/>
          </p:nvPr>
        </p:nvSpPr>
        <p:spPr>
          <a:xfrm>
            <a:off x="274638" y="1216152"/>
            <a:ext cx="11887199" cy="4488088"/>
          </a:xfrm>
        </p:spPr>
        <p:txBody>
          <a:bodyPr/>
          <a:lstStyle/>
          <a:p>
            <a:r>
              <a:rPr lang="en-US" sz="1840" dirty="0">
                <a:solidFill>
                  <a:srgbClr val="00B050"/>
                </a:solidFill>
              </a:rPr>
              <a:t>//create metadata store</a:t>
            </a:r>
          </a:p>
          <a:p>
            <a:r>
              <a:rPr lang="en-US" sz="1840" dirty="0" err="1">
                <a:solidFill>
                  <a:srgbClr val="0070C0"/>
                </a:solidFill>
              </a:rPr>
              <a:t>var</a:t>
            </a:r>
            <a:r>
              <a:rPr lang="en-US" sz="1840" dirty="0"/>
              <a:t> </a:t>
            </a:r>
            <a:r>
              <a:rPr lang="en-US" sz="1840" dirty="0" err="1"/>
              <a:t>metadataStore</a:t>
            </a:r>
            <a:r>
              <a:rPr lang="en-US" sz="1840" dirty="0"/>
              <a:t> = </a:t>
            </a:r>
            <a:r>
              <a:rPr lang="en-US" sz="1840" dirty="0">
                <a:solidFill>
                  <a:srgbClr val="0070C0"/>
                </a:solidFill>
              </a:rPr>
              <a:t>new</a:t>
            </a:r>
            <a:r>
              <a:rPr lang="en-US" sz="1840" dirty="0"/>
              <a:t> </a:t>
            </a:r>
            <a:r>
              <a:rPr lang="en-US" sz="1840" dirty="0" err="1"/>
              <a:t>breeze.MetadataStore</a:t>
            </a:r>
            <a:r>
              <a:rPr lang="en-US" sz="1840" dirty="0"/>
              <a:t>();</a:t>
            </a:r>
          </a:p>
          <a:p>
            <a:endParaRPr lang="en-US" sz="1840" dirty="0"/>
          </a:p>
          <a:p>
            <a:r>
              <a:rPr lang="en-US" sz="1840" dirty="0">
                <a:solidFill>
                  <a:srgbClr val="00B050"/>
                </a:solidFill>
              </a:rPr>
              <a:t>//Define entities</a:t>
            </a:r>
          </a:p>
          <a:p>
            <a:r>
              <a:rPr lang="en-US" sz="1840" dirty="0" err="1"/>
              <a:t>helper.addTypeToStore</a:t>
            </a:r>
            <a:r>
              <a:rPr lang="en-US" sz="1840" dirty="0"/>
              <a:t>(</a:t>
            </a:r>
            <a:r>
              <a:rPr lang="en-US" sz="1840" dirty="0" err="1"/>
              <a:t>metadataStore</a:t>
            </a:r>
            <a:r>
              <a:rPr lang="en-US" sz="1840" dirty="0"/>
              <a:t>, {</a:t>
            </a:r>
          </a:p>
          <a:p>
            <a:r>
              <a:rPr lang="en-US" sz="1840" dirty="0"/>
              <a:t>    name: </a:t>
            </a:r>
            <a:r>
              <a:rPr lang="en-US" sz="1840" dirty="0">
                <a:solidFill>
                  <a:srgbClr val="FF0000"/>
                </a:solidFill>
              </a:rPr>
              <a:t>'Customer'</a:t>
            </a:r>
            <a:r>
              <a:rPr lang="en-US" sz="1840" dirty="0"/>
              <a:t>,</a:t>
            </a:r>
          </a:p>
          <a:p>
            <a:r>
              <a:rPr lang="en-US" sz="1840" dirty="0"/>
              <a:t>    </a:t>
            </a:r>
            <a:r>
              <a:rPr lang="en-US" sz="1840" dirty="0" err="1"/>
              <a:t>defaultResourceName</a:t>
            </a:r>
            <a:r>
              <a:rPr lang="en-US" sz="1840" dirty="0"/>
              <a:t>: </a:t>
            </a:r>
            <a:r>
              <a:rPr lang="en-US" sz="1840" dirty="0">
                <a:solidFill>
                  <a:srgbClr val="FF0000"/>
                </a:solidFill>
              </a:rPr>
              <a:t>'Customers'</a:t>
            </a:r>
            <a:r>
              <a:rPr lang="en-US" sz="1840" dirty="0"/>
              <a:t>,</a:t>
            </a:r>
          </a:p>
          <a:p>
            <a:r>
              <a:rPr lang="en-US" sz="1840" dirty="0"/>
              <a:t>    </a:t>
            </a:r>
            <a:r>
              <a:rPr lang="en-US" sz="1840" dirty="0" err="1"/>
              <a:t>dataProperties</a:t>
            </a:r>
            <a:r>
              <a:rPr lang="en-US" sz="1840" dirty="0"/>
              <a:t>: {</a:t>
            </a:r>
          </a:p>
          <a:p>
            <a:r>
              <a:rPr lang="en-US" sz="1840" dirty="0"/>
              <a:t>        Id: { type: breeze.DataType.Int32, </a:t>
            </a:r>
            <a:r>
              <a:rPr lang="en-US" sz="1840" dirty="0" err="1"/>
              <a:t>nullable:</a:t>
            </a:r>
            <a:r>
              <a:rPr lang="en-US" sz="1840" dirty="0" err="1">
                <a:solidFill>
                  <a:srgbClr val="0070C0"/>
                </a:solidFill>
              </a:rPr>
              <a:t>false</a:t>
            </a:r>
            <a:r>
              <a:rPr lang="en-US" sz="1840" dirty="0"/>
              <a:t> },</a:t>
            </a:r>
          </a:p>
          <a:p>
            <a:r>
              <a:rPr lang="en-US" sz="1840" dirty="0"/>
              <a:t>        </a:t>
            </a:r>
            <a:r>
              <a:rPr lang="en-US" sz="1840" dirty="0" err="1"/>
              <a:t>LastName</a:t>
            </a:r>
            <a:r>
              <a:rPr lang="en-US" sz="1840" dirty="0"/>
              <a:t>: { type: </a:t>
            </a:r>
            <a:r>
              <a:rPr lang="en-US" sz="1840" dirty="0" err="1"/>
              <a:t>breeze.DataType.String</a:t>
            </a:r>
            <a:r>
              <a:rPr lang="en-US" sz="1840" dirty="0"/>
              <a:t> },</a:t>
            </a:r>
          </a:p>
          <a:p>
            <a:r>
              <a:rPr lang="en-US" sz="1840" dirty="0"/>
              <a:t>        </a:t>
            </a:r>
            <a:r>
              <a:rPr lang="en-US" sz="1840" dirty="0" err="1"/>
              <a:t>FirstName</a:t>
            </a:r>
            <a:r>
              <a:rPr lang="en-US" sz="1840" dirty="0"/>
              <a:t>: { type: </a:t>
            </a:r>
            <a:r>
              <a:rPr lang="en-US" sz="1840" dirty="0" err="1"/>
              <a:t>breeze.DataType.String</a:t>
            </a:r>
            <a:r>
              <a:rPr lang="en-US" sz="1840" dirty="0"/>
              <a:t> },</a:t>
            </a:r>
          </a:p>
          <a:p>
            <a:r>
              <a:rPr lang="en-US" sz="1840" dirty="0"/>
              <a:t>        Email: { type: </a:t>
            </a:r>
            <a:r>
              <a:rPr lang="en-US" sz="1840" dirty="0" err="1"/>
              <a:t>breeze.DataType.String</a:t>
            </a:r>
            <a:r>
              <a:rPr lang="en-US" sz="1840" dirty="0"/>
              <a:t> }</a:t>
            </a:r>
          </a:p>
          <a:p>
            <a:r>
              <a:rPr lang="en-US" sz="1840" dirty="0"/>
              <a:t>    }</a:t>
            </a:r>
          </a:p>
          <a:p>
            <a:r>
              <a:rPr lang="en-US" sz="1840" dirty="0"/>
              <a:t>});</a:t>
            </a:r>
          </a:p>
        </p:txBody>
      </p:sp>
    </p:spTree>
    <p:extLst>
      <p:ext uri="{BB962C8B-B14F-4D97-AF65-F5344CB8AC3E}">
        <p14:creationId xmlns:p14="http://schemas.microsoft.com/office/powerpoint/2010/main" val="34100405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853363"/>
          </a:xfrm>
        </p:spPr>
        <p:txBody>
          <a:bodyPr/>
          <a:lstStyle/>
          <a:p>
            <a:r>
              <a:rPr lang="en-US" dirty="0" smtClean="0"/>
              <a:t>SharePoint uses OData 2, not OData 3</a:t>
            </a:r>
          </a:p>
          <a:p>
            <a:pPr lvl="1"/>
            <a:r>
              <a:rPr lang="en-US" dirty="0" smtClean="0"/>
              <a:t>Schema issues with the adapters</a:t>
            </a:r>
          </a:p>
          <a:p>
            <a:pPr lvl="1"/>
            <a:r>
              <a:rPr lang="en-US" dirty="0" smtClean="0"/>
              <a:t>Issues with </a:t>
            </a:r>
            <a:r>
              <a:rPr lang="en-US" dirty="0" err="1" smtClean="0"/>
              <a:t>eTag</a:t>
            </a:r>
            <a:r>
              <a:rPr lang="en-US" dirty="0" smtClean="0"/>
              <a:t> management</a:t>
            </a:r>
          </a:p>
          <a:p>
            <a:pPr lvl="1"/>
            <a:r>
              <a:rPr lang="en-US" dirty="0" smtClean="0"/>
              <a:t>Schema is large</a:t>
            </a:r>
          </a:p>
          <a:p>
            <a:pPr lvl="1"/>
            <a:r>
              <a:rPr lang="en-US" dirty="0" smtClean="0"/>
              <a:t>No support for </a:t>
            </a:r>
            <a:r>
              <a:rPr lang="en-US" smtClean="0"/>
              <a:t>batch operations</a:t>
            </a:r>
            <a:endParaRPr lang="en-US" dirty="0" smtClean="0"/>
          </a:p>
          <a:p>
            <a:r>
              <a:rPr lang="en-US" dirty="0" smtClean="0"/>
              <a:t>Team is Creating new Adapter for SharePoint</a:t>
            </a:r>
          </a:p>
          <a:p>
            <a:pPr lvl="1"/>
            <a:r>
              <a:rPr lang="en-US" dirty="0" smtClean="0"/>
              <a:t>Andrew Connell (@</a:t>
            </a:r>
            <a:r>
              <a:rPr lang="en-US" dirty="0" err="1" smtClean="0"/>
              <a:t>andrewconnell</a:t>
            </a:r>
            <a:r>
              <a:rPr lang="en-US" dirty="0" smtClean="0"/>
              <a:t>) has </a:t>
            </a:r>
            <a:r>
              <a:rPr lang="en-US" dirty="0" err="1" smtClean="0"/>
              <a:t>aGitHub</a:t>
            </a:r>
            <a:r>
              <a:rPr lang="en-US" dirty="0" smtClean="0"/>
              <a:t> project</a:t>
            </a:r>
          </a:p>
          <a:p>
            <a:pPr lvl="1"/>
            <a:r>
              <a:rPr lang="en-US" dirty="0" smtClean="0"/>
              <a:t>Completed, but in beta</a:t>
            </a:r>
            <a:endParaRPr lang="en-US" dirty="0"/>
          </a:p>
        </p:txBody>
      </p:sp>
      <p:sp>
        <p:nvSpPr>
          <p:cNvPr id="3" name="Title 2"/>
          <p:cNvSpPr>
            <a:spLocks noGrp="1"/>
          </p:cNvSpPr>
          <p:nvPr>
            <p:ph type="title"/>
          </p:nvPr>
        </p:nvSpPr>
        <p:spPr/>
        <p:txBody>
          <a:bodyPr/>
          <a:lstStyle/>
          <a:p>
            <a:r>
              <a:rPr lang="en-US" dirty="0" smtClean="0"/>
              <a:t>Breeze and SharePoint Update</a:t>
            </a:r>
            <a:endParaRPr lang="en-US" dirty="0"/>
          </a:p>
        </p:txBody>
      </p:sp>
    </p:spTree>
    <p:extLst>
      <p:ext uri="{BB962C8B-B14F-4D97-AF65-F5344CB8AC3E}">
        <p14:creationId xmlns:p14="http://schemas.microsoft.com/office/powerpoint/2010/main" val="336960692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Using breeze.js with a Provider-Hosted App</a:t>
            </a:r>
            <a:endParaRPr lang="en-US" dirty="0"/>
          </a:p>
        </p:txBody>
      </p:sp>
    </p:spTree>
    <p:extLst>
      <p:ext uri="{BB962C8B-B14F-4D97-AF65-F5344CB8AC3E}">
        <p14:creationId xmlns:p14="http://schemas.microsoft.com/office/powerpoint/2010/main" val="24085030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Pattern Libraries</a:t>
            </a:r>
            <a:endParaRPr lang="en-US" dirty="0"/>
          </a:p>
        </p:txBody>
      </p:sp>
    </p:spTree>
    <p:extLst>
      <p:ext uri="{BB962C8B-B14F-4D97-AF65-F5344CB8AC3E}">
        <p14:creationId xmlns:p14="http://schemas.microsoft.com/office/powerpoint/2010/main" val="202122976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Knockout.js</a:t>
            </a:r>
            <a:endParaRPr lang="en-US" dirty="0"/>
          </a:p>
        </p:txBody>
      </p:sp>
      <p:sp>
        <p:nvSpPr>
          <p:cNvPr id="3" name="Content Placeholder 2"/>
          <p:cNvSpPr>
            <a:spLocks noGrp="1"/>
          </p:cNvSpPr>
          <p:nvPr>
            <p:ph idx="4294967295"/>
          </p:nvPr>
        </p:nvSpPr>
        <p:spPr>
          <a:xfrm>
            <a:off x="427037" y="1287462"/>
            <a:ext cx="10724938" cy="4801314"/>
          </a:xfrm>
          <a:prstGeom prst="rect">
            <a:avLst/>
          </a:prstGeom>
        </p:spPr>
        <p:txBody>
          <a:bodyPr/>
          <a:lstStyle/>
          <a:p>
            <a:r>
              <a:rPr lang="en-US" dirty="0" smtClean="0"/>
              <a:t>Description</a:t>
            </a:r>
          </a:p>
          <a:p>
            <a:pPr lvl="1"/>
            <a:r>
              <a:rPr lang="en-US" dirty="0" smtClean="0"/>
              <a:t>Implements Model-View-</a:t>
            </a:r>
            <a:r>
              <a:rPr lang="en-US" dirty="0" err="1" smtClean="0"/>
              <a:t>ViewModel</a:t>
            </a:r>
            <a:r>
              <a:rPr lang="en-US" dirty="0" smtClean="0"/>
              <a:t> (MVVM) for JavaScript</a:t>
            </a:r>
          </a:p>
          <a:p>
            <a:r>
              <a:rPr lang="en-US" dirty="0" smtClean="0"/>
              <a:t>Location</a:t>
            </a:r>
          </a:p>
          <a:p>
            <a:pPr lvl="1"/>
            <a:r>
              <a:rPr lang="en-US" dirty="0">
                <a:hlinkClick r:id="rId3"/>
              </a:rPr>
              <a:t>http://knockoutjs.com</a:t>
            </a:r>
            <a:r>
              <a:rPr lang="en-US" dirty="0" smtClean="0">
                <a:hlinkClick r:id="rId3"/>
              </a:rPr>
              <a:t>/</a:t>
            </a:r>
            <a:endParaRPr lang="en-US" dirty="0" smtClean="0"/>
          </a:p>
          <a:p>
            <a:pPr lvl="1"/>
            <a:r>
              <a:rPr lang="en-US" dirty="0" err="1" smtClean="0"/>
              <a:t>NuGet</a:t>
            </a:r>
            <a:endParaRPr lang="en-US" dirty="0" smtClean="0"/>
          </a:p>
          <a:p>
            <a:r>
              <a:rPr lang="en-US" dirty="0" smtClean="0"/>
              <a:t>Features</a:t>
            </a:r>
          </a:p>
          <a:p>
            <a:pPr lvl="1"/>
            <a:r>
              <a:rPr lang="en-US" dirty="0" smtClean="0"/>
              <a:t>Declarative Binding</a:t>
            </a:r>
          </a:p>
          <a:p>
            <a:pPr lvl="1"/>
            <a:r>
              <a:rPr lang="en-US" dirty="0" smtClean="0"/>
              <a:t>Dependency Tracking</a:t>
            </a:r>
          </a:p>
          <a:p>
            <a:endParaRPr lang="en-US" dirty="0"/>
          </a:p>
        </p:txBody>
      </p:sp>
    </p:spTree>
    <p:extLst>
      <p:ext uri="{BB962C8B-B14F-4D97-AF65-F5344CB8AC3E}">
        <p14:creationId xmlns:p14="http://schemas.microsoft.com/office/powerpoint/2010/main" val="89513717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735262"/>
            <a:ext cx="8214225" cy="1371600"/>
          </a:xfrm>
        </p:spPr>
        <p:txBody>
          <a:bodyPr/>
          <a:lstStyle/>
          <a:p>
            <a:r>
              <a:rPr lang="en-US" dirty="0" smtClean="0"/>
              <a:t>3rd </a:t>
            </a:r>
            <a:r>
              <a:rPr lang="en-US" dirty="0"/>
              <a:t>Party </a:t>
            </a:r>
            <a:r>
              <a:rPr lang="en-US" dirty="0" smtClean="0"/>
              <a:t>JavaScript Libraries</a:t>
            </a:r>
            <a:br>
              <a:rPr lang="en-US" dirty="0" smtClean="0"/>
            </a:br>
            <a:r>
              <a:rPr lang="en-US" dirty="0" smtClean="0"/>
              <a:t>You Need </a:t>
            </a:r>
            <a:r>
              <a:rPr lang="en-US" dirty="0"/>
              <a:t>to </a:t>
            </a:r>
            <a:r>
              <a:rPr lang="en-US" dirty="0" smtClean="0"/>
              <a:t>Know</a:t>
            </a:r>
            <a:endParaRPr lang="en-US" dirty="0"/>
          </a:p>
        </p:txBody>
      </p:sp>
      <p:sp>
        <p:nvSpPr>
          <p:cNvPr id="5" name="Text Placeholder 4"/>
          <p:cNvSpPr>
            <a:spLocks noGrp="1"/>
          </p:cNvSpPr>
          <p:nvPr>
            <p:ph type="body" sz="quarter" idx="14"/>
          </p:nvPr>
        </p:nvSpPr>
        <p:spPr/>
        <p:txBody>
          <a:bodyPr/>
          <a:lstStyle/>
          <a:p>
            <a:r>
              <a:rPr lang="en-US" dirty="0" smtClean="0"/>
              <a:t>Scot Hillier</a:t>
            </a:r>
          </a:p>
          <a:p>
            <a:r>
              <a:rPr lang="en-US" dirty="0" smtClean="0"/>
              <a:t>MVP</a:t>
            </a:r>
          </a:p>
          <a:p>
            <a:r>
              <a:rPr lang="en-US" dirty="0" smtClean="0"/>
              <a:t>Scot Hillier Technical Solutions, LLC</a:t>
            </a:r>
            <a:endParaRPr lang="en-US" dirty="0"/>
          </a:p>
        </p:txBody>
      </p:sp>
      <p:sp>
        <p:nvSpPr>
          <p:cNvPr id="2" name="Text Placeholder 1"/>
          <p:cNvSpPr>
            <a:spLocks noGrp="1"/>
          </p:cNvSpPr>
          <p:nvPr>
            <p:ph type="body" sz="quarter" idx="15"/>
          </p:nvPr>
        </p:nvSpPr>
        <p:spPr/>
        <p:txBody>
          <a:bodyPr/>
          <a:lstStyle/>
          <a:p>
            <a:r>
              <a:rPr lang="en-US" dirty="0" smtClean="0"/>
              <a:t>SPC400</a:t>
            </a:r>
            <a:endParaRPr lang="en-US" dirty="0"/>
          </a:p>
        </p:txBody>
      </p:sp>
    </p:spTree>
    <p:extLst>
      <p:ext uri="{BB962C8B-B14F-4D97-AF65-F5344CB8AC3E}">
        <p14:creationId xmlns:p14="http://schemas.microsoft.com/office/powerpoint/2010/main" val="241031323"/>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4026212" y="1875103"/>
            <a:ext cx="3872950" cy="1490416"/>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err="1">
                <a:gradFill>
                  <a:gsLst>
                    <a:gs pos="0">
                      <a:srgbClr val="FFFFFF"/>
                    </a:gs>
                    <a:gs pos="100000">
                      <a:srgbClr val="FFFFFF"/>
                    </a:gs>
                  </a:gsLst>
                  <a:lin ang="5400000" scaled="0"/>
                </a:gradFill>
                <a:ea typeface="Segoe UI" pitchFamily="34" charset="0"/>
                <a:cs typeface="Segoe UI" pitchFamily="34" charset="0"/>
              </a:rPr>
              <a:t>ViewModel</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 name="Rounded Rectangle 3"/>
          <p:cNvSpPr/>
          <p:nvPr/>
        </p:nvSpPr>
        <p:spPr bwMode="auto">
          <a:xfrm>
            <a:off x="1283400" y="1875103"/>
            <a:ext cx="1625369" cy="3242768"/>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View</a:t>
            </a:r>
          </a:p>
        </p:txBody>
      </p:sp>
      <p:sp>
        <p:nvSpPr>
          <p:cNvPr id="11" name="U-Turn Arrow 10"/>
          <p:cNvSpPr/>
          <p:nvPr/>
        </p:nvSpPr>
        <p:spPr bwMode="auto">
          <a:xfrm flipH="1">
            <a:off x="1677045" y="2546485"/>
            <a:ext cx="4501511" cy="1479340"/>
          </a:xfrm>
          <a:prstGeom prst="uturnArrow">
            <a:avLst/>
          </a:prstGeom>
          <a:solidFill>
            <a:schemeClr val="bg2">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Model-View-</a:t>
            </a:r>
            <a:r>
              <a:rPr lang="en-US" dirty="0" err="1" smtClean="0"/>
              <a:t>ViewModel</a:t>
            </a:r>
            <a:endParaRPr lang="en-US" dirty="0"/>
          </a:p>
        </p:txBody>
      </p:sp>
      <p:sp>
        <p:nvSpPr>
          <p:cNvPr id="5" name="Rounded Rectangle 4"/>
          <p:cNvSpPr/>
          <p:nvPr/>
        </p:nvSpPr>
        <p:spPr bwMode="auto">
          <a:xfrm>
            <a:off x="4026212" y="4025825"/>
            <a:ext cx="3872950" cy="1092045"/>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Model</a:t>
            </a:r>
          </a:p>
        </p:txBody>
      </p:sp>
      <p:sp>
        <p:nvSpPr>
          <p:cNvPr id="6" name="Flowchart: Magnetic Disk 5"/>
          <p:cNvSpPr/>
          <p:nvPr/>
        </p:nvSpPr>
        <p:spPr bwMode="auto">
          <a:xfrm>
            <a:off x="9168981" y="2133794"/>
            <a:ext cx="2349167" cy="1231725"/>
          </a:xfrm>
          <a:prstGeom prst="flowChartMagneticDisk">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Data</a:t>
            </a:r>
          </a:p>
        </p:txBody>
      </p:sp>
      <p:sp>
        <p:nvSpPr>
          <p:cNvPr id="7" name="Left-Right Arrow 6"/>
          <p:cNvSpPr/>
          <p:nvPr/>
        </p:nvSpPr>
        <p:spPr bwMode="auto">
          <a:xfrm>
            <a:off x="7899162" y="2609976"/>
            <a:ext cx="1269819" cy="393644"/>
          </a:xfrm>
          <a:prstGeom prst="leftRight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 name="Down Arrow 8"/>
          <p:cNvSpPr/>
          <p:nvPr/>
        </p:nvSpPr>
        <p:spPr bwMode="auto">
          <a:xfrm>
            <a:off x="5787363" y="3365519"/>
            <a:ext cx="431739" cy="660306"/>
          </a:xfrm>
          <a:prstGeom prst="down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Left-Right Arrow 11"/>
          <p:cNvSpPr/>
          <p:nvPr/>
        </p:nvSpPr>
        <p:spPr bwMode="auto">
          <a:xfrm>
            <a:off x="2908770" y="2552835"/>
            <a:ext cx="1117441" cy="393644"/>
          </a:xfrm>
          <a:prstGeom prst="leftRight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01927566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Declarative Bindings</a:t>
            </a:r>
            <a:endParaRPr lang="en-US" dirty="0"/>
          </a:p>
        </p:txBody>
      </p:sp>
      <p:sp>
        <p:nvSpPr>
          <p:cNvPr id="3" name="Text Placeholder 2"/>
          <p:cNvSpPr>
            <a:spLocks noGrp="1"/>
          </p:cNvSpPr>
          <p:nvPr>
            <p:ph type="body" sz="quarter" idx="10"/>
          </p:nvPr>
        </p:nvSpPr>
        <p:spPr>
          <a:xfrm>
            <a:off x="274638" y="1216152"/>
            <a:ext cx="11887199" cy="6004657"/>
          </a:xfrm>
        </p:spPr>
        <p:txBody>
          <a:bodyPr/>
          <a:lstStyle/>
          <a:p>
            <a:r>
              <a:rPr lang="en-US" sz="1840" dirty="0"/>
              <a:t>&lt;</a:t>
            </a:r>
            <a:r>
              <a:rPr lang="en-US" sz="1840" dirty="0" smtClean="0"/>
              <a:t>div&gt;</a:t>
            </a:r>
            <a:endParaRPr lang="en-US" sz="1840" dirty="0"/>
          </a:p>
          <a:p>
            <a:r>
              <a:rPr lang="en-US" sz="1840" dirty="0"/>
              <a:t>  &lt;table&gt;</a:t>
            </a:r>
          </a:p>
          <a:p>
            <a:r>
              <a:rPr lang="en-US" sz="1840" dirty="0"/>
              <a:t>    &lt;</a:t>
            </a:r>
            <a:r>
              <a:rPr lang="en-US" sz="1840" dirty="0" err="1"/>
              <a:t>thead</a:t>
            </a:r>
            <a:r>
              <a:rPr lang="en-US" sz="1840" dirty="0"/>
              <a:t>&gt;</a:t>
            </a:r>
          </a:p>
          <a:p>
            <a:r>
              <a:rPr lang="en-US" sz="1840" dirty="0"/>
              <a:t>      &lt;</a:t>
            </a:r>
            <a:r>
              <a:rPr lang="en-US" sz="1840" dirty="0" err="1"/>
              <a:t>tr</a:t>
            </a:r>
            <a:r>
              <a:rPr lang="en-US" sz="1840" dirty="0"/>
              <a:t>&gt;</a:t>
            </a:r>
          </a:p>
          <a:p>
            <a:r>
              <a:rPr lang="en-US" sz="1840" dirty="0"/>
              <a:t>        &lt;</a:t>
            </a:r>
            <a:r>
              <a:rPr lang="en-US" sz="1840" dirty="0" err="1"/>
              <a:t>th</a:t>
            </a:r>
            <a:r>
              <a:rPr lang="en-US" sz="1840" dirty="0"/>
              <a:t>&gt;Last Name&lt;/</a:t>
            </a:r>
            <a:r>
              <a:rPr lang="en-US" sz="1840" dirty="0" err="1"/>
              <a:t>th</a:t>
            </a:r>
            <a:r>
              <a:rPr lang="en-US" sz="1840" dirty="0"/>
              <a:t>&gt;</a:t>
            </a:r>
          </a:p>
          <a:p>
            <a:r>
              <a:rPr lang="en-US" sz="1840" dirty="0"/>
              <a:t>        &lt;</a:t>
            </a:r>
            <a:r>
              <a:rPr lang="en-US" sz="1840" dirty="0" err="1"/>
              <a:t>th</a:t>
            </a:r>
            <a:r>
              <a:rPr lang="en-US" sz="1840" dirty="0"/>
              <a:t>&gt;First Name&lt;/</a:t>
            </a:r>
            <a:r>
              <a:rPr lang="en-US" sz="1840" dirty="0" err="1"/>
              <a:t>th</a:t>
            </a:r>
            <a:r>
              <a:rPr lang="en-US" sz="1840" dirty="0"/>
              <a:t>&gt;</a:t>
            </a:r>
          </a:p>
          <a:p>
            <a:r>
              <a:rPr lang="en-US" sz="1840" dirty="0"/>
              <a:t>        &lt;</a:t>
            </a:r>
            <a:r>
              <a:rPr lang="en-US" sz="1840" dirty="0" err="1"/>
              <a:t>th</a:t>
            </a:r>
            <a:r>
              <a:rPr lang="en-US" sz="1840" dirty="0"/>
              <a:t>&gt;Phone&lt;/</a:t>
            </a:r>
            <a:r>
              <a:rPr lang="en-US" sz="1840" dirty="0" err="1"/>
              <a:t>th</a:t>
            </a:r>
            <a:r>
              <a:rPr lang="en-US" sz="1840" dirty="0"/>
              <a:t>&gt;</a:t>
            </a:r>
          </a:p>
          <a:p>
            <a:r>
              <a:rPr lang="en-US" sz="1840" dirty="0"/>
              <a:t>      &lt;/</a:t>
            </a:r>
            <a:r>
              <a:rPr lang="en-US" sz="1840" dirty="0" err="1"/>
              <a:t>tr</a:t>
            </a:r>
            <a:r>
              <a:rPr lang="en-US" sz="1840" dirty="0"/>
              <a:t>&gt;</a:t>
            </a:r>
          </a:p>
          <a:p>
            <a:r>
              <a:rPr lang="en-US" sz="1840" dirty="0"/>
              <a:t>    &lt;/</a:t>
            </a:r>
            <a:r>
              <a:rPr lang="en-US" sz="1840" dirty="0" err="1"/>
              <a:t>thead</a:t>
            </a:r>
            <a:r>
              <a:rPr lang="en-US" sz="1840" dirty="0"/>
              <a:t>&gt;</a:t>
            </a:r>
          </a:p>
          <a:p>
            <a:r>
              <a:rPr lang="en-US" sz="1840" dirty="0"/>
              <a:t>    &lt;</a:t>
            </a:r>
            <a:r>
              <a:rPr lang="en-US" sz="1840" dirty="0" err="1"/>
              <a:t>tbody</a:t>
            </a:r>
            <a:r>
              <a:rPr lang="en-US" sz="1840" dirty="0"/>
              <a:t> id=</a:t>
            </a:r>
            <a:r>
              <a:rPr lang="en-US" sz="1840" dirty="0">
                <a:solidFill>
                  <a:srgbClr val="C00000"/>
                </a:solidFill>
              </a:rPr>
              <a:t>"</a:t>
            </a:r>
            <a:r>
              <a:rPr lang="en-US" sz="1840" dirty="0" err="1">
                <a:solidFill>
                  <a:srgbClr val="C00000"/>
                </a:solidFill>
              </a:rPr>
              <a:t>resultsTable</a:t>
            </a:r>
            <a:r>
              <a:rPr lang="en-US" sz="1840" dirty="0">
                <a:solidFill>
                  <a:srgbClr val="C00000"/>
                </a:solidFill>
              </a:rPr>
              <a:t>"</a:t>
            </a:r>
            <a:r>
              <a:rPr lang="en-US" sz="1840" dirty="0"/>
              <a:t> </a:t>
            </a:r>
            <a:r>
              <a:rPr lang="en-US" sz="1840" dirty="0">
                <a:solidFill>
                  <a:srgbClr val="0070C0"/>
                </a:solidFill>
              </a:rPr>
              <a:t>data-bind</a:t>
            </a:r>
            <a:r>
              <a:rPr lang="en-US" sz="1840" dirty="0"/>
              <a:t>=</a:t>
            </a:r>
            <a:r>
              <a:rPr lang="en-US" sz="1840" dirty="0">
                <a:solidFill>
                  <a:srgbClr val="C00000"/>
                </a:solidFill>
              </a:rPr>
              <a:t>"</a:t>
            </a:r>
            <a:r>
              <a:rPr lang="en-US" sz="1840" dirty="0" err="1">
                <a:solidFill>
                  <a:srgbClr val="C00000"/>
                </a:solidFill>
              </a:rPr>
              <a:t>foreach</a:t>
            </a:r>
            <a:r>
              <a:rPr lang="en-US" sz="1840" dirty="0">
                <a:solidFill>
                  <a:srgbClr val="C00000"/>
                </a:solidFill>
              </a:rPr>
              <a:t>: </a:t>
            </a:r>
            <a:r>
              <a:rPr lang="en-US" sz="1840" dirty="0" err="1">
                <a:solidFill>
                  <a:srgbClr val="C00000"/>
                </a:solidFill>
              </a:rPr>
              <a:t>get_contacts</a:t>
            </a:r>
            <a:r>
              <a:rPr lang="en-US" sz="1840" dirty="0">
                <a:solidFill>
                  <a:srgbClr val="C00000"/>
                </a:solidFill>
              </a:rPr>
              <a:t>()"</a:t>
            </a:r>
            <a:r>
              <a:rPr lang="en-US" sz="1840" dirty="0"/>
              <a:t>&gt;</a:t>
            </a:r>
          </a:p>
          <a:p>
            <a:r>
              <a:rPr lang="en-US" sz="1840" dirty="0"/>
              <a:t>      &lt;</a:t>
            </a:r>
            <a:r>
              <a:rPr lang="en-US" sz="1840" dirty="0" err="1"/>
              <a:t>tr</a:t>
            </a:r>
            <a:r>
              <a:rPr lang="en-US" sz="1840" dirty="0"/>
              <a:t>&gt;</a:t>
            </a:r>
          </a:p>
          <a:p>
            <a:r>
              <a:rPr lang="en-US" sz="1840" dirty="0"/>
              <a:t>        &lt;td </a:t>
            </a:r>
            <a:r>
              <a:rPr lang="en-US" sz="1840" dirty="0">
                <a:solidFill>
                  <a:srgbClr val="0070C0"/>
                </a:solidFill>
              </a:rPr>
              <a:t>data-bind</a:t>
            </a:r>
            <a:r>
              <a:rPr lang="en-US" sz="1840" dirty="0"/>
              <a:t>=</a:t>
            </a:r>
            <a:r>
              <a:rPr lang="en-US" sz="1840" dirty="0">
                <a:solidFill>
                  <a:srgbClr val="C00000"/>
                </a:solidFill>
              </a:rPr>
              <a:t>"text: </a:t>
            </a:r>
            <a:r>
              <a:rPr lang="en-US" sz="1840" dirty="0" err="1">
                <a:solidFill>
                  <a:srgbClr val="C00000"/>
                </a:solidFill>
              </a:rPr>
              <a:t>get_lname</a:t>
            </a:r>
            <a:r>
              <a:rPr lang="en-US" sz="1840" dirty="0">
                <a:solidFill>
                  <a:srgbClr val="C00000"/>
                </a:solidFill>
              </a:rPr>
              <a:t>()"</a:t>
            </a:r>
            <a:r>
              <a:rPr lang="en-US" sz="1840" dirty="0"/>
              <a:t>&gt;&lt;/td&gt;</a:t>
            </a:r>
          </a:p>
          <a:p>
            <a:r>
              <a:rPr lang="en-US" sz="1840" dirty="0"/>
              <a:t>        &lt;td </a:t>
            </a:r>
            <a:r>
              <a:rPr lang="en-US" sz="1840" dirty="0">
                <a:solidFill>
                  <a:srgbClr val="0070C0"/>
                </a:solidFill>
              </a:rPr>
              <a:t>data-bind</a:t>
            </a:r>
            <a:r>
              <a:rPr lang="en-US" sz="1840" dirty="0"/>
              <a:t>=</a:t>
            </a:r>
            <a:r>
              <a:rPr lang="en-US" sz="1840" dirty="0">
                <a:solidFill>
                  <a:srgbClr val="C00000"/>
                </a:solidFill>
              </a:rPr>
              <a:t>"text: </a:t>
            </a:r>
            <a:r>
              <a:rPr lang="en-US" sz="1840" dirty="0" err="1">
                <a:solidFill>
                  <a:srgbClr val="C00000"/>
                </a:solidFill>
              </a:rPr>
              <a:t>get_fname</a:t>
            </a:r>
            <a:r>
              <a:rPr lang="en-US" sz="1840" dirty="0">
                <a:solidFill>
                  <a:srgbClr val="C00000"/>
                </a:solidFill>
              </a:rPr>
              <a:t>()"</a:t>
            </a:r>
            <a:r>
              <a:rPr lang="en-US" sz="1840" dirty="0"/>
              <a:t>&gt;&lt;/td&gt;</a:t>
            </a:r>
          </a:p>
          <a:p>
            <a:r>
              <a:rPr lang="en-US" sz="1840" dirty="0"/>
              <a:t>        &lt;td </a:t>
            </a:r>
            <a:r>
              <a:rPr lang="en-US" sz="1840" dirty="0">
                <a:solidFill>
                  <a:srgbClr val="0070C0"/>
                </a:solidFill>
              </a:rPr>
              <a:t>data-bind</a:t>
            </a:r>
            <a:r>
              <a:rPr lang="en-US" sz="1840" dirty="0"/>
              <a:t>=</a:t>
            </a:r>
            <a:r>
              <a:rPr lang="en-US" sz="1840" dirty="0">
                <a:solidFill>
                  <a:srgbClr val="C00000"/>
                </a:solidFill>
              </a:rPr>
              <a:t>"text: </a:t>
            </a:r>
            <a:r>
              <a:rPr lang="en-US" sz="1840" dirty="0" err="1">
                <a:solidFill>
                  <a:srgbClr val="C00000"/>
                </a:solidFill>
              </a:rPr>
              <a:t>get_phone</a:t>
            </a:r>
            <a:r>
              <a:rPr lang="en-US" sz="1840" dirty="0">
                <a:solidFill>
                  <a:srgbClr val="C00000"/>
                </a:solidFill>
              </a:rPr>
              <a:t>()"</a:t>
            </a:r>
            <a:r>
              <a:rPr lang="en-US" sz="1840" dirty="0"/>
              <a:t>&gt;&lt;/td&gt;</a:t>
            </a:r>
          </a:p>
          <a:p>
            <a:r>
              <a:rPr lang="en-US" sz="1840" dirty="0"/>
              <a:t>      &lt;/</a:t>
            </a:r>
            <a:r>
              <a:rPr lang="en-US" sz="1840" dirty="0" err="1"/>
              <a:t>tr</a:t>
            </a:r>
            <a:r>
              <a:rPr lang="en-US" sz="1840" dirty="0"/>
              <a:t>&gt;</a:t>
            </a:r>
          </a:p>
          <a:p>
            <a:r>
              <a:rPr lang="en-US" sz="1840" dirty="0"/>
              <a:t>    &lt;/</a:t>
            </a:r>
            <a:r>
              <a:rPr lang="en-US" sz="1840" dirty="0" err="1"/>
              <a:t>tbody</a:t>
            </a:r>
            <a:r>
              <a:rPr lang="en-US" sz="1840" dirty="0"/>
              <a:t>&gt;</a:t>
            </a:r>
          </a:p>
          <a:p>
            <a:r>
              <a:rPr lang="en-US" sz="1840" dirty="0"/>
              <a:t>  &lt;/table&gt;</a:t>
            </a:r>
          </a:p>
          <a:p>
            <a:r>
              <a:rPr lang="en-US" sz="1840" dirty="0"/>
              <a:t>&lt;/div&gt;</a:t>
            </a:r>
          </a:p>
          <a:p>
            <a:endParaRPr lang="en-US" sz="1600" dirty="0"/>
          </a:p>
        </p:txBody>
      </p:sp>
    </p:spTree>
    <p:extLst>
      <p:ext uri="{BB962C8B-B14F-4D97-AF65-F5344CB8AC3E}">
        <p14:creationId xmlns:p14="http://schemas.microsoft.com/office/powerpoint/2010/main" val="199055478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Dependency Tracking</a:t>
            </a:r>
            <a:endParaRPr lang="en-US" dirty="0"/>
          </a:p>
        </p:txBody>
      </p:sp>
      <p:sp>
        <p:nvSpPr>
          <p:cNvPr id="3" name="Text Placeholder 2"/>
          <p:cNvSpPr>
            <a:spLocks noGrp="1"/>
          </p:cNvSpPr>
          <p:nvPr>
            <p:ph type="body" sz="quarter" idx="10"/>
          </p:nvPr>
        </p:nvSpPr>
        <p:spPr>
          <a:xfrm>
            <a:off x="274638" y="1243011"/>
            <a:ext cx="11887199" cy="5693225"/>
          </a:xfrm>
        </p:spPr>
        <p:txBody>
          <a:bodyPr/>
          <a:lstStyle/>
          <a:p>
            <a:r>
              <a:rPr lang="en-US" sz="1840" dirty="0" err="1"/>
              <a:t>window.Wingtip.ContactViewModel</a:t>
            </a:r>
            <a:r>
              <a:rPr lang="en-US" sz="1840" dirty="0"/>
              <a:t> = </a:t>
            </a:r>
            <a:r>
              <a:rPr lang="en-US" sz="1840" dirty="0">
                <a:solidFill>
                  <a:srgbClr val="0070C0"/>
                </a:solidFill>
              </a:rPr>
              <a:t>function</a:t>
            </a:r>
            <a:r>
              <a:rPr lang="en-US" sz="1840" dirty="0"/>
              <a:t> () {</a:t>
            </a:r>
          </a:p>
          <a:p>
            <a:endParaRPr lang="en-US" sz="1840" dirty="0"/>
          </a:p>
          <a:p>
            <a:r>
              <a:rPr lang="en-US" sz="1840" dirty="0"/>
              <a:t>  </a:t>
            </a:r>
            <a:r>
              <a:rPr lang="en-US" sz="1840" dirty="0" err="1">
                <a:solidFill>
                  <a:srgbClr val="0070C0"/>
                </a:solidFill>
              </a:rPr>
              <a:t>var</a:t>
            </a:r>
            <a:r>
              <a:rPr lang="en-US" sz="1840" dirty="0">
                <a:solidFill>
                  <a:schemeClr val="bg2">
                    <a:lumMod val="75000"/>
                    <a:lumOff val="25000"/>
                  </a:schemeClr>
                </a:solidFill>
              </a:rPr>
              <a:t> </a:t>
            </a:r>
            <a:r>
              <a:rPr lang="en-US" sz="1840" dirty="0"/>
              <a:t>contacts = </a:t>
            </a:r>
            <a:r>
              <a:rPr lang="en-US" sz="1840" b="1" dirty="0" err="1">
                <a:solidFill>
                  <a:srgbClr val="C00000"/>
                </a:solidFill>
              </a:rPr>
              <a:t>ko.observableArray</a:t>
            </a:r>
            <a:r>
              <a:rPr lang="en-US" sz="1840" b="1" dirty="0">
                <a:solidFill>
                  <a:srgbClr val="C00000"/>
                </a:solidFill>
              </a:rPr>
              <a:t>()</a:t>
            </a:r>
            <a:r>
              <a:rPr lang="en-US" sz="1840" dirty="0"/>
              <a:t>,</a:t>
            </a:r>
          </a:p>
          <a:p>
            <a:endParaRPr lang="en-US" sz="1840" dirty="0"/>
          </a:p>
          <a:p>
            <a:r>
              <a:rPr lang="en-US" sz="1840" dirty="0"/>
              <a:t>      </a:t>
            </a:r>
            <a:r>
              <a:rPr lang="en-US" sz="1840" dirty="0" err="1"/>
              <a:t>get_contacts</a:t>
            </a:r>
            <a:r>
              <a:rPr lang="en-US" sz="1840" dirty="0"/>
              <a:t> = </a:t>
            </a:r>
            <a:r>
              <a:rPr lang="en-US" sz="1840" dirty="0">
                <a:solidFill>
                  <a:srgbClr val="0070C0"/>
                </a:solidFill>
              </a:rPr>
              <a:t>function</a:t>
            </a:r>
            <a:r>
              <a:rPr lang="en-US" sz="1840" dirty="0"/>
              <a:t> () { return contacts; </a:t>
            </a:r>
            <a:r>
              <a:rPr lang="en-US" sz="1840" dirty="0" smtClean="0"/>
              <a:t>},</a:t>
            </a:r>
          </a:p>
          <a:p>
            <a:endParaRPr lang="en-US" sz="1840" dirty="0"/>
          </a:p>
          <a:p>
            <a:r>
              <a:rPr lang="en-US" sz="1840" dirty="0"/>
              <a:t>      load = </a:t>
            </a:r>
            <a:r>
              <a:rPr lang="en-US" sz="1840" dirty="0">
                <a:solidFill>
                  <a:srgbClr val="0070C0"/>
                </a:solidFill>
              </a:rPr>
              <a:t>function</a:t>
            </a:r>
            <a:r>
              <a:rPr lang="en-US" sz="1840" dirty="0"/>
              <a:t> () {</a:t>
            </a:r>
          </a:p>
          <a:p>
            <a:r>
              <a:rPr lang="en-US" sz="1840" dirty="0"/>
              <a:t>        $.</a:t>
            </a:r>
            <a:r>
              <a:rPr lang="en-US" sz="1840" dirty="0" err="1"/>
              <a:t>ajax</a:t>
            </a:r>
            <a:r>
              <a:rPr lang="en-US" sz="1840" dirty="0" smtClean="0"/>
              <a:t>({</a:t>
            </a:r>
            <a:endParaRPr lang="en-US" sz="1840" dirty="0"/>
          </a:p>
          <a:p>
            <a:r>
              <a:rPr lang="en-US" sz="1840" dirty="0"/>
              <a:t>          success: </a:t>
            </a:r>
            <a:r>
              <a:rPr lang="en-US" sz="1840" dirty="0">
                <a:solidFill>
                  <a:srgbClr val="0070C0"/>
                </a:solidFill>
              </a:rPr>
              <a:t>function</a:t>
            </a:r>
            <a:r>
              <a:rPr lang="en-US" sz="1840" dirty="0"/>
              <a:t> (data) </a:t>
            </a:r>
            <a:r>
              <a:rPr lang="en-US" sz="1840" dirty="0" smtClean="0"/>
              <a:t>{</a:t>
            </a:r>
          </a:p>
          <a:p>
            <a:r>
              <a:rPr lang="en-US" sz="1840" dirty="0"/>
              <a:t> </a:t>
            </a:r>
            <a:r>
              <a:rPr lang="en-US" sz="1840" dirty="0" smtClean="0"/>
              <a:t>          </a:t>
            </a:r>
            <a:r>
              <a:rPr lang="en-US" sz="1840" dirty="0" smtClean="0">
                <a:solidFill>
                  <a:srgbClr val="00B050"/>
                </a:solidFill>
              </a:rPr>
              <a:t>//</a:t>
            </a:r>
            <a:r>
              <a:rPr lang="en-US" sz="1840" dirty="0">
                <a:solidFill>
                  <a:srgbClr val="00B050"/>
                </a:solidFill>
              </a:rPr>
              <a:t>update observable </a:t>
            </a:r>
            <a:r>
              <a:rPr lang="en-US" sz="1840" dirty="0" smtClean="0">
                <a:solidFill>
                  <a:srgbClr val="00B050"/>
                </a:solidFill>
              </a:rPr>
              <a:t>array</a:t>
            </a:r>
          </a:p>
          <a:p>
            <a:r>
              <a:rPr lang="en-US" sz="1840" dirty="0">
                <a:solidFill>
                  <a:srgbClr val="00B050"/>
                </a:solidFill>
              </a:rPr>
              <a:t> </a:t>
            </a:r>
            <a:r>
              <a:rPr lang="en-US" sz="1840" dirty="0" smtClean="0">
                <a:solidFill>
                  <a:srgbClr val="00B050"/>
                </a:solidFill>
              </a:rPr>
              <a:t>         </a:t>
            </a:r>
            <a:r>
              <a:rPr lang="en-US" sz="1840" dirty="0" smtClean="0"/>
              <a:t>},</a:t>
            </a:r>
            <a:endParaRPr lang="en-US" sz="1840" dirty="0"/>
          </a:p>
          <a:p>
            <a:r>
              <a:rPr lang="en-US" sz="1840" dirty="0"/>
              <a:t>          error: </a:t>
            </a:r>
            <a:r>
              <a:rPr lang="en-US" sz="1840" dirty="0">
                <a:solidFill>
                  <a:srgbClr val="0070C0"/>
                </a:solidFill>
              </a:rPr>
              <a:t>function</a:t>
            </a:r>
            <a:r>
              <a:rPr lang="en-US" sz="1840" dirty="0"/>
              <a:t> (err) </a:t>
            </a:r>
            <a:r>
              <a:rPr lang="en-US" sz="1840" dirty="0" smtClean="0"/>
              <a:t>{</a:t>
            </a:r>
          </a:p>
          <a:p>
            <a:r>
              <a:rPr lang="en-US" sz="1840" dirty="0"/>
              <a:t> </a:t>
            </a:r>
            <a:r>
              <a:rPr lang="en-US" sz="1840" dirty="0" smtClean="0"/>
              <a:t>           ...</a:t>
            </a:r>
          </a:p>
          <a:p>
            <a:r>
              <a:rPr lang="en-US" sz="1840" dirty="0"/>
              <a:t> </a:t>
            </a:r>
            <a:r>
              <a:rPr lang="en-US" sz="1840" dirty="0" smtClean="0"/>
              <a:t>         }</a:t>
            </a:r>
            <a:endParaRPr lang="en-US" sz="1840" dirty="0"/>
          </a:p>
          <a:p>
            <a:r>
              <a:rPr lang="en-US" sz="1840" dirty="0"/>
              <a:t>      </a:t>
            </a:r>
            <a:r>
              <a:rPr lang="en-US" sz="1840" dirty="0" smtClean="0"/>
              <a:t>  });</a:t>
            </a:r>
            <a:endParaRPr lang="en-US" sz="1840" dirty="0"/>
          </a:p>
          <a:p>
            <a:r>
              <a:rPr lang="en-US" sz="1840" dirty="0"/>
              <a:t>      },</a:t>
            </a:r>
          </a:p>
          <a:p>
            <a:r>
              <a:rPr lang="en-US" sz="1840" dirty="0" smtClean="0"/>
              <a:t>...</a:t>
            </a:r>
            <a:endParaRPr lang="en-US" sz="1840" dirty="0"/>
          </a:p>
          <a:p>
            <a:endParaRPr lang="en-US" sz="1600" dirty="0"/>
          </a:p>
        </p:txBody>
      </p:sp>
    </p:spTree>
    <p:extLst>
      <p:ext uri="{BB962C8B-B14F-4D97-AF65-F5344CB8AC3E}">
        <p14:creationId xmlns:p14="http://schemas.microsoft.com/office/powerpoint/2010/main" val="254438907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MVVM with Knockout</a:t>
            </a:r>
            <a:endParaRPr lang="en-US" dirty="0"/>
          </a:p>
        </p:txBody>
      </p:sp>
    </p:spTree>
    <p:extLst>
      <p:ext uri="{BB962C8B-B14F-4D97-AF65-F5344CB8AC3E}">
        <p14:creationId xmlns:p14="http://schemas.microsoft.com/office/powerpoint/2010/main" val="9059230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Angular.js</a:t>
            </a:r>
            <a:endParaRPr lang="en-US" dirty="0"/>
          </a:p>
        </p:txBody>
      </p:sp>
      <p:sp>
        <p:nvSpPr>
          <p:cNvPr id="3" name="Content Placeholder 2"/>
          <p:cNvSpPr>
            <a:spLocks noGrp="1"/>
          </p:cNvSpPr>
          <p:nvPr>
            <p:ph idx="4294967295"/>
          </p:nvPr>
        </p:nvSpPr>
        <p:spPr>
          <a:xfrm>
            <a:off x="503237" y="1212848"/>
            <a:ext cx="10724938" cy="5408613"/>
          </a:xfrm>
          <a:prstGeom prst="rect">
            <a:avLst/>
          </a:prstGeom>
        </p:spPr>
        <p:txBody>
          <a:bodyPr>
            <a:normAutofit lnSpcReduction="10000"/>
          </a:bodyPr>
          <a:lstStyle/>
          <a:p>
            <a:r>
              <a:rPr lang="en-US" dirty="0" smtClean="0"/>
              <a:t>Description</a:t>
            </a:r>
          </a:p>
          <a:p>
            <a:pPr lvl="1"/>
            <a:r>
              <a:rPr lang="en-US" dirty="0" smtClean="0"/>
              <a:t>Implements Model-View-Controller (MVC) for JavaScript</a:t>
            </a:r>
          </a:p>
          <a:p>
            <a:r>
              <a:rPr lang="en-US" dirty="0" smtClean="0"/>
              <a:t>Location</a:t>
            </a:r>
          </a:p>
          <a:p>
            <a:pPr lvl="1"/>
            <a:r>
              <a:rPr lang="en-US" dirty="0">
                <a:hlinkClick r:id="rId3"/>
              </a:rPr>
              <a:t>http://angularjs.org</a:t>
            </a:r>
            <a:r>
              <a:rPr lang="en-US" dirty="0" smtClean="0">
                <a:hlinkClick r:id="rId3"/>
              </a:rPr>
              <a:t>/</a:t>
            </a:r>
            <a:endParaRPr lang="en-US" dirty="0" smtClean="0"/>
          </a:p>
          <a:p>
            <a:pPr lvl="1"/>
            <a:r>
              <a:rPr lang="en-US" u="sng" dirty="0">
                <a:hlinkClick r:id="rId4"/>
              </a:rPr>
              <a:t>https://ajax.googleapis.com/ajax/libs/angularjs/1.0.1/angular.min.js</a:t>
            </a:r>
            <a:r>
              <a:rPr lang="en-US" dirty="0"/>
              <a:t> </a:t>
            </a:r>
            <a:endParaRPr lang="en-US" dirty="0" smtClean="0"/>
          </a:p>
          <a:p>
            <a:pPr lvl="1"/>
            <a:r>
              <a:rPr lang="en-US" dirty="0" err="1" smtClean="0"/>
              <a:t>NuGet</a:t>
            </a:r>
            <a:endParaRPr lang="en-US" dirty="0" smtClean="0"/>
          </a:p>
          <a:p>
            <a:r>
              <a:rPr lang="en-US" dirty="0" smtClean="0"/>
              <a:t>Features</a:t>
            </a:r>
          </a:p>
          <a:p>
            <a:pPr lvl="1"/>
            <a:r>
              <a:rPr lang="en-US" dirty="0"/>
              <a:t>Model-View-Controller</a:t>
            </a:r>
          </a:p>
          <a:p>
            <a:pPr lvl="1"/>
            <a:r>
              <a:rPr lang="en-US" dirty="0" smtClean="0"/>
              <a:t>Data Binding</a:t>
            </a:r>
          </a:p>
          <a:p>
            <a:pPr lvl="1"/>
            <a:r>
              <a:rPr lang="en-US" dirty="0" smtClean="0"/>
              <a:t>Routing</a:t>
            </a:r>
          </a:p>
          <a:p>
            <a:pPr lvl="1"/>
            <a:r>
              <a:rPr lang="en-US" dirty="0" smtClean="0"/>
              <a:t>Directives</a:t>
            </a:r>
          </a:p>
          <a:p>
            <a:pPr lvl="1"/>
            <a:r>
              <a:rPr lang="en-US" dirty="0" smtClean="0"/>
              <a:t>Factories</a:t>
            </a:r>
          </a:p>
          <a:p>
            <a:endParaRPr lang="en-US" dirty="0"/>
          </a:p>
        </p:txBody>
      </p:sp>
    </p:spTree>
    <p:extLst>
      <p:ext uri="{BB962C8B-B14F-4D97-AF65-F5344CB8AC3E}">
        <p14:creationId xmlns:p14="http://schemas.microsoft.com/office/powerpoint/2010/main" val="344777574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Framework</a:t>
            </a:r>
            <a:endParaRPr lang="en-US" dirty="0"/>
          </a:p>
        </p:txBody>
      </p:sp>
      <p:sp>
        <p:nvSpPr>
          <p:cNvPr id="3" name="Rectangle 2"/>
          <p:cNvSpPr/>
          <p:nvPr/>
        </p:nvSpPr>
        <p:spPr>
          <a:xfrm>
            <a:off x="1619739" y="1830013"/>
            <a:ext cx="8894925" cy="7038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Module</a:t>
            </a:r>
          </a:p>
        </p:txBody>
      </p:sp>
      <p:sp>
        <p:nvSpPr>
          <p:cNvPr id="5" name="Rectangle 4"/>
          <p:cNvSpPr/>
          <p:nvPr/>
        </p:nvSpPr>
        <p:spPr>
          <a:xfrm>
            <a:off x="5073012" y="3275229"/>
            <a:ext cx="1970784" cy="589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Routes</a:t>
            </a:r>
          </a:p>
        </p:txBody>
      </p:sp>
      <p:sp>
        <p:nvSpPr>
          <p:cNvPr id="6" name="Rectangle 5"/>
          <p:cNvSpPr/>
          <p:nvPr/>
        </p:nvSpPr>
        <p:spPr>
          <a:xfrm>
            <a:off x="1619740" y="4548640"/>
            <a:ext cx="1970784" cy="589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View</a:t>
            </a:r>
          </a:p>
        </p:txBody>
      </p:sp>
      <p:sp>
        <p:nvSpPr>
          <p:cNvPr id="7" name="Rectangle 6"/>
          <p:cNvSpPr/>
          <p:nvPr/>
        </p:nvSpPr>
        <p:spPr>
          <a:xfrm>
            <a:off x="8543881" y="4548640"/>
            <a:ext cx="1970784" cy="589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Controller</a:t>
            </a:r>
          </a:p>
        </p:txBody>
      </p:sp>
      <p:sp>
        <p:nvSpPr>
          <p:cNvPr id="8" name="Rectangle 7"/>
          <p:cNvSpPr/>
          <p:nvPr/>
        </p:nvSpPr>
        <p:spPr>
          <a:xfrm>
            <a:off x="1619740" y="5613216"/>
            <a:ext cx="1970784" cy="589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Directives</a:t>
            </a:r>
          </a:p>
        </p:txBody>
      </p:sp>
      <p:sp>
        <p:nvSpPr>
          <p:cNvPr id="9" name="Rectangle 8"/>
          <p:cNvSpPr/>
          <p:nvPr/>
        </p:nvSpPr>
        <p:spPr>
          <a:xfrm>
            <a:off x="8543880" y="5613216"/>
            <a:ext cx="1970784" cy="589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Factory</a:t>
            </a:r>
          </a:p>
        </p:txBody>
      </p:sp>
      <p:sp>
        <p:nvSpPr>
          <p:cNvPr id="10" name="Oval 9"/>
          <p:cNvSpPr/>
          <p:nvPr/>
        </p:nvSpPr>
        <p:spPr>
          <a:xfrm>
            <a:off x="4338367" y="4427665"/>
            <a:ext cx="3440074" cy="8358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$scope</a:t>
            </a:r>
          </a:p>
        </p:txBody>
      </p:sp>
      <p:cxnSp>
        <p:nvCxnSpPr>
          <p:cNvPr id="14" name="Straight Arrow Connector 13"/>
          <p:cNvCxnSpPr>
            <a:stCxn id="3" idx="2"/>
            <a:endCxn id="5" idx="0"/>
          </p:cNvCxnSpPr>
          <p:nvPr/>
        </p:nvCxnSpPr>
        <p:spPr>
          <a:xfrm flipH="1">
            <a:off x="6058404" y="2533865"/>
            <a:ext cx="8798" cy="741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2"/>
            <a:endCxn id="10" idx="0"/>
          </p:cNvCxnSpPr>
          <p:nvPr/>
        </p:nvCxnSpPr>
        <p:spPr>
          <a:xfrm>
            <a:off x="6058404" y="3864705"/>
            <a:ext cx="0" cy="562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2"/>
            <a:endCxn id="6" idx="3"/>
          </p:cNvCxnSpPr>
          <p:nvPr/>
        </p:nvCxnSpPr>
        <p:spPr>
          <a:xfrm flipH="1" flipV="1">
            <a:off x="3590524" y="4843378"/>
            <a:ext cx="747843" cy="2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0" idx="6"/>
            <a:endCxn id="7" idx="1"/>
          </p:cNvCxnSpPr>
          <p:nvPr/>
        </p:nvCxnSpPr>
        <p:spPr>
          <a:xfrm flipV="1">
            <a:off x="7778442" y="4843378"/>
            <a:ext cx="765438" cy="2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6" idx="2"/>
            <a:endCxn id="8" idx="0"/>
          </p:cNvCxnSpPr>
          <p:nvPr/>
        </p:nvCxnSpPr>
        <p:spPr>
          <a:xfrm>
            <a:off x="2605132" y="5138116"/>
            <a:ext cx="0" cy="475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7" idx="2"/>
            <a:endCxn id="9" idx="0"/>
          </p:cNvCxnSpPr>
          <p:nvPr/>
        </p:nvCxnSpPr>
        <p:spPr>
          <a:xfrm flipH="1">
            <a:off x="9529272" y="5138116"/>
            <a:ext cx="1" cy="475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2530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4026212" y="1875103"/>
            <a:ext cx="3872950" cy="1490416"/>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Controller</a:t>
            </a:r>
          </a:p>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 name="Rounded Rectangle 3"/>
          <p:cNvSpPr/>
          <p:nvPr/>
        </p:nvSpPr>
        <p:spPr bwMode="auto">
          <a:xfrm>
            <a:off x="1283400" y="1875103"/>
            <a:ext cx="1625369" cy="3242768"/>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View</a:t>
            </a:r>
          </a:p>
        </p:txBody>
      </p:sp>
      <p:sp>
        <p:nvSpPr>
          <p:cNvPr id="11" name="U-Turn Arrow 10"/>
          <p:cNvSpPr/>
          <p:nvPr/>
        </p:nvSpPr>
        <p:spPr bwMode="auto">
          <a:xfrm flipH="1">
            <a:off x="1677045" y="2546485"/>
            <a:ext cx="4501511" cy="1479340"/>
          </a:xfrm>
          <a:prstGeom prst="uturnArrow">
            <a:avLst/>
          </a:prstGeom>
          <a:solidFill>
            <a:schemeClr val="bg2">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Model-View-Controller with Angular</a:t>
            </a:r>
            <a:endParaRPr lang="en-US" dirty="0"/>
          </a:p>
        </p:txBody>
      </p:sp>
      <p:sp>
        <p:nvSpPr>
          <p:cNvPr id="5" name="Rounded Rectangle 4"/>
          <p:cNvSpPr/>
          <p:nvPr/>
        </p:nvSpPr>
        <p:spPr bwMode="auto">
          <a:xfrm>
            <a:off x="4026212" y="4025825"/>
            <a:ext cx="3872950" cy="1092045"/>
          </a:xfrm>
          <a:prstGeom prst="roundRect">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Model</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Flowchart: Magnetic Disk 5"/>
          <p:cNvSpPr/>
          <p:nvPr/>
        </p:nvSpPr>
        <p:spPr bwMode="auto">
          <a:xfrm>
            <a:off x="9168981" y="1930622"/>
            <a:ext cx="2349167" cy="1231725"/>
          </a:xfrm>
          <a:prstGeom prst="flowChartMagneticDisk">
            <a:avLst/>
          </a:prstGeom>
          <a:solidFill>
            <a:schemeClr val="accent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Data</a:t>
            </a:r>
          </a:p>
        </p:txBody>
      </p:sp>
      <p:sp>
        <p:nvSpPr>
          <p:cNvPr id="7" name="Left-Right Arrow 6"/>
          <p:cNvSpPr/>
          <p:nvPr/>
        </p:nvSpPr>
        <p:spPr bwMode="auto">
          <a:xfrm>
            <a:off x="7899162" y="2349664"/>
            <a:ext cx="1269819" cy="393644"/>
          </a:xfrm>
          <a:prstGeom prst="leftRight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 name="Down Arrow 8"/>
          <p:cNvSpPr/>
          <p:nvPr/>
        </p:nvSpPr>
        <p:spPr bwMode="auto">
          <a:xfrm>
            <a:off x="5787363" y="3365519"/>
            <a:ext cx="431739" cy="660306"/>
          </a:xfrm>
          <a:prstGeom prst="down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Left-Right Arrow 11"/>
          <p:cNvSpPr/>
          <p:nvPr/>
        </p:nvSpPr>
        <p:spPr bwMode="auto">
          <a:xfrm>
            <a:off x="2908770" y="2552835"/>
            <a:ext cx="1117441" cy="393644"/>
          </a:xfrm>
          <a:prstGeom prst="leftRightArrow">
            <a:avLst/>
          </a:pr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 name="TextBox 7"/>
          <p:cNvSpPr txBox="1"/>
          <p:nvPr/>
        </p:nvSpPr>
        <p:spPr>
          <a:xfrm>
            <a:off x="2943495" y="2507925"/>
            <a:ext cx="1008931"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chemeClr val="tx1"/>
                    </a:gs>
                    <a:gs pos="30000">
                      <a:schemeClr val="tx1"/>
                    </a:gs>
                  </a:gsLst>
                  <a:lin ang="5400000" scaled="0"/>
                </a:gradFill>
              </a:rPr>
              <a:t>$scope</a:t>
            </a:r>
          </a:p>
        </p:txBody>
      </p:sp>
    </p:spTree>
    <p:extLst>
      <p:ext uri="{BB962C8B-B14F-4D97-AF65-F5344CB8AC3E}">
        <p14:creationId xmlns:p14="http://schemas.microsoft.com/office/powerpoint/2010/main" val="3292971172"/>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Directives</a:t>
            </a:r>
            <a:endParaRPr lang="en-US" dirty="0"/>
          </a:p>
        </p:txBody>
      </p:sp>
      <p:sp>
        <p:nvSpPr>
          <p:cNvPr id="3" name="Content Placeholder 2"/>
          <p:cNvSpPr>
            <a:spLocks noGrp="1"/>
          </p:cNvSpPr>
          <p:nvPr>
            <p:ph idx="4294967295"/>
          </p:nvPr>
        </p:nvSpPr>
        <p:spPr>
          <a:xfrm>
            <a:off x="655637" y="1363662"/>
            <a:ext cx="10724938" cy="4437962"/>
          </a:xfrm>
          <a:prstGeom prst="rect">
            <a:avLst/>
          </a:prstGeom>
        </p:spPr>
        <p:txBody>
          <a:bodyPr/>
          <a:lstStyle/>
          <a:p>
            <a:r>
              <a:rPr lang="en-US" dirty="0" smtClean="0"/>
              <a:t>Utilizes HTML5 custom data attributes</a:t>
            </a:r>
          </a:p>
          <a:p>
            <a:pPr lvl="1"/>
            <a:r>
              <a:rPr lang="en-US" dirty="0" smtClean="0"/>
              <a:t>Allows for the addition of custom attributes starting with </a:t>
            </a:r>
            <a:r>
              <a:rPr lang="en-US" sz="2040" dirty="0">
                <a:latin typeface="Consolas" panose="020B0609020204030204" pitchFamily="49" charset="0"/>
                <a:cs typeface="Consolas" panose="020B0609020204030204" pitchFamily="49" charset="0"/>
              </a:rPr>
              <a:t>data-</a:t>
            </a:r>
          </a:p>
          <a:p>
            <a:pPr lvl="1"/>
            <a:r>
              <a:rPr lang="en-US" dirty="0"/>
              <a:t>Angular uses </a:t>
            </a:r>
            <a:r>
              <a:rPr lang="en-US" dirty="0" smtClean="0"/>
              <a:t>directives for declarative programming</a:t>
            </a:r>
            <a:r>
              <a:rPr lang="en-US" dirty="0"/>
              <a:t>	</a:t>
            </a:r>
          </a:p>
          <a:p>
            <a:r>
              <a:rPr lang="en-US" dirty="0" smtClean="0"/>
              <a:t>Angular directives start with “ng-”</a:t>
            </a:r>
          </a:p>
          <a:p>
            <a:pPr lvl="1"/>
            <a:r>
              <a:rPr lang="en-US" sz="2040" dirty="0">
                <a:solidFill>
                  <a:srgbClr val="FF0000"/>
                </a:solidFill>
                <a:latin typeface="Consolas" panose="020B0609020204030204" pitchFamily="49" charset="0"/>
                <a:cs typeface="Consolas" panose="020B0609020204030204" pitchFamily="49" charset="0"/>
              </a:rPr>
              <a:t>data-ng-app</a:t>
            </a:r>
            <a:r>
              <a:rPr lang="en-US" dirty="0" smtClean="0"/>
              <a:t>, defines scope of the framework</a:t>
            </a:r>
          </a:p>
          <a:p>
            <a:pPr lvl="1"/>
            <a:r>
              <a:rPr lang="en-US" sz="2040" dirty="0">
                <a:solidFill>
                  <a:srgbClr val="FF0000"/>
                </a:solidFill>
                <a:latin typeface="Consolas" panose="020B0609020204030204" pitchFamily="49" charset="0"/>
                <a:cs typeface="Consolas" panose="020B0609020204030204" pitchFamily="49" charset="0"/>
              </a:rPr>
              <a:t>data-ng-controller</a:t>
            </a:r>
            <a:r>
              <a:rPr lang="en-US" dirty="0" smtClean="0"/>
              <a:t>, invokes a controller</a:t>
            </a:r>
          </a:p>
          <a:p>
            <a:pPr lvl="1"/>
            <a:r>
              <a:rPr lang="en-US" sz="2040" dirty="0">
                <a:solidFill>
                  <a:srgbClr val="FF0000"/>
                </a:solidFill>
                <a:latin typeface="Consolas" panose="020B0609020204030204" pitchFamily="49" charset="0"/>
                <a:cs typeface="Consolas" panose="020B0609020204030204" pitchFamily="49" charset="0"/>
              </a:rPr>
              <a:t>data-ng-click</a:t>
            </a:r>
            <a:r>
              <a:rPr lang="en-US" dirty="0" smtClean="0"/>
              <a:t>, handles click event</a:t>
            </a:r>
            <a:endParaRPr lang="en-US" dirty="0"/>
          </a:p>
        </p:txBody>
      </p:sp>
    </p:spTree>
    <p:extLst>
      <p:ext uri="{BB962C8B-B14F-4D97-AF65-F5344CB8AC3E}">
        <p14:creationId xmlns:p14="http://schemas.microsoft.com/office/powerpoint/2010/main" val="12698878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Directives</a:t>
            </a:r>
            <a:endParaRPr lang="en-US" dirty="0"/>
          </a:p>
        </p:txBody>
      </p:sp>
      <p:sp>
        <p:nvSpPr>
          <p:cNvPr id="3" name="TextBox 2"/>
          <p:cNvSpPr txBox="1"/>
          <p:nvPr/>
        </p:nvSpPr>
        <p:spPr>
          <a:xfrm>
            <a:off x="1646237" y="2409225"/>
            <a:ext cx="7326044" cy="2640723"/>
          </a:xfrm>
          <a:prstGeom prst="rect">
            <a:avLst/>
          </a:prstGeom>
          <a:noFill/>
        </p:spPr>
        <p:txBody>
          <a:bodyPr wrap="none" rtlCol="0">
            <a:spAutoFit/>
          </a:bodyPr>
          <a:lstStyle/>
          <a:p>
            <a:r>
              <a:rPr lang="en-US" sz="1840" dirty="0">
                <a:solidFill>
                  <a:srgbClr val="C00000"/>
                </a:solidFill>
                <a:latin typeface="Consolas" panose="020B0609020204030204" pitchFamily="49" charset="0"/>
                <a:cs typeface="Consolas" panose="020B0609020204030204" pitchFamily="49" charset="0"/>
              </a:rPr>
              <a:t>&lt;!DOCTYPE</a:t>
            </a:r>
            <a:r>
              <a:rPr lang="en-US" sz="1840" dirty="0">
                <a:latin typeface="Consolas" panose="020B0609020204030204" pitchFamily="49" charset="0"/>
                <a:cs typeface="Consolas" panose="020B0609020204030204" pitchFamily="49" charset="0"/>
              </a:rPr>
              <a:t> </a:t>
            </a:r>
            <a:r>
              <a:rPr lang="en-US" sz="1840" dirty="0">
                <a:solidFill>
                  <a:srgbClr val="FF0000"/>
                </a:solidFill>
                <a:latin typeface="Consolas" panose="020B0609020204030204" pitchFamily="49" charset="0"/>
                <a:cs typeface="Consolas" panose="020B0609020204030204" pitchFamily="49" charset="0"/>
              </a:rPr>
              <a:t>html</a:t>
            </a:r>
            <a:r>
              <a:rPr lang="en-US" sz="1840" dirty="0">
                <a:latin typeface="Consolas" panose="020B0609020204030204" pitchFamily="49" charset="0"/>
                <a:cs typeface="Consolas" panose="020B0609020204030204" pitchFamily="49" charset="0"/>
              </a:rPr>
              <a:t>&gt; </a:t>
            </a:r>
          </a:p>
          <a:p>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html </a:t>
            </a:r>
            <a:r>
              <a:rPr lang="en-US" sz="1840" dirty="0">
                <a:solidFill>
                  <a:srgbClr val="FF0000"/>
                </a:solidFill>
                <a:latin typeface="Consolas" panose="020B0609020204030204" pitchFamily="49" charset="0"/>
                <a:cs typeface="Consolas" panose="020B0609020204030204" pitchFamily="49" charset="0"/>
              </a:rPr>
              <a:t>data-ng-app</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head</a:t>
            </a:r>
            <a:r>
              <a:rPr lang="en-US" sz="1840" dirty="0">
                <a:latin typeface="Consolas" panose="020B0609020204030204" pitchFamily="49" charset="0"/>
                <a:cs typeface="Consolas" panose="020B0609020204030204" pitchFamily="49" charset="0"/>
              </a:rPr>
              <a:t>&gt;&lt;/</a:t>
            </a:r>
            <a:r>
              <a:rPr lang="en-US" sz="1840" dirty="0">
                <a:solidFill>
                  <a:srgbClr val="C00000"/>
                </a:solidFill>
                <a:latin typeface="Consolas" panose="020B0609020204030204" pitchFamily="49" charset="0"/>
                <a:cs typeface="Consolas" panose="020B0609020204030204" pitchFamily="49" charset="0"/>
              </a:rPr>
              <a:t>head</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body</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    &lt;</a:t>
            </a:r>
            <a:r>
              <a:rPr lang="en-US" sz="1840" dirty="0">
                <a:solidFill>
                  <a:srgbClr val="C00000"/>
                </a:solidFill>
                <a:latin typeface="Consolas" panose="020B0609020204030204" pitchFamily="49" charset="0"/>
                <a:cs typeface="Consolas" panose="020B0609020204030204" pitchFamily="49" charset="0"/>
              </a:rPr>
              <a:t>input </a:t>
            </a:r>
            <a:r>
              <a:rPr lang="en-US" sz="1840" dirty="0">
                <a:solidFill>
                  <a:srgbClr val="FF0000"/>
                </a:solidFill>
                <a:latin typeface="Consolas" panose="020B0609020204030204" pitchFamily="49" charset="0"/>
                <a:cs typeface="Consolas" panose="020B0609020204030204" pitchFamily="49" charset="0"/>
              </a:rPr>
              <a:t>type</a:t>
            </a:r>
            <a:r>
              <a:rPr lang="en-US" sz="1840" dirty="0">
                <a:latin typeface="Consolas" panose="020B0609020204030204" pitchFamily="49" charset="0"/>
                <a:cs typeface="Consolas" panose="020B0609020204030204" pitchFamily="49" charset="0"/>
              </a:rPr>
              <a:t>=</a:t>
            </a:r>
            <a:r>
              <a:rPr lang="en-US" sz="1840" dirty="0">
                <a:solidFill>
                  <a:srgbClr val="0070C0"/>
                </a:solidFill>
                <a:latin typeface="Consolas" panose="020B0609020204030204" pitchFamily="49" charset="0"/>
                <a:cs typeface="Consolas" panose="020B0609020204030204" pitchFamily="49" charset="0"/>
              </a:rPr>
              <a:t>"text"</a:t>
            </a:r>
            <a:r>
              <a:rPr lang="en-US" sz="1840" dirty="0">
                <a:solidFill>
                  <a:srgbClr val="00B0F0"/>
                </a:solidFill>
                <a:latin typeface="Consolas" panose="020B0609020204030204" pitchFamily="49" charset="0"/>
                <a:cs typeface="Consolas" panose="020B0609020204030204" pitchFamily="49" charset="0"/>
              </a:rPr>
              <a:t> </a:t>
            </a:r>
            <a:r>
              <a:rPr lang="en-US" sz="1840" dirty="0">
                <a:solidFill>
                  <a:srgbClr val="FF0000"/>
                </a:solidFill>
                <a:latin typeface="Consolas" panose="020B0609020204030204" pitchFamily="49" charset="0"/>
                <a:cs typeface="Consolas" panose="020B0609020204030204" pitchFamily="49" charset="0"/>
              </a:rPr>
              <a:t>data-ng-model</a:t>
            </a:r>
            <a:r>
              <a:rPr lang="en-US" sz="1840" dirty="0">
                <a:latin typeface="Consolas" panose="020B0609020204030204" pitchFamily="49" charset="0"/>
                <a:cs typeface="Consolas" panose="020B0609020204030204" pitchFamily="49" charset="0"/>
              </a:rPr>
              <a:t>=</a:t>
            </a:r>
            <a:r>
              <a:rPr lang="en-US" sz="1840" dirty="0">
                <a:solidFill>
                  <a:srgbClr val="0070C0"/>
                </a:solidFill>
                <a:latin typeface="Consolas" panose="020B0609020204030204" pitchFamily="49" charset="0"/>
                <a:cs typeface="Consolas" panose="020B0609020204030204" pitchFamily="49" charset="0"/>
              </a:rPr>
              <a:t>"</a:t>
            </a:r>
            <a:r>
              <a:rPr lang="en-US" sz="1840" dirty="0" err="1">
                <a:solidFill>
                  <a:srgbClr val="0070C0"/>
                </a:solidFill>
                <a:latin typeface="Consolas" panose="020B0609020204030204" pitchFamily="49" charset="0"/>
                <a:cs typeface="Consolas" panose="020B0609020204030204" pitchFamily="49" charset="0"/>
              </a:rPr>
              <a:t>displayName</a:t>
            </a:r>
            <a:r>
              <a:rPr lang="en-US" sz="1840" dirty="0">
                <a:solidFill>
                  <a:srgbClr val="0070C0"/>
                </a:solidFill>
                <a:latin typeface="Consolas" panose="020B0609020204030204" pitchFamily="49" charset="0"/>
                <a:cs typeface="Consolas" panose="020B0609020204030204" pitchFamily="49" charset="0"/>
              </a:rPr>
              <a:t>"/</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    &lt;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 </a:t>
            </a:r>
            <a:r>
              <a:rPr lang="en-US" sz="1840" dirty="0">
                <a:solidFill>
                  <a:srgbClr val="FF0000"/>
                </a:solidFill>
                <a:latin typeface="Consolas" panose="020B0609020204030204" pitchFamily="49" charset="0"/>
                <a:cs typeface="Consolas" panose="020B0609020204030204" pitchFamily="49" charset="0"/>
              </a:rPr>
              <a:t>data-ng-click</a:t>
            </a:r>
            <a:r>
              <a:rPr lang="en-US" sz="1840" dirty="0">
                <a:latin typeface="Consolas" panose="020B0609020204030204" pitchFamily="49" charset="0"/>
                <a:cs typeface="Consolas" panose="020B0609020204030204" pitchFamily="49" charset="0"/>
              </a:rPr>
              <a:t>=</a:t>
            </a:r>
            <a:r>
              <a:rPr lang="en-US" sz="1840" dirty="0">
                <a:solidFill>
                  <a:srgbClr val="0070C0"/>
                </a:solidFill>
                <a:latin typeface="Consolas" panose="020B0609020204030204" pitchFamily="49" charset="0"/>
                <a:cs typeface="Consolas" panose="020B0609020204030204" pitchFamily="49" charset="0"/>
              </a:rPr>
              <a:t>"update"</a:t>
            </a:r>
            <a:r>
              <a:rPr lang="en-US" sz="1840" dirty="0">
                <a:latin typeface="Consolas" panose="020B0609020204030204" pitchFamily="49" charset="0"/>
                <a:cs typeface="Consolas" panose="020B0609020204030204" pitchFamily="49" charset="0"/>
              </a:rPr>
              <a:t> </a:t>
            </a:r>
            <a:r>
              <a:rPr lang="en-US" sz="1840" dirty="0">
                <a:solidFill>
                  <a:srgbClr val="FF0000"/>
                </a:solidFill>
                <a:latin typeface="Consolas" panose="020B0609020204030204" pitchFamily="49" charset="0"/>
                <a:cs typeface="Consolas" panose="020B0609020204030204" pitchFamily="49" charset="0"/>
              </a:rPr>
              <a:t>ng-controller</a:t>
            </a:r>
            <a:r>
              <a:rPr lang="en-US" sz="1840" dirty="0">
                <a:latin typeface="Consolas" panose="020B0609020204030204" pitchFamily="49" charset="0"/>
                <a:cs typeface="Consolas" panose="020B0609020204030204" pitchFamily="49" charset="0"/>
              </a:rPr>
              <a:t>=</a:t>
            </a:r>
            <a:r>
              <a:rPr lang="en-US" sz="1840" dirty="0">
                <a:solidFill>
                  <a:srgbClr val="00B0F0"/>
                </a:solidFill>
                <a:latin typeface="Consolas" panose="020B0609020204030204" pitchFamily="49" charset="0"/>
                <a:cs typeface="Consolas" panose="020B0609020204030204" pitchFamily="49" charset="0"/>
              </a:rPr>
              <a:t>"</a:t>
            </a:r>
            <a:r>
              <a:rPr lang="en-US" sz="1840" dirty="0" err="1">
                <a:solidFill>
                  <a:srgbClr val="00B0F0"/>
                </a:solidFill>
                <a:latin typeface="Consolas" panose="020B0609020204030204" pitchFamily="49" charset="0"/>
                <a:cs typeface="Consolas" panose="020B0609020204030204" pitchFamily="49" charset="0"/>
              </a:rPr>
              <a:t>myCtrl</a:t>
            </a:r>
            <a:r>
              <a:rPr lang="en-US" sz="1840" dirty="0">
                <a:solidFill>
                  <a:srgbClr val="00B0F0"/>
                </a:solidFill>
                <a:latin typeface="Consolas" panose="020B0609020204030204" pitchFamily="49" charset="0"/>
                <a:cs typeface="Consolas" panose="020B0609020204030204" pitchFamily="49" charset="0"/>
              </a:rPr>
              <a:t>"</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    &lt;/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body</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html</a:t>
            </a:r>
            <a:r>
              <a:rPr lang="en-US" sz="1840" dirty="0">
                <a:latin typeface="Consolas" panose="020B0609020204030204" pitchFamily="49" charset="0"/>
                <a:cs typeface="Consolas" panose="020B0609020204030204" pitchFamily="49" charset="0"/>
              </a:rPr>
              <a:t>&gt;</a:t>
            </a:r>
          </a:p>
        </p:txBody>
      </p:sp>
      <p:sp>
        <p:nvSpPr>
          <p:cNvPr id="5" name="Line Callout 1 4"/>
          <p:cNvSpPr/>
          <p:nvPr/>
        </p:nvSpPr>
        <p:spPr>
          <a:xfrm>
            <a:off x="4764016" y="1479224"/>
            <a:ext cx="3053689" cy="527297"/>
          </a:xfrm>
          <a:prstGeom prst="borderCallout1">
            <a:avLst>
              <a:gd name="adj1" fmla="val 18750"/>
              <a:gd name="adj2" fmla="val -8333"/>
              <a:gd name="adj3" fmla="val 242436"/>
              <a:gd name="adj4" fmla="val -322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Initializes the app. Can be anonymous or named.</a:t>
            </a:r>
          </a:p>
        </p:txBody>
      </p:sp>
      <p:sp>
        <p:nvSpPr>
          <p:cNvPr id="6" name="Line Callout 1 5"/>
          <p:cNvSpPr/>
          <p:nvPr/>
        </p:nvSpPr>
        <p:spPr>
          <a:xfrm>
            <a:off x="5754616" y="2687336"/>
            <a:ext cx="2953244" cy="544019"/>
          </a:xfrm>
          <a:prstGeom prst="borderCallout1">
            <a:avLst>
              <a:gd name="adj1" fmla="val 18750"/>
              <a:gd name="adj2" fmla="val -8333"/>
              <a:gd name="adj3" fmla="val 160613"/>
              <a:gd name="adj4" fmla="val -250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Creates a property on the </a:t>
            </a:r>
            <a:r>
              <a:rPr lang="en-US" sz="1836" dirty="0" err="1"/>
              <a:t>ViewModel</a:t>
            </a:r>
            <a:endParaRPr lang="en-US" sz="1836" dirty="0"/>
          </a:p>
        </p:txBody>
      </p:sp>
      <p:sp>
        <p:nvSpPr>
          <p:cNvPr id="8" name="Line Callout 1 7"/>
          <p:cNvSpPr/>
          <p:nvPr/>
        </p:nvSpPr>
        <p:spPr>
          <a:xfrm>
            <a:off x="7354816" y="5249862"/>
            <a:ext cx="2953244" cy="1176890"/>
          </a:xfrm>
          <a:prstGeom prst="borderCallout1">
            <a:avLst>
              <a:gd name="adj1" fmla="val 18750"/>
              <a:gd name="adj2" fmla="val -8333"/>
              <a:gd name="adj3" fmla="val -100729"/>
              <a:gd name="adj4" fmla="val -382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References a controller named “</a:t>
            </a:r>
            <a:r>
              <a:rPr lang="en-US" sz="1836" dirty="0" err="1"/>
              <a:t>myCtrl</a:t>
            </a:r>
            <a:r>
              <a:rPr lang="en-US" sz="1836" dirty="0"/>
              <a:t>”, which creates a new </a:t>
            </a:r>
            <a:r>
              <a:rPr lang="en-US" sz="1836" dirty="0" err="1"/>
              <a:t>ViewModel</a:t>
            </a:r>
            <a:r>
              <a:rPr lang="en-US" sz="1836" dirty="0"/>
              <a:t>.</a:t>
            </a:r>
          </a:p>
        </p:txBody>
      </p:sp>
      <p:sp>
        <p:nvSpPr>
          <p:cNvPr id="12" name="Line Callout 1 11"/>
          <p:cNvSpPr/>
          <p:nvPr/>
        </p:nvSpPr>
        <p:spPr>
          <a:xfrm>
            <a:off x="3621016" y="5594852"/>
            <a:ext cx="2486942" cy="1004733"/>
          </a:xfrm>
          <a:prstGeom prst="borderCallout1">
            <a:avLst>
              <a:gd name="adj1" fmla="val -144119"/>
              <a:gd name="adj2" fmla="val -6343"/>
              <a:gd name="adj3" fmla="val -26583"/>
              <a:gd name="adj4" fmla="val 136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References a controller method to call on a click event</a:t>
            </a:r>
          </a:p>
        </p:txBody>
      </p:sp>
    </p:spTree>
    <p:extLst>
      <p:ext uri="{BB962C8B-B14F-4D97-AF65-F5344CB8AC3E}">
        <p14:creationId xmlns:p14="http://schemas.microsoft.com/office/powerpoint/2010/main" val="1632418557"/>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Data Binding</a:t>
            </a:r>
            <a:endParaRPr lang="en-US" dirty="0"/>
          </a:p>
        </p:txBody>
      </p:sp>
      <p:sp>
        <p:nvSpPr>
          <p:cNvPr id="3" name="TextBox 2"/>
          <p:cNvSpPr txBox="1"/>
          <p:nvPr/>
        </p:nvSpPr>
        <p:spPr>
          <a:xfrm>
            <a:off x="2849709" y="3534235"/>
            <a:ext cx="7196201" cy="1791260"/>
          </a:xfrm>
          <a:prstGeom prst="rect">
            <a:avLst/>
          </a:prstGeom>
          <a:noFill/>
        </p:spPr>
        <p:txBody>
          <a:bodyPr wrap="none" rtlCol="0">
            <a:spAutoFit/>
          </a:bodyPr>
          <a:lstStyle/>
          <a:p>
            <a:r>
              <a:rPr lang="en-US" sz="1377" dirty="0"/>
              <a:t> </a:t>
            </a:r>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 </a:t>
            </a:r>
            <a:r>
              <a:rPr lang="en-US" sz="1840" dirty="0">
                <a:solidFill>
                  <a:srgbClr val="FF0000"/>
                </a:solidFill>
                <a:latin typeface="Consolas" panose="020B0609020204030204" pitchFamily="49" charset="0"/>
                <a:cs typeface="Consolas" panose="020B0609020204030204" pitchFamily="49" charset="0"/>
              </a:rPr>
              <a:t>ng-app</a:t>
            </a:r>
            <a:r>
              <a:rPr lang="en-US" sz="1840" dirty="0">
                <a:latin typeface="Consolas" panose="020B0609020204030204" pitchFamily="49" charset="0"/>
                <a:cs typeface="Consolas" panose="020B0609020204030204" pitchFamily="49" charset="0"/>
              </a:rPr>
              <a:t>=</a:t>
            </a:r>
            <a:r>
              <a:rPr lang="en-US" sz="1840" dirty="0">
                <a:solidFill>
                  <a:srgbClr val="00B0F0"/>
                </a:solidFill>
                <a:latin typeface="Consolas" panose="020B0609020204030204" pitchFamily="49" charset="0"/>
                <a:cs typeface="Consolas" panose="020B0609020204030204" pitchFamily="49" charset="0"/>
              </a:rPr>
              <a:t>"App"</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    &lt;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        &lt;</a:t>
            </a:r>
            <a:r>
              <a:rPr lang="en-US" sz="1840" dirty="0">
                <a:solidFill>
                  <a:srgbClr val="C00000"/>
                </a:solidFill>
                <a:latin typeface="Consolas" panose="020B0609020204030204" pitchFamily="49" charset="0"/>
                <a:cs typeface="Consolas" panose="020B0609020204030204" pitchFamily="49" charset="0"/>
              </a:rPr>
              <a:t>input </a:t>
            </a:r>
            <a:r>
              <a:rPr lang="en-US" sz="1840" dirty="0">
                <a:solidFill>
                  <a:srgbClr val="FF0000"/>
                </a:solidFill>
                <a:latin typeface="Consolas" panose="020B0609020204030204" pitchFamily="49" charset="0"/>
                <a:cs typeface="Consolas" panose="020B0609020204030204" pitchFamily="49" charset="0"/>
              </a:rPr>
              <a:t>type</a:t>
            </a:r>
            <a:r>
              <a:rPr lang="en-US" sz="1840" dirty="0">
                <a:latin typeface="Consolas" panose="020B0609020204030204" pitchFamily="49" charset="0"/>
                <a:cs typeface="Consolas" panose="020B0609020204030204" pitchFamily="49" charset="0"/>
              </a:rPr>
              <a:t>=</a:t>
            </a:r>
            <a:r>
              <a:rPr lang="en-US" sz="1840" dirty="0">
                <a:solidFill>
                  <a:srgbClr val="0070C0"/>
                </a:solidFill>
                <a:latin typeface="Consolas" panose="020B0609020204030204" pitchFamily="49" charset="0"/>
                <a:cs typeface="Consolas" panose="020B0609020204030204" pitchFamily="49" charset="0"/>
              </a:rPr>
              <a:t>"text" </a:t>
            </a:r>
            <a:r>
              <a:rPr lang="en-US" sz="1840" dirty="0">
                <a:solidFill>
                  <a:srgbClr val="FF0000"/>
                </a:solidFill>
                <a:latin typeface="Consolas" panose="020B0609020204030204" pitchFamily="49" charset="0"/>
                <a:cs typeface="Consolas" panose="020B0609020204030204" pitchFamily="49" charset="0"/>
              </a:rPr>
              <a:t>data-ng-model</a:t>
            </a:r>
            <a:r>
              <a:rPr lang="en-US" sz="1840" dirty="0">
                <a:latin typeface="Consolas" panose="020B0609020204030204" pitchFamily="49" charset="0"/>
                <a:cs typeface="Consolas" panose="020B0609020204030204" pitchFamily="49" charset="0"/>
              </a:rPr>
              <a:t>=</a:t>
            </a:r>
            <a:r>
              <a:rPr lang="en-US" sz="1840" dirty="0">
                <a:solidFill>
                  <a:srgbClr val="0070C0"/>
                </a:solidFill>
                <a:latin typeface="Consolas" panose="020B0609020204030204" pitchFamily="49" charset="0"/>
                <a:cs typeface="Consolas" panose="020B0609020204030204" pitchFamily="49" charset="0"/>
              </a:rPr>
              <a:t>"</a:t>
            </a:r>
            <a:r>
              <a:rPr lang="en-US" sz="1840" dirty="0" err="1">
                <a:solidFill>
                  <a:srgbClr val="0070C0"/>
                </a:solidFill>
                <a:latin typeface="Consolas" panose="020B0609020204030204" pitchFamily="49" charset="0"/>
                <a:cs typeface="Consolas" panose="020B0609020204030204" pitchFamily="49" charset="0"/>
              </a:rPr>
              <a:t>firstName</a:t>
            </a:r>
            <a:r>
              <a:rPr lang="en-US" sz="1840" dirty="0">
                <a:solidFill>
                  <a:srgbClr val="0070C0"/>
                </a:solidFill>
                <a:latin typeface="Consolas" panose="020B0609020204030204" pitchFamily="49" charset="0"/>
                <a:cs typeface="Consolas" panose="020B0609020204030204" pitchFamily="49" charset="0"/>
              </a:rPr>
              <a:t>"/</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        &lt;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&gt;{{</a:t>
            </a:r>
            <a:r>
              <a:rPr lang="en-US" sz="1840" dirty="0" err="1">
                <a:latin typeface="Consolas" panose="020B0609020204030204" pitchFamily="49" charset="0"/>
                <a:cs typeface="Consolas" panose="020B0609020204030204" pitchFamily="49" charset="0"/>
              </a:rPr>
              <a:t>firstName</a:t>
            </a:r>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    &lt;/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&gt;</a:t>
            </a:r>
          </a:p>
          <a:p>
            <a:r>
              <a:rPr lang="en-US" sz="1840" dirty="0">
                <a:latin typeface="Consolas" panose="020B0609020204030204" pitchFamily="49" charset="0"/>
                <a:cs typeface="Consolas" panose="020B0609020204030204" pitchFamily="49" charset="0"/>
              </a:rPr>
              <a:t>&lt;/</a:t>
            </a:r>
            <a:r>
              <a:rPr lang="en-US" sz="1840" dirty="0">
                <a:solidFill>
                  <a:srgbClr val="C00000"/>
                </a:solidFill>
                <a:latin typeface="Consolas" panose="020B0609020204030204" pitchFamily="49" charset="0"/>
                <a:cs typeface="Consolas" panose="020B0609020204030204" pitchFamily="49" charset="0"/>
              </a:rPr>
              <a:t>div</a:t>
            </a:r>
            <a:r>
              <a:rPr lang="en-US" sz="1840" dirty="0">
                <a:latin typeface="Consolas" panose="020B0609020204030204" pitchFamily="49" charset="0"/>
                <a:cs typeface="Consolas" panose="020B0609020204030204" pitchFamily="49" charset="0"/>
              </a:rPr>
              <a:t>&gt;</a:t>
            </a:r>
          </a:p>
        </p:txBody>
      </p:sp>
      <p:sp>
        <p:nvSpPr>
          <p:cNvPr id="4" name="Content Placeholder 2"/>
          <p:cNvSpPr txBox="1">
            <a:spLocks/>
          </p:cNvSpPr>
          <p:nvPr/>
        </p:nvSpPr>
        <p:spPr>
          <a:xfrm>
            <a:off x="2235430" y="1710645"/>
            <a:ext cx="8042562" cy="27192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56" dirty="0"/>
              <a:t>Binds </a:t>
            </a:r>
            <a:r>
              <a:rPr lang="en-US" sz="2856" dirty="0" err="1"/>
              <a:t>ViewModels</a:t>
            </a:r>
            <a:r>
              <a:rPr lang="en-US" sz="2856" dirty="0"/>
              <a:t> to HTML elements</a:t>
            </a:r>
          </a:p>
          <a:p>
            <a:pPr lvl="1"/>
            <a:r>
              <a:rPr lang="en-US" sz="2448" dirty="0"/>
              <a:t>Uses {{…}} syntax</a:t>
            </a:r>
          </a:p>
          <a:p>
            <a:pPr lvl="1"/>
            <a:r>
              <a:rPr lang="en-US" sz="2448" dirty="0"/>
              <a:t>References a property of a </a:t>
            </a:r>
            <a:r>
              <a:rPr lang="en-US" sz="2448" dirty="0" err="1"/>
              <a:t>ViewModel</a:t>
            </a:r>
            <a:endParaRPr lang="en-US" sz="2448" dirty="0"/>
          </a:p>
          <a:p>
            <a:pPr lvl="1"/>
            <a:r>
              <a:rPr lang="en-US" sz="2448" dirty="0"/>
              <a:t>Supports two-way binding</a:t>
            </a:r>
          </a:p>
        </p:txBody>
      </p:sp>
      <p:sp>
        <p:nvSpPr>
          <p:cNvPr id="5" name="Rounded Rectangular Callout 4"/>
          <p:cNvSpPr/>
          <p:nvPr/>
        </p:nvSpPr>
        <p:spPr>
          <a:xfrm>
            <a:off x="3551237" y="5707062"/>
            <a:ext cx="3574979" cy="685800"/>
          </a:xfrm>
          <a:prstGeom prst="wedgeRoundRectCallout">
            <a:avLst>
              <a:gd name="adj1" fmla="val -6602"/>
              <a:gd name="adj2" fmla="val -1983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smtClean="0"/>
              <a:t>This example will display </a:t>
            </a:r>
            <a:r>
              <a:rPr lang="en-US" sz="1836" dirty="0"/>
              <a:t>whatever the user types</a:t>
            </a:r>
          </a:p>
        </p:txBody>
      </p:sp>
    </p:spTree>
    <p:extLst>
      <p:ext uri="{BB962C8B-B14F-4D97-AF65-F5344CB8AC3E}">
        <p14:creationId xmlns:p14="http://schemas.microsoft.com/office/powerpoint/2010/main" val="225515450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Scot Hillier</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8623" y="3424007"/>
            <a:ext cx="1524000" cy="1524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9335" y="4909907"/>
            <a:ext cx="1524000" cy="15240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32731" y="3380047"/>
            <a:ext cx="2261397" cy="565349"/>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55678" y="2972328"/>
            <a:ext cx="1524000" cy="15240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71035" y="4387386"/>
            <a:ext cx="1762125" cy="38100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65644" y="4172118"/>
            <a:ext cx="1524000" cy="1524000"/>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3257" y="1710577"/>
            <a:ext cx="1134712" cy="1475126"/>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32731" y="1897062"/>
            <a:ext cx="2048254" cy="1102156"/>
          </a:xfrm>
          <a:prstGeom prst="rect">
            <a:avLst/>
          </a:prstGeom>
        </p:spPr>
      </p:pic>
      <p:pic>
        <p:nvPicPr>
          <p:cNvPr id="11" name="Picture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421017" y="5166416"/>
            <a:ext cx="2062162" cy="835380"/>
          </a:xfrm>
          <a:prstGeom prst="rect">
            <a:avLst/>
          </a:prstGeom>
        </p:spPr>
      </p:pic>
      <p:sp>
        <p:nvSpPr>
          <p:cNvPr id="12" name="TextBox 11"/>
          <p:cNvSpPr txBox="1"/>
          <p:nvPr/>
        </p:nvSpPr>
        <p:spPr>
          <a:xfrm>
            <a:off x="731837" y="5696118"/>
            <a:ext cx="3003194"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ysClr val="windowText" lastClr="000000"/>
                </a:solidFill>
              </a:rPr>
              <a:t>scot@scothillier.net</a:t>
            </a:r>
          </a:p>
          <a:p>
            <a:pPr>
              <a:lnSpc>
                <a:spcPct val="90000"/>
              </a:lnSpc>
              <a:spcAft>
                <a:spcPts val="600"/>
              </a:spcAft>
            </a:pPr>
            <a:r>
              <a:rPr lang="en-US" sz="2400" dirty="0" smtClean="0">
                <a:solidFill>
                  <a:sysClr val="windowText" lastClr="000000"/>
                </a:solidFill>
              </a:rPr>
              <a:t>@</a:t>
            </a:r>
            <a:r>
              <a:rPr lang="en-US" sz="2400" dirty="0" err="1" smtClean="0">
                <a:solidFill>
                  <a:sysClr val="windowText" lastClr="000000"/>
                </a:solidFill>
              </a:rPr>
              <a:t>ScotHillier</a:t>
            </a:r>
            <a:endParaRPr lang="en-US" sz="2400" dirty="0" smtClean="0">
              <a:solidFill>
                <a:sysClr val="windowText" lastClr="000000"/>
              </a:solidFill>
            </a:endParaRPr>
          </a:p>
        </p:txBody>
      </p:sp>
    </p:spTree>
    <p:extLst>
      <p:ext uri="{BB962C8B-B14F-4D97-AF65-F5344CB8AC3E}">
        <p14:creationId xmlns:p14="http://schemas.microsoft.com/office/powerpoint/2010/main" val="383998482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Modules</a:t>
            </a:r>
            <a:endParaRPr lang="en-US" dirty="0"/>
          </a:p>
        </p:txBody>
      </p:sp>
      <p:sp>
        <p:nvSpPr>
          <p:cNvPr id="3" name="Content Placeholder 2"/>
          <p:cNvSpPr>
            <a:spLocks noGrp="1"/>
          </p:cNvSpPr>
          <p:nvPr>
            <p:ph idx="4294967295"/>
          </p:nvPr>
        </p:nvSpPr>
        <p:spPr>
          <a:xfrm>
            <a:off x="855768" y="1861968"/>
            <a:ext cx="10724938" cy="627906"/>
          </a:xfrm>
          <a:prstGeom prst="rect">
            <a:avLst/>
          </a:prstGeom>
        </p:spPr>
        <p:txBody>
          <a:bodyPr/>
          <a:lstStyle/>
          <a:p>
            <a:r>
              <a:rPr lang="en-US" dirty="0" smtClean="0"/>
              <a:t>A container for the components of the app</a:t>
            </a:r>
            <a:endParaRPr lang="en-US" dirty="0"/>
          </a:p>
        </p:txBody>
      </p:sp>
      <p:sp>
        <p:nvSpPr>
          <p:cNvPr id="4" name="TextBox 3"/>
          <p:cNvSpPr txBox="1"/>
          <p:nvPr/>
        </p:nvSpPr>
        <p:spPr>
          <a:xfrm>
            <a:off x="1135843" y="2627498"/>
            <a:ext cx="5485465" cy="1534858"/>
          </a:xfrm>
          <a:prstGeom prst="rect">
            <a:avLst/>
          </a:prstGeom>
          <a:noFill/>
        </p:spPr>
        <p:txBody>
          <a:bodyPr wrap="none" rtlCol="0">
            <a:spAutoFit/>
          </a:bodyPr>
          <a:lstStyle/>
          <a:p>
            <a:r>
              <a:rPr lang="en-US" sz="1836" dirty="0">
                <a:solidFill>
                  <a:srgbClr val="00B050"/>
                </a:solidFill>
                <a:latin typeface="Consolas" panose="020B0609020204030204" pitchFamily="49" charset="0"/>
                <a:cs typeface="Consolas" panose="020B0609020204030204" pitchFamily="49" charset="0"/>
              </a:rPr>
              <a:t>//module</a:t>
            </a:r>
          </a:p>
          <a:p>
            <a:r>
              <a:rPr lang="en-US" sz="1836" dirty="0" err="1">
                <a:solidFill>
                  <a:srgbClr val="00B0F0"/>
                </a:solidFill>
                <a:latin typeface="Consolas" panose="020B0609020204030204" pitchFamily="49" charset="0"/>
                <a:cs typeface="Consolas" panose="020B0609020204030204" pitchFamily="49" charset="0"/>
              </a:rPr>
              <a:t>var</a:t>
            </a:r>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myapp</a:t>
            </a:r>
            <a:r>
              <a:rPr lang="en-US" sz="1836" dirty="0">
                <a:latin typeface="Consolas" panose="020B0609020204030204" pitchFamily="49" charset="0"/>
                <a:cs typeface="Consolas" panose="020B0609020204030204" pitchFamily="49" charset="0"/>
              </a:rPr>
              <a:t> = </a:t>
            </a:r>
            <a:r>
              <a:rPr lang="en-US" sz="1836" dirty="0" err="1">
                <a:latin typeface="Consolas" panose="020B0609020204030204" pitchFamily="49" charset="0"/>
                <a:cs typeface="Consolas" panose="020B0609020204030204" pitchFamily="49" charset="0"/>
              </a:rPr>
              <a:t>angular.module</a:t>
            </a:r>
            <a:r>
              <a:rPr lang="en-US" sz="1836" dirty="0">
                <a:latin typeface="Consolas" panose="020B0609020204030204" pitchFamily="49" charset="0"/>
                <a:cs typeface="Consolas" panose="020B0609020204030204" pitchFamily="49" charset="0"/>
              </a:rPr>
              <a:t>(</a:t>
            </a:r>
            <a:r>
              <a:rPr lang="en-US" sz="1836" dirty="0">
                <a:solidFill>
                  <a:srgbClr val="FF0000"/>
                </a:solidFill>
                <a:latin typeface="Consolas" panose="020B0609020204030204" pitchFamily="49" charset="0"/>
                <a:cs typeface="Consolas" panose="020B0609020204030204" pitchFamily="49" charset="0"/>
              </a:rPr>
              <a:t>"</a:t>
            </a:r>
            <a:r>
              <a:rPr lang="en-US" sz="1836" dirty="0" err="1">
                <a:solidFill>
                  <a:srgbClr val="FF0000"/>
                </a:solidFill>
                <a:latin typeface="Consolas" panose="020B0609020204030204" pitchFamily="49" charset="0"/>
                <a:cs typeface="Consolas" panose="020B0609020204030204" pitchFamily="49" charset="0"/>
              </a:rPr>
              <a:t>MyApp</a:t>
            </a:r>
            <a:r>
              <a:rPr lang="en-US" sz="1836" dirty="0">
                <a:solidFill>
                  <a:srgbClr val="FF000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p>
          <a:p>
            <a:endParaRPr lang="en-US" sz="1836" dirty="0">
              <a:latin typeface="Consolas" panose="020B0609020204030204" pitchFamily="49" charset="0"/>
              <a:cs typeface="Consolas" panose="020B0609020204030204" pitchFamily="49" charset="0"/>
            </a:endParaRPr>
          </a:p>
          <a:p>
            <a:r>
              <a:rPr lang="en-US" sz="1836" dirty="0" smtClean="0">
                <a:solidFill>
                  <a:srgbClr val="00B050"/>
                </a:solidFill>
                <a:latin typeface="Consolas" panose="020B0609020204030204" pitchFamily="49" charset="0"/>
                <a:cs typeface="Consolas" panose="020B0609020204030204" pitchFamily="49" charset="0"/>
              </a:rPr>
              <a:t>&lt;!-- html --&gt;</a:t>
            </a:r>
            <a:endParaRPr lang="en-US" sz="1836" dirty="0">
              <a:solidFill>
                <a:srgbClr val="00B050"/>
              </a:solidFill>
              <a:latin typeface="Consolas" panose="020B0609020204030204" pitchFamily="49" charset="0"/>
              <a:cs typeface="Consolas" panose="020B0609020204030204" pitchFamily="49" charset="0"/>
            </a:endParaRP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data-ng-app</a:t>
            </a:r>
            <a:r>
              <a:rPr lang="en-US" sz="1836" dirty="0">
                <a:latin typeface="Consolas" panose="020B0609020204030204" pitchFamily="49" charset="0"/>
                <a:cs typeface="Consolas" panose="020B0609020204030204" pitchFamily="49" charset="0"/>
              </a:rPr>
              <a:t> = </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MyApp</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&gt;</a:t>
            </a:r>
          </a:p>
        </p:txBody>
      </p:sp>
      <p:sp>
        <p:nvSpPr>
          <p:cNvPr id="5" name="Rounded Rectangular Callout 4"/>
          <p:cNvSpPr/>
          <p:nvPr/>
        </p:nvSpPr>
        <p:spPr>
          <a:xfrm>
            <a:off x="5303837" y="3916015"/>
            <a:ext cx="3574979" cy="499955"/>
          </a:xfrm>
          <a:prstGeom prst="wedgeRoundRectCallout">
            <a:avLst>
              <a:gd name="adj1" fmla="val -30237"/>
              <a:gd name="adj2" fmla="val -1960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smtClean="0"/>
              <a:t>Reference dependent modules</a:t>
            </a:r>
            <a:endParaRPr lang="en-US" sz="1836" dirty="0"/>
          </a:p>
        </p:txBody>
      </p:sp>
    </p:spTree>
    <p:extLst>
      <p:ext uri="{BB962C8B-B14F-4D97-AF65-F5344CB8AC3E}">
        <p14:creationId xmlns:p14="http://schemas.microsoft.com/office/powerpoint/2010/main" val="3936959243"/>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Controllers</a:t>
            </a:r>
            <a:endParaRPr lang="en-US" dirty="0"/>
          </a:p>
        </p:txBody>
      </p:sp>
      <p:sp>
        <p:nvSpPr>
          <p:cNvPr id="3" name="TextBox 2"/>
          <p:cNvSpPr txBox="1"/>
          <p:nvPr/>
        </p:nvSpPr>
        <p:spPr>
          <a:xfrm>
            <a:off x="1183204" y="2582862"/>
            <a:ext cx="5750322" cy="3839956"/>
          </a:xfrm>
          <a:prstGeom prst="rect">
            <a:avLst/>
          </a:prstGeom>
          <a:noFill/>
        </p:spPr>
        <p:txBody>
          <a:bodyPr wrap="none" rtlCol="0">
            <a:spAutoFit/>
          </a:bodyPr>
          <a:lstStyle/>
          <a:p>
            <a:r>
              <a:rPr lang="en-US" sz="1836" dirty="0">
                <a:solidFill>
                  <a:srgbClr val="00B050"/>
                </a:solidFill>
                <a:latin typeface="Consolas" panose="020B0609020204030204" pitchFamily="49" charset="0"/>
                <a:cs typeface="Consolas" panose="020B0609020204030204" pitchFamily="49" charset="0"/>
              </a:rPr>
              <a:t>//controller</a:t>
            </a:r>
          </a:p>
          <a:p>
            <a:r>
              <a:rPr lang="en-US" sz="1836" dirty="0" err="1">
                <a:latin typeface="Consolas" panose="020B0609020204030204" pitchFamily="49" charset="0"/>
                <a:cs typeface="Consolas" panose="020B0609020204030204" pitchFamily="49" charset="0"/>
              </a:rPr>
              <a:t>myapp.controller</a:t>
            </a:r>
            <a:r>
              <a:rPr lang="en-US" sz="1836" dirty="0">
                <a:latin typeface="Consolas" panose="020B0609020204030204" pitchFamily="49" charset="0"/>
                <a:cs typeface="Consolas" panose="020B0609020204030204" pitchFamily="49" charset="0"/>
              </a:rPr>
              <a:t>(</a:t>
            </a:r>
            <a:r>
              <a:rPr lang="en-US" sz="1836" dirty="0">
                <a:solidFill>
                  <a:srgbClr val="FF0000"/>
                </a:solidFill>
                <a:latin typeface="Consolas" panose="020B0609020204030204" pitchFamily="49" charset="0"/>
                <a:cs typeface="Consolas" panose="020B0609020204030204" pitchFamily="49" charset="0"/>
              </a:rPr>
              <a:t>"</a:t>
            </a:r>
            <a:r>
              <a:rPr lang="en-US" sz="1836" dirty="0" err="1">
                <a:solidFill>
                  <a:srgbClr val="FF0000"/>
                </a:solidFill>
                <a:latin typeface="Consolas" panose="020B0609020204030204" pitchFamily="49" charset="0"/>
                <a:cs typeface="Consolas" panose="020B0609020204030204" pitchFamily="49" charset="0"/>
              </a:rPr>
              <a:t>welcomeCtrl</a:t>
            </a:r>
            <a:r>
              <a:rPr lang="en-US" sz="1836" dirty="0">
                <a:solidFill>
                  <a:srgbClr val="FF000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"$scope"</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a:t>
            </a:r>
            <a:r>
              <a:rPr lang="en-US" sz="1836" dirty="0">
                <a:solidFill>
                  <a:srgbClr val="00B0F0"/>
                </a:solidFill>
                <a:latin typeface="Consolas" panose="020B0609020204030204" pitchFamily="49" charset="0"/>
                <a:cs typeface="Consolas" panose="020B0609020204030204" pitchFamily="49" charset="0"/>
              </a:rPr>
              <a:t>function</a:t>
            </a:r>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welcomeCtrl</a:t>
            </a:r>
            <a:r>
              <a:rPr lang="en-US" sz="1836" dirty="0">
                <a:latin typeface="Consolas" panose="020B0609020204030204" pitchFamily="49" charset="0"/>
                <a:cs typeface="Consolas" panose="020B0609020204030204" pitchFamily="49" charset="0"/>
              </a:rPr>
              <a:t>($scope) {</a:t>
            </a:r>
          </a:p>
          <a:p>
            <a:endParaRPr lang="en-US" sz="1836" dirty="0">
              <a:latin typeface="Consolas" panose="020B0609020204030204" pitchFamily="49" charset="0"/>
              <a:cs typeface="Consolas" panose="020B0609020204030204" pitchFamily="49" charset="0"/>
            </a:endParaRPr>
          </a:p>
          <a:p>
            <a:r>
              <a:rPr lang="en-US" sz="1836" dirty="0">
                <a:latin typeface="Consolas" panose="020B0609020204030204" pitchFamily="49" charset="0"/>
                <a:cs typeface="Consolas" panose="020B0609020204030204" pitchFamily="49" charset="0"/>
              </a:rPr>
              <a:t>        </a:t>
            </a:r>
            <a:r>
              <a:rPr lang="en-US" sz="1836" dirty="0">
                <a:solidFill>
                  <a:srgbClr val="00B050"/>
                </a:solidFill>
                <a:latin typeface="Consolas" panose="020B0609020204030204" pitchFamily="49" charset="0"/>
                <a:cs typeface="Consolas" panose="020B0609020204030204" pitchFamily="49" charset="0"/>
              </a:rPr>
              <a:t>//model</a:t>
            </a:r>
          </a:p>
          <a:p>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scope.welcomeMessage</a:t>
            </a:r>
            <a:r>
              <a:rPr lang="en-US" sz="1836" dirty="0">
                <a:latin typeface="Consolas" panose="020B0609020204030204" pitchFamily="49" charset="0"/>
                <a:cs typeface="Consolas" panose="020B0609020204030204" pitchFamily="49" charset="0"/>
              </a:rPr>
              <a:t> = </a:t>
            </a:r>
            <a:r>
              <a:rPr lang="en-US" sz="1836" dirty="0">
                <a:solidFill>
                  <a:srgbClr val="FF0000"/>
                </a:solidFill>
                <a:latin typeface="Consolas" panose="020B0609020204030204" pitchFamily="49" charset="0"/>
                <a:cs typeface="Consolas" panose="020B0609020204030204" pitchFamily="49" charset="0"/>
              </a:rPr>
              <a:t>"Hi"</a:t>
            </a:r>
            <a:r>
              <a:rPr lang="en-US" sz="1836" dirty="0">
                <a:latin typeface="Consolas" panose="020B0609020204030204" pitchFamily="49" charset="0"/>
                <a:cs typeface="Consolas" panose="020B0609020204030204" pitchFamily="49" charset="0"/>
              </a:rPr>
              <a:t>;</a:t>
            </a:r>
          </a:p>
          <a:p>
            <a:endParaRPr lang="en-US" sz="1836" dirty="0">
              <a:latin typeface="Consolas" panose="020B0609020204030204" pitchFamily="49" charset="0"/>
              <a:cs typeface="Consolas" panose="020B0609020204030204" pitchFamily="49" charset="0"/>
            </a:endParaRPr>
          </a:p>
          <a:p>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a:t>
            </a:r>
          </a:p>
          <a:p>
            <a:endParaRPr lang="en-US" sz="1836" dirty="0">
              <a:latin typeface="Consolas" panose="020B0609020204030204" pitchFamily="49" charset="0"/>
              <a:cs typeface="Consolas" panose="020B0609020204030204" pitchFamily="49" charset="0"/>
            </a:endParaRPr>
          </a:p>
          <a:p>
            <a:r>
              <a:rPr lang="en-US" sz="1836" dirty="0" smtClean="0">
                <a:solidFill>
                  <a:srgbClr val="00B050"/>
                </a:solidFill>
                <a:latin typeface="Consolas" panose="020B0609020204030204" pitchFamily="49" charset="0"/>
                <a:cs typeface="Consolas" panose="020B0609020204030204" pitchFamily="49" charset="0"/>
              </a:rPr>
              <a:t>&lt;!-- html --&gt;</a:t>
            </a:r>
            <a:endParaRPr lang="en-US" sz="1836" dirty="0">
              <a:solidFill>
                <a:srgbClr val="00B050"/>
              </a:solidFill>
              <a:latin typeface="Consolas" panose="020B0609020204030204" pitchFamily="49" charset="0"/>
              <a:cs typeface="Consolas" panose="020B0609020204030204" pitchFamily="49" charset="0"/>
            </a:endParaRP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data-ng-controller</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welcomeCtrl</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&gt;</a:t>
            </a:r>
          </a:p>
          <a:p>
            <a:endParaRPr lang="en-US" sz="1836" dirty="0">
              <a:latin typeface="Consolas" panose="020B0609020204030204" pitchFamily="49" charset="0"/>
              <a:cs typeface="Consolas" panose="020B0609020204030204" pitchFamily="49" charset="0"/>
            </a:endParaRPr>
          </a:p>
        </p:txBody>
      </p:sp>
      <p:sp>
        <p:nvSpPr>
          <p:cNvPr id="4" name="Content Placeholder 2"/>
          <p:cNvSpPr txBox="1">
            <a:spLocks/>
          </p:cNvSpPr>
          <p:nvPr/>
        </p:nvSpPr>
        <p:spPr>
          <a:xfrm>
            <a:off x="855768" y="1861968"/>
            <a:ext cx="10724938" cy="6279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56" dirty="0"/>
              <a:t>Build up the </a:t>
            </a:r>
            <a:r>
              <a:rPr lang="en-US" sz="2448" dirty="0">
                <a:latin typeface="Consolas" panose="020B0609020204030204" pitchFamily="49" charset="0"/>
                <a:cs typeface="Consolas" panose="020B0609020204030204" pitchFamily="49" charset="0"/>
              </a:rPr>
              <a:t>$scope </a:t>
            </a:r>
            <a:r>
              <a:rPr lang="en-US" sz="2856" dirty="0"/>
              <a:t>(</a:t>
            </a:r>
            <a:r>
              <a:rPr lang="en-US" sz="2856" dirty="0" err="1"/>
              <a:t>a.k.a</a:t>
            </a:r>
            <a:r>
              <a:rPr lang="en-US" sz="2856" dirty="0"/>
              <a:t>, View Model)</a:t>
            </a:r>
          </a:p>
        </p:txBody>
      </p:sp>
    </p:spTree>
    <p:extLst>
      <p:ext uri="{BB962C8B-B14F-4D97-AF65-F5344CB8AC3E}">
        <p14:creationId xmlns:p14="http://schemas.microsoft.com/office/powerpoint/2010/main" val="417843189"/>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Binding</a:t>
            </a:r>
            <a:endParaRPr lang="en-US" dirty="0"/>
          </a:p>
        </p:txBody>
      </p:sp>
      <p:sp>
        <p:nvSpPr>
          <p:cNvPr id="3" name="TextBox 2"/>
          <p:cNvSpPr txBox="1"/>
          <p:nvPr/>
        </p:nvSpPr>
        <p:spPr>
          <a:xfrm>
            <a:off x="1259017" y="2780214"/>
            <a:ext cx="5088181" cy="1534858"/>
          </a:xfrm>
          <a:prstGeom prst="rect">
            <a:avLst/>
          </a:prstGeom>
          <a:noFill/>
        </p:spPr>
        <p:txBody>
          <a:bodyPr wrap="none" rtlCol="0">
            <a:spAutoFit/>
          </a:bodyPr>
          <a:lstStyle/>
          <a:p>
            <a:r>
              <a:rPr lang="en-US" sz="1836" dirty="0"/>
              <a:t> </a:t>
            </a:r>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ng-app</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"App"</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ng-controller</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welcomeCtrl</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h3</a:t>
            </a:r>
            <a:r>
              <a:rPr lang="en-US" sz="1836" dirty="0">
                <a:latin typeface="Consolas" panose="020B0609020204030204" pitchFamily="49" charset="0"/>
                <a:cs typeface="Consolas" panose="020B0609020204030204" pitchFamily="49" charset="0"/>
              </a:rPr>
              <a:t>&gt;{{</a:t>
            </a:r>
            <a:r>
              <a:rPr lang="en-US" sz="1836" dirty="0" err="1">
                <a:latin typeface="Consolas" panose="020B0609020204030204" pitchFamily="49" charset="0"/>
                <a:cs typeface="Consolas" panose="020B0609020204030204" pitchFamily="49" charset="0"/>
              </a:rPr>
              <a:t>welcomeMessage</a:t>
            </a:r>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h3</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p:txBody>
      </p:sp>
      <p:sp>
        <p:nvSpPr>
          <p:cNvPr id="4" name="Content Placeholder 2"/>
          <p:cNvSpPr txBox="1">
            <a:spLocks/>
          </p:cNvSpPr>
          <p:nvPr/>
        </p:nvSpPr>
        <p:spPr>
          <a:xfrm>
            <a:off x="855768" y="1861968"/>
            <a:ext cx="10724938" cy="6279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56" dirty="0"/>
              <a:t>Bind the </a:t>
            </a:r>
            <a:r>
              <a:rPr lang="en-US" sz="2448" dirty="0">
                <a:latin typeface="Consolas" panose="020B0609020204030204" pitchFamily="49" charset="0"/>
                <a:cs typeface="Consolas" panose="020B0609020204030204" pitchFamily="49" charset="0"/>
              </a:rPr>
              <a:t>$scope</a:t>
            </a:r>
            <a:r>
              <a:rPr lang="en-US" sz="2856" dirty="0"/>
              <a:t> to the HTML elements</a:t>
            </a:r>
          </a:p>
        </p:txBody>
      </p:sp>
    </p:spTree>
    <p:extLst>
      <p:ext uri="{BB962C8B-B14F-4D97-AF65-F5344CB8AC3E}">
        <p14:creationId xmlns:p14="http://schemas.microsoft.com/office/powerpoint/2010/main" val="28026549"/>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MVC with Angular</a:t>
            </a:r>
            <a:endParaRPr lang="en-US" dirty="0"/>
          </a:p>
        </p:txBody>
      </p:sp>
    </p:spTree>
    <p:extLst>
      <p:ext uri="{BB962C8B-B14F-4D97-AF65-F5344CB8AC3E}">
        <p14:creationId xmlns:p14="http://schemas.microsoft.com/office/powerpoint/2010/main" val="35551156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Responsive Design Libraries</a:t>
            </a:r>
            <a:endParaRPr lang="en-US" dirty="0"/>
          </a:p>
        </p:txBody>
      </p:sp>
    </p:spTree>
    <p:extLst>
      <p:ext uri="{BB962C8B-B14F-4D97-AF65-F5344CB8AC3E}">
        <p14:creationId xmlns:p14="http://schemas.microsoft.com/office/powerpoint/2010/main" val="168285465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a:t>
            </a:r>
            <a:endParaRPr lang="en-US" dirty="0"/>
          </a:p>
        </p:txBody>
      </p:sp>
      <p:sp>
        <p:nvSpPr>
          <p:cNvPr id="3" name="Content Placeholder 2"/>
          <p:cNvSpPr>
            <a:spLocks noGrp="1"/>
          </p:cNvSpPr>
          <p:nvPr>
            <p:ph idx="4294967295"/>
          </p:nvPr>
        </p:nvSpPr>
        <p:spPr>
          <a:xfrm>
            <a:off x="427037" y="1212849"/>
            <a:ext cx="10724938" cy="6020110"/>
          </a:xfrm>
          <a:prstGeom prst="rect">
            <a:avLst/>
          </a:prstGeom>
        </p:spPr>
        <p:txBody>
          <a:bodyPr/>
          <a:lstStyle/>
          <a:p>
            <a:r>
              <a:rPr lang="en-US" dirty="0" smtClean="0"/>
              <a:t>Description</a:t>
            </a:r>
          </a:p>
          <a:p>
            <a:pPr lvl="1"/>
            <a:r>
              <a:rPr lang="en-US" dirty="0" smtClean="0"/>
              <a:t>Enhanced CSS Capabilities</a:t>
            </a:r>
          </a:p>
          <a:p>
            <a:r>
              <a:rPr lang="en-US" dirty="0" smtClean="0"/>
              <a:t>Location</a:t>
            </a:r>
          </a:p>
          <a:p>
            <a:pPr lvl="1"/>
            <a:r>
              <a:rPr lang="en-US" dirty="0">
                <a:hlinkClick r:id="rId3"/>
              </a:rPr>
              <a:t>http://www.lesscss.org</a:t>
            </a:r>
            <a:r>
              <a:rPr lang="en-US" dirty="0" smtClean="0">
                <a:hlinkClick r:id="rId3"/>
              </a:rPr>
              <a:t>/</a:t>
            </a:r>
            <a:endParaRPr lang="en-US" dirty="0" smtClean="0"/>
          </a:p>
          <a:p>
            <a:pPr lvl="1"/>
            <a:r>
              <a:rPr lang="en-US" dirty="0" err="1" smtClean="0"/>
              <a:t>NuGet</a:t>
            </a:r>
            <a:endParaRPr lang="en-US" dirty="0"/>
          </a:p>
          <a:p>
            <a:r>
              <a:rPr lang="en-US" dirty="0" smtClean="0"/>
              <a:t>Features</a:t>
            </a:r>
          </a:p>
          <a:p>
            <a:pPr lvl="1"/>
            <a:r>
              <a:rPr lang="en-US" dirty="0" smtClean="0"/>
              <a:t>Variables</a:t>
            </a:r>
          </a:p>
          <a:p>
            <a:pPr lvl="1"/>
            <a:r>
              <a:rPr lang="en-US" dirty="0" err="1" smtClean="0"/>
              <a:t>Mixins</a:t>
            </a:r>
            <a:endParaRPr lang="en-US" dirty="0" smtClean="0"/>
          </a:p>
          <a:p>
            <a:pPr lvl="1"/>
            <a:r>
              <a:rPr lang="en-US" dirty="0" smtClean="0"/>
              <a:t>Nested Rules</a:t>
            </a:r>
          </a:p>
          <a:p>
            <a:pPr lvl="1"/>
            <a:r>
              <a:rPr lang="en-US" dirty="0" smtClean="0"/>
              <a:t>Functions</a:t>
            </a:r>
          </a:p>
          <a:p>
            <a:pPr lvl="1"/>
            <a:r>
              <a:rPr lang="en-US" dirty="0" smtClean="0"/>
              <a:t>Operations</a:t>
            </a:r>
          </a:p>
          <a:p>
            <a:endParaRPr lang="en-US" dirty="0"/>
          </a:p>
        </p:txBody>
      </p:sp>
    </p:spTree>
    <p:extLst>
      <p:ext uri="{BB962C8B-B14F-4D97-AF65-F5344CB8AC3E}">
        <p14:creationId xmlns:p14="http://schemas.microsoft.com/office/powerpoint/2010/main" val="2608074433"/>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 and Web Essentials</a:t>
            </a:r>
            <a:endParaRPr lang="en-US" dirty="0"/>
          </a:p>
        </p:txBody>
      </p:sp>
      <p:pic>
        <p:nvPicPr>
          <p:cNvPr id="4" name="Picture 3"/>
          <p:cNvPicPr>
            <a:picLocks noChangeAspect="1"/>
          </p:cNvPicPr>
          <p:nvPr/>
        </p:nvPicPr>
        <p:blipFill>
          <a:blip r:embed="rId3"/>
          <a:stretch>
            <a:fillRect/>
          </a:stretch>
        </p:blipFill>
        <p:spPr>
          <a:xfrm>
            <a:off x="855768" y="1532706"/>
            <a:ext cx="9816501" cy="5160852"/>
          </a:xfrm>
          <a:prstGeom prst="rect">
            <a:avLst/>
          </a:prstGeom>
        </p:spPr>
      </p:pic>
    </p:spTree>
    <p:extLst>
      <p:ext uri="{BB962C8B-B14F-4D97-AF65-F5344CB8AC3E}">
        <p14:creationId xmlns:p14="http://schemas.microsoft.com/office/powerpoint/2010/main" val="524031992"/>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Bootstrap.js</a:t>
            </a:r>
            <a:endParaRPr lang="en-US" dirty="0"/>
          </a:p>
        </p:txBody>
      </p:sp>
      <p:sp>
        <p:nvSpPr>
          <p:cNvPr id="3" name="Content Placeholder 2"/>
          <p:cNvSpPr>
            <a:spLocks noGrp="1"/>
          </p:cNvSpPr>
          <p:nvPr>
            <p:ph idx="4294967295"/>
          </p:nvPr>
        </p:nvSpPr>
        <p:spPr>
          <a:xfrm>
            <a:off x="427037" y="1439862"/>
            <a:ext cx="10724938" cy="5105400"/>
          </a:xfrm>
          <a:prstGeom prst="rect">
            <a:avLst/>
          </a:prstGeom>
        </p:spPr>
        <p:txBody>
          <a:bodyPr>
            <a:normAutofit lnSpcReduction="10000"/>
          </a:bodyPr>
          <a:lstStyle/>
          <a:p>
            <a:r>
              <a:rPr lang="en-US" dirty="0" smtClean="0"/>
              <a:t>Description</a:t>
            </a:r>
          </a:p>
          <a:p>
            <a:pPr lvl="1"/>
            <a:r>
              <a:rPr lang="en-US" dirty="0" smtClean="0"/>
              <a:t>Simplified Responsive Design Page Layouts</a:t>
            </a:r>
          </a:p>
          <a:p>
            <a:r>
              <a:rPr lang="en-US" dirty="0" smtClean="0"/>
              <a:t>Location</a:t>
            </a:r>
          </a:p>
          <a:p>
            <a:pPr lvl="1"/>
            <a:r>
              <a:rPr lang="en-US" dirty="0">
                <a:hlinkClick r:id="rId3"/>
              </a:rPr>
              <a:t>http://getbootstrap.com</a:t>
            </a:r>
            <a:r>
              <a:rPr lang="en-US" dirty="0" smtClean="0">
                <a:hlinkClick r:id="rId3"/>
              </a:rPr>
              <a:t>/</a:t>
            </a:r>
            <a:endParaRPr lang="en-US" dirty="0" smtClean="0"/>
          </a:p>
          <a:p>
            <a:pPr lvl="1"/>
            <a:r>
              <a:rPr lang="en-US" dirty="0" err="1" smtClean="0"/>
              <a:t>NuGet</a:t>
            </a:r>
            <a:endParaRPr lang="en-US" dirty="0" smtClean="0"/>
          </a:p>
          <a:p>
            <a:r>
              <a:rPr lang="en-US" dirty="0" smtClean="0"/>
              <a:t>Features</a:t>
            </a:r>
          </a:p>
          <a:p>
            <a:pPr lvl="1"/>
            <a:r>
              <a:rPr lang="en-US" dirty="0" smtClean="0"/>
              <a:t>CSS to implement responsive behavior and layout grid</a:t>
            </a:r>
          </a:p>
          <a:p>
            <a:pPr lvl="1"/>
            <a:r>
              <a:rPr lang="en-US" dirty="0" smtClean="0"/>
              <a:t>Components like icons, drop-down lists, buttons, </a:t>
            </a:r>
            <a:r>
              <a:rPr lang="en-US" dirty="0" err="1" smtClean="0"/>
              <a:t>etc</a:t>
            </a:r>
            <a:endParaRPr lang="en-US" dirty="0" smtClean="0"/>
          </a:p>
          <a:p>
            <a:pPr lvl="1"/>
            <a:r>
              <a:rPr lang="en-US" dirty="0" smtClean="0"/>
              <a:t>jQuery plugins like tabs, buttons, dialogs, </a:t>
            </a:r>
            <a:r>
              <a:rPr lang="en-US" dirty="0" err="1" smtClean="0"/>
              <a:t>etc</a:t>
            </a:r>
            <a:endParaRPr lang="en-US" dirty="0" smtClean="0"/>
          </a:p>
          <a:p>
            <a:pPr lvl="1"/>
            <a:r>
              <a:rPr lang="en-US" dirty="0" smtClean="0"/>
              <a:t>normalize.css – Improved cross-browser </a:t>
            </a:r>
            <a:r>
              <a:rPr lang="en-US" dirty="0"/>
              <a:t>consistency </a:t>
            </a:r>
            <a:r>
              <a:rPr lang="en-US" dirty="0" smtClean="0"/>
              <a:t>for </a:t>
            </a:r>
            <a:r>
              <a:rPr lang="en-US" dirty="0"/>
              <a:t>default styling</a:t>
            </a:r>
            <a:endParaRPr lang="en-US" dirty="0" smtClean="0"/>
          </a:p>
          <a:p>
            <a:pPr lvl="1"/>
            <a:r>
              <a:rPr lang="en-US" dirty="0" smtClean="0"/>
              <a:t>Respond.js - </a:t>
            </a:r>
            <a:r>
              <a:rPr lang="en-US" dirty="0" err="1" smtClean="0"/>
              <a:t>Polyfill</a:t>
            </a:r>
            <a:r>
              <a:rPr lang="en-US" dirty="0" smtClean="0"/>
              <a:t> </a:t>
            </a:r>
            <a:r>
              <a:rPr lang="en-US" dirty="0"/>
              <a:t>for min/max-width CSS3 Media Queries</a:t>
            </a:r>
          </a:p>
          <a:p>
            <a:pPr lvl="1"/>
            <a:endParaRPr lang="en-US" dirty="0" smtClean="0"/>
          </a:p>
          <a:p>
            <a:endParaRPr lang="en-US" dirty="0"/>
          </a:p>
        </p:txBody>
      </p:sp>
    </p:spTree>
    <p:extLst>
      <p:ext uri="{BB962C8B-B14F-4D97-AF65-F5344CB8AC3E}">
        <p14:creationId xmlns:p14="http://schemas.microsoft.com/office/powerpoint/2010/main" val="53760988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207579"/>
          </a:xfrm>
        </p:spPr>
        <p:txBody>
          <a:bodyPr/>
          <a:lstStyle/>
          <a:p>
            <a:r>
              <a:rPr lang="en-US" dirty="0" smtClean="0"/>
              <a:t>Allows for styling based on device properties</a:t>
            </a:r>
          </a:p>
          <a:p>
            <a:pPr lvl="1"/>
            <a:r>
              <a:rPr lang="en-US" dirty="0" smtClean="0"/>
              <a:t>width, height</a:t>
            </a:r>
          </a:p>
          <a:p>
            <a:pPr lvl="1"/>
            <a:r>
              <a:rPr lang="en-US" dirty="0" smtClean="0"/>
              <a:t>device-width, device height</a:t>
            </a:r>
          </a:p>
          <a:p>
            <a:pPr lvl="1"/>
            <a:r>
              <a:rPr lang="en-US" dirty="0" smtClean="0"/>
              <a:t>orientation</a:t>
            </a:r>
          </a:p>
          <a:p>
            <a:pPr lvl="1"/>
            <a:r>
              <a:rPr lang="en-US" dirty="0" smtClean="0"/>
              <a:t>aspect-ratio</a:t>
            </a:r>
          </a:p>
          <a:p>
            <a:pPr lvl="1"/>
            <a:r>
              <a:rPr lang="en-US" dirty="0" smtClean="0"/>
              <a:t>device-aspect-ratio</a:t>
            </a:r>
          </a:p>
          <a:p>
            <a:pPr lvl="1"/>
            <a:r>
              <a:rPr lang="en-US" dirty="0" smtClean="0"/>
              <a:t>color</a:t>
            </a:r>
          </a:p>
          <a:p>
            <a:pPr lvl="1"/>
            <a:r>
              <a:rPr lang="en-US" dirty="0" smtClean="0"/>
              <a:t>color-index</a:t>
            </a:r>
          </a:p>
          <a:p>
            <a:pPr lvl="1"/>
            <a:r>
              <a:rPr lang="en-US" dirty="0" smtClean="0"/>
              <a:t>monochrome</a:t>
            </a:r>
          </a:p>
          <a:p>
            <a:pPr lvl="1"/>
            <a:r>
              <a:rPr lang="en-US" dirty="0" smtClean="0"/>
              <a:t>resolution</a:t>
            </a:r>
          </a:p>
          <a:p>
            <a:pPr lvl="1"/>
            <a:r>
              <a:rPr lang="en-US" dirty="0" smtClean="0"/>
              <a:t>scan</a:t>
            </a:r>
          </a:p>
          <a:p>
            <a:pPr lvl="1"/>
            <a:r>
              <a:rPr lang="en-US" dirty="0" smtClean="0"/>
              <a:t>grid</a:t>
            </a:r>
            <a:endParaRPr lang="en-US" dirty="0"/>
          </a:p>
        </p:txBody>
      </p:sp>
      <p:sp>
        <p:nvSpPr>
          <p:cNvPr id="3" name="Title 2"/>
          <p:cNvSpPr>
            <a:spLocks noGrp="1"/>
          </p:cNvSpPr>
          <p:nvPr>
            <p:ph type="title"/>
          </p:nvPr>
        </p:nvSpPr>
        <p:spPr/>
        <p:txBody>
          <a:bodyPr/>
          <a:lstStyle/>
          <a:p>
            <a:r>
              <a:rPr lang="en-US" dirty="0" smtClean="0"/>
              <a:t>Media Queries</a:t>
            </a:r>
            <a:endParaRPr lang="en-US" dirty="0"/>
          </a:p>
        </p:txBody>
      </p:sp>
    </p:spTree>
    <p:extLst>
      <p:ext uri="{BB962C8B-B14F-4D97-AF65-F5344CB8AC3E}">
        <p14:creationId xmlns:p14="http://schemas.microsoft.com/office/powerpoint/2010/main" val="655225729"/>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Media Queries</a:t>
            </a:r>
            <a:endParaRPr lang="en-US" dirty="0"/>
          </a:p>
        </p:txBody>
      </p:sp>
      <p:sp>
        <p:nvSpPr>
          <p:cNvPr id="3" name="TextBox 2"/>
          <p:cNvSpPr txBox="1"/>
          <p:nvPr/>
        </p:nvSpPr>
        <p:spPr>
          <a:xfrm>
            <a:off x="855768" y="1287462"/>
            <a:ext cx="9590736" cy="5177571"/>
          </a:xfrm>
          <a:prstGeom prst="rect">
            <a:avLst/>
          </a:prstGeom>
          <a:noFill/>
        </p:spPr>
        <p:txBody>
          <a:bodyPr wrap="square" rtlCol="0">
            <a:spAutoFit/>
          </a:bodyPr>
          <a:lstStyle/>
          <a:p>
            <a:r>
              <a:rPr lang="en-US" sz="1836" dirty="0">
                <a:solidFill>
                  <a:srgbClr val="00B050"/>
                </a:solidFill>
                <a:latin typeface="Consolas" panose="020B0609020204030204" pitchFamily="49" charset="0"/>
                <a:cs typeface="Consolas" panose="020B0609020204030204" pitchFamily="49" charset="0"/>
              </a:rPr>
              <a:t>&lt;!-- CSS media query on a link element --&gt;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link</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rel</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a:t>
            </a:r>
            <a:r>
              <a:rPr lang="en-US" sz="1836" dirty="0" err="1">
                <a:solidFill>
                  <a:srgbClr val="00B0F0"/>
                </a:solidFill>
                <a:latin typeface="Consolas" panose="020B0609020204030204" pitchFamily="49" charset="0"/>
                <a:cs typeface="Consolas" panose="020B0609020204030204" pitchFamily="49" charset="0"/>
              </a:rPr>
              <a:t>stylesheet</a:t>
            </a:r>
            <a:r>
              <a:rPr lang="en-US" sz="1836" dirty="0">
                <a:solidFill>
                  <a:srgbClr val="00B0F0"/>
                </a:solidFill>
                <a:latin typeface="Consolas" panose="020B0609020204030204" pitchFamily="49" charset="0"/>
                <a:cs typeface="Consolas" panose="020B0609020204030204" pitchFamily="49" charset="0"/>
              </a:rPr>
              <a:t>"</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media</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"(max-width: 800px)"</a:t>
            </a:r>
            <a:r>
              <a:rPr lang="en-US" sz="1836" dirty="0">
                <a:latin typeface="Consolas" panose="020B0609020204030204" pitchFamily="49" charset="0"/>
                <a:cs typeface="Consolas" panose="020B0609020204030204" pitchFamily="49" charset="0"/>
              </a:rPr>
              <a:t> </a:t>
            </a:r>
            <a:r>
              <a:rPr lang="en-US" sz="1836" dirty="0" err="1">
                <a:solidFill>
                  <a:srgbClr val="FF0000"/>
                </a:solidFill>
                <a:latin typeface="Consolas" panose="020B0609020204030204" pitchFamily="49" charset="0"/>
                <a:cs typeface="Consolas" panose="020B0609020204030204" pitchFamily="49" charset="0"/>
              </a:rPr>
              <a:t>href</a:t>
            </a:r>
            <a:r>
              <a:rPr lang="en-US" sz="1836" dirty="0">
                <a:latin typeface="Consolas" panose="020B0609020204030204" pitchFamily="49" charset="0"/>
                <a:cs typeface="Consolas" panose="020B0609020204030204" pitchFamily="49" charset="0"/>
              </a:rPr>
              <a:t>=</a:t>
            </a:r>
            <a:r>
              <a:rPr lang="en-US" sz="1836" dirty="0">
                <a:solidFill>
                  <a:srgbClr val="00B0F0"/>
                </a:solidFill>
                <a:latin typeface="Consolas" panose="020B0609020204030204" pitchFamily="49" charset="0"/>
                <a:cs typeface="Consolas" panose="020B0609020204030204" pitchFamily="49" charset="0"/>
              </a:rPr>
              <a:t>"example.css"</a:t>
            </a:r>
            <a:r>
              <a:rPr lang="en-US" sz="1836" dirty="0">
                <a:latin typeface="Consolas" panose="020B0609020204030204" pitchFamily="49" charset="0"/>
                <a:cs typeface="Consolas" panose="020B0609020204030204" pitchFamily="49" charset="0"/>
              </a:rPr>
              <a:t> /&gt;</a:t>
            </a:r>
          </a:p>
          <a:p>
            <a:endParaRPr lang="en-US" sz="1836" dirty="0">
              <a:latin typeface="Consolas" panose="020B0609020204030204" pitchFamily="49" charset="0"/>
              <a:cs typeface="Consolas" panose="020B0609020204030204" pitchFamily="49" charset="0"/>
            </a:endParaRPr>
          </a:p>
          <a:p>
            <a:r>
              <a:rPr lang="en-US" sz="1836" dirty="0">
                <a:solidFill>
                  <a:srgbClr val="00B050"/>
                </a:solidFill>
                <a:latin typeface="Consolas" panose="020B0609020204030204" pitchFamily="49" charset="0"/>
                <a:cs typeface="Consolas" panose="020B0609020204030204" pitchFamily="49" charset="0"/>
              </a:rPr>
              <a:t>&lt;!-- CSS media query within a style sheet --&gt;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style</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@media (</a:t>
            </a:r>
            <a:r>
              <a:rPr lang="en-US" sz="1836" dirty="0">
                <a:solidFill>
                  <a:srgbClr val="FF0000"/>
                </a:solidFill>
                <a:latin typeface="Consolas" panose="020B0609020204030204" pitchFamily="49" charset="0"/>
                <a:cs typeface="Consolas" panose="020B0609020204030204" pitchFamily="49" charset="0"/>
              </a:rPr>
              <a:t>max-width</a:t>
            </a:r>
            <a:r>
              <a:rPr lang="en-US" sz="1836" dirty="0">
                <a:latin typeface="Consolas" panose="020B0609020204030204" pitchFamily="49" charset="0"/>
                <a:cs typeface="Consolas" panose="020B0609020204030204" pitchFamily="49" charset="0"/>
              </a:rPr>
              <a:t>: </a:t>
            </a:r>
            <a:r>
              <a:rPr lang="en-US" sz="1836" dirty="0">
                <a:solidFill>
                  <a:srgbClr val="00B0F0"/>
                </a:solidFill>
                <a:latin typeface="Consolas" panose="020B0609020204030204" pitchFamily="49" charset="0"/>
                <a:cs typeface="Consolas" panose="020B0609020204030204" pitchFamily="49" charset="0"/>
              </a:rPr>
              <a:t>600px</a:t>
            </a:r>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facet_sidebar</a:t>
            </a:r>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display</a:t>
            </a:r>
            <a:r>
              <a:rPr lang="en-US" sz="1836" dirty="0">
                <a:latin typeface="Consolas" panose="020B0609020204030204" pitchFamily="49" charset="0"/>
                <a:cs typeface="Consolas" panose="020B0609020204030204" pitchFamily="49" charset="0"/>
              </a:rPr>
              <a:t>: </a:t>
            </a:r>
            <a:r>
              <a:rPr lang="en-US" sz="1836" dirty="0">
                <a:solidFill>
                  <a:srgbClr val="00B0F0"/>
                </a:solidFill>
                <a:latin typeface="Consolas" panose="020B0609020204030204" pitchFamily="49" charset="0"/>
                <a:cs typeface="Consolas" panose="020B0609020204030204" pitchFamily="49" charset="0"/>
              </a:rPr>
              <a:t>none</a:t>
            </a:r>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  }</a:t>
            </a:r>
          </a:p>
          <a:p>
            <a:r>
              <a:rPr lang="en-US" sz="1836" dirty="0">
                <a:latin typeface="Consolas" panose="020B0609020204030204" pitchFamily="49" charset="0"/>
                <a:cs typeface="Consolas" panose="020B0609020204030204" pitchFamily="49" charset="0"/>
              </a:rPr>
              <a: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style</a:t>
            </a:r>
            <a:r>
              <a:rPr lang="en-US" sz="1836" dirty="0" smtClean="0">
                <a:latin typeface="Consolas" panose="020B0609020204030204" pitchFamily="49" charset="0"/>
                <a:cs typeface="Consolas" panose="020B0609020204030204" pitchFamily="49" charset="0"/>
              </a:rPr>
              <a:t>&gt;</a:t>
            </a:r>
          </a:p>
          <a:p>
            <a:endParaRPr lang="en-US" sz="1836" smtClean="0">
              <a:latin typeface="Consolas" panose="020B0609020204030204" pitchFamily="49" charset="0"/>
              <a:cs typeface="Consolas" panose="020B0609020204030204" pitchFamily="49" charset="0"/>
            </a:endParaRPr>
          </a:p>
          <a:p>
            <a:endParaRPr lang="en-US" sz="1836" dirty="0">
              <a:latin typeface="Consolas" panose="020B0609020204030204" pitchFamily="49" charset="0"/>
              <a:cs typeface="Consolas" panose="020B0609020204030204" pitchFamily="49" charset="0"/>
            </a:endParaRPr>
          </a:p>
          <a:p>
            <a:r>
              <a:rPr lang="en-US" sz="1836" dirty="0" smtClean="0">
                <a:solidFill>
                  <a:srgbClr val="00B050"/>
                </a:solidFill>
                <a:latin typeface="Consolas" panose="020B0609020204030204" pitchFamily="49" charset="0"/>
                <a:cs typeface="Consolas" panose="020B0609020204030204" pitchFamily="49" charset="0"/>
              </a:rPr>
              <a:t>//media query with JavaScript</a:t>
            </a:r>
          </a:p>
          <a:p>
            <a:r>
              <a:rPr lang="en-US" sz="1836" dirty="0" err="1">
                <a:solidFill>
                  <a:srgbClr val="0070C0"/>
                </a:solidFill>
                <a:latin typeface="Consolas" panose="020B0609020204030204" pitchFamily="49" charset="0"/>
                <a:cs typeface="Consolas" panose="020B0609020204030204" pitchFamily="49" charset="0"/>
              </a:rPr>
              <a:t>var</a:t>
            </a:r>
            <a:r>
              <a:rPr lang="en-US" sz="1836" dirty="0">
                <a:latin typeface="Consolas" panose="020B0609020204030204" pitchFamily="49" charset="0"/>
                <a:cs typeface="Consolas" panose="020B0609020204030204" pitchFamily="49" charset="0"/>
              </a:rPr>
              <a:t> </a:t>
            </a:r>
            <a:r>
              <a:rPr lang="en-US" sz="1836" dirty="0" err="1" smtClean="0">
                <a:latin typeface="Consolas" panose="020B0609020204030204" pitchFamily="49" charset="0"/>
                <a:cs typeface="Consolas" panose="020B0609020204030204" pitchFamily="49" charset="0"/>
              </a:rPr>
              <a:t>mq</a:t>
            </a:r>
            <a:r>
              <a:rPr lang="en-US" sz="1836" dirty="0" smtClean="0">
                <a:latin typeface="Consolas" panose="020B0609020204030204" pitchFamily="49" charset="0"/>
                <a:cs typeface="Consolas" panose="020B0609020204030204" pitchFamily="49" charset="0"/>
              </a:rPr>
              <a:t> </a:t>
            </a:r>
            <a:r>
              <a:rPr lang="en-US" sz="1836" dirty="0">
                <a:latin typeface="Consolas" panose="020B0609020204030204" pitchFamily="49" charset="0"/>
                <a:cs typeface="Consolas" panose="020B0609020204030204" pitchFamily="49" charset="0"/>
              </a:rPr>
              <a:t>= </a:t>
            </a:r>
            <a:r>
              <a:rPr lang="en-US" sz="1836" dirty="0" err="1">
                <a:latin typeface="Consolas" panose="020B0609020204030204" pitchFamily="49" charset="0"/>
                <a:cs typeface="Consolas" panose="020B0609020204030204" pitchFamily="49" charset="0"/>
              </a:rPr>
              <a:t>window.matchMedia</a:t>
            </a:r>
            <a:r>
              <a:rPr lang="en-US" sz="1836" dirty="0">
                <a:latin typeface="Consolas" panose="020B0609020204030204" pitchFamily="49" charset="0"/>
                <a:cs typeface="Consolas" panose="020B0609020204030204" pitchFamily="49" charset="0"/>
              </a:rPr>
              <a:t>(</a:t>
            </a:r>
            <a:r>
              <a:rPr lang="en-US" sz="1836" dirty="0">
                <a:solidFill>
                  <a:srgbClr val="FF0000"/>
                </a:solidFill>
                <a:latin typeface="Consolas" panose="020B0609020204030204" pitchFamily="49" charset="0"/>
                <a:cs typeface="Consolas" panose="020B0609020204030204" pitchFamily="49" charset="0"/>
              </a:rPr>
              <a:t>"(</a:t>
            </a:r>
            <a:r>
              <a:rPr lang="en-US" sz="1836" dirty="0" smtClean="0">
                <a:solidFill>
                  <a:srgbClr val="FF0000"/>
                </a:solidFill>
                <a:latin typeface="Consolas" panose="020B0609020204030204" pitchFamily="49" charset="0"/>
                <a:cs typeface="Consolas" panose="020B0609020204030204" pitchFamily="49" charset="0"/>
              </a:rPr>
              <a:t>max-width:600px)"</a:t>
            </a:r>
            <a:r>
              <a:rPr lang="en-US" sz="1836" dirty="0" smtClean="0">
                <a:latin typeface="Consolas" panose="020B0609020204030204" pitchFamily="49" charset="0"/>
                <a:cs typeface="Consolas" panose="020B0609020204030204" pitchFamily="49" charset="0"/>
              </a:rPr>
              <a:t>);</a:t>
            </a:r>
          </a:p>
          <a:p>
            <a:r>
              <a:rPr lang="en-US" sz="1836" dirty="0" err="1" smtClean="0">
                <a:latin typeface="Consolas" panose="020B0609020204030204" pitchFamily="49" charset="0"/>
                <a:cs typeface="Consolas" panose="020B0609020204030204" pitchFamily="49" charset="0"/>
              </a:rPr>
              <a:t>mq.addListener</a:t>
            </a:r>
            <a:r>
              <a:rPr lang="en-US" sz="1836" dirty="0" smtClean="0">
                <a:latin typeface="Consolas" panose="020B0609020204030204" pitchFamily="49" charset="0"/>
                <a:cs typeface="Consolas" panose="020B0609020204030204" pitchFamily="49" charset="0"/>
              </a:rPr>
              <a:t>(function </a:t>
            </a:r>
            <a:r>
              <a:rPr lang="en-US" sz="1836" dirty="0">
                <a:latin typeface="Consolas" panose="020B0609020204030204" pitchFamily="49" charset="0"/>
                <a:cs typeface="Consolas" panose="020B0609020204030204" pitchFamily="49" charset="0"/>
              </a:rPr>
              <a:t>() {</a:t>
            </a:r>
          </a:p>
          <a:p>
            <a:r>
              <a:rPr lang="en-US" sz="1836" dirty="0" smtClean="0">
                <a:latin typeface="Consolas" panose="020B0609020204030204" pitchFamily="49" charset="0"/>
                <a:cs typeface="Consolas" panose="020B0609020204030204" pitchFamily="49" charset="0"/>
              </a:rPr>
              <a:t>    </a:t>
            </a:r>
            <a:r>
              <a:rPr lang="en-US" sz="1836" dirty="0">
                <a:solidFill>
                  <a:srgbClr val="00B050"/>
                </a:solidFill>
                <a:latin typeface="Consolas" panose="020B0609020204030204" pitchFamily="49" charset="0"/>
                <a:cs typeface="Consolas" panose="020B0609020204030204" pitchFamily="49" charset="0"/>
              </a:rPr>
              <a:t>//do something;</a:t>
            </a:r>
          </a:p>
          <a:p>
            <a:r>
              <a:rPr lang="en-US" sz="1836" dirty="0" smtClean="0">
                <a:latin typeface="Consolas" panose="020B0609020204030204" pitchFamily="49" charset="0"/>
                <a:cs typeface="Consolas" panose="020B0609020204030204" pitchFamily="49" charset="0"/>
              </a:rPr>
              <a:t>});</a:t>
            </a:r>
            <a:endParaRPr lang="en-US" sz="1836"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370064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Bricks to Houses</a:t>
            </a:r>
            <a:endParaRPr lang="en-US" dirty="0"/>
          </a:p>
        </p:txBody>
      </p:sp>
      <p:grpSp>
        <p:nvGrpSpPr>
          <p:cNvPr id="17" name="Group 16"/>
          <p:cNvGrpSpPr/>
          <p:nvPr/>
        </p:nvGrpSpPr>
        <p:grpSpPr>
          <a:xfrm>
            <a:off x="448867" y="1871276"/>
            <a:ext cx="4343400" cy="4343400"/>
            <a:chOff x="655637" y="1897062"/>
            <a:chExt cx="4343400" cy="434340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637" y="1897062"/>
              <a:ext cx="4343400" cy="4343400"/>
            </a:xfrm>
            <a:prstGeom prst="rect">
              <a:avLst/>
            </a:prstGeom>
          </p:spPr>
        </p:pic>
        <p:sp>
          <p:nvSpPr>
            <p:cNvPr id="7" name="TextBox 6"/>
            <p:cNvSpPr txBox="1"/>
            <p:nvPr/>
          </p:nvSpPr>
          <p:spPr>
            <a:xfrm>
              <a:off x="2796164" y="2730702"/>
              <a:ext cx="1516441"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Web Parts</a:t>
              </a:r>
            </a:p>
          </p:txBody>
        </p:sp>
        <p:sp>
          <p:nvSpPr>
            <p:cNvPr id="8" name="TextBox 7"/>
            <p:cNvSpPr txBox="1"/>
            <p:nvPr/>
          </p:nvSpPr>
          <p:spPr>
            <a:xfrm>
              <a:off x="3067338" y="3669974"/>
              <a:ext cx="1559017"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Workflows</a:t>
              </a:r>
            </a:p>
          </p:txBody>
        </p:sp>
        <p:sp>
          <p:nvSpPr>
            <p:cNvPr id="9" name="TextBox 8"/>
            <p:cNvSpPr txBox="1"/>
            <p:nvPr/>
          </p:nvSpPr>
          <p:spPr>
            <a:xfrm>
              <a:off x="1493837" y="2697421"/>
              <a:ext cx="1029513"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Pages</a:t>
              </a:r>
            </a:p>
          </p:txBody>
        </p:sp>
        <p:sp>
          <p:nvSpPr>
            <p:cNvPr id="10" name="TextBox 9"/>
            <p:cNvSpPr txBox="1"/>
            <p:nvPr/>
          </p:nvSpPr>
          <p:spPr>
            <a:xfrm>
              <a:off x="1349438" y="4608079"/>
              <a:ext cx="1318310"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chemeClr val="bg1"/>
                  </a:solidFill>
                </a:rPr>
                <a:t>Libraries</a:t>
              </a:r>
            </a:p>
          </p:txBody>
        </p:sp>
        <p:sp>
          <p:nvSpPr>
            <p:cNvPr id="11" name="TextBox 10"/>
            <p:cNvSpPr txBox="1"/>
            <p:nvPr/>
          </p:nvSpPr>
          <p:spPr>
            <a:xfrm>
              <a:off x="1507542" y="5482070"/>
              <a:ext cx="2732992"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gradFill>
                    <a:gsLst>
                      <a:gs pos="2917">
                        <a:schemeClr val="tx1"/>
                      </a:gs>
                      <a:gs pos="30000">
                        <a:schemeClr val="tx1"/>
                      </a:gs>
                    </a:gsLst>
                    <a:lin ang="5400000" scaled="0"/>
                  </a:gradFill>
                </a:rPr>
                <a:t>SharePoint 2010</a:t>
              </a:r>
            </a:p>
          </p:txBody>
        </p:sp>
      </p:grpSp>
      <p:grpSp>
        <p:nvGrpSpPr>
          <p:cNvPr id="18" name="Group 17"/>
          <p:cNvGrpSpPr/>
          <p:nvPr/>
        </p:nvGrpSpPr>
        <p:grpSpPr>
          <a:xfrm>
            <a:off x="6702926" y="1543426"/>
            <a:ext cx="5427650" cy="4528939"/>
            <a:chOff x="6862672" y="1513591"/>
            <a:chExt cx="5427650" cy="4528939"/>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0738" y="2306274"/>
              <a:ext cx="1354757" cy="1354757"/>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7489" y="3202481"/>
              <a:ext cx="2167611" cy="2167611"/>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9677" y="1513591"/>
              <a:ext cx="730900" cy="730900"/>
            </a:xfrm>
            <a:prstGeom prst="rect">
              <a:avLst/>
            </a:prstGeom>
          </p:spPr>
        </p:pic>
        <p:sp>
          <p:nvSpPr>
            <p:cNvPr id="12" name="TextBox 11"/>
            <p:cNvSpPr txBox="1"/>
            <p:nvPr/>
          </p:nvSpPr>
          <p:spPr>
            <a:xfrm>
              <a:off x="6862672" y="5414666"/>
              <a:ext cx="2732992"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gradFill>
                    <a:gsLst>
                      <a:gs pos="2917">
                        <a:schemeClr val="tx1"/>
                      </a:gs>
                      <a:gs pos="30000">
                        <a:schemeClr val="tx1"/>
                      </a:gs>
                    </a:gsLst>
                    <a:lin ang="5400000" scaled="0"/>
                  </a:gradFill>
                </a:rPr>
                <a:t>SharePoint 2013</a:t>
              </a:r>
            </a:p>
          </p:txBody>
        </p:sp>
        <p:sp>
          <p:nvSpPr>
            <p:cNvPr id="13" name="TextBox 12"/>
            <p:cNvSpPr txBox="1"/>
            <p:nvPr/>
          </p:nvSpPr>
          <p:spPr>
            <a:xfrm>
              <a:off x="9037637" y="1543426"/>
              <a:ext cx="1464888"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App Parts</a:t>
              </a:r>
            </a:p>
          </p:txBody>
        </p:sp>
        <p:sp>
          <p:nvSpPr>
            <p:cNvPr id="14" name="TextBox 13"/>
            <p:cNvSpPr txBox="1"/>
            <p:nvPr/>
          </p:nvSpPr>
          <p:spPr>
            <a:xfrm>
              <a:off x="9037637" y="2741293"/>
              <a:ext cx="3252685"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SharePoint-Hosted Apps</a:t>
              </a:r>
            </a:p>
          </p:txBody>
        </p:sp>
        <p:sp>
          <p:nvSpPr>
            <p:cNvPr id="16" name="TextBox 15"/>
            <p:cNvSpPr txBox="1"/>
            <p:nvPr/>
          </p:nvSpPr>
          <p:spPr>
            <a:xfrm>
              <a:off x="9037637" y="4368215"/>
              <a:ext cx="2872646"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t>Provider-Hosted Apps</a:t>
              </a:r>
            </a:p>
          </p:txBody>
        </p:sp>
      </p:grpSp>
    </p:spTree>
    <p:extLst>
      <p:ext uri="{BB962C8B-B14F-4D97-AF65-F5344CB8AC3E}">
        <p14:creationId xmlns:p14="http://schemas.microsoft.com/office/powerpoint/2010/main" val="3817066177"/>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Grid System</a:t>
            </a:r>
            <a:endParaRPr lang="en-US" dirty="0"/>
          </a:p>
        </p:txBody>
      </p:sp>
      <p:sp>
        <p:nvSpPr>
          <p:cNvPr id="3" name="TextBox 2"/>
          <p:cNvSpPr txBox="1"/>
          <p:nvPr/>
        </p:nvSpPr>
        <p:spPr>
          <a:xfrm>
            <a:off x="855768" y="1354914"/>
            <a:ext cx="11577157" cy="5568780"/>
          </a:xfrm>
          <a:prstGeom prst="rect">
            <a:avLst/>
          </a:prstGeom>
          <a:noFill/>
        </p:spPr>
        <p:txBody>
          <a:bodyPr wrap="none" rtlCol="0">
            <a:spAutoFit/>
          </a:bodyPr>
          <a:lstStyle/>
          <a:p>
            <a:r>
              <a:rPr lang="en-US" sz="1836" dirty="0">
                <a:solidFill>
                  <a:srgbClr val="00B050"/>
                </a:solidFill>
                <a:latin typeface="Consolas" panose="020B0609020204030204" pitchFamily="49" charset="0"/>
                <a:cs typeface="Consolas" panose="020B0609020204030204" pitchFamily="49" charset="0"/>
              </a:rPr>
              <a:t>&lt;!-- Stack the columns on mobile by making one full-width and the other half-width --&gt;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="row"</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="col-xs-12 col-md-8"</a:t>
            </a:r>
            <a:r>
              <a:rPr lang="en-US" sz="1836" dirty="0">
                <a:latin typeface="Consolas" panose="020B0609020204030204" pitchFamily="49" charset="0"/>
                <a:cs typeface="Consolas" panose="020B0609020204030204" pitchFamily="49" charset="0"/>
              </a:rPr>
              <a:t>&gt;.col-xs-12 .col-md-8&lt;/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="col-xs-6 col-md-4"</a:t>
            </a:r>
            <a:r>
              <a:rPr lang="en-US" sz="1836" dirty="0">
                <a:latin typeface="Consolas" panose="020B0609020204030204" pitchFamily="49" charset="0"/>
                <a:cs typeface="Consolas" panose="020B0609020204030204" pitchFamily="49" charset="0"/>
              </a:rPr>
              <a:t>&gt;.col-xs-6 .col-md-4&lt;/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endParaRPr lang="en-US" sz="1836" dirty="0">
              <a:latin typeface="Consolas" panose="020B0609020204030204" pitchFamily="49" charset="0"/>
              <a:cs typeface="Consolas" panose="020B0609020204030204" pitchFamily="49" charset="0"/>
            </a:endParaRPr>
          </a:p>
          <a:p>
            <a:r>
              <a:rPr lang="en-US" sz="1836" dirty="0">
                <a:solidFill>
                  <a:srgbClr val="00B050"/>
                </a:solidFill>
                <a:latin typeface="Consolas" panose="020B0609020204030204" pitchFamily="49" charset="0"/>
                <a:cs typeface="Consolas" panose="020B0609020204030204" pitchFamily="49" charset="0"/>
              </a:rPr>
              <a:t>&lt;!-- Columns start at 50% wide on mobile and bump up to 33.3% wide on desktop --&gt;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="row"</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="col-xs-6 col-md-4"</a:t>
            </a:r>
            <a:r>
              <a:rPr lang="en-US" sz="1836" dirty="0">
                <a:latin typeface="Consolas" panose="020B0609020204030204" pitchFamily="49" charset="0"/>
                <a:cs typeface="Consolas" panose="020B0609020204030204" pitchFamily="49" charset="0"/>
              </a:rPr>
              <a:t>&gt;.col-xs-6 .col-md-4&lt;/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="col-xs-6 col-md-4"</a:t>
            </a:r>
            <a:r>
              <a:rPr lang="en-US" sz="1836" dirty="0">
                <a:latin typeface="Consolas" panose="020B0609020204030204" pitchFamily="49" charset="0"/>
                <a:cs typeface="Consolas" panose="020B0609020204030204" pitchFamily="49" charset="0"/>
              </a:rPr>
              <a:t>&gt;.col-xs-6 .col-md-4&lt;/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="col-xs-6 col-md-4"</a:t>
            </a:r>
            <a:r>
              <a:rPr lang="en-US" sz="1836" dirty="0">
                <a:latin typeface="Consolas" panose="020B0609020204030204" pitchFamily="49" charset="0"/>
                <a:cs typeface="Consolas" panose="020B0609020204030204" pitchFamily="49" charset="0"/>
              </a:rPr>
              <a:t>&gt;.col-xs-6 .col-md-4&lt;/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endParaRPr lang="en-US" sz="1836" dirty="0">
              <a:latin typeface="Consolas" panose="020B0609020204030204" pitchFamily="49" charset="0"/>
              <a:cs typeface="Consolas" panose="020B0609020204030204" pitchFamily="49" charset="0"/>
            </a:endParaRPr>
          </a:p>
          <a:p>
            <a:r>
              <a:rPr lang="en-US" sz="1836" dirty="0">
                <a:solidFill>
                  <a:srgbClr val="00B050"/>
                </a:solidFill>
                <a:latin typeface="Consolas" panose="020B0609020204030204" pitchFamily="49" charset="0"/>
                <a:cs typeface="Consolas" panose="020B0609020204030204" pitchFamily="49" charset="0"/>
              </a:rPr>
              <a:t>&lt;!-- Columns are always 50% wide, on mobile and desktop --&gt;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="row"</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="col-xs-6"</a:t>
            </a:r>
            <a:r>
              <a:rPr lang="en-US" sz="1836" dirty="0">
                <a:latin typeface="Consolas" panose="020B0609020204030204" pitchFamily="49" charset="0"/>
                <a:cs typeface="Consolas" panose="020B0609020204030204" pitchFamily="49" charset="0"/>
              </a:rPr>
              <a:t>&gt;.col-xs-6&lt;/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  &lt;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 </a:t>
            </a:r>
            <a:r>
              <a:rPr lang="en-US" sz="1836" dirty="0">
                <a:solidFill>
                  <a:srgbClr val="FF0000"/>
                </a:solidFill>
                <a:latin typeface="Consolas" panose="020B0609020204030204" pitchFamily="49" charset="0"/>
                <a:cs typeface="Consolas" panose="020B0609020204030204" pitchFamily="49" charset="0"/>
              </a:rPr>
              <a:t>class</a:t>
            </a:r>
            <a:r>
              <a:rPr lang="en-US" sz="1836" dirty="0">
                <a:solidFill>
                  <a:srgbClr val="0070C0"/>
                </a:solidFill>
                <a:latin typeface="Consolas" panose="020B0609020204030204" pitchFamily="49" charset="0"/>
                <a:cs typeface="Consolas" panose="020B0609020204030204" pitchFamily="49" charset="0"/>
              </a:rPr>
              <a:t>="col-xs-6"</a:t>
            </a:r>
            <a:r>
              <a:rPr lang="en-US" sz="1836" dirty="0">
                <a:latin typeface="Consolas" panose="020B0609020204030204" pitchFamily="49" charset="0"/>
                <a:cs typeface="Consolas" panose="020B0609020204030204" pitchFamily="49" charset="0"/>
              </a:rPr>
              <a:t>&gt;.col-xs-6&lt;/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r>
              <a:rPr lang="en-US" sz="1836" dirty="0">
                <a:latin typeface="Consolas" panose="020B0609020204030204" pitchFamily="49" charset="0"/>
                <a:cs typeface="Consolas" panose="020B0609020204030204" pitchFamily="49" charset="0"/>
              </a:rPr>
              <a:t>&lt;/</a:t>
            </a:r>
            <a:r>
              <a:rPr lang="en-US" sz="1836" dirty="0">
                <a:solidFill>
                  <a:srgbClr val="C00000"/>
                </a:solidFill>
                <a:latin typeface="Consolas" panose="020B0609020204030204" pitchFamily="49" charset="0"/>
                <a:cs typeface="Consolas" panose="020B0609020204030204" pitchFamily="49" charset="0"/>
              </a:rPr>
              <a:t>div</a:t>
            </a:r>
            <a:r>
              <a:rPr lang="en-US" sz="1836" dirty="0">
                <a:latin typeface="Consolas" panose="020B0609020204030204" pitchFamily="49" charset="0"/>
                <a:cs typeface="Consolas" panose="020B0609020204030204" pitchFamily="49" charset="0"/>
              </a:rPr>
              <a:t>&gt;</a:t>
            </a:r>
          </a:p>
          <a:p>
            <a:endParaRPr lang="en-US" sz="1836" dirty="0"/>
          </a:p>
        </p:txBody>
      </p:sp>
    </p:spTree>
    <p:extLst>
      <p:ext uri="{BB962C8B-B14F-4D97-AF65-F5344CB8AC3E}">
        <p14:creationId xmlns:p14="http://schemas.microsoft.com/office/powerpoint/2010/main" val="1608880101"/>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sz="quarter" idx="12"/>
          </p:nvPr>
        </p:nvSpPr>
        <p:spPr/>
        <p:txBody>
          <a:bodyPr/>
          <a:lstStyle/>
          <a:p>
            <a:r>
              <a:rPr lang="en-US" dirty="0" smtClean="0"/>
              <a:t>Responsive Apps</a:t>
            </a:r>
            <a:endParaRPr lang="en-US" dirty="0"/>
          </a:p>
        </p:txBody>
      </p:sp>
    </p:spTree>
    <p:extLst>
      <p:ext uri="{BB962C8B-B14F-4D97-AF65-F5344CB8AC3E}">
        <p14:creationId xmlns:p14="http://schemas.microsoft.com/office/powerpoint/2010/main" val="25215999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4294967295"/>
          </p:nvPr>
        </p:nvSpPr>
        <p:spPr>
          <a:xfrm>
            <a:off x="427037" y="1135062"/>
            <a:ext cx="10724938" cy="4530471"/>
          </a:xfrm>
          <a:prstGeom prst="rect">
            <a:avLst/>
          </a:prstGeom>
        </p:spPr>
        <p:txBody>
          <a:bodyPr/>
          <a:lstStyle/>
          <a:p>
            <a:r>
              <a:rPr lang="en-US" dirty="0" smtClean="0"/>
              <a:t>Data Access Libraries</a:t>
            </a:r>
          </a:p>
          <a:p>
            <a:pPr lvl="1"/>
            <a:r>
              <a:rPr lang="en-US" dirty="0" smtClean="0"/>
              <a:t>OData access with data.js</a:t>
            </a:r>
          </a:p>
          <a:p>
            <a:pPr lvl="1"/>
            <a:r>
              <a:rPr lang="en-US" dirty="0" smtClean="0"/>
              <a:t>Entity querying with breeze.js</a:t>
            </a:r>
          </a:p>
          <a:p>
            <a:r>
              <a:rPr lang="en-US" dirty="0" smtClean="0"/>
              <a:t>App Pattern Libraries</a:t>
            </a:r>
          </a:p>
          <a:p>
            <a:pPr lvl="1"/>
            <a:r>
              <a:rPr lang="en-US" dirty="0" smtClean="0"/>
              <a:t>Model-View-</a:t>
            </a:r>
            <a:r>
              <a:rPr lang="en-US" dirty="0" err="1" smtClean="0"/>
              <a:t>ViewModel</a:t>
            </a:r>
            <a:r>
              <a:rPr lang="en-US" dirty="0" smtClean="0"/>
              <a:t> (MVVM) with Knockout.js</a:t>
            </a:r>
          </a:p>
          <a:p>
            <a:pPr lvl="1"/>
            <a:r>
              <a:rPr lang="en-US" dirty="0" smtClean="0"/>
              <a:t>Single-Page Apps (SPA) with </a:t>
            </a:r>
            <a:r>
              <a:rPr lang="en-US" dirty="0" err="1" smtClean="0"/>
              <a:t>AngularJS</a:t>
            </a:r>
            <a:endParaRPr lang="en-US" dirty="0" smtClean="0"/>
          </a:p>
          <a:p>
            <a:r>
              <a:rPr lang="en-US" dirty="0" smtClean="0"/>
              <a:t>Responsive Design Libraries</a:t>
            </a:r>
          </a:p>
          <a:p>
            <a:pPr lvl="1"/>
            <a:r>
              <a:rPr lang="en-US" dirty="0" smtClean="0"/>
              <a:t>Enhanced </a:t>
            </a:r>
            <a:r>
              <a:rPr lang="en-US" dirty="0"/>
              <a:t>CSS with LESS</a:t>
            </a:r>
          </a:p>
          <a:p>
            <a:pPr lvl="1"/>
            <a:r>
              <a:rPr lang="en-US" dirty="0" smtClean="0"/>
              <a:t>Responsive Design with Bootstrap</a:t>
            </a:r>
          </a:p>
        </p:txBody>
      </p:sp>
    </p:spTree>
    <p:extLst>
      <p:ext uri="{BB962C8B-B14F-4D97-AF65-F5344CB8AC3E}">
        <p14:creationId xmlns:p14="http://schemas.microsoft.com/office/powerpoint/2010/main" val="630299238"/>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7" y="1212850"/>
            <a:ext cx="12039599" cy="6155531"/>
          </a:xfrm>
        </p:spPr>
        <p:txBody>
          <a:bodyPr/>
          <a:lstStyle/>
          <a:p>
            <a:r>
              <a:rPr lang="en-US" strike="sngStrike" dirty="0"/>
              <a:t>SPC 413, Complex Problem Solving with HTML5</a:t>
            </a:r>
          </a:p>
          <a:p>
            <a:pPr lvl="1"/>
            <a:r>
              <a:rPr lang="en-US" dirty="0"/>
              <a:t>Tuesday, March 4, 2014, 10:45 AM-12:00 PM</a:t>
            </a:r>
          </a:p>
          <a:p>
            <a:pPr lvl="1"/>
            <a:r>
              <a:rPr lang="en-US" dirty="0"/>
              <a:t>Palazzo Ballroom A-H </a:t>
            </a:r>
          </a:p>
          <a:p>
            <a:pPr lvl="1"/>
            <a:r>
              <a:rPr lang="en-US" dirty="0">
                <a:hlinkClick r:id="rId3"/>
              </a:rPr>
              <a:t>http://curah.microsoft.com/56000/sharepoint-conference-2014-spc413-resources</a:t>
            </a:r>
            <a:endParaRPr lang="en-US" dirty="0"/>
          </a:p>
          <a:p>
            <a:r>
              <a:rPr lang="en-US" dirty="0" smtClean="0">
                <a:effectLst>
                  <a:glow rad="101600">
                    <a:srgbClr val="FFFF00">
                      <a:alpha val="60000"/>
                    </a:srgbClr>
                  </a:glow>
                </a:effectLst>
              </a:rPr>
              <a:t>SPC 400, 3</a:t>
            </a:r>
            <a:r>
              <a:rPr lang="en-US" baseline="30000" dirty="0" smtClean="0">
                <a:effectLst>
                  <a:glow rad="101600">
                    <a:srgbClr val="FFFF00">
                      <a:alpha val="60000"/>
                    </a:srgbClr>
                  </a:glow>
                </a:effectLst>
              </a:rPr>
              <a:t>rd</a:t>
            </a:r>
            <a:r>
              <a:rPr lang="en-US" dirty="0" smtClean="0">
                <a:effectLst>
                  <a:glow rad="101600">
                    <a:srgbClr val="FFFF00">
                      <a:alpha val="60000"/>
                    </a:srgbClr>
                  </a:glow>
                </a:effectLst>
              </a:rPr>
              <a:t>-Party JS Libraries You Need to Know</a:t>
            </a:r>
          </a:p>
          <a:p>
            <a:pPr lvl="1"/>
            <a:r>
              <a:rPr lang="en-US" dirty="0"/>
              <a:t>Tuesday, March 4, 2014, 3:15 PM-4:30 </a:t>
            </a:r>
            <a:r>
              <a:rPr lang="en-US" dirty="0" smtClean="0"/>
              <a:t>PM</a:t>
            </a:r>
          </a:p>
          <a:p>
            <a:pPr lvl="1"/>
            <a:r>
              <a:rPr lang="en-US" dirty="0"/>
              <a:t>Palazzo </a:t>
            </a:r>
            <a:r>
              <a:rPr lang="en-US" dirty="0" smtClean="0"/>
              <a:t>Ballroom K,L</a:t>
            </a:r>
          </a:p>
          <a:p>
            <a:pPr lvl="1"/>
            <a:r>
              <a:rPr lang="en-US" dirty="0">
                <a:hlinkClick r:id="rId4"/>
              </a:rPr>
              <a:t>http://</a:t>
            </a:r>
            <a:r>
              <a:rPr lang="en-US" dirty="0" smtClean="0">
                <a:hlinkClick r:id="rId4"/>
              </a:rPr>
              <a:t>curah.microsoft.com/56018/sharepoint-conference-2014-spc400-resources</a:t>
            </a:r>
            <a:endParaRPr lang="en-US" dirty="0" smtClean="0"/>
          </a:p>
          <a:p>
            <a:r>
              <a:rPr lang="en-US" dirty="0" smtClean="0"/>
              <a:t>SPC 404, </a:t>
            </a:r>
            <a:r>
              <a:rPr lang="en-US" dirty="0"/>
              <a:t>Build your own REST service with </a:t>
            </a:r>
            <a:r>
              <a:rPr lang="en-US" dirty="0" err="1"/>
              <a:t>WebAPI</a:t>
            </a:r>
            <a:r>
              <a:rPr lang="en-US" dirty="0"/>
              <a:t> </a:t>
            </a:r>
            <a:r>
              <a:rPr lang="en-US" dirty="0" smtClean="0"/>
              <a:t>2</a:t>
            </a:r>
          </a:p>
          <a:p>
            <a:pPr lvl="1"/>
            <a:r>
              <a:rPr lang="en-US" dirty="0"/>
              <a:t>Wednesday, March 5, 2014, 10:45 AM-12:00 PM </a:t>
            </a:r>
            <a:endParaRPr lang="en-US" dirty="0" smtClean="0"/>
          </a:p>
          <a:p>
            <a:pPr lvl="1"/>
            <a:r>
              <a:rPr lang="en-US" dirty="0"/>
              <a:t>Palazzo Ballroom A-H </a:t>
            </a:r>
            <a:endParaRPr lang="en-US" dirty="0" smtClean="0"/>
          </a:p>
          <a:p>
            <a:pPr lvl="1"/>
            <a:r>
              <a:rPr lang="en-US" dirty="0">
                <a:hlinkClick r:id="rId5"/>
              </a:rPr>
              <a:t>http://</a:t>
            </a:r>
            <a:r>
              <a:rPr lang="en-US" dirty="0" smtClean="0">
                <a:hlinkClick r:id="rId5"/>
              </a:rPr>
              <a:t>curah.microsoft.com/56111/sharepoint-conference-2014-spc400-resources</a:t>
            </a:r>
            <a:endParaRPr lang="en-US" dirty="0" smtClean="0"/>
          </a:p>
          <a:p>
            <a:pPr lvl="1"/>
            <a:endParaRPr lang="en-US" dirty="0"/>
          </a:p>
        </p:txBody>
      </p:sp>
      <p:sp>
        <p:nvSpPr>
          <p:cNvPr id="3" name="Title 2"/>
          <p:cNvSpPr>
            <a:spLocks noGrp="1"/>
          </p:cNvSpPr>
          <p:nvPr>
            <p:ph type="title"/>
          </p:nvPr>
        </p:nvSpPr>
        <p:spPr/>
        <p:txBody>
          <a:bodyPr/>
          <a:lstStyle/>
          <a:p>
            <a:r>
              <a:rPr lang="en-US" dirty="0" smtClean="0"/>
              <a:t>Sessions and Resources</a:t>
            </a:r>
            <a:endParaRPr lang="en-US" dirty="0"/>
          </a:p>
        </p:txBody>
      </p:sp>
    </p:spTree>
    <p:extLst>
      <p:ext uri="{BB962C8B-B14F-4D97-AF65-F5344CB8AC3E}">
        <p14:creationId xmlns:p14="http://schemas.microsoft.com/office/powerpoint/2010/main" val="3685164393"/>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963108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0683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Selection Criteria</a:t>
            </a:r>
            <a:endParaRPr lang="en-US" dirty="0"/>
          </a:p>
        </p:txBody>
      </p:sp>
      <p:sp>
        <p:nvSpPr>
          <p:cNvPr id="3" name="Content Placeholder 2"/>
          <p:cNvSpPr>
            <a:spLocks noGrp="1"/>
          </p:cNvSpPr>
          <p:nvPr>
            <p:ph idx="4294967295"/>
          </p:nvPr>
        </p:nvSpPr>
        <p:spPr>
          <a:xfrm>
            <a:off x="350837" y="1212849"/>
            <a:ext cx="10724938" cy="5613845"/>
          </a:xfrm>
          <a:prstGeom prst="rect">
            <a:avLst/>
          </a:prstGeom>
        </p:spPr>
        <p:txBody>
          <a:bodyPr/>
          <a:lstStyle/>
          <a:p>
            <a:r>
              <a:rPr lang="en-US" dirty="0" smtClean="0"/>
              <a:t>Support building “houses”</a:t>
            </a:r>
          </a:p>
          <a:p>
            <a:pPr lvl="1"/>
            <a:r>
              <a:rPr lang="en-US" dirty="0"/>
              <a:t>Support for Enterprise </a:t>
            </a:r>
            <a:r>
              <a:rPr lang="en-US" dirty="0" smtClean="0"/>
              <a:t>JavaScript development </a:t>
            </a:r>
            <a:r>
              <a:rPr lang="en-US" dirty="0"/>
              <a:t>patterns</a:t>
            </a:r>
          </a:p>
          <a:p>
            <a:pPr lvl="1"/>
            <a:r>
              <a:rPr lang="en-US" dirty="0"/>
              <a:t>Support for Responsive Design</a:t>
            </a:r>
          </a:p>
          <a:p>
            <a:r>
              <a:rPr lang="en-US" dirty="0" smtClean="0"/>
              <a:t>Libraries other than the obvious</a:t>
            </a:r>
          </a:p>
          <a:p>
            <a:pPr lvl="1"/>
            <a:r>
              <a:rPr lang="en-US" dirty="0" smtClean="0"/>
              <a:t>jQuery</a:t>
            </a:r>
          </a:p>
          <a:p>
            <a:pPr lvl="1"/>
            <a:r>
              <a:rPr lang="en-US" dirty="0" err="1" smtClean="0"/>
              <a:t>TypeScript</a:t>
            </a:r>
            <a:endParaRPr lang="en-US" dirty="0" smtClean="0"/>
          </a:p>
          <a:p>
            <a:r>
              <a:rPr lang="en-US" dirty="0" smtClean="0"/>
              <a:t>Must be free</a:t>
            </a:r>
          </a:p>
          <a:p>
            <a:r>
              <a:rPr lang="en-US" dirty="0" smtClean="0"/>
              <a:t>Honorable Mentions</a:t>
            </a:r>
          </a:p>
          <a:p>
            <a:pPr lvl="1"/>
            <a:r>
              <a:rPr lang="en-US" dirty="0" smtClean="0"/>
              <a:t>modernizr.js – detect browser capabilities</a:t>
            </a:r>
          </a:p>
          <a:p>
            <a:pPr lvl="1"/>
            <a:r>
              <a:rPr lang="en-US" dirty="0"/>
              <a:t>u</a:t>
            </a:r>
            <a:r>
              <a:rPr lang="en-US" dirty="0" smtClean="0"/>
              <a:t>nderscore – utility functions for arrays and collections</a:t>
            </a:r>
          </a:p>
          <a:p>
            <a:pPr lvl="1"/>
            <a:r>
              <a:rPr lang="en-US" dirty="0" err="1"/>
              <a:t>t</a:t>
            </a:r>
            <a:r>
              <a:rPr lang="en-US" dirty="0" err="1" smtClean="0"/>
              <a:t>oastr</a:t>
            </a:r>
            <a:r>
              <a:rPr lang="en-US" dirty="0" smtClean="0"/>
              <a:t> – toast notifications</a:t>
            </a:r>
          </a:p>
        </p:txBody>
      </p:sp>
    </p:spTree>
    <p:extLst>
      <p:ext uri="{BB962C8B-B14F-4D97-AF65-F5344CB8AC3E}">
        <p14:creationId xmlns:p14="http://schemas.microsoft.com/office/powerpoint/2010/main" val="77503966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4294967295"/>
          </p:nvPr>
        </p:nvSpPr>
        <p:spPr>
          <a:xfrm>
            <a:off x="427037" y="1135062"/>
            <a:ext cx="10724938" cy="4530471"/>
          </a:xfrm>
          <a:prstGeom prst="rect">
            <a:avLst/>
          </a:prstGeom>
        </p:spPr>
        <p:txBody>
          <a:bodyPr/>
          <a:lstStyle/>
          <a:p>
            <a:r>
              <a:rPr lang="en-US" dirty="0" smtClean="0"/>
              <a:t>Data Access Libraries</a:t>
            </a:r>
          </a:p>
          <a:p>
            <a:pPr lvl="1"/>
            <a:r>
              <a:rPr lang="en-US" dirty="0" smtClean="0"/>
              <a:t>OData access with data.js</a:t>
            </a:r>
          </a:p>
          <a:p>
            <a:pPr lvl="1"/>
            <a:r>
              <a:rPr lang="en-US" dirty="0" smtClean="0"/>
              <a:t>Entity querying with breeze.js</a:t>
            </a:r>
          </a:p>
          <a:p>
            <a:r>
              <a:rPr lang="en-US" dirty="0" smtClean="0"/>
              <a:t>App Pattern Libraries</a:t>
            </a:r>
          </a:p>
          <a:p>
            <a:pPr lvl="1"/>
            <a:r>
              <a:rPr lang="en-US" dirty="0" smtClean="0"/>
              <a:t>Model-View-</a:t>
            </a:r>
            <a:r>
              <a:rPr lang="en-US" dirty="0" err="1" smtClean="0"/>
              <a:t>ViewModel</a:t>
            </a:r>
            <a:r>
              <a:rPr lang="en-US" dirty="0" smtClean="0"/>
              <a:t> (MVVM) with Knockout.js</a:t>
            </a:r>
          </a:p>
          <a:p>
            <a:pPr lvl="1"/>
            <a:r>
              <a:rPr lang="en-US" dirty="0" smtClean="0"/>
              <a:t>Single-Page Apps (SPA) with </a:t>
            </a:r>
            <a:r>
              <a:rPr lang="en-US" dirty="0" err="1" smtClean="0"/>
              <a:t>AngularJS</a:t>
            </a:r>
            <a:endParaRPr lang="en-US" dirty="0" smtClean="0"/>
          </a:p>
          <a:p>
            <a:r>
              <a:rPr lang="en-US" dirty="0" smtClean="0"/>
              <a:t>Responsive Design Libraries</a:t>
            </a:r>
          </a:p>
          <a:p>
            <a:pPr lvl="1"/>
            <a:r>
              <a:rPr lang="en-US" dirty="0" smtClean="0"/>
              <a:t>Enhanced </a:t>
            </a:r>
            <a:r>
              <a:rPr lang="en-US" dirty="0"/>
              <a:t>CSS with LESS</a:t>
            </a:r>
          </a:p>
          <a:p>
            <a:pPr lvl="1"/>
            <a:r>
              <a:rPr lang="en-US" dirty="0" smtClean="0"/>
              <a:t>Responsive Design with Bootstrap</a:t>
            </a:r>
          </a:p>
        </p:txBody>
      </p:sp>
    </p:spTree>
    <p:extLst>
      <p:ext uri="{BB962C8B-B14F-4D97-AF65-F5344CB8AC3E}">
        <p14:creationId xmlns:p14="http://schemas.microsoft.com/office/powerpoint/2010/main" val="56497914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Access Libraries</a:t>
            </a:r>
            <a:endParaRPr lang="en-US" dirty="0"/>
          </a:p>
        </p:txBody>
      </p:sp>
    </p:spTree>
    <p:extLst>
      <p:ext uri="{BB962C8B-B14F-4D97-AF65-F5344CB8AC3E}">
        <p14:creationId xmlns:p14="http://schemas.microsoft.com/office/powerpoint/2010/main" val="204785632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Data.js</a:t>
            </a:r>
            <a:endParaRPr lang="en-US" dirty="0"/>
          </a:p>
        </p:txBody>
      </p:sp>
      <p:sp>
        <p:nvSpPr>
          <p:cNvPr id="3" name="Content Placeholder 2"/>
          <p:cNvSpPr>
            <a:spLocks noGrp="1"/>
          </p:cNvSpPr>
          <p:nvPr>
            <p:ph idx="4294967295"/>
          </p:nvPr>
        </p:nvSpPr>
        <p:spPr>
          <a:xfrm>
            <a:off x="427037" y="1212849"/>
            <a:ext cx="10724938" cy="4801314"/>
          </a:xfrm>
          <a:prstGeom prst="rect">
            <a:avLst/>
          </a:prstGeom>
        </p:spPr>
        <p:txBody>
          <a:bodyPr/>
          <a:lstStyle/>
          <a:p>
            <a:r>
              <a:rPr lang="en-US" dirty="0" smtClean="0"/>
              <a:t>Description</a:t>
            </a:r>
          </a:p>
          <a:p>
            <a:pPr lvl="1"/>
            <a:r>
              <a:rPr lang="en-US" dirty="0" smtClean="0"/>
              <a:t>OData client for JavaScript</a:t>
            </a:r>
          </a:p>
          <a:p>
            <a:r>
              <a:rPr lang="en-US" dirty="0" smtClean="0"/>
              <a:t>Location</a:t>
            </a:r>
          </a:p>
          <a:p>
            <a:pPr lvl="1"/>
            <a:r>
              <a:rPr lang="en-US" dirty="0" smtClean="0">
                <a:hlinkClick r:id="rId3"/>
              </a:rPr>
              <a:t>http</a:t>
            </a:r>
            <a:r>
              <a:rPr lang="en-US" dirty="0">
                <a:hlinkClick r:id="rId3"/>
              </a:rPr>
              <a:t>://</a:t>
            </a:r>
            <a:r>
              <a:rPr lang="en-US" dirty="0" smtClean="0">
                <a:hlinkClick r:id="rId3"/>
              </a:rPr>
              <a:t>datajs.codeplex.com</a:t>
            </a:r>
            <a:endParaRPr lang="en-US" dirty="0"/>
          </a:p>
          <a:p>
            <a:r>
              <a:rPr lang="en-US" dirty="0" smtClean="0"/>
              <a:t>Features</a:t>
            </a:r>
          </a:p>
          <a:p>
            <a:pPr lvl="1"/>
            <a:r>
              <a:rPr lang="en-US" dirty="0" smtClean="0"/>
              <a:t>Cross-browser support</a:t>
            </a:r>
          </a:p>
          <a:p>
            <a:pPr lvl="1"/>
            <a:r>
              <a:rPr lang="en-US" dirty="0" smtClean="0"/>
              <a:t>Data caching</a:t>
            </a:r>
          </a:p>
          <a:p>
            <a:pPr lvl="1"/>
            <a:r>
              <a:rPr lang="en-US" dirty="0" smtClean="0"/>
              <a:t>Batch operations</a:t>
            </a:r>
          </a:p>
          <a:p>
            <a:endParaRPr lang="en-US" dirty="0"/>
          </a:p>
        </p:txBody>
      </p:sp>
    </p:spTree>
    <p:extLst>
      <p:ext uri="{BB962C8B-B14F-4D97-AF65-F5344CB8AC3E}">
        <p14:creationId xmlns:p14="http://schemas.microsoft.com/office/powerpoint/2010/main" val="397750255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Retrieving OData</a:t>
            </a:r>
            <a:endParaRPr lang="en-US" dirty="0"/>
          </a:p>
        </p:txBody>
      </p:sp>
      <p:sp>
        <p:nvSpPr>
          <p:cNvPr id="3" name="Text Placeholder 2"/>
          <p:cNvSpPr>
            <a:spLocks noGrp="1"/>
          </p:cNvSpPr>
          <p:nvPr>
            <p:ph type="body" sz="quarter" idx="10"/>
          </p:nvPr>
        </p:nvSpPr>
        <p:spPr>
          <a:xfrm>
            <a:off x="274638" y="1216152"/>
            <a:ext cx="11887199" cy="3513206"/>
          </a:xfrm>
        </p:spPr>
        <p:txBody>
          <a:bodyPr/>
          <a:lstStyle/>
          <a:p>
            <a:r>
              <a:rPr lang="en-US" sz="1840" dirty="0" err="1"/>
              <a:t>OData.request</a:t>
            </a:r>
            <a:r>
              <a:rPr lang="en-US" sz="1840" dirty="0"/>
              <a:t>(</a:t>
            </a:r>
          </a:p>
          <a:p>
            <a:r>
              <a:rPr lang="en-US" sz="1840" dirty="0"/>
              <a:t>    {</a:t>
            </a:r>
          </a:p>
          <a:p>
            <a:r>
              <a:rPr lang="en-US" sz="1840" dirty="0"/>
              <a:t>        </a:t>
            </a:r>
            <a:r>
              <a:rPr lang="en-US" sz="1840" dirty="0" err="1"/>
              <a:t>requestUri</a:t>
            </a:r>
            <a:r>
              <a:rPr lang="en-US" sz="1840" dirty="0"/>
              <a:t>: </a:t>
            </a:r>
            <a:r>
              <a:rPr lang="en-US" sz="1840" dirty="0">
                <a:solidFill>
                  <a:srgbClr val="FF0000"/>
                </a:solidFill>
              </a:rPr>
              <a:t>"../_</a:t>
            </a:r>
            <a:r>
              <a:rPr lang="en-US" sz="1840" dirty="0" err="1">
                <a:solidFill>
                  <a:srgbClr val="FF0000"/>
                </a:solidFill>
              </a:rPr>
              <a:t>api</a:t>
            </a:r>
            <a:r>
              <a:rPr lang="en-US" sz="1840" dirty="0">
                <a:solidFill>
                  <a:srgbClr val="FF0000"/>
                </a:solidFill>
              </a:rPr>
              <a:t>/web/lists/</a:t>
            </a:r>
            <a:r>
              <a:rPr lang="en-US" sz="1840" dirty="0" err="1">
                <a:solidFill>
                  <a:srgbClr val="FF0000"/>
                </a:solidFill>
              </a:rPr>
              <a:t>getByTitle</a:t>
            </a:r>
            <a:r>
              <a:rPr lang="en-US" sz="1840" dirty="0">
                <a:solidFill>
                  <a:srgbClr val="FF0000"/>
                </a:solidFill>
              </a:rPr>
              <a:t>('Contacts')/</a:t>
            </a:r>
            <a:r>
              <a:rPr lang="en-US" sz="1840" dirty="0" err="1">
                <a:solidFill>
                  <a:srgbClr val="FF0000"/>
                </a:solidFill>
              </a:rPr>
              <a:t>itemCount</a:t>
            </a:r>
            <a:r>
              <a:rPr lang="en-US" sz="1840" dirty="0">
                <a:solidFill>
                  <a:srgbClr val="FF0000"/>
                </a:solidFill>
              </a:rPr>
              <a:t>"</a:t>
            </a:r>
            <a:r>
              <a:rPr lang="en-US" sz="1840" dirty="0"/>
              <a:t>,</a:t>
            </a:r>
          </a:p>
          <a:p>
            <a:r>
              <a:rPr lang="en-US" sz="1840" dirty="0"/>
              <a:t>        method: </a:t>
            </a:r>
            <a:r>
              <a:rPr lang="en-US" sz="1840" dirty="0">
                <a:solidFill>
                  <a:srgbClr val="FF0000"/>
                </a:solidFill>
              </a:rPr>
              <a:t>"GET"</a:t>
            </a:r>
            <a:r>
              <a:rPr lang="en-US" sz="1840" dirty="0"/>
              <a:t>,</a:t>
            </a:r>
          </a:p>
          <a:p>
            <a:r>
              <a:rPr lang="en-US" sz="1840" dirty="0"/>
              <a:t>        headers: {</a:t>
            </a:r>
          </a:p>
          <a:p>
            <a:r>
              <a:rPr lang="en-US" sz="1840" dirty="0"/>
              <a:t>            </a:t>
            </a:r>
            <a:r>
              <a:rPr lang="en-US" sz="1840" dirty="0">
                <a:solidFill>
                  <a:srgbClr val="FF0000"/>
                </a:solidFill>
              </a:rPr>
              <a:t>"accept"</a:t>
            </a:r>
            <a:r>
              <a:rPr lang="en-US" sz="1840" dirty="0"/>
              <a:t>: </a:t>
            </a:r>
            <a:r>
              <a:rPr lang="en-US" sz="1840" dirty="0">
                <a:solidFill>
                  <a:srgbClr val="FF0000"/>
                </a:solidFill>
              </a:rPr>
              <a:t>"application/</a:t>
            </a:r>
            <a:r>
              <a:rPr lang="en-US" sz="1840" dirty="0" err="1">
                <a:solidFill>
                  <a:srgbClr val="FF0000"/>
                </a:solidFill>
              </a:rPr>
              <a:t>json;odata</a:t>
            </a:r>
            <a:r>
              <a:rPr lang="en-US" sz="1840" dirty="0">
                <a:solidFill>
                  <a:srgbClr val="FF0000"/>
                </a:solidFill>
              </a:rPr>
              <a:t>=verbose"</a:t>
            </a:r>
            <a:r>
              <a:rPr lang="en-US" sz="1840" dirty="0"/>
              <a:t>,</a:t>
            </a:r>
          </a:p>
          <a:p>
            <a:r>
              <a:rPr lang="en-US" sz="1840" dirty="0"/>
              <a:t>        }</a:t>
            </a:r>
          </a:p>
          <a:p>
            <a:r>
              <a:rPr lang="en-US" sz="1840" dirty="0"/>
              <a:t>    },</a:t>
            </a:r>
          </a:p>
          <a:p>
            <a:r>
              <a:rPr lang="en-US" sz="1840" dirty="0"/>
              <a:t>   </a:t>
            </a:r>
            <a:r>
              <a:rPr lang="en-US" sz="1840" dirty="0">
                <a:solidFill>
                  <a:srgbClr val="00B0F0"/>
                </a:solidFill>
              </a:rPr>
              <a:t>function</a:t>
            </a:r>
            <a:r>
              <a:rPr lang="en-US" sz="1840" dirty="0"/>
              <a:t> (data) { ...}</a:t>
            </a:r>
          </a:p>
          <a:p>
            <a:r>
              <a:rPr lang="en-US" sz="1840" dirty="0"/>
              <a:t> );</a:t>
            </a:r>
          </a:p>
          <a:p>
            <a:endParaRPr lang="en-US" sz="1600" dirty="0"/>
          </a:p>
        </p:txBody>
      </p:sp>
    </p:spTree>
    <p:extLst>
      <p:ext uri="{BB962C8B-B14F-4D97-AF65-F5344CB8AC3E}">
        <p14:creationId xmlns:p14="http://schemas.microsoft.com/office/powerpoint/2010/main" val="2251320677"/>
      </p:ext>
    </p:extLst>
  </p:cSld>
  <p:clrMapOvr>
    <a:masterClrMapping/>
  </p:clrMapOvr>
  <p:transition>
    <p:fade/>
  </p:transition>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3A2BFA7-C0DB-40DF-BC71-02B40DFBAACA}"/>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SharePoint_Conference_2014_Dev_Template</Template>
  <TotalTime>17</TotalTime>
  <Words>6883</Words>
  <Application>Microsoft Office PowerPoint</Application>
  <PresentationFormat>Custom</PresentationFormat>
  <Paragraphs>524</Paragraphs>
  <Slides>45</Slides>
  <Notes>44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Calibri</vt:lpstr>
      <vt:lpstr>Consolas</vt:lpstr>
      <vt:lpstr>Segoe UI</vt:lpstr>
      <vt:lpstr>Segoe UI Light</vt:lpstr>
      <vt:lpstr>Wingdings</vt:lpstr>
      <vt:lpstr>5-30499_SPC_2014_Dev_Template_16x9</vt:lpstr>
      <vt:lpstr>PowerPoint Presentation</vt:lpstr>
      <vt:lpstr>3rd Party JavaScript Libraries You Need to Know</vt:lpstr>
      <vt:lpstr>Scot Hillier</vt:lpstr>
      <vt:lpstr>From Bricks to Houses</vt:lpstr>
      <vt:lpstr>Selection Criteria</vt:lpstr>
      <vt:lpstr>Agenda</vt:lpstr>
      <vt:lpstr>Data Access Libraries</vt:lpstr>
      <vt:lpstr>Data.js</vt:lpstr>
      <vt:lpstr>Retrieving OData</vt:lpstr>
      <vt:lpstr>Caching Data</vt:lpstr>
      <vt:lpstr>DEMO</vt:lpstr>
      <vt:lpstr>Breeze.js</vt:lpstr>
      <vt:lpstr>Retrieving OData</vt:lpstr>
      <vt:lpstr>Behind the Scenes</vt:lpstr>
      <vt:lpstr>Custom Metadata</vt:lpstr>
      <vt:lpstr>Breeze and SharePoint Update</vt:lpstr>
      <vt:lpstr>DEMO</vt:lpstr>
      <vt:lpstr>App Pattern Libraries</vt:lpstr>
      <vt:lpstr>Knockout.js</vt:lpstr>
      <vt:lpstr>Model-View-ViewModel</vt:lpstr>
      <vt:lpstr>Declarative Bindings</vt:lpstr>
      <vt:lpstr>Dependency Tracking</vt:lpstr>
      <vt:lpstr>DEMO</vt:lpstr>
      <vt:lpstr>Angular.js</vt:lpstr>
      <vt:lpstr>Angular Framework</vt:lpstr>
      <vt:lpstr>Model-View-Controller with Angular</vt:lpstr>
      <vt:lpstr>Directives</vt:lpstr>
      <vt:lpstr>Directives</vt:lpstr>
      <vt:lpstr>Simple Data Binding</vt:lpstr>
      <vt:lpstr>Modules</vt:lpstr>
      <vt:lpstr>Controllers</vt:lpstr>
      <vt:lpstr>View Binding</vt:lpstr>
      <vt:lpstr>DEMO</vt:lpstr>
      <vt:lpstr>Responsive Design Libraries</vt:lpstr>
      <vt:lpstr>LESS</vt:lpstr>
      <vt:lpstr>LESS and Web Essentials</vt:lpstr>
      <vt:lpstr>Bootstrap.js</vt:lpstr>
      <vt:lpstr>Media Queries</vt:lpstr>
      <vt:lpstr>Using Media Queries</vt:lpstr>
      <vt:lpstr>Grid System</vt:lpstr>
      <vt:lpstr>DEMO</vt:lpstr>
      <vt:lpstr>Summary</vt:lpstr>
      <vt:lpstr>Sessions and 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3rd Party JavaScript LibrariesYou Need to Know</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2014-03-02T22:24:35Z</dcterms:created>
  <dcterms:modified xsi:type="dcterms:W3CDTF">2014-03-05T01:29:24Z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