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26"/>
  </p:notesMasterIdLst>
  <p:handoutMasterIdLst>
    <p:handoutMasterId r:id="rId27"/>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81827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E786457-02E5-4078-BA82-B1971C061DD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903911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838972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128586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387355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487287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668599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19EB90F-E580-4556-BF62-B9F596024947}"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901653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39488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34579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3703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271DEA-5CB7-4A74-BF86-039B4EDC493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34795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B95D2DC-45F9-45C8-8501-D550E8950EB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077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98627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842516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Tactical Performance for SharePoint and SQL</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104975D-E193-4A6D-9784-B10C4CE4913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219318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34763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17</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20CB37-93FF-4385-9850-91DFDC04864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543217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18650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596609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400052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67240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194494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156779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727294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067210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345097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909899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326163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788415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832717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119199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470777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141852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840185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801750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8049370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1977829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65602734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190832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36021154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28660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0299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045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4768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862271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02EADAF2-DC24-4969-A1BF-EEEEB3B1F668}" type="datetimeFigureOut">
              <a:rPr lang="en-US" smtClean="0">
                <a:solidFill>
                  <a:srgbClr val="505050"/>
                </a:solidFill>
              </a:rPr>
              <a:pPr/>
              <a:t>3/4/2014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70A25B07-0E11-4ADB-8B16-DE1407C085E2}"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370748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8185470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png"/><Relationship Id="rId18" Type="http://schemas.openxmlformats.org/officeDocument/2006/relationships/image" Target="../media/image39.emf"/><Relationship Id="rId26" Type="http://schemas.openxmlformats.org/officeDocument/2006/relationships/image" Target="../media/image46.png"/><Relationship Id="rId3" Type="http://schemas.openxmlformats.org/officeDocument/2006/relationships/image" Target="../media/image13.emf"/><Relationship Id="rId21" Type="http://schemas.openxmlformats.org/officeDocument/2006/relationships/image" Target="../media/image41.emf"/><Relationship Id="rId7" Type="http://schemas.openxmlformats.org/officeDocument/2006/relationships/image" Target="../media/image29.emf"/><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5.png"/><Relationship Id="rId2" Type="http://schemas.openxmlformats.org/officeDocument/2006/relationships/notesSlide" Target="../notesSlides/notesSlide9.xml"/><Relationship Id="rId16" Type="http://schemas.openxmlformats.org/officeDocument/2006/relationships/image" Target="../media/image37.png"/><Relationship Id="rId20" Type="http://schemas.microsoft.com/office/2007/relationships/hdphoto" Target="../media/hdphoto2.wdp"/><Relationship Id="rId1" Type="http://schemas.openxmlformats.org/officeDocument/2006/relationships/slideLayout" Target="../slideLayouts/slideLayout52.xml"/><Relationship Id="rId6" Type="http://schemas.openxmlformats.org/officeDocument/2006/relationships/image" Target="../media/image28.png"/><Relationship Id="rId11" Type="http://schemas.openxmlformats.org/officeDocument/2006/relationships/image" Target="../media/image32.png"/><Relationship Id="rId24" Type="http://schemas.openxmlformats.org/officeDocument/2006/relationships/image" Target="../media/image44.png"/><Relationship Id="rId5" Type="http://schemas.openxmlformats.org/officeDocument/2006/relationships/image" Target="../media/image27.emf"/><Relationship Id="rId15" Type="http://schemas.openxmlformats.org/officeDocument/2006/relationships/image" Target="../media/image36.png"/><Relationship Id="rId23" Type="http://schemas.openxmlformats.org/officeDocument/2006/relationships/image" Target="../media/image43.emf"/><Relationship Id="rId28" Type="http://schemas.openxmlformats.org/officeDocument/2006/relationships/image" Target="../media/image48.emf"/><Relationship Id="rId10" Type="http://schemas.openxmlformats.org/officeDocument/2006/relationships/image" Target="../media/image31.png"/><Relationship Id="rId19" Type="http://schemas.openxmlformats.org/officeDocument/2006/relationships/image" Target="../media/image40.png"/><Relationship Id="rId4" Type="http://schemas.openxmlformats.org/officeDocument/2006/relationships/image" Target="../media/image26.emf"/><Relationship Id="rId9" Type="http://schemas.microsoft.com/office/2007/relationships/hdphoto" Target="../media/hdphoto1.wdp"/><Relationship Id="rId14" Type="http://schemas.openxmlformats.org/officeDocument/2006/relationships/image" Target="../media/image35.emf"/><Relationship Id="rId22" Type="http://schemas.openxmlformats.org/officeDocument/2006/relationships/image" Target="../media/image42.emf"/><Relationship Id="rId27" Type="http://schemas.openxmlformats.org/officeDocument/2006/relationships/image" Target="../media/image4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emf"/><Relationship Id="rId7"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5.emf"/><Relationship Id="rId4" Type="http://schemas.openxmlformats.org/officeDocument/2006/relationships/image" Target="../media/image15.emf"/><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3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19.emf"/><Relationship Id="rId18" Type="http://schemas.openxmlformats.org/officeDocument/2006/relationships/image" Target="../media/image24.png"/><Relationship Id="rId3" Type="http://schemas.openxmlformats.org/officeDocument/2006/relationships/image" Target="../media/image9.jpeg"/><Relationship Id="rId7" Type="http://schemas.openxmlformats.org/officeDocument/2006/relationships/image" Target="../media/image13.emf"/><Relationship Id="rId12" Type="http://schemas.openxmlformats.org/officeDocument/2006/relationships/image" Target="../media/image18.emf"/><Relationship Id="rId17" Type="http://schemas.openxmlformats.org/officeDocument/2006/relationships/image" Target="../media/image23.png"/><Relationship Id="rId2" Type="http://schemas.openxmlformats.org/officeDocument/2006/relationships/notesSlide" Target="../notesSlides/notesSlide7.xml"/><Relationship Id="rId16" Type="http://schemas.openxmlformats.org/officeDocument/2006/relationships/image" Target="../media/image22.png"/><Relationship Id="rId1" Type="http://schemas.openxmlformats.org/officeDocument/2006/relationships/slideLayout" Target="../slideLayouts/slideLayout37.xml"/><Relationship Id="rId6" Type="http://schemas.openxmlformats.org/officeDocument/2006/relationships/image" Target="../media/image12.png"/><Relationship Id="rId11" Type="http://schemas.openxmlformats.org/officeDocument/2006/relationships/image" Target="../media/image17.emf"/><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emf"/><Relationship Id="rId19" Type="http://schemas.openxmlformats.org/officeDocument/2006/relationships/image" Target="../media/image25.emf"/><Relationship Id="rId4" Type="http://schemas.openxmlformats.org/officeDocument/2006/relationships/image" Target="../media/image10.png"/><Relationship Id="rId9" Type="http://schemas.openxmlformats.org/officeDocument/2006/relationships/image" Target="../media/image15.emf"/><Relationship Id="rId1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158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bwMode="auto">
          <a:xfrm>
            <a:off x="6911007" y="3024205"/>
            <a:ext cx="4804936" cy="3436478"/>
          </a:xfrm>
          <a:prstGeom prst="rect">
            <a:avLst/>
          </a:prstGeom>
          <a:solidFill>
            <a:srgbClr val="0080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719995" y="3032584"/>
            <a:ext cx="4804936" cy="3436478"/>
          </a:xfrm>
          <a:prstGeom prst="rect">
            <a:avLst/>
          </a:prstGeom>
          <a:solidFill>
            <a:schemeClr val="accent1">
              <a:alpha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 name="Group 3"/>
          <p:cNvGrpSpPr/>
          <p:nvPr/>
        </p:nvGrpSpPr>
        <p:grpSpPr>
          <a:xfrm>
            <a:off x="2163801" y="1684686"/>
            <a:ext cx="2148713" cy="927389"/>
            <a:chOff x="495844" y="1652221"/>
            <a:chExt cx="2148713" cy="927389"/>
          </a:xfrm>
        </p:grpSpPr>
        <p:pic>
          <p:nvPicPr>
            <p:cNvPr id="31" name="Picture 30"/>
            <p:cNvPicPr>
              <a:picLocks noChangeAspect="1"/>
            </p:cNvPicPr>
            <p:nvPr/>
          </p:nvPicPr>
          <p:blipFill>
            <a:blip r:embed="rId3"/>
            <a:stretch>
              <a:fillRect/>
            </a:stretch>
          </p:blipFill>
          <p:spPr>
            <a:xfrm>
              <a:off x="495844" y="1652221"/>
              <a:ext cx="1096364" cy="692109"/>
            </a:xfrm>
            <a:prstGeom prst="rect">
              <a:avLst/>
            </a:prstGeom>
          </p:spPr>
        </p:pic>
        <p:pic>
          <p:nvPicPr>
            <p:cNvPr id="27" name="Picture 26"/>
            <p:cNvPicPr>
              <a:picLocks noChangeAspect="1"/>
            </p:cNvPicPr>
            <p:nvPr/>
          </p:nvPicPr>
          <p:blipFill>
            <a:blip r:embed="rId4"/>
            <a:stretch>
              <a:fillRect/>
            </a:stretch>
          </p:blipFill>
          <p:spPr>
            <a:xfrm>
              <a:off x="1590793" y="1652221"/>
              <a:ext cx="1053764" cy="927389"/>
            </a:xfrm>
            <a:prstGeom prst="rect">
              <a:avLst/>
            </a:prstGeom>
          </p:spPr>
        </p:pic>
      </p:grpSp>
      <p:grpSp>
        <p:nvGrpSpPr>
          <p:cNvPr id="79" name="Group 78"/>
          <p:cNvGrpSpPr/>
          <p:nvPr/>
        </p:nvGrpSpPr>
        <p:grpSpPr>
          <a:xfrm>
            <a:off x="5835748" y="3663321"/>
            <a:ext cx="874727" cy="1022424"/>
            <a:chOff x="3855289" y="5064248"/>
            <a:chExt cx="874727" cy="1022424"/>
          </a:xfrm>
        </p:grpSpPr>
        <p:sp>
          <p:nvSpPr>
            <p:cNvPr id="28" name="Rectangle 27"/>
            <p:cNvSpPr/>
            <p:nvPr/>
          </p:nvSpPr>
          <p:spPr>
            <a:xfrm>
              <a:off x="3855289" y="5625007"/>
              <a:ext cx="874727" cy="461665"/>
            </a:xfrm>
            <a:prstGeom prst="rect">
              <a:avLst/>
            </a:prstGeom>
          </p:spPr>
          <p:txBody>
            <a:bodyPr wrap="none">
              <a:spAutoFit/>
            </a:bodyPr>
            <a:lstStyle/>
            <a:p>
              <a:pPr algn="ctr"/>
              <a:r>
                <a:rPr lang="en-US" sz="1200" dirty="0" smtClean="0">
                  <a:solidFill>
                    <a:srgbClr val="505050"/>
                  </a:solidFill>
                </a:rPr>
                <a:t>Managed</a:t>
              </a:r>
            </a:p>
            <a:p>
              <a:pPr algn="ctr"/>
              <a:r>
                <a:rPr lang="en-US" sz="1200" dirty="0" smtClean="0">
                  <a:solidFill>
                    <a:srgbClr val="505050"/>
                  </a:solidFill>
                </a:rPr>
                <a:t>Properties</a:t>
              </a:r>
              <a:endParaRPr lang="en-US" sz="1200" dirty="0">
                <a:solidFill>
                  <a:srgbClr val="505050"/>
                </a:solidFill>
              </a:endParaRPr>
            </a:p>
          </p:txBody>
        </p:sp>
        <p:grpSp>
          <p:nvGrpSpPr>
            <p:cNvPr id="38" name="Group 37"/>
            <p:cNvGrpSpPr/>
            <p:nvPr/>
          </p:nvGrpSpPr>
          <p:grpSpPr>
            <a:xfrm>
              <a:off x="4051285" y="5064248"/>
              <a:ext cx="568427" cy="574718"/>
              <a:chOff x="3243581" y="5544477"/>
              <a:chExt cx="568427" cy="574718"/>
            </a:xfrm>
          </p:grpSpPr>
          <p:pic>
            <p:nvPicPr>
              <p:cNvPr id="13" name="Picture 12"/>
              <p:cNvPicPr>
                <a:picLocks noChangeAspect="1"/>
              </p:cNvPicPr>
              <p:nvPr/>
            </p:nvPicPr>
            <p:blipFill>
              <a:blip r:embed="rId5"/>
              <a:stretch>
                <a:fillRect/>
              </a:stretch>
            </p:blipFill>
            <p:spPr>
              <a:xfrm>
                <a:off x="3243581" y="5544477"/>
                <a:ext cx="464400" cy="476067"/>
              </a:xfrm>
              <a:prstGeom prst="rect">
                <a:avLst/>
              </a:prstGeom>
            </p:spPr>
          </p:pic>
          <p:pic>
            <p:nvPicPr>
              <p:cNvPr id="37" name="Picture 36"/>
              <p:cNvPicPr>
                <a:picLocks noChangeAspect="1"/>
              </p:cNvPicPr>
              <p:nvPr/>
            </p:nvPicPr>
            <p:blipFill>
              <a:blip r:embed="rId6">
                <a:duotone>
                  <a:prstClr val="black"/>
                  <a:schemeClr val="accent1">
                    <a:tint val="45000"/>
                    <a:satMod val="400000"/>
                  </a:schemeClr>
                </a:duotone>
              </a:blip>
              <a:stretch>
                <a:fillRect/>
              </a:stretch>
            </p:blipFill>
            <p:spPr>
              <a:xfrm>
                <a:off x="3494989" y="5802176"/>
                <a:ext cx="317019" cy="317019"/>
              </a:xfrm>
              <a:prstGeom prst="rect">
                <a:avLst/>
              </a:prstGeom>
              <a:ln w="12700">
                <a:noFill/>
              </a:ln>
              <a:effectLst>
                <a:outerShdw blurRad="50800" dist="38100" dir="2700000" algn="tl" rotWithShape="0">
                  <a:prstClr val="black">
                    <a:alpha val="40000"/>
                  </a:prstClr>
                </a:outerShdw>
              </a:effectLst>
            </p:spPr>
          </p:pic>
        </p:grpSp>
      </p:grpSp>
      <p:grpSp>
        <p:nvGrpSpPr>
          <p:cNvPr id="21" name="Group 20"/>
          <p:cNvGrpSpPr/>
          <p:nvPr/>
        </p:nvGrpSpPr>
        <p:grpSpPr>
          <a:xfrm>
            <a:off x="5640189" y="2277031"/>
            <a:ext cx="1228221" cy="989352"/>
            <a:chOff x="4368207" y="1705294"/>
            <a:chExt cx="1228221" cy="989352"/>
          </a:xfrm>
        </p:grpSpPr>
        <p:sp>
          <p:nvSpPr>
            <p:cNvPr id="25" name="Rectangle 24"/>
            <p:cNvSpPr/>
            <p:nvPr/>
          </p:nvSpPr>
          <p:spPr>
            <a:xfrm>
              <a:off x="4368207" y="2294536"/>
              <a:ext cx="1228221" cy="400110"/>
            </a:xfrm>
            <a:prstGeom prst="rect">
              <a:avLst/>
            </a:prstGeom>
          </p:spPr>
          <p:txBody>
            <a:bodyPr wrap="none">
              <a:spAutoFit/>
            </a:bodyPr>
            <a:lstStyle/>
            <a:p>
              <a:pPr algn="ctr"/>
              <a:r>
                <a:rPr lang="en-US" sz="1000" dirty="0" smtClean="0">
                  <a:solidFill>
                    <a:srgbClr val="505050"/>
                  </a:solidFill>
                </a:rPr>
                <a:t>Cross-Site</a:t>
              </a:r>
            </a:p>
            <a:p>
              <a:pPr algn="ctr"/>
              <a:r>
                <a:rPr lang="en-US" sz="1000" dirty="0" smtClean="0">
                  <a:solidFill>
                    <a:srgbClr val="505050"/>
                  </a:solidFill>
                </a:rPr>
                <a:t>Publishing Feature</a:t>
              </a:r>
              <a:endParaRPr lang="en-US" sz="1000" dirty="0">
                <a:solidFill>
                  <a:srgbClr val="505050"/>
                </a:solidFill>
              </a:endParaRPr>
            </a:p>
          </p:txBody>
        </p:sp>
        <p:grpSp>
          <p:nvGrpSpPr>
            <p:cNvPr id="100" name="Group 99"/>
            <p:cNvGrpSpPr/>
            <p:nvPr/>
          </p:nvGrpSpPr>
          <p:grpSpPr>
            <a:xfrm>
              <a:off x="4619112" y="1705294"/>
              <a:ext cx="726411" cy="665262"/>
              <a:chOff x="6973561" y="2595426"/>
              <a:chExt cx="849411" cy="790486"/>
            </a:xfrm>
          </p:grpSpPr>
          <p:pic>
            <p:nvPicPr>
              <p:cNvPr id="94" name="Picture 93"/>
              <p:cNvPicPr>
                <a:picLocks noChangeAspect="1"/>
              </p:cNvPicPr>
              <p:nvPr/>
            </p:nvPicPr>
            <p:blipFill>
              <a:blip r:embed="rId7"/>
              <a:stretch>
                <a:fillRect/>
              </a:stretch>
            </p:blipFill>
            <p:spPr>
              <a:xfrm>
                <a:off x="6973561" y="2595426"/>
                <a:ext cx="681382" cy="585230"/>
              </a:xfrm>
              <a:prstGeom prst="rect">
                <a:avLst/>
              </a:prstGeom>
            </p:spPr>
          </p:pic>
          <p:pic>
            <p:nvPicPr>
              <p:cNvPr id="96" name="Picture 42" descr="http://icons.iconarchive.com/icons/jonas-rask/danish-royalty-free/32/library-bookmarked-icon.png"/>
              <p:cNvPicPr>
                <a:picLocks noChangeAspect="1" noChangeArrowheads="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100000"/>
                        </a14:imgEffect>
                        <a14:imgEffect>
                          <a14:brightnessContrast bright="41000"/>
                        </a14:imgEffect>
                      </a14:imgLayer>
                    </a14:imgProps>
                  </a:ext>
                  <a:ext uri="{28A0092B-C50C-407E-A947-70E740481C1C}">
                    <a14:useLocalDpi xmlns:a14="http://schemas.microsoft.com/office/drawing/2010/main" val="0"/>
                  </a:ext>
                </a:extLst>
              </a:blip>
              <a:srcRect/>
              <a:stretch>
                <a:fillRect/>
              </a:stretch>
            </p:blipFill>
            <p:spPr bwMode="auto">
              <a:xfrm>
                <a:off x="7318827" y="2919689"/>
                <a:ext cx="466221" cy="466223"/>
              </a:xfrm>
              <a:prstGeom prst="rect">
                <a:avLst/>
              </a:prstGeom>
              <a:noFill/>
              <a:extLst>
                <a:ext uri="{909E8E84-426E-40DD-AFC4-6F175D3DCCD1}">
                  <a14:hiddenFill xmlns:a14="http://schemas.microsoft.com/office/drawing/2010/main">
                    <a:solidFill>
                      <a:srgbClr val="FFFFFF"/>
                    </a:solidFill>
                  </a14:hiddenFill>
                </a:ext>
              </a:extLst>
            </p:spPr>
          </p:pic>
          <p:grpSp>
            <p:nvGrpSpPr>
              <p:cNvPr id="99" name="Group 98"/>
              <p:cNvGrpSpPr/>
              <p:nvPr/>
            </p:nvGrpSpPr>
            <p:grpSpPr>
              <a:xfrm>
                <a:off x="7406528" y="3135791"/>
                <a:ext cx="416444" cy="183053"/>
                <a:chOff x="3287412" y="2888041"/>
                <a:chExt cx="416444" cy="183053"/>
              </a:xfrm>
            </p:grpSpPr>
            <p:sp>
              <p:nvSpPr>
                <p:cNvPr id="97" name="Freeform 79"/>
                <p:cNvSpPr>
                  <a:spLocks/>
                </p:cNvSpPr>
                <p:nvPr/>
              </p:nvSpPr>
              <p:spPr bwMode="black">
                <a:xfrm>
                  <a:off x="3287412" y="2893476"/>
                  <a:ext cx="234261" cy="177618"/>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3366CC"/>
                </a:solidFill>
                <a:ln>
                  <a:solidFill>
                    <a:schemeClr val="tx1"/>
                  </a:solid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sp>
              <p:nvSpPr>
                <p:cNvPr id="98" name="Freeform 99"/>
                <p:cNvSpPr>
                  <a:spLocks/>
                </p:cNvSpPr>
                <p:nvPr/>
              </p:nvSpPr>
              <p:spPr bwMode="black">
                <a:xfrm>
                  <a:off x="3469595" y="2888041"/>
                  <a:ext cx="234261" cy="183053"/>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339966"/>
                </a:solidFill>
                <a:ln>
                  <a:gradFill>
                    <a:gsLst>
                      <a:gs pos="0">
                        <a:schemeClr val="accent1">
                          <a:lumMod val="5000"/>
                          <a:lumOff val="95000"/>
                        </a:schemeClr>
                      </a:gs>
                      <a:gs pos="74000">
                        <a:schemeClr val="tx1">
                          <a:lumMod val="85000"/>
                        </a:schemeClr>
                      </a:gs>
                      <a:gs pos="83000">
                        <a:schemeClr val="tx1">
                          <a:lumMod val="75000"/>
                        </a:schemeClr>
                      </a:gs>
                      <a:gs pos="100000">
                        <a:schemeClr val="tx1">
                          <a:lumMod val="75000"/>
                        </a:schemeClr>
                      </a:gs>
                    </a:gsLst>
                    <a:lin ang="5400000" scaled="1"/>
                  </a:grad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grpSp>
        </p:grpSp>
      </p:grpSp>
      <p:grpSp>
        <p:nvGrpSpPr>
          <p:cNvPr id="42" name="Group 41"/>
          <p:cNvGrpSpPr/>
          <p:nvPr/>
        </p:nvGrpSpPr>
        <p:grpSpPr>
          <a:xfrm>
            <a:off x="5865602" y="5082683"/>
            <a:ext cx="772969" cy="910419"/>
            <a:chOff x="5175270" y="4200469"/>
            <a:chExt cx="772969" cy="910419"/>
          </a:xfrm>
        </p:grpSpPr>
        <p:grpSp>
          <p:nvGrpSpPr>
            <p:cNvPr id="120" name="Group 119"/>
            <p:cNvGrpSpPr/>
            <p:nvPr/>
          </p:nvGrpSpPr>
          <p:grpSpPr>
            <a:xfrm>
              <a:off x="5181387" y="4200469"/>
              <a:ext cx="692072" cy="692073"/>
              <a:chOff x="5085984" y="5671800"/>
              <a:chExt cx="692072" cy="692073"/>
            </a:xfrm>
          </p:grpSpPr>
          <p:pic>
            <p:nvPicPr>
              <p:cNvPr id="119" name="Picture 20" descr="http://icons.iconarchive.com/icons/icojam/blue-bits/128/document-empty-ico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85984" y="5671800"/>
                <a:ext cx="692072" cy="692073"/>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22" descr="http://icons.iconarchive.com/icons/fatcow/farm-fresh/32/book-icon.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23283" y="5847444"/>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36" descr="http://icons.iconarchive.com/icons/fatcow/farm-fresh/32/book-spelling-icon.png"/>
              <p:cNvPicPr>
                <a:picLocks noChangeAspect="1" noChangeArrowheads="1"/>
              </p:cNvPicPr>
              <p:nvPr/>
            </p:nvPicPr>
            <p:blipFill>
              <a:blip r:embed="rId1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35336" y="5986450"/>
                <a:ext cx="304800" cy="304801"/>
              </a:xfrm>
              <a:prstGeom prst="rect">
                <a:avLst/>
              </a:prstGeom>
              <a:noFill/>
              <a:extLst>
                <a:ext uri="{909E8E84-426E-40DD-AFC4-6F175D3DCCD1}">
                  <a14:hiddenFill xmlns:a14="http://schemas.microsoft.com/office/drawing/2010/main">
                    <a:solidFill>
                      <a:srgbClr val="FFFFFF"/>
                    </a:solidFill>
                  </a14:hiddenFill>
                </a:ext>
              </a:extLst>
            </p:spPr>
          </p:pic>
        </p:grpSp>
        <p:sp>
          <p:nvSpPr>
            <p:cNvPr id="121" name="Rectangle 120"/>
            <p:cNvSpPr/>
            <p:nvPr/>
          </p:nvSpPr>
          <p:spPr>
            <a:xfrm>
              <a:off x="5175270" y="4833889"/>
              <a:ext cx="772969" cy="276999"/>
            </a:xfrm>
            <a:prstGeom prst="rect">
              <a:avLst/>
            </a:prstGeom>
          </p:spPr>
          <p:txBody>
            <a:bodyPr wrap="none">
              <a:spAutoFit/>
            </a:bodyPr>
            <a:lstStyle/>
            <a:p>
              <a:r>
                <a:rPr lang="en-US" sz="1200" dirty="0">
                  <a:solidFill>
                    <a:srgbClr val="505050"/>
                  </a:solidFill>
                </a:rPr>
                <a:t>Catalogs</a:t>
              </a:r>
            </a:p>
          </p:txBody>
        </p:sp>
      </p:grpSp>
      <p:sp>
        <p:nvSpPr>
          <p:cNvPr id="130" name="Title 1"/>
          <p:cNvSpPr txBox="1">
            <a:spLocks/>
          </p:cNvSpPr>
          <p:nvPr/>
        </p:nvSpPr>
        <p:spPr>
          <a:xfrm>
            <a:off x="274639" y="295274"/>
            <a:ext cx="8679010"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Publishing &amp; Authoring Sites</a:t>
            </a:r>
          </a:p>
        </p:txBody>
      </p:sp>
      <p:grpSp>
        <p:nvGrpSpPr>
          <p:cNvPr id="41" name="Group 40"/>
          <p:cNvGrpSpPr/>
          <p:nvPr/>
        </p:nvGrpSpPr>
        <p:grpSpPr>
          <a:xfrm>
            <a:off x="1411144" y="5142252"/>
            <a:ext cx="1001941" cy="923205"/>
            <a:chOff x="889531" y="5642427"/>
            <a:chExt cx="1001941" cy="923205"/>
          </a:xfrm>
        </p:grpSpPr>
        <p:grpSp>
          <p:nvGrpSpPr>
            <p:cNvPr id="73" name="Group 72"/>
            <p:cNvGrpSpPr/>
            <p:nvPr/>
          </p:nvGrpSpPr>
          <p:grpSpPr>
            <a:xfrm>
              <a:off x="1082999" y="5642427"/>
              <a:ext cx="708576" cy="708577"/>
              <a:chOff x="3983377" y="4295669"/>
              <a:chExt cx="708576" cy="708577"/>
            </a:xfrm>
          </p:grpSpPr>
          <p:pic>
            <p:nvPicPr>
              <p:cNvPr id="71" name="Picture 6" descr="http://icons.iconarchive.com/icons/icojam/blue-bits/128/document-search-icon.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83377" y="4295669"/>
                <a:ext cx="708576" cy="708577"/>
              </a:xfrm>
              <a:prstGeom prst="rect">
                <a:avLst/>
              </a:prstGeom>
              <a:noFill/>
              <a:extLst>
                <a:ext uri="{909E8E84-426E-40DD-AFC4-6F175D3DCCD1}">
                  <a14:hiddenFill xmlns:a14="http://schemas.microsoft.com/office/drawing/2010/main">
                    <a:solidFill>
                      <a:srgbClr val="FFFFFF"/>
                    </a:solidFill>
                  </a14:hiddenFill>
                </a:ext>
              </a:extLst>
            </p:spPr>
          </p:pic>
          <p:sp>
            <p:nvSpPr>
              <p:cNvPr id="56" name="Freeform 36"/>
              <p:cNvSpPr>
                <a:spLocks noEditPoints="1"/>
              </p:cNvSpPr>
              <p:nvPr/>
            </p:nvSpPr>
            <p:spPr bwMode="black">
              <a:xfrm>
                <a:off x="4213723" y="4551257"/>
                <a:ext cx="198342" cy="172638"/>
              </a:xfrm>
              <a:custGeom>
                <a:avLst/>
                <a:gdLst>
                  <a:gd name="T0" fmla="*/ 82 w 149"/>
                  <a:gd name="T1" fmla="*/ 41 h 150"/>
                  <a:gd name="T2" fmla="*/ 80 w 149"/>
                  <a:gd name="T3" fmla="*/ 87 h 150"/>
                  <a:gd name="T4" fmla="*/ 68 w 149"/>
                  <a:gd name="T5" fmla="*/ 87 h 150"/>
                  <a:gd name="T6" fmla="*/ 67 w 149"/>
                  <a:gd name="T7" fmla="*/ 41 h 150"/>
                  <a:gd name="T8" fmla="*/ 82 w 149"/>
                  <a:gd name="T9" fmla="*/ 41 h 150"/>
                  <a:gd name="T10" fmla="*/ 83 w 149"/>
                  <a:gd name="T11" fmla="*/ 102 h 150"/>
                  <a:gd name="T12" fmla="*/ 81 w 149"/>
                  <a:gd name="T13" fmla="*/ 107 h 150"/>
                  <a:gd name="T14" fmla="*/ 75 w 149"/>
                  <a:gd name="T15" fmla="*/ 109 h 150"/>
                  <a:gd name="T16" fmla="*/ 68 w 149"/>
                  <a:gd name="T17" fmla="*/ 107 h 150"/>
                  <a:gd name="T18" fmla="*/ 66 w 149"/>
                  <a:gd name="T19" fmla="*/ 102 h 150"/>
                  <a:gd name="T20" fmla="*/ 68 w 149"/>
                  <a:gd name="T21" fmla="*/ 96 h 150"/>
                  <a:gd name="T22" fmla="*/ 75 w 149"/>
                  <a:gd name="T23" fmla="*/ 94 h 150"/>
                  <a:gd name="T24" fmla="*/ 81 w 149"/>
                  <a:gd name="T25" fmla="*/ 96 h 150"/>
                  <a:gd name="T26" fmla="*/ 83 w 149"/>
                  <a:gd name="T27" fmla="*/ 102 h 150"/>
                  <a:gd name="T28" fmla="*/ 74 w 149"/>
                  <a:gd name="T29" fmla="*/ 10 h 150"/>
                  <a:gd name="T30" fmla="*/ 9 w 149"/>
                  <a:gd name="T31" fmla="*/ 75 h 150"/>
                  <a:gd name="T32" fmla="*/ 74 w 149"/>
                  <a:gd name="T33" fmla="*/ 140 h 150"/>
                  <a:gd name="T34" fmla="*/ 140 w 149"/>
                  <a:gd name="T35" fmla="*/ 75 h 150"/>
                  <a:gd name="T36" fmla="*/ 74 w 149"/>
                  <a:gd name="T37" fmla="*/ 10 h 150"/>
                  <a:gd name="T38" fmla="*/ 74 w 149"/>
                  <a:gd name="T39" fmla="*/ 0 h 150"/>
                  <a:gd name="T40" fmla="*/ 149 w 149"/>
                  <a:gd name="T41" fmla="*/ 75 h 150"/>
                  <a:gd name="T42" fmla="*/ 74 w 149"/>
                  <a:gd name="T43" fmla="*/ 150 h 150"/>
                  <a:gd name="T44" fmla="*/ 0 w 149"/>
                  <a:gd name="T45" fmla="*/ 75 h 150"/>
                  <a:gd name="T46" fmla="*/ 74 w 149"/>
                  <a:gd name="T4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9" h="150">
                    <a:moveTo>
                      <a:pt x="82" y="41"/>
                    </a:moveTo>
                    <a:cubicBezTo>
                      <a:pt x="80" y="87"/>
                      <a:pt x="80" y="87"/>
                      <a:pt x="80" y="87"/>
                    </a:cubicBezTo>
                    <a:cubicBezTo>
                      <a:pt x="68" y="87"/>
                      <a:pt x="68" y="87"/>
                      <a:pt x="68" y="87"/>
                    </a:cubicBezTo>
                    <a:cubicBezTo>
                      <a:pt x="67" y="41"/>
                      <a:pt x="67" y="41"/>
                      <a:pt x="67" y="41"/>
                    </a:cubicBezTo>
                    <a:lnTo>
                      <a:pt x="82" y="41"/>
                    </a:lnTo>
                    <a:close/>
                    <a:moveTo>
                      <a:pt x="83" y="102"/>
                    </a:moveTo>
                    <a:cubicBezTo>
                      <a:pt x="83" y="104"/>
                      <a:pt x="82" y="106"/>
                      <a:pt x="81" y="107"/>
                    </a:cubicBezTo>
                    <a:cubicBezTo>
                      <a:pt x="79" y="109"/>
                      <a:pt x="77" y="109"/>
                      <a:pt x="75" y="109"/>
                    </a:cubicBezTo>
                    <a:cubicBezTo>
                      <a:pt x="72" y="109"/>
                      <a:pt x="70" y="109"/>
                      <a:pt x="68" y="107"/>
                    </a:cubicBezTo>
                    <a:cubicBezTo>
                      <a:pt x="67" y="105"/>
                      <a:pt x="66" y="104"/>
                      <a:pt x="66" y="102"/>
                    </a:cubicBezTo>
                    <a:cubicBezTo>
                      <a:pt x="66" y="99"/>
                      <a:pt x="67" y="97"/>
                      <a:pt x="68" y="96"/>
                    </a:cubicBezTo>
                    <a:cubicBezTo>
                      <a:pt x="70" y="94"/>
                      <a:pt x="72" y="94"/>
                      <a:pt x="75" y="94"/>
                    </a:cubicBezTo>
                    <a:cubicBezTo>
                      <a:pt x="77" y="94"/>
                      <a:pt x="79" y="94"/>
                      <a:pt x="81" y="96"/>
                    </a:cubicBezTo>
                    <a:cubicBezTo>
                      <a:pt x="82" y="97"/>
                      <a:pt x="83" y="99"/>
                      <a:pt x="83" y="102"/>
                    </a:cubicBezTo>
                    <a:moveTo>
                      <a:pt x="74" y="10"/>
                    </a:moveTo>
                    <a:cubicBezTo>
                      <a:pt x="38" y="10"/>
                      <a:pt x="9" y="39"/>
                      <a:pt x="9" y="75"/>
                    </a:cubicBezTo>
                    <a:cubicBezTo>
                      <a:pt x="9" y="111"/>
                      <a:pt x="38" y="140"/>
                      <a:pt x="74" y="140"/>
                    </a:cubicBezTo>
                    <a:cubicBezTo>
                      <a:pt x="111" y="140"/>
                      <a:pt x="140" y="111"/>
                      <a:pt x="140" y="75"/>
                    </a:cubicBezTo>
                    <a:cubicBezTo>
                      <a:pt x="140" y="39"/>
                      <a:pt x="111" y="10"/>
                      <a:pt x="74" y="10"/>
                    </a:cubicBezTo>
                    <a:moveTo>
                      <a:pt x="74" y="0"/>
                    </a:moveTo>
                    <a:cubicBezTo>
                      <a:pt x="116" y="0"/>
                      <a:pt x="149" y="34"/>
                      <a:pt x="149" y="75"/>
                    </a:cubicBezTo>
                    <a:cubicBezTo>
                      <a:pt x="149" y="116"/>
                      <a:pt x="116" y="150"/>
                      <a:pt x="74" y="150"/>
                    </a:cubicBezTo>
                    <a:cubicBezTo>
                      <a:pt x="33" y="150"/>
                      <a:pt x="0" y="116"/>
                      <a:pt x="0" y="75"/>
                    </a:cubicBezTo>
                    <a:cubicBezTo>
                      <a:pt x="0" y="34"/>
                      <a:pt x="33" y="0"/>
                      <a:pt x="74" y="0"/>
                    </a:cubicBezTo>
                  </a:path>
                </a:pathLst>
              </a:custGeom>
              <a:solidFill>
                <a:srgbClr val="FF0000"/>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grpSp>
        <p:sp>
          <p:nvSpPr>
            <p:cNvPr id="58" name="Rectangle 57"/>
            <p:cNvSpPr/>
            <p:nvPr/>
          </p:nvSpPr>
          <p:spPr>
            <a:xfrm>
              <a:off x="889531" y="6288633"/>
              <a:ext cx="1001941" cy="276999"/>
            </a:xfrm>
            <a:prstGeom prst="rect">
              <a:avLst/>
            </a:prstGeom>
          </p:spPr>
          <p:txBody>
            <a:bodyPr wrap="none">
              <a:spAutoFit/>
            </a:bodyPr>
            <a:lstStyle/>
            <a:p>
              <a:r>
                <a:rPr lang="en-US" sz="1200" dirty="0">
                  <a:solidFill>
                    <a:srgbClr val="505050"/>
                  </a:solidFill>
                </a:rPr>
                <a:t>Query Rules</a:t>
              </a:r>
            </a:p>
          </p:txBody>
        </p:sp>
      </p:grpSp>
      <p:grpSp>
        <p:nvGrpSpPr>
          <p:cNvPr id="16" name="Group 15"/>
          <p:cNvGrpSpPr/>
          <p:nvPr/>
        </p:nvGrpSpPr>
        <p:grpSpPr>
          <a:xfrm>
            <a:off x="2095037" y="3500905"/>
            <a:ext cx="966931" cy="744210"/>
            <a:chOff x="5618051" y="2937880"/>
            <a:chExt cx="966931" cy="744210"/>
          </a:xfrm>
        </p:grpSpPr>
        <p:pic>
          <p:nvPicPr>
            <p:cNvPr id="62" name="Picture 61"/>
            <p:cNvPicPr>
              <a:picLocks noChangeAspect="1"/>
            </p:cNvPicPr>
            <p:nvPr/>
          </p:nvPicPr>
          <p:blipFill>
            <a:blip r:embed="rId14"/>
            <a:stretch>
              <a:fillRect/>
            </a:stretch>
          </p:blipFill>
          <p:spPr>
            <a:xfrm>
              <a:off x="5795952" y="2937880"/>
              <a:ext cx="611128" cy="524890"/>
            </a:xfrm>
            <a:prstGeom prst="rect">
              <a:avLst/>
            </a:prstGeom>
          </p:spPr>
        </p:pic>
        <p:sp>
          <p:nvSpPr>
            <p:cNvPr id="63" name="Rectangle 62"/>
            <p:cNvSpPr/>
            <p:nvPr/>
          </p:nvSpPr>
          <p:spPr>
            <a:xfrm>
              <a:off x="5618051" y="3405091"/>
              <a:ext cx="966931" cy="276999"/>
            </a:xfrm>
            <a:prstGeom prst="rect">
              <a:avLst/>
            </a:prstGeom>
          </p:spPr>
          <p:txBody>
            <a:bodyPr wrap="none">
              <a:spAutoFit/>
            </a:bodyPr>
            <a:lstStyle/>
            <a:p>
              <a:r>
                <a:rPr lang="en-US" sz="1200" dirty="0">
                  <a:solidFill>
                    <a:srgbClr val="505050"/>
                  </a:solidFill>
                </a:rPr>
                <a:t>Navigation </a:t>
              </a:r>
            </a:p>
          </p:txBody>
        </p:sp>
      </p:grpSp>
      <p:grpSp>
        <p:nvGrpSpPr>
          <p:cNvPr id="40" name="Group 39"/>
          <p:cNvGrpSpPr/>
          <p:nvPr/>
        </p:nvGrpSpPr>
        <p:grpSpPr>
          <a:xfrm>
            <a:off x="2672481" y="5137508"/>
            <a:ext cx="1114151" cy="912042"/>
            <a:chOff x="4206216" y="5652269"/>
            <a:chExt cx="1114151" cy="912042"/>
          </a:xfrm>
        </p:grpSpPr>
        <p:sp>
          <p:nvSpPr>
            <p:cNvPr id="61" name="Rectangle 60"/>
            <p:cNvSpPr/>
            <p:nvPr/>
          </p:nvSpPr>
          <p:spPr>
            <a:xfrm>
              <a:off x="4206216" y="6287312"/>
              <a:ext cx="1114151" cy="276999"/>
            </a:xfrm>
            <a:prstGeom prst="rect">
              <a:avLst/>
            </a:prstGeom>
          </p:spPr>
          <p:txBody>
            <a:bodyPr wrap="none">
              <a:spAutoFit/>
            </a:bodyPr>
            <a:lstStyle/>
            <a:p>
              <a:pPr fontAlgn="t"/>
              <a:r>
                <a:rPr lang="en-US" sz="1200" dirty="0">
                  <a:solidFill>
                    <a:srgbClr val="505050"/>
                  </a:solidFill>
                </a:rPr>
                <a:t>Query Builder</a:t>
              </a:r>
            </a:p>
          </p:txBody>
        </p:sp>
        <p:grpSp>
          <p:nvGrpSpPr>
            <p:cNvPr id="6" name="Group 5"/>
            <p:cNvGrpSpPr/>
            <p:nvPr/>
          </p:nvGrpSpPr>
          <p:grpSpPr>
            <a:xfrm>
              <a:off x="4409003" y="5652269"/>
              <a:ext cx="708576" cy="708577"/>
              <a:chOff x="3833337" y="5267436"/>
              <a:chExt cx="708576" cy="708577"/>
            </a:xfrm>
          </p:grpSpPr>
          <p:pic>
            <p:nvPicPr>
              <p:cNvPr id="72" name="Picture 6" descr="http://icons.iconarchive.com/icons/icojam/blue-bits/128/document-search-icon.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33337" y="5267436"/>
                <a:ext cx="708576" cy="70857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40" descr="http://icons.iconarchive.com/icons/designkindle/build/48/Tools-icon.png"/>
              <p:cNvPicPr>
                <a:picLocks noChangeAspect="1" noChangeArrowheads="1"/>
              </p:cNvPicPr>
              <p:nvPr/>
            </p:nvPicPr>
            <p:blipFill>
              <a:blip r:embed="rId1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956201" y="5393124"/>
                <a:ext cx="319123" cy="319123"/>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4" name="Group 33"/>
          <p:cNvGrpSpPr/>
          <p:nvPr/>
        </p:nvGrpSpPr>
        <p:grpSpPr>
          <a:xfrm>
            <a:off x="4004466" y="5142252"/>
            <a:ext cx="723211" cy="910419"/>
            <a:chOff x="2263229" y="4215795"/>
            <a:chExt cx="723211" cy="910419"/>
          </a:xfrm>
        </p:grpSpPr>
        <p:sp>
          <p:nvSpPr>
            <p:cNvPr id="132" name="Rectangle 131"/>
            <p:cNvSpPr/>
            <p:nvPr/>
          </p:nvSpPr>
          <p:spPr>
            <a:xfrm>
              <a:off x="2263229" y="4849215"/>
              <a:ext cx="723211" cy="276999"/>
            </a:xfrm>
            <a:prstGeom prst="rect">
              <a:avLst/>
            </a:prstGeom>
          </p:spPr>
          <p:txBody>
            <a:bodyPr wrap="none">
              <a:spAutoFit/>
            </a:bodyPr>
            <a:lstStyle/>
            <a:p>
              <a:r>
                <a:rPr lang="en-US" sz="1200" dirty="0" smtClean="0">
                  <a:solidFill>
                    <a:srgbClr val="505050"/>
                  </a:solidFill>
                </a:rPr>
                <a:t>Refiners</a:t>
              </a:r>
              <a:endParaRPr lang="en-US" sz="1200" dirty="0">
                <a:solidFill>
                  <a:srgbClr val="505050"/>
                </a:solidFill>
              </a:endParaRPr>
            </a:p>
          </p:txBody>
        </p:sp>
        <p:grpSp>
          <p:nvGrpSpPr>
            <p:cNvPr id="137" name="Group 136"/>
            <p:cNvGrpSpPr/>
            <p:nvPr/>
          </p:nvGrpSpPr>
          <p:grpSpPr>
            <a:xfrm>
              <a:off x="2268452" y="4215795"/>
              <a:ext cx="692072" cy="692073"/>
              <a:chOff x="2473417" y="4438908"/>
              <a:chExt cx="692072" cy="692073"/>
            </a:xfrm>
          </p:grpSpPr>
          <p:pic>
            <p:nvPicPr>
              <p:cNvPr id="133" name="Picture 20" descr="http://icons.iconarchive.com/icons/icojam/blue-bits/128/document-empty-ico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73417" y="4438908"/>
                <a:ext cx="692072" cy="692073"/>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24" descr="http://icons.iconarchive.com/icons/fatcow/farm-fresh/32/filter-add-icon.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70486" y="4677601"/>
                <a:ext cx="304800" cy="30480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3" name="Group 32"/>
          <p:cNvGrpSpPr/>
          <p:nvPr/>
        </p:nvGrpSpPr>
        <p:grpSpPr>
          <a:xfrm>
            <a:off x="3390943" y="3500905"/>
            <a:ext cx="864916" cy="1119049"/>
            <a:chOff x="7207911" y="2461813"/>
            <a:chExt cx="864916" cy="1119049"/>
          </a:xfrm>
        </p:grpSpPr>
        <p:grpSp>
          <p:nvGrpSpPr>
            <p:cNvPr id="26" name="Group 25"/>
            <p:cNvGrpSpPr/>
            <p:nvPr/>
          </p:nvGrpSpPr>
          <p:grpSpPr>
            <a:xfrm>
              <a:off x="7268133" y="2461813"/>
              <a:ext cx="692072" cy="692073"/>
              <a:chOff x="8038373" y="2095430"/>
              <a:chExt cx="692072" cy="692073"/>
            </a:xfrm>
          </p:grpSpPr>
          <p:pic>
            <p:nvPicPr>
              <p:cNvPr id="122" name="Picture 20" descr="http://icons.iconarchive.com/icons/icojam/blue-bits/128/document-empty-ico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8373" y="2095430"/>
                <a:ext cx="692072" cy="692073"/>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13" descr="http://icons.iconarchive.com/icons/fatcow/farm-fresh/32/layout-icon.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185760" y="2315773"/>
                <a:ext cx="385188" cy="385189"/>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Rectangle 31"/>
            <p:cNvSpPr/>
            <p:nvPr/>
          </p:nvSpPr>
          <p:spPr>
            <a:xfrm>
              <a:off x="7207911" y="3119197"/>
              <a:ext cx="864916" cy="461665"/>
            </a:xfrm>
            <a:prstGeom prst="rect">
              <a:avLst/>
            </a:prstGeom>
          </p:spPr>
          <p:txBody>
            <a:bodyPr wrap="none">
              <a:spAutoFit/>
            </a:bodyPr>
            <a:lstStyle/>
            <a:p>
              <a:pPr algn="ctr"/>
              <a:r>
                <a:rPr lang="en-US" sz="1200" dirty="0" smtClean="0">
                  <a:solidFill>
                    <a:srgbClr val="505050"/>
                  </a:solidFill>
                </a:rPr>
                <a:t>Display</a:t>
              </a:r>
            </a:p>
            <a:p>
              <a:pPr algn="ctr"/>
              <a:r>
                <a:rPr lang="en-US" sz="1200" dirty="0" smtClean="0">
                  <a:solidFill>
                    <a:srgbClr val="505050"/>
                  </a:solidFill>
                </a:rPr>
                <a:t>Templates</a:t>
              </a:r>
              <a:endParaRPr lang="en-US" sz="1200" dirty="0">
                <a:solidFill>
                  <a:srgbClr val="505050"/>
                </a:solidFill>
              </a:endParaRPr>
            </a:p>
          </p:txBody>
        </p:sp>
      </p:grpSp>
      <p:grpSp>
        <p:nvGrpSpPr>
          <p:cNvPr id="22" name="Group 21"/>
          <p:cNvGrpSpPr/>
          <p:nvPr/>
        </p:nvGrpSpPr>
        <p:grpSpPr>
          <a:xfrm>
            <a:off x="4582521" y="3503436"/>
            <a:ext cx="633507" cy="900120"/>
            <a:chOff x="4805877" y="5516485"/>
            <a:chExt cx="633507" cy="900120"/>
          </a:xfrm>
        </p:grpSpPr>
        <p:sp>
          <p:nvSpPr>
            <p:cNvPr id="80" name="Rectangle 79"/>
            <p:cNvSpPr/>
            <p:nvPr/>
          </p:nvSpPr>
          <p:spPr>
            <a:xfrm>
              <a:off x="4805877" y="6139606"/>
              <a:ext cx="633507" cy="276999"/>
            </a:xfrm>
            <a:prstGeom prst="rect">
              <a:avLst/>
            </a:prstGeom>
          </p:spPr>
          <p:txBody>
            <a:bodyPr wrap="none">
              <a:spAutoFit/>
            </a:bodyPr>
            <a:lstStyle/>
            <a:p>
              <a:r>
                <a:rPr lang="en-US" sz="1200" dirty="0">
                  <a:solidFill>
                    <a:srgbClr val="505050"/>
                  </a:solidFill>
                </a:rPr>
                <a:t>CSWP </a:t>
              </a:r>
            </a:p>
          </p:txBody>
        </p:sp>
        <p:grpSp>
          <p:nvGrpSpPr>
            <p:cNvPr id="36" name="Group 35"/>
            <p:cNvGrpSpPr/>
            <p:nvPr/>
          </p:nvGrpSpPr>
          <p:grpSpPr>
            <a:xfrm>
              <a:off x="4842948" y="5516485"/>
              <a:ext cx="528907" cy="672805"/>
              <a:chOff x="6316914" y="2451101"/>
              <a:chExt cx="528907" cy="672805"/>
            </a:xfrm>
          </p:grpSpPr>
          <p:pic>
            <p:nvPicPr>
              <p:cNvPr id="23" name="Picture 22"/>
              <p:cNvPicPr>
                <a:picLocks noChangeAspect="1"/>
              </p:cNvPicPr>
              <p:nvPr/>
            </p:nvPicPr>
            <p:blipFill>
              <a:blip r:embed="rId18"/>
              <a:stretch>
                <a:fillRect/>
              </a:stretch>
            </p:blipFill>
            <p:spPr>
              <a:xfrm>
                <a:off x="6316914" y="2451101"/>
                <a:ext cx="528907" cy="672805"/>
              </a:xfrm>
              <a:prstGeom prst="rect">
                <a:avLst/>
              </a:prstGeom>
            </p:spPr>
          </p:pic>
          <p:grpSp>
            <p:nvGrpSpPr>
              <p:cNvPr id="35" name="Group 34"/>
              <p:cNvGrpSpPr/>
              <p:nvPr/>
            </p:nvGrpSpPr>
            <p:grpSpPr>
              <a:xfrm>
                <a:off x="6578490" y="2855127"/>
                <a:ext cx="220768" cy="223031"/>
                <a:chOff x="7805308" y="3209245"/>
                <a:chExt cx="354221" cy="347896"/>
              </a:xfrm>
            </p:grpSpPr>
            <p:sp>
              <p:nvSpPr>
                <p:cNvPr id="67" name="Freeform 115"/>
                <p:cNvSpPr>
                  <a:spLocks noEditPoints="1"/>
                </p:cNvSpPr>
                <p:nvPr/>
              </p:nvSpPr>
              <p:spPr bwMode="black">
                <a:xfrm>
                  <a:off x="7805308" y="3209245"/>
                  <a:ext cx="354221" cy="347896"/>
                </a:xfrm>
                <a:custGeom>
                  <a:avLst/>
                  <a:gdLst>
                    <a:gd name="T0" fmla="*/ 63 w 68"/>
                    <a:gd name="T1" fmla="*/ 12 h 66"/>
                    <a:gd name="T2" fmla="*/ 48 w 68"/>
                    <a:gd name="T3" fmla="*/ 1 h 66"/>
                    <a:gd name="T4" fmla="*/ 42 w 68"/>
                    <a:gd name="T5" fmla="*/ 0 h 66"/>
                    <a:gd name="T6" fmla="*/ 18 w 68"/>
                    <a:gd name="T7" fmla="*/ 19 h 66"/>
                    <a:gd name="T8" fmla="*/ 21 w 68"/>
                    <a:gd name="T9" fmla="*/ 37 h 66"/>
                    <a:gd name="T10" fmla="*/ 2 w 68"/>
                    <a:gd name="T11" fmla="*/ 56 h 66"/>
                    <a:gd name="T12" fmla="*/ 2 w 68"/>
                    <a:gd name="T13" fmla="*/ 65 h 66"/>
                    <a:gd name="T14" fmla="*/ 7 w 68"/>
                    <a:gd name="T15" fmla="*/ 66 h 66"/>
                    <a:gd name="T16" fmla="*/ 11 w 68"/>
                    <a:gd name="T17" fmla="*/ 65 h 66"/>
                    <a:gd name="T18" fmla="*/ 30 w 68"/>
                    <a:gd name="T19" fmla="*/ 46 h 66"/>
                    <a:gd name="T20" fmla="*/ 36 w 68"/>
                    <a:gd name="T21" fmla="*/ 49 h 66"/>
                    <a:gd name="T22" fmla="*/ 42 w 68"/>
                    <a:gd name="T23" fmla="*/ 50 h 66"/>
                    <a:gd name="T24" fmla="*/ 66 w 68"/>
                    <a:gd name="T25" fmla="*/ 31 h 66"/>
                    <a:gd name="T26" fmla="*/ 63 w 68"/>
                    <a:gd name="T27" fmla="*/ 12 h 66"/>
                    <a:gd name="T28" fmla="*/ 59 w 68"/>
                    <a:gd name="T29" fmla="*/ 29 h 66"/>
                    <a:gd name="T30" fmla="*/ 42 w 68"/>
                    <a:gd name="T31" fmla="*/ 42 h 66"/>
                    <a:gd name="T32" fmla="*/ 38 w 68"/>
                    <a:gd name="T33" fmla="*/ 42 h 66"/>
                    <a:gd name="T34" fmla="*/ 26 w 68"/>
                    <a:gd name="T35" fmla="*/ 21 h 66"/>
                    <a:gd name="T36" fmla="*/ 42 w 68"/>
                    <a:gd name="T37" fmla="*/ 8 h 66"/>
                    <a:gd name="T38" fmla="*/ 46 w 68"/>
                    <a:gd name="T39" fmla="*/ 8 h 66"/>
                    <a:gd name="T40" fmla="*/ 57 w 68"/>
                    <a:gd name="T41" fmla="*/ 16 h 66"/>
                    <a:gd name="T42" fmla="*/ 59 w 68"/>
                    <a:gd name="T4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66">
                      <a:moveTo>
                        <a:pt x="63" y="12"/>
                      </a:moveTo>
                      <a:cubicBezTo>
                        <a:pt x="60" y="6"/>
                        <a:pt x="55" y="2"/>
                        <a:pt x="48" y="1"/>
                      </a:cubicBezTo>
                      <a:cubicBezTo>
                        <a:pt x="46" y="0"/>
                        <a:pt x="44" y="0"/>
                        <a:pt x="42" y="0"/>
                      </a:cubicBezTo>
                      <a:cubicBezTo>
                        <a:pt x="31" y="0"/>
                        <a:pt x="21" y="8"/>
                        <a:pt x="18" y="19"/>
                      </a:cubicBezTo>
                      <a:cubicBezTo>
                        <a:pt x="17" y="25"/>
                        <a:pt x="18" y="32"/>
                        <a:pt x="21" y="37"/>
                      </a:cubicBezTo>
                      <a:cubicBezTo>
                        <a:pt x="2" y="56"/>
                        <a:pt x="2" y="56"/>
                        <a:pt x="2" y="56"/>
                      </a:cubicBezTo>
                      <a:cubicBezTo>
                        <a:pt x="0" y="58"/>
                        <a:pt x="0" y="62"/>
                        <a:pt x="2" y="65"/>
                      </a:cubicBezTo>
                      <a:cubicBezTo>
                        <a:pt x="4" y="66"/>
                        <a:pt x="5" y="66"/>
                        <a:pt x="7" y="66"/>
                      </a:cubicBezTo>
                      <a:cubicBezTo>
                        <a:pt x="8" y="66"/>
                        <a:pt x="10" y="66"/>
                        <a:pt x="11" y="65"/>
                      </a:cubicBezTo>
                      <a:cubicBezTo>
                        <a:pt x="30" y="46"/>
                        <a:pt x="30" y="46"/>
                        <a:pt x="30" y="46"/>
                      </a:cubicBezTo>
                      <a:cubicBezTo>
                        <a:pt x="32" y="47"/>
                        <a:pt x="34" y="48"/>
                        <a:pt x="36" y="49"/>
                      </a:cubicBezTo>
                      <a:cubicBezTo>
                        <a:pt x="38" y="49"/>
                        <a:pt x="40" y="50"/>
                        <a:pt x="42" y="50"/>
                      </a:cubicBezTo>
                      <a:cubicBezTo>
                        <a:pt x="54" y="50"/>
                        <a:pt x="64" y="42"/>
                        <a:pt x="66" y="31"/>
                      </a:cubicBezTo>
                      <a:cubicBezTo>
                        <a:pt x="68" y="24"/>
                        <a:pt x="67" y="18"/>
                        <a:pt x="63" y="12"/>
                      </a:cubicBezTo>
                      <a:close/>
                      <a:moveTo>
                        <a:pt x="59" y="29"/>
                      </a:moveTo>
                      <a:cubicBezTo>
                        <a:pt x="57" y="37"/>
                        <a:pt x="50" y="42"/>
                        <a:pt x="42" y="42"/>
                      </a:cubicBezTo>
                      <a:cubicBezTo>
                        <a:pt x="41" y="42"/>
                        <a:pt x="40" y="42"/>
                        <a:pt x="38" y="42"/>
                      </a:cubicBezTo>
                      <a:cubicBezTo>
                        <a:pt x="29" y="39"/>
                        <a:pt x="23" y="30"/>
                        <a:pt x="26" y="21"/>
                      </a:cubicBezTo>
                      <a:cubicBezTo>
                        <a:pt x="28" y="13"/>
                        <a:pt x="34" y="8"/>
                        <a:pt x="42" y="8"/>
                      </a:cubicBezTo>
                      <a:cubicBezTo>
                        <a:pt x="44" y="8"/>
                        <a:pt x="45" y="8"/>
                        <a:pt x="46" y="8"/>
                      </a:cubicBezTo>
                      <a:cubicBezTo>
                        <a:pt x="51" y="9"/>
                        <a:pt x="55" y="12"/>
                        <a:pt x="57" y="16"/>
                      </a:cubicBezTo>
                      <a:cubicBezTo>
                        <a:pt x="59" y="20"/>
                        <a:pt x="60" y="25"/>
                        <a:pt x="59" y="29"/>
                      </a:cubicBezTo>
                      <a:close/>
                    </a:path>
                  </a:pathLst>
                </a:custGeom>
                <a:gradFill>
                  <a:gsLst>
                    <a:gs pos="0">
                      <a:schemeClr val="accent1">
                        <a:lumMod val="5000"/>
                        <a:lumOff val="95000"/>
                      </a:schemeClr>
                    </a:gs>
                    <a:gs pos="13000">
                      <a:schemeClr val="bg1">
                        <a:lumMod val="40000"/>
                        <a:lumOff val="60000"/>
                      </a:schemeClr>
                    </a:gs>
                    <a:gs pos="36000">
                      <a:schemeClr val="bg1">
                        <a:lumMod val="60000"/>
                        <a:lumOff val="40000"/>
                      </a:schemeClr>
                    </a:gs>
                    <a:gs pos="74000">
                      <a:schemeClr val="bg1">
                        <a:lumMod val="50000"/>
                      </a:schemeClr>
                    </a:gs>
                  </a:gsLst>
                  <a:lin ang="5400000" scaled="1"/>
                </a:gra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sp>
              <p:nvSpPr>
                <p:cNvPr id="134" name="Freeform 52"/>
                <p:cNvSpPr>
                  <a:spLocks noEditPoints="1"/>
                </p:cNvSpPr>
                <p:nvPr/>
              </p:nvSpPr>
              <p:spPr bwMode="black">
                <a:xfrm>
                  <a:off x="7944691" y="3260569"/>
                  <a:ext cx="170633" cy="163069"/>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0000"/>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grpSp>
        </p:grpSp>
      </p:grpSp>
      <p:grpSp>
        <p:nvGrpSpPr>
          <p:cNvPr id="15" name="Group 14"/>
          <p:cNvGrpSpPr/>
          <p:nvPr/>
        </p:nvGrpSpPr>
        <p:grpSpPr>
          <a:xfrm>
            <a:off x="808174" y="3502597"/>
            <a:ext cx="1048685" cy="907337"/>
            <a:chOff x="5278202" y="2510250"/>
            <a:chExt cx="1048685" cy="907337"/>
          </a:xfrm>
        </p:grpSpPr>
        <p:pic>
          <p:nvPicPr>
            <p:cNvPr id="135" name="Picture 134"/>
            <p:cNvPicPr>
              <a:picLocks noChangeAspect="1"/>
            </p:cNvPicPr>
            <p:nvPr/>
          </p:nvPicPr>
          <p:blipFill>
            <a:blip r:embed="rId19">
              <a:duotone>
                <a:schemeClr val="accent3">
                  <a:shade val="45000"/>
                  <a:satMod val="135000"/>
                </a:schemeClr>
                <a:prstClr val="white"/>
              </a:duotone>
              <a:extLst>
                <a:ext uri="{BEBA8EAE-BF5A-486C-A8C5-ECC9F3942E4B}">
                  <a14:imgProps xmlns:a14="http://schemas.microsoft.com/office/drawing/2010/main">
                    <a14:imgLayer r:embed="rId20">
                      <a14:imgEffect>
                        <a14:colorTemperature colorTemp="11500"/>
                      </a14:imgEffect>
                    </a14:imgLayer>
                  </a14:imgProps>
                </a:ext>
              </a:extLst>
            </a:blip>
            <a:stretch>
              <a:fillRect/>
            </a:stretch>
          </p:blipFill>
          <p:spPr>
            <a:xfrm>
              <a:off x="5468221" y="2510250"/>
              <a:ext cx="680309" cy="680309"/>
            </a:xfrm>
            <a:prstGeom prst="rect">
              <a:avLst/>
            </a:prstGeom>
          </p:spPr>
        </p:pic>
        <p:sp>
          <p:nvSpPr>
            <p:cNvPr id="14" name="Rectangle 13"/>
            <p:cNvSpPr/>
            <p:nvPr/>
          </p:nvSpPr>
          <p:spPr>
            <a:xfrm>
              <a:off x="5278202" y="3171366"/>
              <a:ext cx="1048685" cy="246221"/>
            </a:xfrm>
            <a:prstGeom prst="rect">
              <a:avLst/>
            </a:prstGeom>
          </p:spPr>
          <p:txBody>
            <a:bodyPr wrap="none">
              <a:spAutoFit/>
            </a:bodyPr>
            <a:lstStyle/>
            <a:p>
              <a:r>
                <a:rPr lang="en-US" sz="1000" dirty="0" smtClean="0">
                  <a:solidFill>
                    <a:srgbClr val="505050"/>
                  </a:solidFill>
                </a:rPr>
                <a:t>HTML5 &amp; CSS3</a:t>
              </a:r>
              <a:endParaRPr lang="en-US" sz="1000" dirty="0">
                <a:solidFill>
                  <a:srgbClr val="505050"/>
                </a:solidFill>
              </a:endParaRPr>
            </a:p>
          </p:txBody>
        </p:sp>
      </p:grpSp>
      <p:pic>
        <p:nvPicPr>
          <p:cNvPr id="43" name="Picture 42"/>
          <p:cNvPicPr>
            <a:picLocks noChangeAspect="1"/>
          </p:cNvPicPr>
          <p:nvPr/>
        </p:nvPicPr>
        <p:blipFill>
          <a:blip r:embed="rId21"/>
          <a:stretch>
            <a:fillRect/>
          </a:stretch>
        </p:blipFill>
        <p:spPr>
          <a:xfrm>
            <a:off x="8515216" y="1603407"/>
            <a:ext cx="1596518" cy="1097280"/>
          </a:xfrm>
          <a:prstGeom prst="rect">
            <a:avLst/>
          </a:prstGeom>
        </p:spPr>
      </p:pic>
      <p:grpSp>
        <p:nvGrpSpPr>
          <p:cNvPr id="12" name="Group 11"/>
          <p:cNvGrpSpPr/>
          <p:nvPr/>
        </p:nvGrpSpPr>
        <p:grpSpPr>
          <a:xfrm>
            <a:off x="7254365" y="3500905"/>
            <a:ext cx="3981753" cy="2336557"/>
            <a:chOff x="7227356" y="3500905"/>
            <a:chExt cx="3981753" cy="2336557"/>
          </a:xfrm>
        </p:grpSpPr>
        <p:pic>
          <p:nvPicPr>
            <p:cNvPr id="160" name="Picture 159"/>
            <p:cNvPicPr>
              <a:picLocks noChangeAspect="1"/>
            </p:cNvPicPr>
            <p:nvPr/>
          </p:nvPicPr>
          <p:blipFill>
            <a:blip r:embed="rId22"/>
            <a:stretch>
              <a:fillRect/>
            </a:stretch>
          </p:blipFill>
          <p:spPr>
            <a:xfrm>
              <a:off x="8393544" y="3510064"/>
              <a:ext cx="553788" cy="674212"/>
            </a:xfrm>
            <a:prstGeom prst="rect">
              <a:avLst/>
            </a:prstGeom>
          </p:spPr>
        </p:pic>
        <p:pic>
          <p:nvPicPr>
            <p:cNvPr id="162" name="Picture 161"/>
            <p:cNvPicPr>
              <a:picLocks noChangeAspect="1"/>
            </p:cNvPicPr>
            <p:nvPr/>
          </p:nvPicPr>
          <p:blipFill>
            <a:blip r:embed="rId23"/>
            <a:stretch>
              <a:fillRect/>
            </a:stretch>
          </p:blipFill>
          <p:spPr>
            <a:xfrm>
              <a:off x="7269929" y="3510064"/>
              <a:ext cx="558965" cy="682914"/>
            </a:xfrm>
            <a:prstGeom prst="rect">
              <a:avLst/>
            </a:prstGeom>
          </p:spPr>
        </p:pic>
        <p:pic>
          <p:nvPicPr>
            <p:cNvPr id="163" name="Picture 12" descr="http://icons.iconarchive.com/icons/icojam/blue-bits/128/document-write-icon.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227356" y="5079547"/>
              <a:ext cx="754777" cy="754778"/>
            </a:xfrm>
            <a:prstGeom prst="rect">
              <a:avLst/>
            </a:prstGeom>
            <a:noFill/>
            <a:extLst>
              <a:ext uri="{909E8E84-426E-40DD-AFC4-6F175D3DCCD1}">
                <a14:hiddenFill xmlns:a14="http://schemas.microsoft.com/office/drawing/2010/main">
                  <a:solidFill>
                    <a:srgbClr val="FFFFFF"/>
                  </a:solidFill>
                </a14:hiddenFill>
              </a:ext>
            </a:extLst>
          </p:spPr>
        </p:pic>
        <p:grpSp>
          <p:nvGrpSpPr>
            <p:cNvPr id="164" name="Group 163"/>
            <p:cNvGrpSpPr/>
            <p:nvPr/>
          </p:nvGrpSpPr>
          <p:grpSpPr>
            <a:xfrm>
              <a:off x="8280502" y="5082683"/>
              <a:ext cx="824244" cy="754779"/>
              <a:chOff x="5664666" y="2402486"/>
              <a:chExt cx="692072" cy="692073"/>
            </a:xfrm>
          </p:grpSpPr>
          <p:pic>
            <p:nvPicPr>
              <p:cNvPr id="166" name="Picture 20" descr="http://icons.iconarchive.com/icons/icojam/blue-bits/128/document-empty-ico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64666" y="2402486"/>
                <a:ext cx="692072" cy="692073"/>
              </a:xfrm>
              <a:prstGeom prst="rect">
                <a:avLst/>
              </a:prstGeom>
              <a:noFill/>
              <a:extLst>
                <a:ext uri="{909E8E84-426E-40DD-AFC4-6F175D3DCCD1}">
                  <a14:hiddenFill xmlns:a14="http://schemas.microsoft.com/office/drawing/2010/main">
                    <a:solidFill>
                      <a:srgbClr val="FFFFFF"/>
                    </a:solidFill>
                  </a14:hiddenFill>
                </a:ext>
              </a:extLst>
            </p:spPr>
          </p:pic>
          <p:pic>
            <p:nvPicPr>
              <p:cNvPr id="167" name="Picture 58" descr="http://icons.iconarchive.com/icons/icojam/blue-bits/128/pictures-icon.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778855" y="2579110"/>
                <a:ext cx="445711" cy="445712"/>
              </a:xfrm>
              <a:prstGeom prst="rect">
                <a:avLst/>
              </a:prstGeom>
              <a:noFill/>
              <a:extLst>
                <a:ext uri="{909E8E84-426E-40DD-AFC4-6F175D3DCCD1}">
                  <a14:hiddenFill xmlns:a14="http://schemas.microsoft.com/office/drawing/2010/main">
                    <a:solidFill>
                      <a:srgbClr val="FFFFFF"/>
                    </a:solidFill>
                  </a14:hiddenFill>
                </a:ext>
              </a:extLst>
            </p:spPr>
          </p:pic>
        </p:grpSp>
        <p:pic>
          <p:nvPicPr>
            <p:cNvPr id="165" name="Picture 10" descr="http://icons.iconarchive.com/icons/icojam/blue-bits/128/document-photo-icon.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451962" y="5082684"/>
              <a:ext cx="753144" cy="753144"/>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2" descr="http://icons.iconarchive.com/icons/dakirby309/windows-8-metro/128/Apps-Adobe-Acrobat-Reader-Metro-icon.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0670725" y="5143944"/>
              <a:ext cx="537860" cy="690381"/>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81"/>
            <p:cNvPicPr>
              <a:picLocks noChangeAspect="1"/>
            </p:cNvPicPr>
            <p:nvPr/>
          </p:nvPicPr>
          <p:blipFill>
            <a:blip r:embed="rId28"/>
            <a:stretch>
              <a:fillRect/>
            </a:stretch>
          </p:blipFill>
          <p:spPr>
            <a:xfrm>
              <a:off x="9579018" y="3502597"/>
              <a:ext cx="623976" cy="691375"/>
            </a:xfrm>
            <a:prstGeom prst="rect">
              <a:avLst/>
            </a:prstGeom>
          </p:spPr>
        </p:pic>
        <p:pic>
          <p:nvPicPr>
            <p:cNvPr id="83" name="Picture 58" descr="http://icons.iconarchive.com/icons/icojam/blue-bits/128/pictures-icon.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496905" y="3500905"/>
              <a:ext cx="712204" cy="7930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818035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1000"/>
                                        <p:tgtEl>
                                          <p:spTgt spid="79"/>
                                        </p:tgtEl>
                                      </p:cBhvr>
                                    </p:animEffect>
                                    <p:anim calcmode="lin" valueType="num">
                                      <p:cBhvr>
                                        <p:cTn id="37" dur="1000" fill="hold"/>
                                        <p:tgtEl>
                                          <p:spTgt spid="79"/>
                                        </p:tgtEl>
                                        <p:attrNameLst>
                                          <p:attrName>ppt_x</p:attrName>
                                        </p:attrNameLst>
                                      </p:cBhvr>
                                      <p:tavLst>
                                        <p:tav tm="0">
                                          <p:val>
                                            <p:strVal val="#ppt_x"/>
                                          </p:val>
                                        </p:tav>
                                        <p:tav tm="100000">
                                          <p:val>
                                            <p:strVal val="#ppt_x"/>
                                          </p:val>
                                        </p:tav>
                                      </p:tavLst>
                                    </p:anim>
                                    <p:anim calcmode="lin" valueType="num">
                                      <p:cBhvr>
                                        <p:cTn id="3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Metadata </a:t>
            </a:r>
            <a:r>
              <a:rPr lang="en-US" dirty="0"/>
              <a:t>&amp; </a:t>
            </a:r>
            <a:r>
              <a:rPr lang="en-US" dirty="0" smtClean="0"/>
              <a:t>Search</a:t>
            </a:r>
            <a:br>
              <a:rPr lang="en-US" dirty="0" smtClean="0"/>
            </a:br>
            <a:r>
              <a:rPr lang="en-US" sz="2000" dirty="0" smtClean="0"/>
              <a:t>Content Source, Continuous Crawl, Managed Metadata, Term Sets</a:t>
            </a:r>
            <a:r>
              <a:rPr lang="en-US" dirty="0" smtClean="0"/>
              <a:t/>
            </a:r>
            <a:br>
              <a:rPr lang="en-US" dirty="0" smtClean="0"/>
            </a:br>
            <a:endParaRPr lang="en-US" dirty="0"/>
          </a:p>
        </p:txBody>
      </p:sp>
    </p:spTree>
    <p:extLst>
      <p:ext uri="{BB962C8B-B14F-4D97-AF65-F5344CB8AC3E}">
        <p14:creationId xmlns:p14="http://schemas.microsoft.com/office/powerpoint/2010/main" val="3548824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Metadata &amp; </a:t>
            </a:r>
            <a:r>
              <a:rPr lang="en-US" dirty="0" smtClean="0"/>
              <a:t>Search</a:t>
            </a:r>
            <a:endParaRPr lang="en-US" dirty="0"/>
          </a:p>
        </p:txBody>
      </p:sp>
      <p:sp>
        <p:nvSpPr>
          <p:cNvPr id="9" name="Rectangle 8"/>
          <p:cNvSpPr/>
          <p:nvPr/>
        </p:nvSpPr>
        <p:spPr>
          <a:xfrm>
            <a:off x="7935987" y="3101496"/>
            <a:ext cx="3926442" cy="1631216"/>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505050"/>
                </a:solidFill>
              </a:rPr>
              <a:t>Content Source</a:t>
            </a:r>
          </a:p>
          <a:p>
            <a:pPr marL="285750" indent="-285750">
              <a:buFont typeface="Arial" panose="020B0604020202020204" pitchFamily="34" charset="0"/>
              <a:buChar char="•"/>
            </a:pPr>
            <a:r>
              <a:rPr lang="en-US" sz="2000" dirty="0">
                <a:solidFill>
                  <a:srgbClr val="505050"/>
                </a:solidFill>
              </a:rPr>
              <a:t>Continuous </a:t>
            </a:r>
            <a:r>
              <a:rPr lang="en-US" sz="2000" dirty="0" smtClean="0">
                <a:solidFill>
                  <a:srgbClr val="505050"/>
                </a:solidFill>
              </a:rPr>
              <a:t>Crawl</a:t>
            </a:r>
          </a:p>
          <a:p>
            <a:pPr marL="285750" indent="-285750">
              <a:buFont typeface="Arial" panose="020B0604020202020204" pitchFamily="34" charset="0"/>
              <a:buChar char="•"/>
            </a:pPr>
            <a:r>
              <a:rPr lang="en-US" sz="2000" dirty="0" smtClean="0">
                <a:solidFill>
                  <a:srgbClr val="505050"/>
                </a:solidFill>
              </a:rPr>
              <a:t>Analytics Component</a:t>
            </a:r>
            <a:endParaRPr lang="en-US" sz="2000" dirty="0">
              <a:solidFill>
                <a:srgbClr val="505050"/>
              </a:solidFill>
            </a:endParaRPr>
          </a:p>
          <a:p>
            <a:pPr marL="285750" indent="-285750">
              <a:buFont typeface="Arial" panose="020B0604020202020204" pitchFamily="34" charset="0"/>
              <a:buChar char="•"/>
            </a:pPr>
            <a:r>
              <a:rPr lang="en-US" sz="2000" dirty="0" smtClean="0">
                <a:solidFill>
                  <a:srgbClr val="505050"/>
                </a:solidFill>
              </a:rPr>
              <a:t>Queries Rules</a:t>
            </a:r>
            <a:endParaRPr lang="en-US" sz="2000" dirty="0">
              <a:solidFill>
                <a:srgbClr val="505050"/>
              </a:solidFill>
            </a:endParaRPr>
          </a:p>
          <a:p>
            <a:pPr marL="285750" indent="-285750">
              <a:buFont typeface="Arial" panose="020B0604020202020204" pitchFamily="34" charset="0"/>
              <a:buChar char="•"/>
            </a:pPr>
            <a:r>
              <a:rPr lang="en-US" sz="2000" dirty="0">
                <a:solidFill>
                  <a:srgbClr val="505050"/>
                </a:solidFill>
              </a:rPr>
              <a:t>Queries run against the </a:t>
            </a:r>
            <a:r>
              <a:rPr lang="en-US" sz="2000" dirty="0" smtClean="0">
                <a:solidFill>
                  <a:srgbClr val="505050"/>
                </a:solidFill>
              </a:rPr>
              <a:t>Index</a:t>
            </a:r>
            <a:endParaRPr lang="en-US" sz="2000" dirty="0">
              <a:solidFill>
                <a:srgbClr val="505050"/>
              </a:solidFill>
            </a:endParaRPr>
          </a:p>
        </p:txBody>
      </p:sp>
      <p:sp>
        <p:nvSpPr>
          <p:cNvPr id="10" name="Rectangle 9"/>
          <p:cNvSpPr/>
          <p:nvPr/>
        </p:nvSpPr>
        <p:spPr>
          <a:xfrm>
            <a:off x="3085559" y="3018596"/>
            <a:ext cx="1965324" cy="1323439"/>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505050"/>
                </a:solidFill>
                <a:cs typeface="Segoe UI" panose="020B0502040204020203" pitchFamily="34" charset="0"/>
              </a:rPr>
              <a:t>Term Store</a:t>
            </a:r>
          </a:p>
          <a:p>
            <a:pPr marL="285750" indent="-285750">
              <a:buFont typeface="Arial" panose="020B0604020202020204" pitchFamily="34" charset="0"/>
              <a:buChar char="•"/>
            </a:pPr>
            <a:r>
              <a:rPr lang="en-US" sz="2000" dirty="0" smtClean="0">
                <a:solidFill>
                  <a:srgbClr val="505050"/>
                </a:solidFill>
                <a:cs typeface="Segoe UI" panose="020B0502040204020203" pitchFamily="34" charset="0"/>
              </a:rPr>
              <a:t>Tagging</a:t>
            </a:r>
          </a:p>
          <a:p>
            <a:pPr marL="285750" indent="-285750">
              <a:buFont typeface="Arial" panose="020B0604020202020204" pitchFamily="34" charset="0"/>
              <a:buChar char="•"/>
            </a:pPr>
            <a:r>
              <a:rPr lang="en-US" sz="2000" dirty="0" smtClean="0">
                <a:solidFill>
                  <a:srgbClr val="505050"/>
                </a:solidFill>
                <a:cs typeface="Segoe UI" panose="020B0502040204020203" pitchFamily="34" charset="0"/>
              </a:rPr>
              <a:t>Navigation</a:t>
            </a:r>
            <a:endParaRPr lang="en-US" sz="2000" dirty="0">
              <a:solidFill>
                <a:srgbClr val="505050"/>
              </a:solidFill>
              <a:cs typeface="Segoe UI" panose="020B0502040204020203" pitchFamily="34" charset="0"/>
            </a:endParaRPr>
          </a:p>
          <a:p>
            <a:pPr marL="285750" indent="-285750">
              <a:buFont typeface="Arial" panose="020B0604020202020204" pitchFamily="34" charset="0"/>
              <a:buChar char="•"/>
            </a:pPr>
            <a:r>
              <a:rPr lang="en-US" sz="2000" dirty="0">
                <a:solidFill>
                  <a:srgbClr val="505050"/>
                </a:solidFill>
                <a:cs typeface="Segoe UI" panose="020B0502040204020203" pitchFamily="34" charset="0"/>
              </a:rPr>
              <a:t>Metadata</a:t>
            </a:r>
          </a:p>
        </p:txBody>
      </p:sp>
      <p:grpSp>
        <p:nvGrpSpPr>
          <p:cNvPr id="18" name="Group 17"/>
          <p:cNvGrpSpPr/>
          <p:nvPr/>
        </p:nvGrpSpPr>
        <p:grpSpPr>
          <a:xfrm>
            <a:off x="713654" y="2438042"/>
            <a:ext cx="1605108" cy="2294670"/>
            <a:chOff x="7284649" y="2215945"/>
            <a:chExt cx="1605108" cy="2294670"/>
          </a:xfrm>
        </p:grpSpPr>
        <p:sp>
          <p:nvSpPr>
            <p:cNvPr id="5" name="Rectangle 4"/>
            <p:cNvSpPr/>
            <p:nvPr/>
          </p:nvSpPr>
          <p:spPr>
            <a:xfrm>
              <a:off x="7499733" y="2215945"/>
              <a:ext cx="1156086" cy="646331"/>
            </a:xfrm>
            <a:prstGeom prst="rect">
              <a:avLst/>
            </a:prstGeom>
          </p:spPr>
          <p:txBody>
            <a:bodyPr wrap="none">
              <a:spAutoFit/>
            </a:bodyPr>
            <a:lstStyle/>
            <a:p>
              <a:pPr algn="ctr"/>
              <a:r>
                <a:rPr lang="en-US" dirty="0" smtClean="0">
                  <a:solidFill>
                    <a:srgbClr val="505050"/>
                  </a:solidFill>
                </a:rPr>
                <a:t>Managed</a:t>
              </a:r>
            </a:p>
            <a:p>
              <a:pPr algn="ctr"/>
              <a:r>
                <a:rPr lang="en-US" dirty="0" smtClean="0">
                  <a:solidFill>
                    <a:srgbClr val="505050"/>
                  </a:solidFill>
                </a:rPr>
                <a:t>Metadata</a:t>
              </a:r>
            </a:p>
          </p:txBody>
        </p:sp>
        <p:grpSp>
          <p:nvGrpSpPr>
            <p:cNvPr id="11" name="Group 10"/>
            <p:cNvGrpSpPr/>
            <p:nvPr/>
          </p:nvGrpSpPr>
          <p:grpSpPr>
            <a:xfrm>
              <a:off x="7284649" y="2905503"/>
              <a:ext cx="1605108" cy="1605112"/>
              <a:chOff x="803970" y="4330550"/>
              <a:chExt cx="1605108" cy="1605112"/>
            </a:xfrm>
            <a:effectLst>
              <a:outerShdw blurRad="76200" dir="13500000" sy="23000" kx="1200000" algn="br" rotWithShape="0">
                <a:prstClr val="black">
                  <a:alpha val="20000"/>
                </a:prstClr>
              </a:outerShdw>
              <a:reflection blurRad="6350" stA="13000" endPos="35000" dir="5400000" sy="-100000" algn="bl" rotWithShape="0"/>
            </a:effectLst>
          </p:grpSpPr>
          <p:pic>
            <p:nvPicPr>
              <p:cNvPr id="12" name="Picture 68" descr="http://icons.iconarchive.com/icons/fatcow/farm-fresh/32/application-side-tree-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970" y="4330550"/>
                <a:ext cx="1605108" cy="16051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2" descr="http://icons.iconarchive.com/icons/icojam/blueberry-basic/32/tag-blu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494015">
                <a:off x="1601855" y="4637750"/>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2" descr="http://icons.iconarchive.com/icons/icojam/blueberry-basic/32/tag-blu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494015">
                <a:off x="1601856" y="5167450"/>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0" descr="http://icons.iconarchive.com/icons/icojam/blueberry-basic/32/tag-red-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3497134">
                <a:off x="1817383" y="4902601"/>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0" descr="http://icons.iconarchive.com/icons/icojam/blueberry-basic/32/tag-red-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3497134">
                <a:off x="1832719" y="5399155"/>
                <a:ext cx="304800" cy="30480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4" name="Group 3"/>
          <p:cNvGrpSpPr/>
          <p:nvPr/>
        </p:nvGrpSpPr>
        <p:grpSpPr>
          <a:xfrm>
            <a:off x="5815987" y="2794884"/>
            <a:ext cx="1568288" cy="1799032"/>
            <a:chOff x="686494" y="2492944"/>
            <a:chExt cx="1568288" cy="1799032"/>
          </a:xfrm>
        </p:grpSpPr>
        <p:sp>
          <p:nvSpPr>
            <p:cNvPr id="7" name="Rectangle 6"/>
            <p:cNvSpPr/>
            <p:nvPr/>
          </p:nvSpPr>
          <p:spPr>
            <a:xfrm>
              <a:off x="982978" y="2492944"/>
              <a:ext cx="975321" cy="369332"/>
            </a:xfrm>
            <a:prstGeom prst="rect">
              <a:avLst/>
            </a:prstGeom>
          </p:spPr>
          <p:txBody>
            <a:bodyPr wrap="square">
              <a:spAutoFit/>
            </a:bodyPr>
            <a:lstStyle/>
            <a:p>
              <a:r>
                <a:rPr lang="en-US" dirty="0" smtClean="0">
                  <a:solidFill>
                    <a:srgbClr val="505050"/>
                  </a:solidFill>
                </a:rPr>
                <a:t>Search</a:t>
              </a:r>
              <a:endParaRPr lang="en-US" dirty="0">
                <a:solidFill>
                  <a:srgbClr val="505050"/>
                </a:solidFill>
              </a:endParaRPr>
            </a:p>
          </p:txBody>
        </p:sp>
        <p:pic>
          <p:nvPicPr>
            <p:cNvPr id="8" name="Picture 7"/>
            <p:cNvPicPr>
              <a:picLocks noChangeAspect="1"/>
            </p:cNvPicPr>
            <p:nvPr/>
          </p:nvPicPr>
          <p:blipFill>
            <a:blip r:embed="rId6"/>
            <a:stretch>
              <a:fillRect/>
            </a:stretch>
          </p:blipFill>
          <p:spPr>
            <a:xfrm>
              <a:off x="686494" y="2796499"/>
              <a:ext cx="1568288" cy="1495477"/>
            </a:xfrm>
            <a:prstGeom prst="rect">
              <a:avLst/>
            </a:prstGeom>
            <a:effectLst>
              <a:outerShdw blurRad="76200" dir="13500000" sy="23000" kx="1200000" algn="br" rotWithShape="0">
                <a:prstClr val="black">
                  <a:alpha val="20000"/>
                </a:prstClr>
              </a:outerShdw>
            </a:effectLst>
          </p:spPr>
        </p:pic>
      </p:grpSp>
    </p:spTree>
    <p:extLst>
      <p:ext uri="{BB962C8B-B14F-4D97-AF65-F5344CB8AC3E}">
        <p14:creationId xmlns:p14="http://schemas.microsoft.com/office/powerpoint/2010/main" val="2783041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500"/>
                                        <p:tgtEl>
                                          <p:spTgt spid="1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fade">
                                      <p:cBhvr>
                                        <p:cTn id="19" dur="500"/>
                                        <p:tgtEl>
                                          <p:spTgt spid="10">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500"/>
                                        <p:tgtEl>
                                          <p:spTgt spid="10">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animEffect transition="in" filter="fade">
                                      <p:cBhvr>
                                        <p:cTn id="29" dur="500"/>
                                        <p:tgtEl>
                                          <p:spTgt spid="10">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fade">
                                      <p:cBhvr>
                                        <p:cTn id="41" dur="500"/>
                                        <p:tgtEl>
                                          <p:spTgt spid="9">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9">
                                            <p:txEl>
                                              <p:pRg st="1" end="1"/>
                                            </p:txEl>
                                          </p:spTgt>
                                        </p:tgtEl>
                                        <p:attrNameLst>
                                          <p:attrName>style.visibility</p:attrName>
                                        </p:attrNameLst>
                                      </p:cBhvr>
                                      <p:to>
                                        <p:strVal val="visible"/>
                                      </p:to>
                                    </p:set>
                                    <p:animEffect transition="in" filter="fade">
                                      <p:cBhvr>
                                        <p:cTn id="46" dur="500"/>
                                        <p:tgtEl>
                                          <p:spTgt spid="9">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9">
                                            <p:txEl>
                                              <p:pRg st="2" end="2"/>
                                            </p:txEl>
                                          </p:spTgt>
                                        </p:tgtEl>
                                        <p:attrNameLst>
                                          <p:attrName>style.visibility</p:attrName>
                                        </p:attrNameLst>
                                      </p:cBhvr>
                                      <p:to>
                                        <p:strVal val="visible"/>
                                      </p:to>
                                    </p:set>
                                    <p:animEffect transition="in" filter="fade">
                                      <p:cBhvr>
                                        <p:cTn id="51" dur="500"/>
                                        <p:tgtEl>
                                          <p:spTgt spid="9">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9">
                                            <p:txEl>
                                              <p:pRg st="3" end="3"/>
                                            </p:txEl>
                                          </p:spTgt>
                                        </p:tgtEl>
                                        <p:attrNameLst>
                                          <p:attrName>style.visibility</p:attrName>
                                        </p:attrNameLst>
                                      </p:cBhvr>
                                      <p:to>
                                        <p:strVal val="visible"/>
                                      </p:to>
                                    </p:set>
                                    <p:animEffect transition="in" filter="fade">
                                      <p:cBhvr>
                                        <p:cTn id="56" dur="500"/>
                                        <p:tgtEl>
                                          <p:spTgt spid="9">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9">
                                            <p:txEl>
                                              <p:pRg st="4" end="4"/>
                                            </p:txEl>
                                          </p:spTgt>
                                        </p:tgtEl>
                                        <p:attrNameLst>
                                          <p:attrName>style.visibility</p:attrName>
                                        </p:attrNameLst>
                                      </p:cBhvr>
                                      <p:to>
                                        <p:strVal val="visible"/>
                                      </p:to>
                                    </p:set>
                                    <p:animEffect transition="in" filter="fade">
                                      <p:cBhvr>
                                        <p:cTn id="6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Users &amp; Devices</a:t>
            </a:r>
            <a:br>
              <a:rPr lang="en-US" dirty="0" smtClean="0"/>
            </a:br>
            <a:r>
              <a:rPr lang="en-US" sz="2000" dirty="0" smtClean="0"/>
              <a:t>Managed Metadata, Term Sets</a:t>
            </a:r>
            <a:endParaRPr lang="en-US" sz="2000" dirty="0"/>
          </a:p>
        </p:txBody>
      </p:sp>
    </p:spTree>
    <p:extLst>
      <p:ext uri="{BB962C8B-B14F-4D97-AF65-F5344CB8AC3E}">
        <p14:creationId xmlns:p14="http://schemas.microsoft.com/office/powerpoint/2010/main" val="359662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dirty="0" smtClean="0"/>
              <a:t>Users &amp; Devices</a:t>
            </a:r>
            <a:endParaRPr lang="en-US" dirty="0"/>
          </a:p>
        </p:txBody>
      </p:sp>
      <p:pic>
        <p:nvPicPr>
          <p:cNvPr id="6" name="Picture 5"/>
          <p:cNvPicPr>
            <a:picLocks noChangeAspect="1"/>
          </p:cNvPicPr>
          <p:nvPr/>
        </p:nvPicPr>
        <p:blipFill>
          <a:blip r:embed="rId3"/>
          <a:stretch>
            <a:fillRect/>
          </a:stretch>
        </p:blipFill>
        <p:spPr>
          <a:xfrm>
            <a:off x="5408954" y="3408048"/>
            <a:ext cx="981645" cy="1091005"/>
          </a:xfrm>
          <a:prstGeom prst="rect">
            <a:avLst/>
          </a:prstGeom>
        </p:spPr>
      </p:pic>
      <p:pic>
        <p:nvPicPr>
          <p:cNvPr id="7" name="Picture 6"/>
          <p:cNvPicPr>
            <a:picLocks noChangeAspect="1"/>
          </p:cNvPicPr>
          <p:nvPr/>
        </p:nvPicPr>
        <p:blipFill>
          <a:blip r:embed="rId4"/>
          <a:stretch>
            <a:fillRect/>
          </a:stretch>
        </p:blipFill>
        <p:spPr>
          <a:xfrm>
            <a:off x="5253310" y="2278062"/>
            <a:ext cx="1121880" cy="811259"/>
          </a:xfrm>
          <a:prstGeom prst="rect">
            <a:avLst/>
          </a:prstGeom>
        </p:spPr>
      </p:pic>
      <p:pic>
        <p:nvPicPr>
          <p:cNvPr id="8" name="Picture 7"/>
          <p:cNvPicPr>
            <a:picLocks noChangeAspect="1"/>
          </p:cNvPicPr>
          <p:nvPr/>
        </p:nvPicPr>
        <p:blipFill>
          <a:blip r:embed="rId5"/>
          <a:stretch>
            <a:fillRect/>
          </a:stretch>
        </p:blipFill>
        <p:spPr>
          <a:xfrm>
            <a:off x="4044576" y="3089321"/>
            <a:ext cx="827386" cy="1230877"/>
          </a:xfrm>
          <a:prstGeom prst="rect">
            <a:avLst/>
          </a:prstGeom>
        </p:spPr>
      </p:pic>
      <p:pic>
        <p:nvPicPr>
          <p:cNvPr id="9" name="Picture 8"/>
          <p:cNvPicPr>
            <a:picLocks noChangeAspect="1"/>
          </p:cNvPicPr>
          <p:nvPr/>
        </p:nvPicPr>
        <p:blipFill>
          <a:blip r:embed="rId6"/>
          <a:stretch>
            <a:fillRect/>
          </a:stretch>
        </p:blipFill>
        <p:spPr>
          <a:xfrm>
            <a:off x="6852146" y="3100427"/>
            <a:ext cx="827386" cy="1230877"/>
          </a:xfrm>
          <a:prstGeom prst="rect">
            <a:avLst/>
          </a:prstGeom>
        </p:spPr>
      </p:pic>
      <p:pic>
        <p:nvPicPr>
          <p:cNvPr id="10" name="Picture 9"/>
          <p:cNvPicPr>
            <a:picLocks noChangeAspect="1"/>
          </p:cNvPicPr>
          <p:nvPr/>
        </p:nvPicPr>
        <p:blipFill>
          <a:blip r:embed="rId7"/>
          <a:stretch>
            <a:fillRect/>
          </a:stretch>
        </p:blipFill>
        <p:spPr>
          <a:xfrm>
            <a:off x="6514425" y="4774720"/>
            <a:ext cx="1163950" cy="1160942"/>
          </a:xfrm>
          <a:prstGeom prst="rect">
            <a:avLst/>
          </a:prstGeom>
        </p:spPr>
      </p:pic>
      <p:pic>
        <p:nvPicPr>
          <p:cNvPr id="11" name="Picture 10"/>
          <p:cNvPicPr>
            <a:picLocks noChangeAspect="1"/>
          </p:cNvPicPr>
          <p:nvPr/>
        </p:nvPicPr>
        <p:blipFill>
          <a:blip r:embed="rId8"/>
          <a:stretch>
            <a:fillRect/>
          </a:stretch>
        </p:blipFill>
        <p:spPr>
          <a:xfrm>
            <a:off x="4044961" y="4787098"/>
            <a:ext cx="1149927" cy="951133"/>
          </a:xfrm>
          <a:prstGeom prst="rect">
            <a:avLst/>
          </a:prstGeom>
        </p:spPr>
      </p:pic>
      <p:grpSp>
        <p:nvGrpSpPr>
          <p:cNvPr id="19" name="Group 18"/>
          <p:cNvGrpSpPr/>
          <p:nvPr/>
        </p:nvGrpSpPr>
        <p:grpSpPr>
          <a:xfrm>
            <a:off x="8741198" y="3037298"/>
            <a:ext cx="2776895" cy="2060164"/>
            <a:chOff x="9113837" y="2727433"/>
            <a:chExt cx="2776895" cy="1357133"/>
          </a:xfrm>
        </p:grpSpPr>
        <p:pic>
          <p:nvPicPr>
            <p:cNvPr id="17" name="Picture 16"/>
            <p:cNvPicPr>
              <a:picLocks noChangeAspect="1"/>
            </p:cNvPicPr>
            <p:nvPr/>
          </p:nvPicPr>
          <p:blipFill>
            <a:blip r:embed="rId9"/>
            <a:stretch>
              <a:fillRect/>
            </a:stretch>
          </p:blipFill>
          <p:spPr>
            <a:xfrm>
              <a:off x="9113837" y="3148330"/>
              <a:ext cx="2776895" cy="936236"/>
            </a:xfrm>
            <a:prstGeom prst="rect">
              <a:avLst/>
            </a:prstGeom>
          </p:spPr>
        </p:pic>
        <p:sp>
          <p:nvSpPr>
            <p:cNvPr id="18" name="Rectangle 17"/>
            <p:cNvSpPr/>
            <p:nvPr/>
          </p:nvSpPr>
          <p:spPr>
            <a:xfrm>
              <a:off x="9323628" y="2727433"/>
              <a:ext cx="2357312" cy="425771"/>
            </a:xfrm>
            <a:prstGeom prst="rect">
              <a:avLst/>
            </a:prstGeom>
          </p:spPr>
          <p:txBody>
            <a:bodyPr wrap="none">
              <a:spAutoFit/>
            </a:bodyPr>
            <a:lstStyle/>
            <a:p>
              <a:pPr algn="ctr"/>
              <a:r>
                <a:rPr lang="en-US" dirty="0">
                  <a:solidFill>
                    <a:srgbClr val="505050"/>
                  </a:solidFill>
                </a:rPr>
                <a:t>Device Channels </a:t>
              </a:r>
              <a:endParaRPr lang="en-US" dirty="0" smtClean="0">
                <a:solidFill>
                  <a:srgbClr val="505050"/>
                </a:solidFill>
              </a:endParaRPr>
            </a:p>
            <a:p>
              <a:pPr algn="ctr"/>
              <a:r>
                <a:rPr lang="en-US" dirty="0" smtClean="0">
                  <a:solidFill>
                    <a:srgbClr val="505050"/>
                  </a:solidFill>
                </a:rPr>
                <a:t>Device Channel Panel</a:t>
              </a:r>
              <a:endParaRPr lang="en-US" dirty="0">
                <a:solidFill>
                  <a:srgbClr val="505050"/>
                </a:solidFill>
              </a:endParaRPr>
            </a:p>
          </p:txBody>
        </p:sp>
      </p:grpSp>
      <p:grpSp>
        <p:nvGrpSpPr>
          <p:cNvPr id="3" name="Group 2"/>
          <p:cNvGrpSpPr/>
          <p:nvPr/>
        </p:nvGrpSpPr>
        <p:grpSpPr>
          <a:xfrm>
            <a:off x="929228" y="2760299"/>
            <a:ext cx="1733351" cy="2141808"/>
            <a:chOff x="929228" y="2760299"/>
            <a:chExt cx="1733351" cy="2141808"/>
          </a:xfrm>
        </p:grpSpPr>
        <p:sp>
          <p:nvSpPr>
            <p:cNvPr id="20" name="Rectangle 19"/>
            <p:cNvSpPr/>
            <p:nvPr/>
          </p:nvSpPr>
          <p:spPr>
            <a:xfrm>
              <a:off x="929228" y="2760299"/>
              <a:ext cx="1733351" cy="923330"/>
            </a:xfrm>
            <a:prstGeom prst="rect">
              <a:avLst/>
            </a:prstGeom>
          </p:spPr>
          <p:txBody>
            <a:bodyPr wrap="square">
              <a:spAutoFit/>
            </a:bodyPr>
            <a:lstStyle/>
            <a:p>
              <a:pPr algn="ctr"/>
              <a:r>
                <a:rPr lang="en-US" dirty="0">
                  <a:solidFill>
                    <a:srgbClr val="505050"/>
                  </a:solidFill>
                </a:rPr>
                <a:t>SharePoint</a:t>
              </a:r>
            </a:p>
            <a:p>
              <a:pPr algn="ctr"/>
              <a:r>
                <a:rPr lang="en-US" dirty="0">
                  <a:solidFill>
                    <a:srgbClr val="505050"/>
                  </a:solidFill>
                </a:rPr>
                <a:t>User Profile</a:t>
              </a:r>
            </a:p>
            <a:p>
              <a:endParaRPr lang="en-US" dirty="0">
                <a:solidFill>
                  <a:srgbClr val="505050"/>
                </a:solidFill>
              </a:endParaRPr>
            </a:p>
          </p:txBody>
        </p:sp>
        <p:pic>
          <p:nvPicPr>
            <p:cNvPr id="21" name="Picture 20"/>
            <p:cNvPicPr>
              <a:picLocks noChangeAspect="1"/>
            </p:cNvPicPr>
            <p:nvPr/>
          </p:nvPicPr>
          <p:blipFill>
            <a:blip r:embed="rId10"/>
            <a:stretch>
              <a:fillRect/>
            </a:stretch>
          </p:blipFill>
          <p:spPr>
            <a:xfrm>
              <a:off x="1017009" y="3406630"/>
              <a:ext cx="1568288" cy="1495477"/>
            </a:xfrm>
            <a:prstGeom prst="rect">
              <a:avLst/>
            </a:prstGeom>
            <a:effectLst>
              <a:outerShdw blurRad="76200" dir="13500000" sy="23000" kx="1200000" algn="br" rotWithShape="0">
                <a:prstClr val="black">
                  <a:alpha val="20000"/>
                </a:prstClr>
              </a:outerShdw>
            </a:effectLst>
          </p:spPr>
        </p:pic>
      </p:grpSp>
    </p:spTree>
    <p:extLst>
      <p:ext uri="{BB962C8B-B14F-4D97-AF65-F5344CB8AC3E}">
        <p14:creationId xmlns:p14="http://schemas.microsoft.com/office/powerpoint/2010/main" val="3993380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Demos</a:t>
            </a:r>
            <a:br>
              <a:rPr lang="en-US" dirty="0" smtClean="0"/>
            </a:br>
            <a:endParaRPr lang="en-US" dirty="0"/>
          </a:p>
        </p:txBody>
      </p:sp>
    </p:spTree>
    <p:extLst>
      <p:ext uri="{BB962C8B-B14F-4D97-AF65-F5344CB8AC3E}">
        <p14:creationId xmlns:p14="http://schemas.microsoft.com/office/powerpoint/2010/main" val="13541533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03237" y="3649662"/>
            <a:ext cx="11725813" cy="2590800"/>
          </a:xfrm>
          <a:prstGeom prst="rect">
            <a:avLst/>
          </a:prstGeom>
        </p:spPr>
      </p:pic>
      <p:cxnSp>
        <p:nvCxnSpPr>
          <p:cNvPr id="11" name="Straight Arrow Connector 10"/>
          <p:cNvCxnSpPr/>
          <p:nvPr/>
        </p:nvCxnSpPr>
        <p:spPr>
          <a:xfrm>
            <a:off x="1570037" y="2506662"/>
            <a:ext cx="609600" cy="1524000"/>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731" y="1908960"/>
            <a:ext cx="2542171" cy="627864"/>
          </a:xfrm>
          <a:prstGeom prst="rect">
            <a:avLst/>
          </a:prstGeom>
          <a:ln w="28575"/>
        </p:spPr>
        <p:style>
          <a:lnRef idx="2">
            <a:schemeClr val="accent1"/>
          </a:lnRef>
          <a:fillRef idx="1">
            <a:schemeClr val="lt1"/>
          </a:fillRef>
          <a:effectRef idx="0">
            <a:schemeClr val="accent1"/>
          </a:effectRef>
          <a:fontRef idx="minor">
            <a:schemeClr val="dk1"/>
          </a:fontRef>
        </p:style>
        <p:txBody>
          <a:bodyPr wrap="none" lIns="182880" tIns="146304" rIns="182880" bIns="146304" rtlCol="0">
            <a:spAutoFit/>
          </a:bodyPr>
          <a:lstStyle/>
          <a:p>
            <a:pPr>
              <a:lnSpc>
                <a:spcPct val="90000"/>
              </a:lnSpc>
              <a:spcAft>
                <a:spcPts val="600"/>
              </a:spcAft>
            </a:pPr>
            <a:r>
              <a:rPr lang="en-US" sz="2400" dirty="0">
                <a:solidFill>
                  <a:srgbClr val="505050"/>
                </a:solidFill>
              </a:rPr>
              <a:t>.</a:t>
            </a:r>
            <a:r>
              <a:rPr lang="en-US" sz="2400" dirty="0" smtClean="0">
                <a:solidFill>
                  <a:srgbClr val="505050"/>
                </a:solidFill>
              </a:rPr>
              <a:t>ms-cui-topBar2</a:t>
            </a:r>
            <a:endParaRPr lang="en-US" sz="2400" dirty="0">
              <a:solidFill>
                <a:srgbClr val="505050"/>
              </a:solidFill>
            </a:endParaRPr>
          </a:p>
        </p:txBody>
      </p:sp>
      <p:sp>
        <p:nvSpPr>
          <p:cNvPr id="15" name="TextBox 14"/>
          <p:cNvSpPr txBox="1"/>
          <p:nvPr/>
        </p:nvSpPr>
        <p:spPr>
          <a:xfrm>
            <a:off x="5227637" y="684377"/>
            <a:ext cx="3057568" cy="627864"/>
          </a:xfrm>
          <a:prstGeom prst="rect">
            <a:avLst/>
          </a:prstGeom>
          <a:ln w="28575"/>
        </p:spPr>
        <p:style>
          <a:lnRef idx="2">
            <a:schemeClr val="accent1"/>
          </a:lnRef>
          <a:fillRef idx="1">
            <a:schemeClr val="lt1"/>
          </a:fillRef>
          <a:effectRef idx="0">
            <a:schemeClr val="accent1"/>
          </a:effectRef>
          <a:fontRef idx="minor">
            <a:schemeClr val="dk1"/>
          </a:fontRef>
        </p:style>
        <p:txBody>
          <a:bodyPr wrap="none" lIns="182880" tIns="146304" rIns="182880" bIns="146304" rtlCol="0">
            <a:spAutoFit/>
          </a:bodyPr>
          <a:lstStyle/>
          <a:p>
            <a:pPr>
              <a:lnSpc>
                <a:spcPct val="90000"/>
              </a:lnSpc>
              <a:spcAft>
                <a:spcPts val="600"/>
              </a:spcAft>
            </a:pPr>
            <a:r>
              <a:rPr lang="en-US" sz="2400" dirty="0">
                <a:solidFill>
                  <a:srgbClr val="505050"/>
                </a:solidFill>
              </a:rPr>
              <a:t>.o365cs-nav-header</a:t>
            </a:r>
          </a:p>
        </p:txBody>
      </p:sp>
      <p:cxnSp>
        <p:nvCxnSpPr>
          <p:cNvPr id="16" name="Straight Arrow Connector 15"/>
          <p:cNvCxnSpPr>
            <a:stCxn id="15" idx="2"/>
          </p:cNvCxnSpPr>
          <p:nvPr/>
        </p:nvCxnSpPr>
        <p:spPr>
          <a:xfrm flipH="1">
            <a:off x="6498722" y="1312241"/>
            <a:ext cx="257699" cy="2576967"/>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227637" y="5426058"/>
            <a:ext cx="3057568" cy="627864"/>
          </a:xfrm>
          <a:prstGeom prst="rect">
            <a:avLst/>
          </a:prstGeom>
          <a:ln w="28575"/>
        </p:spPr>
        <p:style>
          <a:lnRef idx="2">
            <a:schemeClr val="accent1"/>
          </a:lnRef>
          <a:fillRef idx="1">
            <a:schemeClr val="lt1"/>
          </a:fillRef>
          <a:effectRef idx="0">
            <a:schemeClr val="accent1"/>
          </a:effectRef>
          <a:fontRef idx="minor">
            <a:schemeClr val="dk1"/>
          </a:fontRef>
        </p:style>
        <p:txBody>
          <a:bodyPr wrap="square" lIns="182880" tIns="146304" rIns="182880" bIns="146304" rtlCol="0">
            <a:spAutoFit/>
          </a:bodyPr>
          <a:lstStyle/>
          <a:p>
            <a:pPr>
              <a:lnSpc>
                <a:spcPct val="90000"/>
              </a:lnSpc>
              <a:spcAft>
                <a:spcPts val="600"/>
              </a:spcAft>
            </a:pPr>
            <a:r>
              <a:rPr lang="en-US" sz="2400" dirty="0" smtClean="0">
                <a:solidFill>
                  <a:srgbClr val="505050"/>
                </a:solidFill>
              </a:rPr>
              <a:t>.</a:t>
            </a:r>
            <a:r>
              <a:rPr lang="en-US" sz="2400" dirty="0">
                <a:solidFill>
                  <a:srgbClr val="505050"/>
                </a:solidFill>
              </a:rPr>
              <a:t> .</a:t>
            </a:r>
            <a:r>
              <a:rPr lang="en-US" sz="2400" dirty="0" err="1">
                <a:solidFill>
                  <a:srgbClr val="505050"/>
                </a:solidFill>
              </a:rPr>
              <a:t>ms</a:t>
            </a:r>
            <a:r>
              <a:rPr lang="en-US" sz="2400" dirty="0">
                <a:solidFill>
                  <a:srgbClr val="505050"/>
                </a:solidFill>
              </a:rPr>
              <a:t>-core-</a:t>
            </a:r>
            <a:r>
              <a:rPr lang="en-US" sz="2400" dirty="0" err="1">
                <a:solidFill>
                  <a:srgbClr val="505050"/>
                </a:solidFill>
              </a:rPr>
              <a:t>pageTitle</a:t>
            </a:r>
            <a:endParaRPr lang="en-US" sz="2400" dirty="0">
              <a:solidFill>
                <a:srgbClr val="505050"/>
              </a:solidFill>
            </a:endParaRPr>
          </a:p>
        </p:txBody>
      </p:sp>
      <p:cxnSp>
        <p:nvCxnSpPr>
          <p:cNvPr id="20" name="Straight Arrow Connector 19"/>
          <p:cNvCxnSpPr/>
          <p:nvPr/>
        </p:nvCxnSpPr>
        <p:spPr>
          <a:xfrm flipH="1" flipV="1">
            <a:off x="3932237" y="4792662"/>
            <a:ext cx="2971800" cy="633396"/>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66596" y="1126537"/>
            <a:ext cx="7777707" cy="2142125"/>
          </a:xfrm>
          <a:prstGeom prst="rect">
            <a:avLst/>
          </a:prstGeom>
          <a:ln w="28575"/>
        </p:spPr>
        <p:style>
          <a:lnRef idx="2">
            <a:schemeClr val="accent1"/>
          </a:lnRef>
          <a:fillRef idx="1">
            <a:schemeClr val="lt1"/>
          </a:fillRef>
          <a:effectRef idx="0">
            <a:schemeClr val="accent1"/>
          </a:effectRef>
          <a:fontRef idx="minor">
            <a:schemeClr val="dk1"/>
          </a:fontRef>
        </p:style>
        <p:txBody>
          <a:bodyPr wrap="square" lIns="182880" tIns="146304" rIns="182880" bIns="146304" rtlCol="0">
            <a:spAutoFit/>
          </a:bodyPr>
          <a:lstStyle/>
          <a:p>
            <a:r>
              <a:rPr lang="en-US" sz="2400" dirty="0" smtClean="0">
                <a:solidFill>
                  <a:srgbClr val="505050"/>
                </a:solidFill>
              </a:rPr>
              <a:t>.</a:t>
            </a:r>
            <a:r>
              <a:rPr lang="en-US" sz="2400" dirty="0">
                <a:solidFill>
                  <a:srgbClr val="505050"/>
                </a:solidFill>
              </a:rPr>
              <a:t> .ms-cui-topBar2 {</a:t>
            </a:r>
          </a:p>
          <a:p>
            <a:r>
              <a:rPr lang="en-US" sz="2400" dirty="0">
                <a:solidFill>
                  <a:srgbClr val="505050"/>
                </a:solidFill>
              </a:rPr>
              <a:t>    border-bottom: 1px solid </a:t>
            </a:r>
            <a:r>
              <a:rPr lang="en-US" sz="2400" dirty="0" err="1">
                <a:solidFill>
                  <a:srgbClr val="505050"/>
                </a:solidFill>
              </a:rPr>
              <a:t>rgba</a:t>
            </a:r>
            <a:r>
              <a:rPr lang="en-US" sz="2400" dirty="0">
                <a:solidFill>
                  <a:srgbClr val="505050"/>
                </a:solidFill>
              </a:rPr>
              <a:t>( 239, 239, 239, 0.78 );</a:t>
            </a:r>
          </a:p>
          <a:p>
            <a:r>
              <a:rPr lang="en-US" sz="2400" dirty="0">
                <a:solidFill>
                  <a:srgbClr val="505050"/>
                </a:solidFill>
              </a:rPr>
              <a:t>    height: 0px;</a:t>
            </a:r>
          </a:p>
          <a:p>
            <a:r>
              <a:rPr lang="en-US" sz="2400" dirty="0">
                <a:solidFill>
                  <a:srgbClr val="505050"/>
                </a:solidFill>
              </a:rPr>
              <a:t>    display: none;</a:t>
            </a:r>
          </a:p>
          <a:p>
            <a:r>
              <a:rPr lang="en-US" sz="2400" dirty="0" smtClean="0">
                <a:solidFill>
                  <a:srgbClr val="505050"/>
                </a:solidFill>
              </a:rPr>
              <a:t>}</a:t>
            </a:r>
            <a:endParaRPr lang="en-US" sz="2400" dirty="0">
              <a:solidFill>
                <a:srgbClr val="505050"/>
              </a:solidFill>
            </a:endParaRPr>
          </a:p>
        </p:txBody>
      </p:sp>
      <p:sp>
        <p:nvSpPr>
          <p:cNvPr id="25" name="Title 1"/>
          <p:cNvSpPr txBox="1">
            <a:spLocks/>
          </p:cNvSpPr>
          <p:nvPr/>
        </p:nvSpPr>
        <p:spPr>
          <a:xfrm>
            <a:off x="274639" y="295274"/>
            <a:ext cx="41147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CSS Styles</a:t>
            </a:r>
          </a:p>
        </p:txBody>
      </p:sp>
    </p:spTree>
    <p:extLst>
      <p:ext uri="{BB962C8B-B14F-4D97-AF65-F5344CB8AC3E}">
        <p14:creationId xmlns:p14="http://schemas.microsoft.com/office/powerpoint/2010/main" val="643719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9"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50837" y="1212850"/>
            <a:ext cx="11887200" cy="5561012"/>
          </a:xfrm>
        </p:spPr>
        <p:txBody>
          <a:bodyPr>
            <a:normAutofit/>
          </a:bodyPr>
          <a:lstStyle/>
          <a:p>
            <a:pPr marL="0" indent="0">
              <a:buNone/>
            </a:pPr>
            <a:r>
              <a:rPr lang="en-US" sz="2800" b="1" dirty="0"/>
              <a:t>Wednesday</a:t>
            </a:r>
            <a:endParaRPr lang="en-US" sz="2400" b="1" dirty="0"/>
          </a:p>
          <a:p>
            <a:pPr marL="0" indent="0">
              <a:buNone/>
            </a:pPr>
            <a:r>
              <a:rPr lang="en-US" sz="2400" dirty="0"/>
              <a:t>Deliver adaptive and personalized experiences for your SharePoint 2013 sites </a:t>
            </a:r>
          </a:p>
          <a:p>
            <a:pPr marL="0" indent="0">
              <a:buNone/>
            </a:pPr>
            <a:r>
              <a:rPr lang="en-US" sz="2400" dirty="0"/>
              <a:t>1:45 PM - 3:00 PM - Marcello 4401-4506 </a:t>
            </a:r>
          </a:p>
          <a:p>
            <a:pPr marL="0" indent="0">
              <a:buNone/>
            </a:pPr>
            <a:r>
              <a:rPr lang="en-US" sz="2400" dirty="0"/>
              <a:t> </a:t>
            </a:r>
          </a:p>
          <a:p>
            <a:pPr marL="0" indent="0">
              <a:buNone/>
            </a:pPr>
            <a:r>
              <a:rPr lang="en-US" sz="2400" dirty="0"/>
              <a:t>Creating Internet facing web sites with SharePoint on-premises or in the cloud</a:t>
            </a:r>
          </a:p>
          <a:p>
            <a:pPr marL="0" indent="0">
              <a:buNone/>
            </a:pPr>
            <a:r>
              <a:rPr lang="en-US" sz="2400" dirty="0"/>
              <a:t>3:15 PM - 4:30 PM - Palazzo Ballroom A-H </a:t>
            </a:r>
          </a:p>
          <a:p>
            <a:pPr marL="0" indent="0">
              <a:buNone/>
            </a:pPr>
            <a:r>
              <a:rPr lang="en-US" sz="2400" dirty="0"/>
              <a:t> </a:t>
            </a:r>
          </a:p>
          <a:p>
            <a:pPr marL="0" indent="0">
              <a:buNone/>
            </a:pPr>
            <a:r>
              <a:rPr lang="en-US" sz="2400" dirty="0"/>
              <a:t>SharePoint 2013 Search Analytics</a:t>
            </a:r>
          </a:p>
          <a:p>
            <a:pPr marL="0" indent="0">
              <a:buNone/>
            </a:pPr>
            <a:r>
              <a:rPr lang="en-US" sz="2400" dirty="0"/>
              <a:t>9:00 AM - 10:15 AM - Palazzo Ballroom M, N </a:t>
            </a:r>
          </a:p>
          <a:p>
            <a:pPr marL="0" indent="0">
              <a:buNone/>
            </a:pPr>
            <a:r>
              <a:rPr lang="en-US" sz="2400" dirty="0"/>
              <a:t> </a:t>
            </a:r>
          </a:p>
          <a:p>
            <a:pPr marL="0" indent="0">
              <a:buNone/>
            </a:pPr>
            <a:r>
              <a:rPr lang="en-US" sz="2800" b="1" dirty="0" smtClean="0"/>
              <a:t>Thursday</a:t>
            </a:r>
            <a:endParaRPr lang="en-US" sz="2400" b="1" dirty="0" smtClean="0"/>
          </a:p>
          <a:p>
            <a:pPr marL="0" indent="0">
              <a:buNone/>
            </a:pPr>
            <a:r>
              <a:rPr lang="en-US" sz="2400" dirty="0" smtClean="0"/>
              <a:t>Azure </a:t>
            </a:r>
            <a:r>
              <a:rPr lang="en-US" sz="2400" dirty="0" err="1"/>
              <a:t>IaaS</a:t>
            </a:r>
            <a:r>
              <a:rPr lang="en-US" sz="2400" dirty="0"/>
              <a:t> and SharePoint 2013 WCM - better together! </a:t>
            </a:r>
          </a:p>
          <a:p>
            <a:pPr marL="0" indent="0">
              <a:buNone/>
            </a:pPr>
            <a:r>
              <a:rPr lang="en-US" sz="2400" dirty="0"/>
              <a:t>10:30 AM - 11:45 AM - Veronese </a:t>
            </a:r>
            <a:r>
              <a:rPr lang="en-US" sz="2400" dirty="0" smtClean="0"/>
              <a:t>2401-2506</a:t>
            </a:r>
            <a:endParaRPr lang="en-US" sz="2400" dirty="0"/>
          </a:p>
        </p:txBody>
      </p:sp>
      <p:sp>
        <p:nvSpPr>
          <p:cNvPr id="2" name="Title 1"/>
          <p:cNvSpPr>
            <a:spLocks noGrp="1"/>
          </p:cNvSpPr>
          <p:nvPr>
            <p:ph type="title"/>
          </p:nvPr>
        </p:nvSpPr>
        <p:spPr/>
        <p:txBody>
          <a:bodyPr/>
          <a:lstStyle/>
          <a:p>
            <a:r>
              <a:rPr lang="en-US" dirty="0" smtClean="0"/>
              <a:t>Related Session</a:t>
            </a:r>
            <a:endParaRPr lang="en-US" dirty="0"/>
          </a:p>
        </p:txBody>
      </p:sp>
    </p:spTree>
    <p:extLst>
      <p:ext uri="{BB962C8B-B14F-4D97-AF65-F5344CB8AC3E}">
        <p14:creationId xmlns:p14="http://schemas.microsoft.com/office/powerpoint/2010/main" val="214212182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br>
              <a:rPr lang="en-US" dirty="0" smtClean="0"/>
            </a:br>
            <a:endParaRPr lang="en-US" dirty="0"/>
          </a:p>
        </p:txBody>
      </p:sp>
    </p:spTree>
    <p:extLst>
      <p:ext uri="{BB962C8B-B14F-4D97-AF65-F5344CB8AC3E}">
        <p14:creationId xmlns:p14="http://schemas.microsoft.com/office/powerpoint/2010/main" val="424048108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25714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cs typeface="Segoe UI Light"/>
              </a:rPr>
              <a:t>Web Content Management</a:t>
            </a:r>
            <a:br>
              <a:rPr lang="en-US">
                <a:cs typeface="Segoe UI Light"/>
              </a:rPr>
            </a:br>
            <a:r>
              <a:rPr lang="en-US">
                <a:cs typeface="Segoe UI Light"/>
              </a:rPr>
              <a:t>from 0 - Infinity</a:t>
            </a:r>
            <a:endParaRPr lang="en-US" dirty="0"/>
          </a:p>
        </p:txBody>
      </p:sp>
      <p:sp>
        <p:nvSpPr>
          <p:cNvPr id="2" name="Text Placeholder 1"/>
          <p:cNvSpPr>
            <a:spLocks noGrp="1"/>
          </p:cNvSpPr>
          <p:nvPr>
            <p:ph type="body" sz="quarter" idx="14"/>
          </p:nvPr>
        </p:nvSpPr>
        <p:spPr/>
        <p:txBody>
          <a:bodyPr/>
          <a:lstStyle/>
          <a:p>
            <a:r>
              <a:rPr lang="en-US" dirty="0" err="1"/>
              <a:t>Faizan</a:t>
            </a:r>
            <a:r>
              <a:rPr lang="en-US" dirty="0"/>
              <a:t> </a:t>
            </a:r>
            <a:r>
              <a:rPr lang="en-US" dirty="0" smtClean="0"/>
              <a:t>Khan and Robert </a:t>
            </a:r>
            <a:r>
              <a:rPr lang="en-US" dirty="0" err="1"/>
              <a:t>Gullick</a:t>
            </a:r>
            <a:endParaRPr lang="en-US" dirty="0"/>
          </a:p>
        </p:txBody>
      </p:sp>
      <p:sp>
        <p:nvSpPr>
          <p:cNvPr id="3" name="Text Placeholder 2"/>
          <p:cNvSpPr>
            <a:spLocks noGrp="1"/>
          </p:cNvSpPr>
          <p:nvPr>
            <p:ph type="body" sz="quarter" idx="15"/>
          </p:nvPr>
        </p:nvSpPr>
        <p:spPr/>
        <p:txBody>
          <a:bodyPr/>
          <a:lstStyle/>
          <a:p>
            <a:r>
              <a:rPr lang="en-US" dirty="0" smtClean="0"/>
              <a:t>SPC398</a:t>
            </a:r>
            <a:endParaRPr lang="en-US" dirty="0"/>
          </a:p>
        </p:txBody>
      </p:sp>
    </p:spTree>
    <p:extLst>
      <p:ext uri="{BB962C8B-B14F-4D97-AF65-F5344CB8AC3E}">
        <p14:creationId xmlns:p14="http://schemas.microsoft.com/office/powerpoint/2010/main" val="207356186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55490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361" y="-65592"/>
            <a:ext cx="12679195" cy="7125708"/>
          </a:xfrm>
          <a:prstGeom prst="rect">
            <a:avLst/>
          </a:prstGeom>
        </p:spPr>
      </p:pic>
      <p:sp>
        <p:nvSpPr>
          <p:cNvPr id="6" name="Rectangle 5"/>
          <p:cNvSpPr/>
          <p:nvPr/>
        </p:nvSpPr>
        <p:spPr bwMode="auto">
          <a:xfrm>
            <a:off x="274638" y="295275"/>
            <a:ext cx="4023380" cy="2744792"/>
          </a:xfrm>
          <a:prstGeom prst="rect">
            <a:avLst/>
          </a:prstGeom>
          <a:solidFill>
            <a:schemeClr val="accent1">
              <a:lumMod val="60000"/>
              <a:lumOff val="40000"/>
              <a:alpha val="5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solidFill>
                  <a:srgbClr val="FFFFFF"/>
                </a:solidFill>
              </a:rPr>
              <a:t>Faizan Khan</a:t>
            </a:r>
          </a:p>
          <a:p>
            <a:r>
              <a:rPr lang="en-US" sz="4000" dirty="0" smtClean="0">
                <a:solidFill>
                  <a:srgbClr val="FFFFFF"/>
                </a:solidFill>
              </a:rPr>
              <a:t>Architect</a:t>
            </a:r>
          </a:p>
          <a:p>
            <a:r>
              <a:rPr lang="en-US" sz="4000" dirty="0" smtClean="0">
                <a:solidFill>
                  <a:srgbClr val="FFFFFF"/>
                </a:solidFill>
              </a:rPr>
              <a:t>Eastern Region</a:t>
            </a:r>
            <a:endParaRPr lang="en-US" sz="4000" dirty="0">
              <a:solidFill>
                <a:srgbClr val="FFFFFF"/>
              </a:solidFill>
            </a:endParaRPr>
          </a:p>
          <a:p>
            <a:r>
              <a:rPr lang="en-US" sz="4000" dirty="0" smtClean="0">
                <a:solidFill>
                  <a:srgbClr val="FFFFFF"/>
                </a:solidFill>
              </a:rPr>
              <a:t>@</a:t>
            </a:r>
            <a:r>
              <a:rPr lang="en-US" sz="4000" dirty="0" err="1" smtClean="0">
                <a:solidFill>
                  <a:srgbClr val="FFFFFF"/>
                </a:solidFill>
              </a:rPr>
              <a:t>whoisfaizan</a:t>
            </a:r>
            <a:endParaRPr lang="en-US" sz="4000" dirty="0">
              <a:solidFill>
                <a:srgbClr val="FFFFFF"/>
              </a:solidFill>
            </a:endParaRPr>
          </a:p>
        </p:txBody>
      </p:sp>
    </p:spTree>
    <p:extLst>
      <p:ext uri="{BB962C8B-B14F-4D97-AF65-F5344CB8AC3E}">
        <p14:creationId xmlns:p14="http://schemas.microsoft.com/office/powerpoint/2010/main" val="3643465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2493" y="-65592"/>
            <a:ext cx="12927003" cy="7125708"/>
          </a:xfrm>
          <a:prstGeom prst="rect">
            <a:avLst/>
          </a:prstGeom>
        </p:spPr>
      </p:pic>
      <p:sp>
        <p:nvSpPr>
          <p:cNvPr id="6" name="Rectangle 5"/>
          <p:cNvSpPr/>
          <p:nvPr/>
        </p:nvSpPr>
        <p:spPr bwMode="auto">
          <a:xfrm>
            <a:off x="731837" y="754062"/>
            <a:ext cx="5394901" cy="2193298"/>
          </a:xfrm>
          <a:prstGeom prst="rect">
            <a:avLst/>
          </a:prstGeom>
          <a:solidFill>
            <a:srgbClr val="00B0F0">
              <a:alpha val="7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r>
              <a:rPr lang="en-US" sz="3998" dirty="0" smtClean="0">
                <a:solidFill>
                  <a:srgbClr val="FFFFFF"/>
                </a:solidFill>
              </a:rPr>
              <a:t>Robert Gullick</a:t>
            </a:r>
            <a:endParaRPr lang="en-US" sz="3998" dirty="0">
              <a:solidFill>
                <a:srgbClr val="FFFFFF"/>
              </a:solidFill>
            </a:endParaRPr>
          </a:p>
          <a:p>
            <a:r>
              <a:rPr lang="en-US" sz="3998" dirty="0" smtClean="0">
                <a:solidFill>
                  <a:srgbClr val="FFFFFF"/>
                </a:solidFill>
              </a:rPr>
              <a:t>Premier Field Engineer</a:t>
            </a:r>
            <a:endParaRPr lang="en-US" sz="3998" dirty="0">
              <a:solidFill>
                <a:srgbClr val="FFFFFF"/>
              </a:solidFill>
            </a:endParaRPr>
          </a:p>
          <a:p>
            <a:r>
              <a:rPr lang="en-US" sz="3998" dirty="0" smtClean="0">
                <a:solidFill>
                  <a:srgbClr val="FFFFFF"/>
                </a:solidFill>
              </a:rPr>
              <a:t>Microsoft</a:t>
            </a:r>
            <a:endParaRPr lang="en-US" sz="3998" dirty="0">
              <a:solidFill>
                <a:srgbClr val="FFFFFF"/>
              </a:solidFill>
            </a:endParaRPr>
          </a:p>
        </p:txBody>
      </p:sp>
    </p:spTree>
    <p:extLst>
      <p:ext uri="{BB962C8B-B14F-4D97-AF65-F5344CB8AC3E}">
        <p14:creationId xmlns:p14="http://schemas.microsoft.com/office/powerpoint/2010/main" val="12071735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Some speakers at Microsoft like to use this slide for hidden “notes slides”. </a:t>
            </a:r>
          </a:p>
          <a:p>
            <a:r>
              <a:rPr lang="en-US" dirty="0" smtClean="0"/>
              <a:t>Delete it if you don’t want to use it.</a:t>
            </a:r>
            <a:endParaRPr lang="en-US" dirty="0"/>
          </a:p>
        </p:txBody>
      </p:sp>
      <p:sp>
        <p:nvSpPr>
          <p:cNvPr id="7" name="Text Placeholder 6"/>
          <p:cNvSpPr>
            <a:spLocks noGrp="1"/>
          </p:cNvSpPr>
          <p:nvPr>
            <p:ph type="body" sz="quarter" idx="11"/>
          </p:nvPr>
        </p:nvSpPr>
        <p:spPr/>
        <p:txBody>
          <a:bodyPr/>
          <a:lstStyle/>
          <a:p>
            <a:r>
              <a:rPr lang="en-US" dirty="0" smtClean="0"/>
              <a:t>NEXT: &lt;next slide title&gt;</a:t>
            </a:r>
            <a:endParaRPr lang="en-US" dirty="0"/>
          </a:p>
        </p:txBody>
      </p:sp>
      <p:sp>
        <p:nvSpPr>
          <p:cNvPr id="4" name="Title 3"/>
          <p:cNvSpPr>
            <a:spLocks noGrp="1"/>
          </p:cNvSpPr>
          <p:nvPr>
            <p:ph type="title"/>
          </p:nvPr>
        </p:nvSpPr>
        <p:spPr/>
        <p:txBody>
          <a:bodyPr/>
          <a:lstStyle/>
          <a:p>
            <a:r>
              <a:rPr lang="en-US" dirty="0" smtClean="0"/>
              <a:t>Notes (hidden)</a:t>
            </a:r>
            <a:endParaRPr lang="en-US" dirty="0"/>
          </a:p>
        </p:txBody>
      </p:sp>
    </p:spTree>
    <p:extLst>
      <p:ext uri="{BB962C8B-B14F-4D97-AF65-F5344CB8AC3E}">
        <p14:creationId xmlns:p14="http://schemas.microsoft.com/office/powerpoint/2010/main" val="1752420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Experiences with Content Deployment</a:t>
            </a:r>
            <a:br>
              <a:rPr lang="en-US" dirty="0" smtClean="0"/>
            </a:br>
            <a:r>
              <a:rPr lang="en-US" sz="2000" dirty="0"/>
              <a:t>A support case study</a:t>
            </a:r>
          </a:p>
        </p:txBody>
      </p:sp>
    </p:spTree>
    <p:extLst>
      <p:ext uri="{BB962C8B-B14F-4D97-AF65-F5344CB8AC3E}">
        <p14:creationId xmlns:p14="http://schemas.microsoft.com/office/powerpoint/2010/main" val="37322560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Components</a:t>
            </a:r>
            <a:br>
              <a:rPr lang="en-US" dirty="0" smtClean="0"/>
            </a:br>
            <a:r>
              <a:rPr lang="en-US" sz="2000" dirty="0" smtClean="0"/>
              <a:t>WCM Parts and Players</a:t>
            </a:r>
            <a:endParaRPr lang="en-US" sz="2000" dirty="0"/>
          </a:p>
        </p:txBody>
      </p:sp>
    </p:spTree>
    <p:extLst>
      <p:ext uri="{BB962C8B-B14F-4D97-AF65-F5344CB8AC3E}">
        <p14:creationId xmlns:p14="http://schemas.microsoft.com/office/powerpoint/2010/main" val="197831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4114798" cy="917575"/>
          </a:xfrm>
        </p:spPr>
        <p:txBody>
          <a:bodyPr/>
          <a:lstStyle/>
          <a:p>
            <a:r>
              <a:rPr lang="en-US" dirty="0" smtClean="0"/>
              <a:t>Components</a:t>
            </a:r>
            <a:endParaRPr lang="en-US" dirty="0"/>
          </a:p>
        </p:txBody>
      </p:sp>
      <p:grpSp>
        <p:nvGrpSpPr>
          <p:cNvPr id="2056" name="Group 2055"/>
          <p:cNvGrpSpPr/>
          <p:nvPr/>
        </p:nvGrpSpPr>
        <p:grpSpPr>
          <a:xfrm>
            <a:off x="6290370" y="2441777"/>
            <a:ext cx="2415020" cy="3038904"/>
            <a:chOff x="6290370" y="2441777"/>
            <a:chExt cx="2415020" cy="3038904"/>
          </a:xfrm>
        </p:grpSpPr>
        <p:sp>
          <p:nvSpPr>
            <p:cNvPr id="6" name="Rectangle 5"/>
            <p:cNvSpPr/>
            <p:nvPr/>
          </p:nvSpPr>
          <p:spPr>
            <a:xfrm>
              <a:off x="6652249" y="2441777"/>
              <a:ext cx="1691262" cy="369332"/>
            </a:xfrm>
            <a:prstGeom prst="rect">
              <a:avLst/>
            </a:prstGeom>
            <a:effectLst/>
          </p:spPr>
          <p:txBody>
            <a:bodyPr wrap="square">
              <a:spAutoFit/>
            </a:bodyPr>
            <a:lstStyle/>
            <a:p>
              <a:r>
                <a:rPr lang="en-US" dirty="0">
                  <a:solidFill>
                    <a:srgbClr val="505050"/>
                  </a:solidFill>
                </a:rPr>
                <a:t>Publishing </a:t>
              </a:r>
              <a:r>
                <a:rPr lang="en-US" dirty="0" smtClean="0">
                  <a:solidFill>
                    <a:srgbClr val="505050"/>
                  </a:solidFill>
                </a:rPr>
                <a:t>Site</a:t>
              </a:r>
              <a:endParaRPr lang="en-US" dirty="0">
                <a:solidFill>
                  <a:srgbClr val="505050"/>
                </a:solidFill>
              </a:endParaRPr>
            </a:p>
          </p:txBody>
        </p:sp>
        <p:pic>
          <p:nvPicPr>
            <p:cNvPr id="2050" name="Picture 2" descr="Figure 1. The Contoso Electronics website displayed on a desktop dev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0370" y="3080614"/>
              <a:ext cx="2415020" cy="2400067"/>
            </a:xfrm>
            <a:prstGeom prst="rect">
              <a:avLst/>
            </a:prstGeom>
            <a:noFill/>
            <a:ln w="190500" cap="rnd">
              <a:solidFill>
                <a:srgbClr val="FFFFFF"/>
              </a:solidFill>
            </a:ln>
            <a:effectLst>
              <a:outerShdw blurRad="76200" dir="18900000" sy="23000" kx="-1200000" algn="bl" rotWithShape="0">
                <a:prstClr val="black">
                  <a:alpha val="20000"/>
                </a:prstClr>
              </a:outerShdw>
              <a:reflection blurRad="6350" stA="14000" endPos="35000" dir="5400000" sy="-100000" algn="bl" rotWithShape="0"/>
            </a:effectLst>
            <a:scene3d>
              <a:camera prst="perspectiveContrastingLeftFacing">
                <a:rot lat="540000" lon="2100000" rev="0"/>
              </a:camera>
              <a:lightRig rig="soft" dir="t"/>
            </a:scene3d>
            <a:sp3d contourW="12700" prstMaterial="matte">
              <a:bevelT w="63500" h="50800"/>
              <a:contourClr>
                <a:srgbClr val="C0C0C0"/>
              </a:contourClr>
            </a:sp3d>
            <a:extLst/>
          </p:spPr>
        </p:pic>
      </p:grpSp>
      <p:grpSp>
        <p:nvGrpSpPr>
          <p:cNvPr id="2055" name="Group 2054"/>
          <p:cNvGrpSpPr/>
          <p:nvPr/>
        </p:nvGrpSpPr>
        <p:grpSpPr>
          <a:xfrm>
            <a:off x="693535" y="1683960"/>
            <a:ext cx="1709684" cy="1901766"/>
            <a:chOff x="693535" y="1683960"/>
            <a:chExt cx="1709684" cy="1901766"/>
          </a:xfrm>
        </p:grpSpPr>
        <p:sp>
          <p:nvSpPr>
            <p:cNvPr id="4" name="Rectangle 3"/>
            <p:cNvSpPr/>
            <p:nvPr/>
          </p:nvSpPr>
          <p:spPr>
            <a:xfrm>
              <a:off x="693535" y="1683960"/>
              <a:ext cx="1709684" cy="369332"/>
            </a:xfrm>
            <a:prstGeom prst="rect">
              <a:avLst/>
            </a:prstGeom>
            <a:ln>
              <a:noFill/>
            </a:ln>
          </p:spPr>
          <p:txBody>
            <a:bodyPr wrap="square">
              <a:spAutoFit/>
            </a:bodyPr>
            <a:lstStyle/>
            <a:p>
              <a:r>
                <a:rPr lang="en-US" dirty="0" smtClean="0">
                  <a:solidFill>
                    <a:srgbClr val="505050"/>
                  </a:solidFill>
                </a:rPr>
                <a:t>Authoring Site</a:t>
              </a:r>
            </a:p>
          </p:txBody>
        </p:sp>
        <p:grpSp>
          <p:nvGrpSpPr>
            <p:cNvPr id="14" name="Group 13"/>
            <p:cNvGrpSpPr/>
            <p:nvPr/>
          </p:nvGrpSpPr>
          <p:grpSpPr>
            <a:xfrm>
              <a:off x="767165" y="2204925"/>
              <a:ext cx="1537943" cy="1380801"/>
              <a:chOff x="502825" y="3694907"/>
              <a:chExt cx="1622764" cy="1420708"/>
            </a:xfrm>
            <a:effectLst>
              <a:outerShdw blurRad="76200" dir="13500000" sy="23000" kx="1200000" algn="br" rotWithShape="0">
                <a:prstClr val="black">
                  <a:alpha val="20000"/>
                </a:prstClr>
              </a:outerShdw>
            </a:effectLst>
          </p:grpSpPr>
          <p:pic>
            <p:nvPicPr>
              <p:cNvPr id="20" name="Picture 19"/>
              <p:cNvPicPr>
                <a:picLocks noChangeAspect="1"/>
              </p:cNvPicPr>
              <p:nvPr/>
            </p:nvPicPr>
            <p:blipFill>
              <a:blip r:embed="rId4"/>
              <a:stretch>
                <a:fillRect/>
              </a:stretch>
            </p:blipFill>
            <p:spPr>
              <a:xfrm>
                <a:off x="502825" y="3694907"/>
                <a:ext cx="1298211" cy="128262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1" name="Picture 2" descr="http://i.technet.microsoft.com/dynimg/IC67569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749" y="3765055"/>
                <a:ext cx="1322748" cy="128262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6"/>
              <a:stretch>
                <a:fillRect/>
              </a:stretch>
            </p:blipFill>
            <p:spPr>
              <a:xfrm>
                <a:off x="827378" y="3832908"/>
                <a:ext cx="1298211" cy="12827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grpSp>
      <p:grpSp>
        <p:nvGrpSpPr>
          <p:cNvPr id="11" name="Group 10"/>
          <p:cNvGrpSpPr/>
          <p:nvPr/>
        </p:nvGrpSpPr>
        <p:grpSpPr>
          <a:xfrm>
            <a:off x="6447222" y="1503077"/>
            <a:ext cx="2101315" cy="609286"/>
            <a:chOff x="4783155" y="830448"/>
            <a:chExt cx="2101315" cy="609286"/>
          </a:xfrm>
          <a:effectLst>
            <a:outerShdw blurRad="76200" dir="18900000" sy="23000" kx="-1200000" algn="bl" rotWithShape="0">
              <a:prstClr val="black">
                <a:alpha val="20000"/>
              </a:prstClr>
            </a:outerShdw>
          </a:effectLst>
        </p:grpSpPr>
        <p:sp>
          <p:nvSpPr>
            <p:cNvPr id="7" name="Rectangle 6"/>
            <p:cNvSpPr/>
            <p:nvPr/>
          </p:nvSpPr>
          <p:spPr>
            <a:xfrm>
              <a:off x="4783155" y="1070402"/>
              <a:ext cx="1225015" cy="369332"/>
            </a:xfrm>
            <a:prstGeom prst="rect">
              <a:avLst/>
            </a:prstGeom>
          </p:spPr>
          <p:txBody>
            <a:bodyPr wrap="none">
              <a:spAutoFit/>
            </a:bodyPr>
            <a:lstStyle/>
            <a:p>
              <a:r>
                <a:rPr lang="en-US" dirty="0" smtClean="0">
                  <a:solidFill>
                    <a:srgbClr val="505050"/>
                  </a:solidFill>
                </a:rPr>
                <a:t>Office 365</a:t>
              </a:r>
              <a:endParaRPr lang="en-US" dirty="0">
                <a:solidFill>
                  <a:srgbClr val="505050"/>
                </a:solidFill>
              </a:endParaRPr>
            </a:p>
          </p:txBody>
        </p:sp>
        <p:pic>
          <p:nvPicPr>
            <p:cNvPr id="31" name="Picture 30"/>
            <p:cNvPicPr>
              <a:picLocks noChangeAspect="1"/>
            </p:cNvPicPr>
            <p:nvPr/>
          </p:nvPicPr>
          <p:blipFill>
            <a:blip r:embed="rId7"/>
            <a:stretch>
              <a:fillRect/>
            </a:stretch>
          </p:blipFill>
          <p:spPr>
            <a:xfrm>
              <a:off x="5919305" y="830448"/>
              <a:ext cx="965165" cy="609286"/>
            </a:xfrm>
            <a:prstGeom prst="rect">
              <a:avLst/>
            </a:prstGeom>
          </p:spPr>
        </p:pic>
      </p:grpSp>
      <p:grpSp>
        <p:nvGrpSpPr>
          <p:cNvPr id="13" name="Group 12"/>
          <p:cNvGrpSpPr/>
          <p:nvPr/>
        </p:nvGrpSpPr>
        <p:grpSpPr>
          <a:xfrm>
            <a:off x="10042185" y="2440200"/>
            <a:ext cx="1824538" cy="2158992"/>
            <a:chOff x="9503159" y="3260984"/>
            <a:chExt cx="1824538" cy="2158992"/>
          </a:xfrm>
          <a:effectLst>
            <a:outerShdw blurRad="76200" dir="18900000" sy="23000" kx="-1200000" algn="bl" rotWithShape="0">
              <a:prstClr val="black">
                <a:alpha val="20000"/>
              </a:prstClr>
            </a:outerShdw>
          </a:effectLst>
        </p:grpSpPr>
        <p:grpSp>
          <p:nvGrpSpPr>
            <p:cNvPr id="19" name="Group 18"/>
            <p:cNvGrpSpPr/>
            <p:nvPr/>
          </p:nvGrpSpPr>
          <p:grpSpPr>
            <a:xfrm>
              <a:off x="9601480" y="3737689"/>
              <a:ext cx="1671870" cy="1682287"/>
              <a:chOff x="848280" y="401288"/>
              <a:chExt cx="1671870" cy="1682287"/>
            </a:xfrm>
          </p:grpSpPr>
          <p:pic>
            <p:nvPicPr>
              <p:cNvPr id="25" name="Picture 24"/>
              <p:cNvPicPr>
                <a:picLocks noChangeAspect="1"/>
              </p:cNvPicPr>
              <p:nvPr/>
            </p:nvPicPr>
            <p:blipFill>
              <a:blip r:embed="rId8"/>
              <a:stretch>
                <a:fillRect/>
              </a:stretch>
            </p:blipFill>
            <p:spPr>
              <a:xfrm>
                <a:off x="1475815" y="921017"/>
                <a:ext cx="451500" cy="501800"/>
              </a:xfrm>
              <a:prstGeom prst="rect">
                <a:avLst/>
              </a:prstGeom>
            </p:spPr>
          </p:pic>
          <p:pic>
            <p:nvPicPr>
              <p:cNvPr id="26" name="Picture 25"/>
              <p:cNvPicPr>
                <a:picLocks noChangeAspect="1"/>
              </p:cNvPicPr>
              <p:nvPr/>
            </p:nvPicPr>
            <p:blipFill>
              <a:blip r:embed="rId9"/>
              <a:stretch>
                <a:fillRect/>
              </a:stretch>
            </p:blipFill>
            <p:spPr>
              <a:xfrm>
                <a:off x="1404228" y="401288"/>
                <a:ext cx="516000" cy="373133"/>
              </a:xfrm>
              <a:prstGeom prst="rect">
                <a:avLst/>
              </a:prstGeom>
            </p:spPr>
          </p:pic>
          <p:pic>
            <p:nvPicPr>
              <p:cNvPr id="27" name="Picture 26"/>
              <p:cNvPicPr>
                <a:picLocks noChangeAspect="1"/>
              </p:cNvPicPr>
              <p:nvPr/>
            </p:nvPicPr>
            <p:blipFill>
              <a:blip r:embed="rId10"/>
              <a:stretch>
                <a:fillRect/>
              </a:stretch>
            </p:blipFill>
            <p:spPr>
              <a:xfrm>
                <a:off x="848280" y="774421"/>
                <a:ext cx="380550" cy="566133"/>
              </a:xfrm>
              <a:prstGeom prst="rect">
                <a:avLst/>
              </a:prstGeom>
            </p:spPr>
          </p:pic>
          <p:pic>
            <p:nvPicPr>
              <p:cNvPr id="28" name="Picture 27"/>
              <p:cNvPicPr>
                <a:picLocks noChangeAspect="1"/>
              </p:cNvPicPr>
              <p:nvPr/>
            </p:nvPicPr>
            <p:blipFill>
              <a:blip r:embed="rId11"/>
              <a:stretch>
                <a:fillRect/>
              </a:stretch>
            </p:blipFill>
            <p:spPr>
              <a:xfrm>
                <a:off x="2139600" y="779529"/>
                <a:ext cx="380550" cy="566133"/>
              </a:xfrm>
              <a:prstGeom prst="rect">
                <a:avLst/>
              </a:prstGeom>
            </p:spPr>
          </p:pic>
          <p:pic>
            <p:nvPicPr>
              <p:cNvPr id="29" name="Picture 28"/>
              <p:cNvPicPr>
                <a:picLocks noChangeAspect="1"/>
              </p:cNvPicPr>
              <p:nvPr/>
            </p:nvPicPr>
            <p:blipFill>
              <a:blip r:embed="rId12"/>
              <a:stretch>
                <a:fillRect/>
              </a:stretch>
            </p:blipFill>
            <p:spPr>
              <a:xfrm>
                <a:off x="1984268" y="1549608"/>
                <a:ext cx="535350" cy="533967"/>
              </a:xfrm>
              <a:prstGeom prst="rect">
                <a:avLst/>
              </a:prstGeom>
            </p:spPr>
          </p:pic>
          <p:pic>
            <p:nvPicPr>
              <p:cNvPr id="30" name="Picture 29"/>
              <p:cNvPicPr>
                <a:picLocks noChangeAspect="1"/>
              </p:cNvPicPr>
              <p:nvPr/>
            </p:nvPicPr>
            <p:blipFill>
              <a:blip r:embed="rId13"/>
              <a:stretch>
                <a:fillRect/>
              </a:stretch>
            </p:blipFill>
            <p:spPr>
              <a:xfrm>
                <a:off x="848457" y="1555301"/>
                <a:ext cx="528900" cy="437467"/>
              </a:xfrm>
              <a:prstGeom prst="rect">
                <a:avLst/>
              </a:prstGeom>
            </p:spPr>
          </p:pic>
        </p:grpSp>
        <p:sp>
          <p:nvSpPr>
            <p:cNvPr id="12" name="Rectangle 11"/>
            <p:cNvSpPr/>
            <p:nvPr/>
          </p:nvSpPr>
          <p:spPr>
            <a:xfrm>
              <a:off x="9503159" y="3260984"/>
              <a:ext cx="1824538" cy="369332"/>
            </a:xfrm>
            <a:prstGeom prst="rect">
              <a:avLst/>
            </a:prstGeom>
          </p:spPr>
          <p:txBody>
            <a:bodyPr wrap="none">
              <a:spAutoFit/>
            </a:bodyPr>
            <a:lstStyle/>
            <a:p>
              <a:r>
                <a:rPr lang="en-US" dirty="0" smtClean="0">
                  <a:solidFill>
                    <a:srgbClr val="505050"/>
                  </a:solidFill>
                </a:rPr>
                <a:t>Users &amp; Devices</a:t>
              </a:r>
              <a:endParaRPr lang="en-US" dirty="0">
                <a:solidFill>
                  <a:srgbClr val="505050"/>
                </a:solidFill>
              </a:endParaRPr>
            </a:p>
          </p:txBody>
        </p:sp>
      </p:grpSp>
      <p:grpSp>
        <p:nvGrpSpPr>
          <p:cNvPr id="2054" name="Group 2053"/>
          <p:cNvGrpSpPr/>
          <p:nvPr/>
        </p:nvGrpSpPr>
        <p:grpSpPr>
          <a:xfrm>
            <a:off x="558334" y="4556198"/>
            <a:ext cx="1648015" cy="1624960"/>
            <a:chOff x="558334" y="4556198"/>
            <a:chExt cx="1648015" cy="1624960"/>
          </a:xfrm>
        </p:grpSpPr>
        <p:grpSp>
          <p:nvGrpSpPr>
            <p:cNvPr id="15" name="Group 14"/>
            <p:cNvGrpSpPr/>
            <p:nvPr/>
          </p:nvGrpSpPr>
          <p:grpSpPr>
            <a:xfrm>
              <a:off x="828469" y="5011501"/>
              <a:ext cx="1107744" cy="1169657"/>
              <a:chOff x="1654196" y="5250085"/>
              <a:chExt cx="1445555" cy="1412674"/>
            </a:xfrm>
            <a:effectLst>
              <a:outerShdw blurRad="76200" dir="13500000" sy="23000" kx="1200000" algn="br" rotWithShape="0">
                <a:prstClr val="black">
                  <a:alpha val="20000"/>
                </a:prstClr>
              </a:outerShdw>
            </a:effectLst>
          </p:grpSpPr>
          <p:pic>
            <p:nvPicPr>
              <p:cNvPr id="23" name="Picture 6" descr="http://i.technet.microsoft.com/dynimg/IC675694.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4196" y="5250085"/>
                <a:ext cx="1322748" cy="127820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24" name="Picture 4" descr="http://i.technet.microsoft.com/dynimg/IC675696.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01540" y="5380138"/>
                <a:ext cx="1298211" cy="128262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pSp>
        <p:sp>
          <p:nvSpPr>
            <p:cNvPr id="2049" name="Rectangle 2048"/>
            <p:cNvSpPr/>
            <p:nvPr/>
          </p:nvSpPr>
          <p:spPr>
            <a:xfrm>
              <a:off x="558334" y="4556198"/>
              <a:ext cx="1648015" cy="369332"/>
            </a:xfrm>
            <a:prstGeom prst="rect">
              <a:avLst/>
            </a:prstGeom>
          </p:spPr>
          <p:txBody>
            <a:bodyPr wrap="none">
              <a:spAutoFit/>
            </a:bodyPr>
            <a:lstStyle/>
            <a:p>
              <a:r>
                <a:rPr lang="en-US" dirty="0" smtClean="0">
                  <a:solidFill>
                    <a:srgbClr val="505050"/>
                  </a:solidFill>
                </a:rPr>
                <a:t>Authoring Site</a:t>
              </a:r>
              <a:endParaRPr lang="en-US" dirty="0">
                <a:solidFill>
                  <a:srgbClr val="505050"/>
                </a:solidFill>
              </a:endParaRPr>
            </a:p>
          </p:txBody>
        </p:sp>
      </p:grpSp>
      <p:grpSp>
        <p:nvGrpSpPr>
          <p:cNvPr id="3" name="Group 2"/>
          <p:cNvGrpSpPr/>
          <p:nvPr/>
        </p:nvGrpSpPr>
        <p:grpSpPr>
          <a:xfrm>
            <a:off x="3610655" y="4070918"/>
            <a:ext cx="1605108" cy="2311124"/>
            <a:chOff x="3610655" y="4070918"/>
            <a:chExt cx="1605108" cy="2311124"/>
          </a:xfrm>
        </p:grpSpPr>
        <p:sp>
          <p:nvSpPr>
            <p:cNvPr id="37" name="Rectangle 36"/>
            <p:cNvSpPr/>
            <p:nvPr/>
          </p:nvSpPr>
          <p:spPr>
            <a:xfrm>
              <a:off x="3811394" y="4070918"/>
              <a:ext cx="1156086" cy="646331"/>
            </a:xfrm>
            <a:prstGeom prst="rect">
              <a:avLst/>
            </a:prstGeom>
          </p:spPr>
          <p:txBody>
            <a:bodyPr wrap="none">
              <a:spAutoFit/>
            </a:bodyPr>
            <a:lstStyle/>
            <a:p>
              <a:pPr algn="ctr"/>
              <a:r>
                <a:rPr lang="en-US" dirty="0" smtClean="0">
                  <a:solidFill>
                    <a:srgbClr val="505050"/>
                  </a:solidFill>
                </a:rPr>
                <a:t>Managed</a:t>
              </a:r>
            </a:p>
            <a:p>
              <a:pPr algn="ctr"/>
              <a:r>
                <a:rPr lang="en-US" dirty="0" smtClean="0">
                  <a:solidFill>
                    <a:srgbClr val="505050"/>
                  </a:solidFill>
                </a:rPr>
                <a:t>Metadata</a:t>
              </a:r>
            </a:p>
          </p:txBody>
        </p:sp>
        <p:grpSp>
          <p:nvGrpSpPr>
            <p:cNvPr id="38" name="Group 37"/>
            <p:cNvGrpSpPr/>
            <p:nvPr/>
          </p:nvGrpSpPr>
          <p:grpSpPr>
            <a:xfrm>
              <a:off x="3610655" y="4776930"/>
              <a:ext cx="1605108" cy="1605112"/>
              <a:chOff x="803970" y="4330550"/>
              <a:chExt cx="1605108" cy="1605112"/>
            </a:xfrm>
            <a:effectLst>
              <a:outerShdw blurRad="76200" dir="13500000" sy="23000" kx="1200000" algn="br" rotWithShape="0">
                <a:prstClr val="black">
                  <a:alpha val="20000"/>
                </a:prstClr>
              </a:outerShdw>
              <a:reflection blurRad="6350" stA="13000" endPos="35000" dir="5400000" sy="-100000" algn="bl" rotWithShape="0"/>
            </a:effectLst>
          </p:grpSpPr>
          <p:pic>
            <p:nvPicPr>
              <p:cNvPr id="39" name="Picture 68" descr="http://icons.iconarchive.com/icons/fatcow/farm-fresh/32/application-side-tree-icon.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3970" y="4330550"/>
                <a:ext cx="1605108" cy="160511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2" descr="http://icons.iconarchive.com/icons/icojam/blueberry-basic/32/tag-blue-icon.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13494015">
                <a:off x="1601855" y="4637750"/>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2" descr="http://icons.iconarchive.com/icons/icojam/blueberry-basic/32/tag-blue-icon.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13494015">
                <a:off x="1601856" y="5167450"/>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0" descr="http://icons.iconarchive.com/icons/icojam/blueberry-basic/32/tag-red-icon.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3497134">
                <a:off x="1817383" y="4902601"/>
                <a:ext cx="304800" cy="30480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0" descr="http://icons.iconarchive.com/icons/icojam/blueberry-basic/32/tag-red-icon.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3497134">
                <a:off x="1832719" y="5399155"/>
                <a:ext cx="304800" cy="304801"/>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 name="Group 7"/>
          <p:cNvGrpSpPr/>
          <p:nvPr/>
        </p:nvGrpSpPr>
        <p:grpSpPr>
          <a:xfrm>
            <a:off x="3694061" y="1683960"/>
            <a:ext cx="1459889" cy="1752674"/>
            <a:chOff x="3694061" y="1683960"/>
            <a:chExt cx="1459889" cy="1752674"/>
          </a:xfrm>
        </p:grpSpPr>
        <p:sp>
          <p:nvSpPr>
            <p:cNvPr id="5" name="Rectangle 4"/>
            <p:cNvSpPr/>
            <p:nvPr/>
          </p:nvSpPr>
          <p:spPr>
            <a:xfrm>
              <a:off x="3896714" y="1683960"/>
              <a:ext cx="975321" cy="369332"/>
            </a:xfrm>
            <a:prstGeom prst="rect">
              <a:avLst/>
            </a:prstGeom>
          </p:spPr>
          <p:txBody>
            <a:bodyPr wrap="square">
              <a:spAutoFit/>
            </a:bodyPr>
            <a:lstStyle/>
            <a:p>
              <a:r>
                <a:rPr lang="en-US" dirty="0" smtClean="0">
                  <a:solidFill>
                    <a:srgbClr val="505050"/>
                  </a:solidFill>
                </a:rPr>
                <a:t>Search</a:t>
              </a:r>
              <a:endParaRPr lang="en-US" dirty="0">
                <a:solidFill>
                  <a:srgbClr val="505050"/>
                </a:solidFill>
              </a:endParaRPr>
            </a:p>
          </p:txBody>
        </p:sp>
        <p:pic>
          <p:nvPicPr>
            <p:cNvPr id="33" name="Picture 32"/>
            <p:cNvPicPr>
              <a:picLocks noChangeAspect="1"/>
            </p:cNvPicPr>
            <p:nvPr/>
          </p:nvPicPr>
          <p:blipFill>
            <a:blip r:embed="rId19"/>
            <a:stretch>
              <a:fillRect/>
            </a:stretch>
          </p:blipFill>
          <p:spPr>
            <a:xfrm>
              <a:off x="3694061" y="2044523"/>
              <a:ext cx="1459889" cy="1392111"/>
            </a:xfrm>
            <a:prstGeom prst="rect">
              <a:avLst/>
            </a:prstGeom>
            <a:effectLst>
              <a:outerShdw blurRad="76200" dir="13500000" sy="23000" kx="1200000" algn="br" rotWithShape="0">
                <a:prstClr val="black">
                  <a:alpha val="20000"/>
                </a:prstClr>
              </a:outerShdw>
            </a:effectLst>
          </p:spPr>
        </p:pic>
      </p:grpSp>
    </p:spTree>
    <p:extLst>
      <p:ext uri="{BB962C8B-B14F-4D97-AF65-F5344CB8AC3E}">
        <p14:creationId xmlns:p14="http://schemas.microsoft.com/office/powerpoint/2010/main" val="222048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6"/>
                                        </p:tgtEl>
                                        <p:attrNameLst>
                                          <p:attrName>style.visibility</p:attrName>
                                        </p:attrNameLst>
                                      </p:cBhvr>
                                      <p:to>
                                        <p:strVal val="visible"/>
                                      </p:to>
                                    </p:set>
                                    <p:animEffect transition="in" filter="fade">
                                      <p:cBhvr>
                                        <p:cTn id="7" dur="1000"/>
                                        <p:tgtEl>
                                          <p:spTgt spid="2056"/>
                                        </p:tgtEl>
                                      </p:cBhvr>
                                    </p:animEffect>
                                    <p:anim calcmode="lin" valueType="num">
                                      <p:cBhvr>
                                        <p:cTn id="8" dur="1000" fill="hold"/>
                                        <p:tgtEl>
                                          <p:spTgt spid="2056"/>
                                        </p:tgtEl>
                                        <p:attrNameLst>
                                          <p:attrName>ppt_x</p:attrName>
                                        </p:attrNameLst>
                                      </p:cBhvr>
                                      <p:tavLst>
                                        <p:tav tm="0">
                                          <p:val>
                                            <p:strVal val="#ppt_x"/>
                                          </p:val>
                                        </p:tav>
                                        <p:tav tm="100000">
                                          <p:val>
                                            <p:strVal val="#ppt_x"/>
                                          </p:val>
                                        </p:tav>
                                      </p:tavLst>
                                    </p:anim>
                                    <p:anim calcmode="lin" valueType="num">
                                      <p:cBhvr>
                                        <p:cTn id="9"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fade">
                                      <p:cBhvr>
                                        <p:cTn id="21" dur="1000"/>
                                        <p:tgtEl>
                                          <p:spTgt spid="2055"/>
                                        </p:tgtEl>
                                      </p:cBhvr>
                                    </p:animEffect>
                                    <p:anim calcmode="lin" valueType="num">
                                      <p:cBhvr>
                                        <p:cTn id="22" dur="1000" fill="hold"/>
                                        <p:tgtEl>
                                          <p:spTgt spid="2055"/>
                                        </p:tgtEl>
                                        <p:attrNameLst>
                                          <p:attrName>ppt_x</p:attrName>
                                        </p:attrNameLst>
                                      </p:cBhvr>
                                      <p:tavLst>
                                        <p:tav tm="0">
                                          <p:val>
                                            <p:strVal val="#ppt_x"/>
                                          </p:val>
                                        </p:tav>
                                        <p:tav tm="100000">
                                          <p:val>
                                            <p:strVal val="#ppt_x"/>
                                          </p:val>
                                        </p:tav>
                                      </p:tavLst>
                                    </p:anim>
                                    <p:anim calcmode="lin" valueType="num">
                                      <p:cBhvr>
                                        <p:cTn id="23"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Effect transition="in" filter="fade">
                                      <p:cBhvr>
                                        <p:cTn id="28" dur="1000"/>
                                        <p:tgtEl>
                                          <p:spTgt spid="2054"/>
                                        </p:tgtEl>
                                      </p:cBhvr>
                                    </p:animEffect>
                                    <p:anim calcmode="lin" valueType="num">
                                      <p:cBhvr>
                                        <p:cTn id="29" dur="1000" fill="hold"/>
                                        <p:tgtEl>
                                          <p:spTgt spid="2054"/>
                                        </p:tgtEl>
                                        <p:attrNameLst>
                                          <p:attrName>ppt_x</p:attrName>
                                        </p:attrNameLst>
                                      </p:cBhvr>
                                      <p:tavLst>
                                        <p:tav tm="0">
                                          <p:val>
                                            <p:strVal val="#ppt_x"/>
                                          </p:val>
                                        </p:tav>
                                        <p:tav tm="100000">
                                          <p:val>
                                            <p:strVal val="#ppt_x"/>
                                          </p:val>
                                        </p:tav>
                                      </p:tavLst>
                                    </p:anim>
                                    <p:anim calcmode="lin" valueType="num">
                                      <p:cBhvr>
                                        <p:cTn id="30"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Publishing &amp; Authoring</a:t>
            </a:r>
            <a:r>
              <a:rPr lang="en-US" dirty="0"/>
              <a:t/>
            </a:r>
            <a:br>
              <a:rPr lang="en-US" dirty="0"/>
            </a:br>
            <a:r>
              <a:rPr lang="en-US" sz="2000" dirty="0" smtClean="0"/>
              <a:t>Content By Search Web Part, Catalogs, Query Rules</a:t>
            </a:r>
            <a:r>
              <a:rPr lang="en-US" sz="2000" dirty="0"/>
              <a:t>, Content, Catalog</a:t>
            </a:r>
            <a:endParaRPr lang="en-US" dirty="0"/>
          </a:p>
        </p:txBody>
      </p:sp>
    </p:spTree>
    <p:extLst>
      <p:ext uri="{BB962C8B-B14F-4D97-AF65-F5344CB8AC3E}">
        <p14:creationId xmlns:p14="http://schemas.microsoft.com/office/powerpoint/2010/main" val="374516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F8B83F-CDC6-4C78-94D5-1BF0FEFACAA6}"/>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17</TotalTime>
  <Words>2492</Words>
  <Application>Microsoft Office PowerPoint</Application>
  <PresentationFormat>Custom</PresentationFormat>
  <Paragraphs>155</Paragraphs>
  <Slides>20</Slides>
  <Notes>18</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Calibri</vt:lpstr>
      <vt:lpstr>Segoe UI</vt:lpstr>
      <vt:lpstr>Segoe UI Light</vt:lpstr>
      <vt:lpstr>Wingdings</vt:lpstr>
      <vt:lpstr>5-30499_SPC_2014_ITPro_Template_16x9</vt:lpstr>
      <vt:lpstr>1_5-30499_SPC_2014_ITPro_Template_16x9</vt:lpstr>
      <vt:lpstr>PowerPoint Presentation</vt:lpstr>
      <vt:lpstr>Web Content Management from 0 - Infinity</vt:lpstr>
      <vt:lpstr>PowerPoint Presentation</vt:lpstr>
      <vt:lpstr>PowerPoint Presentation</vt:lpstr>
      <vt:lpstr>Notes (hidden)</vt:lpstr>
      <vt:lpstr>Experiences with Content Deployment A support case study</vt:lpstr>
      <vt:lpstr>Components WCM Parts and Players</vt:lpstr>
      <vt:lpstr>Components</vt:lpstr>
      <vt:lpstr>Publishing &amp; Authoring Content By Search Web Part, Catalogs, Query Rules, Content, Catalog</vt:lpstr>
      <vt:lpstr>PowerPoint Presentation</vt:lpstr>
      <vt:lpstr>Metadata &amp; Search Content Source, Continuous Crawl, Managed Metadata, Term Sets </vt:lpstr>
      <vt:lpstr>Metadata &amp; Search</vt:lpstr>
      <vt:lpstr>Users &amp; Devices Managed Metadata, Term Sets</vt:lpstr>
      <vt:lpstr>Users &amp; Devices</vt:lpstr>
      <vt:lpstr>Demos </vt:lpstr>
      <vt:lpstr>PowerPoint Presentation</vt:lpstr>
      <vt:lpstr>Related Session</vt:lpstr>
      <vt:lpstr>Thank You! </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WCM in SharePoint 2013 for IT Pros from 0 to Infinity</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2014-03-04T22:13:59Z</dcterms:created>
  <dcterms:modified xsi:type="dcterms:W3CDTF">2014-03-05T01:29:54Z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