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8" r:id="rId5"/>
  </p:sldMasterIdLst>
  <p:notesMasterIdLst>
    <p:notesMasterId r:id="rId34"/>
  </p:notesMasterIdLst>
  <p:handoutMasterIdLst>
    <p:handoutMasterId r:id="rId35"/>
  </p:handoutMasterIdLst>
  <p:sldIdLst>
    <p:sldId id="256"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5" r:id="rId19"/>
    <p:sldId id="296" r:id="rId20"/>
    <p:sldId id="297" r:id="rId21"/>
    <p:sldId id="298" r:id="rId22"/>
    <p:sldId id="299" r:id="rId23"/>
    <p:sldId id="300" r:id="rId24"/>
    <p:sldId id="301" r:id="rId25"/>
    <p:sldId id="302" r:id="rId26"/>
    <p:sldId id="303" r:id="rId27"/>
    <p:sldId id="304" r:id="rId28"/>
    <p:sldId id="305" r:id="rId29"/>
    <p:sldId id="306" r:id="rId30"/>
    <p:sldId id="307" r:id="rId31"/>
    <p:sldId id="282" r:id="rId32"/>
    <p:sldId id="281" r:id="rId3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458" autoAdjust="0"/>
    <p:restoredTop sz="96866"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37326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E1808DD-A3F2-4108-B7F5-581A2D3854E0}"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998924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4859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3476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433039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31019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97387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122924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66567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3/5/2014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064375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MGXFY13</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C95E057-5B58-4C1B-9A58-04A7F989C70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334177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D65AC4-17B0-4E19-8496-B264E70A18D3}" type="slidenum">
              <a:rPr lang="en-US" smtClean="0">
                <a:solidFill>
                  <a:prstClr val="black"/>
                </a:solidFill>
                <a:latin typeface="Calibri" panose="020F0502020204030204"/>
              </a: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135757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MGXFY13</a:t>
            </a:r>
          </a:p>
          <a:p>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C95E057-5B58-4C1B-9A58-04A7F989C70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246638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Server &amp; Tools Business</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05D478A-9C86-4D35-94F4-43ACBC67324B}"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669442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Server &amp; Tools Business</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05D478A-9C86-4D35-94F4-43ACBC67324B}"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211554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Server &amp; Tools Business</a:t>
            </a:r>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05D478A-9C86-4D35-94F4-43ACBC67324B}"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6135518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484920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6306404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1544845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9214860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7101479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Textur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5031368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534704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383108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8031861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200356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969958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2556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158871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5071776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7513146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872212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38648101"/>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69155704"/>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23791208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365906103"/>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act Layout_Accent Color 2">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7444838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067760696"/>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Layout_Accent Color 1">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9446816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99033012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392802"/>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val="8373035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4451355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62372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2828099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73784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image" Target="../media/image1.png"/><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640526892"/>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35" r:id="rId17"/>
    <p:sldLayoutId id="2147484236" r:id="rId18"/>
    <p:sldLayoutId id="2147484237" r:id="rId19"/>
    <p:sldLayoutId id="2147484238" r:id="rId20"/>
    <p:sldLayoutId id="2147484239" r:id="rId21"/>
    <p:sldLayoutId id="2147484240" r:id="rId22"/>
    <p:sldLayoutId id="2147484241" r:id="rId23"/>
    <p:sldLayoutId id="2147484242" r:id="rId24"/>
    <p:sldLayoutId id="2147484243" r:id="rId25"/>
    <p:sldLayoutId id="2147484244" r:id="rId26"/>
    <p:sldLayoutId id="2147484245" r:id="rId27"/>
    <p:sldLayoutId id="2147484246" r:id="rId28"/>
    <p:sldLayoutId id="214748424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emf"/><Relationship Id="rId13" Type="http://schemas.openxmlformats.org/officeDocument/2006/relationships/image" Target="../media/image34.png"/><Relationship Id="rId3" Type="http://schemas.openxmlformats.org/officeDocument/2006/relationships/image" Target="../media/image24.emf"/><Relationship Id="rId7" Type="http://schemas.openxmlformats.org/officeDocument/2006/relationships/image" Target="../media/image28.emf"/><Relationship Id="rId12" Type="http://schemas.openxmlformats.org/officeDocument/2006/relationships/image" Target="../media/image33.png"/><Relationship Id="rId2" Type="http://schemas.openxmlformats.org/officeDocument/2006/relationships/image" Target="../media/image23.emf"/><Relationship Id="rId1" Type="http://schemas.openxmlformats.org/officeDocument/2006/relationships/slideLayout" Target="../slideLayouts/slideLayout40.xml"/><Relationship Id="rId6" Type="http://schemas.openxmlformats.org/officeDocument/2006/relationships/image" Target="../media/image27.emf"/><Relationship Id="rId11" Type="http://schemas.openxmlformats.org/officeDocument/2006/relationships/image" Target="../media/image32.emf"/><Relationship Id="rId5" Type="http://schemas.openxmlformats.org/officeDocument/2006/relationships/image" Target="../media/image26.emf"/><Relationship Id="rId15" Type="http://schemas.openxmlformats.org/officeDocument/2006/relationships/image" Target="../media/image36.emf"/><Relationship Id="rId10" Type="http://schemas.openxmlformats.org/officeDocument/2006/relationships/image" Target="../media/image31.emf"/><Relationship Id="rId4" Type="http://schemas.openxmlformats.org/officeDocument/2006/relationships/image" Target="../media/image25.emf"/><Relationship Id="rId9" Type="http://schemas.openxmlformats.org/officeDocument/2006/relationships/image" Target="../media/image30.emf"/><Relationship Id="rId14"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40.xml"/><Relationship Id="rId6" Type="http://schemas.microsoft.com/office/2007/relationships/hdphoto" Target="../media/hdphoto6.wdp"/><Relationship Id="rId5" Type="http://schemas.openxmlformats.org/officeDocument/2006/relationships/image" Target="../media/image39.png"/><Relationship Id="rId4" Type="http://schemas.microsoft.com/office/2007/relationships/hdphoto" Target="../media/hdphoto5.wdp"/></Relationships>
</file>

<file path=ppt/slides/_rels/slide16.xml.rels><?xml version="1.0" encoding="UTF-8" standalone="yes"?>
<Relationships xmlns="http://schemas.openxmlformats.org/package/2006/relationships"><Relationship Id="rId3" Type="http://schemas.microsoft.com/office/2007/relationships/hdphoto" Target="../media/hdphoto7.wdp"/><Relationship Id="rId7"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46.xml"/><Relationship Id="rId6" Type="http://schemas.openxmlformats.org/officeDocument/2006/relationships/image" Target="../media/image43.png"/><Relationship Id="rId5" Type="http://schemas.microsoft.com/office/2007/relationships/hdphoto" Target="../media/hdphoto8.wdp"/><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40.xml"/><Relationship Id="rId6" Type="http://schemas.microsoft.com/office/2007/relationships/hdphoto" Target="../media/hdphoto6.wdp"/><Relationship Id="rId5" Type="http://schemas.openxmlformats.org/officeDocument/2006/relationships/image" Target="../media/image39.png"/><Relationship Id="rId4" Type="http://schemas.microsoft.com/office/2007/relationships/hdphoto" Target="../media/hdphoto5.wdp"/></Relationships>
</file>

<file path=ppt/slides/_rels/slide26.xml.rels><?xml version="1.0" encoding="UTF-8" standalone="yes"?>
<Relationships xmlns="http://schemas.openxmlformats.org/package/2006/relationships"><Relationship Id="rId3" Type="http://schemas.openxmlformats.org/officeDocument/2006/relationships/hyperlink" Target="http://blogs.msdn.com/b/powerbi/" TargetMode="External"/><Relationship Id="rId7" Type="http://schemas.openxmlformats.org/officeDocument/2006/relationships/hyperlink" Target="http://office.microsoft.com/en-us/office365-sharepoint-online-enterprise-help/supported-data-sources-and-data-types-HA104149785.aspx?CTT=5&amp;origin=HA104079170" TargetMode="External"/><Relationship Id="rId2" Type="http://schemas.openxmlformats.org/officeDocument/2006/relationships/hyperlink" Target="http://office.microsoft.com/en-us/excel/power-bi-download-add-in-FX104087144.aspx" TargetMode="External"/><Relationship Id="rId1" Type="http://schemas.openxmlformats.org/officeDocument/2006/relationships/slideLayout" Target="../slideLayouts/slideLayout40.xml"/><Relationship Id="rId6" Type="http://schemas.openxmlformats.org/officeDocument/2006/relationships/hyperlink" Target="http://office.microsoft.com/en-us/office365-sharepoint-online-enterprise-help/publish-ssis-packages-as-odata-feed-sources-HA104079177.aspx?CTT=5&amp;origin=HA104078330" TargetMode="External"/><Relationship Id="rId5" Type="http://schemas.openxmlformats.org/officeDocument/2006/relationships/hyperlink" Target="http://office.microsoft.com/en-us/office365-sharepoint-online-enterprise-help/monitor-system-health-using-the-system-health-odata-feed-HA104122393.aspx?CTT=5&amp;origin=HA104078330" TargetMode="External"/><Relationship Id="rId4" Type="http://schemas.openxmlformats.org/officeDocument/2006/relationships/hyperlink" Target="http://office.microsoft.com/en-us/office365-sharepoint-online-enterprise-help/introduction-to-power-bi-admin-center-HA104079170.aspx?CTT=5&amp;origin=HA104078330"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6.xml"/><Relationship Id="rId6" Type="http://schemas.openxmlformats.org/officeDocument/2006/relationships/image" Target="../media/image9.png"/><Relationship Id="rId11" Type="http://schemas.microsoft.com/office/2007/relationships/hdphoto" Target="../media/hdphoto2.wdp"/><Relationship Id="rId5" Type="http://schemas.openxmlformats.org/officeDocument/2006/relationships/image" Target="../media/image8.png"/><Relationship Id="rId10" Type="http://schemas.openxmlformats.org/officeDocument/2006/relationships/image" Target="../media/image13.png"/><Relationship Id="rId4" Type="http://schemas.microsoft.com/office/2007/relationships/hdphoto" Target="../media/hdphoto1.wdp"/><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6.xml"/><Relationship Id="rId5" Type="http://schemas.microsoft.com/office/2007/relationships/hdphoto" Target="../media/hdphoto3.wdp"/><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slideLayout" Target="../slideLayouts/slideLayout46.xml"/><Relationship Id="rId7" Type="http://schemas.openxmlformats.org/officeDocument/2006/relationships/image" Target="../media/image1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8870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085" y="84783"/>
            <a:ext cx="12020152" cy="849714"/>
          </a:xfrm>
        </p:spPr>
        <p:txBody>
          <a:bodyPr>
            <a:noAutofit/>
          </a:bodyPr>
          <a:lstStyle/>
          <a:p>
            <a:r>
              <a:rPr lang="en-US" dirty="0"/>
              <a:t>Power </a:t>
            </a:r>
            <a:r>
              <a:rPr lang="en-US" dirty="0" smtClean="0"/>
              <a:t>BI – </a:t>
            </a:r>
            <a:r>
              <a:rPr lang="en-US" dirty="0"/>
              <a:t>Conceptual Architecture</a:t>
            </a:r>
          </a:p>
        </p:txBody>
      </p:sp>
      <p:pic>
        <p:nvPicPr>
          <p:cNvPr id="4" name="Content Placeholder 3"/>
          <p:cNvPicPr>
            <a:picLocks noGrp="1" noChangeAspect="1"/>
          </p:cNvPicPr>
          <p:nvPr>
            <p:ph idx="4294967295"/>
          </p:nvPr>
        </p:nvPicPr>
        <p:blipFill>
          <a:blip r:embed="rId2"/>
          <a:stretch>
            <a:fillRect/>
          </a:stretch>
        </p:blipFill>
        <p:spPr>
          <a:xfrm>
            <a:off x="3213383" y="1470451"/>
            <a:ext cx="5135563" cy="2432050"/>
          </a:xfrm>
          <a:prstGeom prst="rect">
            <a:avLst/>
          </a:prstGeom>
        </p:spPr>
      </p:pic>
      <p:pic>
        <p:nvPicPr>
          <p:cNvPr id="5" name="Picture 4"/>
          <p:cNvPicPr>
            <a:picLocks noChangeAspect="1"/>
          </p:cNvPicPr>
          <p:nvPr/>
        </p:nvPicPr>
        <p:blipFill>
          <a:blip r:embed="rId3"/>
          <a:stretch>
            <a:fillRect/>
          </a:stretch>
        </p:blipFill>
        <p:spPr>
          <a:xfrm>
            <a:off x="426330" y="5568401"/>
            <a:ext cx="483742" cy="589506"/>
          </a:xfrm>
          <a:prstGeom prst="rect">
            <a:avLst/>
          </a:prstGeom>
        </p:spPr>
      </p:pic>
      <p:pic>
        <p:nvPicPr>
          <p:cNvPr id="6" name="Picture 5"/>
          <p:cNvPicPr>
            <a:picLocks noChangeAspect="1"/>
          </p:cNvPicPr>
          <p:nvPr/>
        </p:nvPicPr>
        <p:blipFill>
          <a:blip r:embed="rId4"/>
          <a:stretch>
            <a:fillRect/>
          </a:stretch>
        </p:blipFill>
        <p:spPr>
          <a:xfrm>
            <a:off x="2394321" y="4216609"/>
            <a:ext cx="626019" cy="534024"/>
          </a:xfrm>
          <a:prstGeom prst="rect">
            <a:avLst/>
          </a:prstGeom>
        </p:spPr>
      </p:pic>
      <p:pic>
        <p:nvPicPr>
          <p:cNvPr id="9" name="Picture 8"/>
          <p:cNvPicPr>
            <a:picLocks noChangeAspect="1"/>
          </p:cNvPicPr>
          <p:nvPr/>
        </p:nvPicPr>
        <p:blipFill>
          <a:blip r:embed="rId5"/>
          <a:stretch>
            <a:fillRect/>
          </a:stretch>
        </p:blipFill>
        <p:spPr>
          <a:xfrm>
            <a:off x="5152434" y="4720301"/>
            <a:ext cx="265875" cy="272004"/>
          </a:xfrm>
          <a:prstGeom prst="rect">
            <a:avLst/>
          </a:prstGeom>
        </p:spPr>
      </p:pic>
      <p:pic>
        <p:nvPicPr>
          <p:cNvPr id="10" name="Picture 9"/>
          <p:cNvPicPr>
            <a:picLocks noChangeAspect="1"/>
          </p:cNvPicPr>
          <p:nvPr/>
        </p:nvPicPr>
        <p:blipFill>
          <a:blip r:embed="rId6"/>
          <a:stretch>
            <a:fillRect/>
          </a:stretch>
        </p:blipFill>
        <p:spPr>
          <a:xfrm>
            <a:off x="3141705" y="5616949"/>
            <a:ext cx="462401" cy="540959"/>
          </a:xfrm>
          <a:prstGeom prst="rect">
            <a:avLst/>
          </a:prstGeom>
        </p:spPr>
      </p:pic>
      <p:pic>
        <p:nvPicPr>
          <p:cNvPr id="11" name="Picture 10"/>
          <p:cNvPicPr>
            <a:picLocks noChangeAspect="1"/>
          </p:cNvPicPr>
          <p:nvPr/>
        </p:nvPicPr>
        <p:blipFill>
          <a:blip r:embed="rId7"/>
          <a:stretch>
            <a:fillRect/>
          </a:stretch>
        </p:blipFill>
        <p:spPr>
          <a:xfrm>
            <a:off x="5361475" y="5575337"/>
            <a:ext cx="597564" cy="582571"/>
          </a:xfrm>
          <a:prstGeom prst="rect">
            <a:avLst/>
          </a:prstGeom>
        </p:spPr>
      </p:pic>
      <p:pic>
        <p:nvPicPr>
          <p:cNvPr id="13" name="Picture 12"/>
          <p:cNvPicPr>
            <a:picLocks noChangeAspect="1"/>
          </p:cNvPicPr>
          <p:nvPr/>
        </p:nvPicPr>
        <p:blipFill>
          <a:blip r:embed="rId8"/>
          <a:stretch>
            <a:fillRect/>
          </a:stretch>
        </p:blipFill>
        <p:spPr>
          <a:xfrm>
            <a:off x="7391704" y="5616949"/>
            <a:ext cx="497970" cy="540959"/>
          </a:xfrm>
          <a:prstGeom prst="rect">
            <a:avLst/>
          </a:prstGeom>
        </p:spPr>
      </p:pic>
      <p:pic>
        <p:nvPicPr>
          <p:cNvPr id="14" name="Picture 13"/>
          <p:cNvPicPr>
            <a:picLocks noChangeAspect="1"/>
          </p:cNvPicPr>
          <p:nvPr/>
        </p:nvPicPr>
        <p:blipFill>
          <a:blip r:embed="rId9"/>
          <a:stretch>
            <a:fillRect/>
          </a:stretch>
        </p:blipFill>
        <p:spPr>
          <a:xfrm>
            <a:off x="3985845" y="3159595"/>
            <a:ext cx="569108" cy="520153"/>
          </a:xfrm>
          <a:prstGeom prst="rect">
            <a:avLst/>
          </a:prstGeom>
        </p:spPr>
      </p:pic>
      <p:pic>
        <p:nvPicPr>
          <p:cNvPr id="16" name="Picture 15"/>
          <p:cNvPicPr>
            <a:picLocks noChangeAspect="1"/>
          </p:cNvPicPr>
          <p:nvPr/>
        </p:nvPicPr>
        <p:blipFill>
          <a:blip r:embed="rId10"/>
          <a:stretch>
            <a:fillRect/>
          </a:stretch>
        </p:blipFill>
        <p:spPr>
          <a:xfrm>
            <a:off x="5533289" y="1732982"/>
            <a:ext cx="561994" cy="346769"/>
          </a:xfrm>
          <a:prstGeom prst="rect">
            <a:avLst/>
          </a:prstGeom>
        </p:spPr>
      </p:pic>
      <p:pic>
        <p:nvPicPr>
          <p:cNvPr id="17" name="Picture 16"/>
          <p:cNvPicPr>
            <a:picLocks noChangeAspect="1"/>
          </p:cNvPicPr>
          <p:nvPr/>
        </p:nvPicPr>
        <p:blipFill>
          <a:blip r:embed="rId11"/>
          <a:stretch>
            <a:fillRect/>
          </a:stretch>
        </p:blipFill>
        <p:spPr>
          <a:xfrm>
            <a:off x="10419414" y="5141013"/>
            <a:ext cx="370752" cy="328255"/>
          </a:xfrm>
          <a:prstGeom prst="rect">
            <a:avLst/>
          </a:prstGeom>
        </p:spPr>
      </p:pic>
      <p:sp>
        <p:nvSpPr>
          <p:cNvPr id="3" name="TextBox 2"/>
          <p:cNvSpPr txBox="1"/>
          <p:nvPr/>
        </p:nvSpPr>
        <p:spPr>
          <a:xfrm>
            <a:off x="5262921" y="2084169"/>
            <a:ext cx="1196272" cy="257122"/>
          </a:xfrm>
          <a:prstGeom prst="rect">
            <a:avLst/>
          </a:prstGeom>
          <a:noFill/>
        </p:spPr>
        <p:txBody>
          <a:bodyPr wrap="square" rtlCol="0">
            <a:spAutoFit/>
          </a:bodyPr>
          <a:lstStyle/>
          <a:p>
            <a:r>
              <a:rPr lang="en-US" sz="1071" b="1" dirty="0">
                <a:solidFill>
                  <a:srgbClr val="505050"/>
                </a:solidFill>
              </a:rPr>
              <a:t>O365 Power BI </a:t>
            </a:r>
          </a:p>
        </p:txBody>
      </p:sp>
      <p:sp>
        <p:nvSpPr>
          <p:cNvPr id="20" name="TextBox 19"/>
          <p:cNvSpPr txBox="1"/>
          <p:nvPr/>
        </p:nvSpPr>
        <p:spPr>
          <a:xfrm>
            <a:off x="361262" y="6102913"/>
            <a:ext cx="1049179" cy="430309"/>
          </a:xfrm>
          <a:prstGeom prst="rect">
            <a:avLst/>
          </a:prstGeom>
          <a:noFill/>
        </p:spPr>
        <p:txBody>
          <a:bodyPr wrap="square" rtlCol="0">
            <a:spAutoFit/>
          </a:bodyPr>
          <a:lstStyle/>
          <a:p>
            <a:r>
              <a:rPr lang="en-US" sz="1071" dirty="0">
                <a:solidFill>
                  <a:srgbClr val="505050"/>
                </a:solidFill>
              </a:rPr>
              <a:t>Corporate Data Sources</a:t>
            </a:r>
          </a:p>
        </p:txBody>
      </p:sp>
      <p:sp>
        <p:nvSpPr>
          <p:cNvPr id="21" name="TextBox 20"/>
          <p:cNvSpPr txBox="1"/>
          <p:nvPr/>
        </p:nvSpPr>
        <p:spPr>
          <a:xfrm>
            <a:off x="3028349" y="6096094"/>
            <a:ext cx="1049179" cy="262241"/>
          </a:xfrm>
          <a:prstGeom prst="rect">
            <a:avLst/>
          </a:prstGeom>
          <a:noFill/>
        </p:spPr>
        <p:txBody>
          <a:bodyPr wrap="square" rtlCol="0">
            <a:spAutoFit/>
          </a:bodyPr>
          <a:lstStyle/>
          <a:p>
            <a:r>
              <a:rPr lang="en-US" sz="1071" dirty="0">
                <a:solidFill>
                  <a:srgbClr val="505050"/>
                </a:solidFill>
              </a:rPr>
              <a:t>IT Admin </a:t>
            </a:r>
          </a:p>
        </p:txBody>
      </p:sp>
      <p:sp>
        <p:nvSpPr>
          <p:cNvPr id="22" name="TextBox 21"/>
          <p:cNvSpPr txBox="1"/>
          <p:nvPr/>
        </p:nvSpPr>
        <p:spPr>
          <a:xfrm>
            <a:off x="2171431" y="4701269"/>
            <a:ext cx="1381309" cy="430309"/>
          </a:xfrm>
          <a:prstGeom prst="rect">
            <a:avLst/>
          </a:prstGeom>
          <a:noFill/>
        </p:spPr>
        <p:txBody>
          <a:bodyPr wrap="square" rtlCol="0">
            <a:spAutoFit/>
          </a:bodyPr>
          <a:lstStyle/>
          <a:p>
            <a:r>
              <a:rPr lang="en-US" sz="1071" dirty="0">
                <a:solidFill>
                  <a:srgbClr val="505050"/>
                </a:solidFill>
              </a:rPr>
              <a:t>Data Management Gateway</a:t>
            </a:r>
          </a:p>
        </p:txBody>
      </p:sp>
      <p:cxnSp>
        <p:nvCxnSpPr>
          <p:cNvPr id="8" name="Straight Arrow Connector 7"/>
          <p:cNvCxnSpPr>
            <a:stCxn id="10" idx="1"/>
            <a:endCxn id="5" idx="3"/>
          </p:cNvCxnSpPr>
          <p:nvPr/>
        </p:nvCxnSpPr>
        <p:spPr>
          <a:xfrm flipH="1" flipV="1">
            <a:off x="910072" y="5863154"/>
            <a:ext cx="2231633" cy="242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6" idx="1"/>
          </p:cNvCxnSpPr>
          <p:nvPr/>
        </p:nvCxnSpPr>
        <p:spPr>
          <a:xfrm flipH="1">
            <a:off x="731094" y="4483621"/>
            <a:ext cx="1663226" cy="1154684"/>
          </a:xfrm>
          <a:prstGeom prst="straightConnector1">
            <a:avLst/>
          </a:prstGeom>
          <a:ln>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0" name="Picture 2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907568" y="3159595"/>
            <a:ext cx="528571" cy="473135"/>
          </a:xfrm>
          <a:prstGeom prst="rect">
            <a:avLst/>
          </a:prstGeom>
        </p:spPr>
      </p:pic>
      <p:pic>
        <p:nvPicPr>
          <p:cNvPr id="32" name="Picture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856076" y="3178717"/>
            <a:ext cx="571792" cy="473135"/>
          </a:xfrm>
          <a:prstGeom prst="rect">
            <a:avLst/>
          </a:prstGeom>
        </p:spPr>
      </p:pic>
      <p:pic>
        <p:nvPicPr>
          <p:cNvPr id="33" name="Picture 3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773132" y="3186061"/>
            <a:ext cx="546820" cy="473135"/>
          </a:xfrm>
          <a:prstGeom prst="rect">
            <a:avLst/>
          </a:prstGeom>
        </p:spPr>
      </p:pic>
      <p:sp>
        <p:nvSpPr>
          <p:cNvPr id="34" name="TextBox 33"/>
          <p:cNvSpPr txBox="1"/>
          <p:nvPr/>
        </p:nvSpPr>
        <p:spPr>
          <a:xfrm>
            <a:off x="3907924" y="2718568"/>
            <a:ext cx="999644" cy="406265"/>
          </a:xfrm>
          <a:prstGeom prst="rect">
            <a:avLst/>
          </a:prstGeom>
          <a:noFill/>
        </p:spPr>
        <p:txBody>
          <a:bodyPr wrap="square" rtlCol="0">
            <a:spAutoFit/>
          </a:bodyPr>
          <a:lstStyle/>
          <a:p>
            <a:r>
              <a:rPr lang="en-US" sz="1020" dirty="0">
                <a:solidFill>
                  <a:srgbClr val="505050"/>
                </a:solidFill>
              </a:rPr>
              <a:t>Corporate </a:t>
            </a:r>
          </a:p>
          <a:p>
            <a:r>
              <a:rPr lang="en-US" sz="1020" dirty="0">
                <a:solidFill>
                  <a:srgbClr val="505050"/>
                </a:solidFill>
              </a:rPr>
              <a:t>Data Catalog</a:t>
            </a:r>
          </a:p>
        </p:txBody>
      </p:sp>
      <p:sp>
        <p:nvSpPr>
          <p:cNvPr id="35" name="TextBox 34"/>
          <p:cNvSpPr txBox="1"/>
          <p:nvPr/>
        </p:nvSpPr>
        <p:spPr>
          <a:xfrm>
            <a:off x="4739466" y="2717852"/>
            <a:ext cx="999644" cy="406265"/>
          </a:xfrm>
          <a:prstGeom prst="rect">
            <a:avLst/>
          </a:prstGeom>
          <a:noFill/>
        </p:spPr>
        <p:txBody>
          <a:bodyPr wrap="square" rtlCol="0">
            <a:spAutoFit/>
          </a:bodyPr>
          <a:lstStyle/>
          <a:p>
            <a:r>
              <a:rPr lang="en-US" sz="1020" dirty="0">
                <a:solidFill>
                  <a:srgbClr val="505050"/>
                </a:solidFill>
              </a:rPr>
              <a:t>Power BI Admin Center</a:t>
            </a:r>
          </a:p>
        </p:txBody>
      </p:sp>
      <p:sp>
        <p:nvSpPr>
          <p:cNvPr id="36" name="TextBox 35"/>
          <p:cNvSpPr txBox="1"/>
          <p:nvPr/>
        </p:nvSpPr>
        <p:spPr>
          <a:xfrm>
            <a:off x="5618516" y="2710345"/>
            <a:ext cx="1278956" cy="406265"/>
          </a:xfrm>
          <a:prstGeom prst="rect">
            <a:avLst/>
          </a:prstGeom>
          <a:noFill/>
        </p:spPr>
        <p:txBody>
          <a:bodyPr wrap="square" rtlCol="0">
            <a:spAutoFit/>
          </a:bodyPr>
          <a:lstStyle/>
          <a:p>
            <a:r>
              <a:rPr lang="en-US" sz="1020" dirty="0">
                <a:solidFill>
                  <a:srgbClr val="505050"/>
                </a:solidFill>
              </a:rPr>
              <a:t>Data Management Portal</a:t>
            </a:r>
          </a:p>
        </p:txBody>
      </p:sp>
      <p:cxnSp>
        <p:nvCxnSpPr>
          <p:cNvPr id="38" name="Straight Arrow Connector 37"/>
          <p:cNvCxnSpPr>
            <a:stCxn id="6" idx="0"/>
          </p:cNvCxnSpPr>
          <p:nvPr/>
        </p:nvCxnSpPr>
        <p:spPr>
          <a:xfrm flipV="1">
            <a:off x="2707331" y="3366958"/>
            <a:ext cx="1248751" cy="849651"/>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755777" y="2727733"/>
            <a:ext cx="1068009" cy="406265"/>
          </a:xfrm>
          <a:prstGeom prst="rect">
            <a:avLst/>
          </a:prstGeom>
          <a:noFill/>
        </p:spPr>
        <p:txBody>
          <a:bodyPr wrap="square" rtlCol="0">
            <a:spAutoFit/>
          </a:bodyPr>
          <a:lstStyle/>
          <a:p>
            <a:r>
              <a:rPr lang="en-US" sz="1020" dirty="0">
                <a:solidFill>
                  <a:srgbClr val="505050"/>
                </a:solidFill>
              </a:rPr>
              <a:t>SPO team sites, BI Sites, Q&amp;A</a:t>
            </a:r>
          </a:p>
        </p:txBody>
      </p:sp>
      <p:pic>
        <p:nvPicPr>
          <p:cNvPr id="40" name="Picture 39"/>
          <p:cNvPicPr>
            <a:picLocks noChangeAspect="1"/>
          </p:cNvPicPr>
          <p:nvPr/>
        </p:nvPicPr>
        <p:blipFill>
          <a:blip r:embed="rId3"/>
          <a:stretch>
            <a:fillRect/>
          </a:stretch>
        </p:blipFill>
        <p:spPr>
          <a:xfrm>
            <a:off x="9658411" y="1733424"/>
            <a:ext cx="483742" cy="589506"/>
          </a:xfrm>
          <a:prstGeom prst="rect">
            <a:avLst/>
          </a:prstGeom>
        </p:spPr>
      </p:pic>
      <p:sp>
        <p:nvSpPr>
          <p:cNvPr id="41" name="TextBox 40"/>
          <p:cNvSpPr txBox="1"/>
          <p:nvPr/>
        </p:nvSpPr>
        <p:spPr>
          <a:xfrm>
            <a:off x="9625677" y="2256167"/>
            <a:ext cx="1049179" cy="430309"/>
          </a:xfrm>
          <a:prstGeom prst="rect">
            <a:avLst/>
          </a:prstGeom>
          <a:noFill/>
        </p:spPr>
        <p:txBody>
          <a:bodyPr wrap="square" rtlCol="0">
            <a:spAutoFit/>
          </a:bodyPr>
          <a:lstStyle/>
          <a:p>
            <a:r>
              <a:rPr lang="en-US" sz="1071" dirty="0">
                <a:solidFill>
                  <a:srgbClr val="505050"/>
                </a:solidFill>
              </a:rPr>
              <a:t>Cloud Data Sources</a:t>
            </a:r>
          </a:p>
        </p:txBody>
      </p:sp>
      <p:pic>
        <p:nvPicPr>
          <p:cNvPr id="43" name="Picture 42"/>
          <p:cNvPicPr>
            <a:picLocks noChangeAspect="1"/>
          </p:cNvPicPr>
          <p:nvPr/>
        </p:nvPicPr>
        <p:blipFill>
          <a:blip r:embed="rId9"/>
          <a:stretch>
            <a:fillRect/>
          </a:stretch>
        </p:blipFill>
        <p:spPr>
          <a:xfrm>
            <a:off x="1472598" y="1733424"/>
            <a:ext cx="569108" cy="520153"/>
          </a:xfrm>
          <a:prstGeom prst="rect">
            <a:avLst/>
          </a:prstGeom>
        </p:spPr>
      </p:pic>
      <p:sp>
        <p:nvSpPr>
          <p:cNvPr id="44" name="TextBox 43"/>
          <p:cNvSpPr txBox="1"/>
          <p:nvPr/>
        </p:nvSpPr>
        <p:spPr>
          <a:xfrm>
            <a:off x="1394677" y="2256167"/>
            <a:ext cx="999644" cy="430309"/>
          </a:xfrm>
          <a:prstGeom prst="rect">
            <a:avLst/>
          </a:prstGeom>
          <a:noFill/>
        </p:spPr>
        <p:txBody>
          <a:bodyPr wrap="square" rtlCol="0">
            <a:spAutoFit/>
          </a:bodyPr>
          <a:lstStyle/>
          <a:p>
            <a:r>
              <a:rPr lang="en-US" sz="1071" dirty="0">
                <a:solidFill>
                  <a:srgbClr val="505050"/>
                </a:solidFill>
              </a:rPr>
              <a:t>Public</a:t>
            </a:r>
          </a:p>
          <a:p>
            <a:r>
              <a:rPr lang="en-US" sz="1071" dirty="0">
                <a:solidFill>
                  <a:srgbClr val="505050"/>
                </a:solidFill>
              </a:rPr>
              <a:t>Data Catalog</a:t>
            </a:r>
          </a:p>
        </p:txBody>
      </p:sp>
      <p:cxnSp>
        <p:nvCxnSpPr>
          <p:cNvPr id="46" name="Straight Arrow Connector 45"/>
          <p:cNvCxnSpPr/>
          <p:nvPr/>
        </p:nvCxnSpPr>
        <p:spPr>
          <a:xfrm>
            <a:off x="2034611" y="2209768"/>
            <a:ext cx="1944139" cy="106649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263869" y="6102913"/>
            <a:ext cx="1049179" cy="262241"/>
          </a:xfrm>
          <a:prstGeom prst="rect">
            <a:avLst/>
          </a:prstGeom>
          <a:noFill/>
        </p:spPr>
        <p:txBody>
          <a:bodyPr wrap="square" rtlCol="0">
            <a:spAutoFit/>
          </a:bodyPr>
          <a:lstStyle/>
          <a:p>
            <a:r>
              <a:rPr lang="en-US" sz="1071" dirty="0">
                <a:solidFill>
                  <a:srgbClr val="505050"/>
                </a:solidFill>
              </a:rPr>
              <a:t>Data Steward</a:t>
            </a:r>
          </a:p>
        </p:txBody>
      </p:sp>
      <p:sp>
        <p:nvSpPr>
          <p:cNvPr id="48" name="TextBox 47"/>
          <p:cNvSpPr txBox="1"/>
          <p:nvPr/>
        </p:nvSpPr>
        <p:spPr>
          <a:xfrm>
            <a:off x="7358468" y="6124603"/>
            <a:ext cx="1049179" cy="430309"/>
          </a:xfrm>
          <a:prstGeom prst="rect">
            <a:avLst/>
          </a:prstGeom>
          <a:noFill/>
        </p:spPr>
        <p:txBody>
          <a:bodyPr wrap="square" rtlCol="0">
            <a:spAutoFit/>
          </a:bodyPr>
          <a:lstStyle/>
          <a:p>
            <a:r>
              <a:rPr lang="en-US" sz="1071" dirty="0">
                <a:solidFill>
                  <a:srgbClr val="505050"/>
                </a:solidFill>
              </a:rPr>
              <a:t>IW </a:t>
            </a:r>
          </a:p>
          <a:p>
            <a:r>
              <a:rPr lang="en-US" sz="1071" dirty="0">
                <a:solidFill>
                  <a:srgbClr val="505050"/>
                </a:solidFill>
              </a:rPr>
              <a:t>(Author)</a:t>
            </a:r>
          </a:p>
        </p:txBody>
      </p:sp>
      <p:pic>
        <p:nvPicPr>
          <p:cNvPr id="49" name="Picture 48"/>
          <p:cNvPicPr>
            <a:picLocks noChangeAspect="1"/>
          </p:cNvPicPr>
          <p:nvPr/>
        </p:nvPicPr>
        <p:blipFill>
          <a:blip r:embed="rId8"/>
          <a:stretch>
            <a:fillRect/>
          </a:stretch>
        </p:blipFill>
        <p:spPr>
          <a:xfrm>
            <a:off x="9980900" y="5616949"/>
            <a:ext cx="497970" cy="540959"/>
          </a:xfrm>
          <a:prstGeom prst="rect">
            <a:avLst/>
          </a:prstGeom>
        </p:spPr>
      </p:pic>
      <p:sp>
        <p:nvSpPr>
          <p:cNvPr id="50" name="TextBox 49"/>
          <p:cNvSpPr txBox="1"/>
          <p:nvPr/>
        </p:nvSpPr>
        <p:spPr>
          <a:xfrm>
            <a:off x="9926363" y="6102913"/>
            <a:ext cx="1049179" cy="430309"/>
          </a:xfrm>
          <a:prstGeom prst="rect">
            <a:avLst/>
          </a:prstGeom>
          <a:noFill/>
        </p:spPr>
        <p:txBody>
          <a:bodyPr wrap="square" rtlCol="0">
            <a:spAutoFit/>
          </a:bodyPr>
          <a:lstStyle/>
          <a:p>
            <a:r>
              <a:rPr lang="en-US" sz="1071" dirty="0">
                <a:solidFill>
                  <a:srgbClr val="505050"/>
                </a:solidFill>
              </a:rPr>
              <a:t>IW </a:t>
            </a:r>
          </a:p>
          <a:p>
            <a:r>
              <a:rPr lang="en-US" sz="1071" dirty="0">
                <a:solidFill>
                  <a:srgbClr val="505050"/>
                </a:solidFill>
              </a:rPr>
              <a:t>(Consumer)</a:t>
            </a:r>
          </a:p>
        </p:txBody>
      </p:sp>
      <p:cxnSp>
        <p:nvCxnSpPr>
          <p:cNvPr id="53" name="Elbow Connector 52"/>
          <p:cNvCxnSpPr>
            <a:stCxn id="6" idx="3"/>
            <a:endCxn id="33" idx="2"/>
          </p:cNvCxnSpPr>
          <p:nvPr/>
        </p:nvCxnSpPr>
        <p:spPr>
          <a:xfrm flipV="1">
            <a:off x="3020340" y="3659196"/>
            <a:ext cx="4026202" cy="824425"/>
          </a:xfrm>
          <a:prstGeom prst="bentConnector2">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0" idx="0"/>
          </p:cNvCxnSpPr>
          <p:nvPr/>
        </p:nvCxnSpPr>
        <p:spPr>
          <a:xfrm flipV="1">
            <a:off x="3372906" y="3723429"/>
            <a:ext cx="1629306" cy="18935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5709483" y="3687980"/>
            <a:ext cx="308372" cy="189558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5695929" y="4998838"/>
            <a:ext cx="1227998" cy="262241"/>
          </a:xfrm>
          <a:prstGeom prst="rect">
            <a:avLst/>
          </a:prstGeom>
          <a:noFill/>
        </p:spPr>
        <p:txBody>
          <a:bodyPr wrap="square" rtlCol="0">
            <a:spAutoFit/>
          </a:bodyPr>
          <a:lstStyle/>
          <a:p>
            <a:r>
              <a:rPr lang="en-US" sz="1071" dirty="0">
                <a:solidFill>
                  <a:srgbClr val="00B050"/>
                </a:solidFill>
              </a:rPr>
              <a:t>Manage Data</a:t>
            </a:r>
          </a:p>
        </p:txBody>
      </p:sp>
      <p:sp>
        <p:nvSpPr>
          <p:cNvPr id="65" name="TextBox 64"/>
          <p:cNvSpPr txBox="1"/>
          <p:nvPr/>
        </p:nvSpPr>
        <p:spPr>
          <a:xfrm>
            <a:off x="3985453" y="4749508"/>
            <a:ext cx="924757" cy="1270656"/>
          </a:xfrm>
          <a:prstGeom prst="rect">
            <a:avLst/>
          </a:prstGeom>
          <a:noFill/>
        </p:spPr>
        <p:txBody>
          <a:bodyPr wrap="square" rtlCol="0">
            <a:spAutoFit/>
          </a:bodyPr>
          <a:lstStyle/>
          <a:p>
            <a:r>
              <a:rPr lang="en-US" sz="1071" dirty="0">
                <a:solidFill>
                  <a:srgbClr val="505050"/>
                </a:solidFill>
              </a:rPr>
              <a:t>Publish raw data sources or expose them as OData feeds</a:t>
            </a:r>
          </a:p>
        </p:txBody>
      </p:sp>
      <p:cxnSp>
        <p:nvCxnSpPr>
          <p:cNvPr id="67" name="Straight Arrow Connector 66"/>
          <p:cNvCxnSpPr/>
          <p:nvPr/>
        </p:nvCxnSpPr>
        <p:spPr>
          <a:xfrm flipH="1" flipV="1">
            <a:off x="4270400" y="3632731"/>
            <a:ext cx="1262889" cy="194260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2862085" y="4913154"/>
            <a:ext cx="323261" cy="6965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4829222" y="4485491"/>
            <a:ext cx="1227998" cy="262241"/>
          </a:xfrm>
          <a:prstGeom prst="rect">
            <a:avLst/>
          </a:prstGeom>
          <a:noFill/>
        </p:spPr>
        <p:txBody>
          <a:bodyPr wrap="square" rtlCol="0">
            <a:spAutoFit/>
          </a:bodyPr>
          <a:lstStyle/>
          <a:p>
            <a:r>
              <a:rPr lang="en-US" sz="1071" dirty="0">
                <a:solidFill>
                  <a:srgbClr val="00B050"/>
                </a:solidFill>
              </a:rPr>
              <a:t>Publish queries</a:t>
            </a:r>
          </a:p>
        </p:txBody>
      </p:sp>
      <p:cxnSp>
        <p:nvCxnSpPr>
          <p:cNvPr id="72" name="Straight Arrow Connector 71"/>
          <p:cNvCxnSpPr>
            <a:stCxn id="40" idx="1"/>
            <a:endCxn id="33" idx="3"/>
          </p:cNvCxnSpPr>
          <p:nvPr/>
        </p:nvCxnSpPr>
        <p:spPr>
          <a:xfrm flipH="1">
            <a:off x="7319952" y="2028177"/>
            <a:ext cx="2338459" cy="1394452"/>
          </a:xfrm>
          <a:prstGeom prst="straightConnector1">
            <a:avLst/>
          </a:prstGeom>
          <a:ln>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8166077" y="2146110"/>
            <a:ext cx="1049179" cy="262241"/>
          </a:xfrm>
          <a:prstGeom prst="rect">
            <a:avLst/>
          </a:prstGeom>
          <a:noFill/>
        </p:spPr>
        <p:txBody>
          <a:bodyPr wrap="square" rtlCol="0">
            <a:spAutoFit/>
          </a:bodyPr>
          <a:lstStyle/>
          <a:p>
            <a:r>
              <a:rPr lang="en-US" sz="1071" dirty="0">
                <a:solidFill>
                  <a:srgbClr val="7030A0"/>
                </a:solidFill>
              </a:rPr>
              <a:t>Data Refresh</a:t>
            </a:r>
          </a:p>
        </p:txBody>
      </p:sp>
      <p:sp>
        <p:nvSpPr>
          <p:cNvPr id="75" name="TextBox 74"/>
          <p:cNvSpPr txBox="1"/>
          <p:nvPr/>
        </p:nvSpPr>
        <p:spPr>
          <a:xfrm>
            <a:off x="5950895" y="4221692"/>
            <a:ext cx="1049179" cy="262241"/>
          </a:xfrm>
          <a:prstGeom prst="rect">
            <a:avLst/>
          </a:prstGeom>
          <a:noFill/>
        </p:spPr>
        <p:txBody>
          <a:bodyPr wrap="square" rtlCol="0">
            <a:spAutoFit/>
          </a:bodyPr>
          <a:lstStyle/>
          <a:p>
            <a:r>
              <a:rPr lang="en-US" sz="1071" dirty="0">
                <a:solidFill>
                  <a:srgbClr val="7030A0"/>
                </a:solidFill>
              </a:rPr>
              <a:t>Data Refresh</a:t>
            </a:r>
          </a:p>
        </p:txBody>
      </p:sp>
      <p:pic>
        <p:nvPicPr>
          <p:cNvPr id="76" name="Picture 75"/>
          <p:cNvPicPr>
            <a:picLocks noChangeAspect="1"/>
          </p:cNvPicPr>
          <p:nvPr/>
        </p:nvPicPr>
        <p:blipFill>
          <a:blip r:embed="rId5"/>
          <a:stretch>
            <a:fillRect/>
          </a:stretch>
        </p:blipFill>
        <p:spPr>
          <a:xfrm>
            <a:off x="7811272" y="5502303"/>
            <a:ext cx="265875" cy="272004"/>
          </a:xfrm>
          <a:prstGeom prst="rect">
            <a:avLst/>
          </a:prstGeom>
        </p:spPr>
      </p:pic>
      <p:pic>
        <p:nvPicPr>
          <p:cNvPr id="77" name="Picture 76"/>
          <p:cNvPicPr>
            <a:picLocks noChangeAspect="1"/>
          </p:cNvPicPr>
          <p:nvPr/>
        </p:nvPicPr>
        <p:blipFill>
          <a:blip r:embed="rId5"/>
          <a:stretch>
            <a:fillRect/>
          </a:stretch>
        </p:blipFill>
        <p:spPr>
          <a:xfrm>
            <a:off x="10461331" y="5502303"/>
            <a:ext cx="265875" cy="272004"/>
          </a:xfrm>
          <a:prstGeom prst="rect">
            <a:avLst/>
          </a:prstGeom>
        </p:spPr>
      </p:pic>
      <p:pic>
        <p:nvPicPr>
          <p:cNvPr id="80" name="Picture 79"/>
          <p:cNvPicPr>
            <a:picLocks noChangeAspect="1"/>
          </p:cNvPicPr>
          <p:nvPr/>
        </p:nvPicPr>
        <p:blipFill>
          <a:blip r:embed="rId15"/>
          <a:stretch>
            <a:fillRect/>
          </a:stretch>
        </p:blipFill>
        <p:spPr>
          <a:xfrm>
            <a:off x="10855873" y="5309179"/>
            <a:ext cx="193645" cy="266158"/>
          </a:xfrm>
          <a:prstGeom prst="rect">
            <a:avLst/>
          </a:prstGeom>
        </p:spPr>
      </p:pic>
      <p:sp>
        <p:nvSpPr>
          <p:cNvPr id="81" name="TextBox 80"/>
          <p:cNvSpPr txBox="1"/>
          <p:nvPr/>
        </p:nvSpPr>
        <p:spPr>
          <a:xfrm>
            <a:off x="8154853" y="5562422"/>
            <a:ext cx="1049179" cy="766448"/>
          </a:xfrm>
          <a:prstGeom prst="rect">
            <a:avLst/>
          </a:prstGeom>
          <a:noFill/>
        </p:spPr>
        <p:txBody>
          <a:bodyPr wrap="square" rtlCol="0">
            <a:spAutoFit/>
          </a:bodyPr>
          <a:lstStyle/>
          <a:p>
            <a:r>
              <a:rPr lang="en-US" sz="1071" dirty="0">
                <a:solidFill>
                  <a:srgbClr val="505050"/>
                </a:solidFill>
              </a:rPr>
              <a:t>Power Query</a:t>
            </a:r>
          </a:p>
          <a:p>
            <a:r>
              <a:rPr lang="en-US" sz="1071" dirty="0">
                <a:solidFill>
                  <a:srgbClr val="505050"/>
                </a:solidFill>
              </a:rPr>
              <a:t>Power Pivot</a:t>
            </a:r>
          </a:p>
          <a:p>
            <a:r>
              <a:rPr lang="en-US" sz="1071" dirty="0">
                <a:solidFill>
                  <a:srgbClr val="505050"/>
                </a:solidFill>
              </a:rPr>
              <a:t>Power View</a:t>
            </a:r>
          </a:p>
          <a:p>
            <a:r>
              <a:rPr lang="en-US" sz="1071" dirty="0">
                <a:solidFill>
                  <a:srgbClr val="505050"/>
                </a:solidFill>
              </a:rPr>
              <a:t>Power Map</a:t>
            </a:r>
          </a:p>
        </p:txBody>
      </p:sp>
      <p:cxnSp>
        <p:nvCxnSpPr>
          <p:cNvPr id="83" name="Straight Arrow Connector 82"/>
          <p:cNvCxnSpPr>
            <a:endCxn id="13" idx="0"/>
          </p:cNvCxnSpPr>
          <p:nvPr/>
        </p:nvCxnSpPr>
        <p:spPr>
          <a:xfrm>
            <a:off x="4554954" y="3419672"/>
            <a:ext cx="3085735" cy="219727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13" idx="0"/>
          </p:cNvCxnSpPr>
          <p:nvPr/>
        </p:nvCxnSpPr>
        <p:spPr>
          <a:xfrm flipH="1" flipV="1">
            <a:off x="7122898" y="3632731"/>
            <a:ext cx="517791" cy="1984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7526813" y="4375884"/>
            <a:ext cx="1384751" cy="934517"/>
          </a:xfrm>
          <a:prstGeom prst="rect">
            <a:avLst/>
          </a:prstGeom>
          <a:noFill/>
        </p:spPr>
        <p:txBody>
          <a:bodyPr wrap="square" rtlCol="0">
            <a:spAutoFit/>
          </a:bodyPr>
          <a:lstStyle/>
          <a:p>
            <a:r>
              <a:rPr lang="en-US" sz="1071" dirty="0">
                <a:solidFill>
                  <a:srgbClr val="00188F">
                    <a:lumMod val="75000"/>
                  </a:srgbClr>
                </a:solidFill>
              </a:rPr>
              <a:t>Publish reports  &amp; create featured questions, configure scheduled refresh</a:t>
            </a:r>
          </a:p>
        </p:txBody>
      </p:sp>
      <p:sp>
        <p:nvSpPr>
          <p:cNvPr id="90" name="TextBox 89"/>
          <p:cNvSpPr txBox="1"/>
          <p:nvPr/>
        </p:nvSpPr>
        <p:spPr>
          <a:xfrm>
            <a:off x="6356009" y="4444912"/>
            <a:ext cx="1384751" cy="430309"/>
          </a:xfrm>
          <a:prstGeom prst="rect">
            <a:avLst/>
          </a:prstGeom>
          <a:noFill/>
        </p:spPr>
        <p:txBody>
          <a:bodyPr wrap="square" rtlCol="0">
            <a:spAutoFit/>
          </a:bodyPr>
          <a:lstStyle/>
          <a:p>
            <a:r>
              <a:rPr lang="en-US" sz="1071" dirty="0">
                <a:solidFill>
                  <a:srgbClr val="00188F">
                    <a:lumMod val="75000"/>
                  </a:srgbClr>
                </a:solidFill>
              </a:rPr>
              <a:t>Import data,</a:t>
            </a:r>
          </a:p>
          <a:p>
            <a:r>
              <a:rPr lang="en-US" sz="1071" dirty="0">
                <a:solidFill>
                  <a:srgbClr val="00188F">
                    <a:lumMod val="75000"/>
                  </a:srgbClr>
                </a:solidFill>
              </a:rPr>
              <a:t> Publish queries</a:t>
            </a:r>
          </a:p>
        </p:txBody>
      </p:sp>
      <p:sp>
        <p:nvSpPr>
          <p:cNvPr id="91" name="TextBox 90"/>
          <p:cNvSpPr txBox="1"/>
          <p:nvPr/>
        </p:nvSpPr>
        <p:spPr>
          <a:xfrm>
            <a:off x="10707590" y="5656966"/>
            <a:ext cx="1049179" cy="1102586"/>
          </a:xfrm>
          <a:prstGeom prst="rect">
            <a:avLst/>
          </a:prstGeom>
          <a:noFill/>
        </p:spPr>
        <p:txBody>
          <a:bodyPr wrap="square" rtlCol="0">
            <a:spAutoFit/>
          </a:bodyPr>
          <a:lstStyle/>
          <a:p>
            <a:r>
              <a:rPr lang="en-US" sz="1071" dirty="0">
                <a:solidFill>
                  <a:srgbClr val="505050"/>
                </a:solidFill>
              </a:rPr>
              <a:t>Excel,</a:t>
            </a:r>
          </a:p>
          <a:p>
            <a:r>
              <a:rPr lang="en-US" sz="1071" dirty="0">
                <a:solidFill>
                  <a:srgbClr val="505050"/>
                </a:solidFill>
              </a:rPr>
              <a:t>Tablet/Mobile,</a:t>
            </a:r>
          </a:p>
          <a:p>
            <a:r>
              <a:rPr lang="en-US" sz="1071" dirty="0">
                <a:solidFill>
                  <a:srgbClr val="505050"/>
                </a:solidFill>
              </a:rPr>
              <a:t>Browser – Silverlight, HTML5</a:t>
            </a:r>
          </a:p>
        </p:txBody>
      </p:sp>
      <p:cxnSp>
        <p:nvCxnSpPr>
          <p:cNvPr id="93" name="Straight Arrow Connector 92"/>
          <p:cNvCxnSpPr>
            <a:stCxn id="49" idx="0"/>
          </p:cNvCxnSpPr>
          <p:nvPr/>
        </p:nvCxnSpPr>
        <p:spPr>
          <a:xfrm flipH="1" flipV="1">
            <a:off x="7251561" y="3537419"/>
            <a:ext cx="2978324" cy="2079530"/>
          </a:xfrm>
          <a:prstGeom prst="straightConnector1">
            <a:avLst/>
          </a:prstGeom>
          <a:ln>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8835115" y="4146550"/>
            <a:ext cx="1457306" cy="598379"/>
          </a:xfrm>
          <a:prstGeom prst="rect">
            <a:avLst/>
          </a:prstGeom>
          <a:noFill/>
        </p:spPr>
        <p:txBody>
          <a:bodyPr wrap="square" rtlCol="0">
            <a:spAutoFit/>
          </a:bodyPr>
          <a:lstStyle/>
          <a:p>
            <a:r>
              <a:rPr lang="en-US" sz="1071" dirty="0">
                <a:solidFill>
                  <a:srgbClr val="C00000"/>
                </a:solidFill>
              </a:rPr>
              <a:t>Consume interactive reports, ask questions</a:t>
            </a:r>
          </a:p>
        </p:txBody>
      </p:sp>
      <p:sp>
        <p:nvSpPr>
          <p:cNvPr id="96" name="TextBox 95"/>
          <p:cNvSpPr txBox="1"/>
          <p:nvPr/>
        </p:nvSpPr>
        <p:spPr>
          <a:xfrm>
            <a:off x="2952829" y="5034416"/>
            <a:ext cx="924757" cy="262241"/>
          </a:xfrm>
          <a:prstGeom prst="rect">
            <a:avLst/>
          </a:prstGeom>
          <a:noFill/>
        </p:spPr>
        <p:txBody>
          <a:bodyPr wrap="square" rtlCol="0">
            <a:spAutoFit/>
          </a:bodyPr>
          <a:lstStyle/>
          <a:p>
            <a:r>
              <a:rPr lang="en-US" sz="1071" dirty="0">
                <a:solidFill>
                  <a:srgbClr val="505050"/>
                </a:solidFill>
              </a:rPr>
              <a:t>Configure</a:t>
            </a:r>
          </a:p>
        </p:txBody>
      </p:sp>
      <p:cxnSp>
        <p:nvCxnSpPr>
          <p:cNvPr id="18" name="Elbow Connector 17"/>
          <p:cNvCxnSpPr>
            <a:stCxn id="47" idx="2"/>
            <a:endCxn id="20" idx="2"/>
          </p:cNvCxnSpPr>
          <p:nvPr/>
        </p:nvCxnSpPr>
        <p:spPr>
          <a:xfrm rot="5400000">
            <a:off x="3253120" y="3997885"/>
            <a:ext cx="168069" cy="4902607"/>
          </a:xfrm>
          <a:prstGeom prst="bentConnector3">
            <a:avLst>
              <a:gd name="adj1" fmla="val 165049"/>
            </a:avLst>
          </a:prstGeom>
          <a:ln>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rot="5400000" flipH="1">
            <a:off x="4025120" y="2666343"/>
            <a:ext cx="236844" cy="7521796"/>
          </a:xfrm>
          <a:prstGeom prst="bentConnector4">
            <a:avLst>
              <a:gd name="adj1" fmla="val -98441"/>
              <a:gd name="adj2" fmla="val 103100"/>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323576" y="6545663"/>
            <a:ext cx="1221645" cy="262241"/>
          </a:xfrm>
          <a:prstGeom prst="rect">
            <a:avLst/>
          </a:prstGeom>
          <a:noFill/>
        </p:spPr>
        <p:txBody>
          <a:bodyPr wrap="square" rtlCol="0">
            <a:spAutoFit/>
          </a:bodyPr>
          <a:lstStyle/>
          <a:p>
            <a:r>
              <a:rPr lang="en-US" sz="1071" dirty="0">
                <a:solidFill>
                  <a:srgbClr val="00188F">
                    <a:lumMod val="75000"/>
                  </a:srgbClr>
                </a:solidFill>
              </a:rPr>
              <a:t>Import Data</a:t>
            </a:r>
          </a:p>
        </p:txBody>
      </p:sp>
      <p:sp>
        <p:nvSpPr>
          <p:cNvPr id="70" name="TextBox 69"/>
          <p:cNvSpPr txBox="1"/>
          <p:nvPr/>
        </p:nvSpPr>
        <p:spPr>
          <a:xfrm>
            <a:off x="3213968" y="6398295"/>
            <a:ext cx="1221645" cy="262241"/>
          </a:xfrm>
          <a:prstGeom prst="rect">
            <a:avLst/>
          </a:prstGeom>
          <a:noFill/>
        </p:spPr>
        <p:txBody>
          <a:bodyPr wrap="square" rtlCol="0">
            <a:spAutoFit/>
          </a:bodyPr>
          <a:lstStyle/>
          <a:p>
            <a:r>
              <a:rPr lang="en-US" sz="1071" dirty="0">
                <a:solidFill>
                  <a:srgbClr val="00B050"/>
                </a:solidFill>
              </a:rPr>
              <a:t>Import Data</a:t>
            </a:r>
          </a:p>
        </p:txBody>
      </p:sp>
      <p:cxnSp>
        <p:nvCxnSpPr>
          <p:cNvPr id="52" name="Elbow Connector 51"/>
          <p:cNvCxnSpPr/>
          <p:nvPr/>
        </p:nvCxnSpPr>
        <p:spPr>
          <a:xfrm rot="5400000">
            <a:off x="7868702" y="3836405"/>
            <a:ext cx="3259169" cy="9462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9008240" y="3740354"/>
            <a:ext cx="1221645" cy="262241"/>
          </a:xfrm>
          <a:prstGeom prst="rect">
            <a:avLst/>
          </a:prstGeom>
          <a:noFill/>
        </p:spPr>
        <p:txBody>
          <a:bodyPr wrap="square" rtlCol="0">
            <a:spAutoFit/>
          </a:bodyPr>
          <a:lstStyle/>
          <a:p>
            <a:r>
              <a:rPr lang="en-US" sz="1071" dirty="0">
                <a:solidFill>
                  <a:srgbClr val="00188F">
                    <a:lumMod val="75000"/>
                  </a:srgbClr>
                </a:solidFill>
              </a:rPr>
              <a:t>Import Data</a:t>
            </a:r>
          </a:p>
        </p:txBody>
      </p:sp>
      <p:cxnSp>
        <p:nvCxnSpPr>
          <p:cNvPr id="55" name="Straight Arrow Connector 54"/>
          <p:cNvCxnSpPr>
            <a:stCxn id="41" idx="1"/>
            <a:endCxn id="11" idx="3"/>
          </p:cNvCxnSpPr>
          <p:nvPr/>
        </p:nvCxnSpPr>
        <p:spPr>
          <a:xfrm flipH="1">
            <a:off x="5959039" y="2471322"/>
            <a:ext cx="3666639" cy="339530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8173195" y="2940339"/>
            <a:ext cx="1221645" cy="262241"/>
          </a:xfrm>
          <a:prstGeom prst="rect">
            <a:avLst/>
          </a:prstGeom>
          <a:noFill/>
        </p:spPr>
        <p:txBody>
          <a:bodyPr wrap="square" rtlCol="0">
            <a:spAutoFit/>
          </a:bodyPr>
          <a:lstStyle/>
          <a:p>
            <a:r>
              <a:rPr lang="en-US" sz="1071" dirty="0">
                <a:solidFill>
                  <a:srgbClr val="00B050"/>
                </a:solidFill>
              </a:rPr>
              <a:t>Import Data</a:t>
            </a:r>
          </a:p>
        </p:txBody>
      </p:sp>
      <p:pic>
        <p:nvPicPr>
          <p:cNvPr id="68" name="Picture 67"/>
          <p:cNvPicPr>
            <a:picLocks noChangeAspect="1"/>
          </p:cNvPicPr>
          <p:nvPr/>
        </p:nvPicPr>
        <p:blipFill>
          <a:blip r:embed="rId3"/>
          <a:stretch>
            <a:fillRect/>
          </a:stretch>
        </p:blipFill>
        <p:spPr>
          <a:xfrm>
            <a:off x="177295" y="1696333"/>
            <a:ext cx="483742" cy="589506"/>
          </a:xfrm>
          <a:prstGeom prst="rect">
            <a:avLst/>
          </a:prstGeom>
        </p:spPr>
      </p:pic>
      <p:sp>
        <p:nvSpPr>
          <p:cNvPr id="73" name="TextBox 72"/>
          <p:cNvSpPr txBox="1"/>
          <p:nvPr/>
        </p:nvSpPr>
        <p:spPr>
          <a:xfrm>
            <a:off x="144561" y="2219076"/>
            <a:ext cx="1049179" cy="430309"/>
          </a:xfrm>
          <a:prstGeom prst="rect">
            <a:avLst/>
          </a:prstGeom>
          <a:noFill/>
        </p:spPr>
        <p:txBody>
          <a:bodyPr wrap="square" rtlCol="0">
            <a:spAutoFit/>
          </a:bodyPr>
          <a:lstStyle/>
          <a:p>
            <a:r>
              <a:rPr lang="en-US" sz="1071" dirty="0">
                <a:solidFill>
                  <a:srgbClr val="505050"/>
                </a:solidFill>
              </a:rPr>
              <a:t>Public Cloud Data Sources</a:t>
            </a:r>
          </a:p>
        </p:txBody>
      </p:sp>
      <p:cxnSp>
        <p:nvCxnSpPr>
          <p:cNvPr id="12" name="Straight Arrow Connector 11"/>
          <p:cNvCxnSpPr>
            <a:stCxn id="68" idx="3"/>
            <a:endCxn id="43" idx="1"/>
          </p:cNvCxnSpPr>
          <p:nvPr/>
        </p:nvCxnSpPr>
        <p:spPr>
          <a:xfrm>
            <a:off x="661037" y="1991087"/>
            <a:ext cx="811561" cy="241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661037" y="1692850"/>
            <a:ext cx="1049179" cy="262241"/>
          </a:xfrm>
          <a:prstGeom prst="rect">
            <a:avLst/>
          </a:prstGeom>
          <a:noFill/>
        </p:spPr>
        <p:txBody>
          <a:bodyPr wrap="square" rtlCol="0">
            <a:spAutoFit/>
          </a:bodyPr>
          <a:lstStyle/>
          <a:p>
            <a:r>
              <a:rPr lang="en-US" sz="1071" dirty="0">
                <a:solidFill>
                  <a:srgbClr val="7030A0"/>
                </a:solidFill>
              </a:rPr>
              <a:t>Index</a:t>
            </a:r>
          </a:p>
        </p:txBody>
      </p:sp>
    </p:spTree>
    <p:extLst>
      <p:ext uri="{BB962C8B-B14F-4D97-AF65-F5344CB8AC3E}">
        <p14:creationId xmlns:p14="http://schemas.microsoft.com/office/powerpoint/2010/main" val="24409019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56"/>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96"/>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65"/>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9"/>
                                        </p:tgtEl>
                                        <p:attrNameLst>
                                          <p:attrName>style.visibility</p:attrName>
                                        </p:attrNameLst>
                                      </p:cBhvr>
                                      <p:to>
                                        <p:strVal val="visible"/>
                                      </p:to>
                                    </p:set>
                                  </p:childTnLst>
                                </p:cTn>
                              </p:par>
                              <p:par>
                                <p:cTn id="55" presetID="1" presetClass="exit" presetSubtype="0" fill="hold" nodeType="withEffect">
                                  <p:stCondLst>
                                    <p:cond delay="0"/>
                                  </p:stCondLst>
                                  <p:childTnLst>
                                    <p:set>
                                      <p:cBhvr>
                                        <p:cTn id="56" dur="1" fill="hold">
                                          <p:stCondLst>
                                            <p:cond delay="0"/>
                                          </p:stCondLst>
                                        </p:cTn>
                                        <p:tgtEl>
                                          <p:spTgt spid="67"/>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59"/>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64"/>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1"/>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9"/>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70"/>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18"/>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55"/>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82"/>
                                        </p:tgtEl>
                                        <p:attrNameLst>
                                          <p:attrName>style.visibility</p:attrName>
                                        </p:attrNameLst>
                                      </p:cBhvr>
                                      <p:to>
                                        <p:strVal val="hidden"/>
                                      </p:to>
                                    </p:set>
                                  </p:childTnLst>
                                </p:cTn>
                              </p:par>
                              <p:par>
                                <p:cTn id="73" presetID="1" presetClass="entr" presetSubtype="0"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8"/>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9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94"/>
                                        </p:tgtEl>
                                        <p:attrNameLst>
                                          <p:attrName>style.visibility</p:attrName>
                                        </p:attrNameLst>
                                      </p:cBhvr>
                                      <p:to>
                                        <p:strVal val="visible"/>
                                      </p:to>
                                    </p:set>
                                  </p:childTnLst>
                                </p:cTn>
                              </p:par>
                              <p:par>
                                <p:cTn id="87" presetID="1" presetClass="exit" presetSubtype="0" fill="hold" grpId="1" nodeType="withEffect">
                                  <p:stCondLst>
                                    <p:cond delay="0"/>
                                  </p:stCondLst>
                                  <p:childTnLst>
                                    <p:set>
                                      <p:cBhvr>
                                        <p:cTn id="88" dur="1" fill="hold">
                                          <p:stCondLst>
                                            <p:cond delay="0"/>
                                          </p:stCondLst>
                                        </p:cTn>
                                        <p:tgtEl>
                                          <p:spTgt spid="90"/>
                                        </p:tgtEl>
                                        <p:attrNameLst>
                                          <p:attrName>style.visibility</p:attrName>
                                        </p:attrNameLst>
                                      </p:cBhvr>
                                      <p:to>
                                        <p:strVal val="hidden"/>
                                      </p:to>
                                    </p:set>
                                  </p:childTnLst>
                                </p:cTn>
                              </p:par>
                              <p:par>
                                <p:cTn id="89" presetID="1" presetClass="exit" presetSubtype="0" fill="hold" nodeType="withEffect">
                                  <p:stCondLst>
                                    <p:cond delay="0"/>
                                  </p:stCondLst>
                                  <p:childTnLst>
                                    <p:set>
                                      <p:cBhvr>
                                        <p:cTn id="90" dur="1" fill="hold">
                                          <p:stCondLst>
                                            <p:cond delay="0"/>
                                          </p:stCondLst>
                                        </p:cTn>
                                        <p:tgtEl>
                                          <p:spTgt spid="83"/>
                                        </p:tgtEl>
                                        <p:attrNameLst>
                                          <p:attrName>style.visibility</p:attrName>
                                        </p:attrNameLst>
                                      </p:cBhvr>
                                      <p:to>
                                        <p:strVal val="hidden"/>
                                      </p:to>
                                    </p:set>
                                  </p:childTnLst>
                                </p:cTn>
                              </p:par>
                              <p:par>
                                <p:cTn id="91" presetID="1" presetClass="exit" presetSubtype="0" fill="hold" nodeType="withEffect">
                                  <p:stCondLst>
                                    <p:cond delay="0"/>
                                  </p:stCondLst>
                                  <p:childTnLst>
                                    <p:set>
                                      <p:cBhvr>
                                        <p:cTn id="92" dur="1" fill="hold">
                                          <p:stCondLst>
                                            <p:cond delay="0"/>
                                          </p:stCondLst>
                                        </p:cTn>
                                        <p:tgtEl>
                                          <p:spTgt spid="87"/>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89"/>
                                        </p:tgtEl>
                                        <p:attrNameLst>
                                          <p:attrName>style.visibility</p:attrName>
                                        </p:attrNameLst>
                                      </p:cBhvr>
                                      <p:to>
                                        <p:strVal val="hidden"/>
                                      </p:to>
                                    </p:set>
                                  </p:childTnLst>
                                </p:cTn>
                              </p:par>
                              <p:par>
                                <p:cTn id="95" presetID="1" presetClass="exit" presetSubtype="0" fill="hold" grpId="1" nodeType="withEffect">
                                  <p:stCondLst>
                                    <p:cond delay="0"/>
                                  </p:stCondLst>
                                  <p:childTnLst>
                                    <p:set>
                                      <p:cBhvr>
                                        <p:cTn id="96" dur="1" fill="hold">
                                          <p:stCondLst>
                                            <p:cond delay="0"/>
                                          </p:stCondLst>
                                        </p:cTn>
                                        <p:tgtEl>
                                          <p:spTgt spid="29"/>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25"/>
                                        </p:tgtEl>
                                        <p:attrNameLst>
                                          <p:attrName>style.visibility</p:attrName>
                                        </p:attrNameLst>
                                      </p:cBhvr>
                                      <p:to>
                                        <p:strVal val="hidden"/>
                                      </p:to>
                                    </p:set>
                                  </p:childTnLst>
                                </p:cTn>
                              </p:par>
                              <p:par>
                                <p:cTn id="99" presetID="1" presetClass="exit" presetSubtype="0" fill="hold" nodeType="withEffect">
                                  <p:stCondLst>
                                    <p:cond delay="0"/>
                                  </p:stCondLst>
                                  <p:childTnLst>
                                    <p:set>
                                      <p:cBhvr>
                                        <p:cTn id="100" dur="1" fill="hold">
                                          <p:stCondLst>
                                            <p:cond delay="0"/>
                                          </p:stCondLst>
                                        </p:cTn>
                                        <p:tgtEl>
                                          <p:spTgt spid="52"/>
                                        </p:tgtEl>
                                        <p:attrNameLst>
                                          <p:attrName>style.visibility</p:attrName>
                                        </p:attrNameLst>
                                      </p:cBhvr>
                                      <p:to>
                                        <p:strVal val="hidden"/>
                                      </p:to>
                                    </p:set>
                                  </p:childTnLst>
                                </p:cTn>
                              </p:par>
                              <p:par>
                                <p:cTn id="101" presetID="1" presetClass="exit" presetSubtype="0" fill="hold" grpId="1" nodeType="withEffect">
                                  <p:stCondLst>
                                    <p:cond delay="0"/>
                                  </p:stCondLst>
                                  <p:childTnLst>
                                    <p:set>
                                      <p:cBhvr>
                                        <p:cTn id="102" dur="1" fill="hold">
                                          <p:stCondLst>
                                            <p:cond delay="0"/>
                                          </p:stCondLst>
                                        </p:cTn>
                                        <p:tgtEl>
                                          <p:spTgt spid="78"/>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4"/>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53"/>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28"/>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38"/>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46"/>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75"/>
                                        </p:tgtEl>
                                        <p:attrNameLst>
                                          <p:attrName>style.visibility</p:attrName>
                                        </p:attrNameLst>
                                      </p:cBhvr>
                                      <p:to>
                                        <p:strVal val="visible"/>
                                      </p:to>
                                    </p:set>
                                  </p:childTnLst>
                                </p:cTn>
                              </p:par>
                              <p:par>
                                <p:cTn id="119" presetID="1" presetClass="exit" presetSubtype="0" fill="hold" nodeType="withEffect">
                                  <p:stCondLst>
                                    <p:cond delay="0"/>
                                  </p:stCondLst>
                                  <p:childTnLst>
                                    <p:set>
                                      <p:cBhvr>
                                        <p:cTn id="120" dur="1" fill="hold">
                                          <p:stCondLst>
                                            <p:cond delay="0"/>
                                          </p:stCondLst>
                                        </p:cTn>
                                        <p:tgtEl>
                                          <p:spTgt spid="93"/>
                                        </p:tgtEl>
                                        <p:attrNameLst>
                                          <p:attrName>style.visibility</p:attrName>
                                        </p:attrNameLst>
                                      </p:cBhvr>
                                      <p:to>
                                        <p:strVal val="hidden"/>
                                      </p:to>
                                    </p:set>
                                  </p:childTnLst>
                                </p:cTn>
                              </p:par>
                              <p:par>
                                <p:cTn id="121" presetID="1" presetClass="exit" presetSubtype="0" fill="hold" grpId="1" nodeType="withEffect">
                                  <p:stCondLst>
                                    <p:cond delay="0"/>
                                  </p:stCondLst>
                                  <p:childTnLst>
                                    <p:set>
                                      <p:cBhvr>
                                        <p:cTn id="122" dur="1" fill="hold">
                                          <p:stCondLst>
                                            <p:cond delay="0"/>
                                          </p:stCondLst>
                                        </p:cTn>
                                        <p:tgtEl>
                                          <p:spTgt spid="94"/>
                                        </p:tgtEl>
                                        <p:attrNameLst>
                                          <p:attrName>style.visibility</p:attrName>
                                        </p:attrNameLst>
                                      </p:cBhvr>
                                      <p:to>
                                        <p:strVal val="hidden"/>
                                      </p:to>
                                    </p:set>
                                  </p:childTnLst>
                                </p:cTn>
                              </p:par>
                              <p:par>
                                <p:cTn id="123" presetID="1" presetClass="entr" presetSubtype="0" fill="hold" nodeType="withEffect">
                                  <p:stCondLst>
                                    <p:cond delay="0"/>
                                  </p:stCondLst>
                                  <p:childTnLst>
                                    <p:set>
                                      <p:cBhvr>
                                        <p:cTn id="124" dur="1" fill="hold">
                                          <p:stCondLst>
                                            <p:cond delay="0"/>
                                          </p:stCondLst>
                                        </p:cTn>
                                        <p:tgtEl>
                                          <p:spTgt spid="1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4" grpId="1"/>
      <p:bldP spid="65" grpId="0"/>
      <p:bldP spid="65" grpId="1"/>
      <p:bldP spid="71" grpId="0"/>
      <p:bldP spid="71" grpId="1"/>
      <p:bldP spid="74" grpId="0"/>
      <p:bldP spid="75" grpId="0"/>
      <p:bldP spid="89" grpId="0"/>
      <p:bldP spid="89" grpId="1"/>
      <p:bldP spid="90" grpId="0"/>
      <p:bldP spid="90" grpId="1"/>
      <p:bldP spid="94" grpId="0"/>
      <p:bldP spid="94" grpId="1"/>
      <p:bldP spid="96" grpId="0"/>
      <p:bldP spid="96" grpId="1"/>
      <p:bldP spid="29" grpId="0"/>
      <p:bldP spid="29" grpId="1"/>
      <p:bldP spid="70" grpId="0"/>
      <p:bldP spid="70" grpId="1"/>
      <p:bldP spid="78" grpId="0"/>
      <p:bldP spid="78" grpId="1"/>
      <p:bldP spid="82" grpId="0"/>
      <p:bldP spid="82" grpId="1"/>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IT Infrastructure Services for Power BI</a:t>
            </a:r>
            <a:endParaRPr lang="en-US" dirty="0"/>
          </a:p>
        </p:txBody>
      </p:sp>
      <p:sp>
        <p:nvSpPr>
          <p:cNvPr id="4" name="Content Placeholder 3"/>
          <p:cNvSpPr>
            <a:spLocks noGrp="1"/>
          </p:cNvSpPr>
          <p:nvPr>
            <p:ph type="body" sz="quarter" idx="11"/>
          </p:nvPr>
        </p:nvSpPr>
        <p:spPr/>
        <p:txBody>
          <a:bodyPr/>
          <a:lstStyle/>
          <a:p>
            <a:r>
              <a:rPr lang="en-US" smtClean="0"/>
              <a:t>Govern usage, secure access and grant authority </a:t>
            </a:r>
          </a:p>
          <a:p>
            <a:r>
              <a:rPr lang="en-US" smtClean="0"/>
              <a:t>Provides a single pane of glass to manage and monitor all services and servers</a:t>
            </a:r>
          </a:p>
          <a:p>
            <a:r>
              <a:rPr lang="en-US" smtClean="0"/>
              <a:t>Enabling IT to expose and protect data sources and complex feeds</a:t>
            </a:r>
          </a:p>
          <a:p>
            <a:r>
              <a:rPr lang="en-US" smtClean="0"/>
              <a:t>Respond to incidents - service KPIs, SLA metrics, audit logs</a:t>
            </a:r>
          </a:p>
          <a:p>
            <a:endParaRPr lang="en-US" dirty="0"/>
          </a:p>
        </p:txBody>
      </p:sp>
    </p:spTree>
    <p:extLst>
      <p:ext uri="{BB962C8B-B14F-4D97-AF65-F5344CB8AC3E}">
        <p14:creationId xmlns:p14="http://schemas.microsoft.com/office/powerpoint/2010/main" val="287033457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Role of the IT Admin in Power BI</a:t>
            </a:r>
            <a:endParaRPr lang="en-US" dirty="0"/>
          </a:p>
        </p:txBody>
      </p:sp>
      <p:sp>
        <p:nvSpPr>
          <p:cNvPr id="2" name="Text Placeholder 1"/>
          <p:cNvSpPr>
            <a:spLocks noGrp="1"/>
          </p:cNvSpPr>
          <p:nvPr>
            <p:ph type="body" sz="quarter" idx="11"/>
          </p:nvPr>
        </p:nvSpPr>
        <p:spPr/>
        <p:txBody>
          <a:bodyPr/>
          <a:lstStyle/>
          <a:p>
            <a:r>
              <a:rPr lang="en-US" smtClean="0"/>
              <a:t>Enabler of Self Service BI</a:t>
            </a:r>
          </a:p>
          <a:p>
            <a:r>
              <a:rPr lang="en-US" smtClean="0"/>
              <a:t>Varying levels of control across data sources, departments</a:t>
            </a:r>
          </a:p>
          <a:p>
            <a:r>
              <a:rPr lang="en-US" smtClean="0"/>
              <a:t>Oversight and monitoring of cloud data access</a:t>
            </a:r>
          </a:p>
          <a:p>
            <a:r>
              <a:rPr lang="en-US" smtClean="0"/>
              <a:t>Ability to make corporate data sources easier to discover, and easier to access</a:t>
            </a:r>
            <a:endParaRPr lang="en-US" dirty="0"/>
          </a:p>
        </p:txBody>
      </p:sp>
    </p:spTree>
    <p:extLst>
      <p:ext uri="{BB962C8B-B14F-4D97-AF65-F5344CB8AC3E}">
        <p14:creationId xmlns:p14="http://schemas.microsoft.com/office/powerpoint/2010/main" val="329539078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Power BI Admin Center</a:t>
            </a:r>
            <a:endParaRPr lang="en-US" dirty="0"/>
          </a:p>
        </p:txBody>
      </p:sp>
      <p:sp>
        <p:nvSpPr>
          <p:cNvPr id="2" name="Text Placeholder 1"/>
          <p:cNvSpPr>
            <a:spLocks noGrp="1"/>
          </p:cNvSpPr>
          <p:nvPr>
            <p:ph type="body" sz="quarter" idx="11"/>
          </p:nvPr>
        </p:nvSpPr>
        <p:spPr>
          <a:xfrm>
            <a:off x="274639" y="1212849"/>
            <a:ext cx="11889564" cy="4001095"/>
          </a:xfrm>
        </p:spPr>
        <p:txBody>
          <a:bodyPr/>
          <a:lstStyle/>
          <a:p>
            <a:r>
              <a:rPr lang="en-US" dirty="0"/>
              <a:t>Access via link in O365 admin </a:t>
            </a:r>
            <a:r>
              <a:rPr lang="en-US" dirty="0" smtClean="0"/>
              <a:t>portal</a:t>
            </a:r>
          </a:p>
          <a:p>
            <a:r>
              <a:rPr lang="en-US" dirty="0"/>
              <a:t>Configure Power BI roles</a:t>
            </a:r>
          </a:p>
          <a:p>
            <a:r>
              <a:rPr lang="en-US" dirty="0" smtClean="0"/>
              <a:t>Install and monitor the Data Management Gateways for your organization</a:t>
            </a:r>
          </a:p>
          <a:p>
            <a:r>
              <a:rPr lang="en-US" dirty="0" smtClean="0"/>
              <a:t>Configure access to cloud enabled data sources</a:t>
            </a:r>
          </a:p>
          <a:p>
            <a:r>
              <a:rPr lang="en-US" dirty="0" smtClean="0"/>
              <a:t>Expose OData feeds to corporate data sources</a:t>
            </a:r>
          </a:p>
        </p:txBody>
      </p:sp>
    </p:spTree>
    <p:extLst>
      <p:ext uri="{BB962C8B-B14F-4D97-AF65-F5344CB8AC3E}">
        <p14:creationId xmlns:p14="http://schemas.microsoft.com/office/powerpoint/2010/main" val="31322677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Power BI Admin Center and the </a:t>
            </a:r>
          </a:p>
          <a:p>
            <a:r>
              <a:rPr lang="en-US" dirty="0" smtClean="0"/>
              <a:t>Data Management Gateway</a:t>
            </a:r>
            <a:endParaRPr lang="en-CA" dirty="0"/>
          </a:p>
        </p:txBody>
      </p:sp>
    </p:spTree>
    <p:extLst>
      <p:ext uri="{BB962C8B-B14F-4D97-AF65-F5344CB8AC3E}">
        <p14:creationId xmlns:p14="http://schemas.microsoft.com/office/powerpoint/2010/main" val="202649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Management Gateway</a:t>
            </a:r>
            <a:endParaRPr lang="en-US" dirty="0"/>
          </a:p>
        </p:txBody>
      </p:sp>
      <p:sp>
        <p:nvSpPr>
          <p:cNvPr id="21" name="Teardrop 20"/>
          <p:cNvSpPr/>
          <p:nvPr/>
        </p:nvSpPr>
        <p:spPr>
          <a:xfrm rot="8100000">
            <a:off x="2634415" y="4078303"/>
            <a:ext cx="965232" cy="96523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sp>
        <p:nvSpPr>
          <p:cNvPr id="23" name="Rectangle 22"/>
          <p:cNvSpPr/>
          <p:nvPr/>
        </p:nvSpPr>
        <p:spPr>
          <a:xfrm>
            <a:off x="2056447" y="5396765"/>
            <a:ext cx="2309584" cy="1098663"/>
          </a:xfrm>
          <a:prstGeom prst="rect">
            <a:avLst/>
          </a:prstGeom>
          <a:noFill/>
        </p:spPr>
        <p:txBody>
          <a:bodyPr wrap="square" anchor="t">
            <a:noAutofit/>
          </a:bodyPr>
          <a:lstStyle/>
          <a:p>
            <a:pPr algn="ctr"/>
            <a:r>
              <a:rPr lang="en-US" sz="1632" dirty="0">
                <a:solidFill>
                  <a:srgbClr val="505050">
                    <a:lumMod val="75000"/>
                    <a:lumOff val="25000"/>
                  </a:srgbClr>
                </a:solidFill>
              </a:rPr>
              <a:t>Enabling Corporate OData Feeds</a:t>
            </a:r>
          </a:p>
        </p:txBody>
      </p:sp>
      <p:sp>
        <p:nvSpPr>
          <p:cNvPr id="27" name="Rectangle 26"/>
          <p:cNvSpPr/>
          <p:nvPr/>
        </p:nvSpPr>
        <p:spPr>
          <a:xfrm>
            <a:off x="8047037" y="5396765"/>
            <a:ext cx="2956584" cy="1098663"/>
          </a:xfrm>
          <a:prstGeom prst="rect">
            <a:avLst/>
          </a:prstGeom>
          <a:noFill/>
        </p:spPr>
        <p:txBody>
          <a:bodyPr wrap="square" anchor="t">
            <a:noAutofit/>
          </a:bodyPr>
          <a:lstStyle/>
          <a:p>
            <a:pPr algn="ctr"/>
            <a:r>
              <a:rPr lang="en-US" sz="1632" dirty="0">
                <a:solidFill>
                  <a:srgbClr val="505050">
                    <a:lumMod val="75000"/>
                    <a:lumOff val="25000"/>
                  </a:srgbClr>
                </a:solidFill>
              </a:rPr>
              <a:t>Enabling Excel Workbook Data Refresh using </a:t>
            </a:r>
            <a:br>
              <a:rPr lang="en-US" sz="1632" dirty="0">
                <a:solidFill>
                  <a:srgbClr val="505050">
                    <a:lumMod val="75000"/>
                    <a:lumOff val="25000"/>
                  </a:srgbClr>
                </a:solidFill>
              </a:rPr>
            </a:br>
            <a:r>
              <a:rPr lang="en-US" sz="1632" dirty="0">
                <a:solidFill>
                  <a:srgbClr val="505050">
                    <a:lumMod val="75000"/>
                    <a:lumOff val="25000"/>
                  </a:srgbClr>
                </a:solidFill>
              </a:rPr>
              <a:t>SharePoint Online</a:t>
            </a:r>
          </a:p>
        </p:txBody>
      </p:sp>
      <p:grpSp>
        <p:nvGrpSpPr>
          <p:cNvPr id="28" name="Group 27"/>
          <p:cNvGrpSpPr/>
          <p:nvPr/>
        </p:nvGrpSpPr>
        <p:grpSpPr>
          <a:xfrm>
            <a:off x="5741203" y="4006189"/>
            <a:ext cx="965232" cy="965232"/>
            <a:chOff x="6144213" y="1398219"/>
            <a:chExt cx="1847402" cy="1847402"/>
          </a:xfrm>
        </p:grpSpPr>
        <p:sp>
          <p:nvSpPr>
            <p:cNvPr id="29" name="Teardrop 28"/>
            <p:cNvSpPr/>
            <p:nvPr/>
          </p:nvSpPr>
          <p:spPr>
            <a:xfrm rot="8100000">
              <a:off x="6144213" y="1398219"/>
              <a:ext cx="1847402" cy="184740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pic>
          <p:nvPicPr>
            <p:cNvPr id="30" name="Picture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9816" y="1773777"/>
              <a:ext cx="790113" cy="1096282"/>
            </a:xfrm>
            <a:prstGeom prst="rect">
              <a:avLst/>
            </a:prstGeom>
          </p:spPr>
        </p:pic>
      </p:grpSp>
      <p:sp>
        <p:nvSpPr>
          <p:cNvPr id="31" name="Rectangle 30"/>
          <p:cNvSpPr/>
          <p:nvPr/>
        </p:nvSpPr>
        <p:spPr>
          <a:xfrm>
            <a:off x="5303837" y="5396765"/>
            <a:ext cx="1861159" cy="1098663"/>
          </a:xfrm>
          <a:prstGeom prst="rect">
            <a:avLst/>
          </a:prstGeom>
          <a:noFill/>
        </p:spPr>
        <p:txBody>
          <a:bodyPr wrap="square" anchor="t">
            <a:noAutofit/>
          </a:bodyPr>
          <a:lstStyle/>
          <a:p>
            <a:pPr algn="ctr"/>
            <a:r>
              <a:rPr lang="en-US" sz="1632" dirty="0">
                <a:solidFill>
                  <a:srgbClr val="505050">
                    <a:lumMod val="75000"/>
                    <a:lumOff val="25000"/>
                  </a:srgbClr>
                </a:solidFill>
              </a:rPr>
              <a:t>Enabling Discovery in Power Query</a:t>
            </a:r>
            <a:endParaRPr lang="en-US" sz="1632" b="1" dirty="0">
              <a:solidFill>
                <a:srgbClr val="505050">
                  <a:lumMod val="75000"/>
                  <a:lumOff val="25000"/>
                </a:srgbClr>
              </a:solidFill>
            </a:endParaRPr>
          </a:p>
        </p:txBody>
      </p:sp>
      <p:grpSp>
        <p:nvGrpSpPr>
          <p:cNvPr id="2" name="Group 1"/>
          <p:cNvGrpSpPr/>
          <p:nvPr/>
        </p:nvGrpSpPr>
        <p:grpSpPr>
          <a:xfrm>
            <a:off x="9030074" y="4057108"/>
            <a:ext cx="965232" cy="965232"/>
            <a:chOff x="8748385" y="4057108"/>
            <a:chExt cx="965232" cy="965232"/>
          </a:xfrm>
        </p:grpSpPr>
        <p:sp>
          <p:nvSpPr>
            <p:cNvPr id="25" name="Teardrop 24"/>
            <p:cNvSpPr/>
            <p:nvPr/>
          </p:nvSpPr>
          <p:spPr>
            <a:xfrm rot="8100000">
              <a:off x="8748385" y="4057108"/>
              <a:ext cx="965232" cy="96523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pic>
          <p:nvPicPr>
            <p:cNvPr id="34" name="Picture 33"/>
            <p:cNvPicPr>
              <a:picLocks noChangeAspect="1"/>
            </p:cNvPicPr>
            <p:nvPr/>
          </p:nvPicPr>
          <p:blipFill>
            <a:blip r:embed="rId3">
              <a:extLst>
                <a:ext uri="{BEBA8EAE-BF5A-486C-A8C5-ECC9F3942E4B}">
                  <a14:imgProps xmlns:a14="http://schemas.microsoft.com/office/drawing/2010/main">
                    <a14:imgLayer r:embed="rId4">
                      <a14:imgEffect>
                        <a14:backgroundRemoval t="0" b="98667" l="1053" r="97895"/>
                      </a14:imgEffect>
                    </a14:imgLayer>
                  </a14:imgProps>
                </a:ext>
              </a:extLst>
            </a:blip>
            <a:stretch>
              <a:fillRect/>
            </a:stretch>
          </p:blipFill>
          <p:spPr>
            <a:xfrm>
              <a:off x="8797225" y="4153976"/>
              <a:ext cx="819296" cy="646812"/>
            </a:xfrm>
            <a:prstGeom prst="rect">
              <a:avLst/>
            </a:prstGeom>
          </p:spPr>
        </p:pic>
      </p:grpSp>
      <p:pic>
        <p:nvPicPr>
          <p:cNvPr id="36" name="Picture 35"/>
          <p:cNvPicPr>
            <a:picLocks noChangeAspect="1"/>
          </p:cNvPicPr>
          <p:nvPr/>
        </p:nvPicPr>
        <p:blipFill>
          <a:blip r:embed="rId5">
            <a:extLst>
              <a:ext uri="{BEBA8EAE-BF5A-486C-A8C5-ECC9F3942E4B}">
                <a14:imgProps xmlns:a14="http://schemas.microsoft.com/office/drawing/2010/main">
                  <a14:imgLayer r:embed="rId6">
                    <a14:imgEffect>
                      <a14:backgroundRemoval t="8108" b="87838" l="9459" r="89189">
                        <a14:foregroundMark x1="31081" y1="50000" x2="31081" y2="50000"/>
                        <a14:foregroundMark x1="78378" y1="78378" x2="78378" y2="78378"/>
                      </a14:backgroundRemoval>
                    </a14:imgEffect>
                  </a14:imgLayer>
                </a14:imgProps>
              </a:ext>
            </a:extLst>
          </a:blip>
          <a:stretch>
            <a:fillRect/>
          </a:stretch>
        </p:blipFill>
        <p:spPr>
          <a:xfrm>
            <a:off x="2704486" y="4153975"/>
            <a:ext cx="808044" cy="808044"/>
          </a:xfrm>
          <a:prstGeom prst="rect">
            <a:avLst/>
          </a:prstGeom>
        </p:spPr>
      </p:pic>
      <p:sp>
        <p:nvSpPr>
          <p:cNvPr id="54" name="Rectangle 53"/>
          <p:cNvSpPr/>
          <p:nvPr/>
        </p:nvSpPr>
        <p:spPr>
          <a:xfrm>
            <a:off x="4226211" y="2143914"/>
            <a:ext cx="3984055" cy="750370"/>
          </a:xfrm>
          <a:prstGeom prst="rect">
            <a:avLst/>
          </a:prstGeom>
          <a:solidFill>
            <a:schemeClr val="accent4">
              <a:lumMod val="20000"/>
              <a:lumOff val="80000"/>
            </a:schemeClr>
          </a:solidFill>
        </p:spPr>
        <p:txBody>
          <a:bodyPr wrap="square" lIns="186521" tIns="93260" bIns="93260" anchor="ctr">
            <a:noAutofit/>
          </a:bodyPr>
          <a:lstStyle/>
          <a:p>
            <a:pPr>
              <a:lnSpc>
                <a:spcPct val="90000"/>
              </a:lnSpc>
            </a:pPr>
            <a:endParaRPr lang="en-US" sz="1428" dirty="0">
              <a:solidFill>
                <a:srgbClr val="FFFFFF"/>
              </a:solidFill>
            </a:endParaRPr>
          </a:p>
        </p:txBody>
      </p:sp>
      <p:grpSp>
        <p:nvGrpSpPr>
          <p:cNvPr id="55" name="Group 54"/>
          <p:cNvGrpSpPr/>
          <p:nvPr/>
        </p:nvGrpSpPr>
        <p:grpSpPr>
          <a:xfrm>
            <a:off x="4937887" y="1272950"/>
            <a:ext cx="2554833" cy="2554833"/>
            <a:chOff x="437931" y="2027621"/>
            <a:chExt cx="2504966" cy="2504966"/>
          </a:xfrm>
          <a:solidFill>
            <a:schemeClr val="bg2">
              <a:lumMod val="50000"/>
            </a:schemeClr>
          </a:solidFill>
        </p:grpSpPr>
        <p:sp>
          <p:nvSpPr>
            <p:cNvPr id="56" name="Oval 55"/>
            <p:cNvSpPr/>
            <p:nvPr/>
          </p:nvSpPr>
          <p:spPr>
            <a:xfrm>
              <a:off x="437931" y="2027621"/>
              <a:ext cx="2504966" cy="250496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wrap="none" tIns="1072494" rtlCol="0" anchor="ctr"/>
            <a:lstStyle/>
            <a:p>
              <a:pPr algn="ctr"/>
              <a:r>
                <a:rPr lang="en-US" sz="1836" dirty="0">
                  <a:solidFill>
                    <a:srgbClr val="FFFFFF"/>
                  </a:solidFill>
                </a:rPr>
                <a:t>capabilities</a:t>
              </a:r>
            </a:p>
          </p:txBody>
        </p:sp>
        <p:pic>
          <p:nvPicPr>
            <p:cNvPr id="57" name="Picture 56" descr="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4966" y="2137527"/>
              <a:ext cx="910896" cy="1500300"/>
            </a:xfrm>
            <a:prstGeom prst="rect">
              <a:avLst/>
            </a:prstGeom>
            <a:grpFill/>
            <a:ln>
              <a:noFill/>
            </a:ln>
          </p:spPr>
        </p:pic>
      </p:grpSp>
      <p:sp>
        <p:nvSpPr>
          <p:cNvPr id="59" name="Rectangle 58"/>
          <p:cNvSpPr/>
          <p:nvPr/>
        </p:nvSpPr>
        <p:spPr>
          <a:xfrm>
            <a:off x="7942358" y="2143914"/>
            <a:ext cx="2779574" cy="750370"/>
          </a:xfrm>
          <a:prstGeom prst="rect">
            <a:avLst/>
          </a:prstGeom>
          <a:solidFill>
            <a:schemeClr val="tx1"/>
          </a:solidFill>
        </p:spPr>
        <p:txBody>
          <a:bodyPr wrap="square" lIns="186521" tIns="93260" bIns="93260" anchor="ctr">
            <a:noAutofit/>
          </a:bodyPr>
          <a:lstStyle/>
          <a:p>
            <a:pPr>
              <a:lnSpc>
                <a:spcPct val="90000"/>
              </a:lnSpc>
            </a:pPr>
            <a:r>
              <a:rPr lang="en-US" sz="1428" dirty="0">
                <a:solidFill>
                  <a:srgbClr val="FFFFFF"/>
                </a:solidFill>
              </a:rPr>
              <a:t>Power BI Admin Center</a:t>
            </a:r>
          </a:p>
        </p:txBody>
      </p:sp>
      <p:sp>
        <p:nvSpPr>
          <p:cNvPr id="61" name="Rectangle 60"/>
          <p:cNvSpPr/>
          <p:nvPr/>
        </p:nvSpPr>
        <p:spPr>
          <a:xfrm>
            <a:off x="1722437" y="2143914"/>
            <a:ext cx="2808999" cy="750370"/>
          </a:xfrm>
          <a:prstGeom prst="rect">
            <a:avLst/>
          </a:prstGeom>
          <a:solidFill>
            <a:schemeClr val="tx1"/>
          </a:solidFill>
        </p:spPr>
        <p:txBody>
          <a:bodyPr wrap="square" lIns="186521" tIns="93260" bIns="93260" anchor="ctr">
            <a:noAutofit/>
          </a:bodyPr>
          <a:lstStyle/>
          <a:p>
            <a:pPr>
              <a:lnSpc>
                <a:spcPct val="90000"/>
              </a:lnSpc>
            </a:pPr>
            <a:r>
              <a:rPr lang="en-US" sz="1428" dirty="0">
                <a:solidFill>
                  <a:srgbClr val="FFFFFF"/>
                </a:solidFill>
              </a:rPr>
              <a:t>Data Management Gateway</a:t>
            </a:r>
          </a:p>
        </p:txBody>
      </p:sp>
      <p:cxnSp>
        <p:nvCxnSpPr>
          <p:cNvPr id="62" name="Straight Connector 61"/>
          <p:cNvCxnSpPr/>
          <p:nvPr/>
        </p:nvCxnSpPr>
        <p:spPr>
          <a:xfrm>
            <a:off x="4494171" y="4216365"/>
            <a:ext cx="0" cy="2143915"/>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942358" y="4153976"/>
            <a:ext cx="0" cy="2143915"/>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169975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Lst>
          </a:blip>
          <a:stretch>
            <a:fillRect/>
          </a:stretch>
        </p:blipFill>
        <p:spPr>
          <a:xfrm>
            <a:off x="1830517" y="1674025"/>
            <a:ext cx="3803034" cy="2467829"/>
          </a:xfrm>
          <a:prstGeom prst="rect">
            <a:avLst/>
          </a:prstGeom>
        </p:spPr>
      </p:pic>
      <p:sp>
        <p:nvSpPr>
          <p:cNvPr id="3" name="Title 2"/>
          <p:cNvSpPr>
            <a:spLocks noGrp="1"/>
          </p:cNvSpPr>
          <p:nvPr>
            <p:ph type="title"/>
          </p:nvPr>
        </p:nvSpPr>
        <p:spPr/>
        <p:txBody>
          <a:bodyPr/>
          <a:lstStyle/>
          <a:p>
            <a:r>
              <a:rPr lang="en-US" smtClean="0"/>
              <a:t>Data Management Gateway - Conceptual</a:t>
            </a:r>
            <a:endParaRPr lang="en-US" dirty="0"/>
          </a:p>
        </p:txBody>
      </p:sp>
      <p:cxnSp>
        <p:nvCxnSpPr>
          <p:cNvPr id="9" name="Straight Connector 8"/>
          <p:cNvCxnSpPr/>
          <p:nvPr/>
        </p:nvCxnSpPr>
        <p:spPr>
          <a:xfrm>
            <a:off x="6042622" y="1533325"/>
            <a:ext cx="9715" cy="287803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4422" y="4603030"/>
            <a:ext cx="2632931" cy="984885"/>
          </a:xfrm>
          <a:prstGeom prst="rect">
            <a:avLst/>
          </a:prstGeom>
          <a:noFill/>
        </p:spPr>
        <p:txBody>
          <a:bodyPr wrap="square" rtlCol="0">
            <a:spAutoFit/>
          </a:bodyPr>
          <a:lstStyle/>
          <a:p>
            <a:r>
              <a:rPr lang="en-US" sz="1600" b="1" dirty="0">
                <a:solidFill>
                  <a:srgbClr val="505050"/>
                </a:solidFill>
              </a:rPr>
              <a:t>Power BI Admin Center</a:t>
            </a:r>
          </a:p>
          <a:p>
            <a:r>
              <a:rPr lang="en-US" sz="1400" dirty="0">
                <a:solidFill>
                  <a:srgbClr val="505050"/>
                </a:solidFill>
              </a:rPr>
              <a:t>Allows IT to configure, manage and monitor access to corporate data sources.</a:t>
            </a:r>
          </a:p>
        </p:txBody>
      </p:sp>
      <p:sp>
        <p:nvSpPr>
          <p:cNvPr id="20" name="TextBox 19"/>
          <p:cNvSpPr txBox="1"/>
          <p:nvPr/>
        </p:nvSpPr>
        <p:spPr>
          <a:xfrm>
            <a:off x="6320754" y="2053423"/>
            <a:ext cx="3054401" cy="1169551"/>
          </a:xfrm>
          <a:prstGeom prst="rect">
            <a:avLst/>
          </a:prstGeom>
          <a:noFill/>
        </p:spPr>
        <p:txBody>
          <a:bodyPr wrap="square" rtlCol="0">
            <a:spAutoFit/>
          </a:bodyPr>
          <a:lstStyle/>
          <a:p>
            <a:r>
              <a:rPr lang="en-US" sz="1400" b="1" dirty="0">
                <a:solidFill>
                  <a:srgbClr val="505050"/>
                </a:solidFill>
              </a:rPr>
              <a:t>Data Management Gateway</a:t>
            </a:r>
          </a:p>
          <a:p>
            <a:r>
              <a:rPr lang="en-US" sz="1400" dirty="0">
                <a:solidFill>
                  <a:srgbClr val="505050"/>
                </a:solidFill>
              </a:rPr>
              <a:t>Connects to corporate data sources and sends data to Microsoft cloud services through a secure channel (Service Bus). </a:t>
            </a:r>
          </a:p>
        </p:txBody>
      </p:sp>
      <p:sp>
        <p:nvSpPr>
          <p:cNvPr id="21" name="TextBox 20"/>
          <p:cNvSpPr txBox="1"/>
          <p:nvPr/>
        </p:nvSpPr>
        <p:spPr>
          <a:xfrm>
            <a:off x="6473160" y="5637863"/>
            <a:ext cx="2749587" cy="738664"/>
          </a:xfrm>
          <a:prstGeom prst="rect">
            <a:avLst/>
          </a:prstGeom>
          <a:noFill/>
        </p:spPr>
        <p:txBody>
          <a:bodyPr wrap="square" rtlCol="0">
            <a:spAutoFit/>
          </a:bodyPr>
          <a:lstStyle/>
          <a:p>
            <a:r>
              <a:rPr lang="en-US" sz="1400" b="1" dirty="0">
                <a:solidFill>
                  <a:srgbClr val="505050"/>
                </a:solidFill>
              </a:rPr>
              <a:t>Corporate Data Sources</a:t>
            </a:r>
          </a:p>
          <a:p>
            <a:r>
              <a:rPr lang="en-US" sz="1400" dirty="0">
                <a:solidFill>
                  <a:srgbClr val="505050"/>
                </a:solidFill>
              </a:rPr>
              <a:t>The Gateway can connect to </a:t>
            </a:r>
            <a:br>
              <a:rPr lang="en-US" sz="1400" dirty="0">
                <a:solidFill>
                  <a:srgbClr val="505050"/>
                </a:solidFill>
              </a:rPr>
            </a:br>
            <a:r>
              <a:rPr lang="en-US" sz="1400" dirty="0">
                <a:solidFill>
                  <a:srgbClr val="505050"/>
                </a:solidFill>
              </a:rPr>
              <a:t>a variety of data sources.</a:t>
            </a:r>
          </a:p>
        </p:txBody>
      </p:sp>
      <p:sp>
        <p:nvSpPr>
          <p:cNvPr id="22" name="TextBox 21"/>
          <p:cNvSpPr txBox="1"/>
          <p:nvPr/>
        </p:nvSpPr>
        <p:spPr>
          <a:xfrm>
            <a:off x="9375155" y="3361615"/>
            <a:ext cx="2634282" cy="1600438"/>
          </a:xfrm>
          <a:prstGeom prst="rect">
            <a:avLst/>
          </a:prstGeom>
          <a:noFill/>
        </p:spPr>
        <p:txBody>
          <a:bodyPr wrap="square" rtlCol="0">
            <a:spAutoFit/>
          </a:bodyPr>
          <a:lstStyle/>
          <a:p>
            <a:r>
              <a:rPr lang="en-US" sz="1400" b="1" dirty="0">
                <a:solidFill>
                  <a:srgbClr val="505050"/>
                </a:solidFill>
              </a:rPr>
              <a:t>Secure Credential Store</a:t>
            </a:r>
          </a:p>
          <a:p>
            <a:r>
              <a:rPr lang="en-US" sz="1400" dirty="0">
                <a:solidFill>
                  <a:srgbClr val="505050"/>
                </a:solidFill>
              </a:rPr>
              <a:t>All credentials used by the gateway are stored </a:t>
            </a:r>
            <a:r>
              <a:rPr lang="en-US" sz="1400" dirty="0" smtClean="0">
                <a:solidFill>
                  <a:srgbClr val="505050"/>
                </a:solidFill>
              </a:rPr>
              <a:t>on-premises. Encrypted backup of credentials can also be stored in the cloud to enable business continuity scenarios.</a:t>
            </a:r>
            <a:endParaRPr lang="en-US" sz="1400" dirty="0">
              <a:solidFill>
                <a:srgbClr val="505050"/>
              </a:solidFill>
            </a:endParaRPr>
          </a:p>
        </p:txBody>
      </p:sp>
      <p:cxnSp>
        <p:nvCxnSpPr>
          <p:cNvPr id="23" name="Straight Arrow Connector 22"/>
          <p:cNvCxnSpPr/>
          <p:nvPr/>
        </p:nvCxnSpPr>
        <p:spPr>
          <a:xfrm flipV="1">
            <a:off x="5224481" y="3630611"/>
            <a:ext cx="1527644" cy="13519"/>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a:off x="7166641" y="4394549"/>
            <a:ext cx="906655" cy="977"/>
          </a:xfrm>
          <a:prstGeom prst="straightConnector1">
            <a:avLst/>
          </a:prstGeom>
          <a:ln w="317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4" name="Picture 33"/>
          <p:cNvPicPr>
            <a:picLocks noChangeAspect="1"/>
          </p:cNvPicPr>
          <p:nvPr/>
        </p:nvPicPr>
        <p:blipFill>
          <a:blip r:embed="rId4">
            <a:extLst>
              <a:ext uri="{BEBA8EAE-BF5A-486C-A8C5-ECC9F3942E4B}">
                <a14:imgProps xmlns:a14="http://schemas.microsoft.com/office/drawing/2010/main">
                  <a14:imgLayer r:embed="rId5">
                    <a14:imgEffect>
                      <a14:backgroundRemoval t="1760" b="98534" l="741" r="98148">
                        <a14:foregroundMark x1="27037" y1="6452" x2="27037" y2="6452"/>
                        <a14:foregroundMark x1="68889" y1="32845" x2="68889" y2="32845"/>
                        <a14:foregroundMark x1="78889" y1="39589" x2="78889" y2="39589"/>
                        <a14:foregroundMark x1="77778" y1="44575" x2="77778" y2="44575"/>
                        <a14:foregroundMark x1="84444" y1="53959" x2="84444" y2="53959"/>
                        <a14:foregroundMark x1="84815" y1="62757" x2="84815" y2="62757"/>
                        <a14:foregroundMark x1="66667" y1="86804" x2="66667" y2="86804"/>
                        <a14:foregroundMark x1="56667" y1="62170" x2="56667" y2="62170"/>
                        <a14:foregroundMark x1="95185" y1="62463" x2="95185" y2="62463"/>
                        <a14:foregroundMark x1="94815" y1="44282" x2="94815" y2="44282"/>
                        <a14:foregroundMark x1="27407" y1="70088" x2="27407" y2="70088"/>
                        <a14:foregroundMark x1="31481" y1="46628" x2="31481" y2="46628"/>
                        <a14:foregroundMark x1="28519" y1="24340" x2="28519" y2="24340"/>
                        <a14:foregroundMark x1="48148" y1="25806" x2="48148" y2="25806"/>
                      </a14:backgroundRemoval>
                    </a14:imgEffect>
                  </a14:imgLayer>
                </a14:imgProps>
              </a:ext>
            </a:extLst>
          </a:blip>
          <a:stretch>
            <a:fillRect/>
          </a:stretch>
        </p:blipFill>
        <p:spPr>
          <a:xfrm>
            <a:off x="7426610" y="3334250"/>
            <a:ext cx="574273" cy="725286"/>
          </a:xfrm>
          <a:prstGeom prst="rect">
            <a:avLst/>
          </a:prstGeom>
        </p:spPr>
      </p:pic>
      <p:grpSp>
        <p:nvGrpSpPr>
          <p:cNvPr id="36" name="Group 3"/>
          <p:cNvGrpSpPr/>
          <p:nvPr/>
        </p:nvGrpSpPr>
        <p:grpSpPr>
          <a:xfrm>
            <a:off x="8338491" y="3530161"/>
            <a:ext cx="699146" cy="576701"/>
            <a:chOff x="6720977" y="2587583"/>
            <a:chExt cx="685499" cy="565444"/>
          </a:xfrm>
        </p:grpSpPr>
        <p:sp>
          <p:nvSpPr>
            <p:cNvPr id="35" name="Can 4"/>
            <p:cNvSpPr/>
            <p:nvPr/>
          </p:nvSpPr>
          <p:spPr>
            <a:xfrm>
              <a:off x="6720977" y="2587583"/>
              <a:ext cx="638468" cy="523855"/>
            </a:xfrm>
            <a:prstGeom prst="can">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sz="1836">
                <a:solidFill>
                  <a:srgbClr val="FFFFFF"/>
                </a:solidFill>
              </a:endParaRPr>
            </a:p>
          </p:txBody>
        </p:sp>
        <p:pic>
          <p:nvPicPr>
            <p:cNvPr id="13"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1176" y="2657727"/>
              <a:ext cx="495300" cy="495300"/>
            </a:xfrm>
            <a:prstGeom prst="rect">
              <a:avLst/>
            </a:prstGeom>
          </p:spPr>
        </p:pic>
      </p:grpSp>
      <p:pic>
        <p:nvPicPr>
          <p:cNvPr id="37" name="Picture 36"/>
          <p:cNvPicPr>
            <a:picLocks noChangeAspect="1"/>
          </p:cNvPicPr>
          <p:nvPr/>
        </p:nvPicPr>
        <p:blipFill>
          <a:blip r:embed="rId7"/>
          <a:stretch>
            <a:fillRect/>
          </a:stretch>
        </p:blipFill>
        <p:spPr>
          <a:xfrm>
            <a:off x="2731362" y="4426620"/>
            <a:ext cx="3166111" cy="1635272"/>
          </a:xfrm>
          <a:prstGeom prst="rect">
            <a:avLst/>
          </a:prstGeom>
        </p:spPr>
      </p:pic>
      <p:sp>
        <p:nvSpPr>
          <p:cNvPr id="39" name="Can 38"/>
          <p:cNvSpPr/>
          <p:nvPr/>
        </p:nvSpPr>
        <p:spPr>
          <a:xfrm>
            <a:off x="6625326" y="4857980"/>
            <a:ext cx="606933" cy="525206"/>
          </a:xfrm>
          <a:prstGeom prst="can">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836">
              <a:solidFill>
                <a:srgbClr val="FFFFFF"/>
              </a:solidFill>
            </a:endParaRPr>
          </a:p>
        </p:txBody>
      </p:sp>
      <p:sp>
        <p:nvSpPr>
          <p:cNvPr id="40" name="Can 39"/>
          <p:cNvSpPr/>
          <p:nvPr/>
        </p:nvSpPr>
        <p:spPr>
          <a:xfrm>
            <a:off x="7426610" y="4931414"/>
            <a:ext cx="606933" cy="525206"/>
          </a:xfrm>
          <a:prstGeom prst="can">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836">
              <a:solidFill>
                <a:srgbClr val="FFFFFF"/>
              </a:solidFill>
            </a:endParaRPr>
          </a:p>
        </p:txBody>
      </p:sp>
      <p:sp>
        <p:nvSpPr>
          <p:cNvPr id="41" name="Can 40"/>
          <p:cNvSpPr/>
          <p:nvPr/>
        </p:nvSpPr>
        <p:spPr>
          <a:xfrm>
            <a:off x="8196145" y="4831523"/>
            <a:ext cx="606933" cy="525206"/>
          </a:xfrm>
          <a:prstGeom prst="can">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160693899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Data Management Gateway - OData</a:t>
            </a:r>
            <a:endParaRPr lang="en-US" dirty="0"/>
          </a:p>
        </p:txBody>
      </p:sp>
      <p:sp>
        <p:nvSpPr>
          <p:cNvPr id="2" name="Text Placeholder 1"/>
          <p:cNvSpPr>
            <a:spLocks noGrp="1"/>
          </p:cNvSpPr>
          <p:nvPr>
            <p:ph type="body" sz="quarter" idx="11"/>
          </p:nvPr>
        </p:nvSpPr>
        <p:spPr>
          <a:xfrm>
            <a:off x="274639" y="1212849"/>
            <a:ext cx="11889564" cy="4462760"/>
          </a:xfrm>
        </p:spPr>
        <p:txBody>
          <a:bodyPr/>
          <a:lstStyle/>
          <a:p>
            <a:r>
              <a:rPr lang="en-US" dirty="0" smtClean="0"/>
              <a:t>Expose SQL tables or views as OData feeds</a:t>
            </a:r>
          </a:p>
          <a:p>
            <a:pPr lvl="1"/>
            <a:r>
              <a:rPr lang="en-US" dirty="0" smtClean="0"/>
              <a:t>Requires a primary key or unique index</a:t>
            </a:r>
          </a:p>
          <a:p>
            <a:pPr lvl="1"/>
            <a:r>
              <a:rPr lang="en-US" dirty="0" smtClean="0"/>
              <a:t>Automatically registered in the Data Catalogue</a:t>
            </a:r>
          </a:p>
          <a:p>
            <a:pPr lvl="1"/>
            <a:endParaRPr lang="en-US" dirty="0" smtClean="0"/>
          </a:p>
          <a:p>
            <a:r>
              <a:rPr lang="en-US" dirty="0" smtClean="0"/>
              <a:t>Creates a cloud endpoint</a:t>
            </a:r>
          </a:p>
          <a:p>
            <a:pPr lvl="1"/>
            <a:r>
              <a:rPr lang="en-US" dirty="0" smtClean="0"/>
              <a:t>Currently only used for discovery and authentication</a:t>
            </a:r>
          </a:p>
          <a:p>
            <a:pPr lvl="1"/>
            <a:r>
              <a:rPr lang="en-US" dirty="0" smtClean="0"/>
              <a:t>Actual OData results are served from connection to Gateway</a:t>
            </a:r>
          </a:p>
          <a:p>
            <a:pPr lvl="1"/>
            <a:endParaRPr lang="en-US" dirty="0" smtClean="0"/>
          </a:p>
          <a:p>
            <a:r>
              <a:rPr lang="en-US" dirty="0" smtClean="0"/>
              <a:t>Consumable from Power Query</a:t>
            </a:r>
          </a:p>
          <a:p>
            <a:pPr lvl="1"/>
            <a:r>
              <a:rPr lang="en-US" dirty="0" smtClean="0"/>
              <a:t>Org ID authentication, and redirection from cloud to on-premises</a:t>
            </a:r>
          </a:p>
        </p:txBody>
      </p:sp>
    </p:spTree>
    <p:extLst>
      <p:ext uri="{BB962C8B-B14F-4D97-AF65-F5344CB8AC3E}">
        <p14:creationId xmlns:p14="http://schemas.microsoft.com/office/powerpoint/2010/main" val="301226192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Gateway Configuration Details</a:t>
            </a:r>
            <a:endParaRPr lang="en-US" dirty="0"/>
          </a:p>
        </p:txBody>
      </p:sp>
      <p:sp>
        <p:nvSpPr>
          <p:cNvPr id="2" name="Text Placeholder 1"/>
          <p:cNvSpPr>
            <a:spLocks noGrp="1"/>
          </p:cNvSpPr>
          <p:nvPr>
            <p:ph type="body" sz="quarter" idx="11"/>
          </p:nvPr>
        </p:nvSpPr>
        <p:spPr>
          <a:xfrm>
            <a:off x="274639" y="1212849"/>
            <a:ext cx="11889564" cy="6155531"/>
          </a:xfrm>
        </p:spPr>
        <p:txBody>
          <a:bodyPr/>
          <a:lstStyle/>
          <a:p>
            <a:r>
              <a:rPr lang="en-US" dirty="0" smtClean="0"/>
              <a:t>Communicates with cloud services </a:t>
            </a:r>
          </a:p>
          <a:p>
            <a:pPr lvl="1"/>
            <a:r>
              <a:rPr lang="en-US" dirty="0" smtClean="0"/>
              <a:t>Requires outgoing ports (</a:t>
            </a:r>
            <a:r>
              <a:rPr lang="en-US" dirty="0" smtClean="0">
                <a:solidFill>
                  <a:schemeClr val="accent5"/>
                </a:solidFill>
              </a:rPr>
              <a:t>9350-9354</a:t>
            </a:r>
            <a:r>
              <a:rPr lang="en-US" dirty="0" smtClean="0"/>
              <a:t>)</a:t>
            </a:r>
          </a:p>
          <a:p>
            <a:pPr lvl="2"/>
            <a:r>
              <a:rPr lang="en-US" dirty="0" smtClean="0"/>
              <a:t>Falls back to </a:t>
            </a:r>
            <a:r>
              <a:rPr lang="en-US" dirty="0" smtClean="0">
                <a:solidFill>
                  <a:schemeClr val="accent5"/>
                </a:solidFill>
              </a:rPr>
              <a:t>443/80</a:t>
            </a:r>
            <a:r>
              <a:rPr lang="en-US" dirty="0" smtClean="0"/>
              <a:t> if the other ports aren’t open</a:t>
            </a:r>
          </a:p>
          <a:p>
            <a:pPr lvl="1"/>
            <a:r>
              <a:rPr lang="en-US" dirty="0" smtClean="0"/>
              <a:t>No incoming ports from the internet (messages received via Service Bus)</a:t>
            </a:r>
          </a:p>
          <a:p>
            <a:pPr lvl="1"/>
            <a:endParaRPr lang="en-US" dirty="0" smtClean="0"/>
          </a:p>
          <a:p>
            <a:r>
              <a:rPr lang="en-US" dirty="0" smtClean="0"/>
              <a:t>Receives</a:t>
            </a:r>
            <a:r>
              <a:rPr lang="en-CA" dirty="0" smtClean="0"/>
              <a:t> credentials from </a:t>
            </a:r>
            <a:r>
              <a:rPr lang="en-CA" dirty="0" err="1" smtClean="0"/>
              <a:t>ClickOnce</a:t>
            </a:r>
            <a:r>
              <a:rPr lang="en-CA" dirty="0" smtClean="0"/>
              <a:t> application</a:t>
            </a:r>
          </a:p>
          <a:p>
            <a:r>
              <a:rPr lang="en-US" dirty="0" smtClean="0"/>
              <a:t>Serves OData feeds to on-</a:t>
            </a:r>
            <a:r>
              <a:rPr lang="en-US" dirty="0" err="1" smtClean="0"/>
              <a:t>prem</a:t>
            </a:r>
            <a:r>
              <a:rPr lang="en-US" dirty="0" smtClean="0"/>
              <a:t> clients</a:t>
            </a:r>
          </a:p>
          <a:p>
            <a:pPr lvl="1"/>
            <a:r>
              <a:rPr lang="en-US" dirty="0" smtClean="0"/>
              <a:t>Requires incoming port</a:t>
            </a:r>
          </a:p>
          <a:p>
            <a:pPr lvl="2"/>
            <a:r>
              <a:rPr lang="en-US" dirty="0" smtClean="0"/>
              <a:t>default: </a:t>
            </a:r>
            <a:r>
              <a:rPr lang="en-US" dirty="0" smtClean="0">
                <a:solidFill>
                  <a:schemeClr val="accent5"/>
                </a:solidFill>
              </a:rPr>
              <a:t>8050</a:t>
            </a:r>
            <a:r>
              <a:rPr lang="en-US" dirty="0" smtClean="0"/>
              <a:t> (and </a:t>
            </a:r>
            <a:r>
              <a:rPr lang="en-US" dirty="0" smtClean="0">
                <a:solidFill>
                  <a:schemeClr val="accent5"/>
                </a:solidFill>
              </a:rPr>
              <a:t>8051</a:t>
            </a:r>
            <a:r>
              <a:rPr lang="en-US" dirty="0" smtClean="0"/>
              <a:t> if HTTP is used)</a:t>
            </a:r>
          </a:p>
          <a:p>
            <a:pPr lvl="1"/>
            <a:r>
              <a:rPr lang="en-US" dirty="0" smtClean="0"/>
              <a:t>Recommended to use HTTPS with signed certificate</a:t>
            </a:r>
            <a:endParaRPr lang="en-US" dirty="0"/>
          </a:p>
          <a:p>
            <a:pPr lvl="1"/>
            <a:endParaRPr lang="en-US" dirty="0" smtClean="0"/>
          </a:p>
          <a:p>
            <a:r>
              <a:rPr lang="en-US" dirty="0" smtClean="0"/>
              <a:t>Must be able to resolve DNS names for data sources</a:t>
            </a:r>
          </a:p>
          <a:p>
            <a:endParaRPr lang="en-US" dirty="0"/>
          </a:p>
        </p:txBody>
      </p:sp>
    </p:spTree>
    <p:extLst>
      <p:ext uri="{BB962C8B-B14F-4D97-AF65-F5344CB8AC3E}">
        <p14:creationId xmlns:p14="http://schemas.microsoft.com/office/powerpoint/2010/main" val="66248931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Data Sources</a:t>
            </a:r>
            <a:endParaRPr lang="en-US" dirty="0"/>
          </a:p>
        </p:txBody>
      </p:sp>
      <p:sp>
        <p:nvSpPr>
          <p:cNvPr id="2" name="Text Placeholder 1"/>
          <p:cNvSpPr>
            <a:spLocks noGrp="1"/>
          </p:cNvSpPr>
          <p:nvPr>
            <p:ph type="body" sz="quarter" idx="11"/>
          </p:nvPr>
        </p:nvSpPr>
        <p:spPr>
          <a:xfrm>
            <a:off x="274639" y="1212849"/>
            <a:ext cx="11889564" cy="5139869"/>
          </a:xfrm>
        </p:spPr>
        <p:txBody>
          <a:bodyPr/>
          <a:lstStyle/>
          <a:p>
            <a:r>
              <a:rPr lang="en-US" dirty="0"/>
              <a:t>Available system wide</a:t>
            </a:r>
          </a:p>
          <a:p>
            <a:pPr lvl="1"/>
            <a:r>
              <a:rPr lang="en-US" dirty="0"/>
              <a:t>Users and groups configured through the </a:t>
            </a:r>
            <a:r>
              <a:rPr lang="en-US" dirty="0" smtClean="0"/>
              <a:t>portal</a:t>
            </a:r>
          </a:p>
          <a:p>
            <a:pPr lvl="1"/>
            <a:r>
              <a:rPr lang="en-US" dirty="0" smtClean="0"/>
              <a:t>Static credentials used for refresh</a:t>
            </a:r>
          </a:p>
          <a:p>
            <a:pPr lvl="1"/>
            <a:endParaRPr lang="en-US" dirty="0" smtClean="0"/>
          </a:p>
          <a:p>
            <a:r>
              <a:rPr lang="en-US" dirty="0" smtClean="0"/>
              <a:t>Support for SQL Server and Oracle </a:t>
            </a:r>
          </a:p>
          <a:p>
            <a:pPr lvl="1"/>
            <a:r>
              <a:rPr lang="en-US" dirty="0" smtClean="0"/>
              <a:t>More data sources coming soon</a:t>
            </a:r>
          </a:p>
          <a:p>
            <a:pPr lvl="1"/>
            <a:endParaRPr lang="en-US" dirty="0" smtClean="0"/>
          </a:p>
          <a:p>
            <a:r>
              <a:rPr lang="en-CA" dirty="0" smtClean="0"/>
              <a:t>Complex Data Feed functionality</a:t>
            </a:r>
          </a:p>
          <a:p>
            <a:pPr lvl="1"/>
            <a:r>
              <a:rPr lang="en-CA" dirty="0" smtClean="0"/>
              <a:t>Expose SSIS data flow as SQL view</a:t>
            </a:r>
          </a:p>
          <a:p>
            <a:pPr lvl="1"/>
            <a:endParaRPr lang="en-CA" dirty="0" smtClean="0"/>
          </a:p>
          <a:p>
            <a:endParaRPr lang="en-US" dirty="0"/>
          </a:p>
        </p:txBody>
      </p:sp>
    </p:spTree>
    <p:extLst>
      <p:ext uri="{BB962C8B-B14F-4D97-AF65-F5344CB8AC3E}">
        <p14:creationId xmlns:p14="http://schemas.microsoft.com/office/powerpoint/2010/main" val="107390690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
          <p:cNvSpPr>
            <a:spLocks noGrp="1"/>
          </p:cNvSpPr>
          <p:nvPr>
            <p:ph type="title"/>
          </p:nvPr>
        </p:nvSpPr>
        <p:spPr>
          <a:xfrm>
            <a:off x="1931886" y="2735262"/>
            <a:ext cx="8214225" cy="1371600"/>
          </a:xfrm>
        </p:spPr>
        <p:txBody>
          <a:bodyPr/>
          <a:lstStyle/>
          <a:p>
            <a:r>
              <a:rPr lang="en-US" sz="3200" dirty="0"/>
              <a:t>Deep Dive on the Data Management Gateway in Power BI for connectivity to on premise and hybrid scenarios </a:t>
            </a:r>
          </a:p>
        </p:txBody>
      </p:sp>
      <p:sp>
        <p:nvSpPr>
          <p:cNvPr id="10" name="Text Placeholder 4"/>
          <p:cNvSpPr>
            <a:spLocks noGrp="1"/>
          </p:cNvSpPr>
          <p:nvPr>
            <p:ph type="body" sz="quarter" idx="14"/>
          </p:nvPr>
        </p:nvSpPr>
        <p:spPr/>
        <p:txBody>
          <a:bodyPr/>
          <a:lstStyle/>
          <a:p>
            <a:r>
              <a:rPr lang="en-US" sz="2800" dirty="0" smtClean="0"/>
              <a:t>Majdi Badarin</a:t>
            </a:r>
            <a:endParaRPr lang="en-US" sz="2800" dirty="0"/>
          </a:p>
          <a:p>
            <a:r>
              <a:rPr lang="en-US" sz="2800" dirty="0" smtClean="0"/>
              <a:t>Principal Program Manager</a:t>
            </a:r>
          </a:p>
          <a:p>
            <a:r>
              <a:rPr lang="en-US" sz="2800" dirty="0" smtClean="0"/>
              <a:t>Microsoft </a:t>
            </a:r>
            <a:r>
              <a:rPr lang="en-US" dirty="0" smtClean="0"/>
              <a:t>	</a:t>
            </a:r>
            <a:endParaRPr lang="en-US" dirty="0"/>
          </a:p>
        </p:txBody>
      </p:sp>
      <p:sp>
        <p:nvSpPr>
          <p:cNvPr id="2" name="Text Placeholder 1"/>
          <p:cNvSpPr>
            <a:spLocks noGrp="1"/>
          </p:cNvSpPr>
          <p:nvPr>
            <p:ph type="body" sz="quarter" idx="15"/>
          </p:nvPr>
        </p:nvSpPr>
        <p:spPr/>
        <p:txBody>
          <a:bodyPr/>
          <a:lstStyle/>
          <a:p>
            <a:r>
              <a:rPr lang="en-US" dirty="0"/>
              <a:t>SPC397</a:t>
            </a:r>
          </a:p>
        </p:txBody>
      </p:sp>
      <p:sp>
        <p:nvSpPr>
          <p:cNvPr id="11" name="Text Placeholder 4"/>
          <p:cNvSpPr txBox="1">
            <a:spLocks/>
          </p:cNvSpPr>
          <p:nvPr/>
        </p:nvSpPr>
        <p:spPr bwMode="ltGray">
          <a:xfrm>
            <a:off x="6294437" y="4428280"/>
            <a:ext cx="4191000"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sz="2800" smtClean="0">
                <a:gradFill>
                  <a:gsLst>
                    <a:gs pos="0">
                      <a:srgbClr val="E6E6E6">
                        <a:lumMod val="10000"/>
                      </a:srgbClr>
                    </a:gs>
                    <a:gs pos="100000">
                      <a:srgbClr val="E6E6E6">
                        <a:lumMod val="10000"/>
                      </a:srgbClr>
                    </a:gs>
                  </a:gsLst>
                  <a:lin ang="5400000" scaled="0"/>
                </a:gradFill>
              </a:rPr>
              <a:t>Matt Masson </a:t>
            </a:r>
          </a:p>
          <a:p>
            <a:pPr>
              <a:buClr>
                <a:srgbClr val="505050"/>
              </a:buClr>
            </a:pPr>
            <a:r>
              <a:rPr sz="2800" smtClean="0">
                <a:gradFill>
                  <a:gsLst>
                    <a:gs pos="0">
                      <a:srgbClr val="E6E6E6">
                        <a:lumMod val="10000"/>
                      </a:srgbClr>
                    </a:gs>
                    <a:gs pos="100000">
                      <a:srgbClr val="E6E6E6">
                        <a:lumMod val="10000"/>
                      </a:srgbClr>
                    </a:gs>
                  </a:gsLst>
                  <a:lin ang="5400000" scaled="0"/>
                </a:gradFill>
              </a:rPr>
              <a:t>Senior Program Manager</a:t>
            </a:r>
          </a:p>
          <a:p>
            <a:pPr>
              <a:buClr>
                <a:srgbClr val="505050"/>
              </a:buClr>
            </a:pPr>
            <a:r>
              <a:rPr sz="2800" smtClean="0">
                <a:gradFill>
                  <a:gsLst>
                    <a:gs pos="0">
                      <a:srgbClr val="E6E6E6">
                        <a:lumMod val="10000"/>
                      </a:srgbClr>
                    </a:gs>
                    <a:gs pos="100000">
                      <a:srgbClr val="E6E6E6">
                        <a:lumMod val="10000"/>
                      </a:srgbClr>
                    </a:gs>
                  </a:gsLst>
                  <a:lin ang="5400000" scaled="0"/>
                </a:gradFill>
              </a:rPr>
              <a:t>Microsoft </a:t>
            </a:r>
            <a:r>
              <a:rPr smtClean="0">
                <a:gradFill>
                  <a:gsLst>
                    <a:gs pos="0">
                      <a:srgbClr val="E6E6E6">
                        <a:lumMod val="10000"/>
                      </a:srgbClr>
                    </a:gs>
                    <a:gs pos="100000">
                      <a:srgbClr val="E6E6E6">
                        <a:lumMod val="10000"/>
                      </a:srgbClr>
                    </a:gs>
                  </a:gsLst>
                  <a:lin ang="5400000" scaled="0"/>
                </a:gradFill>
              </a:rPr>
              <a:t>	</a:t>
            </a:r>
            <a:endParaRPr>
              <a:gradFill>
                <a:gsLst>
                  <a:gs pos="0">
                    <a:srgbClr val="E6E6E6">
                      <a:lumMod val="10000"/>
                    </a:srgbClr>
                  </a:gs>
                  <a:gs pos="100000">
                    <a:srgbClr val="E6E6E6">
                      <a:lumMod val="10000"/>
                    </a:srgbClr>
                  </a:gs>
                </a:gsLst>
                <a:lin ang="5400000" scaled="0"/>
              </a:gradFill>
            </a:endParaRPr>
          </a:p>
        </p:txBody>
      </p:sp>
    </p:spTree>
    <p:extLst>
      <p:ext uri="{BB962C8B-B14F-4D97-AF65-F5344CB8AC3E}">
        <p14:creationId xmlns:p14="http://schemas.microsoft.com/office/powerpoint/2010/main" val="179246448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Corporate OData Feeds</a:t>
            </a:r>
            <a:endParaRPr lang="en-US" dirty="0"/>
          </a:p>
        </p:txBody>
      </p:sp>
      <p:sp>
        <p:nvSpPr>
          <p:cNvPr id="2" name="Slide Number Placeholder 1"/>
          <p:cNvSpPr>
            <a:spLocks noGrp="1"/>
          </p:cNvSpPr>
          <p:nvPr>
            <p:ph type="sldNum" sz="quarter" idx="4294967295"/>
          </p:nvPr>
        </p:nvSpPr>
        <p:spPr>
          <a:xfrm>
            <a:off x="0" y="6807200"/>
            <a:ext cx="504825" cy="198438"/>
          </a:xfrm>
          <a:prstGeom prst="rect">
            <a:avLst/>
          </a:prstGeom>
        </p:spPr>
        <p:txBody>
          <a:bodyPr/>
          <a:lstStyle/>
          <a:p>
            <a:fld id="{D372AB51-BDCC-4F95-83CF-1CBB2D34E9E5}" type="slidenum">
              <a:rPr lang="en-US" smtClean="0">
                <a:solidFill>
                  <a:srgbClr val="505050"/>
                </a:solidFill>
              </a:rPr>
              <a:pPr/>
              <a:t>20</a:t>
            </a:fld>
            <a:endParaRPr lang="en-US" dirty="0">
              <a:solidFill>
                <a:srgbClr val="505050"/>
              </a:solidFill>
            </a:endParaRPr>
          </a:p>
        </p:txBody>
      </p:sp>
      <p:sp>
        <p:nvSpPr>
          <p:cNvPr id="11" name="Can 10"/>
          <p:cNvSpPr/>
          <p:nvPr/>
        </p:nvSpPr>
        <p:spPr bwMode="auto">
          <a:xfrm>
            <a:off x="6997552" y="5276162"/>
            <a:ext cx="974392" cy="797230"/>
          </a:xfrm>
          <a:prstGeom prst="can">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3" name="Rounded Rectangle 12"/>
          <p:cNvSpPr/>
          <p:nvPr/>
        </p:nvSpPr>
        <p:spPr bwMode="auto">
          <a:xfrm>
            <a:off x="6687502" y="3299577"/>
            <a:ext cx="2409225" cy="1049179"/>
          </a:xfrm>
          <a:prstGeom prst="roundRect">
            <a:avLst/>
          </a:prstGeom>
          <a:solidFill>
            <a:schemeClr val="bg1"/>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dirty="0">
                <a:solidFill>
                  <a:srgbClr val="505050"/>
                </a:solidFill>
              </a:rPr>
              <a:t>Data Management Gateway</a:t>
            </a:r>
          </a:p>
        </p:txBody>
      </p:sp>
      <p:sp>
        <p:nvSpPr>
          <p:cNvPr id="14" name="Rounded Rectangle 13"/>
          <p:cNvSpPr/>
          <p:nvPr/>
        </p:nvSpPr>
        <p:spPr bwMode="auto">
          <a:xfrm>
            <a:off x="1787963" y="3326960"/>
            <a:ext cx="2226103" cy="971462"/>
          </a:xfrm>
          <a:prstGeom prst="roundRect">
            <a:avLst>
              <a:gd name="adj" fmla="val 8334"/>
            </a:avLst>
          </a:prstGeom>
          <a:solidFill>
            <a:schemeClr val="bg1"/>
          </a:soli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dirty="0">
                <a:solidFill>
                  <a:srgbClr val="505050"/>
                </a:solidFill>
              </a:rPr>
              <a:t>Power Query</a:t>
            </a:r>
          </a:p>
        </p:txBody>
      </p:sp>
      <p:cxnSp>
        <p:nvCxnSpPr>
          <p:cNvPr id="15" name="Straight Arrow Connector 14"/>
          <p:cNvCxnSpPr/>
          <p:nvPr/>
        </p:nvCxnSpPr>
        <p:spPr>
          <a:xfrm>
            <a:off x="4078532" y="3719147"/>
            <a:ext cx="2544504" cy="0"/>
          </a:xfrm>
          <a:prstGeom prst="straightConnector1">
            <a:avLst/>
          </a:prstGeom>
          <a:ln w="1905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53995" y="2145147"/>
            <a:ext cx="3094038" cy="744547"/>
          </a:xfrm>
          <a:prstGeom prst="rect">
            <a:avLst/>
          </a:prstGeom>
          <a:noFill/>
        </p:spPr>
        <p:txBody>
          <a:bodyPr wrap="square" lIns="186521" tIns="149217" rIns="186521" bIns="149217" rtlCol="0">
            <a:spAutoFit/>
          </a:bodyPr>
          <a:lstStyle/>
          <a:p>
            <a:pPr>
              <a:lnSpc>
                <a:spcPct val="90000"/>
              </a:lnSpc>
              <a:spcAft>
                <a:spcPts val="612"/>
              </a:spcAft>
            </a:pPr>
            <a:r>
              <a:rPr lang="en-US" sz="1600" dirty="0">
                <a:gradFill>
                  <a:gsLst>
                    <a:gs pos="2917">
                      <a:srgbClr val="505050"/>
                    </a:gs>
                    <a:gs pos="30000">
                      <a:srgbClr val="505050"/>
                    </a:gs>
                  </a:gsLst>
                  <a:lin ang="5400000" scaled="0"/>
                </a:gradFill>
              </a:rPr>
              <a:t>(1) Using Power Query Anna connects to OData feed </a:t>
            </a:r>
            <a:endParaRPr lang="en-US" sz="1600" b="1" dirty="0">
              <a:solidFill>
                <a:srgbClr val="007233"/>
              </a:solidFill>
            </a:endParaRPr>
          </a:p>
        </p:txBody>
      </p:sp>
      <p:cxnSp>
        <p:nvCxnSpPr>
          <p:cNvPr id="20" name="Straight Arrow Connector 19"/>
          <p:cNvCxnSpPr/>
          <p:nvPr/>
        </p:nvCxnSpPr>
        <p:spPr>
          <a:xfrm>
            <a:off x="7399387" y="4373275"/>
            <a:ext cx="0" cy="867337"/>
          </a:xfrm>
          <a:prstGeom prst="straightConnector1">
            <a:avLst/>
          </a:prstGeom>
          <a:ln w="19050">
            <a:solidFill>
              <a:schemeClr val="accent5"/>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139669" y="4572441"/>
            <a:ext cx="2942810" cy="1852542"/>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gradFill>
                  <a:gsLst>
                    <a:gs pos="2917">
                      <a:srgbClr val="505050"/>
                    </a:gs>
                    <a:gs pos="30000">
                      <a:srgbClr val="505050"/>
                    </a:gs>
                  </a:gsLst>
                  <a:lin ang="5400000" scaled="0"/>
                </a:gradFill>
              </a:rPr>
              <a:t>(3) </a:t>
            </a:r>
            <a:r>
              <a:rPr lang="en-US" sz="1600" dirty="0">
                <a:gradFill>
                  <a:gsLst>
                    <a:gs pos="2917">
                      <a:srgbClr val="505050"/>
                    </a:gs>
                    <a:gs pos="30000">
                      <a:srgbClr val="505050"/>
                    </a:gs>
                  </a:gsLst>
                  <a:lin ang="5400000" scaled="0"/>
                </a:gradFill>
              </a:rPr>
              <a:t>The Data Management </a:t>
            </a:r>
            <a:r>
              <a:rPr lang="en-US" sz="1600" dirty="0" smtClean="0">
                <a:gradFill>
                  <a:gsLst>
                    <a:gs pos="2917">
                      <a:srgbClr val="505050"/>
                    </a:gs>
                    <a:gs pos="30000">
                      <a:srgbClr val="505050"/>
                    </a:gs>
                  </a:gsLst>
                  <a:lin ang="5400000" scaled="0"/>
                </a:gradFill>
              </a:rPr>
              <a:t>Gateway </a:t>
            </a:r>
            <a:r>
              <a:rPr lang="en-US" sz="1600" dirty="0">
                <a:gradFill>
                  <a:gsLst>
                    <a:gs pos="2917">
                      <a:srgbClr val="505050"/>
                    </a:gs>
                    <a:gs pos="30000">
                      <a:srgbClr val="505050"/>
                    </a:gs>
                  </a:gsLst>
                  <a:lin ang="5400000" scaled="0"/>
                </a:gradFill>
              </a:rPr>
              <a:t>connects to SQL Server using either Windows account or Database account setup by </a:t>
            </a:r>
            <a:r>
              <a:rPr lang="en-US" sz="1600" dirty="0" smtClean="0">
                <a:gradFill>
                  <a:gsLst>
                    <a:gs pos="2917">
                      <a:srgbClr val="505050"/>
                    </a:gs>
                    <a:gs pos="30000">
                      <a:srgbClr val="505050"/>
                    </a:gs>
                  </a:gsLst>
                  <a:lin ang="5400000" scaled="0"/>
                </a:gradFill>
              </a:rPr>
              <a:t>IT when </a:t>
            </a:r>
            <a:r>
              <a:rPr lang="en-US" sz="1600" dirty="0">
                <a:gradFill>
                  <a:gsLst>
                    <a:gs pos="2917">
                      <a:srgbClr val="505050"/>
                    </a:gs>
                    <a:gs pos="30000">
                      <a:srgbClr val="505050"/>
                    </a:gs>
                  </a:gsLst>
                  <a:lin ang="5400000" scaled="0"/>
                </a:gradFill>
              </a:rPr>
              <a:t>creating the </a:t>
            </a:r>
            <a:r>
              <a:rPr lang="en-US" sz="1600" dirty="0" smtClean="0">
                <a:gradFill>
                  <a:gsLst>
                    <a:gs pos="2917">
                      <a:srgbClr val="505050"/>
                    </a:gs>
                    <a:gs pos="30000">
                      <a:srgbClr val="505050"/>
                    </a:gs>
                  </a:gsLst>
                  <a:lin ang="5400000" scaled="0"/>
                </a:gradFill>
              </a:rPr>
              <a:t>feed</a:t>
            </a:r>
            <a:r>
              <a:rPr lang="en-US" sz="1600" b="1" dirty="0">
                <a:solidFill>
                  <a:srgbClr val="FFC000"/>
                </a:solidFill>
              </a:rPr>
              <a:t/>
            </a:r>
            <a:br>
              <a:rPr lang="en-US" sz="1600" b="1" dirty="0">
                <a:solidFill>
                  <a:srgbClr val="FFC000"/>
                </a:solidFill>
              </a:rPr>
            </a:br>
            <a:endParaRPr lang="en-US" sz="1600" b="1" dirty="0">
              <a:solidFill>
                <a:srgbClr val="FFC000"/>
              </a:solidFill>
            </a:endParaRPr>
          </a:p>
        </p:txBody>
      </p:sp>
      <p:cxnSp>
        <p:nvCxnSpPr>
          <p:cNvPr id="22" name="Straight Arrow Connector 21"/>
          <p:cNvCxnSpPr/>
          <p:nvPr/>
        </p:nvCxnSpPr>
        <p:spPr>
          <a:xfrm flipV="1">
            <a:off x="7619512" y="4373275"/>
            <a:ext cx="0" cy="867337"/>
          </a:xfrm>
          <a:prstGeom prst="straightConnector1">
            <a:avLst/>
          </a:prstGeom>
          <a:ln w="19050">
            <a:solidFill>
              <a:schemeClr val="accent5"/>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358422" y="4794532"/>
            <a:ext cx="2311703" cy="522948"/>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gradFill>
                  <a:gsLst>
                    <a:gs pos="2917">
                      <a:srgbClr val="505050"/>
                    </a:gs>
                    <a:gs pos="30000">
                      <a:srgbClr val="505050"/>
                    </a:gs>
                  </a:gsLst>
                  <a:lin ang="5400000" scaled="0"/>
                </a:gradFill>
              </a:rPr>
              <a:t>(4) </a:t>
            </a:r>
            <a:r>
              <a:rPr lang="en-US" sz="1600" dirty="0">
                <a:gradFill>
                  <a:gsLst>
                    <a:gs pos="2917">
                      <a:srgbClr val="505050"/>
                    </a:gs>
                    <a:gs pos="30000">
                      <a:srgbClr val="505050"/>
                    </a:gs>
                  </a:gsLst>
                  <a:lin ang="5400000" scaled="0"/>
                </a:gradFill>
              </a:rPr>
              <a:t>Returns Result</a:t>
            </a:r>
          </a:p>
        </p:txBody>
      </p:sp>
      <p:cxnSp>
        <p:nvCxnSpPr>
          <p:cNvPr id="24" name="Straight Arrow Connector 23"/>
          <p:cNvCxnSpPr/>
          <p:nvPr/>
        </p:nvCxnSpPr>
        <p:spPr>
          <a:xfrm flipH="1">
            <a:off x="4078532" y="4009159"/>
            <a:ext cx="2544504" cy="0"/>
          </a:xfrm>
          <a:prstGeom prst="straightConnector1">
            <a:avLst/>
          </a:prstGeom>
          <a:ln w="1905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139607" y="4049985"/>
            <a:ext cx="2494599" cy="522948"/>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gradFill>
                  <a:gsLst>
                    <a:gs pos="2917">
                      <a:srgbClr val="505050"/>
                    </a:gs>
                    <a:gs pos="30000">
                      <a:srgbClr val="505050"/>
                    </a:gs>
                  </a:gsLst>
                  <a:lin ang="5400000" scaled="0"/>
                </a:gradFill>
              </a:rPr>
              <a:t>(5) </a:t>
            </a:r>
            <a:r>
              <a:rPr lang="en-US" sz="1600" dirty="0">
                <a:gradFill>
                  <a:gsLst>
                    <a:gs pos="2917">
                      <a:srgbClr val="505050"/>
                    </a:gs>
                    <a:gs pos="30000">
                      <a:srgbClr val="505050"/>
                    </a:gs>
                  </a:gsLst>
                  <a:lin ang="5400000" scaled="0"/>
                </a:gradFill>
              </a:rPr>
              <a:t>Returns OData feed</a:t>
            </a:r>
          </a:p>
        </p:txBody>
      </p:sp>
      <p:sp>
        <p:nvSpPr>
          <p:cNvPr id="17" name="Rounded Rectangle 16"/>
          <p:cNvSpPr/>
          <p:nvPr/>
        </p:nvSpPr>
        <p:spPr bwMode="auto">
          <a:xfrm>
            <a:off x="6687502" y="1769717"/>
            <a:ext cx="2409225" cy="1049179"/>
          </a:xfrm>
          <a:prstGeom prst="roundRect">
            <a:avLst/>
          </a:prstGeom>
          <a:solidFill>
            <a:schemeClr val="bg1"/>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dirty="0" smtClean="0">
                <a:solidFill>
                  <a:srgbClr val="505050"/>
                </a:solidFill>
              </a:rPr>
              <a:t>Power BI Cloud Services</a:t>
            </a:r>
            <a:endParaRPr lang="en-US" dirty="0">
              <a:solidFill>
                <a:srgbClr val="505050"/>
              </a:solidFill>
            </a:endParaRPr>
          </a:p>
        </p:txBody>
      </p:sp>
      <p:cxnSp>
        <p:nvCxnSpPr>
          <p:cNvPr id="6" name="Straight Arrow Connector 5"/>
          <p:cNvCxnSpPr>
            <a:stCxn id="17" idx="1"/>
          </p:cNvCxnSpPr>
          <p:nvPr/>
        </p:nvCxnSpPr>
        <p:spPr>
          <a:xfrm flipH="1" flipV="1">
            <a:off x="6132387" y="2294306"/>
            <a:ext cx="555115" cy="1"/>
          </a:xfrm>
          <a:prstGeom prst="straightConnector1">
            <a:avLst/>
          </a:prstGeom>
          <a:ln w="3175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3922587" y="2354263"/>
            <a:ext cx="2057400" cy="881135"/>
          </a:xfrm>
          <a:prstGeom prst="straightConnector1">
            <a:avLst/>
          </a:prstGeom>
          <a:ln w="19050">
            <a:solidFill>
              <a:schemeClr val="accent5"/>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139607" y="3236942"/>
            <a:ext cx="2494599" cy="522948"/>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gradFill>
                  <a:gsLst>
                    <a:gs pos="2917">
                      <a:srgbClr val="505050"/>
                    </a:gs>
                    <a:gs pos="30000">
                      <a:srgbClr val="505050"/>
                    </a:gs>
                  </a:gsLst>
                  <a:lin ang="5400000" scaled="0"/>
                </a:gradFill>
              </a:rPr>
              <a:t>(2) Redirect to gateway</a:t>
            </a:r>
            <a:endParaRPr lang="en-US" sz="1600"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23682453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3"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Corporate OData Feeds and the Data Catalogue</a:t>
            </a:r>
            <a:endParaRPr lang="en-CA" dirty="0"/>
          </a:p>
        </p:txBody>
      </p:sp>
    </p:spTree>
    <p:extLst>
      <p:ext uri="{BB962C8B-B14F-4D97-AF65-F5344CB8AC3E}">
        <p14:creationId xmlns:p14="http://schemas.microsoft.com/office/powerpoint/2010/main" val="115186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Data Refresh from Power BI Sites</a:t>
            </a:r>
            <a:endParaRPr lang="en-US" dirty="0"/>
          </a:p>
        </p:txBody>
      </p:sp>
      <p:sp>
        <p:nvSpPr>
          <p:cNvPr id="26" name="Rounded Rectangle 25"/>
          <p:cNvSpPr/>
          <p:nvPr/>
        </p:nvSpPr>
        <p:spPr bwMode="auto">
          <a:xfrm>
            <a:off x="7667179" y="3979412"/>
            <a:ext cx="2011007" cy="831896"/>
          </a:xfrm>
          <a:prstGeom prst="round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1600" dirty="0">
                <a:solidFill>
                  <a:srgbClr val="505050"/>
                </a:solidFill>
              </a:rPr>
              <a:t>Data Management </a:t>
            </a:r>
            <a:br>
              <a:rPr lang="en-US" sz="1600" dirty="0">
                <a:solidFill>
                  <a:srgbClr val="505050"/>
                </a:solidFill>
              </a:rPr>
            </a:br>
            <a:r>
              <a:rPr lang="en-US" sz="1600" dirty="0">
                <a:solidFill>
                  <a:srgbClr val="505050"/>
                </a:solidFill>
              </a:rPr>
              <a:t>Gateway</a:t>
            </a:r>
          </a:p>
        </p:txBody>
      </p:sp>
      <p:sp>
        <p:nvSpPr>
          <p:cNvPr id="27" name="Rounded Rectangle 26"/>
          <p:cNvSpPr/>
          <p:nvPr/>
        </p:nvSpPr>
        <p:spPr bwMode="auto">
          <a:xfrm>
            <a:off x="2600604" y="2089115"/>
            <a:ext cx="1865207" cy="760230"/>
          </a:xfrm>
          <a:prstGeom prst="roundRect">
            <a:avLst>
              <a:gd name="adj" fmla="val 8334"/>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1632" dirty="0">
                <a:solidFill>
                  <a:srgbClr val="505050"/>
                </a:solidFill>
              </a:rPr>
              <a:t>Excel Workbook in </a:t>
            </a:r>
            <a:r>
              <a:rPr lang="en-US" sz="1600" dirty="0" err="1">
                <a:solidFill>
                  <a:srgbClr val="505050"/>
                </a:solidFill>
              </a:rPr>
              <a:t>Sharepoint</a:t>
            </a:r>
            <a:r>
              <a:rPr lang="en-US" sz="1632" dirty="0">
                <a:solidFill>
                  <a:srgbClr val="505050"/>
                </a:solidFill>
              </a:rPr>
              <a:t> Online</a:t>
            </a:r>
          </a:p>
        </p:txBody>
      </p:sp>
      <p:cxnSp>
        <p:nvCxnSpPr>
          <p:cNvPr id="28" name="Straight Arrow Connector 27"/>
          <p:cNvCxnSpPr/>
          <p:nvPr/>
        </p:nvCxnSpPr>
        <p:spPr>
          <a:xfrm>
            <a:off x="4541837" y="2469230"/>
            <a:ext cx="3183034" cy="0"/>
          </a:xfrm>
          <a:prstGeom prst="straightConnector1">
            <a:avLst/>
          </a:prstGeom>
          <a:ln w="22225">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291870" y="4811308"/>
            <a:ext cx="0" cy="867337"/>
          </a:xfrm>
          <a:prstGeom prst="straightConnector1">
            <a:avLst/>
          </a:prstGeom>
          <a:ln w="2540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8291870" y="2908342"/>
            <a:ext cx="0" cy="1071071"/>
          </a:xfrm>
          <a:prstGeom prst="straightConnector1">
            <a:avLst/>
          </a:prstGeom>
          <a:ln w="2540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34" name="Freeform 33"/>
          <p:cNvSpPr>
            <a:spLocks/>
          </p:cNvSpPr>
          <p:nvPr/>
        </p:nvSpPr>
        <p:spPr bwMode="auto">
          <a:xfrm>
            <a:off x="7724871" y="1958930"/>
            <a:ext cx="1677507" cy="949412"/>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ln/>
        </p:spPr>
        <p:style>
          <a:lnRef idx="2">
            <a:schemeClr val="dk1"/>
          </a:lnRef>
          <a:fillRef idx="1">
            <a:schemeClr val="lt1"/>
          </a:fillRef>
          <a:effectRef idx="0">
            <a:schemeClr val="dk1"/>
          </a:effectRef>
          <a:fontRef idx="minor">
            <a:schemeClr val="dk1"/>
          </a:fontRef>
        </p:style>
        <p:txBody>
          <a:bodyPr vert="horz" wrap="square" lIns="124320" tIns="62160" rIns="124320" bIns="62160" numCol="1"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31822">
              <a:defRPr/>
            </a:pPr>
            <a:endParaRPr lang="en-US" sz="1400" dirty="0" smtClean="0">
              <a:solidFill>
                <a:srgbClr val="505050"/>
              </a:solidFill>
            </a:endParaRPr>
          </a:p>
          <a:p>
            <a:pPr algn="ctr" defTabSz="931822">
              <a:defRPr/>
            </a:pPr>
            <a:r>
              <a:rPr lang="en-US" sz="1400" dirty="0" smtClean="0">
                <a:solidFill>
                  <a:srgbClr val="505050"/>
                </a:solidFill>
              </a:rPr>
              <a:t>Gateway</a:t>
            </a:r>
            <a:endParaRPr lang="en-US" sz="1400" dirty="0">
              <a:solidFill>
                <a:srgbClr val="505050"/>
              </a:solidFill>
            </a:endParaRPr>
          </a:p>
          <a:p>
            <a:pPr algn="ctr" defTabSz="931822">
              <a:defRPr/>
            </a:pPr>
            <a:r>
              <a:rPr lang="en-US" sz="1400" dirty="0">
                <a:solidFill>
                  <a:srgbClr val="505050"/>
                </a:solidFill>
              </a:rPr>
              <a:t>Cloud Service</a:t>
            </a:r>
          </a:p>
        </p:txBody>
      </p:sp>
      <p:sp>
        <p:nvSpPr>
          <p:cNvPr id="35" name="TextBox 34"/>
          <p:cNvSpPr txBox="1"/>
          <p:nvPr/>
        </p:nvSpPr>
        <p:spPr>
          <a:xfrm>
            <a:off x="971805" y="3000434"/>
            <a:ext cx="2413802" cy="966146"/>
          </a:xfrm>
          <a:prstGeom prst="rect">
            <a:avLst/>
          </a:prstGeom>
          <a:noFill/>
        </p:spPr>
        <p:txBody>
          <a:bodyPr wrap="square" lIns="186521" tIns="149217" rIns="186521" bIns="149217" rtlCol="0">
            <a:spAutoFit/>
          </a:bodyPr>
          <a:lstStyle/>
          <a:p>
            <a:pPr marL="349724" indent="-349724">
              <a:lnSpc>
                <a:spcPct val="90000"/>
              </a:lnSpc>
              <a:spcAft>
                <a:spcPts val="612"/>
              </a:spcAft>
              <a:buFontTx/>
              <a:buAutoNum type="arabicParenBoth"/>
            </a:pPr>
            <a:r>
              <a:rPr lang="en-US" sz="1600" dirty="0" smtClean="0">
                <a:gradFill>
                  <a:gsLst>
                    <a:gs pos="2917">
                      <a:srgbClr val="505050"/>
                    </a:gs>
                    <a:gs pos="30000">
                      <a:srgbClr val="505050"/>
                    </a:gs>
                  </a:gsLst>
                  <a:lin ang="5400000" scaled="0"/>
                </a:gradFill>
              </a:rPr>
              <a:t>Data refresh is triggered from Power BI Sites</a:t>
            </a:r>
            <a:endParaRPr lang="en-US" sz="1600" dirty="0">
              <a:gradFill>
                <a:gsLst>
                  <a:gs pos="2917">
                    <a:srgbClr val="505050"/>
                  </a:gs>
                  <a:gs pos="30000">
                    <a:srgbClr val="505050"/>
                  </a:gs>
                </a:gsLst>
                <a:lin ang="5400000" scaled="0"/>
              </a:gradFill>
            </a:endParaRPr>
          </a:p>
        </p:txBody>
      </p:sp>
      <p:sp>
        <p:nvSpPr>
          <p:cNvPr id="36" name="TextBox 35"/>
          <p:cNvSpPr txBox="1"/>
          <p:nvPr/>
        </p:nvSpPr>
        <p:spPr>
          <a:xfrm>
            <a:off x="4987855" y="1668462"/>
            <a:ext cx="2730671" cy="744547"/>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(2) </a:t>
            </a:r>
            <a:r>
              <a:rPr lang="en-US" sz="1600" dirty="0">
                <a:solidFill>
                  <a:srgbClr val="505050"/>
                </a:solidFill>
              </a:rPr>
              <a:t>Connects to Gateway Cloud Service</a:t>
            </a:r>
          </a:p>
        </p:txBody>
      </p:sp>
      <p:sp>
        <p:nvSpPr>
          <p:cNvPr id="37" name="TextBox 36"/>
          <p:cNvSpPr txBox="1"/>
          <p:nvPr/>
        </p:nvSpPr>
        <p:spPr>
          <a:xfrm>
            <a:off x="5295679" y="3492167"/>
            <a:ext cx="2472435" cy="2074141"/>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(3)  </a:t>
            </a:r>
            <a:r>
              <a:rPr lang="en-US" sz="1600" dirty="0">
                <a:solidFill>
                  <a:srgbClr val="505050"/>
                </a:solidFill>
              </a:rPr>
              <a:t>Checks whether user is authorized to perform a refresh </a:t>
            </a:r>
            <a:br>
              <a:rPr lang="en-US" sz="1600" dirty="0">
                <a:solidFill>
                  <a:srgbClr val="505050"/>
                </a:solidFill>
              </a:rPr>
            </a:br>
            <a:r>
              <a:rPr lang="en-US" sz="1600" dirty="0">
                <a:solidFill>
                  <a:srgbClr val="505050"/>
                </a:solidFill>
              </a:rPr>
              <a:t/>
            </a:r>
            <a:br>
              <a:rPr lang="en-US" sz="1600" dirty="0">
                <a:solidFill>
                  <a:srgbClr val="505050"/>
                </a:solidFill>
              </a:rPr>
            </a:br>
            <a:r>
              <a:rPr lang="en-US" sz="1600" dirty="0" smtClean="0">
                <a:solidFill>
                  <a:srgbClr val="505050"/>
                </a:solidFill>
              </a:rPr>
              <a:t>(4) </a:t>
            </a:r>
            <a:r>
              <a:rPr lang="en-US" sz="1600" dirty="0">
                <a:solidFill>
                  <a:srgbClr val="505050"/>
                </a:solidFill>
              </a:rPr>
              <a:t>Sends command (SQL statement, connection string) to </a:t>
            </a:r>
            <a:r>
              <a:rPr lang="en-US" sz="1600" dirty="0" err="1" smtClean="0">
                <a:solidFill>
                  <a:srgbClr val="505050"/>
                </a:solidFill>
              </a:rPr>
              <a:t>on-premise</a:t>
            </a:r>
            <a:r>
              <a:rPr lang="en-US" sz="1600" dirty="0" smtClean="0">
                <a:solidFill>
                  <a:srgbClr val="505050"/>
                </a:solidFill>
              </a:rPr>
              <a:t> Gateway</a:t>
            </a:r>
            <a:endParaRPr lang="en-US" sz="1600" dirty="0">
              <a:solidFill>
                <a:srgbClr val="505050"/>
              </a:solidFill>
            </a:endParaRPr>
          </a:p>
        </p:txBody>
      </p:sp>
      <p:sp>
        <p:nvSpPr>
          <p:cNvPr id="38" name="TextBox 37"/>
          <p:cNvSpPr txBox="1"/>
          <p:nvPr/>
        </p:nvSpPr>
        <p:spPr>
          <a:xfrm>
            <a:off x="6066143" y="5903934"/>
            <a:ext cx="2295143" cy="744547"/>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(5) </a:t>
            </a:r>
            <a:r>
              <a:rPr lang="en-US" sz="1600" dirty="0">
                <a:solidFill>
                  <a:srgbClr val="505050"/>
                </a:solidFill>
              </a:rPr>
              <a:t>Sends SQL to </a:t>
            </a:r>
            <a:br>
              <a:rPr lang="en-US" sz="1600" dirty="0">
                <a:solidFill>
                  <a:srgbClr val="505050"/>
                </a:solidFill>
              </a:rPr>
            </a:br>
            <a:r>
              <a:rPr lang="en-US" sz="1600" dirty="0">
                <a:solidFill>
                  <a:srgbClr val="505050"/>
                </a:solidFill>
              </a:rPr>
              <a:t>SQL Server</a:t>
            </a:r>
          </a:p>
        </p:txBody>
      </p:sp>
      <p:cxnSp>
        <p:nvCxnSpPr>
          <p:cNvPr id="39" name="Straight Arrow Connector 38"/>
          <p:cNvCxnSpPr/>
          <p:nvPr/>
        </p:nvCxnSpPr>
        <p:spPr>
          <a:xfrm flipV="1">
            <a:off x="8516148" y="4811308"/>
            <a:ext cx="0" cy="887836"/>
          </a:xfrm>
          <a:prstGeom prst="straightConnector1">
            <a:avLst/>
          </a:prstGeom>
          <a:ln w="2540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8672682" y="5035595"/>
            <a:ext cx="2150413" cy="522948"/>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(6) </a:t>
            </a:r>
            <a:r>
              <a:rPr lang="en-US" sz="1600" dirty="0">
                <a:solidFill>
                  <a:srgbClr val="505050"/>
                </a:solidFill>
              </a:rPr>
              <a:t>Return Results</a:t>
            </a:r>
          </a:p>
        </p:txBody>
      </p:sp>
      <p:sp>
        <p:nvSpPr>
          <p:cNvPr id="41" name="TextBox 40"/>
          <p:cNvSpPr txBox="1"/>
          <p:nvPr/>
        </p:nvSpPr>
        <p:spPr>
          <a:xfrm>
            <a:off x="9148524" y="2945628"/>
            <a:ext cx="2081105" cy="966146"/>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(7) Compress, chunk and return the data</a:t>
            </a:r>
            <a:endParaRPr lang="en-US" sz="1600" dirty="0">
              <a:solidFill>
                <a:srgbClr val="505050"/>
              </a:solidFill>
            </a:endParaRPr>
          </a:p>
        </p:txBody>
      </p:sp>
      <p:cxnSp>
        <p:nvCxnSpPr>
          <p:cNvPr id="42" name="Straight Arrow Connector 41"/>
          <p:cNvCxnSpPr/>
          <p:nvPr/>
        </p:nvCxnSpPr>
        <p:spPr>
          <a:xfrm flipV="1">
            <a:off x="8563624" y="2908342"/>
            <a:ext cx="0" cy="1012590"/>
          </a:xfrm>
          <a:prstGeom prst="straightConnector1">
            <a:avLst/>
          </a:prstGeom>
          <a:ln w="25400">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4" idx="5"/>
          </p:cNvCxnSpPr>
          <p:nvPr/>
        </p:nvCxnSpPr>
        <p:spPr>
          <a:xfrm flipH="1">
            <a:off x="4465812" y="2625184"/>
            <a:ext cx="3259059" cy="22241"/>
          </a:xfrm>
          <a:prstGeom prst="straightConnector1">
            <a:avLst/>
          </a:prstGeom>
          <a:ln w="22225">
            <a:solidFill>
              <a:schemeClr val="accent5"/>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404837" y="2628161"/>
            <a:ext cx="2446744" cy="744547"/>
          </a:xfrm>
          <a:prstGeom prst="rect">
            <a:avLst/>
          </a:prstGeom>
          <a:noFill/>
        </p:spPr>
        <p:txBody>
          <a:bodyPr wrap="square" lIns="186521" tIns="149217" rIns="186521" bIns="149217" rtlCol="0">
            <a:spAutoFit/>
          </a:bodyPr>
          <a:lstStyle/>
          <a:p>
            <a:pPr>
              <a:lnSpc>
                <a:spcPct val="90000"/>
              </a:lnSpc>
              <a:spcAft>
                <a:spcPts val="612"/>
              </a:spcAft>
            </a:pPr>
            <a:r>
              <a:rPr lang="en-US" sz="1600" dirty="0" smtClean="0">
                <a:solidFill>
                  <a:srgbClr val="505050"/>
                </a:solidFill>
              </a:rPr>
              <a:t>(8) </a:t>
            </a:r>
            <a:r>
              <a:rPr lang="en-US" sz="1600" dirty="0">
                <a:solidFill>
                  <a:srgbClr val="505050"/>
                </a:solidFill>
              </a:rPr>
              <a:t>Returns data to Excel Workbook </a:t>
            </a:r>
          </a:p>
        </p:txBody>
      </p:sp>
      <p:sp>
        <p:nvSpPr>
          <p:cNvPr id="50" name="Can 49"/>
          <p:cNvSpPr/>
          <p:nvPr/>
        </p:nvSpPr>
        <p:spPr bwMode="auto">
          <a:xfrm>
            <a:off x="8028952" y="5713312"/>
            <a:ext cx="974392" cy="797230"/>
          </a:xfrm>
          <a:prstGeom prst="can">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396119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par>
                                <p:cTn id="45" presetID="10"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40" grpId="0"/>
      <p:bldP spid="41"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Current Limitations</a:t>
            </a:r>
            <a:endParaRPr lang="en-US" dirty="0"/>
          </a:p>
        </p:txBody>
      </p:sp>
      <p:sp>
        <p:nvSpPr>
          <p:cNvPr id="5" name="Text Placeholder 4"/>
          <p:cNvSpPr>
            <a:spLocks noGrp="1"/>
          </p:cNvSpPr>
          <p:nvPr>
            <p:ph type="body" sz="quarter" idx="11"/>
          </p:nvPr>
        </p:nvSpPr>
        <p:spPr>
          <a:xfrm>
            <a:off x="274639" y="1212849"/>
            <a:ext cx="11889564" cy="3447098"/>
          </a:xfrm>
        </p:spPr>
        <p:txBody>
          <a:bodyPr/>
          <a:lstStyle/>
          <a:p>
            <a:r>
              <a:rPr lang="en-US" dirty="0" smtClean="0"/>
              <a:t>Not all data sources can be refreshed</a:t>
            </a:r>
          </a:p>
          <a:p>
            <a:pPr lvl="1"/>
            <a:r>
              <a:rPr lang="en-US" b="1" dirty="0" smtClean="0"/>
              <a:t>Cloud</a:t>
            </a:r>
            <a:r>
              <a:rPr lang="en-US" dirty="0" smtClean="0"/>
              <a:t>: Windows Azure SQL Database, SQL Server (in Azure VM), OData</a:t>
            </a:r>
          </a:p>
          <a:p>
            <a:pPr lvl="1"/>
            <a:r>
              <a:rPr lang="en-US" b="1" dirty="0" smtClean="0"/>
              <a:t>On-Prem</a:t>
            </a:r>
            <a:r>
              <a:rPr lang="en-US" dirty="0" smtClean="0"/>
              <a:t>: SQL Server (2005+), Oracle (10g, 11g, and 11gR2)</a:t>
            </a:r>
          </a:p>
          <a:p>
            <a:pPr lvl="1"/>
            <a:r>
              <a:rPr lang="en-US" dirty="0" smtClean="0"/>
              <a:t>Power Query support coming soon!</a:t>
            </a:r>
          </a:p>
          <a:p>
            <a:pPr lvl="1"/>
            <a:endParaRPr lang="en-US" dirty="0" smtClean="0"/>
          </a:p>
          <a:p>
            <a:r>
              <a:rPr lang="en-US" dirty="0" smtClean="0"/>
              <a:t>Uses pre-defined credentials</a:t>
            </a:r>
          </a:p>
          <a:p>
            <a:pPr lvl="1"/>
            <a:r>
              <a:rPr lang="en-US" b="1" dirty="0" smtClean="0"/>
              <a:t>Cloud</a:t>
            </a:r>
            <a:r>
              <a:rPr lang="en-US" dirty="0" smtClean="0"/>
              <a:t>: Embedded in workbook, or read from SharePoint Secure Store </a:t>
            </a:r>
          </a:p>
          <a:p>
            <a:pPr lvl="1"/>
            <a:r>
              <a:rPr lang="en-US" b="1" dirty="0" smtClean="0"/>
              <a:t>On-Prem</a:t>
            </a:r>
            <a:r>
              <a:rPr lang="en-US" dirty="0" smtClean="0"/>
              <a:t>: Configure through the Power BI </a:t>
            </a:r>
            <a:r>
              <a:rPr lang="en-US"/>
              <a:t>A</a:t>
            </a:r>
            <a:r>
              <a:rPr lang="en-US" smtClean="0"/>
              <a:t>dmin Center</a:t>
            </a:r>
            <a:endParaRPr lang="en-US" dirty="0" smtClean="0"/>
          </a:p>
        </p:txBody>
      </p:sp>
    </p:spTree>
    <p:extLst>
      <p:ext uri="{BB962C8B-B14F-4D97-AF65-F5344CB8AC3E}">
        <p14:creationId xmlns:p14="http://schemas.microsoft.com/office/powerpoint/2010/main" val="184348116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Scheduled Refresh through SharePoint Online</a:t>
            </a:r>
            <a:endParaRPr lang="en-CA" dirty="0"/>
          </a:p>
        </p:txBody>
      </p:sp>
    </p:spTree>
    <p:extLst>
      <p:ext uri="{BB962C8B-B14F-4D97-AF65-F5344CB8AC3E}">
        <p14:creationId xmlns:p14="http://schemas.microsoft.com/office/powerpoint/2010/main" val="2404961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Management Gateway</a:t>
            </a:r>
            <a:endParaRPr lang="en-US" dirty="0"/>
          </a:p>
        </p:txBody>
      </p:sp>
      <p:sp>
        <p:nvSpPr>
          <p:cNvPr id="21" name="Teardrop 20"/>
          <p:cNvSpPr/>
          <p:nvPr/>
        </p:nvSpPr>
        <p:spPr>
          <a:xfrm rot="8100000">
            <a:off x="2634415" y="4078303"/>
            <a:ext cx="965232" cy="96523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sp>
        <p:nvSpPr>
          <p:cNvPr id="23" name="Rectangle 22"/>
          <p:cNvSpPr/>
          <p:nvPr/>
        </p:nvSpPr>
        <p:spPr>
          <a:xfrm>
            <a:off x="2056447" y="5396765"/>
            <a:ext cx="2309584" cy="1098663"/>
          </a:xfrm>
          <a:prstGeom prst="rect">
            <a:avLst/>
          </a:prstGeom>
          <a:noFill/>
        </p:spPr>
        <p:txBody>
          <a:bodyPr wrap="square" anchor="t">
            <a:noAutofit/>
          </a:bodyPr>
          <a:lstStyle/>
          <a:p>
            <a:pPr algn="ctr"/>
            <a:r>
              <a:rPr lang="en-US" sz="1632" dirty="0">
                <a:solidFill>
                  <a:srgbClr val="505050">
                    <a:lumMod val="75000"/>
                    <a:lumOff val="25000"/>
                  </a:srgbClr>
                </a:solidFill>
              </a:rPr>
              <a:t>Enabling Corporate OData Feeds</a:t>
            </a:r>
          </a:p>
        </p:txBody>
      </p:sp>
      <p:sp>
        <p:nvSpPr>
          <p:cNvPr id="27" name="Rectangle 26"/>
          <p:cNvSpPr/>
          <p:nvPr/>
        </p:nvSpPr>
        <p:spPr>
          <a:xfrm>
            <a:off x="8047037" y="5396765"/>
            <a:ext cx="2956584" cy="1098663"/>
          </a:xfrm>
          <a:prstGeom prst="rect">
            <a:avLst/>
          </a:prstGeom>
          <a:noFill/>
        </p:spPr>
        <p:txBody>
          <a:bodyPr wrap="square" anchor="t">
            <a:noAutofit/>
          </a:bodyPr>
          <a:lstStyle/>
          <a:p>
            <a:pPr algn="ctr"/>
            <a:r>
              <a:rPr lang="en-US" sz="1632" dirty="0">
                <a:solidFill>
                  <a:srgbClr val="505050">
                    <a:lumMod val="75000"/>
                    <a:lumOff val="25000"/>
                  </a:srgbClr>
                </a:solidFill>
              </a:rPr>
              <a:t>Enabling Excel Workbook Data Refresh using </a:t>
            </a:r>
            <a:br>
              <a:rPr lang="en-US" sz="1632" dirty="0">
                <a:solidFill>
                  <a:srgbClr val="505050">
                    <a:lumMod val="75000"/>
                    <a:lumOff val="25000"/>
                  </a:srgbClr>
                </a:solidFill>
              </a:rPr>
            </a:br>
            <a:r>
              <a:rPr lang="en-US" sz="1632" dirty="0">
                <a:solidFill>
                  <a:srgbClr val="505050">
                    <a:lumMod val="75000"/>
                    <a:lumOff val="25000"/>
                  </a:srgbClr>
                </a:solidFill>
              </a:rPr>
              <a:t>SharePoint Online</a:t>
            </a:r>
          </a:p>
        </p:txBody>
      </p:sp>
      <p:grpSp>
        <p:nvGrpSpPr>
          <p:cNvPr id="28" name="Group 27"/>
          <p:cNvGrpSpPr/>
          <p:nvPr/>
        </p:nvGrpSpPr>
        <p:grpSpPr>
          <a:xfrm>
            <a:off x="5741203" y="4006189"/>
            <a:ext cx="965232" cy="965232"/>
            <a:chOff x="6144213" y="1398219"/>
            <a:chExt cx="1847402" cy="1847402"/>
          </a:xfrm>
        </p:grpSpPr>
        <p:sp>
          <p:nvSpPr>
            <p:cNvPr id="29" name="Teardrop 28"/>
            <p:cNvSpPr/>
            <p:nvPr/>
          </p:nvSpPr>
          <p:spPr>
            <a:xfrm rot="8100000">
              <a:off x="6144213" y="1398219"/>
              <a:ext cx="1847402" cy="184740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pic>
          <p:nvPicPr>
            <p:cNvPr id="30" name="Picture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9816" y="1773777"/>
              <a:ext cx="790113" cy="1096282"/>
            </a:xfrm>
            <a:prstGeom prst="rect">
              <a:avLst/>
            </a:prstGeom>
          </p:spPr>
        </p:pic>
      </p:grpSp>
      <p:sp>
        <p:nvSpPr>
          <p:cNvPr id="31" name="Rectangle 30"/>
          <p:cNvSpPr/>
          <p:nvPr/>
        </p:nvSpPr>
        <p:spPr>
          <a:xfrm>
            <a:off x="5303837" y="5396765"/>
            <a:ext cx="1861159" cy="1098663"/>
          </a:xfrm>
          <a:prstGeom prst="rect">
            <a:avLst/>
          </a:prstGeom>
          <a:noFill/>
        </p:spPr>
        <p:txBody>
          <a:bodyPr wrap="square" anchor="t">
            <a:noAutofit/>
          </a:bodyPr>
          <a:lstStyle/>
          <a:p>
            <a:pPr algn="ctr"/>
            <a:r>
              <a:rPr lang="en-US" sz="1632" dirty="0">
                <a:solidFill>
                  <a:srgbClr val="505050">
                    <a:lumMod val="75000"/>
                    <a:lumOff val="25000"/>
                  </a:srgbClr>
                </a:solidFill>
              </a:rPr>
              <a:t>Enabling Discovery in Power Query</a:t>
            </a:r>
            <a:endParaRPr lang="en-US" sz="1632" b="1" dirty="0">
              <a:solidFill>
                <a:srgbClr val="505050">
                  <a:lumMod val="75000"/>
                  <a:lumOff val="25000"/>
                </a:srgbClr>
              </a:solidFill>
            </a:endParaRPr>
          </a:p>
        </p:txBody>
      </p:sp>
      <p:grpSp>
        <p:nvGrpSpPr>
          <p:cNvPr id="2" name="Group 1"/>
          <p:cNvGrpSpPr/>
          <p:nvPr/>
        </p:nvGrpSpPr>
        <p:grpSpPr>
          <a:xfrm>
            <a:off x="9030074" y="4057108"/>
            <a:ext cx="965232" cy="965232"/>
            <a:chOff x="8748385" y="4057108"/>
            <a:chExt cx="965232" cy="965232"/>
          </a:xfrm>
        </p:grpSpPr>
        <p:sp>
          <p:nvSpPr>
            <p:cNvPr id="25" name="Teardrop 24"/>
            <p:cNvSpPr/>
            <p:nvPr/>
          </p:nvSpPr>
          <p:spPr>
            <a:xfrm rot="8100000">
              <a:off x="8748385" y="4057108"/>
              <a:ext cx="965232" cy="965232"/>
            </a:xfrm>
            <a:prstGeom prst="teardrop">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6">
                <a:solidFill>
                  <a:srgbClr val="FFFFFF"/>
                </a:solidFill>
              </a:endParaRPr>
            </a:p>
          </p:txBody>
        </p:sp>
        <p:pic>
          <p:nvPicPr>
            <p:cNvPr id="34" name="Picture 33"/>
            <p:cNvPicPr>
              <a:picLocks noChangeAspect="1"/>
            </p:cNvPicPr>
            <p:nvPr/>
          </p:nvPicPr>
          <p:blipFill>
            <a:blip r:embed="rId3">
              <a:extLst>
                <a:ext uri="{BEBA8EAE-BF5A-486C-A8C5-ECC9F3942E4B}">
                  <a14:imgProps xmlns:a14="http://schemas.microsoft.com/office/drawing/2010/main">
                    <a14:imgLayer r:embed="rId4">
                      <a14:imgEffect>
                        <a14:backgroundRemoval t="0" b="98667" l="1053" r="97895"/>
                      </a14:imgEffect>
                    </a14:imgLayer>
                  </a14:imgProps>
                </a:ext>
              </a:extLst>
            </a:blip>
            <a:stretch>
              <a:fillRect/>
            </a:stretch>
          </p:blipFill>
          <p:spPr>
            <a:xfrm>
              <a:off x="8797225" y="4153976"/>
              <a:ext cx="819296" cy="646812"/>
            </a:xfrm>
            <a:prstGeom prst="rect">
              <a:avLst/>
            </a:prstGeom>
          </p:spPr>
        </p:pic>
      </p:grpSp>
      <p:pic>
        <p:nvPicPr>
          <p:cNvPr id="36" name="Picture 35"/>
          <p:cNvPicPr>
            <a:picLocks noChangeAspect="1"/>
          </p:cNvPicPr>
          <p:nvPr/>
        </p:nvPicPr>
        <p:blipFill>
          <a:blip r:embed="rId5">
            <a:extLst>
              <a:ext uri="{BEBA8EAE-BF5A-486C-A8C5-ECC9F3942E4B}">
                <a14:imgProps xmlns:a14="http://schemas.microsoft.com/office/drawing/2010/main">
                  <a14:imgLayer r:embed="rId6">
                    <a14:imgEffect>
                      <a14:backgroundRemoval t="8108" b="87838" l="9459" r="89189">
                        <a14:foregroundMark x1="31081" y1="50000" x2="31081" y2="50000"/>
                        <a14:foregroundMark x1="78378" y1="78378" x2="78378" y2="78378"/>
                      </a14:backgroundRemoval>
                    </a14:imgEffect>
                  </a14:imgLayer>
                </a14:imgProps>
              </a:ext>
            </a:extLst>
          </a:blip>
          <a:stretch>
            <a:fillRect/>
          </a:stretch>
        </p:blipFill>
        <p:spPr>
          <a:xfrm>
            <a:off x="2704486" y="4153975"/>
            <a:ext cx="808044" cy="808044"/>
          </a:xfrm>
          <a:prstGeom prst="rect">
            <a:avLst/>
          </a:prstGeom>
        </p:spPr>
      </p:pic>
      <p:sp>
        <p:nvSpPr>
          <p:cNvPr id="54" name="Rectangle 53"/>
          <p:cNvSpPr/>
          <p:nvPr/>
        </p:nvSpPr>
        <p:spPr>
          <a:xfrm>
            <a:off x="4226211" y="2143914"/>
            <a:ext cx="3984055" cy="750370"/>
          </a:xfrm>
          <a:prstGeom prst="rect">
            <a:avLst/>
          </a:prstGeom>
          <a:solidFill>
            <a:schemeClr val="accent4">
              <a:lumMod val="20000"/>
              <a:lumOff val="80000"/>
            </a:schemeClr>
          </a:solidFill>
        </p:spPr>
        <p:txBody>
          <a:bodyPr wrap="square" lIns="186521" tIns="93260" bIns="93260" anchor="ctr">
            <a:noAutofit/>
          </a:bodyPr>
          <a:lstStyle/>
          <a:p>
            <a:pPr>
              <a:lnSpc>
                <a:spcPct val="90000"/>
              </a:lnSpc>
            </a:pPr>
            <a:endParaRPr lang="en-US" sz="1428" dirty="0">
              <a:solidFill>
                <a:srgbClr val="FFFFFF"/>
              </a:solidFill>
            </a:endParaRPr>
          </a:p>
        </p:txBody>
      </p:sp>
      <p:grpSp>
        <p:nvGrpSpPr>
          <p:cNvPr id="55" name="Group 54"/>
          <p:cNvGrpSpPr/>
          <p:nvPr/>
        </p:nvGrpSpPr>
        <p:grpSpPr>
          <a:xfrm>
            <a:off x="4937887" y="1272950"/>
            <a:ext cx="2554833" cy="2554833"/>
            <a:chOff x="437931" y="2027621"/>
            <a:chExt cx="2504966" cy="2504966"/>
          </a:xfrm>
          <a:solidFill>
            <a:schemeClr val="bg2">
              <a:lumMod val="50000"/>
            </a:schemeClr>
          </a:solidFill>
        </p:grpSpPr>
        <p:sp>
          <p:nvSpPr>
            <p:cNvPr id="56" name="Oval 55"/>
            <p:cNvSpPr/>
            <p:nvPr/>
          </p:nvSpPr>
          <p:spPr>
            <a:xfrm>
              <a:off x="437931" y="2027621"/>
              <a:ext cx="2504966" cy="2504966"/>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wrap="none" tIns="1072494" rtlCol="0" anchor="ctr"/>
            <a:lstStyle/>
            <a:p>
              <a:pPr algn="ctr"/>
              <a:r>
                <a:rPr lang="en-US" sz="1836" dirty="0">
                  <a:solidFill>
                    <a:srgbClr val="FFFFFF"/>
                  </a:solidFill>
                </a:rPr>
                <a:t>capabilities</a:t>
              </a:r>
            </a:p>
          </p:txBody>
        </p:sp>
        <p:pic>
          <p:nvPicPr>
            <p:cNvPr id="57" name="Picture 56" descr="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4966" y="2137527"/>
              <a:ext cx="910896" cy="1500300"/>
            </a:xfrm>
            <a:prstGeom prst="rect">
              <a:avLst/>
            </a:prstGeom>
            <a:grpFill/>
            <a:ln>
              <a:noFill/>
            </a:ln>
          </p:spPr>
        </p:pic>
      </p:grpSp>
      <p:sp>
        <p:nvSpPr>
          <p:cNvPr id="59" name="Rectangle 58"/>
          <p:cNvSpPr/>
          <p:nvPr/>
        </p:nvSpPr>
        <p:spPr>
          <a:xfrm>
            <a:off x="7942358" y="2143914"/>
            <a:ext cx="2779574" cy="750370"/>
          </a:xfrm>
          <a:prstGeom prst="rect">
            <a:avLst/>
          </a:prstGeom>
          <a:solidFill>
            <a:schemeClr val="tx1"/>
          </a:solidFill>
        </p:spPr>
        <p:txBody>
          <a:bodyPr wrap="square" lIns="186521" tIns="93260" bIns="93260" anchor="ctr">
            <a:noAutofit/>
          </a:bodyPr>
          <a:lstStyle/>
          <a:p>
            <a:pPr>
              <a:lnSpc>
                <a:spcPct val="90000"/>
              </a:lnSpc>
            </a:pPr>
            <a:r>
              <a:rPr lang="en-US" sz="1428" dirty="0">
                <a:solidFill>
                  <a:srgbClr val="FFFFFF"/>
                </a:solidFill>
              </a:rPr>
              <a:t>Power BI Admin Center</a:t>
            </a:r>
          </a:p>
        </p:txBody>
      </p:sp>
      <p:sp>
        <p:nvSpPr>
          <p:cNvPr id="61" name="Rectangle 60"/>
          <p:cNvSpPr/>
          <p:nvPr/>
        </p:nvSpPr>
        <p:spPr>
          <a:xfrm>
            <a:off x="1722437" y="2143914"/>
            <a:ext cx="2808999" cy="750370"/>
          </a:xfrm>
          <a:prstGeom prst="rect">
            <a:avLst/>
          </a:prstGeom>
          <a:solidFill>
            <a:schemeClr val="tx1"/>
          </a:solidFill>
        </p:spPr>
        <p:txBody>
          <a:bodyPr wrap="square" lIns="186521" tIns="93260" bIns="93260" anchor="ctr">
            <a:noAutofit/>
          </a:bodyPr>
          <a:lstStyle/>
          <a:p>
            <a:pPr>
              <a:lnSpc>
                <a:spcPct val="90000"/>
              </a:lnSpc>
            </a:pPr>
            <a:r>
              <a:rPr lang="en-US" sz="1428" dirty="0">
                <a:solidFill>
                  <a:srgbClr val="FFFFFF"/>
                </a:solidFill>
              </a:rPr>
              <a:t>Data Management Gateway</a:t>
            </a:r>
          </a:p>
        </p:txBody>
      </p:sp>
      <p:cxnSp>
        <p:nvCxnSpPr>
          <p:cNvPr id="62" name="Straight Connector 61"/>
          <p:cNvCxnSpPr/>
          <p:nvPr/>
        </p:nvCxnSpPr>
        <p:spPr>
          <a:xfrm>
            <a:off x="4494171" y="4216365"/>
            <a:ext cx="0" cy="2143915"/>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942358" y="4153976"/>
            <a:ext cx="0" cy="2143915"/>
          </a:xfrm>
          <a:prstGeom prst="line">
            <a:avLst/>
          </a:prstGeom>
          <a:ln w="952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119512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a:xfrm>
            <a:off x="274638" y="1062037"/>
            <a:ext cx="11887200" cy="6623352"/>
          </a:xfrm>
        </p:spPr>
        <p:txBody>
          <a:bodyPr/>
          <a:lstStyle/>
          <a:p>
            <a:pPr marL="0" indent="0">
              <a:buNone/>
            </a:pPr>
            <a:r>
              <a:rPr lang="en-US" sz="3200" dirty="0" smtClean="0"/>
              <a:t>Getting Stated with Power BI for Office 365 preview</a:t>
            </a:r>
          </a:p>
          <a:p>
            <a:pPr marL="0" indent="0">
              <a:buNone/>
            </a:pPr>
            <a:r>
              <a:rPr lang="en-US" sz="3200" dirty="0">
                <a:hlinkClick r:id="rId2"/>
              </a:rPr>
              <a:t>http://</a:t>
            </a:r>
            <a:r>
              <a:rPr lang="en-US" sz="3200" dirty="0" smtClean="0">
                <a:hlinkClick r:id="rId2"/>
              </a:rPr>
              <a:t>office.microsoft.com/en-us/excel/power-bi-download-add-in-FX104087144.aspx</a:t>
            </a:r>
            <a:endParaRPr lang="en-US" sz="3200" dirty="0" smtClean="0"/>
          </a:p>
          <a:p>
            <a:pPr marL="0" indent="0">
              <a:buNone/>
            </a:pPr>
            <a:r>
              <a:rPr lang="en-US" sz="3200" dirty="0" smtClean="0"/>
              <a:t>Power BI blog </a:t>
            </a:r>
            <a:r>
              <a:rPr lang="en-US" sz="3200" dirty="0" smtClean="0">
                <a:hlinkClick r:id="rId3"/>
              </a:rPr>
              <a:t>http</a:t>
            </a:r>
            <a:r>
              <a:rPr lang="en-US" sz="3200" dirty="0">
                <a:hlinkClick r:id="rId3"/>
              </a:rPr>
              <a:t>://blogs.msdn.com/b/powerbi</a:t>
            </a:r>
            <a:r>
              <a:rPr lang="en-US" sz="3200" dirty="0" smtClean="0">
                <a:hlinkClick r:id="rId3"/>
              </a:rPr>
              <a:t>/</a:t>
            </a:r>
            <a:endParaRPr lang="en-US" sz="3200" dirty="0" smtClean="0"/>
          </a:p>
          <a:p>
            <a:pPr marL="0" indent="0">
              <a:buNone/>
            </a:pPr>
            <a:r>
              <a:rPr lang="en-US" sz="3200" dirty="0">
                <a:hlinkClick r:id="rId4"/>
              </a:rPr>
              <a:t>Introduction to Power BI Admin Center</a:t>
            </a:r>
            <a:endParaRPr lang="en-US" sz="3200" dirty="0">
              <a:hlinkClick r:id=""/>
            </a:endParaRPr>
          </a:p>
          <a:p>
            <a:pPr marL="0" indent="0">
              <a:buNone/>
            </a:pPr>
            <a:r>
              <a:rPr lang="en-US" sz="3200" dirty="0">
                <a:hlinkClick r:id=""/>
              </a:rPr>
              <a:t>Power BI Admin Center Help</a:t>
            </a:r>
          </a:p>
          <a:p>
            <a:pPr marL="0" indent="0">
              <a:buNone/>
            </a:pPr>
            <a:r>
              <a:rPr lang="en-US" sz="3200" dirty="0">
                <a:hlinkClick r:id=""/>
              </a:rPr>
              <a:t>Restore a Data Management Gateway</a:t>
            </a:r>
            <a:endParaRPr lang="en-US" sz="3200" dirty="0"/>
          </a:p>
          <a:p>
            <a:pPr marL="0" indent="0">
              <a:buNone/>
            </a:pPr>
            <a:r>
              <a:rPr lang="en-US" sz="3200" dirty="0">
                <a:hlinkClick r:id="rId5"/>
              </a:rPr>
              <a:t>Monitor System Health using the System Health OData Feed</a:t>
            </a:r>
            <a:endParaRPr lang="en-US" sz="3200" dirty="0"/>
          </a:p>
          <a:p>
            <a:pPr marL="0" indent="0">
              <a:buNone/>
            </a:pPr>
            <a:r>
              <a:rPr lang="en-US" sz="3200" dirty="0" smtClean="0">
                <a:hlinkClick r:id="rId6"/>
              </a:rPr>
              <a:t>Publish </a:t>
            </a:r>
            <a:r>
              <a:rPr lang="en-US" sz="3200" dirty="0">
                <a:hlinkClick r:id="rId6"/>
              </a:rPr>
              <a:t>SSIS Packages as OData Feed Sources</a:t>
            </a:r>
            <a:endParaRPr lang="en-US" sz="3200" dirty="0"/>
          </a:p>
          <a:p>
            <a:pPr marL="0" indent="0">
              <a:buNone/>
            </a:pPr>
            <a:r>
              <a:rPr lang="en-US" sz="3200" dirty="0">
                <a:hlinkClick r:id="rId7"/>
              </a:rPr>
              <a:t>Supported Data </a:t>
            </a:r>
            <a:r>
              <a:rPr lang="en-US" sz="3200" dirty="0" smtClean="0">
                <a:hlinkClick r:id="rId7"/>
              </a:rPr>
              <a:t>Sources </a:t>
            </a:r>
            <a:r>
              <a:rPr lang="en-US" sz="3200" dirty="0">
                <a:hlinkClick r:id="rId7"/>
              </a:rPr>
              <a:t>and Data Types</a:t>
            </a:r>
            <a:endParaRPr lang="en-US" sz="3200" dirty="0"/>
          </a:p>
          <a:p>
            <a:pPr marL="0" indent="0">
              <a:buNone/>
            </a:pPr>
            <a:endParaRPr lang="en-US" sz="3200" dirty="0" smtClean="0"/>
          </a:p>
          <a:p>
            <a:endParaRPr lang="en-US" dirty="0"/>
          </a:p>
        </p:txBody>
      </p:sp>
      <p:sp>
        <p:nvSpPr>
          <p:cNvPr id="3" name="Title 2"/>
          <p:cNvSpPr>
            <a:spLocks noGrp="1"/>
          </p:cNvSpPr>
          <p:nvPr>
            <p:ph type="title"/>
          </p:nvPr>
        </p:nvSpPr>
        <p:spPr>
          <a:xfrm>
            <a:off x="274638" y="144462"/>
            <a:ext cx="11889564" cy="917575"/>
          </a:xfrm>
        </p:spPr>
        <p:txBody>
          <a:bodyPr/>
          <a:lstStyle/>
          <a:p>
            <a:r>
              <a:rPr lang="en-US" dirty="0" smtClean="0"/>
              <a:t>Resources</a:t>
            </a:r>
            <a:endParaRPr lang="en-US" dirty="0"/>
          </a:p>
        </p:txBody>
      </p:sp>
    </p:spTree>
    <p:extLst>
      <p:ext uri="{BB962C8B-B14F-4D97-AF65-F5344CB8AC3E}">
        <p14:creationId xmlns:p14="http://schemas.microsoft.com/office/powerpoint/2010/main" val="205826320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82714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07772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Session Objectives And Takeaways</a:t>
            </a:r>
            <a:endParaRPr lang="en-US" b="1" dirty="0"/>
          </a:p>
        </p:txBody>
      </p:sp>
      <p:sp>
        <p:nvSpPr>
          <p:cNvPr id="5" name="Text Placeholder 4"/>
          <p:cNvSpPr>
            <a:spLocks noGrp="1"/>
          </p:cNvSpPr>
          <p:nvPr>
            <p:ph type="body" sz="quarter" idx="11"/>
          </p:nvPr>
        </p:nvSpPr>
        <p:spPr>
          <a:xfrm>
            <a:off x="350837" y="1668462"/>
            <a:ext cx="11887200" cy="4343400"/>
          </a:xfrm>
          <a:prstGeom prst="rect">
            <a:avLst/>
          </a:prstGeom>
        </p:spPr>
        <p:txBody>
          <a:bodyPr/>
          <a:lstStyle/>
          <a:p>
            <a:pPr marL="0" indent="0">
              <a:buNone/>
            </a:pPr>
            <a:r>
              <a:rPr lang="en-US" dirty="0" smtClean="0"/>
              <a:t>Overview of Power </a:t>
            </a:r>
            <a:r>
              <a:rPr lang="en-US" dirty="0"/>
              <a:t>BI for Office 365</a:t>
            </a:r>
            <a:endParaRPr lang="en-US" dirty="0" smtClean="0"/>
          </a:p>
          <a:p>
            <a:pPr marL="0" indent="0">
              <a:buNone/>
            </a:pPr>
            <a:r>
              <a:rPr lang="en-US" dirty="0" smtClean="0"/>
              <a:t>Data </a:t>
            </a:r>
            <a:r>
              <a:rPr lang="en-US" dirty="0"/>
              <a:t>Management </a:t>
            </a:r>
            <a:r>
              <a:rPr lang="en-US" dirty="0" smtClean="0"/>
              <a:t>Gateway explained </a:t>
            </a:r>
          </a:p>
          <a:p>
            <a:pPr marL="0" indent="0">
              <a:buNone/>
            </a:pPr>
            <a:r>
              <a:rPr lang="en-US" dirty="0" smtClean="0"/>
              <a:t>Role </a:t>
            </a:r>
            <a:r>
              <a:rPr lang="en-US" dirty="0"/>
              <a:t>of the “IT Admin” in Power BI</a:t>
            </a:r>
          </a:p>
          <a:p>
            <a:pPr marL="0" indent="0">
              <a:buNone/>
            </a:pPr>
            <a:r>
              <a:rPr lang="en-US" dirty="0"/>
              <a:t>Power BI Admin Center</a:t>
            </a:r>
          </a:p>
          <a:p>
            <a:pPr marL="0" indent="0">
              <a:buNone/>
            </a:pPr>
            <a:r>
              <a:rPr lang="en-US" dirty="0" smtClean="0"/>
              <a:t>How to enable consistent </a:t>
            </a:r>
            <a:r>
              <a:rPr lang="en-US" dirty="0"/>
              <a:t>way for data access</a:t>
            </a:r>
          </a:p>
          <a:p>
            <a:pPr marL="0" indent="0">
              <a:buNone/>
            </a:pPr>
            <a:r>
              <a:rPr lang="en-US" dirty="0" smtClean="0"/>
              <a:t>How to enabling </a:t>
            </a:r>
            <a:r>
              <a:rPr lang="en-US" dirty="0"/>
              <a:t>refresh of Excel workbooks in Sharepoint </a:t>
            </a:r>
            <a:r>
              <a:rPr lang="en-US" dirty="0" smtClean="0"/>
              <a:t>Online</a:t>
            </a:r>
            <a:endParaRPr lang="en-US" dirty="0"/>
          </a:p>
        </p:txBody>
      </p:sp>
    </p:spTree>
    <p:extLst>
      <p:ext uri="{BB962C8B-B14F-4D97-AF65-F5344CB8AC3E}">
        <p14:creationId xmlns:p14="http://schemas.microsoft.com/office/powerpoint/2010/main" val="3025890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dirty="0" smtClean="0"/>
              <a:t>The World of Data is Changing</a:t>
            </a:r>
            <a:endParaRPr lang="en-US" dirty="0"/>
          </a:p>
        </p:txBody>
      </p:sp>
      <p:sp>
        <p:nvSpPr>
          <p:cNvPr id="64" name="Rectangle 63"/>
          <p:cNvSpPr/>
          <p:nvPr/>
        </p:nvSpPr>
        <p:spPr bwMode="auto">
          <a:xfrm>
            <a:off x="1002019" y="4467559"/>
            <a:ext cx="10480453" cy="1681101"/>
          </a:xfrm>
          <a:prstGeom prst="rect">
            <a:avLst/>
          </a:prstGeom>
          <a:noFill/>
          <a:ln w="38100" cap="flat" cmpd="sng" algn="ctr">
            <a:noFill/>
            <a:prstDash val="solid"/>
            <a:headEnd type="none" w="med" len="med"/>
            <a:tailEnd type="none" w="med" len="med"/>
          </a:ln>
          <a:effectLst/>
        </p:spPr>
        <p:txBody>
          <a:bodyPr vert="horz" wrap="square" lIns="0" tIns="0" rIns="0" bIns="0" numCol="1" rtlCol="0" anchor="t" anchorCtr="0" compatLnSpc="1">
            <a:prstTxWarp prst="textNoShape">
              <a:avLst/>
            </a:prstTxWarp>
            <a:spAutoFit/>
          </a:bodyPr>
          <a:lstStyle/>
          <a:p>
            <a:pPr marL="136004" indent="-134385" defTabSz="932290" fontAlgn="base">
              <a:lnSpc>
                <a:spcPct val="90000"/>
              </a:lnSpc>
              <a:spcBef>
                <a:spcPts val="1224"/>
              </a:spcBef>
              <a:spcAft>
                <a:spcPct val="0"/>
              </a:spcAft>
              <a:defRPr/>
            </a:pPr>
            <a:r>
              <a:rPr lang="en-US" sz="2000" kern="0" dirty="0">
                <a:gradFill>
                  <a:gsLst>
                    <a:gs pos="0">
                      <a:srgbClr val="505050"/>
                    </a:gs>
                    <a:gs pos="99000">
                      <a:srgbClr val="505050"/>
                    </a:gs>
                  </a:gsLst>
                  <a:lin ang="5400000" scaled="0"/>
                </a:gradFill>
                <a:latin typeface="Segoe UI Light"/>
                <a:ea typeface="Segoe UI" pitchFamily="34" charset="0"/>
                <a:cs typeface="Segoe UI" pitchFamily="34" charset="0"/>
              </a:rPr>
              <a:t>“By 2015, organizations integrating high-value, diverse, new information types and sources into a coherent information management infrastructure will outperform their industry peers financially by more than 20%.”</a:t>
            </a:r>
          </a:p>
          <a:p>
            <a:pPr marL="136004" indent="-134385" defTabSz="932290" fontAlgn="base">
              <a:lnSpc>
                <a:spcPct val="90000"/>
              </a:lnSpc>
              <a:spcBef>
                <a:spcPts val="1224"/>
              </a:spcBef>
              <a:spcAft>
                <a:spcPct val="0"/>
              </a:spcAft>
              <a:defRPr/>
            </a:pPr>
            <a:r>
              <a:rPr lang="en-US" sz="2000" kern="0" dirty="0">
                <a:gradFill>
                  <a:gsLst>
                    <a:gs pos="0">
                      <a:srgbClr val="505050"/>
                    </a:gs>
                    <a:gs pos="99000">
                      <a:srgbClr val="505050"/>
                    </a:gs>
                  </a:gsLst>
                  <a:lin ang="5400000" scaled="0"/>
                </a:gradFill>
                <a:latin typeface="Segoe UI Light"/>
                <a:ea typeface="Segoe UI" pitchFamily="34" charset="0"/>
                <a:cs typeface="Segoe UI" pitchFamily="34" charset="0"/>
              </a:rPr>
              <a:t> 		– Gartner, Regina </a:t>
            </a:r>
            <a:r>
              <a:rPr lang="en-US" sz="2000" kern="0" dirty="0" err="1">
                <a:gradFill>
                  <a:gsLst>
                    <a:gs pos="0">
                      <a:srgbClr val="505050"/>
                    </a:gs>
                    <a:gs pos="99000">
                      <a:srgbClr val="505050"/>
                    </a:gs>
                  </a:gsLst>
                  <a:lin ang="5400000" scaled="0"/>
                </a:gradFill>
                <a:latin typeface="Segoe UI Light"/>
                <a:ea typeface="Segoe UI" pitchFamily="34" charset="0"/>
                <a:cs typeface="Segoe UI" pitchFamily="34" charset="0"/>
              </a:rPr>
              <a:t>Casonato</a:t>
            </a:r>
            <a:r>
              <a:rPr lang="en-US" sz="2000" kern="0" dirty="0">
                <a:gradFill>
                  <a:gsLst>
                    <a:gs pos="0">
                      <a:srgbClr val="505050"/>
                    </a:gs>
                    <a:gs pos="99000">
                      <a:srgbClr val="505050"/>
                    </a:gs>
                  </a:gsLst>
                  <a:lin ang="5400000" scaled="0"/>
                </a:gradFill>
                <a:latin typeface="Segoe UI Light"/>
                <a:ea typeface="Segoe UI" pitchFamily="34" charset="0"/>
                <a:cs typeface="Segoe UI" pitchFamily="34" charset="0"/>
              </a:rPr>
              <a:t> et al., “Information Management in the 21st Century”</a:t>
            </a:r>
          </a:p>
          <a:p>
            <a:pPr marL="1620" algn="r" defTabSz="932290" fontAlgn="base">
              <a:lnSpc>
                <a:spcPct val="90000"/>
              </a:lnSpc>
              <a:spcBef>
                <a:spcPts val="1224"/>
              </a:spcBef>
              <a:spcAft>
                <a:spcPct val="0"/>
              </a:spcAft>
              <a:defRPr/>
            </a:pPr>
            <a:endParaRPr lang="en-US" sz="2000" kern="0" dirty="0">
              <a:gradFill>
                <a:gsLst>
                  <a:gs pos="0">
                    <a:srgbClr val="505050"/>
                  </a:gs>
                  <a:gs pos="99000">
                    <a:srgbClr val="505050"/>
                  </a:gs>
                </a:gsLst>
                <a:lin ang="5400000" scaled="0"/>
              </a:gradFill>
              <a:ea typeface="Segoe UI" pitchFamily="34" charset="0"/>
              <a:cs typeface="Segoe UI" pitchFamily="34" charset="0"/>
            </a:endParaRPr>
          </a:p>
        </p:txBody>
      </p:sp>
      <p:sp>
        <p:nvSpPr>
          <p:cNvPr id="43" name="Rectangle 42"/>
          <p:cNvSpPr/>
          <p:nvPr/>
        </p:nvSpPr>
        <p:spPr bwMode="auto">
          <a:xfrm>
            <a:off x="6266570" y="1493089"/>
            <a:ext cx="2937701" cy="2284878"/>
          </a:xfrm>
          <a:prstGeom prst="rect">
            <a:avLst/>
          </a:prstGeom>
          <a:gradFill>
            <a:gsLst>
              <a:gs pos="10000">
                <a:schemeClr val="accent1">
                  <a:lumMod val="90000"/>
                </a:schemeClr>
              </a:gs>
              <a:gs pos="100000">
                <a:schemeClr val="accent1">
                  <a:lumMod val="90000"/>
                </a:schemeClr>
              </a:gs>
            </a:gsLst>
            <a:lin ang="16200000" scaled="1"/>
          </a:gradFill>
          <a:ln w="38100" cap="flat" cmpd="sng" algn="ctr">
            <a:noFill/>
            <a:prstDash val="solid"/>
            <a:headEnd type="none" w="med" len="med"/>
            <a:tailEnd type="none" w="med" len="med"/>
          </a:ln>
          <a:effectLst/>
        </p:spPr>
        <p:txBody>
          <a:bodyPr vert="horz" wrap="square" lIns="186521" tIns="139891" rIns="186521" bIns="139891" numCol="1" rtlCol="0" anchor="b" anchorCtr="0" compatLnSpc="1">
            <a:prstTxWarp prst="textNoShape">
              <a:avLst/>
            </a:prstTxWarp>
          </a:bodyPr>
          <a:lstStyle/>
          <a:p>
            <a:pPr defTabSz="932290" fontAlgn="base">
              <a:lnSpc>
                <a:spcPct val="90000"/>
              </a:lnSpc>
              <a:spcBef>
                <a:spcPct val="0"/>
              </a:spcBef>
              <a:spcAft>
                <a:spcPct val="0"/>
              </a:spcAft>
              <a:defRPr/>
            </a:pPr>
            <a:r>
              <a:rPr lang="en-US" sz="2856" kern="0" spc="-41" dirty="0">
                <a:gradFill>
                  <a:gsLst>
                    <a:gs pos="0">
                      <a:srgbClr val="FFFFFF"/>
                    </a:gs>
                    <a:gs pos="100000">
                      <a:srgbClr val="FFFFFF"/>
                    </a:gs>
                  </a:gsLst>
                  <a:lin ang="5400000" scaled="0"/>
                </a:gradFill>
                <a:latin typeface="Segoe UI Light" pitchFamily="34" charset="0"/>
              </a:rPr>
              <a:t>Consumerization of IT </a:t>
            </a:r>
          </a:p>
        </p:txBody>
      </p:sp>
      <p:sp>
        <p:nvSpPr>
          <p:cNvPr id="39" name="Rectangle 38"/>
          <p:cNvSpPr/>
          <p:nvPr/>
        </p:nvSpPr>
        <p:spPr bwMode="auto">
          <a:xfrm>
            <a:off x="852036" y="1493089"/>
            <a:ext cx="1119124" cy="1119124"/>
          </a:xfrm>
          <a:prstGeom prst="rect">
            <a:avLst/>
          </a:prstGeom>
          <a:solidFill>
            <a:schemeClr val="accent2"/>
          </a:solidFill>
          <a:ln w="38100" cap="flat" cmpd="sng" algn="ctr">
            <a:noFill/>
            <a:prstDash val="solid"/>
            <a:headEnd type="none" w="med" len="med"/>
            <a:tailEnd type="none" w="med" len="med"/>
          </a:ln>
          <a:effectLst/>
        </p:spPr>
        <p:txBody>
          <a:bodyPr vert="horz" wrap="square" lIns="111912" tIns="74608" rIns="111912" bIns="74608" numCol="1" rtlCol="0" anchor="t" anchorCtr="0" compatLnSpc="1">
            <a:prstTxWarp prst="textNoShape">
              <a:avLst/>
            </a:prstTxWarp>
          </a:bodyPr>
          <a:lstStyle/>
          <a:p>
            <a:pPr defTabSz="932290" fontAlgn="base">
              <a:lnSpc>
                <a:spcPct val="85000"/>
              </a:lnSpc>
              <a:spcBef>
                <a:spcPct val="0"/>
              </a:spcBef>
              <a:spcAft>
                <a:spcPct val="0"/>
              </a:spcAft>
              <a:defRPr/>
            </a:pPr>
            <a:r>
              <a:rPr lang="en-US" sz="2856" kern="0" dirty="0">
                <a:gradFill>
                  <a:gsLst>
                    <a:gs pos="0">
                      <a:srgbClr val="FFFFFF"/>
                    </a:gs>
                    <a:gs pos="100000">
                      <a:srgbClr val="FFFFFF"/>
                    </a:gs>
                  </a:gsLst>
                  <a:lin ang="5400000" scaled="0"/>
                </a:gradFill>
                <a:ea typeface="Segoe UI" pitchFamily="34" charset="0"/>
                <a:cs typeface="Segoe UI" pitchFamily="34" charset="0"/>
              </a:rPr>
              <a:t>10x</a:t>
            </a:r>
            <a:r>
              <a:rPr lang="en-US" sz="1428" kern="0" dirty="0">
                <a:gradFill>
                  <a:gsLst>
                    <a:gs pos="0">
                      <a:srgbClr val="FFFFFF"/>
                    </a:gs>
                    <a:gs pos="100000">
                      <a:srgbClr val="FFFFFF"/>
                    </a:gs>
                  </a:gsLst>
                  <a:lin ang="5400000" scaled="0"/>
                </a:gradFill>
                <a:ea typeface="Segoe UI" pitchFamily="34" charset="0"/>
                <a:cs typeface="Segoe UI" pitchFamily="34" charset="0"/>
              </a:rPr>
              <a:t> increase every five years</a:t>
            </a:r>
          </a:p>
        </p:txBody>
      </p:sp>
      <p:sp>
        <p:nvSpPr>
          <p:cNvPr id="40" name="Rectangle 39"/>
          <p:cNvSpPr/>
          <p:nvPr/>
        </p:nvSpPr>
        <p:spPr bwMode="auto">
          <a:xfrm>
            <a:off x="2016414" y="2658843"/>
            <a:ext cx="1119124" cy="1119124"/>
          </a:xfrm>
          <a:prstGeom prst="rect">
            <a:avLst/>
          </a:prstGeom>
          <a:solidFill>
            <a:schemeClr val="accent2"/>
          </a:solidFill>
          <a:ln w="38100" cap="flat" cmpd="sng" algn="ctr">
            <a:noFill/>
            <a:prstDash val="solid"/>
            <a:headEnd type="none" w="med" len="med"/>
            <a:tailEnd type="none" w="med" len="med"/>
          </a:ln>
          <a:effectLst/>
        </p:spPr>
        <p:txBody>
          <a:bodyPr vert="horz" wrap="square" lIns="111912" tIns="74608" rIns="111912" bIns="74608" numCol="1" rtlCol="0" anchor="t" anchorCtr="0" compatLnSpc="1">
            <a:prstTxWarp prst="textNoShape">
              <a:avLst/>
            </a:prstTxWarp>
          </a:bodyPr>
          <a:lstStyle/>
          <a:p>
            <a:pPr defTabSz="932290" fontAlgn="base">
              <a:lnSpc>
                <a:spcPct val="85000"/>
              </a:lnSpc>
              <a:spcBef>
                <a:spcPct val="0"/>
              </a:spcBef>
              <a:spcAft>
                <a:spcPct val="0"/>
              </a:spcAft>
              <a:defRPr/>
            </a:pPr>
            <a:r>
              <a:rPr lang="en-US" sz="2856" kern="0" spc="-31" dirty="0">
                <a:gradFill>
                  <a:gsLst>
                    <a:gs pos="0">
                      <a:srgbClr val="FFFFFF"/>
                    </a:gs>
                    <a:gs pos="100000">
                      <a:srgbClr val="FFFFFF"/>
                    </a:gs>
                  </a:gsLst>
                  <a:lin ang="5400000" scaled="0"/>
                </a:gradFill>
                <a:ea typeface="Segoe UI" pitchFamily="34" charset="0"/>
                <a:cs typeface="Segoe UI" pitchFamily="34" charset="0"/>
              </a:rPr>
              <a:t>85%</a:t>
            </a:r>
            <a:r>
              <a:rPr lang="en-US" sz="1428" kern="0" spc="-31" dirty="0">
                <a:gradFill>
                  <a:gsLst>
                    <a:gs pos="0">
                      <a:srgbClr val="FFFFFF"/>
                    </a:gs>
                    <a:gs pos="100000">
                      <a:srgbClr val="FFFFFF"/>
                    </a:gs>
                  </a:gsLst>
                  <a:lin ang="5400000" scaled="0"/>
                </a:gradFill>
                <a:ea typeface="Segoe UI" pitchFamily="34" charset="0"/>
                <a:cs typeface="Segoe UI" pitchFamily="34" charset="0"/>
              </a:rPr>
              <a:t> from new data types</a:t>
            </a:r>
          </a:p>
        </p:txBody>
      </p:sp>
      <p:pic>
        <p:nvPicPr>
          <p:cNvPr id="41" name="6 - pic movie"/>
          <p:cNvPicPr preferRelativeResize="0">
            <a:picLocks noChangeAspect="1" noChangeArrowheads="1"/>
          </p:cNvPicPr>
          <p:nvPr/>
        </p:nvPicPr>
        <p:blipFill rotWithShape="1">
          <a:blip r:embed="rId3" cstate="print">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 r="25085"/>
          <a:stretch/>
        </p:blipFill>
        <p:spPr bwMode="auto">
          <a:xfrm>
            <a:off x="2016414" y="1493089"/>
            <a:ext cx="1119124" cy="1119124"/>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2" name="6 - pic movie"/>
          <p:cNvPicPr preferRelativeResize="0">
            <a:picLocks noChangeAspect="1" noChangeArrowheads="1"/>
          </p:cNvPicPr>
          <p:nvPr/>
        </p:nvPicPr>
        <p:blipFill rotWithShape="1">
          <a:blip r:embed="rId3" cstate="print">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1" r="25085"/>
          <a:stretch/>
        </p:blipFill>
        <p:spPr bwMode="auto">
          <a:xfrm>
            <a:off x="852036" y="2658843"/>
            <a:ext cx="1119124" cy="111912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5" name="Rectangle 44"/>
          <p:cNvSpPr/>
          <p:nvPr/>
        </p:nvSpPr>
        <p:spPr bwMode="auto">
          <a:xfrm>
            <a:off x="3245680" y="1439934"/>
            <a:ext cx="2937701" cy="2284878"/>
          </a:xfrm>
          <a:prstGeom prst="rect">
            <a:avLst/>
          </a:prstGeom>
          <a:solidFill>
            <a:schemeClr val="accent2"/>
          </a:solidFill>
          <a:ln w="38100" cap="flat" cmpd="sng" algn="ctr">
            <a:noFill/>
            <a:prstDash val="solid"/>
            <a:headEnd type="none" w="med" len="med"/>
            <a:tailEnd type="none" w="med" len="med"/>
          </a:ln>
          <a:effectLst/>
        </p:spPr>
        <p:txBody>
          <a:bodyPr vert="horz" wrap="square" lIns="186521" tIns="139891" rIns="186521" bIns="139891" numCol="1" rtlCol="0" anchor="b" anchorCtr="0" compatLnSpc="1">
            <a:prstTxWarp prst="textNoShape">
              <a:avLst/>
            </a:prstTxWarp>
          </a:bodyPr>
          <a:lstStyle/>
          <a:p>
            <a:pPr defTabSz="932290" fontAlgn="base">
              <a:lnSpc>
                <a:spcPct val="90000"/>
              </a:lnSpc>
              <a:spcBef>
                <a:spcPct val="0"/>
              </a:spcBef>
              <a:spcAft>
                <a:spcPct val="0"/>
              </a:spcAft>
              <a:defRPr/>
            </a:pPr>
            <a:r>
              <a:rPr lang="en-US" sz="2856" kern="0" spc="-41" dirty="0">
                <a:gradFill>
                  <a:gsLst>
                    <a:gs pos="0">
                      <a:srgbClr val="FFFFFF"/>
                    </a:gs>
                    <a:gs pos="100000">
                      <a:srgbClr val="FFFFFF"/>
                    </a:gs>
                  </a:gsLst>
                  <a:lin ang="5400000" scaled="0"/>
                </a:gradFill>
                <a:latin typeface="Segoe UI Light" pitchFamily="34" charset="0"/>
              </a:rPr>
              <a:t>Data</a:t>
            </a:r>
            <a:br>
              <a:rPr lang="en-US" sz="2856" kern="0" spc="-41" dirty="0">
                <a:gradFill>
                  <a:gsLst>
                    <a:gs pos="0">
                      <a:srgbClr val="FFFFFF"/>
                    </a:gs>
                    <a:gs pos="100000">
                      <a:srgbClr val="FFFFFF"/>
                    </a:gs>
                  </a:gsLst>
                  <a:lin ang="5400000" scaled="0"/>
                </a:gradFill>
                <a:latin typeface="Segoe UI Light" pitchFamily="34" charset="0"/>
              </a:rPr>
            </a:br>
            <a:r>
              <a:rPr lang="en-US" sz="2856" kern="0" spc="-41" dirty="0">
                <a:gradFill>
                  <a:gsLst>
                    <a:gs pos="0">
                      <a:srgbClr val="FFFFFF"/>
                    </a:gs>
                    <a:gs pos="100000">
                      <a:srgbClr val="FFFFFF"/>
                    </a:gs>
                  </a:gsLst>
                  <a:lin ang="5400000" scaled="0"/>
                </a:gradFill>
                <a:latin typeface="Segoe UI Light" pitchFamily="34" charset="0"/>
              </a:rPr>
              <a:t>explosion</a:t>
            </a:r>
          </a:p>
        </p:txBody>
      </p:sp>
      <p:grpSp>
        <p:nvGrpSpPr>
          <p:cNvPr id="5" name="Group 4"/>
          <p:cNvGrpSpPr/>
          <p:nvPr/>
        </p:nvGrpSpPr>
        <p:grpSpPr>
          <a:xfrm>
            <a:off x="9300937" y="2658843"/>
            <a:ext cx="1119125" cy="1119124"/>
            <a:chOff x="780466" y="7239000"/>
            <a:chExt cx="1097281" cy="1097280"/>
          </a:xfrm>
        </p:grpSpPr>
        <p:sp>
          <p:nvSpPr>
            <p:cNvPr id="71" name="Rectangle 70"/>
            <p:cNvSpPr/>
            <p:nvPr/>
          </p:nvSpPr>
          <p:spPr bwMode="auto">
            <a:xfrm>
              <a:off x="780466" y="7239000"/>
              <a:ext cx="1097281" cy="1097280"/>
            </a:xfrm>
            <a:prstGeom prst="rect">
              <a:avLst/>
            </a:prstGeom>
            <a:solidFill>
              <a:srgbClr val="FFFFFF">
                <a:lumMod val="85000"/>
              </a:srgbClr>
            </a:solidFill>
            <a:ln w="38100" cap="flat" cmpd="sng" algn="ctr">
              <a:noFill/>
              <a:prstDash val="solid"/>
              <a:headEnd type="none" w="med" len="med"/>
              <a:tailEnd type="none" w="med" len="med"/>
            </a:ln>
            <a:effectLst/>
          </p:spPr>
          <p:txBody>
            <a:bodyPr vert="horz" wrap="square" lIns="93256" tIns="46628" rIns="93256" bIns="46628" numCol="1" rtlCol="0" anchor="b" anchorCtr="0" compatLnSpc="1">
              <a:prstTxWarp prst="textNoShape">
                <a:avLst/>
              </a:prstTxWarp>
            </a:bodyPr>
            <a:lstStyle/>
            <a:p>
              <a:pPr algn="r" defTabSz="932290" fontAlgn="base">
                <a:lnSpc>
                  <a:spcPct val="90000"/>
                </a:lnSpc>
                <a:spcBef>
                  <a:spcPct val="0"/>
                </a:spcBef>
                <a:spcAft>
                  <a:spcPct val="0"/>
                </a:spcAft>
                <a:defRPr/>
              </a:pPr>
              <a:endParaRPr lang="en-US" sz="1428" kern="0" dirty="0">
                <a:gradFill>
                  <a:gsLst>
                    <a:gs pos="0">
                      <a:srgbClr val="FFFFFF"/>
                    </a:gs>
                    <a:gs pos="100000">
                      <a:srgbClr val="FFFFFF"/>
                    </a:gs>
                  </a:gsLst>
                  <a:lin ang="5400000" scaled="0"/>
                </a:gradFill>
                <a:ea typeface="Segoe UI" pitchFamily="34" charset="0"/>
                <a:cs typeface="Segoe UI" pitchFamily="34" charset="0"/>
              </a:endParaRPr>
            </a:p>
          </p:txBody>
        </p:sp>
        <p:pic>
          <p:nvPicPr>
            <p:cNvPr id="72" name="Picture 3"/>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790410" y="7334967"/>
              <a:ext cx="1077393" cy="86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0" name="Rectangle 29"/>
          <p:cNvSpPr/>
          <p:nvPr/>
        </p:nvSpPr>
        <p:spPr bwMode="auto">
          <a:xfrm>
            <a:off x="9300937" y="1493089"/>
            <a:ext cx="1119124" cy="1119124"/>
          </a:xfrm>
          <a:prstGeom prst="rect">
            <a:avLst/>
          </a:prstGeom>
          <a:gradFill>
            <a:gsLst>
              <a:gs pos="10000">
                <a:schemeClr val="accent1">
                  <a:lumMod val="90000"/>
                </a:schemeClr>
              </a:gs>
              <a:gs pos="100000">
                <a:schemeClr val="accent1">
                  <a:lumMod val="90000"/>
                </a:schemeClr>
              </a:gs>
            </a:gsLst>
            <a:lin ang="16200000" scaled="1"/>
          </a:gradFill>
          <a:ln w="38100" cap="flat" cmpd="sng" algn="ctr">
            <a:noFill/>
            <a:prstDash val="solid"/>
            <a:headEnd type="none" w="med" len="med"/>
            <a:tailEnd type="none" w="med" len="med"/>
          </a:ln>
          <a:effectLst/>
        </p:spPr>
        <p:txBody>
          <a:bodyPr vert="horz" wrap="square" lIns="111912" tIns="74608" rIns="111912" bIns="74608" numCol="1" rtlCol="0" anchor="t" anchorCtr="0" compatLnSpc="1">
            <a:prstTxWarp prst="textNoShape">
              <a:avLst/>
            </a:prstTxWarp>
          </a:bodyPr>
          <a:lstStyle/>
          <a:p>
            <a:pPr defTabSz="932290" fontAlgn="base">
              <a:lnSpc>
                <a:spcPct val="85000"/>
              </a:lnSpc>
              <a:spcBef>
                <a:spcPct val="0"/>
              </a:spcBef>
              <a:spcAft>
                <a:spcPct val="0"/>
              </a:spcAft>
              <a:defRPr/>
            </a:pPr>
            <a:r>
              <a:rPr lang="en-US" sz="2856" kern="0" dirty="0">
                <a:gradFill>
                  <a:gsLst>
                    <a:gs pos="0">
                      <a:srgbClr val="FFFFFF"/>
                    </a:gs>
                    <a:gs pos="100000">
                      <a:srgbClr val="FFFFFF"/>
                    </a:gs>
                  </a:gsLst>
                  <a:lin ang="5400000" scaled="0"/>
                </a:gradFill>
                <a:ea typeface="Segoe UI" pitchFamily="34" charset="0"/>
                <a:cs typeface="Segoe UI" pitchFamily="34" charset="0"/>
              </a:rPr>
              <a:t>4.3</a:t>
            </a:r>
            <a:r>
              <a:rPr lang="en-US" sz="1428" kern="0" dirty="0">
                <a:gradFill>
                  <a:gsLst>
                    <a:gs pos="0">
                      <a:srgbClr val="FFFFFF"/>
                    </a:gs>
                    <a:gs pos="100000">
                      <a:srgbClr val="FFFFFF"/>
                    </a:gs>
                  </a:gsLst>
                  <a:lin ang="5400000" scaled="0"/>
                </a:gradFill>
                <a:ea typeface="Segoe UI" pitchFamily="34" charset="0"/>
                <a:cs typeface="Segoe UI" pitchFamily="34" charset="0"/>
              </a:rPr>
              <a:t> connected devices per adult</a:t>
            </a:r>
          </a:p>
        </p:txBody>
      </p:sp>
      <p:sp>
        <p:nvSpPr>
          <p:cNvPr id="31" name="Rectangle 30"/>
          <p:cNvSpPr/>
          <p:nvPr/>
        </p:nvSpPr>
        <p:spPr bwMode="auto">
          <a:xfrm>
            <a:off x="10465315" y="2658843"/>
            <a:ext cx="1119124" cy="1119124"/>
          </a:xfrm>
          <a:prstGeom prst="rect">
            <a:avLst/>
          </a:prstGeom>
          <a:gradFill>
            <a:gsLst>
              <a:gs pos="10000">
                <a:schemeClr val="accent1">
                  <a:lumMod val="90000"/>
                </a:schemeClr>
              </a:gs>
              <a:gs pos="100000">
                <a:schemeClr val="accent1">
                  <a:lumMod val="90000"/>
                </a:schemeClr>
              </a:gs>
            </a:gsLst>
            <a:lin ang="16200000" scaled="1"/>
          </a:gradFill>
          <a:ln w="38100" cap="flat" cmpd="sng" algn="ctr">
            <a:noFill/>
            <a:prstDash val="solid"/>
            <a:headEnd type="none" w="med" len="med"/>
            <a:tailEnd type="none" w="med" len="med"/>
          </a:ln>
          <a:effectLst/>
        </p:spPr>
        <p:txBody>
          <a:bodyPr vert="horz" wrap="square" lIns="111912" tIns="74608" rIns="111912" bIns="74608" numCol="1" rtlCol="0" anchor="t" anchorCtr="0" compatLnSpc="1">
            <a:prstTxWarp prst="textNoShape">
              <a:avLst/>
            </a:prstTxWarp>
          </a:bodyPr>
          <a:lstStyle/>
          <a:p>
            <a:pPr defTabSz="932290" fontAlgn="base">
              <a:lnSpc>
                <a:spcPct val="85000"/>
              </a:lnSpc>
              <a:spcBef>
                <a:spcPct val="0"/>
              </a:spcBef>
              <a:spcAft>
                <a:spcPct val="0"/>
              </a:spcAft>
              <a:defRPr/>
            </a:pPr>
            <a:r>
              <a:rPr lang="en-US" sz="2856" kern="0" spc="-31" dirty="0">
                <a:gradFill>
                  <a:gsLst>
                    <a:gs pos="0">
                      <a:srgbClr val="FFFFFF"/>
                    </a:gs>
                    <a:gs pos="100000">
                      <a:srgbClr val="FFFFFF"/>
                    </a:gs>
                  </a:gsLst>
                  <a:lin ang="5400000" scaled="0"/>
                </a:gradFill>
                <a:ea typeface="Segoe UI" pitchFamily="34" charset="0"/>
                <a:cs typeface="Segoe UI" pitchFamily="34" charset="0"/>
              </a:rPr>
              <a:t>27%</a:t>
            </a:r>
          </a:p>
          <a:p>
            <a:pPr defTabSz="932290" fontAlgn="base">
              <a:lnSpc>
                <a:spcPct val="85000"/>
              </a:lnSpc>
              <a:spcBef>
                <a:spcPct val="0"/>
              </a:spcBef>
              <a:spcAft>
                <a:spcPct val="0"/>
              </a:spcAft>
              <a:defRPr/>
            </a:pPr>
            <a:r>
              <a:rPr lang="en-US" sz="1428" kern="0" spc="-31" dirty="0">
                <a:gradFill>
                  <a:gsLst>
                    <a:gs pos="0">
                      <a:srgbClr val="FFFFFF"/>
                    </a:gs>
                    <a:gs pos="100000">
                      <a:srgbClr val="FFFFFF"/>
                    </a:gs>
                  </a:gsLst>
                  <a:lin ang="5400000" scaled="0"/>
                </a:gradFill>
                <a:ea typeface="Segoe UI" pitchFamily="34" charset="0"/>
                <a:cs typeface="Segoe UI" pitchFamily="34" charset="0"/>
              </a:rPr>
              <a:t>using social media input</a:t>
            </a:r>
          </a:p>
        </p:txBody>
      </p:sp>
      <p:grpSp>
        <p:nvGrpSpPr>
          <p:cNvPr id="4" name="Group 3"/>
          <p:cNvGrpSpPr/>
          <p:nvPr/>
        </p:nvGrpSpPr>
        <p:grpSpPr>
          <a:xfrm>
            <a:off x="10465315" y="1493089"/>
            <a:ext cx="1119124" cy="1119124"/>
            <a:chOff x="1922117" y="6096000"/>
            <a:chExt cx="1097280" cy="1097280"/>
          </a:xfrm>
        </p:grpSpPr>
        <p:sp>
          <p:nvSpPr>
            <p:cNvPr id="38" name="Rectangle 37"/>
            <p:cNvSpPr/>
            <p:nvPr/>
          </p:nvSpPr>
          <p:spPr bwMode="auto">
            <a:xfrm>
              <a:off x="1922117" y="6096000"/>
              <a:ext cx="1097280" cy="1097280"/>
            </a:xfrm>
            <a:prstGeom prst="rect">
              <a:avLst/>
            </a:prstGeom>
            <a:solidFill>
              <a:srgbClr val="FFFFFF">
                <a:lumMod val="85000"/>
              </a:srgbClr>
            </a:solidFill>
            <a:ln w="38100" cap="flat" cmpd="sng" algn="ctr">
              <a:noFill/>
              <a:prstDash val="solid"/>
              <a:headEnd type="none" w="med" len="med"/>
              <a:tailEnd type="none" w="med" len="med"/>
            </a:ln>
            <a:effectLst/>
          </p:spPr>
          <p:txBody>
            <a:bodyPr vert="horz" wrap="square" lIns="93256" tIns="46628" rIns="93256" bIns="46628" numCol="1" rtlCol="0" anchor="b" anchorCtr="0" compatLnSpc="1">
              <a:prstTxWarp prst="textNoShape">
                <a:avLst/>
              </a:prstTxWarp>
            </a:bodyPr>
            <a:lstStyle/>
            <a:p>
              <a:pPr algn="r" defTabSz="932290" fontAlgn="base">
                <a:lnSpc>
                  <a:spcPct val="90000"/>
                </a:lnSpc>
                <a:spcBef>
                  <a:spcPct val="0"/>
                </a:spcBef>
                <a:spcAft>
                  <a:spcPct val="0"/>
                </a:spcAft>
                <a:defRPr/>
              </a:pPr>
              <a:endParaRPr lang="en-US" sz="1224" kern="0" dirty="0">
                <a:gradFill>
                  <a:gsLst>
                    <a:gs pos="0">
                      <a:srgbClr val="FFFFFF"/>
                    </a:gs>
                    <a:gs pos="100000">
                      <a:srgbClr val="FFFFFF"/>
                    </a:gs>
                  </a:gsLst>
                  <a:lin ang="5400000" scaled="0"/>
                </a:gradFill>
                <a:ea typeface="Segoe UI" pitchFamily="34" charset="0"/>
                <a:cs typeface="Segoe UI" pitchFamily="34" charset="0"/>
              </a:endParaRPr>
            </a:p>
          </p:txBody>
        </p:sp>
        <p:grpSp>
          <p:nvGrpSpPr>
            <p:cNvPr id="46" name="Group 45"/>
            <p:cNvGrpSpPr/>
            <p:nvPr/>
          </p:nvGrpSpPr>
          <p:grpSpPr>
            <a:xfrm>
              <a:off x="1953542" y="6244627"/>
              <a:ext cx="1034431" cy="800024"/>
              <a:chOff x="8958986" y="4228507"/>
              <a:chExt cx="2623029" cy="2099049"/>
            </a:xfrm>
          </p:grpSpPr>
          <p:pic>
            <p:nvPicPr>
              <p:cNvPr id="57" name="Picture 2" descr="E:\iPad_Assets\ipad.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958986" y="4228507"/>
                <a:ext cx="1031089" cy="145692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3" descr="G:\MyPhotos\DVD\DVD_Art_08-10-2010\Artwork_Imagery\Hardware Photos\OEM HW\COMPUTERS - PC\Windows 7\AIOs\acer aspire z5610-all-in-one.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877681" y="4311753"/>
                <a:ext cx="1704334" cy="178859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4" descr="\\SFP\Work\White_Whale\2-20426_Lees_MCB_Partner\Art\Images\Phones\VerizonDroidPhone_Full.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825512" y="5087133"/>
                <a:ext cx="436093" cy="794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0" name="Picture 5" descr="\\SFP\Work\White_Whale\2-xxxxx_Anderson_MMS\SFP_Art\Device Freedom\Symbian_Phone.png"/>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9292954" y="5284139"/>
                <a:ext cx="477529" cy="83855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1" name="Picture 5"/>
              <p:cNvPicPr>
                <a:picLocks noChangeAspect="1" noChangeArrowheads="1"/>
              </p:cNvPicPr>
              <p:nvPr/>
            </p:nvPicPr>
            <p:blipFill>
              <a:blip r:embed="rId10" cstate="screen">
                <a:extLst>
                  <a:ext uri="{BEBA8EAE-BF5A-486C-A8C5-ECC9F3942E4B}">
                    <a14:imgProps xmlns:a14="http://schemas.microsoft.com/office/drawing/2010/main">
                      <a14:imgLayer r:embed="rId11">
                        <a14:imgEffect>
                          <a14:colorTemperature colorTemp="5900"/>
                        </a14:imgEffect>
                        <a14:imgEffect>
                          <a14:brightnessContrast contrast="20000"/>
                        </a14:imgEffect>
                      </a14:imgLayer>
                    </a14:imgProps>
                  </a:ext>
                  <a:ext uri="{28A0092B-C50C-407E-A947-70E740481C1C}">
                    <a14:useLocalDpi xmlns:a14="http://schemas.microsoft.com/office/drawing/2010/main"/>
                  </a:ext>
                </a:extLst>
              </a:blip>
              <a:stretch>
                <a:fillRect/>
              </a:stretch>
            </p:blipFill>
            <p:spPr bwMode="auto">
              <a:xfrm>
                <a:off x="10128485" y="5400328"/>
                <a:ext cx="431560" cy="79372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2" name="Picture 2"/>
              <p:cNvPicPr>
                <a:picLocks noChangeAspect="1" noChangeArrowheads="1"/>
              </p:cNvPicPr>
              <p:nvPr/>
            </p:nvPicPr>
            <p:blipFill>
              <a:blip r:embed="rId12" cstate="screen">
                <a:extLst>
                  <a:ext uri="{28A0092B-C50C-407E-A947-70E740481C1C}">
                    <a14:useLocalDpi xmlns:a14="http://schemas.microsoft.com/office/drawing/2010/main"/>
                  </a:ext>
                </a:extLst>
              </a:blip>
              <a:stretch>
                <a:fillRect/>
              </a:stretch>
            </p:blipFill>
            <p:spPr bwMode="auto">
              <a:xfrm>
                <a:off x="9613542" y="5516707"/>
                <a:ext cx="459867" cy="810849"/>
              </a:xfrm>
              <a:prstGeom prst="rect">
                <a:avLst/>
              </a:prstGeom>
              <a:noFill/>
              <a:effectLst/>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29511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5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6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1+#ppt_w/2"/>
                                          </p:val>
                                        </p:tav>
                                        <p:tav tm="100000">
                                          <p:val>
                                            <p:strVal val="#ppt_x"/>
                                          </p:val>
                                        </p:tav>
                                      </p:tavLst>
                                    </p:anim>
                                    <p:anim calcmode="lin" valueType="num">
                                      <p:cBhvr additive="base">
                                        <p:cTn id="28" dur="5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30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1+#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45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6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1+#ppt_w/2"/>
                                          </p:val>
                                        </p:tav>
                                        <p:tav tm="100000">
                                          <p:val>
                                            <p:strVal val="#ppt_x"/>
                                          </p:val>
                                        </p:tav>
                                      </p:tavLst>
                                    </p:anim>
                                    <p:anim calcmode="lin" valueType="num">
                                      <p:cBhvr additive="base">
                                        <p:cTn id="44" dur="500" fill="hold"/>
                                        <p:tgtEl>
                                          <p:spTgt spid="31"/>
                                        </p:tgtEl>
                                        <p:attrNameLst>
                                          <p:attrName>ppt_y</p:attrName>
                                        </p:attrNameLst>
                                      </p:cBhvr>
                                      <p:tavLst>
                                        <p:tav tm="0">
                                          <p:val>
                                            <p:strVal val="#ppt_y"/>
                                          </p:val>
                                        </p:tav>
                                        <p:tav tm="100000">
                                          <p:val>
                                            <p:strVal val="#ppt_y"/>
                                          </p:val>
                                        </p:tav>
                                      </p:tavLst>
                                    </p:anim>
                                  </p:childTnLst>
                                </p:cTn>
                              </p:par>
                            </p:childTnLst>
                          </p:cTn>
                        </p:par>
                        <p:par>
                          <p:cTn id="45" fill="hold">
                            <p:stCondLst>
                              <p:cond delay="1100"/>
                            </p:stCondLst>
                            <p:childTnLst>
                              <p:par>
                                <p:cTn id="46" presetID="42" presetClass="entr" presetSubtype="0"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1000"/>
                                        <p:tgtEl>
                                          <p:spTgt spid="64"/>
                                        </p:tgtEl>
                                      </p:cBhvr>
                                    </p:animEffect>
                                    <p:anim calcmode="lin" valueType="num">
                                      <p:cBhvr>
                                        <p:cTn id="49" dur="1000" fill="hold"/>
                                        <p:tgtEl>
                                          <p:spTgt spid="64"/>
                                        </p:tgtEl>
                                        <p:attrNameLst>
                                          <p:attrName>ppt_x</p:attrName>
                                        </p:attrNameLst>
                                      </p:cBhvr>
                                      <p:tavLst>
                                        <p:tav tm="0">
                                          <p:val>
                                            <p:strVal val="#ppt_x"/>
                                          </p:val>
                                        </p:tav>
                                        <p:tav tm="100000">
                                          <p:val>
                                            <p:strVal val="#ppt_x"/>
                                          </p:val>
                                        </p:tav>
                                      </p:tavLst>
                                    </p:anim>
                                    <p:anim calcmode="lin" valueType="num">
                                      <p:cBhvr>
                                        <p:cTn id="5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43" grpId="0" animBg="1"/>
      <p:bldP spid="39" grpId="0" animBg="1"/>
      <p:bldP spid="40" grpId="0" animBg="1"/>
      <p:bldP spid="45" grpId="0" animBg="1"/>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96"/>
          <p:cNvSpPr/>
          <p:nvPr/>
        </p:nvSpPr>
        <p:spPr bwMode="auto">
          <a:xfrm>
            <a:off x="2969442" y="4511922"/>
            <a:ext cx="8300398" cy="1174010"/>
          </a:xfrm>
          <a:prstGeom prst="rect">
            <a:avLst/>
          </a:prstGeom>
          <a:solidFill>
            <a:schemeClr val="accent3"/>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98" name="Rectangle 97"/>
          <p:cNvSpPr/>
          <p:nvPr/>
        </p:nvSpPr>
        <p:spPr bwMode="auto">
          <a:xfrm>
            <a:off x="1157427" y="4511922"/>
            <a:ext cx="1802806" cy="1174010"/>
          </a:xfrm>
          <a:prstGeom prst="rect">
            <a:avLst/>
          </a:prstGeom>
          <a:solidFill>
            <a:schemeClr val="accent3">
              <a:lumMod val="75000"/>
            </a:schemeClr>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99" name="Rectangle 98"/>
          <p:cNvSpPr/>
          <p:nvPr/>
        </p:nvSpPr>
        <p:spPr bwMode="auto">
          <a:xfrm>
            <a:off x="2974991" y="3095207"/>
            <a:ext cx="8300398" cy="1174010"/>
          </a:xfrm>
          <a:prstGeom prst="rect">
            <a:avLst/>
          </a:prstGeom>
          <a:solidFill>
            <a:schemeClr val="accent2"/>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100" name="Rectangle 99"/>
          <p:cNvSpPr/>
          <p:nvPr/>
        </p:nvSpPr>
        <p:spPr bwMode="auto">
          <a:xfrm>
            <a:off x="1172187" y="3095207"/>
            <a:ext cx="1802806" cy="1174010"/>
          </a:xfrm>
          <a:prstGeom prst="rect">
            <a:avLst/>
          </a:prstGeom>
          <a:solidFill>
            <a:schemeClr val="accent2">
              <a:lumMod val="50000"/>
            </a:schemeClr>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101" name="Rectangle 100"/>
          <p:cNvSpPr/>
          <p:nvPr/>
        </p:nvSpPr>
        <p:spPr bwMode="auto">
          <a:xfrm>
            <a:off x="2974991" y="1678250"/>
            <a:ext cx="8300398" cy="1174010"/>
          </a:xfrm>
          <a:prstGeom prst="rect">
            <a:avLst/>
          </a:prstGeom>
          <a:solidFill>
            <a:schemeClr val="accent1"/>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102" name="Rectangle 101"/>
          <p:cNvSpPr/>
          <p:nvPr/>
        </p:nvSpPr>
        <p:spPr bwMode="auto">
          <a:xfrm>
            <a:off x="1172186" y="1678250"/>
            <a:ext cx="1802806" cy="1174010"/>
          </a:xfrm>
          <a:prstGeom prst="rect">
            <a:avLst/>
          </a:prstGeom>
          <a:solidFill>
            <a:schemeClr val="accent1">
              <a:lumMod val="50000"/>
            </a:schemeClr>
          </a:solidFill>
          <a:ln w="38100" cap="flat" cmpd="sng" algn="ctr">
            <a:noFill/>
            <a:prstDash val="solid"/>
            <a:headEnd type="none" w="med" len="med"/>
            <a:tailEnd type="none" w="med" len="med"/>
          </a:ln>
          <a:effectLst/>
        </p:spPr>
        <p:txBody>
          <a:bodyPr vert="horz" wrap="square" lIns="77714" tIns="38857" rIns="77714" bIns="38857" numCol="1" rtlCol="0" anchor="ctr" anchorCtr="0" compatLnSpc="1">
            <a:prstTxWarp prst="textNoShape">
              <a:avLst/>
            </a:prstTxWarp>
          </a:bodyPr>
          <a:lstStyle/>
          <a:p>
            <a:pPr algn="ctr" defTabSz="776908" fontAlgn="base">
              <a:spcBef>
                <a:spcPct val="0"/>
              </a:spcBef>
              <a:spcAft>
                <a:spcPct val="0"/>
              </a:spcAft>
              <a:defRPr/>
            </a:pPr>
            <a:endParaRPr lang="en-US" sz="1530" kern="0" dirty="0" err="1">
              <a:gradFill>
                <a:gsLst>
                  <a:gs pos="0">
                    <a:srgbClr val="FFFFFF"/>
                  </a:gs>
                  <a:gs pos="100000">
                    <a:srgbClr val="FFFFFF"/>
                  </a:gs>
                </a:gsLst>
                <a:lin ang="5400000" scaled="0"/>
              </a:gradFill>
              <a:latin typeface="Segoe"/>
            </a:endParaRPr>
          </a:p>
        </p:txBody>
      </p:sp>
      <p:sp>
        <p:nvSpPr>
          <p:cNvPr id="109" name="TextBox 108"/>
          <p:cNvSpPr txBox="1"/>
          <p:nvPr/>
        </p:nvSpPr>
        <p:spPr>
          <a:xfrm>
            <a:off x="3729930" y="3967519"/>
            <a:ext cx="654602" cy="209288"/>
          </a:xfrm>
          <a:prstGeom prst="rect">
            <a:avLst/>
          </a:prstGeom>
          <a:noFill/>
        </p:spPr>
        <p:txBody>
          <a:bodyPr wrap="none" lIns="0" tIns="0" rIns="0" bIns="0" rtlCol="0">
            <a:spAutoFit/>
          </a:bodyPr>
          <a:lstStyle/>
          <a:p>
            <a:pPr algn="ctr" defTabSz="932619"/>
            <a:r>
              <a:rPr lang="en-US" sz="1360" dirty="0">
                <a:solidFill>
                  <a:srgbClr val="FFFFFF"/>
                </a:solidFill>
                <a:cs typeface="Segoe UI" pitchFamily="34" charset="0"/>
              </a:rPr>
              <a:t>Discover</a:t>
            </a:r>
          </a:p>
        </p:txBody>
      </p:sp>
      <p:sp>
        <p:nvSpPr>
          <p:cNvPr id="110" name="TextBox 109"/>
          <p:cNvSpPr txBox="1"/>
          <p:nvPr/>
        </p:nvSpPr>
        <p:spPr>
          <a:xfrm>
            <a:off x="6568346" y="3956007"/>
            <a:ext cx="695703" cy="209288"/>
          </a:xfrm>
          <a:prstGeom prst="rect">
            <a:avLst/>
          </a:prstGeom>
          <a:noFill/>
        </p:spPr>
        <p:txBody>
          <a:bodyPr wrap="none" lIns="0" tIns="0" rIns="0" bIns="0" rtlCol="0">
            <a:spAutoFit/>
          </a:bodyPr>
          <a:lstStyle/>
          <a:p>
            <a:pPr algn="ctr" defTabSz="932619"/>
            <a:r>
              <a:rPr lang="en-US" sz="1360" dirty="0">
                <a:solidFill>
                  <a:srgbClr val="FFFFFF"/>
                </a:solidFill>
                <a:cs typeface="Segoe UI" pitchFamily="34" charset="0"/>
              </a:rPr>
              <a:t>Combine</a:t>
            </a:r>
          </a:p>
        </p:txBody>
      </p:sp>
      <p:sp>
        <p:nvSpPr>
          <p:cNvPr id="111" name="TextBox 110"/>
          <p:cNvSpPr txBox="1"/>
          <p:nvPr/>
        </p:nvSpPr>
        <p:spPr>
          <a:xfrm>
            <a:off x="9561761" y="3967519"/>
            <a:ext cx="477631" cy="209288"/>
          </a:xfrm>
          <a:prstGeom prst="rect">
            <a:avLst/>
          </a:prstGeom>
          <a:noFill/>
        </p:spPr>
        <p:txBody>
          <a:bodyPr wrap="none" lIns="0" tIns="0" rIns="0" bIns="0" rtlCol="0">
            <a:spAutoFit/>
          </a:bodyPr>
          <a:lstStyle/>
          <a:p>
            <a:pPr algn="ctr" defTabSz="932619"/>
            <a:r>
              <a:rPr lang="en-US" sz="1360" dirty="0">
                <a:solidFill>
                  <a:srgbClr val="FFFFFF"/>
                </a:solidFill>
                <a:cs typeface="Segoe UI" pitchFamily="34" charset="0"/>
              </a:rPr>
              <a:t>Refine</a:t>
            </a:r>
          </a:p>
        </p:txBody>
      </p:sp>
      <p:sp>
        <p:nvSpPr>
          <p:cNvPr id="112" name="TextBox 111"/>
          <p:cNvSpPr txBox="1"/>
          <p:nvPr/>
        </p:nvSpPr>
        <p:spPr>
          <a:xfrm>
            <a:off x="3651312" y="5415360"/>
            <a:ext cx="758221"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Relational</a:t>
            </a:r>
          </a:p>
        </p:txBody>
      </p:sp>
      <p:sp>
        <p:nvSpPr>
          <p:cNvPr id="113" name="TextBox 112"/>
          <p:cNvSpPr txBox="1"/>
          <p:nvPr/>
        </p:nvSpPr>
        <p:spPr>
          <a:xfrm>
            <a:off x="5370321" y="5415360"/>
            <a:ext cx="1117294"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Non-relational</a:t>
            </a:r>
          </a:p>
        </p:txBody>
      </p:sp>
      <p:sp>
        <p:nvSpPr>
          <p:cNvPr id="114" name="TextBox 113"/>
          <p:cNvSpPr txBox="1"/>
          <p:nvPr/>
        </p:nvSpPr>
        <p:spPr>
          <a:xfrm>
            <a:off x="9436851" y="5415360"/>
            <a:ext cx="787074"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Streaming</a:t>
            </a:r>
          </a:p>
        </p:txBody>
      </p:sp>
      <p:sp>
        <p:nvSpPr>
          <p:cNvPr id="115" name="TextBox 114"/>
          <p:cNvSpPr txBox="1"/>
          <p:nvPr/>
        </p:nvSpPr>
        <p:spPr>
          <a:xfrm>
            <a:off x="1301715" y="2058480"/>
            <a:ext cx="1667727" cy="654025"/>
          </a:xfrm>
          <a:prstGeom prst="rect">
            <a:avLst/>
          </a:prstGeom>
          <a:noFill/>
        </p:spPr>
        <p:txBody>
          <a:bodyPr wrap="square" lIns="0" tIns="0" rIns="0" bIns="0" rtlCol="0" anchor="ctr">
            <a:spAutoFit/>
          </a:bodyPr>
          <a:lstStyle/>
          <a:p>
            <a:pPr defTabSz="777164">
              <a:defRPr/>
            </a:pPr>
            <a:r>
              <a:rPr lang="en-US" sz="2550" kern="0" baseline="30000" dirty="0">
                <a:solidFill>
                  <a:sysClr val="window" lastClr="FFFFFF"/>
                </a:solidFill>
              </a:rPr>
              <a:t>immersive data</a:t>
            </a:r>
            <a:r>
              <a:rPr lang="en-US" sz="2550" kern="0" dirty="0">
                <a:solidFill>
                  <a:sysClr val="window" lastClr="FFFFFF"/>
                </a:solidFill>
              </a:rPr>
              <a:t/>
            </a:r>
            <a:br>
              <a:rPr lang="en-US" sz="2550" kern="0" dirty="0">
                <a:solidFill>
                  <a:sysClr val="window" lastClr="FFFFFF"/>
                </a:solidFill>
              </a:rPr>
            </a:br>
            <a:r>
              <a:rPr lang="en-US" sz="2550" kern="0" baseline="30000" dirty="0">
                <a:solidFill>
                  <a:sysClr val="window" lastClr="FFFFFF"/>
                </a:solidFill>
              </a:rPr>
              <a:t>experiences</a:t>
            </a:r>
          </a:p>
        </p:txBody>
      </p:sp>
      <p:sp>
        <p:nvSpPr>
          <p:cNvPr id="116" name="TextBox 115"/>
          <p:cNvSpPr txBox="1"/>
          <p:nvPr/>
        </p:nvSpPr>
        <p:spPr>
          <a:xfrm>
            <a:off x="1301715" y="3485719"/>
            <a:ext cx="1667727" cy="654025"/>
          </a:xfrm>
          <a:prstGeom prst="rect">
            <a:avLst/>
          </a:prstGeom>
          <a:noFill/>
        </p:spPr>
        <p:txBody>
          <a:bodyPr wrap="square" lIns="0" tIns="0" rIns="0" bIns="0" rtlCol="0" anchor="ctr">
            <a:spAutoFit/>
          </a:bodyPr>
          <a:lstStyle/>
          <a:p>
            <a:pPr defTabSz="777164">
              <a:defRPr/>
            </a:pPr>
            <a:r>
              <a:rPr lang="en-US" sz="2550" kern="0" baseline="30000" dirty="0">
                <a:solidFill>
                  <a:sysClr val="window" lastClr="FFFFFF"/>
                </a:solidFill>
              </a:rPr>
              <a:t>connecting with</a:t>
            </a:r>
            <a:r>
              <a:rPr lang="en-US" sz="2550" kern="0" dirty="0">
                <a:solidFill>
                  <a:sysClr val="window" lastClr="FFFFFF"/>
                </a:solidFill>
              </a:rPr>
              <a:t> </a:t>
            </a:r>
            <a:r>
              <a:rPr lang="en-US" sz="2550" kern="0" baseline="30000" dirty="0">
                <a:solidFill>
                  <a:sysClr val="window" lastClr="FFFFFF"/>
                </a:solidFill>
              </a:rPr>
              <a:t>worlds data</a:t>
            </a:r>
          </a:p>
        </p:txBody>
      </p:sp>
      <p:sp>
        <p:nvSpPr>
          <p:cNvPr id="117" name="TextBox 116"/>
          <p:cNvSpPr txBox="1"/>
          <p:nvPr/>
        </p:nvSpPr>
        <p:spPr>
          <a:xfrm>
            <a:off x="1301715" y="4957767"/>
            <a:ext cx="1667727" cy="523220"/>
          </a:xfrm>
          <a:prstGeom prst="rect">
            <a:avLst/>
          </a:prstGeom>
          <a:noFill/>
        </p:spPr>
        <p:txBody>
          <a:bodyPr wrap="square" lIns="0" tIns="0" rIns="0" bIns="0" rtlCol="0" anchor="ctr">
            <a:spAutoFit/>
          </a:bodyPr>
          <a:lstStyle/>
          <a:p>
            <a:pPr defTabSz="777164">
              <a:defRPr/>
            </a:pPr>
            <a:r>
              <a:rPr lang="en-US" sz="2550" kern="0" baseline="30000" dirty="0">
                <a:solidFill>
                  <a:sysClr val="window" lastClr="FFFFFF"/>
                </a:solidFill>
              </a:rPr>
              <a:t>any data, any size, anywhere</a:t>
            </a:r>
          </a:p>
        </p:txBody>
      </p:sp>
      <p:sp>
        <p:nvSpPr>
          <p:cNvPr id="122" name="TextBox 121"/>
          <p:cNvSpPr txBox="1"/>
          <p:nvPr/>
        </p:nvSpPr>
        <p:spPr>
          <a:xfrm>
            <a:off x="3557889" y="2535185"/>
            <a:ext cx="892872"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Self-Service</a:t>
            </a:r>
          </a:p>
        </p:txBody>
      </p:sp>
      <p:sp>
        <p:nvSpPr>
          <p:cNvPr id="123" name="TextBox 122"/>
          <p:cNvSpPr txBox="1"/>
          <p:nvPr/>
        </p:nvSpPr>
        <p:spPr>
          <a:xfrm>
            <a:off x="5436995" y="2535185"/>
            <a:ext cx="1038746"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Collaboration</a:t>
            </a:r>
          </a:p>
        </p:txBody>
      </p:sp>
      <p:sp>
        <p:nvSpPr>
          <p:cNvPr id="124" name="TextBox 123"/>
          <p:cNvSpPr txBox="1"/>
          <p:nvPr/>
        </p:nvSpPr>
        <p:spPr>
          <a:xfrm>
            <a:off x="7152918" y="2535185"/>
            <a:ext cx="1215076"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Corporate</a:t>
            </a:r>
            <a:r>
              <a:rPr lang="en-US" sz="1360" kern="0" dirty="0">
                <a:solidFill>
                  <a:srgbClr val="FF8C00"/>
                </a:solidFill>
                <a:cs typeface="Segoe UI" pitchFamily="34" charset="0"/>
              </a:rPr>
              <a:t> </a:t>
            </a:r>
            <a:r>
              <a:rPr lang="en-US" sz="1360" kern="0" dirty="0">
                <a:solidFill>
                  <a:srgbClr val="FFFFFF"/>
                </a:solidFill>
                <a:cs typeface="Segoe UI" pitchFamily="34" charset="0"/>
              </a:rPr>
              <a:t>Apps</a:t>
            </a:r>
          </a:p>
        </p:txBody>
      </p:sp>
      <p:sp>
        <p:nvSpPr>
          <p:cNvPr id="125" name="TextBox 124"/>
          <p:cNvSpPr txBox="1"/>
          <p:nvPr/>
        </p:nvSpPr>
        <p:spPr>
          <a:xfrm>
            <a:off x="9366098" y="2535185"/>
            <a:ext cx="583493"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Devices</a:t>
            </a:r>
          </a:p>
        </p:txBody>
      </p:sp>
      <p:sp>
        <p:nvSpPr>
          <p:cNvPr id="126" name="TextBox 125"/>
          <p:cNvSpPr txBox="1"/>
          <p:nvPr/>
        </p:nvSpPr>
        <p:spPr>
          <a:xfrm>
            <a:off x="7503202" y="5415360"/>
            <a:ext cx="737381" cy="209288"/>
          </a:xfrm>
          <a:prstGeom prst="rect">
            <a:avLst/>
          </a:prstGeom>
          <a:noFill/>
        </p:spPr>
        <p:txBody>
          <a:bodyPr wrap="none" lIns="0" tIns="0" rIns="0" bIns="0" rtlCol="0">
            <a:spAutoFit/>
          </a:bodyPr>
          <a:lstStyle/>
          <a:p>
            <a:pPr algn="ctr" defTabSz="777164">
              <a:defRPr/>
            </a:pPr>
            <a:r>
              <a:rPr lang="en-US" sz="1360" kern="0" dirty="0">
                <a:solidFill>
                  <a:srgbClr val="FFFFFF"/>
                </a:solidFill>
                <a:cs typeface="Segoe UI" pitchFamily="34" charset="0"/>
              </a:rPr>
              <a:t>Analytical</a:t>
            </a:r>
          </a:p>
        </p:txBody>
      </p:sp>
      <p:pic>
        <p:nvPicPr>
          <p:cNvPr id="42" name="Picture 3"/>
          <p:cNvPicPr>
            <a:picLocks noChangeAspect="1" noChangeArrowheads="1"/>
          </p:cNvPicPr>
          <p:nvPr/>
        </p:nvPicPr>
        <p:blipFill rotWithShape="1">
          <a:blip r:embed="rId3" cstate="print">
            <a:duotone>
              <a:schemeClr val="accent5">
                <a:shade val="45000"/>
                <a:satMod val="135000"/>
              </a:schemeClr>
              <a:prstClr val="white"/>
            </a:duotone>
            <a:lum bright="100000"/>
            <a:extLst>
              <a:ext uri="{28A0092B-C50C-407E-A947-70E740481C1C}">
                <a14:useLocalDpi xmlns:a14="http://schemas.microsoft.com/office/drawing/2010/main" val="0"/>
              </a:ext>
            </a:extLst>
          </a:blip>
          <a:srcRect t="12071" b="12137"/>
          <a:stretch/>
        </p:blipFill>
        <p:spPr bwMode="auto">
          <a:xfrm>
            <a:off x="9362342" y="4511922"/>
            <a:ext cx="936087" cy="969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Freeform 8"/>
          <p:cNvSpPr>
            <a:spLocks noEditPoints="1"/>
          </p:cNvSpPr>
          <p:nvPr/>
        </p:nvSpPr>
        <p:spPr bwMode="black">
          <a:xfrm rot="1598130">
            <a:off x="3716271" y="3208640"/>
            <a:ext cx="622391" cy="622229"/>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pPr defTabSz="932619"/>
            <a:endParaRPr lang="en-US" sz="1428">
              <a:gradFill>
                <a:gsLst>
                  <a:gs pos="0">
                    <a:srgbClr val="00BCF2">
                      <a:lumMod val="5000"/>
                      <a:lumOff val="95000"/>
                    </a:srgbClr>
                  </a:gs>
                  <a:gs pos="100000">
                    <a:srgbClr val="000000"/>
                  </a:gs>
                </a:gsLst>
                <a:lin ang="5400000" scaled="1"/>
              </a:gradFill>
            </a:endParaRPr>
          </a:p>
        </p:txBody>
      </p:sp>
      <p:sp>
        <p:nvSpPr>
          <p:cNvPr id="45" name="Freeform 58"/>
          <p:cNvSpPr>
            <a:spLocks noEditPoints="1"/>
          </p:cNvSpPr>
          <p:nvPr/>
        </p:nvSpPr>
        <p:spPr bwMode="black">
          <a:xfrm>
            <a:off x="6639490" y="3361978"/>
            <a:ext cx="516580" cy="553681"/>
          </a:xfrm>
          <a:custGeom>
            <a:avLst/>
            <a:gdLst>
              <a:gd name="T0" fmla="*/ 181 w 182"/>
              <a:gd name="T1" fmla="*/ 65 h 195"/>
              <a:gd name="T2" fmla="*/ 88 w 182"/>
              <a:gd name="T3" fmla="*/ 0 h 195"/>
              <a:gd name="T4" fmla="*/ 88 w 182"/>
              <a:gd name="T5" fmla="*/ 40 h 195"/>
              <a:gd name="T6" fmla="*/ 1 w 182"/>
              <a:gd name="T7" fmla="*/ 40 h 195"/>
              <a:gd name="T8" fmla="*/ 1 w 182"/>
              <a:gd name="T9" fmla="*/ 89 h 195"/>
              <a:gd name="T10" fmla="*/ 57 w 182"/>
              <a:gd name="T11" fmla="*/ 89 h 195"/>
              <a:gd name="T12" fmla="*/ 88 w 182"/>
              <a:gd name="T13" fmla="*/ 68 h 195"/>
              <a:gd name="T14" fmla="*/ 88 w 182"/>
              <a:gd name="T15" fmla="*/ 130 h 195"/>
              <a:gd name="T16" fmla="*/ 181 w 182"/>
              <a:gd name="T17" fmla="*/ 65 h 195"/>
              <a:gd name="T18" fmla="*/ 19 w 182"/>
              <a:gd name="T19" fmla="*/ 127 h 195"/>
              <a:gd name="T20" fmla="*/ 88 w 182"/>
              <a:gd name="T21" fmla="*/ 172 h 195"/>
              <a:gd name="T22" fmla="*/ 88 w 182"/>
              <a:gd name="T23" fmla="*/ 142 h 195"/>
              <a:gd name="T24" fmla="*/ 178 w 182"/>
              <a:gd name="T25" fmla="*/ 142 h 195"/>
              <a:gd name="T26" fmla="*/ 178 w 182"/>
              <a:gd name="T27" fmla="*/ 153 h 195"/>
              <a:gd name="T28" fmla="*/ 100 w 182"/>
              <a:gd name="T29" fmla="*/ 153 h 195"/>
              <a:gd name="T30" fmla="*/ 100 w 182"/>
              <a:gd name="T31" fmla="*/ 195 h 195"/>
              <a:gd name="T32" fmla="*/ 0 w 182"/>
              <a:gd name="T33" fmla="*/ 127 h 195"/>
              <a:gd name="T34" fmla="*/ 19 w 182"/>
              <a:gd name="T35" fmla="*/ 12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95">
                <a:moveTo>
                  <a:pt x="181" y="65"/>
                </a:moveTo>
                <a:cubicBezTo>
                  <a:pt x="88" y="0"/>
                  <a:pt x="88" y="0"/>
                  <a:pt x="88" y="0"/>
                </a:cubicBezTo>
                <a:cubicBezTo>
                  <a:pt x="88" y="40"/>
                  <a:pt x="88" y="40"/>
                  <a:pt x="88" y="40"/>
                </a:cubicBezTo>
                <a:cubicBezTo>
                  <a:pt x="1" y="40"/>
                  <a:pt x="1" y="40"/>
                  <a:pt x="1" y="40"/>
                </a:cubicBezTo>
                <a:cubicBezTo>
                  <a:pt x="1" y="89"/>
                  <a:pt x="1" y="89"/>
                  <a:pt x="1" y="89"/>
                </a:cubicBezTo>
                <a:cubicBezTo>
                  <a:pt x="57" y="89"/>
                  <a:pt x="57" y="89"/>
                  <a:pt x="57" y="89"/>
                </a:cubicBezTo>
                <a:cubicBezTo>
                  <a:pt x="88" y="68"/>
                  <a:pt x="88" y="68"/>
                  <a:pt x="88" y="68"/>
                </a:cubicBezTo>
                <a:cubicBezTo>
                  <a:pt x="88" y="130"/>
                  <a:pt x="88" y="130"/>
                  <a:pt x="88" y="130"/>
                </a:cubicBezTo>
                <a:cubicBezTo>
                  <a:pt x="181" y="65"/>
                  <a:pt x="181" y="65"/>
                  <a:pt x="181" y="65"/>
                </a:cubicBezTo>
                <a:close/>
                <a:moveTo>
                  <a:pt x="19" y="127"/>
                </a:moveTo>
                <a:cubicBezTo>
                  <a:pt x="88" y="172"/>
                  <a:pt x="88" y="172"/>
                  <a:pt x="88" y="172"/>
                </a:cubicBezTo>
                <a:cubicBezTo>
                  <a:pt x="88" y="142"/>
                  <a:pt x="88" y="142"/>
                  <a:pt x="88" y="142"/>
                </a:cubicBezTo>
                <a:cubicBezTo>
                  <a:pt x="178" y="142"/>
                  <a:pt x="178" y="142"/>
                  <a:pt x="178" y="142"/>
                </a:cubicBezTo>
                <a:cubicBezTo>
                  <a:pt x="182" y="142"/>
                  <a:pt x="182" y="153"/>
                  <a:pt x="178" y="153"/>
                </a:cubicBezTo>
                <a:cubicBezTo>
                  <a:pt x="100" y="153"/>
                  <a:pt x="100" y="153"/>
                  <a:pt x="100" y="153"/>
                </a:cubicBezTo>
                <a:cubicBezTo>
                  <a:pt x="100" y="195"/>
                  <a:pt x="100" y="195"/>
                  <a:pt x="100" y="195"/>
                </a:cubicBezTo>
                <a:cubicBezTo>
                  <a:pt x="0" y="127"/>
                  <a:pt x="0" y="127"/>
                  <a:pt x="0" y="127"/>
                </a:cubicBezTo>
                <a:cubicBezTo>
                  <a:pt x="19" y="127"/>
                  <a:pt x="19" y="127"/>
                  <a:pt x="19" y="127"/>
                </a:cubicBez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pPr defTabSz="932619"/>
            <a:endParaRPr lang="en-US" sz="2176">
              <a:solidFill>
                <a:srgbClr val="FFFFFF"/>
              </a:solidFill>
            </a:endParaRPr>
          </a:p>
        </p:txBody>
      </p:sp>
      <p:grpSp>
        <p:nvGrpSpPr>
          <p:cNvPr id="3" name="Group 2"/>
          <p:cNvGrpSpPr/>
          <p:nvPr/>
        </p:nvGrpSpPr>
        <p:grpSpPr>
          <a:xfrm>
            <a:off x="9529124" y="3427964"/>
            <a:ext cx="540422" cy="398882"/>
            <a:chOff x="7015163" y="2500313"/>
            <a:chExt cx="333376" cy="246063"/>
          </a:xfrm>
          <a:solidFill>
            <a:srgbClr val="FFFFFF"/>
          </a:solidFill>
        </p:grpSpPr>
        <p:sp>
          <p:nvSpPr>
            <p:cNvPr id="6" name="Freeform 6"/>
            <p:cNvSpPr>
              <a:spLocks/>
            </p:cNvSpPr>
            <p:nvPr/>
          </p:nvSpPr>
          <p:spPr bwMode="auto">
            <a:xfrm>
              <a:off x="7015163" y="2500313"/>
              <a:ext cx="130175" cy="246063"/>
            </a:xfrm>
            <a:custGeom>
              <a:avLst/>
              <a:gdLst>
                <a:gd name="T0" fmla="*/ 82 w 82"/>
                <a:gd name="T1" fmla="*/ 20 h 155"/>
                <a:gd name="T2" fmla="*/ 82 w 82"/>
                <a:gd name="T3" fmla="*/ 20 h 155"/>
                <a:gd name="T4" fmla="*/ 77 w 82"/>
                <a:gd name="T5" fmla="*/ 19 h 155"/>
                <a:gd name="T6" fmla="*/ 77 w 82"/>
                <a:gd name="T7" fmla="*/ 19 h 155"/>
                <a:gd name="T8" fmla="*/ 71 w 82"/>
                <a:gd name="T9" fmla="*/ 17 h 155"/>
                <a:gd name="T10" fmla="*/ 71 w 82"/>
                <a:gd name="T11" fmla="*/ 17 h 155"/>
                <a:gd name="T12" fmla="*/ 66 w 82"/>
                <a:gd name="T13" fmla="*/ 17 h 155"/>
                <a:gd name="T14" fmla="*/ 61 w 82"/>
                <a:gd name="T15" fmla="*/ 20 h 155"/>
                <a:gd name="T16" fmla="*/ 61 w 82"/>
                <a:gd name="T17" fmla="*/ 20 h 155"/>
                <a:gd name="T18" fmla="*/ 58 w 82"/>
                <a:gd name="T19" fmla="*/ 24 h 155"/>
                <a:gd name="T20" fmla="*/ 56 w 82"/>
                <a:gd name="T21" fmla="*/ 30 h 155"/>
                <a:gd name="T22" fmla="*/ 55 w 82"/>
                <a:gd name="T23" fmla="*/ 46 h 155"/>
                <a:gd name="T24" fmla="*/ 69 w 82"/>
                <a:gd name="T25" fmla="*/ 46 h 155"/>
                <a:gd name="T26" fmla="*/ 69 w 82"/>
                <a:gd name="T27" fmla="*/ 62 h 155"/>
                <a:gd name="T28" fmla="*/ 51 w 82"/>
                <a:gd name="T29" fmla="*/ 62 h 155"/>
                <a:gd name="T30" fmla="*/ 43 w 82"/>
                <a:gd name="T31" fmla="*/ 118 h 155"/>
                <a:gd name="T32" fmla="*/ 43 w 82"/>
                <a:gd name="T33" fmla="*/ 118 h 155"/>
                <a:gd name="T34" fmla="*/ 42 w 82"/>
                <a:gd name="T35" fmla="*/ 126 h 155"/>
                <a:gd name="T36" fmla="*/ 40 w 82"/>
                <a:gd name="T37" fmla="*/ 134 h 155"/>
                <a:gd name="T38" fmla="*/ 37 w 82"/>
                <a:gd name="T39" fmla="*/ 141 h 155"/>
                <a:gd name="T40" fmla="*/ 32 w 82"/>
                <a:gd name="T41" fmla="*/ 145 h 155"/>
                <a:gd name="T42" fmla="*/ 32 w 82"/>
                <a:gd name="T43" fmla="*/ 145 h 155"/>
                <a:gd name="T44" fmla="*/ 27 w 82"/>
                <a:gd name="T45" fmla="*/ 150 h 155"/>
                <a:gd name="T46" fmla="*/ 22 w 82"/>
                <a:gd name="T47" fmla="*/ 153 h 155"/>
                <a:gd name="T48" fmla="*/ 16 w 82"/>
                <a:gd name="T49" fmla="*/ 155 h 155"/>
                <a:gd name="T50" fmla="*/ 10 w 82"/>
                <a:gd name="T51" fmla="*/ 155 h 155"/>
                <a:gd name="T52" fmla="*/ 10 w 82"/>
                <a:gd name="T53" fmla="*/ 155 h 155"/>
                <a:gd name="T54" fmla="*/ 5 w 82"/>
                <a:gd name="T55" fmla="*/ 155 h 155"/>
                <a:gd name="T56" fmla="*/ 5 w 82"/>
                <a:gd name="T57" fmla="*/ 155 h 155"/>
                <a:gd name="T58" fmla="*/ 0 w 82"/>
                <a:gd name="T59" fmla="*/ 153 h 155"/>
                <a:gd name="T60" fmla="*/ 0 w 82"/>
                <a:gd name="T61" fmla="*/ 136 h 155"/>
                <a:gd name="T62" fmla="*/ 0 w 82"/>
                <a:gd name="T63" fmla="*/ 136 h 155"/>
                <a:gd name="T64" fmla="*/ 3 w 82"/>
                <a:gd name="T65" fmla="*/ 137 h 155"/>
                <a:gd name="T66" fmla="*/ 8 w 82"/>
                <a:gd name="T67" fmla="*/ 139 h 155"/>
                <a:gd name="T68" fmla="*/ 8 w 82"/>
                <a:gd name="T69" fmla="*/ 139 h 155"/>
                <a:gd name="T70" fmla="*/ 14 w 82"/>
                <a:gd name="T71" fmla="*/ 137 h 155"/>
                <a:gd name="T72" fmla="*/ 18 w 82"/>
                <a:gd name="T73" fmla="*/ 133 h 155"/>
                <a:gd name="T74" fmla="*/ 21 w 82"/>
                <a:gd name="T75" fmla="*/ 126 h 155"/>
                <a:gd name="T76" fmla="*/ 24 w 82"/>
                <a:gd name="T77" fmla="*/ 117 h 155"/>
                <a:gd name="T78" fmla="*/ 32 w 82"/>
                <a:gd name="T79" fmla="*/ 62 h 155"/>
                <a:gd name="T80" fmla="*/ 22 w 82"/>
                <a:gd name="T81" fmla="*/ 62 h 155"/>
                <a:gd name="T82" fmla="*/ 22 w 82"/>
                <a:gd name="T83" fmla="*/ 46 h 155"/>
                <a:gd name="T84" fmla="*/ 34 w 82"/>
                <a:gd name="T85" fmla="*/ 46 h 155"/>
                <a:gd name="T86" fmla="*/ 37 w 82"/>
                <a:gd name="T87" fmla="*/ 28 h 155"/>
                <a:gd name="T88" fmla="*/ 37 w 82"/>
                <a:gd name="T89" fmla="*/ 28 h 155"/>
                <a:gd name="T90" fmla="*/ 38 w 82"/>
                <a:gd name="T91" fmla="*/ 22 h 155"/>
                <a:gd name="T92" fmla="*/ 40 w 82"/>
                <a:gd name="T93" fmla="*/ 17 h 155"/>
                <a:gd name="T94" fmla="*/ 43 w 82"/>
                <a:gd name="T95" fmla="*/ 12 h 155"/>
                <a:gd name="T96" fmla="*/ 47 w 82"/>
                <a:gd name="T97" fmla="*/ 8 h 155"/>
                <a:gd name="T98" fmla="*/ 47 w 82"/>
                <a:gd name="T99" fmla="*/ 8 h 155"/>
                <a:gd name="T100" fmla="*/ 51 w 82"/>
                <a:gd name="T101" fmla="*/ 4 h 155"/>
                <a:gd name="T102" fmla="*/ 58 w 82"/>
                <a:gd name="T103" fmla="*/ 1 h 155"/>
                <a:gd name="T104" fmla="*/ 63 w 82"/>
                <a:gd name="T105" fmla="*/ 1 h 155"/>
                <a:gd name="T106" fmla="*/ 69 w 82"/>
                <a:gd name="T107" fmla="*/ 0 h 155"/>
                <a:gd name="T108" fmla="*/ 69 w 82"/>
                <a:gd name="T109" fmla="*/ 0 h 155"/>
                <a:gd name="T110" fmla="*/ 75 w 82"/>
                <a:gd name="T111" fmla="*/ 1 h 155"/>
                <a:gd name="T112" fmla="*/ 82 w 82"/>
                <a:gd name="T113" fmla="*/ 3 h 155"/>
                <a:gd name="T114" fmla="*/ 82 w 82"/>
                <a:gd name="T115" fmla="*/ 2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155">
                  <a:moveTo>
                    <a:pt x="82" y="20"/>
                  </a:moveTo>
                  <a:lnTo>
                    <a:pt x="82" y="20"/>
                  </a:lnTo>
                  <a:lnTo>
                    <a:pt x="77" y="19"/>
                  </a:lnTo>
                  <a:lnTo>
                    <a:pt x="77" y="19"/>
                  </a:lnTo>
                  <a:lnTo>
                    <a:pt x="71" y="17"/>
                  </a:lnTo>
                  <a:lnTo>
                    <a:pt x="71" y="17"/>
                  </a:lnTo>
                  <a:lnTo>
                    <a:pt x="66" y="17"/>
                  </a:lnTo>
                  <a:lnTo>
                    <a:pt x="61" y="20"/>
                  </a:lnTo>
                  <a:lnTo>
                    <a:pt x="61" y="20"/>
                  </a:lnTo>
                  <a:lnTo>
                    <a:pt x="58" y="24"/>
                  </a:lnTo>
                  <a:lnTo>
                    <a:pt x="56" y="30"/>
                  </a:lnTo>
                  <a:lnTo>
                    <a:pt x="55" y="46"/>
                  </a:lnTo>
                  <a:lnTo>
                    <a:pt x="69" y="46"/>
                  </a:lnTo>
                  <a:lnTo>
                    <a:pt x="69" y="62"/>
                  </a:lnTo>
                  <a:lnTo>
                    <a:pt x="51" y="62"/>
                  </a:lnTo>
                  <a:lnTo>
                    <a:pt x="43" y="118"/>
                  </a:lnTo>
                  <a:lnTo>
                    <a:pt x="43" y="118"/>
                  </a:lnTo>
                  <a:lnTo>
                    <a:pt x="42" y="126"/>
                  </a:lnTo>
                  <a:lnTo>
                    <a:pt x="40" y="134"/>
                  </a:lnTo>
                  <a:lnTo>
                    <a:pt x="37" y="141"/>
                  </a:lnTo>
                  <a:lnTo>
                    <a:pt x="32" y="145"/>
                  </a:lnTo>
                  <a:lnTo>
                    <a:pt x="32" y="145"/>
                  </a:lnTo>
                  <a:lnTo>
                    <a:pt x="27" y="150"/>
                  </a:lnTo>
                  <a:lnTo>
                    <a:pt x="22" y="153"/>
                  </a:lnTo>
                  <a:lnTo>
                    <a:pt x="16" y="155"/>
                  </a:lnTo>
                  <a:lnTo>
                    <a:pt x="10" y="155"/>
                  </a:lnTo>
                  <a:lnTo>
                    <a:pt x="10" y="155"/>
                  </a:lnTo>
                  <a:lnTo>
                    <a:pt x="5" y="155"/>
                  </a:lnTo>
                  <a:lnTo>
                    <a:pt x="5" y="155"/>
                  </a:lnTo>
                  <a:lnTo>
                    <a:pt x="0" y="153"/>
                  </a:lnTo>
                  <a:lnTo>
                    <a:pt x="0" y="136"/>
                  </a:lnTo>
                  <a:lnTo>
                    <a:pt x="0" y="136"/>
                  </a:lnTo>
                  <a:lnTo>
                    <a:pt x="3" y="137"/>
                  </a:lnTo>
                  <a:lnTo>
                    <a:pt x="8" y="139"/>
                  </a:lnTo>
                  <a:lnTo>
                    <a:pt x="8" y="139"/>
                  </a:lnTo>
                  <a:lnTo>
                    <a:pt x="14" y="137"/>
                  </a:lnTo>
                  <a:lnTo>
                    <a:pt x="18" y="133"/>
                  </a:lnTo>
                  <a:lnTo>
                    <a:pt x="21" y="126"/>
                  </a:lnTo>
                  <a:lnTo>
                    <a:pt x="24" y="117"/>
                  </a:lnTo>
                  <a:lnTo>
                    <a:pt x="32" y="62"/>
                  </a:lnTo>
                  <a:lnTo>
                    <a:pt x="22" y="62"/>
                  </a:lnTo>
                  <a:lnTo>
                    <a:pt x="22" y="46"/>
                  </a:lnTo>
                  <a:lnTo>
                    <a:pt x="34" y="46"/>
                  </a:lnTo>
                  <a:lnTo>
                    <a:pt x="37" y="28"/>
                  </a:lnTo>
                  <a:lnTo>
                    <a:pt x="37" y="28"/>
                  </a:lnTo>
                  <a:lnTo>
                    <a:pt x="38" y="22"/>
                  </a:lnTo>
                  <a:lnTo>
                    <a:pt x="40" y="17"/>
                  </a:lnTo>
                  <a:lnTo>
                    <a:pt x="43" y="12"/>
                  </a:lnTo>
                  <a:lnTo>
                    <a:pt x="47" y="8"/>
                  </a:lnTo>
                  <a:lnTo>
                    <a:pt x="47" y="8"/>
                  </a:lnTo>
                  <a:lnTo>
                    <a:pt x="51" y="4"/>
                  </a:lnTo>
                  <a:lnTo>
                    <a:pt x="58" y="1"/>
                  </a:lnTo>
                  <a:lnTo>
                    <a:pt x="63" y="1"/>
                  </a:lnTo>
                  <a:lnTo>
                    <a:pt x="69" y="0"/>
                  </a:lnTo>
                  <a:lnTo>
                    <a:pt x="69" y="0"/>
                  </a:lnTo>
                  <a:lnTo>
                    <a:pt x="75" y="1"/>
                  </a:lnTo>
                  <a:lnTo>
                    <a:pt x="82" y="3"/>
                  </a:lnTo>
                  <a:lnTo>
                    <a:pt x="8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619"/>
              <a:endParaRPr lang="en-US" sz="1836">
                <a:solidFill>
                  <a:srgbClr val="FFFFFF"/>
                </a:solidFill>
              </a:endParaRPr>
            </a:p>
          </p:txBody>
        </p:sp>
        <p:sp>
          <p:nvSpPr>
            <p:cNvPr id="7" name="Freeform 7"/>
            <p:cNvSpPr>
              <a:spLocks/>
            </p:cNvSpPr>
            <p:nvPr/>
          </p:nvSpPr>
          <p:spPr bwMode="auto">
            <a:xfrm>
              <a:off x="7137401" y="2560638"/>
              <a:ext cx="53975" cy="160338"/>
            </a:xfrm>
            <a:custGeom>
              <a:avLst/>
              <a:gdLst>
                <a:gd name="T0" fmla="*/ 34 w 34"/>
                <a:gd name="T1" fmla="*/ 101 h 101"/>
                <a:gd name="T2" fmla="*/ 18 w 34"/>
                <a:gd name="T3" fmla="*/ 101 h 101"/>
                <a:gd name="T4" fmla="*/ 18 w 34"/>
                <a:gd name="T5" fmla="*/ 101 h 101"/>
                <a:gd name="T6" fmla="*/ 10 w 34"/>
                <a:gd name="T7" fmla="*/ 90 h 101"/>
                <a:gd name="T8" fmla="*/ 5 w 34"/>
                <a:gd name="T9" fmla="*/ 79 h 101"/>
                <a:gd name="T10" fmla="*/ 2 w 34"/>
                <a:gd name="T11" fmla="*/ 64 h 101"/>
                <a:gd name="T12" fmla="*/ 0 w 34"/>
                <a:gd name="T13" fmla="*/ 51 h 101"/>
                <a:gd name="T14" fmla="*/ 0 w 34"/>
                <a:gd name="T15" fmla="*/ 51 h 101"/>
                <a:gd name="T16" fmla="*/ 2 w 34"/>
                <a:gd name="T17" fmla="*/ 37 h 101"/>
                <a:gd name="T18" fmla="*/ 5 w 34"/>
                <a:gd name="T19" fmla="*/ 24 h 101"/>
                <a:gd name="T20" fmla="*/ 10 w 34"/>
                <a:gd name="T21" fmla="*/ 11 h 101"/>
                <a:gd name="T22" fmla="*/ 18 w 34"/>
                <a:gd name="T23" fmla="*/ 0 h 101"/>
                <a:gd name="T24" fmla="*/ 32 w 34"/>
                <a:gd name="T25" fmla="*/ 0 h 101"/>
                <a:gd name="T26" fmla="*/ 32 w 34"/>
                <a:gd name="T27" fmla="*/ 0 h 101"/>
                <a:gd name="T28" fmla="*/ 26 w 34"/>
                <a:gd name="T29" fmla="*/ 13 h 101"/>
                <a:gd name="T30" fmla="*/ 19 w 34"/>
                <a:gd name="T31" fmla="*/ 24 h 101"/>
                <a:gd name="T32" fmla="*/ 16 w 34"/>
                <a:gd name="T33" fmla="*/ 37 h 101"/>
                <a:gd name="T34" fmla="*/ 16 w 34"/>
                <a:gd name="T35" fmla="*/ 51 h 101"/>
                <a:gd name="T36" fmla="*/ 16 w 34"/>
                <a:gd name="T37" fmla="*/ 51 h 101"/>
                <a:gd name="T38" fmla="*/ 16 w 34"/>
                <a:gd name="T39" fmla="*/ 64 h 101"/>
                <a:gd name="T40" fmla="*/ 19 w 34"/>
                <a:gd name="T41" fmla="*/ 77 h 101"/>
                <a:gd name="T42" fmla="*/ 26 w 34"/>
                <a:gd name="T43" fmla="*/ 90 h 101"/>
                <a:gd name="T44" fmla="*/ 34 w 34"/>
                <a:gd name="T45" fmla="*/ 101 h 101"/>
                <a:gd name="T46" fmla="*/ 34 w 34"/>
                <a:gd name="T47"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101">
                  <a:moveTo>
                    <a:pt x="34" y="101"/>
                  </a:moveTo>
                  <a:lnTo>
                    <a:pt x="18" y="101"/>
                  </a:lnTo>
                  <a:lnTo>
                    <a:pt x="18" y="101"/>
                  </a:lnTo>
                  <a:lnTo>
                    <a:pt x="10" y="90"/>
                  </a:lnTo>
                  <a:lnTo>
                    <a:pt x="5" y="79"/>
                  </a:lnTo>
                  <a:lnTo>
                    <a:pt x="2" y="64"/>
                  </a:lnTo>
                  <a:lnTo>
                    <a:pt x="0" y="51"/>
                  </a:lnTo>
                  <a:lnTo>
                    <a:pt x="0" y="51"/>
                  </a:lnTo>
                  <a:lnTo>
                    <a:pt x="2" y="37"/>
                  </a:lnTo>
                  <a:lnTo>
                    <a:pt x="5" y="24"/>
                  </a:lnTo>
                  <a:lnTo>
                    <a:pt x="10" y="11"/>
                  </a:lnTo>
                  <a:lnTo>
                    <a:pt x="18" y="0"/>
                  </a:lnTo>
                  <a:lnTo>
                    <a:pt x="32" y="0"/>
                  </a:lnTo>
                  <a:lnTo>
                    <a:pt x="32" y="0"/>
                  </a:lnTo>
                  <a:lnTo>
                    <a:pt x="26" y="13"/>
                  </a:lnTo>
                  <a:lnTo>
                    <a:pt x="19" y="24"/>
                  </a:lnTo>
                  <a:lnTo>
                    <a:pt x="16" y="37"/>
                  </a:lnTo>
                  <a:lnTo>
                    <a:pt x="16" y="51"/>
                  </a:lnTo>
                  <a:lnTo>
                    <a:pt x="16" y="51"/>
                  </a:lnTo>
                  <a:lnTo>
                    <a:pt x="16" y="64"/>
                  </a:lnTo>
                  <a:lnTo>
                    <a:pt x="19" y="77"/>
                  </a:lnTo>
                  <a:lnTo>
                    <a:pt x="26" y="90"/>
                  </a:lnTo>
                  <a:lnTo>
                    <a:pt x="34" y="101"/>
                  </a:lnTo>
                  <a:lnTo>
                    <a:pt x="3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619"/>
              <a:endParaRPr lang="en-US" sz="1836">
                <a:solidFill>
                  <a:srgbClr val="FFFFFF"/>
                </a:solidFill>
              </a:endParaRPr>
            </a:p>
          </p:txBody>
        </p:sp>
        <p:sp>
          <p:nvSpPr>
            <p:cNvPr id="8" name="Freeform 8"/>
            <p:cNvSpPr>
              <a:spLocks/>
            </p:cNvSpPr>
            <p:nvPr/>
          </p:nvSpPr>
          <p:spPr bwMode="auto">
            <a:xfrm>
              <a:off x="7191376" y="2598738"/>
              <a:ext cx="101600" cy="92075"/>
            </a:xfrm>
            <a:custGeom>
              <a:avLst/>
              <a:gdLst>
                <a:gd name="T0" fmla="*/ 64 w 64"/>
                <a:gd name="T1" fmla="*/ 0 h 58"/>
                <a:gd name="T2" fmla="*/ 45 w 64"/>
                <a:gd name="T3" fmla="*/ 27 h 58"/>
                <a:gd name="T4" fmla="*/ 64 w 64"/>
                <a:gd name="T5" fmla="*/ 58 h 58"/>
                <a:gd name="T6" fmla="*/ 43 w 64"/>
                <a:gd name="T7" fmla="*/ 58 h 58"/>
                <a:gd name="T8" fmla="*/ 35 w 64"/>
                <a:gd name="T9" fmla="*/ 42 h 58"/>
                <a:gd name="T10" fmla="*/ 35 w 64"/>
                <a:gd name="T11" fmla="*/ 42 h 58"/>
                <a:gd name="T12" fmla="*/ 32 w 64"/>
                <a:gd name="T13" fmla="*/ 37 h 58"/>
                <a:gd name="T14" fmla="*/ 32 w 64"/>
                <a:gd name="T15" fmla="*/ 37 h 58"/>
                <a:gd name="T16" fmla="*/ 32 w 64"/>
                <a:gd name="T17" fmla="*/ 37 h 58"/>
                <a:gd name="T18" fmla="*/ 30 w 64"/>
                <a:gd name="T19" fmla="*/ 40 h 58"/>
                <a:gd name="T20" fmla="*/ 30 w 64"/>
                <a:gd name="T21" fmla="*/ 40 h 58"/>
                <a:gd name="T22" fmla="*/ 21 w 64"/>
                <a:gd name="T23" fmla="*/ 58 h 58"/>
                <a:gd name="T24" fmla="*/ 0 w 64"/>
                <a:gd name="T25" fmla="*/ 58 h 58"/>
                <a:gd name="T26" fmla="*/ 21 w 64"/>
                <a:gd name="T27" fmla="*/ 29 h 58"/>
                <a:gd name="T28" fmla="*/ 1 w 64"/>
                <a:gd name="T29" fmla="*/ 0 h 58"/>
                <a:gd name="T30" fmla="*/ 22 w 64"/>
                <a:gd name="T31" fmla="*/ 0 h 58"/>
                <a:gd name="T32" fmla="*/ 30 w 64"/>
                <a:gd name="T33" fmla="*/ 16 h 58"/>
                <a:gd name="T34" fmla="*/ 30 w 64"/>
                <a:gd name="T35" fmla="*/ 16 h 58"/>
                <a:gd name="T36" fmla="*/ 34 w 64"/>
                <a:gd name="T37" fmla="*/ 21 h 58"/>
                <a:gd name="T38" fmla="*/ 34 w 64"/>
                <a:gd name="T39" fmla="*/ 21 h 58"/>
                <a:gd name="T40" fmla="*/ 34 w 64"/>
                <a:gd name="T41" fmla="*/ 21 h 58"/>
                <a:gd name="T42" fmla="*/ 35 w 64"/>
                <a:gd name="T43" fmla="*/ 19 h 58"/>
                <a:gd name="T44" fmla="*/ 35 w 64"/>
                <a:gd name="T45" fmla="*/ 19 h 58"/>
                <a:gd name="T46" fmla="*/ 45 w 64"/>
                <a:gd name="T47" fmla="*/ 0 h 58"/>
                <a:gd name="T48" fmla="*/ 64 w 64"/>
                <a:gd name="T4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58">
                  <a:moveTo>
                    <a:pt x="64" y="0"/>
                  </a:moveTo>
                  <a:lnTo>
                    <a:pt x="45" y="27"/>
                  </a:lnTo>
                  <a:lnTo>
                    <a:pt x="64" y="58"/>
                  </a:lnTo>
                  <a:lnTo>
                    <a:pt x="43" y="58"/>
                  </a:lnTo>
                  <a:lnTo>
                    <a:pt x="35" y="42"/>
                  </a:lnTo>
                  <a:lnTo>
                    <a:pt x="35" y="42"/>
                  </a:lnTo>
                  <a:lnTo>
                    <a:pt x="32" y="37"/>
                  </a:lnTo>
                  <a:lnTo>
                    <a:pt x="32" y="37"/>
                  </a:lnTo>
                  <a:lnTo>
                    <a:pt x="32" y="37"/>
                  </a:lnTo>
                  <a:lnTo>
                    <a:pt x="30" y="40"/>
                  </a:lnTo>
                  <a:lnTo>
                    <a:pt x="30" y="40"/>
                  </a:lnTo>
                  <a:lnTo>
                    <a:pt x="21" y="58"/>
                  </a:lnTo>
                  <a:lnTo>
                    <a:pt x="0" y="58"/>
                  </a:lnTo>
                  <a:lnTo>
                    <a:pt x="21" y="29"/>
                  </a:lnTo>
                  <a:lnTo>
                    <a:pt x="1" y="0"/>
                  </a:lnTo>
                  <a:lnTo>
                    <a:pt x="22" y="0"/>
                  </a:lnTo>
                  <a:lnTo>
                    <a:pt x="30" y="16"/>
                  </a:lnTo>
                  <a:lnTo>
                    <a:pt x="30" y="16"/>
                  </a:lnTo>
                  <a:lnTo>
                    <a:pt x="34" y="21"/>
                  </a:lnTo>
                  <a:lnTo>
                    <a:pt x="34" y="21"/>
                  </a:lnTo>
                  <a:lnTo>
                    <a:pt x="34" y="21"/>
                  </a:lnTo>
                  <a:lnTo>
                    <a:pt x="35" y="19"/>
                  </a:lnTo>
                  <a:lnTo>
                    <a:pt x="35" y="19"/>
                  </a:lnTo>
                  <a:lnTo>
                    <a:pt x="45" y="0"/>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619"/>
              <a:endParaRPr lang="en-US" sz="1836">
                <a:solidFill>
                  <a:srgbClr val="FFFFFF"/>
                </a:solidFill>
              </a:endParaRPr>
            </a:p>
          </p:txBody>
        </p:sp>
        <p:sp>
          <p:nvSpPr>
            <p:cNvPr id="9" name="Freeform 9"/>
            <p:cNvSpPr>
              <a:spLocks/>
            </p:cNvSpPr>
            <p:nvPr/>
          </p:nvSpPr>
          <p:spPr bwMode="auto">
            <a:xfrm>
              <a:off x="7296151" y="2560638"/>
              <a:ext cx="52388" cy="160338"/>
            </a:xfrm>
            <a:custGeom>
              <a:avLst/>
              <a:gdLst>
                <a:gd name="T0" fmla="*/ 33 w 33"/>
                <a:gd name="T1" fmla="*/ 51 h 101"/>
                <a:gd name="T2" fmla="*/ 33 w 33"/>
                <a:gd name="T3" fmla="*/ 51 h 101"/>
                <a:gd name="T4" fmla="*/ 32 w 33"/>
                <a:gd name="T5" fmla="*/ 64 h 101"/>
                <a:gd name="T6" fmla="*/ 29 w 33"/>
                <a:gd name="T7" fmla="*/ 79 h 101"/>
                <a:gd name="T8" fmla="*/ 22 w 33"/>
                <a:gd name="T9" fmla="*/ 90 h 101"/>
                <a:gd name="T10" fmla="*/ 14 w 33"/>
                <a:gd name="T11" fmla="*/ 101 h 101"/>
                <a:gd name="T12" fmla="*/ 0 w 33"/>
                <a:gd name="T13" fmla="*/ 101 h 101"/>
                <a:gd name="T14" fmla="*/ 0 w 33"/>
                <a:gd name="T15" fmla="*/ 101 h 101"/>
                <a:gd name="T16" fmla="*/ 8 w 33"/>
                <a:gd name="T17" fmla="*/ 90 h 101"/>
                <a:gd name="T18" fmla="*/ 13 w 33"/>
                <a:gd name="T19" fmla="*/ 77 h 101"/>
                <a:gd name="T20" fmla="*/ 16 w 33"/>
                <a:gd name="T21" fmla="*/ 64 h 101"/>
                <a:gd name="T22" fmla="*/ 17 w 33"/>
                <a:gd name="T23" fmla="*/ 51 h 101"/>
                <a:gd name="T24" fmla="*/ 17 w 33"/>
                <a:gd name="T25" fmla="*/ 51 h 101"/>
                <a:gd name="T26" fmla="*/ 16 w 33"/>
                <a:gd name="T27" fmla="*/ 37 h 101"/>
                <a:gd name="T28" fmla="*/ 13 w 33"/>
                <a:gd name="T29" fmla="*/ 24 h 101"/>
                <a:gd name="T30" fmla="*/ 8 w 33"/>
                <a:gd name="T31" fmla="*/ 13 h 101"/>
                <a:gd name="T32" fmla="*/ 0 w 33"/>
                <a:gd name="T33" fmla="*/ 0 h 101"/>
                <a:gd name="T34" fmla="*/ 14 w 33"/>
                <a:gd name="T35" fmla="*/ 0 h 101"/>
                <a:gd name="T36" fmla="*/ 14 w 33"/>
                <a:gd name="T37" fmla="*/ 0 h 101"/>
                <a:gd name="T38" fmla="*/ 22 w 33"/>
                <a:gd name="T39" fmla="*/ 11 h 101"/>
                <a:gd name="T40" fmla="*/ 29 w 33"/>
                <a:gd name="T41" fmla="*/ 24 h 101"/>
                <a:gd name="T42" fmla="*/ 32 w 33"/>
                <a:gd name="T43" fmla="*/ 37 h 101"/>
                <a:gd name="T44" fmla="*/ 33 w 33"/>
                <a:gd name="T45" fmla="*/ 51 h 101"/>
                <a:gd name="T46" fmla="*/ 33 w 33"/>
                <a:gd name="T47" fmla="*/ 5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 h="101">
                  <a:moveTo>
                    <a:pt x="33" y="51"/>
                  </a:moveTo>
                  <a:lnTo>
                    <a:pt x="33" y="51"/>
                  </a:lnTo>
                  <a:lnTo>
                    <a:pt x="32" y="64"/>
                  </a:lnTo>
                  <a:lnTo>
                    <a:pt x="29" y="79"/>
                  </a:lnTo>
                  <a:lnTo>
                    <a:pt x="22" y="90"/>
                  </a:lnTo>
                  <a:lnTo>
                    <a:pt x="14" y="101"/>
                  </a:lnTo>
                  <a:lnTo>
                    <a:pt x="0" y="101"/>
                  </a:lnTo>
                  <a:lnTo>
                    <a:pt x="0" y="101"/>
                  </a:lnTo>
                  <a:lnTo>
                    <a:pt x="8" y="90"/>
                  </a:lnTo>
                  <a:lnTo>
                    <a:pt x="13" y="77"/>
                  </a:lnTo>
                  <a:lnTo>
                    <a:pt x="16" y="64"/>
                  </a:lnTo>
                  <a:lnTo>
                    <a:pt x="17" y="51"/>
                  </a:lnTo>
                  <a:lnTo>
                    <a:pt x="17" y="51"/>
                  </a:lnTo>
                  <a:lnTo>
                    <a:pt x="16" y="37"/>
                  </a:lnTo>
                  <a:lnTo>
                    <a:pt x="13" y="24"/>
                  </a:lnTo>
                  <a:lnTo>
                    <a:pt x="8" y="13"/>
                  </a:lnTo>
                  <a:lnTo>
                    <a:pt x="0" y="0"/>
                  </a:lnTo>
                  <a:lnTo>
                    <a:pt x="14" y="0"/>
                  </a:lnTo>
                  <a:lnTo>
                    <a:pt x="14" y="0"/>
                  </a:lnTo>
                  <a:lnTo>
                    <a:pt x="22" y="11"/>
                  </a:lnTo>
                  <a:lnTo>
                    <a:pt x="29" y="24"/>
                  </a:lnTo>
                  <a:lnTo>
                    <a:pt x="32" y="37"/>
                  </a:lnTo>
                  <a:lnTo>
                    <a:pt x="33" y="51"/>
                  </a:lnTo>
                  <a:lnTo>
                    <a:pt x="33"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4347" tIns="62174" rIns="124347" bIns="62174" numCol="1" anchor="t" anchorCtr="0" compatLnSpc="1">
              <a:prstTxWarp prst="textNoShape">
                <a:avLst/>
              </a:prstTxWarp>
            </a:bodyPr>
            <a:lstStyle/>
            <a:p>
              <a:pPr defTabSz="932619"/>
              <a:endParaRPr lang="en-US" sz="1836">
                <a:solidFill>
                  <a:srgbClr val="FFFFFF"/>
                </a:solidFill>
              </a:endParaRPr>
            </a:p>
          </p:txBody>
        </p:sp>
      </p:grpSp>
      <p:sp>
        <p:nvSpPr>
          <p:cNvPr id="52" name="Freeform 48"/>
          <p:cNvSpPr>
            <a:spLocks/>
          </p:cNvSpPr>
          <p:nvPr/>
        </p:nvSpPr>
        <p:spPr bwMode="black">
          <a:xfrm>
            <a:off x="5589685" y="1840879"/>
            <a:ext cx="686381" cy="586146"/>
          </a:xfrm>
          <a:custGeom>
            <a:avLst/>
            <a:gdLst/>
            <a:ahLst/>
            <a:cxnLst/>
            <a:rect l="l" t="t" r="r" b="b"/>
            <a:pathLst>
              <a:path w="4740335" h="4048081">
                <a:moveTo>
                  <a:pt x="3683614" y="1098549"/>
                </a:moveTo>
                <a:cubicBezTo>
                  <a:pt x="3683654" y="1098549"/>
                  <a:pt x="3689354" y="1098549"/>
                  <a:pt x="4502870" y="1098549"/>
                </a:cubicBezTo>
                <a:cubicBezTo>
                  <a:pt x="4633477" y="1098549"/>
                  <a:pt x="4740335" y="1205183"/>
                  <a:pt x="4740335" y="1335514"/>
                </a:cubicBezTo>
                <a:cubicBezTo>
                  <a:pt x="4740335" y="1335569"/>
                  <a:pt x="4740335" y="1343335"/>
                  <a:pt x="4740335" y="2449249"/>
                </a:cubicBezTo>
                <a:cubicBezTo>
                  <a:pt x="4740335" y="2579580"/>
                  <a:pt x="4633477" y="2686214"/>
                  <a:pt x="4502870" y="2686214"/>
                </a:cubicBezTo>
                <a:cubicBezTo>
                  <a:pt x="4502870" y="2686253"/>
                  <a:pt x="4502870" y="2691777"/>
                  <a:pt x="4502870" y="3480046"/>
                </a:cubicBezTo>
                <a:cubicBezTo>
                  <a:pt x="4502870" y="3610377"/>
                  <a:pt x="4396011" y="3717011"/>
                  <a:pt x="4265405" y="3717011"/>
                </a:cubicBezTo>
                <a:cubicBezTo>
                  <a:pt x="4265376" y="3717011"/>
                  <a:pt x="4262133" y="3717011"/>
                  <a:pt x="3909206" y="3717011"/>
                </a:cubicBezTo>
                <a:cubicBezTo>
                  <a:pt x="3790473" y="3717011"/>
                  <a:pt x="3683614" y="3610377"/>
                  <a:pt x="3683614" y="3480046"/>
                </a:cubicBezTo>
                <a:cubicBezTo>
                  <a:pt x="3683614" y="3480010"/>
                  <a:pt x="3683614" y="3474701"/>
                  <a:pt x="3683614" y="2686214"/>
                </a:cubicBezTo>
                <a:cubicBezTo>
                  <a:pt x="3553008" y="2686214"/>
                  <a:pt x="3446148" y="2579580"/>
                  <a:pt x="3446148" y="2449249"/>
                </a:cubicBezTo>
                <a:cubicBezTo>
                  <a:pt x="3446148" y="2449192"/>
                  <a:pt x="3446148" y="2441288"/>
                  <a:pt x="3446148" y="1335514"/>
                </a:cubicBezTo>
                <a:cubicBezTo>
                  <a:pt x="3446148" y="1205183"/>
                  <a:pt x="3553008" y="1098549"/>
                  <a:pt x="3683614" y="1098549"/>
                </a:cubicBezTo>
                <a:close/>
                <a:moveTo>
                  <a:pt x="236546" y="1098549"/>
                </a:moveTo>
                <a:cubicBezTo>
                  <a:pt x="236570" y="1098549"/>
                  <a:pt x="240947" y="1098549"/>
                  <a:pt x="1052628" y="1098549"/>
                </a:cubicBezTo>
                <a:cubicBezTo>
                  <a:pt x="1182728" y="1098549"/>
                  <a:pt x="1289174" y="1205183"/>
                  <a:pt x="1289174" y="1335514"/>
                </a:cubicBezTo>
                <a:cubicBezTo>
                  <a:pt x="1289174" y="1335532"/>
                  <a:pt x="1289174" y="1340039"/>
                  <a:pt x="1289174" y="2449249"/>
                </a:cubicBezTo>
                <a:cubicBezTo>
                  <a:pt x="1289174" y="2579580"/>
                  <a:pt x="1182728" y="2686214"/>
                  <a:pt x="1052628" y="2686214"/>
                </a:cubicBezTo>
                <a:cubicBezTo>
                  <a:pt x="1052628" y="2686235"/>
                  <a:pt x="1052628" y="2690268"/>
                  <a:pt x="1052628" y="3480046"/>
                </a:cubicBezTo>
                <a:cubicBezTo>
                  <a:pt x="1052628" y="3610377"/>
                  <a:pt x="946183" y="3717011"/>
                  <a:pt x="827910" y="3717011"/>
                </a:cubicBezTo>
                <a:cubicBezTo>
                  <a:pt x="827894" y="3717011"/>
                  <a:pt x="825508" y="3717011"/>
                  <a:pt x="473091" y="3717011"/>
                </a:cubicBezTo>
                <a:cubicBezTo>
                  <a:pt x="342991" y="3717011"/>
                  <a:pt x="236546" y="3610377"/>
                  <a:pt x="236546" y="3480046"/>
                </a:cubicBezTo>
                <a:cubicBezTo>
                  <a:pt x="236546" y="3480026"/>
                  <a:pt x="236546" y="3476021"/>
                  <a:pt x="236546" y="2686214"/>
                </a:cubicBezTo>
                <a:cubicBezTo>
                  <a:pt x="106446" y="2686214"/>
                  <a:pt x="0" y="2579580"/>
                  <a:pt x="0" y="2449249"/>
                </a:cubicBezTo>
                <a:cubicBezTo>
                  <a:pt x="0" y="2449230"/>
                  <a:pt x="0" y="2444630"/>
                  <a:pt x="0" y="1335514"/>
                </a:cubicBezTo>
                <a:cubicBezTo>
                  <a:pt x="0" y="1205183"/>
                  <a:pt x="106446" y="1098549"/>
                  <a:pt x="236546" y="1098549"/>
                </a:cubicBezTo>
                <a:close/>
                <a:moveTo>
                  <a:pt x="1895194" y="993211"/>
                </a:moveTo>
                <a:cubicBezTo>
                  <a:pt x="1895245" y="993211"/>
                  <a:pt x="1902161" y="993211"/>
                  <a:pt x="2845141" y="993211"/>
                </a:cubicBezTo>
                <a:cubicBezTo>
                  <a:pt x="2999507" y="993211"/>
                  <a:pt x="3130125" y="1123457"/>
                  <a:pt x="3130125" y="1277385"/>
                </a:cubicBezTo>
                <a:cubicBezTo>
                  <a:pt x="3130125" y="1277420"/>
                  <a:pt x="3130125" y="1284134"/>
                  <a:pt x="3130125" y="2568008"/>
                </a:cubicBezTo>
                <a:cubicBezTo>
                  <a:pt x="3130125" y="2721936"/>
                  <a:pt x="2999507" y="2852182"/>
                  <a:pt x="2845141" y="2852182"/>
                </a:cubicBezTo>
                <a:cubicBezTo>
                  <a:pt x="2845141" y="2852231"/>
                  <a:pt x="2845141" y="2858826"/>
                  <a:pt x="2845141" y="3763907"/>
                </a:cubicBezTo>
                <a:cubicBezTo>
                  <a:pt x="2845141" y="3917835"/>
                  <a:pt x="2726398" y="4048081"/>
                  <a:pt x="2572031" y="4048081"/>
                </a:cubicBezTo>
                <a:cubicBezTo>
                  <a:pt x="2571992" y="4048081"/>
                  <a:pt x="2568051" y="4048081"/>
                  <a:pt x="2168304" y="4048081"/>
                </a:cubicBezTo>
                <a:cubicBezTo>
                  <a:pt x="2013937" y="4048081"/>
                  <a:pt x="1895194" y="3917835"/>
                  <a:pt x="1895194" y="3763907"/>
                </a:cubicBezTo>
                <a:cubicBezTo>
                  <a:pt x="1895194" y="3763858"/>
                  <a:pt x="1895194" y="3757193"/>
                  <a:pt x="1895194" y="2852182"/>
                </a:cubicBezTo>
                <a:cubicBezTo>
                  <a:pt x="1740828" y="2852182"/>
                  <a:pt x="1610210" y="2721936"/>
                  <a:pt x="1610210" y="2568008"/>
                </a:cubicBezTo>
                <a:cubicBezTo>
                  <a:pt x="1610210" y="2567966"/>
                  <a:pt x="1610210" y="2560581"/>
                  <a:pt x="1610210" y="1277385"/>
                </a:cubicBezTo>
                <a:cubicBezTo>
                  <a:pt x="1610210" y="1123457"/>
                  <a:pt x="1740828" y="993211"/>
                  <a:pt x="1895194" y="993211"/>
                </a:cubicBezTo>
                <a:close/>
                <a:moveTo>
                  <a:pt x="4093246" y="245790"/>
                </a:moveTo>
                <a:cubicBezTo>
                  <a:pt x="4306565" y="245790"/>
                  <a:pt x="4479495" y="420965"/>
                  <a:pt x="4479495" y="637055"/>
                </a:cubicBezTo>
                <a:cubicBezTo>
                  <a:pt x="4479495" y="853145"/>
                  <a:pt x="4306565" y="1028320"/>
                  <a:pt x="4093246" y="1028320"/>
                </a:cubicBezTo>
                <a:cubicBezTo>
                  <a:pt x="3879927" y="1028320"/>
                  <a:pt x="3706997" y="853145"/>
                  <a:pt x="3706997" y="637055"/>
                </a:cubicBezTo>
                <a:cubicBezTo>
                  <a:pt x="3706997" y="420965"/>
                  <a:pt x="3879927" y="245790"/>
                  <a:pt x="4093246" y="245790"/>
                </a:cubicBezTo>
                <a:close/>
                <a:moveTo>
                  <a:pt x="644584" y="245790"/>
                </a:moveTo>
                <a:cubicBezTo>
                  <a:pt x="856519" y="245790"/>
                  <a:pt x="1028326" y="420965"/>
                  <a:pt x="1028326" y="637055"/>
                </a:cubicBezTo>
                <a:cubicBezTo>
                  <a:pt x="1028326" y="853145"/>
                  <a:pt x="856519" y="1028320"/>
                  <a:pt x="644584" y="1028320"/>
                </a:cubicBezTo>
                <a:cubicBezTo>
                  <a:pt x="432649" y="1028320"/>
                  <a:pt x="260842" y="853145"/>
                  <a:pt x="260842" y="637055"/>
                </a:cubicBezTo>
                <a:cubicBezTo>
                  <a:pt x="260842" y="420965"/>
                  <a:pt x="432649" y="245790"/>
                  <a:pt x="644584" y="245790"/>
                </a:cubicBezTo>
                <a:close/>
                <a:moveTo>
                  <a:pt x="2367657" y="0"/>
                </a:moveTo>
                <a:cubicBezTo>
                  <a:pt x="2616992" y="0"/>
                  <a:pt x="2819118" y="203249"/>
                  <a:pt x="2819118" y="453969"/>
                </a:cubicBezTo>
                <a:cubicBezTo>
                  <a:pt x="2819118" y="704689"/>
                  <a:pt x="2616992" y="907938"/>
                  <a:pt x="2367657" y="907938"/>
                </a:cubicBezTo>
                <a:cubicBezTo>
                  <a:pt x="2118322" y="907938"/>
                  <a:pt x="1916196" y="704689"/>
                  <a:pt x="1916196" y="453969"/>
                </a:cubicBezTo>
                <a:cubicBezTo>
                  <a:pt x="1916196" y="203249"/>
                  <a:pt x="2118322" y="0"/>
                  <a:pt x="2367657" y="0"/>
                </a:cubicBezTo>
                <a:close/>
              </a:path>
            </a:pathLst>
          </a:custGeom>
          <a:solidFill>
            <a:srgbClr val="FFFFFF"/>
          </a:solidFill>
          <a:ln>
            <a:noFill/>
          </a:ln>
          <a:extLst/>
        </p:spPr>
        <p:txBody>
          <a:bodyPr vert="horz" wrap="square" lIns="124347" tIns="62174" rIns="124347" bIns="62174" numCol="1" anchor="t" anchorCtr="0" compatLnSpc="1">
            <a:prstTxWarp prst="textNoShape">
              <a:avLst/>
            </a:prstTxWarp>
          </a:bodyPr>
          <a:lstStyle/>
          <a:p>
            <a:pPr defTabSz="932619"/>
            <a:endParaRPr lang="en-US" sz="1836">
              <a:gradFill>
                <a:gsLst>
                  <a:gs pos="0">
                    <a:srgbClr val="00BCF2">
                      <a:lumMod val="5000"/>
                      <a:lumOff val="95000"/>
                    </a:srgbClr>
                  </a:gs>
                  <a:gs pos="100000">
                    <a:srgbClr val="000000"/>
                  </a:gs>
                </a:gsLst>
                <a:lin ang="5400000" scaled="1"/>
              </a:gradFill>
            </a:endParaRPr>
          </a:p>
        </p:txBody>
      </p:sp>
      <p:grpSp>
        <p:nvGrpSpPr>
          <p:cNvPr id="10" name="Group 9"/>
          <p:cNvGrpSpPr/>
          <p:nvPr/>
        </p:nvGrpSpPr>
        <p:grpSpPr>
          <a:xfrm>
            <a:off x="3605066" y="1845753"/>
            <a:ext cx="915825" cy="573161"/>
            <a:chOff x="2684243" y="1340360"/>
            <a:chExt cx="673462" cy="421480"/>
          </a:xfrm>
        </p:grpSpPr>
        <p:sp>
          <p:nvSpPr>
            <p:cNvPr id="53" name="Rectangle 55"/>
            <p:cNvSpPr/>
            <p:nvPr/>
          </p:nvSpPr>
          <p:spPr>
            <a:xfrm>
              <a:off x="2684243" y="1340360"/>
              <a:ext cx="338911" cy="421480"/>
            </a:xfrm>
            <a:custGeom>
              <a:avLst/>
              <a:gdLst/>
              <a:ahLst/>
              <a:cxnLst/>
              <a:rect l="l" t="t" r="r" b="b"/>
              <a:pathLst>
                <a:path w="760006" h="742702">
                  <a:moveTo>
                    <a:pt x="0" y="358107"/>
                  </a:moveTo>
                  <a:lnTo>
                    <a:pt x="205099" y="358107"/>
                  </a:lnTo>
                  <a:lnTo>
                    <a:pt x="205099" y="742702"/>
                  </a:lnTo>
                  <a:lnTo>
                    <a:pt x="0" y="742702"/>
                  </a:lnTo>
                  <a:close/>
                  <a:moveTo>
                    <a:pt x="277454" y="227518"/>
                  </a:moveTo>
                  <a:lnTo>
                    <a:pt x="482553" y="227518"/>
                  </a:lnTo>
                  <a:lnTo>
                    <a:pt x="482553" y="742702"/>
                  </a:lnTo>
                  <a:lnTo>
                    <a:pt x="277454" y="742702"/>
                  </a:lnTo>
                  <a:close/>
                  <a:moveTo>
                    <a:pt x="554907" y="0"/>
                  </a:moveTo>
                  <a:lnTo>
                    <a:pt x="760006" y="0"/>
                  </a:lnTo>
                  <a:lnTo>
                    <a:pt x="760006" y="742702"/>
                  </a:lnTo>
                  <a:lnTo>
                    <a:pt x="554907" y="74270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19"/>
              <a:endParaRPr lang="en-US" sz="1836">
                <a:gradFill>
                  <a:gsLst>
                    <a:gs pos="0">
                      <a:srgbClr val="00BCF2">
                        <a:lumMod val="5000"/>
                        <a:lumOff val="95000"/>
                      </a:srgbClr>
                    </a:gs>
                    <a:gs pos="100000">
                      <a:srgbClr val="000000"/>
                    </a:gs>
                  </a:gsLst>
                  <a:lin ang="5400000" scaled="1"/>
                </a:gradFill>
              </a:endParaRPr>
            </a:p>
          </p:txBody>
        </p:sp>
        <p:sp>
          <p:nvSpPr>
            <p:cNvPr id="54" name="Freeform 53"/>
            <p:cNvSpPr/>
            <p:nvPr/>
          </p:nvSpPr>
          <p:spPr>
            <a:xfrm>
              <a:off x="3100379" y="1454121"/>
              <a:ext cx="257326" cy="256528"/>
            </a:xfrm>
            <a:custGeom>
              <a:avLst/>
              <a:gdLst/>
              <a:ahLst/>
              <a:cxnLst/>
              <a:rect l="l" t="t" r="r" b="b"/>
              <a:pathLst>
                <a:path w="2633305" h="2625128">
                  <a:moveTo>
                    <a:pt x="192547" y="631887"/>
                  </a:moveTo>
                  <a:lnTo>
                    <a:pt x="1314050" y="1398484"/>
                  </a:lnTo>
                  <a:lnTo>
                    <a:pt x="2595410" y="1615117"/>
                  </a:lnTo>
                  <a:cubicBezTo>
                    <a:pt x="2458975" y="2194601"/>
                    <a:pt x="1938091" y="2625128"/>
                    <a:pt x="1316653" y="2625128"/>
                  </a:cubicBezTo>
                  <a:cubicBezTo>
                    <a:pt x="589486" y="2625128"/>
                    <a:pt x="0" y="2035642"/>
                    <a:pt x="0" y="1308476"/>
                  </a:cubicBezTo>
                  <a:cubicBezTo>
                    <a:pt x="0" y="1060027"/>
                    <a:pt x="68816" y="827649"/>
                    <a:pt x="192547" y="631887"/>
                  </a:cubicBezTo>
                  <a:close/>
                  <a:moveTo>
                    <a:pt x="2399113" y="570879"/>
                  </a:moveTo>
                  <a:cubicBezTo>
                    <a:pt x="2548920" y="777931"/>
                    <a:pt x="2633305" y="1033349"/>
                    <a:pt x="2633305" y="1308476"/>
                  </a:cubicBezTo>
                  <a:lnTo>
                    <a:pt x="2617716" y="1463109"/>
                  </a:lnTo>
                  <a:lnTo>
                    <a:pt x="1504550" y="1274659"/>
                  </a:lnTo>
                  <a:close/>
                  <a:moveTo>
                    <a:pt x="1431410" y="1985"/>
                  </a:moveTo>
                  <a:cubicBezTo>
                    <a:pt x="1764835" y="27407"/>
                    <a:pt x="2062382" y="179620"/>
                    <a:pt x="2273762" y="413585"/>
                  </a:cubicBezTo>
                  <a:lnTo>
                    <a:pt x="1443480" y="1150714"/>
                  </a:lnTo>
                  <a:lnTo>
                    <a:pt x="1382677" y="1198166"/>
                  </a:lnTo>
                  <a:close/>
                  <a:moveTo>
                    <a:pt x="1210930" y="0"/>
                  </a:moveTo>
                  <a:lnTo>
                    <a:pt x="1266425" y="1174647"/>
                  </a:lnTo>
                  <a:lnTo>
                    <a:pt x="309091" y="465851"/>
                  </a:lnTo>
                  <a:cubicBezTo>
                    <a:pt x="526943" y="200801"/>
                    <a:pt x="848083" y="25070"/>
                    <a:pt x="121093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19"/>
              <a:endParaRPr lang="en-US" sz="1836">
                <a:gradFill>
                  <a:gsLst>
                    <a:gs pos="0">
                      <a:srgbClr val="00BCF2">
                        <a:lumMod val="5000"/>
                        <a:lumOff val="95000"/>
                      </a:srgbClr>
                    </a:gs>
                    <a:gs pos="100000">
                      <a:srgbClr val="000000"/>
                    </a:gs>
                  </a:gsLst>
                  <a:lin ang="5400000" scaled="1"/>
                </a:gradFill>
              </a:endParaRPr>
            </a:p>
          </p:txBody>
        </p:sp>
      </p:grpSp>
      <p:grpSp>
        <p:nvGrpSpPr>
          <p:cNvPr id="11" name="Group 10"/>
          <p:cNvGrpSpPr/>
          <p:nvPr/>
        </p:nvGrpSpPr>
        <p:grpSpPr>
          <a:xfrm>
            <a:off x="9179964" y="1946634"/>
            <a:ext cx="924125" cy="480390"/>
            <a:chOff x="6749937" y="1431478"/>
            <a:chExt cx="679565" cy="353260"/>
          </a:xfrm>
        </p:grpSpPr>
        <p:pic>
          <p:nvPicPr>
            <p:cNvPr id="58" name="Picture 57"/>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a:off x="7292976" y="1448810"/>
              <a:ext cx="136526" cy="262236"/>
            </a:xfrm>
            <a:prstGeom prst="rect">
              <a:avLst/>
            </a:prstGeom>
          </p:spPr>
        </p:pic>
        <p:sp>
          <p:nvSpPr>
            <p:cNvPr id="59" name="Freeform 20"/>
            <p:cNvSpPr>
              <a:spLocks noEditPoints="1"/>
            </p:cNvSpPr>
            <p:nvPr/>
          </p:nvSpPr>
          <p:spPr bwMode="black">
            <a:xfrm>
              <a:off x="6749937" y="1431478"/>
              <a:ext cx="508115" cy="353260"/>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a:extLst/>
          </p:spPr>
          <p:txBody>
            <a:bodyPr vert="horz" wrap="square" lIns="111925" tIns="55963" rIns="111925" bIns="55963" numCol="1" anchor="t" anchorCtr="0" compatLnSpc="1">
              <a:prstTxWarp prst="textNoShape">
                <a:avLst/>
              </a:prstTxWarp>
            </a:bodyPr>
            <a:lstStyle/>
            <a:p>
              <a:pPr defTabSz="932619"/>
              <a:endParaRPr lang="en-US" sz="1224" dirty="0">
                <a:solidFill>
                  <a:srgbClr val="FFFFFF"/>
                </a:solidFill>
              </a:endParaRPr>
            </a:p>
          </p:txBody>
        </p:sp>
      </p:grpSp>
      <p:sp>
        <p:nvSpPr>
          <p:cNvPr id="46" name="Freeform 104"/>
          <p:cNvSpPr>
            <a:spLocks noEditPoints="1"/>
          </p:cNvSpPr>
          <p:nvPr/>
        </p:nvSpPr>
        <p:spPr bwMode="black">
          <a:xfrm>
            <a:off x="7541314" y="1958170"/>
            <a:ext cx="434385" cy="434385"/>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126847" tIns="63423" rIns="126847" bIns="63423" numCol="1" anchor="t" anchorCtr="0" compatLnSpc="1">
            <a:prstTxWarp prst="textNoShape">
              <a:avLst/>
            </a:prstTxWarp>
          </a:bodyPr>
          <a:lstStyle/>
          <a:p>
            <a:pPr defTabSz="932619"/>
            <a:endParaRPr lang="en-US" sz="1836" dirty="0">
              <a:solidFill>
                <a:srgbClr val="000000"/>
              </a:solidFill>
            </a:endParaRPr>
          </a:p>
        </p:txBody>
      </p:sp>
      <p:grpSp>
        <p:nvGrpSpPr>
          <p:cNvPr id="2" name="Group 1"/>
          <p:cNvGrpSpPr/>
          <p:nvPr/>
        </p:nvGrpSpPr>
        <p:grpSpPr>
          <a:xfrm>
            <a:off x="7475801" y="4749440"/>
            <a:ext cx="838243" cy="563381"/>
            <a:chOff x="5257828" y="3427036"/>
            <a:chExt cx="814879" cy="547678"/>
          </a:xfrm>
        </p:grpSpPr>
        <p:sp>
          <p:nvSpPr>
            <p:cNvPr id="43" name="Freeform 23"/>
            <p:cNvSpPr>
              <a:spLocks noEditPoints="1"/>
            </p:cNvSpPr>
            <p:nvPr/>
          </p:nvSpPr>
          <p:spPr bwMode="black">
            <a:xfrm>
              <a:off x="5257828" y="3427036"/>
              <a:ext cx="491659" cy="49153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pPr defTabSz="932619"/>
              <a:endParaRPr lang="en-US" sz="2176">
                <a:solidFill>
                  <a:srgbClr val="FFFFFF"/>
                </a:solidFill>
              </a:endParaRPr>
            </a:p>
          </p:txBody>
        </p:sp>
        <p:sp>
          <p:nvSpPr>
            <p:cNvPr id="47" name="Freeform 23"/>
            <p:cNvSpPr>
              <a:spLocks noEditPoints="1"/>
            </p:cNvSpPr>
            <p:nvPr/>
          </p:nvSpPr>
          <p:spPr bwMode="black">
            <a:xfrm>
              <a:off x="5658311" y="3560426"/>
              <a:ext cx="414396" cy="414288"/>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111925" tIns="55963" rIns="111925" bIns="55963" numCol="1" anchor="t" anchorCtr="0" compatLnSpc="1">
              <a:prstTxWarp prst="textNoShape">
                <a:avLst/>
              </a:prstTxWarp>
            </a:bodyPr>
            <a:lstStyle/>
            <a:p>
              <a:pPr defTabSz="932619"/>
              <a:endParaRPr lang="en-US" sz="2176">
                <a:solidFill>
                  <a:srgbClr val="FFFFFF"/>
                </a:solidFill>
              </a:endParaRPr>
            </a:p>
          </p:txBody>
        </p:sp>
      </p:grpSp>
      <p:grpSp>
        <p:nvGrpSpPr>
          <p:cNvPr id="48" name="Group 47"/>
          <p:cNvGrpSpPr/>
          <p:nvPr/>
        </p:nvGrpSpPr>
        <p:grpSpPr>
          <a:xfrm>
            <a:off x="5760985" y="4729462"/>
            <a:ext cx="451110" cy="566908"/>
            <a:chOff x="2743223" y="1865619"/>
            <a:chExt cx="660400" cy="750888"/>
          </a:xfrm>
          <a:solidFill>
            <a:srgbClr val="FFFFFF"/>
          </a:solidFill>
        </p:grpSpPr>
        <p:sp>
          <p:nvSpPr>
            <p:cNvPr id="49" name="Freeform 6"/>
            <p:cNvSpPr>
              <a:spLocks/>
            </p:cNvSpPr>
            <p:nvPr/>
          </p:nvSpPr>
          <p:spPr bwMode="auto">
            <a:xfrm>
              <a:off x="2865459" y="2173594"/>
              <a:ext cx="411162" cy="50799"/>
            </a:xfrm>
            <a:custGeom>
              <a:avLst/>
              <a:gdLst>
                <a:gd name="T0" fmla="*/ 243 w 259"/>
                <a:gd name="T1" fmla="*/ 32 h 32"/>
                <a:gd name="T2" fmla="*/ 16 w 259"/>
                <a:gd name="T3" fmla="*/ 32 h 32"/>
                <a:gd name="T4" fmla="*/ 16 w 259"/>
                <a:gd name="T5" fmla="*/ 32 h 32"/>
                <a:gd name="T6" fmla="*/ 12 w 259"/>
                <a:gd name="T7" fmla="*/ 32 h 32"/>
                <a:gd name="T8" fmla="*/ 8 w 259"/>
                <a:gd name="T9" fmla="*/ 28 h 32"/>
                <a:gd name="T10" fmla="*/ 0 w 259"/>
                <a:gd name="T11" fmla="*/ 16 h 32"/>
                <a:gd name="T12" fmla="*/ 0 w 259"/>
                <a:gd name="T13" fmla="*/ 16 h 32"/>
                <a:gd name="T14" fmla="*/ 8 w 259"/>
                <a:gd name="T15" fmla="*/ 8 h 32"/>
                <a:gd name="T16" fmla="*/ 12 w 259"/>
                <a:gd name="T17" fmla="*/ 4 h 32"/>
                <a:gd name="T18" fmla="*/ 16 w 259"/>
                <a:gd name="T19" fmla="*/ 0 h 32"/>
                <a:gd name="T20" fmla="*/ 243 w 259"/>
                <a:gd name="T21" fmla="*/ 0 h 32"/>
                <a:gd name="T22" fmla="*/ 243 w 259"/>
                <a:gd name="T23" fmla="*/ 0 h 32"/>
                <a:gd name="T24" fmla="*/ 251 w 259"/>
                <a:gd name="T25" fmla="*/ 4 h 32"/>
                <a:gd name="T26" fmla="*/ 255 w 259"/>
                <a:gd name="T27" fmla="*/ 8 h 32"/>
                <a:gd name="T28" fmla="*/ 259 w 259"/>
                <a:gd name="T29" fmla="*/ 16 h 32"/>
                <a:gd name="T30" fmla="*/ 259 w 259"/>
                <a:gd name="T31" fmla="*/ 16 h 32"/>
                <a:gd name="T32" fmla="*/ 259 w 259"/>
                <a:gd name="T33" fmla="*/ 24 h 32"/>
                <a:gd name="T34" fmla="*/ 255 w 259"/>
                <a:gd name="T35" fmla="*/ 28 h 32"/>
                <a:gd name="T36" fmla="*/ 251 w 259"/>
                <a:gd name="T37" fmla="*/ 32 h 32"/>
                <a:gd name="T38" fmla="*/ 243 w 259"/>
                <a:gd name="T39" fmla="*/ 32 h 32"/>
                <a:gd name="T40" fmla="*/ 243 w 259"/>
                <a:gd name="T4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9" h="32">
                  <a:moveTo>
                    <a:pt x="243" y="32"/>
                  </a:moveTo>
                  <a:lnTo>
                    <a:pt x="16" y="32"/>
                  </a:lnTo>
                  <a:lnTo>
                    <a:pt x="16" y="32"/>
                  </a:lnTo>
                  <a:lnTo>
                    <a:pt x="12" y="32"/>
                  </a:lnTo>
                  <a:lnTo>
                    <a:pt x="8" y="28"/>
                  </a:lnTo>
                  <a:lnTo>
                    <a:pt x="0" y="16"/>
                  </a:lnTo>
                  <a:lnTo>
                    <a:pt x="0" y="16"/>
                  </a:lnTo>
                  <a:lnTo>
                    <a:pt x="8" y="8"/>
                  </a:lnTo>
                  <a:lnTo>
                    <a:pt x="12" y="4"/>
                  </a:lnTo>
                  <a:lnTo>
                    <a:pt x="16" y="0"/>
                  </a:lnTo>
                  <a:lnTo>
                    <a:pt x="243" y="0"/>
                  </a:lnTo>
                  <a:lnTo>
                    <a:pt x="243" y="0"/>
                  </a:lnTo>
                  <a:lnTo>
                    <a:pt x="251" y="4"/>
                  </a:lnTo>
                  <a:lnTo>
                    <a:pt x="255" y="8"/>
                  </a:lnTo>
                  <a:lnTo>
                    <a:pt x="259" y="16"/>
                  </a:lnTo>
                  <a:lnTo>
                    <a:pt x="259" y="16"/>
                  </a:lnTo>
                  <a:lnTo>
                    <a:pt x="259" y="24"/>
                  </a:lnTo>
                  <a:lnTo>
                    <a:pt x="255" y="28"/>
                  </a:lnTo>
                  <a:lnTo>
                    <a:pt x="251" y="32"/>
                  </a:lnTo>
                  <a:lnTo>
                    <a:pt x="243" y="32"/>
                  </a:lnTo>
                  <a:lnTo>
                    <a:pt x="243" y="32"/>
                  </a:lnTo>
                  <a:close/>
                </a:path>
              </a:pathLst>
            </a:custGeom>
            <a:grpFill/>
            <a:ln w="9525">
              <a:noFill/>
              <a:round/>
              <a:headEnd/>
              <a:tailEnd/>
            </a:ln>
            <a:extLst/>
          </p:spPr>
          <p:txBody>
            <a:bodyPr vert="horz" wrap="square" lIns="124347" tIns="62174" rIns="124347" bIns="62174" numCol="1" anchor="t" anchorCtr="0" compatLnSpc="1">
              <a:prstTxWarp prst="textNoShape">
                <a:avLst/>
              </a:prstTxWarp>
            </a:bodyPr>
            <a:lstStyle/>
            <a:p>
              <a:pPr defTabSz="932619"/>
              <a:endParaRPr lang="en-US" sz="1496">
                <a:gradFill>
                  <a:gsLst>
                    <a:gs pos="0">
                      <a:srgbClr val="00BCF2">
                        <a:lumMod val="5000"/>
                        <a:lumOff val="95000"/>
                      </a:srgbClr>
                    </a:gs>
                    <a:gs pos="100000">
                      <a:srgbClr val="000000"/>
                    </a:gs>
                  </a:gsLst>
                  <a:lin ang="5400000" scaled="1"/>
                </a:gradFill>
              </a:endParaRPr>
            </a:p>
          </p:txBody>
        </p:sp>
        <p:sp>
          <p:nvSpPr>
            <p:cNvPr id="50" name="Freeform 7"/>
            <p:cNvSpPr>
              <a:spLocks/>
            </p:cNvSpPr>
            <p:nvPr/>
          </p:nvSpPr>
          <p:spPr bwMode="auto">
            <a:xfrm>
              <a:off x="3032147" y="2070406"/>
              <a:ext cx="244476" cy="52388"/>
            </a:xfrm>
            <a:custGeom>
              <a:avLst/>
              <a:gdLst>
                <a:gd name="T0" fmla="*/ 138 w 154"/>
                <a:gd name="T1" fmla="*/ 33 h 33"/>
                <a:gd name="T2" fmla="*/ 16 w 154"/>
                <a:gd name="T3" fmla="*/ 33 h 33"/>
                <a:gd name="T4" fmla="*/ 16 w 154"/>
                <a:gd name="T5" fmla="*/ 33 h 33"/>
                <a:gd name="T6" fmla="*/ 8 w 154"/>
                <a:gd name="T7" fmla="*/ 29 h 33"/>
                <a:gd name="T8" fmla="*/ 4 w 154"/>
                <a:gd name="T9" fmla="*/ 29 h 33"/>
                <a:gd name="T10" fmla="*/ 0 w 154"/>
                <a:gd name="T11" fmla="*/ 21 h 33"/>
                <a:gd name="T12" fmla="*/ 0 w 154"/>
                <a:gd name="T13" fmla="*/ 17 h 33"/>
                <a:gd name="T14" fmla="*/ 0 w 154"/>
                <a:gd name="T15" fmla="*/ 17 h 33"/>
                <a:gd name="T16" fmla="*/ 0 w 154"/>
                <a:gd name="T17" fmla="*/ 8 h 33"/>
                <a:gd name="T18" fmla="*/ 4 w 154"/>
                <a:gd name="T19" fmla="*/ 4 h 33"/>
                <a:gd name="T20" fmla="*/ 16 w 154"/>
                <a:gd name="T21" fmla="*/ 0 h 33"/>
                <a:gd name="T22" fmla="*/ 138 w 154"/>
                <a:gd name="T23" fmla="*/ 0 h 33"/>
                <a:gd name="T24" fmla="*/ 138 w 154"/>
                <a:gd name="T25" fmla="*/ 0 h 33"/>
                <a:gd name="T26" fmla="*/ 146 w 154"/>
                <a:gd name="T27" fmla="*/ 0 h 33"/>
                <a:gd name="T28" fmla="*/ 150 w 154"/>
                <a:gd name="T29" fmla="*/ 4 h 33"/>
                <a:gd name="T30" fmla="*/ 154 w 154"/>
                <a:gd name="T31" fmla="*/ 8 h 33"/>
                <a:gd name="T32" fmla="*/ 154 w 154"/>
                <a:gd name="T33" fmla="*/ 17 h 33"/>
                <a:gd name="T34" fmla="*/ 154 w 154"/>
                <a:gd name="T35" fmla="*/ 17 h 33"/>
                <a:gd name="T36" fmla="*/ 154 w 154"/>
                <a:gd name="T37" fmla="*/ 21 h 33"/>
                <a:gd name="T38" fmla="*/ 150 w 154"/>
                <a:gd name="T39" fmla="*/ 29 h 33"/>
                <a:gd name="T40" fmla="*/ 146 w 154"/>
                <a:gd name="T41" fmla="*/ 29 h 33"/>
                <a:gd name="T42" fmla="*/ 138 w 154"/>
                <a:gd name="T43" fmla="*/ 33 h 33"/>
                <a:gd name="T44" fmla="*/ 138 w 154"/>
                <a:gd name="T4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33">
                  <a:moveTo>
                    <a:pt x="138" y="33"/>
                  </a:moveTo>
                  <a:lnTo>
                    <a:pt x="16" y="33"/>
                  </a:lnTo>
                  <a:lnTo>
                    <a:pt x="16" y="33"/>
                  </a:lnTo>
                  <a:lnTo>
                    <a:pt x="8" y="29"/>
                  </a:lnTo>
                  <a:lnTo>
                    <a:pt x="4" y="29"/>
                  </a:lnTo>
                  <a:lnTo>
                    <a:pt x="0" y="21"/>
                  </a:lnTo>
                  <a:lnTo>
                    <a:pt x="0" y="17"/>
                  </a:lnTo>
                  <a:lnTo>
                    <a:pt x="0" y="17"/>
                  </a:lnTo>
                  <a:lnTo>
                    <a:pt x="0" y="8"/>
                  </a:lnTo>
                  <a:lnTo>
                    <a:pt x="4" y="4"/>
                  </a:lnTo>
                  <a:lnTo>
                    <a:pt x="16" y="0"/>
                  </a:lnTo>
                  <a:lnTo>
                    <a:pt x="138" y="0"/>
                  </a:lnTo>
                  <a:lnTo>
                    <a:pt x="138" y="0"/>
                  </a:lnTo>
                  <a:lnTo>
                    <a:pt x="146" y="0"/>
                  </a:lnTo>
                  <a:lnTo>
                    <a:pt x="150" y="4"/>
                  </a:lnTo>
                  <a:lnTo>
                    <a:pt x="154" y="8"/>
                  </a:lnTo>
                  <a:lnTo>
                    <a:pt x="154" y="17"/>
                  </a:lnTo>
                  <a:lnTo>
                    <a:pt x="154" y="17"/>
                  </a:lnTo>
                  <a:lnTo>
                    <a:pt x="154" y="21"/>
                  </a:lnTo>
                  <a:lnTo>
                    <a:pt x="150" y="29"/>
                  </a:lnTo>
                  <a:lnTo>
                    <a:pt x="146" y="29"/>
                  </a:lnTo>
                  <a:lnTo>
                    <a:pt x="138" y="33"/>
                  </a:lnTo>
                  <a:lnTo>
                    <a:pt x="138" y="33"/>
                  </a:lnTo>
                  <a:close/>
                </a:path>
              </a:pathLst>
            </a:custGeom>
            <a:grpFill/>
            <a:ln w="9525">
              <a:noFill/>
              <a:round/>
              <a:headEnd/>
              <a:tailEnd/>
            </a:ln>
            <a:extLst/>
          </p:spPr>
          <p:txBody>
            <a:bodyPr vert="horz" wrap="square" lIns="124347" tIns="62174" rIns="124347" bIns="62174" numCol="1" anchor="t" anchorCtr="0" compatLnSpc="1">
              <a:prstTxWarp prst="textNoShape">
                <a:avLst/>
              </a:prstTxWarp>
            </a:bodyPr>
            <a:lstStyle/>
            <a:p>
              <a:pPr defTabSz="932619"/>
              <a:endParaRPr lang="en-US" sz="1496">
                <a:gradFill>
                  <a:gsLst>
                    <a:gs pos="0">
                      <a:srgbClr val="00BCF2">
                        <a:lumMod val="5000"/>
                        <a:lumOff val="95000"/>
                      </a:srgbClr>
                    </a:gs>
                    <a:gs pos="100000">
                      <a:srgbClr val="000000"/>
                    </a:gs>
                  </a:gsLst>
                  <a:lin ang="5400000" scaled="1"/>
                </a:gradFill>
              </a:endParaRPr>
            </a:p>
          </p:txBody>
        </p:sp>
        <p:sp>
          <p:nvSpPr>
            <p:cNvPr id="51" name="Freeform 8"/>
            <p:cNvSpPr>
              <a:spLocks/>
            </p:cNvSpPr>
            <p:nvPr/>
          </p:nvSpPr>
          <p:spPr bwMode="auto">
            <a:xfrm>
              <a:off x="2865459" y="2283132"/>
              <a:ext cx="411162" cy="50799"/>
            </a:xfrm>
            <a:custGeom>
              <a:avLst/>
              <a:gdLst>
                <a:gd name="T0" fmla="*/ 243 w 259"/>
                <a:gd name="T1" fmla="*/ 32 h 32"/>
                <a:gd name="T2" fmla="*/ 16 w 259"/>
                <a:gd name="T3" fmla="*/ 32 h 32"/>
                <a:gd name="T4" fmla="*/ 16 w 259"/>
                <a:gd name="T5" fmla="*/ 32 h 32"/>
                <a:gd name="T6" fmla="*/ 12 w 259"/>
                <a:gd name="T7" fmla="*/ 28 h 32"/>
                <a:gd name="T8" fmla="*/ 8 w 259"/>
                <a:gd name="T9" fmla="*/ 24 h 32"/>
                <a:gd name="T10" fmla="*/ 0 w 259"/>
                <a:gd name="T11" fmla="*/ 16 h 32"/>
                <a:gd name="T12" fmla="*/ 0 w 259"/>
                <a:gd name="T13" fmla="*/ 16 h 32"/>
                <a:gd name="T14" fmla="*/ 8 w 259"/>
                <a:gd name="T15" fmla="*/ 4 h 32"/>
                <a:gd name="T16" fmla="*/ 12 w 259"/>
                <a:gd name="T17" fmla="*/ 0 h 32"/>
                <a:gd name="T18" fmla="*/ 16 w 259"/>
                <a:gd name="T19" fmla="*/ 0 h 32"/>
                <a:gd name="T20" fmla="*/ 243 w 259"/>
                <a:gd name="T21" fmla="*/ 0 h 32"/>
                <a:gd name="T22" fmla="*/ 243 w 259"/>
                <a:gd name="T23" fmla="*/ 0 h 32"/>
                <a:gd name="T24" fmla="*/ 251 w 259"/>
                <a:gd name="T25" fmla="*/ 0 h 32"/>
                <a:gd name="T26" fmla="*/ 255 w 259"/>
                <a:gd name="T27" fmla="*/ 4 h 32"/>
                <a:gd name="T28" fmla="*/ 259 w 259"/>
                <a:gd name="T29" fmla="*/ 8 h 32"/>
                <a:gd name="T30" fmla="*/ 259 w 259"/>
                <a:gd name="T31" fmla="*/ 16 h 32"/>
                <a:gd name="T32" fmla="*/ 259 w 259"/>
                <a:gd name="T33" fmla="*/ 16 h 32"/>
                <a:gd name="T34" fmla="*/ 255 w 259"/>
                <a:gd name="T35" fmla="*/ 24 h 32"/>
                <a:gd name="T36" fmla="*/ 251 w 259"/>
                <a:gd name="T37" fmla="*/ 28 h 32"/>
                <a:gd name="T38" fmla="*/ 243 w 259"/>
                <a:gd name="T39" fmla="*/ 32 h 32"/>
                <a:gd name="T40" fmla="*/ 243 w 259"/>
                <a:gd name="T4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9" h="32">
                  <a:moveTo>
                    <a:pt x="243" y="32"/>
                  </a:moveTo>
                  <a:lnTo>
                    <a:pt x="16" y="32"/>
                  </a:lnTo>
                  <a:lnTo>
                    <a:pt x="16" y="32"/>
                  </a:lnTo>
                  <a:lnTo>
                    <a:pt x="12" y="28"/>
                  </a:lnTo>
                  <a:lnTo>
                    <a:pt x="8" y="24"/>
                  </a:lnTo>
                  <a:lnTo>
                    <a:pt x="0" y="16"/>
                  </a:lnTo>
                  <a:lnTo>
                    <a:pt x="0" y="16"/>
                  </a:lnTo>
                  <a:lnTo>
                    <a:pt x="8" y="4"/>
                  </a:lnTo>
                  <a:lnTo>
                    <a:pt x="12" y="0"/>
                  </a:lnTo>
                  <a:lnTo>
                    <a:pt x="16" y="0"/>
                  </a:lnTo>
                  <a:lnTo>
                    <a:pt x="243" y="0"/>
                  </a:lnTo>
                  <a:lnTo>
                    <a:pt x="243" y="0"/>
                  </a:lnTo>
                  <a:lnTo>
                    <a:pt x="251" y="0"/>
                  </a:lnTo>
                  <a:lnTo>
                    <a:pt x="255" y="4"/>
                  </a:lnTo>
                  <a:lnTo>
                    <a:pt x="259" y="8"/>
                  </a:lnTo>
                  <a:lnTo>
                    <a:pt x="259" y="16"/>
                  </a:lnTo>
                  <a:lnTo>
                    <a:pt x="259" y="16"/>
                  </a:lnTo>
                  <a:lnTo>
                    <a:pt x="255" y="24"/>
                  </a:lnTo>
                  <a:lnTo>
                    <a:pt x="251" y="28"/>
                  </a:lnTo>
                  <a:lnTo>
                    <a:pt x="243" y="32"/>
                  </a:lnTo>
                  <a:lnTo>
                    <a:pt x="243" y="32"/>
                  </a:lnTo>
                  <a:close/>
                </a:path>
              </a:pathLst>
            </a:custGeom>
            <a:grpFill/>
            <a:ln w="9525">
              <a:noFill/>
              <a:round/>
              <a:headEnd/>
              <a:tailEnd/>
            </a:ln>
            <a:extLst/>
          </p:spPr>
          <p:txBody>
            <a:bodyPr vert="horz" wrap="square" lIns="124347" tIns="62174" rIns="124347" bIns="62174" numCol="1" anchor="t" anchorCtr="0" compatLnSpc="1">
              <a:prstTxWarp prst="textNoShape">
                <a:avLst/>
              </a:prstTxWarp>
            </a:bodyPr>
            <a:lstStyle/>
            <a:p>
              <a:pPr defTabSz="932619"/>
              <a:endParaRPr lang="en-US" sz="1496">
                <a:gradFill>
                  <a:gsLst>
                    <a:gs pos="0">
                      <a:srgbClr val="00BCF2">
                        <a:lumMod val="5000"/>
                        <a:lumOff val="95000"/>
                      </a:srgbClr>
                    </a:gs>
                    <a:gs pos="100000">
                      <a:srgbClr val="000000"/>
                    </a:gs>
                  </a:gsLst>
                  <a:lin ang="5400000" scaled="1"/>
                </a:gradFill>
              </a:endParaRPr>
            </a:p>
          </p:txBody>
        </p:sp>
        <p:sp>
          <p:nvSpPr>
            <p:cNvPr id="55" name="Freeform 9"/>
            <p:cNvSpPr>
              <a:spLocks/>
            </p:cNvSpPr>
            <p:nvPr/>
          </p:nvSpPr>
          <p:spPr bwMode="auto">
            <a:xfrm>
              <a:off x="2865459" y="2384732"/>
              <a:ext cx="411162" cy="52388"/>
            </a:xfrm>
            <a:custGeom>
              <a:avLst/>
              <a:gdLst>
                <a:gd name="T0" fmla="*/ 243 w 259"/>
                <a:gd name="T1" fmla="*/ 33 h 33"/>
                <a:gd name="T2" fmla="*/ 16 w 259"/>
                <a:gd name="T3" fmla="*/ 33 h 33"/>
                <a:gd name="T4" fmla="*/ 16 w 259"/>
                <a:gd name="T5" fmla="*/ 33 h 33"/>
                <a:gd name="T6" fmla="*/ 12 w 259"/>
                <a:gd name="T7" fmla="*/ 33 h 33"/>
                <a:gd name="T8" fmla="*/ 8 w 259"/>
                <a:gd name="T9" fmla="*/ 29 h 33"/>
                <a:gd name="T10" fmla="*/ 4 w 259"/>
                <a:gd name="T11" fmla="*/ 25 h 33"/>
                <a:gd name="T12" fmla="*/ 0 w 259"/>
                <a:gd name="T13" fmla="*/ 17 h 33"/>
                <a:gd name="T14" fmla="*/ 0 w 259"/>
                <a:gd name="T15" fmla="*/ 17 h 33"/>
                <a:gd name="T16" fmla="*/ 8 w 259"/>
                <a:gd name="T17" fmla="*/ 4 h 33"/>
                <a:gd name="T18" fmla="*/ 12 w 259"/>
                <a:gd name="T19" fmla="*/ 4 h 33"/>
                <a:gd name="T20" fmla="*/ 16 w 259"/>
                <a:gd name="T21" fmla="*/ 0 h 33"/>
                <a:gd name="T22" fmla="*/ 243 w 259"/>
                <a:gd name="T23" fmla="*/ 0 h 33"/>
                <a:gd name="T24" fmla="*/ 243 w 259"/>
                <a:gd name="T25" fmla="*/ 0 h 33"/>
                <a:gd name="T26" fmla="*/ 251 w 259"/>
                <a:gd name="T27" fmla="*/ 4 h 33"/>
                <a:gd name="T28" fmla="*/ 255 w 259"/>
                <a:gd name="T29" fmla="*/ 4 h 33"/>
                <a:gd name="T30" fmla="*/ 259 w 259"/>
                <a:gd name="T31" fmla="*/ 12 h 33"/>
                <a:gd name="T32" fmla="*/ 259 w 259"/>
                <a:gd name="T33" fmla="*/ 17 h 33"/>
                <a:gd name="T34" fmla="*/ 259 w 259"/>
                <a:gd name="T35" fmla="*/ 17 h 33"/>
                <a:gd name="T36" fmla="*/ 259 w 259"/>
                <a:gd name="T37" fmla="*/ 25 h 33"/>
                <a:gd name="T38" fmla="*/ 255 w 259"/>
                <a:gd name="T39" fmla="*/ 29 h 33"/>
                <a:gd name="T40" fmla="*/ 251 w 259"/>
                <a:gd name="T41" fmla="*/ 33 h 33"/>
                <a:gd name="T42" fmla="*/ 243 w 259"/>
                <a:gd name="T43" fmla="*/ 33 h 33"/>
                <a:gd name="T44" fmla="*/ 243 w 259"/>
                <a:gd name="T4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9" h="33">
                  <a:moveTo>
                    <a:pt x="243" y="33"/>
                  </a:moveTo>
                  <a:lnTo>
                    <a:pt x="16" y="33"/>
                  </a:lnTo>
                  <a:lnTo>
                    <a:pt x="16" y="33"/>
                  </a:lnTo>
                  <a:lnTo>
                    <a:pt x="12" y="33"/>
                  </a:lnTo>
                  <a:lnTo>
                    <a:pt x="8" y="29"/>
                  </a:lnTo>
                  <a:lnTo>
                    <a:pt x="4" y="25"/>
                  </a:lnTo>
                  <a:lnTo>
                    <a:pt x="0" y="17"/>
                  </a:lnTo>
                  <a:lnTo>
                    <a:pt x="0" y="17"/>
                  </a:lnTo>
                  <a:lnTo>
                    <a:pt x="8" y="4"/>
                  </a:lnTo>
                  <a:lnTo>
                    <a:pt x="12" y="4"/>
                  </a:lnTo>
                  <a:lnTo>
                    <a:pt x="16" y="0"/>
                  </a:lnTo>
                  <a:lnTo>
                    <a:pt x="243" y="0"/>
                  </a:lnTo>
                  <a:lnTo>
                    <a:pt x="243" y="0"/>
                  </a:lnTo>
                  <a:lnTo>
                    <a:pt x="251" y="4"/>
                  </a:lnTo>
                  <a:lnTo>
                    <a:pt x="255" y="4"/>
                  </a:lnTo>
                  <a:lnTo>
                    <a:pt x="259" y="12"/>
                  </a:lnTo>
                  <a:lnTo>
                    <a:pt x="259" y="17"/>
                  </a:lnTo>
                  <a:lnTo>
                    <a:pt x="259" y="17"/>
                  </a:lnTo>
                  <a:lnTo>
                    <a:pt x="259" y="25"/>
                  </a:lnTo>
                  <a:lnTo>
                    <a:pt x="255" y="29"/>
                  </a:lnTo>
                  <a:lnTo>
                    <a:pt x="251" y="33"/>
                  </a:lnTo>
                  <a:lnTo>
                    <a:pt x="243" y="33"/>
                  </a:lnTo>
                  <a:lnTo>
                    <a:pt x="243" y="33"/>
                  </a:lnTo>
                  <a:close/>
                </a:path>
              </a:pathLst>
            </a:custGeom>
            <a:grpFill/>
            <a:ln w="9525">
              <a:noFill/>
              <a:round/>
              <a:headEnd/>
              <a:tailEnd/>
            </a:ln>
            <a:extLst/>
          </p:spPr>
          <p:txBody>
            <a:bodyPr vert="horz" wrap="square" lIns="124347" tIns="62174" rIns="124347" bIns="62174" numCol="1" anchor="t" anchorCtr="0" compatLnSpc="1">
              <a:prstTxWarp prst="textNoShape">
                <a:avLst/>
              </a:prstTxWarp>
            </a:bodyPr>
            <a:lstStyle/>
            <a:p>
              <a:pPr defTabSz="932619"/>
              <a:endParaRPr lang="en-US" sz="1496">
                <a:gradFill>
                  <a:gsLst>
                    <a:gs pos="0">
                      <a:srgbClr val="00BCF2">
                        <a:lumMod val="5000"/>
                        <a:lumOff val="95000"/>
                      </a:srgbClr>
                    </a:gs>
                    <a:gs pos="100000">
                      <a:srgbClr val="000000"/>
                    </a:gs>
                  </a:gsLst>
                  <a:lin ang="5400000" scaled="1"/>
                </a:gradFill>
              </a:endParaRPr>
            </a:p>
          </p:txBody>
        </p:sp>
        <p:sp>
          <p:nvSpPr>
            <p:cNvPr id="56" name="Freeform 10"/>
            <p:cNvSpPr>
              <a:spLocks noEditPoints="1"/>
            </p:cNvSpPr>
            <p:nvPr/>
          </p:nvSpPr>
          <p:spPr bwMode="auto">
            <a:xfrm>
              <a:off x="2743223" y="1865619"/>
              <a:ext cx="660400" cy="750888"/>
            </a:xfrm>
            <a:custGeom>
              <a:avLst/>
              <a:gdLst>
                <a:gd name="T0" fmla="*/ 376 w 416"/>
                <a:gd name="T1" fmla="*/ 0 h 473"/>
                <a:gd name="T2" fmla="*/ 134 w 416"/>
                <a:gd name="T3" fmla="*/ 0 h 473"/>
                <a:gd name="T4" fmla="*/ 0 w 416"/>
                <a:gd name="T5" fmla="*/ 117 h 473"/>
                <a:gd name="T6" fmla="*/ 0 w 416"/>
                <a:gd name="T7" fmla="*/ 432 h 473"/>
                <a:gd name="T8" fmla="*/ 0 w 416"/>
                <a:gd name="T9" fmla="*/ 432 h 473"/>
                <a:gd name="T10" fmla="*/ 4 w 416"/>
                <a:gd name="T11" fmla="*/ 449 h 473"/>
                <a:gd name="T12" fmla="*/ 12 w 416"/>
                <a:gd name="T13" fmla="*/ 461 h 473"/>
                <a:gd name="T14" fmla="*/ 25 w 416"/>
                <a:gd name="T15" fmla="*/ 469 h 473"/>
                <a:gd name="T16" fmla="*/ 41 w 416"/>
                <a:gd name="T17" fmla="*/ 473 h 473"/>
                <a:gd name="T18" fmla="*/ 416 w 416"/>
                <a:gd name="T19" fmla="*/ 473 h 473"/>
                <a:gd name="T20" fmla="*/ 416 w 416"/>
                <a:gd name="T21" fmla="*/ 40 h 473"/>
                <a:gd name="T22" fmla="*/ 416 w 416"/>
                <a:gd name="T23" fmla="*/ 40 h 473"/>
                <a:gd name="T24" fmla="*/ 412 w 416"/>
                <a:gd name="T25" fmla="*/ 24 h 473"/>
                <a:gd name="T26" fmla="*/ 404 w 416"/>
                <a:gd name="T27" fmla="*/ 12 h 473"/>
                <a:gd name="T28" fmla="*/ 392 w 416"/>
                <a:gd name="T29" fmla="*/ 4 h 473"/>
                <a:gd name="T30" fmla="*/ 376 w 416"/>
                <a:gd name="T31" fmla="*/ 0 h 473"/>
                <a:gd name="T32" fmla="*/ 376 w 416"/>
                <a:gd name="T33" fmla="*/ 0 h 473"/>
                <a:gd name="T34" fmla="*/ 384 w 416"/>
                <a:gd name="T35" fmla="*/ 440 h 473"/>
                <a:gd name="T36" fmla="*/ 57 w 416"/>
                <a:gd name="T37" fmla="*/ 440 h 473"/>
                <a:gd name="T38" fmla="*/ 57 w 416"/>
                <a:gd name="T39" fmla="*/ 440 h 473"/>
                <a:gd name="T40" fmla="*/ 49 w 416"/>
                <a:gd name="T41" fmla="*/ 440 h 473"/>
                <a:gd name="T42" fmla="*/ 41 w 416"/>
                <a:gd name="T43" fmla="*/ 436 h 473"/>
                <a:gd name="T44" fmla="*/ 33 w 416"/>
                <a:gd name="T45" fmla="*/ 424 h 473"/>
                <a:gd name="T46" fmla="*/ 33 w 416"/>
                <a:gd name="T47" fmla="*/ 416 h 473"/>
                <a:gd name="T48" fmla="*/ 33 w 416"/>
                <a:gd name="T49" fmla="*/ 137 h 473"/>
                <a:gd name="T50" fmla="*/ 113 w 416"/>
                <a:gd name="T51" fmla="*/ 137 h 473"/>
                <a:gd name="T52" fmla="*/ 113 w 416"/>
                <a:gd name="T53" fmla="*/ 137 h 473"/>
                <a:gd name="T54" fmla="*/ 126 w 416"/>
                <a:gd name="T55" fmla="*/ 137 h 473"/>
                <a:gd name="T56" fmla="*/ 138 w 416"/>
                <a:gd name="T57" fmla="*/ 129 h 473"/>
                <a:gd name="T58" fmla="*/ 146 w 416"/>
                <a:gd name="T59" fmla="*/ 117 h 473"/>
                <a:gd name="T60" fmla="*/ 150 w 416"/>
                <a:gd name="T61" fmla="*/ 101 h 473"/>
                <a:gd name="T62" fmla="*/ 150 w 416"/>
                <a:gd name="T63" fmla="*/ 32 h 473"/>
                <a:gd name="T64" fmla="*/ 360 w 416"/>
                <a:gd name="T65" fmla="*/ 32 h 473"/>
                <a:gd name="T66" fmla="*/ 360 w 416"/>
                <a:gd name="T67" fmla="*/ 32 h 473"/>
                <a:gd name="T68" fmla="*/ 368 w 416"/>
                <a:gd name="T69" fmla="*/ 32 h 473"/>
                <a:gd name="T70" fmla="*/ 376 w 416"/>
                <a:gd name="T71" fmla="*/ 36 h 473"/>
                <a:gd name="T72" fmla="*/ 384 w 416"/>
                <a:gd name="T73" fmla="*/ 45 h 473"/>
                <a:gd name="T74" fmla="*/ 384 w 416"/>
                <a:gd name="T75" fmla="*/ 57 h 473"/>
                <a:gd name="T76" fmla="*/ 384 w 416"/>
                <a:gd name="T77" fmla="*/ 44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6" h="473">
                  <a:moveTo>
                    <a:pt x="376" y="0"/>
                  </a:moveTo>
                  <a:lnTo>
                    <a:pt x="134" y="0"/>
                  </a:lnTo>
                  <a:lnTo>
                    <a:pt x="0" y="117"/>
                  </a:lnTo>
                  <a:lnTo>
                    <a:pt x="0" y="432"/>
                  </a:lnTo>
                  <a:lnTo>
                    <a:pt x="0" y="432"/>
                  </a:lnTo>
                  <a:lnTo>
                    <a:pt x="4" y="449"/>
                  </a:lnTo>
                  <a:lnTo>
                    <a:pt x="12" y="461"/>
                  </a:lnTo>
                  <a:lnTo>
                    <a:pt x="25" y="469"/>
                  </a:lnTo>
                  <a:lnTo>
                    <a:pt x="41" y="473"/>
                  </a:lnTo>
                  <a:lnTo>
                    <a:pt x="416" y="473"/>
                  </a:lnTo>
                  <a:lnTo>
                    <a:pt x="416" y="40"/>
                  </a:lnTo>
                  <a:lnTo>
                    <a:pt x="416" y="40"/>
                  </a:lnTo>
                  <a:lnTo>
                    <a:pt x="412" y="24"/>
                  </a:lnTo>
                  <a:lnTo>
                    <a:pt x="404" y="12"/>
                  </a:lnTo>
                  <a:lnTo>
                    <a:pt x="392" y="4"/>
                  </a:lnTo>
                  <a:lnTo>
                    <a:pt x="376" y="0"/>
                  </a:lnTo>
                  <a:lnTo>
                    <a:pt x="376" y="0"/>
                  </a:lnTo>
                  <a:close/>
                  <a:moveTo>
                    <a:pt x="384" y="440"/>
                  </a:moveTo>
                  <a:lnTo>
                    <a:pt x="57" y="440"/>
                  </a:lnTo>
                  <a:lnTo>
                    <a:pt x="57" y="440"/>
                  </a:lnTo>
                  <a:lnTo>
                    <a:pt x="49" y="440"/>
                  </a:lnTo>
                  <a:lnTo>
                    <a:pt x="41" y="436"/>
                  </a:lnTo>
                  <a:lnTo>
                    <a:pt x="33" y="424"/>
                  </a:lnTo>
                  <a:lnTo>
                    <a:pt x="33" y="416"/>
                  </a:lnTo>
                  <a:lnTo>
                    <a:pt x="33" y="137"/>
                  </a:lnTo>
                  <a:lnTo>
                    <a:pt x="113" y="137"/>
                  </a:lnTo>
                  <a:lnTo>
                    <a:pt x="113" y="137"/>
                  </a:lnTo>
                  <a:lnTo>
                    <a:pt x="126" y="137"/>
                  </a:lnTo>
                  <a:lnTo>
                    <a:pt x="138" y="129"/>
                  </a:lnTo>
                  <a:lnTo>
                    <a:pt x="146" y="117"/>
                  </a:lnTo>
                  <a:lnTo>
                    <a:pt x="150" y="101"/>
                  </a:lnTo>
                  <a:lnTo>
                    <a:pt x="150" y="32"/>
                  </a:lnTo>
                  <a:lnTo>
                    <a:pt x="360" y="32"/>
                  </a:lnTo>
                  <a:lnTo>
                    <a:pt x="360" y="32"/>
                  </a:lnTo>
                  <a:lnTo>
                    <a:pt x="368" y="32"/>
                  </a:lnTo>
                  <a:lnTo>
                    <a:pt x="376" y="36"/>
                  </a:lnTo>
                  <a:lnTo>
                    <a:pt x="384" y="45"/>
                  </a:lnTo>
                  <a:lnTo>
                    <a:pt x="384" y="57"/>
                  </a:lnTo>
                  <a:lnTo>
                    <a:pt x="384" y="440"/>
                  </a:lnTo>
                  <a:close/>
                </a:path>
              </a:pathLst>
            </a:custGeom>
            <a:grpFill/>
            <a:ln w="9525">
              <a:noFill/>
              <a:round/>
              <a:headEnd/>
              <a:tailEnd/>
            </a:ln>
          </p:spPr>
          <p:txBody>
            <a:bodyPr vert="horz" wrap="square" lIns="124347" tIns="62174" rIns="124347" bIns="62174" numCol="1" anchor="t" anchorCtr="0" compatLnSpc="1">
              <a:prstTxWarp prst="textNoShape">
                <a:avLst/>
              </a:prstTxWarp>
            </a:bodyPr>
            <a:lstStyle/>
            <a:p>
              <a:pPr defTabSz="932619"/>
              <a:endParaRPr lang="en-US" sz="1496">
                <a:gradFill>
                  <a:gsLst>
                    <a:gs pos="0">
                      <a:srgbClr val="00BCF2">
                        <a:lumMod val="5000"/>
                        <a:lumOff val="95000"/>
                      </a:srgbClr>
                    </a:gs>
                    <a:gs pos="100000">
                      <a:srgbClr val="000000"/>
                    </a:gs>
                  </a:gsLst>
                  <a:lin ang="5400000" scaled="1"/>
                </a:gradFill>
              </a:endParaRPr>
            </a:p>
          </p:txBody>
        </p:sp>
      </p:grpSp>
      <p:sp>
        <p:nvSpPr>
          <p:cNvPr id="57" name="Oval 88"/>
          <p:cNvSpPr/>
          <p:nvPr/>
        </p:nvSpPr>
        <p:spPr>
          <a:xfrm>
            <a:off x="3812476" y="4733230"/>
            <a:ext cx="427683" cy="564258"/>
          </a:xfrm>
          <a:custGeom>
            <a:avLst/>
            <a:gdLst/>
            <a:ahLst/>
            <a:cxnLst/>
            <a:rect l="l" t="t" r="r" b="b"/>
            <a:pathLst>
              <a:path w="1255211" h="1656051">
                <a:moveTo>
                  <a:pt x="638840" y="98404"/>
                </a:moveTo>
                <a:cubicBezTo>
                  <a:pt x="356498" y="98404"/>
                  <a:pt x="127615" y="169347"/>
                  <a:pt x="127615" y="256860"/>
                </a:cubicBezTo>
                <a:cubicBezTo>
                  <a:pt x="127615" y="344373"/>
                  <a:pt x="356498" y="415316"/>
                  <a:pt x="638840" y="415316"/>
                </a:cubicBezTo>
                <a:cubicBezTo>
                  <a:pt x="921182" y="415316"/>
                  <a:pt x="1150065" y="344373"/>
                  <a:pt x="1150065" y="256860"/>
                </a:cubicBezTo>
                <a:cubicBezTo>
                  <a:pt x="1150065" y="169347"/>
                  <a:pt x="921182" y="98404"/>
                  <a:pt x="638840" y="98404"/>
                </a:cubicBezTo>
                <a:close/>
                <a:moveTo>
                  <a:pt x="627606" y="7"/>
                </a:moveTo>
                <a:cubicBezTo>
                  <a:pt x="834366" y="-787"/>
                  <a:pt x="1214415" y="70042"/>
                  <a:pt x="1247888" y="228376"/>
                </a:cubicBezTo>
                <a:lnTo>
                  <a:pt x="1255211" y="223614"/>
                </a:lnTo>
                <a:lnTo>
                  <a:pt x="1255211" y="317516"/>
                </a:lnTo>
                <a:lnTo>
                  <a:pt x="1255211" y="1338542"/>
                </a:lnTo>
                <a:lnTo>
                  <a:pt x="1255211" y="1404562"/>
                </a:lnTo>
                <a:lnTo>
                  <a:pt x="1241216" y="1404562"/>
                </a:lnTo>
                <a:cubicBezTo>
                  <a:pt x="1181427" y="1548293"/>
                  <a:pt x="929392" y="1656051"/>
                  <a:pt x="627606" y="1656051"/>
                </a:cubicBezTo>
                <a:cubicBezTo>
                  <a:pt x="325821" y="1656051"/>
                  <a:pt x="73786" y="1548293"/>
                  <a:pt x="13998" y="1404562"/>
                </a:cubicBezTo>
                <a:lnTo>
                  <a:pt x="0" y="1404562"/>
                </a:lnTo>
                <a:lnTo>
                  <a:pt x="0" y="1338542"/>
                </a:lnTo>
                <a:lnTo>
                  <a:pt x="0" y="317516"/>
                </a:lnTo>
                <a:lnTo>
                  <a:pt x="0" y="280764"/>
                </a:lnTo>
                <a:cubicBezTo>
                  <a:pt x="2442" y="280764"/>
                  <a:pt x="4882" y="233138"/>
                  <a:pt x="7323" y="233138"/>
                </a:cubicBezTo>
                <a:cubicBezTo>
                  <a:pt x="40799" y="74804"/>
                  <a:pt x="420845" y="801"/>
                  <a:pt x="627606" y="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619"/>
            <a:endParaRPr lang="en-US" sz="1836">
              <a:gradFill>
                <a:gsLst>
                  <a:gs pos="0">
                    <a:srgbClr val="00BCF2">
                      <a:lumMod val="5000"/>
                      <a:lumOff val="95000"/>
                    </a:srgbClr>
                  </a:gs>
                  <a:gs pos="100000">
                    <a:srgbClr val="000000"/>
                  </a:gs>
                </a:gsLst>
                <a:lin ang="5400000" scaled="1"/>
              </a:gradFill>
            </a:endParaRPr>
          </a:p>
        </p:txBody>
      </p:sp>
      <p:sp>
        <p:nvSpPr>
          <p:cNvPr id="5" name="Title 4"/>
          <p:cNvSpPr>
            <a:spLocks noGrp="1"/>
          </p:cNvSpPr>
          <p:nvPr>
            <p:ph type="title"/>
          </p:nvPr>
        </p:nvSpPr>
        <p:spPr/>
        <p:txBody>
          <a:bodyPr/>
          <a:lstStyle/>
          <a:p>
            <a:r>
              <a:rPr lang="en-US" b="1" dirty="0"/>
              <a:t>End-To-End Business Analytics Platform</a:t>
            </a:r>
          </a:p>
        </p:txBody>
      </p:sp>
    </p:spTree>
    <p:extLst>
      <p:ext uri="{BB962C8B-B14F-4D97-AF65-F5344CB8AC3E}">
        <p14:creationId xmlns:p14="http://schemas.microsoft.com/office/powerpoint/2010/main" val="113757496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95710" y="1645992"/>
            <a:ext cx="4373697" cy="2428413"/>
          </a:xfrm>
          <a:prstGeom prst="rect">
            <a:avLst/>
          </a:prstGeom>
        </p:spPr>
      </p:pic>
      <p:pic>
        <p:nvPicPr>
          <p:cNvPr id="57" name="Picture 56"/>
          <p:cNvPicPr>
            <a:picLocks noChangeAspect="1"/>
          </p:cNvPicPr>
          <p:nvPr/>
        </p:nvPicPr>
        <p:blipFill rotWithShape="1">
          <a:blip r:embed="rId6" cstate="screen">
            <a:extLst>
              <a:ext uri="{28A0092B-C50C-407E-A947-70E740481C1C}">
                <a14:useLocalDpi xmlns:a14="http://schemas.microsoft.com/office/drawing/2010/main"/>
              </a:ext>
            </a:extLst>
          </a:blip>
          <a:srcRect t="-21416"/>
          <a:stretch/>
        </p:blipFill>
        <p:spPr>
          <a:xfrm>
            <a:off x="1193720" y="1638612"/>
            <a:ext cx="4369797" cy="2435794"/>
          </a:xfrm>
          <a:prstGeom prst="rect">
            <a:avLst/>
          </a:prstGeom>
        </p:spPr>
      </p:pic>
      <p:sp>
        <p:nvSpPr>
          <p:cNvPr id="2" name="Title 1"/>
          <p:cNvSpPr>
            <a:spLocks noGrp="1"/>
          </p:cNvSpPr>
          <p:nvPr>
            <p:ph type="title"/>
          </p:nvPr>
        </p:nvSpPr>
        <p:spPr>
          <a:xfrm>
            <a:off x="329342" y="126900"/>
            <a:ext cx="11889564" cy="811072"/>
          </a:xfrm>
        </p:spPr>
        <p:txBody>
          <a:bodyPr/>
          <a:lstStyle/>
          <a:p>
            <a:pPr marL="136004" lvl="0" indent="-134385" defTabSz="932290" fontAlgn="base">
              <a:spcBef>
                <a:spcPts val="1224"/>
              </a:spcBef>
              <a:spcAft>
                <a:spcPct val="0"/>
              </a:spcAft>
              <a:defRPr/>
            </a:pPr>
            <a:r>
              <a:rPr lang="en-US" dirty="0" smtClean="0"/>
              <a:t>Microsoft Power BI for Office 365</a:t>
            </a:r>
            <a:endParaRPr lang="en-US" sz="3200" dirty="0">
              <a:solidFill>
                <a:schemeClr val="tx1"/>
              </a:solidFill>
            </a:endParaRPr>
          </a:p>
        </p:txBody>
      </p:sp>
      <p:sp>
        <p:nvSpPr>
          <p:cNvPr id="43" name="Rectangle 42"/>
          <p:cNvSpPr/>
          <p:nvPr/>
        </p:nvSpPr>
        <p:spPr bwMode="auto">
          <a:xfrm>
            <a:off x="6984731" y="1638612"/>
            <a:ext cx="4392742" cy="849364"/>
          </a:xfrm>
          <a:prstGeom prst="rect">
            <a:avLst/>
          </a:prstGeom>
          <a:solidFill>
            <a:srgbClr val="FF8C00"/>
          </a:solidFill>
          <a:ln w="38100" cap="flat" cmpd="sng" algn="ctr">
            <a:noFill/>
            <a:prstDash val="solid"/>
            <a:headEnd type="none" w="med" len="med"/>
            <a:tailEnd type="none" w="med" len="med"/>
          </a:ln>
          <a:effectLst/>
        </p:spPr>
        <p:txBody>
          <a:bodyPr vert="horz" wrap="square" lIns="91440" tIns="91440" rIns="91440" bIns="91440" numCol="1" rtlCol="0" anchor="t" anchorCtr="0" compatLnSpc="1">
            <a:prstTxWarp prst="textNoShape">
              <a:avLst/>
            </a:prstTxWarp>
          </a:bodyPr>
          <a:lstStyle/>
          <a:p>
            <a:pPr defTabSz="932290" fontAlgn="base">
              <a:lnSpc>
                <a:spcPct val="90000"/>
              </a:lnSpc>
              <a:spcBef>
                <a:spcPct val="0"/>
              </a:spcBef>
              <a:spcAft>
                <a:spcPct val="0"/>
              </a:spcAft>
              <a:defRPr/>
            </a:pPr>
            <a:r>
              <a:rPr lang="en-US" sz="3100" kern="0" spc="-41" dirty="0" smtClean="0">
                <a:gradFill>
                  <a:gsLst>
                    <a:gs pos="0">
                      <a:srgbClr val="FFFFFF"/>
                    </a:gs>
                    <a:gs pos="100000">
                      <a:srgbClr val="FFFFFF"/>
                    </a:gs>
                  </a:gsLst>
                  <a:lin ang="5400000" scaled="0"/>
                </a:gradFill>
                <a:latin typeface="Segoe UI Light" pitchFamily="34" charset="0"/>
              </a:rPr>
              <a:t>Collaborate in Office 365</a:t>
            </a:r>
            <a:br>
              <a:rPr lang="en-US" sz="3100" kern="0" spc="-41" dirty="0" smtClean="0">
                <a:gradFill>
                  <a:gsLst>
                    <a:gs pos="0">
                      <a:srgbClr val="FFFFFF"/>
                    </a:gs>
                    <a:gs pos="100000">
                      <a:srgbClr val="FFFFFF"/>
                    </a:gs>
                  </a:gsLst>
                  <a:lin ang="5400000" scaled="0"/>
                </a:gradFill>
                <a:latin typeface="Segoe UI Light" pitchFamily="34" charset="0"/>
              </a:rPr>
            </a:br>
            <a:r>
              <a:rPr lang="en-US" i="1" dirty="0" smtClean="0">
                <a:solidFill>
                  <a:srgbClr val="FFFFFF"/>
                </a:solidFill>
              </a:rPr>
              <a:t>1 </a:t>
            </a:r>
            <a:r>
              <a:rPr lang="en-US" i="1" dirty="0">
                <a:solidFill>
                  <a:srgbClr val="FFFFFF"/>
                </a:solidFill>
              </a:rPr>
              <a:t>in 4 </a:t>
            </a:r>
            <a:r>
              <a:rPr lang="en-US" i="1" dirty="0" smtClean="0">
                <a:solidFill>
                  <a:srgbClr val="FFFFFF"/>
                </a:solidFill>
              </a:rPr>
              <a:t>enterprise customers on Office </a:t>
            </a:r>
            <a:r>
              <a:rPr lang="en-US" i="1" dirty="0">
                <a:solidFill>
                  <a:srgbClr val="FFFFFF"/>
                </a:solidFill>
              </a:rPr>
              <a:t>365</a:t>
            </a:r>
          </a:p>
          <a:p>
            <a:pPr defTabSz="932290" fontAlgn="base">
              <a:lnSpc>
                <a:spcPct val="90000"/>
              </a:lnSpc>
              <a:spcBef>
                <a:spcPct val="0"/>
              </a:spcBef>
              <a:spcAft>
                <a:spcPct val="0"/>
              </a:spcAft>
              <a:defRPr/>
            </a:pPr>
            <a:endParaRPr lang="en-US" sz="3100" kern="0" spc="-41" dirty="0">
              <a:gradFill>
                <a:gsLst>
                  <a:gs pos="0">
                    <a:srgbClr val="FFFFFF"/>
                  </a:gs>
                  <a:gs pos="100000">
                    <a:srgbClr val="FFFFFF"/>
                  </a:gs>
                </a:gsLst>
                <a:lin ang="5400000" scaled="0"/>
              </a:gradFill>
              <a:latin typeface="Segoe UI Light" pitchFamily="34" charset="0"/>
            </a:endParaRPr>
          </a:p>
        </p:txBody>
      </p:sp>
      <p:sp>
        <p:nvSpPr>
          <p:cNvPr id="45" name="Rectangle 44"/>
          <p:cNvSpPr/>
          <p:nvPr/>
        </p:nvSpPr>
        <p:spPr bwMode="auto">
          <a:xfrm>
            <a:off x="1186990" y="1638610"/>
            <a:ext cx="4389120" cy="849365"/>
          </a:xfrm>
          <a:prstGeom prst="rect">
            <a:avLst/>
          </a:prstGeom>
          <a:solidFill>
            <a:schemeClr val="accent2"/>
          </a:solidFill>
          <a:ln w="38100" cap="flat" cmpd="sng" algn="ctr">
            <a:noFill/>
            <a:prstDash val="solid"/>
            <a:headEnd type="none" w="med" len="med"/>
            <a:tailEnd type="none" w="med" len="med"/>
          </a:ln>
          <a:effectLst/>
        </p:spPr>
        <p:txBody>
          <a:bodyPr vert="horz" wrap="square" lIns="91440" tIns="91440" rIns="91440" bIns="139891" numCol="1" rtlCol="0" anchor="t" anchorCtr="0" compatLnSpc="1">
            <a:prstTxWarp prst="textNoShape">
              <a:avLst/>
            </a:prstTxWarp>
          </a:bodyPr>
          <a:lstStyle/>
          <a:p>
            <a:pPr defTabSz="932290" fontAlgn="base">
              <a:lnSpc>
                <a:spcPct val="90000"/>
              </a:lnSpc>
              <a:spcBef>
                <a:spcPct val="0"/>
              </a:spcBef>
              <a:spcAft>
                <a:spcPct val="0"/>
              </a:spcAft>
              <a:defRPr/>
            </a:pPr>
            <a:r>
              <a:rPr lang="en-US" sz="3100" kern="0" spc="-41" dirty="0" smtClean="0">
                <a:gradFill>
                  <a:gsLst>
                    <a:gs pos="0">
                      <a:srgbClr val="FFFFFF"/>
                    </a:gs>
                    <a:gs pos="100000">
                      <a:srgbClr val="FFFFFF"/>
                    </a:gs>
                  </a:gsLst>
                  <a:lin ang="5400000" scaled="0"/>
                </a:gradFill>
                <a:latin typeface="Segoe UI Light" pitchFamily="34" charset="0"/>
              </a:rPr>
              <a:t>Insights in Excel</a:t>
            </a:r>
            <a:br>
              <a:rPr lang="en-US" sz="3100" kern="0" spc="-41" dirty="0" smtClean="0">
                <a:gradFill>
                  <a:gsLst>
                    <a:gs pos="0">
                      <a:srgbClr val="FFFFFF"/>
                    </a:gs>
                    <a:gs pos="100000">
                      <a:srgbClr val="FFFFFF"/>
                    </a:gs>
                  </a:gsLst>
                  <a:lin ang="5400000" scaled="0"/>
                </a:gradFill>
                <a:latin typeface="Segoe UI Light" pitchFamily="34" charset="0"/>
              </a:rPr>
            </a:br>
            <a:r>
              <a:rPr lang="en-US" i="1" dirty="0">
                <a:solidFill>
                  <a:srgbClr val="FFFFFF"/>
                </a:solidFill>
              </a:rPr>
              <a:t>1 Billion </a:t>
            </a:r>
            <a:r>
              <a:rPr lang="en-US" i="1" dirty="0" smtClean="0">
                <a:solidFill>
                  <a:srgbClr val="FFFFFF"/>
                </a:solidFill>
              </a:rPr>
              <a:t>Office Users</a:t>
            </a:r>
            <a:endParaRPr lang="en-US" i="1" dirty="0">
              <a:solidFill>
                <a:srgbClr val="FFFFFF"/>
              </a:solidFill>
            </a:endParaRPr>
          </a:p>
          <a:p>
            <a:pPr defTabSz="932290" fontAlgn="base">
              <a:lnSpc>
                <a:spcPct val="90000"/>
              </a:lnSpc>
              <a:spcBef>
                <a:spcPct val="0"/>
              </a:spcBef>
              <a:spcAft>
                <a:spcPct val="0"/>
              </a:spcAft>
              <a:defRPr/>
            </a:pPr>
            <a:endParaRPr lang="en-US" sz="3100" kern="0" spc="-41" dirty="0">
              <a:gradFill>
                <a:gsLst>
                  <a:gs pos="0">
                    <a:srgbClr val="FFFFFF"/>
                  </a:gs>
                  <a:gs pos="100000">
                    <a:srgbClr val="FFFFFF"/>
                  </a:gs>
                </a:gsLst>
                <a:lin ang="5400000" scaled="0"/>
              </a:gradFill>
              <a:latin typeface="Segoe UI Light" pitchFamily="34" charset="0"/>
            </a:endParaRPr>
          </a:p>
        </p:txBody>
      </p:sp>
      <p:sp>
        <p:nvSpPr>
          <p:cNvPr id="37" name="Rectangle 36"/>
          <p:cNvSpPr/>
          <p:nvPr/>
        </p:nvSpPr>
        <p:spPr bwMode="auto">
          <a:xfrm>
            <a:off x="2691425" y="42146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Analyze</a:t>
            </a:r>
          </a:p>
        </p:txBody>
      </p:sp>
      <p:grpSp>
        <p:nvGrpSpPr>
          <p:cNvPr id="30" name="Group 29"/>
          <p:cNvGrpSpPr/>
          <p:nvPr/>
        </p:nvGrpSpPr>
        <p:grpSpPr>
          <a:xfrm flipH="1">
            <a:off x="3069777" y="4658137"/>
            <a:ext cx="529777" cy="733737"/>
            <a:chOff x="1539997" y="3645051"/>
            <a:chExt cx="800271" cy="1108369"/>
          </a:xfrm>
          <a:solidFill>
            <a:schemeClr val="bg1"/>
          </a:solidFill>
        </p:grpSpPr>
        <p:sp>
          <p:nvSpPr>
            <p:cNvPr id="31" name="Rectangle 24"/>
            <p:cNvSpPr/>
            <p:nvPr/>
          </p:nvSpPr>
          <p:spPr>
            <a:xfrm>
              <a:off x="1539997" y="3645051"/>
              <a:ext cx="800271" cy="1108369"/>
            </a:xfrm>
            <a:custGeom>
              <a:avLst/>
              <a:gdLst/>
              <a:ahLst/>
              <a:cxnLst/>
              <a:rect l="l" t="t" r="r" b="b"/>
              <a:pathLst>
                <a:path w="1518158" h="2102639">
                  <a:moveTo>
                    <a:pt x="664962" y="48"/>
                  </a:moveTo>
                  <a:cubicBezTo>
                    <a:pt x="990735" y="4734"/>
                    <a:pt x="1250103" y="195355"/>
                    <a:pt x="1311820" y="389100"/>
                  </a:cubicBezTo>
                  <a:cubicBezTo>
                    <a:pt x="1373537" y="582844"/>
                    <a:pt x="1310258" y="419568"/>
                    <a:pt x="1400880" y="656280"/>
                  </a:cubicBezTo>
                  <a:cubicBezTo>
                    <a:pt x="1411818" y="757059"/>
                    <a:pt x="1339163" y="742996"/>
                    <a:pt x="1358694" y="815651"/>
                  </a:cubicBezTo>
                  <a:cubicBezTo>
                    <a:pt x="1378225" y="888305"/>
                    <a:pt x="1514158" y="1033614"/>
                    <a:pt x="1518064" y="1092206"/>
                  </a:cubicBezTo>
                  <a:cubicBezTo>
                    <a:pt x="1521971" y="1150798"/>
                    <a:pt x="1404005" y="1135955"/>
                    <a:pt x="1382130" y="1167204"/>
                  </a:cubicBezTo>
                  <a:cubicBezTo>
                    <a:pt x="1360256" y="1198453"/>
                    <a:pt x="1390724" y="1255483"/>
                    <a:pt x="1386818" y="1279701"/>
                  </a:cubicBezTo>
                  <a:cubicBezTo>
                    <a:pt x="1382912" y="1303919"/>
                    <a:pt x="1361038" y="1303137"/>
                    <a:pt x="1358694" y="1312512"/>
                  </a:cubicBezTo>
                  <a:cubicBezTo>
                    <a:pt x="1356350" y="1321887"/>
                    <a:pt x="1382912" y="1320325"/>
                    <a:pt x="1372756" y="1335949"/>
                  </a:cubicBezTo>
                  <a:cubicBezTo>
                    <a:pt x="1362600" y="1351574"/>
                    <a:pt x="1313382" y="1359387"/>
                    <a:pt x="1297758" y="1406260"/>
                  </a:cubicBezTo>
                  <a:cubicBezTo>
                    <a:pt x="1282134" y="1453134"/>
                    <a:pt x="1409474" y="1567974"/>
                    <a:pt x="1279008" y="1617192"/>
                  </a:cubicBezTo>
                  <a:cubicBezTo>
                    <a:pt x="1148544" y="1666410"/>
                    <a:pt x="978235" y="1565631"/>
                    <a:pt x="936830" y="1645316"/>
                  </a:cubicBezTo>
                  <a:cubicBezTo>
                    <a:pt x="895425" y="1725002"/>
                    <a:pt x="843864" y="1864060"/>
                    <a:pt x="1030577" y="2095304"/>
                  </a:cubicBezTo>
                  <a:cubicBezTo>
                    <a:pt x="762616" y="2092179"/>
                    <a:pt x="244660" y="2113272"/>
                    <a:pt x="18105" y="2095304"/>
                  </a:cubicBezTo>
                  <a:cubicBezTo>
                    <a:pt x="72790" y="1927340"/>
                    <a:pt x="250130" y="1765625"/>
                    <a:pt x="247786" y="1537506"/>
                  </a:cubicBezTo>
                  <a:cubicBezTo>
                    <a:pt x="245442" y="1309387"/>
                    <a:pt x="51697" y="1118768"/>
                    <a:pt x="4042" y="726591"/>
                  </a:cubicBezTo>
                  <a:cubicBezTo>
                    <a:pt x="-20283" y="526408"/>
                    <a:pt x="67548" y="340065"/>
                    <a:pt x="203379" y="206900"/>
                  </a:cubicBezTo>
                  <a:lnTo>
                    <a:pt x="203379" y="206708"/>
                  </a:lnTo>
                  <a:lnTo>
                    <a:pt x="203605" y="206708"/>
                  </a:lnTo>
                  <a:cubicBezTo>
                    <a:pt x="332512" y="77755"/>
                    <a:pt x="505564" y="-2246"/>
                    <a:pt x="664962"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33" name="Freeform 32"/>
            <p:cNvSpPr>
              <a:spLocks noEditPoints="1"/>
            </p:cNvSpPr>
            <p:nvPr/>
          </p:nvSpPr>
          <p:spPr bwMode="black">
            <a:xfrm rot="17995606">
              <a:off x="1607408" y="3764955"/>
              <a:ext cx="429800" cy="337492"/>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ln>
                  <a:solidFill>
                    <a:srgbClr val="505050">
                      <a:alpha val="0"/>
                    </a:srgbClr>
                  </a:solidFill>
                </a:ln>
                <a:solidFill>
                  <a:srgbClr val="505050"/>
                </a:solidFill>
              </a:endParaRPr>
            </a:p>
          </p:txBody>
        </p:sp>
      </p:grpSp>
      <p:sp>
        <p:nvSpPr>
          <p:cNvPr id="44" name="Rectangle 43"/>
          <p:cNvSpPr/>
          <p:nvPr/>
        </p:nvSpPr>
        <p:spPr bwMode="auto">
          <a:xfrm>
            <a:off x="4201473" y="42146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Visualize</a:t>
            </a:r>
          </a:p>
        </p:txBody>
      </p:sp>
      <p:sp>
        <p:nvSpPr>
          <p:cNvPr id="34" name="Freeform 33"/>
          <p:cNvSpPr/>
          <p:nvPr>
            <p:custDataLst>
              <p:tags r:id="rId1"/>
            </p:custDataLst>
          </p:nvPr>
        </p:nvSpPr>
        <p:spPr>
          <a:xfrm>
            <a:off x="4535805" y="4649598"/>
            <a:ext cx="696431" cy="701937"/>
          </a:xfrm>
          <a:custGeom>
            <a:avLst/>
            <a:gdLst/>
            <a:ahLst/>
            <a:cxnLst/>
            <a:rect l="l" t="t" r="r" b="b"/>
            <a:pathLst>
              <a:path w="1188720" h="1198117">
                <a:moveTo>
                  <a:pt x="0" y="1179829"/>
                </a:moveTo>
                <a:lnTo>
                  <a:pt x="1188720" y="1179829"/>
                </a:lnTo>
                <a:lnTo>
                  <a:pt x="1188720" y="1198117"/>
                </a:lnTo>
                <a:lnTo>
                  <a:pt x="0" y="1198117"/>
                </a:lnTo>
                <a:close/>
                <a:moveTo>
                  <a:pt x="85725" y="629228"/>
                </a:moveTo>
                <a:lnTo>
                  <a:pt x="228600" y="629228"/>
                </a:lnTo>
                <a:lnTo>
                  <a:pt x="228600" y="1174749"/>
                </a:lnTo>
                <a:lnTo>
                  <a:pt x="85725" y="1174749"/>
                </a:lnTo>
                <a:close/>
                <a:moveTo>
                  <a:pt x="160954" y="560521"/>
                </a:moveTo>
                <a:lnTo>
                  <a:pt x="134893" y="565433"/>
                </a:lnTo>
                <a:lnTo>
                  <a:pt x="135875" y="570646"/>
                </a:lnTo>
                <a:lnTo>
                  <a:pt x="161936" y="565734"/>
                </a:lnTo>
                <a:close/>
                <a:moveTo>
                  <a:pt x="200045" y="527408"/>
                </a:moveTo>
                <a:lnTo>
                  <a:pt x="95801" y="547055"/>
                </a:lnTo>
                <a:lnTo>
                  <a:pt x="96784" y="552268"/>
                </a:lnTo>
                <a:lnTo>
                  <a:pt x="201028" y="532620"/>
                </a:lnTo>
                <a:close/>
                <a:moveTo>
                  <a:pt x="193530" y="502890"/>
                </a:moveTo>
                <a:lnTo>
                  <a:pt x="102316" y="520082"/>
                </a:lnTo>
                <a:lnTo>
                  <a:pt x="103299" y="525294"/>
                </a:lnTo>
                <a:lnTo>
                  <a:pt x="194512" y="508102"/>
                </a:lnTo>
                <a:close/>
                <a:moveTo>
                  <a:pt x="180500" y="479600"/>
                </a:moveTo>
                <a:lnTo>
                  <a:pt x="115347" y="491880"/>
                </a:lnTo>
                <a:lnTo>
                  <a:pt x="116329" y="497092"/>
                </a:lnTo>
                <a:lnTo>
                  <a:pt x="181482" y="484813"/>
                </a:lnTo>
                <a:close/>
                <a:moveTo>
                  <a:pt x="378883" y="434974"/>
                </a:moveTo>
                <a:lnTo>
                  <a:pt x="521758" y="434974"/>
                </a:lnTo>
                <a:lnTo>
                  <a:pt x="521758" y="1174749"/>
                </a:lnTo>
                <a:lnTo>
                  <a:pt x="378883" y="1174749"/>
                </a:lnTo>
                <a:close/>
                <a:moveTo>
                  <a:pt x="672041" y="225425"/>
                </a:moveTo>
                <a:lnTo>
                  <a:pt x="814916" y="225425"/>
                </a:lnTo>
                <a:lnTo>
                  <a:pt x="814916" y="1174749"/>
                </a:lnTo>
                <a:lnTo>
                  <a:pt x="672041" y="1174749"/>
                </a:lnTo>
                <a:close/>
                <a:moveTo>
                  <a:pt x="144046" y="189143"/>
                </a:moveTo>
                <a:cubicBezTo>
                  <a:pt x="151107" y="189037"/>
                  <a:pt x="156647" y="189144"/>
                  <a:pt x="164251" y="190420"/>
                </a:cubicBezTo>
                <a:cubicBezTo>
                  <a:pt x="171855" y="191696"/>
                  <a:pt x="181740" y="194037"/>
                  <a:pt x="189670" y="196802"/>
                </a:cubicBezTo>
                <a:cubicBezTo>
                  <a:pt x="197599" y="199568"/>
                  <a:pt x="204877" y="202865"/>
                  <a:pt x="211830" y="207013"/>
                </a:cubicBezTo>
                <a:cubicBezTo>
                  <a:pt x="218782" y="211162"/>
                  <a:pt x="225516" y="216161"/>
                  <a:pt x="231382" y="221693"/>
                </a:cubicBezTo>
                <a:cubicBezTo>
                  <a:pt x="237248" y="227224"/>
                  <a:pt x="242679" y="233712"/>
                  <a:pt x="247025" y="240201"/>
                </a:cubicBezTo>
                <a:cubicBezTo>
                  <a:pt x="251370" y="246689"/>
                  <a:pt x="254411" y="253923"/>
                  <a:pt x="257453" y="260624"/>
                </a:cubicBezTo>
                <a:cubicBezTo>
                  <a:pt x="260495" y="267325"/>
                  <a:pt x="263319" y="273282"/>
                  <a:pt x="265274" y="280409"/>
                </a:cubicBezTo>
                <a:cubicBezTo>
                  <a:pt x="267230" y="287536"/>
                  <a:pt x="268967" y="295194"/>
                  <a:pt x="269185" y="303385"/>
                </a:cubicBezTo>
                <a:cubicBezTo>
                  <a:pt x="269402" y="311575"/>
                  <a:pt x="268641" y="320510"/>
                  <a:pt x="266578" y="329552"/>
                </a:cubicBezTo>
                <a:cubicBezTo>
                  <a:pt x="264514" y="338593"/>
                  <a:pt x="261146" y="347528"/>
                  <a:pt x="256801" y="357633"/>
                </a:cubicBezTo>
                <a:cubicBezTo>
                  <a:pt x="252456" y="367738"/>
                  <a:pt x="246373" y="378375"/>
                  <a:pt x="240507" y="390182"/>
                </a:cubicBezTo>
                <a:cubicBezTo>
                  <a:pt x="234641" y="401989"/>
                  <a:pt x="226277" y="418902"/>
                  <a:pt x="221606" y="428476"/>
                </a:cubicBezTo>
                <a:cubicBezTo>
                  <a:pt x="216935" y="438049"/>
                  <a:pt x="213568" y="443048"/>
                  <a:pt x="212481" y="447622"/>
                </a:cubicBezTo>
                <a:cubicBezTo>
                  <a:pt x="211395" y="452196"/>
                  <a:pt x="215414" y="453260"/>
                  <a:pt x="215088" y="455919"/>
                </a:cubicBezTo>
                <a:cubicBezTo>
                  <a:pt x="214762" y="458578"/>
                  <a:pt x="210743" y="461025"/>
                  <a:pt x="210526" y="463578"/>
                </a:cubicBezTo>
                <a:cubicBezTo>
                  <a:pt x="210309" y="466130"/>
                  <a:pt x="214219" y="467620"/>
                  <a:pt x="213785" y="471236"/>
                </a:cubicBezTo>
                <a:lnTo>
                  <a:pt x="207919" y="485277"/>
                </a:lnTo>
                <a:cubicBezTo>
                  <a:pt x="207267" y="489213"/>
                  <a:pt x="209005" y="491766"/>
                  <a:pt x="209874" y="494850"/>
                </a:cubicBezTo>
                <a:cubicBezTo>
                  <a:pt x="210743" y="497935"/>
                  <a:pt x="213567" y="499743"/>
                  <a:pt x="213133" y="503785"/>
                </a:cubicBezTo>
                <a:cubicBezTo>
                  <a:pt x="212698" y="507827"/>
                  <a:pt x="207158" y="514954"/>
                  <a:pt x="207267" y="519102"/>
                </a:cubicBezTo>
                <a:cubicBezTo>
                  <a:pt x="207376" y="523251"/>
                  <a:pt x="213024" y="525166"/>
                  <a:pt x="213785" y="528676"/>
                </a:cubicBezTo>
                <a:lnTo>
                  <a:pt x="211830" y="540164"/>
                </a:lnTo>
                <a:cubicBezTo>
                  <a:pt x="210743" y="542929"/>
                  <a:pt x="207484" y="543461"/>
                  <a:pt x="207267" y="545270"/>
                </a:cubicBezTo>
                <a:cubicBezTo>
                  <a:pt x="207050" y="547078"/>
                  <a:pt x="209440" y="548780"/>
                  <a:pt x="210526" y="551013"/>
                </a:cubicBezTo>
                <a:cubicBezTo>
                  <a:pt x="211612" y="553247"/>
                  <a:pt x="213676" y="555587"/>
                  <a:pt x="213785" y="558672"/>
                </a:cubicBezTo>
                <a:cubicBezTo>
                  <a:pt x="213893" y="561757"/>
                  <a:pt x="213242" y="566437"/>
                  <a:pt x="211178" y="569522"/>
                </a:cubicBezTo>
                <a:cubicBezTo>
                  <a:pt x="209114" y="572606"/>
                  <a:pt x="207593" y="574628"/>
                  <a:pt x="201401" y="577180"/>
                </a:cubicBezTo>
                <a:cubicBezTo>
                  <a:pt x="195209" y="579733"/>
                  <a:pt x="179024" y="582606"/>
                  <a:pt x="174027" y="584839"/>
                </a:cubicBezTo>
                <a:cubicBezTo>
                  <a:pt x="169031" y="587073"/>
                  <a:pt x="172724" y="588137"/>
                  <a:pt x="171420" y="590583"/>
                </a:cubicBezTo>
                <a:cubicBezTo>
                  <a:pt x="170117" y="593030"/>
                  <a:pt x="169248" y="597072"/>
                  <a:pt x="166206" y="599518"/>
                </a:cubicBezTo>
                <a:cubicBezTo>
                  <a:pt x="163164" y="601964"/>
                  <a:pt x="157733" y="604198"/>
                  <a:pt x="153171" y="605262"/>
                </a:cubicBezTo>
                <a:cubicBezTo>
                  <a:pt x="148608" y="606326"/>
                  <a:pt x="142960" y="606645"/>
                  <a:pt x="138832" y="605900"/>
                </a:cubicBezTo>
                <a:cubicBezTo>
                  <a:pt x="134704" y="605156"/>
                  <a:pt x="131011" y="602603"/>
                  <a:pt x="128404" y="600794"/>
                </a:cubicBezTo>
                <a:cubicBezTo>
                  <a:pt x="125797" y="598986"/>
                  <a:pt x="124276" y="597391"/>
                  <a:pt x="123189" y="595051"/>
                </a:cubicBezTo>
                <a:lnTo>
                  <a:pt x="121886" y="586754"/>
                </a:lnTo>
                <a:cubicBezTo>
                  <a:pt x="118084" y="584626"/>
                  <a:pt x="110806" y="581648"/>
                  <a:pt x="110806" y="581648"/>
                </a:cubicBezTo>
                <a:cubicBezTo>
                  <a:pt x="107004" y="580052"/>
                  <a:pt x="100704" y="577712"/>
                  <a:pt x="97119" y="575904"/>
                </a:cubicBezTo>
                <a:cubicBezTo>
                  <a:pt x="93534" y="574096"/>
                  <a:pt x="91471" y="572713"/>
                  <a:pt x="89298" y="570798"/>
                </a:cubicBezTo>
                <a:cubicBezTo>
                  <a:pt x="87125" y="568883"/>
                  <a:pt x="84844" y="566756"/>
                  <a:pt x="84084" y="564416"/>
                </a:cubicBezTo>
                <a:cubicBezTo>
                  <a:pt x="83324" y="562076"/>
                  <a:pt x="83975" y="559417"/>
                  <a:pt x="84736" y="556757"/>
                </a:cubicBezTo>
                <a:lnTo>
                  <a:pt x="88646" y="548461"/>
                </a:lnTo>
                <a:cubicBezTo>
                  <a:pt x="88972" y="546546"/>
                  <a:pt x="87668" y="546759"/>
                  <a:pt x="86691" y="545270"/>
                </a:cubicBezTo>
                <a:cubicBezTo>
                  <a:pt x="85713" y="543780"/>
                  <a:pt x="83650" y="541866"/>
                  <a:pt x="82780" y="539526"/>
                </a:cubicBezTo>
                <a:cubicBezTo>
                  <a:pt x="81911" y="537185"/>
                  <a:pt x="81151" y="533994"/>
                  <a:pt x="81477" y="531229"/>
                </a:cubicBezTo>
                <a:cubicBezTo>
                  <a:pt x="81803" y="528463"/>
                  <a:pt x="83758" y="525166"/>
                  <a:pt x="84736" y="522932"/>
                </a:cubicBezTo>
                <a:cubicBezTo>
                  <a:pt x="85713" y="520698"/>
                  <a:pt x="87451" y="519315"/>
                  <a:pt x="87343" y="517826"/>
                </a:cubicBezTo>
                <a:cubicBezTo>
                  <a:pt x="87234" y="516337"/>
                  <a:pt x="85061" y="515699"/>
                  <a:pt x="84084" y="513997"/>
                </a:cubicBezTo>
                <a:cubicBezTo>
                  <a:pt x="83106" y="512295"/>
                  <a:pt x="81803" y="509955"/>
                  <a:pt x="81477" y="507615"/>
                </a:cubicBezTo>
                <a:cubicBezTo>
                  <a:pt x="81151" y="505274"/>
                  <a:pt x="81042" y="502615"/>
                  <a:pt x="82129" y="499956"/>
                </a:cubicBezTo>
                <a:lnTo>
                  <a:pt x="87994" y="491659"/>
                </a:lnTo>
                <a:cubicBezTo>
                  <a:pt x="88646" y="489319"/>
                  <a:pt x="87125" y="488681"/>
                  <a:pt x="86039" y="485915"/>
                </a:cubicBezTo>
                <a:cubicBezTo>
                  <a:pt x="84953" y="483150"/>
                  <a:pt x="82346" y="478469"/>
                  <a:pt x="81477" y="475065"/>
                </a:cubicBezTo>
                <a:cubicBezTo>
                  <a:pt x="80608" y="471662"/>
                  <a:pt x="80282" y="468790"/>
                  <a:pt x="80825" y="465492"/>
                </a:cubicBezTo>
                <a:cubicBezTo>
                  <a:pt x="81368" y="462195"/>
                  <a:pt x="86148" y="458259"/>
                  <a:pt x="85387" y="453366"/>
                </a:cubicBezTo>
                <a:cubicBezTo>
                  <a:pt x="84627" y="448473"/>
                  <a:pt x="80173" y="444005"/>
                  <a:pt x="76263" y="436134"/>
                </a:cubicBezTo>
                <a:cubicBezTo>
                  <a:pt x="72352" y="428263"/>
                  <a:pt x="68116" y="418583"/>
                  <a:pt x="61924" y="406138"/>
                </a:cubicBezTo>
                <a:cubicBezTo>
                  <a:pt x="55732" y="393693"/>
                  <a:pt x="44761" y="373695"/>
                  <a:pt x="39112" y="361463"/>
                </a:cubicBezTo>
                <a:cubicBezTo>
                  <a:pt x="33464" y="349230"/>
                  <a:pt x="30313" y="342635"/>
                  <a:pt x="28032" y="332743"/>
                </a:cubicBezTo>
                <a:cubicBezTo>
                  <a:pt x="25751" y="322850"/>
                  <a:pt x="24664" y="313064"/>
                  <a:pt x="25425" y="302108"/>
                </a:cubicBezTo>
                <a:cubicBezTo>
                  <a:pt x="26186" y="291152"/>
                  <a:pt x="29118" y="277324"/>
                  <a:pt x="32595" y="267006"/>
                </a:cubicBezTo>
                <a:cubicBezTo>
                  <a:pt x="36071" y="256688"/>
                  <a:pt x="40525" y="248498"/>
                  <a:pt x="46282" y="240201"/>
                </a:cubicBezTo>
                <a:cubicBezTo>
                  <a:pt x="52039" y="231904"/>
                  <a:pt x="58991" y="223820"/>
                  <a:pt x="67138" y="217225"/>
                </a:cubicBezTo>
                <a:cubicBezTo>
                  <a:pt x="75285" y="210630"/>
                  <a:pt x="86039" y="204992"/>
                  <a:pt x="95164" y="200631"/>
                </a:cubicBezTo>
                <a:cubicBezTo>
                  <a:pt x="104289" y="196270"/>
                  <a:pt x="113739" y="192973"/>
                  <a:pt x="121886" y="191058"/>
                </a:cubicBezTo>
                <a:cubicBezTo>
                  <a:pt x="130033" y="189143"/>
                  <a:pt x="136985" y="189250"/>
                  <a:pt x="144046" y="189143"/>
                </a:cubicBezTo>
                <a:close/>
                <a:moveTo>
                  <a:pt x="965198" y="0"/>
                </a:moveTo>
                <a:lnTo>
                  <a:pt x="1108073" y="0"/>
                </a:lnTo>
                <a:lnTo>
                  <a:pt x="1108073" y="1174749"/>
                </a:lnTo>
                <a:lnTo>
                  <a:pt x="965198" y="1174749"/>
                </a:lnTo>
                <a:close/>
              </a:path>
            </a:pathLst>
          </a:custGeom>
          <a:solidFill>
            <a:schemeClr val="bg1"/>
          </a:solidFill>
          <a:ln w="19050" cap="flat" cmpd="sng" algn="ctr">
            <a:noFill/>
            <a:prstDash val="solid"/>
          </a:ln>
          <a:effectLst/>
        </p:spPr>
        <p:txBody>
          <a:bodyPr rtlCol="0" anchor="ctr"/>
          <a:lstStyle/>
          <a:p>
            <a:pPr algn="ctr" defTabSz="914400">
              <a:defRPr/>
            </a:pPr>
            <a:endParaRPr lang="en-US" kern="0">
              <a:solidFill>
                <a:sysClr val="window" lastClr="FFFFFF"/>
              </a:solidFill>
              <a:latin typeface="Arial"/>
            </a:endParaRPr>
          </a:p>
        </p:txBody>
      </p:sp>
      <p:sp>
        <p:nvSpPr>
          <p:cNvPr id="47" name="Rectangle 46"/>
          <p:cNvSpPr/>
          <p:nvPr/>
        </p:nvSpPr>
        <p:spPr bwMode="auto">
          <a:xfrm>
            <a:off x="6993625" y="42146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Share</a:t>
            </a:r>
          </a:p>
        </p:txBody>
      </p:sp>
      <p:sp>
        <p:nvSpPr>
          <p:cNvPr id="35" name="Freeform 34"/>
          <p:cNvSpPr>
            <a:spLocks/>
          </p:cNvSpPr>
          <p:nvPr/>
        </p:nvSpPr>
        <p:spPr bwMode="auto">
          <a:xfrm>
            <a:off x="7260582" y="4692815"/>
            <a:ext cx="847173" cy="590771"/>
          </a:xfrm>
          <a:custGeom>
            <a:avLst/>
            <a:gdLst/>
            <a:ahLst/>
            <a:cxnLst/>
            <a:rect l="l" t="t" r="r" b="b"/>
            <a:pathLst>
              <a:path w="1822529" h="1109555">
                <a:moveTo>
                  <a:pt x="341442" y="686899"/>
                </a:moveTo>
                <a:cubicBezTo>
                  <a:pt x="376723" y="679869"/>
                  <a:pt x="419060" y="707989"/>
                  <a:pt x="433172" y="750169"/>
                </a:cubicBezTo>
                <a:cubicBezTo>
                  <a:pt x="440228" y="715019"/>
                  <a:pt x="482565" y="693929"/>
                  <a:pt x="517846" y="700959"/>
                </a:cubicBezTo>
                <a:cubicBezTo>
                  <a:pt x="553127" y="707989"/>
                  <a:pt x="581351" y="743139"/>
                  <a:pt x="581351" y="778289"/>
                </a:cubicBezTo>
                <a:cubicBezTo>
                  <a:pt x="581351" y="778283"/>
                  <a:pt x="581351" y="778218"/>
                  <a:pt x="581351" y="777410"/>
                </a:cubicBezTo>
                <a:lnTo>
                  <a:pt x="581351" y="771259"/>
                </a:lnTo>
                <a:cubicBezTo>
                  <a:pt x="588407" y="729079"/>
                  <a:pt x="630744" y="707989"/>
                  <a:pt x="673081" y="715019"/>
                </a:cubicBezTo>
                <a:cubicBezTo>
                  <a:pt x="715418" y="722049"/>
                  <a:pt x="743643" y="764229"/>
                  <a:pt x="729530" y="806408"/>
                </a:cubicBezTo>
                <a:cubicBezTo>
                  <a:pt x="729528" y="806422"/>
                  <a:pt x="729410" y="807248"/>
                  <a:pt x="722474" y="855618"/>
                </a:cubicBezTo>
                <a:cubicBezTo>
                  <a:pt x="736586" y="827498"/>
                  <a:pt x="771867" y="813438"/>
                  <a:pt x="807148" y="820468"/>
                </a:cubicBezTo>
                <a:cubicBezTo>
                  <a:pt x="842429" y="827498"/>
                  <a:pt x="870653" y="869678"/>
                  <a:pt x="863597" y="911858"/>
                </a:cubicBezTo>
                <a:cubicBezTo>
                  <a:pt x="863595" y="911868"/>
                  <a:pt x="863334" y="912973"/>
                  <a:pt x="835372" y="1031367"/>
                </a:cubicBezTo>
                <a:cubicBezTo>
                  <a:pt x="821260" y="1073546"/>
                  <a:pt x="785979" y="1094636"/>
                  <a:pt x="750699" y="1094636"/>
                </a:cubicBezTo>
                <a:lnTo>
                  <a:pt x="744602" y="1094636"/>
                </a:lnTo>
                <a:cubicBezTo>
                  <a:pt x="701306" y="1080576"/>
                  <a:pt x="680137" y="1045427"/>
                  <a:pt x="680137" y="1010277"/>
                </a:cubicBezTo>
                <a:cubicBezTo>
                  <a:pt x="666025" y="1031367"/>
                  <a:pt x="637800" y="1045427"/>
                  <a:pt x="609576" y="1045427"/>
                </a:cubicBezTo>
                <a:lnTo>
                  <a:pt x="603479" y="1045427"/>
                </a:lnTo>
                <a:cubicBezTo>
                  <a:pt x="560183" y="1031367"/>
                  <a:pt x="531958" y="989187"/>
                  <a:pt x="539014" y="954037"/>
                </a:cubicBezTo>
                <a:cubicBezTo>
                  <a:pt x="539018" y="954033"/>
                  <a:pt x="539072" y="953980"/>
                  <a:pt x="539896" y="953158"/>
                </a:cubicBezTo>
                <a:lnTo>
                  <a:pt x="546071" y="947007"/>
                </a:lnTo>
                <a:cubicBezTo>
                  <a:pt x="524902" y="968097"/>
                  <a:pt x="496678" y="982157"/>
                  <a:pt x="468453" y="982157"/>
                </a:cubicBezTo>
                <a:cubicBezTo>
                  <a:pt x="468446" y="982157"/>
                  <a:pt x="468376" y="982157"/>
                  <a:pt x="467571" y="982157"/>
                </a:cubicBezTo>
                <a:lnTo>
                  <a:pt x="461397" y="982157"/>
                </a:lnTo>
                <a:cubicBezTo>
                  <a:pt x="433172" y="975127"/>
                  <a:pt x="412004" y="954037"/>
                  <a:pt x="404948" y="925917"/>
                </a:cubicBezTo>
                <a:cubicBezTo>
                  <a:pt x="397892" y="932947"/>
                  <a:pt x="397892" y="932947"/>
                  <a:pt x="390835" y="932947"/>
                </a:cubicBezTo>
                <a:cubicBezTo>
                  <a:pt x="383779" y="932947"/>
                  <a:pt x="376723" y="932947"/>
                  <a:pt x="369667" y="932947"/>
                </a:cubicBezTo>
                <a:cubicBezTo>
                  <a:pt x="334386" y="932947"/>
                  <a:pt x="306162" y="904828"/>
                  <a:pt x="299106" y="876708"/>
                </a:cubicBezTo>
                <a:cubicBezTo>
                  <a:pt x="299102" y="876692"/>
                  <a:pt x="298837" y="875458"/>
                  <a:pt x="277937" y="778289"/>
                </a:cubicBezTo>
                <a:cubicBezTo>
                  <a:pt x="270881" y="736109"/>
                  <a:pt x="299106" y="700959"/>
                  <a:pt x="341442" y="686899"/>
                </a:cubicBezTo>
                <a:close/>
                <a:moveTo>
                  <a:pt x="362511" y="142762"/>
                </a:moveTo>
                <a:cubicBezTo>
                  <a:pt x="362554" y="142762"/>
                  <a:pt x="390795" y="142762"/>
                  <a:pt x="433141" y="142762"/>
                </a:cubicBezTo>
                <a:cubicBezTo>
                  <a:pt x="404889" y="170990"/>
                  <a:pt x="383700" y="206274"/>
                  <a:pt x="383700" y="241559"/>
                </a:cubicBezTo>
                <a:cubicBezTo>
                  <a:pt x="376637" y="276843"/>
                  <a:pt x="383700" y="305071"/>
                  <a:pt x="397826" y="333298"/>
                </a:cubicBezTo>
                <a:cubicBezTo>
                  <a:pt x="426078" y="382696"/>
                  <a:pt x="468457" y="410924"/>
                  <a:pt x="517898" y="410924"/>
                </a:cubicBezTo>
                <a:cubicBezTo>
                  <a:pt x="546150" y="417981"/>
                  <a:pt x="581465" y="410924"/>
                  <a:pt x="609717" y="396810"/>
                </a:cubicBezTo>
                <a:cubicBezTo>
                  <a:pt x="609726" y="396804"/>
                  <a:pt x="610149" y="396523"/>
                  <a:pt x="630907" y="382696"/>
                </a:cubicBezTo>
                <a:cubicBezTo>
                  <a:pt x="630927" y="382685"/>
                  <a:pt x="632883" y="381599"/>
                  <a:pt x="821609" y="276843"/>
                </a:cubicBezTo>
                <a:cubicBezTo>
                  <a:pt x="821623" y="276849"/>
                  <a:pt x="822935" y="277432"/>
                  <a:pt x="948744" y="333298"/>
                </a:cubicBezTo>
                <a:cubicBezTo>
                  <a:pt x="948758" y="333309"/>
                  <a:pt x="951606" y="335362"/>
                  <a:pt x="1506724" y="735540"/>
                </a:cubicBezTo>
                <a:cubicBezTo>
                  <a:pt x="1534976" y="756711"/>
                  <a:pt x="1542039" y="806109"/>
                  <a:pt x="1520850" y="841394"/>
                </a:cubicBezTo>
                <a:cubicBezTo>
                  <a:pt x="1506724" y="862564"/>
                  <a:pt x="1485535" y="876678"/>
                  <a:pt x="1457283" y="876678"/>
                </a:cubicBezTo>
                <a:cubicBezTo>
                  <a:pt x="1457268" y="876667"/>
                  <a:pt x="1455327" y="875252"/>
                  <a:pt x="1195950" y="686142"/>
                </a:cubicBezTo>
                <a:cubicBezTo>
                  <a:pt x="1188887" y="679085"/>
                  <a:pt x="1181824" y="686142"/>
                  <a:pt x="1174761" y="693199"/>
                </a:cubicBezTo>
                <a:cubicBezTo>
                  <a:pt x="1174761" y="700256"/>
                  <a:pt x="1174761" y="707313"/>
                  <a:pt x="1181824" y="714370"/>
                </a:cubicBezTo>
                <a:cubicBezTo>
                  <a:pt x="1181837" y="714379"/>
                  <a:pt x="1183505" y="715545"/>
                  <a:pt x="1393715" y="862564"/>
                </a:cubicBezTo>
                <a:cubicBezTo>
                  <a:pt x="1393715" y="883735"/>
                  <a:pt x="1393715" y="904906"/>
                  <a:pt x="1379589" y="926076"/>
                </a:cubicBezTo>
                <a:cubicBezTo>
                  <a:pt x="1365463" y="947247"/>
                  <a:pt x="1337211" y="961361"/>
                  <a:pt x="1316022" y="961361"/>
                </a:cubicBezTo>
                <a:cubicBezTo>
                  <a:pt x="1316007" y="961350"/>
                  <a:pt x="1314082" y="959908"/>
                  <a:pt x="1061752" y="770825"/>
                </a:cubicBezTo>
                <a:cubicBezTo>
                  <a:pt x="1054689" y="770825"/>
                  <a:pt x="1040563" y="770825"/>
                  <a:pt x="1040563" y="777882"/>
                </a:cubicBezTo>
                <a:cubicBezTo>
                  <a:pt x="1033500" y="784939"/>
                  <a:pt x="1033500" y="791995"/>
                  <a:pt x="1040563" y="799052"/>
                </a:cubicBezTo>
                <a:cubicBezTo>
                  <a:pt x="1040576" y="799061"/>
                  <a:pt x="1042204" y="800199"/>
                  <a:pt x="1252454" y="947247"/>
                </a:cubicBezTo>
                <a:cubicBezTo>
                  <a:pt x="1252454" y="968418"/>
                  <a:pt x="1252454" y="989588"/>
                  <a:pt x="1238328" y="1010759"/>
                </a:cubicBezTo>
                <a:cubicBezTo>
                  <a:pt x="1224202" y="1031930"/>
                  <a:pt x="1203013" y="1038986"/>
                  <a:pt x="1174761" y="1038986"/>
                </a:cubicBezTo>
                <a:cubicBezTo>
                  <a:pt x="1174742" y="1038973"/>
                  <a:pt x="1172878" y="1037684"/>
                  <a:pt x="991122" y="911962"/>
                </a:cubicBezTo>
                <a:cubicBezTo>
                  <a:pt x="984059" y="904906"/>
                  <a:pt x="976996" y="904906"/>
                  <a:pt x="969933" y="911962"/>
                </a:cubicBezTo>
                <a:cubicBezTo>
                  <a:pt x="969933" y="919019"/>
                  <a:pt x="969933" y="926076"/>
                  <a:pt x="976996" y="933133"/>
                </a:cubicBezTo>
                <a:cubicBezTo>
                  <a:pt x="977008" y="933143"/>
                  <a:pt x="978180" y="934021"/>
                  <a:pt x="1090004" y="1017816"/>
                </a:cubicBezTo>
                <a:cubicBezTo>
                  <a:pt x="1097067" y="1038986"/>
                  <a:pt x="1090004" y="1060157"/>
                  <a:pt x="1082941" y="1074271"/>
                </a:cubicBezTo>
                <a:cubicBezTo>
                  <a:pt x="1061752" y="1095441"/>
                  <a:pt x="1040563" y="1109555"/>
                  <a:pt x="1019374" y="1109555"/>
                </a:cubicBezTo>
                <a:cubicBezTo>
                  <a:pt x="1019361" y="1109546"/>
                  <a:pt x="1018089" y="1108628"/>
                  <a:pt x="892239" y="1017816"/>
                </a:cubicBezTo>
                <a:cubicBezTo>
                  <a:pt x="892243" y="1017797"/>
                  <a:pt x="892533" y="1016447"/>
                  <a:pt x="913428" y="919019"/>
                </a:cubicBezTo>
                <a:cubicBezTo>
                  <a:pt x="913428" y="918992"/>
                  <a:pt x="913428" y="911948"/>
                  <a:pt x="913428" y="904906"/>
                </a:cubicBezTo>
                <a:cubicBezTo>
                  <a:pt x="920491" y="841394"/>
                  <a:pt x="878113" y="784939"/>
                  <a:pt x="814546" y="770825"/>
                </a:cubicBezTo>
                <a:cubicBezTo>
                  <a:pt x="807483" y="763768"/>
                  <a:pt x="807483" y="763768"/>
                  <a:pt x="800420" y="763768"/>
                </a:cubicBezTo>
                <a:cubicBezTo>
                  <a:pt x="793357" y="763768"/>
                  <a:pt x="786294" y="763768"/>
                  <a:pt x="779230" y="763768"/>
                </a:cubicBezTo>
                <a:cubicBezTo>
                  <a:pt x="772167" y="714370"/>
                  <a:pt x="736852" y="679085"/>
                  <a:pt x="687411" y="664972"/>
                </a:cubicBezTo>
                <a:cubicBezTo>
                  <a:pt x="680357" y="664972"/>
                  <a:pt x="673304" y="664972"/>
                  <a:pt x="673285" y="664972"/>
                </a:cubicBezTo>
                <a:cubicBezTo>
                  <a:pt x="637970" y="657915"/>
                  <a:pt x="609717" y="664972"/>
                  <a:pt x="588528" y="679085"/>
                </a:cubicBezTo>
                <a:cubicBezTo>
                  <a:pt x="574402" y="664972"/>
                  <a:pt x="553213" y="650858"/>
                  <a:pt x="524961" y="650858"/>
                </a:cubicBezTo>
                <a:cubicBezTo>
                  <a:pt x="524931" y="650858"/>
                  <a:pt x="517917" y="650858"/>
                  <a:pt x="517898" y="650858"/>
                </a:cubicBezTo>
                <a:cubicBezTo>
                  <a:pt x="489646" y="643801"/>
                  <a:pt x="461394" y="650858"/>
                  <a:pt x="440204" y="664972"/>
                </a:cubicBezTo>
                <a:cubicBezTo>
                  <a:pt x="419015" y="650858"/>
                  <a:pt x="390763" y="636744"/>
                  <a:pt x="369574" y="636744"/>
                </a:cubicBezTo>
                <a:cubicBezTo>
                  <a:pt x="355448" y="636744"/>
                  <a:pt x="341322" y="636744"/>
                  <a:pt x="327196" y="636744"/>
                </a:cubicBezTo>
                <a:cubicBezTo>
                  <a:pt x="284817" y="650858"/>
                  <a:pt x="256565" y="672028"/>
                  <a:pt x="242439" y="707313"/>
                </a:cubicBezTo>
                <a:cubicBezTo>
                  <a:pt x="242430" y="707310"/>
                  <a:pt x="242003" y="707167"/>
                  <a:pt x="221250" y="700256"/>
                </a:cubicBezTo>
                <a:cubicBezTo>
                  <a:pt x="214188" y="425073"/>
                  <a:pt x="362473" y="142834"/>
                  <a:pt x="362511" y="142762"/>
                </a:cubicBezTo>
                <a:close/>
                <a:moveTo>
                  <a:pt x="1723364" y="112687"/>
                </a:moveTo>
                <a:cubicBezTo>
                  <a:pt x="1743550" y="115333"/>
                  <a:pt x="1760758" y="129886"/>
                  <a:pt x="1766052" y="156347"/>
                </a:cubicBezTo>
                <a:cubicBezTo>
                  <a:pt x="1766054" y="156361"/>
                  <a:pt x="1766355" y="158999"/>
                  <a:pt x="1822529" y="650276"/>
                </a:cubicBezTo>
                <a:cubicBezTo>
                  <a:pt x="1822529" y="678501"/>
                  <a:pt x="1801350" y="706725"/>
                  <a:pt x="1766052" y="706725"/>
                </a:cubicBezTo>
                <a:cubicBezTo>
                  <a:pt x="1766043" y="706725"/>
                  <a:pt x="1765216" y="706725"/>
                  <a:pt x="1688397" y="706725"/>
                </a:cubicBezTo>
                <a:cubicBezTo>
                  <a:pt x="1709572" y="332816"/>
                  <a:pt x="1533148" y="156409"/>
                  <a:pt x="1533086" y="156347"/>
                </a:cubicBezTo>
                <a:cubicBezTo>
                  <a:pt x="1533096" y="156345"/>
                  <a:pt x="1534390" y="156021"/>
                  <a:pt x="1702516" y="114010"/>
                </a:cubicBezTo>
                <a:cubicBezTo>
                  <a:pt x="1709576" y="112246"/>
                  <a:pt x="1716635" y="111805"/>
                  <a:pt x="1723364" y="112687"/>
                </a:cubicBezTo>
                <a:close/>
                <a:moveTo>
                  <a:pt x="216121" y="52882"/>
                </a:moveTo>
                <a:cubicBezTo>
                  <a:pt x="222948" y="53102"/>
                  <a:pt x="229996" y="54864"/>
                  <a:pt x="237043" y="58387"/>
                </a:cubicBezTo>
                <a:cubicBezTo>
                  <a:pt x="237043" y="58387"/>
                  <a:pt x="237043" y="58387"/>
                  <a:pt x="321609" y="107717"/>
                </a:cubicBezTo>
                <a:cubicBezTo>
                  <a:pt x="321609" y="107717"/>
                  <a:pt x="159524" y="410746"/>
                  <a:pt x="173618" y="706726"/>
                </a:cubicBezTo>
                <a:cubicBezTo>
                  <a:pt x="173618" y="706726"/>
                  <a:pt x="173618" y="706726"/>
                  <a:pt x="39721" y="678538"/>
                </a:cubicBezTo>
                <a:cubicBezTo>
                  <a:pt x="11533" y="678538"/>
                  <a:pt x="-9609" y="650349"/>
                  <a:pt x="4485" y="615113"/>
                </a:cubicBezTo>
                <a:cubicBezTo>
                  <a:pt x="4485" y="615113"/>
                  <a:pt x="4485" y="615113"/>
                  <a:pt x="166571" y="86576"/>
                </a:cubicBezTo>
                <a:cubicBezTo>
                  <a:pt x="177142" y="65434"/>
                  <a:pt x="195640" y="52221"/>
                  <a:pt x="216121" y="52882"/>
                </a:cubicBezTo>
                <a:close/>
                <a:moveTo>
                  <a:pt x="811860" y="637"/>
                </a:moveTo>
                <a:cubicBezTo>
                  <a:pt x="827743" y="-1131"/>
                  <a:pt x="843626" y="637"/>
                  <a:pt x="857745" y="7709"/>
                </a:cubicBezTo>
                <a:cubicBezTo>
                  <a:pt x="857763" y="7717"/>
                  <a:pt x="860458" y="8948"/>
                  <a:pt x="1260115" y="191579"/>
                </a:cubicBezTo>
                <a:cubicBezTo>
                  <a:pt x="1281293" y="205723"/>
                  <a:pt x="1302470" y="212795"/>
                  <a:pt x="1316589" y="212795"/>
                </a:cubicBezTo>
                <a:cubicBezTo>
                  <a:pt x="1358938" y="226937"/>
                  <a:pt x="1507151" y="198657"/>
                  <a:pt x="1507185" y="198651"/>
                </a:cubicBezTo>
                <a:cubicBezTo>
                  <a:pt x="1507263" y="198732"/>
                  <a:pt x="1655423" y="354319"/>
                  <a:pt x="1641309" y="679541"/>
                </a:cubicBezTo>
                <a:cubicBezTo>
                  <a:pt x="1641290" y="679545"/>
                  <a:pt x="1639948" y="679833"/>
                  <a:pt x="1542481" y="700757"/>
                </a:cubicBezTo>
                <a:cubicBezTo>
                  <a:pt x="1542454" y="700730"/>
                  <a:pt x="1535433" y="693697"/>
                  <a:pt x="1535422" y="693685"/>
                </a:cubicBezTo>
                <a:cubicBezTo>
                  <a:pt x="1535404" y="693673"/>
                  <a:pt x="1532978" y="691937"/>
                  <a:pt x="1189524" y="446168"/>
                </a:cubicBezTo>
                <a:cubicBezTo>
                  <a:pt x="1189512" y="446159"/>
                  <a:pt x="1187911" y="444983"/>
                  <a:pt x="977750" y="290586"/>
                </a:cubicBezTo>
                <a:cubicBezTo>
                  <a:pt x="977733" y="290578"/>
                  <a:pt x="976153" y="289858"/>
                  <a:pt x="822449" y="219867"/>
                </a:cubicBezTo>
                <a:cubicBezTo>
                  <a:pt x="822435" y="219874"/>
                  <a:pt x="820645" y="220824"/>
                  <a:pt x="582438" y="347161"/>
                </a:cubicBezTo>
                <a:cubicBezTo>
                  <a:pt x="568320" y="361305"/>
                  <a:pt x="547143" y="361305"/>
                  <a:pt x="525965" y="361305"/>
                </a:cubicBezTo>
                <a:cubicBezTo>
                  <a:pt x="490669" y="361305"/>
                  <a:pt x="462433" y="340089"/>
                  <a:pt x="448315" y="311802"/>
                </a:cubicBezTo>
                <a:cubicBezTo>
                  <a:pt x="420078" y="262298"/>
                  <a:pt x="434196" y="198651"/>
                  <a:pt x="483610" y="170363"/>
                </a:cubicBezTo>
                <a:cubicBezTo>
                  <a:pt x="483624" y="170356"/>
                  <a:pt x="484873" y="169694"/>
                  <a:pt x="603616" y="106715"/>
                </a:cubicBezTo>
                <a:cubicBezTo>
                  <a:pt x="603633" y="106706"/>
                  <a:pt x="605286" y="105770"/>
                  <a:pt x="765976" y="14781"/>
                </a:cubicBezTo>
                <a:cubicBezTo>
                  <a:pt x="780094" y="7709"/>
                  <a:pt x="795977" y="2405"/>
                  <a:pt x="811860" y="6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dirty="0">
              <a:ln>
                <a:solidFill>
                  <a:srgbClr val="505050">
                    <a:alpha val="0"/>
                  </a:srgbClr>
                </a:solidFill>
              </a:ln>
              <a:solidFill>
                <a:srgbClr val="505050"/>
              </a:solidFill>
            </a:endParaRPr>
          </a:p>
        </p:txBody>
      </p:sp>
      <p:sp>
        <p:nvSpPr>
          <p:cNvPr id="48" name="Rectangle 47"/>
          <p:cNvSpPr/>
          <p:nvPr/>
        </p:nvSpPr>
        <p:spPr bwMode="auto">
          <a:xfrm>
            <a:off x="8500137" y="42146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smtClean="0">
                <a:solidFill>
                  <a:srgbClr val="FFFFFF"/>
                </a:solidFill>
                <a:ea typeface="Segoe UI" pitchFamily="34" charset="0"/>
                <a:cs typeface="Segoe UI" pitchFamily="34" charset="0"/>
              </a:rPr>
              <a:t>Find</a:t>
            </a:r>
            <a:endParaRPr lang="en-US" kern="0" dirty="0">
              <a:solidFill>
                <a:srgbClr val="FFFFFF"/>
              </a:solidFill>
              <a:ea typeface="Segoe UI" pitchFamily="34" charset="0"/>
              <a:cs typeface="Segoe UI" pitchFamily="34" charset="0"/>
            </a:endParaRPr>
          </a:p>
        </p:txBody>
      </p:sp>
      <p:grpSp>
        <p:nvGrpSpPr>
          <p:cNvPr id="12" name="Group 11"/>
          <p:cNvGrpSpPr/>
          <p:nvPr/>
        </p:nvGrpSpPr>
        <p:grpSpPr>
          <a:xfrm>
            <a:off x="8774108" y="4684741"/>
            <a:ext cx="806431" cy="694939"/>
            <a:chOff x="8783963" y="4448677"/>
            <a:chExt cx="735026" cy="633406"/>
          </a:xfrm>
        </p:grpSpPr>
        <p:grpSp>
          <p:nvGrpSpPr>
            <p:cNvPr id="42" name="Group 41"/>
            <p:cNvGrpSpPr/>
            <p:nvPr/>
          </p:nvGrpSpPr>
          <p:grpSpPr bwMode="black">
            <a:xfrm>
              <a:off x="8783963" y="4448677"/>
              <a:ext cx="735022" cy="633406"/>
              <a:chOff x="5574622" y="922419"/>
              <a:chExt cx="576936" cy="497307"/>
            </a:xfrm>
          </p:grpSpPr>
          <p:sp>
            <p:nvSpPr>
              <p:cNvPr id="52" name="Rectangle 51"/>
              <p:cNvSpPr/>
              <p:nvPr/>
            </p:nvSpPr>
            <p:spPr bwMode="black">
              <a:xfrm>
                <a:off x="5574622" y="922419"/>
                <a:ext cx="576936" cy="360946"/>
              </a:xfrm>
              <a:prstGeom prst="rect">
                <a:avLst/>
              </a:pr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dirty="0">
                  <a:solidFill>
                    <a:srgbClr val="505050">
                      <a:lumMod val="50000"/>
                    </a:srgbClr>
                  </a:solidFill>
                  <a:latin typeface="Segoe Light" pitchFamily="34" charset="0"/>
                </a:endParaRPr>
              </a:p>
            </p:txBody>
          </p:sp>
          <p:sp>
            <p:nvSpPr>
              <p:cNvPr id="53" name="Isosceles Triangle 52"/>
              <p:cNvSpPr/>
              <p:nvPr/>
            </p:nvSpPr>
            <p:spPr bwMode="black">
              <a:xfrm flipV="1">
                <a:off x="5662862" y="1251284"/>
                <a:ext cx="202131" cy="168442"/>
              </a:xfrm>
              <a:prstGeom prst="triangle">
                <a:avLst>
                  <a:gd name="adj" fmla="val 20000"/>
                </a:avLst>
              </a:pr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dirty="0">
                  <a:solidFill>
                    <a:srgbClr val="505050">
                      <a:lumMod val="50000"/>
                    </a:srgbClr>
                  </a:solidFill>
                  <a:latin typeface="Segoe Light" pitchFamily="34" charset="0"/>
                </a:endParaRPr>
              </a:p>
            </p:txBody>
          </p:sp>
        </p:grpSp>
        <p:sp>
          <p:nvSpPr>
            <p:cNvPr id="46" name="TextBox 45"/>
            <p:cNvSpPr txBox="1"/>
            <p:nvPr/>
          </p:nvSpPr>
          <p:spPr bwMode="black">
            <a:xfrm>
              <a:off x="8897555" y="4538634"/>
              <a:ext cx="621434" cy="266499"/>
            </a:xfrm>
            <a:prstGeom prst="rect">
              <a:avLst/>
            </a:prstGeom>
            <a:noFill/>
          </p:spPr>
          <p:txBody>
            <a:bodyPr wrap="square" lIns="0" tIns="0" rIns="0" bIns="0" rtlCol="0">
              <a:spAutoFit/>
            </a:bodyPr>
            <a:lstStyle/>
            <a:p>
              <a:r>
                <a:rPr lang="en-US" sz="1900" b="1" dirty="0" smtClean="0">
                  <a:solidFill>
                    <a:srgbClr val="FF8C00"/>
                  </a:solidFill>
                </a:rPr>
                <a:t>Q</a:t>
              </a:r>
              <a:r>
                <a:rPr lang="en-US" sz="1900" dirty="0" smtClean="0">
                  <a:solidFill>
                    <a:srgbClr val="FF8C00"/>
                  </a:solidFill>
                </a:rPr>
                <a:t>&amp;</a:t>
              </a:r>
              <a:r>
                <a:rPr lang="en-US" sz="1900" b="1" dirty="0" smtClean="0">
                  <a:solidFill>
                    <a:srgbClr val="FF8C00"/>
                  </a:solidFill>
                </a:rPr>
                <a:t>A</a:t>
              </a:r>
              <a:endParaRPr lang="en-US" sz="1900" spc="-135" dirty="0">
                <a:solidFill>
                  <a:srgbClr val="FF8C00"/>
                </a:solidFill>
                <a:latin typeface="Arial Black" pitchFamily="34" charset="0"/>
                <a:cs typeface="Arial" pitchFamily="34" charset="0"/>
              </a:endParaRPr>
            </a:p>
          </p:txBody>
        </p:sp>
      </p:grpSp>
      <p:sp>
        <p:nvSpPr>
          <p:cNvPr id="49" name="Rectangle 48"/>
          <p:cNvSpPr/>
          <p:nvPr/>
        </p:nvSpPr>
        <p:spPr bwMode="auto">
          <a:xfrm>
            <a:off x="10008108" y="42146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smtClean="0">
                <a:solidFill>
                  <a:srgbClr val="FFFFFF"/>
                </a:solidFill>
                <a:ea typeface="Segoe UI" pitchFamily="34" charset="0"/>
                <a:cs typeface="Segoe UI" pitchFamily="34" charset="0"/>
              </a:rPr>
              <a:t>Mobile</a:t>
            </a:r>
            <a:endParaRPr lang="en-US" kern="0" dirty="0">
              <a:solidFill>
                <a:srgbClr val="FFFFFF"/>
              </a:solidFill>
              <a:ea typeface="Segoe UI" pitchFamily="34" charset="0"/>
              <a:cs typeface="Segoe UI" pitchFamily="34" charset="0"/>
            </a:endParaRPr>
          </a:p>
        </p:txBody>
      </p:sp>
      <p:grpSp>
        <p:nvGrpSpPr>
          <p:cNvPr id="14" name="Group 13"/>
          <p:cNvGrpSpPr/>
          <p:nvPr/>
        </p:nvGrpSpPr>
        <p:grpSpPr>
          <a:xfrm>
            <a:off x="10286019" y="4647359"/>
            <a:ext cx="728879" cy="719102"/>
            <a:chOff x="10280016" y="4544833"/>
            <a:chExt cx="728879" cy="719102"/>
          </a:xfrm>
        </p:grpSpPr>
        <p:grpSp>
          <p:nvGrpSpPr>
            <p:cNvPr id="58" name="Group 57"/>
            <p:cNvGrpSpPr/>
            <p:nvPr/>
          </p:nvGrpSpPr>
          <p:grpSpPr bwMode="black">
            <a:xfrm>
              <a:off x="10280016" y="4544833"/>
              <a:ext cx="728879" cy="719102"/>
              <a:chOff x="2916435" y="3914152"/>
              <a:chExt cx="930763" cy="918513"/>
            </a:xfrm>
          </p:grpSpPr>
          <p:pic>
            <p:nvPicPr>
              <p:cNvPr id="59" name="Picture 58"/>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rot="2614426" flipH="1">
                <a:off x="2916435" y="4302640"/>
                <a:ext cx="394555" cy="530025"/>
              </a:xfrm>
              <a:prstGeom prst="rect">
                <a:avLst/>
              </a:prstGeom>
            </p:spPr>
          </p:pic>
          <p:sp>
            <p:nvSpPr>
              <p:cNvPr id="60" name="Freeform 61"/>
              <p:cNvSpPr>
                <a:spLocks/>
              </p:cNvSpPr>
              <p:nvPr/>
            </p:nvSpPr>
            <p:spPr bwMode="black">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1440" tIns="45720" rIns="91440" bIns="45720" numCol="1" anchor="t" anchorCtr="0" compatLnSpc="1">
                <a:prstTxWarp prst="textNoShape">
                  <a:avLst/>
                </a:prstTxWarp>
              </a:bodyPr>
              <a:lstStyle/>
              <a:p>
                <a:endParaRPr lang="en-US" sz="900" dirty="0">
                  <a:solidFill>
                    <a:srgbClr val="FFFFFF"/>
                  </a:solidFill>
                </a:endParaRPr>
              </a:p>
            </p:txBody>
          </p:sp>
        </p:grpSp>
        <p:sp>
          <p:nvSpPr>
            <p:cNvPr id="61" name="Freeform 60"/>
            <p:cNvSpPr/>
            <p:nvPr>
              <p:custDataLst>
                <p:tags r:id="rId2"/>
              </p:custDataLst>
            </p:nvPr>
          </p:nvSpPr>
          <p:spPr>
            <a:xfrm>
              <a:off x="10639372" y="4697518"/>
              <a:ext cx="294872" cy="297203"/>
            </a:xfrm>
            <a:custGeom>
              <a:avLst/>
              <a:gdLst/>
              <a:ahLst/>
              <a:cxnLst/>
              <a:rect l="l" t="t" r="r" b="b"/>
              <a:pathLst>
                <a:path w="1188720" h="1198117">
                  <a:moveTo>
                    <a:pt x="0" y="1179829"/>
                  </a:moveTo>
                  <a:lnTo>
                    <a:pt x="1188720" y="1179829"/>
                  </a:lnTo>
                  <a:lnTo>
                    <a:pt x="1188720" y="1198117"/>
                  </a:lnTo>
                  <a:lnTo>
                    <a:pt x="0" y="1198117"/>
                  </a:lnTo>
                  <a:close/>
                  <a:moveTo>
                    <a:pt x="85725" y="629228"/>
                  </a:moveTo>
                  <a:lnTo>
                    <a:pt x="228600" y="629228"/>
                  </a:lnTo>
                  <a:lnTo>
                    <a:pt x="228600" y="1174749"/>
                  </a:lnTo>
                  <a:lnTo>
                    <a:pt x="85725" y="1174749"/>
                  </a:lnTo>
                  <a:close/>
                  <a:moveTo>
                    <a:pt x="160954" y="560521"/>
                  </a:moveTo>
                  <a:lnTo>
                    <a:pt x="134893" y="565433"/>
                  </a:lnTo>
                  <a:lnTo>
                    <a:pt x="135875" y="570646"/>
                  </a:lnTo>
                  <a:lnTo>
                    <a:pt x="161936" y="565734"/>
                  </a:lnTo>
                  <a:close/>
                  <a:moveTo>
                    <a:pt x="200045" y="527408"/>
                  </a:moveTo>
                  <a:lnTo>
                    <a:pt x="95801" y="547055"/>
                  </a:lnTo>
                  <a:lnTo>
                    <a:pt x="96784" y="552268"/>
                  </a:lnTo>
                  <a:lnTo>
                    <a:pt x="201028" y="532620"/>
                  </a:lnTo>
                  <a:close/>
                  <a:moveTo>
                    <a:pt x="193530" y="502890"/>
                  </a:moveTo>
                  <a:lnTo>
                    <a:pt x="102316" y="520082"/>
                  </a:lnTo>
                  <a:lnTo>
                    <a:pt x="103299" y="525294"/>
                  </a:lnTo>
                  <a:lnTo>
                    <a:pt x="194512" y="508102"/>
                  </a:lnTo>
                  <a:close/>
                  <a:moveTo>
                    <a:pt x="180500" y="479600"/>
                  </a:moveTo>
                  <a:lnTo>
                    <a:pt x="115347" y="491880"/>
                  </a:lnTo>
                  <a:lnTo>
                    <a:pt x="116329" y="497092"/>
                  </a:lnTo>
                  <a:lnTo>
                    <a:pt x="181482" y="484813"/>
                  </a:lnTo>
                  <a:close/>
                  <a:moveTo>
                    <a:pt x="378883" y="434974"/>
                  </a:moveTo>
                  <a:lnTo>
                    <a:pt x="521758" y="434974"/>
                  </a:lnTo>
                  <a:lnTo>
                    <a:pt x="521758" y="1174749"/>
                  </a:lnTo>
                  <a:lnTo>
                    <a:pt x="378883" y="1174749"/>
                  </a:lnTo>
                  <a:close/>
                  <a:moveTo>
                    <a:pt x="672041" y="225425"/>
                  </a:moveTo>
                  <a:lnTo>
                    <a:pt x="814916" y="225425"/>
                  </a:lnTo>
                  <a:lnTo>
                    <a:pt x="814916" y="1174749"/>
                  </a:lnTo>
                  <a:lnTo>
                    <a:pt x="672041" y="1174749"/>
                  </a:lnTo>
                  <a:close/>
                  <a:moveTo>
                    <a:pt x="144046" y="189143"/>
                  </a:moveTo>
                  <a:cubicBezTo>
                    <a:pt x="151107" y="189037"/>
                    <a:pt x="156647" y="189144"/>
                    <a:pt x="164251" y="190420"/>
                  </a:cubicBezTo>
                  <a:cubicBezTo>
                    <a:pt x="171855" y="191696"/>
                    <a:pt x="181740" y="194037"/>
                    <a:pt x="189670" y="196802"/>
                  </a:cubicBezTo>
                  <a:cubicBezTo>
                    <a:pt x="197599" y="199568"/>
                    <a:pt x="204877" y="202865"/>
                    <a:pt x="211830" y="207013"/>
                  </a:cubicBezTo>
                  <a:cubicBezTo>
                    <a:pt x="218782" y="211162"/>
                    <a:pt x="225516" y="216161"/>
                    <a:pt x="231382" y="221693"/>
                  </a:cubicBezTo>
                  <a:cubicBezTo>
                    <a:pt x="237248" y="227224"/>
                    <a:pt x="242679" y="233712"/>
                    <a:pt x="247025" y="240201"/>
                  </a:cubicBezTo>
                  <a:cubicBezTo>
                    <a:pt x="251370" y="246689"/>
                    <a:pt x="254411" y="253923"/>
                    <a:pt x="257453" y="260624"/>
                  </a:cubicBezTo>
                  <a:cubicBezTo>
                    <a:pt x="260495" y="267325"/>
                    <a:pt x="263319" y="273282"/>
                    <a:pt x="265274" y="280409"/>
                  </a:cubicBezTo>
                  <a:cubicBezTo>
                    <a:pt x="267230" y="287536"/>
                    <a:pt x="268967" y="295194"/>
                    <a:pt x="269185" y="303385"/>
                  </a:cubicBezTo>
                  <a:cubicBezTo>
                    <a:pt x="269402" y="311575"/>
                    <a:pt x="268641" y="320510"/>
                    <a:pt x="266578" y="329552"/>
                  </a:cubicBezTo>
                  <a:cubicBezTo>
                    <a:pt x="264514" y="338593"/>
                    <a:pt x="261146" y="347528"/>
                    <a:pt x="256801" y="357633"/>
                  </a:cubicBezTo>
                  <a:cubicBezTo>
                    <a:pt x="252456" y="367738"/>
                    <a:pt x="246373" y="378375"/>
                    <a:pt x="240507" y="390182"/>
                  </a:cubicBezTo>
                  <a:cubicBezTo>
                    <a:pt x="234641" y="401989"/>
                    <a:pt x="226277" y="418902"/>
                    <a:pt x="221606" y="428476"/>
                  </a:cubicBezTo>
                  <a:cubicBezTo>
                    <a:pt x="216935" y="438049"/>
                    <a:pt x="213568" y="443048"/>
                    <a:pt x="212481" y="447622"/>
                  </a:cubicBezTo>
                  <a:cubicBezTo>
                    <a:pt x="211395" y="452196"/>
                    <a:pt x="215414" y="453260"/>
                    <a:pt x="215088" y="455919"/>
                  </a:cubicBezTo>
                  <a:cubicBezTo>
                    <a:pt x="214762" y="458578"/>
                    <a:pt x="210743" y="461025"/>
                    <a:pt x="210526" y="463578"/>
                  </a:cubicBezTo>
                  <a:cubicBezTo>
                    <a:pt x="210309" y="466130"/>
                    <a:pt x="214219" y="467620"/>
                    <a:pt x="213785" y="471236"/>
                  </a:cubicBezTo>
                  <a:lnTo>
                    <a:pt x="207919" y="485277"/>
                  </a:lnTo>
                  <a:cubicBezTo>
                    <a:pt x="207267" y="489213"/>
                    <a:pt x="209005" y="491766"/>
                    <a:pt x="209874" y="494850"/>
                  </a:cubicBezTo>
                  <a:cubicBezTo>
                    <a:pt x="210743" y="497935"/>
                    <a:pt x="213567" y="499743"/>
                    <a:pt x="213133" y="503785"/>
                  </a:cubicBezTo>
                  <a:cubicBezTo>
                    <a:pt x="212698" y="507827"/>
                    <a:pt x="207158" y="514954"/>
                    <a:pt x="207267" y="519102"/>
                  </a:cubicBezTo>
                  <a:cubicBezTo>
                    <a:pt x="207376" y="523251"/>
                    <a:pt x="213024" y="525166"/>
                    <a:pt x="213785" y="528676"/>
                  </a:cubicBezTo>
                  <a:lnTo>
                    <a:pt x="211830" y="540164"/>
                  </a:lnTo>
                  <a:cubicBezTo>
                    <a:pt x="210743" y="542929"/>
                    <a:pt x="207484" y="543461"/>
                    <a:pt x="207267" y="545270"/>
                  </a:cubicBezTo>
                  <a:cubicBezTo>
                    <a:pt x="207050" y="547078"/>
                    <a:pt x="209440" y="548780"/>
                    <a:pt x="210526" y="551013"/>
                  </a:cubicBezTo>
                  <a:cubicBezTo>
                    <a:pt x="211612" y="553247"/>
                    <a:pt x="213676" y="555587"/>
                    <a:pt x="213785" y="558672"/>
                  </a:cubicBezTo>
                  <a:cubicBezTo>
                    <a:pt x="213893" y="561757"/>
                    <a:pt x="213242" y="566437"/>
                    <a:pt x="211178" y="569522"/>
                  </a:cubicBezTo>
                  <a:cubicBezTo>
                    <a:pt x="209114" y="572606"/>
                    <a:pt x="207593" y="574628"/>
                    <a:pt x="201401" y="577180"/>
                  </a:cubicBezTo>
                  <a:cubicBezTo>
                    <a:pt x="195209" y="579733"/>
                    <a:pt x="179024" y="582606"/>
                    <a:pt x="174027" y="584839"/>
                  </a:cubicBezTo>
                  <a:cubicBezTo>
                    <a:pt x="169031" y="587073"/>
                    <a:pt x="172724" y="588137"/>
                    <a:pt x="171420" y="590583"/>
                  </a:cubicBezTo>
                  <a:cubicBezTo>
                    <a:pt x="170117" y="593030"/>
                    <a:pt x="169248" y="597072"/>
                    <a:pt x="166206" y="599518"/>
                  </a:cubicBezTo>
                  <a:cubicBezTo>
                    <a:pt x="163164" y="601964"/>
                    <a:pt x="157733" y="604198"/>
                    <a:pt x="153171" y="605262"/>
                  </a:cubicBezTo>
                  <a:cubicBezTo>
                    <a:pt x="148608" y="606326"/>
                    <a:pt x="142960" y="606645"/>
                    <a:pt x="138832" y="605900"/>
                  </a:cubicBezTo>
                  <a:cubicBezTo>
                    <a:pt x="134704" y="605156"/>
                    <a:pt x="131011" y="602603"/>
                    <a:pt x="128404" y="600794"/>
                  </a:cubicBezTo>
                  <a:cubicBezTo>
                    <a:pt x="125797" y="598986"/>
                    <a:pt x="124276" y="597391"/>
                    <a:pt x="123189" y="595051"/>
                  </a:cubicBezTo>
                  <a:lnTo>
                    <a:pt x="121886" y="586754"/>
                  </a:lnTo>
                  <a:cubicBezTo>
                    <a:pt x="118084" y="584626"/>
                    <a:pt x="110806" y="581648"/>
                    <a:pt x="110806" y="581648"/>
                  </a:cubicBezTo>
                  <a:cubicBezTo>
                    <a:pt x="107004" y="580052"/>
                    <a:pt x="100704" y="577712"/>
                    <a:pt x="97119" y="575904"/>
                  </a:cubicBezTo>
                  <a:cubicBezTo>
                    <a:pt x="93534" y="574096"/>
                    <a:pt x="91471" y="572713"/>
                    <a:pt x="89298" y="570798"/>
                  </a:cubicBezTo>
                  <a:cubicBezTo>
                    <a:pt x="87125" y="568883"/>
                    <a:pt x="84844" y="566756"/>
                    <a:pt x="84084" y="564416"/>
                  </a:cubicBezTo>
                  <a:cubicBezTo>
                    <a:pt x="83324" y="562076"/>
                    <a:pt x="83975" y="559417"/>
                    <a:pt x="84736" y="556757"/>
                  </a:cubicBezTo>
                  <a:lnTo>
                    <a:pt x="88646" y="548461"/>
                  </a:lnTo>
                  <a:cubicBezTo>
                    <a:pt x="88972" y="546546"/>
                    <a:pt x="87668" y="546759"/>
                    <a:pt x="86691" y="545270"/>
                  </a:cubicBezTo>
                  <a:cubicBezTo>
                    <a:pt x="85713" y="543780"/>
                    <a:pt x="83650" y="541866"/>
                    <a:pt x="82780" y="539526"/>
                  </a:cubicBezTo>
                  <a:cubicBezTo>
                    <a:pt x="81911" y="537185"/>
                    <a:pt x="81151" y="533994"/>
                    <a:pt x="81477" y="531229"/>
                  </a:cubicBezTo>
                  <a:cubicBezTo>
                    <a:pt x="81803" y="528463"/>
                    <a:pt x="83758" y="525166"/>
                    <a:pt x="84736" y="522932"/>
                  </a:cubicBezTo>
                  <a:cubicBezTo>
                    <a:pt x="85713" y="520698"/>
                    <a:pt x="87451" y="519315"/>
                    <a:pt x="87343" y="517826"/>
                  </a:cubicBezTo>
                  <a:cubicBezTo>
                    <a:pt x="87234" y="516337"/>
                    <a:pt x="85061" y="515699"/>
                    <a:pt x="84084" y="513997"/>
                  </a:cubicBezTo>
                  <a:cubicBezTo>
                    <a:pt x="83106" y="512295"/>
                    <a:pt x="81803" y="509955"/>
                    <a:pt x="81477" y="507615"/>
                  </a:cubicBezTo>
                  <a:cubicBezTo>
                    <a:pt x="81151" y="505274"/>
                    <a:pt x="81042" y="502615"/>
                    <a:pt x="82129" y="499956"/>
                  </a:cubicBezTo>
                  <a:lnTo>
                    <a:pt x="87994" y="491659"/>
                  </a:lnTo>
                  <a:cubicBezTo>
                    <a:pt x="88646" y="489319"/>
                    <a:pt x="87125" y="488681"/>
                    <a:pt x="86039" y="485915"/>
                  </a:cubicBezTo>
                  <a:cubicBezTo>
                    <a:pt x="84953" y="483150"/>
                    <a:pt x="82346" y="478469"/>
                    <a:pt x="81477" y="475065"/>
                  </a:cubicBezTo>
                  <a:cubicBezTo>
                    <a:pt x="80608" y="471662"/>
                    <a:pt x="80282" y="468790"/>
                    <a:pt x="80825" y="465492"/>
                  </a:cubicBezTo>
                  <a:cubicBezTo>
                    <a:pt x="81368" y="462195"/>
                    <a:pt x="86148" y="458259"/>
                    <a:pt x="85387" y="453366"/>
                  </a:cubicBezTo>
                  <a:cubicBezTo>
                    <a:pt x="84627" y="448473"/>
                    <a:pt x="80173" y="444005"/>
                    <a:pt x="76263" y="436134"/>
                  </a:cubicBezTo>
                  <a:cubicBezTo>
                    <a:pt x="72352" y="428263"/>
                    <a:pt x="68116" y="418583"/>
                    <a:pt x="61924" y="406138"/>
                  </a:cubicBezTo>
                  <a:cubicBezTo>
                    <a:pt x="55732" y="393693"/>
                    <a:pt x="44761" y="373695"/>
                    <a:pt x="39112" y="361463"/>
                  </a:cubicBezTo>
                  <a:cubicBezTo>
                    <a:pt x="33464" y="349230"/>
                    <a:pt x="30313" y="342635"/>
                    <a:pt x="28032" y="332743"/>
                  </a:cubicBezTo>
                  <a:cubicBezTo>
                    <a:pt x="25751" y="322850"/>
                    <a:pt x="24664" y="313064"/>
                    <a:pt x="25425" y="302108"/>
                  </a:cubicBezTo>
                  <a:cubicBezTo>
                    <a:pt x="26186" y="291152"/>
                    <a:pt x="29118" y="277324"/>
                    <a:pt x="32595" y="267006"/>
                  </a:cubicBezTo>
                  <a:cubicBezTo>
                    <a:pt x="36071" y="256688"/>
                    <a:pt x="40525" y="248498"/>
                    <a:pt x="46282" y="240201"/>
                  </a:cubicBezTo>
                  <a:cubicBezTo>
                    <a:pt x="52039" y="231904"/>
                    <a:pt x="58991" y="223820"/>
                    <a:pt x="67138" y="217225"/>
                  </a:cubicBezTo>
                  <a:cubicBezTo>
                    <a:pt x="75285" y="210630"/>
                    <a:pt x="86039" y="204992"/>
                    <a:pt x="95164" y="200631"/>
                  </a:cubicBezTo>
                  <a:cubicBezTo>
                    <a:pt x="104289" y="196270"/>
                    <a:pt x="113739" y="192973"/>
                    <a:pt x="121886" y="191058"/>
                  </a:cubicBezTo>
                  <a:cubicBezTo>
                    <a:pt x="130033" y="189143"/>
                    <a:pt x="136985" y="189250"/>
                    <a:pt x="144046" y="189143"/>
                  </a:cubicBezTo>
                  <a:close/>
                  <a:moveTo>
                    <a:pt x="965198" y="0"/>
                  </a:moveTo>
                  <a:lnTo>
                    <a:pt x="1108073" y="0"/>
                  </a:lnTo>
                  <a:lnTo>
                    <a:pt x="1108073" y="1174749"/>
                  </a:lnTo>
                  <a:lnTo>
                    <a:pt x="965198" y="1174749"/>
                  </a:lnTo>
                  <a:close/>
                </a:path>
              </a:pathLst>
            </a:custGeom>
            <a:solidFill>
              <a:schemeClr val="bg1"/>
            </a:solidFill>
            <a:ln w="19050" cap="flat" cmpd="sng" algn="ctr">
              <a:noFill/>
              <a:prstDash val="solid"/>
            </a:ln>
            <a:effectLst/>
          </p:spPr>
          <p:txBody>
            <a:bodyPr rtlCol="0" anchor="ctr"/>
            <a:lstStyle/>
            <a:p>
              <a:pPr algn="ctr" defTabSz="914400">
                <a:defRPr/>
              </a:pPr>
              <a:endParaRPr lang="en-US" kern="0">
                <a:solidFill>
                  <a:sysClr val="window" lastClr="FFFFFF"/>
                </a:solidFill>
                <a:latin typeface="Arial"/>
              </a:endParaRPr>
            </a:p>
          </p:txBody>
        </p:sp>
      </p:grpSp>
      <p:sp>
        <p:nvSpPr>
          <p:cNvPr id="71" name="Rectangle 70"/>
          <p:cNvSpPr/>
          <p:nvPr/>
        </p:nvSpPr>
        <p:spPr bwMode="auto">
          <a:xfrm>
            <a:off x="1193720" y="42146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defRPr/>
            </a:pPr>
            <a:r>
              <a:rPr lang="en-US" kern="0" dirty="0" smtClean="0">
                <a:solidFill>
                  <a:srgbClr val="FFFFFF"/>
                </a:solidFill>
                <a:ea typeface="Segoe UI" pitchFamily="34" charset="0"/>
                <a:cs typeface="Segoe UI" pitchFamily="34" charset="0"/>
              </a:rPr>
              <a:t>Discover</a:t>
            </a:r>
            <a:endParaRPr lang="en-US" kern="0" dirty="0">
              <a:solidFill>
                <a:srgbClr val="FFFFFF"/>
              </a:solidFill>
              <a:ea typeface="Segoe UI" pitchFamily="34" charset="0"/>
              <a:cs typeface="Segoe UI" pitchFamily="34" charset="0"/>
            </a:endParaRPr>
          </a:p>
        </p:txBody>
      </p:sp>
      <p:sp>
        <p:nvSpPr>
          <p:cNvPr id="62" name="Freeform 8"/>
          <p:cNvSpPr>
            <a:spLocks noEditPoints="1"/>
          </p:cNvSpPr>
          <p:nvPr/>
        </p:nvSpPr>
        <p:spPr bwMode="black">
          <a:xfrm>
            <a:off x="1485225" y="4624894"/>
            <a:ext cx="732520" cy="732329"/>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sp>
        <p:nvSpPr>
          <p:cNvPr id="36" name="Rectangle 35"/>
          <p:cNvSpPr/>
          <p:nvPr/>
        </p:nvSpPr>
        <p:spPr bwMode="auto">
          <a:xfrm>
            <a:off x="1186989" y="5722242"/>
            <a:ext cx="10182417" cy="443595"/>
          </a:xfrm>
          <a:prstGeom prst="rect">
            <a:avLst/>
          </a:prstGeom>
          <a:solidFill>
            <a:schemeClr val="bg2"/>
          </a:solidFill>
          <a:ln w="38100" cap="flat" cmpd="sng" algn="ctr">
            <a:noFill/>
            <a:prstDash val="solid"/>
            <a:headEnd type="none" w="med" len="med"/>
            <a:tailEnd type="none" w="med" len="med"/>
          </a:ln>
          <a:effectLst/>
        </p:spPr>
        <p:txBody>
          <a:bodyPr vert="horz" wrap="square" lIns="93256" tIns="91440" rIns="93256" bIns="91440" numCol="1" rtlCol="0" anchor="ctr" anchorCtr="0" compatLnSpc="1">
            <a:prstTxWarp prst="textNoShape">
              <a:avLst/>
            </a:prstTxWarp>
          </a:bodyPr>
          <a:lstStyle/>
          <a:p>
            <a:pPr algn="ctr" defTabSz="932290" fontAlgn="base">
              <a:lnSpc>
                <a:spcPct val="90000"/>
              </a:lnSpc>
              <a:spcBef>
                <a:spcPct val="0"/>
              </a:spcBef>
              <a:spcAft>
                <a:spcPct val="0"/>
              </a:spcAft>
              <a:defRPr/>
            </a:pPr>
            <a:r>
              <a:rPr lang="en-US" sz="2400" kern="0" dirty="0" smtClean="0">
                <a:solidFill>
                  <a:srgbClr val="505050"/>
                </a:solidFill>
                <a:ea typeface="Segoe UI" pitchFamily="34" charset="0"/>
                <a:cs typeface="Segoe UI" pitchFamily="34" charset="0"/>
              </a:rPr>
              <a:t>Scalable  |  Manageable  |  Trusted  </a:t>
            </a:r>
            <a:endParaRPr lang="en-US" sz="2400" kern="0" dirty="0">
              <a:solidFill>
                <a:srgbClr val="505050"/>
              </a:solidFill>
              <a:ea typeface="Segoe UI" pitchFamily="34" charset="0"/>
              <a:cs typeface="Segoe UI" pitchFamily="34" charset="0"/>
            </a:endParaRPr>
          </a:p>
        </p:txBody>
      </p:sp>
      <p:sp>
        <p:nvSpPr>
          <p:cNvPr id="3" name="Cross 2"/>
          <p:cNvSpPr/>
          <p:nvPr/>
        </p:nvSpPr>
        <p:spPr bwMode="auto">
          <a:xfrm>
            <a:off x="5920857" y="3256156"/>
            <a:ext cx="706534" cy="705997"/>
          </a:xfrm>
          <a:prstGeom prst="plus">
            <a:avLst>
              <a:gd name="adj" fmla="val 40783"/>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a:xfrm>
            <a:off x="2178065" y="1058862"/>
            <a:ext cx="7723162" cy="369332"/>
          </a:xfrm>
          <a:prstGeom prst="rect">
            <a:avLst/>
          </a:prstGeom>
        </p:spPr>
        <p:txBody>
          <a:bodyPr wrap="square">
            <a:spAutoFit/>
          </a:bodyPr>
          <a:lstStyle/>
          <a:p>
            <a:r>
              <a:rPr lang="en-US" kern="0" dirty="0">
                <a:solidFill>
                  <a:srgbClr val="505050"/>
                </a:solidFill>
                <a:ea typeface="Segoe UI" pitchFamily="34" charset="0"/>
              </a:rPr>
              <a:t>Self-service BI with the familiarity of Office and the power of the service</a:t>
            </a:r>
            <a:endParaRPr lang="en-US" dirty="0">
              <a:solidFill>
                <a:srgbClr val="505050"/>
              </a:solidFill>
            </a:endParaRPr>
          </a:p>
        </p:txBody>
      </p:sp>
    </p:spTree>
    <p:extLst>
      <p:ext uri="{BB962C8B-B14F-4D97-AF65-F5344CB8AC3E}">
        <p14:creationId xmlns:p14="http://schemas.microsoft.com/office/powerpoint/2010/main" val="411753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2501" y="44666"/>
            <a:ext cx="11889564" cy="917575"/>
          </a:xfrm>
        </p:spPr>
        <p:txBody>
          <a:bodyPr/>
          <a:lstStyle/>
          <a:p>
            <a:r>
              <a:rPr lang="en-US" dirty="0" smtClean="0">
                <a:solidFill>
                  <a:schemeClr val="tx1"/>
                </a:solidFill>
              </a:rPr>
              <a:t>Extend with Hybrid Cloud Solutions</a:t>
            </a:r>
            <a:endParaRPr lang="en-US" sz="3200" dirty="0">
              <a:solidFill>
                <a:schemeClr val="tx1"/>
              </a:solidFill>
            </a:endParaRPr>
          </a:p>
        </p:txBody>
      </p:sp>
      <p:sp>
        <p:nvSpPr>
          <p:cNvPr id="71" name="Rectangle 70"/>
          <p:cNvSpPr/>
          <p:nvPr/>
        </p:nvSpPr>
        <p:spPr bwMode="auto">
          <a:xfrm>
            <a:off x="2286002" y="3101293"/>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ease of discovery with data search across on premise data </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3" name="Rectangle 72"/>
          <p:cNvSpPr/>
          <p:nvPr/>
        </p:nvSpPr>
        <p:spPr bwMode="auto">
          <a:xfrm>
            <a:off x="2286002" y="4841749"/>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Monitor data usage across your organization to optimize system investments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4" name="Rectangle 73"/>
          <p:cNvSpPr/>
          <p:nvPr/>
        </p:nvSpPr>
        <p:spPr bwMode="auto">
          <a:xfrm>
            <a:off x="457202" y="1336675"/>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FFFFFF"/>
                </a:solidFill>
                <a:ea typeface="Segoe UI" pitchFamily="34" charset="0"/>
                <a:cs typeface="Segoe UI" pitchFamily="34" charset="0"/>
              </a:rPr>
              <a:t>On-Premise Data Access</a:t>
            </a:r>
            <a:endParaRPr lang="en-US" sz="2000" dirty="0">
              <a:ln>
                <a:solidFill>
                  <a:srgbClr val="FFFFFF">
                    <a:alpha val="0"/>
                  </a:srgbClr>
                </a:solidFill>
              </a:ln>
              <a:solidFill>
                <a:srgbClr val="FFFFFF"/>
              </a:solidFill>
              <a:ea typeface="Segoe UI" pitchFamily="34" charset="0"/>
              <a:cs typeface="Segoe UI" pitchFamily="34" charset="0"/>
            </a:endParaRPr>
          </a:p>
        </p:txBody>
      </p:sp>
      <p:sp>
        <p:nvSpPr>
          <p:cNvPr id="75" name="Rectangle 74"/>
          <p:cNvSpPr/>
          <p:nvPr/>
        </p:nvSpPr>
        <p:spPr bwMode="auto">
          <a:xfrm>
            <a:off x="457202" y="3089212"/>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Enterprise Data Search</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76" name="Rectangle 75"/>
          <p:cNvSpPr/>
          <p:nvPr/>
        </p:nvSpPr>
        <p:spPr bwMode="auto">
          <a:xfrm>
            <a:off x="457202" y="4841749"/>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45720" bIns="45720"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Data Usage &amp; Telemetry</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48" name="Freeform 74"/>
          <p:cNvSpPr>
            <a:spLocks noEditPoints="1"/>
          </p:cNvSpPr>
          <p:nvPr/>
        </p:nvSpPr>
        <p:spPr bwMode="black">
          <a:xfrm>
            <a:off x="1416833" y="2301419"/>
            <a:ext cx="822960" cy="640080"/>
          </a:xfrm>
          <a:custGeom>
            <a:avLst/>
            <a:gdLst>
              <a:gd name="T0" fmla="*/ 2004 w 2444"/>
              <a:gd name="T1" fmla="*/ 326 h 2090"/>
              <a:gd name="T2" fmla="*/ 1774 w 2444"/>
              <a:gd name="T3" fmla="*/ 391 h 2090"/>
              <a:gd name="T4" fmla="*/ 1156 w 2444"/>
              <a:gd name="T5" fmla="*/ 0 h 2090"/>
              <a:gd name="T6" fmla="*/ 489 w 2444"/>
              <a:gd name="T7" fmla="*/ 535 h 2090"/>
              <a:gd name="T8" fmla="*/ 350 w 2444"/>
              <a:gd name="T9" fmla="*/ 506 h 2090"/>
              <a:gd name="T10" fmla="*/ 0 w 2444"/>
              <a:gd name="T11" fmla="*/ 856 h 2090"/>
              <a:gd name="T12" fmla="*/ 350 w 2444"/>
              <a:gd name="T13" fmla="*/ 1206 h 2090"/>
              <a:gd name="T14" fmla="*/ 2004 w 2444"/>
              <a:gd name="T15" fmla="*/ 1206 h 2090"/>
              <a:gd name="T16" fmla="*/ 2444 w 2444"/>
              <a:gd name="T17" fmla="*/ 766 h 2090"/>
              <a:gd name="T18" fmla="*/ 2004 w 2444"/>
              <a:gd name="T19" fmla="*/ 326 h 2090"/>
              <a:gd name="T20" fmla="*/ 1590 w 2444"/>
              <a:gd name="T21" fmla="*/ 1326 h 2090"/>
              <a:gd name="T22" fmla="*/ 1465 w 2444"/>
              <a:gd name="T23" fmla="*/ 1326 h 2090"/>
              <a:gd name="T24" fmla="*/ 1465 w 2444"/>
              <a:gd name="T25" fmla="*/ 1743 h 2090"/>
              <a:gd name="T26" fmla="*/ 1222 w 2444"/>
              <a:gd name="T27" fmla="*/ 1934 h 2090"/>
              <a:gd name="T28" fmla="*/ 980 w 2444"/>
              <a:gd name="T29" fmla="*/ 1743 h 2090"/>
              <a:gd name="T30" fmla="*/ 980 w 2444"/>
              <a:gd name="T31" fmla="*/ 1326 h 2090"/>
              <a:gd name="T32" fmla="*/ 854 w 2444"/>
              <a:gd name="T33" fmla="*/ 1326 h 2090"/>
              <a:gd name="T34" fmla="*/ 854 w 2444"/>
              <a:gd name="T35" fmla="*/ 1656 h 2090"/>
              <a:gd name="T36" fmla="*/ 666 w 2444"/>
              <a:gd name="T37" fmla="*/ 1656 h 2090"/>
              <a:gd name="T38" fmla="*/ 1222 w 2444"/>
              <a:gd name="T39" fmla="*/ 2090 h 2090"/>
              <a:gd name="T40" fmla="*/ 1779 w 2444"/>
              <a:gd name="T41" fmla="*/ 1656 h 2090"/>
              <a:gd name="T42" fmla="*/ 1590 w 2444"/>
              <a:gd name="T43" fmla="*/ 1656 h 2090"/>
              <a:gd name="T44" fmla="*/ 1590 w 2444"/>
              <a:gd name="T45" fmla="*/ 1326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44" h="2090">
                <a:moveTo>
                  <a:pt x="2004" y="326"/>
                </a:moveTo>
                <a:cubicBezTo>
                  <a:pt x="1920" y="326"/>
                  <a:pt x="1841" y="350"/>
                  <a:pt x="1774" y="391"/>
                </a:cubicBezTo>
                <a:cubicBezTo>
                  <a:pt x="1665" y="160"/>
                  <a:pt x="1429" y="0"/>
                  <a:pt x="1156" y="0"/>
                </a:cubicBezTo>
                <a:cubicBezTo>
                  <a:pt x="830" y="0"/>
                  <a:pt x="557" y="229"/>
                  <a:pt x="489" y="535"/>
                </a:cubicBezTo>
                <a:cubicBezTo>
                  <a:pt x="446" y="516"/>
                  <a:pt x="399" y="506"/>
                  <a:pt x="350" y="506"/>
                </a:cubicBezTo>
                <a:cubicBezTo>
                  <a:pt x="157" y="506"/>
                  <a:pt x="0" y="663"/>
                  <a:pt x="0" y="856"/>
                </a:cubicBezTo>
                <a:cubicBezTo>
                  <a:pt x="0" y="1049"/>
                  <a:pt x="157" y="1206"/>
                  <a:pt x="350" y="1206"/>
                </a:cubicBezTo>
                <a:cubicBezTo>
                  <a:pt x="2004" y="1206"/>
                  <a:pt x="2004" y="1206"/>
                  <a:pt x="2004" y="1206"/>
                </a:cubicBezTo>
                <a:cubicBezTo>
                  <a:pt x="2247" y="1206"/>
                  <a:pt x="2444" y="1009"/>
                  <a:pt x="2444" y="766"/>
                </a:cubicBezTo>
                <a:cubicBezTo>
                  <a:pt x="2444" y="523"/>
                  <a:pt x="2247" y="326"/>
                  <a:pt x="2004" y="326"/>
                </a:cubicBezTo>
                <a:close/>
                <a:moveTo>
                  <a:pt x="1590" y="1326"/>
                </a:moveTo>
                <a:cubicBezTo>
                  <a:pt x="1465" y="1326"/>
                  <a:pt x="1465" y="1326"/>
                  <a:pt x="1465" y="1326"/>
                </a:cubicBezTo>
                <a:cubicBezTo>
                  <a:pt x="1465" y="1743"/>
                  <a:pt x="1465" y="1743"/>
                  <a:pt x="1465" y="1743"/>
                </a:cubicBezTo>
                <a:cubicBezTo>
                  <a:pt x="1222" y="1934"/>
                  <a:pt x="1222" y="1934"/>
                  <a:pt x="1222" y="1934"/>
                </a:cubicBezTo>
                <a:cubicBezTo>
                  <a:pt x="980" y="1743"/>
                  <a:pt x="980" y="1743"/>
                  <a:pt x="980" y="1743"/>
                </a:cubicBezTo>
                <a:cubicBezTo>
                  <a:pt x="980" y="1326"/>
                  <a:pt x="980" y="1326"/>
                  <a:pt x="980" y="1326"/>
                </a:cubicBezTo>
                <a:cubicBezTo>
                  <a:pt x="854" y="1326"/>
                  <a:pt x="854" y="1326"/>
                  <a:pt x="854" y="1326"/>
                </a:cubicBezTo>
                <a:cubicBezTo>
                  <a:pt x="854" y="1656"/>
                  <a:pt x="854" y="1656"/>
                  <a:pt x="854" y="1656"/>
                </a:cubicBezTo>
                <a:cubicBezTo>
                  <a:pt x="666" y="1656"/>
                  <a:pt x="666" y="1656"/>
                  <a:pt x="666" y="1656"/>
                </a:cubicBezTo>
                <a:cubicBezTo>
                  <a:pt x="1222" y="2090"/>
                  <a:pt x="1222" y="2090"/>
                  <a:pt x="1222" y="2090"/>
                </a:cubicBezTo>
                <a:cubicBezTo>
                  <a:pt x="1779" y="1656"/>
                  <a:pt x="1779" y="1656"/>
                  <a:pt x="1779" y="1656"/>
                </a:cubicBezTo>
                <a:cubicBezTo>
                  <a:pt x="1590" y="1656"/>
                  <a:pt x="1590" y="1656"/>
                  <a:pt x="1590" y="1656"/>
                </a:cubicBezTo>
                <a:lnTo>
                  <a:pt x="1590" y="1326"/>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nvGrpSpPr>
          <p:cNvPr id="58" name="Group 57"/>
          <p:cNvGrpSpPr/>
          <p:nvPr/>
        </p:nvGrpSpPr>
        <p:grpSpPr>
          <a:xfrm>
            <a:off x="1313577" y="5756407"/>
            <a:ext cx="914400" cy="611113"/>
            <a:chOff x="7117315" y="5814427"/>
            <a:chExt cx="914400" cy="611113"/>
          </a:xfrm>
        </p:grpSpPr>
        <p:sp>
          <p:nvSpPr>
            <p:cNvPr id="57" name="Freeform 56"/>
            <p:cNvSpPr/>
            <p:nvPr/>
          </p:nvSpPr>
          <p:spPr bwMode="auto">
            <a:xfrm>
              <a:off x="7117315" y="5814427"/>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52" name="Freeform 86"/>
            <p:cNvSpPr>
              <a:spLocks noEditPoints="1"/>
            </p:cNvSpPr>
            <p:nvPr/>
          </p:nvSpPr>
          <p:spPr bwMode="black">
            <a:xfrm rot="16200000">
              <a:off x="7316164" y="5964973"/>
              <a:ext cx="269852" cy="2468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grpSp>
      <p:sp>
        <p:nvSpPr>
          <p:cNvPr id="46" name="Rectangle 45"/>
          <p:cNvSpPr/>
          <p:nvPr/>
        </p:nvSpPr>
        <p:spPr bwMode="auto">
          <a:xfrm>
            <a:off x="5592279" y="1332494"/>
            <a:ext cx="6378960" cy="4595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lnSpc>
                <a:spcPct val="115000"/>
              </a:lnSpc>
              <a:spcBef>
                <a:spcPct val="0"/>
              </a:spcBef>
              <a:spcAft>
                <a:spcPts val="200"/>
              </a:spcAft>
            </a:pPr>
            <a:r>
              <a:rPr lang="en-US" sz="2200" dirty="0" smtClean="0">
                <a:ln>
                  <a:solidFill>
                    <a:srgbClr val="FFFFFF">
                      <a:alpha val="0"/>
                    </a:srgbClr>
                  </a:solidFill>
                </a:ln>
                <a:solidFill>
                  <a:srgbClr val="FFFFFF"/>
                </a:solidFill>
              </a:rPr>
              <a:t>Data Management Gateway</a:t>
            </a:r>
            <a:endParaRPr lang="en-US" sz="2200" dirty="0">
              <a:ln>
                <a:solidFill>
                  <a:srgbClr val="FFFFFF">
                    <a:alpha val="0"/>
                  </a:srgbClr>
                </a:solidFill>
              </a:ln>
              <a:solidFill>
                <a:srgbClr val="FFFFFF"/>
              </a:solidFill>
            </a:endParaRPr>
          </a:p>
        </p:txBody>
      </p:sp>
      <p:sp>
        <p:nvSpPr>
          <p:cNvPr id="90" name="Rectangle 89"/>
          <p:cNvSpPr/>
          <p:nvPr/>
        </p:nvSpPr>
        <p:spPr bwMode="auto">
          <a:xfrm>
            <a:off x="2286002" y="1336675"/>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manual or scheduled data refresh for reports in Office 365 to on-premise sources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91" name="TextBox 90"/>
          <p:cNvSpPr txBox="1"/>
          <p:nvPr/>
        </p:nvSpPr>
        <p:spPr>
          <a:xfrm>
            <a:off x="12009758" y="6654125"/>
            <a:ext cx="426717" cy="309622"/>
          </a:xfrm>
          <a:prstGeom prst="rect">
            <a:avLst/>
          </a:prstGeom>
          <a:noFill/>
        </p:spPr>
        <p:txBody>
          <a:bodyPr wrap="square" lIns="93267" tIns="46634" rIns="93267" bIns="46634" rtlCol="0" anchor="ctr">
            <a:spAutoFit/>
          </a:bodyPr>
          <a:lstStyle>
            <a:defPPr>
              <a:defRPr lang="en-US"/>
            </a:defPPr>
            <a:lvl1pPr algn="ctr" defTabSz="731513">
              <a:defRPr sz="2000">
                <a:solidFill>
                  <a:schemeClr val="tx1">
                    <a:lumMod val="95000"/>
                    <a:lumOff val="5000"/>
                    <a:alpha val="99000"/>
                  </a:schemeClr>
                </a:solidFill>
                <a:ea typeface="Segoe UI" pitchFamily="34" charset="0"/>
                <a:cs typeface="Segoe UI" pitchFamily="34" charset="0"/>
              </a:defRPr>
            </a:lvl1pPr>
          </a:lstStyle>
          <a:p>
            <a:r>
              <a:rPr lang="en-US" sz="1400" dirty="0" smtClean="0">
                <a:ln>
                  <a:solidFill>
                    <a:srgbClr val="FFFFFF">
                      <a:alpha val="0"/>
                    </a:srgbClr>
                  </a:solidFill>
                </a:ln>
                <a:solidFill>
                  <a:srgbClr val="505050"/>
                </a:solidFill>
              </a:rPr>
              <a:t>22</a:t>
            </a:r>
            <a:endParaRPr lang="en-US" sz="1400" dirty="0">
              <a:ln>
                <a:solidFill>
                  <a:srgbClr val="FFFFFF">
                    <a:alpha val="0"/>
                  </a:srgbClr>
                </a:solidFill>
              </a:ln>
              <a:solidFill>
                <a:srgbClr val="505050"/>
              </a:solidFill>
            </a:endParaRPr>
          </a:p>
        </p:txBody>
      </p:sp>
      <p:sp>
        <p:nvSpPr>
          <p:cNvPr id="95" name="Freeform 86"/>
          <p:cNvSpPr>
            <a:spLocks noEditPoints="1"/>
          </p:cNvSpPr>
          <p:nvPr/>
        </p:nvSpPr>
        <p:spPr bwMode="black">
          <a:xfrm rot="16200000">
            <a:off x="1721472" y="5993168"/>
            <a:ext cx="302258" cy="26496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sp>
        <p:nvSpPr>
          <p:cNvPr id="97" name="Freeform 96"/>
          <p:cNvSpPr/>
          <p:nvPr/>
        </p:nvSpPr>
        <p:spPr bwMode="auto">
          <a:xfrm>
            <a:off x="1360451" y="4049046"/>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96" name="Freeform 8"/>
          <p:cNvSpPr>
            <a:spLocks noEditPoints="1"/>
          </p:cNvSpPr>
          <p:nvPr/>
        </p:nvSpPr>
        <p:spPr bwMode="black">
          <a:xfrm rot="1598130">
            <a:off x="1589953" y="4116215"/>
            <a:ext cx="437379" cy="43720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00BCF2"/>
          </a:solidFill>
          <a:ln>
            <a:noFill/>
          </a:ln>
        </p:spPr>
        <p:txBody>
          <a:bodyPr vert="horz" wrap="square" lIns="77713" tIns="38857" rIns="77713" bIns="38857" numCol="1" anchor="t" anchorCtr="0" compatLnSpc="1">
            <a:prstTxWarp prst="textNoShape">
              <a:avLst/>
            </a:prstTxWarp>
          </a:bodyPr>
          <a:lstStyle/>
          <a:p>
            <a:endParaRPr lang="en-US" sz="1360">
              <a:solidFill>
                <a:srgbClr val="505050"/>
              </a:solidFill>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8910" r="13923"/>
          <a:stretch/>
        </p:blipFill>
        <p:spPr>
          <a:xfrm>
            <a:off x="6021050" y="1882833"/>
            <a:ext cx="5521418" cy="4484687"/>
          </a:xfrm>
          <a:prstGeom prst="rect">
            <a:avLst/>
          </a:prstGeom>
        </p:spPr>
      </p:pic>
      <p:sp>
        <p:nvSpPr>
          <p:cNvPr id="22" name="Rectangle 21"/>
          <p:cNvSpPr/>
          <p:nvPr/>
        </p:nvSpPr>
        <p:spPr bwMode="auto">
          <a:xfrm>
            <a:off x="424136" y="4768670"/>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505050"/>
              </a:solidFill>
            </a:endParaRPr>
          </a:p>
        </p:txBody>
      </p:sp>
      <p:sp>
        <p:nvSpPr>
          <p:cNvPr id="23" name="Rectangle 22"/>
          <p:cNvSpPr/>
          <p:nvPr/>
        </p:nvSpPr>
        <p:spPr bwMode="auto">
          <a:xfrm>
            <a:off x="391624" y="3051538"/>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FFFFFF"/>
              </a:solidFill>
            </a:endParaRPr>
          </a:p>
        </p:txBody>
      </p:sp>
    </p:spTree>
    <p:extLst>
      <p:ext uri="{BB962C8B-B14F-4D97-AF65-F5344CB8AC3E}">
        <p14:creationId xmlns:p14="http://schemas.microsoft.com/office/powerpoint/2010/main" val="86891923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5579323" y="1891998"/>
            <a:ext cx="6391916" cy="4666591"/>
          </a:xfrm>
          <a:prstGeom prst="rect">
            <a:avLst/>
          </a:prstGeom>
        </p:spPr>
      </p:pic>
      <p:sp>
        <p:nvSpPr>
          <p:cNvPr id="4" name="Title 3"/>
          <p:cNvSpPr>
            <a:spLocks noGrp="1"/>
          </p:cNvSpPr>
          <p:nvPr>
            <p:ph type="title"/>
          </p:nvPr>
        </p:nvSpPr>
        <p:spPr>
          <a:xfrm>
            <a:off x="642501" y="44666"/>
            <a:ext cx="11889564" cy="917575"/>
          </a:xfrm>
        </p:spPr>
        <p:txBody>
          <a:bodyPr/>
          <a:lstStyle/>
          <a:p>
            <a:r>
              <a:rPr lang="en-US" dirty="0" smtClean="0">
                <a:solidFill>
                  <a:schemeClr val="tx1"/>
                </a:solidFill>
              </a:rPr>
              <a:t>Extend with Hybrid Cloud Solutions</a:t>
            </a:r>
            <a:endParaRPr lang="en-US" sz="3200" dirty="0">
              <a:solidFill>
                <a:schemeClr val="tx1"/>
              </a:solidFill>
            </a:endParaRPr>
          </a:p>
        </p:txBody>
      </p:sp>
      <p:sp>
        <p:nvSpPr>
          <p:cNvPr id="71" name="Rectangle 70"/>
          <p:cNvSpPr/>
          <p:nvPr/>
        </p:nvSpPr>
        <p:spPr bwMode="auto">
          <a:xfrm>
            <a:off x="2286002" y="3101293"/>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ease of discovery with data search across on premise data </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3" name="Rectangle 72"/>
          <p:cNvSpPr/>
          <p:nvPr/>
        </p:nvSpPr>
        <p:spPr bwMode="auto">
          <a:xfrm>
            <a:off x="2286002" y="4841749"/>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Monitor data usage across your organization to optimize system investments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4" name="Rectangle 73"/>
          <p:cNvSpPr/>
          <p:nvPr/>
        </p:nvSpPr>
        <p:spPr bwMode="auto">
          <a:xfrm>
            <a:off x="457202" y="1336675"/>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On-Premise Data Access</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75" name="Rectangle 74"/>
          <p:cNvSpPr/>
          <p:nvPr/>
        </p:nvSpPr>
        <p:spPr bwMode="auto">
          <a:xfrm>
            <a:off x="457202" y="3089212"/>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FFFFFF"/>
                </a:solidFill>
                <a:ea typeface="Segoe UI" pitchFamily="34" charset="0"/>
                <a:cs typeface="Segoe UI" pitchFamily="34" charset="0"/>
              </a:rPr>
              <a:t>Enterprise Data Search</a:t>
            </a:r>
            <a:endParaRPr lang="en-US" sz="2000" dirty="0">
              <a:ln>
                <a:solidFill>
                  <a:srgbClr val="FFFFFF">
                    <a:alpha val="0"/>
                  </a:srgbClr>
                </a:solidFill>
              </a:ln>
              <a:solidFill>
                <a:srgbClr val="FFFFFF"/>
              </a:solidFill>
              <a:ea typeface="Segoe UI" pitchFamily="34" charset="0"/>
              <a:cs typeface="Segoe UI" pitchFamily="34" charset="0"/>
            </a:endParaRPr>
          </a:p>
        </p:txBody>
      </p:sp>
      <p:sp>
        <p:nvSpPr>
          <p:cNvPr id="76" name="Rectangle 75"/>
          <p:cNvSpPr/>
          <p:nvPr/>
        </p:nvSpPr>
        <p:spPr bwMode="auto">
          <a:xfrm>
            <a:off x="457202" y="4841749"/>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45720" bIns="45720"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Data Usage &amp; Telemetry</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48" name="Freeform 74"/>
          <p:cNvSpPr>
            <a:spLocks noEditPoints="1"/>
          </p:cNvSpPr>
          <p:nvPr/>
        </p:nvSpPr>
        <p:spPr bwMode="black">
          <a:xfrm>
            <a:off x="1416833" y="2301419"/>
            <a:ext cx="822960" cy="640080"/>
          </a:xfrm>
          <a:custGeom>
            <a:avLst/>
            <a:gdLst>
              <a:gd name="T0" fmla="*/ 2004 w 2444"/>
              <a:gd name="T1" fmla="*/ 326 h 2090"/>
              <a:gd name="T2" fmla="*/ 1774 w 2444"/>
              <a:gd name="T3" fmla="*/ 391 h 2090"/>
              <a:gd name="T4" fmla="*/ 1156 w 2444"/>
              <a:gd name="T5" fmla="*/ 0 h 2090"/>
              <a:gd name="T6" fmla="*/ 489 w 2444"/>
              <a:gd name="T7" fmla="*/ 535 h 2090"/>
              <a:gd name="T8" fmla="*/ 350 w 2444"/>
              <a:gd name="T9" fmla="*/ 506 h 2090"/>
              <a:gd name="T10" fmla="*/ 0 w 2444"/>
              <a:gd name="T11" fmla="*/ 856 h 2090"/>
              <a:gd name="T12" fmla="*/ 350 w 2444"/>
              <a:gd name="T13" fmla="*/ 1206 h 2090"/>
              <a:gd name="T14" fmla="*/ 2004 w 2444"/>
              <a:gd name="T15" fmla="*/ 1206 h 2090"/>
              <a:gd name="T16" fmla="*/ 2444 w 2444"/>
              <a:gd name="T17" fmla="*/ 766 h 2090"/>
              <a:gd name="T18" fmla="*/ 2004 w 2444"/>
              <a:gd name="T19" fmla="*/ 326 h 2090"/>
              <a:gd name="T20" fmla="*/ 1590 w 2444"/>
              <a:gd name="T21" fmla="*/ 1326 h 2090"/>
              <a:gd name="T22" fmla="*/ 1465 w 2444"/>
              <a:gd name="T23" fmla="*/ 1326 h 2090"/>
              <a:gd name="T24" fmla="*/ 1465 w 2444"/>
              <a:gd name="T25" fmla="*/ 1743 h 2090"/>
              <a:gd name="T26" fmla="*/ 1222 w 2444"/>
              <a:gd name="T27" fmla="*/ 1934 h 2090"/>
              <a:gd name="T28" fmla="*/ 980 w 2444"/>
              <a:gd name="T29" fmla="*/ 1743 h 2090"/>
              <a:gd name="T30" fmla="*/ 980 w 2444"/>
              <a:gd name="T31" fmla="*/ 1326 h 2090"/>
              <a:gd name="T32" fmla="*/ 854 w 2444"/>
              <a:gd name="T33" fmla="*/ 1326 h 2090"/>
              <a:gd name="T34" fmla="*/ 854 w 2444"/>
              <a:gd name="T35" fmla="*/ 1656 h 2090"/>
              <a:gd name="T36" fmla="*/ 666 w 2444"/>
              <a:gd name="T37" fmla="*/ 1656 h 2090"/>
              <a:gd name="T38" fmla="*/ 1222 w 2444"/>
              <a:gd name="T39" fmla="*/ 2090 h 2090"/>
              <a:gd name="T40" fmla="*/ 1779 w 2444"/>
              <a:gd name="T41" fmla="*/ 1656 h 2090"/>
              <a:gd name="T42" fmla="*/ 1590 w 2444"/>
              <a:gd name="T43" fmla="*/ 1656 h 2090"/>
              <a:gd name="T44" fmla="*/ 1590 w 2444"/>
              <a:gd name="T45" fmla="*/ 1326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44" h="2090">
                <a:moveTo>
                  <a:pt x="2004" y="326"/>
                </a:moveTo>
                <a:cubicBezTo>
                  <a:pt x="1920" y="326"/>
                  <a:pt x="1841" y="350"/>
                  <a:pt x="1774" y="391"/>
                </a:cubicBezTo>
                <a:cubicBezTo>
                  <a:pt x="1665" y="160"/>
                  <a:pt x="1429" y="0"/>
                  <a:pt x="1156" y="0"/>
                </a:cubicBezTo>
                <a:cubicBezTo>
                  <a:pt x="830" y="0"/>
                  <a:pt x="557" y="229"/>
                  <a:pt x="489" y="535"/>
                </a:cubicBezTo>
                <a:cubicBezTo>
                  <a:pt x="446" y="516"/>
                  <a:pt x="399" y="506"/>
                  <a:pt x="350" y="506"/>
                </a:cubicBezTo>
                <a:cubicBezTo>
                  <a:pt x="157" y="506"/>
                  <a:pt x="0" y="663"/>
                  <a:pt x="0" y="856"/>
                </a:cubicBezTo>
                <a:cubicBezTo>
                  <a:pt x="0" y="1049"/>
                  <a:pt x="157" y="1206"/>
                  <a:pt x="350" y="1206"/>
                </a:cubicBezTo>
                <a:cubicBezTo>
                  <a:pt x="2004" y="1206"/>
                  <a:pt x="2004" y="1206"/>
                  <a:pt x="2004" y="1206"/>
                </a:cubicBezTo>
                <a:cubicBezTo>
                  <a:pt x="2247" y="1206"/>
                  <a:pt x="2444" y="1009"/>
                  <a:pt x="2444" y="766"/>
                </a:cubicBezTo>
                <a:cubicBezTo>
                  <a:pt x="2444" y="523"/>
                  <a:pt x="2247" y="326"/>
                  <a:pt x="2004" y="326"/>
                </a:cubicBezTo>
                <a:close/>
                <a:moveTo>
                  <a:pt x="1590" y="1326"/>
                </a:moveTo>
                <a:cubicBezTo>
                  <a:pt x="1465" y="1326"/>
                  <a:pt x="1465" y="1326"/>
                  <a:pt x="1465" y="1326"/>
                </a:cubicBezTo>
                <a:cubicBezTo>
                  <a:pt x="1465" y="1743"/>
                  <a:pt x="1465" y="1743"/>
                  <a:pt x="1465" y="1743"/>
                </a:cubicBezTo>
                <a:cubicBezTo>
                  <a:pt x="1222" y="1934"/>
                  <a:pt x="1222" y="1934"/>
                  <a:pt x="1222" y="1934"/>
                </a:cubicBezTo>
                <a:cubicBezTo>
                  <a:pt x="980" y="1743"/>
                  <a:pt x="980" y="1743"/>
                  <a:pt x="980" y="1743"/>
                </a:cubicBezTo>
                <a:cubicBezTo>
                  <a:pt x="980" y="1326"/>
                  <a:pt x="980" y="1326"/>
                  <a:pt x="980" y="1326"/>
                </a:cubicBezTo>
                <a:cubicBezTo>
                  <a:pt x="854" y="1326"/>
                  <a:pt x="854" y="1326"/>
                  <a:pt x="854" y="1326"/>
                </a:cubicBezTo>
                <a:cubicBezTo>
                  <a:pt x="854" y="1656"/>
                  <a:pt x="854" y="1656"/>
                  <a:pt x="854" y="1656"/>
                </a:cubicBezTo>
                <a:cubicBezTo>
                  <a:pt x="666" y="1656"/>
                  <a:pt x="666" y="1656"/>
                  <a:pt x="666" y="1656"/>
                </a:cubicBezTo>
                <a:cubicBezTo>
                  <a:pt x="1222" y="2090"/>
                  <a:pt x="1222" y="2090"/>
                  <a:pt x="1222" y="2090"/>
                </a:cubicBezTo>
                <a:cubicBezTo>
                  <a:pt x="1779" y="1656"/>
                  <a:pt x="1779" y="1656"/>
                  <a:pt x="1779" y="1656"/>
                </a:cubicBezTo>
                <a:cubicBezTo>
                  <a:pt x="1590" y="1656"/>
                  <a:pt x="1590" y="1656"/>
                  <a:pt x="1590" y="1656"/>
                </a:cubicBezTo>
                <a:lnTo>
                  <a:pt x="1590" y="1326"/>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nvGrpSpPr>
          <p:cNvPr id="58" name="Group 57"/>
          <p:cNvGrpSpPr/>
          <p:nvPr/>
        </p:nvGrpSpPr>
        <p:grpSpPr>
          <a:xfrm>
            <a:off x="1313577" y="5756407"/>
            <a:ext cx="914400" cy="611113"/>
            <a:chOff x="7117315" y="5814427"/>
            <a:chExt cx="914400" cy="611113"/>
          </a:xfrm>
        </p:grpSpPr>
        <p:sp>
          <p:nvSpPr>
            <p:cNvPr id="57" name="Freeform 56"/>
            <p:cNvSpPr/>
            <p:nvPr/>
          </p:nvSpPr>
          <p:spPr bwMode="auto">
            <a:xfrm>
              <a:off x="7117315" y="5814427"/>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52" name="Freeform 86"/>
            <p:cNvSpPr>
              <a:spLocks noEditPoints="1"/>
            </p:cNvSpPr>
            <p:nvPr/>
          </p:nvSpPr>
          <p:spPr bwMode="black">
            <a:xfrm rot="16200000">
              <a:off x="7316164" y="5964973"/>
              <a:ext cx="269852" cy="2468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grpSp>
      <p:sp>
        <p:nvSpPr>
          <p:cNvPr id="46" name="Rectangle 45"/>
          <p:cNvSpPr/>
          <p:nvPr/>
        </p:nvSpPr>
        <p:spPr bwMode="auto">
          <a:xfrm>
            <a:off x="5592279" y="1332494"/>
            <a:ext cx="6378960" cy="4595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lnSpc>
                <a:spcPct val="115000"/>
              </a:lnSpc>
              <a:spcBef>
                <a:spcPct val="0"/>
              </a:spcBef>
              <a:spcAft>
                <a:spcPts val="200"/>
              </a:spcAft>
            </a:pPr>
            <a:r>
              <a:rPr lang="en-US" sz="2200" dirty="0" smtClean="0">
                <a:ln>
                  <a:solidFill>
                    <a:srgbClr val="FFFFFF">
                      <a:alpha val="0"/>
                    </a:srgbClr>
                  </a:solidFill>
                </a:ln>
                <a:solidFill>
                  <a:srgbClr val="FFFFFF"/>
                </a:solidFill>
              </a:rPr>
              <a:t>Data Catalogue</a:t>
            </a:r>
            <a:endParaRPr lang="en-US" sz="2200" dirty="0">
              <a:ln>
                <a:solidFill>
                  <a:srgbClr val="FFFFFF">
                    <a:alpha val="0"/>
                  </a:srgbClr>
                </a:solidFill>
              </a:ln>
              <a:solidFill>
                <a:srgbClr val="FFFFFF"/>
              </a:solidFill>
            </a:endParaRPr>
          </a:p>
        </p:txBody>
      </p:sp>
      <p:sp>
        <p:nvSpPr>
          <p:cNvPr id="90" name="Rectangle 89"/>
          <p:cNvSpPr/>
          <p:nvPr/>
        </p:nvSpPr>
        <p:spPr bwMode="auto">
          <a:xfrm>
            <a:off x="2286002" y="1336675"/>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manual or scheduled data refresh for reports in Office 365 to on-premise sources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91" name="TextBox 90"/>
          <p:cNvSpPr txBox="1"/>
          <p:nvPr/>
        </p:nvSpPr>
        <p:spPr>
          <a:xfrm>
            <a:off x="12009758" y="6654125"/>
            <a:ext cx="426717" cy="309622"/>
          </a:xfrm>
          <a:prstGeom prst="rect">
            <a:avLst/>
          </a:prstGeom>
          <a:noFill/>
        </p:spPr>
        <p:txBody>
          <a:bodyPr wrap="square" lIns="93267" tIns="46634" rIns="93267" bIns="46634" rtlCol="0" anchor="ctr">
            <a:spAutoFit/>
          </a:bodyPr>
          <a:lstStyle>
            <a:defPPr>
              <a:defRPr lang="en-US"/>
            </a:defPPr>
            <a:lvl1pPr algn="ctr" defTabSz="731513">
              <a:defRPr sz="2000">
                <a:solidFill>
                  <a:schemeClr val="tx1">
                    <a:lumMod val="95000"/>
                    <a:lumOff val="5000"/>
                    <a:alpha val="99000"/>
                  </a:schemeClr>
                </a:solidFill>
                <a:ea typeface="Segoe UI" pitchFamily="34" charset="0"/>
                <a:cs typeface="Segoe UI" pitchFamily="34" charset="0"/>
              </a:defRPr>
            </a:lvl1pPr>
          </a:lstStyle>
          <a:p>
            <a:r>
              <a:rPr lang="en-US" sz="1400" dirty="0" smtClean="0">
                <a:ln>
                  <a:solidFill>
                    <a:srgbClr val="FFFFFF">
                      <a:alpha val="0"/>
                    </a:srgbClr>
                  </a:solidFill>
                </a:ln>
                <a:solidFill>
                  <a:srgbClr val="505050"/>
                </a:solidFill>
              </a:rPr>
              <a:t>22</a:t>
            </a:r>
            <a:endParaRPr lang="en-US" sz="1400" dirty="0">
              <a:ln>
                <a:solidFill>
                  <a:srgbClr val="FFFFFF">
                    <a:alpha val="0"/>
                  </a:srgbClr>
                </a:solidFill>
              </a:ln>
              <a:solidFill>
                <a:srgbClr val="505050"/>
              </a:solidFill>
            </a:endParaRPr>
          </a:p>
        </p:txBody>
      </p:sp>
      <p:sp>
        <p:nvSpPr>
          <p:cNvPr id="93" name="Rectangle 92"/>
          <p:cNvSpPr/>
          <p:nvPr/>
        </p:nvSpPr>
        <p:spPr bwMode="auto">
          <a:xfrm>
            <a:off x="9000067" y="2162346"/>
            <a:ext cx="3014271" cy="4396243"/>
          </a:xfrm>
          <a:prstGeom prst="rect">
            <a:avLst/>
          </a:prstGeom>
          <a:noFill/>
          <a:ln w="50800">
            <a:solidFill>
              <a:srgbClr val="FF8C00"/>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94" name="Rectangle 93"/>
          <p:cNvSpPr/>
          <p:nvPr/>
        </p:nvSpPr>
        <p:spPr bwMode="auto">
          <a:xfrm>
            <a:off x="5564983" y="1912445"/>
            <a:ext cx="457522" cy="777947"/>
          </a:xfrm>
          <a:prstGeom prst="rect">
            <a:avLst/>
          </a:prstGeom>
          <a:noFill/>
          <a:ln w="50800">
            <a:solidFill>
              <a:srgbClr val="FF8C00"/>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95" name="Freeform 86"/>
          <p:cNvSpPr>
            <a:spLocks noEditPoints="1"/>
          </p:cNvSpPr>
          <p:nvPr/>
        </p:nvSpPr>
        <p:spPr bwMode="black">
          <a:xfrm rot="16200000">
            <a:off x="1721472" y="5993168"/>
            <a:ext cx="302258" cy="26496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sp>
        <p:nvSpPr>
          <p:cNvPr id="97" name="Freeform 96"/>
          <p:cNvSpPr/>
          <p:nvPr/>
        </p:nvSpPr>
        <p:spPr bwMode="auto">
          <a:xfrm>
            <a:off x="1360451" y="4049046"/>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96" name="Freeform 8"/>
          <p:cNvSpPr>
            <a:spLocks noEditPoints="1"/>
          </p:cNvSpPr>
          <p:nvPr/>
        </p:nvSpPr>
        <p:spPr bwMode="black">
          <a:xfrm rot="1598130">
            <a:off x="1589953" y="4116215"/>
            <a:ext cx="437379" cy="43720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00BCF2"/>
          </a:solidFill>
          <a:ln>
            <a:noFill/>
          </a:ln>
        </p:spPr>
        <p:txBody>
          <a:bodyPr vert="horz" wrap="square" lIns="77713" tIns="38857" rIns="77713" bIns="38857" numCol="1" anchor="t" anchorCtr="0" compatLnSpc="1">
            <a:prstTxWarp prst="textNoShape">
              <a:avLst/>
            </a:prstTxWarp>
          </a:bodyPr>
          <a:lstStyle/>
          <a:p>
            <a:endParaRPr lang="en-US" sz="1360">
              <a:solidFill>
                <a:srgbClr val="505050"/>
              </a:solidFill>
            </a:endParaRPr>
          </a:p>
        </p:txBody>
      </p:sp>
      <p:sp>
        <p:nvSpPr>
          <p:cNvPr id="25" name="Rectangle 24"/>
          <p:cNvSpPr/>
          <p:nvPr/>
        </p:nvSpPr>
        <p:spPr bwMode="auto">
          <a:xfrm>
            <a:off x="394593" y="4806344"/>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505050"/>
              </a:solidFill>
            </a:endParaRPr>
          </a:p>
        </p:txBody>
      </p:sp>
      <p:sp>
        <p:nvSpPr>
          <p:cNvPr id="26" name="Rectangle 25"/>
          <p:cNvSpPr/>
          <p:nvPr/>
        </p:nvSpPr>
        <p:spPr bwMode="auto">
          <a:xfrm>
            <a:off x="425092" y="1305896"/>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505050"/>
              </a:solidFill>
            </a:endParaRPr>
          </a:p>
        </p:txBody>
      </p:sp>
    </p:spTree>
    <p:extLst>
      <p:ext uri="{BB962C8B-B14F-4D97-AF65-F5344CB8AC3E}">
        <p14:creationId xmlns:p14="http://schemas.microsoft.com/office/powerpoint/2010/main" val="116525752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2501" y="44666"/>
            <a:ext cx="11889564" cy="917575"/>
          </a:xfrm>
        </p:spPr>
        <p:txBody>
          <a:bodyPr/>
          <a:lstStyle/>
          <a:p>
            <a:r>
              <a:rPr lang="en-US" dirty="0" smtClean="0">
                <a:solidFill>
                  <a:schemeClr val="tx1"/>
                </a:solidFill>
              </a:rPr>
              <a:t>Extend with Hybrid Cloud Solutions</a:t>
            </a:r>
            <a:endParaRPr lang="en-US" sz="3200" dirty="0">
              <a:solidFill>
                <a:schemeClr val="tx1"/>
              </a:solidFill>
            </a:endParaRPr>
          </a:p>
        </p:txBody>
      </p:sp>
      <p:sp>
        <p:nvSpPr>
          <p:cNvPr id="71" name="Rectangle 70"/>
          <p:cNvSpPr/>
          <p:nvPr/>
        </p:nvSpPr>
        <p:spPr bwMode="auto">
          <a:xfrm>
            <a:off x="2286002" y="3101293"/>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ease of discovery with data search across on premise data </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3" name="Rectangle 72"/>
          <p:cNvSpPr/>
          <p:nvPr/>
        </p:nvSpPr>
        <p:spPr bwMode="auto">
          <a:xfrm>
            <a:off x="2286002" y="4841749"/>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Monitor data usage across your organization to optimize system investments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74" name="Rectangle 73"/>
          <p:cNvSpPr/>
          <p:nvPr/>
        </p:nvSpPr>
        <p:spPr bwMode="auto">
          <a:xfrm>
            <a:off x="457202" y="1336675"/>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On-Premise Data Access</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75" name="Rectangle 74"/>
          <p:cNvSpPr/>
          <p:nvPr/>
        </p:nvSpPr>
        <p:spPr bwMode="auto">
          <a:xfrm>
            <a:off x="457202" y="3089212"/>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505050"/>
                </a:solidFill>
                <a:ea typeface="Segoe UI" pitchFamily="34" charset="0"/>
                <a:cs typeface="Segoe UI" pitchFamily="34" charset="0"/>
              </a:rPr>
              <a:t>Enterprise Data Search</a:t>
            </a:r>
            <a:endParaRPr lang="en-US" sz="2000" dirty="0">
              <a:ln>
                <a:solidFill>
                  <a:srgbClr val="FFFFFF">
                    <a:alpha val="0"/>
                  </a:srgbClr>
                </a:solidFill>
              </a:ln>
              <a:solidFill>
                <a:srgbClr val="505050"/>
              </a:solidFill>
              <a:ea typeface="Segoe UI" pitchFamily="34" charset="0"/>
              <a:cs typeface="Segoe UI" pitchFamily="34" charset="0"/>
            </a:endParaRPr>
          </a:p>
        </p:txBody>
      </p:sp>
      <p:sp>
        <p:nvSpPr>
          <p:cNvPr id="76" name="Rectangle 75"/>
          <p:cNvSpPr/>
          <p:nvPr/>
        </p:nvSpPr>
        <p:spPr bwMode="auto">
          <a:xfrm>
            <a:off x="457202" y="4841749"/>
            <a:ext cx="1828800" cy="166420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45720" bIns="45720" numCol="1" spcCol="0" rtlCol="0" fromWordArt="0" anchor="t" anchorCtr="0" forceAA="0" compatLnSpc="1">
            <a:prstTxWarp prst="textNoShape">
              <a:avLst/>
            </a:prstTxWarp>
            <a:noAutofit/>
          </a:bodyPr>
          <a:lstStyle/>
          <a:p>
            <a:pPr defTabSz="932133" fontAlgn="base">
              <a:spcBef>
                <a:spcPct val="0"/>
              </a:spcBef>
              <a:spcAft>
                <a:spcPct val="0"/>
              </a:spcAft>
            </a:pPr>
            <a:r>
              <a:rPr lang="en-US" sz="2000" dirty="0" smtClean="0">
                <a:ln>
                  <a:solidFill>
                    <a:srgbClr val="FFFFFF">
                      <a:alpha val="0"/>
                    </a:srgbClr>
                  </a:solidFill>
                </a:ln>
                <a:solidFill>
                  <a:srgbClr val="FFFFFF"/>
                </a:solidFill>
                <a:ea typeface="Segoe UI" pitchFamily="34" charset="0"/>
                <a:cs typeface="Segoe UI" pitchFamily="34" charset="0"/>
              </a:rPr>
              <a:t>Data Usage &amp; Telemetry</a:t>
            </a:r>
            <a:endParaRPr lang="en-US" sz="2000" dirty="0">
              <a:ln>
                <a:solidFill>
                  <a:srgbClr val="FFFFFF">
                    <a:alpha val="0"/>
                  </a:srgbClr>
                </a:solidFill>
              </a:ln>
              <a:solidFill>
                <a:srgbClr val="FFFFFF"/>
              </a:solidFill>
              <a:ea typeface="Segoe UI" pitchFamily="34" charset="0"/>
              <a:cs typeface="Segoe UI" pitchFamily="34" charset="0"/>
            </a:endParaRPr>
          </a:p>
        </p:txBody>
      </p:sp>
      <p:sp>
        <p:nvSpPr>
          <p:cNvPr id="48" name="Freeform 74"/>
          <p:cNvSpPr>
            <a:spLocks noEditPoints="1"/>
          </p:cNvSpPr>
          <p:nvPr/>
        </p:nvSpPr>
        <p:spPr bwMode="black">
          <a:xfrm>
            <a:off x="1416833" y="2301419"/>
            <a:ext cx="822960" cy="640080"/>
          </a:xfrm>
          <a:custGeom>
            <a:avLst/>
            <a:gdLst>
              <a:gd name="T0" fmla="*/ 2004 w 2444"/>
              <a:gd name="T1" fmla="*/ 326 h 2090"/>
              <a:gd name="T2" fmla="*/ 1774 w 2444"/>
              <a:gd name="T3" fmla="*/ 391 h 2090"/>
              <a:gd name="T4" fmla="*/ 1156 w 2444"/>
              <a:gd name="T5" fmla="*/ 0 h 2090"/>
              <a:gd name="T6" fmla="*/ 489 w 2444"/>
              <a:gd name="T7" fmla="*/ 535 h 2090"/>
              <a:gd name="T8" fmla="*/ 350 w 2444"/>
              <a:gd name="T9" fmla="*/ 506 h 2090"/>
              <a:gd name="T10" fmla="*/ 0 w 2444"/>
              <a:gd name="T11" fmla="*/ 856 h 2090"/>
              <a:gd name="T12" fmla="*/ 350 w 2444"/>
              <a:gd name="T13" fmla="*/ 1206 h 2090"/>
              <a:gd name="T14" fmla="*/ 2004 w 2444"/>
              <a:gd name="T15" fmla="*/ 1206 h 2090"/>
              <a:gd name="T16" fmla="*/ 2444 w 2444"/>
              <a:gd name="T17" fmla="*/ 766 h 2090"/>
              <a:gd name="T18" fmla="*/ 2004 w 2444"/>
              <a:gd name="T19" fmla="*/ 326 h 2090"/>
              <a:gd name="T20" fmla="*/ 1590 w 2444"/>
              <a:gd name="T21" fmla="*/ 1326 h 2090"/>
              <a:gd name="T22" fmla="*/ 1465 w 2444"/>
              <a:gd name="T23" fmla="*/ 1326 h 2090"/>
              <a:gd name="T24" fmla="*/ 1465 w 2444"/>
              <a:gd name="T25" fmla="*/ 1743 h 2090"/>
              <a:gd name="T26" fmla="*/ 1222 w 2444"/>
              <a:gd name="T27" fmla="*/ 1934 h 2090"/>
              <a:gd name="T28" fmla="*/ 980 w 2444"/>
              <a:gd name="T29" fmla="*/ 1743 h 2090"/>
              <a:gd name="T30" fmla="*/ 980 w 2444"/>
              <a:gd name="T31" fmla="*/ 1326 h 2090"/>
              <a:gd name="T32" fmla="*/ 854 w 2444"/>
              <a:gd name="T33" fmla="*/ 1326 h 2090"/>
              <a:gd name="T34" fmla="*/ 854 w 2444"/>
              <a:gd name="T35" fmla="*/ 1656 h 2090"/>
              <a:gd name="T36" fmla="*/ 666 w 2444"/>
              <a:gd name="T37" fmla="*/ 1656 h 2090"/>
              <a:gd name="T38" fmla="*/ 1222 w 2444"/>
              <a:gd name="T39" fmla="*/ 2090 h 2090"/>
              <a:gd name="T40" fmla="*/ 1779 w 2444"/>
              <a:gd name="T41" fmla="*/ 1656 h 2090"/>
              <a:gd name="T42" fmla="*/ 1590 w 2444"/>
              <a:gd name="T43" fmla="*/ 1656 h 2090"/>
              <a:gd name="T44" fmla="*/ 1590 w 2444"/>
              <a:gd name="T45" fmla="*/ 1326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44" h="2090">
                <a:moveTo>
                  <a:pt x="2004" y="326"/>
                </a:moveTo>
                <a:cubicBezTo>
                  <a:pt x="1920" y="326"/>
                  <a:pt x="1841" y="350"/>
                  <a:pt x="1774" y="391"/>
                </a:cubicBezTo>
                <a:cubicBezTo>
                  <a:pt x="1665" y="160"/>
                  <a:pt x="1429" y="0"/>
                  <a:pt x="1156" y="0"/>
                </a:cubicBezTo>
                <a:cubicBezTo>
                  <a:pt x="830" y="0"/>
                  <a:pt x="557" y="229"/>
                  <a:pt x="489" y="535"/>
                </a:cubicBezTo>
                <a:cubicBezTo>
                  <a:pt x="446" y="516"/>
                  <a:pt x="399" y="506"/>
                  <a:pt x="350" y="506"/>
                </a:cubicBezTo>
                <a:cubicBezTo>
                  <a:pt x="157" y="506"/>
                  <a:pt x="0" y="663"/>
                  <a:pt x="0" y="856"/>
                </a:cubicBezTo>
                <a:cubicBezTo>
                  <a:pt x="0" y="1049"/>
                  <a:pt x="157" y="1206"/>
                  <a:pt x="350" y="1206"/>
                </a:cubicBezTo>
                <a:cubicBezTo>
                  <a:pt x="2004" y="1206"/>
                  <a:pt x="2004" y="1206"/>
                  <a:pt x="2004" y="1206"/>
                </a:cubicBezTo>
                <a:cubicBezTo>
                  <a:pt x="2247" y="1206"/>
                  <a:pt x="2444" y="1009"/>
                  <a:pt x="2444" y="766"/>
                </a:cubicBezTo>
                <a:cubicBezTo>
                  <a:pt x="2444" y="523"/>
                  <a:pt x="2247" y="326"/>
                  <a:pt x="2004" y="326"/>
                </a:cubicBezTo>
                <a:close/>
                <a:moveTo>
                  <a:pt x="1590" y="1326"/>
                </a:moveTo>
                <a:cubicBezTo>
                  <a:pt x="1465" y="1326"/>
                  <a:pt x="1465" y="1326"/>
                  <a:pt x="1465" y="1326"/>
                </a:cubicBezTo>
                <a:cubicBezTo>
                  <a:pt x="1465" y="1743"/>
                  <a:pt x="1465" y="1743"/>
                  <a:pt x="1465" y="1743"/>
                </a:cubicBezTo>
                <a:cubicBezTo>
                  <a:pt x="1222" y="1934"/>
                  <a:pt x="1222" y="1934"/>
                  <a:pt x="1222" y="1934"/>
                </a:cubicBezTo>
                <a:cubicBezTo>
                  <a:pt x="980" y="1743"/>
                  <a:pt x="980" y="1743"/>
                  <a:pt x="980" y="1743"/>
                </a:cubicBezTo>
                <a:cubicBezTo>
                  <a:pt x="980" y="1326"/>
                  <a:pt x="980" y="1326"/>
                  <a:pt x="980" y="1326"/>
                </a:cubicBezTo>
                <a:cubicBezTo>
                  <a:pt x="854" y="1326"/>
                  <a:pt x="854" y="1326"/>
                  <a:pt x="854" y="1326"/>
                </a:cubicBezTo>
                <a:cubicBezTo>
                  <a:pt x="854" y="1656"/>
                  <a:pt x="854" y="1656"/>
                  <a:pt x="854" y="1656"/>
                </a:cubicBezTo>
                <a:cubicBezTo>
                  <a:pt x="666" y="1656"/>
                  <a:pt x="666" y="1656"/>
                  <a:pt x="666" y="1656"/>
                </a:cubicBezTo>
                <a:cubicBezTo>
                  <a:pt x="1222" y="2090"/>
                  <a:pt x="1222" y="2090"/>
                  <a:pt x="1222" y="2090"/>
                </a:cubicBezTo>
                <a:cubicBezTo>
                  <a:pt x="1779" y="1656"/>
                  <a:pt x="1779" y="1656"/>
                  <a:pt x="1779" y="1656"/>
                </a:cubicBezTo>
                <a:cubicBezTo>
                  <a:pt x="1590" y="1656"/>
                  <a:pt x="1590" y="1656"/>
                  <a:pt x="1590" y="1656"/>
                </a:cubicBezTo>
                <a:lnTo>
                  <a:pt x="1590" y="1326"/>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grpSp>
        <p:nvGrpSpPr>
          <p:cNvPr id="58" name="Group 57"/>
          <p:cNvGrpSpPr/>
          <p:nvPr/>
        </p:nvGrpSpPr>
        <p:grpSpPr>
          <a:xfrm>
            <a:off x="1313577" y="5756407"/>
            <a:ext cx="914400" cy="611113"/>
            <a:chOff x="7117315" y="5814427"/>
            <a:chExt cx="914400" cy="611113"/>
          </a:xfrm>
        </p:grpSpPr>
        <p:sp>
          <p:nvSpPr>
            <p:cNvPr id="57" name="Freeform 56"/>
            <p:cNvSpPr/>
            <p:nvPr/>
          </p:nvSpPr>
          <p:spPr bwMode="auto">
            <a:xfrm>
              <a:off x="7117315" y="5814427"/>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52" name="Freeform 86"/>
            <p:cNvSpPr>
              <a:spLocks noEditPoints="1"/>
            </p:cNvSpPr>
            <p:nvPr/>
          </p:nvSpPr>
          <p:spPr bwMode="black">
            <a:xfrm rot="16200000">
              <a:off x="7316164" y="5964973"/>
              <a:ext cx="269852" cy="2468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grpSp>
      <p:sp>
        <p:nvSpPr>
          <p:cNvPr id="46" name="Rectangle 45"/>
          <p:cNvSpPr/>
          <p:nvPr/>
        </p:nvSpPr>
        <p:spPr bwMode="auto">
          <a:xfrm>
            <a:off x="5592279" y="1332494"/>
            <a:ext cx="6378960" cy="4595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lnSpc>
                <a:spcPct val="115000"/>
              </a:lnSpc>
              <a:spcBef>
                <a:spcPct val="0"/>
              </a:spcBef>
              <a:spcAft>
                <a:spcPts val="200"/>
              </a:spcAft>
            </a:pPr>
            <a:r>
              <a:rPr lang="en-US" sz="2200" dirty="0" smtClean="0">
                <a:ln>
                  <a:solidFill>
                    <a:srgbClr val="FFFFFF">
                      <a:alpha val="0"/>
                    </a:srgbClr>
                  </a:solidFill>
                </a:ln>
                <a:solidFill>
                  <a:srgbClr val="FFFFFF"/>
                </a:solidFill>
              </a:rPr>
              <a:t>Data Catalogue</a:t>
            </a:r>
            <a:endParaRPr lang="en-US" sz="2200" dirty="0">
              <a:ln>
                <a:solidFill>
                  <a:srgbClr val="FFFFFF">
                    <a:alpha val="0"/>
                  </a:srgbClr>
                </a:solidFill>
              </a:ln>
              <a:solidFill>
                <a:srgbClr val="FFFFFF"/>
              </a:solidFill>
            </a:endParaRPr>
          </a:p>
        </p:txBody>
      </p:sp>
      <p:sp>
        <p:nvSpPr>
          <p:cNvPr id="90" name="Rectangle 89"/>
          <p:cNvSpPr/>
          <p:nvPr/>
        </p:nvSpPr>
        <p:spPr bwMode="auto">
          <a:xfrm>
            <a:off x="2286002" y="1336675"/>
            <a:ext cx="3200400" cy="166420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0" tIns="45715" rIns="91430" bIns="45715" numCol="1" spcCol="0" rtlCol="0" fromWordArt="0" anchor="t" anchorCtr="0" forceAA="0" compatLnSpc="1">
            <a:prstTxWarp prst="textNoShape">
              <a:avLst/>
            </a:prstTxWarp>
            <a:noAutofit/>
          </a:bodyPr>
          <a:lstStyle/>
          <a:p>
            <a:pPr defTabSz="932133" fontAlgn="base">
              <a:spcAft>
                <a:spcPts val="1200"/>
              </a:spcAft>
            </a:pPr>
            <a:r>
              <a:rPr lang="en-IN" sz="1600" dirty="0" smtClean="0">
                <a:ln>
                  <a:solidFill>
                    <a:srgbClr val="FFFFFF">
                      <a:alpha val="0"/>
                    </a:srgbClr>
                  </a:solidFill>
                </a:ln>
                <a:solidFill>
                  <a:srgbClr val="505050"/>
                </a:solidFill>
                <a:ea typeface="Segoe UI" pitchFamily="34" charset="0"/>
                <a:cs typeface="Segoe UI" pitchFamily="34" charset="0"/>
              </a:rPr>
              <a:t>Enable manual or scheduled data refresh for reports in Office 365 to on-premise sources</a:t>
            </a:r>
            <a:endParaRPr lang="en-IN" sz="1600" dirty="0">
              <a:ln>
                <a:solidFill>
                  <a:srgbClr val="FFFFFF">
                    <a:alpha val="0"/>
                  </a:srgbClr>
                </a:solidFill>
              </a:ln>
              <a:solidFill>
                <a:srgbClr val="505050"/>
              </a:solidFill>
              <a:ea typeface="Segoe UI" pitchFamily="34" charset="0"/>
              <a:cs typeface="Segoe UI" pitchFamily="34" charset="0"/>
            </a:endParaRPr>
          </a:p>
        </p:txBody>
      </p:sp>
      <p:sp>
        <p:nvSpPr>
          <p:cNvPr id="91" name="TextBox 90"/>
          <p:cNvSpPr txBox="1"/>
          <p:nvPr/>
        </p:nvSpPr>
        <p:spPr>
          <a:xfrm>
            <a:off x="12009758" y="6654125"/>
            <a:ext cx="426717" cy="309622"/>
          </a:xfrm>
          <a:prstGeom prst="rect">
            <a:avLst/>
          </a:prstGeom>
          <a:noFill/>
        </p:spPr>
        <p:txBody>
          <a:bodyPr wrap="square" lIns="93267" tIns="46634" rIns="93267" bIns="46634" rtlCol="0" anchor="ctr">
            <a:spAutoFit/>
          </a:bodyPr>
          <a:lstStyle>
            <a:defPPr>
              <a:defRPr lang="en-US"/>
            </a:defPPr>
            <a:lvl1pPr algn="ctr" defTabSz="731513">
              <a:defRPr sz="2000">
                <a:solidFill>
                  <a:schemeClr val="tx1">
                    <a:lumMod val="95000"/>
                    <a:lumOff val="5000"/>
                    <a:alpha val="99000"/>
                  </a:schemeClr>
                </a:solidFill>
                <a:ea typeface="Segoe UI" pitchFamily="34" charset="0"/>
                <a:cs typeface="Segoe UI" pitchFamily="34" charset="0"/>
              </a:defRPr>
            </a:lvl1pPr>
          </a:lstStyle>
          <a:p>
            <a:r>
              <a:rPr lang="en-US" sz="1400" dirty="0" smtClean="0">
                <a:ln>
                  <a:solidFill>
                    <a:srgbClr val="FFFFFF">
                      <a:alpha val="0"/>
                    </a:srgbClr>
                  </a:solidFill>
                </a:ln>
                <a:solidFill>
                  <a:srgbClr val="505050"/>
                </a:solidFill>
              </a:rPr>
              <a:t>22</a:t>
            </a:r>
            <a:endParaRPr lang="en-US" sz="1400" dirty="0">
              <a:ln>
                <a:solidFill>
                  <a:srgbClr val="FFFFFF">
                    <a:alpha val="0"/>
                  </a:srgbClr>
                </a:solidFill>
              </a:ln>
              <a:solidFill>
                <a:srgbClr val="505050"/>
              </a:solidFill>
            </a:endParaRPr>
          </a:p>
        </p:txBody>
      </p:sp>
      <p:sp>
        <p:nvSpPr>
          <p:cNvPr id="95" name="Freeform 86"/>
          <p:cNvSpPr>
            <a:spLocks noEditPoints="1"/>
          </p:cNvSpPr>
          <p:nvPr/>
        </p:nvSpPr>
        <p:spPr bwMode="black">
          <a:xfrm rot="16200000">
            <a:off x="1721472" y="5993168"/>
            <a:ext cx="302258" cy="26496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505050"/>
              </a:solidFill>
            </a:endParaRPr>
          </a:p>
        </p:txBody>
      </p:sp>
      <p:sp>
        <p:nvSpPr>
          <p:cNvPr id="97" name="Freeform 96"/>
          <p:cNvSpPr/>
          <p:nvPr/>
        </p:nvSpPr>
        <p:spPr bwMode="auto">
          <a:xfrm>
            <a:off x="1360451" y="4049046"/>
            <a:ext cx="914400" cy="611113"/>
          </a:xfrm>
          <a:custGeom>
            <a:avLst/>
            <a:gdLst>
              <a:gd name="connsiteX0" fmla="*/ 982980 w 2735580"/>
              <a:gd name="connsiteY0" fmla="*/ 0 h 1775460"/>
              <a:gd name="connsiteX1" fmla="*/ 2712720 w 2735580"/>
              <a:gd name="connsiteY1" fmla="*/ 495300 h 1775460"/>
              <a:gd name="connsiteX2" fmla="*/ 2735580 w 2735580"/>
              <a:gd name="connsiteY2" fmla="*/ 1394460 h 1775460"/>
              <a:gd name="connsiteX3" fmla="*/ 2164080 w 2735580"/>
              <a:gd name="connsiteY3" fmla="*/ 1615440 h 1775460"/>
              <a:gd name="connsiteX4" fmla="*/ 1356360 w 2735580"/>
              <a:gd name="connsiteY4" fmla="*/ 1775460 h 1775460"/>
              <a:gd name="connsiteX5" fmla="*/ 152400 w 2735580"/>
              <a:gd name="connsiteY5" fmla="*/ 1485900 h 1775460"/>
              <a:gd name="connsiteX6" fmla="*/ 0 w 2735580"/>
              <a:gd name="connsiteY6" fmla="*/ 571500 h 1775460"/>
              <a:gd name="connsiteX7" fmla="*/ 982980 w 2735580"/>
              <a:gd name="connsiteY7" fmla="*/ 0 h 1775460"/>
              <a:gd name="connsiteX0" fmla="*/ 982980 w 2735580"/>
              <a:gd name="connsiteY0" fmla="*/ 198997 h 1974457"/>
              <a:gd name="connsiteX1" fmla="*/ 2712720 w 2735580"/>
              <a:gd name="connsiteY1" fmla="*/ 694297 h 1974457"/>
              <a:gd name="connsiteX2" fmla="*/ 2735580 w 2735580"/>
              <a:gd name="connsiteY2" fmla="*/ 1593457 h 1974457"/>
              <a:gd name="connsiteX3" fmla="*/ 2164080 w 2735580"/>
              <a:gd name="connsiteY3" fmla="*/ 1814437 h 1974457"/>
              <a:gd name="connsiteX4" fmla="*/ 1356360 w 2735580"/>
              <a:gd name="connsiteY4" fmla="*/ 1974457 h 1974457"/>
              <a:gd name="connsiteX5" fmla="*/ 152400 w 2735580"/>
              <a:gd name="connsiteY5" fmla="*/ 1684897 h 1974457"/>
              <a:gd name="connsiteX6" fmla="*/ 0 w 2735580"/>
              <a:gd name="connsiteY6" fmla="*/ 770497 h 1974457"/>
              <a:gd name="connsiteX7" fmla="*/ 982980 w 2735580"/>
              <a:gd name="connsiteY7" fmla="*/ 198997 h 1974457"/>
              <a:gd name="connsiteX0" fmla="*/ 1028864 w 2781464"/>
              <a:gd name="connsiteY0" fmla="*/ 211861 h 1987321"/>
              <a:gd name="connsiteX1" fmla="*/ 2758604 w 2781464"/>
              <a:gd name="connsiteY1" fmla="*/ 707161 h 1987321"/>
              <a:gd name="connsiteX2" fmla="*/ 2781464 w 2781464"/>
              <a:gd name="connsiteY2" fmla="*/ 1606321 h 1987321"/>
              <a:gd name="connsiteX3" fmla="*/ 2209964 w 2781464"/>
              <a:gd name="connsiteY3" fmla="*/ 1827301 h 1987321"/>
              <a:gd name="connsiteX4" fmla="*/ 1402244 w 2781464"/>
              <a:gd name="connsiteY4" fmla="*/ 1987321 h 1987321"/>
              <a:gd name="connsiteX5" fmla="*/ 198284 w 2781464"/>
              <a:gd name="connsiteY5" fmla="*/ 1697761 h 1987321"/>
              <a:gd name="connsiteX6" fmla="*/ 45884 w 2781464"/>
              <a:gd name="connsiteY6" fmla="*/ 783361 h 1987321"/>
              <a:gd name="connsiteX7" fmla="*/ 1028864 w 2781464"/>
              <a:gd name="connsiteY7" fmla="*/ 211861 h 1987321"/>
              <a:gd name="connsiteX0" fmla="*/ 1022219 w 2774819"/>
              <a:gd name="connsiteY0" fmla="*/ 215060 h 1990520"/>
              <a:gd name="connsiteX1" fmla="*/ 2751959 w 2774819"/>
              <a:gd name="connsiteY1" fmla="*/ 710360 h 1990520"/>
              <a:gd name="connsiteX2" fmla="*/ 2774819 w 2774819"/>
              <a:gd name="connsiteY2" fmla="*/ 1609520 h 1990520"/>
              <a:gd name="connsiteX3" fmla="*/ 2203319 w 2774819"/>
              <a:gd name="connsiteY3" fmla="*/ 1830500 h 1990520"/>
              <a:gd name="connsiteX4" fmla="*/ 1395599 w 2774819"/>
              <a:gd name="connsiteY4" fmla="*/ 1990520 h 1990520"/>
              <a:gd name="connsiteX5" fmla="*/ 191639 w 2774819"/>
              <a:gd name="connsiteY5" fmla="*/ 1700960 h 1990520"/>
              <a:gd name="connsiteX6" fmla="*/ 39239 w 2774819"/>
              <a:gd name="connsiteY6" fmla="*/ 786560 h 1990520"/>
              <a:gd name="connsiteX7" fmla="*/ 1022219 w 2774819"/>
              <a:gd name="connsiteY7" fmla="*/ 215060 h 1990520"/>
              <a:gd name="connsiteX0" fmla="*/ 1034170 w 2786770"/>
              <a:gd name="connsiteY0" fmla="*/ 230584 h 2006044"/>
              <a:gd name="connsiteX1" fmla="*/ 2763910 w 2786770"/>
              <a:gd name="connsiteY1" fmla="*/ 725884 h 2006044"/>
              <a:gd name="connsiteX2" fmla="*/ 2786770 w 2786770"/>
              <a:gd name="connsiteY2" fmla="*/ 1625044 h 2006044"/>
              <a:gd name="connsiteX3" fmla="*/ 2215270 w 2786770"/>
              <a:gd name="connsiteY3" fmla="*/ 1846024 h 2006044"/>
              <a:gd name="connsiteX4" fmla="*/ 1407550 w 2786770"/>
              <a:gd name="connsiteY4" fmla="*/ 2006044 h 2006044"/>
              <a:gd name="connsiteX5" fmla="*/ 203590 w 2786770"/>
              <a:gd name="connsiteY5" fmla="*/ 1716484 h 2006044"/>
              <a:gd name="connsiteX6" fmla="*/ 51190 w 2786770"/>
              <a:gd name="connsiteY6" fmla="*/ 802084 h 2006044"/>
              <a:gd name="connsiteX7" fmla="*/ 1034170 w 2786770"/>
              <a:gd name="connsiteY7" fmla="*/ 230584 h 2006044"/>
              <a:gd name="connsiteX0" fmla="*/ 1033745 w 2786345"/>
              <a:gd name="connsiteY0" fmla="*/ 204508 h 1979968"/>
              <a:gd name="connsiteX1" fmla="*/ 2763485 w 2786345"/>
              <a:gd name="connsiteY1" fmla="*/ 699808 h 1979968"/>
              <a:gd name="connsiteX2" fmla="*/ 2786345 w 2786345"/>
              <a:gd name="connsiteY2" fmla="*/ 1598968 h 1979968"/>
              <a:gd name="connsiteX3" fmla="*/ 2214845 w 2786345"/>
              <a:gd name="connsiteY3" fmla="*/ 1819948 h 1979968"/>
              <a:gd name="connsiteX4" fmla="*/ 1407125 w 2786345"/>
              <a:gd name="connsiteY4" fmla="*/ 1979968 h 1979968"/>
              <a:gd name="connsiteX5" fmla="*/ 203165 w 2786345"/>
              <a:gd name="connsiteY5" fmla="*/ 1690408 h 1979968"/>
              <a:gd name="connsiteX6" fmla="*/ 50765 w 2786345"/>
              <a:gd name="connsiteY6" fmla="*/ 776008 h 1979968"/>
              <a:gd name="connsiteX7" fmla="*/ 1033745 w 2786345"/>
              <a:gd name="connsiteY7" fmla="*/ 204508 h 1979968"/>
              <a:gd name="connsiteX0" fmla="*/ 1435086 w 3187686"/>
              <a:gd name="connsiteY0" fmla="*/ 204508 h 1979968"/>
              <a:gd name="connsiteX1" fmla="*/ 3164826 w 3187686"/>
              <a:gd name="connsiteY1" fmla="*/ 699808 h 1979968"/>
              <a:gd name="connsiteX2" fmla="*/ 3187686 w 3187686"/>
              <a:gd name="connsiteY2" fmla="*/ 1598968 h 1979968"/>
              <a:gd name="connsiteX3" fmla="*/ 2616186 w 3187686"/>
              <a:gd name="connsiteY3" fmla="*/ 1819948 h 1979968"/>
              <a:gd name="connsiteX4" fmla="*/ 1808466 w 3187686"/>
              <a:gd name="connsiteY4" fmla="*/ 1979968 h 1979968"/>
              <a:gd name="connsiteX5" fmla="*/ 604506 w 3187686"/>
              <a:gd name="connsiteY5" fmla="*/ 1690408 h 1979968"/>
              <a:gd name="connsiteX6" fmla="*/ 452106 w 3187686"/>
              <a:gd name="connsiteY6" fmla="*/ 776008 h 1979968"/>
              <a:gd name="connsiteX7" fmla="*/ 1435086 w 3187686"/>
              <a:gd name="connsiteY7" fmla="*/ 204508 h 1979968"/>
              <a:gd name="connsiteX0" fmla="*/ 1558748 w 3311348"/>
              <a:gd name="connsiteY0" fmla="*/ 204508 h 1979968"/>
              <a:gd name="connsiteX1" fmla="*/ 3288488 w 3311348"/>
              <a:gd name="connsiteY1" fmla="*/ 699808 h 1979968"/>
              <a:gd name="connsiteX2" fmla="*/ 3311348 w 3311348"/>
              <a:gd name="connsiteY2" fmla="*/ 1598968 h 1979968"/>
              <a:gd name="connsiteX3" fmla="*/ 2739848 w 3311348"/>
              <a:gd name="connsiteY3" fmla="*/ 1819948 h 1979968"/>
              <a:gd name="connsiteX4" fmla="*/ 1932128 w 3311348"/>
              <a:gd name="connsiteY4" fmla="*/ 1979968 h 1979968"/>
              <a:gd name="connsiteX5" fmla="*/ 728168 w 3311348"/>
              <a:gd name="connsiteY5" fmla="*/ 1690408 h 1979968"/>
              <a:gd name="connsiteX6" fmla="*/ 575768 w 3311348"/>
              <a:gd name="connsiteY6" fmla="*/ 776008 h 1979968"/>
              <a:gd name="connsiteX7" fmla="*/ 1558748 w 3311348"/>
              <a:gd name="connsiteY7" fmla="*/ 204508 h 1979968"/>
              <a:gd name="connsiteX0" fmla="*/ 1525623 w 3278223"/>
              <a:gd name="connsiteY0" fmla="*/ 204508 h 1979968"/>
              <a:gd name="connsiteX1" fmla="*/ 3255363 w 3278223"/>
              <a:gd name="connsiteY1" fmla="*/ 699808 h 1979968"/>
              <a:gd name="connsiteX2" fmla="*/ 3278223 w 3278223"/>
              <a:gd name="connsiteY2" fmla="*/ 1598968 h 1979968"/>
              <a:gd name="connsiteX3" fmla="*/ 2706723 w 3278223"/>
              <a:gd name="connsiteY3" fmla="*/ 1819948 h 1979968"/>
              <a:gd name="connsiteX4" fmla="*/ 1899003 w 3278223"/>
              <a:gd name="connsiteY4" fmla="*/ 1979968 h 1979968"/>
              <a:gd name="connsiteX5" fmla="*/ 695043 w 3278223"/>
              <a:gd name="connsiteY5" fmla="*/ 1690408 h 1979968"/>
              <a:gd name="connsiteX6" fmla="*/ 542643 w 3278223"/>
              <a:gd name="connsiteY6" fmla="*/ 776008 h 1979968"/>
              <a:gd name="connsiteX7" fmla="*/ 1525623 w 3278223"/>
              <a:gd name="connsiteY7" fmla="*/ 204508 h 1979968"/>
              <a:gd name="connsiteX0" fmla="*/ 1472866 w 3225466"/>
              <a:gd name="connsiteY0" fmla="*/ 204508 h 1979968"/>
              <a:gd name="connsiteX1" fmla="*/ 3202606 w 3225466"/>
              <a:gd name="connsiteY1" fmla="*/ 699808 h 1979968"/>
              <a:gd name="connsiteX2" fmla="*/ 3225466 w 3225466"/>
              <a:gd name="connsiteY2" fmla="*/ 1598968 h 1979968"/>
              <a:gd name="connsiteX3" fmla="*/ 2653966 w 3225466"/>
              <a:gd name="connsiteY3" fmla="*/ 1819948 h 1979968"/>
              <a:gd name="connsiteX4" fmla="*/ 1846246 w 3225466"/>
              <a:gd name="connsiteY4" fmla="*/ 1979968 h 1979968"/>
              <a:gd name="connsiteX5" fmla="*/ 642286 w 3225466"/>
              <a:gd name="connsiteY5" fmla="*/ 1690408 h 1979968"/>
              <a:gd name="connsiteX6" fmla="*/ 489886 w 3225466"/>
              <a:gd name="connsiteY6" fmla="*/ 776008 h 1979968"/>
              <a:gd name="connsiteX7" fmla="*/ 1472866 w 3225466"/>
              <a:gd name="connsiteY7" fmla="*/ 204508 h 1979968"/>
              <a:gd name="connsiteX0" fmla="*/ 1523936 w 3276536"/>
              <a:gd name="connsiteY0" fmla="*/ 204508 h 1979968"/>
              <a:gd name="connsiteX1" fmla="*/ 3253676 w 3276536"/>
              <a:gd name="connsiteY1" fmla="*/ 699808 h 1979968"/>
              <a:gd name="connsiteX2" fmla="*/ 3276536 w 3276536"/>
              <a:gd name="connsiteY2" fmla="*/ 1598968 h 1979968"/>
              <a:gd name="connsiteX3" fmla="*/ 2705036 w 3276536"/>
              <a:gd name="connsiteY3" fmla="*/ 1819948 h 1979968"/>
              <a:gd name="connsiteX4" fmla="*/ 1897316 w 3276536"/>
              <a:gd name="connsiteY4" fmla="*/ 1979968 h 1979968"/>
              <a:gd name="connsiteX5" fmla="*/ 693356 w 3276536"/>
              <a:gd name="connsiteY5" fmla="*/ 1690408 h 1979968"/>
              <a:gd name="connsiteX6" fmla="*/ 540956 w 3276536"/>
              <a:gd name="connsiteY6" fmla="*/ 776008 h 1979968"/>
              <a:gd name="connsiteX7" fmla="*/ 1523936 w 3276536"/>
              <a:gd name="connsiteY7" fmla="*/ 204508 h 1979968"/>
              <a:gd name="connsiteX0" fmla="*/ 1523936 w 3276536"/>
              <a:gd name="connsiteY0" fmla="*/ 204508 h 2211379"/>
              <a:gd name="connsiteX1" fmla="*/ 3253676 w 3276536"/>
              <a:gd name="connsiteY1" fmla="*/ 699808 h 2211379"/>
              <a:gd name="connsiteX2" fmla="*/ 3276536 w 3276536"/>
              <a:gd name="connsiteY2" fmla="*/ 1598968 h 2211379"/>
              <a:gd name="connsiteX3" fmla="*/ 2705036 w 3276536"/>
              <a:gd name="connsiteY3" fmla="*/ 1819948 h 2211379"/>
              <a:gd name="connsiteX4" fmla="*/ 1897316 w 3276536"/>
              <a:gd name="connsiteY4" fmla="*/ 1979968 h 2211379"/>
              <a:gd name="connsiteX5" fmla="*/ 693356 w 3276536"/>
              <a:gd name="connsiteY5" fmla="*/ 1690408 h 2211379"/>
              <a:gd name="connsiteX6" fmla="*/ 540956 w 3276536"/>
              <a:gd name="connsiteY6" fmla="*/ 776008 h 2211379"/>
              <a:gd name="connsiteX7" fmla="*/ 1523936 w 3276536"/>
              <a:gd name="connsiteY7" fmla="*/ 204508 h 2211379"/>
              <a:gd name="connsiteX0" fmla="*/ 1523936 w 3276536"/>
              <a:gd name="connsiteY0" fmla="*/ 204508 h 2307909"/>
              <a:gd name="connsiteX1" fmla="*/ 3253676 w 3276536"/>
              <a:gd name="connsiteY1" fmla="*/ 699808 h 2307909"/>
              <a:gd name="connsiteX2" fmla="*/ 3276536 w 3276536"/>
              <a:gd name="connsiteY2" fmla="*/ 1598968 h 2307909"/>
              <a:gd name="connsiteX3" fmla="*/ 2705036 w 3276536"/>
              <a:gd name="connsiteY3" fmla="*/ 1819948 h 2307909"/>
              <a:gd name="connsiteX4" fmla="*/ 1897316 w 3276536"/>
              <a:gd name="connsiteY4" fmla="*/ 1979968 h 2307909"/>
              <a:gd name="connsiteX5" fmla="*/ 693356 w 3276536"/>
              <a:gd name="connsiteY5" fmla="*/ 1690408 h 2307909"/>
              <a:gd name="connsiteX6" fmla="*/ 540956 w 3276536"/>
              <a:gd name="connsiteY6" fmla="*/ 776008 h 2307909"/>
              <a:gd name="connsiteX7" fmla="*/ 1523936 w 3276536"/>
              <a:gd name="connsiteY7" fmla="*/ 204508 h 2307909"/>
              <a:gd name="connsiteX0" fmla="*/ 1523936 w 3276536"/>
              <a:gd name="connsiteY0" fmla="*/ 204508 h 2218102"/>
              <a:gd name="connsiteX1" fmla="*/ 3253676 w 3276536"/>
              <a:gd name="connsiteY1" fmla="*/ 699808 h 2218102"/>
              <a:gd name="connsiteX2" fmla="*/ 3276536 w 3276536"/>
              <a:gd name="connsiteY2" fmla="*/ 1598968 h 2218102"/>
              <a:gd name="connsiteX3" fmla="*/ 2705036 w 3276536"/>
              <a:gd name="connsiteY3" fmla="*/ 1819948 h 2218102"/>
              <a:gd name="connsiteX4" fmla="*/ 1897316 w 3276536"/>
              <a:gd name="connsiteY4" fmla="*/ 1979968 h 2218102"/>
              <a:gd name="connsiteX5" fmla="*/ 693356 w 3276536"/>
              <a:gd name="connsiteY5" fmla="*/ 1690408 h 2218102"/>
              <a:gd name="connsiteX6" fmla="*/ 540956 w 3276536"/>
              <a:gd name="connsiteY6" fmla="*/ 776008 h 2218102"/>
              <a:gd name="connsiteX7" fmla="*/ 1523936 w 3276536"/>
              <a:gd name="connsiteY7" fmla="*/ 204508 h 2218102"/>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276536"/>
              <a:gd name="connsiteY0" fmla="*/ 204508 h 2244106"/>
              <a:gd name="connsiteX1" fmla="*/ 3253676 w 3276536"/>
              <a:gd name="connsiteY1" fmla="*/ 699808 h 2244106"/>
              <a:gd name="connsiteX2" fmla="*/ 3276536 w 3276536"/>
              <a:gd name="connsiteY2" fmla="*/ 1598968 h 2244106"/>
              <a:gd name="connsiteX3" fmla="*/ 2705036 w 3276536"/>
              <a:gd name="connsiteY3" fmla="*/ 1819948 h 2244106"/>
              <a:gd name="connsiteX4" fmla="*/ 1897316 w 3276536"/>
              <a:gd name="connsiteY4" fmla="*/ 1979968 h 2244106"/>
              <a:gd name="connsiteX5" fmla="*/ 693356 w 3276536"/>
              <a:gd name="connsiteY5" fmla="*/ 1690408 h 2244106"/>
              <a:gd name="connsiteX6" fmla="*/ 540956 w 3276536"/>
              <a:gd name="connsiteY6" fmla="*/ 776008 h 2244106"/>
              <a:gd name="connsiteX7" fmla="*/ 1523936 w 3276536"/>
              <a:gd name="connsiteY7" fmla="*/ 204508 h 2244106"/>
              <a:gd name="connsiteX0" fmla="*/ 1523936 w 3661818"/>
              <a:gd name="connsiteY0" fmla="*/ 204508 h 2244106"/>
              <a:gd name="connsiteX1" fmla="*/ 3253676 w 3661818"/>
              <a:gd name="connsiteY1" fmla="*/ 699808 h 2244106"/>
              <a:gd name="connsiteX2" fmla="*/ 3276536 w 3661818"/>
              <a:gd name="connsiteY2" fmla="*/ 1598968 h 2244106"/>
              <a:gd name="connsiteX3" fmla="*/ 2705036 w 3661818"/>
              <a:gd name="connsiteY3" fmla="*/ 1819948 h 2244106"/>
              <a:gd name="connsiteX4" fmla="*/ 1897316 w 3661818"/>
              <a:gd name="connsiteY4" fmla="*/ 1979968 h 2244106"/>
              <a:gd name="connsiteX5" fmla="*/ 693356 w 3661818"/>
              <a:gd name="connsiteY5" fmla="*/ 1690408 h 2244106"/>
              <a:gd name="connsiteX6" fmla="*/ 540956 w 3661818"/>
              <a:gd name="connsiteY6" fmla="*/ 776008 h 2244106"/>
              <a:gd name="connsiteX7" fmla="*/ 1523936 w 366181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204508 h 2244106"/>
              <a:gd name="connsiteX1" fmla="*/ 3253676 w 3880928"/>
              <a:gd name="connsiteY1" fmla="*/ 699808 h 2244106"/>
              <a:gd name="connsiteX2" fmla="*/ 3276536 w 3880928"/>
              <a:gd name="connsiteY2" fmla="*/ 1598968 h 2244106"/>
              <a:gd name="connsiteX3" fmla="*/ 2705036 w 3880928"/>
              <a:gd name="connsiteY3" fmla="*/ 1819948 h 2244106"/>
              <a:gd name="connsiteX4" fmla="*/ 1897316 w 3880928"/>
              <a:gd name="connsiteY4" fmla="*/ 1979968 h 2244106"/>
              <a:gd name="connsiteX5" fmla="*/ 693356 w 3880928"/>
              <a:gd name="connsiteY5" fmla="*/ 1690408 h 2244106"/>
              <a:gd name="connsiteX6" fmla="*/ 540956 w 3880928"/>
              <a:gd name="connsiteY6" fmla="*/ 776008 h 2244106"/>
              <a:gd name="connsiteX7" fmla="*/ 1523936 w 3880928"/>
              <a:gd name="connsiteY7" fmla="*/ 204508 h 2244106"/>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 name="connsiteX0" fmla="*/ 1523936 w 3880928"/>
              <a:gd name="connsiteY0" fmla="*/ 494034 h 2533632"/>
              <a:gd name="connsiteX1" fmla="*/ 3253676 w 3880928"/>
              <a:gd name="connsiteY1" fmla="*/ 989334 h 2533632"/>
              <a:gd name="connsiteX2" fmla="*/ 3276536 w 3880928"/>
              <a:gd name="connsiteY2" fmla="*/ 1888494 h 2533632"/>
              <a:gd name="connsiteX3" fmla="*/ 2705036 w 3880928"/>
              <a:gd name="connsiteY3" fmla="*/ 2109474 h 2533632"/>
              <a:gd name="connsiteX4" fmla="*/ 1897316 w 3880928"/>
              <a:gd name="connsiteY4" fmla="*/ 2269494 h 2533632"/>
              <a:gd name="connsiteX5" fmla="*/ 693356 w 3880928"/>
              <a:gd name="connsiteY5" fmla="*/ 1979934 h 2533632"/>
              <a:gd name="connsiteX6" fmla="*/ 540956 w 3880928"/>
              <a:gd name="connsiteY6" fmla="*/ 1065534 h 2533632"/>
              <a:gd name="connsiteX7" fmla="*/ 1523936 w 3880928"/>
              <a:gd name="connsiteY7" fmla="*/ 494034 h 253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0928" h="2533632">
                <a:moveTo>
                  <a:pt x="1523936" y="494034"/>
                </a:moveTo>
                <a:cubicBezTo>
                  <a:pt x="2062416" y="-430526"/>
                  <a:pt x="3332416" y="62234"/>
                  <a:pt x="3253676" y="989334"/>
                </a:cubicBezTo>
                <a:cubicBezTo>
                  <a:pt x="4015676" y="778514"/>
                  <a:pt x="4152836" y="1985014"/>
                  <a:pt x="3276536" y="1888494"/>
                </a:cubicBezTo>
                <a:cubicBezTo>
                  <a:pt x="3223196" y="2099314"/>
                  <a:pt x="3002216" y="2302514"/>
                  <a:pt x="2705036" y="2109474"/>
                </a:cubicBezTo>
                <a:cubicBezTo>
                  <a:pt x="2611056" y="2353314"/>
                  <a:pt x="2296096" y="2642874"/>
                  <a:pt x="1897316" y="2269494"/>
                </a:cubicBezTo>
                <a:cubicBezTo>
                  <a:pt x="1739836" y="2553974"/>
                  <a:pt x="927036" y="2785114"/>
                  <a:pt x="693356" y="1979934"/>
                </a:cubicBezTo>
                <a:cubicBezTo>
                  <a:pt x="-43244" y="2299974"/>
                  <a:pt x="-337884" y="1057914"/>
                  <a:pt x="540956" y="1065534"/>
                </a:cubicBezTo>
                <a:cubicBezTo>
                  <a:pt x="304736" y="669294"/>
                  <a:pt x="937196" y="-69846"/>
                  <a:pt x="1523936" y="494034"/>
                </a:cubicBez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solidFill>
                <a:srgbClr val="505050"/>
              </a:solidFill>
              <a:ea typeface="Segoe UI" pitchFamily="34" charset="0"/>
              <a:cs typeface="Segoe UI" pitchFamily="34" charset="0"/>
            </a:endParaRPr>
          </a:p>
        </p:txBody>
      </p:sp>
      <p:sp>
        <p:nvSpPr>
          <p:cNvPr id="96" name="Freeform 8"/>
          <p:cNvSpPr>
            <a:spLocks noEditPoints="1"/>
          </p:cNvSpPr>
          <p:nvPr/>
        </p:nvSpPr>
        <p:spPr bwMode="black">
          <a:xfrm rot="1598130">
            <a:off x="1589953" y="4116215"/>
            <a:ext cx="437379" cy="43720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00BCF2"/>
          </a:solidFill>
          <a:ln>
            <a:noFill/>
          </a:ln>
        </p:spPr>
        <p:txBody>
          <a:bodyPr vert="horz" wrap="square" lIns="77713" tIns="38857" rIns="77713" bIns="38857" numCol="1" anchor="t" anchorCtr="0" compatLnSpc="1">
            <a:prstTxWarp prst="textNoShape">
              <a:avLst/>
            </a:prstTxWarp>
          </a:bodyPr>
          <a:lstStyle/>
          <a:p>
            <a:endParaRPr lang="en-US" sz="1360">
              <a:solidFill>
                <a:srgbClr val="505050"/>
              </a:solidFill>
            </a:endParaRPr>
          </a:p>
        </p:txBody>
      </p:sp>
      <p:sp>
        <p:nvSpPr>
          <p:cNvPr id="21" name="Rectangle 20"/>
          <p:cNvSpPr/>
          <p:nvPr/>
        </p:nvSpPr>
        <p:spPr bwMode="auto">
          <a:xfrm>
            <a:off x="396840" y="2967160"/>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505050"/>
              </a:solidFill>
            </a:endParaRPr>
          </a:p>
        </p:txBody>
      </p:sp>
      <p:sp>
        <p:nvSpPr>
          <p:cNvPr id="22" name="Rectangle 21"/>
          <p:cNvSpPr/>
          <p:nvPr/>
        </p:nvSpPr>
        <p:spPr bwMode="auto">
          <a:xfrm>
            <a:off x="364328" y="1250028"/>
            <a:ext cx="5159802" cy="1810366"/>
          </a:xfrm>
          <a:prstGeom prst="rect">
            <a:avLst/>
          </a:prstGeom>
          <a:solidFill>
            <a:schemeClr val="bg1">
              <a:alpha val="72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50505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2850" y="1941981"/>
            <a:ext cx="6373975" cy="4032540"/>
          </a:xfrm>
          <a:prstGeom prst="rect">
            <a:avLst/>
          </a:prstGeom>
        </p:spPr>
      </p:pic>
    </p:spTree>
    <p:extLst>
      <p:ext uri="{BB962C8B-B14F-4D97-AF65-F5344CB8AC3E}">
        <p14:creationId xmlns:p14="http://schemas.microsoft.com/office/powerpoint/2010/main" val="230396716"/>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adLp5CSddUyH2.S4SYXsw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adLp5CSddUyH2.S4SYXswQ"/>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EE68000-0EE7-4290-8AAE-5DF3F3853919}"/>
</file>

<file path=docProps/app.xml><?xml version="1.0" encoding="utf-8"?>
<Properties xmlns="http://schemas.openxmlformats.org/officeDocument/2006/extended-properties" xmlns:vt="http://schemas.openxmlformats.org/officeDocument/2006/docPropsVTypes">
  <Template>SharePoint_Conference_2014_ITPro_Template</Template>
  <TotalTime>12</TotalTime>
  <Words>3144</Words>
  <Application>Microsoft Office PowerPoint</Application>
  <PresentationFormat>Custom</PresentationFormat>
  <Paragraphs>309</Paragraphs>
  <Slides>28</Slides>
  <Notes>16</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28</vt:i4>
      </vt:variant>
    </vt:vector>
  </HeadingPairs>
  <TitlesOfParts>
    <vt:vector size="39" baseType="lpstr">
      <vt:lpstr>Arial</vt:lpstr>
      <vt:lpstr>Arial Black</vt:lpstr>
      <vt:lpstr>Calibri</vt:lpstr>
      <vt:lpstr>Consolas</vt:lpstr>
      <vt:lpstr>Segoe</vt:lpstr>
      <vt:lpstr>Segoe Light</vt:lpstr>
      <vt:lpstr>Segoe UI</vt:lpstr>
      <vt:lpstr>Segoe UI Light</vt:lpstr>
      <vt:lpstr>Wingdings</vt:lpstr>
      <vt:lpstr>5-30499_SPC_2014_ITPro_Template_16x9</vt:lpstr>
      <vt:lpstr>1_5-30499_SPC_2014_ITPro_Template_16x9</vt:lpstr>
      <vt:lpstr>PowerPoint Presentation</vt:lpstr>
      <vt:lpstr>Deep Dive on the Data Management Gateway in Power BI for connectivity to on premise and hybrid scenarios </vt:lpstr>
      <vt:lpstr>Session Objectives And Takeaways</vt:lpstr>
      <vt:lpstr>The World of Data is Changing</vt:lpstr>
      <vt:lpstr>End-To-End Business Analytics Platform</vt:lpstr>
      <vt:lpstr>Microsoft Power BI for Office 365</vt:lpstr>
      <vt:lpstr>Extend with Hybrid Cloud Solutions</vt:lpstr>
      <vt:lpstr>Extend with Hybrid Cloud Solutions</vt:lpstr>
      <vt:lpstr>Extend with Hybrid Cloud Solutions</vt:lpstr>
      <vt:lpstr>Power BI – Conceptual Architecture</vt:lpstr>
      <vt:lpstr>IT Infrastructure Services for Power BI</vt:lpstr>
      <vt:lpstr>Role of the IT Admin in Power BI</vt:lpstr>
      <vt:lpstr>Power BI Admin Center</vt:lpstr>
      <vt:lpstr>Demo</vt:lpstr>
      <vt:lpstr>Data Management Gateway</vt:lpstr>
      <vt:lpstr>Data Management Gateway - Conceptual</vt:lpstr>
      <vt:lpstr>Data Management Gateway - OData</vt:lpstr>
      <vt:lpstr>Gateway Configuration Details</vt:lpstr>
      <vt:lpstr>Data Sources</vt:lpstr>
      <vt:lpstr>Corporate OData Feeds</vt:lpstr>
      <vt:lpstr>Demo</vt:lpstr>
      <vt:lpstr>Data Refresh from Power BI Sites</vt:lpstr>
      <vt:lpstr>Current Limitations</vt:lpstr>
      <vt:lpstr>Demo</vt:lpstr>
      <vt:lpstr>Data Management Gateway</vt:lpstr>
      <vt:lpstr>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on the Data Management Gateway in Power BI for connectivity to on premise and hybrid scenarios</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7</cp:revision>
  <dcterms:created xsi:type="dcterms:W3CDTF">2014-03-02T22:16:33Z</dcterms:created>
  <dcterms:modified xsi:type="dcterms:W3CDTF">2014-03-06T00:58:07Z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