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56"/>
  </p:notesMasterIdLst>
  <p:handoutMasterIdLst>
    <p:handoutMasterId r:id="rId57"/>
  </p:handoutMasterIdLst>
  <p:sldIdLst>
    <p:sldId id="1236" r:id="rId5"/>
    <p:sldId id="1124" r:id="rId6"/>
    <p:sldId id="1275" r:id="rId7"/>
    <p:sldId id="1276" r:id="rId8"/>
    <p:sldId id="1277" r:id="rId9"/>
    <p:sldId id="1278" r:id="rId10"/>
    <p:sldId id="1279" r:id="rId11"/>
    <p:sldId id="1280" r:id="rId12"/>
    <p:sldId id="1281" r:id="rId13"/>
    <p:sldId id="1282" r:id="rId14"/>
    <p:sldId id="1283" r:id="rId15"/>
    <p:sldId id="1284" r:id="rId16"/>
    <p:sldId id="1285" r:id="rId17"/>
    <p:sldId id="1286" r:id="rId18"/>
    <p:sldId id="1287" r:id="rId19"/>
    <p:sldId id="1288" r:id="rId20"/>
    <p:sldId id="1289" r:id="rId21"/>
    <p:sldId id="1290" r:id="rId22"/>
    <p:sldId id="1291" r:id="rId23"/>
    <p:sldId id="1292" r:id="rId24"/>
    <p:sldId id="1293" r:id="rId25"/>
    <p:sldId id="1294" r:id="rId26"/>
    <p:sldId id="1295" r:id="rId27"/>
    <p:sldId id="1296" r:id="rId28"/>
    <p:sldId id="1297" r:id="rId29"/>
    <p:sldId id="1298" r:id="rId30"/>
    <p:sldId id="1299" r:id="rId31"/>
    <p:sldId id="1300" r:id="rId32"/>
    <p:sldId id="1301" r:id="rId33"/>
    <p:sldId id="1302" r:id="rId34"/>
    <p:sldId id="1303" r:id="rId35"/>
    <p:sldId id="1304" r:id="rId36"/>
    <p:sldId id="1305" r:id="rId37"/>
    <p:sldId id="1306" r:id="rId38"/>
    <p:sldId id="1307" r:id="rId39"/>
    <p:sldId id="1308" r:id="rId40"/>
    <p:sldId id="1309" r:id="rId41"/>
    <p:sldId id="1310" r:id="rId42"/>
    <p:sldId id="1311" r:id="rId43"/>
    <p:sldId id="1312" r:id="rId44"/>
    <p:sldId id="1313" r:id="rId45"/>
    <p:sldId id="1314" r:id="rId46"/>
    <p:sldId id="1315" r:id="rId47"/>
    <p:sldId id="1316" r:id="rId48"/>
    <p:sldId id="1317" r:id="rId49"/>
    <p:sldId id="1318" r:id="rId50"/>
    <p:sldId id="1319" r:id="rId51"/>
    <p:sldId id="1320" r:id="rId52"/>
    <p:sldId id="1321" r:id="rId53"/>
    <p:sldId id="1322" r:id="rId54"/>
    <p:sldId id="1132" r:id="rId5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07B07A-4FF2-46C7-A798-34B4250B8898}" type="doc">
      <dgm:prSet loTypeId="urn:microsoft.com/office/officeart/2005/8/layout/chevron1" loCatId="process" qsTypeId="urn:microsoft.com/office/officeart/2005/8/quickstyle/simple1" qsCatId="simple" csTypeId="urn:microsoft.com/office/officeart/2005/8/colors/accent1_2" csCatId="accent1" phldr="1"/>
      <dgm:spPr/>
    </dgm:pt>
    <dgm:pt modelId="{D7C8D16E-5913-41A5-91EB-AF7689FB0DD0}">
      <dgm:prSet phldrT="[Text]"/>
      <dgm:spPr>
        <a:solidFill>
          <a:schemeClr val="accent1"/>
        </a:solidFill>
        <a:ln>
          <a:noFill/>
        </a:ln>
      </dgm:spPr>
      <dgm:t>
        <a:bodyPr/>
        <a:lstStyle/>
        <a:p>
          <a:r>
            <a:rPr lang="en-US" dirty="0" smtClean="0"/>
            <a:t>Identify and Preserve</a:t>
          </a:r>
          <a:endParaRPr lang="en-US" dirty="0"/>
        </a:p>
      </dgm:t>
    </dgm:pt>
    <dgm:pt modelId="{7EF6B54F-BA47-4EFD-9BE7-82280126B445}" type="parTrans" cxnId="{14FA6EC1-1A0E-43FE-ACB2-6208AC2102F8}">
      <dgm:prSet/>
      <dgm:spPr/>
      <dgm:t>
        <a:bodyPr/>
        <a:lstStyle/>
        <a:p>
          <a:endParaRPr lang="en-US"/>
        </a:p>
      </dgm:t>
    </dgm:pt>
    <dgm:pt modelId="{D90D6C85-9D14-4E89-A37F-B2322B2267BE}" type="sibTrans" cxnId="{14FA6EC1-1A0E-43FE-ACB2-6208AC2102F8}">
      <dgm:prSet/>
      <dgm:spPr/>
      <dgm:t>
        <a:bodyPr/>
        <a:lstStyle/>
        <a:p>
          <a:endParaRPr lang="en-US"/>
        </a:p>
      </dgm:t>
    </dgm:pt>
    <dgm:pt modelId="{B48B5DE4-A478-4ABF-AA1E-FE69E1DBC43A}">
      <dgm:prSet phldrT="[Text]"/>
      <dgm:spPr>
        <a:solidFill>
          <a:schemeClr val="accent1"/>
        </a:solidFill>
        <a:ln>
          <a:noFill/>
        </a:ln>
      </dgm:spPr>
      <dgm:t>
        <a:bodyPr/>
        <a:lstStyle/>
        <a:p>
          <a:r>
            <a:rPr lang="en-US" dirty="0" smtClean="0"/>
            <a:t>Search and Process</a:t>
          </a:r>
          <a:endParaRPr lang="en-US" dirty="0"/>
        </a:p>
      </dgm:t>
    </dgm:pt>
    <dgm:pt modelId="{F7475519-37EC-4EEF-9C00-6B2C5C76FBF0}" type="parTrans" cxnId="{915966B0-BAE1-4E70-9681-6CE64E28845F}">
      <dgm:prSet/>
      <dgm:spPr/>
      <dgm:t>
        <a:bodyPr/>
        <a:lstStyle/>
        <a:p>
          <a:endParaRPr lang="en-US"/>
        </a:p>
      </dgm:t>
    </dgm:pt>
    <dgm:pt modelId="{25C3F21C-E847-4BBC-9CCF-FF4057CB479F}" type="sibTrans" cxnId="{915966B0-BAE1-4E70-9681-6CE64E28845F}">
      <dgm:prSet/>
      <dgm:spPr/>
      <dgm:t>
        <a:bodyPr/>
        <a:lstStyle/>
        <a:p>
          <a:endParaRPr lang="en-US"/>
        </a:p>
      </dgm:t>
    </dgm:pt>
    <dgm:pt modelId="{F4F3AAED-3ED3-42DB-AF7A-3CDF48218117}">
      <dgm:prSet phldrT="[Text]"/>
      <dgm:spPr>
        <a:solidFill>
          <a:schemeClr val="accent1"/>
        </a:solidFill>
        <a:ln>
          <a:noFill/>
        </a:ln>
      </dgm:spPr>
      <dgm:t>
        <a:bodyPr/>
        <a:lstStyle/>
        <a:p>
          <a:r>
            <a:rPr lang="en-US" dirty="0" smtClean="0"/>
            <a:t>Review</a:t>
          </a:r>
          <a:endParaRPr lang="en-US" dirty="0"/>
        </a:p>
      </dgm:t>
    </dgm:pt>
    <dgm:pt modelId="{87A43334-8EE1-4B70-89D1-599BBB3C2AF9}" type="parTrans" cxnId="{F3267BC7-33BF-47DE-B7F7-B7793ACAD084}">
      <dgm:prSet/>
      <dgm:spPr/>
      <dgm:t>
        <a:bodyPr/>
        <a:lstStyle/>
        <a:p>
          <a:endParaRPr lang="en-US"/>
        </a:p>
      </dgm:t>
    </dgm:pt>
    <dgm:pt modelId="{9C34F6EE-AA48-4D9D-BF39-6F6F8CA05E13}" type="sibTrans" cxnId="{F3267BC7-33BF-47DE-B7F7-B7793ACAD084}">
      <dgm:prSet/>
      <dgm:spPr/>
      <dgm:t>
        <a:bodyPr/>
        <a:lstStyle/>
        <a:p>
          <a:endParaRPr lang="en-US"/>
        </a:p>
      </dgm:t>
    </dgm:pt>
    <dgm:pt modelId="{8791E083-CC8C-436A-925C-E5C760B02B31}">
      <dgm:prSet phldrT="[Text]"/>
      <dgm:spPr>
        <a:solidFill>
          <a:schemeClr val="accent1"/>
        </a:solidFill>
        <a:ln>
          <a:noFill/>
        </a:ln>
      </dgm:spPr>
      <dgm:t>
        <a:bodyPr/>
        <a:lstStyle/>
        <a:p>
          <a:r>
            <a:rPr lang="en-US" dirty="0" smtClean="0"/>
            <a:t>Produce</a:t>
          </a:r>
          <a:endParaRPr lang="en-US" dirty="0"/>
        </a:p>
      </dgm:t>
    </dgm:pt>
    <dgm:pt modelId="{C68DE990-95C8-445B-90CC-F09265BDA96F}" type="parTrans" cxnId="{4DFC2533-8735-41DC-8B3D-DA61D8A603E4}">
      <dgm:prSet/>
      <dgm:spPr/>
      <dgm:t>
        <a:bodyPr/>
        <a:lstStyle/>
        <a:p>
          <a:endParaRPr lang="en-US"/>
        </a:p>
      </dgm:t>
    </dgm:pt>
    <dgm:pt modelId="{3F78794B-FC5B-4109-A4BE-F52945C4B150}" type="sibTrans" cxnId="{4DFC2533-8735-41DC-8B3D-DA61D8A603E4}">
      <dgm:prSet/>
      <dgm:spPr/>
      <dgm:t>
        <a:bodyPr/>
        <a:lstStyle/>
        <a:p>
          <a:endParaRPr lang="en-US"/>
        </a:p>
      </dgm:t>
    </dgm:pt>
    <dgm:pt modelId="{4B69D68F-865F-4E89-BB60-65CBFC181A0D}" type="pres">
      <dgm:prSet presAssocID="{B807B07A-4FF2-46C7-A798-34B4250B8898}" presName="Name0" presStyleCnt="0">
        <dgm:presLayoutVars>
          <dgm:dir/>
          <dgm:animLvl val="lvl"/>
          <dgm:resizeHandles val="exact"/>
        </dgm:presLayoutVars>
      </dgm:prSet>
      <dgm:spPr/>
    </dgm:pt>
    <dgm:pt modelId="{53757529-B28F-420D-9E12-9F4FCB3CE541}" type="pres">
      <dgm:prSet presAssocID="{D7C8D16E-5913-41A5-91EB-AF7689FB0DD0}" presName="parTxOnly" presStyleLbl="node1" presStyleIdx="0" presStyleCnt="4" custLinFactNeighborX="-1718" custLinFactNeighborY="-1555">
        <dgm:presLayoutVars>
          <dgm:chMax val="0"/>
          <dgm:chPref val="0"/>
          <dgm:bulletEnabled val="1"/>
        </dgm:presLayoutVars>
      </dgm:prSet>
      <dgm:spPr/>
      <dgm:t>
        <a:bodyPr/>
        <a:lstStyle/>
        <a:p>
          <a:endParaRPr lang="en-US"/>
        </a:p>
      </dgm:t>
    </dgm:pt>
    <dgm:pt modelId="{61448FEB-B49E-481D-BC35-24690A2398B4}" type="pres">
      <dgm:prSet presAssocID="{D90D6C85-9D14-4E89-A37F-B2322B2267BE}" presName="parTxOnlySpace" presStyleCnt="0"/>
      <dgm:spPr/>
    </dgm:pt>
    <dgm:pt modelId="{614D617E-3159-4E4B-83E8-2B56ABD1E592}" type="pres">
      <dgm:prSet presAssocID="{B48B5DE4-A478-4ABF-AA1E-FE69E1DBC43A}" presName="parTxOnly" presStyleLbl="node1" presStyleIdx="1" presStyleCnt="4" custLinFactNeighborX="-1718" custLinFactNeighborY="-1555">
        <dgm:presLayoutVars>
          <dgm:chMax val="0"/>
          <dgm:chPref val="0"/>
          <dgm:bulletEnabled val="1"/>
        </dgm:presLayoutVars>
      </dgm:prSet>
      <dgm:spPr/>
      <dgm:t>
        <a:bodyPr/>
        <a:lstStyle/>
        <a:p>
          <a:endParaRPr lang="en-US"/>
        </a:p>
      </dgm:t>
    </dgm:pt>
    <dgm:pt modelId="{2BC57D9E-01AB-4C47-A550-ED5369D91170}" type="pres">
      <dgm:prSet presAssocID="{25C3F21C-E847-4BBC-9CCF-FF4057CB479F}" presName="parTxOnlySpace" presStyleCnt="0"/>
      <dgm:spPr/>
    </dgm:pt>
    <dgm:pt modelId="{EED3F34C-FDFD-4246-A600-7C3955CB26AB}" type="pres">
      <dgm:prSet presAssocID="{F4F3AAED-3ED3-42DB-AF7A-3CDF48218117}" presName="parTxOnly" presStyleLbl="node1" presStyleIdx="2" presStyleCnt="4" custLinFactNeighborX="-1718" custLinFactNeighborY="-1555">
        <dgm:presLayoutVars>
          <dgm:chMax val="0"/>
          <dgm:chPref val="0"/>
          <dgm:bulletEnabled val="1"/>
        </dgm:presLayoutVars>
      </dgm:prSet>
      <dgm:spPr/>
      <dgm:t>
        <a:bodyPr/>
        <a:lstStyle/>
        <a:p>
          <a:endParaRPr lang="en-US"/>
        </a:p>
      </dgm:t>
    </dgm:pt>
    <dgm:pt modelId="{AD76E271-8E7B-4452-8F4A-17127F2A31BE}" type="pres">
      <dgm:prSet presAssocID="{9C34F6EE-AA48-4D9D-BF39-6F6F8CA05E13}" presName="parTxOnlySpace" presStyleCnt="0"/>
      <dgm:spPr/>
    </dgm:pt>
    <dgm:pt modelId="{82014076-B937-4509-8683-180B704D00A3}" type="pres">
      <dgm:prSet presAssocID="{8791E083-CC8C-436A-925C-E5C760B02B31}" presName="parTxOnly" presStyleLbl="node1" presStyleIdx="3" presStyleCnt="4" custLinFactNeighborX="-1718" custLinFactNeighborY="-1555">
        <dgm:presLayoutVars>
          <dgm:chMax val="0"/>
          <dgm:chPref val="0"/>
          <dgm:bulletEnabled val="1"/>
        </dgm:presLayoutVars>
      </dgm:prSet>
      <dgm:spPr/>
      <dgm:t>
        <a:bodyPr/>
        <a:lstStyle/>
        <a:p>
          <a:endParaRPr lang="en-US"/>
        </a:p>
      </dgm:t>
    </dgm:pt>
  </dgm:ptLst>
  <dgm:cxnLst>
    <dgm:cxn modelId="{F3267BC7-33BF-47DE-B7F7-B7793ACAD084}" srcId="{B807B07A-4FF2-46C7-A798-34B4250B8898}" destId="{F4F3AAED-3ED3-42DB-AF7A-3CDF48218117}" srcOrd="2" destOrd="0" parTransId="{87A43334-8EE1-4B70-89D1-599BBB3C2AF9}" sibTransId="{9C34F6EE-AA48-4D9D-BF39-6F6F8CA05E13}"/>
    <dgm:cxn modelId="{14FA6EC1-1A0E-43FE-ACB2-6208AC2102F8}" srcId="{B807B07A-4FF2-46C7-A798-34B4250B8898}" destId="{D7C8D16E-5913-41A5-91EB-AF7689FB0DD0}" srcOrd="0" destOrd="0" parTransId="{7EF6B54F-BA47-4EFD-9BE7-82280126B445}" sibTransId="{D90D6C85-9D14-4E89-A37F-B2322B2267BE}"/>
    <dgm:cxn modelId="{915966B0-BAE1-4E70-9681-6CE64E28845F}" srcId="{B807B07A-4FF2-46C7-A798-34B4250B8898}" destId="{B48B5DE4-A478-4ABF-AA1E-FE69E1DBC43A}" srcOrd="1" destOrd="0" parTransId="{F7475519-37EC-4EEF-9C00-6B2C5C76FBF0}" sibTransId="{25C3F21C-E847-4BBC-9CCF-FF4057CB479F}"/>
    <dgm:cxn modelId="{92779C1E-F1D5-45FD-BE5B-D62ABF296649}" type="presOf" srcId="{F4F3AAED-3ED3-42DB-AF7A-3CDF48218117}" destId="{EED3F34C-FDFD-4246-A600-7C3955CB26AB}" srcOrd="0" destOrd="0" presId="urn:microsoft.com/office/officeart/2005/8/layout/chevron1"/>
    <dgm:cxn modelId="{08FFA823-A89F-46E4-BACF-CA468487FB60}" type="presOf" srcId="{B48B5DE4-A478-4ABF-AA1E-FE69E1DBC43A}" destId="{614D617E-3159-4E4B-83E8-2B56ABD1E592}" srcOrd="0" destOrd="0" presId="urn:microsoft.com/office/officeart/2005/8/layout/chevron1"/>
    <dgm:cxn modelId="{54884A7A-C31B-4390-94F3-32673199B506}" type="presOf" srcId="{D7C8D16E-5913-41A5-91EB-AF7689FB0DD0}" destId="{53757529-B28F-420D-9E12-9F4FCB3CE541}" srcOrd="0" destOrd="0" presId="urn:microsoft.com/office/officeart/2005/8/layout/chevron1"/>
    <dgm:cxn modelId="{C912617B-AFBB-4BC5-9298-E697E1339B56}" type="presOf" srcId="{8791E083-CC8C-436A-925C-E5C760B02B31}" destId="{82014076-B937-4509-8683-180B704D00A3}" srcOrd="0" destOrd="0" presId="urn:microsoft.com/office/officeart/2005/8/layout/chevron1"/>
    <dgm:cxn modelId="{4DFC2533-8735-41DC-8B3D-DA61D8A603E4}" srcId="{B807B07A-4FF2-46C7-A798-34B4250B8898}" destId="{8791E083-CC8C-436A-925C-E5C760B02B31}" srcOrd="3" destOrd="0" parTransId="{C68DE990-95C8-445B-90CC-F09265BDA96F}" sibTransId="{3F78794B-FC5B-4109-A4BE-F52945C4B150}"/>
    <dgm:cxn modelId="{93A45B34-8ACD-45E4-8197-41D68D25645E}" type="presOf" srcId="{B807B07A-4FF2-46C7-A798-34B4250B8898}" destId="{4B69D68F-865F-4E89-BB60-65CBFC181A0D}" srcOrd="0" destOrd="0" presId="urn:microsoft.com/office/officeart/2005/8/layout/chevron1"/>
    <dgm:cxn modelId="{498151ED-9918-4A20-B34E-4D14DD7C8828}" type="presParOf" srcId="{4B69D68F-865F-4E89-BB60-65CBFC181A0D}" destId="{53757529-B28F-420D-9E12-9F4FCB3CE541}" srcOrd="0" destOrd="0" presId="urn:microsoft.com/office/officeart/2005/8/layout/chevron1"/>
    <dgm:cxn modelId="{FF53432E-DEE9-4E4E-AA67-57D1C64CC3D8}" type="presParOf" srcId="{4B69D68F-865F-4E89-BB60-65CBFC181A0D}" destId="{61448FEB-B49E-481D-BC35-24690A2398B4}" srcOrd="1" destOrd="0" presId="urn:microsoft.com/office/officeart/2005/8/layout/chevron1"/>
    <dgm:cxn modelId="{FC4B4E74-35FF-48A0-8242-DDF6B2CE232F}" type="presParOf" srcId="{4B69D68F-865F-4E89-BB60-65CBFC181A0D}" destId="{614D617E-3159-4E4B-83E8-2B56ABD1E592}" srcOrd="2" destOrd="0" presId="urn:microsoft.com/office/officeart/2005/8/layout/chevron1"/>
    <dgm:cxn modelId="{5D5FCF6F-9088-464F-A053-DF5EF6667AB6}" type="presParOf" srcId="{4B69D68F-865F-4E89-BB60-65CBFC181A0D}" destId="{2BC57D9E-01AB-4C47-A550-ED5369D91170}" srcOrd="3" destOrd="0" presId="urn:microsoft.com/office/officeart/2005/8/layout/chevron1"/>
    <dgm:cxn modelId="{4947384E-F3D2-42A2-BA81-FED9C0DE9FA2}" type="presParOf" srcId="{4B69D68F-865F-4E89-BB60-65CBFC181A0D}" destId="{EED3F34C-FDFD-4246-A600-7C3955CB26AB}" srcOrd="4" destOrd="0" presId="urn:microsoft.com/office/officeart/2005/8/layout/chevron1"/>
    <dgm:cxn modelId="{C78BF3FD-FE0C-4407-828A-A7E875020FD1}" type="presParOf" srcId="{4B69D68F-865F-4E89-BB60-65CBFC181A0D}" destId="{AD76E271-8E7B-4452-8F4A-17127F2A31BE}" srcOrd="5" destOrd="0" presId="urn:microsoft.com/office/officeart/2005/8/layout/chevron1"/>
    <dgm:cxn modelId="{671F2F3B-0E69-42B1-B09F-5E35970D59DB}" type="presParOf" srcId="{4B69D68F-865F-4E89-BB60-65CBFC181A0D}" destId="{82014076-B937-4509-8683-180B704D00A3}" srcOrd="6" destOrd="0" presId="urn:microsoft.com/office/officeart/2005/8/layout/chevron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6492E0-BA1A-4293-A771-304AB37509E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1256728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091053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3A76EC4-7B67-4C2B-80C4-61FD38ABEBE4}" type="datetime1">
              <a:rPr lang="en-US" smtClean="0">
                <a:solidFill>
                  <a:prstClr val="black"/>
                </a:solidFill>
              </a:rPr>
              <a:pPr/>
              <a:t>3/4/2014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4415469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506358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effectLst/>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3289735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3AB5F0-97FB-4D19-8CAE-D0D835379584}"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248323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9606777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3AB5F0-97FB-4D19-8CAE-D0D835379584}"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475023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8012680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703384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6229689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31184531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412625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75C5A5E-F8AA-4F99-AABD-7548CC63F90A}"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2805307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488615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A15900F4-243E-4200-BDA3-9AB1E3466CB4}" type="datetime1">
              <a:rPr lang="en-US" smtClean="0"/>
              <a:t>3/4/2014</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pPr/>
              <a:t>3</a:t>
            </a:fld>
            <a:endParaRPr lang="en-US" dirty="0"/>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57039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112716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Tech Ready 15</a:t>
            </a:r>
          </a:p>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94E6BC3-48C0-4905-A800-787F83899390}" type="datetime1">
              <a:rPr lang="en-US" smtClean="0"/>
              <a:t>3/4/2014</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5</a:t>
            </a:fld>
            <a:endParaRPr lang="en-US" dirty="0"/>
          </a:p>
        </p:txBody>
      </p:sp>
    </p:spTree>
    <p:extLst>
      <p:ext uri="{BB962C8B-B14F-4D97-AF65-F5344CB8AC3E}">
        <p14:creationId xmlns:p14="http://schemas.microsoft.com/office/powerpoint/2010/main" val="1629409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6492E0-BA1A-4293-A771-304AB37509E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487632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Tech Ready 15</a:t>
            </a:r>
          </a:p>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94E6BC3-48C0-4905-A800-787F83899390}" type="datetime1">
              <a:rPr lang="en-US" smtClean="0"/>
              <a:t>3/4/2014</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7</a:t>
            </a:fld>
            <a:endParaRPr lang="en-US" dirty="0"/>
          </a:p>
        </p:txBody>
      </p:sp>
    </p:spTree>
    <p:extLst>
      <p:ext uri="{BB962C8B-B14F-4D97-AF65-F5344CB8AC3E}">
        <p14:creationId xmlns:p14="http://schemas.microsoft.com/office/powerpoint/2010/main" val="2359331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40169052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4471449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7916264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8"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hyperlink" Target="http://go.microsoft.com/fwlink/p/?LinkId=314072" TargetMode="External"/><Relationship Id="rId2" Type="http://schemas.openxmlformats.org/officeDocument/2006/relationships/image" Target="../media/image22.pn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8.tif"/><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Compliance Center and Hold</a:t>
            </a:r>
            <a:endParaRPr lang="en-US" dirty="0"/>
          </a:p>
        </p:txBody>
      </p:sp>
    </p:spTree>
    <p:extLst>
      <p:ext uri="{BB962C8B-B14F-4D97-AF65-F5344CB8AC3E}">
        <p14:creationId xmlns:p14="http://schemas.microsoft.com/office/powerpoint/2010/main" val="2090998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56059" y="1381223"/>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In-place hold: </a:t>
            </a:r>
            <a:r>
              <a:rPr lang="en-US" sz="2856" dirty="0">
                <a:solidFill>
                  <a:srgbClr val="FBFBFB">
                    <a:alpha val="99000"/>
                  </a:srgbClr>
                </a:solidFill>
                <a:latin typeface="Segoe UI Light"/>
                <a:ea typeface="Adobe Fan Heiti Std B" pitchFamily="34" charset="-128"/>
                <a:cs typeface="Segoe UI" pitchFamily="34" charset="0"/>
              </a:rPr>
              <a:t>content stays in Exchange and SharePoint, less storage space, lower costs, higher fidelity</a:t>
            </a:r>
          </a:p>
        </p:txBody>
      </p:sp>
      <p:sp>
        <p:nvSpPr>
          <p:cNvPr id="15" name="Rectangle 14"/>
          <p:cNvSpPr/>
          <p:nvPr/>
        </p:nvSpPr>
        <p:spPr>
          <a:xfrm>
            <a:off x="5556059" y="3268837"/>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Location and query based: </a:t>
            </a:r>
            <a:r>
              <a:rPr lang="en-US" sz="2856" dirty="0">
                <a:solidFill>
                  <a:srgbClr val="FBFBFB">
                    <a:alpha val="99000"/>
                  </a:srgbClr>
                </a:solidFill>
                <a:latin typeface="Segoe UI Light"/>
                <a:ea typeface="Adobe Fan Heiti Std B" pitchFamily="34" charset="-128"/>
                <a:cs typeface="Segoe UI" pitchFamily="34" charset="0"/>
              </a:rPr>
              <a:t>hold entire mailboxes, SharePoint sites, or apply a query to hold less content</a:t>
            </a:r>
          </a:p>
        </p:txBody>
      </p:sp>
      <p:sp>
        <p:nvSpPr>
          <p:cNvPr id="16" name="Rectangle 15"/>
          <p:cNvSpPr/>
          <p:nvPr/>
        </p:nvSpPr>
        <p:spPr>
          <a:xfrm>
            <a:off x="5556059" y="5178528"/>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No impact to users: </a:t>
            </a:r>
            <a:r>
              <a:rPr lang="en-US" sz="2856" dirty="0">
                <a:solidFill>
                  <a:srgbClr val="FBFBFB">
                    <a:alpha val="99000"/>
                  </a:srgbClr>
                </a:solidFill>
                <a:latin typeface="Segoe UI Light"/>
                <a:ea typeface="Adobe Fan Heiti Std B" pitchFamily="34" charset="-128"/>
                <a:cs typeface="Segoe UI" pitchFamily="34" charset="0"/>
              </a:rPr>
              <a:t>seamlessly create, edit, and delete without knowing its on hold</a:t>
            </a:r>
          </a:p>
        </p:txBody>
      </p:sp>
      <p:sp>
        <p:nvSpPr>
          <p:cNvPr id="12" name="Title 6"/>
          <p:cNvSpPr txBox="1">
            <a:spLocks/>
          </p:cNvSpPr>
          <p:nvPr/>
        </p:nvSpPr>
        <p:spPr>
          <a:xfrm>
            <a:off x="1265237" y="-86119"/>
            <a:ext cx="11370961" cy="762786"/>
          </a:xfrm>
          <a:prstGeom prst="rect">
            <a:avLst/>
          </a:prstGeom>
        </p:spPr>
        <p:txBody>
          <a:bodyPr>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endParaRPr lang="en-US" sz="5507" dirty="0">
              <a:solidFill>
                <a:schemeClr val="tx1"/>
              </a:solidFill>
              <a:latin typeface="Segoe UI Light"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01" y="1381224"/>
            <a:ext cx="5404340" cy="5778027"/>
          </a:xfrm>
          <a:prstGeom prst="rect">
            <a:avLst/>
          </a:prstGeom>
        </p:spPr>
      </p:pic>
      <p:sp>
        <p:nvSpPr>
          <p:cNvPr id="2" name="Title 1"/>
          <p:cNvSpPr>
            <a:spLocks noGrp="1"/>
          </p:cNvSpPr>
          <p:nvPr>
            <p:ph type="title"/>
          </p:nvPr>
        </p:nvSpPr>
        <p:spPr/>
        <p:txBody>
          <a:bodyPr/>
          <a:lstStyle/>
          <a:p>
            <a:r>
              <a:rPr lang="en-US" dirty="0">
                <a:solidFill>
                  <a:schemeClr val="tx1"/>
                </a:solidFill>
                <a:latin typeface="Segoe UI Light" pitchFamily="34" charset="0"/>
              </a:rPr>
              <a:t>1. In-Place Hold</a:t>
            </a:r>
            <a:br>
              <a:rPr lang="en-US" dirty="0">
                <a:solidFill>
                  <a:schemeClr val="tx1"/>
                </a:solidFill>
                <a:latin typeface="Segoe UI Light" pitchFamily="34" charset="0"/>
              </a:rPr>
            </a:br>
            <a:endParaRPr lang="en-US" dirty="0"/>
          </a:p>
        </p:txBody>
      </p:sp>
    </p:spTree>
    <p:extLst>
      <p:ext uri="{BB962C8B-B14F-4D97-AF65-F5344CB8AC3E}">
        <p14:creationId xmlns:p14="http://schemas.microsoft.com/office/powerpoint/2010/main" val="429146443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idx="4294967295"/>
          </p:nvPr>
        </p:nvSpPr>
        <p:spPr>
          <a:xfrm>
            <a:off x="547688" y="295275"/>
            <a:ext cx="11888787" cy="917575"/>
          </a:xfrm>
        </p:spPr>
        <p:txBody>
          <a:bodyPr>
            <a:normAutofit fontScale="90000"/>
          </a:bodyPr>
          <a:lstStyle/>
          <a:p>
            <a:r>
              <a:rPr lang="en-US" dirty="0"/>
              <a:t>Lync </a:t>
            </a:r>
            <a:r>
              <a:rPr lang="en-US" dirty="0" smtClean="0"/>
              <a:t>Archiving</a:t>
            </a:r>
            <a:endParaRPr lang="en-US" dirty="0"/>
          </a:p>
        </p:txBody>
      </p:sp>
      <p:sp>
        <p:nvSpPr>
          <p:cNvPr id="14" name="Rectangle 13"/>
          <p:cNvSpPr/>
          <p:nvPr/>
        </p:nvSpPr>
        <p:spPr>
          <a:xfrm>
            <a:off x="8549746" y="1156679"/>
            <a:ext cx="3265730" cy="4014920"/>
          </a:xfrm>
          <a:prstGeom prst="rect">
            <a:avLst/>
          </a:prstGeom>
          <a:solidFill>
            <a:schemeClr val="accent1"/>
          </a:solidFill>
          <a:ln>
            <a:noFill/>
          </a:ln>
        </p:spPr>
        <p:style>
          <a:lnRef idx="2">
            <a:schemeClr val="accent4"/>
          </a:lnRef>
          <a:fillRef idx="1">
            <a:schemeClr val="lt1"/>
          </a:fillRef>
          <a:effectRef idx="0">
            <a:schemeClr val="accent4"/>
          </a:effectRef>
          <a:fontRef idx="minor">
            <a:schemeClr val="dk1"/>
          </a:fontRef>
        </p:style>
        <p:txBody>
          <a:bodyPr rtlCol="0" anchor="t" anchorCtr="0"/>
          <a:lstStyle/>
          <a:p>
            <a:pPr marL="113336"/>
            <a:r>
              <a:rPr lang="en-US" sz="1836" b="1" dirty="0">
                <a:solidFill>
                  <a:prstClr val="white"/>
                </a:solidFill>
                <a:latin typeface="Segoe UI"/>
              </a:rPr>
              <a:t>User A Mailbox</a:t>
            </a:r>
          </a:p>
        </p:txBody>
      </p:sp>
      <p:sp>
        <p:nvSpPr>
          <p:cNvPr id="15" name="Rectangle 14"/>
          <p:cNvSpPr/>
          <p:nvPr/>
        </p:nvSpPr>
        <p:spPr>
          <a:xfrm>
            <a:off x="8683534" y="2491433"/>
            <a:ext cx="2998153" cy="2611080"/>
          </a:xfrm>
          <a:prstGeom prst="rect">
            <a:avLst/>
          </a:prstGeom>
          <a:solidFill>
            <a:schemeClr val="accent2"/>
          </a:solidFill>
          <a:ln>
            <a:noFill/>
          </a:ln>
        </p:spPr>
        <p:style>
          <a:lnRef idx="2">
            <a:schemeClr val="accent6"/>
          </a:lnRef>
          <a:fillRef idx="1">
            <a:schemeClr val="lt1"/>
          </a:fillRef>
          <a:effectRef idx="0">
            <a:schemeClr val="accent6"/>
          </a:effectRef>
          <a:fontRef idx="minor">
            <a:schemeClr val="dk1"/>
          </a:fontRef>
        </p:style>
        <p:txBody>
          <a:bodyPr rtlCol="0" anchor="t" anchorCtr="0"/>
          <a:lstStyle/>
          <a:p>
            <a:pPr marL="113336"/>
            <a:r>
              <a:rPr lang="en-US" sz="1836" b="1" dirty="0">
                <a:solidFill>
                  <a:prstClr val="white"/>
                </a:solidFill>
                <a:latin typeface="Segoe UI"/>
              </a:rPr>
              <a:t>Recoverable Items</a:t>
            </a:r>
          </a:p>
        </p:txBody>
      </p:sp>
      <p:sp>
        <p:nvSpPr>
          <p:cNvPr id="16" name="Rectangle 15"/>
          <p:cNvSpPr/>
          <p:nvPr/>
        </p:nvSpPr>
        <p:spPr>
          <a:xfrm>
            <a:off x="9037390" y="2932117"/>
            <a:ext cx="2290442" cy="391438"/>
          </a:xfrm>
          <a:prstGeom prst="rect">
            <a:avLst/>
          </a:prstGeom>
          <a:solidFill>
            <a:schemeClr val="tx2"/>
          </a:solidFill>
          <a:ln>
            <a:noFill/>
          </a:ln>
          <a:effectLst/>
        </p:spPr>
        <p:style>
          <a:lnRef idx="1">
            <a:schemeClr val="accent6"/>
          </a:lnRef>
          <a:fillRef idx="2">
            <a:schemeClr val="accent6"/>
          </a:fillRef>
          <a:effectRef idx="1">
            <a:schemeClr val="accent6"/>
          </a:effectRef>
          <a:fontRef idx="minor">
            <a:schemeClr val="dk1"/>
          </a:fontRef>
        </p:style>
        <p:txBody>
          <a:bodyPr rtlCol="0" anchor="ctr" anchorCtr="0"/>
          <a:lstStyle/>
          <a:p>
            <a:pPr algn="ctr"/>
            <a:r>
              <a:rPr lang="en-US" sz="1530" dirty="0">
                <a:solidFill>
                  <a:prstClr val="white"/>
                </a:solidFill>
                <a:latin typeface="Segoe UI"/>
              </a:rPr>
              <a:t>Deletions</a:t>
            </a:r>
          </a:p>
        </p:txBody>
      </p:sp>
      <p:sp>
        <p:nvSpPr>
          <p:cNvPr id="17" name="Rectangle 16"/>
          <p:cNvSpPr/>
          <p:nvPr/>
        </p:nvSpPr>
        <p:spPr>
          <a:xfrm>
            <a:off x="8683534" y="2034238"/>
            <a:ext cx="2998153" cy="380856"/>
          </a:xfrm>
          <a:prstGeom prst="rect">
            <a:avLst/>
          </a:prstGeom>
          <a:solidFill>
            <a:schemeClr val="accent2"/>
          </a:solidFill>
          <a:ln>
            <a:noFill/>
          </a:ln>
          <a:effectLst/>
        </p:spPr>
        <p:style>
          <a:lnRef idx="1">
            <a:schemeClr val="dk1"/>
          </a:lnRef>
          <a:fillRef idx="1001">
            <a:schemeClr val="lt2"/>
          </a:fillRef>
          <a:effectRef idx="1">
            <a:schemeClr val="dk1"/>
          </a:effectRef>
          <a:fontRef idx="minor">
            <a:schemeClr val="dk1"/>
          </a:fontRef>
        </p:style>
        <p:txBody>
          <a:bodyPr rtlCol="0" anchor="ctr" anchorCtr="0"/>
          <a:lstStyle/>
          <a:p>
            <a:pPr algn="ctr"/>
            <a:r>
              <a:rPr lang="en-US" sz="1530" dirty="0">
                <a:solidFill>
                  <a:schemeClr val="bg1"/>
                </a:solidFill>
                <a:latin typeface="Segoe UI"/>
              </a:rPr>
              <a:t>Deleted Items</a:t>
            </a:r>
          </a:p>
        </p:txBody>
      </p:sp>
      <p:sp>
        <p:nvSpPr>
          <p:cNvPr id="18" name="Rectangle 17"/>
          <p:cNvSpPr/>
          <p:nvPr/>
        </p:nvSpPr>
        <p:spPr>
          <a:xfrm>
            <a:off x="8683535" y="1577043"/>
            <a:ext cx="2998152" cy="360773"/>
          </a:xfrm>
          <a:prstGeom prst="rect">
            <a:avLst/>
          </a:prstGeom>
          <a:solidFill>
            <a:schemeClr val="accent2"/>
          </a:solidFill>
          <a:ln>
            <a:noFill/>
          </a:ln>
          <a:effectLst/>
        </p:spPr>
        <p:style>
          <a:lnRef idx="1">
            <a:schemeClr val="dk1"/>
          </a:lnRef>
          <a:fillRef idx="1001">
            <a:schemeClr val="lt2"/>
          </a:fillRef>
          <a:effectRef idx="1">
            <a:schemeClr val="dk1"/>
          </a:effectRef>
          <a:fontRef idx="minor">
            <a:schemeClr val="dk1"/>
          </a:fontRef>
        </p:style>
        <p:txBody>
          <a:bodyPr rtlCol="0" anchor="ctr" anchorCtr="0"/>
          <a:lstStyle/>
          <a:p>
            <a:pPr algn="ctr"/>
            <a:r>
              <a:rPr lang="en-US" sz="1530" dirty="0">
                <a:solidFill>
                  <a:schemeClr val="bg1"/>
                </a:solidFill>
                <a:latin typeface="Segoe UI"/>
              </a:rPr>
              <a:t>Inbox</a:t>
            </a:r>
          </a:p>
        </p:txBody>
      </p:sp>
      <p:sp>
        <p:nvSpPr>
          <p:cNvPr id="19" name="Rectangle 18"/>
          <p:cNvSpPr/>
          <p:nvPr/>
        </p:nvSpPr>
        <p:spPr>
          <a:xfrm>
            <a:off x="9037390" y="4019924"/>
            <a:ext cx="2290442" cy="388475"/>
          </a:xfrm>
          <a:prstGeom prst="rect">
            <a:avLst/>
          </a:prstGeom>
          <a:solidFill>
            <a:schemeClr val="tx2"/>
          </a:solidFill>
          <a:ln>
            <a:noFill/>
          </a:ln>
          <a:effectLst/>
        </p:spPr>
        <p:style>
          <a:lnRef idx="1">
            <a:schemeClr val="accent6"/>
          </a:lnRef>
          <a:fillRef idx="2">
            <a:schemeClr val="accent6"/>
          </a:fillRef>
          <a:effectRef idx="1">
            <a:schemeClr val="accent6"/>
          </a:effectRef>
          <a:fontRef idx="minor">
            <a:schemeClr val="dk1"/>
          </a:fontRef>
        </p:style>
        <p:txBody>
          <a:bodyPr rtlCol="0" anchor="ctr" anchorCtr="0"/>
          <a:lstStyle/>
          <a:p>
            <a:pPr algn="ctr"/>
            <a:r>
              <a:rPr lang="en-US" sz="1530" dirty="0">
                <a:solidFill>
                  <a:prstClr val="white"/>
                </a:solidFill>
                <a:latin typeface="Segoe UI"/>
              </a:rPr>
              <a:t>Versions</a:t>
            </a:r>
          </a:p>
        </p:txBody>
      </p:sp>
      <p:sp>
        <p:nvSpPr>
          <p:cNvPr id="20" name="Rectangle 19"/>
          <p:cNvSpPr/>
          <p:nvPr/>
        </p:nvSpPr>
        <p:spPr>
          <a:xfrm>
            <a:off x="9037390" y="3458214"/>
            <a:ext cx="2290442" cy="388475"/>
          </a:xfrm>
          <a:prstGeom prst="rect">
            <a:avLst/>
          </a:prstGeom>
          <a:solidFill>
            <a:schemeClr val="tx2"/>
          </a:solidFill>
          <a:ln>
            <a:noFill/>
          </a:ln>
          <a:effectLst/>
        </p:spPr>
        <p:style>
          <a:lnRef idx="1">
            <a:schemeClr val="accent6"/>
          </a:lnRef>
          <a:fillRef idx="2">
            <a:schemeClr val="accent6"/>
          </a:fillRef>
          <a:effectRef idx="1">
            <a:schemeClr val="accent6"/>
          </a:effectRef>
          <a:fontRef idx="minor">
            <a:schemeClr val="dk1"/>
          </a:fontRef>
        </p:style>
        <p:txBody>
          <a:bodyPr rtlCol="0" anchor="ctr" anchorCtr="0"/>
          <a:lstStyle/>
          <a:p>
            <a:pPr algn="ctr"/>
            <a:r>
              <a:rPr lang="en-US" sz="1530" dirty="0">
                <a:solidFill>
                  <a:prstClr val="white"/>
                </a:solidFill>
                <a:latin typeface="Segoe UI"/>
              </a:rPr>
              <a:t>Purges</a:t>
            </a:r>
          </a:p>
        </p:txBody>
      </p:sp>
      <p:sp>
        <p:nvSpPr>
          <p:cNvPr id="21" name="Rectangle 20"/>
          <p:cNvSpPr/>
          <p:nvPr/>
        </p:nvSpPr>
        <p:spPr>
          <a:xfrm>
            <a:off x="9037390" y="4562348"/>
            <a:ext cx="2290442" cy="388475"/>
          </a:xfrm>
          <a:prstGeom prst="rect">
            <a:avLst/>
          </a:prstGeom>
          <a:solidFill>
            <a:schemeClr val="tx2"/>
          </a:solidFill>
          <a:ln>
            <a:noFill/>
          </a:ln>
          <a:effectLst/>
        </p:spPr>
        <p:style>
          <a:lnRef idx="1">
            <a:schemeClr val="accent6"/>
          </a:lnRef>
          <a:fillRef idx="2">
            <a:schemeClr val="accent6"/>
          </a:fillRef>
          <a:effectRef idx="1">
            <a:schemeClr val="accent6"/>
          </a:effectRef>
          <a:fontRef idx="minor">
            <a:schemeClr val="dk1"/>
          </a:fontRef>
        </p:style>
        <p:txBody>
          <a:bodyPr rtlCol="0" anchor="ctr" anchorCtr="0"/>
          <a:lstStyle/>
          <a:p>
            <a:pPr algn="ctr"/>
            <a:r>
              <a:rPr lang="en-US" sz="1530" dirty="0" err="1">
                <a:solidFill>
                  <a:prstClr val="white"/>
                </a:solidFill>
                <a:latin typeface="Segoe UI"/>
              </a:rPr>
              <a:t>DiscoveryHolds</a:t>
            </a:r>
            <a:endParaRPr lang="en-US" sz="1530" dirty="0">
              <a:solidFill>
                <a:prstClr val="white"/>
              </a:solidFill>
              <a:latin typeface="Segoe UI"/>
            </a:endParaRPr>
          </a:p>
        </p:txBody>
      </p:sp>
      <p:sp>
        <p:nvSpPr>
          <p:cNvPr id="22" name="Rectangle 21"/>
          <p:cNvSpPr/>
          <p:nvPr/>
        </p:nvSpPr>
        <p:spPr>
          <a:xfrm>
            <a:off x="624075" y="1156679"/>
            <a:ext cx="2799429" cy="4429865"/>
          </a:xfrm>
          <a:prstGeom prst="rect">
            <a:avLst/>
          </a:prstGeom>
          <a:solidFill>
            <a:schemeClr val="bg1"/>
          </a:solidFill>
          <a:ln>
            <a:noFill/>
          </a:ln>
        </p:spPr>
        <p:style>
          <a:lnRef idx="2">
            <a:schemeClr val="accent4"/>
          </a:lnRef>
          <a:fillRef idx="1">
            <a:schemeClr val="lt1"/>
          </a:fillRef>
          <a:effectRef idx="0">
            <a:schemeClr val="accent4"/>
          </a:effectRef>
          <a:fontRef idx="minor">
            <a:schemeClr val="dk1"/>
          </a:fontRef>
        </p:style>
        <p:txBody>
          <a:bodyPr rtlCol="0" anchor="ctr" anchorCtr="0"/>
          <a:lstStyle/>
          <a:p>
            <a:pPr marL="113336"/>
            <a:r>
              <a:rPr lang="en-US" sz="1836" dirty="0">
                <a:solidFill>
                  <a:srgbClr val="353435"/>
                </a:solidFill>
                <a:latin typeface="Segoe UI"/>
              </a:rPr>
              <a:t>Server side archiving</a:t>
            </a:r>
          </a:p>
          <a:p>
            <a:pPr marL="113336"/>
            <a:endParaRPr lang="en-US" sz="1836" dirty="0">
              <a:solidFill>
                <a:srgbClr val="353435"/>
              </a:solidFill>
              <a:latin typeface="Segoe UI"/>
            </a:endParaRPr>
          </a:p>
          <a:p>
            <a:pPr marL="113336"/>
            <a:r>
              <a:rPr lang="en-US" sz="1836" dirty="0">
                <a:solidFill>
                  <a:srgbClr val="353435"/>
                </a:solidFill>
                <a:latin typeface="Segoe UI"/>
              </a:rPr>
              <a:t>All Lync modalities captured (PC, mobile, web, OWA)</a:t>
            </a:r>
          </a:p>
        </p:txBody>
      </p:sp>
      <p:sp>
        <p:nvSpPr>
          <p:cNvPr id="23" name="Rectangle 22"/>
          <p:cNvSpPr/>
          <p:nvPr/>
        </p:nvSpPr>
        <p:spPr>
          <a:xfrm>
            <a:off x="3432603" y="1156678"/>
            <a:ext cx="2941068" cy="4014919"/>
          </a:xfrm>
          <a:prstGeom prst="rect">
            <a:avLst/>
          </a:prstGeom>
          <a:solidFill>
            <a:schemeClr val="accent1"/>
          </a:solidFill>
          <a:ln>
            <a:noFill/>
          </a:ln>
        </p:spPr>
        <p:style>
          <a:lnRef idx="2">
            <a:schemeClr val="accent4"/>
          </a:lnRef>
          <a:fillRef idx="1">
            <a:schemeClr val="lt1"/>
          </a:fillRef>
          <a:effectRef idx="0">
            <a:schemeClr val="accent4"/>
          </a:effectRef>
          <a:fontRef idx="minor">
            <a:schemeClr val="dk1"/>
          </a:fontRef>
        </p:style>
        <p:txBody>
          <a:bodyPr rtlCol="0" anchor="t" anchorCtr="0"/>
          <a:lstStyle/>
          <a:p>
            <a:pPr marL="113336"/>
            <a:r>
              <a:rPr lang="en-US" sz="1836" b="1" dirty="0">
                <a:solidFill>
                  <a:prstClr val="white"/>
                </a:solidFill>
                <a:latin typeface="Segoe UI"/>
              </a:rPr>
              <a:t>User A on hold</a:t>
            </a:r>
          </a:p>
        </p:txBody>
      </p:sp>
      <p:sp>
        <p:nvSpPr>
          <p:cNvPr id="24" name="Rectangle 23"/>
          <p:cNvSpPr/>
          <p:nvPr/>
        </p:nvSpPr>
        <p:spPr>
          <a:xfrm>
            <a:off x="6741790" y="1156680"/>
            <a:ext cx="1439837" cy="4014918"/>
          </a:xfrm>
          <a:prstGeom prst="rect">
            <a:avLst/>
          </a:prstGeom>
          <a:solidFill>
            <a:schemeClr val="accent1"/>
          </a:solidFill>
          <a:ln>
            <a:noFill/>
          </a:ln>
        </p:spPr>
        <p:style>
          <a:lnRef idx="2">
            <a:schemeClr val="accent4"/>
          </a:lnRef>
          <a:fillRef idx="1">
            <a:schemeClr val="lt1"/>
          </a:fillRef>
          <a:effectRef idx="0">
            <a:schemeClr val="accent4"/>
          </a:effectRef>
          <a:fontRef idx="minor">
            <a:schemeClr val="dk1"/>
          </a:fontRef>
        </p:style>
        <p:txBody>
          <a:bodyPr rtlCol="0" anchor="t" anchorCtr="0"/>
          <a:lstStyle/>
          <a:p>
            <a:pPr marL="113336"/>
            <a:endParaRPr lang="en-US" sz="1836" b="1" dirty="0">
              <a:solidFill>
                <a:prstClr val="white"/>
              </a:solidFill>
              <a:latin typeface="Segoe UI"/>
            </a:endParaRPr>
          </a:p>
        </p:txBody>
      </p:sp>
      <p:grpSp>
        <p:nvGrpSpPr>
          <p:cNvPr id="39" name="Group 38"/>
          <p:cNvGrpSpPr/>
          <p:nvPr/>
        </p:nvGrpSpPr>
        <p:grpSpPr>
          <a:xfrm>
            <a:off x="3636824" y="1983502"/>
            <a:ext cx="2532626" cy="2776218"/>
            <a:chOff x="3671478" y="2121771"/>
            <a:chExt cx="2483192" cy="2722029"/>
          </a:xfrm>
        </p:grpSpPr>
        <p:grpSp>
          <p:nvGrpSpPr>
            <p:cNvPr id="26" name="Group 25"/>
            <p:cNvGrpSpPr/>
            <p:nvPr/>
          </p:nvGrpSpPr>
          <p:grpSpPr>
            <a:xfrm>
              <a:off x="4155781" y="2121771"/>
              <a:ext cx="1295869" cy="926229"/>
              <a:chOff x="4340419" y="1405348"/>
              <a:chExt cx="781159" cy="558337"/>
            </a:xfrm>
          </p:grpSpPr>
          <p:pic>
            <p:nvPicPr>
              <p:cNvPr id="27"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340419" y="1558175"/>
                <a:ext cx="449279" cy="405510"/>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p:cNvGrpSpPr/>
              <p:nvPr/>
            </p:nvGrpSpPr>
            <p:grpSpPr>
              <a:xfrm>
                <a:off x="4657756" y="1405348"/>
                <a:ext cx="463822" cy="557208"/>
                <a:chOff x="4166099" y="1333140"/>
                <a:chExt cx="463822" cy="557208"/>
              </a:xfrm>
            </p:grpSpPr>
            <p:sp>
              <p:nvSpPr>
                <p:cNvPr id="29" name="Oval 282"/>
                <p:cNvSpPr/>
                <p:nvPr/>
              </p:nvSpPr>
              <p:spPr bwMode="auto">
                <a:xfrm>
                  <a:off x="4166099" y="1639466"/>
                  <a:ext cx="463822" cy="250882"/>
                </a:xfrm>
                <a:custGeom>
                  <a:avLst/>
                  <a:gdLst>
                    <a:gd name="connsiteX0" fmla="*/ 0 w 453983"/>
                    <a:gd name="connsiteY0" fmla="*/ 180276 h 360551"/>
                    <a:gd name="connsiteX1" fmla="*/ 226992 w 453983"/>
                    <a:gd name="connsiteY1" fmla="*/ 0 h 360551"/>
                    <a:gd name="connsiteX2" fmla="*/ 453984 w 453983"/>
                    <a:gd name="connsiteY2" fmla="*/ 180276 h 360551"/>
                    <a:gd name="connsiteX3" fmla="*/ 226992 w 453983"/>
                    <a:gd name="connsiteY3" fmla="*/ 360552 h 360551"/>
                    <a:gd name="connsiteX4" fmla="*/ 0 w 453983"/>
                    <a:gd name="connsiteY4" fmla="*/ 180276 h 360551"/>
                    <a:gd name="connsiteX0" fmla="*/ 0 w 453984"/>
                    <a:gd name="connsiteY0" fmla="*/ 180276 h 180276"/>
                    <a:gd name="connsiteX1" fmla="*/ 226992 w 453984"/>
                    <a:gd name="connsiteY1" fmla="*/ 0 h 180276"/>
                    <a:gd name="connsiteX2" fmla="*/ 453984 w 453984"/>
                    <a:gd name="connsiteY2" fmla="*/ 180276 h 180276"/>
                    <a:gd name="connsiteX3" fmla="*/ 0 w 453984"/>
                    <a:gd name="connsiteY3" fmla="*/ 180276 h 180276"/>
                    <a:gd name="connsiteX0" fmla="*/ 0 w 453984"/>
                    <a:gd name="connsiteY0" fmla="*/ 180276 h 180276"/>
                    <a:gd name="connsiteX1" fmla="*/ 226992 w 453984"/>
                    <a:gd name="connsiteY1" fmla="*/ 0 h 180276"/>
                    <a:gd name="connsiteX2" fmla="*/ 453984 w 453984"/>
                    <a:gd name="connsiteY2" fmla="*/ 180276 h 180276"/>
                    <a:gd name="connsiteX3" fmla="*/ 0 w 453984"/>
                    <a:gd name="connsiteY3" fmla="*/ 180276 h 180276"/>
                  </a:gdLst>
                  <a:ahLst/>
                  <a:cxnLst>
                    <a:cxn ang="0">
                      <a:pos x="connsiteX0" y="connsiteY0"/>
                    </a:cxn>
                    <a:cxn ang="0">
                      <a:pos x="connsiteX1" y="connsiteY1"/>
                    </a:cxn>
                    <a:cxn ang="0">
                      <a:pos x="connsiteX2" y="connsiteY2"/>
                    </a:cxn>
                    <a:cxn ang="0">
                      <a:pos x="connsiteX3" y="connsiteY3"/>
                    </a:cxn>
                  </a:cxnLst>
                  <a:rect l="l" t="t" r="r" b="b"/>
                  <a:pathLst>
                    <a:path w="453984" h="180276">
                      <a:moveTo>
                        <a:pt x="0" y="180276"/>
                      </a:moveTo>
                      <a:cubicBezTo>
                        <a:pt x="0" y="80712"/>
                        <a:pt x="101628" y="0"/>
                        <a:pt x="226992" y="0"/>
                      </a:cubicBezTo>
                      <a:cubicBezTo>
                        <a:pt x="352356" y="0"/>
                        <a:pt x="453984" y="80712"/>
                        <a:pt x="453984" y="180276"/>
                      </a:cubicBezTo>
                      <a:lnTo>
                        <a:pt x="0" y="180276"/>
                      </a:lnTo>
                      <a:close/>
                    </a:path>
                  </a:pathLst>
                </a:custGeom>
                <a:solidFill>
                  <a:schemeClr val="bg1"/>
                </a:solid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0" name="Oval 29"/>
                <p:cNvSpPr/>
                <p:nvPr/>
              </p:nvSpPr>
              <p:spPr bwMode="auto">
                <a:xfrm>
                  <a:off x="4248075" y="1333140"/>
                  <a:ext cx="301752" cy="305654"/>
                </a:xfrm>
                <a:prstGeom prst="ellipse">
                  <a:avLst/>
                </a:prstGeom>
                <a:solidFill>
                  <a:schemeClr val="bg1"/>
                </a:solid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2" name="Group 1"/>
            <p:cNvGrpSpPr/>
            <p:nvPr/>
          </p:nvGrpSpPr>
          <p:grpSpPr>
            <a:xfrm>
              <a:off x="5385233" y="3919444"/>
              <a:ext cx="769437" cy="924356"/>
              <a:chOff x="4986366" y="3765790"/>
              <a:chExt cx="769437" cy="924356"/>
            </a:xfrm>
          </p:grpSpPr>
          <p:sp>
            <p:nvSpPr>
              <p:cNvPr id="31" name="Oval 282"/>
              <p:cNvSpPr/>
              <p:nvPr/>
            </p:nvSpPr>
            <p:spPr bwMode="auto">
              <a:xfrm>
                <a:off x="4986366" y="4273956"/>
                <a:ext cx="769437" cy="416190"/>
              </a:xfrm>
              <a:custGeom>
                <a:avLst/>
                <a:gdLst>
                  <a:gd name="connsiteX0" fmla="*/ 0 w 453983"/>
                  <a:gd name="connsiteY0" fmla="*/ 180276 h 360551"/>
                  <a:gd name="connsiteX1" fmla="*/ 226992 w 453983"/>
                  <a:gd name="connsiteY1" fmla="*/ 0 h 360551"/>
                  <a:gd name="connsiteX2" fmla="*/ 453984 w 453983"/>
                  <a:gd name="connsiteY2" fmla="*/ 180276 h 360551"/>
                  <a:gd name="connsiteX3" fmla="*/ 226992 w 453983"/>
                  <a:gd name="connsiteY3" fmla="*/ 360552 h 360551"/>
                  <a:gd name="connsiteX4" fmla="*/ 0 w 453983"/>
                  <a:gd name="connsiteY4" fmla="*/ 180276 h 360551"/>
                  <a:gd name="connsiteX0" fmla="*/ 0 w 453984"/>
                  <a:gd name="connsiteY0" fmla="*/ 180276 h 180276"/>
                  <a:gd name="connsiteX1" fmla="*/ 226992 w 453984"/>
                  <a:gd name="connsiteY1" fmla="*/ 0 h 180276"/>
                  <a:gd name="connsiteX2" fmla="*/ 453984 w 453984"/>
                  <a:gd name="connsiteY2" fmla="*/ 180276 h 180276"/>
                  <a:gd name="connsiteX3" fmla="*/ 0 w 453984"/>
                  <a:gd name="connsiteY3" fmla="*/ 180276 h 180276"/>
                  <a:gd name="connsiteX0" fmla="*/ 0 w 453984"/>
                  <a:gd name="connsiteY0" fmla="*/ 180276 h 180276"/>
                  <a:gd name="connsiteX1" fmla="*/ 226992 w 453984"/>
                  <a:gd name="connsiteY1" fmla="*/ 0 h 180276"/>
                  <a:gd name="connsiteX2" fmla="*/ 453984 w 453984"/>
                  <a:gd name="connsiteY2" fmla="*/ 180276 h 180276"/>
                  <a:gd name="connsiteX3" fmla="*/ 0 w 453984"/>
                  <a:gd name="connsiteY3" fmla="*/ 180276 h 180276"/>
                </a:gdLst>
                <a:ahLst/>
                <a:cxnLst>
                  <a:cxn ang="0">
                    <a:pos x="connsiteX0" y="connsiteY0"/>
                  </a:cxn>
                  <a:cxn ang="0">
                    <a:pos x="connsiteX1" y="connsiteY1"/>
                  </a:cxn>
                  <a:cxn ang="0">
                    <a:pos x="connsiteX2" y="connsiteY2"/>
                  </a:cxn>
                  <a:cxn ang="0">
                    <a:pos x="connsiteX3" y="connsiteY3"/>
                  </a:cxn>
                </a:cxnLst>
                <a:rect l="l" t="t" r="r" b="b"/>
                <a:pathLst>
                  <a:path w="453984" h="180276">
                    <a:moveTo>
                      <a:pt x="0" y="180276"/>
                    </a:moveTo>
                    <a:cubicBezTo>
                      <a:pt x="0" y="80712"/>
                      <a:pt x="101628" y="0"/>
                      <a:pt x="226992" y="0"/>
                    </a:cubicBezTo>
                    <a:cubicBezTo>
                      <a:pt x="352356" y="0"/>
                      <a:pt x="453984" y="80712"/>
                      <a:pt x="453984" y="180276"/>
                    </a:cubicBezTo>
                    <a:lnTo>
                      <a:pt x="0" y="180276"/>
                    </a:lnTo>
                    <a:close/>
                  </a:path>
                </a:pathLst>
              </a:custGeom>
              <a:solidFill>
                <a:schemeClr val="bg1"/>
              </a:solid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2" name="Oval 31"/>
              <p:cNvSpPr/>
              <p:nvPr/>
            </p:nvSpPr>
            <p:spPr bwMode="auto">
              <a:xfrm>
                <a:off x="5122356" y="3765790"/>
                <a:ext cx="500578" cy="507051"/>
              </a:xfrm>
              <a:prstGeom prst="ellipse">
                <a:avLst/>
              </a:prstGeom>
              <a:solidFill>
                <a:schemeClr val="bg1"/>
              </a:solid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3" name="Group 2"/>
            <p:cNvGrpSpPr/>
            <p:nvPr/>
          </p:nvGrpSpPr>
          <p:grpSpPr>
            <a:xfrm>
              <a:off x="3671478" y="3919444"/>
              <a:ext cx="769437" cy="924356"/>
              <a:chOff x="3668468" y="3625354"/>
              <a:chExt cx="769437" cy="924356"/>
            </a:xfrm>
          </p:grpSpPr>
          <p:sp>
            <p:nvSpPr>
              <p:cNvPr id="33" name="Oval 282"/>
              <p:cNvSpPr/>
              <p:nvPr/>
            </p:nvSpPr>
            <p:spPr bwMode="auto">
              <a:xfrm>
                <a:off x="3668468" y="4133520"/>
                <a:ext cx="769437" cy="416190"/>
              </a:xfrm>
              <a:custGeom>
                <a:avLst/>
                <a:gdLst>
                  <a:gd name="connsiteX0" fmla="*/ 0 w 453983"/>
                  <a:gd name="connsiteY0" fmla="*/ 180276 h 360551"/>
                  <a:gd name="connsiteX1" fmla="*/ 226992 w 453983"/>
                  <a:gd name="connsiteY1" fmla="*/ 0 h 360551"/>
                  <a:gd name="connsiteX2" fmla="*/ 453984 w 453983"/>
                  <a:gd name="connsiteY2" fmla="*/ 180276 h 360551"/>
                  <a:gd name="connsiteX3" fmla="*/ 226992 w 453983"/>
                  <a:gd name="connsiteY3" fmla="*/ 360552 h 360551"/>
                  <a:gd name="connsiteX4" fmla="*/ 0 w 453983"/>
                  <a:gd name="connsiteY4" fmla="*/ 180276 h 360551"/>
                  <a:gd name="connsiteX0" fmla="*/ 0 w 453984"/>
                  <a:gd name="connsiteY0" fmla="*/ 180276 h 180276"/>
                  <a:gd name="connsiteX1" fmla="*/ 226992 w 453984"/>
                  <a:gd name="connsiteY1" fmla="*/ 0 h 180276"/>
                  <a:gd name="connsiteX2" fmla="*/ 453984 w 453984"/>
                  <a:gd name="connsiteY2" fmla="*/ 180276 h 180276"/>
                  <a:gd name="connsiteX3" fmla="*/ 0 w 453984"/>
                  <a:gd name="connsiteY3" fmla="*/ 180276 h 180276"/>
                  <a:gd name="connsiteX0" fmla="*/ 0 w 453984"/>
                  <a:gd name="connsiteY0" fmla="*/ 180276 h 180276"/>
                  <a:gd name="connsiteX1" fmla="*/ 226992 w 453984"/>
                  <a:gd name="connsiteY1" fmla="*/ 0 h 180276"/>
                  <a:gd name="connsiteX2" fmla="*/ 453984 w 453984"/>
                  <a:gd name="connsiteY2" fmla="*/ 180276 h 180276"/>
                  <a:gd name="connsiteX3" fmla="*/ 0 w 453984"/>
                  <a:gd name="connsiteY3" fmla="*/ 180276 h 180276"/>
                </a:gdLst>
                <a:ahLst/>
                <a:cxnLst>
                  <a:cxn ang="0">
                    <a:pos x="connsiteX0" y="connsiteY0"/>
                  </a:cxn>
                  <a:cxn ang="0">
                    <a:pos x="connsiteX1" y="connsiteY1"/>
                  </a:cxn>
                  <a:cxn ang="0">
                    <a:pos x="connsiteX2" y="connsiteY2"/>
                  </a:cxn>
                  <a:cxn ang="0">
                    <a:pos x="connsiteX3" y="connsiteY3"/>
                  </a:cxn>
                </a:cxnLst>
                <a:rect l="l" t="t" r="r" b="b"/>
                <a:pathLst>
                  <a:path w="453984" h="180276">
                    <a:moveTo>
                      <a:pt x="0" y="180276"/>
                    </a:moveTo>
                    <a:cubicBezTo>
                      <a:pt x="0" y="80712"/>
                      <a:pt x="101628" y="0"/>
                      <a:pt x="226992" y="0"/>
                    </a:cubicBezTo>
                    <a:cubicBezTo>
                      <a:pt x="352356" y="0"/>
                      <a:pt x="453984" y="80712"/>
                      <a:pt x="453984" y="180276"/>
                    </a:cubicBezTo>
                    <a:lnTo>
                      <a:pt x="0" y="180276"/>
                    </a:lnTo>
                    <a:close/>
                  </a:path>
                </a:pathLst>
              </a:custGeom>
              <a:solidFill>
                <a:schemeClr val="bg1"/>
              </a:solid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4" name="Oval 33"/>
              <p:cNvSpPr/>
              <p:nvPr/>
            </p:nvSpPr>
            <p:spPr bwMode="auto">
              <a:xfrm>
                <a:off x="3804458" y="3625354"/>
                <a:ext cx="500578" cy="507051"/>
              </a:xfrm>
              <a:prstGeom prst="ellipse">
                <a:avLst/>
              </a:prstGeom>
              <a:solidFill>
                <a:schemeClr val="bg1"/>
              </a:solid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35" name="Oval 34"/>
            <p:cNvSpPr/>
            <p:nvPr/>
          </p:nvSpPr>
          <p:spPr bwMode="auto">
            <a:xfrm>
              <a:off x="3847345" y="2824242"/>
              <a:ext cx="2067672" cy="2003467"/>
            </a:xfrm>
            <a:prstGeom prst="ellipse">
              <a:avLst/>
            </a:prstGeom>
            <a:noFill/>
            <a:ln w="25400">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sp>
        <p:nvSpPr>
          <p:cNvPr id="37" name="Straight Connector 1024003"/>
          <p:cNvSpPr>
            <a:spLocks noChangeShapeType="1"/>
          </p:cNvSpPr>
          <p:nvPr/>
        </p:nvSpPr>
        <p:spPr bwMode="auto">
          <a:xfrm flipH="1" flipV="1">
            <a:off x="6373672" y="3657088"/>
            <a:ext cx="368118" cy="0"/>
          </a:xfrm>
          <a:prstGeom prst="line">
            <a:avLst/>
          </a:prstGeom>
          <a:ln w="63500" cap="sq">
            <a:solidFill>
              <a:schemeClr val="accent4"/>
            </a:solidFill>
            <a:prstDash val="solid"/>
            <a:miter lim="800000"/>
            <a:headEnd type="triangle" w="med" len="med"/>
            <a:tailEnd type="none" w="med" len="med"/>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FFB900"/>
                </a:solidFill>
              </a:ln>
              <a:solidFill>
                <a:srgbClr val="353435"/>
              </a:solidFill>
            </a:endParaRPr>
          </a:p>
        </p:txBody>
      </p:sp>
      <p:sp>
        <p:nvSpPr>
          <p:cNvPr id="38" name="Straight Connector 1024003"/>
          <p:cNvSpPr>
            <a:spLocks noChangeShapeType="1"/>
          </p:cNvSpPr>
          <p:nvPr/>
        </p:nvSpPr>
        <p:spPr bwMode="auto">
          <a:xfrm flipH="1" flipV="1">
            <a:off x="8195061" y="3654017"/>
            <a:ext cx="354684" cy="0"/>
          </a:xfrm>
          <a:prstGeom prst="line">
            <a:avLst/>
          </a:prstGeom>
          <a:ln w="63500" cap="sq">
            <a:solidFill>
              <a:schemeClr val="accent4"/>
            </a:solidFill>
            <a:prstDash val="solid"/>
            <a:miter lim="800000"/>
            <a:headEnd type="triangle" w="med" len="med"/>
            <a:tailEnd type="none" w="med" len="med"/>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FFB900"/>
                </a:solidFill>
              </a:ln>
              <a:solidFill>
                <a:srgbClr val="353435"/>
              </a:solidFill>
            </a:endParaRPr>
          </a:p>
        </p:txBody>
      </p:sp>
      <p:grpSp>
        <p:nvGrpSpPr>
          <p:cNvPr id="52" name="Group 51"/>
          <p:cNvGrpSpPr/>
          <p:nvPr/>
        </p:nvGrpSpPr>
        <p:grpSpPr>
          <a:xfrm>
            <a:off x="6373672" y="781284"/>
            <a:ext cx="2204653" cy="247118"/>
            <a:chOff x="6246812" y="6046470"/>
            <a:chExt cx="2161621" cy="242295"/>
          </a:xfrm>
        </p:grpSpPr>
        <p:cxnSp>
          <p:nvCxnSpPr>
            <p:cNvPr id="40" name="Straight Arrow Connector 39"/>
            <p:cNvCxnSpPr/>
            <p:nvPr/>
          </p:nvCxnSpPr>
          <p:spPr>
            <a:xfrm>
              <a:off x="6246812" y="6288765"/>
              <a:ext cx="2161621" cy="0"/>
            </a:xfrm>
            <a:prstGeom prst="straightConnector1">
              <a:avLst/>
            </a:prstGeom>
            <a:ln w="28575">
              <a:solidFill>
                <a:schemeClr val="accent4"/>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728889" y="6046470"/>
              <a:ext cx="1328184" cy="235449"/>
            </a:xfrm>
            <a:prstGeom prst="rect">
              <a:avLst/>
            </a:prstGeom>
            <a:noFill/>
          </p:spPr>
          <p:txBody>
            <a:bodyPr wrap="none" lIns="0" tIns="0" rIns="0" bIns="0" rtlCol="0">
              <a:spAutoFit/>
            </a:bodyPr>
            <a:lstStyle/>
            <a:p>
              <a:r>
                <a:rPr lang="en-US" sz="1530" i="1" spc="-71" dirty="0">
                  <a:gradFill>
                    <a:gsLst>
                      <a:gs pos="2917">
                        <a:srgbClr val="353435"/>
                      </a:gs>
                      <a:gs pos="30000">
                        <a:srgbClr val="353435"/>
                      </a:gs>
                    </a:gsLst>
                    <a:lin ang="5400000" scaled="0"/>
                  </a:gradFill>
                  <a:latin typeface="Segoe UI"/>
                </a:rPr>
                <a:t>Hold state synced</a:t>
              </a:r>
            </a:p>
          </p:txBody>
        </p:sp>
      </p:grpSp>
      <p:sp>
        <p:nvSpPr>
          <p:cNvPr id="43" name="Straight Connector 1024003"/>
          <p:cNvSpPr>
            <a:spLocks noChangeShapeType="1"/>
          </p:cNvSpPr>
          <p:nvPr/>
        </p:nvSpPr>
        <p:spPr bwMode="auto">
          <a:xfrm flipH="1" flipV="1">
            <a:off x="8715826" y="3653244"/>
            <a:ext cx="311144" cy="0"/>
          </a:xfrm>
          <a:prstGeom prst="line">
            <a:avLst/>
          </a:prstGeom>
          <a:ln w="63500" cap="sq">
            <a:solidFill>
              <a:schemeClr val="accent4"/>
            </a:solidFill>
            <a:prstDash val="solid"/>
            <a:miter lim="800000"/>
            <a:headEnd type="triangle" w="med" len="med"/>
            <a:tailEnd type="none" w="med" len="med"/>
          </a:ln>
          <a:effectLst/>
        </p:spPr>
        <p:style>
          <a:lnRef idx="3">
            <a:schemeClr val="dk1"/>
          </a:lnRef>
          <a:fillRef idx="0">
            <a:schemeClr val="dk1"/>
          </a:fillRef>
          <a:effectRef idx="2">
            <a:schemeClr val="dk1"/>
          </a:effectRef>
          <a:fontRef idx="minor">
            <a:schemeClr val="tx1"/>
          </a:fontRef>
        </p:style>
        <p:txBody>
          <a:bodyPr/>
          <a:lstStyle/>
          <a:p>
            <a:endParaRPr lang="en-US" sz="1836" dirty="0">
              <a:ln>
                <a:solidFill>
                  <a:srgbClr val="FFB900"/>
                </a:solidFill>
              </a:ln>
              <a:solidFill>
                <a:srgbClr val="353435"/>
              </a:solidFill>
            </a:endParaRPr>
          </a:p>
        </p:txBody>
      </p:sp>
      <p:pic>
        <p:nvPicPr>
          <p:cNvPr id="4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894276" y="2856605"/>
            <a:ext cx="1134864" cy="1030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ounded Rectangle 35"/>
          <p:cNvSpPr/>
          <p:nvPr/>
        </p:nvSpPr>
        <p:spPr bwMode="auto">
          <a:xfrm>
            <a:off x="624236" y="5508920"/>
            <a:ext cx="11191240" cy="1250152"/>
          </a:xfrm>
          <a:prstGeom prst="roundRect">
            <a:avLst>
              <a:gd name="adj" fmla="val 0"/>
            </a:avLst>
          </a:prstGeom>
          <a:solidFill>
            <a:schemeClr val="accent1"/>
          </a:solidFill>
          <a:ln w="9525" cap="flat" cmpd="sng" algn="ctr">
            <a:noFill/>
            <a:prstDash val="solid"/>
          </a:ln>
          <a:effectLst/>
        </p:spPr>
        <p:txBody>
          <a:bodyPr anchor="ctr"/>
          <a:lstStyle/>
          <a:p>
            <a:pPr marL="113336">
              <a:lnSpc>
                <a:spcPct val="80000"/>
              </a:lnSpc>
            </a:pPr>
            <a:r>
              <a:rPr lang="en-US" sz="2550" spc="-71" dirty="0">
                <a:solidFill>
                  <a:prstClr val="white"/>
                </a:solidFill>
                <a:latin typeface="Segoe UI"/>
              </a:rPr>
              <a:t>Lync archives content into Exchange mailboxes when user is on In-Place Hold</a:t>
            </a:r>
          </a:p>
          <a:p>
            <a:pPr marL="113336">
              <a:lnSpc>
                <a:spcPct val="80000"/>
              </a:lnSpc>
            </a:pPr>
            <a:endParaRPr lang="en-US" sz="2550" spc="-71" dirty="0">
              <a:solidFill>
                <a:prstClr val="white"/>
              </a:solidFill>
              <a:latin typeface="Segoe UI"/>
            </a:endParaRPr>
          </a:p>
          <a:p>
            <a:pPr marL="113336">
              <a:lnSpc>
                <a:spcPct val="80000"/>
              </a:lnSpc>
            </a:pPr>
            <a:r>
              <a:rPr lang="en-US" sz="2550" spc="-71" dirty="0">
                <a:solidFill>
                  <a:prstClr val="white"/>
                </a:solidFill>
                <a:latin typeface="Segoe UI"/>
              </a:rPr>
              <a:t>Includes instant messaging and meeting </a:t>
            </a:r>
            <a:r>
              <a:rPr lang="en-US" sz="2550" spc="-71" dirty="0" smtClean="0">
                <a:solidFill>
                  <a:prstClr val="white"/>
                </a:solidFill>
                <a:latin typeface="Segoe UI"/>
              </a:rPr>
              <a:t>content</a:t>
            </a:r>
            <a:endParaRPr lang="en-US" sz="2550" spc="-71" dirty="0">
              <a:solidFill>
                <a:prstClr val="white"/>
              </a:solidFill>
              <a:latin typeface="Segoe UI"/>
            </a:endParaRPr>
          </a:p>
        </p:txBody>
      </p:sp>
    </p:spTree>
    <p:extLst>
      <p:ext uri="{BB962C8B-B14F-4D97-AF65-F5344CB8AC3E}">
        <p14:creationId xmlns:p14="http://schemas.microsoft.com/office/powerpoint/2010/main" val="127490255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500"/>
                                        <p:tgtEl>
                                          <p:spTgt spid="4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43" grpId="0" animBg="1"/>
      <p:bldP spid="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7688" y="295275"/>
            <a:ext cx="11888787" cy="917575"/>
          </a:xfrm>
        </p:spPr>
        <p:txBody>
          <a:bodyPr/>
          <a:lstStyle/>
          <a:p>
            <a:r>
              <a:rPr lang="en-US" dirty="0" smtClean="0"/>
              <a:t>SharePoint In-Place Hold</a:t>
            </a:r>
            <a:endParaRPr lang="en-US" dirty="0"/>
          </a:p>
        </p:txBody>
      </p:sp>
      <p:sp>
        <p:nvSpPr>
          <p:cNvPr id="10" name="Rectangle 9"/>
          <p:cNvSpPr/>
          <p:nvPr/>
        </p:nvSpPr>
        <p:spPr>
          <a:xfrm>
            <a:off x="1722437" y="3062070"/>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algn="ctr" defTabSz="932290"/>
            <a:r>
              <a:rPr lang="en-US" sz="3200" kern="0" dirty="0" smtClean="0">
                <a:solidFill>
                  <a:srgbClr val="FFFFFF">
                    <a:alpha val="99000"/>
                  </a:srgbClr>
                </a:solidFill>
                <a:ea typeface="Segoe UI" pitchFamily="34" charset="0"/>
                <a:cs typeface="Segoe UI" pitchFamily="34" charset="0"/>
              </a:rPr>
              <a:t>Admins cannot </a:t>
            </a:r>
            <a:r>
              <a:rPr lang="en-US" sz="3200" kern="0" dirty="0">
                <a:solidFill>
                  <a:srgbClr val="FFFFFF">
                    <a:alpha val="99000"/>
                  </a:srgbClr>
                </a:solidFill>
                <a:ea typeface="Segoe UI" pitchFamily="34" charset="0"/>
                <a:cs typeface="Segoe UI" pitchFamily="34" charset="0"/>
              </a:rPr>
              <a:t>delete the hold data or site </a:t>
            </a:r>
          </a:p>
        </p:txBody>
      </p:sp>
      <p:sp>
        <p:nvSpPr>
          <p:cNvPr id="11" name="Rectangle 10"/>
          <p:cNvSpPr/>
          <p:nvPr/>
        </p:nvSpPr>
        <p:spPr>
          <a:xfrm>
            <a:off x="1722436" y="1636387"/>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algn="ctr" defTabSz="932290"/>
            <a:r>
              <a:rPr lang="en-US" sz="3200" kern="0" dirty="0" smtClean="0">
                <a:solidFill>
                  <a:srgbClr val="FFFFFF">
                    <a:alpha val="99000"/>
                  </a:srgbClr>
                </a:solidFill>
                <a:ea typeface="Segoe UI" pitchFamily="34" charset="0"/>
                <a:cs typeface="Segoe UI" pitchFamily="34" charset="0"/>
              </a:rPr>
              <a:t>Lists, feeds</a:t>
            </a:r>
            <a:r>
              <a:rPr lang="en-US" sz="3200" kern="0" dirty="0">
                <a:solidFill>
                  <a:srgbClr val="FFFFFF">
                    <a:alpha val="99000"/>
                  </a:srgbClr>
                </a:solidFill>
                <a:ea typeface="Segoe UI" pitchFamily="34" charset="0"/>
                <a:cs typeface="Segoe UI" pitchFamily="34" charset="0"/>
              </a:rPr>
              <a:t>, documents, and pages are covered </a:t>
            </a:r>
          </a:p>
        </p:txBody>
      </p:sp>
      <p:sp>
        <p:nvSpPr>
          <p:cNvPr id="12" name="Rectangle 11"/>
          <p:cNvSpPr/>
          <p:nvPr/>
        </p:nvSpPr>
        <p:spPr>
          <a:xfrm>
            <a:off x="1722435" y="4487753"/>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algn="ctr" defTabSz="932290"/>
            <a:r>
              <a:rPr lang="en-US" sz="3200" kern="0" dirty="0">
                <a:solidFill>
                  <a:srgbClr val="FFFFFF">
                    <a:alpha val="99000"/>
                  </a:srgbClr>
                </a:solidFill>
                <a:ea typeface="Segoe UI" pitchFamily="34" charset="0"/>
                <a:cs typeface="Segoe UI" pitchFamily="34" charset="0"/>
              </a:rPr>
              <a:t>Version history is preserved if versioning is on</a:t>
            </a:r>
          </a:p>
        </p:txBody>
      </p:sp>
    </p:spTree>
    <p:extLst>
      <p:ext uri="{BB962C8B-B14F-4D97-AF65-F5344CB8AC3E}">
        <p14:creationId xmlns:p14="http://schemas.microsoft.com/office/powerpoint/2010/main" val="245401985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2918737" y="-1"/>
            <a:ext cx="3834036" cy="699452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p:nvGrpSpPr>
        <p:grpSpPr>
          <a:xfrm>
            <a:off x="6137863" y="908515"/>
            <a:ext cx="2279103" cy="4862553"/>
            <a:chOff x="3963344" y="1616497"/>
            <a:chExt cx="2234618" cy="4767642"/>
          </a:xfrm>
        </p:grpSpPr>
        <p:sp>
          <p:nvSpPr>
            <p:cNvPr id="42" name="Rectangle 41"/>
            <p:cNvSpPr/>
            <p:nvPr/>
          </p:nvSpPr>
          <p:spPr>
            <a:xfrm>
              <a:off x="3963344" y="1616497"/>
              <a:ext cx="2234618" cy="4767642"/>
            </a:xfrm>
            <a:prstGeom prst="rect">
              <a:avLst/>
            </a:prstGeom>
            <a:ln/>
          </p:spPr>
          <p:style>
            <a:lnRef idx="2">
              <a:schemeClr val="accent4"/>
            </a:lnRef>
            <a:fillRef idx="1">
              <a:schemeClr val="lt1"/>
            </a:fillRef>
            <a:effectRef idx="0">
              <a:schemeClr val="accent4"/>
            </a:effectRef>
            <a:fontRef idx="minor">
              <a:schemeClr val="dk1"/>
            </a:fontRef>
          </p:style>
          <p:txBody>
            <a:bodyPr rtlCol="0" anchor="t" anchorCtr="0"/>
            <a:lstStyle/>
            <a:p>
              <a:pPr algn="ctr"/>
              <a:r>
                <a:rPr lang="en-US" sz="1428" dirty="0">
                  <a:solidFill>
                    <a:schemeClr val="tx1"/>
                  </a:solidFill>
                </a:rPr>
                <a:t>User A Mailbox</a:t>
              </a:r>
            </a:p>
          </p:txBody>
        </p:sp>
        <p:sp>
          <p:nvSpPr>
            <p:cNvPr id="43" name="Rectangle 42"/>
            <p:cNvSpPr/>
            <p:nvPr/>
          </p:nvSpPr>
          <p:spPr>
            <a:xfrm>
              <a:off x="4064917" y="3205761"/>
              <a:ext cx="2031471" cy="2985489"/>
            </a:xfrm>
            <a:prstGeom prst="rect">
              <a:avLst/>
            </a:prstGeom>
            <a:ln/>
          </p:spPr>
          <p:style>
            <a:lnRef idx="1">
              <a:schemeClr val="accent3"/>
            </a:lnRef>
            <a:fillRef idx="3">
              <a:schemeClr val="accent3"/>
            </a:fillRef>
            <a:effectRef idx="2">
              <a:schemeClr val="accent3"/>
            </a:effectRef>
            <a:fontRef idx="minor">
              <a:schemeClr val="lt1"/>
            </a:fontRef>
          </p:style>
          <p:txBody>
            <a:bodyPr rtlCol="0" anchor="t" anchorCtr="0"/>
            <a:lstStyle/>
            <a:p>
              <a:pPr algn="ctr"/>
              <a:r>
                <a:rPr lang="en-US" sz="1428" dirty="0">
                  <a:solidFill>
                    <a:schemeClr val="tx1"/>
                  </a:solidFill>
                </a:rPr>
                <a:t>Recoverable Items</a:t>
              </a:r>
            </a:p>
          </p:txBody>
        </p:sp>
        <p:sp>
          <p:nvSpPr>
            <p:cNvPr id="44" name="Rectangle 43"/>
            <p:cNvSpPr/>
            <p:nvPr/>
          </p:nvSpPr>
          <p:spPr>
            <a:xfrm>
              <a:off x="4166490" y="3707196"/>
              <a:ext cx="1828324" cy="313268"/>
            </a:xfrm>
            <a:prstGeom prst="rect">
              <a:avLst/>
            </a:prstGeom>
            <a:solidFill>
              <a:schemeClr val="tx1"/>
            </a:solidFill>
            <a:ln>
              <a:solidFill>
                <a:schemeClr val="bg2">
                  <a:lumMod val="25000"/>
                </a:schemeClr>
              </a:solidFill>
            </a:ln>
          </p:spPr>
          <p:style>
            <a:lnRef idx="1">
              <a:schemeClr val="accent6"/>
            </a:lnRef>
            <a:fillRef idx="2">
              <a:schemeClr val="accent6"/>
            </a:fillRef>
            <a:effectRef idx="1">
              <a:schemeClr val="accent6"/>
            </a:effectRef>
            <a:fontRef idx="minor">
              <a:schemeClr val="dk1"/>
            </a:fontRef>
          </p:style>
          <p:txBody>
            <a:bodyPr rtlCol="0" anchor="ctr" anchorCtr="0"/>
            <a:lstStyle/>
            <a:p>
              <a:pPr algn="ctr"/>
              <a:r>
                <a:rPr lang="en-US" sz="1428" dirty="0">
                  <a:solidFill>
                    <a:schemeClr val="bg1"/>
                  </a:solidFill>
                </a:rPr>
                <a:t>Deletions</a:t>
              </a:r>
            </a:p>
          </p:txBody>
        </p:sp>
        <p:sp>
          <p:nvSpPr>
            <p:cNvPr id="46" name="Rectangle 45"/>
            <p:cNvSpPr/>
            <p:nvPr/>
          </p:nvSpPr>
          <p:spPr>
            <a:xfrm>
              <a:off x="4064917" y="1989478"/>
              <a:ext cx="2031471" cy="301752"/>
            </a:xfrm>
            <a:prstGeom prst="rect">
              <a:avLst/>
            </a:prstGeom>
            <a:solidFill>
              <a:schemeClr val="tx1"/>
            </a:solidFill>
            <a:ln>
              <a:solidFill>
                <a:schemeClr val="bg1">
                  <a:lumMod val="65000"/>
                </a:schemeClr>
              </a:solidFill>
            </a:ln>
          </p:spPr>
          <p:style>
            <a:lnRef idx="1">
              <a:schemeClr val="dk1"/>
            </a:lnRef>
            <a:fillRef idx="1001">
              <a:schemeClr val="lt2"/>
            </a:fillRef>
            <a:effectRef idx="1">
              <a:schemeClr val="dk1"/>
            </a:effectRef>
            <a:fontRef idx="minor">
              <a:schemeClr val="dk1"/>
            </a:fontRef>
          </p:style>
          <p:txBody>
            <a:bodyPr rtlCol="0" anchor="b" anchorCtr="0"/>
            <a:lstStyle/>
            <a:p>
              <a:pPr algn="ctr"/>
              <a:r>
                <a:rPr lang="en-US" sz="1428" dirty="0">
                  <a:solidFill>
                    <a:schemeClr val="bg1"/>
                  </a:solidFill>
                </a:rPr>
                <a:t>Inbox</a:t>
              </a:r>
            </a:p>
          </p:txBody>
        </p:sp>
        <p:sp>
          <p:nvSpPr>
            <p:cNvPr id="47" name="Rectangle 46"/>
            <p:cNvSpPr/>
            <p:nvPr/>
          </p:nvSpPr>
          <p:spPr>
            <a:xfrm>
              <a:off x="4166490" y="4547210"/>
              <a:ext cx="1828324" cy="310896"/>
            </a:xfrm>
            <a:prstGeom prst="rect">
              <a:avLst/>
            </a:prstGeom>
            <a:solidFill>
              <a:schemeClr val="tx1"/>
            </a:solidFill>
            <a:ln>
              <a:solidFill>
                <a:schemeClr val="bg2">
                  <a:lumMod val="25000"/>
                </a:schemeClr>
              </a:solidFill>
            </a:ln>
          </p:spPr>
          <p:style>
            <a:lnRef idx="1">
              <a:schemeClr val="accent6"/>
            </a:lnRef>
            <a:fillRef idx="2">
              <a:schemeClr val="accent6"/>
            </a:fillRef>
            <a:effectRef idx="1">
              <a:schemeClr val="accent6"/>
            </a:effectRef>
            <a:fontRef idx="minor">
              <a:schemeClr val="dk1"/>
            </a:fontRef>
          </p:style>
          <p:txBody>
            <a:bodyPr rtlCol="0" anchor="ctr" anchorCtr="0"/>
            <a:lstStyle/>
            <a:p>
              <a:pPr algn="ctr"/>
              <a:r>
                <a:rPr lang="en-US" sz="1428" dirty="0">
                  <a:solidFill>
                    <a:schemeClr val="bg1"/>
                  </a:solidFill>
                </a:rPr>
                <a:t>Purges</a:t>
              </a:r>
            </a:p>
          </p:txBody>
        </p:sp>
        <p:sp>
          <p:nvSpPr>
            <p:cNvPr id="48" name="Rectangle 47"/>
            <p:cNvSpPr/>
            <p:nvPr/>
          </p:nvSpPr>
          <p:spPr>
            <a:xfrm>
              <a:off x="4166490" y="4128389"/>
              <a:ext cx="1828324" cy="310896"/>
            </a:xfrm>
            <a:prstGeom prst="rect">
              <a:avLst/>
            </a:prstGeom>
            <a:solidFill>
              <a:schemeClr val="tx1"/>
            </a:solidFill>
            <a:ln>
              <a:solidFill>
                <a:schemeClr val="bg2">
                  <a:lumMod val="25000"/>
                </a:schemeClr>
              </a:solidFill>
            </a:ln>
          </p:spPr>
          <p:style>
            <a:lnRef idx="1">
              <a:schemeClr val="accent6"/>
            </a:lnRef>
            <a:fillRef idx="2">
              <a:schemeClr val="accent6"/>
            </a:fillRef>
            <a:effectRef idx="1">
              <a:schemeClr val="accent6"/>
            </a:effectRef>
            <a:fontRef idx="minor">
              <a:schemeClr val="dk1"/>
            </a:fontRef>
          </p:style>
          <p:txBody>
            <a:bodyPr rtlCol="0" anchor="ctr" anchorCtr="0"/>
            <a:lstStyle/>
            <a:p>
              <a:pPr algn="ctr"/>
              <a:r>
                <a:rPr lang="en-US" sz="1428" dirty="0">
                  <a:solidFill>
                    <a:schemeClr val="bg1"/>
                  </a:solidFill>
                </a:rPr>
                <a:t>Versions</a:t>
              </a:r>
            </a:p>
          </p:txBody>
        </p:sp>
        <p:sp>
          <p:nvSpPr>
            <p:cNvPr id="49" name="Rectangle 48"/>
            <p:cNvSpPr/>
            <p:nvPr/>
          </p:nvSpPr>
          <p:spPr>
            <a:xfrm>
              <a:off x="4166490" y="4966031"/>
              <a:ext cx="1828324" cy="310896"/>
            </a:xfrm>
            <a:prstGeom prst="rect">
              <a:avLst/>
            </a:prstGeom>
            <a:solidFill>
              <a:schemeClr val="tx1"/>
            </a:solidFill>
            <a:ln>
              <a:solidFill>
                <a:schemeClr val="bg2">
                  <a:lumMod val="25000"/>
                </a:schemeClr>
              </a:solidFill>
            </a:ln>
          </p:spPr>
          <p:style>
            <a:lnRef idx="1">
              <a:schemeClr val="accent6"/>
            </a:lnRef>
            <a:fillRef idx="2">
              <a:schemeClr val="accent6"/>
            </a:fillRef>
            <a:effectRef idx="1">
              <a:schemeClr val="accent6"/>
            </a:effectRef>
            <a:fontRef idx="minor">
              <a:schemeClr val="dk1"/>
            </a:fontRef>
          </p:style>
          <p:txBody>
            <a:bodyPr rtlCol="0" anchor="ctr" anchorCtr="0"/>
            <a:lstStyle/>
            <a:p>
              <a:pPr algn="ctr"/>
              <a:r>
                <a:rPr lang="en-US" sz="1428" dirty="0">
                  <a:solidFill>
                    <a:schemeClr val="bg1"/>
                  </a:solidFill>
                </a:rPr>
                <a:t>Audits</a:t>
              </a:r>
            </a:p>
          </p:txBody>
        </p:sp>
        <p:sp>
          <p:nvSpPr>
            <p:cNvPr id="50" name="Rectangle 49"/>
            <p:cNvSpPr/>
            <p:nvPr/>
          </p:nvSpPr>
          <p:spPr>
            <a:xfrm>
              <a:off x="4064916" y="2770483"/>
              <a:ext cx="2031471" cy="304799"/>
            </a:xfrm>
            <a:prstGeom prst="rect">
              <a:avLst/>
            </a:prstGeom>
            <a:solidFill>
              <a:schemeClr val="tx1"/>
            </a:solidFill>
            <a:ln>
              <a:solidFill>
                <a:schemeClr val="bg1">
                  <a:lumMod val="65000"/>
                </a:schemeClr>
              </a:solidFill>
            </a:ln>
          </p:spPr>
          <p:style>
            <a:lnRef idx="1">
              <a:schemeClr val="dk1"/>
            </a:lnRef>
            <a:fillRef idx="1001">
              <a:schemeClr val="lt2"/>
            </a:fillRef>
            <a:effectRef idx="1">
              <a:schemeClr val="dk1"/>
            </a:effectRef>
            <a:fontRef idx="minor">
              <a:schemeClr val="dk1"/>
            </a:fontRef>
          </p:style>
          <p:txBody>
            <a:bodyPr rtlCol="0" anchor="b" anchorCtr="0"/>
            <a:lstStyle/>
            <a:p>
              <a:pPr algn="ctr"/>
              <a:r>
                <a:rPr lang="en-US" sz="1428" dirty="0">
                  <a:solidFill>
                    <a:schemeClr val="bg1"/>
                  </a:solidFill>
                </a:rPr>
                <a:t>Deleted Items</a:t>
              </a:r>
            </a:p>
          </p:txBody>
        </p:sp>
        <p:sp>
          <p:nvSpPr>
            <p:cNvPr id="51" name="Rectangle 50"/>
            <p:cNvSpPr/>
            <p:nvPr/>
          </p:nvSpPr>
          <p:spPr>
            <a:xfrm>
              <a:off x="4064916" y="2378457"/>
              <a:ext cx="2031471" cy="304799"/>
            </a:xfrm>
            <a:prstGeom prst="rect">
              <a:avLst/>
            </a:prstGeom>
            <a:solidFill>
              <a:schemeClr val="tx1"/>
            </a:solidFill>
            <a:ln>
              <a:solidFill>
                <a:schemeClr val="bg1">
                  <a:lumMod val="65000"/>
                </a:schemeClr>
              </a:solidFill>
            </a:ln>
          </p:spPr>
          <p:style>
            <a:lnRef idx="1">
              <a:schemeClr val="dk1"/>
            </a:lnRef>
            <a:fillRef idx="1001">
              <a:schemeClr val="lt2"/>
            </a:fillRef>
            <a:effectRef idx="1">
              <a:schemeClr val="dk1"/>
            </a:effectRef>
            <a:fontRef idx="minor">
              <a:schemeClr val="dk1"/>
            </a:fontRef>
          </p:style>
          <p:txBody>
            <a:bodyPr rtlCol="0" anchor="b" anchorCtr="0"/>
            <a:lstStyle/>
            <a:p>
              <a:pPr algn="ctr"/>
              <a:r>
                <a:rPr lang="en-US" sz="1428" dirty="0">
                  <a:solidFill>
                    <a:schemeClr val="bg1"/>
                  </a:solidFill>
                </a:rPr>
                <a:t>…</a:t>
              </a:r>
            </a:p>
          </p:txBody>
        </p:sp>
        <p:sp>
          <p:nvSpPr>
            <p:cNvPr id="52" name="Rectangle 51"/>
            <p:cNvSpPr/>
            <p:nvPr/>
          </p:nvSpPr>
          <p:spPr>
            <a:xfrm>
              <a:off x="4166489" y="5384852"/>
              <a:ext cx="1828324" cy="310896"/>
            </a:xfrm>
            <a:prstGeom prst="rect">
              <a:avLst/>
            </a:prstGeom>
            <a:solidFill>
              <a:schemeClr val="tx1"/>
            </a:solidFill>
            <a:ln>
              <a:solidFill>
                <a:schemeClr val="bg2">
                  <a:lumMod val="25000"/>
                </a:schemeClr>
              </a:solidFill>
            </a:ln>
          </p:spPr>
          <p:style>
            <a:lnRef idx="1">
              <a:schemeClr val="accent6"/>
            </a:lnRef>
            <a:fillRef idx="2">
              <a:schemeClr val="accent6"/>
            </a:fillRef>
            <a:effectRef idx="1">
              <a:schemeClr val="accent6"/>
            </a:effectRef>
            <a:fontRef idx="minor">
              <a:schemeClr val="dk1"/>
            </a:fontRef>
          </p:style>
          <p:txBody>
            <a:bodyPr rtlCol="0" anchor="ctr" anchorCtr="0"/>
            <a:lstStyle/>
            <a:p>
              <a:pPr algn="ctr"/>
              <a:r>
                <a:rPr lang="en-US" sz="1428" dirty="0" err="1">
                  <a:solidFill>
                    <a:schemeClr val="bg1"/>
                  </a:solidFill>
                </a:rPr>
                <a:t>DiscoveryHold</a:t>
              </a:r>
              <a:endParaRPr lang="en-US" sz="1428" dirty="0">
                <a:solidFill>
                  <a:schemeClr val="bg1"/>
                </a:solidFill>
              </a:endParaRPr>
            </a:p>
          </p:txBody>
        </p:sp>
        <p:sp>
          <p:nvSpPr>
            <p:cNvPr id="64" name="Rectangle 63"/>
            <p:cNvSpPr/>
            <p:nvPr/>
          </p:nvSpPr>
          <p:spPr>
            <a:xfrm>
              <a:off x="4166489" y="5803674"/>
              <a:ext cx="1828324" cy="310896"/>
            </a:xfrm>
            <a:prstGeom prst="rect">
              <a:avLst/>
            </a:prstGeom>
            <a:solidFill>
              <a:schemeClr val="tx1"/>
            </a:solidFill>
            <a:ln>
              <a:solidFill>
                <a:schemeClr val="bg2">
                  <a:lumMod val="25000"/>
                </a:schemeClr>
              </a:solidFill>
            </a:ln>
          </p:spPr>
          <p:style>
            <a:lnRef idx="1">
              <a:schemeClr val="accent6"/>
            </a:lnRef>
            <a:fillRef idx="2">
              <a:schemeClr val="accent6"/>
            </a:fillRef>
            <a:effectRef idx="1">
              <a:schemeClr val="accent6"/>
            </a:effectRef>
            <a:fontRef idx="minor">
              <a:schemeClr val="dk1"/>
            </a:fontRef>
          </p:style>
          <p:txBody>
            <a:bodyPr rtlCol="0" anchor="ctr" anchorCtr="0"/>
            <a:lstStyle/>
            <a:p>
              <a:pPr algn="ctr"/>
              <a:r>
                <a:rPr lang="en-US" sz="1428" dirty="0">
                  <a:solidFill>
                    <a:schemeClr val="bg1"/>
                  </a:solidFill>
                </a:rPr>
                <a:t>Calendar Logging</a:t>
              </a:r>
            </a:p>
          </p:txBody>
        </p:sp>
      </p:grpSp>
      <p:grpSp>
        <p:nvGrpSpPr>
          <p:cNvPr id="25" name="Group 24"/>
          <p:cNvGrpSpPr/>
          <p:nvPr/>
        </p:nvGrpSpPr>
        <p:grpSpPr>
          <a:xfrm>
            <a:off x="8678642" y="3132642"/>
            <a:ext cx="3639875" cy="1252247"/>
            <a:chOff x="6454530" y="3797209"/>
            <a:chExt cx="3568829" cy="1227804"/>
          </a:xfrm>
        </p:grpSpPr>
        <p:grpSp>
          <p:nvGrpSpPr>
            <p:cNvPr id="114" name="Group 113"/>
            <p:cNvGrpSpPr/>
            <p:nvPr/>
          </p:nvGrpSpPr>
          <p:grpSpPr>
            <a:xfrm>
              <a:off x="6454530" y="3797209"/>
              <a:ext cx="907894" cy="993376"/>
              <a:chOff x="5638800" y="4320099"/>
              <a:chExt cx="907894" cy="993376"/>
            </a:xfrm>
          </p:grpSpPr>
          <p:sp>
            <p:nvSpPr>
              <p:cNvPr id="117" name="Right Bracket 116"/>
              <p:cNvSpPr/>
              <p:nvPr/>
            </p:nvSpPr>
            <p:spPr>
              <a:xfrm rot="10800000" flipH="1">
                <a:off x="5638800" y="4320099"/>
                <a:ext cx="76200" cy="828645"/>
              </a:xfrm>
              <a:prstGeom prst="rightBracket">
                <a:avLst/>
              </a:prstGeom>
              <a:noFill/>
              <a:ln w="6350" cap="flat" cmpd="sng" algn="ctr">
                <a:solidFill>
                  <a:schemeClr val="tx1"/>
                </a:solidFill>
                <a:prstDash val="solid"/>
              </a:ln>
              <a:effectLst/>
            </p:spPr>
            <p:txBody>
              <a:bodyPr rtlCol="0" anchor="ctr"/>
              <a:lstStyle/>
              <a:p>
                <a:pPr algn="ctr" defTabSz="932597">
                  <a:defRPr/>
                </a:pPr>
                <a:endParaRPr lang="en-US" sz="1836" kern="0">
                  <a:solidFill>
                    <a:srgbClr val="FFFFFF"/>
                  </a:solidFill>
                  <a:latin typeface="Segoe UI"/>
                </a:endParaRPr>
              </a:p>
            </p:txBody>
          </p:sp>
          <p:cxnSp>
            <p:nvCxnSpPr>
              <p:cNvPr id="118" name="Straight Connector 117"/>
              <p:cNvCxnSpPr/>
              <p:nvPr/>
            </p:nvCxnSpPr>
            <p:spPr>
              <a:xfrm flipH="1">
                <a:off x="5715000" y="5030788"/>
                <a:ext cx="381000" cy="1588"/>
              </a:xfrm>
              <a:prstGeom prst="line">
                <a:avLst/>
              </a:prstGeom>
              <a:noFill/>
              <a:ln w="12700" cap="flat" cmpd="sng" algn="ctr">
                <a:solidFill>
                  <a:schemeClr val="tx1"/>
                </a:solidFill>
                <a:prstDash val="solid"/>
                <a:tailEnd type="none" w="med" len="lg"/>
              </a:ln>
              <a:effectLst/>
            </p:spPr>
          </p:cxnSp>
          <p:cxnSp>
            <p:nvCxnSpPr>
              <p:cNvPr id="131" name="Straight Connector 130"/>
              <p:cNvCxnSpPr/>
              <p:nvPr/>
            </p:nvCxnSpPr>
            <p:spPr>
              <a:xfrm rot="10800000" flipH="1">
                <a:off x="6089494" y="5311361"/>
                <a:ext cx="457200" cy="2114"/>
              </a:xfrm>
              <a:prstGeom prst="line">
                <a:avLst/>
              </a:prstGeom>
              <a:noFill/>
              <a:ln w="12700" cap="flat" cmpd="sng" algn="ctr">
                <a:solidFill>
                  <a:schemeClr val="tx1"/>
                </a:solidFill>
                <a:prstDash val="solid"/>
                <a:tailEnd type="triangle" w="med" len="lg"/>
              </a:ln>
              <a:effectLst/>
            </p:spPr>
          </p:cxnSp>
          <p:cxnSp>
            <p:nvCxnSpPr>
              <p:cNvPr id="132" name="Straight Connector 131"/>
              <p:cNvCxnSpPr/>
              <p:nvPr/>
            </p:nvCxnSpPr>
            <p:spPr>
              <a:xfrm rot="16200000" flipH="1">
                <a:off x="5950042" y="5170686"/>
                <a:ext cx="283464" cy="2114"/>
              </a:xfrm>
              <a:prstGeom prst="line">
                <a:avLst/>
              </a:prstGeom>
              <a:noFill/>
              <a:ln w="12700" cap="flat" cmpd="sng" algn="ctr">
                <a:solidFill>
                  <a:schemeClr val="tx1"/>
                </a:solidFill>
                <a:prstDash val="solid"/>
                <a:tailEnd type="none" w="med" len="lg"/>
              </a:ln>
              <a:effectLst/>
            </p:spPr>
          </p:cxnSp>
        </p:grpSp>
        <p:sp>
          <p:nvSpPr>
            <p:cNvPr id="136" name="TextBox 135"/>
            <p:cNvSpPr txBox="1"/>
            <p:nvPr/>
          </p:nvSpPr>
          <p:spPr>
            <a:xfrm flipH="1">
              <a:off x="7732332" y="4503582"/>
              <a:ext cx="2291027" cy="521431"/>
            </a:xfrm>
            <a:prstGeom prst="rect">
              <a:avLst/>
            </a:prstGeom>
            <a:noFill/>
          </p:spPr>
          <p:txBody>
            <a:bodyPr wrap="square" rtlCol="0">
              <a:spAutoFit/>
            </a:bodyPr>
            <a:lstStyle>
              <a:defPPr>
                <a:defRPr lang="en-US"/>
              </a:defPPr>
              <a:lvl1pPr>
                <a:defRPr sz="1400" b="1"/>
              </a:lvl1pPr>
            </a:lstStyle>
            <a:p>
              <a:r>
                <a:rPr lang="en-US" sz="1428" b="0" dirty="0"/>
                <a:t>(</a:t>
              </a:r>
              <a:r>
                <a:rPr lang="en-US" sz="1428" b="0" dirty="0" smtClean="0"/>
                <a:t>6) </a:t>
              </a:r>
              <a:r>
                <a:rPr lang="en-US" sz="1428" b="0" dirty="0"/>
                <a:t>Messages purged </a:t>
              </a:r>
              <a:r>
                <a:rPr lang="en-US" sz="1428" b="0" dirty="0" smtClean="0"/>
                <a:t>by query based hold</a:t>
              </a:r>
              <a:endParaRPr lang="en-US" sz="1428" b="0" dirty="0"/>
            </a:p>
          </p:txBody>
        </p:sp>
      </p:grpSp>
      <p:grpSp>
        <p:nvGrpSpPr>
          <p:cNvPr id="24" name="Group 23"/>
          <p:cNvGrpSpPr/>
          <p:nvPr/>
        </p:nvGrpSpPr>
        <p:grpSpPr>
          <a:xfrm>
            <a:off x="8511117" y="1400501"/>
            <a:ext cx="3180649" cy="2232181"/>
            <a:chOff x="6290275" y="2098880"/>
            <a:chExt cx="3118566" cy="2188611"/>
          </a:xfrm>
        </p:grpSpPr>
        <p:sp>
          <p:nvSpPr>
            <p:cNvPr id="111" name="TextBox 110"/>
            <p:cNvSpPr txBox="1"/>
            <p:nvPr/>
          </p:nvSpPr>
          <p:spPr>
            <a:xfrm>
              <a:off x="7721521" y="2936782"/>
              <a:ext cx="1687320" cy="305982"/>
            </a:xfrm>
            <a:prstGeom prst="rect">
              <a:avLst/>
            </a:prstGeom>
            <a:noFill/>
          </p:spPr>
          <p:txBody>
            <a:bodyPr wrap="square" rtlCol="0">
              <a:spAutoFit/>
            </a:bodyPr>
            <a:lstStyle>
              <a:defPPr>
                <a:defRPr lang="en-US"/>
              </a:defPPr>
              <a:lvl1pPr>
                <a:defRPr sz="1400" b="1"/>
              </a:lvl1pPr>
            </a:lstStyle>
            <a:p>
              <a:r>
                <a:rPr lang="en-US" sz="1428" b="0" dirty="0"/>
                <a:t>(5) Message Edited</a:t>
              </a:r>
            </a:p>
          </p:txBody>
        </p:sp>
        <p:grpSp>
          <p:nvGrpSpPr>
            <p:cNvPr id="18" name="Group 17"/>
            <p:cNvGrpSpPr/>
            <p:nvPr/>
          </p:nvGrpSpPr>
          <p:grpSpPr>
            <a:xfrm>
              <a:off x="6290275" y="2098880"/>
              <a:ext cx="531276" cy="2188611"/>
              <a:chOff x="6290275" y="2098880"/>
              <a:chExt cx="531276" cy="2188611"/>
            </a:xfrm>
          </p:grpSpPr>
          <p:cxnSp>
            <p:nvCxnSpPr>
              <p:cNvPr id="138" name="Straight Connector 137"/>
              <p:cNvCxnSpPr/>
              <p:nvPr/>
            </p:nvCxnSpPr>
            <p:spPr>
              <a:xfrm>
                <a:off x="6455790" y="2516392"/>
                <a:ext cx="365760" cy="1588"/>
              </a:xfrm>
              <a:prstGeom prst="line">
                <a:avLst/>
              </a:prstGeom>
              <a:noFill/>
              <a:ln w="12700" cap="flat" cmpd="sng" algn="ctr">
                <a:solidFill>
                  <a:schemeClr val="tx1"/>
                </a:solidFill>
                <a:prstDash val="solid"/>
                <a:tailEnd type="none" w="med" len="lg"/>
              </a:ln>
              <a:effectLst/>
            </p:spPr>
          </p:cxnSp>
          <p:sp>
            <p:nvSpPr>
              <p:cNvPr id="140" name="Right Bracket 139"/>
              <p:cNvSpPr/>
              <p:nvPr/>
            </p:nvSpPr>
            <p:spPr>
              <a:xfrm rot="10800000" flipH="1">
                <a:off x="6290275" y="2098880"/>
                <a:ext cx="76200" cy="533400"/>
              </a:xfrm>
              <a:prstGeom prst="rightBracket">
                <a:avLst/>
              </a:prstGeom>
              <a:noFill/>
              <a:ln w="6350" cap="flat" cmpd="sng" algn="ctr">
                <a:solidFill>
                  <a:schemeClr val="tx1"/>
                </a:solidFill>
                <a:prstDash val="solid"/>
              </a:ln>
              <a:effectLst/>
            </p:spPr>
            <p:txBody>
              <a:bodyPr rtlCol="0" anchor="ctr"/>
              <a:lstStyle/>
              <a:p>
                <a:pPr algn="ctr" defTabSz="932597">
                  <a:defRPr/>
                </a:pPr>
                <a:endParaRPr lang="en-US" sz="1836" kern="0">
                  <a:solidFill>
                    <a:srgbClr val="FFFFFF"/>
                  </a:solidFill>
                  <a:latin typeface="Segoe UI"/>
                </a:endParaRPr>
              </a:p>
            </p:txBody>
          </p:sp>
          <p:cxnSp>
            <p:nvCxnSpPr>
              <p:cNvPr id="141" name="Elbow Connector 140"/>
              <p:cNvCxnSpPr/>
              <p:nvPr/>
            </p:nvCxnSpPr>
            <p:spPr>
              <a:xfrm rot="5400000">
                <a:off x="5673966" y="3139906"/>
                <a:ext cx="1771099" cy="524071"/>
              </a:xfrm>
              <a:prstGeom prst="bentConnector3">
                <a:avLst>
                  <a:gd name="adj1" fmla="val 100083"/>
                </a:avLst>
              </a:prstGeom>
              <a:noFill/>
              <a:ln w="12700" cap="flat" cmpd="sng" algn="ctr">
                <a:solidFill>
                  <a:schemeClr val="tx1"/>
                </a:solidFill>
                <a:prstDash val="solid"/>
                <a:tailEnd type="triangle" w="med" len="lg"/>
              </a:ln>
              <a:effectLst/>
            </p:spPr>
          </p:cxnSp>
        </p:grpSp>
      </p:grpSp>
      <p:grpSp>
        <p:nvGrpSpPr>
          <p:cNvPr id="21" name="Group 20"/>
          <p:cNvGrpSpPr/>
          <p:nvPr/>
        </p:nvGrpSpPr>
        <p:grpSpPr>
          <a:xfrm>
            <a:off x="3066511" y="2331057"/>
            <a:ext cx="2950961" cy="824258"/>
            <a:chOff x="951941" y="3011273"/>
            <a:chExt cx="2893362" cy="808169"/>
          </a:xfrm>
        </p:grpSpPr>
        <p:sp>
          <p:nvSpPr>
            <p:cNvPr id="93" name="TextBox 92"/>
            <p:cNvSpPr txBox="1"/>
            <p:nvPr/>
          </p:nvSpPr>
          <p:spPr>
            <a:xfrm>
              <a:off x="951941" y="3394536"/>
              <a:ext cx="1820612" cy="312073"/>
            </a:xfrm>
            <a:prstGeom prst="rect">
              <a:avLst/>
            </a:prstGeom>
            <a:noFill/>
          </p:spPr>
          <p:txBody>
            <a:bodyPr wrap="square" rtlCol="0">
              <a:spAutoFit/>
            </a:bodyPr>
            <a:lstStyle>
              <a:defPPr>
                <a:defRPr lang="en-US"/>
              </a:defPPr>
              <a:lvl1pPr>
                <a:defRPr sz="1400" b="1"/>
              </a:lvl1pPr>
            </a:lstStyle>
            <a:p>
              <a:r>
                <a:rPr lang="en-US" sz="1428" b="0" dirty="0"/>
                <a:t>(3) Message deleted</a:t>
              </a:r>
            </a:p>
          </p:txBody>
        </p:sp>
        <p:grpSp>
          <p:nvGrpSpPr>
            <p:cNvPr id="4" name="Group 3"/>
            <p:cNvGrpSpPr/>
            <p:nvPr/>
          </p:nvGrpSpPr>
          <p:grpSpPr>
            <a:xfrm>
              <a:off x="3241799" y="3011273"/>
              <a:ext cx="603504" cy="808169"/>
              <a:chOff x="2053870" y="3322914"/>
              <a:chExt cx="603504" cy="808169"/>
            </a:xfrm>
          </p:grpSpPr>
          <p:cxnSp>
            <p:nvCxnSpPr>
              <p:cNvPr id="143" name="Straight Connector 142"/>
              <p:cNvCxnSpPr/>
              <p:nvPr/>
            </p:nvCxnSpPr>
            <p:spPr>
              <a:xfrm flipV="1">
                <a:off x="2056057" y="3326110"/>
                <a:ext cx="594360" cy="1588"/>
              </a:xfrm>
              <a:prstGeom prst="line">
                <a:avLst/>
              </a:prstGeom>
              <a:noFill/>
              <a:ln w="12700" cap="flat" cmpd="sng" algn="ctr">
                <a:solidFill>
                  <a:schemeClr val="tx1"/>
                </a:solidFill>
                <a:prstDash val="solid"/>
                <a:tailEnd type="none" w="med" len="lg"/>
              </a:ln>
              <a:effectLst/>
            </p:spPr>
          </p:cxnSp>
          <p:cxnSp>
            <p:nvCxnSpPr>
              <p:cNvPr id="144" name="Straight Connector 143"/>
              <p:cNvCxnSpPr/>
              <p:nvPr/>
            </p:nvCxnSpPr>
            <p:spPr>
              <a:xfrm rot="5400000">
                <a:off x="1653721" y="3724087"/>
                <a:ext cx="804672" cy="2325"/>
              </a:xfrm>
              <a:prstGeom prst="line">
                <a:avLst/>
              </a:prstGeom>
              <a:noFill/>
              <a:ln w="12700" cap="flat" cmpd="sng" algn="ctr">
                <a:solidFill>
                  <a:schemeClr val="tx1"/>
                </a:solidFill>
                <a:prstDash val="solid"/>
                <a:tailEnd type="none" w="med" len="lg"/>
              </a:ln>
              <a:effectLst/>
            </p:spPr>
          </p:cxnSp>
          <p:cxnSp>
            <p:nvCxnSpPr>
              <p:cNvPr id="145" name="Straight Connector 144"/>
              <p:cNvCxnSpPr/>
              <p:nvPr/>
            </p:nvCxnSpPr>
            <p:spPr>
              <a:xfrm>
                <a:off x="2053870" y="4131082"/>
                <a:ext cx="603504" cy="1"/>
              </a:xfrm>
              <a:prstGeom prst="line">
                <a:avLst/>
              </a:prstGeom>
              <a:noFill/>
              <a:ln w="12700" cap="flat" cmpd="sng" algn="ctr">
                <a:solidFill>
                  <a:schemeClr val="tx1"/>
                </a:solidFill>
                <a:prstDash val="solid"/>
                <a:tailEnd type="triangle" w="med" len="lg"/>
              </a:ln>
              <a:effectLst/>
            </p:spPr>
          </p:cxnSp>
        </p:grpSp>
      </p:grpSp>
      <p:grpSp>
        <p:nvGrpSpPr>
          <p:cNvPr id="22" name="Group 21"/>
          <p:cNvGrpSpPr/>
          <p:nvPr/>
        </p:nvGrpSpPr>
        <p:grpSpPr>
          <a:xfrm>
            <a:off x="3066511" y="3282138"/>
            <a:ext cx="2946723" cy="841845"/>
            <a:chOff x="951941" y="3943790"/>
            <a:chExt cx="2889206" cy="825413"/>
          </a:xfrm>
        </p:grpSpPr>
        <p:sp>
          <p:nvSpPr>
            <p:cNvPr id="94" name="TextBox 93"/>
            <p:cNvSpPr txBox="1"/>
            <p:nvPr/>
          </p:nvSpPr>
          <p:spPr>
            <a:xfrm>
              <a:off x="951941" y="4017651"/>
              <a:ext cx="2207177" cy="751552"/>
            </a:xfrm>
            <a:prstGeom prst="rect">
              <a:avLst/>
            </a:prstGeom>
            <a:noFill/>
          </p:spPr>
          <p:txBody>
            <a:bodyPr wrap="square" rtlCol="0">
              <a:spAutoFit/>
            </a:bodyPr>
            <a:lstStyle>
              <a:defPPr>
                <a:defRPr lang="en-US"/>
              </a:defPPr>
              <a:lvl1pPr>
                <a:defRPr sz="1400" b="1"/>
              </a:lvl1pPr>
            </a:lstStyle>
            <a:p>
              <a:r>
                <a:rPr lang="en-US" sz="1428" b="0" dirty="0"/>
                <a:t>(4a) Message “purged” by </a:t>
              </a:r>
              <a:r>
                <a:rPr lang="en-US" sz="1428" b="0" dirty="0" smtClean="0"/>
                <a:t>user (Litigation Hold / Single Item Recovery)</a:t>
              </a:r>
              <a:endParaRPr lang="en-US" sz="1428" b="0" dirty="0"/>
            </a:p>
          </p:txBody>
        </p:sp>
        <p:grpSp>
          <p:nvGrpSpPr>
            <p:cNvPr id="146" name="Group 145"/>
            <p:cNvGrpSpPr/>
            <p:nvPr/>
          </p:nvGrpSpPr>
          <p:grpSpPr>
            <a:xfrm>
              <a:off x="3237643" y="3943790"/>
              <a:ext cx="603504" cy="782203"/>
              <a:chOff x="3345794" y="4485451"/>
              <a:chExt cx="603504" cy="782203"/>
            </a:xfrm>
          </p:grpSpPr>
          <p:cxnSp>
            <p:nvCxnSpPr>
              <p:cNvPr id="147" name="Straight Connector 146"/>
              <p:cNvCxnSpPr/>
              <p:nvPr/>
            </p:nvCxnSpPr>
            <p:spPr>
              <a:xfrm rot="5400000">
                <a:off x="2964179" y="4873110"/>
                <a:ext cx="777240" cy="1922"/>
              </a:xfrm>
              <a:prstGeom prst="line">
                <a:avLst/>
              </a:prstGeom>
              <a:noFill/>
              <a:ln w="12700" cap="flat" cmpd="sng" algn="ctr">
                <a:solidFill>
                  <a:schemeClr val="tx1"/>
                </a:solidFill>
                <a:prstDash val="solid"/>
                <a:tailEnd type="none" w="med" len="lg"/>
              </a:ln>
              <a:effectLst/>
            </p:spPr>
          </p:cxnSp>
          <p:cxnSp>
            <p:nvCxnSpPr>
              <p:cNvPr id="148" name="Straight Connector 147"/>
              <p:cNvCxnSpPr/>
              <p:nvPr/>
            </p:nvCxnSpPr>
            <p:spPr>
              <a:xfrm>
                <a:off x="3348412" y="4485806"/>
                <a:ext cx="594360" cy="1588"/>
              </a:xfrm>
              <a:prstGeom prst="line">
                <a:avLst/>
              </a:prstGeom>
              <a:noFill/>
              <a:ln w="12700" cap="flat" cmpd="sng" algn="ctr">
                <a:solidFill>
                  <a:schemeClr val="tx1"/>
                </a:solidFill>
                <a:prstDash val="solid"/>
                <a:tailEnd type="none" w="med" len="lg"/>
              </a:ln>
              <a:effectLst/>
            </p:spPr>
          </p:cxnSp>
          <p:cxnSp>
            <p:nvCxnSpPr>
              <p:cNvPr id="149" name="Straight Connector 148"/>
              <p:cNvCxnSpPr/>
              <p:nvPr/>
            </p:nvCxnSpPr>
            <p:spPr>
              <a:xfrm>
                <a:off x="3345794" y="5266066"/>
                <a:ext cx="603504" cy="1588"/>
              </a:xfrm>
              <a:prstGeom prst="line">
                <a:avLst/>
              </a:prstGeom>
              <a:noFill/>
              <a:ln w="12700" cap="flat" cmpd="sng" algn="ctr">
                <a:solidFill>
                  <a:schemeClr val="tx1"/>
                </a:solidFill>
                <a:prstDash val="solid"/>
                <a:tailEnd type="triangle" w="med" len="lg"/>
              </a:ln>
              <a:effectLst/>
            </p:spPr>
          </p:cxnSp>
        </p:grpSp>
      </p:grpSp>
      <p:sp>
        <p:nvSpPr>
          <p:cNvPr id="3" name="Title 2"/>
          <p:cNvSpPr>
            <a:spLocks noGrp="1"/>
          </p:cNvSpPr>
          <p:nvPr>
            <p:ph type="title" idx="4294967295"/>
          </p:nvPr>
        </p:nvSpPr>
        <p:spPr>
          <a:xfrm>
            <a:off x="183263" y="1697096"/>
            <a:ext cx="2755762" cy="4435201"/>
          </a:xfrm>
        </p:spPr>
        <p:txBody>
          <a:bodyPr/>
          <a:lstStyle/>
          <a:p>
            <a:r>
              <a:rPr lang="en-US" sz="4896" dirty="0" smtClean="0">
                <a:solidFill>
                  <a:schemeClr val="bg1"/>
                </a:solidFill>
              </a:rPr>
              <a:t>Exchange</a:t>
            </a:r>
            <a:br>
              <a:rPr lang="en-US" sz="4896" dirty="0" smtClean="0">
                <a:solidFill>
                  <a:schemeClr val="bg1"/>
                </a:solidFill>
              </a:rPr>
            </a:br>
            <a:r>
              <a:rPr lang="en-US" sz="4896" dirty="0" smtClean="0">
                <a:solidFill>
                  <a:schemeClr val="bg1"/>
                </a:solidFill>
              </a:rPr>
              <a:t>Lifecycle</a:t>
            </a:r>
            <a:endParaRPr lang="en-US" sz="4896" dirty="0">
              <a:solidFill>
                <a:schemeClr val="bg1"/>
              </a:solidFill>
            </a:endParaRPr>
          </a:p>
        </p:txBody>
      </p:sp>
      <p:grpSp>
        <p:nvGrpSpPr>
          <p:cNvPr id="27" name="Group 26"/>
          <p:cNvGrpSpPr/>
          <p:nvPr/>
        </p:nvGrpSpPr>
        <p:grpSpPr>
          <a:xfrm>
            <a:off x="3066511" y="3279964"/>
            <a:ext cx="2949160" cy="1632056"/>
            <a:chOff x="951941" y="3941658"/>
            <a:chExt cx="2891596" cy="1600200"/>
          </a:xfrm>
        </p:grpSpPr>
        <p:sp>
          <p:nvSpPr>
            <p:cNvPr id="69" name="TextBox 68"/>
            <p:cNvSpPr txBox="1"/>
            <p:nvPr/>
          </p:nvSpPr>
          <p:spPr>
            <a:xfrm>
              <a:off x="951941" y="4896546"/>
              <a:ext cx="2207177" cy="531812"/>
            </a:xfrm>
            <a:prstGeom prst="rect">
              <a:avLst/>
            </a:prstGeom>
            <a:noFill/>
          </p:spPr>
          <p:txBody>
            <a:bodyPr wrap="square" rtlCol="0">
              <a:spAutoFit/>
            </a:bodyPr>
            <a:lstStyle>
              <a:defPPr>
                <a:defRPr lang="en-US"/>
              </a:defPPr>
              <a:lvl1pPr>
                <a:defRPr sz="1400" b="1"/>
              </a:lvl1pPr>
            </a:lstStyle>
            <a:p>
              <a:r>
                <a:rPr lang="en-US" sz="1428" b="0" dirty="0"/>
                <a:t>(4b) Message “purged” by user (In-Place Hold)</a:t>
              </a:r>
            </a:p>
          </p:txBody>
        </p:sp>
        <p:grpSp>
          <p:nvGrpSpPr>
            <p:cNvPr id="70" name="Group 69"/>
            <p:cNvGrpSpPr/>
            <p:nvPr/>
          </p:nvGrpSpPr>
          <p:grpSpPr>
            <a:xfrm>
              <a:off x="3239016" y="3941658"/>
              <a:ext cx="604521" cy="1600200"/>
              <a:chOff x="3348412" y="4485451"/>
              <a:chExt cx="604521" cy="1600200"/>
            </a:xfrm>
          </p:grpSpPr>
          <p:cxnSp>
            <p:nvCxnSpPr>
              <p:cNvPr id="71" name="Straight Connector 70"/>
              <p:cNvCxnSpPr/>
              <p:nvPr/>
            </p:nvCxnSpPr>
            <p:spPr>
              <a:xfrm rot="5400000">
                <a:off x="2552699" y="5284590"/>
                <a:ext cx="1600200" cy="1922"/>
              </a:xfrm>
              <a:prstGeom prst="line">
                <a:avLst/>
              </a:prstGeom>
              <a:noFill/>
              <a:ln w="12700" cap="flat" cmpd="sng" algn="ctr">
                <a:solidFill>
                  <a:schemeClr val="tx1"/>
                </a:solidFill>
                <a:prstDash val="solid"/>
                <a:tailEnd type="none" w="med" len="lg"/>
              </a:ln>
              <a:effectLst/>
            </p:spPr>
          </p:cxnSp>
          <p:cxnSp>
            <p:nvCxnSpPr>
              <p:cNvPr id="72" name="Straight Connector 71"/>
              <p:cNvCxnSpPr/>
              <p:nvPr/>
            </p:nvCxnSpPr>
            <p:spPr>
              <a:xfrm>
                <a:off x="3348412" y="4485806"/>
                <a:ext cx="594360" cy="1588"/>
              </a:xfrm>
              <a:prstGeom prst="line">
                <a:avLst/>
              </a:prstGeom>
              <a:noFill/>
              <a:ln w="12700" cap="flat" cmpd="sng" algn="ctr">
                <a:solidFill>
                  <a:schemeClr val="tx1"/>
                </a:solidFill>
                <a:prstDash val="solid"/>
                <a:tailEnd type="none" w="med" len="lg"/>
              </a:ln>
              <a:effectLst/>
            </p:spPr>
          </p:cxnSp>
          <p:cxnSp>
            <p:nvCxnSpPr>
              <p:cNvPr id="73" name="Straight Connector 72"/>
              <p:cNvCxnSpPr/>
              <p:nvPr/>
            </p:nvCxnSpPr>
            <p:spPr>
              <a:xfrm>
                <a:off x="3349429" y="6080536"/>
                <a:ext cx="603504" cy="1588"/>
              </a:xfrm>
              <a:prstGeom prst="line">
                <a:avLst/>
              </a:prstGeom>
              <a:noFill/>
              <a:ln w="12700" cap="flat" cmpd="sng" algn="ctr">
                <a:solidFill>
                  <a:schemeClr val="tx1"/>
                </a:solidFill>
                <a:prstDash val="solid"/>
                <a:tailEnd type="triangle" w="med" len="lg"/>
              </a:ln>
              <a:effectLst/>
            </p:spPr>
          </p:cxnSp>
        </p:grpSp>
      </p:grpSp>
      <p:sp>
        <p:nvSpPr>
          <p:cNvPr id="76" name="Arc 75"/>
          <p:cNvSpPr/>
          <p:nvPr/>
        </p:nvSpPr>
        <p:spPr>
          <a:xfrm>
            <a:off x="8416967" y="4870017"/>
            <a:ext cx="1315127" cy="1117176"/>
          </a:xfrm>
          <a:prstGeom prst="arc">
            <a:avLst>
              <a:gd name="adj1" fmla="val 12932350"/>
              <a:gd name="adj2" fmla="val 9271458"/>
            </a:avLst>
          </a:prstGeom>
          <a:ln>
            <a:solidFill>
              <a:schemeClr val="tx1"/>
            </a:solidFill>
            <a:headEnd type="none"/>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p>
        </p:txBody>
      </p:sp>
      <p:grpSp>
        <p:nvGrpSpPr>
          <p:cNvPr id="5" name="Group 4"/>
          <p:cNvGrpSpPr/>
          <p:nvPr/>
        </p:nvGrpSpPr>
        <p:grpSpPr>
          <a:xfrm>
            <a:off x="8541933" y="3853076"/>
            <a:ext cx="606192" cy="971525"/>
            <a:chOff x="6319451" y="4913469"/>
            <a:chExt cx="594360" cy="952562"/>
          </a:xfrm>
        </p:grpSpPr>
        <p:cxnSp>
          <p:nvCxnSpPr>
            <p:cNvPr id="58" name="Straight Connector 57"/>
            <p:cNvCxnSpPr/>
            <p:nvPr/>
          </p:nvCxnSpPr>
          <p:spPr>
            <a:xfrm flipH="1">
              <a:off x="6530730" y="4915330"/>
              <a:ext cx="381000" cy="1588"/>
            </a:xfrm>
            <a:prstGeom prst="line">
              <a:avLst/>
            </a:prstGeom>
            <a:noFill/>
            <a:ln w="12700" cap="flat" cmpd="sng" algn="ctr">
              <a:solidFill>
                <a:schemeClr val="tx1"/>
              </a:solidFill>
              <a:prstDash val="solid"/>
              <a:tailEnd type="none" w="med" len="lg"/>
            </a:ln>
            <a:effectLst/>
          </p:spPr>
        </p:cxnSp>
        <p:cxnSp>
          <p:nvCxnSpPr>
            <p:cNvPr id="59" name="Straight Connector 58"/>
            <p:cNvCxnSpPr/>
            <p:nvPr/>
          </p:nvCxnSpPr>
          <p:spPr>
            <a:xfrm flipH="1">
              <a:off x="6319451" y="5864443"/>
              <a:ext cx="594360" cy="1588"/>
            </a:xfrm>
            <a:prstGeom prst="line">
              <a:avLst/>
            </a:prstGeom>
            <a:noFill/>
            <a:ln w="12700" cap="flat" cmpd="sng" algn="ctr">
              <a:solidFill>
                <a:schemeClr val="tx1"/>
              </a:solidFill>
              <a:prstDash val="solid"/>
              <a:tailEnd type="triangle" w="med" len="lg"/>
            </a:ln>
            <a:effectLst/>
          </p:spPr>
        </p:cxnSp>
        <p:cxnSp>
          <p:nvCxnSpPr>
            <p:cNvPr id="60" name="Straight Connector 59"/>
            <p:cNvCxnSpPr/>
            <p:nvPr/>
          </p:nvCxnSpPr>
          <p:spPr>
            <a:xfrm rot="16200000" flipH="1">
              <a:off x="6432855" y="5387900"/>
              <a:ext cx="950976" cy="2114"/>
            </a:xfrm>
            <a:prstGeom prst="line">
              <a:avLst/>
            </a:prstGeom>
            <a:noFill/>
            <a:ln w="12700" cap="flat" cmpd="sng" algn="ctr">
              <a:solidFill>
                <a:schemeClr val="tx1"/>
              </a:solidFill>
              <a:prstDash val="solid"/>
              <a:tailEnd type="none" w="med" len="lg"/>
            </a:ln>
            <a:effectLst/>
          </p:spPr>
        </p:cxnSp>
      </p:grpSp>
      <p:grpSp>
        <p:nvGrpSpPr>
          <p:cNvPr id="19" name="Group 18"/>
          <p:cNvGrpSpPr/>
          <p:nvPr/>
        </p:nvGrpSpPr>
        <p:grpSpPr>
          <a:xfrm>
            <a:off x="3066511" y="793710"/>
            <a:ext cx="2936481" cy="1132911"/>
            <a:chOff x="951941" y="1503933"/>
            <a:chExt cx="2879164" cy="1110798"/>
          </a:xfrm>
        </p:grpSpPr>
        <p:sp>
          <p:nvSpPr>
            <p:cNvPr id="87" name="TextBox 86"/>
            <p:cNvSpPr txBox="1"/>
            <p:nvPr/>
          </p:nvSpPr>
          <p:spPr>
            <a:xfrm>
              <a:off x="951941" y="1503933"/>
              <a:ext cx="1829594" cy="531812"/>
            </a:xfrm>
            <a:prstGeom prst="rect">
              <a:avLst/>
            </a:prstGeom>
            <a:noFill/>
          </p:spPr>
          <p:txBody>
            <a:bodyPr wrap="square" rtlCol="0">
              <a:spAutoFit/>
            </a:bodyPr>
            <a:lstStyle>
              <a:defPPr>
                <a:defRPr lang="en-US"/>
              </a:defPPr>
              <a:lvl1pPr>
                <a:defRPr sz="1400" b="1"/>
              </a:lvl1pPr>
            </a:lstStyle>
            <a:p>
              <a:r>
                <a:rPr lang="en-US" sz="1428" b="0" dirty="0"/>
                <a:t>(1) Message delivered</a:t>
              </a:r>
            </a:p>
          </p:txBody>
        </p:sp>
        <p:sp>
          <p:nvSpPr>
            <p:cNvPr id="90" name="Right Bracket 89"/>
            <p:cNvSpPr/>
            <p:nvPr/>
          </p:nvSpPr>
          <p:spPr>
            <a:xfrm rot="10800000">
              <a:off x="3754905" y="2081331"/>
              <a:ext cx="76200" cy="533400"/>
            </a:xfrm>
            <a:prstGeom prst="rightBracket">
              <a:avLst/>
            </a:prstGeom>
            <a:noFill/>
            <a:ln w="6350" cap="flat" cmpd="sng" algn="ctr">
              <a:solidFill>
                <a:schemeClr val="tx1"/>
              </a:solidFill>
              <a:prstDash val="solid"/>
            </a:ln>
            <a:effectLst/>
          </p:spPr>
          <p:txBody>
            <a:bodyPr rtlCol="0" anchor="ctr"/>
            <a:lstStyle/>
            <a:p>
              <a:pPr algn="ctr" defTabSz="932597">
                <a:defRPr/>
              </a:pPr>
              <a:endParaRPr lang="en-US" sz="2856" kern="0">
                <a:solidFill>
                  <a:srgbClr val="FFFFFF"/>
                </a:solidFill>
                <a:latin typeface="Segoe UI"/>
              </a:endParaRPr>
            </a:p>
          </p:txBody>
        </p:sp>
        <p:cxnSp>
          <p:nvCxnSpPr>
            <p:cNvPr id="91" name="Elbow Connector 90"/>
            <p:cNvCxnSpPr/>
            <p:nvPr/>
          </p:nvCxnSpPr>
          <p:spPr>
            <a:xfrm>
              <a:off x="2873848" y="1662231"/>
              <a:ext cx="762000" cy="609600"/>
            </a:xfrm>
            <a:prstGeom prst="bentConnector3">
              <a:avLst>
                <a:gd name="adj1" fmla="val 50000"/>
              </a:avLst>
            </a:prstGeom>
            <a:noFill/>
            <a:ln w="12700" cap="flat" cmpd="sng" algn="ctr">
              <a:solidFill>
                <a:schemeClr val="tx1"/>
              </a:solidFill>
              <a:prstDash val="solid"/>
              <a:tailEnd type="triangle" w="med" len="lg"/>
            </a:ln>
            <a:effectLst/>
          </p:spPr>
        </p:cxnSp>
      </p:grpSp>
      <p:grpSp>
        <p:nvGrpSpPr>
          <p:cNvPr id="20" name="Group 19"/>
          <p:cNvGrpSpPr/>
          <p:nvPr/>
        </p:nvGrpSpPr>
        <p:grpSpPr>
          <a:xfrm>
            <a:off x="3066511" y="1702909"/>
            <a:ext cx="2957179" cy="836046"/>
            <a:chOff x="951941" y="2395385"/>
            <a:chExt cx="2899458" cy="819727"/>
          </a:xfrm>
        </p:grpSpPr>
        <p:sp>
          <p:nvSpPr>
            <p:cNvPr id="92" name="TextBox 91"/>
            <p:cNvSpPr txBox="1"/>
            <p:nvPr/>
          </p:nvSpPr>
          <p:spPr>
            <a:xfrm>
              <a:off x="951941" y="2463560"/>
              <a:ext cx="1582284" cy="751552"/>
            </a:xfrm>
            <a:prstGeom prst="rect">
              <a:avLst/>
            </a:prstGeom>
            <a:noFill/>
          </p:spPr>
          <p:txBody>
            <a:bodyPr wrap="square" rtlCol="0">
              <a:spAutoFit/>
            </a:bodyPr>
            <a:lstStyle>
              <a:defPPr>
                <a:defRPr lang="en-US"/>
              </a:defPPr>
              <a:lvl1pPr>
                <a:defRPr sz="1400" b="1"/>
              </a:lvl1pPr>
            </a:lstStyle>
            <a:p>
              <a:r>
                <a:rPr lang="en-US" sz="1428" b="0" dirty="0"/>
                <a:t>(2) Message moved to Deleted Items </a:t>
              </a:r>
            </a:p>
          </p:txBody>
        </p:sp>
        <p:grpSp>
          <p:nvGrpSpPr>
            <p:cNvPr id="95" name="Group 94"/>
            <p:cNvGrpSpPr/>
            <p:nvPr/>
          </p:nvGrpSpPr>
          <p:grpSpPr>
            <a:xfrm>
              <a:off x="3241799" y="2395385"/>
              <a:ext cx="609600" cy="490884"/>
              <a:chOff x="3352005" y="3276600"/>
              <a:chExt cx="609600" cy="304800"/>
            </a:xfrm>
          </p:grpSpPr>
          <p:cxnSp>
            <p:nvCxnSpPr>
              <p:cNvPr id="96" name="Straight Connector 95"/>
              <p:cNvCxnSpPr/>
              <p:nvPr/>
            </p:nvCxnSpPr>
            <p:spPr>
              <a:xfrm>
                <a:off x="3352005" y="3276600"/>
                <a:ext cx="381000" cy="1588"/>
              </a:xfrm>
              <a:prstGeom prst="line">
                <a:avLst/>
              </a:prstGeom>
              <a:noFill/>
              <a:ln w="12700" cap="flat" cmpd="sng" algn="ctr">
                <a:solidFill>
                  <a:schemeClr val="tx1"/>
                </a:solidFill>
                <a:prstDash val="solid"/>
                <a:tailEnd type="none" w="med" len="lg"/>
              </a:ln>
              <a:effectLst/>
            </p:spPr>
          </p:cxnSp>
          <p:cxnSp>
            <p:nvCxnSpPr>
              <p:cNvPr id="97" name="Elbow Connector 96"/>
              <p:cNvCxnSpPr/>
              <p:nvPr/>
            </p:nvCxnSpPr>
            <p:spPr>
              <a:xfrm>
                <a:off x="3504405" y="3276600"/>
                <a:ext cx="457200" cy="304800"/>
              </a:xfrm>
              <a:prstGeom prst="bentConnector3">
                <a:avLst>
                  <a:gd name="adj1" fmla="val -33271"/>
                </a:avLst>
              </a:prstGeom>
              <a:noFill/>
              <a:ln w="12700" cap="flat" cmpd="sng" algn="ctr">
                <a:solidFill>
                  <a:schemeClr val="tx1"/>
                </a:solidFill>
                <a:prstDash val="solid"/>
                <a:tailEnd type="triangle" w="med" len="lg"/>
              </a:ln>
              <a:effectLst/>
            </p:spPr>
          </p:cxnSp>
        </p:grpSp>
      </p:grpSp>
    </p:spTree>
    <p:extLst>
      <p:ext uri="{BB962C8B-B14F-4D97-AF65-F5344CB8AC3E}">
        <p14:creationId xmlns:p14="http://schemas.microsoft.com/office/powerpoint/2010/main" val="365056143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eDiscovery Center</a:t>
            </a:r>
            <a:endParaRPr lang="en-US" dirty="0"/>
          </a:p>
        </p:txBody>
      </p:sp>
    </p:spTree>
    <p:extLst>
      <p:ext uri="{BB962C8B-B14F-4D97-AF65-F5344CB8AC3E}">
        <p14:creationId xmlns:p14="http://schemas.microsoft.com/office/powerpoint/2010/main" val="695399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56059" y="1391078"/>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Real time: </a:t>
            </a:r>
            <a:r>
              <a:rPr lang="en-US" sz="2856" dirty="0">
                <a:solidFill>
                  <a:srgbClr val="FBFBFB">
                    <a:alpha val="99000"/>
                  </a:srgbClr>
                </a:solidFill>
                <a:latin typeface="Segoe UI Light"/>
                <a:ea typeface="Adobe Fan Heiti Std B" pitchFamily="34" charset="-128"/>
                <a:cs typeface="Segoe UI" pitchFamily="34" charset="0"/>
              </a:rPr>
              <a:t>no need to wait for indexing, always live and up to date</a:t>
            </a:r>
          </a:p>
        </p:txBody>
      </p:sp>
      <p:sp>
        <p:nvSpPr>
          <p:cNvPr id="15" name="Rectangle 14"/>
          <p:cNvSpPr/>
          <p:nvPr/>
        </p:nvSpPr>
        <p:spPr>
          <a:xfrm>
            <a:off x="5556059" y="3278691"/>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Reduce: </a:t>
            </a:r>
            <a:r>
              <a:rPr lang="en-US" sz="2856" dirty="0">
                <a:solidFill>
                  <a:srgbClr val="FBFBFB">
                    <a:alpha val="99000"/>
                  </a:srgbClr>
                </a:solidFill>
                <a:latin typeface="Segoe UI Light"/>
                <a:ea typeface="Adobe Fan Heiti Std B" pitchFamily="34" charset="-128"/>
                <a:cs typeface="Segoe UI" pitchFamily="34" charset="0"/>
              </a:rPr>
              <a:t>proximity search, rich query syntax</a:t>
            </a:r>
          </a:p>
        </p:txBody>
      </p:sp>
      <p:sp>
        <p:nvSpPr>
          <p:cNvPr id="16" name="Rectangle 15"/>
          <p:cNvSpPr/>
          <p:nvPr/>
        </p:nvSpPr>
        <p:spPr>
          <a:xfrm>
            <a:off x="5556059" y="5188382"/>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Make decisions: </a:t>
            </a:r>
            <a:r>
              <a:rPr lang="en-US" sz="2856" dirty="0">
                <a:solidFill>
                  <a:srgbClr val="FBFBFB">
                    <a:alpha val="99000"/>
                  </a:srgbClr>
                </a:solidFill>
                <a:latin typeface="Segoe UI Light"/>
                <a:ea typeface="Adobe Fan Heiti Std B" pitchFamily="34" charset="-128"/>
                <a:cs typeface="Segoe UI" pitchFamily="34" charset="0"/>
              </a:rPr>
              <a:t>query and source statistics help you analyze</a:t>
            </a:r>
          </a:p>
        </p:txBody>
      </p:sp>
      <p:sp>
        <p:nvSpPr>
          <p:cNvPr id="12" name="Title 6"/>
          <p:cNvSpPr txBox="1">
            <a:spLocks/>
          </p:cNvSpPr>
          <p:nvPr/>
        </p:nvSpPr>
        <p:spPr>
          <a:xfrm>
            <a:off x="533940" y="107333"/>
            <a:ext cx="11370961" cy="762786"/>
          </a:xfrm>
          <a:prstGeom prst="rect">
            <a:avLst/>
          </a:prstGeom>
        </p:spPr>
        <p:txBody>
          <a:bodyPr>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endParaRPr lang="en-US" sz="5507" dirty="0">
              <a:solidFill>
                <a:schemeClr val="tx1"/>
              </a:solidFill>
              <a:latin typeface="Segoe UI Light" pitchFamily="34" charset="0"/>
            </a:endParaRPr>
          </a:p>
        </p:txBody>
      </p:sp>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01" y="1395223"/>
            <a:ext cx="5381590" cy="5603447"/>
          </a:xfrm>
          <a:prstGeom prst="rect">
            <a:avLst/>
          </a:prstGeom>
        </p:spPr>
      </p:pic>
      <p:sp>
        <p:nvSpPr>
          <p:cNvPr id="2" name="Title 1"/>
          <p:cNvSpPr>
            <a:spLocks noGrp="1"/>
          </p:cNvSpPr>
          <p:nvPr>
            <p:ph type="title"/>
          </p:nvPr>
        </p:nvSpPr>
        <p:spPr/>
        <p:txBody>
          <a:bodyPr/>
          <a:lstStyle/>
          <a:p>
            <a:r>
              <a:rPr lang="en-US" dirty="0">
                <a:solidFill>
                  <a:schemeClr val="tx1"/>
                </a:solidFill>
                <a:latin typeface="Segoe UI Light" pitchFamily="34" charset="0"/>
              </a:rPr>
              <a:t>2. </a:t>
            </a:r>
            <a:r>
              <a:rPr lang="en-US" dirty="0" smtClean="0">
                <a:solidFill>
                  <a:schemeClr val="tx1"/>
                </a:solidFill>
                <a:latin typeface="Segoe UI Light" pitchFamily="34" charset="0"/>
              </a:rPr>
              <a:t>Query</a:t>
            </a:r>
            <a:endParaRPr lang="en-US" dirty="0"/>
          </a:p>
        </p:txBody>
      </p:sp>
    </p:spTree>
    <p:extLst>
      <p:ext uri="{BB962C8B-B14F-4D97-AF65-F5344CB8AC3E}">
        <p14:creationId xmlns:p14="http://schemas.microsoft.com/office/powerpoint/2010/main" val="101566652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Keywords and Properties</a:t>
            </a:r>
            <a:endParaRPr lang="en-US" dirty="0"/>
          </a:p>
        </p:txBody>
      </p:sp>
      <p:graphicFrame>
        <p:nvGraphicFramePr>
          <p:cNvPr id="5" name="Table 4"/>
          <p:cNvGraphicFramePr>
            <a:graphicFrameLocks noGrp="1"/>
          </p:cNvGraphicFramePr>
          <p:nvPr>
            <p:extLst/>
          </p:nvPr>
        </p:nvGraphicFramePr>
        <p:xfrm>
          <a:off x="0" y="1394165"/>
          <a:ext cx="12161839" cy="4922497"/>
        </p:xfrm>
        <a:graphic>
          <a:graphicData uri="http://schemas.openxmlformats.org/drawingml/2006/table">
            <a:tbl>
              <a:tblPr firstRow="1">
                <a:tableStyleId>{5C22544A-7EE6-4342-B048-85BDC9FD1C3A}</a:tableStyleId>
              </a:tblPr>
              <a:tblGrid>
                <a:gridCol w="3840823">
                  <a:extLst>
                    <a:ext uri="{9D8B030D-6E8A-4147-A177-3AD203B41FA5}">
                      <a16:colId xmlns:a16="http://schemas.microsoft.com/office/drawing/2014/main" xmlns="" val="1550914301"/>
                    </a:ext>
                  </a:extLst>
                </a:gridCol>
                <a:gridCol w="8321016">
                  <a:extLst>
                    <a:ext uri="{9D8B030D-6E8A-4147-A177-3AD203B41FA5}">
                      <a16:colId xmlns:a16="http://schemas.microsoft.com/office/drawing/2014/main" xmlns="" val="1760116083"/>
                    </a:ext>
                  </a:extLst>
                </a:gridCol>
              </a:tblGrid>
              <a:tr h="592777">
                <a:tc>
                  <a:txBody>
                    <a:bodyPr/>
                    <a:lstStyle/>
                    <a:p>
                      <a:pPr defTabSz="932472" fontAlgn="base">
                        <a:lnSpc>
                          <a:spcPct val="90000"/>
                        </a:lnSpc>
                        <a:spcBef>
                          <a:spcPct val="0"/>
                        </a:spcBef>
                        <a:spcAft>
                          <a:spcPct val="0"/>
                        </a:spcAft>
                      </a:pPr>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Query</a:t>
                      </a:r>
                    </a:p>
                  </a:txBody>
                  <a:tcPr marL="182880" marR="182880" marT="91440" marB="91440" anchor="ctr">
                    <a:lnL w="12700" cmpd="sng">
                      <a:noFill/>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Example Results</a:t>
                      </a:r>
                      <a:endParaRPr lang="en-US" sz="28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80" marR="182880" marT="91440" marB="91440" anchor="ctr">
                    <a:lnL w="9525" cap="flat" cmpd="sng" algn="ctr">
                      <a:solidFill>
                        <a:srgbClr val="FFFFFF"/>
                      </a:solidFill>
                      <a:prstDash val="solid"/>
                      <a:round/>
                      <a:headEnd type="none" w="med" len="med"/>
                      <a:tailEnd type="none" w="med" len="med"/>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xmlns="" val="1769073523"/>
                  </a:ext>
                </a:extLst>
              </a:tr>
              <a:tr h="761985">
                <a:tc>
                  <a:txBody>
                    <a:bodyPr/>
                    <a:lstStyle/>
                    <a:p>
                      <a:pPr fontAlgn="t"/>
                      <a:r>
                        <a:rPr lang="en-US" sz="1800" b="0" dirty="0">
                          <a:solidFill>
                            <a:srgbClr val="444444"/>
                          </a:solidFill>
                          <a:effectLst/>
                          <a:latin typeface="Segoe UI" panose="020B0502040204020203" pitchFamily="34" charset="0"/>
                        </a:rPr>
                        <a:t>“Executive Briefing”</a:t>
                      </a:r>
                    </a:p>
                  </a:txBody>
                  <a:tcPr marL="45720" marR="4572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fontAlgn="t"/>
                      <a:r>
                        <a:rPr lang="en-US" sz="1800" dirty="0">
                          <a:solidFill>
                            <a:srgbClr val="444444"/>
                          </a:solidFill>
                          <a:effectLst/>
                          <a:latin typeface="Segoe UI" panose="020B0502040204020203" pitchFamily="34" charset="0"/>
                        </a:rPr>
                        <a:t>Any content that contains the words “Executive Briefing” together, anywhere in the document, page, or message.</a:t>
                      </a:r>
                    </a:p>
                  </a:txBody>
                  <a:tcPr marL="45720" marR="4572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xmlns="" val="3961141018"/>
                  </a:ext>
                </a:extLst>
              </a:tr>
              <a:tr h="807712">
                <a:tc>
                  <a:txBody>
                    <a:bodyPr/>
                    <a:lstStyle/>
                    <a:p>
                      <a:pPr fontAlgn="t"/>
                      <a:r>
                        <a:rPr lang="en-US" sz="1800" b="0" dirty="0">
                          <a:solidFill>
                            <a:srgbClr val="444444"/>
                          </a:solidFill>
                          <a:effectLst/>
                          <a:latin typeface="Segoe UI" panose="020B0502040204020203" pitchFamily="34" charset="0"/>
                        </a:rPr>
                        <a:t>“Executive Briefing” AND </a:t>
                      </a:r>
                      <a:r>
                        <a:rPr lang="en-US" sz="1800" b="0" dirty="0" smtClean="0">
                          <a:solidFill>
                            <a:srgbClr val="444444"/>
                          </a:solidFill>
                          <a:effectLst/>
                          <a:latin typeface="Segoe UI" panose="020B0502040204020203" pitchFamily="34" charset="0"/>
                        </a:rPr>
                        <a:t>“Summary</a:t>
                      </a:r>
                      <a:r>
                        <a:rPr lang="en-US" sz="1800" b="0" dirty="0">
                          <a:solidFill>
                            <a:srgbClr val="444444"/>
                          </a:solidFill>
                          <a:effectLst/>
                          <a:latin typeface="Segoe UI" panose="020B0502040204020203" pitchFamily="34" charset="0"/>
                        </a:rPr>
                        <a:t>”</a:t>
                      </a:r>
                    </a:p>
                  </a:txBody>
                  <a:tcPr marL="45720" marR="4572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fontAlgn="t"/>
                      <a:r>
                        <a:rPr lang="en-US" sz="1800" dirty="0">
                          <a:solidFill>
                            <a:srgbClr val="444444"/>
                          </a:solidFill>
                          <a:effectLst/>
                          <a:latin typeface="Segoe UI" panose="020B0502040204020203" pitchFamily="34" charset="0"/>
                        </a:rPr>
                        <a:t>Any content that contains the words “Executive Briefing” </a:t>
                      </a:r>
                      <a:r>
                        <a:rPr lang="en-US" sz="1800" dirty="0" smtClean="0">
                          <a:solidFill>
                            <a:srgbClr val="444444"/>
                          </a:solidFill>
                          <a:effectLst/>
                          <a:latin typeface="Segoe UI" panose="020B0502040204020203" pitchFamily="34" charset="0"/>
                        </a:rPr>
                        <a:t>and “Summary”, </a:t>
                      </a:r>
                      <a:r>
                        <a:rPr lang="en-US" sz="1800" dirty="0">
                          <a:solidFill>
                            <a:srgbClr val="444444"/>
                          </a:solidFill>
                          <a:effectLst/>
                          <a:latin typeface="Segoe UI" panose="020B0502040204020203" pitchFamily="34" charset="0"/>
                        </a:rPr>
                        <a:t>anywhere in the document, page, or </a:t>
                      </a:r>
                      <a:r>
                        <a:rPr lang="en-US" sz="1800" dirty="0" smtClean="0">
                          <a:solidFill>
                            <a:srgbClr val="444444"/>
                          </a:solidFill>
                          <a:effectLst/>
                          <a:latin typeface="Segoe UI" panose="020B0502040204020203" pitchFamily="34" charset="0"/>
                        </a:rPr>
                        <a:t>message</a:t>
                      </a:r>
                      <a:endParaRPr lang="en-US" sz="1800" dirty="0">
                        <a:solidFill>
                          <a:srgbClr val="444444"/>
                        </a:solidFill>
                        <a:effectLst/>
                        <a:latin typeface="Segoe UI" panose="020B0502040204020203" pitchFamily="34" charset="0"/>
                      </a:endParaRPr>
                    </a:p>
                  </a:txBody>
                  <a:tcPr marL="45720" marR="4572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xmlns="" val="158440513"/>
                  </a:ext>
                </a:extLst>
              </a:tr>
              <a:tr h="914400">
                <a:tc>
                  <a:txBody>
                    <a:bodyPr/>
                    <a:lstStyle/>
                    <a:p>
                      <a:pPr fontAlgn="t"/>
                      <a:r>
                        <a:rPr lang="en-US" sz="1800" b="0" dirty="0" err="1">
                          <a:solidFill>
                            <a:srgbClr val="444444"/>
                          </a:solidFill>
                          <a:effectLst/>
                          <a:latin typeface="Segoe UI" panose="020B0502040204020203" pitchFamily="34" charset="0"/>
                        </a:rPr>
                        <a:t>filename:budget</a:t>
                      </a:r>
                      <a:endParaRPr lang="en-US" sz="1800" b="0" dirty="0">
                        <a:solidFill>
                          <a:srgbClr val="444444"/>
                        </a:solidFill>
                        <a:effectLst/>
                        <a:latin typeface="Segoe UI" panose="020B0502040204020203" pitchFamily="34" charset="0"/>
                      </a:endParaRPr>
                    </a:p>
                  </a:txBody>
                  <a:tcPr marL="45720" marR="4572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fontAlgn="t"/>
                      <a:r>
                        <a:rPr lang="en-US" sz="1800" dirty="0">
                          <a:solidFill>
                            <a:srgbClr val="444444"/>
                          </a:solidFill>
                          <a:effectLst/>
                          <a:latin typeface="Segoe UI" panose="020B0502040204020203" pitchFamily="34" charset="0"/>
                        </a:rPr>
                        <a:t>Any file with budget in its filename, such as 2014 budget projections.docx, 2015 budget priorities.pptx, 2014 budget planning.xlsx, </a:t>
                      </a:r>
                      <a:r>
                        <a:rPr lang="en-US" sz="1800" dirty="0" smtClean="0">
                          <a:solidFill>
                            <a:srgbClr val="444444"/>
                          </a:solidFill>
                          <a:effectLst/>
                          <a:latin typeface="Segoe UI" panose="020B0502040204020203" pitchFamily="34" charset="0"/>
                        </a:rPr>
                        <a:t>and </a:t>
                      </a:r>
                      <a:r>
                        <a:rPr lang="en-US" sz="1800" dirty="0">
                          <a:solidFill>
                            <a:srgbClr val="444444"/>
                          </a:solidFill>
                          <a:effectLst/>
                          <a:latin typeface="Segoe UI" panose="020B0502040204020203" pitchFamily="34" charset="0"/>
                        </a:rPr>
                        <a:t>so </a:t>
                      </a:r>
                      <a:r>
                        <a:rPr lang="en-US" sz="1800" dirty="0" smtClean="0">
                          <a:solidFill>
                            <a:srgbClr val="444444"/>
                          </a:solidFill>
                          <a:effectLst/>
                          <a:latin typeface="Segoe UI" panose="020B0502040204020203" pitchFamily="34" charset="0"/>
                        </a:rPr>
                        <a:t>on.</a:t>
                      </a:r>
                      <a:endParaRPr lang="en-US" sz="1800" dirty="0">
                        <a:solidFill>
                          <a:srgbClr val="444444"/>
                        </a:solidFill>
                        <a:effectLst/>
                        <a:latin typeface="Segoe UI" panose="020B0502040204020203" pitchFamily="34" charset="0"/>
                      </a:endParaRPr>
                    </a:p>
                  </a:txBody>
                  <a:tcPr marL="45720" marR="4572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xmlns="" val="2981972172"/>
                  </a:ext>
                </a:extLst>
              </a:tr>
              <a:tr h="914400">
                <a:tc>
                  <a:txBody>
                    <a:bodyPr/>
                    <a:lstStyle/>
                    <a:p>
                      <a:pPr fontAlgn="t"/>
                      <a:r>
                        <a:rPr lang="en-US" sz="1800" b="0" dirty="0">
                          <a:solidFill>
                            <a:srgbClr val="444444"/>
                          </a:solidFill>
                          <a:effectLst/>
                          <a:latin typeface="Segoe UI" panose="020B0502040204020203" pitchFamily="34" charset="0"/>
                        </a:rPr>
                        <a:t>filename:2014 budget </a:t>
                      </a:r>
                      <a:r>
                        <a:rPr lang="en-US" sz="1800" b="0" dirty="0" err="1">
                          <a:solidFill>
                            <a:srgbClr val="444444"/>
                          </a:solidFill>
                          <a:effectLst/>
                          <a:latin typeface="Segoe UI" panose="020B0502040204020203" pitchFamily="34" charset="0"/>
                        </a:rPr>
                        <a:t>filetype:xlsx</a:t>
                      </a:r>
                      <a:endParaRPr lang="en-US" sz="1800" b="0" dirty="0">
                        <a:solidFill>
                          <a:srgbClr val="444444"/>
                        </a:solidFill>
                        <a:effectLst/>
                        <a:latin typeface="Segoe UI" panose="020B0502040204020203" pitchFamily="34" charset="0"/>
                      </a:endParaRPr>
                    </a:p>
                  </a:txBody>
                  <a:tcPr marL="45720" marR="4572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fontAlgn="t"/>
                      <a:r>
                        <a:rPr lang="en-US" sz="1800" dirty="0">
                          <a:solidFill>
                            <a:srgbClr val="444444"/>
                          </a:solidFill>
                          <a:effectLst/>
                          <a:latin typeface="Segoe UI" panose="020B0502040204020203" pitchFamily="34" charset="0"/>
                        </a:rPr>
                        <a:t>Excel worksheets that contain the phrase 2014 budget, such as “2014 budget planning.xlsx” and “2014 budget review.xlsx</a:t>
                      </a:r>
                      <a:r>
                        <a:rPr lang="en-US" sz="1800" dirty="0" smtClean="0">
                          <a:solidFill>
                            <a:srgbClr val="444444"/>
                          </a:solidFill>
                          <a:effectLst/>
                          <a:latin typeface="Segoe UI" panose="020B0502040204020203" pitchFamily="34" charset="0"/>
                        </a:rPr>
                        <a:t>”. </a:t>
                      </a:r>
                      <a:endParaRPr lang="en-US" sz="1800" dirty="0">
                        <a:solidFill>
                          <a:srgbClr val="444444"/>
                        </a:solidFill>
                        <a:effectLst/>
                        <a:latin typeface="Segoe UI" panose="020B0502040204020203" pitchFamily="34" charset="0"/>
                      </a:endParaRPr>
                    </a:p>
                  </a:txBody>
                  <a:tcPr marL="45720" marR="4572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xmlns="" val="1548979809"/>
                  </a:ext>
                </a:extLst>
              </a:tr>
              <a:tr h="914400">
                <a:tc>
                  <a:txBody>
                    <a:bodyPr/>
                    <a:lstStyle/>
                    <a:p>
                      <a:pPr fontAlgn="t"/>
                      <a:r>
                        <a:rPr lang="en-US" sz="1800" b="0" dirty="0" smtClean="0">
                          <a:solidFill>
                            <a:srgbClr val="444444"/>
                          </a:solidFill>
                          <a:effectLst/>
                          <a:latin typeface="Segoe UI" panose="020B0502040204020203" pitchFamily="34" charset="0"/>
                        </a:rPr>
                        <a:t>Executive</a:t>
                      </a:r>
                      <a:r>
                        <a:rPr lang="en-US" sz="1800" b="0" baseline="0" dirty="0" smtClean="0">
                          <a:solidFill>
                            <a:srgbClr val="444444"/>
                          </a:solidFill>
                          <a:effectLst/>
                          <a:latin typeface="Segoe UI" panose="020B0502040204020203" pitchFamily="34" charset="0"/>
                        </a:rPr>
                        <a:t> NEAR(20) Briefing</a:t>
                      </a:r>
                      <a:endParaRPr lang="en-US" sz="1800" b="0" dirty="0">
                        <a:solidFill>
                          <a:srgbClr val="444444"/>
                        </a:solidFill>
                        <a:effectLst/>
                        <a:latin typeface="Segoe UI" panose="020B0502040204020203" pitchFamily="34" charset="0"/>
                      </a:endParaRPr>
                    </a:p>
                  </a:txBody>
                  <a:tcPr marL="45720" marR="4572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fontAlgn="t"/>
                      <a:r>
                        <a:rPr lang="en-US" sz="1800" dirty="0" smtClean="0">
                          <a:solidFill>
                            <a:srgbClr val="444444"/>
                          </a:solidFill>
                          <a:effectLst/>
                          <a:latin typeface="Segoe UI" panose="020B0502040204020203" pitchFamily="34" charset="0"/>
                        </a:rPr>
                        <a:t>Any</a:t>
                      </a:r>
                      <a:r>
                        <a:rPr lang="en-US" sz="1800" baseline="0" dirty="0" smtClean="0">
                          <a:solidFill>
                            <a:srgbClr val="444444"/>
                          </a:solidFill>
                          <a:effectLst/>
                          <a:latin typeface="Segoe UI" panose="020B0502040204020203" pitchFamily="34" charset="0"/>
                        </a:rPr>
                        <a:t> content that contains the word “Executive” within 20 words of ”Briefing”.</a:t>
                      </a:r>
                      <a:endParaRPr lang="en-US" sz="1800" dirty="0">
                        <a:solidFill>
                          <a:srgbClr val="444444"/>
                        </a:solidFill>
                        <a:effectLst/>
                        <a:latin typeface="Segoe UI" panose="020B0502040204020203" pitchFamily="34" charset="0"/>
                      </a:endParaRPr>
                    </a:p>
                  </a:txBody>
                  <a:tcPr marL="45720" marR="4572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xmlns="" val="317135534"/>
                  </a:ext>
                </a:extLst>
              </a:tr>
            </a:tbl>
          </a:graphicData>
        </a:graphic>
      </p:graphicFrame>
    </p:spTree>
    <p:extLst>
      <p:ext uri="{BB962C8B-B14F-4D97-AF65-F5344CB8AC3E}">
        <p14:creationId xmlns:p14="http://schemas.microsoft.com/office/powerpoint/2010/main" val="288522189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Export</a:t>
            </a:r>
            <a:endParaRPr lang="en-US" dirty="0"/>
          </a:p>
        </p:txBody>
      </p:sp>
    </p:spTree>
    <p:extLst>
      <p:ext uri="{BB962C8B-B14F-4D97-AF65-F5344CB8AC3E}">
        <p14:creationId xmlns:p14="http://schemas.microsoft.com/office/powerpoint/2010/main" val="260154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56059" y="1389372"/>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Easy: </a:t>
            </a:r>
            <a:r>
              <a:rPr lang="en-US" sz="2856" dirty="0">
                <a:solidFill>
                  <a:srgbClr val="FBFBFB">
                    <a:alpha val="99000"/>
                  </a:srgbClr>
                </a:solidFill>
                <a:latin typeface="Segoe UI Light"/>
                <a:ea typeface="Adobe Fan Heiti Std B" pitchFamily="34" charset="-128"/>
                <a:cs typeface="Segoe UI" pitchFamily="34" charset="0"/>
              </a:rPr>
              <a:t>download from SharePoint, Exchange, and file shares whether on premises or in Office 365 all at once</a:t>
            </a:r>
          </a:p>
        </p:txBody>
      </p:sp>
      <p:sp>
        <p:nvSpPr>
          <p:cNvPr id="15" name="Rectangle 14"/>
          <p:cNvSpPr/>
          <p:nvPr/>
        </p:nvSpPr>
        <p:spPr>
          <a:xfrm>
            <a:off x="5556059" y="3276986"/>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EDRM XML Support: </a:t>
            </a:r>
            <a:r>
              <a:rPr lang="en-US" sz="2856" dirty="0">
                <a:solidFill>
                  <a:srgbClr val="FBFBFB">
                    <a:alpha val="99000"/>
                  </a:srgbClr>
                </a:solidFill>
                <a:latin typeface="Segoe UI Light"/>
                <a:ea typeface="Adobe Fan Heiti Std B" pitchFamily="34" charset="-128"/>
                <a:cs typeface="Segoe UI" pitchFamily="34" charset="0"/>
              </a:rPr>
              <a:t>growing industry standard for data interchange, import into popular review tools</a:t>
            </a:r>
          </a:p>
        </p:txBody>
      </p:sp>
      <p:sp>
        <p:nvSpPr>
          <p:cNvPr id="16" name="Rectangle 15"/>
          <p:cNvSpPr/>
          <p:nvPr/>
        </p:nvSpPr>
        <p:spPr>
          <a:xfrm>
            <a:off x="5556059" y="5186677"/>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2856" b="1" dirty="0">
                <a:solidFill>
                  <a:srgbClr val="FBFBFB">
                    <a:alpha val="99000"/>
                  </a:srgbClr>
                </a:solidFill>
                <a:latin typeface="Segoe UI Light"/>
                <a:ea typeface="Adobe Fan Heiti Std B" pitchFamily="34" charset="-128"/>
                <a:cs typeface="Segoe UI" pitchFamily="34" charset="0"/>
              </a:rPr>
              <a:t>Take it offline: </a:t>
            </a:r>
            <a:r>
              <a:rPr lang="en-US" sz="2856" dirty="0">
                <a:solidFill>
                  <a:srgbClr val="FBFBFB">
                    <a:alpha val="99000"/>
                  </a:srgbClr>
                </a:solidFill>
                <a:latin typeface="Segoe UI Light"/>
                <a:ea typeface="Adobe Fan Heiti Std B" pitchFamily="34" charset="-128"/>
                <a:cs typeface="Segoe UI" pitchFamily="34" charset="0"/>
              </a:rPr>
              <a:t>Native files, PSTs, pages as .MHT, lists and feeds as .CSV</a:t>
            </a:r>
          </a:p>
        </p:txBody>
      </p:sp>
      <p:sp>
        <p:nvSpPr>
          <p:cNvPr id="12" name="Title 6"/>
          <p:cNvSpPr txBox="1">
            <a:spLocks/>
          </p:cNvSpPr>
          <p:nvPr/>
        </p:nvSpPr>
        <p:spPr>
          <a:xfrm>
            <a:off x="1722437" y="-74511"/>
            <a:ext cx="11370961" cy="762786"/>
          </a:xfrm>
          <a:prstGeom prst="rect">
            <a:avLst/>
          </a:prstGeom>
        </p:spPr>
        <p:txBody>
          <a:bodyPr>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endParaRPr lang="en-US" sz="5507" dirty="0">
              <a:solidFill>
                <a:schemeClr val="tx1"/>
              </a:solidFill>
              <a:latin typeface="Segoe UI Light" pitchFamily="34" charset="0"/>
            </a:endParaRPr>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01" y="1395223"/>
            <a:ext cx="5366169" cy="5603447"/>
          </a:xfrm>
          <a:prstGeom prst="rect">
            <a:avLst/>
          </a:prstGeom>
        </p:spPr>
      </p:pic>
      <p:sp>
        <p:nvSpPr>
          <p:cNvPr id="2" name="Title 1"/>
          <p:cNvSpPr>
            <a:spLocks noGrp="1"/>
          </p:cNvSpPr>
          <p:nvPr>
            <p:ph type="title"/>
          </p:nvPr>
        </p:nvSpPr>
        <p:spPr/>
        <p:txBody>
          <a:bodyPr/>
          <a:lstStyle/>
          <a:p>
            <a:r>
              <a:rPr lang="en-US" dirty="0">
                <a:solidFill>
                  <a:schemeClr val="tx1"/>
                </a:solidFill>
                <a:latin typeface="Segoe UI Light" pitchFamily="34" charset="0"/>
              </a:rPr>
              <a:t>3. </a:t>
            </a:r>
            <a:r>
              <a:rPr lang="en-US" dirty="0" smtClean="0">
                <a:solidFill>
                  <a:schemeClr val="tx1"/>
                </a:solidFill>
                <a:latin typeface="Segoe UI Light" pitchFamily="34" charset="0"/>
              </a:rPr>
              <a:t>Export</a:t>
            </a:r>
            <a:endParaRPr lang="en-US" dirty="0"/>
          </a:p>
        </p:txBody>
      </p:sp>
    </p:spTree>
    <p:extLst>
      <p:ext uri="{BB962C8B-B14F-4D97-AF65-F5344CB8AC3E}">
        <p14:creationId xmlns:p14="http://schemas.microsoft.com/office/powerpoint/2010/main" val="97840248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End to End Microsoft eDiscovery </a:t>
            </a:r>
            <a:r>
              <a:rPr lang="en-US" dirty="0" smtClean="0"/>
              <a:t/>
            </a:r>
            <a:br>
              <a:rPr lang="en-US" dirty="0" smtClean="0"/>
            </a:br>
            <a:r>
              <a:rPr lang="en-US" dirty="0" smtClean="0"/>
              <a:t>in </a:t>
            </a:r>
            <a:r>
              <a:rPr lang="en-US" dirty="0"/>
              <a:t>Office and Office 365</a:t>
            </a:r>
          </a:p>
        </p:txBody>
      </p:sp>
      <p:sp>
        <p:nvSpPr>
          <p:cNvPr id="5" name="Text Placeholder 4"/>
          <p:cNvSpPr>
            <a:spLocks noGrp="1"/>
          </p:cNvSpPr>
          <p:nvPr>
            <p:ph type="body" sz="quarter" idx="14"/>
          </p:nvPr>
        </p:nvSpPr>
        <p:spPr/>
        <p:txBody>
          <a:bodyPr/>
          <a:lstStyle/>
          <a:p>
            <a:r>
              <a:rPr lang="en-US" dirty="0"/>
              <a:t>Quentin Christensen</a:t>
            </a:r>
          </a:p>
          <a:p>
            <a:r>
              <a:rPr lang="en-US" dirty="0"/>
              <a:t>Program Manager</a:t>
            </a:r>
          </a:p>
          <a:p>
            <a:r>
              <a:rPr lang="en-US" dirty="0"/>
              <a:t>Microsoft</a:t>
            </a:r>
          </a:p>
        </p:txBody>
      </p:sp>
      <p:sp>
        <p:nvSpPr>
          <p:cNvPr id="2" name="Text Placeholder 1"/>
          <p:cNvSpPr>
            <a:spLocks noGrp="1"/>
          </p:cNvSpPr>
          <p:nvPr>
            <p:ph type="body" sz="quarter" idx="15"/>
          </p:nvPr>
        </p:nvSpPr>
        <p:spPr/>
        <p:txBody>
          <a:bodyPr/>
          <a:lstStyle/>
          <a:p>
            <a:r>
              <a:rPr lang="en-US" dirty="0" smtClean="0"/>
              <a:t>SPC396</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EDRM XML 1.1 Support</a:t>
            </a:r>
            <a:endParaRPr lang="en-US" dirty="0"/>
          </a:p>
        </p:txBody>
      </p:sp>
      <p:sp>
        <p:nvSpPr>
          <p:cNvPr id="4" name="Slide Number Placeholder 3"/>
          <p:cNvSpPr>
            <a:spLocks noGrp="1"/>
          </p:cNvSpPr>
          <p:nvPr>
            <p:ph type="sldNum" sz="quarter" idx="4294967295"/>
          </p:nvPr>
        </p:nvSpPr>
        <p:spPr>
          <a:xfrm>
            <a:off x="0" y="6526213"/>
            <a:ext cx="571500" cy="223837"/>
          </a:xfrm>
          <a:prstGeom prst="rect">
            <a:avLst/>
          </a:prstGeom>
        </p:spPr>
        <p:txBody>
          <a:bodyPr/>
          <a:lstStyle/>
          <a:p>
            <a:fld id="{727B4C2D-45E2-4621-8491-2995EB46A674}" type="slidenum">
              <a:rPr lang="en-US" smtClean="0"/>
              <a:pPr/>
              <a:t>20</a:t>
            </a:fld>
            <a:endParaRPr lang="en-US" dirty="0"/>
          </a:p>
        </p:txBody>
      </p:sp>
      <p:pic>
        <p:nvPicPr>
          <p:cNvPr id="5" name="Picture 4"/>
          <p:cNvPicPr>
            <a:picLocks noChangeAspect="1"/>
          </p:cNvPicPr>
          <p:nvPr/>
        </p:nvPicPr>
        <p:blipFill>
          <a:blip r:embed="rId2"/>
          <a:stretch>
            <a:fillRect/>
          </a:stretch>
        </p:blipFill>
        <p:spPr>
          <a:xfrm>
            <a:off x="-770" y="1156785"/>
            <a:ext cx="12434744" cy="5648559"/>
          </a:xfrm>
          <a:prstGeom prst="rect">
            <a:avLst/>
          </a:prstGeom>
        </p:spPr>
      </p:pic>
    </p:spTree>
    <p:extLst>
      <p:ext uri="{BB962C8B-B14F-4D97-AF65-F5344CB8AC3E}">
        <p14:creationId xmlns:p14="http://schemas.microsoft.com/office/powerpoint/2010/main" val="234289875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a:xfrm>
            <a:off x="138565" y="1214324"/>
            <a:ext cx="5943600" cy="34949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4"/>
          </a:p>
        </p:txBody>
      </p:sp>
      <p:sp>
        <p:nvSpPr>
          <p:cNvPr id="75" name="TextBox 74"/>
          <p:cNvSpPr txBox="1"/>
          <p:nvPr/>
        </p:nvSpPr>
        <p:spPr>
          <a:xfrm>
            <a:off x="2330925" y="1211262"/>
            <a:ext cx="1843471" cy="461665"/>
          </a:xfrm>
          <a:prstGeom prst="rect">
            <a:avLst/>
          </a:prstGeom>
          <a:noFill/>
        </p:spPr>
        <p:txBody>
          <a:bodyPr wrap="square" rtlCol="0">
            <a:spAutoFit/>
          </a:bodyPr>
          <a:lstStyle/>
          <a:p>
            <a:r>
              <a:rPr lang="en-US" sz="2400" dirty="0">
                <a:solidFill>
                  <a:schemeClr val="bg1"/>
                </a:solidFill>
              </a:rPr>
              <a:t>Local Data</a:t>
            </a:r>
          </a:p>
        </p:txBody>
      </p:sp>
      <p:sp>
        <p:nvSpPr>
          <p:cNvPr id="76" name="TextBox 75"/>
          <p:cNvSpPr txBox="1"/>
          <p:nvPr/>
        </p:nvSpPr>
        <p:spPr>
          <a:xfrm>
            <a:off x="2417315" y="2909682"/>
            <a:ext cx="1743522" cy="461665"/>
          </a:xfrm>
          <a:prstGeom prst="rect">
            <a:avLst/>
          </a:prstGeom>
          <a:noFill/>
        </p:spPr>
        <p:txBody>
          <a:bodyPr wrap="square" rtlCol="0">
            <a:spAutoFit/>
          </a:bodyPr>
          <a:lstStyle/>
          <a:p>
            <a:r>
              <a:rPr lang="en-US" sz="2400" dirty="0">
                <a:solidFill>
                  <a:schemeClr val="bg1"/>
                </a:solidFill>
              </a:rPr>
              <a:t>SharePoint</a:t>
            </a:r>
          </a:p>
        </p:txBody>
      </p:sp>
      <p:sp>
        <p:nvSpPr>
          <p:cNvPr id="31" name="TextBox 30"/>
          <p:cNvSpPr txBox="1"/>
          <p:nvPr/>
        </p:nvSpPr>
        <p:spPr>
          <a:xfrm>
            <a:off x="4355020" y="2904473"/>
            <a:ext cx="1787017" cy="461665"/>
          </a:xfrm>
          <a:prstGeom prst="rect">
            <a:avLst/>
          </a:prstGeom>
          <a:noFill/>
        </p:spPr>
        <p:txBody>
          <a:bodyPr wrap="square" rtlCol="0">
            <a:spAutoFit/>
          </a:bodyPr>
          <a:lstStyle/>
          <a:p>
            <a:r>
              <a:rPr lang="en-US" sz="2400" dirty="0">
                <a:solidFill>
                  <a:schemeClr val="bg1"/>
                </a:solidFill>
              </a:rPr>
              <a:t>File Shares</a:t>
            </a:r>
          </a:p>
        </p:txBody>
      </p:sp>
      <p:sp>
        <p:nvSpPr>
          <p:cNvPr id="6" name="Left-Right Arrow 5"/>
          <p:cNvSpPr/>
          <p:nvPr/>
        </p:nvSpPr>
        <p:spPr bwMode="auto">
          <a:xfrm>
            <a:off x="1752917" y="3579142"/>
            <a:ext cx="731520" cy="381763"/>
          </a:xfrm>
          <a:prstGeom prst="leftRightArrow">
            <a:avLst/>
          </a:prstGeom>
          <a:solidFill>
            <a:schemeClr val="bg1"/>
          </a:solidFill>
          <a:ln w="19050">
            <a:solidFill>
              <a:schemeClr val="accent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106" tIns="47553" rIns="95106" bIns="47553" numCol="1" rtlCol="0" anchor="ctr" anchorCtr="0" compatLnSpc="1">
            <a:prstTxWarp prst="textNoShape">
              <a:avLst/>
            </a:prstTxWarp>
          </a:bodyPr>
          <a:lstStyle/>
          <a:p>
            <a:pPr algn="ctr" defTabSz="950743" fontAlgn="base">
              <a:spcBef>
                <a:spcPct val="0"/>
              </a:spcBef>
              <a:spcAft>
                <a:spcPct val="0"/>
              </a:spcAft>
            </a:pPr>
            <a:endParaRPr lang="en-US" sz="2039" dirty="0">
              <a:gradFill>
                <a:gsLst>
                  <a:gs pos="0">
                    <a:srgbClr val="FFFFFF"/>
                  </a:gs>
                  <a:gs pos="100000">
                    <a:srgbClr val="FFFFFF"/>
                  </a:gs>
                </a:gsLst>
                <a:lin ang="5400000" scaled="0"/>
              </a:gradFill>
            </a:endParaRPr>
          </a:p>
        </p:txBody>
      </p:sp>
      <p:sp>
        <p:nvSpPr>
          <p:cNvPr id="42" name="Left-Right Arrow 41"/>
          <p:cNvSpPr/>
          <p:nvPr/>
        </p:nvSpPr>
        <p:spPr bwMode="auto">
          <a:xfrm>
            <a:off x="3962717" y="3579141"/>
            <a:ext cx="731520" cy="381763"/>
          </a:xfrm>
          <a:prstGeom prst="leftRightArrow">
            <a:avLst/>
          </a:prstGeom>
          <a:solidFill>
            <a:schemeClr val="bg1"/>
          </a:solidFill>
          <a:ln w="19050">
            <a:solidFill>
              <a:schemeClr val="accent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106" tIns="47553" rIns="95106" bIns="47553" numCol="1" rtlCol="0" anchor="ctr" anchorCtr="0" compatLnSpc="1">
            <a:prstTxWarp prst="textNoShape">
              <a:avLst/>
            </a:prstTxWarp>
          </a:bodyPr>
          <a:lstStyle/>
          <a:p>
            <a:pPr algn="ctr" defTabSz="950743" fontAlgn="base">
              <a:spcBef>
                <a:spcPct val="0"/>
              </a:spcBef>
              <a:spcAft>
                <a:spcPct val="0"/>
              </a:spcAft>
            </a:pPr>
            <a:endParaRPr lang="en-US" sz="2039" dirty="0">
              <a:gradFill>
                <a:gsLst>
                  <a:gs pos="0">
                    <a:srgbClr val="FFFFFF"/>
                  </a:gs>
                  <a:gs pos="100000">
                    <a:srgbClr val="FFFFFF"/>
                  </a:gs>
                </a:gsLst>
                <a:lin ang="5400000" scaled="0"/>
              </a:gradFill>
            </a:endParaRPr>
          </a:p>
        </p:txBody>
      </p:sp>
      <p:sp>
        <p:nvSpPr>
          <p:cNvPr id="69" name="TextBox 68"/>
          <p:cNvSpPr txBox="1"/>
          <p:nvPr/>
        </p:nvSpPr>
        <p:spPr>
          <a:xfrm>
            <a:off x="274639" y="2887662"/>
            <a:ext cx="1688421" cy="461665"/>
          </a:xfrm>
          <a:prstGeom prst="rect">
            <a:avLst/>
          </a:prstGeom>
          <a:noFill/>
        </p:spPr>
        <p:txBody>
          <a:bodyPr wrap="square" rtlCol="0">
            <a:spAutoFit/>
          </a:bodyPr>
          <a:lstStyle/>
          <a:p>
            <a:r>
              <a:rPr lang="en-US" sz="2400" dirty="0" smtClean="0">
                <a:solidFill>
                  <a:schemeClr val="bg1"/>
                </a:solidFill>
              </a:rPr>
              <a:t>Exchange</a:t>
            </a:r>
            <a:endParaRPr lang="en-US" sz="2400" dirty="0">
              <a:solidFill>
                <a:schemeClr val="bg1"/>
              </a:solidFill>
            </a:endParaRPr>
          </a:p>
        </p:txBody>
      </p:sp>
      <p:grpSp>
        <p:nvGrpSpPr>
          <p:cNvPr id="43" name="Group 42"/>
          <p:cNvGrpSpPr/>
          <p:nvPr/>
        </p:nvGrpSpPr>
        <p:grpSpPr>
          <a:xfrm>
            <a:off x="2549285" y="3370165"/>
            <a:ext cx="1306752" cy="1052970"/>
            <a:chOff x="1242711" y="4571998"/>
            <a:chExt cx="1204946" cy="950509"/>
          </a:xfrm>
        </p:grpSpPr>
        <p:pic>
          <p:nvPicPr>
            <p:cNvPr id="44"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42711" y="4571998"/>
              <a:ext cx="373538" cy="950509"/>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58415" y="4571998"/>
              <a:ext cx="373538" cy="950509"/>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074119" y="4571998"/>
              <a:ext cx="373538" cy="950509"/>
            </a:xfrm>
            <a:prstGeom prst="rect">
              <a:avLst/>
            </a:prstGeom>
            <a:noFill/>
            <a:extLst>
              <a:ext uri="{909E8E84-426E-40DD-AFC4-6F175D3DCCD1}">
                <a14:hiddenFill xmlns:a14="http://schemas.microsoft.com/office/drawing/2010/main">
                  <a:solidFill>
                    <a:srgbClr val="FFFFFF"/>
                  </a:solidFill>
                </a14:hiddenFill>
              </a:ext>
            </a:extLst>
          </p:spPr>
        </p:pic>
      </p:grpSp>
      <p:pic>
        <p:nvPicPr>
          <p:cNvPr id="57" name="Picture 2" descr="\\MAGNUM\Projects\Microsoft\Cloud Power FY12\Design\ICONS_PNG\Tower.png"/>
          <p:cNvPicPr>
            <a:picLocks noChangeAspect="1" noChangeArrowheads="1"/>
          </p:cNvPicPr>
          <p:nvPr/>
        </p:nvPicPr>
        <p:blipFill>
          <a:blip r:embed="rId4" cstate="print">
            <a:lum bright="100000"/>
          </a:blip>
          <a:stretch>
            <a:fillRect/>
          </a:stretch>
        </p:blipFill>
        <p:spPr bwMode="auto">
          <a:xfrm>
            <a:off x="4465637" y="3266854"/>
            <a:ext cx="1382770" cy="1187415"/>
          </a:xfrm>
          <a:prstGeom prst="rect">
            <a:avLst/>
          </a:prstGeom>
          <a:noFill/>
        </p:spPr>
      </p:pic>
      <p:pic>
        <p:nvPicPr>
          <p:cNvPr id="58"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483176" y="1685078"/>
            <a:ext cx="1279006" cy="82296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smtClean="0"/>
              <a:t>What about all my other data?</a:t>
            </a:r>
            <a:endParaRPr lang="en-US" dirty="0"/>
          </a:p>
        </p:txBody>
      </p:sp>
      <p:sp>
        <p:nvSpPr>
          <p:cNvPr id="60" name="Rectangle 59"/>
          <p:cNvSpPr/>
          <p:nvPr/>
        </p:nvSpPr>
        <p:spPr>
          <a:xfrm>
            <a:off x="6354309" y="1211262"/>
            <a:ext cx="5943600" cy="388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4"/>
          </a:p>
        </p:txBody>
      </p:sp>
      <p:pic>
        <p:nvPicPr>
          <p:cNvPr id="96" name="Picture 4" descr="\\MAGNUM\Projects\Microsoft\Cloud Power FY12\Design\ICONS_PNG\Connect_to_Cloud_Services.png"/>
          <p:cNvPicPr>
            <a:picLocks noChangeAspect="1" noChangeArrowheads="1"/>
          </p:cNvPicPr>
          <p:nvPr/>
        </p:nvPicPr>
        <p:blipFill rotWithShape="1">
          <a:blip r:embed="rId6" cstate="print">
            <a:biLevel thresh="25000"/>
            <a:extLst>
              <a:ext uri="{28A0092B-C50C-407E-A947-70E740481C1C}">
                <a14:useLocalDpi xmlns:a14="http://schemas.microsoft.com/office/drawing/2010/main"/>
              </a:ext>
            </a:extLst>
          </a:blip>
          <a:srcRect b="48590"/>
          <a:stretch/>
        </p:blipFill>
        <p:spPr bwMode="auto">
          <a:xfrm>
            <a:off x="10408559" y="3001962"/>
            <a:ext cx="1412391" cy="731520"/>
          </a:xfrm>
          <a:prstGeom prst="rect">
            <a:avLst/>
          </a:prstGeom>
          <a:noFill/>
        </p:spPr>
      </p:pic>
      <p:sp>
        <p:nvSpPr>
          <p:cNvPr id="4" name="Bent Arrow 3"/>
          <p:cNvSpPr/>
          <p:nvPr/>
        </p:nvSpPr>
        <p:spPr bwMode="auto">
          <a:xfrm rot="16200000" flipH="1">
            <a:off x="1271103" y="1779776"/>
            <a:ext cx="880004" cy="1335769"/>
          </a:xfrm>
          <a:prstGeom prst="bentArrow">
            <a:avLst>
              <a:gd name="adj1" fmla="val 20333"/>
              <a:gd name="adj2" fmla="val 25000"/>
              <a:gd name="adj3" fmla="val 25000"/>
              <a:gd name="adj4" fmla="val 43750"/>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8" name="Bent Arrow 97"/>
          <p:cNvSpPr/>
          <p:nvPr/>
        </p:nvSpPr>
        <p:spPr bwMode="auto">
          <a:xfrm rot="5400000">
            <a:off x="4035767" y="1771994"/>
            <a:ext cx="895570" cy="1335769"/>
          </a:xfrm>
          <a:prstGeom prst="bentArrow">
            <a:avLst>
              <a:gd name="adj1" fmla="val 20333"/>
              <a:gd name="adj2" fmla="val 25000"/>
              <a:gd name="adj3" fmla="val 25000"/>
              <a:gd name="adj4" fmla="val 43750"/>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5" name="Group 4"/>
          <p:cNvGrpSpPr/>
          <p:nvPr/>
        </p:nvGrpSpPr>
        <p:grpSpPr>
          <a:xfrm>
            <a:off x="360814" y="3370165"/>
            <a:ext cx="1285241" cy="1052970"/>
            <a:chOff x="360815" y="4089558"/>
            <a:chExt cx="1108530" cy="972454"/>
          </a:xfrm>
        </p:grpSpPr>
        <p:grpSp>
          <p:nvGrpSpPr>
            <p:cNvPr id="54" name="Group 53"/>
            <p:cNvGrpSpPr/>
            <p:nvPr/>
          </p:nvGrpSpPr>
          <p:grpSpPr>
            <a:xfrm>
              <a:off x="360815" y="4091933"/>
              <a:ext cx="728675" cy="970079"/>
              <a:chOff x="901598" y="3441901"/>
              <a:chExt cx="781854" cy="955848"/>
            </a:xfrm>
          </p:grpSpPr>
          <p:pic>
            <p:nvPicPr>
              <p:cNvPr id="55"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309914" y="3441901"/>
                <a:ext cx="373538" cy="955848"/>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01598" y="3441901"/>
                <a:ext cx="373538" cy="955848"/>
              </a:xfrm>
              <a:prstGeom prst="rect">
                <a:avLst/>
              </a:prstGeom>
              <a:noFill/>
              <a:extLst>
                <a:ext uri="{909E8E84-426E-40DD-AFC4-6F175D3DCCD1}">
                  <a14:hiddenFill xmlns:a14="http://schemas.microsoft.com/office/drawing/2010/main">
                    <a:solidFill>
                      <a:srgbClr val="FFFFFF"/>
                    </a:solidFill>
                  </a14:hiddenFill>
                </a:ext>
              </a:extLst>
            </p:spPr>
          </p:pic>
        </p:grpSp>
        <p:pic>
          <p:nvPicPr>
            <p:cNvPr id="99"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121214" y="4089558"/>
              <a:ext cx="348131" cy="970079"/>
            </a:xfrm>
            <a:prstGeom prst="rect">
              <a:avLst/>
            </a:prstGeom>
            <a:noFill/>
            <a:extLst>
              <a:ext uri="{909E8E84-426E-40DD-AFC4-6F175D3DCCD1}">
                <a14:hiddenFill xmlns:a14="http://schemas.microsoft.com/office/drawing/2010/main">
                  <a:solidFill>
                    <a:srgbClr val="FFFFFF"/>
                  </a:solidFill>
                </a14:hiddenFill>
              </a:ext>
            </a:extLst>
          </p:spPr>
        </p:pic>
      </p:grpSp>
      <p:sp>
        <p:nvSpPr>
          <p:cNvPr id="100" name="TextBox 99"/>
          <p:cNvSpPr txBox="1"/>
          <p:nvPr/>
        </p:nvSpPr>
        <p:spPr>
          <a:xfrm>
            <a:off x="8655525" y="1211262"/>
            <a:ext cx="1843471" cy="461665"/>
          </a:xfrm>
          <a:prstGeom prst="rect">
            <a:avLst/>
          </a:prstGeom>
          <a:noFill/>
        </p:spPr>
        <p:txBody>
          <a:bodyPr wrap="square" rtlCol="0">
            <a:spAutoFit/>
          </a:bodyPr>
          <a:lstStyle/>
          <a:p>
            <a:r>
              <a:rPr lang="en-US" sz="2400" dirty="0">
                <a:solidFill>
                  <a:schemeClr val="bg1"/>
                </a:solidFill>
              </a:rPr>
              <a:t>Local Data</a:t>
            </a:r>
          </a:p>
        </p:txBody>
      </p:sp>
      <p:sp>
        <p:nvSpPr>
          <p:cNvPr id="101" name="TextBox 100"/>
          <p:cNvSpPr txBox="1"/>
          <p:nvPr/>
        </p:nvSpPr>
        <p:spPr>
          <a:xfrm>
            <a:off x="9524496" y="2909682"/>
            <a:ext cx="2865941" cy="461665"/>
          </a:xfrm>
          <a:prstGeom prst="rect">
            <a:avLst/>
          </a:prstGeom>
          <a:noFill/>
        </p:spPr>
        <p:txBody>
          <a:bodyPr wrap="square" rtlCol="0">
            <a:spAutoFit/>
          </a:bodyPr>
          <a:lstStyle/>
          <a:p>
            <a:r>
              <a:rPr lang="en-US" sz="2400" dirty="0" smtClean="0">
                <a:solidFill>
                  <a:schemeClr val="bg1"/>
                </a:solidFill>
              </a:rPr>
              <a:t>SharePoint Online</a:t>
            </a:r>
            <a:endParaRPr lang="en-US" sz="2400" dirty="0">
              <a:solidFill>
                <a:schemeClr val="bg1"/>
              </a:solidFill>
            </a:endParaRPr>
          </a:p>
        </p:txBody>
      </p:sp>
      <p:sp>
        <p:nvSpPr>
          <p:cNvPr id="103" name="Left-Right Arrow 102"/>
          <p:cNvSpPr/>
          <p:nvPr/>
        </p:nvSpPr>
        <p:spPr bwMode="auto">
          <a:xfrm>
            <a:off x="8991917" y="4106698"/>
            <a:ext cx="731520" cy="381763"/>
          </a:xfrm>
          <a:prstGeom prst="leftRightArrow">
            <a:avLst/>
          </a:prstGeom>
          <a:solidFill>
            <a:schemeClr val="bg1"/>
          </a:solidFill>
          <a:ln w="19050">
            <a:solidFill>
              <a:schemeClr val="accent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106" tIns="47553" rIns="95106" bIns="47553" numCol="1" rtlCol="0" anchor="ctr" anchorCtr="0" compatLnSpc="1">
            <a:prstTxWarp prst="textNoShape">
              <a:avLst/>
            </a:prstTxWarp>
          </a:bodyPr>
          <a:lstStyle/>
          <a:p>
            <a:pPr algn="ctr" defTabSz="950743" fontAlgn="base">
              <a:spcBef>
                <a:spcPct val="0"/>
              </a:spcBef>
              <a:spcAft>
                <a:spcPct val="0"/>
              </a:spcAft>
            </a:pPr>
            <a:endParaRPr lang="en-US" sz="2039" dirty="0">
              <a:gradFill>
                <a:gsLst>
                  <a:gs pos="0">
                    <a:srgbClr val="FFFFFF"/>
                  </a:gs>
                  <a:gs pos="100000">
                    <a:srgbClr val="FFFFFF"/>
                  </a:gs>
                </a:gsLst>
                <a:lin ang="5400000" scaled="0"/>
              </a:gradFill>
            </a:endParaRPr>
          </a:p>
        </p:txBody>
      </p:sp>
      <p:grpSp>
        <p:nvGrpSpPr>
          <p:cNvPr id="105" name="Group 104"/>
          <p:cNvGrpSpPr/>
          <p:nvPr/>
        </p:nvGrpSpPr>
        <p:grpSpPr>
          <a:xfrm>
            <a:off x="10440666" y="3741015"/>
            <a:ext cx="1306752" cy="1052970"/>
            <a:chOff x="1242711" y="4571998"/>
            <a:chExt cx="1204946" cy="950509"/>
          </a:xfrm>
        </p:grpSpPr>
        <p:pic>
          <p:nvPicPr>
            <p:cNvPr id="106"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42711" y="4571998"/>
              <a:ext cx="373538" cy="950509"/>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58415" y="4571998"/>
              <a:ext cx="373538" cy="950509"/>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074119" y="4571998"/>
              <a:ext cx="373538" cy="950509"/>
            </a:xfrm>
            <a:prstGeom prst="rect">
              <a:avLst/>
            </a:prstGeom>
            <a:noFill/>
            <a:extLst>
              <a:ext uri="{909E8E84-426E-40DD-AFC4-6F175D3DCCD1}">
                <a14:hiddenFill xmlns:a14="http://schemas.microsoft.com/office/drawing/2010/main">
                  <a:solidFill>
                    <a:srgbClr val="FFFFFF"/>
                  </a:solidFill>
                </a14:hiddenFill>
              </a:ext>
            </a:extLst>
          </p:spPr>
        </p:pic>
      </p:grpSp>
      <p:pic>
        <p:nvPicPr>
          <p:cNvPr id="110"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8807776" y="1685078"/>
            <a:ext cx="1279006" cy="822960"/>
          </a:xfrm>
          <a:prstGeom prst="rect">
            <a:avLst/>
          </a:prstGeom>
          <a:noFill/>
          <a:extLst>
            <a:ext uri="{909E8E84-426E-40DD-AFC4-6F175D3DCCD1}">
              <a14:hiddenFill xmlns:a14="http://schemas.microsoft.com/office/drawing/2010/main">
                <a:solidFill>
                  <a:srgbClr val="FFFFFF"/>
                </a:solidFill>
              </a14:hiddenFill>
            </a:ext>
          </a:extLst>
        </p:spPr>
      </p:pic>
      <p:sp>
        <p:nvSpPr>
          <p:cNvPr id="111" name="Bent Arrow 110"/>
          <p:cNvSpPr/>
          <p:nvPr/>
        </p:nvSpPr>
        <p:spPr bwMode="auto">
          <a:xfrm rot="16200000" flipH="1">
            <a:off x="7595702" y="1779777"/>
            <a:ext cx="880006" cy="1335769"/>
          </a:xfrm>
          <a:prstGeom prst="bentArrow">
            <a:avLst>
              <a:gd name="adj1" fmla="val 20333"/>
              <a:gd name="adj2" fmla="val 25000"/>
              <a:gd name="adj3" fmla="val 25000"/>
              <a:gd name="adj4" fmla="val 43750"/>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2" name="Bent Arrow 111"/>
          <p:cNvSpPr/>
          <p:nvPr/>
        </p:nvSpPr>
        <p:spPr bwMode="auto">
          <a:xfrm rot="5400000">
            <a:off x="10360366" y="1771995"/>
            <a:ext cx="895572" cy="1335769"/>
          </a:xfrm>
          <a:prstGeom prst="bentArrow">
            <a:avLst>
              <a:gd name="adj1" fmla="val 20333"/>
              <a:gd name="adj2" fmla="val 25000"/>
              <a:gd name="adj3" fmla="val 25000"/>
              <a:gd name="adj4" fmla="val 43750"/>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13" name="Group 112"/>
          <p:cNvGrpSpPr/>
          <p:nvPr/>
        </p:nvGrpSpPr>
        <p:grpSpPr>
          <a:xfrm>
            <a:off x="6980237" y="3744912"/>
            <a:ext cx="1285241" cy="1052970"/>
            <a:chOff x="360815" y="4089558"/>
            <a:chExt cx="1108530" cy="972454"/>
          </a:xfrm>
        </p:grpSpPr>
        <p:grpSp>
          <p:nvGrpSpPr>
            <p:cNvPr id="114" name="Group 113"/>
            <p:cNvGrpSpPr/>
            <p:nvPr/>
          </p:nvGrpSpPr>
          <p:grpSpPr>
            <a:xfrm>
              <a:off x="360815" y="4091933"/>
              <a:ext cx="728675" cy="970079"/>
              <a:chOff x="901598" y="3441901"/>
              <a:chExt cx="781854" cy="955848"/>
            </a:xfrm>
          </p:grpSpPr>
          <p:pic>
            <p:nvPicPr>
              <p:cNvPr id="116"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309914" y="3441901"/>
                <a:ext cx="373538" cy="955848"/>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01598" y="3441901"/>
                <a:ext cx="373538" cy="955848"/>
              </a:xfrm>
              <a:prstGeom prst="rect">
                <a:avLst/>
              </a:prstGeom>
              <a:noFill/>
              <a:extLst>
                <a:ext uri="{909E8E84-426E-40DD-AFC4-6F175D3DCCD1}">
                  <a14:hiddenFill xmlns:a14="http://schemas.microsoft.com/office/drawing/2010/main">
                    <a:solidFill>
                      <a:srgbClr val="FFFFFF"/>
                    </a:solidFill>
                  </a14:hiddenFill>
                </a:ext>
              </a:extLst>
            </p:spPr>
          </p:pic>
        </p:grpSp>
        <p:pic>
          <p:nvPicPr>
            <p:cNvPr id="115"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121214" y="4089558"/>
              <a:ext cx="348131" cy="970079"/>
            </a:xfrm>
            <a:prstGeom prst="rect">
              <a:avLst/>
            </a:prstGeom>
            <a:noFill/>
            <a:extLst>
              <a:ext uri="{909E8E84-426E-40DD-AFC4-6F175D3DCCD1}">
                <a14:hiddenFill xmlns:a14="http://schemas.microsoft.com/office/drawing/2010/main">
                  <a:solidFill>
                    <a:srgbClr val="FFFFFF"/>
                  </a:solidFill>
                </a14:hiddenFill>
              </a:ext>
            </a:extLst>
          </p:spPr>
        </p:pic>
      </p:grpSp>
      <p:pic>
        <p:nvPicPr>
          <p:cNvPr id="118" name="Picture 4" descr="\\MAGNUM\Projects\Microsoft\Cloud Power FY12\Design\ICONS_PNG\Connect_to_Cloud_Services.png"/>
          <p:cNvPicPr>
            <a:picLocks noChangeAspect="1" noChangeArrowheads="1"/>
          </p:cNvPicPr>
          <p:nvPr/>
        </p:nvPicPr>
        <p:blipFill rotWithShape="1">
          <a:blip r:embed="rId6" cstate="print">
            <a:biLevel thresh="25000"/>
            <a:extLst>
              <a:ext uri="{28A0092B-C50C-407E-A947-70E740481C1C}">
                <a14:useLocalDpi xmlns:a14="http://schemas.microsoft.com/office/drawing/2010/main"/>
              </a:ext>
            </a:extLst>
          </a:blip>
          <a:srcRect b="48590"/>
          <a:stretch/>
        </p:blipFill>
        <p:spPr bwMode="auto">
          <a:xfrm>
            <a:off x="6980237" y="3001962"/>
            <a:ext cx="1412391" cy="731520"/>
          </a:xfrm>
          <a:prstGeom prst="rect">
            <a:avLst/>
          </a:prstGeom>
          <a:noFill/>
        </p:spPr>
      </p:pic>
      <p:sp>
        <p:nvSpPr>
          <p:cNvPr id="119" name="TextBox 118"/>
          <p:cNvSpPr txBox="1"/>
          <p:nvPr/>
        </p:nvSpPr>
        <p:spPr>
          <a:xfrm>
            <a:off x="6460168" y="2909681"/>
            <a:ext cx="2865941" cy="461665"/>
          </a:xfrm>
          <a:prstGeom prst="rect">
            <a:avLst/>
          </a:prstGeom>
          <a:noFill/>
        </p:spPr>
        <p:txBody>
          <a:bodyPr wrap="square" rtlCol="0">
            <a:spAutoFit/>
          </a:bodyPr>
          <a:lstStyle/>
          <a:p>
            <a:r>
              <a:rPr lang="en-US" sz="2400" dirty="0" smtClean="0">
                <a:solidFill>
                  <a:schemeClr val="bg1"/>
                </a:solidFill>
              </a:rPr>
              <a:t>Exchange Online</a:t>
            </a:r>
            <a:endParaRPr lang="en-US" sz="2400" dirty="0">
              <a:solidFill>
                <a:schemeClr val="bg1"/>
              </a:solidFill>
            </a:endParaRPr>
          </a:p>
        </p:txBody>
      </p:sp>
      <p:sp>
        <p:nvSpPr>
          <p:cNvPr id="7" name="TextBox 6"/>
          <p:cNvSpPr txBox="1"/>
          <p:nvPr/>
        </p:nvSpPr>
        <p:spPr>
          <a:xfrm>
            <a:off x="1365045" y="2204878"/>
            <a:ext cx="136081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bg1"/>
                </a:solidFill>
              </a:rPr>
              <a:t>PSTS</a:t>
            </a:r>
          </a:p>
        </p:txBody>
      </p:sp>
      <p:sp>
        <p:nvSpPr>
          <p:cNvPr id="120" name="TextBox 119"/>
          <p:cNvSpPr txBox="1"/>
          <p:nvPr/>
        </p:nvSpPr>
        <p:spPr>
          <a:xfrm>
            <a:off x="3828558" y="2145737"/>
            <a:ext cx="136081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bg1"/>
                </a:solidFill>
              </a:rPr>
              <a:t>Files</a:t>
            </a:r>
          </a:p>
        </p:txBody>
      </p:sp>
      <p:sp>
        <p:nvSpPr>
          <p:cNvPr id="121" name="TextBox 120"/>
          <p:cNvSpPr txBox="1"/>
          <p:nvPr/>
        </p:nvSpPr>
        <p:spPr>
          <a:xfrm>
            <a:off x="7747574" y="2175225"/>
            <a:ext cx="136081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bg1"/>
                </a:solidFill>
              </a:rPr>
              <a:t>PSTS</a:t>
            </a:r>
          </a:p>
        </p:txBody>
      </p:sp>
      <p:sp>
        <p:nvSpPr>
          <p:cNvPr id="122" name="TextBox 121"/>
          <p:cNvSpPr txBox="1"/>
          <p:nvPr/>
        </p:nvSpPr>
        <p:spPr>
          <a:xfrm>
            <a:off x="10211087" y="2116084"/>
            <a:ext cx="136081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bg1"/>
                </a:solidFill>
              </a:rPr>
              <a:t>Files</a:t>
            </a:r>
          </a:p>
        </p:txBody>
      </p:sp>
      <p:sp>
        <p:nvSpPr>
          <p:cNvPr id="131" name="Rectangle 130"/>
          <p:cNvSpPr/>
          <p:nvPr/>
        </p:nvSpPr>
        <p:spPr>
          <a:xfrm>
            <a:off x="144235" y="4792483"/>
            <a:ext cx="5943600" cy="20575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4"/>
          </a:p>
        </p:txBody>
      </p:sp>
      <p:sp>
        <p:nvSpPr>
          <p:cNvPr id="137" name="Left-Right Arrow 136"/>
          <p:cNvSpPr/>
          <p:nvPr/>
        </p:nvSpPr>
        <p:spPr bwMode="auto">
          <a:xfrm rot="5400000">
            <a:off x="1114877" y="4546288"/>
            <a:ext cx="530084" cy="381763"/>
          </a:xfrm>
          <a:prstGeom prst="leftRightArrow">
            <a:avLst/>
          </a:prstGeom>
          <a:solidFill>
            <a:schemeClr val="bg1"/>
          </a:solidFill>
          <a:ln w="19050">
            <a:solidFill>
              <a:schemeClr val="accent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5106" tIns="47553" rIns="95106" bIns="47553" numCol="1" rtlCol="0" anchor="ctr" anchorCtr="0" compatLnSpc="1">
            <a:prstTxWarp prst="textNoShape">
              <a:avLst/>
            </a:prstTxWarp>
          </a:bodyPr>
          <a:lstStyle/>
          <a:p>
            <a:pPr algn="ctr" defTabSz="950743" fontAlgn="base">
              <a:spcBef>
                <a:spcPct val="0"/>
              </a:spcBef>
              <a:spcAft>
                <a:spcPct val="0"/>
              </a:spcAft>
            </a:pPr>
            <a:endParaRPr lang="en-US" sz="2039" dirty="0">
              <a:gradFill>
                <a:gsLst>
                  <a:gs pos="0">
                    <a:srgbClr val="FFFFFF"/>
                  </a:gs>
                  <a:gs pos="100000">
                    <a:srgbClr val="FFFFFF"/>
                  </a:gs>
                </a:gsLst>
                <a:lin ang="5400000" scaled="0"/>
              </a:gradFill>
            </a:endParaRPr>
          </a:p>
        </p:txBody>
      </p:sp>
      <p:grpSp>
        <p:nvGrpSpPr>
          <p:cNvPr id="140" name="Group 139"/>
          <p:cNvGrpSpPr/>
          <p:nvPr/>
        </p:nvGrpSpPr>
        <p:grpSpPr>
          <a:xfrm>
            <a:off x="645849" y="5667019"/>
            <a:ext cx="1285241" cy="1052970"/>
            <a:chOff x="360815" y="4089558"/>
            <a:chExt cx="1108530" cy="972454"/>
          </a:xfrm>
        </p:grpSpPr>
        <p:grpSp>
          <p:nvGrpSpPr>
            <p:cNvPr id="141" name="Group 140"/>
            <p:cNvGrpSpPr/>
            <p:nvPr/>
          </p:nvGrpSpPr>
          <p:grpSpPr>
            <a:xfrm>
              <a:off x="360815" y="4091933"/>
              <a:ext cx="728675" cy="970079"/>
              <a:chOff x="901598" y="3441901"/>
              <a:chExt cx="781854" cy="955848"/>
            </a:xfrm>
          </p:grpSpPr>
          <p:pic>
            <p:nvPicPr>
              <p:cNvPr id="143"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309914" y="3441901"/>
                <a:ext cx="373538" cy="955848"/>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01598" y="3441901"/>
                <a:ext cx="373538" cy="955848"/>
              </a:xfrm>
              <a:prstGeom prst="rect">
                <a:avLst/>
              </a:prstGeom>
              <a:noFill/>
              <a:extLst>
                <a:ext uri="{909E8E84-426E-40DD-AFC4-6F175D3DCCD1}">
                  <a14:hiddenFill xmlns:a14="http://schemas.microsoft.com/office/drawing/2010/main">
                    <a:solidFill>
                      <a:srgbClr val="FFFFFF"/>
                    </a:solidFill>
                  </a14:hiddenFill>
                </a:ext>
              </a:extLst>
            </p:spPr>
          </p:pic>
        </p:grpSp>
        <p:pic>
          <p:nvPicPr>
            <p:cNvPr id="142"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121214" y="4089558"/>
              <a:ext cx="348131" cy="970079"/>
            </a:xfrm>
            <a:prstGeom prst="rect">
              <a:avLst/>
            </a:prstGeom>
            <a:noFill/>
            <a:extLst>
              <a:ext uri="{909E8E84-426E-40DD-AFC4-6F175D3DCCD1}">
                <a14:hiddenFill xmlns:a14="http://schemas.microsoft.com/office/drawing/2010/main">
                  <a:solidFill>
                    <a:srgbClr val="FFFFFF"/>
                  </a:solidFill>
                </a14:hiddenFill>
              </a:ext>
            </a:extLst>
          </p:spPr>
        </p:pic>
      </p:grpSp>
      <p:pic>
        <p:nvPicPr>
          <p:cNvPr id="145" name="Picture 4" descr="\\MAGNUM\Projects\Microsoft\Cloud Power FY12\Design\ICONS_PNG\Connect_to_Cloud_Services.png"/>
          <p:cNvPicPr>
            <a:picLocks noChangeAspect="1" noChangeArrowheads="1"/>
          </p:cNvPicPr>
          <p:nvPr/>
        </p:nvPicPr>
        <p:blipFill rotWithShape="1">
          <a:blip r:embed="rId6" cstate="print">
            <a:biLevel thresh="25000"/>
            <a:extLst>
              <a:ext uri="{28A0092B-C50C-407E-A947-70E740481C1C}">
                <a14:useLocalDpi xmlns:a14="http://schemas.microsoft.com/office/drawing/2010/main"/>
              </a:ext>
            </a:extLst>
          </a:blip>
          <a:srcRect b="48590"/>
          <a:stretch/>
        </p:blipFill>
        <p:spPr bwMode="auto">
          <a:xfrm>
            <a:off x="645849" y="4924069"/>
            <a:ext cx="1412391" cy="731520"/>
          </a:xfrm>
          <a:prstGeom prst="rect">
            <a:avLst/>
          </a:prstGeom>
          <a:noFill/>
        </p:spPr>
      </p:pic>
      <p:sp>
        <p:nvSpPr>
          <p:cNvPr id="146" name="TextBox 145"/>
          <p:cNvSpPr txBox="1"/>
          <p:nvPr/>
        </p:nvSpPr>
        <p:spPr>
          <a:xfrm>
            <a:off x="125780" y="4831788"/>
            <a:ext cx="2865941" cy="461665"/>
          </a:xfrm>
          <a:prstGeom prst="rect">
            <a:avLst/>
          </a:prstGeom>
          <a:noFill/>
        </p:spPr>
        <p:txBody>
          <a:bodyPr wrap="square" rtlCol="0">
            <a:spAutoFit/>
          </a:bodyPr>
          <a:lstStyle/>
          <a:p>
            <a:r>
              <a:rPr lang="en-US" sz="2400" dirty="0" smtClean="0">
                <a:solidFill>
                  <a:schemeClr val="bg1"/>
                </a:solidFill>
              </a:rPr>
              <a:t>Exchange Online</a:t>
            </a:r>
            <a:endParaRPr lang="en-US" sz="2400" dirty="0">
              <a:solidFill>
                <a:schemeClr val="bg1"/>
              </a:solidFill>
            </a:endParaRPr>
          </a:p>
        </p:txBody>
      </p:sp>
    </p:spTree>
    <p:extLst>
      <p:ext uri="{BB962C8B-B14F-4D97-AF65-F5344CB8AC3E}">
        <p14:creationId xmlns:p14="http://schemas.microsoft.com/office/powerpoint/2010/main" val="273235041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b="1" dirty="0" smtClean="0"/>
              <a:t>Provide a sketch of the data flow(s)</a:t>
            </a:r>
            <a:endParaRPr lang="en-US" dirty="0"/>
          </a:p>
        </p:txBody>
      </p:sp>
      <p:sp>
        <p:nvSpPr>
          <p:cNvPr id="3" name="Content Placeholder 2"/>
          <p:cNvSpPr>
            <a:spLocks noGrp="1"/>
          </p:cNvSpPr>
          <p:nvPr>
            <p:ph sz="quarter" idx="4"/>
          </p:nvPr>
        </p:nvSpPr>
        <p:spPr>
          <a:xfrm>
            <a:off x="6215200" y="921758"/>
            <a:ext cx="5593927" cy="5543692"/>
          </a:xfrm>
        </p:spPr>
        <p:txBody>
          <a:bodyPr/>
          <a:lstStyle/>
          <a:p>
            <a:r>
              <a:rPr lang="en-US" sz="1836" dirty="0"/>
              <a:t>Detail here...</a:t>
            </a:r>
          </a:p>
          <a:p>
            <a:r>
              <a:rPr lang="en-US" sz="1836" dirty="0"/>
              <a:t> </a:t>
            </a:r>
          </a:p>
        </p:txBody>
      </p:sp>
      <p:pic>
        <p:nvPicPr>
          <p:cNvPr id="5" name="Picture 4"/>
          <p:cNvPicPr>
            <a:picLocks noChangeAspect="1"/>
          </p:cNvPicPr>
          <p:nvPr/>
        </p:nvPicPr>
        <p:blipFill>
          <a:blip r:embed="rId2"/>
          <a:stretch>
            <a:fillRect/>
          </a:stretch>
        </p:blipFill>
        <p:spPr>
          <a:xfrm>
            <a:off x="-164535" y="1"/>
            <a:ext cx="12603927" cy="6994525"/>
          </a:xfrm>
          <a:prstGeom prst="rect">
            <a:avLst/>
          </a:prstGeom>
        </p:spPr>
      </p:pic>
      <p:sp>
        <p:nvSpPr>
          <p:cNvPr id="4" name="Rectangle 3"/>
          <p:cNvSpPr/>
          <p:nvPr/>
        </p:nvSpPr>
        <p:spPr>
          <a:xfrm>
            <a:off x="9029264" y="6591488"/>
            <a:ext cx="3289683" cy="276999"/>
          </a:xfrm>
          <a:prstGeom prst="rect">
            <a:avLst/>
          </a:prstGeom>
        </p:spPr>
        <p:txBody>
          <a:bodyPr wrap="none">
            <a:spAutoFit/>
          </a:bodyPr>
          <a:lstStyle/>
          <a:p>
            <a:r>
              <a:rPr lang="en-US" sz="1200" u="sng" dirty="0" smtClean="0">
                <a:solidFill>
                  <a:srgbClr val="0000FF"/>
                </a:solidFill>
                <a:latin typeface="Times New Roman" panose="02020603050405020304" pitchFamily="18" charset="0"/>
                <a:ea typeface="Calibri" panose="020F0502020204030204" pitchFamily="34" charset="0"/>
                <a:hlinkClick r:id="rId3"/>
              </a:rPr>
              <a:t>http://go.microsoft.com/fwlink/p/?LinkId=314072</a:t>
            </a:r>
            <a:endParaRPr lang="en-US" dirty="0"/>
          </a:p>
        </p:txBody>
      </p:sp>
    </p:spTree>
    <p:extLst>
      <p:ext uri="{BB962C8B-B14F-4D97-AF65-F5344CB8AC3E}">
        <p14:creationId xmlns:p14="http://schemas.microsoft.com/office/powerpoint/2010/main" val="23765175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solidFill>
                  <a:schemeClr val="tx1">
                    <a:alpha val="99000"/>
                  </a:schemeClr>
                </a:solidFill>
                <a:cs typeface="Segoe UI" pitchFamily="34" charset="0"/>
              </a:rPr>
              <a:t>eDiscovery as easy as 1, 2, 3.</a:t>
            </a:r>
            <a:endParaRPr lang="en-US" dirty="0">
              <a:solidFill>
                <a:schemeClr val="tx1">
                  <a:alpha val="99000"/>
                </a:schemeClr>
              </a:solidFill>
              <a:cs typeface="Segoe UI" pitchFamily="34" charset="0"/>
            </a:endParaRPr>
          </a:p>
        </p:txBody>
      </p:sp>
      <p:sp>
        <p:nvSpPr>
          <p:cNvPr id="10" name="Rectangle 9"/>
          <p:cNvSpPr/>
          <p:nvPr/>
        </p:nvSpPr>
        <p:spPr bwMode="auto">
          <a:xfrm>
            <a:off x="1444970" y="1502720"/>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1100" dirty="0">
                <a:solidFill>
                  <a:srgbClr val="FFFFFF">
                    <a:alpha val="99000"/>
                  </a:srgbClr>
                </a:solidFill>
                <a:ea typeface="Segoe UI" pitchFamily="34" charset="0"/>
                <a:cs typeface="Segoe UI" pitchFamily="34" charset="0"/>
              </a:rPr>
              <a:t>In-Place Hold: protect content in-place in real time</a:t>
            </a:r>
          </a:p>
        </p:txBody>
      </p:sp>
      <p:sp>
        <p:nvSpPr>
          <p:cNvPr id="11" name="Rectangle 10"/>
          <p:cNvSpPr/>
          <p:nvPr/>
        </p:nvSpPr>
        <p:spPr bwMode="auto">
          <a:xfrm>
            <a:off x="1444971" y="2364186"/>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0" dirty="0">
                <a:solidFill>
                  <a:srgbClr val="FFFFFF">
                    <a:alpha val="99000"/>
                  </a:srgbClr>
                </a:solidFill>
                <a:ea typeface="Segoe UI" pitchFamily="34" charset="0"/>
                <a:cs typeface="Segoe UI" pitchFamily="34" charset="0"/>
              </a:rPr>
              <a:t>Query: find up to </a:t>
            </a:r>
            <a:r>
              <a:rPr lang="en-US" sz="2040" kern="0" dirty="0" smtClean="0">
                <a:solidFill>
                  <a:srgbClr val="FFFFFF">
                    <a:alpha val="99000"/>
                  </a:srgbClr>
                </a:solidFill>
                <a:ea typeface="Segoe UI" pitchFamily="34" charset="0"/>
                <a:cs typeface="Segoe UI" pitchFamily="34" charset="0"/>
              </a:rPr>
              <a:t>date and relevant </a:t>
            </a:r>
            <a:r>
              <a:rPr lang="en-US" sz="2040" kern="0" dirty="0">
                <a:solidFill>
                  <a:srgbClr val="FFFFFF">
                    <a:alpha val="99000"/>
                  </a:srgbClr>
                </a:solidFill>
                <a:ea typeface="Segoe UI" pitchFamily="34" charset="0"/>
                <a:cs typeface="Segoe UI" pitchFamily="34" charset="0"/>
              </a:rPr>
              <a:t>content quickly</a:t>
            </a:r>
          </a:p>
        </p:txBody>
      </p:sp>
      <p:sp>
        <p:nvSpPr>
          <p:cNvPr id="12" name="Rectangle 11"/>
          <p:cNvSpPr/>
          <p:nvPr/>
        </p:nvSpPr>
        <p:spPr bwMode="auto">
          <a:xfrm>
            <a:off x="1444971" y="3225651"/>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0" dirty="0">
                <a:solidFill>
                  <a:srgbClr val="FFFFFF">
                    <a:alpha val="99000"/>
                  </a:srgbClr>
                </a:solidFill>
                <a:ea typeface="Segoe UI" pitchFamily="34" charset="0"/>
                <a:cs typeface="Segoe UI" pitchFamily="34" charset="0"/>
              </a:rPr>
              <a:t>Export: transfer </a:t>
            </a:r>
            <a:r>
              <a:rPr lang="en-US" sz="2040" kern="0" dirty="0" smtClean="0">
                <a:solidFill>
                  <a:srgbClr val="FFFFFF">
                    <a:alpha val="99000"/>
                  </a:srgbClr>
                </a:solidFill>
                <a:ea typeface="Segoe UI" pitchFamily="34" charset="0"/>
                <a:cs typeface="Segoe UI" pitchFamily="34" charset="0"/>
              </a:rPr>
              <a:t>content </a:t>
            </a:r>
            <a:r>
              <a:rPr lang="en-US" sz="2040" kern="0" dirty="0">
                <a:solidFill>
                  <a:srgbClr val="FFFFFF">
                    <a:alpha val="99000"/>
                  </a:srgbClr>
                </a:solidFill>
                <a:ea typeface="Segoe UI" pitchFamily="34" charset="0"/>
                <a:cs typeface="Segoe UI" pitchFamily="34" charset="0"/>
              </a:rPr>
              <a:t>for review and production</a:t>
            </a:r>
          </a:p>
        </p:txBody>
      </p:sp>
      <p:sp>
        <p:nvSpPr>
          <p:cNvPr id="14" name="Rectangle 13"/>
          <p:cNvSpPr/>
          <p:nvPr/>
        </p:nvSpPr>
        <p:spPr bwMode="auto">
          <a:xfrm>
            <a:off x="594635" y="1502721"/>
            <a:ext cx="764735" cy="764735"/>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1</a:t>
            </a:r>
          </a:p>
        </p:txBody>
      </p:sp>
      <p:sp>
        <p:nvSpPr>
          <p:cNvPr id="15" name="Rectangle 14"/>
          <p:cNvSpPr/>
          <p:nvPr/>
        </p:nvSpPr>
        <p:spPr bwMode="auto">
          <a:xfrm>
            <a:off x="594635" y="2365058"/>
            <a:ext cx="764735" cy="764735"/>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2</a:t>
            </a:r>
          </a:p>
        </p:txBody>
      </p:sp>
      <p:sp>
        <p:nvSpPr>
          <p:cNvPr id="16" name="Rectangle 15"/>
          <p:cNvSpPr/>
          <p:nvPr/>
        </p:nvSpPr>
        <p:spPr bwMode="auto">
          <a:xfrm>
            <a:off x="594635" y="3227653"/>
            <a:ext cx="764735" cy="764735"/>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3</a:t>
            </a:r>
          </a:p>
        </p:txBody>
      </p:sp>
      <p:sp>
        <p:nvSpPr>
          <p:cNvPr id="17" name="Rectangle 16"/>
          <p:cNvSpPr/>
          <p:nvPr/>
        </p:nvSpPr>
        <p:spPr bwMode="auto">
          <a:xfrm>
            <a:off x="594636" y="4087116"/>
            <a:ext cx="11251604" cy="764734"/>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040" kern="0" dirty="0">
                <a:solidFill>
                  <a:srgbClr val="FFFFFF">
                    <a:alpha val="99000"/>
                  </a:srgbClr>
                </a:solidFill>
                <a:ea typeface="Segoe UI" pitchFamily="34" charset="0"/>
                <a:cs typeface="Segoe UI" pitchFamily="34" charset="0"/>
              </a:rPr>
              <a:t>Across: SharePoint, Exchange, Lync, and file shares </a:t>
            </a:r>
            <a:r>
              <a:rPr lang="en-US" sz="2040" kern="0" dirty="0" smtClean="0">
                <a:solidFill>
                  <a:srgbClr val="FFFFFF">
                    <a:alpha val="99000"/>
                  </a:srgbClr>
                </a:solidFill>
                <a:ea typeface="Segoe UI" pitchFamily="34" charset="0"/>
                <a:cs typeface="Segoe UI" pitchFamily="34" charset="0"/>
              </a:rPr>
              <a:t>on-premises </a:t>
            </a:r>
            <a:r>
              <a:rPr lang="en-US" sz="2040" kern="0" dirty="0">
                <a:solidFill>
                  <a:srgbClr val="FFFFFF">
                    <a:alpha val="99000"/>
                  </a:srgbClr>
                </a:solidFill>
                <a:ea typeface="Segoe UI" pitchFamily="34" charset="0"/>
                <a:cs typeface="Segoe UI" pitchFamily="34" charset="0"/>
              </a:rPr>
              <a:t>and Office 365</a:t>
            </a:r>
          </a:p>
        </p:txBody>
      </p:sp>
    </p:spTree>
    <p:extLst>
      <p:ext uri="{BB962C8B-B14F-4D97-AF65-F5344CB8AC3E}">
        <p14:creationId xmlns:p14="http://schemas.microsoft.com/office/powerpoint/2010/main" val="322275883"/>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 Takeaways</a:t>
            </a:r>
            <a:endParaRPr lang="en-US" dirty="0"/>
          </a:p>
        </p:txBody>
      </p:sp>
      <p:sp>
        <p:nvSpPr>
          <p:cNvPr id="18" name="Rectangle 17"/>
          <p:cNvSpPr/>
          <p:nvPr/>
        </p:nvSpPr>
        <p:spPr>
          <a:xfrm>
            <a:off x="1722437" y="4465960"/>
            <a:ext cx="2972443" cy="131730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8451" fontAlgn="base">
              <a:spcBef>
                <a:spcPct val="0"/>
              </a:spcBef>
              <a:spcAft>
                <a:spcPct val="0"/>
              </a:spcAft>
            </a:pPr>
            <a:r>
              <a:rPr lang="en-US" sz="2800" dirty="0">
                <a:solidFill>
                  <a:srgbClr val="FFFFFF">
                    <a:alpha val="99000"/>
                  </a:srgbClr>
                </a:solidFill>
                <a:latin typeface="+mj-lt"/>
                <a:ea typeface="Segoe UI" pitchFamily="34" charset="0"/>
                <a:cs typeface="Segoe UI" pitchFamily="34" charset="0"/>
              </a:rPr>
              <a:t>eDiscovery </a:t>
            </a:r>
            <a:r>
              <a:rPr lang="en-US" sz="2800" dirty="0" smtClean="0">
                <a:solidFill>
                  <a:srgbClr val="FFFFFF">
                    <a:alpha val="99000"/>
                  </a:srgbClr>
                </a:solidFill>
                <a:latin typeface="+mj-lt"/>
                <a:ea typeface="Segoe UI" pitchFamily="34" charset="0"/>
                <a:cs typeface="Segoe UI" pitchFamily="34" charset="0"/>
              </a:rPr>
              <a:t>simplified</a:t>
            </a:r>
            <a:endParaRPr lang="en-US" sz="2800" dirty="0">
              <a:solidFill>
                <a:srgbClr val="FFFFFF">
                  <a:alpha val="99000"/>
                </a:srgbClr>
              </a:solidFill>
              <a:latin typeface="+mj-lt"/>
              <a:ea typeface="Segoe UI" pitchFamily="34" charset="0"/>
              <a:cs typeface="Segoe UI" pitchFamily="34" charset="0"/>
            </a:endParaRPr>
          </a:p>
        </p:txBody>
      </p:sp>
      <p:sp>
        <p:nvSpPr>
          <p:cNvPr id="19" name="Rectangle 18"/>
          <p:cNvSpPr/>
          <p:nvPr/>
        </p:nvSpPr>
        <p:spPr>
          <a:xfrm>
            <a:off x="4845469" y="4458093"/>
            <a:ext cx="2972443" cy="132516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8451" fontAlgn="base">
              <a:spcBef>
                <a:spcPct val="0"/>
              </a:spcBef>
              <a:spcAft>
                <a:spcPct val="0"/>
              </a:spcAft>
            </a:pPr>
            <a:r>
              <a:rPr lang="en-US" sz="2800" dirty="0">
                <a:solidFill>
                  <a:srgbClr val="FFFFFF">
                    <a:alpha val="99000"/>
                  </a:srgbClr>
                </a:solidFill>
                <a:latin typeface="+mj-lt"/>
                <a:ea typeface="Segoe UI" pitchFamily="34" charset="0"/>
                <a:cs typeface="Segoe UI" pitchFamily="34" charset="0"/>
              </a:rPr>
              <a:t>Save time and money</a:t>
            </a:r>
          </a:p>
        </p:txBody>
      </p:sp>
      <p:sp>
        <p:nvSpPr>
          <p:cNvPr id="20" name="Rectangle 19"/>
          <p:cNvSpPr/>
          <p:nvPr/>
        </p:nvSpPr>
        <p:spPr>
          <a:xfrm>
            <a:off x="7970837" y="4465959"/>
            <a:ext cx="2952375" cy="131730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9404">
              <a:defRPr/>
            </a:pPr>
            <a:r>
              <a:rPr lang="en-US" sz="2800" dirty="0" smtClean="0">
                <a:solidFill>
                  <a:srgbClr val="FBFBFB">
                    <a:alpha val="99000"/>
                  </a:srgbClr>
                </a:solidFill>
                <a:latin typeface="+mj-lt"/>
                <a:ea typeface="Adobe Fan Heiti Std B" pitchFamily="34" charset="-128"/>
                <a:cs typeface="Segoe UI" pitchFamily="34" charset="0"/>
              </a:rPr>
              <a:t>Reduce </a:t>
            </a:r>
            <a:endParaRPr lang="en-US" sz="2800" dirty="0">
              <a:solidFill>
                <a:srgbClr val="FBFBFB">
                  <a:alpha val="99000"/>
                </a:srgbClr>
              </a:solidFill>
              <a:latin typeface="+mj-lt"/>
              <a:ea typeface="Adobe Fan Heiti Std B" pitchFamily="34" charset="-128"/>
              <a:cs typeface="Segoe UI" pitchFamily="34" charset="0"/>
            </a:endParaRPr>
          </a:p>
          <a:p>
            <a:pPr algn="ctr" defTabSz="699404">
              <a:defRPr/>
            </a:pPr>
            <a:r>
              <a:rPr lang="en-US" sz="2800" dirty="0">
                <a:solidFill>
                  <a:srgbClr val="FBFBFB">
                    <a:alpha val="99000"/>
                  </a:srgbClr>
                </a:solidFill>
                <a:latin typeface="+mj-lt"/>
                <a:ea typeface="Adobe Fan Heiti Std B" pitchFamily="34" charset="-128"/>
                <a:cs typeface="Segoe UI" pitchFamily="34" charset="0"/>
              </a:rPr>
              <a:t>risk</a:t>
            </a:r>
          </a:p>
        </p:txBody>
      </p:sp>
      <p:sp>
        <p:nvSpPr>
          <p:cNvPr id="21" name="Rectangle 20"/>
          <p:cNvSpPr/>
          <p:nvPr/>
        </p:nvSpPr>
        <p:spPr>
          <a:xfrm>
            <a:off x="1722437" y="3062070"/>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lvl="1" algn="ctr"/>
            <a:r>
              <a:rPr lang="en-US" sz="2800" dirty="0" smtClean="0">
                <a:latin typeface="+mj-lt"/>
              </a:rPr>
              <a:t>Advantages</a:t>
            </a:r>
            <a:r>
              <a:rPr lang="en-US" sz="2800" dirty="0">
                <a:latin typeface="+mj-lt"/>
              </a:rPr>
              <a:t>: </a:t>
            </a:r>
            <a:r>
              <a:rPr lang="en-US" sz="2800" dirty="0" smtClean="0">
                <a:latin typeface="+mj-lt"/>
              </a:rPr>
              <a:t>in-place</a:t>
            </a:r>
            <a:r>
              <a:rPr lang="en-US" sz="2800" dirty="0">
                <a:latin typeface="+mj-lt"/>
              </a:rPr>
              <a:t>, real time, </a:t>
            </a:r>
            <a:r>
              <a:rPr lang="en-US" sz="2800" dirty="0" smtClean="0">
                <a:latin typeface="+mj-lt"/>
              </a:rPr>
              <a:t>simple</a:t>
            </a:r>
            <a:endParaRPr lang="en-US" sz="2800" dirty="0">
              <a:latin typeface="+mj-lt"/>
            </a:endParaRPr>
          </a:p>
        </p:txBody>
      </p:sp>
      <p:sp>
        <p:nvSpPr>
          <p:cNvPr id="22" name="Rectangle 21"/>
          <p:cNvSpPr/>
          <p:nvPr/>
        </p:nvSpPr>
        <p:spPr>
          <a:xfrm>
            <a:off x="1722436" y="1636387"/>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lvl="1" algn="ctr"/>
            <a:r>
              <a:rPr lang="en-US" sz="2800" dirty="0" smtClean="0">
                <a:latin typeface="+mj-lt"/>
              </a:rPr>
              <a:t>Capabilities</a:t>
            </a:r>
            <a:r>
              <a:rPr lang="en-US" sz="2800" dirty="0">
                <a:latin typeface="+mj-lt"/>
              </a:rPr>
              <a:t>: </a:t>
            </a:r>
            <a:r>
              <a:rPr lang="en-US" sz="2800" dirty="0" smtClean="0">
                <a:latin typeface="+mj-lt"/>
              </a:rPr>
              <a:t>In-Place </a:t>
            </a:r>
            <a:r>
              <a:rPr lang="en-US" sz="2800" dirty="0">
                <a:latin typeface="+mj-lt"/>
              </a:rPr>
              <a:t>H</a:t>
            </a:r>
            <a:r>
              <a:rPr lang="en-US" sz="2800" dirty="0" smtClean="0">
                <a:latin typeface="+mj-lt"/>
              </a:rPr>
              <a:t>old</a:t>
            </a:r>
            <a:r>
              <a:rPr lang="en-US" sz="2800" dirty="0">
                <a:latin typeface="+mj-lt"/>
              </a:rPr>
              <a:t>, </a:t>
            </a:r>
            <a:r>
              <a:rPr lang="en-US" sz="2800" dirty="0" smtClean="0">
                <a:latin typeface="+mj-lt"/>
              </a:rPr>
              <a:t>Query</a:t>
            </a:r>
            <a:r>
              <a:rPr lang="en-US" sz="2800" dirty="0">
                <a:latin typeface="+mj-lt"/>
              </a:rPr>
              <a:t>, and </a:t>
            </a:r>
            <a:r>
              <a:rPr lang="en-US" sz="2800" dirty="0" smtClean="0">
                <a:latin typeface="+mj-lt"/>
              </a:rPr>
              <a:t>Export</a:t>
            </a:r>
            <a:endParaRPr lang="en-US" sz="2800" dirty="0">
              <a:latin typeface="+mj-lt"/>
            </a:endParaRPr>
          </a:p>
        </p:txBody>
      </p:sp>
    </p:spTree>
    <p:extLst>
      <p:ext uri="{BB962C8B-B14F-4D97-AF65-F5344CB8AC3E}">
        <p14:creationId xmlns:p14="http://schemas.microsoft.com/office/powerpoint/2010/main" val="261788077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870960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540771" cy="7050741"/>
          </a:xfrm>
          <a:prstGeom prst="rect">
            <a:avLst/>
          </a:prstGeom>
        </p:spPr>
      </p:pic>
    </p:spTree>
    <p:extLst>
      <p:ext uri="{BB962C8B-B14F-4D97-AF65-F5344CB8AC3E}">
        <p14:creationId xmlns:p14="http://schemas.microsoft.com/office/powerpoint/2010/main" val="74457550"/>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12436475" cy="6992103"/>
          </a:xfrm>
          <a:prstGeom prst="rect">
            <a:avLst/>
          </a:prstGeom>
        </p:spPr>
      </p:pic>
    </p:spTree>
    <p:extLst>
      <p:ext uri="{BB962C8B-B14F-4D97-AF65-F5344CB8AC3E}">
        <p14:creationId xmlns:p14="http://schemas.microsoft.com/office/powerpoint/2010/main" val="373174378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3438"/>
            <a:ext cx="12436475" cy="6992103"/>
          </a:xfrm>
          <a:prstGeom prst="rect">
            <a:avLst/>
          </a:prstGeom>
        </p:spPr>
      </p:pic>
    </p:spTree>
    <p:extLst>
      <p:ext uri="{BB962C8B-B14F-4D97-AF65-F5344CB8AC3E}">
        <p14:creationId xmlns:p14="http://schemas.microsoft.com/office/powerpoint/2010/main" val="54662427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440783" cy="6994525"/>
          </a:xfrm>
          <a:prstGeom prst="rect">
            <a:avLst/>
          </a:prstGeom>
        </p:spPr>
      </p:pic>
    </p:spTree>
    <p:extLst>
      <p:ext uri="{BB962C8B-B14F-4D97-AF65-F5344CB8AC3E}">
        <p14:creationId xmlns:p14="http://schemas.microsoft.com/office/powerpoint/2010/main" val="192054328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cstate="screen">
            <a:extLst>
              <a:ext uri="{28A0092B-C50C-407E-A947-70E740481C1C}">
                <a14:useLocalDpi xmlns:a14="http://schemas.microsoft.com/office/drawing/2010/main"/>
              </a:ext>
            </a:extLst>
          </a:blip>
          <a:srcRect t="1103" b="13976"/>
          <a:stretch/>
        </p:blipFill>
        <p:spPr>
          <a:xfrm>
            <a:off x="-1" y="-34023"/>
            <a:ext cx="12454128" cy="7050797"/>
          </a:xfrm>
          <a:prstGeom prst="rect">
            <a:avLst/>
          </a:prstGeom>
        </p:spPr>
      </p:pic>
      <p:sp>
        <p:nvSpPr>
          <p:cNvPr id="20" name="Rectangle 19"/>
          <p:cNvSpPr>
            <a:spLocks noChangeAspect="1"/>
          </p:cNvSpPr>
          <p:nvPr/>
        </p:nvSpPr>
        <p:spPr bwMode="auto">
          <a:xfrm>
            <a:off x="-1" y="0"/>
            <a:ext cx="12435840" cy="7047626"/>
          </a:xfrm>
          <a:prstGeom prst="rect">
            <a:avLst/>
          </a:prstGeom>
          <a:gradFill>
            <a:gsLst>
              <a:gs pos="0">
                <a:srgbClr val="000000">
                  <a:alpha val="70000"/>
                </a:srgbClr>
              </a:gs>
              <a:gs pos="4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14" name="Table 13"/>
          <p:cNvGraphicFramePr>
            <a:graphicFrameLocks noGrp="1"/>
          </p:cNvGraphicFramePr>
          <p:nvPr>
            <p:extLst/>
          </p:nvPr>
        </p:nvGraphicFramePr>
        <p:xfrm>
          <a:off x="-1" y="159709"/>
          <a:ext cx="11399837" cy="2743200"/>
        </p:xfrm>
        <a:graphic>
          <a:graphicData uri="http://schemas.openxmlformats.org/drawingml/2006/table">
            <a:tbl>
              <a:tblPr firstRow="1" bandRow="1">
                <a:tableStyleId>{5C22544A-7EE6-4342-B048-85BDC9FD1C3A}</a:tableStyleId>
              </a:tblPr>
              <a:tblGrid>
                <a:gridCol w="2341038">
                  <a:extLst>
                    <a:ext uri="{9D8B030D-6E8A-4147-A177-3AD203B41FA5}">
                      <a16:colId xmlns:a16="http://schemas.microsoft.com/office/drawing/2014/main" xmlns="" val="4266313115"/>
                    </a:ext>
                  </a:extLst>
                </a:gridCol>
                <a:gridCol w="9058799">
                  <a:extLst>
                    <a:ext uri="{9D8B030D-6E8A-4147-A177-3AD203B41FA5}">
                      <a16:colId xmlns:a16="http://schemas.microsoft.com/office/drawing/2014/main" xmlns="" val="2052435321"/>
                    </a:ext>
                  </a:extLst>
                </a:gridCol>
              </a:tblGrid>
              <a:tr h="685822">
                <a:tc>
                  <a:txBody>
                    <a:bodyPr/>
                    <a:lstStyle/>
                    <a:p>
                      <a:pPr algn="r"/>
                      <a:r>
                        <a:rPr kumimoji="0" lang="en-US" sz="5400" b="0" i="0" u="none" strike="noStrike" kern="1200" cap="none" spc="0" normalizeH="0" baseline="0" noProof="0" dirty="0" smtClean="0">
                          <a:ln>
                            <a:noFill/>
                          </a:ln>
                          <a:solidFill>
                            <a:schemeClr val="bg1"/>
                          </a:solidFill>
                          <a:effectLst/>
                          <a:uLnTx/>
                          <a:uFillTx/>
                          <a:latin typeface="+mn-lt"/>
                        </a:rPr>
                        <a:t>90% </a:t>
                      </a:r>
                      <a:endParaRPr lang="en-US" dirty="0">
                        <a:solidFill>
                          <a:schemeClr val="bg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schemeClr val="bg1"/>
                          </a:solidFill>
                          <a:effectLst/>
                          <a:uLnTx/>
                          <a:uFillTx/>
                          <a:latin typeface="+mn-lt"/>
                        </a:rPr>
                        <a:t>U.S. corporations currently engaged in litigation</a:t>
                      </a:r>
                    </a:p>
                  </a:txBody>
                  <a:tcPr marB="118872"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4249713550"/>
                  </a:ext>
                </a:extLst>
              </a:tr>
              <a:tr h="670553">
                <a:tc>
                  <a:txBody>
                    <a:bodyPr/>
                    <a:lstStyle/>
                    <a:p>
                      <a:pPr algn="r"/>
                      <a:r>
                        <a:rPr kumimoji="0" lang="en-US" sz="5400" b="0" i="0" u="none" strike="noStrike" kern="1200" cap="none" spc="0" normalizeH="0" baseline="0" noProof="0" dirty="0" smtClean="0">
                          <a:ln>
                            <a:noFill/>
                          </a:ln>
                          <a:solidFill>
                            <a:schemeClr val="bg1"/>
                          </a:solidFill>
                          <a:effectLst/>
                          <a:uLnTx/>
                          <a:uFillTx/>
                          <a:latin typeface="+mn-lt"/>
                        </a:rPr>
                        <a:t>147</a:t>
                      </a:r>
                      <a:endParaRPr lang="en-US" dirty="0">
                        <a:solidFill>
                          <a:schemeClr val="bg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schemeClr val="bg1"/>
                          </a:solidFill>
                          <a:effectLst/>
                          <a:uLnTx/>
                          <a:uFillTx/>
                          <a:latin typeface="+mn-lt"/>
                        </a:rPr>
                        <a:t>Average number of active lawsuits for $1B+ companies</a:t>
                      </a:r>
                    </a:p>
                  </a:txBody>
                  <a:tcPr marB="118872"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2731252261"/>
                  </a:ext>
                </a:extLst>
              </a:tr>
              <a:tr h="914400">
                <a:tc>
                  <a:txBody>
                    <a:bodyPr/>
                    <a:lstStyle/>
                    <a:p>
                      <a:pPr algn="r"/>
                      <a:r>
                        <a:rPr kumimoji="0" lang="en-US" sz="5400" b="0" i="0" u="none" strike="noStrike" kern="1200" cap="none" spc="0" normalizeH="0" baseline="0" noProof="0" dirty="0" smtClean="0">
                          <a:ln>
                            <a:noFill/>
                          </a:ln>
                          <a:solidFill>
                            <a:schemeClr val="bg1"/>
                          </a:solidFill>
                          <a:effectLst/>
                          <a:uLnTx/>
                          <a:uFillTx/>
                          <a:latin typeface="+mn-lt"/>
                        </a:rPr>
                        <a:t>$1M </a:t>
                      </a:r>
                      <a:endParaRPr lang="en-US"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chemeClr val="bg1"/>
                          </a:solidFill>
                          <a:effectLst/>
                          <a:uLnTx/>
                          <a:uFillTx/>
                          <a:latin typeface="+mn-lt"/>
                        </a:rPr>
                        <a:t>A</a:t>
                      </a:r>
                      <a:r>
                        <a:rPr kumimoji="0" lang="en-US" sz="2800" b="0" i="0" u="none" strike="noStrike" kern="1200" cap="none" spc="0" normalizeH="0" baseline="0" noProof="0" dirty="0" smtClean="0">
                          <a:ln>
                            <a:noFill/>
                          </a:ln>
                          <a:solidFill>
                            <a:schemeClr val="bg1"/>
                          </a:solidFill>
                          <a:effectLst/>
                          <a:uLnTx/>
                          <a:uFillTx/>
                          <a:latin typeface="+mn-lt"/>
                        </a:rPr>
                        <a:t>verage per case cost of eDiscovery</a:t>
                      </a:r>
                      <a:endParaRPr kumimoji="0" lang="en-US" sz="6000" b="0" i="0" u="none" strike="noStrike" kern="1200" cap="none" spc="0" normalizeH="0" baseline="0" noProof="0" dirty="0" smtClean="0">
                        <a:ln>
                          <a:noFill/>
                        </a:ln>
                        <a:solidFill>
                          <a:schemeClr val="bg1"/>
                        </a:solidFill>
                        <a:effectLst/>
                        <a:uLnTx/>
                        <a:uFillTx/>
                        <a:latin typeface="+mn-lt"/>
                      </a:endParaRPr>
                    </a:p>
                  </a:txBody>
                  <a:tcPr marB="118872"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3800251964"/>
                  </a:ext>
                </a:extLst>
              </a:tr>
            </a:tbl>
          </a:graphicData>
        </a:graphic>
      </p:graphicFrame>
      <p:sp>
        <p:nvSpPr>
          <p:cNvPr id="11" name="Rectangle 10"/>
          <p:cNvSpPr/>
          <p:nvPr/>
        </p:nvSpPr>
        <p:spPr>
          <a:xfrm>
            <a:off x="9296128" y="6625193"/>
            <a:ext cx="3140347" cy="369332"/>
          </a:xfrm>
          <a:prstGeom prst="rect">
            <a:avLst/>
          </a:prstGeom>
        </p:spPr>
        <p:txBody>
          <a:bodyPr wrap="none">
            <a:spAutoFit/>
          </a:bodyPr>
          <a:lstStyle/>
          <a:p>
            <a:r>
              <a:rPr lang="en-US" dirty="0">
                <a:solidFill>
                  <a:schemeClr val="bg1"/>
                </a:solidFill>
              </a:rPr>
              <a:t>Fulbright &amp; </a:t>
            </a:r>
            <a:r>
              <a:rPr lang="en-US" dirty="0" err="1" smtClean="0">
                <a:solidFill>
                  <a:schemeClr val="bg1"/>
                </a:solidFill>
              </a:rPr>
              <a:t>Jaworski</a:t>
            </a:r>
            <a:r>
              <a:rPr lang="en-US" dirty="0" smtClean="0">
                <a:solidFill>
                  <a:schemeClr val="bg1"/>
                </a:solidFill>
              </a:rPr>
              <a:t>, Gartner</a:t>
            </a:r>
            <a:endParaRPr lang="en-US" dirty="0">
              <a:solidFill>
                <a:schemeClr val="bg1"/>
              </a:solidFill>
            </a:endParaRPr>
          </a:p>
        </p:txBody>
      </p:sp>
    </p:spTree>
    <p:extLst>
      <p:ext uri="{BB962C8B-B14F-4D97-AF65-F5344CB8AC3E}">
        <p14:creationId xmlns:p14="http://schemas.microsoft.com/office/powerpoint/2010/main" val="3256654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0163" y="11112"/>
            <a:ext cx="12466638" cy="7009061"/>
          </a:xfrm>
          <a:prstGeom prst="rect">
            <a:avLst/>
          </a:prstGeom>
        </p:spPr>
      </p:pic>
    </p:spTree>
    <p:extLst>
      <p:ext uri="{BB962C8B-B14F-4D97-AF65-F5344CB8AC3E}">
        <p14:creationId xmlns:p14="http://schemas.microsoft.com/office/powerpoint/2010/main" val="1432076710"/>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987" y="11112"/>
            <a:ext cx="12409488" cy="6976930"/>
          </a:xfrm>
          <a:prstGeom prst="rect">
            <a:avLst/>
          </a:prstGeom>
        </p:spPr>
      </p:pic>
    </p:spTree>
    <p:extLst>
      <p:ext uri="{BB962C8B-B14F-4D97-AF65-F5344CB8AC3E}">
        <p14:creationId xmlns:p14="http://schemas.microsoft.com/office/powerpoint/2010/main" val="2893375294"/>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987" y="0"/>
            <a:ext cx="12440783" cy="6994525"/>
          </a:xfrm>
          <a:prstGeom prst="rect">
            <a:avLst/>
          </a:prstGeom>
        </p:spPr>
      </p:pic>
    </p:spTree>
    <p:extLst>
      <p:ext uri="{BB962C8B-B14F-4D97-AF65-F5344CB8AC3E}">
        <p14:creationId xmlns:p14="http://schemas.microsoft.com/office/powerpoint/2010/main" val="3665494616"/>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440783" cy="6994525"/>
          </a:xfrm>
          <a:prstGeom prst="rect">
            <a:avLst/>
          </a:prstGeom>
        </p:spPr>
      </p:pic>
    </p:spTree>
    <p:extLst>
      <p:ext uri="{BB962C8B-B14F-4D97-AF65-F5344CB8AC3E}">
        <p14:creationId xmlns:p14="http://schemas.microsoft.com/office/powerpoint/2010/main" val="2644766452"/>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113" y="11112"/>
            <a:ext cx="12447588" cy="6998351"/>
          </a:xfrm>
          <a:prstGeom prst="rect">
            <a:avLst/>
          </a:prstGeom>
        </p:spPr>
      </p:pic>
    </p:spTree>
    <p:extLst>
      <p:ext uri="{BB962C8B-B14F-4D97-AF65-F5344CB8AC3E}">
        <p14:creationId xmlns:p14="http://schemas.microsoft.com/office/powerpoint/2010/main" val="3604475873"/>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937" y="-26988"/>
            <a:ext cx="12488785" cy="7021513"/>
          </a:xfrm>
          <a:prstGeom prst="rect">
            <a:avLst/>
          </a:prstGeom>
        </p:spPr>
      </p:pic>
    </p:spTree>
    <p:extLst>
      <p:ext uri="{BB962C8B-B14F-4D97-AF65-F5344CB8AC3E}">
        <p14:creationId xmlns:p14="http://schemas.microsoft.com/office/powerpoint/2010/main" val="913140561"/>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6988" y="1"/>
            <a:ext cx="12409488" cy="6976930"/>
          </a:xfrm>
          <a:prstGeom prst="rect">
            <a:avLst/>
          </a:prstGeom>
        </p:spPr>
      </p:pic>
    </p:spTree>
    <p:extLst>
      <p:ext uri="{BB962C8B-B14F-4D97-AF65-F5344CB8AC3E}">
        <p14:creationId xmlns:p14="http://schemas.microsoft.com/office/powerpoint/2010/main" val="53410734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937" y="0"/>
            <a:ext cx="12440783" cy="6994525"/>
          </a:xfrm>
          <a:prstGeom prst="rect">
            <a:avLst/>
          </a:prstGeom>
        </p:spPr>
      </p:pic>
    </p:spTree>
    <p:extLst>
      <p:ext uri="{BB962C8B-B14F-4D97-AF65-F5344CB8AC3E}">
        <p14:creationId xmlns:p14="http://schemas.microsoft.com/office/powerpoint/2010/main" val="3794274399"/>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440783" cy="6994525"/>
          </a:xfrm>
          <a:prstGeom prst="rect">
            <a:avLst/>
          </a:prstGeom>
        </p:spPr>
      </p:pic>
    </p:spTree>
    <p:extLst>
      <p:ext uri="{BB962C8B-B14F-4D97-AF65-F5344CB8AC3E}">
        <p14:creationId xmlns:p14="http://schemas.microsoft.com/office/powerpoint/2010/main" val="3655512238"/>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3456"/>
            <a:ext cx="12567316" cy="6697662"/>
          </a:xfrm>
          <a:prstGeom prst="rect">
            <a:avLst/>
          </a:prstGeom>
        </p:spPr>
      </p:pic>
    </p:spTree>
    <p:extLst>
      <p:ext uri="{BB962C8B-B14F-4D97-AF65-F5344CB8AC3E}">
        <p14:creationId xmlns:p14="http://schemas.microsoft.com/office/powerpoint/2010/main" val="57307131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338012" y="1652507"/>
          <a:ext cx="11826816" cy="16197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dirty="0">
                <a:solidFill>
                  <a:schemeClr val="tx1"/>
                </a:solidFill>
              </a:rPr>
              <a:t>e</a:t>
            </a:r>
            <a:r>
              <a:rPr lang="en-US" dirty="0" smtClean="0">
                <a:solidFill>
                  <a:schemeClr val="tx1"/>
                </a:solidFill>
              </a:rPr>
              <a:t>Discovery Overview</a:t>
            </a:r>
            <a:endParaRPr lang="en-US" dirty="0">
              <a:solidFill>
                <a:schemeClr val="tx1"/>
              </a:solidFill>
            </a:endParaRPr>
          </a:p>
        </p:txBody>
      </p:sp>
      <p:sp>
        <p:nvSpPr>
          <p:cNvPr id="32" name="Right Triangle 31"/>
          <p:cNvSpPr/>
          <p:nvPr/>
        </p:nvSpPr>
        <p:spPr bwMode="auto">
          <a:xfrm>
            <a:off x="211292" y="4790698"/>
            <a:ext cx="12070017" cy="2060078"/>
          </a:xfrm>
          <a:prstGeom prst="r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6630" rIns="932603" bIns="2797810" numCol="1" spcCol="0" rtlCol="0" fromWordArt="0" anchor="t" anchorCtr="0" forceAA="0" compatLnSpc="1">
            <a:prstTxWarp prst="textNoShape">
              <a:avLst/>
            </a:prstTxWarp>
            <a:noAutofit/>
          </a:bodyPr>
          <a:lstStyle/>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r>
              <a:rPr lang="en-US" sz="2856" spc="-51" dirty="0">
                <a:gradFill>
                  <a:gsLst>
                    <a:gs pos="0">
                      <a:srgbClr val="FFFFFF"/>
                    </a:gs>
                    <a:gs pos="100000">
                      <a:srgbClr val="FFFFFF"/>
                    </a:gs>
                  </a:gsLst>
                  <a:lin ang="5400000" scaled="0"/>
                </a:gradFill>
                <a:ea typeface="Segoe UI" pitchFamily="34" charset="0"/>
                <a:cs typeface="Segoe UI" pitchFamily="34" charset="0"/>
              </a:rPr>
              <a:t>Volume</a:t>
            </a: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p:txBody>
      </p:sp>
      <p:sp>
        <p:nvSpPr>
          <p:cNvPr id="33" name="Right Triangle 32"/>
          <p:cNvSpPr/>
          <p:nvPr/>
        </p:nvSpPr>
        <p:spPr bwMode="auto">
          <a:xfrm flipH="1">
            <a:off x="211290" y="4802212"/>
            <a:ext cx="12070020" cy="2060078"/>
          </a:xfrm>
          <a:prstGeom prst="rtTriangle">
            <a:avLst/>
          </a:prstGeom>
          <a:solidFill>
            <a:schemeClr val="tx2">
              <a:lumMod val="50000"/>
              <a:lumOff val="50000"/>
              <a:alpha val="9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1025864" numCol="1" spcCol="0" rtlCol="0" fromWordArt="0" anchor="b" anchorCtr="0" forceAA="0" compatLnSpc="1">
            <a:prstTxWarp prst="textNoShape">
              <a:avLst/>
            </a:prstTxWarp>
            <a:noAutofit/>
          </a:bodyPr>
          <a:lstStyle/>
          <a:p>
            <a:pPr algn="r" defTabSz="932290" fontAlgn="base">
              <a:spcBef>
                <a:spcPct val="0"/>
              </a:spcBef>
              <a:spcAft>
                <a:spcPct val="0"/>
              </a:spcAft>
            </a:pPr>
            <a:r>
              <a:rPr lang="en-US" sz="2856" spc="-51" dirty="0">
                <a:gradFill>
                  <a:gsLst>
                    <a:gs pos="0">
                      <a:srgbClr val="FFFFFF"/>
                    </a:gs>
                    <a:gs pos="100000">
                      <a:srgbClr val="FFFFFF"/>
                    </a:gs>
                  </a:gsLst>
                  <a:lin ang="5400000" scaled="0"/>
                </a:gradFill>
                <a:ea typeface="Segoe UI" pitchFamily="34" charset="0"/>
                <a:cs typeface="Segoe UI" pitchFamily="34" charset="0"/>
              </a:rPr>
              <a:t>Relevance</a:t>
            </a:r>
          </a:p>
        </p:txBody>
      </p:sp>
    </p:spTree>
    <p:extLst>
      <p:ext uri="{BB962C8B-B14F-4D97-AF65-F5344CB8AC3E}">
        <p14:creationId xmlns:p14="http://schemas.microsoft.com/office/powerpoint/2010/main" val="417802512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7938"/>
            <a:ext cx="12436475" cy="6627931"/>
          </a:xfrm>
          <a:prstGeom prst="rect">
            <a:avLst/>
          </a:prstGeom>
        </p:spPr>
      </p:pic>
    </p:spTree>
    <p:extLst>
      <p:ext uri="{BB962C8B-B14F-4D97-AF65-F5344CB8AC3E}">
        <p14:creationId xmlns:p14="http://schemas.microsoft.com/office/powerpoint/2010/main" val="2280650010"/>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7938"/>
            <a:ext cx="12436475" cy="6992103"/>
          </a:xfrm>
          <a:prstGeom prst="rect">
            <a:avLst/>
          </a:prstGeom>
        </p:spPr>
      </p:pic>
    </p:spTree>
    <p:extLst>
      <p:ext uri="{BB962C8B-B14F-4D97-AF65-F5344CB8AC3E}">
        <p14:creationId xmlns:p14="http://schemas.microsoft.com/office/powerpoint/2010/main" val="1819416814"/>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436475" cy="6992103"/>
          </a:xfrm>
          <a:prstGeom prst="rect">
            <a:avLst/>
          </a:prstGeom>
        </p:spPr>
      </p:pic>
    </p:spTree>
    <p:extLst>
      <p:ext uri="{BB962C8B-B14F-4D97-AF65-F5344CB8AC3E}">
        <p14:creationId xmlns:p14="http://schemas.microsoft.com/office/powerpoint/2010/main" val="3446938872"/>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440783" cy="6994525"/>
          </a:xfrm>
          <a:prstGeom prst="rect">
            <a:avLst/>
          </a:prstGeom>
        </p:spPr>
      </p:pic>
    </p:spTree>
    <p:extLst>
      <p:ext uri="{BB962C8B-B14F-4D97-AF65-F5344CB8AC3E}">
        <p14:creationId xmlns:p14="http://schemas.microsoft.com/office/powerpoint/2010/main" val="1552440877"/>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113" y="-7938"/>
            <a:ext cx="12454902" cy="7002463"/>
          </a:xfrm>
          <a:prstGeom prst="rect">
            <a:avLst/>
          </a:prstGeom>
        </p:spPr>
      </p:pic>
    </p:spTree>
    <p:extLst>
      <p:ext uri="{BB962C8B-B14F-4D97-AF65-F5344CB8AC3E}">
        <p14:creationId xmlns:p14="http://schemas.microsoft.com/office/powerpoint/2010/main" val="1685231380"/>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163" y="0"/>
            <a:ext cx="12466638" cy="7009061"/>
          </a:xfrm>
          <a:prstGeom prst="rect">
            <a:avLst/>
          </a:prstGeom>
        </p:spPr>
      </p:pic>
    </p:spTree>
    <p:extLst>
      <p:ext uri="{BB962C8B-B14F-4D97-AF65-F5344CB8AC3E}">
        <p14:creationId xmlns:p14="http://schemas.microsoft.com/office/powerpoint/2010/main" val="1829320807"/>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7938"/>
            <a:ext cx="12454902" cy="7002463"/>
          </a:xfrm>
          <a:prstGeom prst="rect">
            <a:avLst/>
          </a:prstGeom>
        </p:spPr>
      </p:pic>
    </p:spTree>
    <p:extLst>
      <p:ext uri="{BB962C8B-B14F-4D97-AF65-F5344CB8AC3E}">
        <p14:creationId xmlns:p14="http://schemas.microsoft.com/office/powerpoint/2010/main" val="3255098085"/>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440783" cy="6994525"/>
          </a:xfrm>
          <a:prstGeom prst="rect">
            <a:avLst/>
          </a:prstGeom>
        </p:spPr>
      </p:pic>
    </p:spTree>
    <p:extLst>
      <p:ext uri="{BB962C8B-B14F-4D97-AF65-F5344CB8AC3E}">
        <p14:creationId xmlns:p14="http://schemas.microsoft.com/office/powerpoint/2010/main" val="3720965837"/>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41699" y="2578099"/>
            <a:ext cx="5553075" cy="1838325"/>
          </a:xfrm>
          <a:prstGeom prst="rect">
            <a:avLst/>
          </a:prstGeom>
        </p:spPr>
      </p:pic>
    </p:spTree>
    <p:extLst>
      <p:ext uri="{BB962C8B-B14F-4D97-AF65-F5344CB8AC3E}">
        <p14:creationId xmlns:p14="http://schemas.microsoft.com/office/powerpoint/2010/main" val="2806569809"/>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79824" y="2344737"/>
            <a:ext cx="5076825" cy="2305050"/>
          </a:xfrm>
          <a:prstGeom prst="rect">
            <a:avLst/>
          </a:prstGeom>
        </p:spPr>
      </p:pic>
    </p:spTree>
    <p:extLst>
      <p:ext uri="{BB962C8B-B14F-4D97-AF65-F5344CB8AC3E}">
        <p14:creationId xmlns:p14="http://schemas.microsoft.com/office/powerpoint/2010/main" val="5767279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alpha val="99000"/>
                  </a:schemeClr>
                </a:solidFill>
                <a:cs typeface="Segoe UI" pitchFamily="34" charset="0"/>
              </a:rPr>
              <a:t>eDiscovery Challenges</a:t>
            </a:r>
          </a:p>
        </p:txBody>
      </p:sp>
      <p:sp>
        <p:nvSpPr>
          <p:cNvPr id="5" name="Rectangle 4"/>
          <p:cNvSpPr/>
          <p:nvPr/>
        </p:nvSpPr>
        <p:spPr>
          <a:xfrm>
            <a:off x="5556059" y="1370336"/>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4000" dirty="0">
                <a:solidFill>
                  <a:srgbClr val="FBFBFB">
                    <a:alpha val="99000"/>
                  </a:srgbClr>
                </a:solidFill>
                <a:latin typeface="Segoe UI Light"/>
                <a:ea typeface="Adobe Fan Heiti Std B" pitchFamily="34" charset="-128"/>
                <a:cs typeface="Segoe UI" pitchFamily="34" charset="0"/>
              </a:rPr>
              <a:t>Preservation</a:t>
            </a:r>
          </a:p>
        </p:txBody>
      </p:sp>
      <p:sp>
        <p:nvSpPr>
          <p:cNvPr id="6" name="Rectangle 5"/>
          <p:cNvSpPr/>
          <p:nvPr/>
        </p:nvSpPr>
        <p:spPr>
          <a:xfrm>
            <a:off x="5556059" y="3270902"/>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4000" dirty="0">
                <a:solidFill>
                  <a:srgbClr val="FBFBFB">
                    <a:alpha val="99000"/>
                  </a:srgbClr>
                </a:solidFill>
                <a:latin typeface="Segoe UI Light"/>
                <a:ea typeface="Adobe Fan Heiti Std B" pitchFamily="34" charset="-128"/>
                <a:cs typeface="Segoe UI" pitchFamily="34" charset="0"/>
              </a:rPr>
              <a:t>Search and reduction</a:t>
            </a:r>
          </a:p>
        </p:txBody>
      </p:sp>
      <p:sp>
        <p:nvSpPr>
          <p:cNvPr id="7" name="Rectangle 6"/>
          <p:cNvSpPr/>
          <p:nvPr/>
        </p:nvSpPr>
        <p:spPr>
          <a:xfrm>
            <a:off x="5556059" y="5184294"/>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a:lnSpc>
                <a:spcPct val="90000"/>
              </a:lnSpc>
              <a:spcAft>
                <a:spcPts val="340"/>
              </a:spcAft>
              <a:defRPr/>
            </a:pPr>
            <a:r>
              <a:rPr lang="en-US" sz="4000" dirty="0">
                <a:solidFill>
                  <a:srgbClr val="FBFBFB">
                    <a:alpha val="99000"/>
                  </a:srgbClr>
                </a:solidFill>
                <a:latin typeface="Segoe UI Light"/>
                <a:ea typeface="Adobe Fan Heiti Std B" pitchFamily="34" charset="-128"/>
                <a:cs typeface="Segoe UI" pitchFamily="34" charset="0"/>
              </a:rPr>
              <a:t>Export</a:t>
            </a:r>
          </a:p>
        </p:txBody>
      </p:sp>
      <p:pic>
        <p:nvPicPr>
          <p:cNvPr id="10" name="Picture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01" y="1370336"/>
            <a:ext cx="5415786" cy="5624246"/>
          </a:xfrm>
          <a:prstGeom prst="rect">
            <a:avLst/>
          </a:prstGeom>
        </p:spPr>
      </p:pic>
    </p:spTree>
    <p:extLst>
      <p:ext uri="{BB962C8B-B14F-4D97-AF65-F5344CB8AC3E}">
        <p14:creationId xmlns:p14="http://schemas.microsoft.com/office/powerpoint/2010/main" val="3746939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8958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Quick Investigation</a:t>
            </a:r>
            <a:endParaRPr lang="en-US" dirty="0"/>
          </a:p>
        </p:txBody>
      </p:sp>
    </p:spTree>
    <p:extLst>
      <p:ext uri="{BB962C8B-B14F-4D97-AF65-F5344CB8AC3E}">
        <p14:creationId xmlns:p14="http://schemas.microsoft.com/office/powerpoint/2010/main" val="2771976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alpha val="99000"/>
                  </a:schemeClr>
                </a:solidFill>
                <a:cs typeface="Segoe UI" pitchFamily="34" charset="0"/>
              </a:rPr>
              <a:t>Quick Investigation</a:t>
            </a:r>
            <a:endParaRPr lang="en-US" dirty="0">
              <a:solidFill>
                <a:schemeClr val="tx1">
                  <a:alpha val="99000"/>
                </a:schemeClr>
              </a:solidFill>
              <a:cs typeface="Segoe UI" pitchFamily="34" charset="0"/>
            </a:endParaRPr>
          </a:p>
        </p:txBody>
      </p:sp>
      <p:sp>
        <p:nvSpPr>
          <p:cNvPr id="5" name="Rectangle 4"/>
          <p:cNvSpPr/>
          <p:nvPr/>
        </p:nvSpPr>
        <p:spPr>
          <a:xfrm>
            <a:off x="5556059" y="1370336"/>
            <a:ext cx="6877915" cy="18102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4000" dirty="0">
                <a:solidFill>
                  <a:srgbClr val="FBFBFB">
                    <a:alpha val="99000"/>
                  </a:srgbClr>
                </a:solidFill>
                <a:latin typeface="Segoe UI Light"/>
                <a:ea typeface="Adobe Fan Heiti Std B" pitchFamily="34" charset="-128"/>
                <a:cs typeface="Segoe UI" pitchFamily="34" charset="0"/>
              </a:rPr>
              <a:t>Early case assessment</a:t>
            </a:r>
          </a:p>
        </p:txBody>
      </p:sp>
      <p:sp>
        <p:nvSpPr>
          <p:cNvPr id="6" name="Rectangle 5"/>
          <p:cNvSpPr/>
          <p:nvPr/>
        </p:nvSpPr>
        <p:spPr>
          <a:xfrm>
            <a:off x="5556059" y="3270902"/>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4000" dirty="0">
                <a:solidFill>
                  <a:srgbClr val="FBFBFB">
                    <a:alpha val="99000"/>
                  </a:srgbClr>
                </a:solidFill>
                <a:latin typeface="Segoe UI Light"/>
                <a:ea typeface="Adobe Fan Heiti Std B" pitchFamily="34" charset="-128"/>
                <a:cs typeface="Segoe UI" pitchFamily="34" charset="0"/>
              </a:rPr>
              <a:t>Fast, real time search</a:t>
            </a:r>
          </a:p>
        </p:txBody>
      </p:sp>
      <p:sp>
        <p:nvSpPr>
          <p:cNvPr id="7" name="Rectangle 6"/>
          <p:cNvSpPr/>
          <p:nvPr/>
        </p:nvSpPr>
        <p:spPr>
          <a:xfrm>
            <a:off x="5556059" y="5184294"/>
            <a:ext cx="6877915" cy="181028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6521" tIns="186521" rIns="186521" bIns="186521" anchor="ctr"/>
          <a:lstStyle/>
          <a:p>
            <a:pPr defTabSz="932290">
              <a:defRPr/>
            </a:pPr>
            <a:r>
              <a:rPr lang="en-US" sz="4000" dirty="0">
                <a:solidFill>
                  <a:srgbClr val="FBFBFB">
                    <a:alpha val="99000"/>
                  </a:srgbClr>
                </a:solidFill>
                <a:latin typeface="Segoe UI Light"/>
                <a:ea typeface="Adobe Fan Heiti Std B" pitchFamily="34" charset="-128"/>
                <a:cs typeface="Segoe UI" pitchFamily="34" charset="0"/>
              </a:rPr>
              <a:t>Answers in </a:t>
            </a:r>
            <a:r>
              <a:rPr lang="en-US" sz="4000" dirty="0" smtClean="0">
                <a:solidFill>
                  <a:srgbClr val="FBFBFB">
                    <a:alpha val="99000"/>
                  </a:srgbClr>
                </a:solidFill>
                <a:latin typeface="Segoe UI Light"/>
                <a:ea typeface="Adobe Fan Heiti Std B" pitchFamily="34" charset="-128"/>
                <a:cs typeface="Segoe UI" pitchFamily="34" charset="0"/>
              </a:rPr>
              <a:t>minutes, </a:t>
            </a:r>
            <a:r>
              <a:rPr lang="en-US" sz="4000" dirty="0">
                <a:solidFill>
                  <a:srgbClr val="FBFBFB">
                    <a:alpha val="99000"/>
                  </a:srgbClr>
                </a:solidFill>
                <a:latin typeface="Segoe UI Light"/>
                <a:ea typeface="Adobe Fan Heiti Std B" pitchFamily="34" charset="-128"/>
                <a:cs typeface="Segoe UI" pitchFamily="34" charset="0"/>
              </a:rPr>
              <a:t>not weeks</a:t>
            </a:r>
          </a:p>
        </p:txBody>
      </p:sp>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01" y="1370336"/>
            <a:ext cx="5446876" cy="5624246"/>
          </a:xfrm>
          <a:prstGeom prst="rect">
            <a:avLst/>
          </a:prstGeom>
        </p:spPr>
      </p:pic>
    </p:spTree>
    <p:extLst>
      <p:ext uri="{BB962C8B-B14F-4D97-AF65-F5344CB8AC3E}">
        <p14:creationId xmlns:p14="http://schemas.microsoft.com/office/powerpoint/2010/main" val="36247992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722437" y="4465960"/>
            <a:ext cx="2972443" cy="131730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8451" fontAlgn="base">
              <a:spcBef>
                <a:spcPct val="0"/>
              </a:spcBef>
              <a:spcAft>
                <a:spcPct val="0"/>
              </a:spcAft>
            </a:pPr>
            <a:r>
              <a:rPr lang="en-US" sz="3600" dirty="0">
                <a:solidFill>
                  <a:srgbClr val="FFFFFF">
                    <a:alpha val="99000"/>
                  </a:srgbClr>
                </a:solidFill>
                <a:latin typeface="+mj-lt"/>
                <a:ea typeface="Segoe UI" pitchFamily="34" charset="0"/>
                <a:cs typeface="Segoe UI" pitchFamily="34" charset="0"/>
              </a:rPr>
              <a:t>eDiscovery </a:t>
            </a:r>
            <a:r>
              <a:rPr lang="en-US" sz="3600" dirty="0" smtClean="0">
                <a:solidFill>
                  <a:srgbClr val="FFFFFF">
                    <a:alpha val="99000"/>
                  </a:srgbClr>
                </a:solidFill>
                <a:latin typeface="+mj-lt"/>
                <a:ea typeface="Segoe UI" pitchFamily="34" charset="0"/>
                <a:cs typeface="Segoe UI" pitchFamily="34" charset="0"/>
              </a:rPr>
              <a:t>simplified</a:t>
            </a:r>
            <a:endParaRPr lang="en-US" sz="3600" dirty="0">
              <a:solidFill>
                <a:srgbClr val="FFFFFF">
                  <a:alpha val="99000"/>
                </a:srgbClr>
              </a:solidFill>
              <a:latin typeface="+mj-lt"/>
              <a:ea typeface="Segoe UI" pitchFamily="34" charset="0"/>
              <a:cs typeface="Segoe UI" pitchFamily="34" charset="0"/>
            </a:endParaRPr>
          </a:p>
        </p:txBody>
      </p:sp>
      <p:sp>
        <p:nvSpPr>
          <p:cNvPr id="10" name="Rectangle 9"/>
          <p:cNvSpPr/>
          <p:nvPr/>
        </p:nvSpPr>
        <p:spPr>
          <a:xfrm>
            <a:off x="4845469" y="4458093"/>
            <a:ext cx="2972443" cy="132516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8451" fontAlgn="base">
              <a:spcBef>
                <a:spcPct val="0"/>
              </a:spcBef>
              <a:spcAft>
                <a:spcPct val="0"/>
              </a:spcAft>
            </a:pPr>
            <a:r>
              <a:rPr lang="en-US" sz="3600" dirty="0">
                <a:solidFill>
                  <a:srgbClr val="FFFFFF">
                    <a:alpha val="99000"/>
                  </a:srgbClr>
                </a:solidFill>
                <a:latin typeface="+mj-lt"/>
                <a:ea typeface="Segoe UI" pitchFamily="34" charset="0"/>
                <a:cs typeface="Segoe UI" pitchFamily="34" charset="0"/>
              </a:rPr>
              <a:t>Save time and money</a:t>
            </a:r>
          </a:p>
        </p:txBody>
      </p:sp>
      <p:sp>
        <p:nvSpPr>
          <p:cNvPr id="11" name="Rectangle 10"/>
          <p:cNvSpPr/>
          <p:nvPr/>
        </p:nvSpPr>
        <p:spPr>
          <a:xfrm>
            <a:off x="7970837" y="4465959"/>
            <a:ext cx="2952375" cy="131730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744" tIns="139744" rIns="139744" bIns="139744" numCol="1" rtlCol="0" anchor="ctr" anchorCtr="0" compatLnSpc="1">
            <a:prstTxWarp prst="textNoShape">
              <a:avLst/>
            </a:prstTxWarp>
          </a:bodyPr>
          <a:lstStyle/>
          <a:p>
            <a:pPr algn="ctr" defTabSz="699404">
              <a:defRPr/>
            </a:pPr>
            <a:r>
              <a:rPr lang="en-US" sz="3600" dirty="0" smtClean="0">
                <a:solidFill>
                  <a:srgbClr val="FBFBFB">
                    <a:alpha val="99000"/>
                  </a:srgbClr>
                </a:solidFill>
                <a:latin typeface="+mj-lt"/>
                <a:ea typeface="Adobe Fan Heiti Std B" pitchFamily="34" charset="-128"/>
                <a:cs typeface="Segoe UI" pitchFamily="34" charset="0"/>
              </a:rPr>
              <a:t>Reduce </a:t>
            </a:r>
            <a:endParaRPr lang="en-US" sz="3600" dirty="0">
              <a:solidFill>
                <a:srgbClr val="FBFBFB">
                  <a:alpha val="99000"/>
                </a:srgbClr>
              </a:solidFill>
              <a:latin typeface="+mj-lt"/>
              <a:ea typeface="Adobe Fan Heiti Std B" pitchFamily="34" charset="-128"/>
              <a:cs typeface="Segoe UI" pitchFamily="34" charset="0"/>
            </a:endParaRPr>
          </a:p>
          <a:p>
            <a:pPr algn="ctr" defTabSz="699404">
              <a:defRPr/>
            </a:pPr>
            <a:r>
              <a:rPr lang="en-US" sz="3600" dirty="0">
                <a:solidFill>
                  <a:srgbClr val="FBFBFB">
                    <a:alpha val="99000"/>
                  </a:srgbClr>
                </a:solidFill>
                <a:latin typeface="+mj-lt"/>
                <a:ea typeface="Adobe Fan Heiti Std B" pitchFamily="34" charset="-128"/>
                <a:cs typeface="Segoe UI" pitchFamily="34" charset="0"/>
              </a:rPr>
              <a:t>risk</a:t>
            </a:r>
          </a:p>
        </p:txBody>
      </p:sp>
      <p:sp>
        <p:nvSpPr>
          <p:cNvPr id="3" name="Title 2"/>
          <p:cNvSpPr>
            <a:spLocks noGrp="1"/>
          </p:cNvSpPr>
          <p:nvPr>
            <p:ph type="title"/>
          </p:nvPr>
        </p:nvSpPr>
        <p:spPr/>
        <p:txBody>
          <a:bodyPr/>
          <a:lstStyle/>
          <a:p>
            <a:r>
              <a:rPr lang="en-US" dirty="0" smtClean="0"/>
              <a:t>Key Takeaways</a:t>
            </a:r>
            <a:endParaRPr lang="en-US" dirty="0"/>
          </a:p>
        </p:txBody>
      </p:sp>
      <p:sp>
        <p:nvSpPr>
          <p:cNvPr id="8" name="Rectangle 7"/>
          <p:cNvSpPr/>
          <p:nvPr/>
        </p:nvSpPr>
        <p:spPr>
          <a:xfrm>
            <a:off x="1722437" y="3062070"/>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lvl="1" algn="ctr"/>
            <a:r>
              <a:rPr lang="en-US" sz="3200" dirty="0" smtClean="0">
                <a:latin typeface="+mj-lt"/>
              </a:rPr>
              <a:t>Advantages</a:t>
            </a:r>
            <a:r>
              <a:rPr lang="en-US" sz="3200" dirty="0">
                <a:latin typeface="+mj-lt"/>
              </a:rPr>
              <a:t>: </a:t>
            </a:r>
            <a:r>
              <a:rPr lang="en-US" sz="3200" dirty="0" smtClean="0">
                <a:latin typeface="+mj-lt"/>
              </a:rPr>
              <a:t>in-place</a:t>
            </a:r>
            <a:r>
              <a:rPr lang="en-US" sz="3200" dirty="0">
                <a:latin typeface="+mj-lt"/>
              </a:rPr>
              <a:t>, real time, </a:t>
            </a:r>
            <a:r>
              <a:rPr lang="en-US" sz="3200" dirty="0" smtClean="0">
                <a:latin typeface="+mj-lt"/>
              </a:rPr>
              <a:t>simple</a:t>
            </a:r>
            <a:endParaRPr lang="en-US" sz="3200" dirty="0">
              <a:latin typeface="+mj-lt"/>
            </a:endParaRPr>
          </a:p>
        </p:txBody>
      </p:sp>
      <p:sp>
        <p:nvSpPr>
          <p:cNvPr id="12" name="Rectangle 11"/>
          <p:cNvSpPr/>
          <p:nvPr/>
        </p:nvSpPr>
        <p:spPr>
          <a:xfrm>
            <a:off x="1722436" y="1636387"/>
            <a:ext cx="9200775" cy="13173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39927" tIns="139927" rIns="139927" bIns="139927" anchor="ctr"/>
          <a:lstStyle/>
          <a:p>
            <a:pPr lvl="1" algn="ctr"/>
            <a:r>
              <a:rPr lang="en-US" sz="3200" dirty="0" smtClean="0">
                <a:latin typeface="+mj-lt"/>
              </a:rPr>
              <a:t>Capabilities</a:t>
            </a:r>
            <a:r>
              <a:rPr lang="en-US" sz="3200" dirty="0">
                <a:latin typeface="+mj-lt"/>
              </a:rPr>
              <a:t>: </a:t>
            </a:r>
            <a:r>
              <a:rPr lang="en-US" sz="3200" dirty="0" smtClean="0">
                <a:latin typeface="+mj-lt"/>
              </a:rPr>
              <a:t>In-Place </a:t>
            </a:r>
            <a:r>
              <a:rPr lang="en-US" sz="3200" dirty="0">
                <a:latin typeface="+mj-lt"/>
              </a:rPr>
              <a:t>H</a:t>
            </a:r>
            <a:r>
              <a:rPr lang="en-US" sz="3200" dirty="0" smtClean="0">
                <a:latin typeface="+mj-lt"/>
              </a:rPr>
              <a:t>old</a:t>
            </a:r>
            <a:r>
              <a:rPr lang="en-US" sz="3200" dirty="0">
                <a:latin typeface="+mj-lt"/>
              </a:rPr>
              <a:t>, </a:t>
            </a:r>
            <a:r>
              <a:rPr lang="en-US" sz="3200" dirty="0" smtClean="0">
                <a:latin typeface="+mj-lt"/>
              </a:rPr>
              <a:t>Query</a:t>
            </a:r>
            <a:r>
              <a:rPr lang="en-US" sz="3200" dirty="0">
                <a:latin typeface="+mj-lt"/>
              </a:rPr>
              <a:t>, and </a:t>
            </a:r>
            <a:r>
              <a:rPr lang="en-US" sz="3200" dirty="0" smtClean="0">
                <a:latin typeface="+mj-lt"/>
              </a:rPr>
              <a:t>Export</a:t>
            </a:r>
            <a:endParaRPr lang="en-US" sz="3200" dirty="0">
              <a:latin typeface="+mj-lt"/>
            </a:endParaRPr>
          </a:p>
        </p:txBody>
      </p:sp>
    </p:spTree>
    <p:extLst>
      <p:ext uri="{BB962C8B-B14F-4D97-AF65-F5344CB8AC3E}">
        <p14:creationId xmlns:p14="http://schemas.microsoft.com/office/powerpoint/2010/main" val="420970356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547688" y="295275"/>
            <a:ext cx="11888787" cy="917575"/>
          </a:xfrm>
        </p:spPr>
        <p:txBody>
          <a:bodyPr>
            <a:normAutofit fontScale="90000"/>
          </a:bodyPr>
          <a:lstStyle/>
          <a:p>
            <a:r>
              <a:rPr lang="en-US" dirty="0" smtClean="0">
                <a:solidFill>
                  <a:schemeClr val="tx1">
                    <a:alpha val="99000"/>
                  </a:schemeClr>
                </a:solidFill>
                <a:cs typeface="Segoe UI" pitchFamily="34" charset="0"/>
              </a:rPr>
              <a:t>eDiscovery as easy as 1, 2, 3.</a:t>
            </a:r>
            <a:endParaRPr lang="en-US" dirty="0">
              <a:solidFill>
                <a:schemeClr val="tx1">
                  <a:alpha val="99000"/>
                </a:schemeClr>
              </a:solidFill>
              <a:cs typeface="Segoe UI" pitchFamily="34" charset="0"/>
            </a:endParaRPr>
          </a:p>
        </p:txBody>
      </p:sp>
      <p:sp>
        <p:nvSpPr>
          <p:cNvPr id="21" name="Rectangle 20"/>
          <p:cNvSpPr/>
          <p:nvPr/>
        </p:nvSpPr>
        <p:spPr bwMode="auto">
          <a:xfrm>
            <a:off x="1444970" y="1502720"/>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400" kern="1100" dirty="0">
                <a:solidFill>
                  <a:srgbClr val="FFFFFF">
                    <a:alpha val="99000"/>
                  </a:srgbClr>
                </a:solidFill>
                <a:ea typeface="Segoe UI" pitchFamily="34" charset="0"/>
                <a:cs typeface="Segoe UI" pitchFamily="34" charset="0"/>
              </a:rPr>
              <a:t>In-Place Hold: protect content in-place in real time</a:t>
            </a:r>
          </a:p>
        </p:txBody>
      </p:sp>
      <p:sp>
        <p:nvSpPr>
          <p:cNvPr id="22" name="Rectangle 21"/>
          <p:cNvSpPr/>
          <p:nvPr/>
        </p:nvSpPr>
        <p:spPr bwMode="auto">
          <a:xfrm>
            <a:off x="1444971" y="2364186"/>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400" kern="0" dirty="0">
                <a:solidFill>
                  <a:srgbClr val="FFFFFF">
                    <a:alpha val="99000"/>
                  </a:srgbClr>
                </a:solidFill>
                <a:ea typeface="Segoe UI" pitchFamily="34" charset="0"/>
                <a:cs typeface="Segoe UI" pitchFamily="34" charset="0"/>
              </a:rPr>
              <a:t>Query: find up to </a:t>
            </a:r>
            <a:r>
              <a:rPr lang="en-US" sz="2400" kern="0" dirty="0" smtClean="0">
                <a:solidFill>
                  <a:srgbClr val="FFFFFF">
                    <a:alpha val="99000"/>
                  </a:srgbClr>
                </a:solidFill>
                <a:ea typeface="Segoe UI" pitchFamily="34" charset="0"/>
                <a:cs typeface="Segoe UI" pitchFamily="34" charset="0"/>
              </a:rPr>
              <a:t>date and </a:t>
            </a:r>
            <a:r>
              <a:rPr lang="en-US" sz="2400" kern="0" dirty="0">
                <a:solidFill>
                  <a:srgbClr val="FFFFFF">
                    <a:alpha val="99000"/>
                  </a:srgbClr>
                </a:solidFill>
                <a:ea typeface="Segoe UI" pitchFamily="34" charset="0"/>
                <a:cs typeface="Segoe UI" pitchFamily="34" charset="0"/>
              </a:rPr>
              <a:t>relevant content quickly</a:t>
            </a:r>
          </a:p>
        </p:txBody>
      </p:sp>
      <p:sp>
        <p:nvSpPr>
          <p:cNvPr id="23" name="Rectangle 22"/>
          <p:cNvSpPr/>
          <p:nvPr/>
        </p:nvSpPr>
        <p:spPr bwMode="auto">
          <a:xfrm>
            <a:off x="1444971" y="3225651"/>
            <a:ext cx="10401270" cy="764734"/>
          </a:xfrm>
          <a:prstGeom prst="rect">
            <a:avLst/>
          </a:prstGeom>
          <a:solidFill>
            <a:schemeClr val="accent1"/>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400" kern="0" dirty="0">
                <a:solidFill>
                  <a:srgbClr val="FFFFFF">
                    <a:alpha val="99000"/>
                  </a:srgbClr>
                </a:solidFill>
                <a:ea typeface="Segoe UI" pitchFamily="34" charset="0"/>
                <a:cs typeface="Segoe UI" pitchFamily="34" charset="0"/>
              </a:rPr>
              <a:t>Export: transfer </a:t>
            </a:r>
            <a:r>
              <a:rPr lang="en-US" sz="2400" kern="0" dirty="0" smtClean="0">
                <a:solidFill>
                  <a:srgbClr val="FFFFFF">
                    <a:alpha val="99000"/>
                  </a:srgbClr>
                </a:solidFill>
                <a:ea typeface="Segoe UI" pitchFamily="34" charset="0"/>
                <a:cs typeface="Segoe UI" pitchFamily="34" charset="0"/>
              </a:rPr>
              <a:t>content </a:t>
            </a:r>
            <a:r>
              <a:rPr lang="en-US" sz="2400" kern="0" dirty="0">
                <a:solidFill>
                  <a:srgbClr val="FFFFFF">
                    <a:alpha val="99000"/>
                  </a:srgbClr>
                </a:solidFill>
                <a:ea typeface="Segoe UI" pitchFamily="34" charset="0"/>
                <a:cs typeface="Segoe UI" pitchFamily="34" charset="0"/>
              </a:rPr>
              <a:t>for review and production</a:t>
            </a:r>
          </a:p>
        </p:txBody>
      </p:sp>
      <p:sp>
        <p:nvSpPr>
          <p:cNvPr id="26" name="Rectangle 25"/>
          <p:cNvSpPr/>
          <p:nvPr/>
        </p:nvSpPr>
        <p:spPr bwMode="auto">
          <a:xfrm>
            <a:off x="594635" y="1502721"/>
            <a:ext cx="764735" cy="764735"/>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1</a:t>
            </a:r>
          </a:p>
        </p:txBody>
      </p:sp>
      <p:sp>
        <p:nvSpPr>
          <p:cNvPr id="31" name="Rectangle 30"/>
          <p:cNvSpPr/>
          <p:nvPr/>
        </p:nvSpPr>
        <p:spPr bwMode="auto">
          <a:xfrm>
            <a:off x="594635" y="2365058"/>
            <a:ext cx="764735" cy="764735"/>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2</a:t>
            </a:r>
          </a:p>
        </p:txBody>
      </p:sp>
      <p:sp>
        <p:nvSpPr>
          <p:cNvPr id="32" name="Rectangle 31"/>
          <p:cNvSpPr/>
          <p:nvPr/>
        </p:nvSpPr>
        <p:spPr bwMode="auto">
          <a:xfrm>
            <a:off x="594635" y="3227653"/>
            <a:ext cx="764735" cy="764735"/>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algn="ctr" defTabSz="932290">
              <a:defRPr/>
            </a:pPr>
            <a:r>
              <a:rPr lang="en-US" sz="3264" kern="0" dirty="0">
                <a:solidFill>
                  <a:srgbClr val="FFFFFF">
                    <a:alpha val="99000"/>
                  </a:srgbClr>
                </a:solidFill>
                <a:ea typeface="Segoe UI" pitchFamily="34" charset="0"/>
                <a:cs typeface="Segoe UI" pitchFamily="34" charset="0"/>
              </a:rPr>
              <a:t>3</a:t>
            </a:r>
          </a:p>
        </p:txBody>
      </p:sp>
      <p:sp>
        <p:nvSpPr>
          <p:cNvPr id="13" name="Rectangle 12"/>
          <p:cNvSpPr/>
          <p:nvPr/>
        </p:nvSpPr>
        <p:spPr bwMode="auto">
          <a:xfrm>
            <a:off x="594636" y="4087116"/>
            <a:ext cx="11251604" cy="764734"/>
          </a:xfrm>
          <a:prstGeom prst="rect">
            <a:avLst/>
          </a:prstGeom>
          <a:solidFill>
            <a:schemeClr val="accent2"/>
          </a:solidFill>
          <a:ln w="9525" cap="flat" cmpd="sng" algn="ctr">
            <a:noFill/>
            <a:prstDash val="solid"/>
            <a:headEnd type="none" w="med" len="med"/>
            <a:tailEnd type="none" w="med" len="med"/>
          </a:ln>
          <a:effectLst/>
        </p:spPr>
        <p:txBody>
          <a:bodyPr vert="horz" wrap="square" lIns="186521" tIns="0" rIns="186521" bIns="0" numCol="1" rtlCol="0" anchor="ctr" anchorCtr="0" compatLnSpc="1">
            <a:prstTxWarp prst="textNoShape">
              <a:avLst/>
            </a:prstTxWarp>
          </a:bodyPr>
          <a:lstStyle/>
          <a:p>
            <a:pPr defTabSz="932290"/>
            <a:r>
              <a:rPr lang="en-US" sz="2400" kern="0" dirty="0">
                <a:solidFill>
                  <a:srgbClr val="FFFFFF">
                    <a:alpha val="99000"/>
                  </a:srgbClr>
                </a:solidFill>
                <a:ea typeface="Segoe UI" pitchFamily="34" charset="0"/>
                <a:cs typeface="Segoe UI" pitchFamily="34" charset="0"/>
              </a:rPr>
              <a:t>Across: SharePoint, Exchange, Lync, and file shares </a:t>
            </a:r>
            <a:r>
              <a:rPr lang="en-US" sz="2400" kern="0" dirty="0" smtClean="0">
                <a:solidFill>
                  <a:srgbClr val="FFFFFF">
                    <a:alpha val="99000"/>
                  </a:srgbClr>
                </a:solidFill>
                <a:ea typeface="Segoe UI" pitchFamily="34" charset="0"/>
                <a:cs typeface="Segoe UI" pitchFamily="34" charset="0"/>
              </a:rPr>
              <a:t>on-premises </a:t>
            </a:r>
            <a:r>
              <a:rPr lang="en-US" sz="2400" kern="0" dirty="0">
                <a:solidFill>
                  <a:srgbClr val="FFFFFF">
                    <a:alpha val="99000"/>
                  </a:srgbClr>
                </a:solidFill>
                <a:ea typeface="Segoe UI" pitchFamily="34" charset="0"/>
                <a:cs typeface="Segoe UI" pitchFamily="34" charset="0"/>
              </a:rPr>
              <a:t>and Office 365</a:t>
            </a:r>
          </a:p>
        </p:txBody>
      </p:sp>
    </p:spTree>
    <p:extLst>
      <p:ext uri="{BB962C8B-B14F-4D97-AF65-F5344CB8AC3E}">
        <p14:creationId xmlns:p14="http://schemas.microsoft.com/office/powerpoint/2010/main" val="1408502046"/>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48EF504-9FFF-4EA7-9FB2-AF8859EFFEDF}"/>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SharePoint_Conference_2014_ITPro_Template</Template>
  <TotalTime>17</TotalTime>
  <Words>2826</Words>
  <Application>Microsoft Office PowerPoint</Application>
  <PresentationFormat>Custom</PresentationFormat>
  <Paragraphs>233</Paragraphs>
  <Slides>51</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51</vt:i4>
      </vt:variant>
    </vt:vector>
  </HeadingPairs>
  <TitlesOfParts>
    <vt:vector size="59" baseType="lpstr">
      <vt:lpstr>Adobe Fan Heiti Std B</vt:lpstr>
      <vt:lpstr>Arial</vt:lpstr>
      <vt:lpstr>Calibri</vt:lpstr>
      <vt:lpstr>Segoe UI</vt:lpstr>
      <vt:lpstr>Segoe UI Light</vt:lpstr>
      <vt:lpstr>Times New Roman</vt:lpstr>
      <vt:lpstr>Wingdings</vt:lpstr>
      <vt:lpstr>5-30499_SPC_2014_ITPro_Template_16x9</vt:lpstr>
      <vt:lpstr>PowerPoint Presentation</vt:lpstr>
      <vt:lpstr>End to End Microsoft eDiscovery  in Office and Office 365</vt:lpstr>
      <vt:lpstr>PowerPoint Presentation</vt:lpstr>
      <vt:lpstr>eDiscovery Overview</vt:lpstr>
      <vt:lpstr>eDiscovery Challenges</vt:lpstr>
      <vt:lpstr>Demo</vt:lpstr>
      <vt:lpstr>Quick Investigation</vt:lpstr>
      <vt:lpstr>Key Takeaways</vt:lpstr>
      <vt:lpstr>eDiscovery as easy as 1, 2, 3.</vt:lpstr>
      <vt:lpstr>Demo</vt:lpstr>
      <vt:lpstr>1. In-Place Hold </vt:lpstr>
      <vt:lpstr>Lync Archiving</vt:lpstr>
      <vt:lpstr>SharePoint In-Place Hold</vt:lpstr>
      <vt:lpstr>Exchange Lifecycle</vt:lpstr>
      <vt:lpstr>Demo</vt:lpstr>
      <vt:lpstr>2. Query</vt:lpstr>
      <vt:lpstr>Keywords and Properties</vt:lpstr>
      <vt:lpstr>Demo</vt:lpstr>
      <vt:lpstr>3. Export</vt:lpstr>
      <vt:lpstr>EDRM XML 1.1 Support</vt:lpstr>
      <vt:lpstr>What about all my other data?</vt:lpstr>
      <vt:lpstr>PowerPoint Presentation</vt:lpstr>
      <vt:lpstr>eDiscovery as easy as 1, 2, 3.</vt:lpstr>
      <vt:lpstr>Key Takeaways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End-to-end Microsoft eDiscovery in Office and Office 365</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1</cp:revision>
  <dcterms:created xsi:type="dcterms:W3CDTF">2014-03-03T18:58:52Z</dcterms:created>
  <dcterms:modified xsi:type="dcterms:W3CDTF">2014-03-04T22:57:52Z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