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63"/>
  </p:notesMasterIdLst>
  <p:handoutMasterIdLst>
    <p:handoutMasterId r:id="rId64"/>
  </p:handoutMasterIdLst>
  <p:sldIdLst>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14" r:id="rId57"/>
    <p:sldId id="310" r:id="rId58"/>
    <p:sldId id="311" r:id="rId59"/>
    <p:sldId id="312" r:id="rId60"/>
    <p:sldId id="257" r:id="rId61"/>
    <p:sldId id="313" r:id="rId6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308" autoAdjust="0"/>
    <p:restoredTop sz="96866"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88858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78000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91390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12034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389541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012223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2646339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99440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6651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972644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59727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863320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006676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490738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611716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Grp="1" noChangeArrowheads="1"/>
          </p:cNvSpPr>
          <p:nvPr>
            <p:ph type="hdr" sz="quarter"/>
          </p:nvPr>
        </p:nvSpPr>
        <p:spPr>
          <a:ln/>
        </p:spPr>
        <p:txBody>
          <a:bodyPr/>
          <a:lstStyle/>
          <a:p>
            <a:r>
              <a:rPr lang="en-US">
                <a:solidFill>
                  <a:prstClr val="black"/>
                </a:solidFill>
              </a:rPr>
              <a:t>Presentation Title</a:t>
            </a:r>
          </a:p>
        </p:txBody>
      </p:sp>
      <p:sp>
        <p:nvSpPr>
          <p:cNvPr id="6" name="Rectangle 11"/>
          <p:cNvSpPr>
            <a:spLocks noGrp="1" noChangeArrowheads="1"/>
          </p:cNvSpPr>
          <p:nvPr>
            <p:ph type="sldNum" sz="quarter" idx="5"/>
          </p:nvPr>
        </p:nvSpPr>
        <p:spPr>
          <a:ln/>
        </p:spPr>
        <p:txBody>
          <a:bodyPr/>
          <a:lstStyle/>
          <a:p>
            <a:fld id="{9149EDF3-1BEA-4323-AFD8-584A225A2D17}" type="slidenum">
              <a:rPr lang="en-US">
                <a:solidFill>
                  <a:prstClr val="black"/>
                </a:solidFill>
              </a:rPr>
              <a:pPr/>
              <a:t>14</a:t>
            </a:fld>
            <a:endParaRPr lang="en-US">
              <a:solidFill>
                <a:prstClr val="black"/>
              </a:solidFill>
            </a:endParaRPr>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p:txBody>
          <a:bodyPr/>
          <a:lstStyle/>
          <a:p>
            <a:endParaRPr lang="fr-CA" dirty="0"/>
          </a:p>
        </p:txBody>
      </p:sp>
    </p:spTree>
    <p:extLst>
      <p:ext uri="{BB962C8B-B14F-4D97-AF65-F5344CB8AC3E}">
        <p14:creationId xmlns:p14="http://schemas.microsoft.com/office/powerpoint/2010/main" val="2145925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628800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a-E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023871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8954895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159468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2395639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9712937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72413019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600187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4376878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24518621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005054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0090297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5992750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135243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305501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434301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538568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729857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713339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21558444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36940374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6078856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47342754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9365536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3556983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077129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1111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9976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255192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120333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5616895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051859047"/>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gif"/><Relationship Id="rId1" Type="http://schemas.openxmlformats.org/officeDocument/2006/relationships/slideLayout" Target="../slideLayouts/slideLayout45.xml"/><Relationship Id="rId4" Type="http://schemas.openxmlformats.org/officeDocument/2006/relationships/image" Target="../media/image28.gif"/></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52.xml"/><Relationship Id="rId5" Type="http://schemas.openxmlformats.org/officeDocument/2006/relationships/hyperlink" Target="http://creativecommons.org/licenses/by/2.0/" TargetMode="External"/><Relationship Id="rId4" Type="http://schemas.openxmlformats.org/officeDocument/2006/relationships/hyperlink" Target="http://www.flickr.com/photos/83346641@N00/5813423429"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52.xml"/><Relationship Id="rId5" Type="http://schemas.openxmlformats.org/officeDocument/2006/relationships/hyperlink" Target="http://creativecommons.org/licenses/by/2.0/" TargetMode="External"/><Relationship Id="rId4" Type="http://schemas.openxmlformats.org/officeDocument/2006/relationships/hyperlink" Target="http://www.flickr.com/photos/14125773@N00/6821487081"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52.xml"/><Relationship Id="rId5" Type="http://schemas.openxmlformats.org/officeDocument/2006/relationships/hyperlink" Target="http://creativecommons.org/licenses/by/2.0/" TargetMode="External"/><Relationship Id="rId4" Type="http://schemas.openxmlformats.org/officeDocument/2006/relationships/hyperlink" Target="http://www.flickr.com/photos/83346641@N00/3618602355"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9.xml"/><Relationship Id="rId6" Type="http://schemas.microsoft.com/office/2007/relationships/hdphoto" Target="../media/hdphoto3.wdp"/><Relationship Id="rId5" Type="http://schemas.openxmlformats.org/officeDocument/2006/relationships/image" Target="../media/image37.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7" Type="http://schemas.microsoft.com/office/2007/relationships/hdphoto" Target="../media/hdphoto3.wdp"/><Relationship Id="rId2" Type="http://schemas.openxmlformats.org/officeDocument/2006/relationships/image" Target="../media/image34.png"/><Relationship Id="rId1" Type="http://schemas.openxmlformats.org/officeDocument/2006/relationships/slideLayout" Target="../slideLayouts/slideLayout45.xml"/><Relationship Id="rId6" Type="http://schemas.openxmlformats.org/officeDocument/2006/relationships/image" Target="../media/image37.png"/><Relationship Id="rId5" Type="http://schemas.microsoft.com/office/2007/relationships/hdphoto" Target="../media/hdphoto4.wdp"/><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9.png"/><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6.png"/><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45.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2.xml"/></Relationships>
</file>

<file path=ppt/slides/_rels/slide39.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7.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e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4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3.xml"/><Relationship Id="rId1" Type="http://schemas.openxmlformats.org/officeDocument/2006/relationships/slideLayout" Target="../slideLayouts/slideLayout5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3" Type="http://schemas.openxmlformats.org/officeDocument/2006/relationships/hyperlink" Target="http://artlibre.org/licence/lal/en" TargetMode="External"/><Relationship Id="rId2" Type="http://schemas.openxmlformats.org/officeDocument/2006/relationships/image" Target="../media/image53.jpeg"/><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7.xml"/></Relationships>
</file>

<file path=ppt/slides/_rels/slide4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5.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9.xml"/><Relationship Id="rId6" Type="http://schemas.microsoft.com/office/2007/relationships/hdphoto" Target="../media/hdphoto3.wdp"/><Relationship Id="rId5" Type="http://schemas.openxmlformats.org/officeDocument/2006/relationships/image" Target="../media/image37.png"/><Relationship Id="rId4" Type="http://schemas.microsoft.com/office/2007/relationships/hdphoto" Target="../media/hdphoto2.wdp"/></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54.xml.rels><?xml version="1.0" encoding="UTF-8" standalone="yes"?>
<Relationships xmlns="http://schemas.openxmlformats.org/package/2006/relationships"><Relationship Id="rId3" Type="http://schemas.openxmlformats.org/officeDocument/2006/relationships/hyperlink" Target="https://bitbucket.org/ekapic/scalable-app" TargetMode="External"/><Relationship Id="rId2" Type="http://schemas.openxmlformats.org/officeDocument/2006/relationships/hyperlink" Target="http://highscalability.com/" TargetMode="External"/><Relationship Id="rId1" Type="http://schemas.openxmlformats.org/officeDocument/2006/relationships/slideLayout" Target="../slideLayouts/slideLayout37.xml"/><Relationship Id="rId4" Type="http://schemas.openxmlformats.org/officeDocument/2006/relationships/image" Target="../media/image58.jpeg"/></Relationships>
</file>

<file path=ppt/slides/_rels/slide55.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59.emf"/><Relationship Id="rId7" Type="http://schemas.openxmlformats.org/officeDocument/2006/relationships/image" Target="../media/image63.png"/><Relationship Id="rId12" Type="http://schemas.openxmlformats.org/officeDocument/2006/relationships/hyperlink" Target="http://aka.ms/officedevtoolsforvs2013" TargetMode="External"/><Relationship Id="rId2" Type="http://schemas.openxmlformats.org/officeDocument/2006/relationships/notesSlide" Target="../notesSlides/notesSlide16.xml"/><Relationship Id="rId1" Type="http://schemas.openxmlformats.org/officeDocument/2006/relationships/slideLayout" Target="../slideLayouts/slideLayout53.xml"/><Relationship Id="rId6" Type="http://schemas.openxmlformats.org/officeDocument/2006/relationships/image" Target="../media/image62.png"/><Relationship Id="rId11" Type="http://schemas.openxmlformats.org/officeDocument/2006/relationships/hyperlink" Target="http://aka.ms/asksharepoint" TargetMode="External"/><Relationship Id="rId5" Type="http://schemas.openxmlformats.org/officeDocument/2006/relationships/image" Target="../media/image61.png"/><Relationship Id="rId10" Type="http://schemas.openxmlformats.org/officeDocument/2006/relationships/hyperlink" Target="http://aka.ms/askoffice" TargetMode="External"/><Relationship Id="rId4" Type="http://schemas.openxmlformats.org/officeDocument/2006/relationships/image" Target="../media/image60.png"/><Relationship Id="rId9" Type="http://schemas.openxmlformats.org/officeDocument/2006/relationships/hyperlink" Target="http://aka.ms/officesuggestions"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8.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42.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45.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069562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smtClean="0"/>
              <a:t>SharePoint 2013 </a:t>
            </a:r>
            <a:r>
              <a:rPr lang="ca-ES" dirty="0" err="1" smtClean="0"/>
              <a:t>Apps</a:t>
            </a:r>
            <a:r>
              <a:rPr lang="ca-ES" dirty="0" smtClean="0"/>
              <a:t> </a:t>
            </a:r>
            <a:r>
              <a:rPr lang="ca-ES" dirty="0" err="1" smtClean="0"/>
              <a:t>Architecture</a:t>
            </a:r>
            <a:endParaRPr lang="ca-ES" dirty="0"/>
          </a:p>
        </p:txBody>
      </p:sp>
    </p:spTree>
    <p:extLst>
      <p:ext uri="{BB962C8B-B14F-4D97-AF65-F5344CB8AC3E}">
        <p14:creationId xmlns:p14="http://schemas.microsoft.com/office/powerpoint/2010/main" val="8823754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err="1" smtClean="0"/>
              <a:t>Cloud-based</a:t>
            </a:r>
            <a:endParaRPr lang="ca-ES" dirty="0"/>
          </a:p>
        </p:txBody>
      </p:sp>
      <p:sp>
        <p:nvSpPr>
          <p:cNvPr id="4" name="Cloud 3"/>
          <p:cNvSpPr/>
          <p:nvPr/>
        </p:nvSpPr>
        <p:spPr bwMode="auto">
          <a:xfrm>
            <a:off x="5490976" y="2001979"/>
            <a:ext cx="6458323" cy="3244844"/>
          </a:xfrm>
          <a:prstGeom prst="cloud">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ca-E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8867775" y="1624889"/>
            <a:ext cx="2800350" cy="3984136"/>
            <a:chOff x="5046372" y="2655322"/>
            <a:chExt cx="2800350" cy="3984136"/>
          </a:xfrm>
        </p:grpSpPr>
        <p:pic>
          <p:nvPicPr>
            <p:cNvPr id="9" name="Picture 4" descr="The components of a provider-hosted app are hosted on any web server or hosting serv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6372" y="2655322"/>
              <a:ext cx="2800350" cy="398413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5341647" y="4343400"/>
              <a:ext cx="2209800" cy="1298620"/>
            </a:xfrm>
            <a:prstGeom prst="rect">
              <a:avLst/>
            </a:prstGeom>
            <a:noFill/>
            <a:ln w="38100" cap="flat" cmpd="sng" algn="ctr">
              <a:solidFill>
                <a:srgbClr val="FF0000"/>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grpSp>
      <p:pic>
        <p:nvPicPr>
          <p:cNvPr id="11" name="Picture 2" descr="http://sharepointblog.acando.com/wp-content/themes/thesis_185/custom/rotator/SP2013_logo_blog_360x26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415" y="2743199"/>
            <a:ext cx="2541130" cy="1835261"/>
          </a:xfrm>
          <a:prstGeom prst="rect">
            <a:avLst/>
          </a:prstGeom>
          <a:noFill/>
          <a:extLst>
            <a:ext uri="{909E8E84-426E-40DD-AFC4-6F175D3DCCD1}">
              <a14:hiddenFill xmlns:a14="http://schemas.microsoft.com/office/drawing/2010/main">
                <a:solidFill>
                  <a:srgbClr val="FFFFFF"/>
                </a:solidFill>
              </a14:hiddenFill>
            </a:ext>
          </a:extLst>
        </p:spPr>
      </p:pic>
      <p:sp>
        <p:nvSpPr>
          <p:cNvPr id="12" name="Right Arrow 11"/>
          <p:cNvSpPr/>
          <p:nvPr/>
        </p:nvSpPr>
        <p:spPr bwMode="auto">
          <a:xfrm>
            <a:off x="3524089" y="3077380"/>
            <a:ext cx="1441342" cy="495453"/>
          </a:xfrm>
          <a:prstGeom prst="rightArrow">
            <a:avLst/>
          </a:prstGeom>
          <a:solidFill>
            <a:srgbClr val="AFC8E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ca-E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ight Arrow 12"/>
          <p:cNvSpPr/>
          <p:nvPr/>
        </p:nvSpPr>
        <p:spPr bwMode="auto">
          <a:xfrm flipH="1">
            <a:off x="3524089" y="3678689"/>
            <a:ext cx="1441342" cy="495453"/>
          </a:xfrm>
          <a:prstGeom prst="rightArrow">
            <a:avLst/>
          </a:prstGeom>
          <a:solidFill>
            <a:srgbClr val="AFC8E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ca-E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5909324" y="1624889"/>
            <a:ext cx="2810814" cy="3999023"/>
            <a:chOff x="1227786" y="2667000"/>
            <a:chExt cx="2810814" cy="3999023"/>
          </a:xfrm>
        </p:grpSpPr>
        <p:pic>
          <p:nvPicPr>
            <p:cNvPr id="6" name="Picture 6" descr="The components of an autohosted app are hosted on Windows Azure and SQL Az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7786" y="2667000"/>
              <a:ext cx="2810814" cy="399902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1600200" y="3962400"/>
              <a:ext cx="2209800" cy="1752600"/>
            </a:xfrm>
            <a:prstGeom prst="rect">
              <a:avLst/>
            </a:prstGeom>
            <a:noFill/>
            <a:ln w="38100" cap="flat" cmpd="sng" algn="ctr">
              <a:solidFill>
                <a:srgbClr val="FF0000"/>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grpSp>
      <p:sp>
        <p:nvSpPr>
          <p:cNvPr id="2" name="Rectangle 1"/>
          <p:cNvSpPr/>
          <p:nvPr/>
        </p:nvSpPr>
        <p:spPr>
          <a:xfrm>
            <a:off x="5368139" y="5801518"/>
            <a:ext cx="3716915" cy="707886"/>
          </a:xfrm>
          <a:prstGeom prst="rect">
            <a:avLst/>
          </a:prstGeom>
        </p:spPr>
        <p:txBody>
          <a:bodyPr wrap="none">
            <a:spAutoFit/>
          </a:bodyPr>
          <a:lstStyle/>
          <a:p>
            <a:pPr algn="ctr"/>
            <a:r>
              <a:rPr lang="ca-ES" sz="2000" dirty="0" err="1" smtClean="0">
                <a:solidFill>
                  <a:srgbClr val="C00000"/>
                </a:solidFill>
              </a:rPr>
              <a:t>Can’t</a:t>
            </a:r>
            <a:r>
              <a:rPr lang="ca-ES" sz="2000" dirty="0" smtClean="0">
                <a:solidFill>
                  <a:srgbClr val="C00000"/>
                </a:solidFill>
              </a:rPr>
              <a:t> </a:t>
            </a:r>
            <a:r>
              <a:rPr lang="ca-ES" sz="2000" dirty="0" err="1" smtClean="0">
                <a:solidFill>
                  <a:srgbClr val="C00000"/>
                </a:solidFill>
              </a:rPr>
              <a:t>fine-tune</a:t>
            </a:r>
            <a:r>
              <a:rPr lang="ca-ES" sz="2000" dirty="0" smtClean="0">
                <a:solidFill>
                  <a:srgbClr val="C00000"/>
                </a:solidFill>
              </a:rPr>
              <a:t> </a:t>
            </a:r>
            <a:r>
              <a:rPr lang="ca-ES" sz="2000" dirty="0" err="1" smtClean="0">
                <a:solidFill>
                  <a:srgbClr val="C00000"/>
                </a:solidFill>
              </a:rPr>
              <a:t>the</a:t>
            </a:r>
            <a:r>
              <a:rPr lang="ca-ES" sz="2000" dirty="0" smtClean="0">
                <a:solidFill>
                  <a:srgbClr val="C00000"/>
                </a:solidFill>
              </a:rPr>
              <a:t> </a:t>
            </a:r>
            <a:r>
              <a:rPr lang="ca-ES" sz="2000" dirty="0" err="1" smtClean="0">
                <a:solidFill>
                  <a:srgbClr val="C00000"/>
                </a:solidFill>
              </a:rPr>
              <a:t>architecture</a:t>
            </a:r>
            <a:endParaRPr lang="ca-ES" sz="2000" dirty="0" smtClean="0">
              <a:solidFill>
                <a:srgbClr val="C00000"/>
              </a:solidFill>
            </a:endParaRPr>
          </a:p>
          <a:p>
            <a:pPr algn="ctr"/>
            <a:r>
              <a:rPr lang="ca-ES" sz="2000" dirty="0" err="1" smtClean="0">
                <a:solidFill>
                  <a:srgbClr val="C00000"/>
                </a:solidFill>
              </a:rPr>
              <a:t>Can’t</a:t>
            </a:r>
            <a:r>
              <a:rPr lang="ca-ES" sz="2000" dirty="0" smtClean="0">
                <a:solidFill>
                  <a:srgbClr val="C00000"/>
                </a:solidFill>
              </a:rPr>
              <a:t> </a:t>
            </a:r>
            <a:r>
              <a:rPr lang="ca-ES" sz="2000" dirty="0" err="1" smtClean="0">
                <a:solidFill>
                  <a:srgbClr val="C00000"/>
                </a:solidFill>
              </a:rPr>
              <a:t>sell</a:t>
            </a:r>
            <a:r>
              <a:rPr lang="ca-ES" sz="2000" dirty="0" smtClean="0">
                <a:solidFill>
                  <a:srgbClr val="C00000"/>
                </a:solidFill>
              </a:rPr>
              <a:t> </a:t>
            </a:r>
            <a:r>
              <a:rPr lang="ca-ES" sz="2000" dirty="0" err="1" smtClean="0">
                <a:solidFill>
                  <a:srgbClr val="C00000"/>
                </a:solidFill>
              </a:rPr>
              <a:t>autohosted</a:t>
            </a:r>
            <a:r>
              <a:rPr lang="ca-ES" sz="2000" dirty="0" smtClean="0">
                <a:solidFill>
                  <a:srgbClr val="C00000"/>
                </a:solidFill>
              </a:rPr>
              <a:t> </a:t>
            </a:r>
            <a:r>
              <a:rPr lang="ca-ES" sz="2000" dirty="0" err="1" smtClean="0">
                <a:solidFill>
                  <a:srgbClr val="C00000"/>
                </a:solidFill>
              </a:rPr>
              <a:t>apps</a:t>
            </a:r>
            <a:endParaRPr lang="ca-ES" sz="2000" dirty="0">
              <a:solidFill>
                <a:srgbClr val="C00000"/>
              </a:solidFill>
            </a:endParaRPr>
          </a:p>
        </p:txBody>
      </p:sp>
    </p:spTree>
    <p:extLst>
      <p:ext uri="{BB962C8B-B14F-4D97-AF65-F5344CB8AC3E}">
        <p14:creationId xmlns:p14="http://schemas.microsoft.com/office/powerpoint/2010/main" val="5282907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t="17803" b="25988"/>
          <a:stretch/>
        </p:blipFill>
        <p:spPr>
          <a:xfrm>
            <a:off x="0" y="-13649"/>
            <a:ext cx="12436475" cy="7011266"/>
          </a:xfrm>
          <a:prstGeom prst="rect">
            <a:avLst/>
          </a:prstGeom>
        </p:spPr>
      </p:pic>
      <p:sp>
        <p:nvSpPr>
          <p:cNvPr id="4" name="Content Placeholder 2"/>
          <p:cNvSpPr txBox="1">
            <a:spLocks/>
          </p:cNvSpPr>
          <p:nvPr/>
        </p:nvSpPr>
        <p:spPr>
          <a:xfrm>
            <a:off x="520699" y="520500"/>
            <a:ext cx="5433533" cy="117844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Font typeface="Wingdings" panose="05000000000000000000" pitchFamily="2" charset="2"/>
              <a:buNone/>
            </a:pPr>
            <a:r>
              <a:rPr lang="en-US" dirty="0" smtClean="0">
                <a:gradFill>
                  <a:gsLst>
                    <a:gs pos="1250">
                      <a:srgbClr val="505050"/>
                    </a:gs>
                    <a:gs pos="100000">
                      <a:srgbClr val="505050"/>
                    </a:gs>
                  </a:gsLst>
                  <a:lin ang="5400000" scaled="0"/>
                </a:gradFill>
              </a:rPr>
              <a:t>SharePoint is now just another </a:t>
            </a:r>
            <a:r>
              <a:rPr lang="en-US" b="1" dirty="0" smtClean="0">
                <a:gradFill>
                  <a:gsLst>
                    <a:gs pos="1250">
                      <a:srgbClr val="505050"/>
                    </a:gs>
                    <a:gs pos="100000">
                      <a:srgbClr val="505050"/>
                    </a:gs>
                  </a:gsLst>
                  <a:lin ang="5400000" scaled="0"/>
                </a:gradFill>
              </a:rPr>
              <a:t>external system</a:t>
            </a:r>
          </a:p>
          <a:p>
            <a:pPr>
              <a:buClr>
                <a:srgbClr val="505050"/>
              </a:buClr>
            </a:pPr>
            <a:endParaRPr lang="en-US" b="1" dirty="0" smtClean="0">
              <a:gradFill>
                <a:gsLst>
                  <a:gs pos="1250">
                    <a:srgbClr val="505050"/>
                  </a:gs>
                  <a:gs pos="100000">
                    <a:srgbClr val="505050"/>
                  </a:gs>
                </a:gsLst>
                <a:lin ang="5400000" scaled="0"/>
              </a:gradFill>
            </a:endParaRPr>
          </a:p>
          <a:p>
            <a:pPr>
              <a:buClr>
                <a:srgbClr val="505050"/>
              </a:buClr>
            </a:pPr>
            <a:endParaRPr lang="ca-ES" dirty="0">
              <a:gradFill>
                <a:gsLst>
                  <a:gs pos="1250">
                    <a:srgbClr val="505050"/>
                  </a:gs>
                  <a:gs pos="100000">
                    <a:srgbClr val="505050"/>
                  </a:gs>
                </a:gsLst>
                <a:lin ang="5400000" scaled="0"/>
              </a:gradFill>
            </a:endParaRPr>
          </a:p>
        </p:txBody>
      </p:sp>
      <p:sp>
        <p:nvSpPr>
          <p:cNvPr id="5" name="Rectangle 4"/>
          <p:cNvSpPr/>
          <p:nvPr/>
        </p:nvSpPr>
        <p:spPr>
          <a:xfrm>
            <a:off x="7233313" y="520500"/>
            <a:ext cx="4447512" cy="707886"/>
          </a:xfrm>
          <a:prstGeom prst="rect">
            <a:avLst/>
          </a:prstGeom>
        </p:spPr>
        <p:txBody>
          <a:bodyPr wrap="square">
            <a:spAutoFit/>
          </a:bodyPr>
          <a:lstStyle/>
          <a:p>
            <a:r>
              <a:rPr lang="en-US" sz="4000" spc="-70" dirty="0" smtClean="0">
                <a:gradFill>
                  <a:gsLst>
                    <a:gs pos="100000">
                      <a:srgbClr val="0072C6"/>
                    </a:gs>
                    <a:gs pos="0">
                      <a:srgbClr val="0072C6"/>
                    </a:gs>
                  </a:gsLst>
                  <a:lin ang="5400000" scaled="0"/>
                </a:gradFill>
                <a:latin typeface="Segoe UI Light"/>
              </a:rPr>
              <a:t>Minimize </a:t>
            </a:r>
            <a:r>
              <a:rPr lang="en-US" sz="4000" b="1" spc="-70" dirty="0">
                <a:gradFill>
                  <a:gsLst>
                    <a:gs pos="100000">
                      <a:srgbClr val="0072C6"/>
                    </a:gs>
                    <a:gs pos="0">
                      <a:srgbClr val="0072C6"/>
                    </a:gs>
                  </a:gsLst>
                  <a:lin ang="5400000" scaled="0"/>
                </a:gradFill>
                <a:latin typeface="Segoe UI Light"/>
              </a:rPr>
              <a:t>round trips</a:t>
            </a:r>
          </a:p>
        </p:txBody>
      </p:sp>
    </p:spTree>
    <p:extLst>
      <p:ext uri="{BB962C8B-B14F-4D97-AF65-F5344CB8AC3E}">
        <p14:creationId xmlns:p14="http://schemas.microsoft.com/office/powerpoint/2010/main" val="274884602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a-ES" dirty="0" err="1" smtClean="0"/>
              <a:t>What</a:t>
            </a:r>
            <a:r>
              <a:rPr lang="ca-ES" dirty="0" smtClean="0"/>
              <a:t> can </a:t>
            </a:r>
            <a:r>
              <a:rPr lang="ca-ES" dirty="0" err="1" smtClean="0"/>
              <a:t>we</a:t>
            </a:r>
            <a:r>
              <a:rPr lang="ca-ES" dirty="0" smtClean="0"/>
              <a:t> </a:t>
            </a:r>
            <a:r>
              <a:rPr lang="ca-ES" dirty="0" err="1" smtClean="0"/>
              <a:t>learn</a:t>
            </a:r>
            <a:r>
              <a:rPr lang="ca-ES" dirty="0" smtClean="0"/>
              <a:t> </a:t>
            </a:r>
            <a:r>
              <a:rPr lang="ca-ES" dirty="0" err="1" smtClean="0"/>
              <a:t>from</a:t>
            </a:r>
            <a:r>
              <a:rPr lang="ca-ES" dirty="0" smtClean="0"/>
              <a:t> </a:t>
            </a:r>
            <a:r>
              <a:rPr lang="ca-ES" dirty="0" err="1" smtClean="0"/>
              <a:t>Star</a:t>
            </a:r>
            <a:r>
              <a:rPr lang="ca-ES" dirty="0" smtClean="0"/>
              <a:t> </a:t>
            </a:r>
            <a:r>
              <a:rPr lang="ca-ES" dirty="0" err="1" smtClean="0"/>
              <a:t>Wars</a:t>
            </a:r>
            <a:r>
              <a:rPr lang="ca-ES" dirty="0" smtClean="0"/>
              <a:t>?</a:t>
            </a:r>
            <a:endParaRPr lang="ca-ES" dirty="0"/>
          </a:p>
        </p:txBody>
      </p:sp>
    </p:spTree>
    <p:extLst>
      <p:ext uri="{BB962C8B-B14F-4D97-AF65-F5344CB8AC3E}">
        <p14:creationId xmlns:p14="http://schemas.microsoft.com/office/powerpoint/2010/main" val="374619511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3940" r="4289"/>
          <a:stretch/>
        </p:blipFill>
        <p:spPr>
          <a:xfrm>
            <a:off x="5892187" y="-1"/>
            <a:ext cx="6552728" cy="7053341"/>
          </a:xfrm>
          <a:prstGeom prst="rect">
            <a:avLst/>
          </a:prstGeom>
        </p:spPr>
      </p:pic>
      <p:sp>
        <p:nvSpPr>
          <p:cNvPr id="221187" name="Rectangle 3"/>
          <p:cNvSpPr>
            <a:spLocks noGrp="1" noChangeArrowheads="1"/>
          </p:cNvSpPr>
          <p:nvPr>
            <p:ph type="body" idx="4294967295"/>
          </p:nvPr>
        </p:nvSpPr>
        <p:spPr>
          <a:xfrm>
            <a:off x="313581" y="688950"/>
            <a:ext cx="5400600" cy="8422498"/>
          </a:xfrm>
          <a:scene3d>
            <a:camera prst="orthographicFront"/>
            <a:lightRig rig="threePt" dir="t"/>
          </a:scene3d>
        </p:spPr>
        <p:txBody>
          <a:bodyPr/>
          <a:lstStyle/>
          <a:p>
            <a:pPr marL="0" indent="0">
              <a:buNone/>
            </a:pPr>
            <a:r>
              <a:rPr lang="en-US" dirty="0">
                <a:solidFill>
                  <a:schemeClr val="tx2"/>
                </a:solidFill>
              </a:rPr>
              <a:t>With the cloud, </a:t>
            </a:r>
            <a:r>
              <a:rPr lang="en-US" b="1" dirty="0">
                <a:solidFill>
                  <a:schemeClr val="tx2"/>
                </a:solidFill>
              </a:rPr>
              <a:t>potential scalability </a:t>
            </a:r>
            <a:r>
              <a:rPr lang="en-US" dirty="0">
                <a:solidFill>
                  <a:schemeClr val="tx2"/>
                </a:solidFill>
              </a:rPr>
              <a:t>you have…</a:t>
            </a:r>
          </a:p>
          <a:p>
            <a:pPr marL="0" indent="0">
              <a:buNone/>
            </a:pPr>
            <a:endParaRPr lang="en-US" dirty="0">
              <a:solidFill>
                <a:schemeClr val="tx2"/>
              </a:solidFill>
            </a:endParaRPr>
          </a:p>
          <a:p>
            <a:pPr marL="0" indent="0">
              <a:buNone/>
            </a:pPr>
            <a:r>
              <a:rPr lang="en-US" dirty="0">
                <a:solidFill>
                  <a:schemeClr val="tx2"/>
                </a:solidFill>
              </a:rPr>
              <a:t>…but </a:t>
            </a:r>
            <a:r>
              <a:rPr lang="en-US" b="1" dirty="0">
                <a:solidFill>
                  <a:schemeClr val="tx2"/>
                </a:solidFill>
              </a:rPr>
              <a:t>architect</a:t>
            </a:r>
            <a:r>
              <a:rPr lang="en-US" dirty="0">
                <a:solidFill>
                  <a:schemeClr val="tx2"/>
                </a:solidFill>
              </a:rPr>
              <a:t> for it you must…</a:t>
            </a:r>
          </a:p>
          <a:p>
            <a:pPr marL="0" indent="0">
              <a:buNone/>
            </a:pPr>
            <a:endParaRPr lang="en-US" dirty="0">
              <a:solidFill>
                <a:schemeClr val="tx2"/>
              </a:solidFill>
            </a:endParaRPr>
          </a:p>
          <a:p>
            <a:pPr marL="0" indent="0">
              <a:buNone/>
            </a:pPr>
            <a:r>
              <a:rPr lang="en-US" dirty="0">
                <a:solidFill>
                  <a:schemeClr val="tx2"/>
                </a:solidFill>
              </a:rPr>
              <a:t>…</a:t>
            </a:r>
            <a:r>
              <a:rPr lang="en-US" b="1" dirty="0">
                <a:solidFill>
                  <a:schemeClr val="tx2"/>
                </a:solidFill>
              </a:rPr>
              <a:t>out of the box </a:t>
            </a:r>
            <a:r>
              <a:rPr lang="en-US" dirty="0">
                <a:solidFill>
                  <a:schemeClr val="tx2"/>
                </a:solidFill>
              </a:rPr>
              <a:t>it comes </a:t>
            </a:r>
            <a:r>
              <a:rPr lang="en-US" b="1" dirty="0">
                <a:solidFill>
                  <a:schemeClr val="tx2"/>
                </a:solidFill>
              </a:rPr>
              <a:t>not</a:t>
            </a:r>
            <a:r>
              <a:rPr lang="en-US" dirty="0">
                <a:solidFill>
                  <a:schemeClr val="tx2"/>
                </a:solidFill>
              </a:rPr>
              <a:t>.</a:t>
            </a:r>
          </a:p>
          <a:p>
            <a:pPr lvl="1" algn="ctr"/>
            <a:endParaRPr lang="en-US" sz="3260" dirty="0" smtClean="0">
              <a:solidFill>
                <a:srgbClr val="0070C0"/>
              </a:solidFill>
            </a:endParaRPr>
          </a:p>
          <a:p>
            <a:pPr lvl="1" algn="ctr"/>
            <a:endParaRPr lang="en-US" sz="3260" dirty="0" smtClean="0">
              <a:solidFill>
                <a:srgbClr val="0070C0"/>
              </a:solidFill>
            </a:endParaRPr>
          </a:p>
          <a:p>
            <a:pPr lvl="1" algn="ctr"/>
            <a:endParaRPr lang="en-US" sz="3260" dirty="0" smtClean="0">
              <a:solidFill>
                <a:srgbClr val="0070C0"/>
              </a:solidFill>
            </a:endParaRPr>
          </a:p>
          <a:p>
            <a:pPr lvl="1" algn="ctr"/>
            <a:endParaRPr lang="en-US" sz="3260" dirty="0" smtClean="0">
              <a:solidFill>
                <a:srgbClr val="0070C0"/>
              </a:solidFill>
            </a:endParaRPr>
          </a:p>
          <a:p>
            <a:pPr lvl="1" algn="ctr"/>
            <a:endParaRPr lang="en-US" sz="3260" dirty="0" smtClean="0">
              <a:solidFill>
                <a:srgbClr val="0070C0"/>
              </a:solidFill>
            </a:endParaRPr>
          </a:p>
        </p:txBody>
      </p:sp>
      <p:sp>
        <p:nvSpPr>
          <p:cNvPr id="3" name="TextBox 2"/>
          <p:cNvSpPr txBox="1"/>
          <p:nvPr/>
        </p:nvSpPr>
        <p:spPr>
          <a:xfrm>
            <a:off x="9226505" y="6017542"/>
            <a:ext cx="5870666" cy="781752"/>
          </a:xfrm>
          <a:prstGeom prst="rect">
            <a:avLst/>
          </a:prstGeom>
          <a:noFill/>
        </p:spPr>
        <p:txBody>
          <a:bodyPr wrap="square" lIns="182880" tIns="146304" rIns="182880" bIns="146304" rtlCol="0">
            <a:spAutoFit/>
          </a:bodyPr>
          <a:lstStyle/>
          <a:p>
            <a:pPr>
              <a:lnSpc>
                <a:spcPct val="90000"/>
              </a:lnSpc>
              <a:spcAft>
                <a:spcPts val="600"/>
              </a:spcAft>
            </a:pPr>
            <a:r>
              <a:rPr lang="ca-ES" sz="800" dirty="0">
                <a:solidFill>
                  <a:srgbClr val="FFFFFF"/>
                </a:solidFill>
              </a:rPr>
              <a:t>Photo Credit: JD Hancock</a:t>
            </a:r>
          </a:p>
          <a:p>
            <a:pPr>
              <a:lnSpc>
                <a:spcPct val="90000"/>
              </a:lnSpc>
              <a:spcAft>
                <a:spcPts val="600"/>
              </a:spcAft>
            </a:pPr>
            <a:r>
              <a:rPr lang="ca-ES" sz="800" dirty="0" smtClean="0">
                <a:solidFill>
                  <a:srgbClr val="FFFFFF"/>
                </a:solidFill>
                <a:hlinkClick r:id="rId4"/>
              </a:rPr>
              <a:t>http</a:t>
            </a:r>
            <a:r>
              <a:rPr lang="ca-ES" sz="800" dirty="0">
                <a:solidFill>
                  <a:srgbClr val="FFFFFF"/>
                </a:solidFill>
                <a:hlinkClick r:id="rId4"/>
              </a:rPr>
              <a:t>://</a:t>
            </a:r>
            <a:r>
              <a:rPr lang="ca-ES" sz="800" dirty="0" smtClean="0">
                <a:solidFill>
                  <a:srgbClr val="FFFFFF"/>
                </a:solidFill>
                <a:hlinkClick r:id="rId4"/>
              </a:rPr>
              <a:t>www.flickr.com/photos/83346641@N00/5813423429</a:t>
            </a:r>
            <a:endParaRPr lang="ca-ES" sz="800" dirty="0" smtClean="0">
              <a:solidFill>
                <a:srgbClr val="FFFFFF"/>
              </a:solidFill>
            </a:endParaRPr>
          </a:p>
          <a:p>
            <a:pPr>
              <a:lnSpc>
                <a:spcPct val="90000"/>
              </a:lnSpc>
              <a:spcAft>
                <a:spcPts val="600"/>
              </a:spcAft>
            </a:pPr>
            <a:r>
              <a:rPr lang="ca-ES" sz="800" dirty="0" smtClean="0">
                <a:solidFill>
                  <a:srgbClr val="FFFFFF"/>
                </a:solidFill>
              </a:rPr>
              <a:t> </a:t>
            </a:r>
            <a:r>
              <a:rPr lang="ca-ES" sz="800" dirty="0" smtClean="0">
                <a:solidFill>
                  <a:srgbClr val="FFFFFF"/>
                </a:solidFill>
                <a:hlinkClick r:id="rId5"/>
              </a:rPr>
              <a:t>http</a:t>
            </a:r>
            <a:r>
              <a:rPr lang="ca-ES" sz="800" dirty="0">
                <a:solidFill>
                  <a:srgbClr val="FFFFFF"/>
                </a:solidFill>
                <a:hlinkClick r:id="rId5"/>
              </a:rPr>
              <a:t>://creativecommons.org/licenses/by/2.0</a:t>
            </a:r>
            <a:r>
              <a:rPr lang="ca-ES" sz="800" dirty="0" smtClean="0">
                <a:solidFill>
                  <a:srgbClr val="FFFFFF"/>
                </a:solidFill>
                <a:hlinkClick r:id="rId5"/>
              </a:rPr>
              <a:t>/</a:t>
            </a:r>
            <a:endParaRPr lang="ca-ES" sz="800" dirty="0" smtClean="0">
              <a:solidFill>
                <a:srgbClr val="FFFFFF"/>
              </a:solidFill>
            </a:endParaRPr>
          </a:p>
        </p:txBody>
      </p:sp>
    </p:spTree>
    <p:extLst>
      <p:ext uri="{BB962C8B-B14F-4D97-AF65-F5344CB8AC3E}">
        <p14:creationId xmlns:p14="http://schemas.microsoft.com/office/powerpoint/2010/main" val="32102396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1187">
                                            <p:txEl>
                                              <p:pRg st="0" end="0"/>
                                            </p:txEl>
                                          </p:spTgt>
                                        </p:tgtEl>
                                        <p:attrNameLst>
                                          <p:attrName>style.visibility</p:attrName>
                                        </p:attrNameLst>
                                      </p:cBhvr>
                                      <p:to>
                                        <p:strVal val="visible"/>
                                      </p:to>
                                    </p:set>
                                    <p:animEffect transition="in" filter="fade">
                                      <p:cBhvr>
                                        <p:cTn id="7" dur="500"/>
                                        <p:tgtEl>
                                          <p:spTgt spid="2211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1187">
                                            <p:txEl>
                                              <p:pRg st="2" end="2"/>
                                            </p:txEl>
                                          </p:spTgt>
                                        </p:tgtEl>
                                        <p:attrNameLst>
                                          <p:attrName>style.visibility</p:attrName>
                                        </p:attrNameLst>
                                      </p:cBhvr>
                                      <p:to>
                                        <p:strVal val="visible"/>
                                      </p:to>
                                    </p:set>
                                    <p:animEffect transition="in" filter="fade">
                                      <p:cBhvr>
                                        <p:cTn id="12" dur="500"/>
                                        <p:tgtEl>
                                          <p:spTgt spid="2211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1187">
                                            <p:txEl>
                                              <p:pRg st="4" end="4"/>
                                            </p:txEl>
                                          </p:spTgt>
                                        </p:tgtEl>
                                        <p:attrNameLst>
                                          <p:attrName>style.visibility</p:attrName>
                                        </p:attrNameLst>
                                      </p:cBhvr>
                                      <p:to>
                                        <p:strVal val="visible"/>
                                      </p:to>
                                    </p:set>
                                    <p:animEffect transition="in" filter="fade">
                                      <p:cBhvr>
                                        <p:cTn id="17" dur="500"/>
                                        <p:tgtEl>
                                          <p:spTgt spid="2211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b="15303"/>
          <a:stretch/>
        </p:blipFill>
        <p:spPr>
          <a:xfrm>
            <a:off x="0" y="0"/>
            <a:ext cx="12436475" cy="7025654"/>
          </a:xfrm>
          <a:prstGeom prst="rect">
            <a:avLst/>
          </a:prstGeom>
        </p:spPr>
      </p:pic>
      <p:sp>
        <p:nvSpPr>
          <p:cNvPr id="6" name="Rectangle 5"/>
          <p:cNvSpPr/>
          <p:nvPr/>
        </p:nvSpPr>
        <p:spPr bwMode="auto">
          <a:xfrm>
            <a:off x="8162453" y="184894"/>
            <a:ext cx="4143400" cy="1512168"/>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Single point of failure by design</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 name="Rectangle 1"/>
          <p:cNvSpPr/>
          <p:nvPr/>
        </p:nvSpPr>
        <p:spPr>
          <a:xfrm>
            <a:off x="263203" y="6211957"/>
            <a:ext cx="3960440" cy="461665"/>
          </a:xfrm>
          <a:prstGeom prst="rect">
            <a:avLst/>
          </a:prstGeom>
        </p:spPr>
        <p:txBody>
          <a:bodyPr wrap="square">
            <a:spAutoFit/>
          </a:bodyPr>
          <a:lstStyle/>
          <a:p>
            <a:r>
              <a:rPr lang="ca-ES" sz="800" dirty="0">
                <a:solidFill>
                  <a:srgbClr val="000000"/>
                </a:solidFill>
              </a:rPr>
              <a:t>Photo Credit</a:t>
            </a:r>
            <a:r>
              <a:rPr lang="ca-ES" sz="800" dirty="0" smtClean="0">
                <a:solidFill>
                  <a:srgbClr val="000000"/>
                </a:solidFill>
              </a:rPr>
              <a:t>: </a:t>
            </a:r>
            <a:r>
              <a:rPr lang="ca-ES" sz="800" dirty="0" smtClean="0"/>
              <a:t>Brian Neudorff</a:t>
            </a:r>
            <a:endParaRPr lang="ca-ES" sz="800" dirty="0" smtClean="0">
              <a:solidFill>
                <a:srgbClr val="000000"/>
              </a:solidFill>
            </a:endParaRPr>
          </a:p>
          <a:p>
            <a:r>
              <a:rPr lang="ca-ES" sz="800" dirty="0" smtClean="0">
                <a:solidFill>
                  <a:srgbClr val="000000"/>
                </a:solidFill>
                <a:hlinkClick r:id="rId4"/>
              </a:rPr>
              <a:t>http</a:t>
            </a:r>
            <a:r>
              <a:rPr lang="ca-ES" sz="800" dirty="0">
                <a:solidFill>
                  <a:srgbClr val="000000"/>
                </a:solidFill>
                <a:hlinkClick r:id="rId4"/>
              </a:rPr>
              <a:t>://</a:t>
            </a:r>
            <a:r>
              <a:rPr lang="ca-ES" sz="800" dirty="0" smtClean="0">
                <a:solidFill>
                  <a:srgbClr val="000000"/>
                </a:solidFill>
                <a:hlinkClick r:id="rId4"/>
              </a:rPr>
              <a:t>www.flickr.com/photos/14125773@N00/6821487081</a:t>
            </a:r>
            <a:endParaRPr lang="ca-ES" sz="800" dirty="0" smtClean="0">
              <a:solidFill>
                <a:srgbClr val="000000"/>
              </a:solidFill>
            </a:endParaRPr>
          </a:p>
          <a:p>
            <a:r>
              <a:rPr lang="ca-ES" sz="800" dirty="0" smtClean="0">
                <a:solidFill>
                  <a:srgbClr val="000000"/>
                </a:solidFill>
                <a:hlinkClick r:id="rId5"/>
              </a:rPr>
              <a:t>http</a:t>
            </a:r>
            <a:r>
              <a:rPr lang="ca-ES" sz="800" dirty="0">
                <a:solidFill>
                  <a:srgbClr val="000000"/>
                </a:solidFill>
                <a:hlinkClick r:id="rId5"/>
              </a:rPr>
              <a:t>://creativecommons.org/licenses/by/2.0</a:t>
            </a:r>
            <a:r>
              <a:rPr lang="ca-ES" sz="800" dirty="0" smtClean="0">
                <a:solidFill>
                  <a:srgbClr val="000000"/>
                </a:solidFill>
                <a:hlinkClick r:id="rId5"/>
              </a:rPr>
              <a:t>/</a:t>
            </a:r>
            <a:r>
              <a:rPr lang="ca-ES" sz="800" dirty="0" smtClean="0">
                <a:solidFill>
                  <a:srgbClr val="000000"/>
                </a:solidFill>
              </a:rPr>
              <a:t>  </a:t>
            </a:r>
            <a:endParaRPr lang="ca-ES" sz="800" dirty="0">
              <a:solidFill>
                <a:srgbClr val="000000"/>
              </a:solidFill>
            </a:endParaRPr>
          </a:p>
        </p:txBody>
      </p:sp>
    </p:spTree>
    <p:extLst>
      <p:ext uri="{BB962C8B-B14F-4D97-AF65-F5344CB8AC3E}">
        <p14:creationId xmlns:p14="http://schemas.microsoft.com/office/powerpoint/2010/main" val="125111191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733" b="28698"/>
          <a:stretch/>
        </p:blipFill>
        <p:spPr>
          <a:xfrm>
            <a:off x="-46460" y="1"/>
            <a:ext cx="12517843" cy="6994524"/>
          </a:xfrm>
          <a:prstGeom prst="rect">
            <a:avLst/>
          </a:prstGeom>
        </p:spPr>
      </p:pic>
      <p:sp>
        <p:nvSpPr>
          <p:cNvPr id="5" name="Rectangle 4"/>
          <p:cNvSpPr/>
          <p:nvPr/>
        </p:nvSpPr>
        <p:spPr bwMode="auto">
          <a:xfrm>
            <a:off x="4346029" y="544934"/>
            <a:ext cx="4464496" cy="1368152"/>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I find your lack of </a:t>
            </a:r>
            <a:r>
              <a:rPr lang="en-US" sz="4000" b="1" dirty="0" smtClean="0">
                <a:gradFill>
                  <a:gsLst>
                    <a:gs pos="0">
                      <a:srgbClr val="FFFFFF"/>
                    </a:gs>
                    <a:gs pos="100000">
                      <a:srgbClr val="FFFFFF"/>
                    </a:gs>
                  </a:gsLst>
                  <a:lin ang="5400000" scaled="0"/>
                </a:gradFill>
                <a:latin typeface="Segoe UI Light"/>
                <a:ea typeface="Segoe UI" pitchFamily="34" charset="0"/>
                <a:cs typeface="Segoe UI" pitchFamily="34" charset="0"/>
              </a:rPr>
              <a:t>failover</a:t>
            </a: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 disturbing</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Rectangle 2"/>
          <p:cNvSpPr/>
          <p:nvPr/>
        </p:nvSpPr>
        <p:spPr>
          <a:xfrm>
            <a:off x="9053513" y="6209695"/>
            <a:ext cx="6216650" cy="707886"/>
          </a:xfrm>
          <a:prstGeom prst="rect">
            <a:avLst/>
          </a:prstGeom>
        </p:spPr>
        <p:txBody>
          <a:bodyPr>
            <a:spAutoFit/>
          </a:bodyPr>
          <a:lstStyle/>
          <a:p>
            <a:r>
              <a:rPr lang="ca-ES" sz="800" dirty="0">
                <a:solidFill>
                  <a:srgbClr val="FFFFFF"/>
                </a:solidFill>
              </a:rPr>
              <a:t>Photo Credit</a:t>
            </a:r>
            <a:r>
              <a:rPr lang="ca-ES" sz="800" dirty="0" smtClean="0">
                <a:solidFill>
                  <a:srgbClr val="FFFFFF"/>
                </a:solidFill>
              </a:rPr>
              <a:t>: JD </a:t>
            </a:r>
            <a:r>
              <a:rPr lang="ca-ES" sz="800" dirty="0">
                <a:solidFill>
                  <a:srgbClr val="FFFFFF"/>
                </a:solidFill>
              </a:rPr>
              <a:t>Hancock</a:t>
            </a:r>
            <a:endParaRPr lang="ca-ES" sz="800" dirty="0" smtClean="0">
              <a:solidFill>
                <a:srgbClr val="FFFFFF"/>
              </a:solidFill>
            </a:endParaRPr>
          </a:p>
          <a:p>
            <a:r>
              <a:rPr lang="ca-ES" sz="800" dirty="0" smtClean="0">
                <a:solidFill>
                  <a:srgbClr val="FFFFFF"/>
                </a:solidFill>
                <a:hlinkClick r:id="rId4"/>
              </a:rPr>
              <a:t>http</a:t>
            </a:r>
            <a:r>
              <a:rPr lang="ca-ES" sz="800" dirty="0">
                <a:solidFill>
                  <a:srgbClr val="FFFFFF"/>
                </a:solidFill>
                <a:hlinkClick r:id="rId4"/>
              </a:rPr>
              <a:t>://</a:t>
            </a:r>
            <a:r>
              <a:rPr lang="ca-ES" sz="800" dirty="0" smtClean="0">
                <a:solidFill>
                  <a:srgbClr val="FFFFFF"/>
                </a:solidFill>
                <a:hlinkClick r:id="rId4"/>
              </a:rPr>
              <a:t>www.flickr.com/photos/83346641@N00/3618602355</a:t>
            </a:r>
            <a:endParaRPr lang="ca-ES" sz="800" dirty="0" smtClean="0">
              <a:solidFill>
                <a:srgbClr val="FFFFFF"/>
              </a:solidFill>
            </a:endParaRPr>
          </a:p>
          <a:p>
            <a:r>
              <a:rPr lang="ca-ES" sz="800" dirty="0" smtClean="0">
                <a:solidFill>
                  <a:srgbClr val="FFFFFF"/>
                </a:solidFill>
                <a:hlinkClick r:id="rId5"/>
              </a:rPr>
              <a:t>http</a:t>
            </a:r>
            <a:r>
              <a:rPr lang="ca-ES" sz="800" dirty="0">
                <a:solidFill>
                  <a:srgbClr val="FFFFFF"/>
                </a:solidFill>
                <a:hlinkClick r:id="rId5"/>
              </a:rPr>
              <a:t>://creativecommons.org/licenses/by/2.0</a:t>
            </a:r>
            <a:r>
              <a:rPr lang="ca-ES" sz="800" dirty="0" smtClean="0">
                <a:solidFill>
                  <a:srgbClr val="FFFFFF"/>
                </a:solidFill>
                <a:hlinkClick r:id="rId5"/>
              </a:rPr>
              <a:t>/</a:t>
            </a:r>
            <a:endParaRPr lang="ca-ES" sz="800" dirty="0" smtClean="0">
              <a:solidFill>
                <a:srgbClr val="FFFFFF"/>
              </a:solidFill>
            </a:endParaRPr>
          </a:p>
          <a:p>
            <a:endParaRPr lang="ca-ES" sz="800" dirty="0" smtClean="0">
              <a:solidFill>
                <a:srgbClr val="FFFFFF"/>
              </a:solidFill>
            </a:endParaRPr>
          </a:p>
          <a:p>
            <a:r>
              <a:rPr lang="ca-ES" sz="800" dirty="0" smtClean="0">
                <a:solidFill>
                  <a:srgbClr val="FFFFFF"/>
                </a:solidFill>
              </a:rPr>
              <a:t> </a:t>
            </a:r>
            <a:endParaRPr lang="ca-ES" sz="800" dirty="0">
              <a:solidFill>
                <a:srgbClr val="FFFFFF"/>
              </a:solidFill>
            </a:endParaRPr>
          </a:p>
        </p:txBody>
      </p:sp>
    </p:spTree>
    <p:extLst>
      <p:ext uri="{BB962C8B-B14F-4D97-AF65-F5344CB8AC3E}">
        <p14:creationId xmlns:p14="http://schemas.microsoft.com/office/powerpoint/2010/main" val="37318361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now back to our regular program</a:t>
            </a:r>
            <a:endParaRPr lang="en-US" dirty="0"/>
          </a:p>
        </p:txBody>
      </p:sp>
    </p:spTree>
    <p:extLst>
      <p:ext uri="{BB962C8B-B14F-4D97-AF65-F5344CB8AC3E}">
        <p14:creationId xmlns:p14="http://schemas.microsoft.com/office/powerpoint/2010/main" val="29241103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smtClean="0"/>
              <a:t>SharePoint 2013 </a:t>
            </a:r>
            <a:r>
              <a:rPr lang="ca-ES" dirty="0" err="1" smtClean="0"/>
              <a:t>app</a:t>
            </a:r>
            <a:r>
              <a:rPr lang="ca-ES" dirty="0" smtClean="0"/>
              <a:t> </a:t>
            </a:r>
            <a:r>
              <a:rPr lang="ca-ES" dirty="0" err="1" smtClean="0"/>
              <a:t>architecture</a:t>
            </a:r>
            <a:endParaRPr lang="ca-ES" dirty="0"/>
          </a:p>
        </p:txBody>
      </p:sp>
      <p:pic>
        <p:nvPicPr>
          <p:cNvPr id="4" name="Picture 3"/>
          <p:cNvPicPr>
            <a:picLocks noChangeAspect="1"/>
          </p:cNvPicPr>
          <p:nvPr/>
        </p:nvPicPr>
        <p:blipFill>
          <a:blip r:embed="rId2"/>
          <a:stretch>
            <a:fillRect/>
          </a:stretch>
        </p:blipFill>
        <p:spPr>
          <a:xfrm>
            <a:off x="3582564" y="1625054"/>
            <a:ext cx="4953000" cy="4886325"/>
          </a:xfrm>
          <a:prstGeom prst="rect">
            <a:avLst/>
          </a:prstGeom>
        </p:spPr>
      </p:pic>
    </p:spTree>
    <p:extLst>
      <p:ext uri="{BB962C8B-B14F-4D97-AF65-F5344CB8AC3E}">
        <p14:creationId xmlns:p14="http://schemas.microsoft.com/office/powerpoint/2010/main" val="270753827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smtClean="0"/>
              <a:t>SharePoint 2013 </a:t>
            </a:r>
            <a:r>
              <a:rPr lang="ca-ES" dirty="0" err="1" smtClean="0">
                <a:solidFill>
                  <a:schemeClr val="tx2"/>
                </a:solidFill>
              </a:rPr>
              <a:t>scalable</a:t>
            </a:r>
            <a:r>
              <a:rPr lang="ca-ES" dirty="0" smtClean="0">
                <a:solidFill>
                  <a:schemeClr val="tx2"/>
                </a:solidFill>
              </a:rPr>
              <a:t> </a:t>
            </a:r>
            <a:r>
              <a:rPr lang="ca-ES" dirty="0" err="1" smtClean="0"/>
              <a:t>app</a:t>
            </a:r>
            <a:r>
              <a:rPr lang="ca-ES" dirty="0" smtClean="0"/>
              <a:t> </a:t>
            </a:r>
            <a:r>
              <a:rPr lang="ca-ES" dirty="0" err="1" smtClean="0"/>
              <a:t>architecture</a:t>
            </a:r>
            <a:endParaRPr lang="ca-ES" dirty="0"/>
          </a:p>
        </p:txBody>
      </p:sp>
      <p:pic>
        <p:nvPicPr>
          <p:cNvPr id="5" name="Picture 4"/>
          <p:cNvPicPr>
            <a:picLocks noChangeAspect="1"/>
          </p:cNvPicPr>
          <p:nvPr/>
        </p:nvPicPr>
        <p:blipFill>
          <a:blip r:embed="rId2"/>
          <a:stretch>
            <a:fillRect/>
          </a:stretch>
        </p:blipFill>
        <p:spPr>
          <a:xfrm>
            <a:off x="2297786" y="1242964"/>
            <a:ext cx="7843270" cy="5432156"/>
          </a:xfrm>
          <a:prstGeom prst="rect">
            <a:avLst/>
          </a:prstGeom>
        </p:spPr>
      </p:pic>
    </p:spTree>
    <p:extLst>
      <p:ext uri="{BB962C8B-B14F-4D97-AF65-F5344CB8AC3E}">
        <p14:creationId xmlns:p14="http://schemas.microsoft.com/office/powerpoint/2010/main" val="189445869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7 Tenets of Highly Scalable SharePoint 2013 Apps</a:t>
            </a:r>
          </a:p>
        </p:txBody>
      </p:sp>
      <p:sp>
        <p:nvSpPr>
          <p:cNvPr id="5" name="Text Placeholder 4"/>
          <p:cNvSpPr>
            <a:spLocks noGrp="1"/>
          </p:cNvSpPr>
          <p:nvPr>
            <p:ph type="body" sz="quarter" idx="14"/>
          </p:nvPr>
        </p:nvSpPr>
        <p:spPr/>
        <p:txBody>
          <a:bodyPr/>
          <a:lstStyle/>
          <a:p>
            <a:r>
              <a:rPr lang="en-US" dirty="0" smtClean="0"/>
              <a:t>Edin </a:t>
            </a:r>
            <a:r>
              <a:rPr lang="en-US" dirty="0" err="1" smtClean="0"/>
              <a:t>Kapi</a:t>
            </a:r>
            <a:r>
              <a:rPr lang="bs-Latn-BA" dirty="0" smtClean="0"/>
              <a:t>ć</a:t>
            </a:r>
            <a:endParaRPr lang="en-US" dirty="0" smtClean="0"/>
          </a:p>
          <a:p>
            <a:r>
              <a:rPr lang="en-US" dirty="0" smtClean="0"/>
              <a:t>SharePoint Architect</a:t>
            </a:r>
          </a:p>
          <a:p>
            <a:r>
              <a:rPr lang="en-US" dirty="0" smtClean="0"/>
              <a:t>Beezy</a:t>
            </a:r>
            <a:endParaRPr lang="en-US" dirty="0"/>
          </a:p>
        </p:txBody>
      </p:sp>
      <p:sp>
        <p:nvSpPr>
          <p:cNvPr id="3" name="Text Placeholder 2"/>
          <p:cNvSpPr>
            <a:spLocks noGrp="1"/>
          </p:cNvSpPr>
          <p:nvPr>
            <p:ph type="body" sz="quarter" idx="15"/>
          </p:nvPr>
        </p:nvSpPr>
        <p:spPr/>
        <p:txBody>
          <a:bodyPr/>
          <a:lstStyle/>
          <a:p>
            <a:r>
              <a:rPr lang="en-US" dirty="0">
                <a:solidFill>
                  <a:srgbClr val="505050"/>
                </a:solidFill>
              </a:rPr>
              <a:t>SPC393</a:t>
            </a:r>
            <a:endParaRPr lang="en-US" dirty="0"/>
          </a:p>
        </p:txBody>
      </p:sp>
    </p:spTree>
    <p:extLst>
      <p:ext uri="{BB962C8B-B14F-4D97-AF65-F5344CB8AC3E}">
        <p14:creationId xmlns:p14="http://schemas.microsoft.com/office/powerpoint/2010/main" val="2007172128"/>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5613845"/>
          </a:xfrm>
        </p:spPr>
        <p:txBody>
          <a:bodyPr/>
          <a:lstStyle/>
          <a:p>
            <a:r>
              <a:rPr lang="en-US" dirty="0">
                <a:solidFill>
                  <a:schemeClr val="tx2"/>
                </a:solidFill>
              </a:rPr>
              <a:t>Avoiding Roundtrips</a:t>
            </a:r>
          </a:p>
          <a:p>
            <a:pPr marL="800100" lvl="1" indent="-457200">
              <a:buFont typeface="+mj-lt"/>
              <a:buAutoNum type="arabicPeriod"/>
            </a:pPr>
            <a:r>
              <a:rPr lang="en-US" dirty="0"/>
              <a:t>Effective </a:t>
            </a:r>
            <a:r>
              <a:rPr lang="en-US" dirty="0" smtClean="0"/>
              <a:t>caching mechanisms</a:t>
            </a:r>
            <a:endParaRPr lang="en-US" dirty="0"/>
          </a:p>
          <a:p>
            <a:pPr marL="800100" lvl="1" indent="-457200">
              <a:buFont typeface="+mj-lt"/>
              <a:buAutoNum type="arabicPeriod"/>
            </a:pPr>
            <a:r>
              <a:rPr lang="en-US" dirty="0"/>
              <a:t>Content-Delivery </a:t>
            </a:r>
            <a:r>
              <a:rPr lang="en-US" dirty="0" smtClean="0"/>
              <a:t>Networks and BLOB storage</a:t>
            </a:r>
            <a:endParaRPr lang="en-US" dirty="0"/>
          </a:p>
          <a:p>
            <a:r>
              <a:rPr lang="en-US" dirty="0">
                <a:solidFill>
                  <a:schemeClr val="tx2"/>
                </a:solidFill>
              </a:rPr>
              <a:t>Avoiding Bottlenecks</a:t>
            </a:r>
          </a:p>
          <a:p>
            <a:pPr marL="800100" lvl="1" indent="-457200">
              <a:buFont typeface="+mj-lt"/>
              <a:buAutoNum type="arabicPeriod" startAt="3"/>
            </a:pPr>
            <a:r>
              <a:rPr lang="en-US" dirty="0" err="1" smtClean="0"/>
              <a:t>NoSQL</a:t>
            </a:r>
            <a:r>
              <a:rPr lang="en-US" dirty="0" smtClean="0"/>
              <a:t> storage</a:t>
            </a:r>
          </a:p>
          <a:p>
            <a:pPr marL="800100" lvl="1" indent="-457200">
              <a:buFont typeface="+mj-lt"/>
              <a:buAutoNum type="arabicPeriod" startAt="3"/>
            </a:pPr>
            <a:r>
              <a:rPr lang="en-US" dirty="0" err="1" smtClean="0"/>
              <a:t>Sharding</a:t>
            </a:r>
            <a:endParaRPr lang="en-US" dirty="0"/>
          </a:p>
          <a:p>
            <a:pPr marL="800100" lvl="1" indent="-457200">
              <a:buFont typeface="+mj-lt"/>
              <a:buAutoNum type="arabicPeriod" startAt="3"/>
            </a:pPr>
            <a:r>
              <a:rPr lang="en-US" dirty="0" smtClean="0"/>
              <a:t>Waiting in a queue</a:t>
            </a:r>
            <a:endParaRPr lang="en-US" dirty="0"/>
          </a:p>
          <a:p>
            <a:pPr marL="800100" lvl="1" indent="-457200">
              <a:buFont typeface="+mj-lt"/>
              <a:buAutoNum type="arabicPeriod" startAt="3"/>
            </a:pPr>
            <a:r>
              <a:rPr lang="en-US" dirty="0" smtClean="0"/>
              <a:t>Acting asynchronously</a:t>
            </a:r>
            <a:endParaRPr lang="en-US" dirty="0"/>
          </a:p>
          <a:p>
            <a:r>
              <a:rPr lang="en-US" dirty="0">
                <a:solidFill>
                  <a:schemeClr val="tx2"/>
                </a:solidFill>
              </a:rPr>
              <a:t>Avoiding Single Point of Failure</a:t>
            </a:r>
          </a:p>
          <a:p>
            <a:pPr marL="800100" lvl="1" indent="-457200">
              <a:buFont typeface="+mj-lt"/>
              <a:buAutoNum type="arabicPeriod" startAt="7"/>
            </a:pPr>
            <a:r>
              <a:rPr lang="en-US" dirty="0"/>
              <a:t>Redundant Design</a:t>
            </a:r>
          </a:p>
          <a:p>
            <a:pPr marL="0" indent="0">
              <a:buNone/>
            </a:pPr>
            <a:endParaRPr lang="ca-ES" dirty="0"/>
          </a:p>
        </p:txBody>
      </p:sp>
      <p:sp>
        <p:nvSpPr>
          <p:cNvPr id="3" name="Title 2"/>
          <p:cNvSpPr>
            <a:spLocks noGrp="1"/>
          </p:cNvSpPr>
          <p:nvPr>
            <p:ph type="title"/>
          </p:nvPr>
        </p:nvSpPr>
        <p:spPr/>
        <p:txBody>
          <a:bodyPr/>
          <a:lstStyle/>
          <a:p>
            <a:r>
              <a:rPr lang="ca-ES" dirty="0" smtClean="0"/>
              <a:t>3 </a:t>
            </a:r>
            <a:r>
              <a:rPr lang="ca-ES" dirty="0" err="1" smtClean="0"/>
              <a:t>Guidelines</a:t>
            </a:r>
            <a:r>
              <a:rPr lang="ca-ES" dirty="0"/>
              <a:t>,</a:t>
            </a:r>
            <a:r>
              <a:rPr lang="ca-ES" dirty="0" smtClean="0"/>
              <a:t> 7 </a:t>
            </a:r>
            <a:r>
              <a:rPr lang="ca-ES" dirty="0" err="1" smtClean="0"/>
              <a:t>Tenets</a:t>
            </a:r>
            <a:r>
              <a:rPr lang="ca-ES" dirty="0" smtClean="0"/>
              <a:t> </a:t>
            </a:r>
            <a:endParaRPr lang="ca-ES" dirty="0"/>
          </a:p>
        </p:txBody>
      </p:sp>
      <p:pic>
        <p:nvPicPr>
          <p:cNvPr id="5" name="Picture 2" descr="http://truckeerivertaxi.com/images/roundtrip.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2016" y="1304699"/>
            <a:ext cx="1131717" cy="10826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www.brooklynexposed.com/images/sized/images/uploads/main/Bottleneck-LOGO-r2-600x315.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524" b="89524" l="4667" r="95833">
                        <a14:foregroundMark x1="41667" y1="40000" x2="41667"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8145256" y="2668234"/>
            <a:ext cx="2870200" cy="1506856"/>
          </a:xfrm>
          <a:prstGeom prst="rect">
            <a:avLst/>
          </a:prstGeom>
          <a:noFill/>
          <a:extLst>
            <a:ext uri="{909E8E84-426E-40DD-AFC4-6F175D3DCCD1}">
              <a14:hiddenFill xmlns:a14="http://schemas.microsoft.com/office/drawing/2010/main">
                <a:solidFill>
                  <a:srgbClr val="FFFFFF"/>
                </a:solidFill>
              </a14:hiddenFill>
            </a:ext>
          </a:extLst>
        </p:spPr>
      </p:pic>
      <p:sp>
        <p:nvSpPr>
          <p:cNvPr id="7" name="&quot;No&quot; Symbol 6"/>
          <p:cNvSpPr/>
          <p:nvPr/>
        </p:nvSpPr>
        <p:spPr bwMode="auto">
          <a:xfrm>
            <a:off x="9660032" y="1814356"/>
            <a:ext cx="785486" cy="807928"/>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8" name="&quot;No&quot; Symbol 7"/>
          <p:cNvSpPr/>
          <p:nvPr/>
        </p:nvSpPr>
        <p:spPr bwMode="auto">
          <a:xfrm>
            <a:off x="9677874" y="3325932"/>
            <a:ext cx="785486" cy="807928"/>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9" name="Picture 2" descr="http://us.cdn3.123rf.com/168nwm/area123/area1231203/area123120300059/12882001-frayed-rope-on-a-white-background.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8929" b="89286" l="0" r="100000"/>
                    </a14:imgEffect>
                  </a14:imgLayer>
                </a14:imgProps>
              </a:ext>
              <a:ext uri="{28A0092B-C50C-407E-A947-70E740481C1C}">
                <a14:useLocalDpi xmlns:a14="http://schemas.microsoft.com/office/drawing/2010/main" val="0"/>
              </a:ext>
            </a:extLst>
          </a:blip>
          <a:srcRect/>
          <a:stretch>
            <a:fillRect/>
          </a:stretch>
        </p:blipFill>
        <p:spPr bwMode="auto">
          <a:xfrm>
            <a:off x="8654323" y="4267881"/>
            <a:ext cx="2170531" cy="1447022"/>
          </a:xfrm>
          <a:prstGeom prst="rect">
            <a:avLst/>
          </a:prstGeom>
          <a:noFill/>
          <a:extLst>
            <a:ext uri="{909E8E84-426E-40DD-AFC4-6F175D3DCCD1}">
              <a14:hiddenFill xmlns:a14="http://schemas.microsoft.com/office/drawing/2010/main">
                <a:solidFill>
                  <a:srgbClr val="FFFFFF"/>
                </a:solidFill>
              </a14:hiddenFill>
            </a:ext>
          </a:extLst>
        </p:spPr>
      </p:pic>
      <p:sp>
        <p:nvSpPr>
          <p:cNvPr id="10" name="&quot;No&quot; Symbol 9"/>
          <p:cNvSpPr/>
          <p:nvPr/>
        </p:nvSpPr>
        <p:spPr bwMode="auto">
          <a:xfrm>
            <a:off x="9660032" y="4698767"/>
            <a:ext cx="785486" cy="807928"/>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1" name="TextBox 10"/>
          <p:cNvSpPr txBox="1"/>
          <p:nvPr/>
        </p:nvSpPr>
        <p:spPr>
          <a:xfrm rot="18807408">
            <a:off x="8533521" y="5184585"/>
            <a:ext cx="5163313" cy="1060636"/>
          </a:xfrm>
          <a:prstGeom prst="rect">
            <a:avLst/>
          </a:prstGeom>
          <a:solidFill>
            <a:schemeClr val="tx2"/>
          </a:solidFill>
        </p:spPr>
        <p:txBody>
          <a:bodyPr wrap="none" lIns="0" tIns="0" rIns="0" bIns="0" rtlCol="0" anchor="ctr" anchorCtr="0">
            <a:normAutofit/>
          </a:bodyPr>
          <a:lstStyle/>
          <a:p>
            <a:pPr algn="ctr"/>
            <a:r>
              <a:rPr lang="ca-ES" sz="2800" b="1" dirty="0" smtClean="0">
                <a:solidFill>
                  <a:srgbClr val="FFFFFF"/>
                </a:solidFill>
              </a:rPr>
              <a:t>SUMMARY</a:t>
            </a:r>
          </a:p>
        </p:txBody>
      </p:sp>
    </p:spTree>
    <p:extLst>
      <p:ext uri="{BB962C8B-B14F-4D97-AF65-F5344CB8AC3E}">
        <p14:creationId xmlns:p14="http://schemas.microsoft.com/office/powerpoint/2010/main" val="34686586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smtClean="0"/>
              <a:t>SharePoint 2013 </a:t>
            </a:r>
            <a:r>
              <a:rPr lang="ca-ES" dirty="0" err="1"/>
              <a:t>s</a:t>
            </a:r>
            <a:r>
              <a:rPr lang="ca-ES" dirty="0" err="1" smtClean="0"/>
              <a:t>calable</a:t>
            </a:r>
            <a:r>
              <a:rPr lang="ca-ES" dirty="0" smtClean="0"/>
              <a:t> </a:t>
            </a:r>
            <a:r>
              <a:rPr lang="ca-ES" dirty="0" err="1" smtClean="0"/>
              <a:t>app</a:t>
            </a:r>
            <a:r>
              <a:rPr lang="ca-ES" dirty="0" smtClean="0"/>
              <a:t> </a:t>
            </a:r>
            <a:r>
              <a:rPr lang="ca-ES" dirty="0" err="1" smtClean="0"/>
              <a:t>architecture</a:t>
            </a:r>
            <a:endParaRPr lang="ca-ES" dirty="0"/>
          </a:p>
        </p:txBody>
      </p:sp>
      <p:pic>
        <p:nvPicPr>
          <p:cNvPr id="5" name="Picture 4"/>
          <p:cNvPicPr>
            <a:picLocks noChangeAspect="1"/>
          </p:cNvPicPr>
          <p:nvPr/>
        </p:nvPicPr>
        <p:blipFill>
          <a:blip r:embed="rId2"/>
          <a:stretch>
            <a:fillRect/>
          </a:stretch>
        </p:blipFill>
        <p:spPr>
          <a:xfrm>
            <a:off x="2308429" y="1303660"/>
            <a:ext cx="7843270" cy="5432156"/>
          </a:xfrm>
          <a:prstGeom prst="rect">
            <a:avLst/>
          </a:prstGeom>
        </p:spPr>
      </p:pic>
      <p:pic>
        <p:nvPicPr>
          <p:cNvPr id="6" name="Picture 2" descr="http://truckeerivertaxi.com/images/roundtri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87432" y="1916714"/>
            <a:ext cx="514052" cy="491776"/>
          </a:xfrm>
          <a:prstGeom prst="rect">
            <a:avLst/>
          </a:prstGeom>
          <a:noFill/>
          <a:extLst>
            <a:ext uri="{909E8E84-426E-40DD-AFC4-6F175D3DCCD1}">
              <a14:hiddenFill xmlns:a14="http://schemas.microsoft.com/office/drawing/2010/main">
                <a:solidFill>
                  <a:srgbClr val="FFFFFF"/>
                </a:solidFill>
              </a14:hiddenFill>
            </a:ext>
          </a:extLst>
        </p:spPr>
      </p:pic>
      <p:sp>
        <p:nvSpPr>
          <p:cNvPr id="7" name="&quot;No&quot; Symbol 6"/>
          <p:cNvSpPr/>
          <p:nvPr/>
        </p:nvSpPr>
        <p:spPr bwMode="auto">
          <a:xfrm>
            <a:off x="6139358" y="2103178"/>
            <a:ext cx="356785" cy="366979"/>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8" name="Picture 2" descr="http://truckeerivertaxi.com/images/roundtri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8676" y="3820297"/>
            <a:ext cx="514052" cy="491776"/>
          </a:xfrm>
          <a:prstGeom prst="rect">
            <a:avLst/>
          </a:prstGeom>
          <a:noFill/>
          <a:extLst>
            <a:ext uri="{909E8E84-426E-40DD-AFC4-6F175D3DCCD1}">
              <a14:hiddenFill xmlns:a14="http://schemas.microsoft.com/office/drawing/2010/main">
                <a:solidFill>
                  <a:srgbClr val="FFFFFF"/>
                </a:solidFill>
              </a14:hiddenFill>
            </a:ext>
          </a:extLst>
        </p:spPr>
      </p:pic>
      <p:sp>
        <p:nvSpPr>
          <p:cNvPr id="9" name="&quot;No&quot; Symbol 8"/>
          <p:cNvSpPr/>
          <p:nvPr/>
        </p:nvSpPr>
        <p:spPr bwMode="auto">
          <a:xfrm>
            <a:off x="3250602" y="4006761"/>
            <a:ext cx="356785" cy="366979"/>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10" name="Picture 2" descr="http://truckeerivertaxi.com/images/roundtri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04250" y="5391065"/>
            <a:ext cx="514052" cy="491776"/>
          </a:xfrm>
          <a:prstGeom prst="rect">
            <a:avLst/>
          </a:prstGeom>
          <a:noFill/>
          <a:extLst>
            <a:ext uri="{909E8E84-426E-40DD-AFC4-6F175D3DCCD1}">
              <a14:hiddenFill xmlns:a14="http://schemas.microsoft.com/office/drawing/2010/main">
                <a:solidFill>
                  <a:srgbClr val="FFFFFF"/>
                </a:solidFill>
              </a14:hiddenFill>
            </a:ext>
          </a:extLst>
        </p:spPr>
      </p:pic>
      <p:sp>
        <p:nvSpPr>
          <p:cNvPr id="11" name="&quot;No&quot; Symbol 10"/>
          <p:cNvSpPr/>
          <p:nvPr/>
        </p:nvSpPr>
        <p:spPr bwMode="auto">
          <a:xfrm>
            <a:off x="5556176" y="5577529"/>
            <a:ext cx="356785" cy="366979"/>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12" name="Picture 2" descr="http://truckeerivertaxi.com/images/roundtri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7539" y="3897070"/>
            <a:ext cx="514052" cy="491776"/>
          </a:xfrm>
          <a:prstGeom prst="rect">
            <a:avLst/>
          </a:prstGeom>
          <a:noFill/>
          <a:extLst>
            <a:ext uri="{909E8E84-426E-40DD-AFC4-6F175D3DCCD1}">
              <a14:hiddenFill xmlns:a14="http://schemas.microsoft.com/office/drawing/2010/main">
                <a:solidFill>
                  <a:srgbClr val="FFFFFF"/>
                </a:solidFill>
              </a14:hiddenFill>
            </a:ext>
          </a:extLst>
        </p:spPr>
      </p:pic>
      <p:sp>
        <p:nvSpPr>
          <p:cNvPr id="13" name="&quot;No&quot; Symbol 12"/>
          <p:cNvSpPr/>
          <p:nvPr/>
        </p:nvSpPr>
        <p:spPr bwMode="auto">
          <a:xfrm>
            <a:off x="6349465" y="4083534"/>
            <a:ext cx="356785" cy="366979"/>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14" name="Picture 4" descr="http://www.brooklynexposed.com/images/sized/images/uploads/main/Bottleneck-LOGO-r2-600x315.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9524" b="89524" l="4667" r="95833">
                        <a14:foregroundMark x1="41667" y1="40000" x2="41667"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8637866" y="4006761"/>
            <a:ext cx="1097239" cy="576051"/>
          </a:xfrm>
          <a:prstGeom prst="rect">
            <a:avLst/>
          </a:prstGeom>
          <a:noFill/>
          <a:extLst>
            <a:ext uri="{909E8E84-426E-40DD-AFC4-6F175D3DCCD1}">
              <a14:hiddenFill xmlns:a14="http://schemas.microsoft.com/office/drawing/2010/main">
                <a:solidFill>
                  <a:srgbClr val="FFFFFF"/>
                </a:solidFill>
              </a14:hiddenFill>
            </a:ext>
          </a:extLst>
        </p:spPr>
      </p:pic>
      <p:sp>
        <p:nvSpPr>
          <p:cNvPr id="15" name="&quot;No&quot; Symbol 14"/>
          <p:cNvSpPr/>
          <p:nvPr/>
        </p:nvSpPr>
        <p:spPr bwMode="auto">
          <a:xfrm>
            <a:off x="9130177" y="4267024"/>
            <a:ext cx="300281" cy="308860"/>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16" name="Picture 4" descr="http://www.brooklynexposed.com/images/sized/images/uploads/main/Bottleneck-LOGO-r2-600x315.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9524" b="89524" l="4667" r="95833">
                        <a14:foregroundMark x1="41667" y1="40000" x2="41667"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5000898" y="5939766"/>
            <a:ext cx="1097239" cy="576051"/>
          </a:xfrm>
          <a:prstGeom prst="rect">
            <a:avLst/>
          </a:prstGeom>
          <a:noFill/>
          <a:extLst>
            <a:ext uri="{909E8E84-426E-40DD-AFC4-6F175D3DCCD1}">
              <a14:hiddenFill xmlns:a14="http://schemas.microsoft.com/office/drawing/2010/main">
                <a:solidFill>
                  <a:srgbClr val="FFFFFF"/>
                </a:solidFill>
              </a14:hiddenFill>
            </a:ext>
          </a:extLst>
        </p:spPr>
      </p:pic>
      <p:sp>
        <p:nvSpPr>
          <p:cNvPr id="17" name="&quot;No&quot; Symbol 16"/>
          <p:cNvSpPr/>
          <p:nvPr/>
        </p:nvSpPr>
        <p:spPr bwMode="auto">
          <a:xfrm>
            <a:off x="5493209" y="6200029"/>
            <a:ext cx="300281" cy="308860"/>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18" name="Picture 4" descr="http://www.brooklynexposed.com/images/sized/images/uploads/main/Bottleneck-LOGO-r2-600x315.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9524" b="89524" l="4667" r="95833">
                        <a14:foregroundMark x1="41667" y1="40000" x2="41667"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6753218" y="3812795"/>
            <a:ext cx="1097239" cy="576051"/>
          </a:xfrm>
          <a:prstGeom prst="rect">
            <a:avLst/>
          </a:prstGeom>
          <a:noFill/>
          <a:extLst>
            <a:ext uri="{909E8E84-426E-40DD-AFC4-6F175D3DCCD1}">
              <a14:hiddenFill xmlns:a14="http://schemas.microsoft.com/office/drawing/2010/main">
                <a:solidFill>
                  <a:srgbClr val="FFFFFF"/>
                </a:solidFill>
              </a14:hiddenFill>
            </a:ext>
          </a:extLst>
        </p:spPr>
      </p:pic>
      <p:sp>
        <p:nvSpPr>
          <p:cNvPr id="19" name="&quot;No&quot; Symbol 18"/>
          <p:cNvSpPr/>
          <p:nvPr/>
        </p:nvSpPr>
        <p:spPr bwMode="auto">
          <a:xfrm>
            <a:off x="7245529" y="4073058"/>
            <a:ext cx="300281" cy="308860"/>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20" name="Picture 4" descr="http://www.brooklynexposed.com/images/sized/images/uploads/main/Bottleneck-LOGO-r2-600x315.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9524" b="89524" l="4667" r="95833">
                        <a14:foregroundMark x1="41667" y1="40000" x2="41667"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3700137" y="3736933"/>
            <a:ext cx="1097239" cy="576051"/>
          </a:xfrm>
          <a:prstGeom prst="rect">
            <a:avLst/>
          </a:prstGeom>
          <a:noFill/>
          <a:extLst>
            <a:ext uri="{909E8E84-426E-40DD-AFC4-6F175D3DCCD1}">
              <a14:hiddenFill xmlns:a14="http://schemas.microsoft.com/office/drawing/2010/main">
                <a:solidFill>
                  <a:srgbClr val="FFFFFF"/>
                </a:solidFill>
              </a14:hiddenFill>
            </a:ext>
          </a:extLst>
        </p:spPr>
      </p:pic>
      <p:sp>
        <p:nvSpPr>
          <p:cNvPr id="21" name="&quot;No&quot; Symbol 20"/>
          <p:cNvSpPr/>
          <p:nvPr/>
        </p:nvSpPr>
        <p:spPr bwMode="auto">
          <a:xfrm>
            <a:off x="4192448" y="3997196"/>
            <a:ext cx="300281" cy="308860"/>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22" name="Picture 2" descr="http://us.cdn3.123rf.com/168nwm/area123/area1231203/area123120300059/12882001-frayed-rope-on-a-white-background.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8929" b="89286" l="0" r="100000"/>
                    </a14:imgEffect>
                  </a14:imgLayer>
                </a14:imgProps>
              </a:ext>
              <a:ext uri="{28A0092B-C50C-407E-A947-70E740481C1C}">
                <a14:useLocalDpi xmlns:a14="http://schemas.microsoft.com/office/drawing/2010/main" val="0"/>
              </a:ext>
            </a:extLst>
          </a:blip>
          <a:srcRect/>
          <a:stretch>
            <a:fillRect/>
          </a:stretch>
        </p:blipFill>
        <p:spPr bwMode="auto">
          <a:xfrm>
            <a:off x="2448539" y="2590704"/>
            <a:ext cx="1101540" cy="734361"/>
          </a:xfrm>
          <a:prstGeom prst="rect">
            <a:avLst/>
          </a:prstGeom>
          <a:noFill/>
          <a:extLst>
            <a:ext uri="{909E8E84-426E-40DD-AFC4-6F175D3DCCD1}">
              <a14:hiddenFill xmlns:a14="http://schemas.microsoft.com/office/drawing/2010/main">
                <a:solidFill>
                  <a:srgbClr val="FFFFFF"/>
                </a:solidFill>
              </a14:hiddenFill>
            </a:ext>
          </a:extLst>
        </p:spPr>
      </p:pic>
      <p:sp>
        <p:nvSpPr>
          <p:cNvPr id="23" name="&quot;No&quot; Symbol 22"/>
          <p:cNvSpPr/>
          <p:nvPr/>
        </p:nvSpPr>
        <p:spPr bwMode="auto">
          <a:xfrm>
            <a:off x="2934375" y="2828703"/>
            <a:ext cx="398633" cy="410022"/>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24" name="Picture 2" descr="http://us.cdn3.123rf.com/168nwm/area123/area1231203/area123120300059/12882001-frayed-rope-on-a-white-background.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8929" b="89286" l="0" r="100000"/>
                    </a14:imgEffect>
                  </a14:imgLayer>
                </a14:imgProps>
              </a:ext>
              <a:ext uri="{28A0092B-C50C-407E-A947-70E740481C1C}">
                <a14:useLocalDpi xmlns:a14="http://schemas.microsoft.com/office/drawing/2010/main" val="0"/>
              </a:ext>
            </a:extLst>
          </a:blip>
          <a:srcRect/>
          <a:stretch>
            <a:fillRect/>
          </a:stretch>
        </p:blipFill>
        <p:spPr bwMode="auto">
          <a:xfrm>
            <a:off x="5559824" y="2648951"/>
            <a:ext cx="1101540" cy="734361"/>
          </a:xfrm>
          <a:prstGeom prst="rect">
            <a:avLst/>
          </a:prstGeom>
          <a:noFill/>
          <a:extLst>
            <a:ext uri="{909E8E84-426E-40DD-AFC4-6F175D3DCCD1}">
              <a14:hiddenFill xmlns:a14="http://schemas.microsoft.com/office/drawing/2010/main">
                <a:solidFill>
                  <a:srgbClr val="FFFFFF"/>
                </a:solidFill>
              </a14:hiddenFill>
            </a:ext>
          </a:extLst>
        </p:spPr>
      </p:pic>
      <p:sp>
        <p:nvSpPr>
          <p:cNvPr id="25" name="&quot;No&quot; Symbol 24"/>
          <p:cNvSpPr/>
          <p:nvPr/>
        </p:nvSpPr>
        <p:spPr bwMode="auto">
          <a:xfrm>
            <a:off x="6045660" y="2886950"/>
            <a:ext cx="398633" cy="410022"/>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26" name="Picture 2" descr="http://us.cdn3.123rf.com/168nwm/area123/area1231203/area123120300059/12882001-frayed-rope-on-a-white-background.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8929" b="89286" l="0" r="100000"/>
                    </a14:imgEffect>
                  </a14:imgLayer>
                </a14:imgProps>
              </a:ext>
              <a:ext uri="{28A0092B-C50C-407E-A947-70E740481C1C}">
                <a14:useLocalDpi xmlns:a14="http://schemas.microsoft.com/office/drawing/2010/main" val="0"/>
              </a:ext>
            </a:extLst>
          </a:blip>
          <a:srcRect/>
          <a:stretch>
            <a:fillRect/>
          </a:stretch>
        </p:blipFill>
        <p:spPr bwMode="auto">
          <a:xfrm>
            <a:off x="8700650" y="2054332"/>
            <a:ext cx="1101540" cy="734361"/>
          </a:xfrm>
          <a:prstGeom prst="rect">
            <a:avLst/>
          </a:prstGeom>
          <a:noFill/>
          <a:extLst>
            <a:ext uri="{909E8E84-426E-40DD-AFC4-6F175D3DCCD1}">
              <a14:hiddenFill xmlns:a14="http://schemas.microsoft.com/office/drawing/2010/main">
                <a:solidFill>
                  <a:srgbClr val="FFFFFF"/>
                </a:solidFill>
              </a14:hiddenFill>
            </a:ext>
          </a:extLst>
        </p:spPr>
      </p:pic>
      <p:sp>
        <p:nvSpPr>
          <p:cNvPr id="27" name="&quot;No&quot; Symbol 26"/>
          <p:cNvSpPr/>
          <p:nvPr/>
        </p:nvSpPr>
        <p:spPr bwMode="auto">
          <a:xfrm>
            <a:off x="9186486" y="2292331"/>
            <a:ext cx="398633" cy="410022"/>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28" name="Picture 2" descr="http://us.cdn3.123rf.com/168nwm/area123/area1231203/area123120300059/12882001-frayed-rope-on-a-white-background.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8929" b="89286" l="0" r="100000"/>
                    </a14:imgEffect>
                  </a14:imgLayer>
                </a14:imgProps>
              </a:ext>
              <a:ext uri="{28A0092B-C50C-407E-A947-70E740481C1C}">
                <a14:useLocalDpi xmlns:a14="http://schemas.microsoft.com/office/drawing/2010/main" val="0"/>
              </a:ext>
            </a:extLst>
          </a:blip>
          <a:srcRect/>
          <a:stretch>
            <a:fillRect/>
          </a:stretch>
        </p:blipFill>
        <p:spPr bwMode="auto">
          <a:xfrm>
            <a:off x="2565449" y="5498816"/>
            <a:ext cx="1101540" cy="734361"/>
          </a:xfrm>
          <a:prstGeom prst="rect">
            <a:avLst/>
          </a:prstGeom>
          <a:noFill/>
          <a:extLst>
            <a:ext uri="{909E8E84-426E-40DD-AFC4-6F175D3DCCD1}">
              <a14:hiddenFill xmlns:a14="http://schemas.microsoft.com/office/drawing/2010/main">
                <a:solidFill>
                  <a:srgbClr val="FFFFFF"/>
                </a:solidFill>
              </a14:hiddenFill>
            </a:ext>
          </a:extLst>
        </p:spPr>
      </p:pic>
      <p:sp>
        <p:nvSpPr>
          <p:cNvPr id="29" name="&quot;No&quot; Symbol 28"/>
          <p:cNvSpPr/>
          <p:nvPr/>
        </p:nvSpPr>
        <p:spPr bwMode="auto">
          <a:xfrm>
            <a:off x="3051285" y="5736815"/>
            <a:ext cx="398633" cy="410022"/>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Tree>
    <p:extLst>
      <p:ext uri="{BB962C8B-B14F-4D97-AF65-F5344CB8AC3E}">
        <p14:creationId xmlns:p14="http://schemas.microsoft.com/office/powerpoint/2010/main" val="41872533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par>
                                <p:cTn id="60" presetID="10" presetClass="entr" presetSubtype="0"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10"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par>
                                <p:cTn id="78" presetID="10" presetClass="entr" presetSubtype="0"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5" grpId="0" animBg="1"/>
      <p:bldP spid="17" grpId="0" animBg="1"/>
      <p:bldP spid="19" grpId="0" animBg="1"/>
      <p:bldP spid="21" grpId="0" animBg="1"/>
      <p:bldP spid="23" grpId="0" animBg="1"/>
      <p:bldP spid="25" grpId="0" animBg="1"/>
      <p:bldP spid="27" grpId="0" animBg="1"/>
      <p:bldP spid="2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err="1" smtClean="0"/>
              <a:t>Avoiding</a:t>
            </a:r>
            <a:r>
              <a:rPr lang="ca-ES" dirty="0" smtClean="0"/>
              <a:t> </a:t>
            </a:r>
            <a:r>
              <a:rPr lang="ca-ES" dirty="0" err="1" smtClean="0"/>
              <a:t>roundtrips</a:t>
            </a:r>
            <a:endParaRPr lang="ca-ES" dirty="0"/>
          </a:p>
        </p:txBody>
      </p:sp>
      <p:pic>
        <p:nvPicPr>
          <p:cNvPr id="6" name="Picture 2" descr="http://truckeerivertaxi.com/images/roundtrip.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57907" y="4859813"/>
            <a:ext cx="1131717" cy="1082676"/>
          </a:xfrm>
          <a:prstGeom prst="rect">
            <a:avLst/>
          </a:prstGeom>
          <a:noFill/>
          <a:extLst>
            <a:ext uri="{909E8E84-426E-40DD-AFC4-6F175D3DCCD1}">
              <a14:hiddenFill xmlns:a14="http://schemas.microsoft.com/office/drawing/2010/main">
                <a:solidFill>
                  <a:srgbClr val="FFFFFF"/>
                </a:solidFill>
              </a14:hiddenFill>
            </a:ext>
          </a:extLst>
        </p:spPr>
      </p:pic>
      <p:sp>
        <p:nvSpPr>
          <p:cNvPr id="7" name="&quot;No&quot; Symbol 6"/>
          <p:cNvSpPr/>
          <p:nvPr/>
        </p:nvSpPr>
        <p:spPr bwMode="auto">
          <a:xfrm>
            <a:off x="10505923" y="5369470"/>
            <a:ext cx="785486" cy="807928"/>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Tree>
    <p:extLst>
      <p:ext uri="{BB962C8B-B14F-4D97-AF65-F5344CB8AC3E}">
        <p14:creationId xmlns:p14="http://schemas.microsoft.com/office/powerpoint/2010/main" val="346971581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err="1" smtClean="0"/>
              <a:t>Effective</a:t>
            </a:r>
            <a:r>
              <a:rPr lang="ca-ES" dirty="0" smtClean="0"/>
              <a:t> </a:t>
            </a:r>
            <a:r>
              <a:rPr lang="ca-ES" dirty="0" err="1" smtClean="0"/>
              <a:t>caching</a:t>
            </a:r>
            <a:r>
              <a:rPr lang="ca-ES" dirty="0" smtClean="0"/>
              <a:t> </a:t>
            </a:r>
            <a:r>
              <a:rPr lang="ca-ES" dirty="0" err="1" smtClean="0"/>
              <a:t>mechanisms</a:t>
            </a:r>
            <a:r>
              <a:rPr lang="ca-ES" dirty="0" smtClean="0"/>
              <a:t> </a:t>
            </a:r>
            <a:endParaRPr lang="ca-ES" dirty="0"/>
          </a:p>
        </p:txBody>
      </p:sp>
    </p:spTree>
    <p:extLst>
      <p:ext uri="{BB962C8B-B14F-4D97-AF65-F5344CB8AC3E}">
        <p14:creationId xmlns:p14="http://schemas.microsoft.com/office/powerpoint/2010/main" val="133302900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6678"/>
            <a:ext cx="6951711" cy="3877985"/>
          </a:xfrm>
        </p:spPr>
        <p:txBody>
          <a:bodyPr/>
          <a:lstStyle/>
          <a:p>
            <a:r>
              <a:rPr lang="en-US" dirty="0"/>
              <a:t>Caching is the </a:t>
            </a:r>
            <a:r>
              <a:rPr lang="en-US" dirty="0">
                <a:solidFill>
                  <a:schemeClr val="tx2"/>
                </a:solidFill>
              </a:rPr>
              <a:t>cheapest way </a:t>
            </a:r>
            <a:r>
              <a:rPr lang="en-US" dirty="0"/>
              <a:t>to avoid unnecessary roundtrips</a:t>
            </a:r>
          </a:p>
          <a:p>
            <a:endParaRPr lang="en-US" dirty="0"/>
          </a:p>
          <a:p>
            <a:r>
              <a:rPr lang="en-US" dirty="0" smtClean="0">
                <a:solidFill>
                  <a:schemeClr val="tx2"/>
                </a:solidFill>
              </a:rPr>
              <a:t>Stale </a:t>
            </a:r>
            <a:r>
              <a:rPr lang="en-US" dirty="0">
                <a:solidFill>
                  <a:schemeClr val="tx2"/>
                </a:solidFill>
              </a:rPr>
              <a:t>d</a:t>
            </a:r>
            <a:r>
              <a:rPr lang="en-US" dirty="0" smtClean="0">
                <a:solidFill>
                  <a:schemeClr val="tx2"/>
                </a:solidFill>
              </a:rPr>
              <a:t>ata</a:t>
            </a:r>
            <a:endParaRPr lang="en-US" dirty="0">
              <a:solidFill>
                <a:schemeClr val="tx2"/>
              </a:solidFill>
            </a:endParaRPr>
          </a:p>
          <a:p>
            <a:endParaRPr lang="ca-ES" dirty="0"/>
          </a:p>
        </p:txBody>
      </p:sp>
      <p:sp>
        <p:nvSpPr>
          <p:cNvPr id="3" name="Title 2"/>
          <p:cNvSpPr>
            <a:spLocks noGrp="1"/>
          </p:cNvSpPr>
          <p:nvPr>
            <p:ph type="title"/>
          </p:nvPr>
        </p:nvSpPr>
        <p:spPr/>
        <p:txBody>
          <a:bodyPr/>
          <a:lstStyle/>
          <a:p>
            <a:r>
              <a:rPr lang="ca-ES" dirty="0" err="1" smtClean="0"/>
              <a:t>Effective</a:t>
            </a:r>
            <a:r>
              <a:rPr lang="ca-ES" dirty="0" smtClean="0"/>
              <a:t> </a:t>
            </a:r>
            <a:r>
              <a:rPr lang="ca-ES" dirty="0" err="1" smtClean="0"/>
              <a:t>caching</a:t>
            </a:r>
            <a:r>
              <a:rPr lang="ca-ES" dirty="0" smtClean="0"/>
              <a:t> </a:t>
            </a:r>
            <a:r>
              <a:rPr lang="ca-ES" dirty="0" err="1" smtClean="0"/>
              <a:t>mechanisms</a:t>
            </a:r>
            <a:endParaRPr lang="ca-E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1913" b="96175" l="9707" r="95080"/>
                    </a14:imgEffect>
                  </a14:imgLayer>
                </a14:imgProps>
              </a:ext>
            </a:extLst>
          </a:blip>
          <a:stretch>
            <a:fillRect/>
          </a:stretch>
        </p:blipFill>
        <p:spPr>
          <a:xfrm>
            <a:off x="7361695" y="1717573"/>
            <a:ext cx="4613013" cy="4490327"/>
          </a:xfrm>
          <a:prstGeom prst="rect">
            <a:avLst/>
          </a:prstGeom>
        </p:spPr>
      </p:pic>
    </p:spTree>
    <p:extLst>
      <p:ext uri="{BB962C8B-B14F-4D97-AF65-F5344CB8AC3E}">
        <p14:creationId xmlns:p14="http://schemas.microsoft.com/office/powerpoint/2010/main" val="137726285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5511551" cy="4924425"/>
          </a:xfrm>
        </p:spPr>
        <p:txBody>
          <a:bodyPr/>
          <a:lstStyle/>
          <a:p>
            <a:endParaRPr lang="en-US" dirty="0" smtClean="0">
              <a:solidFill>
                <a:schemeClr val="tx2"/>
              </a:solidFill>
            </a:endParaRPr>
          </a:p>
          <a:p>
            <a:r>
              <a:rPr lang="en-US" dirty="0" smtClean="0">
                <a:solidFill>
                  <a:schemeClr val="tx2"/>
                </a:solidFill>
              </a:rPr>
              <a:t>Local </a:t>
            </a:r>
            <a:r>
              <a:rPr lang="en-US" dirty="0">
                <a:solidFill>
                  <a:schemeClr val="tx2"/>
                </a:solidFill>
              </a:rPr>
              <a:t>c</a:t>
            </a:r>
            <a:r>
              <a:rPr lang="en-US" dirty="0" smtClean="0">
                <a:solidFill>
                  <a:schemeClr val="tx2"/>
                </a:solidFill>
              </a:rPr>
              <a:t>ache</a:t>
            </a:r>
            <a:endParaRPr lang="en-US" dirty="0">
              <a:solidFill>
                <a:schemeClr val="tx2"/>
              </a:solidFill>
            </a:endParaRPr>
          </a:p>
          <a:p>
            <a:pPr lvl="1"/>
            <a:r>
              <a:rPr lang="en-US" dirty="0"/>
              <a:t>Small, static data, very frequently accessed</a:t>
            </a:r>
          </a:p>
          <a:p>
            <a:endParaRPr lang="en-US" dirty="0" smtClean="0">
              <a:solidFill>
                <a:schemeClr val="tx2"/>
              </a:solidFill>
            </a:endParaRPr>
          </a:p>
          <a:p>
            <a:r>
              <a:rPr lang="en-US" dirty="0" smtClean="0">
                <a:solidFill>
                  <a:schemeClr val="tx2"/>
                </a:solidFill>
              </a:rPr>
              <a:t>Distributed cache</a:t>
            </a:r>
            <a:endParaRPr lang="en-US" dirty="0">
              <a:solidFill>
                <a:schemeClr val="tx2"/>
              </a:solidFill>
            </a:endParaRPr>
          </a:p>
          <a:p>
            <a:pPr lvl="1"/>
            <a:r>
              <a:rPr lang="en-US" dirty="0"/>
              <a:t>Everything that you reasonably can</a:t>
            </a:r>
          </a:p>
          <a:p>
            <a:endParaRPr lang="ca-ES" dirty="0"/>
          </a:p>
        </p:txBody>
      </p:sp>
      <p:sp>
        <p:nvSpPr>
          <p:cNvPr id="3" name="Title 2"/>
          <p:cNvSpPr>
            <a:spLocks noGrp="1"/>
          </p:cNvSpPr>
          <p:nvPr>
            <p:ph type="title"/>
          </p:nvPr>
        </p:nvSpPr>
        <p:spPr>
          <a:xfrm>
            <a:off x="274638" y="295274"/>
            <a:ext cx="11889564" cy="917575"/>
          </a:xfrm>
        </p:spPr>
        <p:txBody>
          <a:bodyPr/>
          <a:lstStyle/>
          <a:p>
            <a:r>
              <a:rPr lang="ca-ES" dirty="0" smtClean="0"/>
              <a:t>Local </a:t>
            </a:r>
            <a:r>
              <a:rPr lang="ca-ES" dirty="0" err="1" smtClean="0"/>
              <a:t>and</a:t>
            </a:r>
            <a:r>
              <a:rPr lang="ca-ES" dirty="0" smtClean="0"/>
              <a:t> </a:t>
            </a:r>
            <a:r>
              <a:rPr lang="ca-ES" dirty="0" err="1" smtClean="0"/>
              <a:t>distributed</a:t>
            </a:r>
            <a:r>
              <a:rPr lang="ca-ES" dirty="0" smtClean="0"/>
              <a:t> cache</a:t>
            </a:r>
            <a:endParaRPr lang="ca-ES" dirty="0"/>
          </a:p>
        </p:txBody>
      </p:sp>
      <p:pic>
        <p:nvPicPr>
          <p:cNvPr id="2" name="Picture 1"/>
          <p:cNvPicPr>
            <a:picLocks noChangeAspect="1"/>
          </p:cNvPicPr>
          <p:nvPr/>
        </p:nvPicPr>
        <p:blipFill>
          <a:blip r:embed="rId2"/>
          <a:stretch>
            <a:fillRect/>
          </a:stretch>
        </p:blipFill>
        <p:spPr>
          <a:xfrm>
            <a:off x="5977958" y="2102822"/>
            <a:ext cx="5976664" cy="3144479"/>
          </a:xfrm>
          <a:prstGeom prst="rect">
            <a:avLst/>
          </a:prstGeom>
        </p:spPr>
      </p:pic>
    </p:spTree>
    <p:extLst>
      <p:ext uri="{BB962C8B-B14F-4D97-AF65-F5344CB8AC3E}">
        <p14:creationId xmlns:p14="http://schemas.microsoft.com/office/powerpoint/2010/main" val="52333694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738664"/>
          </a:xfrm>
        </p:spPr>
        <p:txBody>
          <a:bodyPr/>
          <a:lstStyle/>
          <a:p>
            <a:r>
              <a:rPr lang="ca-ES" dirty="0" err="1" smtClean="0"/>
              <a:t>Example</a:t>
            </a:r>
            <a:r>
              <a:rPr lang="ca-ES" dirty="0" smtClean="0"/>
              <a:t> of </a:t>
            </a:r>
            <a:r>
              <a:rPr lang="ca-ES" dirty="0" err="1" smtClean="0"/>
              <a:t>effective</a:t>
            </a:r>
            <a:r>
              <a:rPr lang="ca-ES" dirty="0" smtClean="0"/>
              <a:t> cache </a:t>
            </a:r>
            <a:r>
              <a:rPr lang="ca-ES" dirty="0" err="1" smtClean="0"/>
              <a:t>mechanism</a:t>
            </a:r>
            <a:endParaRPr lang="ca-ES" dirty="0"/>
          </a:p>
        </p:txBody>
      </p:sp>
      <p:sp>
        <p:nvSpPr>
          <p:cNvPr id="3" name="Title 2"/>
          <p:cNvSpPr>
            <a:spLocks noGrp="1"/>
          </p:cNvSpPr>
          <p:nvPr>
            <p:ph type="title"/>
          </p:nvPr>
        </p:nvSpPr>
        <p:spPr/>
        <p:txBody>
          <a:bodyPr/>
          <a:lstStyle/>
          <a:p>
            <a:r>
              <a:rPr lang="ca-ES" dirty="0" err="1" smtClean="0"/>
              <a:t>Domain</a:t>
            </a:r>
            <a:r>
              <a:rPr lang="ca-ES" dirty="0" smtClean="0"/>
              <a:t> </a:t>
            </a:r>
            <a:r>
              <a:rPr lang="ca-ES" dirty="0" err="1" smtClean="0"/>
              <a:t>Name</a:t>
            </a:r>
            <a:r>
              <a:rPr lang="ca-ES" dirty="0" smtClean="0"/>
              <a:t> System (DNS)</a:t>
            </a:r>
            <a:endParaRPr lang="ca-ES" dirty="0"/>
          </a:p>
        </p:txBody>
      </p:sp>
      <p:pic>
        <p:nvPicPr>
          <p:cNvPr id="1026" name="Picture 2" descr="http://upload.wikimedia.org/wikipedia/commons/thumb/0/09/DNS_in_the_real_world.svg/1000px-DNS_in_the_real_world.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5738" y="2273126"/>
            <a:ext cx="9525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89303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smtClean="0"/>
              <a:t>Content </a:t>
            </a:r>
            <a:r>
              <a:rPr lang="ca-ES" dirty="0" err="1" smtClean="0"/>
              <a:t>delivery</a:t>
            </a:r>
            <a:r>
              <a:rPr lang="ca-ES" dirty="0" smtClean="0"/>
              <a:t> networks (CDN)</a:t>
            </a:r>
            <a:endParaRPr lang="ca-ES" dirty="0"/>
          </a:p>
        </p:txBody>
      </p:sp>
    </p:spTree>
    <p:extLst>
      <p:ext uri="{BB962C8B-B14F-4D97-AF65-F5344CB8AC3E}">
        <p14:creationId xmlns:p14="http://schemas.microsoft.com/office/powerpoint/2010/main" val="310836433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946429" y="1913086"/>
            <a:ext cx="3901754" cy="3086831"/>
          </a:xfrm>
          <a:prstGeom prst="rect">
            <a:avLst/>
          </a:prstGeom>
        </p:spPr>
      </p:pic>
      <p:sp>
        <p:nvSpPr>
          <p:cNvPr id="4" name="Text Placeholder 3"/>
          <p:cNvSpPr>
            <a:spLocks noGrp="1"/>
          </p:cNvSpPr>
          <p:nvPr>
            <p:ph type="body" sz="quarter" idx="10"/>
          </p:nvPr>
        </p:nvSpPr>
        <p:spPr>
          <a:xfrm>
            <a:off x="274638" y="1212850"/>
            <a:ext cx="11887200" cy="3988784"/>
          </a:xfrm>
        </p:spPr>
        <p:txBody>
          <a:bodyPr/>
          <a:lstStyle/>
          <a:p>
            <a:r>
              <a:rPr lang="en-US" dirty="0">
                <a:solidFill>
                  <a:schemeClr val="tx2"/>
                </a:solidFill>
              </a:rPr>
              <a:t>Big</a:t>
            </a:r>
            <a:r>
              <a:rPr lang="en-US" dirty="0"/>
              <a:t> binary storage in the cloud</a:t>
            </a:r>
          </a:p>
          <a:p>
            <a:pPr marL="342900" lvl="1" indent="0">
              <a:buNone/>
            </a:pPr>
            <a:endParaRPr lang="en-US" dirty="0" smtClean="0"/>
          </a:p>
          <a:p>
            <a:r>
              <a:rPr lang="en-US" dirty="0">
                <a:solidFill>
                  <a:schemeClr val="tx2"/>
                </a:solidFill>
              </a:rPr>
              <a:t>Bypass the Processing</a:t>
            </a:r>
          </a:p>
          <a:p>
            <a:pPr lvl="1"/>
            <a:r>
              <a:rPr lang="en-US" dirty="0"/>
              <a:t>Public BLOBs can be accessed by URL</a:t>
            </a:r>
          </a:p>
          <a:p>
            <a:r>
              <a:rPr lang="en-US" dirty="0">
                <a:solidFill>
                  <a:schemeClr val="tx2"/>
                </a:solidFill>
              </a:rPr>
              <a:t>Shared Signatures</a:t>
            </a:r>
          </a:p>
          <a:p>
            <a:pPr lvl="1"/>
            <a:r>
              <a:rPr lang="en-US" dirty="0"/>
              <a:t>Private BLOBs can be accessed by </a:t>
            </a:r>
            <a:r>
              <a:rPr lang="en-US" dirty="0" smtClean="0"/>
              <a:t>a special </a:t>
            </a:r>
            <a:r>
              <a:rPr lang="en-US" dirty="0"/>
              <a:t>URL </a:t>
            </a:r>
          </a:p>
          <a:p>
            <a:endParaRPr lang="ca-ES" dirty="0"/>
          </a:p>
        </p:txBody>
      </p:sp>
      <p:sp>
        <p:nvSpPr>
          <p:cNvPr id="3" name="Title 2"/>
          <p:cNvSpPr>
            <a:spLocks noGrp="1"/>
          </p:cNvSpPr>
          <p:nvPr>
            <p:ph type="title"/>
          </p:nvPr>
        </p:nvSpPr>
        <p:spPr/>
        <p:txBody>
          <a:bodyPr/>
          <a:lstStyle/>
          <a:p>
            <a:r>
              <a:rPr lang="ca-ES" dirty="0" smtClean="0"/>
              <a:t>BLOB </a:t>
            </a:r>
            <a:r>
              <a:rPr lang="ca-ES" dirty="0" err="1" smtClean="0"/>
              <a:t>storage</a:t>
            </a:r>
            <a:endParaRPr lang="ca-ES" dirty="0"/>
          </a:p>
        </p:txBody>
      </p:sp>
    </p:spTree>
    <p:extLst>
      <p:ext uri="{BB962C8B-B14F-4D97-AF65-F5344CB8AC3E}">
        <p14:creationId xmlns:p14="http://schemas.microsoft.com/office/powerpoint/2010/main" val="248083245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478423"/>
          </a:xfrm>
        </p:spPr>
        <p:txBody>
          <a:bodyPr/>
          <a:lstStyle/>
          <a:p>
            <a:r>
              <a:rPr lang="en-US" dirty="0"/>
              <a:t>Big binary storage </a:t>
            </a:r>
            <a:r>
              <a:rPr lang="en-US" dirty="0">
                <a:solidFill>
                  <a:schemeClr val="tx2"/>
                </a:solidFill>
              </a:rPr>
              <a:t>close to the user</a:t>
            </a:r>
          </a:p>
          <a:p>
            <a:pPr lvl="1"/>
            <a:r>
              <a:rPr lang="en-US" dirty="0"/>
              <a:t>No need to serve from the cloud</a:t>
            </a:r>
          </a:p>
          <a:p>
            <a:pPr lvl="1"/>
            <a:r>
              <a:rPr lang="en-US" dirty="0"/>
              <a:t>First user pays the “toll”, others get it free</a:t>
            </a:r>
          </a:p>
          <a:p>
            <a:endParaRPr lang="en-US" dirty="0"/>
          </a:p>
          <a:p>
            <a:r>
              <a:rPr lang="en-US" dirty="0"/>
              <a:t>Offload</a:t>
            </a:r>
          </a:p>
          <a:p>
            <a:pPr lvl="1"/>
            <a:r>
              <a:rPr lang="en-US" dirty="0"/>
              <a:t>Images</a:t>
            </a:r>
          </a:p>
          <a:p>
            <a:pPr lvl="1"/>
            <a:r>
              <a:rPr lang="en-US" dirty="0"/>
              <a:t>Scripts</a:t>
            </a:r>
          </a:p>
          <a:p>
            <a:pPr lvl="1"/>
            <a:r>
              <a:rPr lang="en-US" dirty="0"/>
              <a:t>Media Files</a:t>
            </a:r>
          </a:p>
          <a:p>
            <a:r>
              <a:rPr lang="en-US" dirty="0">
                <a:solidFill>
                  <a:schemeClr val="tx2"/>
                </a:solidFill>
              </a:rPr>
              <a:t>Versioned URLs</a:t>
            </a:r>
          </a:p>
          <a:p>
            <a:endParaRPr lang="ca-ES" dirty="0"/>
          </a:p>
        </p:txBody>
      </p:sp>
      <p:sp>
        <p:nvSpPr>
          <p:cNvPr id="3" name="Title 2"/>
          <p:cNvSpPr>
            <a:spLocks noGrp="1"/>
          </p:cNvSpPr>
          <p:nvPr>
            <p:ph type="title"/>
          </p:nvPr>
        </p:nvSpPr>
        <p:spPr/>
        <p:txBody>
          <a:bodyPr/>
          <a:lstStyle/>
          <a:p>
            <a:r>
              <a:rPr lang="ca-ES" dirty="0" smtClean="0"/>
              <a:t>Content </a:t>
            </a:r>
            <a:r>
              <a:rPr lang="ca-ES" dirty="0" err="1" smtClean="0"/>
              <a:t>delivery</a:t>
            </a:r>
            <a:r>
              <a:rPr lang="ca-ES" dirty="0" smtClean="0"/>
              <a:t> network (CDN)</a:t>
            </a:r>
            <a:endParaRPr lang="ca-ES" dirty="0"/>
          </a:p>
        </p:txBody>
      </p:sp>
      <p:pic>
        <p:nvPicPr>
          <p:cNvPr id="4" name="Picture 2" descr="http://blogs.msdn.com/cfs-filesystemfile.ashx/__key/communityserver-blogs-components-weblogfiles/00-00-00-72-42-metablogapi/4442.image_5F00_275B802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2093" y="3353246"/>
            <a:ext cx="6751279" cy="3102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276923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1"/>
            <a:ext cx="12434711" cy="54780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080" dirty="0">
                <a:solidFill>
                  <a:schemeClr val="accent5"/>
                </a:solidFill>
              </a:rPr>
              <a:t>Office 365 Platform </a:t>
            </a:r>
          </a:p>
        </p:txBody>
      </p:sp>
      <p:grpSp>
        <p:nvGrpSpPr>
          <p:cNvPr id="122" name="Group 121"/>
          <p:cNvGrpSpPr/>
          <p:nvPr/>
        </p:nvGrpSpPr>
        <p:grpSpPr>
          <a:xfrm>
            <a:off x="153591" y="1039687"/>
            <a:ext cx="12126568" cy="2898280"/>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53592" y="3914704"/>
            <a:ext cx="12126566"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70564" y="3847002"/>
            <a:ext cx="557266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Robust O365 API’s</a:t>
            </a:r>
          </a:p>
        </p:txBody>
      </p:sp>
      <p:sp>
        <p:nvSpPr>
          <p:cNvPr id="155" name="Rectangle 154"/>
          <p:cNvSpPr/>
          <p:nvPr/>
        </p:nvSpPr>
        <p:spPr bwMode="auto">
          <a:xfrm>
            <a:off x="8669033" y="3847002"/>
            <a:ext cx="287281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solidFill>
                  <a:srgbClr val="FFFFFF"/>
                </a:solidFill>
                <a:latin typeface="Segoe UI Light"/>
              </a:rPr>
              <a:t>Flexible Tools</a:t>
            </a:r>
          </a:p>
        </p:txBody>
      </p:sp>
      <p:sp>
        <p:nvSpPr>
          <p:cNvPr id="240" name="Rectangle 239"/>
          <p:cNvSpPr/>
          <p:nvPr/>
        </p:nvSpPr>
        <p:spPr bwMode="auto">
          <a:xfrm>
            <a:off x="8905604" y="4782700"/>
            <a:ext cx="2384115"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842558" y="4702873"/>
            <a:ext cx="2535846"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26" name="Freeform 21"/>
          <p:cNvSpPr>
            <a:spLocks noEditPoints="1"/>
          </p:cNvSpPr>
          <p:nvPr/>
        </p:nvSpPr>
        <p:spPr bwMode="auto">
          <a:xfrm>
            <a:off x="9106165" y="4886557"/>
            <a:ext cx="2006223"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227" name="Freeform 10"/>
          <p:cNvSpPr>
            <a:spLocks noEditPoints="1"/>
          </p:cNvSpPr>
          <p:nvPr/>
        </p:nvSpPr>
        <p:spPr bwMode="auto">
          <a:xfrm>
            <a:off x="10250004" y="5273731"/>
            <a:ext cx="666494"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28" name="Group 227"/>
          <p:cNvGrpSpPr/>
          <p:nvPr/>
        </p:nvGrpSpPr>
        <p:grpSpPr>
          <a:xfrm>
            <a:off x="9252195" y="5287652"/>
            <a:ext cx="470829"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aphicFrame>
        <p:nvGraphicFramePr>
          <p:cNvPr id="12" name="Table 11"/>
          <p:cNvGraphicFramePr>
            <a:graphicFrameLocks noGrp="1"/>
          </p:cNvGraphicFramePr>
          <p:nvPr>
            <p:extLst/>
          </p:nvPr>
        </p:nvGraphicFramePr>
        <p:xfrm>
          <a:off x="350352" y="4583652"/>
          <a:ext cx="5695182" cy="1876639"/>
        </p:xfrm>
        <a:graphic>
          <a:graphicData uri="http://schemas.openxmlformats.org/drawingml/2006/table">
            <a:tbl>
              <a:tblPr firstRow="1" bandRow="1">
                <a:tableStyleId>{5C22544A-7EE6-4342-B048-85BDC9FD1C3A}</a:tableStyleId>
              </a:tblPr>
              <a:tblGrid>
                <a:gridCol w="3012055"/>
                <a:gridCol w="268312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373202" y="4683356"/>
            <a:ext cx="494749" cy="424390"/>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833613" y="5302571"/>
            <a:ext cx="486255" cy="399039"/>
          </a:xfrm>
          <a:prstGeom prst="rect">
            <a:avLst/>
          </a:prstGeom>
        </p:spPr>
      </p:pic>
      <p:sp>
        <p:nvSpPr>
          <p:cNvPr id="178" name="Freeform 26"/>
          <p:cNvSpPr>
            <a:spLocks/>
          </p:cNvSpPr>
          <p:nvPr/>
        </p:nvSpPr>
        <p:spPr bwMode="auto">
          <a:xfrm>
            <a:off x="5451198" y="5365189"/>
            <a:ext cx="380055"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505050">
                  <a:lumMod val="65000"/>
                  <a:lumOff val="35000"/>
                </a:srgbClr>
              </a:solidFill>
            </a:endParaRPr>
          </a:p>
        </p:txBody>
      </p:sp>
      <p:grpSp>
        <p:nvGrpSpPr>
          <p:cNvPr id="3" name="Group 2"/>
          <p:cNvGrpSpPr/>
          <p:nvPr/>
        </p:nvGrpSpPr>
        <p:grpSpPr>
          <a:xfrm>
            <a:off x="1969710" y="4607189"/>
            <a:ext cx="1350313" cy="57739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grpSp>
      <p:sp>
        <p:nvSpPr>
          <p:cNvPr id="94" name="Freeform 91"/>
          <p:cNvSpPr>
            <a:spLocks noChangeAspect="1" noEditPoints="1"/>
          </p:cNvSpPr>
          <p:nvPr/>
        </p:nvSpPr>
        <p:spPr bwMode="auto">
          <a:xfrm>
            <a:off x="2824960" y="5940225"/>
            <a:ext cx="401599"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7" name="Rectangle 6"/>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528624" y="1610484"/>
            <a:ext cx="2761096" cy="2107974"/>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418605" y="1768130"/>
            <a:ext cx="3464869" cy="2081287"/>
          </a:xfrm>
          <a:prstGeom prst="rect">
            <a:avLst/>
          </a:prstGeom>
        </p:spPr>
      </p:pic>
      <p:sp>
        <p:nvSpPr>
          <p:cNvPr id="49" name="Rectangle 48"/>
          <p:cNvSpPr/>
          <p:nvPr/>
        </p:nvSpPr>
        <p:spPr bwMode="auto">
          <a:xfrm>
            <a:off x="7115219" y="2192266"/>
            <a:ext cx="735073"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55204293"/>
      </p:ext>
    </p:extLst>
  </p:cSld>
  <p:clrMapOvr>
    <a:masterClrMapping/>
  </p:clrMapOvr>
  <p:transition>
    <p:fade/>
  </p:transition>
  <p:timing>
    <p:tnLst>
      <p:par>
        <p:cTn id="1" dur="indefinite" restart="never" nodeType="tmRoot">
          <p:childTnLst>
            <p:par>
              <p:cTn id="2"/>
            </p:par>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BLOB bypassing</a:t>
            </a:r>
            <a:endParaRPr lang="en-US" dirty="0"/>
          </a:p>
        </p:txBody>
      </p:sp>
    </p:spTree>
    <p:extLst>
      <p:ext uri="{BB962C8B-B14F-4D97-AF65-F5344CB8AC3E}">
        <p14:creationId xmlns:p14="http://schemas.microsoft.com/office/powerpoint/2010/main" val="58947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err="1" smtClean="0"/>
              <a:t>Avoiding</a:t>
            </a:r>
            <a:r>
              <a:rPr lang="ca-ES" dirty="0" smtClean="0"/>
              <a:t> </a:t>
            </a:r>
            <a:r>
              <a:rPr lang="ca-ES" dirty="0" err="1" smtClean="0"/>
              <a:t>bottlenecks</a:t>
            </a:r>
            <a:endParaRPr lang="ca-ES" dirty="0"/>
          </a:p>
        </p:txBody>
      </p:sp>
      <p:pic>
        <p:nvPicPr>
          <p:cNvPr id="5" name="Picture 4" descr="http://www.brooklynexposed.com/images/sized/images/uploads/main/Bottleneck-LOGO-r2-600x315.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524" b="89524" l="4667" r="95833">
                        <a14:foregroundMark x1="41667" y1="40000" x2="41667"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8464471" y="4476270"/>
            <a:ext cx="2870200" cy="1506856"/>
          </a:xfrm>
          <a:prstGeom prst="rect">
            <a:avLst/>
          </a:prstGeom>
          <a:noFill/>
          <a:extLst>
            <a:ext uri="{909E8E84-426E-40DD-AFC4-6F175D3DCCD1}">
              <a14:hiddenFill xmlns:a14="http://schemas.microsoft.com/office/drawing/2010/main">
                <a:solidFill>
                  <a:srgbClr val="FFFFFF"/>
                </a:solidFill>
              </a14:hiddenFill>
            </a:ext>
          </a:extLst>
        </p:spPr>
      </p:pic>
      <p:sp>
        <p:nvSpPr>
          <p:cNvPr id="6" name="&quot;No&quot; Symbol 5"/>
          <p:cNvSpPr/>
          <p:nvPr/>
        </p:nvSpPr>
        <p:spPr bwMode="auto">
          <a:xfrm>
            <a:off x="9997089" y="5133968"/>
            <a:ext cx="785486" cy="807928"/>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Tree>
    <p:extLst>
      <p:ext uri="{BB962C8B-B14F-4D97-AF65-F5344CB8AC3E}">
        <p14:creationId xmlns:p14="http://schemas.microsoft.com/office/powerpoint/2010/main" val="103137700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err="1" smtClean="0"/>
              <a:t>Avoiding</a:t>
            </a:r>
            <a:r>
              <a:rPr lang="ca-ES" dirty="0" smtClean="0"/>
              <a:t> </a:t>
            </a:r>
            <a:r>
              <a:rPr lang="ca-ES" dirty="0" err="1" smtClean="0"/>
              <a:t>storage</a:t>
            </a:r>
            <a:r>
              <a:rPr lang="ca-ES" dirty="0" smtClean="0"/>
              <a:t> </a:t>
            </a:r>
            <a:r>
              <a:rPr lang="ca-ES" dirty="0" err="1" smtClean="0"/>
              <a:t>locks</a:t>
            </a:r>
            <a:endParaRPr lang="ca-ES" dirty="0"/>
          </a:p>
        </p:txBody>
      </p:sp>
    </p:spTree>
    <p:extLst>
      <p:ext uri="{BB962C8B-B14F-4D97-AF65-F5344CB8AC3E}">
        <p14:creationId xmlns:p14="http://schemas.microsoft.com/office/powerpoint/2010/main" val="221566128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err="1" smtClean="0"/>
              <a:t>Storage</a:t>
            </a:r>
            <a:r>
              <a:rPr lang="ca-ES" dirty="0" smtClean="0"/>
              <a:t> </a:t>
            </a:r>
            <a:r>
              <a:rPr lang="ca-ES" dirty="0" err="1" smtClean="0"/>
              <a:t>lock</a:t>
            </a:r>
            <a:r>
              <a:rPr lang="ca-ES" dirty="0"/>
              <a:t/>
            </a:r>
            <a:br>
              <a:rPr lang="ca-ES" dirty="0"/>
            </a:br>
            <a:r>
              <a:rPr lang="ca-ES" dirty="0" smtClean="0"/>
              <a:t>(</a:t>
            </a:r>
            <a:r>
              <a:rPr lang="ca-ES" dirty="0" err="1" smtClean="0"/>
              <a:t>defined</a:t>
            </a:r>
            <a:r>
              <a:rPr lang="ca-ES" dirty="0" smtClean="0"/>
              <a:t>)</a:t>
            </a:r>
            <a:endParaRPr lang="ca-ES" dirty="0"/>
          </a:p>
        </p:txBody>
      </p:sp>
      <p:pic>
        <p:nvPicPr>
          <p:cNvPr id="4" name="Picture 2" descr="http://hellogiggles.com/wp-content/uploads/2011/10/airplane_restroom_occupied_sign_42-17900437.jpg"/>
          <p:cNvPicPr>
            <a:picLocks noChangeAspect="1" noChangeArrowheads="1"/>
          </p:cNvPicPr>
          <p:nvPr/>
        </p:nvPicPr>
        <p:blipFill rotWithShape="1">
          <a:blip r:embed="rId2">
            <a:extLst>
              <a:ext uri="{28A0092B-C50C-407E-A947-70E740481C1C}">
                <a14:useLocalDpi xmlns:a14="http://schemas.microsoft.com/office/drawing/2010/main" val="0"/>
              </a:ext>
            </a:extLst>
          </a:blip>
          <a:srcRect l="10466" b="6263"/>
          <a:stretch/>
        </p:blipFill>
        <p:spPr bwMode="auto">
          <a:xfrm>
            <a:off x="5942280" y="0"/>
            <a:ext cx="6494195" cy="699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00574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err="1" smtClean="0"/>
              <a:t>Storage</a:t>
            </a:r>
            <a:r>
              <a:rPr lang="ca-ES" dirty="0" smtClean="0"/>
              <a:t> </a:t>
            </a:r>
            <a:r>
              <a:rPr lang="ca-ES" dirty="0" err="1" smtClean="0"/>
              <a:t>types</a:t>
            </a:r>
            <a:endParaRPr lang="ca-ES" dirty="0"/>
          </a:p>
        </p:txBody>
      </p:sp>
      <p:sp>
        <p:nvSpPr>
          <p:cNvPr id="6" name="TextBox 5"/>
          <p:cNvSpPr txBox="1"/>
          <p:nvPr/>
        </p:nvSpPr>
        <p:spPr>
          <a:xfrm>
            <a:off x="529605" y="4505374"/>
            <a:ext cx="5616624" cy="1957459"/>
          </a:xfrm>
          <a:prstGeom prst="rect">
            <a:avLst/>
          </a:prstGeom>
          <a:noFill/>
        </p:spPr>
        <p:txBody>
          <a:bodyPr wrap="square" lIns="182880" tIns="146304" rIns="182880" bIns="146304" rtlCol="0">
            <a:spAutoFit/>
          </a:bodyPr>
          <a:lstStyle/>
          <a:p>
            <a:pPr algn="ctr"/>
            <a:r>
              <a:rPr lang="ca-ES" sz="3600" b="1" dirty="0" err="1" smtClean="0">
                <a:solidFill>
                  <a:srgbClr val="DC3C00"/>
                </a:solidFill>
              </a:rPr>
              <a:t>Relational</a:t>
            </a:r>
            <a:endParaRPr lang="ca-ES" sz="3600" b="1" dirty="0" smtClean="0">
              <a:solidFill>
                <a:srgbClr val="DC3C00"/>
              </a:solidFill>
            </a:endParaRPr>
          </a:p>
          <a:p>
            <a:pPr algn="ctr"/>
            <a:r>
              <a:rPr lang="ca-ES" sz="3600" dirty="0" smtClean="0">
                <a:solidFill>
                  <a:srgbClr val="DC3C00"/>
                </a:solidFill>
                <a:latin typeface="Segoe UI Light"/>
              </a:rPr>
              <a:t>SQL </a:t>
            </a:r>
            <a:r>
              <a:rPr lang="ca-ES" sz="3600" dirty="0" err="1" smtClean="0">
                <a:solidFill>
                  <a:srgbClr val="DC3C00"/>
                </a:solidFill>
                <a:latin typeface="Segoe UI Light"/>
              </a:rPr>
              <a:t>Azure</a:t>
            </a:r>
            <a:endParaRPr lang="ca-ES" sz="3600" dirty="0" smtClean="0">
              <a:solidFill>
                <a:srgbClr val="DC3C00"/>
              </a:solidFill>
              <a:latin typeface="Segoe UI Light"/>
            </a:endParaRPr>
          </a:p>
          <a:p>
            <a:pPr algn="ctr"/>
            <a:r>
              <a:rPr lang="ca-ES" sz="3600" dirty="0" err="1" smtClean="0">
                <a:solidFill>
                  <a:srgbClr val="DC3C00"/>
                </a:solidFill>
                <a:latin typeface="Segoe UI Light"/>
              </a:rPr>
              <a:t>Immediate</a:t>
            </a:r>
            <a:r>
              <a:rPr lang="ca-ES" sz="3600" dirty="0" smtClean="0">
                <a:solidFill>
                  <a:srgbClr val="DC3C00"/>
                </a:solidFill>
                <a:latin typeface="Segoe UI Light"/>
              </a:rPr>
              <a:t> </a:t>
            </a:r>
            <a:r>
              <a:rPr lang="ca-ES" sz="3600" dirty="0" err="1" smtClean="0">
                <a:solidFill>
                  <a:srgbClr val="DC3C00"/>
                </a:solidFill>
                <a:latin typeface="Segoe UI Light"/>
              </a:rPr>
              <a:t>Consistency</a:t>
            </a:r>
            <a:endParaRPr lang="ca-ES" sz="3600" dirty="0" smtClean="0">
              <a:solidFill>
                <a:srgbClr val="DC3C00"/>
              </a:solidFill>
              <a:latin typeface="Segoe UI Light"/>
            </a:endParaRPr>
          </a:p>
        </p:txBody>
      </p:sp>
      <p:sp>
        <p:nvSpPr>
          <p:cNvPr id="7" name="TextBox 6"/>
          <p:cNvSpPr txBox="1"/>
          <p:nvPr/>
        </p:nvSpPr>
        <p:spPr>
          <a:xfrm>
            <a:off x="6956280" y="4505374"/>
            <a:ext cx="4374525" cy="1957459"/>
          </a:xfrm>
          <a:prstGeom prst="rect">
            <a:avLst/>
          </a:prstGeom>
          <a:noFill/>
        </p:spPr>
        <p:txBody>
          <a:bodyPr wrap="square" lIns="182880" tIns="146304" rIns="182880" bIns="146304" rtlCol="0">
            <a:spAutoFit/>
          </a:bodyPr>
          <a:lstStyle/>
          <a:p>
            <a:pPr algn="ctr"/>
            <a:r>
              <a:rPr lang="ca-ES" sz="3600" b="1" dirty="0" smtClean="0">
                <a:solidFill>
                  <a:srgbClr val="0072C6"/>
                </a:solidFill>
              </a:rPr>
              <a:t>Document/</a:t>
            </a:r>
            <a:r>
              <a:rPr lang="ca-ES" sz="3600" b="1" dirty="0" err="1" smtClean="0">
                <a:solidFill>
                  <a:srgbClr val="0072C6"/>
                </a:solidFill>
              </a:rPr>
              <a:t>NoSQL</a:t>
            </a:r>
            <a:endParaRPr lang="ca-ES" sz="3600" b="1" dirty="0">
              <a:solidFill>
                <a:srgbClr val="0072C6"/>
              </a:solidFill>
            </a:endParaRPr>
          </a:p>
          <a:p>
            <a:pPr algn="ctr"/>
            <a:r>
              <a:rPr lang="ca-ES" sz="3600" dirty="0" err="1" smtClean="0">
                <a:solidFill>
                  <a:srgbClr val="0072C6"/>
                </a:solidFill>
                <a:latin typeface="Segoe UI Light"/>
              </a:rPr>
              <a:t>Table</a:t>
            </a:r>
            <a:r>
              <a:rPr lang="ca-ES" sz="3600" dirty="0" smtClean="0">
                <a:solidFill>
                  <a:srgbClr val="0072C6"/>
                </a:solidFill>
                <a:latin typeface="Segoe UI Light"/>
              </a:rPr>
              <a:t> </a:t>
            </a:r>
            <a:r>
              <a:rPr lang="ca-ES" sz="3600" dirty="0" err="1">
                <a:solidFill>
                  <a:srgbClr val="0072C6"/>
                </a:solidFill>
                <a:latin typeface="Segoe UI Light"/>
              </a:rPr>
              <a:t>Storage</a:t>
            </a:r>
            <a:endParaRPr lang="ca-ES" sz="3600" dirty="0">
              <a:solidFill>
                <a:srgbClr val="0072C6"/>
              </a:solidFill>
              <a:latin typeface="Segoe UI Light"/>
            </a:endParaRPr>
          </a:p>
          <a:p>
            <a:pPr algn="ctr"/>
            <a:r>
              <a:rPr lang="ca-ES" sz="3600" dirty="0" smtClean="0">
                <a:solidFill>
                  <a:srgbClr val="0072C6"/>
                </a:solidFill>
                <a:latin typeface="Segoe UI Light"/>
              </a:rPr>
              <a:t>Eventual </a:t>
            </a:r>
            <a:r>
              <a:rPr lang="ca-ES" sz="3600" dirty="0" err="1">
                <a:solidFill>
                  <a:srgbClr val="0072C6"/>
                </a:solidFill>
                <a:latin typeface="Segoe UI Light"/>
              </a:rPr>
              <a:t>Consistency</a:t>
            </a:r>
            <a:endParaRPr lang="ca-ES" sz="3600" dirty="0" smtClean="0">
              <a:solidFill>
                <a:srgbClr val="0072C6"/>
              </a:solidFill>
              <a:latin typeface="Segoe UI Light"/>
            </a:endParaRPr>
          </a:p>
        </p:txBody>
      </p:sp>
      <p:pic>
        <p:nvPicPr>
          <p:cNvPr id="4" name="Picture 3"/>
          <p:cNvPicPr>
            <a:picLocks noChangeAspect="1"/>
          </p:cNvPicPr>
          <p:nvPr/>
        </p:nvPicPr>
        <p:blipFill>
          <a:blip r:embed="rId3"/>
          <a:stretch>
            <a:fillRect/>
          </a:stretch>
        </p:blipFill>
        <p:spPr>
          <a:xfrm>
            <a:off x="1321693" y="1554186"/>
            <a:ext cx="3267075" cy="2609850"/>
          </a:xfrm>
          <a:prstGeom prst="rect">
            <a:avLst/>
          </a:prstGeom>
        </p:spPr>
      </p:pic>
      <p:pic>
        <p:nvPicPr>
          <p:cNvPr id="8" name="Picture 7"/>
          <p:cNvPicPr>
            <a:picLocks noChangeAspect="1"/>
          </p:cNvPicPr>
          <p:nvPr/>
        </p:nvPicPr>
        <p:blipFill>
          <a:blip r:embed="rId4"/>
          <a:stretch>
            <a:fillRect/>
          </a:stretch>
        </p:blipFill>
        <p:spPr>
          <a:xfrm>
            <a:off x="7725884" y="1878503"/>
            <a:ext cx="2835315" cy="1944216"/>
          </a:xfrm>
          <a:prstGeom prst="rect">
            <a:avLst/>
          </a:prstGeom>
        </p:spPr>
      </p:pic>
    </p:spTree>
    <p:extLst>
      <p:ext uri="{BB962C8B-B14F-4D97-AF65-F5344CB8AC3E}">
        <p14:creationId xmlns:p14="http://schemas.microsoft.com/office/powerpoint/2010/main" val="95507247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4575447" cy="4862870"/>
          </a:xfrm>
        </p:spPr>
        <p:txBody>
          <a:bodyPr/>
          <a:lstStyle/>
          <a:p>
            <a:r>
              <a:rPr lang="ca-ES" dirty="0" err="1" smtClean="0"/>
              <a:t>Command-Query</a:t>
            </a:r>
            <a:r>
              <a:rPr lang="ca-ES" dirty="0" smtClean="0"/>
              <a:t> </a:t>
            </a:r>
            <a:r>
              <a:rPr lang="ca-ES" dirty="0" err="1" smtClean="0"/>
              <a:t>responsibility</a:t>
            </a:r>
            <a:r>
              <a:rPr lang="ca-ES" dirty="0" smtClean="0"/>
              <a:t> </a:t>
            </a:r>
            <a:r>
              <a:rPr lang="ca-ES" dirty="0" err="1" smtClean="0"/>
              <a:t>segregation</a:t>
            </a:r>
            <a:r>
              <a:rPr lang="ca-ES" dirty="0" smtClean="0"/>
              <a:t> </a:t>
            </a:r>
            <a:r>
              <a:rPr lang="ca-ES" dirty="0" err="1" smtClean="0"/>
              <a:t>pattern</a:t>
            </a:r>
            <a:r>
              <a:rPr lang="ca-ES" dirty="0" smtClean="0"/>
              <a:t> </a:t>
            </a:r>
          </a:p>
          <a:p>
            <a:endParaRPr lang="ca-ES" dirty="0" smtClean="0"/>
          </a:p>
          <a:p>
            <a:r>
              <a:rPr lang="ca-ES" dirty="0" smtClean="0"/>
              <a:t>Used in SharePoint CSWP </a:t>
            </a:r>
            <a:r>
              <a:rPr lang="ca-ES" dirty="0" err="1" smtClean="0"/>
              <a:t>and</a:t>
            </a:r>
            <a:r>
              <a:rPr lang="ca-ES" dirty="0" smtClean="0"/>
              <a:t> CQWP</a:t>
            </a:r>
            <a:endParaRPr lang="ca-ES" dirty="0"/>
          </a:p>
        </p:txBody>
      </p:sp>
      <p:sp>
        <p:nvSpPr>
          <p:cNvPr id="3" name="Title 2"/>
          <p:cNvSpPr>
            <a:spLocks noGrp="1"/>
          </p:cNvSpPr>
          <p:nvPr>
            <p:ph type="title"/>
          </p:nvPr>
        </p:nvSpPr>
        <p:spPr/>
        <p:txBody>
          <a:bodyPr/>
          <a:lstStyle/>
          <a:p>
            <a:r>
              <a:rPr lang="ca-ES" dirty="0" smtClean="0"/>
              <a:t>CQRS</a:t>
            </a:r>
            <a:endParaRPr lang="ca-ES" dirty="0"/>
          </a:p>
        </p:txBody>
      </p:sp>
      <p:pic>
        <p:nvPicPr>
          <p:cNvPr id="5" name="Picture 4"/>
          <p:cNvPicPr>
            <a:picLocks noChangeAspect="1"/>
          </p:cNvPicPr>
          <p:nvPr/>
        </p:nvPicPr>
        <p:blipFill>
          <a:blip r:embed="rId2"/>
          <a:stretch>
            <a:fillRect/>
          </a:stretch>
        </p:blipFill>
        <p:spPr>
          <a:xfrm>
            <a:off x="4966266" y="1209265"/>
            <a:ext cx="6776352" cy="4704978"/>
          </a:xfrm>
          <a:prstGeom prst="rect">
            <a:avLst/>
          </a:prstGeom>
        </p:spPr>
      </p:pic>
    </p:spTree>
    <p:extLst>
      <p:ext uri="{BB962C8B-B14F-4D97-AF65-F5344CB8AC3E}">
        <p14:creationId xmlns:p14="http://schemas.microsoft.com/office/powerpoint/2010/main" val="88046693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6951711" cy="5232202"/>
          </a:xfrm>
        </p:spPr>
        <p:txBody>
          <a:bodyPr/>
          <a:lstStyle/>
          <a:p>
            <a:r>
              <a:rPr lang="en-US" dirty="0">
                <a:solidFill>
                  <a:schemeClr val="tx2"/>
                </a:solidFill>
              </a:rPr>
              <a:t>Partition</a:t>
            </a:r>
            <a:r>
              <a:rPr lang="en-US" dirty="0"/>
              <a:t> your data across </a:t>
            </a:r>
            <a:r>
              <a:rPr lang="en-US" dirty="0">
                <a:solidFill>
                  <a:schemeClr val="tx2"/>
                </a:solidFill>
              </a:rPr>
              <a:t>multiple databases </a:t>
            </a:r>
            <a:r>
              <a:rPr lang="en-US" dirty="0"/>
              <a:t>or storages</a:t>
            </a:r>
          </a:p>
          <a:p>
            <a:endParaRPr lang="en-US" dirty="0" smtClean="0"/>
          </a:p>
          <a:p>
            <a:r>
              <a:rPr lang="en-US" dirty="0" smtClean="0"/>
              <a:t>JOINs </a:t>
            </a:r>
            <a:r>
              <a:rPr lang="en-US" dirty="0"/>
              <a:t>across shards</a:t>
            </a:r>
          </a:p>
          <a:p>
            <a:endParaRPr lang="en-US" dirty="0" smtClean="0"/>
          </a:p>
          <a:p>
            <a:r>
              <a:rPr lang="en-US" dirty="0" smtClean="0">
                <a:solidFill>
                  <a:schemeClr val="tx2"/>
                </a:solidFill>
              </a:rPr>
              <a:t>SQL </a:t>
            </a:r>
            <a:r>
              <a:rPr lang="en-US" dirty="0">
                <a:solidFill>
                  <a:schemeClr val="tx2"/>
                </a:solidFill>
              </a:rPr>
              <a:t>Azure Federations</a:t>
            </a:r>
          </a:p>
          <a:p>
            <a:endParaRPr lang="ca-ES" dirty="0"/>
          </a:p>
        </p:txBody>
      </p:sp>
      <p:sp>
        <p:nvSpPr>
          <p:cNvPr id="2" name="Title 1"/>
          <p:cNvSpPr>
            <a:spLocks noGrp="1"/>
          </p:cNvSpPr>
          <p:nvPr>
            <p:ph type="title"/>
          </p:nvPr>
        </p:nvSpPr>
        <p:spPr/>
        <p:txBody>
          <a:bodyPr/>
          <a:lstStyle/>
          <a:p>
            <a:r>
              <a:rPr lang="ca-ES" dirty="0" err="1" smtClean="0"/>
              <a:t>Sharding</a:t>
            </a:r>
            <a:endParaRPr lang="ca-ES" dirty="0"/>
          </a:p>
        </p:txBody>
      </p:sp>
      <p:pic>
        <p:nvPicPr>
          <p:cNvPr id="5" name="Picture 4"/>
          <p:cNvPicPr>
            <a:picLocks noChangeAspect="1"/>
          </p:cNvPicPr>
          <p:nvPr/>
        </p:nvPicPr>
        <p:blipFill>
          <a:blip r:embed="rId2"/>
          <a:stretch>
            <a:fillRect/>
          </a:stretch>
        </p:blipFill>
        <p:spPr>
          <a:xfrm>
            <a:off x="9299976" y="4467030"/>
            <a:ext cx="645154" cy="872813"/>
          </a:xfrm>
          <a:prstGeom prst="rect">
            <a:avLst/>
          </a:prstGeom>
        </p:spPr>
      </p:pic>
      <p:pic>
        <p:nvPicPr>
          <p:cNvPr id="6" name="Picture 5"/>
          <p:cNvPicPr>
            <a:picLocks noChangeAspect="1"/>
          </p:cNvPicPr>
          <p:nvPr/>
        </p:nvPicPr>
        <p:blipFill>
          <a:blip r:embed="rId2"/>
          <a:stretch>
            <a:fillRect/>
          </a:stretch>
        </p:blipFill>
        <p:spPr>
          <a:xfrm>
            <a:off x="9299976" y="3324030"/>
            <a:ext cx="645154" cy="872813"/>
          </a:xfrm>
          <a:prstGeom prst="rect">
            <a:avLst/>
          </a:prstGeom>
        </p:spPr>
      </p:pic>
      <p:pic>
        <p:nvPicPr>
          <p:cNvPr id="7" name="Picture 6"/>
          <p:cNvPicPr>
            <a:picLocks noChangeAspect="1"/>
          </p:cNvPicPr>
          <p:nvPr/>
        </p:nvPicPr>
        <p:blipFill>
          <a:blip r:embed="rId2"/>
          <a:stretch>
            <a:fillRect/>
          </a:stretch>
        </p:blipFill>
        <p:spPr>
          <a:xfrm>
            <a:off x="9299976" y="2108352"/>
            <a:ext cx="645154" cy="872813"/>
          </a:xfrm>
          <a:prstGeom prst="rect">
            <a:avLst/>
          </a:prstGeom>
        </p:spPr>
      </p:pic>
      <p:pic>
        <p:nvPicPr>
          <p:cNvPr id="8" name="Picture 7"/>
          <p:cNvPicPr>
            <a:picLocks noChangeAspect="1"/>
          </p:cNvPicPr>
          <p:nvPr/>
        </p:nvPicPr>
        <p:blipFill>
          <a:blip r:embed="rId3"/>
          <a:stretch>
            <a:fillRect/>
          </a:stretch>
        </p:blipFill>
        <p:spPr>
          <a:xfrm>
            <a:off x="7007562" y="3242411"/>
            <a:ext cx="654114" cy="881719"/>
          </a:xfrm>
          <a:prstGeom prst="rect">
            <a:avLst/>
          </a:prstGeom>
        </p:spPr>
      </p:pic>
      <p:sp>
        <p:nvSpPr>
          <p:cNvPr id="9" name="Right Arrow 8"/>
          <p:cNvSpPr/>
          <p:nvPr/>
        </p:nvSpPr>
        <p:spPr bwMode="auto">
          <a:xfrm rot="20069623">
            <a:off x="7860098" y="2899553"/>
            <a:ext cx="1241457" cy="348319"/>
          </a:xfrm>
          <a:prstGeom prst="rightArrow">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0" name="Right Arrow 9"/>
          <p:cNvSpPr/>
          <p:nvPr/>
        </p:nvSpPr>
        <p:spPr bwMode="auto">
          <a:xfrm rot="1253409">
            <a:off x="7853298" y="4186789"/>
            <a:ext cx="1241457" cy="348319"/>
          </a:xfrm>
          <a:prstGeom prst="rightArrow">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1" name="Right Arrow 10"/>
          <p:cNvSpPr/>
          <p:nvPr/>
        </p:nvSpPr>
        <p:spPr bwMode="auto">
          <a:xfrm>
            <a:off x="7874596" y="3563386"/>
            <a:ext cx="1241457" cy="348319"/>
          </a:xfrm>
          <a:prstGeom prst="rightArrow">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2" name="TextBox 11"/>
          <p:cNvSpPr txBox="1"/>
          <p:nvPr/>
        </p:nvSpPr>
        <p:spPr>
          <a:xfrm>
            <a:off x="9143424" y="5439213"/>
            <a:ext cx="866135" cy="369332"/>
          </a:xfrm>
          <a:prstGeom prst="rect">
            <a:avLst/>
          </a:prstGeom>
          <a:noFill/>
        </p:spPr>
        <p:txBody>
          <a:bodyPr wrap="none" rtlCol="0">
            <a:spAutoFit/>
          </a:bodyPr>
          <a:lstStyle/>
          <a:p>
            <a:r>
              <a:rPr lang="ca-ES" dirty="0" err="1">
                <a:solidFill>
                  <a:srgbClr val="505050"/>
                </a:solidFill>
              </a:rPr>
              <a:t>Shards</a:t>
            </a:r>
            <a:endParaRPr lang="ca-ES" dirty="0">
              <a:solidFill>
                <a:srgbClr val="505050"/>
              </a:solidFill>
            </a:endParaRPr>
          </a:p>
        </p:txBody>
      </p:sp>
      <p:sp>
        <p:nvSpPr>
          <p:cNvPr id="13" name="TextBox 12"/>
          <p:cNvSpPr txBox="1"/>
          <p:nvPr/>
        </p:nvSpPr>
        <p:spPr>
          <a:xfrm>
            <a:off x="10115199" y="2305804"/>
            <a:ext cx="538930" cy="369332"/>
          </a:xfrm>
          <a:prstGeom prst="rect">
            <a:avLst/>
          </a:prstGeom>
          <a:noFill/>
        </p:spPr>
        <p:txBody>
          <a:bodyPr wrap="none" rtlCol="0">
            <a:spAutoFit/>
          </a:bodyPr>
          <a:lstStyle/>
          <a:p>
            <a:r>
              <a:rPr lang="ca-ES" dirty="0">
                <a:solidFill>
                  <a:srgbClr val="505050"/>
                </a:solidFill>
              </a:rPr>
              <a:t>A-F</a:t>
            </a:r>
          </a:p>
        </p:txBody>
      </p:sp>
      <p:sp>
        <p:nvSpPr>
          <p:cNvPr id="14" name="TextBox 13"/>
          <p:cNvSpPr txBox="1"/>
          <p:nvPr/>
        </p:nvSpPr>
        <p:spPr>
          <a:xfrm>
            <a:off x="10083141" y="3635266"/>
            <a:ext cx="611065" cy="369332"/>
          </a:xfrm>
          <a:prstGeom prst="rect">
            <a:avLst/>
          </a:prstGeom>
          <a:noFill/>
        </p:spPr>
        <p:txBody>
          <a:bodyPr wrap="none" rtlCol="0">
            <a:spAutoFit/>
          </a:bodyPr>
          <a:lstStyle/>
          <a:p>
            <a:r>
              <a:rPr lang="ca-ES" dirty="0">
                <a:solidFill>
                  <a:srgbClr val="505050"/>
                </a:solidFill>
              </a:rPr>
              <a:t>G-O</a:t>
            </a:r>
          </a:p>
        </p:txBody>
      </p:sp>
      <p:sp>
        <p:nvSpPr>
          <p:cNvPr id="15" name="TextBox 14"/>
          <p:cNvSpPr txBox="1"/>
          <p:nvPr/>
        </p:nvSpPr>
        <p:spPr>
          <a:xfrm>
            <a:off x="10115200" y="4732619"/>
            <a:ext cx="538930" cy="369332"/>
          </a:xfrm>
          <a:prstGeom prst="rect">
            <a:avLst/>
          </a:prstGeom>
          <a:noFill/>
        </p:spPr>
        <p:txBody>
          <a:bodyPr wrap="none" rtlCol="0">
            <a:spAutoFit/>
          </a:bodyPr>
          <a:lstStyle/>
          <a:p>
            <a:r>
              <a:rPr lang="ca-ES" dirty="0">
                <a:solidFill>
                  <a:srgbClr val="505050"/>
                </a:solidFill>
              </a:rPr>
              <a:t>P-Z</a:t>
            </a:r>
          </a:p>
        </p:txBody>
      </p:sp>
      <p:sp>
        <p:nvSpPr>
          <p:cNvPr id="16" name="TextBox 15"/>
          <p:cNvSpPr txBox="1"/>
          <p:nvPr/>
        </p:nvSpPr>
        <p:spPr>
          <a:xfrm>
            <a:off x="6617411" y="4296213"/>
            <a:ext cx="1401346" cy="369332"/>
          </a:xfrm>
          <a:prstGeom prst="rect">
            <a:avLst/>
          </a:prstGeom>
          <a:noFill/>
        </p:spPr>
        <p:txBody>
          <a:bodyPr wrap="none" rtlCol="0">
            <a:spAutoFit/>
          </a:bodyPr>
          <a:lstStyle/>
          <a:p>
            <a:r>
              <a:rPr lang="ca-ES" dirty="0">
                <a:solidFill>
                  <a:srgbClr val="505050"/>
                </a:solidFill>
              </a:rPr>
              <a:t>Data Access</a:t>
            </a:r>
          </a:p>
        </p:txBody>
      </p:sp>
      <p:sp>
        <p:nvSpPr>
          <p:cNvPr id="17" name="TextBox 16"/>
          <p:cNvSpPr txBox="1"/>
          <p:nvPr/>
        </p:nvSpPr>
        <p:spPr>
          <a:xfrm>
            <a:off x="9413148" y="1118721"/>
            <a:ext cx="1943032" cy="523220"/>
          </a:xfrm>
          <a:prstGeom prst="rect">
            <a:avLst/>
          </a:prstGeom>
          <a:noFill/>
        </p:spPr>
        <p:txBody>
          <a:bodyPr wrap="none" rtlCol="0">
            <a:spAutoFit/>
          </a:bodyPr>
          <a:lstStyle/>
          <a:p>
            <a:r>
              <a:rPr lang="ca-ES" sz="2800" spc="-100" dirty="0" err="1">
                <a:ln w="3175">
                  <a:noFill/>
                </a:ln>
                <a:solidFill>
                  <a:srgbClr val="0072C6"/>
                </a:solidFill>
                <a:latin typeface="Segoe UI Light"/>
                <a:cs typeface="Arial" charset="0"/>
              </a:rPr>
              <a:t>Partition</a:t>
            </a:r>
            <a:r>
              <a:rPr lang="ca-ES" sz="1000" dirty="0">
                <a:solidFill>
                  <a:srgbClr val="0072C6"/>
                </a:solidFill>
              </a:rPr>
              <a:t> </a:t>
            </a:r>
            <a:r>
              <a:rPr lang="ca-ES" sz="2800" spc="-100" dirty="0" err="1">
                <a:ln w="3175">
                  <a:noFill/>
                </a:ln>
                <a:solidFill>
                  <a:srgbClr val="0072C6"/>
                </a:solidFill>
                <a:latin typeface="Segoe UI Light"/>
                <a:cs typeface="Arial" charset="0"/>
              </a:rPr>
              <a:t>k</a:t>
            </a:r>
            <a:r>
              <a:rPr lang="ca-ES" sz="2800" spc="-100" dirty="0" err="1" smtClean="0">
                <a:ln w="3175">
                  <a:noFill/>
                </a:ln>
                <a:solidFill>
                  <a:srgbClr val="0072C6"/>
                </a:solidFill>
                <a:latin typeface="Segoe UI Light"/>
                <a:cs typeface="Arial" charset="0"/>
              </a:rPr>
              <a:t>eys</a:t>
            </a:r>
            <a:endParaRPr lang="ca-ES" sz="2800" spc="-100" dirty="0">
              <a:ln w="3175">
                <a:noFill/>
              </a:ln>
              <a:solidFill>
                <a:srgbClr val="0072C6"/>
              </a:solidFill>
              <a:latin typeface="Segoe UI Light"/>
              <a:cs typeface="Arial" charset="0"/>
            </a:endParaRPr>
          </a:p>
        </p:txBody>
      </p:sp>
    </p:spTree>
    <p:extLst>
      <p:ext uri="{BB962C8B-B14F-4D97-AF65-F5344CB8AC3E}">
        <p14:creationId xmlns:p14="http://schemas.microsoft.com/office/powerpoint/2010/main" val="224034214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err="1" smtClean="0"/>
              <a:t>Waiting</a:t>
            </a:r>
            <a:r>
              <a:rPr lang="ca-ES" dirty="0" smtClean="0"/>
              <a:t> in a </a:t>
            </a:r>
            <a:r>
              <a:rPr lang="ca-ES" dirty="0" err="1" smtClean="0"/>
              <a:t>queue</a:t>
            </a:r>
            <a:endParaRPr lang="ca-ES" dirty="0"/>
          </a:p>
        </p:txBody>
      </p:sp>
    </p:spTree>
    <p:extLst>
      <p:ext uri="{BB962C8B-B14F-4D97-AF65-F5344CB8AC3E}">
        <p14:creationId xmlns:p14="http://schemas.microsoft.com/office/powerpoint/2010/main" val="324290316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14991"/>
          <a:stretch/>
        </p:blipFill>
        <p:spPr>
          <a:xfrm>
            <a:off x="0" y="-1"/>
            <a:ext cx="12436475" cy="7025655"/>
          </a:xfrm>
          <a:prstGeom prst="rect">
            <a:avLst/>
          </a:prstGeom>
        </p:spPr>
      </p:pic>
      <p:sp>
        <p:nvSpPr>
          <p:cNvPr id="8" name="Rectangle 7"/>
          <p:cNvSpPr/>
          <p:nvPr/>
        </p:nvSpPr>
        <p:spPr bwMode="auto">
          <a:xfrm>
            <a:off x="274637" y="4289350"/>
            <a:ext cx="6403975" cy="2332584"/>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Request/response model does not scale well</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9" name="TextBox 8"/>
          <p:cNvSpPr txBox="1"/>
          <p:nvPr/>
        </p:nvSpPr>
        <p:spPr>
          <a:xfrm>
            <a:off x="169565" y="6621934"/>
            <a:ext cx="5760640" cy="433965"/>
          </a:xfrm>
          <a:prstGeom prst="rect">
            <a:avLst/>
          </a:prstGeom>
          <a:noFill/>
        </p:spPr>
        <p:txBody>
          <a:bodyPr wrap="square" lIns="182880" tIns="146304" rIns="182880" bIns="146304" rtlCol="0">
            <a:spAutoFit/>
          </a:bodyPr>
          <a:lstStyle/>
          <a:p>
            <a:pPr>
              <a:lnSpc>
                <a:spcPct val="90000"/>
              </a:lnSpc>
              <a:spcAft>
                <a:spcPts val="600"/>
              </a:spcAft>
            </a:pPr>
            <a:r>
              <a:rPr lang="ca-ES" sz="1000" dirty="0" err="1">
                <a:solidFill>
                  <a:srgbClr val="FFFFFF"/>
                </a:solidFill>
              </a:rPr>
              <a:t>Photo</a:t>
            </a:r>
            <a:r>
              <a:rPr lang="ca-ES" sz="1000" dirty="0">
                <a:solidFill>
                  <a:srgbClr val="FFFFFF"/>
                </a:solidFill>
              </a:rPr>
              <a:t> </a:t>
            </a:r>
            <a:r>
              <a:rPr lang="ca-ES" sz="1000" dirty="0" err="1">
                <a:solidFill>
                  <a:srgbClr val="FFFFFF"/>
                </a:solidFill>
              </a:rPr>
              <a:t>Credit</a:t>
            </a:r>
            <a:r>
              <a:rPr lang="ca-ES" sz="1000" smtClean="0">
                <a:solidFill>
                  <a:srgbClr val="FFFFFF"/>
                </a:solidFill>
              </a:rPr>
              <a:t>: Guiseppe Milo  </a:t>
            </a:r>
            <a:r>
              <a:rPr lang="ca-ES" sz="1000" dirty="0" smtClean="0">
                <a:solidFill>
                  <a:srgbClr val="FFFFFF"/>
                </a:solidFill>
              </a:rPr>
              <a:t>http</a:t>
            </a:r>
            <a:r>
              <a:rPr lang="ca-ES" sz="1000" dirty="0">
                <a:solidFill>
                  <a:srgbClr val="FFFFFF"/>
                </a:solidFill>
              </a:rPr>
              <a:t>://</a:t>
            </a:r>
            <a:r>
              <a:rPr lang="ca-ES" sz="1000" dirty="0" smtClean="0">
                <a:solidFill>
                  <a:srgbClr val="FFFFFF"/>
                </a:solidFill>
              </a:rPr>
              <a:t>www.flickr.com/photos/87690240@N03/10658478643</a:t>
            </a:r>
          </a:p>
        </p:txBody>
      </p:sp>
    </p:spTree>
    <p:extLst>
      <p:ext uri="{BB962C8B-B14F-4D97-AF65-F5344CB8AC3E}">
        <p14:creationId xmlns:p14="http://schemas.microsoft.com/office/powerpoint/2010/main" val="69362510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a-ES" dirty="0" err="1" smtClean="0"/>
              <a:t>Queuing</a:t>
            </a:r>
            <a:r>
              <a:rPr lang="ca-ES" dirty="0" smtClean="0"/>
              <a:t> </a:t>
            </a:r>
            <a:r>
              <a:rPr lang="ca-ES" dirty="0" err="1" smtClean="0"/>
              <a:t>benefits</a:t>
            </a:r>
            <a:endParaRPr lang="ca-ES" dirty="0"/>
          </a:p>
        </p:txBody>
      </p:sp>
      <p:sp>
        <p:nvSpPr>
          <p:cNvPr id="3" name="Text Placeholder 2"/>
          <p:cNvSpPr>
            <a:spLocks noGrp="1"/>
          </p:cNvSpPr>
          <p:nvPr>
            <p:ph type="body" sz="quarter" idx="11"/>
          </p:nvPr>
        </p:nvSpPr>
        <p:spPr>
          <a:xfrm>
            <a:off x="274639" y="3641278"/>
            <a:ext cx="11889564" cy="2880320"/>
          </a:xfrm>
        </p:spPr>
        <p:txBody>
          <a:bodyPr/>
          <a:lstStyle/>
          <a:p>
            <a:pPr lvl="1"/>
            <a:r>
              <a:rPr lang="en-US" sz="4000" dirty="0" smtClean="0">
                <a:latin typeface="+mj-lt"/>
              </a:rPr>
              <a:t>Decoupling</a:t>
            </a:r>
            <a:endParaRPr lang="en-US" sz="4000" dirty="0">
              <a:latin typeface="+mj-lt"/>
            </a:endParaRPr>
          </a:p>
          <a:p>
            <a:pPr lvl="1"/>
            <a:r>
              <a:rPr lang="en-US" sz="4000" dirty="0" smtClean="0">
                <a:latin typeface="+mj-lt"/>
              </a:rPr>
              <a:t>Retries and node failure recovery</a:t>
            </a:r>
            <a:endParaRPr lang="en-US" sz="4000" dirty="0">
              <a:latin typeface="+mj-lt"/>
            </a:endParaRPr>
          </a:p>
          <a:p>
            <a:pPr lvl="1"/>
            <a:r>
              <a:rPr lang="en-US" sz="4000" dirty="0" smtClean="0">
                <a:latin typeface="+mj-lt"/>
              </a:rPr>
              <a:t>Throttling and DDOS prevention</a:t>
            </a:r>
            <a:endParaRPr lang="en-US" sz="4000" dirty="0">
              <a:latin typeface="+mj-lt"/>
            </a:endParaRPr>
          </a:p>
          <a:p>
            <a:pPr lvl="1"/>
            <a:r>
              <a:rPr lang="en-US" sz="4000" dirty="0" err="1" smtClean="0">
                <a:latin typeface="+mj-lt"/>
              </a:rPr>
              <a:t>Autoscaling</a:t>
            </a:r>
            <a:endParaRPr lang="en-US" sz="4000" dirty="0">
              <a:latin typeface="+mj-lt"/>
            </a:endParaRPr>
          </a:p>
          <a:p>
            <a:endParaRPr lang="ca-ES" dirty="0"/>
          </a:p>
        </p:txBody>
      </p:sp>
      <p:pic>
        <p:nvPicPr>
          <p:cNvPr id="4" name="Picture 3"/>
          <p:cNvPicPr>
            <a:picLocks noChangeAspect="1"/>
          </p:cNvPicPr>
          <p:nvPr/>
        </p:nvPicPr>
        <p:blipFill>
          <a:blip r:embed="rId2"/>
          <a:stretch>
            <a:fillRect/>
          </a:stretch>
        </p:blipFill>
        <p:spPr>
          <a:xfrm>
            <a:off x="3166868" y="2019073"/>
            <a:ext cx="654114" cy="881719"/>
          </a:xfrm>
          <a:prstGeom prst="rect">
            <a:avLst/>
          </a:prstGeom>
        </p:spPr>
      </p:pic>
      <p:pic>
        <p:nvPicPr>
          <p:cNvPr id="5" name="Picture 4"/>
          <p:cNvPicPr>
            <a:picLocks noChangeAspect="1"/>
          </p:cNvPicPr>
          <p:nvPr/>
        </p:nvPicPr>
        <p:blipFill>
          <a:blip r:embed="rId2"/>
          <a:stretch>
            <a:fillRect/>
          </a:stretch>
        </p:blipFill>
        <p:spPr>
          <a:xfrm>
            <a:off x="7967468" y="2005218"/>
            <a:ext cx="654114" cy="881719"/>
          </a:xfrm>
          <a:prstGeom prst="rect">
            <a:avLst/>
          </a:prstGeom>
        </p:spPr>
      </p:pic>
      <p:sp>
        <p:nvSpPr>
          <p:cNvPr id="6" name="Right Arrow 5"/>
          <p:cNvSpPr/>
          <p:nvPr/>
        </p:nvSpPr>
        <p:spPr bwMode="auto">
          <a:xfrm>
            <a:off x="3928869" y="2019073"/>
            <a:ext cx="1241457" cy="348319"/>
          </a:xfrm>
          <a:prstGeom prst="rightArrow">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7" name="Right Arrow 6"/>
          <p:cNvSpPr/>
          <p:nvPr/>
        </p:nvSpPr>
        <p:spPr bwMode="auto">
          <a:xfrm rot="10800000">
            <a:off x="6680470" y="2538617"/>
            <a:ext cx="1134598" cy="348319"/>
          </a:xfrm>
          <a:prstGeom prst="rightArrow">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8" name="Rectangle 7"/>
          <p:cNvSpPr/>
          <p:nvPr/>
        </p:nvSpPr>
        <p:spPr bwMode="auto">
          <a:xfrm>
            <a:off x="5170325" y="2192741"/>
            <a:ext cx="304800" cy="457200"/>
          </a:xfrm>
          <a:prstGeom prst="rect">
            <a:avLst/>
          </a:prstGeom>
          <a:solidFill>
            <a:schemeClr val="accent2"/>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9" name="Rectangle 8"/>
          <p:cNvSpPr/>
          <p:nvPr/>
        </p:nvSpPr>
        <p:spPr bwMode="auto">
          <a:xfrm>
            <a:off x="5551325" y="2192741"/>
            <a:ext cx="304800" cy="457200"/>
          </a:xfrm>
          <a:prstGeom prst="rect">
            <a:avLst/>
          </a:prstGeom>
          <a:solidFill>
            <a:schemeClr val="accent2"/>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0" name="Rectangle 9"/>
          <p:cNvSpPr/>
          <p:nvPr/>
        </p:nvSpPr>
        <p:spPr bwMode="auto">
          <a:xfrm>
            <a:off x="5932325" y="2192741"/>
            <a:ext cx="304800" cy="457200"/>
          </a:xfrm>
          <a:prstGeom prst="rect">
            <a:avLst/>
          </a:prstGeom>
          <a:solidFill>
            <a:schemeClr val="accent2"/>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1" name="Rectangle 10"/>
          <p:cNvSpPr/>
          <p:nvPr/>
        </p:nvSpPr>
        <p:spPr bwMode="auto">
          <a:xfrm>
            <a:off x="6313325" y="2192741"/>
            <a:ext cx="304800" cy="457200"/>
          </a:xfrm>
          <a:prstGeom prst="rect">
            <a:avLst/>
          </a:prstGeom>
          <a:solidFill>
            <a:schemeClr val="accent2"/>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2" name="Right Arrow 11"/>
          <p:cNvSpPr/>
          <p:nvPr/>
        </p:nvSpPr>
        <p:spPr bwMode="auto">
          <a:xfrm>
            <a:off x="6680471" y="2019073"/>
            <a:ext cx="1241457" cy="348319"/>
          </a:xfrm>
          <a:prstGeom prst="rightArrow">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3" name="Right Arrow 12"/>
          <p:cNvSpPr/>
          <p:nvPr/>
        </p:nvSpPr>
        <p:spPr bwMode="auto">
          <a:xfrm rot="10800000">
            <a:off x="3913986" y="2538617"/>
            <a:ext cx="1134598" cy="348319"/>
          </a:xfrm>
          <a:prstGeom prst="rightArrow">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4" name="TextBox 13"/>
          <p:cNvSpPr txBox="1"/>
          <p:nvPr/>
        </p:nvSpPr>
        <p:spPr>
          <a:xfrm>
            <a:off x="2187921" y="2215691"/>
            <a:ext cx="652038" cy="369332"/>
          </a:xfrm>
          <a:prstGeom prst="rect">
            <a:avLst/>
          </a:prstGeom>
          <a:noFill/>
        </p:spPr>
        <p:txBody>
          <a:bodyPr wrap="none" rtlCol="0">
            <a:spAutoFit/>
          </a:bodyPr>
          <a:lstStyle/>
          <a:p>
            <a:r>
              <a:rPr lang="ca-ES" dirty="0">
                <a:solidFill>
                  <a:srgbClr val="505050"/>
                </a:solidFill>
              </a:rPr>
              <a:t>Web</a:t>
            </a:r>
          </a:p>
        </p:txBody>
      </p:sp>
      <p:sp>
        <p:nvSpPr>
          <p:cNvPr id="15" name="TextBox 14"/>
          <p:cNvSpPr txBox="1"/>
          <p:nvPr/>
        </p:nvSpPr>
        <p:spPr>
          <a:xfrm>
            <a:off x="8732742" y="2215691"/>
            <a:ext cx="1133644" cy="369332"/>
          </a:xfrm>
          <a:prstGeom prst="rect">
            <a:avLst/>
          </a:prstGeom>
          <a:noFill/>
        </p:spPr>
        <p:txBody>
          <a:bodyPr wrap="none" rtlCol="0">
            <a:spAutoFit/>
          </a:bodyPr>
          <a:lstStyle/>
          <a:p>
            <a:r>
              <a:rPr lang="ca-ES" dirty="0" err="1">
                <a:solidFill>
                  <a:srgbClr val="505050"/>
                </a:solidFill>
              </a:rPr>
              <a:t>Back</a:t>
            </a:r>
            <a:r>
              <a:rPr lang="ca-ES" dirty="0">
                <a:solidFill>
                  <a:srgbClr val="505050"/>
                </a:solidFill>
              </a:rPr>
              <a:t>-End</a:t>
            </a:r>
          </a:p>
        </p:txBody>
      </p:sp>
      <p:sp>
        <p:nvSpPr>
          <p:cNvPr id="16" name="TextBox 15"/>
          <p:cNvSpPr txBox="1"/>
          <p:nvPr/>
        </p:nvSpPr>
        <p:spPr>
          <a:xfrm>
            <a:off x="5007387" y="2729975"/>
            <a:ext cx="1818126" cy="369332"/>
          </a:xfrm>
          <a:prstGeom prst="rect">
            <a:avLst/>
          </a:prstGeom>
          <a:noFill/>
        </p:spPr>
        <p:txBody>
          <a:bodyPr wrap="none" rtlCol="0">
            <a:spAutoFit/>
          </a:bodyPr>
          <a:lstStyle/>
          <a:p>
            <a:r>
              <a:rPr lang="ca-ES" dirty="0" err="1">
                <a:solidFill>
                  <a:srgbClr val="505050"/>
                </a:solidFill>
              </a:rPr>
              <a:t>Message</a:t>
            </a:r>
            <a:r>
              <a:rPr lang="ca-ES" dirty="0">
                <a:solidFill>
                  <a:srgbClr val="505050"/>
                </a:solidFill>
              </a:rPr>
              <a:t> </a:t>
            </a:r>
            <a:r>
              <a:rPr lang="ca-ES" dirty="0" err="1">
                <a:solidFill>
                  <a:srgbClr val="505050"/>
                </a:solidFill>
              </a:rPr>
              <a:t>Queue</a:t>
            </a:r>
            <a:endParaRPr lang="ca-ES" dirty="0">
              <a:solidFill>
                <a:srgbClr val="505050"/>
              </a:solidFill>
            </a:endParaRPr>
          </a:p>
        </p:txBody>
      </p:sp>
    </p:spTree>
    <p:extLst>
      <p:ext uri="{BB962C8B-B14F-4D97-AF65-F5344CB8AC3E}">
        <p14:creationId xmlns:p14="http://schemas.microsoft.com/office/powerpoint/2010/main" val="75168154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smtClean="0">
                <a:solidFill>
                  <a:schemeClr val="tx2"/>
                </a:solidFill>
              </a:rPr>
              <a:t>Edin </a:t>
            </a:r>
            <a:r>
              <a:rPr lang="ca-ES" dirty="0" err="1" smtClean="0">
                <a:solidFill>
                  <a:schemeClr val="tx2"/>
                </a:solidFill>
              </a:rPr>
              <a:t>Kapi</a:t>
            </a:r>
            <a:r>
              <a:rPr lang="bs-Latn-BA" dirty="0" smtClean="0">
                <a:solidFill>
                  <a:schemeClr val="tx2"/>
                </a:solidFill>
              </a:rPr>
              <a:t>ć</a:t>
            </a:r>
            <a:endParaRPr lang="ca-ES" dirty="0">
              <a:solidFill>
                <a:schemeClr val="tx2"/>
              </a:solidFill>
            </a:endParaRPr>
          </a:p>
        </p:txBody>
      </p:sp>
      <p:sp>
        <p:nvSpPr>
          <p:cNvPr id="5" name="Text Placeholder 4"/>
          <p:cNvSpPr>
            <a:spLocks noGrp="1"/>
          </p:cNvSpPr>
          <p:nvPr>
            <p:ph type="body" sz="quarter" idx="11"/>
          </p:nvPr>
        </p:nvSpPr>
        <p:spPr>
          <a:xfrm>
            <a:off x="274639" y="1212849"/>
            <a:ext cx="7599782" cy="3200876"/>
          </a:xfrm>
        </p:spPr>
        <p:txBody>
          <a:bodyPr/>
          <a:lstStyle/>
          <a:p>
            <a:r>
              <a:rPr lang="en-US" dirty="0"/>
              <a:t>Works for </a:t>
            </a:r>
            <a:r>
              <a:rPr lang="en-US" dirty="0" smtClean="0">
                <a:solidFill>
                  <a:schemeClr val="tx2"/>
                </a:solidFill>
              </a:rPr>
              <a:t>Beezy </a:t>
            </a:r>
            <a:r>
              <a:rPr lang="en-US" dirty="0"/>
              <a:t>in </a:t>
            </a:r>
            <a:r>
              <a:rPr lang="en-US" dirty="0" smtClean="0"/>
              <a:t>Barcelona, Spain</a:t>
            </a:r>
            <a:endParaRPr lang="en-US" dirty="0"/>
          </a:p>
          <a:p>
            <a:r>
              <a:rPr lang="en-US" dirty="0" smtClean="0"/>
              <a:t>President </a:t>
            </a:r>
            <a:r>
              <a:rPr lang="en-US" dirty="0"/>
              <a:t>of </a:t>
            </a:r>
            <a:r>
              <a:rPr lang="en-US" dirty="0">
                <a:solidFill>
                  <a:schemeClr val="tx2"/>
                </a:solidFill>
              </a:rPr>
              <a:t>Catalonian SharePoint User Group</a:t>
            </a:r>
            <a:r>
              <a:rPr lang="en-US" dirty="0"/>
              <a:t> (SUG.CAT)</a:t>
            </a:r>
          </a:p>
          <a:p>
            <a:r>
              <a:rPr lang="ca-ES" dirty="0" err="1" smtClean="0"/>
              <a:t>Geek</a:t>
            </a:r>
            <a:r>
              <a:rPr lang="ca-ES" dirty="0" smtClean="0"/>
              <a:t>, </a:t>
            </a:r>
            <a:r>
              <a:rPr lang="ca-ES" dirty="0" err="1" smtClean="0"/>
              <a:t>sailor</a:t>
            </a:r>
            <a:r>
              <a:rPr lang="ca-ES" dirty="0" smtClean="0"/>
              <a:t>, </a:t>
            </a:r>
            <a:r>
              <a:rPr lang="ca-ES" dirty="0" err="1" smtClean="0"/>
              <a:t>philosopher</a:t>
            </a:r>
            <a:endParaRPr lang="ca-ES" dirty="0"/>
          </a:p>
        </p:txBody>
      </p:sp>
      <p:pic>
        <p:nvPicPr>
          <p:cNvPr id="6" name="Picture 5"/>
          <p:cNvPicPr>
            <a:picLocks noChangeAspect="1"/>
          </p:cNvPicPr>
          <p:nvPr/>
        </p:nvPicPr>
        <p:blipFill>
          <a:blip r:embed="rId3"/>
          <a:stretch>
            <a:fillRect/>
          </a:stretch>
        </p:blipFill>
        <p:spPr>
          <a:xfrm>
            <a:off x="2185789" y="5592216"/>
            <a:ext cx="2284449" cy="789888"/>
          </a:xfrm>
          <a:prstGeom prst="rect">
            <a:avLst/>
          </a:prstGeom>
        </p:spPr>
      </p:pic>
      <p:pic>
        <p:nvPicPr>
          <p:cNvPr id="7" name="Picture 6"/>
          <p:cNvPicPr>
            <a:picLocks noChangeAspect="1"/>
          </p:cNvPicPr>
          <p:nvPr/>
        </p:nvPicPr>
        <p:blipFill>
          <a:blip r:embed="rId4"/>
          <a:stretch>
            <a:fillRect/>
          </a:stretch>
        </p:blipFill>
        <p:spPr>
          <a:xfrm>
            <a:off x="5498157" y="5546213"/>
            <a:ext cx="2139288" cy="881893"/>
          </a:xfrm>
          <a:prstGeom prst="rect">
            <a:avLst/>
          </a:prstGeom>
        </p:spPr>
      </p:pic>
      <p:pic>
        <p:nvPicPr>
          <p:cNvPr id="8" name="Picture 2" descr="http://blog.xamarin.com/wp-content/uploads/2013/02/Microsoft_MVP_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597" y="5269780"/>
            <a:ext cx="866352" cy="135898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scontent-a-cdg.xx.fbcdn.net/hphotos-ash2/528958_399305150134080_1045519093_n.jpg"/>
          <p:cNvPicPr>
            <a:picLocks noChangeAspect="1" noChangeArrowheads="1"/>
          </p:cNvPicPr>
          <p:nvPr/>
        </p:nvPicPr>
        <p:blipFill rotWithShape="1">
          <a:blip r:embed="rId6">
            <a:extLst>
              <a:ext uri="{28A0092B-C50C-407E-A947-70E740481C1C}">
                <a14:useLocalDpi xmlns:a14="http://schemas.microsoft.com/office/drawing/2010/main" val="0"/>
              </a:ext>
            </a:extLst>
          </a:blip>
          <a:srcRect l="22542" r="7228"/>
          <a:stretch/>
        </p:blipFill>
        <p:spPr bwMode="auto">
          <a:xfrm>
            <a:off x="8096780" y="1212849"/>
            <a:ext cx="4063441" cy="3857302"/>
          </a:xfrm>
          <a:prstGeom prst="rect">
            <a:avLst/>
          </a:prstGeom>
          <a:noFill/>
          <a:extLst>
            <a:ext uri="{909E8E84-426E-40DD-AFC4-6F175D3DCCD1}">
              <a14:hiddenFill xmlns:a14="http://schemas.microsoft.com/office/drawing/2010/main">
                <a:solidFill>
                  <a:srgbClr val="FFFFFF"/>
                </a:solidFill>
              </a14:hiddenFill>
            </a:ext>
          </a:extLst>
        </p:spPr>
      </p:pic>
      <p:sp>
        <p:nvSpPr>
          <p:cNvPr id="10" name="Cloud Callout 9"/>
          <p:cNvSpPr/>
          <p:nvPr/>
        </p:nvSpPr>
        <p:spPr bwMode="auto">
          <a:xfrm>
            <a:off x="8312332" y="295274"/>
            <a:ext cx="3522529" cy="1835888"/>
          </a:xfrm>
          <a:prstGeom prst="cloudCallout">
            <a:avLst>
              <a:gd name="adj1" fmla="val -30397"/>
              <a:gd name="adj2" fmla="val 54493"/>
            </a:avLst>
          </a:prstGeom>
          <a:ln>
            <a:solidFill>
              <a:schemeClr val="accent1"/>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ca-ES" sz="2400" dirty="0" smtClean="0">
                <a:solidFill>
                  <a:srgbClr val="505050"/>
                </a:solidFill>
                <a:ea typeface="Segoe UI" pitchFamily="34" charset="0"/>
                <a:cs typeface="Segoe UI" pitchFamily="34" charset="0"/>
              </a:rPr>
              <a:t>I </a:t>
            </a:r>
            <a:r>
              <a:rPr lang="ca-ES" sz="2400" dirty="0" err="1" smtClean="0">
                <a:solidFill>
                  <a:srgbClr val="505050"/>
                </a:solidFill>
                <a:ea typeface="Segoe UI" pitchFamily="34" charset="0"/>
                <a:cs typeface="Segoe UI" pitchFamily="34" charset="0"/>
              </a:rPr>
              <a:t>wonder</a:t>
            </a:r>
            <a:r>
              <a:rPr lang="ca-ES" sz="2400" dirty="0" smtClean="0">
                <a:solidFill>
                  <a:srgbClr val="505050"/>
                </a:solidFill>
                <a:ea typeface="Segoe UI" pitchFamily="34" charset="0"/>
                <a:cs typeface="Segoe UI" pitchFamily="34" charset="0"/>
              </a:rPr>
              <a:t> </a:t>
            </a:r>
            <a:r>
              <a:rPr lang="ca-ES" sz="2400" dirty="0" err="1" smtClean="0">
                <a:solidFill>
                  <a:srgbClr val="505050"/>
                </a:solidFill>
                <a:ea typeface="Segoe UI" pitchFamily="34" charset="0"/>
                <a:cs typeface="Segoe UI" pitchFamily="34" charset="0"/>
              </a:rPr>
              <a:t>if</a:t>
            </a:r>
            <a:r>
              <a:rPr lang="ca-ES" sz="2400" dirty="0" smtClean="0">
                <a:solidFill>
                  <a:srgbClr val="505050"/>
                </a:solidFill>
                <a:ea typeface="Segoe UI" pitchFamily="34" charset="0"/>
                <a:cs typeface="Segoe UI" pitchFamily="34" charset="0"/>
              </a:rPr>
              <a:t> </a:t>
            </a:r>
            <a:r>
              <a:rPr lang="ca-ES" sz="2400" dirty="0" err="1" smtClean="0">
                <a:solidFill>
                  <a:srgbClr val="505050"/>
                </a:solidFill>
                <a:ea typeface="Segoe UI" pitchFamily="34" charset="0"/>
                <a:cs typeface="Segoe UI" pitchFamily="34" charset="0"/>
              </a:rPr>
              <a:t>this</a:t>
            </a:r>
            <a:r>
              <a:rPr lang="ca-ES" sz="2400" dirty="0" smtClean="0">
                <a:solidFill>
                  <a:srgbClr val="505050"/>
                </a:solidFill>
                <a:ea typeface="Segoe UI" pitchFamily="34" charset="0"/>
                <a:cs typeface="Segoe UI" pitchFamily="34" charset="0"/>
              </a:rPr>
              <a:t> </a:t>
            </a:r>
            <a:r>
              <a:rPr lang="ca-ES" sz="2400" dirty="0" err="1" smtClean="0">
                <a:solidFill>
                  <a:srgbClr val="505050"/>
                </a:solidFill>
                <a:ea typeface="Segoe UI" pitchFamily="34" charset="0"/>
                <a:cs typeface="Segoe UI" pitchFamily="34" charset="0"/>
              </a:rPr>
              <a:t>beer</a:t>
            </a:r>
            <a:r>
              <a:rPr lang="ca-ES" sz="2400" dirty="0" smtClean="0">
                <a:solidFill>
                  <a:srgbClr val="505050"/>
                </a:solidFill>
                <a:ea typeface="Segoe UI" pitchFamily="34" charset="0"/>
                <a:cs typeface="Segoe UI" pitchFamily="34" charset="0"/>
              </a:rPr>
              <a:t> </a:t>
            </a:r>
            <a:r>
              <a:rPr lang="ca-ES" sz="2400" dirty="0" err="1" smtClean="0">
                <a:solidFill>
                  <a:srgbClr val="505050"/>
                </a:solidFill>
                <a:ea typeface="Segoe UI" pitchFamily="34" charset="0"/>
                <a:cs typeface="Segoe UI" pitchFamily="34" charset="0"/>
              </a:rPr>
              <a:t>could</a:t>
            </a:r>
            <a:r>
              <a:rPr lang="ca-ES" sz="2400" dirty="0" smtClean="0">
                <a:solidFill>
                  <a:srgbClr val="505050"/>
                </a:solidFill>
                <a:ea typeface="Segoe UI" pitchFamily="34" charset="0"/>
                <a:cs typeface="Segoe UI" pitchFamily="34" charset="0"/>
              </a:rPr>
              <a:t> be </a:t>
            </a:r>
            <a:r>
              <a:rPr lang="ca-ES" sz="2400" dirty="0" err="1" smtClean="0">
                <a:solidFill>
                  <a:srgbClr val="505050"/>
                </a:solidFill>
                <a:ea typeface="Segoe UI" pitchFamily="34" charset="0"/>
                <a:cs typeface="Segoe UI" pitchFamily="34" charset="0"/>
              </a:rPr>
              <a:t>SharePint</a:t>
            </a:r>
            <a:r>
              <a:rPr lang="ca-ES" sz="2400" dirty="0" smtClean="0">
                <a:solidFill>
                  <a:srgbClr val="505050"/>
                </a:solidFill>
                <a:ea typeface="Segoe UI" pitchFamily="34" charset="0"/>
                <a:cs typeface="Segoe UI" pitchFamily="34" charset="0"/>
              </a:rPr>
              <a:t> compatible</a:t>
            </a:r>
          </a:p>
        </p:txBody>
      </p:sp>
      <p:pic>
        <p:nvPicPr>
          <p:cNvPr id="11" name="Picture 2" descr="http://marketingland.com/wp-content/ml-loads/2012/06/new-twitter-logo.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76489" y="5570670"/>
            <a:ext cx="827655" cy="82765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9077316" y="5533773"/>
            <a:ext cx="3119028" cy="830997"/>
          </a:xfrm>
          <a:prstGeom prst="rect">
            <a:avLst/>
          </a:prstGeom>
          <a:noFill/>
        </p:spPr>
        <p:txBody>
          <a:bodyPr wrap="square" rtlCol="0">
            <a:spAutoFit/>
          </a:bodyPr>
          <a:lstStyle/>
          <a:p>
            <a:pPr marL="0" lvl="1"/>
            <a:r>
              <a:rPr lang="en-US" sz="2400" dirty="0">
                <a:solidFill>
                  <a:srgbClr val="0072C6"/>
                </a:solidFill>
                <a:cs typeface="Arial" panose="020B0604020202020204" pitchFamily="34" charset="0"/>
              </a:rPr>
              <a:t>@</a:t>
            </a:r>
            <a:r>
              <a:rPr lang="en-US" sz="2400" dirty="0" err="1">
                <a:solidFill>
                  <a:srgbClr val="0072C6"/>
                </a:solidFill>
                <a:cs typeface="Arial" panose="020B0604020202020204" pitchFamily="34" charset="0"/>
              </a:rPr>
              <a:t>ekapic</a:t>
            </a:r>
            <a:r>
              <a:rPr lang="en-US" sz="2400" dirty="0">
                <a:solidFill>
                  <a:srgbClr val="0072C6"/>
                </a:solidFill>
                <a:cs typeface="Arial" panose="020B0604020202020204" pitchFamily="34" charset="0"/>
              </a:rPr>
              <a:t/>
            </a:r>
            <a:br>
              <a:rPr lang="en-US" sz="2400" dirty="0">
                <a:solidFill>
                  <a:srgbClr val="0072C6"/>
                </a:solidFill>
                <a:cs typeface="Arial" panose="020B0604020202020204" pitchFamily="34" charset="0"/>
              </a:rPr>
            </a:br>
            <a:r>
              <a:rPr lang="en-US" sz="2400" dirty="0">
                <a:solidFill>
                  <a:srgbClr val="0072C6"/>
                </a:solidFill>
                <a:cs typeface="Arial" panose="020B0604020202020204" pitchFamily="34" charset="0"/>
              </a:rPr>
              <a:t>www.edinkapic.com </a:t>
            </a:r>
          </a:p>
        </p:txBody>
      </p:sp>
    </p:spTree>
    <p:extLst>
      <p:ext uri="{BB962C8B-B14F-4D97-AF65-F5344CB8AC3E}">
        <p14:creationId xmlns:p14="http://schemas.microsoft.com/office/powerpoint/2010/main" val="293041123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err="1" smtClean="0"/>
              <a:t>Azure</a:t>
            </a:r>
            <a:r>
              <a:rPr lang="ca-ES" dirty="0" smtClean="0"/>
              <a:t> </a:t>
            </a:r>
            <a:r>
              <a:rPr lang="ca-ES" dirty="0" err="1" smtClean="0"/>
              <a:t>queues</a:t>
            </a:r>
            <a:endParaRPr lang="ca-ES" dirty="0"/>
          </a:p>
        </p:txBody>
      </p:sp>
      <p:sp>
        <p:nvSpPr>
          <p:cNvPr id="5" name="Text Placeholder 4"/>
          <p:cNvSpPr>
            <a:spLocks noGrp="1"/>
          </p:cNvSpPr>
          <p:nvPr>
            <p:ph type="body" sz="quarter" idx="10"/>
          </p:nvPr>
        </p:nvSpPr>
        <p:spPr>
          <a:xfrm>
            <a:off x="274639" y="1212849"/>
            <a:ext cx="5486399" cy="6093976"/>
          </a:xfrm>
        </p:spPr>
        <p:txBody>
          <a:bodyPr/>
          <a:lstStyle/>
          <a:p>
            <a:pPr marL="0" indent="0">
              <a:buNone/>
            </a:pPr>
            <a:r>
              <a:rPr lang="ca-ES" dirty="0" err="1" smtClean="0">
                <a:latin typeface="+mn-lt"/>
              </a:rPr>
              <a:t>Azure</a:t>
            </a:r>
            <a:r>
              <a:rPr lang="ca-ES" dirty="0" smtClean="0">
                <a:latin typeface="+mn-lt"/>
              </a:rPr>
              <a:t> </a:t>
            </a:r>
            <a:r>
              <a:rPr lang="ca-ES" dirty="0" err="1" smtClean="0">
                <a:latin typeface="+mn-lt"/>
              </a:rPr>
              <a:t>Storage</a:t>
            </a:r>
            <a:r>
              <a:rPr lang="ca-ES" dirty="0" smtClean="0">
                <a:latin typeface="+mn-lt"/>
              </a:rPr>
              <a:t> </a:t>
            </a:r>
            <a:r>
              <a:rPr lang="ca-ES" dirty="0" err="1" smtClean="0">
                <a:latin typeface="+mn-lt"/>
              </a:rPr>
              <a:t>queues</a:t>
            </a:r>
            <a:endParaRPr lang="ca-ES" dirty="0" smtClean="0">
              <a:latin typeface="+mn-lt"/>
            </a:endParaRPr>
          </a:p>
          <a:p>
            <a:endParaRPr lang="en-US" dirty="0" smtClean="0">
              <a:solidFill>
                <a:schemeClr val="tx1"/>
              </a:solidFill>
            </a:endParaRPr>
          </a:p>
          <a:p>
            <a:pPr>
              <a:buClrTx/>
            </a:pPr>
            <a:r>
              <a:rPr lang="en-US" dirty="0" smtClean="0">
                <a:solidFill>
                  <a:schemeClr val="tx1"/>
                </a:solidFill>
              </a:rPr>
              <a:t>Low-Level</a:t>
            </a:r>
            <a:endParaRPr lang="en-US" dirty="0">
              <a:solidFill>
                <a:schemeClr val="tx1"/>
              </a:solidFill>
            </a:endParaRPr>
          </a:p>
          <a:p>
            <a:pPr>
              <a:buClrTx/>
            </a:pPr>
            <a:r>
              <a:rPr lang="en-US" dirty="0" smtClean="0">
                <a:solidFill>
                  <a:schemeClr val="tx1"/>
                </a:solidFill>
              </a:rPr>
              <a:t>Pass </a:t>
            </a:r>
            <a:r>
              <a:rPr lang="en-US" dirty="0">
                <a:solidFill>
                  <a:schemeClr val="tx1"/>
                </a:solidFill>
              </a:rPr>
              <a:t>messages between roles and sites</a:t>
            </a:r>
          </a:p>
          <a:p>
            <a:pPr>
              <a:buClrTx/>
            </a:pPr>
            <a:r>
              <a:rPr lang="en-US" dirty="0">
                <a:solidFill>
                  <a:schemeClr val="tx1"/>
                </a:solidFill>
              </a:rPr>
              <a:t>Fully decoupled R/W operations</a:t>
            </a:r>
          </a:p>
          <a:p>
            <a:pPr>
              <a:buClrTx/>
            </a:pPr>
            <a:r>
              <a:rPr lang="en-US" dirty="0">
                <a:solidFill>
                  <a:schemeClr val="tx1"/>
                </a:solidFill>
              </a:rPr>
              <a:t>Automatic Load Balancing</a:t>
            </a:r>
          </a:p>
          <a:p>
            <a:endParaRPr lang="ca-ES" dirty="0"/>
          </a:p>
        </p:txBody>
      </p:sp>
      <p:sp>
        <p:nvSpPr>
          <p:cNvPr id="6" name="Text Placeholder 5"/>
          <p:cNvSpPr>
            <a:spLocks noGrp="1"/>
          </p:cNvSpPr>
          <p:nvPr>
            <p:ph type="body" sz="quarter" idx="11"/>
          </p:nvPr>
        </p:nvSpPr>
        <p:spPr>
          <a:xfrm>
            <a:off x="6675439" y="1212849"/>
            <a:ext cx="5486399" cy="5096780"/>
          </a:xfrm>
        </p:spPr>
        <p:txBody>
          <a:bodyPr/>
          <a:lstStyle/>
          <a:p>
            <a:pPr marL="0" indent="0">
              <a:buNone/>
            </a:pPr>
            <a:r>
              <a:rPr lang="ca-ES" dirty="0" smtClean="0">
                <a:latin typeface="+mn-lt"/>
              </a:rPr>
              <a:t>Service Bus </a:t>
            </a:r>
            <a:r>
              <a:rPr lang="ca-ES" dirty="0" err="1" smtClean="0">
                <a:latin typeface="+mn-lt"/>
              </a:rPr>
              <a:t>queues</a:t>
            </a:r>
            <a:endParaRPr lang="ca-ES" dirty="0" smtClean="0">
              <a:latin typeface="+mn-lt"/>
            </a:endParaRPr>
          </a:p>
          <a:p>
            <a:endParaRPr lang="en-US" dirty="0" smtClean="0">
              <a:solidFill>
                <a:schemeClr val="tx1"/>
              </a:solidFill>
            </a:endParaRPr>
          </a:p>
          <a:p>
            <a:pPr>
              <a:buClrTx/>
            </a:pPr>
            <a:r>
              <a:rPr lang="en-US" dirty="0" smtClean="0">
                <a:solidFill>
                  <a:schemeClr val="tx1"/>
                </a:solidFill>
              </a:rPr>
              <a:t>High-Level</a:t>
            </a:r>
            <a:endParaRPr lang="en-US" dirty="0">
              <a:solidFill>
                <a:schemeClr val="tx1"/>
              </a:solidFill>
            </a:endParaRPr>
          </a:p>
          <a:p>
            <a:pPr>
              <a:buClrTx/>
            </a:pPr>
            <a:r>
              <a:rPr lang="en-US" dirty="0" smtClean="0">
                <a:solidFill>
                  <a:schemeClr val="tx1"/>
                </a:solidFill>
              </a:rPr>
              <a:t>Messaging </a:t>
            </a:r>
            <a:r>
              <a:rPr lang="en-US" dirty="0">
                <a:solidFill>
                  <a:schemeClr val="tx1"/>
                </a:solidFill>
              </a:rPr>
              <a:t>framework with queues</a:t>
            </a:r>
          </a:p>
          <a:p>
            <a:pPr>
              <a:buClrTx/>
            </a:pPr>
            <a:r>
              <a:rPr lang="en-US" dirty="0">
                <a:solidFill>
                  <a:schemeClr val="tx1"/>
                </a:solidFill>
              </a:rPr>
              <a:t>Publisher-Subscriber</a:t>
            </a:r>
          </a:p>
          <a:p>
            <a:pPr>
              <a:buClrTx/>
            </a:pPr>
            <a:r>
              <a:rPr lang="en-US" dirty="0">
                <a:solidFill>
                  <a:schemeClr val="tx1"/>
                </a:solidFill>
              </a:rPr>
              <a:t>Transactions</a:t>
            </a:r>
          </a:p>
          <a:p>
            <a:endParaRPr lang="ca-ES" dirty="0"/>
          </a:p>
        </p:txBody>
      </p:sp>
    </p:spTree>
    <p:extLst>
      <p:ext uri="{BB962C8B-B14F-4D97-AF65-F5344CB8AC3E}">
        <p14:creationId xmlns:p14="http://schemas.microsoft.com/office/powerpoint/2010/main" val="385486731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ca-ES" dirty="0" err="1" smtClean="0"/>
              <a:t>Azure</a:t>
            </a:r>
            <a:r>
              <a:rPr lang="ca-ES" dirty="0" smtClean="0"/>
              <a:t> </a:t>
            </a:r>
            <a:r>
              <a:rPr lang="ca-ES" dirty="0" err="1" smtClean="0"/>
              <a:t>storage</a:t>
            </a:r>
            <a:r>
              <a:rPr lang="ca-ES" dirty="0" smtClean="0"/>
              <a:t> </a:t>
            </a:r>
            <a:r>
              <a:rPr lang="ca-ES" dirty="0" err="1" smtClean="0"/>
              <a:t>queue</a:t>
            </a:r>
            <a:r>
              <a:rPr lang="ca-ES" dirty="0" smtClean="0"/>
              <a:t> </a:t>
            </a:r>
            <a:r>
              <a:rPr lang="ca-ES" dirty="0" err="1" smtClean="0"/>
              <a:t>anatomy</a:t>
            </a:r>
            <a:endParaRPr lang="ca-ES" dirty="0"/>
          </a:p>
        </p:txBody>
      </p:sp>
      <p:pic>
        <p:nvPicPr>
          <p:cNvPr id="2" name="Picture 1"/>
          <p:cNvPicPr>
            <a:picLocks noChangeAspect="1"/>
          </p:cNvPicPr>
          <p:nvPr/>
        </p:nvPicPr>
        <p:blipFill>
          <a:blip r:embed="rId2"/>
          <a:stretch>
            <a:fillRect/>
          </a:stretch>
        </p:blipFill>
        <p:spPr>
          <a:xfrm>
            <a:off x="385589" y="1697062"/>
            <a:ext cx="11305256" cy="4412593"/>
          </a:xfrm>
          <a:prstGeom prst="rect">
            <a:avLst/>
          </a:prstGeom>
        </p:spPr>
      </p:pic>
    </p:spTree>
    <p:extLst>
      <p:ext uri="{BB962C8B-B14F-4D97-AF65-F5344CB8AC3E}">
        <p14:creationId xmlns:p14="http://schemas.microsoft.com/office/powerpoint/2010/main" val="295047864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Acting asynchronously</a:t>
            </a:r>
            <a:endParaRPr lang="en-US" dirty="0"/>
          </a:p>
        </p:txBody>
      </p:sp>
    </p:spTree>
    <p:extLst>
      <p:ext uri="{BB962C8B-B14F-4D97-AF65-F5344CB8AC3E}">
        <p14:creationId xmlns:p14="http://schemas.microsoft.com/office/powerpoint/2010/main" val="405255208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adies and Gentleman"/>
          <p:cNvPicPr>
            <a:picLocks noChangeAspect="1" noChangeArrowheads="1"/>
          </p:cNvPicPr>
          <p:nvPr/>
        </p:nvPicPr>
        <p:blipFill rotWithShape="1">
          <a:blip r:embed="rId3">
            <a:extLst>
              <a:ext uri="{28A0092B-C50C-407E-A947-70E740481C1C}">
                <a14:useLocalDpi xmlns:a14="http://schemas.microsoft.com/office/drawing/2010/main" val="0"/>
              </a:ext>
            </a:extLst>
          </a:blip>
          <a:srcRect t="9033"/>
          <a:stretch/>
        </p:blipFill>
        <p:spPr bwMode="auto">
          <a:xfrm>
            <a:off x="0" y="-31130"/>
            <a:ext cx="12436475" cy="704415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274638" y="400918"/>
            <a:ext cx="3567336" cy="2332584"/>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solidFill>
                  <a:srgbClr val="FFFFFF"/>
                </a:solidFill>
                <a:latin typeface="Segoe UI Light"/>
                <a:ea typeface="Segoe UI" pitchFamily="34" charset="0"/>
                <a:cs typeface="Segoe UI" pitchFamily="34" charset="0"/>
              </a:rPr>
              <a:t>Mr. Sync</a:t>
            </a:r>
            <a:r>
              <a:rPr lang="en-US" sz="4000" dirty="0" smtClean="0">
                <a:solidFill>
                  <a:srgbClr val="6DC2E9"/>
                </a:solidFill>
                <a:latin typeface="Segoe UI Light"/>
                <a:ea typeface="Segoe UI" pitchFamily="34" charset="0"/>
                <a:cs typeface="Segoe UI" pitchFamily="34" charset="0"/>
              </a:rPr>
              <a:t> and </a:t>
            </a:r>
            <a:r>
              <a:rPr lang="en-US" sz="4000" dirty="0" smtClean="0">
                <a:solidFill>
                  <a:srgbClr val="FFFFFF"/>
                </a:solidFill>
                <a:latin typeface="Segoe UI Light"/>
                <a:ea typeface="Segoe UI" pitchFamily="34" charset="0"/>
                <a:cs typeface="Segoe UI" pitchFamily="34" charset="0"/>
              </a:rPr>
              <a:t>Mr.</a:t>
            </a:r>
            <a:r>
              <a:rPr lang="en-US" sz="4000" dirty="0" smtClean="0">
                <a:solidFill>
                  <a:srgbClr val="6DC2E9"/>
                </a:solidFill>
                <a:latin typeface="Segoe UI Light"/>
                <a:ea typeface="Segoe UI" pitchFamily="34" charset="0"/>
                <a:cs typeface="Segoe UI" pitchFamily="34" charset="0"/>
              </a:rPr>
              <a:t> </a:t>
            </a:r>
            <a:r>
              <a:rPr lang="en-US" sz="4000" dirty="0" err="1" smtClean="0">
                <a:solidFill>
                  <a:srgbClr val="FFFFFF"/>
                </a:solidFill>
                <a:latin typeface="Segoe UI Light"/>
                <a:ea typeface="Segoe UI" pitchFamily="34" charset="0"/>
                <a:cs typeface="Segoe UI" pitchFamily="34" charset="0"/>
              </a:rPr>
              <a:t>Async</a:t>
            </a:r>
            <a:r>
              <a:rPr lang="en-US" sz="4000" dirty="0" smtClean="0">
                <a:solidFill>
                  <a:srgbClr val="6DC2E9"/>
                </a:solidFill>
                <a:latin typeface="Segoe UI Light"/>
                <a:ea typeface="Segoe UI" pitchFamily="34" charset="0"/>
                <a:cs typeface="Segoe UI" pitchFamily="34" charset="0"/>
              </a:rPr>
              <a:t> </a:t>
            </a:r>
          </a:p>
          <a:p>
            <a:pPr defTabSz="932472" fontAlgn="base">
              <a:lnSpc>
                <a:spcPct val="90000"/>
              </a:lnSpc>
              <a:spcBef>
                <a:spcPct val="0"/>
              </a:spcBef>
              <a:spcAft>
                <a:spcPts val="1200"/>
              </a:spcAft>
            </a:pPr>
            <a:r>
              <a:rPr lang="en-US" sz="4000" dirty="0" smtClean="0">
                <a:solidFill>
                  <a:srgbClr val="6DC2E9"/>
                </a:solidFill>
                <a:latin typeface="Segoe UI Light"/>
                <a:ea typeface="Segoe UI" pitchFamily="34" charset="0"/>
                <a:cs typeface="Segoe UI" pitchFamily="34" charset="0"/>
              </a:rPr>
              <a:t>(waiters)</a:t>
            </a:r>
            <a:endParaRPr lang="en-US" sz="4000" dirty="0">
              <a:solidFill>
                <a:srgbClr val="6DC2E9"/>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47721455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a-ES" dirty="0" err="1" smtClean="0"/>
              <a:t>Acting</a:t>
            </a:r>
            <a:r>
              <a:rPr lang="ca-ES" dirty="0" smtClean="0"/>
              <a:t> </a:t>
            </a:r>
            <a:r>
              <a:rPr lang="ca-ES" dirty="0" err="1" smtClean="0"/>
              <a:t>asynchronously</a:t>
            </a:r>
            <a:endParaRPr lang="ca-ES" dirty="0"/>
          </a:p>
        </p:txBody>
      </p:sp>
      <p:sp>
        <p:nvSpPr>
          <p:cNvPr id="3" name="Text Placeholder 2"/>
          <p:cNvSpPr>
            <a:spLocks noGrp="1"/>
          </p:cNvSpPr>
          <p:nvPr>
            <p:ph type="body" sz="quarter" idx="11"/>
          </p:nvPr>
        </p:nvSpPr>
        <p:spPr>
          <a:xfrm>
            <a:off x="274639" y="1212849"/>
            <a:ext cx="11889564" cy="6032421"/>
          </a:xfrm>
        </p:spPr>
        <p:txBody>
          <a:bodyPr/>
          <a:lstStyle/>
          <a:p>
            <a:r>
              <a:rPr lang="en-US" dirty="0"/>
              <a:t>We can optimize the server </a:t>
            </a:r>
            <a:r>
              <a:rPr lang="en-US" dirty="0">
                <a:solidFill>
                  <a:schemeClr val="tx2"/>
                </a:solidFill>
              </a:rPr>
              <a:t>throughput</a:t>
            </a:r>
            <a:r>
              <a:rPr lang="en-US" dirty="0"/>
              <a:t> with </a:t>
            </a:r>
            <a:r>
              <a:rPr lang="en-US" dirty="0" err="1">
                <a:solidFill>
                  <a:schemeClr val="tx2"/>
                </a:solidFill>
              </a:rPr>
              <a:t>async</a:t>
            </a:r>
            <a:r>
              <a:rPr lang="en-US" dirty="0">
                <a:solidFill>
                  <a:schemeClr val="tx2"/>
                </a:solidFill>
              </a:rPr>
              <a:t> calls</a:t>
            </a:r>
            <a:r>
              <a:rPr lang="en-US" dirty="0"/>
              <a:t> to the next tier</a:t>
            </a:r>
          </a:p>
          <a:p>
            <a:endParaRPr lang="en-US" dirty="0"/>
          </a:p>
          <a:p>
            <a:endParaRPr lang="en-US" dirty="0"/>
          </a:p>
          <a:p>
            <a:endParaRPr lang="en-US" dirty="0"/>
          </a:p>
          <a:p>
            <a:endParaRPr lang="en-US" dirty="0"/>
          </a:p>
          <a:p>
            <a:endParaRPr lang="en-US" dirty="0"/>
          </a:p>
          <a:p>
            <a:r>
              <a:rPr lang="en-US" dirty="0"/>
              <a:t>Just got easier in NET 4.5 with </a:t>
            </a:r>
            <a:r>
              <a:rPr lang="en-US" dirty="0" err="1">
                <a:latin typeface="Consolas" panose="020B0609020204030204" pitchFamily="49" charset="0"/>
                <a:cs typeface="Consolas" panose="020B0609020204030204" pitchFamily="49" charset="0"/>
              </a:rPr>
              <a:t>async</a:t>
            </a:r>
            <a:r>
              <a:rPr lang="en-US" dirty="0">
                <a:latin typeface="Consolas" panose="020B0609020204030204" pitchFamily="49" charset="0"/>
                <a:cs typeface="Consolas" panose="020B0609020204030204" pitchFamily="49" charset="0"/>
              </a:rPr>
              <a:t>/await</a:t>
            </a:r>
          </a:p>
          <a:p>
            <a:endParaRPr lang="ca-ES" dirty="0"/>
          </a:p>
        </p:txBody>
      </p:sp>
      <p:grpSp>
        <p:nvGrpSpPr>
          <p:cNvPr id="4" name="Group 3"/>
          <p:cNvGrpSpPr/>
          <p:nvPr/>
        </p:nvGrpSpPr>
        <p:grpSpPr>
          <a:xfrm>
            <a:off x="7528564" y="2819359"/>
            <a:ext cx="2743200" cy="2819400"/>
            <a:chOff x="6019800" y="3200400"/>
            <a:chExt cx="2743200" cy="2819400"/>
          </a:xfrm>
        </p:grpSpPr>
        <p:sp>
          <p:nvSpPr>
            <p:cNvPr id="5" name="Rectangle 4"/>
            <p:cNvSpPr/>
            <p:nvPr/>
          </p:nvSpPr>
          <p:spPr bwMode="auto">
            <a:xfrm>
              <a:off x="6019800" y="3200400"/>
              <a:ext cx="1371600" cy="281940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t" anchorCtr="0" compatLnSpc="1">
              <a:prstTxWarp prst="textNoShape">
                <a:avLst/>
              </a:prstTxWarp>
            </a:bodyPr>
            <a:lstStyle/>
            <a:p>
              <a:pPr algn="ctr" defTabSz="914400" fontAlgn="base">
                <a:lnSpc>
                  <a:spcPct val="90000"/>
                </a:lnSpc>
                <a:spcBef>
                  <a:spcPct val="0"/>
                </a:spcBef>
                <a:spcAft>
                  <a:spcPct val="0"/>
                </a:spcAft>
              </a:pPr>
              <a:r>
                <a:rPr lang="ca-ES" dirty="0">
                  <a:solidFill>
                    <a:srgbClr val="505050"/>
                  </a:solidFill>
                  <a:latin typeface="Futura Lt" pitchFamily="34" charset="0"/>
                </a:rPr>
                <a:t>Web </a:t>
              </a:r>
              <a:r>
                <a:rPr lang="ca-ES" dirty="0" err="1">
                  <a:solidFill>
                    <a:srgbClr val="505050"/>
                  </a:solidFill>
                  <a:latin typeface="Futura Lt" pitchFamily="34" charset="0"/>
                </a:rPr>
                <a:t>Tier</a:t>
              </a:r>
              <a:endParaRPr lang="ca-ES" dirty="0">
                <a:solidFill>
                  <a:srgbClr val="505050"/>
                </a:solidFill>
                <a:latin typeface="Futura Lt" pitchFamily="34" charset="0"/>
              </a:endParaRPr>
            </a:p>
          </p:txBody>
        </p:sp>
        <p:sp>
          <p:nvSpPr>
            <p:cNvPr id="6" name="Rectangle 5"/>
            <p:cNvSpPr/>
            <p:nvPr/>
          </p:nvSpPr>
          <p:spPr bwMode="auto">
            <a:xfrm>
              <a:off x="7696200" y="3695700"/>
              <a:ext cx="1066800" cy="10287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r>
                <a:rPr lang="ca-ES" dirty="0">
                  <a:solidFill>
                    <a:srgbClr val="505050"/>
                  </a:solidFill>
                  <a:latin typeface="Futura Lt" pitchFamily="34" charset="0"/>
                </a:rPr>
                <a:t>Data</a:t>
              </a:r>
            </a:p>
            <a:p>
              <a:pPr algn="ctr" defTabSz="914400" fontAlgn="base">
                <a:lnSpc>
                  <a:spcPct val="90000"/>
                </a:lnSpc>
                <a:spcBef>
                  <a:spcPct val="0"/>
                </a:spcBef>
                <a:spcAft>
                  <a:spcPct val="0"/>
                </a:spcAft>
              </a:pPr>
              <a:r>
                <a:rPr lang="ca-ES" dirty="0" err="1">
                  <a:solidFill>
                    <a:srgbClr val="505050"/>
                  </a:solidFill>
                  <a:latin typeface="Futura Lt" pitchFamily="34" charset="0"/>
                </a:rPr>
                <a:t>Tier</a:t>
              </a:r>
              <a:endParaRPr lang="ca-ES" dirty="0">
                <a:solidFill>
                  <a:srgbClr val="505050"/>
                </a:solidFill>
                <a:latin typeface="Futura Lt" pitchFamily="34" charset="0"/>
              </a:endParaRPr>
            </a:p>
          </p:txBody>
        </p:sp>
      </p:grpSp>
      <p:sp>
        <p:nvSpPr>
          <p:cNvPr id="7" name="Rectangle 6"/>
          <p:cNvSpPr/>
          <p:nvPr/>
        </p:nvSpPr>
        <p:spPr bwMode="auto">
          <a:xfrm>
            <a:off x="2966559" y="2819359"/>
            <a:ext cx="1371600" cy="236220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t" anchorCtr="0" compatLnSpc="1">
            <a:prstTxWarp prst="textNoShape">
              <a:avLst/>
            </a:prstTxWarp>
          </a:bodyPr>
          <a:lstStyle/>
          <a:p>
            <a:pPr algn="ctr" defTabSz="914400" fontAlgn="base">
              <a:lnSpc>
                <a:spcPct val="90000"/>
              </a:lnSpc>
              <a:spcBef>
                <a:spcPct val="0"/>
              </a:spcBef>
              <a:spcAft>
                <a:spcPct val="0"/>
              </a:spcAft>
            </a:pPr>
            <a:r>
              <a:rPr lang="ca-ES" dirty="0">
                <a:solidFill>
                  <a:srgbClr val="505050"/>
                </a:solidFill>
                <a:latin typeface="Futura Lt" pitchFamily="34" charset="0"/>
              </a:rPr>
              <a:t>Web </a:t>
            </a:r>
            <a:r>
              <a:rPr lang="ca-ES" dirty="0" err="1">
                <a:solidFill>
                  <a:srgbClr val="505050"/>
                </a:solidFill>
                <a:latin typeface="Futura Lt" pitchFamily="34" charset="0"/>
              </a:rPr>
              <a:t>Tier</a:t>
            </a:r>
            <a:endParaRPr lang="ca-ES" dirty="0">
              <a:solidFill>
                <a:srgbClr val="505050"/>
              </a:solidFill>
              <a:latin typeface="Futura Lt" pitchFamily="34" charset="0"/>
            </a:endParaRPr>
          </a:p>
        </p:txBody>
      </p:sp>
      <p:sp>
        <p:nvSpPr>
          <p:cNvPr id="8" name="Rectangle 7"/>
          <p:cNvSpPr/>
          <p:nvPr/>
        </p:nvSpPr>
        <p:spPr bwMode="auto">
          <a:xfrm>
            <a:off x="3118959" y="3314659"/>
            <a:ext cx="1066800" cy="1028700"/>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r>
              <a:rPr lang="ca-ES" dirty="0" err="1">
                <a:solidFill>
                  <a:srgbClr val="505050"/>
                </a:solidFill>
                <a:latin typeface="Futura Lt" pitchFamily="34" charset="0"/>
              </a:rPr>
              <a:t>Thread</a:t>
            </a:r>
            <a:endParaRPr lang="ca-ES" dirty="0">
              <a:solidFill>
                <a:srgbClr val="505050"/>
              </a:solidFill>
              <a:latin typeface="Futura Lt" pitchFamily="34" charset="0"/>
            </a:endParaRPr>
          </a:p>
          <a:p>
            <a:pPr algn="ctr" defTabSz="914400" fontAlgn="base">
              <a:lnSpc>
                <a:spcPct val="90000"/>
              </a:lnSpc>
              <a:spcBef>
                <a:spcPct val="0"/>
              </a:spcBef>
              <a:spcAft>
                <a:spcPct val="0"/>
              </a:spcAft>
            </a:pPr>
            <a:r>
              <a:rPr lang="ca-ES" dirty="0">
                <a:solidFill>
                  <a:srgbClr val="505050"/>
                </a:solidFill>
                <a:latin typeface="Futura Lt" pitchFamily="34" charset="0"/>
              </a:rPr>
              <a:t>#1</a:t>
            </a:r>
          </a:p>
        </p:txBody>
      </p:sp>
      <p:cxnSp>
        <p:nvCxnSpPr>
          <p:cNvPr id="9" name="Straight Arrow Connector 8"/>
          <p:cNvCxnSpPr/>
          <p:nvPr/>
        </p:nvCxnSpPr>
        <p:spPr bwMode="auto">
          <a:xfrm>
            <a:off x="4185759" y="3467059"/>
            <a:ext cx="457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bwMode="auto">
          <a:xfrm flipH="1">
            <a:off x="4185759" y="4076659"/>
            <a:ext cx="457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sp>
        <p:nvSpPr>
          <p:cNvPr id="11" name="Multiply 10"/>
          <p:cNvSpPr/>
          <p:nvPr/>
        </p:nvSpPr>
        <p:spPr bwMode="auto">
          <a:xfrm>
            <a:off x="2994268" y="4419559"/>
            <a:ext cx="685800" cy="685800"/>
          </a:xfrm>
          <a:prstGeom prst="mathMultiply">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2" name="Rectangle 11"/>
          <p:cNvSpPr/>
          <p:nvPr/>
        </p:nvSpPr>
        <p:spPr bwMode="auto">
          <a:xfrm>
            <a:off x="4642959" y="3314659"/>
            <a:ext cx="1066800" cy="10287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r>
              <a:rPr lang="ca-ES" dirty="0">
                <a:solidFill>
                  <a:srgbClr val="505050"/>
                </a:solidFill>
                <a:latin typeface="Futura Lt" pitchFamily="34" charset="0"/>
              </a:rPr>
              <a:t>Data</a:t>
            </a:r>
          </a:p>
          <a:p>
            <a:pPr algn="ctr" defTabSz="914400" fontAlgn="base">
              <a:lnSpc>
                <a:spcPct val="90000"/>
              </a:lnSpc>
              <a:spcBef>
                <a:spcPct val="0"/>
              </a:spcBef>
              <a:spcAft>
                <a:spcPct val="0"/>
              </a:spcAft>
            </a:pPr>
            <a:r>
              <a:rPr lang="ca-ES" dirty="0" err="1">
                <a:solidFill>
                  <a:srgbClr val="505050"/>
                </a:solidFill>
                <a:latin typeface="Futura Lt" pitchFamily="34" charset="0"/>
              </a:rPr>
              <a:t>Tier</a:t>
            </a:r>
            <a:endParaRPr lang="ca-ES" dirty="0">
              <a:solidFill>
                <a:srgbClr val="505050"/>
              </a:solidFill>
              <a:latin typeface="Futura Lt" pitchFamily="34" charset="0"/>
            </a:endParaRPr>
          </a:p>
        </p:txBody>
      </p:sp>
      <p:grpSp>
        <p:nvGrpSpPr>
          <p:cNvPr id="13" name="Group 12"/>
          <p:cNvGrpSpPr/>
          <p:nvPr/>
        </p:nvGrpSpPr>
        <p:grpSpPr>
          <a:xfrm>
            <a:off x="1661165" y="3125412"/>
            <a:ext cx="1457795" cy="307777"/>
            <a:chOff x="152400" y="3506452"/>
            <a:chExt cx="1457795" cy="307777"/>
          </a:xfrm>
        </p:grpSpPr>
        <p:cxnSp>
          <p:nvCxnSpPr>
            <p:cNvPr id="14" name="Straight Arrow Connector 13"/>
            <p:cNvCxnSpPr/>
            <p:nvPr/>
          </p:nvCxnSpPr>
          <p:spPr bwMode="auto">
            <a:xfrm>
              <a:off x="390995" y="3810000"/>
              <a:ext cx="1219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sp>
          <p:nvSpPr>
            <p:cNvPr id="15" name="Rectangle 14"/>
            <p:cNvSpPr/>
            <p:nvPr/>
          </p:nvSpPr>
          <p:spPr>
            <a:xfrm>
              <a:off x="152400" y="3506452"/>
              <a:ext cx="966740" cy="307777"/>
            </a:xfrm>
            <a:prstGeom prst="rect">
              <a:avLst/>
            </a:prstGeom>
            <a:ln w="38100">
              <a:noFill/>
            </a:ln>
          </p:spPr>
          <p:txBody>
            <a:bodyPr wrap="none">
              <a:spAutoFit/>
            </a:bodyPr>
            <a:lstStyle/>
            <a:p>
              <a:r>
                <a:rPr lang="ca-ES" sz="1400" dirty="0" err="1">
                  <a:solidFill>
                    <a:srgbClr val="FFFFFF">
                      <a:lumMod val="50000"/>
                    </a:srgbClr>
                  </a:solidFill>
                </a:rPr>
                <a:t>Request</a:t>
              </a:r>
              <a:r>
                <a:rPr lang="ca-ES" sz="1400" dirty="0">
                  <a:solidFill>
                    <a:srgbClr val="FFFFFF">
                      <a:lumMod val="50000"/>
                    </a:srgbClr>
                  </a:solidFill>
                </a:rPr>
                <a:t> 1</a:t>
              </a:r>
            </a:p>
          </p:txBody>
        </p:sp>
      </p:grpSp>
      <p:grpSp>
        <p:nvGrpSpPr>
          <p:cNvPr id="16" name="Group 15"/>
          <p:cNvGrpSpPr/>
          <p:nvPr/>
        </p:nvGrpSpPr>
        <p:grpSpPr>
          <a:xfrm>
            <a:off x="1863131" y="3987855"/>
            <a:ext cx="1255828" cy="334722"/>
            <a:chOff x="354367" y="4368896"/>
            <a:chExt cx="1255828" cy="334722"/>
          </a:xfrm>
        </p:grpSpPr>
        <p:cxnSp>
          <p:nvCxnSpPr>
            <p:cNvPr id="17" name="Straight Arrow Connector 16"/>
            <p:cNvCxnSpPr/>
            <p:nvPr/>
          </p:nvCxnSpPr>
          <p:spPr bwMode="auto">
            <a:xfrm flipH="1">
              <a:off x="390995" y="4703618"/>
              <a:ext cx="1219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sp>
          <p:nvSpPr>
            <p:cNvPr id="18" name="Rectangle 17"/>
            <p:cNvSpPr/>
            <p:nvPr/>
          </p:nvSpPr>
          <p:spPr>
            <a:xfrm>
              <a:off x="354367" y="4368896"/>
              <a:ext cx="1088568" cy="307777"/>
            </a:xfrm>
            <a:prstGeom prst="rect">
              <a:avLst/>
            </a:prstGeom>
            <a:ln w="38100">
              <a:noFill/>
            </a:ln>
          </p:spPr>
          <p:txBody>
            <a:bodyPr wrap="none">
              <a:spAutoFit/>
            </a:bodyPr>
            <a:lstStyle/>
            <a:p>
              <a:r>
                <a:rPr lang="ca-ES" sz="1400" dirty="0" err="1">
                  <a:solidFill>
                    <a:srgbClr val="FFFFFF">
                      <a:lumMod val="50000"/>
                    </a:srgbClr>
                  </a:solidFill>
                </a:rPr>
                <a:t>Response</a:t>
              </a:r>
              <a:r>
                <a:rPr lang="ca-ES" sz="1400" dirty="0">
                  <a:solidFill>
                    <a:srgbClr val="FFFFFF">
                      <a:lumMod val="50000"/>
                    </a:srgbClr>
                  </a:solidFill>
                </a:rPr>
                <a:t> 1</a:t>
              </a:r>
            </a:p>
          </p:txBody>
        </p:sp>
      </p:grpSp>
      <p:grpSp>
        <p:nvGrpSpPr>
          <p:cNvPr id="19" name="Group 18"/>
          <p:cNvGrpSpPr/>
          <p:nvPr/>
        </p:nvGrpSpPr>
        <p:grpSpPr>
          <a:xfrm>
            <a:off x="1661165" y="4465838"/>
            <a:ext cx="1457795" cy="307777"/>
            <a:chOff x="152400" y="4846878"/>
            <a:chExt cx="1457795" cy="307777"/>
          </a:xfrm>
        </p:grpSpPr>
        <p:cxnSp>
          <p:nvCxnSpPr>
            <p:cNvPr id="20" name="Straight Arrow Connector 19"/>
            <p:cNvCxnSpPr/>
            <p:nvPr/>
          </p:nvCxnSpPr>
          <p:spPr bwMode="auto">
            <a:xfrm>
              <a:off x="390995" y="5143500"/>
              <a:ext cx="1219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sp>
          <p:nvSpPr>
            <p:cNvPr id="21" name="Rectangle 20"/>
            <p:cNvSpPr/>
            <p:nvPr/>
          </p:nvSpPr>
          <p:spPr>
            <a:xfrm>
              <a:off x="152400" y="4846878"/>
              <a:ext cx="966740" cy="307777"/>
            </a:xfrm>
            <a:prstGeom prst="rect">
              <a:avLst/>
            </a:prstGeom>
            <a:ln w="38100">
              <a:noFill/>
            </a:ln>
          </p:spPr>
          <p:txBody>
            <a:bodyPr wrap="none">
              <a:spAutoFit/>
            </a:bodyPr>
            <a:lstStyle/>
            <a:p>
              <a:r>
                <a:rPr lang="ca-ES" sz="1400" dirty="0" err="1">
                  <a:solidFill>
                    <a:srgbClr val="FFFFFF">
                      <a:lumMod val="50000"/>
                    </a:srgbClr>
                  </a:solidFill>
                </a:rPr>
                <a:t>Request</a:t>
              </a:r>
              <a:r>
                <a:rPr lang="ca-ES" sz="1400" dirty="0">
                  <a:solidFill>
                    <a:srgbClr val="FFFFFF">
                      <a:lumMod val="50000"/>
                    </a:srgbClr>
                  </a:solidFill>
                </a:rPr>
                <a:t> 2</a:t>
              </a:r>
            </a:p>
          </p:txBody>
        </p:sp>
      </p:grpSp>
      <p:sp>
        <p:nvSpPr>
          <p:cNvPr id="22" name="Rectangle 21"/>
          <p:cNvSpPr/>
          <p:nvPr/>
        </p:nvSpPr>
        <p:spPr bwMode="auto">
          <a:xfrm>
            <a:off x="7680964" y="3314659"/>
            <a:ext cx="1066800" cy="1028700"/>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r>
              <a:rPr lang="ca-ES" dirty="0" err="1">
                <a:solidFill>
                  <a:srgbClr val="505050"/>
                </a:solidFill>
                <a:latin typeface="Futura Lt" pitchFamily="34" charset="0"/>
              </a:rPr>
              <a:t>Thread</a:t>
            </a:r>
            <a:endParaRPr lang="ca-ES" dirty="0">
              <a:solidFill>
                <a:srgbClr val="505050"/>
              </a:solidFill>
              <a:latin typeface="Futura Lt" pitchFamily="34" charset="0"/>
            </a:endParaRPr>
          </a:p>
          <a:p>
            <a:pPr algn="ctr" defTabSz="914400" fontAlgn="base">
              <a:lnSpc>
                <a:spcPct val="90000"/>
              </a:lnSpc>
              <a:spcBef>
                <a:spcPct val="0"/>
              </a:spcBef>
              <a:spcAft>
                <a:spcPct val="0"/>
              </a:spcAft>
            </a:pPr>
            <a:r>
              <a:rPr lang="ca-ES" dirty="0">
                <a:solidFill>
                  <a:srgbClr val="505050"/>
                </a:solidFill>
                <a:latin typeface="Futura Lt" pitchFamily="34" charset="0"/>
              </a:rPr>
              <a:t>#1</a:t>
            </a:r>
          </a:p>
        </p:txBody>
      </p:sp>
      <p:cxnSp>
        <p:nvCxnSpPr>
          <p:cNvPr id="23" name="Straight Arrow Connector 22"/>
          <p:cNvCxnSpPr/>
          <p:nvPr/>
        </p:nvCxnSpPr>
        <p:spPr bwMode="auto">
          <a:xfrm>
            <a:off x="8747764" y="3467059"/>
            <a:ext cx="457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cxnSp>
        <p:nvCxnSpPr>
          <p:cNvPr id="24" name="Straight Arrow Connector 23"/>
          <p:cNvCxnSpPr/>
          <p:nvPr/>
        </p:nvCxnSpPr>
        <p:spPr bwMode="auto">
          <a:xfrm flipH="1">
            <a:off x="8747764" y="4076659"/>
            <a:ext cx="457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grpSp>
        <p:nvGrpSpPr>
          <p:cNvPr id="25" name="Group 24"/>
          <p:cNvGrpSpPr/>
          <p:nvPr/>
        </p:nvGrpSpPr>
        <p:grpSpPr>
          <a:xfrm>
            <a:off x="6223170" y="3125412"/>
            <a:ext cx="1457795" cy="307777"/>
            <a:chOff x="4714405" y="3506452"/>
            <a:chExt cx="1457795" cy="307777"/>
          </a:xfrm>
        </p:grpSpPr>
        <p:cxnSp>
          <p:nvCxnSpPr>
            <p:cNvPr id="26" name="Straight Arrow Connector 25"/>
            <p:cNvCxnSpPr/>
            <p:nvPr/>
          </p:nvCxnSpPr>
          <p:spPr bwMode="auto">
            <a:xfrm>
              <a:off x="4953000" y="3810000"/>
              <a:ext cx="1219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sp>
          <p:nvSpPr>
            <p:cNvPr id="27" name="Rectangle 26"/>
            <p:cNvSpPr/>
            <p:nvPr/>
          </p:nvSpPr>
          <p:spPr>
            <a:xfrm>
              <a:off x="4714405" y="3506452"/>
              <a:ext cx="966740" cy="307777"/>
            </a:xfrm>
            <a:prstGeom prst="rect">
              <a:avLst/>
            </a:prstGeom>
            <a:ln w="38100">
              <a:noFill/>
            </a:ln>
          </p:spPr>
          <p:txBody>
            <a:bodyPr wrap="none">
              <a:spAutoFit/>
            </a:bodyPr>
            <a:lstStyle/>
            <a:p>
              <a:r>
                <a:rPr lang="ca-ES" sz="1400" dirty="0" err="1">
                  <a:solidFill>
                    <a:srgbClr val="FFFFFF">
                      <a:lumMod val="50000"/>
                    </a:srgbClr>
                  </a:solidFill>
                </a:rPr>
                <a:t>Request</a:t>
              </a:r>
              <a:r>
                <a:rPr lang="ca-ES" sz="1400" dirty="0">
                  <a:solidFill>
                    <a:srgbClr val="FFFFFF">
                      <a:lumMod val="50000"/>
                    </a:srgbClr>
                  </a:solidFill>
                </a:rPr>
                <a:t> 1</a:t>
              </a:r>
            </a:p>
          </p:txBody>
        </p:sp>
      </p:grpSp>
      <p:grpSp>
        <p:nvGrpSpPr>
          <p:cNvPr id="28" name="Group 27"/>
          <p:cNvGrpSpPr/>
          <p:nvPr/>
        </p:nvGrpSpPr>
        <p:grpSpPr>
          <a:xfrm>
            <a:off x="6425136" y="3987855"/>
            <a:ext cx="1255828" cy="334722"/>
            <a:chOff x="4916372" y="4368896"/>
            <a:chExt cx="1255828" cy="334722"/>
          </a:xfrm>
        </p:grpSpPr>
        <p:cxnSp>
          <p:nvCxnSpPr>
            <p:cNvPr id="29" name="Straight Arrow Connector 28"/>
            <p:cNvCxnSpPr/>
            <p:nvPr/>
          </p:nvCxnSpPr>
          <p:spPr bwMode="auto">
            <a:xfrm flipH="1">
              <a:off x="4953000" y="4703618"/>
              <a:ext cx="1219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sp>
          <p:nvSpPr>
            <p:cNvPr id="30" name="Rectangle 29"/>
            <p:cNvSpPr/>
            <p:nvPr/>
          </p:nvSpPr>
          <p:spPr>
            <a:xfrm>
              <a:off x="4916372" y="4368896"/>
              <a:ext cx="1088568" cy="307777"/>
            </a:xfrm>
            <a:prstGeom prst="rect">
              <a:avLst/>
            </a:prstGeom>
            <a:ln w="38100">
              <a:noFill/>
            </a:ln>
          </p:spPr>
          <p:txBody>
            <a:bodyPr wrap="none">
              <a:spAutoFit/>
            </a:bodyPr>
            <a:lstStyle/>
            <a:p>
              <a:r>
                <a:rPr lang="ca-ES" sz="1400" dirty="0" err="1">
                  <a:solidFill>
                    <a:srgbClr val="FFFFFF">
                      <a:lumMod val="50000"/>
                    </a:srgbClr>
                  </a:solidFill>
                </a:rPr>
                <a:t>Response</a:t>
              </a:r>
              <a:r>
                <a:rPr lang="ca-ES" sz="1400" dirty="0">
                  <a:solidFill>
                    <a:srgbClr val="FFFFFF">
                      <a:lumMod val="50000"/>
                    </a:srgbClr>
                  </a:solidFill>
                </a:rPr>
                <a:t> 1</a:t>
              </a:r>
            </a:p>
          </p:txBody>
        </p:sp>
      </p:grpSp>
      <p:sp>
        <p:nvSpPr>
          <p:cNvPr id="31" name="Rectangle 30"/>
          <p:cNvSpPr/>
          <p:nvPr/>
        </p:nvSpPr>
        <p:spPr bwMode="auto">
          <a:xfrm>
            <a:off x="7684824" y="3268527"/>
            <a:ext cx="228600" cy="38100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grpSp>
        <p:nvGrpSpPr>
          <p:cNvPr id="32" name="Group 31"/>
          <p:cNvGrpSpPr/>
          <p:nvPr/>
        </p:nvGrpSpPr>
        <p:grpSpPr>
          <a:xfrm>
            <a:off x="6223170" y="4419560"/>
            <a:ext cx="1457795" cy="307777"/>
            <a:chOff x="4714405" y="4800600"/>
            <a:chExt cx="1457795" cy="307777"/>
          </a:xfrm>
        </p:grpSpPr>
        <p:cxnSp>
          <p:nvCxnSpPr>
            <p:cNvPr id="33" name="Straight Arrow Connector 32"/>
            <p:cNvCxnSpPr/>
            <p:nvPr/>
          </p:nvCxnSpPr>
          <p:spPr bwMode="auto">
            <a:xfrm>
              <a:off x="4953000" y="5097222"/>
              <a:ext cx="1219200" cy="0"/>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sp>
          <p:nvSpPr>
            <p:cNvPr id="34" name="Rectangle 33"/>
            <p:cNvSpPr/>
            <p:nvPr/>
          </p:nvSpPr>
          <p:spPr>
            <a:xfrm>
              <a:off x="4714405" y="4800600"/>
              <a:ext cx="966740" cy="307777"/>
            </a:xfrm>
            <a:prstGeom prst="rect">
              <a:avLst/>
            </a:prstGeom>
            <a:ln w="38100">
              <a:noFill/>
            </a:ln>
          </p:spPr>
          <p:txBody>
            <a:bodyPr wrap="none">
              <a:spAutoFit/>
            </a:bodyPr>
            <a:lstStyle/>
            <a:p>
              <a:r>
                <a:rPr lang="ca-ES" sz="1400" dirty="0" err="1">
                  <a:solidFill>
                    <a:srgbClr val="FFFFFF">
                      <a:lumMod val="50000"/>
                    </a:srgbClr>
                  </a:solidFill>
                </a:rPr>
                <a:t>Request</a:t>
              </a:r>
              <a:r>
                <a:rPr lang="ca-ES" sz="1400" dirty="0">
                  <a:solidFill>
                    <a:srgbClr val="FFFFFF">
                      <a:lumMod val="50000"/>
                    </a:srgbClr>
                  </a:solidFill>
                </a:rPr>
                <a:t> 2</a:t>
              </a:r>
            </a:p>
          </p:txBody>
        </p:sp>
      </p:grpSp>
      <p:cxnSp>
        <p:nvCxnSpPr>
          <p:cNvPr id="35" name="Straight Arrow Connector 34"/>
          <p:cNvCxnSpPr/>
          <p:nvPr/>
        </p:nvCxnSpPr>
        <p:spPr bwMode="auto">
          <a:xfrm flipV="1">
            <a:off x="8747764" y="4322577"/>
            <a:ext cx="457200" cy="439882"/>
          </a:xfrm>
          <a:prstGeom prst="straightConnector1">
            <a:avLst/>
          </a:prstGeom>
          <a:ln w="38100">
            <a:headEnd type="none" w="med" len="med"/>
            <a:tailEnd type="triangle"/>
          </a:ln>
        </p:spPr>
        <p:style>
          <a:lnRef idx="2">
            <a:schemeClr val="dk1"/>
          </a:lnRef>
          <a:fillRef idx="0">
            <a:schemeClr val="dk1"/>
          </a:fillRef>
          <a:effectRef idx="1">
            <a:schemeClr val="dk1"/>
          </a:effectRef>
          <a:fontRef idx="minor">
            <a:schemeClr val="tx1"/>
          </a:fontRef>
        </p:style>
      </p:cxnSp>
      <p:sp>
        <p:nvSpPr>
          <p:cNvPr id="36" name="Rectangle 35"/>
          <p:cNvSpPr/>
          <p:nvPr/>
        </p:nvSpPr>
        <p:spPr bwMode="auto">
          <a:xfrm>
            <a:off x="7680964" y="4419559"/>
            <a:ext cx="228600" cy="38100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Tree>
    <p:extLst>
      <p:ext uri="{BB962C8B-B14F-4D97-AF65-F5344CB8AC3E}">
        <p14:creationId xmlns:p14="http://schemas.microsoft.com/office/powerpoint/2010/main" val="27133746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0"/>
                                        <p:tgtEl>
                                          <p:spTgt spid="11"/>
                                        </p:tgtEl>
                                      </p:cBhvr>
                                    </p:animEffect>
                                    <p:anim calcmode="lin" valueType="num">
                                      <p:cBhvr>
                                        <p:cTn id="23" dur="2000" fill="hold"/>
                                        <p:tgtEl>
                                          <p:spTgt spid="11"/>
                                        </p:tgtEl>
                                        <p:attrNameLst>
                                          <p:attrName>ppt_w</p:attrName>
                                        </p:attrNameLst>
                                      </p:cBhvr>
                                      <p:tavLst>
                                        <p:tav tm="0" fmla="#ppt_w*sin(2.5*pi*$)">
                                          <p:val>
                                            <p:fltVal val="0"/>
                                          </p:val>
                                        </p:tav>
                                        <p:tav tm="100000">
                                          <p:val>
                                            <p:fltVal val="1"/>
                                          </p:val>
                                        </p:tav>
                                      </p:tavLst>
                                    </p:anim>
                                    <p:anim calcmode="lin" valueType="num">
                                      <p:cBhvr>
                                        <p:cTn id="24"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path" presetSubtype="0" accel="50000" decel="50000" fill="hold" grpId="1" nodeType="clickEffect">
                                  <p:stCondLst>
                                    <p:cond delay="0"/>
                                  </p:stCondLst>
                                  <p:childTnLst>
                                    <p:animMotion origin="layout" path="M -3.33333E-6 1.11111E-6 L -3.33333E-6 0.16389 " pathEditMode="relative" rAng="0" ptsTypes="AA">
                                      <p:cBhvr>
                                        <p:cTn id="67" dur="2000" fill="hold"/>
                                        <p:tgtEl>
                                          <p:spTgt spid="22"/>
                                        </p:tgtEl>
                                        <p:attrNameLst>
                                          <p:attrName>ppt_x</p:attrName>
                                          <p:attrName>ppt_y</p:attrName>
                                        </p:attrNameLst>
                                      </p:cBhvr>
                                      <p:rCtr x="0" y="8194"/>
                                    </p:animMotion>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6"/>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par>
                    <p:cTn id="82" fill="hold">
                      <p:stCondLst>
                        <p:cond delay="indefinite"/>
                      </p:stCondLst>
                      <p:childTnLst>
                        <p:par>
                          <p:cTn id="83" fill="hold">
                            <p:stCondLst>
                              <p:cond delay="0"/>
                            </p:stCondLst>
                            <p:childTnLst>
                              <p:par>
                                <p:cTn id="84" presetID="64" presetClass="path" presetSubtype="0" accel="50000" decel="50000" fill="hold" grpId="2" nodeType="clickEffect">
                                  <p:stCondLst>
                                    <p:cond delay="0"/>
                                  </p:stCondLst>
                                  <p:childTnLst>
                                    <p:animMotion origin="layout" path="M -3.33333E-6 0.16389 L -3.33333E-6 -1.11111E-6 " pathEditMode="relative" rAng="0" ptsTypes="AA">
                                      <p:cBhvr>
                                        <p:cTn id="85" dur="2000" fill="hold"/>
                                        <p:tgtEl>
                                          <p:spTgt spid="22"/>
                                        </p:tgtEl>
                                        <p:attrNameLst>
                                          <p:attrName>ppt_x</p:attrName>
                                          <p:attrName>ppt_y</p:attrName>
                                        </p:attrNameLst>
                                      </p:cBhvr>
                                      <p:rCtr x="0" y="-8333"/>
                                    </p:animMotion>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22" grpId="1" animBg="1"/>
      <p:bldP spid="22" grpId="2" animBg="1"/>
      <p:bldP spid="31" grpId="0" animBg="1"/>
      <p:bldP spid="3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Asynchronous processing</a:t>
            </a:r>
            <a:endParaRPr lang="en-US" dirty="0"/>
          </a:p>
        </p:txBody>
      </p:sp>
    </p:spTree>
    <p:extLst>
      <p:ext uri="{BB962C8B-B14F-4D97-AF65-F5344CB8AC3E}">
        <p14:creationId xmlns:p14="http://schemas.microsoft.com/office/powerpoint/2010/main" val="433127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smtClean="0"/>
              <a:t>Redundant </a:t>
            </a:r>
            <a:r>
              <a:rPr lang="ca-ES" dirty="0" err="1" smtClean="0"/>
              <a:t>design</a:t>
            </a:r>
            <a:endParaRPr lang="ca-ES" dirty="0"/>
          </a:p>
        </p:txBody>
      </p:sp>
      <p:pic>
        <p:nvPicPr>
          <p:cNvPr id="5" name="Picture 2" descr="http://us.cdn3.123rf.com/168nwm/area123/area1231203/area123120300059/12882001-frayed-rope-on-a-white-background.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929" b="89286" l="0" r="100000"/>
                    </a14:imgEffect>
                  </a14:imgLayer>
                </a14:imgProps>
              </a:ext>
              <a:ext uri="{28A0092B-C50C-407E-A947-70E740481C1C}">
                <a14:useLocalDpi xmlns:a14="http://schemas.microsoft.com/office/drawing/2010/main" val="0"/>
              </a:ext>
            </a:extLst>
          </a:blip>
          <a:srcRect/>
          <a:stretch>
            <a:fillRect/>
          </a:stretch>
        </p:blipFill>
        <p:spPr bwMode="auto">
          <a:xfrm>
            <a:off x="9028952" y="4704786"/>
            <a:ext cx="2170531" cy="1447022"/>
          </a:xfrm>
          <a:prstGeom prst="rect">
            <a:avLst/>
          </a:prstGeom>
          <a:noFill/>
          <a:extLst>
            <a:ext uri="{909E8E84-426E-40DD-AFC4-6F175D3DCCD1}">
              <a14:hiddenFill xmlns:a14="http://schemas.microsoft.com/office/drawing/2010/main">
                <a:solidFill>
                  <a:srgbClr val="FFFFFF"/>
                </a:solidFill>
              </a14:hiddenFill>
            </a:ext>
          </a:extLst>
        </p:spPr>
      </p:pic>
      <p:sp>
        <p:nvSpPr>
          <p:cNvPr id="6" name="&quot;No&quot; Symbol 5"/>
          <p:cNvSpPr/>
          <p:nvPr/>
        </p:nvSpPr>
        <p:spPr bwMode="auto">
          <a:xfrm>
            <a:off x="10034661" y="5135672"/>
            <a:ext cx="785486" cy="807928"/>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Tree>
    <p:extLst>
      <p:ext uri="{BB962C8B-B14F-4D97-AF65-F5344CB8AC3E}">
        <p14:creationId xmlns:p14="http://schemas.microsoft.com/office/powerpoint/2010/main" val="233629258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smtClean="0"/>
              <a:t>Redundant </a:t>
            </a:r>
            <a:r>
              <a:rPr lang="ca-ES" dirty="0" err="1" smtClean="0"/>
              <a:t>design</a:t>
            </a:r>
            <a:endParaRPr lang="ca-ES" dirty="0"/>
          </a:p>
        </p:txBody>
      </p:sp>
      <p:sp>
        <p:nvSpPr>
          <p:cNvPr id="4" name="Text Placeholder 3"/>
          <p:cNvSpPr>
            <a:spLocks noGrp="1"/>
          </p:cNvSpPr>
          <p:nvPr>
            <p:ph type="body" sz="quarter" idx="11"/>
          </p:nvPr>
        </p:nvSpPr>
        <p:spPr>
          <a:xfrm>
            <a:off x="274639" y="1212849"/>
            <a:ext cx="8319862" cy="5355312"/>
          </a:xfrm>
        </p:spPr>
        <p:txBody>
          <a:bodyPr/>
          <a:lstStyle/>
          <a:p>
            <a:r>
              <a:rPr lang="en-US" dirty="0"/>
              <a:t>If any single node goes down, your app must continue </a:t>
            </a:r>
            <a:r>
              <a:rPr lang="en-US" dirty="0">
                <a:solidFill>
                  <a:schemeClr val="tx2"/>
                </a:solidFill>
              </a:rPr>
              <a:t>unhindered</a:t>
            </a:r>
          </a:p>
          <a:p>
            <a:endParaRPr lang="en-US" dirty="0" smtClean="0"/>
          </a:p>
          <a:p>
            <a:r>
              <a:rPr lang="en-US" dirty="0" smtClean="0"/>
              <a:t>Some delay is acceptable</a:t>
            </a:r>
            <a:endParaRPr lang="en-US" dirty="0"/>
          </a:p>
          <a:p>
            <a:endParaRPr lang="en-US" dirty="0"/>
          </a:p>
          <a:p>
            <a:r>
              <a:rPr lang="en-US" dirty="0">
                <a:solidFill>
                  <a:schemeClr val="tx2"/>
                </a:solidFill>
              </a:rPr>
              <a:t>Idempotent</a:t>
            </a:r>
            <a:r>
              <a:rPr lang="en-US" dirty="0"/>
              <a:t> operations</a:t>
            </a:r>
          </a:p>
          <a:p>
            <a:r>
              <a:rPr lang="en-US" dirty="0">
                <a:solidFill>
                  <a:schemeClr val="tx2"/>
                </a:solidFill>
              </a:rPr>
              <a:t>Load-balancing</a:t>
            </a:r>
          </a:p>
          <a:p>
            <a:endParaRPr lang="ca-ES" dirty="0"/>
          </a:p>
        </p:txBody>
      </p:sp>
      <p:pic>
        <p:nvPicPr>
          <p:cNvPr id="5" name="Picture 2" descr="http://upload.wikimedia.org/wikipedia/commons/5/54/PC-Netzteil_%28redundant%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3617" y="1211930"/>
            <a:ext cx="3448249" cy="547260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38440" y="6684538"/>
            <a:ext cx="2632452" cy="261610"/>
          </a:xfrm>
          <a:prstGeom prst="rect">
            <a:avLst/>
          </a:prstGeom>
        </p:spPr>
        <p:txBody>
          <a:bodyPr wrap="none">
            <a:spAutoFit/>
          </a:bodyPr>
          <a:lstStyle/>
          <a:p>
            <a:r>
              <a:rPr lang="fr-FR" sz="1100" dirty="0">
                <a:solidFill>
                  <a:srgbClr val="505050"/>
                </a:solidFill>
              </a:rPr>
              <a:t>Image: Rainer </a:t>
            </a:r>
            <a:r>
              <a:rPr lang="fr-FR" sz="1100" dirty="0" err="1">
                <a:solidFill>
                  <a:srgbClr val="505050"/>
                </a:solidFill>
              </a:rPr>
              <a:t>Knäpper</a:t>
            </a:r>
            <a:r>
              <a:rPr lang="fr-FR" sz="1100" dirty="0">
                <a:solidFill>
                  <a:srgbClr val="505050"/>
                </a:solidFill>
              </a:rPr>
              <a:t>, License: </a:t>
            </a:r>
            <a:r>
              <a:rPr lang="fr-FR" sz="1100" dirty="0" err="1">
                <a:solidFill>
                  <a:srgbClr val="505050"/>
                </a:solidFill>
                <a:hlinkClick r:id="rId3"/>
              </a:rPr>
              <a:t>artlibre</a:t>
            </a:r>
            <a:endParaRPr lang="ca-ES" sz="1100" dirty="0">
              <a:solidFill>
                <a:srgbClr val="505050"/>
              </a:solidFill>
            </a:endParaRPr>
          </a:p>
        </p:txBody>
      </p:sp>
    </p:spTree>
    <p:extLst>
      <p:ext uri="{BB962C8B-B14F-4D97-AF65-F5344CB8AC3E}">
        <p14:creationId xmlns:p14="http://schemas.microsoft.com/office/powerpoint/2010/main" val="43585625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b="13191"/>
          <a:stretch/>
        </p:blipFill>
        <p:spPr>
          <a:xfrm>
            <a:off x="0" y="-247155"/>
            <a:ext cx="12436475" cy="7241679"/>
          </a:xfrm>
          <a:prstGeom prst="rect">
            <a:avLst/>
          </a:prstGeom>
        </p:spPr>
      </p:pic>
      <p:sp>
        <p:nvSpPr>
          <p:cNvPr id="2" name="Title 1"/>
          <p:cNvSpPr>
            <a:spLocks noGrp="1"/>
          </p:cNvSpPr>
          <p:nvPr>
            <p:ph type="title"/>
          </p:nvPr>
        </p:nvSpPr>
        <p:spPr/>
        <p:txBody>
          <a:bodyPr/>
          <a:lstStyle/>
          <a:p>
            <a:r>
              <a:rPr lang="ca-ES" dirty="0" err="1" smtClean="0">
                <a:solidFill>
                  <a:schemeClr val="bg1"/>
                </a:solidFill>
              </a:rPr>
              <a:t>Azure</a:t>
            </a:r>
            <a:r>
              <a:rPr lang="ca-ES" dirty="0" smtClean="0">
                <a:solidFill>
                  <a:schemeClr val="bg1"/>
                </a:solidFill>
              </a:rPr>
              <a:t> </a:t>
            </a:r>
            <a:r>
              <a:rPr lang="ca-ES" dirty="0" err="1" smtClean="0">
                <a:solidFill>
                  <a:schemeClr val="bg1"/>
                </a:solidFill>
              </a:rPr>
              <a:t>Traffic</a:t>
            </a:r>
            <a:r>
              <a:rPr lang="ca-ES" dirty="0" smtClean="0">
                <a:solidFill>
                  <a:schemeClr val="bg1"/>
                </a:solidFill>
              </a:rPr>
              <a:t> Manager</a:t>
            </a:r>
            <a:endParaRPr lang="ca-ES" dirty="0">
              <a:solidFill>
                <a:schemeClr val="bg1"/>
              </a:solidFill>
            </a:endParaRPr>
          </a:p>
        </p:txBody>
      </p:sp>
      <p:pic>
        <p:nvPicPr>
          <p:cNvPr id="7" name="Picture 6"/>
          <p:cNvPicPr>
            <a:picLocks noChangeAspect="1"/>
          </p:cNvPicPr>
          <p:nvPr/>
        </p:nvPicPr>
        <p:blipFill>
          <a:blip r:embed="rId3"/>
          <a:stretch>
            <a:fillRect/>
          </a:stretch>
        </p:blipFill>
        <p:spPr>
          <a:xfrm>
            <a:off x="1364415" y="1481038"/>
            <a:ext cx="9763125" cy="5105400"/>
          </a:xfrm>
          <a:prstGeom prst="rect">
            <a:avLst/>
          </a:prstGeom>
        </p:spPr>
      </p:pic>
    </p:spTree>
    <p:extLst>
      <p:ext uri="{BB962C8B-B14F-4D97-AF65-F5344CB8AC3E}">
        <p14:creationId xmlns:p14="http://schemas.microsoft.com/office/powerpoint/2010/main" val="1673281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a-ES" dirty="0" smtClean="0"/>
              <a:t>Redundant </a:t>
            </a:r>
            <a:r>
              <a:rPr lang="ca-ES" dirty="0" err="1" smtClean="0"/>
              <a:t>design</a:t>
            </a:r>
            <a:r>
              <a:rPr lang="ca-ES" dirty="0" smtClean="0"/>
              <a:t> </a:t>
            </a:r>
            <a:r>
              <a:rPr lang="ca-ES" dirty="0" err="1" smtClean="0"/>
              <a:t>example</a:t>
            </a:r>
            <a:endParaRPr lang="ca-ES" dirty="0"/>
          </a:p>
        </p:txBody>
      </p:sp>
      <p:pic>
        <p:nvPicPr>
          <p:cNvPr id="7" name="Picture 6"/>
          <p:cNvPicPr>
            <a:picLocks noChangeAspect="1"/>
          </p:cNvPicPr>
          <p:nvPr/>
        </p:nvPicPr>
        <p:blipFill>
          <a:blip r:embed="rId2"/>
          <a:stretch>
            <a:fillRect/>
          </a:stretch>
        </p:blipFill>
        <p:spPr>
          <a:xfrm>
            <a:off x="2732330" y="1472834"/>
            <a:ext cx="6974182" cy="5382170"/>
          </a:xfrm>
          <a:prstGeom prst="rect">
            <a:avLst/>
          </a:prstGeom>
        </p:spPr>
      </p:pic>
      <p:pic>
        <p:nvPicPr>
          <p:cNvPr id="5" name="Picture 2" descr="http://www.wired.com/insights/wp-content/uploads/2012/03/farmville-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86589" y="2993206"/>
            <a:ext cx="2487214" cy="868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94348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b="1" dirty="0" err="1" smtClean="0"/>
              <a:t>scalability</a:t>
            </a:r>
            <a:r>
              <a:rPr lang="ca-ES" dirty="0" smtClean="0"/>
              <a:t/>
            </a:r>
            <a:br>
              <a:rPr lang="ca-ES" dirty="0" smtClean="0"/>
            </a:br>
            <a:r>
              <a:rPr lang="en-US" sz="4000" dirty="0"/>
              <a:t>[</a:t>
            </a:r>
            <a:r>
              <a:rPr lang="en-US" sz="4000" dirty="0" err="1"/>
              <a:t>skeɪləˈbɪlɪtɪ</a:t>
            </a:r>
            <a:r>
              <a:rPr lang="en-US" sz="4000" dirty="0"/>
              <a:t>] </a:t>
            </a:r>
            <a:br>
              <a:rPr lang="en-US" sz="4000" dirty="0"/>
            </a:br>
            <a:r>
              <a:rPr lang="en-US" sz="4000" dirty="0"/>
              <a:t>    n, the ability of something to adapt to increased demands </a:t>
            </a:r>
            <a:endParaRPr lang="ca-ES" sz="4000" dirty="0"/>
          </a:p>
        </p:txBody>
      </p:sp>
    </p:spTree>
    <p:extLst>
      <p:ext uri="{BB962C8B-B14F-4D97-AF65-F5344CB8AC3E}">
        <p14:creationId xmlns:p14="http://schemas.microsoft.com/office/powerpoint/2010/main" val="2494938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err="1" smtClean="0"/>
              <a:t>Summary</a:t>
            </a:r>
            <a:endParaRPr lang="ca-ES" dirty="0"/>
          </a:p>
        </p:txBody>
      </p:sp>
    </p:spTree>
    <p:extLst>
      <p:ext uri="{BB962C8B-B14F-4D97-AF65-F5344CB8AC3E}">
        <p14:creationId xmlns:p14="http://schemas.microsoft.com/office/powerpoint/2010/main" val="4270017563"/>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smtClean="0"/>
              <a:t>SharePoint 2013 </a:t>
            </a:r>
            <a:r>
              <a:rPr lang="ca-ES" dirty="0" err="1"/>
              <a:t>scalable</a:t>
            </a:r>
            <a:r>
              <a:rPr lang="ca-ES" dirty="0"/>
              <a:t> </a:t>
            </a:r>
            <a:r>
              <a:rPr lang="ca-ES" dirty="0" err="1"/>
              <a:t>app</a:t>
            </a:r>
            <a:r>
              <a:rPr lang="ca-ES" dirty="0"/>
              <a:t> </a:t>
            </a:r>
            <a:r>
              <a:rPr lang="ca-ES" dirty="0" err="1" smtClean="0"/>
              <a:t>architecture</a:t>
            </a:r>
            <a:endParaRPr lang="ca-ES" dirty="0"/>
          </a:p>
        </p:txBody>
      </p:sp>
      <p:pic>
        <p:nvPicPr>
          <p:cNvPr id="5" name="Picture 4"/>
          <p:cNvPicPr>
            <a:picLocks noChangeAspect="1"/>
          </p:cNvPicPr>
          <p:nvPr/>
        </p:nvPicPr>
        <p:blipFill>
          <a:blip r:embed="rId2"/>
          <a:stretch>
            <a:fillRect/>
          </a:stretch>
        </p:blipFill>
        <p:spPr>
          <a:xfrm>
            <a:off x="2297786" y="1242964"/>
            <a:ext cx="7843270" cy="5432156"/>
          </a:xfrm>
          <a:prstGeom prst="rect">
            <a:avLst/>
          </a:prstGeom>
        </p:spPr>
      </p:pic>
    </p:spTree>
    <p:extLst>
      <p:ext uri="{BB962C8B-B14F-4D97-AF65-F5344CB8AC3E}">
        <p14:creationId xmlns:p14="http://schemas.microsoft.com/office/powerpoint/2010/main" val="199550471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5613845"/>
          </a:xfrm>
        </p:spPr>
        <p:txBody>
          <a:bodyPr/>
          <a:lstStyle/>
          <a:p>
            <a:r>
              <a:rPr lang="en-US" dirty="0">
                <a:solidFill>
                  <a:schemeClr val="tx2"/>
                </a:solidFill>
              </a:rPr>
              <a:t>Avoiding Roundtrips</a:t>
            </a:r>
          </a:p>
          <a:p>
            <a:pPr marL="800100" lvl="1" indent="-457200">
              <a:buFont typeface="+mj-lt"/>
              <a:buAutoNum type="arabicPeriod"/>
            </a:pPr>
            <a:r>
              <a:rPr lang="en-US" dirty="0"/>
              <a:t>Effective </a:t>
            </a:r>
            <a:r>
              <a:rPr lang="en-US" dirty="0" smtClean="0"/>
              <a:t>caching mechanisms</a:t>
            </a:r>
            <a:endParaRPr lang="en-US" dirty="0"/>
          </a:p>
          <a:p>
            <a:pPr marL="800100" lvl="1" indent="-457200">
              <a:buFont typeface="+mj-lt"/>
              <a:buAutoNum type="arabicPeriod"/>
            </a:pPr>
            <a:r>
              <a:rPr lang="en-US" dirty="0"/>
              <a:t>Content-Delivery </a:t>
            </a:r>
            <a:r>
              <a:rPr lang="en-US" dirty="0" smtClean="0"/>
              <a:t>Networks and BLOB storage</a:t>
            </a:r>
            <a:endParaRPr lang="en-US" dirty="0"/>
          </a:p>
          <a:p>
            <a:r>
              <a:rPr lang="en-US" dirty="0">
                <a:solidFill>
                  <a:schemeClr val="tx2"/>
                </a:solidFill>
              </a:rPr>
              <a:t>Avoiding Bottlenecks</a:t>
            </a:r>
          </a:p>
          <a:p>
            <a:pPr marL="800100" lvl="1" indent="-457200">
              <a:buFont typeface="+mj-lt"/>
              <a:buAutoNum type="arabicPeriod" startAt="3"/>
            </a:pPr>
            <a:r>
              <a:rPr lang="en-US" dirty="0" err="1" smtClean="0"/>
              <a:t>NoSQL</a:t>
            </a:r>
            <a:r>
              <a:rPr lang="en-US" dirty="0" smtClean="0"/>
              <a:t> storage</a:t>
            </a:r>
          </a:p>
          <a:p>
            <a:pPr marL="800100" lvl="1" indent="-457200">
              <a:buFont typeface="+mj-lt"/>
              <a:buAutoNum type="arabicPeriod" startAt="3"/>
            </a:pPr>
            <a:r>
              <a:rPr lang="en-US" dirty="0" err="1" smtClean="0"/>
              <a:t>Sharding</a:t>
            </a:r>
            <a:endParaRPr lang="en-US" dirty="0"/>
          </a:p>
          <a:p>
            <a:pPr marL="800100" lvl="1" indent="-457200">
              <a:buFont typeface="+mj-lt"/>
              <a:buAutoNum type="arabicPeriod" startAt="3"/>
            </a:pPr>
            <a:r>
              <a:rPr lang="en-US" dirty="0" smtClean="0"/>
              <a:t>Waiting in a queue</a:t>
            </a:r>
            <a:endParaRPr lang="en-US" dirty="0"/>
          </a:p>
          <a:p>
            <a:pPr marL="800100" lvl="1" indent="-457200">
              <a:buFont typeface="+mj-lt"/>
              <a:buAutoNum type="arabicPeriod" startAt="3"/>
            </a:pPr>
            <a:r>
              <a:rPr lang="en-US" dirty="0" smtClean="0"/>
              <a:t>Acting asynchronously</a:t>
            </a:r>
            <a:endParaRPr lang="en-US" dirty="0"/>
          </a:p>
          <a:p>
            <a:r>
              <a:rPr lang="en-US" dirty="0">
                <a:solidFill>
                  <a:schemeClr val="tx2"/>
                </a:solidFill>
              </a:rPr>
              <a:t>Avoiding Single Point of Failure</a:t>
            </a:r>
          </a:p>
          <a:p>
            <a:pPr marL="800100" lvl="1" indent="-457200">
              <a:buFont typeface="+mj-lt"/>
              <a:buAutoNum type="arabicPeriod" startAt="7"/>
            </a:pPr>
            <a:r>
              <a:rPr lang="en-US" dirty="0"/>
              <a:t>Redundant Design</a:t>
            </a:r>
          </a:p>
          <a:p>
            <a:pPr marL="0" indent="0">
              <a:buNone/>
            </a:pPr>
            <a:endParaRPr lang="ca-ES" dirty="0"/>
          </a:p>
        </p:txBody>
      </p:sp>
      <p:sp>
        <p:nvSpPr>
          <p:cNvPr id="3" name="Title 2"/>
          <p:cNvSpPr>
            <a:spLocks noGrp="1"/>
          </p:cNvSpPr>
          <p:nvPr>
            <p:ph type="title"/>
          </p:nvPr>
        </p:nvSpPr>
        <p:spPr/>
        <p:txBody>
          <a:bodyPr/>
          <a:lstStyle/>
          <a:p>
            <a:r>
              <a:rPr lang="ca-ES" dirty="0" smtClean="0"/>
              <a:t>3 </a:t>
            </a:r>
            <a:r>
              <a:rPr lang="ca-ES" dirty="0" err="1" smtClean="0"/>
              <a:t>Guidelines</a:t>
            </a:r>
            <a:r>
              <a:rPr lang="ca-ES" dirty="0"/>
              <a:t>,</a:t>
            </a:r>
            <a:r>
              <a:rPr lang="ca-ES" dirty="0" smtClean="0"/>
              <a:t> 7 </a:t>
            </a:r>
            <a:r>
              <a:rPr lang="ca-ES" dirty="0" err="1" smtClean="0"/>
              <a:t>Tenets</a:t>
            </a:r>
            <a:r>
              <a:rPr lang="ca-ES" dirty="0" smtClean="0"/>
              <a:t> </a:t>
            </a:r>
            <a:endParaRPr lang="ca-ES" dirty="0"/>
          </a:p>
        </p:txBody>
      </p:sp>
      <p:pic>
        <p:nvPicPr>
          <p:cNvPr id="5" name="Picture 2" descr="http://truckeerivertaxi.com/images/roundtrip.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2016" y="1304699"/>
            <a:ext cx="1131717" cy="10826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www.brooklynexposed.com/images/sized/images/uploads/main/Bottleneck-LOGO-r2-600x315.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524" b="89524" l="4667" r="95833">
                        <a14:foregroundMark x1="41667" y1="40000" x2="41667" y2="40000"/>
                      </a14:backgroundRemoval>
                    </a14:imgEffect>
                  </a14:imgLayer>
                </a14:imgProps>
              </a:ext>
              <a:ext uri="{28A0092B-C50C-407E-A947-70E740481C1C}">
                <a14:useLocalDpi xmlns:a14="http://schemas.microsoft.com/office/drawing/2010/main" val="0"/>
              </a:ext>
            </a:extLst>
          </a:blip>
          <a:srcRect/>
          <a:stretch>
            <a:fillRect/>
          </a:stretch>
        </p:blipFill>
        <p:spPr bwMode="auto">
          <a:xfrm>
            <a:off x="8145256" y="2668234"/>
            <a:ext cx="2870200" cy="1506856"/>
          </a:xfrm>
          <a:prstGeom prst="rect">
            <a:avLst/>
          </a:prstGeom>
          <a:noFill/>
          <a:extLst>
            <a:ext uri="{909E8E84-426E-40DD-AFC4-6F175D3DCCD1}">
              <a14:hiddenFill xmlns:a14="http://schemas.microsoft.com/office/drawing/2010/main">
                <a:solidFill>
                  <a:srgbClr val="FFFFFF"/>
                </a:solidFill>
              </a14:hiddenFill>
            </a:ext>
          </a:extLst>
        </p:spPr>
      </p:pic>
      <p:sp>
        <p:nvSpPr>
          <p:cNvPr id="7" name="&quot;No&quot; Symbol 6"/>
          <p:cNvSpPr/>
          <p:nvPr/>
        </p:nvSpPr>
        <p:spPr bwMode="auto">
          <a:xfrm>
            <a:off x="9660032" y="1814356"/>
            <a:ext cx="785486" cy="807928"/>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8" name="&quot;No&quot; Symbol 7"/>
          <p:cNvSpPr/>
          <p:nvPr/>
        </p:nvSpPr>
        <p:spPr bwMode="auto">
          <a:xfrm>
            <a:off x="9677874" y="3325932"/>
            <a:ext cx="785486" cy="807928"/>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pic>
        <p:nvPicPr>
          <p:cNvPr id="9" name="Picture 2" descr="http://us.cdn3.123rf.com/168nwm/area123/area1231203/area123120300059/12882001-frayed-rope-on-a-white-background.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8929" b="89286" l="0" r="100000"/>
                    </a14:imgEffect>
                  </a14:imgLayer>
                </a14:imgProps>
              </a:ext>
              <a:ext uri="{28A0092B-C50C-407E-A947-70E740481C1C}">
                <a14:useLocalDpi xmlns:a14="http://schemas.microsoft.com/office/drawing/2010/main" val="0"/>
              </a:ext>
            </a:extLst>
          </a:blip>
          <a:srcRect/>
          <a:stretch>
            <a:fillRect/>
          </a:stretch>
        </p:blipFill>
        <p:spPr bwMode="auto">
          <a:xfrm>
            <a:off x="8654323" y="4267881"/>
            <a:ext cx="2170531" cy="1447022"/>
          </a:xfrm>
          <a:prstGeom prst="rect">
            <a:avLst/>
          </a:prstGeom>
          <a:noFill/>
          <a:extLst>
            <a:ext uri="{909E8E84-426E-40DD-AFC4-6F175D3DCCD1}">
              <a14:hiddenFill xmlns:a14="http://schemas.microsoft.com/office/drawing/2010/main">
                <a:solidFill>
                  <a:srgbClr val="FFFFFF"/>
                </a:solidFill>
              </a14:hiddenFill>
            </a:ext>
          </a:extLst>
        </p:spPr>
      </p:pic>
      <p:sp>
        <p:nvSpPr>
          <p:cNvPr id="10" name="&quot;No&quot; Symbol 9"/>
          <p:cNvSpPr/>
          <p:nvPr/>
        </p:nvSpPr>
        <p:spPr bwMode="auto">
          <a:xfrm>
            <a:off x="9660032" y="4698767"/>
            <a:ext cx="785486" cy="807928"/>
          </a:xfrm>
          <a:prstGeom prst="noSmoking">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lnSpc>
                <a:spcPct val="90000"/>
              </a:lnSpc>
              <a:spcBef>
                <a:spcPct val="0"/>
              </a:spcBef>
              <a:spcAft>
                <a:spcPct val="0"/>
              </a:spcAft>
            </a:pPr>
            <a:endParaRPr lang="ca-ES" sz="2400">
              <a:solidFill>
                <a:srgbClr val="505050"/>
              </a:solidFill>
              <a:latin typeface="Futura Lt" pitchFamily="34" charset="0"/>
            </a:endParaRPr>
          </a:p>
        </p:txBody>
      </p:sp>
      <p:sp>
        <p:nvSpPr>
          <p:cNvPr id="11" name="TextBox 10"/>
          <p:cNvSpPr txBox="1"/>
          <p:nvPr/>
        </p:nvSpPr>
        <p:spPr>
          <a:xfrm rot="18807408">
            <a:off x="8533521" y="5184585"/>
            <a:ext cx="5163313" cy="1060636"/>
          </a:xfrm>
          <a:prstGeom prst="rect">
            <a:avLst/>
          </a:prstGeom>
          <a:solidFill>
            <a:schemeClr val="tx2"/>
          </a:solidFill>
        </p:spPr>
        <p:txBody>
          <a:bodyPr wrap="none" lIns="0" tIns="0" rIns="0" bIns="0" rtlCol="0" anchor="ctr" anchorCtr="0">
            <a:normAutofit/>
          </a:bodyPr>
          <a:lstStyle/>
          <a:p>
            <a:pPr algn="ctr"/>
            <a:r>
              <a:rPr lang="ca-ES" sz="2800" b="1" dirty="0" smtClean="0">
                <a:solidFill>
                  <a:srgbClr val="FFFFFF"/>
                </a:solidFill>
              </a:rPr>
              <a:t>SUMMARY</a:t>
            </a:r>
          </a:p>
        </p:txBody>
      </p:sp>
    </p:spTree>
    <p:extLst>
      <p:ext uri="{BB962C8B-B14F-4D97-AF65-F5344CB8AC3E}">
        <p14:creationId xmlns:p14="http://schemas.microsoft.com/office/powerpoint/2010/main" val="40432283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err="1" smtClean="0"/>
              <a:t>Additional</a:t>
            </a:r>
            <a:r>
              <a:rPr lang="ca-ES" dirty="0" smtClean="0"/>
              <a:t> </a:t>
            </a:r>
            <a:r>
              <a:rPr lang="ca-ES" dirty="0"/>
              <a:t>s</a:t>
            </a:r>
            <a:r>
              <a:rPr lang="ca-ES" dirty="0" smtClean="0"/>
              <a:t>essions</a:t>
            </a:r>
            <a:endParaRPr lang="ca-ES" dirty="0"/>
          </a:p>
        </p:txBody>
      </p:sp>
      <p:sp>
        <p:nvSpPr>
          <p:cNvPr id="4" name="Text Placeholder 3"/>
          <p:cNvSpPr>
            <a:spLocks noGrp="1"/>
          </p:cNvSpPr>
          <p:nvPr>
            <p:ph type="body" sz="quarter" idx="11"/>
          </p:nvPr>
        </p:nvSpPr>
        <p:spPr>
          <a:xfrm>
            <a:off x="274639" y="1212849"/>
            <a:ext cx="11889564" cy="5493812"/>
          </a:xfrm>
        </p:spPr>
        <p:txBody>
          <a:bodyPr/>
          <a:lstStyle/>
          <a:p>
            <a:pPr marL="0" lvl="1"/>
            <a:r>
              <a:rPr lang="ca-ES" sz="3600" dirty="0"/>
              <a:t>SPC385: </a:t>
            </a:r>
            <a:r>
              <a:rPr lang="en-US" sz="3600" dirty="0">
                <a:solidFill>
                  <a:srgbClr val="0070C0"/>
                </a:solidFill>
              </a:rPr>
              <a:t>Building SharePoint Apps with Windows Azure Platform as a Service</a:t>
            </a:r>
          </a:p>
          <a:p>
            <a:pPr marL="0" lvl="1"/>
            <a:r>
              <a:rPr lang="en-US" sz="2800" dirty="0" smtClean="0">
                <a:latin typeface="+mj-lt"/>
              </a:rPr>
              <a:t>(Kirk Evans, Tuesday March 4, 1:45 PM)</a:t>
            </a:r>
            <a:endParaRPr lang="en-US" sz="2800" dirty="0">
              <a:latin typeface="+mj-lt"/>
            </a:endParaRPr>
          </a:p>
          <a:p>
            <a:endParaRPr lang="en-US" sz="1400" dirty="0" smtClean="0">
              <a:latin typeface="+mn-lt"/>
            </a:endParaRPr>
          </a:p>
          <a:p>
            <a:r>
              <a:rPr lang="en-US" sz="3600" dirty="0" smtClean="0">
                <a:latin typeface="+mn-lt"/>
              </a:rPr>
              <a:t>SPC419: </a:t>
            </a:r>
            <a:r>
              <a:rPr lang="en-US" sz="3600" dirty="0" smtClean="0">
                <a:solidFill>
                  <a:srgbClr val="0070C0"/>
                </a:solidFill>
                <a:latin typeface="+mn-lt"/>
              </a:rPr>
              <a:t>Developing Cloud-Hosted Apps with MVC5</a:t>
            </a:r>
            <a:endParaRPr lang="en-US" sz="3600" dirty="0">
              <a:solidFill>
                <a:srgbClr val="0070C0"/>
              </a:solidFill>
              <a:latin typeface="+mn-lt"/>
            </a:endParaRPr>
          </a:p>
          <a:p>
            <a:pPr marL="0" lvl="1"/>
            <a:r>
              <a:rPr lang="en-US" sz="2800" dirty="0" smtClean="0">
                <a:latin typeface="+mj-lt"/>
              </a:rPr>
              <a:t>(Bob German, </a:t>
            </a:r>
            <a:r>
              <a:rPr lang="en-US" sz="2800" dirty="0">
                <a:latin typeface="+mj-lt"/>
              </a:rPr>
              <a:t>Wednesday March 5, </a:t>
            </a:r>
            <a:r>
              <a:rPr lang="en-US" sz="2800" dirty="0" smtClean="0">
                <a:latin typeface="+mj-lt"/>
              </a:rPr>
              <a:t>9:00 </a:t>
            </a:r>
            <a:r>
              <a:rPr lang="en-US" sz="2800" dirty="0">
                <a:latin typeface="+mj-lt"/>
              </a:rPr>
              <a:t>A</a:t>
            </a:r>
            <a:r>
              <a:rPr lang="en-US" sz="2800" dirty="0" smtClean="0">
                <a:latin typeface="+mj-lt"/>
              </a:rPr>
              <a:t>M</a:t>
            </a:r>
            <a:r>
              <a:rPr lang="en-US" sz="2800" dirty="0">
                <a:latin typeface="+mj-lt"/>
              </a:rPr>
              <a:t>)</a:t>
            </a:r>
            <a:endParaRPr lang="ca-ES" sz="2800" dirty="0">
              <a:latin typeface="+mj-lt"/>
            </a:endParaRPr>
          </a:p>
          <a:p>
            <a:endParaRPr lang="en-US" sz="1400" dirty="0" smtClean="0">
              <a:latin typeface="+mn-lt"/>
            </a:endParaRPr>
          </a:p>
          <a:p>
            <a:r>
              <a:rPr lang="en-US" sz="3600" dirty="0" smtClean="0">
                <a:latin typeface="+mn-lt"/>
              </a:rPr>
              <a:t>SPC302: </a:t>
            </a:r>
            <a:r>
              <a:rPr lang="en-US" sz="3600" dirty="0" smtClean="0">
                <a:solidFill>
                  <a:srgbClr val="0070C0"/>
                </a:solidFill>
                <a:latin typeface="+mn-lt"/>
              </a:rPr>
              <a:t>Advanced Development Patterns for SharePoint Apps</a:t>
            </a:r>
          </a:p>
          <a:p>
            <a:pPr marL="0" lvl="1"/>
            <a:r>
              <a:rPr lang="en-US" sz="2800" dirty="0">
                <a:latin typeface="+mj-lt"/>
              </a:rPr>
              <a:t>(Nathan Miller, Wednesday March </a:t>
            </a:r>
            <a:r>
              <a:rPr lang="en-US" sz="2800" dirty="0" smtClean="0">
                <a:latin typeface="+mj-lt"/>
              </a:rPr>
              <a:t>5, 1:45 PM)</a:t>
            </a:r>
            <a:endParaRPr lang="en-US" sz="2800" dirty="0">
              <a:latin typeface="+mj-lt"/>
            </a:endParaRPr>
          </a:p>
          <a:p>
            <a:pPr lvl="1"/>
            <a:endParaRPr lang="ca-ES" dirty="0" smtClean="0"/>
          </a:p>
          <a:p>
            <a:pPr lvl="1"/>
            <a:endParaRPr lang="ca-ES" dirty="0"/>
          </a:p>
        </p:txBody>
      </p:sp>
    </p:spTree>
    <p:extLst>
      <p:ext uri="{BB962C8B-B14F-4D97-AF65-F5344CB8AC3E}">
        <p14:creationId xmlns:p14="http://schemas.microsoft.com/office/powerpoint/2010/main" val="570428400"/>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err="1" smtClean="0"/>
              <a:t>Additional</a:t>
            </a:r>
            <a:r>
              <a:rPr lang="ca-ES" dirty="0" smtClean="0"/>
              <a:t> </a:t>
            </a:r>
            <a:r>
              <a:rPr lang="ca-ES" dirty="0" err="1" smtClean="0"/>
              <a:t>resources</a:t>
            </a:r>
            <a:endParaRPr lang="ca-ES" dirty="0"/>
          </a:p>
        </p:txBody>
      </p:sp>
      <p:sp>
        <p:nvSpPr>
          <p:cNvPr id="4" name="Text Placeholder 3"/>
          <p:cNvSpPr>
            <a:spLocks noGrp="1"/>
          </p:cNvSpPr>
          <p:nvPr>
            <p:ph type="body" sz="quarter" idx="11"/>
          </p:nvPr>
        </p:nvSpPr>
        <p:spPr>
          <a:xfrm>
            <a:off x="274639" y="1212849"/>
            <a:ext cx="8391870" cy="4475071"/>
          </a:xfrm>
        </p:spPr>
        <p:txBody>
          <a:bodyPr/>
          <a:lstStyle/>
          <a:p>
            <a:pPr marL="0" lvl="1"/>
            <a:r>
              <a:rPr lang="ca-ES" sz="4000" dirty="0" err="1" smtClean="0">
                <a:solidFill>
                  <a:srgbClr val="0070C0"/>
                </a:solidFill>
              </a:rPr>
              <a:t>Scalability</a:t>
            </a:r>
            <a:r>
              <a:rPr lang="ca-ES" sz="4000" dirty="0" smtClean="0">
                <a:solidFill>
                  <a:srgbClr val="0070C0"/>
                </a:solidFill>
              </a:rPr>
              <a:t> </a:t>
            </a:r>
            <a:r>
              <a:rPr lang="ca-ES" sz="4000" dirty="0" err="1" smtClean="0">
                <a:solidFill>
                  <a:srgbClr val="0070C0"/>
                </a:solidFill>
              </a:rPr>
              <a:t>Rules</a:t>
            </a:r>
            <a:r>
              <a:rPr lang="ca-ES" sz="4000" dirty="0" smtClean="0">
                <a:solidFill>
                  <a:srgbClr val="0070C0"/>
                </a:solidFill>
              </a:rPr>
              <a:t>: 50 </a:t>
            </a:r>
            <a:r>
              <a:rPr lang="ca-ES" sz="4000" dirty="0" err="1" smtClean="0">
                <a:solidFill>
                  <a:srgbClr val="0070C0"/>
                </a:solidFill>
              </a:rPr>
              <a:t>Principles</a:t>
            </a:r>
            <a:r>
              <a:rPr lang="ca-ES" sz="4000" dirty="0" smtClean="0">
                <a:solidFill>
                  <a:srgbClr val="0070C0"/>
                </a:solidFill>
              </a:rPr>
              <a:t> for </a:t>
            </a:r>
            <a:r>
              <a:rPr lang="ca-ES" sz="4000" dirty="0" err="1" smtClean="0">
                <a:solidFill>
                  <a:srgbClr val="0070C0"/>
                </a:solidFill>
              </a:rPr>
              <a:t>Scaling</a:t>
            </a:r>
            <a:r>
              <a:rPr lang="ca-ES" sz="4000" dirty="0" smtClean="0">
                <a:solidFill>
                  <a:srgbClr val="0070C0"/>
                </a:solidFill>
              </a:rPr>
              <a:t> Web </a:t>
            </a:r>
            <a:r>
              <a:rPr lang="ca-ES" sz="4000" dirty="0" err="1" smtClean="0">
                <a:solidFill>
                  <a:srgbClr val="0070C0"/>
                </a:solidFill>
              </a:rPr>
              <a:t>Sites</a:t>
            </a:r>
            <a:endParaRPr lang="en-US" sz="4000" dirty="0">
              <a:solidFill>
                <a:srgbClr val="0070C0"/>
              </a:solidFill>
            </a:endParaRPr>
          </a:p>
          <a:p>
            <a:pPr marL="0" lvl="1"/>
            <a:r>
              <a:rPr lang="en-US" sz="2800" dirty="0" smtClean="0">
                <a:latin typeface="+mj-lt"/>
              </a:rPr>
              <a:t>Martin L. Abbott, Michael T. Fisher</a:t>
            </a:r>
          </a:p>
          <a:p>
            <a:pPr marL="0" lvl="1"/>
            <a:r>
              <a:rPr lang="en-US" dirty="0" smtClean="0"/>
              <a:t> </a:t>
            </a:r>
            <a:endParaRPr lang="ca-ES" sz="2000" dirty="0">
              <a:latin typeface="+mn-lt"/>
            </a:endParaRPr>
          </a:p>
          <a:p>
            <a:r>
              <a:rPr lang="ca-ES" dirty="0" err="1" smtClean="0">
                <a:solidFill>
                  <a:srgbClr val="0070C0"/>
                </a:solidFill>
                <a:latin typeface="+mn-lt"/>
              </a:rPr>
              <a:t>High</a:t>
            </a:r>
            <a:r>
              <a:rPr lang="ca-ES" dirty="0" smtClean="0">
                <a:solidFill>
                  <a:srgbClr val="0070C0"/>
                </a:solidFill>
                <a:latin typeface="+mn-lt"/>
              </a:rPr>
              <a:t> </a:t>
            </a:r>
            <a:r>
              <a:rPr lang="ca-ES" dirty="0" err="1">
                <a:solidFill>
                  <a:srgbClr val="0070C0"/>
                </a:solidFill>
                <a:latin typeface="+mn-lt"/>
              </a:rPr>
              <a:t>Scalability</a:t>
            </a:r>
            <a:endParaRPr lang="ca-ES" dirty="0">
              <a:solidFill>
                <a:srgbClr val="0070C0"/>
              </a:solidFill>
              <a:latin typeface="+mn-lt"/>
            </a:endParaRPr>
          </a:p>
          <a:p>
            <a:pPr lvl="1"/>
            <a:r>
              <a:rPr lang="ca-ES" dirty="0">
                <a:hlinkClick r:id="rId2"/>
              </a:rPr>
              <a:t>http://highscalability.com/</a:t>
            </a:r>
            <a:endParaRPr lang="ca-ES" dirty="0"/>
          </a:p>
          <a:p>
            <a:pPr lvl="1"/>
            <a:endParaRPr lang="ca-ES" dirty="0" smtClean="0"/>
          </a:p>
          <a:p>
            <a:r>
              <a:rPr lang="ca-ES" dirty="0" err="1">
                <a:solidFill>
                  <a:srgbClr val="0070C0"/>
                </a:solidFill>
                <a:latin typeface="+mn-lt"/>
              </a:rPr>
              <a:t>Ongoing</a:t>
            </a:r>
            <a:r>
              <a:rPr lang="ca-ES" dirty="0">
                <a:solidFill>
                  <a:srgbClr val="0070C0"/>
                </a:solidFill>
                <a:latin typeface="+mn-lt"/>
              </a:rPr>
              <a:t> </a:t>
            </a:r>
            <a:r>
              <a:rPr lang="ca-ES" dirty="0" err="1">
                <a:solidFill>
                  <a:srgbClr val="0070C0"/>
                </a:solidFill>
                <a:latin typeface="+mn-lt"/>
              </a:rPr>
              <a:t>Demo</a:t>
            </a:r>
            <a:r>
              <a:rPr lang="ca-ES" dirty="0">
                <a:solidFill>
                  <a:srgbClr val="0070C0"/>
                </a:solidFill>
                <a:latin typeface="+mn-lt"/>
              </a:rPr>
              <a:t> </a:t>
            </a:r>
            <a:r>
              <a:rPr lang="ca-ES" dirty="0" err="1">
                <a:solidFill>
                  <a:srgbClr val="0070C0"/>
                </a:solidFill>
                <a:latin typeface="+mn-lt"/>
              </a:rPr>
              <a:t>Scalable</a:t>
            </a:r>
            <a:r>
              <a:rPr lang="ca-ES" dirty="0">
                <a:solidFill>
                  <a:srgbClr val="0070C0"/>
                </a:solidFill>
                <a:latin typeface="+mn-lt"/>
              </a:rPr>
              <a:t> </a:t>
            </a:r>
            <a:r>
              <a:rPr lang="ca-ES" dirty="0" err="1">
                <a:solidFill>
                  <a:srgbClr val="0070C0"/>
                </a:solidFill>
                <a:latin typeface="+mn-lt"/>
              </a:rPr>
              <a:t>App</a:t>
            </a:r>
            <a:endParaRPr lang="ca-ES" dirty="0">
              <a:solidFill>
                <a:srgbClr val="0070C0"/>
              </a:solidFill>
              <a:latin typeface="+mn-lt"/>
            </a:endParaRPr>
          </a:p>
          <a:p>
            <a:pPr lvl="1"/>
            <a:r>
              <a:rPr lang="ca-ES" dirty="0" smtClean="0">
                <a:hlinkClick r:id="rId3"/>
              </a:rPr>
              <a:t>https://bitbucket.org/ekapic/scalable-app</a:t>
            </a:r>
            <a:r>
              <a:rPr lang="ca-ES" dirty="0" smtClean="0"/>
              <a:t> </a:t>
            </a:r>
          </a:p>
        </p:txBody>
      </p:sp>
      <p:grpSp>
        <p:nvGrpSpPr>
          <p:cNvPr id="5" name="Group 4"/>
          <p:cNvGrpSpPr/>
          <p:nvPr/>
        </p:nvGrpSpPr>
        <p:grpSpPr>
          <a:xfrm>
            <a:off x="8666509" y="1212849"/>
            <a:ext cx="3384376" cy="5112753"/>
            <a:chOff x="8198457" y="1212849"/>
            <a:chExt cx="3384376" cy="5112753"/>
          </a:xfrm>
        </p:grpSpPr>
        <p:pic>
          <p:nvPicPr>
            <p:cNvPr id="4098" name="Picture 2" descr="http://img3.douban.com/lpic/s634349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6509" y="1212849"/>
              <a:ext cx="2448272" cy="39529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8198457" y="5371495"/>
              <a:ext cx="3384376" cy="954107"/>
            </a:xfrm>
            <a:prstGeom prst="rect">
              <a:avLst/>
            </a:prstGeom>
          </p:spPr>
          <p:txBody>
            <a:bodyPr wrap="square">
              <a:spAutoFit/>
            </a:bodyPr>
            <a:lstStyle/>
            <a:p>
              <a:pPr marL="0" lvl="1" algn="ctr"/>
              <a:r>
                <a:rPr lang="en-US" sz="2800" b="1" dirty="0">
                  <a:solidFill>
                    <a:srgbClr val="0070C0"/>
                  </a:solidFill>
                </a:rPr>
                <a:t>Available at the SPC14 Bookstore</a:t>
              </a:r>
              <a:r>
                <a:rPr lang="en-US" sz="2800" b="1" dirty="0">
                  <a:solidFill>
                    <a:srgbClr val="505050"/>
                  </a:solidFill>
                </a:rPr>
                <a:t> </a:t>
              </a:r>
            </a:p>
          </p:txBody>
        </p:sp>
      </p:grpSp>
    </p:spTree>
    <p:extLst>
      <p:ext uri="{BB962C8B-B14F-4D97-AF65-F5344CB8AC3E}">
        <p14:creationId xmlns:p14="http://schemas.microsoft.com/office/powerpoint/2010/main" val="54673652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8233" y="553408"/>
            <a:ext cx="21156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321" y="2669038"/>
            <a:ext cx="42318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934" y="3109936"/>
            <a:ext cx="415920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6070" y="2746004"/>
            <a:ext cx="3636220"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6069" y="1909992"/>
            <a:ext cx="4118929" cy="1779854"/>
          </a:xfrm>
          <a:prstGeom prst="rect">
            <a:avLst/>
          </a:prstGeom>
        </p:spPr>
      </p:pic>
      <p:sp>
        <p:nvSpPr>
          <p:cNvPr id="23" name="TextBox 22"/>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3999" dirty="0">
              <a:gradFill>
                <a:gsLst>
                  <a:gs pos="0">
                    <a:srgbClr val="FFFFFF"/>
                  </a:gs>
                  <a:gs pos="100000">
                    <a:srgbClr val="FFFFFF"/>
                  </a:gs>
                </a:gsLst>
                <a:lin ang="5400000" scaled="0"/>
              </a:gra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Connect</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lvl="1" defTabSz="577881"/>
            <a:r>
              <a:rPr lang="en-US" sz="2000" dirty="0">
                <a:solidFill>
                  <a:srgbClr val="FFFFFF"/>
                </a:solidFill>
                <a:cs typeface="Segoe UI" panose="020B0502040204020203" pitchFamily="34" charset="0"/>
              </a:rPr>
              <a:t>Solve your roadblocks on </a:t>
            </a:r>
            <a:r>
              <a:rPr lang="en-US" sz="2040" dirty="0" err="1">
                <a:solidFill>
                  <a:srgbClr val="FFFFFF"/>
                </a:solidFill>
                <a:cs typeface="Segoe UI" panose="020B0502040204020203" pitchFamily="34" charset="0"/>
              </a:rPr>
              <a:t>StackOverflow</a:t>
            </a:r>
            <a:endParaRPr lang="en-US" sz="2040" dirty="0">
              <a:solidFill>
                <a:srgbClr val="FFFFFF"/>
              </a:solidFill>
              <a:cs typeface="Segoe UI" panose="020B0502040204020203" pitchFamily="34" charset="0"/>
            </a:endParaRPr>
          </a:p>
          <a:p>
            <a:pPr lvl="1" defTabSz="577881"/>
            <a:r>
              <a:rPr lang="en-US" sz="2040" dirty="0">
                <a:solidFill>
                  <a:srgbClr val="FFFFFF"/>
                </a:solidFill>
                <a:cs typeface="Segoe UI" panose="020B0502040204020203" pitchFamily="34" charset="0"/>
              </a:rPr>
              <a:t>		</a:t>
            </a:r>
            <a:r>
              <a:rPr lang="en-US" sz="2040" dirty="0">
                <a:solidFill>
                  <a:srgbClr val="FFFFFF"/>
                </a:solidFill>
                <a:cs typeface="Segoe UI" panose="020B0502040204020203" pitchFamily="34" charset="0"/>
                <a:hlinkClick r:id="rId10"/>
              </a:rPr>
              <a:t>[Office]</a:t>
            </a:r>
            <a:r>
              <a:rPr lang="en-US" sz="2040" dirty="0">
                <a:solidFill>
                  <a:srgbClr val="FFFFFF"/>
                </a:solidFill>
                <a:cs typeface="Segoe UI" panose="020B0502040204020203" pitchFamily="34" charset="0"/>
              </a:rPr>
              <a:t> and </a:t>
            </a:r>
            <a:r>
              <a:rPr lang="en-US" sz="2040" dirty="0">
                <a:solidFill>
                  <a:srgbClr val="FFFFFF"/>
                </a:solidFill>
                <a:cs typeface="Segoe UI" panose="020B0502040204020203" pitchFamily="34" charset="0"/>
                <a:hlinkClick r:id="rId11"/>
              </a:rPr>
              <a:t>[SharePoint]</a:t>
            </a:r>
            <a:endParaRPr lang="en-US" sz="2040" dirty="0">
              <a:solidFill>
                <a:srgbClr val="FFFFFF"/>
              </a:soli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a:solidFill>
                  <a:srgbClr val="99CA53"/>
                </a:solidFill>
                <a:latin typeface="Segoe UI Light" panose="020B0502040204020203" pitchFamily="34" charset="0"/>
                <a:cs typeface="Segoe UI Light" panose="020B0502040204020203" pitchFamily="34" charset="0"/>
              </a:rPr>
              <a:t>Build </a:t>
            </a:r>
            <a:r>
              <a:rPr lang="en-US" sz="3999">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solidFill>
                  <a:srgbClr val="FFFFFF"/>
                </a:solidFill>
                <a:cs typeface="Segoe UI" panose="020B0502040204020203" pitchFamily="34" charset="0"/>
              </a:rPr>
              <a:t>and </a:t>
            </a:r>
            <a:r>
              <a:rPr lang="en-US" sz="2040" dirty="0">
                <a:solidFill>
                  <a:srgbClr val="FFFFFF"/>
                </a:solidFill>
                <a:cs typeface="Segoe UI" panose="020B0502040204020203" pitchFamily="34" charset="0"/>
                <a:hlinkClick r:id="rId13"/>
              </a:rPr>
              <a:t>Office 365 API Tools for Visual Studio 2013</a:t>
            </a:r>
            <a:endParaRPr lang="en-US" sz="2040" dirty="0">
              <a:solidFill>
                <a:srgbClr val="FFFFFF"/>
              </a:solidFill>
              <a:cs typeface="Segoe UI" panose="020B0502040204020203" pitchFamily="34" charset="0"/>
            </a:endParaRPr>
          </a:p>
        </p:txBody>
      </p:sp>
      <p:sp>
        <p:nvSpPr>
          <p:cNvPr id="3" name="TextBox 2"/>
          <p:cNvSpPr txBox="1"/>
          <p:nvPr/>
        </p:nvSpPr>
        <p:spPr>
          <a:xfrm>
            <a:off x="4846832" y="453120"/>
            <a:ext cx="4520132" cy="1001707"/>
          </a:xfrm>
          <a:prstGeom prst="rect">
            <a:avLst/>
          </a:prstGeom>
          <a:noFill/>
        </p:spPr>
        <p:txBody>
          <a:bodyPr wrap="none" lIns="182854" tIns="146283" rIns="182854" bIns="146283" rtlCol="0">
            <a:spAutoFit/>
          </a:bodyPr>
          <a:lstStyle/>
          <a:p>
            <a:pPr defTabSz="932563">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3809338796"/>
      </p:ext>
    </p:extLst>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754818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7362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ca-ES" dirty="0" err="1" smtClean="0"/>
              <a:t>Scalability</a:t>
            </a:r>
            <a:endParaRPr lang="ca-ES" dirty="0"/>
          </a:p>
        </p:txBody>
      </p:sp>
      <p:sp>
        <p:nvSpPr>
          <p:cNvPr id="4" name="Text Placeholder 3"/>
          <p:cNvSpPr>
            <a:spLocks noGrp="1"/>
          </p:cNvSpPr>
          <p:nvPr>
            <p:ph type="body" sz="quarter" idx="11"/>
          </p:nvPr>
        </p:nvSpPr>
        <p:spPr>
          <a:xfrm>
            <a:off x="274639" y="1212849"/>
            <a:ext cx="11889564" cy="2769989"/>
          </a:xfrm>
        </p:spPr>
        <p:txBody>
          <a:bodyPr/>
          <a:lstStyle/>
          <a:p>
            <a:endParaRPr lang="en-US" dirty="0" smtClean="0"/>
          </a:p>
          <a:p>
            <a:r>
              <a:rPr lang="en-US" dirty="0" smtClean="0"/>
              <a:t>Hey </a:t>
            </a:r>
            <a:r>
              <a:rPr lang="en-US" dirty="0"/>
              <a:t>boss, we have </a:t>
            </a:r>
            <a:r>
              <a:rPr lang="en-US" b="1" dirty="0"/>
              <a:t>1M</a:t>
            </a:r>
            <a:r>
              <a:rPr lang="en-US" dirty="0"/>
              <a:t> new users for our web app!!</a:t>
            </a:r>
          </a:p>
          <a:p>
            <a:r>
              <a:rPr lang="en-US" dirty="0" smtClean="0"/>
              <a:t>...</a:t>
            </a:r>
            <a:r>
              <a:rPr lang="en-US" dirty="0"/>
              <a:t>and they all sign up </a:t>
            </a:r>
            <a:r>
              <a:rPr lang="en-US" b="1" dirty="0"/>
              <a:t>tomorrow</a:t>
            </a:r>
            <a:r>
              <a:rPr lang="en-US" dirty="0"/>
              <a:t>!</a:t>
            </a:r>
          </a:p>
          <a:p>
            <a:endParaRPr lang="ca-ES" dirty="0"/>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1087" b="98370" l="0" r="98698">
                        <a14:foregroundMark x1="3125" y1="89674" x2="3125" y2="89674"/>
                        <a14:foregroundMark x1="6250" y1="78261" x2="6250" y2="78261"/>
                        <a14:foregroundMark x1="8854" y1="72011" x2="8854" y2="72011"/>
                        <a14:foregroundMark x1="2344" y1="93750" x2="96354" y2="94293"/>
                        <a14:foregroundMark x1="2344" y1="96196" x2="96615" y2="96467"/>
                        <a14:foregroundMark x1="96875" y1="93207" x2="88281" y2="63859"/>
                        <a14:foregroundMark x1="2344" y1="93207" x2="10677" y2="63859"/>
                        <a14:foregroundMark x1="7813" y1="85598" x2="92188" y2="85870"/>
                        <a14:foregroundMark x1="11458" y1="3533" x2="88021" y2="4348"/>
                      </a14:backgroundRemoval>
                    </a14:imgEffect>
                  </a14:imgLayer>
                </a14:imgProps>
              </a:ext>
            </a:extLst>
          </a:blip>
          <a:stretch>
            <a:fillRect/>
          </a:stretch>
        </p:blipFill>
        <p:spPr>
          <a:xfrm>
            <a:off x="8090445" y="3065214"/>
            <a:ext cx="3506881" cy="3360761"/>
          </a:xfrm>
          <a:prstGeom prst="rect">
            <a:avLst/>
          </a:prstGeom>
        </p:spPr>
      </p:pic>
    </p:spTree>
    <p:extLst>
      <p:ext uri="{BB962C8B-B14F-4D97-AF65-F5344CB8AC3E}">
        <p14:creationId xmlns:p14="http://schemas.microsoft.com/office/powerpoint/2010/main" val="3454892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a-ES" dirty="0" err="1" smtClean="0"/>
              <a:t>Scalability</a:t>
            </a:r>
            <a:r>
              <a:rPr lang="ca-ES" dirty="0" smtClean="0"/>
              <a:t> (</a:t>
            </a:r>
            <a:r>
              <a:rPr lang="ca-ES" dirty="0" err="1" smtClean="0"/>
              <a:t>answered</a:t>
            </a:r>
            <a:r>
              <a:rPr lang="ca-ES" dirty="0" smtClean="0"/>
              <a:t>)</a:t>
            </a:r>
            <a:endParaRPr lang="ca-ES" dirty="0"/>
          </a:p>
        </p:txBody>
      </p:sp>
      <p:sp>
        <p:nvSpPr>
          <p:cNvPr id="5" name="Text Placeholder 4"/>
          <p:cNvSpPr>
            <a:spLocks noGrp="1"/>
          </p:cNvSpPr>
          <p:nvPr>
            <p:ph type="body" sz="quarter" idx="10"/>
          </p:nvPr>
        </p:nvSpPr>
        <p:spPr>
          <a:xfrm>
            <a:off x="274639" y="1212849"/>
            <a:ext cx="5486399" cy="683264"/>
          </a:xfrm>
        </p:spPr>
        <p:txBody>
          <a:bodyPr/>
          <a:lstStyle/>
          <a:p>
            <a:r>
              <a:rPr lang="ca-ES" dirty="0" smtClean="0"/>
              <a:t>Non-</a:t>
            </a:r>
            <a:r>
              <a:rPr lang="ca-ES" dirty="0" err="1" smtClean="0"/>
              <a:t>scalable</a:t>
            </a:r>
            <a:endParaRPr lang="ca-ES" dirty="0"/>
          </a:p>
        </p:txBody>
      </p:sp>
      <p:sp>
        <p:nvSpPr>
          <p:cNvPr id="6" name="Text Placeholder 5"/>
          <p:cNvSpPr>
            <a:spLocks noGrp="1"/>
          </p:cNvSpPr>
          <p:nvPr>
            <p:ph type="body" sz="quarter" idx="11"/>
          </p:nvPr>
        </p:nvSpPr>
        <p:spPr>
          <a:xfrm>
            <a:off x="6675439" y="1212849"/>
            <a:ext cx="5486399" cy="683264"/>
          </a:xfrm>
        </p:spPr>
        <p:txBody>
          <a:bodyPr/>
          <a:lstStyle/>
          <a:p>
            <a:r>
              <a:rPr lang="ca-ES" dirty="0" err="1" smtClean="0"/>
              <a:t>Scalable</a:t>
            </a:r>
            <a:endParaRPr lang="ca-ES" dirty="0"/>
          </a:p>
        </p:txBody>
      </p:sp>
      <p:pic>
        <p:nvPicPr>
          <p:cNvPr id="7" name="Picture 2" descr="http://www.catster.com/files/fields/600px-cat-napping-on-window-si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6309" y="2130424"/>
            <a:ext cx="4816481" cy="321098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2.bp.blogspot.com/-nap6uqH0MyM/TnYXy_JmGgI/AAAAAAAABzM/GqB18xsj5JE/s1600/759555c27437b023015fc8e18fc564d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597" y="2133534"/>
            <a:ext cx="3505200" cy="3969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5615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a-ES" dirty="0" err="1" smtClean="0"/>
              <a:t>Scalability</a:t>
            </a:r>
            <a:r>
              <a:rPr lang="ca-ES" dirty="0" smtClean="0"/>
              <a:t> #</a:t>
            </a:r>
            <a:r>
              <a:rPr lang="ca-ES" dirty="0" err="1" smtClean="0"/>
              <a:t>fail</a:t>
            </a:r>
            <a:endParaRPr lang="ca-ES" dirty="0"/>
          </a:p>
        </p:txBody>
      </p:sp>
      <p:pic>
        <p:nvPicPr>
          <p:cNvPr id="5" name="Picture 2" descr="http://www.blogcdn.com/blog.games.com/media/2012/03/phot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0045" y="1769070"/>
            <a:ext cx="7074776" cy="47213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s://fbcdn-sphotos-b-a.akamaihd.net/hphotos-ak-frc3/557744_438988082837299_1598631117_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727" y="1769070"/>
            <a:ext cx="3048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81427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a-ES" dirty="0" err="1" smtClean="0"/>
              <a:t>Scalability</a:t>
            </a:r>
            <a:r>
              <a:rPr lang="ca-ES" dirty="0" smtClean="0"/>
              <a:t> #</a:t>
            </a:r>
            <a:r>
              <a:rPr lang="ca-ES" dirty="0" err="1" smtClean="0"/>
              <a:t>awesome</a:t>
            </a:r>
            <a:endParaRPr lang="ca-ES" dirty="0"/>
          </a:p>
        </p:txBody>
      </p:sp>
      <p:pic>
        <p:nvPicPr>
          <p:cNvPr id="4" name="Picture 2" descr="http://blogs-images.forbes.com/terokuittinen/files/2012/05/om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3" y="1913086"/>
            <a:ext cx="2880319" cy="21602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4"/>
          <a:srcRect t="15245"/>
          <a:stretch/>
        </p:blipFill>
        <p:spPr>
          <a:xfrm>
            <a:off x="4490045" y="1361168"/>
            <a:ext cx="7200800" cy="4003274"/>
          </a:xfrm>
          <a:prstGeom prst="rect">
            <a:avLst/>
          </a:prstGeom>
        </p:spPr>
      </p:pic>
      <p:graphicFrame>
        <p:nvGraphicFramePr>
          <p:cNvPr id="7" name="Table 6"/>
          <p:cNvGraphicFramePr>
            <a:graphicFrameLocks noGrp="1"/>
          </p:cNvGraphicFramePr>
          <p:nvPr>
            <p:extLst/>
          </p:nvPr>
        </p:nvGraphicFramePr>
        <p:xfrm>
          <a:off x="4490045" y="5364442"/>
          <a:ext cx="7200802" cy="1445187"/>
        </p:xfrm>
        <a:graphic>
          <a:graphicData uri="http://schemas.openxmlformats.org/drawingml/2006/table">
            <a:tbl>
              <a:tblPr>
                <a:tableStyleId>{5C22544A-7EE6-4342-B048-85BDC9FD1C3A}</a:tableStyleId>
              </a:tblPr>
              <a:tblGrid>
                <a:gridCol w="1488165"/>
                <a:gridCol w="816091"/>
                <a:gridCol w="816091"/>
                <a:gridCol w="816091"/>
                <a:gridCol w="816091"/>
                <a:gridCol w="816091"/>
                <a:gridCol w="816091"/>
                <a:gridCol w="816091"/>
              </a:tblGrid>
              <a:tr h="249759">
                <a:tc>
                  <a:txBody>
                    <a:bodyPr/>
                    <a:lstStyle/>
                    <a:p>
                      <a:pPr algn="l" fontAlgn="b"/>
                      <a:endParaRPr lang="ca-ES" sz="11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400" u="none" strike="noStrike" dirty="0" err="1">
                          <a:solidFill>
                            <a:schemeClr val="bg1"/>
                          </a:solidFill>
                          <a:effectLst/>
                        </a:rPr>
                        <a:t>Week</a:t>
                      </a:r>
                      <a:r>
                        <a:rPr lang="ca-ES" sz="1400" u="none" strike="noStrike" dirty="0">
                          <a:solidFill>
                            <a:schemeClr val="bg1"/>
                          </a:solidFill>
                          <a:effectLst/>
                        </a:rPr>
                        <a:t> 1</a:t>
                      </a:r>
                      <a:endParaRPr lang="ca-ES" sz="14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400" u="none" strike="noStrike" dirty="0" err="1">
                          <a:solidFill>
                            <a:schemeClr val="bg1"/>
                          </a:solidFill>
                          <a:effectLst/>
                        </a:rPr>
                        <a:t>Week</a:t>
                      </a:r>
                      <a:r>
                        <a:rPr lang="ca-ES" sz="1400" u="none" strike="noStrike" dirty="0">
                          <a:solidFill>
                            <a:schemeClr val="bg1"/>
                          </a:solidFill>
                          <a:effectLst/>
                        </a:rPr>
                        <a:t> 2</a:t>
                      </a:r>
                      <a:endParaRPr lang="ca-ES" sz="14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400" u="none" strike="noStrike" dirty="0" err="1">
                          <a:solidFill>
                            <a:schemeClr val="bg1"/>
                          </a:solidFill>
                          <a:effectLst/>
                        </a:rPr>
                        <a:t>Week</a:t>
                      </a:r>
                      <a:r>
                        <a:rPr lang="ca-ES" sz="1400" u="none" strike="noStrike" dirty="0">
                          <a:solidFill>
                            <a:schemeClr val="bg1"/>
                          </a:solidFill>
                          <a:effectLst/>
                        </a:rPr>
                        <a:t> 3</a:t>
                      </a:r>
                      <a:endParaRPr lang="ca-ES" sz="14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400" u="none" strike="noStrike">
                          <a:solidFill>
                            <a:schemeClr val="bg1"/>
                          </a:solidFill>
                          <a:effectLst/>
                        </a:rPr>
                        <a:t>Week 4</a:t>
                      </a:r>
                      <a:endParaRPr lang="ca-ES" sz="1400" b="0"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400" u="none" strike="noStrike">
                          <a:solidFill>
                            <a:schemeClr val="bg1"/>
                          </a:solidFill>
                          <a:effectLst/>
                        </a:rPr>
                        <a:t>Week 5</a:t>
                      </a:r>
                      <a:endParaRPr lang="ca-ES" sz="1400" b="0"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400" u="none" strike="noStrike" dirty="0" err="1">
                          <a:solidFill>
                            <a:schemeClr val="bg1"/>
                          </a:solidFill>
                          <a:effectLst/>
                        </a:rPr>
                        <a:t>Week</a:t>
                      </a:r>
                      <a:r>
                        <a:rPr lang="ca-ES" sz="1400" u="none" strike="noStrike" dirty="0">
                          <a:solidFill>
                            <a:schemeClr val="bg1"/>
                          </a:solidFill>
                          <a:effectLst/>
                        </a:rPr>
                        <a:t> 6</a:t>
                      </a:r>
                      <a:endParaRPr lang="ca-ES" sz="14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400" u="none" strike="noStrike" dirty="0" err="1">
                          <a:solidFill>
                            <a:schemeClr val="bg1"/>
                          </a:solidFill>
                          <a:effectLst/>
                        </a:rPr>
                        <a:t>Week</a:t>
                      </a:r>
                      <a:r>
                        <a:rPr lang="ca-ES" sz="1400" u="none" strike="noStrike" dirty="0">
                          <a:solidFill>
                            <a:schemeClr val="bg1"/>
                          </a:solidFill>
                          <a:effectLst/>
                        </a:rPr>
                        <a:t> 7</a:t>
                      </a:r>
                      <a:endParaRPr lang="ca-ES" sz="14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r>
              <a:tr h="298857">
                <a:tc>
                  <a:txBody>
                    <a:bodyPr/>
                    <a:lstStyle/>
                    <a:p>
                      <a:pPr algn="r" fontAlgn="b"/>
                      <a:r>
                        <a:rPr lang="ca-ES" sz="1400" u="none" strike="noStrike" dirty="0" err="1">
                          <a:solidFill>
                            <a:schemeClr val="bg1"/>
                          </a:solidFill>
                          <a:effectLst/>
                        </a:rPr>
                        <a:t>Drawings</a:t>
                      </a:r>
                      <a:r>
                        <a:rPr lang="ca-ES" sz="1400" u="none" strike="noStrike" dirty="0">
                          <a:solidFill>
                            <a:schemeClr val="bg1"/>
                          </a:solidFill>
                          <a:effectLst/>
                        </a:rPr>
                        <a:t>/</a:t>
                      </a:r>
                      <a:r>
                        <a:rPr lang="ca-ES" sz="1400" u="none" strike="noStrike" dirty="0" err="1">
                          <a:solidFill>
                            <a:schemeClr val="bg1"/>
                          </a:solidFill>
                          <a:effectLst/>
                        </a:rPr>
                        <a:t>second</a:t>
                      </a:r>
                      <a:endParaRPr lang="ca-ES" sz="14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0</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3</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50</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333</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1660</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3000</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a:solidFill>
                            <a:schemeClr val="bg1"/>
                          </a:solidFill>
                          <a:effectLst/>
                        </a:rPr>
                        <a:t>5400</a:t>
                      </a:r>
                      <a:endParaRPr lang="ca-ES" sz="1600" b="1"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r>
              <a:tr h="298857">
                <a:tc>
                  <a:txBody>
                    <a:bodyPr/>
                    <a:lstStyle/>
                    <a:p>
                      <a:pPr algn="r" fontAlgn="b"/>
                      <a:r>
                        <a:rPr lang="ca-ES" sz="1400" u="none" strike="noStrike" dirty="0">
                          <a:solidFill>
                            <a:schemeClr val="bg1"/>
                          </a:solidFill>
                          <a:effectLst/>
                        </a:rPr>
                        <a:t>Total </a:t>
                      </a:r>
                      <a:r>
                        <a:rPr lang="ca-ES" sz="1400" u="none" strike="noStrike" dirty="0" err="1">
                          <a:solidFill>
                            <a:schemeClr val="bg1"/>
                          </a:solidFill>
                          <a:effectLst/>
                        </a:rPr>
                        <a:t>drawings</a:t>
                      </a:r>
                      <a:r>
                        <a:rPr lang="ca-ES" sz="1400" u="none" strike="noStrike" dirty="0">
                          <a:solidFill>
                            <a:schemeClr val="bg1"/>
                          </a:solidFill>
                          <a:effectLst/>
                        </a:rPr>
                        <a:t> (M)</a:t>
                      </a:r>
                      <a:endParaRPr lang="ca-ES" sz="14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a:solidFill>
                            <a:schemeClr val="bg1"/>
                          </a:solidFill>
                          <a:effectLst/>
                        </a:rPr>
                        <a:t>0</a:t>
                      </a:r>
                      <a:endParaRPr lang="ca-ES" sz="1600" b="1"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5</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12</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50</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500</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a:solidFill>
                            <a:schemeClr val="bg1"/>
                          </a:solidFill>
                          <a:effectLst/>
                        </a:rPr>
                        <a:t>1000</a:t>
                      </a:r>
                      <a:endParaRPr lang="ca-ES" sz="1600" b="1"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2200</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r>
              <a:tr h="298857">
                <a:tc>
                  <a:txBody>
                    <a:bodyPr/>
                    <a:lstStyle/>
                    <a:p>
                      <a:pPr algn="r" fontAlgn="b"/>
                      <a:r>
                        <a:rPr lang="ca-ES" sz="1400" u="none" strike="noStrike" dirty="0">
                          <a:solidFill>
                            <a:schemeClr val="bg1"/>
                          </a:solidFill>
                          <a:effectLst/>
                        </a:rPr>
                        <a:t>R/W </a:t>
                      </a:r>
                      <a:r>
                        <a:rPr lang="ca-ES" sz="1400" u="none" strike="noStrike" dirty="0" err="1">
                          <a:solidFill>
                            <a:schemeClr val="bg1"/>
                          </a:solidFill>
                          <a:effectLst/>
                        </a:rPr>
                        <a:t>latency</a:t>
                      </a:r>
                      <a:r>
                        <a:rPr lang="ca-ES" sz="1400" u="none" strike="noStrike" dirty="0">
                          <a:solidFill>
                            <a:schemeClr val="bg1"/>
                          </a:solidFill>
                          <a:effectLst/>
                        </a:rPr>
                        <a:t> (</a:t>
                      </a:r>
                      <a:r>
                        <a:rPr lang="ca-ES" sz="1400" u="none" strike="noStrike" dirty="0" err="1">
                          <a:solidFill>
                            <a:schemeClr val="bg1"/>
                          </a:solidFill>
                          <a:effectLst/>
                        </a:rPr>
                        <a:t>ms</a:t>
                      </a:r>
                      <a:r>
                        <a:rPr lang="ca-ES" sz="1400" u="none" strike="noStrike" dirty="0">
                          <a:solidFill>
                            <a:schemeClr val="bg1"/>
                          </a:solidFill>
                          <a:effectLst/>
                        </a:rPr>
                        <a:t>)</a:t>
                      </a:r>
                      <a:endParaRPr lang="ca-ES" sz="14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a:solidFill>
                            <a:schemeClr val="bg1"/>
                          </a:solidFill>
                          <a:effectLst/>
                        </a:rPr>
                        <a:t>0</a:t>
                      </a:r>
                      <a:endParaRPr lang="ca-ES" sz="1600" b="1"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a:solidFill>
                            <a:schemeClr val="bg1"/>
                          </a:solidFill>
                          <a:effectLst/>
                        </a:rPr>
                        <a:t>0,5</a:t>
                      </a:r>
                      <a:endParaRPr lang="ca-ES" sz="1600" b="1"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0,5</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0,6</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0,7</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0,7</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a:solidFill>
                            <a:schemeClr val="bg1"/>
                          </a:solidFill>
                          <a:effectLst/>
                        </a:rPr>
                        <a:t>0,9</a:t>
                      </a:r>
                      <a:endParaRPr lang="ca-ES" sz="1600" b="1"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r>
              <a:tr h="298857">
                <a:tc>
                  <a:txBody>
                    <a:bodyPr/>
                    <a:lstStyle/>
                    <a:p>
                      <a:pPr algn="r" fontAlgn="b"/>
                      <a:r>
                        <a:rPr lang="ca-ES" sz="1400" u="none" strike="noStrike" dirty="0">
                          <a:solidFill>
                            <a:schemeClr val="bg1"/>
                          </a:solidFill>
                          <a:effectLst/>
                        </a:rPr>
                        <a:t>Servers</a:t>
                      </a:r>
                      <a:endParaRPr lang="ca-ES" sz="1400" b="0"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6</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a:solidFill>
                            <a:schemeClr val="bg1"/>
                          </a:solidFill>
                          <a:effectLst/>
                        </a:rPr>
                        <a:t>6</a:t>
                      </a:r>
                      <a:endParaRPr lang="ca-ES" sz="1600" b="1"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a:solidFill>
                            <a:schemeClr val="bg1"/>
                          </a:solidFill>
                          <a:effectLst/>
                        </a:rPr>
                        <a:t>6</a:t>
                      </a:r>
                      <a:endParaRPr lang="ca-ES" sz="1600" b="1" i="0" u="none" strike="noStrike">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18</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54</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72</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b"/>
                      <a:r>
                        <a:rPr lang="ca-ES" sz="1600" b="1" u="none" strike="noStrike" dirty="0">
                          <a:solidFill>
                            <a:schemeClr val="bg1"/>
                          </a:solidFill>
                          <a:effectLst/>
                        </a:rPr>
                        <a:t>90</a:t>
                      </a:r>
                      <a:endParaRPr lang="ca-ES" sz="1600" b="1" i="0" u="none" strike="noStrike" dirty="0">
                        <a:solidFill>
                          <a:schemeClr val="bg1"/>
                        </a:solidFill>
                        <a:effectLst/>
                        <a:latin typeface="Calibri" panose="020F0502020204030204" pitchFamily="34" charset="0"/>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r>
            </a:tbl>
          </a:graphicData>
        </a:graphic>
      </p:graphicFrame>
    </p:spTree>
    <p:extLst>
      <p:ext uri="{BB962C8B-B14F-4D97-AF65-F5344CB8AC3E}">
        <p14:creationId xmlns:p14="http://schemas.microsoft.com/office/powerpoint/2010/main" val="93475502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7" id="{291770DE-DE38-480D-9935-91E9ED3F324E}" vid="{E2377C93-2865-4DEA-9B56-3D984E1C49DA}"/>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E69CC78-5C45-4C6C-8A3C-184E1789460B}"/>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SharePoint_Conference_2014_Dev_Template_lms-2</Template>
  <TotalTime>21</TotalTime>
  <Words>2878</Words>
  <Application>Microsoft Office PowerPoint</Application>
  <PresentationFormat>Custom</PresentationFormat>
  <Paragraphs>343</Paragraphs>
  <Slides>57</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57</vt:i4>
      </vt:variant>
    </vt:vector>
  </HeadingPairs>
  <TitlesOfParts>
    <vt:vector size="67" baseType="lpstr">
      <vt:lpstr>PMingLiU-ExtB</vt:lpstr>
      <vt:lpstr>Arial</vt:lpstr>
      <vt:lpstr>Calibri</vt:lpstr>
      <vt:lpstr>Consolas</vt:lpstr>
      <vt:lpstr>Futura Lt</vt:lpstr>
      <vt:lpstr>Segoe UI</vt:lpstr>
      <vt:lpstr>Segoe UI Light</vt:lpstr>
      <vt:lpstr>Wingdings</vt:lpstr>
      <vt:lpstr>5-30499_SPC_2014_Dev_Template_16x9</vt:lpstr>
      <vt:lpstr>1_5-30499_SPC_2014_Dev_Template_16x9</vt:lpstr>
      <vt:lpstr>PowerPoint Presentation</vt:lpstr>
      <vt:lpstr>7 Tenets of Highly Scalable SharePoint 2013 Apps</vt:lpstr>
      <vt:lpstr>Office 365 Platform </vt:lpstr>
      <vt:lpstr>Edin Kapić</vt:lpstr>
      <vt:lpstr>scalability [skeɪləˈbɪlɪtɪ]      n, the ability of something to adapt to increased demands </vt:lpstr>
      <vt:lpstr>Scalability</vt:lpstr>
      <vt:lpstr>Scalability (answered)</vt:lpstr>
      <vt:lpstr>Scalability #fail</vt:lpstr>
      <vt:lpstr>Scalability #awesome</vt:lpstr>
      <vt:lpstr>SharePoint 2013 Apps Architecture</vt:lpstr>
      <vt:lpstr>Cloud-based</vt:lpstr>
      <vt:lpstr>PowerPoint Presentation</vt:lpstr>
      <vt:lpstr>What can we learn from Star Wars?</vt:lpstr>
      <vt:lpstr>PowerPoint Presentation</vt:lpstr>
      <vt:lpstr>PowerPoint Presentation</vt:lpstr>
      <vt:lpstr>PowerPoint Presentation</vt:lpstr>
      <vt:lpstr>And now back to our regular program</vt:lpstr>
      <vt:lpstr>SharePoint 2013 app architecture</vt:lpstr>
      <vt:lpstr>SharePoint 2013 scalable app architecture</vt:lpstr>
      <vt:lpstr>3 Guidelines, 7 Tenets </vt:lpstr>
      <vt:lpstr>SharePoint 2013 scalable app architecture</vt:lpstr>
      <vt:lpstr>Avoiding roundtrips</vt:lpstr>
      <vt:lpstr>Effective caching mechanisms </vt:lpstr>
      <vt:lpstr>Effective caching mechanisms</vt:lpstr>
      <vt:lpstr>Local and distributed cache</vt:lpstr>
      <vt:lpstr>Domain Name System (DNS)</vt:lpstr>
      <vt:lpstr>Content delivery networks (CDN)</vt:lpstr>
      <vt:lpstr>BLOB storage</vt:lpstr>
      <vt:lpstr>Content delivery network (CDN)</vt:lpstr>
      <vt:lpstr>Demo</vt:lpstr>
      <vt:lpstr>Avoiding bottlenecks</vt:lpstr>
      <vt:lpstr>Avoiding storage locks</vt:lpstr>
      <vt:lpstr>Storage lock (defined)</vt:lpstr>
      <vt:lpstr>Storage types</vt:lpstr>
      <vt:lpstr>CQRS</vt:lpstr>
      <vt:lpstr>Sharding</vt:lpstr>
      <vt:lpstr>Waiting in a queue</vt:lpstr>
      <vt:lpstr>PowerPoint Presentation</vt:lpstr>
      <vt:lpstr>Queuing benefits</vt:lpstr>
      <vt:lpstr>Azure queues</vt:lpstr>
      <vt:lpstr>Azure storage queue anatomy</vt:lpstr>
      <vt:lpstr>Acting asynchronously</vt:lpstr>
      <vt:lpstr>PowerPoint Presentation</vt:lpstr>
      <vt:lpstr>Acting asynchronously</vt:lpstr>
      <vt:lpstr>Demo</vt:lpstr>
      <vt:lpstr>Redundant design</vt:lpstr>
      <vt:lpstr>Redundant design</vt:lpstr>
      <vt:lpstr>Azure Traffic Manager</vt:lpstr>
      <vt:lpstr>Redundant design example</vt:lpstr>
      <vt:lpstr>Summary</vt:lpstr>
      <vt:lpstr>SharePoint 2013 scalable app architecture</vt:lpstr>
      <vt:lpstr>3 Guidelines, 7 Tenets </vt:lpstr>
      <vt:lpstr>Additional sessions</vt:lpstr>
      <vt:lpstr>Additional resources</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Tenets of Highly Scalable SharePoint 2013 Apps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9</cp:revision>
  <dcterms:created xsi:type="dcterms:W3CDTF">2014-03-05T07:57:05Z</dcterms:created>
  <dcterms:modified xsi:type="dcterms:W3CDTF">2014-03-06T00:57:43Z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