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56"/>
  </p:notesMasterIdLst>
  <p:handoutMasterIdLst>
    <p:handoutMasterId r:id="rId57"/>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305" r:id="rId49"/>
    <p:sldId id="299" r:id="rId50"/>
    <p:sldId id="300" r:id="rId51"/>
    <p:sldId id="301" r:id="rId52"/>
    <p:sldId id="302" r:id="rId53"/>
    <p:sldId id="303" r:id="rId54"/>
    <p:sldId id="304" r:id="rId5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C3B6DAD-7A04-45F8-8C68-F83B54981D62}">
          <p14:sldIdLst>
            <p14:sldId id="256"/>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305"/>
            <p14:sldId id="299"/>
          </p14:sldIdLst>
        </p14:section>
        <p14:section name="Appendix" id="{658134E6-C0DB-4A92-9AD7-19E07707778B}">
          <p14:sldIdLst>
            <p14:sldId id="300"/>
            <p14:sldId id="301"/>
            <p14:sldId id="302"/>
            <p14:sldId id="303"/>
            <p14:sldId id="304"/>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801"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commentAuthors" Target="commentAuthors.xml"/><Relationship Id="rId5" Type="http://schemas.openxmlformats.org/officeDocument/2006/relationships/slideMaster" Target="slideMasters/slideMaster2.xml"/><Relationship Id="rId61"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A91774-C770-41B5-A624-BE5975374D47}" type="doc">
      <dgm:prSet loTypeId="urn:microsoft.com/office/officeart/2005/8/layout/venn2" loCatId="relationship" qsTypeId="urn:microsoft.com/office/officeart/2005/8/quickstyle/3d4" qsCatId="3D" csTypeId="urn:microsoft.com/office/officeart/2005/8/colors/accent1_4" csCatId="accent1" phldr="1"/>
      <dgm:spPr/>
      <dgm:t>
        <a:bodyPr/>
        <a:lstStyle/>
        <a:p>
          <a:endParaRPr lang="en-US"/>
        </a:p>
      </dgm:t>
    </dgm:pt>
    <dgm:pt modelId="{16DC3007-0FD1-4492-97A8-2E91E6D27080}">
      <dgm:prSet phldrT="[Text]"/>
      <dgm:spPr/>
      <dgm:t>
        <a:bodyPr/>
        <a:lstStyle/>
        <a:p>
          <a:r>
            <a:rPr lang="en-US" b="1" dirty="0" err="1" smtClean="0"/>
            <a:t>ReadWriteMailbox</a:t>
          </a:r>
          <a:endParaRPr lang="en-US" b="1" dirty="0"/>
        </a:p>
      </dgm:t>
    </dgm:pt>
    <dgm:pt modelId="{ED494199-75C2-4B77-B0D4-021CB1074E30}" type="parTrans" cxnId="{C07F4D04-B81F-49C9-B597-0014B0B4293C}">
      <dgm:prSet/>
      <dgm:spPr/>
      <dgm:t>
        <a:bodyPr/>
        <a:lstStyle/>
        <a:p>
          <a:endParaRPr lang="en-US"/>
        </a:p>
      </dgm:t>
    </dgm:pt>
    <dgm:pt modelId="{171B91CC-2368-4DF6-9509-1D13C250DEBD}" type="sibTrans" cxnId="{C07F4D04-B81F-49C9-B597-0014B0B4293C}">
      <dgm:prSet/>
      <dgm:spPr/>
      <dgm:t>
        <a:bodyPr/>
        <a:lstStyle/>
        <a:p>
          <a:endParaRPr lang="en-US"/>
        </a:p>
      </dgm:t>
    </dgm:pt>
    <dgm:pt modelId="{1BD07969-C191-417C-A6E4-B99244CFAD5A}">
      <dgm:prSet phldrT="[Text]"/>
      <dgm:spPr/>
      <dgm:t>
        <a:bodyPr/>
        <a:lstStyle/>
        <a:p>
          <a:r>
            <a:rPr lang="en-US" b="1" dirty="0" err="1" smtClean="0"/>
            <a:t>ReadItem</a:t>
          </a:r>
          <a:endParaRPr lang="en-US" b="1" dirty="0"/>
        </a:p>
      </dgm:t>
    </dgm:pt>
    <dgm:pt modelId="{A55FF21E-9DA7-49C9-9215-1C58541EA992}" type="parTrans" cxnId="{11FAFFFA-D0F9-43D8-A4C1-A2AB139B98BC}">
      <dgm:prSet/>
      <dgm:spPr/>
      <dgm:t>
        <a:bodyPr/>
        <a:lstStyle/>
        <a:p>
          <a:endParaRPr lang="en-US"/>
        </a:p>
      </dgm:t>
    </dgm:pt>
    <dgm:pt modelId="{FA32DEC9-D02C-4C9D-BB7F-D4A06D0BDA7A}" type="sibTrans" cxnId="{11FAFFFA-D0F9-43D8-A4C1-A2AB139B98BC}">
      <dgm:prSet/>
      <dgm:spPr/>
      <dgm:t>
        <a:bodyPr/>
        <a:lstStyle/>
        <a:p>
          <a:endParaRPr lang="en-US"/>
        </a:p>
      </dgm:t>
    </dgm:pt>
    <dgm:pt modelId="{2C926E48-31F3-4DD2-BB06-27D6DB57EFA0}">
      <dgm:prSet phldrT="[Text]"/>
      <dgm:spPr/>
      <dgm:t>
        <a:bodyPr/>
        <a:lstStyle/>
        <a:p>
          <a:r>
            <a:rPr lang="en-US" b="1" dirty="0" smtClean="0"/>
            <a:t>Restricted</a:t>
          </a:r>
          <a:endParaRPr lang="en-US" b="1" dirty="0"/>
        </a:p>
      </dgm:t>
    </dgm:pt>
    <dgm:pt modelId="{AE107E20-290E-4B8C-BB6C-C76F6B8FFE53}" type="parTrans" cxnId="{6870C590-0D18-45F7-AFBE-D1DF84946513}">
      <dgm:prSet/>
      <dgm:spPr/>
      <dgm:t>
        <a:bodyPr/>
        <a:lstStyle/>
        <a:p>
          <a:endParaRPr lang="en-US"/>
        </a:p>
      </dgm:t>
    </dgm:pt>
    <dgm:pt modelId="{1E893B4F-B0E5-4879-BA82-0D5E29B02EAB}" type="sibTrans" cxnId="{6870C590-0D18-45F7-AFBE-D1DF84946513}">
      <dgm:prSet/>
      <dgm:spPr/>
      <dgm:t>
        <a:bodyPr/>
        <a:lstStyle/>
        <a:p>
          <a:endParaRPr lang="en-US"/>
        </a:p>
      </dgm:t>
    </dgm:pt>
    <dgm:pt modelId="{2AF0EA77-4079-4426-B2BC-B32B43437E7C}">
      <dgm:prSet phldrT="[Text]"/>
      <dgm:spPr/>
      <dgm:t>
        <a:bodyPr/>
        <a:lstStyle/>
        <a:p>
          <a:r>
            <a:rPr lang="en-US" b="1" dirty="0" err="1" smtClean="0"/>
            <a:t>ReadWriteItem</a:t>
          </a:r>
          <a:endParaRPr lang="en-US" b="1" dirty="0"/>
        </a:p>
      </dgm:t>
    </dgm:pt>
    <dgm:pt modelId="{577F365D-692B-4747-B567-7FA84654EA98}" type="parTrans" cxnId="{B4B6E021-ED79-4AF8-9043-A48E47124034}">
      <dgm:prSet/>
      <dgm:spPr/>
      <dgm:t>
        <a:bodyPr/>
        <a:lstStyle/>
        <a:p>
          <a:endParaRPr lang="en-US"/>
        </a:p>
      </dgm:t>
    </dgm:pt>
    <dgm:pt modelId="{66E6402D-1CEA-47B4-BC12-6C58B075F13C}" type="sibTrans" cxnId="{B4B6E021-ED79-4AF8-9043-A48E47124034}">
      <dgm:prSet/>
      <dgm:spPr/>
      <dgm:t>
        <a:bodyPr/>
        <a:lstStyle/>
        <a:p>
          <a:endParaRPr lang="en-US"/>
        </a:p>
      </dgm:t>
    </dgm:pt>
    <dgm:pt modelId="{2B472074-5C75-455C-8940-72F53F37BF31}" type="pres">
      <dgm:prSet presAssocID="{5FA91774-C770-41B5-A624-BE5975374D47}" presName="Name0" presStyleCnt="0">
        <dgm:presLayoutVars>
          <dgm:chMax val="7"/>
          <dgm:resizeHandles val="exact"/>
        </dgm:presLayoutVars>
      </dgm:prSet>
      <dgm:spPr/>
      <dgm:t>
        <a:bodyPr/>
        <a:lstStyle/>
        <a:p>
          <a:endParaRPr lang="en-US"/>
        </a:p>
      </dgm:t>
    </dgm:pt>
    <dgm:pt modelId="{CAB8A576-D246-4F2B-BCB2-793D63C04576}" type="pres">
      <dgm:prSet presAssocID="{5FA91774-C770-41B5-A624-BE5975374D47}" presName="comp1" presStyleCnt="0"/>
      <dgm:spPr/>
      <dgm:t>
        <a:bodyPr/>
        <a:lstStyle/>
        <a:p>
          <a:endParaRPr lang="en-US"/>
        </a:p>
      </dgm:t>
    </dgm:pt>
    <dgm:pt modelId="{D653A868-57E8-4516-AB8D-A6C1D86A0A5C}" type="pres">
      <dgm:prSet presAssocID="{5FA91774-C770-41B5-A624-BE5975374D47}" presName="circle1" presStyleLbl="node1" presStyleIdx="0" presStyleCnt="4" custLinFactNeighborX="-929"/>
      <dgm:spPr/>
      <dgm:t>
        <a:bodyPr/>
        <a:lstStyle/>
        <a:p>
          <a:endParaRPr lang="en-US"/>
        </a:p>
      </dgm:t>
    </dgm:pt>
    <dgm:pt modelId="{ACEAA1A7-91D9-4195-85D0-E7E2FEC1FB99}" type="pres">
      <dgm:prSet presAssocID="{5FA91774-C770-41B5-A624-BE5975374D47}" presName="c1text" presStyleLbl="node1" presStyleIdx="0" presStyleCnt="4">
        <dgm:presLayoutVars>
          <dgm:bulletEnabled val="1"/>
        </dgm:presLayoutVars>
      </dgm:prSet>
      <dgm:spPr/>
      <dgm:t>
        <a:bodyPr/>
        <a:lstStyle/>
        <a:p>
          <a:endParaRPr lang="en-US"/>
        </a:p>
      </dgm:t>
    </dgm:pt>
    <dgm:pt modelId="{98D6EFC4-C7BE-49B0-B4D8-0DCE49DFA142}" type="pres">
      <dgm:prSet presAssocID="{5FA91774-C770-41B5-A624-BE5975374D47}" presName="comp2" presStyleCnt="0"/>
      <dgm:spPr/>
      <dgm:t>
        <a:bodyPr/>
        <a:lstStyle/>
        <a:p>
          <a:endParaRPr lang="en-US"/>
        </a:p>
      </dgm:t>
    </dgm:pt>
    <dgm:pt modelId="{6027EECE-9C81-40E8-9156-3F19BE750EE8}" type="pres">
      <dgm:prSet presAssocID="{5FA91774-C770-41B5-A624-BE5975374D47}" presName="circle2" presStyleLbl="node1" presStyleIdx="1" presStyleCnt="4"/>
      <dgm:spPr/>
      <dgm:t>
        <a:bodyPr/>
        <a:lstStyle/>
        <a:p>
          <a:endParaRPr lang="en-US"/>
        </a:p>
      </dgm:t>
    </dgm:pt>
    <dgm:pt modelId="{5D0A3BC6-40C7-4BF6-AE02-E8BD9EE5F4A0}" type="pres">
      <dgm:prSet presAssocID="{5FA91774-C770-41B5-A624-BE5975374D47}" presName="c2text" presStyleLbl="node1" presStyleIdx="1" presStyleCnt="4">
        <dgm:presLayoutVars>
          <dgm:bulletEnabled val="1"/>
        </dgm:presLayoutVars>
      </dgm:prSet>
      <dgm:spPr/>
      <dgm:t>
        <a:bodyPr/>
        <a:lstStyle/>
        <a:p>
          <a:endParaRPr lang="en-US"/>
        </a:p>
      </dgm:t>
    </dgm:pt>
    <dgm:pt modelId="{8DFE88D4-24CF-4DBE-B9BF-9C7C6808AC09}" type="pres">
      <dgm:prSet presAssocID="{5FA91774-C770-41B5-A624-BE5975374D47}" presName="comp3" presStyleCnt="0"/>
      <dgm:spPr/>
      <dgm:t>
        <a:bodyPr/>
        <a:lstStyle/>
        <a:p>
          <a:endParaRPr lang="en-US"/>
        </a:p>
      </dgm:t>
    </dgm:pt>
    <dgm:pt modelId="{35F6297F-4438-47A0-8E6E-5C98D403674F}" type="pres">
      <dgm:prSet presAssocID="{5FA91774-C770-41B5-A624-BE5975374D47}" presName="circle3" presStyleLbl="node1" presStyleIdx="2" presStyleCnt="4"/>
      <dgm:spPr/>
      <dgm:t>
        <a:bodyPr/>
        <a:lstStyle/>
        <a:p>
          <a:endParaRPr lang="en-US"/>
        </a:p>
      </dgm:t>
    </dgm:pt>
    <dgm:pt modelId="{781D8AD0-3E13-4294-B6C2-44FEDEE8284F}" type="pres">
      <dgm:prSet presAssocID="{5FA91774-C770-41B5-A624-BE5975374D47}" presName="c3text" presStyleLbl="node1" presStyleIdx="2" presStyleCnt="4">
        <dgm:presLayoutVars>
          <dgm:bulletEnabled val="1"/>
        </dgm:presLayoutVars>
      </dgm:prSet>
      <dgm:spPr/>
      <dgm:t>
        <a:bodyPr/>
        <a:lstStyle/>
        <a:p>
          <a:endParaRPr lang="en-US"/>
        </a:p>
      </dgm:t>
    </dgm:pt>
    <dgm:pt modelId="{2CBDD449-813A-44E5-9525-854C230C80FA}" type="pres">
      <dgm:prSet presAssocID="{5FA91774-C770-41B5-A624-BE5975374D47}" presName="comp4" presStyleCnt="0"/>
      <dgm:spPr/>
      <dgm:t>
        <a:bodyPr/>
        <a:lstStyle/>
        <a:p>
          <a:endParaRPr lang="en-US"/>
        </a:p>
      </dgm:t>
    </dgm:pt>
    <dgm:pt modelId="{EF94B49F-628D-4D60-879E-6E9A544D2C17}" type="pres">
      <dgm:prSet presAssocID="{5FA91774-C770-41B5-A624-BE5975374D47}" presName="circle4" presStyleLbl="node1" presStyleIdx="3" presStyleCnt="4"/>
      <dgm:spPr/>
      <dgm:t>
        <a:bodyPr/>
        <a:lstStyle/>
        <a:p>
          <a:endParaRPr lang="en-US"/>
        </a:p>
      </dgm:t>
    </dgm:pt>
    <dgm:pt modelId="{4E900734-32CD-4AF7-B40F-CD9DFD7833B5}" type="pres">
      <dgm:prSet presAssocID="{5FA91774-C770-41B5-A624-BE5975374D47}" presName="c4text" presStyleLbl="node1" presStyleIdx="3" presStyleCnt="4">
        <dgm:presLayoutVars>
          <dgm:bulletEnabled val="1"/>
        </dgm:presLayoutVars>
      </dgm:prSet>
      <dgm:spPr/>
      <dgm:t>
        <a:bodyPr/>
        <a:lstStyle/>
        <a:p>
          <a:endParaRPr lang="en-US"/>
        </a:p>
      </dgm:t>
    </dgm:pt>
  </dgm:ptLst>
  <dgm:cxnLst>
    <dgm:cxn modelId="{11FAFFFA-D0F9-43D8-A4C1-A2AB139B98BC}" srcId="{5FA91774-C770-41B5-A624-BE5975374D47}" destId="{1BD07969-C191-417C-A6E4-B99244CFAD5A}" srcOrd="2" destOrd="0" parTransId="{A55FF21E-9DA7-49C9-9215-1C58541EA992}" sibTransId="{FA32DEC9-D02C-4C9D-BB7F-D4A06D0BDA7A}"/>
    <dgm:cxn modelId="{7E4FAF8E-00BE-4BDA-BC92-31E05085502D}" type="presOf" srcId="{1BD07969-C191-417C-A6E4-B99244CFAD5A}" destId="{35F6297F-4438-47A0-8E6E-5C98D403674F}" srcOrd="0" destOrd="0" presId="urn:microsoft.com/office/officeart/2005/8/layout/venn2"/>
    <dgm:cxn modelId="{6870C590-0D18-45F7-AFBE-D1DF84946513}" srcId="{5FA91774-C770-41B5-A624-BE5975374D47}" destId="{2C926E48-31F3-4DD2-BB06-27D6DB57EFA0}" srcOrd="3" destOrd="0" parTransId="{AE107E20-290E-4B8C-BB6C-C76F6B8FFE53}" sibTransId="{1E893B4F-B0E5-4879-BA82-0D5E29B02EAB}"/>
    <dgm:cxn modelId="{F7F1A99F-D08C-4EF9-BBD4-B974645D06F3}" type="presOf" srcId="{5FA91774-C770-41B5-A624-BE5975374D47}" destId="{2B472074-5C75-455C-8940-72F53F37BF31}" srcOrd="0" destOrd="0" presId="urn:microsoft.com/office/officeart/2005/8/layout/venn2"/>
    <dgm:cxn modelId="{2C5584F8-553D-4F79-BAC0-C61BEACC1C5A}" type="presOf" srcId="{16DC3007-0FD1-4492-97A8-2E91E6D27080}" destId="{D653A868-57E8-4516-AB8D-A6C1D86A0A5C}" srcOrd="0" destOrd="0" presId="urn:microsoft.com/office/officeart/2005/8/layout/venn2"/>
    <dgm:cxn modelId="{A9B4DA34-B73C-4180-8ACB-BD7246D51277}" type="presOf" srcId="{2AF0EA77-4079-4426-B2BC-B32B43437E7C}" destId="{5D0A3BC6-40C7-4BF6-AE02-E8BD9EE5F4A0}" srcOrd="1" destOrd="0" presId="urn:microsoft.com/office/officeart/2005/8/layout/venn2"/>
    <dgm:cxn modelId="{737DDF99-CB66-4A05-934E-F1D66240BCC6}" type="presOf" srcId="{2C926E48-31F3-4DD2-BB06-27D6DB57EFA0}" destId="{4E900734-32CD-4AF7-B40F-CD9DFD7833B5}" srcOrd="1" destOrd="0" presId="urn:microsoft.com/office/officeart/2005/8/layout/venn2"/>
    <dgm:cxn modelId="{F8E75D93-4AD7-4787-BEEF-DF96AFB14BFA}" type="presOf" srcId="{2C926E48-31F3-4DD2-BB06-27D6DB57EFA0}" destId="{EF94B49F-628D-4D60-879E-6E9A544D2C17}" srcOrd="0" destOrd="0" presId="urn:microsoft.com/office/officeart/2005/8/layout/venn2"/>
    <dgm:cxn modelId="{C07F4D04-B81F-49C9-B597-0014B0B4293C}" srcId="{5FA91774-C770-41B5-A624-BE5975374D47}" destId="{16DC3007-0FD1-4492-97A8-2E91E6D27080}" srcOrd="0" destOrd="0" parTransId="{ED494199-75C2-4B77-B0D4-021CB1074E30}" sibTransId="{171B91CC-2368-4DF6-9509-1D13C250DEBD}"/>
    <dgm:cxn modelId="{B4B6E021-ED79-4AF8-9043-A48E47124034}" srcId="{5FA91774-C770-41B5-A624-BE5975374D47}" destId="{2AF0EA77-4079-4426-B2BC-B32B43437E7C}" srcOrd="1" destOrd="0" parTransId="{577F365D-692B-4747-B567-7FA84654EA98}" sibTransId="{66E6402D-1CEA-47B4-BC12-6C58B075F13C}"/>
    <dgm:cxn modelId="{A10D3B63-0856-44D3-B1A6-2725BFBC4593}" type="presOf" srcId="{2AF0EA77-4079-4426-B2BC-B32B43437E7C}" destId="{6027EECE-9C81-40E8-9156-3F19BE750EE8}" srcOrd="0" destOrd="0" presId="urn:microsoft.com/office/officeart/2005/8/layout/venn2"/>
    <dgm:cxn modelId="{074F6BA7-F371-40D5-BF39-F2F593F7A7EC}" type="presOf" srcId="{16DC3007-0FD1-4492-97A8-2E91E6D27080}" destId="{ACEAA1A7-91D9-4195-85D0-E7E2FEC1FB99}" srcOrd="1" destOrd="0" presId="urn:microsoft.com/office/officeart/2005/8/layout/venn2"/>
    <dgm:cxn modelId="{B5D587B0-77BC-493A-9D76-68FF6221BAE0}" type="presOf" srcId="{1BD07969-C191-417C-A6E4-B99244CFAD5A}" destId="{781D8AD0-3E13-4294-B6C2-44FEDEE8284F}" srcOrd="1" destOrd="0" presId="urn:microsoft.com/office/officeart/2005/8/layout/venn2"/>
    <dgm:cxn modelId="{29385370-A335-45D6-90F0-20D5E9DE5604}" type="presParOf" srcId="{2B472074-5C75-455C-8940-72F53F37BF31}" destId="{CAB8A576-D246-4F2B-BCB2-793D63C04576}" srcOrd="0" destOrd="0" presId="urn:microsoft.com/office/officeart/2005/8/layout/venn2"/>
    <dgm:cxn modelId="{2976CFA7-8B4C-417C-B463-D9E45148DF52}" type="presParOf" srcId="{CAB8A576-D246-4F2B-BCB2-793D63C04576}" destId="{D653A868-57E8-4516-AB8D-A6C1D86A0A5C}" srcOrd="0" destOrd="0" presId="urn:microsoft.com/office/officeart/2005/8/layout/venn2"/>
    <dgm:cxn modelId="{6618CBC8-707C-49B3-89E1-8F4C19CEAC15}" type="presParOf" srcId="{CAB8A576-D246-4F2B-BCB2-793D63C04576}" destId="{ACEAA1A7-91D9-4195-85D0-E7E2FEC1FB99}" srcOrd="1" destOrd="0" presId="urn:microsoft.com/office/officeart/2005/8/layout/venn2"/>
    <dgm:cxn modelId="{D2721C2E-B9B2-45E4-8526-03359C45A9A3}" type="presParOf" srcId="{2B472074-5C75-455C-8940-72F53F37BF31}" destId="{98D6EFC4-C7BE-49B0-B4D8-0DCE49DFA142}" srcOrd="1" destOrd="0" presId="urn:microsoft.com/office/officeart/2005/8/layout/venn2"/>
    <dgm:cxn modelId="{11DB1405-E4C8-43F0-BAE7-B45290D78A4F}" type="presParOf" srcId="{98D6EFC4-C7BE-49B0-B4D8-0DCE49DFA142}" destId="{6027EECE-9C81-40E8-9156-3F19BE750EE8}" srcOrd="0" destOrd="0" presId="urn:microsoft.com/office/officeart/2005/8/layout/venn2"/>
    <dgm:cxn modelId="{C22F8613-2C18-4732-AD52-B7E99EEB13A8}" type="presParOf" srcId="{98D6EFC4-C7BE-49B0-B4D8-0DCE49DFA142}" destId="{5D0A3BC6-40C7-4BF6-AE02-E8BD9EE5F4A0}" srcOrd="1" destOrd="0" presId="urn:microsoft.com/office/officeart/2005/8/layout/venn2"/>
    <dgm:cxn modelId="{5B93C118-DCB0-4CC2-8917-9C2197D4EE09}" type="presParOf" srcId="{2B472074-5C75-455C-8940-72F53F37BF31}" destId="{8DFE88D4-24CF-4DBE-B9BF-9C7C6808AC09}" srcOrd="2" destOrd="0" presId="urn:microsoft.com/office/officeart/2005/8/layout/venn2"/>
    <dgm:cxn modelId="{2C4FA612-BBA1-43C2-AFD0-8298234137A4}" type="presParOf" srcId="{8DFE88D4-24CF-4DBE-B9BF-9C7C6808AC09}" destId="{35F6297F-4438-47A0-8E6E-5C98D403674F}" srcOrd="0" destOrd="0" presId="urn:microsoft.com/office/officeart/2005/8/layout/venn2"/>
    <dgm:cxn modelId="{A59D6B1D-5177-4975-A2E9-4C1243F19B0F}" type="presParOf" srcId="{8DFE88D4-24CF-4DBE-B9BF-9C7C6808AC09}" destId="{781D8AD0-3E13-4294-B6C2-44FEDEE8284F}" srcOrd="1" destOrd="0" presId="urn:microsoft.com/office/officeart/2005/8/layout/venn2"/>
    <dgm:cxn modelId="{149623C8-33EC-433B-9A07-67680F76516A}" type="presParOf" srcId="{2B472074-5C75-455C-8940-72F53F37BF31}" destId="{2CBDD449-813A-44E5-9525-854C230C80FA}" srcOrd="3" destOrd="0" presId="urn:microsoft.com/office/officeart/2005/8/layout/venn2"/>
    <dgm:cxn modelId="{5800E644-7533-4F94-B7A6-EDA9FD697006}" type="presParOf" srcId="{2CBDD449-813A-44E5-9525-854C230C80FA}" destId="{EF94B49F-628D-4D60-879E-6E9A544D2C17}" srcOrd="0" destOrd="0" presId="urn:microsoft.com/office/officeart/2005/8/layout/venn2"/>
    <dgm:cxn modelId="{BCB686E4-C079-4C01-A69A-6F47AE577ABE}" type="presParOf" srcId="{2CBDD449-813A-44E5-9525-854C230C80FA}" destId="{4E900734-32CD-4AF7-B40F-CD9DFD7833B5}"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16478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82145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2B3E81A-377B-4079-8E4A-E2C5B300C783}"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729419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44</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8558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5174144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7897910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7845842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8901138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6700682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781995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613355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380063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36712846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6512853"/>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1050839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1775375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167948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1285069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0782164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3786182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6617704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160790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1199156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08267856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618351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73373280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2428897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6833050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7588265"/>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340208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1072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493610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522954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294649993"/>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hyperlink" Target="http://blogs.msdn.com/b/officeapps/archive/2013/06/10/create-a-web-service-for-an-app-for-office-using-the-asp-net-web-api.aspx" TargetMode="External"/><Relationship Id="rId2" Type="http://schemas.openxmlformats.org/officeDocument/2006/relationships/hyperlink" Target="http://msdn.microsoft.com/en-us/library/office/dn148008.aspx" TargetMode="External"/><Relationship Id="rId1" Type="http://schemas.openxmlformats.org/officeDocument/2006/relationships/slideLayout" Target="../slideLayouts/slideLayout38.xml"/><Relationship Id="rId5" Type="http://schemas.openxmlformats.org/officeDocument/2006/relationships/hyperlink" Target="http://msdn.microsoft.com/en-us/library/windowsazure/dn151122.aspx" TargetMode="External"/><Relationship Id="rId4" Type="http://schemas.openxmlformats.org/officeDocument/2006/relationships/hyperlink" Target="http://msdn.microsoft.com/en-us/library/dn605898(v=office.15).asp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hyperlink" Target="http://msdn.microsoft.com/en-us/library/office/jj163908.aspx" TargetMode="External"/><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8.xml"/><Relationship Id="rId5" Type="http://schemas.openxmlformats.org/officeDocument/2006/relationships/image" Target="../media/image19.pn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8.xml"/><Relationship Id="rId4" Type="http://schemas.openxmlformats.org/officeDocument/2006/relationships/image" Target="../media/image22.png"/></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8.xml"/><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2" Type="http://schemas.openxmlformats.org/officeDocument/2006/relationships/hyperlink" Target="http://msdn.microsoft.com/EN-US/library/office/fp161135(v=office.15).aspx" TargetMode="Externa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5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8.xml"/><Relationship Id="rId5" Type="http://schemas.openxmlformats.org/officeDocument/2006/relationships/image" Target="../media/image11.png"/><Relationship Id="rId4" Type="http://schemas.openxmlformats.org/officeDocument/2006/relationships/image" Target="../media/image10.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48800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Attachments Demo</a:t>
            </a:r>
            <a:br>
              <a:rPr lang="en-US" dirty="0" smtClean="0"/>
            </a:br>
            <a:r>
              <a:rPr lang="en-US" dirty="0" smtClean="0"/>
              <a:t>(Harmon.ie)</a:t>
            </a:r>
            <a:endParaRPr lang="en-US" dirty="0"/>
          </a:p>
        </p:txBody>
      </p:sp>
      <p:sp>
        <p:nvSpPr>
          <p:cNvPr id="4" name="Text Placeholder 3"/>
          <p:cNvSpPr>
            <a:spLocks noGrp="1"/>
          </p:cNvSpPr>
          <p:nvPr>
            <p:ph type="body" sz="quarter" idx="12"/>
          </p:nvPr>
        </p:nvSpPr>
        <p:spPr/>
        <p:txBody>
          <a:bodyPr/>
          <a:lstStyle/>
          <a:p>
            <a:r>
              <a:rPr lang="en-US" dirty="0" smtClean="0"/>
              <a:t>Andrew Salamatov</a:t>
            </a:r>
            <a:endParaRPr lang="en-US" dirty="0"/>
          </a:p>
        </p:txBody>
      </p:sp>
    </p:spTree>
    <p:extLst>
      <p:ext uri="{BB962C8B-B14F-4D97-AF65-F5344CB8AC3E}">
        <p14:creationId xmlns:p14="http://schemas.microsoft.com/office/powerpoint/2010/main" val="4848222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Accessing attachments in 2013 RTM</a:t>
            </a:r>
          </a:p>
        </p:txBody>
      </p:sp>
      <p:sp>
        <p:nvSpPr>
          <p:cNvPr id="4" name="Text Placeholder 3"/>
          <p:cNvSpPr>
            <a:spLocks noGrp="1"/>
          </p:cNvSpPr>
          <p:nvPr>
            <p:ph type="body" sz="quarter" idx="11"/>
          </p:nvPr>
        </p:nvSpPr>
        <p:spPr>
          <a:xfrm>
            <a:off x="274639" y="1212849"/>
            <a:ext cx="11889564" cy="1711238"/>
          </a:xfrm>
          <a:prstGeom prst="rect">
            <a:avLst/>
          </a:prstGeom>
        </p:spPr>
        <p:txBody>
          <a:bodyPr/>
          <a:lstStyle/>
          <a:p>
            <a:r>
              <a:rPr lang="en-US" sz="3200" dirty="0" smtClean="0"/>
              <a:t>App forwards the message to an SMTP endpoint </a:t>
            </a:r>
          </a:p>
          <a:p>
            <a:r>
              <a:rPr lang="en-US" sz="3200" dirty="0" smtClean="0"/>
              <a:t>Endpoint parses the message and extracts the attachments</a:t>
            </a:r>
          </a:p>
          <a:p>
            <a:r>
              <a:rPr lang="en-US" sz="3200" dirty="0" smtClean="0"/>
              <a:t>App requires highest permission level, </a:t>
            </a:r>
            <a:r>
              <a:rPr lang="en-US" sz="3200" b="1" u="sng" dirty="0" smtClean="0"/>
              <a:t>admin-installable only</a:t>
            </a:r>
          </a:p>
        </p:txBody>
      </p:sp>
      <p:sp>
        <p:nvSpPr>
          <p:cNvPr id="2" name="Rectangle 1"/>
          <p:cNvSpPr/>
          <p:nvPr/>
        </p:nvSpPr>
        <p:spPr bwMode="auto">
          <a:xfrm>
            <a:off x="349655" y="3878262"/>
            <a:ext cx="11050182" cy="2590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ectangle 4"/>
          <p:cNvSpPr/>
          <p:nvPr/>
        </p:nvSpPr>
        <p:spPr bwMode="auto">
          <a:xfrm>
            <a:off x="579437" y="4259262"/>
            <a:ext cx="2667000" cy="1752600"/>
          </a:xfrm>
          <a:prstGeom prst="rect">
            <a:avLst/>
          </a:prstGeom>
          <a:noFill/>
          <a:ln w="1905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TextBox 5"/>
          <p:cNvSpPr txBox="1"/>
          <p:nvPr/>
        </p:nvSpPr>
        <p:spPr>
          <a:xfrm>
            <a:off x="427037" y="4664503"/>
            <a:ext cx="2682081" cy="1114151"/>
          </a:xfrm>
          <a:prstGeom prst="rect">
            <a:avLst/>
          </a:prstGeom>
          <a:noFill/>
        </p:spPr>
        <p:txBody>
          <a:bodyPr wrap="none" lIns="182880" tIns="146304" rIns="182880" bIns="146304" rtlCol="0">
            <a:spAutoFit/>
          </a:bodyPr>
          <a:lstStyle/>
          <a:p>
            <a:pPr>
              <a:lnSpc>
                <a:spcPct val="90000"/>
              </a:lnSpc>
              <a:spcAft>
                <a:spcPts val="600"/>
              </a:spcAft>
            </a:pPr>
            <a:r>
              <a:rPr lang="en-US" sz="1600" i="1" dirty="0" err="1" smtClean="0">
                <a:solidFill>
                  <a:srgbClr val="FFFFFF"/>
                </a:solidFill>
              </a:rPr>
              <a:t>mailbox.makeEwsRequest</a:t>
            </a:r>
            <a:r>
              <a:rPr lang="en-US" sz="1600" dirty="0" smtClean="0">
                <a:solidFill>
                  <a:srgbClr val="FFFFFF"/>
                </a:solidFill>
              </a:rPr>
              <a:t>(</a:t>
            </a:r>
          </a:p>
          <a:p>
            <a:pPr>
              <a:lnSpc>
                <a:spcPct val="90000"/>
              </a:lnSpc>
              <a:spcAft>
                <a:spcPts val="600"/>
              </a:spcAft>
            </a:pPr>
            <a:r>
              <a:rPr lang="en-US" sz="1600" dirty="0" smtClean="0">
                <a:solidFill>
                  <a:srgbClr val="FFFFFF"/>
                </a:solidFill>
              </a:rPr>
              <a:t>    &lt;XML EWS REQUEST&gt;</a:t>
            </a:r>
          </a:p>
          <a:p>
            <a:pPr>
              <a:lnSpc>
                <a:spcPct val="90000"/>
              </a:lnSpc>
              <a:spcAft>
                <a:spcPts val="600"/>
              </a:spcAft>
            </a:pPr>
            <a:r>
              <a:rPr lang="en-US" sz="1600" dirty="0" smtClean="0">
                <a:solidFill>
                  <a:srgbClr val="FFFFFF"/>
                </a:solidFill>
              </a:rPr>
              <a:t>);</a:t>
            </a:r>
          </a:p>
        </p:txBody>
      </p:sp>
      <p:sp>
        <p:nvSpPr>
          <p:cNvPr id="8" name="Right Arrow 7"/>
          <p:cNvSpPr/>
          <p:nvPr/>
        </p:nvSpPr>
        <p:spPr bwMode="auto">
          <a:xfrm>
            <a:off x="3644724" y="4792662"/>
            <a:ext cx="1049513" cy="609600"/>
          </a:xfrm>
          <a:prstGeom prst="rightArrow">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Freeform 81"/>
          <p:cNvSpPr>
            <a:spLocks noEditPoints="1"/>
          </p:cNvSpPr>
          <p:nvPr/>
        </p:nvSpPr>
        <p:spPr bwMode="black">
          <a:xfrm>
            <a:off x="4926298" y="4868862"/>
            <a:ext cx="606139" cy="417920"/>
          </a:xfrm>
          <a:custGeom>
            <a:avLst/>
            <a:gdLst>
              <a:gd name="T0" fmla="*/ 71 w 75"/>
              <a:gd name="T1" fmla="*/ 58 h 58"/>
              <a:gd name="T2" fmla="*/ 4 w 75"/>
              <a:gd name="T3" fmla="*/ 58 h 58"/>
              <a:gd name="T4" fmla="*/ 0 w 75"/>
              <a:gd name="T5" fmla="*/ 54 h 58"/>
              <a:gd name="T6" fmla="*/ 0 w 75"/>
              <a:gd name="T7" fmla="*/ 4 h 58"/>
              <a:gd name="T8" fmla="*/ 4 w 75"/>
              <a:gd name="T9" fmla="*/ 0 h 58"/>
              <a:gd name="T10" fmla="*/ 71 w 75"/>
              <a:gd name="T11" fmla="*/ 0 h 58"/>
              <a:gd name="T12" fmla="*/ 75 w 75"/>
              <a:gd name="T13" fmla="*/ 4 h 58"/>
              <a:gd name="T14" fmla="*/ 75 w 75"/>
              <a:gd name="T15" fmla="*/ 54 h 58"/>
              <a:gd name="T16" fmla="*/ 71 w 75"/>
              <a:gd name="T17" fmla="*/ 58 h 58"/>
              <a:gd name="T18" fmla="*/ 8 w 75"/>
              <a:gd name="T19" fmla="*/ 50 h 58"/>
              <a:gd name="T20" fmla="*/ 67 w 75"/>
              <a:gd name="T21" fmla="*/ 50 h 58"/>
              <a:gd name="T22" fmla="*/ 67 w 75"/>
              <a:gd name="T23" fmla="*/ 16 h 58"/>
              <a:gd name="T24" fmla="*/ 39 w 75"/>
              <a:gd name="T25" fmla="*/ 38 h 58"/>
              <a:gd name="T26" fmla="*/ 35 w 75"/>
              <a:gd name="T27" fmla="*/ 38 h 58"/>
              <a:gd name="T28" fmla="*/ 8 w 75"/>
              <a:gd name="T29" fmla="*/ 17 h 58"/>
              <a:gd name="T30" fmla="*/ 8 w 75"/>
              <a:gd name="T31" fmla="*/ 50 h 58"/>
              <a:gd name="T32" fmla="*/ 9 w 75"/>
              <a:gd name="T33" fmla="*/ 8 h 58"/>
              <a:gd name="T34" fmla="*/ 37 w 75"/>
              <a:gd name="T35" fmla="*/ 30 h 58"/>
              <a:gd name="T36" fmla="*/ 65 w 75"/>
              <a:gd name="T37" fmla="*/ 8 h 58"/>
              <a:gd name="T38" fmla="*/ 9 w 75"/>
              <a:gd name="T39"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58">
                <a:moveTo>
                  <a:pt x="71" y="58"/>
                </a:moveTo>
                <a:cubicBezTo>
                  <a:pt x="4" y="58"/>
                  <a:pt x="4" y="58"/>
                  <a:pt x="4" y="58"/>
                </a:cubicBezTo>
                <a:cubicBezTo>
                  <a:pt x="2" y="58"/>
                  <a:pt x="0" y="56"/>
                  <a:pt x="0" y="54"/>
                </a:cubicBezTo>
                <a:cubicBezTo>
                  <a:pt x="0" y="4"/>
                  <a:pt x="0" y="4"/>
                  <a:pt x="0" y="4"/>
                </a:cubicBezTo>
                <a:cubicBezTo>
                  <a:pt x="0" y="2"/>
                  <a:pt x="2" y="0"/>
                  <a:pt x="4" y="0"/>
                </a:cubicBezTo>
                <a:cubicBezTo>
                  <a:pt x="71" y="0"/>
                  <a:pt x="71" y="0"/>
                  <a:pt x="71" y="0"/>
                </a:cubicBezTo>
                <a:cubicBezTo>
                  <a:pt x="73" y="0"/>
                  <a:pt x="75" y="2"/>
                  <a:pt x="75" y="4"/>
                </a:cubicBezTo>
                <a:cubicBezTo>
                  <a:pt x="75" y="54"/>
                  <a:pt x="75" y="54"/>
                  <a:pt x="75" y="54"/>
                </a:cubicBezTo>
                <a:cubicBezTo>
                  <a:pt x="75" y="56"/>
                  <a:pt x="73" y="58"/>
                  <a:pt x="71" y="58"/>
                </a:cubicBezTo>
                <a:close/>
                <a:moveTo>
                  <a:pt x="8" y="50"/>
                </a:moveTo>
                <a:cubicBezTo>
                  <a:pt x="67" y="50"/>
                  <a:pt x="67" y="50"/>
                  <a:pt x="67" y="50"/>
                </a:cubicBezTo>
                <a:cubicBezTo>
                  <a:pt x="67" y="16"/>
                  <a:pt x="67" y="16"/>
                  <a:pt x="67" y="16"/>
                </a:cubicBezTo>
                <a:cubicBezTo>
                  <a:pt x="39" y="38"/>
                  <a:pt x="39" y="38"/>
                  <a:pt x="39" y="38"/>
                </a:cubicBezTo>
                <a:cubicBezTo>
                  <a:pt x="38" y="39"/>
                  <a:pt x="36" y="39"/>
                  <a:pt x="35" y="38"/>
                </a:cubicBezTo>
                <a:cubicBezTo>
                  <a:pt x="8" y="17"/>
                  <a:pt x="8" y="17"/>
                  <a:pt x="8" y="17"/>
                </a:cubicBezTo>
                <a:lnTo>
                  <a:pt x="8" y="50"/>
                </a:lnTo>
                <a:close/>
                <a:moveTo>
                  <a:pt x="9" y="8"/>
                </a:moveTo>
                <a:cubicBezTo>
                  <a:pt x="37" y="30"/>
                  <a:pt x="37" y="30"/>
                  <a:pt x="37" y="30"/>
                </a:cubicBezTo>
                <a:cubicBezTo>
                  <a:pt x="65" y="8"/>
                  <a:pt x="65" y="8"/>
                  <a:pt x="65" y="8"/>
                </a:cubicBezTo>
                <a:lnTo>
                  <a:pt x="9" y="8"/>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Right Arrow 9"/>
          <p:cNvSpPr/>
          <p:nvPr/>
        </p:nvSpPr>
        <p:spPr bwMode="auto">
          <a:xfrm>
            <a:off x="5893215" y="4772284"/>
            <a:ext cx="1049513" cy="609600"/>
          </a:xfrm>
          <a:prstGeom prst="rightArrow">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11" name="Picture 10"/>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742237" y="4564062"/>
            <a:ext cx="1867727" cy="104397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476219" y="5894129"/>
            <a:ext cx="3712811"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Message forwarded by Exchange</a:t>
            </a:r>
          </a:p>
        </p:txBody>
      </p:sp>
      <p:sp>
        <p:nvSpPr>
          <p:cNvPr id="13" name="TextBox 12"/>
          <p:cNvSpPr txBox="1"/>
          <p:nvPr/>
        </p:nvSpPr>
        <p:spPr>
          <a:xfrm>
            <a:off x="7589837" y="5894128"/>
            <a:ext cx="3526093"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Endpoint retrieves attachments</a:t>
            </a:r>
          </a:p>
        </p:txBody>
      </p:sp>
      <p:sp>
        <p:nvSpPr>
          <p:cNvPr id="14" name="TextBox 13"/>
          <p:cNvSpPr txBox="1"/>
          <p:nvPr/>
        </p:nvSpPr>
        <p:spPr>
          <a:xfrm>
            <a:off x="963338" y="5944407"/>
            <a:ext cx="1925848"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 in Outlook</a:t>
            </a:r>
          </a:p>
        </p:txBody>
      </p:sp>
    </p:spTree>
    <p:extLst>
      <p:ext uri="{BB962C8B-B14F-4D97-AF65-F5344CB8AC3E}">
        <p14:creationId xmlns:p14="http://schemas.microsoft.com/office/powerpoint/2010/main" val="63967790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approach goals</a:t>
            </a:r>
            <a:endParaRPr lang="en-US" dirty="0"/>
          </a:p>
        </p:txBody>
      </p:sp>
      <p:sp>
        <p:nvSpPr>
          <p:cNvPr id="3" name="Text Placeholder 2"/>
          <p:cNvSpPr>
            <a:spLocks noGrp="1"/>
          </p:cNvSpPr>
          <p:nvPr>
            <p:ph type="body" sz="quarter" idx="11"/>
          </p:nvPr>
        </p:nvSpPr>
        <p:spPr>
          <a:xfrm>
            <a:off x="274639" y="1212849"/>
            <a:ext cx="12039598" cy="2092881"/>
          </a:xfrm>
        </p:spPr>
        <p:txBody>
          <a:bodyPr/>
          <a:lstStyle/>
          <a:p>
            <a:r>
              <a:rPr lang="en-US" dirty="0" smtClean="0"/>
              <a:t>End-user apps can access body and attachments</a:t>
            </a:r>
          </a:p>
          <a:p>
            <a:endParaRPr lang="en-US" dirty="0"/>
          </a:p>
          <a:p>
            <a:r>
              <a:rPr lang="en-US" dirty="0" smtClean="0"/>
              <a:t>Optimize for client bytes over the wire</a:t>
            </a:r>
          </a:p>
        </p:txBody>
      </p:sp>
    </p:spTree>
    <p:extLst>
      <p:ext uri="{BB962C8B-B14F-4D97-AF65-F5344CB8AC3E}">
        <p14:creationId xmlns:p14="http://schemas.microsoft.com/office/powerpoint/2010/main" val="197379826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design</a:t>
            </a:r>
            <a:endParaRPr lang="en-US" dirty="0"/>
          </a:p>
        </p:txBody>
      </p:sp>
      <p:sp>
        <p:nvSpPr>
          <p:cNvPr id="3" name="Text Placeholder 2"/>
          <p:cNvSpPr>
            <a:spLocks noGrp="1"/>
          </p:cNvSpPr>
          <p:nvPr>
            <p:ph type="body" sz="quarter" idx="11"/>
          </p:nvPr>
        </p:nvSpPr>
        <p:spPr>
          <a:xfrm>
            <a:off x="274639" y="1212849"/>
            <a:ext cx="11889564" cy="1354217"/>
          </a:xfrm>
        </p:spPr>
        <p:txBody>
          <a:bodyPr/>
          <a:lstStyle/>
          <a:p>
            <a:r>
              <a:rPr lang="en-US" dirty="0" smtClean="0"/>
              <a:t>JS APIs to access metadata, token and EWS URL</a:t>
            </a:r>
          </a:p>
          <a:p>
            <a:pPr lvl="1"/>
            <a:r>
              <a:rPr lang="en-US" dirty="0" smtClean="0"/>
              <a:t>Available </a:t>
            </a:r>
            <a:r>
              <a:rPr lang="en-US" dirty="0"/>
              <a:t>with </a:t>
            </a:r>
            <a:r>
              <a:rPr lang="en-US" b="1" dirty="0" err="1"/>
              <a:t>ReadItem</a:t>
            </a:r>
            <a:r>
              <a:rPr lang="en-US" dirty="0"/>
              <a:t> </a:t>
            </a:r>
            <a:r>
              <a:rPr lang="en-US" dirty="0" smtClean="0"/>
              <a:t>permission</a:t>
            </a:r>
            <a:br>
              <a:rPr lang="en-US" dirty="0" smtClean="0"/>
            </a:br>
            <a:endParaRPr lang="en-US" dirty="0" smtClean="0"/>
          </a:p>
        </p:txBody>
      </p:sp>
      <p:sp>
        <p:nvSpPr>
          <p:cNvPr id="4" name="Rectangle 3"/>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ectangle 4"/>
          <p:cNvSpPr/>
          <p:nvPr/>
        </p:nvSpPr>
        <p:spPr bwMode="auto">
          <a:xfrm>
            <a:off x="731837" y="3116262"/>
            <a:ext cx="2743200" cy="22098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884237" y="4183062"/>
            <a:ext cx="2362200" cy="9906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TextBox 6"/>
          <p:cNvSpPr txBox="1"/>
          <p:nvPr/>
        </p:nvSpPr>
        <p:spPr>
          <a:xfrm>
            <a:off x="1468699" y="5316072"/>
            <a:ext cx="1193275"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Outlook</a:t>
            </a:r>
          </a:p>
        </p:txBody>
      </p:sp>
      <p:sp>
        <p:nvSpPr>
          <p:cNvPr id="8" name="TextBox 7"/>
          <p:cNvSpPr txBox="1"/>
          <p:nvPr/>
        </p:nvSpPr>
        <p:spPr>
          <a:xfrm>
            <a:off x="1676287" y="4431508"/>
            <a:ext cx="778098"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a:t>
            </a:r>
          </a:p>
        </p:txBody>
      </p:sp>
      <p:pic>
        <p:nvPicPr>
          <p:cNvPr id="9" name="Picture 8"/>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525968" y="4792662"/>
            <a:ext cx="571447" cy="146227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199437" y="33448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146220" y="6254939"/>
            <a:ext cx="1330942"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Exchange</a:t>
            </a:r>
          </a:p>
        </p:txBody>
      </p:sp>
      <p:sp>
        <p:nvSpPr>
          <p:cNvPr id="12" name="TextBox 11"/>
          <p:cNvSpPr txBox="1"/>
          <p:nvPr/>
        </p:nvSpPr>
        <p:spPr>
          <a:xfrm>
            <a:off x="8580437" y="4678362"/>
            <a:ext cx="1708032"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 Backend</a:t>
            </a:r>
          </a:p>
        </p:txBody>
      </p:sp>
      <p:sp>
        <p:nvSpPr>
          <p:cNvPr id="14" name="Freeform 13"/>
          <p:cNvSpPr/>
          <p:nvPr/>
        </p:nvSpPr>
        <p:spPr bwMode="auto">
          <a:xfrm>
            <a:off x="2798618" y="3759200"/>
            <a:ext cx="637598" cy="997527"/>
          </a:xfrm>
          <a:custGeom>
            <a:avLst/>
            <a:gdLst>
              <a:gd name="connsiteX0" fmla="*/ 0 w 637598"/>
              <a:gd name="connsiteY0" fmla="*/ 997527 h 997527"/>
              <a:gd name="connsiteX1" fmla="*/ 637309 w 637598"/>
              <a:gd name="connsiteY1" fmla="*/ 415636 h 997527"/>
              <a:gd name="connsiteX2" fmla="*/ 64655 w 637598"/>
              <a:gd name="connsiteY2" fmla="*/ 0 h 997527"/>
            </a:gdLst>
            <a:ahLst/>
            <a:cxnLst>
              <a:cxn ang="0">
                <a:pos x="connsiteX0" y="connsiteY0"/>
              </a:cxn>
              <a:cxn ang="0">
                <a:pos x="connsiteX1" y="connsiteY1"/>
              </a:cxn>
              <a:cxn ang="0">
                <a:pos x="connsiteX2" y="connsiteY2"/>
              </a:cxn>
            </a:cxnLst>
            <a:rect l="l" t="t" r="r" b="b"/>
            <a:pathLst>
              <a:path w="637598" h="997527">
                <a:moveTo>
                  <a:pt x="0" y="997527"/>
                </a:moveTo>
                <a:cubicBezTo>
                  <a:pt x="313266" y="789708"/>
                  <a:pt x="626533" y="581890"/>
                  <a:pt x="637309" y="415636"/>
                </a:cubicBezTo>
                <a:cubicBezTo>
                  <a:pt x="648085" y="249382"/>
                  <a:pt x="356370" y="124691"/>
                  <a:pt x="64655" y="0"/>
                </a:cubicBezTo>
              </a:path>
            </a:pathLst>
          </a:custGeom>
          <a:noFill/>
          <a:ln w="38100">
            <a:solidFill>
              <a:schemeClr val="accent2"/>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TextBox 14"/>
          <p:cNvSpPr txBox="1"/>
          <p:nvPr/>
        </p:nvSpPr>
        <p:spPr>
          <a:xfrm>
            <a:off x="3412360" y="3807130"/>
            <a:ext cx="4181273" cy="815608"/>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solidFill>
                  <a:srgbClr val="00BCF2"/>
                </a:solidFill>
              </a:rPr>
              <a:t>App requests attachment metadata,</a:t>
            </a:r>
          </a:p>
          <a:p>
            <a:pPr>
              <a:lnSpc>
                <a:spcPct val="90000"/>
              </a:lnSpc>
              <a:spcAft>
                <a:spcPts val="600"/>
              </a:spcAft>
            </a:pPr>
            <a:r>
              <a:rPr lang="en-US" sz="1600" b="1" dirty="0" smtClean="0">
                <a:solidFill>
                  <a:srgbClr val="00BCF2"/>
                </a:solidFill>
              </a:rPr>
              <a:t>callback token and EWS URL via JS APIs</a:t>
            </a:r>
          </a:p>
        </p:txBody>
      </p:sp>
    </p:spTree>
    <p:extLst>
      <p:ext uri="{BB962C8B-B14F-4D97-AF65-F5344CB8AC3E}">
        <p14:creationId xmlns:p14="http://schemas.microsoft.com/office/powerpoint/2010/main" val="321217366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design</a:t>
            </a:r>
            <a:endParaRPr lang="en-US" dirty="0"/>
          </a:p>
        </p:txBody>
      </p:sp>
      <p:sp>
        <p:nvSpPr>
          <p:cNvPr id="3" name="Text Placeholder 2"/>
          <p:cNvSpPr>
            <a:spLocks noGrp="1"/>
          </p:cNvSpPr>
          <p:nvPr>
            <p:ph type="body" sz="quarter" idx="11"/>
          </p:nvPr>
        </p:nvSpPr>
        <p:spPr>
          <a:xfrm>
            <a:off x="274639" y="1212849"/>
            <a:ext cx="11889564" cy="1354217"/>
          </a:xfrm>
        </p:spPr>
        <p:txBody>
          <a:bodyPr/>
          <a:lstStyle/>
          <a:p>
            <a:r>
              <a:rPr lang="en-US" dirty="0" smtClean="0"/>
              <a:t>App code passes metadata + token to its backend</a:t>
            </a:r>
          </a:p>
          <a:p>
            <a:pPr lvl="1"/>
            <a:r>
              <a:rPr lang="en-US" dirty="0" smtClean="0"/>
              <a:t>Callback token is short-lived, item bound</a:t>
            </a:r>
            <a:br>
              <a:rPr lang="en-US" dirty="0" smtClean="0"/>
            </a:br>
            <a:endParaRPr lang="en-US" dirty="0" smtClean="0"/>
          </a:p>
        </p:txBody>
      </p:sp>
      <p:sp>
        <p:nvSpPr>
          <p:cNvPr id="4" name="Rectangle 3"/>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ectangle 4"/>
          <p:cNvSpPr/>
          <p:nvPr/>
        </p:nvSpPr>
        <p:spPr bwMode="auto">
          <a:xfrm>
            <a:off x="731837" y="3116262"/>
            <a:ext cx="2743200" cy="22098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884237" y="4183062"/>
            <a:ext cx="2362200" cy="9906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TextBox 6"/>
          <p:cNvSpPr txBox="1"/>
          <p:nvPr/>
        </p:nvSpPr>
        <p:spPr>
          <a:xfrm>
            <a:off x="1468699" y="5316072"/>
            <a:ext cx="1193275"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Outlook</a:t>
            </a:r>
          </a:p>
        </p:txBody>
      </p:sp>
      <p:sp>
        <p:nvSpPr>
          <p:cNvPr id="8" name="TextBox 7"/>
          <p:cNvSpPr txBox="1"/>
          <p:nvPr/>
        </p:nvSpPr>
        <p:spPr>
          <a:xfrm>
            <a:off x="1676287" y="4431508"/>
            <a:ext cx="778098"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a:t>
            </a:r>
          </a:p>
        </p:txBody>
      </p:sp>
      <p:pic>
        <p:nvPicPr>
          <p:cNvPr id="9" name="Picture 8"/>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525968" y="4792662"/>
            <a:ext cx="571447" cy="146227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199437" y="33448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146220" y="6254939"/>
            <a:ext cx="1330942"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Exchange</a:t>
            </a:r>
          </a:p>
        </p:txBody>
      </p:sp>
      <p:sp>
        <p:nvSpPr>
          <p:cNvPr id="12" name="TextBox 11"/>
          <p:cNvSpPr txBox="1"/>
          <p:nvPr/>
        </p:nvSpPr>
        <p:spPr>
          <a:xfrm>
            <a:off x="8580437" y="4678362"/>
            <a:ext cx="1708032"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 Backend</a:t>
            </a:r>
          </a:p>
        </p:txBody>
      </p:sp>
      <p:sp>
        <p:nvSpPr>
          <p:cNvPr id="15" name="TextBox 14"/>
          <p:cNvSpPr txBox="1"/>
          <p:nvPr/>
        </p:nvSpPr>
        <p:spPr>
          <a:xfrm>
            <a:off x="3638265" y="3355025"/>
            <a:ext cx="3502305" cy="815608"/>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solidFill>
                  <a:srgbClr val="00BCF2"/>
                </a:solidFill>
              </a:rPr>
              <a:t>App passes attachment id, token</a:t>
            </a:r>
          </a:p>
          <a:p>
            <a:pPr>
              <a:lnSpc>
                <a:spcPct val="90000"/>
              </a:lnSpc>
              <a:spcAft>
                <a:spcPts val="600"/>
              </a:spcAft>
            </a:pPr>
            <a:r>
              <a:rPr lang="en-US" sz="1600" b="1" dirty="0" smtClean="0">
                <a:solidFill>
                  <a:srgbClr val="00BCF2"/>
                </a:solidFill>
              </a:rPr>
              <a:t>and EWS URL to its backend</a:t>
            </a:r>
          </a:p>
        </p:txBody>
      </p:sp>
      <p:cxnSp>
        <p:nvCxnSpPr>
          <p:cNvPr id="16" name="Straight Arrow Connector 15"/>
          <p:cNvCxnSpPr>
            <a:endCxn id="10" idx="1"/>
          </p:cNvCxnSpPr>
          <p:nvPr/>
        </p:nvCxnSpPr>
        <p:spPr>
          <a:xfrm flipV="1">
            <a:off x="2941637" y="3962420"/>
            <a:ext cx="5257800" cy="617558"/>
          </a:xfrm>
          <a:prstGeom prst="straightConnector1">
            <a:avLst/>
          </a:prstGeom>
          <a:ln w="38100">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06429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design</a:t>
            </a:r>
            <a:endParaRPr lang="en-US" dirty="0"/>
          </a:p>
        </p:txBody>
      </p:sp>
      <p:sp>
        <p:nvSpPr>
          <p:cNvPr id="3" name="Text Placeholder 2"/>
          <p:cNvSpPr>
            <a:spLocks noGrp="1"/>
          </p:cNvSpPr>
          <p:nvPr>
            <p:ph type="body" sz="quarter" idx="11"/>
          </p:nvPr>
        </p:nvSpPr>
        <p:spPr>
          <a:xfrm>
            <a:off x="274639" y="1212849"/>
            <a:ext cx="11889564" cy="1077218"/>
          </a:xfrm>
        </p:spPr>
        <p:txBody>
          <a:bodyPr/>
          <a:lstStyle/>
          <a:p>
            <a:r>
              <a:rPr lang="en-US" dirty="0" smtClean="0"/>
              <a:t>App backend uses EWS to retrieve attachment</a:t>
            </a:r>
          </a:p>
          <a:p>
            <a:pPr lvl="1"/>
            <a:r>
              <a:rPr lang="en-US" dirty="0" smtClean="0"/>
              <a:t>EWS Managed API support coming soon</a:t>
            </a:r>
          </a:p>
        </p:txBody>
      </p:sp>
      <p:sp>
        <p:nvSpPr>
          <p:cNvPr id="4" name="Rectangle 3"/>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ectangle 4"/>
          <p:cNvSpPr/>
          <p:nvPr/>
        </p:nvSpPr>
        <p:spPr bwMode="auto">
          <a:xfrm>
            <a:off x="731837" y="3116262"/>
            <a:ext cx="2743200" cy="22098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884237" y="4183062"/>
            <a:ext cx="2362200" cy="9906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TextBox 6"/>
          <p:cNvSpPr txBox="1"/>
          <p:nvPr/>
        </p:nvSpPr>
        <p:spPr>
          <a:xfrm>
            <a:off x="1468699" y="5316072"/>
            <a:ext cx="1193275"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Outlook</a:t>
            </a:r>
          </a:p>
        </p:txBody>
      </p:sp>
      <p:sp>
        <p:nvSpPr>
          <p:cNvPr id="8" name="TextBox 7"/>
          <p:cNvSpPr txBox="1"/>
          <p:nvPr/>
        </p:nvSpPr>
        <p:spPr>
          <a:xfrm>
            <a:off x="1676287" y="4431508"/>
            <a:ext cx="778098"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a:t>
            </a:r>
          </a:p>
        </p:txBody>
      </p:sp>
      <p:pic>
        <p:nvPicPr>
          <p:cNvPr id="9" name="Picture 8"/>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525968" y="4792662"/>
            <a:ext cx="571447" cy="146227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199437" y="33448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146220" y="6254939"/>
            <a:ext cx="1330942"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Exchange</a:t>
            </a:r>
          </a:p>
        </p:txBody>
      </p:sp>
      <p:sp>
        <p:nvSpPr>
          <p:cNvPr id="12" name="TextBox 11"/>
          <p:cNvSpPr txBox="1"/>
          <p:nvPr/>
        </p:nvSpPr>
        <p:spPr>
          <a:xfrm>
            <a:off x="8580437" y="4678362"/>
            <a:ext cx="1708032" cy="544765"/>
          </a:xfrm>
          <a:prstGeom prst="rect">
            <a:avLst/>
          </a:prstGeom>
          <a:noFill/>
        </p:spPr>
        <p:txBody>
          <a:bodyPr wrap="none" lIns="182880" tIns="146304" rIns="182880" bIns="146304" rtlCol="0">
            <a:spAutoFit/>
          </a:bodyPr>
          <a:lstStyle/>
          <a:p>
            <a:pPr>
              <a:lnSpc>
                <a:spcPct val="90000"/>
              </a:lnSpc>
              <a:spcAft>
                <a:spcPts val="600"/>
              </a:spcAft>
            </a:pPr>
            <a:r>
              <a:rPr lang="en-US" dirty="0" smtClean="0">
                <a:solidFill>
                  <a:srgbClr val="FFFFFF"/>
                </a:solidFill>
              </a:rPr>
              <a:t>App Backend</a:t>
            </a:r>
          </a:p>
        </p:txBody>
      </p:sp>
      <p:sp>
        <p:nvSpPr>
          <p:cNvPr id="15" name="TextBox 14"/>
          <p:cNvSpPr txBox="1"/>
          <p:nvPr/>
        </p:nvSpPr>
        <p:spPr>
          <a:xfrm>
            <a:off x="6673066" y="5602304"/>
            <a:ext cx="4384855"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solidFill>
                  <a:srgbClr val="00BCF2"/>
                </a:solidFill>
              </a:rPr>
              <a:t>App backend calls EWS to get attachment</a:t>
            </a:r>
          </a:p>
        </p:txBody>
      </p:sp>
      <p:sp>
        <p:nvSpPr>
          <p:cNvPr id="13" name="Freeform 12"/>
          <p:cNvSpPr/>
          <p:nvPr/>
        </p:nvSpPr>
        <p:spPr bwMode="auto">
          <a:xfrm>
            <a:off x="6114473" y="4562764"/>
            <a:ext cx="2733963" cy="1071418"/>
          </a:xfrm>
          <a:custGeom>
            <a:avLst/>
            <a:gdLst>
              <a:gd name="connsiteX0" fmla="*/ 2733963 w 2733963"/>
              <a:gd name="connsiteY0" fmla="*/ 0 h 1071418"/>
              <a:gd name="connsiteX1" fmla="*/ 1838036 w 2733963"/>
              <a:gd name="connsiteY1" fmla="*/ 868218 h 1071418"/>
              <a:gd name="connsiteX2" fmla="*/ 0 w 2733963"/>
              <a:gd name="connsiteY2" fmla="*/ 1071418 h 1071418"/>
            </a:gdLst>
            <a:ahLst/>
            <a:cxnLst>
              <a:cxn ang="0">
                <a:pos x="connsiteX0" y="connsiteY0"/>
              </a:cxn>
              <a:cxn ang="0">
                <a:pos x="connsiteX1" y="connsiteY1"/>
              </a:cxn>
              <a:cxn ang="0">
                <a:pos x="connsiteX2" y="connsiteY2"/>
              </a:cxn>
            </a:cxnLst>
            <a:rect l="l" t="t" r="r" b="b"/>
            <a:pathLst>
              <a:path w="2733963" h="1071418">
                <a:moveTo>
                  <a:pt x="2733963" y="0"/>
                </a:moveTo>
                <a:cubicBezTo>
                  <a:pt x="2513829" y="344824"/>
                  <a:pt x="2293696" y="689648"/>
                  <a:pt x="1838036" y="868218"/>
                </a:cubicBezTo>
                <a:cubicBezTo>
                  <a:pt x="1382376" y="1046788"/>
                  <a:pt x="691188" y="1059103"/>
                  <a:pt x="0" y="1071418"/>
                </a:cubicBezTo>
              </a:path>
            </a:pathLst>
          </a:custGeom>
          <a:noFill/>
          <a:ln w="38100">
            <a:solidFill>
              <a:schemeClr val="accent2"/>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34871903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notes on the callback token</a:t>
            </a:r>
            <a:endParaRPr lang="en-US" dirty="0"/>
          </a:p>
        </p:txBody>
      </p:sp>
      <p:sp>
        <p:nvSpPr>
          <p:cNvPr id="3" name="Text Placeholder 2"/>
          <p:cNvSpPr>
            <a:spLocks noGrp="1"/>
          </p:cNvSpPr>
          <p:nvPr>
            <p:ph type="body" sz="quarter" idx="11"/>
          </p:nvPr>
        </p:nvSpPr>
        <p:spPr>
          <a:xfrm>
            <a:off x="274639" y="1212849"/>
            <a:ext cx="11889564" cy="5693866"/>
          </a:xfrm>
        </p:spPr>
        <p:txBody>
          <a:bodyPr/>
          <a:lstStyle/>
          <a:p>
            <a:r>
              <a:rPr lang="en-US" dirty="0" smtClean="0"/>
              <a:t>Extends concept that apps can read any property on the current item</a:t>
            </a:r>
          </a:p>
          <a:p>
            <a:pPr lvl="1"/>
            <a:endParaRPr lang="en-US" dirty="0"/>
          </a:p>
          <a:p>
            <a:r>
              <a:rPr lang="en-US" dirty="0" smtClean="0"/>
              <a:t>Item </a:t>
            </a:r>
            <a:r>
              <a:rPr lang="en-US" dirty="0"/>
              <a:t>and session bound</a:t>
            </a:r>
          </a:p>
          <a:p>
            <a:pPr lvl="1"/>
            <a:r>
              <a:rPr lang="en-US" dirty="0" smtClean="0"/>
              <a:t>Self-signed by Exchange, bearer token</a:t>
            </a:r>
            <a:endParaRPr lang="en-US" dirty="0"/>
          </a:p>
          <a:p>
            <a:pPr lvl="1"/>
            <a:r>
              <a:rPr lang="en-US" dirty="0"/>
              <a:t>Bound to current item (EWS operations only allowed on item that the app was launched on)</a:t>
            </a:r>
          </a:p>
          <a:p>
            <a:pPr lvl="1"/>
            <a:r>
              <a:rPr lang="en-US" dirty="0"/>
              <a:t>“Bound” to session – is valid for 5 minutes</a:t>
            </a:r>
          </a:p>
          <a:p>
            <a:pPr lvl="1"/>
            <a:endParaRPr lang="en-US" dirty="0"/>
          </a:p>
          <a:p>
            <a:r>
              <a:rPr lang="en-US" dirty="0"/>
              <a:t>Allowed EWS APIs</a:t>
            </a:r>
          </a:p>
          <a:p>
            <a:pPr lvl="1"/>
            <a:r>
              <a:rPr lang="en-US" dirty="0"/>
              <a:t>GetAttachments</a:t>
            </a:r>
          </a:p>
          <a:p>
            <a:pPr lvl="1"/>
            <a:r>
              <a:rPr lang="en-US" dirty="0"/>
              <a:t>GetItem</a:t>
            </a:r>
          </a:p>
          <a:p>
            <a:endParaRPr lang="en-US" dirty="0"/>
          </a:p>
        </p:txBody>
      </p:sp>
    </p:spTree>
    <p:extLst>
      <p:ext uri="{BB962C8B-B14F-4D97-AF65-F5344CB8AC3E}">
        <p14:creationId xmlns:p14="http://schemas.microsoft.com/office/powerpoint/2010/main" val="315616188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Attachments code demo</a:t>
            </a:r>
            <a:endParaRPr lang="en-US" dirty="0"/>
          </a:p>
        </p:txBody>
      </p:sp>
      <p:sp>
        <p:nvSpPr>
          <p:cNvPr id="5" name="Text Placeholder 4"/>
          <p:cNvSpPr>
            <a:spLocks noGrp="1"/>
          </p:cNvSpPr>
          <p:nvPr>
            <p:ph type="body" sz="quarter" idx="12"/>
          </p:nvPr>
        </p:nvSpPr>
        <p:spPr/>
        <p:txBody>
          <a:bodyPr/>
          <a:lstStyle/>
          <a:p>
            <a:r>
              <a:rPr lang="en-US" dirty="0" smtClean="0"/>
              <a:t>Andrew Salamatov</a:t>
            </a:r>
            <a:endParaRPr lang="en-US" dirty="0"/>
          </a:p>
        </p:txBody>
      </p:sp>
    </p:spTree>
    <p:extLst>
      <p:ext uri="{BB962C8B-B14F-4D97-AF65-F5344CB8AC3E}">
        <p14:creationId xmlns:p14="http://schemas.microsoft.com/office/powerpoint/2010/main" val="33320571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Saving attachment to SharePoint</a:t>
            </a:r>
            <a:endParaRPr lang="en-US" dirty="0"/>
          </a:p>
        </p:txBody>
      </p:sp>
      <p:sp>
        <p:nvSpPr>
          <p:cNvPr id="6" name="Text Placeholder 5"/>
          <p:cNvSpPr>
            <a:spLocks noGrp="1"/>
          </p:cNvSpPr>
          <p:nvPr>
            <p:ph type="body" sz="quarter" idx="11"/>
          </p:nvPr>
        </p:nvSpPr>
        <p:spPr>
          <a:xfrm>
            <a:off x="274639" y="1212849"/>
            <a:ext cx="11889564" cy="3447098"/>
          </a:xfrm>
        </p:spPr>
        <p:txBody>
          <a:bodyPr/>
          <a:lstStyle/>
          <a:p>
            <a:pPr marL="742950" indent="-742950">
              <a:buAutoNum type="arabicPeriod"/>
            </a:pPr>
            <a:r>
              <a:rPr lang="en-US" dirty="0" smtClean="0"/>
              <a:t>Register mail app as a web server app in AAD</a:t>
            </a:r>
          </a:p>
          <a:p>
            <a:pPr marL="742950" indent="-742950">
              <a:buAutoNum type="arabicPeriod"/>
            </a:pPr>
            <a:endParaRPr lang="en-US" dirty="0"/>
          </a:p>
          <a:p>
            <a:pPr marL="742950" indent="-742950">
              <a:buAutoNum type="arabicPeriod"/>
            </a:pPr>
            <a:r>
              <a:rPr lang="en-US" dirty="0" smtClean="0"/>
              <a:t>Users grant permission via OAuth flow</a:t>
            </a:r>
          </a:p>
          <a:p>
            <a:pPr marL="742950" indent="-742950">
              <a:buAutoNum type="arabicPeriod"/>
            </a:pPr>
            <a:endParaRPr lang="en-US" dirty="0"/>
          </a:p>
          <a:p>
            <a:pPr marL="742950" indent="-742950">
              <a:buAutoNum type="arabicPeriod"/>
            </a:pPr>
            <a:r>
              <a:rPr lang="en-US" dirty="0" smtClean="0"/>
              <a:t>Backend will get access token to call into OneDrive</a:t>
            </a:r>
          </a:p>
        </p:txBody>
      </p:sp>
    </p:spTree>
    <p:extLst>
      <p:ext uri="{BB962C8B-B14F-4D97-AF65-F5344CB8AC3E}">
        <p14:creationId xmlns:p14="http://schemas.microsoft.com/office/powerpoint/2010/main" val="228342659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OAuth flow</a:t>
            </a:r>
            <a:endParaRPr lang="en-US" dirty="0"/>
          </a:p>
        </p:txBody>
      </p:sp>
      <p:sp>
        <p:nvSpPr>
          <p:cNvPr id="6" name="Text Placeholder 5"/>
          <p:cNvSpPr>
            <a:spLocks noGrp="1"/>
          </p:cNvSpPr>
          <p:nvPr>
            <p:ph type="body" sz="quarter" idx="11"/>
          </p:nvPr>
        </p:nvSpPr>
        <p:spPr>
          <a:xfrm>
            <a:off x="274639" y="1212849"/>
            <a:ext cx="11889564" cy="1631216"/>
          </a:xfrm>
        </p:spPr>
        <p:txBody>
          <a:bodyPr/>
          <a:lstStyle/>
          <a:p>
            <a:r>
              <a:rPr lang="en-US" dirty="0" smtClean="0"/>
              <a:t>App opens new window to Azure AD to ask for consent</a:t>
            </a:r>
          </a:p>
          <a:p>
            <a:pPr lvl="1"/>
            <a:endParaRPr lang="en-US" dirty="0"/>
          </a:p>
        </p:txBody>
      </p:sp>
      <p:sp>
        <p:nvSpPr>
          <p:cNvPr id="8" name="Rectangle 7"/>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731837" y="3116262"/>
            <a:ext cx="2743200" cy="22098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884237" y="4183062"/>
            <a:ext cx="2362200" cy="9906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1468699" y="5316072"/>
            <a:ext cx="1101905"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Outlook</a:t>
            </a:r>
          </a:p>
        </p:txBody>
      </p:sp>
      <p:sp>
        <p:nvSpPr>
          <p:cNvPr id="12" name="TextBox 11"/>
          <p:cNvSpPr txBox="1"/>
          <p:nvPr/>
        </p:nvSpPr>
        <p:spPr>
          <a:xfrm>
            <a:off x="808037" y="4159125"/>
            <a:ext cx="733214"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a:t>
            </a:r>
          </a:p>
        </p:txBody>
      </p:sp>
      <p:sp>
        <p:nvSpPr>
          <p:cNvPr id="13" name="Rectangle 12"/>
          <p:cNvSpPr/>
          <p:nvPr/>
        </p:nvSpPr>
        <p:spPr bwMode="auto">
          <a:xfrm>
            <a:off x="1798637" y="4678362"/>
            <a:ext cx="1295400" cy="3429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TextBox 13"/>
          <p:cNvSpPr txBox="1"/>
          <p:nvPr/>
        </p:nvSpPr>
        <p:spPr>
          <a:xfrm>
            <a:off x="1722437" y="4639686"/>
            <a:ext cx="1492268"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rgbClr val="FFFFFF"/>
                </a:solidFill>
              </a:rPr>
              <a:t>Launch OAuth</a:t>
            </a:r>
          </a:p>
        </p:txBody>
      </p:sp>
      <p:cxnSp>
        <p:nvCxnSpPr>
          <p:cNvPr id="16" name="Straight Arrow Connector 15"/>
          <p:cNvCxnSpPr/>
          <p:nvPr/>
        </p:nvCxnSpPr>
        <p:spPr>
          <a:xfrm flipV="1">
            <a:off x="3017837" y="3725862"/>
            <a:ext cx="1524000" cy="978028"/>
          </a:xfrm>
          <a:prstGeom prst="straightConnector1">
            <a:avLst/>
          </a:prstGeom>
          <a:ln w="38100">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bwMode="auto">
          <a:xfrm>
            <a:off x="4541837" y="3100377"/>
            <a:ext cx="2019300" cy="1297127"/>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FFFFFF"/>
                </a:solidFill>
              </a:rPr>
              <a:t>Azure AD</a:t>
            </a:r>
            <a:endParaRPr lang="en-US" sz="2000" dirty="0">
              <a:solidFill>
                <a:srgbClr val="FFFFFF"/>
              </a:solidFill>
            </a:endParaRPr>
          </a:p>
        </p:txBody>
      </p:sp>
      <p:sp>
        <p:nvSpPr>
          <p:cNvPr id="21" name="Rectangle 20"/>
          <p:cNvSpPr/>
          <p:nvPr/>
        </p:nvSpPr>
        <p:spPr bwMode="auto">
          <a:xfrm>
            <a:off x="4788293" y="3955038"/>
            <a:ext cx="1526388" cy="304800"/>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Grant Consent</a:t>
            </a:r>
            <a:endParaRPr lang="en-US" sz="1400" dirty="0">
              <a:gradFill>
                <a:gsLst>
                  <a:gs pos="0">
                    <a:srgbClr val="FFFFFF"/>
                  </a:gs>
                  <a:gs pos="100000">
                    <a:srgbClr val="FFFFFF"/>
                  </a:gs>
                </a:gsLst>
                <a:lin ang="5400000" scaled="0"/>
              </a:gradFill>
            </a:endParaRPr>
          </a:p>
        </p:txBody>
      </p:sp>
      <p:pic>
        <p:nvPicPr>
          <p:cNvPr id="26" name="Picture 2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904383" y="51736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4313237" y="6319501"/>
            <a:ext cx="1556260"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 Backend</a:t>
            </a:r>
          </a:p>
        </p:txBody>
      </p:sp>
      <p:pic>
        <p:nvPicPr>
          <p:cNvPr id="28" name="Picture 2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000270" y="4946501"/>
            <a:ext cx="571447" cy="146227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bwMode="auto">
          <a:xfrm>
            <a:off x="10076470" y="5326062"/>
            <a:ext cx="485167" cy="351577"/>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TextBox 30"/>
          <p:cNvSpPr txBox="1"/>
          <p:nvPr/>
        </p:nvSpPr>
        <p:spPr>
          <a:xfrm>
            <a:off x="9952037" y="5217568"/>
            <a:ext cx="731611"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solidFill>
                  <a:srgbClr val="00188F"/>
                </a:solidFill>
              </a:rPr>
              <a:t>SP</a:t>
            </a:r>
          </a:p>
        </p:txBody>
      </p:sp>
    </p:spTree>
    <p:extLst>
      <p:ext uri="{BB962C8B-B14F-4D97-AF65-F5344CB8AC3E}">
        <p14:creationId xmlns:p14="http://schemas.microsoft.com/office/powerpoint/2010/main" val="61846229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Deep dive into Compose and other updates for Mail Apps</a:t>
            </a:r>
            <a:endParaRPr lang="en-US" dirty="0"/>
          </a:p>
        </p:txBody>
      </p:sp>
      <p:sp>
        <p:nvSpPr>
          <p:cNvPr id="5" name="Text Placeholder 4"/>
          <p:cNvSpPr>
            <a:spLocks noGrp="1"/>
          </p:cNvSpPr>
          <p:nvPr>
            <p:ph type="body" sz="quarter" idx="14"/>
          </p:nvPr>
        </p:nvSpPr>
        <p:spPr/>
        <p:txBody>
          <a:bodyPr/>
          <a:lstStyle/>
          <a:p>
            <a:r>
              <a:rPr lang="en-US" dirty="0" smtClean="0"/>
              <a:t>Andrew Salamatov</a:t>
            </a:r>
          </a:p>
          <a:p>
            <a:r>
              <a:rPr lang="en-US" dirty="0" smtClean="0"/>
              <a:t>Senior Program Manager</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SPC391</a:t>
            </a:r>
            <a:endParaRPr lang="en-US" dirty="0"/>
          </a:p>
        </p:txBody>
      </p:sp>
    </p:spTree>
    <p:extLst>
      <p:ext uri="{BB962C8B-B14F-4D97-AF65-F5344CB8AC3E}">
        <p14:creationId xmlns:p14="http://schemas.microsoft.com/office/powerpoint/2010/main" val="2796697251"/>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OAuth flow</a:t>
            </a:r>
            <a:endParaRPr lang="en-US" dirty="0"/>
          </a:p>
        </p:txBody>
      </p:sp>
      <p:sp>
        <p:nvSpPr>
          <p:cNvPr id="6" name="Text Placeholder 5"/>
          <p:cNvSpPr>
            <a:spLocks noGrp="1"/>
          </p:cNvSpPr>
          <p:nvPr>
            <p:ph type="body" sz="quarter" idx="11"/>
          </p:nvPr>
        </p:nvSpPr>
        <p:spPr>
          <a:xfrm>
            <a:off x="274639" y="1212849"/>
            <a:ext cx="11889564" cy="1631216"/>
          </a:xfrm>
        </p:spPr>
        <p:txBody>
          <a:bodyPr/>
          <a:lstStyle/>
          <a:p>
            <a:r>
              <a:rPr lang="en-US" dirty="0" smtClean="0"/>
              <a:t>Azure AD redirects to the redirect URL, providing access code as query URI parameter</a:t>
            </a:r>
          </a:p>
          <a:p>
            <a:pPr lvl="1"/>
            <a:endParaRPr lang="en-US" dirty="0"/>
          </a:p>
        </p:txBody>
      </p:sp>
      <p:sp>
        <p:nvSpPr>
          <p:cNvPr id="8" name="Rectangle 7"/>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731837" y="3116262"/>
            <a:ext cx="2743200" cy="22098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884237" y="4183062"/>
            <a:ext cx="2362200" cy="9906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1468699" y="5316072"/>
            <a:ext cx="1101905"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Outlook</a:t>
            </a:r>
          </a:p>
        </p:txBody>
      </p:sp>
      <p:sp>
        <p:nvSpPr>
          <p:cNvPr id="12" name="TextBox 11"/>
          <p:cNvSpPr txBox="1"/>
          <p:nvPr/>
        </p:nvSpPr>
        <p:spPr>
          <a:xfrm>
            <a:off x="808037" y="4159125"/>
            <a:ext cx="733214"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a:t>
            </a:r>
          </a:p>
        </p:txBody>
      </p:sp>
      <p:sp>
        <p:nvSpPr>
          <p:cNvPr id="13" name="Rectangle 12"/>
          <p:cNvSpPr/>
          <p:nvPr/>
        </p:nvSpPr>
        <p:spPr bwMode="auto">
          <a:xfrm>
            <a:off x="1798637" y="4678362"/>
            <a:ext cx="1295400" cy="3429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TextBox 13"/>
          <p:cNvSpPr txBox="1"/>
          <p:nvPr/>
        </p:nvSpPr>
        <p:spPr>
          <a:xfrm>
            <a:off x="1722437" y="4639686"/>
            <a:ext cx="1492268"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rgbClr val="FFFFFF"/>
                </a:solidFill>
              </a:rPr>
              <a:t>Launch OAuth</a:t>
            </a:r>
          </a:p>
        </p:txBody>
      </p:sp>
      <p:sp>
        <p:nvSpPr>
          <p:cNvPr id="17" name="Rectangle 16"/>
          <p:cNvSpPr/>
          <p:nvPr/>
        </p:nvSpPr>
        <p:spPr bwMode="auto">
          <a:xfrm>
            <a:off x="4541837" y="3100377"/>
            <a:ext cx="2019300" cy="1297127"/>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Azure AD</a:t>
            </a:r>
            <a:endParaRPr lang="en-US" sz="2000" dirty="0">
              <a:gradFill>
                <a:gsLst>
                  <a:gs pos="0">
                    <a:srgbClr val="FFFFFF"/>
                  </a:gs>
                  <a:gs pos="100000">
                    <a:srgbClr val="FFFFFF"/>
                  </a:gs>
                </a:gsLst>
                <a:lin ang="5400000" scaled="0"/>
              </a:gradFill>
            </a:endParaRPr>
          </a:p>
        </p:txBody>
      </p:sp>
      <p:sp>
        <p:nvSpPr>
          <p:cNvPr id="21" name="Rectangle 20"/>
          <p:cNvSpPr/>
          <p:nvPr/>
        </p:nvSpPr>
        <p:spPr bwMode="auto">
          <a:xfrm>
            <a:off x="4788293" y="3955038"/>
            <a:ext cx="1526388" cy="304800"/>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Grant Consent</a:t>
            </a:r>
            <a:endParaRPr lang="en-US" sz="1400" dirty="0">
              <a:gradFill>
                <a:gsLst>
                  <a:gs pos="0">
                    <a:srgbClr val="FFFFFF"/>
                  </a:gs>
                  <a:gs pos="100000">
                    <a:srgbClr val="FFFFFF"/>
                  </a:gs>
                </a:gsLst>
                <a:lin ang="5400000" scaled="0"/>
              </a:gradFill>
            </a:endParaRPr>
          </a:p>
        </p:txBody>
      </p:sp>
      <p:cxnSp>
        <p:nvCxnSpPr>
          <p:cNvPr id="23" name="Straight Arrow Connector 22"/>
          <p:cNvCxnSpPr>
            <a:stCxn id="21" idx="3"/>
          </p:cNvCxnSpPr>
          <p:nvPr/>
        </p:nvCxnSpPr>
        <p:spPr>
          <a:xfrm>
            <a:off x="6314681" y="4107438"/>
            <a:ext cx="817956" cy="0"/>
          </a:xfrm>
          <a:prstGeom prst="straightConnector1">
            <a:avLst/>
          </a:prstGeom>
          <a:ln w="38100">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bwMode="auto">
          <a:xfrm>
            <a:off x="7148656" y="3114535"/>
            <a:ext cx="2019300" cy="1297127"/>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FFFFFF"/>
                </a:solidFill>
              </a:rPr>
              <a:t>App’s redirect html page</a:t>
            </a:r>
            <a:endParaRPr lang="en-US" sz="2000" dirty="0">
              <a:solidFill>
                <a:srgbClr val="FFFFFF"/>
              </a:solidFill>
            </a:endParaRPr>
          </a:p>
        </p:txBody>
      </p:sp>
      <p:pic>
        <p:nvPicPr>
          <p:cNvPr id="26" name="Picture 2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904383" y="51736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4313237" y="6319501"/>
            <a:ext cx="1556260"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 Backend</a:t>
            </a:r>
          </a:p>
        </p:txBody>
      </p:sp>
      <p:pic>
        <p:nvPicPr>
          <p:cNvPr id="28" name="Picture 2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000270" y="4946501"/>
            <a:ext cx="571447" cy="146227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bwMode="auto">
          <a:xfrm>
            <a:off x="10076470" y="5326062"/>
            <a:ext cx="485167" cy="351577"/>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TextBox 30"/>
          <p:cNvSpPr txBox="1"/>
          <p:nvPr/>
        </p:nvSpPr>
        <p:spPr>
          <a:xfrm>
            <a:off x="9952037" y="5217568"/>
            <a:ext cx="731611"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solidFill>
                  <a:srgbClr val="00188F"/>
                </a:solidFill>
              </a:rPr>
              <a:t>SP</a:t>
            </a:r>
          </a:p>
        </p:txBody>
      </p:sp>
    </p:spTree>
    <p:extLst>
      <p:ext uri="{BB962C8B-B14F-4D97-AF65-F5344CB8AC3E}">
        <p14:creationId xmlns:p14="http://schemas.microsoft.com/office/powerpoint/2010/main" val="341191006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OAuth flow</a:t>
            </a:r>
            <a:endParaRPr lang="en-US" dirty="0"/>
          </a:p>
        </p:txBody>
      </p:sp>
      <p:sp>
        <p:nvSpPr>
          <p:cNvPr id="6" name="Text Placeholder 5"/>
          <p:cNvSpPr>
            <a:spLocks noGrp="1"/>
          </p:cNvSpPr>
          <p:nvPr>
            <p:ph type="body" sz="quarter" idx="11"/>
          </p:nvPr>
        </p:nvSpPr>
        <p:spPr>
          <a:xfrm>
            <a:off x="274639" y="1212849"/>
            <a:ext cx="11889564" cy="1077218"/>
          </a:xfrm>
        </p:spPr>
        <p:txBody>
          <a:bodyPr/>
          <a:lstStyle/>
          <a:p>
            <a:r>
              <a:rPr lang="en-US" dirty="0" smtClean="0"/>
              <a:t>App extracts access code and passes it to its backend</a:t>
            </a:r>
          </a:p>
          <a:p>
            <a:pPr lvl="1"/>
            <a:endParaRPr lang="en-US" dirty="0"/>
          </a:p>
        </p:txBody>
      </p:sp>
      <p:sp>
        <p:nvSpPr>
          <p:cNvPr id="8" name="Rectangle 7"/>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731837" y="3116262"/>
            <a:ext cx="2743200" cy="22098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884237" y="4183062"/>
            <a:ext cx="2362200" cy="9906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1468699" y="5316072"/>
            <a:ext cx="1101905"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Outlook</a:t>
            </a:r>
          </a:p>
        </p:txBody>
      </p:sp>
      <p:sp>
        <p:nvSpPr>
          <p:cNvPr id="12" name="TextBox 11"/>
          <p:cNvSpPr txBox="1"/>
          <p:nvPr/>
        </p:nvSpPr>
        <p:spPr>
          <a:xfrm>
            <a:off x="808037" y="4159125"/>
            <a:ext cx="733214"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a:t>
            </a:r>
          </a:p>
        </p:txBody>
      </p:sp>
      <p:sp>
        <p:nvSpPr>
          <p:cNvPr id="13" name="Rectangle 12"/>
          <p:cNvSpPr/>
          <p:nvPr/>
        </p:nvSpPr>
        <p:spPr bwMode="auto">
          <a:xfrm>
            <a:off x="1798637" y="4678362"/>
            <a:ext cx="1295400" cy="3429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TextBox 13"/>
          <p:cNvSpPr txBox="1"/>
          <p:nvPr/>
        </p:nvSpPr>
        <p:spPr>
          <a:xfrm>
            <a:off x="1722437" y="4639686"/>
            <a:ext cx="1492268"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rgbClr val="FFFFFF"/>
                </a:solidFill>
              </a:rPr>
              <a:t>Launch OAuth</a:t>
            </a:r>
          </a:p>
        </p:txBody>
      </p:sp>
      <p:sp>
        <p:nvSpPr>
          <p:cNvPr id="25" name="Rectangle 24"/>
          <p:cNvSpPr/>
          <p:nvPr/>
        </p:nvSpPr>
        <p:spPr bwMode="auto">
          <a:xfrm>
            <a:off x="7148656" y="3114535"/>
            <a:ext cx="2019300" cy="1297127"/>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solidFill>
                  <a:srgbClr val="FFFFFF"/>
                </a:solidFill>
              </a:rPr>
              <a:t>App’s redirect html page</a:t>
            </a:r>
          </a:p>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6" name="Picture 2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904383" y="51736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4313237" y="6319501"/>
            <a:ext cx="1556260"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 Backend</a:t>
            </a:r>
          </a:p>
        </p:txBody>
      </p:sp>
      <p:pic>
        <p:nvPicPr>
          <p:cNvPr id="28" name="Picture 2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000270" y="4946501"/>
            <a:ext cx="571447" cy="146227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bwMode="auto">
          <a:xfrm>
            <a:off x="10076470" y="5326062"/>
            <a:ext cx="485167" cy="351577"/>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TextBox 30"/>
          <p:cNvSpPr txBox="1"/>
          <p:nvPr/>
        </p:nvSpPr>
        <p:spPr>
          <a:xfrm>
            <a:off x="9952037" y="5217568"/>
            <a:ext cx="731611"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solidFill>
                  <a:srgbClr val="00188F"/>
                </a:solidFill>
              </a:rPr>
              <a:t>SP</a:t>
            </a:r>
          </a:p>
        </p:txBody>
      </p:sp>
      <p:cxnSp>
        <p:nvCxnSpPr>
          <p:cNvPr id="33" name="Straight Arrow Connector 32"/>
          <p:cNvCxnSpPr/>
          <p:nvPr/>
        </p:nvCxnSpPr>
        <p:spPr>
          <a:xfrm flipH="1">
            <a:off x="5843952" y="4259838"/>
            <a:ext cx="1644140" cy="1417801"/>
          </a:xfrm>
          <a:prstGeom prst="straightConnector1">
            <a:avLst/>
          </a:prstGeom>
          <a:ln w="38100">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195925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OAuth flow</a:t>
            </a:r>
            <a:endParaRPr lang="en-US" dirty="0"/>
          </a:p>
        </p:txBody>
      </p:sp>
      <p:sp>
        <p:nvSpPr>
          <p:cNvPr id="6" name="Text Placeholder 5"/>
          <p:cNvSpPr>
            <a:spLocks noGrp="1"/>
          </p:cNvSpPr>
          <p:nvPr>
            <p:ph type="body" sz="quarter" idx="11"/>
          </p:nvPr>
        </p:nvSpPr>
        <p:spPr>
          <a:xfrm>
            <a:off x="274639" y="1212849"/>
            <a:ext cx="11889564" cy="1631216"/>
          </a:xfrm>
        </p:spPr>
        <p:txBody>
          <a:bodyPr/>
          <a:lstStyle/>
          <a:p>
            <a:r>
              <a:rPr lang="en-US" dirty="0" smtClean="0"/>
              <a:t>App backend exchanges access code for refresh token and access token from Azure AD and calls into SP</a:t>
            </a:r>
          </a:p>
          <a:p>
            <a:pPr lvl="1"/>
            <a:endParaRPr lang="en-US" dirty="0"/>
          </a:p>
        </p:txBody>
      </p:sp>
      <p:sp>
        <p:nvSpPr>
          <p:cNvPr id="8" name="Rectangle 7"/>
          <p:cNvSpPr/>
          <p:nvPr/>
        </p:nvSpPr>
        <p:spPr bwMode="auto">
          <a:xfrm>
            <a:off x="427037" y="2811462"/>
            <a:ext cx="10744200" cy="39624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731837" y="3116262"/>
            <a:ext cx="2743200" cy="22098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884237" y="4183062"/>
            <a:ext cx="2362200" cy="990600"/>
          </a:xfrm>
          <a:prstGeom prst="rect">
            <a:avLst/>
          </a:prstGeom>
          <a:noFill/>
          <a:ln w="38100">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TextBox 10"/>
          <p:cNvSpPr txBox="1"/>
          <p:nvPr/>
        </p:nvSpPr>
        <p:spPr>
          <a:xfrm>
            <a:off x="1468699" y="5316072"/>
            <a:ext cx="1101905"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Outlook</a:t>
            </a:r>
          </a:p>
        </p:txBody>
      </p:sp>
      <p:sp>
        <p:nvSpPr>
          <p:cNvPr id="12" name="TextBox 11"/>
          <p:cNvSpPr txBox="1"/>
          <p:nvPr/>
        </p:nvSpPr>
        <p:spPr>
          <a:xfrm>
            <a:off x="808037" y="4159125"/>
            <a:ext cx="733214"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a:t>
            </a:r>
          </a:p>
        </p:txBody>
      </p:sp>
      <p:sp>
        <p:nvSpPr>
          <p:cNvPr id="13" name="Rectangle 12"/>
          <p:cNvSpPr/>
          <p:nvPr/>
        </p:nvSpPr>
        <p:spPr bwMode="auto">
          <a:xfrm>
            <a:off x="1798637" y="4678362"/>
            <a:ext cx="1295400" cy="342900"/>
          </a:xfrm>
          <a:prstGeom prst="rect">
            <a:avLst/>
          </a:prstGeom>
          <a:no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TextBox 13"/>
          <p:cNvSpPr txBox="1"/>
          <p:nvPr/>
        </p:nvSpPr>
        <p:spPr>
          <a:xfrm>
            <a:off x="1722437" y="4639686"/>
            <a:ext cx="1492268"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solidFill>
                  <a:srgbClr val="FFFFFF"/>
                </a:solidFill>
              </a:rPr>
              <a:t>Launch OAuth</a:t>
            </a:r>
          </a:p>
        </p:txBody>
      </p:sp>
      <p:pic>
        <p:nvPicPr>
          <p:cNvPr id="26" name="Picture 25"/>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904383" y="5173662"/>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4313237" y="6319501"/>
            <a:ext cx="1556260"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App Backend</a:t>
            </a:r>
          </a:p>
        </p:txBody>
      </p:sp>
      <p:pic>
        <p:nvPicPr>
          <p:cNvPr id="28" name="Picture 2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000270" y="4946501"/>
            <a:ext cx="571447" cy="146227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bwMode="auto">
          <a:xfrm>
            <a:off x="10076470" y="5326062"/>
            <a:ext cx="485167" cy="351577"/>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TextBox 30"/>
          <p:cNvSpPr txBox="1"/>
          <p:nvPr/>
        </p:nvSpPr>
        <p:spPr>
          <a:xfrm>
            <a:off x="9952037" y="5217568"/>
            <a:ext cx="731611"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smtClean="0">
                <a:solidFill>
                  <a:srgbClr val="00188F"/>
                </a:solidFill>
              </a:rPr>
              <a:t>SP</a:t>
            </a:r>
          </a:p>
        </p:txBody>
      </p:sp>
      <p:cxnSp>
        <p:nvCxnSpPr>
          <p:cNvPr id="35" name="Straight Arrow Connector 34"/>
          <p:cNvCxnSpPr>
            <a:endCxn id="31" idx="1"/>
          </p:cNvCxnSpPr>
          <p:nvPr/>
        </p:nvCxnSpPr>
        <p:spPr>
          <a:xfrm flipV="1">
            <a:off x="6162303" y="5531500"/>
            <a:ext cx="3789734" cy="478775"/>
          </a:xfrm>
          <a:prstGeom prst="straightConnector1">
            <a:avLst/>
          </a:prstGeom>
          <a:ln w="38100">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370637" y="2986046"/>
            <a:ext cx="2209687" cy="1235116"/>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6787299" y="4167743"/>
            <a:ext cx="1221040" cy="517065"/>
          </a:xfrm>
          <a:prstGeom prst="rect">
            <a:avLst/>
          </a:prstGeom>
          <a:noFill/>
        </p:spPr>
        <p:txBody>
          <a:bodyPr wrap="none" lIns="182880" tIns="146304" rIns="182880" bIns="146304" rtlCol="0">
            <a:spAutoFit/>
          </a:bodyPr>
          <a:lstStyle/>
          <a:p>
            <a:pPr>
              <a:lnSpc>
                <a:spcPct val="90000"/>
              </a:lnSpc>
              <a:spcAft>
                <a:spcPts val="600"/>
              </a:spcAft>
            </a:pPr>
            <a:r>
              <a:rPr lang="en-US" sz="1600" dirty="0" smtClean="0">
                <a:solidFill>
                  <a:srgbClr val="FFFFFF"/>
                </a:solidFill>
              </a:rPr>
              <a:t>Azure AD</a:t>
            </a:r>
          </a:p>
        </p:txBody>
      </p:sp>
      <p:cxnSp>
        <p:nvCxnSpPr>
          <p:cNvPr id="3" name="Straight Arrow Connector 2"/>
          <p:cNvCxnSpPr/>
          <p:nvPr/>
        </p:nvCxnSpPr>
        <p:spPr>
          <a:xfrm flipV="1">
            <a:off x="5456237" y="4030662"/>
            <a:ext cx="1143000" cy="1371600"/>
          </a:xfrm>
          <a:prstGeom prst="straightConnector1">
            <a:avLst/>
          </a:prstGeom>
          <a:ln w="381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734742" y="4168250"/>
            <a:ext cx="2584297" cy="815608"/>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solidFill>
                  <a:srgbClr val="00BCF2"/>
                </a:solidFill>
              </a:rPr>
              <a:t>1. Exchange for refresh</a:t>
            </a:r>
          </a:p>
          <a:p>
            <a:pPr>
              <a:lnSpc>
                <a:spcPct val="90000"/>
              </a:lnSpc>
              <a:spcAft>
                <a:spcPts val="600"/>
              </a:spcAft>
            </a:pPr>
            <a:r>
              <a:rPr lang="en-US" sz="1600" b="1" dirty="0" smtClean="0">
                <a:solidFill>
                  <a:srgbClr val="00BCF2"/>
                </a:solidFill>
              </a:rPr>
              <a:t>and access token</a:t>
            </a:r>
          </a:p>
        </p:txBody>
      </p:sp>
      <p:sp>
        <p:nvSpPr>
          <p:cNvPr id="22" name="TextBox 21"/>
          <p:cNvSpPr txBox="1"/>
          <p:nvPr/>
        </p:nvSpPr>
        <p:spPr>
          <a:xfrm>
            <a:off x="6840254" y="5848324"/>
            <a:ext cx="2992935"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smtClean="0">
                <a:solidFill>
                  <a:srgbClr val="00BCF2"/>
                </a:solidFill>
              </a:rPr>
              <a:t>2. Call SP with access token</a:t>
            </a:r>
          </a:p>
        </p:txBody>
      </p:sp>
    </p:spTree>
    <p:extLst>
      <p:ext uri="{BB962C8B-B14F-4D97-AF65-F5344CB8AC3E}">
        <p14:creationId xmlns:p14="http://schemas.microsoft.com/office/powerpoint/2010/main" val="322577688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Code demo</a:t>
            </a:r>
            <a:endParaRPr lang="en-US" dirty="0"/>
          </a:p>
        </p:txBody>
      </p:sp>
      <p:sp>
        <p:nvSpPr>
          <p:cNvPr id="5" name="Text Placeholder 4"/>
          <p:cNvSpPr>
            <a:spLocks noGrp="1"/>
          </p:cNvSpPr>
          <p:nvPr>
            <p:ph type="body" sz="quarter" idx="12"/>
          </p:nvPr>
        </p:nvSpPr>
        <p:spPr/>
        <p:txBody>
          <a:bodyPr/>
          <a:lstStyle/>
          <a:p>
            <a:r>
              <a:rPr lang="en-US" dirty="0" smtClean="0"/>
              <a:t>Andrew Salamatov</a:t>
            </a:r>
            <a:endParaRPr lang="en-US" dirty="0"/>
          </a:p>
        </p:txBody>
      </p:sp>
    </p:spTree>
    <p:extLst>
      <p:ext uri="{BB962C8B-B14F-4D97-AF65-F5344CB8AC3E}">
        <p14:creationId xmlns:p14="http://schemas.microsoft.com/office/powerpoint/2010/main" val="13633901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1"/>
          </p:nvPr>
        </p:nvSpPr>
        <p:spPr>
          <a:xfrm>
            <a:off x="274639" y="1212849"/>
            <a:ext cx="11889564" cy="5481501"/>
          </a:xfrm>
        </p:spPr>
        <p:txBody>
          <a:bodyPr/>
          <a:lstStyle/>
          <a:p>
            <a:r>
              <a:rPr lang="en-US" sz="3600" dirty="0" smtClean="0"/>
              <a:t>Documentation</a:t>
            </a:r>
          </a:p>
          <a:p>
            <a:pPr lvl="1"/>
            <a:r>
              <a:rPr lang="en-US" sz="1800" dirty="0" smtClean="0"/>
              <a:t>Accessing attachments from a mail app: </a:t>
            </a:r>
            <a:r>
              <a:rPr lang="en-US" sz="1800" dirty="0">
                <a:hlinkClick r:id="rId2"/>
              </a:rPr>
              <a:t>http://</a:t>
            </a:r>
            <a:r>
              <a:rPr lang="en-US" sz="1800" dirty="0" smtClean="0">
                <a:hlinkClick r:id="rId2"/>
              </a:rPr>
              <a:t>msdn.microsoft.com/en-us/library/office/dn148008.aspx</a:t>
            </a:r>
            <a:endParaRPr lang="en-US" sz="1800" dirty="0" smtClean="0"/>
          </a:p>
          <a:p>
            <a:pPr lvl="1"/>
            <a:r>
              <a:rPr lang="en-US" sz="1800" dirty="0" smtClean="0"/>
              <a:t>Creating a </a:t>
            </a:r>
            <a:r>
              <a:rPr lang="en-US" sz="1800" dirty="0" err="1" smtClean="0"/>
              <a:t>WebAPI</a:t>
            </a:r>
            <a:r>
              <a:rPr lang="en-US" sz="1800" dirty="0" smtClean="0"/>
              <a:t> backend service for a mail app</a:t>
            </a:r>
            <a:r>
              <a:rPr lang="en-US" sz="1800" dirty="0"/>
              <a:t>: </a:t>
            </a:r>
            <a:r>
              <a:rPr lang="en-US" sz="1800" dirty="0">
                <a:hlinkClick r:id="rId3"/>
              </a:rPr>
              <a:t>http://</a:t>
            </a:r>
            <a:r>
              <a:rPr lang="en-US" sz="1800" dirty="0" smtClean="0">
                <a:hlinkClick r:id="rId3"/>
              </a:rPr>
              <a:t>blogs.msdn.com/b/officeapps/archive/2013/06/10/create-a-web-service-for-an-app-for-office-using-the-asp-net-web-api.aspx</a:t>
            </a:r>
            <a:endParaRPr lang="en-US" sz="1800" dirty="0" smtClean="0"/>
          </a:p>
          <a:p>
            <a:pPr lvl="1"/>
            <a:r>
              <a:rPr lang="en-US" sz="1800" dirty="0"/>
              <a:t>Directory service: </a:t>
            </a:r>
            <a:r>
              <a:rPr lang="en-US" sz="1800" dirty="0">
                <a:hlinkClick r:id="rId4"/>
              </a:rPr>
              <a:t>http://msdn.microsoft.com/en-us/library/dn605898(v=office.15).</a:t>
            </a:r>
            <a:r>
              <a:rPr lang="en-US" sz="1800" dirty="0" smtClean="0">
                <a:hlinkClick r:id="rId4"/>
              </a:rPr>
              <a:t>aspx</a:t>
            </a:r>
            <a:endParaRPr lang="en-US" sz="1800" dirty="0" smtClean="0"/>
          </a:p>
          <a:p>
            <a:pPr lvl="1"/>
            <a:r>
              <a:rPr lang="en-US" sz="1800" dirty="0"/>
              <a:t>Integrating app with AAD: </a:t>
            </a:r>
            <a:r>
              <a:rPr lang="en-US" sz="1800" dirty="0">
                <a:hlinkClick r:id="rId5"/>
              </a:rPr>
              <a:t>http://</a:t>
            </a:r>
            <a:r>
              <a:rPr lang="en-US" sz="1800" dirty="0" smtClean="0">
                <a:hlinkClick r:id="rId5"/>
              </a:rPr>
              <a:t>msdn.microsoft.com/en-us/library/windowsazure/dn151122.aspx</a:t>
            </a:r>
            <a:endParaRPr lang="en-US" sz="1800" dirty="0" smtClean="0"/>
          </a:p>
          <a:p>
            <a:pPr lvl="1"/>
            <a:endParaRPr lang="en-US" sz="1800" dirty="0"/>
          </a:p>
          <a:p>
            <a:r>
              <a:rPr lang="en-US" sz="3600" dirty="0" smtClean="0"/>
              <a:t>Related Sessions</a:t>
            </a:r>
          </a:p>
          <a:p>
            <a:pPr lvl="1"/>
            <a:r>
              <a:rPr lang="en-US" sz="1800" dirty="0" smtClean="0"/>
              <a:t>Website app registration and </a:t>
            </a:r>
            <a:r>
              <a:rPr lang="en-US" sz="1800" dirty="0" err="1" smtClean="0"/>
              <a:t>auth</a:t>
            </a:r>
            <a:r>
              <a:rPr lang="en-US" sz="1800" dirty="0" smtClean="0"/>
              <a:t>: </a:t>
            </a:r>
            <a:r>
              <a:rPr lang="en-US" sz="1800" b="1" dirty="0" smtClean="0"/>
              <a:t>SPC371</a:t>
            </a:r>
            <a:r>
              <a:rPr lang="en-US" sz="1800" dirty="0" smtClean="0"/>
              <a:t> (5pm Today!)</a:t>
            </a:r>
          </a:p>
          <a:p>
            <a:pPr lvl="1"/>
            <a:r>
              <a:rPr lang="en-US" sz="1800" dirty="0" smtClean="0"/>
              <a:t>Discovery service: </a:t>
            </a:r>
            <a:r>
              <a:rPr lang="en-US" sz="1800" b="1" dirty="0" smtClean="0"/>
              <a:t>SPC 3999</a:t>
            </a:r>
          </a:p>
          <a:p>
            <a:pPr lvl="1"/>
            <a:r>
              <a:rPr lang="en-US" sz="1800" dirty="0" smtClean="0"/>
              <a:t>New APIs in SharePoint: </a:t>
            </a:r>
            <a:r>
              <a:rPr lang="en-US" sz="1800" b="1" dirty="0" smtClean="0"/>
              <a:t>SPC 3999</a:t>
            </a:r>
          </a:p>
          <a:p>
            <a:pPr lvl="1"/>
            <a:endParaRPr lang="en-US" sz="1800" dirty="0"/>
          </a:p>
          <a:p>
            <a:r>
              <a:rPr lang="en-US" sz="3600" dirty="0" smtClean="0"/>
              <a:t>Code will be posted to this session in Yammer after the talk</a:t>
            </a:r>
          </a:p>
          <a:p>
            <a:pPr lvl="1"/>
            <a:endParaRPr lang="en-US" sz="1800" dirty="0"/>
          </a:p>
        </p:txBody>
      </p:sp>
    </p:spTree>
    <p:extLst>
      <p:ext uri="{BB962C8B-B14F-4D97-AF65-F5344CB8AC3E}">
        <p14:creationId xmlns:p14="http://schemas.microsoft.com/office/powerpoint/2010/main" val="121242337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Commerce</a:t>
            </a:r>
            <a:endParaRPr lang="en-US" dirty="0"/>
          </a:p>
        </p:txBody>
      </p:sp>
    </p:spTree>
    <p:extLst>
      <p:ext uri="{BB962C8B-B14F-4D97-AF65-F5344CB8AC3E}">
        <p14:creationId xmlns:p14="http://schemas.microsoft.com/office/powerpoint/2010/main" val="195126196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Paid Mail Apps</a:t>
            </a:r>
            <a:endParaRPr lang="en-US" dirty="0"/>
          </a:p>
        </p:txBody>
      </p:sp>
      <p:sp>
        <p:nvSpPr>
          <p:cNvPr id="4" name="Text Placeholder 3"/>
          <p:cNvSpPr>
            <a:spLocks noGrp="1"/>
          </p:cNvSpPr>
          <p:nvPr>
            <p:ph type="body" sz="quarter" idx="11"/>
          </p:nvPr>
        </p:nvSpPr>
        <p:spPr>
          <a:xfrm>
            <a:off x="274639" y="1212849"/>
            <a:ext cx="11889564" cy="4351961"/>
          </a:xfrm>
          <a:prstGeom prst="rect">
            <a:avLst/>
          </a:prstGeom>
        </p:spPr>
        <p:txBody>
          <a:bodyPr/>
          <a:lstStyle/>
          <a:p>
            <a:r>
              <a:rPr lang="en-US" sz="3200" dirty="0" smtClean="0"/>
              <a:t>Developers can sell mail apps in Office store</a:t>
            </a:r>
          </a:p>
          <a:p>
            <a:r>
              <a:rPr lang="en-US" sz="3200" dirty="0" smtClean="0"/>
              <a:t>Model supports:</a:t>
            </a:r>
          </a:p>
          <a:p>
            <a:pPr marL="571500" lvl="1" indent="-571500">
              <a:buFont typeface="Arial" panose="020B0604020202020204" pitchFamily="34" charset="0"/>
              <a:buChar char="•"/>
            </a:pPr>
            <a:r>
              <a:rPr lang="en-US" dirty="0"/>
              <a:t>T</a:t>
            </a:r>
            <a:r>
              <a:rPr lang="en-US" dirty="0" smtClean="0"/>
              <a:t>rial mode</a:t>
            </a:r>
          </a:p>
          <a:p>
            <a:pPr marL="571500" lvl="1" indent="-571500">
              <a:buFont typeface="Arial" panose="020B0604020202020204" pitchFamily="34" charset="0"/>
              <a:buChar char="•"/>
            </a:pPr>
            <a:r>
              <a:rPr lang="en-US" dirty="0" smtClean="0"/>
              <a:t>Subscription</a:t>
            </a:r>
          </a:p>
          <a:p>
            <a:pPr marL="571500" lvl="1" indent="-571500">
              <a:buFont typeface="Arial" panose="020B0604020202020204" pitchFamily="34" charset="0"/>
              <a:buChar char="•"/>
            </a:pPr>
            <a:r>
              <a:rPr lang="en-US" dirty="0"/>
              <a:t>I</a:t>
            </a:r>
            <a:r>
              <a:rPr lang="en-US" dirty="0" smtClean="0"/>
              <a:t>ndividual purchase</a:t>
            </a:r>
          </a:p>
          <a:p>
            <a:r>
              <a:rPr lang="en-US" sz="3200" dirty="0" smtClean="0"/>
              <a:t>Entitlement is validated server-side</a:t>
            </a:r>
          </a:p>
          <a:p>
            <a:r>
              <a:rPr lang="en-US" sz="3200" dirty="0" smtClean="0"/>
              <a:t>Documentation: </a:t>
            </a:r>
          </a:p>
          <a:p>
            <a:r>
              <a:rPr lang="en-US" sz="3200" u="sng" dirty="0" smtClean="0">
                <a:hlinkClick r:id="rId3"/>
              </a:rPr>
              <a:t>http</a:t>
            </a:r>
            <a:r>
              <a:rPr lang="en-US" sz="3200" u="sng" dirty="0">
                <a:hlinkClick r:id="rId3"/>
              </a:rPr>
              <a:t>://msdn.microsoft.com/en-us/library/office/jj163908.aspx</a:t>
            </a:r>
            <a:endParaRPr lang="en-US" sz="3200" dirty="0"/>
          </a:p>
          <a:p>
            <a:endParaRPr lang="en-US" sz="3200" dirty="0" smtClean="0"/>
          </a:p>
        </p:txBody>
      </p:sp>
    </p:spTree>
    <p:extLst>
      <p:ext uri="{BB962C8B-B14F-4D97-AF65-F5344CB8AC3E}">
        <p14:creationId xmlns:p14="http://schemas.microsoft.com/office/powerpoint/2010/main" val="255623920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Compose</a:t>
            </a:r>
            <a:endParaRPr lang="en-US" dirty="0"/>
          </a:p>
        </p:txBody>
      </p:sp>
    </p:spTree>
    <p:extLst>
      <p:ext uri="{BB962C8B-B14F-4D97-AF65-F5344CB8AC3E}">
        <p14:creationId xmlns:p14="http://schemas.microsoft.com/office/powerpoint/2010/main" val="643988345"/>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Compose demo</a:t>
            </a:r>
            <a:endParaRPr lang="en-US" dirty="0"/>
          </a:p>
        </p:txBody>
      </p:sp>
      <p:sp>
        <p:nvSpPr>
          <p:cNvPr id="4" name="Text Placeholder 3"/>
          <p:cNvSpPr>
            <a:spLocks noGrp="1"/>
          </p:cNvSpPr>
          <p:nvPr>
            <p:ph type="body" sz="quarter" idx="12"/>
          </p:nvPr>
        </p:nvSpPr>
        <p:spPr/>
        <p:txBody>
          <a:bodyPr/>
          <a:lstStyle/>
          <a:p>
            <a:r>
              <a:rPr lang="en-US" dirty="0" smtClean="0"/>
              <a:t>Andrew Salamatov</a:t>
            </a:r>
            <a:endParaRPr lang="en-US" dirty="0"/>
          </a:p>
        </p:txBody>
      </p:sp>
    </p:spTree>
    <p:extLst>
      <p:ext uri="{BB962C8B-B14F-4D97-AF65-F5344CB8AC3E}">
        <p14:creationId xmlns:p14="http://schemas.microsoft.com/office/powerpoint/2010/main" val="16420925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Compose mail apps</a:t>
            </a:r>
            <a:endParaRPr lang="en-US" dirty="0"/>
          </a:p>
        </p:txBody>
      </p:sp>
      <p:sp>
        <p:nvSpPr>
          <p:cNvPr id="5" name="Text Placeholder 4"/>
          <p:cNvSpPr>
            <a:spLocks noGrp="1"/>
          </p:cNvSpPr>
          <p:nvPr>
            <p:ph type="body" sz="quarter" idx="11"/>
          </p:nvPr>
        </p:nvSpPr>
        <p:spPr>
          <a:xfrm>
            <a:off x="274639" y="1212849"/>
            <a:ext cx="11889564" cy="3447098"/>
          </a:xfrm>
        </p:spPr>
        <p:txBody>
          <a:bodyPr/>
          <a:lstStyle/>
          <a:p>
            <a:r>
              <a:rPr lang="en-US" dirty="0" smtClean="0"/>
              <a:t>Activation</a:t>
            </a:r>
          </a:p>
          <a:p>
            <a:endParaRPr lang="en-US" dirty="0"/>
          </a:p>
          <a:p>
            <a:r>
              <a:rPr lang="en-US" dirty="0" smtClean="0"/>
              <a:t>Capabilities</a:t>
            </a:r>
          </a:p>
          <a:p>
            <a:endParaRPr lang="en-US" dirty="0"/>
          </a:p>
          <a:p>
            <a:r>
              <a:rPr lang="en-US" dirty="0" smtClean="0"/>
              <a:t>Permissions</a:t>
            </a:r>
            <a:endParaRPr lang="en-US" dirty="0"/>
          </a:p>
        </p:txBody>
      </p:sp>
    </p:spTree>
    <p:extLst>
      <p:ext uri="{BB962C8B-B14F-4D97-AF65-F5344CB8AC3E}">
        <p14:creationId xmlns:p14="http://schemas.microsoft.com/office/powerpoint/2010/main" val="230788632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Mail Apps – a brief intro</a:t>
            </a:r>
            <a:endParaRPr lang="en-US" dirty="0"/>
          </a:p>
        </p:txBody>
      </p:sp>
    </p:spTree>
    <p:extLst>
      <p:ext uri="{BB962C8B-B14F-4D97-AF65-F5344CB8AC3E}">
        <p14:creationId xmlns:p14="http://schemas.microsoft.com/office/powerpoint/2010/main" val="24222899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Activation</a:t>
            </a:r>
            <a:endParaRPr lang="en-US" dirty="0"/>
          </a:p>
        </p:txBody>
      </p:sp>
      <p:sp>
        <p:nvSpPr>
          <p:cNvPr id="4" name="Text Placeholder 3"/>
          <p:cNvSpPr>
            <a:spLocks noGrp="1"/>
          </p:cNvSpPr>
          <p:nvPr>
            <p:ph type="body" sz="quarter" idx="11"/>
          </p:nvPr>
        </p:nvSpPr>
        <p:spPr>
          <a:prstGeom prst="rect">
            <a:avLst/>
          </a:prstGeom>
        </p:spPr>
        <p:txBody>
          <a:bodyPr/>
          <a:lstStyle/>
          <a:p>
            <a:r>
              <a:rPr lang="en-US" dirty="0" smtClean="0"/>
              <a:t>Apps can appear in messages and/or appointments</a:t>
            </a:r>
          </a:p>
          <a:p>
            <a:r>
              <a:rPr lang="en-US" dirty="0" smtClean="0"/>
              <a:t>Compose apps are across Desktop, Tablet and Mobile</a:t>
            </a:r>
            <a:endParaRPr lang="en-US" dirty="0"/>
          </a:p>
        </p:txBody>
      </p:sp>
      <p:pic>
        <p:nvPicPr>
          <p:cNvPr id="10" name="Picture 9"/>
          <p:cNvPicPr>
            <a:picLocks noChangeAspect="1"/>
          </p:cNvPicPr>
          <p:nvPr/>
        </p:nvPicPr>
        <p:blipFill>
          <a:blip r:embed="rId2"/>
          <a:stretch>
            <a:fillRect/>
          </a:stretch>
        </p:blipFill>
        <p:spPr>
          <a:xfrm>
            <a:off x="1417637" y="3421062"/>
            <a:ext cx="1543002" cy="2902406"/>
          </a:xfrm>
          <a:prstGeom prst="rect">
            <a:avLst/>
          </a:prstGeom>
        </p:spPr>
      </p:pic>
      <p:pic>
        <p:nvPicPr>
          <p:cNvPr id="11" name="Picture 3"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0046" y="3616437"/>
            <a:ext cx="1351068" cy="2150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3467" y="3268662"/>
            <a:ext cx="4900043" cy="31372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9271" y="3589621"/>
            <a:ext cx="4162547" cy="2424071"/>
          </a:xfrm>
          <a:prstGeom prst="rect">
            <a:avLst/>
          </a:prstGeom>
        </p:spPr>
      </p:pic>
    </p:spTree>
    <p:extLst>
      <p:ext uri="{BB962C8B-B14F-4D97-AF65-F5344CB8AC3E}">
        <p14:creationId xmlns:p14="http://schemas.microsoft.com/office/powerpoint/2010/main" val="225310819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mail app capabilities</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b="1" dirty="0" smtClean="0">
                <a:solidFill>
                  <a:schemeClr val="accent2"/>
                </a:solidFill>
              </a:rPr>
              <a:t>Use core JS APIs</a:t>
            </a:r>
          </a:p>
          <a:p>
            <a:r>
              <a:rPr lang="en-US" dirty="0" smtClean="0">
                <a:solidFill>
                  <a:schemeClr val="tx2"/>
                </a:solidFill>
              </a:rPr>
              <a:t>Read/Write recipients</a:t>
            </a:r>
          </a:p>
          <a:p>
            <a:r>
              <a:rPr lang="en-US" dirty="0" smtClean="0">
                <a:solidFill>
                  <a:schemeClr val="tx2"/>
                </a:solidFill>
              </a:rPr>
              <a:t>Read/Write subject</a:t>
            </a:r>
          </a:p>
          <a:p>
            <a:r>
              <a:rPr lang="en-US" dirty="0" smtClean="0"/>
              <a:t>Add attachments</a:t>
            </a:r>
          </a:p>
          <a:p>
            <a:r>
              <a:rPr lang="en-US" dirty="0" smtClean="0"/>
              <a:t>Write to the body</a:t>
            </a:r>
          </a:p>
          <a:p>
            <a:r>
              <a:rPr lang="en-US" dirty="0" smtClean="0"/>
              <a:t>R/W appointment properties</a:t>
            </a:r>
          </a:p>
          <a:p>
            <a:r>
              <a:rPr lang="en-US" dirty="0" smtClean="0"/>
              <a:t>Custom item properties</a:t>
            </a:r>
            <a:endParaRPr lang="en-US" dirty="0"/>
          </a:p>
        </p:txBody>
      </p:sp>
      <p:sp>
        <p:nvSpPr>
          <p:cNvPr id="4" name="Rectangle 3"/>
          <p:cNvSpPr/>
          <p:nvPr/>
        </p:nvSpPr>
        <p:spPr bwMode="auto">
          <a:xfrm>
            <a:off x="7818437" y="1212849"/>
            <a:ext cx="4495800" cy="350361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818437" y="1212849"/>
            <a:ext cx="4495800" cy="1855893"/>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User Identity Token</a:t>
            </a:r>
          </a:p>
          <a:p>
            <a:pPr>
              <a:lnSpc>
                <a:spcPct val="90000"/>
              </a:lnSpc>
              <a:spcAft>
                <a:spcPts val="600"/>
              </a:spcAft>
            </a:pPr>
            <a:r>
              <a:rPr lang="en-US" sz="2400" dirty="0" smtClean="0">
                <a:solidFill>
                  <a:srgbClr val="FFFFFF"/>
                </a:solidFill>
              </a:rPr>
              <a:t>Make EWS requests</a:t>
            </a:r>
          </a:p>
          <a:p>
            <a:pPr>
              <a:lnSpc>
                <a:spcPct val="90000"/>
              </a:lnSpc>
              <a:spcAft>
                <a:spcPts val="600"/>
              </a:spcAft>
            </a:pPr>
            <a:r>
              <a:rPr lang="en-US" sz="2400" dirty="0" smtClean="0">
                <a:solidFill>
                  <a:srgbClr val="FFFFFF"/>
                </a:solidFill>
              </a:rPr>
              <a:t>Settings</a:t>
            </a:r>
          </a:p>
          <a:p>
            <a:pPr>
              <a:lnSpc>
                <a:spcPct val="90000"/>
              </a:lnSpc>
              <a:spcAft>
                <a:spcPts val="600"/>
              </a:spcAft>
            </a:pPr>
            <a:r>
              <a:rPr lang="en-US" sz="2400" dirty="0" smtClean="0">
                <a:solidFill>
                  <a:srgbClr val="FFFFFF"/>
                </a:solidFill>
              </a:rPr>
              <a:t>User Profile</a:t>
            </a:r>
          </a:p>
        </p:txBody>
      </p:sp>
    </p:spTree>
    <p:extLst>
      <p:ext uri="{BB962C8B-B14F-4D97-AF65-F5344CB8AC3E}">
        <p14:creationId xmlns:p14="http://schemas.microsoft.com/office/powerpoint/2010/main" val="192923613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mail app capabilities</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dirty="0" smtClean="0"/>
              <a:t>Use core JS APIs</a:t>
            </a:r>
          </a:p>
          <a:p>
            <a:r>
              <a:rPr lang="en-US" b="1" dirty="0" smtClean="0">
                <a:solidFill>
                  <a:schemeClr val="accent2"/>
                </a:solidFill>
              </a:rPr>
              <a:t>Read/Write recipients</a:t>
            </a:r>
          </a:p>
          <a:p>
            <a:r>
              <a:rPr lang="en-US" b="1" dirty="0" smtClean="0">
                <a:solidFill>
                  <a:schemeClr val="accent2"/>
                </a:solidFill>
              </a:rPr>
              <a:t>Read/Write subject</a:t>
            </a:r>
          </a:p>
          <a:p>
            <a:r>
              <a:rPr lang="en-US" dirty="0" smtClean="0"/>
              <a:t>Add attachments</a:t>
            </a:r>
          </a:p>
          <a:p>
            <a:r>
              <a:rPr lang="en-US" dirty="0" smtClean="0"/>
              <a:t>Write to the body</a:t>
            </a:r>
          </a:p>
          <a:p>
            <a:r>
              <a:rPr lang="en-US" dirty="0" smtClean="0"/>
              <a:t>R/W appointment properties</a:t>
            </a:r>
          </a:p>
          <a:p>
            <a:r>
              <a:rPr lang="en-US" dirty="0" smtClean="0"/>
              <a:t>Custom item properties</a:t>
            </a:r>
            <a:endParaRPr lang="en-US" dirty="0"/>
          </a:p>
        </p:txBody>
      </p:sp>
      <p:sp>
        <p:nvSpPr>
          <p:cNvPr id="4" name="Rectangle 3"/>
          <p:cNvSpPr/>
          <p:nvPr/>
        </p:nvSpPr>
        <p:spPr bwMode="auto">
          <a:xfrm>
            <a:off x="7818437" y="1212849"/>
            <a:ext cx="4495800" cy="350361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818437" y="1212849"/>
            <a:ext cx="4495800" cy="1778949"/>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Get/set/add recipients or</a:t>
            </a:r>
          </a:p>
          <a:p>
            <a:pPr>
              <a:lnSpc>
                <a:spcPct val="90000"/>
              </a:lnSpc>
              <a:spcAft>
                <a:spcPts val="600"/>
              </a:spcAft>
            </a:pPr>
            <a:r>
              <a:rPr lang="en-US" sz="2400" dirty="0" smtClean="0">
                <a:solidFill>
                  <a:srgbClr val="FFFFFF"/>
                </a:solidFill>
              </a:rPr>
              <a:t>attendees</a:t>
            </a:r>
            <a:br>
              <a:rPr lang="en-US" sz="2400" dirty="0" smtClean="0">
                <a:solidFill>
                  <a:srgbClr val="FFFFFF"/>
                </a:solidFill>
              </a:rPr>
            </a:br>
            <a:endParaRPr lang="en-US" sz="2400" dirty="0" smtClean="0">
              <a:solidFill>
                <a:srgbClr val="FFFFFF"/>
              </a:solidFill>
            </a:endParaRPr>
          </a:p>
          <a:p>
            <a:pPr>
              <a:lnSpc>
                <a:spcPct val="90000"/>
              </a:lnSpc>
              <a:spcAft>
                <a:spcPts val="600"/>
              </a:spcAft>
            </a:pPr>
            <a:r>
              <a:rPr lang="en-US" sz="2400" dirty="0" smtClean="0">
                <a:solidFill>
                  <a:srgbClr val="FFFFFF"/>
                </a:solidFill>
              </a:rPr>
              <a:t>Get/set the subject</a:t>
            </a:r>
          </a:p>
        </p:txBody>
      </p:sp>
    </p:spTree>
    <p:extLst>
      <p:ext uri="{BB962C8B-B14F-4D97-AF65-F5344CB8AC3E}">
        <p14:creationId xmlns:p14="http://schemas.microsoft.com/office/powerpoint/2010/main" val="104139653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mail app capabilities</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dirty="0" smtClean="0"/>
              <a:t>Use core JS APIs</a:t>
            </a:r>
          </a:p>
          <a:p>
            <a:r>
              <a:rPr lang="en-US" dirty="0" smtClean="0">
                <a:solidFill>
                  <a:schemeClr val="tx2"/>
                </a:solidFill>
              </a:rPr>
              <a:t>Read/Write recipients</a:t>
            </a:r>
          </a:p>
          <a:p>
            <a:r>
              <a:rPr lang="en-US" dirty="0" smtClean="0">
                <a:solidFill>
                  <a:schemeClr val="tx2"/>
                </a:solidFill>
              </a:rPr>
              <a:t>Read/Write subject</a:t>
            </a:r>
          </a:p>
          <a:p>
            <a:r>
              <a:rPr lang="en-US" b="1" dirty="0" smtClean="0">
                <a:solidFill>
                  <a:schemeClr val="accent2"/>
                </a:solidFill>
              </a:rPr>
              <a:t>Add attachments</a:t>
            </a:r>
          </a:p>
          <a:p>
            <a:r>
              <a:rPr lang="en-US" dirty="0" smtClean="0"/>
              <a:t>Write to the body</a:t>
            </a:r>
          </a:p>
          <a:p>
            <a:r>
              <a:rPr lang="en-US" dirty="0" smtClean="0"/>
              <a:t>R/W appointment properties</a:t>
            </a:r>
          </a:p>
          <a:p>
            <a:r>
              <a:rPr lang="en-US" dirty="0" smtClean="0"/>
              <a:t>Custom item properties</a:t>
            </a:r>
            <a:endParaRPr lang="en-US" dirty="0"/>
          </a:p>
        </p:txBody>
      </p:sp>
      <p:sp>
        <p:nvSpPr>
          <p:cNvPr id="4" name="Rectangle 3"/>
          <p:cNvSpPr/>
          <p:nvPr/>
        </p:nvSpPr>
        <p:spPr bwMode="auto">
          <a:xfrm>
            <a:off x="7818437" y="1212849"/>
            <a:ext cx="4495800" cy="350361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818437" y="1212849"/>
            <a:ext cx="44958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Add file or item attachments</a:t>
            </a:r>
          </a:p>
        </p:txBody>
      </p:sp>
    </p:spTree>
    <p:extLst>
      <p:ext uri="{BB962C8B-B14F-4D97-AF65-F5344CB8AC3E}">
        <p14:creationId xmlns:p14="http://schemas.microsoft.com/office/powerpoint/2010/main" val="240684313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mail app capabilities</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dirty="0" smtClean="0"/>
              <a:t>Use core JS APIs</a:t>
            </a:r>
          </a:p>
          <a:p>
            <a:r>
              <a:rPr lang="en-US" dirty="0" smtClean="0">
                <a:solidFill>
                  <a:schemeClr val="tx2"/>
                </a:solidFill>
              </a:rPr>
              <a:t>Read/Write recipients</a:t>
            </a:r>
          </a:p>
          <a:p>
            <a:r>
              <a:rPr lang="en-US" dirty="0" smtClean="0">
                <a:solidFill>
                  <a:schemeClr val="tx2"/>
                </a:solidFill>
              </a:rPr>
              <a:t>Read/Write subject</a:t>
            </a:r>
          </a:p>
          <a:p>
            <a:r>
              <a:rPr lang="en-US" dirty="0" smtClean="0">
                <a:solidFill>
                  <a:schemeClr val="tx2"/>
                </a:solidFill>
              </a:rPr>
              <a:t>Add attachments</a:t>
            </a:r>
          </a:p>
          <a:p>
            <a:r>
              <a:rPr lang="en-US" b="1" dirty="0" smtClean="0">
                <a:solidFill>
                  <a:schemeClr val="accent2"/>
                </a:solidFill>
              </a:rPr>
              <a:t>Write to the body</a:t>
            </a:r>
          </a:p>
          <a:p>
            <a:r>
              <a:rPr lang="en-US" dirty="0" smtClean="0"/>
              <a:t>R/W appointment properties</a:t>
            </a:r>
          </a:p>
          <a:p>
            <a:r>
              <a:rPr lang="en-US" dirty="0" smtClean="0"/>
              <a:t>Custom item properties</a:t>
            </a:r>
            <a:endParaRPr lang="en-US" dirty="0"/>
          </a:p>
        </p:txBody>
      </p:sp>
      <p:sp>
        <p:nvSpPr>
          <p:cNvPr id="4" name="Rectangle 3"/>
          <p:cNvSpPr/>
          <p:nvPr/>
        </p:nvSpPr>
        <p:spPr bwMode="auto">
          <a:xfrm>
            <a:off x="7818437" y="1212849"/>
            <a:ext cx="4495800" cy="350361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818437" y="1212849"/>
            <a:ext cx="4495800" cy="1778949"/>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Prepend to the body</a:t>
            </a:r>
          </a:p>
          <a:p>
            <a:pPr>
              <a:lnSpc>
                <a:spcPct val="90000"/>
              </a:lnSpc>
              <a:spcAft>
                <a:spcPts val="600"/>
              </a:spcAft>
            </a:pPr>
            <a:endParaRPr lang="en-US" sz="2400" dirty="0" smtClean="0">
              <a:solidFill>
                <a:srgbClr val="FFFFFF"/>
              </a:solidFill>
            </a:endParaRPr>
          </a:p>
          <a:p>
            <a:pPr>
              <a:lnSpc>
                <a:spcPct val="90000"/>
              </a:lnSpc>
              <a:spcAft>
                <a:spcPts val="600"/>
              </a:spcAft>
            </a:pPr>
            <a:r>
              <a:rPr lang="en-US" sz="2400" dirty="0" smtClean="0">
                <a:solidFill>
                  <a:srgbClr val="FFFFFF"/>
                </a:solidFill>
              </a:rPr>
              <a:t>Overwrite current selection in body</a:t>
            </a:r>
          </a:p>
        </p:txBody>
      </p:sp>
    </p:spTree>
    <p:extLst>
      <p:ext uri="{BB962C8B-B14F-4D97-AF65-F5344CB8AC3E}">
        <p14:creationId xmlns:p14="http://schemas.microsoft.com/office/powerpoint/2010/main" val="373990805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mail app capabilities</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dirty="0" smtClean="0"/>
              <a:t>Use core JS APIs</a:t>
            </a:r>
          </a:p>
          <a:p>
            <a:r>
              <a:rPr lang="en-US" dirty="0" smtClean="0">
                <a:solidFill>
                  <a:schemeClr val="tx2"/>
                </a:solidFill>
              </a:rPr>
              <a:t>Read/Write recipients</a:t>
            </a:r>
          </a:p>
          <a:p>
            <a:r>
              <a:rPr lang="en-US" dirty="0" smtClean="0">
                <a:solidFill>
                  <a:schemeClr val="tx2"/>
                </a:solidFill>
              </a:rPr>
              <a:t>Read/Write subject</a:t>
            </a:r>
          </a:p>
          <a:p>
            <a:r>
              <a:rPr lang="en-US" dirty="0" smtClean="0">
                <a:solidFill>
                  <a:schemeClr val="tx2"/>
                </a:solidFill>
              </a:rPr>
              <a:t>Add attachments</a:t>
            </a:r>
          </a:p>
          <a:p>
            <a:r>
              <a:rPr lang="en-US" dirty="0" smtClean="0">
                <a:solidFill>
                  <a:schemeClr val="tx2"/>
                </a:solidFill>
              </a:rPr>
              <a:t>Write to the body</a:t>
            </a:r>
          </a:p>
          <a:p>
            <a:r>
              <a:rPr lang="en-US" b="1" dirty="0" smtClean="0">
                <a:solidFill>
                  <a:schemeClr val="accent2"/>
                </a:solidFill>
              </a:rPr>
              <a:t>R/W appointment properties</a:t>
            </a:r>
          </a:p>
          <a:p>
            <a:r>
              <a:rPr lang="en-US" dirty="0" smtClean="0"/>
              <a:t>Custom item properties</a:t>
            </a:r>
            <a:endParaRPr lang="en-US" dirty="0"/>
          </a:p>
        </p:txBody>
      </p:sp>
      <p:sp>
        <p:nvSpPr>
          <p:cNvPr id="4" name="Rectangle 3"/>
          <p:cNvSpPr/>
          <p:nvPr/>
        </p:nvSpPr>
        <p:spPr bwMode="auto">
          <a:xfrm>
            <a:off x="7818437" y="1212849"/>
            <a:ext cx="4495800" cy="350361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818437" y="1212849"/>
            <a:ext cx="4495800" cy="1446550"/>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Get/set start or end time</a:t>
            </a:r>
          </a:p>
          <a:p>
            <a:pPr>
              <a:lnSpc>
                <a:spcPct val="90000"/>
              </a:lnSpc>
              <a:spcAft>
                <a:spcPts val="600"/>
              </a:spcAft>
            </a:pPr>
            <a:r>
              <a:rPr lang="en-US" sz="2400" dirty="0" smtClean="0">
                <a:solidFill>
                  <a:srgbClr val="FFFFFF"/>
                </a:solidFill>
              </a:rPr>
              <a:t>Get/set location</a:t>
            </a:r>
          </a:p>
          <a:p>
            <a:pPr>
              <a:lnSpc>
                <a:spcPct val="90000"/>
              </a:lnSpc>
              <a:spcAft>
                <a:spcPts val="600"/>
              </a:spcAft>
            </a:pPr>
            <a:r>
              <a:rPr lang="en-US" sz="2400" dirty="0" smtClean="0">
                <a:solidFill>
                  <a:srgbClr val="FFFFFF"/>
                </a:solidFill>
              </a:rPr>
              <a:t>Get/set/add attendees</a:t>
            </a:r>
          </a:p>
        </p:txBody>
      </p:sp>
    </p:spTree>
    <p:extLst>
      <p:ext uri="{BB962C8B-B14F-4D97-AF65-F5344CB8AC3E}">
        <p14:creationId xmlns:p14="http://schemas.microsoft.com/office/powerpoint/2010/main" val="153316032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mail app capabilities</a:t>
            </a:r>
            <a:endParaRPr lang="en-US" dirty="0"/>
          </a:p>
        </p:txBody>
      </p:sp>
      <p:sp>
        <p:nvSpPr>
          <p:cNvPr id="3" name="Text Placeholder 2"/>
          <p:cNvSpPr>
            <a:spLocks noGrp="1"/>
          </p:cNvSpPr>
          <p:nvPr>
            <p:ph type="body" sz="quarter" idx="11"/>
          </p:nvPr>
        </p:nvSpPr>
        <p:spPr>
          <a:xfrm>
            <a:off x="274639" y="1212849"/>
            <a:ext cx="11889564" cy="4801314"/>
          </a:xfrm>
        </p:spPr>
        <p:txBody>
          <a:bodyPr/>
          <a:lstStyle/>
          <a:p>
            <a:r>
              <a:rPr lang="en-US" dirty="0" smtClean="0"/>
              <a:t>Use core JS APIs</a:t>
            </a:r>
          </a:p>
          <a:p>
            <a:r>
              <a:rPr lang="en-US" dirty="0" smtClean="0">
                <a:solidFill>
                  <a:schemeClr val="tx2"/>
                </a:solidFill>
              </a:rPr>
              <a:t>Read/Write recipients</a:t>
            </a:r>
          </a:p>
          <a:p>
            <a:r>
              <a:rPr lang="en-US" dirty="0" smtClean="0">
                <a:solidFill>
                  <a:schemeClr val="tx2"/>
                </a:solidFill>
              </a:rPr>
              <a:t>Read/Write subject</a:t>
            </a:r>
          </a:p>
          <a:p>
            <a:r>
              <a:rPr lang="en-US" dirty="0" smtClean="0">
                <a:solidFill>
                  <a:schemeClr val="tx2"/>
                </a:solidFill>
              </a:rPr>
              <a:t>Add attachments</a:t>
            </a:r>
          </a:p>
          <a:p>
            <a:r>
              <a:rPr lang="en-US" dirty="0" smtClean="0">
                <a:solidFill>
                  <a:schemeClr val="tx2"/>
                </a:solidFill>
              </a:rPr>
              <a:t>Write to the body</a:t>
            </a:r>
          </a:p>
          <a:p>
            <a:r>
              <a:rPr lang="en-US" dirty="0" smtClean="0">
                <a:solidFill>
                  <a:schemeClr val="tx2"/>
                </a:solidFill>
              </a:rPr>
              <a:t>R/W appointment properties</a:t>
            </a:r>
          </a:p>
          <a:p>
            <a:r>
              <a:rPr lang="en-US" b="1" dirty="0" smtClean="0">
                <a:solidFill>
                  <a:schemeClr val="accent2"/>
                </a:solidFill>
              </a:rPr>
              <a:t>Custom item properties</a:t>
            </a:r>
            <a:endParaRPr lang="en-US" b="1" dirty="0">
              <a:solidFill>
                <a:schemeClr val="accent2"/>
              </a:solidFill>
            </a:endParaRPr>
          </a:p>
        </p:txBody>
      </p:sp>
      <p:sp>
        <p:nvSpPr>
          <p:cNvPr id="4" name="Rectangle 3"/>
          <p:cNvSpPr/>
          <p:nvPr/>
        </p:nvSpPr>
        <p:spPr bwMode="auto">
          <a:xfrm>
            <a:off x="7818437" y="1212849"/>
            <a:ext cx="4495800" cy="350361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TextBox 4"/>
          <p:cNvSpPr txBox="1"/>
          <p:nvPr/>
        </p:nvSpPr>
        <p:spPr>
          <a:xfrm>
            <a:off x="7818437" y="1212849"/>
            <a:ext cx="4495800" cy="2111347"/>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Saved on the </a:t>
            </a:r>
            <a:r>
              <a:rPr lang="en-US" sz="2400" b="1" dirty="0" smtClean="0">
                <a:solidFill>
                  <a:srgbClr val="FFFFFF"/>
                </a:solidFill>
              </a:rPr>
              <a:t>sent</a:t>
            </a:r>
            <a:r>
              <a:rPr lang="en-US" sz="2400" dirty="0">
                <a:solidFill>
                  <a:srgbClr val="FFFFFF"/>
                </a:solidFill>
              </a:rPr>
              <a:t> </a:t>
            </a:r>
            <a:r>
              <a:rPr lang="en-US" sz="2400" dirty="0" smtClean="0">
                <a:solidFill>
                  <a:srgbClr val="FFFFFF"/>
                </a:solidFill>
              </a:rPr>
              <a:t>item</a:t>
            </a:r>
          </a:p>
          <a:p>
            <a:pPr>
              <a:lnSpc>
                <a:spcPct val="90000"/>
              </a:lnSpc>
              <a:spcAft>
                <a:spcPts val="600"/>
              </a:spcAft>
            </a:pPr>
            <a:endParaRPr lang="en-US" sz="2400" dirty="0" smtClean="0">
              <a:solidFill>
                <a:srgbClr val="FFFFFF"/>
              </a:solidFill>
            </a:endParaRPr>
          </a:p>
          <a:p>
            <a:pPr>
              <a:lnSpc>
                <a:spcPct val="90000"/>
              </a:lnSpc>
              <a:spcAft>
                <a:spcPts val="600"/>
              </a:spcAft>
            </a:pPr>
            <a:r>
              <a:rPr lang="en-US" sz="2400" dirty="0" smtClean="0">
                <a:solidFill>
                  <a:srgbClr val="FFFFFF"/>
                </a:solidFill>
              </a:rPr>
              <a:t>Can be used to mark a composed message (</a:t>
            </a:r>
            <a:r>
              <a:rPr lang="en-US" sz="2400" dirty="0" err="1" smtClean="0">
                <a:solidFill>
                  <a:srgbClr val="FFFFFF"/>
                </a:solidFill>
              </a:rPr>
              <a:t>eg</a:t>
            </a:r>
            <a:r>
              <a:rPr lang="en-US" sz="2400" dirty="0" smtClean="0">
                <a:solidFill>
                  <a:srgbClr val="FFFFFF"/>
                </a:solidFill>
              </a:rPr>
              <a:t> “Tracked” in CRM)</a:t>
            </a:r>
          </a:p>
        </p:txBody>
      </p:sp>
    </p:spTree>
    <p:extLst>
      <p:ext uri="{BB962C8B-B14F-4D97-AF65-F5344CB8AC3E}">
        <p14:creationId xmlns:p14="http://schemas.microsoft.com/office/powerpoint/2010/main" val="427645577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a:t>
            </a:r>
            <a:endParaRPr lang="en-US" dirty="0"/>
          </a:p>
        </p:txBody>
      </p:sp>
      <p:sp>
        <p:nvSpPr>
          <p:cNvPr id="3" name="Text Placeholder 2"/>
          <p:cNvSpPr>
            <a:spLocks noGrp="1"/>
          </p:cNvSpPr>
          <p:nvPr>
            <p:ph type="body" sz="quarter" idx="11"/>
          </p:nvPr>
        </p:nvSpPr>
        <p:spPr>
          <a:xfrm>
            <a:off x="274639" y="1212849"/>
            <a:ext cx="11889564" cy="5881610"/>
          </a:xfrm>
        </p:spPr>
        <p:txBody>
          <a:bodyPr/>
          <a:lstStyle/>
          <a:p>
            <a:r>
              <a:rPr lang="en-US" sz="3600" dirty="0" smtClean="0"/>
              <a:t>Restricted</a:t>
            </a:r>
          </a:p>
          <a:p>
            <a:pPr marL="0" lvl="1">
              <a:spcBef>
                <a:spcPts val="0"/>
              </a:spcBef>
            </a:pPr>
            <a:r>
              <a:rPr lang="en-US" sz="1800" dirty="0"/>
              <a:t>App can access data from limited entities</a:t>
            </a:r>
          </a:p>
          <a:p>
            <a:pPr marL="0" lvl="1">
              <a:spcBef>
                <a:spcPts val="0"/>
              </a:spcBef>
            </a:pPr>
            <a:r>
              <a:rPr lang="en-US" sz="1800" dirty="0"/>
              <a:t>Regular expressions are blocked</a:t>
            </a:r>
          </a:p>
          <a:p>
            <a:pPr marL="0" lvl="1">
              <a:spcBef>
                <a:spcPts val="0"/>
              </a:spcBef>
            </a:pPr>
            <a:r>
              <a:rPr lang="en-US" sz="1800" dirty="0"/>
              <a:t>JS API limits item data access</a:t>
            </a:r>
          </a:p>
          <a:p>
            <a:pPr lvl="1"/>
            <a:endParaRPr lang="en-US" sz="1800" dirty="0" smtClean="0"/>
          </a:p>
          <a:p>
            <a:r>
              <a:rPr lang="en-US" sz="3600" dirty="0" err="1" smtClean="0"/>
              <a:t>ReadItem</a:t>
            </a:r>
            <a:endParaRPr lang="en-US" sz="3600" dirty="0" smtClean="0"/>
          </a:p>
          <a:p>
            <a:pPr marL="0" lvl="1">
              <a:spcBef>
                <a:spcPts val="0"/>
              </a:spcBef>
            </a:pPr>
            <a:r>
              <a:rPr lang="en-US" sz="1800" dirty="0"/>
              <a:t>App </a:t>
            </a:r>
            <a:r>
              <a:rPr lang="en-US" sz="1800" dirty="0" smtClean="0"/>
              <a:t>can access data from all entities</a:t>
            </a:r>
          </a:p>
          <a:p>
            <a:pPr marL="0" lvl="1">
              <a:spcBef>
                <a:spcPts val="0"/>
              </a:spcBef>
            </a:pPr>
            <a:r>
              <a:rPr lang="en-US" sz="1800" dirty="0" smtClean="0"/>
              <a:t>Regular expressions allowed</a:t>
            </a:r>
          </a:p>
          <a:p>
            <a:pPr marL="0" lvl="1">
              <a:spcBef>
                <a:spcPts val="0"/>
              </a:spcBef>
            </a:pPr>
            <a:r>
              <a:rPr lang="en-US" sz="1800" dirty="0" smtClean="0"/>
              <a:t>Read JS APIs are allowed</a:t>
            </a:r>
          </a:p>
          <a:p>
            <a:pPr marL="0" lvl="1">
              <a:spcBef>
                <a:spcPts val="0"/>
              </a:spcBef>
            </a:pPr>
            <a:r>
              <a:rPr lang="en-US" sz="1800" dirty="0" smtClean="0"/>
              <a:t>EWS calls are not allowed</a:t>
            </a:r>
            <a:endParaRPr lang="en-US" sz="1800" dirty="0"/>
          </a:p>
          <a:p>
            <a:pPr lvl="1"/>
            <a:endParaRPr lang="en-US" sz="1800" dirty="0" smtClean="0"/>
          </a:p>
          <a:p>
            <a:r>
              <a:rPr lang="en-US" sz="3600" dirty="0" err="1" smtClean="0"/>
              <a:t>ReadWriteItem</a:t>
            </a:r>
            <a:endParaRPr lang="en-US" sz="3600" dirty="0" smtClean="0"/>
          </a:p>
          <a:p>
            <a:pPr lvl="1"/>
            <a:r>
              <a:rPr lang="en-US" sz="1800" dirty="0" smtClean="0"/>
              <a:t>All JS APIs are allowed</a:t>
            </a:r>
          </a:p>
          <a:p>
            <a:pPr lvl="1"/>
            <a:endParaRPr lang="en-US" sz="1800" dirty="0" smtClean="0"/>
          </a:p>
          <a:p>
            <a:r>
              <a:rPr lang="en-US" sz="3600" dirty="0" err="1" smtClean="0"/>
              <a:t>ReadWriteMailbox</a:t>
            </a:r>
            <a:endParaRPr lang="en-US" sz="3600" dirty="0" smtClean="0"/>
          </a:p>
          <a:p>
            <a:pPr lvl="1"/>
            <a:r>
              <a:rPr lang="en-US" sz="1800" dirty="0" smtClean="0"/>
              <a:t>Limited EWS methods are allowed</a:t>
            </a:r>
            <a:endParaRPr lang="en-US" sz="1800" dirty="0"/>
          </a:p>
        </p:txBody>
      </p:sp>
      <p:graphicFrame>
        <p:nvGraphicFramePr>
          <p:cNvPr id="4" name="Diagram 3"/>
          <p:cNvGraphicFramePr/>
          <p:nvPr>
            <p:extLst/>
          </p:nvPr>
        </p:nvGraphicFramePr>
        <p:xfrm>
          <a:off x="4846637" y="882511"/>
          <a:ext cx="5586871" cy="62119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Brace 4"/>
          <p:cNvSpPr/>
          <p:nvPr/>
        </p:nvSpPr>
        <p:spPr>
          <a:xfrm>
            <a:off x="9799637" y="2354262"/>
            <a:ext cx="1035031" cy="4267199"/>
          </a:xfrm>
          <a:prstGeom prst="rightBrace">
            <a:avLst>
              <a:gd name="adj1" fmla="val 8333"/>
              <a:gd name="adj2" fmla="val 50293"/>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48" dirty="0">
              <a:solidFill>
                <a:srgbClr val="505050"/>
              </a:solidFill>
            </a:endParaRPr>
          </a:p>
        </p:txBody>
      </p:sp>
      <p:sp>
        <p:nvSpPr>
          <p:cNvPr id="6" name="TextBox 5"/>
          <p:cNvSpPr txBox="1"/>
          <p:nvPr/>
        </p:nvSpPr>
        <p:spPr>
          <a:xfrm>
            <a:off x="10868842" y="4183062"/>
            <a:ext cx="1140595" cy="669671"/>
          </a:xfrm>
          <a:prstGeom prst="rect">
            <a:avLst/>
          </a:prstGeom>
          <a:noFill/>
        </p:spPr>
        <p:txBody>
          <a:bodyPr wrap="square" lIns="0" tIns="0" rIns="0" bIns="0" rtlCol="0">
            <a:spAutoFit/>
          </a:bodyPr>
          <a:lstStyle/>
          <a:p>
            <a:r>
              <a:rPr lang="en-US" sz="2176" spc="-95" dirty="0">
                <a:gradFill>
                  <a:gsLst>
                    <a:gs pos="2917">
                      <a:srgbClr val="505050"/>
                    </a:gs>
                    <a:gs pos="30000">
                      <a:srgbClr val="505050"/>
                    </a:gs>
                  </a:gsLst>
                  <a:lin ang="5400000" scaled="0"/>
                </a:gradFill>
              </a:rPr>
              <a:t>End-users</a:t>
            </a:r>
            <a:br>
              <a:rPr lang="en-US" sz="2176" spc="-95" dirty="0">
                <a:gradFill>
                  <a:gsLst>
                    <a:gs pos="2917">
                      <a:srgbClr val="505050"/>
                    </a:gs>
                    <a:gs pos="30000">
                      <a:srgbClr val="505050"/>
                    </a:gs>
                  </a:gsLst>
                  <a:lin ang="5400000" scaled="0"/>
                </a:gradFill>
              </a:rPr>
            </a:br>
            <a:r>
              <a:rPr lang="en-US" sz="2176" spc="-95" dirty="0">
                <a:gradFill>
                  <a:gsLst>
                    <a:gs pos="2917">
                      <a:srgbClr val="505050"/>
                    </a:gs>
                    <a:gs pos="30000">
                      <a:srgbClr val="505050"/>
                    </a:gs>
                  </a:gsLst>
                  <a:lin ang="5400000" scaled="0"/>
                </a:gradFill>
              </a:rPr>
              <a:t>can install</a:t>
            </a:r>
          </a:p>
        </p:txBody>
      </p:sp>
      <p:sp>
        <p:nvSpPr>
          <p:cNvPr id="7" name="Right Brace 6"/>
          <p:cNvSpPr/>
          <p:nvPr/>
        </p:nvSpPr>
        <p:spPr>
          <a:xfrm>
            <a:off x="10030390" y="1212850"/>
            <a:ext cx="1295652" cy="5408612"/>
          </a:xfrm>
          <a:prstGeom prst="rightBrace">
            <a:avLst>
              <a:gd name="adj1" fmla="val 8333"/>
              <a:gd name="adj2" fmla="val 31963"/>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48">
              <a:solidFill>
                <a:srgbClr val="505050"/>
              </a:solidFill>
            </a:endParaRPr>
          </a:p>
        </p:txBody>
      </p:sp>
      <p:sp>
        <p:nvSpPr>
          <p:cNvPr id="8" name="TextBox 7"/>
          <p:cNvSpPr txBox="1"/>
          <p:nvPr/>
        </p:nvSpPr>
        <p:spPr>
          <a:xfrm>
            <a:off x="11326042" y="2516733"/>
            <a:ext cx="1140595" cy="669671"/>
          </a:xfrm>
          <a:prstGeom prst="rect">
            <a:avLst/>
          </a:prstGeom>
          <a:noFill/>
        </p:spPr>
        <p:txBody>
          <a:bodyPr wrap="square" lIns="0" tIns="0" rIns="0" bIns="0" rtlCol="0">
            <a:spAutoFit/>
          </a:bodyPr>
          <a:lstStyle/>
          <a:p>
            <a:r>
              <a:rPr lang="en-US" sz="2176" spc="-95" dirty="0">
                <a:gradFill>
                  <a:gsLst>
                    <a:gs pos="2917">
                      <a:srgbClr val="505050"/>
                    </a:gs>
                    <a:gs pos="30000">
                      <a:srgbClr val="505050"/>
                    </a:gs>
                  </a:gsLst>
                  <a:lin ang="5400000" scaled="0"/>
                </a:gradFill>
              </a:rPr>
              <a:t>Admins can install</a:t>
            </a:r>
          </a:p>
        </p:txBody>
      </p:sp>
    </p:spTree>
    <p:extLst>
      <p:ext uri="{BB962C8B-B14F-4D97-AF65-F5344CB8AC3E}">
        <p14:creationId xmlns:p14="http://schemas.microsoft.com/office/powerpoint/2010/main" val="1403453554"/>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Compose code demo</a:t>
            </a:r>
            <a:endParaRPr lang="en-US" dirty="0"/>
          </a:p>
        </p:txBody>
      </p:sp>
      <p:sp>
        <p:nvSpPr>
          <p:cNvPr id="5" name="Text Placeholder 4"/>
          <p:cNvSpPr>
            <a:spLocks noGrp="1"/>
          </p:cNvSpPr>
          <p:nvPr>
            <p:ph type="body" sz="quarter" idx="12"/>
          </p:nvPr>
        </p:nvSpPr>
        <p:spPr/>
        <p:txBody>
          <a:bodyPr/>
          <a:lstStyle/>
          <a:p>
            <a:r>
              <a:rPr lang="en-US" dirty="0" smtClean="0"/>
              <a:t>Andrew Salamatov</a:t>
            </a:r>
            <a:endParaRPr lang="en-US" dirty="0"/>
          </a:p>
        </p:txBody>
      </p:sp>
    </p:spTree>
    <p:extLst>
      <p:ext uri="{BB962C8B-B14F-4D97-AF65-F5344CB8AC3E}">
        <p14:creationId xmlns:p14="http://schemas.microsoft.com/office/powerpoint/2010/main" val="35275790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Possibilities…</a:t>
            </a:r>
            <a:endParaRPr lang="en-US" dirty="0"/>
          </a:p>
        </p:txBody>
      </p:sp>
    </p:spTree>
    <p:extLst>
      <p:ext uri="{BB962C8B-B14F-4D97-AF65-F5344CB8AC3E}">
        <p14:creationId xmlns:p14="http://schemas.microsoft.com/office/powerpoint/2010/main" val="160194421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436475" cy="6994525"/>
          </a:xfrm>
          <a:prstGeom prst="rect">
            <a:avLst/>
          </a:prstGeom>
        </p:spPr>
      </p:pic>
      <p:sp>
        <p:nvSpPr>
          <p:cNvPr id="10" name="Rectangle 9"/>
          <p:cNvSpPr/>
          <p:nvPr/>
        </p:nvSpPr>
        <p:spPr bwMode="auto">
          <a:xfrm>
            <a:off x="0" y="1"/>
            <a:ext cx="4541837" cy="6994524"/>
          </a:xfrm>
          <a:prstGeom prst="rect">
            <a:avLst/>
          </a:prstGeom>
          <a:solidFill>
            <a:schemeClr val="accent1">
              <a:alpha val="93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1200"/>
              </a:spcAft>
            </a:pPr>
            <a:endParaRPr lang="en-US" sz="36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472" fontAlgn="base">
              <a:lnSpc>
                <a:spcPct val="90000"/>
              </a:lnSpc>
              <a:spcBef>
                <a:spcPct val="0"/>
              </a:spcBef>
              <a:spcAft>
                <a:spcPts val="1200"/>
              </a:spcAft>
            </a:pP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Type of apps in Apps for Office platform</a:t>
            </a:r>
          </a:p>
          <a:p>
            <a:pPr defTabSz="932472" fontAlgn="base">
              <a:lnSpc>
                <a:spcPct val="90000"/>
              </a:lnSpc>
              <a:spcBef>
                <a:spcPct val="0"/>
              </a:spcBef>
              <a:spcAft>
                <a:spcPts val="1200"/>
              </a:spcAft>
            </a:pPr>
            <a:endParaRPr lang="en-US" sz="36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472" fontAlgn="base">
              <a:lnSpc>
                <a:spcPct val="90000"/>
              </a:lnSpc>
              <a:spcBef>
                <a:spcPct val="0"/>
              </a:spcBef>
              <a:spcAft>
                <a:spcPts val="1200"/>
              </a:spcAft>
            </a:pP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Enable developers to </a:t>
            </a:r>
            <a:r>
              <a:rPr lang="en-US" sz="3600" dirty="0">
                <a:gradFill>
                  <a:gsLst>
                    <a:gs pos="0">
                      <a:srgbClr val="FFFFFF"/>
                    </a:gs>
                    <a:gs pos="100000">
                      <a:srgbClr val="FFFFFF"/>
                    </a:gs>
                  </a:gsLst>
                  <a:lin ang="5400000" scaled="0"/>
                </a:gradFill>
                <a:latin typeface="Segoe UI Light"/>
                <a:ea typeface="Segoe UI" pitchFamily="34" charset="0"/>
                <a:cs typeface="Segoe UI" pitchFamily="34" charset="0"/>
              </a:rPr>
              <a:t>extend </a:t>
            </a: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Outlook using web technologies</a:t>
            </a:r>
          </a:p>
          <a:p>
            <a:pPr defTabSz="932472" fontAlgn="base">
              <a:lnSpc>
                <a:spcPct val="90000"/>
              </a:lnSpc>
              <a:spcBef>
                <a:spcPct val="0"/>
              </a:spcBef>
              <a:spcAft>
                <a:spcPts val="1200"/>
              </a:spcAft>
            </a:pPr>
            <a:endParaRPr lang="en-US" sz="36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32472" fontAlgn="base">
              <a:lnSpc>
                <a:spcPct val="90000"/>
              </a:lnSpc>
              <a:spcBef>
                <a:spcPct val="0"/>
              </a:spcBef>
              <a:spcAft>
                <a:spcPts val="1200"/>
              </a:spcAft>
            </a:pP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Can </a:t>
            </a:r>
            <a:r>
              <a:rPr lang="en-US" sz="3600" dirty="0">
                <a:gradFill>
                  <a:gsLst>
                    <a:gs pos="0">
                      <a:srgbClr val="FFFFFF"/>
                    </a:gs>
                    <a:gs pos="100000">
                      <a:srgbClr val="FFFFFF"/>
                    </a:gs>
                  </a:gsLst>
                  <a:lin ang="5400000" scaled="0"/>
                </a:gradFill>
                <a:latin typeface="Segoe UI Light"/>
                <a:ea typeface="Segoe UI" pitchFamily="34" charset="0"/>
                <a:cs typeface="Segoe UI" pitchFamily="34" charset="0"/>
              </a:rPr>
              <a:t>be installed by </a:t>
            </a:r>
            <a:r>
              <a:rPr lang="en-US" sz="3600" b="1" u="sng" dirty="0">
                <a:gradFill>
                  <a:gsLst>
                    <a:gs pos="0">
                      <a:srgbClr val="FFFFFF"/>
                    </a:gs>
                    <a:gs pos="100000">
                      <a:srgbClr val="FFFFFF"/>
                    </a:gs>
                  </a:gsLst>
                  <a:lin ang="5400000" scaled="0"/>
                </a:gradFill>
                <a:latin typeface="Segoe UI Light"/>
                <a:ea typeface="Segoe UI" pitchFamily="34" charset="0"/>
                <a:cs typeface="Segoe UI" pitchFamily="34" charset="0"/>
              </a:rPr>
              <a:t>end-users</a:t>
            </a:r>
            <a:r>
              <a:rPr lang="en-US" sz="3600" dirty="0">
                <a:gradFill>
                  <a:gsLst>
                    <a:gs pos="0">
                      <a:srgbClr val="FFFFFF"/>
                    </a:gs>
                    <a:gs pos="100000">
                      <a:srgbClr val="FFFFFF"/>
                    </a:gs>
                  </a:gsLst>
                  <a:lin ang="5400000" scaled="0"/>
                </a:gradFill>
                <a:latin typeface="Segoe UI Light"/>
                <a:ea typeface="Segoe UI" pitchFamily="34" charset="0"/>
                <a:cs typeface="Segoe UI" pitchFamily="34" charset="0"/>
              </a:rPr>
              <a:t> or </a:t>
            </a:r>
            <a:r>
              <a:rPr lang="en-US" sz="3600" b="1" u="sng" dirty="0">
                <a:gradFill>
                  <a:gsLst>
                    <a:gs pos="0">
                      <a:srgbClr val="FFFFFF"/>
                    </a:gs>
                    <a:gs pos="100000">
                      <a:srgbClr val="FFFFFF"/>
                    </a:gs>
                  </a:gsLst>
                  <a:lin ang="5400000" scaled="0"/>
                </a:gradFill>
                <a:latin typeface="Segoe UI Light"/>
                <a:ea typeface="Segoe UI" pitchFamily="34" charset="0"/>
                <a:cs typeface="Segoe UI" pitchFamily="34" charset="0"/>
              </a:rPr>
              <a:t>admins</a:t>
            </a:r>
            <a:r>
              <a:rPr lang="en-US" sz="3600" dirty="0">
                <a:gradFill>
                  <a:gsLst>
                    <a:gs pos="0">
                      <a:srgbClr val="FFFFFF"/>
                    </a:gs>
                    <a:gs pos="100000">
                      <a:srgbClr val="FFFFFF"/>
                    </a:gs>
                  </a:gsLst>
                  <a:lin ang="5400000" scaled="0"/>
                </a:gradFill>
                <a:latin typeface="Segoe UI Light"/>
                <a:ea typeface="Segoe UI" pitchFamily="34" charset="0"/>
                <a:cs typeface="Segoe UI" pitchFamily="34" charset="0"/>
              </a:rPr>
              <a:t> for entire org</a:t>
            </a:r>
          </a:p>
          <a:p>
            <a:pPr defTabSz="932472" fontAlgn="base">
              <a:lnSpc>
                <a:spcPct val="90000"/>
              </a:lnSpc>
              <a:spcBef>
                <a:spcPct val="0"/>
              </a:spcBef>
              <a:spcAft>
                <a:spcPts val="1200"/>
              </a:spcAft>
            </a:pPr>
            <a:endParaRPr lang="en-US" sz="36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11" name="Rectangle 10"/>
          <p:cNvSpPr/>
          <p:nvPr/>
        </p:nvSpPr>
        <p:spPr bwMode="auto">
          <a:xfrm>
            <a:off x="9037637" y="1"/>
            <a:ext cx="533400" cy="296861"/>
          </a:xfrm>
          <a:prstGeom prst="rect">
            <a:avLst/>
          </a:prstGeom>
          <a:solidFill>
            <a:srgbClr val="0073C6"/>
          </a:solidFill>
          <a:ln>
            <a:solidFill>
              <a:srgbClr val="0073C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TextBox 11"/>
          <p:cNvSpPr txBox="1"/>
          <p:nvPr/>
        </p:nvSpPr>
        <p:spPr>
          <a:xfrm>
            <a:off x="8803526" y="-40523"/>
            <a:ext cx="952825" cy="407105"/>
          </a:xfrm>
          <a:prstGeom prst="rect">
            <a:avLst/>
          </a:prstGeom>
          <a:noFill/>
        </p:spPr>
        <p:txBody>
          <a:bodyPr wrap="none" lIns="182880" tIns="146304" rIns="182880" bIns="146304" rtlCol="0">
            <a:spAutoFit/>
          </a:bodyPr>
          <a:lstStyle/>
          <a:p>
            <a:pPr>
              <a:lnSpc>
                <a:spcPct val="90000"/>
              </a:lnSpc>
              <a:spcAft>
                <a:spcPts val="600"/>
              </a:spcAft>
            </a:pPr>
            <a:r>
              <a:rPr lang="en-US" sz="1100" dirty="0" smtClean="0">
                <a:solidFill>
                  <a:srgbClr val="FFFFFF"/>
                </a:solidFill>
              </a:rPr>
              <a:t>OneDrive</a:t>
            </a:r>
          </a:p>
        </p:txBody>
      </p:sp>
    </p:spTree>
    <p:extLst>
      <p:ext uri="{BB962C8B-B14F-4D97-AF65-F5344CB8AC3E}">
        <p14:creationId xmlns:p14="http://schemas.microsoft.com/office/powerpoint/2010/main" val="406332611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Scenarios</a:t>
            </a:r>
            <a:endParaRPr lang="en-US" dirty="0"/>
          </a:p>
        </p:txBody>
      </p:sp>
      <p:sp>
        <p:nvSpPr>
          <p:cNvPr id="5" name="Text Placeholder 4"/>
          <p:cNvSpPr>
            <a:spLocks noGrp="1"/>
          </p:cNvSpPr>
          <p:nvPr>
            <p:ph type="body" sz="quarter" idx="11"/>
          </p:nvPr>
        </p:nvSpPr>
        <p:spPr>
          <a:prstGeom prst="rect">
            <a:avLst/>
          </a:prstGeom>
        </p:spPr>
        <p:txBody>
          <a:bodyPr/>
          <a:lstStyle/>
          <a:p>
            <a:r>
              <a:rPr lang="en-US" dirty="0" smtClean="0"/>
              <a:t>Assist with writing a message</a:t>
            </a:r>
          </a:p>
          <a:p>
            <a:pPr lvl="1"/>
            <a:r>
              <a:rPr lang="en-US" dirty="0" smtClean="0"/>
              <a:t>Frequently written snippets</a:t>
            </a:r>
          </a:p>
          <a:p>
            <a:pPr lvl="1"/>
            <a:r>
              <a:rPr lang="en-US" dirty="0" smtClean="0"/>
              <a:t>Multiple signatures</a:t>
            </a:r>
          </a:p>
          <a:p>
            <a:pPr lvl="1"/>
            <a:r>
              <a:rPr lang="en-US" dirty="0" smtClean="0"/>
              <a:t>Insert meeting location details</a:t>
            </a:r>
          </a:p>
          <a:p>
            <a:pPr lvl="1"/>
            <a:r>
              <a:rPr lang="en-US" dirty="0" smtClean="0"/>
              <a:t>Hierarchical Address Book</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6955" y="1733650"/>
            <a:ext cx="5591106" cy="4800600"/>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bwMode="auto">
          <a:xfrm>
            <a:off x="11436881" y="2633915"/>
            <a:ext cx="648756" cy="177547"/>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11304114" y="2519555"/>
            <a:ext cx="1132361" cy="406265"/>
          </a:xfrm>
          <a:prstGeom prst="rect">
            <a:avLst/>
          </a:prstGeom>
          <a:noFill/>
        </p:spPr>
        <p:txBody>
          <a:bodyPr wrap="none" lIns="182880" tIns="146304" rIns="182880" bIns="146304" rtlCol="0">
            <a:spAutoFit/>
          </a:bodyPr>
          <a:lstStyle/>
          <a:p>
            <a:pPr>
              <a:lnSpc>
                <a:spcPct val="90000"/>
              </a:lnSpc>
              <a:spcAft>
                <a:spcPts val="600"/>
              </a:spcAft>
            </a:pPr>
            <a:r>
              <a:rPr lang="en-US" sz="800" dirty="0" smtClean="0">
                <a:solidFill>
                  <a:srgbClr val="FFFFFF">
                    <a:lumMod val="50000"/>
                  </a:srgbClr>
                </a:solidFill>
              </a:rPr>
              <a:t>Book Workspace</a:t>
            </a:r>
          </a:p>
        </p:txBody>
      </p:sp>
      <p:pic>
        <p:nvPicPr>
          <p:cNvPr id="9" name="Picture 8"/>
          <p:cNvPicPr>
            <a:picLocks noChangeAspect="1"/>
          </p:cNvPicPr>
          <p:nvPr/>
        </p:nvPicPr>
        <p:blipFill>
          <a:blip r:embed="rId3"/>
          <a:stretch>
            <a:fillRect/>
          </a:stretch>
        </p:blipFill>
        <p:spPr>
          <a:xfrm>
            <a:off x="274638" y="3725862"/>
            <a:ext cx="6157913" cy="2769529"/>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bwMode="auto">
          <a:xfrm>
            <a:off x="4389437" y="4487862"/>
            <a:ext cx="1981200" cy="1828800"/>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1" name="Rectangle 10"/>
          <p:cNvSpPr/>
          <p:nvPr/>
        </p:nvSpPr>
        <p:spPr bwMode="auto">
          <a:xfrm>
            <a:off x="4541837" y="4221162"/>
            <a:ext cx="685800" cy="266700"/>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TextBox 11"/>
          <p:cNvSpPr txBox="1"/>
          <p:nvPr/>
        </p:nvSpPr>
        <p:spPr>
          <a:xfrm>
            <a:off x="4479923" y="4130097"/>
            <a:ext cx="1148391" cy="433965"/>
          </a:xfrm>
          <a:prstGeom prst="rect">
            <a:avLst/>
          </a:prstGeom>
          <a:noFill/>
        </p:spPr>
        <p:txBody>
          <a:bodyPr wrap="none" lIns="182880" tIns="146304" rIns="182880" bIns="146304" rtlCol="0">
            <a:spAutoFit/>
          </a:bodyPr>
          <a:lstStyle/>
          <a:p>
            <a:pPr>
              <a:lnSpc>
                <a:spcPct val="90000"/>
              </a:lnSpc>
              <a:spcAft>
                <a:spcPts val="600"/>
              </a:spcAft>
            </a:pPr>
            <a:r>
              <a:rPr lang="en-US" sz="1000" dirty="0" smtClean="0">
                <a:solidFill>
                  <a:srgbClr val="505050">
                    <a:lumMod val="50000"/>
                  </a:srgbClr>
                </a:solidFill>
              </a:rPr>
              <a:t>Address Book</a:t>
            </a:r>
          </a:p>
        </p:txBody>
      </p:sp>
      <p:pic>
        <p:nvPicPr>
          <p:cNvPr id="14" name="Picture 13"/>
          <p:cNvPicPr>
            <a:picLocks noChangeAspect="1"/>
          </p:cNvPicPr>
          <p:nvPr/>
        </p:nvPicPr>
        <p:blipFill>
          <a:blip r:embed="rId4"/>
          <a:stretch>
            <a:fillRect/>
          </a:stretch>
        </p:blipFill>
        <p:spPr>
          <a:xfrm>
            <a:off x="4541837" y="4567915"/>
            <a:ext cx="1739065" cy="1724752"/>
          </a:xfrm>
          <a:prstGeom prst="rect">
            <a:avLst/>
          </a:prstGeom>
        </p:spPr>
      </p:pic>
      <p:sp>
        <p:nvSpPr>
          <p:cNvPr id="15" name="Rectangle 14"/>
          <p:cNvSpPr/>
          <p:nvPr/>
        </p:nvSpPr>
        <p:spPr bwMode="auto">
          <a:xfrm>
            <a:off x="5075237" y="5072114"/>
            <a:ext cx="838200" cy="203856"/>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6" name="TextBox 15"/>
          <p:cNvSpPr txBox="1"/>
          <p:nvPr/>
        </p:nvSpPr>
        <p:spPr>
          <a:xfrm>
            <a:off x="4904339" y="5030647"/>
            <a:ext cx="1063433" cy="447815"/>
          </a:xfrm>
          <a:prstGeom prst="rect">
            <a:avLst/>
          </a:prstGeom>
          <a:noFill/>
        </p:spPr>
        <p:txBody>
          <a:bodyPr wrap="none" lIns="182880" tIns="146304" rIns="182880" bIns="146304" rtlCol="0">
            <a:spAutoFit/>
          </a:bodyPr>
          <a:lstStyle/>
          <a:p>
            <a:pPr>
              <a:lnSpc>
                <a:spcPct val="90000"/>
              </a:lnSpc>
              <a:spcAft>
                <a:spcPts val="600"/>
              </a:spcAft>
            </a:pPr>
            <a:r>
              <a:rPr lang="en-US" sz="1050" dirty="0" smtClean="0">
                <a:solidFill>
                  <a:srgbClr val="505050">
                    <a:lumMod val="50000"/>
                  </a:srgbClr>
                </a:solidFill>
              </a:rPr>
              <a:t>Bob Costas</a:t>
            </a:r>
          </a:p>
        </p:txBody>
      </p:sp>
      <p:sp>
        <p:nvSpPr>
          <p:cNvPr id="19" name="Rectangle 18"/>
          <p:cNvSpPr/>
          <p:nvPr/>
        </p:nvSpPr>
        <p:spPr bwMode="auto">
          <a:xfrm>
            <a:off x="5151437" y="5519929"/>
            <a:ext cx="726379" cy="127103"/>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8" name="TextBox 17"/>
          <p:cNvSpPr txBox="1"/>
          <p:nvPr/>
        </p:nvSpPr>
        <p:spPr>
          <a:xfrm>
            <a:off x="5022681" y="5376569"/>
            <a:ext cx="1012137" cy="440890"/>
          </a:xfrm>
          <a:prstGeom prst="rect">
            <a:avLst/>
          </a:prstGeom>
          <a:noFill/>
        </p:spPr>
        <p:txBody>
          <a:bodyPr wrap="none" lIns="182880" tIns="146304" rIns="182880" bIns="146304" rtlCol="0">
            <a:spAutoFit/>
          </a:bodyPr>
          <a:lstStyle/>
          <a:p>
            <a:pPr>
              <a:lnSpc>
                <a:spcPct val="90000"/>
              </a:lnSpc>
              <a:spcAft>
                <a:spcPts val="600"/>
              </a:spcAft>
            </a:pPr>
            <a:r>
              <a:rPr lang="en-US" sz="1050" dirty="0" smtClean="0">
                <a:solidFill>
                  <a:srgbClr val="505050">
                    <a:lumMod val="50000"/>
                  </a:srgbClr>
                </a:solidFill>
              </a:rPr>
              <a:t>Jane Smith</a:t>
            </a:r>
          </a:p>
        </p:txBody>
      </p:sp>
      <p:sp>
        <p:nvSpPr>
          <p:cNvPr id="20" name="Rectangle 19"/>
          <p:cNvSpPr/>
          <p:nvPr/>
        </p:nvSpPr>
        <p:spPr bwMode="auto">
          <a:xfrm>
            <a:off x="5380037" y="5935662"/>
            <a:ext cx="900865" cy="152400"/>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TextBox 20"/>
          <p:cNvSpPr txBox="1"/>
          <p:nvPr/>
        </p:nvSpPr>
        <p:spPr>
          <a:xfrm>
            <a:off x="5189175" y="5775743"/>
            <a:ext cx="957634" cy="447815"/>
          </a:xfrm>
          <a:prstGeom prst="rect">
            <a:avLst/>
          </a:prstGeom>
          <a:noFill/>
        </p:spPr>
        <p:txBody>
          <a:bodyPr wrap="none" lIns="182880" tIns="146304" rIns="182880" bIns="146304" rtlCol="0">
            <a:spAutoFit/>
          </a:bodyPr>
          <a:lstStyle/>
          <a:p>
            <a:pPr>
              <a:lnSpc>
                <a:spcPct val="90000"/>
              </a:lnSpc>
              <a:spcAft>
                <a:spcPts val="600"/>
              </a:spcAft>
            </a:pPr>
            <a:r>
              <a:rPr lang="en-US" sz="1050" dirty="0" smtClean="0">
                <a:solidFill>
                  <a:srgbClr val="505050">
                    <a:lumMod val="50000"/>
                  </a:srgbClr>
                </a:solidFill>
              </a:rPr>
              <a:t>John Doe</a:t>
            </a:r>
          </a:p>
        </p:txBody>
      </p:sp>
    </p:spTree>
    <p:extLst>
      <p:ext uri="{BB962C8B-B14F-4D97-AF65-F5344CB8AC3E}">
        <p14:creationId xmlns:p14="http://schemas.microsoft.com/office/powerpoint/2010/main" val="355666285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Scenarios</a:t>
            </a:r>
            <a:endParaRPr lang="en-US" dirty="0"/>
          </a:p>
        </p:txBody>
      </p:sp>
      <p:sp>
        <p:nvSpPr>
          <p:cNvPr id="5" name="Text Placeholder 4"/>
          <p:cNvSpPr>
            <a:spLocks noGrp="1"/>
          </p:cNvSpPr>
          <p:nvPr>
            <p:ph type="body" sz="quarter" idx="11"/>
          </p:nvPr>
        </p:nvSpPr>
        <p:spPr>
          <a:prstGeom prst="rect">
            <a:avLst/>
          </a:prstGeom>
        </p:spPr>
        <p:txBody>
          <a:bodyPr/>
          <a:lstStyle/>
          <a:p>
            <a:r>
              <a:rPr lang="en-US" dirty="0" smtClean="0"/>
              <a:t>Template messages and meetings</a:t>
            </a:r>
          </a:p>
          <a:p>
            <a:pPr lvl="1"/>
            <a:r>
              <a:rPr lang="en-US" dirty="0" smtClean="0"/>
              <a:t>Create a message based on a template</a:t>
            </a:r>
          </a:p>
          <a:p>
            <a:pPr lvl="1"/>
            <a:r>
              <a:rPr lang="en-US" dirty="0" smtClean="0"/>
              <a:t>Attach an invoice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7237" y="2354262"/>
            <a:ext cx="5562600" cy="41687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96725607"/>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Scenarios</a:t>
            </a:r>
            <a:endParaRPr lang="en-US" dirty="0"/>
          </a:p>
        </p:txBody>
      </p:sp>
      <p:sp>
        <p:nvSpPr>
          <p:cNvPr id="3" name="Text Placeholder 2"/>
          <p:cNvSpPr>
            <a:spLocks noGrp="1"/>
          </p:cNvSpPr>
          <p:nvPr>
            <p:ph type="body" sz="quarter" idx="11"/>
          </p:nvPr>
        </p:nvSpPr>
        <p:spPr>
          <a:prstGeom prst="rect">
            <a:avLst/>
          </a:prstGeom>
        </p:spPr>
        <p:txBody>
          <a:bodyPr/>
          <a:lstStyle/>
          <a:p>
            <a:r>
              <a:rPr lang="en-US" dirty="0" smtClean="0"/>
              <a:t>Kick-off workflows</a:t>
            </a:r>
          </a:p>
          <a:p>
            <a:pPr lvl="1"/>
            <a:r>
              <a:rPr lang="en-US" dirty="0" smtClean="0"/>
              <a:t>Document signing</a:t>
            </a:r>
          </a:p>
          <a:p>
            <a:pPr lvl="1"/>
            <a:r>
              <a:rPr lang="en-US" dirty="0" smtClean="0"/>
              <a:t>Request approval for marketing campaign</a:t>
            </a:r>
          </a:p>
          <a:p>
            <a:pPr lvl="1"/>
            <a:r>
              <a:rPr lang="en-US" dirty="0" smtClean="0"/>
              <a:t>Record email conversation for innovation management</a:t>
            </a:r>
          </a:p>
          <a:p>
            <a:pPr lvl="1"/>
            <a:endParaRPr lang="en-US" dirty="0"/>
          </a:p>
        </p:txBody>
      </p:sp>
      <p:pic>
        <p:nvPicPr>
          <p:cNvPr id="4" name="Picture 3"/>
          <p:cNvPicPr>
            <a:picLocks noChangeAspect="1"/>
          </p:cNvPicPr>
          <p:nvPr/>
        </p:nvPicPr>
        <p:blipFill>
          <a:blip r:embed="rId2"/>
          <a:stretch>
            <a:fillRect/>
          </a:stretch>
        </p:blipFill>
        <p:spPr>
          <a:xfrm>
            <a:off x="2941637" y="3116262"/>
            <a:ext cx="7900988" cy="3442405"/>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bwMode="auto">
          <a:xfrm>
            <a:off x="8428037" y="3802062"/>
            <a:ext cx="914400" cy="228600"/>
          </a:xfrm>
          <a:prstGeom prst="rect">
            <a:avLst/>
          </a:prstGeom>
          <a:solidFill>
            <a:schemeClr val="tx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Rectangle 5"/>
          <p:cNvSpPr/>
          <p:nvPr/>
        </p:nvSpPr>
        <p:spPr bwMode="auto">
          <a:xfrm>
            <a:off x="8199437" y="4106862"/>
            <a:ext cx="2590800" cy="2286000"/>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7" name="TextBox 6"/>
          <p:cNvSpPr txBox="1"/>
          <p:nvPr/>
        </p:nvSpPr>
        <p:spPr>
          <a:xfrm>
            <a:off x="8355660" y="3692454"/>
            <a:ext cx="1640514" cy="447815"/>
          </a:xfrm>
          <a:prstGeom prst="rect">
            <a:avLst/>
          </a:prstGeom>
          <a:solidFill>
            <a:schemeClr val="bg1"/>
          </a:solidFill>
          <a:ln>
            <a:solidFill>
              <a:schemeClr val="bg1"/>
            </a:solidFill>
          </a:ln>
        </p:spPr>
        <p:txBody>
          <a:bodyPr wrap="none" lIns="182880" tIns="146304" rIns="182880" bIns="146304" rtlCol="0">
            <a:spAutoFit/>
          </a:bodyPr>
          <a:lstStyle/>
          <a:p>
            <a:pPr>
              <a:lnSpc>
                <a:spcPct val="90000"/>
              </a:lnSpc>
              <a:spcAft>
                <a:spcPts val="600"/>
              </a:spcAft>
            </a:pPr>
            <a:r>
              <a:rPr lang="en-US" sz="1100" dirty="0" smtClean="0">
                <a:solidFill>
                  <a:srgbClr val="505050">
                    <a:lumMod val="50000"/>
                  </a:srgbClr>
                </a:solidFill>
              </a:rPr>
              <a:t>Newsletter Approval</a:t>
            </a:r>
          </a:p>
        </p:txBody>
      </p:sp>
      <p:sp>
        <p:nvSpPr>
          <p:cNvPr id="8" name="TextBox 7"/>
          <p:cNvSpPr txBox="1"/>
          <p:nvPr/>
        </p:nvSpPr>
        <p:spPr>
          <a:xfrm>
            <a:off x="8074681" y="4083503"/>
            <a:ext cx="2206373" cy="440890"/>
          </a:xfrm>
          <a:prstGeom prst="rect">
            <a:avLst/>
          </a:prstGeom>
          <a:noFill/>
        </p:spPr>
        <p:txBody>
          <a:bodyPr wrap="none" lIns="182880" tIns="146304" rIns="182880" bIns="146304" rtlCol="0">
            <a:spAutoFit/>
          </a:bodyPr>
          <a:lstStyle/>
          <a:p>
            <a:pPr>
              <a:lnSpc>
                <a:spcPct val="90000"/>
              </a:lnSpc>
              <a:spcAft>
                <a:spcPts val="600"/>
              </a:spcAft>
            </a:pPr>
            <a:r>
              <a:rPr lang="en-US" sz="1000" dirty="0" smtClean="0">
                <a:solidFill>
                  <a:srgbClr val="333333"/>
                </a:solidFill>
              </a:rPr>
              <a:t>Select documents for approval:</a:t>
            </a:r>
          </a:p>
        </p:txBody>
      </p:sp>
      <p:pic>
        <p:nvPicPr>
          <p:cNvPr id="9" name="Picture 8"/>
          <p:cNvPicPr>
            <a:picLocks noChangeAspect="1"/>
          </p:cNvPicPr>
          <p:nvPr/>
        </p:nvPicPr>
        <p:blipFill>
          <a:blip r:embed="rId3"/>
          <a:stretch>
            <a:fillRect/>
          </a:stretch>
        </p:blipFill>
        <p:spPr>
          <a:xfrm>
            <a:off x="8199437" y="4564062"/>
            <a:ext cx="2206373" cy="472213"/>
          </a:xfrm>
          <a:prstGeom prst="rect">
            <a:avLst/>
          </a:prstGeom>
        </p:spPr>
      </p:pic>
      <p:pic>
        <p:nvPicPr>
          <p:cNvPr id="10" name="Picture 9"/>
          <p:cNvPicPr>
            <a:picLocks noChangeAspect="1"/>
          </p:cNvPicPr>
          <p:nvPr/>
        </p:nvPicPr>
        <p:blipFill>
          <a:blip r:embed="rId4"/>
          <a:stretch>
            <a:fillRect/>
          </a:stretch>
        </p:blipFill>
        <p:spPr>
          <a:xfrm>
            <a:off x="8199437" y="5059634"/>
            <a:ext cx="2169389" cy="458437"/>
          </a:xfrm>
          <a:prstGeom prst="rect">
            <a:avLst/>
          </a:prstGeom>
        </p:spPr>
      </p:pic>
    </p:spTree>
    <p:extLst>
      <p:ext uri="{BB962C8B-B14F-4D97-AF65-F5344CB8AC3E}">
        <p14:creationId xmlns:p14="http://schemas.microsoft.com/office/powerpoint/2010/main" val="243843593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Text Placeholder 2"/>
          <p:cNvSpPr>
            <a:spLocks noGrp="1"/>
          </p:cNvSpPr>
          <p:nvPr>
            <p:ph type="body" sz="quarter" idx="11"/>
          </p:nvPr>
        </p:nvSpPr>
        <p:spPr>
          <a:xfrm>
            <a:off x="274639" y="1212849"/>
            <a:ext cx="11889564" cy="5355312"/>
          </a:xfrm>
        </p:spPr>
        <p:txBody>
          <a:bodyPr/>
          <a:lstStyle/>
          <a:p>
            <a:r>
              <a:rPr lang="en-US" dirty="0" smtClean="0"/>
              <a:t>Demo code will be posted to #SPC391 Yammer discussion directly after the session</a:t>
            </a:r>
          </a:p>
          <a:p>
            <a:endParaRPr lang="en-US" dirty="0"/>
          </a:p>
          <a:p>
            <a:r>
              <a:rPr lang="en-US" dirty="0" smtClean="0"/>
              <a:t>Documentation available on MSDN</a:t>
            </a:r>
          </a:p>
          <a:p>
            <a:pPr lvl="1"/>
            <a:r>
              <a:rPr lang="en-US" dirty="0">
                <a:hlinkClick r:id="rId2"/>
              </a:rPr>
              <a:t>http://msdn.microsoft.com/EN-US/library/office/fp161135(v=office.15).</a:t>
            </a:r>
            <a:r>
              <a:rPr lang="en-US" dirty="0" smtClean="0">
                <a:hlinkClick r:id="rId2"/>
              </a:rPr>
              <a:t>aspx</a:t>
            </a:r>
            <a:endParaRPr lang="en-US" dirty="0" smtClean="0"/>
          </a:p>
          <a:p>
            <a:endParaRPr lang="en-US" dirty="0" smtClean="0"/>
          </a:p>
          <a:p>
            <a:r>
              <a:rPr lang="en-US" dirty="0" smtClean="0"/>
              <a:t>Related talks</a:t>
            </a:r>
          </a:p>
          <a:p>
            <a:pPr lvl="1"/>
            <a:r>
              <a:rPr lang="en-US" dirty="0" smtClean="0"/>
              <a:t>Office power hour – what’s new in Apps for Office: </a:t>
            </a:r>
            <a:r>
              <a:rPr lang="en-US" b="1" dirty="0" smtClean="0"/>
              <a:t>SPC 351</a:t>
            </a:r>
          </a:p>
          <a:p>
            <a:pPr lvl="1"/>
            <a:r>
              <a:rPr lang="en-US" dirty="0" smtClean="0"/>
              <a:t>Creating cloud hosted LOB apps: </a:t>
            </a:r>
            <a:r>
              <a:rPr lang="en-US" b="1" dirty="0" smtClean="0"/>
              <a:t>SPC 361</a:t>
            </a:r>
          </a:p>
          <a:p>
            <a:pPr lvl="1"/>
            <a:r>
              <a:rPr lang="en-US" dirty="0" smtClean="0"/>
              <a:t>New ODATA APIs in Exchange </a:t>
            </a:r>
            <a:r>
              <a:rPr lang="en-US" b="1" dirty="0" smtClean="0"/>
              <a:t>(right after this talk)</a:t>
            </a:r>
            <a:r>
              <a:rPr lang="en-US" dirty="0" smtClean="0"/>
              <a:t>: </a:t>
            </a:r>
            <a:r>
              <a:rPr lang="en-US" b="1" dirty="0" smtClean="0"/>
              <a:t>SPC 379</a:t>
            </a:r>
            <a:endParaRPr lang="en-US" b="1" dirty="0"/>
          </a:p>
        </p:txBody>
      </p:sp>
    </p:spTree>
    <p:extLst>
      <p:ext uri="{BB962C8B-B14F-4D97-AF65-F5344CB8AC3E}">
        <p14:creationId xmlns:p14="http://schemas.microsoft.com/office/powerpoint/2010/main" val="2369856443"/>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658655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01750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Compose app capabilities</a:t>
            </a:r>
            <a:endParaRPr lang="en-US" dirty="0"/>
          </a:p>
        </p:txBody>
      </p:sp>
      <p:sp>
        <p:nvSpPr>
          <p:cNvPr id="3" name="Text Placeholder 2"/>
          <p:cNvSpPr>
            <a:spLocks noGrp="1"/>
          </p:cNvSpPr>
          <p:nvPr>
            <p:ph type="body" sz="quarter" idx="11"/>
          </p:nvPr>
        </p:nvSpPr>
        <p:spPr>
          <a:xfrm>
            <a:off x="274639" y="1212849"/>
            <a:ext cx="11889564" cy="1292662"/>
          </a:xfrm>
        </p:spPr>
        <p:txBody>
          <a:bodyPr/>
          <a:lstStyle/>
          <a:p>
            <a:r>
              <a:rPr lang="en-US" dirty="0" smtClean="0"/>
              <a:t>For those who could not attend the talk, the next slides show sample JS to give a feel for the APIs</a:t>
            </a:r>
            <a:endParaRPr lang="en-US" dirty="0"/>
          </a:p>
        </p:txBody>
      </p:sp>
    </p:spTree>
    <p:extLst>
      <p:ext uri="{BB962C8B-B14F-4D97-AF65-F5344CB8AC3E}">
        <p14:creationId xmlns:p14="http://schemas.microsoft.com/office/powerpoint/2010/main" val="419370719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APIs</a:t>
            </a:r>
            <a:endParaRPr lang="en-US" dirty="0"/>
          </a:p>
        </p:txBody>
      </p:sp>
      <p:sp>
        <p:nvSpPr>
          <p:cNvPr id="3" name="Text Placeholder 2"/>
          <p:cNvSpPr>
            <a:spLocks noGrp="1"/>
          </p:cNvSpPr>
          <p:nvPr>
            <p:ph type="body" sz="quarter" idx="11"/>
          </p:nvPr>
        </p:nvSpPr>
        <p:spPr>
          <a:prstGeom prst="rect">
            <a:avLst/>
          </a:prstGeom>
        </p:spPr>
        <p:txBody>
          <a:bodyPr/>
          <a:lstStyle/>
          <a:p>
            <a:r>
              <a:rPr lang="en-US" dirty="0" smtClean="0">
                <a:solidFill>
                  <a:schemeClr val="tx2"/>
                </a:solidFill>
              </a:rPr>
              <a:t>Core APIs</a:t>
            </a:r>
          </a:p>
          <a:p>
            <a:r>
              <a:rPr lang="en-US" dirty="0" smtClean="0">
                <a:solidFill>
                  <a:schemeClr val="accent6">
                    <a:lumMod val="20000"/>
                    <a:lumOff val="80000"/>
                  </a:schemeClr>
                </a:solidFill>
              </a:rPr>
              <a:t>R/W recipients (to, cc, bcc)</a:t>
            </a:r>
          </a:p>
          <a:p>
            <a:r>
              <a:rPr lang="en-US" dirty="0" smtClean="0">
                <a:solidFill>
                  <a:schemeClr val="accent6">
                    <a:lumMod val="20000"/>
                    <a:lumOff val="80000"/>
                  </a:schemeClr>
                </a:solidFill>
              </a:rPr>
              <a:t>R/W subject</a:t>
            </a:r>
          </a:p>
          <a:p>
            <a:r>
              <a:rPr lang="en-US" dirty="0" smtClean="0"/>
              <a:t>Write data at cursor in body</a:t>
            </a:r>
          </a:p>
          <a:p>
            <a:r>
              <a:rPr lang="en-US" dirty="0" smtClean="0"/>
              <a:t>Prepend to body</a:t>
            </a:r>
          </a:p>
          <a:p>
            <a:r>
              <a:rPr lang="en-US" dirty="0" smtClean="0"/>
              <a:t>Add file or item attachments</a:t>
            </a:r>
          </a:p>
          <a:p>
            <a:r>
              <a:rPr lang="en-US" dirty="0" smtClean="0"/>
              <a:t>R/W start/end time and location</a:t>
            </a:r>
          </a:p>
          <a:p>
            <a:r>
              <a:rPr lang="en-US" dirty="0" smtClean="0"/>
              <a:t>Custom Properties</a:t>
            </a:r>
            <a:endParaRPr lang="en-US" dirty="0"/>
          </a:p>
        </p:txBody>
      </p:sp>
      <p:sp>
        <p:nvSpPr>
          <p:cNvPr id="7" name="Rectangle 6"/>
          <p:cNvSpPr/>
          <p:nvPr/>
        </p:nvSpPr>
        <p:spPr bwMode="auto">
          <a:xfrm>
            <a:off x="7818437" y="1363662"/>
            <a:ext cx="4495800" cy="1331892"/>
          </a:xfrm>
          <a:prstGeom prst="rect">
            <a:avLst/>
          </a:prstGeom>
          <a:solidFill>
            <a:schemeClr val="accent1"/>
          </a:solidFill>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7750639" y="1363662"/>
            <a:ext cx="3919984" cy="1501950"/>
          </a:xfrm>
          <a:prstGeom prst="rect">
            <a:avLst/>
          </a:prstGeom>
          <a:noFill/>
        </p:spPr>
        <p:txBody>
          <a:bodyPr wrap="none" lIns="182880" tIns="146304" rIns="182880" bIns="146304" rtlCol="0">
            <a:spAutoFit/>
          </a:bodyPr>
          <a:lstStyle/>
          <a:p>
            <a:r>
              <a:rPr lang="en-US" sz="1600" dirty="0" err="1">
                <a:solidFill>
                  <a:srgbClr val="FFFFFF"/>
                </a:solidFill>
              </a:rPr>
              <a:t>var</a:t>
            </a:r>
            <a:r>
              <a:rPr lang="en-US" sz="1600" dirty="0">
                <a:solidFill>
                  <a:srgbClr val="FFFFFF"/>
                </a:solidFill>
              </a:rPr>
              <a:t> item = </a:t>
            </a:r>
            <a:r>
              <a:rPr lang="en-US" sz="1600" dirty="0" err="1">
                <a:solidFill>
                  <a:srgbClr val="FFFFFF"/>
                </a:solidFill>
              </a:rPr>
              <a:t>Office.context.mailbox.item</a:t>
            </a:r>
            <a:r>
              <a:rPr lang="en-US" sz="1600" dirty="0">
                <a:solidFill>
                  <a:srgbClr val="FFFFFF"/>
                </a:solidFill>
              </a:rPr>
              <a:t>;</a:t>
            </a:r>
          </a:p>
          <a:p>
            <a:endParaRPr lang="en-US" sz="1600" dirty="0">
              <a:solidFill>
                <a:srgbClr val="FFFFFF"/>
              </a:solidFill>
            </a:endParaRPr>
          </a:p>
          <a:p>
            <a:r>
              <a:rPr lang="en-US" sz="1600" dirty="0" err="1">
                <a:solidFill>
                  <a:srgbClr val="FFFFFF"/>
                </a:solidFill>
              </a:rPr>
              <a:t>item.to.setAsync</a:t>
            </a:r>
            <a:r>
              <a:rPr lang="en-US" sz="1600" dirty="0">
                <a:solidFill>
                  <a:srgbClr val="FFFFFF"/>
                </a:solidFill>
              </a:rPr>
              <a:t>(“john@contoso.com”);</a:t>
            </a:r>
          </a:p>
          <a:p>
            <a:r>
              <a:rPr lang="en-US" sz="1600" dirty="0" err="1">
                <a:solidFill>
                  <a:srgbClr val="FFFFFF"/>
                </a:solidFill>
              </a:rPr>
              <a:t>item.subject.setAsync</a:t>
            </a:r>
            <a:r>
              <a:rPr lang="en-US" sz="1600" dirty="0">
                <a:solidFill>
                  <a:srgbClr val="FFFFFF"/>
                </a:solidFill>
              </a:rPr>
              <a:t>(“Hello”);</a:t>
            </a:r>
          </a:p>
          <a:p>
            <a:pPr>
              <a:lnSpc>
                <a:spcPct val="90000"/>
              </a:lnSpc>
              <a:spcAft>
                <a:spcPts val="600"/>
              </a:spcAft>
            </a:pPr>
            <a:endParaRPr lang="en-US" sz="1600" dirty="0" err="1">
              <a:solidFill>
                <a:srgbClr val="FFFFFF"/>
              </a:solidFill>
            </a:endParaRPr>
          </a:p>
        </p:txBody>
      </p:sp>
    </p:spTree>
    <p:extLst>
      <p:ext uri="{BB962C8B-B14F-4D97-AF65-F5344CB8AC3E}">
        <p14:creationId xmlns:p14="http://schemas.microsoft.com/office/powerpoint/2010/main" val="333521167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APIs</a:t>
            </a:r>
            <a:endParaRPr lang="en-US" dirty="0"/>
          </a:p>
        </p:txBody>
      </p:sp>
      <p:sp>
        <p:nvSpPr>
          <p:cNvPr id="3" name="Text Placeholder 2"/>
          <p:cNvSpPr>
            <a:spLocks noGrp="1"/>
          </p:cNvSpPr>
          <p:nvPr>
            <p:ph type="body" sz="quarter" idx="11"/>
          </p:nvPr>
        </p:nvSpPr>
        <p:spPr>
          <a:prstGeom prst="rect">
            <a:avLst/>
          </a:prstGeom>
        </p:spPr>
        <p:txBody>
          <a:bodyPr/>
          <a:lstStyle/>
          <a:p>
            <a:r>
              <a:rPr lang="en-US" dirty="0" smtClean="0">
                <a:solidFill>
                  <a:schemeClr val="tx2"/>
                </a:solidFill>
              </a:rPr>
              <a:t>Core APIs</a:t>
            </a:r>
          </a:p>
          <a:p>
            <a:r>
              <a:rPr lang="en-US" dirty="0" smtClean="0">
                <a:solidFill>
                  <a:schemeClr val="tx2"/>
                </a:solidFill>
              </a:rPr>
              <a:t>R/W recipients (to, cc, bcc)</a:t>
            </a:r>
          </a:p>
          <a:p>
            <a:r>
              <a:rPr lang="en-US" dirty="0" smtClean="0">
                <a:solidFill>
                  <a:schemeClr val="tx2"/>
                </a:solidFill>
              </a:rPr>
              <a:t>R/W subject</a:t>
            </a:r>
          </a:p>
          <a:p>
            <a:r>
              <a:rPr lang="en-US" dirty="0" smtClean="0">
                <a:solidFill>
                  <a:schemeClr val="accent6">
                    <a:lumMod val="20000"/>
                    <a:lumOff val="80000"/>
                  </a:schemeClr>
                </a:solidFill>
              </a:rPr>
              <a:t>Write data at cursor in body</a:t>
            </a:r>
          </a:p>
          <a:p>
            <a:r>
              <a:rPr lang="en-US" dirty="0" smtClean="0">
                <a:solidFill>
                  <a:schemeClr val="accent6">
                    <a:lumMod val="20000"/>
                    <a:lumOff val="80000"/>
                  </a:schemeClr>
                </a:solidFill>
              </a:rPr>
              <a:t>Prepend to body</a:t>
            </a:r>
          </a:p>
          <a:p>
            <a:r>
              <a:rPr lang="en-US" dirty="0" smtClean="0"/>
              <a:t>Add file or item attachments</a:t>
            </a:r>
          </a:p>
          <a:p>
            <a:r>
              <a:rPr lang="en-US" dirty="0" smtClean="0"/>
              <a:t>R/W start/end time and location</a:t>
            </a:r>
          </a:p>
          <a:p>
            <a:r>
              <a:rPr lang="en-US" dirty="0" smtClean="0"/>
              <a:t>Custom Properties</a:t>
            </a:r>
            <a:endParaRPr lang="en-US" dirty="0"/>
          </a:p>
        </p:txBody>
      </p:sp>
      <p:sp>
        <p:nvSpPr>
          <p:cNvPr id="5" name="Rectangle 4"/>
          <p:cNvSpPr/>
          <p:nvPr/>
        </p:nvSpPr>
        <p:spPr bwMode="auto">
          <a:xfrm>
            <a:off x="7818437" y="1363662"/>
            <a:ext cx="4495800" cy="2133600"/>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TextBox 5"/>
          <p:cNvSpPr txBox="1"/>
          <p:nvPr/>
        </p:nvSpPr>
        <p:spPr>
          <a:xfrm>
            <a:off x="7750639" y="1363662"/>
            <a:ext cx="4685836" cy="2240613"/>
          </a:xfrm>
          <a:prstGeom prst="rect">
            <a:avLst/>
          </a:prstGeom>
          <a:solidFill>
            <a:schemeClr val="accent1"/>
          </a:solidFill>
          <a:ln>
            <a:solidFill>
              <a:schemeClr val="accent1"/>
            </a:solidFill>
          </a:ln>
        </p:spPr>
        <p:txBody>
          <a:bodyPr wrap="square" lIns="182880" tIns="146304" rIns="182880" bIns="146304" rtlCol="0">
            <a:spAutoFit/>
          </a:bodyPr>
          <a:lstStyle/>
          <a:p>
            <a:r>
              <a:rPr lang="en-US" sz="1600" dirty="0" err="1">
                <a:solidFill>
                  <a:srgbClr val="FFFFFF"/>
                </a:solidFill>
              </a:rPr>
              <a:t>var</a:t>
            </a:r>
            <a:r>
              <a:rPr lang="en-US" sz="1600" dirty="0">
                <a:solidFill>
                  <a:srgbClr val="FFFFFF"/>
                </a:solidFill>
              </a:rPr>
              <a:t> item = </a:t>
            </a:r>
            <a:r>
              <a:rPr lang="en-US" sz="1600" dirty="0" err="1">
                <a:solidFill>
                  <a:srgbClr val="FFFFFF"/>
                </a:solidFill>
              </a:rPr>
              <a:t>Office.context.mailbox.item</a:t>
            </a:r>
            <a:r>
              <a:rPr lang="en-US" sz="1600" dirty="0" smtClean="0">
                <a:solidFill>
                  <a:srgbClr val="FFFFFF"/>
                </a:solidFill>
              </a:rPr>
              <a:t>;</a:t>
            </a:r>
          </a:p>
          <a:p>
            <a:endParaRPr lang="en-US" sz="1600" dirty="0">
              <a:solidFill>
                <a:srgbClr val="FFFFFF"/>
              </a:solidFill>
            </a:endParaRPr>
          </a:p>
          <a:p>
            <a:r>
              <a:rPr lang="en-US" sz="1600" dirty="0" err="1" smtClean="0">
                <a:solidFill>
                  <a:srgbClr val="FFFFFF"/>
                </a:solidFill>
              </a:rPr>
              <a:t>item.body.setSelectedData</a:t>
            </a:r>
            <a:r>
              <a:rPr lang="en-US" sz="1600" dirty="0" smtClean="0">
                <a:solidFill>
                  <a:srgbClr val="FFFFFF"/>
                </a:solidFill>
              </a:rPr>
              <a:t>(</a:t>
            </a:r>
          </a:p>
          <a:p>
            <a:r>
              <a:rPr lang="en-US" sz="1600" dirty="0" smtClean="0">
                <a:solidFill>
                  <a:srgbClr val="FFFFFF"/>
                </a:solidFill>
              </a:rPr>
              <a:t>      “&lt;b&gt;Hello!&lt;/b&gt;”, { </a:t>
            </a:r>
            <a:r>
              <a:rPr lang="en-US" sz="1600" dirty="0" err="1" smtClean="0">
                <a:solidFill>
                  <a:srgbClr val="FFFFFF"/>
                </a:solidFill>
              </a:rPr>
              <a:t>coercionType</a:t>
            </a:r>
            <a:r>
              <a:rPr lang="en-US" sz="1600" dirty="0" smtClean="0">
                <a:solidFill>
                  <a:srgbClr val="FFFFFF"/>
                </a:solidFill>
              </a:rPr>
              <a:t> : ‘HTML’ });</a:t>
            </a:r>
          </a:p>
          <a:p>
            <a:endParaRPr lang="en-US" sz="1600" dirty="0">
              <a:solidFill>
                <a:srgbClr val="FFFFFF"/>
              </a:solidFill>
            </a:endParaRPr>
          </a:p>
          <a:p>
            <a:r>
              <a:rPr lang="en-US" sz="1600" dirty="0" err="1" smtClean="0">
                <a:solidFill>
                  <a:srgbClr val="FFFFFF"/>
                </a:solidFill>
              </a:rPr>
              <a:t>item.body.prependAsync</a:t>
            </a:r>
            <a:r>
              <a:rPr lang="en-US" sz="1600" dirty="0" smtClean="0">
                <a:solidFill>
                  <a:srgbClr val="FFFFFF"/>
                </a:solidFill>
              </a:rPr>
              <a:t>(“Hello World!”);</a:t>
            </a:r>
          </a:p>
          <a:p>
            <a:endParaRPr lang="en-US" sz="1600" dirty="0">
              <a:solidFill>
                <a:srgbClr val="FFFFFF"/>
              </a:solidFill>
            </a:endParaRPr>
          </a:p>
          <a:p>
            <a:pPr>
              <a:lnSpc>
                <a:spcPct val="90000"/>
              </a:lnSpc>
              <a:spcAft>
                <a:spcPts val="600"/>
              </a:spcAft>
            </a:pPr>
            <a:endParaRPr lang="en-US" sz="1600" dirty="0" err="1" smtClean="0">
              <a:solidFill>
                <a:srgbClr val="FFFFFF"/>
              </a:solidFill>
            </a:endParaRPr>
          </a:p>
        </p:txBody>
      </p:sp>
    </p:spTree>
    <p:extLst>
      <p:ext uri="{BB962C8B-B14F-4D97-AF65-F5344CB8AC3E}">
        <p14:creationId xmlns:p14="http://schemas.microsoft.com/office/powerpoint/2010/main" val="1891267741"/>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APIs</a:t>
            </a:r>
            <a:endParaRPr lang="en-US" dirty="0"/>
          </a:p>
        </p:txBody>
      </p:sp>
      <p:sp>
        <p:nvSpPr>
          <p:cNvPr id="3" name="Text Placeholder 2"/>
          <p:cNvSpPr>
            <a:spLocks noGrp="1"/>
          </p:cNvSpPr>
          <p:nvPr>
            <p:ph type="body" sz="quarter" idx="11"/>
          </p:nvPr>
        </p:nvSpPr>
        <p:spPr>
          <a:prstGeom prst="rect">
            <a:avLst/>
          </a:prstGeom>
        </p:spPr>
        <p:txBody>
          <a:bodyPr/>
          <a:lstStyle/>
          <a:p>
            <a:r>
              <a:rPr lang="en-US" dirty="0" smtClean="0">
                <a:solidFill>
                  <a:schemeClr val="tx2"/>
                </a:solidFill>
              </a:rPr>
              <a:t>Core APIs</a:t>
            </a:r>
          </a:p>
          <a:p>
            <a:r>
              <a:rPr lang="en-US" dirty="0" smtClean="0">
                <a:solidFill>
                  <a:schemeClr val="tx2"/>
                </a:solidFill>
              </a:rPr>
              <a:t>R/W recipients (to, cc, bcc)</a:t>
            </a:r>
          </a:p>
          <a:p>
            <a:r>
              <a:rPr lang="en-US" dirty="0" smtClean="0">
                <a:solidFill>
                  <a:schemeClr val="tx2"/>
                </a:solidFill>
              </a:rPr>
              <a:t>R/W subject</a:t>
            </a:r>
          </a:p>
          <a:p>
            <a:r>
              <a:rPr lang="en-US" dirty="0" smtClean="0">
                <a:solidFill>
                  <a:schemeClr val="tx2"/>
                </a:solidFill>
              </a:rPr>
              <a:t>Write data at cursor in body</a:t>
            </a:r>
          </a:p>
          <a:p>
            <a:r>
              <a:rPr lang="en-US" dirty="0" smtClean="0">
                <a:solidFill>
                  <a:schemeClr val="tx2"/>
                </a:solidFill>
              </a:rPr>
              <a:t>Prepend to body</a:t>
            </a:r>
          </a:p>
          <a:p>
            <a:r>
              <a:rPr lang="en-US" dirty="0" smtClean="0">
                <a:solidFill>
                  <a:schemeClr val="accent6">
                    <a:lumMod val="20000"/>
                    <a:lumOff val="80000"/>
                  </a:schemeClr>
                </a:solidFill>
              </a:rPr>
              <a:t>Add file or item attachments</a:t>
            </a:r>
          </a:p>
          <a:p>
            <a:r>
              <a:rPr lang="en-US" dirty="0" smtClean="0"/>
              <a:t>R/W start/end time and location</a:t>
            </a:r>
          </a:p>
          <a:p>
            <a:r>
              <a:rPr lang="en-US" dirty="0" smtClean="0"/>
              <a:t>Custom Properties</a:t>
            </a:r>
            <a:endParaRPr lang="en-US" dirty="0"/>
          </a:p>
        </p:txBody>
      </p:sp>
      <p:sp>
        <p:nvSpPr>
          <p:cNvPr id="5" name="Rectangle 4"/>
          <p:cNvSpPr/>
          <p:nvPr/>
        </p:nvSpPr>
        <p:spPr bwMode="auto">
          <a:xfrm>
            <a:off x="7818437" y="1363662"/>
            <a:ext cx="4495800" cy="2133600"/>
          </a:xfrm>
          <a:prstGeom prst="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TextBox 5"/>
          <p:cNvSpPr txBox="1"/>
          <p:nvPr/>
        </p:nvSpPr>
        <p:spPr>
          <a:xfrm>
            <a:off x="7750639" y="1363662"/>
            <a:ext cx="4685836" cy="2240613"/>
          </a:xfrm>
          <a:prstGeom prst="rect">
            <a:avLst/>
          </a:prstGeom>
          <a:solidFill>
            <a:schemeClr val="accent1"/>
          </a:solidFill>
          <a:ln>
            <a:solidFill>
              <a:schemeClr val="accent1"/>
            </a:solidFill>
          </a:ln>
        </p:spPr>
        <p:txBody>
          <a:bodyPr wrap="square" lIns="182880" tIns="146304" rIns="182880" bIns="146304" rtlCol="0">
            <a:spAutoFit/>
          </a:bodyPr>
          <a:lstStyle/>
          <a:p>
            <a:r>
              <a:rPr lang="en-US" sz="1600" dirty="0" err="1">
                <a:solidFill>
                  <a:srgbClr val="FFFFFF"/>
                </a:solidFill>
              </a:rPr>
              <a:t>var</a:t>
            </a:r>
            <a:r>
              <a:rPr lang="en-US" sz="1600" dirty="0">
                <a:solidFill>
                  <a:srgbClr val="FFFFFF"/>
                </a:solidFill>
              </a:rPr>
              <a:t> item = </a:t>
            </a:r>
            <a:r>
              <a:rPr lang="en-US" sz="1600" dirty="0" err="1">
                <a:solidFill>
                  <a:srgbClr val="FFFFFF"/>
                </a:solidFill>
              </a:rPr>
              <a:t>Office.context.mailbox.item</a:t>
            </a:r>
            <a:r>
              <a:rPr lang="en-US" sz="1600" dirty="0" smtClean="0">
                <a:solidFill>
                  <a:srgbClr val="FFFFFF"/>
                </a:solidFill>
              </a:rPr>
              <a:t>;</a:t>
            </a:r>
          </a:p>
          <a:p>
            <a:endParaRPr lang="en-US" sz="1600" dirty="0">
              <a:solidFill>
                <a:srgbClr val="FFFFFF"/>
              </a:solidFill>
            </a:endParaRPr>
          </a:p>
          <a:p>
            <a:r>
              <a:rPr lang="en-US" sz="1600" dirty="0" err="1" smtClean="0">
                <a:solidFill>
                  <a:srgbClr val="FFFFFF"/>
                </a:solidFill>
              </a:rPr>
              <a:t>item.addFileAttachmentAsync</a:t>
            </a:r>
            <a:r>
              <a:rPr lang="en-US" sz="1600" dirty="0" smtClean="0">
                <a:solidFill>
                  <a:srgbClr val="FFFFFF"/>
                </a:solidFill>
              </a:rPr>
              <a:t>(</a:t>
            </a:r>
          </a:p>
          <a:p>
            <a:r>
              <a:rPr lang="en-US" sz="1600" dirty="0">
                <a:solidFill>
                  <a:srgbClr val="FFFFFF"/>
                </a:solidFill>
              </a:rPr>
              <a:t> </a:t>
            </a:r>
            <a:r>
              <a:rPr lang="en-US" sz="1600" dirty="0" smtClean="0">
                <a:solidFill>
                  <a:srgbClr val="FFFFFF"/>
                </a:solidFill>
              </a:rPr>
              <a:t>     “http://myurl.com/attachment.jpg”);</a:t>
            </a:r>
          </a:p>
          <a:p>
            <a:endParaRPr lang="en-US" sz="1600" dirty="0" smtClean="0">
              <a:solidFill>
                <a:srgbClr val="FFFFFF"/>
              </a:solidFill>
            </a:endParaRPr>
          </a:p>
          <a:p>
            <a:r>
              <a:rPr lang="en-US" sz="1600" dirty="0" err="1" smtClean="0">
                <a:solidFill>
                  <a:srgbClr val="FFFFFF"/>
                </a:solidFill>
              </a:rPr>
              <a:t>item.addItemAttachmentAsync</a:t>
            </a:r>
            <a:r>
              <a:rPr lang="en-US" sz="1600" dirty="0" smtClean="0">
                <a:solidFill>
                  <a:srgbClr val="FFFFFF"/>
                </a:solidFill>
              </a:rPr>
              <a:t>(“EWS item id”);</a:t>
            </a:r>
          </a:p>
          <a:p>
            <a:endParaRPr lang="en-US" sz="1600" dirty="0">
              <a:solidFill>
                <a:srgbClr val="FFFFFF"/>
              </a:solidFill>
            </a:endParaRPr>
          </a:p>
          <a:p>
            <a:pPr>
              <a:lnSpc>
                <a:spcPct val="90000"/>
              </a:lnSpc>
              <a:spcAft>
                <a:spcPts val="600"/>
              </a:spcAft>
            </a:pPr>
            <a:endParaRPr lang="en-US" sz="1600" dirty="0" err="1" smtClean="0">
              <a:solidFill>
                <a:srgbClr val="FFFFFF"/>
              </a:solidFill>
            </a:endParaRPr>
          </a:p>
        </p:txBody>
      </p:sp>
    </p:spTree>
    <p:extLst>
      <p:ext uri="{BB962C8B-B14F-4D97-AF65-F5344CB8AC3E}">
        <p14:creationId xmlns:p14="http://schemas.microsoft.com/office/powerpoint/2010/main" val="82645910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 Apps</a:t>
            </a:r>
            <a:endParaRPr lang="en-US" dirty="0"/>
          </a:p>
        </p:txBody>
      </p:sp>
      <p:sp>
        <p:nvSpPr>
          <p:cNvPr id="3" name="Text Placeholder 2"/>
          <p:cNvSpPr>
            <a:spLocks noGrp="1"/>
          </p:cNvSpPr>
          <p:nvPr>
            <p:ph type="body" sz="quarter" idx="11"/>
          </p:nvPr>
        </p:nvSpPr>
        <p:spPr>
          <a:xfrm>
            <a:off x="274639" y="1212849"/>
            <a:ext cx="11889564" cy="2431435"/>
          </a:xfrm>
        </p:spPr>
        <p:txBody>
          <a:bodyPr/>
          <a:lstStyle/>
          <a:p>
            <a:r>
              <a:rPr lang="en-US" dirty="0" smtClean="0"/>
              <a:t>Write once, run everywhere</a:t>
            </a:r>
          </a:p>
          <a:p>
            <a:pPr lvl="1"/>
            <a:r>
              <a:rPr lang="en-US" dirty="0" smtClean="0"/>
              <a:t>Outlook, Outlook Web App, OWA app for iPad and iPhone</a:t>
            </a:r>
          </a:p>
          <a:p>
            <a:pPr lvl="1"/>
            <a:r>
              <a:rPr lang="en-US" dirty="0" smtClean="0"/>
              <a:t>Messages and appointments</a:t>
            </a:r>
          </a:p>
          <a:p>
            <a:pPr lvl="1"/>
            <a:endParaRPr lang="en-US" dirty="0" smtClean="0"/>
          </a:p>
          <a:p>
            <a:r>
              <a:rPr lang="en-US" dirty="0" smtClean="0"/>
              <a:t>Appear contextually, based on entities or patterns</a:t>
            </a:r>
          </a:p>
        </p:txBody>
      </p:sp>
      <p:pic>
        <p:nvPicPr>
          <p:cNvPr id="4" name="Picture 3"/>
          <p:cNvPicPr>
            <a:picLocks noChangeAspect="1"/>
          </p:cNvPicPr>
          <p:nvPr/>
        </p:nvPicPr>
        <p:blipFill>
          <a:blip r:embed="rId2"/>
          <a:stretch>
            <a:fillRect/>
          </a:stretch>
        </p:blipFill>
        <p:spPr>
          <a:xfrm>
            <a:off x="198437" y="4043125"/>
            <a:ext cx="5217153" cy="2806937"/>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3"/>
          <a:stretch>
            <a:fillRect/>
          </a:stretch>
        </p:blipFill>
        <p:spPr>
          <a:xfrm>
            <a:off x="10485437" y="4189449"/>
            <a:ext cx="1387056" cy="2590800"/>
          </a:xfrm>
          <a:prstGeom prst="rect">
            <a:avLst/>
          </a:prstGeom>
        </p:spPr>
      </p:pic>
      <p:grpSp>
        <p:nvGrpSpPr>
          <p:cNvPr id="13" name="Group 12"/>
          <p:cNvGrpSpPr/>
          <p:nvPr/>
        </p:nvGrpSpPr>
        <p:grpSpPr>
          <a:xfrm>
            <a:off x="6065837" y="4183062"/>
            <a:ext cx="3733800" cy="2667000"/>
            <a:chOff x="1417637" y="2278061"/>
            <a:chExt cx="5486400" cy="4323283"/>
          </a:xfrm>
        </p:grpSpPr>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7637" y="2278061"/>
              <a:ext cx="5486400" cy="4323283"/>
            </a:xfrm>
            <a:prstGeom prst="rect">
              <a:avLst/>
            </a:prstGeom>
          </p:spPr>
        </p:pic>
        <p:pic>
          <p:nvPicPr>
            <p:cNvPr id="12" name="Picture 11"/>
            <p:cNvPicPr>
              <a:picLocks noChangeAspect="1"/>
            </p:cNvPicPr>
            <p:nvPr/>
          </p:nvPicPr>
          <p:blipFill>
            <a:blip r:embed="rId5"/>
            <a:stretch>
              <a:fillRect/>
            </a:stretch>
          </p:blipFill>
          <p:spPr>
            <a:xfrm>
              <a:off x="1951037" y="2735262"/>
              <a:ext cx="4419600" cy="3352800"/>
            </a:xfrm>
            <a:prstGeom prst="rect">
              <a:avLst/>
            </a:prstGeom>
          </p:spPr>
        </p:pic>
      </p:grpSp>
    </p:spTree>
    <p:extLst>
      <p:ext uri="{BB962C8B-B14F-4D97-AF65-F5344CB8AC3E}">
        <p14:creationId xmlns:p14="http://schemas.microsoft.com/office/powerpoint/2010/main" val="3173069726"/>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APIs</a:t>
            </a:r>
            <a:endParaRPr lang="en-US" dirty="0"/>
          </a:p>
        </p:txBody>
      </p:sp>
      <p:sp>
        <p:nvSpPr>
          <p:cNvPr id="3" name="Text Placeholder 2"/>
          <p:cNvSpPr>
            <a:spLocks noGrp="1"/>
          </p:cNvSpPr>
          <p:nvPr>
            <p:ph type="body" sz="quarter" idx="11"/>
          </p:nvPr>
        </p:nvSpPr>
        <p:spPr>
          <a:prstGeom prst="rect">
            <a:avLst/>
          </a:prstGeom>
        </p:spPr>
        <p:txBody>
          <a:bodyPr/>
          <a:lstStyle/>
          <a:p>
            <a:r>
              <a:rPr lang="en-US" dirty="0" smtClean="0">
                <a:solidFill>
                  <a:schemeClr val="tx2"/>
                </a:solidFill>
              </a:rPr>
              <a:t>Core APIs</a:t>
            </a:r>
          </a:p>
          <a:p>
            <a:r>
              <a:rPr lang="en-US" dirty="0" smtClean="0">
                <a:solidFill>
                  <a:schemeClr val="tx2"/>
                </a:solidFill>
              </a:rPr>
              <a:t>R/W recipients (to, cc, bcc)</a:t>
            </a:r>
          </a:p>
          <a:p>
            <a:r>
              <a:rPr lang="en-US" dirty="0" smtClean="0">
                <a:solidFill>
                  <a:schemeClr val="tx2"/>
                </a:solidFill>
              </a:rPr>
              <a:t>R/W subject</a:t>
            </a:r>
          </a:p>
          <a:p>
            <a:r>
              <a:rPr lang="en-US" dirty="0" smtClean="0">
                <a:solidFill>
                  <a:schemeClr val="tx2"/>
                </a:solidFill>
              </a:rPr>
              <a:t>Write data at cursor in body</a:t>
            </a:r>
          </a:p>
          <a:p>
            <a:r>
              <a:rPr lang="en-US" dirty="0" smtClean="0">
                <a:solidFill>
                  <a:schemeClr val="tx2"/>
                </a:solidFill>
              </a:rPr>
              <a:t>Prepend to body</a:t>
            </a:r>
          </a:p>
          <a:p>
            <a:r>
              <a:rPr lang="en-US" dirty="0" smtClean="0"/>
              <a:t>Add file or item attachments</a:t>
            </a:r>
          </a:p>
          <a:p>
            <a:r>
              <a:rPr lang="en-US" dirty="0" smtClean="0">
                <a:solidFill>
                  <a:schemeClr val="accent6">
                    <a:lumMod val="20000"/>
                    <a:lumOff val="80000"/>
                  </a:schemeClr>
                </a:solidFill>
              </a:rPr>
              <a:t>R/W start/end time and location</a:t>
            </a:r>
          </a:p>
          <a:p>
            <a:r>
              <a:rPr lang="en-US" dirty="0" smtClean="0"/>
              <a:t>Custom Properties</a:t>
            </a:r>
            <a:endParaRPr lang="en-US" dirty="0"/>
          </a:p>
        </p:txBody>
      </p:sp>
      <p:sp>
        <p:nvSpPr>
          <p:cNvPr id="5" name="Rectangle 4"/>
          <p:cNvSpPr/>
          <p:nvPr/>
        </p:nvSpPr>
        <p:spPr bwMode="auto">
          <a:xfrm>
            <a:off x="7818437" y="1363662"/>
            <a:ext cx="4495800" cy="2133600"/>
          </a:xfrm>
          <a:prstGeom prst="rect">
            <a:avLst/>
          </a:prstGeom>
          <a:solidFill>
            <a:schemeClr val="accent1"/>
          </a:solidFill>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 name="TextBox 5"/>
          <p:cNvSpPr txBox="1"/>
          <p:nvPr/>
        </p:nvSpPr>
        <p:spPr>
          <a:xfrm>
            <a:off x="7750639" y="1363662"/>
            <a:ext cx="4685836" cy="1748171"/>
          </a:xfrm>
          <a:prstGeom prst="rect">
            <a:avLst/>
          </a:prstGeom>
          <a:noFill/>
        </p:spPr>
        <p:txBody>
          <a:bodyPr wrap="square" lIns="182880" tIns="146304" rIns="182880" bIns="146304" rtlCol="0">
            <a:spAutoFit/>
          </a:bodyPr>
          <a:lstStyle/>
          <a:p>
            <a:r>
              <a:rPr lang="en-US" sz="1600" dirty="0" err="1">
                <a:solidFill>
                  <a:srgbClr val="FFFFFF"/>
                </a:solidFill>
              </a:rPr>
              <a:t>var</a:t>
            </a:r>
            <a:r>
              <a:rPr lang="en-US" sz="1600" dirty="0">
                <a:solidFill>
                  <a:srgbClr val="FFFFFF"/>
                </a:solidFill>
              </a:rPr>
              <a:t> item = </a:t>
            </a:r>
            <a:r>
              <a:rPr lang="en-US" sz="1600" dirty="0" err="1">
                <a:solidFill>
                  <a:srgbClr val="FFFFFF"/>
                </a:solidFill>
              </a:rPr>
              <a:t>Office.context.mailbox.item</a:t>
            </a:r>
            <a:r>
              <a:rPr lang="en-US" sz="1600" dirty="0" smtClean="0">
                <a:solidFill>
                  <a:srgbClr val="FFFFFF"/>
                </a:solidFill>
              </a:rPr>
              <a:t>;</a:t>
            </a:r>
          </a:p>
          <a:p>
            <a:r>
              <a:rPr lang="en-US" sz="1600" dirty="0" err="1" smtClean="0">
                <a:solidFill>
                  <a:srgbClr val="FFFFFF"/>
                </a:solidFill>
              </a:rPr>
              <a:t>var</a:t>
            </a:r>
            <a:r>
              <a:rPr lang="en-US" sz="1600" dirty="0" smtClean="0">
                <a:solidFill>
                  <a:srgbClr val="FFFFFF"/>
                </a:solidFill>
              </a:rPr>
              <a:t> now = new Date();</a:t>
            </a:r>
          </a:p>
          <a:p>
            <a:endParaRPr lang="en-US" sz="1600" dirty="0">
              <a:solidFill>
                <a:srgbClr val="FFFFFF"/>
              </a:solidFill>
            </a:endParaRPr>
          </a:p>
          <a:p>
            <a:r>
              <a:rPr lang="en-US" sz="1600" dirty="0" err="1" smtClean="0">
                <a:solidFill>
                  <a:srgbClr val="FFFFFF"/>
                </a:solidFill>
              </a:rPr>
              <a:t>item.start.setAsync</a:t>
            </a:r>
            <a:r>
              <a:rPr lang="en-US" sz="1600" dirty="0" smtClean="0">
                <a:solidFill>
                  <a:srgbClr val="FFFFFF"/>
                </a:solidFill>
              </a:rPr>
              <a:t>(now);</a:t>
            </a:r>
          </a:p>
          <a:p>
            <a:r>
              <a:rPr lang="en-US" sz="1600" dirty="0" err="1" smtClean="0">
                <a:solidFill>
                  <a:srgbClr val="FFFFFF"/>
                </a:solidFill>
              </a:rPr>
              <a:t>item.location.setAsync</a:t>
            </a:r>
            <a:r>
              <a:rPr lang="en-US" sz="1600" dirty="0" smtClean="0">
                <a:solidFill>
                  <a:srgbClr val="FFFFFF"/>
                </a:solidFill>
              </a:rPr>
              <a:t>(“My office”);</a:t>
            </a:r>
            <a:endParaRPr lang="en-US" sz="1600" dirty="0">
              <a:solidFill>
                <a:srgbClr val="FFFFFF"/>
              </a:solidFill>
            </a:endParaRPr>
          </a:p>
          <a:p>
            <a:pPr>
              <a:lnSpc>
                <a:spcPct val="90000"/>
              </a:lnSpc>
              <a:spcAft>
                <a:spcPts val="600"/>
              </a:spcAft>
            </a:pPr>
            <a:endParaRPr lang="en-US" sz="1600" dirty="0" err="1" smtClean="0">
              <a:solidFill>
                <a:srgbClr val="FFFFFF"/>
              </a:solidFill>
            </a:endParaRPr>
          </a:p>
        </p:txBody>
      </p:sp>
    </p:spTree>
    <p:extLst>
      <p:ext uri="{BB962C8B-B14F-4D97-AF65-F5344CB8AC3E}">
        <p14:creationId xmlns:p14="http://schemas.microsoft.com/office/powerpoint/2010/main" val="74200196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new</a:t>
            </a:r>
            <a:endParaRPr lang="en-US" dirty="0"/>
          </a:p>
        </p:txBody>
      </p:sp>
    </p:spTree>
    <p:extLst>
      <p:ext uri="{BB962C8B-B14F-4D97-AF65-F5344CB8AC3E}">
        <p14:creationId xmlns:p14="http://schemas.microsoft.com/office/powerpoint/2010/main" val="169457601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new</a:t>
            </a:r>
            <a:endParaRPr lang="en-US" dirty="0"/>
          </a:p>
        </p:txBody>
      </p:sp>
      <p:sp>
        <p:nvSpPr>
          <p:cNvPr id="5" name="Text Placeholder 4"/>
          <p:cNvSpPr>
            <a:spLocks noGrp="1"/>
          </p:cNvSpPr>
          <p:nvPr>
            <p:ph type="body" sz="quarter" idx="11"/>
          </p:nvPr>
        </p:nvSpPr>
        <p:spPr>
          <a:xfrm>
            <a:off x="274639" y="1212849"/>
            <a:ext cx="11889564" cy="4462760"/>
          </a:xfrm>
        </p:spPr>
        <p:txBody>
          <a:bodyPr/>
          <a:lstStyle/>
          <a:p>
            <a:endParaRPr lang="en-US" dirty="0" smtClean="0"/>
          </a:p>
          <a:p>
            <a:r>
              <a:rPr lang="en-US" dirty="0" smtClean="0"/>
              <a:t>Body and attachment access</a:t>
            </a:r>
          </a:p>
          <a:p>
            <a:pPr lvl="1"/>
            <a:r>
              <a:rPr lang="en-US" dirty="0" smtClean="0"/>
              <a:t>End-users can install apps from the store that access message body and attachments</a:t>
            </a:r>
          </a:p>
          <a:p>
            <a:pPr lvl="1"/>
            <a:endParaRPr lang="en-US" dirty="0" smtClean="0"/>
          </a:p>
          <a:p>
            <a:r>
              <a:rPr lang="en-US" dirty="0" smtClean="0"/>
              <a:t>Commerce</a:t>
            </a:r>
          </a:p>
          <a:p>
            <a:pPr lvl="1"/>
            <a:r>
              <a:rPr lang="en-US" dirty="0" smtClean="0"/>
              <a:t>Sell, give away or provide subscriptions for your mail apps</a:t>
            </a:r>
          </a:p>
          <a:p>
            <a:pPr lvl="1"/>
            <a:endParaRPr lang="en-US" dirty="0" smtClean="0"/>
          </a:p>
          <a:p>
            <a:r>
              <a:rPr lang="en-US" dirty="0" smtClean="0"/>
              <a:t>Compose</a:t>
            </a:r>
          </a:p>
          <a:p>
            <a:pPr lvl="1"/>
            <a:r>
              <a:rPr lang="en-US" dirty="0" smtClean="0"/>
              <a:t>Create apps to be used while reading a message or appointment, composing, or both</a:t>
            </a:r>
          </a:p>
        </p:txBody>
      </p:sp>
    </p:spTree>
    <p:extLst>
      <p:ext uri="{BB962C8B-B14F-4D97-AF65-F5344CB8AC3E}">
        <p14:creationId xmlns:p14="http://schemas.microsoft.com/office/powerpoint/2010/main" val="16558990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Body and attachment access</a:t>
            </a:r>
            <a:endParaRPr lang="en-US" dirty="0"/>
          </a:p>
        </p:txBody>
      </p:sp>
    </p:spTree>
    <p:extLst>
      <p:ext uri="{BB962C8B-B14F-4D97-AF65-F5344CB8AC3E}">
        <p14:creationId xmlns:p14="http://schemas.microsoft.com/office/powerpoint/2010/main" val="290280947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61593" y="373062"/>
            <a:ext cx="12318736" cy="617220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stretch>
            <a:fillRect/>
          </a:stretch>
        </p:blipFill>
        <p:spPr>
          <a:xfrm>
            <a:off x="1722436" y="677862"/>
            <a:ext cx="3088105" cy="5867400"/>
          </a:xfrm>
          <a:prstGeom prst="rect">
            <a:avLst/>
          </a:prstGeom>
        </p:spPr>
      </p:pic>
      <p:sp>
        <p:nvSpPr>
          <p:cNvPr id="2" name="Rectangle 1"/>
          <p:cNvSpPr/>
          <p:nvPr/>
        </p:nvSpPr>
        <p:spPr bwMode="auto">
          <a:xfrm>
            <a:off x="6980237" y="2963862"/>
            <a:ext cx="3276600" cy="152400"/>
          </a:xfrm>
          <a:prstGeom prst="rect">
            <a:avLst/>
          </a:prstGeom>
          <a:solidFill>
            <a:srgbClr val="F3F3F3"/>
          </a:solidFill>
          <a:ln>
            <a:solidFill>
              <a:srgbClr val="F3F3F3"/>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87990909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0D2E01-1F10-4D07-BCF6-D0FC729F9A60}"/>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17</TotalTime>
  <Words>2017</Words>
  <Application>Microsoft Office PowerPoint</Application>
  <PresentationFormat>Custom</PresentationFormat>
  <Paragraphs>373</Paragraphs>
  <Slides>50</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50</vt:i4>
      </vt:variant>
    </vt:vector>
  </HeadingPairs>
  <TitlesOfParts>
    <vt:vector size="57" baseType="lpstr">
      <vt:lpstr>Arial</vt:lpstr>
      <vt:lpstr>Calibri</vt:lpstr>
      <vt:lpstr>Segoe UI</vt:lpstr>
      <vt:lpstr>Segoe UI Light</vt:lpstr>
      <vt:lpstr>Wingdings</vt:lpstr>
      <vt:lpstr>5-30499_SPC_2014_Dev_Template_16x9</vt:lpstr>
      <vt:lpstr>1_5-30499_SPC_2014_Dev_Template_16x9</vt:lpstr>
      <vt:lpstr>PowerPoint Presentation</vt:lpstr>
      <vt:lpstr>Deep dive into Compose and other updates for Mail Apps</vt:lpstr>
      <vt:lpstr>Mail Apps – a brief intro</vt:lpstr>
      <vt:lpstr>PowerPoint Presentation</vt:lpstr>
      <vt:lpstr>Mail Apps</vt:lpstr>
      <vt:lpstr>What’s new</vt:lpstr>
      <vt:lpstr>What’s new</vt:lpstr>
      <vt:lpstr>Body and attachment access</vt:lpstr>
      <vt:lpstr>PowerPoint Presentation</vt:lpstr>
      <vt:lpstr>Attachments Demo (Harmon.ie)</vt:lpstr>
      <vt:lpstr>Accessing attachments in 2013 RTM</vt:lpstr>
      <vt:lpstr>New approach goals</vt:lpstr>
      <vt:lpstr>The design</vt:lpstr>
      <vt:lpstr>The design</vt:lpstr>
      <vt:lpstr>The design</vt:lpstr>
      <vt:lpstr>A few notes on the callback token</vt:lpstr>
      <vt:lpstr>Attachments code demo</vt:lpstr>
      <vt:lpstr>Saving attachment to SharePoint</vt:lpstr>
      <vt:lpstr>OAuth flow</vt:lpstr>
      <vt:lpstr>OAuth flow</vt:lpstr>
      <vt:lpstr>OAuth flow</vt:lpstr>
      <vt:lpstr>OAuth flow</vt:lpstr>
      <vt:lpstr>Code demo</vt:lpstr>
      <vt:lpstr>Resources</vt:lpstr>
      <vt:lpstr>Commerce</vt:lpstr>
      <vt:lpstr>Paid Mail Apps</vt:lpstr>
      <vt:lpstr>Compose</vt:lpstr>
      <vt:lpstr>Compose demo</vt:lpstr>
      <vt:lpstr>Compose mail apps</vt:lpstr>
      <vt:lpstr>Activation</vt:lpstr>
      <vt:lpstr>Compose mail app capabilities</vt:lpstr>
      <vt:lpstr>Compose mail app capabilities</vt:lpstr>
      <vt:lpstr>Compose mail app capabilities</vt:lpstr>
      <vt:lpstr>Compose mail app capabilities</vt:lpstr>
      <vt:lpstr>Compose mail app capabilities</vt:lpstr>
      <vt:lpstr>Compose mail app capabilities</vt:lpstr>
      <vt:lpstr>Permissions</vt:lpstr>
      <vt:lpstr>Compose code demo</vt:lpstr>
      <vt:lpstr>Possibilities…</vt:lpstr>
      <vt:lpstr>Scenarios</vt:lpstr>
      <vt:lpstr>Scenarios</vt:lpstr>
      <vt:lpstr>Scenarios</vt:lpstr>
      <vt:lpstr>Resources</vt:lpstr>
      <vt:lpstr>MySPC</vt:lpstr>
      <vt:lpstr>PowerPoint Presentation</vt:lpstr>
      <vt:lpstr>Compose app capabilities</vt:lpstr>
      <vt:lpstr>APIs</vt:lpstr>
      <vt:lpstr>APIs</vt:lpstr>
      <vt:lpstr>APIs</vt:lpstr>
      <vt:lpstr>APIs</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into Compose and other updates for Mail Apps</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2014-03-04T21:41:21Z</dcterms:created>
  <dcterms:modified xsi:type="dcterms:W3CDTF">2014-03-05T01:30:17Z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