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3.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6" r:id="rId6"/>
  </p:sldMasterIdLst>
  <p:notesMasterIdLst>
    <p:notesMasterId r:id="rId53"/>
  </p:notesMasterIdLst>
  <p:handoutMasterIdLst>
    <p:handoutMasterId r:id="rId54"/>
  </p:handout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1" r:id="rId51"/>
    <p:sldId id="300" r:id="rId5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commentAuthors" Target="commen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viewProps" Target="viewProp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1"/>
          <c:tx>
            <c:strRef>
              <c:f>Sheet1!$D$7</c:f>
              <c:strCache>
                <c:ptCount val="1"/>
                <c:pt idx="0">
                  <c:v>On-Prem</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Sheet1!$B$8:$B$10</c:f>
              <c:strCache>
                <c:ptCount val="3"/>
                <c:pt idx="0">
                  <c:v>Avg Reponse Time (ms)</c:v>
                </c:pt>
                <c:pt idx="1">
                  <c:v>RPS</c:v>
                </c:pt>
                <c:pt idx="2">
                  <c:v>Avg CPU</c:v>
                </c:pt>
              </c:strCache>
            </c:strRef>
          </c:cat>
          <c:val>
            <c:numRef>
              <c:f>Sheet1!$D$8:$D$10</c:f>
              <c:numCache>
                <c:formatCode>General</c:formatCode>
                <c:ptCount val="3"/>
                <c:pt idx="0">
                  <c:v>750</c:v>
                </c:pt>
                <c:pt idx="1">
                  <c:v>102</c:v>
                </c:pt>
                <c:pt idx="2">
                  <c:v>60</c:v>
                </c:pt>
              </c:numCache>
            </c:numRef>
          </c:val>
        </c:ser>
        <c:ser>
          <c:idx val="2"/>
          <c:order val="2"/>
          <c:tx>
            <c:strRef>
              <c:f>Sheet1!$E$7</c:f>
              <c:strCache>
                <c:ptCount val="1"/>
                <c:pt idx="0">
                  <c:v>Azure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Sheet1!$B$8:$B$10</c:f>
              <c:strCache>
                <c:ptCount val="3"/>
                <c:pt idx="0">
                  <c:v>Avg Reponse Time (ms)</c:v>
                </c:pt>
                <c:pt idx="1">
                  <c:v>RPS</c:v>
                </c:pt>
                <c:pt idx="2">
                  <c:v>Avg CPU</c:v>
                </c:pt>
              </c:strCache>
            </c:strRef>
          </c:cat>
          <c:val>
            <c:numRef>
              <c:f>Sheet1!$E$8:$E$10</c:f>
              <c:numCache>
                <c:formatCode>General</c:formatCode>
                <c:ptCount val="3"/>
                <c:pt idx="0">
                  <c:v>640</c:v>
                </c:pt>
                <c:pt idx="1">
                  <c:v>119</c:v>
                </c:pt>
                <c:pt idx="2">
                  <c:v>92</c:v>
                </c:pt>
              </c:numCache>
            </c:numRef>
          </c:val>
        </c:ser>
        <c:dLbls>
          <c:dLblPos val="inEnd"/>
          <c:showLegendKey val="0"/>
          <c:showVal val="1"/>
          <c:showCatName val="0"/>
          <c:showSerName val="0"/>
          <c:showPercent val="0"/>
          <c:showBubbleSize val="0"/>
        </c:dLbls>
        <c:gapWidth val="65"/>
        <c:axId val="1042964960"/>
        <c:axId val="1042966048"/>
        <c:extLst>
          <c:ext xmlns:c15="http://schemas.microsoft.com/office/drawing/2012/chart" uri="{02D57815-91ED-43cb-92C2-25804820EDAC}">
            <c15:filteredBarSeries>
              <c15:ser>
                <c:idx val="0"/>
                <c:order val="0"/>
                <c:tx>
                  <c:strRef>
                    <c:extLst>
                      <c:ext uri="{02D57815-91ED-43cb-92C2-25804820EDAC}">
                        <c15:formulaRef>
                          <c15:sqref>Sheet1!$C$7</c15:sqref>
                        </c15:formulaRef>
                      </c:ext>
                    </c:extLst>
                    <c:strCache>
                      <c:ptCount val="1"/>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uri="{CE6537A1-D6FC-4f65-9D91-7224C49458BB}">
                      <c15:showLeaderLines val="1"/>
                      <c15:leaderLines>
                        <c:spPr>
                          <a:ln w="9525">
                            <a:solidFill>
                              <a:schemeClr val="dk1">
                                <a:lumMod val="50000"/>
                                <a:lumOff val="50000"/>
                              </a:schemeClr>
                            </a:solidFill>
                          </a:ln>
                          <a:effectLst/>
                        </c:spPr>
                      </c15:leaderLines>
                    </c:ext>
                  </c:extLst>
                </c:dLbls>
                <c:cat>
                  <c:strRef>
                    <c:extLst>
                      <c:ext uri="{02D57815-91ED-43cb-92C2-25804820EDAC}">
                        <c15:formulaRef>
                          <c15:sqref>Sheet1!$B$8:$B$10</c15:sqref>
                        </c15:formulaRef>
                      </c:ext>
                    </c:extLst>
                    <c:strCache>
                      <c:ptCount val="3"/>
                      <c:pt idx="0">
                        <c:v>Avg Reponse Time (ms)</c:v>
                      </c:pt>
                      <c:pt idx="1">
                        <c:v>RPS</c:v>
                      </c:pt>
                      <c:pt idx="2">
                        <c:v>Avg CPU</c:v>
                      </c:pt>
                    </c:strCache>
                  </c:strRef>
                </c:cat>
                <c:val>
                  <c:numRef>
                    <c:extLst>
                      <c:ext uri="{02D57815-91ED-43cb-92C2-25804820EDAC}">
                        <c15:formulaRef>
                          <c15:sqref>Sheet1!$C$8:$C$10</c15:sqref>
                        </c15:formulaRef>
                      </c:ext>
                    </c:extLst>
                    <c:numCache>
                      <c:formatCode>General</c:formatCode>
                      <c:ptCount val="3"/>
                    </c:numCache>
                  </c:numRef>
                </c:val>
              </c15:ser>
            </c15:filteredBarSeries>
          </c:ext>
        </c:extLst>
      </c:barChart>
      <c:catAx>
        <c:axId val="1042964960"/>
        <c:scaling>
          <c:orientation val="minMax"/>
        </c:scaling>
        <c:delete val="0"/>
        <c:axPos val="l"/>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1042966048"/>
        <c:crosses val="autoZero"/>
        <c:auto val="1"/>
        <c:lblAlgn val="ctr"/>
        <c:lblOffset val="100"/>
        <c:noMultiLvlLbl val="0"/>
      </c:catAx>
      <c:valAx>
        <c:axId val="1042966048"/>
        <c:scaling>
          <c:orientation val="minMax"/>
        </c:scaling>
        <c:delete val="0"/>
        <c:axPos val="b"/>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crossAx val="104296496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064635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751292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3ECEFD-0D83-489C-BD95-19A3F6CE89B1}"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32716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3ECEFD-0D83-489C-BD95-19A3F6CE89B1}"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030607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6537668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4014635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
              <a:spcAft>
                <a:spcPts val="400"/>
              </a:spcAft>
            </a:pPr>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4002828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3/6/2014 12:27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7766473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8358918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7581498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032213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106950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D9769F-2E12-4504-9ADB-4F9B97744662}"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0478826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None/>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6880737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D9769F-2E12-4504-9ADB-4F9B97744662}"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41039534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9A47E80-8152-4C93-B5EB-FB5EA07D8999}"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82678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3/6/2014 12:27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034625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9A47E80-8152-4C93-B5EB-FB5EA07D8999}"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326143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0817611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038163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9A47E80-8152-4C93-B5EB-FB5EA07D8999}"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003895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pPr lvl="0">
              <a:lnSpc>
                <a:spcPct val="120000"/>
              </a:lnSpc>
            </a:pPr>
            <a:endParaRPr lang="en-US" dirty="0"/>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3/6/2014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49008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57737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1444521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33</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3/6/2014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500024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34</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3/6/2014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228556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35</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3/6/2014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278434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23250170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5" name="Date Placeholder 4"/>
          <p:cNvSpPr>
            <a:spLocks noGrp="1"/>
          </p:cNvSpPr>
          <p:nvPr>
            <p:ph type="dt" idx="11"/>
          </p:nvPr>
        </p:nvSpPr>
        <p:spPr>
          <a:xfrm>
            <a:off x="3884613" y="0"/>
            <a:ext cx="2971800" cy="457200"/>
          </a:xfrm>
          <a:prstGeom prst="rect">
            <a:avLst/>
          </a:prstGeom>
        </p:spPr>
        <p:txBody>
          <a:bodyPr/>
          <a:lstStyle/>
          <a:p>
            <a:fld id="{DB01413E-F4C4-4520-85B8-B0DDAEB31533}" type="datetime1">
              <a:rPr lang="en-US" smtClean="0">
                <a:solidFill>
                  <a:prstClr val="black"/>
                </a:solidFill>
              </a:rPr>
              <a:pPr/>
              <a:t>3/6/2014</a:t>
            </a:fld>
            <a:endParaRPr lang="en-US">
              <a:solidFill>
                <a:prstClr val="black"/>
              </a:solidFill>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512582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1863512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39</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pPr marL="0" lvl="1" indent="0">
              <a:buNone/>
            </a:pPr>
            <a:endParaRPr lang="en-US" dirty="0"/>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3/6/2014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527378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0699351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04263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946610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45</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78717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49322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764564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19538" y="74613"/>
            <a:ext cx="3216275" cy="1809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6172199" y="8685213"/>
            <a:ext cx="684213" cy="457200"/>
          </a:xfrm>
          <a:prstGeom prst="rect">
            <a:avLst/>
          </a:prstGeom>
        </p:spPr>
        <p:txBody>
          <a:bodyPr/>
          <a:lstStyle/>
          <a:p>
            <a:fld id="{79F84F64-45F0-4E0A-8DEB-31B3AB891848}"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900958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700144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204779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1743198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40481250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40485098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5999519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899954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0429156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671445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5972958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5129146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026665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5895185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4258749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509513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819013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5505729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348451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7518818"/>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3426648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13204469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78207349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9691807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42142427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58908069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52909559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207507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92652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07952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7490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099073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442929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6946095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0049065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3296830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68688132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330104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0754875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42574064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1571190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539357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9332090"/>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4307101"/>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761555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52019252"/>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6468334"/>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2069118"/>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7726700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414769461"/>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693559689"/>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488248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049905434"/>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5886908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080507871"/>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8885774"/>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56021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13913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673521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12748888"/>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82805790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Q&amp;A">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457228" cy="6994525"/>
          </a:xfrm>
          <a:prstGeom prst="rect">
            <a:avLst/>
          </a:prstGeom>
        </p:spPr>
      </p:pic>
      <p:pic>
        <p:nvPicPr>
          <p:cNvPr id="5" name="Picture 4"/>
          <p:cNvPicPr>
            <a:picLocks noChangeAspect="1"/>
          </p:cNvPicPr>
          <p:nvPr userDrawn="1"/>
        </p:nvPicPr>
        <p:blipFill rotWithShape="1">
          <a:blip r:embed="rId3"/>
          <a:srcRect l="15149" t="19365" r="11940" b="30854"/>
          <a:stretch/>
        </p:blipFill>
        <p:spPr>
          <a:xfrm>
            <a:off x="233244" y="207246"/>
            <a:ext cx="3900370" cy="1683867"/>
          </a:xfrm>
          <a:prstGeom prst="rect">
            <a:avLst/>
          </a:prstGeom>
        </p:spPr>
      </p:pic>
    </p:spTree>
    <p:extLst>
      <p:ext uri="{BB962C8B-B14F-4D97-AF65-F5344CB8AC3E}">
        <p14:creationId xmlns:p14="http://schemas.microsoft.com/office/powerpoint/2010/main" val="19455191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29" Type="http://schemas.openxmlformats.org/officeDocument/2006/relationships/slideLayout" Target="../slideLayouts/slideLayout85.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32" Type="http://schemas.openxmlformats.org/officeDocument/2006/relationships/image" Target="../media/image1.png"/><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31" Type="http://schemas.openxmlformats.org/officeDocument/2006/relationships/theme" Target="../theme/theme3.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623764249"/>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239439252"/>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 id="2147484261" r:id="rId15"/>
    <p:sldLayoutId id="2147484262" r:id="rId16"/>
    <p:sldLayoutId id="2147484263" r:id="rId17"/>
    <p:sldLayoutId id="2147484264" r:id="rId18"/>
    <p:sldLayoutId id="2147484265" r:id="rId19"/>
    <p:sldLayoutId id="2147484266" r:id="rId20"/>
    <p:sldLayoutId id="2147484267" r:id="rId21"/>
    <p:sldLayoutId id="2147484268" r:id="rId22"/>
    <p:sldLayoutId id="2147484269" r:id="rId23"/>
    <p:sldLayoutId id="2147484270" r:id="rId24"/>
    <p:sldLayoutId id="2147484271" r:id="rId25"/>
    <p:sldLayoutId id="2147484272" r:id="rId26"/>
    <p:sldLayoutId id="2147484273" r:id="rId27"/>
    <p:sldLayoutId id="2147484274" r:id="rId28"/>
    <p:sldLayoutId id="2147484275" r:id="rId29"/>
    <p:sldLayoutId id="2147484276"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10.xml"/><Relationship Id="rId16" Type="http://schemas.openxmlformats.org/officeDocument/2006/relationships/image" Target="../media/image31.png"/><Relationship Id="rId1" Type="http://schemas.openxmlformats.org/officeDocument/2006/relationships/slideLayout" Target="../slideLayouts/slideLayout38.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microsoft.com/office/2007/relationships/hdphoto" Target="../media/hdphoto1.wdp"/><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37.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9.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39.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5.xml"/><Relationship Id="rId1" Type="http://schemas.openxmlformats.org/officeDocument/2006/relationships/tags" Target="../tags/tag2.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1.xml"/><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5.xml"/><Relationship Id="rId1" Type="http://schemas.openxmlformats.org/officeDocument/2006/relationships/tags" Target="../tags/tag3.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40.xml"/><Relationship Id="rId4" Type="http://schemas.openxmlformats.org/officeDocument/2006/relationships/image" Target="../media/image41.emf"/></Relationships>
</file>

<file path=ppt/slides/_rels/slide24.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23.xml"/><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6.xml"/><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7.xml"/><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8.xml"/><Relationship Id="rId1" Type="http://schemas.openxmlformats.org/officeDocument/2006/relationships/slideLayout" Target="../slideLayouts/slideLayout40.xml"/><Relationship Id="rId4" Type="http://schemas.openxmlformats.org/officeDocument/2006/relationships/image" Target="../media/image45.emf"/></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0.xml"/><Relationship Id="rId1" Type="http://schemas.openxmlformats.org/officeDocument/2006/relationships/slideLayout" Target="../slideLayouts/slideLayout52.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1.xml"/><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3.xml"/><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4.xml"/><Relationship Id="rId1" Type="http://schemas.openxmlformats.org/officeDocument/2006/relationships/slideLayout" Target="../slideLayouts/slideLayout5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6.xml"/><Relationship Id="rId1" Type="http://schemas.openxmlformats.org/officeDocument/2006/relationships/slideLayout" Target="../slideLayouts/slideLayout37.xml"/><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3" Type="http://schemas.openxmlformats.org/officeDocument/2006/relationships/hyperlink" Target="http://msdn.microsoft.com/en-us/library/windowsazure/dn275958.aspx" TargetMode="External"/><Relationship Id="rId2" Type="http://schemas.openxmlformats.org/officeDocument/2006/relationships/hyperlink" Target="https://github.com/windowsazure/azure-sdk-tools-samples" TargetMode="External"/><Relationship Id="rId1" Type="http://schemas.openxmlformats.org/officeDocument/2006/relationships/slideLayout" Target="../slideLayouts/slideLayout38.xml"/><Relationship Id="rId4" Type="http://schemas.openxmlformats.org/officeDocument/2006/relationships/hyperlink" Target="http://www.bing.com/search?q=SharePoint+2013+Search+AnalyticsReporting+database+average+size&amp;qs=n&amp;form=QBRE&amp;pq=sharepoint+2013+search+analyticsreporting+database+average+size&amp;sc=0-0&amp;sp=-1&amp;sk=&amp;cvid=e7cec3fb6e1647859ed418f2587a568d"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8" Type="http://schemas.openxmlformats.org/officeDocument/2006/relationships/hyperlink" Target="http://myspc.sharepointconference.com/cfc/Papers/Details/15081?mySessions=True" TargetMode="External"/><Relationship Id="rId13" Type="http://schemas.openxmlformats.org/officeDocument/2006/relationships/hyperlink" Target="http://myspc.sharepointconference.com/cfc/Papers/Details/12993?mySessions=True" TargetMode="External"/><Relationship Id="rId3" Type="http://schemas.openxmlformats.org/officeDocument/2006/relationships/hyperlink" Target="http://myspc.sharepointconference.com/cfc/Papers/Details/12900?mySessions=True" TargetMode="External"/><Relationship Id="rId7" Type="http://schemas.openxmlformats.org/officeDocument/2006/relationships/hyperlink" Target="http://myspc.sharepointconference.com/cfc/Papers/Details/14059?mySessions=True" TargetMode="External"/><Relationship Id="rId12" Type="http://schemas.openxmlformats.org/officeDocument/2006/relationships/hyperlink" Target="http://myspc.sharepointconference.com/cfc/Papers/Details/15243?mySessions=True" TargetMode="External"/><Relationship Id="rId2" Type="http://schemas.openxmlformats.org/officeDocument/2006/relationships/hyperlink" Target="http://myspc.sharepointconference.com/cfc/Papers/Details/14010?mySessions=True" TargetMode="External"/><Relationship Id="rId1" Type="http://schemas.openxmlformats.org/officeDocument/2006/relationships/slideLayout" Target="../slideLayouts/slideLayout45.xml"/><Relationship Id="rId6" Type="http://schemas.openxmlformats.org/officeDocument/2006/relationships/hyperlink" Target="http://myspc.sharepointconference.com/cfc/Papers/Details/12842?mySessions=True" TargetMode="External"/><Relationship Id="rId11" Type="http://schemas.openxmlformats.org/officeDocument/2006/relationships/hyperlink" Target="http://myspc.sharepointconference.com/cfc/Papers/Details/12881?mySessions=True" TargetMode="External"/><Relationship Id="rId5" Type="http://schemas.openxmlformats.org/officeDocument/2006/relationships/hyperlink" Target="http://myspc.sharepointconference.com/cfc/Papers/Details/12861?mySessions=True" TargetMode="External"/><Relationship Id="rId10" Type="http://schemas.openxmlformats.org/officeDocument/2006/relationships/hyperlink" Target="http://myspc.sharepointconference.com/cfc/Papers/Details/12874?mySessions=True" TargetMode="External"/><Relationship Id="rId4" Type="http://schemas.openxmlformats.org/officeDocument/2006/relationships/hyperlink" Target="http://myspc.sharepointconference.com/cfc/Papers/Details/12932?mySessions=True" TargetMode="External"/><Relationship Id="rId9" Type="http://schemas.openxmlformats.org/officeDocument/2006/relationships/hyperlink" Target="http://myspc.sharepointconference.com/cfc/Papers/Details/14011?mySessions=True" TargetMode="External"/><Relationship Id="rId14" Type="http://schemas.openxmlformats.org/officeDocument/2006/relationships/hyperlink" Target="http://myspc.sharepointconference.com/cfc/Papers/Details/14058?mySessions=True"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6.xml"/></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0.xml"/><Relationship Id="rId1" Type="http://schemas.openxmlformats.org/officeDocument/2006/relationships/slideLayout" Target="../slideLayouts/slideLayout6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1.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2.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42.xml"/><Relationship Id="rId6" Type="http://schemas.openxmlformats.org/officeDocument/2006/relationships/image" Target="../media/image15.jpg"/><Relationship Id="rId5" Type="http://schemas.openxmlformats.org/officeDocument/2006/relationships/image" Target="../media/image11.png"/><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37.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717925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bwMode="auto">
          <a:xfrm>
            <a:off x="269008" y="2125663"/>
            <a:ext cx="5486157" cy="358939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Content</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6" name="Title 45"/>
          <p:cNvSpPr>
            <a:spLocks noGrp="1"/>
          </p:cNvSpPr>
          <p:nvPr>
            <p:ph type="title"/>
          </p:nvPr>
        </p:nvSpPr>
        <p:spPr/>
        <p:txBody>
          <a:bodyPr/>
          <a:lstStyle/>
          <a:p>
            <a:r>
              <a:rPr lang="en-US" dirty="0" smtClean="0"/>
              <a:t>SharePoint 2013 Search Driven Publishing!</a:t>
            </a:r>
            <a:endParaRPr lang="en-US" dirty="0"/>
          </a:p>
        </p:txBody>
      </p:sp>
      <p:sp>
        <p:nvSpPr>
          <p:cNvPr id="18" name="Title 2"/>
          <p:cNvSpPr txBox="1">
            <a:spLocks/>
          </p:cNvSpPr>
          <p:nvPr/>
        </p:nvSpPr>
        <p:spPr>
          <a:xfrm>
            <a:off x="531948" y="233151"/>
            <a:ext cx="11370961" cy="762786"/>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sz="5507" i="1">
              <a:gradFill>
                <a:gsLst>
                  <a:gs pos="1250">
                    <a:srgbClr val="012654"/>
                  </a:gs>
                  <a:gs pos="100000">
                    <a:srgbClr val="012654"/>
                  </a:gs>
                </a:gsLst>
                <a:lin ang="5400000" scaled="0"/>
              </a:gradFill>
            </a:endParaRPr>
          </a:p>
        </p:txBody>
      </p:sp>
      <p:sp>
        <p:nvSpPr>
          <p:cNvPr id="21" name="Rounded Rectangle 20"/>
          <p:cNvSpPr/>
          <p:nvPr/>
        </p:nvSpPr>
        <p:spPr bwMode="auto">
          <a:xfrm>
            <a:off x="8130399" y="4818451"/>
            <a:ext cx="1490751" cy="1728089"/>
          </a:xfrm>
          <a:prstGeom prst="roundRect">
            <a:avLst>
              <a:gd name="adj" fmla="val 5743"/>
            </a:avLst>
          </a:prstGeom>
          <a:noFill/>
          <a:ln w="19050">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07" tIns="46604" rIns="93207" bIns="46604" numCol="1" rtlCol="0" anchor="ctr" anchorCtr="0" compatLnSpc="1">
            <a:prstTxWarp prst="textNoShape">
              <a:avLst/>
            </a:prstTxWarp>
          </a:bodyPr>
          <a:lstStyle/>
          <a:p>
            <a:pPr algn="ctr" defTabSz="931731"/>
            <a:endParaRPr lang="en-US" sz="2242" dirty="0">
              <a:solidFill>
                <a:srgbClr val="0072C6"/>
              </a:solidFill>
            </a:endParaRPr>
          </a:p>
        </p:txBody>
      </p:sp>
      <p:sp>
        <p:nvSpPr>
          <p:cNvPr id="22" name="Rounded Rectangle 21"/>
          <p:cNvSpPr/>
          <p:nvPr/>
        </p:nvSpPr>
        <p:spPr bwMode="auto">
          <a:xfrm>
            <a:off x="1500865" y="3949294"/>
            <a:ext cx="8419626" cy="419688"/>
          </a:xfrm>
          <a:prstGeom prst="roundRect">
            <a:avLst>
              <a:gd name="adj" fmla="val 14382"/>
            </a:avLst>
          </a:prstGeom>
          <a:noFill/>
          <a:ln w="19050">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07" tIns="46604" rIns="93207" bIns="46604" numCol="1" rtlCol="0" anchor="ctr" anchorCtr="0" compatLnSpc="1">
            <a:prstTxWarp prst="textNoShape">
              <a:avLst/>
            </a:prstTxWarp>
          </a:bodyPr>
          <a:lstStyle/>
          <a:p>
            <a:pPr algn="ctr" defTabSz="931731"/>
            <a:endParaRPr lang="en-US" sz="2038" dirty="0">
              <a:solidFill>
                <a:srgbClr val="FFFFFF"/>
              </a:solidFill>
            </a:endParaRPr>
          </a:p>
        </p:txBody>
      </p:sp>
      <p:grpSp>
        <p:nvGrpSpPr>
          <p:cNvPr id="4" name="Group 3"/>
          <p:cNvGrpSpPr/>
          <p:nvPr/>
        </p:nvGrpSpPr>
        <p:grpSpPr>
          <a:xfrm>
            <a:off x="832012" y="4207869"/>
            <a:ext cx="1751441" cy="839759"/>
            <a:chOff x="5154944" y="5060415"/>
            <a:chExt cx="1751441" cy="839759"/>
          </a:xfrm>
        </p:grpSpPr>
        <p:sp>
          <p:nvSpPr>
            <p:cNvPr id="26" name="TextBox 25"/>
            <p:cNvSpPr txBox="1"/>
            <p:nvPr/>
          </p:nvSpPr>
          <p:spPr>
            <a:xfrm>
              <a:off x="5580780" y="5060415"/>
              <a:ext cx="1286430" cy="192250"/>
            </a:xfrm>
            <a:prstGeom prst="rect">
              <a:avLst/>
            </a:prstGeom>
            <a:noFill/>
            <a:ln>
              <a:noFill/>
            </a:ln>
          </p:spPr>
          <p:txBody>
            <a:bodyPr wrap="square" lIns="0" tIns="0" rIns="0" bIns="0" rtlCol="0">
              <a:spAutoFit/>
            </a:bodyPr>
            <a:lstStyle/>
            <a:p>
              <a:pPr defTabSz="466019"/>
              <a:r>
                <a:rPr lang="en-US" sz="1224" dirty="0" smtClean="0">
                  <a:solidFill>
                    <a:srgbClr val="FFFFFF"/>
                  </a:solidFill>
                </a:rPr>
                <a:t>CATALOG</a:t>
              </a:r>
              <a:endParaRPr lang="en-US" sz="1224" dirty="0">
                <a:solidFill>
                  <a:srgbClr val="FFFFFF"/>
                </a:solidFill>
              </a:endParaRPr>
            </a:p>
          </p:txBody>
        </p:sp>
        <p:pic>
          <p:nvPicPr>
            <p:cNvPr id="33" name="Picture 3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54944" y="5308179"/>
              <a:ext cx="1751441" cy="591995"/>
            </a:xfrm>
            <a:prstGeom prst="rect">
              <a:avLst/>
            </a:prstGeom>
            <a:ln>
              <a:noFill/>
            </a:ln>
            <a:effectLst/>
          </p:spPr>
        </p:pic>
      </p:grpSp>
      <p:grpSp>
        <p:nvGrpSpPr>
          <p:cNvPr id="5" name="Group 4"/>
          <p:cNvGrpSpPr/>
          <p:nvPr/>
        </p:nvGrpSpPr>
        <p:grpSpPr>
          <a:xfrm>
            <a:off x="1833330" y="2541596"/>
            <a:ext cx="1366141" cy="1728089"/>
            <a:chOff x="6879614" y="4818451"/>
            <a:chExt cx="1366141" cy="1728089"/>
          </a:xfrm>
        </p:grpSpPr>
        <p:sp>
          <p:nvSpPr>
            <p:cNvPr id="27" name="Rounded Rectangle 26"/>
            <p:cNvSpPr/>
            <p:nvPr/>
          </p:nvSpPr>
          <p:spPr bwMode="auto">
            <a:xfrm>
              <a:off x="6879614" y="4818451"/>
              <a:ext cx="1337276" cy="1728089"/>
            </a:xfrm>
            <a:prstGeom prst="roundRect">
              <a:avLst>
                <a:gd name="adj" fmla="val 5743"/>
              </a:avLst>
            </a:prstGeom>
            <a:noFill/>
            <a:ln w="19050">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07" tIns="46604" rIns="93207" bIns="46604" numCol="1" rtlCol="0" anchor="ctr" anchorCtr="0" compatLnSpc="1">
              <a:prstTxWarp prst="textNoShape">
                <a:avLst/>
              </a:prstTxWarp>
            </a:bodyPr>
            <a:lstStyle/>
            <a:p>
              <a:pPr algn="ctr" defTabSz="931731"/>
              <a:endParaRPr lang="en-US" sz="2242" dirty="0">
                <a:solidFill>
                  <a:srgbClr val="0072C6"/>
                </a:solidFill>
              </a:endParaRPr>
            </a:p>
          </p:txBody>
        </p:sp>
        <p:sp>
          <p:nvSpPr>
            <p:cNvPr id="28" name="TextBox 27"/>
            <p:cNvSpPr txBox="1"/>
            <p:nvPr/>
          </p:nvSpPr>
          <p:spPr>
            <a:xfrm>
              <a:off x="7013914" y="5060530"/>
              <a:ext cx="1231841" cy="192135"/>
            </a:xfrm>
            <a:prstGeom prst="rect">
              <a:avLst/>
            </a:prstGeom>
            <a:noFill/>
            <a:ln>
              <a:noFill/>
            </a:ln>
          </p:spPr>
          <p:txBody>
            <a:bodyPr wrap="square" lIns="0" tIns="0" rIns="0" bIns="0" rtlCol="0">
              <a:spAutoFit/>
            </a:bodyPr>
            <a:lstStyle/>
            <a:p>
              <a:pPr defTabSz="466019"/>
              <a:r>
                <a:rPr lang="en-US" sz="1224" dirty="0" smtClean="0">
                  <a:solidFill>
                    <a:srgbClr val="FFFFFF"/>
                  </a:solidFill>
                </a:rPr>
                <a:t>DOCUMENTS</a:t>
              </a:r>
              <a:endParaRPr lang="en-US" sz="1224" dirty="0">
                <a:solidFill>
                  <a:srgbClr val="FFFFFF"/>
                </a:solidFill>
              </a:endParaRPr>
            </a:p>
          </p:txBody>
        </p:sp>
        <p:pic>
          <p:nvPicPr>
            <p:cNvPr id="34" name="Picture 3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50432" y="5349691"/>
              <a:ext cx="969289" cy="550612"/>
            </a:xfrm>
            <a:prstGeom prst="rect">
              <a:avLst/>
            </a:prstGeom>
            <a:ln>
              <a:noFill/>
            </a:ln>
            <a:effectLst/>
          </p:spPr>
        </p:pic>
        <p:pic>
          <p:nvPicPr>
            <p:cNvPr id="36" name="Picture 3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193164" y="5657502"/>
              <a:ext cx="969289" cy="550612"/>
            </a:xfrm>
            <a:prstGeom prst="rect">
              <a:avLst/>
            </a:prstGeom>
            <a:ln>
              <a:noFill/>
            </a:ln>
            <a:effectLst/>
          </p:spPr>
        </p:pic>
      </p:grpSp>
      <p:pic>
        <p:nvPicPr>
          <p:cNvPr id="37"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754741" y="3949294"/>
            <a:ext cx="1440377" cy="2259548"/>
          </a:xfrm>
          <a:prstGeom prst="rect">
            <a:avLst/>
          </a:prstGeom>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38" name="Picture 2" descr="C:\Users\janhs\AppData\Local\Microsoft\Windows\Temporary Internet Files\Content.Outlook\1XB8H63D\Yellowfield (4).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314581" y="3957899"/>
            <a:ext cx="1203148" cy="2242337"/>
          </a:xfrm>
          <a:prstGeom prst="rect">
            <a:avLst/>
          </a:prstGeom>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3" descr="C:\Users\janhs\AppData\Local\Microsoft\Windows\Temporary Internet Files\Content.Outlook\1XB8H63D\WWIToday (4).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0800601" y="1328571"/>
            <a:ext cx="1315490" cy="2259547"/>
          </a:xfrm>
          <a:prstGeom prst="rect">
            <a:avLst/>
          </a:prstGeom>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3371660" y="2751184"/>
            <a:ext cx="1307009" cy="1275721"/>
            <a:chOff x="51929" y="2730501"/>
            <a:chExt cx="1307009" cy="1275721"/>
          </a:xfrm>
        </p:grpSpPr>
        <p:sp>
          <p:nvSpPr>
            <p:cNvPr id="32" name="TextBox 31"/>
            <p:cNvSpPr txBox="1"/>
            <p:nvPr/>
          </p:nvSpPr>
          <p:spPr>
            <a:xfrm>
              <a:off x="210185" y="2730501"/>
              <a:ext cx="752619" cy="192135"/>
            </a:xfrm>
            <a:prstGeom prst="rect">
              <a:avLst/>
            </a:prstGeom>
            <a:noFill/>
            <a:ln>
              <a:noFill/>
            </a:ln>
          </p:spPr>
          <p:txBody>
            <a:bodyPr wrap="square" lIns="0" tIns="0" rIns="0" bIns="0" rtlCol="0">
              <a:spAutoFit/>
            </a:bodyPr>
            <a:lstStyle/>
            <a:p>
              <a:pPr defTabSz="466019"/>
              <a:r>
                <a:rPr lang="en-US" sz="1224" dirty="0">
                  <a:solidFill>
                    <a:srgbClr val="FFFFFF"/>
                  </a:solidFill>
                </a:rPr>
                <a:t>ARTICLES</a:t>
              </a:r>
            </a:p>
          </p:txBody>
        </p:sp>
        <p:pic>
          <p:nvPicPr>
            <p:cNvPr id="40" name="Picture 4" descr="C:\Users\janhs\AppData\Local\Microsoft\Windows\Temporary Internet Files\Content.Outlook\1XB8H63D\Yellowfield (4).png"/>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51929" y="2989052"/>
              <a:ext cx="1307009" cy="1017170"/>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487483" y="2559372"/>
            <a:ext cx="1440608" cy="1710597"/>
            <a:chOff x="3802153" y="4821652"/>
            <a:chExt cx="1440608" cy="1710597"/>
          </a:xfrm>
        </p:grpSpPr>
        <p:sp>
          <p:nvSpPr>
            <p:cNvPr id="29" name="Rounded Rectangle 28"/>
            <p:cNvSpPr/>
            <p:nvPr/>
          </p:nvSpPr>
          <p:spPr bwMode="auto">
            <a:xfrm>
              <a:off x="3846242" y="4821652"/>
              <a:ext cx="1396519" cy="1710597"/>
            </a:xfrm>
            <a:prstGeom prst="roundRect">
              <a:avLst>
                <a:gd name="adj" fmla="val 5743"/>
              </a:avLst>
            </a:prstGeom>
            <a:noFill/>
            <a:ln w="19050">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07" tIns="46604" rIns="93207" bIns="46604" numCol="1" rtlCol="0" anchor="ctr" anchorCtr="0" compatLnSpc="1">
              <a:prstTxWarp prst="textNoShape">
                <a:avLst/>
              </a:prstTxWarp>
            </a:bodyPr>
            <a:lstStyle/>
            <a:p>
              <a:pPr algn="ctr" defTabSz="931731"/>
              <a:endParaRPr lang="en-US" sz="2242" dirty="0">
                <a:solidFill>
                  <a:srgbClr val="0072C6"/>
                </a:solidFill>
              </a:endParaRPr>
            </a:p>
          </p:txBody>
        </p:sp>
        <p:sp>
          <p:nvSpPr>
            <p:cNvPr id="30" name="TextBox 29"/>
            <p:cNvSpPr txBox="1"/>
            <p:nvPr/>
          </p:nvSpPr>
          <p:spPr>
            <a:xfrm>
              <a:off x="3970888" y="5062550"/>
              <a:ext cx="1219239" cy="192135"/>
            </a:xfrm>
            <a:prstGeom prst="rect">
              <a:avLst/>
            </a:prstGeom>
            <a:noFill/>
            <a:ln>
              <a:noFill/>
            </a:ln>
          </p:spPr>
          <p:txBody>
            <a:bodyPr wrap="square" lIns="0" tIns="0" rIns="0" bIns="0" rtlCol="0">
              <a:spAutoFit/>
            </a:bodyPr>
            <a:lstStyle/>
            <a:p>
              <a:pPr defTabSz="466019"/>
              <a:r>
                <a:rPr lang="en-US" sz="1224" dirty="0">
                  <a:solidFill>
                    <a:srgbClr val="FFFFFF"/>
                  </a:solidFill>
                </a:rPr>
                <a:t>ASSET LIBRARY</a:t>
              </a:r>
            </a:p>
          </p:txBody>
        </p:sp>
        <p:pic>
          <p:nvPicPr>
            <p:cNvPr id="41" name="Picture 5" descr="C:\Users\janhs\AppData\Local\Microsoft\Windows\Temporary Internet Files\Content.Outlook\1XB8H63D\Yellowfield (4).png"/>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4070348" y="5353679"/>
              <a:ext cx="791430" cy="52318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2" name="Picture 5" descr="C:\Users\janhs\AppData\Local\Microsoft\Windows\Temporary Internet Files\Content.Outlook\1XB8H63D\Yellowfield (4).png"/>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3802153" y="5585494"/>
              <a:ext cx="831908" cy="549946"/>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2956682" y="4282774"/>
            <a:ext cx="1195067" cy="1235902"/>
            <a:chOff x="8305680" y="5062550"/>
            <a:chExt cx="1195067" cy="1235902"/>
          </a:xfrm>
        </p:grpSpPr>
        <p:pic>
          <p:nvPicPr>
            <p:cNvPr id="43" name="Picture 42"/>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8305680" y="5264260"/>
              <a:ext cx="1195067" cy="1034192"/>
            </a:xfrm>
            <a:prstGeom prst="rect">
              <a:avLst/>
            </a:prstGeom>
            <a:ln>
              <a:noFill/>
            </a:ln>
            <a:effectLst/>
          </p:spPr>
        </p:pic>
        <p:sp>
          <p:nvSpPr>
            <p:cNvPr id="44" name="TextBox 43"/>
            <p:cNvSpPr txBox="1"/>
            <p:nvPr/>
          </p:nvSpPr>
          <p:spPr>
            <a:xfrm>
              <a:off x="8356431" y="5062550"/>
              <a:ext cx="1054639" cy="192135"/>
            </a:xfrm>
            <a:prstGeom prst="rect">
              <a:avLst/>
            </a:prstGeom>
            <a:noFill/>
            <a:ln>
              <a:noFill/>
            </a:ln>
          </p:spPr>
          <p:txBody>
            <a:bodyPr wrap="square" lIns="0" tIns="0" rIns="0" bIns="0" rtlCol="0">
              <a:spAutoFit/>
            </a:bodyPr>
            <a:lstStyle/>
            <a:p>
              <a:pPr defTabSz="466019"/>
              <a:r>
                <a:rPr lang="en-US" sz="1224" dirty="0">
                  <a:solidFill>
                    <a:srgbClr val="FFFFFF"/>
                  </a:solidFill>
                </a:rPr>
                <a:t>NAVIGATION</a:t>
              </a:r>
            </a:p>
          </p:txBody>
        </p:sp>
      </p:grpSp>
      <p:pic>
        <p:nvPicPr>
          <p:cNvPr id="45" name="Picture 2" descr="C:\Users\janhs\AppData\Local\Microsoft\Windows\Temporary Internet Files\Content.Outlook\4OAUFH1C\Home (2).png"/>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8044635" y="4549330"/>
            <a:ext cx="1027151" cy="1925682"/>
          </a:xfrm>
          <a:prstGeom prst="rect">
            <a:avLst/>
          </a:prstGeom>
          <a:noFill/>
          <a:extLst>
            <a:ext uri="{909E8E84-426E-40DD-AFC4-6F175D3DCCD1}">
              <a14:hiddenFill xmlns:a14="http://schemas.microsoft.com/office/drawing/2010/main">
                <a:solidFill>
                  <a:srgbClr val="FFFFFF"/>
                </a:solidFill>
              </a14:hiddenFill>
            </a:ext>
          </a:extLst>
        </p:spPr>
      </p:pic>
      <p:grpSp>
        <p:nvGrpSpPr>
          <p:cNvPr id="47" name="Group 46"/>
          <p:cNvGrpSpPr/>
          <p:nvPr/>
        </p:nvGrpSpPr>
        <p:grpSpPr>
          <a:xfrm>
            <a:off x="8673463" y="1366453"/>
            <a:ext cx="1856604" cy="1698761"/>
            <a:chOff x="2845942" y="426153"/>
            <a:chExt cx="9342883" cy="6141575"/>
          </a:xfrm>
        </p:grpSpPr>
        <p:pic>
          <p:nvPicPr>
            <p:cNvPr id="48" name="Picture 47"/>
            <p:cNvPicPr>
              <a:picLocks noChangeAspect="1"/>
            </p:cNvPicPr>
            <p:nvPr/>
          </p:nvPicPr>
          <p:blipFill rotWithShape="1">
            <a:blip r:embed="rId14" cstate="screen">
              <a:extLst>
                <a:ext uri="{BEBA8EAE-BF5A-486C-A8C5-ECC9F3942E4B}">
                  <a14:imgProps xmlns:a14="http://schemas.microsoft.com/office/drawing/2010/main">
                    <a14:imgLayer r:embed="rId15">
                      <a14:imgEffect>
                        <a14:backgroundRemoval t="2756" b="95004" l="1241" r="96785"/>
                      </a14:imgEffect>
                    </a14:imgLayer>
                  </a14:imgProps>
                </a:ext>
                <a:ext uri="{28A0092B-C50C-407E-A947-70E740481C1C}">
                  <a14:useLocalDpi xmlns:a14="http://schemas.microsoft.com/office/drawing/2010/main"/>
                </a:ext>
              </a:extLst>
            </a:blip>
            <a:srcRect l="4126" t="7195" r="9642" b="8850"/>
            <a:stretch/>
          </p:blipFill>
          <p:spPr>
            <a:xfrm>
              <a:off x="2845942" y="426153"/>
              <a:ext cx="9342883" cy="6141575"/>
            </a:xfrm>
            <a:prstGeom prst="rect">
              <a:avLst/>
            </a:prstGeom>
            <a:ln>
              <a:noFill/>
            </a:ln>
            <a:effectLst>
              <a:outerShdw blurRad="292100" dist="139700" dir="2700000" algn="tl" rotWithShape="0">
                <a:srgbClr val="333333">
                  <a:alpha val="65000"/>
                </a:srgbClr>
              </a:outerShdw>
            </a:effectLst>
          </p:spPr>
        </p:pic>
        <p:pic>
          <p:nvPicPr>
            <p:cNvPr id="49" name="Picture 48"/>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3531574" y="1073716"/>
              <a:ext cx="8468335" cy="4758398"/>
            </a:xfrm>
            <a:prstGeom prst="rect">
              <a:avLst/>
            </a:prstGeom>
          </p:spPr>
        </p:pic>
      </p:grpSp>
      <p:sp>
        <p:nvSpPr>
          <p:cNvPr id="8" name="Striped Right Arrow 7"/>
          <p:cNvSpPr/>
          <p:nvPr/>
        </p:nvSpPr>
        <p:spPr bwMode="auto">
          <a:xfrm>
            <a:off x="4922093" y="1750446"/>
            <a:ext cx="3960440" cy="3427016"/>
          </a:xfrm>
          <a:prstGeom prst="stripedRightArrow">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46538" tIns="46538" rIns="46538" bIns="46538" numCol="1" spcCol="0" rtlCol="0" fromWordArt="0" anchor="ctr" anchorCtr="0" forceAA="0" compatLnSpc="1">
            <a:prstTxWarp prst="textNoShape">
              <a:avLst/>
            </a:prstTxWarp>
            <a:noAutofit/>
          </a:bodyPr>
          <a:lstStyle/>
          <a:p>
            <a:pPr algn="ctr" defTabSz="931731"/>
            <a:r>
              <a:rPr lang="en-US" sz="2400" dirty="0" smtClean="0">
                <a:solidFill>
                  <a:srgbClr val="FFFFFF"/>
                </a:solidFill>
              </a:rPr>
              <a:t>Search</a:t>
            </a:r>
            <a:endParaRPr lang="en-US" sz="2400" dirty="0">
              <a:solidFill>
                <a:srgbClr val="FFFFFF"/>
              </a:solidFill>
            </a:endParaRPr>
          </a:p>
        </p:txBody>
      </p:sp>
      <p:sp>
        <p:nvSpPr>
          <p:cNvPr id="9" name="Rounded Rectangle 8"/>
          <p:cNvSpPr/>
          <p:nvPr/>
        </p:nvSpPr>
        <p:spPr bwMode="auto">
          <a:xfrm>
            <a:off x="8018437" y="4472913"/>
            <a:ext cx="1092251" cy="2094471"/>
          </a:xfrm>
          <a:prstGeom prst="roundRect">
            <a:avLst/>
          </a:prstGeom>
          <a:noFill/>
          <a:ln w="762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sp>
        <p:nvSpPr>
          <p:cNvPr id="54" name="Rectangle 53"/>
          <p:cNvSpPr/>
          <p:nvPr/>
        </p:nvSpPr>
        <p:spPr>
          <a:xfrm>
            <a:off x="9065003" y="3139340"/>
            <a:ext cx="1735598" cy="646425"/>
          </a:xfrm>
          <a:prstGeom prst="rect">
            <a:avLst/>
          </a:prstGeom>
          <a:noFill/>
          <a:ln w="25400" cap="flat" cmpd="sng" algn="ctr">
            <a:noFill/>
            <a:prstDash val="solid"/>
          </a:ln>
          <a:effectLst/>
        </p:spPr>
        <p:txBody>
          <a:bodyPr lIns="184745" tIns="46188" rIns="92374" bIns="92374" rtlCol="0" anchor="b"/>
          <a:lstStyle/>
          <a:p>
            <a:pPr defTabSz="923370">
              <a:lnSpc>
                <a:spcPts val="3058"/>
              </a:lnSpc>
              <a:defRPr/>
            </a:pPr>
            <a:r>
              <a:rPr lang="en-US" sz="2400" kern="0" dirty="0" smtClean="0">
                <a:solidFill>
                  <a:srgbClr val="FFFFFF"/>
                </a:solidFill>
                <a:cs typeface="Segoe UI" panose="020B0502040204020203" pitchFamily="34" charset="0"/>
              </a:rPr>
              <a:t>Usage</a:t>
            </a:r>
            <a:endParaRPr lang="en-US" sz="2400" kern="0" dirty="0">
              <a:solidFill>
                <a:srgbClr val="FFFFFF"/>
              </a:solidFill>
              <a:cs typeface="Segoe UI" panose="020B0502040204020203" pitchFamily="34" charset="0"/>
            </a:endParaRPr>
          </a:p>
        </p:txBody>
      </p:sp>
    </p:spTree>
    <p:extLst>
      <p:ext uri="{BB962C8B-B14F-4D97-AF65-F5344CB8AC3E}">
        <p14:creationId xmlns:p14="http://schemas.microsoft.com/office/powerpoint/2010/main" val="335804804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8" grpId="0" animBg="1"/>
      <p:bldP spid="9" grpId="0" animBg="1"/>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bwMode="auto">
          <a:xfrm>
            <a:off x="732566" y="3193808"/>
            <a:ext cx="27432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Content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3475523" y="3193808"/>
            <a:ext cx="2743200" cy="274185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Search</a:t>
            </a:r>
          </a:p>
        </p:txBody>
      </p:sp>
      <p:sp>
        <p:nvSpPr>
          <p:cNvPr id="36" name="Rectangle 35"/>
          <p:cNvSpPr/>
          <p:nvPr/>
        </p:nvSpPr>
        <p:spPr bwMode="auto">
          <a:xfrm>
            <a:off x="6218480" y="3193808"/>
            <a:ext cx="27432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Publishing Portal</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Search Driven Publishing (SDP)</a:t>
            </a:r>
            <a:br>
              <a:rPr lang="en-US" dirty="0" smtClean="0"/>
            </a:br>
            <a:endParaRPr lang="en-US" dirty="0"/>
          </a:p>
        </p:txBody>
      </p:sp>
      <p:sp>
        <p:nvSpPr>
          <p:cNvPr id="4" name="Text Placeholder 3"/>
          <p:cNvSpPr>
            <a:spLocks noGrp="1"/>
          </p:cNvSpPr>
          <p:nvPr>
            <p:ph type="body" sz="quarter" idx="11"/>
          </p:nvPr>
        </p:nvSpPr>
        <p:spPr>
          <a:prstGeom prst="rect">
            <a:avLst/>
          </a:prstGeom>
        </p:spPr>
        <p:txBody>
          <a:bodyPr/>
          <a:lstStyle/>
          <a:p>
            <a:r>
              <a:rPr lang="nb-NO" dirty="0" smtClean="0"/>
              <a:t>Dynamic content reuse through search</a:t>
            </a:r>
            <a:endParaRPr lang="nb-NO" dirty="0"/>
          </a:p>
        </p:txBody>
      </p:sp>
      <p:sp>
        <p:nvSpPr>
          <p:cNvPr id="32" name="Freeform 128"/>
          <p:cNvSpPr>
            <a:spLocks noEditPoints="1"/>
          </p:cNvSpPr>
          <p:nvPr/>
        </p:nvSpPr>
        <p:spPr bwMode="black">
          <a:xfrm>
            <a:off x="1600377" y="4042728"/>
            <a:ext cx="1063311" cy="1163352"/>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sz="1600" dirty="0">
              <a:solidFill>
                <a:srgbClr val="000000"/>
              </a:solidFill>
            </a:endParaRPr>
          </a:p>
        </p:txBody>
      </p:sp>
      <p:pic>
        <p:nvPicPr>
          <p:cNvPr id="56" name="Picture 55"/>
          <p:cNvPicPr>
            <a:picLocks noChangeAspect="1"/>
          </p:cNvPicPr>
          <p:nvPr/>
        </p:nvPicPr>
        <p:blipFill>
          <a:blip r:embed="rId3"/>
          <a:stretch>
            <a:fillRect/>
          </a:stretch>
        </p:blipFill>
        <p:spPr>
          <a:xfrm>
            <a:off x="6609786" y="3898882"/>
            <a:ext cx="1937778" cy="1606202"/>
          </a:xfrm>
          <a:prstGeom prst="rect">
            <a:avLst/>
          </a:prstGeom>
        </p:spPr>
      </p:pic>
      <p:sp>
        <p:nvSpPr>
          <p:cNvPr id="57" name="Freeform 104"/>
          <p:cNvSpPr>
            <a:spLocks noChangeAspect="1" noEditPoints="1"/>
          </p:cNvSpPr>
          <p:nvPr/>
        </p:nvSpPr>
        <p:spPr bwMode="black">
          <a:xfrm>
            <a:off x="4206723" y="4042728"/>
            <a:ext cx="1217261" cy="122239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sp>
        <p:nvSpPr>
          <p:cNvPr id="37" name="Rectangle 36"/>
          <p:cNvSpPr/>
          <p:nvPr/>
        </p:nvSpPr>
        <p:spPr bwMode="auto">
          <a:xfrm>
            <a:off x="8961437" y="3193808"/>
            <a:ext cx="2743200" cy="274185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User Experience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39" name="Picture 3" descr="\\MAGNUM\Projects\Microsoft\Cloud Power FY12\Design\ICONS_PNG\User.png"/>
          <p:cNvPicPr>
            <a:picLocks noChangeAspect="1" noChangeArrowheads="1"/>
          </p:cNvPicPr>
          <p:nvPr/>
        </p:nvPicPr>
        <p:blipFill>
          <a:blip r:embed="rId4" cstate="print">
            <a:biLevel thresh="25000"/>
          </a:blip>
          <a:srcRect/>
          <a:stretch>
            <a:fillRect/>
          </a:stretch>
        </p:blipFill>
        <p:spPr bwMode="auto">
          <a:xfrm>
            <a:off x="9490106" y="3910564"/>
            <a:ext cx="1383853" cy="1383295"/>
          </a:xfrm>
          <a:prstGeom prst="rect">
            <a:avLst/>
          </a:prstGeom>
          <a:noFill/>
        </p:spPr>
      </p:pic>
    </p:spTree>
    <p:extLst>
      <p:ext uri="{BB962C8B-B14F-4D97-AF65-F5344CB8AC3E}">
        <p14:creationId xmlns:p14="http://schemas.microsoft.com/office/powerpoint/2010/main" val="236381678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Driven Publishing, more details</a:t>
            </a:r>
            <a:br>
              <a:rPr lang="en-US" dirty="0" smtClean="0"/>
            </a:br>
            <a:endParaRPr lang="en-US" dirty="0"/>
          </a:p>
        </p:txBody>
      </p:sp>
      <p:sp>
        <p:nvSpPr>
          <p:cNvPr id="6" name="Text Placeholder 5"/>
          <p:cNvSpPr>
            <a:spLocks noGrp="1"/>
          </p:cNvSpPr>
          <p:nvPr>
            <p:ph type="body" sz="quarter" idx="11"/>
          </p:nvPr>
        </p:nvSpPr>
        <p:spPr>
          <a:xfrm>
            <a:off x="274639" y="1212849"/>
            <a:ext cx="11889564" cy="2468368"/>
          </a:xfrm>
        </p:spPr>
        <p:txBody>
          <a:bodyPr/>
          <a:lstStyle/>
          <a:p>
            <a:r>
              <a:rPr lang="en-US" sz="2800" spc="-71" dirty="0">
                <a:solidFill>
                  <a:schemeClr val="tx1"/>
                </a:solidFill>
              </a:rPr>
              <a:t>Content is crawled at a schedule by the crawler, processed and then indexed.</a:t>
            </a:r>
          </a:p>
          <a:p>
            <a:r>
              <a:rPr lang="en-US" sz="2800" spc="-71" dirty="0">
                <a:solidFill>
                  <a:schemeClr val="tx1"/>
                </a:solidFill>
              </a:rPr>
              <a:t>When a user loads a page with CSWP, a </a:t>
            </a:r>
            <a:r>
              <a:rPr lang="en-US" sz="2800" spc="-71" dirty="0" smtClean="0">
                <a:solidFill>
                  <a:schemeClr val="tx1"/>
                </a:solidFill>
              </a:rPr>
              <a:t>pre-defined query </a:t>
            </a:r>
            <a:r>
              <a:rPr lang="en-US" sz="2800" spc="-71" dirty="0">
                <a:solidFill>
                  <a:schemeClr val="tx1"/>
                </a:solidFill>
              </a:rPr>
              <a:t>is sent to </a:t>
            </a:r>
            <a:r>
              <a:rPr lang="en-US" sz="2800" spc="-71" dirty="0" smtClean="0">
                <a:solidFill>
                  <a:schemeClr val="tx1"/>
                </a:solidFill>
              </a:rPr>
              <a:t>search.</a:t>
            </a:r>
            <a:endParaRPr lang="en-US" sz="2800" spc="-71" dirty="0">
              <a:solidFill>
                <a:schemeClr val="tx1"/>
              </a:solidFill>
            </a:endParaRPr>
          </a:p>
          <a:p>
            <a:r>
              <a:rPr lang="en-US" sz="2800" spc="-71" dirty="0">
                <a:solidFill>
                  <a:schemeClr val="tx1"/>
                </a:solidFill>
              </a:rPr>
              <a:t>The CSWP uses display templates to render </a:t>
            </a:r>
            <a:r>
              <a:rPr lang="en-US" sz="2800" spc="-71" dirty="0" smtClean="0">
                <a:solidFill>
                  <a:schemeClr val="tx1"/>
                </a:solidFill>
              </a:rPr>
              <a:t>the results.</a:t>
            </a:r>
            <a:endParaRPr lang="en-US" sz="2800" spc="-71" dirty="0">
              <a:solidFill>
                <a:schemeClr val="tx1"/>
              </a:solidFill>
            </a:endParaRPr>
          </a:p>
          <a:p>
            <a:pPr marL="514350" indent="-514350">
              <a:buFont typeface="+mj-lt"/>
              <a:buAutoNum type="arabicPeriod"/>
            </a:pPr>
            <a:endParaRPr lang="en-US" sz="2800" spc="-71" dirty="0">
              <a:solidFill>
                <a:schemeClr val="tx1"/>
              </a:solidFill>
            </a:endParaRPr>
          </a:p>
          <a:p>
            <a:pPr marL="514350" indent="-514350">
              <a:buFont typeface="+mj-lt"/>
              <a:buAutoNum type="arabicPeriod"/>
            </a:pPr>
            <a:endParaRPr lang="nb-NO" sz="2800" dirty="0"/>
          </a:p>
        </p:txBody>
      </p:sp>
      <p:sp>
        <p:nvSpPr>
          <p:cNvPr id="27" name="Rectangle 26"/>
          <p:cNvSpPr/>
          <p:nvPr/>
        </p:nvSpPr>
        <p:spPr bwMode="auto">
          <a:xfrm>
            <a:off x="732566" y="3270008"/>
            <a:ext cx="27432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Content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3475523" y="3270008"/>
            <a:ext cx="2743200" cy="274185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Search </a:t>
            </a:r>
          </a:p>
        </p:txBody>
      </p:sp>
      <p:sp>
        <p:nvSpPr>
          <p:cNvPr id="33" name="Rectangle 32"/>
          <p:cNvSpPr/>
          <p:nvPr/>
        </p:nvSpPr>
        <p:spPr bwMode="auto">
          <a:xfrm>
            <a:off x="6218480" y="3270008"/>
            <a:ext cx="27432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Publishing Portal</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37"/>
          <p:cNvSpPr/>
          <p:nvPr/>
        </p:nvSpPr>
        <p:spPr bwMode="auto">
          <a:xfrm>
            <a:off x="8961437" y="3270008"/>
            <a:ext cx="2743200" cy="274185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User Experience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39" name="Picture 3" descr="\\MAGNUM\Projects\Microsoft\Cloud Power FY12\Design\ICONS_PNG\User.png"/>
          <p:cNvPicPr>
            <a:picLocks noChangeAspect="1" noChangeArrowheads="1"/>
          </p:cNvPicPr>
          <p:nvPr/>
        </p:nvPicPr>
        <p:blipFill>
          <a:blip r:embed="rId3" cstate="print">
            <a:biLevel thresh="25000"/>
          </a:blip>
          <a:srcRect/>
          <a:stretch>
            <a:fillRect/>
          </a:stretch>
        </p:blipFill>
        <p:spPr bwMode="auto">
          <a:xfrm>
            <a:off x="9490106" y="3986764"/>
            <a:ext cx="1383853" cy="1383295"/>
          </a:xfrm>
          <a:prstGeom prst="rect">
            <a:avLst/>
          </a:prstGeom>
          <a:noFill/>
        </p:spPr>
      </p:pic>
      <p:sp>
        <p:nvSpPr>
          <p:cNvPr id="40" name="Rectangle 39"/>
          <p:cNvSpPr/>
          <p:nvPr/>
        </p:nvSpPr>
        <p:spPr>
          <a:xfrm>
            <a:off x="1127929" y="4118928"/>
            <a:ext cx="1859047" cy="6870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t" anchorCtr="0"/>
          <a:lstStyle/>
          <a:p>
            <a:pPr algn="ctr" defTabSz="932559"/>
            <a:r>
              <a:rPr lang="en-US" sz="1600" dirty="0" smtClean="0">
                <a:solidFill>
                  <a:srgbClr val="FFFFFF"/>
                </a:solidFill>
              </a:rPr>
              <a:t>Document libraries</a:t>
            </a:r>
            <a:endParaRPr lang="en-US" sz="1600" dirty="0">
              <a:solidFill>
                <a:srgbClr val="FFFFFF"/>
              </a:solidFill>
            </a:endParaRPr>
          </a:p>
        </p:txBody>
      </p:sp>
      <p:sp>
        <p:nvSpPr>
          <p:cNvPr id="41" name="Rectangle 40"/>
          <p:cNvSpPr/>
          <p:nvPr/>
        </p:nvSpPr>
        <p:spPr>
          <a:xfrm>
            <a:off x="1127929" y="4954604"/>
            <a:ext cx="1859047" cy="6870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nchorCtr="0"/>
          <a:lstStyle/>
          <a:p>
            <a:pPr algn="ctr" defTabSz="932559"/>
            <a:r>
              <a:rPr lang="en-US" sz="1600" dirty="0" smtClean="0">
                <a:solidFill>
                  <a:srgbClr val="FFFFFF"/>
                </a:solidFill>
              </a:rPr>
              <a:t>Lists</a:t>
            </a:r>
            <a:endParaRPr lang="en-US" sz="1600" dirty="0">
              <a:solidFill>
                <a:srgbClr val="FFFFFF"/>
              </a:solidFill>
            </a:endParaRPr>
          </a:p>
        </p:txBody>
      </p:sp>
      <p:sp>
        <p:nvSpPr>
          <p:cNvPr id="46" name="Rectangle 45"/>
          <p:cNvSpPr/>
          <p:nvPr/>
        </p:nvSpPr>
        <p:spPr>
          <a:xfrm>
            <a:off x="4181328" y="4041627"/>
            <a:ext cx="1354497" cy="14024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algn="ct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47" name="Freeform 104"/>
          <p:cNvSpPr>
            <a:spLocks noEditPoints="1"/>
          </p:cNvSpPr>
          <p:nvPr/>
        </p:nvSpPr>
        <p:spPr bwMode="black">
          <a:xfrm>
            <a:off x="4563875" y="4305722"/>
            <a:ext cx="595019" cy="597527"/>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sp>
        <p:nvSpPr>
          <p:cNvPr id="48" name="Rectangle 47"/>
          <p:cNvSpPr/>
          <p:nvPr/>
        </p:nvSpPr>
        <p:spPr>
          <a:xfrm>
            <a:off x="4181328" y="5553795"/>
            <a:ext cx="1354497" cy="3153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t" anchorCtr="0"/>
          <a:lstStyle/>
          <a:p>
            <a:pPr algn="ctr" defTabSz="932559"/>
            <a:r>
              <a:rPr lang="en-US" sz="1600" dirty="0" smtClean="0">
                <a:solidFill>
                  <a:srgbClr val="FFFFFF"/>
                </a:solidFill>
              </a:rPr>
              <a:t>Analytics</a:t>
            </a:r>
            <a:endParaRPr lang="en-US" sz="1600" dirty="0">
              <a:solidFill>
                <a:srgbClr val="FFFFFF"/>
              </a:solidFill>
            </a:endParaRPr>
          </a:p>
        </p:txBody>
      </p:sp>
      <p:sp>
        <p:nvSpPr>
          <p:cNvPr id="52" name="Rectangle 51"/>
          <p:cNvSpPr/>
          <p:nvPr/>
        </p:nvSpPr>
        <p:spPr>
          <a:xfrm rot="16200000">
            <a:off x="3087046" y="4435453"/>
            <a:ext cx="1402447" cy="6147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t" anchorCtr="0"/>
          <a:lstStyle/>
          <a:p>
            <a:pPr algn="ctr" defTabSz="932559"/>
            <a:r>
              <a:rPr lang="en-US" sz="1600" dirty="0" smtClean="0">
                <a:solidFill>
                  <a:srgbClr val="FFFFFF"/>
                </a:solidFill>
              </a:rPr>
              <a:t>Crawl &amp; doc. processing</a:t>
            </a:r>
            <a:endParaRPr lang="en-US" sz="1600" dirty="0">
              <a:solidFill>
                <a:srgbClr val="FFFFFF"/>
              </a:solidFill>
            </a:endParaRPr>
          </a:p>
        </p:txBody>
      </p:sp>
      <p:sp>
        <p:nvSpPr>
          <p:cNvPr id="53" name="Rectangle 52"/>
          <p:cNvSpPr/>
          <p:nvPr/>
        </p:nvSpPr>
        <p:spPr>
          <a:xfrm rot="16200000">
            <a:off x="5207847" y="4435453"/>
            <a:ext cx="1402447" cy="6147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t" anchorCtr="0"/>
          <a:lstStyle/>
          <a:p>
            <a:pPr algn="ctr" defTabSz="932559"/>
            <a:r>
              <a:rPr lang="en-US" sz="1600" dirty="0" smtClean="0">
                <a:solidFill>
                  <a:srgbClr val="FFFFFF"/>
                </a:solidFill>
              </a:rPr>
              <a:t>Query processing</a:t>
            </a:r>
            <a:endParaRPr lang="en-US" sz="1600" dirty="0">
              <a:solidFill>
                <a:srgbClr val="FFFFFF"/>
              </a:solidFill>
            </a:endParaRPr>
          </a:p>
        </p:txBody>
      </p:sp>
      <p:sp>
        <p:nvSpPr>
          <p:cNvPr id="54" name="Rectangle 53"/>
          <p:cNvSpPr/>
          <p:nvPr/>
        </p:nvSpPr>
        <p:spPr bwMode="auto">
          <a:xfrm>
            <a:off x="6418119" y="4041625"/>
            <a:ext cx="2376264" cy="1675927"/>
          </a:xfrm>
          <a:prstGeom prst="rect">
            <a:avLst/>
          </a:prstGeom>
          <a:solidFill>
            <a:schemeClr val="tx1"/>
          </a:solid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45720" rIns="182880" bIns="146304" numCol="1" spcCol="0" rtlCol="0" fromWordArt="0" anchor="t"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solidFill>
                  <a:srgbClr val="FFFFFF"/>
                </a:solidFill>
                <a:ea typeface="Segoe UI" pitchFamily="34" charset="0"/>
                <a:cs typeface="Segoe UI" pitchFamily="34" charset="0"/>
              </a:rPr>
              <a:t>Content Search WP</a:t>
            </a:r>
          </a:p>
          <a:p>
            <a:pPr algn="ctr" defTabSz="950585" fontAlgn="base">
              <a:lnSpc>
                <a:spcPct val="90000"/>
              </a:lnSpc>
              <a:spcBef>
                <a:spcPct val="0"/>
              </a:spcBef>
              <a:spcAft>
                <a:spcPct val="0"/>
              </a:spcAft>
            </a:pPr>
            <a:r>
              <a:rPr lang="en-US" sz="1600" dirty="0">
                <a:solidFill>
                  <a:srgbClr val="FFFFFF"/>
                </a:solidFill>
                <a:ea typeface="Segoe UI" pitchFamily="34" charset="0"/>
                <a:cs typeface="Segoe UI" pitchFamily="34" charset="0"/>
              </a:rPr>
              <a:t>(CSWP)</a:t>
            </a:r>
          </a:p>
          <a:p>
            <a:pPr algn="ctr" defTabSz="950585" fontAlgn="base">
              <a:lnSpc>
                <a:spcPct val="90000"/>
              </a:lnSpc>
              <a:spcBef>
                <a:spcPct val="0"/>
              </a:spcBef>
              <a:spcAft>
                <a:spcPct val="0"/>
              </a:spcAft>
            </a:pPr>
            <a:r>
              <a:rPr lang="en-US" sz="1200" dirty="0">
                <a:solidFill>
                  <a:srgbClr val="FFFFFF"/>
                </a:solidFill>
                <a:ea typeface="Segoe UI" pitchFamily="34" charset="0"/>
                <a:cs typeface="Segoe UI" pitchFamily="34" charset="0"/>
              </a:rPr>
              <a:t/>
            </a:r>
            <a:br>
              <a:rPr lang="en-US" sz="1200" dirty="0">
                <a:solidFill>
                  <a:srgbClr val="FFFFFF"/>
                </a:solidFill>
                <a:ea typeface="Segoe UI" pitchFamily="34" charset="0"/>
                <a:cs typeface="Segoe UI" pitchFamily="34" charset="0"/>
              </a:rPr>
            </a:br>
            <a:endParaRPr lang="en-US" sz="1200" dirty="0">
              <a:solidFill>
                <a:srgbClr val="FFFFFF"/>
              </a:solidFill>
              <a:ea typeface="Segoe UI" pitchFamily="34" charset="0"/>
              <a:cs typeface="Segoe UI" pitchFamily="34" charset="0"/>
            </a:endParaRPr>
          </a:p>
        </p:txBody>
      </p:sp>
      <p:sp>
        <p:nvSpPr>
          <p:cNvPr id="55" name="Rectangle 54"/>
          <p:cNvSpPr/>
          <p:nvPr/>
        </p:nvSpPr>
        <p:spPr bwMode="auto">
          <a:xfrm>
            <a:off x="6561367" y="5164989"/>
            <a:ext cx="2088999" cy="386661"/>
          </a:xfrm>
          <a:prstGeom prst="rect">
            <a:avLst/>
          </a:prstGeom>
          <a:solidFill>
            <a:schemeClr val="accent1"/>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200" dirty="0">
                <a:solidFill>
                  <a:srgbClr val="FFFFFF"/>
                </a:solidFill>
                <a:ea typeface="Segoe UI" pitchFamily="34" charset="0"/>
                <a:cs typeface="Segoe UI" pitchFamily="34" charset="0"/>
              </a:rPr>
              <a:t>Display Templates</a:t>
            </a:r>
          </a:p>
        </p:txBody>
      </p:sp>
      <p:sp>
        <p:nvSpPr>
          <p:cNvPr id="56" name="Rectangle 55"/>
          <p:cNvSpPr/>
          <p:nvPr/>
        </p:nvSpPr>
        <p:spPr bwMode="auto">
          <a:xfrm>
            <a:off x="6560730" y="4584698"/>
            <a:ext cx="2089488" cy="412385"/>
          </a:xfrm>
          <a:prstGeom prst="rect">
            <a:avLst/>
          </a:prstGeom>
          <a:solidFill>
            <a:schemeClr val="accent1"/>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93216" tIns="149146" rIns="93216"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200" dirty="0">
                <a:solidFill>
                  <a:srgbClr val="FFFFFF"/>
                </a:solidFill>
                <a:ea typeface="Segoe UI" pitchFamily="34" charset="0"/>
                <a:cs typeface="Segoe UI" pitchFamily="34" charset="0"/>
              </a:rPr>
              <a:t>Query</a:t>
            </a:r>
          </a:p>
        </p:txBody>
      </p:sp>
    </p:spTree>
    <p:extLst>
      <p:ext uri="{BB962C8B-B14F-4D97-AF65-F5344CB8AC3E}">
        <p14:creationId xmlns:p14="http://schemas.microsoft.com/office/powerpoint/2010/main" val="111053032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936736"/>
          </a:xfrm>
        </p:spPr>
        <p:txBody>
          <a:bodyPr/>
          <a:lstStyle/>
          <a:p>
            <a:pPr marL="0" indent="0">
              <a:buNone/>
            </a:pPr>
            <a:r>
              <a:rPr lang="nb-NO" dirty="0" smtClean="0">
                <a:solidFill>
                  <a:schemeClr val="tx2"/>
                </a:solidFill>
              </a:rPr>
              <a:t>Independent Authoring and Publishing</a:t>
            </a:r>
          </a:p>
          <a:p>
            <a:pPr lvl="1"/>
            <a:r>
              <a:rPr lang="nb-NO" dirty="0" smtClean="0"/>
              <a:t>Content can be reused for different purposes</a:t>
            </a:r>
          </a:p>
          <a:p>
            <a:pPr marL="0" indent="0">
              <a:buNone/>
            </a:pPr>
            <a:r>
              <a:rPr lang="nb-NO" dirty="0" smtClean="0">
                <a:solidFill>
                  <a:schemeClr val="tx2"/>
                </a:solidFill>
              </a:rPr>
              <a:t>The creator of a page can choose</a:t>
            </a:r>
          </a:p>
          <a:p>
            <a:pPr lvl="1"/>
            <a:r>
              <a:rPr lang="nb-NO" dirty="0" smtClean="0"/>
              <a:t>Which content to show – query builder</a:t>
            </a:r>
          </a:p>
          <a:p>
            <a:pPr lvl="1"/>
            <a:r>
              <a:rPr lang="nb-NO" dirty="0" smtClean="0"/>
              <a:t>How to show it – display templates</a:t>
            </a:r>
          </a:p>
          <a:p>
            <a:pPr marL="0" indent="0">
              <a:buNone/>
            </a:pPr>
            <a:r>
              <a:rPr lang="nb-NO" dirty="0" smtClean="0">
                <a:solidFill>
                  <a:schemeClr val="tx2"/>
                </a:solidFill>
              </a:rPr>
              <a:t>Use the power of search </a:t>
            </a:r>
          </a:p>
          <a:p>
            <a:pPr lvl="1"/>
            <a:r>
              <a:rPr lang="nb-NO" dirty="0" smtClean="0"/>
              <a:t>Analytics and recommendations</a:t>
            </a:r>
          </a:p>
          <a:p>
            <a:pPr lvl="1"/>
            <a:r>
              <a:rPr lang="nb-NO" dirty="0" smtClean="0"/>
              <a:t>Scaling and performance</a:t>
            </a:r>
          </a:p>
          <a:p>
            <a:pPr lvl="1"/>
            <a:r>
              <a:rPr lang="nb-NO" dirty="0" smtClean="0"/>
              <a:t>Across site collection boundaries</a:t>
            </a:r>
          </a:p>
          <a:p>
            <a:pPr lvl="1"/>
            <a:r>
              <a:rPr lang="nb-NO" dirty="0" smtClean="0"/>
              <a:t>Automatically updated</a:t>
            </a:r>
          </a:p>
        </p:txBody>
      </p:sp>
      <p:sp>
        <p:nvSpPr>
          <p:cNvPr id="3" name="Title 2"/>
          <p:cNvSpPr>
            <a:spLocks noGrp="1"/>
          </p:cNvSpPr>
          <p:nvPr>
            <p:ph type="title"/>
          </p:nvPr>
        </p:nvSpPr>
        <p:spPr/>
        <p:txBody>
          <a:bodyPr/>
          <a:lstStyle/>
          <a:p>
            <a:r>
              <a:rPr lang="nb-NO" dirty="0" smtClean="0"/>
              <a:t>SDP value proposition</a:t>
            </a:r>
            <a:endParaRPr lang="nb-NO" dirty="0"/>
          </a:p>
        </p:txBody>
      </p:sp>
    </p:spTree>
    <p:extLst>
      <p:ext uri="{BB962C8B-B14F-4D97-AF65-F5344CB8AC3E}">
        <p14:creationId xmlns:p14="http://schemas.microsoft.com/office/powerpoint/2010/main" val="293118808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Azure IaaS Internet </a:t>
            </a:r>
            <a:r>
              <a:rPr lang="en-US" dirty="0" smtClean="0"/>
              <a:t>Site built on SP2013 WCM</a:t>
            </a:r>
            <a:endParaRPr lang="en-US" dirty="0"/>
          </a:p>
        </p:txBody>
      </p:sp>
    </p:spTree>
    <p:extLst>
      <p:ext uri="{BB962C8B-B14F-4D97-AF65-F5344CB8AC3E}">
        <p14:creationId xmlns:p14="http://schemas.microsoft.com/office/powerpoint/2010/main" val="35188308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10561637" y="5235136"/>
            <a:ext cx="1234440" cy="12344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9" name="Group 8"/>
          <p:cNvGrpSpPr/>
          <p:nvPr/>
        </p:nvGrpSpPr>
        <p:grpSpPr>
          <a:xfrm>
            <a:off x="4120" y="2476636"/>
            <a:ext cx="1916493" cy="1952587"/>
            <a:chOff x="-1" y="1708150"/>
            <a:chExt cx="1879085" cy="1914475"/>
          </a:xfrm>
        </p:grpSpPr>
        <p:sp>
          <p:nvSpPr>
            <p:cNvPr id="10" name="TextBox 9"/>
            <p:cNvSpPr txBox="1"/>
            <p:nvPr/>
          </p:nvSpPr>
          <p:spPr>
            <a:xfrm>
              <a:off x="12092" y="3112805"/>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002060">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88216"/>
            <a:chOff x="10296093" y="1700952"/>
            <a:chExt cx="1892732" cy="194940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499895" y="314054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smtClean="0">
                  <a:solidFill>
                    <a:srgbClr val="002060">
                      <a:alpha val="99000"/>
                    </a:srgbClr>
                  </a:solidFill>
                  <a:latin typeface="Segoe UI Light"/>
                </a:rPr>
                <a:t>Portal</a:t>
              </a:r>
              <a:endParaRPr lang="en-US" sz="2856" dirty="0">
                <a:solidFill>
                  <a:srgbClr val="002060">
                    <a:alpha val="99000"/>
                  </a:srgbClr>
                </a:solidFill>
                <a:latin typeface="Segoe UI Light"/>
              </a:endParaRPr>
            </a:p>
          </p:txBody>
        </p:sp>
      </p:grpSp>
      <p:sp>
        <p:nvSpPr>
          <p:cNvPr id="16" name="Rectangle 15"/>
          <p:cNvSpPr/>
          <p:nvPr/>
        </p:nvSpPr>
        <p:spPr>
          <a:xfrm>
            <a:off x="2047990" y="2475682"/>
            <a:ext cx="1231352" cy="20167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475682"/>
            <a:ext cx="1231352" cy="20167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42" name="Rectangle 41"/>
          <p:cNvSpPr/>
          <p:nvPr/>
        </p:nvSpPr>
        <p:spPr>
          <a:xfrm>
            <a:off x="5299969" y="5099197"/>
            <a:ext cx="1828800" cy="9129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cxnSp>
        <p:nvCxnSpPr>
          <p:cNvPr id="58" name="Straight Connector 56"/>
          <p:cNvCxnSpPr>
            <a:stCxn id="42" idx="3"/>
            <a:endCxn id="25" idx="2"/>
          </p:cNvCxnSpPr>
          <p:nvPr/>
        </p:nvCxnSpPr>
        <p:spPr>
          <a:xfrm flipV="1">
            <a:off x="7128769" y="4492430"/>
            <a:ext cx="2631665" cy="1063263"/>
          </a:xfrm>
          <a:prstGeom prst="bentConnector2">
            <a:avLst/>
          </a:prstGeom>
          <a:ln w="38100">
            <a:solidFill>
              <a:srgbClr val="002060"/>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56"/>
          <p:cNvCxnSpPr>
            <a:stCxn id="17" idx="2"/>
            <a:endCxn id="42" idx="1"/>
          </p:cNvCxnSpPr>
          <p:nvPr/>
        </p:nvCxnSpPr>
        <p:spPr>
          <a:xfrm rot="16200000" flipH="1">
            <a:off x="4129551" y="4385274"/>
            <a:ext cx="1063263" cy="1277573"/>
          </a:xfrm>
          <a:prstGeom prst="bentConnector2">
            <a:avLst/>
          </a:prstGeom>
          <a:ln w="38100">
            <a:solidFill>
              <a:srgbClr val="002060"/>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571173"/>
            <a:ext cx="2089444" cy="135992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  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rgbClr val="002060"/>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rgbClr val="002060"/>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rgbClr val="002060"/>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rgbClr val="002060"/>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rgbClr val="002060"/>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rgbClr val="002060"/>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rgbClr val="002060"/>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bwMode="auto">
          <a:xfrm>
            <a:off x="9113837" y="1439862"/>
            <a:ext cx="2694188" cy="474613"/>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9276535" y="1540055"/>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60" name="Rectangle 59"/>
          <p:cNvSpPr/>
          <p:nvPr/>
        </p:nvSpPr>
        <p:spPr>
          <a:xfrm>
            <a:off x="9496525" y="1540055"/>
            <a:ext cx="2614971" cy="275460"/>
          </a:xfrm>
          <a:prstGeom prst="rect">
            <a:avLst/>
          </a:prstGeom>
        </p:spPr>
        <p:txBody>
          <a:bodyPr wrap="square" lIns="0" anchor="ctr">
            <a:spAutoFit/>
          </a:bodyPr>
          <a:lstStyle/>
          <a:p>
            <a:pPr defTabSz="932290" eaLnBrk="0" hangingPunct="0">
              <a:lnSpc>
                <a:spcPct val="85000"/>
              </a:lnSpc>
            </a:pPr>
            <a:r>
              <a:rPr lang="en-US" sz="1400" dirty="0">
                <a:solidFill>
                  <a:srgbClr val="FFFFFF"/>
                </a:solidFill>
              </a:rPr>
              <a:t>Unit of scale/role boundary</a:t>
            </a:r>
          </a:p>
        </p:txBody>
      </p:sp>
      <p:grpSp>
        <p:nvGrpSpPr>
          <p:cNvPr id="53" name="Group 52"/>
          <p:cNvGrpSpPr/>
          <p:nvPr/>
        </p:nvGrpSpPr>
        <p:grpSpPr bwMode="black">
          <a:xfrm>
            <a:off x="3900367" y="5310726"/>
            <a:ext cx="662148" cy="541630"/>
            <a:chOff x="5184775" y="225425"/>
            <a:chExt cx="1500188" cy="1220788"/>
          </a:xfrm>
          <a:solidFill>
            <a:srgbClr val="00B050"/>
          </a:solidFill>
        </p:grpSpPr>
        <p:sp>
          <p:nvSpPr>
            <p:cNvPr id="5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w="9525">
              <a:solidFill>
                <a:srgbClr val="000000"/>
              </a:solidFill>
              <a:round/>
              <a:headEnd/>
              <a:tailEnd/>
            </a:ln>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5" name="Oval 87"/>
            <p:cNvSpPr>
              <a:spLocks noChangeArrowheads="1"/>
            </p:cNvSpPr>
            <p:nvPr/>
          </p:nvSpPr>
          <p:spPr bwMode="black">
            <a:xfrm>
              <a:off x="5630863" y="812800"/>
              <a:ext cx="203200" cy="203200"/>
            </a:xfrm>
            <a:prstGeom prst="ellipse">
              <a:avLst/>
            </a:prstGeom>
            <a:grpFill/>
            <a:ln w="9525">
              <a:solidFill>
                <a:srgbClr val="000000"/>
              </a:solidFill>
              <a:round/>
              <a:headEnd/>
              <a:tailEnd/>
            </a:ln>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w="9525">
              <a:solidFill>
                <a:srgbClr val="000000"/>
              </a:solidFill>
              <a:round/>
              <a:headEnd/>
              <a:tailEnd/>
            </a:ln>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spTree>
    <p:custDataLst>
      <p:tags r:id="rId1"/>
    </p:custDataLst>
    <p:extLst>
      <p:ext uri="{BB962C8B-B14F-4D97-AF65-F5344CB8AC3E}">
        <p14:creationId xmlns:p14="http://schemas.microsoft.com/office/powerpoint/2010/main" val="402915747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Performance Testing</a:t>
            </a:r>
          </a:p>
        </p:txBody>
      </p:sp>
    </p:spTree>
    <p:extLst>
      <p:ext uri="{BB962C8B-B14F-4D97-AF65-F5344CB8AC3E}">
        <p14:creationId xmlns:p14="http://schemas.microsoft.com/office/powerpoint/2010/main" val="3040630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738664"/>
          </a:xfrm>
        </p:spPr>
        <p:txBody>
          <a:bodyPr/>
          <a:lstStyle/>
          <a:p>
            <a:r>
              <a:rPr lang="en-US" dirty="0" smtClean="0"/>
              <a:t>What's wrong with this picture?</a:t>
            </a:r>
            <a:endParaRPr lang="en-US" dirty="0"/>
          </a:p>
        </p:txBody>
      </p:sp>
      <p:sp>
        <p:nvSpPr>
          <p:cNvPr id="3" name="Title 2"/>
          <p:cNvSpPr>
            <a:spLocks noGrp="1"/>
          </p:cNvSpPr>
          <p:nvPr>
            <p:ph type="title"/>
          </p:nvPr>
        </p:nvSpPr>
        <p:spPr/>
        <p:txBody>
          <a:bodyPr/>
          <a:lstStyle/>
          <a:p>
            <a:r>
              <a:rPr lang="en-US" dirty="0" smtClean="0"/>
              <a:t>Pop Quiz</a:t>
            </a:r>
            <a:endParaRPr lang="en-US" dirty="0"/>
          </a:p>
        </p:txBody>
      </p:sp>
      <p:pic>
        <p:nvPicPr>
          <p:cNvPr id="4" name="Content Placeholder 3"/>
          <p:cNvPicPr>
            <a:picLocks noChangeAspect="1"/>
          </p:cNvPicPr>
          <p:nvPr/>
        </p:nvPicPr>
        <p:blipFill>
          <a:blip r:embed="rId3"/>
          <a:stretch>
            <a:fillRect/>
          </a:stretch>
        </p:blipFill>
        <p:spPr>
          <a:xfrm>
            <a:off x="694921" y="1973262"/>
            <a:ext cx="11049000" cy="4813301"/>
          </a:xfrm>
          <a:prstGeom prst="rect">
            <a:avLst/>
          </a:prstGeom>
        </p:spPr>
      </p:pic>
      <p:pic>
        <p:nvPicPr>
          <p:cNvPr id="6" name="Picture 5"/>
          <p:cNvPicPr>
            <a:picLocks noChangeAspect="1"/>
          </p:cNvPicPr>
          <p:nvPr/>
        </p:nvPicPr>
        <p:blipFill>
          <a:blip r:embed="rId4"/>
          <a:stretch>
            <a:fillRect/>
          </a:stretch>
        </p:blipFill>
        <p:spPr>
          <a:xfrm>
            <a:off x="2230438" y="2506662"/>
            <a:ext cx="9513483" cy="466725"/>
          </a:xfrm>
          <a:prstGeom prst="rect">
            <a:avLst/>
          </a:prstGeom>
        </p:spPr>
      </p:pic>
    </p:spTree>
    <p:extLst>
      <p:ext uri="{BB962C8B-B14F-4D97-AF65-F5344CB8AC3E}">
        <p14:creationId xmlns:p14="http://schemas.microsoft.com/office/powerpoint/2010/main" val="40722964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6781799" cy="2769989"/>
          </a:xfrm>
        </p:spPr>
        <p:txBody>
          <a:bodyPr/>
          <a:lstStyle/>
          <a:p>
            <a:pPr marL="0" indent="0">
              <a:buNone/>
            </a:pPr>
            <a:r>
              <a:rPr lang="nb-NO" dirty="0" smtClean="0">
                <a:solidFill>
                  <a:schemeClr val="tx2"/>
                </a:solidFill>
              </a:rPr>
              <a:t>4 Millions Items</a:t>
            </a:r>
          </a:p>
          <a:p>
            <a:pPr marL="0" indent="0">
              <a:buNone/>
            </a:pPr>
            <a:r>
              <a:rPr lang="nb-NO" dirty="0" smtClean="0">
                <a:solidFill>
                  <a:schemeClr val="tx2"/>
                </a:solidFill>
              </a:rPr>
              <a:t>Over 100 Categories defined </a:t>
            </a:r>
          </a:p>
          <a:p>
            <a:pPr marL="0" indent="0">
              <a:buNone/>
            </a:pPr>
            <a:r>
              <a:rPr lang="nb-NO" dirty="0" smtClean="0">
                <a:solidFill>
                  <a:schemeClr val="tx2"/>
                </a:solidFill>
              </a:rPr>
              <a:t>4 WCM Pages</a:t>
            </a:r>
          </a:p>
          <a:p>
            <a:pPr marL="0" indent="0">
              <a:buNone/>
            </a:pPr>
            <a:r>
              <a:rPr lang="nb-NO" dirty="0" smtClean="0">
                <a:solidFill>
                  <a:schemeClr val="tx2"/>
                </a:solidFill>
              </a:rPr>
              <a:t>3 CBS Web Parts / Per Page</a:t>
            </a:r>
            <a:endParaRPr lang="nb-NO" dirty="0" smtClean="0"/>
          </a:p>
        </p:txBody>
      </p:sp>
      <p:sp>
        <p:nvSpPr>
          <p:cNvPr id="3" name="Title 2"/>
          <p:cNvSpPr>
            <a:spLocks noGrp="1"/>
          </p:cNvSpPr>
          <p:nvPr>
            <p:ph type="title"/>
          </p:nvPr>
        </p:nvSpPr>
        <p:spPr/>
        <p:txBody>
          <a:bodyPr/>
          <a:lstStyle/>
          <a:p>
            <a:r>
              <a:rPr lang="nb-NO" dirty="0" smtClean="0"/>
              <a:t>On-Premises to Azure Comparision</a:t>
            </a:r>
            <a:endParaRPr lang="nb-NO" dirty="0"/>
          </a:p>
        </p:txBody>
      </p:sp>
    </p:spTree>
    <p:extLst>
      <p:ext uri="{BB962C8B-B14F-4D97-AF65-F5344CB8AC3E}">
        <p14:creationId xmlns:p14="http://schemas.microsoft.com/office/powerpoint/2010/main" val="63233828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 y="236561"/>
            <a:ext cx="12436475" cy="6409182"/>
          </a:xfrm>
          <a:prstGeom prst="rect">
            <a:avLst/>
          </a:prstGeom>
        </p:spPr>
      </p:pic>
      <p:cxnSp>
        <p:nvCxnSpPr>
          <p:cNvPr id="6" name="Straight Arrow Connector 5"/>
          <p:cNvCxnSpPr/>
          <p:nvPr/>
        </p:nvCxnSpPr>
        <p:spPr>
          <a:xfrm>
            <a:off x="6218236" y="4792662"/>
            <a:ext cx="3200401" cy="0"/>
          </a:xfrm>
          <a:prstGeom prst="straightConnector1">
            <a:avLst/>
          </a:prstGeom>
          <a:ln>
            <a:headEnd type="triangle" w="med" len="med"/>
            <a:tailEnd type="none" w="med" len="med"/>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5475812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Azure IaaS and SharePoint </a:t>
            </a:r>
            <a:r>
              <a:rPr lang="en-US" sz="4000" dirty="0" smtClean="0"/>
              <a:t>2013 WCM:</a:t>
            </a:r>
            <a:br>
              <a:rPr lang="en-US" sz="4000" dirty="0" smtClean="0"/>
            </a:br>
            <a:r>
              <a:rPr lang="en-US" sz="4000" dirty="0" smtClean="0"/>
              <a:t>Better </a:t>
            </a:r>
            <a:r>
              <a:rPr lang="en-US" sz="4000" dirty="0"/>
              <a:t>Together</a:t>
            </a:r>
          </a:p>
        </p:txBody>
      </p:sp>
      <p:sp>
        <p:nvSpPr>
          <p:cNvPr id="5" name="Text Placeholder 4"/>
          <p:cNvSpPr>
            <a:spLocks noGrp="1"/>
          </p:cNvSpPr>
          <p:nvPr>
            <p:ph type="body" sz="quarter" idx="14"/>
          </p:nvPr>
        </p:nvSpPr>
        <p:spPr/>
        <p:txBody>
          <a:bodyPr/>
          <a:lstStyle/>
          <a:p>
            <a:r>
              <a:rPr lang="en-US" dirty="0"/>
              <a:t>Barry </a:t>
            </a:r>
            <a:r>
              <a:rPr lang="en-US" dirty="0" smtClean="0"/>
              <a:t>Waldbaum				Frank Marasco</a:t>
            </a:r>
          </a:p>
          <a:p>
            <a:r>
              <a:rPr lang="en-US" dirty="0" smtClean="0"/>
              <a:t>BP &amp; Search </a:t>
            </a:r>
            <a:r>
              <a:rPr lang="en-US" dirty="0" err="1" smtClean="0"/>
              <a:t>CoE</a:t>
            </a:r>
            <a:r>
              <a:rPr lang="en-US" dirty="0" smtClean="0"/>
              <a:t>				ACS Architect</a:t>
            </a:r>
          </a:p>
          <a:p>
            <a:r>
              <a:rPr lang="en-US" dirty="0" smtClean="0"/>
              <a:t>Microsoft					Microsoft</a:t>
            </a:r>
            <a:endParaRPr lang="en-US" dirty="0"/>
          </a:p>
          <a:p>
            <a:endParaRPr lang="en-US" dirty="0"/>
          </a:p>
        </p:txBody>
      </p:sp>
      <p:sp>
        <p:nvSpPr>
          <p:cNvPr id="2" name="Text Placeholder 1"/>
          <p:cNvSpPr>
            <a:spLocks noGrp="1"/>
          </p:cNvSpPr>
          <p:nvPr>
            <p:ph type="body" sz="quarter" idx="15"/>
          </p:nvPr>
        </p:nvSpPr>
        <p:spPr/>
        <p:txBody>
          <a:bodyPr/>
          <a:lstStyle/>
          <a:p>
            <a:r>
              <a:rPr lang="en-US" dirty="0" smtClean="0"/>
              <a:t>SPC387</a:t>
            </a:r>
            <a:endParaRPr lang="en-US" dirty="0"/>
          </a:p>
        </p:txBody>
      </p:sp>
    </p:spTree>
    <p:extLst>
      <p:ext uri="{BB962C8B-B14F-4D97-AF65-F5344CB8AC3E}">
        <p14:creationId xmlns:p14="http://schemas.microsoft.com/office/powerpoint/2010/main" val="3486070761"/>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p:cNvGrpSpPr/>
          <p:nvPr/>
        </p:nvGrpSpPr>
        <p:grpSpPr>
          <a:xfrm>
            <a:off x="328026" y="1195935"/>
            <a:ext cx="3093838" cy="1574998"/>
            <a:chOff x="427039" y="1777454"/>
            <a:chExt cx="3093838" cy="1574998"/>
          </a:xfrm>
        </p:grpSpPr>
        <p:sp>
          <p:nvSpPr>
            <p:cNvPr id="26" name="Rounded Rectangle 25"/>
            <p:cNvSpPr/>
            <p:nvPr/>
          </p:nvSpPr>
          <p:spPr bwMode="auto">
            <a:xfrm>
              <a:off x="427039" y="1777454"/>
              <a:ext cx="1470719" cy="1574998"/>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36" name="Rounded Rectangle 35"/>
            <p:cNvSpPr/>
            <p:nvPr/>
          </p:nvSpPr>
          <p:spPr bwMode="auto">
            <a:xfrm>
              <a:off x="2050158" y="1777454"/>
              <a:ext cx="1470719" cy="1574998"/>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grpSp>
      <p:sp>
        <p:nvSpPr>
          <p:cNvPr id="3" name="Title 2"/>
          <p:cNvSpPr>
            <a:spLocks noGrp="1"/>
          </p:cNvSpPr>
          <p:nvPr>
            <p:ph type="title"/>
          </p:nvPr>
        </p:nvSpPr>
        <p:spPr>
          <a:xfrm>
            <a:off x="207058" y="48128"/>
            <a:ext cx="11889564" cy="917575"/>
          </a:xfrm>
        </p:spPr>
        <p:txBody>
          <a:bodyPr>
            <a:normAutofit fontScale="90000"/>
          </a:bodyPr>
          <a:lstStyle/>
          <a:p>
            <a:r>
              <a:rPr lang="en-US"/>
              <a:t>On-Premises </a:t>
            </a:r>
            <a:r>
              <a:rPr lang="en-US" smtClean="0"/>
              <a:t>topology</a:t>
            </a:r>
            <a:endParaRPr lang="en-US" dirty="0"/>
          </a:p>
        </p:txBody>
      </p:sp>
      <p:sp>
        <p:nvSpPr>
          <p:cNvPr id="28" name="Rounded Rectangle 27"/>
          <p:cNvSpPr/>
          <p:nvPr/>
        </p:nvSpPr>
        <p:spPr bwMode="auto">
          <a:xfrm>
            <a:off x="430594" y="1330773"/>
            <a:ext cx="576064" cy="576064"/>
          </a:xfrm>
          <a:prstGeom prst="round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err="1" smtClean="0">
                <a:gradFill>
                  <a:gsLst>
                    <a:gs pos="0">
                      <a:srgbClr val="FFFFFF"/>
                    </a:gs>
                    <a:gs pos="100000">
                      <a:srgbClr val="FFFFFF"/>
                    </a:gs>
                  </a:gsLst>
                  <a:lin ang="5400000" scaled="0"/>
                </a:gradFill>
              </a:rPr>
              <a:t>Adm</a:t>
            </a:r>
            <a:endParaRPr lang="en-US" sz="1600" dirty="0">
              <a:gradFill>
                <a:gsLst>
                  <a:gs pos="0">
                    <a:srgbClr val="FFFFFF"/>
                  </a:gs>
                  <a:gs pos="100000">
                    <a:srgbClr val="FFFFFF"/>
                  </a:gs>
                </a:gsLst>
                <a:lin ang="5400000" scaled="0"/>
              </a:gradFill>
            </a:endParaRPr>
          </a:p>
        </p:txBody>
      </p:sp>
      <p:sp>
        <p:nvSpPr>
          <p:cNvPr id="67" name="Rounded Rectangle 66"/>
          <p:cNvSpPr/>
          <p:nvPr/>
        </p:nvSpPr>
        <p:spPr bwMode="auto">
          <a:xfrm>
            <a:off x="2734848" y="1331567"/>
            <a:ext cx="576064" cy="576064"/>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CPC</a:t>
            </a:r>
            <a:endParaRPr lang="en-US" sz="1600" dirty="0">
              <a:gradFill>
                <a:gsLst>
                  <a:gs pos="0">
                    <a:srgbClr val="FFFFFF"/>
                  </a:gs>
                  <a:gs pos="100000">
                    <a:srgbClr val="FFFFFF"/>
                  </a:gs>
                </a:gsLst>
                <a:lin ang="5400000" scaled="0"/>
              </a:gradFill>
            </a:endParaRPr>
          </a:p>
        </p:txBody>
      </p:sp>
      <p:grpSp>
        <p:nvGrpSpPr>
          <p:cNvPr id="97" name="Group 96"/>
          <p:cNvGrpSpPr/>
          <p:nvPr/>
        </p:nvGrpSpPr>
        <p:grpSpPr>
          <a:xfrm>
            <a:off x="7313157" y="1172538"/>
            <a:ext cx="1470719" cy="1574998"/>
            <a:chOff x="523708" y="3869327"/>
            <a:chExt cx="1470719" cy="1574998"/>
          </a:xfrm>
        </p:grpSpPr>
        <p:sp>
          <p:nvSpPr>
            <p:cNvPr id="83" name="Rounded Rectangle 82"/>
            <p:cNvSpPr/>
            <p:nvPr/>
          </p:nvSpPr>
          <p:spPr bwMode="auto">
            <a:xfrm>
              <a:off x="523708" y="3869327"/>
              <a:ext cx="1470719" cy="1574998"/>
            </a:xfrm>
            <a:prstGeom prst="roundRect">
              <a:avLst>
                <a:gd name="adj" fmla="val 13645"/>
              </a:avLst>
            </a:prstGeom>
            <a:ln>
              <a:solidFill>
                <a:schemeClr val="accent6"/>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95" name="Rounded Rectangle 94"/>
            <p:cNvSpPr/>
            <p:nvPr/>
          </p:nvSpPr>
          <p:spPr bwMode="auto">
            <a:xfrm>
              <a:off x="586334" y="4114014"/>
              <a:ext cx="576064" cy="576064"/>
            </a:xfrm>
            <a:prstGeom prst="roundRect">
              <a:avLst/>
            </a:prstGeom>
            <a:solidFill>
              <a:schemeClr val="accent1">
                <a:lumMod val="60000"/>
                <a:lumOff val="40000"/>
              </a:schemeClr>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Web</a:t>
              </a:r>
              <a:endParaRPr lang="en-US" sz="1600" dirty="0">
                <a:solidFill>
                  <a:srgbClr val="FFFFFF"/>
                </a:solidFill>
              </a:endParaRPr>
            </a:p>
          </p:txBody>
        </p:sp>
      </p:grpSp>
      <p:pic>
        <p:nvPicPr>
          <p:cNvPr id="5" name="Picture 4"/>
          <p:cNvPicPr>
            <a:picLocks noChangeAspect="1"/>
          </p:cNvPicPr>
          <p:nvPr/>
        </p:nvPicPr>
        <p:blipFill>
          <a:blip r:embed="rId4"/>
          <a:stretch>
            <a:fillRect/>
          </a:stretch>
        </p:blipFill>
        <p:spPr>
          <a:xfrm>
            <a:off x="1104500" y="1327667"/>
            <a:ext cx="573074" cy="579170"/>
          </a:xfrm>
          <a:prstGeom prst="rect">
            <a:avLst/>
          </a:prstGeom>
        </p:spPr>
      </p:pic>
      <p:sp>
        <p:nvSpPr>
          <p:cNvPr id="66" name="Rounded Rectangle 65"/>
          <p:cNvSpPr/>
          <p:nvPr/>
        </p:nvSpPr>
        <p:spPr bwMode="auto">
          <a:xfrm>
            <a:off x="2040311" y="1330773"/>
            <a:ext cx="576064" cy="576064"/>
          </a:xfrm>
          <a:prstGeom prst="roundRect">
            <a:avLst/>
          </a:prstGeom>
          <a:solidFill>
            <a:srgbClr val="92D050"/>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Crawl</a:t>
            </a:r>
            <a:endParaRPr lang="en-US" sz="1600" dirty="0">
              <a:gradFill>
                <a:gsLst>
                  <a:gs pos="0">
                    <a:srgbClr val="FFFFFF"/>
                  </a:gs>
                  <a:gs pos="100000">
                    <a:srgbClr val="FFFFFF"/>
                  </a:gs>
                </a:gsLst>
                <a:lin ang="5400000" scaled="0"/>
              </a:gradFill>
            </a:endParaRPr>
          </a:p>
        </p:txBody>
      </p:sp>
      <p:sp>
        <p:nvSpPr>
          <p:cNvPr id="101" name="Rounded Rectangle 100"/>
          <p:cNvSpPr/>
          <p:nvPr/>
        </p:nvSpPr>
        <p:spPr bwMode="auto">
          <a:xfrm>
            <a:off x="3574264" y="1183337"/>
            <a:ext cx="1470719" cy="1574998"/>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105" name="Rounded Rectangle 104"/>
          <p:cNvSpPr/>
          <p:nvPr/>
        </p:nvSpPr>
        <p:spPr bwMode="auto">
          <a:xfrm>
            <a:off x="4391894" y="1377678"/>
            <a:ext cx="576064" cy="576064"/>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CPC</a:t>
            </a:r>
            <a:endParaRPr lang="en-US" sz="1600" dirty="0">
              <a:gradFill>
                <a:gsLst>
                  <a:gs pos="0">
                    <a:srgbClr val="FFFFFF"/>
                  </a:gs>
                  <a:gs pos="100000">
                    <a:srgbClr val="FFFFFF"/>
                  </a:gs>
                </a:gsLst>
                <a:lin ang="5400000" scaled="0"/>
              </a:gradFill>
            </a:endParaRPr>
          </a:p>
        </p:txBody>
      </p:sp>
      <p:sp>
        <p:nvSpPr>
          <p:cNvPr id="106" name="Rounded Rectangle 105"/>
          <p:cNvSpPr/>
          <p:nvPr/>
        </p:nvSpPr>
        <p:spPr bwMode="auto">
          <a:xfrm>
            <a:off x="3697357" y="1376884"/>
            <a:ext cx="576064" cy="576064"/>
          </a:xfrm>
          <a:prstGeom prst="roundRect">
            <a:avLst/>
          </a:prstGeom>
          <a:solidFill>
            <a:srgbClr val="92D050"/>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Crawl</a:t>
            </a:r>
            <a:endParaRPr lang="en-US" sz="1600" dirty="0">
              <a:gradFill>
                <a:gsLst>
                  <a:gs pos="0">
                    <a:srgbClr val="FFFFFF"/>
                  </a:gs>
                  <a:gs pos="100000">
                    <a:srgbClr val="FFFFFF"/>
                  </a:gs>
                </a:gsLst>
                <a:lin ang="5400000" scaled="0"/>
              </a:gradFill>
            </a:endParaRPr>
          </a:p>
        </p:txBody>
      </p:sp>
      <p:sp>
        <p:nvSpPr>
          <p:cNvPr id="2" name="Rectangle 1"/>
          <p:cNvSpPr/>
          <p:nvPr/>
        </p:nvSpPr>
        <p:spPr>
          <a:xfrm>
            <a:off x="1289993" y="4843236"/>
            <a:ext cx="9799950" cy="1754326"/>
          </a:xfrm>
          <a:prstGeom prst="rect">
            <a:avLst/>
          </a:prstGeom>
        </p:spPr>
        <p:txBody>
          <a:bodyPr wrap="square">
            <a:spAutoFit/>
          </a:bodyPr>
          <a:lstStyle/>
          <a:p>
            <a:pPr algn="ctr"/>
            <a:r>
              <a:rPr lang="en-US" sz="5400" dirty="0" smtClean="0">
                <a:solidFill>
                  <a:srgbClr val="505050"/>
                </a:solidFill>
              </a:rPr>
              <a:t>All Physical (24/48GB 8 Core)</a:t>
            </a:r>
          </a:p>
          <a:p>
            <a:pPr algn="ctr"/>
            <a:r>
              <a:rPr lang="en-US" sz="5400" dirty="0" smtClean="0">
                <a:solidFill>
                  <a:srgbClr val="505050"/>
                </a:solidFill>
              </a:rPr>
              <a:t>Intel L5520/L5630</a:t>
            </a:r>
            <a:endParaRPr lang="en-US" sz="5400" dirty="0">
              <a:solidFill>
                <a:srgbClr val="505050"/>
              </a:solidFill>
            </a:endParaRPr>
          </a:p>
        </p:txBody>
      </p:sp>
      <p:sp>
        <p:nvSpPr>
          <p:cNvPr id="42" name="Rounded Rectangle 41"/>
          <p:cNvSpPr/>
          <p:nvPr/>
        </p:nvSpPr>
        <p:spPr bwMode="auto">
          <a:xfrm>
            <a:off x="3574263" y="2994497"/>
            <a:ext cx="1470719" cy="1648622"/>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43" name="Rounded Rectangle 42"/>
          <p:cNvSpPr/>
          <p:nvPr/>
        </p:nvSpPr>
        <p:spPr bwMode="auto">
          <a:xfrm>
            <a:off x="3673056" y="3458133"/>
            <a:ext cx="589271" cy="559914"/>
          </a:xfrm>
          <a:prstGeom prst="roundRect">
            <a:avLst/>
          </a:prstGeom>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sp>
        <p:nvSpPr>
          <p:cNvPr id="44" name="Rounded Rectangle 43"/>
          <p:cNvSpPr/>
          <p:nvPr/>
        </p:nvSpPr>
        <p:spPr bwMode="auto">
          <a:xfrm>
            <a:off x="4328270" y="3466970"/>
            <a:ext cx="589271" cy="559914"/>
          </a:xfrm>
          <a:prstGeom prst="roundRect">
            <a:avLst/>
          </a:prstGeom>
          <a:solidFill>
            <a:srgbClr val="FFC000"/>
          </a:solidFill>
          <a:ln>
            <a:solidFill>
              <a:srgbClr val="FFC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QPC</a:t>
            </a:r>
            <a:endParaRPr lang="en-US" sz="1600" dirty="0">
              <a:gradFill>
                <a:gsLst>
                  <a:gs pos="0">
                    <a:srgbClr val="FFFFFF"/>
                  </a:gs>
                  <a:gs pos="100000">
                    <a:srgbClr val="FFFFFF"/>
                  </a:gs>
                </a:gsLst>
                <a:lin ang="5400000" scaled="0"/>
              </a:gradFill>
            </a:endParaRPr>
          </a:p>
        </p:txBody>
      </p:sp>
      <p:sp>
        <p:nvSpPr>
          <p:cNvPr id="53" name="Rounded Rectangle 52"/>
          <p:cNvSpPr/>
          <p:nvPr/>
        </p:nvSpPr>
        <p:spPr bwMode="auto">
          <a:xfrm>
            <a:off x="1881015" y="2994497"/>
            <a:ext cx="1470719" cy="1648622"/>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54" name="Rounded Rectangle 53"/>
          <p:cNvSpPr/>
          <p:nvPr/>
        </p:nvSpPr>
        <p:spPr bwMode="auto">
          <a:xfrm>
            <a:off x="1979808" y="3458133"/>
            <a:ext cx="589271" cy="559914"/>
          </a:xfrm>
          <a:prstGeom prst="roundRect">
            <a:avLst/>
          </a:prstGeom>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sp>
        <p:nvSpPr>
          <p:cNvPr id="55" name="Rounded Rectangle 54"/>
          <p:cNvSpPr/>
          <p:nvPr/>
        </p:nvSpPr>
        <p:spPr bwMode="auto">
          <a:xfrm>
            <a:off x="2635022" y="3466970"/>
            <a:ext cx="589271" cy="559914"/>
          </a:xfrm>
          <a:prstGeom prst="roundRect">
            <a:avLst/>
          </a:prstGeom>
          <a:solidFill>
            <a:srgbClr val="FFC000"/>
          </a:solidFill>
          <a:ln>
            <a:solidFill>
              <a:srgbClr val="FFC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QPC</a:t>
            </a:r>
            <a:endParaRPr lang="en-US" sz="1600" dirty="0">
              <a:gradFill>
                <a:gsLst>
                  <a:gs pos="0">
                    <a:srgbClr val="FFFFFF"/>
                  </a:gs>
                  <a:gs pos="100000">
                    <a:srgbClr val="FFFFFF"/>
                  </a:gs>
                </a:gsLst>
                <a:lin ang="5400000" scaled="0"/>
              </a:gradFill>
            </a:endParaRPr>
          </a:p>
        </p:txBody>
      </p:sp>
      <p:sp>
        <p:nvSpPr>
          <p:cNvPr id="56" name="Rounded Rectangle 55"/>
          <p:cNvSpPr/>
          <p:nvPr/>
        </p:nvSpPr>
        <p:spPr bwMode="auto">
          <a:xfrm>
            <a:off x="271298" y="3010880"/>
            <a:ext cx="1470719" cy="1648622"/>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57" name="Rounded Rectangle 56"/>
          <p:cNvSpPr/>
          <p:nvPr/>
        </p:nvSpPr>
        <p:spPr bwMode="auto">
          <a:xfrm>
            <a:off x="370091" y="3474516"/>
            <a:ext cx="589271" cy="559914"/>
          </a:xfrm>
          <a:prstGeom prst="roundRect">
            <a:avLst/>
          </a:prstGeom>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sp>
        <p:nvSpPr>
          <p:cNvPr id="58" name="Rounded Rectangle 57"/>
          <p:cNvSpPr/>
          <p:nvPr/>
        </p:nvSpPr>
        <p:spPr bwMode="auto">
          <a:xfrm>
            <a:off x="1025305" y="3483353"/>
            <a:ext cx="589271" cy="559914"/>
          </a:xfrm>
          <a:prstGeom prst="roundRect">
            <a:avLst/>
          </a:prstGeom>
          <a:solidFill>
            <a:srgbClr val="FFC000"/>
          </a:solidFill>
          <a:ln>
            <a:solidFill>
              <a:srgbClr val="FFC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QPC</a:t>
            </a:r>
            <a:endParaRPr lang="en-US" sz="1600" dirty="0">
              <a:gradFill>
                <a:gsLst>
                  <a:gs pos="0">
                    <a:srgbClr val="FFFFFF"/>
                  </a:gs>
                  <a:gs pos="100000">
                    <a:srgbClr val="FFFFFF"/>
                  </a:gs>
                </a:gsLst>
                <a:lin ang="5400000" scaled="0"/>
              </a:gradFill>
            </a:endParaRPr>
          </a:p>
        </p:txBody>
      </p:sp>
      <p:grpSp>
        <p:nvGrpSpPr>
          <p:cNvPr id="59" name="Group 58"/>
          <p:cNvGrpSpPr/>
          <p:nvPr/>
        </p:nvGrpSpPr>
        <p:grpSpPr>
          <a:xfrm>
            <a:off x="9056539" y="1170864"/>
            <a:ext cx="1470719" cy="1574998"/>
            <a:chOff x="523708" y="3869327"/>
            <a:chExt cx="1470719" cy="1574998"/>
          </a:xfrm>
        </p:grpSpPr>
        <p:sp>
          <p:nvSpPr>
            <p:cNvPr id="60" name="Rounded Rectangle 59"/>
            <p:cNvSpPr/>
            <p:nvPr/>
          </p:nvSpPr>
          <p:spPr bwMode="auto">
            <a:xfrm>
              <a:off x="523708" y="3869327"/>
              <a:ext cx="1470719" cy="1574998"/>
            </a:xfrm>
            <a:prstGeom prst="roundRect">
              <a:avLst>
                <a:gd name="adj" fmla="val 13645"/>
              </a:avLst>
            </a:prstGeom>
            <a:ln>
              <a:solidFill>
                <a:schemeClr val="accent6"/>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61" name="Rounded Rectangle 60"/>
            <p:cNvSpPr/>
            <p:nvPr/>
          </p:nvSpPr>
          <p:spPr bwMode="auto">
            <a:xfrm>
              <a:off x="586334" y="4114014"/>
              <a:ext cx="576064" cy="576064"/>
            </a:xfrm>
            <a:prstGeom prst="roundRect">
              <a:avLst/>
            </a:prstGeom>
            <a:solidFill>
              <a:schemeClr val="accent1">
                <a:lumMod val="60000"/>
                <a:lumOff val="40000"/>
              </a:schemeClr>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Web</a:t>
              </a:r>
              <a:endParaRPr lang="en-US" sz="1600" dirty="0">
                <a:solidFill>
                  <a:srgbClr val="FFFFFF"/>
                </a:solidFill>
              </a:endParaRPr>
            </a:p>
          </p:txBody>
        </p:sp>
      </p:grpSp>
      <p:grpSp>
        <p:nvGrpSpPr>
          <p:cNvPr id="62" name="Group 61"/>
          <p:cNvGrpSpPr/>
          <p:nvPr/>
        </p:nvGrpSpPr>
        <p:grpSpPr>
          <a:xfrm>
            <a:off x="10648714" y="1170864"/>
            <a:ext cx="1470719" cy="1574998"/>
            <a:chOff x="523708" y="3869327"/>
            <a:chExt cx="1470719" cy="1574998"/>
          </a:xfrm>
        </p:grpSpPr>
        <p:sp>
          <p:nvSpPr>
            <p:cNvPr id="63" name="Rounded Rectangle 62"/>
            <p:cNvSpPr/>
            <p:nvPr/>
          </p:nvSpPr>
          <p:spPr bwMode="auto">
            <a:xfrm>
              <a:off x="523708" y="3869327"/>
              <a:ext cx="1470719" cy="1574998"/>
            </a:xfrm>
            <a:prstGeom prst="roundRect">
              <a:avLst>
                <a:gd name="adj" fmla="val 13645"/>
              </a:avLst>
            </a:prstGeom>
            <a:ln>
              <a:solidFill>
                <a:schemeClr val="accent6"/>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64" name="Rounded Rectangle 63"/>
            <p:cNvSpPr/>
            <p:nvPr/>
          </p:nvSpPr>
          <p:spPr bwMode="auto">
            <a:xfrm>
              <a:off x="586334" y="4114014"/>
              <a:ext cx="576064" cy="576064"/>
            </a:xfrm>
            <a:prstGeom prst="roundRect">
              <a:avLst/>
            </a:prstGeom>
            <a:solidFill>
              <a:schemeClr val="accent1">
                <a:lumMod val="60000"/>
                <a:lumOff val="40000"/>
              </a:schemeClr>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Web</a:t>
              </a:r>
              <a:endParaRPr lang="en-US" sz="1600" dirty="0">
                <a:solidFill>
                  <a:srgbClr val="FFFFFF"/>
                </a:solidFill>
              </a:endParaRPr>
            </a:p>
          </p:txBody>
        </p:sp>
      </p:grpSp>
      <p:sp>
        <p:nvSpPr>
          <p:cNvPr id="71" name="Rounded Rectangle 70"/>
          <p:cNvSpPr/>
          <p:nvPr/>
        </p:nvSpPr>
        <p:spPr bwMode="auto">
          <a:xfrm>
            <a:off x="5143951" y="1170864"/>
            <a:ext cx="1470719" cy="1574998"/>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72" name="Rounded Rectangle 71"/>
          <p:cNvSpPr/>
          <p:nvPr/>
        </p:nvSpPr>
        <p:spPr bwMode="auto">
          <a:xfrm>
            <a:off x="5983379" y="1406064"/>
            <a:ext cx="576064" cy="576064"/>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CPC</a:t>
            </a:r>
            <a:endParaRPr lang="en-US" sz="1600" dirty="0">
              <a:gradFill>
                <a:gsLst>
                  <a:gs pos="0">
                    <a:srgbClr val="FFFFFF"/>
                  </a:gs>
                  <a:gs pos="100000">
                    <a:srgbClr val="FFFFFF"/>
                  </a:gs>
                </a:gsLst>
                <a:lin ang="5400000" scaled="0"/>
              </a:gradFill>
            </a:endParaRPr>
          </a:p>
        </p:txBody>
      </p:sp>
      <p:sp>
        <p:nvSpPr>
          <p:cNvPr id="73" name="Rounded Rectangle 72"/>
          <p:cNvSpPr/>
          <p:nvPr/>
        </p:nvSpPr>
        <p:spPr bwMode="auto">
          <a:xfrm>
            <a:off x="5288842" y="1405270"/>
            <a:ext cx="576064" cy="576064"/>
          </a:xfrm>
          <a:prstGeom prst="roundRect">
            <a:avLst/>
          </a:prstGeom>
          <a:solidFill>
            <a:srgbClr val="92D050"/>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Crawl</a:t>
            </a:r>
            <a:endParaRPr lang="en-US" sz="1600" dirty="0">
              <a:gradFill>
                <a:gsLst>
                  <a:gs pos="0">
                    <a:srgbClr val="FFFFFF"/>
                  </a:gs>
                  <a:gs pos="100000">
                    <a:srgbClr val="FFFFFF"/>
                  </a:gs>
                </a:gsLst>
                <a:lin ang="5400000" scaled="0"/>
              </a:gradFill>
            </a:endParaRPr>
          </a:p>
        </p:txBody>
      </p:sp>
      <p:sp>
        <p:nvSpPr>
          <p:cNvPr id="38" name="Rounded Rectangle 6"/>
          <p:cNvSpPr/>
          <p:nvPr/>
        </p:nvSpPr>
        <p:spPr bwMode="auto">
          <a:xfrm>
            <a:off x="7381446" y="2068308"/>
            <a:ext cx="576064" cy="576064"/>
          </a:xfrm>
          <a:prstGeom prst="roundRect">
            <a:avLst/>
          </a:prstGeom>
          <a:solidFill>
            <a:srgbClr val="F88608"/>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DC</a:t>
            </a:r>
            <a:endParaRPr lang="en-US" sz="1600" dirty="0">
              <a:solidFill>
                <a:srgbClr val="FFFFFF"/>
              </a:solidFill>
            </a:endParaRPr>
          </a:p>
        </p:txBody>
      </p:sp>
      <p:sp>
        <p:nvSpPr>
          <p:cNvPr id="39" name="Rounded Rectangle 6"/>
          <p:cNvSpPr/>
          <p:nvPr/>
        </p:nvSpPr>
        <p:spPr bwMode="auto">
          <a:xfrm>
            <a:off x="9119165" y="2061480"/>
            <a:ext cx="576064" cy="576064"/>
          </a:xfrm>
          <a:prstGeom prst="roundRect">
            <a:avLst/>
          </a:prstGeom>
          <a:solidFill>
            <a:srgbClr val="F88608"/>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DC</a:t>
            </a:r>
            <a:endParaRPr lang="en-US" sz="1600" dirty="0">
              <a:solidFill>
                <a:srgbClr val="FFFFFF"/>
              </a:solidFill>
            </a:endParaRPr>
          </a:p>
        </p:txBody>
      </p:sp>
      <p:sp>
        <p:nvSpPr>
          <p:cNvPr id="40" name="Rounded Rectangle 6"/>
          <p:cNvSpPr/>
          <p:nvPr/>
        </p:nvSpPr>
        <p:spPr bwMode="auto">
          <a:xfrm>
            <a:off x="10711340" y="2068308"/>
            <a:ext cx="576064" cy="576064"/>
          </a:xfrm>
          <a:prstGeom prst="roundRect">
            <a:avLst/>
          </a:prstGeom>
          <a:solidFill>
            <a:srgbClr val="F88608"/>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DC</a:t>
            </a:r>
            <a:endParaRPr lang="en-US" sz="1600" dirty="0">
              <a:solidFill>
                <a:srgbClr val="FFFFFF"/>
              </a:solidFill>
            </a:endParaRPr>
          </a:p>
        </p:txBody>
      </p:sp>
    </p:spTree>
    <p:custDataLst>
      <p:tags r:id="rId1"/>
    </p:custDataLst>
    <p:extLst>
      <p:ext uri="{BB962C8B-B14F-4D97-AF65-F5344CB8AC3E}">
        <p14:creationId xmlns:p14="http://schemas.microsoft.com/office/powerpoint/2010/main" val="378127063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smtClean="0"/>
              <a:t>Azure Cloud Services</a:t>
            </a:r>
            <a:endParaRPr lang="nb-NO" dirty="0"/>
          </a:p>
        </p:txBody>
      </p:sp>
      <p:pic>
        <p:nvPicPr>
          <p:cNvPr id="6" name="Picture 5"/>
          <p:cNvPicPr>
            <a:picLocks noChangeAspect="1"/>
          </p:cNvPicPr>
          <p:nvPr/>
        </p:nvPicPr>
        <p:blipFill>
          <a:blip r:embed="rId3"/>
          <a:stretch>
            <a:fillRect/>
          </a:stretch>
        </p:blipFill>
        <p:spPr>
          <a:xfrm>
            <a:off x="1265237" y="1204111"/>
            <a:ext cx="9641757" cy="5068900"/>
          </a:xfrm>
          <a:prstGeom prst="rect">
            <a:avLst/>
          </a:prstGeom>
        </p:spPr>
      </p:pic>
    </p:spTree>
    <p:extLst>
      <p:ext uri="{BB962C8B-B14F-4D97-AF65-F5344CB8AC3E}">
        <p14:creationId xmlns:p14="http://schemas.microsoft.com/office/powerpoint/2010/main" val="61674995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p:cNvGrpSpPr/>
          <p:nvPr/>
        </p:nvGrpSpPr>
        <p:grpSpPr>
          <a:xfrm>
            <a:off x="328026" y="1195935"/>
            <a:ext cx="3093838" cy="1574998"/>
            <a:chOff x="427039" y="1777454"/>
            <a:chExt cx="3093838" cy="1574998"/>
          </a:xfrm>
        </p:grpSpPr>
        <p:sp>
          <p:nvSpPr>
            <p:cNvPr id="26" name="Rounded Rectangle 25"/>
            <p:cNvSpPr/>
            <p:nvPr/>
          </p:nvSpPr>
          <p:spPr bwMode="auto">
            <a:xfrm>
              <a:off x="427039" y="1777454"/>
              <a:ext cx="1470719" cy="1574998"/>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36" name="Rounded Rectangle 35"/>
            <p:cNvSpPr/>
            <p:nvPr/>
          </p:nvSpPr>
          <p:spPr bwMode="auto">
            <a:xfrm>
              <a:off x="2050158" y="1777454"/>
              <a:ext cx="1470719" cy="1574998"/>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grpSp>
      <p:sp>
        <p:nvSpPr>
          <p:cNvPr id="3" name="Title 2"/>
          <p:cNvSpPr>
            <a:spLocks noGrp="1"/>
          </p:cNvSpPr>
          <p:nvPr>
            <p:ph type="title"/>
          </p:nvPr>
        </p:nvSpPr>
        <p:spPr>
          <a:xfrm>
            <a:off x="207058" y="48128"/>
            <a:ext cx="11889564" cy="917575"/>
          </a:xfrm>
        </p:spPr>
        <p:txBody>
          <a:bodyPr>
            <a:normAutofit fontScale="90000"/>
          </a:bodyPr>
          <a:lstStyle/>
          <a:p>
            <a:r>
              <a:rPr lang="en-US" dirty="0" smtClean="0"/>
              <a:t>Azure topology</a:t>
            </a:r>
            <a:endParaRPr lang="en-US" dirty="0"/>
          </a:p>
        </p:txBody>
      </p:sp>
      <p:sp>
        <p:nvSpPr>
          <p:cNvPr id="28" name="Rounded Rectangle 27"/>
          <p:cNvSpPr/>
          <p:nvPr/>
        </p:nvSpPr>
        <p:spPr bwMode="auto">
          <a:xfrm>
            <a:off x="430594" y="1330773"/>
            <a:ext cx="576064" cy="576064"/>
          </a:xfrm>
          <a:prstGeom prst="round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err="1" smtClean="0">
                <a:gradFill>
                  <a:gsLst>
                    <a:gs pos="0">
                      <a:srgbClr val="FFFFFF"/>
                    </a:gs>
                    <a:gs pos="100000">
                      <a:srgbClr val="FFFFFF"/>
                    </a:gs>
                  </a:gsLst>
                  <a:lin ang="5400000" scaled="0"/>
                </a:gradFill>
              </a:rPr>
              <a:t>Adm</a:t>
            </a:r>
            <a:endParaRPr lang="en-US" sz="1600" dirty="0">
              <a:gradFill>
                <a:gsLst>
                  <a:gs pos="0">
                    <a:srgbClr val="FFFFFF"/>
                  </a:gs>
                  <a:gs pos="100000">
                    <a:srgbClr val="FFFFFF"/>
                  </a:gs>
                </a:gsLst>
                <a:lin ang="5400000" scaled="0"/>
              </a:gradFill>
            </a:endParaRPr>
          </a:p>
        </p:txBody>
      </p:sp>
      <p:sp>
        <p:nvSpPr>
          <p:cNvPr id="67" name="Rounded Rectangle 66"/>
          <p:cNvSpPr/>
          <p:nvPr/>
        </p:nvSpPr>
        <p:spPr bwMode="auto">
          <a:xfrm>
            <a:off x="2734848" y="1331567"/>
            <a:ext cx="576064" cy="576064"/>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CPC</a:t>
            </a:r>
            <a:endParaRPr lang="en-US" sz="16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4"/>
          <a:stretch>
            <a:fillRect/>
          </a:stretch>
        </p:blipFill>
        <p:spPr>
          <a:xfrm>
            <a:off x="1104500" y="1327667"/>
            <a:ext cx="573074" cy="579170"/>
          </a:xfrm>
          <a:prstGeom prst="rect">
            <a:avLst/>
          </a:prstGeom>
        </p:spPr>
      </p:pic>
      <p:sp>
        <p:nvSpPr>
          <p:cNvPr id="66" name="Rounded Rectangle 65"/>
          <p:cNvSpPr/>
          <p:nvPr/>
        </p:nvSpPr>
        <p:spPr bwMode="auto">
          <a:xfrm>
            <a:off x="2040311" y="1330773"/>
            <a:ext cx="576064" cy="576064"/>
          </a:xfrm>
          <a:prstGeom prst="roundRect">
            <a:avLst/>
          </a:prstGeom>
          <a:solidFill>
            <a:srgbClr val="92D050"/>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Crawl</a:t>
            </a:r>
            <a:endParaRPr lang="en-US" sz="1600" dirty="0">
              <a:gradFill>
                <a:gsLst>
                  <a:gs pos="0">
                    <a:srgbClr val="FFFFFF"/>
                  </a:gs>
                  <a:gs pos="100000">
                    <a:srgbClr val="FFFFFF"/>
                  </a:gs>
                </a:gsLst>
                <a:lin ang="5400000" scaled="0"/>
              </a:gradFill>
            </a:endParaRPr>
          </a:p>
        </p:txBody>
      </p:sp>
      <p:sp>
        <p:nvSpPr>
          <p:cNvPr id="101" name="Rounded Rectangle 100"/>
          <p:cNvSpPr/>
          <p:nvPr/>
        </p:nvSpPr>
        <p:spPr bwMode="auto">
          <a:xfrm>
            <a:off x="3574264" y="1183337"/>
            <a:ext cx="1470719" cy="1574998"/>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105" name="Rounded Rectangle 104"/>
          <p:cNvSpPr/>
          <p:nvPr/>
        </p:nvSpPr>
        <p:spPr bwMode="auto">
          <a:xfrm>
            <a:off x="4391894" y="1377678"/>
            <a:ext cx="576064" cy="576064"/>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CPC</a:t>
            </a:r>
            <a:endParaRPr lang="en-US" sz="1600" dirty="0">
              <a:gradFill>
                <a:gsLst>
                  <a:gs pos="0">
                    <a:srgbClr val="FFFFFF"/>
                  </a:gs>
                  <a:gs pos="100000">
                    <a:srgbClr val="FFFFFF"/>
                  </a:gs>
                </a:gsLst>
                <a:lin ang="5400000" scaled="0"/>
              </a:gradFill>
            </a:endParaRPr>
          </a:p>
        </p:txBody>
      </p:sp>
      <p:sp>
        <p:nvSpPr>
          <p:cNvPr id="106" name="Rounded Rectangle 105"/>
          <p:cNvSpPr/>
          <p:nvPr/>
        </p:nvSpPr>
        <p:spPr bwMode="auto">
          <a:xfrm>
            <a:off x="3697357" y="1376884"/>
            <a:ext cx="576064" cy="576064"/>
          </a:xfrm>
          <a:prstGeom prst="roundRect">
            <a:avLst/>
          </a:prstGeom>
          <a:solidFill>
            <a:srgbClr val="92D050"/>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Crawl</a:t>
            </a:r>
            <a:endParaRPr lang="en-US" sz="1600" dirty="0">
              <a:gradFill>
                <a:gsLst>
                  <a:gs pos="0">
                    <a:srgbClr val="FFFFFF"/>
                  </a:gs>
                  <a:gs pos="100000">
                    <a:srgbClr val="FFFFFF"/>
                  </a:gs>
                </a:gsLst>
                <a:lin ang="5400000" scaled="0"/>
              </a:gradFill>
            </a:endParaRPr>
          </a:p>
        </p:txBody>
      </p:sp>
      <p:sp>
        <p:nvSpPr>
          <p:cNvPr id="35" name="Rounded Rectangle 34"/>
          <p:cNvSpPr/>
          <p:nvPr/>
        </p:nvSpPr>
        <p:spPr bwMode="auto">
          <a:xfrm>
            <a:off x="5186126" y="1183337"/>
            <a:ext cx="1470719" cy="1574998"/>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37" name="Rounded Rectangle 36"/>
          <p:cNvSpPr/>
          <p:nvPr/>
        </p:nvSpPr>
        <p:spPr bwMode="auto">
          <a:xfrm>
            <a:off x="5981086" y="1422437"/>
            <a:ext cx="576064" cy="576064"/>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CPC</a:t>
            </a:r>
            <a:endParaRPr lang="en-US" sz="1600" dirty="0">
              <a:gradFill>
                <a:gsLst>
                  <a:gs pos="0">
                    <a:srgbClr val="FFFFFF"/>
                  </a:gs>
                  <a:gs pos="100000">
                    <a:srgbClr val="FFFFFF"/>
                  </a:gs>
                </a:gsLst>
                <a:lin ang="5400000" scaled="0"/>
              </a:gradFill>
            </a:endParaRPr>
          </a:p>
        </p:txBody>
      </p:sp>
      <p:sp>
        <p:nvSpPr>
          <p:cNvPr id="38" name="Rounded Rectangle 37"/>
          <p:cNvSpPr/>
          <p:nvPr/>
        </p:nvSpPr>
        <p:spPr bwMode="auto">
          <a:xfrm>
            <a:off x="5286549" y="1421643"/>
            <a:ext cx="576064" cy="576064"/>
          </a:xfrm>
          <a:prstGeom prst="roundRect">
            <a:avLst/>
          </a:prstGeom>
          <a:solidFill>
            <a:srgbClr val="92D050"/>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Crawl</a:t>
            </a:r>
            <a:endParaRPr lang="en-US" sz="1600" dirty="0">
              <a:gradFill>
                <a:gsLst>
                  <a:gs pos="0">
                    <a:srgbClr val="FFFFFF"/>
                  </a:gs>
                  <a:gs pos="100000">
                    <a:srgbClr val="FFFFFF"/>
                  </a:gs>
                </a:gsLst>
                <a:lin ang="5400000" scaled="0"/>
              </a:gradFill>
            </a:endParaRPr>
          </a:p>
        </p:txBody>
      </p:sp>
      <p:sp>
        <p:nvSpPr>
          <p:cNvPr id="53" name="Rectangle 52"/>
          <p:cNvSpPr/>
          <p:nvPr/>
        </p:nvSpPr>
        <p:spPr>
          <a:xfrm>
            <a:off x="1436081" y="5020394"/>
            <a:ext cx="9799950" cy="1754326"/>
          </a:xfrm>
          <a:prstGeom prst="rect">
            <a:avLst/>
          </a:prstGeom>
        </p:spPr>
        <p:txBody>
          <a:bodyPr wrap="square">
            <a:spAutoFit/>
          </a:bodyPr>
          <a:lstStyle/>
          <a:p>
            <a:pPr algn="ctr"/>
            <a:r>
              <a:rPr lang="en-US" sz="5400" dirty="0">
                <a:solidFill>
                  <a:srgbClr val="505050"/>
                </a:solidFill>
              </a:rPr>
              <a:t>All Azure XL VMs (14GB 8 Core)</a:t>
            </a:r>
          </a:p>
          <a:p>
            <a:pPr algn="ctr"/>
            <a:r>
              <a:rPr lang="en-US" sz="5400" dirty="0">
                <a:solidFill>
                  <a:srgbClr val="505050"/>
                </a:solidFill>
              </a:rPr>
              <a:t>AMD Opteron 4171 HE</a:t>
            </a:r>
          </a:p>
        </p:txBody>
      </p:sp>
      <p:grpSp>
        <p:nvGrpSpPr>
          <p:cNvPr id="54" name="Group 53"/>
          <p:cNvGrpSpPr/>
          <p:nvPr/>
        </p:nvGrpSpPr>
        <p:grpSpPr>
          <a:xfrm>
            <a:off x="7409827" y="1162683"/>
            <a:ext cx="1470719" cy="1574998"/>
            <a:chOff x="523708" y="3869327"/>
            <a:chExt cx="1470719" cy="1574998"/>
          </a:xfrm>
        </p:grpSpPr>
        <p:sp>
          <p:nvSpPr>
            <p:cNvPr id="55" name="Rounded Rectangle 54"/>
            <p:cNvSpPr/>
            <p:nvPr/>
          </p:nvSpPr>
          <p:spPr bwMode="auto">
            <a:xfrm>
              <a:off x="523708" y="3869327"/>
              <a:ext cx="1470719" cy="1574998"/>
            </a:xfrm>
            <a:prstGeom prst="roundRect">
              <a:avLst>
                <a:gd name="adj" fmla="val 13645"/>
              </a:avLst>
            </a:prstGeom>
            <a:ln>
              <a:solidFill>
                <a:schemeClr val="accent6"/>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56" name="Rounded Rectangle 55"/>
            <p:cNvSpPr/>
            <p:nvPr/>
          </p:nvSpPr>
          <p:spPr bwMode="auto">
            <a:xfrm>
              <a:off x="586334" y="4114014"/>
              <a:ext cx="576064" cy="576064"/>
            </a:xfrm>
            <a:prstGeom prst="roundRect">
              <a:avLst/>
            </a:prstGeom>
            <a:solidFill>
              <a:schemeClr val="accent1">
                <a:lumMod val="60000"/>
                <a:lumOff val="40000"/>
              </a:schemeClr>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Web</a:t>
              </a:r>
              <a:endParaRPr lang="en-US" sz="1600" dirty="0">
                <a:solidFill>
                  <a:srgbClr val="FFFFFF"/>
                </a:solidFill>
              </a:endParaRPr>
            </a:p>
          </p:txBody>
        </p:sp>
      </p:grpSp>
      <p:grpSp>
        <p:nvGrpSpPr>
          <p:cNvPr id="57" name="Group 56"/>
          <p:cNvGrpSpPr/>
          <p:nvPr/>
        </p:nvGrpSpPr>
        <p:grpSpPr>
          <a:xfrm>
            <a:off x="9056539" y="1170864"/>
            <a:ext cx="1470719" cy="1574998"/>
            <a:chOff x="523708" y="3869327"/>
            <a:chExt cx="1470719" cy="1574998"/>
          </a:xfrm>
        </p:grpSpPr>
        <p:sp>
          <p:nvSpPr>
            <p:cNvPr id="58" name="Rounded Rectangle 57"/>
            <p:cNvSpPr/>
            <p:nvPr/>
          </p:nvSpPr>
          <p:spPr bwMode="auto">
            <a:xfrm>
              <a:off x="523708" y="3869327"/>
              <a:ext cx="1470719" cy="1574998"/>
            </a:xfrm>
            <a:prstGeom prst="roundRect">
              <a:avLst>
                <a:gd name="adj" fmla="val 13645"/>
              </a:avLst>
            </a:prstGeom>
            <a:ln>
              <a:solidFill>
                <a:schemeClr val="accent6"/>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59" name="Rounded Rectangle 58"/>
            <p:cNvSpPr/>
            <p:nvPr/>
          </p:nvSpPr>
          <p:spPr bwMode="auto">
            <a:xfrm>
              <a:off x="586334" y="4114014"/>
              <a:ext cx="576064" cy="576064"/>
            </a:xfrm>
            <a:prstGeom prst="roundRect">
              <a:avLst/>
            </a:prstGeom>
            <a:solidFill>
              <a:schemeClr val="accent1">
                <a:lumMod val="60000"/>
                <a:lumOff val="40000"/>
              </a:schemeClr>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Web</a:t>
              </a:r>
              <a:endParaRPr lang="en-US" sz="1600" dirty="0">
                <a:solidFill>
                  <a:srgbClr val="FFFFFF"/>
                </a:solidFill>
              </a:endParaRPr>
            </a:p>
          </p:txBody>
        </p:sp>
      </p:grpSp>
      <p:grpSp>
        <p:nvGrpSpPr>
          <p:cNvPr id="60" name="Group 59"/>
          <p:cNvGrpSpPr/>
          <p:nvPr/>
        </p:nvGrpSpPr>
        <p:grpSpPr>
          <a:xfrm>
            <a:off x="10648714" y="1170864"/>
            <a:ext cx="1470719" cy="1574998"/>
            <a:chOff x="523708" y="3869327"/>
            <a:chExt cx="1470719" cy="1574998"/>
          </a:xfrm>
        </p:grpSpPr>
        <p:sp>
          <p:nvSpPr>
            <p:cNvPr id="61" name="Rounded Rectangle 60"/>
            <p:cNvSpPr/>
            <p:nvPr/>
          </p:nvSpPr>
          <p:spPr bwMode="auto">
            <a:xfrm>
              <a:off x="523708" y="3869327"/>
              <a:ext cx="1470719" cy="1574998"/>
            </a:xfrm>
            <a:prstGeom prst="roundRect">
              <a:avLst>
                <a:gd name="adj" fmla="val 13645"/>
              </a:avLst>
            </a:prstGeom>
            <a:ln>
              <a:solidFill>
                <a:schemeClr val="accent6"/>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62" name="Rounded Rectangle 61"/>
            <p:cNvSpPr/>
            <p:nvPr/>
          </p:nvSpPr>
          <p:spPr bwMode="auto">
            <a:xfrm>
              <a:off x="586334" y="4114014"/>
              <a:ext cx="576064" cy="576064"/>
            </a:xfrm>
            <a:prstGeom prst="roundRect">
              <a:avLst/>
            </a:prstGeom>
            <a:solidFill>
              <a:schemeClr val="accent1">
                <a:lumMod val="60000"/>
                <a:lumOff val="40000"/>
              </a:schemeClr>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Web</a:t>
              </a:r>
              <a:endParaRPr lang="en-US" sz="1600" dirty="0">
                <a:solidFill>
                  <a:srgbClr val="FFFFFF"/>
                </a:solidFill>
              </a:endParaRPr>
            </a:p>
          </p:txBody>
        </p:sp>
      </p:grpSp>
      <p:sp>
        <p:nvSpPr>
          <p:cNvPr id="68" name="Rounded Rectangle 67"/>
          <p:cNvSpPr/>
          <p:nvPr/>
        </p:nvSpPr>
        <p:spPr bwMode="auto">
          <a:xfrm>
            <a:off x="3574263" y="2994497"/>
            <a:ext cx="1470719" cy="1648622"/>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69" name="Rounded Rectangle 68"/>
          <p:cNvSpPr/>
          <p:nvPr/>
        </p:nvSpPr>
        <p:spPr bwMode="auto">
          <a:xfrm>
            <a:off x="3673056" y="3458133"/>
            <a:ext cx="589271" cy="559914"/>
          </a:xfrm>
          <a:prstGeom prst="roundRect">
            <a:avLst/>
          </a:prstGeom>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sp>
        <p:nvSpPr>
          <p:cNvPr id="70" name="Rounded Rectangle 69"/>
          <p:cNvSpPr/>
          <p:nvPr/>
        </p:nvSpPr>
        <p:spPr bwMode="auto">
          <a:xfrm>
            <a:off x="4328270" y="3466970"/>
            <a:ext cx="589271" cy="559914"/>
          </a:xfrm>
          <a:prstGeom prst="roundRect">
            <a:avLst/>
          </a:prstGeom>
          <a:solidFill>
            <a:srgbClr val="FFC000"/>
          </a:solidFill>
          <a:ln>
            <a:solidFill>
              <a:srgbClr val="FFC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QPC</a:t>
            </a:r>
            <a:endParaRPr lang="en-US" sz="1600" dirty="0">
              <a:gradFill>
                <a:gsLst>
                  <a:gs pos="0">
                    <a:srgbClr val="FFFFFF"/>
                  </a:gs>
                  <a:gs pos="100000">
                    <a:srgbClr val="FFFFFF"/>
                  </a:gs>
                </a:gsLst>
                <a:lin ang="5400000" scaled="0"/>
              </a:gradFill>
            </a:endParaRPr>
          </a:p>
        </p:txBody>
      </p:sp>
      <p:sp>
        <p:nvSpPr>
          <p:cNvPr id="71" name="Rounded Rectangle 70"/>
          <p:cNvSpPr/>
          <p:nvPr/>
        </p:nvSpPr>
        <p:spPr bwMode="auto">
          <a:xfrm>
            <a:off x="1881015" y="2994497"/>
            <a:ext cx="1470719" cy="1648622"/>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72" name="Rounded Rectangle 71"/>
          <p:cNvSpPr/>
          <p:nvPr/>
        </p:nvSpPr>
        <p:spPr bwMode="auto">
          <a:xfrm>
            <a:off x="1979808" y="3458133"/>
            <a:ext cx="589271" cy="559914"/>
          </a:xfrm>
          <a:prstGeom prst="roundRect">
            <a:avLst/>
          </a:prstGeom>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sp>
        <p:nvSpPr>
          <p:cNvPr id="73" name="Rounded Rectangle 72"/>
          <p:cNvSpPr/>
          <p:nvPr/>
        </p:nvSpPr>
        <p:spPr bwMode="auto">
          <a:xfrm>
            <a:off x="2635022" y="3466970"/>
            <a:ext cx="589271" cy="559914"/>
          </a:xfrm>
          <a:prstGeom prst="roundRect">
            <a:avLst/>
          </a:prstGeom>
          <a:solidFill>
            <a:srgbClr val="FFC000"/>
          </a:solidFill>
          <a:ln>
            <a:solidFill>
              <a:srgbClr val="FFC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QPC</a:t>
            </a:r>
            <a:endParaRPr lang="en-US" sz="1600" dirty="0">
              <a:gradFill>
                <a:gsLst>
                  <a:gs pos="0">
                    <a:srgbClr val="FFFFFF"/>
                  </a:gs>
                  <a:gs pos="100000">
                    <a:srgbClr val="FFFFFF"/>
                  </a:gs>
                </a:gsLst>
                <a:lin ang="5400000" scaled="0"/>
              </a:gradFill>
            </a:endParaRPr>
          </a:p>
        </p:txBody>
      </p:sp>
      <p:sp>
        <p:nvSpPr>
          <p:cNvPr id="74" name="Rounded Rectangle 73"/>
          <p:cNvSpPr/>
          <p:nvPr/>
        </p:nvSpPr>
        <p:spPr bwMode="auto">
          <a:xfrm>
            <a:off x="271298" y="3010880"/>
            <a:ext cx="1470719" cy="1648622"/>
          </a:xfrm>
          <a:prstGeom prst="roundRect">
            <a:avLst>
              <a:gd name="adj" fmla="val 13645"/>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75" name="Rounded Rectangle 74"/>
          <p:cNvSpPr/>
          <p:nvPr/>
        </p:nvSpPr>
        <p:spPr bwMode="auto">
          <a:xfrm>
            <a:off x="370091" y="3474516"/>
            <a:ext cx="589271" cy="559914"/>
          </a:xfrm>
          <a:prstGeom prst="roundRect">
            <a:avLst/>
          </a:prstGeom>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Index</a:t>
            </a:r>
            <a:endParaRPr lang="en-US" sz="1600" dirty="0">
              <a:gradFill>
                <a:gsLst>
                  <a:gs pos="0">
                    <a:srgbClr val="FFFFFF"/>
                  </a:gs>
                  <a:gs pos="100000">
                    <a:srgbClr val="FFFFFF"/>
                  </a:gs>
                </a:gsLst>
                <a:lin ang="5400000" scaled="0"/>
              </a:gradFill>
            </a:endParaRPr>
          </a:p>
        </p:txBody>
      </p:sp>
      <p:sp>
        <p:nvSpPr>
          <p:cNvPr id="76" name="Rounded Rectangle 75"/>
          <p:cNvSpPr/>
          <p:nvPr/>
        </p:nvSpPr>
        <p:spPr bwMode="auto">
          <a:xfrm>
            <a:off x="1025305" y="3483353"/>
            <a:ext cx="589271" cy="559914"/>
          </a:xfrm>
          <a:prstGeom prst="roundRect">
            <a:avLst/>
          </a:prstGeom>
          <a:solidFill>
            <a:srgbClr val="FFC000"/>
          </a:solidFill>
          <a:ln>
            <a:solidFill>
              <a:srgbClr val="FFC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QPC</a:t>
            </a:r>
            <a:endParaRPr lang="en-US" sz="1600" dirty="0">
              <a:gradFill>
                <a:gsLst>
                  <a:gs pos="0">
                    <a:srgbClr val="FFFFFF"/>
                  </a:gs>
                  <a:gs pos="100000">
                    <a:srgbClr val="FFFFFF"/>
                  </a:gs>
                </a:gsLst>
                <a:lin ang="5400000" scaled="0"/>
              </a:gradFill>
            </a:endParaRPr>
          </a:p>
        </p:txBody>
      </p:sp>
      <p:sp>
        <p:nvSpPr>
          <p:cNvPr id="81" name="Rounded Rectangle 11"/>
          <p:cNvSpPr/>
          <p:nvPr/>
        </p:nvSpPr>
        <p:spPr bwMode="auto">
          <a:xfrm>
            <a:off x="7478747" y="2056294"/>
            <a:ext cx="576064" cy="576064"/>
          </a:xfrm>
          <a:prstGeom prst="roundRect">
            <a:avLst/>
          </a:prstGeom>
          <a:solidFill>
            <a:srgbClr val="F88608"/>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DC</a:t>
            </a:r>
            <a:endParaRPr lang="en-US" sz="1600" dirty="0">
              <a:solidFill>
                <a:srgbClr val="FFFFFF"/>
              </a:solidFill>
            </a:endParaRPr>
          </a:p>
        </p:txBody>
      </p:sp>
      <p:sp>
        <p:nvSpPr>
          <p:cNvPr id="77" name="Rounded Rectangle 11"/>
          <p:cNvSpPr/>
          <p:nvPr/>
        </p:nvSpPr>
        <p:spPr bwMode="auto">
          <a:xfrm>
            <a:off x="9142798" y="2056294"/>
            <a:ext cx="576064" cy="576064"/>
          </a:xfrm>
          <a:prstGeom prst="roundRect">
            <a:avLst/>
          </a:prstGeom>
          <a:solidFill>
            <a:srgbClr val="F88608"/>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DC</a:t>
            </a:r>
            <a:endParaRPr lang="en-US" sz="1600" dirty="0">
              <a:solidFill>
                <a:srgbClr val="FFFFFF"/>
              </a:solidFill>
            </a:endParaRPr>
          </a:p>
        </p:txBody>
      </p:sp>
      <p:sp>
        <p:nvSpPr>
          <p:cNvPr id="78" name="Rounded Rectangle 11"/>
          <p:cNvSpPr/>
          <p:nvPr/>
        </p:nvSpPr>
        <p:spPr bwMode="auto">
          <a:xfrm>
            <a:off x="10703251" y="2080858"/>
            <a:ext cx="576064" cy="576064"/>
          </a:xfrm>
          <a:prstGeom prst="roundRect">
            <a:avLst/>
          </a:prstGeom>
          <a:solidFill>
            <a:srgbClr val="F88608"/>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DC</a:t>
            </a:r>
            <a:endParaRPr lang="en-US" sz="1600" dirty="0">
              <a:solidFill>
                <a:srgbClr val="FFFFFF"/>
              </a:solidFill>
            </a:endParaRPr>
          </a:p>
        </p:txBody>
      </p:sp>
      <p:sp>
        <p:nvSpPr>
          <p:cNvPr id="40" name="Rounded Rectangle 39"/>
          <p:cNvSpPr/>
          <p:nvPr/>
        </p:nvSpPr>
        <p:spPr bwMode="auto">
          <a:xfrm>
            <a:off x="7409827" y="2934661"/>
            <a:ext cx="1470719" cy="1574998"/>
          </a:xfrm>
          <a:prstGeom prst="roundRect">
            <a:avLst>
              <a:gd name="adj" fmla="val 13645"/>
            </a:avLst>
          </a:prstGeom>
          <a:ln>
            <a:solidFill>
              <a:schemeClr val="accent6"/>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45" name="Rounded Rectangle 11"/>
          <p:cNvSpPr/>
          <p:nvPr/>
        </p:nvSpPr>
        <p:spPr bwMode="auto">
          <a:xfrm>
            <a:off x="7472453" y="3098573"/>
            <a:ext cx="576064" cy="576064"/>
          </a:xfrm>
          <a:prstGeom prst="roundRect">
            <a:avLst/>
          </a:prstGeom>
          <a:solidFill>
            <a:srgbClr val="F88608"/>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DC</a:t>
            </a:r>
            <a:endParaRPr lang="en-US" sz="1600" dirty="0">
              <a:solidFill>
                <a:srgbClr val="FFFFFF"/>
              </a:solidFill>
            </a:endParaRPr>
          </a:p>
        </p:txBody>
      </p:sp>
      <p:sp>
        <p:nvSpPr>
          <p:cNvPr id="46" name="Rounded Rectangle 45"/>
          <p:cNvSpPr/>
          <p:nvPr/>
        </p:nvSpPr>
        <p:spPr bwMode="auto">
          <a:xfrm>
            <a:off x="9056538" y="2946627"/>
            <a:ext cx="1470719" cy="1574998"/>
          </a:xfrm>
          <a:prstGeom prst="roundRect">
            <a:avLst>
              <a:gd name="adj" fmla="val 13645"/>
            </a:avLst>
          </a:prstGeom>
          <a:ln>
            <a:solidFill>
              <a:schemeClr val="accent6"/>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47" name="Rounded Rectangle 11"/>
          <p:cNvSpPr/>
          <p:nvPr/>
        </p:nvSpPr>
        <p:spPr bwMode="auto">
          <a:xfrm>
            <a:off x="9176460" y="3111365"/>
            <a:ext cx="576064" cy="576064"/>
          </a:xfrm>
          <a:prstGeom prst="roundRect">
            <a:avLst/>
          </a:prstGeom>
          <a:solidFill>
            <a:srgbClr val="F88608"/>
          </a:solidFill>
          <a:ln>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rgbClr val="FFFFFF"/>
                </a:solidFill>
              </a:rPr>
              <a:t>DC</a:t>
            </a:r>
            <a:endParaRPr lang="en-US" sz="1600" dirty="0">
              <a:solidFill>
                <a:srgbClr val="FFFFFF"/>
              </a:solidFill>
            </a:endParaRPr>
          </a:p>
        </p:txBody>
      </p:sp>
    </p:spTree>
    <p:custDataLst>
      <p:tags r:id="rId1"/>
    </p:custDataLst>
    <p:extLst>
      <p:ext uri="{BB962C8B-B14F-4D97-AF65-F5344CB8AC3E}">
        <p14:creationId xmlns:p14="http://schemas.microsoft.com/office/powerpoint/2010/main" val="17714566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fade">
                                      <p:cBhvr>
                                        <p:cTn id="10" dur="500"/>
                                        <p:tgtEl>
                                          <p:spTgt spid="7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500"/>
                                        <p:tgtEl>
                                          <p:spTgt spid="7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0" nodeType="clickEffect">
                                  <p:stCondLst>
                                    <p:cond delay="0"/>
                                  </p:stCondLst>
                                  <p:childTnLst>
                                    <p:set>
                                      <p:cBhvr>
                                        <p:cTn id="17" dur="1" fill="hold">
                                          <p:stCondLst>
                                            <p:cond delay="0"/>
                                          </p:stCondLst>
                                        </p:cTn>
                                        <p:tgtEl>
                                          <p:spTgt spid="45"/>
                                        </p:tgtEl>
                                        <p:attrNameLst>
                                          <p:attrName>style.visibility</p:attrName>
                                        </p:attrNameLst>
                                      </p:cBhvr>
                                      <p:to>
                                        <p:strVal val="hidden"/>
                                      </p:to>
                                    </p:set>
                                  </p:childTnLst>
                                </p:cTn>
                              </p:par>
                              <p:par>
                                <p:cTn id="18" presetID="1" presetClass="exit"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47"/>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77" grpId="0" animBg="1"/>
      <p:bldP spid="78" grpId="0" animBg="1"/>
      <p:bldP spid="40" grpId="0" animBg="1"/>
      <p:bldP spid="45" grpId="0" animBg="1"/>
      <p:bldP spid="46" grpId="0" animBg="1"/>
      <p:bldP spid="4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853363"/>
          </a:xfrm>
        </p:spPr>
        <p:txBody>
          <a:bodyPr/>
          <a:lstStyle/>
          <a:p>
            <a:r>
              <a:rPr lang="en-US" dirty="0" smtClean="0"/>
              <a:t>Dedicate cloud service</a:t>
            </a:r>
          </a:p>
          <a:p>
            <a:pPr lvl="1"/>
            <a:r>
              <a:rPr lang="en-US" dirty="0" smtClean="0"/>
              <a:t>3 Web Servers</a:t>
            </a:r>
          </a:p>
          <a:p>
            <a:pPr lvl="1"/>
            <a:r>
              <a:rPr lang="en-US" dirty="0" smtClean="0"/>
              <a:t>7 Application Servers</a:t>
            </a:r>
          </a:p>
          <a:p>
            <a:pPr lvl="1"/>
            <a:r>
              <a:rPr lang="en-US" dirty="0" smtClean="0"/>
              <a:t>XL VM</a:t>
            </a:r>
          </a:p>
          <a:p>
            <a:pPr lvl="2"/>
            <a:r>
              <a:rPr lang="en-US" dirty="0" smtClean="0"/>
              <a:t>14 GB</a:t>
            </a:r>
          </a:p>
          <a:p>
            <a:pPr lvl="2"/>
            <a:r>
              <a:rPr lang="en-US" dirty="0" smtClean="0"/>
              <a:t>8 Core</a:t>
            </a:r>
          </a:p>
          <a:p>
            <a:pPr lvl="1"/>
            <a:endParaRPr lang="en-US" dirty="0" smtClean="0"/>
          </a:p>
          <a:p>
            <a:pPr marL="0" indent="0">
              <a:buNone/>
            </a:pPr>
            <a:r>
              <a:rPr lang="en-US" dirty="0" smtClean="0"/>
              <a:t> </a:t>
            </a:r>
            <a:endParaRPr lang="en-US" dirty="0"/>
          </a:p>
        </p:txBody>
      </p:sp>
      <p:sp>
        <p:nvSpPr>
          <p:cNvPr id="3" name="Title 2"/>
          <p:cNvSpPr>
            <a:spLocks noGrp="1"/>
          </p:cNvSpPr>
          <p:nvPr>
            <p:ph type="title"/>
          </p:nvPr>
        </p:nvSpPr>
        <p:spPr/>
        <p:txBody>
          <a:bodyPr/>
          <a:lstStyle/>
          <a:p>
            <a:r>
              <a:rPr lang="en-US" dirty="0" smtClean="0"/>
              <a:t>SharePoint Architecture</a:t>
            </a:r>
            <a:endParaRPr lang="en-US" dirty="0"/>
          </a:p>
        </p:txBody>
      </p:sp>
      <p:pic>
        <p:nvPicPr>
          <p:cNvPr id="4" name="Picture 3"/>
          <p:cNvPicPr>
            <a:picLocks noChangeAspect="1"/>
          </p:cNvPicPr>
          <p:nvPr/>
        </p:nvPicPr>
        <p:blipFill>
          <a:blip r:embed="rId2"/>
          <a:stretch>
            <a:fillRect/>
          </a:stretch>
        </p:blipFill>
        <p:spPr>
          <a:xfrm>
            <a:off x="7876801" y="367505"/>
            <a:ext cx="7772868" cy="6096000"/>
          </a:xfrm>
          <a:prstGeom prst="rect">
            <a:avLst/>
          </a:prstGeom>
        </p:spPr>
      </p:pic>
      <p:pic>
        <p:nvPicPr>
          <p:cNvPr id="7" name="Picture 6"/>
          <p:cNvPicPr>
            <a:picLocks noChangeAspect="1"/>
          </p:cNvPicPr>
          <p:nvPr/>
        </p:nvPicPr>
        <p:blipFill>
          <a:blip r:embed="rId3"/>
          <a:stretch>
            <a:fillRect/>
          </a:stretch>
        </p:blipFill>
        <p:spPr>
          <a:xfrm>
            <a:off x="320403" y="3966958"/>
            <a:ext cx="3792164" cy="2349704"/>
          </a:xfrm>
          <a:prstGeom prst="rect">
            <a:avLst/>
          </a:prstGeom>
        </p:spPr>
      </p:pic>
      <p:pic>
        <p:nvPicPr>
          <p:cNvPr id="8" name="Picture 7"/>
          <p:cNvPicPr>
            <a:picLocks noChangeAspect="1"/>
          </p:cNvPicPr>
          <p:nvPr/>
        </p:nvPicPr>
        <p:blipFill>
          <a:blip r:embed="rId4"/>
          <a:stretch>
            <a:fillRect/>
          </a:stretch>
        </p:blipFill>
        <p:spPr>
          <a:xfrm>
            <a:off x="4084637" y="3966958"/>
            <a:ext cx="3792164" cy="2349704"/>
          </a:xfrm>
          <a:prstGeom prst="rect">
            <a:avLst/>
          </a:prstGeom>
        </p:spPr>
      </p:pic>
    </p:spTree>
    <p:extLst>
      <p:ext uri="{BB962C8B-B14F-4D97-AF65-F5344CB8AC3E}">
        <p14:creationId xmlns:p14="http://schemas.microsoft.com/office/powerpoint/2010/main" val="218318961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22237" y="1212850"/>
            <a:ext cx="11887200" cy="5343001"/>
          </a:xfrm>
        </p:spPr>
        <p:txBody>
          <a:bodyPr/>
          <a:lstStyle/>
          <a:p>
            <a:r>
              <a:rPr lang="en-US" dirty="0" smtClean="0"/>
              <a:t>Placed in its own Cloud Service </a:t>
            </a:r>
          </a:p>
          <a:p>
            <a:r>
              <a:rPr lang="en-US" dirty="0" smtClean="0"/>
              <a:t>2 SQL Instances (Always On)</a:t>
            </a:r>
            <a:endParaRPr lang="en-US" dirty="0"/>
          </a:p>
          <a:p>
            <a:pPr lvl="1"/>
            <a:r>
              <a:rPr lang="en-US" dirty="0" smtClean="0"/>
              <a:t>XL VM</a:t>
            </a:r>
          </a:p>
          <a:p>
            <a:pPr lvl="2"/>
            <a:r>
              <a:rPr lang="en-US" dirty="0" smtClean="0"/>
              <a:t>14 GB</a:t>
            </a:r>
          </a:p>
          <a:p>
            <a:pPr lvl="2"/>
            <a:r>
              <a:rPr lang="en-US" dirty="0" smtClean="0"/>
              <a:t>8 Core</a:t>
            </a:r>
          </a:p>
          <a:p>
            <a:r>
              <a:rPr lang="en-US" dirty="0" smtClean="0"/>
              <a:t>1 Windows Server </a:t>
            </a:r>
          </a:p>
          <a:p>
            <a:pPr lvl="1"/>
            <a:r>
              <a:rPr lang="en-US" dirty="0" smtClean="0"/>
              <a:t>Medium VM </a:t>
            </a:r>
            <a:endParaRPr lang="en-US" dirty="0"/>
          </a:p>
          <a:p>
            <a:pPr lvl="2"/>
            <a:r>
              <a:rPr lang="en-US" dirty="0" smtClean="0"/>
              <a:t>3.5 </a:t>
            </a:r>
            <a:r>
              <a:rPr lang="en-US" dirty="0"/>
              <a:t>GB</a:t>
            </a:r>
          </a:p>
          <a:p>
            <a:pPr lvl="2"/>
            <a:r>
              <a:rPr lang="en-US" dirty="0" smtClean="0"/>
              <a:t>2 Core</a:t>
            </a:r>
          </a:p>
          <a:p>
            <a:pPr lvl="2"/>
            <a:r>
              <a:rPr lang="en-US" dirty="0" smtClean="0"/>
              <a:t>We really don’t care need it for Quorum</a:t>
            </a:r>
            <a:endParaRPr lang="en-US" dirty="0"/>
          </a:p>
          <a:p>
            <a:pPr marL="571500" lvl="2" indent="0">
              <a:buNone/>
            </a:pPr>
            <a:endParaRPr lang="en-US" dirty="0" smtClean="0"/>
          </a:p>
        </p:txBody>
      </p:sp>
      <p:sp>
        <p:nvSpPr>
          <p:cNvPr id="17" name="Title 16"/>
          <p:cNvSpPr>
            <a:spLocks noGrp="1"/>
          </p:cNvSpPr>
          <p:nvPr>
            <p:ph type="title"/>
          </p:nvPr>
        </p:nvSpPr>
        <p:spPr/>
        <p:txBody>
          <a:bodyPr/>
          <a:lstStyle/>
          <a:p>
            <a:r>
              <a:rPr lang="en-US" dirty="0" smtClean="0"/>
              <a:t>SQL Server Configuration</a:t>
            </a:r>
            <a:endParaRPr lang="en-US" dirty="0"/>
          </a:p>
        </p:txBody>
      </p:sp>
      <p:pic>
        <p:nvPicPr>
          <p:cNvPr id="4" name="Picture 3"/>
          <p:cNvPicPr>
            <a:picLocks noChangeAspect="1"/>
          </p:cNvPicPr>
          <p:nvPr/>
        </p:nvPicPr>
        <p:blipFill>
          <a:blip r:embed="rId3"/>
          <a:stretch>
            <a:fillRect/>
          </a:stretch>
        </p:blipFill>
        <p:spPr>
          <a:xfrm>
            <a:off x="6294437" y="2506662"/>
            <a:ext cx="6019800" cy="3533487"/>
          </a:xfrm>
          <a:prstGeom prst="rect">
            <a:avLst/>
          </a:prstGeom>
        </p:spPr>
      </p:pic>
    </p:spTree>
    <p:extLst>
      <p:ext uri="{BB962C8B-B14F-4D97-AF65-F5344CB8AC3E}">
        <p14:creationId xmlns:p14="http://schemas.microsoft.com/office/powerpoint/2010/main" val="1696099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a:spLocks noGrp="1"/>
          </p:cNvSpPr>
          <p:nvPr>
            <p:ph type="body" sz="quarter" idx="10"/>
          </p:nvPr>
        </p:nvSpPr>
        <p:spPr>
          <a:xfrm>
            <a:off x="274638" y="1212850"/>
            <a:ext cx="11887200" cy="1049390"/>
          </a:xfrm>
        </p:spPr>
        <p:txBody>
          <a:bodyPr/>
          <a:lstStyle/>
          <a:p>
            <a:pPr marL="0" indent="0">
              <a:buNone/>
            </a:pPr>
            <a:r>
              <a:rPr lang="en-US" dirty="0"/>
              <a:t>What we actually used</a:t>
            </a:r>
          </a:p>
          <a:p>
            <a:pPr marL="0" indent="0">
              <a:buNone/>
            </a:pPr>
            <a:endParaRPr lang="en-US" sz="1836" b="1" dirty="0"/>
          </a:p>
        </p:txBody>
      </p:sp>
      <p:sp>
        <p:nvSpPr>
          <p:cNvPr id="2" name="Title 1"/>
          <p:cNvSpPr>
            <a:spLocks noGrp="1"/>
          </p:cNvSpPr>
          <p:nvPr>
            <p:ph type="title"/>
          </p:nvPr>
        </p:nvSpPr>
        <p:spPr/>
        <p:txBody>
          <a:bodyPr/>
          <a:lstStyle/>
          <a:p>
            <a:r>
              <a:rPr lang="en-US" dirty="0" smtClean="0"/>
              <a:t>Data Sizing Details</a:t>
            </a:r>
            <a:endParaRPr lang="en-US" dirty="0"/>
          </a:p>
        </p:txBody>
      </p:sp>
      <p:graphicFrame>
        <p:nvGraphicFramePr>
          <p:cNvPr id="10" name="Table 4"/>
          <p:cNvGraphicFramePr>
            <a:graphicFrameLocks noGrp="1"/>
          </p:cNvGraphicFramePr>
          <p:nvPr>
            <p:extLst/>
          </p:nvPr>
        </p:nvGraphicFramePr>
        <p:xfrm>
          <a:off x="274638" y="1973262"/>
          <a:ext cx="11277599" cy="4291691"/>
        </p:xfrm>
        <a:graphic>
          <a:graphicData uri="http://schemas.openxmlformats.org/drawingml/2006/table">
            <a:tbl>
              <a:tblPr firstRow="1" firstCol="1" bandRow="1">
                <a:tableStyleId>{5C22544A-7EE6-4342-B048-85BDC9FD1C3A}</a:tableStyleId>
              </a:tblPr>
              <a:tblGrid>
                <a:gridCol w="1297773"/>
                <a:gridCol w="5894573"/>
                <a:gridCol w="4085253"/>
              </a:tblGrid>
              <a:tr h="290977">
                <a:tc>
                  <a:txBody>
                    <a:bodyPr/>
                    <a:lstStyle/>
                    <a:p>
                      <a:pPr marL="0" marR="0">
                        <a:lnSpc>
                          <a:spcPct val="115000"/>
                        </a:lnSpc>
                        <a:spcBef>
                          <a:spcPts val="0"/>
                        </a:spcBef>
                        <a:spcAft>
                          <a:spcPts val="0"/>
                        </a:spcAft>
                      </a:pPr>
                      <a:r>
                        <a:rPr lang="en-US" sz="1400" dirty="0" smtClean="0">
                          <a:effectLst/>
                          <a:latin typeface="+mn-lt"/>
                          <a:ea typeface="+mn-ea"/>
                          <a:cs typeface="+mn-cs"/>
                        </a:rPr>
                        <a:t>Drive</a:t>
                      </a:r>
                      <a:r>
                        <a:rPr lang="en-US" sz="1400" baseline="0" dirty="0" smtClean="0">
                          <a:effectLst/>
                          <a:latin typeface="+mn-lt"/>
                          <a:ea typeface="+mn-ea"/>
                          <a:cs typeface="+mn-cs"/>
                        </a:rPr>
                        <a:t> </a:t>
                      </a:r>
                      <a:endParaRPr lang="en-US" sz="14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1400" dirty="0">
                          <a:effectLst/>
                        </a:rPr>
                        <a:t>Description</a:t>
                      </a:r>
                      <a:endParaRPr lang="en-US" sz="14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1400" dirty="0">
                          <a:effectLst/>
                        </a:rPr>
                        <a:t>Size (GB)</a:t>
                      </a:r>
                      <a:endParaRPr lang="en-US" sz="1400" dirty="0">
                        <a:effectLst/>
                        <a:latin typeface="Calibri"/>
                        <a:ea typeface="Calibri"/>
                        <a:cs typeface="Times New Roman"/>
                      </a:endParaRPr>
                    </a:p>
                  </a:txBody>
                  <a:tcPr marL="48160" marR="48160" marT="0" marB="0"/>
                </a:tc>
              </a:tr>
              <a:tr h="298562">
                <a:tc>
                  <a:txBody>
                    <a:bodyPr/>
                    <a:lstStyle/>
                    <a:p>
                      <a:pPr marL="0" marR="0">
                        <a:lnSpc>
                          <a:spcPct val="115000"/>
                        </a:lnSpc>
                        <a:spcBef>
                          <a:spcPts val="0"/>
                        </a:spcBef>
                        <a:spcAft>
                          <a:spcPts val="0"/>
                        </a:spcAft>
                      </a:pPr>
                      <a:r>
                        <a:rPr lang="en-US" sz="2000" dirty="0" smtClean="0">
                          <a:effectLst/>
                        </a:rPr>
                        <a:t>F</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rPr>
                        <a:t>SP Content</a:t>
                      </a:r>
                      <a:r>
                        <a:rPr lang="en-US" sz="2000" baseline="0" dirty="0" smtClean="0">
                          <a:effectLst/>
                        </a:rPr>
                        <a:t> </a:t>
                      </a:r>
                      <a:r>
                        <a:rPr lang="en-US" sz="2000" dirty="0" smtClean="0">
                          <a:effectLst/>
                        </a:rPr>
                        <a:t>1</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rPr>
                        <a:t>57.8</a:t>
                      </a:r>
                      <a:endParaRPr lang="en-US" sz="2000" dirty="0">
                        <a:effectLst/>
                        <a:latin typeface="Calibri"/>
                        <a:ea typeface="Calibri"/>
                        <a:cs typeface="Times New Roman"/>
                      </a:endParaRPr>
                    </a:p>
                  </a:txBody>
                  <a:tcPr marL="48160" marR="48160" marT="0" marB="0"/>
                </a:tc>
              </a:tr>
              <a:tr h="298562">
                <a:tc>
                  <a:txBody>
                    <a:bodyPr/>
                    <a:lstStyle/>
                    <a:p>
                      <a:pPr marL="0" marR="0">
                        <a:lnSpc>
                          <a:spcPct val="115000"/>
                        </a:lnSpc>
                        <a:spcBef>
                          <a:spcPts val="0"/>
                        </a:spcBef>
                        <a:spcAft>
                          <a:spcPts val="0"/>
                        </a:spcAft>
                      </a:pPr>
                      <a:r>
                        <a:rPr lang="en-US" sz="2000" dirty="0" smtClean="0">
                          <a:effectLst/>
                          <a:latin typeface="Calibri"/>
                          <a:ea typeface="Calibri"/>
                          <a:cs typeface="Times New Roman"/>
                        </a:rPr>
                        <a:t>F</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latin typeface="Calibri"/>
                          <a:ea typeface="Calibri"/>
                          <a:cs typeface="Times New Roman"/>
                        </a:rPr>
                        <a:t>SP Content</a:t>
                      </a:r>
                      <a:r>
                        <a:rPr lang="en-US" sz="2000" baseline="0" dirty="0" smtClean="0">
                          <a:effectLst/>
                          <a:latin typeface="Calibri"/>
                          <a:ea typeface="Calibri"/>
                          <a:cs typeface="Times New Roman"/>
                        </a:rPr>
                        <a:t> </a:t>
                      </a:r>
                      <a:r>
                        <a:rPr lang="en-US" sz="2000" dirty="0" smtClean="0">
                          <a:effectLst/>
                          <a:latin typeface="Calibri"/>
                          <a:ea typeface="Calibri"/>
                          <a:cs typeface="Times New Roman"/>
                        </a:rPr>
                        <a:t>2</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latin typeface="Calibri"/>
                          <a:ea typeface="Calibri"/>
                          <a:cs typeface="Times New Roman"/>
                        </a:rPr>
                        <a:t>42</a:t>
                      </a:r>
                      <a:r>
                        <a:rPr lang="en-US" sz="2000" baseline="0" dirty="0" smtClean="0">
                          <a:effectLst/>
                          <a:latin typeface="Calibri"/>
                          <a:ea typeface="Calibri"/>
                          <a:cs typeface="Times New Roman"/>
                        </a:rPr>
                        <a:t>.2</a:t>
                      </a:r>
                      <a:endParaRPr lang="en-US" sz="2000" dirty="0">
                        <a:effectLst/>
                        <a:latin typeface="Calibri"/>
                        <a:ea typeface="Calibri"/>
                        <a:cs typeface="Times New Roman"/>
                      </a:endParaRPr>
                    </a:p>
                  </a:txBody>
                  <a:tcPr marL="48160" marR="48160" marT="0" marB="0"/>
                </a:tc>
              </a:tr>
              <a:tr h="400157">
                <a:tc>
                  <a:txBody>
                    <a:bodyPr/>
                    <a:lstStyle/>
                    <a:p>
                      <a:pPr marL="0" marR="0">
                        <a:lnSpc>
                          <a:spcPct val="115000"/>
                        </a:lnSpc>
                        <a:spcBef>
                          <a:spcPts val="0"/>
                        </a:spcBef>
                        <a:spcAft>
                          <a:spcPts val="0"/>
                        </a:spcAft>
                      </a:pPr>
                      <a:r>
                        <a:rPr lang="en-US" sz="2000" dirty="0" smtClean="0">
                          <a:effectLst/>
                          <a:latin typeface="Calibri"/>
                          <a:ea typeface="Calibri"/>
                          <a:cs typeface="Times New Roman"/>
                        </a:rPr>
                        <a:t>G</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latin typeface="Calibri"/>
                          <a:ea typeface="Calibri"/>
                          <a:cs typeface="Times New Roman"/>
                        </a:rPr>
                        <a:t>Content DB Logs</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latin typeface="Calibri"/>
                          <a:ea typeface="Calibri"/>
                          <a:cs typeface="Times New Roman"/>
                        </a:rPr>
                        <a:t>80</a:t>
                      </a:r>
                      <a:endParaRPr lang="en-US" sz="2000" dirty="0">
                        <a:effectLst/>
                        <a:latin typeface="Calibri"/>
                        <a:ea typeface="Calibri"/>
                        <a:cs typeface="Times New Roman"/>
                      </a:endParaRPr>
                    </a:p>
                  </a:txBody>
                  <a:tcPr marL="48160" marR="48160" marT="0" marB="0"/>
                </a:tc>
              </a:tr>
              <a:tr h="298562">
                <a:tc>
                  <a:txBody>
                    <a:bodyPr/>
                    <a:lstStyle/>
                    <a:p>
                      <a:pPr marL="0" marR="0">
                        <a:lnSpc>
                          <a:spcPct val="115000"/>
                        </a:lnSpc>
                        <a:spcBef>
                          <a:spcPts val="0"/>
                        </a:spcBef>
                        <a:spcAft>
                          <a:spcPts val="0"/>
                        </a:spcAft>
                      </a:pPr>
                      <a:r>
                        <a:rPr lang="en-US" sz="2000" dirty="0">
                          <a:effectLst/>
                          <a:latin typeface="+mn-lt"/>
                          <a:ea typeface="+mn-ea"/>
                          <a:cs typeface="+mn-cs"/>
                        </a:rPr>
                        <a:t>H</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rPr>
                        <a:t>MMS</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latin typeface="+mn-lt"/>
                          <a:ea typeface="+mn-ea"/>
                          <a:cs typeface="+mn-cs"/>
                        </a:rPr>
                        <a:t>.10</a:t>
                      </a:r>
                      <a:endParaRPr lang="en-US" sz="2000" dirty="0">
                        <a:effectLst/>
                        <a:latin typeface="Calibri"/>
                        <a:ea typeface="Calibri"/>
                        <a:cs typeface="Times New Roman"/>
                      </a:endParaRPr>
                    </a:p>
                  </a:txBody>
                  <a:tcPr marL="48160" marR="48160" marT="0" marB="0"/>
                </a:tc>
              </a:tr>
              <a:tr h="298562">
                <a:tc>
                  <a:txBody>
                    <a:bodyPr/>
                    <a:lstStyle/>
                    <a:p>
                      <a:pPr marL="0" marR="0">
                        <a:lnSpc>
                          <a:spcPct val="115000"/>
                        </a:lnSpc>
                        <a:spcBef>
                          <a:spcPts val="0"/>
                        </a:spcBef>
                        <a:spcAft>
                          <a:spcPts val="0"/>
                        </a:spcAft>
                      </a:pPr>
                      <a:r>
                        <a:rPr lang="en-US" sz="2000" dirty="0" smtClean="0">
                          <a:effectLst/>
                          <a:latin typeface="Calibri"/>
                          <a:ea typeface="Calibri"/>
                          <a:cs typeface="Times New Roman"/>
                        </a:rPr>
                        <a:t>H</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rPr>
                        <a:t>Usage</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rPr>
                        <a:t>44.7 </a:t>
                      </a:r>
                      <a:endParaRPr lang="en-US" sz="2000" dirty="0">
                        <a:effectLst/>
                        <a:latin typeface="Calibri"/>
                        <a:ea typeface="Calibri"/>
                        <a:cs typeface="Times New Roman"/>
                      </a:endParaRPr>
                    </a:p>
                  </a:txBody>
                  <a:tcPr marL="48160" marR="48160" marT="0" marB="0"/>
                </a:tc>
              </a:tr>
              <a:tr h="298562">
                <a:tc>
                  <a:txBody>
                    <a:bodyPr/>
                    <a:lstStyle/>
                    <a:p>
                      <a:pPr marL="0" marR="0">
                        <a:lnSpc>
                          <a:spcPct val="115000"/>
                        </a:lnSpc>
                        <a:spcBef>
                          <a:spcPts val="0"/>
                        </a:spcBef>
                        <a:spcAft>
                          <a:spcPts val="0"/>
                        </a:spcAft>
                      </a:pPr>
                      <a:r>
                        <a:rPr lang="en-US" sz="2000" dirty="0">
                          <a:effectLst/>
                          <a:latin typeface="+mn-lt"/>
                          <a:ea typeface="+mn-ea"/>
                          <a:cs typeface="+mn-cs"/>
                        </a:rPr>
                        <a:t>I</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rPr>
                        <a:t>Search – Crawl</a:t>
                      </a:r>
                      <a:r>
                        <a:rPr lang="en-US" sz="2000" baseline="0" dirty="0" smtClean="0">
                          <a:effectLst/>
                        </a:rPr>
                        <a:t> Store</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latin typeface="Calibri"/>
                          <a:ea typeface="Calibri"/>
                          <a:cs typeface="Times New Roman"/>
                        </a:rPr>
                        <a:t>14.5 </a:t>
                      </a:r>
                      <a:endParaRPr lang="en-US" sz="2000" dirty="0">
                        <a:effectLst/>
                        <a:latin typeface="Calibri"/>
                        <a:ea typeface="Calibri"/>
                        <a:cs typeface="Times New Roman"/>
                      </a:endParaRPr>
                    </a:p>
                  </a:txBody>
                  <a:tcPr marL="48160" marR="48160" marT="0" marB="0"/>
                </a:tc>
              </a:tr>
              <a:tr h="445877">
                <a:tc>
                  <a:txBody>
                    <a:bodyPr/>
                    <a:lstStyle/>
                    <a:p>
                      <a:pPr marL="0" marR="0">
                        <a:lnSpc>
                          <a:spcPct val="115000"/>
                        </a:lnSpc>
                        <a:spcBef>
                          <a:spcPts val="0"/>
                        </a:spcBef>
                        <a:spcAft>
                          <a:spcPts val="0"/>
                        </a:spcAft>
                      </a:pPr>
                      <a:r>
                        <a:rPr lang="en-US" sz="2000" dirty="0">
                          <a:effectLst/>
                          <a:latin typeface="+mn-lt"/>
                          <a:ea typeface="+mn-ea"/>
                          <a:cs typeface="+mn-cs"/>
                        </a:rPr>
                        <a:t>I</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rPr>
                        <a:t>Search – Link Source</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rPr>
                        <a:t>2.22</a:t>
                      </a:r>
                      <a:endParaRPr lang="en-US" sz="2000" dirty="0">
                        <a:effectLst/>
                        <a:latin typeface="Calibri"/>
                        <a:ea typeface="Calibri"/>
                        <a:cs typeface="Times New Roman"/>
                      </a:endParaRPr>
                    </a:p>
                  </a:txBody>
                  <a:tcPr marL="48160" marR="48160" marT="0" marB="0"/>
                </a:tc>
              </a:tr>
              <a:tr h="298562">
                <a:tc>
                  <a:txBody>
                    <a:bodyPr/>
                    <a:lstStyle/>
                    <a:p>
                      <a:pPr marL="0" marR="0">
                        <a:lnSpc>
                          <a:spcPct val="115000"/>
                        </a:lnSpc>
                        <a:spcBef>
                          <a:spcPts val="0"/>
                        </a:spcBef>
                        <a:spcAft>
                          <a:spcPts val="0"/>
                        </a:spcAft>
                      </a:pPr>
                      <a:r>
                        <a:rPr lang="en-US" sz="2000" dirty="0">
                          <a:effectLst/>
                          <a:latin typeface="+mn-lt"/>
                          <a:ea typeface="+mn-ea"/>
                          <a:cs typeface="+mn-cs"/>
                        </a:rPr>
                        <a:t>I</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latin typeface="+mn-lt"/>
                          <a:ea typeface="+mn-ea"/>
                          <a:cs typeface="+mn-cs"/>
                        </a:rPr>
                        <a:t>Search</a:t>
                      </a:r>
                      <a:r>
                        <a:rPr lang="en-US" sz="2000" baseline="0" dirty="0" smtClean="0">
                          <a:effectLst/>
                          <a:latin typeface="+mn-lt"/>
                          <a:ea typeface="+mn-ea"/>
                          <a:cs typeface="+mn-cs"/>
                        </a:rPr>
                        <a:t> – Administration</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latin typeface="+mn-lt"/>
                          <a:ea typeface="+mn-ea"/>
                          <a:cs typeface="+mn-cs"/>
                        </a:rPr>
                        <a:t>.07</a:t>
                      </a:r>
                      <a:endParaRPr lang="en-US" sz="2000" dirty="0">
                        <a:effectLst/>
                        <a:latin typeface="Calibri"/>
                        <a:ea typeface="Calibri"/>
                        <a:cs typeface="Times New Roman"/>
                      </a:endParaRPr>
                    </a:p>
                  </a:txBody>
                  <a:tcPr marL="48160" marR="48160" marT="0" marB="0"/>
                </a:tc>
              </a:tr>
              <a:tr h="298562">
                <a:tc>
                  <a:txBody>
                    <a:bodyPr/>
                    <a:lstStyle/>
                    <a:p>
                      <a:pPr marL="0" marR="0">
                        <a:lnSpc>
                          <a:spcPct val="115000"/>
                        </a:lnSpc>
                        <a:spcBef>
                          <a:spcPts val="0"/>
                        </a:spcBef>
                        <a:spcAft>
                          <a:spcPts val="0"/>
                        </a:spcAft>
                      </a:pPr>
                      <a:r>
                        <a:rPr lang="en-US" sz="2000" dirty="0">
                          <a:effectLst/>
                          <a:latin typeface="+mn-lt"/>
                          <a:ea typeface="+mn-ea"/>
                          <a:cs typeface="+mn-cs"/>
                        </a:rPr>
                        <a:t>I</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rPr>
                        <a:t>Search </a:t>
                      </a:r>
                      <a:r>
                        <a:rPr lang="en-US" sz="2000" smtClean="0">
                          <a:effectLst/>
                        </a:rPr>
                        <a:t>– Analytics Reporting</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latin typeface="+mn-lt"/>
                          <a:ea typeface="+mn-ea"/>
                          <a:cs typeface="+mn-cs"/>
                        </a:rPr>
                        <a:t>50</a:t>
                      </a:r>
                      <a:endParaRPr lang="en-US" sz="2000" dirty="0">
                        <a:effectLst/>
                        <a:latin typeface="Calibri"/>
                        <a:ea typeface="Calibri"/>
                        <a:cs typeface="Times New Roman"/>
                      </a:endParaRPr>
                    </a:p>
                  </a:txBody>
                  <a:tcPr marL="48160" marR="48160" marT="0" marB="0"/>
                </a:tc>
              </a:tr>
              <a:tr h="298562">
                <a:tc>
                  <a:txBody>
                    <a:bodyPr/>
                    <a:lstStyle/>
                    <a:p>
                      <a:pPr marL="0" marR="0">
                        <a:lnSpc>
                          <a:spcPct val="115000"/>
                        </a:lnSpc>
                        <a:spcBef>
                          <a:spcPts val="0"/>
                        </a:spcBef>
                        <a:spcAft>
                          <a:spcPts val="0"/>
                        </a:spcAft>
                      </a:pPr>
                      <a:r>
                        <a:rPr lang="en-US" sz="2000" dirty="0" smtClean="0">
                          <a:effectLst/>
                          <a:latin typeface="+mn-lt"/>
                          <a:ea typeface="+mn-ea"/>
                          <a:cs typeface="+mn-cs"/>
                        </a:rPr>
                        <a:t>J</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rPr>
                        <a:t>Temp DB</a:t>
                      </a:r>
                      <a:r>
                        <a:rPr lang="en-US" sz="2000" baseline="0" dirty="0" smtClean="0">
                          <a:effectLst/>
                        </a:rPr>
                        <a:t> </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rPr>
                        <a:t>20</a:t>
                      </a:r>
                      <a:endParaRPr lang="en-US" sz="2000" dirty="0">
                        <a:effectLst/>
                        <a:latin typeface="Calibri"/>
                        <a:ea typeface="Calibri"/>
                        <a:cs typeface="Times New Roman"/>
                      </a:endParaRPr>
                    </a:p>
                  </a:txBody>
                  <a:tcPr marL="48160" marR="48160" marT="0" marB="0"/>
                </a:tc>
              </a:tr>
              <a:tr h="298562">
                <a:tc>
                  <a:txBody>
                    <a:bodyPr/>
                    <a:lstStyle/>
                    <a:p>
                      <a:pPr marL="0" marR="0">
                        <a:lnSpc>
                          <a:spcPct val="115000"/>
                        </a:lnSpc>
                        <a:spcBef>
                          <a:spcPts val="0"/>
                        </a:spcBef>
                        <a:spcAft>
                          <a:spcPts val="0"/>
                        </a:spcAft>
                      </a:pPr>
                      <a:r>
                        <a:rPr lang="en-US" sz="2000" dirty="0">
                          <a:effectLst/>
                          <a:latin typeface="+mn-lt"/>
                          <a:ea typeface="+mn-ea"/>
                          <a:cs typeface="+mn-cs"/>
                        </a:rPr>
                        <a:t>K</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rPr>
                        <a:t>Temp DB Log</a:t>
                      </a:r>
                      <a:endParaRPr lang="en-US" sz="2000" dirty="0">
                        <a:effectLst/>
                        <a:latin typeface="Calibri"/>
                        <a:ea typeface="Calibri"/>
                        <a:cs typeface="Times New Roman"/>
                      </a:endParaRPr>
                    </a:p>
                  </a:txBody>
                  <a:tcPr marL="48160" marR="48160" marT="0" marB="0"/>
                </a:tc>
                <a:tc>
                  <a:txBody>
                    <a:bodyPr/>
                    <a:lstStyle/>
                    <a:p>
                      <a:pPr marL="0" marR="0">
                        <a:lnSpc>
                          <a:spcPct val="115000"/>
                        </a:lnSpc>
                        <a:spcBef>
                          <a:spcPts val="0"/>
                        </a:spcBef>
                        <a:spcAft>
                          <a:spcPts val="0"/>
                        </a:spcAft>
                      </a:pPr>
                      <a:r>
                        <a:rPr lang="en-US" sz="2000" dirty="0" smtClean="0">
                          <a:effectLst/>
                        </a:rPr>
                        <a:t>20</a:t>
                      </a:r>
                      <a:endParaRPr lang="en-US" sz="2000" dirty="0">
                        <a:effectLst/>
                        <a:latin typeface="Calibri"/>
                        <a:ea typeface="Calibri"/>
                        <a:cs typeface="Times New Roman"/>
                      </a:endParaRPr>
                    </a:p>
                  </a:txBody>
                  <a:tcPr marL="48160" marR="48160" marT="0" marB="0"/>
                </a:tc>
              </a:tr>
            </a:tbl>
          </a:graphicData>
        </a:graphic>
      </p:graphicFrame>
    </p:spTree>
    <p:extLst>
      <p:ext uri="{BB962C8B-B14F-4D97-AF65-F5344CB8AC3E}">
        <p14:creationId xmlns:p14="http://schemas.microsoft.com/office/powerpoint/2010/main" val="224868829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43001"/>
          </a:xfrm>
        </p:spPr>
        <p:txBody>
          <a:bodyPr/>
          <a:lstStyle/>
          <a:p>
            <a:r>
              <a:rPr lang="en-US" dirty="0"/>
              <a:t>Storage Recommendations</a:t>
            </a:r>
          </a:p>
          <a:p>
            <a:pPr lvl="1"/>
            <a:r>
              <a:rPr lang="en-US" dirty="0"/>
              <a:t>Avoid using write caching Disks for databases. Use persistent drives</a:t>
            </a:r>
          </a:p>
          <a:p>
            <a:pPr lvl="1"/>
            <a:r>
              <a:rPr lang="en-US" dirty="0"/>
              <a:t>Avoid using operating system drive for databases</a:t>
            </a:r>
          </a:p>
          <a:p>
            <a:pPr lvl="1"/>
            <a:r>
              <a:rPr lang="en-US" dirty="0"/>
              <a:t>Place yours database and transaction log files on separate drives</a:t>
            </a:r>
          </a:p>
          <a:p>
            <a:pPr lvl="1"/>
            <a:r>
              <a:rPr lang="en-US" dirty="0"/>
              <a:t>Place </a:t>
            </a:r>
            <a:r>
              <a:rPr lang="en-US" dirty="0" err="1"/>
              <a:t>tempdb</a:t>
            </a:r>
            <a:r>
              <a:rPr lang="en-US" dirty="0"/>
              <a:t> on the separate drives</a:t>
            </a:r>
          </a:p>
          <a:p>
            <a:pPr lvl="1"/>
            <a:r>
              <a:rPr lang="en-US" dirty="0"/>
              <a:t>Format Drives with 64KB </a:t>
            </a:r>
          </a:p>
          <a:p>
            <a:r>
              <a:rPr lang="en-US" dirty="0"/>
              <a:t>Database Recommendations</a:t>
            </a:r>
          </a:p>
          <a:p>
            <a:pPr lvl="1"/>
            <a:r>
              <a:rPr lang="en-US" smtClean="0"/>
              <a:t>Latin1_General_CI_AS_KS_WS </a:t>
            </a:r>
            <a:r>
              <a:rPr lang="en-US" dirty="0"/>
              <a:t>(Cant change it later)</a:t>
            </a:r>
          </a:p>
          <a:p>
            <a:pPr lvl="1"/>
            <a:r>
              <a:rPr lang="en-US" dirty="0"/>
              <a:t>Adjust SQL RAM</a:t>
            </a:r>
          </a:p>
          <a:p>
            <a:pPr lvl="1"/>
            <a:r>
              <a:rPr lang="en-US" dirty="0"/>
              <a:t>Pre-grow </a:t>
            </a:r>
            <a:r>
              <a:rPr lang="en-US"/>
              <a:t>your databases</a:t>
            </a:r>
            <a:r>
              <a:rPr lang="en-US" dirty="0"/>
              <a:t> </a:t>
            </a:r>
          </a:p>
          <a:p>
            <a:endParaRPr lang="en-US" dirty="0"/>
          </a:p>
        </p:txBody>
      </p:sp>
      <p:sp>
        <p:nvSpPr>
          <p:cNvPr id="3" name="Title 2"/>
          <p:cNvSpPr>
            <a:spLocks noGrp="1"/>
          </p:cNvSpPr>
          <p:nvPr>
            <p:ph type="title"/>
          </p:nvPr>
        </p:nvSpPr>
        <p:spPr/>
        <p:txBody>
          <a:bodyPr/>
          <a:lstStyle/>
          <a:p>
            <a:r>
              <a:rPr lang="en-US" smtClean="0"/>
              <a:t>SQL Server</a:t>
            </a:r>
            <a:endParaRPr lang="en-US" dirty="0"/>
          </a:p>
        </p:txBody>
      </p:sp>
    </p:spTree>
    <p:extLst>
      <p:ext uri="{BB962C8B-B14F-4D97-AF65-F5344CB8AC3E}">
        <p14:creationId xmlns:p14="http://schemas.microsoft.com/office/powerpoint/2010/main" val="316918369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4259628"/>
          </a:xfrm>
        </p:spPr>
        <p:txBody>
          <a:bodyPr/>
          <a:lstStyle/>
          <a:p>
            <a:r>
              <a:rPr lang="en-US" dirty="0" smtClean="0"/>
              <a:t>Visual Studio Test Machines</a:t>
            </a:r>
          </a:p>
          <a:p>
            <a:pPr lvl="1"/>
            <a:r>
              <a:rPr lang="en-US" dirty="0" smtClean="0"/>
              <a:t>Dedicated SQL </a:t>
            </a:r>
          </a:p>
          <a:p>
            <a:pPr lvl="1"/>
            <a:r>
              <a:rPr lang="en-US" dirty="0" smtClean="0"/>
              <a:t>Visual Studio Agents and Controllers</a:t>
            </a:r>
          </a:p>
          <a:p>
            <a:r>
              <a:rPr lang="en-US" dirty="0" smtClean="0"/>
              <a:t>Tests</a:t>
            </a:r>
          </a:p>
          <a:p>
            <a:pPr lvl="1"/>
            <a:r>
              <a:rPr lang="en-US" dirty="0" smtClean="0"/>
              <a:t>80 Users</a:t>
            </a:r>
          </a:p>
          <a:p>
            <a:pPr lvl="1"/>
            <a:r>
              <a:rPr lang="en-US" dirty="0" smtClean="0"/>
              <a:t>0 Thinking </a:t>
            </a:r>
          </a:p>
          <a:p>
            <a:pPr lvl="1"/>
            <a:r>
              <a:rPr lang="en-US" dirty="0" smtClean="0"/>
              <a:t>4 pages</a:t>
            </a:r>
          </a:p>
          <a:p>
            <a:pPr lvl="1"/>
            <a:r>
              <a:rPr lang="en-US" dirty="0" smtClean="0"/>
              <a:t>Each page has multiple CBS Web Parts</a:t>
            </a:r>
          </a:p>
          <a:p>
            <a:pPr lvl="2"/>
            <a:r>
              <a:rPr lang="en-US" dirty="0" smtClean="0"/>
              <a:t>Multiple Search queries per page view</a:t>
            </a:r>
          </a:p>
        </p:txBody>
      </p:sp>
      <p:sp>
        <p:nvSpPr>
          <p:cNvPr id="17" name="Title 16"/>
          <p:cNvSpPr>
            <a:spLocks noGrp="1"/>
          </p:cNvSpPr>
          <p:nvPr>
            <p:ph type="title"/>
          </p:nvPr>
        </p:nvSpPr>
        <p:spPr/>
        <p:txBody>
          <a:bodyPr/>
          <a:lstStyle/>
          <a:p>
            <a:r>
              <a:rPr lang="en-US"/>
              <a:t>Test </a:t>
            </a:r>
            <a:r>
              <a:rPr lang="en-US" smtClean="0"/>
              <a:t>Configuration</a:t>
            </a:r>
            <a:endParaRPr lang="en-US" dirty="0"/>
          </a:p>
        </p:txBody>
      </p:sp>
    </p:spTree>
    <p:extLst>
      <p:ext uri="{BB962C8B-B14F-4D97-AF65-F5344CB8AC3E}">
        <p14:creationId xmlns:p14="http://schemas.microsoft.com/office/powerpoint/2010/main" val="4166945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graphicFrame>
        <p:nvGraphicFramePr>
          <p:cNvPr id="3" name="Chart 4"/>
          <p:cNvGraphicFramePr>
            <a:graphicFrameLocks/>
          </p:cNvGraphicFramePr>
          <p:nvPr>
            <p:extLst/>
          </p:nvPr>
        </p:nvGraphicFramePr>
        <p:xfrm>
          <a:off x="3316858" y="1264974"/>
          <a:ext cx="8001000" cy="4999890"/>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54"/>
          <p:cNvSpPr/>
          <p:nvPr/>
        </p:nvSpPr>
        <p:spPr bwMode="auto">
          <a:xfrm>
            <a:off x="427037" y="1240572"/>
            <a:ext cx="2478859" cy="5088264"/>
          </a:xfrm>
          <a:prstGeom prst="rect">
            <a:avLst/>
          </a:prstGeom>
          <a:solidFill>
            <a:srgbClr val="9696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290"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Which is better?</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519829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Content Placeholder 3"/>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l="5576" r="5913"/>
          <a:stretch/>
        </p:blipFill>
        <p:spPr>
          <a:xfrm>
            <a:off x="0" y="-52388"/>
            <a:ext cx="9396413" cy="7045326"/>
          </a:xfrm>
        </p:spPr>
      </p:pic>
      <p:sp>
        <p:nvSpPr>
          <p:cNvPr id="5" name="Title 3"/>
          <p:cNvSpPr txBox="1">
            <a:spLocks/>
          </p:cNvSpPr>
          <p:nvPr/>
        </p:nvSpPr>
        <p:spPr>
          <a:xfrm>
            <a:off x="6022321" y="911"/>
            <a:ext cx="6411653" cy="636288"/>
          </a:xfrm>
          <a:prstGeom prst="rect">
            <a:avLst/>
          </a:prstGeom>
        </p:spPr>
        <p:txBody>
          <a:bodyPr/>
          <a:lst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pPr algn="r"/>
            <a:r>
              <a:rPr lang="en-US" sz="9789" kern="0" dirty="0">
                <a:solidFill>
                  <a:srgbClr val="E6E6E6">
                    <a:lumMod val="10000"/>
                  </a:srgbClr>
                </a:solidFill>
              </a:rPr>
              <a:t>What if… </a:t>
            </a:r>
          </a:p>
        </p:txBody>
      </p:sp>
      <p:sp>
        <p:nvSpPr>
          <p:cNvPr id="6" name="Title 3"/>
          <p:cNvSpPr txBox="1">
            <a:spLocks/>
          </p:cNvSpPr>
          <p:nvPr/>
        </p:nvSpPr>
        <p:spPr>
          <a:xfrm>
            <a:off x="7473187" y="1118762"/>
            <a:ext cx="4609239" cy="636288"/>
          </a:xfrm>
          <a:prstGeom prst="rect">
            <a:avLst/>
          </a:prstGeom>
        </p:spPr>
        <p:txBody>
          <a:bodyPr/>
          <a:lst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pPr algn="r"/>
            <a:r>
              <a:rPr lang="en-US" sz="3671" kern="0" dirty="0">
                <a:solidFill>
                  <a:srgbClr val="E6E6E6">
                    <a:lumMod val="10000"/>
                  </a:srgbClr>
                </a:solidFill>
              </a:rPr>
              <a:t>we</a:t>
            </a:r>
            <a:r>
              <a:rPr lang="en-US" sz="3671" kern="0">
                <a:solidFill>
                  <a:srgbClr val="E6E6E6">
                    <a:lumMod val="10000"/>
                  </a:srgbClr>
                </a:solidFill>
              </a:rPr>
              <a:t> change </a:t>
            </a:r>
            <a:r>
              <a:rPr lang="en-US" sz="3671" kern="0" smtClean="0">
                <a:solidFill>
                  <a:srgbClr val="E6E6E6">
                    <a:lumMod val="10000"/>
                  </a:srgbClr>
                </a:solidFill>
              </a:rPr>
              <a:t>our infrastructure?</a:t>
            </a:r>
            <a:endParaRPr lang="en-US" sz="3671" kern="0" dirty="0">
              <a:solidFill>
                <a:srgbClr val="E6E6E6">
                  <a:lumMod val="10000"/>
                </a:srgbClr>
              </a:solidFill>
            </a:endParaRPr>
          </a:p>
        </p:txBody>
      </p:sp>
    </p:spTree>
    <p:extLst>
      <p:ext uri="{BB962C8B-B14F-4D97-AF65-F5344CB8AC3E}">
        <p14:creationId xmlns:p14="http://schemas.microsoft.com/office/powerpoint/2010/main" val="37388276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36539"/>
            <a:ext cx="12436475" cy="7240107"/>
          </a:xfrm>
          <a:prstGeom prst="rect">
            <a:avLst/>
          </a:prstGeom>
        </p:spPr>
      </p:pic>
      <p:sp>
        <p:nvSpPr>
          <p:cNvPr id="4" name="Title 3"/>
          <p:cNvSpPr>
            <a:spLocks noGrp="1"/>
          </p:cNvSpPr>
          <p:nvPr>
            <p:ph type="title"/>
          </p:nvPr>
        </p:nvSpPr>
        <p:spPr>
          <a:xfrm>
            <a:off x="-30163" y="2808287"/>
            <a:ext cx="11887200" cy="1831975"/>
          </a:xfrm>
        </p:spPr>
        <p:txBody>
          <a:bodyPr/>
          <a:lstStyle/>
          <a:p>
            <a:r>
              <a:rPr lang="en-US" sz="8000" dirty="0"/>
              <a:t>Session </a:t>
            </a:r>
            <a:r>
              <a:rPr lang="en-US" sz="8000" dirty="0" smtClean="0"/>
              <a:t>Objective</a:t>
            </a:r>
            <a:endParaRPr lang="en-US" sz="8000" dirty="0"/>
          </a:p>
        </p:txBody>
      </p:sp>
      <p:sp>
        <p:nvSpPr>
          <p:cNvPr id="2" name="Rectangle 1"/>
          <p:cNvSpPr/>
          <p:nvPr/>
        </p:nvSpPr>
        <p:spPr>
          <a:xfrm>
            <a:off x="5923030" y="465948"/>
            <a:ext cx="6509786" cy="2185214"/>
          </a:xfrm>
          <a:prstGeom prst="rect">
            <a:avLst/>
          </a:prstGeom>
        </p:spPr>
        <p:txBody>
          <a:bodyPr wrap="square">
            <a:spAutoFit/>
          </a:bodyPr>
          <a:lstStyle/>
          <a:p>
            <a:r>
              <a:rPr lang="en-US" sz="3600" dirty="0" smtClean="0">
                <a:solidFill>
                  <a:srgbClr val="FFFFFF"/>
                </a:solidFill>
              </a:rPr>
              <a:t>Interested in </a:t>
            </a:r>
            <a:r>
              <a:rPr lang="en-US" sz="3600" dirty="0">
                <a:solidFill>
                  <a:srgbClr val="FFFFFF"/>
                </a:solidFill>
              </a:rPr>
              <a:t>sizing and scaling up internet sites on Azure?</a:t>
            </a:r>
          </a:p>
          <a:p>
            <a:endParaRPr lang="en-US" sz="3600" dirty="0" smtClean="0">
              <a:solidFill>
                <a:srgbClr val="FFFFFF"/>
              </a:solidFill>
            </a:endParaRPr>
          </a:p>
          <a:p>
            <a:pPr marL="0" lvl="1"/>
            <a:endParaRPr lang="en-US" sz="2800" dirty="0">
              <a:solidFill>
                <a:srgbClr val="FFFFFF"/>
              </a:solidFill>
              <a:latin typeface="Segoe UI Light"/>
            </a:endParaRPr>
          </a:p>
        </p:txBody>
      </p:sp>
      <p:sp>
        <p:nvSpPr>
          <p:cNvPr id="3" name="TextBox 2"/>
          <p:cNvSpPr txBox="1"/>
          <p:nvPr/>
        </p:nvSpPr>
        <p:spPr>
          <a:xfrm flipH="1">
            <a:off x="5923030" y="4640262"/>
            <a:ext cx="5593081" cy="1957459"/>
          </a:xfrm>
          <a:prstGeom prst="rect">
            <a:avLst/>
          </a:prstGeom>
          <a:noFill/>
        </p:spPr>
        <p:txBody>
          <a:bodyPr wrap="square" lIns="182880" tIns="146304" rIns="182880" bIns="146304" rtlCol="0">
            <a:spAutoFit/>
          </a:bodyPr>
          <a:lstStyle/>
          <a:p>
            <a:r>
              <a:rPr lang="en-US" sz="3600" dirty="0">
                <a:solidFill>
                  <a:srgbClr val="FFFFFF"/>
                </a:solidFill>
              </a:rPr>
              <a:t>Do you have questions about the TechNet Internet Sites topologies?</a:t>
            </a:r>
          </a:p>
        </p:txBody>
      </p:sp>
    </p:spTree>
    <p:extLst>
      <p:ext uri="{BB962C8B-B14F-4D97-AF65-F5344CB8AC3E}">
        <p14:creationId xmlns:p14="http://schemas.microsoft.com/office/powerpoint/2010/main" val="6836066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2438400"/>
          </a:xfrm>
        </p:spPr>
        <p:txBody>
          <a:bodyPr/>
          <a:lstStyle/>
          <a:p>
            <a:r>
              <a:rPr lang="en-US" dirty="0" smtClean="0"/>
              <a:t>Adjusted Topologies</a:t>
            </a:r>
          </a:p>
          <a:p>
            <a:r>
              <a:rPr lang="en-US" dirty="0" smtClean="0"/>
              <a:t>Reduced Index</a:t>
            </a:r>
          </a:p>
          <a:p>
            <a:pPr lvl="1"/>
            <a:r>
              <a:rPr lang="en-US" dirty="0" smtClean="0"/>
              <a:t>150,000</a:t>
            </a:r>
          </a:p>
          <a:p>
            <a:r>
              <a:rPr lang="en-US" dirty="0" smtClean="0"/>
              <a:t>Adjusted Load</a:t>
            </a:r>
            <a:endParaRPr lang="en-US" dirty="0"/>
          </a:p>
          <a:p>
            <a:pPr lvl="1"/>
            <a:endParaRPr lang="en-US" dirty="0" smtClean="0"/>
          </a:p>
          <a:p>
            <a:pPr lvl="1"/>
            <a:endParaRPr lang="en-US" dirty="0" smtClean="0"/>
          </a:p>
          <a:p>
            <a:endParaRPr lang="en-US" dirty="0" smtClean="0"/>
          </a:p>
        </p:txBody>
      </p:sp>
      <p:sp>
        <p:nvSpPr>
          <p:cNvPr id="17" name="Title 16"/>
          <p:cNvSpPr>
            <a:spLocks noGrp="1"/>
          </p:cNvSpPr>
          <p:nvPr>
            <p:ph type="title"/>
          </p:nvPr>
        </p:nvSpPr>
        <p:spPr/>
        <p:txBody>
          <a:bodyPr/>
          <a:lstStyle/>
          <a:p>
            <a:r>
              <a:rPr lang="en-US" dirty="0"/>
              <a:t>You</a:t>
            </a:r>
            <a:r>
              <a:rPr lang="en-US"/>
              <a:t> want me to do </a:t>
            </a:r>
            <a:r>
              <a:rPr lang="en-US" smtClean="0"/>
              <a:t>what?</a:t>
            </a:r>
            <a:endParaRPr lang="en-US" dirty="0"/>
          </a:p>
        </p:txBody>
      </p:sp>
      <p:pic>
        <p:nvPicPr>
          <p:cNvPr id="7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773458" y="0"/>
            <a:ext cx="4663017" cy="6994525"/>
          </a:xfrm>
          <a:prstGeom prst="rect">
            <a:avLst/>
          </a:prstGeom>
        </p:spPr>
      </p:pic>
      <p:pic>
        <p:nvPicPr>
          <p:cNvPr id="2" name="Picture 3"/>
          <p:cNvPicPr>
            <a:picLocks noChangeAspect="1"/>
          </p:cNvPicPr>
          <p:nvPr/>
        </p:nvPicPr>
        <p:blipFill>
          <a:blip r:embed="rId4"/>
          <a:stretch>
            <a:fillRect/>
          </a:stretch>
        </p:blipFill>
        <p:spPr>
          <a:xfrm>
            <a:off x="274638" y="4106862"/>
            <a:ext cx="7059531" cy="2057400"/>
          </a:xfrm>
          <a:prstGeom prst="rect">
            <a:avLst/>
          </a:prstGeom>
        </p:spPr>
      </p:pic>
    </p:spTree>
    <p:extLst>
      <p:ext uri="{BB962C8B-B14F-4D97-AF65-F5344CB8AC3E}">
        <p14:creationId xmlns:p14="http://schemas.microsoft.com/office/powerpoint/2010/main" val="1745199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98437" y="1482028"/>
            <a:ext cx="5791199" cy="2646878"/>
          </a:xfrm>
        </p:spPr>
        <p:txBody>
          <a:bodyPr/>
          <a:lstStyle/>
          <a:p>
            <a:r>
              <a:rPr lang="en-US" dirty="0" smtClean="0"/>
              <a:t>2 Server Farm + SQL Server</a:t>
            </a:r>
          </a:p>
          <a:p>
            <a:r>
              <a:rPr lang="en-US" dirty="0" smtClean="0"/>
              <a:t>80 Simulated Users</a:t>
            </a:r>
          </a:p>
          <a:p>
            <a:r>
              <a:rPr lang="en-US" dirty="0" smtClean="0"/>
              <a:t>0 Think time</a:t>
            </a:r>
          </a:p>
        </p:txBody>
      </p:sp>
      <p:sp>
        <p:nvSpPr>
          <p:cNvPr id="2" name="Title 1"/>
          <p:cNvSpPr>
            <a:spLocks noGrp="1"/>
          </p:cNvSpPr>
          <p:nvPr>
            <p:ph type="title"/>
          </p:nvPr>
        </p:nvSpPr>
        <p:spPr/>
        <p:txBody>
          <a:bodyPr/>
          <a:lstStyle/>
          <a:p>
            <a:r>
              <a:rPr lang="en-US" dirty="0" smtClean="0"/>
              <a:t>Test Scenario 1</a:t>
            </a:r>
            <a:br>
              <a:rPr lang="en-US" dirty="0" smtClean="0"/>
            </a:br>
            <a:endParaRPr lang="en-US" sz="4000" dirty="0">
              <a:gradFill>
                <a:gsLst>
                  <a:gs pos="1250">
                    <a:schemeClr val="tx2"/>
                  </a:gs>
                  <a:gs pos="99000">
                    <a:schemeClr val="tx2"/>
                  </a:gs>
                </a:gsLst>
                <a:lin ang="5400000" scaled="0"/>
              </a:gradFill>
            </a:endParaRPr>
          </a:p>
        </p:txBody>
      </p:sp>
      <p:pic>
        <p:nvPicPr>
          <p:cNvPr id="4" name="Picture 3"/>
          <p:cNvPicPr>
            <a:picLocks noChangeAspect="1"/>
          </p:cNvPicPr>
          <p:nvPr/>
        </p:nvPicPr>
        <p:blipFill>
          <a:blip r:embed="rId3"/>
          <a:stretch>
            <a:fillRect/>
          </a:stretch>
        </p:blipFill>
        <p:spPr>
          <a:xfrm>
            <a:off x="5148808" y="449262"/>
            <a:ext cx="6657481" cy="3137499"/>
          </a:xfrm>
          <a:prstGeom prst="rect">
            <a:avLst/>
          </a:prstGeom>
        </p:spPr>
      </p:pic>
      <p:graphicFrame>
        <p:nvGraphicFramePr>
          <p:cNvPr id="5" name="Table 9"/>
          <p:cNvGraphicFramePr>
            <a:graphicFrameLocks noGrp="1"/>
          </p:cNvGraphicFramePr>
          <p:nvPr>
            <p:extLst/>
          </p:nvPr>
        </p:nvGraphicFramePr>
        <p:xfrm>
          <a:off x="2008393" y="4640262"/>
          <a:ext cx="8401050" cy="1301357"/>
        </p:xfrm>
        <a:graphic>
          <a:graphicData uri="http://schemas.openxmlformats.org/drawingml/2006/table">
            <a:tbl>
              <a:tblPr firstRow="1" bandRow="1">
                <a:tableStyleId>{5C22544A-7EE6-4342-B048-85BDC9FD1C3A}</a:tableStyleId>
              </a:tblPr>
              <a:tblGrid>
                <a:gridCol w="2800350"/>
                <a:gridCol w="2800350"/>
                <a:gridCol w="2800350"/>
              </a:tblGrid>
              <a:tr h="830108">
                <a:tc>
                  <a:txBody>
                    <a:bodyPr/>
                    <a:lstStyle/>
                    <a:p>
                      <a:pPr algn="ctr"/>
                      <a:r>
                        <a:rPr lang="en-US" sz="2000" dirty="0" smtClean="0"/>
                        <a:t>CPU</a:t>
                      </a:r>
                      <a:endParaRPr lang="en-US" sz="2000" dirty="0"/>
                    </a:p>
                  </a:txBody>
                  <a:tcPr marL="93260" marR="93260" marT="46630" marB="46630" anchor="ctr"/>
                </a:tc>
                <a:tc>
                  <a:txBody>
                    <a:bodyPr/>
                    <a:lstStyle/>
                    <a:p>
                      <a:pPr algn="ctr"/>
                      <a:r>
                        <a:rPr lang="en-US" sz="2000" dirty="0" smtClean="0"/>
                        <a:t>Available</a:t>
                      </a:r>
                      <a:r>
                        <a:rPr lang="en-US" sz="2000" baseline="0" dirty="0" smtClean="0"/>
                        <a:t> MB</a:t>
                      </a:r>
                      <a:endParaRPr lang="en-US" sz="2000" dirty="0"/>
                    </a:p>
                  </a:txBody>
                  <a:tcPr marL="93260" marR="93260" marT="46630" marB="46630" anchor="ctr"/>
                </a:tc>
                <a:tc>
                  <a:txBody>
                    <a:bodyPr/>
                    <a:lstStyle/>
                    <a:p>
                      <a:pPr algn="ctr"/>
                      <a:r>
                        <a:rPr lang="en-US" sz="2000" dirty="0" smtClean="0"/>
                        <a:t>PVS</a:t>
                      </a:r>
                      <a:endParaRPr lang="en-US" sz="2000" dirty="0"/>
                    </a:p>
                  </a:txBody>
                  <a:tcPr marL="93260" marR="93260" marT="46630" marB="46630" anchor="ctr"/>
                </a:tc>
              </a:tr>
              <a:tr h="471249">
                <a:tc>
                  <a:txBody>
                    <a:bodyPr/>
                    <a:lstStyle/>
                    <a:p>
                      <a:pPr algn="ctr"/>
                      <a:r>
                        <a:rPr lang="en-US" sz="2000" dirty="0" smtClean="0">
                          <a:solidFill>
                            <a:schemeClr val="tx1"/>
                          </a:solidFill>
                        </a:rPr>
                        <a:t>66 </a:t>
                      </a:r>
                      <a:endParaRPr lang="en-US" sz="2000" dirty="0">
                        <a:solidFill>
                          <a:schemeClr val="tx1"/>
                        </a:solidFill>
                      </a:endParaRPr>
                    </a:p>
                  </a:txBody>
                  <a:tcPr marL="93260" marR="93260" marT="46630" marB="46630" anchor="ctr"/>
                </a:tc>
                <a:tc>
                  <a:txBody>
                    <a:bodyPr/>
                    <a:lstStyle/>
                    <a:p>
                      <a:pPr algn="ctr"/>
                      <a:r>
                        <a:rPr lang="en-US" sz="2000" dirty="0" smtClean="0">
                          <a:solidFill>
                            <a:schemeClr val="tx1"/>
                          </a:solidFill>
                        </a:rPr>
                        <a:t>3,920</a:t>
                      </a:r>
                      <a:endParaRPr lang="en-US" sz="2000" dirty="0">
                        <a:solidFill>
                          <a:schemeClr val="tx1"/>
                        </a:solidFill>
                      </a:endParaRPr>
                    </a:p>
                  </a:txBody>
                  <a:tcPr marL="93260" marR="93260" marT="46630" marB="46630" anchor="ctr"/>
                </a:tc>
                <a:tc>
                  <a:txBody>
                    <a:bodyPr/>
                    <a:lstStyle/>
                    <a:p>
                      <a:pPr algn="ctr"/>
                      <a:r>
                        <a:rPr lang="en-US" sz="2000" dirty="0" smtClean="0">
                          <a:solidFill>
                            <a:schemeClr val="tx1"/>
                          </a:solidFill>
                        </a:rPr>
                        <a:t>47.1 </a:t>
                      </a:r>
                      <a:endParaRPr lang="en-US" sz="2000" dirty="0">
                        <a:solidFill>
                          <a:schemeClr val="tx1"/>
                        </a:solidFill>
                      </a:endParaRPr>
                    </a:p>
                  </a:txBody>
                  <a:tcPr marL="93260" marR="93260" marT="46630" marB="46630" anchor="ctr"/>
                </a:tc>
              </a:tr>
            </a:tbl>
          </a:graphicData>
        </a:graphic>
      </p:graphicFrame>
    </p:spTree>
    <p:extLst>
      <p:ext uri="{BB962C8B-B14F-4D97-AF65-F5344CB8AC3E}">
        <p14:creationId xmlns:p14="http://schemas.microsoft.com/office/powerpoint/2010/main" val="2543916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18" t="281" r="7797" b="21226"/>
          <a:stretch/>
        </p:blipFill>
        <p:spPr>
          <a:xfrm>
            <a:off x="0" y="-6305"/>
            <a:ext cx="12410926" cy="7031959"/>
          </a:xfrm>
          <a:prstGeom prst="rect">
            <a:avLst/>
          </a:prstGeom>
        </p:spPr>
      </p:pic>
      <p:sp>
        <p:nvSpPr>
          <p:cNvPr id="3" name="Title 3"/>
          <p:cNvSpPr txBox="1">
            <a:spLocks/>
          </p:cNvSpPr>
          <p:nvPr/>
        </p:nvSpPr>
        <p:spPr>
          <a:xfrm>
            <a:off x="457597" y="2993206"/>
            <a:ext cx="4104456" cy="2937660"/>
          </a:xfrm>
          <a:prstGeom prst="rect">
            <a:avLst/>
          </a:prstGeom>
        </p:spPr>
        <p:txBody>
          <a:bodyPr/>
          <a:lst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sz="4896" kern="0">
                <a:solidFill>
                  <a:srgbClr val="FFFFFF"/>
                </a:solidFill>
              </a:rPr>
              <a:t>We </a:t>
            </a:r>
            <a:r>
              <a:rPr lang="en-US" sz="4896" kern="0" smtClean="0">
                <a:solidFill>
                  <a:srgbClr val="FFFFFF"/>
                </a:solidFill>
              </a:rPr>
              <a:t>made </a:t>
            </a:r>
            <a:r>
              <a:rPr lang="en-US" sz="4896" kern="0">
                <a:solidFill>
                  <a:srgbClr val="FFFFFF"/>
                </a:solidFill>
              </a:rPr>
              <a:t>SharePoint </a:t>
            </a:r>
            <a:r>
              <a:rPr lang="en-US" sz="4896" kern="0" smtClean="0">
                <a:solidFill>
                  <a:srgbClr val="FFFFFF"/>
                </a:solidFill>
              </a:rPr>
              <a:t>cry</a:t>
            </a:r>
            <a:r>
              <a:rPr lang="en-US" sz="4896" kern="0" dirty="0">
                <a:solidFill>
                  <a:srgbClr val="FFFFFF"/>
                </a:solidFill>
              </a:rPr>
              <a:t>…</a:t>
            </a:r>
          </a:p>
        </p:txBody>
      </p:sp>
    </p:spTree>
    <p:extLst>
      <p:ext uri="{BB962C8B-B14F-4D97-AF65-F5344CB8AC3E}">
        <p14:creationId xmlns:p14="http://schemas.microsoft.com/office/powerpoint/2010/main" val="14307405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98437" y="1482028"/>
            <a:ext cx="5791199" cy="2646878"/>
          </a:xfrm>
        </p:spPr>
        <p:txBody>
          <a:bodyPr/>
          <a:lstStyle/>
          <a:p>
            <a:r>
              <a:rPr lang="en-US" dirty="0" smtClean="0"/>
              <a:t>2 Server Farm + SQL Server</a:t>
            </a:r>
          </a:p>
          <a:p>
            <a:r>
              <a:rPr lang="en-US" dirty="0" smtClean="0"/>
              <a:t>40 Simulated Users</a:t>
            </a:r>
          </a:p>
          <a:p>
            <a:r>
              <a:rPr lang="en-US" dirty="0" smtClean="0"/>
              <a:t>0 Think time</a:t>
            </a:r>
          </a:p>
        </p:txBody>
      </p:sp>
      <p:sp>
        <p:nvSpPr>
          <p:cNvPr id="2" name="Title 1"/>
          <p:cNvSpPr>
            <a:spLocks noGrp="1"/>
          </p:cNvSpPr>
          <p:nvPr>
            <p:ph type="title"/>
          </p:nvPr>
        </p:nvSpPr>
        <p:spPr/>
        <p:txBody>
          <a:bodyPr/>
          <a:lstStyle/>
          <a:p>
            <a:r>
              <a:rPr lang="en-US" dirty="0" smtClean="0"/>
              <a:t>Test Scenario 2</a:t>
            </a:r>
            <a:br>
              <a:rPr lang="en-US" dirty="0" smtClean="0"/>
            </a:br>
            <a:endParaRPr lang="en-US" sz="4000" dirty="0">
              <a:gradFill>
                <a:gsLst>
                  <a:gs pos="1250">
                    <a:schemeClr val="tx2"/>
                  </a:gs>
                  <a:gs pos="99000">
                    <a:schemeClr val="tx2"/>
                  </a:gs>
                </a:gsLst>
                <a:lin ang="5400000" scaled="0"/>
              </a:gradFill>
            </a:endParaRPr>
          </a:p>
        </p:txBody>
      </p:sp>
      <p:graphicFrame>
        <p:nvGraphicFramePr>
          <p:cNvPr id="5" name="Table 4"/>
          <p:cNvGraphicFramePr>
            <a:graphicFrameLocks noGrp="1"/>
          </p:cNvGraphicFramePr>
          <p:nvPr>
            <p:extLst/>
          </p:nvPr>
        </p:nvGraphicFramePr>
        <p:xfrm>
          <a:off x="2008393" y="4640262"/>
          <a:ext cx="8401050" cy="1301357"/>
        </p:xfrm>
        <a:graphic>
          <a:graphicData uri="http://schemas.openxmlformats.org/drawingml/2006/table">
            <a:tbl>
              <a:tblPr firstRow="1" bandRow="1">
                <a:tableStyleId>{5C22544A-7EE6-4342-B048-85BDC9FD1C3A}</a:tableStyleId>
              </a:tblPr>
              <a:tblGrid>
                <a:gridCol w="2800350"/>
                <a:gridCol w="2800350"/>
                <a:gridCol w="2800350"/>
              </a:tblGrid>
              <a:tr h="830108">
                <a:tc>
                  <a:txBody>
                    <a:bodyPr/>
                    <a:lstStyle/>
                    <a:p>
                      <a:pPr algn="ctr"/>
                      <a:r>
                        <a:rPr lang="en-US" sz="2000" dirty="0" smtClean="0"/>
                        <a:t>CPU</a:t>
                      </a:r>
                      <a:endParaRPr lang="en-US" sz="2000" dirty="0"/>
                    </a:p>
                  </a:txBody>
                  <a:tcPr marL="93260" marR="93260" marT="46630" marB="46630" anchor="ctr"/>
                </a:tc>
                <a:tc>
                  <a:txBody>
                    <a:bodyPr/>
                    <a:lstStyle/>
                    <a:p>
                      <a:pPr algn="ctr"/>
                      <a:r>
                        <a:rPr lang="en-US" sz="2000" dirty="0" smtClean="0"/>
                        <a:t>Available</a:t>
                      </a:r>
                      <a:r>
                        <a:rPr lang="en-US" sz="2000" baseline="0" dirty="0" smtClean="0"/>
                        <a:t> MB</a:t>
                      </a:r>
                      <a:endParaRPr lang="en-US" sz="2000" dirty="0"/>
                    </a:p>
                  </a:txBody>
                  <a:tcPr marL="93260" marR="93260" marT="46630" marB="46630" anchor="ctr"/>
                </a:tc>
                <a:tc>
                  <a:txBody>
                    <a:bodyPr/>
                    <a:lstStyle/>
                    <a:p>
                      <a:pPr algn="ctr"/>
                      <a:r>
                        <a:rPr lang="en-US" sz="2000" dirty="0" smtClean="0"/>
                        <a:t>PVS</a:t>
                      </a:r>
                      <a:endParaRPr lang="en-US" sz="2000" dirty="0"/>
                    </a:p>
                  </a:txBody>
                  <a:tcPr marL="93260" marR="93260" marT="46630" marB="46630" anchor="ctr"/>
                </a:tc>
              </a:tr>
              <a:tr h="471249">
                <a:tc>
                  <a:txBody>
                    <a:bodyPr/>
                    <a:lstStyle/>
                    <a:p>
                      <a:pPr algn="ctr"/>
                      <a:r>
                        <a:rPr lang="en-US" sz="2000" dirty="0" smtClean="0">
                          <a:solidFill>
                            <a:schemeClr val="tx1"/>
                          </a:solidFill>
                        </a:rPr>
                        <a:t>97</a:t>
                      </a:r>
                      <a:endParaRPr lang="en-US" sz="2000" dirty="0">
                        <a:solidFill>
                          <a:schemeClr val="tx1"/>
                        </a:solidFill>
                      </a:endParaRPr>
                    </a:p>
                  </a:txBody>
                  <a:tcPr marL="93260" marR="93260" marT="46630" marB="46630" anchor="ctr"/>
                </a:tc>
                <a:tc>
                  <a:txBody>
                    <a:bodyPr/>
                    <a:lstStyle/>
                    <a:p>
                      <a:pPr algn="ctr"/>
                      <a:r>
                        <a:rPr lang="en-US" sz="2000" dirty="0" smtClean="0">
                          <a:solidFill>
                            <a:schemeClr val="tx1"/>
                          </a:solidFill>
                        </a:rPr>
                        <a:t>3,194</a:t>
                      </a:r>
                      <a:endParaRPr lang="en-US" sz="2000" dirty="0">
                        <a:solidFill>
                          <a:schemeClr val="tx1"/>
                        </a:solidFill>
                      </a:endParaRPr>
                    </a:p>
                  </a:txBody>
                  <a:tcPr marL="93260" marR="93260" marT="46630" marB="46630" anchor="ctr"/>
                </a:tc>
                <a:tc>
                  <a:txBody>
                    <a:bodyPr/>
                    <a:lstStyle/>
                    <a:p>
                      <a:pPr algn="ctr"/>
                      <a:r>
                        <a:rPr lang="en-US" sz="2000" dirty="0" smtClean="0">
                          <a:solidFill>
                            <a:schemeClr val="tx1"/>
                          </a:solidFill>
                        </a:rPr>
                        <a:t>73.4</a:t>
                      </a:r>
                      <a:endParaRPr lang="en-US" sz="2000" dirty="0">
                        <a:solidFill>
                          <a:schemeClr val="tx1"/>
                        </a:solidFill>
                      </a:endParaRPr>
                    </a:p>
                  </a:txBody>
                  <a:tcPr marL="93260" marR="93260" marT="46630" marB="46630" anchor="ctr"/>
                </a:tc>
              </a:tr>
            </a:tbl>
          </a:graphicData>
        </a:graphic>
      </p:graphicFrame>
      <p:pic>
        <p:nvPicPr>
          <p:cNvPr id="6" name="Picture 5"/>
          <p:cNvPicPr>
            <a:picLocks noChangeAspect="1"/>
          </p:cNvPicPr>
          <p:nvPr/>
        </p:nvPicPr>
        <p:blipFill>
          <a:blip r:embed="rId3"/>
          <a:stretch>
            <a:fillRect/>
          </a:stretch>
        </p:blipFill>
        <p:spPr>
          <a:xfrm>
            <a:off x="5151437" y="449262"/>
            <a:ext cx="7012766" cy="3276600"/>
          </a:xfrm>
          <a:prstGeom prst="rect">
            <a:avLst/>
          </a:prstGeom>
        </p:spPr>
      </p:pic>
    </p:spTree>
    <p:extLst>
      <p:ext uri="{BB962C8B-B14F-4D97-AF65-F5344CB8AC3E}">
        <p14:creationId xmlns:p14="http://schemas.microsoft.com/office/powerpoint/2010/main" val="426792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98437" y="1482028"/>
            <a:ext cx="5791199" cy="2646878"/>
          </a:xfrm>
        </p:spPr>
        <p:txBody>
          <a:bodyPr/>
          <a:lstStyle/>
          <a:p>
            <a:r>
              <a:rPr lang="en-US" dirty="0" smtClean="0"/>
              <a:t>2 Server Farm + SQL Server</a:t>
            </a:r>
          </a:p>
          <a:p>
            <a:r>
              <a:rPr lang="en-US" dirty="0" smtClean="0"/>
              <a:t>20 Simulated Users</a:t>
            </a:r>
          </a:p>
          <a:p>
            <a:r>
              <a:rPr lang="en-US" dirty="0" smtClean="0"/>
              <a:t>0 Think time</a:t>
            </a:r>
          </a:p>
        </p:txBody>
      </p:sp>
      <p:sp>
        <p:nvSpPr>
          <p:cNvPr id="2" name="Title 1"/>
          <p:cNvSpPr>
            <a:spLocks noGrp="1"/>
          </p:cNvSpPr>
          <p:nvPr>
            <p:ph type="title"/>
          </p:nvPr>
        </p:nvSpPr>
        <p:spPr/>
        <p:txBody>
          <a:bodyPr/>
          <a:lstStyle/>
          <a:p>
            <a:r>
              <a:rPr lang="en-US" dirty="0" smtClean="0"/>
              <a:t>Test Scenario 3</a:t>
            </a:r>
            <a:br>
              <a:rPr lang="en-US" dirty="0" smtClean="0"/>
            </a:br>
            <a:endParaRPr lang="en-US" sz="4000" dirty="0">
              <a:gradFill>
                <a:gsLst>
                  <a:gs pos="1250">
                    <a:schemeClr val="tx2"/>
                  </a:gs>
                  <a:gs pos="99000">
                    <a:schemeClr val="tx2"/>
                  </a:gs>
                </a:gsLst>
                <a:lin ang="5400000" scaled="0"/>
              </a:gradFill>
            </a:endParaRPr>
          </a:p>
        </p:txBody>
      </p:sp>
      <p:graphicFrame>
        <p:nvGraphicFramePr>
          <p:cNvPr id="5" name="Table 4"/>
          <p:cNvGraphicFramePr>
            <a:graphicFrameLocks noGrp="1"/>
          </p:cNvGraphicFramePr>
          <p:nvPr>
            <p:extLst/>
          </p:nvPr>
        </p:nvGraphicFramePr>
        <p:xfrm>
          <a:off x="2008393" y="4640262"/>
          <a:ext cx="8401050" cy="1301357"/>
        </p:xfrm>
        <a:graphic>
          <a:graphicData uri="http://schemas.openxmlformats.org/drawingml/2006/table">
            <a:tbl>
              <a:tblPr firstRow="1" bandRow="1">
                <a:tableStyleId>{5C22544A-7EE6-4342-B048-85BDC9FD1C3A}</a:tableStyleId>
              </a:tblPr>
              <a:tblGrid>
                <a:gridCol w="2800350"/>
                <a:gridCol w="2800350"/>
                <a:gridCol w="2800350"/>
              </a:tblGrid>
              <a:tr h="830108">
                <a:tc>
                  <a:txBody>
                    <a:bodyPr/>
                    <a:lstStyle/>
                    <a:p>
                      <a:pPr algn="ctr"/>
                      <a:r>
                        <a:rPr lang="en-US" sz="2000" dirty="0" smtClean="0"/>
                        <a:t>CPU</a:t>
                      </a:r>
                      <a:endParaRPr lang="en-US" sz="2000" dirty="0"/>
                    </a:p>
                  </a:txBody>
                  <a:tcPr marL="93260" marR="93260" marT="46630" marB="46630" anchor="ctr"/>
                </a:tc>
                <a:tc>
                  <a:txBody>
                    <a:bodyPr/>
                    <a:lstStyle/>
                    <a:p>
                      <a:pPr algn="ctr"/>
                      <a:r>
                        <a:rPr lang="en-US" sz="2000" dirty="0" smtClean="0"/>
                        <a:t>Available</a:t>
                      </a:r>
                      <a:r>
                        <a:rPr lang="en-US" sz="2000" baseline="0" dirty="0" smtClean="0"/>
                        <a:t> MB</a:t>
                      </a:r>
                      <a:endParaRPr lang="en-US" sz="2000" dirty="0"/>
                    </a:p>
                  </a:txBody>
                  <a:tcPr marL="93260" marR="93260" marT="46630" marB="46630" anchor="ctr"/>
                </a:tc>
                <a:tc>
                  <a:txBody>
                    <a:bodyPr/>
                    <a:lstStyle/>
                    <a:p>
                      <a:pPr algn="ctr"/>
                      <a:r>
                        <a:rPr lang="en-US" sz="2000" dirty="0" smtClean="0"/>
                        <a:t>PVS</a:t>
                      </a:r>
                      <a:endParaRPr lang="en-US" sz="2000" dirty="0"/>
                    </a:p>
                  </a:txBody>
                  <a:tcPr marL="93260" marR="93260" marT="46630" marB="46630" anchor="ctr"/>
                </a:tc>
              </a:tr>
              <a:tr h="471249">
                <a:tc>
                  <a:txBody>
                    <a:bodyPr/>
                    <a:lstStyle/>
                    <a:p>
                      <a:pPr algn="ctr"/>
                      <a:r>
                        <a:rPr lang="en-US" sz="2000" dirty="0" smtClean="0">
                          <a:solidFill>
                            <a:schemeClr val="tx1"/>
                          </a:solidFill>
                        </a:rPr>
                        <a:t>89.25</a:t>
                      </a:r>
                      <a:endParaRPr lang="en-US" sz="2000" dirty="0">
                        <a:solidFill>
                          <a:schemeClr val="tx1"/>
                        </a:solidFill>
                      </a:endParaRPr>
                    </a:p>
                  </a:txBody>
                  <a:tcPr marL="93260" marR="93260" marT="46630" marB="46630" anchor="ctr"/>
                </a:tc>
                <a:tc>
                  <a:txBody>
                    <a:bodyPr/>
                    <a:lstStyle/>
                    <a:p>
                      <a:pPr algn="ctr"/>
                      <a:r>
                        <a:rPr lang="en-US" sz="2000" dirty="0" smtClean="0">
                          <a:solidFill>
                            <a:schemeClr val="tx1"/>
                          </a:solidFill>
                        </a:rPr>
                        <a:t>2,213</a:t>
                      </a:r>
                      <a:endParaRPr lang="en-US" sz="2000" dirty="0">
                        <a:solidFill>
                          <a:schemeClr val="tx1"/>
                        </a:solidFill>
                      </a:endParaRPr>
                    </a:p>
                  </a:txBody>
                  <a:tcPr marL="93260" marR="93260" marT="46630" marB="46630" anchor="ctr"/>
                </a:tc>
                <a:tc>
                  <a:txBody>
                    <a:bodyPr/>
                    <a:lstStyle/>
                    <a:p>
                      <a:pPr algn="ctr"/>
                      <a:r>
                        <a:rPr lang="en-US" sz="2000" dirty="0" smtClean="0">
                          <a:solidFill>
                            <a:schemeClr val="tx1"/>
                          </a:solidFill>
                        </a:rPr>
                        <a:t>63.7</a:t>
                      </a:r>
                      <a:endParaRPr lang="en-US" sz="2000" dirty="0">
                        <a:solidFill>
                          <a:schemeClr val="tx1"/>
                        </a:solidFill>
                      </a:endParaRPr>
                    </a:p>
                  </a:txBody>
                  <a:tcPr marL="93260" marR="93260" marT="46630" marB="46630" anchor="ctr"/>
                </a:tc>
              </a:tr>
            </a:tbl>
          </a:graphicData>
        </a:graphic>
      </p:graphicFrame>
      <p:pic>
        <p:nvPicPr>
          <p:cNvPr id="7" name="Picture 6"/>
          <p:cNvPicPr>
            <a:picLocks noChangeAspect="1"/>
          </p:cNvPicPr>
          <p:nvPr/>
        </p:nvPicPr>
        <p:blipFill>
          <a:blip r:embed="rId3"/>
          <a:stretch>
            <a:fillRect/>
          </a:stretch>
        </p:blipFill>
        <p:spPr>
          <a:xfrm>
            <a:off x="5303837" y="601662"/>
            <a:ext cx="6733486" cy="3200400"/>
          </a:xfrm>
          <a:prstGeom prst="rect">
            <a:avLst/>
          </a:prstGeom>
        </p:spPr>
      </p:pic>
    </p:spTree>
    <p:extLst>
      <p:ext uri="{BB962C8B-B14F-4D97-AF65-F5344CB8AC3E}">
        <p14:creationId xmlns:p14="http://schemas.microsoft.com/office/powerpoint/2010/main" val="3208174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98437" y="1482028"/>
            <a:ext cx="5791199" cy="2646878"/>
          </a:xfrm>
        </p:spPr>
        <p:txBody>
          <a:bodyPr/>
          <a:lstStyle/>
          <a:p>
            <a:r>
              <a:rPr lang="en-US" dirty="0" smtClean="0"/>
              <a:t>2 Server Farm + SQL Server</a:t>
            </a:r>
          </a:p>
          <a:p>
            <a:r>
              <a:rPr lang="en-US" dirty="0" smtClean="0"/>
              <a:t>10 Simulated Users</a:t>
            </a:r>
          </a:p>
          <a:p>
            <a:r>
              <a:rPr lang="en-US" dirty="0" smtClean="0"/>
              <a:t>0 Think time</a:t>
            </a:r>
          </a:p>
        </p:txBody>
      </p:sp>
      <p:sp>
        <p:nvSpPr>
          <p:cNvPr id="2" name="Title 1"/>
          <p:cNvSpPr>
            <a:spLocks noGrp="1"/>
          </p:cNvSpPr>
          <p:nvPr>
            <p:ph type="title"/>
          </p:nvPr>
        </p:nvSpPr>
        <p:spPr/>
        <p:txBody>
          <a:bodyPr/>
          <a:lstStyle/>
          <a:p>
            <a:r>
              <a:rPr lang="en-US" dirty="0" smtClean="0"/>
              <a:t>Test Scenario 4</a:t>
            </a:r>
            <a:br>
              <a:rPr lang="en-US" dirty="0" smtClean="0"/>
            </a:br>
            <a:endParaRPr lang="en-US" sz="4000" dirty="0">
              <a:gradFill>
                <a:gsLst>
                  <a:gs pos="1250">
                    <a:schemeClr val="tx2"/>
                  </a:gs>
                  <a:gs pos="99000">
                    <a:schemeClr val="tx2"/>
                  </a:gs>
                </a:gsLst>
                <a:lin ang="5400000" scaled="0"/>
              </a:gradFill>
            </a:endParaRPr>
          </a:p>
        </p:txBody>
      </p:sp>
      <p:graphicFrame>
        <p:nvGraphicFramePr>
          <p:cNvPr id="5" name="Table 3"/>
          <p:cNvGraphicFramePr>
            <a:graphicFrameLocks noGrp="1"/>
          </p:cNvGraphicFramePr>
          <p:nvPr>
            <p:extLst/>
          </p:nvPr>
        </p:nvGraphicFramePr>
        <p:xfrm>
          <a:off x="2008393" y="4640262"/>
          <a:ext cx="8401050" cy="1301357"/>
        </p:xfrm>
        <a:graphic>
          <a:graphicData uri="http://schemas.openxmlformats.org/drawingml/2006/table">
            <a:tbl>
              <a:tblPr firstRow="1" bandRow="1">
                <a:tableStyleId>{5C22544A-7EE6-4342-B048-85BDC9FD1C3A}</a:tableStyleId>
              </a:tblPr>
              <a:tblGrid>
                <a:gridCol w="2800350"/>
                <a:gridCol w="2800350"/>
                <a:gridCol w="2800350"/>
              </a:tblGrid>
              <a:tr h="830108">
                <a:tc>
                  <a:txBody>
                    <a:bodyPr/>
                    <a:lstStyle/>
                    <a:p>
                      <a:pPr algn="ctr"/>
                      <a:r>
                        <a:rPr lang="en-US" sz="2000" dirty="0" smtClean="0"/>
                        <a:t>CPU</a:t>
                      </a:r>
                      <a:endParaRPr lang="en-US" sz="2000" dirty="0"/>
                    </a:p>
                  </a:txBody>
                  <a:tcPr marL="93260" marR="93260" marT="46630" marB="46630" anchor="ctr"/>
                </a:tc>
                <a:tc>
                  <a:txBody>
                    <a:bodyPr/>
                    <a:lstStyle/>
                    <a:p>
                      <a:pPr algn="ctr"/>
                      <a:r>
                        <a:rPr lang="en-US" sz="2000" dirty="0" smtClean="0"/>
                        <a:t>Available</a:t>
                      </a:r>
                      <a:r>
                        <a:rPr lang="en-US" sz="2000" baseline="0" dirty="0" smtClean="0"/>
                        <a:t> MB</a:t>
                      </a:r>
                      <a:endParaRPr lang="en-US" sz="2000" dirty="0"/>
                    </a:p>
                  </a:txBody>
                  <a:tcPr marL="93260" marR="93260" marT="46630" marB="46630" anchor="ctr"/>
                </a:tc>
                <a:tc>
                  <a:txBody>
                    <a:bodyPr/>
                    <a:lstStyle/>
                    <a:p>
                      <a:pPr algn="ctr"/>
                      <a:r>
                        <a:rPr lang="en-US" sz="2000" dirty="0" smtClean="0"/>
                        <a:t>PVS</a:t>
                      </a:r>
                      <a:endParaRPr lang="en-US" sz="2000" dirty="0"/>
                    </a:p>
                  </a:txBody>
                  <a:tcPr marL="93260" marR="93260" marT="46630" marB="46630" anchor="ctr"/>
                </a:tc>
              </a:tr>
              <a:tr h="471249">
                <a:tc>
                  <a:txBody>
                    <a:bodyPr/>
                    <a:lstStyle/>
                    <a:p>
                      <a:pPr algn="ctr"/>
                      <a:r>
                        <a:rPr lang="en-US" sz="2000" dirty="0" smtClean="0">
                          <a:solidFill>
                            <a:schemeClr val="tx1"/>
                          </a:solidFill>
                        </a:rPr>
                        <a:t>85</a:t>
                      </a:r>
                      <a:endParaRPr lang="en-US" sz="2000" dirty="0">
                        <a:solidFill>
                          <a:schemeClr val="tx1"/>
                        </a:solidFill>
                      </a:endParaRPr>
                    </a:p>
                  </a:txBody>
                  <a:tcPr marL="93260" marR="93260" marT="46630" marB="46630" anchor="ctr"/>
                </a:tc>
                <a:tc>
                  <a:txBody>
                    <a:bodyPr/>
                    <a:lstStyle/>
                    <a:p>
                      <a:pPr algn="ctr"/>
                      <a:r>
                        <a:rPr lang="en-US" sz="2000" dirty="0" smtClean="0">
                          <a:solidFill>
                            <a:schemeClr val="tx1"/>
                          </a:solidFill>
                        </a:rPr>
                        <a:t>3,194</a:t>
                      </a:r>
                      <a:endParaRPr lang="en-US" sz="2000" dirty="0">
                        <a:solidFill>
                          <a:schemeClr val="tx1"/>
                        </a:solidFill>
                      </a:endParaRPr>
                    </a:p>
                  </a:txBody>
                  <a:tcPr marL="93260" marR="93260" marT="46630" marB="46630" anchor="ctr"/>
                </a:tc>
                <a:tc>
                  <a:txBody>
                    <a:bodyPr/>
                    <a:lstStyle/>
                    <a:p>
                      <a:pPr algn="ctr"/>
                      <a:r>
                        <a:rPr lang="en-US" sz="2000" dirty="0" smtClean="0">
                          <a:solidFill>
                            <a:schemeClr val="tx1"/>
                          </a:solidFill>
                        </a:rPr>
                        <a:t>73.4</a:t>
                      </a:r>
                      <a:endParaRPr lang="en-US" sz="2000" dirty="0">
                        <a:solidFill>
                          <a:schemeClr val="tx1"/>
                        </a:solidFill>
                      </a:endParaRPr>
                    </a:p>
                  </a:txBody>
                  <a:tcPr marL="93260" marR="93260" marT="46630" marB="46630" anchor="ctr"/>
                </a:tc>
              </a:tr>
            </a:tbl>
          </a:graphicData>
        </a:graphic>
      </p:graphicFrame>
      <p:pic>
        <p:nvPicPr>
          <p:cNvPr id="7" name="Picture 6"/>
          <p:cNvPicPr>
            <a:picLocks noChangeAspect="1"/>
          </p:cNvPicPr>
          <p:nvPr/>
        </p:nvPicPr>
        <p:blipFill>
          <a:blip r:embed="rId3"/>
          <a:stretch>
            <a:fillRect/>
          </a:stretch>
        </p:blipFill>
        <p:spPr>
          <a:xfrm>
            <a:off x="5151438" y="601662"/>
            <a:ext cx="7086600" cy="3124200"/>
          </a:xfrm>
          <a:prstGeom prst="rect">
            <a:avLst/>
          </a:prstGeom>
        </p:spPr>
      </p:pic>
    </p:spTree>
    <p:extLst>
      <p:ext uri="{BB962C8B-B14F-4D97-AF65-F5344CB8AC3E}">
        <p14:creationId xmlns:p14="http://schemas.microsoft.com/office/powerpoint/2010/main" val="66415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l="-156" t="22011" b="21369"/>
          <a:stretch/>
        </p:blipFill>
        <p:spPr>
          <a:xfrm flipH="1">
            <a:off x="-46825" y="-31130"/>
            <a:ext cx="12601763" cy="7056784"/>
          </a:xfrm>
        </p:spPr>
      </p:pic>
      <p:sp>
        <p:nvSpPr>
          <p:cNvPr id="5" name="Title 3"/>
          <p:cNvSpPr txBox="1">
            <a:spLocks/>
          </p:cNvSpPr>
          <p:nvPr/>
        </p:nvSpPr>
        <p:spPr>
          <a:xfrm>
            <a:off x="961653" y="112886"/>
            <a:ext cx="5832648" cy="2643894"/>
          </a:xfrm>
          <a:prstGeom prst="rect">
            <a:avLst/>
          </a:prstGeom>
        </p:spPr>
        <p:txBody>
          <a:bodyPr/>
          <a:lst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a:lstStyle>
          <a:p>
            <a:r>
              <a:rPr lang="en-US" sz="4800" kern="0" dirty="0" smtClean="0">
                <a:solidFill>
                  <a:srgbClr val="505050"/>
                </a:solidFill>
              </a:rPr>
              <a:t>What can I change… What can I do…</a:t>
            </a:r>
            <a:endParaRPr lang="en-US" sz="4800" kern="0" dirty="0">
              <a:solidFill>
                <a:srgbClr val="505050"/>
              </a:solidFill>
            </a:endParaRPr>
          </a:p>
        </p:txBody>
      </p:sp>
    </p:spTree>
    <p:extLst>
      <p:ext uri="{BB962C8B-B14F-4D97-AF65-F5344CB8AC3E}">
        <p14:creationId xmlns:p14="http://schemas.microsoft.com/office/powerpoint/2010/main" val="35481896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Optimizing your deployment for traffic &amp; Costs</a:t>
            </a:r>
            <a:br>
              <a:rPr lang="en-US" dirty="0" smtClean="0"/>
            </a:br>
            <a:endParaRPr lang="en-US" dirty="0"/>
          </a:p>
        </p:txBody>
      </p:sp>
      <p:sp>
        <p:nvSpPr>
          <p:cNvPr id="3" name="Text Placeholder 2"/>
          <p:cNvSpPr>
            <a:spLocks noGrp="1"/>
          </p:cNvSpPr>
          <p:nvPr>
            <p:ph type="body" sz="quarter" idx="11"/>
          </p:nvPr>
        </p:nvSpPr>
        <p:spPr>
          <a:xfrm>
            <a:off x="274639" y="1973262"/>
            <a:ext cx="11889564" cy="8085290"/>
          </a:xfrm>
        </p:spPr>
        <p:txBody>
          <a:bodyPr/>
          <a:lstStyle/>
          <a:p>
            <a:r>
              <a:rPr lang="en-US" dirty="0"/>
              <a:t>Consider cost and deploy according to </a:t>
            </a:r>
            <a:r>
              <a:rPr lang="en-US" dirty="0" smtClean="0"/>
              <a:t>requirements</a:t>
            </a:r>
          </a:p>
          <a:p>
            <a:endParaRPr lang="en-US" dirty="0" smtClean="0"/>
          </a:p>
          <a:p>
            <a:r>
              <a:rPr lang="en-US" dirty="0" smtClean="0"/>
              <a:t>Inbound </a:t>
            </a:r>
            <a:r>
              <a:rPr lang="en-US" dirty="0"/>
              <a:t>traffic is free, outbound traffic is not</a:t>
            </a:r>
          </a:p>
          <a:p>
            <a:r>
              <a:rPr lang="en-US" sz="2000" dirty="0">
                <a:gradFill>
                  <a:gsLst>
                    <a:gs pos="1250">
                      <a:schemeClr val="tx1"/>
                    </a:gs>
                    <a:gs pos="100000">
                      <a:schemeClr val="tx1"/>
                    </a:gs>
                  </a:gsLst>
                  <a:lin ang="5400000" scaled="0"/>
                </a:gradFill>
                <a:latin typeface="+mn-lt"/>
              </a:rPr>
              <a:t>Standard Azure outbound traffic costs apply</a:t>
            </a:r>
          </a:p>
          <a:p>
            <a:endParaRPr lang="en-US" dirty="0" smtClean="0"/>
          </a:p>
          <a:p>
            <a:r>
              <a:rPr lang="en-US" dirty="0" smtClean="0"/>
              <a:t>Shut down what you don’t need</a:t>
            </a:r>
            <a:endParaRPr lang="en-US" dirty="0"/>
          </a:p>
          <a:p>
            <a:pPr marL="0" lvl="1"/>
            <a:r>
              <a:rPr lang="en-US" sz="1800" dirty="0">
                <a:solidFill>
                  <a:schemeClr val="tx1">
                    <a:alpha val="99000"/>
                  </a:schemeClr>
                </a:solidFill>
                <a:cs typeface="Segoe UI Light" pitchFamily="34" charset="0"/>
              </a:rPr>
              <a:t>Can be started and stopped as you see </a:t>
            </a:r>
            <a:r>
              <a:rPr lang="en-US" sz="1800" dirty="0" smtClean="0">
                <a:solidFill>
                  <a:schemeClr val="tx1">
                    <a:alpha val="99000"/>
                  </a:schemeClr>
                </a:solidFill>
                <a:cs typeface="Segoe UI Light" pitchFamily="34" charset="0"/>
              </a:rPr>
              <a:t>fit</a:t>
            </a:r>
          </a:p>
          <a:p>
            <a:pPr marL="0" lvl="1"/>
            <a:endParaRPr lang="en-US" sz="1800" dirty="0">
              <a:solidFill>
                <a:schemeClr val="tx1">
                  <a:alpha val="99000"/>
                </a:schemeClr>
              </a:solidFill>
              <a:cs typeface="Segoe UI Light" pitchFamily="34" charset="0"/>
            </a:endParaRPr>
          </a:p>
          <a:p>
            <a:pPr marL="0" lvl="1"/>
            <a:endParaRPr lang="en-US" sz="1800" dirty="0">
              <a:solidFill>
                <a:schemeClr val="tx1">
                  <a:alpha val="99000"/>
                </a:schemeClr>
              </a:solidFill>
              <a:cs typeface="Segoe UI Light" pitchFamily="34" charset="0"/>
            </a:endParaRPr>
          </a:p>
          <a:p>
            <a:endParaRPr lang="en-US" dirty="0" smtClean="0"/>
          </a:p>
          <a:p>
            <a:endParaRPr lang="en-US" dirty="0"/>
          </a:p>
          <a:p>
            <a:endParaRPr lang="en-US" dirty="0" smtClean="0"/>
          </a:p>
          <a:p>
            <a:endParaRPr lang="en-US" dirty="0"/>
          </a:p>
          <a:p>
            <a:endParaRPr lang="en-US" dirty="0"/>
          </a:p>
        </p:txBody>
      </p:sp>
    </p:spTree>
    <p:extLst>
      <p:ext uri="{BB962C8B-B14F-4D97-AF65-F5344CB8AC3E}">
        <p14:creationId xmlns:p14="http://schemas.microsoft.com/office/powerpoint/2010/main" val="1949331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Scaling to meet your needs</a:t>
            </a:r>
            <a:endParaRPr lang="en-US" dirty="0"/>
          </a:p>
        </p:txBody>
      </p:sp>
      <p:pic>
        <p:nvPicPr>
          <p:cNvPr id="6" name="Picture 5"/>
          <p:cNvPicPr>
            <a:picLocks noChangeAspect="1"/>
          </p:cNvPicPr>
          <p:nvPr/>
        </p:nvPicPr>
        <p:blipFill>
          <a:blip r:embed="rId3"/>
          <a:stretch>
            <a:fillRect/>
          </a:stretch>
        </p:blipFill>
        <p:spPr>
          <a:xfrm>
            <a:off x="6807997" y="1486717"/>
            <a:ext cx="5658640" cy="5515745"/>
          </a:xfrm>
          <a:prstGeom prst="rect">
            <a:avLst/>
          </a:prstGeom>
        </p:spPr>
      </p:pic>
      <p:pic>
        <p:nvPicPr>
          <p:cNvPr id="7" name="Picture 6"/>
          <p:cNvPicPr>
            <a:picLocks noChangeAspect="1"/>
          </p:cNvPicPr>
          <p:nvPr/>
        </p:nvPicPr>
        <p:blipFill>
          <a:blip r:embed="rId4"/>
          <a:stretch>
            <a:fillRect/>
          </a:stretch>
        </p:blipFill>
        <p:spPr>
          <a:xfrm>
            <a:off x="6865166" y="1534519"/>
            <a:ext cx="5525271" cy="4248743"/>
          </a:xfrm>
          <a:prstGeom prst="rect">
            <a:avLst/>
          </a:prstGeom>
        </p:spPr>
      </p:pic>
      <p:sp>
        <p:nvSpPr>
          <p:cNvPr id="5" name="Text Placeholder 4"/>
          <p:cNvSpPr>
            <a:spLocks noGrp="1"/>
          </p:cNvSpPr>
          <p:nvPr>
            <p:ph type="body" sz="quarter" idx="11"/>
          </p:nvPr>
        </p:nvSpPr>
        <p:spPr>
          <a:xfrm>
            <a:off x="274638" y="1212849"/>
            <a:ext cx="6781799" cy="3650230"/>
          </a:xfrm>
        </p:spPr>
        <p:txBody>
          <a:bodyPr/>
          <a:lstStyle/>
          <a:p>
            <a:r>
              <a:rPr lang="en-US" dirty="0" smtClean="0"/>
              <a:t>Shut down extra capacity</a:t>
            </a:r>
          </a:p>
          <a:p>
            <a:pPr lvl="1"/>
            <a:r>
              <a:rPr lang="en-US" sz="1800" dirty="0" smtClean="0"/>
              <a:t>Remove the Servers from the topology</a:t>
            </a:r>
          </a:p>
          <a:p>
            <a:pPr lvl="1"/>
            <a:r>
              <a:rPr lang="en-US" sz="1800" dirty="0" smtClean="0"/>
              <a:t>Shut them down</a:t>
            </a:r>
          </a:p>
          <a:p>
            <a:r>
              <a:rPr lang="en-US" dirty="0" smtClean="0"/>
              <a:t>Only pay for disk consumption </a:t>
            </a:r>
          </a:p>
          <a:p>
            <a:pPr lvl="1"/>
            <a:r>
              <a:rPr lang="en-US" dirty="0" smtClean="0"/>
              <a:t>7₵/GB month or 9.5₵</a:t>
            </a:r>
            <a:r>
              <a:rPr lang="en-US" dirty="0"/>
              <a:t>/GB </a:t>
            </a:r>
            <a:r>
              <a:rPr lang="en-US" dirty="0" smtClean="0"/>
              <a:t>month (</a:t>
            </a:r>
            <a:r>
              <a:rPr lang="en-US" smtClean="0"/>
              <a:t>geo-redundant server)</a:t>
            </a:r>
            <a:endParaRPr lang="en-US" dirty="0" smtClean="0"/>
          </a:p>
          <a:p>
            <a:r>
              <a:rPr lang="en-US" dirty="0" smtClean="0"/>
              <a:t>Start them back up</a:t>
            </a:r>
          </a:p>
          <a:p>
            <a:pPr lvl="1"/>
            <a:r>
              <a:rPr lang="en-US" sz="1800" dirty="0" smtClean="0"/>
              <a:t>Only when you need them</a:t>
            </a:r>
          </a:p>
          <a:p>
            <a:pPr lvl="1"/>
            <a:r>
              <a:rPr lang="en-US" sz="1800" dirty="0" smtClean="0"/>
              <a:t>Add them back to the topology</a:t>
            </a:r>
            <a:endParaRPr lang="en-US" sz="1800" dirty="0"/>
          </a:p>
        </p:txBody>
      </p:sp>
    </p:spTree>
    <p:extLst>
      <p:ext uri="{BB962C8B-B14F-4D97-AF65-F5344CB8AC3E}">
        <p14:creationId xmlns:p14="http://schemas.microsoft.com/office/powerpoint/2010/main" val="27692141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xit" presetSubtype="0" fill="hold"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Lessoned Learned</a:t>
            </a:r>
            <a:endParaRPr lang="en-US" sz="4000" dirty="0">
              <a:gradFill>
                <a:gsLst>
                  <a:gs pos="1250">
                    <a:schemeClr val="tx2"/>
                  </a:gs>
                  <a:gs pos="99000">
                    <a:schemeClr val="tx2"/>
                  </a:gs>
                </a:gsLst>
                <a:lin ang="5400000" scaled="0"/>
              </a:gradFill>
            </a:endParaRPr>
          </a:p>
        </p:txBody>
      </p:sp>
      <p:sp>
        <p:nvSpPr>
          <p:cNvPr id="3" name="Text Placeholder 2"/>
          <p:cNvSpPr>
            <a:spLocks noGrp="1"/>
          </p:cNvSpPr>
          <p:nvPr>
            <p:ph type="body" sz="quarter" idx="11"/>
          </p:nvPr>
        </p:nvSpPr>
        <p:spPr>
          <a:xfrm>
            <a:off x="274639" y="1212849"/>
            <a:ext cx="11889564" cy="7171194"/>
          </a:xfrm>
        </p:spPr>
        <p:txBody>
          <a:bodyPr/>
          <a:lstStyle/>
          <a:p>
            <a:r>
              <a:rPr lang="en-US" dirty="0"/>
              <a:t>Azure</a:t>
            </a:r>
          </a:p>
          <a:p>
            <a:pPr lvl="1"/>
            <a:r>
              <a:rPr lang="en-US" dirty="0"/>
              <a:t>Plan</a:t>
            </a:r>
            <a:r>
              <a:rPr lang="en-US"/>
              <a:t> &amp; Design </a:t>
            </a:r>
            <a:r>
              <a:rPr lang="en-US" dirty="0"/>
              <a:t>first </a:t>
            </a:r>
          </a:p>
          <a:p>
            <a:pPr lvl="1"/>
            <a:r>
              <a:rPr lang="en-US" dirty="0"/>
              <a:t>Cloud Services make </a:t>
            </a:r>
            <a:r>
              <a:rPr lang="en-US"/>
              <a:t>it simple</a:t>
            </a:r>
            <a:endParaRPr lang="en-US" dirty="0"/>
          </a:p>
          <a:p>
            <a:pPr lvl="1"/>
            <a:r>
              <a:rPr lang="en-US" dirty="0"/>
              <a:t>Don’t </a:t>
            </a:r>
            <a:r>
              <a:rPr lang="en-US"/>
              <a:t>like </a:t>
            </a:r>
            <a:r>
              <a:rPr lang="en-US" dirty="0"/>
              <a:t> </a:t>
            </a:r>
            <a:r>
              <a:rPr lang="en-US"/>
              <a:t>app.cloudapp.net </a:t>
            </a:r>
            <a:r>
              <a:rPr lang="en-US" dirty="0"/>
              <a:t>add a CNAME to point to your cloud service</a:t>
            </a:r>
          </a:p>
          <a:p>
            <a:pPr lvl="1"/>
            <a:r>
              <a:rPr lang="en-US"/>
              <a:t>Leverage multiple storage accounts</a:t>
            </a:r>
            <a:endParaRPr lang="en-US" dirty="0"/>
          </a:p>
          <a:p>
            <a:pPr lvl="1"/>
            <a:r>
              <a:rPr lang="en-US" dirty="0"/>
              <a:t>It’s</a:t>
            </a:r>
            <a:r>
              <a:rPr lang="en-US"/>
              <a:t> important not to make changes to the network interface</a:t>
            </a:r>
            <a:endParaRPr lang="en-US" dirty="0"/>
          </a:p>
          <a:p>
            <a:pPr lvl="1"/>
            <a:endParaRPr lang="en-US" dirty="0"/>
          </a:p>
          <a:p>
            <a:r>
              <a:rPr lang="en-US" dirty="0"/>
              <a:t>Domain Controllers in Azure</a:t>
            </a:r>
          </a:p>
          <a:p>
            <a:pPr lvl="1"/>
            <a:r>
              <a:rPr lang="en-US" dirty="0"/>
              <a:t>Place SYSVOL and DIT’s on Azure persistent drives </a:t>
            </a:r>
          </a:p>
          <a:p>
            <a:pPr lvl="1"/>
            <a:r>
              <a:rPr lang="en-US" dirty="0"/>
              <a:t>Start</a:t>
            </a:r>
            <a:r>
              <a:rPr lang="en-US"/>
              <a:t> them first</a:t>
            </a:r>
            <a:endParaRPr lang="en-US" dirty="0"/>
          </a:p>
          <a:p>
            <a:pPr lvl="1"/>
            <a:endParaRPr lang="en-US" dirty="0"/>
          </a:p>
          <a:p>
            <a:r>
              <a:rPr lang="en-US" dirty="0"/>
              <a:t>SharePoint</a:t>
            </a:r>
          </a:p>
          <a:p>
            <a:pPr lvl="1"/>
            <a:r>
              <a:rPr lang="en-US" dirty="0"/>
              <a:t>Use</a:t>
            </a:r>
            <a:r>
              <a:rPr lang="en-US"/>
              <a:t> best </a:t>
            </a:r>
            <a:r>
              <a:rPr lang="en-US" smtClean="0"/>
              <a:t>practices.</a:t>
            </a:r>
            <a:endParaRPr lang="en-US" dirty="0"/>
          </a:p>
          <a:p>
            <a:pPr lvl="1"/>
            <a:r>
              <a:rPr lang="en-US" dirty="0"/>
              <a:t>Start</a:t>
            </a:r>
            <a:r>
              <a:rPr lang="en-US"/>
              <a:t> up order</a:t>
            </a:r>
            <a:endParaRPr lang="en-US" dirty="0"/>
          </a:p>
          <a:p>
            <a:pPr lvl="1"/>
            <a:endParaRPr lang="en-US" dirty="0"/>
          </a:p>
          <a:p>
            <a:pPr marL="342900" lvl="1"/>
            <a:endParaRPr lang="en-US" dirty="0"/>
          </a:p>
          <a:p>
            <a:pPr lvl="1"/>
            <a:endParaRPr lang="en-US" dirty="0"/>
          </a:p>
          <a:p>
            <a:pPr lvl="1"/>
            <a:endParaRPr lang="en-US" dirty="0"/>
          </a:p>
        </p:txBody>
      </p:sp>
    </p:spTree>
    <p:extLst>
      <p:ext uri="{BB962C8B-B14F-4D97-AF65-F5344CB8AC3E}">
        <p14:creationId xmlns:p14="http://schemas.microsoft.com/office/powerpoint/2010/main" val="33750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Agenda</a:t>
            </a:r>
            <a:endParaRPr lang="en-US" dirty="0"/>
          </a:p>
        </p:txBody>
      </p:sp>
      <p:sp>
        <p:nvSpPr>
          <p:cNvPr id="6" name="Text Placeholder 5"/>
          <p:cNvSpPr>
            <a:spLocks noGrp="1"/>
          </p:cNvSpPr>
          <p:nvPr>
            <p:ph type="body" sz="quarter" idx="11"/>
          </p:nvPr>
        </p:nvSpPr>
        <p:spPr>
          <a:xfrm>
            <a:off x="274639" y="1212849"/>
            <a:ext cx="11889564" cy="4339650"/>
          </a:xfrm>
        </p:spPr>
        <p:txBody>
          <a:bodyPr/>
          <a:lstStyle/>
          <a:p>
            <a:r>
              <a:rPr lang="en-US" dirty="0"/>
              <a:t>Introduction &amp; Session </a:t>
            </a:r>
            <a:r>
              <a:rPr lang="en-US" dirty="0" smtClean="0"/>
              <a:t>Objective</a:t>
            </a:r>
            <a:endParaRPr lang="en-US" dirty="0"/>
          </a:p>
          <a:p>
            <a:pPr lvl="1"/>
            <a:r>
              <a:rPr lang="en-US" dirty="0"/>
              <a:t>What is SharePoint 2013 WCM?</a:t>
            </a:r>
          </a:p>
          <a:p>
            <a:pPr lvl="1"/>
            <a:r>
              <a:rPr lang="en-US" dirty="0"/>
              <a:t>What does it look like</a:t>
            </a:r>
            <a:r>
              <a:rPr lang="en-US" dirty="0" smtClean="0"/>
              <a:t>?</a:t>
            </a:r>
            <a:br>
              <a:rPr lang="en-US" dirty="0" smtClean="0"/>
            </a:br>
            <a:endParaRPr lang="en-US" dirty="0"/>
          </a:p>
          <a:p>
            <a:r>
              <a:rPr lang="en-US" dirty="0" smtClean="0"/>
              <a:t>Tests</a:t>
            </a:r>
            <a:endParaRPr lang="en-US" dirty="0"/>
          </a:p>
          <a:p>
            <a:pPr lvl="1"/>
            <a:r>
              <a:rPr lang="en-US" dirty="0"/>
              <a:t>What are the TechNet tests?</a:t>
            </a:r>
          </a:p>
          <a:p>
            <a:pPr lvl="1"/>
            <a:r>
              <a:rPr lang="en-US" dirty="0"/>
              <a:t>Results comparing physical hardware on premises </a:t>
            </a:r>
            <a:r>
              <a:rPr lang="en-US" dirty="0" smtClean="0"/>
              <a:t>vs</a:t>
            </a:r>
            <a:r>
              <a:rPr lang="en-US" dirty="0"/>
              <a:t>. Azure IaaS</a:t>
            </a:r>
          </a:p>
          <a:p>
            <a:pPr lvl="1"/>
            <a:r>
              <a:rPr lang="en-US" dirty="0"/>
              <a:t>Scaling down the environment </a:t>
            </a:r>
            <a:r>
              <a:rPr lang="en-US" dirty="0" smtClean="0"/>
              <a:t/>
            </a:r>
            <a:br>
              <a:rPr lang="en-US" dirty="0" smtClean="0"/>
            </a:br>
            <a:endParaRPr lang="en-US" dirty="0"/>
          </a:p>
          <a:p>
            <a:r>
              <a:rPr lang="en-US" dirty="0" smtClean="0"/>
              <a:t>Q&amp;A </a:t>
            </a:r>
            <a:endParaRPr lang="en-US" dirty="0"/>
          </a:p>
        </p:txBody>
      </p:sp>
    </p:spTree>
    <p:extLst>
      <p:ext uri="{BB962C8B-B14F-4D97-AF65-F5344CB8AC3E}">
        <p14:creationId xmlns:p14="http://schemas.microsoft.com/office/powerpoint/2010/main" val="300353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Goodies</a:t>
            </a:r>
            <a:br>
              <a:rPr lang="en-US" dirty="0" smtClean="0"/>
            </a:br>
            <a:r>
              <a:rPr lang="en-US" dirty="0"/>
              <a:t/>
            </a:r>
            <a:br>
              <a:rPr lang="en-US" dirty="0"/>
            </a:br>
            <a:r>
              <a:rPr lang="en-US" dirty="0" smtClean="0"/>
              <a:t/>
            </a:r>
            <a:br>
              <a:rPr lang="en-US" dirty="0" smtClean="0"/>
            </a:br>
            <a:endParaRPr lang="en-US" dirty="0"/>
          </a:p>
        </p:txBody>
      </p:sp>
      <p:sp>
        <p:nvSpPr>
          <p:cNvPr id="2" name="Text Placeholder 1"/>
          <p:cNvSpPr>
            <a:spLocks noGrp="1"/>
          </p:cNvSpPr>
          <p:nvPr>
            <p:ph type="body" sz="quarter" idx="11"/>
          </p:nvPr>
        </p:nvSpPr>
        <p:spPr>
          <a:xfrm>
            <a:off x="274639" y="1212849"/>
            <a:ext cx="11889564" cy="4585871"/>
          </a:xfrm>
        </p:spPr>
        <p:txBody>
          <a:bodyPr/>
          <a:lstStyle/>
          <a:p>
            <a:pPr marL="293056" indent="-293056">
              <a:spcBef>
                <a:spcPts val="1224"/>
              </a:spcBef>
            </a:pPr>
            <a:r>
              <a:rPr lang="en-US" dirty="0"/>
              <a:t>SharePoint 2013 Automation Scripts</a:t>
            </a:r>
          </a:p>
          <a:p>
            <a:pPr lvl="1">
              <a:spcBef>
                <a:spcPts val="1224"/>
              </a:spcBef>
            </a:pPr>
            <a:r>
              <a:rPr lang="en-US" dirty="0">
                <a:gradFill>
                  <a:gsLst>
                    <a:gs pos="1250">
                      <a:schemeClr val="tx1"/>
                    </a:gs>
                    <a:gs pos="100000">
                      <a:schemeClr val="tx1"/>
                    </a:gs>
                  </a:gsLst>
                  <a:lin ang="5400000" scaled="0"/>
                </a:gradFill>
                <a:hlinkClick r:id="rId2"/>
              </a:rPr>
              <a:t>https://github.com/windowsazure/azure-sdk-tools-samples</a:t>
            </a:r>
          </a:p>
          <a:p>
            <a:pPr lvl="1">
              <a:spcBef>
                <a:spcPts val="1224"/>
              </a:spcBef>
            </a:pPr>
            <a:endParaRPr lang="en-US" dirty="0"/>
          </a:p>
          <a:p>
            <a:pPr marL="293056" lvl="1" indent="-293056">
              <a:spcBef>
                <a:spcPts val="1224"/>
              </a:spcBef>
            </a:pPr>
            <a:r>
              <a:rPr lang="en-US" sz="4000">
                <a:gradFill>
                  <a:gsLst>
                    <a:gs pos="2920">
                      <a:schemeClr val="tx2"/>
                    </a:gs>
                    <a:gs pos="39000">
                      <a:schemeClr val="tx2"/>
                    </a:gs>
                  </a:gsLst>
                  <a:lin ang="5400000" scaled="0"/>
                </a:gradFill>
                <a:latin typeface="+mj-lt"/>
              </a:rPr>
              <a:t>SharePoint 2013 on Windows Azure Infrastructure</a:t>
            </a:r>
            <a:endParaRPr lang="en-US" sz="4000" dirty="0">
              <a:gradFill>
                <a:gsLst>
                  <a:gs pos="2920">
                    <a:schemeClr val="tx2"/>
                  </a:gs>
                  <a:gs pos="39000">
                    <a:schemeClr val="tx2"/>
                  </a:gs>
                </a:gsLst>
                <a:lin ang="5400000" scaled="0"/>
              </a:gradFill>
              <a:latin typeface="+mj-lt"/>
            </a:endParaRPr>
          </a:p>
          <a:p>
            <a:pPr lvl="1">
              <a:spcBef>
                <a:spcPts val="1224"/>
              </a:spcBef>
            </a:pPr>
            <a:r>
              <a:rPr lang="en-US">
                <a:hlinkClick r:id="rId3"/>
              </a:rPr>
              <a:t>http://msdn.microsoft.com/en-us/library/windowsazure/dn275958.aspx</a:t>
            </a:r>
          </a:p>
          <a:p>
            <a:pPr lvl="1">
              <a:spcBef>
                <a:spcPts val="1224"/>
              </a:spcBef>
            </a:pPr>
            <a:endParaRPr lang="en-US" dirty="0"/>
          </a:p>
          <a:p>
            <a:pPr marL="293056" lvl="1" indent="-293056">
              <a:spcBef>
                <a:spcPts val="1224"/>
              </a:spcBef>
            </a:pPr>
            <a:r>
              <a:rPr lang="en-US" sz="4000">
                <a:gradFill>
                  <a:gsLst>
                    <a:gs pos="2920">
                      <a:schemeClr val="tx2"/>
                    </a:gs>
                    <a:gs pos="39000">
                      <a:schemeClr val="tx2"/>
                    </a:gs>
                  </a:gsLst>
                  <a:lin ang="5400000" scaled="0"/>
                </a:gradFill>
                <a:latin typeface="+mj-lt"/>
              </a:rPr>
              <a:t>Tuning SQL Server 2012 for SharePoint 2013</a:t>
            </a:r>
            <a:endParaRPr lang="en-US" dirty="0"/>
          </a:p>
          <a:p>
            <a:pPr lvl="1">
              <a:spcBef>
                <a:spcPts val="1224"/>
              </a:spcBef>
            </a:pPr>
            <a:r>
              <a:rPr lang="en-US">
                <a:hlinkClick r:id="rId4"/>
              </a:rPr>
              <a:t>http://www.microsoftvirtualacademy.com/Content/ViewContent.aspx?et=2591&amp;m=2586&amp;ct=15858#?fbid=kPcyFFbvbci</a:t>
            </a:r>
            <a:endParaRPr lang="en-US" dirty="0"/>
          </a:p>
        </p:txBody>
      </p:sp>
    </p:spTree>
    <p:extLst>
      <p:ext uri="{BB962C8B-B14F-4D97-AF65-F5344CB8AC3E}">
        <p14:creationId xmlns:p14="http://schemas.microsoft.com/office/powerpoint/2010/main" val="425224087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Sessions</a:t>
            </a:r>
            <a:endParaRPr lang="en-US" dirty="0"/>
          </a:p>
        </p:txBody>
      </p:sp>
      <p:sp>
        <p:nvSpPr>
          <p:cNvPr id="3" name="Text Placeholder 2"/>
          <p:cNvSpPr>
            <a:spLocks noGrp="1"/>
          </p:cNvSpPr>
          <p:nvPr>
            <p:ph type="body" sz="quarter" idx="11"/>
          </p:nvPr>
        </p:nvSpPr>
        <p:spPr>
          <a:xfrm>
            <a:off x="274639" y="1212849"/>
            <a:ext cx="11889564" cy="2092881"/>
          </a:xfrm>
        </p:spPr>
        <p:txBody>
          <a:bodyPr/>
          <a:lstStyle/>
          <a:p>
            <a:r>
              <a:rPr lang="en-US" dirty="0" smtClean="0"/>
              <a:t>SPC298: SharePoint &amp; Azure IaaS</a:t>
            </a:r>
          </a:p>
          <a:p>
            <a:r>
              <a:rPr lang="en-US" dirty="0" smtClean="0"/>
              <a:t>SPC336: SharePoint 2013 Search: Architecture &amp; Sizing</a:t>
            </a:r>
          </a:p>
          <a:p>
            <a:endParaRPr lang="en-US" dirty="0"/>
          </a:p>
        </p:txBody>
      </p:sp>
    </p:spTree>
    <p:extLst>
      <p:ext uri="{BB962C8B-B14F-4D97-AF65-F5344CB8AC3E}">
        <p14:creationId xmlns:p14="http://schemas.microsoft.com/office/powerpoint/2010/main" val="294684538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takeaways</a:t>
            </a:r>
            <a:endParaRPr lang="en-US" dirty="0"/>
          </a:p>
        </p:txBody>
      </p:sp>
      <p:sp>
        <p:nvSpPr>
          <p:cNvPr id="3" name="TextBox 2"/>
          <p:cNvSpPr txBox="1"/>
          <p:nvPr/>
        </p:nvSpPr>
        <p:spPr>
          <a:xfrm>
            <a:off x="274639" y="3993875"/>
            <a:ext cx="11887200" cy="1354217"/>
          </a:xfrm>
          <a:prstGeom prst="rect">
            <a:avLst/>
          </a:prstGeom>
          <a:noFill/>
        </p:spPr>
        <p:txBody>
          <a:bodyPr wrap="square" lIns="0" tIns="0" rIns="0" bIns="0" rtlCol="0">
            <a:spAutoFit/>
          </a:bodyPr>
          <a:lstStyle/>
          <a:p>
            <a:r>
              <a:rPr lang="en-US" sz="4400" spc="-54" dirty="0">
                <a:gradFill>
                  <a:gsLst>
                    <a:gs pos="2917">
                      <a:srgbClr val="FFFFFF"/>
                    </a:gs>
                    <a:gs pos="30000">
                      <a:srgbClr val="FFFFFF"/>
                    </a:gs>
                  </a:gsLst>
                  <a:lin ang="5400000" scaled="0"/>
                </a:gradFill>
                <a:latin typeface="Segoe UI Light"/>
              </a:rPr>
              <a:t>SharePoint 2013 WCM run </a:t>
            </a:r>
            <a:r>
              <a:rPr lang="en-US" sz="4400" spc="-54" dirty="0" smtClean="0">
                <a:gradFill>
                  <a:gsLst>
                    <a:gs pos="2917">
                      <a:srgbClr val="FFFFFF"/>
                    </a:gs>
                    <a:gs pos="30000">
                      <a:srgbClr val="FFFFFF"/>
                    </a:gs>
                  </a:gsLst>
                  <a:lin ang="5400000" scaled="0"/>
                </a:gradFill>
                <a:latin typeface="Segoe UI Light"/>
              </a:rPr>
              <a:t>and </a:t>
            </a:r>
            <a:r>
              <a:rPr lang="en-US" sz="4400" spc="-54" dirty="0">
                <a:gradFill>
                  <a:gsLst>
                    <a:gs pos="2917">
                      <a:srgbClr val="FFFFFF"/>
                    </a:gs>
                    <a:gs pos="30000">
                      <a:srgbClr val="FFFFFF"/>
                    </a:gs>
                  </a:gsLst>
                  <a:lin ang="5400000" scaled="0"/>
                </a:gradFill>
                <a:latin typeface="Segoe UI Light"/>
              </a:rPr>
              <a:t>is supported on Azure IaaS, o’ and </a:t>
            </a:r>
            <a:r>
              <a:rPr lang="en-US" sz="4400" spc="-54" dirty="0" smtClean="0">
                <a:gradFill>
                  <a:gsLst>
                    <a:gs pos="2917">
                      <a:srgbClr val="FFFFFF"/>
                    </a:gs>
                    <a:gs pos="30000">
                      <a:srgbClr val="FFFFFF"/>
                    </a:gs>
                  </a:gsLst>
                  <a:lin ang="5400000" scaled="0"/>
                </a:gradFill>
                <a:latin typeface="Segoe UI Light"/>
              </a:rPr>
              <a:t>it </a:t>
            </a:r>
            <a:r>
              <a:rPr lang="en-US" sz="4400" spc="-54" dirty="0">
                <a:gradFill>
                  <a:gsLst>
                    <a:gs pos="2917">
                      <a:srgbClr val="FFFFFF"/>
                    </a:gs>
                    <a:gs pos="30000">
                      <a:srgbClr val="FFFFFF"/>
                    </a:gs>
                  </a:gsLst>
                  <a:lin ang="5400000" scaled="0"/>
                </a:gradFill>
                <a:latin typeface="Segoe UI Light"/>
              </a:rPr>
              <a:t>runs well too</a:t>
            </a:r>
            <a:r>
              <a:rPr lang="en-US" sz="4400" spc="-54" dirty="0" smtClean="0">
                <a:gradFill>
                  <a:gsLst>
                    <a:gs pos="2917">
                      <a:srgbClr val="FFFFFF"/>
                    </a:gs>
                    <a:gs pos="30000">
                      <a:srgbClr val="FFFFFF"/>
                    </a:gs>
                  </a:gsLst>
                  <a:lin ang="5400000" scaled="0"/>
                </a:gradFill>
                <a:latin typeface="Segoe UI Light"/>
              </a:rPr>
              <a:t>!</a:t>
            </a:r>
            <a:endParaRPr lang="en-US" sz="4400" spc="-54" dirty="0">
              <a:gradFill>
                <a:gsLst>
                  <a:gs pos="2917">
                    <a:srgbClr val="FFFFFF"/>
                  </a:gs>
                  <a:gs pos="30000">
                    <a:srgbClr val="FFFFFF"/>
                  </a:gs>
                </a:gsLst>
                <a:lin ang="5400000" scaled="0"/>
              </a:gradFill>
              <a:latin typeface="Segoe UI Light"/>
            </a:endParaRPr>
          </a:p>
        </p:txBody>
      </p:sp>
      <p:sp>
        <p:nvSpPr>
          <p:cNvPr id="2" name="Rectangle 1"/>
          <p:cNvSpPr/>
          <p:nvPr/>
        </p:nvSpPr>
        <p:spPr>
          <a:xfrm>
            <a:off x="3625949" y="558552"/>
            <a:ext cx="7992888" cy="584775"/>
          </a:xfrm>
          <a:prstGeom prst="rect">
            <a:avLst/>
          </a:prstGeom>
        </p:spPr>
        <p:txBody>
          <a:bodyPr wrap="square">
            <a:spAutoFit/>
          </a:bodyPr>
          <a:lstStyle/>
          <a:p>
            <a:r>
              <a:rPr lang="en-US" sz="3200" spc="-54" dirty="0" smtClean="0">
                <a:gradFill>
                  <a:gsLst>
                    <a:gs pos="2917">
                      <a:srgbClr val="FFFFFF"/>
                    </a:gs>
                    <a:gs pos="30000">
                      <a:srgbClr val="FFFFFF"/>
                    </a:gs>
                  </a:gsLst>
                  <a:lin ang="5400000" scaled="0"/>
                </a:gradFill>
                <a:latin typeface="Segoe UI Light"/>
              </a:rPr>
              <a:t>We can host Internet Sites in Azure…</a:t>
            </a:r>
            <a:endParaRPr lang="en-US" sz="3200" spc="-54" dirty="0">
              <a:gradFill>
                <a:gsLst>
                  <a:gs pos="2917">
                    <a:srgbClr val="FFFFFF"/>
                  </a:gs>
                  <a:gs pos="30000">
                    <a:srgbClr val="FFFFFF"/>
                  </a:gs>
                </a:gsLst>
                <a:lin ang="5400000" scaled="0"/>
              </a:gradFill>
              <a:latin typeface="Segoe UI Light"/>
            </a:endParaRPr>
          </a:p>
        </p:txBody>
      </p:sp>
      <p:sp>
        <p:nvSpPr>
          <p:cNvPr id="5" name="Rectangle 4"/>
          <p:cNvSpPr/>
          <p:nvPr/>
        </p:nvSpPr>
        <p:spPr>
          <a:xfrm>
            <a:off x="4634061" y="3195866"/>
            <a:ext cx="7200800" cy="584775"/>
          </a:xfrm>
          <a:prstGeom prst="rect">
            <a:avLst/>
          </a:prstGeom>
        </p:spPr>
        <p:txBody>
          <a:bodyPr wrap="square">
            <a:spAutoFit/>
          </a:bodyPr>
          <a:lstStyle/>
          <a:p>
            <a:r>
              <a:rPr lang="en-US" sz="3200" spc="-54" dirty="0" smtClean="0">
                <a:gradFill>
                  <a:gsLst>
                    <a:gs pos="2917">
                      <a:srgbClr val="FFFFFF"/>
                    </a:gs>
                    <a:gs pos="30000">
                      <a:srgbClr val="FFFFFF"/>
                    </a:gs>
                  </a:gsLst>
                  <a:lin ang="5400000" scaled="0"/>
                </a:gradFill>
                <a:latin typeface="Segoe UI Light"/>
              </a:rPr>
              <a:t>We can scale when needed…</a:t>
            </a:r>
            <a:endParaRPr lang="en-US" sz="3200" spc="-54" dirty="0">
              <a:gradFill>
                <a:gsLst>
                  <a:gs pos="2917">
                    <a:srgbClr val="FFFFFF"/>
                  </a:gs>
                  <a:gs pos="30000">
                    <a:srgbClr val="FFFFFF"/>
                  </a:gs>
                </a:gsLst>
                <a:lin ang="5400000" scaled="0"/>
              </a:gradFill>
              <a:latin typeface="Segoe UI Light"/>
            </a:endParaRPr>
          </a:p>
        </p:txBody>
      </p:sp>
    </p:spTree>
    <p:extLst>
      <p:ext uri="{BB962C8B-B14F-4D97-AF65-F5344CB8AC3E}">
        <p14:creationId xmlns:p14="http://schemas.microsoft.com/office/powerpoint/2010/main" val="20312081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2" presetClass="entr" presetSubtype="0" fill="hold" grpId="0" nodeType="afterEffect">
                                  <p:stCondLst>
                                    <p:cond delay="20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6000"/>
                            </p:stCondLst>
                            <p:childTnLst>
                              <p:par>
                                <p:cTn id="17" presetID="42" presetClass="entr" presetSubtype="0" fill="hold" grpId="0" nodeType="afterEffect">
                                  <p:stCondLst>
                                    <p:cond delay="20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solidFill>
                  <a:srgbClr val="505050"/>
                </a:solidFill>
              </a:rPr>
              <a:t>S</a:t>
            </a:r>
            <a:r>
              <a:rPr lang="en-US" sz="2000" spc="-70" dirty="0" smtClean="0">
                <a:solidFill>
                  <a:srgbClr val="505050"/>
                </a:solidFill>
              </a:rPr>
              <a:t>ee you at the </a:t>
            </a:r>
            <a:r>
              <a:rPr lang="en-US" sz="2000" spc="-70" dirty="0" smtClean="0">
                <a:solidFill>
                  <a:srgbClr val="0072C6"/>
                </a:solidFill>
              </a:rPr>
              <a:t>Sites &amp; </a:t>
            </a:r>
            <a:r>
              <a:rPr lang="en-US" sz="2000" spc="-70" smtClean="0">
                <a:solidFill>
                  <a:srgbClr val="0072C6"/>
                </a:solidFill>
              </a:rPr>
              <a:t>Portal booth’s </a:t>
            </a:r>
            <a:r>
              <a:rPr lang="en-US" sz="2000" spc="-70" dirty="0" smtClean="0">
                <a:solidFill>
                  <a:srgbClr val="505050"/>
                </a:solidFill>
              </a:rPr>
              <a:t>&amp; tables at </a:t>
            </a:r>
            <a:r>
              <a:rPr lang="en-US" sz="2000" spc="-70" dirty="0" smtClean="0">
                <a:solidFill>
                  <a:srgbClr val="0072C6"/>
                </a:solidFill>
              </a:rPr>
              <a:t>Asks the Experts </a:t>
            </a:r>
            <a:r>
              <a:rPr lang="en-US" sz="2000" spc="-70" dirty="0" smtClean="0">
                <a:solidFill>
                  <a:srgbClr val="505050"/>
                </a:solidFill>
              </a:rPr>
              <a:t>WED @6:15!</a:t>
            </a:r>
            <a:endParaRPr lang="en-US" sz="2000" spc="-70" dirty="0">
              <a:solidFill>
                <a:srgbClr val="505050"/>
              </a:solidFill>
            </a:endParaRPr>
          </a:p>
        </p:txBody>
      </p:sp>
      <p:graphicFrame>
        <p:nvGraphicFramePr>
          <p:cNvPr id="7" name="Table 6"/>
          <p:cNvGraphicFramePr>
            <a:graphicFrameLocks noGrp="1"/>
          </p:cNvGraphicFramePr>
          <p:nvPr>
            <p:extLst/>
          </p:nvPr>
        </p:nvGraphicFramePr>
        <p:xfrm>
          <a:off x="1265237" y="525462"/>
          <a:ext cx="10287000" cy="5486404"/>
        </p:xfrm>
        <a:graphic>
          <a:graphicData uri="http://schemas.openxmlformats.org/drawingml/2006/table">
            <a:tbl>
              <a:tblPr firstRow="1">
                <a:tableStyleId>{2D5ABB26-0587-4C30-8999-92F81FD0307C}</a:tableStyleId>
              </a:tblPr>
              <a:tblGrid>
                <a:gridCol w="6536238"/>
                <a:gridCol w="1106820"/>
                <a:gridCol w="1440867"/>
                <a:gridCol w="1203075"/>
              </a:tblGrid>
              <a:tr h="391886">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391886">
                <a:tc>
                  <a:txBody>
                    <a:bodyPr/>
                    <a:lstStyle/>
                    <a:p>
                      <a:r>
                        <a:rPr lang="en-US" sz="1400" dirty="0" smtClean="0">
                          <a:hlinkClick r:id="rId2"/>
                        </a:rPr>
                        <a:t>Trends in Designing Portals for SharePoint 2013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SPC2013</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M, N</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Mon</a:t>
                      </a:r>
                      <a:r>
                        <a:rPr lang="en-GB" sz="1400" kern="1200" baseline="0" dirty="0" smtClean="0">
                          <a:solidFill>
                            <a:schemeClr val="dk1"/>
                          </a:solidFill>
                          <a:latin typeface="+mn-lt"/>
                          <a:ea typeface="+mn-ea"/>
                          <a:cs typeface="+mn-cs"/>
                        </a:rPr>
                        <a:t> 3:45pm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3"/>
                        </a:rPr>
                        <a:t>Make your SharePoint portal social in 1-2-3!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9:00am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4"/>
                        </a:rPr>
                        <a:t>Search-driven publishing for Intranet Portals in SharePoint Online</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SPC337</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Murano</a:t>
                      </a:r>
                      <a:r>
                        <a:rPr lang="en-US" sz="1400" dirty="0" smtClean="0"/>
                        <a:t> 3201</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latin typeface="+mn-lt"/>
                          <a:ea typeface="+mn-ea"/>
                          <a:cs typeface="+mn-cs"/>
                        </a:rPr>
                        <a:t>Tue</a:t>
                      </a:r>
                      <a:r>
                        <a:rPr lang="en-GB" sz="1400" kern="1200" baseline="0" dirty="0" smtClean="0">
                          <a:solidFill>
                            <a:schemeClr val="tx1"/>
                          </a:solidFill>
                          <a:latin typeface="+mn-lt"/>
                          <a:ea typeface="+mn-ea"/>
                          <a:cs typeface="+mn-cs"/>
                        </a:rPr>
                        <a:t> 1:45pm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5"/>
                        </a:rPr>
                        <a:t>The SharePointConference.com Site: From Sketch to Launch to Live!</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SPC224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Veronese 2401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6"/>
                        </a:rPr>
                        <a:t>Adjust the perspective with responsive designs for SharePoint</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SPC203</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O, P </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7"/>
                        </a:rPr>
                        <a:t>Branding Internet facing web sites with SharePoint in the cloud</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SPC290</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dirty="0" smtClean="0"/>
                        <a:t> 4001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8"/>
                        </a:rPr>
                        <a:t>Building a Modern Portal in 75 Minutes!</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SCP399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9"/>
                        </a:rPr>
                        <a:t>SharePoint 2013 Powering Web Sites and Mobile Apps</a:t>
                      </a:r>
                      <a:r>
                        <a:rPr lang="en-US" sz="1400" dirty="0" smtClean="0"/>
                        <a:t> </a:t>
                      </a:r>
                      <a:endParaRPr lang="en-US" sz="1400" b="1"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10:45am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10"/>
                        </a:rPr>
                        <a:t>Deliver adaptive and personalized experiences for your SharePoint 2013 sites</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SPC228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11"/>
                        </a:rPr>
                        <a:t>E-commerce solutions with Dynamics for Retail &amp; SharePoint 2013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SPC359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hlinkClick r:id="rId12"/>
                        </a:rPr>
                        <a:t>SharePoint Online Performance – Designing your Pages to be Fast</a:t>
                      </a:r>
                      <a:r>
                        <a:rPr lang="en-US" sz="1400" dirty="0" smtClean="0"/>
                        <a:t> </a:t>
                      </a:r>
                      <a:endParaRPr lang="en-US" sz="1400" b="0" kern="1200" dirty="0">
                        <a:solidFill>
                          <a:schemeClr val="tx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SPC3993</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kern="1200" dirty="0" smtClean="0">
                          <a:solidFill>
                            <a:schemeClr val="tx1"/>
                          </a:solidFill>
                          <a:latin typeface="+mn-lt"/>
                          <a:ea typeface="+mn-ea"/>
                          <a:cs typeface="+mn-cs"/>
                        </a:rPr>
                        <a:t>Thu</a:t>
                      </a:r>
                      <a:r>
                        <a:rPr lang="en-GB" sz="1400" b="0" kern="1200" baseline="0" dirty="0" smtClean="0">
                          <a:solidFill>
                            <a:schemeClr val="tx1"/>
                          </a:solidFill>
                          <a:latin typeface="+mn-lt"/>
                          <a:ea typeface="+mn-ea"/>
                          <a:cs typeface="+mn-cs"/>
                        </a:rPr>
                        <a:t> 9:00am</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13"/>
                        </a:rPr>
                        <a:t>Azure </a:t>
                      </a:r>
                      <a:r>
                        <a:rPr lang="en-US" sz="1400" dirty="0" err="1" smtClean="0">
                          <a:hlinkClick r:id="rId13"/>
                        </a:rPr>
                        <a:t>IaaS</a:t>
                      </a:r>
                      <a:r>
                        <a:rPr lang="en-US" sz="1400" dirty="0" smtClean="0">
                          <a:hlinkClick r:id="rId13"/>
                        </a:rPr>
                        <a:t> and SharePoint 2013 WCM - better together!</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10:30am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14"/>
                        </a:rPr>
                        <a:t>The strategy behind building a successful social intranet</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Lando</a:t>
                      </a:r>
                      <a:r>
                        <a:rPr lang="en-US" sz="1400" dirty="0" smtClean="0"/>
                        <a:t> 4204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12:00pm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6" name="TextBox 5"/>
          <p:cNvSpPr txBox="1"/>
          <p:nvPr/>
        </p:nvSpPr>
        <p:spPr>
          <a:xfrm rot="16200000">
            <a:off x="-2385039" y="2839191"/>
            <a:ext cx="6099619"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rgbClr val="0072C6"/>
                </a:solidFill>
              </a:rPr>
              <a:t>Sites &amp; Portals Related Sessions</a:t>
            </a:r>
          </a:p>
        </p:txBody>
      </p:sp>
    </p:spTree>
    <p:extLst>
      <p:ext uri="{BB962C8B-B14F-4D97-AF65-F5344CB8AC3E}">
        <p14:creationId xmlns:p14="http://schemas.microsoft.com/office/powerpoint/2010/main" val="2575945286"/>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382798"/>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909951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399283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fi-FI" dirty="0" smtClean="0"/>
              <a:t>Barry Waldbaum</a:t>
            </a:r>
            <a:endParaRPr lang="en-US" dirty="0"/>
          </a:p>
        </p:txBody>
      </p:sp>
      <p:sp>
        <p:nvSpPr>
          <p:cNvPr id="12" name="Text Placeholder 11"/>
          <p:cNvSpPr>
            <a:spLocks noGrp="1"/>
          </p:cNvSpPr>
          <p:nvPr>
            <p:ph type="body" sz="quarter" idx="10"/>
          </p:nvPr>
        </p:nvSpPr>
        <p:spPr>
          <a:xfrm>
            <a:off x="274639" y="1212849"/>
            <a:ext cx="5486399" cy="4051109"/>
          </a:xfrm>
        </p:spPr>
        <p:txBody>
          <a:bodyPr/>
          <a:lstStyle/>
          <a:p>
            <a:r>
              <a:rPr lang="en-US" sz="2448" dirty="0"/>
              <a:t>Pre-Microsoft</a:t>
            </a:r>
          </a:p>
          <a:p>
            <a:pPr lvl="1"/>
            <a:r>
              <a:rPr lang="en-US" sz="1836" dirty="0" smtClean="0"/>
              <a:t>Developer/Integrator at several startups</a:t>
            </a:r>
            <a:endParaRPr lang="en-US" sz="1836" dirty="0"/>
          </a:p>
          <a:p>
            <a:pPr lvl="1"/>
            <a:r>
              <a:rPr lang="en-US" sz="1836" dirty="0" smtClean="0"/>
              <a:t>Scaling/Sizing &amp; performance tuning</a:t>
            </a:r>
            <a:endParaRPr lang="en-US" sz="1836" dirty="0"/>
          </a:p>
          <a:p>
            <a:pPr lvl="1"/>
            <a:endParaRPr lang="en-US" dirty="0"/>
          </a:p>
          <a:p>
            <a:r>
              <a:rPr lang="en-US" sz="2448" dirty="0"/>
              <a:t>Microsoft (2008 via FAST in 2005)</a:t>
            </a:r>
          </a:p>
          <a:p>
            <a:pPr lvl="1"/>
            <a:r>
              <a:rPr lang="en-US" sz="1836" dirty="0"/>
              <a:t>Search </a:t>
            </a:r>
            <a:r>
              <a:rPr lang="en-US" sz="1836" dirty="0" smtClean="0"/>
              <a:t>guy!</a:t>
            </a:r>
          </a:p>
          <a:p>
            <a:pPr lvl="1"/>
            <a:r>
              <a:rPr lang="en-US" sz="1836" dirty="0" smtClean="0"/>
              <a:t>Large </a:t>
            </a:r>
            <a:r>
              <a:rPr lang="en-US" sz="1836" dirty="0"/>
              <a:t>scale search </a:t>
            </a:r>
            <a:r>
              <a:rPr lang="en-US" sz="1836" dirty="0" smtClean="0"/>
              <a:t>integrations</a:t>
            </a:r>
          </a:p>
          <a:p>
            <a:pPr lvl="1"/>
            <a:r>
              <a:rPr lang="en-US" sz="1836" dirty="0" smtClean="0"/>
              <a:t>Search &amp; Business Productivity </a:t>
            </a:r>
            <a:r>
              <a:rPr lang="en-US" sz="1836" dirty="0" err="1" smtClean="0"/>
              <a:t>CoE</a:t>
            </a:r>
            <a:endParaRPr lang="en-US" sz="1836" dirty="0"/>
          </a:p>
          <a:p>
            <a:pPr lvl="1"/>
            <a:endParaRPr lang="en-US" dirty="0"/>
          </a:p>
          <a:p>
            <a:r>
              <a:rPr lang="en-US" sz="2448" dirty="0"/>
              <a:t>Contact</a:t>
            </a:r>
          </a:p>
          <a:p>
            <a:pPr lvl="1"/>
            <a:r>
              <a:rPr lang="en-US" sz="1836" dirty="0"/>
              <a:t>Email </a:t>
            </a:r>
            <a:r>
              <a:rPr lang="en-US" sz="1836" dirty="0" smtClean="0"/>
              <a:t>– Barry.Waldbaum@microsoft.com</a:t>
            </a:r>
            <a:endParaRPr lang="en-US" sz="1836" dirty="0"/>
          </a:p>
        </p:txBody>
      </p:sp>
      <p:sp>
        <p:nvSpPr>
          <p:cNvPr id="4" name="Content Placeholder 2"/>
          <p:cNvSpPr txBox="1">
            <a:spLocks/>
          </p:cNvSpPr>
          <p:nvPr/>
        </p:nvSpPr>
        <p:spPr>
          <a:xfrm>
            <a:off x="2916638" y="2128940"/>
            <a:ext cx="2956852" cy="3054037"/>
          </a:xfrm>
          <a:prstGeom prst="rect">
            <a:avLst/>
          </a:prstGeom>
        </p:spPr>
        <p:txBody>
          <a:bodyPr vert="horz" lIns="69964" tIns="34982" rIns="69964" bIns="34982" rtlCol="0" anchor="ctr"/>
          <a:lstStyle>
            <a:defPPr>
              <a:defRPr lang="en-US"/>
            </a:defPPr>
            <a:lvl1pPr marL="0" algn="l" defTabSz="914400" rtl="0" eaLnBrk="1" latinLnBrk="0" hangingPunct="1">
              <a:defRPr sz="1000" kern="1200">
                <a:solidFill>
                  <a:schemeClr val="tx2">
                    <a:lumMod val="40000"/>
                    <a:lumOff val="6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endParaRPr lang="en-US" sz="1377" dirty="0">
              <a:solidFill>
                <a:srgbClr val="0072C6"/>
              </a:solidFill>
              <a:ea typeface="Segoe UI" pitchFamily="34" charset="0"/>
              <a:cs typeface="Segoe UI" pitchFamily="34" charset="0"/>
            </a:endParaRPr>
          </a:p>
        </p:txBody>
      </p:sp>
      <p:grpSp>
        <p:nvGrpSpPr>
          <p:cNvPr id="29" name="Group 28" title="Expertice - SharePoint"/>
          <p:cNvGrpSpPr>
            <a:grpSpLocks noChangeAspect="1"/>
          </p:cNvGrpSpPr>
          <p:nvPr/>
        </p:nvGrpSpPr>
        <p:grpSpPr>
          <a:xfrm>
            <a:off x="10107001" y="1451517"/>
            <a:ext cx="1734514" cy="1734514"/>
            <a:chOff x="5644966" y="2087386"/>
            <a:chExt cx="1577211" cy="1577211"/>
          </a:xfrm>
        </p:grpSpPr>
        <p:sp>
          <p:nvSpPr>
            <p:cNvPr id="7" name="Rectangle 6"/>
            <p:cNvSpPr/>
            <p:nvPr/>
          </p:nvSpPr>
          <p:spPr bwMode="auto">
            <a:xfrm>
              <a:off x="5644966" y="2087386"/>
              <a:ext cx="1577211" cy="157721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428" spc="-30" dirty="0">
                  <a:gradFill>
                    <a:gsLst>
                      <a:gs pos="0">
                        <a:srgbClr val="FFFFFF"/>
                      </a:gs>
                      <a:gs pos="100000">
                        <a:srgbClr val="FFFFFF"/>
                      </a:gs>
                    </a:gsLst>
                    <a:lin ang="5400000" scaled="0"/>
                  </a:gradFill>
                  <a:ea typeface="Segoe UI" pitchFamily="34" charset="0"/>
                  <a:cs typeface="Segoe UI" pitchFamily="34" charset="0"/>
                </a:rPr>
                <a:t>Expertise</a:t>
              </a:r>
            </a:p>
          </p:txBody>
        </p:sp>
        <p:pic>
          <p:nvPicPr>
            <p:cNvPr id="2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9911" y="2664603"/>
              <a:ext cx="1207322" cy="40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 name="Group 9"/>
          <p:cNvGrpSpPr/>
          <p:nvPr/>
        </p:nvGrpSpPr>
        <p:grpSpPr>
          <a:xfrm>
            <a:off x="6327945" y="3343715"/>
            <a:ext cx="1734514" cy="1734514"/>
            <a:chOff x="10085503" y="3345168"/>
            <a:chExt cx="1734514" cy="1734514"/>
          </a:xfrm>
        </p:grpSpPr>
        <p:sp>
          <p:nvSpPr>
            <p:cNvPr id="9" name="Rectangle 8" title="Passion for delivery"/>
            <p:cNvSpPr/>
            <p:nvPr/>
          </p:nvSpPr>
          <p:spPr bwMode="auto">
            <a:xfrm>
              <a:off x="10085503" y="3345168"/>
              <a:ext cx="1734514" cy="173451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600" spc="-30" dirty="0" smtClean="0">
                  <a:gradFill>
                    <a:gsLst>
                      <a:gs pos="0">
                        <a:srgbClr val="FFFFFF"/>
                      </a:gs>
                      <a:gs pos="100000">
                        <a:srgbClr val="FFFFFF"/>
                      </a:gs>
                    </a:gsLst>
                    <a:lin ang="5400000" scaled="0"/>
                  </a:gradFill>
                  <a:ea typeface="Segoe UI" pitchFamily="34" charset="0"/>
                  <a:cs typeface="Segoe UI" pitchFamily="34" charset="0"/>
                </a:rPr>
                <a:t>I &lt;3 trouble</a:t>
              </a:r>
              <a:endParaRPr lang="en-US" sz="1600" spc="-30" dirty="0">
                <a:gradFill>
                  <a:gsLst>
                    <a:gs pos="0">
                      <a:srgbClr val="FFFFFF"/>
                    </a:gs>
                    <a:gs pos="100000">
                      <a:srgbClr val="FFFFFF"/>
                    </a:gs>
                  </a:gsLst>
                  <a:lin ang="5400000" scaled="0"/>
                </a:gradFill>
                <a:ea typeface="Segoe UI" pitchFamily="34" charset="0"/>
                <a:cs typeface="Segoe UI" pitchFamily="34" charset="0"/>
              </a:endParaRPr>
            </a:p>
          </p:txBody>
        </p:sp>
        <p:grpSp>
          <p:nvGrpSpPr>
            <p:cNvPr id="33" name="Group 32"/>
            <p:cNvGrpSpPr>
              <a:grpSpLocks noChangeAspect="1"/>
            </p:cNvGrpSpPr>
            <p:nvPr/>
          </p:nvGrpSpPr>
          <p:grpSpPr bwMode="black">
            <a:xfrm>
              <a:off x="10609894" y="3809678"/>
              <a:ext cx="685732" cy="684000"/>
              <a:chOff x="2576513" y="555625"/>
              <a:chExt cx="700088" cy="698500"/>
            </a:xfrm>
            <a:solidFill>
              <a:srgbClr val="FFFFFF"/>
            </a:solidFill>
          </p:grpSpPr>
          <p:sp>
            <p:nvSpPr>
              <p:cNvPr id="34" name="Freeform 20"/>
              <p:cNvSpPr>
                <a:spLocks noEditPoints="1"/>
              </p:cNvSpPr>
              <p:nvPr/>
            </p:nvSpPr>
            <p:spPr bwMode="black">
              <a:xfrm>
                <a:off x="2576513" y="555625"/>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endParaRPr lang="en-US" sz="900">
                  <a:solidFill>
                    <a:srgbClr val="505050"/>
                  </a:solidFill>
                </a:endParaRPr>
              </a:p>
            </p:txBody>
          </p:sp>
          <p:sp>
            <p:nvSpPr>
              <p:cNvPr id="35" name="Freeform 21"/>
              <p:cNvSpPr>
                <a:spLocks/>
              </p:cNvSpPr>
              <p:nvPr/>
            </p:nvSpPr>
            <p:spPr bwMode="black">
              <a:xfrm>
                <a:off x="2867025" y="833438"/>
                <a:ext cx="30163" cy="76200"/>
              </a:xfrm>
              <a:custGeom>
                <a:avLst/>
                <a:gdLst>
                  <a:gd name="T0" fmla="*/ 17 w 17"/>
                  <a:gd name="T1" fmla="*/ 43 h 43"/>
                  <a:gd name="T2" fmla="*/ 17 w 17"/>
                  <a:gd name="T3" fmla="*/ 0 h 43"/>
                  <a:gd name="T4" fmla="*/ 0 w 17"/>
                  <a:gd name="T5" fmla="*/ 25 h 43"/>
                  <a:gd name="T6" fmla="*/ 17 w 17"/>
                  <a:gd name="T7" fmla="*/ 43 h 43"/>
                </a:gdLst>
                <a:ahLst/>
                <a:cxnLst>
                  <a:cxn ang="0">
                    <a:pos x="T0" y="T1"/>
                  </a:cxn>
                  <a:cxn ang="0">
                    <a:pos x="T2" y="T3"/>
                  </a:cxn>
                  <a:cxn ang="0">
                    <a:pos x="T4" y="T5"/>
                  </a:cxn>
                  <a:cxn ang="0">
                    <a:pos x="T6" y="T7"/>
                  </a:cxn>
                </a:cxnLst>
                <a:rect l="0" t="0" r="r" b="b"/>
                <a:pathLst>
                  <a:path w="17" h="43">
                    <a:moveTo>
                      <a:pt x="17" y="43"/>
                    </a:moveTo>
                    <a:cubicBezTo>
                      <a:pt x="17" y="0"/>
                      <a:pt x="17" y="0"/>
                      <a:pt x="17" y="0"/>
                    </a:cubicBezTo>
                    <a:cubicBezTo>
                      <a:pt x="17" y="0"/>
                      <a:pt x="5" y="16"/>
                      <a:pt x="0" y="25"/>
                    </a:cubicBezTo>
                    <a:lnTo>
                      <a:pt x="17" y="43"/>
                    </a:lnTo>
                    <a:close/>
                  </a:path>
                </a:pathLst>
              </a:custGeom>
              <a:grpFill/>
              <a:ln>
                <a:noFill/>
              </a:ln>
            </p:spPr>
            <p:txBody>
              <a:bodyPr vert="horz" wrap="square" lIns="91440" tIns="45720" rIns="91440" bIns="45720" numCol="1" anchor="t" anchorCtr="0" compatLnSpc="1">
                <a:prstTxWarp prst="textNoShape">
                  <a:avLst/>
                </a:prstTxWarp>
              </a:bodyPr>
              <a:lstStyle/>
              <a:p>
                <a:endParaRPr lang="en-US" sz="900">
                  <a:solidFill>
                    <a:srgbClr val="505050"/>
                  </a:solidFill>
                </a:endParaRPr>
              </a:p>
            </p:txBody>
          </p:sp>
          <p:sp>
            <p:nvSpPr>
              <p:cNvPr id="36" name="Freeform 22"/>
              <p:cNvSpPr>
                <a:spLocks noEditPoints="1"/>
              </p:cNvSpPr>
              <p:nvPr/>
            </p:nvSpPr>
            <p:spPr bwMode="black">
              <a:xfrm>
                <a:off x="2638425" y="615950"/>
                <a:ext cx="576263" cy="574675"/>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6 w 324"/>
                  <a:gd name="T19" fmla="*/ 268 h 324"/>
                  <a:gd name="T20" fmla="*/ 171 w 324"/>
                  <a:gd name="T21" fmla="*/ 268 h 324"/>
                  <a:gd name="T22" fmla="*/ 203 w 324"/>
                  <a:gd name="T23" fmla="*/ 237 h 324"/>
                  <a:gd name="T24" fmla="*/ 130 w 324"/>
                  <a:gd name="T25" fmla="*/ 166 h 324"/>
                  <a:gd name="T26" fmla="*/ 142 w 324"/>
                  <a:gd name="T27" fmla="*/ 210 h 324"/>
                  <a:gd name="T28" fmla="*/ 142 w 324"/>
                  <a:gd name="T29" fmla="*/ 271 h 324"/>
                  <a:gd name="T30" fmla="*/ 125 w 324"/>
                  <a:gd name="T31" fmla="*/ 271 h 324"/>
                  <a:gd name="T32" fmla="*/ 125 w 324"/>
                  <a:gd name="T33" fmla="*/ 219 h 324"/>
                  <a:gd name="T34" fmla="*/ 113 w 324"/>
                  <a:gd name="T35" fmla="*/ 185 h 324"/>
                  <a:gd name="T36" fmla="*/ 101 w 324"/>
                  <a:gd name="T37" fmla="*/ 198 h 324"/>
                  <a:gd name="T38" fmla="*/ 95 w 324"/>
                  <a:gd name="T39" fmla="*/ 269 h 324"/>
                  <a:gd name="T40" fmla="*/ 80 w 324"/>
                  <a:gd name="T41" fmla="*/ 269 h 324"/>
                  <a:gd name="T42" fmla="*/ 79 w 324"/>
                  <a:gd name="T43" fmla="*/ 187 h 324"/>
                  <a:gd name="T44" fmla="*/ 84 w 324"/>
                  <a:gd name="T45" fmla="*/ 136 h 324"/>
                  <a:gd name="T46" fmla="*/ 66 w 324"/>
                  <a:gd name="T47" fmla="*/ 99 h 324"/>
                  <a:gd name="T48" fmla="*/ 123 w 324"/>
                  <a:gd name="T49" fmla="*/ 72 h 324"/>
                  <a:gd name="T50" fmla="*/ 145 w 324"/>
                  <a:gd name="T51" fmla="*/ 67 h 324"/>
                  <a:gd name="T52" fmla="*/ 137 w 324"/>
                  <a:gd name="T53" fmla="*/ 50 h 324"/>
                  <a:gd name="T54" fmla="*/ 161 w 324"/>
                  <a:gd name="T55" fmla="*/ 26 h 324"/>
                  <a:gd name="T56" fmla="*/ 185 w 324"/>
                  <a:gd name="T57" fmla="*/ 50 h 324"/>
                  <a:gd name="T58" fmla="*/ 161 w 324"/>
                  <a:gd name="T59" fmla="*/ 74 h 324"/>
                  <a:gd name="T60" fmla="*/ 152 w 324"/>
                  <a:gd name="T61" fmla="*/ 72 h 324"/>
                  <a:gd name="T62" fmla="*/ 164 w 324"/>
                  <a:gd name="T63" fmla="*/ 101 h 324"/>
                  <a:gd name="T64" fmla="*/ 157 w 324"/>
                  <a:gd name="T65" fmla="*/ 122 h 324"/>
                  <a:gd name="T66" fmla="*/ 158 w 324"/>
                  <a:gd name="T67" fmla="*/ 177 h 324"/>
                  <a:gd name="T68" fmla="*/ 207 w 324"/>
                  <a:gd name="T69" fmla="*/ 225 h 324"/>
                  <a:gd name="T70" fmla="*/ 208 w 324"/>
                  <a:gd name="T71" fmla="*/ 222 h 324"/>
                  <a:gd name="T72" fmla="*/ 290 w 324"/>
                  <a:gd name="T73" fmla="*/ 210 h 324"/>
                  <a:gd name="T74" fmla="*/ 236 w 324"/>
                  <a:gd name="T75" fmla="*/ 2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6" y="268"/>
                    </a:moveTo>
                    <a:cubicBezTo>
                      <a:pt x="171" y="268"/>
                      <a:pt x="171" y="268"/>
                      <a:pt x="171" y="268"/>
                    </a:cubicBezTo>
                    <a:cubicBezTo>
                      <a:pt x="179" y="250"/>
                      <a:pt x="200" y="239"/>
                      <a:pt x="203" y="237"/>
                    </a:cubicBezTo>
                    <a:cubicBezTo>
                      <a:pt x="130" y="166"/>
                      <a:pt x="130" y="166"/>
                      <a:pt x="130" y="166"/>
                    </a:cubicBezTo>
                    <a:cubicBezTo>
                      <a:pt x="134" y="176"/>
                      <a:pt x="141" y="191"/>
                      <a:pt x="142" y="210"/>
                    </a:cubicBezTo>
                    <a:cubicBezTo>
                      <a:pt x="142" y="271"/>
                      <a:pt x="142" y="271"/>
                      <a:pt x="142" y="271"/>
                    </a:cubicBezTo>
                    <a:cubicBezTo>
                      <a:pt x="125" y="271"/>
                      <a:pt x="125" y="271"/>
                      <a:pt x="125" y="271"/>
                    </a:cubicBezTo>
                    <a:cubicBezTo>
                      <a:pt x="125" y="219"/>
                      <a:pt x="125" y="219"/>
                      <a:pt x="125" y="219"/>
                    </a:cubicBezTo>
                    <a:cubicBezTo>
                      <a:pt x="125" y="219"/>
                      <a:pt x="121" y="193"/>
                      <a:pt x="113" y="185"/>
                    </a:cubicBezTo>
                    <a:cubicBezTo>
                      <a:pt x="105" y="177"/>
                      <a:pt x="101" y="192"/>
                      <a:pt x="101" y="198"/>
                    </a:cubicBezTo>
                    <a:cubicBezTo>
                      <a:pt x="101" y="204"/>
                      <a:pt x="100" y="262"/>
                      <a:pt x="95" y="269"/>
                    </a:cubicBezTo>
                    <a:cubicBezTo>
                      <a:pt x="80" y="269"/>
                      <a:pt x="80" y="269"/>
                      <a:pt x="80" y="269"/>
                    </a:cubicBezTo>
                    <a:cubicBezTo>
                      <a:pt x="79" y="187"/>
                      <a:pt x="79" y="187"/>
                      <a:pt x="79" y="187"/>
                    </a:cubicBezTo>
                    <a:cubicBezTo>
                      <a:pt x="79" y="187"/>
                      <a:pt x="66" y="154"/>
                      <a:pt x="84" y="136"/>
                    </a:cubicBezTo>
                    <a:cubicBezTo>
                      <a:pt x="84" y="136"/>
                      <a:pt x="62" y="108"/>
                      <a:pt x="66" y="99"/>
                    </a:cubicBezTo>
                    <a:cubicBezTo>
                      <a:pt x="70" y="90"/>
                      <a:pt x="116" y="76"/>
                      <a:pt x="123" y="72"/>
                    </a:cubicBezTo>
                    <a:cubicBezTo>
                      <a:pt x="128" y="69"/>
                      <a:pt x="138" y="67"/>
                      <a:pt x="145" y="67"/>
                    </a:cubicBezTo>
                    <a:cubicBezTo>
                      <a:pt x="140" y="63"/>
                      <a:pt x="137" y="57"/>
                      <a:pt x="137" y="50"/>
                    </a:cubicBezTo>
                    <a:cubicBezTo>
                      <a:pt x="137" y="37"/>
                      <a:pt x="148" y="26"/>
                      <a:pt x="161" y="26"/>
                    </a:cubicBezTo>
                    <a:cubicBezTo>
                      <a:pt x="174" y="26"/>
                      <a:pt x="185" y="37"/>
                      <a:pt x="185" y="50"/>
                    </a:cubicBezTo>
                    <a:cubicBezTo>
                      <a:pt x="185" y="63"/>
                      <a:pt x="174" y="74"/>
                      <a:pt x="161" y="74"/>
                    </a:cubicBezTo>
                    <a:cubicBezTo>
                      <a:pt x="158" y="74"/>
                      <a:pt x="155" y="73"/>
                      <a:pt x="152" y="72"/>
                    </a:cubicBezTo>
                    <a:cubicBezTo>
                      <a:pt x="155" y="80"/>
                      <a:pt x="166" y="94"/>
                      <a:pt x="164" y="101"/>
                    </a:cubicBezTo>
                    <a:cubicBezTo>
                      <a:pt x="162" y="108"/>
                      <a:pt x="157" y="122"/>
                      <a:pt x="157" y="122"/>
                    </a:cubicBezTo>
                    <a:cubicBezTo>
                      <a:pt x="158" y="177"/>
                      <a:pt x="158" y="177"/>
                      <a:pt x="158" y="177"/>
                    </a:cubicBezTo>
                    <a:cubicBezTo>
                      <a:pt x="207" y="225"/>
                      <a:pt x="207" y="225"/>
                      <a:pt x="207" y="225"/>
                    </a:cubicBezTo>
                    <a:cubicBezTo>
                      <a:pt x="208" y="222"/>
                      <a:pt x="208" y="222"/>
                      <a:pt x="208" y="222"/>
                    </a:cubicBezTo>
                    <a:cubicBezTo>
                      <a:pt x="224" y="171"/>
                      <a:pt x="290" y="210"/>
                      <a:pt x="290" y="210"/>
                    </a:cubicBezTo>
                    <a:lnTo>
                      <a:pt x="236" y="268"/>
                    </a:lnTo>
                    <a:close/>
                  </a:path>
                </a:pathLst>
              </a:custGeom>
              <a:grpFill/>
              <a:ln>
                <a:noFill/>
              </a:ln>
            </p:spPr>
            <p:txBody>
              <a:bodyPr vert="horz" wrap="square" lIns="91440" tIns="45720" rIns="91440" bIns="45720" numCol="1" anchor="t" anchorCtr="0" compatLnSpc="1">
                <a:prstTxWarp prst="textNoShape">
                  <a:avLst/>
                </a:prstTxWarp>
              </a:bodyPr>
              <a:lstStyle/>
              <a:p>
                <a:endParaRPr lang="en-US" sz="900">
                  <a:solidFill>
                    <a:srgbClr val="505050"/>
                  </a:solidFill>
                </a:endParaRPr>
              </a:p>
            </p:txBody>
          </p:sp>
        </p:grpSp>
      </p:grpSp>
      <p:grpSp>
        <p:nvGrpSpPr>
          <p:cNvPr id="11" name="Group 10"/>
          <p:cNvGrpSpPr/>
          <p:nvPr/>
        </p:nvGrpSpPr>
        <p:grpSpPr>
          <a:xfrm>
            <a:off x="8213751" y="3343715"/>
            <a:ext cx="1734514" cy="1734514"/>
            <a:chOff x="8213751" y="3345168"/>
            <a:chExt cx="1734514" cy="1734514"/>
          </a:xfrm>
        </p:grpSpPr>
        <p:sp>
          <p:nvSpPr>
            <p:cNvPr id="22" name="Rectangle 21"/>
            <p:cNvSpPr/>
            <p:nvPr/>
          </p:nvSpPr>
          <p:spPr bwMode="auto">
            <a:xfrm>
              <a:off x="8213751" y="3345168"/>
              <a:ext cx="1734514" cy="173451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52494" tIns="26247" rIns="26247" bIns="52494"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524762" fontAlgn="base">
                <a:spcBef>
                  <a:spcPct val="0"/>
                </a:spcBef>
                <a:spcAft>
                  <a:spcPct val="0"/>
                </a:spcAft>
              </a:pPr>
              <a:r>
                <a:rPr lang="en-US" sz="1600" spc="-30" dirty="0" smtClean="0">
                  <a:gradFill>
                    <a:gsLst>
                      <a:gs pos="0">
                        <a:srgbClr val="FFFFFF"/>
                      </a:gs>
                      <a:gs pos="100000">
                        <a:srgbClr val="FFFFFF"/>
                      </a:gs>
                    </a:gsLst>
                    <a:lin ang="5400000" scaled="0"/>
                  </a:gradFill>
                  <a:ea typeface="Segoe UI" pitchFamily="34" charset="0"/>
                  <a:cs typeface="Segoe UI" pitchFamily="34" charset="0"/>
                </a:rPr>
                <a:t>Azure is awesome</a:t>
              </a:r>
              <a:endParaRPr lang="en-US" sz="1600" spc="-30" dirty="0">
                <a:gradFill>
                  <a:gsLst>
                    <a:gs pos="0">
                      <a:srgbClr val="FFFFFF"/>
                    </a:gs>
                    <a:gs pos="100000">
                      <a:srgbClr val="FFFFFF"/>
                    </a:gs>
                  </a:gsLst>
                  <a:lin ang="5400000" scaled="0"/>
                </a:gradFill>
                <a:ea typeface="Segoe UI" pitchFamily="34" charset="0"/>
                <a:cs typeface="Segoe UI" pitchFamily="34" charset="0"/>
              </a:endParaRPr>
            </a:p>
          </p:txBody>
        </p:sp>
        <p:pic>
          <p:nvPicPr>
            <p:cNvPr id="23" name="Picture 22" descr="\\MAGNUM\Projects\Microsoft\Cloud Power FY12\Design\ICONS_PNG\Cloud_logo.png"/>
            <p:cNvPicPr>
              <a:picLocks noChangeAspect="1" noChangeArrowheads="1"/>
            </p:cNvPicPr>
            <p:nvPr/>
          </p:nvPicPr>
          <p:blipFill>
            <a:blip r:embed="rId4" cstate="print"/>
            <a:srcRect/>
            <a:stretch>
              <a:fillRect/>
            </a:stretch>
          </p:blipFill>
          <p:spPr bwMode="auto">
            <a:xfrm>
              <a:off x="8386785" y="3445436"/>
              <a:ext cx="1371957" cy="1371600"/>
            </a:xfrm>
            <a:prstGeom prst="rect">
              <a:avLst/>
            </a:prstGeom>
            <a:noFill/>
          </p:spPr>
        </p:pic>
      </p:gr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62943" y="1451516"/>
            <a:ext cx="3585322" cy="1731273"/>
          </a:xfrm>
          <a:prstGeom prst="rect">
            <a:avLst/>
          </a:prstGeom>
        </p:spPr>
      </p:pic>
      <p:pic>
        <p:nvPicPr>
          <p:cNvPr id="17" name="Picture 16"/>
          <p:cNvPicPr>
            <a:picLocks noChangeAspect="1"/>
          </p:cNvPicPr>
          <p:nvPr/>
        </p:nvPicPr>
        <p:blipFill rotWithShape="1">
          <a:blip r:embed="rId6"/>
          <a:srcRect r="11729" b="1650"/>
          <a:stretch/>
        </p:blipFill>
        <p:spPr>
          <a:xfrm rot="10800000">
            <a:off x="10099557" y="3343715"/>
            <a:ext cx="1737360" cy="1733368"/>
          </a:xfrm>
          <a:prstGeom prst="rect">
            <a:avLst/>
          </a:prstGeom>
        </p:spPr>
      </p:pic>
    </p:spTree>
    <p:extLst>
      <p:ext uri="{BB962C8B-B14F-4D97-AF65-F5344CB8AC3E}">
        <p14:creationId xmlns:p14="http://schemas.microsoft.com/office/powerpoint/2010/main" val="379292418"/>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fi-FI" dirty="0" smtClean="0"/>
              <a:t>Frank Marasco</a:t>
            </a:r>
            <a:endParaRPr lang="en-US" dirty="0"/>
          </a:p>
        </p:txBody>
      </p:sp>
      <p:sp>
        <p:nvSpPr>
          <p:cNvPr id="12" name="Text Placeholder 11"/>
          <p:cNvSpPr>
            <a:spLocks noGrp="1"/>
          </p:cNvSpPr>
          <p:nvPr>
            <p:ph type="body" sz="quarter" idx="10"/>
          </p:nvPr>
        </p:nvSpPr>
        <p:spPr>
          <a:xfrm>
            <a:off x="274639" y="1212849"/>
            <a:ext cx="5486399" cy="4051109"/>
          </a:xfrm>
        </p:spPr>
        <p:txBody>
          <a:bodyPr/>
          <a:lstStyle/>
          <a:p>
            <a:r>
              <a:rPr lang="en-US" sz="2448" dirty="0"/>
              <a:t>Pre-Microsoft</a:t>
            </a:r>
          </a:p>
          <a:p>
            <a:pPr lvl="1"/>
            <a:r>
              <a:rPr lang="en-US" sz="1836"/>
              <a:t>Java/C/C++, C# </a:t>
            </a:r>
            <a:endParaRPr lang="en-US" sz="1836" dirty="0"/>
          </a:p>
          <a:p>
            <a:pPr lvl="1"/>
            <a:r>
              <a:rPr lang="en-US" sz="1836" dirty="0"/>
              <a:t>SharePoint</a:t>
            </a:r>
          </a:p>
          <a:p>
            <a:pPr lvl="1"/>
            <a:r>
              <a:rPr lang="en-US" smtClean="0"/>
              <a:t>WebSphere</a:t>
            </a:r>
            <a:endParaRPr lang="en-US" dirty="0"/>
          </a:p>
          <a:p>
            <a:pPr lvl="1"/>
            <a:endParaRPr lang="en-US" dirty="0"/>
          </a:p>
          <a:p>
            <a:r>
              <a:rPr lang="en-US" sz="2448" dirty="0"/>
              <a:t>Microsoft (2005)</a:t>
            </a:r>
          </a:p>
          <a:p>
            <a:pPr lvl="1"/>
            <a:r>
              <a:rPr lang="en-US" sz="1836" dirty="0"/>
              <a:t>Field Guy in MCS</a:t>
            </a:r>
          </a:p>
          <a:p>
            <a:pPr lvl="1"/>
            <a:r>
              <a:rPr lang="fi-FI" sz="1836" dirty="0"/>
              <a:t>Cloud Guy</a:t>
            </a:r>
          </a:p>
          <a:p>
            <a:pPr lvl="1"/>
            <a:endParaRPr lang="fi-FI" sz="1836" dirty="0"/>
          </a:p>
          <a:p>
            <a:r>
              <a:rPr lang="en-US" sz="2448"/>
              <a:t>Contact</a:t>
            </a:r>
            <a:endParaRPr lang="en-US" sz="2448" dirty="0"/>
          </a:p>
          <a:p>
            <a:pPr lvl="1"/>
            <a:r>
              <a:rPr lang="en-US" sz="1836" dirty="0"/>
              <a:t>Email – Frank.Marasco@Microsoft.com</a:t>
            </a:r>
          </a:p>
        </p:txBody>
      </p:sp>
      <p:sp>
        <p:nvSpPr>
          <p:cNvPr id="4" name="Content Placeholder 2"/>
          <p:cNvSpPr txBox="1">
            <a:spLocks/>
          </p:cNvSpPr>
          <p:nvPr/>
        </p:nvSpPr>
        <p:spPr>
          <a:xfrm>
            <a:off x="2916638" y="2128940"/>
            <a:ext cx="2956852" cy="3054037"/>
          </a:xfrm>
          <a:prstGeom prst="rect">
            <a:avLst/>
          </a:prstGeom>
        </p:spPr>
        <p:txBody>
          <a:bodyPr vert="horz" lIns="69964" tIns="34982" rIns="69964" bIns="34982" rtlCol="0" anchor="ctr"/>
          <a:lstStyle>
            <a:defPPr>
              <a:defRPr lang="en-US"/>
            </a:defPPr>
            <a:lvl1pPr marL="0" algn="l" defTabSz="914400" rtl="0" eaLnBrk="1" latinLnBrk="0" hangingPunct="1">
              <a:defRPr sz="1000" kern="1200">
                <a:solidFill>
                  <a:schemeClr val="tx2">
                    <a:lumMod val="40000"/>
                    <a:lumOff val="6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endParaRPr lang="en-US" sz="1377" dirty="0">
              <a:solidFill>
                <a:srgbClr val="0072C6"/>
              </a:solidFill>
              <a:ea typeface="Segoe UI" pitchFamily="34" charset="0"/>
              <a:cs typeface="Segoe UI" pitchFamily="34" charset="0"/>
            </a:endParaRPr>
          </a:p>
        </p:txBody>
      </p:sp>
      <p:grpSp>
        <p:nvGrpSpPr>
          <p:cNvPr id="29" name="Group 28" title="Expertice - SharePoint"/>
          <p:cNvGrpSpPr>
            <a:grpSpLocks noChangeAspect="1"/>
          </p:cNvGrpSpPr>
          <p:nvPr/>
        </p:nvGrpSpPr>
        <p:grpSpPr>
          <a:xfrm>
            <a:off x="8223482" y="1476621"/>
            <a:ext cx="1734514" cy="1734514"/>
            <a:chOff x="5644966" y="2087386"/>
            <a:chExt cx="1577211" cy="1577211"/>
          </a:xfrm>
        </p:grpSpPr>
        <p:sp>
          <p:nvSpPr>
            <p:cNvPr id="7" name="Rectangle 6"/>
            <p:cNvSpPr/>
            <p:nvPr/>
          </p:nvSpPr>
          <p:spPr bwMode="auto">
            <a:xfrm>
              <a:off x="5644966" y="2087386"/>
              <a:ext cx="1577211" cy="157721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428" spc="-30" dirty="0">
                  <a:gradFill>
                    <a:gsLst>
                      <a:gs pos="0">
                        <a:srgbClr val="FFFFFF"/>
                      </a:gs>
                      <a:gs pos="100000">
                        <a:srgbClr val="FFFFFF"/>
                      </a:gs>
                    </a:gsLst>
                    <a:lin ang="5400000" scaled="0"/>
                  </a:gradFill>
                  <a:ea typeface="Segoe UI" pitchFamily="34" charset="0"/>
                  <a:cs typeface="Segoe UI" pitchFamily="34" charset="0"/>
                </a:rPr>
                <a:t>Expertise</a:t>
              </a:r>
            </a:p>
          </p:txBody>
        </p:sp>
        <p:pic>
          <p:nvPicPr>
            <p:cNvPr id="2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9911" y="2664603"/>
              <a:ext cx="1207322" cy="40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Rectangle 8" title="Passion for delivery"/>
          <p:cNvSpPr/>
          <p:nvPr/>
        </p:nvSpPr>
        <p:spPr bwMode="auto">
          <a:xfrm>
            <a:off x="10085503" y="3345168"/>
            <a:ext cx="1734514" cy="173451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494" tIns="26247" rIns="26247" bIns="52494" numCol="1" spcCol="0" rtlCol="0" fromWordArt="0" anchor="b" anchorCtr="0" forceAA="0" compatLnSpc="1">
            <a:prstTxWarp prst="textNoShape">
              <a:avLst/>
            </a:prstTxWarp>
            <a:noAutofit/>
          </a:bodyPr>
          <a:lstStyle/>
          <a:p>
            <a:pPr defTabSz="524762" fontAlgn="base">
              <a:spcBef>
                <a:spcPct val="0"/>
              </a:spcBef>
              <a:spcAft>
                <a:spcPct val="0"/>
              </a:spcAft>
            </a:pPr>
            <a:r>
              <a:rPr lang="en-US" sz="1600" spc="-30" dirty="0">
                <a:gradFill>
                  <a:gsLst>
                    <a:gs pos="0">
                      <a:srgbClr val="FFFFFF"/>
                    </a:gs>
                    <a:gs pos="100000">
                      <a:srgbClr val="FFFFFF"/>
                    </a:gs>
                  </a:gsLst>
                  <a:lin ang="5400000" scaled="0"/>
                </a:gradFill>
                <a:ea typeface="Segoe UI" pitchFamily="34" charset="0"/>
                <a:cs typeface="Segoe UI" pitchFamily="34" charset="0"/>
              </a:rPr>
              <a:t>I</a:t>
            </a:r>
            <a:r>
              <a:rPr lang="en-US" sz="1600" spc="-30">
                <a:gradFill>
                  <a:gsLst>
                    <a:gs pos="0">
                      <a:srgbClr val="FFFFFF"/>
                    </a:gs>
                    <a:gs pos="100000">
                      <a:srgbClr val="FFFFFF"/>
                    </a:gs>
                  </a:gsLst>
                  <a:lin ang="5400000" scaled="0"/>
                </a:gradFill>
                <a:ea typeface="Segoe UI" pitchFamily="34" charset="0"/>
                <a:cs typeface="Segoe UI" pitchFamily="34" charset="0"/>
              </a:rPr>
              <a:t> have to clean this up </a:t>
            </a:r>
            <a:r>
              <a:rPr lang="en-US" sz="1600" spc="-30" smtClean="0">
                <a:gradFill>
                  <a:gsLst>
                    <a:gs pos="0">
                      <a:srgbClr val="FFFFFF"/>
                    </a:gs>
                    <a:gs pos="100000">
                      <a:srgbClr val="FFFFFF"/>
                    </a:gs>
                  </a:gsLst>
                  <a:lin ang="5400000" scaled="0"/>
                </a:gradFill>
                <a:ea typeface="Segoe UI" pitchFamily="34" charset="0"/>
                <a:cs typeface="Segoe UI" pitchFamily="34" charset="0"/>
              </a:rPr>
              <a:t>again…</a:t>
            </a:r>
            <a:endParaRPr lang="en-US" sz="1600" spc="-30" dirty="0">
              <a:gradFill>
                <a:gsLst>
                  <a:gs pos="0">
                    <a:srgbClr val="FFFFFF"/>
                  </a:gs>
                  <a:gs pos="100000">
                    <a:srgbClr val="FFFFFF"/>
                  </a:gs>
                </a:gsLst>
                <a:lin ang="5400000" scaled="0"/>
              </a:gradFill>
              <a:ea typeface="Segoe UI" pitchFamily="34" charset="0"/>
              <a:cs typeface="Segoe UI" pitchFamily="34" charset="0"/>
            </a:endParaRPr>
          </a:p>
        </p:txBody>
      </p:sp>
      <p:grpSp>
        <p:nvGrpSpPr>
          <p:cNvPr id="33" name="Group 32"/>
          <p:cNvGrpSpPr>
            <a:grpSpLocks noChangeAspect="1"/>
          </p:cNvGrpSpPr>
          <p:nvPr/>
        </p:nvGrpSpPr>
        <p:grpSpPr bwMode="black">
          <a:xfrm>
            <a:off x="10609894" y="3809678"/>
            <a:ext cx="685732" cy="684000"/>
            <a:chOff x="2576513" y="555625"/>
            <a:chExt cx="700088" cy="698500"/>
          </a:xfrm>
          <a:solidFill>
            <a:srgbClr val="FFFFFF"/>
          </a:solidFill>
        </p:grpSpPr>
        <p:sp>
          <p:nvSpPr>
            <p:cNvPr id="34" name="Freeform 20"/>
            <p:cNvSpPr>
              <a:spLocks noEditPoints="1"/>
            </p:cNvSpPr>
            <p:nvPr/>
          </p:nvSpPr>
          <p:spPr bwMode="black">
            <a:xfrm>
              <a:off x="2576513" y="555625"/>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endParaRPr lang="en-US" sz="900">
                <a:solidFill>
                  <a:srgbClr val="505050"/>
                </a:solidFill>
              </a:endParaRPr>
            </a:p>
          </p:txBody>
        </p:sp>
        <p:sp>
          <p:nvSpPr>
            <p:cNvPr id="35" name="Freeform 21"/>
            <p:cNvSpPr>
              <a:spLocks/>
            </p:cNvSpPr>
            <p:nvPr/>
          </p:nvSpPr>
          <p:spPr bwMode="black">
            <a:xfrm>
              <a:off x="2867025" y="833438"/>
              <a:ext cx="30163" cy="76200"/>
            </a:xfrm>
            <a:custGeom>
              <a:avLst/>
              <a:gdLst>
                <a:gd name="T0" fmla="*/ 17 w 17"/>
                <a:gd name="T1" fmla="*/ 43 h 43"/>
                <a:gd name="T2" fmla="*/ 17 w 17"/>
                <a:gd name="T3" fmla="*/ 0 h 43"/>
                <a:gd name="T4" fmla="*/ 0 w 17"/>
                <a:gd name="T5" fmla="*/ 25 h 43"/>
                <a:gd name="T6" fmla="*/ 17 w 17"/>
                <a:gd name="T7" fmla="*/ 43 h 43"/>
              </a:gdLst>
              <a:ahLst/>
              <a:cxnLst>
                <a:cxn ang="0">
                  <a:pos x="T0" y="T1"/>
                </a:cxn>
                <a:cxn ang="0">
                  <a:pos x="T2" y="T3"/>
                </a:cxn>
                <a:cxn ang="0">
                  <a:pos x="T4" y="T5"/>
                </a:cxn>
                <a:cxn ang="0">
                  <a:pos x="T6" y="T7"/>
                </a:cxn>
              </a:cxnLst>
              <a:rect l="0" t="0" r="r" b="b"/>
              <a:pathLst>
                <a:path w="17" h="43">
                  <a:moveTo>
                    <a:pt x="17" y="43"/>
                  </a:moveTo>
                  <a:cubicBezTo>
                    <a:pt x="17" y="0"/>
                    <a:pt x="17" y="0"/>
                    <a:pt x="17" y="0"/>
                  </a:cubicBezTo>
                  <a:cubicBezTo>
                    <a:pt x="17" y="0"/>
                    <a:pt x="5" y="16"/>
                    <a:pt x="0" y="25"/>
                  </a:cubicBezTo>
                  <a:lnTo>
                    <a:pt x="17" y="43"/>
                  </a:lnTo>
                  <a:close/>
                </a:path>
              </a:pathLst>
            </a:custGeom>
            <a:grpFill/>
            <a:ln>
              <a:noFill/>
            </a:ln>
          </p:spPr>
          <p:txBody>
            <a:bodyPr vert="horz" wrap="square" lIns="91440" tIns="45720" rIns="91440" bIns="45720" numCol="1" anchor="t" anchorCtr="0" compatLnSpc="1">
              <a:prstTxWarp prst="textNoShape">
                <a:avLst/>
              </a:prstTxWarp>
            </a:bodyPr>
            <a:lstStyle/>
            <a:p>
              <a:endParaRPr lang="en-US" sz="900">
                <a:solidFill>
                  <a:srgbClr val="505050"/>
                </a:solidFill>
              </a:endParaRPr>
            </a:p>
          </p:txBody>
        </p:sp>
        <p:sp>
          <p:nvSpPr>
            <p:cNvPr id="36" name="Freeform 22"/>
            <p:cNvSpPr>
              <a:spLocks noEditPoints="1"/>
            </p:cNvSpPr>
            <p:nvPr/>
          </p:nvSpPr>
          <p:spPr bwMode="black">
            <a:xfrm>
              <a:off x="2638425" y="615950"/>
              <a:ext cx="576263" cy="574675"/>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6 w 324"/>
                <a:gd name="T19" fmla="*/ 268 h 324"/>
                <a:gd name="T20" fmla="*/ 171 w 324"/>
                <a:gd name="T21" fmla="*/ 268 h 324"/>
                <a:gd name="T22" fmla="*/ 203 w 324"/>
                <a:gd name="T23" fmla="*/ 237 h 324"/>
                <a:gd name="T24" fmla="*/ 130 w 324"/>
                <a:gd name="T25" fmla="*/ 166 h 324"/>
                <a:gd name="T26" fmla="*/ 142 w 324"/>
                <a:gd name="T27" fmla="*/ 210 h 324"/>
                <a:gd name="T28" fmla="*/ 142 w 324"/>
                <a:gd name="T29" fmla="*/ 271 h 324"/>
                <a:gd name="T30" fmla="*/ 125 w 324"/>
                <a:gd name="T31" fmla="*/ 271 h 324"/>
                <a:gd name="T32" fmla="*/ 125 w 324"/>
                <a:gd name="T33" fmla="*/ 219 h 324"/>
                <a:gd name="T34" fmla="*/ 113 w 324"/>
                <a:gd name="T35" fmla="*/ 185 h 324"/>
                <a:gd name="T36" fmla="*/ 101 w 324"/>
                <a:gd name="T37" fmla="*/ 198 h 324"/>
                <a:gd name="T38" fmla="*/ 95 w 324"/>
                <a:gd name="T39" fmla="*/ 269 h 324"/>
                <a:gd name="T40" fmla="*/ 80 w 324"/>
                <a:gd name="T41" fmla="*/ 269 h 324"/>
                <a:gd name="T42" fmla="*/ 79 w 324"/>
                <a:gd name="T43" fmla="*/ 187 h 324"/>
                <a:gd name="T44" fmla="*/ 84 w 324"/>
                <a:gd name="T45" fmla="*/ 136 h 324"/>
                <a:gd name="T46" fmla="*/ 66 w 324"/>
                <a:gd name="T47" fmla="*/ 99 h 324"/>
                <a:gd name="T48" fmla="*/ 123 w 324"/>
                <a:gd name="T49" fmla="*/ 72 h 324"/>
                <a:gd name="T50" fmla="*/ 145 w 324"/>
                <a:gd name="T51" fmla="*/ 67 h 324"/>
                <a:gd name="T52" fmla="*/ 137 w 324"/>
                <a:gd name="T53" fmla="*/ 50 h 324"/>
                <a:gd name="T54" fmla="*/ 161 w 324"/>
                <a:gd name="T55" fmla="*/ 26 h 324"/>
                <a:gd name="T56" fmla="*/ 185 w 324"/>
                <a:gd name="T57" fmla="*/ 50 h 324"/>
                <a:gd name="T58" fmla="*/ 161 w 324"/>
                <a:gd name="T59" fmla="*/ 74 h 324"/>
                <a:gd name="T60" fmla="*/ 152 w 324"/>
                <a:gd name="T61" fmla="*/ 72 h 324"/>
                <a:gd name="T62" fmla="*/ 164 w 324"/>
                <a:gd name="T63" fmla="*/ 101 h 324"/>
                <a:gd name="T64" fmla="*/ 157 w 324"/>
                <a:gd name="T65" fmla="*/ 122 h 324"/>
                <a:gd name="T66" fmla="*/ 158 w 324"/>
                <a:gd name="T67" fmla="*/ 177 h 324"/>
                <a:gd name="T68" fmla="*/ 207 w 324"/>
                <a:gd name="T69" fmla="*/ 225 h 324"/>
                <a:gd name="T70" fmla="*/ 208 w 324"/>
                <a:gd name="T71" fmla="*/ 222 h 324"/>
                <a:gd name="T72" fmla="*/ 290 w 324"/>
                <a:gd name="T73" fmla="*/ 210 h 324"/>
                <a:gd name="T74" fmla="*/ 236 w 324"/>
                <a:gd name="T75" fmla="*/ 2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6" y="268"/>
                  </a:moveTo>
                  <a:cubicBezTo>
                    <a:pt x="171" y="268"/>
                    <a:pt x="171" y="268"/>
                    <a:pt x="171" y="268"/>
                  </a:cubicBezTo>
                  <a:cubicBezTo>
                    <a:pt x="179" y="250"/>
                    <a:pt x="200" y="239"/>
                    <a:pt x="203" y="237"/>
                  </a:cubicBezTo>
                  <a:cubicBezTo>
                    <a:pt x="130" y="166"/>
                    <a:pt x="130" y="166"/>
                    <a:pt x="130" y="166"/>
                  </a:cubicBezTo>
                  <a:cubicBezTo>
                    <a:pt x="134" y="176"/>
                    <a:pt x="141" y="191"/>
                    <a:pt x="142" y="210"/>
                  </a:cubicBezTo>
                  <a:cubicBezTo>
                    <a:pt x="142" y="271"/>
                    <a:pt x="142" y="271"/>
                    <a:pt x="142" y="271"/>
                  </a:cubicBezTo>
                  <a:cubicBezTo>
                    <a:pt x="125" y="271"/>
                    <a:pt x="125" y="271"/>
                    <a:pt x="125" y="271"/>
                  </a:cubicBezTo>
                  <a:cubicBezTo>
                    <a:pt x="125" y="219"/>
                    <a:pt x="125" y="219"/>
                    <a:pt x="125" y="219"/>
                  </a:cubicBezTo>
                  <a:cubicBezTo>
                    <a:pt x="125" y="219"/>
                    <a:pt x="121" y="193"/>
                    <a:pt x="113" y="185"/>
                  </a:cubicBezTo>
                  <a:cubicBezTo>
                    <a:pt x="105" y="177"/>
                    <a:pt x="101" y="192"/>
                    <a:pt x="101" y="198"/>
                  </a:cubicBezTo>
                  <a:cubicBezTo>
                    <a:pt x="101" y="204"/>
                    <a:pt x="100" y="262"/>
                    <a:pt x="95" y="269"/>
                  </a:cubicBezTo>
                  <a:cubicBezTo>
                    <a:pt x="80" y="269"/>
                    <a:pt x="80" y="269"/>
                    <a:pt x="80" y="269"/>
                  </a:cubicBezTo>
                  <a:cubicBezTo>
                    <a:pt x="79" y="187"/>
                    <a:pt x="79" y="187"/>
                    <a:pt x="79" y="187"/>
                  </a:cubicBezTo>
                  <a:cubicBezTo>
                    <a:pt x="79" y="187"/>
                    <a:pt x="66" y="154"/>
                    <a:pt x="84" y="136"/>
                  </a:cubicBezTo>
                  <a:cubicBezTo>
                    <a:pt x="84" y="136"/>
                    <a:pt x="62" y="108"/>
                    <a:pt x="66" y="99"/>
                  </a:cubicBezTo>
                  <a:cubicBezTo>
                    <a:pt x="70" y="90"/>
                    <a:pt x="116" y="76"/>
                    <a:pt x="123" y="72"/>
                  </a:cubicBezTo>
                  <a:cubicBezTo>
                    <a:pt x="128" y="69"/>
                    <a:pt x="138" y="67"/>
                    <a:pt x="145" y="67"/>
                  </a:cubicBezTo>
                  <a:cubicBezTo>
                    <a:pt x="140" y="63"/>
                    <a:pt x="137" y="57"/>
                    <a:pt x="137" y="50"/>
                  </a:cubicBezTo>
                  <a:cubicBezTo>
                    <a:pt x="137" y="37"/>
                    <a:pt x="148" y="26"/>
                    <a:pt x="161" y="26"/>
                  </a:cubicBezTo>
                  <a:cubicBezTo>
                    <a:pt x="174" y="26"/>
                    <a:pt x="185" y="37"/>
                    <a:pt x="185" y="50"/>
                  </a:cubicBezTo>
                  <a:cubicBezTo>
                    <a:pt x="185" y="63"/>
                    <a:pt x="174" y="74"/>
                    <a:pt x="161" y="74"/>
                  </a:cubicBezTo>
                  <a:cubicBezTo>
                    <a:pt x="158" y="74"/>
                    <a:pt x="155" y="73"/>
                    <a:pt x="152" y="72"/>
                  </a:cubicBezTo>
                  <a:cubicBezTo>
                    <a:pt x="155" y="80"/>
                    <a:pt x="166" y="94"/>
                    <a:pt x="164" y="101"/>
                  </a:cubicBezTo>
                  <a:cubicBezTo>
                    <a:pt x="162" y="108"/>
                    <a:pt x="157" y="122"/>
                    <a:pt x="157" y="122"/>
                  </a:cubicBezTo>
                  <a:cubicBezTo>
                    <a:pt x="158" y="177"/>
                    <a:pt x="158" y="177"/>
                    <a:pt x="158" y="177"/>
                  </a:cubicBezTo>
                  <a:cubicBezTo>
                    <a:pt x="207" y="225"/>
                    <a:pt x="207" y="225"/>
                    <a:pt x="207" y="225"/>
                  </a:cubicBezTo>
                  <a:cubicBezTo>
                    <a:pt x="208" y="222"/>
                    <a:pt x="208" y="222"/>
                    <a:pt x="208" y="222"/>
                  </a:cubicBezTo>
                  <a:cubicBezTo>
                    <a:pt x="224" y="171"/>
                    <a:pt x="290" y="210"/>
                    <a:pt x="290" y="210"/>
                  </a:cubicBezTo>
                  <a:lnTo>
                    <a:pt x="236" y="268"/>
                  </a:lnTo>
                  <a:close/>
                </a:path>
              </a:pathLst>
            </a:custGeom>
            <a:grpFill/>
            <a:ln>
              <a:noFill/>
            </a:ln>
          </p:spPr>
          <p:txBody>
            <a:bodyPr vert="horz" wrap="square" lIns="91440" tIns="45720" rIns="91440" bIns="45720" numCol="1" anchor="t" anchorCtr="0" compatLnSpc="1">
              <a:prstTxWarp prst="textNoShape">
                <a:avLst/>
              </a:prstTxWarp>
            </a:bodyPr>
            <a:lstStyle/>
            <a:p>
              <a:endParaRPr lang="en-US" sz="900">
                <a:solidFill>
                  <a:srgbClr val="505050"/>
                </a:solidFill>
              </a:endParaRPr>
            </a:p>
          </p:txBody>
        </p:sp>
      </p:gr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2868" y="1476622"/>
            <a:ext cx="1738919" cy="1734514"/>
          </a:xfrm>
          <a:prstGeom prst="rect">
            <a:avLst/>
          </a:prstGeom>
        </p:spPr>
      </p:pic>
      <p:sp>
        <p:nvSpPr>
          <p:cNvPr id="22" name="Rectangle 21"/>
          <p:cNvSpPr/>
          <p:nvPr/>
        </p:nvSpPr>
        <p:spPr bwMode="auto">
          <a:xfrm>
            <a:off x="6362943" y="3345168"/>
            <a:ext cx="1734514" cy="173451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52494" tIns="26247" rIns="26247" bIns="52494"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524762" fontAlgn="base">
              <a:spcBef>
                <a:spcPct val="0"/>
              </a:spcBef>
              <a:spcAft>
                <a:spcPct val="0"/>
              </a:spcAft>
            </a:pPr>
            <a:r>
              <a:rPr lang="en-US" sz="1600" spc="-30" dirty="0" smtClean="0">
                <a:gradFill>
                  <a:gsLst>
                    <a:gs pos="0">
                      <a:srgbClr val="FFFFFF"/>
                    </a:gs>
                    <a:gs pos="100000">
                      <a:srgbClr val="FFFFFF"/>
                    </a:gs>
                  </a:gsLst>
                  <a:lin ang="5400000" scaled="0"/>
                </a:gradFill>
                <a:ea typeface="Segoe UI" pitchFamily="34" charset="0"/>
                <a:cs typeface="Segoe UI" pitchFamily="34" charset="0"/>
              </a:rPr>
              <a:t>Cloud based deliveries</a:t>
            </a:r>
            <a:endParaRPr lang="en-US" sz="1600" spc="-30" dirty="0">
              <a:gradFill>
                <a:gsLst>
                  <a:gs pos="0">
                    <a:srgbClr val="FFFFFF"/>
                  </a:gs>
                  <a:gs pos="100000">
                    <a:srgbClr val="FFFFFF"/>
                  </a:gs>
                </a:gsLst>
                <a:lin ang="5400000" scaled="0"/>
              </a:gradFill>
              <a:ea typeface="Segoe UI" pitchFamily="34" charset="0"/>
              <a:cs typeface="Segoe UI" pitchFamily="34" charset="0"/>
            </a:endParaRPr>
          </a:p>
        </p:txBody>
      </p:sp>
      <p:pic>
        <p:nvPicPr>
          <p:cNvPr id="23" name="Picture 22" descr="\\MAGNUM\Projects\Microsoft\Cloud Power FY12\Design\ICONS_PNG\Cloud_logo.png"/>
          <p:cNvPicPr>
            <a:picLocks noChangeAspect="1" noChangeArrowheads="1"/>
          </p:cNvPicPr>
          <p:nvPr/>
        </p:nvPicPr>
        <p:blipFill>
          <a:blip r:embed="rId5" cstate="print"/>
          <a:srcRect/>
          <a:stretch>
            <a:fillRect/>
          </a:stretch>
        </p:blipFill>
        <p:spPr bwMode="auto">
          <a:xfrm>
            <a:off x="6535977" y="3445436"/>
            <a:ext cx="1371957" cy="1371600"/>
          </a:xfrm>
          <a:prstGeom prst="rect">
            <a:avLst/>
          </a:prstGeom>
          <a:noFill/>
        </p:spPr>
      </p:pic>
      <p:pic>
        <p:nvPicPr>
          <p:cNvPr id="6"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23482" y="3357010"/>
            <a:ext cx="1750064" cy="1722671"/>
          </a:xfrm>
          <a:prstGeom prst="rect">
            <a:avLst/>
          </a:prstGeom>
        </p:spPr>
      </p:pic>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59691" y="1476248"/>
            <a:ext cx="1760326" cy="1734887"/>
          </a:xfrm>
          <a:prstGeom prst="rect">
            <a:avLst/>
          </a:prstGeom>
        </p:spPr>
      </p:pic>
    </p:spTree>
    <p:extLst>
      <p:ext uri="{BB962C8B-B14F-4D97-AF65-F5344CB8AC3E}">
        <p14:creationId xmlns:p14="http://schemas.microsoft.com/office/powerpoint/2010/main" val="3770930161"/>
      </p:ext>
    </p:extLst>
  </p:cSld>
  <p:clrMapOvr>
    <a:masterClrMapping/>
  </p:clrMapOvr>
  <mc:AlternateContent xmlns:mc="http://schemas.openxmlformats.org/markup-compatibility/2006" xmlns:p14="http://schemas.microsoft.com/office/powerpoint/2010/main">
    <mc:Choice Requires="p14">
      <p:transition spd="slow" p14:dur="25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Scale lab for SPC2011 keynote</a:t>
            </a:r>
            <a:endParaRPr lang="en-US" dirty="0"/>
          </a:p>
        </p:txBody>
      </p:sp>
      <p:sp>
        <p:nvSpPr>
          <p:cNvPr id="3" name="Text Placeholder 2"/>
          <p:cNvSpPr>
            <a:spLocks noGrp="1"/>
          </p:cNvSpPr>
          <p:nvPr>
            <p:ph type="body" sz="quarter" idx="11"/>
          </p:nvPr>
        </p:nvSpPr>
        <p:spPr>
          <a:xfrm>
            <a:off x="4160837" y="1246239"/>
            <a:ext cx="3429000" cy="5000105"/>
          </a:xfrm>
        </p:spPr>
        <p:txBody>
          <a:bodyPr/>
          <a:lstStyle/>
          <a:p>
            <a:r>
              <a:rPr lang="en-US" dirty="0" smtClean="0"/>
              <a:t>Loaner equipment</a:t>
            </a:r>
            <a:br>
              <a:rPr lang="en-US" dirty="0" smtClean="0"/>
            </a:br>
            <a:endParaRPr lang="en-US" dirty="0" smtClean="0"/>
          </a:p>
          <a:p>
            <a:r>
              <a:rPr lang="en-US" dirty="0" smtClean="0"/>
              <a:t>Borrowed lab space</a:t>
            </a:r>
            <a:br>
              <a:rPr lang="en-US" dirty="0" smtClean="0"/>
            </a:br>
            <a:endParaRPr lang="en-US" dirty="0" smtClean="0"/>
          </a:p>
          <a:p>
            <a:r>
              <a:rPr lang="en-US" dirty="0" smtClean="0"/>
              <a:t>Not easy to re-deploy</a:t>
            </a:r>
          </a:p>
        </p:txBody>
      </p:sp>
      <p:pic>
        <p:nvPicPr>
          <p:cNvPr id="4" name="Picture 2" descr="C:\Users\pandrew\Pictures\From Paul Focus\Camera roll\WP_00047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639" y="1246241"/>
            <a:ext cx="3753196" cy="453702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docs\s\2010-09-17-scalability-testing\NEC-1080A-80-Cores-Loaded-82-Percen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7437" y="1246240"/>
            <a:ext cx="4698814" cy="4537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345066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259628"/>
          </a:xfrm>
        </p:spPr>
        <p:txBody>
          <a:bodyPr/>
          <a:lstStyle/>
          <a:p>
            <a:pPr marL="0" indent="0">
              <a:buNone/>
            </a:pPr>
            <a:r>
              <a:rPr lang="nb-NO" dirty="0" smtClean="0">
                <a:solidFill>
                  <a:schemeClr val="tx2"/>
                </a:solidFill>
              </a:rPr>
              <a:t>Deployment is much easier</a:t>
            </a:r>
          </a:p>
          <a:p>
            <a:pPr lvl="1"/>
            <a:r>
              <a:rPr lang="nb-NO" dirty="0" smtClean="0"/>
              <a:t>MSDN subscriptions provide monthly consumption</a:t>
            </a:r>
            <a:endParaRPr lang="nb-NO" dirty="0"/>
          </a:p>
          <a:p>
            <a:pPr lvl="1"/>
            <a:r>
              <a:rPr lang="nb-NO" dirty="0" smtClean="0"/>
              <a:t>Deployment scripts to help get your enviromment up quickly</a:t>
            </a:r>
            <a:endParaRPr lang="nb-NO" dirty="0"/>
          </a:p>
          <a:p>
            <a:pPr lvl="1"/>
            <a:r>
              <a:rPr lang="nb-NO" dirty="0" smtClean="0"/>
              <a:t>Scaling up and down is much easier</a:t>
            </a:r>
            <a:endParaRPr lang="nb-NO" dirty="0" smtClean="0">
              <a:solidFill>
                <a:schemeClr val="tx2"/>
              </a:solidFill>
            </a:endParaRPr>
          </a:p>
          <a:p>
            <a:pPr marL="0" indent="0">
              <a:buNone/>
            </a:pPr>
            <a:r>
              <a:rPr lang="nb-NO" dirty="0" smtClean="0">
                <a:solidFill>
                  <a:schemeClr val="tx2"/>
                </a:solidFill>
              </a:rPr>
              <a:t>Recommended solutions for Windows Azure</a:t>
            </a:r>
          </a:p>
          <a:p>
            <a:pPr lvl="1"/>
            <a:r>
              <a:rPr lang="nb-NO" dirty="0" smtClean="0"/>
              <a:t>Development and Test</a:t>
            </a:r>
          </a:p>
          <a:p>
            <a:pPr lvl="1"/>
            <a:r>
              <a:rPr lang="nb-NO" dirty="0" smtClean="0"/>
              <a:t>Disaster recovery of on-premises SharePoint farms to Azure</a:t>
            </a:r>
          </a:p>
          <a:p>
            <a:pPr lvl="1"/>
            <a:r>
              <a:rPr lang="nb-NO" dirty="0" smtClean="0"/>
              <a:t>Internet-faces sites</a:t>
            </a:r>
          </a:p>
          <a:p>
            <a:pPr lvl="1"/>
            <a:r>
              <a:rPr lang="nb-NO" dirty="0" smtClean="0"/>
              <a:t>Applications Farms to support Office 365 or on-premises enviornment</a:t>
            </a:r>
          </a:p>
        </p:txBody>
      </p:sp>
      <p:sp>
        <p:nvSpPr>
          <p:cNvPr id="3" name="Title 2"/>
          <p:cNvSpPr>
            <a:spLocks noGrp="1"/>
          </p:cNvSpPr>
          <p:nvPr>
            <p:ph type="title"/>
          </p:nvPr>
        </p:nvSpPr>
        <p:spPr/>
        <p:txBody>
          <a:bodyPr/>
          <a:lstStyle/>
          <a:p>
            <a:r>
              <a:rPr lang="nb-NO" dirty="0" smtClean="0"/>
              <a:t>SharePoint and Azure</a:t>
            </a:r>
            <a:endParaRPr lang="nb-NO" dirty="0"/>
          </a:p>
        </p:txBody>
      </p:sp>
    </p:spTree>
    <p:extLst>
      <p:ext uri="{BB962C8B-B14F-4D97-AF65-F5344CB8AC3E}">
        <p14:creationId xmlns:p14="http://schemas.microsoft.com/office/powerpoint/2010/main" val="38466808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2013</a:t>
            </a:r>
            <a:br>
              <a:rPr lang="en-US" dirty="0" smtClean="0"/>
            </a:br>
            <a:r>
              <a:rPr lang="en-US" sz="6600" dirty="0" smtClean="0"/>
              <a:t>Web Content Management</a:t>
            </a:r>
            <a:endParaRPr lang="en-US" sz="8000" dirty="0"/>
          </a:p>
        </p:txBody>
      </p:sp>
    </p:spTree>
    <p:extLst>
      <p:ext uri="{BB962C8B-B14F-4D97-AF65-F5344CB8AC3E}">
        <p14:creationId xmlns:p14="http://schemas.microsoft.com/office/powerpoint/2010/main" val="2949784241"/>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3.9"/>
</p:tagLst>
</file>

<file path=ppt/tags/tag2.xml><?xml version="1.0" encoding="utf-8"?>
<p:tagLst xmlns:a="http://schemas.openxmlformats.org/drawingml/2006/main" xmlns:r="http://schemas.openxmlformats.org/officeDocument/2006/relationships" xmlns:p="http://schemas.openxmlformats.org/presentationml/2006/main">
  <p:tag name="TIMING" val="|0|8.7|4.6|11.4|8.2|7.1|32.8"/>
</p:tagLst>
</file>

<file path=ppt/tags/tag3.xml><?xml version="1.0" encoding="utf-8"?>
<p:tagLst xmlns:a="http://schemas.openxmlformats.org/drawingml/2006/main" xmlns:r="http://schemas.openxmlformats.org/officeDocument/2006/relationships" xmlns:p="http://schemas.openxmlformats.org/presentationml/2006/main">
  <p:tag name="TIMING" val="|0|8.7|4.6|11.4|8.2|7.1|32.8"/>
</p:tagLst>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2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0AF53C-F427-4284-B96F-90C5DB74B654}"/>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SharePoint_Conference_2014_ITPro_Template</Template>
  <TotalTime>10</TotalTime>
  <Words>5348</Words>
  <Application>Microsoft Office PowerPoint</Application>
  <PresentationFormat>Custom</PresentationFormat>
  <Paragraphs>545</Paragraphs>
  <Slides>46</Slides>
  <Notes>41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46</vt:i4>
      </vt:variant>
    </vt:vector>
  </HeadingPairs>
  <TitlesOfParts>
    <vt:vector size="57" baseType="lpstr">
      <vt:lpstr>Arial</vt:lpstr>
      <vt:lpstr>Calibri</vt:lpstr>
      <vt:lpstr>Consolas</vt:lpstr>
      <vt:lpstr>Segoe Light</vt:lpstr>
      <vt:lpstr>Segoe UI</vt:lpstr>
      <vt:lpstr>Segoe UI Light</vt:lpstr>
      <vt:lpstr>Times New Roman</vt:lpstr>
      <vt:lpstr>Wingdings</vt:lpstr>
      <vt:lpstr>5-30499_SPC_2014_ITPro_Template_16x9</vt:lpstr>
      <vt:lpstr>1_5-30499_SPC_2014_ITPro_Template_16x9</vt:lpstr>
      <vt:lpstr>2_5-30499_SPC_2014_ITPro_Template_16x9</vt:lpstr>
      <vt:lpstr>PowerPoint Presentation</vt:lpstr>
      <vt:lpstr>Azure IaaS and SharePoint 2013 WCM: Better Together</vt:lpstr>
      <vt:lpstr>Session Objective</vt:lpstr>
      <vt:lpstr>Agenda</vt:lpstr>
      <vt:lpstr>Barry Waldbaum</vt:lpstr>
      <vt:lpstr>Frank Marasco</vt:lpstr>
      <vt:lpstr>Scale lab for SPC2011 keynote</vt:lpstr>
      <vt:lpstr>SharePoint and Azure</vt:lpstr>
      <vt:lpstr>SharePoint 2013 Web Content Management</vt:lpstr>
      <vt:lpstr>SharePoint 2013 Search Driven Publishing!</vt:lpstr>
      <vt:lpstr>Search Driven Publishing (SDP) </vt:lpstr>
      <vt:lpstr>Search Driven Publishing, more details </vt:lpstr>
      <vt:lpstr>SDP value proposition</vt:lpstr>
      <vt:lpstr>Demo</vt:lpstr>
      <vt:lpstr>SharePoint 2013 Search Architecture</vt:lpstr>
      <vt:lpstr>Performance Testing</vt:lpstr>
      <vt:lpstr>Pop Quiz</vt:lpstr>
      <vt:lpstr>On-Premises to Azure Comparision</vt:lpstr>
      <vt:lpstr>PowerPoint Presentation</vt:lpstr>
      <vt:lpstr>On-Premises topology</vt:lpstr>
      <vt:lpstr>Azure Cloud Services</vt:lpstr>
      <vt:lpstr>Azure topology</vt:lpstr>
      <vt:lpstr>SharePoint Architecture</vt:lpstr>
      <vt:lpstr>SQL Server Configuration</vt:lpstr>
      <vt:lpstr>Data Sizing Details</vt:lpstr>
      <vt:lpstr>SQL Server</vt:lpstr>
      <vt:lpstr>Test Configuration</vt:lpstr>
      <vt:lpstr>Results</vt:lpstr>
      <vt:lpstr>PowerPoint Presentation</vt:lpstr>
      <vt:lpstr>You want me to do what?</vt:lpstr>
      <vt:lpstr>Test Scenario 1 </vt:lpstr>
      <vt:lpstr>PowerPoint Presentation</vt:lpstr>
      <vt:lpstr>Test Scenario 2 </vt:lpstr>
      <vt:lpstr>Test Scenario 3 </vt:lpstr>
      <vt:lpstr>Test Scenario 4 </vt:lpstr>
      <vt:lpstr>PowerPoint Presentation</vt:lpstr>
      <vt:lpstr>Optimizing your deployment for traffic &amp; Costs </vt:lpstr>
      <vt:lpstr>Scaling to meet your needs</vt:lpstr>
      <vt:lpstr>Lessoned Learned</vt:lpstr>
      <vt:lpstr>Goodies   </vt:lpstr>
      <vt:lpstr>Related Sessions</vt:lpstr>
      <vt:lpstr>Key takeaways</vt:lpstr>
      <vt:lpstr>PowerPoint Presentation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Azure IaaS and SharePoint 2013 WCM:Better Together</dc:title>
  <dc:subject>SharePoint Conference 2014 Executive</dc:subject>
  <dc:creator>Taylor Denning</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2014-03-06T17:41:08Z</dcterms:created>
  <dcterms:modified xsi:type="dcterms:W3CDTF">2014-03-06T20:27:33Z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