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Lst>
  <p:notesMasterIdLst>
    <p:notesMasterId r:id="rId72"/>
  </p:notesMasterIdLst>
  <p:handoutMasterIdLst>
    <p:handoutMasterId r:id="rId73"/>
  </p:handout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2" r:id="rId70"/>
    <p:sldId id="321" r:id="rId71"/>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8608"/>
    <a:srgbClr val="F9A03E"/>
    <a:srgbClr val="E39E48"/>
    <a:srgbClr val="6E8B2D"/>
    <a:srgbClr val="87AB37"/>
    <a:srgbClr val="9FC54D"/>
    <a:srgbClr val="505050"/>
    <a:srgbClr val="785393"/>
    <a:srgbClr val="80599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4232"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3" d="2"/>
        <a:sy n="3" d="2"/>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commentAuthors" Target="commentAuthor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handoutMaster" Target="handoutMasters/handoutMaster1.xml"/><Relationship Id="rId78"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3/3/2014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3/3/2014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6007328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66</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3/3/2014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2030066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67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7989886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217147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3/3/2014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19119816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t>3/3/2014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36</a:t>
            </a:fld>
            <a:endParaRPr lang="en-US" dirty="0"/>
          </a:p>
        </p:txBody>
      </p:sp>
    </p:spTree>
    <p:extLst>
      <p:ext uri="{BB962C8B-B14F-4D97-AF65-F5344CB8AC3E}">
        <p14:creationId xmlns:p14="http://schemas.microsoft.com/office/powerpoint/2010/main" val="8949723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t>3/3/2014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37</a:t>
            </a:fld>
            <a:endParaRPr lang="en-US" dirty="0"/>
          </a:p>
        </p:txBody>
      </p:sp>
    </p:spTree>
    <p:extLst>
      <p:ext uri="{BB962C8B-B14F-4D97-AF65-F5344CB8AC3E}">
        <p14:creationId xmlns:p14="http://schemas.microsoft.com/office/powerpoint/2010/main" val="674804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A6104239-5842-467B-A09D-4193CE28CF54}"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39</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3443859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A6104239-5842-467B-A09D-4193CE28CF54}"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40</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6474892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E540BC84-8B76-4EA9-8B1A-18BAFC2AD556}"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48</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166686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3/3/2014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59</a:t>
            </a:fld>
            <a:endParaRPr lang="en-US" dirty="0"/>
          </a:p>
        </p:txBody>
      </p:sp>
    </p:spTree>
    <p:extLst>
      <p:ext uri="{BB962C8B-B14F-4D97-AF65-F5344CB8AC3E}">
        <p14:creationId xmlns:p14="http://schemas.microsoft.com/office/powerpoint/2010/main" val="118303142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9"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1262"/>
            <a:ext cx="8214226" cy="1371611"/>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10804530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3.01861E-6 L 4.30431E-6 -3.01861E-6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3.01861E-6 L 4.30431E-6 -3.01861E-6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 id="2147484217"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7.xml"/><Relationship Id="rId4" Type="http://schemas.openxmlformats.org/officeDocument/2006/relationships/hyperlink" Target="http://www.inhifistereo.com/2012/08/24/auto-post-to-yammer-from-sharepoint/"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hyperlink" Target="http://timlaqua.com/2012/07/consuming-sharepoint-lists-via-odata-with-ssis/"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hyperlink" Target="http://www.windowsazure.com/en-us/case-studies/" TargetMode="External"/><Relationship Id="rId2" Type="http://schemas.openxmlformats.org/officeDocument/2006/relationships/hyperlink" Target="http://ascendrms.com/" TargetMode="External"/><Relationship Id="rId1" Type="http://schemas.openxmlformats.org/officeDocument/2006/relationships/slideLayout" Target="../slideLayouts/slideLayout15.xml"/><Relationship Id="rId4" Type="http://schemas.openxmlformats.org/officeDocument/2006/relationships/image" Target="../media/image39.png"/></Relationships>
</file>

<file path=ppt/slides/_rels/slide2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48.png"/></Relationships>
</file>

<file path=ppt/slides/_rels/slide3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5.xml"/><Relationship Id="rId1" Type="http://schemas.openxmlformats.org/officeDocument/2006/relationships/slideLayout" Target="../slideLayouts/slideLayout11.xml"/><Relationship Id="rId4" Type="http://schemas.openxmlformats.org/officeDocument/2006/relationships/image" Target="../media/image50.png"/></Relationships>
</file>

<file path=ppt/slides/_rels/slide3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3" Type="http://schemas.openxmlformats.org/officeDocument/2006/relationships/hyperlink" Target="mailto:steve_novoselac@trekbikes.com" TargetMode="External"/><Relationship Id="rId2" Type="http://schemas.openxmlformats.org/officeDocument/2006/relationships/hyperlink" Target="http://blog.stevienova.com/" TargetMode="External"/><Relationship Id="rId1" Type="http://schemas.openxmlformats.org/officeDocument/2006/relationships/slideLayout" Target="../slideLayouts/slideLayout10.xml"/><Relationship Id="rId6" Type="http://schemas.openxmlformats.org/officeDocument/2006/relationships/image" Target="../media/image9.png"/><Relationship Id="rId5" Type="http://schemas.openxmlformats.org/officeDocument/2006/relationships/image" Target="../media/image8.JPG"/><Relationship Id="rId4" Type="http://schemas.openxmlformats.org/officeDocument/2006/relationships/hyperlink" Target="mailto:steve@stevienova.com" TargetMode="Externa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2.xml"/></Relationships>
</file>

<file path=ppt/slides/_rels/slide4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5.xml"/></Relationships>
</file>

<file path=ppt/slides/_rels/slide4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hyperlink" Target="http://blog.stevienova.com/2011/04/20/sharepoint-2010-track-user-profile-changes-over-time-using-merge/" TargetMode="External"/><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image" Target="../media/image59.png"/><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image" Target="../media/image11.png"/><Relationship Id="rId1" Type="http://schemas.openxmlformats.org/officeDocument/2006/relationships/slideLayout" Target="../slideLayouts/slideLayout13.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60.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8" Type="http://schemas.openxmlformats.org/officeDocument/2006/relationships/hyperlink" Target="http://www.sharepointconference.com/content/sessions/SPC378" TargetMode="External"/><Relationship Id="rId13" Type="http://schemas.openxmlformats.org/officeDocument/2006/relationships/hyperlink" Target="http://www.sharepointconference.com/content/sessions/SPC112" TargetMode="External"/><Relationship Id="rId18" Type="http://schemas.openxmlformats.org/officeDocument/2006/relationships/hyperlink" Target="http://www.sharepointconference.com/content/sessions/SPC371" TargetMode="External"/><Relationship Id="rId3" Type="http://schemas.openxmlformats.org/officeDocument/2006/relationships/hyperlink" Target="http://www.sharepointconference.com/content/sessions/SPC386" TargetMode="External"/><Relationship Id="rId21" Type="http://schemas.openxmlformats.org/officeDocument/2006/relationships/hyperlink" Target="http://www.sharepointconference.com/content/sessions/SPC275" TargetMode="External"/><Relationship Id="rId7" Type="http://schemas.openxmlformats.org/officeDocument/2006/relationships/hyperlink" Target="http://www.sharepointconference.com/content/sessions/SPC239" TargetMode="External"/><Relationship Id="rId12" Type="http://schemas.openxmlformats.org/officeDocument/2006/relationships/hyperlink" Target="http://www.sharepointconference.com/content/sessions/SPC380" TargetMode="External"/><Relationship Id="rId17" Type="http://schemas.openxmlformats.org/officeDocument/2006/relationships/hyperlink" Target="http://www.sharepointconference.com/content/sessions/SPC266" TargetMode="External"/><Relationship Id="rId2" Type="http://schemas.openxmlformats.org/officeDocument/2006/relationships/hyperlink" Target="http://www.sharepointconference.com/content/sessions/SPC104" TargetMode="External"/><Relationship Id="rId16" Type="http://schemas.openxmlformats.org/officeDocument/2006/relationships/hyperlink" Target="http://www.sharepointconference.com/content/sessions/SPC247" TargetMode="External"/><Relationship Id="rId20" Type="http://schemas.openxmlformats.org/officeDocument/2006/relationships/hyperlink" Target="http://www.sharepointconference.com/content/sessions/SPC3991" TargetMode="External"/><Relationship Id="rId1" Type="http://schemas.openxmlformats.org/officeDocument/2006/relationships/slideLayout" Target="../slideLayouts/slideLayout17.xml"/><Relationship Id="rId6" Type="http://schemas.openxmlformats.org/officeDocument/2006/relationships/hyperlink" Target="http://www.sharepointconference.com/content/sessions/SPC311" TargetMode="External"/><Relationship Id="rId11" Type="http://schemas.openxmlformats.org/officeDocument/2006/relationships/hyperlink" Target="http://www.sharepointconference.com/content/sessions/SPC295" TargetMode="External"/><Relationship Id="rId24" Type="http://schemas.openxmlformats.org/officeDocument/2006/relationships/hyperlink" Target="http://www.enterprisesocial.com/" TargetMode="External"/><Relationship Id="rId5" Type="http://schemas.openxmlformats.org/officeDocument/2006/relationships/hyperlink" Target="http://www.sharepointconference.com/content/sessions/SPC280" TargetMode="External"/><Relationship Id="rId15" Type="http://schemas.openxmlformats.org/officeDocument/2006/relationships/hyperlink" Target="http://www.sharepointconference.com/content/sessions/SPC368" TargetMode="External"/><Relationship Id="rId23" Type="http://schemas.openxmlformats.org/officeDocument/2006/relationships/hyperlink" Target="http://www.sharepointconference.com/content/sessions/SPC392" TargetMode="External"/><Relationship Id="rId10" Type="http://schemas.openxmlformats.org/officeDocument/2006/relationships/hyperlink" Target="http://www.sharepointconference.com/content/sessions/SPC248" TargetMode="External"/><Relationship Id="rId19" Type="http://schemas.openxmlformats.org/officeDocument/2006/relationships/hyperlink" Target="http://www.sharepointconference.com/content/sessions/SPC263" TargetMode="External"/><Relationship Id="rId4" Type="http://schemas.openxmlformats.org/officeDocument/2006/relationships/hyperlink" Target="http://www.sharepointconference.com/content/sessions/SPC282" TargetMode="External"/><Relationship Id="rId9" Type="http://schemas.openxmlformats.org/officeDocument/2006/relationships/hyperlink" Target="http://www.sharepointconference.com/content/sessions/SPC332" TargetMode="External"/><Relationship Id="rId14" Type="http://schemas.openxmlformats.org/officeDocument/2006/relationships/hyperlink" Target="http://www.sharepointconference.com/content/sessions/SPC264" TargetMode="External"/><Relationship Id="rId22" Type="http://schemas.openxmlformats.org/officeDocument/2006/relationships/hyperlink" Target="http://www.sharepointconference.com/content/sessions/SPC246" TargetMode="External"/></Relationships>
</file>

<file path=ppt/slides/_rels/slide64.xml.rels><?xml version="1.0" encoding="UTF-8" standalone="yes"?>
<Relationships xmlns="http://schemas.openxmlformats.org/package/2006/relationships"><Relationship Id="rId8" Type="http://schemas.openxmlformats.org/officeDocument/2006/relationships/hyperlink" Target="http://www.yammer.com/apps/" TargetMode="External"/><Relationship Id="rId13" Type="http://schemas.openxmlformats.org/officeDocument/2006/relationships/hyperlink" Target="https://twitter.com/yammer" TargetMode="External"/><Relationship Id="rId18" Type="http://schemas.openxmlformats.org/officeDocument/2006/relationships/hyperlink" Target="http://www.fastcompany.com/3025396/work-smart/how-red-robin-burgers-got-yummier-with-yammer" TargetMode="External"/><Relationship Id="rId26" Type="http://schemas.openxmlformats.org/officeDocument/2006/relationships/image" Target="../media/image63.png"/><Relationship Id="rId3" Type="http://schemas.openxmlformats.org/officeDocument/2006/relationships/hyperlink" Target="http://success.yammer.com/" TargetMode="External"/><Relationship Id="rId21" Type="http://schemas.openxmlformats.org/officeDocument/2006/relationships/hyperlink" Target="http://www.citeworld.com/social/22745/lexisnexis-yammer-adoption" TargetMode="External"/><Relationship Id="rId7" Type="http://schemas.openxmlformats.org/officeDocument/2006/relationships/hyperlink" Target="http://developer.yammer.com/" TargetMode="External"/><Relationship Id="rId12" Type="http://schemas.openxmlformats.org/officeDocument/2006/relationships/hyperlink" Target="http://blogs.office.com/?filter=true&amp;filter-product=office-365" TargetMode="External"/><Relationship Id="rId17" Type="http://schemas.openxmlformats.org/officeDocument/2006/relationships/hyperlink" Target="http://aka.ms/rise-of-enterprise-social-networks" TargetMode="External"/><Relationship Id="rId25" Type="http://schemas.openxmlformats.org/officeDocument/2006/relationships/hyperlink" Target="http://vimeo.com/70645080" TargetMode="External"/><Relationship Id="rId2" Type="http://schemas.openxmlformats.org/officeDocument/2006/relationships/hyperlink" Target="https://www.yammer.com/customers/" TargetMode="External"/><Relationship Id="rId16" Type="http://schemas.openxmlformats.org/officeDocument/2006/relationships/hyperlink" Target="http://blog.yammer.com/blog/2013/03/yammers-2013-business-value-survey-results-are-in.html" TargetMode="External"/><Relationship Id="rId20" Type="http://schemas.openxmlformats.org/officeDocument/2006/relationships/hyperlink" Target="http://news.idg.no/cw/art.cfm?id=EFFADB7D-D538-E754-354BEEAACB4C2797" TargetMode="External"/><Relationship Id="rId1" Type="http://schemas.openxmlformats.org/officeDocument/2006/relationships/slideLayout" Target="../slideLayouts/slideLayout17.xml"/><Relationship Id="rId6" Type="http://schemas.openxmlformats.org/officeDocument/2006/relationships/hyperlink" Target="https://success.yammer.com/admin-it/" TargetMode="External"/><Relationship Id="rId11" Type="http://schemas.openxmlformats.org/officeDocument/2006/relationships/hyperlink" Target="http://blog.yammer.com/blog" TargetMode="External"/><Relationship Id="rId24" Type="http://schemas.openxmlformats.org/officeDocument/2006/relationships/hyperlink" Target="http://player.vimeo.com/video/69202577?autoplay=1" TargetMode="External"/><Relationship Id="rId5" Type="http://schemas.openxmlformats.org/officeDocument/2006/relationships/hyperlink" Target="http://www.theresponsiveorg.com/" TargetMode="External"/><Relationship Id="rId15" Type="http://schemas.openxmlformats.org/officeDocument/2006/relationships/hyperlink" Target="http://www.gartner.com/technology/reprints.do?id=1-1JLTT2P&amp;ct=130910&amp;st=sb" TargetMode="External"/><Relationship Id="rId23" Type="http://schemas.openxmlformats.org/officeDocument/2006/relationships/hyperlink" Target="http://www.microsoft.com/en-us/news/Press/2013/Feb13/02-20YammerQ4PR.aspx" TargetMode="External"/><Relationship Id="rId10" Type="http://schemas.openxmlformats.org/officeDocument/2006/relationships/hyperlink" Target="http://ignite.office.com/yammer" TargetMode="External"/><Relationship Id="rId19" Type="http://schemas.openxmlformats.org/officeDocument/2006/relationships/hyperlink" Target="http://www.citeworld.com/social/22949/teach-for-america-yammer-shoestring-budget?page=0" TargetMode="External"/><Relationship Id="rId4" Type="http://schemas.openxmlformats.org/officeDocument/2006/relationships/hyperlink" Target="http://www.enterprisesocial.com/" TargetMode="External"/><Relationship Id="rId9" Type="http://schemas.openxmlformats.org/officeDocument/2006/relationships/hyperlink" Target="http://office.microsoft.com/en-us/store/" TargetMode="External"/><Relationship Id="rId14" Type="http://schemas.openxmlformats.org/officeDocument/2006/relationships/hyperlink" Target="https://twitter.com/office365" TargetMode="External"/><Relationship Id="rId22" Type="http://schemas.openxmlformats.org/officeDocument/2006/relationships/hyperlink" Target="http://www.citeworld.com/social/22624/nationwide-yammer-sharepoint" TargetMode="External"/><Relationship Id="rId27" Type="http://schemas.openxmlformats.org/officeDocument/2006/relationships/image" Target="../media/image64.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0.xml"/><Relationship Id="rId1" Type="http://schemas.openxmlformats.org/officeDocument/2006/relationships/slideLayout" Target="../slideLayouts/slideLayout9.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6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6945006"/>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4665893"/>
          </a:xfrm>
        </p:spPr>
        <p:txBody>
          <a:bodyPr/>
          <a:lstStyle/>
          <a:p>
            <a:r>
              <a:rPr lang="en-US" dirty="0"/>
              <a:t>SP2007 AND SP2010</a:t>
            </a:r>
          </a:p>
          <a:p>
            <a:pPr lvl="1"/>
            <a:r>
              <a:rPr lang="en-US" dirty="0"/>
              <a:t>SP2007 used for </a:t>
            </a:r>
            <a:r>
              <a:rPr lang="en-US" dirty="0" smtClean="0"/>
              <a:t>projects</a:t>
            </a:r>
          </a:p>
          <a:p>
            <a:pPr lvl="1"/>
            <a:r>
              <a:rPr lang="en-US" dirty="0" smtClean="0"/>
              <a:t>SP2010 </a:t>
            </a:r>
            <a:r>
              <a:rPr lang="en-US" dirty="0"/>
              <a:t>used for Intranet</a:t>
            </a:r>
          </a:p>
          <a:p>
            <a:pPr lvl="1"/>
            <a:r>
              <a:rPr lang="en-US" dirty="0"/>
              <a:t>Neither were used much or given much thought initially</a:t>
            </a:r>
          </a:p>
          <a:p>
            <a:r>
              <a:rPr lang="en-US" dirty="0"/>
              <a:t>BI, Yammer, LOBs were not integrated</a:t>
            </a:r>
          </a:p>
          <a:p>
            <a:r>
              <a:rPr lang="en-US" dirty="0"/>
              <a:t>Little to no governance</a:t>
            </a:r>
          </a:p>
          <a:p>
            <a:r>
              <a:rPr lang="en-US" dirty="0"/>
              <a:t>Hobby/Toy</a:t>
            </a:r>
          </a:p>
          <a:p>
            <a:endParaRPr lang="en-US" dirty="0"/>
          </a:p>
        </p:txBody>
      </p:sp>
      <p:sp>
        <p:nvSpPr>
          <p:cNvPr id="3" name="Title 2"/>
          <p:cNvSpPr>
            <a:spLocks noGrp="1"/>
          </p:cNvSpPr>
          <p:nvPr>
            <p:ph type="title"/>
          </p:nvPr>
        </p:nvSpPr>
        <p:spPr/>
        <p:txBody>
          <a:bodyPr/>
          <a:lstStyle/>
          <a:p>
            <a:r>
              <a:rPr lang="en-US" dirty="0" smtClean="0"/>
              <a:t>It All Started With SharePoint</a:t>
            </a:r>
            <a:endParaRPr lang="en-US" dirty="0"/>
          </a:p>
        </p:txBody>
      </p:sp>
    </p:spTree>
    <p:extLst>
      <p:ext uri="{BB962C8B-B14F-4D97-AF65-F5344CB8AC3E}">
        <p14:creationId xmlns:p14="http://schemas.microsoft.com/office/powerpoint/2010/main" val="1198528452"/>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as the “Intranet”</a:t>
            </a:r>
            <a:endParaRPr lang="en-US" dirty="0"/>
          </a:p>
        </p:txBody>
      </p:sp>
      <p:sp>
        <p:nvSpPr>
          <p:cNvPr id="4" name="Text Placeholder 3"/>
          <p:cNvSpPr>
            <a:spLocks noGrp="1"/>
          </p:cNvSpPr>
          <p:nvPr>
            <p:ph type="body" sz="quarter" idx="10"/>
          </p:nvPr>
        </p:nvSpPr>
        <p:spPr>
          <a:xfrm>
            <a:off x="274639" y="1212849"/>
            <a:ext cx="5486399" cy="683264"/>
          </a:xfrm>
        </p:spPr>
        <p:txBody>
          <a:bodyPr/>
          <a:lstStyle/>
          <a:p>
            <a:pPr marL="0" indent="0">
              <a:buNone/>
            </a:pPr>
            <a:r>
              <a:rPr lang="en-US" dirty="0" smtClean="0"/>
              <a:t>Trekbikes.com</a:t>
            </a:r>
            <a:endParaRPr lang="en-US" dirty="0"/>
          </a:p>
        </p:txBody>
      </p:sp>
      <p:sp>
        <p:nvSpPr>
          <p:cNvPr id="5" name="Text Placeholder 4"/>
          <p:cNvSpPr>
            <a:spLocks noGrp="1"/>
          </p:cNvSpPr>
          <p:nvPr>
            <p:ph type="body" sz="quarter" idx="11"/>
          </p:nvPr>
        </p:nvSpPr>
        <p:spPr>
          <a:xfrm>
            <a:off x="6675439" y="1212849"/>
            <a:ext cx="5486399" cy="683264"/>
          </a:xfrm>
        </p:spPr>
        <p:txBody>
          <a:bodyPr/>
          <a:lstStyle/>
          <a:p>
            <a:pPr marL="0" indent="0">
              <a:buNone/>
            </a:pPr>
            <a:r>
              <a:rPr lang="en-US" dirty="0" smtClean="0"/>
              <a:t>Intranet</a:t>
            </a:r>
            <a:endParaRPr lang="en-US" dirty="0"/>
          </a:p>
        </p:txBody>
      </p:sp>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50837" y="2354262"/>
            <a:ext cx="5628892" cy="326981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364078" y="2130424"/>
            <a:ext cx="5618955" cy="46665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8247553"/>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3717941"/>
          </a:xfrm>
          <a:prstGeom prst="rect">
            <a:avLst/>
          </a:prstGeom>
        </p:spPr>
        <p:txBody>
          <a:bodyPr/>
          <a:lstStyle/>
          <a:p>
            <a:pPr lvl="0"/>
            <a:r>
              <a:rPr lang="en-US" dirty="0"/>
              <a:t>Hired SharePoint admin</a:t>
            </a:r>
            <a:endParaRPr lang="en-US" sz="2448" dirty="0"/>
          </a:p>
          <a:p>
            <a:pPr lvl="1"/>
            <a:r>
              <a:rPr lang="en-US" dirty="0"/>
              <a:t>Put governance in place</a:t>
            </a:r>
            <a:endParaRPr lang="en-US" sz="2040" dirty="0"/>
          </a:p>
          <a:p>
            <a:pPr lvl="1"/>
            <a:r>
              <a:rPr lang="en-US" dirty="0"/>
              <a:t>Re-architect our infrastructure for SharePoint</a:t>
            </a:r>
          </a:p>
          <a:p>
            <a:pPr lvl="1"/>
            <a:r>
              <a:rPr lang="en-US" dirty="0"/>
              <a:t>Combine and simplify environments</a:t>
            </a:r>
          </a:p>
          <a:p>
            <a:r>
              <a:rPr lang="en-US" dirty="0" smtClean="0"/>
              <a:t>Started </a:t>
            </a:r>
            <a:r>
              <a:rPr lang="en-US" dirty="0"/>
              <a:t>building business process in to SharePoint</a:t>
            </a:r>
            <a:endParaRPr lang="en-US" sz="3640" dirty="0"/>
          </a:p>
          <a:p>
            <a:pPr lvl="1"/>
            <a:r>
              <a:rPr lang="en-US" dirty="0" smtClean="0"/>
              <a:t>IT </a:t>
            </a:r>
            <a:r>
              <a:rPr lang="en-US" dirty="0"/>
              <a:t>and Finance were the first</a:t>
            </a:r>
            <a:endParaRPr lang="en-US" sz="2040" dirty="0"/>
          </a:p>
          <a:p>
            <a:pPr marL="0" indent="0">
              <a:buNone/>
            </a:pPr>
            <a:endParaRPr lang="en-US" dirty="0"/>
          </a:p>
        </p:txBody>
      </p:sp>
      <p:sp>
        <p:nvSpPr>
          <p:cNvPr id="2" name="Title 1"/>
          <p:cNvSpPr>
            <a:spLocks noGrp="1"/>
          </p:cNvSpPr>
          <p:nvPr>
            <p:ph type="title"/>
          </p:nvPr>
        </p:nvSpPr>
        <p:spPr/>
        <p:txBody>
          <a:bodyPr/>
          <a:lstStyle/>
          <a:p>
            <a:r>
              <a:rPr lang="en-US" dirty="0" smtClean="0"/>
              <a:t>SharePoint Administration</a:t>
            </a:r>
            <a:endParaRPr lang="en-US" dirty="0"/>
          </a:p>
        </p:txBody>
      </p:sp>
    </p:spTree>
    <p:extLst>
      <p:ext uri="{BB962C8B-B14F-4D97-AF65-F5344CB8AC3E}">
        <p14:creationId xmlns:p14="http://schemas.microsoft.com/office/powerpoint/2010/main" val="2797602887"/>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Simplify forms</a:t>
            </a:r>
            <a:endParaRPr lang="en-US" dirty="0"/>
          </a:p>
        </p:txBody>
      </p:sp>
      <p:pic>
        <p:nvPicPr>
          <p:cNvPr id="1028" name="Picture 4" descr="C:\Users\DPETER~1\AppData\Local\Temp\SNAGHTML780b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3704" y="1212849"/>
            <a:ext cx="5628892" cy="464661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Users\DPETER~1\AppData\Local\Temp\SNAGHTMLa353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64078" y="1270632"/>
            <a:ext cx="5618955" cy="49722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97989"/>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Yammer</a:t>
            </a:r>
            <a:br>
              <a:rPr lang="en-US" dirty="0" smtClean="0"/>
            </a:br>
            <a:r>
              <a:rPr lang="en-US" dirty="0" smtClean="0"/>
              <a:t>Before MSFT: 2008-2012</a:t>
            </a:r>
            <a:endParaRPr lang="en-US" dirty="0"/>
          </a:p>
        </p:txBody>
      </p:sp>
    </p:spTree>
    <p:extLst>
      <p:ext uri="{BB962C8B-B14F-4D97-AF65-F5344CB8AC3E}">
        <p14:creationId xmlns:p14="http://schemas.microsoft.com/office/powerpoint/2010/main" val="3536158971"/>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4001095"/>
          </a:xfrm>
        </p:spPr>
        <p:txBody>
          <a:bodyPr/>
          <a:lstStyle/>
          <a:p>
            <a:pPr lvl="0"/>
            <a:r>
              <a:rPr lang="en-US" dirty="0" smtClean="0"/>
              <a:t>How we started</a:t>
            </a:r>
          </a:p>
          <a:p>
            <a:pPr lvl="0"/>
            <a:r>
              <a:rPr lang="en-US" dirty="0" smtClean="0"/>
              <a:t>Limited usage outside of IT</a:t>
            </a:r>
          </a:p>
          <a:p>
            <a:pPr lvl="0"/>
            <a:r>
              <a:rPr lang="en-US" dirty="0" smtClean="0"/>
              <a:t>Seen as a toy at best</a:t>
            </a:r>
          </a:p>
          <a:p>
            <a:pPr lvl="0"/>
            <a:r>
              <a:rPr lang="en-US" dirty="0" smtClean="0"/>
              <a:t>…or as a nuisance at worst…</a:t>
            </a:r>
          </a:p>
          <a:p>
            <a:pPr lvl="0"/>
            <a:r>
              <a:rPr lang="en-US" dirty="0" smtClean="0"/>
              <a:t>Need to find a way to make posts auto-post to Yammer from SharePoint</a:t>
            </a:r>
          </a:p>
        </p:txBody>
      </p:sp>
      <p:sp>
        <p:nvSpPr>
          <p:cNvPr id="2" name="Title 1"/>
          <p:cNvSpPr>
            <a:spLocks noGrp="1"/>
          </p:cNvSpPr>
          <p:nvPr>
            <p:ph type="title"/>
          </p:nvPr>
        </p:nvSpPr>
        <p:spPr/>
        <p:txBody>
          <a:bodyPr/>
          <a:lstStyle/>
          <a:p>
            <a:r>
              <a:rPr lang="en-US" smtClean="0"/>
              <a:t>Yammer</a:t>
            </a:r>
            <a:endParaRPr lang="en-US" dirty="0"/>
          </a:p>
        </p:txBody>
      </p:sp>
    </p:spTree>
    <p:extLst>
      <p:ext uri="{BB962C8B-B14F-4D97-AF65-F5344CB8AC3E}">
        <p14:creationId xmlns:p14="http://schemas.microsoft.com/office/powerpoint/2010/main" val="1771291142"/>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Ground Game</a:t>
            </a:r>
            <a:endParaRPr lang="en-US" dirty="0"/>
          </a:p>
        </p:txBody>
      </p:sp>
      <p:sp>
        <p:nvSpPr>
          <p:cNvPr id="3" name="Text Placeholder 2"/>
          <p:cNvSpPr>
            <a:spLocks noGrp="1"/>
          </p:cNvSpPr>
          <p:nvPr>
            <p:ph type="body" sz="quarter" idx="10"/>
          </p:nvPr>
        </p:nvSpPr>
        <p:spPr>
          <a:xfrm>
            <a:off x="274639" y="1212849"/>
            <a:ext cx="6324598" cy="4598182"/>
          </a:xfrm>
        </p:spPr>
        <p:txBody>
          <a:bodyPr/>
          <a:lstStyle/>
          <a:p>
            <a:r>
              <a:rPr lang="en-US"/>
              <a:t>IT Outages</a:t>
            </a:r>
            <a:endParaRPr lang="en-US" dirty="0"/>
          </a:p>
          <a:p>
            <a:endParaRPr lang="en-US" dirty="0"/>
          </a:p>
          <a:p>
            <a:endParaRPr lang="en-US" dirty="0"/>
          </a:p>
          <a:p>
            <a:endParaRPr lang="en-US" dirty="0"/>
          </a:p>
          <a:p>
            <a:endParaRPr lang="en-US" dirty="0"/>
          </a:p>
          <a:p>
            <a:endParaRPr lang="en-US" dirty="0"/>
          </a:p>
          <a:p>
            <a:r>
              <a:rPr lang="en-US"/>
              <a:t>SAN, Email Outage-&gt;Yammer</a:t>
            </a:r>
            <a:endParaRPr lang="en-US" dirty="0"/>
          </a:p>
        </p:txBody>
      </p:sp>
      <p:sp>
        <p:nvSpPr>
          <p:cNvPr id="4" name="Text Placeholder 3"/>
          <p:cNvSpPr>
            <a:spLocks noGrp="1"/>
          </p:cNvSpPr>
          <p:nvPr>
            <p:ph type="body" sz="quarter" idx="11"/>
          </p:nvPr>
        </p:nvSpPr>
        <p:spPr>
          <a:xfrm>
            <a:off x="6675439" y="1212849"/>
            <a:ext cx="5486399" cy="683264"/>
          </a:xfrm>
        </p:spPr>
        <p:txBody>
          <a:bodyPr/>
          <a:lstStyle/>
          <a:p>
            <a:r>
              <a:rPr lang="en-US" dirty="0" smtClean="0"/>
              <a:t>Finance</a:t>
            </a:r>
            <a:endParaRPr lang="en-US" dirty="0"/>
          </a:p>
        </p:txBody>
      </p:sp>
      <p:pic>
        <p:nvPicPr>
          <p:cNvPr id="5" name="Picture 4"/>
          <p:cNvPicPr>
            <a:picLocks noChangeAspect="1"/>
          </p:cNvPicPr>
          <p:nvPr/>
        </p:nvPicPr>
        <p:blipFill>
          <a:blip r:embed="rId2"/>
          <a:stretch>
            <a:fillRect/>
          </a:stretch>
        </p:blipFill>
        <p:spPr>
          <a:xfrm>
            <a:off x="1722437" y="2027363"/>
            <a:ext cx="2380952" cy="2571429"/>
          </a:xfrm>
          <a:prstGeom prst="rect">
            <a:avLst/>
          </a:prstGeom>
        </p:spPr>
      </p:pic>
      <p:pic>
        <p:nvPicPr>
          <p:cNvPr id="6" name="Picture 5"/>
          <p:cNvPicPr>
            <a:picLocks noChangeAspect="1"/>
          </p:cNvPicPr>
          <p:nvPr/>
        </p:nvPicPr>
        <p:blipFill>
          <a:blip r:embed="rId3"/>
          <a:stretch>
            <a:fillRect/>
          </a:stretch>
        </p:blipFill>
        <p:spPr>
          <a:xfrm>
            <a:off x="6827837" y="1896113"/>
            <a:ext cx="3858649" cy="4876801"/>
          </a:xfrm>
          <a:prstGeom prst="rect">
            <a:avLst/>
          </a:prstGeom>
        </p:spPr>
      </p:pic>
    </p:spTree>
    <p:extLst>
      <p:ext uri="{BB962C8B-B14F-4D97-AF65-F5344CB8AC3E}">
        <p14:creationId xmlns:p14="http://schemas.microsoft.com/office/powerpoint/2010/main" val="1198914855"/>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BI Monitor – </a:t>
            </a:r>
            <a:r>
              <a:rPr lang="en-US" sz="4800" strike="sngStrike" dirty="0" err="1" smtClean="0"/>
              <a:t>Yammerfall</a:t>
            </a:r>
            <a:r>
              <a:rPr lang="en-US" sz="4800" dirty="0" smtClean="0"/>
              <a:t> </a:t>
            </a:r>
            <a:r>
              <a:rPr lang="en-US" sz="4800" dirty="0" err="1" smtClean="0"/>
              <a:t>feedfall</a:t>
            </a:r>
            <a:r>
              <a:rPr lang="en-US" sz="4800" dirty="0" smtClean="0"/>
              <a:t> and Reports</a:t>
            </a:r>
            <a:endParaRPr lang="en-US" sz="4800"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5637" y="1135062"/>
            <a:ext cx="5257800" cy="5557511"/>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7594" y="1744662"/>
            <a:ext cx="5425016" cy="4068762"/>
          </a:xfrm>
          <a:prstGeom prst="rect">
            <a:avLst/>
          </a:prstGeom>
        </p:spPr>
      </p:pic>
    </p:spTree>
    <p:extLst>
      <p:ext uri="{BB962C8B-B14F-4D97-AF65-F5344CB8AC3E}">
        <p14:creationId xmlns:p14="http://schemas.microsoft.com/office/powerpoint/2010/main" val="2702714987"/>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Post2Yammer</a:t>
            </a:r>
            <a:endParaRPr lang="en-US" dirty="0"/>
          </a:p>
        </p:txBody>
      </p:sp>
      <p:pic>
        <p:nvPicPr>
          <p:cNvPr id="4" name="Content Placeholder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6712" y="1973262"/>
            <a:ext cx="5305786" cy="3468885"/>
          </a:xfrm>
          <a:prstGeom prst="rect">
            <a:avLst/>
          </a:prstGeom>
        </p:spPr>
      </p:pic>
      <p:pic>
        <p:nvPicPr>
          <p:cNvPr id="5" name="Content Placeholder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56437" y="1516062"/>
            <a:ext cx="4038600" cy="4191455"/>
          </a:xfrm>
          <a:prstGeom prst="rect">
            <a:avLst/>
          </a:prstGeom>
        </p:spPr>
      </p:pic>
      <p:sp>
        <p:nvSpPr>
          <p:cNvPr id="6" name="Rectangle 5"/>
          <p:cNvSpPr/>
          <p:nvPr/>
        </p:nvSpPr>
        <p:spPr>
          <a:xfrm>
            <a:off x="1989138" y="6316662"/>
            <a:ext cx="8458198" cy="369332"/>
          </a:xfrm>
          <a:prstGeom prst="rect">
            <a:avLst/>
          </a:prstGeom>
        </p:spPr>
        <p:txBody>
          <a:bodyPr wrap="square">
            <a:spAutoFit/>
          </a:bodyPr>
          <a:lstStyle/>
          <a:p>
            <a:r>
              <a:rPr lang="en-US" dirty="0">
                <a:hlinkClick r:id="rId4"/>
              </a:rPr>
              <a:t>http://www.inhifistereo.com/2012/08/24/auto-post-to-yammer-from-sharepoint</a:t>
            </a:r>
            <a:r>
              <a:rPr lang="en-US" dirty="0" smtClean="0">
                <a:hlinkClick r:id="rId4"/>
              </a:rPr>
              <a:t>/</a:t>
            </a:r>
            <a:endParaRPr lang="en-US" dirty="0" smtClean="0"/>
          </a:p>
        </p:txBody>
      </p:sp>
    </p:spTree>
    <p:extLst>
      <p:ext uri="{BB962C8B-B14F-4D97-AF65-F5344CB8AC3E}">
        <p14:creationId xmlns:p14="http://schemas.microsoft.com/office/powerpoint/2010/main" val="3277399325"/>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Post2Yammer</a:t>
            </a:r>
            <a:endParaRPr lang="en-US" dirty="0"/>
          </a:p>
        </p:txBody>
      </p:sp>
      <p:pic>
        <p:nvPicPr>
          <p:cNvPr id="5" name="Picture 4"/>
          <p:cNvPicPr>
            <a:picLocks noChangeAspect="1"/>
          </p:cNvPicPr>
          <p:nvPr/>
        </p:nvPicPr>
        <p:blipFill>
          <a:blip r:embed="rId2"/>
          <a:stretch>
            <a:fillRect/>
          </a:stretch>
        </p:blipFill>
        <p:spPr>
          <a:xfrm>
            <a:off x="456342" y="1620814"/>
            <a:ext cx="5838095" cy="4485714"/>
          </a:xfrm>
          <a:prstGeom prst="rect">
            <a:avLst/>
          </a:prstGeom>
        </p:spPr>
      </p:pic>
      <p:pic>
        <p:nvPicPr>
          <p:cNvPr id="6" name="Picture 5"/>
          <p:cNvPicPr>
            <a:picLocks noChangeAspect="1"/>
          </p:cNvPicPr>
          <p:nvPr/>
        </p:nvPicPr>
        <p:blipFill>
          <a:blip r:embed="rId3"/>
          <a:stretch>
            <a:fillRect/>
          </a:stretch>
        </p:blipFill>
        <p:spPr>
          <a:xfrm>
            <a:off x="6904037" y="1439862"/>
            <a:ext cx="5009524" cy="4847619"/>
          </a:xfrm>
          <a:prstGeom prst="rect">
            <a:avLst/>
          </a:prstGeom>
        </p:spPr>
      </p:pic>
    </p:spTree>
    <p:extLst>
      <p:ext uri="{BB962C8B-B14F-4D97-AF65-F5344CB8AC3E}">
        <p14:creationId xmlns:p14="http://schemas.microsoft.com/office/powerpoint/2010/main" val="1757122095"/>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b="1" dirty="0"/>
              <a:t>Trek Bikes: pedaling past complex collaboration problems in the enterprise </a:t>
            </a:r>
            <a:endParaRPr lang="en-US" sz="3600" dirty="0"/>
          </a:p>
        </p:txBody>
      </p:sp>
      <p:sp>
        <p:nvSpPr>
          <p:cNvPr id="5" name="Text Placeholder 4"/>
          <p:cNvSpPr>
            <a:spLocks noGrp="1"/>
          </p:cNvSpPr>
          <p:nvPr>
            <p:ph type="body" sz="quarter" idx="14"/>
          </p:nvPr>
        </p:nvSpPr>
        <p:spPr/>
        <p:txBody>
          <a:bodyPr/>
          <a:lstStyle/>
          <a:p>
            <a:r>
              <a:rPr lang="en-US" dirty="0" smtClean="0"/>
              <a:t>Steve Novoselac</a:t>
            </a:r>
          </a:p>
          <a:p>
            <a:r>
              <a:rPr lang="en-US" dirty="0" smtClean="0"/>
              <a:t>Director of Digital Technology</a:t>
            </a:r>
          </a:p>
          <a:p>
            <a:r>
              <a:rPr lang="en-US" dirty="0" smtClean="0"/>
              <a:t>Trek Bicycle Corporation</a:t>
            </a:r>
            <a:endParaRPr lang="en-US" dirty="0"/>
          </a:p>
        </p:txBody>
      </p:sp>
      <p:sp>
        <p:nvSpPr>
          <p:cNvPr id="2" name="Text Placeholder 1"/>
          <p:cNvSpPr>
            <a:spLocks noGrp="1"/>
          </p:cNvSpPr>
          <p:nvPr>
            <p:ph type="body" sz="quarter" idx="15"/>
          </p:nvPr>
        </p:nvSpPr>
        <p:spPr/>
        <p:txBody>
          <a:bodyPr/>
          <a:lstStyle/>
          <a:p>
            <a:r>
              <a:rPr lang="en-US" dirty="0" smtClean="0"/>
              <a:t>SPC386</a:t>
            </a:r>
            <a:endParaRPr lang="en-US" dirty="0"/>
          </a:p>
        </p:txBody>
      </p:sp>
    </p:spTree>
    <p:extLst>
      <p:ext uri="{BB962C8B-B14F-4D97-AF65-F5344CB8AC3E}">
        <p14:creationId xmlns:p14="http://schemas.microsoft.com/office/powerpoint/2010/main" val="1234391889"/>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Business </a:t>
            </a:r>
            <a:r>
              <a:rPr lang="en-US" smtClean="0"/>
              <a:t>Intelligence</a:t>
            </a:r>
            <a:endParaRPr lang="en-US" dirty="0"/>
          </a:p>
        </p:txBody>
      </p:sp>
    </p:spTree>
    <p:extLst>
      <p:ext uri="{BB962C8B-B14F-4D97-AF65-F5344CB8AC3E}">
        <p14:creationId xmlns:p14="http://schemas.microsoft.com/office/powerpoint/2010/main" val="1815622683"/>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4542782"/>
          </a:xfrm>
        </p:spPr>
        <p:txBody>
          <a:bodyPr/>
          <a:lstStyle/>
          <a:p>
            <a:r>
              <a:rPr lang="en-US" dirty="0" smtClean="0"/>
              <a:t>Pre-SharePoint BI Story </a:t>
            </a:r>
          </a:p>
          <a:p>
            <a:pPr lvl="1"/>
            <a:r>
              <a:rPr lang="en-US" dirty="0" smtClean="0"/>
              <a:t>Older BI, SQL 2000, then 2005-2008 OLAP/SSRS/Pivots, and then into 2012</a:t>
            </a:r>
          </a:p>
          <a:p>
            <a:pPr lvl="0"/>
            <a:r>
              <a:rPr lang="en-US" dirty="0" smtClean="0"/>
              <a:t>With SharePoint – First Integrated SSRS</a:t>
            </a:r>
          </a:p>
          <a:p>
            <a:pPr lvl="1"/>
            <a:r>
              <a:rPr lang="en-US" dirty="0" smtClean="0"/>
              <a:t>Within one week saw a 30% uptick in usage - and not just for BI pieces</a:t>
            </a:r>
          </a:p>
          <a:p>
            <a:pPr lvl="1"/>
            <a:r>
              <a:rPr lang="en-US" dirty="0" smtClean="0"/>
              <a:t>Departments and users started asking "what else can SharePoint do for me“</a:t>
            </a:r>
          </a:p>
          <a:p>
            <a:r>
              <a:rPr lang="en-US" dirty="0"/>
              <a:t>Goal: Make SharePoint the one-stop shop for documents, business process, and </a:t>
            </a:r>
            <a:r>
              <a:rPr lang="en-US" dirty="0" smtClean="0"/>
              <a:t>BI</a:t>
            </a:r>
          </a:p>
          <a:p>
            <a:endParaRPr lang="en-US" dirty="0"/>
          </a:p>
        </p:txBody>
      </p:sp>
      <p:sp>
        <p:nvSpPr>
          <p:cNvPr id="2" name="Title 1"/>
          <p:cNvSpPr>
            <a:spLocks noGrp="1"/>
          </p:cNvSpPr>
          <p:nvPr>
            <p:ph type="title"/>
          </p:nvPr>
        </p:nvSpPr>
        <p:spPr/>
        <p:txBody>
          <a:bodyPr/>
          <a:lstStyle/>
          <a:p>
            <a:r>
              <a:rPr lang="en-US" dirty="0" smtClean="0"/>
              <a:t>BI Backstory</a:t>
            </a:r>
            <a:endParaRPr lang="en-US" dirty="0"/>
          </a:p>
        </p:txBody>
      </p:sp>
    </p:spTree>
    <p:extLst>
      <p:ext uri="{BB962C8B-B14F-4D97-AF65-F5344CB8AC3E}">
        <p14:creationId xmlns:p14="http://schemas.microsoft.com/office/powerpoint/2010/main" val="2951057841"/>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4161139"/>
          </a:xfrm>
        </p:spPr>
        <p:txBody>
          <a:bodyPr/>
          <a:lstStyle/>
          <a:p>
            <a:pPr lvl="0"/>
            <a:r>
              <a:rPr lang="en-US" dirty="0" smtClean="0"/>
              <a:t>PerformancePoint, Power Pivot, Power View, and Integrated SSRS</a:t>
            </a:r>
          </a:p>
          <a:p>
            <a:pPr lvl="0"/>
            <a:r>
              <a:rPr lang="en-US" dirty="0" smtClean="0"/>
              <a:t>Making SharePoint data valuable outside of SharePoint</a:t>
            </a:r>
          </a:p>
          <a:p>
            <a:pPr lvl="1"/>
            <a:r>
              <a:rPr lang="en-US" dirty="0">
                <a:hlinkClick r:id="rId3"/>
              </a:rPr>
              <a:t>http://timlaqua.com/2012/07/consuming-sharepoint-lists-via-odata-with-ssis/</a:t>
            </a:r>
            <a:endParaRPr lang="en-US" dirty="0" smtClean="0"/>
          </a:p>
          <a:p>
            <a:r>
              <a:rPr lang="en-US" dirty="0"/>
              <a:t>Global Bike Challenge represents intersection of </a:t>
            </a:r>
            <a:r>
              <a:rPr lang="en-US" dirty="0" smtClean="0"/>
              <a:t>everything</a:t>
            </a:r>
            <a:endParaRPr lang="en-US" dirty="0"/>
          </a:p>
        </p:txBody>
      </p:sp>
      <p:sp>
        <p:nvSpPr>
          <p:cNvPr id="2" name="Title 1"/>
          <p:cNvSpPr>
            <a:spLocks noGrp="1"/>
          </p:cNvSpPr>
          <p:nvPr>
            <p:ph type="title"/>
          </p:nvPr>
        </p:nvSpPr>
        <p:spPr/>
        <p:txBody>
          <a:bodyPr/>
          <a:lstStyle/>
          <a:p>
            <a:r>
              <a:rPr lang="en-US" dirty="0" smtClean="0"/>
              <a:t>BI Further Evolves</a:t>
            </a:r>
            <a:endParaRPr lang="en-US" dirty="0"/>
          </a:p>
        </p:txBody>
      </p:sp>
    </p:spTree>
    <p:extLst>
      <p:ext uri="{BB962C8B-B14F-4D97-AF65-F5344CB8AC3E}">
        <p14:creationId xmlns:p14="http://schemas.microsoft.com/office/powerpoint/2010/main" val="832426322"/>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Making SharePoint data valuable</a:t>
            </a:r>
            <a:endParaRPr lang="en-US" dirty="0"/>
          </a:p>
        </p:txBody>
      </p:sp>
      <p:sp>
        <p:nvSpPr>
          <p:cNvPr id="4" name="Text Placeholder 3"/>
          <p:cNvSpPr>
            <a:spLocks noGrp="1"/>
          </p:cNvSpPr>
          <p:nvPr>
            <p:ph type="body" sz="quarter" idx="10"/>
          </p:nvPr>
        </p:nvSpPr>
        <p:spPr>
          <a:xfrm>
            <a:off x="274639" y="1212849"/>
            <a:ext cx="5486399" cy="683264"/>
          </a:xfrm>
        </p:spPr>
        <p:txBody>
          <a:bodyPr/>
          <a:lstStyle/>
          <a:p>
            <a:r>
              <a:rPr lang="en-US" dirty="0" smtClean="0"/>
              <a:t>SharePoint List</a:t>
            </a:r>
            <a:endParaRPr lang="en-US" dirty="0"/>
          </a:p>
        </p:txBody>
      </p:sp>
      <p:sp>
        <p:nvSpPr>
          <p:cNvPr id="5" name="Text Placeholder 4"/>
          <p:cNvSpPr>
            <a:spLocks noGrp="1"/>
          </p:cNvSpPr>
          <p:nvPr>
            <p:ph type="body" sz="quarter" idx="11"/>
          </p:nvPr>
        </p:nvSpPr>
        <p:spPr>
          <a:xfrm>
            <a:off x="5761037" y="1212849"/>
            <a:ext cx="5486399" cy="683264"/>
          </a:xfrm>
        </p:spPr>
        <p:txBody>
          <a:bodyPr/>
          <a:lstStyle/>
          <a:p>
            <a:r>
              <a:rPr lang="en-US" dirty="0" smtClean="0"/>
              <a:t>List data merged with cube</a:t>
            </a:r>
            <a:endParaRPr lang="en-US" dirty="0"/>
          </a:p>
        </p:txBody>
      </p:sp>
      <p:pic>
        <p:nvPicPr>
          <p:cNvPr id="6" name="Picture 5"/>
          <p:cNvPicPr>
            <a:picLocks noChangeAspect="1"/>
          </p:cNvPicPr>
          <p:nvPr/>
        </p:nvPicPr>
        <p:blipFill>
          <a:blip r:embed="rId2"/>
          <a:stretch>
            <a:fillRect/>
          </a:stretch>
        </p:blipFill>
        <p:spPr>
          <a:xfrm>
            <a:off x="5913437" y="2007557"/>
            <a:ext cx="6178188" cy="3658549"/>
          </a:xfrm>
          <a:prstGeom prst="rect">
            <a:avLst/>
          </a:prstGeom>
        </p:spPr>
      </p:pic>
      <p:pic>
        <p:nvPicPr>
          <p:cNvPr id="8" name="Picture 7"/>
          <p:cNvPicPr>
            <a:picLocks noChangeAspect="1"/>
          </p:cNvPicPr>
          <p:nvPr/>
        </p:nvPicPr>
        <p:blipFill>
          <a:blip r:embed="rId3"/>
          <a:stretch>
            <a:fillRect/>
          </a:stretch>
        </p:blipFill>
        <p:spPr>
          <a:xfrm>
            <a:off x="274639" y="1896112"/>
            <a:ext cx="5296007" cy="3881438"/>
          </a:xfrm>
          <a:prstGeom prst="rect">
            <a:avLst/>
          </a:prstGeom>
        </p:spPr>
      </p:pic>
    </p:spTree>
    <p:extLst>
      <p:ext uri="{BB962C8B-B14F-4D97-AF65-F5344CB8AC3E}">
        <p14:creationId xmlns:p14="http://schemas.microsoft.com/office/powerpoint/2010/main" val="2792995029"/>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Bike Challenge</a:t>
            </a:r>
            <a:endParaRPr lang="en-US" dirty="0"/>
          </a:p>
        </p:txBody>
      </p:sp>
      <p:pic>
        <p:nvPicPr>
          <p:cNvPr id="4" name="Picture 3"/>
          <p:cNvPicPr>
            <a:picLocks noChangeAspect="1"/>
          </p:cNvPicPr>
          <p:nvPr/>
        </p:nvPicPr>
        <p:blipFill>
          <a:blip r:embed="rId2"/>
          <a:stretch>
            <a:fillRect/>
          </a:stretch>
        </p:blipFill>
        <p:spPr>
          <a:xfrm>
            <a:off x="178659" y="2023992"/>
            <a:ext cx="12081523" cy="4749870"/>
          </a:xfrm>
          <a:prstGeom prst="rect">
            <a:avLst/>
          </a:prstGeom>
        </p:spPr>
      </p:pic>
      <p:pic>
        <p:nvPicPr>
          <p:cNvPr id="4102" name="Picture 6" descr="https://intranet.trekbikes.net/SiteCollectionImages/13TK_GlobalBikeChallengeHeaderv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9612" y="1404108"/>
            <a:ext cx="8477250" cy="428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2773705"/>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 The Cloud</a:t>
            </a:r>
            <a:endParaRPr lang="en-US" dirty="0"/>
          </a:p>
        </p:txBody>
      </p:sp>
    </p:spTree>
    <p:extLst>
      <p:ext uri="{BB962C8B-B14F-4D97-AF65-F5344CB8AC3E}">
        <p14:creationId xmlns:p14="http://schemas.microsoft.com/office/powerpoint/2010/main" val="200825274"/>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Cloud in our Sights	</a:t>
            </a:r>
            <a:endParaRPr lang="en-US" dirty="0"/>
          </a:p>
        </p:txBody>
      </p:sp>
      <p:sp>
        <p:nvSpPr>
          <p:cNvPr id="3" name="Content Placeholder 2"/>
          <p:cNvSpPr>
            <a:spLocks noGrp="1"/>
          </p:cNvSpPr>
          <p:nvPr>
            <p:ph type="body" sz="quarter" idx="10"/>
          </p:nvPr>
        </p:nvSpPr>
        <p:spPr>
          <a:xfrm>
            <a:off x="274639" y="1212849"/>
            <a:ext cx="5486399" cy="3791807"/>
          </a:xfrm>
        </p:spPr>
        <p:txBody>
          <a:bodyPr/>
          <a:lstStyle/>
          <a:p>
            <a:pPr lvl="0"/>
            <a:r>
              <a:rPr lang="en-US" dirty="0" smtClean="0"/>
              <a:t>Move to the cloud</a:t>
            </a:r>
          </a:p>
          <a:p>
            <a:pPr lvl="1"/>
            <a:r>
              <a:rPr lang="en-US" dirty="0" smtClean="0">
                <a:hlinkClick r:id="rId2"/>
              </a:rPr>
              <a:t>http://www.ascendrms.com</a:t>
            </a:r>
            <a:endParaRPr lang="en-US" dirty="0" smtClean="0"/>
          </a:p>
          <a:p>
            <a:pPr lvl="1"/>
            <a:r>
              <a:rPr lang="en-US" dirty="0" smtClean="0"/>
              <a:t>Public SP2013 hosted on </a:t>
            </a:r>
            <a:r>
              <a:rPr lang="en-US" dirty="0" err="1" smtClean="0"/>
              <a:t>IaaS</a:t>
            </a:r>
            <a:endParaRPr lang="en-US" dirty="0" smtClean="0"/>
          </a:p>
          <a:p>
            <a:r>
              <a:rPr lang="en-US" dirty="0" smtClean="0"/>
              <a:t>Check out the Case Study </a:t>
            </a:r>
          </a:p>
          <a:p>
            <a:pPr lvl="1"/>
            <a:r>
              <a:rPr lang="en-US" dirty="0">
                <a:hlinkClick r:id="rId3"/>
              </a:rPr>
              <a:t>http://www.windowsazure.com/en-us/case-studies</a:t>
            </a:r>
            <a:r>
              <a:rPr lang="en-US" dirty="0" smtClean="0">
                <a:hlinkClick r:id="rId3"/>
              </a:rPr>
              <a:t>/</a:t>
            </a:r>
            <a:endParaRPr lang="en-US" dirty="0" smtClean="0"/>
          </a:p>
          <a:p>
            <a:pPr lvl="1"/>
            <a:endParaRPr lang="en-US" dirty="0"/>
          </a:p>
        </p:txBody>
      </p:sp>
      <p:pic>
        <p:nvPicPr>
          <p:cNvPr id="6" name="Picture 5"/>
          <p:cNvPicPr>
            <a:picLocks noChangeAspect="1"/>
          </p:cNvPicPr>
          <p:nvPr/>
        </p:nvPicPr>
        <p:blipFill>
          <a:blip r:embed="rId4"/>
          <a:stretch>
            <a:fillRect/>
          </a:stretch>
        </p:blipFill>
        <p:spPr>
          <a:xfrm>
            <a:off x="6219421" y="1592262"/>
            <a:ext cx="5162550" cy="3381375"/>
          </a:xfrm>
          <a:prstGeom prst="rect">
            <a:avLst/>
          </a:prstGeom>
          <a:ln>
            <a:solidFill>
              <a:schemeClr val="tx1"/>
            </a:solidFill>
          </a:ln>
        </p:spPr>
      </p:pic>
    </p:spTree>
    <p:extLst>
      <p:ext uri="{BB962C8B-B14F-4D97-AF65-F5344CB8AC3E}">
        <p14:creationId xmlns:p14="http://schemas.microsoft.com/office/powerpoint/2010/main" val="1318332155"/>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a:t>
            </a:r>
            <a:r>
              <a:rPr lang="en-US" dirty="0" smtClean="0"/>
              <a:t>scendrms.com – Before – PHP/</a:t>
            </a:r>
            <a:r>
              <a:rPr lang="en-US" dirty="0" err="1" smtClean="0"/>
              <a:t>Colo</a:t>
            </a:r>
            <a:endParaRPr lang="en-US" dirty="0"/>
          </a:p>
        </p:txBody>
      </p:sp>
      <p:pic>
        <p:nvPicPr>
          <p:cNvPr id="5" name="Picture 4"/>
          <p:cNvPicPr>
            <a:picLocks noChangeAspect="1"/>
          </p:cNvPicPr>
          <p:nvPr/>
        </p:nvPicPr>
        <p:blipFill>
          <a:blip r:embed="rId2"/>
          <a:stretch>
            <a:fillRect/>
          </a:stretch>
        </p:blipFill>
        <p:spPr>
          <a:xfrm>
            <a:off x="3006175" y="1335552"/>
            <a:ext cx="6424124" cy="5680772"/>
          </a:xfrm>
          <a:prstGeom prst="rect">
            <a:avLst/>
          </a:prstGeom>
        </p:spPr>
      </p:pic>
    </p:spTree>
    <p:extLst>
      <p:ext uri="{BB962C8B-B14F-4D97-AF65-F5344CB8AC3E}">
        <p14:creationId xmlns:p14="http://schemas.microsoft.com/office/powerpoint/2010/main" val="701115554"/>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a:t>
            </a:r>
            <a:r>
              <a:rPr lang="en-US" dirty="0" smtClean="0"/>
              <a:t>scendrms.com – After – </a:t>
            </a:r>
            <a:r>
              <a:rPr lang="en-US" sz="4000" dirty="0" smtClean="0"/>
              <a:t>Azure/</a:t>
            </a:r>
            <a:r>
              <a:rPr lang="en-US" sz="4000" dirty="0" err="1" smtClean="0"/>
              <a:t>IaaS</a:t>
            </a:r>
            <a:r>
              <a:rPr lang="en-US" sz="4000" dirty="0" smtClean="0"/>
              <a:t> (SP2103)</a:t>
            </a:r>
            <a:endParaRPr lang="en-US" sz="4000" dirty="0"/>
          </a:p>
        </p:txBody>
      </p:sp>
      <p:pic>
        <p:nvPicPr>
          <p:cNvPr id="6" name="Picture 5"/>
          <p:cNvPicPr>
            <a:picLocks noChangeAspect="1"/>
          </p:cNvPicPr>
          <p:nvPr/>
        </p:nvPicPr>
        <p:blipFill>
          <a:blip r:embed="rId2"/>
          <a:stretch>
            <a:fillRect/>
          </a:stretch>
        </p:blipFill>
        <p:spPr>
          <a:xfrm>
            <a:off x="503704" y="1135062"/>
            <a:ext cx="11429066" cy="5780134"/>
          </a:xfrm>
          <a:prstGeom prst="rect">
            <a:avLst/>
          </a:prstGeom>
        </p:spPr>
      </p:pic>
    </p:spTree>
    <p:extLst>
      <p:ext uri="{BB962C8B-B14F-4D97-AF65-F5344CB8AC3E}">
        <p14:creationId xmlns:p14="http://schemas.microsoft.com/office/powerpoint/2010/main" val="1216691390"/>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We Are</a:t>
            </a:r>
            <a:endParaRPr lang="en-US" dirty="0"/>
          </a:p>
        </p:txBody>
      </p:sp>
    </p:spTree>
    <p:extLst>
      <p:ext uri="{BB962C8B-B14F-4D97-AF65-F5344CB8AC3E}">
        <p14:creationId xmlns:p14="http://schemas.microsoft.com/office/powerpoint/2010/main" val="4238797221"/>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Introduction</a:t>
            </a:r>
            <a:endParaRPr lang="en-US" dirty="0"/>
          </a:p>
        </p:txBody>
      </p:sp>
    </p:spTree>
    <p:extLst>
      <p:ext uri="{BB962C8B-B14F-4D97-AF65-F5344CB8AC3E}">
        <p14:creationId xmlns:p14="http://schemas.microsoft.com/office/powerpoint/2010/main" val="2489573750"/>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New Architecture</a:t>
            </a:r>
            <a:endParaRPr lang="en-US" dirty="0"/>
          </a:p>
        </p:txBody>
      </p:sp>
      <p:pic>
        <p:nvPicPr>
          <p:cNvPr id="5" name="Picture 4"/>
          <p:cNvPicPr>
            <a:picLocks noChangeAspect="1"/>
          </p:cNvPicPr>
          <p:nvPr/>
        </p:nvPicPr>
        <p:blipFill>
          <a:blip r:embed="rId2"/>
          <a:stretch>
            <a:fillRect/>
          </a:stretch>
        </p:blipFill>
        <p:spPr>
          <a:xfrm>
            <a:off x="2573394" y="1212849"/>
            <a:ext cx="7289686" cy="5513937"/>
          </a:xfrm>
          <a:prstGeom prst="rect">
            <a:avLst/>
          </a:prstGeom>
        </p:spPr>
      </p:pic>
    </p:spTree>
    <p:extLst>
      <p:ext uri="{BB962C8B-B14F-4D97-AF65-F5344CB8AC3E}">
        <p14:creationId xmlns:p14="http://schemas.microsoft.com/office/powerpoint/2010/main" val="2310066063"/>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2769989"/>
          </a:xfrm>
        </p:spPr>
        <p:txBody>
          <a:bodyPr/>
          <a:lstStyle/>
          <a:p>
            <a:pPr lvl="0"/>
            <a:r>
              <a:rPr lang="en-US" dirty="0" smtClean="0"/>
              <a:t>SharePoint 2013 upgrade for on-premises</a:t>
            </a:r>
          </a:p>
          <a:p>
            <a:r>
              <a:rPr lang="en-US" dirty="0" smtClean="0"/>
              <a:t>Take advantage of the better Search Capabilities</a:t>
            </a:r>
          </a:p>
          <a:p>
            <a:r>
              <a:rPr lang="en-US" dirty="0" smtClean="0"/>
              <a:t>Better integration with Office 2013 - "It just works"</a:t>
            </a:r>
          </a:p>
          <a:p>
            <a:r>
              <a:rPr lang="en-US" dirty="0" smtClean="0"/>
              <a:t>Office Web Apps</a:t>
            </a:r>
          </a:p>
        </p:txBody>
      </p:sp>
      <p:sp>
        <p:nvSpPr>
          <p:cNvPr id="2" name="Title 1"/>
          <p:cNvSpPr>
            <a:spLocks noGrp="1"/>
          </p:cNvSpPr>
          <p:nvPr>
            <p:ph type="title"/>
          </p:nvPr>
        </p:nvSpPr>
        <p:spPr/>
        <p:txBody>
          <a:bodyPr/>
          <a:lstStyle/>
          <a:p>
            <a:r>
              <a:rPr lang="en-US" smtClean="0"/>
              <a:t>SharePoint 2013 – Let’s Roll</a:t>
            </a:r>
            <a:endParaRPr lang="en-US" dirty="0"/>
          </a:p>
        </p:txBody>
      </p:sp>
    </p:spTree>
    <p:extLst>
      <p:ext uri="{BB962C8B-B14F-4D97-AF65-F5344CB8AC3E}">
        <p14:creationId xmlns:p14="http://schemas.microsoft.com/office/powerpoint/2010/main" val="2382153734"/>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Warranty App</a:t>
            </a:r>
            <a:endParaRPr lang="en-US" dirty="0"/>
          </a:p>
        </p:txBody>
      </p:sp>
      <p:pic>
        <p:nvPicPr>
          <p:cNvPr id="1026" name="Picture 2" descr="C:\Users\DPETER~1\AppData\Local\Temp\SNAGHTML1676e3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4561" y="1363662"/>
            <a:ext cx="10207352" cy="5122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0369252"/>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Projects and Integrations</a:t>
            </a:r>
            <a:endParaRPr lang="en-US" dirty="0"/>
          </a:p>
        </p:txBody>
      </p:sp>
      <p:sp>
        <p:nvSpPr>
          <p:cNvPr id="3" name="Content Placeholder 2"/>
          <p:cNvSpPr>
            <a:spLocks noGrp="1"/>
          </p:cNvSpPr>
          <p:nvPr>
            <p:ph type="body" sz="quarter" idx="10"/>
          </p:nvPr>
        </p:nvSpPr>
        <p:spPr>
          <a:xfrm>
            <a:off x="274639" y="1212849"/>
            <a:ext cx="5486399" cy="2406813"/>
          </a:xfrm>
        </p:spPr>
        <p:txBody>
          <a:bodyPr/>
          <a:lstStyle/>
          <a:p>
            <a:pPr lvl="0"/>
            <a:r>
              <a:rPr lang="en-US" dirty="0" smtClean="0"/>
              <a:t>KnowledgeLake </a:t>
            </a:r>
          </a:p>
          <a:p>
            <a:pPr lvl="1"/>
            <a:r>
              <a:rPr lang="en-US" dirty="0"/>
              <a:t>I</a:t>
            </a:r>
            <a:r>
              <a:rPr lang="en-US" dirty="0" smtClean="0"/>
              <a:t>nitial modest goal to reduce paper consumption in Waterloo by 10-20%</a:t>
            </a:r>
          </a:p>
          <a:p>
            <a:endParaRPr lang="en-US" dirty="0"/>
          </a:p>
        </p:txBody>
      </p:sp>
      <p:sp>
        <p:nvSpPr>
          <p:cNvPr id="4" name="Text Placeholder 3"/>
          <p:cNvSpPr>
            <a:spLocks noGrp="1"/>
          </p:cNvSpPr>
          <p:nvPr>
            <p:ph type="body" sz="quarter" idx="11"/>
          </p:nvPr>
        </p:nvSpPr>
        <p:spPr>
          <a:xfrm>
            <a:off x="6675439" y="1212849"/>
            <a:ext cx="5486399" cy="3145476"/>
          </a:xfrm>
        </p:spPr>
        <p:txBody>
          <a:bodyPr/>
          <a:lstStyle/>
          <a:p>
            <a:pPr lvl="0"/>
            <a:r>
              <a:rPr lang="en-US" dirty="0"/>
              <a:t>CRM Online integration</a:t>
            </a:r>
          </a:p>
          <a:p>
            <a:pPr lvl="1"/>
            <a:r>
              <a:rPr lang="en-US" dirty="0" smtClean="0"/>
              <a:t>.</a:t>
            </a:r>
            <a:r>
              <a:rPr lang="en-US" dirty="0" err="1" smtClean="0"/>
              <a:t>aspx</a:t>
            </a:r>
            <a:r>
              <a:rPr lang="en-US" dirty="0" smtClean="0"/>
              <a:t> </a:t>
            </a:r>
            <a:r>
              <a:rPr lang="en-US" dirty="0"/>
              <a:t>pages with data view web parts </a:t>
            </a:r>
            <a:r>
              <a:rPr lang="en-US" dirty="0" err="1"/>
              <a:t>iframed</a:t>
            </a:r>
            <a:r>
              <a:rPr lang="en-US" dirty="0"/>
              <a:t> in CRM</a:t>
            </a:r>
          </a:p>
          <a:p>
            <a:pPr lvl="1"/>
            <a:r>
              <a:rPr lang="en-US" dirty="0"/>
              <a:t>Changes can now be made on the fly without having to worry about CRM publishing</a:t>
            </a:r>
          </a:p>
          <a:p>
            <a:endParaRPr lang="en-US" dirty="0"/>
          </a:p>
        </p:txBody>
      </p:sp>
      <p:pic>
        <p:nvPicPr>
          <p:cNvPr id="1030" name="Picture 6" descr="http://www.knowledgelake.com/sites/all/themes/knowledgelake/images/kl-logo-lr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0164" y="3362486"/>
            <a:ext cx="1838325" cy="514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6880148"/>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361237" y="2049462"/>
            <a:ext cx="3085714" cy="3904762"/>
          </a:xfrm>
          <a:prstGeom prst="rect">
            <a:avLst/>
          </a:prstGeom>
          <a:ln>
            <a:solidFill>
              <a:schemeClr val="tx1"/>
            </a:solidFill>
          </a:ln>
        </p:spPr>
      </p:pic>
      <p:sp>
        <p:nvSpPr>
          <p:cNvPr id="3" name="Title 2"/>
          <p:cNvSpPr>
            <a:spLocks noGrp="1"/>
          </p:cNvSpPr>
          <p:nvPr>
            <p:ph type="title"/>
          </p:nvPr>
        </p:nvSpPr>
        <p:spPr/>
        <p:txBody>
          <a:bodyPr/>
          <a:lstStyle/>
          <a:p>
            <a:r>
              <a:rPr lang="en-US" dirty="0" smtClean="0"/>
              <a:t>CRM Integration – Data View Web Parts</a:t>
            </a:r>
            <a:endParaRPr lang="en-US" dirty="0"/>
          </a:p>
        </p:txBody>
      </p:sp>
      <p:pic>
        <p:nvPicPr>
          <p:cNvPr id="5" name="Picture 4"/>
          <p:cNvPicPr>
            <a:picLocks noChangeAspect="1"/>
          </p:cNvPicPr>
          <p:nvPr/>
        </p:nvPicPr>
        <p:blipFill>
          <a:blip r:embed="rId3"/>
          <a:stretch>
            <a:fillRect/>
          </a:stretch>
        </p:blipFill>
        <p:spPr>
          <a:xfrm>
            <a:off x="655637" y="2049462"/>
            <a:ext cx="6133333" cy="3990476"/>
          </a:xfrm>
          <a:prstGeom prst="rect">
            <a:avLst/>
          </a:prstGeom>
        </p:spPr>
      </p:pic>
    </p:spTree>
    <p:extLst>
      <p:ext uri="{BB962C8B-B14F-4D97-AF65-F5344CB8AC3E}">
        <p14:creationId xmlns:p14="http://schemas.microsoft.com/office/powerpoint/2010/main" val="3089724135"/>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Yammer usage on the rise.</a:t>
            </a:r>
            <a:endParaRPr lang="en-US" dirty="0"/>
          </a:p>
        </p:txBody>
      </p:sp>
    </p:spTree>
    <p:extLst>
      <p:ext uri="{BB962C8B-B14F-4D97-AF65-F5344CB8AC3E}">
        <p14:creationId xmlns:p14="http://schemas.microsoft.com/office/powerpoint/2010/main" val="937767996"/>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3323987"/>
          </a:xfrm>
        </p:spPr>
        <p:txBody>
          <a:bodyPr/>
          <a:lstStyle/>
          <a:p>
            <a:r>
              <a:rPr lang="en-US" dirty="0" smtClean="0"/>
              <a:t>First </a:t>
            </a:r>
            <a:r>
              <a:rPr lang="en-US" dirty="0"/>
              <a:t>company to integrate and use Yammer and CRM in production</a:t>
            </a:r>
          </a:p>
          <a:p>
            <a:r>
              <a:rPr lang="en-US" dirty="0"/>
              <a:t>More groups starting to use </a:t>
            </a:r>
            <a:r>
              <a:rPr lang="en-US" dirty="0" smtClean="0"/>
              <a:t>Yammer</a:t>
            </a:r>
          </a:p>
          <a:p>
            <a:r>
              <a:rPr lang="en-US" dirty="0" smtClean="0"/>
              <a:t>Integration Services help proliferate content</a:t>
            </a:r>
            <a:endParaRPr lang="en-US" dirty="0"/>
          </a:p>
          <a:p>
            <a:r>
              <a:rPr lang="en-US" dirty="0" smtClean="0"/>
              <a:t>External </a:t>
            </a:r>
            <a:r>
              <a:rPr lang="en-US" dirty="0"/>
              <a:t>Network </a:t>
            </a:r>
            <a:r>
              <a:rPr lang="en-US" dirty="0" smtClean="0"/>
              <a:t>proliferation</a:t>
            </a:r>
            <a:endParaRPr lang="en-US" dirty="0"/>
          </a:p>
        </p:txBody>
      </p:sp>
      <p:sp>
        <p:nvSpPr>
          <p:cNvPr id="2" name="Title 1"/>
          <p:cNvSpPr>
            <a:spLocks noGrp="1"/>
          </p:cNvSpPr>
          <p:nvPr>
            <p:ph type="title"/>
          </p:nvPr>
        </p:nvSpPr>
        <p:spPr/>
        <p:txBody>
          <a:bodyPr/>
          <a:lstStyle/>
          <a:p>
            <a:r>
              <a:rPr lang="en-US" smtClean="0"/>
              <a:t>Yammer usage grows</a:t>
            </a:r>
            <a:endParaRPr lang="en-US" dirty="0"/>
          </a:p>
        </p:txBody>
      </p:sp>
      <p:pic>
        <p:nvPicPr>
          <p:cNvPr id="6" name="Picture 5"/>
          <p:cNvPicPr>
            <a:picLocks noChangeAspect="1"/>
          </p:cNvPicPr>
          <p:nvPr/>
        </p:nvPicPr>
        <p:blipFill>
          <a:blip r:embed="rId3"/>
          <a:stretch>
            <a:fillRect/>
          </a:stretch>
        </p:blipFill>
        <p:spPr>
          <a:xfrm>
            <a:off x="6706177" y="5229945"/>
            <a:ext cx="3662795" cy="1030432"/>
          </a:xfrm>
          <a:prstGeom prst="rect">
            <a:avLst/>
          </a:prstGeom>
        </p:spPr>
      </p:pic>
      <p:pic>
        <p:nvPicPr>
          <p:cNvPr id="3078" name="Picture 6" descr="http://www.ascendrms.com/SiteCollectionImages/Ascend_Logo_Larg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75828" y="4792661"/>
            <a:ext cx="1731818" cy="1905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5143399"/>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Integration Services</a:t>
            </a:r>
            <a:endParaRPr lang="en-US" dirty="0"/>
          </a:p>
        </p:txBody>
      </p:sp>
      <p:pic>
        <p:nvPicPr>
          <p:cNvPr id="6" name="Picture 4" descr="http://danlum.com/wp-content/uploads/2013/04/ifttt-logo.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5237" y="2788689"/>
            <a:ext cx="4048125" cy="1304926"/>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http://jsab.lostpr.es/wp-content/uploads/2013/01/Zapier.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7548" y="1897062"/>
            <a:ext cx="5348288" cy="27655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4618364"/>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IFTTT</a:t>
            </a:r>
            <a:endParaRPr lang="en-US" dirty="0"/>
          </a:p>
        </p:txBody>
      </p:sp>
      <p:sp>
        <p:nvSpPr>
          <p:cNvPr id="5" name="Text Placeholder 4"/>
          <p:cNvSpPr>
            <a:spLocks noGrp="1"/>
          </p:cNvSpPr>
          <p:nvPr>
            <p:ph type="body" sz="quarter" idx="10"/>
          </p:nvPr>
        </p:nvSpPr>
        <p:spPr>
          <a:xfrm>
            <a:off x="274639" y="1212849"/>
            <a:ext cx="5486399" cy="683264"/>
          </a:xfrm>
        </p:spPr>
        <p:txBody>
          <a:bodyPr/>
          <a:lstStyle/>
          <a:p>
            <a:r>
              <a:rPr lang="en-US" dirty="0" smtClean="0"/>
              <a:t>Facebook:</a:t>
            </a:r>
            <a:endParaRPr lang="en-US" dirty="0"/>
          </a:p>
        </p:txBody>
      </p:sp>
      <p:sp>
        <p:nvSpPr>
          <p:cNvPr id="6" name="Text Placeholder 5"/>
          <p:cNvSpPr>
            <a:spLocks noGrp="1"/>
          </p:cNvSpPr>
          <p:nvPr>
            <p:ph type="body" sz="quarter" idx="11"/>
          </p:nvPr>
        </p:nvSpPr>
        <p:spPr>
          <a:xfrm>
            <a:off x="6370637" y="1212849"/>
            <a:ext cx="5486399" cy="683264"/>
          </a:xfrm>
        </p:spPr>
        <p:txBody>
          <a:bodyPr/>
          <a:lstStyle/>
          <a:p>
            <a:r>
              <a:rPr lang="en-US" dirty="0" smtClean="0"/>
              <a:t>Yammer:</a:t>
            </a:r>
            <a:endParaRPr lang="en-US" dirty="0"/>
          </a:p>
        </p:txBody>
      </p:sp>
      <p:pic>
        <p:nvPicPr>
          <p:cNvPr id="3" name="Picture 2"/>
          <p:cNvPicPr>
            <a:picLocks noChangeAspect="1"/>
          </p:cNvPicPr>
          <p:nvPr/>
        </p:nvPicPr>
        <p:blipFill>
          <a:blip r:embed="rId2"/>
          <a:stretch>
            <a:fillRect/>
          </a:stretch>
        </p:blipFill>
        <p:spPr>
          <a:xfrm>
            <a:off x="6370637" y="2339862"/>
            <a:ext cx="4866667" cy="2723809"/>
          </a:xfrm>
          <a:prstGeom prst="rect">
            <a:avLst/>
          </a:prstGeom>
        </p:spPr>
      </p:pic>
      <p:pic>
        <p:nvPicPr>
          <p:cNvPr id="4" name="Picture 3"/>
          <p:cNvPicPr>
            <a:picLocks noChangeAspect="1"/>
          </p:cNvPicPr>
          <p:nvPr/>
        </p:nvPicPr>
        <p:blipFill>
          <a:blip r:embed="rId3"/>
          <a:stretch>
            <a:fillRect/>
          </a:stretch>
        </p:blipFill>
        <p:spPr>
          <a:xfrm>
            <a:off x="1087028" y="1897062"/>
            <a:ext cx="3876190" cy="4523809"/>
          </a:xfrm>
          <a:prstGeom prst="rect">
            <a:avLst/>
          </a:prstGeom>
        </p:spPr>
      </p:pic>
    </p:spTree>
    <p:extLst>
      <p:ext uri="{BB962C8B-B14F-4D97-AF65-F5344CB8AC3E}">
        <p14:creationId xmlns:p14="http://schemas.microsoft.com/office/powerpoint/2010/main" val="2662047522"/>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r>
              <a:rPr lang="en-US" i="1" dirty="0" smtClean="0"/>
              <a:t>I really like how transparent conversations with our dealers can benefit others…</a:t>
            </a:r>
            <a:r>
              <a:rPr lang="en-US" dirty="0" smtClean="0"/>
              <a:t>“</a:t>
            </a:r>
            <a:endParaRPr lang="en-US" dirty="0"/>
          </a:p>
        </p:txBody>
      </p:sp>
      <p:sp>
        <p:nvSpPr>
          <p:cNvPr id="6" name="Text Placeholder 5"/>
          <p:cNvSpPr>
            <a:spLocks noGrp="1"/>
          </p:cNvSpPr>
          <p:nvPr>
            <p:ph type="body" sz="quarter" idx="10"/>
          </p:nvPr>
        </p:nvSpPr>
        <p:spPr>
          <a:xfrm>
            <a:off x="5761038" y="4868847"/>
            <a:ext cx="5486400" cy="1071062"/>
          </a:xfrm>
        </p:spPr>
        <p:txBody>
          <a:bodyPr/>
          <a:lstStyle/>
          <a:p>
            <a:r>
              <a:rPr lang="en-US" dirty="0" smtClean="0"/>
              <a:t>Mark Hoggatt – General Manager, Ascend</a:t>
            </a:r>
          </a:p>
        </p:txBody>
      </p:sp>
    </p:spTree>
    <p:extLst>
      <p:ext uri="{BB962C8B-B14F-4D97-AF65-F5344CB8AC3E}">
        <p14:creationId xmlns:p14="http://schemas.microsoft.com/office/powerpoint/2010/main" val="2003281888"/>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About Me</a:t>
            </a:r>
            <a:endParaRPr lang="en-US" dirty="0"/>
          </a:p>
        </p:txBody>
      </p:sp>
      <p:sp>
        <p:nvSpPr>
          <p:cNvPr id="6" name="Text Placeholder 5"/>
          <p:cNvSpPr>
            <a:spLocks noGrp="1"/>
          </p:cNvSpPr>
          <p:nvPr>
            <p:ph type="body" sz="quarter" idx="11"/>
          </p:nvPr>
        </p:nvSpPr>
        <p:spPr>
          <a:xfrm>
            <a:off x="274639" y="1212849"/>
            <a:ext cx="11889564" cy="5637213"/>
          </a:xfrm>
        </p:spPr>
        <p:txBody>
          <a:bodyPr/>
          <a:lstStyle/>
          <a:p>
            <a:r>
              <a:rPr lang="en-US" dirty="0" smtClean="0"/>
              <a:t>Steve Novoselac</a:t>
            </a:r>
          </a:p>
          <a:p>
            <a:r>
              <a:rPr lang="en-US" dirty="0" smtClean="0"/>
              <a:t>Trek Bicycle Corporation</a:t>
            </a:r>
          </a:p>
          <a:p>
            <a:r>
              <a:rPr lang="en-US" dirty="0" smtClean="0"/>
              <a:t>Director of Digital Technology</a:t>
            </a:r>
          </a:p>
          <a:p>
            <a:endParaRPr lang="en-US" dirty="0"/>
          </a:p>
          <a:p>
            <a:r>
              <a:rPr lang="en-US" dirty="0" smtClean="0">
                <a:hlinkClick r:id="rId2"/>
              </a:rPr>
              <a:t>http://blog.stevienova.com</a:t>
            </a:r>
            <a:endParaRPr lang="en-US" dirty="0" smtClean="0"/>
          </a:p>
          <a:p>
            <a:r>
              <a:rPr lang="en-US" dirty="0" smtClean="0"/>
              <a:t>@</a:t>
            </a:r>
            <a:r>
              <a:rPr lang="en-US" dirty="0" err="1" smtClean="0"/>
              <a:t>scaleovenstove</a:t>
            </a:r>
            <a:endParaRPr lang="en-US" dirty="0" smtClean="0"/>
          </a:p>
          <a:p>
            <a:r>
              <a:rPr lang="en-US" dirty="0" smtClean="0">
                <a:hlinkClick r:id="rId3"/>
              </a:rPr>
              <a:t>steve_novoselac@trekbikes.com</a:t>
            </a:r>
            <a:r>
              <a:rPr lang="en-US" dirty="0" smtClean="0"/>
              <a:t> </a:t>
            </a:r>
          </a:p>
          <a:p>
            <a:r>
              <a:rPr lang="en-US" dirty="0" smtClean="0">
                <a:hlinkClick r:id="rId4"/>
              </a:rPr>
              <a:t>steve@stevienova.com</a:t>
            </a:r>
            <a:endParaRPr lang="en-US" dirty="0" smtClean="0"/>
          </a:p>
          <a:p>
            <a:endParaRPr lang="en-US" dirty="0" smtClean="0"/>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94737" y="373062"/>
            <a:ext cx="2209800" cy="2946400"/>
          </a:xfrm>
          <a:prstGeom prst="rect">
            <a:avLst/>
          </a:prstGeom>
        </p:spPr>
      </p:pic>
      <p:pic>
        <p:nvPicPr>
          <p:cNvPr id="4" name="Picture 3"/>
          <p:cNvPicPr>
            <a:picLocks noChangeAspect="1"/>
          </p:cNvPicPr>
          <p:nvPr/>
        </p:nvPicPr>
        <p:blipFill>
          <a:blip r:embed="rId6"/>
          <a:stretch>
            <a:fillRect/>
          </a:stretch>
        </p:blipFill>
        <p:spPr>
          <a:xfrm>
            <a:off x="8275637" y="3707485"/>
            <a:ext cx="3048000" cy="2685377"/>
          </a:xfrm>
          <a:prstGeom prst="rect">
            <a:avLst/>
          </a:prstGeom>
        </p:spPr>
      </p:pic>
    </p:spTree>
    <p:extLst>
      <p:ext uri="{BB962C8B-B14F-4D97-AF65-F5344CB8AC3E}">
        <p14:creationId xmlns:p14="http://schemas.microsoft.com/office/powerpoint/2010/main" val="6307617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	</a:t>
            </a:r>
            <a:r>
              <a:rPr lang="en-US" sz="5400" i="1" dirty="0" smtClean="0"/>
              <a:t>People can easily track progress of important issues without needing to get overwhelmed with email.</a:t>
            </a:r>
            <a:r>
              <a:rPr lang="en-US" sz="5400" dirty="0" smtClean="0"/>
              <a:t>”</a:t>
            </a:r>
            <a:endParaRPr lang="en-US" sz="5400" dirty="0"/>
          </a:p>
        </p:txBody>
      </p:sp>
      <p:sp>
        <p:nvSpPr>
          <p:cNvPr id="6" name="Text Placeholder 5"/>
          <p:cNvSpPr>
            <a:spLocks noGrp="1"/>
          </p:cNvSpPr>
          <p:nvPr>
            <p:ph type="body" sz="quarter" idx="10"/>
          </p:nvPr>
        </p:nvSpPr>
        <p:spPr>
          <a:xfrm>
            <a:off x="5761038" y="4868847"/>
            <a:ext cx="5486400" cy="1071062"/>
          </a:xfrm>
        </p:spPr>
        <p:txBody>
          <a:bodyPr/>
          <a:lstStyle/>
          <a:p>
            <a:r>
              <a:rPr lang="en-US" dirty="0" smtClean="0"/>
              <a:t>Brian Conger – Director of Operations, b-cycle</a:t>
            </a:r>
          </a:p>
        </p:txBody>
      </p:sp>
    </p:spTree>
    <p:extLst>
      <p:ext uri="{BB962C8B-B14F-4D97-AF65-F5344CB8AC3E}">
        <p14:creationId xmlns:p14="http://schemas.microsoft.com/office/powerpoint/2010/main" val="3856319120"/>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Ascend Customer Network</a:t>
            </a:r>
            <a:endParaRPr lang="en-US" dirty="0"/>
          </a:p>
        </p:txBody>
      </p:sp>
      <p:pic>
        <p:nvPicPr>
          <p:cNvPr id="4" name="Picture 3"/>
          <p:cNvPicPr>
            <a:picLocks noChangeAspect="1"/>
          </p:cNvPicPr>
          <p:nvPr/>
        </p:nvPicPr>
        <p:blipFill>
          <a:blip r:embed="rId2"/>
          <a:stretch>
            <a:fillRect/>
          </a:stretch>
        </p:blipFill>
        <p:spPr>
          <a:xfrm>
            <a:off x="2522537" y="1187239"/>
            <a:ext cx="7391400" cy="5692310"/>
          </a:xfrm>
          <a:prstGeom prst="rect">
            <a:avLst/>
          </a:prstGeom>
        </p:spPr>
      </p:pic>
    </p:spTree>
    <p:extLst>
      <p:ext uri="{BB962C8B-B14F-4D97-AF65-F5344CB8AC3E}">
        <p14:creationId xmlns:p14="http://schemas.microsoft.com/office/powerpoint/2010/main" val="3288633415"/>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3779496"/>
          </a:xfrm>
          <a:prstGeom prst="rect">
            <a:avLst/>
          </a:prstGeom>
        </p:spPr>
        <p:txBody>
          <a:bodyPr/>
          <a:lstStyle/>
          <a:p>
            <a:pPr lvl="0"/>
            <a:r>
              <a:rPr lang="en-US" dirty="0"/>
              <a:t>Office Mobile proliferation</a:t>
            </a:r>
            <a:endParaRPr lang="en-US" sz="2448" dirty="0"/>
          </a:p>
          <a:p>
            <a:pPr lvl="1"/>
            <a:r>
              <a:rPr lang="en-US" dirty="0"/>
              <a:t>Ability to link multiple accounts is a game </a:t>
            </a:r>
            <a:r>
              <a:rPr lang="en-US" dirty="0" smtClean="0"/>
              <a:t>changer</a:t>
            </a:r>
          </a:p>
          <a:p>
            <a:pPr lvl="1"/>
            <a:r>
              <a:rPr lang="en-US" dirty="0" smtClean="0"/>
              <a:t>SharePoint 2013 On-premises, SharePoint Online, </a:t>
            </a:r>
            <a:r>
              <a:rPr lang="en-US" dirty="0" err="1" smtClean="0"/>
              <a:t>OneDrive</a:t>
            </a:r>
            <a:r>
              <a:rPr lang="en-US" dirty="0" smtClean="0"/>
              <a:t> for Business, </a:t>
            </a:r>
            <a:r>
              <a:rPr lang="en-US" dirty="0"/>
              <a:t>AND personal </a:t>
            </a:r>
            <a:r>
              <a:rPr lang="en-US" dirty="0" err="1" smtClean="0"/>
              <a:t>OneDrive</a:t>
            </a:r>
            <a:r>
              <a:rPr lang="en-US" dirty="0" smtClean="0"/>
              <a:t> all </a:t>
            </a:r>
            <a:r>
              <a:rPr lang="en-US" dirty="0"/>
              <a:t>on your device!</a:t>
            </a:r>
            <a:endParaRPr lang="en-US" sz="2040" dirty="0"/>
          </a:p>
          <a:p>
            <a:pPr lvl="1"/>
            <a:r>
              <a:rPr lang="en-US" dirty="0" smtClean="0"/>
              <a:t>“Can </a:t>
            </a:r>
            <a:r>
              <a:rPr lang="en-US" dirty="0"/>
              <a:t>get my docs </a:t>
            </a:r>
            <a:r>
              <a:rPr lang="en-US" dirty="0" smtClean="0"/>
              <a:t>anywhere”</a:t>
            </a:r>
            <a:endParaRPr lang="en-US" sz="2040" dirty="0"/>
          </a:p>
          <a:p>
            <a:r>
              <a:rPr lang="en-US" dirty="0" smtClean="0"/>
              <a:t>Yammer and Office Online</a:t>
            </a:r>
          </a:p>
          <a:p>
            <a:pPr lvl="1"/>
            <a:r>
              <a:rPr lang="en-US" dirty="0" smtClean="0"/>
              <a:t>Finally have integration</a:t>
            </a:r>
          </a:p>
          <a:p>
            <a:pPr lvl="1"/>
            <a:r>
              <a:rPr lang="en-US" dirty="0" smtClean="0"/>
              <a:t>Helps solve the “what tool when/where to upload docs” questions</a:t>
            </a:r>
            <a:endParaRPr lang="en-US" dirty="0"/>
          </a:p>
        </p:txBody>
      </p:sp>
      <p:sp>
        <p:nvSpPr>
          <p:cNvPr id="2" name="Title 1"/>
          <p:cNvSpPr>
            <a:spLocks noGrp="1"/>
          </p:cNvSpPr>
          <p:nvPr>
            <p:ph type="title"/>
          </p:nvPr>
        </p:nvSpPr>
        <p:spPr/>
        <p:txBody>
          <a:bodyPr/>
          <a:lstStyle/>
          <a:p>
            <a:r>
              <a:rPr lang="en-US" dirty="0" smtClean="0"/>
              <a:t>Office Mobile, Office Online</a:t>
            </a:r>
            <a:endParaRPr lang="en-US" dirty="0"/>
          </a:p>
        </p:txBody>
      </p:sp>
    </p:spTree>
    <p:extLst>
      <p:ext uri="{BB962C8B-B14F-4D97-AF65-F5344CB8AC3E}">
        <p14:creationId xmlns:p14="http://schemas.microsoft.com/office/powerpoint/2010/main" val="725424414"/>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3877985"/>
          </a:xfrm>
          <a:prstGeom prst="rect">
            <a:avLst/>
          </a:prstGeom>
        </p:spPr>
        <p:txBody>
          <a:bodyPr/>
          <a:lstStyle/>
          <a:p>
            <a:pPr lvl="0"/>
            <a:r>
              <a:rPr lang="en-US" dirty="0" smtClean="0"/>
              <a:t>Internal </a:t>
            </a:r>
            <a:r>
              <a:rPr lang="en-US" dirty="0"/>
              <a:t>Audit </a:t>
            </a:r>
            <a:r>
              <a:rPr lang="en-US" dirty="0" smtClean="0"/>
              <a:t>Team- </a:t>
            </a:r>
            <a:r>
              <a:rPr lang="en-US" dirty="0"/>
              <a:t>first official </a:t>
            </a:r>
            <a:r>
              <a:rPr lang="en-US" dirty="0" err="1" smtClean="0"/>
              <a:t>OneDrive</a:t>
            </a:r>
            <a:r>
              <a:rPr lang="en-US" dirty="0" smtClean="0"/>
              <a:t> For Business </a:t>
            </a:r>
            <a:r>
              <a:rPr lang="en-US" dirty="0"/>
              <a:t>and Office 365 </a:t>
            </a:r>
            <a:r>
              <a:rPr lang="en-US" dirty="0" smtClean="0"/>
              <a:t>user</a:t>
            </a:r>
          </a:p>
          <a:p>
            <a:pPr lvl="0"/>
            <a:r>
              <a:rPr lang="en-US" dirty="0" smtClean="0"/>
              <a:t>LOVES </a:t>
            </a:r>
            <a:r>
              <a:rPr lang="en-US" dirty="0"/>
              <a:t>the ability to share files with external partners without having to email things back and </a:t>
            </a:r>
            <a:r>
              <a:rPr lang="en-US" dirty="0" smtClean="0"/>
              <a:t>forth</a:t>
            </a:r>
          </a:p>
          <a:p>
            <a:pPr lvl="0"/>
            <a:r>
              <a:rPr lang="en-US" dirty="0" smtClean="0"/>
              <a:t>Overall Personal storage </a:t>
            </a:r>
            <a:r>
              <a:rPr lang="en-US" dirty="0"/>
              <a:t>growth has been </a:t>
            </a:r>
            <a:r>
              <a:rPr lang="en-US" dirty="0" smtClean="0"/>
              <a:t>massive</a:t>
            </a:r>
            <a:endParaRPr lang="en-US" sz="1632" dirty="0">
              <a:solidFill>
                <a:srgbClr val="FF0000"/>
              </a:solidFill>
            </a:endParaRPr>
          </a:p>
          <a:p>
            <a:endParaRPr lang="en-US" dirty="0"/>
          </a:p>
        </p:txBody>
      </p:sp>
      <p:sp>
        <p:nvSpPr>
          <p:cNvPr id="2" name="Title 1"/>
          <p:cNvSpPr>
            <a:spLocks noGrp="1"/>
          </p:cNvSpPr>
          <p:nvPr>
            <p:ph type="title"/>
          </p:nvPr>
        </p:nvSpPr>
        <p:spPr/>
        <p:txBody>
          <a:bodyPr/>
          <a:lstStyle/>
          <a:p>
            <a:pPr lvl="0"/>
            <a:r>
              <a:rPr lang="en-US" dirty="0" err="1" smtClean="0"/>
              <a:t>OneDrive</a:t>
            </a:r>
            <a:r>
              <a:rPr lang="en-US" dirty="0" smtClean="0"/>
              <a:t> </a:t>
            </a:r>
            <a:r>
              <a:rPr lang="en-US" dirty="0"/>
              <a:t>For Business usage on the </a:t>
            </a:r>
            <a:r>
              <a:rPr lang="en-US" dirty="0" smtClean="0"/>
              <a:t>rise</a:t>
            </a:r>
            <a:endParaRPr lang="en-US" dirty="0"/>
          </a:p>
        </p:txBody>
      </p:sp>
    </p:spTree>
    <p:extLst>
      <p:ext uri="{BB962C8B-B14F-4D97-AF65-F5344CB8AC3E}">
        <p14:creationId xmlns:p14="http://schemas.microsoft.com/office/powerpoint/2010/main" val="1780815165"/>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74639" y="449262"/>
            <a:ext cx="11887197" cy="6095999"/>
          </a:xfrm>
          <a:prstGeom prst="rect">
            <a:avLst/>
          </a:prstGeom>
        </p:spPr>
      </p:pic>
    </p:spTree>
    <p:extLst>
      <p:ext uri="{BB962C8B-B14F-4D97-AF65-F5344CB8AC3E}">
        <p14:creationId xmlns:p14="http://schemas.microsoft.com/office/powerpoint/2010/main" val="754014281"/>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Analytics and Admin Tools	</a:t>
            </a:r>
            <a:endParaRPr lang="en-US" dirty="0"/>
          </a:p>
        </p:txBody>
      </p:sp>
      <p:sp>
        <p:nvSpPr>
          <p:cNvPr id="3" name="Content Placeholder 2"/>
          <p:cNvSpPr>
            <a:spLocks noGrp="1"/>
          </p:cNvSpPr>
          <p:nvPr>
            <p:ph type="body" sz="quarter" idx="10"/>
          </p:nvPr>
        </p:nvSpPr>
        <p:spPr>
          <a:xfrm>
            <a:off x="274639" y="1212849"/>
            <a:ext cx="5486399" cy="1920526"/>
          </a:xfrm>
          <a:prstGeom prst="rect">
            <a:avLst/>
          </a:prstGeom>
        </p:spPr>
        <p:txBody>
          <a:bodyPr/>
          <a:lstStyle/>
          <a:p>
            <a:pPr lvl="0"/>
            <a:r>
              <a:rPr lang="en-US" dirty="0"/>
              <a:t>Better analytics through </a:t>
            </a:r>
            <a:r>
              <a:rPr lang="en-US" dirty="0" err="1"/>
              <a:t>AvePoint</a:t>
            </a:r>
            <a:r>
              <a:rPr lang="en-US" dirty="0"/>
              <a:t> </a:t>
            </a:r>
            <a:r>
              <a:rPr lang="en-US" dirty="0" err="1" smtClean="0"/>
              <a:t>DocAve</a:t>
            </a:r>
            <a:endParaRPr lang="en-US" sz="2448" dirty="0"/>
          </a:p>
          <a:p>
            <a:pPr lvl="1"/>
            <a:r>
              <a:rPr lang="en-US" dirty="0"/>
              <a:t>Far better granularity than what OOTB </a:t>
            </a:r>
            <a:r>
              <a:rPr lang="en-US" dirty="0" smtClean="0"/>
              <a:t>offers</a:t>
            </a:r>
            <a:endParaRPr lang="en-US" sz="2040" dirty="0"/>
          </a:p>
        </p:txBody>
      </p:sp>
      <p:sp>
        <p:nvSpPr>
          <p:cNvPr id="4" name="Text Placeholder 3"/>
          <p:cNvSpPr>
            <a:spLocks noGrp="1"/>
          </p:cNvSpPr>
          <p:nvPr>
            <p:ph type="body" sz="quarter" idx="11"/>
          </p:nvPr>
        </p:nvSpPr>
        <p:spPr>
          <a:xfrm>
            <a:off x="6675439" y="1212849"/>
            <a:ext cx="5486399" cy="4382738"/>
          </a:xfrm>
        </p:spPr>
        <p:txBody>
          <a:bodyPr/>
          <a:lstStyle/>
          <a:p>
            <a:pPr lvl="0"/>
            <a:r>
              <a:rPr lang="en-US" dirty="0"/>
              <a:t>Making Admin Management easier</a:t>
            </a:r>
            <a:endParaRPr lang="en-US" sz="2448" dirty="0"/>
          </a:p>
          <a:p>
            <a:pPr lvl="1"/>
            <a:r>
              <a:rPr lang="en-US" dirty="0"/>
              <a:t>UPS sync report </a:t>
            </a:r>
            <a:r>
              <a:rPr lang="en-US" dirty="0">
                <a:hlinkClick r:id="rId2"/>
              </a:rPr>
              <a:t>http://blog.stevienova.com/2011/04/20/sharepoint-2010-track-user-profile-changes-over-time-using-merge/</a:t>
            </a:r>
            <a:endParaRPr lang="en-US" sz="2040" dirty="0"/>
          </a:p>
          <a:p>
            <a:pPr lvl="1"/>
            <a:r>
              <a:rPr lang="en-US" dirty="0" err="1"/>
              <a:t>PowerPivot</a:t>
            </a:r>
            <a:r>
              <a:rPr lang="en-US" dirty="0"/>
              <a:t> refresh SSRS report</a:t>
            </a:r>
            <a:endParaRPr lang="en-US" sz="2040" dirty="0"/>
          </a:p>
          <a:p>
            <a:pPr lvl="1"/>
            <a:r>
              <a:rPr lang="en-US" dirty="0"/>
              <a:t>PowerShell</a:t>
            </a:r>
            <a:endParaRPr lang="en-US" sz="2040" dirty="0"/>
          </a:p>
          <a:p>
            <a:endParaRPr lang="en-US" dirty="0"/>
          </a:p>
        </p:txBody>
      </p:sp>
      <p:pic>
        <p:nvPicPr>
          <p:cNvPr id="2052" name="Picture 4" descr="http://www.avepoint.com/mysite/images/header/DocAve6_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0037" y="3459302"/>
            <a:ext cx="2920528" cy="8761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3997322"/>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s7d4.scene7.com/is/image/TrekBicycleProducts/Asset_213246?wid=980&amp;hei=430&amp;fit=fit,1&amp;fmt=jpg&amp;qlt=80,1&amp;op_usm=0,0,0,0&amp;iccEmbed=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4163" y="0"/>
            <a:ext cx="15803526" cy="69955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1284126"/>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3877985"/>
          </a:xfrm>
        </p:spPr>
        <p:txBody>
          <a:bodyPr/>
          <a:lstStyle/>
          <a:p>
            <a:r>
              <a:rPr lang="en-US" dirty="0"/>
              <a:t>Professional </a:t>
            </a:r>
            <a:r>
              <a:rPr lang="en-US" dirty="0" smtClean="0"/>
              <a:t>Cyclists, team liaisons, and assistants </a:t>
            </a:r>
            <a:r>
              <a:rPr lang="en-US" dirty="0"/>
              <a:t>all over the world</a:t>
            </a:r>
          </a:p>
          <a:p>
            <a:pPr lvl="0"/>
            <a:r>
              <a:rPr lang="en-US" dirty="0" smtClean="0"/>
              <a:t>Cyclists have never really had an intranet - very intuitive and easy to use</a:t>
            </a:r>
          </a:p>
          <a:p>
            <a:r>
              <a:rPr lang="en-US" dirty="0" smtClean="0"/>
              <a:t>Mobile, Windows, Mac, etc.</a:t>
            </a:r>
          </a:p>
          <a:p>
            <a:endParaRPr lang="en-US" dirty="0"/>
          </a:p>
        </p:txBody>
      </p:sp>
      <p:sp>
        <p:nvSpPr>
          <p:cNvPr id="2" name="Title 1"/>
          <p:cNvSpPr>
            <a:spLocks noGrp="1"/>
          </p:cNvSpPr>
          <p:nvPr>
            <p:ph type="title"/>
          </p:nvPr>
        </p:nvSpPr>
        <p:spPr/>
        <p:txBody>
          <a:bodyPr/>
          <a:lstStyle/>
          <a:p>
            <a:pPr lvl="0"/>
            <a:r>
              <a:rPr lang="en-US" dirty="0" smtClean="0"/>
              <a:t>Office </a:t>
            </a:r>
            <a:r>
              <a:rPr lang="en-US" dirty="0"/>
              <a:t>365 for our New Race </a:t>
            </a:r>
            <a:r>
              <a:rPr lang="en-US" dirty="0" smtClean="0"/>
              <a:t>Team</a:t>
            </a:r>
            <a:endParaRPr lang="en-US" dirty="0"/>
          </a:p>
        </p:txBody>
      </p:sp>
    </p:spTree>
    <p:extLst>
      <p:ext uri="{BB962C8B-B14F-4D97-AF65-F5344CB8AC3E}">
        <p14:creationId xmlns:p14="http://schemas.microsoft.com/office/powerpoint/2010/main" val="4422590"/>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ltGray">
          <a:xfrm>
            <a:off x="-118953" y="3"/>
            <a:ext cx="12434712" cy="6994526"/>
          </a:xfrm>
          <a:prstGeom prst="rect">
            <a:avLst/>
          </a:prstGeom>
        </p:spPr>
      </p:pic>
      <p:sp>
        <p:nvSpPr>
          <p:cNvPr id="5" name="Rectangle 4"/>
          <p:cNvSpPr/>
          <p:nvPr/>
        </p:nvSpPr>
        <p:spPr bwMode="auto">
          <a:xfrm>
            <a:off x="7208837" y="754066"/>
            <a:ext cx="4839727" cy="5486400"/>
          </a:xfrm>
          <a:prstGeom prst="rect">
            <a:avLst/>
          </a:prstGeom>
          <a:solidFill>
            <a:schemeClr val="accent1">
              <a:alpha val="79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endParaRPr lang="en-US" sz="4400" dirty="0"/>
          </a:p>
          <a:p>
            <a:pPr lvl="1"/>
            <a:r>
              <a:rPr lang="en-US" sz="3200" dirty="0"/>
              <a:t>"It just </a:t>
            </a:r>
            <a:r>
              <a:rPr lang="en-US" sz="3200" dirty="0" smtClean="0"/>
              <a:t>works“</a:t>
            </a:r>
          </a:p>
          <a:p>
            <a:pPr lvl="1"/>
            <a:endParaRPr lang="en-US" sz="3200" dirty="0"/>
          </a:p>
          <a:p>
            <a:pPr lvl="1"/>
            <a:r>
              <a:rPr lang="en-US" sz="3200" dirty="0" smtClean="0"/>
              <a:t>“Quick and Easy”</a:t>
            </a:r>
          </a:p>
          <a:p>
            <a:pPr lvl="1"/>
            <a:endParaRPr lang="en-US" sz="3200" dirty="0"/>
          </a:p>
          <a:p>
            <a:pPr lvl="1"/>
            <a:r>
              <a:rPr lang="en-US" sz="3200" dirty="0" smtClean="0"/>
              <a:t>“Fun and Flexible”</a:t>
            </a:r>
          </a:p>
          <a:p>
            <a:pPr lvl="1"/>
            <a:endParaRPr lang="en-US" sz="3200" dirty="0"/>
          </a:p>
          <a:p>
            <a:pPr lvl="1"/>
            <a:r>
              <a:rPr lang="en-US" sz="3200" dirty="0" smtClean="0"/>
              <a:t>“Awesome”</a:t>
            </a:r>
            <a:endParaRPr lang="en-US" sz="3200" dirty="0"/>
          </a:p>
        </p:txBody>
      </p:sp>
    </p:spTree>
    <p:extLst>
      <p:ext uri="{BB962C8B-B14F-4D97-AF65-F5344CB8AC3E}">
        <p14:creationId xmlns:p14="http://schemas.microsoft.com/office/powerpoint/2010/main" val="4290384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Getting more value</a:t>
            </a:r>
            <a:endParaRPr lang="en-US" dirty="0"/>
          </a:p>
        </p:txBody>
      </p:sp>
    </p:spTree>
    <p:extLst>
      <p:ext uri="{BB962C8B-B14F-4D97-AF65-F5344CB8AC3E}">
        <p14:creationId xmlns:p14="http://schemas.microsoft.com/office/powerpoint/2010/main" val="2584709038"/>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About Trek</a:t>
            </a:r>
            <a:endParaRPr lang="en-US" dirty="0"/>
          </a:p>
        </p:txBody>
      </p:sp>
      <p:sp>
        <p:nvSpPr>
          <p:cNvPr id="6" name="Text Placeholder 5"/>
          <p:cNvSpPr>
            <a:spLocks noGrp="1"/>
          </p:cNvSpPr>
          <p:nvPr>
            <p:ph type="body" sz="quarter" idx="11"/>
          </p:nvPr>
        </p:nvSpPr>
        <p:spPr>
          <a:xfrm>
            <a:off x="274639" y="1212849"/>
            <a:ext cx="11889564" cy="5355312"/>
          </a:xfrm>
        </p:spPr>
        <p:txBody>
          <a:bodyPr/>
          <a:lstStyle/>
          <a:p>
            <a:pPr fontAlgn="base"/>
            <a:r>
              <a:rPr lang="en-US" dirty="0" smtClean="0"/>
              <a:t>Founded: 1976</a:t>
            </a:r>
          </a:p>
          <a:p>
            <a:pPr fontAlgn="base"/>
            <a:r>
              <a:rPr lang="en-US" dirty="0" smtClean="0"/>
              <a:t>Headquarters: Waterloo, WI</a:t>
            </a:r>
          </a:p>
          <a:p>
            <a:pPr fontAlgn="base"/>
            <a:r>
              <a:rPr lang="en-US" dirty="0" smtClean="0"/>
              <a:t>26 Offices Worldwide</a:t>
            </a:r>
          </a:p>
          <a:p>
            <a:pPr fontAlgn="base"/>
            <a:r>
              <a:rPr lang="en-US" dirty="0" smtClean="0"/>
              <a:t>Privately Owned</a:t>
            </a:r>
          </a:p>
          <a:p>
            <a:pPr fontAlgn="base"/>
            <a:r>
              <a:rPr lang="en-US" dirty="0" smtClean="0"/>
              <a:t>~1800 employees, ~1300 Information Workers</a:t>
            </a:r>
          </a:p>
          <a:p>
            <a:pPr fontAlgn="base"/>
            <a:endParaRPr lang="en-US" dirty="0"/>
          </a:p>
          <a:p>
            <a:pPr fontAlgn="base"/>
            <a:r>
              <a:rPr lang="en-US" dirty="0" smtClean="0"/>
              <a:t>We build bikes! And software, and bike share, and more.</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17345" y="601776"/>
            <a:ext cx="4063492" cy="914286"/>
          </a:xfrm>
          <a:prstGeom prst="rect">
            <a:avLst/>
          </a:prstGeom>
        </p:spPr>
      </p:pic>
    </p:spTree>
    <p:extLst>
      <p:ext uri="{BB962C8B-B14F-4D97-AF65-F5344CB8AC3E}">
        <p14:creationId xmlns:p14="http://schemas.microsoft.com/office/powerpoint/2010/main" val="1273835138"/>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4321119"/>
          </a:xfrm>
          <a:prstGeom prst="rect">
            <a:avLst/>
          </a:prstGeom>
        </p:spPr>
        <p:txBody>
          <a:bodyPr/>
          <a:lstStyle/>
          <a:p>
            <a:r>
              <a:rPr lang="en-US" dirty="0" smtClean="0"/>
              <a:t>Unification across Personal profile data, Search</a:t>
            </a:r>
            <a:r>
              <a:rPr lang="en-US" dirty="0"/>
              <a:t>, </a:t>
            </a:r>
            <a:r>
              <a:rPr lang="en-US" dirty="0" smtClean="0"/>
              <a:t>and </a:t>
            </a:r>
            <a:r>
              <a:rPr lang="en-US" dirty="0"/>
              <a:t>Lync </a:t>
            </a:r>
            <a:r>
              <a:rPr lang="en-US" dirty="0" smtClean="0"/>
              <a:t>Online </a:t>
            </a:r>
            <a:r>
              <a:rPr lang="en-US" dirty="0"/>
              <a:t>make finding/reaching out to experts easier</a:t>
            </a:r>
            <a:endParaRPr lang="en-US" sz="3640" dirty="0"/>
          </a:p>
          <a:p>
            <a:r>
              <a:rPr lang="en-US" dirty="0"/>
              <a:t>Users really love </a:t>
            </a:r>
            <a:r>
              <a:rPr lang="en-US" dirty="0" smtClean="0"/>
              <a:t>presence </a:t>
            </a:r>
            <a:r>
              <a:rPr lang="en-US" dirty="0"/>
              <a:t>in </a:t>
            </a:r>
            <a:r>
              <a:rPr lang="en-US" dirty="0" smtClean="0"/>
              <a:t>SharePoint</a:t>
            </a:r>
          </a:p>
          <a:p>
            <a:r>
              <a:rPr lang="en-US" sz="3640" dirty="0" err="1"/>
              <a:t>Lync</a:t>
            </a:r>
            <a:r>
              <a:rPr lang="en-US" sz="3640" dirty="0"/>
              <a:t> Online has simplified our ability to utilize </a:t>
            </a:r>
            <a:r>
              <a:rPr lang="en-US" sz="3640" dirty="0" err="1"/>
              <a:t>Lync</a:t>
            </a:r>
            <a:r>
              <a:rPr lang="en-US" sz="3640" dirty="0"/>
              <a:t> to its fullest</a:t>
            </a:r>
          </a:p>
          <a:p>
            <a:endParaRPr lang="en-US" dirty="0"/>
          </a:p>
        </p:txBody>
      </p:sp>
      <p:sp>
        <p:nvSpPr>
          <p:cNvPr id="2" name="Title 1"/>
          <p:cNvSpPr>
            <a:spLocks noGrp="1"/>
          </p:cNvSpPr>
          <p:nvPr>
            <p:ph type="title"/>
          </p:nvPr>
        </p:nvSpPr>
        <p:spPr/>
        <p:txBody>
          <a:bodyPr/>
          <a:lstStyle/>
          <a:p>
            <a:r>
              <a:rPr lang="en-US" dirty="0" smtClean="0"/>
              <a:t>Lync Online</a:t>
            </a:r>
            <a:endParaRPr lang="en-US" dirty="0"/>
          </a:p>
        </p:txBody>
      </p:sp>
    </p:spTree>
    <p:extLst>
      <p:ext uri="{BB962C8B-B14F-4D97-AF65-F5344CB8AC3E}">
        <p14:creationId xmlns:p14="http://schemas.microsoft.com/office/powerpoint/2010/main" val="1932084697"/>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1551194"/>
          </a:xfrm>
          <a:prstGeom prst="rect">
            <a:avLst/>
          </a:prstGeom>
        </p:spPr>
        <p:txBody>
          <a:bodyPr/>
          <a:lstStyle/>
          <a:p>
            <a:pPr lvl="0"/>
            <a:r>
              <a:rPr lang="en-US" dirty="0" smtClean="0"/>
              <a:t>Mobile Projects</a:t>
            </a:r>
            <a:endParaRPr lang="en-US" sz="2448" dirty="0"/>
          </a:p>
          <a:p>
            <a:pPr lvl="1"/>
            <a:r>
              <a:rPr lang="en-US" dirty="0"/>
              <a:t>Engineering Testing</a:t>
            </a:r>
            <a:endParaRPr lang="en-US" sz="2040" dirty="0"/>
          </a:p>
          <a:p>
            <a:pPr lvl="1"/>
            <a:r>
              <a:rPr lang="en-US" dirty="0"/>
              <a:t>Proto Lab </a:t>
            </a:r>
            <a:r>
              <a:rPr lang="en-US" dirty="0" smtClean="0"/>
              <a:t>Photos</a:t>
            </a:r>
            <a:endParaRPr lang="en-US" sz="2040" dirty="0"/>
          </a:p>
        </p:txBody>
      </p:sp>
      <p:sp>
        <p:nvSpPr>
          <p:cNvPr id="2" name="Title 1"/>
          <p:cNvSpPr>
            <a:spLocks noGrp="1"/>
          </p:cNvSpPr>
          <p:nvPr>
            <p:ph type="title"/>
          </p:nvPr>
        </p:nvSpPr>
        <p:spPr/>
        <p:txBody>
          <a:bodyPr/>
          <a:lstStyle/>
          <a:p>
            <a:r>
              <a:rPr lang="en-US" dirty="0" smtClean="0"/>
              <a:t>Mobile proliferation within the business</a:t>
            </a:r>
            <a:endParaRPr lang="en-US" dirty="0"/>
          </a:p>
        </p:txBody>
      </p:sp>
      <p:pic>
        <p:nvPicPr>
          <p:cNvPr id="1026" name="Picture 2" descr="shareplus-logo.png (317×9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4606" y="2163762"/>
            <a:ext cx="4683190" cy="1447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0210358"/>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 Lab</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80237" y="1337395"/>
            <a:ext cx="4114801" cy="548640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1437" y="1337395"/>
            <a:ext cx="4114801" cy="5486400"/>
          </a:xfrm>
          <a:prstGeom prst="rect">
            <a:avLst/>
          </a:prstGeom>
        </p:spPr>
      </p:pic>
    </p:spTree>
    <p:extLst>
      <p:ext uri="{BB962C8B-B14F-4D97-AF65-F5344CB8AC3E}">
        <p14:creationId xmlns:p14="http://schemas.microsoft.com/office/powerpoint/2010/main" val="1742574381"/>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3877985"/>
          </a:xfrm>
        </p:spPr>
        <p:txBody>
          <a:bodyPr/>
          <a:lstStyle/>
          <a:p>
            <a:r>
              <a:rPr lang="en-US" dirty="0" smtClean="0"/>
              <a:t>MSDN subscriptions are ideal because of the monthly credits you get</a:t>
            </a:r>
          </a:p>
          <a:p>
            <a:r>
              <a:rPr lang="en-US" dirty="0" smtClean="0"/>
              <a:t>Automate builds via PowerShell</a:t>
            </a:r>
          </a:p>
          <a:p>
            <a:r>
              <a:rPr lang="en-US" dirty="0" smtClean="0"/>
              <a:t>Can build, test, and destroy all in the same day - perfect for testing CU's and custom solutions</a:t>
            </a:r>
          </a:p>
          <a:p>
            <a:endParaRPr lang="en-US" dirty="0"/>
          </a:p>
        </p:txBody>
      </p:sp>
      <p:sp>
        <p:nvSpPr>
          <p:cNvPr id="2" name="Title 1"/>
          <p:cNvSpPr>
            <a:spLocks noGrp="1"/>
          </p:cNvSpPr>
          <p:nvPr>
            <p:ph type="title"/>
          </p:nvPr>
        </p:nvSpPr>
        <p:spPr/>
        <p:txBody>
          <a:bodyPr/>
          <a:lstStyle/>
          <a:p>
            <a:r>
              <a:rPr lang="en-US" smtClean="0"/>
              <a:t>Azure IaaS – Dev/Test	</a:t>
            </a:r>
            <a:endParaRPr lang="en-US" dirty="0"/>
          </a:p>
        </p:txBody>
      </p:sp>
    </p:spTree>
    <p:extLst>
      <p:ext uri="{BB962C8B-B14F-4D97-AF65-F5344CB8AC3E}">
        <p14:creationId xmlns:p14="http://schemas.microsoft.com/office/powerpoint/2010/main" val="1499142139"/>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We Are Going</a:t>
            </a:r>
            <a:endParaRPr lang="en-US" dirty="0"/>
          </a:p>
        </p:txBody>
      </p:sp>
    </p:spTree>
    <p:extLst>
      <p:ext uri="{BB962C8B-B14F-4D97-AF65-F5344CB8AC3E}">
        <p14:creationId xmlns:p14="http://schemas.microsoft.com/office/powerpoint/2010/main" val="169821534"/>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Office 365</a:t>
            </a:r>
            <a:endParaRPr lang="en-US" dirty="0"/>
          </a:p>
        </p:txBody>
      </p:sp>
      <p:sp>
        <p:nvSpPr>
          <p:cNvPr id="3" name="Content Placeholder 2"/>
          <p:cNvSpPr>
            <a:spLocks noGrp="1"/>
          </p:cNvSpPr>
          <p:nvPr>
            <p:ph type="body" sz="quarter" idx="10"/>
          </p:nvPr>
        </p:nvSpPr>
        <p:spPr>
          <a:xfrm>
            <a:off x="274639" y="1212849"/>
            <a:ext cx="5486399" cy="4930581"/>
          </a:xfrm>
        </p:spPr>
        <p:txBody>
          <a:bodyPr/>
          <a:lstStyle/>
          <a:p>
            <a:pPr lvl="0"/>
            <a:r>
              <a:rPr lang="en-US" dirty="0" smtClean="0"/>
              <a:t>It’s the future</a:t>
            </a:r>
          </a:p>
          <a:p>
            <a:r>
              <a:rPr lang="en-US" dirty="0" smtClean="0"/>
              <a:t>Pros:</a:t>
            </a:r>
          </a:p>
          <a:p>
            <a:pPr lvl="1"/>
            <a:r>
              <a:rPr lang="en-US" dirty="0" smtClean="0"/>
              <a:t>Zero infrastructure management</a:t>
            </a:r>
          </a:p>
          <a:p>
            <a:pPr lvl="1"/>
            <a:r>
              <a:rPr lang="en-US" dirty="0" smtClean="0"/>
              <a:t>Power BI</a:t>
            </a:r>
            <a:endParaRPr lang="en-US" dirty="0"/>
          </a:p>
          <a:p>
            <a:r>
              <a:rPr lang="en-US" dirty="0" smtClean="0"/>
              <a:t>Challenges:</a:t>
            </a:r>
          </a:p>
          <a:p>
            <a:pPr lvl="1"/>
            <a:r>
              <a:rPr lang="en-US" dirty="0" smtClean="0"/>
              <a:t>Branding and URL issues</a:t>
            </a:r>
          </a:p>
          <a:p>
            <a:pPr lvl="1"/>
            <a:r>
              <a:rPr lang="en-US" dirty="0" smtClean="0"/>
              <a:t>Migrating </a:t>
            </a:r>
            <a:r>
              <a:rPr lang="en-US" dirty="0" err="1" smtClean="0"/>
              <a:t>OneDrive</a:t>
            </a:r>
            <a:r>
              <a:rPr lang="en-US" dirty="0" smtClean="0"/>
              <a:t> for Business data from on-premises to the cloud</a:t>
            </a:r>
          </a:p>
          <a:p>
            <a:endParaRPr lang="en-US" dirty="0"/>
          </a:p>
        </p:txBody>
      </p:sp>
      <p:sp>
        <p:nvSpPr>
          <p:cNvPr id="5" name="Text Placeholder 4"/>
          <p:cNvSpPr>
            <a:spLocks noGrp="1"/>
          </p:cNvSpPr>
          <p:nvPr>
            <p:ph type="body" sz="quarter" idx="11"/>
          </p:nvPr>
        </p:nvSpPr>
        <p:spPr/>
        <p:txBody>
          <a:bodyPr/>
          <a:lstStyle/>
          <a:p>
            <a:r>
              <a:rPr lang="en-US" dirty="0" smtClean="0"/>
              <a:t>Power Map – Ride Data</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80588" y="2278062"/>
            <a:ext cx="5220471" cy="2610236"/>
          </a:xfrm>
          <a:prstGeom prst="rect">
            <a:avLst/>
          </a:prstGeom>
        </p:spPr>
      </p:pic>
    </p:spTree>
    <p:extLst>
      <p:ext uri="{BB962C8B-B14F-4D97-AF65-F5344CB8AC3E}">
        <p14:creationId xmlns:p14="http://schemas.microsoft.com/office/powerpoint/2010/main" val="1872643378"/>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4136517"/>
          </a:xfrm>
        </p:spPr>
        <p:txBody>
          <a:bodyPr/>
          <a:lstStyle/>
          <a:p>
            <a:r>
              <a:rPr lang="en-US" dirty="0" smtClean="0"/>
              <a:t>Convert auto-posting console applications to use API rather than email</a:t>
            </a:r>
          </a:p>
          <a:p>
            <a:r>
              <a:rPr lang="en-US" dirty="0" smtClean="0"/>
              <a:t>Integrate Help Desk ticketing system</a:t>
            </a:r>
          </a:p>
          <a:p>
            <a:pPr lvl="1"/>
            <a:r>
              <a:rPr lang="en-US" dirty="0" smtClean="0"/>
              <a:t>#helpdesk hashtag</a:t>
            </a:r>
          </a:p>
          <a:p>
            <a:r>
              <a:rPr lang="en-US" dirty="0" smtClean="0"/>
              <a:t>Better usage analytics</a:t>
            </a:r>
          </a:p>
          <a:p>
            <a:pPr lvl="1"/>
            <a:r>
              <a:rPr lang="en-US" dirty="0" smtClean="0"/>
              <a:t>Write app that exports all Yammer data</a:t>
            </a:r>
          </a:p>
          <a:p>
            <a:endParaRPr lang="en-US" dirty="0"/>
          </a:p>
        </p:txBody>
      </p:sp>
      <p:sp>
        <p:nvSpPr>
          <p:cNvPr id="2" name="Title 1"/>
          <p:cNvSpPr>
            <a:spLocks noGrp="1"/>
          </p:cNvSpPr>
          <p:nvPr>
            <p:ph type="title"/>
          </p:nvPr>
        </p:nvSpPr>
        <p:spPr/>
        <p:txBody>
          <a:bodyPr/>
          <a:lstStyle/>
          <a:p>
            <a:r>
              <a:rPr lang="en-US" dirty="0" smtClean="0"/>
              <a:t>Tighter Integrations with Yammer</a:t>
            </a:r>
            <a:endParaRPr lang="en-US" dirty="0"/>
          </a:p>
        </p:txBody>
      </p:sp>
    </p:spTree>
    <p:extLst>
      <p:ext uri="{BB962C8B-B14F-4D97-AF65-F5344CB8AC3E}">
        <p14:creationId xmlns:p14="http://schemas.microsoft.com/office/powerpoint/2010/main" val="1545159157"/>
      </p:ext>
    </p:extLst>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5638467"/>
          </a:xfrm>
        </p:spPr>
        <p:txBody>
          <a:bodyPr/>
          <a:lstStyle/>
          <a:p>
            <a:pPr lvl="0"/>
            <a:r>
              <a:rPr lang="en-US" dirty="0" smtClean="0"/>
              <a:t>Potentially use Office Web apps with other LOB systems/web apps</a:t>
            </a:r>
          </a:p>
          <a:p>
            <a:pPr lvl="1"/>
            <a:r>
              <a:rPr lang="en-US" dirty="0" smtClean="0"/>
              <a:t>Dexter (B2B) – embed feeds</a:t>
            </a:r>
          </a:p>
          <a:p>
            <a:pPr lvl="0"/>
            <a:r>
              <a:rPr lang="en-US" dirty="0" smtClean="0"/>
              <a:t>Moving Corporate BI to Azure (SSRS)</a:t>
            </a:r>
          </a:p>
          <a:p>
            <a:pPr lvl="0"/>
            <a:r>
              <a:rPr lang="en-US" dirty="0" smtClean="0"/>
              <a:t>Possibly Power BI/Power Q&amp;A for external dealers</a:t>
            </a:r>
          </a:p>
          <a:p>
            <a:pPr lvl="0"/>
            <a:r>
              <a:rPr lang="en-US" dirty="0" smtClean="0"/>
              <a:t>Mobile apps are coming</a:t>
            </a:r>
          </a:p>
          <a:p>
            <a:pPr lvl="0"/>
            <a:r>
              <a:rPr lang="en-US" dirty="0" smtClean="0"/>
              <a:t>Custom CRM solution to post documents to SharePoint</a:t>
            </a:r>
          </a:p>
          <a:p>
            <a:endParaRPr lang="en-US" dirty="0"/>
          </a:p>
        </p:txBody>
      </p:sp>
      <p:sp>
        <p:nvSpPr>
          <p:cNvPr id="2" name="Title 1"/>
          <p:cNvSpPr>
            <a:spLocks noGrp="1"/>
          </p:cNvSpPr>
          <p:nvPr>
            <p:ph type="title"/>
          </p:nvPr>
        </p:nvSpPr>
        <p:spPr/>
        <p:txBody>
          <a:bodyPr/>
          <a:lstStyle/>
          <a:p>
            <a:r>
              <a:rPr lang="en-US" dirty="0" smtClean="0"/>
              <a:t>And more…</a:t>
            </a:r>
            <a:endParaRPr lang="en-US" dirty="0"/>
          </a:p>
        </p:txBody>
      </p:sp>
    </p:spTree>
    <p:extLst>
      <p:ext uri="{BB962C8B-B14F-4D97-AF65-F5344CB8AC3E}">
        <p14:creationId xmlns:p14="http://schemas.microsoft.com/office/powerpoint/2010/main" val="2330563281"/>
      </p:ext>
    </p:extLst>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Headwinds and Tailwinds</a:t>
            </a:r>
            <a:endParaRPr lang="en-US" dirty="0"/>
          </a:p>
        </p:txBody>
      </p:sp>
    </p:spTree>
    <p:extLst>
      <p:ext uri="{BB962C8B-B14F-4D97-AF65-F5344CB8AC3E}">
        <p14:creationId xmlns:p14="http://schemas.microsoft.com/office/powerpoint/2010/main" val="3624257219"/>
      </p:ext>
    </p:extLst>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3976473"/>
          </a:xfrm>
        </p:spPr>
        <p:txBody>
          <a:bodyPr/>
          <a:lstStyle/>
          <a:p>
            <a:pPr lvl="0"/>
            <a:r>
              <a:rPr lang="en-US" dirty="0" smtClean="0"/>
              <a:t>Not every project was a success</a:t>
            </a:r>
          </a:p>
          <a:p>
            <a:r>
              <a:rPr lang="en-US" dirty="0" smtClean="0"/>
              <a:t>RAMP</a:t>
            </a:r>
          </a:p>
          <a:p>
            <a:pPr lvl="1"/>
            <a:r>
              <a:rPr lang="en-US" dirty="0" smtClean="0"/>
              <a:t>Research arm was interested in a one-stop shop for all research materials, discussion, and BI</a:t>
            </a:r>
          </a:p>
          <a:p>
            <a:pPr lvl="1"/>
            <a:r>
              <a:rPr lang="en-US" dirty="0" smtClean="0"/>
              <a:t>Used SharePoint to capture/catalog unstructured data and make it semi-structured</a:t>
            </a:r>
          </a:p>
          <a:p>
            <a:pPr lvl="1"/>
            <a:r>
              <a:rPr lang="en-US" dirty="0" smtClean="0"/>
              <a:t>Auto-post content to Yammer on demand</a:t>
            </a:r>
          </a:p>
          <a:p>
            <a:pPr marL="0" indent="0">
              <a:buNone/>
            </a:pPr>
            <a:endParaRPr lang="en-US" dirty="0"/>
          </a:p>
        </p:txBody>
      </p:sp>
      <p:sp>
        <p:nvSpPr>
          <p:cNvPr id="2" name="Title 1"/>
          <p:cNvSpPr>
            <a:spLocks noGrp="1"/>
          </p:cNvSpPr>
          <p:nvPr>
            <p:ph type="title"/>
          </p:nvPr>
        </p:nvSpPr>
        <p:spPr/>
        <p:txBody>
          <a:bodyPr/>
          <a:lstStyle/>
          <a:p>
            <a:r>
              <a:rPr lang="en-US" smtClean="0"/>
              <a:t>Headwinds: Some Projects “Crashed”</a:t>
            </a:r>
            <a:endParaRPr lang="en-US" dirty="0"/>
          </a:p>
        </p:txBody>
      </p:sp>
    </p:spTree>
    <p:extLst>
      <p:ext uri="{BB962C8B-B14F-4D97-AF65-F5344CB8AC3E}">
        <p14:creationId xmlns:p14="http://schemas.microsoft.com/office/powerpoint/2010/main" val="2652492990"/>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5"/>
          <p:cNvSpPr>
            <a:spLocks noGrp="1"/>
          </p:cNvSpPr>
          <p:nvPr>
            <p:ph type="body" sz="quarter" idx="10"/>
          </p:nvPr>
        </p:nvSpPr>
        <p:spPr>
          <a:xfrm>
            <a:off x="6686200" y="1212848"/>
            <a:ext cx="5486399" cy="3502497"/>
          </a:xfrm>
        </p:spPr>
        <p:txBody>
          <a:bodyPr/>
          <a:lstStyle/>
          <a:p>
            <a:r>
              <a:rPr lang="en-US" sz="3200" dirty="0" smtClean="0"/>
              <a:t>Enterprise Collaboration</a:t>
            </a:r>
          </a:p>
          <a:p>
            <a:pPr lvl="1"/>
            <a:endParaRPr lang="en-US" sz="3200" dirty="0" smtClean="0">
              <a:latin typeface="+mj-lt"/>
            </a:endParaRPr>
          </a:p>
          <a:p>
            <a:pPr lvl="1"/>
            <a:endParaRPr lang="en-US" sz="3200" dirty="0" smtClean="0">
              <a:latin typeface="+mj-lt"/>
            </a:endParaRPr>
          </a:p>
          <a:p>
            <a:endParaRPr lang="en-US" sz="3200" dirty="0" smtClean="0"/>
          </a:p>
          <a:p>
            <a:r>
              <a:rPr lang="en-US" sz="3200" dirty="0" smtClean="0"/>
              <a:t>Development</a:t>
            </a:r>
          </a:p>
          <a:p>
            <a:endParaRPr lang="en-US" sz="3200" dirty="0" smtClean="0"/>
          </a:p>
        </p:txBody>
      </p:sp>
      <p:sp>
        <p:nvSpPr>
          <p:cNvPr id="3" name="Title 2"/>
          <p:cNvSpPr>
            <a:spLocks noGrp="1"/>
          </p:cNvSpPr>
          <p:nvPr>
            <p:ph type="title"/>
          </p:nvPr>
        </p:nvSpPr>
        <p:spPr/>
        <p:txBody>
          <a:bodyPr/>
          <a:lstStyle/>
          <a:p>
            <a:r>
              <a:rPr lang="en-US" dirty="0" smtClean="0"/>
              <a:t>About The Team</a:t>
            </a:r>
            <a:endParaRPr lang="en-US" dirty="0"/>
          </a:p>
        </p:txBody>
      </p:sp>
      <p:sp>
        <p:nvSpPr>
          <p:cNvPr id="6" name="Text Placeholder 5"/>
          <p:cNvSpPr>
            <a:spLocks noGrp="1"/>
          </p:cNvSpPr>
          <p:nvPr>
            <p:ph type="body" sz="quarter" idx="10"/>
          </p:nvPr>
        </p:nvSpPr>
        <p:spPr>
          <a:xfrm>
            <a:off x="274639" y="1212849"/>
            <a:ext cx="5486399" cy="4099584"/>
          </a:xfrm>
        </p:spPr>
        <p:txBody>
          <a:bodyPr/>
          <a:lstStyle/>
          <a:p>
            <a:r>
              <a:rPr lang="en-US" sz="3200" dirty="0" smtClean="0"/>
              <a:t>BI </a:t>
            </a:r>
            <a:r>
              <a:rPr lang="en-US" sz="3200" dirty="0" err="1" smtClean="0"/>
              <a:t>Devs</a:t>
            </a:r>
            <a:r>
              <a:rPr lang="en-US" sz="3200" dirty="0"/>
              <a:t> </a:t>
            </a:r>
            <a:r>
              <a:rPr lang="en-US" sz="3200" dirty="0" smtClean="0"/>
              <a:t>&amp; DBA</a:t>
            </a:r>
          </a:p>
          <a:p>
            <a:pPr lvl="1"/>
            <a:endParaRPr lang="en-US" sz="3200" dirty="0" smtClean="0">
              <a:latin typeface="+mj-lt"/>
            </a:endParaRPr>
          </a:p>
          <a:p>
            <a:pPr lvl="1"/>
            <a:endParaRPr lang="en-US" sz="3200" dirty="0" smtClean="0">
              <a:latin typeface="+mj-lt"/>
            </a:endParaRPr>
          </a:p>
          <a:p>
            <a:endParaRPr lang="en-US" sz="3200" dirty="0" smtClean="0"/>
          </a:p>
          <a:p>
            <a:endParaRPr lang="en-US" sz="3200" dirty="0" smtClean="0"/>
          </a:p>
          <a:p>
            <a:r>
              <a:rPr lang="en-US" sz="3200" dirty="0" smtClean="0"/>
              <a:t>Analysts &amp; Specialists</a:t>
            </a:r>
          </a:p>
          <a:p>
            <a:endParaRPr lang="en-US" sz="3200" dirty="0" smtClean="0"/>
          </a:p>
        </p:txBody>
      </p:sp>
      <p:grpSp>
        <p:nvGrpSpPr>
          <p:cNvPr id="34" name="Group 33"/>
          <p:cNvGrpSpPr/>
          <p:nvPr/>
        </p:nvGrpSpPr>
        <p:grpSpPr>
          <a:xfrm>
            <a:off x="501776" y="1907859"/>
            <a:ext cx="1100454" cy="1121407"/>
            <a:chOff x="274638" y="1897855"/>
            <a:chExt cx="1100454" cy="1121407"/>
          </a:xfrm>
        </p:grpSpPr>
        <p:pic>
          <p:nvPicPr>
            <p:cNvPr id="4" name="Picture 3"/>
            <p:cNvPicPr>
              <a:picLocks noChangeAspect="1"/>
            </p:cNvPicPr>
            <p:nvPr/>
          </p:nvPicPr>
          <p:blipFill>
            <a:blip r:embed="rId2"/>
            <a:stretch>
              <a:fillRect/>
            </a:stretch>
          </p:blipFill>
          <p:spPr>
            <a:xfrm>
              <a:off x="481965" y="1897855"/>
              <a:ext cx="685800" cy="685800"/>
            </a:xfrm>
            <a:prstGeom prst="rect">
              <a:avLst/>
            </a:prstGeom>
          </p:spPr>
        </p:pic>
        <p:sp>
          <p:nvSpPr>
            <p:cNvPr id="19" name="TextBox 18"/>
            <p:cNvSpPr txBox="1"/>
            <p:nvPr/>
          </p:nvSpPr>
          <p:spPr>
            <a:xfrm>
              <a:off x="274638" y="2529897"/>
              <a:ext cx="1100454" cy="489365"/>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a:t>
              </a:r>
              <a:r>
                <a:rPr lang="en-US" sz="1400" dirty="0" err="1" smtClean="0">
                  <a:gradFill>
                    <a:gsLst>
                      <a:gs pos="2917">
                        <a:schemeClr val="tx1"/>
                      </a:gs>
                      <a:gs pos="30000">
                        <a:schemeClr val="tx1"/>
                      </a:gs>
                    </a:gsLst>
                    <a:lin ang="5400000" scaled="0"/>
                  </a:gradFill>
                </a:rPr>
                <a:t>tlaqua</a:t>
              </a:r>
              <a:endParaRPr lang="en-US" sz="1400" dirty="0" smtClean="0">
                <a:gradFill>
                  <a:gsLst>
                    <a:gs pos="2917">
                      <a:schemeClr val="tx1"/>
                    </a:gs>
                    <a:gs pos="30000">
                      <a:schemeClr val="tx1"/>
                    </a:gs>
                  </a:gsLst>
                  <a:lin ang="5400000" scaled="0"/>
                </a:gradFill>
              </a:endParaRPr>
            </a:p>
          </p:txBody>
        </p:sp>
      </p:grpSp>
      <p:grpSp>
        <p:nvGrpSpPr>
          <p:cNvPr id="33" name="Group 32"/>
          <p:cNvGrpSpPr/>
          <p:nvPr/>
        </p:nvGrpSpPr>
        <p:grpSpPr>
          <a:xfrm>
            <a:off x="1430040" y="1897062"/>
            <a:ext cx="1501158" cy="1143000"/>
            <a:chOff x="1218564" y="1897062"/>
            <a:chExt cx="1501158" cy="1143000"/>
          </a:xfrm>
        </p:grpSpPr>
        <p:pic>
          <p:nvPicPr>
            <p:cNvPr id="7" name="Picture 6"/>
            <p:cNvPicPr>
              <a:picLocks noChangeAspect="1"/>
            </p:cNvPicPr>
            <p:nvPr/>
          </p:nvPicPr>
          <p:blipFill>
            <a:blip r:embed="rId3"/>
            <a:stretch>
              <a:fillRect/>
            </a:stretch>
          </p:blipFill>
          <p:spPr>
            <a:xfrm>
              <a:off x="1626243" y="1897062"/>
              <a:ext cx="685800" cy="685800"/>
            </a:xfrm>
            <a:prstGeom prst="rect">
              <a:avLst/>
            </a:prstGeom>
          </p:spPr>
        </p:pic>
        <p:sp>
          <p:nvSpPr>
            <p:cNvPr id="21" name="TextBox 20"/>
            <p:cNvSpPr txBox="1"/>
            <p:nvPr/>
          </p:nvSpPr>
          <p:spPr>
            <a:xfrm>
              <a:off x="1218564" y="2550697"/>
              <a:ext cx="1501158" cy="489365"/>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@jshanks1984</a:t>
              </a:r>
            </a:p>
          </p:txBody>
        </p:sp>
      </p:grpSp>
      <p:grpSp>
        <p:nvGrpSpPr>
          <p:cNvPr id="32" name="Group 31"/>
          <p:cNvGrpSpPr/>
          <p:nvPr/>
        </p:nvGrpSpPr>
        <p:grpSpPr>
          <a:xfrm>
            <a:off x="2747058" y="1897459"/>
            <a:ext cx="1337579" cy="1142207"/>
            <a:chOff x="2434419" y="1897855"/>
            <a:chExt cx="1337579" cy="1142207"/>
          </a:xfrm>
        </p:grpSpPr>
        <p:pic>
          <p:nvPicPr>
            <p:cNvPr id="8" name="Picture 7"/>
            <p:cNvPicPr>
              <a:picLocks noChangeAspect="1"/>
            </p:cNvPicPr>
            <p:nvPr/>
          </p:nvPicPr>
          <p:blipFill>
            <a:blip r:embed="rId4"/>
            <a:stretch>
              <a:fillRect/>
            </a:stretch>
          </p:blipFill>
          <p:spPr>
            <a:xfrm>
              <a:off x="2760308" y="1897855"/>
              <a:ext cx="685800" cy="685800"/>
            </a:xfrm>
            <a:prstGeom prst="rect">
              <a:avLst/>
            </a:prstGeom>
          </p:spPr>
        </p:pic>
        <p:sp>
          <p:nvSpPr>
            <p:cNvPr id="22" name="TextBox 21"/>
            <p:cNvSpPr txBox="1"/>
            <p:nvPr/>
          </p:nvSpPr>
          <p:spPr>
            <a:xfrm>
              <a:off x="2434419" y="2550697"/>
              <a:ext cx="1337579" cy="489365"/>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a:t>
              </a:r>
              <a:r>
                <a:rPr lang="en-US" sz="1400" dirty="0" err="1" smtClean="0">
                  <a:gradFill>
                    <a:gsLst>
                      <a:gs pos="2917">
                        <a:schemeClr val="tx1"/>
                      </a:gs>
                      <a:gs pos="30000">
                        <a:schemeClr val="tx1"/>
                      </a:gs>
                    </a:gsLst>
                    <a:lin ang="5400000" scaled="0"/>
                  </a:gradFill>
                </a:rPr>
                <a:t>jmsalvo</a:t>
              </a:r>
              <a:endParaRPr lang="en-US" sz="1400" dirty="0" smtClean="0">
                <a:gradFill>
                  <a:gsLst>
                    <a:gs pos="2917">
                      <a:schemeClr val="tx1"/>
                    </a:gs>
                    <a:gs pos="30000">
                      <a:schemeClr val="tx1"/>
                    </a:gs>
                  </a:gsLst>
                  <a:lin ang="5400000" scaled="0"/>
                </a:gradFill>
              </a:endParaRPr>
            </a:p>
          </p:txBody>
        </p:sp>
      </p:grpSp>
      <p:grpSp>
        <p:nvGrpSpPr>
          <p:cNvPr id="31" name="Group 30"/>
          <p:cNvGrpSpPr/>
          <p:nvPr/>
        </p:nvGrpSpPr>
        <p:grpSpPr>
          <a:xfrm>
            <a:off x="3924398" y="1906202"/>
            <a:ext cx="1074639" cy="1124720"/>
            <a:chOff x="3697260" y="1897855"/>
            <a:chExt cx="1074639" cy="1124720"/>
          </a:xfrm>
        </p:grpSpPr>
        <p:pic>
          <p:nvPicPr>
            <p:cNvPr id="11" name="Picture 10"/>
            <p:cNvPicPr>
              <a:picLocks noChangeAspect="1"/>
            </p:cNvPicPr>
            <p:nvPr/>
          </p:nvPicPr>
          <p:blipFill>
            <a:blip r:embed="rId5"/>
            <a:stretch>
              <a:fillRect/>
            </a:stretch>
          </p:blipFill>
          <p:spPr>
            <a:xfrm>
              <a:off x="3897480" y="1897855"/>
              <a:ext cx="685800" cy="685800"/>
            </a:xfrm>
            <a:prstGeom prst="rect">
              <a:avLst/>
            </a:prstGeom>
          </p:spPr>
        </p:pic>
        <p:sp>
          <p:nvSpPr>
            <p:cNvPr id="23" name="TextBox 22"/>
            <p:cNvSpPr txBox="1"/>
            <p:nvPr/>
          </p:nvSpPr>
          <p:spPr>
            <a:xfrm>
              <a:off x="3697260" y="2533210"/>
              <a:ext cx="1074639" cy="489365"/>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a:t>
              </a:r>
              <a:r>
                <a:rPr lang="en-US" sz="1400" dirty="0" err="1" smtClean="0">
                  <a:gradFill>
                    <a:gsLst>
                      <a:gs pos="2917">
                        <a:schemeClr val="tx1"/>
                      </a:gs>
                      <a:gs pos="30000">
                        <a:schemeClr val="tx1"/>
                      </a:gs>
                    </a:gsLst>
                    <a:lin ang="5400000" scaled="0"/>
                  </a:gradFill>
                </a:rPr>
                <a:t>widba</a:t>
              </a:r>
              <a:endParaRPr lang="en-US" sz="1400" dirty="0" smtClean="0">
                <a:gradFill>
                  <a:gsLst>
                    <a:gs pos="2917">
                      <a:schemeClr val="tx1"/>
                    </a:gs>
                    <a:gs pos="30000">
                      <a:schemeClr val="tx1"/>
                    </a:gs>
                  </a:gsLst>
                  <a:lin ang="5400000" scaled="0"/>
                </a:gradFill>
              </a:endParaRPr>
            </a:p>
          </p:txBody>
        </p:sp>
      </p:grpSp>
      <p:grpSp>
        <p:nvGrpSpPr>
          <p:cNvPr id="36" name="Group 35"/>
          <p:cNvGrpSpPr/>
          <p:nvPr/>
        </p:nvGrpSpPr>
        <p:grpSpPr>
          <a:xfrm>
            <a:off x="1610925" y="4795831"/>
            <a:ext cx="1650218" cy="1139242"/>
            <a:chOff x="1421130" y="4183061"/>
            <a:chExt cx="1650218" cy="1139242"/>
          </a:xfrm>
        </p:grpSpPr>
        <p:pic>
          <p:nvPicPr>
            <p:cNvPr id="13" name="Picture 12"/>
            <p:cNvPicPr>
              <a:picLocks noChangeAspect="1"/>
            </p:cNvPicPr>
            <p:nvPr/>
          </p:nvPicPr>
          <p:blipFill>
            <a:blip r:embed="rId6"/>
            <a:stretch>
              <a:fillRect/>
            </a:stretch>
          </p:blipFill>
          <p:spPr>
            <a:xfrm>
              <a:off x="1903339" y="4183061"/>
              <a:ext cx="685801" cy="685801"/>
            </a:xfrm>
            <a:prstGeom prst="rect">
              <a:avLst/>
            </a:prstGeom>
          </p:spPr>
        </p:pic>
        <p:sp>
          <p:nvSpPr>
            <p:cNvPr id="24" name="TextBox 23"/>
            <p:cNvSpPr txBox="1"/>
            <p:nvPr/>
          </p:nvSpPr>
          <p:spPr>
            <a:xfrm>
              <a:off x="1421130" y="4832938"/>
              <a:ext cx="1650218" cy="489365"/>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a:t>
              </a:r>
              <a:r>
                <a:rPr lang="en-US" sz="1400" dirty="0" err="1" smtClean="0">
                  <a:gradFill>
                    <a:gsLst>
                      <a:gs pos="2917">
                        <a:schemeClr val="tx1"/>
                      </a:gs>
                      <a:gs pos="30000">
                        <a:schemeClr val="tx1"/>
                      </a:gs>
                    </a:gsLst>
                    <a:lin ang="5400000" scaled="0"/>
                  </a:gradFill>
                </a:rPr>
                <a:t>equerystrian</a:t>
              </a:r>
              <a:endParaRPr lang="en-US" sz="1400" dirty="0" smtClean="0">
                <a:gradFill>
                  <a:gsLst>
                    <a:gs pos="2917">
                      <a:schemeClr val="tx1"/>
                    </a:gs>
                    <a:gs pos="30000">
                      <a:schemeClr val="tx1"/>
                    </a:gs>
                  </a:gsLst>
                  <a:lin ang="5400000" scaled="0"/>
                </a:gradFill>
              </a:endParaRPr>
            </a:p>
          </p:txBody>
        </p:sp>
      </p:grpSp>
      <p:grpSp>
        <p:nvGrpSpPr>
          <p:cNvPr id="37" name="Group 36"/>
          <p:cNvGrpSpPr/>
          <p:nvPr/>
        </p:nvGrpSpPr>
        <p:grpSpPr>
          <a:xfrm>
            <a:off x="274639" y="4792662"/>
            <a:ext cx="1650218" cy="1145581"/>
            <a:chOff x="274639" y="4253978"/>
            <a:chExt cx="1650218" cy="1145581"/>
          </a:xfrm>
        </p:grpSpPr>
        <p:pic>
          <p:nvPicPr>
            <p:cNvPr id="12" name="Picture 11"/>
            <p:cNvPicPr>
              <a:picLocks noChangeAspect="1"/>
            </p:cNvPicPr>
            <p:nvPr/>
          </p:nvPicPr>
          <p:blipFill>
            <a:blip r:embed="rId7"/>
            <a:stretch>
              <a:fillRect/>
            </a:stretch>
          </p:blipFill>
          <p:spPr>
            <a:xfrm>
              <a:off x="756848" y="4253978"/>
              <a:ext cx="685801" cy="685801"/>
            </a:xfrm>
            <a:prstGeom prst="rect">
              <a:avLst/>
            </a:prstGeom>
          </p:spPr>
        </p:pic>
        <p:sp>
          <p:nvSpPr>
            <p:cNvPr id="25" name="TextBox 24"/>
            <p:cNvSpPr txBox="1"/>
            <p:nvPr/>
          </p:nvSpPr>
          <p:spPr>
            <a:xfrm>
              <a:off x="274639" y="4910194"/>
              <a:ext cx="1650218" cy="489365"/>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a:t>
              </a:r>
              <a:r>
                <a:rPr lang="en-US" sz="1400" dirty="0" err="1" smtClean="0">
                  <a:gradFill>
                    <a:gsLst>
                      <a:gs pos="2917">
                        <a:schemeClr val="tx1"/>
                      </a:gs>
                      <a:gs pos="30000">
                        <a:schemeClr val="tx1"/>
                      </a:gs>
                    </a:gsLst>
                    <a:lin ang="5400000" scaled="0"/>
                  </a:gradFill>
                </a:rPr>
                <a:t>phonetictalk</a:t>
              </a:r>
              <a:endParaRPr lang="en-US" sz="1400" dirty="0" smtClean="0">
                <a:gradFill>
                  <a:gsLst>
                    <a:gs pos="2917">
                      <a:schemeClr val="tx1"/>
                    </a:gs>
                    <a:gs pos="30000">
                      <a:schemeClr val="tx1"/>
                    </a:gs>
                  </a:gsLst>
                  <a:lin ang="5400000" scaled="0"/>
                </a:gradFill>
              </a:endParaRPr>
            </a:p>
          </p:txBody>
        </p:sp>
      </p:grpSp>
      <p:grpSp>
        <p:nvGrpSpPr>
          <p:cNvPr id="38" name="Group 37"/>
          <p:cNvGrpSpPr/>
          <p:nvPr/>
        </p:nvGrpSpPr>
        <p:grpSpPr>
          <a:xfrm>
            <a:off x="7010706" y="1867976"/>
            <a:ext cx="1650218" cy="1172086"/>
            <a:chOff x="6955228" y="1847410"/>
            <a:chExt cx="1650218" cy="1172086"/>
          </a:xfrm>
        </p:grpSpPr>
        <p:pic>
          <p:nvPicPr>
            <p:cNvPr id="14" name="Picture 13"/>
            <p:cNvPicPr>
              <a:picLocks noChangeAspect="1"/>
            </p:cNvPicPr>
            <p:nvPr/>
          </p:nvPicPr>
          <p:blipFill>
            <a:blip r:embed="rId8"/>
            <a:stretch>
              <a:fillRect/>
            </a:stretch>
          </p:blipFill>
          <p:spPr>
            <a:xfrm>
              <a:off x="7437437" y="1847410"/>
              <a:ext cx="685800" cy="685800"/>
            </a:xfrm>
            <a:prstGeom prst="rect">
              <a:avLst/>
            </a:prstGeom>
          </p:spPr>
        </p:pic>
        <p:sp>
          <p:nvSpPr>
            <p:cNvPr id="26" name="TextBox 25"/>
            <p:cNvSpPr txBox="1"/>
            <p:nvPr/>
          </p:nvSpPr>
          <p:spPr>
            <a:xfrm>
              <a:off x="6955228" y="2530131"/>
              <a:ext cx="1650218" cy="489365"/>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a:t>
              </a:r>
              <a:r>
                <a:rPr lang="en-US" sz="1400" dirty="0" err="1" smtClean="0">
                  <a:gradFill>
                    <a:gsLst>
                      <a:gs pos="2917">
                        <a:schemeClr val="tx1"/>
                      </a:gs>
                      <a:gs pos="30000">
                        <a:schemeClr val="tx1"/>
                      </a:gs>
                    </a:gsLst>
                    <a:lin ang="5400000" scaled="0"/>
                  </a:gradFill>
                </a:rPr>
                <a:t>inhifistereo</a:t>
              </a:r>
              <a:endParaRPr lang="en-US" sz="1400" dirty="0" smtClean="0">
                <a:gradFill>
                  <a:gsLst>
                    <a:gs pos="2917">
                      <a:schemeClr val="tx1"/>
                    </a:gs>
                    <a:gs pos="30000">
                      <a:schemeClr val="tx1"/>
                    </a:gs>
                  </a:gsLst>
                  <a:lin ang="5400000" scaled="0"/>
                </a:gradFill>
              </a:endParaRPr>
            </a:p>
          </p:txBody>
        </p:sp>
      </p:grpSp>
      <p:grpSp>
        <p:nvGrpSpPr>
          <p:cNvPr id="39" name="Group 38"/>
          <p:cNvGrpSpPr/>
          <p:nvPr/>
        </p:nvGrpSpPr>
        <p:grpSpPr>
          <a:xfrm>
            <a:off x="7010706" y="4176409"/>
            <a:ext cx="1650218" cy="1213793"/>
            <a:chOff x="7010706" y="4183062"/>
            <a:chExt cx="1650218" cy="1213793"/>
          </a:xfrm>
        </p:grpSpPr>
        <p:pic>
          <p:nvPicPr>
            <p:cNvPr id="9" name="Picture 8"/>
            <p:cNvPicPr>
              <a:picLocks noChangeAspect="1"/>
            </p:cNvPicPr>
            <p:nvPr/>
          </p:nvPicPr>
          <p:blipFill>
            <a:blip r:embed="rId9"/>
            <a:stretch>
              <a:fillRect/>
            </a:stretch>
          </p:blipFill>
          <p:spPr>
            <a:xfrm>
              <a:off x="7492915" y="4183062"/>
              <a:ext cx="685800" cy="685800"/>
            </a:xfrm>
            <a:prstGeom prst="rect">
              <a:avLst/>
            </a:prstGeom>
          </p:spPr>
        </p:pic>
        <p:sp>
          <p:nvSpPr>
            <p:cNvPr id="27" name="TextBox 26"/>
            <p:cNvSpPr txBox="1"/>
            <p:nvPr/>
          </p:nvSpPr>
          <p:spPr>
            <a:xfrm>
              <a:off x="7010706" y="4907490"/>
              <a:ext cx="1650218" cy="489365"/>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a:t>
              </a:r>
              <a:r>
                <a:rPr lang="en-US" sz="1400" dirty="0" err="1" smtClean="0">
                  <a:gradFill>
                    <a:gsLst>
                      <a:gs pos="2917">
                        <a:schemeClr val="tx1"/>
                      </a:gs>
                      <a:gs pos="30000">
                        <a:schemeClr val="tx1"/>
                      </a:gs>
                    </a:gsLst>
                    <a:lin ang="5400000" scaled="0"/>
                  </a:gradFill>
                </a:rPr>
                <a:t>asalvo</a:t>
              </a:r>
              <a:endParaRPr lang="en-US" sz="1400" dirty="0" smtClean="0">
                <a:gradFill>
                  <a:gsLst>
                    <a:gs pos="2917">
                      <a:schemeClr val="tx1"/>
                    </a:gs>
                    <a:gs pos="30000">
                      <a:schemeClr val="tx1"/>
                    </a:gs>
                  </a:gsLst>
                  <a:lin ang="5400000" scaled="0"/>
                </a:gradFill>
              </a:endParaRPr>
            </a:p>
          </p:txBody>
        </p:sp>
      </p:grpSp>
      <p:grpSp>
        <p:nvGrpSpPr>
          <p:cNvPr id="40" name="Group 39"/>
          <p:cNvGrpSpPr/>
          <p:nvPr/>
        </p:nvGrpSpPr>
        <p:grpSpPr>
          <a:xfrm>
            <a:off x="8220053" y="4164349"/>
            <a:ext cx="1650218" cy="1237913"/>
            <a:chOff x="8487870" y="4146924"/>
            <a:chExt cx="1650218" cy="1237913"/>
          </a:xfrm>
        </p:grpSpPr>
        <p:pic>
          <p:nvPicPr>
            <p:cNvPr id="18" name="Picture 17"/>
            <p:cNvPicPr>
              <a:picLocks noChangeAspect="1"/>
            </p:cNvPicPr>
            <p:nvPr/>
          </p:nvPicPr>
          <p:blipFill>
            <a:blip r:embed="rId10"/>
            <a:stretch>
              <a:fillRect/>
            </a:stretch>
          </p:blipFill>
          <p:spPr>
            <a:xfrm>
              <a:off x="8970079" y="4146924"/>
              <a:ext cx="685801" cy="685801"/>
            </a:xfrm>
            <a:prstGeom prst="rect">
              <a:avLst/>
            </a:prstGeom>
          </p:spPr>
        </p:pic>
        <p:sp>
          <p:nvSpPr>
            <p:cNvPr id="28" name="TextBox 27"/>
            <p:cNvSpPr txBox="1"/>
            <p:nvPr/>
          </p:nvSpPr>
          <p:spPr>
            <a:xfrm>
              <a:off x="8487870" y="4895472"/>
              <a:ext cx="1650218" cy="489365"/>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a:t>
              </a:r>
              <a:r>
                <a:rPr lang="en-US" sz="1400" dirty="0" err="1" smtClean="0">
                  <a:gradFill>
                    <a:gsLst>
                      <a:gs pos="2917">
                        <a:schemeClr val="tx1"/>
                      </a:gs>
                      <a:gs pos="30000">
                        <a:schemeClr val="tx1"/>
                      </a:gs>
                    </a:gsLst>
                    <a:lin ang="5400000" scaled="0"/>
                  </a:gradFill>
                </a:rPr>
                <a:t>ckittel</a:t>
              </a:r>
              <a:endParaRPr lang="en-US" sz="1400" dirty="0" smtClean="0">
                <a:gradFill>
                  <a:gsLst>
                    <a:gs pos="2917">
                      <a:schemeClr val="tx1"/>
                    </a:gs>
                    <a:gs pos="30000">
                      <a:schemeClr val="tx1"/>
                    </a:gs>
                  </a:gsLst>
                  <a:lin ang="5400000" scaled="0"/>
                </a:gradFill>
              </a:endParaRPr>
            </a:p>
          </p:txBody>
        </p:sp>
      </p:grpSp>
      <p:pic>
        <p:nvPicPr>
          <p:cNvPr id="41" name="Picture 40"/>
          <p:cNvPicPr>
            <a:picLocks noChangeAspect="1"/>
          </p:cNvPicPr>
          <p:nvPr/>
        </p:nvPicPr>
        <p:blipFill>
          <a:blip r:embed="rId11"/>
          <a:stretch>
            <a:fillRect/>
          </a:stretch>
        </p:blipFill>
        <p:spPr>
          <a:xfrm>
            <a:off x="706828" y="3006708"/>
            <a:ext cx="685800" cy="685800"/>
          </a:xfrm>
          <a:prstGeom prst="rect">
            <a:avLst/>
          </a:prstGeom>
        </p:spPr>
      </p:pic>
      <p:sp>
        <p:nvSpPr>
          <p:cNvPr id="42" name="TextBox 41"/>
          <p:cNvSpPr txBox="1"/>
          <p:nvPr/>
        </p:nvSpPr>
        <p:spPr>
          <a:xfrm>
            <a:off x="224619" y="3665171"/>
            <a:ext cx="1650218" cy="489365"/>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a:t>
            </a:r>
            <a:r>
              <a:rPr lang="en-US" sz="1400" dirty="0" err="1" smtClean="0">
                <a:gradFill>
                  <a:gsLst>
                    <a:gs pos="2917">
                      <a:schemeClr val="tx1"/>
                    </a:gs>
                    <a:gs pos="30000">
                      <a:schemeClr val="tx1"/>
                    </a:gs>
                  </a:gsLst>
                  <a:lin ang="5400000" scaled="0"/>
                </a:gradFill>
              </a:rPr>
              <a:t>cferdig</a:t>
            </a:r>
            <a:endParaRPr lang="en-US" sz="1400" dirty="0" smtClean="0">
              <a:gradFill>
                <a:gsLst>
                  <a:gs pos="2917">
                    <a:schemeClr val="tx1"/>
                  </a:gs>
                  <a:gs pos="30000">
                    <a:schemeClr val="tx1"/>
                  </a:gs>
                </a:gsLst>
                <a:lin ang="5400000" scaled="0"/>
              </a:gradFill>
            </a:endParaRPr>
          </a:p>
        </p:txBody>
      </p:sp>
      <p:grpSp>
        <p:nvGrpSpPr>
          <p:cNvPr id="45" name="Group 44"/>
          <p:cNvGrpSpPr/>
          <p:nvPr/>
        </p:nvGrpSpPr>
        <p:grpSpPr>
          <a:xfrm>
            <a:off x="9429399" y="4169168"/>
            <a:ext cx="2026932" cy="1228274"/>
            <a:chOff x="9429399" y="4173988"/>
            <a:chExt cx="2026932" cy="1228274"/>
          </a:xfrm>
        </p:grpSpPr>
        <p:pic>
          <p:nvPicPr>
            <p:cNvPr id="43" name="Picture 42"/>
            <p:cNvPicPr>
              <a:picLocks noChangeAspect="1"/>
            </p:cNvPicPr>
            <p:nvPr/>
          </p:nvPicPr>
          <p:blipFill>
            <a:blip r:embed="rId12"/>
            <a:stretch>
              <a:fillRect/>
            </a:stretch>
          </p:blipFill>
          <p:spPr>
            <a:xfrm>
              <a:off x="10099965" y="4173988"/>
              <a:ext cx="685800" cy="685800"/>
            </a:xfrm>
            <a:prstGeom prst="rect">
              <a:avLst/>
            </a:prstGeom>
          </p:spPr>
        </p:pic>
        <p:sp>
          <p:nvSpPr>
            <p:cNvPr id="44" name="TextBox 43"/>
            <p:cNvSpPr txBox="1"/>
            <p:nvPr/>
          </p:nvSpPr>
          <p:spPr>
            <a:xfrm>
              <a:off x="9429399" y="4912897"/>
              <a:ext cx="2026932" cy="489365"/>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a:t>
              </a:r>
              <a:r>
                <a:rPr lang="en-US" sz="1400" dirty="0" err="1" smtClean="0">
                  <a:gradFill>
                    <a:gsLst>
                      <a:gs pos="2917">
                        <a:schemeClr val="tx1"/>
                      </a:gs>
                      <a:gs pos="30000">
                        <a:schemeClr val="tx1"/>
                      </a:gs>
                    </a:gsLst>
                    <a:lin ang="5400000" scaled="0"/>
                  </a:gradFill>
                </a:rPr>
                <a:t>jasondovedotme</a:t>
              </a:r>
              <a:endParaRPr lang="en-US" sz="1400" dirty="0" smtClean="0">
                <a:gradFill>
                  <a:gsLst>
                    <a:gs pos="2917">
                      <a:schemeClr val="tx1"/>
                    </a:gs>
                    <a:gs pos="30000">
                      <a:schemeClr val="tx1"/>
                    </a:gs>
                  </a:gsLst>
                  <a:lin ang="5400000" scaled="0"/>
                </a:gradFill>
              </a:endParaRPr>
            </a:p>
          </p:txBody>
        </p:sp>
      </p:grpSp>
    </p:spTree>
    <p:extLst>
      <p:ext uri="{BB962C8B-B14F-4D97-AF65-F5344CB8AC3E}">
        <p14:creationId xmlns:p14="http://schemas.microsoft.com/office/powerpoint/2010/main" val="3086786228"/>
      </p:ext>
    </p:extLst>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327761" y="202024"/>
            <a:ext cx="11780952" cy="6590476"/>
          </a:xfrm>
          <a:prstGeom prst="rect">
            <a:avLst/>
          </a:prstGeom>
        </p:spPr>
      </p:pic>
    </p:spTree>
    <p:extLst>
      <p:ext uri="{BB962C8B-B14F-4D97-AF65-F5344CB8AC3E}">
        <p14:creationId xmlns:p14="http://schemas.microsoft.com/office/powerpoint/2010/main" val="3779329149"/>
      </p:ext>
    </p:extLst>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3853363"/>
          </a:xfrm>
          <a:prstGeom prst="rect">
            <a:avLst/>
          </a:prstGeom>
        </p:spPr>
        <p:txBody>
          <a:bodyPr/>
          <a:lstStyle/>
          <a:p>
            <a:r>
              <a:rPr lang="en-US" dirty="0" smtClean="0"/>
              <a:t>Office 365 is awesome</a:t>
            </a:r>
          </a:p>
          <a:p>
            <a:pPr lvl="1"/>
            <a:r>
              <a:rPr lang="en-US" dirty="0" smtClean="0"/>
              <a:t>Not 100% there yet for us to move everything as fast as we want</a:t>
            </a:r>
          </a:p>
          <a:p>
            <a:pPr lvl="1"/>
            <a:r>
              <a:rPr lang="en-US" dirty="0" smtClean="0"/>
              <a:t>Branding</a:t>
            </a:r>
          </a:p>
          <a:p>
            <a:pPr lvl="1"/>
            <a:r>
              <a:rPr lang="en-US" dirty="0" smtClean="0"/>
              <a:t>“Legacy” BI On-Premises in SharePoint 2013 (SSRS)</a:t>
            </a:r>
          </a:p>
          <a:p>
            <a:r>
              <a:rPr lang="en-US" dirty="0" smtClean="0"/>
              <a:t>Ubiquity across all devices with native experiences</a:t>
            </a:r>
          </a:p>
          <a:p>
            <a:pPr lvl="1"/>
            <a:r>
              <a:rPr lang="en-US" dirty="0" smtClean="0"/>
              <a:t>OneNote for Mac</a:t>
            </a:r>
          </a:p>
          <a:p>
            <a:pPr lvl="1"/>
            <a:r>
              <a:rPr lang="en-US" dirty="0" err="1" smtClean="0"/>
              <a:t>OneDrive</a:t>
            </a:r>
            <a:r>
              <a:rPr lang="en-US" dirty="0" smtClean="0"/>
              <a:t> for Business for Mac</a:t>
            </a:r>
          </a:p>
          <a:p>
            <a:pPr lvl="1"/>
            <a:r>
              <a:rPr lang="en-US" dirty="0" smtClean="0"/>
              <a:t>Chrome for Mac can present some challenges: Open with Explorer</a:t>
            </a:r>
            <a:endParaRPr lang="en-US" dirty="0"/>
          </a:p>
        </p:txBody>
      </p:sp>
      <p:sp>
        <p:nvSpPr>
          <p:cNvPr id="2" name="Title 1"/>
          <p:cNvSpPr>
            <a:spLocks noGrp="1"/>
          </p:cNvSpPr>
          <p:nvPr>
            <p:ph type="title"/>
          </p:nvPr>
        </p:nvSpPr>
        <p:spPr/>
        <p:txBody>
          <a:bodyPr/>
          <a:lstStyle/>
          <a:p>
            <a:r>
              <a:rPr lang="en-US" dirty="0" smtClean="0"/>
              <a:t>Headwinds: Moving fast</a:t>
            </a:r>
            <a:endParaRPr lang="en-US" dirty="0"/>
          </a:p>
        </p:txBody>
      </p:sp>
    </p:spTree>
    <p:extLst>
      <p:ext uri="{BB962C8B-B14F-4D97-AF65-F5344CB8AC3E}">
        <p14:creationId xmlns:p14="http://schemas.microsoft.com/office/powerpoint/2010/main" val="3123867482"/>
      </p:ext>
    </p:extLst>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3877985"/>
          </a:xfrm>
        </p:spPr>
        <p:txBody>
          <a:bodyPr/>
          <a:lstStyle/>
          <a:p>
            <a:r>
              <a:rPr lang="en-US" dirty="0" smtClean="0"/>
              <a:t>Early adoption keeps you in the know</a:t>
            </a:r>
          </a:p>
          <a:p>
            <a:r>
              <a:rPr lang="en-US" dirty="0" smtClean="0"/>
              <a:t>Get current/Stay Current</a:t>
            </a:r>
          </a:p>
          <a:p>
            <a:r>
              <a:rPr lang="en-US" dirty="0" smtClean="0"/>
              <a:t>Experiment, Try, assume some failure, but celebrate the “wins”</a:t>
            </a:r>
          </a:p>
          <a:p>
            <a:r>
              <a:rPr lang="en-US" dirty="0" smtClean="0"/>
              <a:t>Very high % of people using more tools because of integrations... And more to come</a:t>
            </a:r>
          </a:p>
        </p:txBody>
      </p:sp>
      <p:sp>
        <p:nvSpPr>
          <p:cNvPr id="2" name="Title 1"/>
          <p:cNvSpPr>
            <a:spLocks noGrp="1"/>
          </p:cNvSpPr>
          <p:nvPr>
            <p:ph type="title"/>
          </p:nvPr>
        </p:nvSpPr>
        <p:spPr/>
        <p:txBody>
          <a:bodyPr/>
          <a:lstStyle/>
          <a:p>
            <a:r>
              <a:rPr lang="en-US" smtClean="0"/>
              <a:t>Tailwinds</a:t>
            </a:r>
            <a:endParaRPr lang="en-US" dirty="0"/>
          </a:p>
        </p:txBody>
      </p:sp>
    </p:spTree>
    <p:extLst>
      <p:ext uri="{BB962C8B-B14F-4D97-AF65-F5344CB8AC3E}">
        <p14:creationId xmlns:p14="http://schemas.microsoft.com/office/powerpoint/2010/main" val="1416515318"/>
      </p:ext>
    </p:extLst>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2845" y="144462"/>
            <a:ext cx="792388" cy="6324599"/>
          </a:xfrm>
        </p:spPr>
        <p:txBody>
          <a:bodyPr vert="vert270"/>
          <a:lstStyle/>
          <a:p>
            <a:pPr algn="r"/>
            <a:r>
              <a:rPr lang="en-US" sz="2800" dirty="0" smtClean="0"/>
              <a:t>#SPC14 Enterprise Social Related Content</a:t>
            </a:r>
            <a:endParaRPr lang="en-US" sz="2800" dirty="0"/>
          </a:p>
        </p:txBody>
      </p:sp>
      <p:sp>
        <p:nvSpPr>
          <p:cNvPr id="5" name="TextBox 4"/>
          <p:cNvSpPr txBox="1"/>
          <p:nvPr/>
        </p:nvSpPr>
        <p:spPr>
          <a:xfrm>
            <a:off x="1341437" y="6306645"/>
            <a:ext cx="9998302" cy="572464"/>
          </a:xfrm>
          <a:prstGeom prst="rect">
            <a:avLst/>
          </a:prstGeom>
          <a:noFill/>
        </p:spPr>
        <p:txBody>
          <a:bodyPr wrap="square" lIns="182880" tIns="146304" rIns="182880" bIns="146304" rtlCol="0">
            <a:spAutoFit/>
          </a:bodyPr>
          <a:lstStyle/>
          <a:p>
            <a:pPr marL="0" lvl="1">
              <a:lnSpc>
                <a:spcPct val="90000"/>
              </a:lnSpc>
              <a:spcAft>
                <a:spcPts val="600"/>
              </a:spcAft>
            </a:pPr>
            <a:r>
              <a:rPr lang="en-US" sz="2000" spc="-70" dirty="0"/>
              <a:t>S</a:t>
            </a:r>
            <a:r>
              <a:rPr lang="en-US" sz="2000" spc="-70" dirty="0" smtClean="0"/>
              <a:t>ee you at the 2 </a:t>
            </a:r>
            <a:r>
              <a:rPr lang="en-US" sz="2000" spc="-70" dirty="0" smtClean="0">
                <a:solidFill>
                  <a:schemeClr val="tx2"/>
                </a:solidFill>
              </a:rPr>
              <a:t>Social booth </a:t>
            </a:r>
            <a:r>
              <a:rPr lang="en-US" sz="2000" spc="-70" dirty="0" smtClean="0"/>
              <a:t>&amp; 3 Social tables at </a:t>
            </a:r>
            <a:r>
              <a:rPr lang="en-US" sz="2000" spc="-70" dirty="0" smtClean="0">
                <a:solidFill>
                  <a:schemeClr val="tx2"/>
                </a:solidFill>
              </a:rPr>
              <a:t>Asks the Experts </a:t>
            </a:r>
            <a:r>
              <a:rPr lang="en-US" sz="2000" spc="-70" dirty="0" smtClean="0"/>
              <a:t>WED @6:15!</a:t>
            </a:r>
            <a:endParaRPr lang="en-US" sz="2000" spc="-70" dirty="0"/>
          </a:p>
        </p:txBody>
      </p:sp>
      <p:graphicFrame>
        <p:nvGraphicFramePr>
          <p:cNvPr id="7" name="Table 6"/>
          <p:cNvGraphicFramePr>
            <a:graphicFrameLocks noGrp="1"/>
          </p:cNvGraphicFramePr>
          <p:nvPr>
            <p:extLst/>
          </p:nvPr>
        </p:nvGraphicFramePr>
        <p:xfrm>
          <a:off x="1570037" y="220662"/>
          <a:ext cx="10287000" cy="6008911"/>
        </p:xfrm>
        <a:graphic>
          <a:graphicData uri="http://schemas.openxmlformats.org/drawingml/2006/table">
            <a:tbl>
              <a:tblPr firstRow="1">
                <a:tableStyleId>{2D5ABB26-0587-4C30-8999-92F81FD0307C}</a:tableStyleId>
              </a:tblPr>
              <a:tblGrid>
                <a:gridCol w="6536238">
                  <a:extLst>
                    <a:ext uri="{9D8B030D-6E8A-4147-A177-3AD203B41FA5}">
                      <a16:colId xmlns:a16="http://schemas.microsoft.com/office/drawing/2014/main" xmlns="" val="3549928102"/>
                    </a:ext>
                  </a:extLst>
                </a:gridCol>
                <a:gridCol w="1106820">
                  <a:extLst>
                    <a:ext uri="{9D8B030D-6E8A-4147-A177-3AD203B41FA5}">
                      <a16:colId xmlns:a16="http://schemas.microsoft.com/office/drawing/2014/main" xmlns="" val="266454824"/>
                    </a:ext>
                  </a:extLst>
                </a:gridCol>
                <a:gridCol w="1440867">
                  <a:extLst>
                    <a:ext uri="{9D8B030D-6E8A-4147-A177-3AD203B41FA5}">
                      <a16:colId xmlns:a16="http://schemas.microsoft.com/office/drawing/2014/main" xmlns="" val="1221033840"/>
                    </a:ext>
                  </a:extLst>
                </a:gridCol>
                <a:gridCol w="1203075">
                  <a:extLst>
                    <a:ext uri="{9D8B030D-6E8A-4147-A177-3AD203B41FA5}">
                      <a16:colId xmlns:a16="http://schemas.microsoft.com/office/drawing/2014/main" xmlns="" val="834240141"/>
                    </a:ext>
                  </a:extLst>
                </a:gridCol>
              </a:tblGrid>
              <a:tr h="261257">
                <a:tc>
                  <a:txBody>
                    <a:bodyPr/>
                    <a:lstStyle/>
                    <a:p>
                      <a:r>
                        <a:rPr lang="en-US" sz="1400" b="1" dirty="0" smtClean="0"/>
                        <a:t>Session</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Session</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Room</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Time</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xmlns="" val="2362875393"/>
                  </a:ext>
                </a:extLst>
              </a:tr>
              <a:tr h="261257">
                <a:tc>
                  <a:txBody>
                    <a:bodyPr/>
                    <a:lstStyle/>
                    <a:p>
                      <a:r>
                        <a:rPr lang="en-US" sz="1400" b="0" dirty="0" smtClean="0">
                          <a:hlinkClick r:id="rId2"/>
                        </a:rPr>
                        <a:t>A responsive organization stays ahead of the competition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SPC104</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err="1" smtClean="0"/>
                        <a:t>Delphino</a:t>
                      </a:r>
                      <a:r>
                        <a:rPr lang="en-US" sz="1400" dirty="0" smtClean="0"/>
                        <a:t> 4001</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kern="1200" dirty="0" smtClean="0">
                          <a:solidFill>
                            <a:schemeClr val="dk1"/>
                          </a:solidFill>
                          <a:latin typeface="+mn-lt"/>
                          <a:ea typeface="+mn-ea"/>
                          <a:cs typeface="+mn-cs"/>
                        </a:rPr>
                        <a:t>MON 2</a:t>
                      </a:r>
                      <a:r>
                        <a:rPr lang="en-GB" sz="1400" kern="1200" dirty="0" smtClean="0">
                          <a:solidFill>
                            <a:schemeClr val="dk1"/>
                          </a:solidFill>
                          <a:latin typeface="+mn-lt"/>
                          <a:ea typeface="+mn-ea"/>
                          <a:cs typeface="+mn-cs"/>
                          <a:sym typeface="Wingdings" panose="05000000000000000000" pitchFamily="2" charset="2"/>
                        </a:rPr>
                        <a:t>:00</a:t>
                      </a:r>
                      <a:endParaRPr lang="en-GB" sz="1400" kern="1200" dirty="0" smtClean="0">
                        <a:solidFill>
                          <a:schemeClr val="dk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203803654"/>
                  </a:ext>
                </a:extLst>
              </a:tr>
              <a:tr h="261257">
                <a:tc>
                  <a:txBody>
                    <a:bodyPr/>
                    <a:lstStyle/>
                    <a:p>
                      <a:r>
                        <a:rPr lang="en-US" sz="1400" dirty="0" smtClean="0">
                          <a:hlinkClick r:id="rId3"/>
                        </a:rPr>
                        <a:t>Trek Bikes: pedaling past complex collaboration problems in the enterprise</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SPC386</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MON 2:00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32264430"/>
                  </a:ext>
                </a:extLst>
              </a:tr>
              <a:tr h="261257">
                <a:tc>
                  <a:txBody>
                    <a:bodyPr/>
                    <a:lstStyle/>
                    <a:p>
                      <a:r>
                        <a:rPr lang="en-US" sz="1400" dirty="0" smtClean="0">
                          <a:hlinkClick r:id="rId4"/>
                        </a:rPr>
                        <a:t>Microsoft's vision and roadmap for Enterprise Social</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SPC282</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err="1" smtClean="0"/>
                        <a:t>Delphino</a:t>
                      </a:r>
                      <a:r>
                        <a:rPr lang="en-US" sz="1400" baseline="0" dirty="0" smtClean="0"/>
                        <a:t> 4005</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kern="1200" dirty="0" smtClean="0"/>
                        <a:t>MON 3:45</a:t>
                      </a:r>
                      <a:endParaRPr lang="en-GB" sz="1400" kern="1200" dirty="0" smtClean="0">
                        <a:solidFill>
                          <a:schemeClr val="dk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699894261"/>
                  </a:ext>
                </a:extLst>
              </a:tr>
              <a:tr h="261257">
                <a:tc>
                  <a:txBody>
                    <a:bodyPr/>
                    <a:lstStyle/>
                    <a:p>
                      <a:r>
                        <a:rPr lang="en-US" sz="1400" dirty="0" smtClean="0">
                          <a:hlinkClick r:id="rId5"/>
                        </a:rPr>
                        <a:t>Microsoft: Our Enterprise Social Journey</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SPC280</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Lido 3001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MON 3:45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840461828"/>
                  </a:ext>
                </a:extLst>
              </a:tr>
              <a:tr h="261257">
                <a:tc>
                  <a:txBody>
                    <a:bodyPr/>
                    <a:lstStyle/>
                    <a:p>
                      <a:r>
                        <a:rPr lang="en-US" sz="1400" dirty="0" smtClean="0">
                          <a:hlinkClick r:id="rId6"/>
                        </a:rPr>
                        <a:t>Nationwide: Building a World-Renowned Intranet with SP 2013 &amp; Yammer</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SPC311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Murano</a:t>
                      </a:r>
                      <a:r>
                        <a:rPr lang="en-US" sz="1400" dirty="0" smtClean="0"/>
                        <a:t> 3204</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9</a:t>
                      </a:r>
                      <a:r>
                        <a:rPr lang="en-GB" sz="1400" dirty="0" smtClean="0">
                          <a:sym typeface="Wingdings" panose="05000000000000000000" pitchFamily="2" charset="2"/>
                        </a:rPr>
                        <a:t>:00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801089095"/>
                  </a:ext>
                </a:extLst>
              </a:tr>
              <a:tr h="261257">
                <a:tc>
                  <a:txBody>
                    <a:bodyPr/>
                    <a:lstStyle/>
                    <a:p>
                      <a:r>
                        <a:rPr lang="en-US" sz="1400" dirty="0" smtClean="0">
                          <a:hlinkClick r:id="rId7"/>
                        </a:rPr>
                        <a:t>Real-world, best practices for making enterprise social successful</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SPC239</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9:00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195106656"/>
                  </a:ext>
                </a:extLst>
              </a:tr>
              <a:tr h="261257">
                <a:tc>
                  <a:txBody>
                    <a:bodyPr/>
                    <a:lstStyle/>
                    <a:p>
                      <a:r>
                        <a:rPr lang="en-US" sz="1400" dirty="0" smtClean="0">
                          <a:hlinkClick r:id="rId8"/>
                        </a:rPr>
                        <a:t>Make your SharePoint portal social in 1-2-3!</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SCP378</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Palazzo M,</a:t>
                      </a:r>
                      <a:r>
                        <a:rPr lang="en-US" sz="1400" kern="1200" baseline="0" dirty="0" smtClean="0"/>
                        <a:t> N</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9:00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961957574"/>
                  </a:ext>
                </a:extLst>
              </a:tr>
              <a:tr h="261257">
                <a:tc>
                  <a:txBody>
                    <a:bodyPr/>
                    <a:lstStyle/>
                    <a:p>
                      <a:r>
                        <a:rPr lang="en-US" sz="1400" dirty="0" smtClean="0">
                          <a:hlinkClick r:id="rId9"/>
                        </a:rPr>
                        <a:t>Overview of Yammer app development</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SPC332</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Palazzo O, P</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9</a:t>
                      </a:r>
                      <a:r>
                        <a:rPr lang="en-GB" sz="1400" dirty="0" smtClean="0">
                          <a:sym typeface="Wingdings" panose="05000000000000000000" pitchFamily="2" charset="2"/>
                        </a:rPr>
                        <a:t>:00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944956086"/>
                  </a:ext>
                </a:extLst>
              </a:tr>
              <a:tr h="261257">
                <a:tc>
                  <a:txBody>
                    <a:bodyPr/>
                    <a:lstStyle/>
                    <a:p>
                      <a:r>
                        <a:rPr lang="en-US" sz="1400" dirty="0" smtClean="0">
                          <a:hlinkClick r:id="rId10"/>
                        </a:rPr>
                        <a:t>Yammer External Networks: Engaging Customers and Partners</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SPC248</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Murano</a:t>
                      </a:r>
                      <a:r>
                        <a:rPr lang="en-US" sz="1400" dirty="0" smtClean="0"/>
                        <a:t> 3204</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10:45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703329519"/>
                  </a:ext>
                </a:extLst>
              </a:tr>
              <a:tr h="261257">
                <a:tc>
                  <a:txBody>
                    <a:bodyPr/>
                    <a:lstStyle/>
                    <a:p>
                      <a:r>
                        <a:rPr lang="en-US" sz="1400" dirty="0" smtClean="0">
                          <a:hlinkClick r:id="rId11"/>
                        </a:rPr>
                        <a:t>Cargill: Real-world challenges and value in introducing enterprise social</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SPC295</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4001</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10:45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526932993"/>
                  </a:ext>
                </a:extLst>
              </a:tr>
              <a:tr h="261257">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hlinkClick r:id="rId12"/>
                        </a:rPr>
                        <a:t>Integrating Yammer and SharePoint using .NET </a:t>
                      </a:r>
                      <a:endParaRPr lang="en-US" sz="1400" b="0" kern="1200" dirty="0">
                        <a:solidFill>
                          <a:schemeClr val="tx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SPC380</a:t>
                      </a:r>
                      <a:endParaRPr lang="en-US" sz="1400" b="0" kern="1200" dirty="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Palazzo O, P</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kern="1200" dirty="0" smtClean="0"/>
                        <a:t>TUE 1:45</a:t>
                      </a:r>
                      <a:endParaRPr lang="en-GB"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94250979"/>
                  </a:ext>
                </a:extLst>
              </a:tr>
              <a:tr h="261257">
                <a:tc>
                  <a:txBody>
                    <a:bodyPr/>
                    <a:lstStyle/>
                    <a:p>
                      <a:r>
                        <a:rPr lang="en-US" sz="1400" b="0" dirty="0" smtClean="0">
                          <a:hlinkClick r:id="rId13"/>
                        </a:rPr>
                        <a:t>Work like a network: The power of Enterprise Social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SPC112</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Marcello 4401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TUE 3:15</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693177635"/>
                  </a:ext>
                </a:extLst>
              </a:tr>
              <a:tr h="261257">
                <a:tc>
                  <a:txBody>
                    <a:bodyPr/>
                    <a:lstStyle/>
                    <a:p>
                      <a:r>
                        <a:rPr lang="en-US" sz="1400" dirty="0" smtClean="0">
                          <a:hlinkClick r:id="rId14"/>
                        </a:rPr>
                        <a:t>Best practices for breaking down organizational barriers using Yammer</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SPC264</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3:15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354370264"/>
                  </a:ext>
                </a:extLst>
              </a:tr>
              <a:tr h="261257">
                <a:tc>
                  <a:txBody>
                    <a:bodyPr/>
                    <a:lstStyle/>
                    <a:p>
                      <a:r>
                        <a:rPr lang="en-US" sz="1400" dirty="0" smtClean="0">
                          <a:hlinkClick r:id="rId15"/>
                        </a:rPr>
                        <a:t>Overview of configuring Yammer SSO &amp; Directory Sync</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SPC368</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Titian 2201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3:15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704157014"/>
                  </a:ext>
                </a:extLst>
              </a:tr>
              <a:tr h="261257">
                <a:tc>
                  <a:txBody>
                    <a:bodyPr/>
                    <a:lstStyle/>
                    <a:p>
                      <a:r>
                        <a:rPr lang="en-US" sz="1400" dirty="0" smtClean="0">
                          <a:hlinkClick r:id="rId16"/>
                        </a:rPr>
                        <a:t>Successful team collaboration with Yammer &amp; SharePoint</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SPC247</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5:00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984851012"/>
                  </a:ext>
                </a:extLst>
              </a:tr>
              <a:tr h="261257">
                <a:tc>
                  <a:txBody>
                    <a:bodyPr/>
                    <a:lstStyle/>
                    <a:p>
                      <a:r>
                        <a:rPr lang="en-US" sz="1400" dirty="0" smtClean="0">
                          <a:hlinkClick r:id="rId17"/>
                        </a:rPr>
                        <a:t>Driving enterprise social from the bottom up</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SPC266</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9:00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4018309861"/>
                  </a:ext>
                </a:extLst>
              </a:tr>
              <a:tr h="261257">
                <a:tc>
                  <a:txBody>
                    <a:bodyPr/>
                    <a:lstStyle/>
                    <a:p>
                      <a:r>
                        <a:rPr lang="en-US" sz="1400" dirty="0" smtClean="0">
                          <a:hlinkClick r:id="rId18"/>
                        </a:rPr>
                        <a:t>Developing socially connected apps with Yammer, SharePoint and </a:t>
                      </a:r>
                      <a:r>
                        <a:rPr lang="en-US" sz="1400" dirty="0" err="1" smtClean="0">
                          <a:hlinkClick r:id="rId18"/>
                        </a:rPr>
                        <a:t>OpenGraph</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SPC371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Palazzo O, P</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9:00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150692094"/>
                  </a:ext>
                </a:extLst>
              </a:tr>
              <a:tr h="261257">
                <a:tc>
                  <a:txBody>
                    <a:bodyPr/>
                    <a:lstStyle/>
                    <a:p>
                      <a:r>
                        <a:rPr lang="en-US" sz="1400" dirty="0" smtClean="0">
                          <a:hlinkClick r:id="rId19"/>
                        </a:rPr>
                        <a:t>Giving voice to frontline workers via enterprise social</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SPC263</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10:45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577191221"/>
                  </a:ext>
                </a:extLst>
              </a:tr>
              <a:tr h="261257">
                <a:tc>
                  <a:txBody>
                    <a:bodyPr/>
                    <a:lstStyle/>
                    <a:p>
                      <a:r>
                        <a:rPr lang="en-US" sz="1400" dirty="0" smtClean="0">
                          <a:hlinkClick r:id="rId20"/>
                        </a:rPr>
                        <a:t>Yammer mining - dig in and "listen" to what your big *social* data is saying</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SPC3991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Murano</a:t>
                      </a:r>
                      <a:r>
                        <a:rPr lang="en-US" sz="1400" dirty="0" smtClean="0"/>
                        <a:t> 3204</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1:45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481413937"/>
                  </a:ext>
                </a:extLst>
              </a:tr>
              <a:tr h="261257">
                <a:tc>
                  <a:txBody>
                    <a:bodyPr/>
                    <a:lstStyle/>
                    <a:p>
                      <a:r>
                        <a:rPr lang="en-US" sz="1400" dirty="0" smtClean="0">
                          <a:hlinkClick r:id="rId21"/>
                        </a:rPr>
                        <a:t>How to become a Yammer Power User in 75 minutes</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SPC275</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5:00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750140861"/>
                  </a:ext>
                </a:extLst>
              </a:tr>
              <a:tr h="261257">
                <a:tc>
                  <a:txBody>
                    <a:bodyPr/>
                    <a:lstStyle/>
                    <a:p>
                      <a:r>
                        <a:rPr lang="en-US" sz="1400" dirty="0" smtClean="0">
                          <a:hlinkClick r:id="rId22"/>
                        </a:rPr>
                        <a:t>Knowledge Management with SharePoint and Yammer</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SPC246</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THU 9:00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863589791"/>
                  </a:ext>
                </a:extLst>
              </a:tr>
              <a:tr h="261257">
                <a:tc>
                  <a:txBody>
                    <a:bodyPr/>
                    <a:lstStyle/>
                    <a:p>
                      <a:r>
                        <a:rPr lang="en-US" sz="1400" dirty="0" smtClean="0">
                          <a:hlinkClick r:id="rId23"/>
                        </a:rPr>
                        <a:t>Measuring Business Value with Yammer</a:t>
                      </a:r>
                      <a:endParaRPr lang="en-US" sz="1400" b="0" dirty="0"/>
                    </a:p>
                  </a:txBody>
                  <a:tcPr marL="0" marR="0" marT="0" marB="0">
                    <a:lnT w="3175" cap="flat" cmpd="sng" algn="ctr">
                      <a:solidFill>
                        <a:schemeClr val="tx1"/>
                      </a:solidFill>
                      <a:prstDash val="solid"/>
                      <a:round/>
                      <a:headEnd type="none" w="med" len="med"/>
                      <a:tailEnd type="none" w="med" len="med"/>
                    </a:lnT>
                  </a:tcPr>
                </a:tc>
                <a:tc>
                  <a:txBody>
                    <a:bodyPr/>
                    <a:lstStyle/>
                    <a:p>
                      <a:pPr algn="l"/>
                      <a:r>
                        <a:rPr lang="en-US" sz="1400" dirty="0" smtClean="0"/>
                        <a:t>SPC392</a:t>
                      </a:r>
                      <a:endParaRPr lang="en-US" sz="1400" dirty="0"/>
                    </a:p>
                  </a:txBody>
                  <a:tcPr marL="0" marR="0" marT="0" marB="0" anchor="ctr">
                    <a:lnT w="3175" cap="flat" cmpd="sng" algn="ctr">
                      <a:solidFill>
                        <a:schemeClr val="tx1"/>
                      </a:solidFill>
                      <a:prstDash val="solid"/>
                      <a:round/>
                      <a:headEnd type="none" w="med" len="med"/>
                      <a:tailEnd type="none" w="med" len="med"/>
                    </a:lnT>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THU 10:30</a:t>
                      </a:r>
                      <a:endParaRPr lang="en-GB" sz="1400" b="0" dirty="0" smtClean="0"/>
                    </a:p>
                  </a:txBody>
                  <a:tcPr marL="0" marR="0" marT="0" marB="0" anchor="ctr">
                    <a:lnT w="3175" cap="flat" cmpd="sng" algn="ctr">
                      <a:solidFill>
                        <a:schemeClr val="tx1"/>
                      </a:solidFill>
                      <a:prstDash val="solid"/>
                      <a:round/>
                      <a:headEnd type="none" w="med" len="med"/>
                      <a:tailEnd type="none" w="med" len="med"/>
                    </a:lnT>
                  </a:tcPr>
                </a:tc>
                <a:extLst>
                  <a:ext uri="{0D108BD9-81ED-4DB2-BD59-A6C34878D82A}">
                    <a16:rowId xmlns:a16="http://schemas.microsoft.com/office/drawing/2014/main" xmlns="" val="1022264359"/>
                  </a:ext>
                </a:extLst>
              </a:tr>
            </a:tbl>
          </a:graphicData>
        </a:graphic>
      </p:graphicFrame>
      <p:sp>
        <p:nvSpPr>
          <p:cNvPr id="3" name="Rectangle 2"/>
          <p:cNvSpPr/>
          <p:nvPr/>
        </p:nvSpPr>
        <p:spPr>
          <a:xfrm>
            <a:off x="10028237" y="6435911"/>
            <a:ext cx="2047355" cy="313932"/>
          </a:xfrm>
          <a:prstGeom prst="rect">
            <a:avLst/>
          </a:prstGeom>
        </p:spPr>
        <p:txBody>
          <a:bodyPr wrap="none">
            <a:spAutoFit/>
          </a:bodyPr>
          <a:lstStyle/>
          <a:p>
            <a:pPr marL="0" lvl="1">
              <a:lnSpc>
                <a:spcPct val="90000"/>
              </a:lnSpc>
              <a:spcAft>
                <a:spcPts val="600"/>
              </a:spcAft>
              <a:defRPr/>
            </a:pPr>
            <a:r>
              <a:rPr lang="en-US" sz="1600" dirty="0">
                <a:solidFill>
                  <a:schemeClr val="tx2"/>
                </a:solidFill>
                <a:hlinkClick r:id="rId24"/>
              </a:rPr>
              <a:t>#</a:t>
            </a:r>
            <a:r>
              <a:rPr lang="en-US" sz="1600" dirty="0" err="1">
                <a:solidFill>
                  <a:schemeClr val="tx2"/>
                </a:solidFill>
                <a:hlinkClick r:id="rId24"/>
              </a:rPr>
              <a:t>WorkLikeANetwork</a:t>
            </a:r>
            <a:endParaRPr lang="en-US" sz="1600" spc="-70" dirty="0">
              <a:solidFill>
                <a:schemeClr val="tx2"/>
              </a:solidFill>
            </a:endParaRPr>
          </a:p>
        </p:txBody>
      </p:sp>
    </p:spTree>
    <p:extLst>
      <p:ext uri="{BB962C8B-B14F-4D97-AF65-F5344CB8AC3E}">
        <p14:creationId xmlns:p14="http://schemas.microsoft.com/office/powerpoint/2010/main" val="2957282732"/>
      </p:ext>
    </p:extLst>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Microsoft Enterprise Social Resources</a:t>
            </a:r>
          </a:p>
        </p:txBody>
      </p:sp>
      <p:sp>
        <p:nvSpPr>
          <p:cNvPr id="4" name="Text Placeholder 3"/>
          <p:cNvSpPr txBox="1">
            <a:spLocks/>
          </p:cNvSpPr>
          <p:nvPr/>
        </p:nvSpPr>
        <p:spPr>
          <a:xfrm>
            <a:off x="350837" y="1516062"/>
            <a:ext cx="11887200" cy="4953000"/>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anose="05000000000000000000" pitchFamily="2" charset="2"/>
              <a:buNone/>
            </a:pPr>
            <a:r>
              <a:rPr lang="en-US" sz="1800" dirty="0" smtClean="0">
                <a:solidFill>
                  <a:schemeClr val="tx2"/>
                </a:solidFill>
                <a:cs typeface="Segoe UI" panose="020B0502040204020203" pitchFamily="34" charset="0"/>
              </a:rPr>
              <a:t>Sites, Blogs &amp; Twitter</a:t>
            </a:r>
          </a:p>
          <a:p>
            <a:pPr lvl="1"/>
            <a:r>
              <a:rPr lang="en-US" sz="1800" u="sng" dirty="0" smtClean="0">
                <a:latin typeface="+mj-lt"/>
                <a:hlinkClick r:id="rId2"/>
              </a:rPr>
              <a:t>Enterprise Social Customer Success</a:t>
            </a:r>
            <a:r>
              <a:rPr lang="en-US" sz="1800" dirty="0" smtClean="0">
                <a:latin typeface="+mj-lt"/>
              </a:rPr>
              <a:t> </a:t>
            </a:r>
            <a:r>
              <a:rPr lang="en-US" sz="1800" spc="-70" dirty="0" smtClean="0">
                <a:solidFill>
                  <a:schemeClr val="tx1"/>
                </a:solidFill>
                <a:cs typeface="Segoe UI" panose="020B0502040204020203" pitchFamily="34" charset="0"/>
              </a:rPr>
              <a:t>-</a:t>
            </a:r>
            <a:r>
              <a:rPr lang="en-US" sz="1800" dirty="0" smtClean="0">
                <a:latin typeface="+mj-lt"/>
              </a:rPr>
              <a:t> </a:t>
            </a:r>
            <a:r>
              <a:rPr lang="en-US" sz="1800" spc="-71" dirty="0" smtClean="0">
                <a:gradFill>
                  <a:gsLst>
                    <a:gs pos="100000">
                      <a:schemeClr val="tx2"/>
                    </a:gs>
                    <a:gs pos="0">
                      <a:schemeClr val="tx2"/>
                    </a:gs>
                  </a:gsLst>
                  <a:lin ang="5400000" scaled="0"/>
                </a:gradFill>
                <a:latin typeface="+mj-lt"/>
                <a:hlinkClick r:id="rId3"/>
              </a:rPr>
              <a:t>Yammer Success Center</a:t>
            </a:r>
            <a:r>
              <a:rPr lang="en-US" sz="1800" spc="-71" dirty="0" smtClean="0">
                <a:gradFill>
                  <a:gsLst>
                    <a:gs pos="100000">
                      <a:schemeClr val="tx2"/>
                    </a:gs>
                    <a:gs pos="0">
                      <a:schemeClr val="tx2"/>
                    </a:gs>
                  </a:gsLst>
                  <a:lin ang="5400000" scaled="0"/>
                </a:gradFill>
                <a:latin typeface="+mj-lt"/>
              </a:rPr>
              <a:t> – </a:t>
            </a:r>
            <a:r>
              <a:rPr lang="en-US" sz="1800" spc="-71" dirty="0" smtClean="0">
                <a:gradFill>
                  <a:gsLst>
                    <a:gs pos="100000">
                      <a:schemeClr val="tx2"/>
                    </a:gs>
                    <a:gs pos="0">
                      <a:schemeClr val="tx2"/>
                    </a:gs>
                  </a:gsLst>
                  <a:lin ang="5400000" scaled="0"/>
                </a:gradFill>
                <a:latin typeface="+mj-lt"/>
                <a:hlinkClick r:id="rId4"/>
              </a:rPr>
              <a:t>EnterpriseSocial.com</a:t>
            </a:r>
            <a:r>
              <a:rPr lang="en-US" sz="1800" spc="-71" dirty="0" smtClean="0">
                <a:gradFill>
                  <a:gsLst>
                    <a:gs pos="100000">
                      <a:schemeClr val="tx2"/>
                    </a:gs>
                    <a:gs pos="0">
                      <a:schemeClr val="tx2"/>
                    </a:gs>
                  </a:gsLst>
                  <a:lin ang="5400000" scaled="0"/>
                </a:gradFill>
                <a:latin typeface="+mj-lt"/>
              </a:rPr>
              <a:t> - </a:t>
            </a:r>
            <a:r>
              <a:rPr lang="en-US" sz="1800" spc="-70" dirty="0">
                <a:gradFill>
                  <a:gsLst>
                    <a:gs pos="100000">
                      <a:schemeClr val="tx2"/>
                    </a:gs>
                    <a:gs pos="0">
                      <a:schemeClr val="tx2"/>
                    </a:gs>
                  </a:gsLst>
                  <a:lin ang="5400000" scaled="0"/>
                </a:gradFill>
                <a:latin typeface="+mj-lt"/>
                <a:cs typeface="Segoe UI" panose="020B0502040204020203" pitchFamily="34" charset="0"/>
                <a:hlinkClick r:id="rId5"/>
              </a:rPr>
              <a:t>The Responsive </a:t>
            </a:r>
            <a:r>
              <a:rPr lang="en-US" sz="1800" spc="-70" dirty="0" smtClean="0">
                <a:gradFill>
                  <a:gsLst>
                    <a:gs pos="100000">
                      <a:schemeClr val="tx2"/>
                    </a:gs>
                    <a:gs pos="0">
                      <a:schemeClr val="tx2"/>
                    </a:gs>
                  </a:gsLst>
                  <a:lin ang="5400000" scaled="0"/>
                </a:gradFill>
                <a:latin typeface="+mj-lt"/>
                <a:cs typeface="Segoe UI" panose="020B0502040204020203" pitchFamily="34" charset="0"/>
                <a:hlinkClick r:id="rId5"/>
              </a:rPr>
              <a:t>Org</a:t>
            </a:r>
            <a:endParaRPr lang="en-US" sz="1800" spc="-71" dirty="0">
              <a:gradFill>
                <a:gsLst>
                  <a:gs pos="100000">
                    <a:schemeClr val="tx2"/>
                  </a:gs>
                  <a:gs pos="0">
                    <a:schemeClr val="tx2"/>
                  </a:gs>
                </a:gsLst>
                <a:lin ang="5400000" scaled="0"/>
              </a:gradFill>
              <a:latin typeface="+mj-lt"/>
            </a:endParaRPr>
          </a:p>
          <a:p>
            <a:pPr lvl="1"/>
            <a:r>
              <a:rPr lang="en-US" sz="1800" spc="-70" dirty="0" smtClean="0">
                <a:solidFill>
                  <a:schemeClr val="tx1"/>
                </a:solidFill>
                <a:latin typeface="+mj-lt"/>
                <a:cs typeface="Segoe UI" panose="020B0502040204020203" pitchFamily="34" charset="0"/>
                <a:hlinkClick r:id="rId6"/>
              </a:rPr>
              <a:t>Admin &amp; IT</a:t>
            </a:r>
            <a:r>
              <a:rPr lang="en-US" sz="1800" spc="-70" dirty="0" smtClean="0">
                <a:solidFill>
                  <a:schemeClr val="tx1"/>
                </a:solidFill>
                <a:latin typeface="+mj-lt"/>
                <a:cs typeface="Segoe UI" panose="020B0502040204020203" pitchFamily="34" charset="0"/>
              </a:rPr>
              <a:t> </a:t>
            </a:r>
            <a:r>
              <a:rPr lang="en-US" sz="1800" spc="-70" dirty="0">
                <a:solidFill>
                  <a:schemeClr val="tx1"/>
                </a:solidFill>
                <a:cs typeface="Segoe UI" panose="020B0502040204020203" pitchFamily="34" charset="0"/>
              </a:rPr>
              <a:t>-</a:t>
            </a:r>
            <a:r>
              <a:rPr lang="en-US" sz="1800" spc="-70" dirty="0" smtClean="0">
                <a:solidFill>
                  <a:schemeClr val="tx1"/>
                </a:solidFill>
                <a:latin typeface="+mj-lt"/>
                <a:cs typeface="Segoe UI" panose="020B0502040204020203" pitchFamily="34" charset="0"/>
              </a:rPr>
              <a:t> </a:t>
            </a:r>
            <a:r>
              <a:rPr lang="en-US" sz="1800" spc="-70" dirty="0" smtClean="0">
                <a:solidFill>
                  <a:schemeClr val="tx1"/>
                </a:solidFill>
                <a:latin typeface="+mj-lt"/>
                <a:cs typeface="Segoe UI" panose="020B0502040204020203" pitchFamily="34" charset="0"/>
                <a:hlinkClick r:id="rId7"/>
              </a:rPr>
              <a:t>Developers</a:t>
            </a:r>
            <a:r>
              <a:rPr lang="en-US" sz="1800" spc="-70" dirty="0" smtClean="0">
                <a:solidFill>
                  <a:schemeClr val="tx1"/>
                </a:solidFill>
                <a:latin typeface="+mj-lt"/>
                <a:cs typeface="Segoe UI" panose="020B0502040204020203" pitchFamily="34" charset="0"/>
              </a:rPr>
              <a:t> </a:t>
            </a:r>
            <a:r>
              <a:rPr lang="en-US" sz="1800" spc="-70" dirty="0">
                <a:solidFill>
                  <a:schemeClr val="tx1"/>
                </a:solidFill>
                <a:cs typeface="Segoe UI" panose="020B0502040204020203" pitchFamily="34" charset="0"/>
              </a:rPr>
              <a:t>-</a:t>
            </a:r>
            <a:r>
              <a:rPr lang="en-US" sz="1800" spc="-70" dirty="0" smtClean="0">
                <a:solidFill>
                  <a:schemeClr val="tx1"/>
                </a:solidFill>
                <a:latin typeface="+mj-lt"/>
                <a:cs typeface="Segoe UI" panose="020B0502040204020203" pitchFamily="34" charset="0"/>
              </a:rPr>
              <a:t> </a:t>
            </a:r>
            <a:r>
              <a:rPr lang="en-US" sz="1800" dirty="0">
                <a:latin typeface="+mj-lt"/>
                <a:cs typeface="Segoe UI" panose="020B0502040204020203" pitchFamily="34" charset="0"/>
                <a:hlinkClick r:id="rId8"/>
              </a:rPr>
              <a:t>Yammer App Directory</a:t>
            </a:r>
            <a:r>
              <a:rPr lang="en-US" sz="1800" dirty="0">
                <a:latin typeface="+mj-lt"/>
                <a:cs typeface="Segoe UI" panose="020B0502040204020203" pitchFamily="34" charset="0"/>
              </a:rPr>
              <a:t> </a:t>
            </a:r>
            <a:r>
              <a:rPr lang="en-US" sz="1800" spc="-70" dirty="0">
                <a:solidFill>
                  <a:schemeClr val="tx1"/>
                </a:solidFill>
                <a:cs typeface="Segoe UI" panose="020B0502040204020203" pitchFamily="34" charset="0"/>
              </a:rPr>
              <a:t>-</a:t>
            </a:r>
            <a:r>
              <a:rPr lang="en-US" sz="1800" spc="-70" dirty="0" smtClean="0">
                <a:gradFill>
                  <a:gsLst>
                    <a:gs pos="100000">
                      <a:schemeClr val="tx2"/>
                    </a:gs>
                    <a:gs pos="0">
                      <a:schemeClr val="tx2"/>
                    </a:gs>
                  </a:gsLst>
                  <a:lin ang="5400000" scaled="0"/>
                </a:gradFill>
                <a:latin typeface="+mj-lt"/>
                <a:cs typeface="Segoe UI" panose="020B0502040204020203" pitchFamily="34" charset="0"/>
              </a:rPr>
              <a:t> </a:t>
            </a:r>
            <a:r>
              <a:rPr lang="en-US" sz="1800" spc="-70" dirty="0">
                <a:gradFill>
                  <a:gsLst>
                    <a:gs pos="100000">
                      <a:schemeClr val="tx2"/>
                    </a:gs>
                    <a:gs pos="0">
                      <a:schemeClr val="tx2"/>
                    </a:gs>
                  </a:gsLst>
                  <a:lin ang="5400000" scaled="0"/>
                </a:gradFill>
                <a:latin typeface="+mj-lt"/>
                <a:cs typeface="Segoe UI" panose="020B0502040204020203" pitchFamily="34" charset="0"/>
                <a:hlinkClick r:id="rId9"/>
              </a:rPr>
              <a:t>Office Store</a:t>
            </a:r>
            <a:r>
              <a:rPr lang="en-US" sz="1800" spc="-70" dirty="0">
                <a:gradFill>
                  <a:gsLst>
                    <a:gs pos="100000">
                      <a:schemeClr val="tx2"/>
                    </a:gs>
                    <a:gs pos="0">
                      <a:schemeClr val="tx2"/>
                    </a:gs>
                  </a:gsLst>
                  <a:lin ang="5400000" scaled="0"/>
                </a:gradFill>
                <a:latin typeface="+mj-lt"/>
                <a:cs typeface="Segoe UI" panose="020B0502040204020203" pitchFamily="34" charset="0"/>
              </a:rPr>
              <a:t> </a:t>
            </a:r>
            <a:r>
              <a:rPr lang="en-US" sz="1800" spc="-70" dirty="0">
                <a:solidFill>
                  <a:schemeClr val="tx1"/>
                </a:solidFill>
                <a:cs typeface="Segoe UI" panose="020B0502040204020203" pitchFamily="34" charset="0"/>
              </a:rPr>
              <a:t>-</a:t>
            </a:r>
            <a:r>
              <a:rPr lang="en-US" sz="1800" spc="-70" dirty="0" smtClean="0">
                <a:gradFill>
                  <a:gsLst>
                    <a:gs pos="100000">
                      <a:schemeClr val="tx2"/>
                    </a:gs>
                    <a:gs pos="0">
                      <a:schemeClr val="tx2"/>
                    </a:gs>
                  </a:gsLst>
                  <a:lin ang="5400000" scaled="0"/>
                </a:gradFill>
                <a:latin typeface="+mj-lt"/>
                <a:cs typeface="Segoe UI" panose="020B0502040204020203" pitchFamily="34" charset="0"/>
              </a:rPr>
              <a:t> </a:t>
            </a:r>
            <a:r>
              <a:rPr lang="en-US" sz="1800" spc="-70" dirty="0">
                <a:gradFill>
                  <a:gsLst>
                    <a:gs pos="100000">
                      <a:schemeClr val="tx2"/>
                    </a:gs>
                    <a:gs pos="0">
                      <a:schemeClr val="tx2"/>
                    </a:gs>
                  </a:gsLst>
                  <a:lin ang="5400000" scaled="0"/>
                </a:gradFill>
                <a:latin typeface="+mj-lt"/>
                <a:cs typeface="Segoe UI" panose="020B0502040204020203" pitchFamily="34" charset="0"/>
                <a:hlinkClick r:id="rId10"/>
              </a:rPr>
              <a:t>Yammer </a:t>
            </a:r>
            <a:r>
              <a:rPr lang="en-US" sz="1800" spc="-70" dirty="0" smtClean="0">
                <a:gradFill>
                  <a:gsLst>
                    <a:gs pos="100000">
                      <a:schemeClr val="tx2"/>
                    </a:gs>
                    <a:gs pos="0">
                      <a:schemeClr val="tx2"/>
                    </a:gs>
                  </a:gsLst>
                  <a:lin ang="5400000" scaled="0"/>
                </a:gradFill>
                <a:latin typeface="+mj-lt"/>
                <a:cs typeface="Segoe UI" panose="020B0502040204020203" pitchFamily="34" charset="0"/>
                <a:hlinkClick r:id="rId10"/>
              </a:rPr>
              <a:t>Ignite</a:t>
            </a:r>
            <a:endParaRPr lang="en-US" sz="1800" spc="-71" dirty="0" smtClean="0">
              <a:gradFill>
                <a:gsLst>
                  <a:gs pos="100000">
                    <a:schemeClr val="tx2"/>
                  </a:gs>
                  <a:gs pos="0">
                    <a:schemeClr val="tx2"/>
                  </a:gs>
                </a:gsLst>
                <a:lin ang="5400000" scaled="0"/>
              </a:gradFill>
              <a:latin typeface="+mj-lt"/>
            </a:endParaRPr>
          </a:p>
          <a:p>
            <a:pPr lvl="1"/>
            <a:r>
              <a:rPr lang="en-US" sz="1800" spc="-71" dirty="0" smtClean="0">
                <a:solidFill>
                  <a:schemeClr val="tx1"/>
                </a:solidFill>
                <a:latin typeface="+mj-lt"/>
              </a:rPr>
              <a:t>Blogs</a:t>
            </a:r>
            <a:r>
              <a:rPr lang="en-US" sz="1800" spc="-71" dirty="0" smtClean="0">
                <a:gradFill>
                  <a:gsLst>
                    <a:gs pos="100000">
                      <a:schemeClr val="tx2"/>
                    </a:gs>
                    <a:gs pos="0">
                      <a:schemeClr val="tx2"/>
                    </a:gs>
                  </a:gsLst>
                  <a:lin ang="5400000" scaled="0"/>
                </a:gradFill>
                <a:latin typeface="+mj-lt"/>
              </a:rPr>
              <a:t>: </a:t>
            </a:r>
            <a:r>
              <a:rPr lang="en-US" sz="1800" spc="-71" dirty="0" smtClean="0">
                <a:gradFill>
                  <a:gsLst>
                    <a:gs pos="100000">
                      <a:schemeClr val="tx2"/>
                    </a:gs>
                    <a:gs pos="0">
                      <a:schemeClr val="tx2"/>
                    </a:gs>
                  </a:gsLst>
                  <a:lin ang="5400000" scaled="0"/>
                </a:gradFill>
                <a:latin typeface="+mj-lt"/>
                <a:hlinkClick r:id="rId11"/>
              </a:rPr>
              <a:t>Yammer</a:t>
            </a:r>
            <a:r>
              <a:rPr lang="en-US" sz="1800" spc="-71" dirty="0" smtClean="0">
                <a:gradFill>
                  <a:gsLst>
                    <a:gs pos="100000">
                      <a:schemeClr val="tx2"/>
                    </a:gs>
                    <a:gs pos="0">
                      <a:schemeClr val="tx2"/>
                    </a:gs>
                  </a:gsLst>
                  <a:lin ang="5400000" scaled="0"/>
                </a:gradFill>
                <a:latin typeface="+mj-lt"/>
              </a:rPr>
              <a:t>  </a:t>
            </a:r>
            <a:r>
              <a:rPr lang="en-US" sz="1800" spc="-71" dirty="0" smtClean="0">
                <a:gradFill>
                  <a:gsLst>
                    <a:gs pos="100000">
                      <a:schemeClr val="tx2"/>
                    </a:gs>
                    <a:gs pos="0">
                      <a:schemeClr val="tx2"/>
                    </a:gs>
                  </a:gsLst>
                  <a:lin ang="5400000" scaled="0"/>
                </a:gradFill>
                <a:latin typeface="+mj-lt"/>
                <a:hlinkClick r:id="rId12"/>
              </a:rPr>
              <a:t>Office 365</a:t>
            </a:r>
            <a:r>
              <a:rPr lang="en-US" sz="1800" spc="-71" dirty="0" smtClean="0">
                <a:gradFill>
                  <a:gsLst>
                    <a:gs pos="100000">
                      <a:schemeClr val="tx2"/>
                    </a:gs>
                    <a:gs pos="0">
                      <a:schemeClr val="tx2"/>
                    </a:gs>
                  </a:gsLst>
                  <a:lin ang="5400000" scaled="0"/>
                </a:gradFill>
                <a:latin typeface="+mj-lt"/>
              </a:rPr>
              <a:t>  </a:t>
            </a:r>
            <a:r>
              <a:rPr lang="en-US" sz="1800" spc="-71" dirty="0" smtClean="0">
                <a:solidFill>
                  <a:schemeClr val="tx1"/>
                </a:solidFill>
                <a:latin typeface="+mj-lt"/>
              </a:rPr>
              <a:t>Twitter</a:t>
            </a:r>
            <a:r>
              <a:rPr lang="en-US" sz="1800" spc="-71" dirty="0" smtClean="0">
                <a:gradFill>
                  <a:gsLst>
                    <a:gs pos="100000">
                      <a:schemeClr val="tx2"/>
                    </a:gs>
                    <a:gs pos="0">
                      <a:schemeClr val="tx2"/>
                    </a:gs>
                  </a:gsLst>
                  <a:lin ang="5400000" scaled="0"/>
                </a:gradFill>
                <a:latin typeface="+mj-lt"/>
              </a:rPr>
              <a:t>: </a:t>
            </a:r>
            <a:r>
              <a:rPr lang="en-US" sz="1800" spc="-71" dirty="0" smtClean="0">
                <a:gradFill>
                  <a:gsLst>
                    <a:gs pos="100000">
                      <a:schemeClr val="tx2"/>
                    </a:gs>
                    <a:gs pos="0">
                      <a:schemeClr val="tx2"/>
                    </a:gs>
                  </a:gsLst>
                  <a:lin ang="5400000" scaled="0"/>
                </a:gradFill>
                <a:latin typeface="+mj-lt"/>
                <a:hlinkClick r:id="rId13"/>
              </a:rPr>
              <a:t>@Yammer</a:t>
            </a:r>
            <a:r>
              <a:rPr lang="en-US" sz="1800" spc="-71" dirty="0" smtClean="0">
                <a:gradFill>
                  <a:gsLst>
                    <a:gs pos="100000">
                      <a:schemeClr val="tx2"/>
                    </a:gs>
                    <a:gs pos="0">
                      <a:schemeClr val="tx2"/>
                    </a:gs>
                  </a:gsLst>
                  <a:lin ang="5400000" scaled="0"/>
                </a:gradFill>
                <a:latin typeface="+mj-lt"/>
              </a:rPr>
              <a:t>  </a:t>
            </a:r>
            <a:r>
              <a:rPr lang="en-US" sz="1800" spc="-71" dirty="0" smtClean="0">
                <a:gradFill>
                  <a:gsLst>
                    <a:gs pos="100000">
                      <a:schemeClr val="tx2"/>
                    </a:gs>
                    <a:gs pos="0">
                      <a:schemeClr val="tx2"/>
                    </a:gs>
                  </a:gsLst>
                  <a:lin ang="5400000" scaled="0"/>
                </a:gradFill>
                <a:latin typeface="+mj-lt"/>
                <a:hlinkClick r:id="rId14"/>
              </a:rPr>
              <a:t>@Office365</a:t>
            </a:r>
            <a:endParaRPr lang="en-US" sz="1800" spc="-71" dirty="0" smtClean="0">
              <a:gradFill>
                <a:gsLst>
                  <a:gs pos="100000">
                    <a:schemeClr val="tx2"/>
                  </a:gs>
                  <a:gs pos="0">
                    <a:schemeClr val="tx2"/>
                  </a:gs>
                </a:gsLst>
                <a:lin ang="5400000" scaled="0"/>
              </a:gradFill>
              <a:latin typeface="+mj-lt"/>
            </a:endParaRPr>
          </a:p>
          <a:p>
            <a:pPr marL="0" indent="0">
              <a:spcBef>
                <a:spcPts val="1200"/>
              </a:spcBef>
              <a:buFont typeface="Wingdings" panose="05000000000000000000" pitchFamily="2" charset="2"/>
              <a:buNone/>
            </a:pPr>
            <a:r>
              <a:rPr lang="en-US" sz="1800" spc="-71" dirty="0" smtClean="0">
                <a:solidFill>
                  <a:schemeClr val="tx2"/>
                </a:solidFill>
              </a:rPr>
              <a:t>Research/Whitepaper</a:t>
            </a:r>
          </a:p>
          <a:p>
            <a:pPr lvl="1"/>
            <a:r>
              <a:rPr lang="en-US" sz="1800" spc="-70" dirty="0" smtClean="0">
                <a:latin typeface="+mj-lt"/>
                <a:cs typeface="Segoe UI" panose="020B0502040204020203" pitchFamily="34" charset="0"/>
                <a:hlinkClick r:id="rId15"/>
              </a:rPr>
              <a:t>Gartner: Magic Quadrant for Social Software in the Workplace</a:t>
            </a:r>
            <a:r>
              <a:rPr lang="en-US" sz="1800" spc="-70" dirty="0" smtClean="0">
                <a:latin typeface="+mj-lt"/>
                <a:cs typeface="Segoe UI" panose="020B0502040204020203" pitchFamily="34" charset="0"/>
              </a:rPr>
              <a:t> - </a:t>
            </a:r>
            <a:r>
              <a:rPr lang="en-US" sz="1800" spc="-70" dirty="0" smtClean="0">
                <a:latin typeface="+mj-lt"/>
                <a:cs typeface="Segoe UI" panose="020B0502040204020203" pitchFamily="34" charset="0"/>
                <a:hlinkClick r:id=""/>
              </a:rPr>
              <a:t>Evolution of the networked enterprise: McKinsey Global Survey results</a:t>
            </a:r>
            <a:r>
              <a:rPr lang="en-US" sz="1800" spc="-70" dirty="0" smtClean="0">
                <a:latin typeface="+mj-lt"/>
                <a:cs typeface="Segoe UI" panose="020B0502040204020203" pitchFamily="34" charset="0"/>
              </a:rPr>
              <a:t> - </a:t>
            </a:r>
            <a:r>
              <a:rPr lang="en-US" sz="1800" spc="-70" dirty="0" smtClean="0">
                <a:latin typeface="+mj-lt"/>
                <a:cs typeface="Segoe UI" panose="020B0502040204020203" pitchFamily="34" charset="0"/>
                <a:hlinkClick r:id="rId16"/>
              </a:rPr>
              <a:t>Yammer’s 2013 Business Value Survey Results</a:t>
            </a:r>
            <a:r>
              <a:rPr lang="en-US" sz="1800" spc="-70" dirty="0" smtClean="0">
                <a:latin typeface="+mj-lt"/>
                <a:cs typeface="Segoe UI" panose="020B0502040204020203" pitchFamily="34" charset="0"/>
              </a:rPr>
              <a:t> - </a:t>
            </a:r>
            <a:r>
              <a:rPr lang="en-US" sz="1800" dirty="0" smtClean="0">
                <a:latin typeface="+mj-lt"/>
                <a:cs typeface="Segoe UI" panose="020B0502040204020203" pitchFamily="34" charset="0"/>
                <a:hlinkClick r:id="rId17"/>
              </a:rPr>
              <a:t>The Rise Of Enterprise Social Networks</a:t>
            </a:r>
            <a:endParaRPr lang="en-US" sz="1800" spc="-70" dirty="0" smtClean="0">
              <a:latin typeface="+mj-lt"/>
              <a:cs typeface="Segoe UI" panose="020B0502040204020203" pitchFamily="34" charset="0"/>
            </a:endParaRPr>
          </a:p>
          <a:p>
            <a:pPr marL="0" indent="0">
              <a:spcBef>
                <a:spcPts val="1200"/>
              </a:spcBef>
              <a:buNone/>
            </a:pPr>
            <a:r>
              <a:rPr lang="en-US" sz="1800" spc="-71" dirty="0" smtClean="0">
                <a:solidFill>
                  <a:schemeClr val="tx2"/>
                </a:solidFill>
              </a:rPr>
              <a:t>Press</a:t>
            </a:r>
          </a:p>
          <a:p>
            <a:pPr lvl="1"/>
            <a:r>
              <a:rPr lang="en-US" sz="1800" spc="-70" dirty="0">
                <a:latin typeface="+mj-lt"/>
                <a:cs typeface="Segoe UI" panose="020B0502040204020203" pitchFamily="34" charset="0"/>
                <a:hlinkClick r:id="rId18"/>
              </a:rPr>
              <a:t>How Red Robin Transformed Its Business With Yammer</a:t>
            </a:r>
            <a:r>
              <a:rPr lang="en-US" sz="1800" spc="-70" dirty="0">
                <a:latin typeface="+mj-lt"/>
                <a:cs typeface="Segoe UI" panose="020B0502040204020203" pitchFamily="34" charset="0"/>
              </a:rPr>
              <a:t> - </a:t>
            </a:r>
            <a:r>
              <a:rPr lang="en-US" sz="1800" spc="-70" dirty="0">
                <a:latin typeface="+mj-lt"/>
                <a:cs typeface="Segoe UI" panose="020B0502040204020203" pitchFamily="34" charset="0"/>
                <a:hlinkClick r:id="rId19"/>
              </a:rPr>
              <a:t>How Teach for America gets the most out of Yammer on a shoestring budget</a:t>
            </a:r>
            <a:r>
              <a:rPr lang="en-US" sz="1800" spc="-70" dirty="0">
                <a:latin typeface="+mj-lt"/>
                <a:cs typeface="Segoe UI" panose="020B0502040204020203" pitchFamily="34" charset="0"/>
              </a:rPr>
              <a:t> - </a:t>
            </a:r>
            <a:r>
              <a:rPr lang="en-US" sz="1800" spc="-70" dirty="0">
                <a:latin typeface="+mj-lt"/>
                <a:cs typeface="Segoe UI" panose="020B0502040204020203" pitchFamily="34" charset="0"/>
                <a:hlinkClick r:id="rId20"/>
              </a:rPr>
              <a:t>HK firm creates idea melting pot for 4,000 employees</a:t>
            </a:r>
            <a:r>
              <a:rPr lang="en-US" sz="1800" spc="-70" dirty="0">
                <a:latin typeface="+mj-lt"/>
                <a:cs typeface="Segoe UI" panose="020B0502040204020203" pitchFamily="34" charset="0"/>
              </a:rPr>
              <a:t> - </a:t>
            </a:r>
            <a:r>
              <a:rPr lang="en-US" sz="1800" spc="-70" dirty="0">
                <a:latin typeface="+mj-lt"/>
                <a:cs typeface="Segoe UI" panose="020B0502040204020203" pitchFamily="34" charset="0"/>
                <a:hlinkClick r:id="rId21"/>
              </a:rPr>
              <a:t>LexisNexis found that employees who use Yammer are way happier</a:t>
            </a:r>
            <a:r>
              <a:rPr lang="en-US" sz="1800" spc="-70" dirty="0">
                <a:latin typeface="+mj-lt"/>
                <a:cs typeface="Segoe UI" panose="020B0502040204020203" pitchFamily="34" charset="0"/>
              </a:rPr>
              <a:t> - </a:t>
            </a:r>
            <a:r>
              <a:rPr lang="en-US" sz="1800" spc="-70" dirty="0">
                <a:latin typeface="+mj-lt"/>
                <a:cs typeface="Segoe UI" panose="020B0502040204020203" pitchFamily="34" charset="0"/>
                <a:hlinkClick r:id="rId22"/>
              </a:rPr>
              <a:t>Switching to Yammer let this company slash helpdesk calls and save $1.5 million a year</a:t>
            </a:r>
            <a:r>
              <a:rPr lang="en-US" sz="1800" spc="-70" dirty="0">
                <a:latin typeface="+mj-lt"/>
                <a:cs typeface="Segoe UI" panose="020B0502040204020203" pitchFamily="34" charset="0"/>
              </a:rPr>
              <a:t> - </a:t>
            </a:r>
            <a:r>
              <a:rPr lang="en-US" sz="1800" spc="-70" dirty="0">
                <a:latin typeface="+mj-lt"/>
                <a:cs typeface="Segoe UI" panose="020B0502040204020203" pitchFamily="34" charset="0"/>
                <a:hlinkClick r:id="rId23"/>
              </a:rPr>
              <a:t>How Microsoft got its own employees to use Yammer </a:t>
            </a:r>
          </a:p>
          <a:p>
            <a:pPr marL="0" indent="0">
              <a:spcBef>
                <a:spcPts val="1200"/>
              </a:spcBef>
              <a:buNone/>
            </a:pPr>
            <a:r>
              <a:rPr lang="en-US" sz="1800" spc="-71" dirty="0" smtClean="0">
                <a:solidFill>
                  <a:schemeClr val="tx2"/>
                </a:solidFill>
              </a:rPr>
              <a:t>Videos</a:t>
            </a:r>
          </a:p>
          <a:p>
            <a:pPr lvl="1"/>
            <a:r>
              <a:rPr lang="en-US" sz="1800" dirty="0" smtClean="0">
                <a:latin typeface="+mj-lt"/>
                <a:cs typeface="Segoe UI" panose="020B0502040204020203" pitchFamily="34" charset="0"/>
                <a:hlinkClick r:id="rId24"/>
              </a:rPr>
              <a:t>Move Faster Together</a:t>
            </a:r>
            <a:endParaRPr lang="en-US" sz="1800" dirty="0" smtClean="0">
              <a:latin typeface="+mj-lt"/>
              <a:cs typeface="Segoe UI" panose="020B0502040204020203" pitchFamily="34" charset="0"/>
            </a:endParaRPr>
          </a:p>
          <a:p>
            <a:pPr lvl="1"/>
            <a:r>
              <a:rPr lang="en-US" sz="1800" dirty="0" smtClean="0">
                <a:latin typeface="+mj-lt"/>
                <a:cs typeface="Segoe UI" panose="020B0502040204020203" pitchFamily="34" charset="0"/>
                <a:hlinkClick r:id="rId25"/>
              </a:rPr>
              <a:t>Transform the Way You Work with Yammer</a:t>
            </a:r>
            <a:endParaRPr lang="en-US" sz="1800" dirty="0">
              <a:latin typeface="+mj-lt"/>
              <a:cs typeface="Segoe UI" panose="020B0502040204020203" pitchFamily="34" charset="0"/>
            </a:endParaRPr>
          </a:p>
        </p:txBody>
      </p:sp>
      <p:pic>
        <p:nvPicPr>
          <p:cNvPr id="8" name="Picture 7"/>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6065837" y="6213216"/>
            <a:ext cx="2286000" cy="791381"/>
          </a:xfrm>
          <a:prstGeom prst="rect">
            <a:avLst/>
          </a:prstGeom>
        </p:spPr>
      </p:pic>
      <p:pic>
        <p:nvPicPr>
          <p:cNvPr id="10" name="Picture 10"/>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4115310" y="6431188"/>
            <a:ext cx="1706108" cy="355439"/>
          </a:xfrm>
          <a:prstGeom prst="rect">
            <a:avLst/>
          </a:prstGeom>
        </p:spPr>
      </p:pic>
      <p:sp>
        <p:nvSpPr>
          <p:cNvPr id="6" name="Rectangle 5"/>
          <p:cNvSpPr/>
          <p:nvPr/>
        </p:nvSpPr>
        <p:spPr>
          <a:xfrm>
            <a:off x="10028237" y="6435911"/>
            <a:ext cx="2047355" cy="313932"/>
          </a:xfrm>
          <a:prstGeom prst="rect">
            <a:avLst/>
          </a:prstGeom>
        </p:spPr>
        <p:txBody>
          <a:bodyPr wrap="none">
            <a:spAutoFit/>
          </a:bodyPr>
          <a:lstStyle/>
          <a:p>
            <a:pPr marL="0" lvl="1">
              <a:lnSpc>
                <a:spcPct val="90000"/>
              </a:lnSpc>
              <a:spcAft>
                <a:spcPts val="600"/>
              </a:spcAft>
              <a:defRPr/>
            </a:pPr>
            <a:r>
              <a:rPr lang="en-US" sz="1600" dirty="0">
                <a:solidFill>
                  <a:schemeClr val="tx2"/>
                </a:solidFill>
                <a:hlinkClick r:id="rId4"/>
              </a:rPr>
              <a:t>#</a:t>
            </a:r>
            <a:r>
              <a:rPr lang="en-US" sz="1600" dirty="0" err="1">
                <a:solidFill>
                  <a:schemeClr val="tx2"/>
                </a:solidFill>
                <a:hlinkClick r:id="rId4"/>
              </a:rPr>
              <a:t>WorkLikeANetwork</a:t>
            </a:r>
            <a:endParaRPr lang="en-US" sz="1600" spc="-70" dirty="0">
              <a:solidFill>
                <a:schemeClr val="tx2"/>
              </a:solidFill>
            </a:endParaRPr>
          </a:p>
        </p:txBody>
      </p:sp>
    </p:spTree>
    <p:extLst>
      <p:ext uri="{BB962C8B-B14F-4D97-AF65-F5344CB8AC3E}">
        <p14:creationId xmlns:p14="http://schemas.microsoft.com/office/powerpoint/2010/main" val="16866424"/>
      </p:ext>
    </p:extLst>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Tree>
    <p:extLst>
      <p:ext uri="{BB962C8B-B14F-4D97-AF65-F5344CB8AC3E}">
        <p14:creationId xmlns:p14="http://schemas.microsoft.com/office/powerpoint/2010/main" val="11248066"/>
      </p:ext>
    </p:extLst>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FF8C00">
              <a:alpha val="68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795580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Microsoft, Windows, </a:t>
            </a:r>
            <a:r>
              <a:rPr lang="en-US" sz="700" dirty="0" smtClean="0">
                <a:gradFill>
                  <a:gsLst>
                    <a:gs pos="0">
                      <a:schemeClr val="tx1"/>
                    </a:gs>
                    <a:gs pos="100000">
                      <a:schemeClr val="tx1"/>
                    </a:gs>
                  </a:gsLst>
                  <a:lin ang="5400000" scaled="0"/>
                </a:gradFill>
                <a:cs typeface="Segoe UI" pitchFamily="34" charset="0"/>
              </a:rPr>
              <a:t>and </a:t>
            </a:r>
            <a:r>
              <a:rPr lang="en-US" sz="700" dirty="0">
                <a:gradFill>
                  <a:gsLst>
                    <a:gs pos="0">
                      <a:schemeClr val="tx1"/>
                    </a:gs>
                    <a:gs pos="100000">
                      <a:schemeClr val="tx1"/>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4010348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Text Placeholder 2"/>
          <p:cNvSpPr>
            <a:spLocks noGrp="1"/>
          </p:cNvSpPr>
          <p:nvPr>
            <p:ph type="body" sz="quarter" idx="11"/>
          </p:nvPr>
        </p:nvSpPr>
        <p:spPr>
          <a:xfrm>
            <a:off x="274639" y="1212849"/>
            <a:ext cx="11889564" cy="5232202"/>
          </a:xfrm>
        </p:spPr>
        <p:txBody>
          <a:bodyPr/>
          <a:lstStyle/>
          <a:p>
            <a:pPr marL="571500" indent="-571500">
              <a:buFont typeface="Arial" panose="020B0604020202020204" pitchFamily="34" charset="0"/>
              <a:buChar char="•"/>
            </a:pPr>
            <a:r>
              <a:rPr lang="en-US" dirty="0" smtClean="0"/>
              <a:t>Where we were</a:t>
            </a:r>
          </a:p>
          <a:p>
            <a:pPr marL="571500" indent="-571500">
              <a:buFont typeface="Arial" panose="020B0604020202020204" pitchFamily="34" charset="0"/>
              <a:buChar char="•"/>
            </a:pPr>
            <a:r>
              <a:rPr lang="en-US" dirty="0" smtClean="0"/>
              <a:t>Where we are</a:t>
            </a:r>
          </a:p>
          <a:p>
            <a:pPr marL="571500" indent="-571500">
              <a:buFont typeface="Arial" panose="020B0604020202020204" pitchFamily="34" charset="0"/>
              <a:buChar char="•"/>
            </a:pPr>
            <a:r>
              <a:rPr lang="en-US" dirty="0" smtClean="0"/>
              <a:t>Where we are going</a:t>
            </a:r>
          </a:p>
          <a:p>
            <a:pPr marL="571500" indent="-571500">
              <a:buFont typeface="Arial" panose="020B0604020202020204" pitchFamily="34" charset="0"/>
              <a:buChar char="•"/>
            </a:pPr>
            <a:r>
              <a:rPr lang="en-US" dirty="0" smtClean="0"/>
              <a:t>Headwinds/Tailwinds</a:t>
            </a:r>
          </a:p>
          <a:p>
            <a:pPr marL="571500" indent="-571500">
              <a:buFont typeface="Arial" panose="020B0604020202020204" pitchFamily="34" charset="0"/>
              <a:buChar char="•"/>
            </a:pPr>
            <a:endParaRPr lang="en-US" dirty="0"/>
          </a:p>
          <a:p>
            <a:pPr marL="571500" indent="-571500">
              <a:buFont typeface="Arial" panose="020B0604020202020204" pitchFamily="34" charset="0"/>
              <a:buChar char="•"/>
            </a:pPr>
            <a:r>
              <a:rPr lang="en-US" dirty="0" smtClean="0"/>
              <a:t>We have many, many integrations, projects and things we are doing, the following is some, but not all… </a:t>
            </a:r>
            <a:endParaRPr lang="en-US" dirty="0"/>
          </a:p>
        </p:txBody>
      </p:sp>
    </p:spTree>
    <p:extLst>
      <p:ext uri="{BB962C8B-B14F-4D97-AF65-F5344CB8AC3E}">
        <p14:creationId xmlns:p14="http://schemas.microsoft.com/office/powerpoint/2010/main" val="2374457780"/>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Where we were</a:t>
            </a:r>
            <a:endParaRPr lang="en-US" dirty="0"/>
          </a:p>
        </p:txBody>
      </p:sp>
    </p:spTree>
    <p:extLst>
      <p:ext uri="{BB962C8B-B14F-4D97-AF65-F5344CB8AC3E}">
        <p14:creationId xmlns:p14="http://schemas.microsoft.com/office/powerpoint/2010/main" val="3636575551"/>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Architecture</a:t>
            </a:r>
            <a:endParaRPr lang="en-US" dirty="0"/>
          </a:p>
        </p:txBody>
      </p:sp>
      <p:pic>
        <p:nvPicPr>
          <p:cNvPr id="2" name="Picture 1"/>
          <p:cNvPicPr>
            <a:picLocks noChangeAspect="1"/>
          </p:cNvPicPr>
          <p:nvPr/>
        </p:nvPicPr>
        <p:blipFill>
          <a:blip r:embed="rId2"/>
          <a:stretch>
            <a:fillRect/>
          </a:stretch>
        </p:blipFill>
        <p:spPr>
          <a:xfrm>
            <a:off x="3302686" y="1363662"/>
            <a:ext cx="5831101" cy="5268721"/>
          </a:xfrm>
          <a:prstGeom prst="rect">
            <a:avLst/>
          </a:prstGeom>
        </p:spPr>
      </p:pic>
    </p:spTree>
    <p:extLst>
      <p:ext uri="{BB962C8B-B14F-4D97-AF65-F5344CB8AC3E}">
        <p14:creationId xmlns:p14="http://schemas.microsoft.com/office/powerpoint/2010/main" val="1122353112"/>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6" id="{73F19C53-BB2B-4C4D-816D-1195BB6E726B}" vid="{5A4F13AD-32CC-4115-B021-B1ABF67D561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58FDAC0-319D-4A54-8D8E-1D42CB1F8004}"/>
</file>

<file path=customXml/itemProps2.xml><?xml version="1.0" encoding="utf-8"?>
<ds:datastoreItem xmlns:ds="http://schemas.openxmlformats.org/officeDocument/2006/customXml" ds:itemID="{E28764C6-A86F-4F68-A091-9E9E6236334E}"/>
</file>

<file path=customXml/itemProps3.xml><?xml version="1.0" encoding="utf-8"?>
<ds:datastoreItem xmlns:ds="http://schemas.openxmlformats.org/officeDocument/2006/customXml" ds:itemID="{F990F116-B58F-4255-B05B-DA3808E0E5C6}"/>
</file>

<file path=docProps/app.xml><?xml version="1.0" encoding="utf-8"?>
<Properties xmlns="http://schemas.openxmlformats.org/officeDocument/2006/extended-properties" xmlns:vt="http://schemas.openxmlformats.org/officeDocument/2006/docPropsVTypes">
  <Template>SharePoint_Conference_2014_ITPro_Template</Template>
  <TotalTime>7</TotalTime>
  <Words>3106</Words>
  <Application>Microsoft Office PowerPoint</Application>
  <PresentationFormat>Custom</PresentationFormat>
  <Paragraphs>388</Paragraphs>
  <Slides>67</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67</vt:i4>
      </vt:variant>
    </vt:vector>
  </HeadingPairs>
  <TitlesOfParts>
    <vt:vector size="73" baseType="lpstr">
      <vt:lpstr>Arial</vt:lpstr>
      <vt:lpstr>Calibri</vt:lpstr>
      <vt:lpstr>Segoe UI</vt:lpstr>
      <vt:lpstr>Segoe UI Light</vt:lpstr>
      <vt:lpstr>Wingdings</vt:lpstr>
      <vt:lpstr>5-30499_SPC_2014_ITPro_Template_16x9</vt:lpstr>
      <vt:lpstr>PowerPoint Presentation</vt:lpstr>
      <vt:lpstr>Trek Bikes: pedaling past complex collaboration problems in the enterprise </vt:lpstr>
      <vt:lpstr>Introduction</vt:lpstr>
      <vt:lpstr>About Me</vt:lpstr>
      <vt:lpstr>About Trek</vt:lpstr>
      <vt:lpstr>About The Team</vt:lpstr>
      <vt:lpstr>Agenda</vt:lpstr>
      <vt:lpstr>Where we were</vt:lpstr>
      <vt:lpstr>Architecture</vt:lpstr>
      <vt:lpstr>It All Started With SharePoint</vt:lpstr>
      <vt:lpstr>SharePoint as the “Intranet”</vt:lpstr>
      <vt:lpstr>SharePoint Administration</vt:lpstr>
      <vt:lpstr>Simplify forms</vt:lpstr>
      <vt:lpstr>Yammer Before MSFT: 2008-2012</vt:lpstr>
      <vt:lpstr>Yammer</vt:lpstr>
      <vt:lpstr>Ground Game</vt:lpstr>
      <vt:lpstr>BI Monitor – Yammerfall feedfall and Reports</vt:lpstr>
      <vt:lpstr>Post2Yammer</vt:lpstr>
      <vt:lpstr>Post2Yammer</vt:lpstr>
      <vt:lpstr>Business Intelligence</vt:lpstr>
      <vt:lpstr>BI Backstory</vt:lpstr>
      <vt:lpstr>BI Further Evolves</vt:lpstr>
      <vt:lpstr>Making SharePoint data valuable</vt:lpstr>
      <vt:lpstr>Bike Challenge</vt:lpstr>
      <vt:lpstr>To The Cloud</vt:lpstr>
      <vt:lpstr>Cloud in our Sights </vt:lpstr>
      <vt:lpstr>ascendrms.com – Before – PHP/Colo</vt:lpstr>
      <vt:lpstr>ascendrms.com – After – Azure/IaaS (SP2103)</vt:lpstr>
      <vt:lpstr>Where We Are</vt:lpstr>
      <vt:lpstr>New Architecture</vt:lpstr>
      <vt:lpstr>SharePoint 2013 – Let’s Roll</vt:lpstr>
      <vt:lpstr>Warranty App</vt:lpstr>
      <vt:lpstr>New Projects and Integrations</vt:lpstr>
      <vt:lpstr>CRM Integration – Data View Web Parts</vt:lpstr>
      <vt:lpstr>Yammer usage on the rise.</vt:lpstr>
      <vt:lpstr>Yammer usage grows</vt:lpstr>
      <vt:lpstr>Integration Services</vt:lpstr>
      <vt:lpstr>IFTTT</vt:lpstr>
      <vt:lpstr>“ I really like how transparent conversations with our dealers can benefit others…“</vt:lpstr>
      <vt:lpstr>“ People can easily track progress of important issues without needing to get overwhelmed with email.”</vt:lpstr>
      <vt:lpstr>Ascend Customer Network</vt:lpstr>
      <vt:lpstr>Office Mobile, Office Online</vt:lpstr>
      <vt:lpstr>OneDrive For Business usage on the rise</vt:lpstr>
      <vt:lpstr>PowerPoint Presentation</vt:lpstr>
      <vt:lpstr>Analytics and Admin Tools </vt:lpstr>
      <vt:lpstr>PowerPoint Presentation</vt:lpstr>
      <vt:lpstr>Office 365 for our New Race Team</vt:lpstr>
      <vt:lpstr>PowerPoint Presentation</vt:lpstr>
      <vt:lpstr>Getting more value</vt:lpstr>
      <vt:lpstr>Lync Online</vt:lpstr>
      <vt:lpstr>Mobile proliferation within the business</vt:lpstr>
      <vt:lpstr>Test Lab</vt:lpstr>
      <vt:lpstr>Azure IaaS – Dev/Test </vt:lpstr>
      <vt:lpstr>Where We Are Going</vt:lpstr>
      <vt:lpstr>Office 365</vt:lpstr>
      <vt:lpstr>Tighter Integrations with Yammer</vt:lpstr>
      <vt:lpstr>And more…</vt:lpstr>
      <vt:lpstr>Headwinds and Tailwinds</vt:lpstr>
      <vt:lpstr>Headwinds: Some Projects “Crashed”</vt:lpstr>
      <vt:lpstr>PowerPoint Presentation</vt:lpstr>
      <vt:lpstr>Headwinds: Moving fast</vt:lpstr>
      <vt:lpstr>Tailwinds</vt:lpstr>
      <vt:lpstr>#SPC14 Enterprise Social Related Content</vt:lpstr>
      <vt:lpstr>Microsoft Enterprise Social Resources</vt:lpstr>
      <vt:lpstr>Questions?</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Trek Bikes: pedaling past complex collaboration problems in the enterprise</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4</cp:revision>
  <dcterms:created xsi:type="dcterms:W3CDTF">2014-03-02T18:36:59Z</dcterms:created>
  <dcterms:modified xsi:type="dcterms:W3CDTF">2014-03-04T00:03:21Z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21;#IT professionals|f9d20670-fa9a-45b8-a017-ba71db81a534</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