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35"/>
  </p:notesMasterIdLst>
  <p:handoutMasterIdLst>
    <p:handoutMasterId r:id="rId36"/>
  </p:handoutMasterIdLst>
  <p:sldIdLst>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281" r:id="rId33"/>
    <p:sldId id="280" r:id="rId3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r>
              <a:rPr lang="en-US" sz="2800" b="1" dirty="0" smtClean="0">
                <a:gradFill>
                  <a:gsLst>
                    <a:gs pos="0">
                      <a:schemeClr val="tx1"/>
                    </a:gs>
                    <a:gs pos="100000">
                      <a:schemeClr val="tx1"/>
                    </a:gs>
                  </a:gsLst>
                  <a:lin ang="5400000" scaled="1"/>
                </a:gradFill>
                <a:latin typeface="+mn-lt"/>
              </a:rPr>
              <a:t>Web Sites</a:t>
            </a:r>
            <a:endParaRPr lang="en-US" sz="2800" b="1" dirty="0">
              <a:gradFill>
                <a:gsLst>
                  <a:gs pos="0">
                    <a:schemeClr val="tx1"/>
                  </a:gs>
                  <a:gs pos="100000">
                    <a:schemeClr val="tx1"/>
                  </a:gs>
                </a:gsLst>
                <a:lin ang="5400000" scaled="1"/>
              </a:gradFill>
              <a:latin typeface="+mn-lt"/>
            </a:endParaRPr>
          </a:p>
        </c:rich>
      </c:tx>
      <c:layout>
        <c:manualLayout>
          <c:xMode val="edge"/>
          <c:yMode val="edge"/>
          <c:x val="0.27167833485189952"/>
          <c:y val="1.3846997582045278E-2"/>
        </c:manualLayout>
      </c:layout>
      <c:overlay val="0"/>
      <c:spPr>
        <a:noFill/>
        <a:ln>
          <a:noFill/>
        </a:ln>
        <a:effectLst/>
      </c:spPr>
      <c:txPr>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endParaRPr lang="en-US"/>
        </a:p>
      </c:txPr>
    </c:title>
    <c:autoTitleDeleted val="0"/>
    <c:plotArea>
      <c:layout/>
      <c:pieChart>
        <c:varyColors val="1"/>
        <c:ser>
          <c:idx val="0"/>
          <c:order val="0"/>
          <c:dPt>
            <c:idx val="0"/>
            <c:bubble3D val="0"/>
            <c:spPr>
              <a:solidFill>
                <a:schemeClr val="accent2"/>
              </a:solidFill>
              <a:ln w="19050">
                <a:solidFill>
                  <a:schemeClr val="lt1"/>
                </a:solidFill>
              </a:ln>
              <a:effectLst/>
            </c:spPr>
          </c:dPt>
          <c:dPt>
            <c:idx val="1"/>
            <c:bubble3D val="0"/>
            <c:spPr>
              <a:solidFill>
                <a:schemeClr val="accent4"/>
              </a:solidFill>
              <a:ln w="19050">
                <a:solidFill>
                  <a:schemeClr val="lt1"/>
                </a:solidFill>
              </a:ln>
              <a:effectLst/>
            </c:spPr>
          </c:dPt>
          <c:dPt>
            <c:idx val="2"/>
            <c:bubble3D val="0"/>
            <c:spPr>
              <a:solidFill>
                <a:schemeClr val="accent6"/>
              </a:solidFill>
              <a:ln w="19050">
                <a:solidFill>
                  <a:schemeClr val="lt1"/>
                </a:solidFill>
              </a:ln>
              <a:effectLst/>
            </c:spPr>
          </c:dPt>
          <c:dPt>
            <c:idx val="3"/>
            <c:bubble3D val="0"/>
            <c:spPr>
              <a:solidFill>
                <a:schemeClr val="accent2">
                  <a:lumMod val="60000"/>
                </a:schemeClr>
              </a:solidFill>
              <a:ln w="19050">
                <a:solidFill>
                  <a:schemeClr val="lt1"/>
                </a:solidFill>
              </a:ln>
              <a:effectLst/>
            </c:spPr>
          </c:dPt>
          <c:val>
            <c:numRef>
              <c:f>Sheet1!$B$2:$B$3</c:f>
              <c:numCache>
                <c:formatCode>General</c:formatCode>
                <c:ptCount val="2"/>
                <c:pt idx="0">
                  <c:v>90</c:v>
                </c:pt>
                <c:pt idx="1">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Web Sites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Ease of Use</c:v>
                      </c:pt>
                      <c:pt idx="1">
                        <c:v>Control</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r>
              <a:rPr lang="en-US" sz="2800" b="1" dirty="0" smtClean="0">
                <a:gradFill>
                  <a:gsLst>
                    <a:gs pos="0">
                      <a:schemeClr val="tx1"/>
                    </a:gs>
                    <a:gs pos="100000">
                      <a:schemeClr val="tx1"/>
                    </a:gs>
                  </a:gsLst>
                  <a:lin ang="5400000" scaled="1"/>
                </a:gradFill>
                <a:latin typeface="+mn-lt"/>
              </a:rPr>
              <a:t>Cloud Services</a:t>
            </a:r>
            <a:endParaRPr lang="en-US" sz="2800" b="1" dirty="0">
              <a:gradFill>
                <a:gsLst>
                  <a:gs pos="0">
                    <a:schemeClr val="tx1"/>
                  </a:gs>
                  <a:gs pos="100000">
                    <a:schemeClr val="tx1"/>
                  </a:gs>
                </a:gsLst>
                <a:lin ang="5400000" scaled="1"/>
              </a:gradFill>
              <a:latin typeface="+mn-lt"/>
            </a:endParaRPr>
          </a:p>
        </c:rich>
      </c:tx>
      <c:layout>
        <c:manualLayout>
          <c:xMode val="edge"/>
          <c:yMode val="edge"/>
          <c:x val="0.27167833485189952"/>
          <c:y val="1.3846997582045278E-2"/>
        </c:manualLayout>
      </c:layout>
      <c:overlay val="0"/>
      <c:spPr>
        <a:noFill/>
        <a:ln>
          <a:noFill/>
        </a:ln>
        <a:effectLst/>
      </c:spPr>
      <c:txPr>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endParaRPr lang="en-US"/>
        </a:p>
      </c:txPr>
    </c:title>
    <c:autoTitleDeleted val="0"/>
    <c:plotArea>
      <c:layout/>
      <c:pieChart>
        <c:varyColors val="1"/>
        <c:ser>
          <c:idx val="0"/>
          <c:order val="0"/>
          <c:dPt>
            <c:idx val="0"/>
            <c:bubble3D val="0"/>
            <c:spPr>
              <a:solidFill>
                <a:schemeClr val="accent2"/>
              </a:solidFill>
              <a:ln w="19050">
                <a:solidFill>
                  <a:schemeClr val="lt1"/>
                </a:solidFill>
              </a:ln>
              <a:effectLst/>
            </c:spPr>
          </c:dPt>
          <c:dPt>
            <c:idx val="1"/>
            <c:bubble3D val="0"/>
            <c:spPr>
              <a:solidFill>
                <a:schemeClr val="accent4"/>
              </a:solidFill>
              <a:ln w="19050">
                <a:solidFill>
                  <a:schemeClr val="lt1"/>
                </a:solidFill>
              </a:ln>
              <a:effectLst/>
            </c:spPr>
          </c:dPt>
          <c:dPt>
            <c:idx val="2"/>
            <c:bubble3D val="0"/>
            <c:spPr>
              <a:solidFill>
                <a:schemeClr val="accent6"/>
              </a:solidFill>
              <a:ln w="19050">
                <a:solidFill>
                  <a:schemeClr val="lt1"/>
                </a:solidFill>
              </a:ln>
              <a:effectLst/>
            </c:spPr>
          </c:dPt>
          <c:dPt>
            <c:idx val="3"/>
            <c:bubble3D val="0"/>
            <c:spPr>
              <a:solidFill>
                <a:schemeClr val="accent2">
                  <a:lumMod val="60000"/>
                </a:schemeClr>
              </a:solidFill>
              <a:ln w="19050">
                <a:solidFill>
                  <a:schemeClr val="lt1"/>
                </a:solidFill>
              </a:ln>
              <a:effectLst/>
            </c:spPr>
          </c:dPt>
          <c:val>
            <c:numRef>
              <c:f>Sheet1!$B$2:$B$3</c:f>
              <c:numCache>
                <c:formatCode>General</c:formatCode>
                <c:ptCount val="2"/>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Web Sites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Ease of Use</c:v>
                      </c:pt>
                      <c:pt idx="1">
                        <c:v>Control</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r>
              <a:rPr lang="en-US" sz="2800" b="1" dirty="0" smtClean="0">
                <a:gradFill>
                  <a:gsLst>
                    <a:gs pos="0">
                      <a:schemeClr val="tx1"/>
                    </a:gs>
                    <a:gs pos="100000">
                      <a:schemeClr val="tx1"/>
                    </a:gs>
                  </a:gsLst>
                  <a:lin ang="5400000" scaled="1"/>
                </a:gradFill>
                <a:latin typeface="+mn-lt"/>
              </a:rPr>
              <a:t>Virtual Machines</a:t>
            </a:r>
            <a:endParaRPr lang="en-US" sz="2800" b="1" dirty="0">
              <a:gradFill>
                <a:gsLst>
                  <a:gs pos="0">
                    <a:schemeClr val="tx1"/>
                  </a:gs>
                  <a:gs pos="100000">
                    <a:schemeClr val="tx1"/>
                  </a:gs>
                </a:gsLst>
                <a:lin ang="5400000" scaled="1"/>
              </a:gradFill>
              <a:latin typeface="+mn-lt"/>
            </a:endParaRPr>
          </a:p>
        </c:rich>
      </c:tx>
      <c:layout>
        <c:manualLayout>
          <c:xMode val="edge"/>
          <c:yMode val="edge"/>
          <c:x val="0.27167833485189952"/>
          <c:y val="1.3846997582045278E-2"/>
        </c:manualLayout>
      </c:layout>
      <c:overlay val="0"/>
      <c:spPr>
        <a:noFill/>
        <a:ln>
          <a:noFill/>
        </a:ln>
        <a:effectLst/>
      </c:spPr>
      <c:txPr>
        <a:bodyPr rot="0" spcFirstLastPara="1" vertOverflow="ellipsis" vert="horz" wrap="square" anchor="ctr" anchorCtr="1"/>
        <a:lstStyle/>
        <a:p>
          <a:pPr>
            <a:defRPr sz="2400" b="0" i="0" u="none" strike="noStrike" kern="1200" spc="0" baseline="0">
              <a:gradFill>
                <a:gsLst>
                  <a:gs pos="0">
                    <a:schemeClr val="tx1"/>
                  </a:gs>
                  <a:gs pos="100000">
                    <a:schemeClr val="tx1"/>
                  </a:gs>
                </a:gsLst>
                <a:lin ang="5400000" scaled="1"/>
              </a:gradFill>
              <a:latin typeface="+mn-lt"/>
              <a:ea typeface="+mn-ea"/>
              <a:cs typeface="+mn-cs"/>
            </a:defRPr>
          </a:pPr>
          <a:endParaRPr lang="en-US"/>
        </a:p>
      </c:txPr>
    </c:title>
    <c:autoTitleDeleted val="0"/>
    <c:plotArea>
      <c:layout/>
      <c:pieChart>
        <c:varyColors val="1"/>
        <c:ser>
          <c:idx val="0"/>
          <c:order val="0"/>
          <c:dPt>
            <c:idx val="0"/>
            <c:bubble3D val="0"/>
            <c:spPr>
              <a:solidFill>
                <a:schemeClr val="accent2"/>
              </a:solidFill>
              <a:ln w="19050">
                <a:solidFill>
                  <a:schemeClr val="lt1"/>
                </a:solidFill>
              </a:ln>
              <a:effectLst/>
            </c:spPr>
          </c:dPt>
          <c:dPt>
            <c:idx val="1"/>
            <c:bubble3D val="0"/>
            <c:spPr>
              <a:solidFill>
                <a:schemeClr val="accent4"/>
              </a:solidFill>
              <a:ln w="19050">
                <a:solidFill>
                  <a:schemeClr val="lt1"/>
                </a:solidFill>
              </a:ln>
              <a:effectLst/>
            </c:spPr>
          </c:dPt>
          <c:dPt>
            <c:idx val="2"/>
            <c:bubble3D val="0"/>
            <c:spPr>
              <a:solidFill>
                <a:schemeClr val="accent6"/>
              </a:solidFill>
              <a:ln w="19050">
                <a:solidFill>
                  <a:schemeClr val="lt1"/>
                </a:solidFill>
              </a:ln>
              <a:effectLst/>
            </c:spPr>
          </c:dPt>
          <c:dPt>
            <c:idx val="3"/>
            <c:bubble3D val="0"/>
            <c:spPr>
              <a:solidFill>
                <a:schemeClr val="accent2">
                  <a:lumMod val="60000"/>
                </a:schemeClr>
              </a:solidFill>
              <a:ln w="19050">
                <a:solidFill>
                  <a:schemeClr val="lt1"/>
                </a:solidFill>
              </a:ln>
              <a:effectLst/>
            </c:spPr>
          </c:dPt>
          <c:val>
            <c:numRef>
              <c:f>Sheet1!$B$2:$B$3</c:f>
              <c:numCache>
                <c:formatCode>General</c:formatCode>
                <c:ptCount val="2"/>
                <c:pt idx="0">
                  <c:v>10</c:v>
                </c:pt>
                <c:pt idx="1">
                  <c:v>90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Web Sites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Ease of Use</c:v>
                      </c:pt>
                      <c:pt idx="1">
                        <c:v>Control</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33756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296756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61022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11305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20050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15354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1331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293109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t>6</a:t>
            </a:fld>
            <a:endParaRPr lang="en-US" dirty="0"/>
          </a:p>
        </p:txBody>
      </p:sp>
    </p:spTree>
    <p:extLst>
      <p:ext uri="{BB962C8B-B14F-4D97-AF65-F5344CB8AC3E}">
        <p14:creationId xmlns:p14="http://schemas.microsoft.com/office/powerpoint/2010/main" val="1909268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053358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427500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361156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pPr/>
              <a:t>14</a:t>
            </a:fld>
            <a:endParaRPr lang="en-US" dirty="0"/>
          </a:p>
        </p:txBody>
      </p:sp>
    </p:spTree>
    <p:extLst>
      <p:ext uri="{BB962C8B-B14F-4D97-AF65-F5344CB8AC3E}">
        <p14:creationId xmlns:p14="http://schemas.microsoft.com/office/powerpoint/2010/main" val="2131063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626003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7.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png"/><Relationship Id="rId1" Type="http://schemas.openxmlformats.org/officeDocument/2006/relationships/slideLayout" Target="../slideLayouts/slideLayout17.xml"/><Relationship Id="rId5" Type="http://schemas.openxmlformats.org/officeDocument/2006/relationships/image" Target="../media/image10.emf"/><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png"/><Relationship Id="rId1" Type="http://schemas.openxmlformats.org/officeDocument/2006/relationships/slideLayout" Target="../slideLayouts/slideLayout17.xml"/><Relationship Id="rId5" Type="http://schemas.openxmlformats.org/officeDocument/2006/relationships/image" Target="../media/image10.emf"/><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9.emf"/><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7.xml"/><Relationship Id="rId6" Type="http://schemas.openxmlformats.org/officeDocument/2006/relationships/image" Target="../media/image13.png"/><Relationship Id="rId5" Type="http://schemas.openxmlformats.org/officeDocument/2006/relationships/image" Target="../media/image10.emf"/><Relationship Id="rId10" Type="http://schemas.openxmlformats.org/officeDocument/2006/relationships/image" Target="../media/image17.jpg"/><Relationship Id="rId4" Type="http://schemas.openxmlformats.org/officeDocument/2006/relationships/image" Target="../media/image12.pn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hyperlink" Target="http://blogs.msdn.com/b/windowsazure/archive/2014/02/10/best-practices-windows-azure-websites-waws.aspx" TargetMode="External"/><Relationship Id="rId3" Type="http://schemas.openxmlformats.org/officeDocument/2006/relationships/hyperlink" Target="http://blogs.msdn.com/b/kaevans/archive/2014/02/24/creating-a-sharepoint-2013-app-with-azure-web-sites.aspx" TargetMode="External"/><Relationship Id="rId7" Type="http://schemas.openxmlformats.org/officeDocument/2006/relationships/hyperlink" Target="http://blogs.msdn.com/b/windowsazure/archive/2013/07/11/scaling-up-and-scaling-out-in-windows-azure-web-sites.aspx" TargetMode="External"/><Relationship Id="rId2" Type="http://schemas.openxmlformats.org/officeDocument/2006/relationships/hyperlink" Target="http://www.windowsazure.com/en-us/develop/net" TargetMode="External"/><Relationship Id="rId1" Type="http://schemas.openxmlformats.org/officeDocument/2006/relationships/slideLayout" Target="../slideLayouts/slideLayout12.xml"/><Relationship Id="rId6" Type="http://schemas.openxmlformats.org/officeDocument/2006/relationships/hyperlink" Target="http://www.hanselman.com/blog/IntroducingWindowsAzureWebJobs.aspx" TargetMode="External"/><Relationship Id="rId5" Type="http://schemas.openxmlformats.org/officeDocument/2006/relationships/hyperlink" Target="http://blogs.msdn.com/b/kaevans/archive/2014/03/02/building-a-sharepoint-app-as-a-timer-job.aspx" TargetMode="External"/><Relationship Id="rId4" Type="http://schemas.openxmlformats.org/officeDocument/2006/relationships/hyperlink" Target="http://blogs.msdn.com/b/kaevans/archive/2014/02/26/attaching-remote-event-receivers-to-lists-in-the-host-web.aspx"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5.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25.emf"/><Relationship Id="rId7" Type="http://schemas.openxmlformats.org/officeDocument/2006/relationships/image" Target="../media/image29.png"/><Relationship Id="rId12" Type="http://schemas.openxmlformats.org/officeDocument/2006/relationships/hyperlink" Target="http://aka.ms/officedevtoolsforvs2013" TargetMode="External"/><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28.png"/><Relationship Id="rId11" Type="http://schemas.openxmlformats.org/officeDocument/2006/relationships/hyperlink" Target="http://aka.ms/asksharepoint" TargetMode="External"/><Relationship Id="rId5" Type="http://schemas.openxmlformats.org/officeDocument/2006/relationships/image" Target="../media/image27.png"/><Relationship Id="rId10" Type="http://schemas.openxmlformats.org/officeDocument/2006/relationships/hyperlink" Target="http://aka.ms/askoffice" TargetMode="External"/><Relationship Id="rId4" Type="http://schemas.openxmlformats.org/officeDocument/2006/relationships/image" Target="../media/image26.png"/><Relationship Id="rId9" Type="http://schemas.openxmlformats.org/officeDocument/2006/relationships/hyperlink" Target="http://aka.ms/officesuggestion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482811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do I choose?</a:t>
            </a:r>
            <a:endParaRPr lang="en-US" dirty="0"/>
          </a:p>
        </p:txBody>
      </p:sp>
      <p:graphicFrame>
        <p:nvGraphicFramePr>
          <p:cNvPr id="13" name="Chart 12"/>
          <p:cNvGraphicFramePr/>
          <p:nvPr>
            <p:extLst/>
          </p:nvPr>
        </p:nvGraphicFramePr>
        <p:xfrm>
          <a:off x="-180026" y="1748940"/>
          <a:ext cx="4950465" cy="411638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p:nvPr>
            <p:extLst/>
          </p:nvPr>
        </p:nvGraphicFramePr>
        <p:xfrm>
          <a:off x="3774827" y="1714164"/>
          <a:ext cx="4950465" cy="41163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p:cNvGraphicFramePr/>
          <p:nvPr>
            <p:extLst/>
          </p:nvPr>
        </p:nvGraphicFramePr>
        <p:xfrm>
          <a:off x="7742237" y="1704639"/>
          <a:ext cx="4950465" cy="4116387"/>
        </p:xfrm>
        <a:graphic>
          <a:graphicData uri="http://schemas.openxmlformats.org/drawingml/2006/chart">
            <c:chart xmlns:c="http://schemas.openxmlformats.org/drawingml/2006/chart" xmlns:r="http://schemas.openxmlformats.org/officeDocument/2006/relationships" r:id="rId4"/>
          </a:graphicData>
        </a:graphic>
      </p:graphicFrame>
      <p:sp>
        <p:nvSpPr>
          <p:cNvPr id="19" name="Left Arrow 18"/>
          <p:cNvSpPr/>
          <p:nvPr/>
        </p:nvSpPr>
        <p:spPr bwMode="auto">
          <a:xfrm>
            <a:off x="274639" y="5478462"/>
            <a:ext cx="5029200" cy="1121896"/>
          </a:xfrm>
          <a:prstGeom prst="leftArrow">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Ease of Use</a:t>
            </a:r>
            <a:endParaRPr lang="en-US" sz="2000" dirty="0">
              <a:gradFill>
                <a:gsLst>
                  <a:gs pos="0">
                    <a:srgbClr val="FFFFFF"/>
                  </a:gs>
                  <a:gs pos="100000">
                    <a:srgbClr val="FFFFFF"/>
                  </a:gs>
                </a:gsLst>
                <a:lin ang="5400000" scaled="0"/>
              </a:gradFill>
            </a:endParaRPr>
          </a:p>
        </p:txBody>
      </p:sp>
      <p:sp>
        <p:nvSpPr>
          <p:cNvPr id="20" name="Right Arrow 19"/>
          <p:cNvSpPr/>
          <p:nvPr/>
        </p:nvSpPr>
        <p:spPr bwMode="auto">
          <a:xfrm>
            <a:off x="7134686" y="5478462"/>
            <a:ext cx="5029517" cy="1135063"/>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Control</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495761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Scenario</a:t>
            </a:r>
            <a:endParaRPr lang="en-US" dirty="0"/>
          </a:p>
        </p:txBody>
      </p:sp>
      <p:pic>
        <p:nvPicPr>
          <p:cNvPr id="3" name="Picture 2"/>
          <p:cNvPicPr>
            <a:picLocks noChangeAspect="1"/>
          </p:cNvPicPr>
          <p:nvPr/>
        </p:nvPicPr>
        <p:blipFill>
          <a:blip r:embed="rId2"/>
          <a:stretch>
            <a:fillRect/>
          </a:stretch>
        </p:blipFill>
        <p:spPr>
          <a:xfrm>
            <a:off x="731837" y="2320187"/>
            <a:ext cx="3304519" cy="2773435"/>
          </a:xfrm>
          <a:prstGeom prst="rect">
            <a:avLst/>
          </a:prstGeom>
        </p:spPr>
      </p:pic>
      <p:pic>
        <p:nvPicPr>
          <p:cNvPr id="4" name="Picture 3"/>
          <p:cNvPicPr>
            <a:picLocks noChangeAspect="1"/>
          </p:cNvPicPr>
          <p:nvPr/>
        </p:nvPicPr>
        <p:blipFill>
          <a:blip r:embed="rId3"/>
          <a:stretch>
            <a:fillRect/>
          </a:stretch>
        </p:blipFill>
        <p:spPr>
          <a:xfrm>
            <a:off x="3530361" y="4764855"/>
            <a:ext cx="714508" cy="446314"/>
          </a:xfrm>
          <a:prstGeom prst="rect">
            <a:avLst/>
          </a:prstGeom>
        </p:spPr>
      </p:pic>
      <p:pic>
        <p:nvPicPr>
          <p:cNvPr id="5" name="Picture 4"/>
          <p:cNvPicPr>
            <a:picLocks noChangeAspect="1"/>
          </p:cNvPicPr>
          <p:nvPr/>
        </p:nvPicPr>
        <p:blipFill>
          <a:blip r:embed="rId4"/>
          <a:stretch>
            <a:fillRect/>
          </a:stretch>
        </p:blipFill>
        <p:spPr>
          <a:xfrm>
            <a:off x="8158019" y="2423506"/>
            <a:ext cx="3754748" cy="2742523"/>
          </a:xfrm>
          <a:prstGeom prst="rect">
            <a:avLst/>
          </a:prstGeom>
        </p:spPr>
      </p:pic>
      <p:pic>
        <p:nvPicPr>
          <p:cNvPr id="6" name="Picture 5"/>
          <p:cNvPicPr>
            <a:picLocks noChangeAspect="1"/>
          </p:cNvPicPr>
          <p:nvPr/>
        </p:nvPicPr>
        <p:blipFill>
          <a:blip r:embed="rId5"/>
          <a:stretch>
            <a:fillRect/>
          </a:stretch>
        </p:blipFill>
        <p:spPr>
          <a:xfrm>
            <a:off x="11666802" y="4942872"/>
            <a:ext cx="447470" cy="446314"/>
          </a:xfrm>
          <a:prstGeom prst="rect">
            <a:avLst/>
          </a:prstGeom>
        </p:spPr>
      </p:pic>
      <p:cxnSp>
        <p:nvCxnSpPr>
          <p:cNvPr id="8" name="Straight Arrow Connector 7"/>
          <p:cNvCxnSpPr/>
          <p:nvPr/>
        </p:nvCxnSpPr>
        <p:spPr>
          <a:xfrm>
            <a:off x="4069114" y="2828986"/>
            <a:ext cx="3858281"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59577" y="2438854"/>
            <a:ext cx="1555554"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App Installed</a:t>
            </a:r>
          </a:p>
        </p:txBody>
      </p:sp>
      <p:cxnSp>
        <p:nvCxnSpPr>
          <p:cNvPr id="11" name="Straight Arrow Connector 10"/>
          <p:cNvCxnSpPr/>
          <p:nvPr/>
        </p:nvCxnSpPr>
        <p:spPr>
          <a:xfrm flipH="1">
            <a:off x="4450358" y="3749680"/>
            <a:ext cx="370463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450358" y="3397801"/>
            <a:ext cx="2014526"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Attach </a:t>
            </a:r>
            <a:r>
              <a:rPr lang="en-US" sz="1600" dirty="0" err="1" smtClean="0">
                <a:gradFill>
                  <a:gsLst>
                    <a:gs pos="2917">
                      <a:schemeClr val="tx1"/>
                    </a:gs>
                    <a:gs pos="30000">
                      <a:schemeClr val="tx1"/>
                    </a:gs>
                  </a:gsLst>
                  <a:lin ang="5400000" scaled="0"/>
                </a:gradFill>
              </a:rPr>
              <a:t>ItemAdded</a:t>
            </a:r>
            <a:endParaRPr lang="en-US" sz="1600" dirty="0" smtClean="0">
              <a:gradFill>
                <a:gsLst>
                  <a:gs pos="2917">
                    <a:schemeClr val="tx1"/>
                  </a:gs>
                  <a:gs pos="30000">
                    <a:schemeClr val="tx1"/>
                  </a:gs>
                </a:gsLst>
                <a:lin ang="5400000" scaled="0"/>
              </a:gradFill>
            </a:endParaRPr>
          </a:p>
        </p:txBody>
      </p:sp>
      <p:cxnSp>
        <p:nvCxnSpPr>
          <p:cNvPr id="14" name="Straight Arrow Connector 13"/>
          <p:cNvCxnSpPr/>
          <p:nvPr/>
        </p:nvCxnSpPr>
        <p:spPr>
          <a:xfrm>
            <a:off x="4033333" y="4647120"/>
            <a:ext cx="3858281" cy="203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793414" y="4318942"/>
            <a:ext cx="1376018" cy="517065"/>
          </a:xfrm>
          <a:prstGeom prst="rect">
            <a:avLst/>
          </a:prstGeom>
          <a:noFill/>
        </p:spPr>
        <p:txBody>
          <a:bodyPr wrap="none" lIns="182880" tIns="146304" rIns="182880" bIns="146304" rtlCol="0">
            <a:spAutoFit/>
          </a:bodyPr>
          <a:lstStyle/>
          <a:p>
            <a:pPr>
              <a:lnSpc>
                <a:spcPct val="90000"/>
              </a:lnSpc>
              <a:spcAft>
                <a:spcPts val="600"/>
              </a:spcAft>
            </a:pPr>
            <a:r>
              <a:rPr lang="en-US" sz="1600" dirty="0" err="1" smtClean="0">
                <a:gradFill>
                  <a:gsLst>
                    <a:gs pos="2917">
                      <a:schemeClr val="tx1"/>
                    </a:gs>
                    <a:gs pos="30000">
                      <a:schemeClr val="tx1"/>
                    </a:gs>
                  </a:gsLst>
                  <a:lin ang="5400000" scaled="0"/>
                </a:gradFill>
              </a:rPr>
              <a:t>ItemAdded</a:t>
            </a:r>
            <a:endParaRPr lang="en-US" sz="1600" dirty="0" smtClean="0">
              <a:gradFill>
                <a:gsLst>
                  <a:gs pos="2917">
                    <a:schemeClr val="tx1"/>
                  </a:gs>
                  <a:gs pos="30000">
                    <a:schemeClr val="tx1"/>
                  </a:gs>
                </a:gsLst>
                <a:lin ang="5400000" scaled="0"/>
              </a:gradFill>
            </a:endParaRPr>
          </a:p>
        </p:txBody>
      </p:sp>
      <p:sp>
        <p:nvSpPr>
          <p:cNvPr id="30" name="Oval 29"/>
          <p:cNvSpPr/>
          <p:nvPr/>
        </p:nvSpPr>
        <p:spPr bwMode="auto">
          <a:xfrm>
            <a:off x="6500665" y="2634460"/>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31" name="Oval 30"/>
          <p:cNvSpPr/>
          <p:nvPr/>
        </p:nvSpPr>
        <p:spPr bwMode="auto">
          <a:xfrm>
            <a:off x="6472010" y="3561648"/>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a:t>
            </a:r>
            <a:endParaRPr lang="en-US" sz="2000" dirty="0">
              <a:gradFill>
                <a:gsLst>
                  <a:gs pos="0">
                    <a:srgbClr val="FFFFFF"/>
                  </a:gs>
                  <a:gs pos="100000">
                    <a:srgbClr val="FFFFFF"/>
                  </a:gs>
                </a:gsLst>
                <a:lin ang="5400000" scaled="0"/>
              </a:gradFill>
            </a:endParaRPr>
          </a:p>
        </p:txBody>
      </p:sp>
      <p:sp>
        <p:nvSpPr>
          <p:cNvPr id="32" name="Oval 31"/>
          <p:cNvSpPr/>
          <p:nvPr/>
        </p:nvSpPr>
        <p:spPr bwMode="auto">
          <a:xfrm>
            <a:off x="6472010" y="4488429"/>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3</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516746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Web Sites</a:t>
            </a:r>
            <a:endParaRPr lang="en-US" dirty="0"/>
          </a:p>
        </p:txBody>
      </p:sp>
      <p:sp>
        <p:nvSpPr>
          <p:cNvPr id="3" name="Text Placeholder 2"/>
          <p:cNvSpPr>
            <a:spLocks noGrp="1"/>
          </p:cNvSpPr>
          <p:nvPr>
            <p:ph type="body" sz="quarter" idx="12"/>
          </p:nvPr>
        </p:nvSpPr>
        <p:spPr/>
        <p:txBody>
          <a:bodyPr/>
          <a:lstStyle/>
          <a:p>
            <a:r>
              <a:rPr lang="en-US" dirty="0" smtClean="0"/>
              <a:t>Kirk Evans</a:t>
            </a:r>
          </a:p>
          <a:p>
            <a:r>
              <a:rPr lang="en-US" dirty="0" smtClean="0"/>
              <a:t>@</a:t>
            </a:r>
            <a:r>
              <a:rPr lang="en-US" dirty="0" err="1" smtClean="0"/>
              <a:t>kaevans</a:t>
            </a:r>
            <a:endParaRPr lang="en-US" dirty="0"/>
          </a:p>
        </p:txBody>
      </p:sp>
    </p:spTree>
    <p:extLst>
      <p:ext uri="{BB962C8B-B14F-4D97-AF65-F5344CB8AC3E}">
        <p14:creationId xmlns:p14="http://schemas.microsoft.com/office/powerpoint/2010/main" val="3795181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a:t>
            </a:r>
            <a:endParaRPr lang="en-US" dirty="0"/>
          </a:p>
        </p:txBody>
      </p:sp>
    </p:spTree>
    <p:extLst>
      <p:ext uri="{BB962C8B-B14F-4D97-AF65-F5344CB8AC3E}">
        <p14:creationId xmlns:p14="http://schemas.microsoft.com/office/powerpoint/2010/main" val="35329899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Storage Abstractions</a:t>
            </a:r>
            <a:endParaRPr lang="en-US" dirty="0"/>
          </a:p>
        </p:txBody>
      </p:sp>
      <p:grpSp>
        <p:nvGrpSpPr>
          <p:cNvPr id="25" name="Group 24"/>
          <p:cNvGrpSpPr/>
          <p:nvPr/>
        </p:nvGrpSpPr>
        <p:grpSpPr>
          <a:xfrm>
            <a:off x="5917969" y="1781381"/>
            <a:ext cx="2538197" cy="3431762"/>
            <a:chOff x="519113" y="1446214"/>
            <a:chExt cx="2488654" cy="3364778"/>
          </a:xfrm>
        </p:grpSpPr>
        <p:sp>
          <p:nvSpPr>
            <p:cNvPr id="6" name="Rectangle 5"/>
            <p:cNvSpPr/>
            <p:nvPr/>
          </p:nvSpPr>
          <p:spPr bwMode="auto">
            <a:xfrm>
              <a:off x="519113" y="1446214"/>
              <a:ext cx="2488654" cy="336477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3256" tIns="1678686" rIns="93256" bIns="46628" numCol="1" rtlCol="0" anchor="t" anchorCtr="0" compatLnSpc="1">
              <a:prstTxWarp prst="textNoShape">
                <a:avLst/>
              </a:prstTxWarp>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pitchFamily="34" charset="0"/>
                </a:rPr>
                <a:t>Tables</a:t>
              </a:r>
              <a:endParaRPr lang="en-US" sz="2856" dirty="0">
                <a:gradFill>
                  <a:gsLst>
                    <a:gs pos="0">
                      <a:srgbClr val="FFFFFF"/>
                    </a:gs>
                    <a:gs pos="100000">
                      <a:srgbClr val="FFFFFF"/>
                    </a:gs>
                  </a:gsLst>
                  <a:lin ang="5400000" scaled="0"/>
                </a:gradFill>
                <a:latin typeface="Segoe UI Light" pitchFamily="34" charset="0"/>
              </a:endParaRPr>
            </a:p>
            <a:p>
              <a:pPr defTabSz="932290" fontAlgn="base">
                <a:spcBef>
                  <a:spcPct val="0"/>
                </a:spcBef>
                <a:spcAft>
                  <a:spcPct val="0"/>
                </a:spcAft>
              </a:pPr>
              <a:r>
                <a:rPr lang="en-US" sz="1836" dirty="0">
                  <a:gradFill>
                    <a:gsLst>
                      <a:gs pos="0">
                        <a:srgbClr val="FFFFFF"/>
                      </a:gs>
                      <a:gs pos="100000">
                        <a:srgbClr val="FFFFFF"/>
                      </a:gs>
                    </a:gsLst>
                    <a:lin ang="5400000" scaled="0"/>
                  </a:gradFill>
                  <a:latin typeface="+mj-lt"/>
                </a:rPr>
                <a:t>Structured storage. </a:t>
              </a:r>
              <a:br>
                <a:rPr lang="en-US" sz="1836" dirty="0">
                  <a:gradFill>
                    <a:gsLst>
                      <a:gs pos="0">
                        <a:srgbClr val="FFFFFF"/>
                      </a:gs>
                      <a:gs pos="100000">
                        <a:srgbClr val="FFFFFF"/>
                      </a:gs>
                    </a:gsLst>
                    <a:lin ang="5400000" scaled="0"/>
                  </a:gradFill>
                  <a:latin typeface="+mj-lt"/>
                </a:rPr>
              </a:br>
              <a:r>
                <a:rPr lang="en-US" sz="1836" dirty="0">
                  <a:gradFill>
                    <a:gsLst>
                      <a:gs pos="0">
                        <a:srgbClr val="FFFFFF"/>
                      </a:gs>
                      <a:gs pos="100000">
                        <a:srgbClr val="FFFFFF"/>
                      </a:gs>
                    </a:gsLst>
                    <a:lin ang="5400000" scaled="0"/>
                  </a:gradFill>
                  <a:latin typeface="+mj-lt"/>
                </a:rPr>
                <a:t>A table is a set of entities; an entity is </a:t>
              </a:r>
              <a:br>
                <a:rPr lang="en-US" sz="1836" dirty="0">
                  <a:gradFill>
                    <a:gsLst>
                      <a:gs pos="0">
                        <a:srgbClr val="FFFFFF"/>
                      </a:gs>
                      <a:gs pos="100000">
                        <a:srgbClr val="FFFFFF"/>
                      </a:gs>
                    </a:gsLst>
                    <a:lin ang="5400000" scaled="0"/>
                  </a:gradFill>
                  <a:latin typeface="+mj-lt"/>
                </a:rPr>
              </a:br>
              <a:r>
                <a:rPr lang="en-US" sz="1836" dirty="0">
                  <a:gradFill>
                    <a:gsLst>
                      <a:gs pos="0">
                        <a:srgbClr val="FFFFFF"/>
                      </a:gs>
                      <a:gs pos="100000">
                        <a:srgbClr val="FFFFFF"/>
                      </a:gs>
                    </a:gsLst>
                    <a:lin ang="5400000" scaled="0"/>
                  </a:gradFill>
                  <a:latin typeface="+mj-lt"/>
                </a:rPr>
                <a:t>a set of properties.</a:t>
              </a:r>
            </a:p>
          </p:txBody>
        </p:sp>
        <p:sp>
          <p:nvSpPr>
            <p:cNvPr id="7" name="Freeform 6"/>
            <p:cNvSpPr>
              <a:spLocks noEditPoints="1"/>
            </p:cNvSpPr>
            <p:nvPr/>
          </p:nvSpPr>
          <p:spPr bwMode="auto">
            <a:xfrm>
              <a:off x="1144491" y="1706652"/>
              <a:ext cx="1237898" cy="1082587"/>
            </a:xfrm>
            <a:custGeom>
              <a:avLst/>
              <a:gdLst>
                <a:gd name="T0" fmla="*/ 0 w 570"/>
                <a:gd name="T1" fmla="*/ 12 h 499"/>
                <a:gd name="T2" fmla="*/ 558 w 570"/>
                <a:gd name="T3" fmla="*/ 499 h 499"/>
                <a:gd name="T4" fmla="*/ 558 w 570"/>
                <a:gd name="T5" fmla="*/ 0 h 499"/>
                <a:gd name="T6" fmla="*/ 223 w 570"/>
                <a:gd name="T7" fmla="*/ 396 h 499"/>
                <a:gd name="T8" fmla="*/ 223 w 570"/>
                <a:gd name="T9" fmla="*/ 215 h 499"/>
                <a:gd name="T10" fmla="*/ 138 w 570"/>
                <a:gd name="T11" fmla="*/ 215 h 499"/>
                <a:gd name="T12" fmla="*/ 138 w 570"/>
                <a:gd name="T13" fmla="*/ 124 h 499"/>
                <a:gd name="T14" fmla="*/ 138 w 570"/>
                <a:gd name="T15" fmla="*/ 195 h 499"/>
                <a:gd name="T16" fmla="*/ 138 w 570"/>
                <a:gd name="T17" fmla="*/ 376 h 499"/>
                <a:gd name="T18" fmla="*/ 243 w 570"/>
                <a:gd name="T19" fmla="*/ 464 h 499"/>
                <a:gd name="T20" fmla="*/ 327 w 570"/>
                <a:gd name="T21" fmla="*/ 464 h 499"/>
                <a:gd name="T22" fmla="*/ 327 w 570"/>
                <a:gd name="T23" fmla="*/ 285 h 499"/>
                <a:gd name="T24" fmla="*/ 327 w 570"/>
                <a:gd name="T25" fmla="*/ 215 h 499"/>
                <a:gd name="T26" fmla="*/ 327 w 570"/>
                <a:gd name="T27" fmla="*/ 124 h 499"/>
                <a:gd name="T28" fmla="*/ 327 w 570"/>
                <a:gd name="T29" fmla="*/ 305 h 499"/>
                <a:gd name="T30" fmla="*/ 243 w 570"/>
                <a:gd name="T31" fmla="*/ 305 h 499"/>
                <a:gd name="T32" fmla="*/ 347 w 570"/>
                <a:gd name="T33" fmla="*/ 396 h 499"/>
                <a:gd name="T34" fmla="*/ 347 w 570"/>
                <a:gd name="T35" fmla="*/ 464 h 499"/>
                <a:gd name="T36" fmla="*/ 347 w 570"/>
                <a:gd name="T37" fmla="*/ 285 h 499"/>
                <a:gd name="T38" fmla="*/ 347 w 570"/>
                <a:gd name="T39" fmla="*/ 195 h 499"/>
                <a:gd name="T40" fmla="*/ 432 w 570"/>
                <a:gd name="T41" fmla="*/ 195 h 499"/>
                <a:gd name="T42" fmla="*/ 432 w 570"/>
                <a:gd name="T43" fmla="*/ 376 h 499"/>
                <a:gd name="T44" fmla="*/ 432 w 570"/>
                <a:gd name="T45" fmla="*/ 305 h 499"/>
                <a:gd name="T46" fmla="*/ 535 w 570"/>
                <a:gd name="T47" fmla="*/ 396 h 499"/>
                <a:gd name="T48" fmla="*/ 452 w 570"/>
                <a:gd name="T49" fmla="*/ 376 h 499"/>
                <a:gd name="T50" fmla="*/ 535 w 570"/>
                <a:gd name="T51" fmla="*/ 376 h 499"/>
                <a:gd name="T52" fmla="*/ 452 w 570"/>
                <a:gd name="T53" fmla="*/ 215 h 499"/>
                <a:gd name="T54" fmla="*/ 452 w 570"/>
                <a:gd name="T55" fmla="*/ 285 h 499"/>
                <a:gd name="T56" fmla="*/ 535 w 570"/>
                <a:gd name="T57" fmla="*/ 124 h 499"/>
                <a:gd name="T58" fmla="*/ 535 w 570"/>
                <a:gd name="T59" fmla="*/ 35 h 499"/>
                <a:gd name="T60" fmla="*/ 452 w 570"/>
                <a:gd name="T61" fmla="*/ 35 h 499"/>
                <a:gd name="T62" fmla="*/ 432 w 570"/>
                <a:gd name="T63" fmla="*/ 104 h 499"/>
                <a:gd name="T64" fmla="*/ 432 w 570"/>
                <a:gd name="T65" fmla="*/ 35 h 499"/>
                <a:gd name="T66" fmla="*/ 243 w 570"/>
                <a:gd name="T67" fmla="*/ 104 h 499"/>
                <a:gd name="T68" fmla="*/ 223 w 570"/>
                <a:gd name="T69" fmla="*/ 35 h 499"/>
                <a:gd name="T70" fmla="*/ 138 w 570"/>
                <a:gd name="T71" fmla="*/ 35 h 499"/>
                <a:gd name="T72" fmla="*/ 35 w 570"/>
                <a:gd name="T73" fmla="*/ 104 h 499"/>
                <a:gd name="T74" fmla="*/ 118 w 570"/>
                <a:gd name="T75" fmla="*/ 104 h 499"/>
                <a:gd name="T76" fmla="*/ 35 w 570"/>
                <a:gd name="T77" fmla="*/ 195 h 499"/>
                <a:gd name="T78" fmla="*/ 118 w 570"/>
                <a:gd name="T79" fmla="*/ 215 h 499"/>
                <a:gd name="T80" fmla="*/ 35 w 570"/>
                <a:gd name="T81" fmla="*/ 215 h 499"/>
                <a:gd name="T82" fmla="*/ 118 w 570"/>
                <a:gd name="T83" fmla="*/ 376 h 499"/>
                <a:gd name="T84" fmla="*/ 118 w 570"/>
                <a:gd name="T85" fmla="*/ 305 h 499"/>
                <a:gd name="T86" fmla="*/ 35 w 570"/>
                <a:gd name="T87" fmla="*/ 46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0" h="499">
                  <a:moveTo>
                    <a:pt x="558" y="0"/>
                  </a:moveTo>
                  <a:cubicBezTo>
                    <a:pt x="12" y="0"/>
                    <a:pt x="12" y="0"/>
                    <a:pt x="12" y="0"/>
                  </a:cubicBezTo>
                  <a:cubicBezTo>
                    <a:pt x="5" y="0"/>
                    <a:pt x="0" y="5"/>
                    <a:pt x="0" y="12"/>
                  </a:cubicBezTo>
                  <a:cubicBezTo>
                    <a:pt x="0" y="487"/>
                    <a:pt x="0" y="487"/>
                    <a:pt x="0" y="487"/>
                  </a:cubicBezTo>
                  <a:cubicBezTo>
                    <a:pt x="0" y="493"/>
                    <a:pt x="5" y="499"/>
                    <a:pt x="12" y="499"/>
                  </a:cubicBezTo>
                  <a:cubicBezTo>
                    <a:pt x="558" y="499"/>
                    <a:pt x="558" y="499"/>
                    <a:pt x="558" y="499"/>
                  </a:cubicBezTo>
                  <a:cubicBezTo>
                    <a:pt x="564" y="499"/>
                    <a:pt x="570" y="493"/>
                    <a:pt x="570" y="487"/>
                  </a:cubicBezTo>
                  <a:cubicBezTo>
                    <a:pt x="570" y="12"/>
                    <a:pt x="570" y="12"/>
                    <a:pt x="570" y="12"/>
                  </a:cubicBezTo>
                  <a:cubicBezTo>
                    <a:pt x="570" y="5"/>
                    <a:pt x="564" y="0"/>
                    <a:pt x="558" y="0"/>
                  </a:cubicBezTo>
                  <a:close/>
                  <a:moveTo>
                    <a:pt x="138" y="464"/>
                  </a:moveTo>
                  <a:cubicBezTo>
                    <a:pt x="138" y="396"/>
                    <a:pt x="138" y="396"/>
                    <a:pt x="138" y="396"/>
                  </a:cubicBezTo>
                  <a:cubicBezTo>
                    <a:pt x="223" y="396"/>
                    <a:pt x="223" y="396"/>
                    <a:pt x="223" y="396"/>
                  </a:cubicBezTo>
                  <a:cubicBezTo>
                    <a:pt x="223" y="464"/>
                    <a:pt x="223" y="464"/>
                    <a:pt x="223" y="464"/>
                  </a:cubicBezTo>
                  <a:lnTo>
                    <a:pt x="138" y="464"/>
                  </a:lnTo>
                  <a:close/>
                  <a:moveTo>
                    <a:pt x="223" y="215"/>
                  </a:moveTo>
                  <a:cubicBezTo>
                    <a:pt x="223" y="285"/>
                    <a:pt x="223" y="285"/>
                    <a:pt x="223" y="285"/>
                  </a:cubicBezTo>
                  <a:cubicBezTo>
                    <a:pt x="138" y="285"/>
                    <a:pt x="138" y="285"/>
                    <a:pt x="138" y="285"/>
                  </a:cubicBezTo>
                  <a:cubicBezTo>
                    <a:pt x="138" y="215"/>
                    <a:pt x="138" y="215"/>
                    <a:pt x="138" y="215"/>
                  </a:cubicBezTo>
                  <a:lnTo>
                    <a:pt x="223" y="215"/>
                  </a:lnTo>
                  <a:close/>
                  <a:moveTo>
                    <a:pt x="138" y="195"/>
                  </a:moveTo>
                  <a:cubicBezTo>
                    <a:pt x="138" y="124"/>
                    <a:pt x="138" y="124"/>
                    <a:pt x="138" y="124"/>
                  </a:cubicBezTo>
                  <a:cubicBezTo>
                    <a:pt x="223" y="124"/>
                    <a:pt x="223" y="124"/>
                    <a:pt x="223" y="124"/>
                  </a:cubicBezTo>
                  <a:cubicBezTo>
                    <a:pt x="223" y="195"/>
                    <a:pt x="223" y="195"/>
                    <a:pt x="223" y="195"/>
                  </a:cubicBezTo>
                  <a:lnTo>
                    <a:pt x="138" y="195"/>
                  </a:lnTo>
                  <a:close/>
                  <a:moveTo>
                    <a:pt x="223" y="305"/>
                  </a:moveTo>
                  <a:cubicBezTo>
                    <a:pt x="223" y="376"/>
                    <a:pt x="223" y="376"/>
                    <a:pt x="223" y="376"/>
                  </a:cubicBezTo>
                  <a:cubicBezTo>
                    <a:pt x="138" y="376"/>
                    <a:pt x="138" y="376"/>
                    <a:pt x="138" y="376"/>
                  </a:cubicBezTo>
                  <a:cubicBezTo>
                    <a:pt x="138" y="305"/>
                    <a:pt x="138" y="305"/>
                    <a:pt x="138" y="305"/>
                  </a:cubicBezTo>
                  <a:lnTo>
                    <a:pt x="223" y="305"/>
                  </a:lnTo>
                  <a:close/>
                  <a:moveTo>
                    <a:pt x="243" y="464"/>
                  </a:moveTo>
                  <a:cubicBezTo>
                    <a:pt x="243" y="396"/>
                    <a:pt x="243" y="396"/>
                    <a:pt x="243" y="396"/>
                  </a:cubicBezTo>
                  <a:cubicBezTo>
                    <a:pt x="327" y="396"/>
                    <a:pt x="327" y="396"/>
                    <a:pt x="327" y="396"/>
                  </a:cubicBezTo>
                  <a:cubicBezTo>
                    <a:pt x="327" y="464"/>
                    <a:pt x="327" y="464"/>
                    <a:pt x="327" y="464"/>
                  </a:cubicBezTo>
                  <a:lnTo>
                    <a:pt x="243" y="464"/>
                  </a:lnTo>
                  <a:close/>
                  <a:moveTo>
                    <a:pt x="327" y="215"/>
                  </a:moveTo>
                  <a:cubicBezTo>
                    <a:pt x="327" y="285"/>
                    <a:pt x="327" y="285"/>
                    <a:pt x="327" y="285"/>
                  </a:cubicBezTo>
                  <a:cubicBezTo>
                    <a:pt x="243" y="285"/>
                    <a:pt x="243" y="285"/>
                    <a:pt x="243" y="285"/>
                  </a:cubicBezTo>
                  <a:cubicBezTo>
                    <a:pt x="243" y="215"/>
                    <a:pt x="243" y="215"/>
                    <a:pt x="243" y="215"/>
                  </a:cubicBezTo>
                  <a:lnTo>
                    <a:pt x="327" y="215"/>
                  </a:lnTo>
                  <a:close/>
                  <a:moveTo>
                    <a:pt x="243" y="195"/>
                  </a:moveTo>
                  <a:cubicBezTo>
                    <a:pt x="243" y="124"/>
                    <a:pt x="243" y="124"/>
                    <a:pt x="243" y="124"/>
                  </a:cubicBezTo>
                  <a:cubicBezTo>
                    <a:pt x="327" y="124"/>
                    <a:pt x="327" y="124"/>
                    <a:pt x="327" y="124"/>
                  </a:cubicBezTo>
                  <a:cubicBezTo>
                    <a:pt x="327" y="195"/>
                    <a:pt x="327" y="195"/>
                    <a:pt x="327" y="195"/>
                  </a:cubicBezTo>
                  <a:lnTo>
                    <a:pt x="243" y="195"/>
                  </a:lnTo>
                  <a:close/>
                  <a:moveTo>
                    <a:pt x="327" y="305"/>
                  </a:moveTo>
                  <a:cubicBezTo>
                    <a:pt x="327" y="376"/>
                    <a:pt x="327" y="376"/>
                    <a:pt x="327" y="376"/>
                  </a:cubicBezTo>
                  <a:cubicBezTo>
                    <a:pt x="243" y="376"/>
                    <a:pt x="243" y="376"/>
                    <a:pt x="243" y="376"/>
                  </a:cubicBezTo>
                  <a:cubicBezTo>
                    <a:pt x="243" y="305"/>
                    <a:pt x="243" y="305"/>
                    <a:pt x="243" y="305"/>
                  </a:cubicBezTo>
                  <a:lnTo>
                    <a:pt x="327" y="305"/>
                  </a:lnTo>
                  <a:close/>
                  <a:moveTo>
                    <a:pt x="347" y="464"/>
                  </a:moveTo>
                  <a:cubicBezTo>
                    <a:pt x="347" y="396"/>
                    <a:pt x="347" y="396"/>
                    <a:pt x="347" y="396"/>
                  </a:cubicBezTo>
                  <a:cubicBezTo>
                    <a:pt x="432" y="396"/>
                    <a:pt x="432" y="396"/>
                    <a:pt x="432" y="396"/>
                  </a:cubicBezTo>
                  <a:cubicBezTo>
                    <a:pt x="432" y="464"/>
                    <a:pt x="432" y="464"/>
                    <a:pt x="432" y="464"/>
                  </a:cubicBezTo>
                  <a:lnTo>
                    <a:pt x="347" y="464"/>
                  </a:lnTo>
                  <a:close/>
                  <a:moveTo>
                    <a:pt x="432" y="215"/>
                  </a:moveTo>
                  <a:cubicBezTo>
                    <a:pt x="432" y="285"/>
                    <a:pt x="432" y="285"/>
                    <a:pt x="432" y="285"/>
                  </a:cubicBezTo>
                  <a:cubicBezTo>
                    <a:pt x="347" y="285"/>
                    <a:pt x="347" y="285"/>
                    <a:pt x="347" y="285"/>
                  </a:cubicBezTo>
                  <a:cubicBezTo>
                    <a:pt x="347" y="215"/>
                    <a:pt x="347" y="215"/>
                    <a:pt x="347" y="215"/>
                  </a:cubicBezTo>
                  <a:lnTo>
                    <a:pt x="432" y="215"/>
                  </a:lnTo>
                  <a:close/>
                  <a:moveTo>
                    <a:pt x="347" y="195"/>
                  </a:moveTo>
                  <a:cubicBezTo>
                    <a:pt x="347" y="124"/>
                    <a:pt x="347" y="124"/>
                    <a:pt x="347" y="124"/>
                  </a:cubicBezTo>
                  <a:cubicBezTo>
                    <a:pt x="432" y="124"/>
                    <a:pt x="432" y="124"/>
                    <a:pt x="432" y="124"/>
                  </a:cubicBezTo>
                  <a:cubicBezTo>
                    <a:pt x="432" y="195"/>
                    <a:pt x="432" y="195"/>
                    <a:pt x="432" y="195"/>
                  </a:cubicBezTo>
                  <a:lnTo>
                    <a:pt x="347" y="195"/>
                  </a:lnTo>
                  <a:close/>
                  <a:moveTo>
                    <a:pt x="432" y="305"/>
                  </a:moveTo>
                  <a:cubicBezTo>
                    <a:pt x="432" y="376"/>
                    <a:pt x="432" y="376"/>
                    <a:pt x="432" y="376"/>
                  </a:cubicBezTo>
                  <a:cubicBezTo>
                    <a:pt x="347" y="376"/>
                    <a:pt x="347" y="376"/>
                    <a:pt x="347" y="376"/>
                  </a:cubicBezTo>
                  <a:cubicBezTo>
                    <a:pt x="347" y="305"/>
                    <a:pt x="347" y="305"/>
                    <a:pt x="347" y="305"/>
                  </a:cubicBezTo>
                  <a:lnTo>
                    <a:pt x="432" y="305"/>
                  </a:lnTo>
                  <a:close/>
                  <a:moveTo>
                    <a:pt x="452" y="464"/>
                  </a:moveTo>
                  <a:cubicBezTo>
                    <a:pt x="452" y="396"/>
                    <a:pt x="452" y="396"/>
                    <a:pt x="452" y="396"/>
                  </a:cubicBezTo>
                  <a:cubicBezTo>
                    <a:pt x="535" y="396"/>
                    <a:pt x="535" y="396"/>
                    <a:pt x="535" y="396"/>
                  </a:cubicBezTo>
                  <a:cubicBezTo>
                    <a:pt x="535" y="464"/>
                    <a:pt x="535" y="464"/>
                    <a:pt x="535" y="464"/>
                  </a:cubicBezTo>
                  <a:lnTo>
                    <a:pt x="452" y="464"/>
                  </a:lnTo>
                  <a:close/>
                  <a:moveTo>
                    <a:pt x="452" y="376"/>
                  </a:moveTo>
                  <a:cubicBezTo>
                    <a:pt x="452" y="305"/>
                    <a:pt x="452" y="305"/>
                    <a:pt x="452" y="305"/>
                  </a:cubicBezTo>
                  <a:cubicBezTo>
                    <a:pt x="535" y="305"/>
                    <a:pt x="535" y="305"/>
                    <a:pt x="535" y="305"/>
                  </a:cubicBezTo>
                  <a:cubicBezTo>
                    <a:pt x="535" y="376"/>
                    <a:pt x="535" y="376"/>
                    <a:pt x="535" y="376"/>
                  </a:cubicBezTo>
                  <a:lnTo>
                    <a:pt x="452" y="376"/>
                  </a:lnTo>
                  <a:close/>
                  <a:moveTo>
                    <a:pt x="452" y="285"/>
                  </a:moveTo>
                  <a:cubicBezTo>
                    <a:pt x="452" y="215"/>
                    <a:pt x="452" y="215"/>
                    <a:pt x="452" y="215"/>
                  </a:cubicBezTo>
                  <a:cubicBezTo>
                    <a:pt x="535" y="215"/>
                    <a:pt x="535" y="215"/>
                    <a:pt x="535" y="215"/>
                  </a:cubicBezTo>
                  <a:cubicBezTo>
                    <a:pt x="535" y="285"/>
                    <a:pt x="535" y="285"/>
                    <a:pt x="535" y="285"/>
                  </a:cubicBezTo>
                  <a:lnTo>
                    <a:pt x="452" y="285"/>
                  </a:lnTo>
                  <a:close/>
                  <a:moveTo>
                    <a:pt x="452" y="195"/>
                  </a:moveTo>
                  <a:cubicBezTo>
                    <a:pt x="452" y="124"/>
                    <a:pt x="452" y="124"/>
                    <a:pt x="452" y="124"/>
                  </a:cubicBezTo>
                  <a:cubicBezTo>
                    <a:pt x="535" y="124"/>
                    <a:pt x="535" y="124"/>
                    <a:pt x="535" y="124"/>
                  </a:cubicBezTo>
                  <a:cubicBezTo>
                    <a:pt x="535" y="195"/>
                    <a:pt x="535" y="195"/>
                    <a:pt x="535" y="195"/>
                  </a:cubicBezTo>
                  <a:lnTo>
                    <a:pt x="452" y="195"/>
                  </a:lnTo>
                  <a:close/>
                  <a:moveTo>
                    <a:pt x="535" y="35"/>
                  </a:moveTo>
                  <a:cubicBezTo>
                    <a:pt x="535" y="104"/>
                    <a:pt x="535" y="104"/>
                    <a:pt x="535" y="104"/>
                  </a:cubicBezTo>
                  <a:cubicBezTo>
                    <a:pt x="452" y="104"/>
                    <a:pt x="452" y="104"/>
                    <a:pt x="452" y="104"/>
                  </a:cubicBezTo>
                  <a:cubicBezTo>
                    <a:pt x="452" y="35"/>
                    <a:pt x="452" y="35"/>
                    <a:pt x="452" y="35"/>
                  </a:cubicBezTo>
                  <a:lnTo>
                    <a:pt x="535" y="35"/>
                  </a:lnTo>
                  <a:close/>
                  <a:moveTo>
                    <a:pt x="432" y="35"/>
                  </a:moveTo>
                  <a:cubicBezTo>
                    <a:pt x="432" y="104"/>
                    <a:pt x="432" y="104"/>
                    <a:pt x="432" y="104"/>
                  </a:cubicBezTo>
                  <a:cubicBezTo>
                    <a:pt x="347" y="104"/>
                    <a:pt x="347" y="104"/>
                    <a:pt x="347" y="104"/>
                  </a:cubicBezTo>
                  <a:cubicBezTo>
                    <a:pt x="347" y="35"/>
                    <a:pt x="347" y="35"/>
                    <a:pt x="347" y="35"/>
                  </a:cubicBezTo>
                  <a:lnTo>
                    <a:pt x="432" y="35"/>
                  </a:lnTo>
                  <a:close/>
                  <a:moveTo>
                    <a:pt x="327" y="35"/>
                  </a:moveTo>
                  <a:cubicBezTo>
                    <a:pt x="327" y="104"/>
                    <a:pt x="327" y="104"/>
                    <a:pt x="327" y="104"/>
                  </a:cubicBezTo>
                  <a:cubicBezTo>
                    <a:pt x="243" y="104"/>
                    <a:pt x="243" y="104"/>
                    <a:pt x="243" y="104"/>
                  </a:cubicBezTo>
                  <a:cubicBezTo>
                    <a:pt x="243" y="35"/>
                    <a:pt x="243" y="35"/>
                    <a:pt x="243" y="35"/>
                  </a:cubicBezTo>
                  <a:lnTo>
                    <a:pt x="327" y="35"/>
                  </a:lnTo>
                  <a:close/>
                  <a:moveTo>
                    <a:pt x="223" y="35"/>
                  </a:moveTo>
                  <a:cubicBezTo>
                    <a:pt x="223" y="104"/>
                    <a:pt x="223" y="104"/>
                    <a:pt x="223" y="104"/>
                  </a:cubicBezTo>
                  <a:cubicBezTo>
                    <a:pt x="138" y="104"/>
                    <a:pt x="138" y="104"/>
                    <a:pt x="138" y="104"/>
                  </a:cubicBezTo>
                  <a:cubicBezTo>
                    <a:pt x="138" y="35"/>
                    <a:pt x="138" y="35"/>
                    <a:pt x="138" y="35"/>
                  </a:cubicBezTo>
                  <a:lnTo>
                    <a:pt x="223" y="35"/>
                  </a:lnTo>
                  <a:close/>
                  <a:moveTo>
                    <a:pt x="118" y="104"/>
                  </a:moveTo>
                  <a:cubicBezTo>
                    <a:pt x="35" y="104"/>
                    <a:pt x="35" y="104"/>
                    <a:pt x="35" y="104"/>
                  </a:cubicBezTo>
                  <a:cubicBezTo>
                    <a:pt x="35" y="35"/>
                    <a:pt x="35" y="35"/>
                    <a:pt x="35" y="35"/>
                  </a:cubicBezTo>
                  <a:cubicBezTo>
                    <a:pt x="118" y="35"/>
                    <a:pt x="118" y="35"/>
                    <a:pt x="118" y="35"/>
                  </a:cubicBezTo>
                  <a:lnTo>
                    <a:pt x="118" y="104"/>
                  </a:lnTo>
                  <a:close/>
                  <a:moveTo>
                    <a:pt x="118" y="124"/>
                  </a:moveTo>
                  <a:cubicBezTo>
                    <a:pt x="118" y="195"/>
                    <a:pt x="118" y="195"/>
                    <a:pt x="118" y="195"/>
                  </a:cubicBezTo>
                  <a:cubicBezTo>
                    <a:pt x="35" y="195"/>
                    <a:pt x="35" y="195"/>
                    <a:pt x="35" y="195"/>
                  </a:cubicBezTo>
                  <a:cubicBezTo>
                    <a:pt x="35" y="124"/>
                    <a:pt x="35" y="124"/>
                    <a:pt x="35" y="124"/>
                  </a:cubicBezTo>
                  <a:lnTo>
                    <a:pt x="118" y="124"/>
                  </a:lnTo>
                  <a:close/>
                  <a:moveTo>
                    <a:pt x="118" y="215"/>
                  </a:moveTo>
                  <a:cubicBezTo>
                    <a:pt x="118" y="285"/>
                    <a:pt x="118" y="285"/>
                    <a:pt x="118" y="285"/>
                  </a:cubicBezTo>
                  <a:cubicBezTo>
                    <a:pt x="35" y="285"/>
                    <a:pt x="35" y="285"/>
                    <a:pt x="35" y="285"/>
                  </a:cubicBezTo>
                  <a:cubicBezTo>
                    <a:pt x="35" y="215"/>
                    <a:pt x="35" y="215"/>
                    <a:pt x="35" y="215"/>
                  </a:cubicBezTo>
                  <a:lnTo>
                    <a:pt x="118" y="215"/>
                  </a:lnTo>
                  <a:close/>
                  <a:moveTo>
                    <a:pt x="118" y="305"/>
                  </a:moveTo>
                  <a:cubicBezTo>
                    <a:pt x="118" y="376"/>
                    <a:pt x="118" y="376"/>
                    <a:pt x="118" y="376"/>
                  </a:cubicBezTo>
                  <a:cubicBezTo>
                    <a:pt x="35" y="376"/>
                    <a:pt x="35" y="376"/>
                    <a:pt x="35" y="376"/>
                  </a:cubicBezTo>
                  <a:cubicBezTo>
                    <a:pt x="35" y="305"/>
                    <a:pt x="35" y="305"/>
                    <a:pt x="35" y="305"/>
                  </a:cubicBezTo>
                  <a:lnTo>
                    <a:pt x="118" y="305"/>
                  </a:lnTo>
                  <a:close/>
                  <a:moveTo>
                    <a:pt x="118" y="396"/>
                  </a:moveTo>
                  <a:cubicBezTo>
                    <a:pt x="118" y="464"/>
                    <a:pt x="118" y="464"/>
                    <a:pt x="118" y="464"/>
                  </a:cubicBezTo>
                  <a:cubicBezTo>
                    <a:pt x="35" y="464"/>
                    <a:pt x="35" y="464"/>
                    <a:pt x="35" y="464"/>
                  </a:cubicBezTo>
                  <a:cubicBezTo>
                    <a:pt x="35" y="396"/>
                    <a:pt x="35" y="396"/>
                    <a:pt x="35" y="396"/>
                  </a:cubicBezTo>
                  <a:lnTo>
                    <a:pt x="118" y="396"/>
                  </a:lnTo>
                  <a:close/>
                </a:path>
              </a:pathLst>
            </a:custGeom>
            <a:ln/>
          </p:spPr>
          <p:style>
            <a:lnRef idx="3">
              <a:schemeClr val="lt1"/>
            </a:lnRef>
            <a:fillRef idx="1">
              <a:schemeClr val="accent5"/>
            </a:fillRef>
            <a:effectRef idx="1">
              <a:schemeClr val="accent5"/>
            </a:effectRef>
            <a:fontRef idx="minor">
              <a:schemeClr val="lt1"/>
            </a:fontRef>
          </p:style>
          <p:txBody>
            <a:bodyPr vert="horz" wrap="square" lIns="93260" tIns="46630" rIns="93260" bIns="46630" numCol="1" anchor="t" anchorCtr="0" compatLnSpc="1">
              <a:prstTxWarp prst="textNoShape">
                <a:avLst/>
              </a:prstTxWarp>
            </a:bodyPr>
            <a:lstStyle/>
            <a:p>
              <a:endParaRPr lang="en-US" sz="1836"/>
            </a:p>
          </p:txBody>
        </p:sp>
      </p:grpSp>
      <p:grpSp>
        <p:nvGrpSpPr>
          <p:cNvPr id="23" name="Group 22"/>
          <p:cNvGrpSpPr/>
          <p:nvPr/>
        </p:nvGrpSpPr>
        <p:grpSpPr>
          <a:xfrm>
            <a:off x="8610979" y="1781381"/>
            <a:ext cx="2538197" cy="3431762"/>
            <a:chOff x="5988943" y="1446214"/>
            <a:chExt cx="2488654" cy="3364778"/>
          </a:xfrm>
        </p:grpSpPr>
        <p:sp>
          <p:nvSpPr>
            <p:cNvPr id="9" name="Rectangle 8"/>
            <p:cNvSpPr/>
            <p:nvPr/>
          </p:nvSpPr>
          <p:spPr bwMode="auto">
            <a:xfrm>
              <a:off x="5988943" y="1446214"/>
              <a:ext cx="2488654" cy="3364778"/>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1678686" rIns="93256" bIns="46628" numCol="1" rtlCol="0" anchor="t" anchorCtr="0" compatLnSpc="1">
              <a:prstTxWarp prst="textNoShape">
                <a:avLst/>
              </a:prstTxWarp>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pitchFamily="34" charset="0"/>
                </a:rPr>
                <a:t>Queues</a:t>
              </a:r>
            </a:p>
            <a:p>
              <a:pPr defTabSz="932290" fontAlgn="base">
                <a:spcBef>
                  <a:spcPct val="0"/>
                </a:spcBef>
                <a:spcAft>
                  <a:spcPct val="0"/>
                </a:spcAft>
              </a:pPr>
              <a:r>
                <a:rPr lang="en-US" sz="1836" dirty="0">
                  <a:gradFill>
                    <a:gsLst>
                      <a:gs pos="0">
                        <a:srgbClr val="FFFFFF"/>
                      </a:gs>
                      <a:gs pos="100000">
                        <a:srgbClr val="FFFFFF"/>
                      </a:gs>
                    </a:gsLst>
                    <a:lin ang="5400000" scaled="0"/>
                  </a:gradFill>
                  <a:latin typeface="+mj-lt"/>
                </a:rPr>
                <a:t>Reliable storage and delivery of messages for an application.</a:t>
              </a:r>
            </a:p>
          </p:txBody>
        </p:sp>
        <p:sp>
          <p:nvSpPr>
            <p:cNvPr id="10" name="Freeform 16"/>
            <p:cNvSpPr>
              <a:spLocks noEditPoints="1"/>
            </p:cNvSpPr>
            <p:nvPr/>
          </p:nvSpPr>
          <p:spPr bwMode="auto">
            <a:xfrm>
              <a:off x="6544309" y="1903414"/>
              <a:ext cx="1377923" cy="672083"/>
            </a:xfrm>
            <a:custGeom>
              <a:avLst/>
              <a:gdLst>
                <a:gd name="T0" fmla="*/ 558 w 570"/>
                <a:gd name="T1" fmla="*/ 0 h 278"/>
                <a:gd name="T2" fmla="*/ 12 w 570"/>
                <a:gd name="T3" fmla="*/ 0 h 278"/>
                <a:gd name="T4" fmla="*/ 0 w 570"/>
                <a:gd name="T5" fmla="*/ 12 h 278"/>
                <a:gd name="T6" fmla="*/ 0 w 570"/>
                <a:gd name="T7" fmla="*/ 266 h 278"/>
                <a:gd name="T8" fmla="*/ 12 w 570"/>
                <a:gd name="T9" fmla="*/ 278 h 278"/>
                <a:gd name="T10" fmla="*/ 558 w 570"/>
                <a:gd name="T11" fmla="*/ 278 h 278"/>
                <a:gd name="T12" fmla="*/ 570 w 570"/>
                <a:gd name="T13" fmla="*/ 266 h 278"/>
                <a:gd name="T14" fmla="*/ 570 w 570"/>
                <a:gd name="T15" fmla="*/ 12 h 278"/>
                <a:gd name="T16" fmla="*/ 558 w 570"/>
                <a:gd name="T17" fmla="*/ 0 h 278"/>
                <a:gd name="T18" fmla="*/ 119 w 570"/>
                <a:gd name="T19" fmla="*/ 243 h 278"/>
                <a:gd name="T20" fmla="*/ 36 w 570"/>
                <a:gd name="T21" fmla="*/ 243 h 278"/>
                <a:gd name="T22" fmla="*/ 36 w 570"/>
                <a:gd name="T23" fmla="*/ 36 h 278"/>
                <a:gd name="T24" fmla="*/ 119 w 570"/>
                <a:gd name="T25" fmla="*/ 36 h 278"/>
                <a:gd name="T26" fmla="*/ 119 w 570"/>
                <a:gd name="T27" fmla="*/ 243 h 278"/>
                <a:gd name="T28" fmla="*/ 223 w 570"/>
                <a:gd name="T29" fmla="*/ 243 h 278"/>
                <a:gd name="T30" fmla="*/ 139 w 570"/>
                <a:gd name="T31" fmla="*/ 243 h 278"/>
                <a:gd name="T32" fmla="*/ 139 w 570"/>
                <a:gd name="T33" fmla="*/ 36 h 278"/>
                <a:gd name="T34" fmla="*/ 223 w 570"/>
                <a:gd name="T35" fmla="*/ 36 h 278"/>
                <a:gd name="T36" fmla="*/ 223 w 570"/>
                <a:gd name="T37" fmla="*/ 243 h 278"/>
                <a:gd name="T38" fmla="*/ 328 w 570"/>
                <a:gd name="T39" fmla="*/ 243 h 278"/>
                <a:gd name="T40" fmla="*/ 243 w 570"/>
                <a:gd name="T41" fmla="*/ 243 h 278"/>
                <a:gd name="T42" fmla="*/ 243 w 570"/>
                <a:gd name="T43" fmla="*/ 36 h 278"/>
                <a:gd name="T44" fmla="*/ 328 w 570"/>
                <a:gd name="T45" fmla="*/ 36 h 278"/>
                <a:gd name="T46" fmla="*/ 328 w 570"/>
                <a:gd name="T47" fmla="*/ 243 h 278"/>
                <a:gd name="T48" fmla="*/ 433 w 570"/>
                <a:gd name="T49" fmla="*/ 243 h 278"/>
                <a:gd name="T50" fmla="*/ 348 w 570"/>
                <a:gd name="T51" fmla="*/ 243 h 278"/>
                <a:gd name="T52" fmla="*/ 348 w 570"/>
                <a:gd name="T53" fmla="*/ 36 h 278"/>
                <a:gd name="T54" fmla="*/ 433 w 570"/>
                <a:gd name="T55" fmla="*/ 36 h 278"/>
                <a:gd name="T56" fmla="*/ 433 w 570"/>
                <a:gd name="T57" fmla="*/ 243 h 278"/>
                <a:gd name="T58" fmla="*/ 536 w 570"/>
                <a:gd name="T59" fmla="*/ 243 h 278"/>
                <a:gd name="T60" fmla="*/ 453 w 570"/>
                <a:gd name="T61" fmla="*/ 243 h 278"/>
                <a:gd name="T62" fmla="*/ 453 w 570"/>
                <a:gd name="T63" fmla="*/ 36 h 278"/>
                <a:gd name="T64" fmla="*/ 536 w 570"/>
                <a:gd name="T65" fmla="*/ 36 h 278"/>
                <a:gd name="T66" fmla="*/ 536 w 570"/>
                <a:gd name="T67" fmla="*/ 24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0" h="278">
                  <a:moveTo>
                    <a:pt x="558" y="0"/>
                  </a:moveTo>
                  <a:cubicBezTo>
                    <a:pt x="12" y="0"/>
                    <a:pt x="12" y="0"/>
                    <a:pt x="12" y="0"/>
                  </a:cubicBezTo>
                  <a:cubicBezTo>
                    <a:pt x="6" y="0"/>
                    <a:pt x="0" y="6"/>
                    <a:pt x="0" y="12"/>
                  </a:cubicBezTo>
                  <a:cubicBezTo>
                    <a:pt x="0" y="266"/>
                    <a:pt x="0" y="266"/>
                    <a:pt x="0" y="266"/>
                  </a:cubicBezTo>
                  <a:cubicBezTo>
                    <a:pt x="0" y="272"/>
                    <a:pt x="6" y="278"/>
                    <a:pt x="12" y="278"/>
                  </a:cubicBezTo>
                  <a:cubicBezTo>
                    <a:pt x="558" y="278"/>
                    <a:pt x="558" y="278"/>
                    <a:pt x="558" y="278"/>
                  </a:cubicBezTo>
                  <a:cubicBezTo>
                    <a:pt x="565" y="278"/>
                    <a:pt x="570" y="272"/>
                    <a:pt x="570" y="266"/>
                  </a:cubicBezTo>
                  <a:cubicBezTo>
                    <a:pt x="570" y="12"/>
                    <a:pt x="570" y="12"/>
                    <a:pt x="570" y="12"/>
                  </a:cubicBezTo>
                  <a:cubicBezTo>
                    <a:pt x="570" y="6"/>
                    <a:pt x="565" y="0"/>
                    <a:pt x="558" y="0"/>
                  </a:cubicBezTo>
                  <a:close/>
                  <a:moveTo>
                    <a:pt x="119" y="243"/>
                  </a:moveTo>
                  <a:cubicBezTo>
                    <a:pt x="36" y="243"/>
                    <a:pt x="36" y="243"/>
                    <a:pt x="36" y="243"/>
                  </a:cubicBezTo>
                  <a:cubicBezTo>
                    <a:pt x="36" y="36"/>
                    <a:pt x="36" y="36"/>
                    <a:pt x="36" y="36"/>
                  </a:cubicBezTo>
                  <a:cubicBezTo>
                    <a:pt x="119" y="36"/>
                    <a:pt x="119" y="36"/>
                    <a:pt x="119" y="36"/>
                  </a:cubicBezTo>
                  <a:lnTo>
                    <a:pt x="119" y="243"/>
                  </a:lnTo>
                  <a:close/>
                  <a:moveTo>
                    <a:pt x="223" y="243"/>
                  </a:moveTo>
                  <a:cubicBezTo>
                    <a:pt x="139" y="243"/>
                    <a:pt x="139" y="243"/>
                    <a:pt x="139" y="243"/>
                  </a:cubicBezTo>
                  <a:cubicBezTo>
                    <a:pt x="139" y="36"/>
                    <a:pt x="139" y="36"/>
                    <a:pt x="139" y="36"/>
                  </a:cubicBezTo>
                  <a:cubicBezTo>
                    <a:pt x="223" y="36"/>
                    <a:pt x="223" y="36"/>
                    <a:pt x="223" y="36"/>
                  </a:cubicBezTo>
                  <a:lnTo>
                    <a:pt x="223" y="243"/>
                  </a:lnTo>
                  <a:close/>
                  <a:moveTo>
                    <a:pt x="328" y="243"/>
                  </a:moveTo>
                  <a:cubicBezTo>
                    <a:pt x="243" y="243"/>
                    <a:pt x="243" y="243"/>
                    <a:pt x="243" y="243"/>
                  </a:cubicBezTo>
                  <a:cubicBezTo>
                    <a:pt x="243" y="36"/>
                    <a:pt x="243" y="36"/>
                    <a:pt x="243" y="36"/>
                  </a:cubicBezTo>
                  <a:cubicBezTo>
                    <a:pt x="328" y="36"/>
                    <a:pt x="328" y="36"/>
                    <a:pt x="328" y="36"/>
                  </a:cubicBezTo>
                  <a:lnTo>
                    <a:pt x="328" y="243"/>
                  </a:lnTo>
                  <a:close/>
                  <a:moveTo>
                    <a:pt x="433" y="243"/>
                  </a:moveTo>
                  <a:cubicBezTo>
                    <a:pt x="348" y="243"/>
                    <a:pt x="348" y="243"/>
                    <a:pt x="348" y="243"/>
                  </a:cubicBezTo>
                  <a:cubicBezTo>
                    <a:pt x="348" y="36"/>
                    <a:pt x="348" y="36"/>
                    <a:pt x="348" y="36"/>
                  </a:cubicBezTo>
                  <a:cubicBezTo>
                    <a:pt x="433" y="36"/>
                    <a:pt x="433" y="36"/>
                    <a:pt x="433" y="36"/>
                  </a:cubicBezTo>
                  <a:lnTo>
                    <a:pt x="433" y="243"/>
                  </a:lnTo>
                  <a:close/>
                  <a:moveTo>
                    <a:pt x="536" y="243"/>
                  </a:moveTo>
                  <a:cubicBezTo>
                    <a:pt x="453" y="243"/>
                    <a:pt x="453" y="243"/>
                    <a:pt x="453" y="243"/>
                  </a:cubicBezTo>
                  <a:cubicBezTo>
                    <a:pt x="453" y="36"/>
                    <a:pt x="453" y="36"/>
                    <a:pt x="453" y="36"/>
                  </a:cubicBezTo>
                  <a:cubicBezTo>
                    <a:pt x="536" y="36"/>
                    <a:pt x="536" y="36"/>
                    <a:pt x="536" y="36"/>
                  </a:cubicBezTo>
                  <a:lnTo>
                    <a:pt x="536" y="243"/>
                  </a:lnTo>
                  <a:close/>
                </a:path>
              </a:pathLst>
            </a:custGeom>
            <a:ln/>
          </p:spPr>
          <p:style>
            <a:lnRef idx="3">
              <a:schemeClr val="lt1"/>
            </a:lnRef>
            <a:fillRef idx="1">
              <a:schemeClr val="accent6"/>
            </a:fillRef>
            <a:effectRef idx="1">
              <a:schemeClr val="accent6"/>
            </a:effectRef>
            <a:fontRef idx="minor">
              <a:schemeClr val="lt1"/>
            </a:fontRef>
          </p:style>
          <p:txBody>
            <a:bodyPr vert="horz" wrap="square" lIns="93260" tIns="46630" rIns="93260" bIns="46630" numCol="1" anchor="t" anchorCtr="0" compatLnSpc="1">
              <a:prstTxWarp prst="textNoShape">
                <a:avLst/>
              </a:prstTxWarp>
            </a:bodyPr>
            <a:lstStyle/>
            <a:p>
              <a:endParaRPr lang="en-US" sz="1836"/>
            </a:p>
          </p:txBody>
        </p:sp>
      </p:grpSp>
      <p:grpSp>
        <p:nvGrpSpPr>
          <p:cNvPr id="24" name="Group 23"/>
          <p:cNvGrpSpPr/>
          <p:nvPr/>
        </p:nvGrpSpPr>
        <p:grpSpPr>
          <a:xfrm>
            <a:off x="531948" y="1781381"/>
            <a:ext cx="2538197" cy="3431762"/>
            <a:chOff x="3254028" y="1446214"/>
            <a:chExt cx="2488654" cy="3364778"/>
          </a:xfrm>
        </p:grpSpPr>
        <p:sp>
          <p:nvSpPr>
            <p:cNvPr id="12" name="Rectangle 11"/>
            <p:cNvSpPr/>
            <p:nvPr/>
          </p:nvSpPr>
          <p:spPr bwMode="auto">
            <a:xfrm>
              <a:off x="3254028" y="1446214"/>
              <a:ext cx="2488654" cy="3364778"/>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3256" tIns="1678686" rIns="93256" bIns="46628" numCol="1" rtlCol="0" anchor="t" anchorCtr="0" compatLnSpc="1">
              <a:prstTxWarp prst="textNoShape">
                <a:avLst/>
              </a:prstTxWarp>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pitchFamily="34" charset="0"/>
                </a:rPr>
                <a:t>Blobs</a:t>
              </a:r>
              <a:endParaRPr lang="en-US" sz="2856" dirty="0">
                <a:gradFill>
                  <a:gsLst>
                    <a:gs pos="0">
                      <a:srgbClr val="FFFFFF"/>
                    </a:gs>
                    <a:gs pos="100000">
                      <a:srgbClr val="FFFFFF"/>
                    </a:gs>
                  </a:gsLst>
                  <a:lin ang="5400000" scaled="0"/>
                </a:gradFill>
                <a:latin typeface="Segoe UI Light" pitchFamily="34" charset="0"/>
              </a:endParaRPr>
            </a:p>
            <a:p>
              <a:pPr defTabSz="932290" fontAlgn="base">
                <a:spcBef>
                  <a:spcPct val="0"/>
                </a:spcBef>
                <a:spcAft>
                  <a:spcPct val="0"/>
                </a:spcAft>
              </a:pPr>
              <a:r>
                <a:rPr lang="en-US" sz="1836" dirty="0">
                  <a:gradFill>
                    <a:gsLst>
                      <a:gs pos="0">
                        <a:srgbClr val="FFFFFF"/>
                      </a:gs>
                      <a:gs pos="100000">
                        <a:srgbClr val="FFFFFF"/>
                      </a:gs>
                    </a:gsLst>
                    <a:lin ang="5400000" scaled="0"/>
                  </a:gradFill>
                  <a:latin typeface="+mj-lt"/>
                </a:rPr>
                <a:t>Simple named files along with metadata for the file. </a:t>
              </a:r>
            </a:p>
          </p:txBody>
        </p:sp>
        <p:sp>
          <p:nvSpPr>
            <p:cNvPr id="13" name="Freeform 12"/>
            <p:cNvSpPr>
              <a:spLocks noEditPoints="1"/>
            </p:cNvSpPr>
            <p:nvPr/>
          </p:nvSpPr>
          <p:spPr bwMode="auto">
            <a:xfrm>
              <a:off x="3919373" y="1741651"/>
              <a:ext cx="1157964" cy="1020956"/>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ln/>
          </p:spPr>
          <p:style>
            <a:lnRef idx="3">
              <a:schemeClr val="lt1"/>
            </a:lnRef>
            <a:fillRef idx="1">
              <a:schemeClr val="accent1"/>
            </a:fillRef>
            <a:effectRef idx="1">
              <a:schemeClr val="accent1"/>
            </a:effectRef>
            <a:fontRef idx="minor">
              <a:schemeClr val="lt1"/>
            </a:fontRef>
          </p:style>
          <p:txBody>
            <a:bodyPr vert="horz" wrap="square" lIns="93260" tIns="46630" rIns="93260" bIns="46630" numCol="1" anchor="t" anchorCtr="0" compatLnSpc="1">
              <a:prstTxWarp prst="textNoShape">
                <a:avLst/>
              </a:prstTxWarp>
            </a:bodyPr>
            <a:lstStyle/>
            <a:p>
              <a:endParaRPr lang="en-US" sz="1836" dirty="0"/>
            </a:p>
          </p:txBody>
        </p:sp>
      </p:grpSp>
      <p:grpSp>
        <p:nvGrpSpPr>
          <p:cNvPr id="27" name="Group 26"/>
          <p:cNvGrpSpPr/>
          <p:nvPr/>
        </p:nvGrpSpPr>
        <p:grpSpPr>
          <a:xfrm>
            <a:off x="3224959" y="1781381"/>
            <a:ext cx="2538197" cy="3431762"/>
            <a:chOff x="3159559" y="1746611"/>
            <a:chExt cx="2488654" cy="3364778"/>
          </a:xfrm>
        </p:grpSpPr>
        <p:sp>
          <p:nvSpPr>
            <p:cNvPr id="15" name="Rectangle 14"/>
            <p:cNvSpPr/>
            <p:nvPr/>
          </p:nvSpPr>
          <p:spPr bwMode="auto">
            <a:xfrm>
              <a:off x="3159559" y="1746611"/>
              <a:ext cx="2488654" cy="33647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1678686" rIns="93256" bIns="46628" numCol="1" rtlCol="0" anchor="t" anchorCtr="0" compatLnSpc="1">
              <a:prstTxWarp prst="textNoShape">
                <a:avLst/>
              </a:prstTxWarp>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pitchFamily="34" charset="0"/>
                </a:rPr>
                <a:t>Drives</a:t>
              </a:r>
            </a:p>
            <a:p>
              <a:pPr defTabSz="932290" fontAlgn="base">
                <a:spcBef>
                  <a:spcPct val="0"/>
                </a:spcBef>
                <a:spcAft>
                  <a:spcPct val="0"/>
                </a:spcAft>
              </a:pPr>
              <a:r>
                <a:rPr lang="en-US" sz="1836" dirty="0">
                  <a:gradFill>
                    <a:gsLst>
                      <a:gs pos="0">
                        <a:srgbClr val="FFFFFF"/>
                      </a:gs>
                      <a:gs pos="100000">
                        <a:srgbClr val="FFFFFF"/>
                      </a:gs>
                    </a:gsLst>
                    <a:lin ang="5400000" scaled="0"/>
                  </a:gradFill>
                  <a:latin typeface="+mj-lt"/>
                </a:rPr>
                <a:t>Durable NTFS volumes for Windows Azure applications to use. Based on Blobs.</a:t>
              </a:r>
            </a:p>
          </p:txBody>
        </p:sp>
        <p:sp>
          <p:nvSpPr>
            <p:cNvPr id="26" name="Freeform 79"/>
            <p:cNvSpPr>
              <a:spLocks noEditPoints="1"/>
            </p:cNvSpPr>
            <p:nvPr/>
          </p:nvSpPr>
          <p:spPr bwMode="black">
            <a:xfrm>
              <a:off x="3936420" y="1898650"/>
              <a:ext cx="934932" cy="1263911"/>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grpSp>
    </p:spTree>
    <p:extLst>
      <p:ext uri="{BB962C8B-B14F-4D97-AF65-F5344CB8AC3E}">
        <p14:creationId xmlns:p14="http://schemas.microsoft.com/office/powerpoint/2010/main" val="99546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1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bwMode="auto">
          <a:xfrm>
            <a:off x="8642693" y="2582862"/>
            <a:ext cx="3250738" cy="2426841"/>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dirty="0" smtClean="0">
                <a:solidFill>
                  <a:schemeClr val="accent6"/>
                </a:solidFill>
              </a:rPr>
              <a:t>Azure Storage</a:t>
            </a:r>
            <a:endParaRPr lang="en-US" dirty="0">
              <a:solidFill>
                <a:schemeClr val="accent6"/>
              </a:solidFill>
            </a:endParaRPr>
          </a:p>
        </p:txBody>
      </p:sp>
      <p:sp>
        <p:nvSpPr>
          <p:cNvPr id="2" name="Title 1"/>
          <p:cNvSpPr>
            <a:spLocks noGrp="1"/>
          </p:cNvSpPr>
          <p:nvPr>
            <p:ph type="title"/>
          </p:nvPr>
        </p:nvSpPr>
        <p:spPr/>
        <p:txBody>
          <a:bodyPr/>
          <a:lstStyle/>
          <a:p>
            <a:r>
              <a:rPr lang="en-US" dirty="0" smtClean="0"/>
              <a:t>Our Scenario</a:t>
            </a:r>
            <a:endParaRPr lang="en-US" dirty="0"/>
          </a:p>
        </p:txBody>
      </p:sp>
      <p:pic>
        <p:nvPicPr>
          <p:cNvPr id="3" name="Picture 2"/>
          <p:cNvPicPr>
            <a:picLocks noChangeAspect="1"/>
          </p:cNvPicPr>
          <p:nvPr/>
        </p:nvPicPr>
        <p:blipFill>
          <a:blip r:embed="rId2"/>
          <a:stretch>
            <a:fillRect/>
          </a:stretch>
        </p:blipFill>
        <p:spPr>
          <a:xfrm>
            <a:off x="390512" y="2786391"/>
            <a:ext cx="2178996" cy="1828800"/>
          </a:xfrm>
          <a:prstGeom prst="rect">
            <a:avLst/>
          </a:prstGeom>
        </p:spPr>
      </p:pic>
      <p:pic>
        <p:nvPicPr>
          <p:cNvPr id="4" name="Picture 3"/>
          <p:cNvPicPr>
            <a:picLocks noChangeAspect="1"/>
          </p:cNvPicPr>
          <p:nvPr/>
        </p:nvPicPr>
        <p:blipFill>
          <a:blip r:embed="rId3"/>
          <a:stretch>
            <a:fillRect/>
          </a:stretch>
        </p:blipFill>
        <p:spPr>
          <a:xfrm>
            <a:off x="1990712" y="4310391"/>
            <a:ext cx="714508" cy="446314"/>
          </a:xfrm>
          <a:prstGeom prst="rect">
            <a:avLst/>
          </a:prstGeom>
        </p:spPr>
      </p:pic>
      <p:pic>
        <p:nvPicPr>
          <p:cNvPr id="5" name="Picture 4"/>
          <p:cNvPicPr>
            <a:picLocks noChangeAspect="1"/>
          </p:cNvPicPr>
          <p:nvPr/>
        </p:nvPicPr>
        <p:blipFill>
          <a:blip r:embed="rId4"/>
          <a:stretch>
            <a:fillRect/>
          </a:stretch>
        </p:blipFill>
        <p:spPr>
          <a:xfrm>
            <a:off x="3896203" y="2786391"/>
            <a:ext cx="2503783" cy="1828800"/>
          </a:xfrm>
          <a:prstGeom prst="rect">
            <a:avLst/>
          </a:prstGeom>
        </p:spPr>
      </p:pic>
      <p:pic>
        <p:nvPicPr>
          <p:cNvPr id="6" name="Picture 5"/>
          <p:cNvPicPr>
            <a:picLocks noChangeAspect="1"/>
          </p:cNvPicPr>
          <p:nvPr/>
        </p:nvPicPr>
        <p:blipFill>
          <a:blip r:embed="rId5"/>
          <a:stretch>
            <a:fillRect/>
          </a:stretch>
        </p:blipFill>
        <p:spPr>
          <a:xfrm>
            <a:off x="6146375" y="4327853"/>
            <a:ext cx="447470" cy="446314"/>
          </a:xfrm>
          <a:prstGeom prst="rect">
            <a:avLst/>
          </a:prstGeom>
        </p:spPr>
      </p:pic>
      <p:sp>
        <p:nvSpPr>
          <p:cNvPr id="20" name="Flowchart: Magnetic Disk 19"/>
          <p:cNvSpPr/>
          <p:nvPr/>
        </p:nvSpPr>
        <p:spPr bwMode="auto">
          <a:xfrm>
            <a:off x="9433707" y="3202660"/>
            <a:ext cx="1591312" cy="1412531"/>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accent6"/>
                </a:solidFill>
              </a:rPr>
              <a:t>locations</a:t>
            </a:r>
            <a:endParaRPr lang="en-US" dirty="0">
              <a:solidFill>
                <a:schemeClr val="accent6"/>
              </a:solidFill>
            </a:endParaRPr>
          </a:p>
        </p:txBody>
      </p:sp>
      <p:sp>
        <p:nvSpPr>
          <p:cNvPr id="17" name="Freeform 16"/>
          <p:cNvSpPr>
            <a:spLocks noEditPoints="1"/>
          </p:cNvSpPr>
          <p:nvPr/>
        </p:nvSpPr>
        <p:spPr bwMode="auto">
          <a:xfrm>
            <a:off x="10741321" y="4125901"/>
            <a:ext cx="335293" cy="334699"/>
          </a:xfrm>
          <a:custGeom>
            <a:avLst/>
            <a:gdLst>
              <a:gd name="T0" fmla="*/ 0 w 570"/>
              <a:gd name="T1" fmla="*/ 12 h 499"/>
              <a:gd name="T2" fmla="*/ 558 w 570"/>
              <a:gd name="T3" fmla="*/ 499 h 499"/>
              <a:gd name="T4" fmla="*/ 558 w 570"/>
              <a:gd name="T5" fmla="*/ 0 h 499"/>
              <a:gd name="T6" fmla="*/ 223 w 570"/>
              <a:gd name="T7" fmla="*/ 396 h 499"/>
              <a:gd name="T8" fmla="*/ 223 w 570"/>
              <a:gd name="T9" fmla="*/ 215 h 499"/>
              <a:gd name="T10" fmla="*/ 138 w 570"/>
              <a:gd name="T11" fmla="*/ 215 h 499"/>
              <a:gd name="T12" fmla="*/ 138 w 570"/>
              <a:gd name="T13" fmla="*/ 124 h 499"/>
              <a:gd name="T14" fmla="*/ 138 w 570"/>
              <a:gd name="T15" fmla="*/ 195 h 499"/>
              <a:gd name="T16" fmla="*/ 138 w 570"/>
              <a:gd name="T17" fmla="*/ 376 h 499"/>
              <a:gd name="T18" fmla="*/ 243 w 570"/>
              <a:gd name="T19" fmla="*/ 464 h 499"/>
              <a:gd name="T20" fmla="*/ 327 w 570"/>
              <a:gd name="T21" fmla="*/ 464 h 499"/>
              <a:gd name="T22" fmla="*/ 327 w 570"/>
              <a:gd name="T23" fmla="*/ 285 h 499"/>
              <a:gd name="T24" fmla="*/ 327 w 570"/>
              <a:gd name="T25" fmla="*/ 215 h 499"/>
              <a:gd name="T26" fmla="*/ 327 w 570"/>
              <a:gd name="T27" fmla="*/ 124 h 499"/>
              <a:gd name="T28" fmla="*/ 327 w 570"/>
              <a:gd name="T29" fmla="*/ 305 h 499"/>
              <a:gd name="T30" fmla="*/ 243 w 570"/>
              <a:gd name="T31" fmla="*/ 305 h 499"/>
              <a:gd name="T32" fmla="*/ 347 w 570"/>
              <a:gd name="T33" fmla="*/ 396 h 499"/>
              <a:gd name="T34" fmla="*/ 347 w 570"/>
              <a:gd name="T35" fmla="*/ 464 h 499"/>
              <a:gd name="T36" fmla="*/ 347 w 570"/>
              <a:gd name="T37" fmla="*/ 285 h 499"/>
              <a:gd name="T38" fmla="*/ 347 w 570"/>
              <a:gd name="T39" fmla="*/ 195 h 499"/>
              <a:gd name="T40" fmla="*/ 432 w 570"/>
              <a:gd name="T41" fmla="*/ 195 h 499"/>
              <a:gd name="T42" fmla="*/ 432 w 570"/>
              <a:gd name="T43" fmla="*/ 376 h 499"/>
              <a:gd name="T44" fmla="*/ 432 w 570"/>
              <a:gd name="T45" fmla="*/ 305 h 499"/>
              <a:gd name="T46" fmla="*/ 535 w 570"/>
              <a:gd name="T47" fmla="*/ 396 h 499"/>
              <a:gd name="T48" fmla="*/ 452 w 570"/>
              <a:gd name="T49" fmla="*/ 376 h 499"/>
              <a:gd name="T50" fmla="*/ 535 w 570"/>
              <a:gd name="T51" fmla="*/ 376 h 499"/>
              <a:gd name="T52" fmla="*/ 452 w 570"/>
              <a:gd name="T53" fmla="*/ 215 h 499"/>
              <a:gd name="T54" fmla="*/ 452 w 570"/>
              <a:gd name="T55" fmla="*/ 285 h 499"/>
              <a:gd name="T56" fmla="*/ 535 w 570"/>
              <a:gd name="T57" fmla="*/ 124 h 499"/>
              <a:gd name="T58" fmla="*/ 535 w 570"/>
              <a:gd name="T59" fmla="*/ 35 h 499"/>
              <a:gd name="T60" fmla="*/ 452 w 570"/>
              <a:gd name="T61" fmla="*/ 35 h 499"/>
              <a:gd name="T62" fmla="*/ 432 w 570"/>
              <a:gd name="T63" fmla="*/ 104 h 499"/>
              <a:gd name="T64" fmla="*/ 432 w 570"/>
              <a:gd name="T65" fmla="*/ 35 h 499"/>
              <a:gd name="T66" fmla="*/ 243 w 570"/>
              <a:gd name="T67" fmla="*/ 104 h 499"/>
              <a:gd name="T68" fmla="*/ 223 w 570"/>
              <a:gd name="T69" fmla="*/ 35 h 499"/>
              <a:gd name="T70" fmla="*/ 138 w 570"/>
              <a:gd name="T71" fmla="*/ 35 h 499"/>
              <a:gd name="T72" fmla="*/ 35 w 570"/>
              <a:gd name="T73" fmla="*/ 104 h 499"/>
              <a:gd name="T74" fmla="*/ 118 w 570"/>
              <a:gd name="T75" fmla="*/ 104 h 499"/>
              <a:gd name="T76" fmla="*/ 35 w 570"/>
              <a:gd name="T77" fmla="*/ 195 h 499"/>
              <a:gd name="T78" fmla="*/ 118 w 570"/>
              <a:gd name="T79" fmla="*/ 215 h 499"/>
              <a:gd name="T80" fmla="*/ 35 w 570"/>
              <a:gd name="T81" fmla="*/ 215 h 499"/>
              <a:gd name="T82" fmla="*/ 118 w 570"/>
              <a:gd name="T83" fmla="*/ 376 h 499"/>
              <a:gd name="T84" fmla="*/ 118 w 570"/>
              <a:gd name="T85" fmla="*/ 305 h 499"/>
              <a:gd name="T86" fmla="*/ 35 w 570"/>
              <a:gd name="T87" fmla="*/ 46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0" h="499">
                <a:moveTo>
                  <a:pt x="558" y="0"/>
                </a:moveTo>
                <a:cubicBezTo>
                  <a:pt x="12" y="0"/>
                  <a:pt x="12" y="0"/>
                  <a:pt x="12" y="0"/>
                </a:cubicBezTo>
                <a:cubicBezTo>
                  <a:pt x="5" y="0"/>
                  <a:pt x="0" y="5"/>
                  <a:pt x="0" y="12"/>
                </a:cubicBezTo>
                <a:cubicBezTo>
                  <a:pt x="0" y="487"/>
                  <a:pt x="0" y="487"/>
                  <a:pt x="0" y="487"/>
                </a:cubicBezTo>
                <a:cubicBezTo>
                  <a:pt x="0" y="493"/>
                  <a:pt x="5" y="499"/>
                  <a:pt x="12" y="499"/>
                </a:cubicBezTo>
                <a:cubicBezTo>
                  <a:pt x="558" y="499"/>
                  <a:pt x="558" y="499"/>
                  <a:pt x="558" y="499"/>
                </a:cubicBezTo>
                <a:cubicBezTo>
                  <a:pt x="564" y="499"/>
                  <a:pt x="570" y="493"/>
                  <a:pt x="570" y="487"/>
                </a:cubicBezTo>
                <a:cubicBezTo>
                  <a:pt x="570" y="12"/>
                  <a:pt x="570" y="12"/>
                  <a:pt x="570" y="12"/>
                </a:cubicBezTo>
                <a:cubicBezTo>
                  <a:pt x="570" y="5"/>
                  <a:pt x="564" y="0"/>
                  <a:pt x="558" y="0"/>
                </a:cubicBezTo>
                <a:close/>
                <a:moveTo>
                  <a:pt x="138" y="464"/>
                </a:moveTo>
                <a:cubicBezTo>
                  <a:pt x="138" y="396"/>
                  <a:pt x="138" y="396"/>
                  <a:pt x="138" y="396"/>
                </a:cubicBezTo>
                <a:cubicBezTo>
                  <a:pt x="223" y="396"/>
                  <a:pt x="223" y="396"/>
                  <a:pt x="223" y="396"/>
                </a:cubicBezTo>
                <a:cubicBezTo>
                  <a:pt x="223" y="464"/>
                  <a:pt x="223" y="464"/>
                  <a:pt x="223" y="464"/>
                </a:cubicBezTo>
                <a:lnTo>
                  <a:pt x="138" y="464"/>
                </a:lnTo>
                <a:close/>
                <a:moveTo>
                  <a:pt x="223" y="215"/>
                </a:moveTo>
                <a:cubicBezTo>
                  <a:pt x="223" y="285"/>
                  <a:pt x="223" y="285"/>
                  <a:pt x="223" y="285"/>
                </a:cubicBezTo>
                <a:cubicBezTo>
                  <a:pt x="138" y="285"/>
                  <a:pt x="138" y="285"/>
                  <a:pt x="138" y="285"/>
                </a:cubicBezTo>
                <a:cubicBezTo>
                  <a:pt x="138" y="215"/>
                  <a:pt x="138" y="215"/>
                  <a:pt x="138" y="215"/>
                </a:cubicBezTo>
                <a:lnTo>
                  <a:pt x="223" y="215"/>
                </a:lnTo>
                <a:close/>
                <a:moveTo>
                  <a:pt x="138" y="195"/>
                </a:moveTo>
                <a:cubicBezTo>
                  <a:pt x="138" y="124"/>
                  <a:pt x="138" y="124"/>
                  <a:pt x="138" y="124"/>
                </a:cubicBezTo>
                <a:cubicBezTo>
                  <a:pt x="223" y="124"/>
                  <a:pt x="223" y="124"/>
                  <a:pt x="223" y="124"/>
                </a:cubicBezTo>
                <a:cubicBezTo>
                  <a:pt x="223" y="195"/>
                  <a:pt x="223" y="195"/>
                  <a:pt x="223" y="195"/>
                </a:cubicBezTo>
                <a:lnTo>
                  <a:pt x="138" y="195"/>
                </a:lnTo>
                <a:close/>
                <a:moveTo>
                  <a:pt x="223" y="305"/>
                </a:moveTo>
                <a:cubicBezTo>
                  <a:pt x="223" y="376"/>
                  <a:pt x="223" y="376"/>
                  <a:pt x="223" y="376"/>
                </a:cubicBezTo>
                <a:cubicBezTo>
                  <a:pt x="138" y="376"/>
                  <a:pt x="138" y="376"/>
                  <a:pt x="138" y="376"/>
                </a:cubicBezTo>
                <a:cubicBezTo>
                  <a:pt x="138" y="305"/>
                  <a:pt x="138" y="305"/>
                  <a:pt x="138" y="305"/>
                </a:cubicBezTo>
                <a:lnTo>
                  <a:pt x="223" y="305"/>
                </a:lnTo>
                <a:close/>
                <a:moveTo>
                  <a:pt x="243" y="464"/>
                </a:moveTo>
                <a:cubicBezTo>
                  <a:pt x="243" y="396"/>
                  <a:pt x="243" y="396"/>
                  <a:pt x="243" y="396"/>
                </a:cubicBezTo>
                <a:cubicBezTo>
                  <a:pt x="327" y="396"/>
                  <a:pt x="327" y="396"/>
                  <a:pt x="327" y="396"/>
                </a:cubicBezTo>
                <a:cubicBezTo>
                  <a:pt x="327" y="464"/>
                  <a:pt x="327" y="464"/>
                  <a:pt x="327" y="464"/>
                </a:cubicBezTo>
                <a:lnTo>
                  <a:pt x="243" y="464"/>
                </a:lnTo>
                <a:close/>
                <a:moveTo>
                  <a:pt x="327" y="215"/>
                </a:moveTo>
                <a:cubicBezTo>
                  <a:pt x="327" y="285"/>
                  <a:pt x="327" y="285"/>
                  <a:pt x="327" y="285"/>
                </a:cubicBezTo>
                <a:cubicBezTo>
                  <a:pt x="243" y="285"/>
                  <a:pt x="243" y="285"/>
                  <a:pt x="243" y="285"/>
                </a:cubicBezTo>
                <a:cubicBezTo>
                  <a:pt x="243" y="215"/>
                  <a:pt x="243" y="215"/>
                  <a:pt x="243" y="215"/>
                </a:cubicBezTo>
                <a:lnTo>
                  <a:pt x="327" y="215"/>
                </a:lnTo>
                <a:close/>
                <a:moveTo>
                  <a:pt x="243" y="195"/>
                </a:moveTo>
                <a:cubicBezTo>
                  <a:pt x="243" y="124"/>
                  <a:pt x="243" y="124"/>
                  <a:pt x="243" y="124"/>
                </a:cubicBezTo>
                <a:cubicBezTo>
                  <a:pt x="327" y="124"/>
                  <a:pt x="327" y="124"/>
                  <a:pt x="327" y="124"/>
                </a:cubicBezTo>
                <a:cubicBezTo>
                  <a:pt x="327" y="195"/>
                  <a:pt x="327" y="195"/>
                  <a:pt x="327" y="195"/>
                </a:cubicBezTo>
                <a:lnTo>
                  <a:pt x="243" y="195"/>
                </a:lnTo>
                <a:close/>
                <a:moveTo>
                  <a:pt x="327" y="305"/>
                </a:moveTo>
                <a:cubicBezTo>
                  <a:pt x="327" y="376"/>
                  <a:pt x="327" y="376"/>
                  <a:pt x="327" y="376"/>
                </a:cubicBezTo>
                <a:cubicBezTo>
                  <a:pt x="243" y="376"/>
                  <a:pt x="243" y="376"/>
                  <a:pt x="243" y="376"/>
                </a:cubicBezTo>
                <a:cubicBezTo>
                  <a:pt x="243" y="305"/>
                  <a:pt x="243" y="305"/>
                  <a:pt x="243" y="305"/>
                </a:cubicBezTo>
                <a:lnTo>
                  <a:pt x="327" y="305"/>
                </a:lnTo>
                <a:close/>
                <a:moveTo>
                  <a:pt x="347" y="464"/>
                </a:moveTo>
                <a:cubicBezTo>
                  <a:pt x="347" y="396"/>
                  <a:pt x="347" y="396"/>
                  <a:pt x="347" y="396"/>
                </a:cubicBezTo>
                <a:cubicBezTo>
                  <a:pt x="432" y="396"/>
                  <a:pt x="432" y="396"/>
                  <a:pt x="432" y="396"/>
                </a:cubicBezTo>
                <a:cubicBezTo>
                  <a:pt x="432" y="464"/>
                  <a:pt x="432" y="464"/>
                  <a:pt x="432" y="464"/>
                </a:cubicBezTo>
                <a:lnTo>
                  <a:pt x="347" y="464"/>
                </a:lnTo>
                <a:close/>
                <a:moveTo>
                  <a:pt x="432" y="215"/>
                </a:moveTo>
                <a:cubicBezTo>
                  <a:pt x="432" y="285"/>
                  <a:pt x="432" y="285"/>
                  <a:pt x="432" y="285"/>
                </a:cubicBezTo>
                <a:cubicBezTo>
                  <a:pt x="347" y="285"/>
                  <a:pt x="347" y="285"/>
                  <a:pt x="347" y="285"/>
                </a:cubicBezTo>
                <a:cubicBezTo>
                  <a:pt x="347" y="215"/>
                  <a:pt x="347" y="215"/>
                  <a:pt x="347" y="215"/>
                </a:cubicBezTo>
                <a:lnTo>
                  <a:pt x="432" y="215"/>
                </a:lnTo>
                <a:close/>
                <a:moveTo>
                  <a:pt x="347" y="195"/>
                </a:moveTo>
                <a:cubicBezTo>
                  <a:pt x="347" y="124"/>
                  <a:pt x="347" y="124"/>
                  <a:pt x="347" y="124"/>
                </a:cubicBezTo>
                <a:cubicBezTo>
                  <a:pt x="432" y="124"/>
                  <a:pt x="432" y="124"/>
                  <a:pt x="432" y="124"/>
                </a:cubicBezTo>
                <a:cubicBezTo>
                  <a:pt x="432" y="195"/>
                  <a:pt x="432" y="195"/>
                  <a:pt x="432" y="195"/>
                </a:cubicBezTo>
                <a:lnTo>
                  <a:pt x="347" y="195"/>
                </a:lnTo>
                <a:close/>
                <a:moveTo>
                  <a:pt x="432" y="305"/>
                </a:moveTo>
                <a:cubicBezTo>
                  <a:pt x="432" y="376"/>
                  <a:pt x="432" y="376"/>
                  <a:pt x="432" y="376"/>
                </a:cubicBezTo>
                <a:cubicBezTo>
                  <a:pt x="347" y="376"/>
                  <a:pt x="347" y="376"/>
                  <a:pt x="347" y="376"/>
                </a:cubicBezTo>
                <a:cubicBezTo>
                  <a:pt x="347" y="305"/>
                  <a:pt x="347" y="305"/>
                  <a:pt x="347" y="305"/>
                </a:cubicBezTo>
                <a:lnTo>
                  <a:pt x="432" y="305"/>
                </a:lnTo>
                <a:close/>
                <a:moveTo>
                  <a:pt x="452" y="464"/>
                </a:moveTo>
                <a:cubicBezTo>
                  <a:pt x="452" y="396"/>
                  <a:pt x="452" y="396"/>
                  <a:pt x="452" y="396"/>
                </a:cubicBezTo>
                <a:cubicBezTo>
                  <a:pt x="535" y="396"/>
                  <a:pt x="535" y="396"/>
                  <a:pt x="535" y="396"/>
                </a:cubicBezTo>
                <a:cubicBezTo>
                  <a:pt x="535" y="464"/>
                  <a:pt x="535" y="464"/>
                  <a:pt x="535" y="464"/>
                </a:cubicBezTo>
                <a:lnTo>
                  <a:pt x="452" y="464"/>
                </a:lnTo>
                <a:close/>
                <a:moveTo>
                  <a:pt x="452" y="376"/>
                </a:moveTo>
                <a:cubicBezTo>
                  <a:pt x="452" y="305"/>
                  <a:pt x="452" y="305"/>
                  <a:pt x="452" y="305"/>
                </a:cubicBezTo>
                <a:cubicBezTo>
                  <a:pt x="535" y="305"/>
                  <a:pt x="535" y="305"/>
                  <a:pt x="535" y="305"/>
                </a:cubicBezTo>
                <a:cubicBezTo>
                  <a:pt x="535" y="376"/>
                  <a:pt x="535" y="376"/>
                  <a:pt x="535" y="376"/>
                </a:cubicBezTo>
                <a:lnTo>
                  <a:pt x="452" y="376"/>
                </a:lnTo>
                <a:close/>
                <a:moveTo>
                  <a:pt x="452" y="285"/>
                </a:moveTo>
                <a:cubicBezTo>
                  <a:pt x="452" y="215"/>
                  <a:pt x="452" y="215"/>
                  <a:pt x="452" y="215"/>
                </a:cubicBezTo>
                <a:cubicBezTo>
                  <a:pt x="535" y="215"/>
                  <a:pt x="535" y="215"/>
                  <a:pt x="535" y="215"/>
                </a:cubicBezTo>
                <a:cubicBezTo>
                  <a:pt x="535" y="285"/>
                  <a:pt x="535" y="285"/>
                  <a:pt x="535" y="285"/>
                </a:cubicBezTo>
                <a:lnTo>
                  <a:pt x="452" y="285"/>
                </a:lnTo>
                <a:close/>
                <a:moveTo>
                  <a:pt x="452" y="195"/>
                </a:moveTo>
                <a:cubicBezTo>
                  <a:pt x="452" y="124"/>
                  <a:pt x="452" y="124"/>
                  <a:pt x="452" y="124"/>
                </a:cubicBezTo>
                <a:cubicBezTo>
                  <a:pt x="535" y="124"/>
                  <a:pt x="535" y="124"/>
                  <a:pt x="535" y="124"/>
                </a:cubicBezTo>
                <a:cubicBezTo>
                  <a:pt x="535" y="195"/>
                  <a:pt x="535" y="195"/>
                  <a:pt x="535" y="195"/>
                </a:cubicBezTo>
                <a:lnTo>
                  <a:pt x="452" y="195"/>
                </a:lnTo>
                <a:close/>
                <a:moveTo>
                  <a:pt x="535" y="35"/>
                </a:moveTo>
                <a:cubicBezTo>
                  <a:pt x="535" y="104"/>
                  <a:pt x="535" y="104"/>
                  <a:pt x="535" y="104"/>
                </a:cubicBezTo>
                <a:cubicBezTo>
                  <a:pt x="452" y="104"/>
                  <a:pt x="452" y="104"/>
                  <a:pt x="452" y="104"/>
                </a:cubicBezTo>
                <a:cubicBezTo>
                  <a:pt x="452" y="35"/>
                  <a:pt x="452" y="35"/>
                  <a:pt x="452" y="35"/>
                </a:cubicBezTo>
                <a:lnTo>
                  <a:pt x="535" y="35"/>
                </a:lnTo>
                <a:close/>
                <a:moveTo>
                  <a:pt x="432" y="35"/>
                </a:moveTo>
                <a:cubicBezTo>
                  <a:pt x="432" y="104"/>
                  <a:pt x="432" y="104"/>
                  <a:pt x="432" y="104"/>
                </a:cubicBezTo>
                <a:cubicBezTo>
                  <a:pt x="347" y="104"/>
                  <a:pt x="347" y="104"/>
                  <a:pt x="347" y="104"/>
                </a:cubicBezTo>
                <a:cubicBezTo>
                  <a:pt x="347" y="35"/>
                  <a:pt x="347" y="35"/>
                  <a:pt x="347" y="35"/>
                </a:cubicBezTo>
                <a:lnTo>
                  <a:pt x="432" y="35"/>
                </a:lnTo>
                <a:close/>
                <a:moveTo>
                  <a:pt x="327" y="35"/>
                </a:moveTo>
                <a:cubicBezTo>
                  <a:pt x="327" y="104"/>
                  <a:pt x="327" y="104"/>
                  <a:pt x="327" y="104"/>
                </a:cubicBezTo>
                <a:cubicBezTo>
                  <a:pt x="243" y="104"/>
                  <a:pt x="243" y="104"/>
                  <a:pt x="243" y="104"/>
                </a:cubicBezTo>
                <a:cubicBezTo>
                  <a:pt x="243" y="35"/>
                  <a:pt x="243" y="35"/>
                  <a:pt x="243" y="35"/>
                </a:cubicBezTo>
                <a:lnTo>
                  <a:pt x="327" y="35"/>
                </a:lnTo>
                <a:close/>
                <a:moveTo>
                  <a:pt x="223" y="35"/>
                </a:moveTo>
                <a:cubicBezTo>
                  <a:pt x="223" y="104"/>
                  <a:pt x="223" y="104"/>
                  <a:pt x="223" y="104"/>
                </a:cubicBezTo>
                <a:cubicBezTo>
                  <a:pt x="138" y="104"/>
                  <a:pt x="138" y="104"/>
                  <a:pt x="138" y="104"/>
                </a:cubicBezTo>
                <a:cubicBezTo>
                  <a:pt x="138" y="35"/>
                  <a:pt x="138" y="35"/>
                  <a:pt x="138" y="35"/>
                </a:cubicBezTo>
                <a:lnTo>
                  <a:pt x="223" y="35"/>
                </a:lnTo>
                <a:close/>
                <a:moveTo>
                  <a:pt x="118" y="104"/>
                </a:moveTo>
                <a:cubicBezTo>
                  <a:pt x="35" y="104"/>
                  <a:pt x="35" y="104"/>
                  <a:pt x="35" y="104"/>
                </a:cubicBezTo>
                <a:cubicBezTo>
                  <a:pt x="35" y="35"/>
                  <a:pt x="35" y="35"/>
                  <a:pt x="35" y="35"/>
                </a:cubicBezTo>
                <a:cubicBezTo>
                  <a:pt x="118" y="35"/>
                  <a:pt x="118" y="35"/>
                  <a:pt x="118" y="35"/>
                </a:cubicBezTo>
                <a:lnTo>
                  <a:pt x="118" y="104"/>
                </a:lnTo>
                <a:close/>
                <a:moveTo>
                  <a:pt x="118" y="124"/>
                </a:moveTo>
                <a:cubicBezTo>
                  <a:pt x="118" y="195"/>
                  <a:pt x="118" y="195"/>
                  <a:pt x="118" y="195"/>
                </a:cubicBezTo>
                <a:cubicBezTo>
                  <a:pt x="35" y="195"/>
                  <a:pt x="35" y="195"/>
                  <a:pt x="35" y="195"/>
                </a:cubicBezTo>
                <a:cubicBezTo>
                  <a:pt x="35" y="124"/>
                  <a:pt x="35" y="124"/>
                  <a:pt x="35" y="124"/>
                </a:cubicBezTo>
                <a:lnTo>
                  <a:pt x="118" y="124"/>
                </a:lnTo>
                <a:close/>
                <a:moveTo>
                  <a:pt x="118" y="215"/>
                </a:moveTo>
                <a:cubicBezTo>
                  <a:pt x="118" y="285"/>
                  <a:pt x="118" y="285"/>
                  <a:pt x="118" y="285"/>
                </a:cubicBezTo>
                <a:cubicBezTo>
                  <a:pt x="35" y="285"/>
                  <a:pt x="35" y="285"/>
                  <a:pt x="35" y="285"/>
                </a:cubicBezTo>
                <a:cubicBezTo>
                  <a:pt x="35" y="215"/>
                  <a:pt x="35" y="215"/>
                  <a:pt x="35" y="215"/>
                </a:cubicBezTo>
                <a:lnTo>
                  <a:pt x="118" y="215"/>
                </a:lnTo>
                <a:close/>
                <a:moveTo>
                  <a:pt x="118" y="305"/>
                </a:moveTo>
                <a:cubicBezTo>
                  <a:pt x="118" y="376"/>
                  <a:pt x="118" y="376"/>
                  <a:pt x="118" y="376"/>
                </a:cubicBezTo>
                <a:cubicBezTo>
                  <a:pt x="35" y="376"/>
                  <a:pt x="35" y="376"/>
                  <a:pt x="35" y="376"/>
                </a:cubicBezTo>
                <a:cubicBezTo>
                  <a:pt x="35" y="305"/>
                  <a:pt x="35" y="305"/>
                  <a:pt x="35" y="305"/>
                </a:cubicBezTo>
                <a:lnTo>
                  <a:pt x="118" y="305"/>
                </a:lnTo>
                <a:close/>
                <a:moveTo>
                  <a:pt x="118" y="396"/>
                </a:moveTo>
                <a:cubicBezTo>
                  <a:pt x="118" y="464"/>
                  <a:pt x="118" y="464"/>
                  <a:pt x="118" y="464"/>
                </a:cubicBezTo>
                <a:cubicBezTo>
                  <a:pt x="35" y="464"/>
                  <a:pt x="35" y="464"/>
                  <a:pt x="35" y="464"/>
                </a:cubicBezTo>
                <a:cubicBezTo>
                  <a:pt x="35" y="396"/>
                  <a:pt x="35" y="396"/>
                  <a:pt x="35" y="396"/>
                </a:cubicBezTo>
                <a:lnTo>
                  <a:pt x="118" y="396"/>
                </a:lnTo>
                <a:close/>
              </a:path>
            </a:pathLst>
          </a:custGeom>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30" rIns="93260" bIns="46630" numCol="1" anchor="t" anchorCtr="0" compatLnSpc="1">
            <a:prstTxWarp prst="textNoShape">
              <a:avLst/>
            </a:prstTxWarp>
          </a:bodyPr>
          <a:lstStyle/>
          <a:p>
            <a:endParaRPr lang="en-US" sz="2400"/>
          </a:p>
        </p:txBody>
      </p:sp>
      <p:cxnSp>
        <p:nvCxnSpPr>
          <p:cNvPr id="23" name="Straight Arrow Connector 22"/>
          <p:cNvCxnSpPr/>
          <p:nvPr/>
        </p:nvCxnSpPr>
        <p:spPr>
          <a:xfrm>
            <a:off x="2569508" y="3549831"/>
            <a:ext cx="132669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552884" y="3202660"/>
            <a:ext cx="1252779"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chemeClr val="tx1"/>
                    </a:gs>
                    <a:gs pos="30000">
                      <a:schemeClr val="tx1"/>
                    </a:gs>
                  </a:gsLst>
                  <a:lin ang="5400000" scaled="0"/>
                </a:gradFill>
              </a:rPr>
              <a:t>ItemAdded</a:t>
            </a:r>
            <a:endParaRPr lang="en-US" sz="1400" dirty="0" smtClean="0">
              <a:gradFill>
                <a:gsLst>
                  <a:gs pos="2917">
                    <a:schemeClr val="tx1"/>
                  </a:gs>
                  <a:gs pos="30000">
                    <a:schemeClr val="tx1"/>
                  </a:gs>
                </a:gsLst>
                <a:lin ang="5400000" scaled="0"/>
              </a:gradFill>
            </a:endParaRPr>
          </a:p>
        </p:txBody>
      </p:sp>
      <p:sp>
        <p:nvSpPr>
          <p:cNvPr id="32" name="Oval 31"/>
          <p:cNvSpPr/>
          <p:nvPr/>
        </p:nvSpPr>
        <p:spPr bwMode="auto">
          <a:xfrm>
            <a:off x="3409468" y="3562602"/>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cxnSp>
        <p:nvCxnSpPr>
          <p:cNvPr id="34" name="Straight Arrow Connector 33"/>
          <p:cNvCxnSpPr/>
          <p:nvPr/>
        </p:nvCxnSpPr>
        <p:spPr>
          <a:xfrm>
            <a:off x="6439661" y="3261006"/>
            <a:ext cx="2942451" cy="1277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310658" y="2872328"/>
            <a:ext cx="2511329"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chemeClr val="tx1"/>
                    </a:gs>
                    <a:gs pos="30000">
                      <a:schemeClr val="tx1"/>
                    </a:gs>
                  </a:gsLst>
                  <a:lin ang="5400000" scaled="0"/>
                </a:gradFill>
              </a:rPr>
              <a:t>PhotoLocation</a:t>
            </a:r>
            <a:r>
              <a:rPr lang="en-US" sz="1400" dirty="0" smtClean="0">
                <a:gradFill>
                  <a:gsLst>
                    <a:gs pos="2917">
                      <a:schemeClr val="tx1"/>
                    </a:gs>
                    <a:gs pos="30000">
                      <a:schemeClr val="tx1"/>
                    </a:gs>
                  </a:gsLst>
                  <a:lin ang="5400000" scaled="0"/>
                </a:gradFill>
              </a:rPr>
              <a:t> : </a:t>
            </a:r>
            <a:r>
              <a:rPr lang="en-US" sz="1400" dirty="0" err="1" smtClean="0">
                <a:gradFill>
                  <a:gsLst>
                    <a:gs pos="2917">
                      <a:schemeClr val="tx1"/>
                    </a:gs>
                    <a:gs pos="30000">
                      <a:schemeClr val="tx1"/>
                    </a:gs>
                  </a:gsLst>
                  <a:lin ang="5400000" scaled="0"/>
                </a:gradFill>
              </a:rPr>
              <a:t>TableEntity</a:t>
            </a:r>
            <a:endParaRPr lang="en-US" sz="1400" dirty="0" smtClean="0">
              <a:gradFill>
                <a:gsLst>
                  <a:gs pos="2917">
                    <a:schemeClr val="tx1"/>
                  </a:gs>
                  <a:gs pos="30000">
                    <a:schemeClr val="tx1"/>
                  </a:gs>
                </a:gsLst>
                <a:lin ang="5400000" scaled="0"/>
              </a:gradFill>
            </a:endParaRPr>
          </a:p>
        </p:txBody>
      </p:sp>
      <p:sp>
        <p:nvSpPr>
          <p:cNvPr id="36" name="Oval 35"/>
          <p:cNvSpPr/>
          <p:nvPr/>
        </p:nvSpPr>
        <p:spPr bwMode="auto">
          <a:xfrm>
            <a:off x="8785235" y="3117010"/>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a:t>
            </a:r>
            <a:endParaRPr lang="en-US" sz="2000" dirty="0">
              <a:gradFill>
                <a:gsLst>
                  <a:gs pos="0">
                    <a:srgbClr val="FFFFFF"/>
                  </a:gs>
                  <a:gs pos="100000">
                    <a:srgbClr val="FFFFFF"/>
                  </a:gs>
                </a:gsLst>
                <a:lin ang="5400000" scaled="0"/>
              </a:gradFill>
            </a:endParaRPr>
          </a:p>
        </p:txBody>
      </p:sp>
      <p:cxnSp>
        <p:nvCxnSpPr>
          <p:cNvPr id="37" name="Straight Arrow Connector 36"/>
          <p:cNvCxnSpPr/>
          <p:nvPr/>
        </p:nvCxnSpPr>
        <p:spPr>
          <a:xfrm>
            <a:off x="6435592" y="3924281"/>
            <a:ext cx="2942451" cy="12771"/>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346205" y="3559700"/>
            <a:ext cx="2031838"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List&lt;</a:t>
            </a:r>
            <a:r>
              <a:rPr lang="en-US" sz="1400" dirty="0" err="1" smtClean="0">
                <a:gradFill>
                  <a:gsLst>
                    <a:gs pos="2917">
                      <a:schemeClr val="tx1"/>
                    </a:gs>
                    <a:gs pos="30000">
                      <a:schemeClr val="tx1"/>
                    </a:gs>
                  </a:gsLst>
                  <a:lin ang="5400000" scaled="0"/>
                </a:gradFill>
              </a:rPr>
              <a:t>PhotoLocation</a:t>
            </a:r>
            <a:r>
              <a:rPr lang="en-US" sz="1400" dirty="0" smtClean="0">
                <a:gradFill>
                  <a:gsLst>
                    <a:gs pos="2917">
                      <a:schemeClr val="tx1"/>
                    </a:gs>
                    <a:gs pos="30000">
                      <a:schemeClr val="tx1"/>
                    </a:gs>
                  </a:gsLst>
                  <a:lin ang="5400000" scaled="0"/>
                </a:gradFill>
              </a:rPr>
              <a:t>&gt;</a:t>
            </a:r>
          </a:p>
        </p:txBody>
      </p:sp>
      <p:sp>
        <p:nvSpPr>
          <p:cNvPr id="39" name="Oval 38"/>
          <p:cNvSpPr/>
          <p:nvPr/>
        </p:nvSpPr>
        <p:spPr bwMode="auto">
          <a:xfrm>
            <a:off x="6623786" y="3723331"/>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3</a:t>
            </a:r>
            <a:endParaRPr lang="en-US" sz="2000" dirty="0">
              <a:gradFill>
                <a:gsLst>
                  <a:gs pos="0">
                    <a:srgbClr val="FFFFFF"/>
                  </a:gs>
                  <a:gs pos="100000">
                    <a:srgbClr val="FFFFFF"/>
                  </a:gs>
                </a:gsLst>
                <a:lin ang="5400000" scaled="0"/>
              </a:gradFill>
            </a:endParaRPr>
          </a:p>
        </p:txBody>
      </p:sp>
      <p:cxnSp>
        <p:nvCxnSpPr>
          <p:cNvPr id="40" name="Straight Arrow Connector 39"/>
          <p:cNvCxnSpPr/>
          <p:nvPr/>
        </p:nvCxnSpPr>
        <p:spPr>
          <a:xfrm>
            <a:off x="6451581" y="4447829"/>
            <a:ext cx="2942451" cy="12771"/>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493383" y="4138856"/>
            <a:ext cx="1518877"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chemeClr val="tx1"/>
                    </a:gs>
                    <a:gs pos="30000">
                      <a:schemeClr val="tx1"/>
                    </a:gs>
                  </a:gsLst>
                  <a:lin ang="5400000" scaled="0"/>
                </a:gradFill>
              </a:rPr>
              <a:t>PhotoLocation</a:t>
            </a:r>
            <a:endParaRPr lang="en-US" sz="1400" dirty="0" smtClean="0">
              <a:gradFill>
                <a:gsLst>
                  <a:gs pos="2917">
                    <a:schemeClr val="tx1"/>
                  </a:gs>
                  <a:gs pos="30000">
                    <a:schemeClr val="tx1"/>
                  </a:gs>
                </a:gsLst>
                <a:lin ang="5400000" scaled="0"/>
              </a:gradFill>
            </a:endParaRPr>
          </a:p>
        </p:txBody>
      </p:sp>
      <p:sp>
        <p:nvSpPr>
          <p:cNvPr id="42" name="Oval 41"/>
          <p:cNvSpPr/>
          <p:nvPr/>
        </p:nvSpPr>
        <p:spPr bwMode="auto">
          <a:xfrm>
            <a:off x="6623786" y="4285919"/>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4</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17302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right)">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right)">
                                      <p:cBhvr>
                                        <p:cTn id="40" dur="500"/>
                                        <p:tgtEl>
                                          <p:spTgt spid="4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5" grpId="0"/>
      <p:bldP spid="36" grpId="0" animBg="1"/>
      <p:bldP spid="38" grpId="0"/>
      <p:bldP spid="39" grpId="0" animBg="1"/>
      <p:bldP spid="41" grpId="0"/>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Table Storage</a:t>
            </a:r>
            <a:endParaRPr lang="en-US" dirty="0"/>
          </a:p>
        </p:txBody>
      </p:sp>
      <p:sp>
        <p:nvSpPr>
          <p:cNvPr id="3" name="Text Placeholder 2"/>
          <p:cNvSpPr>
            <a:spLocks noGrp="1"/>
          </p:cNvSpPr>
          <p:nvPr>
            <p:ph type="body" sz="quarter" idx="12"/>
          </p:nvPr>
        </p:nvSpPr>
        <p:spPr/>
        <p:txBody>
          <a:bodyPr/>
          <a:lstStyle/>
          <a:p>
            <a:r>
              <a:rPr lang="en-US" dirty="0" smtClean="0"/>
              <a:t>Kirk Evans</a:t>
            </a:r>
          </a:p>
          <a:p>
            <a:r>
              <a:rPr lang="en-US" dirty="0" smtClean="0"/>
              <a:t>@</a:t>
            </a:r>
            <a:r>
              <a:rPr lang="en-US" dirty="0" err="1" smtClean="0"/>
              <a:t>kaevans</a:t>
            </a:r>
            <a:endParaRPr lang="en-US" dirty="0"/>
          </a:p>
        </p:txBody>
      </p:sp>
    </p:spTree>
    <p:extLst>
      <p:ext uri="{BB962C8B-B14F-4D97-AF65-F5344CB8AC3E}">
        <p14:creationId xmlns:p14="http://schemas.microsoft.com/office/powerpoint/2010/main" val="292229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Jobs</a:t>
            </a:r>
            <a:endParaRPr lang="en-US" dirty="0"/>
          </a:p>
        </p:txBody>
      </p:sp>
    </p:spTree>
    <p:extLst>
      <p:ext uri="{BB962C8B-B14F-4D97-AF65-F5344CB8AC3E}">
        <p14:creationId xmlns:p14="http://schemas.microsoft.com/office/powerpoint/2010/main" val="37592582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92413" y="4227196"/>
            <a:ext cx="11445810" cy="892580"/>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Virtual Machines</a:t>
            </a:r>
          </a:p>
        </p:txBody>
      </p:sp>
      <p:sp>
        <p:nvSpPr>
          <p:cNvPr id="29" name="Rectangle 28"/>
          <p:cNvSpPr/>
          <p:nvPr/>
        </p:nvSpPr>
        <p:spPr bwMode="auto">
          <a:xfrm>
            <a:off x="292412" y="3231165"/>
            <a:ext cx="11445811" cy="843344"/>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Worker Roles</a:t>
            </a:r>
          </a:p>
        </p:txBody>
      </p:sp>
      <p:sp>
        <p:nvSpPr>
          <p:cNvPr id="32" name="Rectangle 31"/>
          <p:cNvSpPr/>
          <p:nvPr/>
        </p:nvSpPr>
        <p:spPr bwMode="auto">
          <a:xfrm>
            <a:off x="290242" y="2063338"/>
            <a:ext cx="5044779" cy="997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Web Sites</a:t>
            </a:r>
          </a:p>
        </p:txBody>
      </p:sp>
      <p:sp>
        <p:nvSpPr>
          <p:cNvPr id="13" name="Rectangle 12"/>
          <p:cNvSpPr/>
          <p:nvPr/>
        </p:nvSpPr>
        <p:spPr bwMode="auto">
          <a:xfrm>
            <a:off x="5423477" y="2063339"/>
            <a:ext cx="4235588" cy="997244"/>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Azure Batch</a:t>
            </a:r>
          </a:p>
        </p:txBody>
      </p:sp>
      <p:sp>
        <p:nvSpPr>
          <p:cNvPr id="14" name="Rectangle 13"/>
          <p:cNvSpPr/>
          <p:nvPr/>
        </p:nvSpPr>
        <p:spPr bwMode="auto">
          <a:xfrm>
            <a:off x="5423477" y="732505"/>
            <a:ext cx="4235588" cy="11781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Media Services</a:t>
            </a:r>
          </a:p>
        </p:txBody>
      </p:sp>
      <p:sp>
        <p:nvSpPr>
          <p:cNvPr id="15" name="Rectangle 14"/>
          <p:cNvSpPr/>
          <p:nvPr/>
        </p:nvSpPr>
        <p:spPr bwMode="auto">
          <a:xfrm>
            <a:off x="292414" y="5272463"/>
            <a:ext cx="11445809" cy="8925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Azure Storage</a:t>
            </a:r>
          </a:p>
        </p:txBody>
      </p:sp>
      <p:sp>
        <p:nvSpPr>
          <p:cNvPr id="17" name="Rectangle 16"/>
          <p:cNvSpPr/>
          <p:nvPr/>
        </p:nvSpPr>
        <p:spPr bwMode="auto">
          <a:xfrm>
            <a:off x="290243" y="732504"/>
            <a:ext cx="2339618"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Web Jobs</a:t>
            </a:r>
          </a:p>
        </p:txBody>
      </p:sp>
      <p:sp>
        <p:nvSpPr>
          <p:cNvPr id="18" name="Rectangle 17"/>
          <p:cNvSpPr/>
          <p:nvPr/>
        </p:nvSpPr>
        <p:spPr bwMode="auto">
          <a:xfrm>
            <a:off x="2718318" y="732504"/>
            <a:ext cx="2616703"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Mobile Services</a:t>
            </a:r>
          </a:p>
        </p:txBody>
      </p:sp>
      <p:sp>
        <p:nvSpPr>
          <p:cNvPr id="19" name="Rectangle 18"/>
          <p:cNvSpPr/>
          <p:nvPr/>
        </p:nvSpPr>
        <p:spPr bwMode="auto">
          <a:xfrm>
            <a:off x="10742872" y="208667"/>
            <a:ext cx="1495126" cy="659842"/>
          </a:xfrm>
          <a:prstGeom prst="rect">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448"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Scheduler</a:t>
            </a:r>
          </a:p>
        </p:txBody>
      </p:sp>
      <p:sp>
        <p:nvSpPr>
          <p:cNvPr id="20" name="Rectangle 19"/>
          <p:cNvSpPr/>
          <p:nvPr/>
        </p:nvSpPr>
        <p:spPr bwMode="auto">
          <a:xfrm>
            <a:off x="9747522" y="2046655"/>
            <a:ext cx="1990701" cy="1013928"/>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856"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HDInsight/</a:t>
            </a:r>
            <a:br>
              <a:rPr lang="en-US" sz="2856"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2856" spc="-102" dirty="0">
                <a:gradFill>
                  <a:gsLst>
                    <a:gs pos="0">
                      <a:srgbClr val="FFFFFF"/>
                    </a:gs>
                    <a:gs pos="100000">
                      <a:srgbClr val="FFFFFF"/>
                    </a:gs>
                  </a:gsLst>
                  <a:lin ang="5400000" scaled="0"/>
                </a:gradFill>
                <a:latin typeface="Segoe UI" pitchFamily="34" charset="0"/>
                <a:ea typeface="Segoe UI" pitchFamily="34" charset="0"/>
                <a:cs typeface="Segoe UI" pitchFamily="34" charset="0"/>
              </a:rPr>
              <a:t>Hadoop</a:t>
            </a:r>
          </a:p>
        </p:txBody>
      </p:sp>
    </p:spTree>
    <p:extLst>
      <p:ext uri="{BB962C8B-B14F-4D97-AF65-F5344CB8AC3E}">
        <p14:creationId xmlns:p14="http://schemas.microsoft.com/office/powerpoint/2010/main" val="129823162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Jobs</a:t>
            </a:r>
            <a:endParaRPr lang="en-US" dirty="0"/>
          </a:p>
        </p:txBody>
      </p:sp>
      <p:sp>
        <p:nvSpPr>
          <p:cNvPr id="4" name="Text Placeholder 3"/>
          <p:cNvSpPr>
            <a:spLocks noGrp="1"/>
          </p:cNvSpPr>
          <p:nvPr>
            <p:ph type="body" sz="quarter" idx="11"/>
          </p:nvPr>
        </p:nvSpPr>
        <p:spPr>
          <a:xfrm>
            <a:off x="274639" y="1212849"/>
            <a:ext cx="11889564" cy="4124206"/>
          </a:xfrm>
        </p:spPr>
        <p:txBody>
          <a:bodyPr/>
          <a:lstStyle/>
          <a:p>
            <a:r>
              <a:rPr lang="en-US" dirty="0"/>
              <a:t>.exe - .NET assemblies compiled with </a:t>
            </a:r>
            <a:r>
              <a:rPr lang="en-US" dirty="0" err="1" smtClean="0"/>
              <a:t>WebJobs</a:t>
            </a:r>
            <a:r>
              <a:rPr lang="en-US" dirty="0" smtClean="0"/>
              <a:t> </a:t>
            </a:r>
            <a:r>
              <a:rPr lang="en-US" dirty="0"/>
              <a:t>SDK </a:t>
            </a:r>
          </a:p>
          <a:p>
            <a:r>
              <a:rPr lang="en-US" dirty="0"/>
              <a:t>.</a:t>
            </a:r>
            <a:r>
              <a:rPr lang="en-US" dirty="0" err="1"/>
              <a:t>cmd</a:t>
            </a:r>
            <a:r>
              <a:rPr lang="en-US" dirty="0"/>
              <a:t>, .bat, .exe (using windows </a:t>
            </a:r>
            <a:r>
              <a:rPr lang="en-US" dirty="0" err="1"/>
              <a:t>cmd</a:t>
            </a:r>
            <a:r>
              <a:rPr lang="en-US" dirty="0"/>
              <a:t>) </a:t>
            </a:r>
          </a:p>
          <a:p>
            <a:r>
              <a:rPr lang="en-US" dirty="0"/>
              <a:t>.</a:t>
            </a:r>
            <a:r>
              <a:rPr lang="en-US" dirty="0" err="1"/>
              <a:t>sh</a:t>
            </a:r>
            <a:r>
              <a:rPr lang="en-US" dirty="0"/>
              <a:t> (using bash) </a:t>
            </a:r>
          </a:p>
          <a:p>
            <a:r>
              <a:rPr lang="en-US" dirty="0"/>
              <a:t>.</a:t>
            </a:r>
            <a:r>
              <a:rPr lang="en-US" dirty="0" err="1"/>
              <a:t>php</a:t>
            </a:r>
            <a:r>
              <a:rPr lang="en-US" dirty="0"/>
              <a:t> (using </a:t>
            </a:r>
            <a:r>
              <a:rPr lang="en-US" dirty="0" err="1"/>
              <a:t>php</a:t>
            </a:r>
            <a:r>
              <a:rPr lang="en-US" dirty="0"/>
              <a:t>) </a:t>
            </a:r>
          </a:p>
          <a:p>
            <a:r>
              <a:rPr lang="en-US" dirty="0"/>
              <a:t>.</a:t>
            </a:r>
            <a:r>
              <a:rPr lang="en-US" dirty="0" err="1"/>
              <a:t>py</a:t>
            </a:r>
            <a:r>
              <a:rPr lang="en-US" dirty="0"/>
              <a:t> (using python) </a:t>
            </a:r>
          </a:p>
          <a:p>
            <a:r>
              <a:rPr lang="en-US" dirty="0"/>
              <a:t>.</a:t>
            </a:r>
            <a:r>
              <a:rPr lang="en-US" dirty="0" err="1"/>
              <a:t>js</a:t>
            </a:r>
            <a:r>
              <a:rPr lang="en-US" dirty="0"/>
              <a:t> (using node) </a:t>
            </a:r>
          </a:p>
        </p:txBody>
      </p:sp>
    </p:spTree>
    <p:extLst>
      <p:ext uri="{BB962C8B-B14F-4D97-AF65-F5344CB8AC3E}">
        <p14:creationId xmlns:p14="http://schemas.microsoft.com/office/powerpoint/2010/main" val="212857345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Building SharePoint Apps with Azure </a:t>
            </a:r>
            <a:r>
              <a:rPr lang="en-US" dirty="0" err="1" smtClean="0"/>
              <a:t>PaaS</a:t>
            </a:r>
            <a:endParaRPr lang="en-US" dirty="0"/>
          </a:p>
        </p:txBody>
      </p:sp>
      <p:sp>
        <p:nvSpPr>
          <p:cNvPr id="5" name="Text Placeholder 4"/>
          <p:cNvSpPr>
            <a:spLocks noGrp="1"/>
          </p:cNvSpPr>
          <p:nvPr>
            <p:ph type="body" sz="quarter" idx="14"/>
          </p:nvPr>
        </p:nvSpPr>
        <p:spPr/>
        <p:txBody>
          <a:bodyPr/>
          <a:lstStyle/>
          <a:p>
            <a:r>
              <a:rPr lang="en-US" dirty="0" smtClean="0"/>
              <a:t>Kirk Evans</a:t>
            </a:r>
          </a:p>
          <a:p>
            <a:r>
              <a:rPr lang="en-US" dirty="0" smtClean="0"/>
              <a:t>Architect, Modern Apps Center of Excellence</a:t>
            </a:r>
          </a:p>
          <a:p>
            <a:r>
              <a:rPr lang="en-US" dirty="0" smtClean="0"/>
              <a:t>Microsoft Corporation</a:t>
            </a:r>
            <a:endParaRPr lang="en-US" dirty="0"/>
          </a:p>
        </p:txBody>
      </p:sp>
    </p:spTree>
    <p:extLst>
      <p:ext uri="{BB962C8B-B14F-4D97-AF65-F5344CB8AC3E}">
        <p14:creationId xmlns:p14="http://schemas.microsoft.com/office/powerpoint/2010/main" val="364855563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bwMode="auto">
          <a:xfrm>
            <a:off x="8631550" y="1059535"/>
            <a:ext cx="3250738" cy="5461934"/>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dirty="0" smtClean="0">
                <a:solidFill>
                  <a:schemeClr val="accent6"/>
                </a:solidFill>
              </a:rPr>
              <a:t>Azure Storage</a:t>
            </a:r>
            <a:endParaRPr lang="en-US" dirty="0">
              <a:solidFill>
                <a:schemeClr val="accent6"/>
              </a:solidFill>
            </a:endParaRPr>
          </a:p>
        </p:txBody>
      </p:sp>
      <p:sp>
        <p:nvSpPr>
          <p:cNvPr id="2" name="Title 1"/>
          <p:cNvSpPr>
            <a:spLocks noGrp="1"/>
          </p:cNvSpPr>
          <p:nvPr>
            <p:ph type="title"/>
          </p:nvPr>
        </p:nvSpPr>
        <p:spPr/>
        <p:txBody>
          <a:bodyPr/>
          <a:lstStyle/>
          <a:p>
            <a:r>
              <a:rPr lang="en-US" dirty="0" smtClean="0"/>
              <a:t>Our Scenario</a:t>
            </a:r>
            <a:endParaRPr lang="en-US" dirty="0"/>
          </a:p>
        </p:txBody>
      </p:sp>
      <p:pic>
        <p:nvPicPr>
          <p:cNvPr id="3" name="Picture 2"/>
          <p:cNvPicPr>
            <a:picLocks noChangeAspect="1"/>
          </p:cNvPicPr>
          <p:nvPr/>
        </p:nvPicPr>
        <p:blipFill>
          <a:blip r:embed="rId2"/>
          <a:stretch>
            <a:fillRect/>
          </a:stretch>
        </p:blipFill>
        <p:spPr>
          <a:xfrm>
            <a:off x="350837" y="1516062"/>
            <a:ext cx="2178996" cy="1828800"/>
          </a:xfrm>
          <a:prstGeom prst="rect">
            <a:avLst/>
          </a:prstGeom>
        </p:spPr>
      </p:pic>
      <p:pic>
        <p:nvPicPr>
          <p:cNvPr id="4" name="Picture 3"/>
          <p:cNvPicPr>
            <a:picLocks noChangeAspect="1"/>
          </p:cNvPicPr>
          <p:nvPr/>
        </p:nvPicPr>
        <p:blipFill>
          <a:blip r:embed="rId3"/>
          <a:stretch>
            <a:fillRect/>
          </a:stretch>
        </p:blipFill>
        <p:spPr>
          <a:xfrm>
            <a:off x="1951037" y="3040062"/>
            <a:ext cx="714508" cy="446314"/>
          </a:xfrm>
          <a:prstGeom prst="rect">
            <a:avLst/>
          </a:prstGeom>
        </p:spPr>
      </p:pic>
      <p:pic>
        <p:nvPicPr>
          <p:cNvPr id="5" name="Picture 4"/>
          <p:cNvPicPr>
            <a:picLocks noChangeAspect="1"/>
          </p:cNvPicPr>
          <p:nvPr/>
        </p:nvPicPr>
        <p:blipFill>
          <a:blip r:embed="rId4"/>
          <a:stretch>
            <a:fillRect/>
          </a:stretch>
        </p:blipFill>
        <p:spPr>
          <a:xfrm>
            <a:off x="3856528" y="1516062"/>
            <a:ext cx="2503783" cy="1828800"/>
          </a:xfrm>
          <a:prstGeom prst="rect">
            <a:avLst/>
          </a:prstGeom>
        </p:spPr>
      </p:pic>
      <p:pic>
        <p:nvPicPr>
          <p:cNvPr id="6" name="Picture 5"/>
          <p:cNvPicPr>
            <a:picLocks noChangeAspect="1"/>
          </p:cNvPicPr>
          <p:nvPr/>
        </p:nvPicPr>
        <p:blipFill>
          <a:blip r:embed="rId5"/>
          <a:stretch>
            <a:fillRect/>
          </a:stretch>
        </p:blipFill>
        <p:spPr>
          <a:xfrm>
            <a:off x="6106700" y="3057524"/>
            <a:ext cx="447470" cy="446314"/>
          </a:xfrm>
          <a:prstGeom prst="rect">
            <a:avLst/>
          </a:prstGeom>
        </p:spPr>
      </p:pic>
      <p:sp>
        <p:nvSpPr>
          <p:cNvPr id="20" name="Flowchart: Magnetic Disk 19"/>
          <p:cNvSpPr/>
          <p:nvPr/>
        </p:nvSpPr>
        <p:spPr bwMode="auto">
          <a:xfrm>
            <a:off x="9461600" y="1836410"/>
            <a:ext cx="1094648" cy="981199"/>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accent6"/>
                </a:solidFill>
              </a:rPr>
              <a:t>locations</a:t>
            </a:r>
            <a:endParaRPr lang="en-US" dirty="0">
              <a:solidFill>
                <a:schemeClr val="accent6"/>
              </a:solidFill>
            </a:endParaRPr>
          </a:p>
        </p:txBody>
      </p:sp>
      <p:sp>
        <p:nvSpPr>
          <p:cNvPr id="17" name="Freeform 16"/>
          <p:cNvSpPr>
            <a:spLocks noEditPoints="1"/>
          </p:cNvSpPr>
          <p:nvPr/>
        </p:nvSpPr>
        <p:spPr bwMode="auto">
          <a:xfrm>
            <a:off x="10340118" y="2561125"/>
            <a:ext cx="335293" cy="334699"/>
          </a:xfrm>
          <a:custGeom>
            <a:avLst/>
            <a:gdLst>
              <a:gd name="T0" fmla="*/ 0 w 570"/>
              <a:gd name="T1" fmla="*/ 12 h 499"/>
              <a:gd name="T2" fmla="*/ 558 w 570"/>
              <a:gd name="T3" fmla="*/ 499 h 499"/>
              <a:gd name="T4" fmla="*/ 558 w 570"/>
              <a:gd name="T5" fmla="*/ 0 h 499"/>
              <a:gd name="T6" fmla="*/ 223 w 570"/>
              <a:gd name="T7" fmla="*/ 396 h 499"/>
              <a:gd name="T8" fmla="*/ 223 w 570"/>
              <a:gd name="T9" fmla="*/ 215 h 499"/>
              <a:gd name="T10" fmla="*/ 138 w 570"/>
              <a:gd name="T11" fmla="*/ 215 h 499"/>
              <a:gd name="T12" fmla="*/ 138 w 570"/>
              <a:gd name="T13" fmla="*/ 124 h 499"/>
              <a:gd name="T14" fmla="*/ 138 w 570"/>
              <a:gd name="T15" fmla="*/ 195 h 499"/>
              <a:gd name="T16" fmla="*/ 138 w 570"/>
              <a:gd name="T17" fmla="*/ 376 h 499"/>
              <a:gd name="T18" fmla="*/ 243 w 570"/>
              <a:gd name="T19" fmla="*/ 464 h 499"/>
              <a:gd name="T20" fmla="*/ 327 w 570"/>
              <a:gd name="T21" fmla="*/ 464 h 499"/>
              <a:gd name="T22" fmla="*/ 327 w 570"/>
              <a:gd name="T23" fmla="*/ 285 h 499"/>
              <a:gd name="T24" fmla="*/ 327 w 570"/>
              <a:gd name="T25" fmla="*/ 215 h 499"/>
              <a:gd name="T26" fmla="*/ 327 w 570"/>
              <a:gd name="T27" fmla="*/ 124 h 499"/>
              <a:gd name="T28" fmla="*/ 327 w 570"/>
              <a:gd name="T29" fmla="*/ 305 h 499"/>
              <a:gd name="T30" fmla="*/ 243 w 570"/>
              <a:gd name="T31" fmla="*/ 305 h 499"/>
              <a:gd name="T32" fmla="*/ 347 w 570"/>
              <a:gd name="T33" fmla="*/ 396 h 499"/>
              <a:gd name="T34" fmla="*/ 347 w 570"/>
              <a:gd name="T35" fmla="*/ 464 h 499"/>
              <a:gd name="T36" fmla="*/ 347 w 570"/>
              <a:gd name="T37" fmla="*/ 285 h 499"/>
              <a:gd name="T38" fmla="*/ 347 w 570"/>
              <a:gd name="T39" fmla="*/ 195 h 499"/>
              <a:gd name="T40" fmla="*/ 432 w 570"/>
              <a:gd name="T41" fmla="*/ 195 h 499"/>
              <a:gd name="T42" fmla="*/ 432 w 570"/>
              <a:gd name="T43" fmla="*/ 376 h 499"/>
              <a:gd name="T44" fmla="*/ 432 w 570"/>
              <a:gd name="T45" fmla="*/ 305 h 499"/>
              <a:gd name="T46" fmla="*/ 535 w 570"/>
              <a:gd name="T47" fmla="*/ 396 h 499"/>
              <a:gd name="T48" fmla="*/ 452 w 570"/>
              <a:gd name="T49" fmla="*/ 376 h 499"/>
              <a:gd name="T50" fmla="*/ 535 w 570"/>
              <a:gd name="T51" fmla="*/ 376 h 499"/>
              <a:gd name="T52" fmla="*/ 452 w 570"/>
              <a:gd name="T53" fmla="*/ 215 h 499"/>
              <a:gd name="T54" fmla="*/ 452 w 570"/>
              <a:gd name="T55" fmla="*/ 285 h 499"/>
              <a:gd name="T56" fmla="*/ 535 w 570"/>
              <a:gd name="T57" fmla="*/ 124 h 499"/>
              <a:gd name="T58" fmla="*/ 535 w 570"/>
              <a:gd name="T59" fmla="*/ 35 h 499"/>
              <a:gd name="T60" fmla="*/ 452 w 570"/>
              <a:gd name="T61" fmla="*/ 35 h 499"/>
              <a:gd name="T62" fmla="*/ 432 w 570"/>
              <a:gd name="T63" fmla="*/ 104 h 499"/>
              <a:gd name="T64" fmla="*/ 432 w 570"/>
              <a:gd name="T65" fmla="*/ 35 h 499"/>
              <a:gd name="T66" fmla="*/ 243 w 570"/>
              <a:gd name="T67" fmla="*/ 104 h 499"/>
              <a:gd name="T68" fmla="*/ 223 w 570"/>
              <a:gd name="T69" fmla="*/ 35 h 499"/>
              <a:gd name="T70" fmla="*/ 138 w 570"/>
              <a:gd name="T71" fmla="*/ 35 h 499"/>
              <a:gd name="T72" fmla="*/ 35 w 570"/>
              <a:gd name="T73" fmla="*/ 104 h 499"/>
              <a:gd name="T74" fmla="*/ 118 w 570"/>
              <a:gd name="T75" fmla="*/ 104 h 499"/>
              <a:gd name="T76" fmla="*/ 35 w 570"/>
              <a:gd name="T77" fmla="*/ 195 h 499"/>
              <a:gd name="T78" fmla="*/ 118 w 570"/>
              <a:gd name="T79" fmla="*/ 215 h 499"/>
              <a:gd name="T80" fmla="*/ 35 w 570"/>
              <a:gd name="T81" fmla="*/ 215 h 499"/>
              <a:gd name="T82" fmla="*/ 118 w 570"/>
              <a:gd name="T83" fmla="*/ 376 h 499"/>
              <a:gd name="T84" fmla="*/ 118 w 570"/>
              <a:gd name="T85" fmla="*/ 305 h 499"/>
              <a:gd name="T86" fmla="*/ 35 w 570"/>
              <a:gd name="T87" fmla="*/ 46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0" h="499">
                <a:moveTo>
                  <a:pt x="558" y="0"/>
                </a:moveTo>
                <a:cubicBezTo>
                  <a:pt x="12" y="0"/>
                  <a:pt x="12" y="0"/>
                  <a:pt x="12" y="0"/>
                </a:cubicBezTo>
                <a:cubicBezTo>
                  <a:pt x="5" y="0"/>
                  <a:pt x="0" y="5"/>
                  <a:pt x="0" y="12"/>
                </a:cubicBezTo>
                <a:cubicBezTo>
                  <a:pt x="0" y="487"/>
                  <a:pt x="0" y="487"/>
                  <a:pt x="0" y="487"/>
                </a:cubicBezTo>
                <a:cubicBezTo>
                  <a:pt x="0" y="493"/>
                  <a:pt x="5" y="499"/>
                  <a:pt x="12" y="499"/>
                </a:cubicBezTo>
                <a:cubicBezTo>
                  <a:pt x="558" y="499"/>
                  <a:pt x="558" y="499"/>
                  <a:pt x="558" y="499"/>
                </a:cubicBezTo>
                <a:cubicBezTo>
                  <a:pt x="564" y="499"/>
                  <a:pt x="570" y="493"/>
                  <a:pt x="570" y="487"/>
                </a:cubicBezTo>
                <a:cubicBezTo>
                  <a:pt x="570" y="12"/>
                  <a:pt x="570" y="12"/>
                  <a:pt x="570" y="12"/>
                </a:cubicBezTo>
                <a:cubicBezTo>
                  <a:pt x="570" y="5"/>
                  <a:pt x="564" y="0"/>
                  <a:pt x="558" y="0"/>
                </a:cubicBezTo>
                <a:close/>
                <a:moveTo>
                  <a:pt x="138" y="464"/>
                </a:moveTo>
                <a:cubicBezTo>
                  <a:pt x="138" y="396"/>
                  <a:pt x="138" y="396"/>
                  <a:pt x="138" y="396"/>
                </a:cubicBezTo>
                <a:cubicBezTo>
                  <a:pt x="223" y="396"/>
                  <a:pt x="223" y="396"/>
                  <a:pt x="223" y="396"/>
                </a:cubicBezTo>
                <a:cubicBezTo>
                  <a:pt x="223" y="464"/>
                  <a:pt x="223" y="464"/>
                  <a:pt x="223" y="464"/>
                </a:cubicBezTo>
                <a:lnTo>
                  <a:pt x="138" y="464"/>
                </a:lnTo>
                <a:close/>
                <a:moveTo>
                  <a:pt x="223" y="215"/>
                </a:moveTo>
                <a:cubicBezTo>
                  <a:pt x="223" y="285"/>
                  <a:pt x="223" y="285"/>
                  <a:pt x="223" y="285"/>
                </a:cubicBezTo>
                <a:cubicBezTo>
                  <a:pt x="138" y="285"/>
                  <a:pt x="138" y="285"/>
                  <a:pt x="138" y="285"/>
                </a:cubicBezTo>
                <a:cubicBezTo>
                  <a:pt x="138" y="215"/>
                  <a:pt x="138" y="215"/>
                  <a:pt x="138" y="215"/>
                </a:cubicBezTo>
                <a:lnTo>
                  <a:pt x="223" y="215"/>
                </a:lnTo>
                <a:close/>
                <a:moveTo>
                  <a:pt x="138" y="195"/>
                </a:moveTo>
                <a:cubicBezTo>
                  <a:pt x="138" y="124"/>
                  <a:pt x="138" y="124"/>
                  <a:pt x="138" y="124"/>
                </a:cubicBezTo>
                <a:cubicBezTo>
                  <a:pt x="223" y="124"/>
                  <a:pt x="223" y="124"/>
                  <a:pt x="223" y="124"/>
                </a:cubicBezTo>
                <a:cubicBezTo>
                  <a:pt x="223" y="195"/>
                  <a:pt x="223" y="195"/>
                  <a:pt x="223" y="195"/>
                </a:cubicBezTo>
                <a:lnTo>
                  <a:pt x="138" y="195"/>
                </a:lnTo>
                <a:close/>
                <a:moveTo>
                  <a:pt x="223" y="305"/>
                </a:moveTo>
                <a:cubicBezTo>
                  <a:pt x="223" y="376"/>
                  <a:pt x="223" y="376"/>
                  <a:pt x="223" y="376"/>
                </a:cubicBezTo>
                <a:cubicBezTo>
                  <a:pt x="138" y="376"/>
                  <a:pt x="138" y="376"/>
                  <a:pt x="138" y="376"/>
                </a:cubicBezTo>
                <a:cubicBezTo>
                  <a:pt x="138" y="305"/>
                  <a:pt x="138" y="305"/>
                  <a:pt x="138" y="305"/>
                </a:cubicBezTo>
                <a:lnTo>
                  <a:pt x="223" y="305"/>
                </a:lnTo>
                <a:close/>
                <a:moveTo>
                  <a:pt x="243" y="464"/>
                </a:moveTo>
                <a:cubicBezTo>
                  <a:pt x="243" y="396"/>
                  <a:pt x="243" y="396"/>
                  <a:pt x="243" y="396"/>
                </a:cubicBezTo>
                <a:cubicBezTo>
                  <a:pt x="327" y="396"/>
                  <a:pt x="327" y="396"/>
                  <a:pt x="327" y="396"/>
                </a:cubicBezTo>
                <a:cubicBezTo>
                  <a:pt x="327" y="464"/>
                  <a:pt x="327" y="464"/>
                  <a:pt x="327" y="464"/>
                </a:cubicBezTo>
                <a:lnTo>
                  <a:pt x="243" y="464"/>
                </a:lnTo>
                <a:close/>
                <a:moveTo>
                  <a:pt x="327" y="215"/>
                </a:moveTo>
                <a:cubicBezTo>
                  <a:pt x="327" y="285"/>
                  <a:pt x="327" y="285"/>
                  <a:pt x="327" y="285"/>
                </a:cubicBezTo>
                <a:cubicBezTo>
                  <a:pt x="243" y="285"/>
                  <a:pt x="243" y="285"/>
                  <a:pt x="243" y="285"/>
                </a:cubicBezTo>
                <a:cubicBezTo>
                  <a:pt x="243" y="215"/>
                  <a:pt x="243" y="215"/>
                  <a:pt x="243" y="215"/>
                </a:cubicBezTo>
                <a:lnTo>
                  <a:pt x="327" y="215"/>
                </a:lnTo>
                <a:close/>
                <a:moveTo>
                  <a:pt x="243" y="195"/>
                </a:moveTo>
                <a:cubicBezTo>
                  <a:pt x="243" y="124"/>
                  <a:pt x="243" y="124"/>
                  <a:pt x="243" y="124"/>
                </a:cubicBezTo>
                <a:cubicBezTo>
                  <a:pt x="327" y="124"/>
                  <a:pt x="327" y="124"/>
                  <a:pt x="327" y="124"/>
                </a:cubicBezTo>
                <a:cubicBezTo>
                  <a:pt x="327" y="195"/>
                  <a:pt x="327" y="195"/>
                  <a:pt x="327" y="195"/>
                </a:cubicBezTo>
                <a:lnTo>
                  <a:pt x="243" y="195"/>
                </a:lnTo>
                <a:close/>
                <a:moveTo>
                  <a:pt x="327" y="305"/>
                </a:moveTo>
                <a:cubicBezTo>
                  <a:pt x="327" y="376"/>
                  <a:pt x="327" y="376"/>
                  <a:pt x="327" y="376"/>
                </a:cubicBezTo>
                <a:cubicBezTo>
                  <a:pt x="243" y="376"/>
                  <a:pt x="243" y="376"/>
                  <a:pt x="243" y="376"/>
                </a:cubicBezTo>
                <a:cubicBezTo>
                  <a:pt x="243" y="305"/>
                  <a:pt x="243" y="305"/>
                  <a:pt x="243" y="305"/>
                </a:cubicBezTo>
                <a:lnTo>
                  <a:pt x="327" y="305"/>
                </a:lnTo>
                <a:close/>
                <a:moveTo>
                  <a:pt x="347" y="464"/>
                </a:moveTo>
                <a:cubicBezTo>
                  <a:pt x="347" y="396"/>
                  <a:pt x="347" y="396"/>
                  <a:pt x="347" y="396"/>
                </a:cubicBezTo>
                <a:cubicBezTo>
                  <a:pt x="432" y="396"/>
                  <a:pt x="432" y="396"/>
                  <a:pt x="432" y="396"/>
                </a:cubicBezTo>
                <a:cubicBezTo>
                  <a:pt x="432" y="464"/>
                  <a:pt x="432" y="464"/>
                  <a:pt x="432" y="464"/>
                </a:cubicBezTo>
                <a:lnTo>
                  <a:pt x="347" y="464"/>
                </a:lnTo>
                <a:close/>
                <a:moveTo>
                  <a:pt x="432" y="215"/>
                </a:moveTo>
                <a:cubicBezTo>
                  <a:pt x="432" y="285"/>
                  <a:pt x="432" y="285"/>
                  <a:pt x="432" y="285"/>
                </a:cubicBezTo>
                <a:cubicBezTo>
                  <a:pt x="347" y="285"/>
                  <a:pt x="347" y="285"/>
                  <a:pt x="347" y="285"/>
                </a:cubicBezTo>
                <a:cubicBezTo>
                  <a:pt x="347" y="215"/>
                  <a:pt x="347" y="215"/>
                  <a:pt x="347" y="215"/>
                </a:cubicBezTo>
                <a:lnTo>
                  <a:pt x="432" y="215"/>
                </a:lnTo>
                <a:close/>
                <a:moveTo>
                  <a:pt x="347" y="195"/>
                </a:moveTo>
                <a:cubicBezTo>
                  <a:pt x="347" y="124"/>
                  <a:pt x="347" y="124"/>
                  <a:pt x="347" y="124"/>
                </a:cubicBezTo>
                <a:cubicBezTo>
                  <a:pt x="432" y="124"/>
                  <a:pt x="432" y="124"/>
                  <a:pt x="432" y="124"/>
                </a:cubicBezTo>
                <a:cubicBezTo>
                  <a:pt x="432" y="195"/>
                  <a:pt x="432" y="195"/>
                  <a:pt x="432" y="195"/>
                </a:cubicBezTo>
                <a:lnTo>
                  <a:pt x="347" y="195"/>
                </a:lnTo>
                <a:close/>
                <a:moveTo>
                  <a:pt x="432" y="305"/>
                </a:moveTo>
                <a:cubicBezTo>
                  <a:pt x="432" y="376"/>
                  <a:pt x="432" y="376"/>
                  <a:pt x="432" y="376"/>
                </a:cubicBezTo>
                <a:cubicBezTo>
                  <a:pt x="347" y="376"/>
                  <a:pt x="347" y="376"/>
                  <a:pt x="347" y="376"/>
                </a:cubicBezTo>
                <a:cubicBezTo>
                  <a:pt x="347" y="305"/>
                  <a:pt x="347" y="305"/>
                  <a:pt x="347" y="305"/>
                </a:cubicBezTo>
                <a:lnTo>
                  <a:pt x="432" y="305"/>
                </a:lnTo>
                <a:close/>
                <a:moveTo>
                  <a:pt x="452" y="464"/>
                </a:moveTo>
                <a:cubicBezTo>
                  <a:pt x="452" y="396"/>
                  <a:pt x="452" y="396"/>
                  <a:pt x="452" y="396"/>
                </a:cubicBezTo>
                <a:cubicBezTo>
                  <a:pt x="535" y="396"/>
                  <a:pt x="535" y="396"/>
                  <a:pt x="535" y="396"/>
                </a:cubicBezTo>
                <a:cubicBezTo>
                  <a:pt x="535" y="464"/>
                  <a:pt x="535" y="464"/>
                  <a:pt x="535" y="464"/>
                </a:cubicBezTo>
                <a:lnTo>
                  <a:pt x="452" y="464"/>
                </a:lnTo>
                <a:close/>
                <a:moveTo>
                  <a:pt x="452" y="376"/>
                </a:moveTo>
                <a:cubicBezTo>
                  <a:pt x="452" y="305"/>
                  <a:pt x="452" y="305"/>
                  <a:pt x="452" y="305"/>
                </a:cubicBezTo>
                <a:cubicBezTo>
                  <a:pt x="535" y="305"/>
                  <a:pt x="535" y="305"/>
                  <a:pt x="535" y="305"/>
                </a:cubicBezTo>
                <a:cubicBezTo>
                  <a:pt x="535" y="376"/>
                  <a:pt x="535" y="376"/>
                  <a:pt x="535" y="376"/>
                </a:cubicBezTo>
                <a:lnTo>
                  <a:pt x="452" y="376"/>
                </a:lnTo>
                <a:close/>
                <a:moveTo>
                  <a:pt x="452" y="285"/>
                </a:moveTo>
                <a:cubicBezTo>
                  <a:pt x="452" y="215"/>
                  <a:pt x="452" y="215"/>
                  <a:pt x="452" y="215"/>
                </a:cubicBezTo>
                <a:cubicBezTo>
                  <a:pt x="535" y="215"/>
                  <a:pt x="535" y="215"/>
                  <a:pt x="535" y="215"/>
                </a:cubicBezTo>
                <a:cubicBezTo>
                  <a:pt x="535" y="285"/>
                  <a:pt x="535" y="285"/>
                  <a:pt x="535" y="285"/>
                </a:cubicBezTo>
                <a:lnTo>
                  <a:pt x="452" y="285"/>
                </a:lnTo>
                <a:close/>
                <a:moveTo>
                  <a:pt x="452" y="195"/>
                </a:moveTo>
                <a:cubicBezTo>
                  <a:pt x="452" y="124"/>
                  <a:pt x="452" y="124"/>
                  <a:pt x="452" y="124"/>
                </a:cubicBezTo>
                <a:cubicBezTo>
                  <a:pt x="535" y="124"/>
                  <a:pt x="535" y="124"/>
                  <a:pt x="535" y="124"/>
                </a:cubicBezTo>
                <a:cubicBezTo>
                  <a:pt x="535" y="195"/>
                  <a:pt x="535" y="195"/>
                  <a:pt x="535" y="195"/>
                </a:cubicBezTo>
                <a:lnTo>
                  <a:pt x="452" y="195"/>
                </a:lnTo>
                <a:close/>
                <a:moveTo>
                  <a:pt x="535" y="35"/>
                </a:moveTo>
                <a:cubicBezTo>
                  <a:pt x="535" y="104"/>
                  <a:pt x="535" y="104"/>
                  <a:pt x="535" y="104"/>
                </a:cubicBezTo>
                <a:cubicBezTo>
                  <a:pt x="452" y="104"/>
                  <a:pt x="452" y="104"/>
                  <a:pt x="452" y="104"/>
                </a:cubicBezTo>
                <a:cubicBezTo>
                  <a:pt x="452" y="35"/>
                  <a:pt x="452" y="35"/>
                  <a:pt x="452" y="35"/>
                </a:cubicBezTo>
                <a:lnTo>
                  <a:pt x="535" y="35"/>
                </a:lnTo>
                <a:close/>
                <a:moveTo>
                  <a:pt x="432" y="35"/>
                </a:moveTo>
                <a:cubicBezTo>
                  <a:pt x="432" y="104"/>
                  <a:pt x="432" y="104"/>
                  <a:pt x="432" y="104"/>
                </a:cubicBezTo>
                <a:cubicBezTo>
                  <a:pt x="347" y="104"/>
                  <a:pt x="347" y="104"/>
                  <a:pt x="347" y="104"/>
                </a:cubicBezTo>
                <a:cubicBezTo>
                  <a:pt x="347" y="35"/>
                  <a:pt x="347" y="35"/>
                  <a:pt x="347" y="35"/>
                </a:cubicBezTo>
                <a:lnTo>
                  <a:pt x="432" y="35"/>
                </a:lnTo>
                <a:close/>
                <a:moveTo>
                  <a:pt x="327" y="35"/>
                </a:moveTo>
                <a:cubicBezTo>
                  <a:pt x="327" y="104"/>
                  <a:pt x="327" y="104"/>
                  <a:pt x="327" y="104"/>
                </a:cubicBezTo>
                <a:cubicBezTo>
                  <a:pt x="243" y="104"/>
                  <a:pt x="243" y="104"/>
                  <a:pt x="243" y="104"/>
                </a:cubicBezTo>
                <a:cubicBezTo>
                  <a:pt x="243" y="35"/>
                  <a:pt x="243" y="35"/>
                  <a:pt x="243" y="35"/>
                </a:cubicBezTo>
                <a:lnTo>
                  <a:pt x="327" y="35"/>
                </a:lnTo>
                <a:close/>
                <a:moveTo>
                  <a:pt x="223" y="35"/>
                </a:moveTo>
                <a:cubicBezTo>
                  <a:pt x="223" y="104"/>
                  <a:pt x="223" y="104"/>
                  <a:pt x="223" y="104"/>
                </a:cubicBezTo>
                <a:cubicBezTo>
                  <a:pt x="138" y="104"/>
                  <a:pt x="138" y="104"/>
                  <a:pt x="138" y="104"/>
                </a:cubicBezTo>
                <a:cubicBezTo>
                  <a:pt x="138" y="35"/>
                  <a:pt x="138" y="35"/>
                  <a:pt x="138" y="35"/>
                </a:cubicBezTo>
                <a:lnTo>
                  <a:pt x="223" y="35"/>
                </a:lnTo>
                <a:close/>
                <a:moveTo>
                  <a:pt x="118" y="104"/>
                </a:moveTo>
                <a:cubicBezTo>
                  <a:pt x="35" y="104"/>
                  <a:pt x="35" y="104"/>
                  <a:pt x="35" y="104"/>
                </a:cubicBezTo>
                <a:cubicBezTo>
                  <a:pt x="35" y="35"/>
                  <a:pt x="35" y="35"/>
                  <a:pt x="35" y="35"/>
                </a:cubicBezTo>
                <a:cubicBezTo>
                  <a:pt x="118" y="35"/>
                  <a:pt x="118" y="35"/>
                  <a:pt x="118" y="35"/>
                </a:cubicBezTo>
                <a:lnTo>
                  <a:pt x="118" y="104"/>
                </a:lnTo>
                <a:close/>
                <a:moveTo>
                  <a:pt x="118" y="124"/>
                </a:moveTo>
                <a:cubicBezTo>
                  <a:pt x="118" y="195"/>
                  <a:pt x="118" y="195"/>
                  <a:pt x="118" y="195"/>
                </a:cubicBezTo>
                <a:cubicBezTo>
                  <a:pt x="35" y="195"/>
                  <a:pt x="35" y="195"/>
                  <a:pt x="35" y="195"/>
                </a:cubicBezTo>
                <a:cubicBezTo>
                  <a:pt x="35" y="124"/>
                  <a:pt x="35" y="124"/>
                  <a:pt x="35" y="124"/>
                </a:cubicBezTo>
                <a:lnTo>
                  <a:pt x="118" y="124"/>
                </a:lnTo>
                <a:close/>
                <a:moveTo>
                  <a:pt x="118" y="215"/>
                </a:moveTo>
                <a:cubicBezTo>
                  <a:pt x="118" y="285"/>
                  <a:pt x="118" y="285"/>
                  <a:pt x="118" y="285"/>
                </a:cubicBezTo>
                <a:cubicBezTo>
                  <a:pt x="35" y="285"/>
                  <a:pt x="35" y="285"/>
                  <a:pt x="35" y="285"/>
                </a:cubicBezTo>
                <a:cubicBezTo>
                  <a:pt x="35" y="215"/>
                  <a:pt x="35" y="215"/>
                  <a:pt x="35" y="215"/>
                </a:cubicBezTo>
                <a:lnTo>
                  <a:pt x="118" y="215"/>
                </a:lnTo>
                <a:close/>
                <a:moveTo>
                  <a:pt x="118" y="305"/>
                </a:moveTo>
                <a:cubicBezTo>
                  <a:pt x="118" y="376"/>
                  <a:pt x="118" y="376"/>
                  <a:pt x="118" y="376"/>
                </a:cubicBezTo>
                <a:cubicBezTo>
                  <a:pt x="35" y="376"/>
                  <a:pt x="35" y="376"/>
                  <a:pt x="35" y="376"/>
                </a:cubicBezTo>
                <a:cubicBezTo>
                  <a:pt x="35" y="305"/>
                  <a:pt x="35" y="305"/>
                  <a:pt x="35" y="305"/>
                </a:cubicBezTo>
                <a:lnTo>
                  <a:pt x="118" y="305"/>
                </a:lnTo>
                <a:close/>
                <a:moveTo>
                  <a:pt x="118" y="396"/>
                </a:moveTo>
                <a:cubicBezTo>
                  <a:pt x="118" y="464"/>
                  <a:pt x="118" y="464"/>
                  <a:pt x="118" y="464"/>
                </a:cubicBezTo>
                <a:cubicBezTo>
                  <a:pt x="35" y="464"/>
                  <a:pt x="35" y="464"/>
                  <a:pt x="35" y="464"/>
                </a:cubicBezTo>
                <a:cubicBezTo>
                  <a:pt x="35" y="396"/>
                  <a:pt x="35" y="396"/>
                  <a:pt x="35" y="396"/>
                </a:cubicBezTo>
                <a:lnTo>
                  <a:pt x="118" y="396"/>
                </a:lnTo>
                <a:close/>
              </a:path>
            </a:pathLst>
          </a:custGeom>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30" rIns="93260" bIns="46630" numCol="1" anchor="t" anchorCtr="0" compatLnSpc="1">
            <a:prstTxWarp prst="textNoShape">
              <a:avLst/>
            </a:prstTxWarp>
          </a:bodyPr>
          <a:lstStyle/>
          <a:p>
            <a:endParaRPr lang="en-US" sz="2400"/>
          </a:p>
        </p:txBody>
      </p:sp>
      <p:sp>
        <p:nvSpPr>
          <p:cNvPr id="21" name="Flowchart: Magnetic Disk 20"/>
          <p:cNvSpPr/>
          <p:nvPr/>
        </p:nvSpPr>
        <p:spPr bwMode="auto">
          <a:xfrm>
            <a:off x="9461601" y="3513654"/>
            <a:ext cx="1103070" cy="918834"/>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accent6"/>
                </a:solidFill>
              </a:rPr>
              <a:t>jobs</a:t>
            </a:r>
            <a:endParaRPr lang="en-US" dirty="0">
              <a:solidFill>
                <a:schemeClr val="accent6"/>
              </a:solidFill>
            </a:endParaRPr>
          </a:p>
        </p:txBody>
      </p:sp>
      <p:sp>
        <p:nvSpPr>
          <p:cNvPr id="22" name="Flowchart: Magnetic Disk 21"/>
          <p:cNvSpPr/>
          <p:nvPr/>
        </p:nvSpPr>
        <p:spPr bwMode="auto">
          <a:xfrm>
            <a:off x="9498973" y="5237442"/>
            <a:ext cx="1086836" cy="926819"/>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accent6"/>
                </a:solidFill>
              </a:rPr>
              <a:t>images</a:t>
            </a:r>
            <a:endParaRPr lang="en-US" dirty="0">
              <a:solidFill>
                <a:schemeClr val="accent6"/>
              </a:solidFill>
            </a:endParaRPr>
          </a:p>
        </p:txBody>
      </p:sp>
      <p:sp>
        <p:nvSpPr>
          <p:cNvPr id="19" name="Freeform 18"/>
          <p:cNvSpPr>
            <a:spLocks noEditPoints="1"/>
          </p:cNvSpPr>
          <p:nvPr/>
        </p:nvSpPr>
        <p:spPr bwMode="auto">
          <a:xfrm>
            <a:off x="10399388" y="5874311"/>
            <a:ext cx="330565" cy="334699"/>
          </a:xfrm>
          <a:custGeom>
            <a:avLst/>
            <a:gdLst>
              <a:gd name="T0" fmla="*/ 2220 w 3152"/>
              <a:gd name="T1" fmla="*/ 905 h 2780"/>
              <a:gd name="T2" fmla="*/ 2131 w 3152"/>
              <a:gd name="T3" fmla="*/ 764 h 2780"/>
              <a:gd name="T4" fmla="*/ 1420 w 3152"/>
              <a:gd name="T5" fmla="*/ 92 h 2780"/>
              <a:gd name="T6" fmla="*/ 1243 w 3152"/>
              <a:gd name="T7" fmla="*/ 2 h 2780"/>
              <a:gd name="T8" fmla="*/ 1243 w 3152"/>
              <a:gd name="T9" fmla="*/ 2 h 2780"/>
              <a:gd name="T10" fmla="*/ 1243 w 3152"/>
              <a:gd name="T11" fmla="*/ 2 h 2780"/>
              <a:gd name="T12" fmla="*/ 266 w 3152"/>
              <a:gd name="T13" fmla="*/ 2 h 2780"/>
              <a:gd name="T14" fmla="*/ 0 w 3152"/>
              <a:gd name="T15" fmla="*/ 226 h 2780"/>
              <a:gd name="T16" fmla="*/ 0 w 3152"/>
              <a:gd name="T17" fmla="*/ 2511 h 2780"/>
              <a:gd name="T18" fmla="*/ 266 w 3152"/>
              <a:gd name="T19" fmla="*/ 2780 h 2780"/>
              <a:gd name="T20" fmla="*/ 1953 w 3152"/>
              <a:gd name="T21" fmla="*/ 2780 h 2780"/>
              <a:gd name="T22" fmla="*/ 2220 w 3152"/>
              <a:gd name="T23" fmla="*/ 2511 h 2780"/>
              <a:gd name="T24" fmla="*/ 2220 w 3152"/>
              <a:gd name="T25" fmla="*/ 943 h 2780"/>
              <a:gd name="T26" fmla="*/ 2220 w 3152"/>
              <a:gd name="T27" fmla="*/ 905 h 2780"/>
              <a:gd name="T28" fmla="*/ 1243 w 3152"/>
              <a:gd name="T29" fmla="*/ 226 h 2780"/>
              <a:gd name="T30" fmla="*/ 1953 w 3152"/>
              <a:gd name="T31" fmla="*/ 943 h 2780"/>
              <a:gd name="T32" fmla="*/ 1243 w 3152"/>
              <a:gd name="T33" fmla="*/ 943 h 2780"/>
              <a:gd name="T34" fmla="*/ 1243 w 3152"/>
              <a:gd name="T35" fmla="*/ 226 h 2780"/>
              <a:gd name="T36" fmla="*/ 1243 w 3152"/>
              <a:gd name="T37" fmla="*/ 226 h 2780"/>
              <a:gd name="T38" fmla="*/ 1953 w 3152"/>
              <a:gd name="T39" fmla="*/ 2511 h 2780"/>
              <a:gd name="T40" fmla="*/ 266 w 3152"/>
              <a:gd name="T41" fmla="*/ 2511 h 2780"/>
              <a:gd name="T42" fmla="*/ 266 w 3152"/>
              <a:gd name="T43" fmla="*/ 226 h 2780"/>
              <a:gd name="T44" fmla="*/ 1021 w 3152"/>
              <a:gd name="T45" fmla="*/ 226 h 2780"/>
              <a:gd name="T46" fmla="*/ 1021 w 3152"/>
              <a:gd name="T47" fmla="*/ 943 h 2780"/>
              <a:gd name="T48" fmla="*/ 1243 w 3152"/>
              <a:gd name="T49" fmla="*/ 1212 h 2780"/>
              <a:gd name="T50" fmla="*/ 1953 w 3152"/>
              <a:gd name="T51" fmla="*/ 1212 h 2780"/>
              <a:gd name="T52" fmla="*/ 1953 w 3152"/>
              <a:gd name="T53" fmla="*/ 2511 h 2780"/>
              <a:gd name="T54" fmla="*/ 1953 w 3152"/>
              <a:gd name="T55" fmla="*/ 2511 h 2780"/>
              <a:gd name="T56" fmla="*/ 2575 w 3152"/>
              <a:gd name="T57" fmla="*/ 630 h 2780"/>
              <a:gd name="T58" fmla="*/ 2664 w 3152"/>
              <a:gd name="T59" fmla="*/ 854 h 2780"/>
              <a:gd name="T60" fmla="*/ 2664 w 3152"/>
              <a:gd name="T61" fmla="*/ 2511 h 2780"/>
              <a:gd name="T62" fmla="*/ 2442 w 3152"/>
              <a:gd name="T63" fmla="*/ 2780 h 2780"/>
              <a:gd name="T64" fmla="*/ 2353 w 3152"/>
              <a:gd name="T65" fmla="*/ 2780 h 2780"/>
              <a:gd name="T66" fmla="*/ 2442 w 3152"/>
              <a:gd name="T67" fmla="*/ 2556 h 2780"/>
              <a:gd name="T68" fmla="*/ 2442 w 3152"/>
              <a:gd name="T69" fmla="*/ 943 h 2780"/>
              <a:gd name="T70" fmla="*/ 2353 w 3152"/>
              <a:gd name="T71" fmla="*/ 674 h 2780"/>
              <a:gd name="T72" fmla="*/ 1642 w 3152"/>
              <a:gd name="T73" fmla="*/ 2 h 2780"/>
              <a:gd name="T74" fmla="*/ 1642 w 3152"/>
              <a:gd name="T75" fmla="*/ 2 h 2780"/>
              <a:gd name="T76" fmla="*/ 1731 w 3152"/>
              <a:gd name="T77" fmla="*/ 2 h 2780"/>
              <a:gd name="T78" fmla="*/ 1776 w 3152"/>
              <a:gd name="T79" fmla="*/ 2 h 2780"/>
              <a:gd name="T80" fmla="*/ 2086 w 3152"/>
              <a:gd name="T81" fmla="*/ 137 h 2780"/>
              <a:gd name="T82" fmla="*/ 2575 w 3152"/>
              <a:gd name="T83" fmla="*/ 630 h 2780"/>
              <a:gd name="T84" fmla="*/ 3063 w 3152"/>
              <a:gd name="T85" fmla="*/ 585 h 2780"/>
              <a:gd name="T86" fmla="*/ 3152 w 3152"/>
              <a:gd name="T87" fmla="*/ 764 h 2780"/>
              <a:gd name="T88" fmla="*/ 3152 w 3152"/>
              <a:gd name="T89" fmla="*/ 2511 h 2780"/>
              <a:gd name="T90" fmla="*/ 2886 w 3152"/>
              <a:gd name="T91" fmla="*/ 2780 h 2780"/>
              <a:gd name="T92" fmla="*/ 2841 w 3152"/>
              <a:gd name="T93" fmla="*/ 2780 h 2780"/>
              <a:gd name="T94" fmla="*/ 2886 w 3152"/>
              <a:gd name="T95" fmla="*/ 2556 h 2780"/>
              <a:gd name="T96" fmla="*/ 2886 w 3152"/>
              <a:gd name="T97" fmla="*/ 809 h 2780"/>
              <a:gd name="T98" fmla="*/ 2841 w 3152"/>
              <a:gd name="T99" fmla="*/ 630 h 2780"/>
              <a:gd name="T100" fmla="*/ 2220 w 3152"/>
              <a:gd name="T101" fmla="*/ 2 h 2780"/>
              <a:gd name="T102" fmla="*/ 2220 w 3152"/>
              <a:gd name="T103" fmla="*/ 2 h 2780"/>
              <a:gd name="T104" fmla="*/ 2264 w 3152"/>
              <a:gd name="T105" fmla="*/ 2 h 2780"/>
              <a:gd name="T106" fmla="*/ 2308 w 3152"/>
              <a:gd name="T107" fmla="*/ 2 h 2780"/>
              <a:gd name="T108" fmla="*/ 2619 w 3152"/>
              <a:gd name="T109" fmla="*/ 137 h 2780"/>
              <a:gd name="T110" fmla="*/ 3063 w 3152"/>
              <a:gd name="T111" fmla="*/ 585 h 2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2" h="2780">
                <a:moveTo>
                  <a:pt x="2220" y="905"/>
                </a:moveTo>
                <a:cubicBezTo>
                  <a:pt x="2220" y="860"/>
                  <a:pt x="2204" y="833"/>
                  <a:pt x="2131" y="764"/>
                </a:cubicBezTo>
                <a:cubicBezTo>
                  <a:pt x="1419" y="93"/>
                  <a:pt x="1420" y="92"/>
                  <a:pt x="1420" y="92"/>
                </a:cubicBezTo>
                <a:cubicBezTo>
                  <a:pt x="1358" y="23"/>
                  <a:pt x="1304" y="2"/>
                  <a:pt x="1243" y="2"/>
                </a:cubicBezTo>
                <a:cubicBezTo>
                  <a:pt x="1243" y="2"/>
                  <a:pt x="1243" y="2"/>
                  <a:pt x="1243" y="2"/>
                </a:cubicBezTo>
                <a:cubicBezTo>
                  <a:pt x="1243" y="2"/>
                  <a:pt x="1243" y="2"/>
                  <a:pt x="1243" y="2"/>
                </a:cubicBezTo>
                <a:cubicBezTo>
                  <a:pt x="266" y="2"/>
                  <a:pt x="266" y="2"/>
                  <a:pt x="266" y="2"/>
                </a:cubicBezTo>
                <a:cubicBezTo>
                  <a:pt x="133" y="2"/>
                  <a:pt x="0" y="92"/>
                  <a:pt x="0" y="226"/>
                </a:cubicBezTo>
                <a:cubicBezTo>
                  <a:pt x="0" y="2511"/>
                  <a:pt x="0" y="2511"/>
                  <a:pt x="0" y="2511"/>
                </a:cubicBezTo>
                <a:cubicBezTo>
                  <a:pt x="0" y="2646"/>
                  <a:pt x="133" y="2780"/>
                  <a:pt x="266" y="2780"/>
                </a:cubicBezTo>
                <a:cubicBezTo>
                  <a:pt x="1953" y="2780"/>
                  <a:pt x="1953" y="2780"/>
                  <a:pt x="1953" y="2780"/>
                </a:cubicBezTo>
                <a:cubicBezTo>
                  <a:pt x="2086" y="2780"/>
                  <a:pt x="2220" y="2646"/>
                  <a:pt x="2220" y="2511"/>
                </a:cubicBezTo>
                <a:cubicBezTo>
                  <a:pt x="2220" y="943"/>
                  <a:pt x="2220" y="943"/>
                  <a:pt x="2220" y="943"/>
                </a:cubicBezTo>
                <a:lnTo>
                  <a:pt x="2220" y="905"/>
                </a:lnTo>
                <a:close/>
                <a:moveTo>
                  <a:pt x="1243" y="226"/>
                </a:moveTo>
                <a:cubicBezTo>
                  <a:pt x="1953" y="943"/>
                  <a:pt x="1953" y="943"/>
                  <a:pt x="1953" y="943"/>
                </a:cubicBezTo>
                <a:cubicBezTo>
                  <a:pt x="1243" y="943"/>
                  <a:pt x="1243" y="943"/>
                  <a:pt x="1243" y="943"/>
                </a:cubicBezTo>
                <a:cubicBezTo>
                  <a:pt x="1243" y="226"/>
                  <a:pt x="1243" y="226"/>
                  <a:pt x="1243" y="226"/>
                </a:cubicBezTo>
                <a:cubicBezTo>
                  <a:pt x="1243" y="226"/>
                  <a:pt x="1243" y="226"/>
                  <a:pt x="1243" y="226"/>
                </a:cubicBezTo>
                <a:close/>
                <a:moveTo>
                  <a:pt x="1953" y="2511"/>
                </a:moveTo>
                <a:cubicBezTo>
                  <a:pt x="266" y="2511"/>
                  <a:pt x="266" y="2511"/>
                  <a:pt x="266" y="2511"/>
                </a:cubicBezTo>
                <a:cubicBezTo>
                  <a:pt x="266" y="226"/>
                  <a:pt x="266" y="226"/>
                  <a:pt x="266" y="226"/>
                </a:cubicBezTo>
                <a:cubicBezTo>
                  <a:pt x="1021" y="226"/>
                  <a:pt x="1021" y="226"/>
                  <a:pt x="1021" y="226"/>
                </a:cubicBezTo>
                <a:cubicBezTo>
                  <a:pt x="1021" y="943"/>
                  <a:pt x="1021" y="943"/>
                  <a:pt x="1021" y="943"/>
                </a:cubicBezTo>
                <a:cubicBezTo>
                  <a:pt x="1021" y="1078"/>
                  <a:pt x="1110" y="1212"/>
                  <a:pt x="1243" y="1212"/>
                </a:cubicBezTo>
                <a:cubicBezTo>
                  <a:pt x="1953" y="1212"/>
                  <a:pt x="1953" y="1212"/>
                  <a:pt x="1953" y="1212"/>
                </a:cubicBezTo>
                <a:cubicBezTo>
                  <a:pt x="1953" y="2511"/>
                  <a:pt x="1953" y="2511"/>
                  <a:pt x="1953" y="2511"/>
                </a:cubicBezTo>
                <a:cubicBezTo>
                  <a:pt x="1953" y="2511"/>
                  <a:pt x="1953" y="2511"/>
                  <a:pt x="1953" y="2511"/>
                </a:cubicBezTo>
                <a:close/>
                <a:moveTo>
                  <a:pt x="2575" y="630"/>
                </a:moveTo>
                <a:cubicBezTo>
                  <a:pt x="2619" y="674"/>
                  <a:pt x="2664" y="764"/>
                  <a:pt x="2664" y="854"/>
                </a:cubicBezTo>
                <a:cubicBezTo>
                  <a:pt x="2664" y="2511"/>
                  <a:pt x="2664" y="2511"/>
                  <a:pt x="2664" y="2511"/>
                </a:cubicBezTo>
                <a:cubicBezTo>
                  <a:pt x="2664" y="2646"/>
                  <a:pt x="2575" y="2780"/>
                  <a:pt x="2442" y="2780"/>
                </a:cubicBezTo>
                <a:cubicBezTo>
                  <a:pt x="2353" y="2780"/>
                  <a:pt x="2353" y="2780"/>
                  <a:pt x="2353" y="2780"/>
                </a:cubicBezTo>
                <a:cubicBezTo>
                  <a:pt x="2397" y="2691"/>
                  <a:pt x="2442" y="2646"/>
                  <a:pt x="2442" y="2556"/>
                </a:cubicBezTo>
                <a:cubicBezTo>
                  <a:pt x="2442" y="943"/>
                  <a:pt x="2442" y="943"/>
                  <a:pt x="2442" y="943"/>
                </a:cubicBezTo>
                <a:cubicBezTo>
                  <a:pt x="2442" y="854"/>
                  <a:pt x="2452" y="769"/>
                  <a:pt x="2353" y="674"/>
                </a:cubicBezTo>
                <a:cubicBezTo>
                  <a:pt x="1645" y="0"/>
                  <a:pt x="1642" y="2"/>
                  <a:pt x="1642" y="2"/>
                </a:cubicBezTo>
                <a:cubicBezTo>
                  <a:pt x="1642" y="2"/>
                  <a:pt x="1642" y="2"/>
                  <a:pt x="1642" y="2"/>
                </a:cubicBezTo>
                <a:cubicBezTo>
                  <a:pt x="1731" y="2"/>
                  <a:pt x="1731" y="2"/>
                  <a:pt x="1731" y="2"/>
                </a:cubicBezTo>
                <a:cubicBezTo>
                  <a:pt x="1776" y="2"/>
                  <a:pt x="1776" y="2"/>
                  <a:pt x="1776" y="2"/>
                </a:cubicBezTo>
                <a:cubicBezTo>
                  <a:pt x="1820" y="2"/>
                  <a:pt x="1953" y="2"/>
                  <a:pt x="2086" y="137"/>
                </a:cubicBezTo>
                <a:cubicBezTo>
                  <a:pt x="2575" y="630"/>
                  <a:pt x="2575" y="630"/>
                  <a:pt x="2575" y="630"/>
                </a:cubicBezTo>
                <a:moveTo>
                  <a:pt x="3063" y="585"/>
                </a:moveTo>
                <a:cubicBezTo>
                  <a:pt x="3108" y="630"/>
                  <a:pt x="3152" y="719"/>
                  <a:pt x="3152" y="764"/>
                </a:cubicBezTo>
                <a:cubicBezTo>
                  <a:pt x="3152" y="2511"/>
                  <a:pt x="3152" y="2511"/>
                  <a:pt x="3152" y="2511"/>
                </a:cubicBezTo>
                <a:cubicBezTo>
                  <a:pt x="3152" y="2646"/>
                  <a:pt x="3019" y="2780"/>
                  <a:pt x="2886" y="2780"/>
                </a:cubicBezTo>
                <a:cubicBezTo>
                  <a:pt x="2841" y="2780"/>
                  <a:pt x="2841" y="2780"/>
                  <a:pt x="2841" y="2780"/>
                </a:cubicBezTo>
                <a:cubicBezTo>
                  <a:pt x="2886" y="2691"/>
                  <a:pt x="2886" y="2646"/>
                  <a:pt x="2886" y="2556"/>
                </a:cubicBezTo>
                <a:cubicBezTo>
                  <a:pt x="2886" y="809"/>
                  <a:pt x="2886" y="809"/>
                  <a:pt x="2886" y="809"/>
                </a:cubicBezTo>
                <a:cubicBezTo>
                  <a:pt x="2886" y="764"/>
                  <a:pt x="2886" y="674"/>
                  <a:pt x="2841" y="630"/>
                </a:cubicBezTo>
                <a:cubicBezTo>
                  <a:pt x="2220" y="2"/>
                  <a:pt x="2220" y="2"/>
                  <a:pt x="2220" y="2"/>
                </a:cubicBezTo>
                <a:cubicBezTo>
                  <a:pt x="2220" y="2"/>
                  <a:pt x="2220" y="2"/>
                  <a:pt x="2220" y="2"/>
                </a:cubicBezTo>
                <a:cubicBezTo>
                  <a:pt x="2264" y="2"/>
                  <a:pt x="2264" y="2"/>
                  <a:pt x="2264" y="2"/>
                </a:cubicBezTo>
                <a:cubicBezTo>
                  <a:pt x="2308" y="2"/>
                  <a:pt x="2308" y="2"/>
                  <a:pt x="2308" y="2"/>
                </a:cubicBezTo>
                <a:cubicBezTo>
                  <a:pt x="2397" y="2"/>
                  <a:pt x="2486" y="2"/>
                  <a:pt x="2619" y="137"/>
                </a:cubicBezTo>
                <a:cubicBezTo>
                  <a:pt x="3063" y="585"/>
                  <a:pt x="3063" y="585"/>
                  <a:pt x="3063" y="585"/>
                </a:cubicBezTo>
              </a:path>
            </a:pathLst>
          </a:custGeom>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30" rIns="93260" bIns="46630" numCol="1" anchor="t" anchorCtr="0" compatLnSpc="1">
            <a:prstTxWarp prst="textNoShape">
              <a:avLst/>
            </a:prstTxWarp>
          </a:bodyPr>
          <a:lstStyle/>
          <a:p>
            <a:endParaRPr lang="en-US" sz="2400" dirty="0"/>
          </a:p>
        </p:txBody>
      </p:sp>
      <p:sp>
        <p:nvSpPr>
          <p:cNvPr id="18" name="Freeform 16"/>
          <p:cNvSpPr>
            <a:spLocks noEditPoints="1"/>
          </p:cNvSpPr>
          <p:nvPr/>
        </p:nvSpPr>
        <p:spPr bwMode="auto">
          <a:xfrm>
            <a:off x="10291651" y="4191336"/>
            <a:ext cx="609534" cy="253735"/>
          </a:xfrm>
          <a:custGeom>
            <a:avLst/>
            <a:gdLst>
              <a:gd name="T0" fmla="*/ 558 w 570"/>
              <a:gd name="T1" fmla="*/ 0 h 278"/>
              <a:gd name="T2" fmla="*/ 12 w 570"/>
              <a:gd name="T3" fmla="*/ 0 h 278"/>
              <a:gd name="T4" fmla="*/ 0 w 570"/>
              <a:gd name="T5" fmla="*/ 12 h 278"/>
              <a:gd name="T6" fmla="*/ 0 w 570"/>
              <a:gd name="T7" fmla="*/ 266 h 278"/>
              <a:gd name="T8" fmla="*/ 12 w 570"/>
              <a:gd name="T9" fmla="*/ 278 h 278"/>
              <a:gd name="T10" fmla="*/ 558 w 570"/>
              <a:gd name="T11" fmla="*/ 278 h 278"/>
              <a:gd name="T12" fmla="*/ 570 w 570"/>
              <a:gd name="T13" fmla="*/ 266 h 278"/>
              <a:gd name="T14" fmla="*/ 570 w 570"/>
              <a:gd name="T15" fmla="*/ 12 h 278"/>
              <a:gd name="T16" fmla="*/ 558 w 570"/>
              <a:gd name="T17" fmla="*/ 0 h 278"/>
              <a:gd name="T18" fmla="*/ 119 w 570"/>
              <a:gd name="T19" fmla="*/ 243 h 278"/>
              <a:gd name="T20" fmla="*/ 36 w 570"/>
              <a:gd name="T21" fmla="*/ 243 h 278"/>
              <a:gd name="T22" fmla="*/ 36 w 570"/>
              <a:gd name="T23" fmla="*/ 36 h 278"/>
              <a:gd name="T24" fmla="*/ 119 w 570"/>
              <a:gd name="T25" fmla="*/ 36 h 278"/>
              <a:gd name="T26" fmla="*/ 119 w 570"/>
              <a:gd name="T27" fmla="*/ 243 h 278"/>
              <a:gd name="T28" fmla="*/ 223 w 570"/>
              <a:gd name="T29" fmla="*/ 243 h 278"/>
              <a:gd name="T30" fmla="*/ 139 w 570"/>
              <a:gd name="T31" fmla="*/ 243 h 278"/>
              <a:gd name="T32" fmla="*/ 139 w 570"/>
              <a:gd name="T33" fmla="*/ 36 h 278"/>
              <a:gd name="T34" fmla="*/ 223 w 570"/>
              <a:gd name="T35" fmla="*/ 36 h 278"/>
              <a:gd name="T36" fmla="*/ 223 w 570"/>
              <a:gd name="T37" fmla="*/ 243 h 278"/>
              <a:gd name="T38" fmla="*/ 328 w 570"/>
              <a:gd name="T39" fmla="*/ 243 h 278"/>
              <a:gd name="T40" fmla="*/ 243 w 570"/>
              <a:gd name="T41" fmla="*/ 243 h 278"/>
              <a:gd name="T42" fmla="*/ 243 w 570"/>
              <a:gd name="T43" fmla="*/ 36 h 278"/>
              <a:gd name="T44" fmla="*/ 328 w 570"/>
              <a:gd name="T45" fmla="*/ 36 h 278"/>
              <a:gd name="T46" fmla="*/ 328 w 570"/>
              <a:gd name="T47" fmla="*/ 243 h 278"/>
              <a:gd name="T48" fmla="*/ 433 w 570"/>
              <a:gd name="T49" fmla="*/ 243 h 278"/>
              <a:gd name="T50" fmla="*/ 348 w 570"/>
              <a:gd name="T51" fmla="*/ 243 h 278"/>
              <a:gd name="T52" fmla="*/ 348 w 570"/>
              <a:gd name="T53" fmla="*/ 36 h 278"/>
              <a:gd name="T54" fmla="*/ 433 w 570"/>
              <a:gd name="T55" fmla="*/ 36 h 278"/>
              <a:gd name="T56" fmla="*/ 433 w 570"/>
              <a:gd name="T57" fmla="*/ 243 h 278"/>
              <a:gd name="T58" fmla="*/ 536 w 570"/>
              <a:gd name="T59" fmla="*/ 243 h 278"/>
              <a:gd name="T60" fmla="*/ 453 w 570"/>
              <a:gd name="T61" fmla="*/ 243 h 278"/>
              <a:gd name="T62" fmla="*/ 453 w 570"/>
              <a:gd name="T63" fmla="*/ 36 h 278"/>
              <a:gd name="T64" fmla="*/ 536 w 570"/>
              <a:gd name="T65" fmla="*/ 36 h 278"/>
              <a:gd name="T66" fmla="*/ 536 w 570"/>
              <a:gd name="T67" fmla="*/ 24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0" h="278">
                <a:moveTo>
                  <a:pt x="558" y="0"/>
                </a:moveTo>
                <a:cubicBezTo>
                  <a:pt x="12" y="0"/>
                  <a:pt x="12" y="0"/>
                  <a:pt x="12" y="0"/>
                </a:cubicBezTo>
                <a:cubicBezTo>
                  <a:pt x="6" y="0"/>
                  <a:pt x="0" y="6"/>
                  <a:pt x="0" y="12"/>
                </a:cubicBezTo>
                <a:cubicBezTo>
                  <a:pt x="0" y="266"/>
                  <a:pt x="0" y="266"/>
                  <a:pt x="0" y="266"/>
                </a:cubicBezTo>
                <a:cubicBezTo>
                  <a:pt x="0" y="272"/>
                  <a:pt x="6" y="278"/>
                  <a:pt x="12" y="278"/>
                </a:cubicBezTo>
                <a:cubicBezTo>
                  <a:pt x="558" y="278"/>
                  <a:pt x="558" y="278"/>
                  <a:pt x="558" y="278"/>
                </a:cubicBezTo>
                <a:cubicBezTo>
                  <a:pt x="565" y="278"/>
                  <a:pt x="570" y="272"/>
                  <a:pt x="570" y="266"/>
                </a:cubicBezTo>
                <a:cubicBezTo>
                  <a:pt x="570" y="12"/>
                  <a:pt x="570" y="12"/>
                  <a:pt x="570" y="12"/>
                </a:cubicBezTo>
                <a:cubicBezTo>
                  <a:pt x="570" y="6"/>
                  <a:pt x="565" y="0"/>
                  <a:pt x="558" y="0"/>
                </a:cubicBezTo>
                <a:close/>
                <a:moveTo>
                  <a:pt x="119" y="243"/>
                </a:moveTo>
                <a:cubicBezTo>
                  <a:pt x="36" y="243"/>
                  <a:pt x="36" y="243"/>
                  <a:pt x="36" y="243"/>
                </a:cubicBezTo>
                <a:cubicBezTo>
                  <a:pt x="36" y="36"/>
                  <a:pt x="36" y="36"/>
                  <a:pt x="36" y="36"/>
                </a:cubicBezTo>
                <a:cubicBezTo>
                  <a:pt x="119" y="36"/>
                  <a:pt x="119" y="36"/>
                  <a:pt x="119" y="36"/>
                </a:cubicBezTo>
                <a:lnTo>
                  <a:pt x="119" y="243"/>
                </a:lnTo>
                <a:close/>
                <a:moveTo>
                  <a:pt x="223" y="243"/>
                </a:moveTo>
                <a:cubicBezTo>
                  <a:pt x="139" y="243"/>
                  <a:pt x="139" y="243"/>
                  <a:pt x="139" y="243"/>
                </a:cubicBezTo>
                <a:cubicBezTo>
                  <a:pt x="139" y="36"/>
                  <a:pt x="139" y="36"/>
                  <a:pt x="139" y="36"/>
                </a:cubicBezTo>
                <a:cubicBezTo>
                  <a:pt x="223" y="36"/>
                  <a:pt x="223" y="36"/>
                  <a:pt x="223" y="36"/>
                </a:cubicBezTo>
                <a:lnTo>
                  <a:pt x="223" y="243"/>
                </a:lnTo>
                <a:close/>
                <a:moveTo>
                  <a:pt x="328" y="243"/>
                </a:moveTo>
                <a:cubicBezTo>
                  <a:pt x="243" y="243"/>
                  <a:pt x="243" y="243"/>
                  <a:pt x="243" y="243"/>
                </a:cubicBezTo>
                <a:cubicBezTo>
                  <a:pt x="243" y="36"/>
                  <a:pt x="243" y="36"/>
                  <a:pt x="243" y="36"/>
                </a:cubicBezTo>
                <a:cubicBezTo>
                  <a:pt x="328" y="36"/>
                  <a:pt x="328" y="36"/>
                  <a:pt x="328" y="36"/>
                </a:cubicBezTo>
                <a:lnTo>
                  <a:pt x="328" y="243"/>
                </a:lnTo>
                <a:close/>
                <a:moveTo>
                  <a:pt x="433" y="243"/>
                </a:moveTo>
                <a:cubicBezTo>
                  <a:pt x="348" y="243"/>
                  <a:pt x="348" y="243"/>
                  <a:pt x="348" y="243"/>
                </a:cubicBezTo>
                <a:cubicBezTo>
                  <a:pt x="348" y="36"/>
                  <a:pt x="348" y="36"/>
                  <a:pt x="348" y="36"/>
                </a:cubicBezTo>
                <a:cubicBezTo>
                  <a:pt x="433" y="36"/>
                  <a:pt x="433" y="36"/>
                  <a:pt x="433" y="36"/>
                </a:cubicBezTo>
                <a:lnTo>
                  <a:pt x="433" y="243"/>
                </a:lnTo>
                <a:close/>
                <a:moveTo>
                  <a:pt x="536" y="243"/>
                </a:moveTo>
                <a:cubicBezTo>
                  <a:pt x="453" y="243"/>
                  <a:pt x="453" y="243"/>
                  <a:pt x="453" y="243"/>
                </a:cubicBezTo>
                <a:cubicBezTo>
                  <a:pt x="453" y="36"/>
                  <a:pt x="453" y="36"/>
                  <a:pt x="453" y="36"/>
                </a:cubicBezTo>
                <a:cubicBezTo>
                  <a:pt x="536" y="36"/>
                  <a:pt x="536" y="36"/>
                  <a:pt x="536" y="36"/>
                </a:cubicBezTo>
                <a:lnTo>
                  <a:pt x="536" y="243"/>
                </a:lnTo>
                <a:close/>
              </a:path>
            </a:pathLst>
          </a:custGeom>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30" rIns="93260" bIns="46630" numCol="1" anchor="t" anchorCtr="0" compatLnSpc="1">
            <a:prstTxWarp prst="textNoShape">
              <a:avLst/>
            </a:prstTxWarp>
          </a:bodyPr>
          <a:lstStyle/>
          <a:p>
            <a:endParaRPr lang="en-US" sz="2400"/>
          </a:p>
        </p:txBody>
      </p:sp>
      <p:pic>
        <p:nvPicPr>
          <p:cNvPr id="25" name="Picture 24"/>
          <p:cNvPicPr>
            <a:picLocks noChangeAspect="1"/>
          </p:cNvPicPr>
          <p:nvPr/>
        </p:nvPicPr>
        <p:blipFill>
          <a:blip r:embed="rId6"/>
          <a:stretch>
            <a:fillRect/>
          </a:stretch>
        </p:blipFill>
        <p:spPr>
          <a:xfrm>
            <a:off x="3895648" y="4314726"/>
            <a:ext cx="2314708" cy="1992690"/>
          </a:xfrm>
          <a:prstGeom prst="rect">
            <a:avLst/>
          </a:prstGeom>
        </p:spPr>
      </p:pic>
      <p:pic>
        <p:nvPicPr>
          <p:cNvPr id="29" name="Picture 28"/>
          <p:cNvPicPr>
            <a:picLocks noChangeAspect="1"/>
          </p:cNvPicPr>
          <p:nvPr/>
        </p:nvPicPr>
        <p:blipFill>
          <a:blip r:embed="rId7"/>
          <a:stretch>
            <a:fillRect/>
          </a:stretch>
        </p:blipFill>
        <p:spPr>
          <a:xfrm>
            <a:off x="4470168" y="4948938"/>
            <a:ext cx="2133060" cy="1394207"/>
          </a:xfrm>
          <a:prstGeom prst="rect">
            <a:avLst/>
          </a:prstGeom>
        </p:spPr>
      </p:pic>
      <p:pic>
        <p:nvPicPr>
          <p:cNvPr id="28" name="Picture 27"/>
          <p:cNvPicPr>
            <a:picLocks noChangeAspect="1"/>
          </p:cNvPicPr>
          <p:nvPr/>
        </p:nvPicPr>
        <p:blipFill>
          <a:blip r:embed="rId8"/>
          <a:stretch>
            <a:fillRect/>
          </a:stretch>
        </p:blipFill>
        <p:spPr>
          <a:xfrm>
            <a:off x="6073676" y="5886469"/>
            <a:ext cx="711200" cy="635000"/>
          </a:xfrm>
          <a:prstGeom prst="rect">
            <a:avLst/>
          </a:prstGeom>
        </p:spPr>
        <p:style>
          <a:lnRef idx="3">
            <a:schemeClr val="lt1"/>
          </a:lnRef>
          <a:fillRef idx="1">
            <a:schemeClr val="accent2"/>
          </a:fillRef>
          <a:effectRef idx="1">
            <a:schemeClr val="accent2"/>
          </a:effectRef>
          <a:fontRef idx="minor">
            <a:schemeClr val="lt1"/>
          </a:fontRef>
        </p:style>
      </p:pic>
      <p:cxnSp>
        <p:nvCxnSpPr>
          <p:cNvPr id="23" name="Straight Arrow Connector 22"/>
          <p:cNvCxnSpPr/>
          <p:nvPr/>
        </p:nvCxnSpPr>
        <p:spPr>
          <a:xfrm>
            <a:off x="2529833" y="2279502"/>
            <a:ext cx="132669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513209" y="1932331"/>
            <a:ext cx="1252779"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chemeClr val="tx1"/>
                    </a:gs>
                    <a:gs pos="30000">
                      <a:schemeClr val="tx1"/>
                    </a:gs>
                  </a:gsLst>
                  <a:lin ang="5400000" scaled="0"/>
                </a:gradFill>
              </a:rPr>
              <a:t>ItemAdded</a:t>
            </a:r>
            <a:endParaRPr lang="en-US" sz="1400" dirty="0" smtClean="0">
              <a:gradFill>
                <a:gsLst>
                  <a:gs pos="2917">
                    <a:schemeClr val="tx1"/>
                  </a:gs>
                  <a:gs pos="30000">
                    <a:schemeClr val="tx1"/>
                  </a:gs>
                </a:gsLst>
                <a:lin ang="5400000" scaled="0"/>
              </a:gradFill>
            </a:endParaRPr>
          </a:p>
        </p:txBody>
      </p:sp>
      <p:sp>
        <p:nvSpPr>
          <p:cNvPr id="32" name="Oval 31"/>
          <p:cNvSpPr/>
          <p:nvPr/>
        </p:nvSpPr>
        <p:spPr bwMode="auto">
          <a:xfrm>
            <a:off x="3369793" y="2292273"/>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cxnSp>
        <p:nvCxnSpPr>
          <p:cNvPr id="34" name="Straight Arrow Connector 33"/>
          <p:cNvCxnSpPr/>
          <p:nvPr/>
        </p:nvCxnSpPr>
        <p:spPr>
          <a:xfrm>
            <a:off x="6399986" y="2305376"/>
            <a:ext cx="2942451" cy="1277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270983" y="1916698"/>
            <a:ext cx="2511329" cy="489365"/>
          </a:xfrm>
          <a:prstGeom prst="rect">
            <a:avLst/>
          </a:prstGeom>
          <a:noFill/>
        </p:spPr>
        <p:txBody>
          <a:bodyPr wrap="none" lIns="182880" tIns="146304" rIns="182880" bIns="146304" rtlCol="0">
            <a:spAutoFit/>
          </a:bodyPr>
          <a:lstStyle/>
          <a:p>
            <a:pPr>
              <a:lnSpc>
                <a:spcPct val="90000"/>
              </a:lnSpc>
              <a:spcAft>
                <a:spcPts val="600"/>
              </a:spcAft>
            </a:pPr>
            <a:r>
              <a:rPr lang="en-US" sz="1400" dirty="0" err="1" smtClean="0">
                <a:gradFill>
                  <a:gsLst>
                    <a:gs pos="2917">
                      <a:schemeClr val="tx1"/>
                    </a:gs>
                    <a:gs pos="30000">
                      <a:schemeClr val="tx1"/>
                    </a:gs>
                  </a:gsLst>
                  <a:lin ang="5400000" scaled="0"/>
                </a:gradFill>
              </a:rPr>
              <a:t>PhotoLocation</a:t>
            </a:r>
            <a:r>
              <a:rPr lang="en-US" sz="1400" dirty="0" smtClean="0">
                <a:gradFill>
                  <a:gsLst>
                    <a:gs pos="2917">
                      <a:schemeClr val="tx1"/>
                    </a:gs>
                    <a:gs pos="30000">
                      <a:schemeClr val="tx1"/>
                    </a:gs>
                  </a:gsLst>
                  <a:lin ang="5400000" scaled="0"/>
                </a:gradFill>
              </a:rPr>
              <a:t> : </a:t>
            </a:r>
            <a:r>
              <a:rPr lang="en-US" sz="1400" dirty="0" err="1" smtClean="0">
                <a:gradFill>
                  <a:gsLst>
                    <a:gs pos="2917">
                      <a:schemeClr val="tx1"/>
                    </a:gs>
                    <a:gs pos="30000">
                      <a:schemeClr val="tx1"/>
                    </a:gs>
                  </a:gsLst>
                  <a:lin ang="5400000" scaled="0"/>
                </a:gradFill>
              </a:rPr>
              <a:t>TableEntity</a:t>
            </a:r>
            <a:endParaRPr lang="en-US" sz="1400" dirty="0" smtClean="0">
              <a:gradFill>
                <a:gsLst>
                  <a:gs pos="2917">
                    <a:schemeClr val="tx1"/>
                  </a:gs>
                  <a:gs pos="30000">
                    <a:schemeClr val="tx1"/>
                  </a:gs>
                </a:gsLst>
                <a:lin ang="5400000" scaled="0"/>
              </a:gradFill>
            </a:endParaRPr>
          </a:p>
        </p:txBody>
      </p:sp>
      <p:sp>
        <p:nvSpPr>
          <p:cNvPr id="36" name="Oval 35"/>
          <p:cNvSpPr/>
          <p:nvPr/>
        </p:nvSpPr>
        <p:spPr bwMode="auto">
          <a:xfrm>
            <a:off x="8616317" y="2168401"/>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a:t>
            </a:r>
            <a:endParaRPr lang="en-US" sz="2000" dirty="0">
              <a:gradFill>
                <a:gsLst>
                  <a:gs pos="0">
                    <a:srgbClr val="FFFFFF"/>
                  </a:gs>
                  <a:gs pos="100000">
                    <a:srgbClr val="FFFFFF"/>
                  </a:gs>
                </a:gsLst>
                <a:lin ang="5400000" scaled="0"/>
              </a:gradFill>
            </a:endParaRPr>
          </a:p>
        </p:txBody>
      </p:sp>
      <p:cxnSp>
        <p:nvCxnSpPr>
          <p:cNvPr id="24" name="Straight Arrow Connector 23"/>
          <p:cNvCxnSpPr/>
          <p:nvPr/>
        </p:nvCxnSpPr>
        <p:spPr>
          <a:xfrm>
            <a:off x="6423383" y="3216951"/>
            <a:ext cx="2942451" cy="39518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451549">
            <a:off x="6390404" y="2936352"/>
            <a:ext cx="2300053"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PartitionKey</a:t>
            </a:r>
            <a:r>
              <a:rPr lang="en-US" sz="1400" dirty="0" smtClean="0">
                <a:gradFill>
                  <a:gsLst>
                    <a:gs pos="2917">
                      <a:schemeClr val="tx1"/>
                    </a:gs>
                    <a:gs pos="30000">
                      <a:schemeClr val="tx1"/>
                    </a:gs>
                  </a:gsLst>
                  <a:lin ang="5400000" scaled="0"/>
                </a:gradFill>
              </a:rPr>
              <a:t> + </a:t>
            </a:r>
            <a:r>
              <a:rPr lang="en-US" sz="1400" dirty="0" err="1" smtClean="0">
                <a:gradFill>
                  <a:gsLst>
                    <a:gs pos="2917">
                      <a:schemeClr val="tx1"/>
                    </a:gs>
                    <a:gs pos="30000">
                      <a:schemeClr val="tx1"/>
                    </a:gs>
                  </a:gsLst>
                  <a:lin ang="5400000" scaled="0"/>
                </a:gradFill>
              </a:rPr>
              <a:t>RowKey</a:t>
            </a:r>
            <a:r>
              <a:rPr lang="en-US" sz="1400" dirty="0" smtClean="0">
                <a:gradFill>
                  <a:gsLst>
                    <a:gs pos="2917">
                      <a:schemeClr val="tx1"/>
                    </a:gs>
                    <a:gs pos="30000">
                      <a:schemeClr val="tx1"/>
                    </a:gs>
                  </a:gsLst>
                  <a:lin ang="5400000" scaled="0"/>
                </a:gradFill>
              </a:rPr>
              <a:t>”</a:t>
            </a:r>
          </a:p>
        </p:txBody>
      </p:sp>
      <p:sp>
        <p:nvSpPr>
          <p:cNvPr id="31" name="Oval 30"/>
          <p:cNvSpPr/>
          <p:nvPr/>
        </p:nvSpPr>
        <p:spPr bwMode="auto">
          <a:xfrm>
            <a:off x="8616317" y="3369208"/>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3</a:t>
            </a:r>
            <a:endParaRPr lang="en-US" sz="2000" dirty="0">
              <a:gradFill>
                <a:gsLst>
                  <a:gs pos="0">
                    <a:srgbClr val="FFFFFF"/>
                  </a:gs>
                  <a:gs pos="100000">
                    <a:srgbClr val="FFFFFF"/>
                  </a:gs>
                </a:gsLst>
                <a:lin ang="5400000" scaled="0"/>
              </a:gradFill>
            </a:endParaRPr>
          </a:p>
        </p:txBody>
      </p:sp>
      <p:cxnSp>
        <p:nvCxnSpPr>
          <p:cNvPr id="33" name="Straight Arrow Connector 32"/>
          <p:cNvCxnSpPr/>
          <p:nvPr/>
        </p:nvCxnSpPr>
        <p:spPr>
          <a:xfrm flipH="1">
            <a:off x="6219421" y="3993983"/>
            <a:ext cx="3242179" cy="33888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rot="21282690">
            <a:off x="6346495" y="3801913"/>
            <a:ext cx="2300053"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PartitionKey</a:t>
            </a:r>
            <a:r>
              <a:rPr lang="en-US" sz="1400" dirty="0" smtClean="0">
                <a:gradFill>
                  <a:gsLst>
                    <a:gs pos="2917">
                      <a:schemeClr val="tx1"/>
                    </a:gs>
                    <a:gs pos="30000">
                      <a:schemeClr val="tx1"/>
                    </a:gs>
                  </a:gsLst>
                  <a:lin ang="5400000" scaled="0"/>
                </a:gradFill>
              </a:rPr>
              <a:t> + </a:t>
            </a:r>
            <a:r>
              <a:rPr lang="en-US" sz="1400" dirty="0" err="1" smtClean="0">
                <a:gradFill>
                  <a:gsLst>
                    <a:gs pos="2917">
                      <a:schemeClr val="tx1"/>
                    </a:gs>
                    <a:gs pos="30000">
                      <a:schemeClr val="tx1"/>
                    </a:gs>
                  </a:gsLst>
                  <a:lin ang="5400000" scaled="0"/>
                </a:gradFill>
              </a:rPr>
              <a:t>RowKey</a:t>
            </a:r>
            <a:r>
              <a:rPr lang="en-US" sz="1400" dirty="0" smtClean="0">
                <a:gradFill>
                  <a:gsLst>
                    <a:gs pos="2917">
                      <a:schemeClr val="tx1"/>
                    </a:gs>
                    <a:gs pos="30000">
                      <a:schemeClr val="tx1"/>
                    </a:gs>
                  </a:gsLst>
                  <a:lin ang="5400000" scaled="0"/>
                </a:gradFill>
              </a:rPr>
              <a:t>”</a:t>
            </a:r>
          </a:p>
        </p:txBody>
      </p:sp>
      <p:sp>
        <p:nvSpPr>
          <p:cNvPr id="38" name="Oval 37"/>
          <p:cNvSpPr/>
          <p:nvPr/>
        </p:nvSpPr>
        <p:spPr bwMode="auto">
          <a:xfrm>
            <a:off x="8640126" y="3980122"/>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4</a:t>
            </a:r>
            <a:endParaRPr lang="en-US" sz="2000" dirty="0">
              <a:gradFill>
                <a:gsLst>
                  <a:gs pos="0">
                    <a:srgbClr val="FFFFFF"/>
                  </a:gs>
                  <a:gs pos="100000">
                    <a:srgbClr val="FFFFFF"/>
                  </a:gs>
                </a:gsLst>
                <a:lin ang="5400000" scaled="0"/>
              </a:gradFill>
            </a:endParaRPr>
          </a:p>
        </p:txBody>
      </p:sp>
      <p:cxnSp>
        <p:nvCxnSpPr>
          <p:cNvPr id="39" name="Straight Arrow Connector 38"/>
          <p:cNvCxnSpPr/>
          <p:nvPr/>
        </p:nvCxnSpPr>
        <p:spPr>
          <a:xfrm>
            <a:off x="6537963" y="5614809"/>
            <a:ext cx="2942451" cy="1277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032342" y="5237443"/>
            <a:ext cx="92063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Stream</a:t>
            </a:r>
          </a:p>
        </p:txBody>
      </p:sp>
      <p:sp>
        <p:nvSpPr>
          <p:cNvPr id="41" name="Oval 40"/>
          <p:cNvSpPr/>
          <p:nvPr/>
        </p:nvSpPr>
        <p:spPr bwMode="auto">
          <a:xfrm>
            <a:off x="8686550" y="5447435"/>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6</a:t>
            </a:r>
            <a:endParaRPr lang="en-US" sz="2000" dirty="0">
              <a:gradFill>
                <a:gsLst>
                  <a:gs pos="0">
                    <a:srgbClr val="FFFFFF"/>
                  </a:gs>
                  <a:gs pos="100000">
                    <a:srgbClr val="FFFFFF"/>
                  </a:gs>
                </a:gsLst>
                <a:lin ang="5400000" scaled="0"/>
              </a:gradFill>
            </a:endParaRPr>
          </a:p>
        </p:txBody>
      </p:sp>
      <p:cxnSp>
        <p:nvCxnSpPr>
          <p:cNvPr id="43" name="Straight Arrow Connector 42"/>
          <p:cNvCxnSpPr/>
          <p:nvPr/>
        </p:nvCxnSpPr>
        <p:spPr>
          <a:xfrm>
            <a:off x="1548641" y="3407443"/>
            <a:ext cx="2116339" cy="178485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20330" y="3982758"/>
            <a:ext cx="92063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Stream</a:t>
            </a:r>
          </a:p>
        </p:txBody>
      </p:sp>
      <p:sp>
        <p:nvSpPr>
          <p:cNvPr id="45" name="Oval 44"/>
          <p:cNvSpPr/>
          <p:nvPr/>
        </p:nvSpPr>
        <p:spPr bwMode="auto">
          <a:xfrm>
            <a:off x="3019094" y="4684871"/>
            <a:ext cx="359930" cy="321459"/>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5</a:t>
            </a:r>
            <a:endParaRPr lang="en-US" sz="2000" dirty="0">
              <a:gradFill>
                <a:gsLst>
                  <a:gs pos="0">
                    <a:srgbClr val="FFFFFF"/>
                  </a:gs>
                  <a:gs pos="100000">
                    <a:srgbClr val="FFFFFF"/>
                  </a:gs>
                </a:gsLst>
                <a:lin ang="5400000" scaled="0"/>
              </a:gradFill>
            </a:endParaRPr>
          </a:p>
        </p:txBody>
      </p:sp>
      <p:sp>
        <p:nvSpPr>
          <p:cNvPr id="46" name="Freeform 81"/>
          <p:cNvSpPr>
            <a:spLocks noEditPoints="1"/>
          </p:cNvSpPr>
          <p:nvPr/>
        </p:nvSpPr>
        <p:spPr bwMode="black">
          <a:xfrm>
            <a:off x="7345680" y="3324168"/>
            <a:ext cx="392175" cy="30362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ln/>
          <a:extLst/>
        </p:spPr>
        <p:style>
          <a:lnRef idx="2">
            <a:schemeClr val="accent2"/>
          </a:lnRef>
          <a:fillRef idx="1">
            <a:schemeClr val="lt1"/>
          </a:fillRef>
          <a:effectRef idx="0">
            <a:schemeClr val="accent2"/>
          </a:effectRef>
          <a:fontRef idx="minor">
            <a:schemeClr val="dk1"/>
          </a:fontRef>
        </p:style>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8" name="Freeform 81"/>
          <p:cNvSpPr>
            <a:spLocks noEditPoints="1"/>
          </p:cNvSpPr>
          <p:nvPr/>
        </p:nvSpPr>
        <p:spPr bwMode="black">
          <a:xfrm>
            <a:off x="7345680" y="4124301"/>
            <a:ext cx="392175" cy="30362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ln/>
          <a:extLst/>
        </p:spPr>
        <p:style>
          <a:lnRef idx="2">
            <a:schemeClr val="accent2"/>
          </a:lnRef>
          <a:fillRef idx="1">
            <a:schemeClr val="lt1"/>
          </a:fillRef>
          <a:effectRef idx="0">
            <a:schemeClr val="accent2"/>
          </a:effectRef>
          <a:fontRef idx="minor">
            <a:schemeClr val="dk1"/>
          </a:fontRef>
        </p:style>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57203" y="5655457"/>
            <a:ext cx="1074809" cy="604580"/>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46850" y="3892084"/>
            <a:ext cx="1031181" cy="580039"/>
          </a:xfrm>
          <a:prstGeom prst="rect">
            <a:avLst/>
          </a:prstGeom>
        </p:spPr>
      </p:pic>
    </p:spTree>
    <p:extLst>
      <p:ext uri="{BB962C8B-B14F-4D97-AF65-F5344CB8AC3E}">
        <p14:creationId xmlns:p14="http://schemas.microsoft.com/office/powerpoint/2010/main" val="598336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left)">
                                      <p:cBhvr>
                                        <p:cTn id="71" dur="500"/>
                                        <p:tgtEl>
                                          <p:spTgt spid="3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5" grpId="0"/>
      <p:bldP spid="36" grpId="0" animBg="1"/>
      <p:bldP spid="26" grpId="0"/>
      <p:bldP spid="31" grpId="0" animBg="1"/>
      <p:bldP spid="37" grpId="0"/>
      <p:bldP spid="38" grpId="0" animBg="1"/>
      <p:bldP spid="40" grpId="0"/>
      <p:bldP spid="41" grpId="0" animBg="1"/>
      <p:bldP spid="44" grpId="0"/>
      <p:bldP spid="45" grpId="0" animBg="1"/>
      <p:bldP spid="46" grpId="0" animBg="1"/>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Web Jobs</a:t>
            </a:r>
            <a:endParaRPr lang="en-US" dirty="0"/>
          </a:p>
        </p:txBody>
      </p:sp>
      <p:sp>
        <p:nvSpPr>
          <p:cNvPr id="3" name="Text Placeholder 2"/>
          <p:cNvSpPr>
            <a:spLocks noGrp="1"/>
          </p:cNvSpPr>
          <p:nvPr>
            <p:ph type="body" sz="quarter" idx="12"/>
          </p:nvPr>
        </p:nvSpPr>
        <p:spPr/>
        <p:txBody>
          <a:bodyPr/>
          <a:lstStyle/>
          <a:p>
            <a:r>
              <a:rPr lang="en-US" dirty="0" smtClean="0"/>
              <a:t>Kirk Evans</a:t>
            </a:r>
          </a:p>
          <a:p>
            <a:r>
              <a:rPr lang="en-US" dirty="0" smtClean="0"/>
              <a:t>@</a:t>
            </a:r>
            <a:r>
              <a:rPr lang="en-US" dirty="0" err="1" smtClean="0"/>
              <a:t>kaevans</a:t>
            </a:r>
            <a:endParaRPr lang="en-US" dirty="0"/>
          </a:p>
        </p:txBody>
      </p:sp>
    </p:spTree>
    <p:extLst>
      <p:ext uri="{BB962C8B-B14F-4D97-AF65-F5344CB8AC3E}">
        <p14:creationId xmlns:p14="http://schemas.microsoft.com/office/powerpoint/2010/main" val="317566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478423"/>
          </a:xfrm>
        </p:spPr>
        <p:txBody>
          <a:bodyPr/>
          <a:lstStyle/>
          <a:p>
            <a:r>
              <a:rPr lang="en-US" dirty="0" smtClean="0"/>
              <a:t>Get started for free</a:t>
            </a:r>
          </a:p>
          <a:p>
            <a:pPr lvl="1"/>
            <a:r>
              <a:rPr lang="en-US" dirty="0" smtClean="0"/>
              <a:t>10 free Azure web sites</a:t>
            </a:r>
          </a:p>
          <a:p>
            <a:pPr lvl="1"/>
            <a:r>
              <a:rPr lang="en-US" dirty="0" smtClean="0"/>
              <a:t>40 MB free Azure SQL database</a:t>
            </a:r>
          </a:p>
          <a:p>
            <a:r>
              <a:rPr lang="en-US" dirty="0" smtClean="0"/>
              <a:t>Free one month trial</a:t>
            </a:r>
          </a:p>
          <a:p>
            <a:pPr lvl="1"/>
            <a:r>
              <a:rPr lang="en-US" dirty="0" smtClean="0"/>
              <a:t>$200 credit</a:t>
            </a:r>
          </a:p>
          <a:p>
            <a:pPr lvl="1"/>
            <a:r>
              <a:rPr lang="en-US" dirty="0" smtClean="0"/>
              <a:t>Full access to everything</a:t>
            </a:r>
          </a:p>
          <a:p>
            <a:r>
              <a:rPr lang="en-US" dirty="0" smtClean="0"/>
              <a:t>MSDN Benefit</a:t>
            </a:r>
          </a:p>
          <a:p>
            <a:pPr lvl="1"/>
            <a:r>
              <a:rPr lang="en-US" dirty="0" smtClean="0"/>
              <a:t>Credits every month</a:t>
            </a:r>
          </a:p>
          <a:p>
            <a:endParaRPr lang="en-US" dirty="0" smtClean="0"/>
          </a:p>
          <a:p>
            <a:endParaRPr lang="en-US" dirty="0"/>
          </a:p>
        </p:txBody>
      </p:sp>
      <p:sp>
        <p:nvSpPr>
          <p:cNvPr id="4" name="Title 3"/>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44824217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30690"/>
          </a:xfrm>
        </p:spPr>
        <p:txBody>
          <a:bodyPr/>
          <a:lstStyle/>
          <a:p>
            <a:r>
              <a:rPr lang="en-US" dirty="0" smtClean="0"/>
              <a:t>My Sessions</a:t>
            </a:r>
          </a:p>
          <a:p>
            <a:pPr lvl="1"/>
            <a:r>
              <a:rPr lang="en-US" b="1" dirty="0" smtClean="0"/>
              <a:t>SPC298</a:t>
            </a:r>
            <a:r>
              <a:rPr lang="en-US" dirty="0" smtClean="0"/>
              <a:t> – Introduction to SharePoint and Windows Azure </a:t>
            </a:r>
            <a:r>
              <a:rPr lang="en-US" dirty="0" err="1" smtClean="0"/>
              <a:t>IaaS</a:t>
            </a:r>
            <a:endParaRPr lang="en-US" dirty="0" smtClean="0"/>
          </a:p>
          <a:p>
            <a:pPr lvl="1"/>
            <a:r>
              <a:rPr lang="en-US" b="1" dirty="0" smtClean="0"/>
              <a:t>SPC3992</a:t>
            </a:r>
            <a:r>
              <a:rPr lang="en-US" dirty="0" smtClean="0"/>
              <a:t> </a:t>
            </a:r>
            <a:r>
              <a:rPr lang="en-US" dirty="0"/>
              <a:t>- SharePoint Solutions and Architectures on Windows Azure Infrastructure </a:t>
            </a:r>
            <a:r>
              <a:rPr lang="en-US" dirty="0" smtClean="0"/>
              <a:t>Services</a:t>
            </a:r>
          </a:p>
          <a:p>
            <a:pPr lvl="1"/>
            <a:endParaRPr lang="en-US" dirty="0"/>
          </a:p>
          <a:p>
            <a:r>
              <a:rPr lang="en-US" dirty="0" smtClean="0"/>
              <a:t>Developer Sessions</a:t>
            </a:r>
          </a:p>
          <a:p>
            <a:pPr lvl="1"/>
            <a:r>
              <a:rPr lang="en-US" b="1" dirty="0" smtClean="0"/>
              <a:t>SPC393</a:t>
            </a:r>
            <a:r>
              <a:rPr lang="en-US" dirty="0" smtClean="0"/>
              <a:t> </a:t>
            </a:r>
            <a:r>
              <a:rPr lang="en-US" dirty="0"/>
              <a:t>- 7 Tenets of Highly Scalable SharePoint 2013 Apps</a:t>
            </a:r>
          </a:p>
          <a:p>
            <a:pPr lvl="1"/>
            <a:r>
              <a:rPr lang="en-US" b="1" dirty="0" smtClean="0"/>
              <a:t>SPC361</a:t>
            </a:r>
            <a:r>
              <a:rPr lang="en-US" dirty="0" smtClean="0"/>
              <a:t> - Creating </a:t>
            </a:r>
            <a:r>
              <a:rPr lang="en-US" dirty="0"/>
              <a:t>Cloud Hosted Line Of Business Applications with Apps for Office, O365, Azure, and </a:t>
            </a:r>
            <a:r>
              <a:rPr lang="en-US" dirty="0" smtClean="0"/>
              <a:t>WP8</a:t>
            </a:r>
          </a:p>
          <a:p>
            <a:pPr lvl="1"/>
            <a:r>
              <a:rPr lang="en-US" b="1" dirty="0" smtClean="0"/>
              <a:t>SPC419</a:t>
            </a:r>
            <a:r>
              <a:rPr lang="en-US" dirty="0" smtClean="0"/>
              <a:t> - Developing Cloud-Hosted Apps with MVC5</a:t>
            </a:r>
          </a:p>
          <a:p>
            <a:pPr lvl="1"/>
            <a:r>
              <a:rPr lang="en-US" b="1" dirty="0" smtClean="0"/>
              <a:t>SPC409</a:t>
            </a:r>
            <a:r>
              <a:rPr lang="en-US" dirty="0" smtClean="0"/>
              <a:t> – Deep dive: SharePoint and Office App Security Model (</a:t>
            </a:r>
            <a:r>
              <a:rPr lang="en-US" dirty="0" err="1" smtClean="0"/>
              <a:t>OAuth</a:t>
            </a:r>
            <a:r>
              <a:rPr lang="en-US" dirty="0" smtClean="0"/>
              <a:t> &amp; S2S)</a:t>
            </a:r>
          </a:p>
          <a:p>
            <a:pPr lvl="1"/>
            <a:r>
              <a:rPr lang="en-US" b="1" dirty="0" smtClean="0"/>
              <a:t>SPC325</a:t>
            </a:r>
            <a:r>
              <a:rPr lang="en-US" dirty="0" smtClean="0"/>
              <a:t> – Real-world examples of FTC to CAM transformations</a:t>
            </a:r>
          </a:p>
        </p:txBody>
      </p:sp>
      <p:sp>
        <p:nvSpPr>
          <p:cNvPr id="3" name="Title 2"/>
          <p:cNvSpPr>
            <a:spLocks noGrp="1"/>
          </p:cNvSpPr>
          <p:nvPr>
            <p:ph type="title"/>
          </p:nvPr>
        </p:nvSpPr>
        <p:spPr/>
        <p:txBody>
          <a:bodyPr/>
          <a:lstStyle/>
          <a:p>
            <a:r>
              <a:rPr lang="en-US" dirty="0" smtClean="0"/>
              <a:t>Related Content</a:t>
            </a:r>
            <a:endParaRPr lang="en-US" dirty="0"/>
          </a:p>
        </p:txBody>
      </p:sp>
    </p:spTree>
    <p:extLst>
      <p:ext uri="{BB962C8B-B14F-4D97-AF65-F5344CB8AC3E}">
        <p14:creationId xmlns:p14="http://schemas.microsoft.com/office/powerpoint/2010/main" val="246102143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214283"/>
          </a:xfrm>
        </p:spPr>
        <p:txBody>
          <a:bodyPr/>
          <a:lstStyle/>
          <a:p>
            <a:r>
              <a:rPr lang="en-US" sz="4800" dirty="0"/>
              <a:t>SDK, Tutorials, and Documentation</a:t>
            </a:r>
          </a:p>
          <a:p>
            <a:pPr lvl="1"/>
            <a:r>
              <a:rPr lang="en-US" sz="3200" dirty="0">
                <a:hlinkClick r:id="rId2"/>
              </a:rPr>
              <a:t>http://www.windowsazure.com/en-us/develop/net</a:t>
            </a:r>
            <a:r>
              <a:rPr lang="en-US" sz="3200" dirty="0"/>
              <a:t> </a:t>
            </a:r>
          </a:p>
          <a:p>
            <a:r>
              <a:rPr lang="en-US" sz="4800" dirty="0" smtClean="0"/>
              <a:t>Blogs</a:t>
            </a:r>
          </a:p>
          <a:p>
            <a:pPr lvl="1"/>
            <a:r>
              <a:rPr lang="en-US" sz="3200" dirty="0" smtClean="0">
                <a:hlinkClick r:id="rId3"/>
              </a:rPr>
              <a:t>Creating </a:t>
            </a:r>
            <a:r>
              <a:rPr lang="en-US" sz="3200" dirty="0">
                <a:hlinkClick r:id="rId3"/>
              </a:rPr>
              <a:t>a SharePoint 2013 App With Azure Web </a:t>
            </a:r>
            <a:r>
              <a:rPr lang="en-US" sz="3200" dirty="0" smtClean="0">
                <a:hlinkClick r:id="rId3"/>
              </a:rPr>
              <a:t>Sites</a:t>
            </a:r>
            <a:endParaRPr lang="en-US" sz="3200" dirty="0" smtClean="0"/>
          </a:p>
          <a:p>
            <a:pPr lvl="1"/>
            <a:r>
              <a:rPr lang="en-US" sz="3200" dirty="0">
                <a:hlinkClick r:id="rId4"/>
              </a:rPr>
              <a:t>Attaching Remote Event Receivers to Lists in the Host </a:t>
            </a:r>
            <a:r>
              <a:rPr lang="en-US" sz="3200" dirty="0" smtClean="0">
                <a:hlinkClick r:id="rId4"/>
              </a:rPr>
              <a:t>Web</a:t>
            </a:r>
            <a:endParaRPr lang="en-US" sz="3200" dirty="0" smtClean="0"/>
          </a:p>
          <a:p>
            <a:pPr lvl="1"/>
            <a:r>
              <a:rPr lang="en-US" sz="3200" dirty="0">
                <a:hlinkClick r:id="rId5"/>
              </a:rPr>
              <a:t>Building a SharePoint App as a Timer </a:t>
            </a:r>
            <a:r>
              <a:rPr lang="en-US" sz="3200" dirty="0" smtClean="0">
                <a:hlinkClick r:id="rId5"/>
              </a:rPr>
              <a:t>Job</a:t>
            </a:r>
            <a:endParaRPr lang="en-US" sz="3200" dirty="0" smtClean="0">
              <a:hlinkClick r:id="rId6"/>
            </a:endParaRPr>
          </a:p>
          <a:p>
            <a:pPr lvl="1"/>
            <a:r>
              <a:rPr lang="en-US" sz="3200" dirty="0">
                <a:hlinkClick r:id="rId7"/>
              </a:rPr>
              <a:t>Scaling up and scaling out in Windows Azure Web Sites</a:t>
            </a:r>
            <a:endParaRPr lang="en-US" sz="3200" dirty="0"/>
          </a:p>
          <a:p>
            <a:pPr lvl="1"/>
            <a:r>
              <a:rPr lang="en-US" sz="3200" dirty="0">
                <a:hlinkClick r:id="rId8"/>
              </a:rPr>
              <a:t>Best Practices for Windows Azure Web Sites</a:t>
            </a:r>
            <a:endParaRPr lang="en-US" sz="3200" dirty="0"/>
          </a:p>
          <a:p>
            <a:pPr lvl="1"/>
            <a:r>
              <a:rPr lang="en-US" sz="3200" dirty="0">
                <a:hlinkClick r:id="rId6"/>
              </a:rPr>
              <a:t>Introducing Windows Azure Web Jobs</a:t>
            </a:r>
            <a:endParaRPr lang="en-US" sz="3200" dirty="0"/>
          </a:p>
          <a:p>
            <a:endParaRPr lang="en-US" sz="3200" dirty="0" smtClean="0"/>
          </a:p>
          <a:p>
            <a:endParaRPr lang="en-US" sz="3200" dirty="0" smtClean="0"/>
          </a:p>
          <a:p>
            <a:endParaRPr lang="en-US" dirty="0"/>
          </a:p>
        </p:txBody>
      </p:sp>
      <p:sp>
        <p:nvSpPr>
          <p:cNvPr id="3" name="Title 2"/>
          <p:cNvSpPr>
            <a:spLocks noGrp="1"/>
          </p:cNvSpPr>
          <p:nvPr>
            <p:ph type="title"/>
          </p:nvPr>
        </p:nvSpPr>
        <p:spPr/>
        <p:txBody>
          <a:bodyPr/>
          <a:lstStyle/>
          <a:p>
            <a:r>
              <a:rPr lang="en-US" dirty="0" smtClean="0"/>
              <a:t>Links</a:t>
            </a:r>
            <a:endParaRPr lang="en-US" dirty="0"/>
          </a:p>
        </p:txBody>
      </p:sp>
    </p:spTree>
    <p:extLst>
      <p:ext uri="{BB962C8B-B14F-4D97-AF65-F5344CB8AC3E}">
        <p14:creationId xmlns:p14="http://schemas.microsoft.com/office/powerpoint/2010/main" val="143195907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547688" y="264873"/>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My Sessions</a:t>
            </a:r>
            <a:endParaRPr lang="en-US" dirty="0"/>
          </a:p>
        </p:txBody>
      </p:sp>
      <p:pic>
        <p:nvPicPr>
          <p:cNvPr id="6" name="Picture 5"/>
          <p:cNvPicPr>
            <a:picLocks noChangeAspect="1"/>
          </p:cNvPicPr>
          <p:nvPr/>
        </p:nvPicPr>
        <p:blipFill>
          <a:blip r:embed="rId2"/>
          <a:stretch>
            <a:fillRect/>
          </a:stretch>
        </p:blipFill>
        <p:spPr>
          <a:xfrm>
            <a:off x="4891881" y="1328293"/>
            <a:ext cx="3200400" cy="5200649"/>
          </a:xfrm>
          <a:prstGeom prst="rect">
            <a:avLst/>
          </a:prstGeom>
        </p:spPr>
      </p:pic>
      <p:pic>
        <p:nvPicPr>
          <p:cNvPr id="7" name="Picture 6"/>
          <p:cNvPicPr>
            <a:picLocks noChangeAspect="1"/>
          </p:cNvPicPr>
          <p:nvPr/>
        </p:nvPicPr>
        <p:blipFill>
          <a:blip r:embed="rId3"/>
          <a:stretch>
            <a:fillRect/>
          </a:stretch>
        </p:blipFill>
        <p:spPr>
          <a:xfrm>
            <a:off x="808037" y="1316638"/>
            <a:ext cx="3352800" cy="5132418"/>
          </a:xfrm>
          <a:prstGeom prst="rect">
            <a:avLst/>
          </a:prstGeom>
        </p:spPr>
      </p:pic>
      <p:pic>
        <p:nvPicPr>
          <p:cNvPr id="9" name="Picture 8"/>
          <p:cNvPicPr>
            <a:picLocks noChangeAspect="1"/>
          </p:cNvPicPr>
          <p:nvPr/>
        </p:nvPicPr>
        <p:blipFill>
          <a:blip r:embed="rId4"/>
          <a:stretch>
            <a:fillRect/>
          </a:stretch>
        </p:blipFill>
        <p:spPr>
          <a:xfrm>
            <a:off x="8823325" y="1328293"/>
            <a:ext cx="3200400" cy="5174542"/>
          </a:xfrm>
          <a:prstGeom prst="rect">
            <a:avLst/>
          </a:prstGeom>
        </p:spPr>
      </p:pic>
    </p:spTree>
    <p:extLst>
      <p:ext uri="{BB962C8B-B14F-4D97-AF65-F5344CB8AC3E}">
        <p14:creationId xmlns:p14="http://schemas.microsoft.com/office/powerpoint/2010/main" val="117594355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03237" y="1335087"/>
            <a:ext cx="3705225" cy="4981575"/>
          </a:xfrm>
          <a:prstGeom prst="rect">
            <a:avLst/>
          </a:prstGeom>
        </p:spPr>
      </p:pic>
      <p:pic>
        <p:nvPicPr>
          <p:cNvPr id="4" name="Picture 3"/>
          <p:cNvPicPr>
            <a:picLocks noChangeAspect="1"/>
          </p:cNvPicPr>
          <p:nvPr/>
        </p:nvPicPr>
        <p:blipFill>
          <a:blip r:embed="rId3"/>
          <a:stretch>
            <a:fillRect/>
          </a:stretch>
        </p:blipFill>
        <p:spPr>
          <a:xfrm>
            <a:off x="4448914" y="1321930"/>
            <a:ext cx="3714750" cy="4981575"/>
          </a:xfrm>
          <a:prstGeom prst="rect">
            <a:avLst/>
          </a:prstGeom>
        </p:spPr>
      </p:pic>
      <p:pic>
        <p:nvPicPr>
          <p:cNvPr id="5" name="Picture 4"/>
          <p:cNvPicPr>
            <a:picLocks noChangeAspect="1"/>
          </p:cNvPicPr>
          <p:nvPr/>
        </p:nvPicPr>
        <p:blipFill>
          <a:blip r:embed="rId4"/>
          <a:stretch>
            <a:fillRect/>
          </a:stretch>
        </p:blipFill>
        <p:spPr>
          <a:xfrm>
            <a:off x="8404117" y="1321929"/>
            <a:ext cx="3714750" cy="4981575"/>
          </a:xfrm>
          <a:prstGeom prst="rect">
            <a:avLst/>
          </a:prstGeom>
        </p:spPr>
      </p:pic>
      <p:sp>
        <p:nvSpPr>
          <p:cNvPr id="6" name="Title 4"/>
          <p:cNvSpPr txBox="1">
            <a:spLocks/>
          </p:cNvSpPr>
          <p:nvPr/>
        </p:nvSpPr>
        <p:spPr>
          <a:xfrm>
            <a:off x="547688" y="264873"/>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Related Sessions</a:t>
            </a:r>
            <a:endParaRPr lang="en-US" dirty="0"/>
          </a:p>
        </p:txBody>
      </p:sp>
    </p:spTree>
    <p:extLst>
      <p:ext uri="{BB962C8B-B14F-4D97-AF65-F5344CB8AC3E}">
        <p14:creationId xmlns:p14="http://schemas.microsoft.com/office/powerpoint/2010/main" val="32622087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680" y="2828395"/>
            <a:ext cx="8219813" cy="889249"/>
          </a:xfrm>
        </p:spPr>
        <p:txBody>
          <a:bodyPr/>
          <a:lstStyle/>
          <a:p>
            <a:pPr algn="ctr"/>
            <a:r>
              <a:rPr lang="fi-FI" sz="4800" dirty="0" smtClean="0"/>
              <a:t>http://officeams.codeplex.com</a:t>
            </a:r>
            <a:endParaRPr lang="en-US" sz="4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2253" y="1244219"/>
            <a:ext cx="6032667" cy="1584176"/>
          </a:xfrm>
          <a:prstGeom prst="rect">
            <a:avLst/>
          </a:prstGeom>
        </p:spPr>
      </p:pic>
      <p:sp>
        <p:nvSpPr>
          <p:cNvPr id="6" name="TextBox 5"/>
          <p:cNvSpPr txBox="1"/>
          <p:nvPr/>
        </p:nvSpPr>
        <p:spPr>
          <a:xfrm>
            <a:off x="1321693" y="4289350"/>
            <a:ext cx="9613786" cy="1646605"/>
          </a:xfrm>
          <a:prstGeom prst="rect">
            <a:avLst/>
          </a:prstGeom>
          <a:noFill/>
        </p:spPr>
        <p:txBody>
          <a:bodyPr wrap="none" lIns="182880" tIns="146304" rIns="182880" bIns="146304" rtlCol="0">
            <a:spAutoFit/>
          </a:bodyPr>
          <a:lstStyle/>
          <a:p>
            <a:pPr algn="ctr">
              <a:lnSpc>
                <a:spcPct val="90000"/>
              </a:lnSpc>
              <a:spcAft>
                <a:spcPts val="600"/>
              </a:spcAft>
            </a:pPr>
            <a:r>
              <a:rPr lang="en-US" sz="3600" b="1" dirty="0" smtClean="0">
                <a:gradFill>
                  <a:gsLst>
                    <a:gs pos="2917">
                      <a:schemeClr val="tx1"/>
                    </a:gs>
                    <a:gs pos="30000">
                      <a:schemeClr val="tx1"/>
                    </a:gs>
                  </a:gsLst>
                  <a:lin ang="5400000" scaled="0"/>
                </a:gradFill>
                <a:latin typeface="+mj-lt"/>
              </a:rPr>
              <a:t>Source for great reference app implementations</a:t>
            </a:r>
          </a:p>
          <a:p>
            <a:pPr algn="ctr">
              <a:lnSpc>
                <a:spcPct val="90000"/>
              </a:lnSpc>
              <a:spcAft>
                <a:spcPts val="600"/>
              </a:spcAft>
            </a:pPr>
            <a:r>
              <a:rPr lang="en-US" sz="2800" dirty="0" smtClean="0">
                <a:gradFill>
                  <a:gsLst>
                    <a:gs pos="2917">
                      <a:schemeClr val="tx1"/>
                    </a:gs>
                    <a:gs pos="30000">
                      <a:schemeClr val="tx1"/>
                    </a:gs>
                  </a:gsLst>
                  <a:lin ang="5400000" scaled="0"/>
                </a:gradFill>
                <a:latin typeface="+mj-lt"/>
              </a:rPr>
              <a:t>Publishing channel for ready to use examples on apps,</a:t>
            </a:r>
            <a:br>
              <a:rPr lang="en-US" sz="2800" dirty="0" smtClean="0">
                <a:gradFill>
                  <a:gsLst>
                    <a:gs pos="2917">
                      <a:schemeClr val="tx1"/>
                    </a:gs>
                    <a:gs pos="30000">
                      <a:schemeClr val="tx1"/>
                    </a:gs>
                  </a:gsLst>
                  <a:lin ang="5400000" scaled="0"/>
                </a:gradFill>
                <a:latin typeface="+mj-lt"/>
              </a:rPr>
            </a:br>
            <a:r>
              <a:rPr lang="en-US" sz="2800" dirty="0" smtClean="0">
                <a:gradFill>
                  <a:gsLst>
                    <a:gs pos="2917">
                      <a:schemeClr val="tx1"/>
                    </a:gs>
                    <a:gs pos="30000">
                      <a:schemeClr val="tx1"/>
                    </a:gs>
                  </a:gsLst>
                  <a:lin ang="5400000" scaled="0"/>
                </a:gradFill>
                <a:latin typeface="+mj-lt"/>
              </a:rPr>
              <a:t>which you can use in </a:t>
            </a:r>
            <a:r>
              <a:rPr lang="en-US" sz="2800" smtClean="0">
                <a:gradFill>
                  <a:gsLst>
                    <a:gs pos="2917">
                      <a:schemeClr val="tx1"/>
                    </a:gs>
                    <a:gs pos="30000">
                      <a:schemeClr val="tx1"/>
                    </a:gs>
                  </a:gsLst>
                  <a:lin ang="5400000" scaled="0"/>
                </a:gradFill>
                <a:latin typeface="+mj-lt"/>
              </a:rPr>
              <a:t>your own projects</a:t>
            </a:r>
            <a:endParaRPr lang="en-US" sz="2800" dirty="0" smtClean="0">
              <a:gradFill>
                <a:gsLst>
                  <a:gs pos="2917">
                    <a:schemeClr val="tx1"/>
                  </a:gs>
                  <a:gs pos="30000">
                    <a:schemeClr val="tx1"/>
                  </a:gs>
                </a:gsLst>
                <a:lin ang="5400000" scaled="0"/>
              </a:gradFill>
              <a:latin typeface="+mj-lt"/>
            </a:endParaRPr>
          </a:p>
        </p:txBody>
      </p:sp>
    </p:spTree>
    <p:extLst>
      <p:ext uri="{BB962C8B-B14F-4D97-AF65-F5344CB8AC3E}">
        <p14:creationId xmlns:p14="http://schemas.microsoft.com/office/powerpoint/2010/main" val="334409183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latin typeface="Segoe UI" panose="020B0502040204020203" pitchFamily="34" charset="0"/>
                <a:cs typeface="Segoe UI" panose="020B0502040204020203" pitchFamily="34" charset="0"/>
              </a:rPr>
              <a:t>StackOverflow</a:t>
            </a:r>
            <a:endParaRPr lang="en-US" sz="2040" dirty="0">
              <a:latin typeface="Segoe UI" panose="020B0502040204020203" pitchFamily="34" charset="0"/>
              <a:cs typeface="Segoe UI" panose="020B0502040204020203" pitchFamily="34" charset="0"/>
            </a:endParaRPr>
          </a:p>
          <a:p>
            <a:pPr lvl="1" defTabSz="577881"/>
            <a:r>
              <a:rPr lang="en-US" sz="2040" dirty="0">
                <a:latin typeface="Segoe UI" panose="020B0502040204020203" pitchFamily="34" charset="0"/>
                <a:cs typeface="Segoe UI" panose="020B0502040204020203" pitchFamily="34" charset="0"/>
              </a:rPr>
              <a:t>		</a:t>
            </a:r>
            <a:r>
              <a:rPr lang="en-US" sz="2040" dirty="0">
                <a:latin typeface="Segoe UI" panose="020B0502040204020203" pitchFamily="34" charset="0"/>
                <a:cs typeface="Segoe UI" panose="020B0502040204020203" pitchFamily="34" charset="0"/>
                <a:hlinkClick r:id="rId10"/>
              </a:rPr>
              <a:t>[Office]</a:t>
            </a:r>
            <a:r>
              <a:rPr lang="en-US" sz="2040" dirty="0">
                <a:latin typeface="Segoe UI" panose="020B0502040204020203" pitchFamily="34" charset="0"/>
                <a:cs typeface="Segoe UI" panose="020B0502040204020203" pitchFamily="34" charset="0"/>
              </a:rPr>
              <a:t> and </a:t>
            </a:r>
            <a:r>
              <a:rPr lang="en-US" sz="2040" dirty="0">
                <a:latin typeface="Segoe UI" panose="020B0502040204020203" pitchFamily="34" charset="0"/>
                <a:cs typeface="Segoe UI" panose="020B0502040204020203" pitchFamily="34" charset="0"/>
                <a:hlinkClick r:id="rId11"/>
              </a:rPr>
              <a:t>[SharePoint]</a:t>
            </a:r>
            <a:endParaRPr lang="en-US" sz="2040" dirty="0">
              <a:latin typeface="Segoe UI" panose="020B0502040204020203" pitchFamily="34" charset="0"/>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a:solidFill>
                  <a:srgbClr val="99CA53"/>
                </a:solidFill>
                <a:latin typeface="Segoe UI Light" panose="020B0502040204020203" pitchFamily="34" charset="0"/>
                <a:cs typeface="Segoe UI Light" panose="020B0502040204020203" pitchFamily="34" charset="0"/>
              </a:rPr>
              <a:t>Build </a:t>
            </a:r>
            <a:r>
              <a:rPr lang="en-US" sz="3999">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latin typeface="Segoe UI" panose="020B0502040204020203" pitchFamily="34" charset="0"/>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latin typeface="Segoe UI" panose="020B0502040204020203" pitchFamily="34" charset="0"/>
                <a:cs typeface="Segoe UI" panose="020B0502040204020203" pitchFamily="34" charset="0"/>
              </a:rPr>
              <a:t>and </a:t>
            </a:r>
            <a:r>
              <a:rPr lang="en-US" sz="2040" dirty="0">
                <a:latin typeface="Segoe UI" panose="020B0502040204020203" pitchFamily="34" charset="0"/>
                <a:cs typeface="Segoe UI" panose="020B0502040204020203" pitchFamily="34" charset="0"/>
                <a:hlinkClick r:id="rId13"/>
              </a:rPr>
              <a:t>Office 365 API Tools for Visual Studio 2013</a:t>
            </a:r>
            <a:endParaRPr lang="en-US" sz="2040" dirty="0">
              <a:latin typeface="Segoe UI" panose="020B0502040204020203" pitchFamily="34" charset="0"/>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1114770560"/>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57682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769989"/>
          </a:xfrm>
        </p:spPr>
        <p:txBody>
          <a:bodyPr/>
          <a:lstStyle/>
          <a:p>
            <a:r>
              <a:rPr lang="en-US" dirty="0" smtClean="0"/>
              <a:t>Cloud Patterns</a:t>
            </a:r>
          </a:p>
          <a:p>
            <a:r>
              <a:rPr lang="en-US" dirty="0" smtClean="0"/>
              <a:t>Azure Web Sites</a:t>
            </a:r>
          </a:p>
          <a:p>
            <a:r>
              <a:rPr lang="en-US" dirty="0" smtClean="0"/>
              <a:t>Azure Storage </a:t>
            </a:r>
          </a:p>
          <a:p>
            <a:r>
              <a:rPr lang="en-US" dirty="0" smtClean="0"/>
              <a:t>Web Jobs</a:t>
            </a:r>
            <a:endParaRPr lang="en-US" dirty="0"/>
          </a:p>
        </p:txBody>
      </p:sp>
      <p:sp>
        <p:nvSpPr>
          <p:cNvPr id="4" name="Title 3"/>
          <p:cNvSpPr>
            <a:spLocks noGrp="1"/>
          </p:cNvSpPr>
          <p:nvPr>
            <p:ph type="title"/>
          </p:nvPr>
        </p:nvSpPr>
        <p:spPr/>
        <p:txBody>
          <a:bodyPr/>
          <a:lstStyle/>
          <a:p>
            <a:r>
              <a:rPr lang="en-US" dirty="0" smtClean="0"/>
              <a:t>Agenda</a:t>
            </a:r>
            <a:endParaRPr lang="en-US" dirty="0"/>
          </a:p>
        </p:txBody>
      </p:sp>
      <p:sp>
        <p:nvSpPr>
          <p:cNvPr id="2" name="TextBox 1"/>
          <p:cNvSpPr txBox="1"/>
          <p:nvPr/>
        </p:nvSpPr>
        <p:spPr>
          <a:xfrm>
            <a:off x="10700659" y="6011862"/>
            <a:ext cx="173592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t>
            </a:r>
            <a:r>
              <a:rPr lang="en-US" sz="2400" dirty="0" err="1" smtClean="0">
                <a:gradFill>
                  <a:gsLst>
                    <a:gs pos="2917">
                      <a:schemeClr val="tx1"/>
                    </a:gs>
                    <a:gs pos="30000">
                      <a:schemeClr val="tx1"/>
                    </a:gs>
                  </a:gsLst>
                  <a:lin ang="5400000" scaled="0"/>
                </a:gradFill>
              </a:rPr>
              <a:t>kaevans</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00658089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4279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Patterns</a:t>
            </a:r>
            <a:endParaRPr lang="en-US" dirty="0"/>
          </a:p>
        </p:txBody>
      </p:sp>
    </p:spTree>
    <p:extLst>
      <p:ext uri="{BB962C8B-B14F-4D97-AF65-F5344CB8AC3E}">
        <p14:creationId xmlns:p14="http://schemas.microsoft.com/office/powerpoint/2010/main" val="244960010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Computing</a:t>
            </a:r>
            <a:endParaRPr lang="en-US" dirty="0">
              <a:solidFill>
                <a:schemeClr val="accent2">
                  <a:alpha val="99000"/>
                </a:schemeClr>
              </a:solidFill>
            </a:endParaRPr>
          </a:p>
        </p:txBody>
      </p:sp>
      <p:grpSp>
        <p:nvGrpSpPr>
          <p:cNvPr id="12" name="Group 11"/>
          <p:cNvGrpSpPr/>
          <p:nvPr/>
        </p:nvGrpSpPr>
        <p:grpSpPr>
          <a:xfrm>
            <a:off x="8279358" y="1475003"/>
            <a:ext cx="3631646" cy="4066395"/>
            <a:chOff x="8115303" y="1446213"/>
            <a:chExt cx="3560760" cy="3987024"/>
          </a:xfrm>
        </p:grpSpPr>
        <p:sp>
          <p:nvSpPr>
            <p:cNvPr id="43" name="Rectangle 42"/>
            <p:cNvSpPr/>
            <p:nvPr/>
          </p:nvSpPr>
          <p:spPr bwMode="auto">
            <a:xfrm>
              <a:off x="8115303" y="4752940"/>
              <a:ext cx="3560760" cy="68029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Rectangle 41"/>
            <p:cNvSpPr/>
            <p:nvPr/>
          </p:nvSpPr>
          <p:spPr bwMode="auto">
            <a:xfrm>
              <a:off x="8115303" y="1446213"/>
              <a:ext cx="3560760" cy="32002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6" name="Rectangle 25"/>
            <p:cNvSpPr/>
            <p:nvPr/>
          </p:nvSpPr>
          <p:spPr>
            <a:xfrm>
              <a:off x="8234184" y="4158734"/>
              <a:ext cx="3322998" cy="374846"/>
            </a:xfrm>
            <a:prstGeom prst="rect">
              <a:avLst/>
            </a:prstGeom>
          </p:spPr>
          <p:txBody>
            <a:bodyPr wrap="square">
              <a:spAutoFit/>
            </a:bodyPr>
            <a:lstStyle/>
            <a:p>
              <a:pPr algn="ctr" defTabSz="1242925">
                <a:lnSpc>
                  <a:spcPct val="90000"/>
                </a:lnSpc>
              </a:pPr>
              <a:r>
                <a:rPr lang="en-US" sz="2040" dirty="0">
                  <a:solidFill>
                    <a:schemeClr val="bg2">
                      <a:lumMod val="50000"/>
                      <a:alpha val="99000"/>
                    </a:schemeClr>
                  </a:solidFill>
                </a:rPr>
                <a:t>Software-as-a-Service</a:t>
              </a:r>
            </a:p>
          </p:txBody>
        </p:sp>
        <p:sp>
          <p:nvSpPr>
            <p:cNvPr id="23" name="TextBox 22"/>
            <p:cNvSpPr txBox="1"/>
            <p:nvPr/>
          </p:nvSpPr>
          <p:spPr>
            <a:xfrm>
              <a:off x="8152004" y="4715157"/>
              <a:ext cx="3487358" cy="692475"/>
            </a:xfrm>
            <a:prstGeom prst="rect">
              <a:avLst/>
            </a:prstGeom>
            <a:noFill/>
            <a:ln>
              <a:noFill/>
            </a:ln>
            <a:effectLst>
              <a:reflection stA="50000" endPos="32000" dist="63500" dir="5400000" sy="-100000" algn="bl" rotWithShape="0"/>
            </a:effectLst>
          </p:spPr>
          <p:txBody>
            <a:bodyPr wrap="square" lIns="0" tIns="0" rIns="0" bIns="0" rtlCol="0" anchor="ctr" anchorCtr="0">
              <a:noAutofit/>
            </a:bodyPr>
            <a:lstStyle>
              <a:defPPr>
                <a:defRPr lang="en-US"/>
              </a:defPPr>
              <a:lvl1pPr algn="ctr">
                <a:defRPr sz="3600">
                  <a:solidFill>
                    <a:schemeClr val="bg2">
                      <a:lumMod val="50000"/>
                      <a:alpha val="99000"/>
                    </a:schemeClr>
                  </a:solidFill>
                </a:defRPr>
              </a:lvl1pPr>
            </a:lstStyle>
            <a:p>
              <a:r>
                <a:rPr lang="en-US" sz="3672" dirty="0">
                  <a:solidFill>
                    <a:schemeClr val="bg1">
                      <a:alpha val="99000"/>
                    </a:schemeClr>
                  </a:solidFill>
                </a:rPr>
                <a:t>consume</a:t>
              </a:r>
            </a:p>
          </p:txBody>
        </p:sp>
        <p:sp>
          <p:nvSpPr>
            <p:cNvPr id="24" name="TextBox 23"/>
            <p:cNvSpPr txBox="1"/>
            <p:nvPr/>
          </p:nvSpPr>
          <p:spPr>
            <a:xfrm>
              <a:off x="9035797" y="3364369"/>
              <a:ext cx="1621555" cy="954855"/>
            </a:xfrm>
            <a:prstGeom prst="rect">
              <a:avLst/>
            </a:prstGeom>
            <a:noFill/>
          </p:spPr>
          <p:txBody>
            <a:bodyPr wrap="none" lIns="124326" tIns="62162" rIns="124326" bIns="62162" rtlCol="0">
              <a:spAutoFit/>
            </a:bodyPr>
            <a:lstStyle>
              <a:defPPr>
                <a:defRPr lang="en-US"/>
              </a:defPPr>
              <a:lvl1pPr>
                <a:defRPr sz="5300">
                  <a:solidFill>
                    <a:schemeClr val="accent2">
                      <a:alpha val="99000"/>
                    </a:schemeClr>
                  </a:solidFill>
                  <a:latin typeface="Segoe" pitchFamily="34" charset="0"/>
                </a:defRPr>
              </a:lvl1pPr>
            </a:lstStyle>
            <a:p>
              <a:r>
                <a:rPr lang="en-US" sz="5405" dirty="0" err="1">
                  <a:latin typeface="Segoe UI Light" pitchFamily="34" charset="0"/>
                </a:rPr>
                <a:t>SaaS</a:t>
              </a:r>
              <a:endParaRPr lang="en-US" sz="5405" dirty="0">
                <a:latin typeface="Segoe UI Light" pitchFamily="34" charset="0"/>
              </a:endParaRPr>
            </a:p>
          </p:txBody>
        </p:sp>
      </p:grpSp>
      <p:grpSp>
        <p:nvGrpSpPr>
          <p:cNvPr id="11" name="Group 10"/>
          <p:cNvGrpSpPr/>
          <p:nvPr/>
        </p:nvGrpSpPr>
        <p:grpSpPr>
          <a:xfrm>
            <a:off x="4404843" y="1475003"/>
            <a:ext cx="3631646" cy="4066395"/>
            <a:chOff x="4316414" y="1446213"/>
            <a:chExt cx="3560760" cy="3987024"/>
          </a:xfrm>
        </p:grpSpPr>
        <p:sp>
          <p:nvSpPr>
            <p:cNvPr id="44" name="Rectangle 43"/>
            <p:cNvSpPr/>
            <p:nvPr/>
          </p:nvSpPr>
          <p:spPr bwMode="auto">
            <a:xfrm>
              <a:off x="4316414" y="4752940"/>
              <a:ext cx="3560760" cy="68029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1" name="Rectangle 40"/>
            <p:cNvSpPr/>
            <p:nvPr/>
          </p:nvSpPr>
          <p:spPr bwMode="auto">
            <a:xfrm>
              <a:off x="4316414" y="1446213"/>
              <a:ext cx="3560760" cy="32002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2" name="Rectangle 31"/>
            <p:cNvSpPr/>
            <p:nvPr/>
          </p:nvSpPr>
          <p:spPr>
            <a:xfrm>
              <a:off x="4430163" y="4158734"/>
              <a:ext cx="3333264" cy="374846"/>
            </a:xfrm>
            <a:prstGeom prst="rect">
              <a:avLst/>
            </a:prstGeom>
          </p:spPr>
          <p:txBody>
            <a:bodyPr wrap="square">
              <a:spAutoFit/>
            </a:bodyPr>
            <a:lstStyle/>
            <a:p>
              <a:pPr algn="ctr" defTabSz="1242925">
                <a:lnSpc>
                  <a:spcPct val="90000"/>
                </a:lnSpc>
              </a:pPr>
              <a:r>
                <a:rPr lang="en-US" sz="2040" dirty="0">
                  <a:solidFill>
                    <a:schemeClr val="bg2">
                      <a:lumMod val="50000"/>
                      <a:alpha val="99000"/>
                    </a:schemeClr>
                  </a:solidFill>
                </a:rPr>
                <a:t>Platform-as-a-Service</a:t>
              </a:r>
            </a:p>
          </p:txBody>
        </p:sp>
        <p:sp>
          <p:nvSpPr>
            <p:cNvPr id="29" name="TextBox 28"/>
            <p:cNvSpPr txBox="1"/>
            <p:nvPr/>
          </p:nvSpPr>
          <p:spPr>
            <a:xfrm>
              <a:off x="4353116" y="4715157"/>
              <a:ext cx="3487356" cy="692475"/>
            </a:xfrm>
            <a:prstGeom prst="rect">
              <a:avLst/>
            </a:prstGeom>
            <a:noFill/>
            <a:ln>
              <a:noFill/>
            </a:ln>
            <a:effectLst>
              <a:reflection stA="50000" endPos="32000" dist="63500" dir="5400000" sy="-100000" algn="bl" rotWithShape="0"/>
            </a:effectLst>
          </p:spPr>
          <p:txBody>
            <a:bodyPr wrap="square" lIns="0" tIns="0" rIns="0" bIns="0" rtlCol="0" anchor="ctr" anchorCtr="0">
              <a:noAutofit/>
            </a:bodyPr>
            <a:lstStyle>
              <a:defPPr>
                <a:defRPr lang="en-US"/>
              </a:defPPr>
              <a:lvl1pPr algn="ctr">
                <a:defRPr sz="3600">
                  <a:solidFill>
                    <a:schemeClr val="bg2">
                      <a:lumMod val="50000"/>
                      <a:alpha val="99000"/>
                    </a:schemeClr>
                  </a:solidFill>
                </a:defRPr>
              </a:lvl1pPr>
            </a:lstStyle>
            <a:p>
              <a:r>
                <a:rPr lang="en-US" sz="3672" dirty="0">
                  <a:solidFill>
                    <a:schemeClr val="bg1">
                      <a:alpha val="99000"/>
                    </a:schemeClr>
                  </a:solidFill>
                </a:rPr>
                <a:t>build</a:t>
              </a:r>
            </a:p>
          </p:txBody>
        </p:sp>
        <p:sp>
          <p:nvSpPr>
            <p:cNvPr id="30" name="TextBox 29"/>
            <p:cNvSpPr txBox="1"/>
            <p:nvPr/>
          </p:nvSpPr>
          <p:spPr>
            <a:xfrm>
              <a:off x="5267226" y="3350719"/>
              <a:ext cx="1619760" cy="954855"/>
            </a:xfrm>
            <a:prstGeom prst="rect">
              <a:avLst/>
            </a:prstGeom>
            <a:noFill/>
          </p:spPr>
          <p:txBody>
            <a:bodyPr wrap="none" lIns="124326" tIns="62162" rIns="124326" bIns="62162" rtlCol="0">
              <a:spAutoFit/>
            </a:bodyPr>
            <a:lstStyle>
              <a:defPPr>
                <a:defRPr lang="en-US"/>
              </a:defPPr>
              <a:lvl1pPr>
                <a:defRPr sz="5300">
                  <a:solidFill>
                    <a:schemeClr val="accent2">
                      <a:alpha val="99000"/>
                    </a:schemeClr>
                  </a:solidFill>
                  <a:latin typeface="Segoe" pitchFamily="34" charset="0"/>
                </a:defRPr>
              </a:lvl1pPr>
            </a:lstStyle>
            <a:p>
              <a:r>
                <a:rPr lang="en-US" sz="5405" dirty="0" err="1">
                  <a:latin typeface="Segoe UI Light" pitchFamily="34" charset="0"/>
                </a:rPr>
                <a:t>PaaS</a:t>
              </a:r>
              <a:endParaRPr lang="en-US" sz="5405" dirty="0">
                <a:latin typeface="Segoe UI Light" pitchFamily="34" charset="0"/>
              </a:endParaRPr>
            </a:p>
          </p:txBody>
        </p:sp>
      </p:grpSp>
      <p:grpSp>
        <p:nvGrpSpPr>
          <p:cNvPr id="10" name="Group 9"/>
          <p:cNvGrpSpPr/>
          <p:nvPr/>
        </p:nvGrpSpPr>
        <p:grpSpPr>
          <a:xfrm>
            <a:off x="530328" y="1475003"/>
            <a:ext cx="3631646" cy="4066395"/>
            <a:chOff x="517525" y="1446213"/>
            <a:chExt cx="3560760" cy="3987024"/>
          </a:xfrm>
        </p:grpSpPr>
        <p:sp>
          <p:nvSpPr>
            <p:cNvPr id="45" name="Rectangle 44"/>
            <p:cNvSpPr/>
            <p:nvPr/>
          </p:nvSpPr>
          <p:spPr bwMode="auto">
            <a:xfrm>
              <a:off x="517525" y="4752940"/>
              <a:ext cx="3560760" cy="68029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9" name="Rectangle 38"/>
            <p:cNvSpPr/>
            <p:nvPr/>
          </p:nvSpPr>
          <p:spPr bwMode="auto">
            <a:xfrm>
              <a:off x="517525" y="1446213"/>
              <a:ext cx="3560760" cy="32002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8" name="Rectangle 37"/>
            <p:cNvSpPr/>
            <p:nvPr/>
          </p:nvSpPr>
          <p:spPr>
            <a:xfrm>
              <a:off x="675858" y="4158734"/>
              <a:ext cx="3244094" cy="374846"/>
            </a:xfrm>
            <a:prstGeom prst="rect">
              <a:avLst/>
            </a:prstGeom>
          </p:spPr>
          <p:txBody>
            <a:bodyPr wrap="square">
              <a:spAutoFit/>
            </a:bodyPr>
            <a:lstStyle/>
            <a:p>
              <a:pPr algn="ctr" defTabSz="1242925">
                <a:lnSpc>
                  <a:spcPct val="90000"/>
                </a:lnSpc>
              </a:pPr>
              <a:r>
                <a:rPr lang="en-US" sz="2040" dirty="0">
                  <a:solidFill>
                    <a:schemeClr val="bg2">
                      <a:lumMod val="50000"/>
                      <a:alpha val="99000"/>
                    </a:schemeClr>
                  </a:solidFill>
                </a:rPr>
                <a:t>Infrastructure-as-a-Service</a:t>
              </a:r>
            </a:p>
          </p:txBody>
        </p:sp>
        <p:sp>
          <p:nvSpPr>
            <p:cNvPr id="35" name="TextBox 34"/>
            <p:cNvSpPr txBox="1"/>
            <p:nvPr/>
          </p:nvSpPr>
          <p:spPr>
            <a:xfrm>
              <a:off x="554226" y="4784395"/>
              <a:ext cx="3487358" cy="553998"/>
            </a:xfrm>
            <a:prstGeom prst="rect">
              <a:avLst/>
            </a:prstGeom>
            <a:noFill/>
            <a:ln>
              <a:noFill/>
            </a:ln>
            <a:effectLst>
              <a:reflection stA="50000" endPos="32000" dist="63500" dir="5400000" sy="-100000" algn="bl" rotWithShape="0"/>
            </a:effectLst>
          </p:spPr>
          <p:txBody>
            <a:bodyPr wrap="square" lIns="0" tIns="0" rIns="0" bIns="0" rtlCol="0" anchor="ctr" anchorCtr="0">
              <a:noAutofit/>
            </a:bodyPr>
            <a:lstStyle/>
            <a:p>
              <a:pPr algn="ctr"/>
              <a:r>
                <a:rPr lang="en-US" sz="3672" dirty="0">
                  <a:solidFill>
                    <a:schemeClr val="bg1">
                      <a:alpha val="99000"/>
                    </a:schemeClr>
                  </a:solidFill>
                </a:rPr>
                <a:t>host</a:t>
              </a:r>
              <a:endParaRPr lang="en-US" sz="1632" dirty="0">
                <a:solidFill>
                  <a:schemeClr val="bg1">
                    <a:alpha val="99000"/>
                  </a:schemeClr>
                </a:solidFill>
              </a:endParaRPr>
            </a:p>
          </p:txBody>
        </p:sp>
        <p:sp>
          <p:nvSpPr>
            <p:cNvPr id="36" name="TextBox 35"/>
            <p:cNvSpPr txBox="1"/>
            <p:nvPr/>
          </p:nvSpPr>
          <p:spPr>
            <a:xfrm>
              <a:off x="1566806" y="3337070"/>
              <a:ext cx="1435607" cy="954855"/>
            </a:xfrm>
            <a:prstGeom prst="rect">
              <a:avLst/>
            </a:prstGeom>
            <a:noFill/>
          </p:spPr>
          <p:txBody>
            <a:bodyPr wrap="none" lIns="124326" tIns="62162" rIns="124326" bIns="62162" rtlCol="0">
              <a:spAutoFit/>
            </a:bodyPr>
            <a:lstStyle/>
            <a:p>
              <a:r>
                <a:rPr lang="en-US" sz="5405" dirty="0" err="1">
                  <a:solidFill>
                    <a:schemeClr val="accent2">
                      <a:alpha val="99000"/>
                    </a:schemeClr>
                  </a:solidFill>
                  <a:latin typeface="Segoe UI Light" pitchFamily="34" charset="0"/>
                </a:rPr>
                <a:t>IaaS</a:t>
              </a:r>
              <a:endParaRPr lang="en-US" sz="5405" dirty="0">
                <a:solidFill>
                  <a:schemeClr val="accent2">
                    <a:alpha val="99000"/>
                  </a:schemeClr>
                </a:solidFill>
                <a:latin typeface="Segoe UI Light" pitchFamily="34" charset="0"/>
              </a:endParaRPr>
            </a:p>
          </p:txBody>
        </p:sp>
      </p:grpSp>
      <p:pic>
        <p:nvPicPr>
          <p:cNvPr id="5" name="Picture 4"/>
          <p:cNvPicPr>
            <a:picLocks noChangeAspect="1"/>
          </p:cNvPicPr>
          <p:nvPr/>
        </p:nvPicPr>
        <p:blipFill>
          <a:blip r:embed="rId3"/>
          <a:stretch>
            <a:fillRect/>
          </a:stretch>
        </p:blipFill>
        <p:spPr>
          <a:xfrm>
            <a:off x="5524693" y="1888999"/>
            <a:ext cx="1389456" cy="1301875"/>
          </a:xfrm>
          <a:prstGeom prst="rect">
            <a:avLst/>
          </a:prstGeom>
        </p:spPr>
      </p:pic>
      <p:pic>
        <p:nvPicPr>
          <p:cNvPr id="6" name="Picture 5"/>
          <p:cNvPicPr>
            <a:picLocks noChangeAspect="1"/>
          </p:cNvPicPr>
          <p:nvPr/>
        </p:nvPicPr>
        <p:blipFill>
          <a:blip r:embed="rId4"/>
          <a:stretch>
            <a:fillRect/>
          </a:stretch>
        </p:blipFill>
        <p:spPr>
          <a:xfrm>
            <a:off x="1765820" y="1871394"/>
            <a:ext cx="1133541" cy="1337084"/>
          </a:xfrm>
          <a:prstGeom prst="rect">
            <a:avLst/>
          </a:prstGeom>
        </p:spPr>
      </p:pic>
      <p:pic>
        <p:nvPicPr>
          <p:cNvPr id="7" name="Picture 6"/>
          <p:cNvPicPr>
            <a:picLocks noChangeAspect="1"/>
          </p:cNvPicPr>
          <p:nvPr/>
        </p:nvPicPr>
        <p:blipFill>
          <a:blip r:embed="rId5"/>
          <a:stretch>
            <a:fillRect/>
          </a:stretch>
        </p:blipFill>
        <p:spPr>
          <a:xfrm>
            <a:off x="9142863" y="1973262"/>
            <a:ext cx="1720758" cy="1074863"/>
          </a:xfrm>
          <a:prstGeom prst="rect">
            <a:avLst/>
          </a:prstGeom>
        </p:spPr>
      </p:pic>
    </p:spTree>
    <p:extLst>
      <p:ext uri="{BB962C8B-B14F-4D97-AF65-F5344CB8AC3E}">
        <p14:creationId xmlns:p14="http://schemas.microsoft.com/office/powerpoint/2010/main" val="388750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solidFill>
                  <a:schemeClr val="tx1"/>
                </a:solidFill>
              </a:rPr>
              <a:t>Cloud Computing Patterns</a:t>
            </a:r>
          </a:p>
        </p:txBody>
      </p:sp>
      <p:cxnSp>
        <p:nvCxnSpPr>
          <p:cNvPr id="4" name="Straight Arrow Connector 3"/>
          <p:cNvCxnSpPr/>
          <p:nvPr/>
        </p:nvCxnSpPr>
        <p:spPr bwMode="auto">
          <a:xfrm rot="16200000" flipV="1">
            <a:off x="2134810" y="1972064"/>
            <a:ext cx="913096" cy="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5" name="Straight Arrow Connector 4"/>
          <p:cNvCxnSpPr/>
          <p:nvPr/>
        </p:nvCxnSpPr>
        <p:spPr bwMode="auto">
          <a:xfrm>
            <a:off x="2591357" y="2417683"/>
            <a:ext cx="3215759" cy="95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6" name="Text Placeholder 6"/>
          <p:cNvSpPr txBox="1">
            <a:spLocks/>
          </p:cNvSpPr>
          <p:nvPr/>
        </p:nvSpPr>
        <p:spPr bwMode="auto">
          <a:xfrm>
            <a:off x="5863358" y="2317364"/>
            <a:ext cx="1165241" cy="1372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43193" eaLnBrk="0" fontAlgn="base" hangingPunct="0">
              <a:spcBef>
                <a:spcPct val="20000"/>
              </a:spcBef>
              <a:spcAft>
                <a:spcPct val="0"/>
              </a:spcAft>
              <a:buClr>
                <a:srgbClr val="000000"/>
              </a:buClr>
            </a:pPr>
            <a:r>
              <a:rPr lang="en-US" sz="1428" i="1" dirty="0">
                <a:solidFill>
                  <a:schemeClr val="tx1">
                    <a:alpha val="99000"/>
                  </a:schemeClr>
                </a:solidFill>
              </a:rPr>
              <a:t>t</a:t>
            </a:r>
          </a:p>
        </p:txBody>
      </p:sp>
      <p:sp>
        <p:nvSpPr>
          <p:cNvPr id="7" name="Rectangle 6"/>
          <p:cNvSpPr/>
          <p:nvPr/>
        </p:nvSpPr>
        <p:spPr>
          <a:xfrm rot="16200000">
            <a:off x="1843286" y="1923815"/>
            <a:ext cx="1047585" cy="238039"/>
          </a:xfrm>
          <a:prstGeom prst="rect">
            <a:avLst/>
          </a:prstGeom>
          <a:ln>
            <a:noFill/>
          </a:ln>
        </p:spPr>
        <p:txBody>
          <a:bodyPr wrap="square" lIns="93256" tIns="46628" rIns="93256" bIns="46628">
            <a:spAutoFit/>
          </a:bodyPr>
          <a:lstStyle/>
          <a:p>
            <a:pPr marL="310799" indent="-310799" algn="ctr" defTabSz="1243193" eaLnBrk="0" fontAlgn="base" hangingPunct="0">
              <a:lnSpc>
                <a:spcPts val="1087"/>
              </a:lnSpc>
              <a:spcBef>
                <a:spcPct val="20000"/>
              </a:spcBef>
              <a:spcAft>
                <a:spcPct val="0"/>
              </a:spcAft>
              <a:buClr>
                <a:srgbClr val="000000"/>
              </a:buClr>
            </a:pPr>
            <a:r>
              <a:rPr lang="en-US" sz="1224" dirty="0">
                <a:solidFill>
                  <a:schemeClr val="tx1">
                    <a:alpha val="99000"/>
                  </a:schemeClr>
                </a:solidFill>
              </a:rPr>
              <a:t>Compute </a:t>
            </a:r>
          </a:p>
        </p:txBody>
      </p:sp>
      <p:cxnSp>
        <p:nvCxnSpPr>
          <p:cNvPr id="9" name="Straight Arrow Connector 8"/>
          <p:cNvCxnSpPr/>
          <p:nvPr/>
        </p:nvCxnSpPr>
        <p:spPr bwMode="auto">
          <a:xfrm flipV="1">
            <a:off x="2591357" y="2077376"/>
            <a:ext cx="1038991" cy="66668"/>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0" name="Straight Arrow Connector 9"/>
          <p:cNvCxnSpPr/>
          <p:nvPr/>
        </p:nvCxnSpPr>
        <p:spPr bwMode="auto">
          <a:xfrm flipV="1">
            <a:off x="4656331" y="2055977"/>
            <a:ext cx="1088560" cy="88066"/>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2" name="Straight Connector 11"/>
          <p:cNvCxnSpPr/>
          <p:nvPr/>
        </p:nvCxnSpPr>
        <p:spPr bwMode="auto">
          <a:xfrm rot="5400000" flipH="1" flipV="1">
            <a:off x="4222821" y="1983304"/>
            <a:ext cx="870025" cy="1596"/>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sp>
        <p:nvSpPr>
          <p:cNvPr id="13" name="Rectangle 12"/>
          <p:cNvSpPr/>
          <p:nvPr/>
        </p:nvSpPr>
        <p:spPr>
          <a:xfrm>
            <a:off x="3588860" y="1708597"/>
            <a:ext cx="1139258" cy="630420"/>
          </a:xfrm>
          <a:prstGeom prst="rect">
            <a:avLst/>
          </a:prstGeom>
          <a:ln>
            <a:noFill/>
          </a:ln>
        </p:spPr>
        <p:txBody>
          <a:bodyPr wrap="square" lIns="93256" tIns="46628" rIns="93256" bIns="46628">
            <a:spAutoFit/>
          </a:bodyPr>
          <a:lstStyle/>
          <a:p>
            <a:pPr marL="310799" indent="-310799" algn="ctr" defTabSz="1243193" eaLnBrk="0" fontAlgn="base" hangingPunct="0">
              <a:lnSpc>
                <a:spcPts val="1087"/>
              </a:lnSpc>
              <a:spcBef>
                <a:spcPct val="20000"/>
              </a:spcBef>
              <a:spcAft>
                <a:spcPct val="0"/>
              </a:spcAft>
              <a:buClr>
                <a:srgbClr val="000000"/>
              </a:buClr>
            </a:pPr>
            <a:endParaRPr lang="en-US" sz="1122" dirty="0">
              <a:solidFill>
                <a:schemeClr val="tx1">
                  <a:alpha val="99000"/>
                </a:schemeClr>
              </a:solidFill>
            </a:endParaRPr>
          </a:p>
          <a:p>
            <a:pPr marL="310799" indent="-310799" algn="ctr" defTabSz="1243193" eaLnBrk="0" fontAlgn="base" hangingPunct="0">
              <a:lnSpc>
                <a:spcPts val="1087"/>
              </a:lnSpc>
              <a:spcAft>
                <a:spcPts val="816"/>
              </a:spcAft>
              <a:buClr>
                <a:srgbClr val="000000"/>
              </a:buClr>
            </a:pPr>
            <a:r>
              <a:rPr lang="en-US" sz="1122" dirty="0">
                <a:solidFill>
                  <a:schemeClr val="tx1">
                    <a:alpha val="99000"/>
                  </a:schemeClr>
                </a:solidFill>
              </a:rPr>
              <a:t>Inactivity</a:t>
            </a:r>
          </a:p>
          <a:p>
            <a:pPr marL="310799" indent="-310799" algn="ctr" defTabSz="1243193" eaLnBrk="0" fontAlgn="base" hangingPunct="0">
              <a:lnSpc>
                <a:spcPts val="1087"/>
              </a:lnSpc>
              <a:spcAft>
                <a:spcPts val="816"/>
              </a:spcAft>
              <a:buClr>
                <a:srgbClr val="000000"/>
              </a:buClr>
            </a:pPr>
            <a:r>
              <a:rPr lang="en-US" sz="1122" dirty="0">
                <a:solidFill>
                  <a:schemeClr val="tx1">
                    <a:alpha val="99000"/>
                  </a:schemeClr>
                </a:solidFill>
              </a:rPr>
              <a:t>Period </a:t>
            </a:r>
          </a:p>
        </p:txBody>
      </p:sp>
      <p:cxnSp>
        <p:nvCxnSpPr>
          <p:cNvPr id="14" name="Straight Connector 13"/>
          <p:cNvCxnSpPr/>
          <p:nvPr/>
        </p:nvCxnSpPr>
        <p:spPr bwMode="auto">
          <a:xfrm rot="5400000" flipH="1" flipV="1">
            <a:off x="3217129" y="1983304"/>
            <a:ext cx="870025" cy="1596"/>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sp>
        <p:nvSpPr>
          <p:cNvPr id="52" name="Text Placeholder 6"/>
          <p:cNvSpPr txBox="1">
            <a:spLocks/>
          </p:cNvSpPr>
          <p:nvPr/>
        </p:nvSpPr>
        <p:spPr bwMode="auto">
          <a:xfrm>
            <a:off x="5863358" y="3847092"/>
            <a:ext cx="1165241" cy="1372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43193" eaLnBrk="0" fontAlgn="base" hangingPunct="0">
              <a:spcBef>
                <a:spcPct val="20000"/>
              </a:spcBef>
              <a:spcAft>
                <a:spcPct val="0"/>
              </a:spcAft>
              <a:buClr>
                <a:srgbClr val="000000"/>
              </a:buClr>
            </a:pPr>
            <a:r>
              <a:rPr lang="en-US" sz="1428" i="1" dirty="0">
                <a:solidFill>
                  <a:schemeClr val="tx1">
                    <a:alpha val="99000"/>
                  </a:schemeClr>
                </a:solidFill>
              </a:rPr>
              <a:t>t</a:t>
            </a:r>
          </a:p>
        </p:txBody>
      </p:sp>
      <p:sp>
        <p:nvSpPr>
          <p:cNvPr id="53" name="Text Placeholder 6"/>
          <p:cNvSpPr txBox="1">
            <a:spLocks/>
          </p:cNvSpPr>
          <p:nvPr/>
        </p:nvSpPr>
        <p:spPr bwMode="auto">
          <a:xfrm>
            <a:off x="5863358" y="5292627"/>
            <a:ext cx="1165241" cy="1372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43193" eaLnBrk="0" fontAlgn="base" hangingPunct="0">
              <a:spcBef>
                <a:spcPct val="20000"/>
              </a:spcBef>
              <a:spcAft>
                <a:spcPct val="0"/>
              </a:spcAft>
              <a:buClr>
                <a:srgbClr val="000000"/>
              </a:buClr>
            </a:pPr>
            <a:r>
              <a:rPr lang="en-US" sz="1428" i="1" dirty="0">
                <a:solidFill>
                  <a:schemeClr val="tx1">
                    <a:alpha val="99000"/>
                  </a:schemeClr>
                </a:solidFill>
              </a:rPr>
              <a:t>t</a:t>
            </a:r>
          </a:p>
        </p:txBody>
      </p:sp>
      <p:sp>
        <p:nvSpPr>
          <p:cNvPr id="54" name="Text Placeholder 6"/>
          <p:cNvSpPr txBox="1">
            <a:spLocks/>
          </p:cNvSpPr>
          <p:nvPr/>
        </p:nvSpPr>
        <p:spPr bwMode="auto">
          <a:xfrm>
            <a:off x="5863358" y="6762068"/>
            <a:ext cx="1165241" cy="1827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243193" eaLnBrk="0" fontAlgn="base" hangingPunct="0">
              <a:spcBef>
                <a:spcPct val="20000"/>
              </a:spcBef>
              <a:spcAft>
                <a:spcPct val="0"/>
              </a:spcAft>
              <a:buClr>
                <a:srgbClr val="000000"/>
              </a:buClr>
            </a:pPr>
            <a:r>
              <a:rPr lang="en-US" sz="1428" i="1" dirty="0">
                <a:solidFill>
                  <a:schemeClr val="tx1">
                    <a:alpha val="99000"/>
                  </a:schemeClr>
                </a:solidFill>
              </a:rPr>
              <a:t>t</a:t>
            </a:r>
          </a:p>
        </p:txBody>
      </p:sp>
      <p:grpSp>
        <p:nvGrpSpPr>
          <p:cNvPr id="57" name="Group 56"/>
          <p:cNvGrpSpPr/>
          <p:nvPr/>
        </p:nvGrpSpPr>
        <p:grpSpPr>
          <a:xfrm>
            <a:off x="6184732" y="1366379"/>
            <a:ext cx="3685647" cy="1044213"/>
            <a:chOff x="342904" y="1233639"/>
            <a:chExt cx="3613707" cy="1023831"/>
          </a:xfrm>
        </p:grpSpPr>
        <p:sp>
          <p:nvSpPr>
            <p:cNvPr id="15" name="TextBox 14"/>
            <p:cNvSpPr txBox="1"/>
            <p:nvPr/>
          </p:nvSpPr>
          <p:spPr>
            <a:xfrm>
              <a:off x="342904" y="1233639"/>
              <a:ext cx="3045807" cy="487886"/>
            </a:xfrm>
            <a:prstGeom prst="rect">
              <a:avLst/>
            </a:prstGeom>
            <a:noFill/>
            <a:ln>
              <a:noFill/>
            </a:ln>
          </p:spPr>
          <p:txBody>
            <a:bodyPr wrap="square" lIns="0" tIns="46628" rIns="0" bIns="46628" rtlCol="0">
              <a:spAutoFit/>
            </a:bodyPr>
            <a:lstStyle/>
            <a:p>
              <a:pPr>
                <a:lnSpc>
                  <a:spcPct val="90000"/>
                </a:lnSpc>
                <a:spcBef>
                  <a:spcPct val="20000"/>
                </a:spcBef>
              </a:pPr>
              <a:r>
                <a:rPr lang="en-US" sz="2856" dirty="0">
                  <a:solidFill>
                    <a:srgbClr val="00AEEF">
                      <a:alpha val="99000"/>
                    </a:srgbClr>
                  </a:solidFill>
                  <a:latin typeface="Segoe UI" pitchFamily="34" charset="0"/>
                  <a:ea typeface="Segoe UI" pitchFamily="34" charset="0"/>
                  <a:cs typeface="Segoe UI" pitchFamily="34" charset="0"/>
                </a:rPr>
                <a:t>On and Off</a:t>
              </a:r>
            </a:p>
          </p:txBody>
        </p:sp>
        <p:sp>
          <p:nvSpPr>
            <p:cNvPr id="16" name="Rectangle 15"/>
            <p:cNvSpPr/>
            <p:nvPr/>
          </p:nvSpPr>
          <p:spPr>
            <a:xfrm>
              <a:off x="342905" y="1692315"/>
              <a:ext cx="3613706" cy="565155"/>
            </a:xfrm>
            <a:prstGeom prst="rect">
              <a:avLst/>
            </a:prstGeom>
            <a:ln>
              <a:noFill/>
            </a:ln>
          </p:spPr>
          <p:txBody>
            <a:bodyPr wrap="square" lIns="0" tIns="0" rIns="0" bIns="0">
              <a:spAutoFit/>
            </a:bodyPr>
            <a:lstStyle/>
            <a:p>
              <a:pPr marL="0" lvl="1" defTabSz="1243091" fontAlgn="base">
                <a:spcAft>
                  <a:spcPct val="0"/>
                </a:spcAft>
              </a:pPr>
              <a:r>
                <a:rPr lang="en-US" sz="1224" dirty="0">
                  <a:solidFill>
                    <a:schemeClr val="tx1">
                      <a:alpha val="99000"/>
                    </a:schemeClr>
                  </a:solidFill>
                  <a:ea typeface="Kozuka Gothic Pro R" pitchFamily="34" charset="-128"/>
                </a:rPr>
                <a:t>On &amp; off workloads (e.g. batch job)</a:t>
              </a:r>
            </a:p>
            <a:p>
              <a:pPr marL="0" lvl="1" defTabSz="1243091" fontAlgn="base">
                <a:spcAft>
                  <a:spcPct val="0"/>
                </a:spcAft>
              </a:pPr>
              <a:r>
                <a:rPr lang="en-US" sz="1224" dirty="0">
                  <a:solidFill>
                    <a:schemeClr val="tx1">
                      <a:alpha val="99000"/>
                    </a:schemeClr>
                  </a:solidFill>
                  <a:ea typeface="Kozuka Gothic Pro R" pitchFamily="34" charset="-128"/>
                </a:rPr>
                <a:t>Over provisioned capacity is wasted </a:t>
              </a:r>
            </a:p>
            <a:p>
              <a:pPr marL="0" lvl="1" defTabSz="1243091" fontAlgn="base">
                <a:spcAft>
                  <a:spcPct val="0"/>
                </a:spcAft>
              </a:pPr>
              <a:r>
                <a:rPr lang="en-US" sz="1224" dirty="0">
                  <a:solidFill>
                    <a:schemeClr val="tx1">
                      <a:alpha val="99000"/>
                    </a:schemeClr>
                  </a:solidFill>
                  <a:ea typeface="Kozuka Gothic Pro R" pitchFamily="34" charset="-128"/>
                </a:rPr>
                <a:t>Time to market can be cumbersome </a:t>
              </a:r>
            </a:p>
          </p:txBody>
        </p:sp>
      </p:grpSp>
      <p:grpSp>
        <p:nvGrpSpPr>
          <p:cNvPr id="59" name="Group 58"/>
          <p:cNvGrpSpPr/>
          <p:nvPr/>
        </p:nvGrpSpPr>
        <p:grpSpPr>
          <a:xfrm>
            <a:off x="6184732" y="4303551"/>
            <a:ext cx="3898023" cy="1100993"/>
            <a:chOff x="342905" y="3877806"/>
            <a:chExt cx="3821938" cy="1079503"/>
          </a:xfrm>
        </p:grpSpPr>
        <p:sp>
          <p:nvSpPr>
            <p:cNvPr id="22" name="TextBox 21"/>
            <p:cNvSpPr txBox="1"/>
            <p:nvPr/>
          </p:nvSpPr>
          <p:spPr>
            <a:xfrm>
              <a:off x="342905" y="3877806"/>
              <a:ext cx="3821938" cy="487886"/>
            </a:xfrm>
            <a:prstGeom prst="rect">
              <a:avLst/>
            </a:prstGeom>
            <a:noFill/>
            <a:ln>
              <a:noFill/>
            </a:ln>
          </p:spPr>
          <p:txBody>
            <a:bodyPr wrap="square" lIns="0" tIns="46628" rIns="0" bIns="46628" rtlCol="0">
              <a:spAutoFit/>
            </a:bodyPr>
            <a:lstStyle/>
            <a:p>
              <a:pPr>
                <a:lnSpc>
                  <a:spcPct val="90000"/>
                </a:lnSpc>
                <a:spcBef>
                  <a:spcPct val="20000"/>
                </a:spcBef>
              </a:pPr>
              <a:r>
                <a:rPr lang="en-US" sz="2856" dirty="0">
                  <a:solidFill>
                    <a:srgbClr val="00AEEF">
                      <a:alpha val="99000"/>
                    </a:srgbClr>
                  </a:solidFill>
                  <a:latin typeface="Segoe UI" pitchFamily="34" charset="0"/>
                  <a:ea typeface="Segoe UI" pitchFamily="34" charset="0"/>
                  <a:cs typeface="Segoe UI" pitchFamily="34" charset="0"/>
                </a:rPr>
                <a:t>Unpredictable Bursting</a:t>
              </a:r>
            </a:p>
          </p:txBody>
        </p:sp>
        <p:sp>
          <p:nvSpPr>
            <p:cNvPr id="24" name="Rectangle 23"/>
            <p:cNvSpPr/>
            <p:nvPr/>
          </p:nvSpPr>
          <p:spPr>
            <a:xfrm>
              <a:off x="342905" y="4392154"/>
              <a:ext cx="3045807" cy="565155"/>
            </a:xfrm>
            <a:prstGeom prst="rect">
              <a:avLst/>
            </a:prstGeom>
            <a:ln>
              <a:noFill/>
            </a:ln>
          </p:spPr>
          <p:txBody>
            <a:bodyPr wrap="square" lIns="0" tIns="0" rIns="0" bIns="0">
              <a:spAutoFit/>
            </a:bodyPr>
            <a:lstStyle/>
            <a:p>
              <a:pPr marL="0" lvl="1" defTabSz="1243091" fontAlgn="base">
                <a:spcAft>
                  <a:spcPct val="0"/>
                </a:spcAft>
              </a:pPr>
              <a:r>
                <a:rPr lang="en-US" sz="1224" dirty="0">
                  <a:solidFill>
                    <a:schemeClr val="tx1">
                      <a:alpha val="99000"/>
                    </a:schemeClr>
                  </a:solidFill>
                  <a:ea typeface="Kozuka Gothic Pro R" pitchFamily="34" charset="-128"/>
                </a:rPr>
                <a:t>Unexpected/unplanned peak in demand  </a:t>
              </a:r>
            </a:p>
            <a:p>
              <a:pPr marL="0" lvl="1" defTabSz="1243091" fontAlgn="base">
                <a:spcAft>
                  <a:spcPct val="0"/>
                </a:spcAft>
              </a:pPr>
              <a:r>
                <a:rPr lang="en-US" sz="1224" dirty="0">
                  <a:solidFill>
                    <a:schemeClr val="tx1">
                      <a:alpha val="99000"/>
                    </a:schemeClr>
                  </a:solidFill>
                  <a:ea typeface="Kozuka Gothic Pro R" pitchFamily="34" charset="-128"/>
                </a:rPr>
                <a:t>Sudden spike impacts performance </a:t>
              </a:r>
            </a:p>
            <a:p>
              <a:pPr marL="0" lvl="1" defTabSz="1243091" fontAlgn="base">
                <a:spcAft>
                  <a:spcPct val="0"/>
                </a:spcAft>
              </a:pPr>
              <a:r>
                <a:rPr lang="en-US" sz="1224" dirty="0">
                  <a:solidFill>
                    <a:schemeClr val="tx1">
                      <a:alpha val="99000"/>
                    </a:schemeClr>
                  </a:solidFill>
                  <a:ea typeface="Kozuka Gothic Pro R" pitchFamily="34" charset="-128"/>
                </a:rPr>
                <a:t>Can’t over provision for extreme cases </a:t>
              </a:r>
            </a:p>
          </p:txBody>
        </p:sp>
      </p:grpSp>
      <p:cxnSp>
        <p:nvCxnSpPr>
          <p:cNvPr id="18" name="Straight Arrow Connector 17"/>
          <p:cNvCxnSpPr/>
          <p:nvPr/>
        </p:nvCxnSpPr>
        <p:spPr bwMode="auto">
          <a:xfrm flipH="1" flipV="1">
            <a:off x="2600970" y="4464738"/>
            <a:ext cx="4" cy="915312"/>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9" name="Straight Arrow Connector 18"/>
          <p:cNvCxnSpPr/>
          <p:nvPr/>
        </p:nvCxnSpPr>
        <p:spPr bwMode="auto">
          <a:xfrm>
            <a:off x="2600969" y="5369043"/>
            <a:ext cx="3215759" cy="95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20" name="Rectangle 19"/>
          <p:cNvSpPr/>
          <p:nvPr/>
        </p:nvSpPr>
        <p:spPr>
          <a:xfrm rot="16200000">
            <a:off x="1856782" y="4859742"/>
            <a:ext cx="1039821" cy="238039"/>
          </a:xfrm>
          <a:prstGeom prst="rect">
            <a:avLst/>
          </a:prstGeom>
          <a:ln>
            <a:noFill/>
          </a:ln>
        </p:spPr>
        <p:txBody>
          <a:bodyPr wrap="square" lIns="93256" tIns="46628" rIns="93256" bIns="46628">
            <a:spAutoFit/>
          </a:bodyPr>
          <a:lstStyle/>
          <a:p>
            <a:pPr marL="310799" indent="-310799" algn="ctr" defTabSz="1243193" eaLnBrk="0" fontAlgn="base" hangingPunct="0">
              <a:lnSpc>
                <a:spcPts val="1087"/>
              </a:lnSpc>
              <a:spcBef>
                <a:spcPct val="20000"/>
              </a:spcBef>
              <a:spcAft>
                <a:spcPct val="0"/>
              </a:spcAft>
              <a:buClr>
                <a:srgbClr val="000000"/>
              </a:buClr>
            </a:pPr>
            <a:r>
              <a:rPr lang="en-US" sz="1224" dirty="0">
                <a:solidFill>
                  <a:schemeClr val="tx1">
                    <a:alpha val="99000"/>
                  </a:schemeClr>
                </a:solidFill>
              </a:rPr>
              <a:t>Compute </a:t>
            </a:r>
          </a:p>
        </p:txBody>
      </p:sp>
      <p:grpSp>
        <p:nvGrpSpPr>
          <p:cNvPr id="25" name="Group 24"/>
          <p:cNvGrpSpPr/>
          <p:nvPr/>
        </p:nvGrpSpPr>
        <p:grpSpPr>
          <a:xfrm>
            <a:off x="2594904" y="4570729"/>
            <a:ext cx="3214999" cy="502179"/>
            <a:chOff x="5520892" y="5257417"/>
            <a:chExt cx="3307216" cy="721360"/>
          </a:xfrm>
        </p:grpSpPr>
        <p:cxnSp>
          <p:nvCxnSpPr>
            <p:cNvPr id="26" name="Straight Arrow Connector 25"/>
            <p:cNvCxnSpPr/>
            <p:nvPr/>
          </p:nvCxnSpPr>
          <p:spPr bwMode="auto">
            <a:xfrm>
              <a:off x="7600265" y="5975286"/>
              <a:ext cx="1227843" cy="2508"/>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7" name="Straight Connector 26"/>
            <p:cNvCxnSpPr>
              <a:endCxn id="28" idx="0"/>
            </p:cNvCxnSpPr>
            <p:nvPr/>
          </p:nvCxnSpPr>
          <p:spPr bwMode="auto">
            <a:xfrm>
              <a:off x="5520892" y="5967876"/>
              <a:ext cx="1168667" cy="0"/>
            </a:xfrm>
            <a:prstGeom prst="line">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28" name="Freeform 27"/>
            <p:cNvSpPr/>
            <p:nvPr/>
          </p:nvSpPr>
          <p:spPr>
            <a:xfrm>
              <a:off x="6689558" y="5257417"/>
              <a:ext cx="899962" cy="721360"/>
            </a:xfrm>
            <a:custGeom>
              <a:avLst/>
              <a:gdLst>
                <a:gd name="connsiteX0" fmla="*/ 0 w 1595120"/>
                <a:gd name="connsiteY0" fmla="*/ 662093 h 672253"/>
                <a:gd name="connsiteX1" fmla="*/ 751840 w 1595120"/>
                <a:gd name="connsiteY1" fmla="*/ 1693 h 672253"/>
                <a:gd name="connsiteX2" fmla="*/ 1595120 w 1595120"/>
                <a:gd name="connsiteY2" fmla="*/ 672253 h 672253"/>
              </a:gdLst>
              <a:ahLst/>
              <a:cxnLst>
                <a:cxn ang="0">
                  <a:pos x="connsiteX0" y="connsiteY0"/>
                </a:cxn>
                <a:cxn ang="0">
                  <a:pos x="connsiteX1" y="connsiteY1"/>
                </a:cxn>
                <a:cxn ang="0">
                  <a:pos x="connsiteX2" y="connsiteY2"/>
                </a:cxn>
              </a:cxnLst>
              <a:rect l="l" t="t" r="r" b="b"/>
              <a:pathLst>
                <a:path w="1595120" h="672253">
                  <a:moveTo>
                    <a:pt x="0" y="662093"/>
                  </a:moveTo>
                  <a:cubicBezTo>
                    <a:pt x="242993" y="331046"/>
                    <a:pt x="485987" y="0"/>
                    <a:pt x="751840" y="1693"/>
                  </a:cubicBezTo>
                  <a:cubicBezTo>
                    <a:pt x="1017693" y="3386"/>
                    <a:pt x="1306406" y="337819"/>
                    <a:pt x="1595120" y="672253"/>
                  </a:cubicBezTo>
                </a:path>
              </a:pathLst>
            </a:cu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sz="1836" dirty="0"/>
            </a:p>
          </p:txBody>
        </p:sp>
      </p:grpSp>
      <p:grpSp>
        <p:nvGrpSpPr>
          <p:cNvPr id="58" name="Group 57"/>
          <p:cNvGrpSpPr/>
          <p:nvPr/>
        </p:nvGrpSpPr>
        <p:grpSpPr>
          <a:xfrm>
            <a:off x="6184733" y="2854764"/>
            <a:ext cx="3181143" cy="1052573"/>
            <a:chOff x="342905" y="2485579"/>
            <a:chExt cx="3119051" cy="1032028"/>
          </a:xfrm>
        </p:grpSpPr>
        <p:sp>
          <p:nvSpPr>
            <p:cNvPr id="35" name="TextBox 34"/>
            <p:cNvSpPr txBox="1"/>
            <p:nvPr/>
          </p:nvSpPr>
          <p:spPr>
            <a:xfrm>
              <a:off x="342905" y="2485579"/>
              <a:ext cx="3119051" cy="487886"/>
            </a:xfrm>
            <a:prstGeom prst="rect">
              <a:avLst/>
            </a:prstGeom>
            <a:noFill/>
            <a:ln>
              <a:noFill/>
            </a:ln>
          </p:spPr>
          <p:txBody>
            <a:bodyPr wrap="square" lIns="0" tIns="46628" rIns="0" bIns="46628" rtlCol="0">
              <a:spAutoFit/>
            </a:bodyPr>
            <a:lstStyle/>
            <a:p>
              <a:pPr>
                <a:lnSpc>
                  <a:spcPct val="90000"/>
                </a:lnSpc>
                <a:spcBef>
                  <a:spcPct val="20000"/>
                </a:spcBef>
              </a:pPr>
              <a:r>
                <a:rPr lang="en-US" sz="2856" dirty="0">
                  <a:solidFill>
                    <a:srgbClr val="00AEEF">
                      <a:alpha val="99000"/>
                    </a:srgbClr>
                  </a:solidFill>
                  <a:latin typeface="Segoe UI" pitchFamily="34" charset="0"/>
                  <a:ea typeface="Segoe UI" pitchFamily="34" charset="0"/>
                  <a:cs typeface="Segoe UI" pitchFamily="34" charset="0"/>
                </a:rPr>
                <a:t>Growing Fast</a:t>
              </a:r>
            </a:p>
          </p:txBody>
        </p:sp>
        <p:sp>
          <p:nvSpPr>
            <p:cNvPr id="36" name="Rectangle 35"/>
            <p:cNvSpPr/>
            <p:nvPr/>
          </p:nvSpPr>
          <p:spPr>
            <a:xfrm>
              <a:off x="342905" y="2952452"/>
              <a:ext cx="3119051" cy="565155"/>
            </a:xfrm>
            <a:prstGeom prst="rect">
              <a:avLst/>
            </a:prstGeom>
            <a:ln>
              <a:noFill/>
            </a:ln>
          </p:spPr>
          <p:txBody>
            <a:bodyPr wrap="square" lIns="0" tIns="0" rIns="0" bIns="0">
              <a:spAutoFit/>
            </a:bodyPr>
            <a:lstStyle/>
            <a:p>
              <a:pPr marL="0" lvl="1" defTabSz="1243091" fontAlgn="base">
                <a:spcAft>
                  <a:spcPct val="0"/>
                </a:spcAft>
              </a:pPr>
              <a:r>
                <a:rPr lang="en-US" sz="1224" dirty="0">
                  <a:solidFill>
                    <a:schemeClr val="tx1">
                      <a:alpha val="99000"/>
                    </a:schemeClr>
                  </a:solidFill>
                  <a:ea typeface="Kozuka Gothic Pro R" pitchFamily="34" charset="-128"/>
                </a:rPr>
                <a:t>Successful services needs to grow/scale   </a:t>
              </a:r>
            </a:p>
            <a:p>
              <a:pPr marL="0" lvl="1" defTabSz="1243091" fontAlgn="base">
                <a:spcAft>
                  <a:spcPct val="0"/>
                </a:spcAft>
              </a:pPr>
              <a:r>
                <a:rPr lang="en-US" sz="1224" dirty="0">
                  <a:solidFill>
                    <a:schemeClr val="tx1">
                      <a:alpha val="99000"/>
                    </a:schemeClr>
                  </a:solidFill>
                  <a:ea typeface="Kozuka Gothic Pro R" pitchFamily="34" charset="-128"/>
                </a:rPr>
                <a:t>Keeping up w/ growth is big IT challenge </a:t>
              </a:r>
            </a:p>
            <a:p>
              <a:pPr marL="0" lvl="1" defTabSz="1243091" fontAlgn="base">
                <a:spcAft>
                  <a:spcPct val="0"/>
                </a:spcAft>
              </a:pPr>
              <a:r>
                <a:rPr lang="en-US" sz="1224" dirty="0">
                  <a:solidFill>
                    <a:schemeClr val="tx1">
                      <a:alpha val="99000"/>
                    </a:schemeClr>
                  </a:solidFill>
                  <a:ea typeface="Kozuka Gothic Pro R" pitchFamily="34" charset="-128"/>
                </a:rPr>
                <a:t>Cannot provision hardware fast enough</a:t>
              </a:r>
            </a:p>
          </p:txBody>
        </p:sp>
      </p:grpSp>
      <p:cxnSp>
        <p:nvCxnSpPr>
          <p:cNvPr id="30" name="Straight Arrow Connector 29"/>
          <p:cNvCxnSpPr/>
          <p:nvPr/>
        </p:nvCxnSpPr>
        <p:spPr bwMode="auto">
          <a:xfrm flipH="1" flipV="1">
            <a:off x="2591356" y="2980205"/>
            <a:ext cx="3547" cy="949043"/>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31" name="Straight Arrow Connector 30"/>
          <p:cNvCxnSpPr/>
          <p:nvPr/>
        </p:nvCxnSpPr>
        <p:spPr bwMode="auto">
          <a:xfrm>
            <a:off x="2594904" y="3915290"/>
            <a:ext cx="3215759" cy="95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33" name="Rectangle 32"/>
          <p:cNvSpPr/>
          <p:nvPr/>
        </p:nvSpPr>
        <p:spPr>
          <a:xfrm rot="16200000">
            <a:off x="1849502" y="3427637"/>
            <a:ext cx="1035154" cy="238039"/>
          </a:xfrm>
          <a:prstGeom prst="rect">
            <a:avLst/>
          </a:prstGeom>
          <a:ln>
            <a:noFill/>
          </a:ln>
        </p:spPr>
        <p:txBody>
          <a:bodyPr wrap="square" lIns="93256" tIns="46628" rIns="93256" bIns="46628">
            <a:spAutoFit/>
          </a:bodyPr>
          <a:lstStyle/>
          <a:p>
            <a:pPr marL="310799" indent="-310799" algn="ctr" defTabSz="1243193" eaLnBrk="0" fontAlgn="base" hangingPunct="0">
              <a:lnSpc>
                <a:spcPts val="1087"/>
              </a:lnSpc>
              <a:spcBef>
                <a:spcPct val="20000"/>
              </a:spcBef>
              <a:spcAft>
                <a:spcPct val="0"/>
              </a:spcAft>
              <a:buClr>
                <a:srgbClr val="000000"/>
              </a:buClr>
            </a:pPr>
            <a:r>
              <a:rPr lang="en-US" sz="1224" dirty="0">
                <a:solidFill>
                  <a:schemeClr val="tx1">
                    <a:alpha val="99000"/>
                  </a:schemeClr>
                </a:solidFill>
              </a:rPr>
              <a:t>Compute </a:t>
            </a:r>
          </a:p>
        </p:txBody>
      </p:sp>
      <p:sp>
        <p:nvSpPr>
          <p:cNvPr id="37" name="Freeform 36"/>
          <p:cNvSpPr/>
          <p:nvPr/>
        </p:nvSpPr>
        <p:spPr>
          <a:xfrm>
            <a:off x="2585400" y="3034775"/>
            <a:ext cx="3147130" cy="877778"/>
          </a:xfrm>
          <a:custGeom>
            <a:avLst/>
            <a:gdLst>
              <a:gd name="connsiteX0" fmla="*/ 0 w 3180080"/>
              <a:gd name="connsiteY0" fmla="*/ 782320 h 912707"/>
              <a:gd name="connsiteX1" fmla="*/ 1635760 w 3180080"/>
              <a:gd name="connsiteY1" fmla="*/ 782320 h 912707"/>
              <a:gd name="connsiteX2" fmla="*/ 3180080 w 3180080"/>
              <a:gd name="connsiteY2" fmla="*/ 0 h 912707"/>
              <a:gd name="connsiteX0" fmla="*/ 0 w 3159760"/>
              <a:gd name="connsiteY0" fmla="*/ 881288 h 946481"/>
              <a:gd name="connsiteX1" fmla="*/ 1615440 w 3159760"/>
              <a:gd name="connsiteY1" fmla="*/ 782320 h 946481"/>
              <a:gd name="connsiteX2" fmla="*/ 3159760 w 3159760"/>
              <a:gd name="connsiteY2" fmla="*/ 0 h 946481"/>
              <a:gd name="connsiteX0" fmla="*/ 0 w 3159760"/>
              <a:gd name="connsiteY0" fmla="*/ 881288 h 929201"/>
              <a:gd name="connsiteX1" fmla="*/ 1615440 w 3159760"/>
              <a:gd name="connsiteY1" fmla="*/ 782320 h 929201"/>
              <a:gd name="connsiteX2" fmla="*/ 3159760 w 3159760"/>
              <a:gd name="connsiteY2" fmla="*/ 0 h 929201"/>
              <a:gd name="connsiteX0" fmla="*/ 0 w 3149600"/>
              <a:gd name="connsiteY0" fmla="*/ 991253 h 1001464"/>
              <a:gd name="connsiteX1" fmla="*/ 1605280 w 3149600"/>
              <a:gd name="connsiteY1" fmla="*/ 782320 h 1001464"/>
              <a:gd name="connsiteX2" fmla="*/ 3149600 w 3149600"/>
              <a:gd name="connsiteY2" fmla="*/ 0 h 1001464"/>
              <a:gd name="connsiteX0" fmla="*/ 0 w 3149600"/>
              <a:gd name="connsiteY0" fmla="*/ 991253 h 991253"/>
              <a:gd name="connsiteX1" fmla="*/ 1605280 w 3149600"/>
              <a:gd name="connsiteY1" fmla="*/ 782320 h 991253"/>
              <a:gd name="connsiteX2" fmla="*/ 3149600 w 3149600"/>
              <a:gd name="connsiteY2" fmla="*/ 0 h 991253"/>
            </a:gdLst>
            <a:ahLst/>
            <a:cxnLst>
              <a:cxn ang="0">
                <a:pos x="connsiteX0" y="connsiteY0"/>
              </a:cxn>
              <a:cxn ang="0">
                <a:pos x="connsiteX1" y="connsiteY1"/>
              </a:cxn>
              <a:cxn ang="0">
                <a:pos x="connsiteX2" y="connsiteY2"/>
              </a:cxn>
            </a:cxnLst>
            <a:rect l="l" t="t" r="r" b="b"/>
            <a:pathLst>
              <a:path w="3149600" h="991253">
                <a:moveTo>
                  <a:pt x="0" y="991253"/>
                </a:moveTo>
                <a:cubicBezTo>
                  <a:pt x="623993" y="979471"/>
                  <a:pt x="1080347" y="947529"/>
                  <a:pt x="1605280" y="782320"/>
                </a:cubicBezTo>
                <a:cubicBezTo>
                  <a:pt x="2130213" y="617111"/>
                  <a:pt x="2642446" y="325966"/>
                  <a:pt x="3149600" y="0"/>
                </a:cubicBezTo>
              </a:path>
            </a:pathLst>
          </a:custGeom>
          <a:ln w="25400">
            <a:solidFill>
              <a:schemeClr val="tx1"/>
            </a:solidFill>
            <a:headEnd type="none" w="med" len="med"/>
            <a:tailEnd type="triangle"/>
          </a:ln>
          <a:effectLst/>
        </p:spPr>
        <p:txBody>
          <a:bodyPr lIns="93256" tIns="46628" rIns="93256" bIns="46628" rtlCol="0" anchor="ctr"/>
          <a:lstStyle/>
          <a:p>
            <a:pPr algn="ctr"/>
            <a:endParaRPr lang="en-US" sz="1836" dirty="0"/>
          </a:p>
        </p:txBody>
      </p:sp>
      <p:grpSp>
        <p:nvGrpSpPr>
          <p:cNvPr id="60" name="Group 59"/>
          <p:cNvGrpSpPr/>
          <p:nvPr/>
        </p:nvGrpSpPr>
        <p:grpSpPr>
          <a:xfrm>
            <a:off x="6184733" y="5808805"/>
            <a:ext cx="4020331" cy="1058540"/>
            <a:chOff x="342905" y="5150364"/>
            <a:chExt cx="3941859" cy="1037879"/>
          </a:xfrm>
        </p:grpSpPr>
        <p:sp>
          <p:nvSpPr>
            <p:cNvPr id="44" name="TextBox 43"/>
            <p:cNvSpPr txBox="1"/>
            <p:nvPr/>
          </p:nvSpPr>
          <p:spPr>
            <a:xfrm>
              <a:off x="342905" y="5150364"/>
              <a:ext cx="3941859" cy="487886"/>
            </a:xfrm>
            <a:prstGeom prst="rect">
              <a:avLst/>
            </a:prstGeom>
            <a:noFill/>
            <a:ln>
              <a:noFill/>
            </a:ln>
          </p:spPr>
          <p:txBody>
            <a:bodyPr wrap="square" lIns="0" tIns="46628" rIns="0" bIns="46628" rtlCol="0">
              <a:spAutoFit/>
            </a:bodyPr>
            <a:lstStyle/>
            <a:p>
              <a:pPr>
                <a:lnSpc>
                  <a:spcPct val="90000"/>
                </a:lnSpc>
                <a:spcBef>
                  <a:spcPct val="20000"/>
                </a:spcBef>
              </a:pPr>
              <a:r>
                <a:rPr lang="en-US" sz="2856" dirty="0">
                  <a:solidFill>
                    <a:srgbClr val="00AEEF">
                      <a:alpha val="99000"/>
                    </a:srgbClr>
                  </a:solidFill>
                  <a:latin typeface="Segoe UI" pitchFamily="34" charset="0"/>
                  <a:ea typeface="Segoe UI" pitchFamily="34" charset="0"/>
                  <a:cs typeface="Segoe UI" pitchFamily="34" charset="0"/>
                </a:rPr>
                <a:t>Predictable Bursting</a:t>
              </a:r>
            </a:p>
          </p:txBody>
        </p:sp>
        <p:sp>
          <p:nvSpPr>
            <p:cNvPr id="45" name="Rectangle 44"/>
            <p:cNvSpPr/>
            <p:nvPr/>
          </p:nvSpPr>
          <p:spPr>
            <a:xfrm>
              <a:off x="342905" y="5623088"/>
              <a:ext cx="3190656" cy="565155"/>
            </a:xfrm>
            <a:prstGeom prst="rect">
              <a:avLst/>
            </a:prstGeom>
            <a:ln>
              <a:noFill/>
            </a:ln>
          </p:spPr>
          <p:txBody>
            <a:bodyPr wrap="square" lIns="0" tIns="0" rIns="0" bIns="0">
              <a:spAutoFit/>
            </a:bodyPr>
            <a:lstStyle/>
            <a:p>
              <a:pPr marL="0" lvl="1" defTabSz="1243091" fontAlgn="base">
                <a:spcAft>
                  <a:spcPct val="0"/>
                </a:spcAft>
              </a:pPr>
              <a:r>
                <a:rPr lang="en-US" sz="1224" dirty="0">
                  <a:solidFill>
                    <a:schemeClr val="tx1">
                      <a:alpha val="99000"/>
                    </a:schemeClr>
                  </a:solidFill>
                  <a:ea typeface="Kozuka Gothic Pro R" pitchFamily="34" charset="-128"/>
                </a:rPr>
                <a:t>Services with micro seasonality trends   </a:t>
              </a:r>
            </a:p>
            <a:p>
              <a:pPr marL="0" lvl="1" defTabSz="1243091" fontAlgn="base">
                <a:spcAft>
                  <a:spcPct val="0"/>
                </a:spcAft>
              </a:pPr>
              <a:r>
                <a:rPr lang="en-US" sz="1224" dirty="0">
                  <a:solidFill>
                    <a:schemeClr val="tx1">
                      <a:alpha val="99000"/>
                    </a:schemeClr>
                  </a:solidFill>
                  <a:ea typeface="Kozuka Gothic Pro R" pitchFamily="34" charset="-128"/>
                </a:rPr>
                <a:t>Peaks due to periodic increased demand</a:t>
              </a:r>
            </a:p>
            <a:p>
              <a:pPr marL="0" lvl="1" defTabSz="1243091" fontAlgn="base">
                <a:spcAft>
                  <a:spcPct val="0"/>
                </a:spcAft>
              </a:pPr>
              <a:r>
                <a:rPr lang="en-US" sz="1224" dirty="0">
                  <a:solidFill>
                    <a:schemeClr val="tx1">
                      <a:alpha val="99000"/>
                    </a:schemeClr>
                  </a:solidFill>
                  <a:ea typeface="Kozuka Gothic Pro R" pitchFamily="34" charset="-128"/>
                </a:rPr>
                <a:t>IT complexity and wasted capacity</a:t>
              </a:r>
            </a:p>
          </p:txBody>
        </p:sp>
      </p:grpSp>
      <p:cxnSp>
        <p:nvCxnSpPr>
          <p:cNvPr id="39" name="Straight Arrow Connector 38"/>
          <p:cNvCxnSpPr/>
          <p:nvPr/>
        </p:nvCxnSpPr>
        <p:spPr bwMode="auto">
          <a:xfrm flipV="1">
            <a:off x="2616195" y="5963609"/>
            <a:ext cx="0" cy="915313"/>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40" name="Straight Arrow Connector 39"/>
          <p:cNvCxnSpPr/>
          <p:nvPr/>
        </p:nvCxnSpPr>
        <p:spPr bwMode="auto">
          <a:xfrm>
            <a:off x="2600652" y="6866125"/>
            <a:ext cx="3215758" cy="954"/>
          </a:xfrm>
          <a:prstGeom prst="straightConnector1">
            <a:avLst/>
          </a:pr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41" name="Rectangle 40"/>
          <p:cNvSpPr/>
          <p:nvPr/>
        </p:nvSpPr>
        <p:spPr>
          <a:xfrm rot="16200000">
            <a:off x="1869449" y="6142742"/>
            <a:ext cx="1044936" cy="238039"/>
          </a:xfrm>
          <a:prstGeom prst="rect">
            <a:avLst/>
          </a:prstGeom>
          <a:ln>
            <a:noFill/>
          </a:ln>
        </p:spPr>
        <p:txBody>
          <a:bodyPr wrap="square" lIns="93256" tIns="46628" rIns="93256" bIns="46628">
            <a:spAutoFit/>
          </a:bodyPr>
          <a:lstStyle/>
          <a:p>
            <a:pPr marL="310799" indent="-310799" algn="ctr" defTabSz="1243193" eaLnBrk="0" fontAlgn="base" hangingPunct="0">
              <a:lnSpc>
                <a:spcPts val="1087"/>
              </a:lnSpc>
              <a:spcBef>
                <a:spcPct val="20000"/>
              </a:spcBef>
              <a:spcAft>
                <a:spcPct val="0"/>
              </a:spcAft>
              <a:buClr>
                <a:srgbClr val="000000"/>
              </a:buClr>
            </a:pPr>
            <a:r>
              <a:rPr lang="en-US" sz="1224" dirty="0">
                <a:solidFill>
                  <a:schemeClr val="tx1">
                    <a:alpha val="99000"/>
                  </a:schemeClr>
                </a:solidFill>
              </a:rPr>
              <a:t>Compute </a:t>
            </a:r>
          </a:p>
        </p:txBody>
      </p:sp>
      <p:sp>
        <p:nvSpPr>
          <p:cNvPr id="48" name="Freeform 47"/>
          <p:cNvSpPr/>
          <p:nvPr/>
        </p:nvSpPr>
        <p:spPr>
          <a:xfrm>
            <a:off x="2614060" y="6021080"/>
            <a:ext cx="2977767" cy="594625"/>
          </a:xfrm>
          <a:custGeom>
            <a:avLst/>
            <a:gdLst>
              <a:gd name="connsiteX0" fmla="*/ 0 w 2190307"/>
              <a:gd name="connsiteY0" fmla="*/ 689345 h 781494"/>
              <a:gd name="connsiteX1" fmla="*/ 531628 w 2190307"/>
              <a:gd name="connsiteY1" fmla="*/ 8861 h 781494"/>
              <a:gd name="connsiteX2" fmla="*/ 967563 w 2190307"/>
              <a:gd name="connsiteY2" fmla="*/ 742508 h 781494"/>
              <a:gd name="connsiteX3" fmla="*/ 1435395 w 2190307"/>
              <a:gd name="connsiteY3" fmla="*/ 8861 h 781494"/>
              <a:gd name="connsiteX4" fmla="*/ 1828800 w 2190307"/>
              <a:gd name="connsiteY4" fmla="*/ 721243 h 781494"/>
              <a:gd name="connsiteX5" fmla="*/ 2190307 w 2190307"/>
              <a:gd name="connsiteY5" fmla="*/ 370368 h 78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307" h="781494">
                <a:moveTo>
                  <a:pt x="0" y="689345"/>
                </a:moveTo>
                <a:cubicBezTo>
                  <a:pt x="185183" y="344672"/>
                  <a:pt x="370367" y="0"/>
                  <a:pt x="531628" y="8861"/>
                </a:cubicBezTo>
                <a:cubicBezTo>
                  <a:pt x="692889" y="17722"/>
                  <a:pt x="816935" y="742508"/>
                  <a:pt x="967563" y="742508"/>
                </a:cubicBezTo>
                <a:cubicBezTo>
                  <a:pt x="1118191" y="742508"/>
                  <a:pt x="1291856" y="12405"/>
                  <a:pt x="1435395" y="8861"/>
                </a:cubicBezTo>
                <a:cubicBezTo>
                  <a:pt x="1578934" y="5317"/>
                  <a:pt x="1702981" y="660992"/>
                  <a:pt x="1828800" y="721243"/>
                </a:cubicBezTo>
                <a:cubicBezTo>
                  <a:pt x="1954619" y="781494"/>
                  <a:pt x="2119423" y="430619"/>
                  <a:pt x="2190307" y="370368"/>
                </a:cubicBezTo>
              </a:path>
            </a:pathLst>
          </a:custGeom>
          <a:ln w="25400">
            <a:solidFill>
              <a:schemeClr val="tx1"/>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sz="1836" dirty="0"/>
          </a:p>
        </p:txBody>
      </p:sp>
      <p:cxnSp>
        <p:nvCxnSpPr>
          <p:cNvPr id="49" name="Straight Connector 48"/>
          <p:cNvCxnSpPr/>
          <p:nvPr/>
        </p:nvCxnSpPr>
        <p:spPr bwMode="auto">
          <a:xfrm>
            <a:off x="2640715" y="6403198"/>
            <a:ext cx="3022091" cy="25347"/>
          </a:xfrm>
          <a:prstGeom prst="line">
            <a:avLst/>
          </a:prstGeom>
          <a:ln w="19050">
            <a:solidFill>
              <a:schemeClr val="tx1"/>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cxnSp>
        <p:nvCxnSpPr>
          <p:cNvPr id="63" name="Straight Connector 62"/>
          <p:cNvCxnSpPr/>
          <p:nvPr/>
        </p:nvCxnSpPr>
        <p:spPr>
          <a:xfrm>
            <a:off x="1826922" y="4127215"/>
            <a:ext cx="7355034"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826922" y="5603837"/>
            <a:ext cx="7355034"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826922" y="2670234"/>
            <a:ext cx="7355034"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8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par>
                                <p:cTn id="63" presetID="10"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10"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par>
                                <p:cTn id="69" presetID="10" presetClass="entr" presetSubtype="0"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par>
                                <p:cTn id="75" presetID="10"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par>
                                <p:cTn id="83" presetID="10"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500"/>
                                        <p:tgtEl>
                                          <p:spTgt spid="60"/>
                                        </p:tgtEl>
                                      </p:cBhvr>
                                    </p:animEffect>
                                  </p:childTnLst>
                                </p:cTn>
                              </p:par>
                              <p:par>
                                <p:cTn id="86" presetID="10" presetClass="entr" presetSubtype="0" fill="hold"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childTnLst>
                                </p:cTn>
                              </p:par>
                              <p:par>
                                <p:cTn id="89" presetID="10" presetClass="entr" presetSubtype="0"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500"/>
                                        <p:tgtEl>
                                          <p:spTgt spid="4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500"/>
                                        <p:tgtEl>
                                          <p:spTgt spid="4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500"/>
                                        <p:tgtEl>
                                          <p:spTgt spid="48"/>
                                        </p:tgtEl>
                                      </p:cBhvr>
                                    </p:animEffect>
                                  </p:childTnLst>
                                </p:cTn>
                              </p:par>
                              <p:par>
                                <p:cTn id="98" presetID="10" presetClass="entr" presetSubtype="0" fill="hold" nodeType="with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par>
                                <p:cTn id="101" presetID="10" presetClass="entr" presetSubtype="0" fill="hold"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52" grpId="0"/>
      <p:bldP spid="53" grpId="0"/>
      <p:bldP spid="54" grpId="0"/>
      <p:bldP spid="20" grpId="0"/>
      <p:bldP spid="33" grpId="0"/>
      <p:bldP spid="37" grpId="0" animBg="1"/>
      <p:bldP spid="41" grpId="0"/>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32758" y="2768666"/>
            <a:ext cx="11370961" cy="1146325"/>
          </a:xfrm>
        </p:spPr>
        <p:txBody>
          <a:bodyPr/>
          <a:lstStyle/>
          <a:p>
            <a:pPr algn="ctr"/>
            <a:r>
              <a:rPr lang="en-US" sz="8159" dirty="0"/>
              <a:t>Pay </a:t>
            </a:r>
            <a:r>
              <a:rPr lang="en-US" sz="8159" dirty="0">
                <a:solidFill>
                  <a:srgbClr val="00AEEF">
                    <a:alpha val="99000"/>
                  </a:srgbClr>
                </a:solidFill>
              </a:rPr>
              <a:t>only </a:t>
            </a:r>
            <a:r>
              <a:rPr lang="en-US" sz="8159" dirty="0"/>
              <a:t>for what you use</a:t>
            </a:r>
          </a:p>
        </p:txBody>
      </p:sp>
    </p:spTree>
    <p:extLst>
      <p:ext uri="{BB962C8B-B14F-4D97-AF65-F5344CB8AC3E}">
        <p14:creationId xmlns:p14="http://schemas.microsoft.com/office/powerpoint/2010/main" val="11146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Sites</a:t>
            </a:r>
            <a:endParaRPr lang="en-US" dirty="0"/>
          </a:p>
        </p:txBody>
      </p:sp>
    </p:spTree>
    <p:extLst>
      <p:ext uri="{BB962C8B-B14F-4D97-AF65-F5344CB8AC3E}">
        <p14:creationId xmlns:p14="http://schemas.microsoft.com/office/powerpoint/2010/main" val="267178729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922838" y="3646314"/>
            <a:ext cx="2590800" cy="2584105"/>
          </a:xfrm>
          <a:prstGeom prst="rect">
            <a:avLst/>
          </a:prstGeom>
        </p:spPr>
      </p:pic>
      <p:sp>
        <p:nvSpPr>
          <p:cNvPr id="4" name="Title 3"/>
          <p:cNvSpPr>
            <a:spLocks noGrp="1"/>
          </p:cNvSpPr>
          <p:nvPr>
            <p:ph type="title"/>
          </p:nvPr>
        </p:nvSpPr>
        <p:spPr/>
        <p:txBody>
          <a:bodyPr/>
          <a:lstStyle/>
          <a:p>
            <a:r>
              <a:rPr lang="en-US" dirty="0" smtClean="0"/>
              <a:t>Web Sites</a:t>
            </a:r>
            <a:endParaRPr lang="en-US" dirty="0"/>
          </a:p>
        </p:txBody>
      </p:sp>
      <p:sp>
        <p:nvSpPr>
          <p:cNvPr id="5" name="Text Placeholder 4"/>
          <p:cNvSpPr>
            <a:spLocks noGrp="1"/>
          </p:cNvSpPr>
          <p:nvPr>
            <p:ph type="body" sz="quarter" idx="10"/>
          </p:nvPr>
        </p:nvSpPr>
        <p:spPr>
          <a:xfrm>
            <a:off x="274638" y="1233090"/>
            <a:ext cx="11887200" cy="2092881"/>
          </a:xfrm>
        </p:spPr>
        <p:txBody>
          <a:bodyPr/>
          <a:lstStyle/>
          <a:p>
            <a:r>
              <a:rPr lang="en-US" dirty="0" smtClean="0"/>
              <a:t>Build with ASP.NET, Node.js, Python, or PHP</a:t>
            </a:r>
          </a:p>
          <a:p>
            <a:r>
              <a:rPr lang="en-US" dirty="0" smtClean="0"/>
              <a:t>Deploy in seconds with FTP, </a:t>
            </a:r>
            <a:r>
              <a:rPr lang="en-US" dirty="0" err="1" smtClean="0"/>
              <a:t>Git</a:t>
            </a:r>
            <a:r>
              <a:rPr lang="en-US" dirty="0" smtClean="0"/>
              <a:t>, or TFS</a:t>
            </a:r>
          </a:p>
          <a:p>
            <a:r>
              <a:rPr lang="en-US" dirty="0" smtClean="0"/>
              <a:t>Start for </a:t>
            </a:r>
            <a:r>
              <a:rPr lang="en-US" b="1" dirty="0" smtClean="0"/>
              <a:t>free</a:t>
            </a:r>
            <a:r>
              <a:rPr lang="en-US" dirty="0" smtClean="0"/>
              <a:t>, scale up as your traffic grows</a:t>
            </a:r>
            <a:endParaRPr lang="en-US" dirty="0"/>
          </a:p>
        </p:txBody>
      </p:sp>
    </p:spTree>
    <p:extLst>
      <p:ext uri="{BB962C8B-B14F-4D97-AF65-F5344CB8AC3E}">
        <p14:creationId xmlns:p14="http://schemas.microsoft.com/office/powerpoint/2010/main" val="280465394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93BFEF19-6904-40E3-B733-9C43537D4554}"/>
</file>

<file path=docProps/app.xml><?xml version="1.0" encoding="utf-8"?>
<Properties xmlns="http://schemas.openxmlformats.org/officeDocument/2006/extended-properties" xmlns:vt="http://schemas.openxmlformats.org/officeDocument/2006/docPropsVTypes">
  <Template>SharePoint_Conference_2014_Dev_Template</Template>
  <TotalTime>7</TotalTime>
  <Words>1703</Words>
  <Application>Microsoft Office PowerPoint</Application>
  <PresentationFormat>Custom</PresentationFormat>
  <Paragraphs>217</Paragraphs>
  <Slides>30</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Kozuka Gothic Pro R</vt:lpstr>
      <vt:lpstr>PMingLiU-ExtB</vt:lpstr>
      <vt:lpstr>Arial</vt:lpstr>
      <vt:lpstr>Calibri</vt:lpstr>
      <vt:lpstr>Segoe UI</vt:lpstr>
      <vt:lpstr>Segoe UI Light</vt:lpstr>
      <vt:lpstr>Wingdings</vt:lpstr>
      <vt:lpstr>5-30499_SPC_2014_Dev_Template_16x9</vt:lpstr>
      <vt:lpstr>PowerPoint Presentation</vt:lpstr>
      <vt:lpstr>Building SharePoint Apps with Azure PaaS</vt:lpstr>
      <vt:lpstr>Agenda</vt:lpstr>
      <vt:lpstr>Cloud Patterns</vt:lpstr>
      <vt:lpstr>Cloud Computing</vt:lpstr>
      <vt:lpstr>Cloud Computing Patterns</vt:lpstr>
      <vt:lpstr>Pay only for what you use</vt:lpstr>
      <vt:lpstr>Web Sites</vt:lpstr>
      <vt:lpstr>Web Sites</vt:lpstr>
      <vt:lpstr>Which do I choose?</vt:lpstr>
      <vt:lpstr>Our Scenario</vt:lpstr>
      <vt:lpstr>Azure Web Sites</vt:lpstr>
      <vt:lpstr>Storage</vt:lpstr>
      <vt:lpstr>Windows Azure Storage Abstractions</vt:lpstr>
      <vt:lpstr>Our Scenario</vt:lpstr>
      <vt:lpstr>Azure Table Storage</vt:lpstr>
      <vt:lpstr>Web Jobs</vt:lpstr>
      <vt:lpstr>PowerPoint Presentation</vt:lpstr>
      <vt:lpstr>Web Jobs</vt:lpstr>
      <vt:lpstr>Our Scenario</vt:lpstr>
      <vt:lpstr>Azure Web Jobs</vt:lpstr>
      <vt:lpstr>Summary</vt:lpstr>
      <vt:lpstr>Related Content</vt:lpstr>
      <vt:lpstr>Links</vt:lpstr>
      <vt:lpstr>PowerPoint Presentation</vt:lpstr>
      <vt:lpstr>PowerPoint Presentation</vt:lpstr>
      <vt:lpstr>http://officeams.codeplex.com</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SharePoint Apps with Azure PaaS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7</cp:revision>
  <dcterms:created xsi:type="dcterms:W3CDTF">2014-03-02T18:30:19Z</dcterms:created>
  <dcterms:modified xsi:type="dcterms:W3CDTF">2014-03-05T02:54:54Z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