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4"/>
  </p:notesMasterIdLst>
  <p:handoutMasterIdLst>
    <p:handoutMasterId r:id="rId35"/>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3" r:id="rId32"/>
    <p:sldId id="282" r:id="rId33"/>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23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17302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23650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27</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8868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7183896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4967640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9576662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6526276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56570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255214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1298229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8100372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86273940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1291937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940625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1049852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287717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530951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107000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54184464"/>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401995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754568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8548361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1017805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2985849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01564944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716655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28889535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8038633"/>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37851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219684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10147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9316810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325566"/>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8098348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image" Target="../media/image1.png"/><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theme" Target="../theme/theme2.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895767983"/>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image" Target="../media/image11.jpg"/><Relationship Id="rId1" Type="http://schemas.openxmlformats.org/officeDocument/2006/relationships/slideLayout" Target="../slideLayouts/slideLayout40.xml"/><Relationship Id="rId6" Type="http://schemas.openxmlformats.org/officeDocument/2006/relationships/image" Target="../media/image15.jpg"/><Relationship Id="rId11" Type="http://schemas.openxmlformats.org/officeDocument/2006/relationships/image" Target="../media/image20.png"/><Relationship Id="rId5" Type="http://schemas.openxmlformats.org/officeDocument/2006/relationships/image" Target="../media/image14.jpg"/><Relationship Id="rId10" Type="http://schemas.openxmlformats.org/officeDocument/2006/relationships/image" Target="../media/image19.png"/><Relationship Id="rId4" Type="http://schemas.openxmlformats.org/officeDocument/2006/relationships/image" Target="../media/image13.jpg"/><Relationship Id="rId9" Type="http://schemas.openxmlformats.org/officeDocument/2006/relationships/image" Target="../media/image18.jp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40.xml"/><Relationship Id="rId4" Type="http://schemas.openxmlformats.org/officeDocument/2006/relationships/image" Target="../media/image23.gif"/></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image" Target="../media/image26.emf"/><Relationship Id="rId1" Type="http://schemas.openxmlformats.org/officeDocument/2006/relationships/slideLayout" Target="../slideLayouts/slideLayout57.xml"/><Relationship Id="rId6" Type="http://schemas.openxmlformats.org/officeDocument/2006/relationships/image" Target="../media/image30.emf"/><Relationship Id="rId5" Type="http://schemas.openxmlformats.org/officeDocument/2006/relationships/image" Target="../media/image29.emf"/><Relationship Id="rId10" Type="http://schemas.openxmlformats.org/officeDocument/2006/relationships/image" Target="../media/image34.emf"/><Relationship Id="rId4" Type="http://schemas.openxmlformats.org/officeDocument/2006/relationships/image" Target="../media/image28.emf"/><Relationship Id="rId9" Type="http://schemas.openxmlformats.org/officeDocument/2006/relationships/image" Target="../media/image33.jpg"/></Relationships>
</file>

<file path=ppt/slides/_rels/slide16.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image" Target="../media/image35.emf"/><Relationship Id="rId7" Type="http://schemas.openxmlformats.org/officeDocument/2006/relationships/image" Target="../media/image39.emf"/><Relationship Id="rId2" Type="http://schemas.openxmlformats.org/officeDocument/2006/relationships/image" Target="../media/image27.emf"/><Relationship Id="rId1" Type="http://schemas.openxmlformats.org/officeDocument/2006/relationships/slideLayout" Target="../slideLayouts/slideLayout57.xml"/><Relationship Id="rId6" Type="http://schemas.openxmlformats.org/officeDocument/2006/relationships/image" Target="../media/image38.emf"/><Relationship Id="rId11" Type="http://schemas.openxmlformats.org/officeDocument/2006/relationships/image" Target="../media/image43.emf"/><Relationship Id="rId5" Type="http://schemas.openxmlformats.org/officeDocument/2006/relationships/image" Target="../media/image37.emf"/><Relationship Id="rId10" Type="http://schemas.openxmlformats.org/officeDocument/2006/relationships/image" Target="../media/image42.emf"/><Relationship Id="rId4" Type="http://schemas.openxmlformats.org/officeDocument/2006/relationships/image" Target="../media/image36.emf"/><Relationship Id="rId9" Type="http://schemas.openxmlformats.org/officeDocument/2006/relationships/image" Target="../media/image41.emf"/></Relationships>
</file>

<file path=ppt/slides/_rels/slide17.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image" Target="../media/image36.emf"/><Relationship Id="rId7" Type="http://schemas.openxmlformats.org/officeDocument/2006/relationships/image" Target="../media/image40.emf"/><Relationship Id="rId2" Type="http://schemas.openxmlformats.org/officeDocument/2006/relationships/image" Target="../media/image27.emf"/><Relationship Id="rId1" Type="http://schemas.openxmlformats.org/officeDocument/2006/relationships/slideLayout" Target="../slideLayouts/slideLayout57.xml"/><Relationship Id="rId6" Type="http://schemas.openxmlformats.org/officeDocument/2006/relationships/image" Target="../media/image39.emf"/><Relationship Id="rId5" Type="http://schemas.openxmlformats.org/officeDocument/2006/relationships/image" Target="../media/image38.emf"/><Relationship Id="rId10" Type="http://schemas.openxmlformats.org/officeDocument/2006/relationships/image" Target="../media/image45.emf"/><Relationship Id="rId4" Type="http://schemas.openxmlformats.org/officeDocument/2006/relationships/image" Target="../media/image37.emf"/><Relationship Id="rId9" Type="http://schemas.openxmlformats.org/officeDocument/2006/relationships/image" Target="../media/image4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40.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blog.helloitsliam.com/" TargetMode="External"/><Relationship Id="rId1" Type="http://schemas.openxmlformats.org/officeDocument/2006/relationships/slideLayout" Target="../slideLayouts/slideLayout5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11865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743200"/>
          </a:xfrm>
        </p:spPr>
        <p:txBody>
          <a:bodyPr/>
          <a:lstStyle/>
          <a:p>
            <a:r>
              <a:rPr lang="en-US" dirty="0" smtClean="0"/>
              <a:t>Multi-Factor Authentication</a:t>
            </a:r>
            <a:endParaRPr lang="en-US" dirty="0"/>
          </a:p>
        </p:txBody>
      </p:sp>
    </p:spTree>
    <p:extLst>
      <p:ext uri="{BB962C8B-B14F-4D97-AF65-F5344CB8AC3E}">
        <p14:creationId xmlns:p14="http://schemas.microsoft.com/office/powerpoint/2010/main" val="239517693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5182957"/>
          </a:xfrm>
        </p:spPr>
        <p:txBody>
          <a:bodyPr/>
          <a:lstStyle/>
          <a:p>
            <a:pPr>
              <a:lnSpc>
                <a:spcPct val="100000"/>
              </a:lnSpc>
            </a:pPr>
            <a:r>
              <a:rPr lang="en-US" sz="3200" dirty="0"/>
              <a:t>Generate one-time passwords</a:t>
            </a:r>
          </a:p>
          <a:p>
            <a:pPr lvl="1">
              <a:lnSpc>
                <a:spcPct val="100000"/>
              </a:lnSpc>
            </a:pPr>
            <a:r>
              <a:rPr lang="en-US" sz="1800" dirty="0"/>
              <a:t>Crypto Functions</a:t>
            </a:r>
          </a:p>
          <a:p>
            <a:pPr lvl="1">
              <a:lnSpc>
                <a:spcPct val="100000"/>
              </a:lnSpc>
            </a:pPr>
            <a:r>
              <a:rPr lang="en-US" sz="1800" dirty="0"/>
              <a:t>Random Number Generation</a:t>
            </a:r>
          </a:p>
          <a:p>
            <a:pPr lvl="1">
              <a:lnSpc>
                <a:spcPct val="100000"/>
              </a:lnSpc>
            </a:pPr>
            <a:r>
              <a:rPr lang="en-US" sz="1800" dirty="0"/>
              <a:t>Challenge/Response – Dynamic and Asynchronous Password</a:t>
            </a:r>
          </a:p>
          <a:p>
            <a:pPr>
              <a:lnSpc>
                <a:spcPct val="100000"/>
              </a:lnSpc>
            </a:pPr>
            <a:r>
              <a:rPr lang="en-US" sz="3200" dirty="0"/>
              <a:t>Deliver Passwords</a:t>
            </a:r>
          </a:p>
          <a:p>
            <a:pPr lvl="1">
              <a:lnSpc>
                <a:spcPct val="100000"/>
              </a:lnSpc>
            </a:pPr>
            <a:r>
              <a:rPr lang="en-US" sz="1800" dirty="0"/>
              <a:t>Devices, USB, Key Fobs, Cards</a:t>
            </a:r>
          </a:p>
          <a:p>
            <a:pPr lvl="1">
              <a:lnSpc>
                <a:spcPct val="100000"/>
              </a:lnSpc>
            </a:pPr>
            <a:r>
              <a:rPr lang="en-US" sz="1800" dirty="0"/>
              <a:t>SMS, Email, Phone</a:t>
            </a:r>
          </a:p>
          <a:p>
            <a:pPr>
              <a:lnSpc>
                <a:spcPct val="100000"/>
              </a:lnSpc>
            </a:pPr>
            <a:r>
              <a:rPr lang="en-US" sz="3200" dirty="0"/>
              <a:t>Known Issues</a:t>
            </a:r>
          </a:p>
          <a:p>
            <a:pPr lvl="1">
              <a:lnSpc>
                <a:spcPct val="100000"/>
              </a:lnSpc>
            </a:pPr>
            <a:r>
              <a:rPr lang="en-US" sz="1800" dirty="0"/>
              <a:t>MITM Attacks</a:t>
            </a:r>
          </a:p>
          <a:p>
            <a:pPr lvl="1">
              <a:lnSpc>
                <a:spcPct val="100000"/>
              </a:lnSpc>
            </a:pPr>
            <a:r>
              <a:rPr lang="en-US" sz="1800" dirty="0"/>
              <a:t>Phishing Attacks</a:t>
            </a:r>
          </a:p>
          <a:p>
            <a:pPr lvl="1">
              <a:lnSpc>
                <a:spcPct val="100000"/>
              </a:lnSpc>
            </a:pPr>
            <a:r>
              <a:rPr lang="en-US" sz="1800" dirty="0"/>
              <a:t>Lost Token Issues</a:t>
            </a:r>
          </a:p>
          <a:p>
            <a:pPr>
              <a:lnSpc>
                <a:spcPct val="100000"/>
              </a:lnSpc>
            </a:pPr>
            <a:r>
              <a:rPr lang="en-US" sz="3200" dirty="0"/>
              <a:t>Standards: OAuth</a:t>
            </a:r>
          </a:p>
        </p:txBody>
      </p:sp>
      <p:sp>
        <p:nvSpPr>
          <p:cNvPr id="3" name="Title 2"/>
          <p:cNvSpPr>
            <a:spLocks noGrp="1"/>
          </p:cNvSpPr>
          <p:nvPr>
            <p:ph type="title"/>
          </p:nvPr>
        </p:nvSpPr>
        <p:spPr/>
        <p:txBody>
          <a:bodyPr/>
          <a:lstStyle/>
          <a:p>
            <a:r>
              <a:rPr lang="en-US" dirty="0" smtClean="0"/>
              <a:t>One-Time Password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8568" y="2742755"/>
            <a:ext cx="1664208" cy="115854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5298" y="2017051"/>
            <a:ext cx="1363370" cy="112654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5480" y="2609481"/>
            <a:ext cx="1222553" cy="115854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0571" y="1461416"/>
            <a:ext cx="1497787" cy="97292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91372" y="1390173"/>
            <a:ext cx="1709014" cy="1126541"/>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16462" y="5513063"/>
            <a:ext cx="1212250" cy="1204168"/>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62465" y="4278257"/>
            <a:ext cx="1341811" cy="1341811"/>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51806" y="3244187"/>
            <a:ext cx="1085850" cy="1704975"/>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05900" y="4278257"/>
            <a:ext cx="1135307" cy="2226708"/>
          </a:xfrm>
          <a:prstGeom prst="rect">
            <a:avLst/>
          </a:prstGeom>
        </p:spPr>
      </p:pic>
      <p:pic>
        <p:nvPicPr>
          <p:cNvPr id="13" name="Picture 12"/>
          <p:cNvPicPr>
            <a:picLocks noChangeAspect="1"/>
          </p:cNvPicPr>
          <p:nvPr/>
        </p:nvPicPr>
        <p:blipFill>
          <a:blip r:embed="rId11"/>
          <a:stretch>
            <a:fillRect/>
          </a:stretch>
        </p:blipFill>
        <p:spPr>
          <a:xfrm>
            <a:off x="7618788" y="4627946"/>
            <a:ext cx="1514291" cy="1984244"/>
          </a:xfrm>
          <a:prstGeom prst="rect">
            <a:avLst/>
          </a:prstGeom>
        </p:spPr>
      </p:pic>
    </p:spTree>
    <p:extLst>
      <p:ext uri="{BB962C8B-B14F-4D97-AF65-F5344CB8AC3E}">
        <p14:creationId xmlns:p14="http://schemas.microsoft.com/office/powerpoint/2010/main" val="38934856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
                                            <p:txEl>
                                              <p:pRg st="8" end="8"/>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
                                            <p:txEl>
                                              <p:pRg st="11" end="11"/>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11889565" cy="5059847"/>
          </a:xfrm>
        </p:spPr>
        <p:txBody>
          <a:bodyPr/>
          <a:lstStyle/>
          <a:p>
            <a:pPr>
              <a:lnSpc>
                <a:spcPct val="100000"/>
              </a:lnSpc>
            </a:pPr>
            <a:r>
              <a:rPr lang="en-US" sz="2800" dirty="0"/>
              <a:t>Perform Security Functions</a:t>
            </a:r>
          </a:p>
          <a:p>
            <a:pPr lvl="1">
              <a:lnSpc>
                <a:spcPct val="100000"/>
              </a:lnSpc>
            </a:pPr>
            <a:r>
              <a:rPr lang="en-US" sz="1400" dirty="0"/>
              <a:t>Key Generation</a:t>
            </a:r>
          </a:p>
          <a:p>
            <a:pPr lvl="1">
              <a:lnSpc>
                <a:spcPct val="100000"/>
              </a:lnSpc>
            </a:pPr>
            <a:r>
              <a:rPr lang="en-US" sz="1400" dirty="0"/>
              <a:t>Use of Public/Private Keys</a:t>
            </a:r>
          </a:p>
          <a:p>
            <a:pPr lvl="1">
              <a:lnSpc>
                <a:spcPct val="100000"/>
              </a:lnSpc>
            </a:pPr>
            <a:r>
              <a:rPr lang="en-US" sz="1400" dirty="0"/>
              <a:t>PIN/Biometric Authentication</a:t>
            </a:r>
          </a:p>
          <a:p>
            <a:pPr lvl="1">
              <a:lnSpc>
                <a:spcPct val="100000"/>
              </a:lnSpc>
            </a:pPr>
            <a:r>
              <a:rPr lang="en-US" sz="1400" dirty="0"/>
              <a:t>Challenge/Response Authentication</a:t>
            </a:r>
          </a:p>
          <a:p>
            <a:pPr>
              <a:lnSpc>
                <a:spcPct val="100000"/>
              </a:lnSpc>
            </a:pPr>
            <a:r>
              <a:rPr lang="en-US" sz="2800" dirty="0"/>
              <a:t>Support Public-Key Infrastructure</a:t>
            </a:r>
          </a:p>
          <a:p>
            <a:pPr lvl="1">
              <a:lnSpc>
                <a:spcPct val="100000"/>
              </a:lnSpc>
            </a:pPr>
            <a:r>
              <a:rPr lang="en-US" sz="1400" dirty="0"/>
              <a:t>PKI Credential Issuance</a:t>
            </a:r>
          </a:p>
          <a:p>
            <a:pPr lvl="1">
              <a:lnSpc>
                <a:spcPct val="100000"/>
              </a:lnSpc>
            </a:pPr>
            <a:r>
              <a:rPr lang="en-US" sz="1400" dirty="0"/>
              <a:t>Credential Validation/Verification</a:t>
            </a:r>
          </a:p>
          <a:p>
            <a:pPr>
              <a:lnSpc>
                <a:spcPct val="100000"/>
              </a:lnSpc>
            </a:pPr>
            <a:r>
              <a:rPr lang="en-US" sz="2800" dirty="0"/>
              <a:t>Defense against Tampering and Hacking (sometimes)</a:t>
            </a:r>
          </a:p>
          <a:p>
            <a:pPr lvl="1">
              <a:lnSpc>
                <a:spcPct val="100000"/>
              </a:lnSpc>
            </a:pPr>
            <a:r>
              <a:rPr lang="en-US" sz="1400" dirty="0"/>
              <a:t>Issues</a:t>
            </a:r>
          </a:p>
          <a:p>
            <a:pPr lvl="1">
              <a:lnSpc>
                <a:spcPct val="100000"/>
              </a:lnSpc>
            </a:pPr>
            <a:r>
              <a:rPr lang="en-US" sz="1400" dirty="0"/>
              <a:t>Lost Card</a:t>
            </a:r>
          </a:p>
          <a:p>
            <a:pPr lvl="1">
              <a:lnSpc>
                <a:spcPct val="100000"/>
              </a:lnSpc>
            </a:pPr>
            <a:r>
              <a:rPr lang="en-US" sz="1400" dirty="0"/>
              <a:t>Key compromise recovery is difficult</a:t>
            </a:r>
          </a:p>
          <a:p>
            <a:pPr>
              <a:lnSpc>
                <a:spcPct val="100000"/>
              </a:lnSpc>
            </a:pPr>
            <a:r>
              <a:rPr lang="en-US" sz="2800" dirty="0"/>
              <a:t>Standards: ISO-7816, Java Card, Global Platform, PC/SC, FIPS-201/PIV, CAC, PKCS#11, PKCS#15, GSM/PCS, EMV</a:t>
            </a:r>
          </a:p>
        </p:txBody>
      </p:sp>
      <p:sp>
        <p:nvSpPr>
          <p:cNvPr id="3" name="Title 2"/>
          <p:cNvSpPr>
            <a:spLocks noGrp="1"/>
          </p:cNvSpPr>
          <p:nvPr>
            <p:ph type="title"/>
          </p:nvPr>
        </p:nvSpPr>
        <p:spPr/>
        <p:txBody>
          <a:bodyPr/>
          <a:lstStyle/>
          <a:p>
            <a:r>
              <a:rPr lang="en-US" dirty="0" smtClean="0"/>
              <a:t>Smart Cards with PKI</a:t>
            </a:r>
            <a:endParaRPr lang="en-US"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8997" y="1365250"/>
            <a:ext cx="2074764" cy="1388496"/>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7335" y="1365250"/>
            <a:ext cx="1447800" cy="2262188"/>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6837" y="1360033"/>
            <a:ext cx="1943100" cy="2933700"/>
          </a:xfrm>
          <a:prstGeom prst="rect">
            <a:avLst/>
          </a:prstGeom>
        </p:spPr>
      </p:pic>
    </p:spTree>
    <p:extLst>
      <p:ext uri="{BB962C8B-B14F-4D97-AF65-F5344CB8AC3E}">
        <p14:creationId xmlns:p14="http://schemas.microsoft.com/office/powerpoint/2010/main" val="22264299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11889565" cy="4592026"/>
          </a:xfrm>
        </p:spPr>
        <p:txBody>
          <a:bodyPr/>
          <a:lstStyle/>
          <a:p>
            <a:pPr>
              <a:lnSpc>
                <a:spcPct val="100000"/>
              </a:lnSpc>
            </a:pPr>
            <a:r>
              <a:rPr lang="en-US" sz="2800" dirty="0"/>
              <a:t>Use of Physiological or Behavioral characteristics</a:t>
            </a:r>
          </a:p>
          <a:p>
            <a:pPr lvl="1">
              <a:lnSpc>
                <a:spcPct val="100000"/>
              </a:lnSpc>
            </a:pPr>
            <a:r>
              <a:rPr lang="en-US" sz="1600" dirty="0"/>
              <a:t>High Degree of Assurance</a:t>
            </a:r>
          </a:p>
          <a:p>
            <a:pPr lvl="1">
              <a:lnSpc>
                <a:spcPct val="100000"/>
              </a:lnSpc>
            </a:pPr>
            <a:r>
              <a:rPr lang="en-US" sz="1600" dirty="0"/>
              <a:t>Fingerprints, Facial, Retina, Voice, Hand Geometry, Keystroke, Signature</a:t>
            </a:r>
          </a:p>
          <a:p>
            <a:pPr>
              <a:lnSpc>
                <a:spcPct val="100000"/>
              </a:lnSpc>
            </a:pPr>
            <a:r>
              <a:rPr lang="en-US" sz="2800" dirty="0"/>
              <a:t>Stored on Smart Cards</a:t>
            </a:r>
          </a:p>
          <a:p>
            <a:pPr>
              <a:lnSpc>
                <a:spcPct val="100000"/>
              </a:lnSpc>
            </a:pPr>
            <a:r>
              <a:rPr lang="en-US" sz="2800" dirty="0"/>
              <a:t>Biometric credential must be exchanged in a secure channel (trusted)</a:t>
            </a:r>
          </a:p>
          <a:p>
            <a:pPr>
              <a:lnSpc>
                <a:spcPct val="100000"/>
              </a:lnSpc>
            </a:pPr>
            <a:r>
              <a:rPr lang="en-US" sz="2800" dirty="0"/>
              <a:t>Issues</a:t>
            </a:r>
          </a:p>
          <a:p>
            <a:pPr lvl="1">
              <a:lnSpc>
                <a:spcPct val="100000"/>
              </a:lnSpc>
            </a:pPr>
            <a:r>
              <a:rPr lang="en-US" sz="1600" dirty="0"/>
              <a:t>Not a secret</a:t>
            </a:r>
          </a:p>
          <a:p>
            <a:pPr lvl="1">
              <a:lnSpc>
                <a:spcPct val="100000"/>
              </a:lnSpc>
            </a:pPr>
            <a:r>
              <a:rPr lang="en-US" sz="1600" dirty="0"/>
              <a:t>High False Acceptance or False Rejects</a:t>
            </a:r>
          </a:p>
          <a:p>
            <a:pPr lvl="1">
              <a:lnSpc>
                <a:spcPct val="100000"/>
              </a:lnSpc>
            </a:pPr>
            <a:r>
              <a:rPr lang="en-US" sz="1600" dirty="0"/>
              <a:t>Vulnerable to Message Replay/MITM attack of not issued from secure channel</a:t>
            </a:r>
          </a:p>
          <a:p>
            <a:pPr>
              <a:lnSpc>
                <a:spcPct val="100000"/>
              </a:lnSpc>
            </a:pPr>
            <a:r>
              <a:rPr lang="en-US" sz="2800" dirty="0"/>
              <a:t>Standards: INCITS 378 / CBEFF, INCITS 379, OASIS BIAS, </a:t>
            </a:r>
            <a:r>
              <a:rPr lang="en-US" sz="2800" dirty="0" err="1"/>
              <a:t>BioAPI</a:t>
            </a:r>
            <a:r>
              <a:rPr lang="en-US" sz="2800" dirty="0"/>
              <a:t>, </a:t>
            </a:r>
            <a:r>
              <a:rPr lang="en-US" sz="2800" dirty="0" err="1"/>
              <a:t>JavaCard</a:t>
            </a:r>
            <a:r>
              <a:rPr lang="en-US" sz="2800" dirty="0"/>
              <a:t> </a:t>
            </a:r>
            <a:r>
              <a:rPr lang="en-US" sz="2800" dirty="0" err="1"/>
              <a:t>BioAPI</a:t>
            </a:r>
            <a:r>
              <a:rPr lang="en-US" sz="2800" dirty="0"/>
              <a:t>, FIPS-201 / PIV</a:t>
            </a:r>
            <a:endParaRPr lang="en-US" sz="1800" dirty="0"/>
          </a:p>
        </p:txBody>
      </p:sp>
      <p:sp>
        <p:nvSpPr>
          <p:cNvPr id="3" name="Title 2"/>
          <p:cNvSpPr>
            <a:spLocks noGrp="1"/>
          </p:cNvSpPr>
          <p:nvPr>
            <p:ph type="title"/>
          </p:nvPr>
        </p:nvSpPr>
        <p:spPr/>
        <p:txBody>
          <a:bodyPr/>
          <a:lstStyle/>
          <a:p>
            <a:r>
              <a:rPr lang="en-US" dirty="0" smtClean="0"/>
              <a:t>Biometric</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3237" y="754061"/>
            <a:ext cx="1209002" cy="1747193"/>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4070" y="601662"/>
            <a:ext cx="2724150" cy="2226020"/>
          </a:xfrm>
          <a:prstGeom prst="rect">
            <a:avLst/>
          </a:prstGeom>
        </p:spPr>
      </p:pic>
    </p:spTree>
    <p:extLst>
      <p:ext uri="{BB962C8B-B14F-4D97-AF65-F5344CB8AC3E}">
        <p14:creationId xmlns:p14="http://schemas.microsoft.com/office/powerpoint/2010/main" val="1158642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Authentication Flows</a:t>
            </a:r>
            <a:endParaRPr lang="en-US" dirty="0"/>
          </a:p>
        </p:txBody>
      </p:sp>
    </p:spTree>
    <p:extLst>
      <p:ext uri="{BB962C8B-B14F-4D97-AF65-F5344CB8AC3E}">
        <p14:creationId xmlns:p14="http://schemas.microsoft.com/office/powerpoint/2010/main" val="208736416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Multi-Factor Authentication Flow</a:t>
            </a:r>
            <a:endParaRPr lang="en-US" dirty="0"/>
          </a:p>
        </p:txBody>
      </p:sp>
      <p:pic>
        <p:nvPicPr>
          <p:cNvPr id="10" name="Picture 9"/>
          <p:cNvPicPr>
            <a:picLocks noChangeAspect="1"/>
          </p:cNvPicPr>
          <p:nvPr/>
        </p:nvPicPr>
        <p:blipFill>
          <a:blip r:embed="rId2"/>
          <a:stretch>
            <a:fillRect/>
          </a:stretch>
        </p:blipFill>
        <p:spPr>
          <a:xfrm>
            <a:off x="7369407" y="4924367"/>
            <a:ext cx="546160" cy="523213"/>
          </a:xfrm>
          <a:prstGeom prst="rect">
            <a:avLst/>
          </a:prstGeom>
        </p:spPr>
      </p:pic>
      <p:pic>
        <p:nvPicPr>
          <p:cNvPr id="11" name="Picture 10"/>
          <p:cNvPicPr>
            <a:picLocks noChangeAspect="1"/>
          </p:cNvPicPr>
          <p:nvPr/>
        </p:nvPicPr>
        <p:blipFill>
          <a:blip r:embed="rId3"/>
          <a:stretch>
            <a:fillRect/>
          </a:stretch>
        </p:blipFill>
        <p:spPr>
          <a:xfrm>
            <a:off x="3407533" y="5008340"/>
            <a:ext cx="533157" cy="439240"/>
          </a:xfrm>
          <a:prstGeom prst="rect">
            <a:avLst/>
          </a:prstGeom>
        </p:spPr>
      </p:pic>
      <p:cxnSp>
        <p:nvCxnSpPr>
          <p:cNvPr id="12" name="Straight Arrow Connector 11"/>
          <p:cNvCxnSpPr/>
          <p:nvPr/>
        </p:nvCxnSpPr>
        <p:spPr>
          <a:xfrm>
            <a:off x="4029724" y="5227959"/>
            <a:ext cx="324998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 name="Straight Arrow Connector 12"/>
          <p:cNvCxnSpPr/>
          <p:nvPr/>
        </p:nvCxnSpPr>
        <p:spPr>
          <a:xfrm flipH="1">
            <a:off x="4029724" y="5089329"/>
            <a:ext cx="3249982"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4" name="Straight Arrow Connector 13"/>
          <p:cNvCxnSpPr/>
          <p:nvPr/>
        </p:nvCxnSpPr>
        <p:spPr>
          <a:xfrm flipV="1">
            <a:off x="3672097" y="2854357"/>
            <a:ext cx="3393497" cy="185141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5" name="Straight Arrow Connector 14"/>
          <p:cNvCxnSpPr/>
          <p:nvPr/>
        </p:nvCxnSpPr>
        <p:spPr>
          <a:xfrm>
            <a:off x="7687184" y="2923764"/>
            <a:ext cx="1697897" cy="1"/>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16" name="Content Placeholder 2"/>
          <p:cNvSpPr txBox="1">
            <a:spLocks/>
          </p:cNvSpPr>
          <p:nvPr/>
        </p:nvSpPr>
        <p:spPr>
          <a:xfrm>
            <a:off x="261615" y="1279329"/>
            <a:ext cx="6146948" cy="2114264"/>
          </a:xfrm>
          <a:prstGeom prst="rect">
            <a:avLst/>
          </a:prstGeom>
        </p:spPr>
        <p:txBody>
          <a:bodyPr vert="horz" wrap="square" lIns="146304" tIns="91440" rIns="146304" bIns="91440" rtlCol="0">
            <a:normAutofit fontScale="85000" lnSpcReduction="10000"/>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Request Web Page (Anonymous)</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Obtain Login Page from Provider</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Request Security Token</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Validate Credentials with Identity Provider</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Obtain Second Factor mechanism from Provider</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Present to Client</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Client Submits required Second Factor details and submit to Provider</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Send a Security Token</a:t>
            </a:r>
          </a:p>
          <a:p>
            <a:pPr marL="466298" indent="-466298">
              <a:lnSpc>
                <a:spcPct val="110000"/>
              </a:lnSpc>
              <a:spcBef>
                <a:spcPts val="0"/>
              </a:spcBef>
              <a:buFont typeface="Arial" pitchFamily="34" charset="0"/>
              <a:buAutoNum type="arabicPeriod"/>
            </a:pPr>
            <a:r>
              <a:rPr lang="en-US" sz="1632" b="1" dirty="0" smtClean="0">
                <a:gradFill>
                  <a:gsLst>
                    <a:gs pos="1250">
                      <a:srgbClr val="505050"/>
                    </a:gs>
                    <a:gs pos="100000">
                      <a:srgbClr val="505050"/>
                    </a:gs>
                  </a:gsLst>
                  <a:lin ang="5400000" scaled="0"/>
                </a:gradFill>
                <a:cs typeface="Segoe UI Light" panose="020B0502040204020203" pitchFamily="34" charset="0"/>
              </a:rPr>
              <a:t>Create Security Token and Send Page</a:t>
            </a:r>
            <a:endParaRPr lang="en-US" sz="1632" b="1" dirty="0">
              <a:gradFill>
                <a:gsLst>
                  <a:gs pos="1250">
                    <a:srgbClr val="505050"/>
                  </a:gs>
                  <a:gs pos="100000">
                    <a:srgbClr val="505050"/>
                  </a:gs>
                </a:gsLst>
                <a:lin ang="5400000" scaled="0"/>
              </a:gradFill>
              <a:cs typeface="Segoe UI Light" panose="020B0502040204020203" pitchFamily="34" charset="0"/>
            </a:endParaRPr>
          </a:p>
        </p:txBody>
      </p:sp>
      <p:grpSp>
        <p:nvGrpSpPr>
          <p:cNvPr id="17" name="Group 16"/>
          <p:cNvGrpSpPr/>
          <p:nvPr/>
        </p:nvGrpSpPr>
        <p:grpSpPr>
          <a:xfrm>
            <a:off x="6936397" y="5519634"/>
            <a:ext cx="685952" cy="568428"/>
            <a:chOff x="7400019" y="5292751"/>
            <a:chExt cx="672563" cy="557333"/>
          </a:xfrm>
        </p:grpSpPr>
        <p:pic>
          <p:nvPicPr>
            <p:cNvPr id="18" name="Picture 17"/>
            <p:cNvPicPr>
              <a:picLocks noChangeAspect="1"/>
            </p:cNvPicPr>
            <p:nvPr/>
          </p:nvPicPr>
          <p:blipFill>
            <a:blip r:embed="rId4"/>
            <a:stretch>
              <a:fillRect/>
            </a:stretch>
          </p:blipFill>
          <p:spPr>
            <a:xfrm>
              <a:off x="7537082" y="5292751"/>
              <a:ext cx="535500" cy="557333"/>
            </a:xfrm>
            <a:prstGeom prst="rect">
              <a:avLst/>
            </a:prstGeom>
          </p:spPr>
        </p:pic>
        <p:pic>
          <p:nvPicPr>
            <p:cNvPr id="19" name="Picture 18"/>
            <p:cNvPicPr>
              <a:picLocks noChangeAspect="1"/>
            </p:cNvPicPr>
            <p:nvPr/>
          </p:nvPicPr>
          <p:blipFill>
            <a:blip r:embed="rId5"/>
            <a:stretch>
              <a:fillRect/>
            </a:stretch>
          </p:blipFill>
          <p:spPr>
            <a:xfrm>
              <a:off x="7400019" y="5330750"/>
              <a:ext cx="274125" cy="481333"/>
            </a:xfrm>
            <a:prstGeom prst="rect">
              <a:avLst/>
            </a:prstGeom>
          </p:spPr>
        </p:pic>
      </p:grpSp>
      <p:pic>
        <p:nvPicPr>
          <p:cNvPr id="20" name="Picture 19"/>
          <p:cNvPicPr>
            <a:picLocks noChangeAspect="1"/>
          </p:cNvPicPr>
          <p:nvPr/>
        </p:nvPicPr>
        <p:blipFill>
          <a:blip r:embed="rId6"/>
          <a:stretch>
            <a:fillRect/>
          </a:stretch>
        </p:blipFill>
        <p:spPr>
          <a:xfrm>
            <a:off x="7343294" y="2771597"/>
            <a:ext cx="494145" cy="549050"/>
          </a:xfrm>
          <a:prstGeom prst="rect">
            <a:avLst/>
          </a:prstGeom>
        </p:spPr>
      </p:pic>
      <p:pic>
        <p:nvPicPr>
          <p:cNvPr id="21" name="Picture 20"/>
          <p:cNvPicPr>
            <a:picLocks noChangeAspect="1"/>
          </p:cNvPicPr>
          <p:nvPr/>
        </p:nvPicPr>
        <p:blipFill>
          <a:blip r:embed="rId7"/>
          <a:stretch>
            <a:fillRect/>
          </a:stretch>
        </p:blipFill>
        <p:spPr>
          <a:xfrm>
            <a:off x="9451282" y="2771596"/>
            <a:ext cx="494145" cy="549050"/>
          </a:xfrm>
          <a:prstGeom prst="rect">
            <a:avLst/>
          </a:prstGeom>
        </p:spPr>
      </p:pic>
      <p:cxnSp>
        <p:nvCxnSpPr>
          <p:cNvPr id="22" name="Straight Arrow Connector 21"/>
          <p:cNvCxnSpPr/>
          <p:nvPr/>
        </p:nvCxnSpPr>
        <p:spPr>
          <a:xfrm flipH="1">
            <a:off x="7741302" y="2974487"/>
            <a:ext cx="1589663" cy="0"/>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23" name="TextBox 22"/>
          <p:cNvSpPr txBox="1"/>
          <p:nvPr/>
        </p:nvSpPr>
        <p:spPr>
          <a:xfrm>
            <a:off x="8566207" y="3046121"/>
            <a:ext cx="601648" cy="350330"/>
          </a:xfrm>
          <a:prstGeom prst="rect">
            <a:avLst/>
          </a:prstGeom>
          <a:noFill/>
        </p:spPr>
        <p:txBody>
          <a:bodyPr wrap="none" rtlCol="0">
            <a:spAutoFit/>
          </a:bodyPr>
          <a:lstStyle/>
          <a:p>
            <a:r>
              <a:rPr lang="en-US" sz="1632" b="1" dirty="0">
                <a:solidFill>
                  <a:srgbClr val="505050"/>
                </a:solidFill>
                <a:latin typeface="Segoe UI Light" panose="020B0502040204020203" pitchFamily="34" charset="0"/>
                <a:cs typeface="Segoe UI Light" panose="020B0502040204020203" pitchFamily="34" charset="0"/>
              </a:rPr>
              <a:t>Trust</a:t>
            </a:r>
          </a:p>
        </p:txBody>
      </p:sp>
      <p:cxnSp>
        <p:nvCxnSpPr>
          <p:cNvPr id="24" name="Straight Arrow Connector 23"/>
          <p:cNvCxnSpPr/>
          <p:nvPr/>
        </p:nvCxnSpPr>
        <p:spPr>
          <a:xfrm flipH="1" flipV="1">
            <a:off x="7780617" y="3320647"/>
            <a:ext cx="28768" cy="1687693"/>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a:off x="7905019" y="3335548"/>
            <a:ext cx="10549" cy="1682212"/>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pic>
        <p:nvPicPr>
          <p:cNvPr id="26" name="Picture 25"/>
          <p:cNvPicPr>
            <a:picLocks noChangeAspect="1"/>
          </p:cNvPicPr>
          <p:nvPr/>
        </p:nvPicPr>
        <p:blipFill>
          <a:blip r:embed="rId8"/>
          <a:stretch>
            <a:fillRect/>
          </a:stretch>
        </p:blipFill>
        <p:spPr>
          <a:xfrm>
            <a:off x="7684781" y="2590877"/>
            <a:ext cx="336455" cy="282165"/>
          </a:xfrm>
          <a:prstGeom prst="rect">
            <a:avLst/>
          </a:prstGeom>
        </p:spPr>
      </p:pic>
      <p:pic>
        <p:nvPicPr>
          <p:cNvPr id="27" name="Picture 26"/>
          <p:cNvPicPr>
            <a:picLocks noChangeAspect="1"/>
          </p:cNvPicPr>
          <p:nvPr/>
        </p:nvPicPr>
        <p:blipFill>
          <a:blip r:embed="rId8"/>
          <a:stretch>
            <a:fillRect/>
          </a:stretch>
        </p:blipFill>
        <p:spPr>
          <a:xfrm>
            <a:off x="7684781" y="2583747"/>
            <a:ext cx="336455" cy="282165"/>
          </a:xfrm>
          <a:prstGeom prst="rect">
            <a:avLst/>
          </a:prstGeom>
        </p:spPr>
      </p:pic>
      <p:cxnSp>
        <p:nvCxnSpPr>
          <p:cNvPr id="28" name="Straight Arrow Connector 27"/>
          <p:cNvCxnSpPr/>
          <p:nvPr/>
        </p:nvCxnSpPr>
        <p:spPr>
          <a:xfrm flipV="1">
            <a:off x="3836090" y="3097555"/>
            <a:ext cx="3393497" cy="1851410"/>
          </a:xfrm>
          <a:prstGeom prst="straightConnector1">
            <a:avLst/>
          </a:prstGeom>
          <a:ln>
            <a:headEnd type="triangl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9" name="Straight Arrow Connector 28"/>
          <p:cNvCxnSpPr/>
          <p:nvPr/>
        </p:nvCxnSpPr>
        <p:spPr>
          <a:xfrm flipH="1">
            <a:off x="4029724" y="5357805"/>
            <a:ext cx="324998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4" name="Picture 33"/>
          <p:cNvPicPr>
            <a:picLocks noChangeAspect="1"/>
          </p:cNvPicPr>
          <p:nvPr/>
        </p:nvPicPr>
        <p:blipFill>
          <a:blip r:embed="rId6"/>
          <a:stretch>
            <a:fillRect/>
          </a:stretch>
        </p:blipFill>
        <p:spPr>
          <a:xfrm>
            <a:off x="9451282" y="3627604"/>
            <a:ext cx="494145" cy="549050"/>
          </a:xfrm>
          <a:prstGeom prst="rect">
            <a:avLst/>
          </a:prstGeom>
        </p:spPr>
      </p:pic>
      <p:cxnSp>
        <p:nvCxnSpPr>
          <p:cNvPr id="35" name="Straight Arrow Connector 34"/>
          <p:cNvCxnSpPr>
            <a:endCxn id="20" idx="3"/>
          </p:cNvCxnSpPr>
          <p:nvPr/>
        </p:nvCxnSpPr>
        <p:spPr>
          <a:xfrm flipH="1" flipV="1">
            <a:off x="7837439" y="3046122"/>
            <a:ext cx="1493526" cy="821460"/>
          </a:xfrm>
          <a:prstGeom prst="straightConnector1">
            <a:avLst/>
          </a:prstGeom>
          <a:ln>
            <a:prstDash val="dashDot"/>
            <a:headEnd type="triangle" w="med" len="med"/>
            <a:tailEnd type="none" w="med" len="med"/>
          </a:ln>
        </p:spPr>
        <p:style>
          <a:lnRef idx="3">
            <a:schemeClr val="accent2"/>
          </a:lnRef>
          <a:fillRef idx="0">
            <a:schemeClr val="accent2"/>
          </a:fillRef>
          <a:effectRef idx="2">
            <a:schemeClr val="accent2"/>
          </a:effectRef>
          <a:fontRef idx="minor">
            <a:schemeClr val="tx1"/>
          </a:fontRef>
        </p:style>
      </p:cxnSp>
      <p:sp>
        <p:nvSpPr>
          <p:cNvPr id="38" name="TextBox 37"/>
          <p:cNvSpPr txBox="1"/>
          <p:nvPr/>
        </p:nvSpPr>
        <p:spPr>
          <a:xfrm>
            <a:off x="9838407" y="3726964"/>
            <a:ext cx="2018630" cy="343492"/>
          </a:xfrm>
          <a:prstGeom prst="rect">
            <a:avLst/>
          </a:prstGeom>
          <a:noFill/>
        </p:spPr>
        <p:txBody>
          <a:bodyPr wrap="none" rtlCol="0">
            <a:spAutoFit/>
          </a:bodyPr>
          <a:lstStyle/>
          <a:p>
            <a:r>
              <a:rPr lang="en-US" sz="1632" b="1" dirty="0" smtClean="0">
                <a:solidFill>
                  <a:srgbClr val="505050"/>
                </a:solidFill>
                <a:latin typeface="Segoe UI Light" panose="020B0502040204020203" pitchFamily="34" charset="0"/>
                <a:cs typeface="Segoe UI Light" panose="020B0502040204020203" pitchFamily="34" charset="0"/>
              </a:rPr>
              <a:t>Multi-Factor Provider</a:t>
            </a:r>
            <a:endParaRPr lang="en-US" sz="1632" b="1" dirty="0">
              <a:solidFill>
                <a:srgbClr val="505050"/>
              </a:solidFill>
              <a:latin typeface="Segoe UI Light" panose="020B0502040204020203" pitchFamily="34" charset="0"/>
              <a:cs typeface="Segoe UI Light" panose="020B0502040204020203" pitchFamily="34" charset="0"/>
            </a:endParaRPr>
          </a:p>
        </p:txBody>
      </p:sp>
      <p:cxnSp>
        <p:nvCxnSpPr>
          <p:cNvPr id="39" name="Straight Arrow Connector 38"/>
          <p:cNvCxnSpPr/>
          <p:nvPr/>
        </p:nvCxnSpPr>
        <p:spPr>
          <a:xfrm flipV="1">
            <a:off x="3722383" y="2941778"/>
            <a:ext cx="3393497" cy="1851410"/>
          </a:xfrm>
          <a:prstGeom prst="straightConnector1">
            <a:avLst/>
          </a:prstGeom>
          <a:ln>
            <a:solidFill>
              <a:schemeClr val="accent5">
                <a:lumMod val="60000"/>
                <a:lumOff val="40000"/>
                <a:alpha val="50000"/>
              </a:schemeClr>
            </a:solidFill>
            <a:headEnd type="triangl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40" name="Straight Arrow Connector 39"/>
          <p:cNvCxnSpPr/>
          <p:nvPr/>
        </p:nvCxnSpPr>
        <p:spPr>
          <a:xfrm flipV="1">
            <a:off x="3824497" y="3006757"/>
            <a:ext cx="3393497" cy="1851410"/>
          </a:xfrm>
          <a:prstGeom prst="straightConnector1">
            <a:avLst/>
          </a:prstGeom>
          <a:ln>
            <a:solidFill>
              <a:schemeClr val="tx2">
                <a:lumMod val="75000"/>
                <a:lumOff val="25000"/>
                <a:alpha val="50000"/>
              </a:schemeClr>
            </a:solidFill>
            <a:tailEnd type="triangle"/>
          </a:ln>
        </p:spPr>
        <p:style>
          <a:lnRef idx="3">
            <a:schemeClr val="accent3"/>
          </a:lnRef>
          <a:fillRef idx="0">
            <a:schemeClr val="accent3"/>
          </a:fillRef>
          <a:effectRef idx="2">
            <a:schemeClr val="accent3"/>
          </a:effectRef>
          <a:fontRef idx="minor">
            <a:schemeClr val="tx1"/>
          </a:fontRef>
        </p:style>
      </p:cxnSp>
      <p:pic>
        <p:nvPicPr>
          <p:cNvPr id="42" name="Picture 4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09766" y="5008340"/>
            <a:ext cx="317500" cy="317500"/>
          </a:xfrm>
          <a:prstGeom prst="rect">
            <a:avLst/>
          </a:prstGeom>
        </p:spPr>
      </p:pic>
      <p:pic>
        <p:nvPicPr>
          <p:cNvPr id="9" name="Picture 8"/>
          <p:cNvPicPr>
            <a:picLocks noChangeAspect="1"/>
          </p:cNvPicPr>
          <p:nvPr/>
        </p:nvPicPr>
        <p:blipFill>
          <a:blip r:embed="rId10"/>
          <a:stretch>
            <a:fillRect/>
          </a:stretch>
        </p:blipFill>
        <p:spPr>
          <a:xfrm>
            <a:off x="2768286" y="4943746"/>
            <a:ext cx="455134" cy="503834"/>
          </a:xfrm>
          <a:prstGeom prst="rect">
            <a:avLst/>
          </a:prstGeom>
        </p:spPr>
      </p:pic>
      <p:pic>
        <p:nvPicPr>
          <p:cNvPr id="45" name="Picture 4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19334" y="2407328"/>
            <a:ext cx="317500" cy="317500"/>
          </a:xfrm>
          <a:prstGeom prst="rect">
            <a:avLst/>
          </a:prstGeom>
        </p:spPr>
      </p:pic>
      <p:cxnSp>
        <p:nvCxnSpPr>
          <p:cNvPr id="47" name="Straight Arrow Connector 46"/>
          <p:cNvCxnSpPr/>
          <p:nvPr/>
        </p:nvCxnSpPr>
        <p:spPr>
          <a:xfrm>
            <a:off x="7957756" y="3037778"/>
            <a:ext cx="1373209" cy="689186"/>
          </a:xfrm>
          <a:prstGeom prst="straightConnector1">
            <a:avLst/>
          </a:prstGeom>
          <a:ln>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101808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1.82793E-6 1.09396E-6 L 0.00383 0.41648 " pathEditMode="relative" rAng="0" ptsTypes="AA">
                                      <p:cBhvr>
                                        <p:cTn id="42" dur="2000" fill="hold"/>
                                        <p:tgtEl>
                                          <p:spTgt spid="27"/>
                                        </p:tgtEl>
                                        <p:attrNameLst>
                                          <p:attrName>ppt_x</p:attrName>
                                          <p:attrName>ppt_y</p:attrName>
                                        </p:attrNameLst>
                                      </p:cBhvr>
                                      <p:rCtr x="191" y="20813"/>
                                    </p:animMotion>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22"/>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4"/>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25"/>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5"/>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23"/>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26"/>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2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6">
                                            <p:txEl>
                                              <p:pRg st="3" end="3"/>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6">
                                            <p:txEl>
                                              <p:pRg st="4" end="4"/>
                                            </p:txEl>
                                          </p:spTgt>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6">
                                            <p:txEl>
                                              <p:pRg st="6" end="6"/>
                                            </p:txEl>
                                          </p:spTgt>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4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42" presetClass="path" presetSubtype="0" accel="50000" decel="50000" fill="hold" nodeType="clickEffect">
                                  <p:stCondLst>
                                    <p:cond delay="0"/>
                                  </p:stCondLst>
                                  <p:childTnLst>
                                    <p:animMotion origin="layout" path="M 2.51723E-6 4.67998E-6 L 0.38677 -0.37177 " pathEditMode="relative" rAng="0" ptsTypes="AA">
                                      <p:cBhvr>
                                        <p:cTn id="100" dur="2000" fill="hold"/>
                                        <p:tgtEl>
                                          <p:spTgt spid="42"/>
                                        </p:tgtEl>
                                        <p:attrNameLst>
                                          <p:attrName>ppt_x</p:attrName>
                                          <p:attrName>ppt_y</p:attrName>
                                        </p:attrNameLst>
                                      </p:cBhvr>
                                      <p:rCtr x="19339" y="-18588"/>
                                    </p:animMotion>
                                  </p:childTnLst>
                                  <p:subTnLst>
                                    <p:set>
                                      <p:cBhvr override="childStyle">
                                        <p:cTn dur="1" fill="hold" display="0" masterRel="sameClick" afterEffect="1">
                                          <p:stCondLst>
                                            <p:cond evt="end" delay="0">
                                              <p:tn val="99"/>
                                            </p:cond>
                                          </p:stCondLst>
                                        </p:cTn>
                                        <p:tgtEl>
                                          <p:spTgt spid="42"/>
                                        </p:tgtEl>
                                        <p:attrNameLst>
                                          <p:attrName>style.visibility</p:attrName>
                                        </p:attrNameLst>
                                      </p:cBhvr>
                                      <p:to>
                                        <p:strVal val="hidden"/>
                                      </p:to>
                                    </p:set>
                                  </p:subTnLst>
                                </p:cTn>
                              </p:par>
                            </p:childTnLst>
                          </p:cTn>
                        </p:par>
                        <p:par>
                          <p:cTn id="101" fill="hold">
                            <p:stCondLst>
                              <p:cond delay="2000"/>
                            </p:stCondLst>
                            <p:childTnLst>
                              <p:par>
                                <p:cTn id="102" presetID="1" presetClass="entr" presetSubtype="0" fill="hold" nodeType="afterEffect">
                                  <p:stCondLst>
                                    <p:cond delay="0"/>
                                  </p:stCondLst>
                                  <p:childTnLst>
                                    <p:set>
                                      <p:cBhvr>
                                        <p:cTn id="103" dur="1" fill="hold">
                                          <p:stCondLst>
                                            <p:cond delay="0"/>
                                          </p:stCondLst>
                                        </p:cTn>
                                        <p:tgtEl>
                                          <p:spTgt spid="45"/>
                                        </p:tgtEl>
                                        <p:attrNameLst>
                                          <p:attrName>style.visibility</p:attrName>
                                        </p:attrNameLst>
                                      </p:cBhvr>
                                      <p:to>
                                        <p:strVal val="visible"/>
                                      </p:to>
                                    </p:set>
                                  </p:childTnLst>
                                </p:cTn>
                              </p:par>
                              <p:par>
                                <p:cTn id="104" presetID="1" presetClass="entr" presetSubtype="0" fill="hold" nodeType="withEffect">
                                  <p:stCondLst>
                                    <p:cond delay="0"/>
                                  </p:stCondLst>
                                  <p:childTnLst>
                                    <p:set>
                                      <p:cBhvr>
                                        <p:cTn id="105" dur="1" fill="hold">
                                          <p:stCondLst>
                                            <p:cond delay="0"/>
                                          </p:stCondLst>
                                        </p:cTn>
                                        <p:tgtEl>
                                          <p:spTgt spid="47"/>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42" presetClass="path" presetSubtype="0" accel="50000" decel="50000" fill="hold" nodeType="clickEffect">
                                  <p:stCondLst>
                                    <p:cond delay="0"/>
                                  </p:stCondLst>
                                  <p:childTnLst>
                                    <p:animMotion origin="layout" path="M -3.07633E-6 -2.58284E-6 L 0.17029 0.2744 " pathEditMode="relative" rAng="0" ptsTypes="AA">
                                      <p:cBhvr>
                                        <p:cTn id="109" dur="2000" fill="hold"/>
                                        <p:tgtEl>
                                          <p:spTgt spid="45"/>
                                        </p:tgtEl>
                                        <p:attrNameLst>
                                          <p:attrName>ppt_x</p:attrName>
                                          <p:attrName>ppt_y</p:attrName>
                                        </p:attrNameLst>
                                      </p:cBhvr>
                                      <p:rCtr x="8514" y="13709"/>
                                    </p:animMotion>
                                  </p:childTnLst>
                                  <p:subTnLst>
                                    <p:set>
                                      <p:cBhvr override="childStyle">
                                        <p:cTn dur="1" fill="hold" display="0" masterRel="sameClick" afterEffect="1">
                                          <p:stCondLst>
                                            <p:cond evt="end" delay="0">
                                              <p:tn val="108"/>
                                            </p:cond>
                                          </p:stCondLst>
                                        </p:cTn>
                                        <p:tgtEl>
                                          <p:spTgt spid="45"/>
                                        </p:tgtEl>
                                        <p:attrNameLst>
                                          <p:attrName>style.visibility</p:attrName>
                                        </p:attrNameLst>
                                      </p:cBhvr>
                                      <p:to>
                                        <p:strVal val="hidden"/>
                                      </p:to>
                                    </p:set>
                                  </p:sub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28"/>
                                        </p:tgtEl>
                                        <p:attrNameLst>
                                          <p:attrName>style.visibility</p:attrName>
                                        </p:attrNameLst>
                                      </p:cBhvr>
                                      <p:to>
                                        <p:strVal val="visible"/>
                                      </p:to>
                                    </p:set>
                                  </p:childTnLst>
                                </p:cTn>
                              </p:par>
                              <p:par>
                                <p:cTn id="114" presetID="1" presetClass="entr" presetSubtype="0" fill="hold" nodeType="withEffect">
                                  <p:stCondLst>
                                    <p:cond delay="0"/>
                                  </p:stCondLst>
                                  <p:childTnLst>
                                    <p:set>
                                      <p:cBhvr>
                                        <p:cTn id="115"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29"/>
                                        </p:tgtEl>
                                        <p:attrNameLst>
                                          <p:attrName>style.visibility</p:attrName>
                                        </p:attrNameLst>
                                      </p:cBhvr>
                                      <p:to>
                                        <p:strVal val="visible"/>
                                      </p:to>
                                    </p:set>
                                  </p:childTnLst>
                                </p:cTn>
                              </p:par>
                              <p:par>
                                <p:cTn id="120" presetID="1" presetClass="entr" presetSubtype="0" fill="hold" nodeType="withEffect">
                                  <p:stCondLst>
                                    <p:cond delay="0"/>
                                  </p:stCondLst>
                                  <p:childTnLst>
                                    <p:set>
                                      <p:cBhvr>
                                        <p:cTn id="121" dur="1" fill="hold">
                                          <p:stCondLst>
                                            <p:cond delay="0"/>
                                          </p:stCondLst>
                                        </p:cTn>
                                        <p:tgtEl>
                                          <p:spTgt spid="16">
                                            <p:txEl>
                                              <p:pRg st="8" end="8"/>
                                            </p:txEl>
                                          </p:spTgt>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17"/>
                                        </p:tgtEl>
                                        <p:attrNameLst>
                                          <p:attrName>style.visibility</p:attrName>
                                        </p:attrNameLst>
                                      </p:cBhvr>
                                      <p:to>
                                        <p:strVal val="visible"/>
                                      </p:to>
                                    </p:set>
                                  </p:childTnLst>
                                </p:cTn>
                              </p:par>
                              <p:par>
                                <p:cTn id="124" presetID="42" presetClass="path" presetSubtype="0" accel="50000" decel="50000" fill="hold" nodeType="withEffect">
                                  <p:stCondLst>
                                    <p:cond delay="0"/>
                                  </p:stCondLst>
                                  <p:childTnLst>
                                    <p:animMotion origin="layout" path="M 6.6122E-7 2.42397E-6 L -0.31134 -0.00136 " pathEditMode="relative" rAng="0" ptsTypes="AA">
                                      <p:cBhvr>
                                        <p:cTn id="125" dur="2000" fill="hold"/>
                                        <p:tgtEl>
                                          <p:spTgt spid="17"/>
                                        </p:tgtEl>
                                        <p:attrNameLst>
                                          <p:attrName>ppt_x</p:attrName>
                                          <p:attrName>ppt_y</p:attrName>
                                        </p:attrNameLst>
                                      </p:cBhvr>
                                      <p:rCtr x="-15573" y="-68"/>
                                    </p:animMotion>
                                  </p:childTnLst>
                                </p:cTn>
                              </p:par>
                              <p:par>
                                <p:cTn id="126" presetID="1" presetClass="exit" presetSubtype="0" fill="hold" grpId="1" nodeType="withEffect">
                                  <p:stCondLst>
                                    <p:cond delay="0"/>
                                  </p:stCondLst>
                                  <p:childTnLst>
                                    <p:set>
                                      <p:cBhvr>
                                        <p:cTn id="127"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38" grpId="0"/>
      <p:bldP spid="3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Azure Multi-Factor Authentication</a:t>
            </a:r>
            <a:endParaRPr lang="en-US" dirty="0"/>
          </a:p>
        </p:txBody>
      </p:sp>
      <p:pic>
        <p:nvPicPr>
          <p:cNvPr id="32" name="Picture 31"/>
          <p:cNvPicPr>
            <a:picLocks noChangeAspect="1"/>
          </p:cNvPicPr>
          <p:nvPr/>
        </p:nvPicPr>
        <p:blipFill>
          <a:blip r:embed="rId2"/>
          <a:stretch>
            <a:fillRect/>
          </a:stretch>
        </p:blipFill>
        <p:spPr>
          <a:xfrm>
            <a:off x="3819350" y="1824690"/>
            <a:ext cx="737022" cy="607194"/>
          </a:xfrm>
          <a:prstGeom prst="rect">
            <a:avLst/>
          </a:prstGeom>
        </p:spPr>
      </p:pic>
      <p:pic>
        <p:nvPicPr>
          <p:cNvPr id="4" name="Picture 3"/>
          <p:cNvPicPr>
            <a:picLocks noChangeAspect="1"/>
          </p:cNvPicPr>
          <p:nvPr/>
        </p:nvPicPr>
        <p:blipFill>
          <a:blip r:embed="rId3"/>
          <a:stretch>
            <a:fillRect/>
          </a:stretch>
        </p:blipFill>
        <p:spPr>
          <a:xfrm>
            <a:off x="5703004" y="5663202"/>
            <a:ext cx="679725" cy="759333"/>
          </a:xfrm>
          <a:prstGeom prst="rect">
            <a:avLst/>
          </a:prstGeom>
        </p:spPr>
      </p:pic>
      <p:pic>
        <p:nvPicPr>
          <p:cNvPr id="7" name="Picture 6"/>
          <p:cNvPicPr>
            <a:picLocks noChangeAspect="1"/>
          </p:cNvPicPr>
          <p:nvPr/>
        </p:nvPicPr>
        <p:blipFill>
          <a:blip r:embed="rId4"/>
          <a:stretch>
            <a:fillRect/>
          </a:stretch>
        </p:blipFill>
        <p:spPr>
          <a:xfrm>
            <a:off x="7613754" y="4287785"/>
            <a:ext cx="1100081" cy="866533"/>
          </a:xfrm>
          <a:prstGeom prst="rect">
            <a:avLst/>
          </a:prstGeom>
        </p:spPr>
      </p:pic>
      <p:pic>
        <p:nvPicPr>
          <p:cNvPr id="8" name="Picture 7"/>
          <p:cNvPicPr>
            <a:picLocks noChangeAspect="1"/>
          </p:cNvPicPr>
          <p:nvPr/>
        </p:nvPicPr>
        <p:blipFill>
          <a:blip r:embed="rId5"/>
          <a:stretch>
            <a:fillRect/>
          </a:stretch>
        </p:blipFill>
        <p:spPr>
          <a:xfrm>
            <a:off x="3154120" y="1824690"/>
            <a:ext cx="408485" cy="608556"/>
          </a:xfrm>
          <a:prstGeom prst="rect">
            <a:avLst/>
          </a:prstGeom>
        </p:spPr>
      </p:pic>
      <p:pic>
        <p:nvPicPr>
          <p:cNvPr id="30" name="Picture 29"/>
          <p:cNvPicPr>
            <a:picLocks noChangeAspect="1"/>
          </p:cNvPicPr>
          <p:nvPr/>
        </p:nvPicPr>
        <p:blipFill>
          <a:blip r:embed="rId6"/>
          <a:stretch>
            <a:fillRect/>
          </a:stretch>
        </p:blipFill>
        <p:spPr>
          <a:xfrm>
            <a:off x="4715352" y="1979773"/>
            <a:ext cx="624329" cy="452111"/>
          </a:xfrm>
          <a:prstGeom prst="rect">
            <a:avLst/>
          </a:prstGeom>
        </p:spPr>
      </p:pic>
      <p:pic>
        <p:nvPicPr>
          <p:cNvPr id="36" name="Picture 35"/>
          <p:cNvPicPr>
            <a:picLocks noChangeAspect="1"/>
          </p:cNvPicPr>
          <p:nvPr/>
        </p:nvPicPr>
        <p:blipFill>
          <a:blip r:embed="rId7"/>
          <a:stretch>
            <a:fillRect/>
          </a:stretch>
        </p:blipFill>
        <p:spPr>
          <a:xfrm>
            <a:off x="2190796" y="1691779"/>
            <a:ext cx="742331" cy="741467"/>
          </a:xfrm>
          <a:prstGeom prst="rect">
            <a:avLst/>
          </a:prstGeom>
        </p:spPr>
      </p:pic>
      <p:pic>
        <p:nvPicPr>
          <p:cNvPr id="37" name="Picture 36"/>
          <p:cNvPicPr>
            <a:picLocks noChangeAspect="1"/>
          </p:cNvPicPr>
          <p:nvPr/>
        </p:nvPicPr>
        <p:blipFill>
          <a:blip r:embed="rId8"/>
          <a:stretch>
            <a:fillRect/>
          </a:stretch>
        </p:blipFill>
        <p:spPr>
          <a:xfrm>
            <a:off x="9635424" y="1907500"/>
            <a:ext cx="697613" cy="544933"/>
          </a:xfrm>
          <a:prstGeom prst="rect">
            <a:avLst/>
          </a:prstGeom>
        </p:spPr>
      </p:pic>
      <p:pic>
        <p:nvPicPr>
          <p:cNvPr id="46" name="Picture 45"/>
          <p:cNvPicPr>
            <a:picLocks noChangeAspect="1"/>
          </p:cNvPicPr>
          <p:nvPr/>
        </p:nvPicPr>
        <p:blipFill>
          <a:blip r:embed="rId5"/>
          <a:stretch>
            <a:fillRect/>
          </a:stretch>
        </p:blipFill>
        <p:spPr>
          <a:xfrm>
            <a:off x="9147471" y="1824690"/>
            <a:ext cx="408485" cy="608556"/>
          </a:xfrm>
          <a:prstGeom prst="rect">
            <a:avLst/>
          </a:prstGeom>
        </p:spPr>
      </p:pic>
      <p:pic>
        <p:nvPicPr>
          <p:cNvPr id="41" name="Picture 40"/>
          <p:cNvPicPr>
            <a:picLocks noChangeAspect="1"/>
          </p:cNvPicPr>
          <p:nvPr/>
        </p:nvPicPr>
        <p:blipFill>
          <a:blip r:embed="rId9"/>
          <a:stretch>
            <a:fillRect/>
          </a:stretch>
        </p:blipFill>
        <p:spPr>
          <a:xfrm>
            <a:off x="6459121" y="1794777"/>
            <a:ext cx="697613" cy="661067"/>
          </a:xfrm>
          <a:prstGeom prst="rect">
            <a:avLst/>
          </a:prstGeom>
        </p:spPr>
      </p:pic>
      <p:sp>
        <p:nvSpPr>
          <p:cNvPr id="49" name="Content Placeholder 2"/>
          <p:cNvSpPr txBox="1">
            <a:spLocks/>
          </p:cNvSpPr>
          <p:nvPr/>
        </p:nvSpPr>
        <p:spPr>
          <a:xfrm>
            <a:off x="208891" y="2640052"/>
            <a:ext cx="4731379" cy="3782483"/>
          </a:xfrm>
          <a:prstGeom prst="rect">
            <a:avLst/>
          </a:prstGeom>
        </p:spPr>
        <p:txBody>
          <a:bodyPr vert="horz" wrap="square" lIns="146304" tIns="91440" rIns="146304" bIns="91440" rtlCol="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0"/>
              </a:spcBef>
              <a:buFont typeface="Arial" pitchFamily="34" charset="0"/>
              <a:buNone/>
            </a:pPr>
            <a:r>
              <a:rPr lang="en-US" sz="2800" dirty="0" smtClean="0">
                <a:gradFill>
                  <a:gsLst>
                    <a:gs pos="1250">
                      <a:srgbClr val="0072C6"/>
                    </a:gs>
                    <a:gs pos="99000">
                      <a:srgbClr val="0072C6"/>
                    </a:gs>
                  </a:gsLst>
                  <a:lin ang="5400000" scaled="0"/>
                </a:gradFill>
              </a:rPr>
              <a:t>SharePoint On</a:t>
            </a:r>
            <a:r>
              <a:rPr lang="en-US" sz="2800" b="1" dirty="0" smtClean="0">
                <a:gradFill>
                  <a:gsLst>
                    <a:gs pos="1250">
                      <a:srgbClr val="505050"/>
                    </a:gs>
                    <a:gs pos="100000">
                      <a:srgbClr val="505050"/>
                    </a:gs>
                  </a:gsLst>
                  <a:lin ang="5400000" scaled="0"/>
                </a:gradFill>
                <a:cs typeface="Segoe UI Light" panose="020B0502040204020203" pitchFamily="34" charset="0"/>
              </a:rPr>
              <a:t> </a:t>
            </a:r>
            <a:r>
              <a:rPr lang="en-US" sz="2800" dirty="0">
                <a:gradFill>
                  <a:gsLst>
                    <a:gs pos="1250">
                      <a:srgbClr val="0072C6"/>
                    </a:gs>
                    <a:gs pos="99000">
                      <a:srgbClr val="0072C6"/>
                    </a:gs>
                  </a:gsLst>
                  <a:lin ang="5400000" scaled="0"/>
                </a:gradFill>
              </a:rPr>
              <a:t>Premise</a:t>
            </a:r>
          </a:p>
          <a:p>
            <a:pPr marL="466298" indent="-466298">
              <a:lnSpc>
                <a:spcPct val="110000"/>
              </a:lnSpc>
              <a:spcBef>
                <a:spcPts val="0"/>
              </a:spcBef>
              <a:buFont typeface="Arial" pitchFamily="34" charset="0"/>
              <a:buAutoNum type="arabicPeriod"/>
            </a:pPr>
            <a:endParaRPr lang="en-US" sz="1600" b="1" dirty="0" smtClean="0">
              <a:gradFill>
                <a:gsLst>
                  <a:gs pos="1250">
                    <a:srgbClr val="505050"/>
                  </a:gs>
                  <a:gs pos="100000">
                    <a:srgbClr val="505050"/>
                  </a:gs>
                </a:gsLst>
                <a:lin ang="5400000" scaled="0"/>
              </a:gradFill>
              <a:cs typeface="Segoe UI Light" panose="020B0502040204020203" pitchFamily="34" charset="0"/>
            </a:endParaRP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Request Application</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Prompted for Credentials (AD)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Credentials Passed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Second Factor Server, calls Cloud Service</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Second Factor Mechanism delivered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Presents Second Factor</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Validation</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Application Accessed</a:t>
            </a:r>
            <a:endParaRPr lang="en-US" sz="1600" b="1" dirty="0">
              <a:gradFill>
                <a:gsLst>
                  <a:gs pos="1250">
                    <a:srgbClr val="505050"/>
                  </a:gs>
                  <a:gs pos="100000">
                    <a:srgbClr val="505050"/>
                  </a:gs>
                </a:gsLst>
                <a:lin ang="5400000" scaled="0"/>
              </a:gradFill>
              <a:cs typeface="Segoe UI Light" panose="020B0502040204020203" pitchFamily="34" charset="0"/>
            </a:endParaRPr>
          </a:p>
        </p:txBody>
      </p:sp>
      <p:cxnSp>
        <p:nvCxnSpPr>
          <p:cNvPr id="50" name="Straight Arrow Connector 49"/>
          <p:cNvCxnSpPr/>
          <p:nvPr/>
        </p:nvCxnSpPr>
        <p:spPr>
          <a:xfrm flipH="1">
            <a:off x="6046835" y="2452433"/>
            <a:ext cx="533400" cy="587630"/>
          </a:xfrm>
          <a:prstGeom prst="straightConnector1">
            <a:avLst/>
          </a:prstGeom>
          <a:ln>
            <a:solidFill>
              <a:schemeClr val="tx2">
                <a:lumMod val="75000"/>
                <a:lumOff val="25000"/>
                <a:alpha val="50000"/>
              </a:schemeClr>
            </a:solidFill>
            <a:tailEnd type="triangle"/>
          </a:ln>
        </p:spPr>
        <p:style>
          <a:lnRef idx="3">
            <a:schemeClr val="accent3"/>
          </a:lnRef>
          <a:fillRef idx="0">
            <a:schemeClr val="accent3"/>
          </a:fillRef>
          <a:effectRef idx="2">
            <a:schemeClr val="accent3"/>
          </a:effectRef>
          <a:fontRef idx="minor">
            <a:schemeClr val="tx1"/>
          </a:fontRef>
        </p:style>
      </p:cxnSp>
      <p:cxnSp>
        <p:nvCxnSpPr>
          <p:cNvPr id="56" name="Straight Arrow Connector 55"/>
          <p:cNvCxnSpPr/>
          <p:nvPr/>
        </p:nvCxnSpPr>
        <p:spPr>
          <a:xfrm flipH="1">
            <a:off x="6101765" y="2535334"/>
            <a:ext cx="533400" cy="587630"/>
          </a:xfrm>
          <a:prstGeom prst="straightConnector1">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57" name="Straight Arrow Connector 56"/>
          <p:cNvCxnSpPr/>
          <p:nvPr/>
        </p:nvCxnSpPr>
        <p:spPr>
          <a:xfrm flipH="1">
            <a:off x="6151803" y="2635095"/>
            <a:ext cx="533400" cy="587630"/>
          </a:xfrm>
          <a:prstGeom prst="straightConnector1">
            <a:avLst/>
          </a:prstGeom>
          <a:ln>
            <a:solidFill>
              <a:schemeClr val="tx2">
                <a:lumMod val="75000"/>
                <a:lumOff val="25000"/>
                <a:alpha val="50000"/>
              </a:schemeClr>
            </a:solidFill>
            <a:tailEnd type="triangle"/>
          </a:ln>
        </p:spPr>
        <p:style>
          <a:lnRef idx="3">
            <a:schemeClr val="accent3"/>
          </a:lnRef>
          <a:fillRef idx="0">
            <a:schemeClr val="accent3"/>
          </a:fillRef>
          <a:effectRef idx="2">
            <a:schemeClr val="accent3"/>
          </a:effectRef>
          <a:fontRef idx="minor">
            <a:schemeClr val="tx1"/>
          </a:fontRef>
        </p:style>
      </p:cxnSp>
      <p:cxnSp>
        <p:nvCxnSpPr>
          <p:cNvPr id="61" name="Straight Arrow Connector 60"/>
          <p:cNvCxnSpPr/>
          <p:nvPr/>
        </p:nvCxnSpPr>
        <p:spPr>
          <a:xfrm flipH="1">
            <a:off x="5887128" y="3855079"/>
            <a:ext cx="7307" cy="1808123"/>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pic>
        <p:nvPicPr>
          <p:cNvPr id="6" name="Picture 5"/>
          <p:cNvPicPr>
            <a:picLocks noChangeAspect="1"/>
          </p:cNvPicPr>
          <p:nvPr/>
        </p:nvPicPr>
        <p:blipFill>
          <a:blip r:embed="rId10"/>
          <a:stretch>
            <a:fillRect/>
          </a:stretch>
        </p:blipFill>
        <p:spPr>
          <a:xfrm>
            <a:off x="5703004" y="4287785"/>
            <a:ext cx="563456" cy="768267"/>
          </a:xfrm>
          <a:prstGeom prst="rect">
            <a:avLst/>
          </a:prstGeom>
        </p:spPr>
      </p:pic>
      <p:pic>
        <p:nvPicPr>
          <p:cNvPr id="43" name="Picture 42"/>
          <p:cNvPicPr>
            <a:picLocks noChangeAspect="1"/>
          </p:cNvPicPr>
          <p:nvPr/>
        </p:nvPicPr>
        <p:blipFill>
          <a:blip r:embed="rId11"/>
          <a:stretch>
            <a:fillRect/>
          </a:stretch>
        </p:blipFill>
        <p:spPr>
          <a:xfrm>
            <a:off x="5703004" y="3111959"/>
            <a:ext cx="751275" cy="723600"/>
          </a:xfrm>
          <a:prstGeom prst="rect">
            <a:avLst/>
          </a:prstGeom>
        </p:spPr>
      </p:pic>
      <p:cxnSp>
        <p:nvCxnSpPr>
          <p:cNvPr id="70" name="Straight Arrow Connector 69"/>
          <p:cNvCxnSpPr/>
          <p:nvPr/>
        </p:nvCxnSpPr>
        <p:spPr>
          <a:xfrm>
            <a:off x="6123035" y="4513585"/>
            <a:ext cx="1461951" cy="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4" name="Straight Arrow Connector 73"/>
          <p:cNvCxnSpPr/>
          <p:nvPr/>
        </p:nvCxnSpPr>
        <p:spPr>
          <a:xfrm flipV="1">
            <a:off x="8030834" y="2635095"/>
            <a:ext cx="1521201" cy="161056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9" name="Straight Arrow Connector 78"/>
          <p:cNvCxnSpPr/>
          <p:nvPr/>
        </p:nvCxnSpPr>
        <p:spPr>
          <a:xfrm flipV="1">
            <a:off x="8256635" y="2659443"/>
            <a:ext cx="1412355" cy="1511374"/>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80" name="Straight Arrow Connector 79"/>
          <p:cNvCxnSpPr/>
          <p:nvPr/>
        </p:nvCxnSpPr>
        <p:spPr>
          <a:xfrm>
            <a:off x="6123035" y="4640262"/>
            <a:ext cx="1461951" cy="0"/>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81" name="Straight Arrow Connector 80"/>
          <p:cNvCxnSpPr/>
          <p:nvPr/>
        </p:nvCxnSpPr>
        <p:spPr>
          <a:xfrm>
            <a:off x="5787354" y="3871996"/>
            <a:ext cx="0" cy="373668"/>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84" name="Straight Arrow Connector 83"/>
          <p:cNvCxnSpPr/>
          <p:nvPr/>
        </p:nvCxnSpPr>
        <p:spPr>
          <a:xfrm flipH="1">
            <a:off x="5842198" y="2354262"/>
            <a:ext cx="634196" cy="683510"/>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96" name="Straight Arrow Connector 95"/>
          <p:cNvCxnSpPr/>
          <p:nvPr/>
        </p:nvCxnSpPr>
        <p:spPr>
          <a:xfrm flipV="1">
            <a:off x="7165254" y="2233545"/>
            <a:ext cx="1902749" cy="3750"/>
          </a:xfrm>
          <a:prstGeom prst="straightConnector1">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97" name="Straight Arrow Connector 96"/>
          <p:cNvCxnSpPr/>
          <p:nvPr/>
        </p:nvCxnSpPr>
        <p:spPr>
          <a:xfrm>
            <a:off x="7156734" y="2354262"/>
            <a:ext cx="1902749" cy="1"/>
          </a:xfrm>
          <a:prstGeom prst="straightConnector1">
            <a:avLst/>
          </a:prstGeom>
          <a:ln>
            <a:solidFill>
              <a:schemeClr val="tx2">
                <a:lumMod val="75000"/>
                <a:lumOff val="25000"/>
                <a:alpha val="50000"/>
              </a:schemeClr>
            </a:solidFill>
            <a:headEnd type="none" w="med" len="med"/>
            <a:tailEnd type="triangle" w="med" len="med"/>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8134386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9">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9">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9">
                                            <p:txEl>
                                              <p:pRg st="4" end="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9">
                                            <p:txEl>
                                              <p:pRg st="5" end="5"/>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9">
                                            <p:txEl>
                                              <p:pRg st="6" end="6"/>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7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9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9">
                                            <p:txEl>
                                              <p:pRg st="7" end="7"/>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9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9">
                                            <p:txEl>
                                              <p:pRg st="8" end="8"/>
                                            </p:txEl>
                                          </p:spTgt>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9">
                                            <p:txEl>
                                              <p:pRg st="9" end="9"/>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Azure Multi-Factor Authentication</a:t>
            </a:r>
            <a:endParaRPr lang="en-US" dirty="0"/>
          </a:p>
        </p:txBody>
      </p:sp>
      <p:pic>
        <p:nvPicPr>
          <p:cNvPr id="32" name="Picture 31"/>
          <p:cNvPicPr>
            <a:picLocks noChangeAspect="1"/>
          </p:cNvPicPr>
          <p:nvPr/>
        </p:nvPicPr>
        <p:blipFill>
          <a:blip r:embed="rId2"/>
          <a:stretch>
            <a:fillRect/>
          </a:stretch>
        </p:blipFill>
        <p:spPr>
          <a:xfrm>
            <a:off x="3819350" y="1824690"/>
            <a:ext cx="737022" cy="607194"/>
          </a:xfrm>
          <a:prstGeom prst="rect">
            <a:avLst/>
          </a:prstGeom>
        </p:spPr>
      </p:pic>
      <p:pic>
        <p:nvPicPr>
          <p:cNvPr id="7" name="Picture 6"/>
          <p:cNvPicPr>
            <a:picLocks noChangeAspect="1"/>
          </p:cNvPicPr>
          <p:nvPr/>
        </p:nvPicPr>
        <p:blipFill>
          <a:blip r:embed="rId3"/>
          <a:stretch>
            <a:fillRect/>
          </a:stretch>
        </p:blipFill>
        <p:spPr>
          <a:xfrm>
            <a:off x="7613754" y="4287785"/>
            <a:ext cx="1100081" cy="866533"/>
          </a:xfrm>
          <a:prstGeom prst="rect">
            <a:avLst/>
          </a:prstGeom>
        </p:spPr>
      </p:pic>
      <p:pic>
        <p:nvPicPr>
          <p:cNvPr id="8" name="Picture 7"/>
          <p:cNvPicPr>
            <a:picLocks noChangeAspect="1"/>
          </p:cNvPicPr>
          <p:nvPr/>
        </p:nvPicPr>
        <p:blipFill>
          <a:blip r:embed="rId4"/>
          <a:stretch>
            <a:fillRect/>
          </a:stretch>
        </p:blipFill>
        <p:spPr>
          <a:xfrm>
            <a:off x="3154120" y="1824690"/>
            <a:ext cx="408485" cy="608556"/>
          </a:xfrm>
          <a:prstGeom prst="rect">
            <a:avLst/>
          </a:prstGeom>
        </p:spPr>
      </p:pic>
      <p:pic>
        <p:nvPicPr>
          <p:cNvPr id="30" name="Picture 29"/>
          <p:cNvPicPr>
            <a:picLocks noChangeAspect="1"/>
          </p:cNvPicPr>
          <p:nvPr/>
        </p:nvPicPr>
        <p:blipFill>
          <a:blip r:embed="rId5"/>
          <a:stretch>
            <a:fillRect/>
          </a:stretch>
        </p:blipFill>
        <p:spPr>
          <a:xfrm>
            <a:off x="4715352" y="1979773"/>
            <a:ext cx="624329" cy="452111"/>
          </a:xfrm>
          <a:prstGeom prst="rect">
            <a:avLst/>
          </a:prstGeom>
        </p:spPr>
      </p:pic>
      <p:pic>
        <p:nvPicPr>
          <p:cNvPr id="36" name="Picture 35"/>
          <p:cNvPicPr>
            <a:picLocks noChangeAspect="1"/>
          </p:cNvPicPr>
          <p:nvPr/>
        </p:nvPicPr>
        <p:blipFill>
          <a:blip r:embed="rId6"/>
          <a:stretch>
            <a:fillRect/>
          </a:stretch>
        </p:blipFill>
        <p:spPr>
          <a:xfrm>
            <a:off x="2190796" y="1691779"/>
            <a:ext cx="742331" cy="741467"/>
          </a:xfrm>
          <a:prstGeom prst="rect">
            <a:avLst/>
          </a:prstGeom>
        </p:spPr>
      </p:pic>
      <p:pic>
        <p:nvPicPr>
          <p:cNvPr id="37" name="Picture 36"/>
          <p:cNvPicPr>
            <a:picLocks noChangeAspect="1"/>
          </p:cNvPicPr>
          <p:nvPr/>
        </p:nvPicPr>
        <p:blipFill>
          <a:blip r:embed="rId7"/>
          <a:stretch>
            <a:fillRect/>
          </a:stretch>
        </p:blipFill>
        <p:spPr>
          <a:xfrm>
            <a:off x="9635424" y="1907500"/>
            <a:ext cx="697613" cy="544933"/>
          </a:xfrm>
          <a:prstGeom prst="rect">
            <a:avLst/>
          </a:prstGeom>
        </p:spPr>
      </p:pic>
      <p:pic>
        <p:nvPicPr>
          <p:cNvPr id="46" name="Picture 45"/>
          <p:cNvPicPr>
            <a:picLocks noChangeAspect="1"/>
          </p:cNvPicPr>
          <p:nvPr/>
        </p:nvPicPr>
        <p:blipFill>
          <a:blip r:embed="rId4"/>
          <a:stretch>
            <a:fillRect/>
          </a:stretch>
        </p:blipFill>
        <p:spPr>
          <a:xfrm>
            <a:off x="9147471" y="1824690"/>
            <a:ext cx="408485" cy="608556"/>
          </a:xfrm>
          <a:prstGeom prst="rect">
            <a:avLst/>
          </a:prstGeom>
        </p:spPr>
      </p:pic>
      <p:pic>
        <p:nvPicPr>
          <p:cNvPr id="41" name="Picture 40"/>
          <p:cNvPicPr>
            <a:picLocks noChangeAspect="1"/>
          </p:cNvPicPr>
          <p:nvPr/>
        </p:nvPicPr>
        <p:blipFill>
          <a:blip r:embed="rId8"/>
          <a:stretch>
            <a:fillRect/>
          </a:stretch>
        </p:blipFill>
        <p:spPr>
          <a:xfrm>
            <a:off x="6459121" y="1794777"/>
            <a:ext cx="697613" cy="661067"/>
          </a:xfrm>
          <a:prstGeom prst="rect">
            <a:avLst/>
          </a:prstGeom>
        </p:spPr>
      </p:pic>
      <p:sp>
        <p:nvSpPr>
          <p:cNvPr id="49" name="Content Placeholder 2"/>
          <p:cNvSpPr txBox="1">
            <a:spLocks/>
          </p:cNvSpPr>
          <p:nvPr/>
        </p:nvSpPr>
        <p:spPr>
          <a:xfrm>
            <a:off x="208891" y="2640052"/>
            <a:ext cx="4731379" cy="3782483"/>
          </a:xfrm>
          <a:prstGeom prst="rect">
            <a:avLst/>
          </a:prstGeom>
        </p:spPr>
        <p:txBody>
          <a:bodyPr vert="horz" wrap="square" lIns="146304" tIns="91440" rIns="146304" bIns="91440" rtlCol="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0"/>
              </a:spcBef>
              <a:buFont typeface="Arial" pitchFamily="34" charset="0"/>
              <a:buNone/>
            </a:pPr>
            <a:r>
              <a:rPr lang="en-US" sz="2800" dirty="0" smtClean="0">
                <a:gradFill>
                  <a:gsLst>
                    <a:gs pos="1250">
                      <a:srgbClr val="0072C6"/>
                    </a:gs>
                    <a:gs pos="99000">
                      <a:srgbClr val="0072C6"/>
                    </a:gs>
                  </a:gsLst>
                  <a:lin ang="5400000" scaled="0"/>
                </a:gradFill>
              </a:rPr>
              <a:t>SharePoint </a:t>
            </a:r>
            <a:r>
              <a:rPr lang="en-US" sz="2800" dirty="0">
                <a:gradFill>
                  <a:gsLst>
                    <a:gs pos="1250">
                      <a:srgbClr val="0072C6"/>
                    </a:gs>
                    <a:gs pos="99000">
                      <a:srgbClr val="0072C6"/>
                    </a:gs>
                  </a:gsLst>
                  <a:lin ang="5400000" scaled="0"/>
                </a:gradFill>
              </a:rPr>
              <a:t>Online</a:t>
            </a:r>
          </a:p>
          <a:p>
            <a:pPr marL="466298" indent="-466298">
              <a:lnSpc>
                <a:spcPct val="110000"/>
              </a:lnSpc>
              <a:spcBef>
                <a:spcPts val="0"/>
              </a:spcBef>
              <a:buFont typeface="Arial" pitchFamily="34" charset="0"/>
              <a:buAutoNum type="arabicPeriod"/>
            </a:pPr>
            <a:endParaRPr lang="en-US" sz="1600" b="1" dirty="0" smtClean="0">
              <a:gradFill>
                <a:gsLst>
                  <a:gs pos="1250">
                    <a:srgbClr val="505050"/>
                  </a:gs>
                  <a:gs pos="100000">
                    <a:srgbClr val="505050"/>
                  </a:gs>
                </a:gsLst>
                <a:lin ang="5400000" scaled="0"/>
              </a:gradFill>
              <a:cs typeface="Segoe UI Light" panose="020B0502040204020203" pitchFamily="34" charset="0"/>
            </a:endParaRP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Request Application</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Prompted for Credentials (Azure AD)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Credentials Passed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Second Factor Cloud Service Called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Second Factor Mechanism delivered</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Presents Second Factor</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Client Validation</a:t>
            </a:r>
          </a:p>
          <a:p>
            <a:pPr marL="466298" indent="-466298">
              <a:lnSpc>
                <a:spcPct val="110000"/>
              </a:lnSpc>
              <a:spcBef>
                <a:spcPts val="0"/>
              </a:spcBef>
              <a:buFont typeface="Arial" pitchFamily="34" charset="0"/>
              <a:buAutoNum type="arabicPeriod"/>
            </a:pPr>
            <a:r>
              <a:rPr lang="en-US" sz="1600" b="1" dirty="0" smtClean="0">
                <a:gradFill>
                  <a:gsLst>
                    <a:gs pos="1250">
                      <a:srgbClr val="505050"/>
                    </a:gs>
                    <a:gs pos="100000">
                      <a:srgbClr val="505050"/>
                    </a:gs>
                  </a:gsLst>
                  <a:lin ang="5400000" scaled="0"/>
                </a:gradFill>
                <a:cs typeface="Segoe UI Light" panose="020B0502040204020203" pitchFamily="34" charset="0"/>
              </a:rPr>
              <a:t>Application Accessed</a:t>
            </a:r>
            <a:endParaRPr lang="en-US" sz="1600" b="1" dirty="0">
              <a:gradFill>
                <a:gsLst>
                  <a:gs pos="1250">
                    <a:srgbClr val="505050"/>
                  </a:gs>
                  <a:gs pos="100000">
                    <a:srgbClr val="505050"/>
                  </a:gs>
                </a:gsLst>
                <a:lin ang="5400000" scaled="0"/>
              </a:gradFill>
              <a:cs typeface="Segoe UI Light" panose="020B0502040204020203" pitchFamily="34" charset="0"/>
            </a:endParaRPr>
          </a:p>
        </p:txBody>
      </p:sp>
      <p:cxnSp>
        <p:nvCxnSpPr>
          <p:cNvPr id="50" name="Straight Arrow Connector 49"/>
          <p:cNvCxnSpPr/>
          <p:nvPr/>
        </p:nvCxnSpPr>
        <p:spPr>
          <a:xfrm flipH="1">
            <a:off x="5934694" y="2452433"/>
            <a:ext cx="645541" cy="712015"/>
          </a:xfrm>
          <a:prstGeom prst="straightConnector1">
            <a:avLst/>
          </a:prstGeom>
          <a:ln>
            <a:solidFill>
              <a:schemeClr val="tx2">
                <a:lumMod val="75000"/>
                <a:lumOff val="25000"/>
                <a:alpha val="50000"/>
              </a:schemeClr>
            </a:solidFill>
            <a:tailEnd type="triangle"/>
          </a:ln>
        </p:spPr>
        <p:style>
          <a:lnRef idx="3">
            <a:schemeClr val="accent3"/>
          </a:lnRef>
          <a:fillRef idx="0">
            <a:schemeClr val="accent3"/>
          </a:fillRef>
          <a:effectRef idx="2">
            <a:schemeClr val="accent3"/>
          </a:effectRef>
          <a:fontRef idx="minor">
            <a:schemeClr val="tx1"/>
          </a:fontRef>
        </p:style>
      </p:cxnSp>
      <p:cxnSp>
        <p:nvCxnSpPr>
          <p:cNvPr id="56" name="Straight Arrow Connector 55"/>
          <p:cNvCxnSpPr/>
          <p:nvPr/>
        </p:nvCxnSpPr>
        <p:spPr>
          <a:xfrm flipH="1">
            <a:off x="5984732" y="2535334"/>
            <a:ext cx="650433" cy="720092"/>
          </a:xfrm>
          <a:prstGeom prst="straightConnector1">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57" name="Straight Arrow Connector 56"/>
          <p:cNvCxnSpPr/>
          <p:nvPr/>
        </p:nvCxnSpPr>
        <p:spPr>
          <a:xfrm flipH="1">
            <a:off x="6059710" y="2635095"/>
            <a:ext cx="625493" cy="706989"/>
          </a:xfrm>
          <a:prstGeom prst="straightConnector1">
            <a:avLst/>
          </a:prstGeom>
          <a:ln>
            <a:solidFill>
              <a:schemeClr val="tx2">
                <a:lumMod val="75000"/>
                <a:lumOff val="25000"/>
                <a:alpha val="50000"/>
              </a:schemeClr>
            </a:solidFill>
            <a:tailEnd type="triangle"/>
          </a:ln>
        </p:spPr>
        <p:style>
          <a:lnRef idx="3">
            <a:schemeClr val="accent3"/>
          </a:lnRef>
          <a:fillRef idx="0">
            <a:schemeClr val="accent3"/>
          </a:fillRef>
          <a:effectRef idx="2">
            <a:schemeClr val="accent3"/>
          </a:effectRef>
          <a:fontRef idx="minor">
            <a:schemeClr val="tx1"/>
          </a:fontRef>
        </p:style>
      </p:cxnSp>
      <p:cxnSp>
        <p:nvCxnSpPr>
          <p:cNvPr id="61" name="Straight Arrow Connector 60"/>
          <p:cNvCxnSpPr/>
          <p:nvPr/>
        </p:nvCxnSpPr>
        <p:spPr>
          <a:xfrm flipH="1">
            <a:off x="5887128" y="3855079"/>
            <a:ext cx="7307" cy="1808123"/>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0" name="Straight Arrow Connector 69"/>
          <p:cNvCxnSpPr/>
          <p:nvPr/>
        </p:nvCxnSpPr>
        <p:spPr>
          <a:xfrm flipV="1">
            <a:off x="6377142" y="4759140"/>
            <a:ext cx="1143546" cy="94674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4" name="Straight Arrow Connector 73"/>
          <p:cNvCxnSpPr/>
          <p:nvPr/>
        </p:nvCxnSpPr>
        <p:spPr>
          <a:xfrm flipV="1">
            <a:off x="8030834" y="2635095"/>
            <a:ext cx="1521201" cy="1610569"/>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9" name="Straight Arrow Connector 78"/>
          <p:cNvCxnSpPr/>
          <p:nvPr/>
        </p:nvCxnSpPr>
        <p:spPr>
          <a:xfrm flipV="1">
            <a:off x="8256635" y="2659443"/>
            <a:ext cx="1412355" cy="1511374"/>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80" name="Straight Arrow Connector 79"/>
          <p:cNvCxnSpPr/>
          <p:nvPr/>
        </p:nvCxnSpPr>
        <p:spPr>
          <a:xfrm flipV="1">
            <a:off x="6446837" y="4868862"/>
            <a:ext cx="1108592" cy="914400"/>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84" name="Straight Arrow Connector 83"/>
          <p:cNvCxnSpPr/>
          <p:nvPr/>
        </p:nvCxnSpPr>
        <p:spPr>
          <a:xfrm flipH="1">
            <a:off x="5695398" y="2354262"/>
            <a:ext cx="780996" cy="862984"/>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96" name="Straight Arrow Connector 95"/>
          <p:cNvCxnSpPr/>
          <p:nvPr/>
        </p:nvCxnSpPr>
        <p:spPr>
          <a:xfrm flipV="1">
            <a:off x="7165254" y="2233545"/>
            <a:ext cx="1902749" cy="3750"/>
          </a:xfrm>
          <a:prstGeom prst="straightConnector1">
            <a:avLst/>
          </a:prstGeom>
          <a:ln>
            <a:headEnd type="triangle" w="med" len="med"/>
            <a:tailEnd type="none" w="med" len="med"/>
          </a:ln>
        </p:spPr>
        <p:style>
          <a:lnRef idx="3">
            <a:schemeClr val="accent3"/>
          </a:lnRef>
          <a:fillRef idx="0">
            <a:schemeClr val="accent3"/>
          </a:fillRef>
          <a:effectRef idx="2">
            <a:schemeClr val="accent3"/>
          </a:effectRef>
          <a:fontRef idx="minor">
            <a:schemeClr val="tx1"/>
          </a:fontRef>
        </p:style>
      </p:cxnSp>
      <p:cxnSp>
        <p:nvCxnSpPr>
          <p:cNvPr id="97" name="Straight Arrow Connector 96"/>
          <p:cNvCxnSpPr/>
          <p:nvPr/>
        </p:nvCxnSpPr>
        <p:spPr>
          <a:xfrm>
            <a:off x="7156734" y="2354262"/>
            <a:ext cx="1902749" cy="1"/>
          </a:xfrm>
          <a:prstGeom prst="straightConnector1">
            <a:avLst/>
          </a:prstGeom>
          <a:ln>
            <a:solidFill>
              <a:schemeClr val="tx2">
                <a:lumMod val="75000"/>
                <a:lumOff val="25000"/>
                <a:alpha val="50000"/>
              </a:schemeClr>
            </a:solidFill>
            <a:headEnd type="none" w="med" len="med"/>
            <a:tailEnd type="triangle" w="med" len="med"/>
          </a:ln>
        </p:spPr>
        <p:style>
          <a:lnRef idx="3">
            <a:schemeClr val="accent3"/>
          </a:lnRef>
          <a:fillRef idx="0">
            <a:schemeClr val="accent3"/>
          </a:fillRef>
          <a:effectRef idx="2">
            <a:schemeClr val="accent3"/>
          </a:effectRef>
          <a:fontRef idx="minor">
            <a:schemeClr val="tx1"/>
          </a:fontRef>
        </p:style>
      </p:cxnSp>
      <p:pic>
        <p:nvPicPr>
          <p:cNvPr id="2" name="Picture 1"/>
          <p:cNvPicPr>
            <a:picLocks noChangeAspect="1"/>
          </p:cNvPicPr>
          <p:nvPr/>
        </p:nvPicPr>
        <p:blipFill>
          <a:blip r:embed="rId9"/>
          <a:stretch>
            <a:fillRect/>
          </a:stretch>
        </p:blipFill>
        <p:spPr>
          <a:xfrm>
            <a:off x="5296846" y="3241441"/>
            <a:ext cx="1073791" cy="636821"/>
          </a:xfrm>
          <a:prstGeom prst="rect">
            <a:avLst/>
          </a:prstGeom>
        </p:spPr>
      </p:pic>
      <p:pic>
        <p:nvPicPr>
          <p:cNvPr id="15" name="Picture 14"/>
          <p:cNvPicPr>
            <a:picLocks noChangeAspect="1"/>
          </p:cNvPicPr>
          <p:nvPr/>
        </p:nvPicPr>
        <p:blipFill>
          <a:blip r:embed="rId10"/>
          <a:stretch>
            <a:fillRect/>
          </a:stretch>
        </p:blipFill>
        <p:spPr>
          <a:xfrm>
            <a:off x="5457828" y="5670208"/>
            <a:ext cx="912263" cy="946933"/>
          </a:xfrm>
          <a:prstGeom prst="rect">
            <a:avLst/>
          </a:prstGeom>
        </p:spPr>
      </p:pic>
      <p:cxnSp>
        <p:nvCxnSpPr>
          <p:cNvPr id="42" name="Straight Arrow Connector 41"/>
          <p:cNvCxnSpPr/>
          <p:nvPr/>
        </p:nvCxnSpPr>
        <p:spPr>
          <a:xfrm flipH="1">
            <a:off x="5756317" y="3866671"/>
            <a:ext cx="7307" cy="1808123"/>
          </a:xfrm>
          <a:prstGeom prst="straightConnector1">
            <a:avLst/>
          </a:prstGeom>
          <a:ln>
            <a:solidFill>
              <a:schemeClr val="tx2">
                <a:lumMod val="75000"/>
                <a:lumOff val="25000"/>
                <a:alpha val="50000"/>
              </a:schemeClr>
            </a:solidFill>
            <a:headEnd type="triangle" w="med" len="med"/>
            <a:tailEnd type="none" w="med" len="med"/>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470650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9">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9">
                                            <p:txEl>
                                              <p:pRg st="4" end="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9">
                                            <p:txEl>
                                              <p:pRg st="5" end="5"/>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9">
                                            <p:txEl>
                                              <p:pRg st="6" end="6"/>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9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49">
                                            <p:txEl>
                                              <p:pRg st="7" end="7"/>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9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9"/>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49">
                                            <p:txEl>
                                              <p:pRg st="8" end="8"/>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49">
                                            <p:txEl>
                                              <p:pRg st="9" end="9"/>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819400"/>
          </a:xfrm>
        </p:spPr>
        <p:txBody>
          <a:bodyPr/>
          <a:lstStyle/>
          <a:p>
            <a:r>
              <a:rPr lang="en-US" dirty="0" smtClean="0"/>
              <a:t>Azure Multi-Factor Setup</a:t>
            </a:r>
            <a:endParaRPr lang="en-US" dirty="0"/>
          </a:p>
        </p:txBody>
      </p:sp>
    </p:spTree>
    <p:extLst>
      <p:ext uri="{BB962C8B-B14F-4D97-AF65-F5344CB8AC3E}">
        <p14:creationId xmlns:p14="http://schemas.microsoft.com/office/powerpoint/2010/main" val="22562205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4998291"/>
          </a:xfrm>
        </p:spPr>
        <p:txBody>
          <a:bodyPr/>
          <a:lstStyle/>
          <a:p>
            <a:pPr>
              <a:lnSpc>
                <a:spcPct val="100000"/>
              </a:lnSpc>
            </a:pPr>
            <a:r>
              <a:rPr lang="en-US" sz="3200" dirty="0" smtClean="0"/>
              <a:t>Office 365 Admin Center</a:t>
            </a:r>
            <a:endParaRPr lang="en-US" sz="3200" dirty="0"/>
          </a:p>
          <a:p>
            <a:pPr lvl="1">
              <a:lnSpc>
                <a:spcPct val="100000"/>
              </a:lnSpc>
            </a:pPr>
            <a:r>
              <a:rPr lang="en-US" sz="1800" dirty="0" smtClean="0"/>
              <a:t>Setup Link</a:t>
            </a:r>
          </a:p>
          <a:p>
            <a:pPr lvl="1">
              <a:lnSpc>
                <a:spcPct val="100000"/>
              </a:lnSpc>
            </a:pPr>
            <a:endParaRPr lang="en-US" sz="1800" dirty="0"/>
          </a:p>
          <a:p>
            <a:pPr lvl="1">
              <a:lnSpc>
                <a:spcPct val="100000"/>
              </a:lnSpc>
            </a:pPr>
            <a:endParaRPr lang="en-US" sz="1800" dirty="0" smtClean="0"/>
          </a:p>
          <a:p>
            <a:pPr lvl="1">
              <a:lnSpc>
                <a:spcPct val="100000"/>
              </a:lnSpc>
            </a:pPr>
            <a:r>
              <a:rPr lang="en-US" sz="1800" dirty="0" smtClean="0"/>
              <a:t>Select Eligible User Accounts</a:t>
            </a:r>
          </a:p>
          <a:p>
            <a:pPr lvl="1">
              <a:lnSpc>
                <a:spcPct val="100000"/>
              </a:lnSpc>
            </a:pPr>
            <a:endParaRPr lang="en-US" sz="1800" dirty="0"/>
          </a:p>
          <a:p>
            <a:pPr lvl="1">
              <a:lnSpc>
                <a:spcPct val="100000"/>
              </a:lnSpc>
            </a:pPr>
            <a:endParaRPr lang="en-US" sz="1800" dirty="0" smtClean="0"/>
          </a:p>
          <a:p>
            <a:pPr lvl="1">
              <a:lnSpc>
                <a:spcPct val="100000"/>
              </a:lnSpc>
            </a:pPr>
            <a:endParaRPr lang="en-US" sz="1800" dirty="0" smtClean="0"/>
          </a:p>
          <a:p>
            <a:pPr lvl="1">
              <a:lnSpc>
                <a:spcPct val="100000"/>
              </a:lnSpc>
            </a:pPr>
            <a:endParaRPr lang="en-US" sz="1800" dirty="0"/>
          </a:p>
          <a:p>
            <a:pPr lvl="1">
              <a:lnSpc>
                <a:spcPct val="100000"/>
              </a:lnSpc>
            </a:pPr>
            <a:endParaRPr lang="en-US" sz="1800" dirty="0" smtClean="0"/>
          </a:p>
          <a:p>
            <a:pPr lvl="1">
              <a:lnSpc>
                <a:spcPct val="100000"/>
              </a:lnSpc>
            </a:pPr>
            <a:endParaRPr lang="en-US" sz="1800" dirty="0"/>
          </a:p>
          <a:p>
            <a:pPr lvl="1">
              <a:lnSpc>
                <a:spcPct val="100000"/>
              </a:lnSpc>
            </a:pPr>
            <a:r>
              <a:rPr lang="en-US" sz="1800" dirty="0" smtClean="0"/>
              <a:t>Enable the Account for Multi-Factor</a:t>
            </a:r>
          </a:p>
          <a:p>
            <a:pPr lvl="1">
              <a:lnSpc>
                <a:spcPct val="100000"/>
              </a:lnSpc>
            </a:pPr>
            <a:r>
              <a:rPr lang="en-US" sz="1800" dirty="0" smtClean="0"/>
              <a:t>Login as User and Provision Multi-Factor Options</a:t>
            </a:r>
          </a:p>
          <a:p>
            <a:pPr lvl="1">
              <a:lnSpc>
                <a:spcPct val="100000"/>
              </a:lnSpc>
            </a:pPr>
            <a:endParaRPr lang="en-US" sz="1800" dirty="0" smtClean="0"/>
          </a:p>
        </p:txBody>
      </p:sp>
      <p:sp>
        <p:nvSpPr>
          <p:cNvPr id="3" name="Title 2"/>
          <p:cNvSpPr>
            <a:spLocks noGrp="1"/>
          </p:cNvSpPr>
          <p:nvPr>
            <p:ph type="title"/>
          </p:nvPr>
        </p:nvSpPr>
        <p:spPr/>
        <p:txBody>
          <a:bodyPr/>
          <a:lstStyle/>
          <a:p>
            <a:r>
              <a:rPr lang="en-US" dirty="0" smtClean="0"/>
              <a:t>SharePoint Online</a:t>
            </a:r>
            <a:endParaRPr lang="en-US" dirty="0"/>
          </a:p>
        </p:txBody>
      </p:sp>
      <p:pic>
        <p:nvPicPr>
          <p:cNvPr id="14" name="Picture 13"/>
          <p:cNvPicPr>
            <a:picLocks noChangeAspect="1"/>
          </p:cNvPicPr>
          <p:nvPr/>
        </p:nvPicPr>
        <p:blipFill>
          <a:blip r:embed="rId2"/>
          <a:stretch>
            <a:fillRect/>
          </a:stretch>
        </p:blipFill>
        <p:spPr>
          <a:xfrm>
            <a:off x="884237" y="2430462"/>
            <a:ext cx="3848100" cy="323850"/>
          </a:xfrm>
          <a:prstGeom prst="rect">
            <a:avLst/>
          </a:prstGeom>
        </p:spPr>
      </p:pic>
      <p:pic>
        <p:nvPicPr>
          <p:cNvPr id="15" name="Picture 14"/>
          <p:cNvPicPr>
            <a:picLocks noChangeAspect="1"/>
          </p:cNvPicPr>
          <p:nvPr/>
        </p:nvPicPr>
        <p:blipFill>
          <a:blip r:embed="rId3"/>
          <a:stretch>
            <a:fillRect/>
          </a:stretch>
        </p:blipFill>
        <p:spPr>
          <a:xfrm>
            <a:off x="884237" y="3344862"/>
            <a:ext cx="6610350" cy="1600200"/>
          </a:xfrm>
          <a:prstGeom prst="rect">
            <a:avLst/>
          </a:prstGeom>
        </p:spPr>
      </p:pic>
    </p:spTree>
    <p:extLst>
      <p:ext uri="{BB962C8B-B14F-4D97-AF65-F5344CB8AC3E}">
        <p14:creationId xmlns:p14="http://schemas.microsoft.com/office/powerpoint/2010/main" val="29285800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Multi-factor authentication for SharePoint 2013 and SharePoint Online</a:t>
            </a:r>
            <a:endParaRPr lang="en-US" sz="4000" dirty="0"/>
          </a:p>
        </p:txBody>
      </p:sp>
      <p:sp>
        <p:nvSpPr>
          <p:cNvPr id="5" name="Text Placeholder 4"/>
          <p:cNvSpPr>
            <a:spLocks noGrp="1"/>
          </p:cNvSpPr>
          <p:nvPr>
            <p:ph type="body" sz="quarter" idx="14"/>
          </p:nvPr>
        </p:nvSpPr>
        <p:spPr/>
        <p:txBody>
          <a:bodyPr/>
          <a:lstStyle/>
          <a:p>
            <a:r>
              <a:rPr lang="en-US" dirty="0" smtClean="0"/>
              <a:t>Liam Cleary</a:t>
            </a:r>
          </a:p>
          <a:p>
            <a:r>
              <a:rPr lang="en-US" dirty="0" smtClean="0"/>
              <a:t>Solution Architect</a:t>
            </a:r>
          </a:p>
          <a:p>
            <a:r>
              <a:rPr lang="en-US" dirty="0" smtClean="0"/>
              <a:t>Protiviti</a:t>
            </a:r>
            <a:endParaRPr lang="en-US" dirty="0"/>
          </a:p>
        </p:txBody>
      </p:sp>
      <p:sp>
        <p:nvSpPr>
          <p:cNvPr id="2" name="Text Placeholder 1"/>
          <p:cNvSpPr>
            <a:spLocks noGrp="1"/>
          </p:cNvSpPr>
          <p:nvPr>
            <p:ph type="body" sz="quarter" idx="15"/>
          </p:nvPr>
        </p:nvSpPr>
        <p:spPr/>
        <p:txBody>
          <a:bodyPr/>
          <a:lstStyle/>
          <a:p>
            <a:r>
              <a:rPr lang="en-US" dirty="0" smtClean="0"/>
              <a:t>SPC384</a:t>
            </a:r>
            <a:endParaRPr lang="en-US" dirty="0"/>
          </a:p>
        </p:txBody>
      </p:sp>
    </p:spTree>
    <p:extLst>
      <p:ext uri="{BB962C8B-B14F-4D97-AF65-F5344CB8AC3E}">
        <p14:creationId xmlns:p14="http://schemas.microsoft.com/office/powerpoint/2010/main" val="226752611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5867399" cy="2339102"/>
          </a:xfrm>
        </p:spPr>
        <p:txBody>
          <a:bodyPr/>
          <a:lstStyle/>
          <a:p>
            <a:pPr>
              <a:lnSpc>
                <a:spcPct val="100000"/>
              </a:lnSpc>
            </a:pPr>
            <a:r>
              <a:rPr lang="en-US" sz="3200" dirty="0" smtClean="0"/>
              <a:t>Portal Login Process</a:t>
            </a:r>
            <a:endParaRPr lang="en-US" sz="3200" dirty="0"/>
          </a:p>
          <a:p>
            <a:pPr lvl="1">
              <a:lnSpc>
                <a:spcPct val="100000"/>
              </a:lnSpc>
            </a:pPr>
            <a:r>
              <a:rPr lang="en-US" sz="1800" dirty="0" smtClean="0"/>
              <a:t>Setup during login process</a:t>
            </a:r>
          </a:p>
          <a:p>
            <a:pPr lvl="1">
              <a:lnSpc>
                <a:spcPct val="100000"/>
              </a:lnSpc>
            </a:pPr>
            <a:r>
              <a:rPr lang="en-US" sz="1800" dirty="0" smtClean="0"/>
              <a:t>Specify Contact Method, Call or Text</a:t>
            </a:r>
            <a:endParaRPr lang="en-US" sz="1800" dirty="0"/>
          </a:p>
          <a:p>
            <a:pPr lvl="1">
              <a:lnSpc>
                <a:spcPct val="100000"/>
              </a:lnSpc>
            </a:pPr>
            <a:r>
              <a:rPr lang="en-US" sz="1800" dirty="0" smtClean="0"/>
              <a:t>Verify Mobile Phone</a:t>
            </a:r>
          </a:p>
          <a:p>
            <a:pPr lvl="1">
              <a:lnSpc>
                <a:spcPct val="100000"/>
              </a:lnSpc>
            </a:pPr>
            <a:r>
              <a:rPr lang="en-US" sz="1800" dirty="0" smtClean="0"/>
              <a:t>Configure “App” Password</a:t>
            </a:r>
          </a:p>
          <a:p>
            <a:pPr lvl="1">
              <a:lnSpc>
                <a:spcPct val="100000"/>
              </a:lnSpc>
            </a:pPr>
            <a:endParaRPr lang="en-US" sz="1800" dirty="0" smtClean="0"/>
          </a:p>
        </p:txBody>
      </p:sp>
      <p:sp>
        <p:nvSpPr>
          <p:cNvPr id="3" name="Title 2"/>
          <p:cNvSpPr>
            <a:spLocks noGrp="1"/>
          </p:cNvSpPr>
          <p:nvPr>
            <p:ph type="title"/>
          </p:nvPr>
        </p:nvSpPr>
        <p:spPr/>
        <p:txBody>
          <a:bodyPr/>
          <a:lstStyle/>
          <a:p>
            <a:r>
              <a:rPr lang="en-US" dirty="0" smtClean="0"/>
              <a:t>SharePoint Online</a:t>
            </a:r>
            <a:endParaRPr lang="en-US" dirty="0"/>
          </a:p>
        </p:txBody>
      </p:sp>
      <p:pic>
        <p:nvPicPr>
          <p:cNvPr id="17" name="Picture 16"/>
          <p:cNvPicPr>
            <a:picLocks noChangeAspect="1"/>
          </p:cNvPicPr>
          <p:nvPr/>
        </p:nvPicPr>
        <p:blipFill>
          <a:blip r:embed="rId2"/>
          <a:stretch>
            <a:fillRect/>
          </a:stretch>
        </p:blipFill>
        <p:spPr>
          <a:xfrm>
            <a:off x="7208837" y="1365250"/>
            <a:ext cx="4010025" cy="3409950"/>
          </a:xfrm>
          <a:prstGeom prst="rect">
            <a:avLst/>
          </a:prstGeom>
        </p:spPr>
      </p:pic>
      <p:pic>
        <p:nvPicPr>
          <p:cNvPr id="4" name="Picture 3"/>
          <p:cNvPicPr>
            <a:picLocks noChangeAspect="1"/>
          </p:cNvPicPr>
          <p:nvPr/>
        </p:nvPicPr>
        <p:blipFill>
          <a:blip r:embed="rId3"/>
          <a:stretch>
            <a:fillRect/>
          </a:stretch>
        </p:blipFill>
        <p:spPr>
          <a:xfrm>
            <a:off x="6361111" y="1365250"/>
            <a:ext cx="5705475" cy="2409825"/>
          </a:xfrm>
          <a:prstGeom prst="rect">
            <a:avLst/>
          </a:prstGeom>
        </p:spPr>
      </p:pic>
      <p:pic>
        <p:nvPicPr>
          <p:cNvPr id="5" name="Picture 4"/>
          <p:cNvPicPr>
            <a:picLocks noChangeAspect="1"/>
          </p:cNvPicPr>
          <p:nvPr/>
        </p:nvPicPr>
        <p:blipFill>
          <a:blip r:embed="rId4"/>
          <a:stretch>
            <a:fillRect/>
          </a:stretch>
        </p:blipFill>
        <p:spPr>
          <a:xfrm>
            <a:off x="6361111" y="1371146"/>
            <a:ext cx="5343525" cy="1038225"/>
          </a:xfrm>
          <a:prstGeom prst="rect">
            <a:avLst/>
          </a:prstGeom>
        </p:spPr>
      </p:pic>
      <p:pic>
        <p:nvPicPr>
          <p:cNvPr id="7" name="Picture 6"/>
          <p:cNvPicPr>
            <a:picLocks noChangeAspect="1"/>
          </p:cNvPicPr>
          <p:nvPr/>
        </p:nvPicPr>
        <p:blipFill>
          <a:blip r:embed="rId5"/>
          <a:stretch>
            <a:fillRect/>
          </a:stretch>
        </p:blipFill>
        <p:spPr>
          <a:xfrm>
            <a:off x="6361111" y="1365250"/>
            <a:ext cx="2438095" cy="2047619"/>
          </a:xfrm>
          <a:prstGeom prst="rect">
            <a:avLst/>
          </a:prstGeom>
        </p:spPr>
      </p:pic>
      <p:pic>
        <p:nvPicPr>
          <p:cNvPr id="8" name="Picture 7"/>
          <p:cNvPicPr>
            <a:picLocks noChangeAspect="1"/>
          </p:cNvPicPr>
          <p:nvPr/>
        </p:nvPicPr>
        <p:blipFill>
          <a:blip r:embed="rId6"/>
          <a:stretch>
            <a:fillRect/>
          </a:stretch>
        </p:blipFill>
        <p:spPr>
          <a:xfrm>
            <a:off x="6361111" y="1362838"/>
            <a:ext cx="5229225" cy="1333500"/>
          </a:xfrm>
          <a:prstGeom prst="rect">
            <a:avLst/>
          </a:prstGeom>
        </p:spPr>
      </p:pic>
      <p:pic>
        <p:nvPicPr>
          <p:cNvPr id="9" name="Picture 8"/>
          <p:cNvPicPr>
            <a:picLocks noChangeAspect="1"/>
          </p:cNvPicPr>
          <p:nvPr/>
        </p:nvPicPr>
        <p:blipFill>
          <a:blip r:embed="rId7"/>
          <a:stretch>
            <a:fillRect/>
          </a:stretch>
        </p:blipFill>
        <p:spPr>
          <a:xfrm>
            <a:off x="6361111" y="1370945"/>
            <a:ext cx="5191125" cy="647700"/>
          </a:xfrm>
          <a:prstGeom prst="rect">
            <a:avLst/>
          </a:prstGeom>
        </p:spPr>
      </p:pic>
      <p:pic>
        <p:nvPicPr>
          <p:cNvPr id="10" name="Picture 9"/>
          <p:cNvPicPr>
            <a:picLocks noChangeAspect="1"/>
          </p:cNvPicPr>
          <p:nvPr/>
        </p:nvPicPr>
        <p:blipFill>
          <a:blip r:embed="rId8"/>
          <a:stretch>
            <a:fillRect/>
          </a:stretch>
        </p:blipFill>
        <p:spPr>
          <a:xfrm>
            <a:off x="6361111" y="1362838"/>
            <a:ext cx="5838825" cy="1343025"/>
          </a:xfrm>
          <a:prstGeom prst="rect">
            <a:avLst/>
          </a:prstGeom>
        </p:spPr>
      </p:pic>
    </p:spTree>
    <p:extLst>
      <p:ext uri="{BB962C8B-B14F-4D97-AF65-F5344CB8AC3E}">
        <p14:creationId xmlns:p14="http://schemas.microsoft.com/office/powerpoint/2010/main" val="19489123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839199" cy="4185761"/>
          </a:xfrm>
        </p:spPr>
        <p:txBody>
          <a:bodyPr/>
          <a:lstStyle/>
          <a:p>
            <a:pPr>
              <a:lnSpc>
                <a:spcPct val="100000"/>
              </a:lnSpc>
            </a:pPr>
            <a:r>
              <a:rPr lang="en-US" sz="3200" dirty="0" smtClean="0"/>
              <a:t>Configure Multi-Factor Authentication Provider</a:t>
            </a:r>
            <a:endParaRPr lang="en-US" sz="3200" dirty="0"/>
          </a:p>
          <a:p>
            <a:pPr lvl="1">
              <a:lnSpc>
                <a:spcPct val="100000"/>
              </a:lnSpc>
            </a:pPr>
            <a:r>
              <a:rPr lang="en-US" sz="1800" dirty="0" smtClean="0"/>
              <a:t>Select Usage Model</a:t>
            </a:r>
            <a:endParaRPr lang="en-US" sz="1800" dirty="0"/>
          </a:p>
          <a:p>
            <a:pPr lvl="1">
              <a:lnSpc>
                <a:spcPct val="100000"/>
              </a:lnSpc>
            </a:pPr>
            <a:r>
              <a:rPr lang="en-US" sz="1800" dirty="0" smtClean="0"/>
              <a:t>Link to Azure Directory</a:t>
            </a:r>
            <a:endParaRPr lang="en-US" sz="1800" dirty="0"/>
          </a:p>
          <a:p>
            <a:pPr>
              <a:lnSpc>
                <a:spcPct val="100000"/>
              </a:lnSpc>
            </a:pPr>
            <a:r>
              <a:rPr lang="en-US" sz="3200" dirty="0" smtClean="0"/>
              <a:t>Manage Multi-Factor Authentication</a:t>
            </a:r>
            <a:endParaRPr lang="en-US" sz="3200" dirty="0"/>
          </a:p>
          <a:p>
            <a:pPr lvl="1">
              <a:lnSpc>
                <a:spcPct val="100000"/>
              </a:lnSpc>
            </a:pPr>
            <a:r>
              <a:rPr lang="en-US" sz="1800" dirty="0" smtClean="0"/>
              <a:t>Download Authentication Server Software</a:t>
            </a:r>
            <a:endParaRPr lang="en-US" sz="1800" dirty="0"/>
          </a:p>
          <a:p>
            <a:pPr lvl="1">
              <a:lnSpc>
                <a:spcPct val="100000"/>
              </a:lnSpc>
            </a:pPr>
            <a:r>
              <a:rPr lang="en-US" sz="1800" dirty="0" smtClean="0"/>
              <a:t>Generate Activation Credentials</a:t>
            </a:r>
            <a:endParaRPr lang="en-US" sz="1800" dirty="0"/>
          </a:p>
          <a:p>
            <a:pPr>
              <a:lnSpc>
                <a:spcPct val="100000"/>
              </a:lnSpc>
            </a:pPr>
            <a:r>
              <a:rPr lang="en-US" sz="3200" dirty="0" smtClean="0"/>
              <a:t>Configure Multi-Factor Authentication Server</a:t>
            </a:r>
            <a:endParaRPr lang="en-US" sz="3200" dirty="0"/>
          </a:p>
          <a:p>
            <a:pPr lvl="1">
              <a:lnSpc>
                <a:spcPct val="100000"/>
              </a:lnSpc>
            </a:pPr>
            <a:r>
              <a:rPr lang="en-US" sz="1800" dirty="0" smtClean="0"/>
              <a:t>Activate with Generated Activation Credentials</a:t>
            </a:r>
            <a:endParaRPr lang="en-US" sz="1800" dirty="0"/>
          </a:p>
          <a:p>
            <a:pPr lvl="1">
              <a:lnSpc>
                <a:spcPct val="100000"/>
              </a:lnSpc>
            </a:pPr>
            <a:r>
              <a:rPr lang="en-US" sz="1800" dirty="0" smtClean="0"/>
              <a:t>Configure Users</a:t>
            </a:r>
            <a:endParaRPr lang="en-US" sz="1800" dirty="0"/>
          </a:p>
          <a:p>
            <a:pPr lvl="1">
              <a:lnSpc>
                <a:spcPct val="100000"/>
              </a:lnSpc>
            </a:pPr>
            <a:r>
              <a:rPr lang="en-US" sz="1800" dirty="0" smtClean="0"/>
              <a:t>Choose Authentication Options, ADFS, Radius, IIS, Windows</a:t>
            </a:r>
            <a:endParaRPr lang="en-US" sz="1800" dirty="0"/>
          </a:p>
        </p:txBody>
      </p:sp>
      <p:sp>
        <p:nvSpPr>
          <p:cNvPr id="3" name="Title 2"/>
          <p:cNvSpPr>
            <a:spLocks noGrp="1"/>
          </p:cNvSpPr>
          <p:nvPr>
            <p:ph type="title"/>
          </p:nvPr>
        </p:nvSpPr>
        <p:spPr/>
        <p:txBody>
          <a:bodyPr/>
          <a:lstStyle/>
          <a:p>
            <a:r>
              <a:rPr lang="en-US" dirty="0" smtClean="0"/>
              <a:t>SharePoint On-Premise (Preparation)</a:t>
            </a:r>
            <a:endParaRPr lang="en-US" dirty="0"/>
          </a:p>
        </p:txBody>
      </p:sp>
    </p:spTree>
    <p:extLst>
      <p:ext uri="{BB962C8B-B14F-4D97-AF65-F5344CB8AC3E}">
        <p14:creationId xmlns:p14="http://schemas.microsoft.com/office/powerpoint/2010/main" val="29085447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6705599" cy="4518160"/>
          </a:xfrm>
        </p:spPr>
        <p:txBody>
          <a:bodyPr/>
          <a:lstStyle/>
          <a:p>
            <a:pPr>
              <a:lnSpc>
                <a:spcPct val="100000"/>
              </a:lnSpc>
            </a:pPr>
            <a:r>
              <a:rPr lang="en-US" sz="3200" dirty="0" smtClean="0"/>
              <a:t>Select ADFS</a:t>
            </a:r>
            <a:endParaRPr lang="en-US" sz="3200" dirty="0"/>
          </a:p>
          <a:p>
            <a:pPr lvl="1">
              <a:lnSpc>
                <a:spcPct val="100000"/>
              </a:lnSpc>
            </a:pPr>
            <a:r>
              <a:rPr lang="en-US" sz="1800" dirty="0" smtClean="0"/>
              <a:t>Install ADFS Adapter</a:t>
            </a:r>
          </a:p>
          <a:p>
            <a:pPr lvl="1">
              <a:lnSpc>
                <a:spcPct val="100000"/>
              </a:lnSpc>
            </a:pPr>
            <a:r>
              <a:rPr lang="en-US" sz="1800" dirty="0" smtClean="0"/>
              <a:t>Select method, Phone, Text. Mobile App, OAuth Token</a:t>
            </a:r>
            <a:endParaRPr lang="en-US" sz="1800" dirty="0"/>
          </a:p>
          <a:p>
            <a:pPr lvl="1">
              <a:lnSpc>
                <a:spcPct val="100000"/>
              </a:lnSpc>
            </a:pPr>
            <a:r>
              <a:rPr lang="en-US" sz="1800" dirty="0" smtClean="0"/>
              <a:t>Configure Multi-Factor Server Settings for ADFS</a:t>
            </a:r>
          </a:p>
          <a:p>
            <a:pPr lvl="1">
              <a:lnSpc>
                <a:spcPct val="100000"/>
              </a:lnSpc>
            </a:pPr>
            <a:r>
              <a:rPr lang="en-US" sz="1800" dirty="0" smtClean="0"/>
              <a:t>Register Provider with ADFS Service</a:t>
            </a:r>
            <a:endParaRPr lang="en-US" sz="1800" dirty="0"/>
          </a:p>
          <a:p>
            <a:pPr>
              <a:lnSpc>
                <a:spcPct val="100000"/>
              </a:lnSpc>
            </a:pPr>
            <a:r>
              <a:rPr lang="en-US" sz="3200" dirty="0" smtClean="0"/>
              <a:t>Configure ADFS</a:t>
            </a:r>
            <a:endParaRPr lang="en-US" sz="3200" dirty="0"/>
          </a:p>
          <a:p>
            <a:pPr lvl="1">
              <a:lnSpc>
                <a:spcPct val="100000"/>
              </a:lnSpc>
            </a:pPr>
            <a:r>
              <a:rPr lang="en-US" sz="1800" dirty="0" smtClean="0"/>
              <a:t>Edit Global Multi-Factor Authentication</a:t>
            </a:r>
            <a:endParaRPr lang="en-US" sz="1800" dirty="0"/>
          </a:p>
          <a:p>
            <a:pPr lvl="1">
              <a:lnSpc>
                <a:spcPct val="100000"/>
              </a:lnSpc>
            </a:pPr>
            <a:r>
              <a:rPr lang="en-US" sz="1800" dirty="0" smtClean="0"/>
              <a:t>Configure Users/Groups, Devices, Locations and Services</a:t>
            </a:r>
            <a:endParaRPr lang="en-US" sz="1800" dirty="0"/>
          </a:p>
          <a:p>
            <a:pPr>
              <a:lnSpc>
                <a:spcPct val="100000"/>
              </a:lnSpc>
            </a:pPr>
            <a:r>
              <a:rPr lang="en-US" sz="3200" dirty="0" smtClean="0"/>
              <a:t>Login Process</a:t>
            </a:r>
            <a:endParaRPr lang="en-US" sz="3200" dirty="0"/>
          </a:p>
          <a:p>
            <a:pPr lvl="1">
              <a:lnSpc>
                <a:spcPct val="100000"/>
              </a:lnSpc>
            </a:pPr>
            <a:r>
              <a:rPr lang="en-US" sz="1800" dirty="0" smtClean="0"/>
              <a:t>Login</a:t>
            </a:r>
            <a:endParaRPr lang="en-US" sz="1800" dirty="0"/>
          </a:p>
          <a:p>
            <a:pPr lvl="1">
              <a:lnSpc>
                <a:spcPct val="100000"/>
              </a:lnSpc>
            </a:pPr>
            <a:r>
              <a:rPr lang="en-US" sz="1800" dirty="0" smtClean="0"/>
              <a:t>Complete Multi-Factor Authentication</a:t>
            </a:r>
          </a:p>
        </p:txBody>
      </p:sp>
      <p:sp>
        <p:nvSpPr>
          <p:cNvPr id="3" name="Title 2"/>
          <p:cNvSpPr>
            <a:spLocks noGrp="1"/>
          </p:cNvSpPr>
          <p:nvPr>
            <p:ph type="title"/>
          </p:nvPr>
        </p:nvSpPr>
        <p:spPr/>
        <p:txBody>
          <a:bodyPr/>
          <a:lstStyle/>
          <a:p>
            <a:r>
              <a:rPr lang="en-US" dirty="0" smtClean="0"/>
              <a:t>SharePoint On-Premise (ADFS)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1346" y="2963862"/>
            <a:ext cx="5942857" cy="580952"/>
          </a:xfrm>
          <a:prstGeom prst="rect">
            <a:avLst/>
          </a:prstGeom>
        </p:spPr>
      </p:pic>
    </p:spTree>
    <p:extLst>
      <p:ext uri="{BB962C8B-B14F-4D97-AF65-F5344CB8AC3E}">
        <p14:creationId xmlns:p14="http://schemas.microsoft.com/office/powerpoint/2010/main" val="3585686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90800"/>
          </a:xfrm>
        </p:spPr>
        <p:txBody>
          <a:bodyPr/>
          <a:lstStyle/>
          <a:p>
            <a:r>
              <a:rPr lang="en-US" dirty="0" smtClean="0"/>
              <a:t>Azure Multi-Factor Authentication</a:t>
            </a:r>
            <a:endParaRPr lang="en-US" dirty="0"/>
          </a:p>
        </p:txBody>
      </p:sp>
      <p:grpSp>
        <p:nvGrpSpPr>
          <p:cNvPr id="4" name="Group 3"/>
          <p:cNvGrpSpPr/>
          <p:nvPr/>
        </p:nvGrpSpPr>
        <p:grpSpPr>
          <a:xfrm>
            <a:off x="9190037" y="2618072"/>
            <a:ext cx="2659244" cy="1605980"/>
            <a:chOff x="1411369" y="3975421"/>
            <a:chExt cx="1714604" cy="1035908"/>
          </a:xfrm>
          <a:solidFill>
            <a:schemeClr val="tx1"/>
          </a:solidFill>
        </p:grpSpPr>
        <p:sp>
          <p:nvSpPr>
            <p:cNvPr id="5" name="Freeform 4"/>
            <p:cNvSpPr>
              <a:spLocks/>
            </p:cNvSpPr>
            <p:nvPr/>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en-US"/>
              </a:defPPr>
              <a:lvl1pPr marL="0" algn="l" defTabSz="932623" rtl="0" eaLnBrk="1" latinLnBrk="0" hangingPunct="1">
                <a:defRPr sz="1800" kern="1200">
                  <a:solidFill>
                    <a:schemeClr val="tx1"/>
                  </a:solidFill>
                  <a:latin typeface="+mn-lt"/>
                  <a:ea typeface="+mn-ea"/>
                  <a:cs typeface="+mn-cs"/>
                </a:defRPr>
              </a:lvl1pPr>
              <a:lvl2pPr marL="466311" algn="l" defTabSz="932623" rtl="0" eaLnBrk="1" latinLnBrk="0" hangingPunct="1">
                <a:defRPr sz="1800" kern="1200">
                  <a:solidFill>
                    <a:schemeClr val="tx1"/>
                  </a:solidFill>
                  <a:latin typeface="+mn-lt"/>
                  <a:ea typeface="+mn-ea"/>
                  <a:cs typeface="+mn-cs"/>
                </a:defRPr>
              </a:lvl2pPr>
              <a:lvl3pPr marL="932623" algn="l" defTabSz="932623" rtl="0" eaLnBrk="1" latinLnBrk="0" hangingPunct="1">
                <a:defRPr sz="1800" kern="1200">
                  <a:solidFill>
                    <a:schemeClr val="tx1"/>
                  </a:solidFill>
                  <a:latin typeface="+mn-lt"/>
                  <a:ea typeface="+mn-ea"/>
                  <a:cs typeface="+mn-cs"/>
                </a:defRPr>
              </a:lvl3pPr>
              <a:lvl4pPr marL="1398934" algn="l" defTabSz="932623" rtl="0" eaLnBrk="1" latinLnBrk="0" hangingPunct="1">
                <a:defRPr sz="1800" kern="1200">
                  <a:solidFill>
                    <a:schemeClr val="tx1"/>
                  </a:solidFill>
                  <a:latin typeface="+mn-lt"/>
                  <a:ea typeface="+mn-ea"/>
                  <a:cs typeface="+mn-cs"/>
                </a:defRPr>
              </a:lvl4pPr>
              <a:lvl5pPr marL="1865245" algn="l" defTabSz="932623" rtl="0" eaLnBrk="1" latinLnBrk="0" hangingPunct="1">
                <a:defRPr sz="1800" kern="1200">
                  <a:solidFill>
                    <a:schemeClr val="tx1"/>
                  </a:solidFill>
                  <a:latin typeface="+mn-lt"/>
                  <a:ea typeface="+mn-ea"/>
                  <a:cs typeface="+mn-cs"/>
                </a:defRPr>
              </a:lvl5pPr>
              <a:lvl6pPr marL="2331558" algn="l" defTabSz="932623" rtl="0" eaLnBrk="1" latinLnBrk="0" hangingPunct="1">
                <a:defRPr sz="1800" kern="1200">
                  <a:solidFill>
                    <a:schemeClr val="tx1"/>
                  </a:solidFill>
                  <a:latin typeface="+mn-lt"/>
                  <a:ea typeface="+mn-ea"/>
                  <a:cs typeface="+mn-cs"/>
                </a:defRPr>
              </a:lvl6pPr>
              <a:lvl7pPr marL="2797868" algn="l" defTabSz="932623" rtl="0" eaLnBrk="1" latinLnBrk="0" hangingPunct="1">
                <a:defRPr sz="1800" kern="1200">
                  <a:solidFill>
                    <a:schemeClr val="tx1"/>
                  </a:solidFill>
                  <a:latin typeface="+mn-lt"/>
                  <a:ea typeface="+mn-ea"/>
                  <a:cs typeface="+mn-cs"/>
                </a:defRPr>
              </a:lvl7pPr>
              <a:lvl8pPr marL="3264180" algn="l" defTabSz="932623" rtl="0" eaLnBrk="1" latinLnBrk="0" hangingPunct="1">
                <a:defRPr sz="1800" kern="1200">
                  <a:solidFill>
                    <a:schemeClr val="tx1"/>
                  </a:solidFill>
                  <a:latin typeface="+mn-lt"/>
                  <a:ea typeface="+mn-ea"/>
                  <a:cs typeface="+mn-cs"/>
                </a:defRPr>
              </a:lvl8pPr>
              <a:lvl9pPr marL="3730491" algn="l" defTabSz="932623" rtl="0" eaLnBrk="1" latinLnBrk="0" hangingPunct="1">
                <a:defRPr sz="1800" kern="1200">
                  <a:solidFill>
                    <a:schemeClr val="tx1"/>
                  </a:solidFill>
                  <a:latin typeface="+mn-lt"/>
                  <a:ea typeface="+mn-ea"/>
                  <a:cs typeface="+mn-cs"/>
                </a:defRPr>
              </a:lvl9pPr>
            </a:lstStyle>
            <a:p>
              <a:pPr defTabSz="932742"/>
              <a:endParaRPr lang="en-US">
                <a:solidFill>
                  <a:srgbClr val="292929"/>
                </a:solidFill>
              </a:endParaRPr>
            </a:p>
          </p:txBody>
        </p:sp>
        <p:sp>
          <p:nvSpPr>
            <p:cNvPr id="6" name="Freeform 5"/>
            <p:cNvSpPr>
              <a:spLocks/>
            </p:cNvSpPr>
            <p:nvPr/>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en-US"/>
              </a:defPPr>
              <a:lvl1pPr marL="0" algn="l" defTabSz="932623" rtl="0" eaLnBrk="1" latinLnBrk="0" hangingPunct="1">
                <a:defRPr sz="1800" kern="1200">
                  <a:solidFill>
                    <a:schemeClr val="tx1"/>
                  </a:solidFill>
                  <a:latin typeface="+mn-lt"/>
                  <a:ea typeface="+mn-ea"/>
                  <a:cs typeface="+mn-cs"/>
                </a:defRPr>
              </a:lvl1pPr>
              <a:lvl2pPr marL="466311" algn="l" defTabSz="932623" rtl="0" eaLnBrk="1" latinLnBrk="0" hangingPunct="1">
                <a:defRPr sz="1800" kern="1200">
                  <a:solidFill>
                    <a:schemeClr val="tx1"/>
                  </a:solidFill>
                  <a:latin typeface="+mn-lt"/>
                  <a:ea typeface="+mn-ea"/>
                  <a:cs typeface="+mn-cs"/>
                </a:defRPr>
              </a:lvl2pPr>
              <a:lvl3pPr marL="932623" algn="l" defTabSz="932623" rtl="0" eaLnBrk="1" latinLnBrk="0" hangingPunct="1">
                <a:defRPr sz="1800" kern="1200">
                  <a:solidFill>
                    <a:schemeClr val="tx1"/>
                  </a:solidFill>
                  <a:latin typeface="+mn-lt"/>
                  <a:ea typeface="+mn-ea"/>
                  <a:cs typeface="+mn-cs"/>
                </a:defRPr>
              </a:lvl3pPr>
              <a:lvl4pPr marL="1398934" algn="l" defTabSz="932623" rtl="0" eaLnBrk="1" latinLnBrk="0" hangingPunct="1">
                <a:defRPr sz="1800" kern="1200">
                  <a:solidFill>
                    <a:schemeClr val="tx1"/>
                  </a:solidFill>
                  <a:latin typeface="+mn-lt"/>
                  <a:ea typeface="+mn-ea"/>
                  <a:cs typeface="+mn-cs"/>
                </a:defRPr>
              </a:lvl4pPr>
              <a:lvl5pPr marL="1865245" algn="l" defTabSz="932623" rtl="0" eaLnBrk="1" latinLnBrk="0" hangingPunct="1">
                <a:defRPr sz="1800" kern="1200">
                  <a:solidFill>
                    <a:schemeClr val="tx1"/>
                  </a:solidFill>
                  <a:latin typeface="+mn-lt"/>
                  <a:ea typeface="+mn-ea"/>
                  <a:cs typeface="+mn-cs"/>
                </a:defRPr>
              </a:lvl5pPr>
              <a:lvl6pPr marL="2331558" algn="l" defTabSz="932623" rtl="0" eaLnBrk="1" latinLnBrk="0" hangingPunct="1">
                <a:defRPr sz="1800" kern="1200">
                  <a:solidFill>
                    <a:schemeClr val="tx1"/>
                  </a:solidFill>
                  <a:latin typeface="+mn-lt"/>
                  <a:ea typeface="+mn-ea"/>
                  <a:cs typeface="+mn-cs"/>
                </a:defRPr>
              </a:lvl6pPr>
              <a:lvl7pPr marL="2797868" algn="l" defTabSz="932623" rtl="0" eaLnBrk="1" latinLnBrk="0" hangingPunct="1">
                <a:defRPr sz="1800" kern="1200">
                  <a:solidFill>
                    <a:schemeClr val="tx1"/>
                  </a:solidFill>
                  <a:latin typeface="+mn-lt"/>
                  <a:ea typeface="+mn-ea"/>
                  <a:cs typeface="+mn-cs"/>
                </a:defRPr>
              </a:lvl7pPr>
              <a:lvl8pPr marL="3264180" algn="l" defTabSz="932623" rtl="0" eaLnBrk="1" latinLnBrk="0" hangingPunct="1">
                <a:defRPr sz="1800" kern="1200">
                  <a:solidFill>
                    <a:schemeClr val="tx1"/>
                  </a:solidFill>
                  <a:latin typeface="+mn-lt"/>
                  <a:ea typeface="+mn-ea"/>
                  <a:cs typeface="+mn-cs"/>
                </a:defRPr>
              </a:lvl8pPr>
              <a:lvl9pPr marL="3730491" algn="l" defTabSz="932623" rtl="0" eaLnBrk="1" latinLnBrk="0" hangingPunct="1">
                <a:defRPr sz="1800" kern="1200">
                  <a:solidFill>
                    <a:schemeClr val="tx1"/>
                  </a:solidFill>
                  <a:latin typeface="+mn-lt"/>
                  <a:ea typeface="+mn-ea"/>
                  <a:cs typeface="+mn-cs"/>
                </a:defRPr>
              </a:lvl9pPr>
            </a:lstStyle>
            <a:p>
              <a:pPr defTabSz="932742"/>
              <a:endParaRPr lang="en-US">
                <a:solidFill>
                  <a:srgbClr val="292929"/>
                </a:solidFill>
              </a:endParaRPr>
            </a:p>
          </p:txBody>
        </p:sp>
      </p:grpSp>
      <p:sp>
        <p:nvSpPr>
          <p:cNvPr id="7" name="Title 1"/>
          <p:cNvSpPr txBox="1">
            <a:spLocks/>
          </p:cNvSpPr>
          <p:nvPr/>
        </p:nvSpPr>
        <p:spPr>
          <a:xfrm>
            <a:off x="274955" y="4679862"/>
            <a:ext cx="11887200" cy="838200"/>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sz="4000" smtClean="0">
                <a:gradFill>
                  <a:gsLst>
                    <a:gs pos="91241">
                      <a:srgbClr val="FFFFFF"/>
                    </a:gs>
                    <a:gs pos="57000">
                      <a:srgbClr val="FFFFFF"/>
                    </a:gs>
                    <a:gs pos="18000">
                      <a:srgbClr val="FFFFFF"/>
                    </a:gs>
                  </a:gsLst>
                  <a:lin ang="5400000" scaled="0"/>
                </a:gradFill>
              </a:rPr>
              <a:t>SharePoint Online</a:t>
            </a:r>
            <a:endParaRPr sz="4000">
              <a:gradFill>
                <a:gsLst>
                  <a:gs pos="91241">
                    <a:srgbClr val="FFFFFF"/>
                  </a:gs>
                  <a:gs pos="57000">
                    <a:srgbClr val="FFFFFF"/>
                  </a:gs>
                  <a:gs pos="18000">
                    <a:srgbClr val="FFFFFF"/>
                  </a:gs>
                </a:gsLst>
                <a:lin ang="5400000" scaled="0"/>
              </a:gradFill>
            </a:endParaRPr>
          </a:p>
        </p:txBody>
      </p:sp>
    </p:spTree>
    <p:extLst>
      <p:ext uri="{BB962C8B-B14F-4D97-AF65-F5344CB8AC3E}">
        <p14:creationId xmlns:p14="http://schemas.microsoft.com/office/powerpoint/2010/main" val="394563937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2"/>
            <a:ext cx="11887200" cy="2590800"/>
          </a:xfrm>
        </p:spPr>
        <p:txBody>
          <a:bodyPr/>
          <a:lstStyle/>
          <a:p>
            <a:r>
              <a:rPr lang="en-US" dirty="0" smtClean="0"/>
              <a:t>Azure Multi-Factor Authentication</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3437" y="2662328"/>
            <a:ext cx="2041437" cy="1517467"/>
          </a:xfrm>
          <a:prstGeom prst="rect">
            <a:avLst/>
          </a:prstGeom>
        </p:spPr>
      </p:pic>
      <p:sp>
        <p:nvSpPr>
          <p:cNvPr id="4" name="Title 1"/>
          <p:cNvSpPr txBox="1">
            <a:spLocks/>
          </p:cNvSpPr>
          <p:nvPr/>
        </p:nvSpPr>
        <p:spPr>
          <a:xfrm>
            <a:off x="274955" y="4679862"/>
            <a:ext cx="11887200" cy="838200"/>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sz="4000" smtClean="0">
                <a:gradFill>
                  <a:gsLst>
                    <a:gs pos="91241">
                      <a:srgbClr val="505050"/>
                    </a:gs>
                    <a:gs pos="57000">
                      <a:srgbClr val="505050"/>
                    </a:gs>
                    <a:gs pos="18000">
                      <a:srgbClr val="505050"/>
                    </a:gs>
                  </a:gsLst>
                  <a:lin ang="5400000" scaled="0"/>
                </a:gradFill>
              </a:rPr>
              <a:t>SharePoint On-Premise</a:t>
            </a:r>
            <a:endParaRPr sz="4000">
              <a:gradFill>
                <a:gsLst>
                  <a:gs pos="91241">
                    <a:srgbClr val="505050"/>
                  </a:gs>
                  <a:gs pos="57000">
                    <a:srgbClr val="505050"/>
                  </a:gs>
                  <a:gs pos="18000">
                    <a:srgbClr val="505050"/>
                  </a:gs>
                </a:gsLst>
                <a:lin ang="5400000" scaled="0"/>
              </a:gradFill>
            </a:endParaRPr>
          </a:p>
        </p:txBody>
      </p:sp>
    </p:spTree>
    <p:extLst>
      <p:ext uri="{BB962C8B-B14F-4D97-AF65-F5344CB8AC3E}">
        <p14:creationId xmlns:p14="http://schemas.microsoft.com/office/powerpoint/2010/main" val="82409486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5441490"/>
          </a:xfrm>
        </p:spPr>
        <p:txBody>
          <a:bodyPr/>
          <a:lstStyle/>
          <a:p>
            <a:pPr>
              <a:lnSpc>
                <a:spcPct val="100000"/>
              </a:lnSpc>
            </a:pPr>
            <a:r>
              <a:rPr lang="en-US" sz="3200" dirty="0" smtClean="0"/>
              <a:t>Advantages</a:t>
            </a:r>
            <a:endParaRPr lang="en-US" sz="3200" dirty="0"/>
          </a:p>
          <a:p>
            <a:pPr lvl="1">
              <a:lnSpc>
                <a:spcPct val="100000"/>
              </a:lnSpc>
            </a:pPr>
            <a:r>
              <a:rPr lang="en-US" sz="1800" dirty="0" smtClean="0"/>
              <a:t>Register User(s) Phone</a:t>
            </a:r>
          </a:p>
          <a:p>
            <a:pPr lvl="1">
              <a:lnSpc>
                <a:spcPct val="100000"/>
              </a:lnSpc>
            </a:pPr>
            <a:r>
              <a:rPr lang="en-US" sz="1800" dirty="0" smtClean="0"/>
              <a:t>Application Specific Configuration</a:t>
            </a:r>
            <a:endParaRPr lang="en-US" sz="1800" dirty="0"/>
          </a:p>
          <a:p>
            <a:pPr>
              <a:lnSpc>
                <a:spcPct val="100000"/>
              </a:lnSpc>
            </a:pPr>
            <a:r>
              <a:rPr lang="en-US" sz="3200" dirty="0" smtClean="0"/>
              <a:t>Support Dependencies</a:t>
            </a:r>
            <a:endParaRPr lang="en-US" sz="3200" dirty="0"/>
          </a:p>
          <a:p>
            <a:pPr lvl="1">
              <a:lnSpc>
                <a:spcPct val="100000"/>
              </a:lnSpc>
            </a:pPr>
            <a:r>
              <a:rPr lang="en-US" sz="1800" dirty="0" smtClean="0"/>
              <a:t>Forgotten PINs</a:t>
            </a:r>
          </a:p>
          <a:p>
            <a:pPr lvl="1">
              <a:lnSpc>
                <a:spcPct val="100000"/>
              </a:lnSpc>
            </a:pPr>
            <a:r>
              <a:rPr lang="en-US" sz="1800" dirty="0" smtClean="0"/>
              <a:t>Lost/Stolen Phones</a:t>
            </a:r>
            <a:endParaRPr lang="en-US" sz="1800" dirty="0"/>
          </a:p>
          <a:p>
            <a:pPr>
              <a:lnSpc>
                <a:spcPct val="100000"/>
              </a:lnSpc>
            </a:pPr>
            <a:r>
              <a:rPr lang="en-US" sz="3200" dirty="0" smtClean="0"/>
              <a:t>User Registration</a:t>
            </a:r>
            <a:endParaRPr lang="en-US" sz="3200" dirty="0"/>
          </a:p>
          <a:p>
            <a:pPr lvl="1">
              <a:lnSpc>
                <a:spcPct val="100000"/>
              </a:lnSpc>
            </a:pPr>
            <a:r>
              <a:rPr lang="en-US" sz="1800" dirty="0" smtClean="0"/>
              <a:t>Phone Numbers MUST be associated to enable authentication</a:t>
            </a:r>
            <a:endParaRPr lang="en-US" sz="1800" dirty="0"/>
          </a:p>
          <a:p>
            <a:pPr lvl="1">
              <a:lnSpc>
                <a:spcPct val="100000"/>
              </a:lnSpc>
            </a:pPr>
            <a:r>
              <a:rPr lang="en-US" sz="1800" dirty="0" smtClean="0"/>
              <a:t>On-Premise, Phone Numbers are stored in Active Directory</a:t>
            </a:r>
            <a:endParaRPr lang="en-US" sz="1800" dirty="0"/>
          </a:p>
          <a:p>
            <a:pPr lvl="1">
              <a:lnSpc>
                <a:spcPct val="100000"/>
              </a:lnSpc>
            </a:pPr>
            <a:r>
              <a:rPr lang="en-US" sz="1800" dirty="0" smtClean="0"/>
              <a:t>Windows Azure / SharePoint Online, phone numbers are self sourced</a:t>
            </a:r>
            <a:endParaRPr lang="en-US" sz="1800" dirty="0"/>
          </a:p>
          <a:p>
            <a:pPr>
              <a:lnSpc>
                <a:spcPct val="100000"/>
              </a:lnSpc>
            </a:pPr>
            <a:r>
              <a:rPr lang="en-US" sz="3200" dirty="0" smtClean="0"/>
              <a:t>Registration Portal</a:t>
            </a:r>
          </a:p>
          <a:p>
            <a:pPr lvl="1">
              <a:lnSpc>
                <a:spcPct val="100000"/>
              </a:lnSpc>
            </a:pPr>
            <a:r>
              <a:rPr lang="en-US" sz="1800" dirty="0"/>
              <a:t>SharePoint Online, this is completed by Windows Azure</a:t>
            </a:r>
          </a:p>
          <a:p>
            <a:pPr lvl="1">
              <a:lnSpc>
                <a:spcPct val="100000"/>
              </a:lnSpc>
            </a:pPr>
            <a:r>
              <a:rPr lang="en-US" sz="1800" dirty="0"/>
              <a:t>SharePoint On-Premise, add-on to the server component</a:t>
            </a:r>
          </a:p>
        </p:txBody>
      </p:sp>
      <p:sp>
        <p:nvSpPr>
          <p:cNvPr id="3" name="Title 2"/>
          <p:cNvSpPr>
            <a:spLocks noGrp="1"/>
          </p:cNvSpPr>
          <p:nvPr>
            <p:ph type="title"/>
          </p:nvPr>
        </p:nvSpPr>
        <p:spPr/>
        <p:txBody>
          <a:bodyPr/>
          <a:lstStyle/>
          <a:p>
            <a:r>
              <a:rPr lang="en-US" dirty="0" smtClean="0"/>
              <a:t>Deployment</a:t>
            </a:r>
            <a:endParaRPr lang="en-US" dirty="0"/>
          </a:p>
        </p:txBody>
      </p:sp>
    </p:spTree>
    <p:extLst>
      <p:ext uri="{BB962C8B-B14F-4D97-AF65-F5344CB8AC3E}">
        <p14:creationId xmlns:p14="http://schemas.microsoft.com/office/powerpoint/2010/main" val="34207643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3779496"/>
          </a:xfrm>
        </p:spPr>
        <p:txBody>
          <a:bodyPr/>
          <a:lstStyle/>
          <a:p>
            <a:pPr>
              <a:lnSpc>
                <a:spcPct val="100000"/>
              </a:lnSpc>
            </a:pPr>
            <a:r>
              <a:rPr lang="en-US" sz="3200" dirty="0" smtClean="0"/>
              <a:t>Simple and Easy</a:t>
            </a:r>
            <a:endParaRPr lang="en-US" sz="3200" dirty="0"/>
          </a:p>
          <a:p>
            <a:pPr lvl="1">
              <a:lnSpc>
                <a:spcPct val="100000"/>
              </a:lnSpc>
            </a:pPr>
            <a:r>
              <a:rPr lang="en-US" sz="1800" dirty="0" smtClean="0"/>
              <a:t>Integration into multiple authentication mechanisms</a:t>
            </a:r>
          </a:p>
          <a:p>
            <a:pPr>
              <a:lnSpc>
                <a:spcPct val="100000"/>
              </a:lnSpc>
            </a:pPr>
            <a:r>
              <a:rPr lang="en-US" sz="3200" dirty="0" smtClean="0"/>
              <a:t>On-Premise and Online</a:t>
            </a:r>
          </a:p>
          <a:p>
            <a:pPr lvl="1">
              <a:lnSpc>
                <a:spcPct val="100000"/>
              </a:lnSpc>
            </a:pPr>
            <a:r>
              <a:rPr lang="en-US" sz="1800" dirty="0" smtClean="0"/>
              <a:t>User experience is the same</a:t>
            </a:r>
            <a:endParaRPr lang="en-US" sz="1800" dirty="0"/>
          </a:p>
          <a:p>
            <a:pPr>
              <a:lnSpc>
                <a:spcPct val="100000"/>
              </a:lnSpc>
            </a:pPr>
            <a:r>
              <a:rPr lang="en-US" sz="3200" dirty="0" smtClean="0"/>
              <a:t>No Tokens</a:t>
            </a:r>
            <a:endParaRPr lang="en-US" sz="3200" dirty="0"/>
          </a:p>
          <a:p>
            <a:pPr lvl="1">
              <a:lnSpc>
                <a:spcPct val="100000"/>
              </a:lnSpc>
            </a:pPr>
            <a:r>
              <a:rPr lang="en-US" sz="1800" dirty="0" smtClean="0"/>
              <a:t>None of those number generating tokens to lose</a:t>
            </a:r>
            <a:endParaRPr lang="en-US" sz="1800" dirty="0"/>
          </a:p>
          <a:p>
            <a:pPr>
              <a:lnSpc>
                <a:spcPct val="100000"/>
              </a:lnSpc>
            </a:pPr>
            <a:r>
              <a:rPr lang="en-US" sz="3200" dirty="0" smtClean="0"/>
              <a:t>No Training</a:t>
            </a:r>
          </a:p>
          <a:p>
            <a:pPr lvl="1">
              <a:lnSpc>
                <a:spcPct val="100000"/>
              </a:lnSpc>
            </a:pPr>
            <a:r>
              <a:rPr lang="en-US" sz="1800" dirty="0" smtClean="0"/>
              <a:t>No end user training is needed, use “App” or respond to Voice or Text</a:t>
            </a:r>
            <a:endParaRPr lang="en-US" sz="1800" dirty="0"/>
          </a:p>
        </p:txBody>
      </p:sp>
      <p:sp>
        <p:nvSpPr>
          <p:cNvPr id="3" name="Title 2"/>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1798122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021491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69786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5" name="Content Placeholder 2"/>
          <p:cNvSpPr txBox="1">
            <a:spLocks/>
          </p:cNvSpPr>
          <p:nvPr/>
        </p:nvSpPr>
        <p:spPr>
          <a:xfrm>
            <a:off x="274637" y="1363662"/>
            <a:ext cx="9601200" cy="52578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buClr>
                <a:srgbClr val="0072C6"/>
              </a:buClr>
            </a:pPr>
            <a:r>
              <a:rPr lang="en-US" dirty="0">
                <a:gradFill>
                  <a:gsLst>
                    <a:gs pos="13869">
                      <a:srgbClr val="0072C6"/>
                    </a:gs>
                    <a:gs pos="42000">
                      <a:srgbClr val="0072C6"/>
                    </a:gs>
                  </a:gsLst>
                  <a:lin ang="5400000" scaled="0"/>
                </a:gradFill>
              </a:rPr>
              <a:t>Solution Architect @ Protiviti</a:t>
            </a:r>
          </a:p>
          <a:p>
            <a:pPr>
              <a:lnSpc>
                <a:spcPct val="100000"/>
              </a:lnSpc>
              <a:buClr>
                <a:srgbClr val="0072C6"/>
              </a:buClr>
            </a:pPr>
            <a:r>
              <a:rPr lang="en-US" dirty="0">
                <a:gradFill>
                  <a:gsLst>
                    <a:gs pos="13869">
                      <a:srgbClr val="0072C6"/>
                    </a:gs>
                    <a:gs pos="42000">
                      <a:srgbClr val="0072C6"/>
                    </a:gs>
                  </a:gsLst>
                  <a:lin ang="5400000" scaled="0"/>
                </a:gradFill>
              </a:rPr>
              <a:t>7 Time SharePoint MVP</a:t>
            </a:r>
          </a:p>
          <a:p>
            <a:pPr>
              <a:lnSpc>
                <a:spcPct val="100000"/>
              </a:lnSpc>
              <a:buClr>
                <a:srgbClr val="0072C6"/>
              </a:buClr>
            </a:pPr>
            <a:r>
              <a:rPr lang="en-US" dirty="0" smtClean="0">
                <a:gradFill>
                  <a:gsLst>
                    <a:gs pos="13869">
                      <a:srgbClr val="0072C6"/>
                    </a:gs>
                    <a:gs pos="42000">
                      <a:srgbClr val="0072C6"/>
                    </a:gs>
                  </a:gsLst>
                  <a:lin ang="5400000" scaled="0"/>
                </a:gradFill>
              </a:rPr>
              <a:t>Techy Guy for SharePoint</a:t>
            </a:r>
          </a:p>
          <a:p>
            <a:pPr>
              <a:lnSpc>
                <a:spcPct val="100000"/>
              </a:lnSpc>
              <a:buClr>
                <a:srgbClr val="0072C6"/>
              </a:buClr>
            </a:pPr>
            <a:r>
              <a:rPr lang="en-US" dirty="0" smtClean="0">
                <a:gradFill>
                  <a:gsLst>
                    <a:gs pos="13869">
                      <a:srgbClr val="0072C6"/>
                    </a:gs>
                    <a:gs pos="42000">
                      <a:srgbClr val="0072C6"/>
                    </a:gs>
                  </a:gsLst>
                  <a:lin ang="5400000" scaled="0"/>
                </a:gradFill>
              </a:rPr>
              <a:t>Dream </a:t>
            </a:r>
            <a:r>
              <a:rPr lang="en-US" dirty="0">
                <a:gradFill>
                  <a:gsLst>
                    <a:gs pos="13869">
                      <a:srgbClr val="0072C6"/>
                    </a:gs>
                    <a:gs pos="42000">
                      <a:srgbClr val="0072C6"/>
                    </a:gs>
                  </a:gsLst>
                  <a:lin ang="5400000" scaled="0"/>
                </a:gradFill>
              </a:rPr>
              <a:t>about SharePoint, well </a:t>
            </a:r>
            <a:r>
              <a:rPr lang="en-US" dirty="0" smtClean="0">
                <a:gradFill>
                  <a:gsLst>
                    <a:gs pos="13869">
                      <a:srgbClr val="0072C6"/>
                    </a:gs>
                    <a:gs pos="42000">
                      <a:srgbClr val="0072C6"/>
                    </a:gs>
                  </a:gsLst>
                  <a:lin ang="5400000" scaled="0"/>
                </a:gradFill>
              </a:rPr>
              <a:t>sometimes</a:t>
            </a:r>
          </a:p>
          <a:p>
            <a:pPr>
              <a:lnSpc>
                <a:spcPct val="100000"/>
              </a:lnSpc>
              <a:buClr>
                <a:srgbClr val="0072C6"/>
              </a:buClr>
            </a:pPr>
            <a:endParaRPr lang="en-US" dirty="0">
              <a:gradFill>
                <a:gsLst>
                  <a:gs pos="13869">
                    <a:srgbClr val="0072C6"/>
                  </a:gs>
                  <a:gs pos="42000">
                    <a:srgbClr val="0072C6"/>
                  </a:gs>
                </a:gsLst>
                <a:lin ang="5400000" scaled="0"/>
              </a:gradFill>
            </a:endParaRPr>
          </a:p>
          <a:p>
            <a:pPr>
              <a:lnSpc>
                <a:spcPct val="100000"/>
              </a:lnSpc>
              <a:buClr>
                <a:srgbClr val="0072C6"/>
              </a:buClr>
            </a:pPr>
            <a:r>
              <a:rPr lang="en-US" dirty="0" smtClean="0">
                <a:gradFill>
                  <a:gsLst>
                    <a:gs pos="13869">
                      <a:srgbClr val="0072C6"/>
                    </a:gs>
                    <a:gs pos="42000">
                      <a:srgbClr val="0072C6"/>
                    </a:gs>
                  </a:gsLst>
                  <a:lin ang="5400000" scaled="0"/>
                </a:gradFill>
              </a:rPr>
              <a:t>@helloitsliam | @hacksharepoint</a:t>
            </a:r>
          </a:p>
          <a:p>
            <a:pPr>
              <a:lnSpc>
                <a:spcPct val="100000"/>
              </a:lnSpc>
              <a:buClr>
                <a:srgbClr val="0072C6"/>
              </a:buClr>
            </a:pPr>
            <a:r>
              <a:rPr lang="en-US" dirty="0" smtClean="0">
                <a:gradFill>
                  <a:gsLst>
                    <a:gs pos="13869">
                      <a:srgbClr val="0072C6"/>
                    </a:gs>
                    <a:gs pos="42000">
                      <a:srgbClr val="0072C6"/>
                    </a:gs>
                  </a:gsLst>
                  <a:lin ang="5400000" scaled="0"/>
                </a:gradFill>
                <a:hlinkClick r:id="rId2"/>
              </a:rPr>
              <a:t>http://blog.helloitsliam.com</a:t>
            </a:r>
            <a:r>
              <a:rPr lang="en-US" dirty="0" smtClean="0">
                <a:gradFill>
                  <a:gsLst>
                    <a:gs pos="13869">
                      <a:srgbClr val="0072C6"/>
                    </a:gs>
                    <a:gs pos="42000">
                      <a:srgbClr val="0072C6"/>
                    </a:gs>
                  </a:gsLst>
                  <a:lin ang="5400000" scaled="0"/>
                </a:gradFill>
              </a:rPr>
              <a:t>  </a:t>
            </a:r>
            <a:endParaRPr lang="en-US" dirty="0">
              <a:gradFill>
                <a:gsLst>
                  <a:gs pos="13869">
                    <a:srgbClr val="0072C6"/>
                  </a:gs>
                  <a:gs pos="42000">
                    <a:srgbClr val="0072C6"/>
                  </a:gs>
                </a:gsLst>
                <a:lin ang="5400000" scaled="0"/>
              </a:gra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5649" y="1363662"/>
            <a:ext cx="3000375" cy="1524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53435" y="2914558"/>
            <a:ext cx="1425083" cy="2235425"/>
          </a:xfrm>
          <a:prstGeom prst="rect">
            <a:avLst/>
          </a:prstGeom>
        </p:spPr>
      </p:pic>
    </p:spTree>
    <p:extLst>
      <p:ext uri="{BB962C8B-B14F-4D97-AF65-F5344CB8AC3E}">
        <p14:creationId xmlns:p14="http://schemas.microsoft.com/office/powerpoint/2010/main" val="8091476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11887200" cy="4789003"/>
          </a:xfrm>
        </p:spPr>
        <p:txBody>
          <a:bodyPr/>
          <a:lstStyle/>
          <a:p>
            <a:pPr>
              <a:lnSpc>
                <a:spcPct val="100000"/>
              </a:lnSpc>
            </a:pPr>
            <a:r>
              <a:rPr lang="en-US" dirty="0" smtClean="0"/>
              <a:t>The Identity Challenge</a:t>
            </a:r>
          </a:p>
          <a:p>
            <a:pPr lvl="1">
              <a:lnSpc>
                <a:spcPct val="100000"/>
              </a:lnSpc>
            </a:pPr>
            <a:r>
              <a:rPr lang="en-US" dirty="0" smtClean="0"/>
              <a:t>Assuring Identity</a:t>
            </a:r>
          </a:p>
          <a:p>
            <a:pPr lvl="1">
              <a:lnSpc>
                <a:spcPct val="100000"/>
              </a:lnSpc>
            </a:pPr>
            <a:r>
              <a:rPr lang="en-US" dirty="0" smtClean="0"/>
              <a:t>Stronger Security</a:t>
            </a:r>
          </a:p>
          <a:p>
            <a:pPr>
              <a:lnSpc>
                <a:spcPct val="100000"/>
              </a:lnSpc>
            </a:pPr>
            <a:r>
              <a:rPr lang="en-US" dirty="0" smtClean="0"/>
              <a:t>Multi-Factor Authentication</a:t>
            </a:r>
          </a:p>
          <a:p>
            <a:pPr lvl="1">
              <a:lnSpc>
                <a:spcPct val="100000"/>
              </a:lnSpc>
            </a:pPr>
            <a:r>
              <a:rPr lang="en-US" dirty="0" smtClean="0"/>
              <a:t>Available Types</a:t>
            </a:r>
          </a:p>
          <a:p>
            <a:pPr lvl="1">
              <a:lnSpc>
                <a:spcPct val="100000"/>
              </a:lnSpc>
            </a:pPr>
            <a:r>
              <a:rPr lang="en-US" dirty="0" smtClean="0"/>
              <a:t>Choosing the right one</a:t>
            </a:r>
          </a:p>
          <a:p>
            <a:pPr>
              <a:lnSpc>
                <a:spcPct val="100000"/>
              </a:lnSpc>
            </a:pPr>
            <a:r>
              <a:rPr lang="en-US" dirty="0" smtClean="0"/>
              <a:t>SharePoint On-Premise Multi-Factor Authentication</a:t>
            </a:r>
          </a:p>
          <a:p>
            <a:pPr>
              <a:lnSpc>
                <a:spcPct val="100000"/>
              </a:lnSpc>
            </a:pPr>
            <a:r>
              <a:rPr lang="en-US" dirty="0" smtClean="0"/>
              <a:t>SharePoint Online Multi-Factor Authentication</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40020945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Identity Challenge</a:t>
            </a:r>
            <a:endParaRPr lang="en-US" dirty="0"/>
          </a:p>
        </p:txBody>
      </p:sp>
    </p:spTree>
    <p:extLst>
      <p:ext uri="{BB962C8B-B14F-4D97-AF65-F5344CB8AC3E}">
        <p14:creationId xmlns:p14="http://schemas.microsoft.com/office/powerpoint/2010/main" val="96825593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6934199" cy="3754874"/>
          </a:xfrm>
        </p:spPr>
        <p:txBody>
          <a:bodyPr/>
          <a:lstStyle/>
          <a:p>
            <a:pPr>
              <a:lnSpc>
                <a:spcPct val="100000"/>
              </a:lnSpc>
            </a:pPr>
            <a:r>
              <a:rPr lang="en-US" dirty="0" smtClean="0"/>
              <a:t>The Faceless Interaction</a:t>
            </a:r>
          </a:p>
          <a:p>
            <a:pPr lvl="1">
              <a:lnSpc>
                <a:spcPct val="100000"/>
              </a:lnSpc>
            </a:pPr>
            <a:r>
              <a:rPr lang="en-US" dirty="0" smtClean="0"/>
              <a:t>No Physical Verification</a:t>
            </a:r>
          </a:p>
          <a:p>
            <a:pPr lvl="1">
              <a:lnSpc>
                <a:spcPct val="100000"/>
              </a:lnSpc>
            </a:pPr>
            <a:r>
              <a:rPr lang="en-US" dirty="0" smtClean="0"/>
              <a:t>Who is really accessing?</a:t>
            </a:r>
          </a:p>
          <a:p>
            <a:pPr>
              <a:lnSpc>
                <a:spcPct val="100000"/>
              </a:lnSpc>
            </a:pPr>
            <a:r>
              <a:rPr lang="en-US" dirty="0" smtClean="0"/>
              <a:t>Identity the “Legitimate User”</a:t>
            </a:r>
          </a:p>
          <a:p>
            <a:pPr lvl="1">
              <a:lnSpc>
                <a:spcPct val="100000"/>
              </a:lnSpc>
            </a:pPr>
            <a:r>
              <a:rPr lang="en-US" dirty="0"/>
              <a:t>Requires Higher Strength</a:t>
            </a:r>
          </a:p>
          <a:p>
            <a:pPr lvl="1">
              <a:lnSpc>
                <a:spcPct val="100000"/>
              </a:lnSpc>
            </a:pPr>
            <a:r>
              <a:rPr lang="en-US" dirty="0"/>
              <a:t>Account Compromised</a:t>
            </a:r>
          </a:p>
          <a:p>
            <a:pPr lvl="1">
              <a:lnSpc>
                <a:spcPct val="100000"/>
              </a:lnSpc>
            </a:pPr>
            <a:r>
              <a:rPr lang="en-US" dirty="0"/>
              <a:t>Concerns of Privacy</a:t>
            </a:r>
          </a:p>
        </p:txBody>
      </p:sp>
      <p:sp>
        <p:nvSpPr>
          <p:cNvPr id="3" name="Title 2"/>
          <p:cNvSpPr>
            <a:spLocks noGrp="1"/>
          </p:cNvSpPr>
          <p:nvPr>
            <p:ph type="title"/>
          </p:nvPr>
        </p:nvSpPr>
        <p:spPr/>
        <p:txBody>
          <a:bodyPr/>
          <a:lstStyle/>
          <a:p>
            <a:r>
              <a:rPr lang="en-US" dirty="0" smtClean="0"/>
              <a:t>The Identity Challenge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6577" y="1365250"/>
            <a:ext cx="4904613" cy="4800600"/>
          </a:xfrm>
          <a:prstGeom prst="rect">
            <a:avLst/>
          </a:prstGeom>
        </p:spPr>
      </p:pic>
    </p:spTree>
    <p:extLst>
      <p:ext uri="{BB962C8B-B14F-4D97-AF65-F5344CB8AC3E}">
        <p14:creationId xmlns:p14="http://schemas.microsoft.com/office/powerpoint/2010/main" val="22287116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6266331"/>
          </a:xfrm>
        </p:spPr>
        <p:txBody>
          <a:bodyPr/>
          <a:lstStyle/>
          <a:p>
            <a:pPr>
              <a:lnSpc>
                <a:spcPct val="100000"/>
              </a:lnSpc>
            </a:pPr>
            <a:r>
              <a:rPr lang="en-US" dirty="0" smtClean="0"/>
              <a:t>Identity Theft</a:t>
            </a:r>
          </a:p>
          <a:p>
            <a:pPr lvl="1">
              <a:lnSpc>
                <a:spcPct val="100000"/>
              </a:lnSpc>
            </a:pPr>
            <a:r>
              <a:rPr lang="en-US" dirty="0"/>
              <a:t>Wrongfully obtains or abuse of a persons identity</a:t>
            </a:r>
          </a:p>
          <a:p>
            <a:pPr lvl="1">
              <a:lnSpc>
                <a:spcPct val="100000"/>
              </a:lnSpc>
            </a:pPr>
            <a:r>
              <a:rPr lang="en-US" dirty="0"/>
              <a:t>Impersonation, phishing attacks</a:t>
            </a:r>
          </a:p>
          <a:p>
            <a:pPr lvl="1">
              <a:lnSpc>
                <a:spcPct val="100000"/>
              </a:lnSpc>
            </a:pPr>
            <a:r>
              <a:rPr lang="en-US" dirty="0"/>
              <a:t>Fraud is normally from “trusted insiders”</a:t>
            </a:r>
          </a:p>
          <a:p>
            <a:pPr lvl="1">
              <a:lnSpc>
                <a:spcPct val="100000"/>
              </a:lnSpc>
            </a:pPr>
            <a:r>
              <a:rPr lang="en-US" dirty="0"/>
              <a:t>Fake </a:t>
            </a:r>
            <a:r>
              <a:rPr lang="en-US" dirty="0" smtClean="0"/>
              <a:t>Credentials</a:t>
            </a:r>
          </a:p>
          <a:p>
            <a:pPr>
              <a:lnSpc>
                <a:spcPct val="100000"/>
              </a:lnSpc>
            </a:pPr>
            <a:r>
              <a:rPr lang="en-US" dirty="0" smtClean="0"/>
              <a:t>Identity Theft Effects</a:t>
            </a:r>
          </a:p>
          <a:p>
            <a:pPr lvl="1">
              <a:lnSpc>
                <a:spcPct val="100000"/>
              </a:lnSpc>
            </a:pPr>
            <a:r>
              <a:rPr lang="en-US" dirty="0"/>
              <a:t>Financial Losses</a:t>
            </a:r>
          </a:p>
          <a:p>
            <a:pPr lvl="1">
              <a:lnSpc>
                <a:spcPct val="100000"/>
              </a:lnSpc>
            </a:pPr>
            <a:r>
              <a:rPr lang="en-US" dirty="0"/>
              <a:t>Personal Damage and Loss</a:t>
            </a:r>
          </a:p>
          <a:p>
            <a:pPr lvl="1">
              <a:lnSpc>
                <a:spcPct val="100000"/>
              </a:lnSpc>
            </a:pPr>
            <a:r>
              <a:rPr lang="en-US" dirty="0"/>
              <a:t>Internet Paranoia</a:t>
            </a:r>
          </a:p>
          <a:p>
            <a:pPr lvl="1">
              <a:lnSpc>
                <a:spcPct val="100000"/>
              </a:lnSpc>
            </a:pPr>
            <a:r>
              <a:rPr lang="en-US" dirty="0"/>
              <a:t>Need for “Personal Identity Verification and Assurance”</a:t>
            </a:r>
          </a:p>
          <a:p>
            <a:pPr lvl="1">
              <a:lnSpc>
                <a:spcPct val="100000"/>
              </a:lnSpc>
            </a:pPr>
            <a:r>
              <a:rPr lang="en-US" dirty="0"/>
              <a:t>Need to protect identity information</a:t>
            </a:r>
          </a:p>
        </p:txBody>
      </p:sp>
      <p:sp>
        <p:nvSpPr>
          <p:cNvPr id="3" name="Title 2"/>
          <p:cNvSpPr>
            <a:spLocks noGrp="1"/>
          </p:cNvSpPr>
          <p:nvPr>
            <p:ph type="title"/>
          </p:nvPr>
        </p:nvSpPr>
        <p:spPr/>
        <p:txBody>
          <a:bodyPr/>
          <a:lstStyle/>
          <a:p>
            <a:r>
              <a:rPr lang="en-US" dirty="0" smtClean="0"/>
              <a:t>The Identity Challenge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8437" y="1365250"/>
            <a:ext cx="4299576" cy="2741612"/>
          </a:xfrm>
          <a:prstGeom prst="rect">
            <a:avLst/>
          </a:prstGeom>
        </p:spPr>
      </p:pic>
    </p:spTree>
    <p:extLst>
      <p:ext uri="{BB962C8B-B14F-4D97-AF65-F5344CB8AC3E}">
        <p14:creationId xmlns:p14="http://schemas.microsoft.com/office/powerpoint/2010/main" val="33385361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5379934"/>
          </a:xfrm>
        </p:spPr>
        <p:txBody>
          <a:bodyPr/>
          <a:lstStyle/>
          <a:p>
            <a:pPr>
              <a:lnSpc>
                <a:spcPct val="100000"/>
              </a:lnSpc>
            </a:pPr>
            <a:r>
              <a:rPr lang="en-US" dirty="0" smtClean="0"/>
              <a:t>Proof of Knowledge</a:t>
            </a:r>
          </a:p>
          <a:p>
            <a:pPr lvl="1">
              <a:lnSpc>
                <a:spcPct val="100000"/>
              </a:lnSpc>
            </a:pPr>
            <a:r>
              <a:rPr lang="en-US" dirty="0" smtClean="0"/>
              <a:t>Something I know</a:t>
            </a:r>
            <a:endParaRPr lang="en-US" dirty="0"/>
          </a:p>
          <a:p>
            <a:pPr lvl="1">
              <a:lnSpc>
                <a:spcPct val="100000"/>
              </a:lnSpc>
            </a:pPr>
            <a:r>
              <a:rPr lang="en-US" dirty="0" smtClean="0"/>
              <a:t>Password, PIN, Phone, Email, Maiden Name</a:t>
            </a:r>
            <a:endParaRPr lang="en-US" dirty="0"/>
          </a:p>
          <a:p>
            <a:pPr>
              <a:lnSpc>
                <a:spcPct val="100000"/>
              </a:lnSpc>
            </a:pPr>
            <a:r>
              <a:rPr lang="en-US" dirty="0" smtClean="0"/>
              <a:t>Proof of Possession</a:t>
            </a:r>
          </a:p>
          <a:p>
            <a:pPr lvl="1">
              <a:lnSpc>
                <a:spcPct val="100000"/>
              </a:lnSpc>
            </a:pPr>
            <a:r>
              <a:rPr lang="en-US" dirty="0" smtClean="0"/>
              <a:t>Something I have</a:t>
            </a:r>
          </a:p>
          <a:p>
            <a:pPr lvl="1">
              <a:lnSpc>
                <a:spcPct val="100000"/>
              </a:lnSpc>
            </a:pPr>
            <a:r>
              <a:rPr lang="en-US" dirty="0" smtClean="0"/>
              <a:t>Smartcards, Token, Drivers License, Certificate</a:t>
            </a:r>
          </a:p>
          <a:p>
            <a:pPr>
              <a:lnSpc>
                <a:spcPct val="100000"/>
              </a:lnSpc>
            </a:pPr>
            <a:r>
              <a:rPr lang="en-US" dirty="0" smtClean="0"/>
              <a:t>Proof of Characteristics</a:t>
            </a:r>
          </a:p>
          <a:p>
            <a:pPr lvl="1">
              <a:lnSpc>
                <a:spcPct val="100000"/>
              </a:lnSpc>
            </a:pPr>
            <a:r>
              <a:rPr lang="en-US" dirty="0"/>
              <a:t>Physiological or Behavioral</a:t>
            </a:r>
          </a:p>
          <a:p>
            <a:pPr lvl="1">
              <a:lnSpc>
                <a:spcPct val="100000"/>
              </a:lnSpc>
            </a:pPr>
            <a:r>
              <a:rPr lang="en-US" dirty="0"/>
              <a:t>Fingerprints. Facial Image, Iris, Retina, DNA, Voice</a:t>
            </a:r>
          </a:p>
          <a:p>
            <a:pPr lvl="1">
              <a:lnSpc>
                <a:spcPct val="100000"/>
              </a:lnSpc>
            </a:pPr>
            <a:r>
              <a:rPr lang="en-US" dirty="0"/>
              <a:t>Proof of Physical presence</a:t>
            </a:r>
          </a:p>
        </p:txBody>
      </p:sp>
      <p:sp>
        <p:nvSpPr>
          <p:cNvPr id="3" name="Title 2"/>
          <p:cNvSpPr>
            <a:spLocks noGrp="1"/>
          </p:cNvSpPr>
          <p:nvPr>
            <p:ph type="title"/>
          </p:nvPr>
        </p:nvSpPr>
        <p:spPr/>
        <p:txBody>
          <a:bodyPr/>
          <a:lstStyle/>
          <a:p>
            <a:r>
              <a:rPr lang="en-US" dirty="0"/>
              <a:t>Identity Assurance – Human Factors</a:t>
            </a:r>
          </a:p>
        </p:txBody>
      </p:sp>
    </p:spTree>
    <p:extLst>
      <p:ext uri="{BB962C8B-B14F-4D97-AF65-F5344CB8AC3E}">
        <p14:creationId xmlns:p14="http://schemas.microsoft.com/office/powerpoint/2010/main" val="7087848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365250"/>
            <a:ext cx="8458199" cy="5158335"/>
          </a:xfrm>
        </p:spPr>
        <p:txBody>
          <a:bodyPr/>
          <a:lstStyle/>
          <a:p>
            <a:pPr>
              <a:lnSpc>
                <a:spcPct val="100000"/>
              </a:lnSpc>
            </a:pPr>
            <a:r>
              <a:rPr lang="en-US" dirty="0" smtClean="0"/>
              <a:t>Security Options</a:t>
            </a:r>
          </a:p>
          <a:p>
            <a:pPr lvl="1">
              <a:lnSpc>
                <a:spcPct val="100000"/>
              </a:lnSpc>
            </a:pPr>
            <a:r>
              <a:rPr lang="en-US" dirty="0" smtClean="0"/>
              <a:t>HTTP(s</a:t>
            </a:r>
            <a:r>
              <a:rPr lang="en-US" dirty="0"/>
              <a:t>) Request/Response Attributes</a:t>
            </a:r>
          </a:p>
          <a:p>
            <a:pPr lvl="1">
              <a:lnSpc>
                <a:spcPct val="100000"/>
              </a:lnSpc>
            </a:pPr>
            <a:r>
              <a:rPr lang="en-US" dirty="0"/>
              <a:t>Hardware/Software One-time Password/Tokens</a:t>
            </a:r>
          </a:p>
          <a:p>
            <a:pPr lvl="1">
              <a:lnSpc>
                <a:spcPct val="100000"/>
              </a:lnSpc>
            </a:pPr>
            <a:r>
              <a:rPr lang="en-US" dirty="0"/>
              <a:t>Hardware/Software Challenge/Response</a:t>
            </a:r>
          </a:p>
          <a:p>
            <a:pPr lvl="1">
              <a:lnSpc>
                <a:spcPct val="100000"/>
              </a:lnSpc>
            </a:pPr>
            <a:r>
              <a:rPr lang="en-US" dirty="0"/>
              <a:t>Phone Call based</a:t>
            </a:r>
          </a:p>
          <a:p>
            <a:pPr lvl="1">
              <a:lnSpc>
                <a:spcPct val="100000"/>
              </a:lnSpc>
            </a:pPr>
            <a:r>
              <a:rPr lang="en-US" dirty="0"/>
              <a:t>SMS based</a:t>
            </a:r>
          </a:p>
          <a:p>
            <a:pPr lvl="1">
              <a:lnSpc>
                <a:spcPct val="100000"/>
              </a:lnSpc>
            </a:pPr>
            <a:r>
              <a:rPr lang="en-US" dirty="0"/>
              <a:t>PKI Certificate</a:t>
            </a:r>
          </a:p>
          <a:p>
            <a:pPr lvl="1">
              <a:lnSpc>
                <a:spcPct val="100000"/>
              </a:lnSpc>
            </a:pPr>
            <a:r>
              <a:rPr lang="en-US" dirty="0"/>
              <a:t>USB Tokens/Smart Cards (PIN and PKI Certificates)</a:t>
            </a:r>
          </a:p>
          <a:p>
            <a:pPr lvl="1">
              <a:lnSpc>
                <a:spcPct val="100000"/>
              </a:lnSpc>
            </a:pPr>
            <a:r>
              <a:rPr lang="en-US" dirty="0"/>
              <a:t>USB Tokens/Smart Cards (PIN and Match-on-card Biometrics)</a:t>
            </a:r>
          </a:p>
          <a:p>
            <a:pPr lvl="1">
              <a:lnSpc>
                <a:spcPct val="100000"/>
              </a:lnSpc>
            </a:pPr>
            <a:r>
              <a:rPr lang="en-US" dirty="0"/>
              <a:t>Biometrics</a:t>
            </a:r>
            <a:endParaRPr lang="en-US" dirty="0" smtClean="0"/>
          </a:p>
        </p:txBody>
      </p:sp>
      <p:sp>
        <p:nvSpPr>
          <p:cNvPr id="3" name="Title 2"/>
          <p:cNvSpPr>
            <a:spLocks noGrp="1"/>
          </p:cNvSpPr>
          <p:nvPr>
            <p:ph type="title"/>
          </p:nvPr>
        </p:nvSpPr>
        <p:spPr/>
        <p:txBody>
          <a:bodyPr/>
          <a:lstStyle/>
          <a:p>
            <a:r>
              <a:rPr lang="en-US" dirty="0" smtClean="0"/>
              <a:t>Stronger Security</a:t>
            </a:r>
            <a:endParaRPr lang="en-US" dirty="0"/>
          </a:p>
        </p:txBody>
      </p:sp>
    </p:spTree>
    <p:extLst>
      <p:ext uri="{BB962C8B-B14F-4D97-AF65-F5344CB8AC3E}">
        <p14:creationId xmlns:p14="http://schemas.microsoft.com/office/powerpoint/2010/main" val="37234455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BD0A7012-F8ED-41FC-8134-DED10F5C70EA}" vid="{F576E035-F84A-42E4-82A5-37BE7D9FA051}"/>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6817025-45E5-4033-BD36-80C4F69ADCD5}"/>
</file>

<file path=docProps/app.xml><?xml version="1.0" encoding="utf-8"?>
<Properties xmlns="http://schemas.openxmlformats.org/officeDocument/2006/extended-properties" xmlns:vt="http://schemas.openxmlformats.org/officeDocument/2006/docPropsVTypes">
  <Template>ITPro</Template>
  <TotalTime>3</TotalTime>
  <Words>1439</Words>
  <Application>Microsoft Office PowerPoint</Application>
  <PresentationFormat>Custom</PresentationFormat>
  <Paragraphs>229</Paragraphs>
  <Slides>28</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Multi-factor authentication for SharePoint 2013 and SharePoint Online</vt:lpstr>
      <vt:lpstr>About Me</vt:lpstr>
      <vt:lpstr>Agenda</vt:lpstr>
      <vt:lpstr>The Identity Challenge</vt:lpstr>
      <vt:lpstr>The Identity Challenge</vt:lpstr>
      <vt:lpstr>The Identity Challenge</vt:lpstr>
      <vt:lpstr>Identity Assurance – Human Factors</vt:lpstr>
      <vt:lpstr>Stronger Security</vt:lpstr>
      <vt:lpstr>Multi-Factor Authentication</vt:lpstr>
      <vt:lpstr>One-Time Password</vt:lpstr>
      <vt:lpstr>Smart Cards with PKI</vt:lpstr>
      <vt:lpstr>Biometric</vt:lpstr>
      <vt:lpstr>Authentication Flows</vt:lpstr>
      <vt:lpstr>Multi-Factor Authentication Flow</vt:lpstr>
      <vt:lpstr>Azure Multi-Factor Authentication</vt:lpstr>
      <vt:lpstr>Azure Multi-Factor Authentication</vt:lpstr>
      <vt:lpstr>Azure Multi-Factor Setup</vt:lpstr>
      <vt:lpstr>SharePoint Online</vt:lpstr>
      <vt:lpstr>SharePoint Online</vt:lpstr>
      <vt:lpstr>SharePoint On-Premise (Preparation)</vt:lpstr>
      <vt:lpstr>SharePoint On-Premise (ADFS)</vt:lpstr>
      <vt:lpstr>Azure Multi-Factor Authentication</vt:lpstr>
      <vt:lpstr>Azure Multi-Factor Authentication</vt:lpstr>
      <vt:lpstr>Deployment</vt:lpstr>
      <vt:lpstr>Summary</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Multi-factor authentication for SharePoint 2013 and SharePoint Online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1</cp:revision>
  <dcterms:created xsi:type="dcterms:W3CDTF">2014-03-05T15:47:44Z</dcterms:created>
  <dcterms:modified xsi:type="dcterms:W3CDTF">2014-03-06T02:47:08Z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