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heme/themeOverride1.xml" ContentType="application/vnd.openxmlformats-officedocument.themeOverr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63"/>
  </p:notesMasterIdLst>
  <p:handoutMasterIdLst>
    <p:handoutMasterId r:id="rId64"/>
  </p:handoutMasterIdLst>
  <p:sldIdLst>
    <p:sldId id="1236" r:id="rId6"/>
    <p:sldId id="1124" r:id="rId7"/>
    <p:sldId id="1273" r:id="rId8"/>
    <p:sldId id="1274" r:id="rId9"/>
    <p:sldId id="1275" r:id="rId10"/>
    <p:sldId id="1276" r:id="rId11"/>
    <p:sldId id="1277" r:id="rId12"/>
    <p:sldId id="1278" r:id="rId13"/>
    <p:sldId id="1279" r:id="rId14"/>
    <p:sldId id="1280" r:id="rId15"/>
    <p:sldId id="1281" r:id="rId16"/>
    <p:sldId id="1282" r:id="rId17"/>
    <p:sldId id="1283" r:id="rId18"/>
    <p:sldId id="1284" r:id="rId19"/>
    <p:sldId id="1285" r:id="rId20"/>
    <p:sldId id="1286" r:id="rId21"/>
    <p:sldId id="1287" r:id="rId22"/>
    <p:sldId id="1288" r:id="rId23"/>
    <p:sldId id="1289" r:id="rId24"/>
    <p:sldId id="1290" r:id="rId25"/>
    <p:sldId id="1291" r:id="rId26"/>
    <p:sldId id="1292" r:id="rId27"/>
    <p:sldId id="1293" r:id="rId28"/>
    <p:sldId id="1294" r:id="rId29"/>
    <p:sldId id="1295" r:id="rId30"/>
    <p:sldId id="1296" r:id="rId31"/>
    <p:sldId id="1297" r:id="rId32"/>
    <p:sldId id="1298" r:id="rId33"/>
    <p:sldId id="1299" r:id="rId34"/>
    <p:sldId id="1300" r:id="rId35"/>
    <p:sldId id="1301" r:id="rId36"/>
    <p:sldId id="1302" r:id="rId37"/>
    <p:sldId id="1303" r:id="rId38"/>
    <p:sldId id="1304" r:id="rId39"/>
    <p:sldId id="1305" r:id="rId40"/>
    <p:sldId id="1306" r:id="rId41"/>
    <p:sldId id="1307" r:id="rId42"/>
    <p:sldId id="1308" r:id="rId43"/>
    <p:sldId id="1309" r:id="rId44"/>
    <p:sldId id="1310" r:id="rId45"/>
    <p:sldId id="1311" r:id="rId46"/>
    <p:sldId id="1312" r:id="rId47"/>
    <p:sldId id="1313" r:id="rId48"/>
    <p:sldId id="1314" r:id="rId49"/>
    <p:sldId id="1315" r:id="rId50"/>
    <p:sldId id="1316" r:id="rId51"/>
    <p:sldId id="1317" r:id="rId52"/>
    <p:sldId id="1318" r:id="rId53"/>
    <p:sldId id="1319" r:id="rId54"/>
    <p:sldId id="1320" r:id="rId55"/>
    <p:sldId id="1321" r:id="rId56"/>
    <p:sldId id="1322" r:id="rId57"/>
    <p:sldId id="1323" r:id="rId58"/>
    <p:sldId id="1324" r:id="rId59"/>
    <p:sldId id="1325" r:id="rId60"/>
    <p:sldId id="1326" r:id="rId61"/>
    <p:sldId id="1132" r:id="rId62"/>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ikael Svenson" initials="ms" lastIdx="1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5232" autoAdjust="0"/>
  </p:normalViewPr>
  <p:slideViewPr>
    <p:cSldViewPr snapToObjects="1">
      <p:cViewPr varScale="1">
        <p:scale>
          <a:sx n="97" d="100"/>
          <a:sy n="97" d="100"/>
        </p:scale>
        <p:origin x="672" y="72"/>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p:scale>
        <a:sx n="33" d="100"/>
        <a:sy n="33" d="100"/>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handoutMaster" Target="handoutMasters/handoutMaster1.xml"/><Relationship Id="rId69"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3/6/2014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3/6/2014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3/6/2014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AB144B-A67E-4A84-96D3-2A3BC15C1A1C}"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14132390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11961777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AB144B-A67E-4A84-96D3-2A3BC15C1A1C}"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1609806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AB144B-A67E-4A84-96D3-2A3BC15C1A1C}"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33786539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AB144B-A67E-4A84-96D3-2A3BC15C1A1C}"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21248954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AB144B-A67E-4A84-96D3-2A3BC15C1A1C}"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5313957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6736075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20609709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24874528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4091757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3/6/2014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7668904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21956761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22194250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15554558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AB144B-A67E-4A84-96D3-2A3BC15C1A1C}"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42737554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11577838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41041327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545C05B-D4D0-4F61-9BAF-DD9FB6EDC945}"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5036244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8391050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endParaRPr lang="en-US" dirty="0"/>
          </a:p>
        </p:txBody>
      </p:sp>
      <p:sp>
        <p:nvSpPr>
          <p:cNvPr id="4" name="Slide Number Placeholder 3"/>
          <p:cNvSpPr>
            <a:spLocks noGrp="1"/>
          </p:cNvSpPr>
          <p:nvPr>
            <p:ph type="sldNum" sz="quarter" idx="10"/>
          </p:nvPr>
        </p:nvSpPr>
        <p:spPr/>
        <p:txBody>
          <a:bodyPr/>
          <a:lstStyle/>
          <a:p>
            <a:fld id="{25AB144B-A67E-4A84-96D3-2A3BC15C1A1C}"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13647618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AB144B-A67E-4A84-96D3-2A3BC15C1A1C}"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41882640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31601460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25933589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32</a:t>
            </a:fld>
            <a:endParaRPr lang="en-US" dirty="0">
              <a:solidFill>
                <a:prstClr val="black"/>
              </a:solidFill>
            </a:endParaRPr>
          </a:p>
        </p:txBody>
      </p:sp>
    </p:spTree>
    <p:extLst>
      <p:ext uri="{BB962C8B-B14F-4D97-AF65-F5344CB8AC3E}">
        <p14:creationId xmlns:p14="http://schemas.microsoft.com/office/powerpoint/2010/main" val="10905076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19465220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fld id="{25AB144B-A67E-4A84-96D3-2A3BC15C1A1C}" type="slidenum">
              <a:rPr lang="en-US" smtClean="0">
                <a:solidFill>
                  <a:prstClr val="black"/>
                </a:solidFill>
              </a:rPr>
              <a:pPr/>
              <a:t>34</a:t>
            </a:fld>
            <a:endParaRPr lang="en-US" dirty="0">
              <a:solidFill>
                <a:prstClr val="black"/>
              </a:solidFill>
            </a:endParaRPr>
          </a:p>
        </p:txBody>
      </p:sp>
    </p:spTree>
    <p:extLst>
      <p:ext uri="{BB962C8B-B14F-4D97-AF65-F5344CB8AC3E}">
        <p14:creationId xmlns:p14="http://schemas.microsoft.com/office/powerpoint/2010/main" val="376308423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35</a:t>
            </a:fld>
            <a:endParaRPr lang="en-US" dirty="0">
              <a:solidFill>
                <a:prstClr val="black"/>
              </a:solidFill>
            </a:endParaRPr>
          </a:p>
        </p:txBody>
      </p:sp>
    </p:spTree>
    <p:extLst>
      <p:ext uri="{BB962C8B-B14F-4D97-AF65-F5344CB8AC3E}">
        <p14:creationId xmlns:p14="http://schemas.microsoft.com/office/powerpoint/2010/main" val="30007977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36</a:t>
            </a:fld>
            <a:endParaRPr lang="en-US" dirty="0">
              <a:solidFill>
                <a:prstClr val="black"/>
              </a:solidFill>
            </a:endParaRPr>
          </a:p>
        </p:txBody>
      </p:sp>
    </p:spTree>
    <p:extLst>
      <p:ext uri="{BB962C8B-B14F-4D97-AF65-F5344CB8AC3E}">
        <p14:creationId xmlns:p14="http://schemas.microsoft.com/office/powerpoint/2010/main" val="41950159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AB144B-A67E-4A84-96D3-2A3BC15C1A1C}" type="slidenum">
              <a:rPr lang="en-US" smtClean="0">
                <a:solidFill>
                  <a:prstClr val="black"/>
                </a:solidFill>
              </a:rPr>
              <a:pPr/>
              <a:t>37</a:t>
            </a:fld>
            <a:endParaRPr lang="en-US" dirty="0">
              <a:solidFill>
                <a:prstClr val="black"/>
              </a:solidFill>
            </a:endParaRPr>
          </a:p>
        </p:txBody>
      </p:sp>
    </p:spTree>
    <p:extLst>
      <p:ext uri="{BB962C8B-B14F-4D97-AF65-F5344CB8AC3E}">
        <p14:creationId xmlns:p14="http://schemas.microsoft.com/office/powerpoint/2010/main" val="42031875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38</a:t>
            </a:fld>
            <a:endParaRPr lang="en-US" dirty="0">
              <a:solidFill>
                <a:prstClr val="black"/>
              </a:solidFill>
            </a:endParaRPr>
          </a:p>
        </p:txBody>
      </p:sp>
    </p:spTree>
    <p:extLst>
      <p:ext uri="{BB962C8B-B14F-4D97-AF65-F5344CB8AC3E}">
        <p14:creationId xmlns:p14="http://schemas.microsoft.com/office/powerpoint/2010/main" val="40465883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39</a:t>
            </a:fld>
            <a:endParaRPr lang="en-US" dirty="0">
              <a:solidFill>
                <a:prstClr val="black"/>
              </a:solidFill>
            </a:endParaRPr>
          </a:p>
        </p:txBody>
      </p:sp>
    </p:spTree>
    <p:extLst>
      <p:ext uri="{BB962C8B-B14F-4D97-AF65-F5344CB8AC3E}">
        <p14:creationId xmlns:p14="http://schemas.microsoft.com/office/powerpoint/2010/main" val="1282459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333525995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40</a:t>
            </a:fld>
            <a:endParaRPr lang="en-US" dirty="0">
              <a:solidFill>
                <a:prstClr val="black"/>
              </a:solidFill>
            </a:endParaRPr>
          </a:p>
        </p:txBody>
      </p:sp>
    </p:spTree>
    <p:extLst>
      <p:ext uri="{BB962C8B-B14F-4D97-AF65-F5344CB8AC3E}">
        <p14:creationId xmlns:p14="http://schemas.microsoft.com/office/powerpoint/2010/main" val="165905805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AB144B-A67E-4A84-96D3-2A3BC15C1A1C}" type="slidenum">
              <a:rPr lang="en-US" smtClean="0">
                <a:solidFill>
                  <a:prstClr val="black"/>
                </a:solidFill>
              </a:rPr>
              <a:pPr/>
              <a:t>41</a:t>
            </a:fld>
            <a:endParaRPr lang="en-US" dirty="0">
              <a:solidFill>
                <a:prstClr val="black"/>
              </a:solidFill>
            </a:endParaRPr>
          </a:p>
        </p:txBody>
      </p:sp>
    </p:spTree>
    <p:extLst>
      <p:ext uri="{BB962C8B-B14F-4D97-AF65-F5344CB8AC3E}">
        <p14:creationId xmlns:p14="http://schemas.microsoft.com/office/powerpoint/2010/main" val="55488494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42</a:t>
            </a:fld>
            <a:endParaRPr lang="en-US" dirty="0">
              <a:solidFill>
                <a:prstClr val="black"/>
              </a:solidFill>
            </a:endParaRPr>
          </a:p>
        </p:txBody>
      </p:sp>
    </p:spTree>
    <p:extLst>
      <p:ext uri="{BB962C8B-B14F-4D97-AF65-F5344CB8AC3E}">
        <p14:creationId xmlns:p14="http://schemas.microsoft.com/office/powerpoint/2010/main" val="415333436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43</a:t>
            </a:fld>
            <a:endParaRPr lang="en-US" dirty="0">
              <a:solidFill>
                <a:prstClr val="black"/>
              </a:solidFill>
            </a:endParaRPr>
          </a:p>
        </p:txBody>
      </p:sp>
    </p:spTree>
    <p:extLst>
      <p:ext uri="{BB962C8B-B14F-4D97-AF65-F5344CB8AC3E}">
        <p14:creationId xmlns:p14="http://schemas.microsoft.com/office/powerpoint/2010/main" val="132465732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44</a:t>
            </a:fld>
            <a:endParaRPr lang="en-US" dirty="0">
              <a:solidFill>
                <a:prstClr val="black"/>
              </a:solidFill>
            </a:endParaRPr>
          </a:p>
        </p:txBody>
      </p:sp>
    </p:spTree>
    <p:extLst>
      <p:ext uri="{BB962C8B-B14F-4D97-AF65-F5344CB8AC3E}">
        <p14:creationId xmlns:p14="http://schemas.microsoft.com/office/powerpoint/2010/main" val="295558979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E4E08FA8-288C-4869-9BC8-74D146581291}"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45</a:t>
            </a:fld>
            <a:endParaRPr lang="en-US" dirty="0">
              <a:solidFill>
                <a:prstClr val="black"/>
              </a:solidFill>
            </a:endParaRPr>
          </a:p>
        </p:txBody>
      </p:sp>
    </p:spTree>
    <p:extLst>
      <p:ext uri="{BB962C8B-B14F-4D97-AF65-F5344CB8AC3E}">
        <p14:creationId xmlns:p14="http://schemas.microsoft.com/office/powerpoint/2010/main" val="393952760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AB144B-A67E-4A84-96D3-2A3BC15C1A1C}" type="slidenum">
              <a:rPr lang="en-US" smtClean="0">
                <a:solidFill>
                  <a:prstClr val="black"/>
                </a:solidFill>
              </a:rPr>
              <a:pPr/>
              <a:t>46</a:t>
            </a:fld>
            <a:endParaRPr lang="en-US" dirty="0">
              <a:solidFill>
                <a:prstClr val="black"/>
              </a:solidFill>
            </a:endParaRPr>
          </a:p>
        </p:txBody>
      </p:sp>
    </p:spTree>
    <p:extLst>
      <p:ext uri="{BB962C8B-B14F-4D97-AF65-F5344CB8AC3E}">
        <p14:creationId xmlns:p14="http://schemas.microsoft.com/office/powerpoint/2010/main" val="309080022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47</a:t>
            </a:fld>
            <a:endParaRPr lang="en-US" dirty="0">
              <a:solidFill>
                <a:prstClr val="black"/>
              </a:solidFill>
            </a:endParaRPr>
          </a:p>
        </p:txBody>
      </p:sp>
    </p:spTree>
    <p:extLst>
      <p:ext uri="{BB962C8B-B14F-4D97-AF65-F5344CB8AC3E}">
        <p14:creationId xmlns:p14="http://schemas.microsoft.com/office/powerpoint/2010/main" val="365245368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48</a:t>
            </a:fld>
            <a:endParaRPr lang="en-US" dirty="0">
              <a:solidFill>
                <a:prstClr val="black"/>
              </a:solidFill>
            </a:endParaRPr>
          </a:p>
        </p:txBody>
      </p:sp>
    </p:spTree>
    <p:extLst>
      <p:ext uri="{BB962C8B-B14F-4D97-AF65-F5344CB8AC3E}">
        <p14:creationId xmlns:p14="http://schemas.microsoft.com/office/powerpoint/2010/main" val="37460035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49</a:t>
            </a:fld>
            <a:endParaRPr lang="en-US" dirty="0">
              <a:solidFill>
                <a:prstClr val="black"/>
              </a:solidFill>
            </a:endParaRPr>
          </a:p>
        </p:txBody>
      </p:sp>
    </p:spTree>
    <p:extLst>
      <p:ext uri="{BB962C8B-B14F-4D97-AF65-F5344CB8AC3E}">
        <p14:creationId xmlns:p14="http://schemas.microsoft.com/office/powerpoint/2010/main" val="22515671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323564969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50</a:t>
            </a:fld>
            <a:endParaRPr lang="en-US" dirty="0">
              <a:solidFill>
                <a:prstClr val="black"/>
              </a:solidFill>
            </a:endParaRPr>
          </a:p>
        </p:txBody>
      </p:sp>
    </p:spTree>
    <p:extLst>
      <p:ext uri="{BB962C8B-B14F-4D97-AF65-F5344CB8AC3E}">
        <p14:creationId xmlns:p14="http://schemas.microsoft.com/office/powerpoint/2010/main" val="784481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AB144B-A67E-4A84-96D3-2A3BC15C1A1C}" type="slidenum">
              <a:rPr lang="en-US" smtClean="0">
                <a:solidFill>
                  <a:prstClr val="black"/>
                </a:solidFill>
              </a:rPr>
              <a:pPr/>
              <a:t>51</a:t>
            </a:fld>
            <a:endParaRPr lang="en-US" dirty="0">
              <a:solidFill>
                <a:prstClr val="black"/>
              </a:solidFill>
            </a:endParaRPr>
          </a:p>
        </p:txBody>
      </p:sp>
    </p:spTree>
    <p:extLst>
      <p:ext uri="{BB962C8B-B14F-4D97-AF65-F5344CB8AC3E}">
        <p14:creationId xmlns:p14="http://schemas.microsoft.com/office/powerpoint/2010/main" val="304227608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52</a:t>
            </a:fld>
            <a:endParaRPr lang="en-US" dirty="0">
              <a:solidFill>
                <a:prstClr val="black"/>
              </a:solidFill>
            </a:endParaRPr>
          </a:p>
        </p:txBody>
      </p:sp>
    </p:spTree>
    <p:extLst>
      <p:ext uri="{BB962C8B-B14F-4D97-AF65-F5344CB8AC3E}">
        <p14:creationId xmlns:p14="http://schemas.microsoft.com/office/powerpoint/2010/main" val="179859953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53</a:t>
            </a:fld>
            <a:endParaRPr lang="en-US" dirty="0">
              <a:solidFill>
                <a:prstClr val="black"/>
              </a:solidFill>
            </a:endParaRPr>
          </a:p>
        </p:txBody>
      </p:sp>
    </p:spTree>
    <p:extLst>
      <p:ext uri="{BB962C8B-B14F-4D97-AF65-F5344CB8AC3E}">
        <p14:creationId xmlns:p14="http://schemas.microsoft.com/office/powerpoint/2010/main" val="184179414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54</a:t>
            </a:fld>
            <a:endParaRPr lang="en-US" dirty="0">
              <a:solidFill>
                <a:prstClr val="black"/>
              </a:solidFill>
            </a:endParaRPr>
          </a:p>
        </p:txBody>
      </p:sp>
    </p:spTree>
    <p:extLst>
      <p:ext uri="{BB962C8B-B14F-4D97-AF65-F5344CB8AC3E}">
        <p14:creationId xmlns:p14="http://schemas.microsoft.com/office/powerpoint/2010/main" val="360125558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55</a:t>
            </a:fld>
            <a:endParaRPr lang="en-US" dirty="0">
              <a:solidFill>
                <a:prstClr val="black"/>
              </a:solidFill>
            </a:endParaRPr>
          </a:p>
        </p:txBody>
      </p:sp>
    </p:spTree>
    <p:extLst>
      <p:ext uri="{BB962C8B-B14F-4D97-AF65-F5344CB8AC3E}">
        <p14:creationId xmlns:p14="http://schemas.microsoft.com/office/powerpoint/2010/main" val="273013663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56</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3/6/2014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34602108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57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8754525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14373899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9118768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AB144B-A67E-4A84-96D3-2A3BC15C1A1C}"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19692039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AB144B-A67E-4A84-96D3-2A3BC15C1A1C}"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37311074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2711728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71689811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09799369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95901695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16959274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08446954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28210930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99804535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04010485"/>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04221939"/>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80117202"/>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51370490"/>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11101208"/>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953259895"/>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1013512"/>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89678651"/>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38403731"/>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dirty="0" smtClean="0"/>
              <a:t>Click to edit Master title style</a:t>
            </a:r>
            <a:endParaRPr lang="en-US" dirty="0"/>
          </a:p>
        </p:txBody>
      </p:sp>
    </p:spTree>
    <p:extLst>
      <p:ext uri="{BB962C8B-B14F-4D97-AF65-F5344CB8AC3E}">
        <p14:creationId xmlns:p14="http://schemas.microsoft.com/office/powerpoint/2010/main" val="505964001"/>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dirty="0" smtClean="0"/>
              <a:t>Click to edit Master title style</a:t>
            </a:r>
            <a:endParaRPr lang="en-US" dirty="0"/>
          </a:p>
        </p:txBody>
      </p:sp>
    </p:spTree>
    <p:extLst>
      <p:ext uri="{BB962C8B-B14F-4D97-AF65-F5344CB8AC3E}">
        <p14:creationId xmlns:p14="http://schemas.microsoft.com/office/powerpoint/2010/main" val="6733184"/>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dirty="0" smtClean="0"/>
              <a:t>Click to edit Master title style</a:t>
            </a:r>
            <a:endParaRPr lang="en-US" dirty="0"/>
          </a:p>
        </p:txBody>
      </p:sp>
    </p:spTree>
    <p:extLst>
      <p:ext uri="{BB962C8B-B14F-4D97-AF65-F5344CB8AC3E}">
        <p14:creationId xmlns:p14="http://schemas.microsoft.com/office/powerpoint/2010/main" val="346025220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48904360"/>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311808002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347165196"/>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4935065"/>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9443264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439737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42840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77651725"/>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20348284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54560" y="1144706"/>
            <a:ext cx="9327356" cy="2435131"/>
          </a:xfrm>
        </p:spPr>
        <p:txBody>
          <a:bodyPr anchor="b"/>
          <a:lstStyle>
            <a:lvl1pPr algn="ctr">
              <a:defRPr sz="6100"/>
            </a:lvl1pPr>
          </a:lstStyle>
          <a:p>
            <a:r>
              <a:rPr lang="en-US" smtClean="0"/>
              <a:t>Click to edit Master title style</a:t>
            </a:r>
            <a:endParaRPr lang="en-US"/>
          </a:p>
        </p:txBody>
      </p:sp>
      <p:sp>
        <p:nvSpPr>
          <p:cNvPr id="3" name="Subtitle 2"/>
          <p:cNvSpPr>
            <a:spLocks noGrp="1"/>
          </p:cNvSpPr>
          <p:nvPr>
            <p:ph type="subTitle" idx="1"/>
          </p:nvPr>
        </p:nvSpPr>
        <p:spPr>
          <a:xfrm>
            <a:off x="1554560" y="3673745"/>
            <a:ext cx="9327356" cy="523220"/>
          </a:xfrm>
        </p:spPr>
        <p:txBody>
          <a:bodyPr/>
          <a:lstStyle>
            <a:lvl1pPr marL="0" indent="0" algn="ctr">
              <a:buNone/>
              <a:defRPr sz="2400"/>
            </a:lvl1pPr>
            <a:lvl2pPr marL="466344" indent="0" algn="ctr">
              <a:buNone/>
              <a:defRPr sz="2000"/>
            </a:lvl2pPr>
            <a:lvl3pPr marL="932688" indent="0" algn="ctr">
              <a:buNone/>
              <a:defRPr sz="1800"/>
            </a:lvl3pPr>
            <a:lvl4pPr marL="1399032" indent="0" algn="ctr">
              <a:buNone/>
              <a:defRPr sz="1600"/>
            </a:lvl4pPr>
            <a:lvl5pPr marL="1865376" indent="0" algn="ctr">
              <a:buNone/>
              <a:defRPr sz="1600"/>
            </a:lvl5pPr>
            <a:lvl6pPr marL="2331720" indent="0" algn="ctr">
              <a:buNone/>
              <a:defRPr sz="1600"/>
            </a:lvl6pPr>
            <a:lvl7pPr marL="2798064" indent="0" algn="ctr">
              <a:buNone/>
              <a:defRPr sz="1600"/>
            </a:lvl7pPr>
            <a:lvl8pPr marL="3264408" indent="0" algn="ctr">
              <a:buNone/>
              <a:defRPr sz="1600"/>
            </a:lvl8pPr>
            <a:lvl9pPr marL="3730752"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a:xfrm>
            <a:off x="855008" y="6482889"/>
            <a:ext cx="2798207" cy="372394"/>
          </a:xfrm>
          <a:prstGeom prst="rect">
            <a:avLst/>
          </a:prstGeom>
        </p:spPr>
        <p:txBody>
          <a:bodyPr lIns="93269" tIns="46634" rIns="93269" bIns="46634"/>
          <a:lstStyle/>
          <a:p>
            <a:fld id="{E8EF1DA0-CABC-4A2D-BA78-B7118082800E}" type="datetimeFigureOut">
              <a:rPr lang="en-US" smtClean="0">
                <a:solidFill>
                  <a:srgbClr val="505050"/>
                </a:solidFill>
              </a:rPr>
              <a:pPr/>
              <a:t>3/6/2014</a:t>
            </a:fld>
            <a:endParaRPr lang="en-US">
              <a:solidFill>
                <a:srgbClr val="505050"/>
              </a:solidFill>
            </a:endParaRPr>
          </a:p>
        </p:txBody>
      </p:sp>
      <p:sp>
        <p:nvSpPr>
          <p:cNvPr id="5" name="Footer Placeholder 4"/>
          <p:cNvSpPr>
            <a:spLocks noGrp="1"/>
          </p:cNvSpPr>
          <p:nvPr>
            <p:ph type="ftr" sz="quarter" idx="11"/>
          </p:nvPr>
        </p:nvSpPr>
        <p:spPr>
          <a:xfrm>
            <a:off x="4119583" y="6482889"/>
            <a:ext cx="4197310" cy="372394"/>
          </a:xfrm>
          <a:prstGeom prst="rect">
            <a:avLst/>
          </a:prstGeom>
        </p:spPr>
        <p:txBody>
          <a:bodyPr lIns="93269" tIns="46634" rIns="93269" bIns="46634"/>
          <a:lstStyle/>
          <a:p>
            <a:endParaRPr lang="en-US">
              <a:solidFill>
                <a:srgbClr val="505050"/>
              </a:solidFill>
            </a:endParaRPr>
          </a:p>
        </p:txBody>
      </p:sp>
      <p:sp>
        <p:nvSpPr>
          <p:cNvPr id="6" name="Slide Number Placeholder 5"/>
          <p:cNvSpPr>
            <a:spLocks noGrp="1"/>
          </p:cNvSpPr>
          <p:nvPr>
            <p:ph type="sldNum" sz="quarter" idx="12"/>
          </p:nvPr>
        </p:nvSpPr>
        <p:spPr>
          <a:xfrm>
            <a:off x="8783260" y="6482889"/>
            <a:ext cx="2798207" cy="372394"/>
          </a:xfrm>
          <a:prstGeom prst="rect">
            <a:avLst/>
          </a:prstGeom>
        </p:spPr>
        <p:txBody>
          <a:bodyPr lIns="93269" tIns="46634" rIns="93269" bIns="46634"/>
          <a:lstStyle/>
          <a:p>
            <a:fld id="{ED08EB54-9532-4B02-8640-BDB0C665E5DE}" type="slidenum">
              <a:rPr lang="en-US" smtClean="0">
                <a:solidFill>
                  <a:srgbClr val="505050"/>
                </a:solidFill>
              </a:rPr>
              <a:pPr/>
              <a:t>‹#›</a:t>
            </a:fld>
            <a:endParaRPr lang="en-US">
              <a:solidFill>
                <a:srgbClr val="505050"/>
              </a:solidFill>
            </a:endParaRPr>
          </a:p>
        </p:txBody>
      </p:sp>
    </p:spTree>
    <p:extLst>
      <p:ext uri="{BB962C8B-B14F-4D97-AF65-F5344CB8AC3E}">
        <p14:creationId xmlns:p14="http://schemas.microsoft.com/office/powerpoint/2010/main" val="96334539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55008" y="1861968"/>
            <a:ext cx="5285502" cy="278742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295965" y="1861968"/>
            <a:ext cx="5285502" cy="278742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55008" y="6482889"/>
            <a:ext cx="2798207" cy="372394"/>
          </a:xfrm>
          <a:prstGeom prst="rect">
            <a:avLst/>
          </a:prstGeom>
        </p:spPr>
        <p:txBody>
          <a:bodyPr lIns="93269" tIns="46634" rIns="93269" bIns="46634"/>
          <a:lstStyle/>
          <a:p>
            <a:fld id="{E8EF1DA0-CABC-4A2D-BA78-B7118082800E}" type="datetimeFigureOut">
              <a:rPr lang="en-US" smtClean="0">
                <a:solidFill>
                  <a:srgbClr val="505050"/>
                </a:solidFill>
              </a:rPr>
              <a:pPr/>
              <a:t>3/6/2014</a:t>
            </a:fld>
            <a:endParaRPr lang="en-US">
              <a:solidFill>
                <a:srgbClr val="505050"/>
              </a:solidFill>
            </a:endParaRPr>
          </a:p>
        </p:txBody>
      </p:sp>
      <p:sp>
        <p:nvSpPr>
          <p:cNvPr id="6" name="Footer Placeholder 5"/>
          <p:cNvSpPr>
            <a:spLocks noGrp="1"/>
          </p:cNvSpPr>
          <p:nvPr>
            <p:ph type="ftr" sz="quarter" idx="11"/>
          </p:nvPr>
        </p:nvSpPr>
        <p:spPr>
          <a:xfrm>
            <a:off x="4119583" y="6482889"/>
            <a:ext cx="4197310" cy="372394"/>
          </a:xfrm>
          <a:prstGeom prst="rect">
            <a:avLst/>
          </a:prstGeom>
        </p:spPr>
        <p:txBody>
          <a:bodyPr lIns="93269" tIns="46634" rIns="93269" bIns="46634"/>
          <a:lstStyle/>
          <a:p>
            <a:endParaRPr lang="en-US">
              <a:solidFill>
                <a:srgbClr val="505050"/>
              </a:solidFill>
            </a:endParaRPr>
          </a:p>
        </p:txBody>
      </p:sp>
      <p:sp>
        <p:nvSpPr>
          <p:cNvPr id="7" name="Slide Number Placeholder 6"/>
          <p:cNvSpPr>
            <a:spLocks noGrp="1"/>
          </p:cNvSpPr>
          <p:nvPr>
            <p:ph type="sldNum" sz="quarter" idx="12"/>
          </p:nvPr>
        </p:nvSpPr>
        <p:spPr>
          <a:xfrm>
            <a:off x="8783260" y="6482889"/>
            <a:ext cx="2798207" cy="372394"/>
          </a:xfrm>
          <a:prstGeom prst="rect">
            <a:avLst/>
          </a:prstGeom>
        </p:spPr>
        <p:txBody>
          <a:bodyPr lIns="93269" tIns="46634" rIns="93269" bIns="46634"/>
          <a:lstStyle/>
          <a:p>
            <a:fld id="{ED08EB54-9532-4B02-8640-BDB0C665E5DE}" type="slidenum">
              <a:rPr lang="en-US" smtClean="0">
                <a:solidFill>
                  <a:srgbClr val="505050"/>
                </a:solidFill>
              </a:rPr>
              <a:pPr/>
              <a:t>‹#›</a:t>
            </a:fld>
            <a:endParaRPr lang="en-US">
              <a:solidFill>
                <a:srgbClr val="505050"/>
              </a:solidFill>
            </a:endParaRPr>
          </a:p>
        </p:txBody>
      </p:sp>
    </p:spTree>
    <p:extLst>
      <p:ext uri="{BB962C8B-B14F-4D97-AF65-F5344CB8AC3E}">
        <p14:creationId xmlns:p14="http://schemas.microsoft.com/office/powerpoint/2010/main" val="3168395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33" Type="http://schemas.openxmlformats.org/officeDocument/2006/relationships/image" Target="../media/image1.png"/><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theme" Target="../theme/theme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slideLayout" Target="../slideLayouts/slideLayout59.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 Id="rId8"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4"/>
          <p:cNvPicPr>
            <a:picLocks noChangeAspect="1"/>
          </p:cNvPicPr>
          <p:nvPr userDrawn="1"/>
        </p:nvPicPr>
        <p:blipFill>
          <a:blip r:embed="rId33"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897145238"/>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 id="2147484247" r:id="rId30"/>
    <p:sldLayoutId id="2147484248" r:id="rId3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3.xml"/><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4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9.xml"/><Relationship Id="rId1" Type="http://schemas.openxmlformats.org/officeDocument/2006/relationships/slideLayout" Target="../slideLayouts/slideLayout39.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4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5.xml"/><Relationship Id="rId1" Type="http://schemas.openxmlformats.org/officeDocument/2006/relationships/themeOverride" Target="../theme/themeOverride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40.xml"/><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5.xml"/></Relationships>
</file>

<file path=ppt/slides/_rels/slide37.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37.xml"/><Relationship Id="rId1" Type="http://schemas.openxmlformats.org/officeDocument/2006/relationships/slideLayout" Target="../slideLayouts/slideLayout59.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8.xml"/><Relationship Id="rId1" Type="http://schemas.openxmlformats.org/officeDocument/2006/relationships/slideLayout" Target="../slideLayouts/slideLayout59.xml"/><Relationship Id="rId4" Type="http://schemas.openxmlformats.org/officeDocument/2006/relationships/image" Target="../media/image16.png"/></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9.xml"/><Relationship Id="rId1" Type="http://schemas.openxmlformats.org/officeDocument/2006/relationships/slideLayout" Target="../slideLayouts/slideLayout4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0.xml"/><Relationship Id="rId1" Type="http://schemas.openxmlformats.org/officeDocument/2006/relationships/slideLayout" Target="../slideLayouts/slideLayout4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1.xml"/></Relationships>
</file>

<file path=ppt/slides/_rels/slide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2.xml"/><Relationship Id="rId1" Type="http://schemas.openxmlformats.org/officeDocument/2006/relationships/slideLayout" Target="../slideLayouts/slideLayout41.xml"/><Relationship Id="rId4" Type="http://schemas.openxmlformats.org/officeDocument/2006/relationships/image" Target="../media/image19.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5.xml"/></Relationships>
</file>

<file path=ppt/slides/_rels/slide4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6.xml"/><Relationship Id="rId1" Type="http://schemas.openxmlformats.org/officeDocument/2006/relationships/slideLayout" Target="../slideLayouts/slideLayout5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5.xml"/></Relationships>
</file>

<file path=ppt/slides/_rels/slide4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9.xml"/><Relationship Id="rId1" Type="http://schemas.openxmlformats.org/officeDocument/2006/relationships/slideLayout" Target="../slideLayouts/slideLayout45.xml"/><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9.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5.xml"/></Relationships>
</file>

<file path=ppt/slides/_rels/slide51.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51.xml"/><Relationship Id="rId1" Type="http://schemas.openxmlformats.org/officeDocument/2006/relationships/slideLayout" Target="../slideLayouts/slideLayout3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5.xml"/></Relationships>
</file>

<file path=ppt/slides/_rels/slide5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6.xml"/><Relationship Id="rId1" Type="http://schemas.openxmlformats.org/officeDocument/2006/relationships/slideLayout" Target="../slideLayouts/slideLayout3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5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7.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9.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39.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Conceptual Query with Context</a:t>
            </a:r>
            <a:endParaRPr lang="en-US" dirty="0"/>
          </a:p>
        </p:txBody>
      </p:sp>
      <p:sp>
        <p:nvSpPr>
          <p:cNvPr id="3" name="Content Placeholder 2"/>
          <p:cNvSpPr>
            <a:spLocks noGrp="1"/>
          </p:cNvSpPr>
          <p:nvPr>
            <p:ph type="body" sz="quarter" idx="10"/>
          </p:nvPr>
        </p:nvSpPr>
        <p:spPr>
          <a:xfrm>
            <a:off x="274638" y="1216152"/>
            <a:ext cx="11887199" cy="4613878"/>
          </a:xfrm>
          <a:prstGeom prst="rect">
            <a:avLst/>
          </a:prstGeom>
        </p:spPr>
        <p:txBody>
          <a:bodyPr lIns="93269" tIns="46634" rIns="93269" bIns="46634"/>
          <a:lstStyle/>
          <a:p>
            <a:pPr marL="0" indent="0">
              <a:buNone/>
            </a:pPr>
            <a:r>
              <a:rPr lang="en-US" dirty="0"/>
              <a:t>“</a:t>
            </a:r>
            <a:r>
              <a:rPr lang="en-US" dirty="0" err="1"/>
              <a:t>las</a:t>
            </a:r>
            <a:r>
              <a:rPr lang="en-US" dirty="0"/>
              <a:t> </a:t>
            </a:r>
            <a:r>
              <a:rPr lang="en-US" dirty="0" err="1"/>
              <a:t>vegas</a:t>
            </a:r>
            <a:r>
              <a:rPr lang="en-US" dirty="0"/>
              <a:t>”</a:t>
            </a:r>
          </a:p>
          <a:p>
            <a:pPr marL="0" indent="0">
              <a:buNone/>
            </a:pPr>
            <a:endParaRPr lang="en-US" dirty="0"/>
          </a:p>
          <a:p>
            <a:pPr marL="0" indent="0">
              <a:buNone/>
            </a:pPr>
            <a:r>
              <a:rPr lang="en-US" dirty="0">
                <a:solidFill>
                  <a:schemeClr val="accent1">
                    <a:lumMod val="75000"/>
                  </a:schemeClr>
                </a:solidFill>
              </a:rPr>
              <a:t>(</a:t>
            </a:r>
            <a:r>
              <a:rPr lang="en-US" dirty="0">
                <a:solidFill>
                  <a:schemeClr val="accent1">
                    <a:lumMod val="60000"/>
                    <a:lumOff val="40000"/>
                  </a:schemeClr>
                </a:solidFill>
              </a:rPr>
              <a:t>&lt;100&gt;</a:t>
            </a:r>
            <a:r>
              <a:rPr lang="en-US" dirty="0" err="1">
                <a:solidFill>
                  <a:schemeClr val="accent1">
                    <a:lumMod val="75000"/>
                  </a:schemeClr>
                </a:solidFill>
              </a:rPr>
              <a:t>las</a:t>
            </a:r>
            <a:r>
              <a:rPr lang="en-US" dirty="0">
                <a:solidFill>
                  <a:schemeClr val="accent1">
                    <a:lumMod val="75000"/>
                  </a:schemeClr>
                </a:solidFill>
              </a:rPr>
              <a:t> </a:t>
            </a:r>
            <a:r>
              <a:rPr lang="en-US" dirty="0" err="1" smtClean="0">
                <a:solidFill>
                  <a:schemeClr val="accent1">
                    <a:lumMod val="75000"/>
                  </a:schemeClr>
                </a:solidFill>
              </a:rPr>
              <a:t>vegas</a:t>
            </a:r>
            <a:r>
              <a:rPr lang="en-US" dirty="0" smtClean="0">
                <a:solidFill>
                  <a:schemeClr val="accent1">
                    <a:lumMod val="75000"/>
                  </a:schemeClr>
                </a:solidFill>
              </a:rPr>
              <a:t>) </a:t>
            </a:r>
            <a:r>
              <a:rPr lang="en-US" dirty="0">
                <a:solidFill>
                  <a:schemeClr val="accent1">
                    <a:lumMod val="75000"/>
                  </a:schemeClr>
                </a:solidFill>
              </a:rPr>
              <a:t>OR (</a:t>
            </a:r>
            <a:r>
              <a:rPr lang="en-US" dirty="0">
                <a:solidFill>
                  <a:schemeClr val="accent1">
                    <a:lumMod val="60000"/>
                    <a:lumOff val="40000"/>
                  </a:schemeClr>
                </a:solidFill>
              </a:rPr>
              <a:t>&lt;50&gt;</a:t>
            </a:r>
            <a:r>
              <a:rPr lang="en-US" dirty="0">
                <a:solidFill>
                  <a:schemeClr val="accent1">
                    <a:lumMod val="75000"/>
                  </a:schemeClr>
                </a:solidFill>
              </a:rPr>
              <a:t>"sin city" OR "entertainment capitol" OR "marriage capitol") OR (</a:t>
            </a:r>
            <a:r>
              <a:rPr lang="en-US" dirty="0">
                <a:solidFill>
                  <a:schemeClr val="accent1">
                    <a:lumMod val="60000"/>
                    <a:lumOff val="40000"/>
                  </a:schemeClr>
                </a:solidFill>
              </a:rPr>
              <a:t>&lt;30&gt;</a:t>
            </a:r>
            <a:r>
              <a:rPr lang="en-US" dirty="0">
                <a:solidFill>
                  <a:schemeClr val="accent1">
                    <a:lumMod val="75000"/>
                  </a:schemeClr>
                </a:solidFill>
              </a:rPr>
              <a:t> gambling)</a:t>
            </a:r>
          </a:p>
          <a:p>
            <a:pPr marL="0" indent="0">
              <a:buNone/>
            </a:pPr>
            <a:r>
              <a:rPr lang="en-US" dirty="0">
                <a:solidFill>
                  <a:schemeClr val="accent2">
                    <a:lumMod val="75000"/>
                  </a:schemeClr>
                </a:solidFill>
              </a:rPr>
              <a:t>IN CONTEXT(</a:t>
            </a:r>
            <a:r>
              <a:rPr lang="en-US" dirty="0">
                <a:solidFill>
                  <a:schemeClr val="accent2">
                    <a:lumMod val="60000"/>
                    <a:lumOff val="40000"/>
                  </a:schemeClr>
                </a:solidFill>
              </a:rPr>
              <a:t>&lt;30&gt;</a:t>
            </a:r>
            <a:r>
              <a:rPr lang="en-US" dirty="0">
                <a:solidFill>
                  <a:schemeClr val="accent2">
                    <a:lumMod val="75000"/>
                  </a:schemeClr>
                </a:solidFill>
              </a:rPr>
              <a:t>location=@Home AND </a:t>
            </a:r>
            <a:r>
              <a:rPr lang="en-US" dirty="0">
                <a:solidFill>
                  <a:schemeClr val="accent2">
                    <a:lumMod val="60000"/>
                    <a:lumOff val="40000"/>
                  </a:schemeClr>
                </a:solidFill>
              </a:rPr>
              <a:t>&lt;50&gt;</a:t>
            </a:r>
            <a:r>
              <a:rPr lang="en-US" dirty="0">
                <a:solidFill>
                  <a:schemeClr val="accent2">
                    <a:lumMod val="75000"/>
                  </a:schemeClr>
                </a:solidFill>
              </a:rPr>
              <a:t>device=smartphone AND </a:t>
            </a:r>
            <a:r>
              <a:rPr lang="en-US" dirty="0">
                <a:solidFill>
                  <a:schemeClr val="accent2">
                    <a:lumMod val="60000"/>
                    <a:lumOff val="40000"/>
                  </a:schemeClr>
                </a:solidFill>
              </a:rPr>
              <a:t>&lt;20&gt;</a:t>
            </a:r>
            <a:r>
              <a:rPr lang="en-US" dirty="0">
                <a:solidFill>
                  <a:schemeClr val="accent2">
                    <a:lumMod val="75000"/>
                  </a:schemeClr>
                </a:solidFill>
              </a:rPr>
              <a:t>freshness=30days AND </a:t>
            </a:r>
            <a:r>
              <a:rPr lang="en-US" dirty="0">
                <a:solidFill>
                  <a:schemeClr val="accent2">
                    <a:lumMod val="60000"/>
                    <a:lumOff val="40000"/>
                  </a:schemeClr>
                </a:solidFill>
              </a:rPr>
              <a:t>&lt;</a:t>
            </a:r>
            <a:r>
              <a:rPr lang="en-US" dirty="0" smtClean="0">
                <a:solidFill>
                  <a:schemeClr val="accent2">
                    <a:lumMod val="60000"/>
                    <a:lumOff val="40000"/>
                  </a:schemeClr>
                </a:solidFill>
              </a:rPr>
              <a:t>50&gt;</a:t>
            </a:r>
            <a:r>
              <a:rPr lang="en-US" dirty="0" smtClean="0">
                <a:solidFill>
                  <a:schemeClr val="accent2">
                    <a:lumMod val="75000"/>
                  </a:schemeClr>
                </a:solidFill>
              </a:rPr>
              <a:t>hobby=SHAREPOINT)</a:t>
            </a:r>
            <a:endParaRPr lang="en-US" dirty="0">
              <a:solidFill>
                <a:schemeClr val="accent2">
                  <a:lumMod val="75000"/>
                </a:schemeClr>
              </a:solidFill>
            </a:endParaRPr>
          </a:p>
          <a:p>
            <a:pPr marL="0" indent="0">
              <a:buNone/>
            </a:pPr>
            <a:endParaRPr lang="en-US" dirty="0"/>
          </a:p>
        </p:txBody>
      </p:sp>
      <p:sp>
        <p:nvSpPr>
          <p:cNvPr id="4" name="Rectangle 3"/>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Problem</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49123593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Plan</a:t>
            </a:r>
            <a:endParaRPr lang="en-US" dirty="0"/>
          </a:p>
        </p:txBody>
      </p:sp>
    </p:spTree>
    <p:extLst>
      <p:ext uri="{BB962C8B-B14F-4D97-AF65-F5344CB8AC3E}">
        <p14:creationId xmlns:p14="http://schemas.microsoft.com/office/powerpoint/2010/main" val="697191267"/>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2679502"/>
          </a:xfrm>
          <a:prstGeom prst="rect">
            <a:avLst/>
          </a:prstGeom>
        </p:spPr>
        <p:txBody>
          <a:bodyPr lIns="93269" tIns="46634" rIns="93269" bIns="46634"/>
          <a:lstStyle/>
          <a:p>
            <a:r>
              <a:rPr lang="en-US" dirty="0" smtClean="0"/>
              <a:t>Query</a:t>
            </a:r>
          </a:p>
          <a:p>
            <a:r>
              <a:rPr lang="en-US" dirty="0" smtClean="0"/>
              <a:t>Content</a:t>
            </a:r>
          </a:p>
          <a:p>
            <a:r>
              <a:rPr lang="en-US" dirty="0" smtClean="0"/>
              <a:t>Ranking</a:t>
            </a:r>
          </a:p>
          <a:p>
            <a:r>
              <a:rPr lang="en-US" dirty="0" smtClean="0"/>
              <a:t>User Interface</a:t>
            </a:r>
            <a:endParaRPr lang="en-US" dirty="0"/>
          </a:p>
        </p:txBody>
      </p:sp>
      <p:sp>
        <p:nvSpPr>
          <p:cNvPr id="2" name="Title 1"/>
          <p:cNvSpPr>
            <a:spLocks noGrp="1"/>
          </p:cNvSpPr>
          <p:nvPr>
            <p:ph type="title"/>
          </p:nvPr>
        </p:nvSpPr>
        <p:spPr/>
        <p:txBody>
          <a:bodyPr/>
          <a:lstStyle/>
          <a:p>
            <a:r>
              <a:rPr lang="en-US" dirty="0" smtClean="0"/>
              <a:t>What can we Influence?</a:t>
            </a:r>
            <a:endParaRPr lang="en-US" dirty="0"/>
          </a:p>
        </p:txBody>
      </p:sp>
      <p:sp>
        <p:nvSpPr>
          <p:cNvPr id="4" name="Rectangle 3"/>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Plan</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402211587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648177"/>
          </a:xfrm>
          <a:prstGeom prst="rect">
            <a:avLst/>
          </a:prstGeom>
        </p:spPr>
        <p:txBody>
          <a:bodyPr lIns="93269" tIns="46634" rIns="93269" bIns="46634"/>
          <a:lstStyle/>
          <a:p>
            <a:endParaRPr lang="en-US" dirty="0"/>
          </a:p>
        </p:txBody>
      </p:sp>
      <p:sp>
        <p:nvSpPr>
          <p:cNvPr id="2" name="Title 1"/>
          <p:cNvSpPr>
            <a:spLocks noGrp="1"/>
          </p:cNvSpPr>
          <p:nvPr>
            <p:ph type="title"/>
          </p:nvPr>
        </p:nvSpPr>
        <p:spPr/>
        <p:txBody>
          <a:bodyPr/>
          <a:lstStyle/>
          <a:p>
            <a:r>
              <a:rPr lang="en-US" dirty="0" smtClean="0"/>
              <a:t>XRANK Poll</a:t>
            </a:r>
            <a:endParaRPr lang="en-US" dirty="0"/>
          </a:p>
        </p:txBody>
      </p:sp>
      <p:sp>
        <p:nvSpPr>
          <p:cNvPr id="4" name="Rectangle 3"/>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Plan</a:t>
            </a:r>
            <a:endParaRPr lang="en-US" sz="1400" dirty="0">
              <a:gradFill>
                <a:gsLst>
                  <a:gs pos="0">
                    <a:srgbClr val="FFFFFF"/>
                  </a:gs>
                  <a:gs pos="100000">
                    <a:srgbClr val="FFFFFF"/>
                  </a:gs>
                </a:gsLst>
                <a:lin ang="5400000" scaled="0"/>
              </a:gra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9238" y="2125677"/>
            <a:ext cx="7908393" cy="3910934"/>
          </a:xfrm>
          <a:prstGeom prst="rect">
            <a:avLst/>
          </a:prstGeom>
        </p:spPr>
      </p:pic>
    </p:spTree>
    <p:extLst>
      <p:ext uri="{BB962C8B-B14F-4D97-AF65-F5344CB8AC3E}">
        <p14:creationId xmlns:p14="http://schemas.microsoft.com/office/powerpoint/2010/main" val="2359086650"/>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1325285"/>
          </a:xfrm>
          <a:prstGeom prst="rect">
            <a:avLst/>
          </a:prstGeom>
        </p:spPr>
        <p:txBody>
          <a:bodyPr lIns="93269" tIns="46634" rIns="93269" bIns="46634"/>
          <a:lstStyle/>
          <a:p>
            <a:r>
              <a:rPr lang="en-US" dirty="0" smtClean="0"/>
              <a:t>What is Ideal?</a:t>
            </a:r>
          </a:p>
          <a:p>
            <a:r>
              <a:rPr lang="en-US" dirty="0" smtClean="0"/>
              <a:t>Create the Gold Set</a:t>
            </a:r>
            <a:endParaRPr lang="en-US" dirty="0"/>
          </a:p>
        </p:txBody>
      </p:sp>
      <p:sp>
        <p:nvSpPr>
          <p:cNvPr id="2" name="Title 1"/>
          <p:cNvSpPr>
            <a:spLocks noGrp="1"/>
          </p:cNvSpPr>
          <p:nvPr>
            <p:ph type="title"/>
          </p:nvPr>
        </p:nvSpPr>
        <p:spPr/>
        <p:txBody>
          <a:bodyPr/>
          <a:lstStyle/>
          <a:p>
            <a:r>
              <a:rPr lang="en-US" dirty="0" smtClean="0"/>
              <a:t>Set Goals</a:t>
            </a:r>
            <a:endParaRPr lang="en-US" dirty="0"/>
          </a:p>
        </p:txBody>
      </p:sp>
      <p:sp>
        <p:nvSpPr>
          <p:cNvPr id="4" name="Rectangle 3"/>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Plan</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620106455"/>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Relevancy Cycle</a:t>
            </a:r>
            <a:endParaRPr lang="en-US" dirty="0"/>
          </a:p>
        </p:txBody>
      </p:sp>
      <p:sp>
        <p:nvSpPr>
          <p:cNvPr id="5" name="Text Placeholder 1"/>
          <p:cNvSpPr>
            <a:spLocks noGrp="1"/>
          </p:cNvSpPr>
          <p:nvPr>
            <p:ph type="body" sz="quarter" idx="10"/>
          </p:nvPr>
        </p:nvSpPr>
        <p:spPr>
          <a:xfrm>
            <a:off x="274639" y="1212849"/>
            <a:ext cx="5486399" cy="1335750"/>
          </a:xfrm>
        </p:spPr>
        <p:txBody>
          <a:bodyPr/>
          <a:lstStyle/>
          <a:p>
            <a:r>
              <a:rPr lang="en-US" dirty="0" smtClean="0"/>
              <a:t>Frequent at first</a:t>
            </a:r>
          </a:p>
          <a:p>
            <a:r>
              <a:rPr lang="en-US" dirty="0" smtClean="0"/>
              <a:t>Infrequent after</a:t>
            </a:r>
            <a:endParaRPr lang="en-US" dirty="0"/>
          </a:p>
        </p:txBody>
      </p:sp>
      <p:sp>
        <p:nvSpPr>
          <p:cNvPr id="3" name="Text Placeholder 2"/>
          <p:cNvSpPr>
            <a:spLocks noGrp="1"/>
          </p:cNvSpPr>
          <p:nvPr>
            <p:ph type="body" sz="quarter" idx="11"/>
          </p:nvPr>
        </p:nvSpPr>
        <p:spPr>
          <a:xfrm>
            <a:off x="6675439" y="1212849"/>
            <a:ext cx="5486399" cy="683264"/>
          </a:xfrm>
        </p:spPr>
        <p:txBody>
          <a:bodyPr/>
          <a:lstStyle/>
          <a:p>
            <a:endParaRPr lang="en-US" dirty="0"/>
          </a:p>
        </p:txBody>
      </p:sp>
      <p:pic>
        <p:nvPicPr>
          <p:cNvPr id="4" name="Content Placeholder 3"/>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4480896" y="1212850"/>
            <a:ext cx="7146925" cy="5187950"/>
          </a:xfrm>
          <a:prstGeom prst="rect">
            <a:avLst/>
          </a:prstGeom>
        </p:spPr>
      </p:pic>
      <p:sp>
        <p:nvSpPr>
          <p:cNvPr id="6" name="Rectangle 5"/>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Plan</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544193037"/>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2092881"/>
          </a:xfrm>
        </p:spPr>
        <p:txBody>
          <a:bodyPr/>
          <a:lstStyle/>
          <a:p>
            <a:r>
              <a:rPr lang="en-US" dirty="0" smtClean="0"/>
              <a:t>Legal Repository</a:t>
            </a:r>
          </a:p>
          <a:p>
            <a:r>
              <a:rPr lang="en-US" dirty="0" smtClean="0"/>
              <a:t>Active Litigation</a:t>
            </a:r>
          </a:p>
          <a:p>
            <a:r>
              <a:rPr lang="en-US" dirty="0" smtClean="0"/>
              <a:t>Research Library</a:t>
            </a:r>
            <a:endParaRPr lang="en-US" dirty="0"/>
          </a:p>
        </p:txBody>
      </p:sp>
      <p:sp>
        <p:nvSpPr>
          <p:cNvPr id="3" name="Title 2"/>
          <p:cNvSpPr>
            <a:spLocks noGrp="1"/>
          </p:cNvSpPr>
          <p:nvPr>
            <p:ph type="title"/>
          </p:nvPr>
        </p:nvSpPr>
        <p:spPr/>
        <p:txBody>
          <a:bodyPr/>
          <a:lstStyle/>
          <a:p>
            <a:r>
              <a:rPr lang="en-US" dirty="0" err="1" smtClean="0"/>
              <a:t>Fabrice</a:t>
            </a:r>
            <a:r>
              <a:rPr lang="en-US" dirty="0" smtClean="0"/>
              <a:t> in Legal - Authoritative Content</a:t>
            </a:r>
            <a:endParaRPr lang="en-US" dirty="0"/>
          </a:p>
        </p:txBody>
      </p:sp>
      <p:sp>
        <p:nvSpPr>
          <p:cNvPr id="4" name="Rectangle 3"/>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Plan</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712156405"/>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Tools</a:t>
            </a:r>
            <a:endParaRPr lang="en-US" dirty="0"/>
          </a:p>
        </p:txBody>
      </p:sp>
    </p:spTree>
    <p:extLst>
      <p:ext uri="{BB962C8B-B14F-4D97-AF65-F5344CB8AC3E}">
        <p14:creationId xmlns:p14="http://schemas.microsoft.com/office/powerpoint/2010/main" val="4106473181"/>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Fixing the Problem: New Tools</a:t>
            </a:r>
            <a:endParaRPr lang="en-US" dirty="0"/>
          </a:p>
        </p:txBody>
      </p:sp>
      <p:grpSp>
        <p:nvGrpSpPr>
          <p:cNvPr id="17" name="Group 16"/>
          <p:cNvGrpSpPr/>
          <p:nvPr/>
        </p:nvGrpSpPr>
        <p:grpSpPr>
          <a:xfrm>
            <a:off x="1918174" y="1680547"/>
            <a:ext cx="8628027" cy="2259997"/>
            <a:chOff x="1879977" y="1647745"/>
            <a:chExt cx="8456215" cy="2215884"/>
          </a:xfrm>
        </p:grpSpPr>
        <p:sp>
          <p:nvSpPr>
            <p:cNvPr id="4" name="Freeform 3"/>
            <p:cNvSpPr/>
            <p:nvPr/>
          </p:nvSpPr>
          <p:spPr>
            <a:xfrm>
              <a:off x="1879977" y="1647745"/>
              <a:ext cx="8456215" cy="1057457"/>
            </a:xfrm>
            <a:custGeom>
              <a:avLst/>
              <a:gdLst>
                <a:gd name="connsiteX0" fmla="*/ 0 w 7460307"/>
                <a:gd name="connsiteY0" fmla="*/ 105746 h 1057457"/>
                <a:gd name="connsiteX1" fmla="*/ 105746 w 7460307"/>
                <a:gd name="connsiteY1" fmla="*/ 0 h 1057457"/>
                <a:gd name="connsiteX2" fmla="*/ 7354561 w 7460307"/>
                <a:gd name="connsiteY2" fmla="*/ 0 h 1057457"/>
                <a:gd name="connsiteX3" fmla="*/ 7460307 w 7460307"/>
                <a:gd name="connsiteY3" fmla="*/ 105746 h 1057457"/>
                <a:gd name="connsiteX4" fmla="*/ 7460307 w 7460307"/>
                <a:gd name="connsiteY4" fmla="*/ 951711 h 1057457"/>
                <a:gd name="connsiteX5" fmla="*/ 7354561 w 7460307"/>
                <a:gd name="connsiteY5" fmla="*/ 1057457 h 1057457"/>
                <a:gd name="connsiteX6" fmla="*/ 105746 w 7460307"/>
                <a:gd name="connsiteY6" fmla="*/ 1057457 h 1057457"/>
                <a:gd name="connsiteX7" fmla="*/ 0 w 7460307"/>
                <a:gd name="connsiteY7" fmla="*/ 951711 h 1057457"/>
                <a:gd name="connsiteX8" fmla="*/ 0 w 7460307"/>
                <a:gd name="connsiteY8" fmla="*/ 105746 h 1057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60307" h="1057457">
                  <a:moveTo>
                    <a:pt x="0" y="105746"/>
                  </a:moveTo>
                  <a:cubicBezTo>
                    <a:pt x="0" y="47344"/>
                    <a:pt x="47344" y="0"/>
                    <a:pt x="105746" y="0"/>
                  </a:cubicBezTo>
                  <a:lnTo>
                    <a:pt x="7354561" y="0"/>
                  </a:lnTo>
                  <a:cubicBezTo>
                    <a:pt x="7412963" y="0"/>
                    <a:pt x="7460307" y="47344"/>
                    <a:pt x="7460307" y="105746"/>
                  </a:cubicBezTo>
                  <a:lnTo>
                    <a:pt x="7460307" y="951711"/>
                  </a:lnTo>
                  <a:cubicBezTo>
                    <a:pt x="7460307" y="1010113"/>
                    <a:pt x="7412963" y="1057457"/>
                    <a:pt x="7354561" y="1057457"/>
                  </a:cubicBezTo>
                  <a:lnTo>
                    <a:pt x="105746" y="1057457"/>
                  </a:lnTo>
                  <a:cubicBezTo>
                    <a:pt x="47344" y="1057457"/>
                    <a:pt x="0" y="1010113"/>
                    <a:pt x="0" y="951711"/>
                  </a:cubicBezTo>
                  <a:lnTo>
                    <a:pt x="0" y="105746"/>
                  </a:lnTo>
                  <a:close/>
                </a:path>
              </a:pathLst>
            </a:custGeom>
            <a:solidFill>
              <a:srgbClr val="92D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75752" tIns="175752" rIns="175752" bIns="175752" numCol="1" spcCol="1270" anchor="ctr" anchorCtr="0">
              <a:noAutofit/>
            </a:bodyPr>
            <a:lstStyle/>
            <a:p>
              <a:pPr algn="ctr" defTabSz="1723051">
                <a:lnSpc>
                  <a:spcPct val="90000"/>
                </a:lnSpc>
                <a:spcBef>
                  <a:spcPct val="0"/>
                </a:spcBef>
                <a:spcAft>
                  <a:spcPct val="35000"/>
                </a:spcAft>
              </a:pPr>
              <a:r>
                <a:rPr lang="en-US" sz="3300" dirty="0">
                  <a:solidFill>
                    <a:srgbClr val="00BCF2">
                      <a:lumMod val="50000"/>
                    </a:srgbClr>
                  </a:solidFill>
                </a:rPr>
                <a:t>Query Rules: </a:t>
              </a:r>
              <a:r>
                <a:rPr lang="en-US" sz="3300" dirty="0">
                  <a:solidFill>
                    <a:srgbClr val="505050"/>
                  </a:solidFill>
                </a:rPr>
                <a:t>Reformulate the query</a:t>
              </a:r>
            </a:p>
          </p:txBody>
        </p:sp>
        <p:sp>
          <p:nvSpPr>
            <p:cNvPr id="5" name="Freeform 4"/>
            <p:cNvSpPr/>
            <p:nvPr/>
          </p:nvSpPr>
          <p:spPr>
            <a:xfrm>
              <a:off x="1883623" y="2806172"/>
              <a:ext cx="8452569" cy="1057457"/>
            </a:xfrm>
            <a:custGeom>
              <a:avLst/>
              <a:gdLst>
                <a:gd name="connsiteX0" fmla="*/ 0 w 7460307"/>
                <a:gd name="connsiteY0" fmla="*/ 105746 h 1057457"/>
                <a:gd name="connsiteX1" fmla="*/ 105746 w 7460307"/>
                <a:gd name="connsiteY1" fmla="*/ 0 h 1057457"/>
                <a:gd name="connsiteX2" fmla="*/ 7354561 w 7460307"/>
                <a:gd name="connsiteY2" fmla="*/ 0 h 1057457"/>
                <a:gd name="connsiteX3" fmla="*/ 7460307 w 7460307"/>
                <a:gd name="connsiteY3" fmla="*/ 105746 h 1057457"/>
                <a:gd name="connsiteX4" fmla="*/ 7460307 w 7460307"/>
                <a:gd name="connsiteY4" fmla="*/ 951711 h 1057457"/>
                <a:gd name="connsiteX5" fmla="*/ 7354561 w 7460307"/>
                <a:gd name="connsiteY5" fmla="*/ 1057457 h 1057457"/>
                <a:gd name="connsiteX6" fmla="*/ 105746 w 7460307"/>
                <a:gd name="connsiteY6" fmla="*/ 1057457 h 1057457"/>
                <a:gd name="connsiteX7" fmla="*/ 0 w 7460307"/>
                <a:gd name="connsiteY7" fmla="*/ 951711 h 1057457"/>
                <a:gd name="connsiteX8" fmla="*/ 0 w 7460307"/>
                <a:gd name="connsiteY8" fmla="*/ 105746 h 1057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60307" h="1057457">
                  <a:moveTo>
                    <a:pt x="0" y="105746"/>
                  </a:moveTo>
                  <a:cubicBezTo>
                    <a:pt x="0" y="47344"/>
                    <a:pt x="47344" y="0"/>
                    <a:pt x="105746" y="0"/>
                  </a:cubicBezTo>
                  <a:lnTo>
                    <a:pt x="7354561" y="0"/>
                  </a:lnTo>
                  <a:cubicBezTo>
                    <a:pt x="7412963" y="0"/>
                    <a:pt x="7460307" y="47344"/>
                    <a:pt x="7460307" y="105746"/>
                  </a:cubicBezTo>
                  <a:lnTo>
                    <a:pt x="7460307" y="951711"/>
                  </a:lnTo>
                  <a:cubicBezTo>
                    <a:pt x="7460307" y="1010113"/>
                    <a:pt x="7412963" y="1057457"/>
                    <a:pt x="7354561" y="1057457"/>
                  </a:cubicBezTo>
                  <a:lnTo>
                    <a:pt x="105746" y="1057457"/>
                  </a:lnTo>
                  <a:cubicBezTo>
                    <a:pt x="47344" y="1057457"/>
                    <a:pt x="0" y="1010113"/>
                    <a:pt x="0" y="951711"/>
                  </a:cubicBezTo>
                  <a:lnTo>
                    <a:pt x="0" y="105746"/>
                  </a:lnTo>
                  <a:close/>
                </a:path>
              </a:pathLst>
            </a:custGeom>
            <a:solidFill>
              <a:srgbClr val="92D050"/>
            </a:solidFill>
            <a:ln>
              <a:prstDash val="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49082" tIns="149082" rIns="149082" bIns="149082" numCol="1" spcCol="1270" anchor="ctr" anchorCtr="0">
              <a:noAutofit/>
            </a:bodyPr>
            <a:lstStyle/>
            <a:p>
              <a:pPr algn="ctr" defTabSz="1405647">
                <a:lnSpc>
                  <a:spcPct val="90000"/>
                </a:lnSpc>
                <a:spcBef>
                  <a:spcPct val="0"/>
                </a:spcBef>
                <a:spcAft>
                  <a:spcPct val="35000"/>
                </a:spcAft>
              </a:pPr>
              <a:r>
                <a:rPr lang="en-US" sz="3200" dirty="0">
                  <a:solidFill>
                    <a:srgbClr val="00BCF2">
                      <a:lumMod val="50000"/>
                    </a:srgbClr>
                  </a:solidFill>
                </a:rPr>
                <a:t>Dynamic </a:t>
              </a:r>
              <a:r>
                <a:rPr lang="en-US" sz="3200" dirty="0" smtClean="0">
                  <a:solidFill>
                    <a:srgbClr val="00BCF2">
                      <a:lumMod val="50000"/>
                    </a:srgbClr>
                  </a:solidFill>
                </a:rPr>
                <a:t>Ranking </a:t>
              </a:r>
              <a:r>
                <a:rPr lang="en-US" sz="3200" dirty="0">
                  <a:solidFill>
                    <a:srgbClr val="00BCF2">
                      <a:lumMod val="50000"/>
                    </a:srgbClr>
                  </a:solidFill>
                </a:rPr>
                <a:t>Rules:</a:t>
              </a:r>
              <a:r>
                <a:rPr lang="en-US" sz="3200" dirty="0">
                  <a:solidFill>
                    <a:srgbClr val="FFFFFF"/>
                  </a:solidFill>
                </a:rPr>
                <a:t> </a:t>
              </a:r>
              <a:r>
                <a:rPr lang="en-US" sz="3200" dirty="0">
                  <a:solidFill>
                    <a:srgbClr val="505050"/>
                  </a:solidFill>
                </a:rPr>
                <a:t>Reorder the Results</a:t>
              </a:r>
            </a:p>
          </p:txBody>
        </p:sp>
      </p:grpSp>
      <p:sp>
        <p:nvSpPr>
          <p:cNvPr id="7" name="Freeform 6"/>
          <p:cNvSpPr/>
          <p:nvPr/>
        </p:nvSpPr>
        <p:spPr>
          <a:xfrm>
            <a:off x="1918174" y="5215028"/>
            <a:ext cx="8628027" cy="1078508"/>
          </a:xfrm>
          <a:custGeom>
            <a:avLst/>
            <a:gdLst>
              <a:gd name="connsiteX0" fmla="*/ 0 w 7460307"/>
              <a:gd name="connsiteY0" fmla="*/ 105746 h 1057457"/>
              <a:gd name="connsiteX1" fmla="*/ 105746 w 7460307"/>
              <a:gd name="connsiteY1" fmla="*/ 0 h 1057457"/>
              <a:gd name="connsiteX2" fmla="*/ 7354561 w 7460307"/>
              <a:gd name="connsiteY2" fmla="*/ 0 h 1057457"/>
              <a:gd name="connsiteX3" fmla="*/ 7460307 w 7460307"/>
              <a:gd name="connsiteY3" fmla="*/ 105746 h 1057457"/>
              <a:gd name="connsiteX4" fmla="*/ 7460307 w 7460307"/>
              <a:gd name="connsiteY4" fmla="*/ 951711 h 1057457"/>
              <a:gd name="connsiteX5" fmla="*/ 7354561 w 7460307"/>
              <a:gd name="connsiteY5" fmla="*/ 1057457 h 1057457"/>
              <a:gd name="connsiteX6" fmla="*/ 105746 w 7460307"/>
              <a:gd name="connsiteY6" fmla="*/ 1057457 h 1057457"/>
              <a:gd name="connsiteX7" fmla="*/ 0 w 7460307"/>
              <a:gd name="connsiteY7" fmla="*/ 951711 h 1057457"/>
              <a:gd name="connsiteX8" fmla="*/ 0 w 7460307"/>
              <a:gd name="connsiteY8" fmla="*/ 105746 h 1057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60307" h="1057457">
                <a:moveTo>
                  <a:pt x="0" y="105746"/>
                </a:moveTo>
                <a:cubicBezTo>
                  <a:pt x="0" y="47344"/>
                  <a:pt x="47344" y="0"/>
                  <a:pt x="105746" y="0"/>
                </a:cubicBezTo>
                <a:lnTo>
                  <a:pt x="7354561" y="0"/>
                </a:lnTo>
                <a:cubicBezTo>
                  <a:pt x="7412963" y="0"/>
                  <a:pt x="7460307" y="47344"/>
                  <a:pt x="7460307" y="105746"/>
                </a:cubicBezTo>
                <a:lnTo>
                  <a:pt x="7460307" y="951711"/>
                </a:lnTo>
                <a:cubicBezTo>
                  <a:pt x="7460307" y="1010113"/>
                  <a:pt x="7412963" y="1057457"/>
                  <a:pt x="7354561" y="1057457"/>
                </a:cubicBezTo>
                <a:lnTo>
                  <a:pt x="105746" y="1057457"/>
                </a:lnTo>
                <a:cubicBezTo>
                  <a:pt x="47344" y="1057457"/>
                  <a:pt x="0" y="1010113"/>
                  <a:pt x="0" y="951711"/>
                </a:cubicBezTo>
                <a:lnTo>
                  <a:pt x="0" y="105746"/>
                </a:lnTo>
                <a:close/>
              </a:path>
            </a:pathLst>
          </a:custGeom>
          <a:solidFill>
            <a:srgbClr val="2F5D2D"/>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7652" tIns="137652" rIns="137652" bIns="137652" numCol="1" spcCol="1270" anchor="ctr" anchorCtr="0">
            <a:noAutofit/>
          </a:bodyPr>
          <a:lstStyle/>
          <a:p>
            <a:pPr algn="ctr" defTabSz="1269616">
              <a:lnSpc>
                <a:spcPct val="90000"/>
              </a:lnSpc>
              <a:spcBef>
                <a:spcPct val="0"/>
              </a:spcBef>
              <a:spcAft>
                <a:spcPct val="35000"/>
              </a:spcAft>
            </a:pPr>
            <a:r>
              <a:rPr lang="en-US" sz="2900" dirty="0">
                <a:solidFill>
                  <a:srgbClr val="FFFFFF"/>
                </a:solidFill>
              </a:rPr>
              <a:t>Custom </a:t>
            </a:r>
            <a:r>
              <a:rPr lang="en-US" sz="2900" dirty="0" smtClean="0">
                <a:solidFill>
                  <a:srgbClr val="FFFFFF"/>
                </a:solidFill>
              </a:rPr>
              <a:t>Rank </a:t>
            </a:r>
            <a:r>
              <a:rPr lang="en-US" sz="2900" dirty="0">
                <a:solidFill>
                  <a:srgbClr val="FFFFFF"/>
                </a:solidFill>
              </a:rPr>
              <a:t>Model: </a:t>
            </a:r>
            <a:r>
              <a:rPr lang="en-US" sz="2900" dirty="0" smtClean="0">
                <a:solidFill>
                  <a:srgbClr val="FFFFFF"/>
                </a:solidFill>
              </a:rPr>
              <a:t/>
            </a:r>
            <a:br>
              <a:rPr lang="en-US" sz="2900" dirty="0" smtClean="0">
                <a:solidFill>
                  <a:srgbClr val="FFFFFF"/>
                </a:solidFill>
              </a:rPr>
            </a:br>
            <a:r>
              <a:rPr lang="en-US" sz="2900" dirty="0" smtClean="0">
                <a:solidFill>
                  <a:srgbClr val="FFFF00"/>
                </a:solidFill>
              </a:rPr>
              <a:t>Build </a:t>
            </a:r>
            <a:r>
              <a:rPr lang="en-US" sz="2900" dirty="0">
                <a:solidFill>
                  <a:srgbClr val="FFFF00"/>
                </a:solidFill>
              </a:rPr>
              <a:t>relevance </a:t>
            </a:r>
            <a:r>
              <a:rPr lang="en-US" sz="2900" dirty="0" smtClean="0">
                <a:solidFill>
                  <a:srgbClr val="FFFF00"/>
                </a:solidFill>
              </a:rPr>
              <a:t>from “scratch”</a:t>
            </a:r>
            <a:endParaRPr lang="en-US" sz="2900" dirty="0">
              <a:solidFill>
                <a:srgbClr val="FFFF00"/>
              </a:solidFill>
            </a:endParaRPr>
          </a:p>
        </p:txBody>
      </p:sp>
      <p:sp>
        <p:nvSpPr>
          <p:cNvPr id="6" name="Freeform 5"/>
          <p:cNvSpPr/>
          <p:nvPr/>
        </p:nvSpPr>
        <p:spPr>
          <a:xfrm>
            <a:off x="1918174" y="4036868"/>
            <a:ext cx="8628027" cy="1078508"/>
          </a:xfrm>
          <a:custGeom>
            <a:avLst/>
            <a:gdLst>
              <a:gd name="connsiteX0" fmla="*/ 0 w 7460307"/>
              <a:gd name="connsiteY0" fmla="*/ 105746 h 1057457"/>
              <a:gd name="connsiteX1" fmla="*/ 105746 w 7460307"/>
              <a:gd name="connsiteY1" fmla="*/ 0 h 1057457"/>
              <a:gd name="connsiteX2" fmla="*/ 7354561 w 7460307"/>
              <a:gd name="connsiteY2" fmla="*/ 0 h 1057457"/>
              <a:gd name="connsiteX3" fmla="*/ 7460307 w 7460307"/>
              <a:gd name="connsiteY3" fmla="*/ 105746 h 1057457"/>
              <a:gd name="connsiteX4" fmla="*/ 7460307 w 7460307"/>
              <a:gd name="connsiteY4" fmla="*/ 951711 h 1057457"/>
              <a:gd name="connsiteX5" fmla="*/ 7354561 w 7460307"/>
              <a:gd name="connsiteY5" fmla="*/ 1057457 h 1057457"/>
              <a:gd name="connsiteX6" fmla="*/ 105746 w 7460307"/>
              <a:gd name="connsiteY6" fmla="*/ 1057457 h 1057457"/>
              <a:gd name="connsiteX7" fmla="*/ 0 w 7460307"/>
              <a:gd name="connsiteY7" fmla="*/ 951711 h 1057457"/>
              <a:gd name="connsiteX8" fmla="*/ 0 w 7460307"/>
              <a:gd name="connsiteY8" fmla="*/ 105746 h 1057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60307" h="1057457">
                <a:moveTo>
                  <a:pt x="0" y="105746"/>
                </a:moveTo>
                <a:cubicBezTo>
                  <a:pt x="0" y="47344"/>
                  <a:pt x="47344" y="0"/>
                  <a:pt x="105746" y="0"/>
                </a:cubicBezTo>
                <a:lnTo>
                  <a:pt x="7354561" y="0"/>
                </a:lnTo>
                <a:cubicBezTo>
                  <a:pt x="7412963" y="0"/>
                  <a:pt x="7460307" y="47344"/>
                  <a:pt x="7460307" y="105746"/>
                </a:cubicBezTo>
                <a:lnTo>
                  <a:pt x="7460307" y="951711"/>
                </a:lnTo>
                <a:cubicBezTo>
                  <a:pt x="7460307" y="1010113"/>
                  <a:pt x="7412963" y="1057457"/>
                  <a:pt x="7354561" y="1057457"/>
                </a:cubicBezTo>
                <a:lnTo>
                  <a:pt x="105746" y="1057457"/>
                </a:lnTo>
                <a:cubicBezTo>
                  <a:pt x="47344" y="1057457"/>
                  <a:pt x="0" y="1010113"/>
                  <a:pt x="0" y="951711"/>
                </a:cubicBezTo>
                <a:lnTo>
                  <a:pt x="0" y="105746"/>
                </a:lnTo>
                <a:close/>
              </a:path>
            </a:pathLst>
          </a:custGeom>
          <a:solidFill>
            <a:srgbClr val="00B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37652" tIns="137652" rIns="137652" bIns="137652" numCol="1" spcCol="1270" anchor="ctr" anchorCtr="0">
            <a:noAutofit/>
          </a:bodyPr>
          <a:lstStyle/>
          <a:p>
            <a:pPr algn="ctr" defTabSz="1269616">
              <a:lnSpc>
                <a:spcPct val="90000"/>
              </a:lnSpc>
              <a:spcBef>
                <a:spcPct val="0"/>
              </a:spcBef>
              <a:spcAft>
                <a:spcPct val="35000"/>
              </a:spcAft>
            </a:pPr>
            <a:r>
              <a:rPr lang="en-US" sz="2900" dirty="0" smtClean="0">
                <a:solidFill>
                  <a:srgbClr val="00BCF2">
                    <a:lumMod val="50000"/>
                  </a:srgbClr>
                </a:solidFill>
              </a:rPr>
              <a:t>Rank Model Tuning App: </a:t>
            </a:r>
            <a:br>
              <a:rPr lang="en-US" sz="2900" dirty="0" smtClean="0">
                <a:solidFill>
                  <a:srgbClr val="00BCF2">
                    <a:lumMod val="50000"/>
                  </a:srgbClr>
                </a:solidFill>
              </a:rPr>
            </a:br>
            <a:r>
              <a:rPr lang="en-US" sz="2900" dirty="0" smtClean="0">
                <a:solidFill>
                  <a:srgbClr val="505050"/>
                </a:solidFill>
              </a:rPr>
              <a:t>Incrementally </a:t>
            </a:r>
            <a:r>
              <a:rPr lang="en-US" sz="2900" dirty="0">
                <a:solidFill>
                  <a:srgbClr val="505050"/>
                </a:solidFill>
              </a:rPr>
              <a:t>improve </a:t>
            </a:r>
            <a:r>
              <a:rPr lang="en-US" sz="2900" dirty="0" smtClean="0">
                <a:solidFill>
                  <a:srgbClr val="505050"/>
                </a:solidFill>
              </a:rPr>
              <a:t>rank models</a:t>
            </a:r>
            <a:endParaRPr lang="en-US" sz="2900" dirty="0">
              <a:solidFill>
                <a:srgbClr val="505050"/>
              </a:solidFill>
            </a:endParaRPr>
          </a:p>
        </p:txBody>
      </p:sp>
      <p:grpSp>
        <p:nvGrpSpPr>
          <p:cNvPr id="18" name="Group 17"/>
          <p:cNvGrpSpPr/>
          <p:nvPr/>
        </p:nvGrpSpPr>
        <p:grpSpPr>
          <a:xfrm>
            <a:off x="674550" y="1756727"/>
            <a:ext cx="912945" cy="4507583"/>
            <a:chOff x="661117" y="1722438"/>
            <a:chExt cx="894765" cy="4419600"/>
          </a:xfrm>
        </p:grpSpPr>
        <p:cxnSp>
          <p:nvCxnSpPr>
            <p:cNvPr id="11" name="Straight Arrow Connector 10"/>
            <p:cNvCxnSpPr/>
            <p:nvPr/>
          </p:nvCxnSpPr>
          <p:spPr>
            <a:xfrm>
              <a:off x="1007354" y="1722438"/>
              <a:ext cx="0" cy="441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rot="16200000">
              <a:off x="354176" y="3449696"/>
              <a:ext cx="1006023" cy="392142"/>
            </a:xfrm>
            <a:prstGeom prst="rect">
              <a:avLst/>
            </a:prstGeom>
            <a:noFill/>
          </p:spPr>
          <p:txBody>
            <a:bodyPr wrap="none" rtlCol="0">
              <a:spAutoFit/>
            </a:bodyPr>
            <a:lstStyle/>
            <a:p>
              <a:r>
                <a:rPr lang="en-US" sz="2000" dirty="0">
                  <a:solidFill>
                    <a:srgbClr val="505050"/>
                  </a:solidFill>
                </a:rPr>
                <a:t>Control</a:t>
              </a:r>
              <a:endParaRPr lang="en-US" sz="2400" dirty="0">
                <a:solidFill>
                  <a:srgbClr val="505050"/>
                </a:solidFill>
              </a:endParaRPr>
            </a:p>
          </p:txBody>
        </p:sp>
        <p:cxnSp>
          <p:nvCxnSpPr>
            <p:cNvPr id="13" name="Straight Arrow Connector 12"/>
            <p:cNvCxnSpPr/>
            <p:nvPr/>
          </p:nvCxnSpPr>
          <p:spPr>
            <a:xfrm flipV="1">
              <a:off x="1540754" y="1722438"/>
              <a:ext cx="0" cy="441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6200000">
              <a:off x="736469" y="3441694"/>
              <a:ext cx="1246684" cy="392142"/>
            </a:xfrm>
            <a:prstGeom prst="rect">
              <a:avLst/>
            </a:prstGeom>
            <a:noFill/>
          </p:spPr>
          <p:txBody>
            <a:bodyPr wrap="none" rtlCol="0">
              <a:spAutoFit/>
            </a:bodyPr>
            <a:lstStyle/>
            <a:p>
              <a:r>
                <a:rPr lang="en-US" sz="2000" dirty="0">
                  <a:solidFill>
                    <a:srgbClr val="505050"/>
                  </a:solidFill>
                </a:rPr>
                <a:t>Simplicity</a:t>
              </a:r>
              <a:endParaRPr lang="en-US" sz="2400" dirty="0">
                <a:solidFill>
                  <a:srgbClr val="505050"/>
                </a:solidFill>
              </a:endParaRPr>
            </a:p>
          </p:txBody>
        </p:sp>
      </p:grpSp>
      <p:sp>
        <p:nvSpPr>
          <p:cNvPr id="15" name="Rectangle 14"/>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Tools</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9474241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p:cNvPicPr>
          <p:nvPr/>
        </p:nvPicPr>
        <p:blipFill>
          <a:blip r:embed="rId3">
            <a:extLst>
              <a:ext uri="{28A0092B-C50C-407E-A947-70E740481C1C}">
                <a14:useLocalDpi xmlns:a14="http://schemas.microsoft.com/office/drawing/2010/main" val="0"/>
              </a:ext>
            </a:extLst>
          </a:blip>
          <a:stretch>
            <a:fillRect/>
          </a:stretch>
        </p:blipFill>
        <p:spPr>
          <a:xfrm>
            <a:off x="8081296" y="1540604"/>
            <a:ext cx="1944000" cy="1980000"/>
          </a:xfrm>
          <a:prstGeom prst="rect">
            <a:avLst/>
          </a:prstGeom>
        </p:spPr>
      </p:pic>
      <p:pic>
        <p:nvPicPr>
          <p:cNvPr id="5" name="Picture 4"/>
          <p:cNvPicPr>
            <a:picLocks noChangeAspect="1"/>
          </p:cNvPicPr>
          <p:nvPr/>
        </p:nvPicPr>
        <p:blipFill>
          <a:blip r:embed="rId4"/>
          <a:stretch>
            <a:fillRect/>
          </a:stretch>
        </p:blipFill>
        <p:spPr>
          <a:xfrm>
            <a:off x="457580" y="1577043"/>
            <a:ext cx="7120916" cy="4846267"/>
          </a:xfrm>
          <a:prstGeom prst="rect">
            <a:avLst/>
          </a:prstGeom>
        </p:spPr>
      </p:pic>
      <p:sp>
        <p:nvSpPr>
          <p:cNvPr id="3" name="Title 2"/>
          <p:cNvSpPr>
            <a:spLocks noGrp="1"/>
          </p:cNvSpPr>
          <p:nvPr>
            <p:ph type="title"/>
          </p:nvPr>
        </p:nvSpPr>
        <p:spPr/>
        <p:txBody>
          <a:bodyPr/>
          <a:lstStyle/>
          <a:p>
            <a:r>
              <a:rPr lang="en-US" dirty="0" err="1" smtClean="0"/>
              <a:t>Fabrice</a:t>
            </a:r>
            <a:r>
              <a:rPr lang="en-US" dirty="0" smtClean="0"/>
              <a:t> and the XT1000…</a:t>
            </a:r>
            <a:endParaRPr lang="en-US" dirty="0"/>
          </a:p>
        </p:txBody>
      </p:sp>
      <p:sp>
        <p:nvSpPr>
          <p:cNvPr id="8" name="TextBox 7"/>
          <p:cNvSpPr txBox="1"/>
          <p:nvPr/>
        </p:nvSpPr>
        <p:spPr>
          <a:xfrm>
            <a:off x="7864139" y="3405823"/>
            <a:ext cx="1542089" cy="1366528"/>
          </a:xfrm>
          <a:prstGeom prst="rect">
            <a:avLst/>
          </a:prstGeom>
          <a:noFill/>
        </p:spPr>
        <p:txBody>
          <a:bodyPr wrap="none" lIns="182880" tIns="146304" rIns="182880" bIns="146304" rtlCol="0">
            <a:spAutoFit/>
          </a:bodyPr>
          <a:lstStyle/>
          <a:p>
            <a:r>
              <a:rPr lang="en-US" sz="2400" dirty="0" smtClean="0">
                <a:solidFill>
                  <a:srgbClr val="505050"/>
                </a:solidFill>
              </a:rPr>
              <a:t>Attorney</a:t>
            </a:r>
            <a:endParaRPr lang="en-US" sz="2400" dirty="0">
              <a:solidFill>
                <a:srgbClr val="505050"/>
              </a:solidFill>
            </a:endParaRPr>
          </a:p>
          <a:p>
            <a:r>
              <a:rPr lang="en-US" sz="2400" dirty="0" smtClean="0">
                <a:solidFill>
                  <a:srgbClr val="505050"/>
                </a:solidFill>
              </a:rPr>
              <a:t>Legal</a:t>
            </a:r>
            <a:endParaRPr lang="en-US" sz="2400" dirty="0">
              <a:solidFill>
                <a:srgbClr val="505050"/>
              </a:solidFill>
            </a:endParaRPr>
          </a:p>
          <a:p>
            <a:pPr>
              <a:lnSpc>
                <a:spcPct val="90000"/>
              </a:lnSpc>
              <a:spcAft>
                <a:spcPts val="600"/>
              </a:spcAft>
            </a:pPr>
            <a:endParaRPr lang="en-US" sz="2400" dirty="0" err="1" smtClean="0">
              <a:gradFill>
                <a:gsLst>
                  <a:gs pos="2917">
                    <a:srgbClr val="505050"/>
                  </a:gs>
                  <a:gs pos="30000">
                    <a:srgbClr val="505050"/>
                  </a:gs>
                </a:gsLst>
                <a:lin ang="5400000" scaled="0"/>
              </a:gradFill>
            </a:endParaRPr>
          </a:p>
        </p:txBody>
      </p:sp>
      <p:sp>
        <p:nvSpPr>
          <p:cNvPr id="6" name="Rectangle 5"/>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Tools</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420332801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Managing Search Relevance </a:t>
            </a:r>
            <a:r>
              <a:rPr lang="en-US" dirty="0" smtClean="0"/>
              <a:t/>
            </a:r>
            <a:br>
              <a:rPr lang="en-US" dirty="0" smtClean="0"/>
            </a:br>
            <a:r>
              <a:rPr lang="en-US" dirty="0" smtClean="0"/>
              <a:t>in </a:t>
            </a:r>
            <a:r>
              <a:rPr lang="en-US" dirty="0"/>
              <a:t>SharePoint 2013 and O365</a:t>
            </a:r>
          </a:p>
        </p:txBody>
      </p:sp>
      <p:sp>
        <p:nvSpPr>
          <p:cNvPr id="5" name="Text Placeholder 4"/>
          <p:cNvSpPr>
            <a:spLocks noGrp="1"/>
          </p:cNvSpPr>
          <p:nvPr>
            <p:ph type="body" sz="quarter" idx="14"/>
          </p:nvPr>
        </p:nvSpPr>
        <p:spPr>
          <a:xfrm>
            <a:off x="1931886" y="4457379"/>
            <a:ext cx="4286351" cy="1371600"/>
          </a:xfrm>
        </p:spPr>
        <p:txBody>
          <a:bodyPr/>
          <a:lstStyle/>
          <a:p>
            <a:r>
              <a:rPr lang="en-US" dirty="0"/>
              <a:t>Mikael </a:t>
            </a:r>
            <a:r>
              <a:rPr lang="en-US" dirty="0" err="1"/>
              <a:t>Svenson</a:t>
            </a:r>
            <a:endParaRPr lang="en-US" dirty="0"/>
          </a:p>
          <a:p>
            <a:r>
              <a:rPr lang="en-US" dirty="0"/>
              <a:t>Principal Consultant</a:t>
            </a:r>
          </a:p>
          <a:p>
            <a:r>
              <a:rPr lang="en-US" dirty="0" err="1"/>
              <a:t>Puzzlepart</a:t>
            </a:r>
            <a:endParaRPr lang="en-US" dirty="0"/>
          </a:p>
        </p:txBody>
      </p:sp>
      <p:sp>
        <p:nvSpPr>
          <p:cNvPr id="2" name="Text Placeholder 1"/>
          <p:cNvSpPr>
            <a:spLocks noGrp="1"/>
          </p:cNvSpPr>
          <p:nvPr>
            <p:ph type="body" sz="quarter" idx="15"/>
          </p:nvPr>
        </p:nvSpPr>
        <p:spPr/>
        <p:txBody>
          <a:bodyPr/>
          <a:lstStyle/>
          <a:p>
            <a:r>
              <a:rPr lang="en-US" dirty="0" smtClean="0"/>
              <a:t>SPC382</a:t>
            </a:r>
            <a:endParaRPr lang="en-US" dirty="0"/>
          </a:p>
        </p:txBody>
      </p:sp>
      <p:sp>
        <p:nvSpPr>
          <p:cNvPr id="6" name="Text Placeholder 4"/>
          <p:cNvSpPr txBox="1">
            <a:spLocks/>
          </p:cNvSpPr>
          <p:nvPr/>
        </p:nvSpPr>
        <p:spPr bwMode="ltGray">
          <a:xfrm>
            <a:off x="6218237" y="4457379"/>
            <a:ext cx="4286351" cy="1371600"/>
          </a:xfrm>
          <a:prstGeom prst="rect">
            <a:avLst/>
          </a:prstGeom>
        </p:spPr>
        <p:txBody>
          <a:bodyPr vert="horz" wrap="square" lIns="146304" tIns="109728" rIns="146304" bIns="109728" rtlCol="0">
            <a:noAutofit/>
          </a:bodyPr>
          <a:lstStyle>
            <a:lvl1pPr marL="0" marR="0" indent="0" algn="l" defTabSz="932742" rtl="0" eaLnBrk="1" fontAlgn="auto" latinLnBrk="0" hangingPunct="1">
              <a:lnSpc>
                <a:spcPct val="90000"/>
              </a:lnSpc>
              <a:spcBef>
                <a:spcPts val="0"/>
              </a:spcBef>
              <a:spcAft>
                <a:spcPts val="0"/>
              </a:spcAft>
              <a:buClr>
                <a:schemeClr val="tx1"/>
              </a:buClr>
              <a:buSzPct val="90000"/>
              <a:buFont typeface="Wingdings" panose="05000000000000000000" pitchFamily="2" charset="2"/>
              <a:buNone/>
              <a:tabLst/>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David </a:t>
            </a:r>
            <a:r>
              <a:rPr lang="en-US" dirty="0" err="1"/>
              <a:t>Hollembaek</a:t>
            </a:r>
            <a:endParaRPr lang="en-US" dirty="0"/>
          </a:p>
          <a:p>
            <a:r>
              <a:rPr lang="en-US" dirty="0"/>
              <a:t>Senior Consultant</a:t>
            </a:r>
          </a:p>
          <a:p>
            <a:r>
              <a:rPr lang="en-US" dirty="0"/>
              <a:t>Microsoft</a:t>
            </a:r>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Fabrice</a:t>
            </a:r>
            <a:r>
              <a:rPr lang="en-US" dirty="0" smtClean="0"/>
              <a:t> in Legal	</a:t>
            </a:r>
            <a:endParaRPr lang="en-US" dirty="0"/>
          </a:p>
        </p:txBody>
      </p:sp>
      <p:sp>
        <p:nvSpPr>
          <p:cNvPr id="2" name="Text Placeholder 1"/>
          <p:cNvSpPr>
            <a:spLocks noGrp="1"/>
          </p:cNvSpPr>
          <p:nvPr>
            <p:ph type="body" sz="quarter" idx="10"/>
          </p:nvPr>
        </p:nvSpPr>
        <p:spPr>
          <a:xfrm>
            <a:off x="274639" y="1212849"/>
            <a:ext cx="5486399" cy="4105739"/>
          </a:xfrm>
        </p:spPr>
        <p:txBody>
          <a:bodyPr/>
          <a:lstStyle/>
          <a:p>
            <a:r>
              <a:rPr lang="en-US" dirty="0" smtClean="0"/>
              <a:t>Legal Repository</a:t>
            </a:r>
          </a:p>
          <a:p>
            <a:r>
              <a:rPr lang="en-US" dirty="0" smtClean="0"/>
              <a:t>Active Litigation </a:t>
            </a:r>
          </a:p>
          <a:p>
            <a:r>
              <a:rPr lang="en-US" dirty="0" smtClean="0"/>
              <a:t>Research Library</a:t>
            </a:r>
          </a:p>
          <a:p>
            <a:endParaRPr lang="en-US" dirty="0" smtClean="0"/>
          </a:p>
          <a:p>
            <a:r>
              <a:rPr lang="en-US" dirty="0" smtClean="0"/>
              <a:t>Quick “No‘s“</a:t>
            </a:r>
          </a:p>
          <a:p>
            <a:pPr lvl="1"/>
            <a:r>
              <a:rPr lang="en-US" dirty="0" smtClean="0"/>
              <a:t>No Content Control</a:t>
            </a:r>
          </a:p>
          <a:p>
            <a:pPr lvl="1"/>
            <a:r>
              <a:rPr lang="en-US" dirty="0" smtClean="0"/>
              <a:t>No Thesaurus</a:t>
            </a:r>
            <a:endParaRPr lang="en-US" dirty="0"/>
          </a:p>
        </p:txBody>
      </p:sp>
      <p:sp>
        <p:nvSpPr>
          <p:cNvPr id="5" name="Text Placeholder 4"/>
          <p:cNvSpPr>
            <a:spLocks noGrp="1"/>
          </p:cNvSpPr>
          <p:nvPr>
            <p:ph type="body" sz="quarter" idx="11"/>
          </p:nvPr>
        </p:nvSpPr>
        <p:spPr>
          <a:xfrm>
            <a:off x="6675439" y="1212849"/>
            <a:ext cx="5486399" cy="683264"/>
          </a:xfrm>
        </p:spPr>
        <p:txBody>
          <a:bodyPr/>
          <a:lstStyle/>
          <a:p>
            <a:endParaRPr lang="en-US" dirty="0"/>
          </a:p>
        </p:txBody>
      </p:sp>
      <p:pic>
        <p:nvPicPr>
          <p:cNvPr id="4"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5536" y="1212084"/>
            <a:ext cx="7146302" cy="5187525"/>
          </a:xfrm>
          <a:prstGeom prst="rect">
            <a:avLst/>
          </a:prstGeom>
        </p:spPr>
      </p:pic>
      <p:sp>
        <p:nvSpPr>
          <p:cNvPr id="6" name="Rectangle 5"/>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Tools</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319858306"/>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Capturing Intent – Query Modifiers</a:t>
            </a:r>
            <a:endParaRPr lang="en-US" dirty="0"/>
          </a:p>
        </p:txBody>
      </p:sp>
      <p:sp>
        <p:nvSpPr>
          <p:cNvPr id="4" name="Text Placeholder 3"/>
          <p:cNvSpPr>
            <a:spLocks noGrp="1"/>
          </p:cNvSpPr>
          <p:nvPr>
            <p:ph type="body" sz="quarter" idx="10"/>
          </p:nvPr>
        </p:nvSpPr>
        <p:spPr>
          <a:xfrm>
            <a:off x="274639" y="1212849"/>
            <a:ext cx="5486399" cy="3945696"/>
          </a:xfrm>
        </p:spPr>
        <p:txBody>
          <a:bodyPr/>
          <a:lstStyle/>
          <a:p>
            <a:pPr marL="0" indent="0">
              <a:buNone/>
            </a:pPr>
            <a:r>
              <a:rPr lang="en-US" dirty="0" smtClean="0"/>
              <a:t>What can change a query?</a:t>
            </a:r>
          </a:p>
          <a:p>
            <a:endParaRPr lang="en-US" dirty="0" smtClean="0"/>
          </a:p>
          <a:p>
            <a:r>
              <a:rPr lang="en-US" dirty="0" smtClean="0"/>
              <a:t>User.&lt;property&gt;</a:t>
            </a:r>
          </a:p>
          <a:p>
            <a:r>
              <a:rPr lang="en-US" dirty="0" smtClean="0"/>
              <a:t>Site/</a:t>
            </a:r>
            <a:r>
              <a:rPr lang="en-US" dirty="0" err="1" smtClean="0"/>
              <a:t>SiteCollection</a:t>
            </a:r>
            <a:endParaRPr lang="en-US" dirty="0" smtClean="0"/>
          </a:p>
          <a:p>
            <a:r>
              <a:rPr lang="en-US" dirty="0" smtClean="0"/>
              <a:t>Today</a:t>
            </a:r>
          </a:p>
          <a:p>
            <a:endParaRPr lang="en-US" dirty="0"/>
          </a:p>
        </p:txBody>
      </p:sp>
      <p:sp>
        <p:nvSpPr>
          <p:cNvPr id="2" name="Text Placeholder 1"/>
          <p:cNvSpPr>
            <a:spLocks noGrp="1"/>
          </p:cNvSpPr>
          <p:nvPr>
            <p:ph type="body" sz="quarter" idx="11"/>
          </p:nvPr>
        </p:nvSpPr>
        <p:spPr>
          <a:xfrm>
            <a:off x="6675439" y="1212849"/>
            <a:ext cx="5486399" cy="3945696"/>
          </a:xfrm>
        </p:spPr>
        <p:txBody>
          <a:bodyPr/>
          <a:lstStyle/>
          <a:p>
            <a:endParaRPr lang="en-US" dirty="0" smtClean="0"/>
          </a:p>
          <a:p>
            <a:endParaRPr lang="en-US" dirty="0" smtClean="0"/>
          </a:p>
          <a:p>
            <a:pPr marL="0" indent="0">
              <a:buNone/>
            </a:pPr>
            <a:r>
              <a:rPr lang="en-US" dirty="0" smtClean="0"/>
              <a:t>path:{Site}</a:t>
            </a:r>
          </a:p>
          <a:p>
            <a:pPr marL="0" indent="0">
              <a:buNone/>
            </a:pPr>
            <a:r>
              <a:rPr lang="en-US" dirty="0" smtClean="0"/>
              <a:t>author:{</a:t>
            </a:r>
            <a:r>
              <a:rPr lang="en-US" dirty="0" err="1" smtClean="0"/>
              <a:t>User.Name</a:t>
            </a:r>
            <a:r>
              <a:rPr lang="en-US" dirty="0" smtClean="0"/>
              <a:t>}</a:t>
            </a:r>
          </a:p>
          <a:p>
            <a:pPr marL="0" indent="0">
              <a:buNone/>
            </a:pPr>
            <a:r>
              <a:rPr lang="en-US" dirty="0" err="1" smtClean="0"/>
              <a:t>webid</a:t>
            </a:r>
            <a:r>
              <a:rPr lang="en-US" dirty="0" smtClean="0"/>
              <a:t>:{Site.ID}</a:t>
            </a:r>
          </a:p>
          <a:p>
            <a:pPr marL="0" indent="0">
              <a:buNone/>
            </a:pPr>
            <a:r>
              <a:rPr lang="en-US" dirty="0" smtClean="0"/>
              <a:t>property:{</a:t>
            </a:r>
            <a:r>
              <a:rPr lang="en-US" dirty="0" err="1" smtClean="0"/>
              <a:t>Page.Owner</a:t>
            </a:r>
            <a:r>
              <a:rPr lang="en-US" dirty="0" smtClean="0"/>
              <a:t>}</a:t>
            </a:r>
          </a:p>
        </p:txBody>
      </p:sp>
      <p:sp>
        <p:nvSpPr>
          <p:cNvPr id="5" name="Rectangle 4"/>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Tools</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908258022"/>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769989"/>
          </a:xfrm>
        </p:spPr>
        <p:txBody>
          <a:bodyPr/>
          <a:lstStyle/>
          <a:p>
            <a:pPr marL="0" indent="0">
              <a:buNone/>
            </a:pPr>
            <a:r>
              <a:rPr lang="en-US" dirty="0" smtClean="0"/>
              <a:t>What can trigger a rule based on intent?</a:t>
            </a:r>
          </a:p>
          <a:p>
            <a:endParaRPr lang="en-US" dirty="0" smtClean="0"/>
          </a:p>
          <a:p>
            <a:r>
              <a:rPr lang="en-US" dirty="0" smtClean="0"/>
              <a:t>Action terms</a:t>
            </a:r>
          </a:p>
          <a:p>
            <a:r>
              <a:rPr lang="en-US" dirty="0" smtClean="0"/>
              <a:t>“More likely” queries</a:t>
            </a:r>
          </a:p>
        </p:txBody>
      </p:sp>
      <p:sp>
        <p:nvSpPr>
          <p:cNvPr id="3" name="Title 2"/>
          <p:cNvSpPr>
            <a:spLocks noGrp="1"/>
          </p:cNvSpPr>
          <p:nvPr>
            <p:ph type="title"/>
          </p:nvPr>
        </p:nvSpPr>
        <p:spPr/>
        <p:txBody>
          <a:bodyPr/>
          <a:lstStyle/>
          <a:p>
            <a:r>
              <a:rPr lang="en-US" dirty="0" smtClean="0"/>
              <a:t>Capturing Intent - Triggers</a:t>
            </a:r>
            <a:endParaRPr lang="en-US" dirty="0"/>
          </a:p>
        </p:txBody>
      </p:sp>
      <p:sp>
        <p:nvSpPr>
          <p:cNvPr id="5" name="Rectangle 4"/>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Tools</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521287488"/>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Result </a:t>
            </a:r>
            <a:r>
              <a:rPr lang="en-US" dirty="0" smtClean="0"/>
              <a:t>Blocks</a:t>
            </a:r>
            <a:br>
              <a:rPr lang="en-US" dirty="0" smtClean="0"/>
            </a:br>
            <a:r>
              <a:rPr lang="en-US" sz="4800" dirty="0" smtClean="0"/>
              <a:t>The </a:t>
            </a:r>
            <a:r>
              <a:rPr lang="en-US" sz="4800" dirty="0"/>
              <a:t>Tools in Practice</a:t>
            </a:r>
            <a:endParaRPr lang="en-US" dirty="0"/>
          </a:p>
        </p:txBody>
      </p:sp>
    </p:spTree>
    <p:extLst>
      <p:ext uri="{BB962C8B-B14F-4D97-AF65-F5344CB8AC3E}">
        <p14:creationId xmlns:p14="http://schemas.microsoft.com/office/powerpoint/2010/main" val="394628510"/>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Trigger on Intent</a:t>
            </a:r>
            <a:br>
              <a:rPr lang="en-US" dirty="0" smtClean="0"/>
            </a:br>
            <a:r>
              <a:rPr lang="en-US" sz="3600" dirty="0" smtClean="0"/>
              <a:t> Demo 1</a:t>
            </a:r>
            <a:endParaRPr lang="en-US" dirty="0"/>
          </a:p>
        </p:txBody>
      </p:sp>
      <p:sp>
        <p:nvSpPr>
          <p:cNvPr id="3" name="Content Placeholder 2"/>
          <p:cNvSpPr>
            <a:spLocks noGrp="1"/>
          </p:cNvSpPr>
          <p:nvPr>
            <p:ph type="body" sz="quarter" idx="12"/>
          </p:nvPr>
        </p:nvSpPr>
        <p:spPr>
          <a:prstGeom prst="rect">
            <a:avLst/>
          </a:prstGeom>
        </p:spPr>
        <p:txBody>
          <a:bodyPr lIns="93269" tIns="46634" rIns="93269" bIns="46634"/>
          <a:lstStyle/>
          <a:p>
            <a:pPr marL="571500" indent="-571500">
              <a:buFont typeface="Arial" panose="020B0604020202020204" pitchFamily="34" charset="0"/>
              <a:buChar char="•"/>
            </a:pPr>
            <a:r>
              <a:rPr lang="en-US" dirty="0" smtClean="0"/>
              <a:t>Show result block for blog posts</a:t>
            </a:r>
          </a:p>
          <a:p>
            <a:pPr marL="571500" indent="-571500">
              <a:buFont typeface="Arial" panose="020B0604020202020204" pitchFamily="34" charset="0"/>
              <a:buChar char="•"/>
            </a:pPr>
            <a:r>
              <a:rPr lang="en-US" dirty="0" smtClean="0"/>
              <a:t>Add a custom “show more” link with action term</a:t>
            </a:r>
          </a:p>
          <a:p>
            <a:pPr marL="571500" indent="-571500">
              <a:buFont typeface="Arial" panose="020B0604020202020204" pitchFamily="34" charset="0"/>
              <a:buChar char="•"/>
            </a:pPr>
            <a:r>
              <a:rPr lang="en-US" dirty="0" smtClean="0"/>
              <a:t>Use action term “blog” to show only blog posts</a:t>
            </a:r>
          </a:p>
        </p:txBody>
      </p:sp>
    </p:spTree>
    <p:extLst>
      <p:ext uri="{BB962C8B-B14F-4D97-AF65-F5344CB8AC3E}">
        <p14:creationId xmlns:p14="http://schemas.microsoft.com/office/powerpoint/2010/main" val="180086577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4678204"/>
          </a:xfrm>
        </p:spPr>
        <p:txBody>
          <a:bodyPr/>
          <a:lstStyle/>
          <a:p>
            <a:r>
              <a:rPr lang="en-US" dirty="0" smtClean="0"/>
              <a:t>Create Result Source for blog posts</a:t>
            </a:r>
          </a:p>
          <a:p>
            <a:endParaRPr lang="en-US" dirty="0" smtClean="0"/>
          </a:p>
          <a:p>
            <a:r>
              <a:rPr lang="en-US" dirty="0" smtClean="0"/>
              <a:t>Create catch-all rule to show blog post block</a:t>
            </a:r>
          </a:p>
          <a:p>
            <a:endParaRPr lang="en-US" dirty="0" smtClean="0"/>
          </a:p>
          <a:p>
            <a:r>
              <a:rPr lang="en-US" dirty="0" smtClean="0"/>
              <a:t>Use action term to capture intent and only show blog posts</a:t>
            </a:r>
          </a:p>
          <a:p>
            <a:endParaRPr lang="en-US" dirty="0"/>
          </a:p>
        </p:txBody>
      </p:sp>
      <p:sp>
        <p:nvSpPr>
          <p:cNvPr id="4" name="Title 3"/>
          <p:cNvSpPr>
            <a:spLocks noGrp="1"/>
          </p:cNvSpPr>
          <p:nvPr>
            <p:ph type="title"/>
          </p:nvPr>
        </p:nvSpPr>
        <p:spPr/>
        <p:txBody>
          <a:bodyPr/>
          <a:lstStyle/>
          <a:p>
            <a:r>
              <a:rPr lang="en-US" dirty="0" smtClean="0"/>
              <a:t>Demo 1 – recap</a:t>
            </a:r>
            <a:endParaRPr lang="en-US" dirty="0"/>
          </a:p>
        </p:txBody>
      </p:sp>
      <p:sp>
        <p:nvSpPr>
          <p:cNvPr id="6" name="Rectangle 5"/>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Tools</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620053546"/>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Query </a:t>
            </a:r>
            <a:r>
              <a:rPr lang="en-US" dirty="0" smtClean="0"/>
              <a:t>Rules</a:t>
            </a:r>
            <a:br>
              <a:rPr lang="en-US" dirty="0" smtClean="0"/>
            </a:br>
            <a:r>
              <a:rPr lang="en-US" sz="4800" dirty="0" smtClean="0">
                <a:gradFill>
                  <a:gsLst>
                    <a:gs pos="91241">
                      <a:srgbClr val="FFFFFF"/>
                    </a:gs>
                    <a:gs pos="57000">
                      <a:srgbClr val="FFFFFF"/>
                    </a:gs>
                    <a:gs pos="18000">
                      <a:srgbClr val="FFFFFF"/>
                    </a:gs>
                  </a:gsLst>
                  <a:lin ang="5400000" scaled="0"/>
                </a:gradFill>
              </a:rPr>
              <a:t>The </a:t>
            </a:r>
            <a:r>
              <a:rPr lang="en-US" sz="4800" dirty="0">
                <a:gradFill>
                  <a:gsLst>
                    <a:gs pos="91241">
                      <a:srgbClr val="FFFFFF"/>
                    </a:gs>
                    <a:gs pos="57000">
                      <a:srgbClr val="FFFFFF"/>
                    </a:gs>
                    <a:gs pos="18000">
                      <a:srgbClr val="FFFFFF"/>
                    </a:gs>
                  </a:gsLst>
                  <a:lin ang="5400000" scaled="0"/>
                </a:gradFill>
              </a:rPr>
              <a:t>Tools in Practice</a:t>
            </a:r>
            <a:endParaRPr lang="en-US" dirty="0"/>
          </a:p>
        </p:txBody>
      </p:sp>
    </p:spTree>
    <p:extLst>
      <p:ext uri="{BB962C8B-B14F-4D97-AF65-F5344CB8AC3E}">
        <p14:creationId xmlns:p14="http://schemas.microsoft.com/office/powerpoint/2010/main" val="4235061026"/>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Query Rules: conditions and actions</a:t>
            </a:r>
            <a:endParaRPr lang="en-US" dirty="0"/>
          </a:p>
        </p:txBody>
      </p:sp>
      <p:sp>
        <p:nvSpPr>
          <p:cNvPr id="4" name="Rectangle 3"/>
          <p:cNvSpPr/>
          <p:nvPr/>
        </p:nvSpPr>
        <p:spPr bwMode="auto">
          <a:xfrm>
            <a:off x="480469" y="1291798"/>
            <a:ext cx="6286358" cy="559562"/>
          </a:xfrm>
          <a:prstGeom prst="rect">
            <a:avLst/>
          </a:prstGeom>
          <a:solidFill>
            <a:srgbClr val="68217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93260" numCol="1" spcCol="0" rtlCol="0" fromWordArt="0" anchor="b" anchorCtr="0" forceAA="0" compatLnSpc="1">
            <a:prstTxWarp prst="textNoShape">
              <a:avLst/>
            </a:prstTxWarp>
            <a:noAutofit/>
          </a:bodyPr>
          <a:lstStyle/>
          <a:p>
            <a:pPr algn="ctr" defTabSz="932290" fontAlgn="base">
              <a:spcBef>
                <a:spcPct val="0"/>
              </a:spcBef>
              <a:spcAft>
                <a:spcPct val="0"/>
              </a:spcAft>
            </a:pPr>
            <a:endParaRPr lang="en-US" sz="1224" spc="-51" dirty="0" err="1">
              <a:gradFill>
                <a:gsLst>
                  <a:gs pos="0">
                    <a:srgbClr val="000000"/>
                  </a:gs>
                  <a:gs pos="100000">
                    <a:srgbClr val="000000"/>
                  </a:gs>
                </a:gsLst>
                <a:lin ang="5400000" scaled="0"/>
              </a:gradFill>
              <a:ea typeface="Segoe UI" pitchFamily="34" charset="0"/>
              <a:cs typeface="Segoe UI" pitchFamily="34" charset="0"/>
            </a:endParaRPr>
          </a:p>
        </p:txBody>
      </p:sp>
      <p:sp>
        <p:nvSpPr>
          <p:cNvPr id="5" name="Text Placeholder 4"/>
          <p:cNvSpPr txBox="1">
            <a:spLocks/>
          </p:cNvSpPr>
          <p:nvPr/>
        </p:nvSpPr>
        <p:spPr>
          <a:xfrm>
            <a:off x="468514" y="1833578"/>
            <a:ext cx="6286358" cy="4071396"/>
          </a:xfrm>
          <a:prstGeom prst="rect">
            <a:avLst/>
          </a:prstGeom>
          <a:solidFill>
            <a:srgbClr val="F5F5F5"/>
          </a:solidFill>
        </p:spPr>
        <p:txBody>
          <a:bodyPr lIns="139891" tIns="74608" rIns="139891" bIns="0">
            <a:spAutoFit/>
          </a:bodyPr>
          <a:lstStyle>
            <a:defPPr>
              <a:defRPr lang="en-US"/>
            </a:defPPr>
            <a:lvl1pPr indent="0">
              <a:lnSpc>
                <a:spcPct val="90000"/>
              </a:lnSpc>
              <a:spcBef>
                <a:spcPct val="20000"/>
              </a:spcBef>
              <a:buSzPct val="90000"/>
              <a:buFont typeface="Wingdings" pitchFamily="2" charset="2"/>
              <a:buNone/>
              <a:defRPr sz="2400">
                <a:gradFill>
                  <a:gsLst>
                    <a:gs pos="0">
                      <a:schemeClr val="bg1"/>
                    </a:gs>
                    <a:gs pos="100000">
                      <a:schemeClr val="bg1"/>
                    </a:gs>
                  </a:gsLst>
                  <a:lin ang="5400000" scaled="0"/>
                </a:gradFill>
              </a:defRPr>
            </a:lvl1pPr>
            <a:lvl2pPr marL="800100" indent="-339725">
              <a:lnSpc>
                <a:spcPct val="90000"/>
              </a:lnSpc>
              <a:spcBef>
                <a:spcPct val="20000"/>
              </a:spcBef>
              <a:buSzPct val="90000"/>
              <a:buFont typeface="Wingdings" pitchFamily="2" charset="2"/>
              <a:buChar char="§"/>
              <a:defRPr sz="2000">
                <a:gradFill>
                  <a:gsLst>
                    <a:gs pos="0">
                      <a:schemeClr val="tx1"/>
                    </a:gs>
                    <a:gs pos="86000">
                      <a:schemeClr val="tx1"/>
                    </a:gs>
                  </a:gsLst>
                  <a:lin ang="5400000" scaled="0"/>
                </a:gradFill>
                <a:latin typeface="Segoe UI Light" pitchFamily="34" charset="0"/>
              </a:defRPr>
            </a:lvl2pPr>
            <a:lvl3pPr marL="1143000" indent="-287338">
              <a:lnSpc>
                <a:spcPct val="90000"/>
              </a:lnSpc>
              <a:spcBef>
                <a:spcPct val="20000"/>
              </a:spcBef>
              <a:buSzPct val="90000"/>
              <a:buFont typeface="Wingdings" pitchFamily="2" charset="2"/>
              <a:buChar char="§"/>
              <a:defRPr>
                <a:gradFill>
                  <a:gsLst>
                    <a:gs pos="0">
                      <a:schemeClr val="tx1"/>
                    </a:gs>
                    <a:gs pos="86000">
                      <a:schemeClr val="tx1"/>
                    </a:gs>
                  </a:gsLst>
                  <a:lin ang="5400000" scaled="0"/>
                </a:gradFill>
                <a:latin typeface="Segoe UI Light" pitchFamily="34" charset="0"/>
              </a:defRPr>
            </a:lvl3pPr>
            <a:lvl4pPr marL="1485900" indent="-227013">
              <a:lnSpc>
                <a:spcPct val="90000"/>
              </a:lnSpc>
              <a:spcBef>
                <a:spcPct val="20000"/>
              </a:spcBef>
              <a:buSzPct val="90000"/>
              <a:buFont typeface="Wingdings" pitchFamily="2" charset="2"/>
              <a:buChar char="§"/>
              <a:defRPr sz="1600">
                <a:gradFill>
                  <a:gsLst>
                    <a:gs pos="0">
                      <a:schemeClr val="tx1"/>
                    </a:gs>
                    <a:gs pos="86000">
                      <a:schemeClr val="tx1"/>
                    </a:gs>
                  </a:gsLst>
                  <a:lin ang="5400000" scaled="0"/>
                </a:gradFill>
                <a:latin typeface="Segoe UI Light" pitchFamily="34" charset="0"/>
              </a:defRPr>
            </a:lvl4pPr>
            <a:lvl5pPr marL="1828800" indent="-223838">
              <a:lnSpc>
                <a:spcPct val="90000"/>
              </a:lnSpc>
              <a:spcBef>
                <a:spcPct val="20000"/>
              </a:spcBef>
              <a:buSzPct val="90000"/>
              <a:buFont typeface="Wingdings" pitchFamily="2" charset="2"/>
              <a:buChar char="§"/>
              <a:defRPr sz="1600">
                <a:gradFill>
                  <a:gsLst>
                    <a:gs pos="0">
                      <a:schemeClr val="tx1"/>
                    </a:gs>
                    <a:gs pos="86000">
                      <a:schemeClr val="tx1"/>
                    </a:gs>
                  </a:gsLst>
                  <a:lin ang="5400000" scaled="0"/>
                </a:gradFill>
                <a:latin typeface="Segoe UI Light" pitchFamily="34" charset="0"/>
              </a:defRPr>
            </a:lvl5pPr>
            <a:lvl6pPr marL="2514499" indent="-228591">
              <a:spcBef>
                <a:spcPct val="20000"/>
              </a:spcBef>
              <a:buFont typeface="Arial" pitchFamily="34" charset="0"/>
              <a:buChar char="•"/>
              <a:defRPr sz="2000"/>
            </a:lvl6pPr>
            <a:lvl7pPr marL="2971681" indent="-228591">
              <a:spcBef>
                <a:spcPct val="20000"/>
              </a:spcBef>
              <a:buFont typeface="Arial" pitchFamily="34" charset="0"/>
              <a:buChar char="•"/>
              <a:defRPr sz="2000"/>
            </a:lvl7pPr>
            <a:lvl8pPr marL="3428863" indent="-228591">
              <a:spcBef>
                <a:spcPct val="20000"/>
              </a:spcBef>
              <a:buFont typeface="Arial" pitchFamily="34" charset="0"/>
              <a:buChar char="•"/>
              <a:defRPr sz="2000"/>
            </a:lvl8pPr>
            <a:lvl9pPr marL="3886045" indent="-228591">
              <a:spcBef>
                <a:spcPct val="20000"/>
              </a:spcBef>
              <a:buFont typeface="Arial" pitchFamily="34" charset="0"/>
              <a:buChar char="•"/>
              <a:defRPr sz="2000"/>
            </a:lvl9pPr>
          </a:lstStyle>
          <a:p>
            <a:r>
              <a:rPr lang="en-US" cap="small" dirty="0" smtClean="0">
                <a:solidFill>
                  <a:srgbClr val="505050"/>
                </a:solidFill>
              </a:rPr>
              <a:t>Dictionary-based </a:t>
            </a:r>
            <a:r>
              <a:rPr lang="en-US" cap="small" dirty="0">
                <a:solidFill>
                  <a:srgbClr val="505050"/>
                </a:solidFill>
              </a:rPr>
              <a:t>Matches</a:t>
            </a:r>
          </a:p>
          <a:p>
            <a:pPr marL="757735" indent="-757735">
              <a:buFont typeface="Arial" pitchFamily="34" charset="0"/>
              <a:buChar char="•"/>
            </a:pPr>
            <a:r>
              <a:rPr lang="en-US" dirty="0">
                <a:solidFill>
                  <a:srgbClr val="00188F"/>
                </a:solidFill>
              </a:rPr>
              <a:t>Exact match, beginning or end</a:t>
            </a:r>
          </a:p>
          <a:p>
            <a:pPr marL="757735" indent="-757735">
              <a:buFont typeface="Arial" pitchFamily="34" charset="0"/>
              <a:buChar char="•"/>
            </a:pPr>
            <a:r>
              <a:rPr lang="en-US" dirty="0">
                <a:solidFill>
                  <a:srgbClr val="00188F"/>
                </a:solidFill>
              </a:rPr>
              <a:t>Ad-hoc or term store dictionary</a:t>
            </a:r>
          </a:p>
          <a:p>
            <a:pPr marL="757735" indent="-757735">
              <a:buFont typeface="Arial" pitchFamily="34" charset="0"/>
              <a:buChar char="•"/>
            </a:pPr>
            <a:r>
              <a:rPr lang="en-US" dirty="0">
                <a:solidFill>
                  <a:srgbClr val="00188F"/>
                </a:solidFill>
              </a:rPr>
              <a:t>Match a regex (advanced)</a:t>
            </a:r>
          </a:p>
          <a:p>
            <a:endParaRPr lang="en-US" dirty="0">
              <a:gradFill>
                <a:gsLst>
                  <a:gs pos="5417">
                    <a:srgbClr val="505050"/>
                  </a:gs>
                  <a:gs pos="28000">
                    <a:srgbClr val="505050"/>
                  </a:gs>
                </a:gsLst>
                <a:lin ang="5400000" scaled="0"/>
              </a:gradFill>
            </a:endParaRPr>
          </a:p>
          <a:p>
            <a:r>
              <a:rPr lang="en-US" cap="small" dirty="0">
                <a:solidFill>
                  <a:srgbClr val="505050"/>
                </a:solidFill>
              </a:rPr>
              <a:t>Historical (Log-based) Matches</a:t>
            </a:r>
          </a:p>
          <a:p>
            <a:pPr marL="757735" indent="-757735">
              <a:buFont typeface="Arial" pitchFamily="34" charset="0"/>
              <a:buChar char="•"/>
            </a:pPr>
            <a:r>
              <a:rPr lang="en-US" dirty="0">
                <a:solidFill>
                  <a:srgbClr val="00188F"/>
                </a:solidFill>
              </a:rPr>
              <a:t>Is this query more likely aimed at the following source…?</a:t>
            </a:r>
          </a:p>
          <a:p>
            <a:pPr marL="757735" indent="-757735">
              <a:buFont typeface="Arial" pitchFamily="34" charset="0"/>
              <a:buChar char="•"/>
            </a:pPr>
            <a:r>
              <a:rPr lang="en-US" dirty="0">
                <a:solidFill>
                  <a:srgbClr val="00188F"/>
                </a:solidFill>
              </a:rPr>
              <a:t>Do people mostly click on result of the following type…?</a:t>
            </a:r>
          </a:p>
        </p:txBody>
      </p:sp>
      <p:sp>
        <p:nvSpPr>
          <p:cNvPr id="6" name="Text Placeholder 4"/>
          <p:cNvSpPr txBox="1">
            <a:spLocks/>
          </p:cNvSpPr>
          <p:nvPr/>
        </p:nvSpPr>
        <p:spPr>
          <a:xfrm>
            <a:off x="480469" y="1335985"/>
            <a:ext cx="6286358" cy="387798"/>
          </a:xfrm>
          <a:prstGeom prst="rect">
            <a:avLst/>
          </a:prstGeom>
        </p:spPr>
        <p:txBody>
          <a:bodyPr wrap="square" lIns="139891" tIns="0" rIns="139891" bIns="0" anchor="ctr" anchorCtr="0">
            <a:spAutoFit/>
          </a:bodyPr>
          <a:lstStyle>
            <a:lvl1pPr marL="0" indent="0" algn="l" defTabSz="914363" rtl="0" eaLnBrk="1" latinLnBrk="0" hangingPunct="1">
              <a:lnSpc>
                <a:spcPct val="90000"/>
              </a:lnSpc>
              <a:spcBef>
                <a:spcPct val="20000"/>
              </a:spcBef>
              <a:buSzPct val="90000"/>
              <a:buFont typeface="Wingdings" pitchFamily="2" charset="2"/>
              <a:buNone/>
              <a:defRPr sz="2800" kern="1200" baseline="0">
                <a:gradFill>
                  <a:gsLst>
                    <a:gs pos="0">
                      <a:schemeClr val="tx1"/>
                    </a:gs>
                    <a:gs pos="86000">
                      <a:schemeClr val="tx1"/>
                    </a:gs>
                  </a:gsLst>
                  <a:lin ang="5400000" scaled="0"/>
                </a:gradFill>
                <a:latin typeface="Segoe UI Semibold" pitchFamily="34" charset="0"/>
                <a:ea typeface="+mn-ea"/>
                <a:cs typeface="+mn-cs"/>
              </a:defRPr>
            </a:lvl1pPr>
            <a:lvl2pPr marL="855663" indent="-395288" algn="l" defTabSz="914363" rtl="0" eaLnBrk="1" latinLnBrk="0" hangingPunct="1">
              <a:lnSpc>
                <a:spcPct val="90000"/>
              </a:lnSpc>
              <a:spcBef>
                <a:spcPct val="20000"/>
              </a:spcBef>
              <a:buSzPct val="90000"/>
              <a:buFont typeface="Wingdings" pitchFamily="2" charset="2"/>
              <a:buChar char="§"/>
              <a:defRPr sz="2400" kern="1200">
                <a:gradFill>
                  <a:gsLst>
                    <a:gs pos="0">
                      <a:schemeClr val="tx1"/>
                    </a:gs>
                    <a:gs pos="86000">
                      <a:schemeClr val="tx1"/>
                    </a:gs>
                  </a:gsLst>
                  <a:lin ang="5400000" scaled="0"/>
                </a:gradFill>
                <a:latin typeface="Segoe UI Light" pitchFamily="34" charset="0"/>
                <a:ea typeface="+mn-ea"/>
                <a:cs typeface="+mn-cs"/>
              </a:defRPr>
            </a:lvl2pPr>
            <a:lvl3pPr marL="1204913" indent="-349250" algn="l" defTabSz="914363" rtl="0" eaLnBrk="1" latinLnBrk="0" hangingPunct="1">
              <a:lnSpc>
                <a:spcPct val="90000"/>
              </a:lnSpc>
              <a:spcBef>
                <a:spcPct val="20000"/>
              </a:spcBef>
              <a:buSzPct val="90000"/>
              <a:buFont typeface="Wingdings" pitchFamily="2" charset="2"/>
              <a:buChar char="§"/>
              <a:defRPr sz="2000" kern="1200">
                <a:gradFill>
                  <a:gsLst>
                    <a:gs pos="0">
                      <a:schemeClr val="tx1"/>
                    </a:gs>
                    <a:gs pos="86000">
                      <a:schemeClr val="tx1"/>
                    </a:gs>
                  </a:gsLst>
                  <a:lin ang="5400000" scaled="0"/>
                </a:gradFill>
                <a:latin typeface="Segoe UI Light" pitchFamily="34" charset="0"/>
                <a:ea typeface="+mn-ea"/>
                <a:cs typeface="+mn-cs"/>
              </a:defRPr>
            </a:lvl3pPr>
            <a:lvl4pPr marL="1538288" indent="-279400"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4pPr>
            <a:lvl5pPr marL="1887538" indent="-282575"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b="1"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Query Conditions</a:t>
            </a:r>
          </a:p>
        </p:txBody>
      </p:sp>
      <p:sp>
        <p:nvSpPr>
          <p:cNvPr id="8" name="Rectangle 7"/>
          <p:cNvSpPr/>
          <p:nvPr/>
        </p:nvSpPr>
        <p:spPr bwMode="auto">
          <a:xfrm>
            <a:off x="6967513" y="1291798"/>
            <a:ext cx="5243815" cy="559562"/>
          </a:xfrm>
          <a:prstGeom prst="rect">
            <a:avLst/>
          </a:prstGeom>
          <a:solidFill>
            <a:srgbClr val="68217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93260" numCol="1" spcCol="0" rtlCol="0" fromWordArt="0" anchor="b" anchorCtr="0" forceAA="0" compatLnSpc="1">
            <a:prstTxWarp prst="textNoShape">
              <a:avLst/>
            </a:prstTxWarp>
            <a:noAutofit/>
          </a:bodyPr>
          <a:lstStyle/>
          <a:p>
            <a:pPr algn="ctr" defTabSz="932290" fontAlgn="base">
              <a:spcBef>
                <a:spcPct val="0"/>
              </a:spcBef>
              <a:spcAft>
                <a:spcPct val="0"/>
              </a:spcAft>
            </a:pPr>
            <a:endParaRPr lang="en-US" sz="1224" spc="-51" dirty="0" err="1">
              <a:gradFill>
                <a:gsLst>
                  <a:gs pos="0">
                    <a:srgbClr val="000000"/>
                  </a:gs>
                  <a:gs pos="100000">
                    <a:srgbClr val="000000"/>
                  </a:gs>
                </a:gsLst>
                <a:lin ang="5400000" scaled="0"/>
              </a:gradFill>
              <a:ea typeface="Segoe UI" pitchFamily="34" charset="0"/>
              <a:cs typeface="Segoe UI" pitchFamily="34" charset="0"/>
            </a:endParaRPr>
          </a:p>
        </p:txBody>
      </p:sp>
      <p:sp>
        <p:nvSpPr>
          <p:cNvPr id="9" name="Text Placeholder 4"/>
          <p:cNvSpPr txBox="1">
            <a:spLocks/>
          </p:cNvSpPr>
          <p:nvPr/>
        </p:nvSpPr>
        <p:spPr>
          <a:xfrm>
            <a:off x="6967513" y="1833578"/>
            <a:ext cx="5243815" cy="2880262"/>
          </a:xfrm>
          <a:prstGeom prst="rect">
            <a:avLst/>
          </a:prstGeom>
          <a:solidFill>
            <a:srgbClr val="F5F5F5"/>
          </a:solidFill>
        </p:spPr>
        <p:txBody>
          <a:bodyPr lIns="139891" tIns="74608" rIns="139891" bIns="0">
            <a:spAutoFit/>
          </a:bodyPr>
          <a:lstStyle>
            <a:defPPr>
              <a:defRPr lang="en-US"/>
            </a:defPPr>
            <a:lvl1pPr indent="0">
              <a:lnSpc>
                <a:spcPct val="90000"/>
              </a:lnSpc>
              <a:spcBef>
                <a:spcPct val="20000"/>
              </a:spcBef>
              <a:buSzPct val="90000"/>
              <a:buFont typeface="Wingdings" pitchFamily="2" charset="2"/>
              <a:buNone/>
              <a:defRPr sz="2400">
                <a:gradFill>
                  <a:gsLst>
                    <a:gs pos="0">
                      <a:schemeClr val="bg1"/>
                    </a:gs>
                    <a:gs pos="100000">
                      <a:schemeClr val="bg1"/>
                    </a:gs>
                  </a:gsLst>
                  <a:lin ang="5400000" scaled="0"/>
                </a:gradFill>
              </a:defRPr>
            </a:lvl1pPr>
            <a:lvl2pPr marL="800100" indent="-339725">
              <a:lnSpc>
                <a:spcPct val="90000"/>
              </a:lnSpc>
              <a:spcBef>
                <a:spcPct val="20000"/>
              </a:spcBef>
              <a:buSzPct val="90000"/>
              <a:buFont typeface="Wingdings" pitchFamily="2" charset="2"/>
              <a:buChar char="§"/>
              <a:defRPr sz="2000">
                <a:gradFill>
                  <a:gsLst>
                    <a:gs pos="0">
                      <a:schemeClr val="tx1"/>
                    </a:gs>
                    <a:gs pos="86000">
                      <a:schemeClr val="tx1"/>
                    </a:gs>
                  </a:gsLst>
                  <a:lin ang="5400000" scaled="0"/>
                </a:gradFill>
                <a:latin typeface="Segoe UI Light" pitchFamily="34" charset="0"/>
              </a:defRPr>
            </a:lvl2pPr>
            <a:lvl3pPr marL="1143000" indent="-287338">
              <a:lnSpc>
                <a:spcPct val="90000"/>
              </a:lnSpc>
              <a:spcBef>
                <a:spcPct val="20000"/>
              </a:spcBef>
              <a:buSzPct val="90000"/>
              <a:buFont typeface="Wingdings" pitchFamily="2" charset="2"/>
              <a:buChar char="§"/>
              <a:defRPr>
                <a:gradFill>
                  <a:gsLst>
                    <a:gs pos="0">
                      <a:schemeClr val="tx1"/>
                    </a:gs>
                    <a:gs pos="86000">
                      <a:schemeClr val="tx1"/>
                    </a:gs>
                  </a:gsLst>
                  <a:lin ang="5400000" scaled="0"/>
                </a:gradFill>
                <a:latin typeface="Segoe UI Light" pitchFamily="34" charset="0"/>
              </a:defRPr>
            </a:lvl3pPr>
            <a:lvl4pPr marL="1485900" indent="-227013">
              <a:lnSpc>
                <a:spcPct val="90000"/>
              </a:lnSpc>
              <a:spcBef>
                <a:spcPct val="20000"/>
              </a:spcBef>
              <a:buSzPct val="90000"/>
              <a:buFont typeface="Wingdings" pitchFamily="2" charset="2"/>
              <a:buChar char="§"/>
              <a:defRPr sz="1600">
                <a:gradFill>
                  <a:gsLst>
                    <a:gs pos="0">
                      <a:schemeClr val="tx1"/>
                    </a:gs>
                    <a:gs pos="86000">
                      <a:schemeClr val="tx1"/>
                    </a:gs>
                  </a:gsLst>
                  <a:lin ang="5400000" scaled="0"/>
                </a:gradFill>
                <a:latin typeface="Segoe UI Light" pitchFamily="34" charset="0"/>
              </a:defRPr>
            </a:lvl4pPr>
            <a:lvl5pPr marL="1828800" indent="-223838">
              <a:lnSpc>
                <a:spcPct val="90000"/>
              </a:lnSpc>
              <a:spcBef>
                <a:spcPct val="20000"/>
              </a:spcBef>
              <a:buSzPct val="90000"/>
              <a:buFont typeface="Wingdings" pitchFamily="2" charset="2"/>
              <a:buChar char="§"/>
              <a:defRPr sz="1600">
                <a:gradFill>
                  <a:gsLst>
                    <a:gs pos="0">
                      <a:schemeClr val="tx1"/>
                    </a:gs>
                    <a:gs pos="86000">
                      <a:schemeClr val="tx1"/>
                    </a:gs>
                  </a:gsLst>
                  <a:lin ang="5400000" scaled="0"/>
                </a:gradFill>
                <a:latin typeface="Segoe UI Light" pitchFamily="34" charset="0"/>
              </a:defRPr>
            </a:lvl5pPr>
            <a:lvl6pPr marL="2514499" indent="-228591">
              <a:spcBef>
                <a:spcPct val="20000"/>
              </a:spcBef>
              <a:buFont typeface="Arial" pitchFamily="34" charset="0"/>
              <a:buChar char="•"/>
              <a:defRPr sz="2000"/>
            </a:lvl6pPr>
            <a:lvl7pPr marL="2971681" indent="-228591">
              <a:spcBef>
                <a:spcPct val="20000"/>
              </a:spcBef>
              <a:buFont typeface="Arial" pitchFamily="34" charset="0"/>
              <a:buChar char="•"/>
              <a:defRPr sz="2000"/>
            </a:lvl7pPr>
            <a:lvl8pPr marL="3428863" indent="-228591">
              <a:spcBef>
                <a:spcPct val="20000"/>
              </a:spcBef>
              <a:buFont typeface="Arial" pitchFamily="34" charset="0"/>
              <a:buChar char="•"/>
              <a:defRPr sz="2000"/>
            </a:lvl8pPr>
            <a:lvl9pPr marL="3886045" indent="-228591">
              <a:spcBef>
                <a:spcPct val="20000"/>
              </a:spcBef>
              <a:buFont typeface="Arial" pitchFamily="34" charset="0"/>
              <a:buChar char="•"/>
              <a:defRPr sz="2000"/>
            </a:lvl9pPr>
          </a:lstStyle>
          <a:p>
            <a:r>
              <a:rPr lang="en-US" cap="small" dirty="0">
                <a:solidFill>
                  <a:srgbClr val="505050"/>
                </a:solidFill>
              </a:rPr>
              <a:t>Curated (Best Bet)</a:t>
            </a:r>
            <a:endParaRPr lang="en-US" dirty="0">
              <a:solidFill>
                <a:srgbClr val="FFFF00"/>
              </a:solidFill>
            </a:endParaRPr>
          </a:p>
          <a:p>
            <a:pPr marL="757735" indent="-757735">
              <a:buFont typeface="Arial" pitchFamily="34" charset="0"/>
              <a:buChar char="•"/>
            </a:pPr>
            <a:r>
              <a:rPr lang="en-US" dirty="0">
                <a:solidFill>
                  <a:srgbClr val="00188F"/>
                </a:solidFill>
              </a:rPr>
              <a:t>Show a promoted result</a:t>
            </a:r>
          </a:p>
          <a:p>
            <a:pPr marL="757735" indent="-757735">
              <a:buFont typeface="+mj-lt"/>
              <a:buAutoNum type="arabicPeriod"/>
            </a:pPr>
            <a:endParaRPr lang="en-US" dirty="0">
              <a:solidFill>
                <a:srgbClr val="FFFF00"/>
              </a:solidFill>
            </a:endParaRPr>
          </a:p>
          <a:p>
            <a:r>
              <a:rPr lang="en-US" cap="small" dirty="0">
                <a:solidFill>
                  <a:srgbClr val="505050"/>
                </a:solidFill>
              </a:rPr>
              <a:t>Reformulate the User Query</a:t>
            </a:r>
          </a:p>
          <a:p>
            <a:pPr marL="757735" indent="-757735">
              <a:buFont typeface="Arial" pitchFamily="34" charset="0"/>
              <a:buChar char="•"/>
            </a:pPr>
            <a:r>
              <a:rPr lang="en-US" dirty="0">
                <a:solidFill>
                  <a:srgbClr val="00188F"/>
                </a:solidFill>
              </a:rPr>
              <a:t>Show a block of results</a:t>
            </a:r>
          </a:p>
          <a:p>
            <a:pPr marL="757735" indent="-757735">
              <a:buFont typeface="Arial" pitchFamily="34" charset="0"/>
              <a:buChar char="•"/>
            </a:pPr>
            <a:r>
              <a:rPr lang="en-US" dirty="0">
                <a:solidFill>
                  <a:srgbClr val="00188F"/>
                </a:solidFill>
              </a:rPr>
              <a:t>Replace the core results with a different query</a:t>
            </a:r>
          </a:p>
        </p:txBody>
      </p:sp>
      <p:sp>
        <p:nvSpPr>
          <p:cNvPr id="10" name="Text Placeholder 4"/>
          <p:cNvSpPr txBox="1">
            <a:spLocks/>
          </p:cNvSpPr>
          <p:nvPr/>
        </p:nvSpPr>
        <p:spPr>
          <a:xfrm>
            <a:off x="6967513" y="1335985"/>
            <a:ext cx="5243815" cy="387798"/>
          </a:xfrm>
          <a:prstGeom prst="rect">
            <a:avLst/>
          </a:prstGeom>
        </p:spPr>
        <p:txBody>
          <a:bodyPr wrap="square" lIns="139891" tIns="0" rIns="139891" bIns="0" anchor="ctr" anchorCtr="0">
            <a:spAutoFit/>
          </a:bodyPr>
          <a:lstStyle>
            <a:lvl1pPr marL="0" indent="0" algn="l" defTabSz="914363" rtl="0" eaLnBrk="1" latinLnBrk="0" hangingPunct="1">
              <a:lnSpc>
                <a:spcPct val="90000"/>
              </a:lnSpc>
              <a:spcBef>
                <a:spcPct val="20000"/>
              </a:spcBef>
              <a:buSzPct val="90000"/>
              <a:buFont typeface="Wingdings" pitchFamily="2" charset="2"/>
              <a:buNone/>
              <a:defRPr sz="2800" kern="1200" baseline="0">
                <a:gradFill>
                  <a:gsLst>
                    <a:gs pos="0">
                      <a:schemeClr val="tx1"/>
                    </a:gs>
                    <a:gs pos="86000">
                      <a:schemeClr val="tx1"/>
                    </a:gs>
                  </a:gsLst>
                  <a:lin ang="5400000" scaled="0"/>
                </a:gradFill>
                <a:latin typeface="Segoe UI Semibold" pitchFamily="34" charset="0"/>
                <a:ea typeface="+mn-ea"/>
                <a:cs typeface="+mn-cs"/>
              </a:defRPr>
            </a:lvl1pPr>
            <a:lvl2pPr marL="855663" indent="-395288" algn="l" defTabSz="914363" rtl="0" eaLnBrk="1" latinLnBrk="0" hangingPunct="1">
              <a:lnSpc>
                <a:spcPct val="90000"/>
              </a:lnSpc>
              <a:spcBef>
                <a:spcPct val="20000"/>
              </a:spcBef>
              <a:buSzPct val="90000"/>
              <a:buFont typeface="Wingdings" pitchFamily="2" charset="2"/>
              <a:buChar char="§"/>
              <a:defRPr sz="2400" kern="1200">
                <a:gradFill>
                  <a:gsLst>
                    <a:gs pos="0">
                      <a:schemeClr val="tx1"/>
                    </a:gs>
                    <a:gs pos="86000">
                      <a:schemeClr val="tx1"/>
                    </a:gs>
                  </a:gsLst>
                  <a:lin ang="5400000" scaled="0"/>
                </a:gradFill>
                <a:latin typeface="Segoe UI Light" pitchFamily="34" charset="0"/>
                <a:ea typeface="+mn-ea"/>
                <a:cs typeface="+mn-cs"/>
              </a:defRPr>
            </a:lvl2pPr>
            <a:lvl3pPr marL="1204913" indent="-349250" algn="l" defTabSz="914363" rtl="0" eaLnBrk="1" latinLnBrk="0" hangingPunct="1">
              <a:lnSpc>
                <a:spcPct val="90000"/>
              </a:lnSpc>
              <a:spcBef>
                <a:spcPct val="20000"/>
              </a:spcBef>
              <a:buSzPct val="90000"/>
              <a:buFont typeface="Wingdings" pitchFamily="2" charset="2"/>
              <a:buChar char="§"/>
              <a:defRPr sz="2000" kern="1200">
                <a:gradFill>
                  <a:gsLst>
                    <a:gs pos="0">
                      <a:schemeClr val="tx1"/>
                    </a:gs>
                    <a:gs pos="86000">
                      <a:schemeClr val="tx1"/>
                    </a:gs>
                  </a:gsLst>
                  <a:lin ang="5400000" scaled="0"/>
                </a:gradFill>
                <a:latin typeface="Segoe UI Light" pitchFamily="34" charset="0"/>
                <a:ea typeface="+mn-ea"/>
                <a:cs typeface="+mn-cs"/>
              </a:defRPr>
            </a:lvl3pPr>
            <a:lvl4pPr marL="1538288" indent="-279400"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4pPr>
            <a:lvl5pPr marL="1887538" indent="-282575"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b="1" dirty="0">
                <a:gradFill>
                  <a:gsLst>
                    <a:gs pos="0">
                      <a:srgbClr val="FFFFFF"/>
                    </a:gs>
                    <a:gs pos="100000">
                      <a:srgbClr val="FFFFFF"/>
                    </a:gs>
                  </a:gsLst>
                  <a:lin ang="5400000" scaled="0"/>
                </a:gradFill>
                <a:latin typeface="Segoe UI Light"/>
              </a:rPr>
              <a:t>Actions</a:t>
            </a:r>
          </a:p>
        </p:txBody>
      </p:sp>
      <p:sp>
        <p:nvSpPr>
          <p:cNvPr id="11" name="Rectangle 10"/>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Tools</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96995858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3447098"/>
          </a:xfrm>
        </p:spPr>
        <p:txBody>
          <a:bodyPr/>
          <a:lstStyle/>
          <a:p>
            <a:pPr marL="0" indent="0">
              <a:buNone/>
            </a:pPr>
            <a:r>
              <a:rPr lang="en-US" dirty="0" smtClean="0"/>
              <a:t>What can trigger a rule based on context?</a:t>
            </a:r>
          </a:p>
          <a:p>
            <a:endParaRPr lang="en-US" dirty="0" smtClean="0"/>
          </a:p>
          <a:p>
            <a:r>
              <a:rPr lang="en-US" dirty="0" smtClean="0"/>
              <a:t>User Segment</a:t>
            </a:r>
          </a:p>
          <a:p>
            <a:r>
              <a:rPr lang="en-US" dirty="0" smtClean="0"/>
              <a:t>Categories (cross site publishing and catalogs)</a:t>
            </a:r>
          </a:p>
          <a:p>
            <a:endParaRPr lang="en-US" dirty="0"/>
          </a:p>
        </p:txBody>
      </p:sp>
      <p:sp>
        <p:nvSpPr>
          <p:cNvPr id="3" name="Title 2"/>
          <p:cNvSpPr>
            <a:spLocks noGrp="1"/>
          </p:cNvSpPr>
          <p:nvPr>
            <p:ph type="title"/>
          </p:nvPr>
        </p:nvSpPr>
        <p:spPr/>
        <p:txBody>
          <a:bodyPr/>
          <a:lstStyle/>
          <a:p>
            <a:r>
              <a:rPr lang="en-US" dirty="0" smtClean="0"/>
              <a:t>Capturing Context - Triggers</a:t>
            </a:r>
            <a:endParaRPr lang="en-US" dirty="0"/>
          </a:p>
        </p:txBody>
      </p:sp>
      <p:sp>
        <p:nvSpPr>
          <p:cNvPr id="5" name="Rectangle 4"/>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Tools</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471704135"/>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Segoe UI Light"/>
              </a:rPr>
              <a:t>Trigger on Context</a:t>
            </a:r>
            <a:br>
              <a:rPr lang="en-US" dirty="0" smtClean="0">
                <a:cs typeface="Segoe UI Light"/>
              </a:rPr>
            </a:br>
            <a:r>
              <a:rPr lang="en-US" sz="3600" dirty="0">
                <a:gradFill>
                  <a:gsLst>
                    <a:gs pos="91241">
                      <a:srgbClr val="505050"/>
                    </a:gs>
                    <a:gs pos="57000">
                      <a:srgbClr val="505050"/>
                    </a:gs>
                    <a:gs pos="18000">
                      <a:srgbClr val="505050"/>
                    </a:gs>
                  </a:gsLst>
                  <a:lin ang="5400000" scaled="0"/>
                </a:gradFill>
              </a:rPr>
              <a:t> Demo </a:t>
            </a:r>
            <a:r>
              <a:rPr lang="en-US" sz="3600" dirty="0" smtClean="0">
                <a:gradFill>
                  <a:gsLst>
                    <a:gs pos="91241">
                      <a:srgbClr val="505050"/>
                    </a:gs>
                    <a:gs pos="57000">
                      <a:srgbClr val="505050"/>
                    </a:gs>
                    <a:gs pos="18000">
                      <a:srgbClr val="505050"/>
                    </a:gs>
                  </a:gsLst>
                  <a:lin ang="5400000" scaled="0"/>
                </a:gradFill>
              </a:rPr>
              <a:t>2</a:t>
            </a:r>
            <a:endParaRPr lang="en-US" dirty="0"/>
          </a:p>
        </p:txBody>
      </p:sp>
      <p:sp>
        <p:nvSpPr>
          <p:cNvPr id="3" name="Content Placeholder 2"/>
          <p:cNvSpPr>
            <a:spLocks noGrp="1"/>
          </p:cNvSpPr>
          <p:nvPr>
            <p:ph type="body" sz="quarter" idx="12"/>
          </p:nvPr>
        </p:nvSpPr>
        <p:spPr>
          <a:prstGeom prst="rect">
            <a:avLst/>
          </a:prstGeom>
        </p:spPr>
        <p:txBody>
          <a:bodyPr lIns="93269" tIns="46634" rIns="93269" bIns="46634"/>
          <a:lstStyle/>
          <a:p>
            <a:pPr marL="571500" indent="-571500">
              <a:buFont typeface="Arial" panose="020B0604020202020204" pitchFamily="34" charset="0"/>
              <a:buChar char="•"/>
            </a:pPr>
            <a:r>
              <a:rPr lang="en-US" sz="3200" dirty="0"/>
              <a:t>Federate against legal repository if you work in Legal</a:t>
            </a:r>
          </a:p>
          <a:p>
            <a:pPr marL="571500" indent="-571500">
              <a:buFont typeface="Arial" panose="020B0604020202020204" pitchFamily="34" charset="0"/>
              <a:buChar char="•"/>
            </a:pPr>
            <a:r>
              <a:rPr lang="en-US" sz="3200" dirty="0"/>
              <a:t>Use Department property to match legal intent</a:t>
            </a:r>
          </a:p>
          <a:p>
            <a:pPr marL="571500" indent="-571500">
              <a:buFont typeface="Arial" panose="020B0604020202020204" pitchFamily="34" charset="0"/>
              <a:buChar char="•"/>
            </a:pPr>
            <a:r>
              <a:rPr lang="en-US" sz="3200" dirty="0"/>
              <a:t>Create result block with legal data</a:t>
            </a:r>
          </a:p>
          <a:p>
            <a:pPr marL="571500" indent="-571500">
              <a:buFont typeface="Arial" panose="020B0604020202020204" pitchFamily="34" charset="0"/>
              <a:buChar char="•"/>
            </a:pPr>
            <a:r>
              <a:rPr lang="en-US" sz="3200" dirty="0"/>
              <a:t>Add more link which goes to the federated source</a:t>
            </a:r>
          </a:p>
        </p:txBody>
      </p:sp>
    </p:spTree>
    <p:extLst>
      <p:ext uri="{BB962C8B-B14F-4D97-AF65-F5344CB8AC3E}">
        <p14:creationId xmlns:p14="http://schemas.microsoft.com/office/powerpoint/2010/main" val="243220398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br>
              <a:rPr lang="en-US" dirty="0" smtClean="0"/>
            </a:br>
            <a:endParaRPr lang="en-US" dirty="0"/>
          </a:p>
        </p:txBody>
      </p:sp>
      <p:sp>
        <p:nvSpPr>
          <p:cNvPr id="3" name="Content Placeholder 2"/>
          <p:cNvSpPr>
            <a:spLocks noGrp="1"/>
          </p:cNvSpPr>
          <p:nvPr>
            <p:ph type="body" sz="quarter" idx="11"/>
          </p:nvPr>
        </p:nvSpPr>
        <p:spPr>
          <a:xfrm>
            <a:off x="274639" y="1212849"/>
            <a:ext cx="11889564" cy="4033719"/>
          </a:xfrm>
          <a:prstGeom prst="rect">
            <a:avLst/>
          </a:prstGeom>
        </p:spPr>
        <p:txBody>
          <a:bodyPr lIns="93269" tIns="46634" rIns="93269" bIns="46634"/>
          <a:lstStyle/>
          <a:p>
            <a:endParaRPr lang="en-US" dirty="0" smtClean="0"/>
          </a:p>
          <a:p>
            <a:r>
              <a:rPr lang="en-US" dirty="0" smtClean="0"/>
              <a:t>The Problem</a:t>
            </a:r>
          </a:p>
          <a:p>
            <a:endParaRPr lang="en-US" dirty="0" smtClean="0"/>
          </a:p>
          <a:p>
            <a:r>
              <a:rPr lang="en-US" dirty="0" smtClean="0"/>
              <a:t>The Plan</a:t>
            </a:r>
          </a:p>
          <a:p>
            <a:endParaRPr lang="en-US" dirty="0" smtClean="0"/>
          </a:p>
          <a:p>
            <a:r>
              <a:rPr lang="en-US" dirty="0" smtClean="0"/>
              <a:t>The Tools</a:t>
            </a:r>
          </a:p>
        </p:txBody>
      </p:sp>
    </p:spTree>
    <p:extLst>
      <p:ext uri="{BB962C8B-B14F-4D97-AF65-F5344CB8AC3E}">
        <p14:creationId xmlns:p14="http://schemas.microsoft.com/office/powerpoint/2010/main" val="337723566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Effect transition="in" filter="fade">
                                      <p:cBhvr>
                                        <p:cTn id="11" dur="500"/>
                                        <p:tgtEl>
                                          <p:spTgt spid="3">
                                            <p:txEl>
                                              <p:pRg st="3" end="3"/>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8063746"/>
          </a:xfrm>
        </p:spPr>
        <p:txBody>
          <a:bodyPr/>
          <a:lstStyle/>
          <a:p>
            <a:r>
              <a:rPr lang="en-US" dirty="0" smtClean="0"/>
              <a:t>Create federated result source against legal repository</a:t>
            </a:r>
          </a:p>
          <a:p>
            <a:endParaRPr lang="en-US" dirty="0" smtClean="0"/>
          </a:p>
          <a:p>
            <a:r>
              <a:rPr lang="en-US" dirty="0" smtClean="0"/>
              <a:t>Create rule to capture intent based on department</a:t>
            </a:r>
          </a:p>
          <a:p>
            <a:endParaRPr lang="en-US" dirty="0" smtClean="0"/>
          </a:p>
          <a:p>
            <a:r>
              <a:rPr lang="en-US" dirty="0" smtClean="0"/>
              <a:t>Show legal data block based on Department</a:t>
            </a:r>
          </a:p>
          <a:p>
            <a:endParaRPr lang="en-US" dirty="0"/>
          </a:p>
          <a:p>
            <a:r>
              <a:rPr lang="en-US" dirty="0" smtClean="0"/>
              <a:t>“More link” take you to the data repository</a:t>
            </a:r>
            <a:endParaRPr lang="en-US" dirty="0"/>
          </a:p>
          <a:p>
            <a:endParaRPr lang="en-US" dirty="0" smtClean="0"/>
          </a:p>
          <a:p>
            <a:endParaRPr lang="en-US" dirty="0"/>
          </a:p>
          <a:p>
            <a:pPr marL="0" indent="0">
              <a:buNone/>
            </a:pPr>
            <a:endParaRPr lang="en-US" dirty="0" smtClean="0"/>
          </a:p>
          <a:p>
            <a:endParaRPr lang="en-US" dirty="0"/>
          </a:p>
        </p:txBody>
      </p:sp>
      <p:sp>
        <p:nvSpPr>
          <p:cNvPr id="4" name="Title 3"/>
          <p:cNvSpPr>
            <a:spLocks noGrp="1"/>
          </p:cNvSpPr>
          <p:nvPr>
            <p:ph type="title"/>
          </p:nvPr>
        </p:nvSpPr>
        <p:spPr/>
        <p:txBody>
          <a:bodyPr/>
          <a:lstStyle/>
          <a:p>
            <a:r>
              <a:rPr lang="en-US" dirty="0" smtClean="0"/>
              <a:t>Demo 2 – recap</a:t>
            </a:r>
            <a:endParaRPr lang="en-US" dirty="0"/>
          </a:p>
        </p:txBody>
      </p:sp>
      <p:sp>
        <p:nvSpPr>
          <p:cNvPr id="6" name="Rectangle 5"/>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Tools</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706371648"/>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Verticals</a:t>
            </a:r>
            <a:br>
              <a:rPr lang="en-US" dirty="0" smtClean="0"/>
            </a:br>
            <a:r>
              <a:rPr lang="en-US" sz="4800" dirty="0" smtClean="0">
                <a:gradFill>
                  <a:gsLst>
                    <a:gs pos="91241">
                      <a:srgbClr val="FFFFFF"/>
                    </a:gs>
                    <a:gs pos="57000">
                      <a:srgbClr val="FFFFFF"/>
                    </a:gs>
                    <a:gs pos="18000">
                      <a:srgbClr val="FFFFFF"/>
                    </a:gs>
                  </a:gsLst>
                  <a:lin ang="5400000" scaled="0"/>
                </a:gradFill>
              </a:rPr>
              <a:t>The </a:t>
            </a:r>
            <a:r>
              <a:rPr lang="en-US" sz="4800" dirty="0">
                <a:gradFill>
                  <a:gsLst>
                    <a:gs pos="91241">
                      <a:srgbClr val="FFFFFF"/>
                    </a:gs>
                    <a:gs pos="57000">
                      <a:srgbClr val="FFFFFF"/>
                    </a:gs>
                    <a:gs pos="18000">
                      <a:srgbClr val="FFFFFF"/>
                    </a:gs>
                  </a:gsLst>
                  <a:lin ang="5400000" scaled="0"/>
                </a:gradFill>
              </a:rPr>
              <a:t>Tools in Practice</a:t>
            </a:r>
            <a:endParaRPr lang="en-US" dirty="0"/>
          </a:p>
        </p:txBody>
      </p:sp>
    </p:spTree>
    <p:extLst>
      <p:ext uri="{BB962C8B-B14F-4D97-AF65-F5344CB8AC3E}">
        <p14:creationId xmlns:p14="http://schemas.microsoft.com/office/powerpoint/2010/main" val="2276539808"/>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415772"/>
          </a:xfrm>
        </p:spPr>
        <p:txBody>
          <a:bodyPr/>
          <a:lstStyle/>
          <a:p>
            <a:r>
              <a:rPr lang="en-US" dirty="0" smtClean="0"/>
              <a:t>Might be the physical ones</a:t>
            </a:r>
          </a:p>
          <a:p>
            <a:r>
              <a:rPr lang="en-US" dirty="0" smtClean="0"/>
              <a:t>Often they are mixed</a:t>
            </a:r>
            <a:endParaRPr lang="en-US" dirty="0"/>
          </a:p>
        </p:txBody>
      </p:sp>
      <p:sp>
        <p:nvSpPr>
          <p:cNvPr id="3" name="Title 2"/>
          <p:cNvSpPr>
            <a:spLocks noGrp="1"/>
          </p:cNvSpPr>
          <p:nvPr>
            <p:ph type="title"/>
          </p:nvPr>
        </p:nvSpPr>
        <p:spPr/>
        <p:txBody>
          <a:bodyPr/>
          <a:lstStyle/>
          <a:p>
            <a:r>
              <a:rPr lang="en-US" dirty="0" smtClean="0"/>
              <a:t>Find the mental information silos</a:t>
            </a:r>
            <a:endParaRPr lang="en-US" dirty="0"/>
          </a:p>
        </p:txBody>
      </p:sp>
      <p:sp>
        <p:nvSpPr>
          <p:cNvPr id="5" name="Rectangle 4"/>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Tools</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351681026"/>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95014" y="1518511"/>
            <a:ext cx="5541282" cy="4996238"/>
          </a:xfrm>
          <a:prstGeom prst="rect">
            <a:avLst/>
          </a:prstGeom>
        </p:spPr>
      </p:pic>
      <p:sp>
        <p:nvSpPr>
          <p:cNvPr id="3" name="Title 2"/>
          <p:cNvSpPr>
            <a:spLocks noGrp="1"/>
          </p:cNvSpPr>
          <p:nvPr>
            <p:ph type="title"/>
          </p:nvPr>
        </p:nvSpPr>
        <p:spPr/>
        <p:txBody>
          <a:bodyPr/>
          <a:lstStyle/>
          <a:p>
            <a:r>
              <a:rPr lang="en-US" dirty="0" smtClean="0"/>
              <a:t>Verticals are separate pages</a:t>
            </a:r>
            <a:endParaRPr lang="en-US" dirty="0"/>
          </a:p>
        </p:txBody>
      </p:sp>
      <p:pic>
        <p:nvPicPr>
          <p:cNvPr id="5" name="Picture 4"/>
          <p:cNvPicPr>
            <a:picLocks noChangeAspect="1"/>
          </p:cNvPicPr>
          <p:nvPr/>
        </p:nvPicPr>
        <p:blipFill>
          <a:blip r:embed="rId4"/>
          <a:stretch>
            <a:fillRect/>
          </a:stretch>
        </p:blipFill>
        <p:spPr>
          <a:xfrm>
            <a:off x="6126798" y="1511175"/>
            <a:ext cx="5541740" cy="4637818"/>
          </a:xfrm>
          <a:prstGeom prst="rect">
            <a:avLst/>
          </a:prstGeom>
        </p:spPr>
      </p:pic>
      <p:sp>
        <p:nvSpPr>
          <p:cNvPr id="6" name="Rectangle 5"/>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Tools</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914827113"/>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Common” triggers</a:t>
            </a:r>
            <a:br>
              <a:rPr lang="en-US" dirty="0" smtClean="0"/>
            </a:br>
            <a:r>
              <a:rPr lang="en-US" sz="3600" dirty="0" smtClean="0">
                <a:gradFill>
                  <a:gsLst>
                    <a:gs pos="91241">
                      <a:srgbClr val="505050"/>
                    </a:gs>
                    <a:gs pos="57000">
                      <a:srgbClr val="505050"/>
                    </a:gs>
                    <a:gs pos="18000">
                      <a:srgbClr val="505050"/>
                    </a:gs>
                  </a:gsLst>
                  <a:lin ang="5400000" scaled="0"/>
                </a:gradFill>
              </a:rPr>
              <a:t>   Demo 3</a:t>
            </a:r>
            <a:endParaRPr lang="en-US" dirty="0"/>
          </a:p>
        </p:txBody>
      </p:sp>
      <p:sp>
        <p:nvSpPr>
          <p:cNvPr id="3" name="Content Placeholder 2"/>
          <p:cNvSpPr>
            <a:spLocks noGrp="1"/>
          </p:cNvSpPr>
          <p:nvPr>
            <p:ph type="body" sz="quarter" idx="12"/>
          </p:nvPr>
        </p:nvSpPr>
        <p:spPr>
          <a:xfrm>
            <a:off x="274638" y="3954463"/>
            <a:ext cx="10972744" cy="1829593"/>
          </a:xfrm>
          <a:prstGeom prst="rect">
            <a:avLst/>
          </a:prstGeom>
        </p:spPr>
        <p:txBody>
          <a:bodyPr lIns="93269" tIns="46634" rIns="93269" bIns="46634"/>
          <a:lstStyle/>
          <a:p>
            <a:pPr marL="571500" indent="-571500">
              <a:buFont typeface="Arial" panose="020B0604020202020204" pitchFamily="34" charset="0"/>
              <a:buChar char="•"/>
            </a:pPr>
            <a:r>
              <a:rPr lang="en-US" dirty="0" smtClean="0"/>
              <a:t>Find search term used on multiple verticals</a:t>
            </a:r>
          </a:p>
          <a:p>
            <a:pPr marL="571500" indent="-571500">
              <a:buFont typeface="Arial" panose="020B0604020202020204" pitchFamily="34" charset="0"/>
              <a:buChar char="•"/>
            </a:pPr>
            <a:r>
              <a:rPr lang="en-US" dirty="0" smtClean="0"/>
              <a:t>Create a “Query more common in source” rule</a:t>
            </a:r>
          </a:p>
          <a:p>
            <a:pPr marL="571500" indent="-571500">
              <a:buFont typeface="Arial" panose="020B0604020202020204" pitchFamily="34" charset="0"/>
              <a:buChar char="•"/>
            </a:pPr>
            <a:r>
              <a:rPr lang="en-US" dirty="0"/>
              <a:t>Show a video result block for people </a:t>
            </a:r>
            <a:r>
              <a:rPr lang="en-US" dirty="0" smtClean="0"/>
              <a:t>vertical</a:t>
            </a:r>
          </a:p>
          <a:p>
            <a:pPr marL="571500" indent="-571500">
              <a:buFont typeface="Arial" panose="020B0604020202020204" pitchFamily="34" charset="0"/>
              <a:buChar char="•"/>
            </a:pPr>
            <a:r>
              <a:rPr lang="en-US" dirty="0" smtClean="0"/>
              <a:t>Show blogs for a common term</a:t>
            </a:r>
          </a:p>
          <a:p>
            <a:pPr marL="571500" indent="-571500">
              <a:buFont typeface="Arial" panose="020B0604020202020204" pitchFamily="34" charset="0"/>
              <a:buChar char="•"/>
            </a:pPr>
            <a:endParaRPr lang="en-US" dirty="0"/>
          </a:p>
        </p:txBody>
      </p:sp>
    </p:spTree>
    <p:extLst>
      <p:ext uri="{BB962C8B-B14F-4D97-AF65-F5344CB8AC3E}">
        <p14:creationId xmlns:p14="http://schemas.microsoft.com/office/powerpoint/2010/main" val="171282078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5109091"/>
          </a:xfrm>
        </p:spPr>
        <p:txBody>
          <a:bodyPr/>
          <a:lstStyle/>
          <a:p>
            <a:r>
              <a:rPr lang="en-US" dirty="0" smtClean="0"/>
              <a:t>Find terms in log which is more common in one vertical</a:t>
            </a:r>
          </a:p>
          <a:p>
            <a:endParaRPr lang="en-US" dirty="0" smtClean="0"/>
          </a:p>
          <a:p>
            <a:r>
              <a:rPr lang="en-US" dirty="0" smtClean="0"/>
              <a:t>Show video results on people vertical on term more common in source</a:t>
            </a:r>
          </a:p>
          <a:p>
            <a:endParaRPr lang="en-US" dirty="0"/>
          </a:p>
          <a:p>
            <a:r>
              <a:rPr lang="en-US" dirty="0" smtClean="0"/>
              <a:t>Show blog posts when posts are commonly clicked for a term</a:t>
            </a:r>
            <a:endParaRPr lang="en-US" dirty="0"/>
          </a:p>
        </p:txBody>
      </p:sp>
      <p:sp>
        <p:nvSpPr>
          <p:cNvPr id="4" name="Title 3"/>
          <p:cNvSpPr>
            <a:spLocks noGrp="1"/>
          </p:cNvSpPr>
          <p:nvPr>
            <p:ph type="title"/>
          </p:nvPr>
        </p:nvSpPr>
        <p:spPr/>
        <p:txBody>
          <a:bodyPr/>
          <a:lstStyle/>
          <a:p>
            <a:r>
              <a:rPr lang="en-US" dirty="0" smtClean="0"/>
              <a:t>Demo 3 – recap</a:t>
            </a:r>
            <a:endParaRPr lang="en-US" dirty="0"/>
          </a:p>
        </p:txBody>
      </p:sp>
      <p:sp>
        <p:nvSpPr>
          <p:cNvPr id="6" name="Rectangle 5"/>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Tools</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215326140"/>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solidFill>
                  <a:schemeClr val="tx1"/>
                </a:solidFill>
              </a:rPr>
              <a:t>Tuning – </a:t>
            </a:r>
            <a:r>
              <a:rPr lang="en-US" dirty="0" smtClean="0">
                <a:solidFill>
                  <a:schemeClr val="tx1"/>
                </a:solidFill>
              </a:rPr>
              <a:t>XRANK</a:t>
            </a:r>
            <a:br>
              <a:rPr lang="en-US" dirty="0" smtClean="0">
                <a:solidFill>
                  <a:schemeClr val="tx1"/>
                </a:solidFill>
              </a:rPr>
            </a:br>
            <a:r>
              <a:rPr lang="en-US" sz="4800" dirty="0" smtClean="0">
                <a:gradFill>
                  <a:gsLst>
                    <a:gs pos="91241">
                      <a:srgbClr val="FFFFFF"/>
                    </a:gs>
                    <a:gs pos="57000">
                      <a:srgbClr val="FFFFFF"/>
                    </a:gs>
                    <a:gs pos="18000">
                      <a:srgbClr val="FFFFFF"/>
                    </a:gs>
                  </a:gsLst>
                  <a:lin ang="5400000" scaled="0"/>
                </a:gradFill>
              </a:rPr>
              <a:t>The </a:t>
            </a:r>
            <a:r>
              <a:rPr lang="en-US" sz="4800" dirty="0">
                <a:gradFill>
                  <a:gsLst>
                    <a:gs pos="91241">
                      <a:srgbClr val="FFFFFF"/>
                    </a:gs>
                    <a:gs pos="57000">
                      <a:srgbClr val="FFFFFF"/>
                    </a:gs>
                    <a:gs pos="18000">
                      <a:srgbClr val="FFFFFF"/>
                    </a:gs>
                  </a:gsLst>
                  <a:lin ang="5400000" scaled="0"/>
                </a:gradFill>
              </a:rPr>
              <a:t>Tools in Practice</a:t>
            </a:r>
            <a:endParaRPr lang="en-US" dirty="0">
              <a:solidFill>
                <a:schemeClr val="bg1"/>
              </a:solidFill>
            </a:endParaRPr>
          </a:p>
        </p:txBody>
      </p:sp>
    </p:spTree>
    <p:extLst>
      <p:ext uri="{BB962C8B-B14F-4D97-AF65-F5344CB8AC3E}">
        <p14:creationId xmlns:p14="http://schemas.microsoft.com/office/powerpoint/2010/main" val="1415941921"/>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XRANK formula</a:t>
            </a:r>
            <a:endParaRPr lang="en-US" dirty="0"/>
          </a:p>
        </p:txBody>
      </p:sp>
      <p:sp>
        <p:nvSpPr>
          <p:cNvPr id="3" name="Content Placeholder 2"/>
          <p:cNvSpPr>
            <a:spLocks noGrp="1"/>
          </p:cNvSpPr>
          <p:nvPr>
            <p:ph sz="half" idx="1"/>
          </p:nvPr>
        </p:nvSpPr>
        <p:spPr>
          <a:xfrm>
            <a:off x="855007" y="1861968"/>
            <a:ext cx="6277620" cy="3200876"/>
          </a:xfrm>
        </p:spPr>
        <p:txBody>
          <a:bodyPr/>
          <a:lstStyle/>
          <a:p>
            <a:r>
              <a:rPr lang="en-US" dirty="0"/>
              <a:t>N</a:t>
            </a:r>
            <a:r>
              <a:rPr lang="en-US" dirty="0" smtClean="0"/>
              <a:t>ormalized </a:t>
            </a:r>
            <a:r>
              <a:rPr lang="en-US" dirty="0"/>
              <a:t>boost, </a:t>
            </a:r>
            <a:r>
              <a:rPr lang="en-US" i="1" dirty="0" err="1" smtClean="0"/>
              <a:t>nb</a:t>
            </a:r>
            <a:endParaRPr lang="en-US" dirty="0"/>
          </a:p>
          <a:p>
            <a:r>
              <a:rPr lang="en-US" dirty="0" smtClean="0"/>
              <a:t>Promote </a:t>
            </a:r>
            <a:r>
              <a:rPr lang="en-US" dirty="0"/>
              <a:t>or demote a particular </a:t>
            </a:r>
            <a:r>
              <a:rPr lang="en-US" dirty="0" smtClean="0"/>
              <a:t>item</a:t>
            </a:r>
          </a:p>
          <a:p>
            <a:r>
              <a:rPr lang="en-US" dirty="0" smtClean="0"/>
              <a:t>Promotion with builder uses </a:t>
            </a:r>
            <a:r>
              <a:rPr lang="en-US" i="1" dirty="0" err="1" smtClean="0"/>
              <a:t>st</a:t>
            </a:r>
            <a:r>
              <a:rPr lang="en-US" i="1" dirty="0" err="1"/>
              <a:t>d</a:t>
            </a:r>
            <a:r>
              <a:rPr lang="en-US" i="1" dirty="0" err="1" smtClean="0"/>
              <a:t>b</a:t>
            </a:r>
            <a:r>
              <a:rPr lang="en-US" dirty="0" smtClean="0"/>
              <a:t> and </a:t>
            </a:r>
            <a:r>
              <a:rPr lang="en-US" i="1" dirty="0" err="1" smtClean="0"/>
              <a:t>cb</a:t>
            </a:r>
            <a:r>
              <a:rPr lang="en-US" dirty="0" smtClean="0"/>
              <a:t>.</a:t>
            </a:r>
            <a:endParaRPr lang="en-US" dirty="0"/>
          </a:p>
        </p:txBody>
      </p:sp>
      <p:pic>
        <p:nvPicPr>
          <p:cNvPr id="1026" name="Picture 2" descr="Formula for XRANK operato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259664" y="1861968"/>
            <a:ext cx="6053525" cy="2171959"/>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Tools</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75590945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Promotion and Demotion</a:t>
            </a:r>
            <a:endParaRPr lang="en-US" dirty="0"/>
          </a:p>
        </p:txBody>
      </p:sp>
      <p:sp>
        <p:nvSpPr>
          <p:cNvPr id="3" name="Content Placeholder 2"/>
          <p:cNvSpPr>
            <a:spLocks noGrp="1"/>
          </p:cNvSpPr>
          <p:nvPr>
            <p:ph sz="half" idx="1"/>
          </p:nvPr>
        </p:nvSpPr>
        <p:spPr>
          <a:xfrm>
            <a:off x="855008" y="1861968"/>
            <a:ext cx="5285502" cy="738664"/>
          </a:xfrm>
        </p:spPr>
        <p:txBody>
          <a:bodyPr/>
          <a:lstStyle/>
          <a:p>
            <a:endParaRPr lang="en-US" dirty="0"/>
          </a:p>
        </p:txBody>
      </p:sp>
      <p:sp>
        <p:nvSpPr>
          <p:cNvPr id="4" name="Content Placeholder 3"/>
          <p:cNvSpPr>
            <a:spLocks noGrp="1"/>
          </p:cNvSpPr>
          <p:nvPr>
            <p:ph sz="half" idx="2"/>
          </p:nvPr>
        </p:nvSpPr>
        <p:spPr>
          <a:xfrm>
            <a:off x="6295965" y="1861968"/>
            <a:ext cx="5285502" cy="738664"/>
          </a:xfrm>
        </p:spPr>
        <p:txBody>
          <a:bodyPr/>
          <a:lstStyle/>
          <a:p>
            <a:endParaRPr lang="en-US" dirty="0"/>
          </a:p>
        </p:txBody>
      </p:sp>
      <p:pic>
        <p:nvPicPr>
          <p:cNvPr id="5" name="Picture 4"/>
          <p:cNvPicPr>
            <a:picLocks noChangeAspect="1"/>
          </p:cNvPicPr>
          <p:nvPr/>
        </p:nvPicPr>
        <p:blipFill>
          <a:blip r:embed="rId3"/>
          <a:stretch>
            <a:fillRect/>
          </a:stretch>
        </p:blipFill>
        <p:spPr>
          <a:xfrm>
            <a:off x="494831" y="1246017"/>
            <a:ext cx="5762625" cy="4714875"/>
          </a:xfrm>
          <a:prstGeom prst="rect">
            <a:avLst/>
          </a:prstGeom>
        </p:spPr>
      </p:pic>
      <p:pic>
        <p:nvPicPr>
          <p:cNvPr id="6" name="Picture 5"/>
          <p:cNvPicPr>
            <a:picLocks noChangeAspect="1"/>
          </p:cNvPicPr>
          <p:nvPr/>
        </p:nvPicPr>
        <p:blipFill>
          <a:blip r:embed="rId4"/>
          <a:stretch>
            <a:fillRect/>
          </a:stretch>
        </p:blipFill>
        <p:spPr>
          <a:xfrm>
            <a:off x="6352651" y="2034238"/>
            <a:ext cx="5267325" cy="4371975"/>
          </a:xfrm>
          <a:prstGeom prst="rect">
            <a:avLst/>
          </a:prstGeom>
        </p:spPr>
      </p:pic>
    </p:spTree>
    <p:extLst>
      <p:ext uri="{BB962C8B-B14F-4D97-AF65-F5344CB8AC3E}">
        <p14:creationId xmlns:p14="http://schemas.microsoft.com/office/powerpoint/2010/main" val="304537037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SharePoint 2013 Query Tool</a:t>
            </a:r>
            <a:endParaRPr lang="en-US" dirty="0"/>
          </a:p>
        </p:txBody>
      </p:sp>
      <p:sp>
        <p:nvSpPr>
          <p:cNvPr id="5" name="Text Placeholder 4"/>
          <p:cNvSpPr>
            <a:spLocks noGrp="1"/>
          </p:cNvSpPr>
          <p:nvPr>
            <p:ph type="body" sz="quarter" idx="10"/>
          </p:nvPr>
        </p:nvSpPr>
        <p:spPr>
          <a:xfrm>
            <a:off x="274639" y="1212849"/>
            <a:ext cx="5486399" cy="1988237"/>
          </a:xfrm>
        </p:spPr>
        <p:txBody>
          <a:bodyPr/>
          <a:lstStyle/>
          <a:p>
            <a:r>
              <a:rPr lang="en-US" dirty="0" err="1" smtClean="0"/>
              <a:t>Codeplex</a:t>
            </a:r>
            <a:endParaRPr lang="en-US" dirty="0" smtClean="0"/>
          </a:p>
          <a:p>
            <a:r>
              <a:rPr lang="en-US" dirty="0" smtClean="0"/>
              <a:t>Came out of MCS</a:t>
            </a:r>
          </a:p>
          <a:p>
            <a:r>
              <a:rPr lang="en-US" dirty="0" smtClean="0"/>
              <a:t>Uses REST API</a:t>
            </a:r>
            <a:endParaRPr lang="en-US" dirty="0"/>
          </a:p>
        </p:txBody>
      </p:sp>
      <p:sp>
        <p:nvSpPr>
          <p:cNvPr id="6" name="Text Placeholder 5"/>
          <p:cNvSpPr>
            <a:spLocks noGrp="1"/>
          </p:cNvSpPr>
          <p:nvPr>
            <p:ph type="body" sz="quarter" idx="11"/>
          </p:nvPr>
        </p:nvSpPr>
        <p:spPr>
          <a:xfrm>
            <a:off x="6675439" y="1212849"/>
            <a:ext cx="5486399" cy="683264"/>
          </a:xfrm>
        </p:spPr>
        <p:txBody>
          <a:bodyPr/>
          <a:lstStyle/>
          <a:p>
            <a:endParaRPr lang="en-US" dirty="0"/>
          </a:p>
        </p:txBody>
      </p:sp>
      <p:pic>
        <p:nvPicPr>
          <p:cNvPr id="8" name="Picture 7"/>
          <p:cNvPicPr>
            <a:picLocks noChangeAspect="1"/>
          </p:cNvPicPr>
          <p:nvPr/>
        </p:nvPicPr>
        <p:blipFill>
          <a:blip r:embed="rId3"/>
          <a:stretch>
            <a:fillRect/>
          </a:stretch>
        </p:blipFill>
        <p:spPr>
          <a:xfrm>
            <a:off x="4963079" y="1212849"/>
            <a:ext cx="7201124" cy="5210461"/>
          </a:xfrm>
          <a:prstGeom prst="rect">
            <a:avLst/>
          </a:prstGeom>
        </p:spPr>
      </p:pic>
    </p:spTree>
    <p:extLst>
      <p:ext uri="{BB962C8B-B14F-4D97-AF65-F5344CB8AC3E}">
        <p14:creationId xmlns:p14="http://schemas.microsoft.com/office/powerpoint/2010/main" val="3825704793"/>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Problem</a:t>
            </a:r>
            <a:endParaRPr lang="en-US" dirty="0"/>
          </a:p>
        </p:txBody>
      </p:sp>
    </p:spTree>
    <p:extLst>
      <p:ext uri="{BB962C8B-B14F-4D97-AF65-F5344CB8AC3E}">
        <p14:creationId xmlns:p14="http://schemas.microsoft.com/office/powerpoint/2010/main" val="2464117872"/>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SharePoint 2013 Query Tool v2</a:t>
            </a:r>
            <a:endParaRPr lang="en-US" dirty="0"/>
          </a:p>
        </p:txBody>
      </p:sp>
      <p:sp>
        <p:nvSpPr>
          <p:cNvPr id="5" name="Text Placeholder 4"/>
          <p:cNvSpPr>
            <a:spLocks noGrp="1"/>
          </p:cNvSpPr>
          <p:nvPr>
            <p:ph type="body" sz="quarter" idx="10"/>
          </p:nvPr>
        </p:nvSpPr>
        <p:spPr>
          <a:xfrm>
            <a:off x="274639" y="1212849"/>
            <a:ext cx="5486399" cy="4598182"/>
          </a:xfrm>
        </p:spPr>
        <p:txBody>
          <a:bodyPr/>
          <a:lstStyle/>
          <a:p>
            <a:r>
              <a:rPr lang="en-US" dirty="0" smtClean="0"/>
              <a:t>Rank Detail</a:t>
            </a:r>
          </a:p>
          <a:p>
            <a:r>
              <a:rPr lang="en-US" dirty="0" smtClean="0"/>
              <a:t>Show All Properties*</a:t>
            </a:r>
          </a:p>
          <a:p>
            <a:r>
              <a:rPr lang="en-US" dirty="0" smtClean="0"/>
              <a:t>Live Monitoring</a:t>
            </a:r>
          </a:p>
          <a:p>
            <a:r>
              <a:rPr lang="en-US" dirty="0" smtClean="0"/>
              <a:t>Inline Preview</a:t>
            </a:r>
          </a:p>
          <a:p>
            <a:r>
              <a:rPr lang="en-US" dirty="0"/>
              <a:t>Anonymous </a:t>
            </a:r>
            <a:r>
              <a:rPr lang="en-US" dirty="0" smtClean="0"/>
              <a:t>Login</a:t>
            </a:r>
          </a:p>
          <a:p>
            <a:r>
              <a:rPr lang="en-US" dirty="0" smtClean="0"/>
              <a:t>Pick Result Source</a:t>
            </a:r>
            <a:endParaRPr lang="en-US" dirty="0"/>
          </a:p>
          <a:p>
            <a:r>
              <a:rPr lang="en-US" dirty="0" smtClean="0"/>
              <a:t>Freshness Boost</a:t>
            </a:r>
            <a:endParaRPr lang="en-US" dirty="0"/>
          </a:p>
        </p:txBody>
      </p:sp>
      <p:sp>
        <p:nvSpPr>
          <p:cNvPr id="6" name="Text Placeholder 5"/>
          <p:cNvSpPr>
            <a:spLocks noGrp="1"/>
          </p:cNvSpPr>
          <p:nvPr>
            <p:ph type="body" sz="quarter" idx="11"/>
          </p:nvPr>
        </p:nvSpPr>
        <p:spPr>
          <a:xfrm>
            <a:off x="6675439" y="1212849"/>
            <a:ext cx="5486399" cy="683264"/>
          </a:xfrm>
        </p:spPr>
        <p:txBody>
          <a:bodyPr/>
          <a:lstStyle/>
          <a:p>
            <a:endParaRPr lang="en-US" dirty="0"/>
          </a:p>
        </p:txBody>
      </p:sp>
      <p:pic>
        <p:nvPicPr>
          <p:cNvPr id="8" name="Picture 7"/>
          <p:cNvPicPr>
            <a:picLocks noChangeAspect="1"/>
          </p:cNvPicPr>
          <p:nvPr/>
        </p:nvPicPr>
        <p:blipFill>
          <a:blip r:embed="rId3"/>
          <a:stretch>
            <a:fillRect/>
          </a:stretch>
        </p:blipFill>
        <p:spPr>
          <a:xfrm>
            <a:off x="4963079" y="1212849"/>
            <a:ext cx="7201124" cy="5210461"/>
          </a:xfrm>
          <a:prstGeom prst="rect">
            <a:avLst/>
          </a:prstGeom>
        </p:spPr>
      </p:pic>
    </p:spTree>
    <p:extLst>
      <p:ext uri="{BB962C8B-B14F-4D97-AF65-F5344CB8AC3E}">
        <p14:creationId xmlns:p14="http://schemas.microsoft.com/office/powerpoint/2010/main" val="3478199600"/>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Re-order with query rule</a:t>
            </a:r>
            <a:br>
              <a:rPr lang="en-US" dirty="0" smtClean="0"/>
            </a:br>
            <a:r>
              <a:rPr lang="en-US" sz="3600" dirty="0">
                <a:gradFill>
                  <a:gsLst>
                    <a:gs pos="91241">
                      <a:srgbClr val="505050"/>
                    </a:gs>
                    <a:gs pos="57000">
                      <a:srgbClr val="505050"/>
                    </a:gs>
                    <a:gs pos="18000">
                      <a:srgbClr val="505050"/>
                    </a:gs>
                  </a:gsLst>
                  <a:lin ang="5400000" scaled="0"/>
                </a:gradFill>
              </a:rPr>
              <a:t>Demo </a:t>
            </a:r>
            <a:r>
              <a:rPr lang="en-US" sz="3600" dirty="0" smtClean="0">
                <a:gradFill>
                  <a:gsLst>
                    <a:gs pos="91241">
                      <a:srgbClr val="505050"/>
                    </a:gs>
                    <a:gs pos="57000">
                      <a:srgbClr val="505050"/>
                    </a:gs>
                    <a:gs pos="18000">
                      <a:srgbClr val="505050"/>
                    </a:gs>
                  </a:gsLst>
                  <a:lin ang="5400000" scaled="0"/>
                </a:gradFill>
              </a:rPr>
              <a:t>4</a:t>
            </a:r>
            <a:endParaRPr lang="en-US" dirty="0"/>
          </a:p>
        </p:txBody>
      </p:sp>
      <p:sp>
        <p:nvSpPr>
          <p:cNvPr id="3" name="Content Placeholder 2"/>
          <p:cNvSpPr>
            <a:spLocks noGrp="1"/>
          </p:cNvSpPr>
          <p:nvPr>
            <p:ph type="body" sz="quarter" idx="12"/>
          </p:nvPr>
        </p:nvSpPr>
        <p:spPr>
          <a:xfrm>
            <a:off x="274702" y="3588701"/>
            <a:ext cx="10058401" cy="2834609"/>
          </a:xfrm>
          <a:prstGeom prst="rect">
            <a:avLst/>
          </a:prstGeom>
        </p:spPr>
        <p:txBody>
          <a:bodyPr lIns="93269" tIns="46634" rIns="93269" bIns="46634"/>
          <a:lstStyle/>
          <a:p>
            <a:pPr marL="571500" indent="-571500">
              <a:buFont typeface="Arial" panose="020B0604020202020204" pitchFamily="34" charset="0"/>
              <a:buChar char="•"/>
            </a:pPr>
            <a:r>
              <a:rPr lang="en-US" dirty="0" smtClean="0"/>
              <a:t>Use Query Builder v2 to see why an item is ranked above another</a:t>
            </a:r>
          </a:p>
          <a:p>
            <a:pPr marL="571500" indent="-571500">
              <a:buFont typeface="Arial" panose="020B0604020202020204" pitchFamily="34" charset="0"/>
              <a:buChar char="•"/>
            </a:pPr>
            <a:r>
              <a:rPr lang="en-US" dirty="0" smtClean="0"/>
              <a:t>Add dynamic ordering to move the item higher with XRANK freshness boost</a:t>
            </a:r>
          </a:p>
        </p:txBody>
      </p:sp>
    </p:spTree>
    <p:extLst>
      <p:ext uri="{BB962C8B-B14F-4D97-AF65-F5344CB8AC3E}">
        <p14:creationId xmlns:p14="http://schemas.microsoft.com/office/powerpoint/2010/main" val="373857552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Hit 1 (</a:t>
            </a:r>
            <a:r>
              <a:rPr lang="en-US" dirty="0" err="1" smtClean="0"/>
              <a:t>pptx</a:t>
            </a:r>
            <a:r>
              <a:rPr lang="en-US" dirty="0" smtClean="0"/>
              <a:t>)                   Hit 5 (</a:t>
            </a:r>
            <a:r>
              <a:rPr lang="en-US" dirty="0" err="1" smtClean="0"/>
              <a:t>docx</a:t>
            </a:r>
            <a:r>
              <a:rPr lang="en-US" dirty="0" smtClean="0"/>
              <a:t>)</a:t>
            </a:r>
            <a:endParaRPr lang="en-US" dirty="0"/>
          </a:p>
        </p:txBody>
      </p:sp>
      <p:sp>
        <p:nvSpPr>
          <p:cNvPr id="7" name="Text Placeholder 6"/>
          <p:cNvSpPr>
            <a:spLocks noGrp="1"/>
          </p:cNvSpPr>
          <p:nvPr>
            <p:ph type="body" sz="quarter" idx="10"/>
          </p:nvPr>
        </p:nvSpPr>
        <p:spPr>
          <a:xfrm>
            <a:off x="274639" y="1212849"/>
            <a:ext cx="5486399" cy="683264"/>
          </a:xfrm>
        </p:spPr>
        <p:txBody>
          <a:bodyPr/>
          <a:lstStyle/>
          <a:p>
            <a:endParaRPr lang="en-US" dirty="0"/>
          </a:p>
        </p:txBody>
      </p:sp>
      <p:sp>
        <p:nvSpPr>
          <p:cNvPr id="8" name="Text Placeholder 7"/>
          <p:cNvSpPr>
            <a:spLocks noGrp="1"/>
          </p:cNvSpPr>
          <p:nvPr>
            <p:ph type="body" sz="quarter" idx="11"/>
          </p:nvPr>
        </p:nvSpPr>
        <p:spPr>
          <a:xfrm>
            <a:off x="6675439" y="1212849"/>
            <a:ext cx="5486399" cy="683264"/>
          </a:xfrm>
        </p:spPr>
        <p:txBody>
          <a:bodyPr/>
          <a:lstStyle/>
          <a:p>
            <a:endParaRPr lang="en-US" dirty="0"/>
          </a:p>
        </p:txBody>
      </p:sp>
      <p:pic>
        <p:nvPicPr>
          <p:cNvPr id="11" name="Picture 10"/>
          <p:cNvPicPr>
            <a:picLocks noChangeAspect="1"/>
          </p:cNvPicPr>
          <p:nvPr/>
        </p:nvPicPr>
        <p:blipFill rotWithShape="1">
          <a:blip r:embed="rId3"/>
          <a:srcRect t="779" b="-779"/>
          <a:stretch/>
        </p:blipFill>
        <p:spPr>
          <a:xfrm>
            <a:off x="6661702" y="1233352"/>
            <a:ext cx="4962525" cy="6048375"/>
          </a:xfrm>
          <a:prstGeom prst="rect">
            <a:avLst/>
          </a:prstGeom>
        </p:spPr>
      </p:pic>
      <p:pic>
        <p:nvPicPr>
          <p:cNvPr id="12" name="Picture 11"/>
          <p:cNvPicPr>
            <a:picLocks noChangeAspect="1"/>
          </p:cNvPicPr>
          <p:nvPr/>
        </p:nvPicPr>
        <p:blipFill>
          <a:blip r:embed="rId4"/>
          <a:stretch>
            <a:fillRect/>
          </a:stretch>
        </p:blipFill>
        <p:spPr>
          <a:xfrm>
            <a:off x="234716" y="1212849"/>
            <a:ext cx="4981575" cy="6429375"/>
          </a:xfrm>
          <a:prstGeom prst="rect">
            <a:avLst/>
          </a:prstGeom>
        </p:spPr>
      </p:pic>
      <p:sp>
        <p:nvSpPr>
          <p:cNvPr id="9" name="Rectangle 8"/>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Tools</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227167739"/>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3447098"/>
          </a:xfrm>
        </p:spPr>
        <p:txBody>
          <a:bodyPr/>
          <a:lstStyle/>
          <a:p>
            <a:r>
              <a:rPr lang="en-US" dirty="0" smtClean="0"/>
              <a:t>Examine rank values using Search Query Tool v2</a:t>
            </a:r>
          </a:p>
          <a:p>
            <a:endParaRPr lang="en-US" dirty="0"/>
          </a:p>
          <a:p>
            <a:r>
              <a:rPr lang="en-US" dirty="0" smtClean="0"/>
              <a:t>Create rule to re-rank results based on freshness</a:t>
            </a:r>
          </a:p>
          <a:p>
            <a:endParaRPr lang="en-US" dirty="0"/>
          </a:p>
          <a:p>
            <a:r>
              <a:rPr lang="en-US" dirty="0" smtClean="0"/>
              <a:t>Non-trivial to see why a document is ranked higher</a:t>
            </a:r>
            <a:endParaRPr lang="en-US" dirty="0"/>
          </a:p>
        </p:txBody>
      </p:sp>
      <p:sp>
        <p:nvSpPr>
          <p:cNvPr id="4" name="Title 3"/>
          <p:cNvSpPr>
            <a:spLocks noGrp="1"/>
          </p:cNvSpPr>
          <p:nvPr>
            <p:ph type="title"/>
          </p:nvPr>
        </p:nvSpPr>
        <p:spPr/>
        <p:txBody>
          <a:bodyPr/>
          <a:lstStyle/>
          <a:p>
            <a:r>
              <a:rPr lang="en-US" dirty="0" smtClean="0"/>
              <a:t>Demo 4 – recap</a:t>
            </a:r>
            <a:endParaRPr lang="en-US" dirty="0"/>
          </a:p>
        </p:txBody>
      </p:sp>
      <p:sp>
        <p:nvSpPr>
          <p:cNvPr id="6" name="Rectangle 5"/>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Tools</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874692612"/>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solidFill>
                  <a:schemeClr val="tx1"/>
                </a:solidFill>
              </a:rPr>
              <a:t>Tuning – Rank </a:t>
            </a:r>
            <a:r>
              <a:rPr lang="en-US" dirty="0" smtClean="0">
                <a:solidFill>
                  <a:schemeClr val="tx1"/>
                </a:solidFill>
              </a:rPr>
              <a:t>model</a:t>
            </a:r>
            <a:br>
              <a:rPr lang="en-US" dirty="0" smtClean="0">
                <a:solidFill>
                  <a:schemeClr val="tx1"/>
                </a:solidFill>
              </a:rPr>
            </a:br>
            <a:r>
              <a:rPr lang="en-US" sz="4800" dirty="0" smtClean="0">
                <a:gradFill>
                  <a:gsLst>
                    <a:gs pos="91241">
                      <a:srgbClr val="FFFFFF"/>
                    </a:gs>
                    <a:gs pos="57000">
                      <a:srgbClr val="FFFFFF"/>
                    </a:gs>
                    <a:gs pos="18000">
                      <a:srgbClr val="FFFFFF"/>
                    </a:gs>
                  </a:gsLst>
                  <a:lin ang="5400000" scaled="0"/>
                </a:gradFill>
              </a:rPr>
              <a:t>The </a:t>
            </a:r>
            <a:r>
              <a:rPr lang="en-US" sz="4800" dirty="0">
                <a:gradFill>
                  <a:gsLst>
                    <a:gs pos="91241">
                      <a:srgbClr val="FFFFFF"/>
                    </a:gs>
                    <a:gs pos="57000">
                      <a:srgbClr val="FFFFFF"/>
                    </a:gs>
                    <a:gs pos="18000">
                      <a:srgbClr val="FFFFFF"/>
                    </a:gs>
                  </a:gsLst>
                  <a:lin ang="5400000" scaled="0"/>
                </a:gradFill>
              </a:rPr>
              <a:t>Tools in Practice</a:t>
            </a:r>
            <a:endParaRPr lang="en-US" dirty="0">
              <a:solidFill>
                <a:schemeClr val="bg1"/>
              </a:solidFill>
            </a:endParaRPr>
          </a:p>
        </p:txBody>
      </p:sp>
    </p:spTree>
    <p:extLst>
      <p:ext uri="{BB962C8B-B14F-4D97-AF65-F5344CB8AC3E}">
        <p14:creationId xmlns:p14="http://schemas.microsoft.com/office/powerpoint/2010/main" val="1039599690"/>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4"/>
          <p:cNvSpPr txBox="1">
            <a:spLocks/>
          </p:cNvSpPr>
          <p:nvPr/>
        </p:nvSpPr>
        <p:spPr>
          <a:xfrm>
            <a:off x="2168862" y="1429314"/>
            <a:ext cx="10112916" cy="1635295"/>
          </a:xfrm>
          <a:prstGeom prst="rect">
            <a:avLst/>
          </a:prstGeom>
          <a:solidFill>
            <a:schemeClr val="tx1">
              <a:alpha val="5000"/>
            </a:schemeClr>
          </a:solidFill>
        </p:spPr>
        <p:txBody>
          <a:bodyPr lIns="139891" tIns="0" rIns="186521" bIns="0" anchor="ctr"/>
          <a:lstStyle>
            <a:lvl1pPr marL="0" indent="0" algn="l" defTabSz="914363" rtl="0" eaLnBrk="1" latinLnBrk="0" hangingPunct="1">
              <a:lnSpc>
                <a:spcPct val="90000"/>
              </a:lnSpc>
              <a:spcBef>
                <a:spcPct val="20000"/>
              </a:spcBef>
              <a:buSzPct val="90000"/>
              <a:buFont typeface="Wingdings" pitchFamily="2" charset="2"/>
              <a:buNone/>
              <a:defRPr sz="2800" kern="1200">
                <a:gradFill>
                  <a:gsLst>
                    <a:gs pos="0">
                      <a:schemeClr val="tx1"/>
                    </a:gs>
                    <a:gs pos="86000">
                      <a:schemeClr val="tx1"/>
                    </a:gs>
                  </a:gsLst>
                  <a:lin ang="5400000" scaled="0"/>
                </a:gradFill>
                <a:latin typeface="Segoe UI Semibold" pitchFamily="34" charset="0"/>
                <a:ea typeface="+mn-ea"/>
                <a:cs typeface="+mn-cs"/>
              </a:defRPr>
            </a:lvl1pPr>
            <a:lvl2pPr marL="460375" indent="0" algn="l" defTabSz="914363" rtl="0" eaLnBrk="1" latinLnBrk="0" hangingPunct="1">
              <a:lnSpc>
                <a:spcPct val="90000"/>
              </a:lnSpc>
              <a:spcBef>
                <a:spcPct val="20000"/>
              </a:spcBef>
              <a:buSzPct val="90000"/>
              <a:buFont typeface="Wingdings" pitchFamily="2" charset="2"/>
              <a:buNone/>
              <a:defRPr sz="2400" kern="1200">
                <a:gradFill>
                  <a:gsLst>
                    <a:gs pos="0">
                      <a:schemeClr val="tx1"/>
                    </a:gs>
                    <a:gs pos="86000">
                      <a:schemeClr val="tx1"/>
                    </a:gs>
                  </a:gsLst>
                  <a:lin ang="5400000" scaled="0"/>
                </a:gradFill>
                <a:latin typeface="Segoe UI Light" pitchFamily="34" charset="0"/>
                <a:ea typeface="+mn-ea"/>
                <a:cs typeface="+mn-cs"/>
              </a:defRPr>
            </a:lvl2pPr>
            <a:lvl3pPr marL="1204913" indent="-349250" algn="l" defTabSz="914363" rtl="0" eaLnBrk="1" latinLnBrk="0" hangingPunct="1">
              <a:lnSpc>
                <a:spcPct val="90000"/>
              </a:lnSpc>
              <a:spcBef>
                <a:spcPct val="20000"/>
              </a:spcBef>
              <a:buSzPct val="90000"/>
              <a:buFont typeface="Wingdings" pitchFamily="2" charset="2"/>
              <a:buChar char="§"/>
              <a:defRPr sz="2000" kern="1200">
                <a:gradFill>
                  <a:gsLst>
                    <a:gs pos="0">
                      <a:schemeClr val="tx1"/>
                    </a:gs>
                    <a:gs pos="86000">
                      <a:schemeClr val="tx1"/>
                    </a:gs>
                  </a:gsLst>
                  <a:lin ang="5400000" scaled="0"/>
                </a:gradFill>
                <a:latin typeface="Segoe UI Light" pitchFamily="34" charset="0"/>
                <a:ea typeface="+mn-ea"/>
                <a:cs typeface="+mn-cs"/>
              </a:defRPr>
            </a:lvl3pPr>
            <a:lvl4pPr marL="1538288" indent="-279400"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4pPr>
            <a:lvl5pPr marL="1887538" indent="-282575"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040" spc="-71" dirty="0">
              <a:gradFill>
                <a:gsLst>
                  <a:gs pos="0">
                    <a:srgbClr val="505050"/>
                  </a:gs>
                  <a:gs pos="100000">
                    <a:srgbClr val="505050"/>
                  </a:gs>
                </a:gsLst>
                <a:lin ang="5400000" scaled="0"/>
              </a:gradFill>
              <a:latin typeface="Segoe UI"/>
            </a:endParaRPr>
          </a:p>
        </p:txBody>
      </p:sp>
      <p:sp>
        <p:nvSpPr>
          <p:cNvPr id="44" name="Rectangle 43"/>
          <p:cNvSpPr>
            <a:spLocks noChangeAspect="1"/>
          </p:cNvSpPr>
          <p:nvPr/>
        </p:nvSpPr>
        <p:spPr bwMode="auto">
          <a:xfrm>
            <a:off x="533564" y="1429314"/>
            <a:ext cx="1635296" cy="16352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46630" rIns="93260" bIns="46630" numCol="1" spcCol="0" rtlCol="0" fromWordArt="0" anchor="ctr" anchorCtr="0" forceAA="0" compatLnSpc="1">
            <a:prstTxWarp prst="textNoShape">
              <a:avLst/>
            </a:prstTxWarp>
            <a:noAutofit/>
          </a:bodyPr>
          <a:lstStyle/>
          <a:p>
            <a:pPr algn="ctr"/>
            <a:endParaRPr lang="en-US" sz="1836" dirty="0">
              <a:solidFill>
                <a:srgbClr val="FFFFFF"/>
              </a:solidFill>
            </a:endParaRPr>
          </a:p>
        </p:txBody>
      </p:sp>
      <p:sp>
        <p:nvSpPr>
          <p:cNvPr id="49" name="Rectangle 48"/>
          <p:cNvSpPr>
            <a:spLocks noChangeAspect="1"/>
          </p:cNvSpPr>
          <p:nvPr/>
        </p:nvSpPr>
        <p:spPr bwMode="auto">
          <a:xfrm>
            <a:off x="533564" y="3196092"/>
            <a:ext cx="1635298" cy="16352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46630" rIns="93260" bIns="46630" numCol="1" spcCol="0" rtlCol="0" fromWordArt="0" anchor="ctr" anchorCtr="0" forceAA="0" compatLnSpc="1">
            <a:prstTxWarp prst="textNoShape">
              <a:avLst/>
            </a:prstTxWarp>
            <a:noAutofit/>
          </a:bodyPr>
          <a:lstStyle/>
          <a:p>
            <a:pPr algn="ctr"/>
            <a:endParaRPr lang="en-US" sz="1836" dirty="0">
              <a:solidFill>
                <a:srgbClr val="FFFFFF"/>
              </a:solidFill>
            </a:endParaRPr>
          </a:p>
        </p:txBody>
      </p:sp>
      <p:sp>
        <p:nvSpPr>
          <p:cNvPr id="54" name="Rectangle 53"/>
          <p:cNvSpPr>
            <a:spLocks noChangeAspect="1"/>
          </p:cNvSpPr>
          <p:nvPr/>
        </p:nvSpPr>
        <p:spPr bwMode="auto">
          <a:xfrm>
            <a:off x="533564" y="4950603"/>
            <a:ext cx="1635296" cy="163529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46630" rIns="93260" bIns="46630" numCol="1" spcCol="0" rtlCol="0" fromWordArt="0" anchor="ctr" anchorCtr="0" forceAA="0" compatLnSpc="1">
            <a:prstTxWarp prst="textNoShape">
              <a:avLst/>
            </a:prstTxWarp>
            <a:noAutofit/>
          </a:bodyPr>
          <a:lstStyle/>
          <a:p>
            <a:pPr algn="ctr"/>
            <a:endParaRPr lang="en-US" sz="1836" dirty="0">
              <a:solidFill>
                <a:srgbClr val="FFFFFF"/>
              </a:solidFill>
            </a:endParaRPr>
          </a:p>
        </p:txBody>
      </p:sp>
      <p:sp>
        <p:nvSpPr>
          <p:cNvPr id="4" name="Title 3"/>
          <p:cNvSpPr>
            <a:spLocks noGrp="1"/>
          </p:cNvSpPr>
          <p:nvPr>
            <p:ph type="title"/>
          </p:nvPr>
        </p:nvSpPr>
        <p:spPr>
          <a:xfrm>
            <a:off x="531948" y="233150"/>
            <a:ext cx="11370961" cy="621530"/>
          </a:xfrm>
        </p:spPr>
        <p:txBody>
          <a:bodyPr/>
          <a:lstStyle/>
          <a:p>
            <a:r>
              <a:rPr lang="en-US" sz="4488" dirty="0"/>
              <a:t>You can Tune a Custom Ranking Model After…</a:t>
            </a:r>
          </a:p>
        </p:txBody>
      </p:sp>
      <p:sp>
        <p:nvSpPr>
          <p:cNvPr id="22" name="Text Placeholder 4"/>
          <p:cNvSpPr txBox="1">
            <a:spLocks/>
          </p:cNvSpPr>
          <p:nvPr/>
        </p:nvSpPr>
        <p:spPr>
          <a:xfrm>
            <a:off x="2363801" y="1429314"/>
            <a:ext cx="9917977" cy="1635295"/>
          </a:xfrm>
          <a:prstGeom prst="rect">
            <a:avLst/>
          </a:prstGeom>
        </p:spPr>
        <p:txBody>
          <a:bodyPr lIns="0" tIns="0" rIns="0" bIns="0" anchor="ctr"/>
          <a:lstStyle>
            <a:lvl1pPr marL="0" indent="0" algn="l" defTabSz="914363" rtl="0" eaLnBrk="1" latinLnBrk="0" hangingPunct="1">
              <a:lnSpc>
                <a:spcPct val="90000"/>
              </a:lnSpc>
              <a:spcBef>
                <a:spcPct val="20000"/>
              </a:spcBef>
              <a:buSzPct val="90000"/>
              <a:buFont typeface="Wingdings" pitchFamily="2" charset="2"/>
              <a:buNone/>
              <a:defRPr sz="2800" kern="1200">
                <a:gradFill>
                  <a:gsLst>
                    <a:gs pos="0">
                      <a:schemeClr val="tx1"/>
                    </a:gs>
                    <a:gs pos="86000">
                      <a:schemeClr val="tx1"/>
                    </a:gs>
                  </a:gsLst>
                  <a:lin ang="5400000" scaled="0"/>
                </a:gradFill>
                <a:latin typeface="Segoe UI Semibold" pitchFamily="34" charset="0"/>
                <a:ea typeface="+mn-ea"/>
                <a:cs typeface="+mn-cs"/>
              </a:defRPr>
            </a:lvl1pPr>
            <a:lvl2pPr marL="460375" indent="0" algn="l" defTabSz="914363" rtl="0" eaLnBrk="1" latinLnBrk="0" hangingPunct="1">
              <a:lnSpc>
                <a:spcPct val="90000"/>
              </a:lnSpc>
              <a:spcBef>
                <a:spcPct val="20000"/>
              </a:spcBef>
              <a:buSzPct val="90000"/>
              <a:buFont typeface="Wingdings" pitchFamily="2" charset="2"/>
              <a:buNone/>
              <a:defRPr sz="2400" kern="1200">
                <a:gradFill>
                  <a:gsLst>
                    <a:gs pos="0">
                      <a:schemeClr val="tx1"/>
                    </a:gs>
                    <a:gs pos="86000">
                      <a:schemeClr val="tx1"/>
                    </a:gs>
                  </a:gsLst>
                  <a:lin ang="5400000" scaled="0"/>
                </a:gradFill>
                <a:latin typeface="Segoe UI Light" pitchFamily="34" charset="0"/>
                <a:ea typeface="+mn-ea"/>
                <a:cs typeface="+mn-cs"/>
              </a:defRPr>
            </a:lvl2pPr>
            <a:lvl3pPr marL="1204913" indent="-349250" algn="l" defTabSz="914363" rtl="0" eaLnBrk="1" latinLnBrk="0" hangingPunct="1">
              <a:lnSpc>
                <a:spcPct val="90000"/>
              </a:lnSpc>
              <a:spcBef>
                <a:spcPct val="20000"/>
              </a:spcBef>
              <a:buSzPct val="90000"/>
              <a:buFont typeface="Wingdings" pitchFamily="2" charset="2"/>
              <a:buChar char="§"/>
              <a:defRPr sz="2000" kern="1200">
                <a:gradFill>
                  <a:gsLst>
                    <a:gs pos="0">
                      <a:schemeClr val="tx1"/>
                    </a:gs>
                    <a:gs pos="86000">
                      <a:schemeClr val="tx1"/>
                    </a:gs>
                  </a:gsLst>
                  <a:lin ang="5400000" scaled="0"/>
                </a:gradFill>
                <a:latin typeface="Segoe UI Light" pitchFamily="34" charset="0"/>
                <a:ea typeface="+mn-ea"/>
                <a:cs typeface="+mn-cs"/>
              </a:defRPr>
            </a:lvl3pPr>
            <a:lvl4pPr marL="1538288" indent="-279400"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4pPr>
            <a:lvl5pPr marL="1887538" indent="-282575"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264" spc="-71" dirty="0">
                <a:gradFill>
                  <a:gsLst>
                    <a:gs pos="5417">
                      <a:srgbClr val="505050"/>
                    </a:gs>
                    <a:gs pos="28000">
                      <a:srgbClr val="505050"/>
                    </a:gs>
                  </a:gsLst>
                  <a:lin ang="5400000" scaled="0"/>
                </a:gradFill>
                <a:latin typeface="Segoe UI Light"/>
              </a:rPr>
              <a:t>You’ve considered or tried simpler options</a:t>
            </a:r>
          </a:p>
          <a:p>
            <a:pPr lvl="1"/>
            <a:r>
              <a:rPr lang="en-US" sz="2040" spc="-71" dirty="0">
                <a:gradFill>
                  <a:gsLst>
                    <a:gs pos="5417">
                      <a:srgbClr val="505050"/>
                    </a:gs>
                    <a:gs pos="28000">
                      <a:srgbClr val="505050"/>
                    </a:gs>
                  </a:gsLst>
                  <a:lin ang="5400000" scaled="0"/>
                </a:gradFill>
                <a:latin typeface="Segoe UI"/>
              </a:rPr>
              <a:t>Authorities, Thesaurus, Query Rules, Dynamic Rules </a:t>
            </a:r>
          </a:p>
        </p:txBody>
      </p:sp>
      <p:sp>
        <p:nvSpPr>
          <p:cNvPr id="40" name="Text Placeholder 4"/>
          <p:cNvSpPr txBox="1">
            <a:spLocks/>
          </p:cNvSpPr>
          <p:nvPr/>
        </p:nvSpPr>
        <p:spPr>
          <a:xfrm>
            <a:off x="2353439" y="3196093"/>
            <a:ext cx="9554326" cy="1635296"/>
          </a:xfrm>
          <a:prstGeom prst="rect">
            <a:avLst/>
          </a:prstGeom>
        </p:spPr>
        <p:txBody>
          <a:bodyPr lIns="0" tIns="0" rIns="0" bIns="0" anchor="ctr"/>
          <a:lstStyle>
            <a:lvl1pPr marL="0" indent="0" algn="l" defTabSz="914363" rtl="0" eaLnBrk="1" latinLnBrk="0" hangingPunct="1">
              <a:lnSpc>
                <a:spcPct val="90000"/>
              </a:lnSpc>
              <a:spcBef>
                <a:spcPct val="20000"/>
              </a:spcBef>
              <a:buSzPct val="90000"/>
              <a:buFont typeface="Wingdings" pitchFamily="2" charset="2"/>
              <a:buNone/>
              <a:defRPr sz="2800" kern="1200">
                <a:gradFill>
                  <a:gsLst>
                    <a:gs pos="0">
                      <a:schemeClr val="tx1"/>
                    </a:gs>
                    <a:gs pos="86000">
                      <a:schemeClr val="tx1"/>
                    </a:gs>
                  </a:gsLst>
                  <a:lin ang="5400000" scaled="0"/>
                </a:gradFill>
                <a:latin typeface="Segoe UI Semibold" pitchFamily="34" charset="0"/>
                <a:ea typeface="+mn-ea"/>
                <a:cs typeface="+mn-cs"/>
              </a:defRPr>
            </a:lvl1pPr>
            <a:lvl2pPr marL="460375" indent="0" algn="l" defTabSz="914363" rtl="0" eaLnBrk="1" latinLnBrk="0" hangingPunct="1">
              <a:lnSpc>
                <a:spcPct val="90000"/>
              </a:lnSpc>
              <a:spcBef>
                <a:spcPct val="20000"/>
              </a:spcBef>
              <a:buSzPct val="90000"/>
              <a:buFont typeface="Wingdings" pitchFamily="2" charset="2"/>
              <a:buNone/>
              <a:defRPr sz="2400" kern="1200">
                <a:gradFill>
                  <a:gsLst>
                    <a:gs pos="0">
                      <a:schemeClr val="tx1"/>
                    </a:gs>
                    <a:gs pos="86000">
                      <a:schemeClr val="tx1"/>
                    </a:gs>
                  </a:gsLst>
                  <a:lin ang="5400000" scaled="0"/>
                </a:gradFill>
                <a:latin typeface="Segoe UI Light" pitchFamily="34" charset="0"/>
                <a:ea typeface="+mn-ea"/>
                <a:cs typeface="+mn-cs"/>
              </a:defRPr>
            </a:lvl2pPr>
            <a:lvl3pPr marL="1204913" indent="-349250" algn="l" defTabSz="914363" rtl="0" eaLnBrk="1" latinLnBrk="0" hangingPunct="1">
              <a:lnSpc>
                <a:spcPct val="90000"/>
              </a:lnSpc>
              <a:spcBef>
                <a:spcPct val="20000"/>
              </a:spcBef>
              <a:buSzPct val="90000"/>
              <a:buFont typeface="Wingdings" pitchFamily="2" charset="2"/>
              <a:buChar char="§"/>
              <a:defRPr sz="2000" kern="1200">
                <a:gradFill>
                  <a:gsLst>
                    <a:gs pos="0">
                      <a:schemeClr val="tx1"/>
                    </a:gs>
                    <a:gs pos="86000">
                      <a:schemeClr val="tx1"/>
                    </a:gs>
                  </a:gsLst>
                  <a:lin ang="5400000" scaled="0"/>
                </a:gradFill>
                <a:latin typeface="Segoe UI Light" pitchFamily="34" charset="0"/>
                <a:ea typeface="+mn-ea"/>
                <a:cs typeface="+mn-cs"/>
              </a:defRPr>
            </a:lvl3pPr>
            <a:lvl4pPr marL="1538288" indent="-279400"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4pPr>
            <a:lvl5pPr marL="1887538" indent="-282575"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040" spc="-71" dirty="0">
              <a:gradFill>
                <a:gsLst>
                  <a:gs pos="5417">
                    <a:srgbClr val="505050"/>
                  </a:gs>
                  <a:gs pos="28000">
                    <a:srgbClr val="505050"/>
                  </a:gs>
                </a:gsLst>
                <a:lin ang="5400000" scaled="0"/>
              </a:gradFill>
              <a:latin typeface="Segoe UI"/>
            </a:endParaRPr>
          </a:p>
        </p:txBody>
      </p:sp>
      <p:sp>
        <p:nvSpPr>
          <p:cNvPr id="41" name="Text Placeholder 4"/>
          <p:cNvSpPr txBox="1">
            <a:spLocks/>
          </p:cNvSpPr>
          <p:nvPr/>
        </p:nvSpPr>
        <p:spPr>
          <a:xfrm>
            <a:off x="2353439" y="4950603"/>
            <a:ext cx="9554326" cy="1631307"/>
          </a:xfrm>
          <a:prstGeom prst="rect">
            <a:avLst/>
          </a:prstGeom>
        </p:spPr>
        <p:txBody>
          <a:bodyPr lIns="0" tIns="0" rIns="0" bIns="0" anchor="ctr"/>
          <a:lstStyle>
            <a:lvl1pPr marL="0" indent="0" algn="l" defTabSz="914363" rtl="0" eaLnBrk="1" latinLnBrk="0" hangingPunct="1">
              <a:lnSpc>
                <a:spcPct val="90000"/>
              </a:lnSpc>
              <a:spcBef>
                <a:spcPct val="20000"/>
              </a:spcBef>
              <a:buSzPct val="90000"/>
              <a:buFont typeface="Wingdings" pitchFamily="2" charset="2"/>
              <a:buNone/>
              <a:defRPr sz="2800" kern="1200">
                <a:gradFill>
                  <a:gsLst>
                    <a:gs pos="0">
                      <a:schemeClr val="tx1"/>
                    </a:gs>
                    <a:gs pos="86000">
                      <a:schemeClr val="tx1"/>
                    </a:gs>
                  </a:gsLst>
                  <a:lin ang="5400000" scaled="0"/>
                </a:gradFill>
                <a:latin typeface="Segoe UI Semibold" pitchFamily="34" charset="0"/>
                <a:ea typeface="+mn-ea"/>
                <a:cs typeface="+mn-cs"/>
              </a:defRPr>
            </a:lvl1pPr>
            <a:lvl2pPr marL="460375" indent="0" algn="l" defTabSz="914363" rtl="0" eaLnBrk="1" latinLnBrk="0" hangingPunct="1">
              <a:lnSpc>
                <a:spcPct val="90000"/>
              </a:lnSpc>
              <a:spcBef>
                <a:spcPct val="20000"/>
              </a:spcBef>
              <a:buSzPct val="90000"/>
              <a:buFont typeface="Wingdings" pitchFamily="2" charset="2"/>
              <a:buNone/>
              <a:defRPr sz="2400" kern="1200">
                <a:gradFill>
                  <a:gsLst>
                    <a:gs pos="0">
                      <a:schemeClr val="tx1"/>
                    </a:gs>
                    <a:gs pos="86000">
                      <a:schemeClr val="tx1"/>
                    </a:gs>
                  </a:gsLst>
                  <a:lin ang="5400000" scaled="0"/>
                </a:gradFill>
                <a:latin typeface="Segoe UI Light" pitchFamily="34" charset="0"/>
                <a:ea typeface="+mn-ea"/>
                <a:cs typeface="+mn-cs"/>
              </a:defRPr>
            </a:lvl2pPr>
            <a:lvl3pPr marL="1204913" indent="-349250" algn="l" defTabSz="914363" rtl="0" eaLnBrk="1" latinLnBrk="0" hangingPunct="1">
              <a:lnSpc>
                <a:spcPct val="90000"/>
              </a:lnSpc>
              <a:spcBef>
                <a:spcPct val="20000"/>
              </a:spcBef>
              <a:buSzPct val="90000"/>
              <a:buFont typeface="Wingdings" pitchFamily="2" charset="2"/>
              <a:buChar char="§"/>
              <a:defRPr sz="2000" kern="1200">
                <a:gradFill>
                  <a:gsLst>
                    <a:gs pos="0">
                      <a:schemeClr val="tx1"/>
                    </a:gs>
                    <a:gs pos="86000">
                      <a:schemeClr val="tx1"/>
                    </a:gs>
                  </a:gsLst>
                  <a:lin ang="5400000" scaled="0"/>
                </a:gradFill>
                <a:latin typeface="Segoe UI Light" pitchFamily="34" charset="0"/>
                <a:ea typeface="+mn-ea"/>
                <a:cs typeface="+mn-cs"/>
              </a:defRPr>
            </a:lvl3pPr>
            <a:lvl4pPr marL="1538288" indent="-279400"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4pPr>
            <a:lvl5pPr marL="1887538" indent="-282575"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040" spc="-71" dirty="0">
              <a:gradFill>
                <a:gsLst>
                  <a:gs pos="5417">
                    <a:srgbClr val="505050"/>
                  </a:gs>
                  <a:gs pos="28000">
                    <a:srgbClr val="505050"/>
                  </a:gs>
                </a:gsLst>
                <a:lin ang="5400000" scaled="0"/>
              </a:gradFill>
              <a:latin typeface="Segoe UI"/>
            </a:endParaRPr>
          </a:p>
        </p:txBody>
      </p:sp>
      <p:sp>
        <p:nvSpPr>
          <p:cNvPr id="14" name="Text Placeholder 4"/>
          <p:cNvSpPr txBox="1">
            <a:spLocks/>
          </p:cNvSpPr>
          <p:nvPr/>
        </p:nvSpPr>
        <p:spPr>
          <a:xfrm>
            <a:off x="2168860" y="3196093"/>
            <a:ext cx="10112918" cy="1635296"/>
          </a:xfrm>
          <a:prstGeom prst="rect">
            <a:avLst/>
          </a:prstGeom>
          <a:solidFill>
            <a:schemeClr val="tx1">
              <a:alpha val="5000"/>
            </a:schemeClr>
          </a:solidFill>
        </p:spPr>
        <p:txBody>
          <a:bodyPr lIns="139891" tIns="0" rIns="186521" bIns="0" anchor="ctr"/>
          <a:lstStyle>
            <a:lvl1pPr marL="0" indent="0" algn="l" defTabSz="914363" rtl="0" eaLnBrk="1" latinLnBrk="0" hangingPunct="1">
              <a:lnSpc>
                <a:spcPct val="90000"/>
              </a:lnSpc>
              <a:spcBef>
                <a:spcPct val="20000"/>
              </a:spcBef>
              <a:buSzPct val="90000"/>
              <a:buFont typeface="Wingdings" pitchFamily="2" charset="2"/>
              <a:buNone/>
              <a:defRPr sz="2800" kern="1200">
                <a:gradFill>
                  <a:gsLst>
                    <a:gs pos="0">
                      <a:schemeClr val="tx1"/>
                    </a:gs>
                    <a:gs pos="86000">
                      <a:schemeClr val="tx1"/>
                    </a:gs>
                  </a:gsLst>
                  <a:lin ang="5400000" scaled="0"/>
                </a:gradFill>
                <a:latin typeface="Segoe UI Semibold" pitchFamily="34" charset="0"/>
                <a:ea typeface="+mn-ea"/>
                <a:cs typeface="+mn-cs"/>
              </a:defRPr>
            </a:lvl1pPr>
            <a:lvl2pPr marL="460375" indent="0" algn="l" defTabSz="914363" rtl="0" eaLnBrk="1" latinLnBrk="0" hangingPunct="1">
              <a:lnSpc>
                <a:spcPct val="90000"/>
              </a:lnSpc>
              <a:spcBef>
                <a:spcPct val="20000"/>
              </a:spcBef>
              <a:buSzPct val="90000"/>
              <a:buFont typeface="Wingdings" pitchFamily="2" charset="2"/>
              <a:buNone/>
              <a:defRPr sz="2400" kern="1200">
                <a:gradFill>
                  <a:gsLst>
                    <a:gs pos="0">
                      <a:schemeClr val="tx1"/>
                    </a:gs>
                    <a:gs pos="86000">
                      <a:schemeClr val="tx1"/>
                    </a:gs>
                  </a:gsLst>
                  <a:lin ang="5400000" scaled="0"/>
                </a:gradFill>
                <a:latin typeface="Segoe UI Light" pitchFamily="34" charset="0"/>
                <a:ea typeface="+mn-ea"/>
                <a:cs typeface="+mn-cs"/>
              </a:defRPr>
            </a:lvl2pPr>
            <a:lvl3pPr marL="1204913" indent="-349250" algn="l" defTabSz="914363" rtl="0" eaLnBrk="1" latinLnBrk="0" hangingPunct="1">
              <a:lnSpc>
                <a:spcPct val="90000"/>
              </a:lnSpc>
              <a:spcBef>
                <a:spcPct val="20000"/>
              </a:spcBef>
              <a:buSzPct val="90000"/>
              <a:buFont typeface="Wingdings" pitchFamily="2" charset="2"/>
              <a:buChar char="§"/>
              <a:defRPr sz="2000" kern="1200">
                <a:gradFill>
                  <a:gsLst>
                    <a:gs pos="0">
                      <a:schemeClr val="tx1"/>
                    </a:gs>
                    <a:gs pos="86000">
                      <a:schemeClr val="tx1"/>
                    </a:gs>
                  </a:gsLst>
                  <a:lin ang="5400000" scaled="0"/>
                </a:gradFill>
                <a:latin typeface="Segoe UI Light" pitchFamily="34" charset="0"/>
                <a:ea typeface="+mn-ea"/>
                <a:cs typeface="+mn-cs"/>
              </a:defRPr>
            </a:lvl3pPr>
            <a:lvl4pPr marL="1538288" indent="-279400"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4pPr>
            <a:lvl5pPr marL="1887538" indent="-282575"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264" spc="-71" dirty="0">
                <a:gradFill>
                  <a:gsLst>
                    <a:gs pos="5417">
                      <a:srgbClr val="505050"/>
                    </a:gs>
                    <a:gs pos="28000">
                      <a:srgbClr val="505050"/>
                    </a:gs>
                  </a:gsLst>
                  <a:lin ang="5400000" scaled="0"/>
                </a:gradFill>
                <a:latin typeface="Segoe UI Light"/>
              </a:rPr>
              <a:t>You’ve seen ranking could be improved for </a:t>
            </a:r>
            <a:r>
              <a:rPr lang="en-US" sz="3264" i="1" spc="-71" dirty="0">
                <a:gradFill>
                  <a:gsLst>
                    <a:gs pos="5417">
                      <a:srgbClr val="505050"/>
                    </a:gs>
                    <a:gs pos="28000">
                      <a:srgbClr val="505050"/>
                    </a:gs>
                  </a:gsLst>
                  <a:lin ang="5400000" scaled="0"/>
                </a:gradFill>
                <a:latin typeface="Segoe UI Light"/>
              </a:rPr>
              <a:t>most </a:t>
            </a:r>
            <a:r>
              <a:rPr lang="en-US" sz="3264" spc="-71" dirty="0">
                <a:gradFill>
                  <a:gsLst>
                    <a:gs pos="5417">
                      <a:srgbClr val="505050"/>
                    </a:gs>
                    <a:gs pos="28000">
                      <a:srgbClr val="505050"/>
                    </a:gs>
                  </a:gsLst>
                  <a:lin ang="5400000" scaled="0"/>
                </a:gradFill>
                <a:latin typeface="Segoe UI Light"/>
              </a:rPr>
              <a:t>queries</a:t>
            </a:r>
          </a:p>
          <a:p>
            <a:pPr lvl="1"/>
            <a:r>
              <a:rPr lang="en-US" sz="2040" spc="-71" dirty="0">
                <a:gradFill>
                  <a:gsLst>
                    <a:gs pos="5417">
                      <a:srgbClr val="505050"/>
                    </a:gs>
                    <a:gs pos="28000">
                      <a:srgbClr val="505050"/>
                    </a:gs>
                  </a:gsLst>
                  <a:lin ang="5400000" scaled="0"/>
                </a:gradFill>
                <a:latin typeface="Segoe UI"/>
              </a:rPr>
              <a:t>A meta-data property should be incorporated into ranking schema, </a:t>
            </a:r>
            <a:r>
              <a:rPr lang="en-US" sz="2040" spc="-71" dirty="0" err="1">
                <a:gradFill>
                  <a:gsLst>
                    <a:gs pos="5417">
                      <a:srgbClr val="505050"/>
                    </a:gs>
                    <a:gs pos="28000">
                      <a:srgbClr val="505050"/>
                    </a:gs>
                  </a:gsLst>
                  <a:lin ang="5400000" scaled="0"/>
                </a:gradFill>
                <a:latin typeface="Segoe UI"/>
              </a:rPr>
              <a:t>eg</a:t>
            </a:r>
            <a:r>
              <a:rPr lang="en-US" sz="2040" spc="-71" dirty="0">
                <a:gradFill>
                  <a:gsLst>
                    <a:gs pos="5417">
                      <a:srgbClr val="505050"/>
                    </a:gs>
                    <a:gs pos="28000">
                      <a:srgbClr val="505050"/>
                    </a:gs>
                  </a:gsLst>
                  <a:lin ang="5400000" scaled="0"/>
                </a:gradFill>
                <a:latin typeface="Segoe UI"/>
              </a:rPr>
              <a:t>: user rating</a:t>
            </a:r>
          </a:p>
        </p:txBody>
      </p:sp>
      <p:sp>
        <p:nvSpPr>
          <p:cNvPr id="15" name="Text Placeholder 4"/>
          <p:cNvSpPr txBox="1">
            <a:spLocks/>
          </p:cNvSpPr>
          <p:nvPr/>
        </p:nvSpPr>
        <p:spPr>
          <a:xfrm>
            <a:off x="2168860" y="4950603"/>
            <a:ext cx="10112918" cy="1635296"/>
          </a:xfrm>
          <a:prstGeom prst="rect">
            <a:avLst/>
          </a:prstGeom>
          <a:solidFill>
            <a:schemeClr val="tx1">
              <a:alpha val="5000"/>
            </a:schemeClr>
          </a:solidFill>
        </p:spPr>
        <p:txBody>
          <a:bodyPr lIns="139891" tIns="0" rIns="186521" bIns="0" anchor="ctr"/>
          <a:lstStyle>
            <a:lvl1pPr marL="0" indent="0" algn="l" defTabSz="914363" rtl="0" eaLnBrk="1" latinLnBrk="0" hangingPunct="1">
              <a:lnSpc>
                <a:spcPct val="90000"/>
              </a:lnSpc>
              <a:spcBef>
                <a:spcPct val="20000"/>
              </a:spcBef>
              <a:buSzPct val="90000"/>
              <a:buFont typeface="Wingdings" pitchFamily="2" charset="2"/>
              <a:buNone/>
              <a:defRPr sz="2800" kern="1200">
                <a:gradFill>
                  <a:gsLst>
                    <a:gs pos="0">
                      <a:schemeClr val="tx1"/>
                    </a:gs>
                    <a:gs pos="86000">
                      <a:schemeClr val="tx1"/>
                    </a:gs>
                  </a:gsLst>
                  <a:lin ang="5400000" scaled="0"/>
                </a:gradFill>
                <a:latin typeface="Segoe UI Semibold" pitchFamily="34" charset="0"/>
                <a:ea typeface="+mn-ea"/>
                <a:cs typeface="+mn-cs"/>
              </a:defRPr>
            </a:lvl1pPr>
            <a:lvl2pPr marL="460375" indent="0" algn="l" defTabSz="914363" rtl="0" eaLnBrk="1" latinLnBrk="0" hangingPunct="1">
              <a:lnSpc>
                <a:spcPct val="90000"/>
              </a:lnSpc>
              <a:spcBef>
                <a:spcPct val="20000"/>
              </a:spcBef>
              <a:buSzPct val="90000"/>
              <a:buFont typeface="Wingdings" pitchFamily="2" charset="2"/>
              <a:buNone/>
              <a:defRPr sz="2400" kern="1200">
                <a:gradFill>
                  <a:gsLst>
                    <a:gs pos="0">
                      <a:schemeClr val="tx1"/>
                    </a:gs>
                    <a:gs pos="86000">
                      <a:schemeClr val="tx1"/>
                    </a:gs>
                  </a:gsLst>
                  <a:lin ang="5400000" scaled="0"/>
                </a:gradFill>
                <a:latin typeface="Segoe UI Light" pitchFamily="34" charset="0"/>
                <a:ea typeface="+mn-ea"/>
                <a:cs typeface="+mn-cs"/>
              </a:defRPr>
            </a:lvl2pPr>
            <a:lvl3pPr marL="1204913" indent="-349250" algn="l" defTabSz="914363" rtl="0" eaLnBrk="1" latinLnBrk="0" hangingPunct="1">
              <a:lnSpc>
                <a:spcPct val="90000"/>
              </a:lnSpc>
              <a:spcBef>
                <a:spcPct val="20000"/>
              </a:spcBef>
              <a:buSzPct val="90000"/>
              <a:buFont typeface="Wingdings" pitchFamily="2" charset="2"/>
              <a:buChar char="§"/>
              <a:defRPr sz="2000" kern="1200">
                <a:gradFill>
                  <a:gsLst>
                    <a:gs pos="0">
                      <a:schemeClr val="tx1"/>
                    </a:gs>
                    <a:gs pos="86000">
                      <a:schemeClr val="tx1"/>
                    </a:gs>
                  </a:gsLst>
                  <a:lin ang="5400000" scaled="0"/>
                </a:gradFill>
                <a:latin typeface="Segoe UI Light" pitchFamily="34" charset="0"/>
                <a:ea typeface="+mn-ea"/>
                <a:cs typeface="+mn-cs"/>
              </a:defRPr>
            </a:lvl3pPr>
            <a:lvl4pPr marL="1538288" indent="-279400"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4pPr>
            <a:lvl5pPr marL="1887538" indent="-282575" algn="l" defTabSz="914363" rtl="0" eaLnBrk="1" latinLnBrk="0" hangingPunct="1">
              <a:lnSpc>
                <a:spcPct val="90000"/>
              </a:lnSpc>
              <a:spcBef>
                <a:spcPct val="20000"/>
              </a:spcBef>
              <a:buSzPct val="90000"/>
              <a:buFont typeface="Wingdings" pitchFamily="2" charset="2"/>
              <a:buChar char="§"/>
              <a:defRPr sz="1800" kern="1200">
                <a:gradFill>
                  <a:gsLst>
                    <a:gs pos="0">
                      <a:schemeClr val="tx1"/>
                    </a:gs>
                    <a:gs pos="86000">
                      <a:schemeClr val="tx1"/>
                    </a:gs>
                  </a:gsLst>
                  <a:lin ang="5400000" scaled="0"/>
                </a:gradFill>
                <a:latin typeface="Segoe UI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264" spc="-71" dirty="0">
                <a:gradFill>
                  <a:gsLst>
                    <a:gs pos="5417">
                      <a:srgbClr val="505050"/>
                    </a:gs>
                    <a:gs pos="28000">
                      <a:srgbClr val="505050"/>
                    </a:gs>
                  </a:gsLst>
                  <a:lin ang="5400000" scaled="0"/>
                </a:gradFill>
                <a:latin typeface="Segoe UI Light"/>
              </a:rPr>
              <a:t>You’ve configured new managed properties and </a:t>
            </a:r>
            <a:r>
              <a:rPr lang="en-US" sz="3264" spc="-71" dirty="0" err="1">
                <a:gradFill>
                  <a:gsLst>
                    <a:gs pos="5417">
                      <a:srgbClr val="505050"/>
                    </a:gs>
                    <a:gs pos="28000">
                      <a:srgbClr val="505050"/>
                    </a:gs>
                  </a:gsLst>
                  <a:lin ang="5400000" scaled="0"/>
                </a:gradFill>
                <a:latin typeface="Segoe UI Light"/>
              </a:rPr>
              <a:t>recrawled</a:t>
            </a:r>
            <a:r>
              <a:rPr lang="en-US" sz="3264" spc="-71" dirty="0">
                <a:gradFill>
                  <a:gsLst>
                    <a:gs pos="5417">
                      <a:srgbClr val="505050"/>
                    </a:gs>
                    <a:gs pos="28000">
                      <a:srgbClr val="505050"/>
                    </a:gs>
                  </a:gsLst>
                  <a:lin ang="5400000" scaled="0"/>
                </a:gradFill>
                <a:latin typeface="Segoe UI Light"/>
              </a:rPr>
              <a:t>:</a:t>
            </a:r>
          </a:p>
          <a:p>
            <a:pPr marL="807927" lvl="1" indent="-349724">
              <a:buFont typeface="Arial" pitchFamily="34" charset="0"/>
              <a:buChar char="•"/>
            </a:pPr>
            <a:r>
              <a:rPr lang="en-US" sz="2040" spc="-71" dirty="0">
                <a:gradFill>
                  <a:gsLst>
                    <a:gs pos="5417">
                      <a:srgbClr val="505050"/>
                    </a:gs>
                    <a:gs pos="28000">
                      <a:srgbClr val="505050"/>
                    </a:gs>
                  </a:gsLst>
                  <a:lin ang="5400000" scaled="0"/>
                </a:gradFill>
                <a:latin typeface="Segoe UI"/>
              </a:rPr>
              <a:t>Add a new managed property (integers: sortable/</a:t>
            </a:r>
            <a:r>
              <a:rPr lang="en-US" sz="2040" spc="-71" dirty="0" err="1">
                <a:gradFill>
                  <a:gsLst>
                    <a:gs pos="5417">
                      <a:srgbClr val="505050"/>
                    </a:gs>
                    <a:gs pos="28000">
                      <a:srgbClr val="505050"/>
                    </a:gs>
                  </a:gsLst>
                  <a:lin ang="5400000" scaled="0"/>
                </a:gradFill>
                <a:latin typeface="Segoe UI"/>
              </a:rPr>
              <a:t>refinable</a:t>
            </a:r>
            <a:r>
              <a:rPr lang="en-US" sz="2040" spc="-71" dirty="0">
                <a:gradFill>
                  <a:gsLst>
                    <a:gs pos="5417">
                      <a:srgbClr val="505050"/>
                    </a:gs>
                    <a:gs pos="28000">
                      <a:srgbClr val="505050"/>
                    </a:gs>
                  </a:gsLst>
                  <a:lin ang="5400000" scaled="0"/>
                </a:gradFill>
                <a:latin typeface="Segoe UI"/>
              </a:rPr>
              <a:t>, text: searchable)</a:t>
            </a:r>
          </a:p>
          <a:p>
            <a:pPr marL="807927" lvl="1" indent="-349724">
              <a:buFont typeface="Arial" pitchFamily="34" charset="0"/>
              <a:buChar char="•"/>
            </a:pPr>
            <a:r>
              <a:rPr lang="en-US" sz="2040" spc="-71" dirty="0" err="1">
                <a:gradFill>
                  <a:gsLst>
                    <a:gs pos="5417">
                      <a:srgbClr val="505050"/>
                    </a:gs>
                    <a:gs pos="28000">
                      <a:srgbClr val="505050"/>
                    </a:gs>
                  </a:gsLst>
                  <a:lin ang="5400000" scaled="0"/>
                </a:gradFill>
                <a:latin typeface="Segoe UI"/>
              </a:rPr>
              <a:t>Recrawl</a:t>
            </a:r>
            <a:endParaRPr lang="en-US" sz="2040" spc="-71" dirty="0">
              <a:gradFill>
                <a:gsLst>
                  <a:gs pos="5417">
                    <a:srgbClr val="505050"/>
                  </a:gs>
                  <a:gs pos="28000">
                    <a:srgbClr val="505050"/>
                  </a:gs>
                </a:gsLst>
                <a:lin ang="5400000" scaled="0"/>
              </a:gradFill>
              <a:latin typeface="Segoe UI"/>
            </a:endParaRPr>
          </a:p>
        </p:txBody>
      </p:sp>
      <p:sp>
        <p:nvSpPr>
          <p:cNvPr id="16" name="Rectangle 15"/>
          <p:cNvSpPr>
            <a:spLocks noChangeAspect="1"/>
          </p:cNvSpPr>
          <p:nvPr/>
        </p:nvSpPr>
        <p:spPr bwMode="auto">
          <a:xfrm>
            <a:off x="533564" y="1429312"/>
            <a:ext cx="1635298" cy="16352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46630" rIns="93260" bIns="46630" numCol="1" spcCol="0" rtlCol="0" fromWordArt="0" anchor="ctr" anchorCtr="0" forceAA="0" compatLnSpc="1">
            <a:prstTxWarp prst="textNoShape">
              <a:avLst/>
            </a:prstTxWarp>
            <a:noAutofit/>
          </a:bodyPr>
          <a:lstStyle/>
          <a:p>
            <a:pPr algn="ctr"/>
            <a:endParaRPr lang="en-US" sz="1836" dirty="0">
              <a:solidFill>
                <a:srgbClr val="FFFFFF"/>
              </a:solidFill>
            </a:endParaRPr>
          </a:p>
        </p:txBody>
      </p:sp>
      <p:sp>
        <p:nvSpPr>
          <p:cNvPr id="17" name="Rectangle 16"/>
          <p:cNvSpPr>
            <a:spLocks noChangeAspect="1"/>
          </p:cNvSpPr>
          <p:nvPr/>
        </p:nvSpPr>
        <p:spPr bwMode="auto">
          <a:xfrm>
            <a:off x="533564" y="4950603"/>
            <a:ext cx="1635298" cy="16352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46630" rIns="93260" bIns="46630" numCol="1" spcCol="0" rtlCol="0" fromWordArt="0" anchor="ctr" anchorCtr="0" forceAA="0" compatLnSpc="1">
            <a:prstTxWarp prst="textNoShape">
              <a:avLst/>
            </a:prstTxWarp>
            <a:noAutofit/>
          </a:bodyPr>
          <a:lstStyle/>
          <a:p>
            <a:pPr algn="ctr"/>
            <a:endParaRPr lang="en-US" sz="1836" dirty="0">
              <a:solidFill>
                <a:srgbClr val="FFFFFF"/>
              </a:solidFill>
            </a:endParaRPr>
          </a:p>
        </p:txBody>
      </p:sp>
    </p:spTree>
    <p:extLst>
      <p:ext uri="{BB962C8B-B14F-4D97-AF65-F5344CB8AC3E}">
        <p14:creationId xmlns:p14="http://schemas.microsoft.com/office/powerpoint/2010/main" val="566109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Rank Algorithm</a:t>
            </a:r>
            <a:endParaRPr lang="en-US" dirty="0"/>
          </a:p>
        </p:txBody>
      </p:sp>
      <p:sp>
        <p:nvSpPr>
          <p:cNvPr id="4" name="Content Placeholder 3"/>
          <p:cNvSpPr>
            <a:spLocks noGrp="1"/>
          </p:cNvSpPr>
          <p:nvPr>
            <p:ph sz="half" idx="2"/>
          </p:nvPr>
        </p:nvSpPr>
        <p:spPr>
          <a:xfrm>
            <a:off x="6492554" y="295274"/>
            <a:ext cx="5285502" cy="5539978"/>
          </a:xfrm>
        </p:spPr>
        <p:txBody>
          <a:bodyPr/>
          <a:lstStyle/>
          <a:p>
            <a:r>
              <a:rPr lang="en-US" dirty="0" smtClean="0"/>
              <a:t>BM25F </a:t>
            </a:r>
          </a:p>
          <a:p>
            <a:r>
              <a:rPr lang="en-US" dirty="0" smtClean="0"/>
              <a:t>Ranks </a:t>
            </a:r>
            <a:r>
              <a:rPr lang="en-US" dirty="0"/>
              <a:t>items based on the appearance of query terms in the full-text index. </a:t>
            </a:r>
            <a:endParaRPr lang="en-US" dirty="0" smtClean="0"/>
          </a:p>
          <a:p>
            <a:r>
              <a:rPr lang="en-US" dirty="0" smtClean="0"/>
              <a:t>Input any managed </a:t>
            </a:r>
            <a:r>
              <a:rPr lang="en-US" dirty="0"/>
              <a:t>properties in </a:t>
            </a:r>
            <a:r>
              <a:rPr lang="en-US" dirty="0" smtClean="0"/>
              <a:t>your </a:t>
            </a:r>
            <a:r>
              <a:rPr lang="en-US" dirty="0"/>
              <a:t>full-text index</a:t>
            </a:r>
            <a:r>
              <a:rPr lang="en-US" dirty="0" smtClean="0"/>
              <a:t>.</a:t>
            </a:r>
          </a:p>
          <a:p>
            <a:endParaRPr lang="en-US" dirty="0"/>
          </a:p>
        </p:txBody>
      </p:sp>
      <p:pic>
        <p:nvPicPr>
          <p:cNvPr id="5" name="Picture 4"/>
          <p:cNvPicPr>
            <a:picLocks noChangeAspect="1"/>
          </p:cNvPicPr>
          <p:nvPr/>
        </p:nvPicPr>
        <p:blipFill>
          <a:blip r:embed="rId3"/>
          <a:stretch>
            <a:fillRect/>
          </a:stretch>
        </p:blipFill>
        <p:spPr>
          <a:xfrm>
            <a:off x="894858" y="2600632"/>
            <a:ext cx="5401107" cy="2779375"/>
          </a:xfrm>
          <a:prstGeom prst="rect">
            <a:avLst/>
          </a:prstGeom>
        </p:spPr>
      </p:pic>
      <p:sp>
        <p:nvSpPr>
          <p:cNvPr id="6" name="Rectangle 5"/>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Tools</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69936655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3447098"/>
          </a:xfrm>
        </p:spPr>
        <p:txBody>
          <a:bodyPr/>
          <a:lstStyle/>
          <a:p>
            <a:r>
              <a:rPr lang="en-US" dirty="0" smtClean="0"/>
              <a:t>Title</a:t>
            </a:r>
          </a:p>
          <a:p>
            <a:r>
              <a:rPr lang="en-US" dirty="0" smtClean="0"/>
              <a:t>Author</a:t>
            </a:r>
          </a:p>
          <a:p>
            <a:r>
              <a:rPr lang="en-US" dirty="0" smtClean="0"/>
              <a:t>Clicks</a:t>
            </a:r>
          </a:p>
          <a:p>
            <a:r>
              <a:rPr lang="en-US" dirty="0" smtClean="0"/>
              <a:t>File Type</a:t>
            </a:r>
          </a:p>
          <a:p>
            <a:r>
              <a:rPr lang="en-US" dirty="0"/>
              <a:t>Authoritative </a:t>
            </a:r>
            <a:r>
              <a:rPr lang="en-US" dirty="0" smtClean="0"/>
              <a:t>sites - level</a:t>
            </a:r>
            <a:endParaRPr lang="en-US" dirty="0"/>
          </a:p>
        </p:txBody>
      </p:sp>
      <p:sp>
        <p:nvSpPr>
          <p:cNvPr id="2" name="Title 1"/>
          <p:cNvSpPr>
            <a:spLocks noGrp="1"/>
          </p:cNvSpPr>
          <p:nvPr>
            <p:ph type="title"/>
          </p:nvPr>
        </p:nvSpPr>
        <p:spPr/>
        <p:txBody>
          <a:bodyPr/>
          <a:lstStyle/>
          <a:p>
            <a:r>
              <a:rPr lang="en-US" dirty="0" smtClean="0"/>
              <a:t>Default rank model features</a:t>
            </a:r>
            <a:endParaRPr lang="en-US" dirty="0"/>
          </a:p>
        </p:txBody>
      </p:sp>
      <p:sp>
        <p:nvSpPr>
          <p:cNvPr id="5" name="Rectangle 4"/>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Tools</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345984326"/>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solidFill>
                  <a:schemeClr val="tx1"/>
                </a:solidFill>
              </a:rPr>
              <a:t>Tuning – </a:t>
            </a:r>
            <a:r>
              <a:rPr lang="en-US" dirty="0"/>
              <a:t>Authorities</a:t>
            </a:r>
            <a:r>
              <a:rPr lang="en-US" dirty="0" smtClean="0">
                <a:solidFill>
                  <a:schemeClr val="tx1"/>
                </a:solidFill>
              </a:rPr>
              <a:t/>
            </a:r>
            <a:br>
              <a:rPr lang="en-US" dirty="0" smtClean="0">
                <a:solidFill>
                  <a:schemeClr val="tx1"/>
                </a:solidFill>
              </a:rPr>
            </a:br>
            <a:r>
              <a:rPr lang="en-US" sz="4800" dirty="0" smtClean="0">
                <a:gradFill>
                  <a:gsLst>
                    <a:gs pos="91241">
                      <a:srgbClr val="FFFFFF"/>
                    </a:gs>
                    <a:gs pos="57000">
                      <a:srgbClr val="FFFFFF"/>
                    </a:gs>
                    <a:gs pos="18000">
                      <a:srgbClr val="FFFFFF"/>
                    </a:gs>
                  </a:gsLst>
                  <a:lin ang="5400000" scaled="0"/>
                </a:gradFill>
              </a:rPr>
              <a:t>The </a:t>
            </a:r>
            <a:r>
              <a:rPr lang="en-US" sz="4800" dirty="0">
                <a:gradFill>
                  <a:gsLst>
                    <a:gs pos="91241">
                      <a:srgbClr val="FFFFFF"/>
                    </a:gs>
                    <a:gs pos="57000">
                      <a:srgbClr val="FFFFFF"/>
                    </a:gs>
                    <a:gs pos="18000">
                      <a:srgbClr val="FFFFFF"/>
                    </a:gs>
                  </a:gsLst>
                  <a:lin ang="5400000" scaled="0"/>
                </a:gradFill>
              </a:rPr>
              <a:t>Tools in Practice</a:t>
            </a:r>
            <a:endParaRPr lang="en-US" dirty="0">
              <a:solidFill>
                <a:schemeClr val="bg1"/>
              </a:solidFill>
            </a:endParaRPr>
          </a:p>
        </p:txBody>
      </p:sp>
    </p:spTree>
    <p:extLst>
      <p:ext uri="{BB962C8B-B14F-4D97-AF65-F5344CB8AC3E}">
        <p14:creationId xmlns:p14="http://schemas.microsoft.com/office/powerpoint/2010/main" val="354374626"/>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3230"/>
          <a:stretch/>
        </p:blipFill>
        <p:spPr bwMode="auto">
          <a:xfrm>
            <a:off x="165824" y="5514737"/>
            <a:ext cx="11964150" cy="1419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t="12475" b="11783"/>
          <a:stretch/>
        </p:blipFill>
        <p:spPr bwMode="auto">
          <a:xfrm>
            <a:off x="165824" y="1266223"/>
            <a:ext cx="11964150" cy="40726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Authorities: SSA-level configuration</a:t>
            </a:r>
            <a:endParaRPr lang="en-US" dirty="0"/>
          </a:p>
        </p:txBody>
      </p:sp>
      <p:sp>
        <p:nvSpPr>
          <p:cNvPr id="4" name="TextBox 3"/>
          <p:cNvSpPr txBox="1"/>
          <p:nvPr/>
        </p:nvSpPr>
        <p:spPr>
          <a:xfrm>
            <a:off x="3481933" y="4222912"/>
            <a:ext cx="3721432" cy="482020"/>
          </a:xfrm>
          <a:prstGeom prst="rect">
            <a:avLst/>
          </a:prstGeom>
          <a:noFill/>
        </p:spPr>
        <p:txBody>
          <a:bodyPr wrap="none" lIns="0" tIns="0" rIns="0" bIns="0" rtlCol="0">
            <a:noAutofit/>
          </a:bodyPr>
          <a:lstStyle/>
          <a:p>
            <a:r>
              <a:rPr lang="en-US" sz="2900" b="1" dirty="0">
                <a:solidFill>
                  <a:srgbClr val="00188F"/>
                </a:solidFill>
                <a:latin typeface="Segoe UI Light" pitchFamily="34" charset="0"/>
              </a:rPr>
              <a:t>Sites that are important</a:t>
            </a:r>
          </a:p>
        </p:txBody>
      </p:sp>
      <p:cxnSp>
        <p:nvCxnSpPr>
          <p:cNvPr id="6" name="Straight Arrow Connector 5"/>
          <p:cNvCxnSpPr/>
          <p:nvPr/>
        </p:nvCxnSpPr>
        <p:spPr>
          <a:xfrm flipV="1">
            <a:off x="7258401" y="3691914"/>
            <a:ext cx="1006359" cy="5763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4" idx="3"/>
          </p:cNvCxnSpPr>
          <p:nvPr/>
        </p:nvCxnSpPr>
        <p:spPr>
          <a:xfrm>
            <a:off x="7203365" y="4463923"/>
            <a:ext cx="1006359" cy="5029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552587" y="6377582"/>
            <a:ext cx="4926966" cy="482020"/>
          </a:xfrm>
          <a:prstGeom prst="rect">
            <a:avLst/>
          </a:prstGeom>
          <a:noFill/>
        </p:spPr>
        <p:txBody>
          <a:bodyPr wrap="none" lIns="0" tIns="0" rIns="0" bIns="0" rtlCol="0">
            <a:noAutofit/>
          </a:bodyPr>
          <a:lstStyle/>
          <a:p>
            <a:r>
              <a:rPr lang="en-US" sz="2900" b="1" dirty="0">
                <a:solidFill>
                  <a:srgbClr val="00188F"/>
                </a:solidFill>
                <a:latin typeface="Segoe UI Light" pitchFamily="34" charset="0"/>
              </a:rPr>
              <a:t>Sites with low intrinsic relevance</a:t>
            </a:r>
          </a:p>
        </p:txBody>
      </p:sp>
      <p:cxnSp>
        <p:nvCxnSpPr>
          <p:cNvPr id="10" name="Straight Arrow Connector 9"/>
          <p:cNvCxnSpPr>
            <a:stCxn id="11" idx="3"/>
          </p:cNvCxnSpPr>
          <p:nvPr/>
        </p:nvCxnSpPr>
        <p:spPr>
          <a:xfrm flipV="1">
            <a:off x="7479553" y="6409013"/>
            <a:ext cx="1037808" cy="20957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8306469" y="1553046"/>
            <a:ext cx="3566984" cy="1130053"/>
          </a:xfrm>
          <a:prstGeom prst="rect">
            <a:avLst/>
          </a:prstGeom>
          <a:solidFill>
            <a:schemeClr val="accent1"/>
          </a:solidFill>
        </p:spPr>
        <p:txBody>
          <a:bodyPr wrap="square" lIns="108000" tIns="0" rIns="108000" bIns="0" rtlCol="0">
            <a:spAutoFit/>
          </a:bodyPr>
          <a:lstStyle/>
          <a:p>
            <a:r>
              <a:rPr lang="en-US" sz="3700" spc="-71" dirty="0">
                <a:solidFill>
                  <a:srgbClr val="E6E6E6"/>
                </a:solidFill>
              </a:rPr>
              <a:t>Takes ~24hrs to propagate</a:t>
            </a:r>
          </a:p>
        </p:txBody>
      </p:sp>
    </p:spTree>
    <p:extLst>
      <p:ext uri="{BB962C8B-B14F-4D97-AF65-F5344CB8AC3E}">
        <p14:creationId xmlns:p14="http://schemas.microsoft.com/office/powerpoint/2010/main" val="805586987"/>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457580" y="1577043"/>
            <a:ext cx="7120916" cy="4846267"/>
          </a:xfrm>
          <a:prstGeom prst="rect">
            <a:avLst/>
          </a:prstGeom>
        </p:spPr>
      </p:pic>
      <p:sp>
        <p:nvSpPr>
          <p:cNvPr id="3" name="Title 2"/>
          <p:cNvSpPr>
            <a:spLocks noGrp="1"/>
          </p:cNvSpPr>
          <p:nvPr>
            <p:ph type="title"/>
          </p:nvPr>
        </p:nvSpPr>
        <p:spPr/>
        <p:txBody>
          <a:bodyPr/>
          <a:lstStyle/>
          <a:p>
            <a:r>
              <a:rPr lang="en-US" dirty="0" smtClean="0"/>
              <a:t>Is this a good search result?</a:t>
            </a:r>
            <a:endParaRPr lang="en-US" dirty="0"/>
          </a:p>
        </p:txBody>
      </p:sp>
      <p:sp>
        <p:nvSpPr>
          <p:cNvPr id="4" name="Rectangle 3"/>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Problem</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539054688"/>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Authorities: Connected</a:t>
            </a:r>
            <a:endParaRPr lang="en-US" dirty="0"/>
          </a:p>
        </p:txBody>
      </p:sp>
      <p:sp>
        <p:nvSpPr>
          <p:cNvPr id="3" name="Oval 2"/>
          <p:cNvSpPr/>
          <p:nvPr/>
        </p:nvSpPr>
        <p:spPr bwMode="auto">
          <a:xfrm>
            <a:off x="566077" y="2034612"/>
            <a:ext cx="1268432" cy="1131698"/>
          </a:xfrm>
          <a:prstGeom prst="ellipse">
            <a:avLst/>
          </a:prstGeom>
          <a:solidFill>
            <a:schemeClr val="accent1"/>
          </a:solidFill>
          <a:ln>
            <a:solidFill>
              <a:srgbClr val="292929"/>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556" tIns="186556" rIns="186556" bIns="46637" numCol="1" rtlCol="0" anchor="t" anchorCtr="0" compatLnSpc="1">
            <a:prstTxWarp prst="textNoShape">
              <a:avLst/>
            </a:prstTxWarp>
          </a:bodyPr>
          <a:lstStyle/>
          <a:p>
            <a:pPr algn="ctr" defTabSz="932472" fontAlgn="base">
              <a:spcBef>
                <a:spcPct val="0"/>
              </a:spcBef>
              <a:spcAft>
                <a:spcPct val="0"/>
              </a:spcAft>
            </a:pPr>
            <a:r>
              <a:rPr lang="en-US" sz="2200" dirty="0">
                <a:gradFill>
                  <a:gsLst>
                    <a:gs pos="0">
                      <a:srgbClr val="FFFFFF"/>
                    </a:gs>
                    <a:gs pos="100000">
                      <a:srgbClr val="FFFFFF"/>
                    </a:gs>
                  </a:gsLst>
                  <a:lin ang="5400000" scaled="0"/>
                </a:gradFill>
                <a:latin typeface="Segoe Condensed" pitchFamily="34" charset="0"/>
              </a:rPr>
              <a:t>1</a:t>
            </a:r>
          </a:p>
        </p:txBody>
      </p:sp>
      <p:sp>
        <p:nvSpPr>
          <p:cNvPr id="18" name="Oval 17"/>
          <p:cNvSpPr/>
          <p:nvPr/>
        </p:nvSpPr>
        <p:spPr bwMode="auto">
          <a:xfrm>
            <a:off x="2028441" y="2865923"/>
            <a:ext cx="1268432" cy="1131698"/>
          </a:xfrm>
          <a:prstGeom prst="ellipse">
            <a:avLst/>
          </a:prstGeom>
          <a:solidFill>
            <a:schemeClr val="accent1"/>
          </a:solidFill>
          <a:ln w="38100">
            <a:solidFill>
              <a:srgbClr val="000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556" tIns="186556" rIns="186556" bIns="46637" numCol="1" rtlCol="0" anchor="t" anchorCtr="0" compatLnSpc="1">
            <a:prstTxWarp prst="textNoShape">
              <a:avLst/>
            </a:prstTxWarp>
          </a:bodyPr>
          <a:lstStyle/>
          <a:p>
            <a:pPr algn="ctr" defTabSz="932472" fontAlgn="base">
              <a:spcBef>
                <a:spcPct val="0"/>
              </a:spcBef>
              <a:spcAft>
                <a:spcPct val="0"/>
              </a:spcAft>
            </a:pPr>
            <a:r>
              <a:rPr lang="en-US" sz="2200" dirty="0">
                <a:gradFill>
                  <a:gsLst>
                    <a:gs pos="0">
                      <a:srgbClr val="FFFFFF"/>
                    </a:gs>
                    <a:gs pos="100000">
                      <a:srgbClr val="FFFFFF"/>
                    </a:gs>
                  </a:gsLst>
                  <a:lin ang="5400000" scaled="0"/>
                </a:gradFill>
                <a:latin typeface="Segoe Condensed" pitchFamily="34" charset="0"/>
              </a:rPr>
              <a:t>0</a:t>
            </a:r>
          </a:p>
        </p:txBody>
      </p:sp>
      <p:sp>
        <p:nvSpPr>
          <p:cNvPr id="19" name="Oval 18"/>
          <p:cNvSpPr/>
          <p:nvPr/>
        </p:nvSpPr>
        <p:spPr bwMode="auto">
          <a:xfrm>
            <a:off x="2028442" y="4214181"/>
            <a:ext cx="1268432" cy="1131698"/>
          </a:xfrm>
          <a:prstGeom prst="ellipse">
            <a:avLst/>
          </a:prstGeom>
          <a:solidFill>
            <a:schemeClr val="accent1"/>
          </a:solidFill>
          <a:ln>
            <a:solidFill>
              <a:srgbClr val="292929"/>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556" tIns="186556" rIns="186556" bIns="46637" numCol="1" rtlCol="0" anchor="t" anchorCtr="0" compatLnSpc="1">
            <a:prstTxWarp prst="textNoShape">
              <a:avLst/>
            </a:prstTxWarp>
          </a:bodyPr>
          <a:lstStyle/>
          <a:p>
            <a:pPr algn="ctr" defTabSz="932472" fontAlgn="base">
              <a:spcBef>
                <a:spcPct val="0"/>
              </a:spcBef>
              <a:spcAft>
                <a:spcPct val="0"/>
              </a:spcAft>
            </a:pPr>
            <a:r>
              <a:rPr lang="en-US" sz="2200" dirty="0">
                <a:gradFill>
                  <a:gsLst>
                    <a:gs pos="0">
                      <a:srgbClr val="FFFFFF"/>
                    </a:gs>
                    <a:gs pos="100000">
                      <a:srgbClr val="FFFFFF"/>
                    </a:gs>
                  </a:gsLst>
                  <a:lin ang="5400000" scaled="0"/>
                </a:gradFill>
                <a:latin typeface="Segoe Condensed" pitchFamily="34" charset="0"/>
              </a:rPr>
              <a:t>1</a:t>
            </a:r>
          </a:p>
        </p:txBody>
      </p:sp>
      <p:sp>
        <p:nvSpPr>
          <p:cNvPr id="20" name="Oval 19"/>
          <p:cNvSpPr/>
          <p:nvPr/>
        </p:nvSpPr>
        <p:spPr bwMode="auto">
          <a:xfrm>
            <a:off x="3628832" y="2034613"/>
            <a:ext cx="1268432" cy="1131698"/>
          </a:xfrm>
          <a:prstGeom prst="ellipse">
            <a:avLst/>
          </a:prstGeom>
          <a:solidFill>
            <a:schemeClr val="accent1"/>
          </a:solidFill>
          <a:ln>
            <a:solidFill>
              <a:srgbClr val="292929"/>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556" tIns="186556" rIns="186556" bIns="46637" numCol="1" rtlCol="0" anchor="t" anchorCtr="0" compatLnSpc="1">
            <a:prstTxWarp prst="textNoShape">
              <a:avLst/>
            </a:prstTxWarp>
          </a:bodyPr>
          <a:lstStyle/>
          <a:p>
            <a:pPr algn="ctr" defTabSz="932472" fontAlgn="base">
              <a:spcBef>
                <a:spcPct val="0"/>
              </a:spcBef>
              <a:spcAft>
                <a:spcPct val="0"/>
              </a:spcAft>
            </a:pPr>
            <a:r>
              <a:rPr lang="en-US" sz="2200" dirty="0">
                <a:gradFill>
                  <a:gsLst>
                    <a:gs pos="0">
                      <a:srgbClr val="FFFFFF"/>
                    </a:gs>
                    <a:gs pos="100000">
                      <a:srgbClr val="FFFFFF"/>
                    </a:gs>
                  </a:gsLst>
                  <a:lin ang="5400000" scaled="0"/>
                </a:gradFill>
                <a:latin typeface="Segoe Condensed" pitchFamily="34" charset="0"/>
              </a:rPr>
              <a:t>1</a:t>
            </a:r>
          </a:p>
        </p:txBody>
      </p:sp>
      <p:sp>
        <p:nvSpPr>
          <p:cNvPr id="21" name="Oval 20"/>
          <p:cNvSpPr/>
          <p:nvPr/>
        </p:nvSpPr>
        <p:spPr bwMode="auto">
          <a:xfrm>
            <a:off x="4252565" y="3997622"/>
            <a:ext cx="1268432" cy="1131698"/>
          </a:xfrm>
          <a:prstGeom prst="ellipse">
            <a:avLst/>
          </a:prstGeom>
          <a:solidFill>
            <a:schemeClr val="accent1"/>
          </a:solidFill>
          <a:ln>
            <a:solidFill>
              <a:srgbClr val="292929"/>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556" tIns="186556" rIns="186556" bIns="46637" numCol="1" rtlCol="0" anchor="t" anchorCtr="0" compatLnSpc="1">
            <a:prstTxWarp prst="textNoShape">
              <a:avLst/>
            </a:prstTxWarp>
          </a:bodyPr>
          <a:lstStyle/>
          <a:p>
            <a:pPr algn="ctr" defTabSz="932472" fontAlgn="base">
              <a:spcBef>
                <a:spcPct val="0"/>
              </a:spcBef>
              <a:spcAft>
                <a:spcPct val="0"/>
              </a:spcAft>
            </a:pPr>
            <a:r>
              <a:rPr lang="en-US" sz="2200" dirty="0">
                <a:gradFill>
                  <a:gsLst>
                    <a:gs pos="0">
                      <a:srgbClr val="FFFFFF"/>
                    </a:gs>
                    <a:gs pos="100000">
                      <a:srgbClr val="FFFFFF"/>
                    </a:gs>
                  </a:gsLst>
                  <a:lin ang="5400000" scaled="0"/>
                </a:gradFill>
                <a:latin typeface="Segoe Condensed" pitchFamily="34" charset="0"/>
              </a:rPr>
              <a:t>2</a:t>
            </a:r>
          </a:p>
        </p:txBody>
      </p:sp>
      <p:sp>
        <p:nvSpPr>
          <p:cNvPr id="22" name="Oval 21"/>
          <p:cNvSpPr/>
          <p:nvPr/>
        </p:nvSpPr>
        <p:spPr bwMode="auto">
          <a:xfrm>
            <a:off x="5919341" y="3037065"/>
            <a:ext cx="1268432" cy="1131698"/>
          </a:xfrm>
          <a:prstGeom prst="ellipse">
            <a:avLst/>
          </a:prstGeom>
          <a:solidFill>
            <a:schemeClr val="accent1"/>
          </a:solidFill>
          <a:ln>
            <a:solidFill>
              <a:srgbClr val="292929"/>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556" tIns="186556" rIns="186556" bIns="46637" numCol="1" rtlCol="0" anchor="t" anchorCtr="0" compatLnSpc="1">
            <a:prstTxWarp prst="textNoShape">
              <a:avLst/>
            </a:prstTxWarp>
          </a:bodyPr>
          <a:lstStyle/>
          <a:p>
            <a:pPr algn="ctr" defTabSz="932472" fontAlgn="base">
              <a:spcBef>
                <a:spcPct val="0"/>
              </a:spcBef>
              <a:spcAft>
                <a:spcPct val="0"/>
              </a:spcAft>
            </a:pPr>
            <a:r>
              <a:rPr lang="en-US" sz="2200" dirty="0">
                <a:gradFill>
                  <a:gsLst>
                    <a:gs pos="0">
                      <a:srgbClr val="FFFFFF"/>
                    </a:gs>
                    <a:gs pos="100000">
                      <a:srgbClr val="FFFFFF"/>
                    </a:gs>
                  </a:gsLst>
                  <a:lin ang="5400000" scaled="0"/>
                </a:gradFill>
                <a:latin typeface="Segoe Condensed" pitchFamily="34" charset="0"/>
              </a:rPr>
              <a:t>4</a:t>
            </a:r>
          </a:p>
        </p:txBody>
      </p:sp>
      <p:sp>
        <p:nvSpPr>
          <p:cNvPr id="23" name="Oval 22"/>
          <p:cNvSpPr/>
          <p:nvPr/>
        </p:nvSpPr>
        <p:spPr bwMode="auto">
          <a:xfrm>
            <a:off x="8349633" y="3540051"/>
            <a:ext cx="1268432" cy="1131698"/>
          </a:xfrm>
          <a:prstGeom prst="ellipse">
            <a:avLst/>
          </a:prstGeom>
          <a:solidFill>
            <a:schemeClr val="accent1"/>
          </a:solidFill>
          <a:ln>
            <a:solidFill>
              <a:srgbClr val="292929"/>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556" tIns="186556" rIns="186556" bIns="46637" numCol="1" rtlCol="0" anchor="t" anchorCtr="0" compatLnSpc="1">
            <a:prstTxWarp prst="textNoShape">
              <a:avLst/>
            </a:prstTxWarp>
          </a:bodyPr>
          <a:lstStyle/>
          <a:p>
            <a:pPr algn="ctr" defTabSz="932472" fontAlgn="base">
              <a:spcBef>
                <a:spcPct val="0"/>
              </a:spcBef>
              <a:spcAft>
                <a:spcPct val="0"/>
              </a:spcAft>
            </a:pPr>
            <a:r>
              <a:rPr lang="en-US" sz="2200" dirty="0">
                <a:gradFill>
                  <a:gsLst>
                    <a:gs pos="0">
                      <a:srgbClr val="FFFFFF"/>
                    </a:gs>
                    <a:gs pos="100000">
                      <a:srgbClr val="FFFFFF"/>
                    </a:gs>
                  </a:gsLst>
                  <a:lin ang="5400000" scaled="0"/>
                </a:gradFill>
                <a:latin typeface="Segoe Condensed" pitchFamily="34" charset="0"/>
              </a:rPr>
              <a:t>3</a:t>
            </a:r>
          </a:p>
        </p:txBody>
      </p:sp>
      <p:sp>
        <p:nvSpPr>
          <p:cNvPr id="24" name="Oval 23"/>
          <p:cNvSpPr/>
          <p:nvPr/>
        </p:nvSpPr>
        <p:spPr bwMode="auto">
          <a:xfrm>
            <a:off x="9930805" y="1863461"/>
            <a:ext cx="1268432" cy="1131698"/>
          </a:xfrm>
          <a:prstGeom prst="ellipse">
            <a:avLst/>
          </a:prstGeom>
          <a:solidFill>
            <a:schemeClr val="accent1"/>
          </a:solidFill>
          <a:ln>
            <a:solidFill>
              <a:srgbClr val="292929"/>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556" tIns="186556" rIns="186556" bIns="46637" numCol="1" rtlCol="0" anchor="t" anchorCtr="0" compatLnSpc="1">
            <a:prstTxWarp prst="textNoShape">
              <a:avLst/>
            </a:prstTxWarp>
          </a:bodyPr>
          <a:lstStyle/>
          <a:p>
            <a:pPr algn="ctr" defTabSz="932472" fontAlgn="base">
              <a:spcBef>
                <a:spcPct val="0"/>
              </a:spcBef>
              <a:spcAft>
                <a:spcPct val="0"/>
              </a:spcAft>
            </a:pPr>
            <a:r>
              <a:rPr lang="en-US" sz="2200" dirty="0">
                <a:gradFill>
                  <a:gsLst>
                    <a:gs pos="0">
                      <a:srgbClr val="FFFFFF"/>
                    </a:gs>
                    <a:gs pos="100000">
                      <a:srgbClr val="FFFFFF"/>
                    </a:gs>
                  </a:gsLst>
                  <a:lin ang="5400000" scaled="0"/>
                </a:gradFill>
                <a:latin typeface="Segoe Condensed" pitchFamily="34" charset="0"/>
              </a:rPr>
              <a:t>2</a:t>
            </a:r>
          </a:p>
        </p:txBody>
      </p:sp>
      <p:cxnSp>
        <p:nvCxnSpPr>
          <p:cNvPr id="26" name="Straight Connector 25"/>
          <p:cNvCxnSpPr>
            <a:stCxn id="18" idx="7"/>
            <a:endCxn id="20" idx="2"/>
          </p:cNvCxnSpPr>
          <p:nvPr/>
        </p:nvCxnSpPr>
        <p:spPr>
          <a:xfrm flipV="1">
            <a:off x="3111116" y="2600463"/>
            <a:ext cx="517716" cy="43119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3" idx="6"/>
            <a:endCxn id="18" idx="1"/>
          </p:cNvCxnSpPr>
          <p:nvPr/>
        </p:nvCxnSpPr>
        <p:spPr>
          <a:xfrm>
            <a:off x="1834508" y="2600461"/>
            <a:ext cx="379690" cy="4311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19" idx="0"/>
            <a:endCxn id="18" idx="4"/>
          </p:cNvCxnSpPr>
          <p:nvPr/>
        </p:nvCxnSpPr>
        <p:spPr>
          <a:xfrm flipH="1" flipV="1">
            <a:off x="2662658" y="3997621"/>
            <a:ext cx="1" cy="216559"/>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19" idx="6"/>
            <a:endCxn id="21" idx="2"/>
          </p:cNvCxnSpPr>
          <p:nvPr/>
        </p:nvCxnSpPr>
        <p:spPr>
          <a:xfrm flipV="1">
            <a:off x="3296874" y="4563471"/>
            <a:ext cx="955692" cy="216559"/>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20" idx="6"/>
            <a:endCxn id="24" idx="2"/>
          </p:cNvCxnSpPr>
          <p:nvPr/>
        </p:nvCxnSpPr>
        <p:spPr>
          <a:xfrm flipV="1">
            <a:off x="4897263" y="2429311"/>
            <a:ext cx="5033542" cy="17115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23" idx="6"/>
            <a:endCxn id="24" idx="4"/>
          </p:cNvCxnSpPr>
          <p:nvPr/>
        </p:nvCxnSpPr>
        <p:spPr>
          <a:xfrm flipV="1">
            <a:off x="9618064" y="2995160"/>
            <a:ext cx="946957" cy="111074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23" idx="2"/>
            <a:endCxn id="22" idx="6"/>
          </p:cNvCxnSpPr>
          <p:nvPr/>
        </p:nvCxnSpPr>
        <p:spPr>
          <a:xfrm flipH="1" flipV="1">
            <a:off x="7187773" y="3602914"/>
            <a:ext cx="1161860" cy="50298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5" name="Oval 24"/>
          <p:cNvSpPr/>
          <p:nvPr/>
        </p:nvSpPr>
        <p:spPr bwMode="auto">
          <a:xfrm>
            <a:off x="5144491" y="5244575"/>
            <a:ext cx="1268432" cy="1131698"/>
          </a:xfrm>
          <a:prstGeom prst="ellipse">
            <a:avLst/>
          </a:prstGeom>
          <a:solidFill>
            <a:schemeClr val="accent1"/>
          </a:solidFill>
          <a:ln>
            <a:solidFill>
              <a:srgbClr val="292929"/>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556" tIns="186556" rIns="186556" bIns="46637" numCol="1" rtlCol="0" anchor="t" anchorCtr="0" compatLnSpc="1">
            <a:prstTxWarp prst="textNoShape">
              <a:avLst/>
            </a:prstTxWarp>
          </a:bodyPr>
          <a:lstStyle/>
          <a:p>
            <a:pPr algn="ctr" defTabSz="932472" fontAlgn="base">
              <a:spcBef>
                <a:spcPct val="0"/>
              </a:spcBef>
              <a:spcAft>
                <a:spcPct val="0"/>
              </a:spcAft>
            </a:pPr>
            <a:r>
              <a:rPr lang="en-US" sz="3700" dirty="0">
                <a:gradFill>
                  <a:gsLst>
                    <a:gs pos="0">
                      <a:srgbClr val="FFFFFF"/>
                    </a:gs>
                    <a:gs pos="100000">
                      <a:srgbClr val="FFFFFF"/>
                    </a:gs>
                  </a:gsLst>
                  <a:lin ang="5400000" scaled="0"/>
                </a:gradFill>
                <a:latin typeface="Segoe Condensed" pitchFamily="34" charset="0"/>
              </a:rPr>
              <a:t>∞</a:t>
            </a:r>
            <a:endParaRPr lang="en-US" sz="2200" dirty="0">
              <a:gradFill>
                <a:gsLst>
                  <a:gs pos="0">
                    <a:srgbClr val="FFFFFF"/>
                  </a:gs>
                  <a:gs pos="100000">
                    <a:srgbClr val="FFFFFF"/>
                  </a:gs>
                </a:gsLst>
                <a:lin ang="5400000" scaled="0"/>
              </a:gradFill>
              <a:latin typeface="Segoe Condensed" pitchFamily="34" charset="0"/>
            </a:endParaRPr>
          </a:p>
        </p:txBody>
      </p:sp>
      <p:sp>
        <p:nvSpPr>
          <p:cNvPr id="27" name="Oval 26"/>
          <p:cNvSpPr/>
          <p:nvPr/>
        </p:nvSpPr>
        <p:spPr bwMode="auto">
          <a:xfrm>
            <a:off x="6500271" y="4332740"/>
            <a:ext cx="1268432" cy="1131698"/>
          </a:xfrm>
          <a:prstGeom prst="ellipse">
            <a:avLst/>
          </a:prstGeom>
          <a:solidFill>
            <a:schemeClr val="accent1"/>
          </a:solidFill>
          <a:ln>
            <a:solidFill>
              <a:srgbClr val="292929"/>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556" tIns="186556" rIns="186556" bIns="46637" numCol="1" rtlCol="0" anchor="t" anchorCtr="0" compatLnSpc="1">
            <a:prstTxWarp prst="textNoShape">
              <a:avLst/>
            </a:prstTxWarp>
          </a:bodyPr>
          <a:lstStyle/>
          <a:p>
            <a:pPr algn="ctr" defTabSz="932472" fontAlgn="base">
              <a:spcBef>
                <a:spcPct val="0"/>
              </a:spcBef>
              <a:spcAft>
                <a:spcPct val="0"/>
              </a:spcAft>
            </a:pPr>
            <a:r>
              <a:rPr lang="en-US" sz="2200" dirty="0">
                <a:gradFill>
                  <a:gsLst>
                    <a:gs pos="0">
                      <a:srgbClr val="FFFFFF"/>
                    </a:gs>
                    <a:gs pos="100000">
                      <a:srgbClr val="FFFFFF"/>
                    </a:gs>
                  </a:gsLst>
                  <a:lin ang="5400000" scaled="0"/>
                </a:gradFill>
                <a:latin typeface="Segoe Condensed" pitchFamily="34" charset="0"/>
              </a:rPr>
              <a:t>4</a:t>
            </a:r>
          </a:p>
        </p:txBody>
      </p:sp>
      <p:cxnSp>
        <p:nvCxnSpPr>
          <p:cNvPr id="5" name="Straight Connector 4"/>
          <p:cNvCxnSpPr>
            <a:stCxn id="27" idx="1"/>
            <a:endCxn id="22" idx="4"/>
          </p:cNvCxnSpPr>
          <p:nvPr/>
        </p:nvCxnSpPr>
        <p:spPr>
          <a:xfrm flipH="1" flipV="1">
            <a:off x="6553558" y="4168762"/>
            <a:ext cx="132471" cy="32971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a:stCxn id="27" idx="6"/>
            <a:endCxn id="23" idx="3"/>
          </p:cNvCxnSpPr>
          <p:nvPr/>
        </p:nvCxnSpPr>
        <p:spPr>
          <a:xfrm flipV="1">
            <a:off x="7768703" y="4506016"/>
            <a:ext cx="766687" cy="392573"/>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72568" y="1456540"/>
            <a:ext cx="10129980" cy="466302"/>
          </a:xfrm>
          <a:prstGeom prst="rect">
            <a:avLst/>
          </a:prstGeom>
          <a:noFill/>
        </p:spPr>
        <p:txBody>
          <a:bodyPr wrap="none" lIns="0" tIns="0" rIns="0" bIns="0" rtlCol="0">
            <a:noAutofit/>
          </a:bodyPr>
          <a:lstStyle/>
          <a:p>
            <a:r>
              <a:rPr lang="en-US" sz="2900" dirty="0">
                <a:solidFill>
                  <a:srgbClr val="505050"/>
                </a:solidFill>
                <a:ea typeface="Segoe UI" pitchFamily="34" charset="0"/>
                <a:cs typeface="Segoe UI" pitchFamily="34" charset="0"/>
              </a:rPr>
              <a:t>Setting an authority affects all sites connected through hyperlinks</a:t>
            </a:r>
          </a:p>
        </p:txBody>
      </p:sp>
      <p:sp>
        <p:nvSpPr>
          <p:cNvPr id="11" name="TextBox 10"/>
          <p:cNvSpPr txBox="1"/>
          <p:nvPr/>
        </p:nvSpPr>
        <p:spPr>
          <a:xfrm>
            <a:off x="8680730" y="4898588"/>
            <a:ext cx="3443636" cy="1338828"/>
          </a:xfrm>
          <a:prstGeom prst="rect">
            <a:avLst/>
          </a:prstGeom>
          <a:noFill/>
        </p:spPr>
        <p:txBody>
          <a:bodyPr wrap="square" lIns="0" tIns="0" rIns="0" bIns="0" rtlCol="0">
            <a:spAutoFit/>
          </a:bodyPr>
          <a:lstStyle/>
          <a:p>
            <a:r>
              <a:rPr lang="en-US" sz="2900" dirty="0">
                <a:solidFill>
                  <a:srgbClr val="505050"/>
                </a:solidFill>
                <a:ea typeface="Segoe UI" pitchFamily="34" charset="0"/>
                <a:cs typeface="Segoe UI" pitchFamily="34" charset="0"/>
              </a:rPr>
              <a:t>Sites are weighted </a:t>
            </a:r>
            <a:br>
              <a:rPr lang="en-US" sz="2900" dirty="0">
                <a:solidFill>
                  <a:srgbClr val="505050"/>
                </a:solidFill>
                <a:ea typeface="Segoe UI" pitchFamily="34" charset="0"/>
                <a:cs typeface="Segoe UI" pitchFamily="34" charset="0"/>
              </a:rPr>
            </a:br>
            <a:r>
              <a:rPr lang="en-US" sz="2900" dirty="0">
                <a:solidFill>
                  <a:srgbClr val="505050"/>
                </a:solidFill>
                <a:ea typeface="Segoe UI" pitchFamily="34" charset="0"/>
                <a:cs typeface="Segoe UI" pitchFamily="34" charset="0"/>
              </a:rPr>
              <a:t>by distance to </a:t>
            </a:r>
            <a:br>
              <a:rPr lang="en-US" sz="2900" dirty="0">
                <a:solidFill>
                  <a:srgbClr val="505050"/>
                </a:solidFill>
                <a:ea typeface="Segoe UI" pitchFamily="34" charset="0"/>
                <a:cs typeface="Segoe UI" pitchFamily="34" charset="0"/>
              </a:rPr>
            </a:br>
            <a:r>
              <a:rPr lang="en-US" sz="2900" dirty="0">
                <a:solidFill>
                  <a:srgbClr val="505050"/>
                </a:solidFill>
                <a:ea typeface="Segoe UI" pitchFamily="34" charset="0"/>
                <a:cs typeface="Segoe UI" pitchFamily="34" charset="0"/>
              </a:rPr>
              <a:t>the authority</a:t>
            </a:r>
          </a:p>
        </p:txBody>
      </p:sp>
    </p:spTree>
    <p:extLst>
      <p:ext uri="{BB962C8B-B14F-4D97-AF65-F5344CB8AC3E}">
        <p14:creationId xmlns:p14="http://schemas.microsoft.com/office/powerpoint/2010/main" val="1407209722"/>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Tuning tool</a:t>
            </a:r>
            <a:br>
              <a:rPr lang="en-US" dirty="0" smtClean="0"/>
            </a:br>
            <a:r>
              <a:rPr lang="en-US" sz="3600" dirty="0" smtClean="0">
                <a:gradFill>
                  <a:gsLst>
                    <a:gs pos="91241">
                      <a:srgbClr val="505050"/>
                    </a:gs>
                    <a:gs pos="57000">
                      <a:srgbClr val="505050"/>
                    </a:gs>
                    <a:gs pos="18000">
                      <a:srgbClr val="505050"/>
                    </a:gs>
                  </a:gsLst>
                  <a:lin ang="5400000" scaled="0"/>
                </a:gradFill>
              </a:rPr>
              <a:t> Demo 5</a:t>
            </a:r>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70" t="516" r="12117" b="-516"/>
          <a:stretch/>
        </p:blipFill>
        <p:spPr>
          <a:xfrm>
            <a:off x="6492554" y="1394165"/>
            <a:ext cx="4663748" cy="3974958"/>
          </a:xfrm>
          <a:prstGeom prst="rect">
            <a:avLst/>
          </a:prstGeom>
        </p:spPr>
      </p:pic>
      <p:sp>
        <p:nvSpPr>
          <p:cNvPr id="6" name="Content Placeholder 2"/>
          <p:cNvSpPr>
            <a:spLocks noGrp="1"/>
          </p:cNvSpPr>
          <p:nvPr>
            <p:ph type="body" sz="quarter" idx="12"/>
          </p:nvPr>
        </p:nvSpPr>
        <p:spPr>
          <a:xfrm>
            <a:off x="274639" y="3954463"/>
            <a:ext cx="5943598" cy="1829593"/>
          </a:xfrm>
          <a:prstGeom prst="rect">
            <a:avLst/>
          </a:prstGeom>
        </p:spPr>
        <p:txBody>
          <a:bodyPr lIns="93269" tIns="46634" rIns="93269" bIns="46634"/>
          <a:lstStyle/>
          <a:p>
            <a:pPr marL="571500" indent="-571500">
              <a:buFont typeface="Arial" panose="020B0604020202020204" pitchFamily="34" charset="0"/>
              <a:buChar char="•"/>
            </a:pPr>
            <a:r>
              <a:rPr lang="en-US" dirty="0" smtClean="0"/>
              <a:t>In the Office Store</a:t>
            </a:r>
          </a:p>
          <a:p>
            <a:pPr marL="571500" indent="-571500">
              <a:buFont typeface="Arial" panose="020B0604020202020204" pitchFamily="34" charset="0"/>
              <a:buChar char="•"/>
            </a:pPr>
            <a:r>
              <a:rPr lang="en-US" dirty="0" smtClean="0"/>
              <a:t>Rank Word documents higher using the Rank Model Tuning</a:t>
            </a:r>
            <a:endParaRPr lang="en-US" dirty="0"/>
          </a:p>
        </p:txBody>
      </p:sp>
    </p:spTree>
    <p:extLst>
      <p:ext uri="{BB962C8B-B14F-4D97-AF65-F5344CB8AC3E}">
        <p14:creationId xmlns:p14="http://schemas.microsoft.com/office/powerpoint/2010/main" val="349817587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4678204"/>
          </a:xfrm>
        </p:spPr>
        <p:txBody>
          <a:bodyPr/>
          <a:lstStyle/>
          <a:p>
            <a:r>
              <a:rPr lang="en-US" dirty="0" smtClean="0"/>
              <a:t>Create a new rank model based on existing</a:t>
            </a:r>
          </a:p>
          <a:p>
            <a:endParaRPr lang="en-US" dirty="0"/>
          </a:p>
          <a:p>
            <a:r>
              <a:rPr lang="en-US" dirty="0"/>
              <a:t>Add judgments for auto tune and feature selection</a:t>
            </a:r>
          </a:p>
          <a:p>
            <a:endParaRPr lang="en-US" dirty="0" smtClean="0"/>
          </a:p>
          <a:p>
            <a:r>
              <a:rPr lang="en-US" dirty="0" smtClean="0"/>
              <a:t>Change weight for </a:t>
            </a:r>
            <a:r>
              <a:rPr lang="en-US" dirty="0" err="1" smtClean="0"/>
              <a:t>docx</a:t>
            </a:r>
            <a:r>
              <a:rPr lang="en-US" dirty="0" smtClean="0"/>
              <a:t>/</a:t>
            </a:r>
            <a:r>
              <a:rPr lang="en-US" dirty="0" err="1" smtClean="0"/>
              <a:t>pptx</a:t>
            </a:r>
            <a:r>
              <a:rPr lang="en-US" dirty="0" smtClean="0"/>
              <a:t> – managed property boost</a:t>
            </a:r>
          </a:p>
          <a:p>
            <a:endParaRPr lang="en-US" dirty="0"/>
          </a:p>
        </p:txBody>
      </p:sp>
      <p:sp>
        <p:nvSpPr>
          <p:cNvPr id="4" name="Title 3"/>
          <p:cNvSpPr>
            <a:spLocks noGrp="1"/>
          </p:cNvSpPr>
          <p:nvPr>
            <p:ph type="title"/>
          </p:nvPr>
        </p:nvSpPr>
        <p:spPr/>
        <p:txBody>
          <a:bodyPr/>
          <a:lstStyle/>
          <a:p>
            <a:r>
              <a:rPr lang="en-US" dirty="0" smtClean="0"/>
              <a:t>Demo 5 – recap</a:t>
            </a:r>
            <a:endParaRPr lang="en-US" dirty="0"/>
          </a:p>
        </p:txBody>
      </p:sp>
      <p:sp>
        <p:nvSpPr>
          <p:cNvPr id="6" name="Rectangle 5"/>
          <p:cNvSpPr/>
          <p:nvPr/>
        </p:nvSpPr>
        <p:spPr bwMode="auto">
          <a:xfrm>
            <a:off x="10928529" y="5674463"/>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Tools</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87484427"/>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5343001"/>
          </a:xfrm>
        </p:spPr>
        <p:txBody>
          <a:bodyPr/>
          <a:lstStyle/>
          <a:p>
            <a:r>
              <a:rPr lang="en-US" dirty="0" smtClean="0"/>
              <a:t>Identify the Problem </a:t>
            </a:r>
            <a:endParaRPr lang="en-US" dirty="0"/>
          </a:p>
          <a:p>
            <a:r>
              <a:rPr lang="en-US" dirty="0" smtClean="0"/>
              <a:t>Plan your cycles with the appropriate tools</a:t>
            </a:r>
          </a:p>
          <a:p>
            <a:pPr lvl="1"/>
            <a:r>
              <a:rPr lang="en-US" dirty="0"/>
              <a:t>Match for Intent</a:t>
            </a:r>
          </a:p>
          <a:p>
            <a:pPr lvl="1"/>
            <a:r>
              <a:rPr lang="en-US" dirty="0"/>
              <a:t>Capture </a:t>
            </a:r>
            <a:r>
              <a:rPr lang="en-US" dirty="0" smtClean="0"/>
              <a:t>Context</a:t>
            </a:r>
          </a:p>
          <a:p>
            <a:pPr lvl="1"/>
            <a:r>
              <a:rPr lang="en-US" dirty="0" smtClean="0"/>
              <a:t>Keep each cycle simple and manageable</a:t>
            </a:r>
          </a:p>
          <a:p>
            <a:r>
              <a:rPr lang="en-US" dirty="0" smtClean="0"/>
              <a:t>Use the right tools</a:t>
            </a:r>
          </a:p>
          <a:p>
            <a:pPr lvl="1"/>
            <a:r>
              <a:rPr lang="en-US" dirty="0" smtClean="0"/>
              <a:t>Query Rules</a:t>
            </a:r>
          </a:p>
          <a:p>
            <a:pPr lvl="1"/>
            <a:r>
              <a:rPr lang="en-US" dirty="0" smtClean="0"/>
              <a:t>Result Blocks</a:t>
            </a:r>
          </a:p>
          <a:p>
            <a:pPr lvl="1"/>
            <a:r>
              <a:rPr lang="en-US" dirty="0" smtClean="0"/>
              <a:t>Verticals</a:t>
            </a:r>
          </a:p>
          <a:p>
            <a:pPr lvl="1"/>
            <a:r>
              <a:rPr lang="en-US" dirty="0" smtClean="0"/>
              <a:t>Dynamic Ranking</a:t>
            </a:r>
          </a:p>
          <a:p>
            <a:pPr lvl="1"/>
            <a:r>
              <a:rPr lang="en-US" dirty="0" smtClean="0"/>
              <a:t>Rank Model Tuning</a:t>
            </a:r>
            <a:endParaRPr lang="en-US" dirty="0"/>
          </a:p>
        </p:txBody>
      </p:sp>
      <p:sp>
        <p:nvSpPr>
          <p:cNvPr id="4" name="Title 3"/>
          <p:cNvSpPr>
            <a:spLocks noGrp="1"/>
          </p:cNvSpPr>
          <p:nvPr>
            <p:ph type="title"/>
          </p:nvPr>
        </p:nvSpPr>
        <p:spPr/>
        <p:txBody>
          <a:bodyPr/>
          <a:lstStyle/>
          <a:p>
            <a:r>
              <a:rPr lang="en-US" dirty="0" smtClean="0"/>
              <a:t>Summary</a:t>
            </a:r>
            <a:endParaRPr lang="en-US" dirty="0"/>
          </a:p>
        </p:txBody>
      </p:sp>
    </p:spTree>
    <p:extLst>
      <p:ext uri="{BB962C8B-B14F-4D97-AF65-F5344CB8AC3E}">
        <p14:creationId xmlns:p14="http://schemas.microsoft.com/office/powerpoint/2010/main" val="4110665687"/>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 business rules into Query </a:t>
            </a:r>
            <a:r>
              <a:rPr lang="en-US" dirty="0"/>
              <a:t>R</a:t>
            </a:r>
            <a:r>
              <a:rPr lang="en-US" dirty="0" smtClean="0"/>
              <a:t>ules!</a:t>
            </a:r>
            <a:endParaRPr lang="en-US" dirty="0"/>
          </a:p>
        </p:txBody>
      </p:sp>
    </p:spTree>
    <p:extLst>
      <p:ext uri="{BB962C8B-B14F-4D97-AF65-F5344CB8AC3E}">
        <p14:creationId xmlns:p14="http://schemas.microsoft.com/office/powerpoint/2010/main" val="168605620"/>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41437" y="6306645"/>
            <a:ext cx="9998302" cy="572464"/>
          </a:xfrm>
          <a:prstGeom prst="rect">
            <a:avLst/>
          </a:prstGeom>
          <a:noFill/>
        </p:spPr>
        <p:txBody>
          <a:bodyPr wrap="square" lIns="182880" tIns="146304" rIns="182880" bIns="146304" rtlCol="0">
            <a:spAutoFit/>
          </a:bodyPr>
          <a:lstStyle/>
          <a:p>
            <a:pPr marL="0" lvl="1">
              <a:lnSpc>
                <a:spcPct val="90000"/>
              </a:lnSpc>
              <a:spcAft>
                <a:spcPts val="600"/>
              </a:spcAft>
            </a:pPr>
            <a:r>
              <a:rPr lang="en-US" sz="2000" spc="-70" dirty="0">
                <a:solidFill>
                  <a:srgbClr val="505050"/>
                </a:solidFill>
              </a:rPr>
              <a:t>S</a:t>
            </a:r>
            <a:r>
              <a:rPr lang="en-US" sz="2000" spc="-70" dirty="0" smtClean="0">
                <a:solidFill>
                  <a:srgbClr val="505050"/>
                </a:solidFill>
              </a:rPr>
              <a:t>ee you at the </a:t>
            </a:r>
            <a:r>
              <a:rPr lang="en-US" sz="2000" spc="-70" dirty="0" smtClean="0">
                <a:solidFill>
                  <a:srgbClr val="0072C6"/>
                </a:solidFill>
              </a:rPr>
              <a:t>Search</a:t>
            </a:r>
            <a:r>
              <a:rPr lang="en-US" sz="2000" spc="-70" dirty="0" smtClean="0">
                <a:solidFill>
                  <a:srgbClr val="505050"/>
                </a:solidFill>
              </a:rPr>
              <a:t> </a:t>
            </a:r>
            <a:r>
              <a:rPr lang="en-US" sz="2000" spc="-70" dirty="0" smtClean="0">
                <a:solidFill>
                  <a:srgbClr val="0072C6"/>
                </a:solidFill>
              </a:rPr>
              <a:t>booths </a:t>
            </a:r>
            <a:r>
              <a:rPr lang="en-US" sz="2000" spc="-70" dirty="0" smtClean="0">
                <a:solidFill>
                  <a:srgbClr val="505050"/>
                </a:solidFill>
              </a:rPr>
              <a:t>&amp; Search tables at </a:t>
            </a:r>
            <a:r>
              <a:rPr lang="en-US" sz="2000" spc="-70" dirty="0" smtClean="0">
                <a:solidFill>
                  <a:srgbClr val="0072C6"/>
                </a:solidFill>
              </a:rPr>
              <a:t>Ask the Experts </a:t>
            </a:r>
            <a:r>
              <a:rPr lang="en-US" sz="2000" spc="-70" dirty="0" smtClean="0">
                <a:solidFill>
                  <a:srgbClr val="505050"/>
                </a:solidFill>
              </a:rPr>
              <a:t>WED @6:15pm!</a:t>
            </a:r>
            <a:endParaRPr lang="en-US" sz="2000" spc="-70" dirty="0">
              <a:solidFill>
                <a:srgbClr val="505050"/>
              </a:solidFill>
            </a:endParaRPr>
          </a:p>
        </p:txBody>
      </p:sp>
      <p:graphicFrame>
        <p:nvGraphicFramePr>
          <p:cNvPr id="7" name="Table 6"/>
          <p:cNvGraphicFramePr>
            <a:graphicFrameLocks noGrp="1"/>
          </p:cNvGraphicFramePr>
          <p:nvPr>
            <p:extLst/>
          </p:nvPr>
        </p:nvGraphicFramePr>
        <p:xfrm>
          <a:off x="1265237" y="525462"/>
          <a:ext cx="10287000" cy="5486404"/>
        </p:xfrm>
        <a:graphic>
          <a:graphicData uri="http://schemas.openxmlformats.org/drawingml/2006/table">
            <a:tbl>
              <a:tblPr firstRow="1">
                <a:tableStyleId>{2D5ABB26-0587-4C30-8999-92F81FD0307C}</a:tableStyleId>
              </a:tblPr>
              <a:tblGrid>
                <a:gridCol w="6536238"/>
                <a:gridCol w="1106820"/>
                <a:gridCol w="1440867"/>
                <a:gridCol w="1203075"/>
              </a:tblGrid>
              <a:tr h="391886">
                <a:tc>
                  <a:txBody>
                    <a:bodyPr/>
                    <a:lstStyle/>
                    <a:p>
                      <a:r>
                        <a:rPr lang="en-US" sz="1400" b="1" dirty="0" smtClean="0">
                          <a:solidFill>
                            <a:schemeClr val="tx1"/>
                          </a:solidFill>
                        </a:rPr>
                        <a:t>Session</a:t>
                      </a:r>
                      <a:endParaRPr lang="en-US" sz="1400" b="1" dirty="0">
                        <a:solidFill>
                          <a:schemeClr val="tx1"/>
                        </a:solidFill>
                      </a:endParaRPr>
                    </a:p>
                  </a:txBody>
                  <a:tcPr marL="0" marR="0" marT="0" marB="0" anchor="ctr">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solidFill>
                            <a:schemeClr val="tx1"/>
                          </a:solidFill>
                        </a:rPr>
                        <a:t>Session</a:t>
                      </a:r>
                      <a:endParaRPr lang="en-US" sz="1400" b="1" dirty="0">
                        <a:solidFill>
                          <a:schemeClr val="tx1"/>
                        </a:solidFill>
                      </a:endParaRPr>
                    </a:p>
                  </a:txBody>
                  <a:tcPr marL="0" marR="0" marT="0" marB="0" anchor="ctr">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solidFill>
                            <a:schemeClr val="tx1"/>
                          </a:solidFill>
                        </a:rPr>
                        <a:t>Room</a:t>
                      </a:r>
                      <a:endParaRPr lang="en-US" sz="1400" b="1" dirty="0">
                        <a:solidFill>
                          <a:schemeClr val="tx1"/>
                        </a:solidFill>
                      </a:endParaRPr>
                    </a:p>
                  </a:txBody>
                  <a:tcPr marL="0" marR="0" marT="0" marB="0" anchor="ctr">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solidFill>
                            <a:schemeClr val="tx1"/>
                          </a:solidFill>
                        </a:rPr>
                        <a:t>Time</a:t>
                      </a:r>
                      <a:endParaRPr lang="en-US" sz="1400" b="1" dirty="0">
                        <a:solidFill>
                          <a:schemeClr val="tx1"/>
                        </a:solidFill>
                      </a:endParaRPr>
                    </a:p>
                  </a:txBody>
                  <a:tcPr marL="0" marR="0" marT="0" marB="0" anchor="ctr">
                    <a:lnB w="3175" cap="flat" cmpd="sng" algn="ctr">
                      <a:solidFill>
                        <a:schemeClr val="tx1"/>
                      </a:solidFill>
                      <a:prstDash val="solid"/>
                      <a:round/>
                      <a:headEnd type="none" w="med" len="med"/>
                      <a:tailEnd type="none" w="med" len="med"/>
                    </a:lnB>
                    <a:solidFill>
                      <a:schemeClr val="bg2"/>
                    </a:solidFill>
                  </a:tcPr>
                </a:tc>
              </a:tr>
              <a:tr h="391886">
                <a:tc>
                  <a:txBody>
                    <a:bodyPr/>
                    <a:lstStyle/>
                    <a:p>
                      <a:r>
                        <a:rPr lang="en-US" sz="1400" dirty="0" smtClean="0">
                          <a:solidFill>
                            <a:schemeClr val="tx1"/>
                          </a:solidFill>
                        </a:rPr>
                        <a:t>Develop Advanced Search-Driven SharePoint 2013 Apps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SPC402</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Palazzo I, J</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kern="1200" dirty="0" smtClean="0">
                          <a:solidFill>
                            <a:schemeClr val="tx1"/>
                          </a:solidFill>
                          <a:latin typeface="+mn-lt"/>
                          <a:ea typeface="+mn-ea"/>
                          <a:cs typeface="+mn-cs"/>
                        </a:rPr>
                        <a:t>Tue</a:t>
                      </a:r>
                      <a:r>
                        <a:rPr lang="en-GB" sz="1400" kern="1200" baseline="0" dirty="0" smtClean="0">
                          <a:solidFill>
                            <a:schemeClr val="tx1"/>
                          </a:solidFill>
                          <a:latin typeface="+mn-lt"/>
                          <a:ea typeface="+mn-ea"/>
                          <a:cs typeface="+mn-cs"/>
                        </a:rPr>
                        <a:t> 1:45pm</a:t>
                      </a:r>
                      <a:endParaRPr lang="en-GB" sz="140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Best practices for Hybrid Search deployments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SPC306</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Tue</a:t>
                      </a:r>
                      <a:r>
                        <a:rPr lang="en-GB" sz="1400" b="0" baseline="0" dirty="0" smtClean="0">
                          <a:solidFill>
                            <a:schemeClr val="tx1"/>
                          </a:solidFill>
                        </a:rPr>
                        <a:t> 5:00pm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SharePoint 2013 Search Analytics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SPC340</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Palazzo  M, N</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kern="1200" dirty="0" smtClean="0">
                          <a:solidFill>
                            <a:schemeClr val="tx1"/>
                          </a:solidFill>
                          <a:latin typeface="+mn-lt"/>
                          <a:ea typeface="+mn-ea"/>
                          <a:cs typeface="+mn-cs"/>
                        </a:rPr>
                        <a:t>Wed</a:t>
                      </a:r>
                      <a:r>
                        <a:rPr lang="en-GB" sz="1400" kern="1200" baseline="0" dirty="0" smtClean="0">
                          <a:solidFill>
                            <a:schemeClr val="tx1"/>
                          </a:solidFill>
                          <a:latin typeface="+mn-lt"/>
                          <a:ea typeface="+mn-ea"/>
                          <a:cs typeface="+mn-cs"/>
                        </a:rPr>
                        <a:t> 9:00am</a:t>
                      </a:r>
                      <a:endParaRPr lang="en-GB" sz="140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How to manage and troubleshoot Search: A practical guide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SPC375</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Veronese 2401</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Wed</a:t>
                      </a:r>
                      <a:r>
                        <a:rPr lang="en-GB" sz="1400" b="0" baseline="0" dirty="0" smtClean="0">
                          <a:solidFill>
                            <a:schemeClr val="tx1"/>
                          </a:solidFill>
                        </a:rPr>
                        <a:t> 10:45am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6 Proven Steps to Get the Best Out of Search in SharePoint 2013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a:txBody>
                    <a:bodyPr/>
                    <a:lstStyle/>
                    <a:p>
                      <a:pPr algn="l"/>
                      <a:r>
                        <a:rPr lang="en-US" sz="1400" dirty="0" smtClean="0">
                          <a:solidFill>
                            <a:schemeClr val="tx1"/>
                          </a:solidFill>
                        </a:rPr>
                        <a:t>SPC265</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solidFill>
                            <a:schemeClr val="tx1"/>
                          </a:solidFill>
                        </a:rPr>
                        <a:t>Delphino</a:t>
                      </a:r>
                      <a:r>
                        <a:rPr lang="en-US" sz="1400" dirty="0" smtClean="0">
                          <a:solidFill>
                            <a:schemeClr val="tx1"/>
                          </a:solidFill>
                        </a:rPr>
                        <a:t> 4001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Wed</a:t>
                      </a:r>
                      <a:r>
                        <a:rPr lang="en-GB" sz="1400" b="0" baseline="0" dirty="0" smtClean="0">
                          <a:solidFill>
                            <a:schemeClr val="tx1"/>
                          </a:solidFill>
                        </a:rPr>
                        <a:t> 1:45pm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r>
              <a:tr h="391886">
                <a:tc>
                  <a:txBody>
                    <a:bodyPr/>
                    <a:lstStyle/>
                    <a:p>
                      <a:r>
                        <a:rPr lang="en-US" sz="1400" dirty="0" smtClean="0">
                          <a:solidFill>
                            <a:schemeClr val="tx1"/>
                          </a:solidFill>
                        </a:rPr>
                        <a:t>Best practices for Information Architecture and Enterprise Search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SPC207</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Wed</a:t>
                      </a:r>
                      <a:r>
                        <a:rPr lang="en-GB" sz="1400" b="0" baseline="0" dirty="0" smtClean="0">
                          <a:solidFill>
                            <a:schemeClr val="tx1"/>
                          </a:solidFill>
                        </a:rPr>
                        <a:t> 1:45pm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Search content enrichment and extensibility in SharePoint 2013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SCP414</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Palazzo K, L </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Wed</a:t>
                      </a:r>
                      <a:r>
                        <a:rPr lang="en-GB" sz="1400" b="0" baseline="0" dirty="0" smtClean="0">
                          <a:solidFill>
                            <a:schemeClr val="tx1"/>
                          </a:solidFill>
                        </a:rPr>
                        <a:t> 1:45pm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Customizing Search experiences with Azure Hosted Data and Bing Maps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SPC321</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Veronese 2401</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Wed</a:t>
                      </a:r>
                      <a:r>
                        <a:rPr lang="en-GB" sz="1400" b="0" baseline="0" dirty="0" smtClean="0">
                          <a:solidFill>
                            <a:schemeClr val="tx1"/>
                          </a:solidFill>
                        </a:rPr>
                        <a:t> 3:15pm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Futuristic Search applications using Kinect and Yammer!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SPC405</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Palazzo M, N </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Wed</a:t>
                      </a:r>
                      <a:r>
                        <a:rPr lang="en-GB" sz="1400" b="0" baseline="0" dirty="0" smtClean="0">
                          <a:solidFill>
                            <a:schemeClr val="tx1"/>
                          </a:solidFill>
                        </a:rPr>
                        <a:t> 3:15pm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Search architecture and sizing in SharePoint 2013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SPC336</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Titian 2201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Wed</a:t>
                      </a:r>
                      <a:r>
                        <a:rPr lang="en-GB" sz="1400" b="0" baseline="0" dirty="0" smtClean="0">
                          <a:solidFill>
                            <a:schemeClr val="tx1"/>
                          </a:solidFill>
                        </a:rPr>
                        <a:t> 5:00pm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Effective Search deployment and operations in SharePoint 2013 </a:t>
                      </a:r>
                      <a:endParaRPr lang="en-US" sz="1400" b="0" kern="1200" dirty="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rPr>
                        <a:t>SPC360</a:t>
                      </a:r>
                      <a:endParaRPr lang="en-US" sz="1400" b="0" kern="1200" dirty="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Veronese 2401</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kern="1200" dirty="0" smtClean="0">
                          <a:solidFill>
                            <a:schemeClr val="tx1"/>
                          </a:solidFill>
                          <a:latin typeface="+mn-lt"/>
                          <a:ea typeface="+mn-ea"/>
                          <a:cs typeface="+mn-cs"/>
                        </a:rPr>
                        <a:t>Thu</a:t>
                      </a:r>
                      <a:r>
                        <a:rPr lang="en-GB" sz="1400" b="0" kern="1200" baseline="0" dirty="0" smtClean="0">
                          <a:solidFill>
                            <a:schemeClr val="tx1"/>
                          </a:solidFill>
                          <a:latin typeface="+mn-lt"/>
                          <a:ea typeface="+mn-ea"/>
                          <a:cs typeface="+mn-cs"/>
                        </a:rPr>
                        <a:t> 9:00am</a:t>
                      </a:r>
                      <a:endParaRPr lang="en-GB"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391886">
                <a:tc>
                  <a:txBody>
                    <a:bodyPr/>
                    <a:lstStyle/>
                    <a:p>
                      <a:r>
                        <a:rPr lang="en-US" sz="1400" dirty="0" smtClean="0">
                          <a:solidFill>
                            <a:schemeClr val="tx1"/>
                          </a:solidFill>
                        </a:rPr>
                        <a:t>SharePoint 2013 Search display templates and query rules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a:txBody>
                    <a:bodyPr/>
                    <a:lstStyle/>
                    <a:p>
                      <a:pPr algn="l"/>
                      <a:r>
                        <a:rPr lang="en-US" sz="1400" dirty="0" smtClean="0">
                          <a:solidFill>
                            <a:schemeClr val="tx1"/>
                          </a:solidFill>
                        </a:rPr>
                        <a:t>SPC322</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Palazzo M, N</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Thu</a:t>
                      </a:r>
                      <a:r>
                        <a:rPr lang="en-GB" sz="1400" b="0" baseline="0" dirty="0" smtClean="0">
                          <a:solidFill>
                            <a:schemeClr val="tx1"/>
                          </a:solidFill>
                        </a:rPr>
                        <a:t> 9:00am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00"/>
                    </a:solidFill>
                  </a:tcPr>
                </a:tc>
              </a:tr>
              <a:tr h="391886">
                <a:tc>
                  <a:txBody>
                    <a:bodyPr/>
                    <a:lstStyle/>
                    <a:p>
                      <a:r>
                        <a:rPr lang="en-US" sz="1400" dirty="0" smtClean="0">
                          <a:solidFill>
                            <a:schemeClr val="tx1"/>
                          </a:solidFill>
                        </a:rPr>
                        <a:t>Managing Search Relevance in SharePoint 2013 and O365 </a:t>
                      </a:r>
                      <a:endParaRPr lang="en-US" sz="1400" b="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solidFill>
                            <a:schemeClr val="tx1"/>
                          </a:solidFill>
                        </a:rPr>
                        <a:t>SPC382</a:t>
                      </a:r>
                      <a:endParaRPr lang="en-US" sz="1400" dirty="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Veronese 2401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solidFill>
                            <a:schemeClr val="tx1"/>
                          </a:solidFill>
                        </a:rPr>
                        <a:t>Thu</a:t>
                      </a:r>
                      <a:r>
                        <a:rPr lang="en-GB" sz="1400" b="0" baseline="0" dirty="0" smtClean="0">
                          <a:solidFill>
                            <a:schemeClr val="tx1"/>
                          </a:solidFill>
                        </a:rPr>
                        <a:t> 12:00pm</a:t>
                      </a:r>
                      <a:endParaRPr lang="en-GB" sz="1400" b="0" dirty="0" smtClean="0">
                        <a:solidFill>
                          <a:schemeClr val="tx1"/>
                        </a:solidFill>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bl>
          </a:graphicData>
        </a:graphic>
      </p:graphicFrame>
      <p:sp>
        <p:nvSpPr>
          <p:cNvPr id="6" name="TextBox 5"/>
          <p:cNvSpPr txBox="1"/>
          <p:nvPr/>
        </p:nvSpPr>
        <p:spPr>
          <a:xfrm rot="16200000">
            <a:off x="-1671544" y="2839191"/>
            <a:ext cx="4672626" cy="738664"/>
          </a:xfrm>
          <a:prstGeom prst="rect">
            <a:avLst/>
          </a:prstGeom>
          <a:noFill/>
        </p:spPr>
        <p:txBody>
          <a:bodyPr wrap="none" lIns="182880" tIns="146304" rIns="182880" bIns="146304" rtlCol="0">
            <a:spAutoFit/>
          </a:bodyPr>
          <a:lstStyle/>
          <a:p>
            <a:pPr>
              <a:lnSpc>
                <a:spcPct val="90000"/>
              </a:lnSpc>
              <a:spcAft>
                <a:spcPts val="600"/>
              </a:spcAft>
            </a:pPr>
            <a:r>
              <a:rPr lang="en-US" sz="3200" dirty="0" smtClean="0">
                <a:solidFill>
                  <a:srgbClr val="0072C6"/>
                </a:solidFill>
              </a:rPr>
              <a:t>Search Related Sessions</a:t>
            </a:r>
          </a:p>
        </p:txBody>
      </p:sp>
    </p:spTree>
    <p:extLst>
      <p:ext uri="{BB962C8B-B14F-4D97-AF65-F5344CB8AC3E}">
        <p14:creationId xmlns:p14="http://schemas.microsoft.com/office/powerpoint/2010/main" val="2916062117"/>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263451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257316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457580" y="1577043"/>
            <a:ext cx="7120916" cy="4846267"/>
          </a:xfrm>
          <a:prstGeom prst="rect">
            <a:avLst/>
          </a:prstGeom>
        </p:spPr>
      </p:pic>
      <p:sp>
        <p:nvSpPr>
          <p:cNvPr id="3" name="Title 2"/>
          <p:cNvSpPr>
            <a:spLocks noGrp="1"/>
          </p:cNvSpPr>
          <p:nvPr>
            <p:ph type="title"/>
          </p:nvPr>
        </p:nvSpPr>
        <p:spPr/>
        <p:txBody>
          <a:bodyPr/>
          <a:lstStyle/>
          <a:p>
            <a:r>
              <a:rPr lang="en-US" dirty="0" smtClean="0"/>
              <a:t>Sure, if you are Alex</a:t>
            </a:r>
            <a:endParaRPr lang="en-US"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81296" y="1540604"/>
            <a:ext cx="1943100" cy="1981200"/>
          </a:xfrm>
          <a:prstGeom prst="rect">
            <a:avLst/>
          </a:prstGeom>
        </p:spPr>
      </p:pic>
      <p:sp>
        <p:nvSpPr>
          <p:cNvPr id="8" name="TextBox 7"/>
          <p:cNvSpPr txBox="1"/>
          <p:nvPr/>
        </p:nvSpPr>
        <p:spPr>
          <a:xfrm>
            <a:off x="7864139" y="3405823"/>
            <a:ext cx="3040191" cy="1366528"/>
          </a:xfrm>
          <a:prstGeom prst="rect">
            <a:avLst/>
          </a:prstGeom>
          <a:noFill/>
        </p:spPr>
        <p:txBody>
          <a:bodyPr wrap="none" lIns="182880" tIns="146304" rIns="182880" bIns="146304" rtlCol="0">
            <a:spAutoFit/>
          </a:bodyPr>
          <a:lstStyle/>
          <a:p>
            <a:r>
              <a:rPr lang="en-US" sz="2400" dirty="0">
                <a:solidFill>
                  <a:srgbClr val="505050"/>
                </a:solidFill>
              </a:rPr>
              <a:t>Marketing Assistant</a:t>
            </a:r>
          </a:p>
          <a:p>
            <a:r>
              <a:rPr lang="en-US" sz="2400" dirty="0">
                <a:solidFill>
                  <a:srgbClr val="505050"/>
                </a:solidFill>
              </a:rPr>
              <a:t>Sales &amp; Marketing</a:t>
            </a:r>
          </a:p>
          <a:p>
            <a:pPr>
              <a:lnSpc>
                <a:spcPct val="90000"/>
              </a:lnSpc>
              <a:spcAft>
                <a:spcPts val="600"/>
              </a:spcAft>
            </a:pPr>
            <a:endParaRPr lang="en-US" sz="2400" dirty="0" err="1" smtClean="0">
              <a:gradFill>
                <a:gsLst>
                  <a:gs pos="2917">
                    <a:srgbClr val="505050"/>
                  </a:gs>
                  <a:gs pos="30000">
                    <a:srgbClr val="505050"/>
                  </a:gs>
                </a:gsLst>
                <a:lin ang="5400000" scaled="0"/>
              </a:gradFill>
            </a:endParaRPr>
          </a:p>
        </p:txBody>
      </p:sp>
      <p:sp>
        <p:nvSpPr>
          <p:cNvPr id="6" name="Rectangle 5"/>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Problem</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057913382"/>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p:cNvPicPr>
          <p:nvPr/>
        </p:nvPicPr>
        <p:blipFill>
          <a:blip r:embed="rId3">
            <a:extLst>
              <a:ext uri="{28A0092B-C50C-407E-A947-70E740481C1C}">
                <a14:useLocalDpi xmlns:a14="http://schemas.microsoft.com/office/drawing/2010/main" val="0"/>
              </a:ext>
            </a:extLst>
          </a:blip>
          <a:stretch>
            <a:fillRect/>
          </a:stretch>
        </p:blipFill>
        <p:spPr>
          <a:xfrm>
            <a:off x="8081296" y="1540604"/>
            <a:ext cx="1944000" cy="1980000"/>
          </a:xfrm>
          <a:prstGeom prst="rect">
            <a:avLst/>
          </a:prstGeom>
        </p:spPr>
      </p:pic>
      <p:pic>
        <p:nvPicPr>
          <p:cNvPr id="5" name="Picture 4"/>
          <p:cNvPicPr>
            <a:picLocks noChangeAspect="1"/>
          </p:cNvPicPr>
          <p:nvPr/>
        </p:nvPicPr>
        <p:blipFill>
          <a:blip r:embed="rId4"/>
          <a:stretch>
            <a:fillRect/>
          </a:stretch>
        </p:blipFill>
        <p:spPr>
          <a:xfrm>
            <a:off x="457580" y="1577043"/>
            <a:ext cx="7120916" cy="4846267"/>
          </a:xfrm>
          <a:prstGeom prst="rect">
            <a:avLst/>
          </a:prstGeom>
        </p:spPr>
      </p:pic>
      <p:sp>
        <p:nvSpPr>
          <p:cNvPr id="3" name="Title 2"/>
          <p:cNvSpPr>
            <a:spLocks noGrp="1"/>
          </p:cNvSpPr>
          <p:nvPr>
            <p:ph type="title"/>
          </p:nvPr>
        </p:nvSpPr>
        <p:spPr/>
        <p:txBody>
          <a:bodyPr/>
          <a:lstStyle/>
          <a:p>
            <a:r>
              <a:rPr lang="en-US" dirty="0" smtClean="0"/>
              <a:t>Not so much, if you </a:t>
            </a:r>
            <a:r>
              <a:rPr lang="en-US" dirty="0"/>
              <a:t>are </a:t>
            </a:r>
            <a:r>
              <a:rPr lang="en-US" dirty="0" err="1" smtClean="0"/>
              <a:t>Fabrice</a:t>
            </a:r>
            <a:endParaRPr lang="en-US" dirty="0"/>
          </a:p>
        </p:txBody>
      </p:sp>
      <p:sp>
        <p:nvSpPr>
          <p:cNvPr id="8" name="TextBox 7"/>
          <p:cNvSpPr txBox="1"/>
          <p:nvPr/>
        </p:nvSpPr>
        <p:spPr>
          <a:xfrm>
            <a:off x="7864139" y="3405823"/>
            <a:ext cx="1542089" cy="1366528"/>
          </a:xfrm>
          <a:prstGeom prst="rect">
            <a:avLst/>
          </a:prstGeom>
          <a:noFill/>
        </p:spPr>
        <p:txBody>
          <a:bodyPr wrap="none" lIns="182880" tIns="146304" rIns="182880" bIns="146304" rtlCol="0">
            <a:spAutoFit/>
          </a:bodyPr>
          <a:lstStyle/>
          <a:p>
            <a:r>
              <a:rPr lang="en-US" sz="2400" dirty="0" smtClean="0">
                <a:solidFill>
                  <a:srgbClr val="505050"/>
                </a:solidFill>
              </a:rPr>
              <a:t>Attorney</a:t>
            </a:r>
            <a:endParaRPr lang="en-US" sz="2400" dirty="0">
              <a:solidFill>
                <a:srgbClr val="505050"/>
              </a:solidFill>
            </a:endParaRPr>
          </a:p>
          <a:p>
            <a:r>
              <a:rPr lang="en-US" sz="2400" dirty="0" smtClean="0">
                <a:solidFill>
                  <a:srgbClr val="505050"/>
                </a:solidFill>
              </a:rPr>
              <a:t>Legal</a:t>
            </a:r>
            <a:endParaRPr lang="en-US" sz="2400" dirty="0">
              <a:solidFill>
                <a:srgbClr val="505050"/>
              </a:solidFill>
            </a:endParaRPr>
          </a:p>
          <a:p>
            <a:pPr>
              <a:lnSpc>
                <a:spcPct val="90000"/>
              </a:lnSpc>
              <a:spcAft>
                <a:spcPts val="600"/>
              </a:spcAft>
            </a:pPr>
            <a:endParaRPr lang="en-US" sz="2400" dirty="0" err="1" smtClean="0">
              <a:gradFill>
                <a:gsLst>
                  <a:gs pos="2917">
                    <a:srgbClr val="505050"/>
                  </a:gs>
                  <a:gs pos="30000">
                    <a:srgbClr val="505050"/>
                  </a:gs>
                </a:gsLst>
                <a:lin ang="5400000" scaled="0"/>
              </a:gradFill>
            </a:endParaRPr>
          </a:p>
        </p:txBody>
      </p:sp>
      <p:sp>
        <p:nvSpPr>
          <p:cNvPr id="6" name="Rectangle 5"/>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Problem</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252911031"/>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2950345"/>
          </a:xfrm>
          <a:prstGeom prst="rect">
            <a:avLst/>
          </a:prstGeom>
        </p:spPr>
        <p:txBody>
          <a:bodyPr lIns="93269" tIns="46634" rIns="93269" bIns="46634"/>
          <a:lstStyle/>
          <a:p>
            <a:r>
              <a:rPr lang="en-US" dirty="0" smtClean="0"/>
              <a:t>Match Content to Query</a:t>
            </a:r>
          </a:p>
          <a:p>
            <a:pPr lvl="1"/>
            <a:r>
              <a:rPr lang="en-US" dirty="0" smtClean="0"/>
              <a:t>Term to Term</a:t>
            </a:r>
          </a:p>
          <a:p>
            <a:pPr lvl="1"/>
            <a:r>
              <a:rPr lang="en-US" dirty="0" smtClean="0"/>
              <a:t>Easy!</a:t>
            </a:r>
          </a:p>
          <a:p>
            <a:r>
              <a:rPr lang="en-US" dirty="0" smtClean="0"/>
              <a:t>Reflect intent in the process</a:t>
            </a:r>
          </a:p>
          <a:p>
            <a:pPr lvl="1"/>
            <a:r>
              <a:rPr lang="en-US" dirty="0" smtClean="0"/>
              <a:t>My Term to the Content Owner’s Term</a:t>
            </a:r>
          </a:p>
          <a:p>
            <a:pPr lvl="1"/>
            <a:r>
              <a:rPr lang="en-US" dirty="0" smtClean="0"/>
              <a:t>Hard!</a:t>
            </a:r>
          </a:p>
        </p:txBody>
      </p:sp>
      <p:sp>
        <p:nvSpPr>
          <p:cNvPr id="2" name="Title 1"/>
          <p:cNvSpPr>
            <a:spLocks noGrp="1"/>
          </p:cNvSpPr>
          <p:nvPr>
            <p:ph type="title"/>
          </p:nvPr>
        </p:nvSpPr>
        <p:spPr/>
        <p:txBody>
          <a:bodyPr/>
          <a:lstStyle/>
          <a:p>
            <a:r>
              <a:rPr lang="en-US" dirty="0" smtClean="0"/>
              <a:t>The Relevancy Problem</a:t>
            </a:r>
            <a:endParaRPr lang="en-US" dirty="0"/>
          </a:p>
        </p:txBody>
      </p:sp>
      <p:sp>
        <p:nvSpPr>
          <p:cNvPr id="4" name="Rectangle 3"/>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Problem</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98263418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4033719"/>
          </a:xfrm>
          <a:prstGeom prst="rect">
            <a:avLst/>
          </a:prstGeom>
        </p:spPr>
        <p:txBody>
          <a:bodyPr lIns="93269" tIns="46634" rIns="93269" bIns="46634"/>
          <a:lstStyle/>
          <a:p>
            <a:r>
              <a:rPr lang="en-US" dirty="0" smtClean="0"/>
              <a:t>What</a:t>
            </a:r>
            <a:r>
              <a:rPr lang="en-US" dirty="0"/>
              <a:t> </a:t>
            </a:r>
            <a:r>
              <a:rPr lang="en-US" dirty="0" smtClean="0"/>
              <a:t>is </a:t>
            </a:r>
            <a:r>
              <a:rPr lang="en-US" dirty="0"/>
              <a:t>your role in the organization?</a:t>
            </a:r>
          </a:p>
          <a:p>
            <a:r>
              <a:rPr lang="en-US" dirty="0"/>
              <a:t>What URL are you at when searching?</a:t>
            </a:r>
          </a:p>
          <a:p>
            <a:r>
              <a:rPr lang="en-US" dirty="0"/>
              <a:t>What language are you searching in? </a:t>
            </a:r>
            <a:endParaRPr lang="en-US" dirty="0" smtClean="0"/>
          </a:p>
          <a:p>
            <a:r>
              <a:rPr lang="en-US" dirty="0" smtClean="0"/>
              <a:t>What time of day?</a:t>
            </a:r>
          </a:p>
          <a:p>
            <a:r>
              <a:rPr lang="en-US" dirty="0" smtClean="0"/>
              <a:t>What’s </a:t>
            </a:r>
            <a:r>
              <a:rPr lang="en-US" dirty="0"/>
              <a:t>your location?</a:t>
            </a:r>
          </a:p>
          <a:p>
            <a:r>
              <a:rPr lang="en-US" dirty="0" smtClean="0"/>
              <a:t>Are </a:t>
            </a:r>
            <a:r>
              <a:rPr lang="en-US" dirty="0"/>
              <a:t>you on a PC, laptop or mobile device?</a:t>
            </a:r>
          </a:p>
        </p:txBody>
      </p:sp>
      <p:sp>
        <p:nvSpPr>
          <p:cNvPr id="2" name="Title 1"/>
          <p:cNvSpPr>
            <a:spLocks noGrp="1"/>
          </p:cNvSpPr>
          <p:nvPr>
            <p:ph type="title"/>
          </p:nvPr>
        </p:nvSpPr>
        <p:spPr/>
        <p:txBody>
          <a:bodyPr/>
          <a:lstStyle/>
          <a:p>
            <a:r>
              <a:rPr lang="en-US" dirty="0" smtClean="0"/>
              <a:t>Intent</a:t>
            </a:r>
            <a:endParaRPr lang="en-US" dirty="0"/>
          </a:p>
        </p:txBody>
      </p:sp>
      <p:sp>
        <p:nvSpPr>
          <p:cNvPr id="4" name="Rectangle 3"/>
          <p:cNvSpPr/>
          <p:nvPr/>
        </p:nvSpPr>
        <p:spPr bwMode="auto">
          <a:xfrm>
            <a:off x="10928529" y="5599138"/>
            <a:ext cx="1206527" cy="120604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0" rIns="0" bIns="0" numCol="1" rtlCol="0" anchor="ctr" anchorCtr="0" compatLnSpc="1">
            <a:prstTxWarp prst="textNoShape">
              <a:avLst/>
            </a:prstTxWarp>
          </a:bodyPr>
          <a:lstStyle/>
          <a:p>
            <a:pPr algn="ctr" defTabSz="932472" fontAlgn="base">
              <a:spcBef>
                <a:spcPct val="0"/>
              </a:spcBef>
              <a:spcAft>
                <a:spcPct val="0"/>
              </a:spcAft>
            </a:pPr>
            <a:r>
              <a:rPr lang="en-US" sz="1400" dirty="0" smtClean="0">
                <a:gradFill>
                  <a:gsLst>
                    <a:gs pos="0">
                      <a:srgbClr val="FFFFFF"/>
                    </a:gs>
                    <a:gs pos="100000">
                      <a:srgbClr val="FFFFFF"/>
                    </a:gs>
                  </a:gsLst>
                  <a:lin ang="5400000" scaled="0"/>
                </a:gradFill>
              </a:rPr>
              <a:t>The Problem</a:t>
            </a:r>
            <a:endParaRPr lang="en-US" sz="14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4184362999"/>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6" id="{73F19C53-BB2B-4C4D-816D-1195BB6E726B}" vid="{5A4F13AD-32CC-4115-B021-B1ABF67D5619}"/>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0B95C83-5C93-468C-A0E3-33BDAB47DDE6}"/>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SharePoint_Conference_2014_ITPro_Template</Template>
  <TotalTime>9</TotalTime>
  <Words>6414</Words>
  <Application>Microsoft Office PowerPoint</Application>
  <PresentationFormat>Custom</PresentationFormat>
  <Paragraphs>484</Paragraphs>
  <Slides>57</Slides>
  <Notes>57</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57</vt:i4>
      </vt:variant>
    </vt:vector>
  </HeadingPairs>
  <TitlesOfParts>
    <vt:vector size="66" baseType="lpstr">
      <vt:lpstr>Arial</vt:lpstr>
      <vt:lpstr>Calibri</vt:lpstr>
      <vt:lpstr>Consolas</vt:lpstr>
      <vt:lpstr>Segoe Condensed</vt:lpstr>
      <vt:lpstr>Segoe UI</vt:lpstr>
      <vt:lpstr>Segoe UI Light</vt:lpstr>
      <vt:lpstr>Wingdings</vt:lpstr>
      <vt:lpstr>5-30499_SPC_2014_ITPro_Template_16x9</vt:lpstr>
      <vt:lpstr>1_5-30499_SPC_2014_ITPro_Template_16x9</vt:lpstr>
      <vt:lpstr>PowerPoint Presentation</vt:lpstr>
      <vt:lpstr>Managing Search Relevance  in SharePoint 2013 and O365</vt:lpstr>
      <vt:lpstr>Agenda </vt:lpstr>
      <vt:lpstr>The Problem</vt:lpstr>
      <vt:lpstr>Is this a good search result?</vt:lpstr>
      <vt:lpstr>Sure, if you are Alex</vt:lpstr>
      <vt:lpstr>Not so much, if you are Fabrice</vt:lpstr>
      <vt:lpstr>The Relevancy Problem</vt:lpstr>
      <vt:lpstr>Intent</vt:lpstr>
      <vt:lpstr>Conceptual Query with Context</vt:lpstr>
      <vt:lpstr>The Plan</vt:lpstr>
      <vt:lpstr>What can we Influence?</vt:lpstr>
      <vt:lpstr>XRANK Poll</vt:lpstr>
      <vt:lpstr>Set Goals</vt:lpstr>
      <vt:lpstr>Relevancy Cycle</vt:lpstr>
      <vt:lpstr>Fabrice in Legal - Authoritative Content</vt:lpstr>
      <vt:lpstr>The Tools</vt:lpstr>
      <vt:lpstr>Fixing the Problem: New Tools</vt:lpstr>
      <vt:lpstr>Fabrice and the XT1000…</vt:lpstr>
      <vt:lpstr>Fabrice in Legal </vt:lpstr>
      <vt:lpstr>Capturing Intent – Query Modifiers</vt:lpstr>
      <vt:lpstr>Capturing Intent - Triggers</vt:lpstr>
      <vt:lpstr>Result Blocks The Tools in Practice</vt:lpstr>
      <vt:lpstr>Trigger on Intent  Demo 1</vt:lpstr>
      <vt:lpstr>Demo 1 – recap</vt:lpstr>
      <vt:lpstr>Query Rules The Tools in Practice</vt:lpstr>
      <vt:lpstr>Query Rules: conditions and actions</vt:lpstr>
      <vt:lpstr>Capturing Context - Triggers</vt:lpstr>
      <vt:lpstr>Trigger on Context  Demo 2</vt:lpstr>
      <vt:lpstr>Demo 2 – recap</vt:lpstr>
      <vt:lpstr>Verticals The Tools in Practice</vt:lpstr>
      <vt:lpstr>Find the mental information silos</vt:lpstr>
      <vt:lpstr>Verticals are separate pages</vt:lpstr>
      <vt:lpstr>“More Common” triggers    Demo 3</vt:lpstr>
      <vt:lpstr>Demo 3 – recap</vt:lpstr>
      <vt:lpstr>Tuning – XRANK The Tools in Practice</vt:lpstr>
      <vt:lpstr>XRANK formula</vt:lpstr>
      <vt:lpstr>Promotion and Demotion</vt:lpstr>
      <vt:lpstr>SharePoint 2013 Query Tool</vt:lpstr>
      <vt:lpstr>SharePoint 2013 Query Tool v2</vt:lpstr>
      <vt:lpstr>Re-order with query rule Demo 4</vt:lpstr>
      <vt:lpstr>Hit 1 (pptx)                   Hit 5 (docx)</vt:lpstr>
      <vt:lpstr>Demo 4 – recap</vt:lpstr>
      <vt:lpstr>Tuning – Rank model The Tools in Practice</vt:lpstr>
      <vt:lpstr>You can Tune a Custom Ranking Model After…</vt:lpstr>
      <vt:lpstr>Rank Algorithm</vt:lpstr>
      <vt:lpstr>Default rank model features</vt:lpstr>
      <vt:lpstr>Tuning – Authorities The Tools in Practice</vt:lpstr>
      <vt:lpstr>Authorities: SSA-level configuration</vt:lpstr>
      <vt:lpstr>Authorities: Connected</vt:lpstr>
      <vt:lpstr>Tuning tool  Demo 5</vt:lpstr>
      <vt:lpstr>Demo 5 – recap</vt:lpstr>
      <vt:lpstr>Summary</vt:lpstr>
      <vt:lpstr>Turn business rules into Query Rules!</vt:lpstr>
      <vt:lpstr>PowerPoint Presentation</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Managing Search Relevance in SharePoint 2013 and O365</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Administrator</cp:lastModifiedBy>
  <cp:revision>3</cp:revision>
  <dcterms:created xsi:type="dcterms:W3CDTF">2014-03-05T23:47:28Z</dcterms:created>
  <dcterms:modified xsi:type="dcterms:W3CDTF">2014-03-06T21:18:04Z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