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8" r:id="rId6"/>
    <p:sldMasterId id="2147484280" r:id="rId7"/>
  </p:sldMasterIdLst>
  <p:notesMasterIdLst>
    <p:notesMasterId r:id="rId46"/>
  </p:notesMasterIdLst>
  <p:handoutMasterIdLst>
    <p:handoutMasterId r:id="rId47"/>
  </p:handoutMasterIdLst>
  <p:sldIdLst>
    <p:sldId id="1236" r:id="rId8"/>
    <p:sldId id="1124" r:id="rId9"/>
    <p:sldId id="1275" r:id="rId10"/>
    <p:sldId id="1276" r:id="rId11"/>
    <p:sldId id="1277" r:id="rId12"/>
    <p:sldId id="1278"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 id="1299" r:id="rId33"/>
    <p:sldId id="1300" r:id="rId34"/>
    <p:sldId id="1301" r:id="rId35"/>
    <p:sldId id="1302" r:id="rId36"/>
    <p:sldId id="1303" r:id="rId37"/>
    <p:sldId id="1304" r:id="rId38"/>
    <p:sldId id="1305" r:id="rId39"/>
    <p:sldId id="1306" r:id="rId40"/>
    <p:sldId id="1307" r:id="rId41"/>
    <p:sldId id="1308" r:id="rId42"/>
    <p:sldId id="1309" r:id="rId43"/>
    <p:sldId id="1310" r:id="rId44"/>
    <p:sldId id="1132" r:id="rId4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5202" autoAdjust="0"/>
  </p:normalViewPr>
  <p:slideViewPr>
    <p:cSldViewPr snapToObjects="1">
      <p:cViewPr varScale="1">
        <p:scale>
          <a:sx n="97" d="100"/>
          <a:sy n="97" d="100"/>
        </p:scale>
        <p:origin x="672"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commentAuthors" Target="commentAuthors.xml"/><Relationship Id="rId8" Type="http://schemas.openxmlformats.org/officeDocument/2006/relationships/slide" Target="slides/slide1.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562817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8372532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4196676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828439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3534145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42849504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717891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24572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388844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477695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288107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196198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F61EA0F-A667-4B49-8422-0062BC55E249}"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378351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171853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898799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897874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0195774"/>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1246415"/>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737279"/>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28575739"/>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9425772"/>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61578518"/>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8072279"/>
      </p:ext>
    </p:extLst>
  </p:cSld>
  <p:clrMapOvr>
    <a:masterClrMapping/>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039376530"/>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063620271"/>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866085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174209323"/>
      </p:ext>
    </p:extLst>
  </p:cSld>
  <p:clrMapOvr>
    <a:masterClrMapping/>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5060214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299921513"/>
      </p:ext>
    </p:extLst>
  </p:cSld>
  <p:clrMapOvr>
    <a:masterClrMapping/>
  </p:clrMapOvr>
  <p:transition>
    <p:fade/>
  </p:transition>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8547036"/>
      </p:ext>
    </p:extLst>
  </p:cSld>
  <p:clrMapOvr>
    <a:masterClrMapping/>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20430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2387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7094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23660020"/>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389612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862010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3884398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642327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2" grpId="1" animBg="1"/>
      <p:bldP spid="13" grpId="0" animBg="1"/>
      <p:bldP spid="13" grpId="1" animBg="1"/>
      <p:bldP spid="14" grpId="0" animBg="1"/>
      <p:bldP spid="14"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82278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2733574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1553412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0958114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1359797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0385877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43204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8852694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108613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391197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215699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1279079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12078489"/>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1358500"/>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562062577"/>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29473016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141376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23050785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8067214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60000560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0348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36415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4931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6837996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721094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8" name="Rectangle 7"/>
          <p:cNvSpPr/>
          <p:nvPr/>
        </p:nvSpPr>
        <p:spPr>
          <a:xfrm>
            <a:off x="0" y="0"/>
            <a:ext cx="12436475" cy="135938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title"/>
          </p:nvPr>
        </p:nvSpPr>
        <p:spPr>
          <a:xfrm>
            <a:off x="621824" y="1"/>
            <a:ext cx="10959644" cy="1252891"/>
          </a:xfrm>
        </p:spPr>
        <p:txBody>
          <a:bodyPr anchor="b">
            <a:normAutofit/>
          </a:bodyPr>
          <a:lstStyle>
            <a:lvl1pPr>
              <a:defRPr sz="3672">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855008" y="1861968"/>
            <a:ext cx="5285502" cy="4437962"/>
          </a:xfrm>
        </p:spPr>
        <p:txBody>
          <a:bodyPr vert="horz" lIns="91440" tIns="45720" rIns="91440" bIns="45720" rtlCol="0">
            <a:normAutofit/>
          </a:bodyPr>
          <a:lstStyle>
            <a:lvl1pPr>
              <a:defRPr lang="en-US" sz="1632" smtClean="0">
                <a:solidFill>
                  <a:schemeClr val="bg1">
                    <a:lumMod val="50000"/>
                  </a:schemeClr>
                </a:solidFill>
              </a:defRPr>
            </a:lvl1pPr>
            <a:lvl2pPr>
              <a:defRPr lang="en-US" sz="1428" smtClean="0">
                <a:solidFill>
                  <a:schemeClr val="bg1">
                    <a:lumMod val="50000"/>
                  </a:schemeClr>
                </a:solidFill>
              </a:defRPr>
            </a:lvl2pPr>
            <a:lvl3pPr>
              <a:defRPr lang="en-US" sz="1224" smtClean="0">
                <a:solidFill>
                  <a:schemeClr val="bg1">
                    <a:lumMod val="50000"/>
                  </a:schemeClr>
                </a:solidFill>
              </a:defRPr>
            </a:lvl3pPr>
            <a:lvl4pPr>
              <a:defRPr lang="en-US" sz="1122" smtClean="0">
                <a:solidFill>
                  <a:schemeClr val="bg1">
                    <a:lumMod val="50000"/>
                  </a:schemeClr>
                </a:solidFill>
              </a:defRPr>
            </a:lvl4pPr>
            <a:lvl5pPr>
              <a:defRPr lang="en-US" sz="1122">
                <a:solidFill>
                  <a:schemeClr val="bg1">
                    <a:lumMod val="50000"/>
                  </a:schemeClr>
                </a:solidFill>
              </a:defRPr>
            </a:lvl5pPr>
          </a:lstStyle>
          <a:p>
            <a:pPr marL="0" lvl="0" indent="0">
              <a:lnSpc>
                <a:spcPct val="150000"/>
              </a:lnSpc>
              <a:spcAft>
                <a:spcPts val="1224"/>
              </a:spcAft>
              <a:buNone/>
            </a:pPr>
            <a:r>
              <a:rPr lang="en-US" smtClean="0"/>
              <a:t>Click to edit Master text styles</a:t>
            </a:r>
          </a:p>
          <a:p>
            <a:pPr marL="0" lvl="1" indent="0">
              <a:lnSpc>
                <a:spcPct val="150000"/>
              </a:lnSpc>
              <a:spcAft>
                <a:spcPts val="1224"/>
              </a:spcAft>
              <a:buNone/>
            </a:pPr>
            <a:r>
              <a:rPr lang="en-US" smtClean="0"/>
              <a:t>Second level</a:t>
            </a:r>
          </a:p>
          <a:p>
            <a:pPr marL="0" lvl="2" indent="0">
              <a:lnSpc>
                <a:spcPct val="150000"/>
              </a:lnSpc>
              <a:spcAft>
                <a:spcPts val="1224"/>
              </a:spcAft>
              <a:buNone/>
            </a:pPr>
            <a:r>
              <a:rPr lang="en-US" smtClean="0"/>
              <a:t>Third level</a:t>
            </a:r>
          </a:p>
          <a:p>
            <a:pPr marL="0" lvl="3" indent="0">
              <a:lnSpc>
                <a:spcPct val="150000"/>
              </a:lnSpc>
              <a:spcAft>
                <a:spcPts val="1224"/>
              </a:spcAft>
              <a:buNone/>
            </a:pPr>
            <a:r>
              <a:rPr lang="en-US" smtClean="0"/>
              <a:t>Fourth level</a:t>
            </a:r>
          </a:p>
          <a:p>
            <a:pPr marL="0" lvl="4" indent="0">
              <a:lnSpc>
                <a:spcPct val="150000"/>
              </a:lnSpc>
              <a:spcAft>
                <a:spcPts val="1224"/>
              </a:spcAft>
              <a:buNone/>
            </a:pPr>
            <a:r>
              <a:rPr lang="en-US" smtClean="0"/>
              <a:t>Fifth level</a:t>
            </a:r>
            <a:endParaRPr lang="en-US"/>
          </a:p>
        </p:txBody>
      </p:sp>
      <p:sp>
        <p:nvSpPr>
          <p:cNvPr id="4" name="Content Placeholder 3"/>
          <p:cNvSpPr>
            <a:spLocks noGrp="1"/>
          </p:cNvSpPr>
          <p:nvPr>
            <p:ph sz="half" idx="2"/>
          </p:nvPr>
        </p:nvSpPr>
        <p:spPr>
          <a:xfrm>
            <a:off x="6295965" y="1861968"/>
            <a:ext cx="5285502" cy="4437962"/>
          </a:xfrm>
        </p:spPr>
        <p:txBody>
          <a:bodyPr vert="horz" lIns="91440" tIns="45720" rIns="91440" bIns="45720" rtlCol="0">
            <a:normAutofit/>
          </a:bodyPr>
          <a:lstStyle>
            <a:lvl1pPr>
              <a:defRPr lang="en-US" sz="1632" smtClean="0">
                <a:solidFill>
                  <a:schemeClr val="bg1">
                    <a:lumMod val="50000"/>
                  </a:schemeClr>
                </a:solidFill>
              </a:defRPr>
            </a:lvl1pPr>
            <a:lvl2pPr>
              <a:defRPr lang="en-US" sz="1428" smtClean="0">
                <a:solidFill>
                  <a:schemeClr val="bg1">
                    <a:lumMod val="50000"/>
                  </a:schemeClr>
                </a:solidFill>
              </a:defRPr>
            </a:lvl2pPr>
            <a:lvl3pPr>
              <a:defRPr lang="en-US" sz="1224" smtClean="0">
                <a:solidFill>
                  <a:schemeClr val="bg1">
                    <a:lumMod val="50000"/>
                  </a:schemeClr>
                </a:solidFill>
              </a:defRPr>
            </a:lvl3pPr>
            <a:lvl4pPr>
              <a:defRPr lang="en-US" sz="1122" smtClean="0">
                <a:solidFill>
                  <a:schemeClr val="bg1">
                    <a:lumMod val="50000"/>
                  </a:schemeClr>
                </a:solidFill>
              </a:defRPr>
            </a:lvl4pPr>
            <a:lvl5pPr>
              <a:defRPr lang="en-US" sz="1122">
                <a:solidFill>
                  <a:schemeClr val="bg1">
                    <a:lumMod val="50000"/>
                  </a:schemeClr>
                </a:solidFill>
              </a:defRPr>
            </a:lvl5pPr>
          </a:lstStyle>
          <a:p>
            <a:pPr marL="0" lvl="0" indent="0">
              <a:lnSpc>
                <a:spcPct val="150000"/>
              </a:lnSpc>
              <a:spcAft>
                <a:spcPts val="1224"/>
              </a:spcAft>
              <a:buNone/>
            </a:pPr>
            <a:r>
              <a:rPr lang="en-US" smtClean="0"/>
              <a:t>Click to edit Master text styles</a:t>
            </a:r>
          </a:p>
          <a:p>
            <a:pPr marL="0" lvl="1" indent="0">
              <a:lnSpc>
                <a:spcPct val="150000"/>
              </a:lnSpc>
              <a:spcAft>
                <a:spcPts val="1224"/>
              </a:spcAft>
              <a:buNone/>
            </a:pPr>
            <a:r>
              <a:rPr lang="en-US" smtClean="0"/>
              <a:t>Second level</a:t>
            </a:r>
          </a:p>
          <a:p>
            <a:pPr marL="0" lvl="2" indent="0">
              <a:lnSpc>
                <a:spcPct val="150000"/>
              </a:lnSpc>
              <a:spcAft>
                <a:spcPts val="1224"/>
              </a:spcAft>
              <a:buNone/>
            </a:pPr>
            <a:r>
              <a:rPr lang="en-US" smtClean="0"/>
              <a:t>Third level</a:t>
            </a:r>
          </a:p>
          <a:p>
            <a:pPr marL="0" lvl="3" indent="0">
              <a:lnSpc>
                <a:spcPct val="150000"/>
              </a:lnSpc>
              <a:spcAft>
                <a:spcPts val="1224"/>
              </a:spcAft>
              <a:buNone/>
            </a:pPr>
            <a:r>
              <a:rPr lang="en-US" smtClean="0"/>
              <a:t>Fourth level</a:t>
            </a:r>
          </a:p>
          <a:p>
            <a:pPr marL="0" lvl="4" indent="0">
              <a:lnSpc>
                <a:spcPct val="150000"/>
              </a:lnSpc>
              <a:spcAft>
                <a:spcPts val="1224"/>
              </a:spcAft>
              <a:buNone/>
            </a:pPr>
            <a:r>
              <a:rPr lang="en-US" smtClean="0"/>
              <a:t>Fifth level</a:t>
            </a:r>
            <a:endParaRPr lang="en-US"/>
          </a:p>
        </p:txBody>
      </p:sp>
      <p:sp>
        <p:nvSpPr>
          <p:cNvPr id="5" name="Date Placeholder 4"/>
          <p:cNvSpPr>
            <a:spLocks noGrp="1"/>
          </p:cNvSpPr>
          <p:nvPr>
            <p:ph type="dt" sz="half" idx="10"/>
          </p:nvPr>
        </p:nvSpPr>
        <p:spPr>
          <a:xfrm>
            <a:off x="855007" y="6482891"/>
            <a:ext cx="3342303" cy="372394"/>
          </a:xfrm>
          <a:prstGeom prst="rect">
            <a:avLst/>
          </a:prstGeom>
        </p:spPr>
        <p:txBody>
          <a:bodyPr/>
          <a:lstStyle/>
          <a:p>
            <a:fld id="{8BEEBAAA-29B5-4AF5-BC5F-7E580C29002D}" type="datetimeFigureOut">
              <a:rPr lang="en-US" smtClean="0">
                <a:solidFill>
                  <a:srgbClr val="505050"/>
                </a:solidFill>
              </a:rPr>
              <a:pPr/>
              <a:t>3/5/2014</a:t>
            </a:fld>
            <a:endParaRPr lang="en-US">
              <a:solidFill>
                <a:srgbClr val="505050"/>
              </a:solidFill>
            </a:endParaRPr>
          </a:p>
        </p:txBody>
      </p:sp>
      <p:sp>
        <p:nvSpPr>
          <p:cNvPr id="6" name="Footer Placeholder 5"/>
          <p:cNvSpPr>
            <a:spLocks noGrp="1"/>
          </p:cNvSpPr>
          <p:nvPr>
            <p:ph type="ftr" sz="quarter" idx="11"/>
          </p:nvPr>
        </p:nvSpPr>
        <p:spPr>
          <a:xfrm>
            <a:off x="4741406" y="6482891"/>
            <a:ext cx="2953663" cy="372394"/>
          </a:xfrm>
          <a:prstGeom prst="rect">
            <a:avLst/>
          </a:prstGeom>
        </p:spPr>
        <p:txBody>
          <a:bodyPr/>
          <a:lstStyle/>
          <a:p>
            <a:endParaRPr lang="en-US">
              <a:solidFill>
                <a:srgbClr val="505050"/>
              </a:solidFill>
            </a:endParaRPr>
          </a:p>
        </p:txBody>
      </p:sp>
      <p:sp>
        <p:nvSpPr>
          <p:cNvPr id="7" name="Slide Number Placeholder 6"/>
          <p:cNvSpPr>
            <a:spLocks noGrp="1"/>
          </p:cNvSpPr>
          <p:nvPr>
            <p:ph type="sldNum" sz="quarter" idx="12"/>
          </p:nvPr>
        </p:nvSpPr>
        <p:spPr>
          <a:xfrm>
            <a:off x="8239165" y="6482891"/>
            <a:ext cx="3342303" cy="372394"/>
          </a:xfrm>
          <a:prstGeom prst="rect">
            <a:avLst/>
          </a:prstGeom>
        </p:spPr>
        <p:txBody>
          <a:bodyPr/>
          <a:lstStyle/>
          <a:p>
            <a:fld id="{9860EDB8-5305-433F-BE41-D7A86D811DB3}" type="slidenum">
              <a:rPr lang="en-US" smtClean="0">
                <a:solidFill>
                  <a:srgbClr val="505050"/>
                </a:solidFill>
              </a:rPr>
              <a:pPr/>
              <a:t>‹#›</a:t>
            </a:fld>
            <a:endParaRPr lang="en-US">
              <a:solidFill>
                <a:srgbClr val="505050"/>
              </a:solidFill>
            </a:endParaRPr>
          </a:p>
        </p:txBody>
      </p:sp>
      <p:sp>
        <p:nvSpPr>
          <p:cNvPr id="9" name="Rectangle 8"/>
          <p:cNvSpPr/>
          <p:nvPr userDrawn="1"/>
        </p:nvSpPr>
        <p:spPr>
          <a:xfrm>
            <a:off x="0" y="0"/>
            <a:ext cx="12436475" cy="135938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7733810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7" name="Rectangle 6"/>
          <p:cNvSpPr/>
          <p:nvPr/>
        </p:nvSpPr>
        <p:spPr>
          <a:xfrm>
            <a:off x="0" y="0"/>
            <a:ext cx="12436475" cy="496334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ctrTitle"/>
          </p:nvPr>
        </p:nvSpPr>
        <p:spPr>
          <a:xfrm>
            <a:off x="855008" y="2102035"/>
            <a:ext cx="10726460" cy="2435131"/>
          </a:xfrm>
        </p:spPr>
        <p:txBody>
          <a:bodyPr anchor="b">
            <a:normAutofit/>
          </a:bodyPr>
          <a:lstStyle>
            <a:lvl1pPr algn="l">
              <a:defRPr sz="5507">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55010" y="5212348"/>
            <a:ext cx="6840060" cy="1160444"/>
          </a:xfrm>
        </p:spPr>
        <p:txBody>
          <a:bodyPr>
            <a:normAutofit/>
          </a:bodyPr>
          <a:lstStyle>
            <a:lvl1pPr marL="0" indent="0" algn="l">
              <a:lnSpc>
                <a:spcPct val="150000"/>
              </a:lnSpc>
              <a:spcBef>
                <a:spcPts val="612"/>
              </a:spcBef>
              <a:buNone/>
              <a:defRPr sz="2856">
                <a:solidFill>
                  <a:srgbClr val="D24726"/>
                </a:solidFill>
                <a:latin typeface="+mj-lt"/>
              </a:defRPr>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a:xfrm>
            <a:off x="855007" y="6482891"/>
            <a:ext cx="3342303" cy="372394"/>
          </a:xfrm>
          <a:prstGeom prst="rect">
            <a:avLst/>
          </a:prstGeom>
        </p:spPr>
        <p:txBody>
          <a:bodyPr/>
          <a:lstStyle/>
          <a:p>
            <a:fld id="{8BEEBAAA-29B5-4AF5-BC5F-7E580C29002D}" type="datetimeFigureOut">
              <a:rPr lang="en-US" smtClean="0">
                <a:solidFill>
                  <a:srgbClr val="505050"/>
                </a:solidFill>
              </a:rPr>
              <a:pPr/>
              <a:t>3/5/2014</a:t>
            </a:fld>
            <a:endParaRPr lang="en-US">
              <a:solidFill>
                <a:srgbClr val="505050"/>
              </a:solidFill>
            </a:endParaRPr>
          </a:p>
        </p:txBody>
      </p:sp>
      <p:sp>
        <p:nvSpPr>
          <p:cNvPr id="5" name="Footer Placeholder 4"/>
          <p:cNvSpPr>
            <a:spLocks noGrp="1"/>
          </p:cNvSpPr>
          <p:nvPr>
            <p:ph type="ftr" sz="quarter" idx="11"/>
          </p:nvPr>
        </p:nvSpPr>
        <p:spPr>
          <a:xfrm>
            <a:off x="4741406" y="6482891"/>
            <a:ext cx="2953663" cy="372394"/>
          </a:xfrm>
          <a:prstGeom prst="rect">
            <a:avLst/>
          </a:prstGeom>
        </p:spPr>
        <p:txBody>
          <a:bodyPr/>
          <a:lstStyle/>
          <a:p>
            <a:endParaRPr lang="en-US">
              <a:solidFill>
                <a:srgbClr val="505050"/>
              </a:solidFill>
            </a:endParaRPr>
          </a:p>
        </p:txBody>
      </p:sp>
      <p:sp>
        <p:nvSpPr>
          <p:cNvPr id="6" name="Slide Number Placeholder 5"/>
          <p:cNvSpPr>
            <a:spLocks noGrp="1"/>
          </p:cNvSpPr>
          <p:nvPr>
            <p:ph type="sldNum" sz="quarter" idx="12"/>
          </p:nvPr>
        </p:nvSpPr>
        <p:spPr>
          <a:xfrm>
            <a:off x="8239165" y="6482891"/>
            <a:ext cx="3342303" cy="372394"/>
          </a:xfrm>
          <a:prstGeom prst="rect">
            <a:avLst/>
          </a:prstGeom>
        </p:spPr>
        <p:txBody>
          <a:bodyPr/>
          <a:lstStyle/>
          <a:p>
            <a:fld id="{9860EDB8-5305-433F-BE41-D7A86D811DB3}" type="slidenum">
              <a:rPr lang="en-US" smtClean="0">
                <a:solidFill>
                  <a:srgbClr val="505050"/>
                </a:solidFill>
              </a:rPr>
              <a:pPr/>
              <a:t>‹#›</a:t>
            </a:fld>
            <a:endParaRPr lang="en-US">
              <a:solidFill>
                <a:srgbClr val="505050"/>
              </a:solidFill>
            </a:endParaRPr>
          </a:p>
        </p:txBody>
      </p:sp>
      <p:sp>
        <p:nvSpPr>
          <p:cNvPr id="8" name="Rectangle 7"/>
          <p:cNvSpPr/>
          <p:nvPr userDrawn="1"/>
        </p:nvSpPr>
        <p:spPr>
          <a:xfrm>
            <a:off x="0" y="0"/>
            <a:ext cx="12436475" cy="496334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251713096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21149691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7165894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3337424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484932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914116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135620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1998333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50077049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1474535"/>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9564556"/>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67472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9220779"/>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14771381"/>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41000447"/>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10566530"/>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55690255"/>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07865744"/>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075547560"/>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10803648"/>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004790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0849811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5120071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38452891"/>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7939817"/>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6517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59940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37395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592661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8" name="Rectangle 7"/>
          <p:cNvSpPr/>
          <p:nvPr/>
        </p:nvSpPr>
        <p:spPr>
          <a:xfrm>
            <a:off x="0" y="0"/>
            <a:ext cx="12436475" cy="135938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title"/>
          </p:nvPr>
        </p:nvSpPr>
        <p:spPr>
          <a:xfrm>
            <a:off x="621824" y="1"/>
            <a:ext cx="10959644" cy="1252891"/>
          </a:xfrm>
        </p:spPr>
        <p:txBody>
          <a:bodyPr anchor="b">
            <a:normAutofit/>
          </a:bodyPr>
          <a:lstStyle>
            <a:lvl1pPr>
              <a:defRPr sz="3672">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855008" y="1861968"/>
            <a:ext cx="5285502" cy="4437962"/>
          </a:xfrm>
        </p:spPr>
        <p:txBody>
          <a:bodyPr vert="horz" lIns="91440" tIns="45720" rIns="91440" bIns="45720" rtlCol="0">
            <a:normAutofit/>
          </a:bodyPr>
          <a:lstStyle>
            <a:lvl1pPr>
              <a:defRPr lang="en-US" sz="1632" smtClean="0">
                <a:solidFill>
                  <a:schemeClr val="bg1">
                    <a:lumMod val="50000"/>
                  </a:schemeClr>
                </a:solidFill>
              </a:defRPr>
            </a:lvl1pPr>
            <a:lvl2pPr>
              <a:defRPr lang="en-US" sz="1428" smtClean="0">
                <a:solidFill>
                  <a:schemeClr val="bg1">
                    <a:lumMod val="50000"/>
                  </a:schemeClr>
                </a:solidFill>
              </a:defRPr>
            </a:lvl2pPr>
            <a:lvl3pPr>
              <a:defRPr lang="en-US" sz="1224" smtClean="0">
                <a:solidFill>
                  <a:schemeClr val="bg1">
                    <a:lumMod val="50000"/>
                  </a:schemeClr>
                </a:solidFill>
              </a:defRPr>
            </a:lvl3pPr>
            <a:lvl4pPr>
              <a:defRPr lang="en-US" sz="1122" smtClean="0">
                <a:solidFill>
                  <a:schemeClr val="bg1">
                    <a:lumMod val="50000"/>
                  </a:schemeClr>
                </a:solidFill>
              </a:defRPr>
            </a:lvl4pPr>
            <a:lvl5pPr>
              <a:defRPr lang="en-US" sz="1122">
                <a:solidFill>
                  <a:schemeClr val="bg1">
                    <a:lumMod val="50000"/>
                  </a:schemeClr>
                </a:solidFill>
              </a:defRPr>
            </a:lvl5pPr>
          </a:lstStyle>
          <a:p>
            <a:pPr marL="0" lvl="0" indent="0">
              <a:lnSpc>
                <a:spcPct val="150000"/>
              </a:lnSpc>
              <a:spcAft>
                <a:spcPts val="1224"/>
              </a:spcAft>
              <a:buNone/>
            </a:pPr>
            <a:r>
              <a:rPr lang="en-US" smtClean="0"/>
              <a:t>Click to edit Master text styles</a:t>
            </a:r>
          </a:p>
          <a:p>
            <a:pPr marL="0" lvl="1" indent="0">
              <a:lnSpc>
                <a:spcPct val="150000"/>
              </a:lnSpc>
              <a:spcAft>
                <a:spcPts val="1224"/>
              </a:spcAft>
              <a:buNone/>
            </a:pPr>
            <a:r>
              <a:rPr lang="en-US" smtClean="0"/>
              <a:t>Second level</a:t>
            </a:r>
          </a:p>
          <a:p>
            <a:pPr marL="0" lvl="2" indent="0">
              <a:lnSpc>
                <a:spcPct val="150000"/>
              </a:lnSpc>
              <a:spcAft>
                <a:spcPts val="1224"/>
              </a:spcAft>
              <a:buNone/>
            </a:pPr>
            <a:r>
              <a:rPr lang="en-US" smtClean="0"/>
              <a:t>Third level</a:t>
            </a:r>
          </a:p>
          <a:p>
            <a:pPr marL="0" lvl="3" indent="0">
              <a:lnSpc>
                <a:spcPct val="150000"/>
              </a:lnSpc>
              <a:spcAft>
                <a:spcPts val="1224"/>
              </a:spcAft>
              <a:buNone/>
            </a:pPr>
            <a:r>
              <a:rPr lang="en-US" smtClean="0"/>
              <a:t>Fourth level</a:t>
            </a:r>
          </a:p>
          <a:p>
            <a:pPr marL="0" lvl="4" indent="0">
              <a:lnSpc>
                <a:spcPct val="150000"/>
              </a:lnSpc>
              <a:spcAft>
                <a:spcPts val="1224"/>
              </a:spcAft>
              <a:buNone/>
            </a:pPr>
            <a:r>
              <a:rPr lang="en-US" smtClean="0"/>
              <a:t>Fifth level</a:t>
            </a:r>
            <a:endParaRPr lang="en-US"/>
          </a:p>
        </p:txBody>
      </p:sp>
      <p:sp>
        <p:nvSpPr>
          <p:cNvPr id="4" name="Content Placeholder 3"/>
          <p:cNvSpPr>
            <a:spLocks noGrp="1"/>
          </p:cNvSpPr>
          <p:nvPr>
            <p:ph sz="half" idx="2"/>
          </p:nvPr>
        </p:nvSpPr>
        <p:spPr>
          <a:xfrm>
            <a:off x="6295965" y="1861968"/>
            <a:ext cx="5285502" cy="4437962"/>
          </a:xfrm>
        </p:spPr>
        <p:txBody>
          <a:bodyPr vert="horz" lIns="91440" tIns="45720" rIns="91440" bIns="45720" rtlCol="0">
            <a:normAutofit/>
          </a:bodyPr>
          <a:lstStyle>
            <a:lvl1pPr>
              <a:defRPr lang="en-US" sz="1632" smtClean="0">
                <a:solidFill>
                  <a:schemeClr val="bg1">
                    <a:lumMod val="50000"/>
                  </a:schemeClr>
                </a:solidFill>
              </a:defRPr>
            </a:lvl1pPr>
            <a:lvl2pPr>
              <a:defRPr lang="en-US" sz="1428" smtClean="0">
                <a:solidFill>
                  <a:schemeClr val="bg1">
                    <a:lumMod val="50000"/>
                  </a:schemeClr>
                </a:solidFill>
              </a:defRPr>
            </a:lvl2pPr>
            <a:lvl3pPr>
              <a:defRPr lang="en-US" sz="1224" smtClean="0">
                <a:solidFill>
                  <a:schemeClr val="bg1">
                    <a:lumMod val="50000"/>
                  </a:schemeClr>
                </a:solidFill>
              </a:defRPr>
            </a:lvl3pPr>
            <a:lvl4pPr>
              <a:defRPr lang="en-US" sz="1122" smtClean="0">
                <a:solidFill>
                  <a:schemeClr val="bg1">
                    <a:lumMod val="50000"/>
                  </a:schemeClr>
                </a:solidFill>
              </a:defRPr>
            </a:lvl4pPr>
            <a:lvl5pPr>
              <a:defRPr lang="en-US" sz="1122">
                <a:solidFill>
                  <a:schemeClr val="bg1">
                    <a:lumMod val="50000"/>
                  </a:schemeClr>
                </a:solidFill>
              </a:defRPr>
            </a:lvl5pPr>
          </a:lstStyle>
          <a:p>
            <a:pPr marL="0" lvl="0" indent="0">
              <a:lnSpc>
                <a:spcPct val="150000"/>
              </a:lnSpc>
              <a:spcAft>
                <a:spcPts val="1224"/>
              </a:spcAft>
              <a:buNone/>
            </a:pPr>
            <a:r>
              <a:rPr lang="en-US" smtClean="0"/>
              <a:t>Click to edit Master text styles</a:t>
            </a:r>
          </a:p>
          <a:p>
            <a:pPr marL="0" lvl="1" indent="0">
              <a:lnSpc>
                <a:spcPct val="150000"/>
              </a:lnSpc>
              <a:spcAft>
                <a:spcPts val="1224"/>
              </a:spcAft>
              <a:buNone/>
            </a:pPr>
            <a:r>
              <a:rPr lang="en-US" smtClean="0"/>
              <a:t>Second level</a:t>
            </a:r>
          </a:p>
          <a:p>
            <a:pPr marL="0" lvl="2" indent="0">
              <a:lnSpc>
                <a:spcPct val="150000"/>
              </a:lnSpc>
              <a:spcAft>
                <a:spcPts val="1224"/>
              </a:spcAft>
              <a:buNone/>
            </a:pPr>
            <a:r>
              <a:rPr lang="en-US" smtClean="0"/>
              <a:t>Third level</a:t>
            </a:r>
          </a:p>
          <a:p>
            <a:pPr marL="0" lvl="3" indent="0">
              <a:lnSpc>
                <a:spcPct val="150000"/>
              </a:lnSpc>
              <a:spcAft>
                <a:spcPts val="1224"/>
              </a:spcAft>
              <a:buNone/>
            </a:pPr>
            <a:r>
              <a:rPr lang="en-US" smtClean="0"/>
              <a:t>Fourth level</a:t>
            </a:r>
          </a:p>
          <a:p>
            <a:pPr marL="0" lvl="4" indent="0">
              <a:lnSpc>
                <a:spcPct val="150000"/>
              </a:lnSpc>
              <a:spcAft>
                <a:spcPts val="1224"/>
              </a:spcAft>
              <a:buNone/>
            </a:pPr>
            <a:r>
              <a:rPr lang="en-US" smtClean="0"/>
              <a:t>Fifth level</a:t>
            </a:r>
            <a:endParaRPr lang="en-US"/>
          </a:p>
        </p:txBody>
      </p:sp>
      <p:sp>
        <p:nvSpPr>
          <p:cNvPr id="5" name="Date Placeholder 4"/>
          <p:cNvSpPr>
            <a:spLocks noGrp="1"/>
          </p:cNvSpPr>
          <p:nvPr>
            <p:ph type="dt" sz="half" idx="10"/>
          </p:nvPr>
        </p:nvSpPr>
        <p:spPr>
          <a:xfrm>
            <a:off x="855007" y="6482891"/>
            <a:ext cx="3342303" cy="372394"/>
          </a:xfrm>
          <a:prstGeom prst="rect">
            <a:avLst/>
          </a:prstGeom>
        </p:spPr>
        <p:txBody>
          <a:bodyPr/>
          <a:lstStyle/>
          <a:p>
            <a:fld id="{8BEEBAAA-29B5-4AF5-BC5F-7E580C29002D}" type="datetimeFigureOut">
              <a:rPr lang="en-US" smtClean="0">
                <a:solidFill>
                  <a:srgbClr val="505050"/>
                </a:solidFill>
              </a:rPr>
              <a:pPr/>
              <a:t>3/5/2014</a:t>
            </a:fld>
            <a:endParaRPr lang="en-US">
              <a:solidFill>
                <a:srgbClr val="505050"/>
              </a:solidFill>
            </a:endParaRPr>
          </a:p>
        </p:txBody>
      </p:sp>
      <p:sp>
        <p:nvSpPr>
          <p:cNvPr id="6" name="Footer Placeholder 5"/>
          <p:cNvSpPr>
            <a:spLocks noGrp="1"/>
          </p:cNvSpPr>
          <p:nvPr>
            <p:ph type="ftr" sz="quarter" idx="11"/>
          </p:nvPr>
        </p:nvSpPr>
        <p:spPr>
          <a:xfrm>
            <a:off x="4741406" y="6482891"/>
            <a:ext cx="2953663" cy="372394"/>
          </a:xfrm>
          <a:prstGeom prst="rect">
            <a:avLst/>
          </a:prstGeom>
        </p:spPr>
        <p:txBody>
          <a:bodyPr/>
          <a:lstStyle/>
          <a:p>
            <a:endParaRPr lang="en-US">
              <a:solidFill>
                <a:srgbClr val="505050"/>
              </a:solidFill>
            </a:endParaRPr>
          </a:p>
        </p:txBody>
      </p:sp>
      <p:sp>
        <p:nvSpPr>
          <p:cNvPr id="7" name="Slide Number Placeholder 6"/>
          <p:cNvSpPr>
            <a:spLocks noGrp="1"/>
          </p:cNvSpPr>
          <p:nvPr>
            <p:ph type="sldNum" sz="quarter" idx="12"/>
          </p:nvPr>
        </p:nvSpPr>
        <p:spPr>
          <a:xfrm>
            <a:off x="8239165" y="6482891"/>
            <a:ext cx="3342303" cy="372394"/>
          </a:xfrm>
          <a:prstGeom prst="rect">
            <a:avLst/>
          </a:prstGeom>
        </p:spPr>
        <p:txBody>
          <a:bodyPr/>
          <a:lstStyle/>
          <a:p>
            <a:fld id="{9860EDB8-5305-433F-BE41-D7A86D811DB3}" type="slidenum">
              <a:rPr lang="en-US" smtClean="0">
                <a:solidFill>
                  <a:srgbClr val="505050"/>
                </a:solidFill>
              </a:rPr>
              <a:pPr/>
              <a:t>‹#›</a:t>
            </a:fld>
            <a:endParaRPr lang="en-US">
              <a:solidFill>
                <a:srgbClr val="505050"/>
              </a:solidFill>
            </a:endParaRPr>
          </a:p>
        </p:txBody>
      </p:sp>
      <p:sp>
        <p:nvSpPr>
          <p:cNvPr id="9" name="Rectangle 8"/>
          <p:cNvSpPr/>
          <p:nvPr userDrawn="1"/>
        </p:nvSpPr>
        <p:spPr>
          <a:xfrm>
            <a:off x="0" y="0"/>
            <a:ext cx="12436475" cy="135938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139122438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7" name="Rectangle 6"/>
          <p:cNvSpPr/>
          <p:nvPr/>
        </p:nvSpPr>
        <p:spPr>
          <a:xfrm>
            <a:off x="0" y="0"/>
            <a:ext cx="12436475" cy="496334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 name="Title 1"/>
          <p:cNvSpPr>
            <a:spLocks noGrp="1"/>
          </p:cNvSpPr>
          <p:nvPr>
            <p:ph type="ctrTitle"/>
          </p:nvPr>
        </p:nvSpPr>
        <p:spPr>
          <a:xfrm>
            <a:off x="855008" y="2102035"/>
            <a:ext cx="10726460" cy="2435131"/>
          </a:xfrm>
        </p:spPr>
        <p:txBody>
          <a:bodyPr anchor="b">
            <a:normAutofit/>
          </a:bodyPr>
          <a:lstStyle>
            <a:lvl1pPr algn="l">
              <a:defRPr sz="5507">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55010" y="5212348"/>
            <a:ext cx="6840060" cy="1160444"/>
          </a:xfrm>
        </p:spPr>
        <p:txBody>
          <a:bodyPr>
            <a:normAutofit/>
          </a:bodyPr>
          <a:lstStyle>
            <a:lvl1pPr marL="0" indent="0" algn="l">
              <a:lnSpc>
                <a:spcPct val="150000"/>
              </a:lnSpc>
              <a:spcBef>
                <a:spcPts val="612"/>
              </a:spcBef>
              <a:buNone/>
              <a:defRPr sz="2856">
                <a:solidFill>
                  <a:srgbClr val="D24726"/>
                </a:solidFill>
                <a:latin typeface="+mj-lt"/>
              </a:defRPr>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a:xfrm>
            <a:off x="855007" y="6482891"/>
            <a:ext cx="3342303" cy="372394"/>
          </a:xfrm>
          <a:prstGeom prst="rect">
            <a:avLst/>
          </a:prstGeom>
        </p:spPr>
        <p:txBody>
          <a:bodyPr/>
          <a:lstStyle/>
          <a:p>
            <a:fld id="{8BEEBAAA-29B5-4AF5-BC5F-7E580C29002D}" type="datetimeFigureOut">
              <a:rPr lang="en-US" smtClean="0">
                <a:solidFill>
                  <a:srgbClr val="505050"/>
                </a:solidFill>
              </a:rPr>
              <a:pPr/>
              <a:t>3/5/2014</a:t>
            </a:fld>
            <a:endParaRPr lang="en-US">
              <a:solidFill>
                <a:srgbClr val="505050"/>
              </a:solidFill>
            </a:endParaRPr>
          </a:p>
        </p:txBody>
      </p:sp>
      <p:sp>
        <p:nvSpPr>
          <p:cNvPr id="5" name="Footer Placeholder 4"/>
          <p:cNvSpPr>
            <a:spLocks noGrp="1"/>
          </p:cNvSpPr>
          <p:nvPr>
            <p:ph type="ftr" sz="quarter" idx="11"/>
          </p:nvPr>
        </p:nvSpPr>
        <p:spPr>
          <a:xfrm>
            <a:off x="4741406" y="6482891"/>
            <a:ext cx="2953663" cy="372394"/>
          </a:xfrm>
          <a:prstGeom prst="rect">
            <a:avLst/>
          </a:prstGeom>
        </p:spPr>
        <p:txBody>
          <a:bodyPr/>
          <a:lstStyle/>
          <a:p>
            <a:endParaRPr lang="en-US">
              <a:solidFill>
                <a:srgbClr val="505050"/>
              </a:solidFill>
            </a:endParaRPr>
          </a:p>
        </p:txBody>
      </p:sp>
      <p:sp>
        <p:nvSpPr>
          <p:cNvPr id="6" name="Slide Number Placeholder 5"/>
          <p:cNvSpPr>
            <a:spLocks noGrp="1"/>
          </p:cNvSpPr>
          <p:nvPr>
            <p:ph type="sldNum" sz="quarter" idx="12"/>
          </p:nvPr>
        </p:nvSpPr>
        <p:spPr>
          <a:xfrm>
            <a:off x="8239165" y="6482891"/>
            <a:ext cx="3342303" cy="372394"/>
          </a:xfrm>
          <a:prstGeom prst="rect">
            <a:avLst/>
          </a:prstGeom>
        </p:spPr>
        <p:txBody>
          <a:bodyPr/>
          <a:lstStyle/>
          <a:p>
            <a:fld id="{9860EDB8-5305-433F-BE41-D7A86D811DB3}" type="slidenum">
              <a:rPr lang="en-US" smtClean="0">
                <a:solidFill>
                  <a:srgbClr val="505050"/>
                </a:solidFill>
              </a:rPr>
              <a:pPr/>
              <a:t>‹#›</a:t>
            </a:fld>
            <a:endParaRPr lang="en-US">
              <a:solidFill>
                <a:srgbClr val="505050"/>
              </a:solidFill>
            </a:endParaRPr>
          </a:p>
        </p:txBody>
      </p:sp>
      <p:sp>
        <p:nvSpPr>
          <p:cNvPr id="8" name="Rectangle 7"/>
          <p:cNvSpPr/>
          <p:nvPr userDrawn="1"/>
        </p:nvSpPr>
        <p:spPr>
          <a:xfrm>
            <a:off x="0" y="0"/>
            <a:ext cx="12436475" cy="496334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283904584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69252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22109153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216693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9374024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2510207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77286913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3985855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0144101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2103039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0740154"/>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6253011"/>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image" Target="../media/image1.png"/><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theme" Target="../theme/theme3.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slideLayout" Target="../slideLayouts/slideLayout89.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slideLayout" Target="../slideLayouts/slideLayout88.xml"/><Relationship Id="rId8" Type="http://schemas.openxmlformats.org/officeDocument/2006/relationships/slideLayout" Target="../slideLayouts/slideLayout6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26" Type="http://schemas.openxmlformats.org/officeDocument/2006/relationships/slideLayout" Target="../slideLayouts/slideLayout115.xml"/><Relationship Id="rId3" Type="http://schemas.openxmlformats.org/officeDocument/2006/relationships/slideLayout" Target="../slideLayouts/slideLayout92.xml"/><Relationship Id="rId21" Type="http://schemas.openxmlformats.org/officeDocument/2006/relationships/slideLayout" Target="../slideLayouts/slideLayout110.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5" Type="http://schemas.openxmlformats.org/officeDocument/2006/relationships/slideLayout" Target="../slideLayouts/slideLayout114.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0" Type="http://schemas.openxmlformats.org/officeDocument/2006/relationships/slideLayout" Target="../slideLayouts/slideLayout109.xml"/><Relationship Id="rId29" Type="http://schemas.openxmlformats.org/officeDocument/2006/relationships/slideLayout" Target="../slideLayouts/slideLayout118.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24" Type="http://schemas.openxmlformats.org/officeDocument/2006/relationships/slideLayout" Target="../slideLayouts/slideLayout113.xml"/><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slideLayout" Target="../slideLayouts/slideLayout112.xml"/><Relationship Id="rId28" Type="http://schemas.openxmlformats.org/officeDocument/2006/relationships/slideLayout" Target="../slideLayouts/slideLayout117.xml"/><Relationship Id="rId10" Type="http://schemas.openxmlformats.org/officeDocument/2006/relationships/slideLayout" Target="../slideLayouts/slideLayout99.xml"/><Relationship Id="rId19" Type="http://schemas.openxmlformats.org/officeDocument/2006/relationships/slideLayout" Target="../slideLayouts/slideLayout108.xml"/><Relationship Id="rId31" Type="http://schemas.openxmlformats.org/officeDocument/2006/relationships/image" Target="../media/image1.png"/><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slideLayout" Target="../slideLayouts/slideLayout111.xml"/><Relationship Id="rId27" Type="http://schemas.openxmlformats.org/officeDocument/2006/relationships/slideLayout" Target="../slideLayouts/slideLayout116.xml"/><Relationship Id="rId30"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979689544"/>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942787859"/>
      </p:ext>
    </p:extLst>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58" r:id="rId10"/>
    <p:sldLayoutId id="2147484259" r:id="rId11"/>
    <p:sldLayoutId id="2147484260" r:id="rId12"/>
    <p:sldLayoutId id="2147484261" r:id="rId13"/>
    <p:sldLayoutId id="2147484262" r:id="rId14"/>
    <p:sldLayoutId id="2147484263" r:id="rId15"/>
    <p:sldLayoutId id="2147484264" r:id="rId16"/>
    <p:sldLayoutId id="2147484265" r:id="rId17"/>
    <p:sldLayoutId id="2147484266" r:id="rId18"/>
    <p:sldLayoutId id="2147484267" r:id="rId19"/>
    <p:sldLayoutId id="2147484268" r:id="rId20"/>
    <p:sldLayoutId id="2147484269" r:id="rId21"/>
    <p:sldLayoutId id="2147484270" r:id="rId22"/>
    <p:sldLayoutId id="2147484271" r:id="rId23"/>
    <p:sldLayoutId id="2147484272" r:id="rId24"/>
    <p:sldLayoutId id="2147484273" r:id="rId25"/>
    <p:sldLayoutId id="2147484274" r:id="rId26"/>
    <p:sldLayoutId id="2147484275" r:id="rId27"/>
    <p:sldLayoutId id="2147484276" r:id="rId28"/>
    <p:sldLayoutId id="2147484277" r:id="rId29"/>
    <p:sldLayoutId id="2147484278" r:id="rId30"/>
    <p:sldLayoutId id="2147484279"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848681179"/>
      </p:ext>
    </p:extLst>
  </p:cSld>
  <p:clrMap bg1="lt1" tx1="dk1" bg2="lt2" tx2="dk2" accent1="accent1" accent2="accent2" accent3="accent3" accent4="accent4" accent5="accent5" accent6="accent6" hlink="hlink" folHlink="folHlink"/>
  <p:sldLayoutIdLst>
    <p:sldLayoutId id="2147484281" r:id="rId1"/>
    <p:sldLayoutId id="2147484282" r:id="rId2"/>
    <p:sldLayoutId id="2147484283" r:id="rId3"/>
    <p:sldLayoutId id="2147484284" r:id="rId4"/>
    <p:sldLayoutId id="2147484285" r:id="rId5"/>
    <p:sldLayoutId id="2147484286" r:id="rId6"/>
    <p:sldLayoutId id="2147484287" r:id="rId7"/>
    <p:sldLayoutId id="2147484288" r:id="rId8"/>
    <p:sldLayoutId id="2147484289" r:id="rId9"/>
    <p:sldLayoutId id="2147484290" r:id="rId10"/>
    <p:sldLayoutId id="2147484291" r:id="rId11"/>
    <p:sldLayoutId id="2147484292" r:id="rId12"/>
    <p:sldLayoutId id="2147484293" r:id="rId13"/>
    <p:sldLayoutId id="2147484294" r:id="rId14"/>
    <p:sldLayoutId id="2147484295" r:id="rId15"/>
    <p:sldLayoutId id="2147484296" r:id="rId16"/>
    <p:sldLayoutId id="2147484297" r:id="rId17"/>
    <p:sldLayoutId id="2147484298" r:id="rId18"/>
    <p:sldLayoutId id="2147484299" r:id="rId19"/>
    <p:sldLayoutId id="2147484300" r:id="rId20"/>
    <p:sldLayoutId id="2147484301" r:id="rId21"/>
    <p:sldLayoutId id="2147484302" r:id="rId22"/>
    <p:sldLayoutId id="2147484303" r:id="rId23"/>
    <p:sldLayoutId id="2147484304" r:id="rId24"/>
    <p:sldLayoutId id="2147484305" r:id="rId25"/>
    <p:sldLayoutId id="2147484306" r:id="rId26"/>
    <p:sldLayoutId id="2147484307" r:id="rId27"/>
    <p:sldLayoutId id="2147484308" r:id="rId28"/>
    <p:sldLayoutId id="2147484309"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png"/><Relationship Id="rId7" Type="http://schemas.openxmlformats.org/officeDocument/2006/relationships/image" Target="../media/image22.emf"/><Relationship Id="rId2" Type="http://schemas.openxmlformats.org/officeDocument/2006/relationships/notesSlide" Target="../notesSlides/notesSlide6.xml"/><Relationship Id="rId1" Type="http://schemas.openxmlformats.org/officeDocument/2006/relationships/slideLayout" Target="../slideLayouts/slideLayout3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hyperlink" Target="http://msdn.microsoft.com/en-us/library/windowsazure/dn195587.aspx" TargetMode="External"/><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hyperlink" Target="https://outlook.office365.com/EWS/OData/$metadata" TargetMode="External"/><Relationship Id="rId2" Type="http://schemas.openxmlformats.org/officeDocument/2006/relationships/notesSlide" Target="../notesSlides/notesSlide10.xml"/><Relationship Id="rId1" Type="http://schemas.openxmlformats.org/officeDocument/2006/relationships/slideLayout" Target="../slideLayouts/slideLayout40.xml"/><Relationship Id="rId6" Type="http://schemas.openxmlformats.org/officeDocument/2006/relationships/image" Target="../media/image25.png"/><Relationship Id="rId5" Type="http://schemas.openxmlformats.org/officeDocument/2006/relationships/hyperlink" Target="https://sdfpilot.outlook.com/EWS/ODATA/Me" TargetMode="External"/><Relationship Id="rId4" Type="http://schemas.openxmlformats.org/officeDocument/2006/relationships/hyperlink" Target="https://sdfpilot.outlook.com/EWS/ODATA/Users(&#8216;rohitag@Microsoft.com&#8217;)/"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outlook.office365.com/ews/odata/" TargetMode="External"/><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hyperlink" Target="https://sdfpilot.outlook.com/EWS/OData/Me/Calendar" TargetMode="External"/><Relationship Id="rId2" Type="http://schemas.openxmlformats.org/officeDocument/2006/relationships/notesSlide" Target="../notesSlides/notesSlide13.xml"/><Relationship Id="rId1" Type="http://schemas.openxmlformats.org/officeDocument/2006/relationships/slideLayout" Target="../slideLayouts/slideLayout40.xml"/><Relationship Id="rId5" Type="http://schemas.openxmlformats.org/officeDocument/2006/relationships/image" Target="../media/image27.gif"/><Relationship Id="rId4" Type="http://schemas.openxmlformats.org/officeDocument/2006/relationships/hyperlink" Target="https://sdfpilot.outlook.com/EWS/OData/Me/Calendar/Events?$top=1"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hyperlink" Target="https://sdfpilot.outlook.com/EWS/OData/Me/Inbox/Messages?$top=1" TargetMode="External"/><Relationship Id="rId2" Type="http://schemas.openxmlformats.org/officeDocument/2006/relationships/hyperlink" Target="https://sdfpilot.outlook.com/EWS/OData/Me/Inbox" TargetMode="External"/><Relationship Id="rId1" Type="http://schemas.openxmlformats.org/officeDocument/2006/relationships/slideLayout" Target="../slideLayouts/slideLayout40.xml"/><Relationship Id="rId4" Type="http://schemas.openxmlformats.org/officeDocument/2006/relationships/image" Target="../media/image29.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1.xml.rels><?xml version="1.0" encoding="UTF-8" standalone="yes"?>
<Relationships xmlns="http://schemas.openxmlformats.org/package/2006/relationships"><Relationship Id="rId3" Type="http://schemas.openxmlformats.org/officeDocument/2006/relationships/hyperlink" Target="https://sdfpilot.outlook.com/EWS/OData/Me/ContactFolders('Contacts')/Contacts" TargetMode="External"/><Relationship Id="rId2" Type="http://schemas.openxmlformats.org/officeDocument/2006/relationships/hyperlink" Target="https://sdfpilot.outlook.com/EWS/OData/Me/ContactFolders('Contacts')/" TargetMode="External"/><Relationship Id="rId1" Type="http://schemas.openxmlformats.org/officeDocument/2006/relationships/slideLayout" Target="../slideLayouts/slideLayout40.xml"/><Relationship Id="rId4" Type="http://schemas.openxmlformats.org/officeDocument/2006/relationships/image" Target="../media/image30.jpg"/></Relationships>
</file>

<file path=ppt/slides/_rels/slide32.xml.rels><?xml version="1.0" encoding="UTF-8" standalone="yes"?>
<Relationships xmlns="http://schemas.openxmlformats.org/package/2006/relationships"><Relationship Id="rId3" Type="http://schemas.openxmlformats.org/officeDocument/2006/relationships/hyperlink" Target="https://sdfpilot.outlook.com/EWS/OData/Me/Inbox/Messages?$top=10&amp;$skip=5" TargetMode="External"/><Relationship Id="rId7" Type="http://schemas.openxmlformats.org/officeDocument/2006/relationships/hyperlink" Target="https://sdfpilot.outlook.com/EWS/OData/Me/Contacts?$top=10&amp;$filter=contains(DisplayName,&#8217;Rohit&#8217;)" TargetMode="External"/><Relationship Id="rId2" Type="http://schemas.openxmlformats.org/officeDocument/2006/relationships/hyperlink" Target="https://sdfpilot.outlook.com/EWS/OData/Me/Inbox/Messages?$top=5" TargetMode="External"/><Relationship Id="rId1" Type="http://schemas.openxmlformats.org/officeDocument/2006/relationships/slideLayout" Target="../slideLayouts/slideLayout40.xml"/><Relationship Id="rId6" Type="http://schemas.openxmlformats.org/officeDocument/2006/relationships/hyperlink" Target="https://sdfpilot.outlook.com/EWS/OData/Me/Events?$top=5&amp;$select=Subject,Start,End&amp;$filter=Start%20ge%202014-03-04T20:00:00Z" TargetMode="External"/><Relationship Id="rId5" Type="http://schemas.openxmlformats.org/officeDocument/2006/relationships/hyperlink" Target="https://sdfpilot.outlook.com/EWS/OData/Me/Inbox/Messages?$top=5&amp;$select=From,DateTimeCreated,Subject" TargetMode="External"/><Relationship Id="rId4" Type="http://schemas.openxmlformats.org/officeDocument/2006/relationships/hyperlink" Target="https://sdfpilot.outlook.com/EWS/OData/Me/Inbox/Messages?$top=10&amp;$skip=10&amp;$orderby=DateTimeCreated"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8" Type="http://schemas.openxmlformats.org/officeDocument/2006/relationships/hyperlink" Target="http://msdn.microsoft.com/en-us/library/windowsazure/dn151135.aspx" TargetMode="External"/><Relationship Id="rId13" Type="http://schemas.openxmlformats.org/officeDocument/2006/relationships/hyperlink" Target="http://www.sharepointconference.com/content/sessions/SPC347" TargetMode="External"/><Relationship Id="rId18" Type="http://schemas.openxmlformats.org/officeDocument/2006/relationships/hyperlink" Target="mailto:rohitag@Microsoft.com" TargetMode="External"/><Relationship Id="rId3" Type="http://schemas.openxmlformats.org/officeDocument/2006/relationships/hyperlink" Target="http://myspc.sharepointconference.com/Sessions/Details/12944" TargetMode="External"/><Relationship Id="rId7" Type="http://schemas.openxmlformats.org/officeDocument/2006/relationships/hyperlink" Target="http://msdn.microsoft.com/aad" TargetMode="External"/><Relationship Id="rId12" Type="http://schemas.openxmlformats.org/officeDocument/2006/relationships/hyperlink" Target="http://myspc.sharepointconference.com/Sessions/Details/12979" TargetMode="External"/><Relationship Id="rId17" Type="http://schemas.openxmlformats.org/officeDocument/2006/relationships/hyperlink" Target="mailto:mattleib@microsoft.com" TargetMode="External"/><Relationship Id="rId2" Type="http://schemas.openxmlformats.org/officeDocument/2006/relationships/notesSlide" Target="../notesSlides/notesSlide16.xml"/><Relationship Id="rId16" Type="http://schemas.openxmlformats.org/officeDocument/2006/relationships/hyperlink" Target="http://www.odata.org/" TargetMode="External"/><Relationship Id="rId1" Type="http://schemas.openxmlformats.org/officeDocument/2006/relationships/slideLayout" Target="../slideLayouts/slideLayout44.xml"/><Relationship Id="rId6" Type="http://schemas.openxmlformats.org/officeDocument/2006/relationships/hyperlink" Target="http://msdn.microsoft.com/en-us/library/dn605894(v=office.15).aspx" TargetMode="External"/><Relationship Id="rId11" Type="http://schemas.openxmlformats.org/officeDocument/2006/relationships/hyperlink" Target="http://www.sharepointconference.com/content/sessions/SPC3998" TargetMode="External"/><Relationship Id="rId5" Type="http://schemas.openxmlformats.org/officeDocument/2006/relationships/hyperlink" Target="http://msdn.microsoft.com/en-us/library/dn605895(v=office.15).aspx" TargetMode="External"/><Relationship Id="rId15" Type="http://schemas.openxmlformats.org/officeDocument/2006/relationships/hyperlink" Target="http://www.odata.org/documentation/odata-v4/" TargetMode="External"/><Relationship Id="rId10" Type="http://schemas.openxmlformats.org/officeDocument/2006/relationships/hyperlink" Target="https://github.com/MSOpenTech/azure-activedirectory-library-for-ios" TargetMode="External"/><Relationship Id="rId4" Type="http://schemas.openxmlformats.org/officeDocument/2006/relationships/hyperlink" Target="http://myspc.sharepointconference.com/Sessions/Details/12969" TargetMode="External"/><Relationship Id="rId9" Type="http://schemas.openxmlformats.org/officeDocument/2006/relationships/hyperlink" Target="https://github.com/MSOpenTech/azure-activedirectory-library-for-android" TargetMode="External"/><Relationship Id="rId14" Type="http://schemas.openxmlformats.org/officeDocument/2006/relationships/hyperlink" Target="http://msdn.microsoft.com/en-us/library/dn605896(v=office.15).aspx"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31.emf"/><Relationship Id="rId7" Type="http://schemas.openxmlformats.org/officeDocument/2006/relationships/image" Target="../media/image35.png"/><Relationship Id="rId12" Type="http://schemas.openxmlformats.org/officeDocument/2006/relationships/hyperlink" Target="http://aka.ms/officedevtoolsforvs2013" TargetMode="External"/><Relationship Id="rId2" Type="http://schemas.openxmlformats.org/officeDocument/2006/relationships/notesSlide" Target="../notesSlides/notesSlide17.xml"/><Relationship Id="rId1" Type="http://schemas.openxmlformats.org/officeDocument/2006/relationships/slideLayout" Target="../slideLayouts/slideLayout53.xml"/><Relationship Id="rId6" Type="http://schemas.openxmlformats.org/officeDocument/2006/relationships/image" Target="../media/image34.png"/><Relationship Id="rId11" Type="http://schemas.openxmlformats.org/officeDocument/2006/relationships/hyperlink" Target="http://aka.ms/asksharepoint" TargetMode="External"/><Relationship Id="rId5" Type="http://schemas.openxmlformats.org/officeDocument/2006/relationships/image" Target="../media/image33.png"/><Relationship Id="rId10" Type="http://schemas.openxmlformats.org/officeDocument/2006/relationships/hyperlink" Target="http://aka.ms/askoffice" TargetMode="External"/><Relationship Id="rId4" Type="http://schemas.openxmlformats.org/officeDocument/2006/relationships/image" Target="../media/image32.png"/><Relationship Id="rId9" Type="http://schemas.openxmlformats.org/officeDocument/2006/relationships/hyperlink" Target="http://aka.ms/officesuggestions"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98.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5943599" cy="2206758"/>
          </a:xfrm>
        </p:spPr>
        <p:txBody>
          <a:bodyPr/>
          <a:lstStyle/>
          <a:p>
            <a:r>
              <a:rPr lang="en-US" sz="3600" dirty="0" smtClean="0"/>
              <a:t>ISV Tenant</a:t>
            </a:r>
          </a:p>
          <a:p>
            <a:pPr lvl="1"/>
            <a:r>
              <a:rPr lang="en-US" sz="1800" dirty="0" smtClean="0"/>
              <a:t>Registers application with AAD</a:t>
            </a:r>
          </a:p>
          <a:p>
            <a:pPr lvl="1"/>
            <a:r>
              <a:rPr lang="en-US" sz="1800" dirty="0" smtClean="0"/>
              <a:t>Describes its Identity information</a:t>
            </a:r>
          </a:p>
          <a:p>
            <a:pPr lvl="1"/>
            <a:r>
              <a:rPr lang="en-US" sz="1800" dirty="0" smtClean="0"/>
              <a:t>Describes required permissions</a:t>
            </a:r>
          </a:p>
          <a:p>
            <a:pPr lvl="1"/>
            <a:r>
              <a:rPr lang="en-US" sz="1800" dirty="0" smtClean="0"/>
              <a:t>Make application available for other tenants</a:t>
            </a:r>
          </a:p>
          <a:p>
            <a:pPr lvl="1"/>
            <a:endParaRPr lang="en-US" sz="1800" dirty="0"/>
          </a:p>
        </p:txBody>
      </p:sp>
      <p:sp>
        <p:nvSpPr>
          <p:cNvPr id="5" name="Title 4"/>
          <p:cNvSpPr>
            <a:spLocks noGrp="1"/>
          </p:cNvSpPr>
          <p:nvPr>
            <p:ph type="title"/>
          </p:nvPr>
        </p:nvSpPr>
        <p:spPr/>
        <p:txBody>
          <a:bodyPr/>
          <a:lstStyle/>
          <a:p>
            <a:r>
              <a:rPr lang="en-US" dirty="0" smtClean="0"/>
              <a:t>Windows Azure AD Application Model</a:t>
            </a:r>
            <a:endParaRPr lang="en-US" dirty="0"/>
          </a:p>
        </p:txBody>
      </p:sp>
      <p:grpSp>
        <p:nvGrpSpPr>
          <p:cNvPr id="3" name="Group 2"/>
          <p:cNvGrpSpPr/>
          <p:nvPr/>
        </p:nvGrpSpPr>
        <p:grpSpPr>
          <a:xfrm>
            <a:off x="6357937" y="1190394"/>
            <a:ext cx="5486400" cy="2725441"/>
            <a:chOff x="6357937" y="1190394"/>
            <a:chExt cx="5486400" cy="2725441"/>
          </a:xfrm>
        </p:grpSpPr>
        <p:sp>
          <p:nvSpPr>
            <p:cNvPr id="7" name="Rectangle 6"/>
            <p:cNvSpPr/>
            <p:nvPr/>
          </p:nvSpPr>
          <p:spPr bwMode="auto">
            <a:xfrm>
              <a:off x="6357937" y="1190394"/>
              <a:ext cx="5486400" cy="272544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err="1" smtClean="0">
                  <a:gradFill>
                    <a:gsLst>
                      <a:gs pos="0">
                        <a:srgbClr val="FFFFFF"/>
                      </a:gs>
                      <a:gs pos="100000">
                        <a:srgbClr val="FFFFFF"/>
                      </a:gs>
                    </a:gsLst>
                    <a:lin ang="5400000" scaled="0"/>
                  </a:gradFill>
                </a:rPr>
                <a:t>ADatum</a:t>
              </a:r>
              <a:r>
                <a:rPr lang="en-US" sz="2000" dirty="0" smtClean="0">
                  <a:gradFill>
                    <a:gsLst>
                      <a:gs pos="0">
                        <a:srgbClr val="FFFFFF"/>
                      </a:gs>
                      <a:gs pos="100000">
                        <a:srgbClr val="FFFFFF"/>
                      </a:gs>
                    </a:gsLst>
                    <a:lin ang="5400000" scaled="0"/>
                  </a:gradFill>
                </a:rPr>
                <a:t> Tenant </a:t>
              </a: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6891337" y="1592262"/>
              <a:ext cx="4876800" cy="2209800"/>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defTabSz="932472" fontAlgn="base">
                <a:spcBef>
                  <a:spcPct val="0"/>
                </a:spcBef>
                <a:spcAft>
                  <a:spcPct val="0"/>
                </a:spcAft>
              </a:pPr>
              <a:r>
                <a:rPr lang="en-US" sz="1600" dirty="0" smtClean="0">
                  <a:gradFill>
                    <a:gsLst>
                      <a:gs pos="0">
                        <a:srgbClr val="FFFFFF"/>
                      </a:gs>
                      <a:gs pos="100000">
                        <a:srgbClr val="FFFFFF"/>
                      </a:gs>
                    </a:gsLst>
                    <a:lin ang="5400000" scaled="0"/>
                  </a:gradFill>
                </a:rPr>
                <a:t>Session Picker App</a:t>
              </a:r>
            </a:p>
            <a:p>
              <a:pPr defTabSz="932472" fontAlgn="base">
                <a:spcBef>
                  <a:spcPct val="0"/>
                </a:spcBef>
                <a:spcAft>
                  <a:spcPct val="0"/>
                </a:spcAft>
              </a:pPr>
              <a:r>
                <a:rPr lang="en-US" sz="1600" dirty="0" err="1" smtClean="0">
                  <a:gradFill>
                    <a:gsLst>
                      <a:gs pos="0">
                        <a:srgbClr val="FFFFFF"/>
                      </a:gs>
                      <a:gs pos="100000">
                        <a:srgbClr val="FFFFFF"/>
                      </a:gs>
                    </a:gsLst>
                    <a:lin ang="5400000" scaled="0"/>
                  </a:gradFill>
                </a:rPr>
                <a:t>ClientID</a:t>
              </a:r>
              <a:r>
                <a:rPr lang="en-US" sz="1600" dirty="0">
                  <a:gradFill>
                    <a:gsLst>
                      <a:gs pos="0">
                        <a:srgbClr val="FFFFFF"/>
                      </a:gs>
                      <a:gs pos="100000">
                        <a:srgbClr val="FFFFFF"/>
                      </a:gs>
                    </a:gsLst>
                    <a:lin ang="5400000" scaled="0"/>
                  </a:gradFill>
                </a:rPr>
                <a:t>: </a:t>
              </a:r>
              <a:r>
                <a:rPr lang="en-US" sz="1600" dirty="0" smtClean="0">
                  <a:gradFill>
                    <a:gsLst>
                      <a:gs pos="0">
                        <a:srgbClr val="FFFFFF"/>
                      </a:gs>
                      <a:gs pos="100000">
                        <a:srgbClr val="FFFFFF"/>
                      </a:gs>
                    </a:gsLst>
                    <a:lin ang="5400000" scaled="0"/>
                  </a:gradFill>
                </a:rPr>
                <a:t>4572d8c8-d6e9-4950-8f34-bb40d95ab92c</a:t>
              </a:r>
            </a:p>
            <a:p>
              <a:pPr defTabSz="932472" fontAlgn="base">
                <a:spcBef>
                  <a:spcPct val="0"/>
                </a:spcBef>
                <a:spcAft>
                  <a:spcPct val="0"/>
                </a:spcAft>
              </a:pPr>
              <a:r>
                <a:rPr lang="en-US" sz="1600" dirty="0" err="1" smtClean="0">
                  <a:gradFill>
                    <a:gsLst>
                      <a:gs pos="0">
                        <a:srgbClr val="FFFFFF"/>
                      </a:gs>
                      <a:gs pos="100000">
                        <a:srgbClr val="FFFFFF"/>
                      </a:gs>
                    </a:gsLst>
                    <a:lin ang="5400000" scaled="0"/>
                  </a:gradFill>
                </a:rPr>
                <a:t>ClientSecret</a:t>
              </a:r>
              <a:r>
                <a:rPr lang="en-US" sz="1600" dirty="0" smtClean="0">
                  <a:gradFill>
                    <a:gsLst>
                      <a:gs pos="0">
                        <a:srgbClr val="FFFFFF"/>
                      </a:gs>
                      <a:gs pos="100000">
                        <a:srgbClr val="FFFFFF"/>
                      </a:gs>
                    </a:gsLst>
                    <a:lin ang="5400000" scaled="0"/>
                  </a:gradFill>
                </a:rPr>
                <a:t>: &lt;keys&gt;</a:t>
              </a:r>
            </a:p>
            <a:p>
              <a:pPr defTabSz="932472" fontAlgn="base">
                <a:spcBef>
                  <a:spcPct val="0"/>
                </a:spcBef>
                <a:spcAft>
                  <a:spcPct val="0"/>
                </a:spcAft>
              </a:pPr>
              <a:r>
                <a:rPr lang="en-US" sz="1600" dirty="0" err="1" smtClean="0">
                  <a:gradFill>
                    <a:gsLst>
                      <a:gs pos="0">
                        <a:srgbClr val="FFFFFF"/>
                      </a:gs>
                      <a:gs pos="100000">
                        <a:srgbClr val="FFFFFF"/>
                      </a:gs>
                    </a:gsLst>
                    <a:lin ang="5400000" scaled="0"/>
                  </a:gradFill>
                </a:rPr>
                <a:t>RedirectUris</a:t>
              </a:r>
              <a:r>
                <a:rPr lang="en-US" sz="1600" dirty="0" smtClean="0">
                  <a:gradFill>
                    <a:gsLst>
                      <a:gs pos="0">
                        <a:srgbClr val="FFFFFF"/>
                      </a:gs>
                      <a:gs pos="100000">
                        <a:srgbClr val="FFFFFF"/>
                      </a:gs>
                    </a:gsLst>
                    <a:lin ang="5400000" scaled="0"/>
                  </a:gradFill>
                </a:rPr>
                <a:t>: </a:t>
              </a:r>
              <a:r>
                <a:rPr lang="en-US" sz="1600" dirty="0" err="1" smtClean="0">
                  <a:gradFill>
                    <a:gsLst>
                      <a:gs pos="0">
                        <a:srgbClr val="FFFFFF"/>
                      </a:gs>
                      <a:gs pos="100000">
                        <a:srgbClr val="FFFFFF"/>
                      </a:gs>
                    </a:gsLst>
                    <a:lin ang="5400000" scaled="0"/>
                  </a:gradFill>
                </a:rPr>
                <a:t>ms</a:t>
              </a:r>
              <a:r>
                <a:rPr lang="en-US" sz="1600" dirty="0" smtClean="0">
                  <a:gradFill>
                    <a:gsLst>
                      <a:gs pos="0">
                        <a:srgbClr val="FFFFFF"/>
                      </a:gs>
                      <a:gs pos="100000">
                        <a:srgbClr val="FFFFFF"/>
                      </a:gs>
                    </a:gsLst>
                    <a:lin ang="5400000" scaled="0"/>
                  </a:gradFill>
                </a:rPr>
                <a:t>-app://&lt;SID&gt;</a:t>
              </a:r>
            </a:p>
            <a:p>
              <a:pPr defTabSz="932472" fontAlgn="base">
                <a:spcBef>
                  <a:spcPct val="0"/>
                </a:spcBef>
                <a:spcAft>
                  <a:spcPct val="0"/>
                </a:spcAft>
              </a:pPr>
              <a:r>
                <a:rPr lang="en-US" sz="1600" dirty="0" smtClean="0">
                  <a:gradFill>
                    <a:gsLst>
                      <a:gs pos="0">
                        <a:srgbClr val="FFFFFF"/>
                      </a:gs>
                      <a:gs pos="100000">
                        <a:srgbClr val="FFFFFF"/>
                      </a:gs>
                    </a:gsLst>
                    <a:lin ang="5400000" scaled="0"/>
                  </a:gradFill>
                </a:rPr>
                <a:t>Permissions: </a:t>
              </a:r>
            </a:p>
            <a:p>
              <a:pPr marL="285750" indent="-285750" defTabSz="932472" fontAlgn="base">
                <a:spcBef>
                  <a:spcPct val="0"/>
                </a:spcBef>
                <a:spcAft>
                  <a:spcPct val="0"/>
                </a:spcAft>
                <a:buFont typeface="Arial" panose="020B0604020202020204" pitchFamily="34" charset="0"/>
                <a:buChar char="•"/>
              </a:pPr>
              <a:r>
                <a:rPr lang="en-US" sz="1600" dirty="0" smtClean="0">
                  <a:gradFill>
                    <a:gsLst>
                      <a:gs pos="0">
                        <a:srgbClr val="FFFFFF"/>
                      </a:gs>
                      <a:gs pos="100000">
                        <a:srgbClr val="FFFFFF"/>
                      </a:gs>
                    </a:gsLst>
                    <a:lin ang="5400000" scaled="0"/>
                  </a:gradFill>
                </a:rPr>
                <a:t>SharePoint: </a:t>
              </a:r>
              <a:r>
                <a:rPr lang="en-US" sz="1600" dirty="0" err="1" smtClean="0">
                  <a:gradFill>
                    <a:gsLst>
                      <a:gs pos="0">
                        <a:srgbClr val="FFFFFF"/>
                      </a:gs>
                      <a:gs pos="100000">
                        <a:srgbClr val="FFFFFF"/>
                      </a:gs>
                    </a:gsLst>
                    <a:lin ang="5400000" scaled="0"/>
                  </a:gradFill>
                </a:rPr>
                <a:t>AllSites.Read</a:t>
              </a:r>
              <a:r>
                <a:rPr lang="en-US" sz="1600" dirty="0" smtClean="0">
                  <a:gradFill>
                    <a:gsLst>
                      <a:gs pos="0">
                        <a:srgbClr val="FFFFFF"/>
                      </a:gs>
                      <a:gs pos="100000">
                        <a:srgbClr val="FFFFFF"/>
                      </a:gs>
                    </a:gsLst>
                    <a:lin ang="5400000" scaled="0"/>
                  </a:gradFill>
                </a:rPr>
                <a:t> </a:t>
              </a:r>
            </a:p>
            <a:p>
              <a:pPr marL="285750" indent="-285750" defTabSz="932472" fontAlgn="base">
                <a:spcBef>
                  <a:spcPct val="0"/>
                </a:spcBef>
                <a:spcAft>
                  <a:spcPct val="0"/>
                </a:spcAft>
                <a:buFont typeface="Arial" panose="020B0604020202020204" pitchFamily="34" charset="0"/>
                <a:buChar char="•"/>
              </a:pPr>
              <a:r>
                <a:rPr lang="en-US" sz="1600" dirty="0" smtClean="0">
                  <a:gradFill>
                    <a:gsLst>
                      <a:gs pos="0">
                        <a:srgbClr val="FFFFFF"/>
                      </a:gs>
                      <a:gs pos="100000">
                        <a:srgbClr val="FFFFFF"/>
                      </a:gs>
                    </a:gsLst>
                    <a:lin ang="5400000" scaled="0"/>
                  </a:gradFill>
                </a:rPr>
                <a:t>Exchange: </a:t>
              </a:r>
              <a:r>
                <a:rPr lang="en-US" sz="1600" dirty="0" err="1" smtClean="0">
                  <a:gradFill>
                    <a:gsLst>
                      <a:gs pos="0">
                        <a:srgbClr val="FFFFFF"/>
                      </a:gs>
                      <a:gs pos="100000">
                        <a:srgbClr val="FFFFFF"/>
                      </a:gs>
                    </a:gsLst>
                    <a:lin ang="5400000" scaled="0"/>
                  </a:gradFill>
                </a:rPr>
                <a:t>Calendar.Write</a:t>
              </a:r>
              <a:r>
                <a:rPr lang="en-US" sz="1600" dirty="0" smtClean="0">
                  <a:gradFill>
                    <a:gsLst>
                      <a:gs pos="0">
                        <a:srgbClr val="FFFFFF"/>
                      </a:gs>
                      <a:gs pos="100000">
                        <a:srgbClr val="FFFFFF"/>
                      </a:gs>
                    </a:gsLst>
                    <a:lin ang="5400000" scaled="0"/>
                  </a:gradFill>
                </a:rPr>
                <a:t> </a:t>
              </a:r>
              <a:r>
                <a:rPr lang="en-US" sz="1600" dirty="0" err="1" smtClean="0">
                  <a:gradFill>
                    <a:gsLst>
                      <a:gs pos="0">
                        <a:srgbClr val="FFFFFF"/>
                      </a:gs>
                      <a:gs pos="100000">
                        <a:srgbClr val="FFFFFF"/>
                      </a:gs>
                    </a:gsLst>
                    <a:lin ang="5400000" scaled="0"/>
                  </a:gradFill>
                </a:rPr>
                <a:t>Mail.Send</a:t>
              </a:r>
              <a:endParaRPr lang="en-US" sz="1600" dirty="0" smtClean="0">
                <a:gradFill>
                  <a:gsLst>
                    <a:gs pos="0">
                      <a:srgbClr val="FFFFFF"/>
                    </a:gs>
                    <a:gs pos="100000">
                      <a:srgbClr val="FFFFFF"/>
                    </a:gs>
                  </a:gsLst>
                  <a:lin ang="5400000" scaled="0"/>
                </a:gradFill>
              </a:endParaRPr>
            </a:p>
            <a:p>
              <a:pPr marL="285750" indent="-285750" defTabSz="932472" fontAlgn="base">
                <a:spcBef>
                  <a:spcPct val="0"/>
                </a:spcBef>
                <a:spcAft>
                  <a:spcPct val="0"/>
                </a:spcAft>
                <a:buFont typeface="Arial" panose="020B0604020202020204" pitchFamily="34" charset="0"/>
                <a:buChar char="•"/>
              </a:pPr>
              <a:r>
                <a:rPr lang="en-US" sz="1600" dirty="0" smtClean="0">
                  <a:gradFill>
                    <a:gsLst>
                      <a:gs pos="0">
                        <a:srgbClr val="FFFFFF"/>
                      </a:gs>
                      <a:gs pos="100000">
                        <a:srgbClr val="FFFFFF"/>
                      </a:gs>
                    </a:gsLst>
                    <a:lin ang="5400000" scaled="0"/>
                  </a:gradFill>
                </a:rPr>
                <a:t>AAD: </a:t>
              </a:r>
              <a:r>
                <a:rPr lang="en-US" sz="1600" dirty="0" err="1" smtClean="0">
                  <a:gradFill>
                    <a:gsLst>
                      <a:gs pos="0">
                        <a:srgbClr val="FFFFFF"/>
                      </a:gs>
                      <a:gs pos="100000">
                        <a:srgbClr val="FFFFFF"/>
                      </a:gs>
                    </a:gsLst>
                    <a:lin ang="5400000" scaled="0"/>
                  </a:gradFill>
                </a:rPr>
                <a:t>Profile.read</a:t>
              </a:r>
              <a:endParaRPr lang="en-US" sz="1600" dirty="0" smtClean="0">
                <a:gradFill>
                  <a:gsLst>
                    <a:gs pos="0">
                      <a:srgbClr val="FFFFFF"/>
                    </a:gs>
                    <a:gs pos="100000">
                      <a:srgbClr val="FFFFFF"/>
                    </a:gs>
                  </a:gsLst>
                  <a:lin ang="5400000" scaled="0"/>
                </a:gradFill>
              </a:endParaRPr>
            </a:p>
            <a:p>
              <a:pPr defTabSz="932472" fontAlgn="base">
                <a:spcBef>
                  <a:spcPct val="0"/>
                </a:spcBef>
                <a:spcAft>
                  <a:spcPct val="0"/>
                </a:spcAft>
              </a:pPr>
              <a:endParaRPr lang="en-US" sz="1600" dirty="0">
                <a:gradFill>
                  <a:gsLst>
                    <a:gs pos="0">
                      <a:srgbClr val="FFFFFF"/>
                    </a:gs>
                    <a:gs pos="100000">
                      <a:srgbClr val="FFFFFF"/>
                    </a:gs>
                  </a:gsLst>
                  <a:lin ang="5400000" scaled="0"/>
                </a:gradFill>
              </a:endParaRPr>
            </a:p>
          </p:txBody>
        </p:sp>
      </p:grpSp>
      <p:grpSp>
        <p:nvGrpSpPr>
          <p:cNvPr id="13" name="Group 12"/>
          <p:cNvGrpSpPr/>
          <p:nvPr/>
        </p:nvGrpSpPr>
        <p:grpSpPr>
          <a:xfrm>
            <a:off x="277003" y="2506662"/>
            <a:ext cx="11580034" cy="4481512"/>
            <a:chOff x="277003" y="2553115"/>
            <a:chExt cx="11580034" cy="4481512"/>
          </a:xfrm>
        </p:grpSpPr>
        <p:sp>
          <p:nvSpPr>
            <p:cNvPr id="9" name="Text Placeholder 5"/>
            <p:cNvSpPr txBox="1">
              <a:spLocks/>
            </p:cNvSpPr>
            <p:nvPr/>
          </p:nvSpPr>
          <p:spPr>
            <a:xfrm>
              <a:off x="277003" y="3315115"/>
              <a:ext cx="5941234" cy="3342453"/>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2"/>
                </a:buClr>
                <a:buSzPct val="90000"/>
                <a:buFont typeface="Wingdings" panose="05000000000000000000" pitchFamily="2" charset="2"/>
                <a:buChar char="§"/>
                <a:tabLst/>
                <a:defRPr sz="4000" kern="1200" spc="0" baseline="0">
                  <a:gradFill>
                    <a:gsLst>
                      <a:gs pos="13869">
                        <a:schemeClr val="tx2"/>
                      </a:gs>
                      <a:gs pos="42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72C6"/>
                </a:buClr>
              </a:pPr>
              <a:r>
                <a:rPr lang="en-US" sz="3600" dirty="0" smtClean="0">
                  <a:gradFill>
                    <a:gsLst>
                      <a:gs pos="13869">
                        <a:srgbClr val="0072C6"/>
                      </a:gs>
                      <a:gs pos="42000">
                        <a:srgbClr val="0072C6"/>
                      </a:gs>
                    </a:gsLst>
                    <a:lin ang="5400000" scaled="0"/>
                  </a:gradFill>
                </a:rPr>
                <a:t>Customer Tenants</a:t>
              </a:r>
            </a:p>
            <a:p>
              <a:pPr lvl="1">
                <a:buClr>
                  <a:srgbClr val="505050"/>
                </a:buClr>
              </a:pPr>
              <a:r>
                <a:rPr lang="en-US" sz="1600" dirty="0" smtClean="0">
                  <a:gradFill>
                    <a:gsLst>
                      <a:gs pos="1250">
                        <a:srgbClr val="505050"/>
                      </a:gs>
                      <a:gs pos="100000">
                        <a:srgbClr val="505050"/>
                      </a:gs>
                    </a:gsLst>
                    <a:lin ang="5400000" scaled="0"/>
                  </a:gradFill>
                </a:rPr>
                <a:t>Administrator or End-user consents to Application</a:t>
              </a:r>
            </a:p>
            <a:p>
              <a:pPr lvl="1">
                <a:buClr>
                  <a:srgbClr val="505050"/>
                </a:buClr>
              </a:pPr>
              <a:r>
                <a:rPr lang="en-US" sz="1600" dirty="0" smtClean="0">
                  <a:gradFill>
                    <a:gsLst>
                      <a:gs pos="1250">
                        <a:srgbClr val="505050"/>
                      </a:gs>
                      <a:gs pos="100000">
                        <a:srgbClr val="505050"/>
                      </a:gs>
                    </a:gsLst>
                    <a:lin ang="5400000" scaled="0"/>
                  </a:gradFill>
                </a:rPr>
                <a:t>Consents creates a Service Principal  for the App in the customer tenant</a:t>
              </a:r>
            </a:p>
            <a:p>
              <a:pPr lvl="1">
                <a:buClr>
                  <a:srgbClr val="505050"/>
                </a:buClr>
              </a:pPr>
              <a:r>
                <a:rPr lang="en-US" sz="1600" dirty="0" smtClean="0">
                  <a:gradFill>
                    <a:gsLst>
                      <a:gs pos="1250">
                        <a:srgbClr val="505050"/>
                      </a:gs>
                      <a:gs pos="100000">
                        <a:srgbClr val="505050"/>
                      </a:gs>
                    </a:gsLst>
                    <a:lin ang="5400000" scaled="0"/>
                  </a:gradFill>
                </a:rPr>
                <a:t>Consent is recorded</a:t>
              </a:r>
            </a:p>
            <a:p>
              <a:pPr lvl="2">
                <a:buClr>
                  <a:srgbClr val="505050"/>
                </a:buClr>
              </a:pPr>
              <a:r>
                <a:rPr lang="en-US" sz="1600" dirty="0" smtClean="0">
                  <a:gradFill>
                    <a:gsLst>
                      <a:gs pos="1250">
                        <a:srgbClr val="505050"/>
                      </a:gs>
                      <a:gs pos="100000">
                        <a:srgbClr val="505050"/>
                      </a:gs>
                    </a:gsLst>
                    <a:lin ang="5400000" scaled="0"/>
                  </a:gradFill>
                </a:rPr>
                <a:t>Web Apps: As permission in AAD</a:t>
              </a:r>
            </a:p>
            <a:p>
              <a:pPr lvl="2">
                <a:buClr>
                  <a:srgbClr val="505050"/>
                </a:buClr>
              </a:pPr>
              <a:r>
                <a:rPr lang="en-US" sz="1600" dirty="0" smtClean="0">
                  <a:gradFill>
                    <a:gsLst>
                      <a:gs pos="1250">
                        <a:srgbClr val="505050"/>
                      </a:gs>
                      <a:gs pos="100000">
                        <a:srgbClr val="505050"/>
                      </a:gs>
                    </a:gsLst>
                    <a:lin ang="5400000" scaled="0"/>
                  </a:gradFill>
                </a:rPr>
                <a:t>Native Apps: In the refresh token</a:t>
              </a:r>
            </a:p>
            <a:p>
              <a:pPr lvl="1">
                <a:buClr>
                  <a:srgbClr val="505050"/>
                </a:buClr>
              </a:pPr>
              <a:r>
                <a:rPr lang="en-US" sz="1600" dirty="0" smtClean="0">
                  <a:gradFill>
                    <a:gsLst>
                      <a:gs pos="1250">
                        <a:srgbClr val="505050"/>
                      </a:gs>
                      <a:gs pos="100000">
                        <a:srgbClr val="505050"/>
                      </a:gs>
                    </a:gsLst>
                    <a:lin ang="5400000" scaled="0"/>
                  </a:gradFill>
                </a:rPr>
                <a:t>App Management</a:t>
              </a:r>
            </a:p>
            <a:p>
              <a:pPr lvl="2">
                <a:buClr>
                  <a:srgbClr val="505050"/>
                </a:buClr>
              </a:pPr>
              <a:r>
                <a:rPr lang="en-US" sz="1600" dirty="0" smtClean="0">
                  <a:gradFill>
                    <a:gsLst>
                      <a:gs pos="1250">
                        <a:srgbClr val="505050"/>
                      </a:gs>
                      <a:gs pos="100000">
                        <a:srgbClr val="505050"/>
                      </a:gs>
                    </a:gsLst>
                    <a:lin ang="5400000" scaled="0"/>
                  </a:gradFill>
                </a:rPr>
                <a:t>Policies to allow consent for apps</a:t>
              </a:r>
            </a:p>
            <a:p>
              <a:pPr lvl="2">
                <a:buClr>
                  <a:srgbClr val="505050"/>
                </a:buClr>
              </a:pPr>
              <a:r>
                <a:rPr lang="en-US" sz="1600" dirty="0" smtClean="0">
                  <a:gradFill>
                    <a:gsLst>
                      <a:gs pos="1250">
                        <a:srgbClr val="505050"/>
                      </a:gs>
                      <a:gs pos="100000">
                        <a:srgbClr val="505050"/>
                      </a:gs>
                    </a:gsLst>
                    <a:lin ang="5400000" scaled="0"/>
                  </a:gradFill>
                </a:rPr>
                <a:t>Web Apps within AAD portal*</a:t>
              </a:r>
            </a:p>
            <a:p>
              <a:pPr lvl="2">
                <a:buClr>
                  <a:srgbClr val="505050"/>
                </a:buClr>
              </a:pPr>
              <a:r>
                <a:rPr lang="en-US" sz="1600" dirty="0" smtClean="0">
                  <a:gradFill>
                    <a:gsLst>
                      <a:gs pos="1250">
                        <a:srgbClr val="505050"/>
                      </a:gs>
                      <a:gs pos="100000">
                        <a:srgbClr val="505050"/>
                      </a:gs>
                    </a:gsLst>
                    <a:lin ang="5400000" scaled="0"/>
                  </a:gradFill>
                </a:rPr>
                <a:t>Native Apps with Device</a:t>
              </a:r>
              <a:endParaRPr lang="en-US" sz="1600" dirty="0">
                <a:gradFill>
                  <a:gsLst>
                    <a:gs pos="1250">
                      <a:srgbClr val="505050"/>
                    </a:gs>
                    <a:gs pos="100000">
                      <a:srgbClr val="505050"/>
                    </a:gs>
                  </a:gsLst>
                  <a:lin ang="5400000" scaled="0"/>
                </a:gradFill>
              </a:endParaRPr>
            </a:p>
          </p:txBody>
        </p:sp>
        <p:cxnSp>
          <p:nvCxnSpPr>
            <p:cNvPr id="14" name="Elbow Connector 13"/>
            <p:cNvCxnSpPr>
              <a:stCxn id="10" idx="3"/>
              <a:endCxn id="7" idx="3"/>
            </p:cNvCxnSpPr>
            <p:nvPr/>
          </p:nvCxnSpPr>
          <p:spPr>
            <a:xfrm flipV="1">
              <a:off x="11844337" y="2553115"/>
              <a:ext cx="12700" cy="2090096"/>
            </a:xfrm>
            <a:prstGeom prst="bentConnector3">
              <a:avLst>
                <a:gd name="adj1" fmla="val 1800000"/>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6" idx="3"/>
              <a:endCxn id="7" idx="3"/>
            </p:cNvCxnSpPr>
            <p:nvPr/>
          </p:nvCxnSpPr>
          <p:spPr>
            <a:xfrm flipV="1">
              <a:off x="11768137" y="2553115"/>
              <a:ext cx="76200" cy="3381586"/>
            </a:xfrm>
            <a:prstGeom prst="bentConnector3">
              <a:avLst>
                <a:gd name="adj1" fmla="val 615385"/>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6357937" y="4036560"/>
              <a:ext cx="5486400" cy="2502803"/>
              <a:chOff x="6357937" y="4036560"/>
              <a:chExt cx="5486400" cy="2502803"/>
            </a:xfrm>
          </p:grpSpPr>
          <p:sp>
            <p:nvSpPr>
              <p:cNvPr id="10" name="Rectangle 9"/>
              <p:cNvSpPr/>
              <p:nvPr/>
            </p:nvSpPr>
            <p:spPr bwMode="auto">
              <a:xfrm>
                <a:off x="6357937" y="4036560"/>
                <a:ext cx="5486400" cy="121330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rPr>
                  <a:t>Contoso Tenant</a:t>
                </a:r>
              </a:p>
              <a:p>
                <a:pPr defTabSz="932472" fontAlgn="base">
                  <a:spcBef>
                    <a:spcPct val="0"/>
                  </a:spcBef>
                  <a:spcAft>
                    <a:spcPct val="0"/>
                  </a:spcAft>
                </a:pPr>
                <a:r>
                  <a:rPr lang="en-US" sz="2000" dirty="0" smtClean="0">
                    <a:gradFill>
                      <a:gsLst>
                        <a:gs pos="0">
                          <a:srgbClr val="FFFFFF"/>
                        </a:gs>
                        <a:gs pos="100000">
                          <a:srgbClr val="FFFFFF"/>
                        </a:gs>
                      </a:gsLst>
                      <a:lin ang="5400000" scaled="0"/>
                    </a:gradFill>
                  </a:rPr>
                  <a:t> </a:t>
                </a: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6891337" y="4411662"/>
                <a:ext cx="4876800" cy="30287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defTabSz="932472" fontAlgn="base">
                  <a:spcBef>
                    <a:spcPct val="0"/>
                  </a:spcBef>
                  <a:spcAft>
                    <a:spcPct val="0"/>
                  </a:spcAft>
                </a:pPr>
                <a:r>
                  <a:rPr lang="en-US" sz="1600" dirty="0" smtClean="0">
                    <a:gradFill>
                      <a:gsLst>
                        <a:gs pos="0">
                          <a:srgbClr val="FFFFFF"/>
                        </a:gs>
                        <a:gs pos="100000">
                          <a:srgbClr val="FFFFFF"/>
                        </a:gs>
                      </a:gsLst>
                      <a:lin ang="5400000" scaled="0"/>
                    </a:gradFill>
                  </a:rPr>
                  <a:t>Session Picker App Service Principal</a:t>
                </a:r>
                <a:endParaRPr lang="en-US" sz="1600" dirty="0">
                  <a:gradFill>
                    <a:gsLst>
                      <a:gs pos="0">
                        <a:srgbClr val="FFFFFF"/>
                      </a:gs>
                      <a:gs pos="100000">
                        <a:srgbClr val="FFFFFF"/>
                      </a:gs>
                    </a:gsLst>
                    <a:lin ang="5400000" scaled="0"/>
                  </a:gradFill>
                </a:endParaRPr>
              </a:p>
            </p:txBody>
          </p:sp>
          <p:sp>
            <p:nvSpPr>
              <p:cNvPr id="12" name="Rectangle 11"/>
              <p:cNvSpPr/>
              <p:nvPr/>
            </p:nvSpPr>
            <p:spPr bwMode="auto">
              <a:xfrm>
                <a:off x="6891337" y="4786764"/>
                <a:ext cx="4876800" cy="30287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defTabSz="932472" fontAlgn="base">
                  <a:spcBef>
                    <a:spcPct val="0"/>
                  </a:spcBef>
                  <a:spcAft>
                    <a:spcPct val="0"/>
                  </a:spcAft>
                </a:pPr>
                <a:r>
                  <a:rPr lang="en-US" sz="1600" dirty="0" smtClean="0">
                    <a:gradFill>
                      <a:gsLst>
                        <a:gs pos="0">
                          <a:srgbClr val="FFFFFF"/>
                        </a:gs>
                        <a:gs pos="100000">
                          <a:srgbClr val="FFFFFF"/>
                        </a:gs>
                      </a:gsLst>
                      <a:lin ang="5400000" scaled="0"/>
                    </a:gradFill>
                  </a:rPr>
                  <a:t>Permission: alice@contoso.com, </a:t>
                </a:r>
                <a:r>
                  <a:rPr lang="en-US" sz="1600" dirty="0" err="1" smtClean="0">
                    <a:gradFill>
                      <a:gsLst>
                        <a:gs pos="0">
                          <a:srgbClr val="FFFFFF"/>
                        </a:gs>
                        <a:gs pos="100000">
                          <a:srgbClr val="FFFFFF"/>
                        </a:gs>
                      </a:gsLst>
                      <a:lin ang="5400000" scaled="0"/>
                    </a:gradFill>
                  </a:rPr>
                  <a:t>AllSites.Read</a:t>
                </a:r>
                <a:r>
                  <a:rPr lang="en-US" sz="1600" dirty="0" smtClean="0">
                    <a:gradFill>
                      <a:gsLst>
                        <a:gs pos="0">
                          <a:srgbClr val="FFFFFF"/>
                        </a:gs>
                        <a:gs pos="100000">
                          <a:srgbClr val="FFFFFF"/>
                        </a:gs>
                      </a:gsLst>
                      <a:lin ang="5400000" scaled="0"/>
                    </a:gradFill>
                  </a:rPr>
                  <a:t> …</a:t>
                </a:r>
                <a:endParaRPr lang="en-US" sz="1600" dirty="0">
                  <a:gradFill>
                    <a:gsLst>
                      <a:gs pos="0">
                        <a:srgbClr val="FFFFFF"/>
                      </a:gs>
                      <a:gs pos="100000">
                        <a:srgbClr val="FFFFFF"/>
                      </a:gs>
                    </a:gsLst>
                    <a:lin ang="5400000" scaled="0"/>
                  </a:gradFill>
                </a:endParaRPr>
              </a:p>
            </p:txBody>
          </p:sp>
          <p:sp>
            <p:nvSpPr>
              <p:cNvPr id="15" name="Rectangle 14"/>
              <p:cNvSpPr/>
              <p:nvPr/>
            </p:nvSpPr>
            <p:spPr bwMode="auto">
              <a:xfrm>
                <a:off x="6357937" y="5326062"/>
                <a:ext cx="5486400" cy="1213301"/>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defTabSz="932472" fontAlgn="base">
                  <a:spcBef>
                    <a:spcPct val="0"/>
                  </a:spcBef>
                  <a:spcAft>
                    <a:spcPct val="0"/>
                  </a:spcAft>
                </a:pPr>
                <a:r>
                  <a:rPr lang="en-US" sz="2000" dirty="0" err="1" smtClean="0">
                    <a:gradFill>
                      <a:gsLst>
                        <a:gs pos="0">
                          <a:srgbClr val="FFFFFF"/>
                        </a:gs>
                        <a:gs pos="100000">
                          <a:srgbClr val="FFFFFF"/>
                        </a:gs>
                      </a:gsLst>
                      <a:lin ang="5400000" scaled="0"/>
                    </a:gradFill>
                  </a:rPr>
                  <a:t>Fabrikam</a:t>
                </a:r>
                <a:r>
                  <a:rPr lang="en-US" sz="2000" dirty="0" smtClean="0">
                    <a:gradFill>
                      <a:gsLst>
                        <a:gs pos="0">
                          <a:srgbClr val="FFFFFF"/>
                        </a:gs>
                        <a:gs pos="100000">
                          <a:srgbClr val="FFFFFF"/>
                        </a:gs>
                      </a:gsLst>
                      <a:lin ang="5400000" scaled="0"/>
                    </a:gradFill>
                  </a:rPr>
                  <a:t> Tenant</a:t>
                </a:r>
              </a:p>
              <a:p>
                <a:pPr defTabSz="932472" fontAlgn="base">
                  <a:spcBef>
                    <a:spcPct val="0"/>
                  </a:spcBef>
                  <a:spcAft>
                    <a:spcPct val="0"/>
                  </a:spcAft>
                </a:pPr>
                <a:r>
                  <a:rPr lang="en-US" sz="2000" dirty="0" smtClean="0">
                    <a:gradFill>
                      <a:gsLst>
                        <a:gs pos="0">
                          <a:srgbClr val="FFFFFF"/>
                        </a:gs>
                        <a:gs pos="100000">
                          <a:srgbClr val="FFFFFF"/>
                        </a:gs>
                      </a:gsLst>
                      <a:lin ang="5400000" scaled="0"/>
                    </a:gradFill>
                  </a:rPr>
                  <a:t> </a:t>
                </a:r>
                <a:endParaRPr lang="en-US" sz="2000" dirty="0">
                  <a:gradFill>
                    <a:gsLst>
                      <a:gs pos="0">
                        <a:srgbClr val="FFFFFF"/>
                      </a:gs>
                      <a:gs pos="100000">
                        <a:srgbClr val="FFFFFF"/>
                      </a:gs>
                    </a:gsLst>
                    <a:lin ang="5400000" scaled="0"/>
                  </a:gradFill>
                </a:endParaRPr>
              </a:p>
            </p:txBody>
          </p:sp>
          <p:sp>
            <p:nvSpPr>
              <p:cNvPr id="16" name="Rectangle 15"/>
              <p:cNvSpPr/>
              <p:nvPr/>
            </p:nvSpPr>
            <p:spPr bwMode="auto">
              <a:xfrm>
                <a:off x="6891337" y="5783263"/>
                <a:ext cx="4876800" cy="30287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defTabSz="932472" fontAlgn="base">
                  <a:spcBef>
                    <a:spcPct val="0"/>
                  </a:spcBef>
                  <a:spcAft>
                    <a:spcPct val="0"/>
                  </a:spcAft>
                </a:pPr>
                <a:r>
                  <a:rPr lang="en-US" sz="1600" dirty="0" smtClean="0">
                    <a:gradFill>
                      <a:gsLst>
                        <a:gs pos="0">
                          <a:srgbClr val="FFFFFF"/>
                        </a:gs>
                        <a:gs pos="100000">
                          <a:srgbClr val="FFFFFF"/>
                        </a:gs>
                      </a:gsLst>
                      <a:lin ang="5400000" scaled="0"/>
                    </a:gradFill>
                  </a:rPr>
                  <a:t>Session Picker App Service Principal</a:t>
                </a:r>
                <a:endParaRPr lang="en-US" sz="1600" dirty="0">
                  <a:gradFill>
                    <a:gsLst>
                      <a:gs pos="0">
                        <a:srgbClr val="FFFFFF"/>
                      </a:gs>
                      <a:gs pos="100000">
                        <a:srgbClr val="FFFFFF"/>
                      </a:gs>
                    </a:gsLst>
                    <a:lin ang="5400000" scaled="0"/>
                  </a:gradFill>
                </a:endParaRPr>
              </a:p>
            </p:txBody>
          </p:sp>
          <p:sp>
            <p:nvSpPr>
              <p:cNvPr id="17" name="Rectangle 16"/>
              <p:cNvSpPr/>
              <p:nvPr/>
            </p:nvSpPr>
            <p:spPr bwMode="auto">
              <a:xfrm>
                <a:off x="6891337" y="6158365"/>
                <a:ext cx="4876800" cy="30287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0" bIns="46637" numCol="1" rtlCol="0" anchor="ctr" anchorCtr="0" compatLnSpc="1">
                <a:prstTxWarp prst="textNoShape">
                  <a:avLst/>
                </a:prstTxWarp>
              </a:bodyPr>
              <a:lstStyle/>
              <a:p>
                <a:pPr defTabSz="932472" fontAlgn="base">
                  <a:spcBef>
                    <a:spcPct val="0"/>
                  </a:spcBef>
                  <a:spcAft>
                    <a:spcPct val="0"/>
                  </a:spcAft>
                </a:pPr>
                <a:r>
                  <a:rPr lang="en-US" sz="1600" dirty="0" smtClean="0">
                    <a:gradFill>
                      <a:gsLst>
                        <a:gs pos="0">
                          <a:srgbClr val="FFFFFF"/>
                        </a:gs>
                        <a:gs pos="100000">
                          <a:srgbClr val="FFFFFF"/>
                        </a:gs>
                      </a:gsLst>
                      <a:lin ang="5400000" scaled="0"/>
                    </a:gradFill>
                  </a:rPr>
                  <a:t>Permission: alice@contoso.com, </a:t>
                </a:r>
                <a:r>
                  <a:rPr lang="en-US" sz="1600" dirty="0" err="1" smtClean="0">
                    <a:gradFill>
                      <a:gsLst>
                        <a:gs pos="0">
                          <a:srgbClr val="FFFFFF"/>
                        </a:gs>
                        <a:gs pos="100000">
                          <a:srgbClr val="FFFFFF"/>
                        </a:gs>
                      </a:gsLst>
                      <a:lin ang="5400000" scaled="0"/>
                    </a:gradFill>
                  </a:rPr>
                  <a:t>AllSites.Read</a:t>
                </a:r>
                <a:r>
                  <a:rPr lang="en-US" sz="1600" dirty="0" smtClean="0">
                    <a:gradFill>
                      <a:gsLst>
                        <a:gs pos="0">
                          <a:srgbClr val="FFFFFF"/>
                        </a:gs>
                        <a:gs pos="100000">
                          <a:srgbClr val="FFFFFF"/>
                        </a:gs>
                      </a:gsLst>
                      <a:lin ang="5400000" scaled="0"/>
                    </a:gradFill>
                  </a:rPr>
                  <a:t> …</a:t>
                </a:r>
                <a:endParaRPr lang="en-US" sz="1600" dirty="0">
                  <a:gradFill>
                    <a:gsLst>
                      <a:gs pos="0">
                        <a:srgbClr val="FFFFFF"/>
                      </a:gs>
                      <a:gs pos="100000">
                        <a:srgbClr val="FFFFFF"/>
                      </a:gs>
                    </a:gsLst>
                    <a:lin ang="5400000" scaled="0"/>
                  </a:gradFill>
                </a:endParaRPr>
              </a:p>
            </p:txBody>
          </p:sp>
          <p:cxnSp>
            <p:nvCxnSpPr>
              <p:cNvPr id="22" name="Elbow Connector 21"/>
              <p:cNvCxnSpPr>
                <a:stCxn id="12" idx="1"/>
                <a:endCxn id="11" idx="1"/>
              </p:cNvCxnSpPr>
              <p:nvPr/>
            </p:nvCxnSpPr>
            <p:spPr>
              <a:xfrm rot="10800000">
                <a:off x="6891337" y="4563100"/>
                <a:ext cx="12700" cy="375102"/>
              </a:xfrm>
              <a:prstGeom prst="bentConnector3">
                <a:avLst>
                  <a:gd name="adj1" fmla="val 3000008"/>
                </a:avLst>
              </a:prstGeom>
              <a:ln>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7" idx="1"/>
                <a:endCxn id="16" idx="1"/>
              </p:cNvCxnSpPr>
              <p:nvPr/>
            </p:nvCxnSpPr>
            <p:spPr>
              <a:xfrm rot="10800000">
                <a:off x="6891337" y="5934701"/>
                <a:ext cx="12700" cy="375102"/>
              </a:xfrm>
              <a:prstGeom prst="bentConnector3">
                <a:avLst>
                  <a:gd name="adj1" fmla="val 2630772"/>
                </a:avLst>
              </a:prstGeom>
              <a:ln>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5155968" y="6545262"/>
              <a:ext cx="5415585" cy="489365"/>
            </a:xfrm>
            <a:prstGeom prst="rect">
              <a:avLst/>
            </a:prstGeom>
            <a:noFill/>
          </p:spPr>
          <p:txBody>
            <a:bodyPr wrap="none" lIns="182880" tIns="146304" rIns="182880" bIns="146304" rtlCol="0">
              <a:spAutoFit/>
            </a:bodyPr>
            <a:lstStyle/>
            <a:p>
              <a:pPr>
                <a:lnSpc>
                  <a:spcPct val="90000"/>
                </a:lnSpc>
                <a:spcAft>
                  <a:spcPts val="600"/>
                </a:spcAft>
              </a:pPr>
              <a:r>
                <a:rPr lang="en-US" sz="1400" dirty="0" smtClean="0">
                  <a:gradFill>
                    <a:gsLst>
                      <a:gs pos="2917">
                        <a:srgbClr val="505050"/>
                      </a:gs>
                      <a:gs pos="30000">
                        <a:srgbClr val="505050"/>
                      </a:gs>
                    </a:gsLst>
                    <a:lin ang="5400000" scaled="0"/>
                  </a:gradFill>
                </a:rPr>
                <a:t>*Application Management within Office 365 Portal coming soon</a:t>
              </a:r>
            </a:p>
          </p:txBody>
        </p:sp>
      </p:grpSp>
    </p:spTree>
    <p:extLst>
      <p:ext uri="{BB962C8B-B14F-4D97-AF65-F5344CB8AC3E}">
        <p14:creationId xmlns:p14="http://schemas.microsoft.com/office/powerpoint/2010/main" val="3076781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Sign-Up and Sign-In flows for Web Apps</a:t>
            </a:r>
            <a:endParaRPr lang="en-US" sz="4800" dirty="0"/>
          </a:p>
        </p:txBody>
      </p:sp>
      <p:pic>
        <p:nvPicPr>
          <p:cNvPr id="5" name="Picture 2" descr="\\MAGNUM\Projects\Microsoft\Cloud Power FY12\Design\ICONS_PNG\Browser.png"/>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376572" y="1454375"/>
            <a:ext cx="3843892" cy="3843892"/>
          </a:xfrm>
          <a:prstGeom prst="rect">
            <a:avLst/>
          </a:prstGeom>
          <a:noFill/>
        </p:spPr>
      </p:pic>
      <p:sp>
        <p:nvSpPr>
          <p:cNvPr id="8" name="TextBox 7"/>
          <p:cNvSpPr txBox="1"/>
          <p:nvPr/>
        </p:nvSpPr>
        <p:spPr>
          <a:xfrm>
            <a:off x="652717" y="2084850"/>
            <a:ext cx="2529158" cy="343492"/>
          </a:xfrm>
          <a:prstGeom prst="rect">
            <a:avLst/>
          </a:prstGeom>
          <a:noFill/>
        </p:spPr>
        <p:txBody>
          <a:bodyPr wrap="square" rtlCol="0">
            <a:spAutoFit/>
          </a:bodyPr>
          <a:lstStyle/>
          <a:p>
            <a:r>
              <a:rPr lang="en-US" sz="1632" dirty="0" smtClean="0">
                <a:solidFill>
                  <a:srgbClr val="FFFFFF"/>
                </a:solidFill>
              </a:rPr>
              <a:t>https://sessionpicker.net</a:t>
            </a:r>
            <a:endParaRPr lang="en-US" sz="1632" dirty="0">
              <a:solidFill>
                <a:srgbClr val="FFFFFF"/>
              </a:solidFill>
            </a:endParaRPr>
          </a:p>
        </p:txBody>
      </p:sp>
      <p:pic>
        <p:nvPicPr>
          <p:cNvPr id="9" name="Picture 8"/>
          <p:cNvPicPr>
            <a:picLocks noChangeAspect="1"/>
          </p:cNvPicPr>
          <p:nvPr/>
        </p:nvPicPr>
        <p:blipFill>
          <a:blip r:embed="rId4"/>
          <a:stretch>
            <a:fillRect/>
          </a:stretch>
        </p:blipFill>
        <p:spPr>
          <a:xfrm>
            <a:off x="2870115" y="2658033"/>
            <a:ext cx="934989" cy="338934"/>
          </a:xfrm>
          <a:prstGeom prst="rect">
            <a:avLst/>
          </a:prstGeom>
        </p:spPr>
      </p:pic>
      <p:pic>
        <p:nvPicPr>
          <p:cNvPr id="11" name="Picture 10"/>
          <p:cNvPicPr>
            <a:picLocks noChangeAspect="1"/>
          </p:cNvPicPr>
          <p:nvPr/>
        </p:nvPicPr>
        <p:blipFill>
          <a:blip r:embed="rId5"/>
          <a:stretch>
            <a:fillRect/>
          </a:stretch>
        </p:blipFill>
        <p:spPr>
          <a:xfrm>
            <a:off x="1058572" y="4045812"/>
            <a:ext cx="2746531" cy="479182"/>
          </a:xfrm>
          <a:prstGeom prst="rect">
            <a:avLst/>
          </a:prstGeom>
        </p:spPr>
      </p:pic>
      <p:pic>
        <p:nvPicPr>
          <p:cNvPr id="12" name="Picture 11"/>
          <p:cNvPicPr>
            <a:picLocks noChangeAspect="1"/>
          </p:cNvPicPr>
          <p:nvPr/>
        </p:nvPicPr>
        <p:blipFill>
          <a:blip r:embed="rId6"/>
          <a:stretch>
            <a:fillRect/>
          </a:stretch>
        </p:blipFill>
        <p:spPr>
          <a:xfrm>
            <a:off x="2238996" y="3476872"/>
            <a:ext cx="1566108" cy="479182"/>
          </a:xfrm>
          <a:prstGeom prst="rect">
            <a:avLst/>
          </a:prstGeom>
        </p:spPr>
      </p:pic>
      <p:grpSp>
        <p:nvGrpSpPr>
          <p:cNvPr id="3" name="Group 2"/>
          <p:cNvGrpSpPr/>
          <p:nvPr/>
        </p:nvGrpSpPr>
        <p:grpSpPr>
          <a:xfrm>
            <a:off x="3805104" y="1788080"/>
            <a:ext cx="8333137" cy="2078840"/>
            <a:chOff x="3805104" y="1788080"/>
            <a:chExt cx="8333137" cy="2078840"/>
          </a:xfrm>
        </p:grpSpPr>
        <p:pic>
          <p:nvPicPr>
            <p:cNvPr id="13" name="Picture 12"/>
            <p:cNvPicPr>
              <a:picLocks noChangeAspect="1"/>
            </p:cNvPicPr>
            <p:nvPr/>
          </p:nvPicPr>
          <p:blipFill>
            <a:blip r:embed="rId7"/>
            <a:stretch>
              <a:fillRect/>
            </a:stretch>
          </p:blipFill>
          <p:spPr>
            <a:xfrm>
              <a:off x="9463264" y="1788080"/>
              <a:ext cx="2674977" cy="2078840"/>
            </a:xfrm>
            <a:prstGeom prst="rect">
              <a:avLst/>
            </a:prstGeom>
          </p:spPr>
        </p:pic>
        <p:cxnSp>
          <p:nvCxnSpPr>
            <p:cNvPr id="16" name="Straight Arrow Connector 15"/>
            <p:cNvCxnSpPr/>
            <p:nvPr/>
          </p:nvCxnSpPr>
          <p:spPr>
            <a:xfrm flipV="1">
              <a:off x="3805104" y="2892422"/>
              <a:ext cx="5765099" cy="865023"/>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1" name="Rectangular Callout 20"/>
            <p:cNvSpPr/>
            <p:nvPr/>
          </p:nvSpPr>
          <p:spPr>
            <a:xfrm>
              <a:off x="4609561" y="1788080"/>
              <a:ext cx="4438342" cy="881197"/>
            </a:xfrm>
            <a:prstGeom prst="wedgeRectCallout">
              <a:avLst>
                <a:gd name="adj1" fmla="val -32398"/>
                <a:gd name="adj2" fmla="val 1418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rgbClr val="FFFFFF"/>
                  </a:solidFill>
                </a:rPr>
                <a:t>Request to authorization endpoint: </a:t>
              </a:r>
              <a:r>
                <a:rPr lang="en-US" sz="1836" dirty="0" err="1">
                  <a:solidFill>
                    <a:srgbClr val="FFFFFF"/>
                  </a:solidFill>
                </a:rPr>
                <a:t>client_id</a:t>
              </a:r>
              <a:r>
                <a:rPr lang="en-US" sz="1836" dirty="0">
                  <a:solidFill>
                    <a:srgbClr val="FFFFFF"/>
                  </a:solidFill>
                </a:rPr>
                <a:t>, </a:t>
              </a:r>
              <a:r>
                <a:rPr lang="en-US" sz="1836" dirty="0" err="1">
                  <a:solidFill>
                    <a:srgbClr val="FFFFFF"/>
                  </a:solidFill>
                </a:rPr>
                <a:t>redirect_uri</a:t>
              </a:r>
              <a:r>
                <a:rPr lang="en-US" sz="1836" dirty="0">
                  <a:solidFill>
                    <a:srgbClr val="FFFFFF"/>
                  </a:solidFill>
                </a:rPr>
                <a:t>, </a:t>
              </a:r>
              <a:r>
                <a:rPr lang="en-US" sz="1836" dirty="0" err="1">
                  <a:solidFill>
                    <a:srgbClr val="FFFFFF"/>
                  </a:solidFill>
                </a:rPr>
                <a:t>response_type</a:t>
              </a:r>
              <a:r>
                <a:rPr lang="en-US" sz="1836" dirty="0">
                  <a:solidFill>
                    <a:srgbClr val="FFFFFF"/>
                  </a:solidFill>
                </a:rPr>
                <a:t>=code</a:t>
              </a:r>
            </a:p>
          </p:txBody>
        </p:sp>
      </p:grpSp>
      <p:grpSp>
        <p:nvGrpSpPr>
          <p:cNvPr id="4" name="Group 3"/>
          <p:cNvGrpSpPr/>
          <p:nvPr/>
        </p:nvGrpSpPr>
        <p:grpSpPr>
          <a:xfrm>
            <a:off x="3805104" y="4346824"/>
            <a:ext cx="8311915" cy="2451719"/>
            <a:chOff x="3805104" y="4346824"/>
            <a:chExt cx="8311915" cy="2451719"/>
          </a:xfrm>
        </p:grpSpPr>
        <p:pic>
          <p:nvPicPr>
            <p:cNvPr id="14" name="Picture 13"/>
            <p:cNvPicPr>
              <a:picLocks noChangeAspect="1"/>
            </p:cNvPicPr>
            <p:nvPr/>
          </p:nvPicPr>
          <p:blipFill>
            <a:blip r:embed="rId8"/>
            <a:stretch>
              <a:fillRect/>
            </a:stretch>
          </p:blipFill>
          <p:spPr>
            <a:xfrm>
              <a:off x="9463263" y="4411811"/>
              <a:ext cx="2653756" cy="2062348"/>
            </a:xfrm>
            <a:prstGeom prst="rect">
              <a:avLst/>
            </a:prstGeom>
          </p:spPr>
        </p:pic>
        <p:cxnSp>
          <p:nvCxnSpPr>
            <p:cNvPr id="18" name="Straight Arrow Connector 17"/>
            <p:cNvCxnSpPr/>
            <p:nvPr/>
          </p:nvCxnSpPr>
          <p:spPr>
            <a:xfrm>
              <a:off x="3805104" y="4346824"/>
              <a:ext cx="5778615" cy="1041202"/>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2" name="Rectangular Callout 21"/>
            <p:cNvSpPr/>
            <p:nvPr/>
          </p:nvSpPr>
          <p:spPr>
            <a:xfrm>
              <a:off x="4727156" y="5636843"/>
              <a:ext cx="3973701" cy="1161700"/>
            </a:xfrm>
            <a:prstGeom prst="wedgeRectCallout">
              <a:avLst>
                <a:gd name="adj1" fmla="val -33759"/>
                <a:gd name="adj2" fmla="val -1327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rgbClr val="FFFFFF"/>
                  </a:solidFill>
                </a:rPr>
                <a:t>Request to authorization endpoint: </a:t>
              </a:r>
              <a:r>
                <a:rPr lang="en-US" sz="1836" dirty="0" err="1">
                  <a:solidFill>
                    <a:srgbClr val="FFFFFF"/>
                  </a:solidFill>
                </a:rPr>
                <a:t>client_id</a:t>
              </a:r>
              <a:r>
                <a:rPr lang="en-US" sz="1836" dirty="0">
                  <a:solidFill>
                    <a:srgbClr val="FFFFFF"/>
                  </a:solidFill>
                </a:rPr>
                <a:t>, </a:t>
              </a:r>
              <a:r>
                <a:rPr lang="en-US" sz="1836" dirty="0" err="1">
                  <a:solidFill>
                    <a:srgbClr val="FFFFFF"/>
                  </a:solidFill>
                </a:rPr>
                <a:t>redirectUri</a:t>
              </a:r>
              <a:r>
                <a:rPr lang="en-US" sz="1836" dirty="0">
                  <a:solidFill>
                    <a:srgbClr val="FFFFFF"/>
                  </a:solidFill>
                </a:rPr>
                <a:t>, </a:t>
              </a:r>
              <a:r>
                <a:rPr lang="en-US" sz="1836" dirty="0" err="1">
                  <a:solidFill>
                    <a:srgbClr val="FFFFFF"/>
                  </a:solidFill>
                </a:rPr>
                <a:t>response_type</a:t>
              </a:r>
              <a:r>
                <a:rPr lang="en-US" sz="1836" dirty="0">
                  <a:solidFill>
                    <a:srgbClr val="FFFFFF"/>
                  </a:solidFill>
                </a:rPr>
                <a:t>=code</a:t>
              </a:r>
            </a:p>
            <a:p>
              <a:pPr algn="ctr"/>
              <a:r>
                <a:rPr lang="en-US" sz="1836" b="1" dirty="0">
                  <a:solidFill>
                    <a:srgbClr val="00BCF2">
                      <a:lumMod val="40000"/>
                      <a:lumOff val="60000"/>
                    </a:srgbClr>
                  </a:solidFill>
                </a:rPr>
                <a:t>prompt=</a:t>
              </a:r>
              <a:r>
                <a:rPr lang="en-US" sz="1836" b="1" dirty="0" err="1">
                  <a:solidFill>
                    <a:srgbClr val="00BCF2">
                      <a:lumMod val="40000"/>
                      <a:lumOff val="60000"/>
                    </a:srgbClr>
                  </a:solidFill>
                </a:rPr>
                <a:t>admin_consent</a:t>
              </a:r>
              <a:endParaRPr lang="en-US" sz="1836" b="1" dirty="0">
                <a:solidFill>
                  <a:srgbClr val="00BCF2">
                    <a:lumMod val="40000"/>
                    <a:lumOff val="60000"/>
                  </a:srgbClr>
                </a:solidFill>
              </a:endParaRPr>
            </a:p>
          </p:txBody>
        </p:sp>
      </p:grpSp>
      <p:sp>
        <p:nvSpPr>
          <p:cNvPr id="26" name="TextBox 25"/>
          <p:cNvSpPr txBox="1"/>
          <p:nvPr/>
        </p:nvSpPr>
        <p:spPr>
          <a:xfrm>
            <a:off x="228542" y="4986450"/>
            <a:ext cx="4210869" cy="1787412"/>
          </a:xfrm>
          <a:prstGeom prst="rect">
            <a:avLst/>
          </a:prstGeom>
          <a:noFill/>
        </p:spPr>
        <p:txBody>
          <a:bodyPr wrap="square" rtlCol="0">
            <a:spAutoFit/>
          </a:bodyPr>
          <a:lstStyle/>
          <a:p>
            <a:pPr marL="342900" indent="-342900">
              <a:buFont typeface="Arial" panose="020B0604020202020204" pitchFamily="34" charset="0"/>
              <a:buChar char="•"/>
            </a:pPr>
            <a:r>
              <a:rPr lang="en-US" sz="1836" dirty="0" smtClean="0">
                <a:solidFill>
                  <a:srgbClr val="505050"/>
                </a:solidFill>
              </a:rPr>
              <a:t>Sign-Up using OAuth 2 Authorization Flows</a:t>
            </a:r>
          </a:p>
          <a:p>
            <a:pPr marL="342900" indent="-342900">
              <a:buFont typeface="Arial" panose="020B0604020202020204" pitchFamily="34" charset="0"/>
              <a:buChar char="•"/>
            </a:pPr>
            <a:r>
              <a:rPr lang="en-US" sz="1836" dirty="0" smtClean="0">
                <a:solidFill>
                  <a:srgbClr val="505050"/>
                </a:solidFill>
              </a:rPr>
              <a:t>Admin and User consent-able permissions</a:t>
            </a:r>
          </a:p>
          <a:p>
            <a:pPr marL="342900" indent="-342900">
              <a:buFont typeface="Arial" panose="020B0604020202020204" pitchFamily="34" charset="0"/>
              <a:buChar char="•"/>
            </a:pPr>
            <a:r>
              <a:rPr lang="en-US" sz="1836" dirty="0" smtClean="0">
                <a:solidFill>
                  <a:srgbClr val="505050"/>
                </a:solidFill>
              </a:rPr>
              <a:t>Sign-In </a:t>
            </a:r>
            <a:r>
              <a:rPr lang="en-US" sz="1836" dirty="0">
                <a:solidFill>
                  <a:srgbClr val="505050"/>
                </a:solidFill>
              </a:rPr>
              <a:t>can also use </a:t>
            </a:r>
            <a:r>
              <a:rPr lang="en-US" sz="1836" dirty="0" err="1">
                <a:solidFill>
                  <a:srgbClr val="505050"/>
                </a:solidFill>
              </a:rPr>
              <a:t>OpenID</a:t>
            </a:r>
            <a:r>
              <a:rPr lang="en-US" sz="1836" dirty="0">
                <a:solidFill>
                  <a:srgbClr val="505050"/>
                </a:solidFill>
              </a:rPr>
              <a:t> </a:t>
            </a:r>
            <a:r>
              <a:rPr lang="en-US" sz="1836" dirty="0" smtClean="0">
                <a:solidFill>
                  <a:srgbClr val="505050"/>
                </a:solidFill>
              </a:rPr>
              <a:t>Connect </a:t>
            </a:r>
            <a:r>
              <a:rPr lang="en-US" sz="1836" dirty="0">
                <a:solidFill>
                  <a:srgbClr val="505050"/>
                </a:solidFill>
              </a:rPr>
              <a:t>in future</a:t>
            </a:r>
          </a:p>
        </p:txBody>
      </p:sp>
    </p:spTree>
    <p:extLst>
      <p:ext uri="{BB962C8B-B14F-4D97-AF65-F5344CB8AC3E}">
        <p14:creationId xmlns:p14="http://schemas.microsoft.com/office/powerpoint/2010/main" val="533933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Registering the Session Picker App in Windows Azure AD</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2798679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Basic Auth Protocol Flow with Office 365</a:t>
            </a:r>
            <a:endParaRPr lang="en-US" dirty="0"/>
          </a:p>
        </p:txBody>
      </p:sp>
      <p:cxnSp>
        <p:nvCxnSpPr>
          <p:cNvPr id="5" name="Straight Connector 4"/>
          <p:cNvCxnSpPr/>
          <p:nvPr/>
        </p:nvCxnSpPr>
        <p:spPr>
          <a:xfrm>
            <a:off x="7738211" y="1881941"/>
            <a:ext cx="0" cy="330359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11" idx="2"/>
          </p:cNvCxnSpPr>
          <p:nvPr/>
        </p:nvCxnSpPr>
        <p:spPr>
          <a:xfrm>
            <a:off x="5876598" y="1861470"/>
            <a:ext cx="0" cy="330227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10" idx="2"/>
          </p:cNvCxnSpPr>
          <p:nvPr/>
        </p:nvCxnSpPr>
        <p:spPr>
          <a:xfrm>
            <a:off x="3712676" y="1861469"/>
            <a:ext cx="0" cy="460927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192747" y="1150898"/>
            <a:ext cx="1039858" cy="7105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dirty="0" smtClean="0">
                <a:solidFill>
                  <a:srgbClr val="FFFFFF"/>
                </a:solidFill>
              </a:rPr>
              <a:t>App</a:t>
            </a:r>
            <a:endParaRPr lang="en-US" sz="1400" dirty="0">
              <a:solidFill>
                <a:srgbClr val="FFFFFF"/>
              </a:solidFill>
            </a:endParaRPr>
          </a:p>
        </p:txBody>
      </p:sp>
      <p:sp>
        <p:nvSpPr>
          <p:cNvPr id="11" name="Rectangle 10"/>
          <p:cNvSpPr/>
          <p:nvPr/>
        </p:nvSpPr>
        <p:spPr>
          <a:xfrm>
            <a:off x="4989412" y="1150897"/>
            <a:ext cx="1774371" cy="7105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dirty="0">
                <a:solidFill>
                  <a:srgbClr val="FFFFFF"/>
                </a:solidFill>
              </a:rPr>
              <a:t>AAD OAuth2 </a:t>
            </a:r>
            <a:r>
              <a:rPr lang="en-US" sz="1200" dirty="0" smtClean="0">
                <a:solidFill>
                  <a:srgbClr val="FFFFFF"/>
                </a:solidFill>
              </a:rPr>
              <a:t>server</a:t>
            </a:r>
          </a:p>
          <a:p>
            <a:pPr algn="ctr"/>
            <a:r>
              <a:rPr lang="en-US" sz="1200" dirty="0" smtClean="0">
                <a:solidFill>
                  <a:srgbClr val="FFFFFF"/>
                </a:solidFill>
              </a:rPr>
              <a:t>Authorization/Token Issuing endpoints</a:t>
            </a:r>
            <a:endParaRPr lang="en-US" sz="1400" dirty="0">
              <a:solidFill>
                <a:srgbClr val="FFFFFF"/>
              </a:solidFill>
            </a:endParaRPr>
          </a:p>
        </p:txBody>
      </p:sp>
      <p:sp>
        <p:nvSpPr>
          <p:cNvPr id="12" name="Rectangle 11"/>
          <p:cNvSpPr/>
          <p:nvPr/>
        </p:nvSpPr>
        <p:spPr>
          <a:xfrm>
            <a:off x="7000914" y="1160006"/>
            <a:ext cx="1380863" cy="701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dirty="0" smtClean="0">
                <a:solidFill>
                  <a:srgbClr val="FFFFFF"/>
                </a:solidFill>
              </a:rPr>
              <a:t>Office 365 Exchange API </a:t>
            </a:r>
            <a:r>
              <a:rPr lang="en-US" sz="1400" dirty="0">
                <a:solidFill>
                  <a:srgbClr val="FFFFFF"/>
                </a:solidFill>
              </a:rPr>
              <a:t>endpoint</a:t>
            </a:r>
          </a:p>
        </p:txBody>
      </p:sp>
      <p:grpSp>
        <p:nvGrpSpPr>
          <p:cNvPr id="3" name="Group 2"/>
          <p:cNvGrpSpPr/>
          <p:nvPr/>
        </p:nvGrpSpPr>
        <p:grpSpPr>
          <a:xfrm>
            <a:off x="3712676" y="3592116"/>
            <a:ext cx="4025535" cy="1289411"/>
            <a:chOff x="3712676" y="3592116"/>
            <a:chExt cx="4025535" cy="1289411"/>
          </a:xfrm>
        </p:grpSpPr>
        <p:sp>
          <p:nvSpPr>
            <p:cNvPr id="20" name="TextBox 25"/>
            <p:cNvSpPr txBox="1"/>
            <p:nvPr/>
          </p:nvSpPr>
          <p:spPr>
            <a:xfrm>
              <a:off x="3973277" y="3601641"/>
              <a:ext cx="155126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Use Code to get  Exchange API Token</a:t>
              </a:r>
              <a:endParaRPr lang="en-US" sz="1000" dirty="0">
                <a:solidFill>
                  <a:srgbClr val="505050"/>
                </a:solidFill>
              </a:endParaRPr>
            </a:p>
          </p:txBody>
        </p:sp>
        <p:sp>
          <p:nvSpPr>
            <p:cNvPr id="21" name="TextBox 26"/>
            <p:cNvSpPr txBox="1"/>
            <p:nvPr/>
          </p:nvSpPr>
          <p:spPr>
            <a:xfrm>
              <a:off x="3973277" y="3982903"/>
              <a:ext cx="1551269"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Token Response</a:t>
              </a:r>
              <a:endParaRPr lang="en-US" sz="1000" dirty="0">
                <a:solidFill>
                  <a:srgbClr val="505050"/>
                </a:solidFill>
              </a:endParaRPr>
            </a:p>
          </p:txBody>
        </p:sp>
        <p:cxnSp>
          <p:nvCxnSpPr>
            <p:cNvPr id="22" name="Straight Arrow Connector 21"/>
            <p:cNvCxnSpPr/>
            <p:nvPr/>
          </p:nvCxnSpPr>
          <p:spPr>
            <a:xfrm flipV="1">
              <a:off x="3712676" y="4775154"/>
              <a:ext cx="4025535" cy="2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7"/>
            <p:cNvSpPr txBox="1"/>
            <p:nvPr/>
          </p:nvSpPr>
          <p:spPr>
            <a:xfrm>
              <a:off x="5311988" y="4635306"/>
              <a:ext cx="1216142" cy="246221"/>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Call API with Token</a:t>
              </a:r>
              <a:endParaRPr lang="en-US" sz="1000" dirty="0">
                <a:solidFill>
                  <a:srgbClr val="505050"/>
                </a:solidFill>
              </a:endParaRPr>
            </a:p>
          </p:txBody>
        </p:sp>
        <p:sp>
          <p:nvSpPr>
            <p:cNvPr id="24" name="Rectangle 23"/>
            <p:cNvSpPr/>
            <p:nvPr/>
          </p:nvSpPr>
          <p:spPr>
            <a:xfrm rot="5400000">
              <a:off x="5500943" y="3853801"/>
              <a:ext cx="751308" cy="227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dirty="0">
                <a:solidFill>
                  <a:srgbClr val="505050"/>
                </a:solidFill>
              </a:endParaRPr>
            </a:p>
          </p:txBody>
        </p:sp>
        <p:cxnSp>
          <p:nvCxnSpPr>
            <p:cNvPr id="25" name="Straight Arrow Connector 24"/>
            <p:cNvCxnSpPr/>
            <p:nvPr/>
          </p:nvCxnSpPr>
          <p:spPr>
            <a:xfrm>
              <a:off x="3712676" y="3800237"/>
              <a:ext cx="20499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712676" y="4190762"/>
              <a:ext cx="2049952"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3712676" y="5181336"/>
            <a:ext cx="5611478" cy="1289411"/>
            <a:chOff x="3712676" y="5181336"/>
            <a:chExt cx="5611478" cy="1289411"/>
          </a:xfrm>
        </p:grpSpPr>
        <p:sp>
          <p:nvSpPr>
            <p:cNvPr id="28" name="TextBox 33"/>
            <p:cNvSpPr txBox="1"/>
            <p:nvPr/>
          </p:nvSpPr>
          <p:spPr>
            <a:xfrm>
              <a:off x="3813608" y="5190861"/>
              <a:ext cx="171094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Use refresh token to get SharePoint API Token</a:t>
              </a:r>
              <a:endParaRPr lang="en-US" sz="1000" dirty="0">
                <a:solidFill>
                  <a:srgbClr val="505050"/>
                </a:solidFill>
              </a:endParaRPr>
            </a:p>
          </p:txBody>
        </p:sp>
        <p:sp>
          <p:nvSpPr>
            <p:cNvPr id="29" name="TextBox 37"/>
            <p:cNvSpPr txBox="1"/>
            <p:nvPr/>
          </p:nvSpPr>
          <p:spPr>
            <a:xfrm>
              <a:off x="3973278" y="5572123"/>
              <a:ext cx="1551269"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Token Response</a:t>
              </a:r>
              <a:endParaRPr lang="en-US" sz="1000" dirty="0">
                <a:solidFill>
                  <a:srgbClr val="505050"/>
                </a:solidFill>
              </a:endParaRPr>
            </a:p>
          </p:txBody>
        </p:sp>
        <p:sp>
          <p:nvSpPr>
            <p:cNvPr id="30" name="TextBox 38"/>
            <p:cNvSpPr txBox="1"/>
            <p:nvPr/>
          </p:nvSpPr>
          <p:spPr>
            <a:xfrm>
              <a:off x="5311989" y="6224526"/>
              <a:ext cx="1216142" cy="246221"/>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Call API with Token</a:t>
              </a:r>
              <a:endParaRPr lang="en-US" sz="1000" dirty="0">
                <a:solidFill>
                  <a:srgbClr val="505050"/>
                </a:solidFill>
              </a:endParaRPr>
            </a:p>
          </p:txBody>
        </p:sp>
        <p:sp>
          <p:nvSpPr>
            <p:cNvPr id="31" name="Rectangle 30"/>
            <p:cNvSpPr/>
            <p:nvPr/>
          </p:nvSpPr>
          <p:spPr>
            <a:xfrm rot="5400000">
              <a:off x="5500944" y="5443021"/>
              <a:ext cx="751308" cy="227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dirty="0">
                <a:solidFill>
                  <a:srgbClr val="505050"/>
                </a:solidFill>
              </a:endParaRPr>
            </a:p>
          </p:txBody>
        </p:sp>
        <p:cxnSp>
          <p:nvCxnSpPr>
            <p:cNvPr id="32" name="Straight Arrow Connector 31"/>
            <p:cNvCxnSpPr/>
            <p:nvPr/>
          </p:nvCxnSpPr>
          <p:spPr>
            <a:xfrm>
              <a:off x="3712677" y="5389457"/>
              <a:ext cx="20499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3712677" y="5779982"/>
              <a:ext cx="2049952"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712676" y="6437164"/>
              <a:ext cx="5611478" cy="1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9296342" y="1882291"/>
            <a:ext cx="27812" cy="466297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8559045" y="1160356"/>
            <a:ext cx="1380863" cy="701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400" dirty="0" smtClean="0">
                <a:solidFill>
                  <a:srgbClr val="FFFFFF"/>
                </a:solidFill>
              </a:rPr>
              <a:t>Office 365 SharePoint API </a:t>
            </a:r>
            <a:r>
              <a:rPr lang="en-US" sz="1400" dirty="0">
                <a:solidFill>
                  <a:srgbClr val="FFFFFF"/>
                </a:solidFill>
              </a:rPr>
              <a:t>endpoint</a:t>
            </a:r>
          </a:p>
        </p:txBody>
      </p:sp>
      <p:grpSp>
        <p:nvGrpSpPr>
          <p:cNvPr id="2" name="Group 1"/>
          <p:cNvGrpSpPr/>
          <p:nvPr/>
        </p:nvGrpSpPr>
        <p:grpSpPr>
          <a:xfrm>
            <a:off x="1493837" y="1848497"/>
            <a:ext cx="4993336" cy="1782399"/>
            <a:chOff x="1493837" y="1848497"/>
            <a:chExt cx="4993336" cy="1782399"/>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837" y="1848497"/>
              <a:ext cx="2117909" cy="1782399"/>
            </a:xfrm>
            <a:prstGeom prst="rect">
              <a:avLst/>
            </a:prstGeom>
          </p:spPr>
        </p:pic>
        <p:sp>
          <p:nvSpPr>
            <p:cNvPr id="37" name="TextBox 5"/>
            <p:cNvSpPr txBox="1"/>
            <p:nvPr/>
          </p:nvSpPr>
          <p:spPr>
            <a:xfrm>
              <a:off x="2158115" y="3226189"/>
              <a:ext cx="808402"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dirty="0" smtClean="0">
                  <a:solidFill>
                    <a:srgbClr val="505050"/>
                  </a:solidFill>
                </a:rPr>
                <a:t>User</a:t>
              </a:r>
              <a:endParaRPr lang="en-US" sz="1400" dirty="0">
                <a:solidFill>
                  <a:srgbClr val="505050"/>
                </a:solidFill>
              </a:endParaRPr>
            </a:p>
          </p:txBody>
        </p:sp>
        <p:cxnSp>
          <p:nvCxnSpPr>
            <p:cNvPr id="38" name="Straight Arrow Connector 37"/>
            <p:cNvCxnSpPr/>
            <p:nvPr/>
          </p:nvCxnSpPr>
          <p:spPr>
            <a:xfrm>
              <a:off x="3794454" y="2430066"/>
              <a:ext cx="19681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rot="5400000">
              <a:off x="3098993" y="2667660"/>
              <a:ext cx="1229137" cy="2279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dirty="0">
                <a:solidFill>
                  <a:srgbClr val="505050"/>
                </a:solidFill>
              </a:endParaRPr>
            </a:p>
          </p:txBody>
        </p:sp>
        <p:sp>
          <p:nvSpPr>
            <p:cNvPr id="40" name="Rectangle 39"/>
            <p:cNvSpPr/>
            <p:nvPr/>
          </p:nvSpPr>
          <p:spPr>
            <a:xfrm rot="5400000">
              <a:off x="5262029" y="2654032"/>
              <a:ext cx="1229136" cy="227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400" dirty="0">
                <a:solidFill>
                  <a:srgbClr val="505050"/>
                </a:solidFill>
              </a:endParaRPr>
            </a:p>
          </p:txBody>
        </p:sp>
        <p:sp>
          <p:nvSpPr>
            <p:cNvPr id="41" name="TextBox 13"/>
            <p:cNvSpPr txBox="1"/>
            <p:nvPr/>
          </p:nvSpPr>
          <p:spPr>
            <a:xfrm>
              <a:off x="4440403" y="2221945"/>
              <a:ext cx="118110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solidFill>
                    <a:srgbClr val="505050"/>
                  </a:solidFill>
                </a:rPr>
                <a:t>Authorization</a:t>
              </a:r>
              <a:br>
                <a:rPr lang="en-US" sz="1000" dirty="0" smtClean="0">
                  <a:solidFill>
                    <a:srgbClr val="505050"/>
                  </a:solidFill>
                </a:rPr>
              </a:br>
              <a:r>
                <a:rPr lang="en-US" sz="1000" dirty="0" smtClean="0">
                  <a:solidFill>
                    <a:srgbClr val="505050"/>
                  </a:solidFill>
                </a:rPr>
                <a:t>Request</a:t>
              </a:r>
              <a:endParaRPr lang="en-US" sz="1000" dirty="0">
                <a:solidFill>
                  <a:srgbClr val="505050"/>
                </a:solidFill>
              </a:endParaRPr>
            </a:p>
          </p:txBody>
        </p:sp>
        <p:sp>
          <p:nvSpPr>
            <p:cNvPr id="42" name="TextBox 14"/>
            <p:cNvSpPr txBox="1"/>
            <p:nvPr/>
          </p:nvSpPr>
          <p:spPr>
            <a:xfrm>
              <a:off x="5182518" y="2644890"/>
              <a:ext cx="1304655" cy="246221"/>
            </a:xfrm>
            <a:prstGeom prst="rect">
              <a:avLst/>
            </a:prstGeom>
            <a:solidFill>
              <a:schemeClr val="bg1">
                <a:alpha val="8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smtClean="0">
                  <a:solidFill>
                    <a:srgbClr val="505050"/>
                  </a:solidFill>
                </a:rPr>
                <a:t>User Login &amp; Consent</a:t>
              </a:r>
              <a:endParaRPr lang="en-US" sz="1000" dirty="0">
                <a:solidFill>
                  <a:srgbClr val="505050"/>
                </a:solidFill>
              </a:endParaRPr>
            </a:p>
          </p:txBody>
        </p:sp>
        <p:cxnSp>
          <p:nvCxnSpPr>
            <p:cNvPr id="43" name="Straight Arrow Connector 42"/>
            <p:cNvCxnSpPr>
              <a:endCxn id="42" idx="1"/>
            </p:cNvCxnSpPr>
            <p:nvPr/>
          </p:nvCxnSpPr>
          <p:spPr>
            <a:xfrm>
              <a:off x="2680029" y="2768001"/>
              <a:ext cx="2502489" cy="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44" name="TextBox 24"/>
            <p:cNvSpPr txBox="1"/>
            <p:nvPr/>
          </p:nvSpPr>
          <p:spPr>
            <a:xfrm>
              <a:off x="4477560" y="2979968"/>
              <a:ext cx="61869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rgbClr val="505050"/>
                  </a:solidFill>
                </a:rPr>
                <a:t>Code</a:t>
              </a:r>
              <a:endParaRPr lang="en-US" sz="1000" dirty="0">
                <a:solidFill>
                  <a:srgbClr val="505050"/>
                </a:solidFill>
              </a:endParaRPr>
            </a:p>
          </p:txBody>
        </p:sp>
        <p:cxnSp>
          <p:nvCxnSpPr>
            <p:cNvPr id="45" name="Straight Arrow Connector 44"/>
            <p:cNvCxnSpPr/>
            <p:nvPr/>
          </p:nvCxnSpPr>
          <p:spPr>
            <a:xfrm>
              <a:off x="3826645" y="3177123"/>
              <a:ext cx="1935983"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125393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a:t>Auth</a:t>
            </a:r>
            <a:r>
              <a:rPr lang="en-US" sz="4800"/>
              <a:t> to </a:t>
            </a:r>
            <a:r>
              <a:rPr lang="en-US" sz="4800" smtClean="0"/>
              <a:t>multiple </a:t>
            </a:r>
            <a:r>
              <a:rPr lang="en-US" sz="4800" dirty="0"/>
              <a:t>workloads in Office 365</a:t>
            </a:r>
          </a:p>
        </p:txBody>
      </p:sp>
      <p:sp>
        <p:nvSpPr>
          <p:cNvPr id="2" name="Text Placeholder 1"/>
          <p:cNvSpPr>
            <a:spLocks noGrp="1"/>
          </p:cNvSpPr>
          <p:nvPr>
            <p:ph type="body" sz="quarter" idx="10"/>
          </p:nvPr>
        </p:nvSpPr>
        <p:spPr>
          <a:xfrm>
            <a:off x="267922" y="1193188"/>
            <a:ext cx="5486399" cy="2973122"/>
          </a:xfrm>
        </p:spPr>
        <p:txBody>
          <a:bodyPr/>
          <a:lstStyle/>
          <a:p>
            <a:r>
              <a:rPr lang="en-US" sz="2400" dirty="0"/>
              <a:t>Each Office 365 </a:t>
            </a:r>
            <a:r>
              <a:rPr lang="en-US" sz="2400"/>
              <a:t>Workload </a:t>
            </a:r>
            <a:r>
              <a:rPr lang="en-US" sz="2400" dirty="0"/>
              <a:t>API</a:t>
            </a:r>
            <a:r>
              <a:rPr lang="en-US" sz="2400"/>
              <a:t> requires </a:t>
            </a:r>
            <a:r>
              <a:rPr lang="en-US" sz="2400" dirty="0"/>
              <a:t>a different </a:t>
            </a:r>
            <a:r>
              <a:rPr lang="en-US" sz="2400" dirty="0" err="1"/>
              <a:t>AccessToken</a:t>
            </a:r>
            <a:endParaRPr lang="en-US" sz="2400" dirty="0"/>
          </a:p>
          <a:p>
            <a:r>
              <a:rPr lang="en-US" sz="2400" dirty="0" err="1"/>
              <a:t>AccessToken</a:t>
            </a:r>
            <a:r>
              <a:rPr lang="en-US" sz="2400" dirty="0"/>
              <a:t> is workload (API) specific</a:t>
            </a:r>
          </a:p>
          <a:p>
            <a:r>
              <a:rPr lang="en-US" sz="2400" dirty="0" err="1"/>
              <a:t>RefreshToken</a:t>
            </a:r>
            <a:r>
              <a:rPr lang="en-US" sz="2400" dirty="0"/>
              <a:t> is global</a:t>
            </a:r>
          </a:p>
          <a:p>
            <a:r>
              <a:rPr lang="en-US" sz="2400" dirty="0"/>
              <a:t>Usage of the same </a:t>
            </a:r>
            <a:r>
              <a:rPr lang="en-US" sz="2400" dirty="0" err="1"/>
              <a:t>RefreshToken</a:t>
            </a:r>
            <a:r>
              <a:rPr lang="en-US" sz="2400" dirty="0"/>
              <a:t> to acquire separate </a:t>
            </a:r>
            <a:r>
              <a:rPr lang="en-US" sz="2400" dirty="0" err="1"/>
              <a:t>AccessTokens</a:t>
            </a:r>
            <a:r>
              <a:rPr lang="en-US" sz="2400" dirty="0"/>
              <a:t> for each Office 365 </a:t>
            </a:r>
            <a:r>
              <a:rPr lang="en-US" sz="2400"/>
              <a:t>Workload API</a:t>
            </a:r>
            <a:endParaRPr lang="en-US" sz="2400" dirty="0"/>
          </a:p>
        </p:txBody>
      </p:sp>
      <p:sp>
        <p:nvSpPr>
          <p:cNvPr id="4" name="Text Placeholder 3"/>
          <p:cNvSpPr>
            <a:spLocks noGrp="1"/>
          </p:cNvSpPr>
          <p:nvPr>
            <p:ph type="body" sz="quarter" idx="11"/>
          </p:nvPr>
        </p:nvSpPr>
        <p:spPr>
          <a:xfrm>
            <a:off x="6675439" y="1212849"/>
            <a:ext cx="5486399" cy="3167021"/>
          </a:xfrm>
        </p:spPr>
        <p:txBody>
          <a:bodyPr/>
          <a:lstStyle/>
          <a:p>
            <a:r>
              <a:rPr lang="en-US" sz="2400" dirty="0" err="1"/>
              <a:t>AccessToken</a:t>
            </a:r>
            <a:endParaRPr lang="en-US" sz="2400" dirty="0"/>
          </a:p>
          <a:p>
            <a:pPr marL="342900" lvl="1" indent="-342900">
              <a:buFont typeface="Arial" panose="020B0604020202020204" pitchFamily="34" charset="0"/>
              <a:buChar char="•"/>
            </a:pPr>
            <a:r>
              <a:rPr lang="en-US" sz="1800" dirty="0"/>
              <a:t>Relatively</a:t>
            </a:r>
            <a:r>
              <a:rPr lang="en-US" sz="1800"/>
              <a:t> short lived: Valid </a:t>
            </a:r>
            <a:r>
              <a:rPr lang="en-US" sz="1800" dirty="0"/>
              <a:t>for 1 hour</a:t>
            </a:r>
          </a:p>
          <a:p>
            <a:pPr marL="342900" lvl="1" indent="-342900">
              <a:buFont typeface="Arial" panose="020B0604020202020204" pitchFamily="34" charset="0"/>
              <a:buChar char="•"/>
            </a:pPr>
            <a:r>
              <a:rPr lang="en-US" sz="1800" dirty="0"/>
              <a:t>Best</a:t>
            </a:r>
            <a:r>
              <a:rPr lang="en-US" sz="1800"/>
              <a:t> practice: App should handle 401 from Office 365 API and get new token</a:t>
            </a:r>
            <a:endParaRPr lang="en-US" sz="1800" dirty="0"/>
          </a:p>
          <a:p>
            <a:r>
              <a:rPr lang="en-US" sz="2400" dirty="0" err="1"/>
              <a:t>RefreshToken</a:t>
            </a:r>
            <a:endParaRPr lang="en-US" sz="2400" dirty="0"/>
          </a:p>
          <a:p>
            <a:r>
              <a:rPr lang="en-US" sz="1800" dirty="0">
                <a:gradFill>
                  <a:gsLst>
                    <a:gs pos="1250">
                      <a:schemeClr val="tx1"/>
                    </a:gs>
                    <a:gs pos="100000">
                      <a:schemeClr val="tx1"/>
                    </a:gs>
                  </a:gsLst>
                  <a:lin ang="5400000" scaled="0"/>
                </a:gradFill>
                <a:latin typeface="+mn-lt"/>
              </a:rPr>
              <a:t>Long</a:t>
            </a:r>
            <a:r>
              <a:rPr lang="en-US" sz="1800">
                <a:gradFill>
                  <a:gsLst>
                    <a:gs pos="1250">
                      <a:schemeClr val="tx1"/>
                    </a:gs>
                    <a:gs pos="100000">
                      <a:schemeClr val="tx1"/>
                    </a:gs>
                  </a:gsLst>
                  <a:lin ang="5400000" scaled="0"/>
                </a:gradFill>
                <a:latin typeface="+mn-lt"/>
              </a:rPr>
              <a:t> lived. Treat it is as “forever”.</a:t>
            </a:r>
            <a:endParaRPr lang="en-US" sz="1800" dirty="0">
              <a:gradFill>
                <a:gsLst>
                  <a:gs pos="1250">
                    <a:schemeClr val="tx1"/>
                  </a:gs>
                  <a:gs pos="100000">
                    <a:schemeClr val="tx1"/>
                  </a:gs>
                </a:gsLst>
                <a:lin ang="5400000" scaled="0"/>
              </a:gradFill>
              <a:latin typeface="+mn-lt"/>
            </a:endParaRPr>
          </a:p>
          <a:p>
            <a:r>
              <a:rPr lang="en-US" sz="1800">
                <a:gradFill>
                  <a:gsLst>
                    <a:gs pos="1250">
                      <a:schemeClr val="tx1"/>
                    </a:gs>
                    <a:gs pos="100000">
                      <a:schemeClr val="tx1"/>
                    </a:gs>
                  </a:gsLst>
                  <a:lin ang="5400000" scaled="0"/>
                </a:gradFill>
                <a:latin typeface="+mn-lt"/>
              </a:rPr>
              <a:t>Best </a:t>
            </a:r>
            <a:r>
              <a:rPr lang="en-US" sz="1800" smtClean="0">
                <a:gradFill>
                  <a:gsLst>
                    <a:gs pos="1250">
                      <a:schemeClr val="tx1"/>
                    </a:gs>
                    <a:gs pos="100000">
                      <a:schemeClr val="tx1"/>
                    </a:gs>
                  </a:gsLst>
                  <a:lin ang="5400000" scaled="0"/>
                </a:gradFill>
                <a:latin typeface="+mn-lt"/>
              </a:rPr>
              <a:t>practice</a:t>
            </a:r>
            <a:r>
              <a:rPr lang="en-US" sz="1800" smtClean="0"/>
              <a:t>: </a:t>
            </a:r>
            <a:r>
              <a:rPr lang="en-US" sz="1800">
                <a:gradFill>
                  <a:gsLst>
                    <a:gs pos="1250">
                      <a:schemeClr val="tx1"/>
                    </a:gs>
                    <a:gs pos="100000">
                      <a:schemeClr val="tx1"/>
                    </a:gs>
                  </a:gsLst>
                  <a:lin ang="5400000" scaled="0"/>
                </a:gradFill>
                <a:latin typeface="+mn-lt"/>
              </a:rPr>
              <a:t>App should handle “invalid_grant” return form token issuing endpoint and redirect to authorization </a:t>
            </a:r>
            <a:r>
              <a:rPr lang="en-US" sz="1800" smtClean="0">
                <a:gradFill>
                  <a:gsLst>
                    <a:gs pos="1250">
                      <a:schemeClr val="tx1"/>
                    </a:gs>
                    <a:gs pos="100000">
                      <a:schemeClr val="tx1"/>
                    </a:gs>
                  </a:gsLst>
                  <a:lin ang="5400000" scaled="0"/>
                </a:gradFill>
                <a:latin typeface="+mn-lt"/>
              </a:rPr>
              <a:t>endpoint</a:t>
            </a:r>
            <a:endParaRPr lang="en-US" sz="1800" dirty="0">
              <a:gradFill>
                <a:gsLst>
                  <a:gs pos="1250">
                    <a:schemeClr val="tx1"/>
                  </a:gs>
                  <a:gs pos="100000">
                    <a:schemeClr val="tx1"/>
                  </a:gs>
                </a:gsLst>
                <a:lin ang="5400000" scaled="0"/>
              </a:gradFill>
              <a:latin typeface="+mn-lt"/>
            </a:endParaRPr>
          </a:p>
        </p:txBody>
      </p:sp>
      <p:sp>
        <p:nvSpPr>
          <p:cNvPr id="5" name="Rectangle 5"/>
          <p:cNvSpPr/>
          <p:nvPr/>
        </p:nvSpPr>
        <p:spPr bwMode="auto">
          <a:xfrm>
            <a:off x="1791920" y="4838195"/>
            <a:ext cx="8763000" cy="1206042"/>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a:solidFill>
                  <a:srgbClr val="FFFFFF"/>
                </a:solidFill>
              </a:rPr>
              <a:t>Application only needs to maintain single </a:t>
            </a:r>
            <a:r>
              <a:rPr lang="en-US" sz="2400" dirty="0" err="1" smtClean="0">
                <a:solidFill>
                  <a:srgbClr val="FFFFFF"/>
                </a:solidFill>
              </a:rPr>
              <a:t>RefreshToken</a:t>
            </a:r>
            <a:endParaRPr lang="en-US" sz="2400" dirty="0">
              <a:solidFill>
                <a:srgbClr val="FFFFFF"/>
              </a:solidFill>
            </a:endParaRPr>
          </a:p>
        </p:txBody>
      </p:sp>
    </p:spTree>
    <p:extLst>
      <p:ext uri="{BB962C8B-B14F-4D97-AF65-F5344CB8AC3E}">
        <p14:creationId xmlns:p14="http://schemas.microsoft.com/office/powerpoint/2010/main" val="156665916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type="body" sz="quarter" idx="10"/>
          </p:nvPr>
        </p:nvSpPr>
        <p:spPr>
          <a:xfrm>
            <a:off x="332566" y="4653823"/>
            <a:ext cx="11887200" cy="1434239"/>
          </a:xfrm>
          <a:prstGeom prst="rect">
            <a:avLst/>
          </a:prstGeom>
        </p:spPr>
        <p:txBody>
          <a:bodyPr/>
          <a:lstStyle/>
          <a:p>
            <a:pPr marL="291436" indent="-291436">
              <a:buFont typeface="Arial" panose="020B0604020202020204" pitchFamily="34" charset="0"/>
              <a:buChar char="•"/>
            </a:pPr>
            <a:r>
              <a:rPr lang="en-US" sz="2800" dirty="0" smtClean="0"/>
              <a:t>Admin consent – record that the organization has signed up (tenant ID)</a:t>
            </a:r>
          </a:p>
          <a:p>
            <a:pPr marL="291436" indent="-291436">
              <a:buFont typeface="Arial" panose="020B0604020202020204" pitchFamily="34" charset="0"/>
              <a:buChar char="•"/>
            </a:pPr>
            <a:r>
              <a:rPr lang="en-US" sz="2800" dirty="0" smtClean="0"/>
              <a:t>User consent – record that the user has signed up (UPN, display name and object ID)</a:t>
            </a:r>
            <a:endParaRPr lang="en-US" sz="2800" dirty="0"/>
          </a:p>
        </p:txBody>
      </p:sp>
      <p:sp>
        <p:nvSpPr>
          <p:cNvPr id="4" name="Title 3"/>
          <p:cNvSpPr>
            <a:spLocks noGrp="1"/>
          </p:cNvSpPr>
          <p:nvPr>
            <p:ph type="title"/>
          </p:nvPr>
        </p:nvSpPr>
        <p:spPr/>
        <p:txBody>
          <a:bodyPr/>
          <a:lstStyle/>
          <a:p>
            <a:r>
              <a:rPr lang="en-US" dirty="0" smtClean="0"/>
              <a:t>What’s In A JWT token and using that in the Sign-Up flow</a:t>
            </a:r>
            <a:endParaRPr lang="en-US" dirty="0"/>
          </a:p>
        </p:txBody>
      </p:sp>
      <p:sp>
        <p:nvSpPr>
          <p:cNvPr id="2" name="Slide Number Placeholder 1"/>
          <p:cNvSpPr>
            <a:spLocks noGrp="1"/>
          </p:cNvSpPr>
          <p:nvPr>
            <p:ph type="sldNum" sz="quarter" idx="4294967295"/>
          </p:nvPr>
        </p:nvSpPr>
        <p:spPr>
          <a:xfrm>
            <a:off x="9094788" y="6483350"/>
            <a:ext cx="3341687" cy="371475"/>
          </a:xfrm>
          <a:prstGeom prst="rect">
            <a:avLst/>
          </a:prstGeom>
        </p:spPr>
        <p:txBody>
          <a:bodyPr/>
          <a:lstStyle/>
          <a:p>
            <a:fld id="{0A164282-434E-41D4-9582-783D542A7B68}" type="slidenum">
              <a:rPr lang="en-US" smtClean="0">
                <a:solidFill>
                  <a:srgbClr val="505050"/>
                </a:solidFill>
              </a:rPr>
              <a:pPr/>
              <a:t>15</a:t>
            </a:fld>
            <a:endParaRPr lang="en-US" dirty="0">
              <a:solidFill>
                <a:srgbClr val="505050"/>
              </a:solidFill>
            </a:endParaRPr>
          </a:p>
        </p:txBody>
      </p:sp>
      <p:graphicFrame>
        <p:nvGraphicFramePr>
          <p:cNvPr id="5" name="Table 4"/>
          <p:cNvGraphicFramePr>
            <a:graphicFrameLocks noGrp="1"/>
          </p:cNvGraphicFramePr>
          <p:nvPr>
            <p:extLst/>
          </p:nvPr>
        </p:nvGraphicFramePr>
        <p:xfrm>
          <a:off x="655637" y="2121435"/>
          <a:ext cx="11049000" cy="2269332"/>
        </p:xfrm>
        <a:graphic>
          <a:graphicData uri="http://schemas.openxmlformats.org/drawingml/2006/table">
            <a:tbl>
              <a:tblPr firstRow="1" bandRow="1">
                <a:tableStyleId>{5C22544A-7EE6-4342-B048-85BDC9FD1C3A}</a:tableStyleId>
              </a:tblPr>
              <a:tblGrid>
                <a:gridCol w="2895600">
                  <a:extLst>
                    <a:ext uri="{9D8B030D-6E8A-4147-A177-3AD203B41FA5}">
                      <a16:colId xmlns:a16="http://schemas.microsoft.com/office/drawing/2014/main" xmlns="" val="3257232792"/>
                    </a:ext>
                  </a:extLst>
                </a:gridCol>
                <a:gridCol w="4648200">
                  <a:extLst>
                    <a:ext uri="{9D8B030D-6E8A-4147-A177-3AD203B41FA5}">
                      <a16:colId xmlns:a16="http://schemas.microsoft.com/office/drawing/2014/main" xmlns="" val="409910748"/>
                    </a:ext>
                  </a:extLst>
                </a:gridCol>
                <a:gridCol w="3505200">
                  <a:extLst>
                    <a:ext uri="{9D8B030D-6E8A-4147-A177-3AD203B41FA5}">
                      <a16:colId xmlns:a16="http://schemas.microsoft.com/office/drawing/2014/main" xmlns="" val="1189827680"/>
                    </a:ext>
                  </a:extLst>
                </a:gridCol>
              </a:tblGrid>
              <a:tr h="378222">
                <a:tc>
                  <a:txBody>
                    <a:bodyPr/>
                    <a:lstStyle/>
                    <a:p>
                      <a:r>
                        <a:rPr lang="en-US" sz="1800" dirty="0" smtClean="0"/>
                        <a:t>Claim</a:t>
                      </a:r>
                      <a:endParaRPr lang="en-US" sz="1800" dirty="0"/>
                    </a:p>
                  </a:txBody>
                  <a:tcPr marL="93260" marR="93260" marT="46630" marB="46630"/>
                </a:tc>
                <a:tc>
                  <a:txBody>
                    <a:bodyPr/>
                    <a:lstStyle/>
                    <a:p>
                      <a:r>
                        <a:rPr lang="en-US" sz="1800" dirty="0" smtClean="0"/>
                        <a:t>Example</a:t>
                      </a:r>
                      <a:endParaRPr lang="en-US" sz="1800" dirty="0"/>
                    </a:p>
                  </a:txBody>
                  <a:tcPr marL="93260" marR="93260" marT="46630" marB="46630"/>
                </a:tc>
                <a:tc>
                  <a:txBody>
                    <a:bodyPr/>
                    <a:lstStyle/>
                    <a:p>
                      <a:r>
                        <a:rPr lang="en-US" sz="1800" dirty="0" smtClean="0"/>
                        <a:t>Intended</a:t>
                      </a:r>
                      <a:r>
                        <a:rPr lang="en-US" sz="1800" baseline="0" dirty="0" smtClean="0"/>
                        <a:t> Purpose</a:t>
                      </a:r>
                      <a:endParaRPr lang="en-US" sz="1800" dirty="0"/>
                    </a:p>
                  </a:txBody>
                  <a:tcPr marL="93260" marR="93260" marT="46630" marB="46630"/>
                </a:tc>
                <a:extLst>
                  <a:ext uri="{0D108BD9-81ED-4DB2-BD59-A6C34878D82A}">
                    <a16:rowId xmlns:a16="http://schemas.microsoft.com/office/drawing/2014/main" xmlns="" val="1246975212"/>
                  </a:ext>
                </a:extLst>
              </a:tr>
              <a:tr h="378222">
                <a:tc>
                  <a:txBody>
                    <a:bodyPr/>
                    <a:lstStyle/>
                    <a:p>
                      <a:r>
                        <a:rPr lang="en-US" sz="1800" dirty="0" smtClean="0"/>
                        <a:t>Tenant ID [</a:t>
                      </a:r>
                      <a:r>
                        <a:rPr lang="en-US" sz="1800" dirty="0" err="1" smtClean="0"/>
                        <a:t>tid</a:t>
                      </a:r>
                      <a:r>
                        <a:rPr lang="en-US" sz="1800" dirty="0" smtClean="0"/>
                        <a:t>]</a:t>
                      </a:r>
                      <a:endParaRPr lang="en-US" sz="1800" dirty="0"/>
                    </a:p>
                  </a:txBody>
                  <a:tcPr marL="93260" marR="93260" marT="46630" marB="46630"/>
                </a:tc>
                <a:tc>
                  <a:txBody>
                    <a:bodyPr/>
                    <a:lstStyle/>
                    <a:p>
                      <a:pPr algn="ctr"/>
                      <a:r>
                        <a:rPr lang="en-US" sz="1800" b="0" i="0" kern="1200" dirty="0" smtClean="0">
                          <a:solidFill>
                            <a:schemeClr val="dk1"/>
                          </a:solidFill>
                          <a:effectLst/>
                          <a:latin typeface="+mn-lt"/>
                          <a:ea typeface="+mn-ea"/>
                          <a:cs typeface="+mn-cs"/>
                        </a:rPr>
                        <a:t>09f9ea02-9be8-4597-86b9-32935a17723e</a:t>
                      </a:r>
                      <a:endParaRPr lang="en-US" sz="1800" dirty="0"/>
                    </a:p>
                  </a:txBody>
                  <a:tcPr marL="93260" marR="93260" marT="46630" marB="46630"/>
                </a:tc>
                <a:tc>
                  <a:txBody>
                    <a:bodyPr/>
                    <a:lstStyle/>
                    <a:p>
                      <a:r>
                        <a:rPr lang="en-US" sz="1800" dirty="0" smtClean="0"/>
                        <a:t>Immutable tenant identifier</a:t>
                      </a:r>
                      <a:endParaRPr lang="en-US" sz="1800" dirty="0"/>
                    </a:p>
                  </a:txBody>
                  <a:tcPr marL="93260" marR="93260" marT="46630" marB="46630"/>
                </a:tc>
                <a:extLst>
                  <a:ext uri="{0D108BD9-81ED-4DB2-BD59-A6C34878D82A}">
                    <a16:rowId xmlns:a16="http://schemas.microsoft.com/office/drawing/2014/main" xmlns="" val="388528712"/>
                  </a:ext>
                </a:extLst>
              </a:tr>
              <a:tr h="378222">
                <a:tc>
                  <a:txBody>
                    <a:bodyPr/>
                    <a:lstStyle/>
                    <a:p>
                      <a:r>
                        <a:rPr lang="en-US" sz="1800" dirty="0" smtClean="0"/>
                        <a:t>UPN [</a:t>
                      </a:r>
                      <a:r>
                        <a:rPr lang="en-US" sz="1800" dirty="0" err="1" smtClean="0"/>
                        <a:t>upn</a:t>
                      </a:r>
                      <a:r>
                        <a:rPr lang="en-US" sz="1800" dirty="0" smtClean="0"/>
                        <a:t>]</a:t>
                      </a:r>
                      <a:endParaRPr lang="en-US" sz="1800" dirty="0"/>
                    </a:p>
                  </a:txBody>
                  <a:tcPr marL="93260" marR="93260" marT="46630" marB="46630"/>
                </a:tc>
                <a:tc>
                  <a:txBody>
                    <a:bodyPr/>
                    <a:lstStyle/>
                    <a:p>
                      <a:pPr algn="ctr"/>
                      <a:r>
                        <a:rPr lang="en-US" sz="1800" dirty="0" smtClean="0"/>
                        <a:t>mattleib@imgeeky.ccsctp.net</a:t>
                      </a:r>
                      <a:endParaRPr lang="en-US" sz="1800" dirty="0"/>
                    </a:p>
                  </a:txBody>
                  <a:tcPr marL="93260" marR="93260" marT="46630" marB="46630"/>
                </a:tc>
                <a:tc>
                  <a:txBody>
                    <a:bodyPr/>
                    <a:lstStyle/>
                    <a:p>
                      <a:r>
                        <a:rPr lang="en-US" sz="1800" dirty="0" smtClean="0"/>
                        <a:t>Display only</a:t>
                      </a:r>
                      <a:endParaRPr lang="en-US" sz="1800" dirty="0"/>
                    </a:p>
                  </a:txBody>
                  <a:tcPr marL="93260" marR="93260" marT="46630" marB="46630"/>
                </a:tc>
                <a:extLst>
                  <a:ext uri="{0D108BD9-81ED-4DB2-BD59-A6C34878D82A}">
                    <a16:rowId xmlns:a16="http://schemas.microsoft.com/office/drawing/2014/main" xmlns="" val="704700326"/>
                  </a:ext>
                </a:extLst>
              </a:tr>
              <a:tr h="378222">
                <a:tc>
                  <a:txBody>
                    <a:bodyPr/>
                    <a:lstStyle/>
                    <a:p>
                      <a:r>
                        <a:rPr lang="en-US" sz="1800" dirty="0" smtClean="0"/>
                        <a:t>First Name [</a:t>
                      </a:r>
                      <a:r>
                        <a:rPr lang="en-US" sz="1800" dirty="0" err="1" smtClean="0"/>
                        <a:t>given_name</a:t>
                      </a:r>
                      <a:r>
                        <a:rPr lang="en-US" sz="1800" dirty="0" smtClean="0"/>
                        <a:t>]</a:t>
                      </a:r>
                      <a:endParaRPr lang="en-US" sz="1800" dirty="0"/>
                    </a:p>
                  </a:txBody>
                  <a:tcPr marL="93260" marR="93260" marT="46630" marB="46630"/>
                </a:tc>
                <a:tc>
                  <a:txBody>
                    <a:bodyPr/>
                    <a:lstStyle/>
                    <a:p>
                      <a:pPr algn="ctr"/>
                      <a:r>
                        <a:rPr lang="en-US" sz="1800" dirty="0" smtClean="0"/>
                        <a:t>Matthias</a:t>
                      </a:r>
                      <a:endParaRPr lang="en-US" sz="1800" dirty="0"/>
                    </a:p>
                  </a:txBody>
                  <a:tcPr marL="93260" marR="93260" marT="46630" marB="46630"/>
                </a:tc>
                <a:tc>
                  <a:txBody>
                    <a:bodyPr/>
                    <a:lstStyle/>
                    <a:p>
                      <a:r>
                        <a:rPr lang="en-US" sz="1800" dirty="0" smtClean="0"/>
                        <a:t>Display only</a:t>
                      </a:r>
                      <a:endParaRPr lang="en-US" sz="1800" dirty="0"/>
                    </a:p>
                  </a:txBody>
                  <a:tcPr marL="93260" marR="93260" marT="46630" marB="46630"/>
                </a:tc>
                <a:extLst>
                  <a:ext uri="{0D108BD9-81ED-4DB2-BD59-A6C34878D82A}">
                    <a16:rowId xmlns:a16="http://schemas.microsoft.com/office/drawing/2014/main" xmlns="" val="4193179403"/>
                  </a:ext>
                </a:extLst>
              </a:tr>
              <a:tr h="378222">
                <a:tc>
                  <a:txBody>
                    <a:bodyPr/>
                    <a:lstStyle/>
                    <a:p>
                      <a:r>
                        <a:rPr lang="en-US" sz="1800" dirty="0" smtClean="0"/>
                        <a:t>Last Name [</a:t>
                      </a:r>
                      <a:r>
                        <a:rPr lang="en-US" sz="1800" dirty="0" err="1" smtClean="0"/>
                        <a:t>family_name</a:t>
                      </a:r>
                      <a:r>
                        <a:rPr lang="en-US" sz="1800" dirty="0" smtClean="0"/>
                        <a:t>]</a:t>
                      </a:r>
                      <a:endParaRPr lang="en-US" sz="1800" dirty="0"/>
                    </a:p>
                  </a:txBody>
                  <a:tcPr marL="93260" marR="93260" marT="46630" marB="46630"/>
                </a:tc>
                <a:tc>
                  <a:txBody>
                    <a:bodyPr/>
                    <a:lstStyle/>
                    <a:p>
                      <a:pPr algn="ctr"/>
                      <a:r>
                        <a:rPr lang="en-US" sz="1800" dirty="0" smtClean="0"/>
                        <a:t>Leibmann</a:t>
                      </a:r>
                      <a:endParaRPr lang="en-US" sz="1800" dirty="0"/>
                    </a:p>
                  </a:txBody>
                  <a:tcPr marL="93260" marR="93260" marT="46630" marB="46630"/>
                </a:tc>
                <a:tc>
                  <a:txBody>
                    <a:bodyPr/>
                    <a:lstStyle/>
                    <a:p>
                      <a:r>
                        <a:rPr lang="en-US" sz="1800" dirty="0" smtClean="0"/>
                        <a:t>Display only</a:t>
                      </a:r>
                      <a:endParaRPr lang="en-US" sz="1800" dirty="0"/>
                    </a:p>
                  </a:txBody>
                  <a:tcPr marL="93260" marR="93260" marT="46630" marB="46630"/>
                </a:tc>
                <a:extLst>
                  <a:ext uri="{0D108BD9-81ED-4DB2-BD59-A6C34878D82A}">
                    <a16:rowId xmlns:a16="http://schemas.microsoft.com/office/drawing/2014/main" xmlns="" val="333235626"/>
                  </a:ext>
                </a:extLst>
              </a:tr>
              <a:tr h="378222">
                <a:tc>
                  <a:txBody>
                    <a:bodyPr/>
                    <a:lstStyle/>
                    <a:p>
                      <a:r>
                        <a:rPr lang="en-US" sz="1800" dirty="0" smtClean="0"/>
                        <a:t>Object ID [</a:t>
                      </a:r>
                      <a:r>
                        <a:rPr lang="en-US" sz="1800" dirty="0" err="1" smtClean="0"/>
                        <a:t>oid</a:t>
                      </a:r>
                      <a:r>
                        <a:rPr lang="en-US" sz="1800" dirty="0" smtClean="0"/>
                        <a:t>]</a:t>
                      </a:r>
                      <a:endParaRPr lang="en-US" sz="1800" dirty="0"/>
                    </a:p>
                  </a:txBody>
                  <a:tcPr marL="93260" marR="93260" marT="46630" marB="46630"/>
                </a:tc>
                <a:tc>
                  <a:txBody>
                    <a:bodyPr/>
                    <a:lstStyle/>
                    <a:p>
                      <a:pPr algn="ctr"/>
                      <a:r>
                        <a:rPr lang="en-US" sz="1800" b="0" i="0" kern="1200" dirty="0" smtClean="0">
                          <a:solidFill>
                            <a:schemeClr val="dk1"/>
                          </a:solidFill>
                          <a:effectLst/>
                          <a:latin typeface="+mn-lt"/>
                          <a:ea typeface="+mn-ea"/>
                          <a:cs typeface="+mn-cs"/>
                        </a:rPr>
                        <a:t>b6e5ea27-e04a-49b6-9677-e404d87d0b9e</a:t>
                      </a:r>
                      <a:endParaRPr lang="en-US" sz="1800" dirty="0"/>
                    </a:p>
                  </a:txBody>
                  <a:tcPr marL="93260" marR="93260" marT="46630" marB="46630"/>
                </a:tc>
                <a:tc>
                  <a:txBody>
                    <a:bodyPr/>
                    <a:lstStyle/>
                    <a:p>
                      <a:r>
                        <a:rPr lang="en-US" sz="1800" dirty="0" smtClean="0"/>
                        <a:t>Immutable</a:t>
                      </a:r>
                      <a:r>
                        <a:rPr lang="en-US" sz="1800" baseline="0" dirty="0" smtClean="0"/>
                        <a:t> </a:t>
                      </a:r>
                      <a:r>
                        <a:rPr lang="en-US" sz="1800" dirty="0" smtClean="0"/>
                        <a:t>security identifier</a:t>
                      </a:r>
                      <a:endParaRPr lang="en-US" sz="1800" dirty="0"/>
                    </a:p>
                  </a:txBody>
                  <a:tcPr marL="93260" marR="93260" marT="46630" marB="46630"/>
                </a:tc>
                <a:extLst>
                  <a:ext uri="{0D108BD9-81ED-4DB2-BD59-A6C34878D82A}">
                    <a16:rowId xmlns:a16="http://schemas.microsoft.com/office/drawing/2014/main" xmlns="" val="5524199"/>
                  </a:ext>
                </a:extLst>
              </a:tr>
            </a:tbl>
          </a:graphicData>
        </a:graphic>
      </p:graphicFrame>
      <p:sp>
        <p:nvSpPr>
          <p:cNvPr id="6" name="TextBox 5"/>
          <p:cNvSpPr txBox="1"/>
          <p:nvPr/>
        </p:nvSpPr>
        <p:spPr>
          <a:xfrm>
            <a:off x="4063187" y="6240462"/>
            <a:ext cx="4416036" cy="382308"/>
          </a:xfrm>
          <a:prstGeom prst="rect">
            <a:avLst/>
          </a:prstGeom>
          <a:noFill/>
        </p:spPr>
        <p:txBody>
          <a:bodyPr wrap="none" rtlCol="0">
            <a:spAutoFit/>
          </a:bodyPr>
          <a:lstStyle/>
          <a:p>
            <a:r>
              <a:rPr lang="en-US" sz="1836" dirty="0">
                <a:solidFill>
                  <a:srgbClr val="505050"/>
                </a:solidFill>
                <a:hlinkClick r:id="rId3"/>
              </a:rPr>
              <a:t>Go here for more information on MSDN</a:t>
            </a:r>
            <a:endParaRPr lang="en-US" sz="1836" dirty="0">
              <a:solidFill>
                <a:srgbClr val="505050"/>
              </a:solidFill>
            </a:endParaRPr>
          </a:p>
        </p:txBody>
      </p:sp>
    </p:spTree>
    <p:extLst>
      <p:ext uri="{BB962C8B-B14F-4D97-AF65-F5344CB8AC3E}">
        <p14:creationId xmlns:p14="http://schemas.microsoft.com/office/powerpoint/2010/main" val="378062144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 OAuth Sandbox</a:t>
            </a:r>
            <a:endParaRPr lang="en-US" dirty="0"/>
          </a:p>
        </p:txBody>
      </p:sp>
      <p:sp>
        <p:nvSpPr>
          <p:cNvPr id="5" name="Text Placeholder 4"/>
          <p:cNvSpPr>
            <a:spLocks noGrp="1"/>
          </p:cNvSpPr>
          <p:nvPr>
            <p:ph type="body" sz="quarter" idx="12"/>
          </p:nvPr>
        </p:nvSpPr>
        <p:spPr/>
        <p:txBody>
          <a:bodyPr/>
          <a:lstStyle/>
          <a:p>
            <a:r>
              <a:rPr lang="en-US" dirty="0"/>
              <a:t>Understanding the </a:t>
            </a:r>
            <a:r>
              <a:rPr lang="en-US"/>
              <a:t>Protocol Flow for Office 365 APIs</a:t>
            </a:r>
            <a:endParaRPr lang="en-US" dirty="0"/>
          </a:p>
        </p:txBody>
      </p:sp>
    </p:spTree>
    <p:extLst>
      <p:ext uri="{BB962C8B-B14F-4D97-AF65-F5344CB8AC3E}">
        <p14:creationId xmlns:p14="http://schemas.microsoft.com/office/powerpoint/2010/main" val="6763594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4499693"/>
          </a:xfrm>
        </p:spPr>
        <p:txBody>
          <a:bodyPr/>
          <a:lstStyle/>
          <a:p>
            <a:r>
              <a:rPr lang="en-US" sz="2800" dirty="0" smtClean="0"/>
              <a:t>ADAL Client libraries implement the OAuth2 protocol</a:t>
            </a:r>
          </a:p>
          <a:p>
            <a:pPr lvl="1"/>
            <a:r>
              <a:rPr lang="en-US" sz="1600" dirty="0" smtClean="0"/>
              <a:t>Dependent on platform* provide additional features such as caching of tokens</a:t>
            </a:r>
          </a:p>
          <a:p>
            <a:pPr lvl="1"/>
            <a:endParaRPr lang="en-US" sz="1600" dirty="0" smtClean="0"/>
          </a:p>
          <a:p>
            <a:r>
              <a:rPr lang="en-US" sz="2800" dirty="0" smtClean="0"/>
              <a:t>Available for various platforms</a:t>
            </a:r>
          </a:p>
          <a:p>
            <a:pPr lvl="1"/>
            <a:r>
              <a:rPr lang="en-US" sz="1600" dirty="0" smtClean="0"/>
              <a:t>Windows RT, Windows </a:t>
            </a:r>
            <a:r>
              <a:rPr lang="en-US" sz="1600" dirty="0" err="1" smtClean="0"/>
              <a:t>.net</a:t>
            </a:r>
            <a:r>
              <a:rPr lang="en-US" sz="1600" dirty="0" smtClean="0"/>
              <a:t> Framework via </a:t>
            </a:r>
            <a:r>
              <a:rPr lang="en-US" sz="1600" dirty="0" err="1" smtClean="0"/>
              <a:t>NuGet</a:t>
            </a:r>
            <a:endParaRPr lang="en-US" sz="1600" dirty="0" smtClean="0"/>
          </a:p>
          <a:p>
            <a:pPr lvl="1"/>
            <a:r>
              <a:rPr lang="en-US" sz="1600" dirty="0" smtClean="0"/>
              <a:t>Android and </a:t>
            </a:r>
            <a:r>
              <a:rPr lang="en-US" sz="1600" dirty="0" err="1" smtClean="0"/>
              <a:t>iOS</a:t>
            </a:r>
            <a:r>
              <a:rPr lang="en-US" sz="1600" dirty="0" smtClean="0"/>
              <a:t> via </a:t>
            </a:r>
            <a:r>
              <a:rPr lang="en-US" sz="1600" dirty="0" err="1" smtClean="0"/>
              <a:t>github</a:t>
            </a:r>
            <a:endParaRPr lang="en-US" sz="1600" dirty="0" smtClean="0"/>
          </a:p>
          <a:p>
            <a:pPr lvl="1"/>
            <a:endParaRPr lang="en-US" sz="1600" dirty="0" smtClean="0"/>
          </a:p>
          <a:p>
            <a:r>
              <a:rPr lang="en-US" sz="2800" dirty="0" smtClean="0"/>
              <a:t>ADAL provides lots of features* otherwise App has to implement itself</a:t>
            </a:r>
          </a:p>
          <a:p>
            <a:pPr lvl="1"/>
            <a:r>
              <a:rPr lang="en-US" sz="1600" dirty="0" smtClean="0"/>
              <a:t>Calls </a:t>
            </a:r>
            <a:r>
              <a:rPr lang="en-US" sz="1600" dirty="0" err="1" smtClean="0"/>
              <a:t>AcquireToken</a:t>
            </a:r>
            <a:r>
              <a:rPr lang="en-US" sz="1600" dirty="0" smtClean="0"/>
              <a:t> using the OAuth2 protocol</a:t>
            </a:r>
            <a:endParaRPr lang="en-US" sz="1600" dirty="0"/>
          </a:p>
          <a:p>
            <a:pPr lvl="1"/>
            <a:r>
              <a:rPr lang="en-US" sz="1600" dirty="0" smtClean="0"/>
              <a:t>Initiates user prompting to authenticate</a:t>
            </a:r>
            <a:endParaRPr lang="en-US" sz="1600" dirty="0"/>
          </a:p>
          <a:p>
            <a:pPr lvl="1"/>
            <a:r>
              <a:rPr lang="en-US" sz="1600" dirty="0" smtClean="0"/>
              <a:t>ADAL </a:t>
            </a:r>
            <a:r>
              <a:rPr lang="en-US" sz="1600" dirty="0"/>
              <a:t>caches Access Token and Refresh Token</a:t>
            </a:r>
          </a:p>
          <a:p>
            <a:pPr lvl="1"/>
            <a:r>
              <a:rPr lang="en-US" sz="1600" dirty="0" smtClean="0"/>
              <a:t>ADAL </a:t>
            </a:r>
            <a:r>
              <a:rPr lang="en-US" sz="1600" dirty="0"/>
              <a:t>reaches into cache and finds Access </a:t>
            </a:r>
            <a:r>
              <a:rPr lang="en-US" sz="1600" dirty="0" smtClean="0"/>
              <a:t>Token for subsequent API calls</a:t>
            </a:r>
            <a:endParaRPr lang="en-US" sz="1600" dirty="0"/>
          </a:p>
          <a:p>
            <a:pPr lvl="1"/>
            <a:r>
              <a:rPr lang="en-US" sz="1600" dirty="0" smtClean="0"/>
              <a:t>If </a:t>
            </a:r>
            <a:r>
              <a:rPr lang="en-US" sz="1600" dirty="0"/>
              <a:t>Access Token is near expiry, ADAL drops it and gets a new one via Refresh Token</a:t>
            </a:r>
          </a:p>
          <a:p>
            <a:pPr lvl="1"/>
            <a:r>
              <a:rPr lang="en-US" sz="1600" dirty="0" smtClean="0"/>
              <a:t>Provided </a:t>
            </a:r>
            <a:r>
              <a:rPr lang="en-US" sz="1600" dirty="0"/>
              <a:t>the Refresh Token is still valid, </a:t>
            </a:r>
            <a:r>
              <a:rPr lang="en-US" sz="1600" dirty="0" err="1"/>
              <a:t>EvoSTS</a:t>
            </a:r>
            <a:r>
              <a:rPr lang="en-US" sz="1600" dirty="0"/>
              <a:t> returns a new Access Token and no interaction is required by the </a:t>
            </a:r>
            <a:r>
              <a:rPr lang="en-US" sz="1600" dirty="0" smtClean="0"/>
              <a:t>user</a:t>
            </a:r>
          </a:p>
        </p:txBody>
      </p:sp>
      <p:sp>
        <p:nvSpPr>
          <p:cNvPr id="4" name="Title 3"/>
          <p:cNvSpPr>
            <a:spLocks noGrp="1"/>
          </p:cNvSpPr>
          <p:nvPr>
            <p:ph type="title"/>
          </p:nvPr>
        </p:nvSpPr>
        <p:spPr/>
        <p:txBody>
          <a:bodyPr/>
          <a:lstStyle/>
          <a:p>
            <a:r>
              <a:rPr lang="en-US" dirty="0" smtClean="0"/>
              <a:t>Native Client Apps</a:t>
            </a:r>
            <a:endParaRPr lang="en-US" dirty="0"/>
          </a:p>
        </p:txBody>
      </p:sp>
      <p:sp>
        <p:nvSpPr>
          <p:cNvPr id="6" name="TextBox 5"/>
          <p:cNvSpPr txBox="1"/>
          <p:nvPr/>
        </p:nvSpPr>
        <p:spPr>
          <a:xfrm>
            <a:off x="4694237" y="6358874"/>
            <a:ext cx="7543800" cy="307777"/>
          </a:xfrm>
          <a:prstGeom prst="rect">
            <a:avLst/>
          </a:prstGeom>
          <a:noFill/>
        </p:spPr>
        <p:txBody>
          <a:bodyPr wrap="square" rtlCol="0">
            <a:spAutoFit/>
          </a:bodyPr>
          <a:lstStyle/>
          <a:p>
            <a:r>
              <a:rPr lang="en-US" sz="1400" dirty="0">
                <a:solidFill>
                  <a:srgbClr val="505050"/>
                </a:solidFill>
              </a:rPr>
              <a:t>*Features are dependent on platform, </a:t>
            </a:r>
            <a:r>
              <a:rPr lang="en-US" sz="1400">
                <a:solidFill>
                  <a:srgbClr val="505050"/>
                </a:solidFill>
              </a:rPr>
              <a:t>see </a:t>
            </a:r>
            <a:r>
              <a:rPr lang="en-US" sz="1400" dirty="0">
                <a:solidFill>
                  <a:srgbClr val="505050"/>
                </a:solidFill>
              </a:rPr>
              <a:t>ADAL</a:t>
            </a:r>
            <a:r>
              <a:rPr lang="en-US" sz="1400">
                <a:solidFill>
                  <a:srgbClr val="505050"/>
                </a:solidFill>
              </a:rPr>
              <a:t> documentation </a:t>
            </a:r>
            <a:r>
              <a:rPr lang="en-US" sz="1400" smtClean="0">
                <a:solidFill>
                  <a:srgbClr val="505050"/>
                </a:solidFill>
              </a:rPr>
              <a:t>for </a:t>
            </a:r>
            <a:r>
              <a:rPr lang="en-US" sz="1400" dirty="0">
                <a:solidFill>
                  <a:srgbClr val="505050"/>
                </a:solidFill>
              </a:rPr>
              <a:t>more information</a:t>
            </a:r>
          </a:p>
        </p:txBody>
      </p:sp>
    </p:spTree>
    <p:extLst>
      <p:ext uri="{BB962C8B-B14F-4D97-AF65-F5344CB8AC3E}">
        <p14:creationId xmlns:p14="http://schemas.microsoft.com/office/powerpoint/2010/main" val="293237386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829014"/>
          </a:xfrm>
        </p:spPr>
        <p:txBody>
          <a:bodyPr/>
          <a:lstStyle/>
          <a:p>
            <a:r>
              <a:rPr lang="en-US" sz="3200" dirty="0" smtClean="0"/>
              <a:t>Initialize the Auth context</a:t>
            </a:r>
          </a:p>
          <a:p>
            <a:pPr lvl="1"/>
            <a:r>
              <a:rPr lang="en-US" sz="1800" dirty="0" err="1" smtClean="0"/>
              <a:t>AuthenticationContext</a:t>
            </a:r>
            <a:r>
              <a:rPr lang="en-US" sz="1800" dirty="0" smtClean="0"/>
              <a:t> </a:t>
            </a:r>
            <a:r>
              <a:rPr lang="en-US" sz="1800" dirty="0" err="1"/>
              <a:t>authenticationContext</a:t>
            </a:r>
            <a:r>
              <a:rPr lang="en-US" sz="1800" dirty="0"/>
              <a:t> = new </a:t>
            </a:r>
            <a:r>
              <a:rPr lang="en-US" sz="1800" dirty="0" err="1" smtClean="0"/>
              <a:t>AuthenticationContext</a:t>
            </a:r>
            <a:r>
              <a:rPr lang="en-US" sz="1800" dirty="0" smtClean="0"/>
              <a:t>(“https</a:t>
            </a:r>
            <a:r>
              <a:rPr lang="en-US" sz="1800" dirty="0"/>
              <a:t>://</a:t>
            </a:r>
            <a:r>
              <a:rPr lang="en-US" sz="1800" dirty="0" smtClean="0"/>
              <a:t>login.windows.net/common”);</a:t>
            </a:r>
          </a:p>
          <a:p>
            <a:r>
              <a:rPr lang="en-US" sz="3200" dirty="0" smtClean="0"/>
              <a:t>Get the first </a:t>
            </a:r>
            <a:r>
              <a:rPr lang="en-US" sz="3200" dirty="0" err="1" smtClean="0"/>
              <a:t>AccessToken</a:t>
            </a:r>
            <a:endParaRPr lang="en-US" sz="3200" dirty="0" smtClean="0"/>
          </a:p>
          <a:p>
            <a:pPr lvl="1"/>
            <a:r>
              <a:rPr lang="en-US" sz="1800" dirty="0" err="1" smtClean="0"/>
              <a:t>AuthenticationResult</a:t>
            </a:r>
            <a:r>
              <a:rPr lang="en-US" sz="1800" dirty="0" smtClean="0"/>
              <a:t> </a:t>
            </a:r>
            <a:r>
              <a:rPr lang="en-US" sz="1800" dirty="0" err="1" smtClean="0"/>
              <a:t>authenticationResult</a:t>
            </a:r>
            <a:r>
              <a:rPr lang="en-US" sz="1800" dirty="0" smtClean="0"/>
              <a:t> = </a:t>
            </a:r>
            <a:r>
              <a:rPr lang="en-US" sz="1800" dirty="0"/>
              <a:t>await </a:t>
            </a:r>
            <a:r>
              <a:rPr lang="en-US" sz="1800" dirty="0" err="1"/>
              <a:t>authenticationContext.AcquireTokenAsync</a:t>
            </a:r>
            <a:r>
              <a:rPr lang="en-US" sz="1800" dirty="0" smtClean="0"/>
              <a:t>(“https://outlook.office365.com/”, </a:t>
            </a:r>
            <a:r>
              <a:rPr lang="en-US" sz="1800" dirty="0" err="1"/>
              <a:t>AppSettings.ClientID</a:t>
            </a:r>
            <a:r>
              <a:rPr lang="en-US" sz="1800" dirty="0" smtClean="0"/>
              <a:t>);</a:t>
            </a:r>
          </a:p>
          <a:p>
            <a:pPr lvl="1"/>
            <a:r>
              <a:rPr lang="en-US" sz="1800" dirty="0"/>
              <a:t>s</a:t>
            </a:r>
            <a:r>
              <a:rPr lang="en-US" sz="1800" dirty="0" smtClean="0"/>
              <a:t>tring </a:t>
            </a:r>
            <a:r>
              <a:rPr lang="en-US" sz="1800" dirty="0" err="1" smtClean="0"/>
              <a:t>accessToken</a:t>
            </a:r>
            <a:r>
              <a:rPr lang="en-US" sz="1800" dirty="0" smtClean="0"/>
              <a:t> = </a:t>
            </a:r>
            <a:r>
              <a:rPr lang="en-US" sz="1800" dirty="0" err="1" smtClean="0"/>
              <a:t>authenticationResult.AccessToken</a:t>
            </a:r>
            <a:r>
              <a:rPr lang="en-US" sz="1800" dirty="0" smtClean="0"/>
              <a:t>;</a:t>
            </a:r>
          </a:p>
          <a:p>
            <a:r>
              <a:rPr lang="en-US" sz="3200" dirty="0" smtClean="0"/>
              <a:t>Attach </a:t>
            </a:r>
            <a:r>
              <a:rPr lang="en-US" sz="3200" dirty="0" err="1" smtClean="0"/>
              <a:t>AccessToken</a:t>
            </a:r>
            <a:r>
              <a:rPr lang="en-US" sz="3200" dirty="0" smtClean="0"/>
              <a:t> to </a:t>
            </a:r>
            <a:r>
              <a:rPr lang="en-US" sz="3200" dirty="0" err="1" smtClean="0"/>
              <a:t>WebRequest</a:t>
            </a:r>
            <a:endParaRPr lang="en-US" sz="3200" dirty="0" smtClean="0"/>
          </a:p>
          <a:p>
            <a:pPr lvl="1"/>
            <a:r>
              <a:rPr lang="en-US" sz="1800" dirty="0" err="1" smtClean="0"/>
              <a:t>webRequest.Headers.Authorization</a:t>
            </a:r>
            <a:r>
              <a:rPr lang="en-US" sz="1800" dirty="0" smtClean="0"/>
              <a:t> </a:t>
            </a:r>
            <a:r>
              <a:rPr lang="en-US" sz="1800" dirty="0"/>
              <a:t>= new </a:t>
            </a:r>
            <a:r>
              <a:rPr lang="en-US" sz="1800" dirty="0" err="1"/>
              <a:t>AuthenticationHeaderValue</a:t>
            </a:r>
            <a:r>
              <a:rPr lang="en-US" sz="1800" dirty="0"/>
              <a:t>("Bearer", </a:t>
            </a:r>
            <a:r>
              <a:rPr lang="en-US" sz="1800" dirty="0" err="1" smtClean="0"/>
              <a:t>accessToken</a:t>
            </a:r>
            <a:r>
              <a:rPr lang="en-US" sz="1800" dirty="0" smtClean="0"/>
              <a:t>);</a:t>
            </a:r>
          </a:p>
          <a:p>
            <a:r>
              <a:rPr lang="en-US" sz="3200" dirty="0" smtClean="0"/>
              <a:t>Get more </a:t>
            </a:r>
            <a:r>
              <a:rPr lang="en-US" sz="3200" dirty="0" err="1" smtClean="0"/>
              <a:t>AccessTokens</a:t>
            </a:r>
            <a:endParaRPr lang="en-US" sz="3200" dirty="0" smtClean="0"/>
          </a:p>
          <a:p>
            <a:pPr lvl="1"/>
            <a:r>
              <a:rPr lang="en-US" sz="1800" dirty="0" err="1"/>
              <a:t>AuthenticationResult</a:t>
            </a:r>
            <a:r>
              <a:rPr lang="en-US" sz="1800" dirty="0"/>
              <a:t> </a:t>
            </a:r>
            <a:r>
              <a:rPr lang="en-US" sz="1800" dirty="0" err="1"/>
              <a:t>authenticationResult</a:t>
            </a:r>
            <a:r>
              <a:rPr lang="en-US" sz="1800" dirty="0"/>
              <a:t> = await </a:t>
            </a:r>
            <a:r>
              <a:rPr lang="en-US" sz="1800" dirty="0" err="1"/>
              <a:t>authenticationContext.AcquireTokenAsync</a:t>
            </a:r>
            <a:r>
              <a:rPr lang="en-US" sz="1800" dirty="0"/>
              <a:t>(“https</a:t>
            </a:r>
            <a:r>
              <a:rPr lang="en-US" sz="1800" dirty="0" smtClean="0"/>
              <a:t>://contoso.sharepoint.com/”, </a:t>
            </a:r>
            <a:r>
              <a:rPr lang="en-US" sz="1800" dirty="0" err="1"/>
              <a:t>AppSettings.ClientID</a:t>
            </a:r>
            <a:r>
              <a:rPr lang="en-US" sz="1800" dirty="0"/>
              <a:t>);</a:t>
            </a:r>
          </a:p>
          <a:p>
            <a:pPr lvl="1"/>
            <a:r>
              <a:rPr lang="en-US" sz="1800" dirty="0"/>
              <a:t>s</a:t>
            </a:r>
            <a:r>
              <a:rPr lang="en-US" sz="1800" dirty="0" smtClean="0"/>
              <a:t>tring </a:t>
            </a:r>
            <a:r>
              <a:rPr lang="en-US" sz="1800" dirty="0" err="1"/>
              <a:t>accessToken</a:t>
            </a:r>
            <a:r>
              <a:rPr lang="en-US" sz="1800" dirty="0"/>
              <a:t> = </a:t>
            </a:r>
            <a:r>
              <a:rPr lang="en-US" sz="1800" dirty="0" err="1"/>
              <a:t>authenticationResult.AccessToken</a:t>
            </a:r>
            <a:r>
              <a:rPr lang="en-US" sz="1800" dirty="0" smtClean="0"/>
              <a:t>;</a:t>
            </a:r>
            <a:endParaRPr lang="en-US" sz="3200" dirty="0"/>
          </a:p>
        </p:txBody>
      </p:sp>
      <p:sp>
        <p:nvSpPr>
          <p:cNvPr id="3" name="Title 2"/>
          <p:cNvSpPr>
            <a:spLocks noGrp="1"/>
          </p:cNvSpPr>
          <p:nvPr>
            <p:ph type="title"/>
          </p:nvPr>
        </p:nvSpPr>
        <p:spPr/>
        <p:txBody>
          <a:bodyPr/>
          <a:lstStyle/>
          <a:p>
            <a:r>
              <a:rPr lang="en-US" dirty="0" smtClean="0"/>
              <a:t>Sample code using ADAL</a:t>
            </a:r>
            <a:endParaRPr lang="en-US" dirty="0"/>
          </a:p>
        </p:txBody>
      </p:sp>
    </p:spTree>
    <p:extLst>
      <p:ext uri="{BB962C8B-B14F-4D97-AF65-F5344CB8AC3E}">
        <p14:creationId xmlns:p14="http://schemas.microsoft.com/office/powerpoint/2010/main" val="10386417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Adding Auth to the Session Picker App</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22767185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Integrating Mail and Calendar experiences within Office 365 </a:t>
            </a:r>
          </a:p>
        </p:txBody>
      </p:sp>
      <p:sp>
        <p:nvSpPr>
          <p:cNvPr id="5" name="Text Placeholder 4"/>
          <p:cNvSpPr>
            <a:spLocks noGrp="1"/>
          </p:cNvSpPr>
          <p:nvPr>
            <p:ph type="body" sz="quarter" idx="14"/>
          </p:nvPr>
        </p:nvSpPr>
        <p:spPr/>
        <p:txBody>
          <a:bodyPr/>
          <a:lstStyle/>
          <a:p>
            <a:r>
              <a:rPr lang="en-US" dirty="0"/>
              <a:t>Matthias </a:t>
            </a:r>
            <a:r>
              <a:rPr lang="en-US" dirty="0" err="1"/>
              <a:t>Leibmann</a:t>
            </a:r>
            <a:r>
              <a:rPr lang="en-US" dirty="0"/>
              <a:t> and </a:t>
            </a:r>
            <a:r>
              <a:rPr lang="en-US" dirty="0" err="1"/>
              <a:t>Rohit</a:t>
            </a:r>
            <a:r>
              <a:rPr lang="en-US" dirty="0"/>
              <a:t> </a:t>
            </a:r>
            <a:r>
              <a:rPr lang="en-US" dirty="0" err="1"/>
              <a:t>Nagarmal</a:t>
            </a:r>
            <a:endParaRPr lang="en-US" dirty="0"/>
          </a:p>
          <a:p>
            <a:r>
              <a:rPr lang="en-US" dirty="0"/>
              <a:t>Program Manager</a:t>
            </a:r>
          </a:p>
          <a:p>
            <a:r>
              <a:rPr lang="en-US" dirty="0"/>
              <a:t>Microsoft</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SPC379</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Summary of development steps</a:t>
            </a:r>
          </a:p>
        </p:txBody>
      </p:sp>
      <p:sp>
        <p:nvSpPr>
          <p:cNvPr id="5" name="Rectangle 4"/>
          <p:cNvSpPr/>
          <p:nvPr/>
        </p:nvSpPr>
        <p:spPr bwMode="auto">
          <a:xfrm>
            <a:off x="2179637" y="143986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a:solidFill>
                  <a:srgbClr val="FFFFFF"/>
                </a:solidFill>
              </a:rPr>
              <a:t>1. Register application with Azure AD in your </a:t>
            </a:r>
            <a:r>
              <a:rPr lang="en-US" sz="1400" dirty="0" err="1">
                <a:solidFill>
                  <a:srgbClr val="FFFFFF"/>
                </a:solidFill>
              </a:rPr>
              <a:t>Dev</a:t>
            </a:r>
            <a:r>
              <a:rPr lang="en-US" sz="1400" dirty="0">
                <a:solidFill>
                  <a:srgbClr val="FFFFFF"/>
                </a:solidFill>
              </a:rPr>
              <a:t> tenant. Requires tenant with an Azure subscription and O365 </a:t>
            </a:r>
            <a:r>
              <a:rPr lang="en-US" sz="1400" dirty="0" smtClean="0">
                <a:solidFill>
                  <a:srgbClr val="FFFFFF"/>
                </a:solidFill>
              </a:rPr>
              <a:t>subscription</a:t>
            </a:r>
            <a:r>
              <a:rPr lang="en-US" sz="1400" dirty="0">
                <a:solidFill>
                  <a:srgbClr val="FFFFFF"/>
                </a:solidFill>
              </a:rPr>
              <a:t>.</a:t>
            </a:r>
          </a:p>
        </p:txBody>
      </p:sp>
      <p:sp>
        <p:nvSpPr>
          <p:cNvPr id="7" name="Rectangle 6"/>
          <p:cNvSpPr/>
          <p:nvPr/>
        </p:nvSpPr>
        <p:spPr bwMode="auto">
          <a:xfrm>
            <a:off x="5608637" y="143986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smtClean="0">
                <a:solidFill>
                  <a:srgbClr val="FFFFFF"/>
                </a:solidFill>
              </a:rPr>
              <a:t>2. </a:t>
            </a:r>
            <a:r>
              <a:rPr lang="en-US" sz="1400" dirty="0">
                <a:solidFill>
                  <a:srgbClr val="FFFFFF"/>
                </a:solidFill>
              </a:rPr>
              <a:t>Configure your application registration with the permissions it needs, using Azure Management Portal</a:t>
            </a:r>
          </a:p>
        </p:txBody>
      </p:sp>
      <p:sp>
        <p:nvSpPr>
          <p:cNvPr id="9" name="Rectangle 8"/>
          <p:cNvSpPr/>
          <p:nvPr/>
        </p:nvSpPr>
        <p:spPr bwMode="auto">
          <a:xfrm>
            <a:off x="9037637" y="143986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smtClean="0">
                <a:solidFill>
                  <a:srgbClr val="FFFFFF"/>
                </a:solidFill>
              </a:rPr>
              <a:t>3. Build app code – decide on user sign up, admin sign up or both. Use OAuth flow for sign up, and get back info on the signed up user/tenant and store in your app profile database.</a:t>
            </a:r>
            <a:endParaRPr lang="en-US" sz="1400" dirty="0">
              <a:solidFill>
                <a:srgbClr val="FFFFFF"/>
              </a:solidFill>
            </a:endParaRPr>
          </a:p>
        </p:txBody>
      </p:sp>
      <p:sp>
        <p:nvSpPr>
          <p:cNvPr id="10" name="Rectangle 9"/>
          <p:cNvSpPr/>
          <p:nvPr/>
        </p:nvSpPr>
        <p:spPr bwMode="auto">
          <a:xfrm>
            <a:off x="2179637" y="343883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smtClean="0">
                <a:solidFill>
                  <a:srgbClr val="FFFFFF"/>
                </a:solidFill>
              </a:rPr>
              <a:t>4. Test </a:t>
            </a:r>
            <a:r>
              <a:rPr lang="en-US" sz="1400" dirty="0">
                <a:solidFill>
                  <a:srgbClr val="FFFFFF"/>
                </a:solidFill>
              </a:rPr>
              <a:t>consent flow using a set of test directory tenants (easily created)</a:t>
            </a:r>
          </a:p>
          <a:p>
            <a:endParaRPr lang="en-US" sz="1400" dirty="0">
              <a:solidFill>
                <a:srgbClr val="FFFFFF"/>
              </a:solidFill>
            </a:endParaRPr>
          </a:p>
        </p:txBody>
      </p:sp>
      <p:sp>
        <p:nvSpPr>
          <p:cNvPr id="11" name="Rectangle 10"/>
          <p:cNvSpPr/>
          <p:nvPr/>
        </p:nvSpPr>
        <p:spPr bwMode="auto">
          <a:xfrm>
            <a:off x="5608637" y="342106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a:solidFill>
                  <a:srgbClr val="FFFFFF"/>
                </a:solidFill>
              </a:rPr>
              <a:t>5</a:t>
            </a:r>
            <a:r>
              <a:rPr lang="en-US" sz="1400" dirty="0" smtClean="0">
                <a:solidFill>
                  <a:srgbClr val="FFFFFF"/>
                </a:solidFill>
              </a:rPr>
              <a:t>. Test </a:t>
            </a:r>
            <a:r>
              <a:rPr lang="en-US" sz="1400" dirty="0">
                <a:solidFill>
                  <a:srgbClr val="FFFFFF"/>
                </a:solidFill>
              </a:rPr>
              <a:t>revocation for admin and user (through the app access panel – coming soon)</a:t>
            </a:r>
          </a:p>
        </p:txBody>
      </p:sp>
      <p:sp>
        <p:nvSpPr>
          <p:cNvPr id="12" name="Rectangle 11"/>
          <p:cNvSpPr/>
          <p:nvPr/>
        </p:nvSpPr>
        <p:spPr bwMode="auto">
          <a:xfrm>
            <a:off x="9037637" y="3421062"/>
            <a:ext cx="2362200" cy="161797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0" rIns="91440" bIns="0" numCol="1" rtlCol="0" anchor="ctr" anchorCtr="0" compatLnSpc="1">
            <a:prstTxWarp prst="textNoShape">
              <a:avLst/>
            </a:prstTxWarp>
          </a:bodyPr>
          <a:lstStyle/>
          <a:p>
            <a:r>
              <a:rPr lang="en-US" sz="1400" dirty="0" smtClean="0">
                <a:solidFill>
                  <a:srgbClr val="FFFFFF"/>
                </a:solidFill>
              </a:rPr>
              <a:t>4. Deploy and maintain</a:t>
            </a:r>
            <a:endParaRPr lang="en-US" sz="1400" dirty="0">
              <a:solidFill>
                <a:srgbClr val="FFFFFF"/>
              </a:solidFill>
            </a:endParaRPr>
          </a:p>
        </p:txBody>
      </p:sp>
      <p:sp>
        <p:nvSpPr>
          <p:cNvPr id="13" name="Right Arrow 12"/>
          <p:cNvSpPr/>
          <p:nvPr/>
        </p:nvSpPr>
        <p:spPr bwMode="auto">
          <a:xfrm>
            <a:off x="4770437" y="1744662"/>
            <a:ext cx="609600" cy="9906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4" name="Right Arrow 13"/>
          <p:cNvSpPr/>
          <p:nvPr/>
        </p:nvSpPr>
        <p:spPr bwMode="auto">
          <a:xfrm>
            <a:off x="8199437" y="1753547"/>
            <a:ext cx="609600" cy="9906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5" name="Right Arrow 14"/>
          <p:cNvSpPr/>
          <p:nvPr/>
        </p:nvSpPr>
        <p:spPr bwMode="auto">
          <a:xfrm>
            <a:off x="4770437" y="3734747"/>
            <a:ext cx="609600" cy="9906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6" name="Right Arrow 15"/>
          <p:cNvSpPr/>
          <p:nvPr/>
        </p:nvSpPr>
        <p:spPr bwMode="auto">
          <a:xfrm>
            <a:off x="8199437" y="3734747"/>
            <a:ext cx="609600" cy="9906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17" name="TextBox 16"/>
          <p:cNvSpPr txBox="1"/>
          <p:nvPr/>
        </p:nvSpPr>
        <p:spPr>
          <a:xfrm>
            <a:off x="586731" y="1934915"/>
            <a:ext cx="105221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Build</a:t>
            </a:r>
          </a:p>
        </p:txBody>
      </p:sp>
      <p:sp>
        <p:nvSpPr>
          <p:cNvPr id="18" name="TextBox 17"/>
          <p:cNvSpPr txBox="1"/>
          <p:nvPr/>
        </p:nvSpPr>
        <p:spPr>
          <a:xfrm>
            <a:off x="586065" y="3819016"/>
            <a:ext cx="1576714" cy="960263"/>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Test and </a:t>
            </a:r>
            <a:br>
              <a:rPr lang="en-US" sz="2400" dirty="0" smtClean="0">
                <a:gradFill>
                  <a:gsLst>
                    <a:gs pos="2917">
                      <a:srgbClr val="505050"/>
                    </a:gs>
                    <a:gs pos="30000">
                      <a:srgbClr val="505050"/>
                    </a:gs>
                  </a:gsLst>
                  <a:lin ang="5400000" scaled="0"/>
                </a:gradFill>
              </a:rPr>
            </a:br>
            <a:r>
              <a:rPr lang="en-US" sz="2400" dirty="0" smtClean="0">
                <a:gradFill>
                  <a:gsLst>
                    <a:gs pos="2917">
                      <a:srgbClr val="505050"/>
                    </a:gs>
                    <a:gs pos="30000">
                      <a:srgbClr val="505050"/>
                    </a:gs>
                  </a:gsLst>
                  <a:lin ang="5400000" scaled="0"/>
                </a:gradFill>
              </a:rPr>
              <a:t>Deploy</a:t>
            </a:r>
          </a:p>
        </p:txBody>
      </p:sp>
      <p:sp>
        <p:nvSpPr>
          <p:cNvPr id="19" name="Rectangle 18"/>
          <p:cNvSpPr/>
          <p:nvPr/>
        </p:nvSpPr>
        <p:spPr bwMode="auto">
          <a:xfrm>
            <a:off x="1112835" y="5454897"/>
            <a:ext cx="10820401" cy="1206042"/>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2400" dirty="0" smtClean="0">
                <a:solidFill>
                  <a:srgbClr val="FFFFFF"/>
                </a:solidFill>
              </a:rPr>
              <a:t>Visual </a:t>
            </a:r>
            <a:r>
              <a:rPr lang="en-US" sz="2400" dirty="0">
                <a:solidFill>
                  <a:srgbClr val="FFFFFF"/>
                </a:solidFill>
              </a:rPr>
              <a:t>Studio Tooling available to </a:t>
            </a:r>
            <a:r>
              <a:rPr lang="en-US" sz="2400">
                <a:solidFill>
                  <a:srgbClr val="FFFFFF"/>
                </a:solidFill>
              </a:rPr>
              <a:t>integrate </a:t>
            </a:r>
            <a:r>
              <a:rPr lang="en-US" sz="2400" smtClean="0">
                <a:solidFill>
                  <a:srgbClr val="FFFFFF"/>
                </a:solidFill>
              </a:rPr>
              <a:t>apps </a:t>
            </a:r>
            <a:r>
              <a:rPr lang="en-US" sz="2400" dirty="0">
                <a:solidFill>
                  <a:srgbClr val="FFFFFF"/>
                </a:solidFill>
              </a:rPr>
              <a:t>with </a:t>
            </a:r>
            <a:r>
              <a:rPr lang="en-US" sz="2400" dirty="0" smtClean="0">
                <a:solidFill>
                  <a:srgbClr val="FFFFFF"/>
                </a:solidFill>
              </a:rPr>
              <a:t>AAD and Office </a:t>
            </a:r>
            <a:r>
              <a:rPr lang="en-US" sz="2400" dirty="0">
                <a:solidFill>
                  <a:srgbClr val="FFFFFF"/>
                </a:solidFill>
              </a:rPr>
              <a:t>365 </a:t>
            </a:r>
            <a:r>
              <a:rPr lang="en-US" sz="2400" dirty="0" smtClean="0">
                <a:solidFill>
                  <a:srgbClr val="FFFFFF"/>
                </a:solidFill>
              </a:rPr>
              <a:t>APIs</a:t>
            </a:r>
            <a:endParaRPr lang="en-US" sz="2400" dirty="0">
              <a:solidFill>
                <a:srgbClr val="FFFFFF"/>
              </a:solidFill>
            </a:endParaRPr>
          </a:p>
        </p:txBody>
      </p:sp>
    </p:spTree>
    <p:extLst>
      <p:ext uri="{BB962C8B-B14F-4D97-AF65-F5344CB8AC3E}">
        <p14:creationId xmlns:p14="http://schemas.microsoft.com/office/powerpoint/2010/main" val="16235370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1" grpId="0" animBg="1"/>
      <p:bldP spid="12" grpId="0" animBg="1"/>
      <p:bldP spid="13" grpId="0" animBg="1"/>
      <p:bldP spid="14" grpId="0" animBg="1"/>
      <p:bldP spid="15" grpId="0" animBg="1"/>
      <p:bldP spid="16"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Introducing:</a:t>
            </a:r>
            <a:br>
              <a:rPr lang="en-US" dirty="0"/>
            </a:br>
            <a:r>
              <a:rPr lang="en-US" dirty="0" smtClean="0"/>
              <a:t>Mail, Calendar, Contact REST APIs </a:t>
            </a:r>
            <a:r>
              <a:rPr lang="en-US" sz="4800" dirty="0"/>
              <a:t>Preview</a:t>
            </a:r>
            <a:endParaRPr lang="en-US" dirty="0"/>
          </a:p>
        </p:txBody>
      </p:sp>
    </p:spTree>
    <p:extLst>
      <p:ext uri="{BB962C8B-B14F-4D97-AF65-F5344CB8AC3E}">
        <p14:creationId xmlns:p14="http://schemas.microsoft.com/office/powerpoint/2010/main" val="304678920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001643"/>
          </a:xfrm>
        </p:spPr>
        <p:txBody>
          <a:bodyPr/>
          <a:lstStyle/>
          <a:p>
            <a:r>
              <a:rPr lang="en-US" dirty="0"/>
              <a:t>Powerful, easy way to access and manipulate Exchange Data</a:t>
            </a:r>
          </a:p>
          <a:p>
            <a:r>
              <a:rPr lang="en-US" dirty="0"/>
              <a:t>Based on open standards – </a:t>
            </a:r>
            <a:r>
              <a:rPr lang="en-US" dirty="0" err="1"/>
              <a:t>OAuth</a:t>
            </a:r>
            <a:r>
              <a:rPr lang="en-US" dirty="0"/>
              <a:t> 2.0, ODATA 4.0, JSON</a:t>
            </a:r>
          </a:p>
          <a:p>
            <a:r>
              <a:rPr lang="en-US" dirty="0"/>
              <a:t>Granular, tightly scoped permissions to access user data.</a:t>
            </a:r>
          </a:p>
          <a:p>
            <a:r>
              <a:rPr lang="en-US" dirty="0"/>
              <a:t>Web friendly </a:t>
            </a:r>
            <a:r>
              <a:rPr lang="en-US" dirty="0" err="1"/>
              <a:t>Api’s</a:t>
            </a:r>
            <a:r>
              <a:rPr lang="en-US" dirty="0"/>
              <a:t> to enable web and mobile app developers</a:t>
            </a:r>
            <a:endParaRPr lang="en-US" sz="2000" dirty="0"/>
          </a:p>
          <a:p>
            <a:endParaRPr lang="en-US" dirty="0"/>
          </a:p>
          <a:p>
            <a:pPr marL="0" indent="0">
              <a:buNone/>
            </a:pPr>
            <a:r>
              <a:rPr lang="en-US" sz="2000" dirty="0"/>
              <a:t>		</a:t>
            </a:r>
          </a:p>
        </p:txBody>
      </p:sp>
      <p:sp>
        <p:nvSpPr>
          <p:cNvPr id="3" name="Title 2"/>
          <p:cNvSpPr>
            <a:spLocks noGrp="1"/>
          </p:cNvSpPr>
          <p:nvPr>
            <p:ph type="title"/>
          </p:nvPr>
        </p:nvSpPr>
        <p:spPr/>
        <p:txBody>
          <a:bodyPr/>
          <a:lstStyle/>
          <a:p>
            <a:r>
              <a:rPr lang="en-US" dirty="0" smtClean="0"/>
              <a:t>Why?</a:t>
            </a:r>
            <a:endParaRPr lang="en-US" dirty="0"/>
          </a:p>
        </p:txBody>
      </p:sp>
    </p:spTree>
    <p:extLst>
      <p:ext uri="{BB962C8B-B14F-4D97-AF65-F5344CB8AC3E}">
        <p14:creationId xmlns:p14="http://schemas.microsoft.com/office/powerpoint/2010/main" val="283750635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39978"/>
          </a:xfrm>
        </p:spPr>
        <p:txBody>
          <a:bodyPr/>
          <a:lstStyle/>
          <a:p>
            <a:r>
              <a:rPr lang="en-US" dirty="0"/>
              <a:t>Features: Mail, Calendar and Contacts</a:t>
            </a:r>
          </a:p>
          <a:p>
            <a:r>
              <a:rPr lang="en-US" dirty="0"/>
              <a:t>Rich Service Metadata. </a:t>
            </a:r>
          </a:p>
          <a:p>
            <a:pPr lvl="1"/>
            <a:r>
              <a:rPr lang="en-US" dirty="0"/>
              <a:t>Lists all Entities, </a:t>
            </a:r>
            <a:r>
              <a:rPr lang="en-US" dirty="0" smtClean="0"/>
              <a:t>Collections, </a:t>
            </a:r>
            <a:r>
              <a:rPr lang="en-US" dirty="0"/>
              <a:t>Actions, Complex Types, </a:t>
            </a:r>
            <a:r>
              <a:rPr lang="en-US" dirty="0" err="1"/>
              <a:t>Enums</a:t>
            </a:r>
            <a:r>
              <a:rPr lang="en-US" dirty="0"/>
              <a:t> and their Properties.</a:t>
            </a:r>
          </a:p>
          <a:p>
            <a:pPr lvl="1"/>
            <a:r>
              <a:rPr lang="en-US" dirty="0">
                <a:hlinkClick r:id="rId3"/>
              </a:rPr>
              <a:t>https://outlook.office365.com/EWS/OData</a:t>
            </a:r>
            <a:r>
              <a:rPr lang="en-US" dirty="0"/>
              <a:t> </a:t>
            </a:r>
            <a:r>
              <a:rPr lang="en-US" dirty="0">
                <a:hlinkClick r:id="rId3"/>
              </a:rPr>
              <a:t>/$metadata</a:t>
            </a:r>
            <a:endParaRPr lang="en-US" dirty="0"/>
          </a:p>
          <a:p>
            <a:r>
              <a:rPr lang="en-US" dirty="0"/>
              <a:t>Top Level Entity</a:t>
            </a:r>
          </a:p>
          <a:p>
            <a:pPr lvl="1"/>
            <a:r>
              <a:rPr lang="en-US" dirty="0"/>
              <a:t>User</a:t>
            </a:r>
          </a:p>
          <a:p>
            <a:pPr marL="571500" lvl="2" indent="0">
              <a:buNone/>
            </a:pPr>
            <a:r>
              <a:rPr lang="en-US" dirty="0">
                <a:solidFill>
                  <a:schemeClr val="tx1">
                    <a:lumMod val="20000"/>
                    <a:lumOff val="80000"/>
                  </a:schemeClr>
                </a:solidFill>
                <a:hlinkClick r:id="rId4"/>
              </a:rPr>
              <a:t>https://outlook.office365.com/EWS/ODATA</a:t>
            </a:r>
            <a:r>
              <a:rPr lang="en-US" dirty="0">
                <a:hlinkClick r:id="rId4"/>
              </a:rPr>
              <a:t>/Users(‘rohitag@Microsoft.com’)/</a:t>
            </a:r>
            <a:endParaRPr lang="en-US" dirty="0"/>
          </a:p>
          <a:p>
            <a:pPr lvl="1"/>
            <a:r>
              <a:rPr lang="en-US" dirty="0"/>
              <a:t>Me = Users(‘&lt;authenticated user’s email address&gt;’)</a:t>
            </a:r>
            <a:br>
              <a:rPr lang="en-US" dirty="0"/>
            </a:br>
            <a:r>
              <a:rPr lang="en-US" dirty="0">
                <a:hlinkClick r:id="rId5"/>
              </a:rPr>
              <a:t>https://outlook.office365.com/EWS/ODATA/Me</a:t>
            </a:r>
            <a:endParaRPr lang="en-US" dirty="0"/>
          </a:p>
          <a:p>
            <a:pPr lvl="1"/>
            <a:endParaRPr lang="en-US" dirty="0"/>
          </a:p>
          <a:p>
            <a:pPr marL="0" indent="0">
              <a:buNone/>
            </a:pPr>
            <a:r>
              <a:rPr lang="en-US" dirty="0"/>
              <a:t>	</a:t>
            </a:r>
          </a:p>
        </p:txBody>
      </p:sp>
      <p:sp>
        <p:nvSpPr>
          <p:cNvPr id="3" name="Title 2"/>
          <p:cNvSpPr>
            <a:spLocks noGrp="1"/>
          </p:cNvSpPr>
          <p:nvPr>
            <p:ph type="title"/>
          </p:nvPr>
        </p:nvSpPr>
        <p:spPr/>
        <p:txBody>
          <a:bodyPr/>
          <a:lstStyle/>
          <a:p>
            <a:r>
              <a:rPr lang="en-US" dirty="0" smtClean="0"/>
              <a:t>What?</a:t>
            </a:r>
            <a:endParaRPr lang="en-US" dirty="0"/>
          </a:p>
        </p:txBody>
      </p:sp>
      <p:sp>
        <p:nvSpPr>
          <p:cNvPr id="4" name="Rectangular Callout 3"/>
          <p:cNvSpPr/>
          <p:nvPr/>
        </p:nvSpPr>
        <p:spPr bwMode="auto">
          <a:xfrm>
            <a:off x="3627437" y="5996595"/>
            <a:ext cx="1586664" cy="609600"/>
          </a:xfrm>
          <a:prstGeom prst="wedgeRectCallout">
            <a:avLst>
              <a:gd name="adj1" fmla="val -19374"/>
              <a:gd name="adj2" fmla="val 47310"/>
            </a:avLst>
          </a:prstGeom>
          <a:gradFill flip="none" rotWithShape="1">
            <a:gsLst>
              <a:gs pos="0">
                <a:srgbClr val="00B0F0"/>
              </a:gs>
              <a:gs pos="100000">
                <a:srgbClr val="0070C0"/>
              </a:gs>
              <a:gs pos="100000">
                <a:schemeClr val="accent1">
                  <a:tint val="23500"/>
                  <a:satMod val="160000"/>
                </a:schemeClr>
              </a:gs>
            </a:gsLst>
            <a:path path="circle">
              <a:fillToRect l="50000" t="50000" r="50000" b="50000"/>
            </a:path>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Service Root</a:t>
            </a:r>
            <a:endParaRPr lang="en-US" sz="2000" dirty="0">
              <a:gradFill>
                <a:gsLst>
                  <a:gs pos="0">
                    <a:srgbClr val="FFFFFF"/>
                  </a:gs>
                  <a:gs pos="100000">
                    <a:srgbClr val="FFFFFF"/>
                  </a:gs>
                </a:gsLst>
                <a:lin ang="5400000" scaled="0"/>
              </a:gradFill>
            </a:endParaRPr>
          </a:p>
        </p:txBody>
      </p:sp>
      <p:sp>
        <p:nvSpPr>
          <p:cNvPr id="5" name="Left Brace 4"/>
          <p:cNvSpPr/>
          <p:nvPr/>
        </p:nvSpPr>
        <p:spPr>
          <a:xfrm rot="16200000">
            <a:off x="4141787" y="3430246"/>
            <a:ext cx="342901" cy="4800600"/>
          </a:xfrm>
          <a:prstGeom prst="leftBrace">
            <a:avLst>
              <a:gd name="adj1" fmla="val 8333"/>
              <a:gd name="adj2" fmla="val 51266"/>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505050"/>
              </a:solidFill>
            </a:endParaRPr>
          </a:p>
        </p:txBody>
      </p:sp>
      <p:pic>
        <p:nvPicPr>
          <p:cNvPr id="6" name="Picture 5"/>
          <p:cNvPicPr>
            <a:picLocks noChangeAspect="1"/>
          </p:cNvPicPr>
          <p:nvPr/>
        </p:nvPicPr>
        <p:blipFill>
          <a:blip r:embed="rId6"/>
          <a:stretch>
            <a:fillRect/>
          </a:stretch>
        </p:blipFill>
        <p:spPr>
          <a:xfrm>
            <a:off x="5608637" y="906462"/>
            <a:ext cx="5926415" cy="3290887"/>
          </a:xfrm>
          <a:prstGeom prst="rect">
            <a:avLst/>
          </a:prstGeom>
        </p:spPr>
      </p:pic>
    </p:spTree>
    <p:extLst>
      <p:ext uri="{BB962C8B-B14F-4D97-AF65-F5344CB8AC3E}">
        <p14:creationId xmlns:p14="http://schemas.microsoft.com/office/powerpoint/2010/main" val="1850456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22237" y="2811462"/>
            <a:ext cx="12041966" cy="1015663"/>
          </a:xfrm>
        </p:spPr>
        <p:txBody>
          <a:bodyPr/>
          <a:lstStyle/>
          <a:p>
            <a:pPr marL="0" indent="0" algn="ctr">
              <a:buNone/>
            </a:pPr>
            <a:r>
              <a:rPr lang="en-US" sz="6000" dirty="0" smtClean="0"/>
              <a:t>Available Today!!</a:t>
            </a:r>
            <a:endParaRPr lang="en-US" sz="6000" dirty="0"/>
          </a:p>
        </p:txBody>
      </p:sp>
      <p:sp>
        <p:nvSpPr>
          <p:cNvPr id="3" name="Title 2"/>
          <p:cNvSpPr>
            <a:spLocks noGrp="1"/>
          </p:cNvSpPr>
          <p:nvPr>
            <p:ph type="title"/>
          </p:nvPr>
        </p:nvSpPr>
        <p:spPr/>
        <p:txBody>
          <a:bodyPr/>
          <a:lstStyle/>
          <a:p>
            <a:r>
              <a:rPr lang="en-US" dirty="0" smtClean="0"/>
              <a:t>When?</a:t>
            </a:r>
            <a:endParaRPr lang="en-US" dirty="0"/>
          </a:p>
        </p:txBody>
      </p:sp>
      <p:sp>
        <p:nvSpPr>
          <p:cNvPr id="4" name="TextBox 3"/>
          <p:cNvSpPr txBox="1"/>
          <p:nvPr/>
        </p:nvSpPr>
        <p:spPr>
          <a:xfrm>
            <a:off x="1722437" y="4426458"/>
            <a:ext cx="9067800" cy="1037207"/>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505050"/>
                    </a:gs>
                    <a:gs pos="30000">
                      <a:srgbClr val="505050"/>
                    </a:gs>
                  </a:gsLst>
                  <a:lin ang="5400000" scaled="0"/>
                </a:gradFill>
              </a:rPr>
              <a:t>LIVE NOW: </a:t>
            </a:r>
            <a:r>
              <a:rPr lang="en-US" sz="2400" dirty="0">
                <a:gradFill>
                  <a:gsLst>
                    <a:gs pos="2917">
                      <a:srgbClr val="505050"/>
                    </a:gs>
                    <a:gs pos="30000">
                      <a:srgbClr val="505050"/>
                    </a:gs>
                  </a:gsLst>
                  <a:lin ang="5400000" scaled="0"/>
                </a:gradFill>
                <a:hlinkClick r:id="rId3"/>
              </a:rPr>
              <a:t>https://outlook.office365.com/ews/odata</a:t>
            </a:r>
            <a:r>
              <a:rPr lang="en-US" sz="2400" dirty="0" smtClean="0">
                <a:gradFill>
                  <a:gsLst>
                    <a:gs pos="2917">
                      <a:srgbClr val="505050"/>
                    </a:gs>
                    <a:gs pos="30000">
                      <a:srgbClr val="505050"/>
                    </a:gs>
                  </a:gsLst>
                  <a:lin ang="5400000" scaled="0"/>
                </a:gradFill>
                <a:hlinkClick r:id="rId3"/>
              </a:rPr>
              <a:t>/</a:t>
            </a:r>
            <a:endParaRPr lang="en-US" sz="2400" dirty="0" smtClean="0">
              <a:gradFill>
                <a:gsLst>
                  <a:gs pos="2917">
                    <a:srgbClr val="505050"/>
                  </a:gs>
                  <a:gs pos="30000">
                    <a:srgbClr val="505050"/>
                  </a:gs>
                </a:gsLst>
                <a:lin ang="5400000" scaled="0"/>
              </a:gradFill>
            </a:endParaRPr>
          </a:p>
          <a:p>
            <a:pPr algn="ctr">
              <a:lnSpc>
                <a:spcPct val="90000"/>
              </a:lnSpc>
              <a:spcAft>
                <a:spcPts val="600"/>
              </a:spcAft>
            </a:pPr>
            <a:endParaRPr lang="en-US" sz="2400" dirty="0" smtClean="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14195074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2432937" y="1372298"/>
            <a:ext cx="9084961" cy="5110291"/>
          </a:xfrm>
          <a:prstGeom prst="rect">
            <a:avLst/>
          </a:prstGeom>
          <a:ln>
            <a:solidFill>
              <a:schemeClr val="accent1"/>
            </a:solidFill>
          </a:ln>
        </p:spPr>
      </p:pic>
      <p:sp>
        <p:nvSpPr>
          <p:cNvPr id="3" name="Title 2"/>
          <p:cNvSpPr>
            <a:spLocks noGrp="1"/>
          </p:cNvSpPr>
          <p:nvPr>
            <p:ph type="title"/>
          </p:nvPr>
        </p:nvSpPr>
        <p:spPr/>
        <p:txBody>
          <a:bodyPr/>
          <a:lstStyle/>
          <a:p>
            <a:r>
              <a:rPr lang="en-US" dirty="0" smtClean="0"/>
              <a:t>What we are building?</a:t>
            </a:r>
            <a:endParaRPr lang="en-US" dirty="0"/>
          </a:p>
        </p:txBody>
      </p:sp>
      <p:grpSp>
        <p:nvGrpSpPr>
          <p:cNvPr id="9" name="Group 8"/>
          <p:cNvGrpSpPr/>
          <p:nvPr/>
        </p:nvGrpSpPr>
        <p:grpSpPr>
          <a:xfrm>
            <a:off x="160158" y="2308025"/>
            <a:ext cx="4168150" cy="1676400"/>
            <a:chOff x="528106" y="1489074"/>
            <a:chExt cx="3207810" cy="1676400"/>
          </a:xfrm>
        </p:grpSpPr>
        <p:sp>
          <p:nvSpPr>
            <p:cNvPr id="6" name="Rectangle 5"/>
            <p:cNvSpPr/>
            <p:nvPr/>
          </p:nvSpPr>
          <p:spPr bwMode="auto">
            <a:xfrm>
              <a:off x="528106" y="1489074"/>
              <a:ext cx="1524000" cy="1676400"/>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1. Calendar – Create or Update an Event</a:t>
              </a:r>
              <a:endParaRPr lang="en-US" sz="2000" dirty="0">
                <a:gradFill>
                  <a:gsLst>
                    <a:gs pos="0">
                      <a:srgbClr val="FFFFFF"/>
                    </a:gs>
                    <a:gs pos="100000">
                      <a:srgbClr val="FFFFFF"/>
                    </a:gs>
                  </a:gsLst>
                  <a:lin ang="5400000" scaled="0"/>
                </a:gradFill>
              </a:endParaRPr>
            </a:p>
          </p:txBody>
        </p:sp>
        <p:sp>
          <p:nvSpPr>
            <p:cNvPr id="7" name="Rectangle 6"/>
            <p:cNvSpPr/>
            <p:nvPr/>
          </p:nvSpPr>
          <p:spPr bwMode="auto">
            <a:xfrm>
              <a:off x="2873847" y="2139402"/>
              <a:ext cx="862069" cy="381000"/>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8" name="Straight Connector 7"/>
            <p:cNvCxnSpPr>
              <a:endCxn id="7" idx="1"/>
            </p:cNvCxnSpPr>
            <p:nvPr/>
          </p:nvCxnSpPr>
          <p:spPr>
            <a:xfrm>
              <a:off x="1951036" y="2327001"/>
              <a:ext cx="922811" cy="2901"/>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5947230" y="1434971"/>
            <a:ext cx="1981200" cy="1837028"/>
            <a:chOff x="528106" y="1738084"/>
            <a:chExt cx="1584960" cy="761876"/>
          </a:xfrm>
        </p:grpSpPr>
        <p:sp>
          <p:nvSpPr>
            <p:cNvPr id="12" name="Rectangle 11"/>
            <p:cNvSpPr/>
            <p:nvPr/>
          </p:nvSpPr>
          <p:spPr bwMode="auto">
            <a:xfrm>
              <a:off x="528106" y="1738084"/>
              <a:ext cx="1524000" cy="410835"/>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2</a:t>
              </a:r>
              <a:r>
                <a:rPr lang="en-US" sz="2000" dirty="0" smtClean="0">
                  <a:gradFill>
                    <a:gsLst>
                      <a:gs pos="0">
                        <a:srgbClr val="FFFFFF"/>
                      </a:gs>
                      <a:gs pos="100000">
                        <a:srgbClr val="FFFFFF"/>
                      </a:gs>
                    </a:gsLst>
                    <a:lin ang="5400000" scaled="0"/>
                  </a:gradFill>
                </a:rPr>
                <a:t>. Calendar – Delete an Event</a:t>
              </a:r>
              <a:endParaRPr lang="en-US" sz="2000" dirty="0">
                <a:gradFill>
                  <a:gsLst>
                    <a:gs pos="0">
                      <a:srgbClr val="FFFFFF"/>
                    </a:gs>
                    <a:gs pos="100000">
                      <a:srgbClr val="FFFFFF"/>
                    </a:gs>
                  </a:gsLst>
                  <a:lin ang="5400000" scaled="0"/>
                </a:gradFill>
              </a:endParaRPr>
            </a:p>
          </p:txBody>
        </p:sp>
        <p:sp>
          <p:nvSpPr>
            <p:cNvPr id="13" name="Rectangle 12"/>
            <p:cNvSpPr/>
            <p:nvPr/>
          </p:nvSpPr>
          <p:spPr bwMode="auto">
            <a:xfrm>
              <a:off x="1320586" y="2395635"/>
              <a:ext cx="792480" cy="104325"/>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4" name="Straight Connector 13"/>
            <p:cNvCxnSpPr>
              <a:endCxn id="13" idx="0"/>
            </p:cNvCxnSpPr>
            <p:nvPr/>
          </p:nvCxnSpPr>
          <p:spPr>
            <a:xfrm>
              <a:off x="1368821" y="1986734"/>
              <a:ext cx="348005" cy="408901"/>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63237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343001"/>
          </a:xfrm>
        </p:spPr>
        <p:txBody>
          <a:bodyPr/>
          <a:lstStyle/>
          <a:p>
            <a:r>
              <a:rPr lang="en-US" dirty="0"/>
              <a:t>Permissions</a:t>
            </a:r>
          </a:p>
          <a:p>
            <a:pPr lvl="1"/>
            <a:r>
              <a:rPr lang="en-US" dirty="0"/>
              <a:t>Read, </a:t>
            </a:r>
            <a:r>
              <a:rPr lang="en-US" dirty="0" err="1"/>
              <a:t>Read+Write</a:t>
            </a:r>
            <a:endParaRPr lang="en-US" dirty="0"/>
          </a:p>
          <a:p>
            <a:r>
              <a:rPr lang="en-US" dirty="0"/>
              <a:t>Entities, </a:t>
            </a:r>
            <a:r>
              <a:rPr lang="en-US" dirty="0" smtClean="0"/>
              <a:t>Collections, </a:t>
            </a:r>
            <a:r>
              <a:rPr lang="en-US" dirty="0"/>
              <a:t>Actions</a:t>
            </a:r>
          </a:p>
          <a:p>
            <a:endParaRPr lang="en-US" dirty="0"/>
          </a:p>
          <a:p>
            <a:endParaRPr lang="en-US" dirty="0"/>
          </a:p>
          <a:p>
            <a:endParaRPr lang="en-US" dirty="0"/>
          </a:p>
          <a:p>
            <a:r>
              <a:rPr lang="en-US" dirty="0"/>
              <a:t>Samples</a:t>
            </a:r>
          </a:p>
          <a:p>
            <a:pPr lvl="1"/>
            <a:r>
              <a:rPr lang="en-US" dirty="0">
                <a:hlinkClick r:id="rId3"/>
              </a:rPr>
              <a:t>https://</a:t>
            </a:r>
            <a:r>
              <a:rPr lang="en-US" dirty="0" smtClean="0">
                <a:hlinkClick r:id="rId3"/>
              </a:rPr>
              <a:t>outlook.office365.com/EWS/OData/Me/Calendar</a:t>
            </a:r>
            <a:endParaRPr lang="en-US" dirty="0"/>
          </a:p>
          <a:p>
            <a:pPr lvl="1"/>
            <a:r>
              <a:rPr lang="en-US" dirty="0">
                <a:hlinkClick r:id="rId4"/>
              </a:rPr>
              <a:t>https://</a:t>
            </a:r>
            <a:r>
              <a:rPr lang="en-US" dirty="0" smtClean="0">
                <a:hlinkClick r:id="rId4"/>
              </a:rPr>
              <a:t>outlook.office365.com/EWS/OData/Me/Calendar/Events?$</a:t>
            </a:r>
            <a:r>
              <a:rPr lang="en-US" dirty="0">
                <a:hlinkClick r:id="rId4"/>
              </a:rPr>
              <a:t>top=1</a:t>
            </a:r>
            <a:endParaRPr lang="en-US" dirty="0"/>
          </a:p>
        </p:txBody>
      </p:sp>
      <p:sp>
        <p:nvSpPr>
          <p:cNvPr id="3" name="Title 2"/>
          <p:cNvSpPr>
            <a:spLocks noGrp="1"/>
          </p:cNvSpPr>
          <p:nvPr>
            <p:ph type="title"/>
          </p:nvPr>
        </p:nvSpPr>
        <p:spPr/>
        <p:txBody>
          <a:bodyPr/>
          <a:lstStyle/>
          <a:p>
            <a:r>
              <a:rPr lang="en-US" dirty="0" smtClean="0"/>
              <a:t>Calendar - Coffee @ 4?</a:t>
            </a:r>
            <a:endParaRPr lang="en-US"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75837" y="243455"/>
            <a:ext cx="1192129" cy="937808"/>
          </a:xfrm>
          <a:prstGeom prst="rect">
            <a:avLst/>
          </a:prstGeom>
        </p:spPr>
      </p:pic>
      <p:graphicFrame>
        <p:nvGraphicFramePr>
          <p:cNvPr id="8" name="Table 7"/>
          <p:cNvGraphicFramePr>
            <a:graphicFrameLocks noGrp="1"/>
          </p:cNvGraphicFramePr>
          <p:nvPr>
            <p:extLst/>
          </p:nvPr>
        </p:nvGraphicFramePr>
        <p:xfrm>
          <a:off x="884238" y="2883268"/>
          <a:ext cx="8915401" cy="1839253"/>
        </p:xfrm>
        <a:graphic>
          <a:graphicData uri="http://schemas.openxmlformats.org/drawingml/2006/table">
            <a:tbl>
              <a:tblPr/>
              <a:tblGrid>
                <a:gridCol w="1763098"/>
                <a:gridCol w="2092209"/>
                <a:gridCol w="5060094"/>
              </a:tblGrid>
              <a:tr h="309194">
                <a:tc>
                  <a:txBody>
                    <a:bodyPr/>
                    <a:lstStyle/>
                    <a:p>
                      <a:pPr algn="ctr" rtl="0" fontAlgn="ctr"/>
                      <a:r>
                        <a:rPr lang="en-US" sz="1800" b="1" i="0" u="none" strike="noStrike" dirty="0">
                          <a:solidFill>
                            <a:srgbClr val="000000"/>
                          </a:solidFill>
                          <a:effectLst/>
                          <a:latin typeface="Segoe UI" panose="020B0502040204020203" pitchFamily="34" charset="0"/>
                        </a:rPr>
                        <a:t>Entity</a:t>
                      </a: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800" b="1" i="0" u="none" strike="noStrike" dirty="0" smtClean="0">
                          <a:solidFill>
                            <a:srgbClr val="000000"/>
                          </a:solidFill>
                          <a:effectLst/>
                          <a:latin typeface="Segoe UI" panose="020B0502040204020203" pitchFamily="34" charset="0"/>
                        </a:rPr>
                        <a:t>Collection</a:t>
                      </a:r>
                      <a:endParaRPr lang="en-US" sz="1800" b="1" i="0" u="none" strike="noStrike" dirty="0">
                        <a:solidFill>
                          <a:srgbClr val="000000"/>
                        </a:solidFill>
                        <a:effectLst/>
                        <a:latin typeface="Segoe UI" panose="020B0502040204020203" pitchFamily="34" charset="0"/>
                      </a:endParaRP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800" b="1" i="0" u="none" strike="noStrike" dirty="0">
                          <a:solidFill>
                            <a:srgbClr val="000000"/>
                          </a:solidFill>
                          <a:effectLst/>
                          <a:latin typeface="Segoe UI" panose="020B0502040204020203" pitchFamily="34" charset="0"/>
                        </a:rPr>
                        <a:t>Actions</a:t>
                      </a: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304800">
                <a:tc>
                  <a:txBody>
                    <a:bodyPr/>
                    <a:lstStyle/>
                    <a:p>
                      <a:pPr algn="l" rtl="0" fontAlgn="b"/>
                      <a:r>
                        <a:rPr lang="en-US" sz="1800" b="0" i="0" u="none" strike="noStrike" dirty="0" err="1">
                          <a:solidFill>
                            <a:srgbClr val="000000"/>
                          </a:solidFill>
                          <a:effectLst/>
                          <a:latin typeface="Calibri" panose="020F0502020204030204" pitchFamily="34" charset="0"/>
                        </a:rPr>
                        <a:t>CalendarGroup</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err="1">
                          <a:solidFill>
                            <a:srgbClr val="000000"/>
                          </a:solidFill>
                          <a:effectLst/>
                          <a:latin typeface="Calibri" panose="020F0502020204030204" pitchFamily="34" charset="0"/>
                        </a:rPr>
                        <a:t>CalendarGroups</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Arial" panose="020B0604020202020204" pitchFamily="34" charset="0"/>
                        </a:rPr>
                        <a:t> </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5008">
                <a:tc>
                  <a:txBody>
                    <a:bodyPr/>
                    <a:lstStyle/>
                    <a:p>
                      <a:pPr algn="l" rtl="0" fontAlgn="b"/>
                      <a:r>
                        <a:rPr lang="en-US" sz="1800" b="0" i="0" u="none" strike="noStrike">
                          <a:solidFill>
                            <a:srgbClr val="000000"/>
                          </a:solidFill>
                          <a:effectLst/>
                          <a:latin typeface="Calibri" panose="020F0502020204030204" pitchFamily="34" charset="0"/>
                        </a:rPr>
                        <a:t>Calendar</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a:solidFill>
                            <a:srgbClr val="000000"/>
                          </a:solidFill>
                          <a:effectLst/>
                          <a:latin typeface="Calibri" panose="020F0502020204030204" pitchFamily="34" charset="0"/>
                        </a:rPr>
                        <a:t>Calendars</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a:solidFill>
                            <a:srgbClr val="000000"/>
                          </a:solidFill>
                          <a:effectLst/>
                          <a:latin typeface="Calibri" panose="020F0502020204030204" pitchFamily="34" charset="0"/>
                        </a:rPr>
                        <a:t> </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7827">
                <a:tc>
                  <a:txBody>
                    <a:bodyPr/>
                    <a:lstStyle/>
                    <a:p>
                      <a:pPr algn="l" rtl="0" fontAlgn="b"/>
                      <a:r>
                        <a:rPr lang="en-US" sz="1800" b="0" i="0" u="none" strike="noStrike">
                          <a:solidFill>
                            <a:srgbClr val="000000"/>
                          </a:solidFill>
                          <a:effectLst/>
                          <a:latin typeface="Calibri" panose="020F0502020204030204" pitchFamily="34" charset="0"/>
                        </a:rPr>
                        <a:t>Event</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a:solidFill>
                            <a:srgbClr val="000000"/>
                          </a:solidFill>
                          <a:effectLst/>
                          <a:latin typeface="Calibri" panose="020F0502020204030204" pitchFamily="34" charset="0"/>
                        </a:rPr>
                        <a:t>Events</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smtClean="0">
                          <a:solidFill>
                            <a:srgbClr val="000000"/>
                          </a:solidFill>
                          <a:effectLst/>
                          <a:latin typeface="Calibri" panose="020F0502020204030204" pitchFamily="34" charset="0"/>
                        </a:rPr>
                        <a:t>CRUD, Accept</a:t>
                      </a:r>
                      <a:r>
                        <a:rPr lang="en-US" sz="1800" b="0" i="0" u="none" strike="noStrike" dirty="0">
                          <a:solidFill>
                            <a:srgbClr val="000000"/>
                          </a:solidFill>
                          <a:effectLst/>
                          <a:latin typeface="Calibri" panose="020F0502020204030204" pitchFamily="34" charset="0"/>
                        </a:rPr>
                        <a:t>, Decline, </a:t>
                      </a:r>
                      <a:r>
                        <a:rPr lang="en-US" sz="1800" b="0" i="0" u="none" strike="noStrike" dirty="0" err="1">
                          <a:solidFill>
                            <a:srgbClr val="000000"/>
                          </a:solidFill>
                          <a:effectLst/>
                          <a:latin typeface="Calibri" panose="020F0502020204030204" pitchFamily="34" charset="0"/>
                        </a:rPr>
                        <a:t>TentativelyAccept</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5373">
                <a:tc>
                  <a:txBody>
                    <a:bodyPr/>
                    <a:lstStyle/>
                    <a:p>
                      <a:pPr algn="l" rtl="0" fontAlgn="b"/>
                      <a:r>
                        <a:rPr lang="en-US" sz="1800" b="0" i="0" u="none" strike="noStrike">
                          <a:solidFill>
                            <a:srgbClr val="000000"/>
                          </a:solidFill>
                          <a:effectLst/>
                          <a:latin typeface="Calibri" panose="020F0502020204030204" pitchFamily="34" charset="0"/>
                        </a:rPr>
                        <a:t>Attachment</a:t>
                      </a:r>
                    </a:p>
                  </a:txBody>
                  <a:tcPr marL="7739" marR="7739" marT="7739"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US" sz="1800" b="0" i="0" u="none" strike="noStrike">
                          <a:solidFill>
                            <a:srgbClr val="000000"/>
                          </a:solidFill>
                          <a:effectLst/>
                          <a:latin typeface="Calibri" panose="020F0502020204030204" pitchFamily="34" charset="0"/>
                        </a:rPr>
                        <a:t>Attachments</a:t>
                      </a:r>
                    </a:p>
                  </a:txBody>
                  <a:tcPr marL="7739" marR="7739" marT="7739"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smtClean="0">
                          <a:solidFill>
                            <a:srgbClr val="000000"/>
                          </a:solidFill>
                          <a:effectLst/>
                          <a:latin typeface="Calibri" panose="020F0502020204030204" pitchFamily="34" charset="0"/>
                        </a:rPr>
                        <a:t>CRUD</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ular Callout 5"/>
          <p:cNvSpPr/>
          <p:nvPr/>
        </p:nvSpPr>
        <p:spPr bwMode="auto">
          <a:xfrm>
            <a:off x="9006307" y="5173662"/>
            <a:ext cx="1586664" cy="609600"/>
          </a:xfrm>
          <a:prstGeom prst="wedgeRectCallout">
            <a:avLst>
              <a:gd name="adj1" fmla="val -49283"/>
              <a:gd name="adj2" fmla="val 111867"/>
            </a:avLst>
          </a:prstGeom>
          <a:gradFill flip="none" rotWithShape="1">
            <a:gsLst>
              <a:gs pos="0">
                <a:srgbClr val="00B0F0"/>
              </a:gs>
              <a:gs pos="100000">
                <a:srgbClr val="0070C0"/>
              </a:gs>
              <a:gs pos="100000">
                <a:schemeClr val="accent1">
                  <a:tint val="23500"/>
                  <a:satMod val="160000"/>
                </a:schemeClr>
              </a:gs>
            </a:gsLst>
            <a:path path="circle">
              <a:fillToRect l="50000" t="50000" r="50000" b="50000"/>
            </a:path>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smtClean="0">
                <a:gradFill>
                  <a:gsLst>
                    <a:gs pos="0">
                      <a:srgbClr val="FFFFFF"/>
                    </a:gs>
                    <a:gs pos="100000">
                      <a:srgbClr val="FFFFFF"/>
                    </a:gs>
                  </a:gsLst>
                  <a:lin ang="5400000" scaled="0"/>
                </a:gradFill>
              </a:rPr>
              <a:t>Collection</a:t>
            </a:r>
            <a:endParaRPr lang="en-US" sz="2000" dirty="0">
              <a:gradFill>
                <a:gsLst>
                  <a:gs pos="0">
                    <a:srgbClr val="FFFFFF"/>
                  </a:gs>
                  <a:gs pos="100000">
                    <a:srgbClr val="FFFFFF"/>
                  </a:gs>
                </a:gsLst>
                <a:lin ang="5400000" scaled="0"/>
              </a:gradFill>
            </a:endParaRPr>
          </a:p>
        </p:txBody>
      </p:sp>
      <p:sp>
        <p:nvSpPr>
          <p:cNvPr id="9" name="Rectangular Callout 8"/>
          <p:cNvSpPr/>
          <p:nvPr/>
        </p:nvSpPr>
        <p:spPr bwMode="auto">
          <a:xfrm>
            <a:off x="7298573" y="4754823"/>
            <a:ext cx="1586664" cy="609600"/>
          </a:xfrm>
          <a:prstGeom prst="wedgeRectCallout">
            <a:avLst>
              <a:gd name="adj1" fmla="val -33234"/>
              <a:gd name="adj2" fmla="val 113766"/>
            </a:avLst>
          </a:prstGeom>
          <a:gradFill flip="none" rotWithShape="1">
            <a:gsLst>
              <a:gs pos="0">
                <a:srgbClr val="00B0F0"/>
              </a:gs>
              <a:gs pos="100000">
                <a:srgbClr val="0070C0"/>
              </a:gs>
              <a:gs pos="100000">
                <a:schemeClr val="accent1">
                  <a:tint val="23500"/>
                  <a:satMod val="160000"/>
                </a:schemeClr>
              </a:gs>
            </a:gsLst>
            <a:path path="circle">
              <a:fillToRect l="50000" t="50000" r="50000" b="50000"/>
            </a:path>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Entity</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11724292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Add, Update an Event in the Session Picker App</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8426049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bldLst>
      <p:bldP spid="2" grpId="0"/>
      <p:bldP spid="2"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3"/>
                        </p:tgtEl>
                        <p:attrNameLst>
                          <p:attrName>ppt_x</p:attrName>
                          <p:attrName>ppt_y</p:attrName>
                        </p:attrNameLst>
                      </p:cBhvr>
                      <p:rCtr x="1198" y="0"/>
                    </p:animMotion>
                  </p:childTnLst>
                </p:cTn>
              </p:par>
            </p:tnLst>
          </p:tmpl>
        </p:tmplLst>
      </p:b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we are building!</a:t>
            </a:r>
            <a:endParaRPr lang="en-US" dirty="0"/>
          </a:p>
        </p:txBody>
      </p:sp>
      <p:pic>
        <p:nvPicPr>
          <p:cNvPr id="5" name="Picture 4"/>
          <p:cNvPicPr>
            <a:picLocks noChangeAspect="1"/>
          </p:cNvPicPr>
          <p:nvPr/>
        </p:nvPicPr>
        <p:blipFill>
          <a:blip r:embed="rId3"/>
          <a:stretch>
            <a:fillRect/>
          </a:stretch>
        </p:blipFill>
        <p:spPr>
          <a:xfrm>
            <a:off x="2404872" y="1316736"/>
            <a:ext cx="8404352" cy="4727448"/>
          </a:xfrm>
          <a:prstGeom prst="rect">
            <a:avLst/>
          </a:prstGeom>
        </p:spPr>
      </p:pic>
      <p:grpSp>
        <p:nvGrpSpPr>
          <p:cNvPr id="27" name="Group 26"/>
          <p:cNvGrpSpPr/>
          <p:nvPr/>
        </p:nvGrpSpPr>
        <p:grpSpPr>
          <a:xfrm>
            <a:off x="6599237" y="3478580"/>
            <a:ext cx="5162487" cy="1542682"/>
            <a:chOff x="-458444" y="2572565"/>
            <a:chExt cx="4129989" cy="639801"/>
          </a:xfrm>
        </p:grpSpPr>
        <p:sp>
          <p:nvSpPr>
            <p:cNvPr id="28" name="Rectangle 27"/>
            <p:cNvSpPr/>
            <p:nvPr/>
          </p:nvSpPr>
          <p:spPr bwMode="auto">
            <a:xfrm>
              <a:off x="2147545" y="2654129"/>
              <a:ext cx="1524000" cy="410835"/>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3</a:t>
              </a:r>
              <a:r>
                <a:rPr lang="en-US" sz="2000" dirty="0" smtClean="0">
                  <a:gradFill>
                    <a:gsLst>
                      <a:gs pos="0">
                        <a:srgbClr val="FFFFFF"/>
                      </a:gs>
                      <a:gs pos="100000">
                        <a:srgbClr val="FFFFFF"/>
                      </a:gs>
                    </a:gsLst>
                    <a:lin ang="5400000" scaled="0"/>
                  </a:gradFill>
                </a:rPr>
                <a:t>. Mail - Send a Message</a:t>
              </a:r>
              <a:endParaRPr lang="en-US" sz="2000" dirty="0">
                <a:gradFill>
                  <a:gsLst>
                    <a:gs pos="0">
                      <a:srgbClr val="FFFFFF"/>
                    </a:gs>
                    <a:gs pos="100000">
                      <a:srgbClr val="FFFFFF"/>
                    </a:gs>
                  </a:gsLst>
                  <a:lin ang="5400000" scaled="0"/>
                </a:gradFill>
              </a:endParaRPr>
            </a:p>
          </p:txBody>
        </p:sp>
        <p:sp>
          <p:nvSpPr>
            <p:cNvPr id="29" name="Rectangle 28"/>
            <p:cNvSpPr/>
            <p:nvPr/>
          </p:nvSpPr>
          <p:spPr bwMode="auto">
            <a:xfrm>
              <a:off x="-458444" y="2572565"/>
              <a:ext cx="2072639" cy="639801"/>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30" name="Straight Connector 29"/>
            <p:cNvCxnSpPr/>
            <p:nvPr/>
          </p:nvCxnSpPr>
          <p:spPr>
            <a:xfrm flipH="1">
              <a:off x="1614195" y="2840097"/>
              <a:ext cx="533350" cy="0"/>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23610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426375"/>
          </a:xfrm>
        </p:spPr>
        <p:txBody>
          <a:bodyPr/>
          <a:lstStyle/>
          <a:p>
            <a:r>
              <a:rPr lang="en-US" dirty="0"/>
              <a:t>Permissions</a:t>
            </a:r>
          </a:p>
          <a:p>
            <a:pPr lvl="1"/>
            <a:r>
              <a:rPr lang="en-US" dirty="0"/>
              <a:t>Read, </a:t>
            </a:r>
            <a:r>
              <a:rPr lang="en-US" dirty="0" err="1"/>
              <a:t>Read+Write</a:t>
            </a:r>
            <a:r>
              <a:rPr lang="en-US" dirty="0"/>
              <a:t>, Send</a:t>
            </a:r>
          </a:p>
          <a:p>
            <a:r>
              <a:rPr lang="en-US" dirty="0"/>
              <a:t>Entities, </a:t>
            </a:r>
            <a:r>
              <a:rPr lang="en-US" dirty="0" smtClean="0"/>
              <a:t>Collections, </a:t>
            </a:r>
            <a:r>
              <a:rPr lang="en-US" dirty="0"/>
              <a:t>Actions</a:t>
            </a:r>
          </a:p>
          <a:p>
            <a:endParaRPr lang="en-US" dirty="0"/>
          </a:p>
          <a:p>
            <a:endParaRPr lang="en-US" dirty="0"/>
          </a:p>
          <a:p>
            <a:endParaRPr lang="en-US" dirty="0"/>
          </a:p>
          <a:p>
            <a:r>
              <a:rPr lang="en-US" dirty="0"/>
              <a:t>Samples</a:t>
            </a:r>
          </a:p>
          <a:p>
            <a:pPr lvl="1"/>
            <a:r>
              <a:rPr lang="en-US" dirty="0">
                <a:hlinkClick r:id="rId2"/>
              </a:rPr>
              <a:t>https://</a:t>
            </a:r>
            <a:r>
              <a:rPr lang="en-US" dirty="0" smtClean="0">
                <a:hlinkClick r:id="rId2"/>
              </a:rPr>
              <a:t>outlook.office365.com/EWS/OData/Me/Inbox</a:t>
            </a:r>
            <a:endParaRPr lang="en-US" dirty="0"/>
          </a:p>
          <a:p>
            <a:pPr lvl="1"/>
            <a:r>
              <a:rPr lang="en-US" dirty="0">
                <a:hlinkClick r:id="rId3"/>
              </a:rPr>
              <a:t>https://</a:t>
            </a:r>
            <a:r>
              <a:rPr lang="en-US" dirty="0" smtClean="0">
                <a:hlinkClick r:id="rId3"/>
              </a:rPr>
              <a:t>outlook.office365.com/EWS/OData/Me/Inbox/Messages?$</a:t>
            </a:r>
            <a:r>
              <a:rPr lang="en-US" dirty="0">
                <a:hlinkClick r:id="rId3"/>
              </a:rPr>
              <a:t>top=1</a:t>
            </a:r>
            <a:endParaRPr lang="en-US" dirty="0"/>
          </a:p>
          <a:p>
            <a:pPr lvl="1"/>
            <a:endParaRPr lang="en-US" dirty="0"/>
          </a:p>
          <a:p>
            <a:endParaRPr lang="en-US" dirty="0"/>
          </a:p>
        </p:txBody>
      </p:sp>
      <p:sp>
        <p:nvSpPr>
          <p:cNvPr id="3" name="Title 2"/>
          <p:cNvSpPr>
            <a:spLocks noGrp="1"/>
          </p:cNvSpPr>
          <p:nvPr>
            <p:ph type="title"/>
          </p:nvPr>
        </p:nvSpPr>
        <p:spPr/>
        <p:txBody>
          <a:bodyPr/>
          <a:lstStyle/>
          <a:p>
            <a:r>
              <a:rPr lang="en-US" dirty="0" smtClean="0"/>
              <a:t>You’ve got Mail!</a:t>
            </a:r>
            <a:endParaRPr lang="en-US" dirty="0"/>
          </a:p>
        </p:txBody>
      </p:sp>
      <p:graphicFrame>
        <p:nvGraphicFramePr>
          <p:cNvPr id="5" name="Table 4"/>
          <p:cNvGraphicFramePr>
            <a:graphicFrameLocks noGrp="1"/>
          </p:cNvGraphicFramePr>
          <p:nvPr>
            <p:extLst/>
          </p:nvPr>
        </p:nvGraphicFramePr>
        <p:xfrm>
          <a:off x="884238" y="2887662"/>
          <a:ext cx="8915399" cy="1990805"/>
        </p:xfrm>
        <a:graphic>
          <a:graphicData uri="http://schemas.openxmlformats.org/drawingml/2006/table">
            <a:tbl>
              <a:tblPr/>
              <a:tblGrid>
                <a:gridCol w="1763098"/>
                <a:gridCol w="2046901"/>
                <a:gridCol w="5105400"/>
              </a:tblGrid>
              <a:tr h="279043">
                <a:tc>
                  <a:txBody>
                    <a:bodyPr/>
                    <a:lstStyle/>
                    <a:p>
                      <a:pPr algn="ctr" fontAlgn="ctr"/>
                      <a:r>
                        <a:rPr lang="en-US" sz="1800" b="1" i="0" u="none" strike="noStrike" dirty="0">
                          <a:solidFill>
                            <a:srgbClr val="000000"/>
                          </a:solidFill>
                          <a:effectLst/>
                          <a:latin typeface="Segoe UI" panose="020B0502040204020203" pitchFamily="34" charset="0"/>
                        </a:rPr>
                        <a:t>Entity</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800" b="1" i="0" u="none" strike="noStrike" dirty="0" smtClean="0">
                          <a:solidFill>
                            <a:srgbClr val="000000"/>
                          </a:solidFill>
                          <a:effectLst/>
                          <a:latin typeface="Segoe UI" panose="020B0502040204020203" pitchFamily="34" charset="0"/>
                        </a:rPr>
                        <a:t>Collection</a:t>
                      </a:r>
                      <a:endParaRPr lang="en-US" sz="1800" b="1" i="0" u="none" strike="noStrike" dirty="0">
                        <a:solidFill>
                          <a:srgbClr val="000000"/>
                        </a:solidFill>
                        <a:effectLst/>
                        <a:latin typeface="Segoe UI" panose="020B0502040204020203"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800" b="1" i="0" u="none" strike="noStrike" dirty="0">
                          <a:solidFill>
                            <a:srgbClr val="000000"/>
                          </a:solidFill>
                          <a:effectLst/>
                          <a:latin typeface="Segoe UI" panose="020B0502040204020203" pitchFamily="34" charset="0"/>
                        </a:rPr>
                        <a:t>Actions</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279043">
                <a:tc>
                  <a:txBody>
                    <a:bodyPr/>
                    <a:lstStyle/>
                    <a:p>
                      <a:pPr algn="l" fontAlgn="b"/>
                      <a:r>
                        <a:rPr lang="en-US" sz="1800" b="0" i="0" u="none" strike="noStrike" dirty="0">
                          <a:solidFill>
                            <a:srgbClr val="000000"/>
                          </a:solidFill>
                          <a:effectLst/>
                          <a:latin typeface="Calibri" panose="020F0502020204030204" pitchFamily="34" charset="0"/>
                        </a:rPr>
                        <a:t>Folder</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panose="020F0502020204030204" pitchFamily="34" charset="0"/>
                        </a:rPr>
                        <a:t>Folders</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smtClean="0">
                          <a:solidFill>
                            <a:srgbClr val="000000"/>
                          </a:solidFill>
                          <a:effectLst/>
                          <a:latin typeface="Calibri" panose="020F0502020204030204" pitchFamily="34" charset="0"/>
                        </a:rPr>
                        <a:t>CRUD, Copy</a:t>
                      </a:r>
                      <a:r>
                        <a:rPr lang="en-US" sz="1800" b="0" i="0" u="none" strike="noStrike" dirty="0">
                          <a:solidFill>
                            <a:srgbClr val="000000"/>
                          </a:solidFill>
                          <a:effectLst/>
                          <a:latin typeface="Calibri" panose="020F0502020204030204" pitchFamily="34" charset="0"/>
                        </a:rPr>
                        <a:t>, Move</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30121">
                <a:tc>
                  <a:txBody>
                    <a:bodyPr/>
                    <a:lstStyle/>
                    <a:p>
                      <a:pPr algn="l" fontAlgn="b"/>
                      <a:r>
                        <a:rPr lang="en-US" sz="1800" b="0" i="0" u="none" strike="noStrike">
                          <a:solidFill>
                            <a:srgbClr val="000000"/>
                          </a:solidFill>
                          <a:effectLst/>
                          <a:latin typeface="Calibri" panose="020F0502020204030204" pitchFamily="34" charset="0"/>
                        </a:rPr>
                        <a:t>Message</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panose="020F0502020204030204" pitchFamily="34" charset="0"/>
                        </a:rPr>
                        <a:t>Messages</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smtClean="0">
                          <a:solidFill>
                            <a:srgbClr val="000000"/>
                          </a:solidFill>
                          <a:effectLst/>
                          <a:latin typeface="Calibri" panose="020F0502020204030204" pitchFamily="34" charset="0"/>
                        </a:rPr>
                        <a:t>CRUD, Copy</a:t>
                      </a:r>
                      <a:r>
                        <a:rPr lang="en-US" sz="1800" b="0" i="0" u="none" strike="noStrike" dirty="0">
                          <a:solidFill>
                            <a:srgbClr val="000000"/>
                          </a:solidFill>
                          <a:effectLst/>
                          <a:latin typeface="Calibri" panose="020F0502020204030204" pitchFamily="34" charset="0"/>
                        </a:rPr>
                        <a:t>, </a:t>
                      </a:r>
                      <a:r>
                        <a:rPr lang="en-US" sz="1800" b="0" i="0" u="none" strike="noStrike" dirty="0" smtClean="0">
                          <a:solidFill>
                            <a:srgbClr val="000000"/>
                          </a:solidFill>
                          <a:effectLst/>
                          <a:latin typeface="Calibri" panose="020F0502020204030204" pitchFamily="34" charset="0"/>
                        </a:rPr>
                        <a:t>Move</a:t>
                      </a:r>
                      <a:br>
                        <a:rPr lang="en-US" sz="1800" b="0" i="0" u="none" strike="noStrike" dirty="0" smtClean="0">
                          <a:solidFill>
                            <a:srgbClr val="000000"/>
                          </a:solidFill>
                          <a:effectLst/>
                          <a:latin typeface="Calibri" panose="020F0502020204030204" pitchFamily="34" charset="0"/>
                        </a:rPr>
                      </a:br>
                      <a:r>
                        <a:rPr lang="en-US" sz="1800" b="0" i="0" u="none" strike="noStrike" dirty="0" smtClean="0">
                          <a:solidFill>
                            <a:srgbClr val="000000"/>
                          </a:solidFill>
                          <a:effectLst/>
                          <a:latin typeface="Calibri" panose="020F0502020204030204" pitchFamily="34" charset="0"/>
                        </a:rPr>
                        <a:t>Reply</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ReplyAll</a:t>
                      </a:r>
                      <a:r>
                        <a:rPr lang="en-US" sz="1800" b="0" i="0" u="none" strike="noStrike" dirty="0">
                          <a:solidFill>
                            <a:srgbClr val="000000"/>
                          </a:solidFill>
                          <a:effectLst/>
                          <a:latin typeface="Calibri" panose="020F0502020204030204" pitchFamily="34" charset="0"/>
                        </a:rPr>
                        <a:t>, Forward, Send</a:t>
                      </a:r>
                      <a:br>
                        <a:rPr lang="en-US" sz="1800" b="0" i="0" u="none" strike="noStrike" dirty="0">
                          <a:solidFill>
                            <a:srgbClr val="000000"/>
                          </a:solidFill>
                          <a:effectLst/>
                          <a:latin typeface="Calibri" panose="020F0502020204030204" pitchFamily="34" charset="0"/>
                        </a:rPr>
                      </a:br>
                      <a:r>
                        <a:rPr lang="en-US" sz="1800" b="0" i="0" u="none" strike="noStrike" dirty="0" err="1">
                          <a:solidFill>
                            <a:srgbClr val="000000"/>
                          </a:solidFill>
                          <a:effectLst/>
                          <a:latin typeface="Calibri" panose="020F0502020204030204" pitchFamily="34" charset="0"/>
                        </a:rPr>
                        <a:t>CreateReply</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CreateReplyAll</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CreateForward</a:t>
                      </a:r>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994">
                <a:tc>
                  <a:txBody>
                    <a:bodyPr/>
                    <a:lstStyle/>
                    <a:p>
                      <a:pPr algn="l" fontAlgn="b"/>
                      <a:r>
                        <a:rPr lang="en-US" sz="1800" b="0" i="0" u="none" strike="noStrike">
                          <a:solidFill>
                            <a:srgbClr val="000000"/>
                          </a:solidFill>
                          <a:effectLst/>
                          <a:latin typeface="Calibri" panose="020F0502020204030204" pitchFamily="34" charset="0"/>
                        </a:rPr>
                        <a:t>Attachment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Attachments</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smtClean="0">
                          <a:solidFill>
                            <a:srgbClr val="000000"/>
                          </a:solidFill>
                          <a:effectLst/>
                          <a:latin typeface="Calibri" panose="020F0502020204030204" pitchFamily="34" charset="0"/>
                        </a:rPr>
                        <a:t>CRUD</a:t>
                      </a:r>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80637" y="295274"/>
            <a:ext cx="838200" cy="880301"/>
          </a:xfrm>
          <a:prstGeom prst="rect">
            <a:avLst/>
          </a:prstGeom>
        </p:spPr>
      </p:pic>
      <p:sp>
        <p:nvSpPr>
          <p:cNvPr id="9" name="Rectangular Callout 8"/>
          <p:cNvSpPr/>
          <p:nvPr/>
        </p:nvSpPr>
        <p:spPr bwMode="auto">
          <a:xfrm>
            <a:off x="9006307" y="5173662"/>
            <a:ext cx="1586664" cy="609600"/>
          </a:xfrm>
          <a:prstGeom prst="wedgeRectCallout">
            <a:avLst>
              <a:gd name="adj1" fmla="val -49283"/>
              <a:gd name="adj2" fmla="val 111867"/>
            </a:avLst>
          </a:prstGeom>
          <a:gradFill flip="none" rotWithShape="1">
            <a:gsLst>
              <a:gs pos="0">
                <a:srgbClr val="00B0F0"/>
              </a:gs>
              <a:gs pos="100000">
                <a:srgbClr val="0070C0"/>
              </a:gs>
              <a:gs pos="100000">
                <a:schemeClr val="accent1">
                  <a:tint val="23500"/>
                  <a:satMod val="160000"/>
                </a:schemeClr>
              </a:gs>
            </a:gsLst>
            <a:path path="circle">
              <a:fillToRect l="50000" t="50000" r="50000" b="50000"/>
            </a:path>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Collection</a:t>
            </a:r>
            <a:endParaRPr lang="en-US" sz="2000" dirty="0">
              <a:gradFill>
                <a:gsLst>
                  <a:gs pos="0">
                    <a:srgbClr val="FFFFFF"/>
                  </a:gs>
                  <a:gs pos="100000">
                    <a:srgbClr val="FFFFFF"/>
                  </a:gs>
                </a:gsLst>
                <a:lin ang="5400000" scaled="0"/>
              </a:gradFill>
            </a:endParaRPr>
          </a:p>
        </p:txBody>
      </p:sp>
      <p:sp>
        <p:nvSpPr>
          <p:cNvPr id="10" name="Rectangular Callout 9"/>
          <p:cNvSpPr/>
          <p:nvPr/>
        </p:nvSpPr>
        <p:spPr bwMode="auto">
          <a:xfrm>
            <a:off x="7298573" y="4754823"/>
            <a:ext cx="1586664" cy="609600"/>
          </a:xfrm>
          <a:prstGeom prst="wedgeRectCallout">
            <a:avLst>
              <a:gd name="adj1" fmla="val -33234"/>
              <a:gd name="adj2" fmla="val 113766"/>
            </a:avLst>
          </a:prstGeom>
          <a:gradFill flip="none" rotWithShape="1">
            <a:gsLst>
              <a:gs pos="0">
                <a:srgbClr val="00B0F0"/>
              </a:gs>
              <a:gs pos="100000">
                <a:srgbClr val="0070C0"/>
              </a:gs>
              <a:gs pos="100000">
                <a:schemeClr val="accent1">
                  <a:tint val="23500"/>
                  <a:satMod val="160000"/>
                </a:schemeClr>
              </a:gs>
            </a:gsLst>
            <a:path path="circle">
              <a:fillToRect l="50000" t="50000" r="50000" b="50000"/>
            </a:path>
            <a:tileRect/>
          </a:gra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Entity</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73298398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7871" y="1212850"/>
            <a:ext cx="11887200" cy="3508653"/>
          </a:xfrm>
        </p:spPr>
        <p:txBody>
          <a:bodyPr/>
          <a:lstStyle/>
          <a:p>
            <a:r>
              <a:rPr lang="en-US" sz="3600" dirty="0"/>
              <a:t>Overview</a:t>
            </a:r>
            <a:r>
              <a:rPr lang="en-US" sz="3600"/>
              <a:t> on how to build apps using Windows Azure AD and Office 365</a:t>
            </a:r>
            <a:endParaRPr lang="en-US" sz="3600" dirty="0"/>
          </a:p>
          <a:p>
            <a:r>
              <a:rPr lang="en-US" sz="3600" dirty="0"/>
              <a:t>Introduction </a:t>
            </a:r>
            <a:r>
              <a:rPr lang="en-US" sz="3600"/>
              <a:t>to new REST APIs </a:t>
            </a:r>
            <a:r>
              <a:rPr lang="en-US" sz="3600" dirty="0"/>
              <a:t>for</a:t>
            </a:r>
            <a:r>
              <a:rPr lang="en-US" sz="3600"/>
              <a:t> Mail/Calendar/Contact in Office 365</a:t>
            </a:r>
            <a:endParaRPr lang="en-US" sz="3600" dirty="0"/>
          </a:p>
          <a:p>
            <a:r>
              <a:rPr lang="en-US" sz="3600"/>
              <a:t>Sample of a Native App</a:t>
            </a:r>
            <a:endParaRPr lang="en-US" sz="3600" dirty="0"/>
          </a:p>
          <a:p>
            <a:endParaRPr lang="en-US" sz="3600" dirty="0"/>
          </a:p>
        </p:txBody>
      </p:sp>
      <p:sp>
        <p:nvSpPr>
          <p:cNvPr id="3" name="Title 2"/>
          <p:cNvSpPr>
            <a:spLocks noGrp="1"/>
          </p:cNvSpPr>
          <p:nvPr>
            <p:ph type="title"/>
          </p:nvPr>
        </p:nvSpPr>
        <p:spPr/>
        <p:txBody>
          <a:bodyPr/>
          <a:lstStyle/>
          <a:p>
            <a:r>
              <a:rPr lang="en-US" dirty="0"/>
              <a:t>What</a:t>
            </a:r>
            <a:r>
              <a:rPr lang="en-US"/>
              <a:t> we will cover </a:t>
            </a:r>
            <a:r>
              <a:rPr lang="en-US" smtClean="0"/>
              <a:t>today</a:t>
            </a:r>
            <a:endParaRPr lang="en-US" dirty="0"/>
          </a:p>
        </p:txBody>
      </p:sp>
    </p:spTree>
    <p:extLst>
      <p:ext uri="{BB962C8B-B14F-4D97-AF65-F5344CB8AC3E}">
        <p14:creationId xmlns:p14="http://schemas.microsoft.com/office/powerpoint/2010/main" val="29194462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Send Email in the Session Picker App</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18718316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998291"/>
          </a:xfrm>
        </p:spPr>
        <p:txBody>
          <a:bodyPr/>
          <a:lstStyle/>
          <a:p>
            <a:r>
              <a:rPr lang="en-US" dirty="0"/>
              <a:t>Permissions</a:t>
            </a:r>
          </a:p>
          <a:p>
            <a:pPr lvl="1"/>
            <a:r>
              <a:rPr lang="en-US" dirty="0"/>
              <a:t>Read, </a:t>
            </a:r>
            <a:r>
              <a:rPr lang="en-US" dirty="0" err="1"/>
              <a:t>Read+Write</a:t>
            </a:r>
            <a:endParaRPr lang="en-US" dirty="0"/>
          </a:p>
          <a:p>
            <a:r>
              <a:rPr lang="en-US" dirty="0"/>
              <a:t>Entities, </a:t>
            </a:r>
            <a:r>
              <a:rPr lang="en-US" dirty="0" smtClean="0"/>
              <a:t>Collections, </a:t>
            </a:r>
            <a:r>
              <a:rPr lang="en-US" dirty="0"/>
              <a:t>Actions</a:t>
            </a:r>
          </a:p>
          <a:p>
            <a:endParaRPr lang="en-US" dirty="0"/>
          </a:p>
          <a:p>
            <a:endParaRPr lang="en-US" dirty="0"/>
          </a:p>
          <a:p>
            <a:r>
              <a:rPr lang="en-US" dirty="0"/>
              <a:t>Samples</a:t>
            </a:r>
          </a:p>
          <a:p>
            <a:pPr lvl="1"/>
            <a:r>
              <a:rPr lang="en-US" dirty="0">
                <a:hlinkClick r:id="rId2"/>
              </a:rPr>
              <a:t>https://</a:t>
            </a:r>
            <a:r>
              <a:rPr lang="en-US" dirty="0" smtClean="0">
                <a:hlinkClick r:id="rId2"/>
              </a:rPr>
              <a:t>outlook.office365.com/EWS/OData/Me/ContactFolders(</a:t>
            </a:r>
            <a:r>
              <a:rPr lang="en-US" dirty="0">
                <a:hlinkClick r:id="rId2"/>
              </a:rPr>
              <a:t>'Contacts')/</a:t>
            </a:r>
            <a:endParaRPr lang="en-US" dirty="0"/>
          </a:p>
          <a:p>
            <a:pPr lvl="1"/>
            <a:r>
              <a:rPr lang="en-US" dirty="0">
                <a:hlinkClick r:id="rId3"/>
              </a:rPr>
              <a:t>https://</a:t>
            </a:r>
            <a:r>
              <a:rPr lang="en-US" dirty="0" smtClean="0">
                <a:hlinkClick r:id="rId3"/>
              </a:rPr>
              <a:t>outlook.office365.com/EWS/OData/Me/ContactFolders(</a:t>
            </a:r>
            <a:r>
              <a:rPr lang="en-US" dirty="0">
                <a:hlinkClick r:id="rId3"/>
              </a:rPr>
              <a:t>'Contacts')/Contacts</a:t>
            </a:r>
            <a:endParaRPr lang="en-US" dirty="0"/>
          </a:p>
        </p:txBody>
      </p:sp>
      <p:sp>
        <p:nvSpPr>
          <p:cNvPr id="3" name="Title 2"/>
          <p:cNvSpPr>
            <a:spLocks noGrp="1"/>
          </p:cNvSpPr>
          <p:nvPr>
            <p:ph type="title"/>
          </p:nvPr>
        </p:nvSpPr>
        <p:spPr/>
        <p:txBody>
          <a:bodyPr/>
          <a:lstStyle/>
          <a:p>
            <a:r>
              <a:rPr lang="en-US" dirty="0" smtClean="0"/>
              <a:t>Contacts </a:t>
            </a:r>
            <a:r>
              <a:rPr lang="en-US" dirty="0"/>
              <a:t>– Your number </a:t>
            </a:r>
            <a:r>
              <a:rPr lang="en-US" dirty="0" smtClean="0"/>
              <a:t>again?</a:t>
            </a:r>
            <a:endParaRPr lang="en-US" dirty="0"/>
          </a:p>
        </p:txBody>
      </p:sp>
      <p:graphicFrame>
        <p:nvGraphicFramePr>
          <p:cNvPr id="8" name="Table 3"/>
          <p:cNvGraphicFramePr>
            <a:graphicFrameLocks noGrp="1"/>
          </p:cNvGraphicFramePr>
          <p:nvPr>
            <p:extLst/>
          </p:nvPr>
        </p:nvGraphicFramePr>
        <p:xfrm>
          <a:off x="884238" y="2963862"/>
          <a:ext cx="8915401" cy="1219200"/>
        </p:xfrm>
        <a:graphic>
          <a:graphicData uri="http://schemas.openxmlformats.org/drawingml/2006/table">
            <a:tbl>
              <a:tblPr/>
              <a:tblGrid>
                <a:gridCol w="1763098"/>
                <a:gridCol w="2092209"/>
                <a:gridCol w="5060094"/>
              </a:tblGrid>
              <a:tr h="309194">
                <a:tc>
                  <a:txBody>
                    <a:bodyPr/>
                    <a:lstStyle/>
                    <a:p>
                      <a:pPr algn="ctr" rtl="0" fontAlgn="ctr"/>
                      <a:r>
                        <a:rPr lang="en-US" sz="1800" b="1" i="0" u="none" strike="noStrike" dirty="0">
                          <a:solidFill>
                            <a:srgbClr val="000000"/>
                          </a:solidFill>
                          <a:effectLst/>
                          <a:latin typeface="Segoe UI" panose="020B0502040204020203" pitchFamily="34" charset="0"/>
                        </a:rPr>
                        <a:t>Entity</a:t>
                      </a: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800" b="1" i="0" u="none" strike="noStrike" dirty="0" smtClean="0">
                          <a:solidFill>
                            <a:srgbClr val="000000"/>
                          </a:solidFill>
                          <a:effectLst/>
                          <a:latin typeface="Segoe UI" panose="020B0502040204020203" pitchFamily="34" charset="0"/>
                        </a:rPr>
                        <a:t>Collection</a:t>
                      </a:r>
                      <a:endParaRPr lang="en-US" sz="1800" b="1" i="0" u="none" strike="noStrike" dirty="0">
                        <a:solidFill>
                          <a:srgbClr val="000000"/>
                        </a:solidFill>
                        <a:effectLst/>
                        <a:latin typeface="Segoe UI" panose="020B0502040204020203" pitchFamily="34" charset="0"/>
                      </a:endParaRP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800" b="1" i="0" u="none" strike="noStrike" dirty="0">
                          <a:solidFill>
                            <a:srgbClr val="000000"/>
                          </a:solidFill>
                          <a:effectLst/>
                          <a:latin typeface="Segoe UI" panose="020B0502040204020203" pitchFamily="34" charset="0"/>
                        </a:rPr>
                        <a:t>Actions</a:t>
                      </a:r>
                    </a:p>
                  </a:txBody>
                  <a:tcPr marL="7739" marR="7739" marT="773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452806">
                <a:tc>
                  <a:txBody>
                    <a:bodyPr/>
                    <a:lstStyle/>
                    <a:p>
                      <a:pPr algn="l" rtl="0" fontAlgn="b"/>
                      <a:r>
                        <a:rPr lang="en-US" sz="1800" b="0" i="0" u="none" strike="noStrike" dirty="0" err="1" smtClean="0">
                          <a:solidFill>
                            <a:srgbClr val="000000"/>
                          </a:solidFill>
                          <a:effectLst/>
                          <a:latin typeface="Calibri" panose="020F0502020204030204" pitchFamily="34" charset="0"/>
                        </a:rPr>
                        <a:t>ContactFolder</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err="1" smtClean="0">
                          <a:solidFill>
                            <a:srgbClr val="000000"/>
                          </a:solidFill>
                          <a:effectLst/>
                          <a:latin typeface="Calibri" panose="020F0502020204030204" pitchFamily="34" charset="0"/>
                        </a:rPr>
                        <a:t>ContactFolders</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Arial" panose="020B0604020202020204" pitchFamily="34" charset="0"/>
                        </a:rPr>
                        <a:t> </a:t>
                      </a: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7200">
                <a:tc>
                  <a:txBody>
                    <a:bodyPr/>
                    <a:lstStyle/>
                    <a:p>
                      <a:pPr algn="l" rtl="0" fontAlgn="b"/>
                      <a:r>
                        <a:rPr lang="en-US" sz="1800" b="0" i="0" u="none" strike="noStrike" dirty="0" smtClean="0">
                          <a:solidFill>
                            <a:srgbClr val="000000"/>
                          </a:solidFill>
                          <a:effectLst/>
                          <a:latin typeface="Calibri" panose="020F0502020204030204" pitchFamily="34" charset="0"/>
                        </a:rPr>
                        <a:t>Contact</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smtClean="0">
                          <a:solidFill>
                            <a:srgbClr val="000000"/>
                          </a:solidFill>
                          <a:effectLst/>
                          <a:latin typeface="Calibri" panose="020F0502020204030204" pitchFamily="34" charset="0"/>
                        </a:rPr>
                        <a:t>Contacts</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800" b="0" i="0" u="none" strike="noStrike" dirty="0">
                          <a:solidFill>
                            <a:srgbClr val="000000"/>
                          </a:solidFill>
                          <a:effectLst/>
                          <a:latin typeface="Calibri" panose="020F0502020204030204" pitchFamily="34" charset="0"/>
                        </a:rPr>
                        <a:t> </a:t>
                      </a:r>
                      <a:r>
                        <a:rPr lang="en-US" sz="1800" b="0" i="0" u="none" strike="noStrike" dirty="0" smtClean="0">
                          <a:solidFill>
                            <a:srgbClr val="000000"/>
                          </a:solidFill>
                          <a:effectLst/>
                          <a:latin typeface="Calibri" panose="020F0502020204030204" pitchFamily="34" charset="0"/>
                        </a:rPr>
                        <a:t>CRUD</a:t>
                      </a:r>
                      <a:endParaRPr lang="en-US" sz="1800" b="0" i="0" u="none" strike="noStrike" dirty="0">
                        <a:solidFill>
                          <a:srgbClr val="000000"/>
                        </a:solidFill>
                        <a:effectLst/>
                        <a:latin typeface="Calibri" panose="020F0502020204030204" pitchFamily="34" charset="0"/>
                      </a:endParaRPr>
                    </a:p>
                  </a:txBody>
                  <a:tcPr marL="7739" marR="7739" marT="773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6"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8637" y="0"/>
            <a:ext cx="1945604" cy="1457325"/>
          </a:xfrm>
          <a:prstGeom prst="rect">
            <a:avLst/>
          </a:prstGeom>
        </p:spPr>
      </p:pic>
      <p:sp>
        <p:nvSpPr>
          <p:cNvPr id="10" name="TextBox 9"/>
          <p:cNvSpPr txBox="1"/>
          <p:nvPr/>
        </p:nvSpPr>
        <p:spPr>
          <a:xfrm>
            <a:off x="963729" y="6169444"/>
            <a:ext cx="945156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Note: Use Azure Active Directory Graph API to find users in an Org.</a:t>
            </a:r>
          </a:p>
        </p:txBody>
      </p:sp>
    </p:spTree>
    <p:extLst>
      <p:ext uri="{BB962C8B-B14F-4D97-AF65-F5344CB8AC3E}">
        <p14:creationId xmlns:p14="http://schemas.microsoft.com/office/powerpoint/2010/main" val="241988640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Rich Query Syntax using </a:t>
            </a:r>
            <a:r>
              <a:rPr lang="en-US" dirty="0" smtClean="0"/>
              <a:t>ODATA</a:t>
            </a:r>
            <a:endParaRPr lang="en-US" dirty="0"/>
          </a:p>
        </p:txBody>
      </p:sp>
      <p:graphicFrame>
        <p:nvGraphicFramePr>
          <p:cNvPr id="6" name="Table 1"/>
          <p:cNvGraphicFramePr>
            <a:graphicFrameLocks noGrp="1"/>
          </p:cNvGraphicFramePr>
          <p:nvPr>
            <p:extLst/>
          </p:nvPr>
        </p:nvGraphicFramePr>
        <p:xfrm>
          <a:off x="503237" y="1287668"/>
          <a:ext cx="11277600" cy="5181395"/>
        </p:xfrm>
        <a:graphic>
          <a:graphicData uri="http://schemas.openxmlformats.org/drawingml/2006/table">
            <a:tbl>
              <a:tblPr/>
              <a:tblGrid>
                <a:gridCol w="3733800"/>
                <a:gridCol w="7543800"/>
              </a:tblGrid>
              <a:tr h="454491">
                <a:tc>
                  <a:txBody>
                    <a:bodyPr/>
                    <a:lstStyle/>
                    <a:p>
                      <a:pPr algn="ctr" fontAlgn="ctr"/>
                      <a:r>
                        <a:rPr lang="en-US" sz="1800" b="1" i="0" u="none" strike="noStrike" dirty="0" smtClean="0">
                          <a:solidFill>
                            <a:srgbClr val="000000"/>
                          </a:solidFill>
                          <a:effectLst/>
                          <a:latin typeface="Segoe UI" panose="020B0502040204020203" pitchFamily="34" charset="0"/>
                        </a:rPr>
                        <a:t>Scenario</a:t>
                      </a:r>
                      <a:endParaRPr lang="en-US" sz="1800" b="1" i="0" u="none" strike="noStrike" dirty="0">
                        <a:solidFill>
                          <a:srgbClr val="000000"/>
                        </a:solidFill>
                        <a:effectLst/>
                        <a:latin typeface="Segoe UI" panose="020B0502040204020203"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800" b="1" i="0" u="none" strike="noStrike" dirty="0" smtClean="0">
                          <a:solidFill>
                            <a:srgbClr val="000000"/>
                          </a:solidFill>
                          <a:effectLst/>
                          <a:latin typeface="Segoe UI" panose="020B0502040204020203" pitchFamily="34" charset="0"/>
                        </a:rPr>
                        <a:t>URL</a:t>
                      </a:r>
                      <a:endParaRPr lang="en-US" sz="1800" b="1" i="0" u="none" strike="noStrike" dirty="0">
                        <a:solidFill>
                          <a:srgbClr val="000000"/>
                        </a:solidFill>
                        <a:effectLst/>
                        <a:latin typeface="Segoe UI" panose="020B0502040204020203"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667962">
                <a:tc>
                  <a:txBody>
                    <a:bodyPr/>
                    <a:lstStyle/>
                    <a:p>
                      <a:pPr algn="l" fontAlgn="b"/>
                      <a:r>
                        <a:rPr lang="en-US" sz="1800" b="0" i="0" u="none" strike="noStrike" dirty="0" smtClean="0">
                          <a:solidFill>
                            <a:srgbClr val="000000"/>
                          </a:solidFill>
                          <a:effectLst/>
                          <a:latin typeface="Calibri" panose="020F0502020204030204" pitchFamily="34" charset="0"/>
                        </a:rPr>
                        <a:t>Get 5 messages from</a:t>
                      </a:r>
                      <a:r>
                        <a:rPr lang="en-US" sz="1800" b="0" i="0" u="none" strike="noStrike" baseline="0" dirty="0" smtClean="0">
                          <a:solidFill>
                            <a:srgbClr val="000000"/>
                          </a:solidFill>
                          <a:effectLst/>
                          <a:latin typeface="Calibri" panose="020F0502020204030204" pitchFamily="34" charset="0"/>
                        </a:rPr>
                        <a:t> Inbox</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dirty="0" smtClean="0">
                          <a:hlinkClick r:id="rId2"/>
                        </a:rPr>
                        <a:t>https://outlook.office365.com/EWS/OData/Me/Inbox/Messages?$top=5</a:t>
                      </a:r>
                      <a:endParaRPr lang="en-US" sz="1800" dirty="0"/>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244">
                <a:tc>
                  <a:txBody>
                    <a:bodyPr/>
                    <a:lstStyle/>
                    <a:p>
                      <a:pPr algn="l" fontAlgn="b"/>
                      <a:r>
                        <a:rPr lang="en-US" sz="1800" b="0" i="0" u="none" strike="noStrike" dirty="0" smtClean="0">
                          <a:solidFill>
                            <a:srgbClr val="000000"/>
                          </a:solidFill>
                          <a:effectLst/>
                          <a:latin typeface="Calibri" panose="020F0502020204030204" pitchFamily="34" charset="0"/>
                        </a:rPr>
                        <a:t>Get</a:t>
                      </a:r>
                      <a:r>
                        <a:rPr lang="en-US" sz="1800" b="0" i="0" u="none" strike="noStrike" baseline="0" dirty="0" smtClean="0">
                          <a:solidFill>
                            <a:srgbClr val="000000"/>
                          </a:solidFill>
                          <a:effectLst/>
                          <a:latin typeface="Calibri" panose="020F0502020204030204" pitchFamily="34" charset="0"/>
                        </a:rPr>
                        <a:t> the next 10 messages</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dirty="0" smtClean="0">
                          <a:hlinkClick r:id="rId3"/>
                        </a:rPr>
                        <a:t>https://outlook.office365.com/EWS/OData/Me/Inbox/Messages?$top=10&amp;$skip=5</a:t>
                      </a:r>
                      <a:r>
                        <a:rPr lang="en-US" sz="1800" baseline="0" dirty="0" smtClean="0"/>
                        <a:t> </a:t>
                      </a:r>
                      <a:endParaRPr lang="en-US" sz="1800" dirty="0" smtClean="0"/>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3605">
                <a:tc>
                  <a:txBody>
                    <a:bodyPr/>
                    <a:lstStyle/>
                    <a:p>
                      <a:pPr algn="l" fontAlgn="b"/>
                      <a:r>
                        <a:rPr lang="en-US" sz="1800" b="0" i="0" u="none" strike="noStrike" dirty="0" smtClean="0">
                          <a:solidFill>
                            <a:srgbClr val="000000"/>
                          </a:solidFill>
                          <a:effectLst/>
                          <a:latin typeface="Calibri" panose="020F0502020204030204" pitchFamily="34" charset="0"/>
                        </a:rPr>
                        <a:t>Get top 10</a:t>
                      </a:r>
                      <a:r>
                        <a:rPr lang="en-US" sz="1800" b="0" i="0" u="none" strike="noStrike" baseline="0" dirty="0" smtClean="0">
                          <a:solidFill>
                            <a:srgbClr val="000000"/>
                          </a:solidFill>
                          <a:effectLst/>
                          <a:latin typeface="Calibri" panose="020F0502020204030204" pitchFamily="34" charset="0"/>
                        </a:rPr>
                        <a:t> messages sorted by </a:t>
                      </a:r>
                      <a:r>
                        <a:rPr lang="en-US" sz="1800" b="0" i="0" u="none" strike="noStrike" baseline="0" dirty="0" err="1" smtClean="0">
                          <a:solidFill>
                            <a:srgbClr val="000000"/>
                          </a:solidFill>
                          <a:effectLst/>
                          <a:latin typeface="Calibri" panose="020F0502020204030204" pitchFamily="34" charset="0"/>
                        </a:rPr>
                        <a:t>DateTimeCreated</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dirty="0" smtClean="0">
                          <a:hlinkClick r:id="rId4"/>
                        </a:rPr>
                        <a:t>https://outlook.office365.com/EWS/OData/Me/Inbox/Messages?$top=10&amp;$skip=10&amp;$orderby=DateTimeCreated</a:t>
                      </a:r>
                      <a:r>
                        <a:rPr lang="en-US" sz="1800" dirty="0" smtClean="0"/>
                        <a:t> </a:t>
                      </a: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244">
                <a:tc>
                  <a:txBody>
                    <a:bodyPr/>
                    <a:lstStyle/>
                    <a:p>
                      <a:pPr algn="l" fontAlgn="b"/>
                      <a:r>
                        <a:rPr lang="en-US" sz="1800" b="0" i="0" u="none" strike="noStrike" dirty="0" smtClean="0">
                          <a:solidFill>
                            <a:srgbClr val="000000"/>
                          </a:solidFill>
                          <a:effectLst/>
                          <a:latin typeface="Calibri" panose="020F0502020204030204" pitchFamily="34" charset="0"/>
                        </a:rPr>
                        <a:t>Get selective properties on messages</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u="sng" strike="noStrike" dirty="0" smtClean="0">
                          <a:effectLst/>
                          <a:hlinkClick r:id="rId5"/>
                        </a:rPr>
                        <a:t>https://outlook.office365.com/EWS/OData/Me/Inbox/Messages?$top=5&amp;$select=From,DateTimeCreated,Subject</a:t>
                      </a:r>
                      <a:endParaRPr lang="en-US" sz="1800" dirty="0"/>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93731">
                <a:tc>
                  <a:txBody>
                    <a:bodyPr/>
                    <a:lstStyle/>
                    <a:p>
                      <a:pPr algn="l" fontAlgn="b"/>
                      <a:r>
                        <a:rPr lang="en-US" sz="1800" b="0" i="0" u="none" strike="noStrike" dirty="0" smtClean="0">
                          <a:solidFill>
                            <a:srgbClr val="000000"/>
                          </a:solidFill>
                          <a:effectLst/>
                          <a:latin typeface="Calibri" panose="020F0502020204030204" pitchFamily="34" charset="0"/>
                        </a:rPr>
                        <a:t>Get Events</a:t>
                      </a:r>
                      <a:r>
                        <a:rPr lang="en-US" sz="1800" b="0" i="0" u="none" strike="noStrike" baseline="0" dirty="0" smtClean="0">
                          <a:solidFill>
                            <a:srgbClr val="000000"/>
                          </a:solidFill>
                          <a:effectLst/>
                          <a:latin typeface="Calibri" panose="020F0502020204030204" pitchFamily="34" charset="0"/>
                        </a:rPr>
                        <a:t> starting after a particular </a:t>
                      </a:r>
                      <a:r>
                        <a:rPr lang="en-US" sz="1800" b="0" i="0" u="none" strike="noStrike" baseline="0" dirty="0" err="1" smtClean="0">
                          <a:solidFill>
                            <a:srgbClr val="000000"/>
                          </a:solidFill>
                          <a:effectLst/>
                          <a:latin typeface="Calibri" panose="020F0502020204030204" pitchFamily="34" charset="0"/>
                        </a:rPr>
                        <a:t>DateTime</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dirty="0" smtClean="0">
                          <a:hlinkClick r:id="rId6"/>
                        </a:rPr>
                        <a:t>https://outlook.office365.com/EWS/OData/Me/Events?$top=5&amp;$select=Subject,Start,End&amp;$filter=Start</a:t>
                      </a:r>
                      <a:r>
                        <a:rPr lang="en-US" sz="1800" baseline="0" dirty="0" smtClean="0">
                          <a:hlinkClick r:id="rId6"/>
                        </a:rPr>
                        <a:t> </a:t>
                      </a:r>
                      <a:r>
                        <a:rPr lang="en-US" sz="1800" dirty="0" err="1" smtClean="0">
                          <a:hlinkClick r:id="rId6"/>
                        </a:rPr>
                        <a:t>ge</a:t>
                      </a:r>
                      <a:r>
                        <a:rPr lang="en-US" sz="1800" dirty="0" smtClean="0">
                          <a:hlinkClick r:id="rId6"/>
                        </a:rPr>
                        <a:t> 2014-03-04T20:00:00Z</a:t>
                      </a:r>
                      <a:endParaRPr lang="en-US" sz="1800" dirty="0"/>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7118">
                <a:tc>
                  <a:txBody>
                    <a:bodyPr/>
                    <a:lstStyle/>
                    <a:p>
                      <a:pPr algn="l" fontAlgn="b"/>
                      <a:r>
                        <a:rPr lang="en-US" sz="1800" b="0" i="0" u="none" strike="noStrike" dirty="0" smtClean="0">
                          <a:solidFill>
                            <a:srgbClr val="000000"/>
                          </a:solidFill>
                          <a:effectLst/>
                          <a:latin typeface="Calibri" panose="020F0502020204030204" pitchFamily="34" charset="0"/>
                        </a:rPr>
                        <a:t>Get</a:t>
                      </a:r>
                      <a:r>
                        <a:rPr lang="en-US" sz="1800" b="0" i="0" u="none" strike="noStrike" baseline="0" dirty="0" smtClean="0">
                          <a:solidFill>
                            <a:srgbClr val="000000"/>
                          </a:solidFill>
                          <a:effectLst/>
                          <a:latin typeface="Calibri" panose="020F0502020204030204" pitchFamily="34" charset="0"/>
                        </a:rPr>
                        <a:t> Contacts where Display Name contains ‘Rohit’</a:t>
                      </a:r>
                      <a:endParaRPr lang="en-US" sz="1800" b="0" i="0" u="none" strike="noStrike" dirty="0">
                        <a:solidFill>
                          <a:srgbClr val="000000"/>
                        </a:solidFill>
                        <a:effectLst/>
                        <a:latin typeface="Calibri" panose="020F0502020204030204" pitchFamily="34" charset="0"/>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42900" marR="0" lvl="1" indent="0" algn="l" defTabSz="932742" rtl="0" eaLnBrk="1" fontAlgn="auto" latinLnBrk="0" hangingPunct="1">
                        <a:lnSpc>
                          <a:spcPct val="100000"/>
                        </a:lnSpc>
                        <a:spcBef>
                          <a:spcPts val="0"/>
                        </a:spcBef>
                        <a:spcAft>
                          <a:spcPts val="0"/>
                        </a:spcAft>
                        <a:buClrTx/>
                        <a:buSzTx/>
                        <a:buFontTx/>
                        <a:buNone/>
                        <a:tabLst/>
                        <a:defRPr/>
                      </a:pPr>
                      <a:r>
                        <a:rPr lang="en-US" sz="1800" dirty="0" smtClean="0">
                          <a:hlinkClick r:id="rId7"/>
                        </a:rPr>
                        <a:t>https://outlook.office365.com/EWS/OData/Me/Contacts?$top=10&amp;$filter=contains(DisplayName,’Rohit’)</a:t>
                      </a:r>
                      <a:endParaRPr lang="en-US" sz="1800" dirty="0"/>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5560740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Sample Queries</a:t>
            </a:r>
            <a:endParaRPr lang="en-US" dirty="0"/>
          </a:p>
        </p:txBody>
      </p:sp>
      <p:sp>
        <p:nvSpPr>
          <p:cNvPr id="3" name="Text Placeholder 2"/>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5948613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Summary</a:t>
            </a:r>
            <a:r>
              <a:rPr lang="en-US"/>
              <a:t> and Key </a:t>
            </a:r>
            <a:r>
              <a:rPr lang="en-US" dirty="0"/>
              <a:t>Takeaways</a:t>
            </a:r>
          </a:p>
        </p:txBody>
      </p:sp>
      <p:sp>
        <p:nvSpPr>
          <p:cNvPr id="2" name="Text Placeholder 1"/>
          <p:cNvSpPr>
            <a:spLocks noGrp="1"/>
          </p:cNvSpPr>
          <p:nvPr>
            <p:ph type="body" sz="quarter" idx="10"/>
          </p:nvPr>
        </p:nvSpPr>
        <p:spPr>
          <a:xfrm>
            <a:off x="274639" y="1592262"/>
            <a:ext cx="5486399" cy="5176802"/>
          </a:xfrm>
        </p:spPr>
        <p:txBody>
          <a:bodyPr/>
          <a:lstStyle/>
          <a:p>
            <a:r>
              <a:rPr lang="en-US" sz="3200" dirty="0"/>
              <a:t>Office</a:t>
            </a:r>
            <a:r>
              <a:rPr lang="en-US" sz="3200"/>
              <a:t> 365 APIs </a:t>
            </a:r>
            <a:r>
              <a:rPr lang="en-US" sz="3200" dirty="0"/>
              <a:t>use</a:t>
            </a:r>
            <a:r>
              <a:rPr lang="en-US" sz="3200"/>
              <a:t> the same Auth model based on Windows Azure </a:t>
            </a:r>
            <a:r>
              <a:rPr lang="en-US" sz="3200" smtClean="0"/>
              <a:t>AD</a:t>
            </a:r>
            <a:endParaRPr lang="en-US" sz="3200" dirty="0"/>
          </a:p>
          <a:p>
            <a:r>
              <a:rPr lang="en-US" sz="3200" dirty="0"/>
              <a:t>Don’t</a:t>
            </a:r>
            <a:r>
              <a:rPr lang="en-US" sz="3200"/>
              <a:t> use Basic Auth anymore </a:t>
            </a:r>
            <a:r>
              <a:rPr lang="en-US" sz="3200" smtClean="0"/>
              <a:t>to Office </a:t>
            </a:r>
            <a:r>
              <a:rPr lang="en-US" sz="3200" dirty="0"/>
              <a:t>365</a:t>
            </a:r>
            <a:r>
              <a:rPr lang="en-US" sz="3200"/>
              <a:t> Exchange </a:t>
            </a:r>
            <a:r>
              <a:rPr lang="en-US" sz="3200" smtClean="0"/>
              <a:t>Online</a:t>
            </a:r>
            <a:endParaRPr lang="en-US" sz="3200" dirty="0"/>
          </a:p>
          <a:p>
            <a:r>
              <a:rPr lang="en-US" sz="3200" dirty="0"/>
              <a:t>ADAL</a:t>
            </a:r>
            <a:r>
              <a:rPr lang="en-US" sz="3200"/>
              <a:t> client libraries do a lot of heavy lifting for your </a:t>
            </a:r>
            <a:r>
              <a:rPr lang="en-US" sz="3200" smtClean="0"/>
              <a:t>App</a:t>
            </a:r>
            <a:endParaRPr lang="en-US" sz="3200" dirty="0"/>
          </a:p>
          <a:p>
            <a:endParaRPr lang="en-US" sz="3200" dirty="0"/>
          </a:p>
          <a:p>
            <a:endParaRPr lang="en-US" sz="2800" dirty="0"/>
          </a:p>
        </p:txBody>
      </p:sp>
      <p:sp>
        <p:nvSpPr>
          <p:cNvPr id="4" name="Text Placeholder 3"/>
          <p:cNvSpPr>
            <a:spLocks noGrp="1"/>
          </p:cNvSpPr>
          <p:nvPr>
            <p:ph type="body" sz="quarter" idx="11"/>
          </p:nvPr>
        </p:nvSpPr>
        <p:spPr>
          <a:xfrm>
            <a:off x="6675439" y="1592262"/>
            <a:ext cx="5486399" cy="3330142"/>
          </a:xfrm>
        </p:spPr>
        <p:txBody>
          <a:bodyPr/>
          <a:lstStyle/>
          <a:p>
            <a:r>
              <a:rPr lang="en-US" dirty="0" smtClean="0"/>
              <a:t>APIs </a:t>
            </a:r>
            <a:r>
              <a:rPr lang="en-US" dirty="0"/>
              <a:t>that allows you to create end to end O365 apps with targeted scopes</a:t>
            </a:r>
          </a:p>
          <a:p>
            <a:r>
              <a:rPr lang="en-US" dirty="0"/>
              <a:t>Lightweight and quick to learn and develop </a:t>
            </a:r>
          </a:p>
        </p:txBody>
      </p:sp>
      <p:sp>
        <p:nvSpPr>
          <p:cNvPr id="7" name="Rectangle 6"/>
          <p:cNvSpPr/>
          <p:nvPr/>
        </p:nvSpPr>
        <p:spPr bwMode="auto">
          <a:xfrm>
            <a:off x="452780" y="1120959"/>
            <a:ext cx="5155857" cy="471303"/>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FFFFFF"/>
                </a:solidFill>
              </a:rPr>
              <a:t>Auth to Office 365 APIs</a:t>
            </a:r>
            <a:endParaRPr lang="en-US" sz="2400" b="1" dirty="0">
              <a:solidFill>
                <a:srgbClr val="FFFFFF"/>
              </a:solidFill>
            </a:endParaRPr>
          </a:p>
        </p:txBody>
      </p:sp>
      <p:sp>
        <p:nvSpPr>
          <p:cNvPr id="8" name="Rectangle 7"/>
          <p:cNvSpPr/>
          <p:nvPr/>
        </p:nvSpPr>
        <p:spPr bwMode="auto">
          <a:xfrm>
            <a:off x="6698030" y="1120959"/>
            <a:ext cx="5155857" cy="471303"/>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FFFFFF"/>
                </a:solidFill>
              </a:rPr>
              <a:t>Mail, Calendar, Contacts Rest API</a:t>
            </a:r>
            <a:endParaRPr lang="en-US" sz="2400" b="1" dirty="0">
              <a:solidFill>
                <a:srgbClr val="FFFFFF"/>
              </a:solidFill>
            </a:endParaRPr>
          </a:p>
        </p:txBody>
      </p:sp>
    </p:spTree>
    <p:extLst>
      <p:ext uri="{BB962C8B-B14F-4D97-AF65-F5344CB8AC3E}">
        <p14:creationId xmlns:p14="http://schemas.microsoft.com/office/powerpoint/2010/main" val="394895612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Feedback and References</a:t>
            </a:r>
            <a:endParaRPr lang="en-US" dirty="0"/>
          </a:p>
        </p:txBody>
      </p:sp>
      <p:sp>
        <p:nvSpPr>
          <p:cNvPr id="2" name="Text Placeholder 1"/>
          <p:cNvSpPr>
            <a:spLocks noGrp="1"/>
          </p:cNvSpPr>
          <p:nvPr>
            <p:ph type="body" sz="quarter" idx="10"/>
          </p:nvPr>
        </p:nvSpPr>
        <p:spPr>
          <a:xfrm>
            <a:off x="274639" y="1592261"/>
            <a:ext cx="5486399" cy="4508927"/>
          </a:xfrm>
        </p:spPr>
        <p:txBody>
          <a:bodyPr/>
          <a:lstStyle/>
          <a:p>
            <a:pPr lvl="1"/>
            <a:r>
              <a:rPr lang="en-US" sz="3200" dirty="0">
                <a:gradFill>
                  <a:gsLst>
                    <a:gs pos="5109">
                      <a:schemeClr val="tx2"/>
                    </a:gs>
                    <a:gs pos="100000">
                      <a:schemeClr val="tx2"/>
                    </a:gs>
                  </a:gsLst>
                  <a:lin ang="5400000" scaled="0"/>
                </a:gradFill>
                <a:latin typeface="+mj-lt"/>
              </a:rPr>
              <a:t>Recommended</a:t>
            </a:r>
            <a:r>
              <a:rPr lang="en-US" sz="1800" dirty="0"/>
              <a:t> </a:t>
            </a:r>
            <a:r>
              <a:rPr lang="en-US" sz="3200" dirty="0">
                <a:gradFill>
                  <a:gsLst>
                    <a:gs pos="5109">
                      <a:schemeClr val="tx2"/>
                    </a:gs>
                    <a:gs pos="100000">
                      <a:schemeClr val="tx2"/>
                    </a:gs>
                  </a:gsLst>
                  <a:lin ang="5400000" scaled="0"/>
                </a:gradFill>
                <a:latin typeface="+mj-lt"/>
              </a:rPr>
              <a:t>Sessions</a:t>
            </a:r>
          </a:p>
          <a:p>
            <a:pPr lvl="2"/>
            <a:r>
              <a:rPr lang="en-US" sz="1400" dirty="0">
                <a:hlinkClick r:id="rId3"/>
              </a:rPr>
              <a:t>SharePoint Power Hour - New developer APIs and features for Apps for SharePoint</a:t>
            </a:r>
            <a:r>
              <a:rPr lang="en-US" sz="1400" dirty="0"/>
              <a:t> (Recorded)</a:t>
            </a:r>
          </a:p>
          <a:p>
            <a:pPr lvl="2"/>
            <a:r>
              <a:rPr lang="en-US" sz="1400" dirty="0">
                <a:hlinkClick r:id="rId4"/>
              </a:rPr>
              <a:t>Build SharePoint Solutions for Mobile Devices</a:t>
            </a:r>
            <a:r>
              <a:rPr lang="en-US" sz="1400" dirty="0"/>
              <a:t> (Wednesday 10:45, Ballroom I,J)</a:t>
            </a:r>
          </a:p>
          <a:p>
            <a:pPr lvl="1"/>
            <a:r>
              <a:rPr lang="en-US" sz="3200" dirty="0">
                <a:gradFill>
                  <a:gsLst>
                    <a:gs pos="5109">
                      <a:schemeClr val="tx2"/>
                    </a:gs>
                    <a:gs pos="100000">
                      <a:schemeClr val="tx2"/>
                    </a:gs>
                  </a:gsLst>
                  <a:lin ang="5400000" scaled="0"/>
                </a:gradFill>
                <a:latin typeface="+mj-lt"/>
              </a:rPr>
              <a:t>More References:</a:t>
            </a:r>
          </a:p>
          <a:p>
            <a:pPr lvl="2"/>
            <a:r>
              <a:rPr lang="en-US" sz="1400" u="sng" dirty="0">
                <a:hlinkClick r:id="rId5"/>
              </a:rPr>
              <a:t>Overview of the Common Consent Integration Framework</a:t>
            </a:r>
            <a:endParaRPr lang="en-US" sz="1400" dirty="0"/>
          </a:p>
          <a:p>
            <a:pPr lvl="2"/>
            <a:r>
              <a:rPr lang="en-US" sz="1400" u="sng" dirty="0">
                <a:hlinkClick r:id="rId6"/>
              </a:rPr>
              <a:t>How to integrate O365 with a web server app using Common Consent Framework</a:t>
            </a:r>
            <a:endParaRPr lang="en-US" sz="1400" u="sng" dirty="0"/>
          </a:p>
          <a:p>
            <a:pPr lvl="2"/>
            <a:r>
              <a:rPr lang="en-US" sz="1400" dirty="0" err="1" smtClean="0"/>
              <a:t>CodePlex</a:t>
            </a:r>
            <a:r>
              <a:rPr lang="en-US" sz="1400" dirty="0" smtClean="0"/>
              <a:t>/code-</a:t>
            </a:r>
            <a:r>
              <a:rPr lang="en-US" sz="1400" dirty="0" err="1" smtClean="0"/>
              <a:t>gallary</a:t>
            </a:r>
            <a:r>
              <a:rPr lang="en-US" sz="1400" dirty="0" smtClean="0"/>
              <a:t>: </a:t>
            </a:r>
            <a:endParaRPr lang="en-US" sz="1400" dirty="0"/>
          </a:p>
          <a:p>
            <a:pPr lvl="3"/>
            <a:r>
              <a:rPr lang="en-US" sz="1400" dirty="0"/>
              <a:t>Templates for Offcie365/AAD MVC and Win8 App</a:t>
            </a:r>
          </a:p>
          <a:p>
            <a:pPr lvl="3"/>
            <a:r>
              <a:rPr lang="en-US" sz="1400" dirty="0"/>
              <a:t>Session Picker Demo </a:t>
            </a:r>
            <a:r>
              <a:rPr lang="en-US" sz="1400" dirty="0" smtClean="0"/>
              <a:t>App</a:t>
            </a:r>
            <a:endParaRPr lang="en-US" sz="1400" dirty="0"/>
          </a:p>
          <a:p>
            <a:pPr lvl="2"/>
            <a:r>
              <a:rPr lang="en-US" sz="1400" u="sng" dirty="0">
                <a:hlinkClick r:id="rId7"/>
              </a:rPr>
              <a:t>AAD: http://msdn.microsoft.com/aad</a:t>
            </a:r>
            <a:r>
              <a:rPr lang="en-US" sz="1400" dirty="0"/>
              <a:t>.</a:t>
            </a:r>
          </a:p>
          <a:p>
            <a:pPr lvl="2"/>
            <a:r>
              <a:rPr lang="en-US" sz="1400" dirty="0"/>
              <a:t>ADAL: </a:t>
            </a:r>
            <a:r>
              <a:rPr lang="en-US" sz="1400" u="sng" dirty="0">
                <a:hlinkClick r:id=""/>
              </a:rPr>
              <a:t>http://</a:t>
            </a:r>
            <a:r>
              <a:rPr lang="en-US" sz="1400" u="sng" dirty="0">
                <a:hlinkClick r:id="rId8"/>
              </a:rPr>
              <a:t> </a:t>
            </a:r>
            <a:r>
              <a:rPr lang="en-US" sz="1400" u="sng" dirty="0">
                <a:hlinkClick r:id=""/>
              </a:rPr>
              <a:t>msdn.microsoft.com/en-us/library/</a:t>
            </a:r>
            <a:r>
              <a:rPr lang="en-US" sz="1400" u="sng" dirty="0" err="1">
                <a:hlinkClick r:id=""/>
              </a:rPr>
              <a:t>windowsazure</a:t>
            </a:r>
            <a:r>
              <a:rPr lang="en-US" sz="1400" u="sng" dirty="0">
                <a:hlinkClick r:id=""/>
              </a:rPr>
              <a:t>/dn151135.aspx</a:t>
            </a:r>
            <a:r>
              <a:rPr lang="en-US" sz="1400" dirty="0"/>
              <a:t>. </a:t>
            </a:r>
          </a:p>
          <a:p>
            <a:pPr lvl="2"/>
            <a:r>
              <a:rPr lang="en-US" sz="1400" dirty="0"/>
              <a:t>ADAL library for </a:t>
            </a:r>
            <a:r>
              <a:rPr lang="en-US" sz="1400" dirty="0">
                <a:hlinkClick r:id="rId9"/>
              </a:rPr>
              <a:t>Android </a:t>
            </a:r>
            <a:r>
              <a:rPr lang="en-US" sz="1400" dirty="0"/>
              <a:t>and </a:t>
            </a:r>
            <a:r>
              <a:rPr lang="en-US" sz="1400" dirty="0">
                <a:hlinkClick r:id="rId10"/>
              </a:rPr>
              <a:t>iOS</a:t>
            </a:r>
            <a:endParaRPr lang="en-US" sz="1400" dirty="0"/>
          </a:p>
        </p:txBody>
      </p:sp>
      <p:sp>
        <p:nvSpPr>
          <p:cNvPr id="4" name="Text Placeholder 3"/>
          <p:cNvSpPr>
            <a:spLocks noGrp="1"/>
          </p:cNvSpPr>
          <p:nvPr>
            <p:ph type="body" sz="quarter" idx="11"/>
          </p:nvPr>
        </p:nvSpPr>
        <p:spPr>
          <a:xfrm>
            <a:off x="6675439" y="1560511"/>
            <a:ext cx="5486399" cy="3837974"/>
          </a:xfrm>
        </p:spPr>
        <p:txBody>
          <a:bodyPr/>
          <a:lstStyle/>
          <a:p>
            <a:r>
              <a:rPr lang="en-US" sz="3200" dirty="0"/>
              <a:t>Recommended Sessions</a:t>
            </a:r>
          </a:p>
          <a:p>
            <a:pPr lvl="1"/>
            <a:r>
              <a:rPr lang="en-US" sz="1400" dirty="0">
                <a:hlinkClick r:id="rId11"/>
              </a:rPr>
              <a:t>Use OData to get more from Office and Power BI </a:t>
            </a:r>
            <a:r>
              <a:rPr lang="en-US" sz="1400" dirty="0"/>
              <a:t>(Wed, 3.15 pm, Ballroom K,L)</a:t>
            </a:r>
          </a:p>
          <a:p>
            <a:pPr lvl="1"/>
            <a:r>
              <a:rPr lang="en-US" sz="1400" dirty="0">
                <a:hlinkClick r:id="rId12"/>
              </a:rPr>
              <a:t>SharePoint App best practices using OData and the SharePoint REST API</a:t>
            </a:r>
            <a:r>
              <a:rPr lang="en-US" sz="1400" dirty="0"/>
              <a:t> (Wed, 5pm, Ballroom A-H</a:t>
            </a:r>
            <a:r>
              <a:rPr lang="en-US" sz="1400" dirty="0" smtClean="0"/>
              <a:t>)</a:t>
            </a:r>
          </a:p>
          <a:p>
            <a:pPr lvl="1"/>
            <a:r>
              <a:rPr lang="en-US" sz="1400" dirty="0" err="1">
                <a:hlinkClick r:id="rId13"/>
              </a:rPr>
              <a:t>OneDrive</a:t>
            </a:r>
            <a:r>
              <a:rPr lang="en-US" sz="1400" dirty="0">
                <a:hlinkClick r:id="rId13"/>
              </a:rPr>
              <a:t> for Business extensibility: building great apps </a:t>
            </a:r>
            <a:r>
              <a:rPr lang="en-US" sz="1400" dirty="0" smtClean="0">
                <a:hlinkClick r:id="rId13"/>
              </a:rPr>
              <a:t>solutions</a:t>
            </a:r>
            <a:r>
              <a:rPr lang="en-US" sz="1400" dirty="0" smtClean="0"/>
              <a:t> (Recorded)</a:t>
            </a:r>
            <a:endParaRPr lang="en-US" sz="1400" dirty="0"/>
          </a:p>
          <a:p>
            <a:r>
              <a:rPr lang="en-US" sz="3200" dirty="0" smtClean="0"/>
              <a:t>More </a:t>
            </a:r>
            <a:r>
              <a:rPr lang="en-US" sz="3200" dirty="0"/>
              <a:t>References:</a:t>
            </a:r>
          </a:p>
          <a:p>
            <a:pPr lvl="1"/>
            <a:r>
              <a:rPr lang="en-US" sz="1400" u="sng" dirty="0">
                <a:hlinkClick r:id="rId14"/>
              </a:rPr>
              <a:t>Using the Mail, Calendar, and Contact REST APIs to work with emails, calendar items, and contacts</a:t>
            </a:r>
            <a:endParaRPr lang="en-US" sz="1400" dirty="0"/>
          </a:p>
          <a:p>
            <a:pPr lvl="1"/>
            <a:r>
              <a:rPr lang="en-US" sz="1400" u="sng" dirty="0">
                <a:hlinkClick r:id="rId15"/>
              </a:rPr>
              <a:t>ODATA Reference</a:t>
            </a:r>
            <a:r>
              <a:rPr lang="en-US" sz="1400" u="sng" dirty="0"/>
              <a:t> </a:t>
            </a:r>
            <a:r>
              <a:rPr lang="en-US" sz="1400" u="sng" dirty="0">
                <a:hlinkClick r:id="rId16"/>
              </a:rPr>
              <a:t>and libraries</a:t>
            </a:r>
            <a:endParaRPr lang="en-US" sz="1400" dirty="0"/>
          </a:p>
          <a:p>
            <a:endParaRPr lang="en-US" dirty="0"/>
          </a:p>
        </p:txBody>
      </p:sp>
      <p:sp>
        <p:nvSpPr>
          <p:cNvPr id="5" name="Rectangle 4"/>
          <p:cNvSpPr/>
          <p:nvPr/>
        </p:nvSpPr>
        <p:spPr bwMode="auto">
          <a:xfrm>
            <a:off x="452780" y="1120959"/>
            <a:ext cx="5155857" cy="471303"/>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FFFFFF"/>
                </a:solidFill>
              </a:rPr>
              <a:t>Auth to Office 365 APIs</a:t>
            </a:r>
            <a:endParaRPr lang="en-US" sz="2400" b="1" dirty="0">
              <a:solidFill>
                <a:srgbClr val="FFFFFF"/>
              </a:solidFill>
            </a:endParaRPr>
          </a:p>
        </p:txBody>
      </p:sp>
      <p:sp>
        <p:nvSpPr>
          <p:cNvPr id="6" name="Rectangle 5"/>
          <p:cNvSpPr/>
          <p:nvPr/>
        </p:nvSpPr>
        <p:spPr bwMode="auto">
          <a:xfrm>
            <a:off x="6827837" y="1089208"/>
            <a:ext cx="5029200" cy="471303"/>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a:solidFill>
                  <a:srgbClr val="FFFFFF"/>
                </a:solidFill>
              </a:rPr>
              <a:t>Mail</a:t>
            </a:r>
            <a:r>
              <a:rPr lang="en-US" sz="2400" b="1">
                <a:solidFill>
                  <a:srgbClr val="FFFFFF"/>
                </a:solidFill>
              </a:rPr>
              <a:t>, Calendar, Contacts </a:t>
            </a:r>
            <a:r>
              <a:rPr lang="en-US" sz="2400" b="1" smtClean="0">
                <a:solidFill>
                  <a:srgbClr val="FFFFFF"/>
                </a:solidFill>
              </a:rPr>
              <a:t>Rest API</a:t>
            </a:r>
            <a:endParaRPr lang="en-US" sz="2400" b="1" dirty="0">
              <a:solidFill>
                <a:srgbClr val="FFFFFF"/>
              </a:solidFill>
            </a:endParaRPr>
          </a:p>
        </p:txBody>
      </p:sp>
      <p:sp>
        <p:nvSpPr>
          <p:cNvPr id="7" name="Rectangle 6"/>
          <p:cNvSpPr/>
          <p:nvPr/>
        </p:nvSpPr>
        <p:spPr>
          <a:xfrm>
            <a:off x="452780" y="6088062"/>
            <a:ext cx="11404257" cy="523220"/>
          </a:xfrm>
          <a:prstGeom prst="rect">
            <a:avLst/>
          </a:prstGeom>
        </p:spPr>
        <p:txBody>
          <a:bodyPr wrap="square">
            <a:spAutoFit/>
          </a:bodyPr>
          <a:lstStyle/>
          <a:p>
            <a:pPr algn="ctr"/>
            <a:r>
              <a:rPr lang="en-US" sz="2800" smtClean="0">
                <a:solidFill>
                  <a:srgbClr val="505050"/>
                </a:solidFill>
              </a:rPr>
              <a:t>Feedback </a:t>
            </a:r>
            <a:r>
              <a:rPr lang="en-US" sz="2800">
                <a:solidFill>
                  <a:srgbClr val="505050"/>
                </a:solidFill>
                <a:hlinkClick r:id="rId17"/>
              </a:rPr>
              <a:t>mattleib@microsoft.com</a:t>
            </a:r>
            <a:r>
              <a:rPr lang="en-US" sz="2800" smtClean="0">
                <a:solidFill>
                  <a:srgbClr val="505050"/>
                </a:solidFill>
              </a:rPr>
              <a:t>, </a:t>
            </a:r>
            <a:r>
              <a:rPr lang="en-US" sz="2800">
                <a:solidFill>
                  <a:srgbClr val="505050"/>
                </a:solidFill>
                <a:hlinkClick r:id="rId18"/>
              </a:rPr>
              <a:t>rohitag@microsoft.com</a:t>
            </a:r>
            <a:r>
              <a:rPr lang="en-US" sz="2800" smtClean="0">
                <a:solidFill>
                  <a:srgbClr val="505050"/>
                </a:solidFill>
              </a:rPr>
              <a:t> </a:t>
            </a:r>
            <a:endParaRPr lang="en-US" sz="2800" dirty="0">
              <a:solidFill>
                <a:srgbClr val="505050"/>
              </a:solidFill>
            </a:endParaRPr>
          </a:p>
        </p:txBody>
      </p:sp>
    </p:spTree>
    <p:extLst>
      <p:ext uri="{BB962C8B-B14F-4D97-AF65-F5344CB8AC3E}">
        <p14:creationId xmlns:p14="http://schemas.microsoft.com/office/powerpoint/2010/main" val="422036913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3822988714"/>
      </p:ext>
    </p:extLst>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947113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421465" y="1459578"/>
            <a:ext cx="8385703" cy="4716958"/>
          </a:xfrm>
          <a:prstGeom prst="rect">
            <a:avLst/>
          </a:prstGeom>
        </p:spPr>
      </p:pic>
      <p:sp>
        <p:nvSpPr>
          <p:cNvPr id="3" name="Title 2"/>
          <p:cNvSpPr>
            <a:spLocks noGrp="1"/>
          </p:cNvSpPr>
          <p:nvPr>
            <p:ph type="title"/>
          </p:nvPr>
        </p:nvSpPr>
        <p:spPr/>
        <p:txBody>
          <a:bodyPr/>
          <a:lstStyle/>
          <a:p>
            <a:r>
              <a:rPr lang="en-US" dirty="0" smtClean="0"/>
              <a:t>What we are building: </a:t>
            </a:r>
            <a:r>
              <a:rPr lang="en-US" dirty="0"/>
              <a:t>S</a:t>
            </a:r>
            <a:r>
              <a:rPr lang="en-US" dirty="0" smtClean="0"/>
              <a:t>ession Picker App</a:t>
            </a:r>
            <a:endParaRPr lang="en-US" dirty="0"/>
          </a:p>
        </p:txBody>
      </p:sp>
      <p:grpSp>
        <p:nvGrpSpPr>
          <p:cNvPr id="11" name="Group 10"/>
          <p:cNvGrpSpPr/>
          <p:nvPr/>
        </p:nvGrpSpPr>
        <p:grpSpPr>
          <a:xfrm>
            <a:off x="528106" y="1489074"/>
            <a:ext cx="3308879" cy="1676400"/>
            <a:chOff x="223307" y="1489074"/>
            <a:chExt cx="3308879" cy="1676400"/>
          </a:xfrm>
        </p:grpSpPr>
        <p:sp>
          <p:nvSpPr>
            <p:cNvPr id="5" name="Rectangle 4"/>
            <p:cNvSpPr/>
            <p:nvPr/>
          </p:nvSpPr>
          <p:spPr bwMode="auto">
            <a:xfrm>
              <a:off x="223307" y="1489074"/>
              <a:ext cx="1524000" cy="1676400"/>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1. Sign-On to Office 365 using an Organization Account</a:t>
              </a:r>
              <a:endParaRPr lang="en-US" sz="2000" dirty="0">
                <a:gradFill>
                  <a:gsLst>
                    <a:gs pos="0">
                      <a:srgbClr val="FFFFFF"/>
                    </a:gs>
                    <a:gs pos="100000">
                      <a:srgbClr val="FFFFFF"/>
                    </a:gs>
                  </a:gsLst>
                  <a:lin ang="5400000" scaled="0"/>
                </a:gradFill>
              </a:endParaRPr>
            </a:p>
          </p:txBody>
        </p:sp>
        <p:sp>
          <p:nvSpPr>
            <p:cNvPr id="8" name="Rectangle 7"/>
            <p:cNvSpPr/>
            <p:nvPr/>
          </p:nvSpPr>
          <p:spPr bwMode="auto">
            <a:xfrm>
              <a:off x="2008186" y="2139402"/>
              <a:ext cx="1524000" cy="381000"/>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0" name="Straight Connector 9"/>
            <p:cNvCxnSpPr>
              <a:endCxn id="8" idx="1"/>
            </p:cNvCxnSpPr>
            <p:nvPr/>
          </p:nvCxnSpPr>
          <p:spPr>
            <a:xfrm>
              <a:off x="1646237" y="2327001"/>
              <a:ext cx="361949" cy="2901"/>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541336" y="3214140"/>
            <a:ext cx="4533900" cy="2455862"/>
            <a:chOff x="84137" y="3061740"/>
            <a:chExt cx="4533900" cy="2455862"/>
          </a:xfrm>
        </p:grpSpPr>
        <p:sp>
          <p:nvSpPr>
            <p:cNvPr id="13" name="Rectangle 12"/>
            <p:cNvSpPr/>
            <p:nvPr/>
          </p:nvSpPr>
          <p:spPr bwMode="auto">
            <a:xfrm>
              <a:off x="84137" y="3841202"/>
              <a:ext cx="1524000" cy="1676400"/>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2. Retrieving a Session List from SharePoint Online</a:t>
              </a:r>
              <a:endParaRPr lang="en-US" sz="2000" dirty="0">
                <a:gradFill>
                  <a:gsLst>
                    <a:gs pos="0">
                      <a:srgbClr val="FFFFFF"/>
                    </a:gs>
                    <a:gs pos="100000">
                      <a:srgbClr val="FFFFFF"/>
                    </a:gs>
                  </a:gsLst>
                  <a:lin ang="5400000" scaled="0"/>
                </a:gradFill>
              </a:endParaRPr>
            </a:p>
          </p:txBody>
        </p:sp>
        <p:sp>
          <p:nvSpPr>
            <p:cNvPr id="14" name="Rectangle 13"/>
            <p:cNvSpPr/>
            <p:nvPr/>
          </p:nvSpPr>
          <p:spPr bwMode="auto">
            <a:xfrm>
              <a:off x="1874837" y="3061740"/>
              <a:ext cx="2743200" cy="2455862"/>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15" name="Straight Connector 14"/>
            <p:cNvCxnSpPr/>
            <p:nvPr/>
          </p:nvCxnSpPr>
          <p:spPr>
            <a:xfrm>
              <a:off x="1573741" y="4679402"/>
              <a:ext cx="301096" cy="0"/>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6539440" y="2987127"/>
            <a:ext cx="5462588" cy="2455862"/>
            <a:chOff x="1874837" y="3061740"/>
            <a:chExt cx="5462588" cy="2455862"/>
          </a:xfrm>
        </p:grpSpPr>
        <p:sp>
          <p:nvSpPr>
            <p:cNvPr id="19" name="Rectangle 18"/>
            <p:cNvSpPr/>
            <p:nvPr/>
          </p:nvSpPr>
          <p:spPr bwMode="auto">
            <a:xfrm>
              <a:off x="5516033" y="3240087"/>
              <a:ext cx="1821392" cy="1924598"/>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smtClean="0">
                  <a:gradFill>
                    <a:gsLst>
                      <a:gs pos="0">
                        <a:srgbClr val="FFFFFF"/>
                      </a:gs>
                      <a:gs pos="100000">
                        <a:srgbClr val="FFFFFF"/>
                      </a:gs>
                    </a:gsLst>
                    <a:lin ang="5400000" scaled="0"/>
                  </a:gradFill>
                </a:rPr>
                <a:t>3. Signing-up for Sessions by putting them on Exchange Online  Calendar</a:t>
              </a:r>
              <a:endParaRPr lang="en-US" sz="2000" dirty="0">
                <a:gradFill>
                  <a:gsLst>
                    <a:gs pos="0">
                      <a:srgbClr val="FFFFFF"/>
                    </a:gs>
                    <a:gs pos="100000">
                      <a:srgbClr val="FFFFFF"/>
                    </a:gs>
                  </a:gsLst>
                  <a:lin ang="5400000" scaled="0"/>
                </a:gradFill>
              </a:endParaRPr>
            </a:p>
          </p:txBody>
        </p:sp>
        <p:sp>
          <p:nvSpPr>
            <p:cNvPr id="20" name="Rectangle 19"/>
            <p:cNvSpPr/>
            <p:nvPr/>
          </p:nvSpPr>
          <p:spPr bwMode="auto">
            <a:xfrm>
              <a:off x="1874837" y="3061740"/>
              <a:ext cx="2743200" cy="2455862"/>
            </a:xfrm>
            <a:prstGeom prst="rect">
              <a:avLst/>
            </a:prstGeom>
            <a:noFill/>
            <a:ln w="2540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cxnSp>
          <p:nvCxnSpPr>
            <p:cNvPr id="21" name="Straight Connector 20"/>
            <p:cNvCxnSpPr>
              <a:stCxn id="20" idx="3"/>
              <a:endCxn id="19" idx="1"/>
            </p:cNvCxnSpPr>
            <p:nvPr/>
          </p:nvCxnSpPr>
          <p:spPr>
            <a:xfrm flipV="1">
              <a:off x="4618037" y="4202386"/>
              <a:ext cx="897996" cy="87285"/>
            </a:xfrm>
            <a:prstGeom prst="line">
              <a:avLst/>
            </a:prstGeom>
            <a:ln w="254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8620682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Authentication to Office </a:t>
            </a:r>
            <a:r>
              <a:rPr lang="en-US"/>
              <a:t>365 APIs </a:t>
            </a:r>
            <a:r>
              <a:rPr lang="en-US" sz="4800" b="1"/>
              <a:t>Preview</a:t>
            </a:r>
            <a:endParaRPr lang="en-US" dirty="0"/>
          </a:p>
        </p:txBody>
      </p:sp>
    </p:spTree>
    <p:extLst>
      <p:ext uri="{BB962C8B-B14F-4D97-AF65-F5344CB8AC3E}">
        <p14:creationId xmlns:p14="http://schemas.microsoft.com/office/powerpoint/2010/main" val="196570271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669033" y="3847002"/>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rgbClr val="FFFFFF"/>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rgbClr val="505050">
                    <a:lumMod val="65000"/>
                    <a:lumOff val="35000"/>
                  </a:srgb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505050">
                  <a:lumMod val="65000"/>
                  <a:lumOff val="35000"/>
                </a:srgb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solidFill>
                <a:srgbClr val="505050"/>
              </a:solidFill>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2049403"/>
      </p:ext>
    </p:extLst>
  </p:cSld>
  <p:clrMapOvr>
    <a:masterClrMapping/>
  </p:clrMapOvr>
  <p:transition>
    <p:fade/>
  </p:transition>
  <p:timing>
    <p:tnLst>
      <p:par>
        <p:cTn id="1" dur="indefinite" restart="never" nodeType="tmRoot">
          <p:childTnLst>
            <p:par>
              <p:cTn id="2"/>
            </p:par>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2"/>
            <a:ext cx="11734799" cy="2763834"/>
          </a:xfrm>
        </p:spPr>
        <p:txBody>
          <a:bodyPr/>
          <a:lstStyle/>
          <a:p>
            <a:r>
              <a:rPr lang="en-US" sz="3200" dirty="0" smtClean="0"/>
              <a:t>Build your own Sign-On UX</a:t>
            </a:r>
          </a:p>
          <a:p>
            <a:r>
              <a:rPr lang="en-US" sz="3200" dirty="0" smtClean="0"/>
              <a:t>Capture Username/Password </a:t>
            </a:r>
            <a:br>
              <a:rPr lang="en-US" sz="3200" dirty="0" smtClean="0"/>
            </a:br>
            <a:r>
              <a:rPr lang="en-US" sz="3200" dirty="0" smtClean="0"/>
              <a:t>and use </a:t>
            </a:r>
            <a:r>
              <a:rPr lang="en-US" sz="3200" dirty="0" err="1" smtClean="0"/>
              <a:t>NetworkCredential</a:t>
            </a:r>
            <a:r>
              <a:rPr lang="en-US" sz="3200" dirty="0" smtClean="0"/>
              <a:t> for request</a:t>
            </a:r>
          </a:p>
          <a:p>
            <a:pPr marL="457200" lvl="2" indent="0">
              <a:buNone/>
            </a:pPr>
            <a:r>
              <a:rPr lang="en-US" sz="1800" dirty="0" err="1" smtClean="0"/>
              <a:t>NetworkCredential</a:t>
            </a:r>
            <a:r>
              <a:rPr lang="en-US" sz="1800" dirty="0" smtClean="0"/>
              <a:t> </a:t>
            </a:r>
            <a:r>
              <a:rPr lang="en-US" sz="1800" dirty="0" err="1" smtClean="0"/>
              <a:t>creds</a:t>
            </a:r>
            <a:r>
              <a:rPr lang="en-US" sz="1800" dirty="0" smtClean="0"/>
              <a:t> </a:t>
            </a:r>
            <a:r>
              <a:rPr lang="en-US" sz="1800" dirty="0"/>
              <a:t>= new </a:t>
            </a:r>
            <a:r>
              <a:rPr lang="en-US" sz="1800" dirty="0" err="1" smtClean="0"/>
              <a:t>NetworkCredential</a:t>
            </a:r>
            <a:r>
              <a:rPr lang="en-US" sz="1800" dirty="0" smtClean="0"/>
              <a:t>(</a:t>
            </a:r>
            <a:r>
              <a:rPr lang="en-US" sz="1800" dirty="0" err="1" smtClean="0"/>
              <a:t>SecurelyStoredUserName,SecurelyStoredPassword</a:t>
            </a:r>
            <a:r>
              <a:rPr lang="en-US" sz="1800" dirty="0" smtClean="0"/>
              <a:t>);</a:t>
            </a:r>
          </a:p>
          <a:p>
            <a:pPr marL="457200" lvl="2" indent="0">
              <a:buNone/>
            </a:pPr>
            <a:r>
              <a:rPr lang="en-US" sz="1800" dirty="0" err="1"/>
              <a:t>request.Credentials</a:t>
            </a:r>
            <a:r>
              <a:rPr lang="en-US" sz="1800" dirty="0"/>
              <a:t> = </a:t>
            </a:r>
            <a:r>
              <a:rPr lang="en-US" sz="1800" dirty="0" err="1" smtClean="0"/>
              <a:t>creds</a:t>
            </a:r>
            <a:r>
              <a:rPr lang="en-US" sz="1800" dirty="0" smtClean="0"/>
              <a:t>;</a:t>
            </a:r>
          </a:p>
          <a:p>
            <a:r>
              <a:rPr lang="en-US" sz="3200" dirty="0" smtClean="0"/>
              <a:t>Cache Username/Password securely for your Device or Web Site</a:t>
            </a:r>
            <a:endParaRPr lang="en-US" sz="3200" dirty="0"/>
          </a:p>
        </p:txBody>
      </p:sp>
      <p:sp>
        <p:nvSpPr>
          <p:cNvPr id="2" name="Title 1"/>
          <p:cNvSpPr>
            <a:spLocks noGrp="1"/>
          </p:cNvSpPr>
          <p:nvPr>
            <p:ph type="title"/>
          </p:nvPr>
        </p:nvSpPr>
        <p:spPr/>
        <p:txBody>
          <a:bodyPr/>
          <a:lstStyle/>
          <a:p>
            <a:r>
              <a:rPr lang="en-US" dirty="0" smtClean="0"/>
              <a:t>Authentication to Office 365 Exchange Online before</a:t>
            </a:r>
            <a:endParaRPr lang="en-US" dirty="0"/>
          </a:p>
        </p:txBody>
      </p:sp>
      <p:pic>
        <p:nvPicPr>
          <p:cNvPr id="5" name="Picture 4"/>
          <p:cNvPicPr>
            <a:picLocks noChangeAspect="1"/>
          </p:cNvPicPr>
          <p:nvPr/>
        </p:nvPicPr>
        <p:blipFill>
          <a:blip r:embed="rId2"/>
          <a:stretch>
            <a:fillRect/>
          </a:stretch>
        </p:blipFill>
        <p:spPr>
          <a:xfrm>
            <a:off x="7666037" y="1212849"/>
            <a:ext cx="4086225" cy="2181225"/>
          </a:xfrm>
          <a:prstGeom prst="rect">
            <a:avLst/>
          </a:prstGeom>
        </p:spPr>
      </p:pic>
      <p:sp>
        <p:nvSpPr>
          <p:cNvPr id="10" name="Rectangle 9"/>
          <p:cNvSpPr/>
          <p:nvPr/>
        </p:nvSpPr>
        <p:spPr bwMode="auto">
          <a:xfrm>
            <a:off x="1570037" y="5199288"/>
            <a:ext cx="9067800" cy="1206042"/>
          </a:xfrm>
          <a:prstGeom prst="rect">
            <a:avLst/>
          </a:prstGeom>
          <a:solidFill>
            <a:schemeClr val="accent4"/>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442359"/>
                </a:solidFill>
              </a:rPr>
              <a:t>Each Office 365 Workload API required different Authentication</a:t>
            </a:r>
            <a:endParaRPr lang="en-US" sz="2400" b="1" dirty="0">
              <a:solidFill>
                <a:srgbClr val="442359"/>
              </a:solidFill>
            </a:endParaRPr>
          </a:p>
        </p:txBody>
      </p:sp>
    </p:spTree>
    <p:extLst>
      <p:ext uri="{BB962C8B-B14F-4D97-AF65-F5344CB8AC3E}">
        <p14:creationId xmlns:p14="http://schemas.microsoft.com/office/powerpoint/2010/main" val="27780918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t>One Authentication </a:t>
            </a:r>
            <a:r>
              <a:rPr lang="en-US"/>
              <a:t>to Office </a:t>
            </a:r>
            <a:r>
              <a:rPr lang="en-US" smtClean="0"/>
              <a:t>365 </a:t>
            </a:r>
            <a:r>
              <a:rPr lang="en-US"/>
              <a:t>APIs</a:t>
            </a:r>
            <a:endParaRPr lang="en-US" dirty="0"/>
          </a:p>
        </p:txBody>
      </p:sp>
      <p:grpSp>
        <p:nvGrpSpPr>
          <p:cNvPr id="9" name="Group 8"/>
          <p:cNvGrpSpPr/>
          <p:nvPr/>
        </p:nvGrpSpPr>
        <p:grpSpPr>
          <a:xfrm>
            <a:off x="452779" y="1120959"/>
            <a:ext cx="5003457" cy="5817465"/>
            <a:chOff x="452779" y="1120959"/>
            <a:chExt cx="5003457" cy="5817465"/>
          </a:xfrm>
        </p:grpSpPr>
        <p:pic>
          <p:nvPicPr>
            <p:cNvPr id="5" name="Picture 4"/>
            <p:cNvPicPr>
              <a:picLocks noChangeAspect="1"/>
            </p:cNvPicPr>
            <p:nvPr/>
          </p:nvPicPr>
          <p:blipFill>
            <a:blip r:embed="rId2"/>
            <a:stretch>
              <a:fillRect/>
            </a:stretch>
          </p:blipFill>
          <p:spPr>
            <a:xfrm>
              <a:off x="452779" y="2442624"/>
              <a:ext cx="5003457" cy="4495800"/>
            </a:xfrm>
            <a:prstGeom prst="rect">
              <a:avLst/>
            </a:prstGeom>
          </p:spPr>
        </p:pic>
        <p:sp>
          <p:nvSpPr>
            <p:cNvPr id="6" name="Rectangle 5"/>
            <p:cNvSpPr/>
            <p:nvPr/>
          </p:nvSpPr>
          <p:spPr bwMode="auto">
            <a:xfrm>
              <a:off x="452780" y="1120959"/>
              <a:ext cx="5003456" cy="1206042"/>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FFFFFF"/>
                  </a:solidFill>
                </a:rPr>
                <a:t>Sign-On experience using Organizational Account</a:t>
              </a:r>
              <a:endParaRPr lang="en-US" sz="2400" b="1" dirty="0">
                <a:solidFill>
                  <a:srgbClr val="FFFFFF"/>
                </a:solidFill>
              </a:endParaRPr>
            </a:p>
          </p:txBody>
        </p:sp>
      </p:grpSp>
      <p:grpSp>
        <p:nvGrpSpPr>
          <p:cNvPr id="10" name="Group 10"/>
          <p:cNvGrpSpPr/>
          <p:nvPr/>
        </p:nvGrpSpPr>
        <p:grpSpPr>
          <a:xfrm>
            <a:off x="5761037" y="1089208"/>
            <a:ext cx="6070256" cy="5868535"/>
            <a:chOff x="5761037" y="1089208"/>
            <a:chExt cx="6070256" cy="5868535"/>
          </a:xfrm>
        </p:grpSpPr>
        <p:pic>
          <p:nvPicPr>
            <p:cNvPr id="4" name="Picture 11"/>
            <p:cNvPicPr>
              <a:picLocks noChangeAspect="1"/>
            </p:cNvPicPr>
            <p:nvPr/>
          </p:nvPicPr>
          <p:blipFill>
            <a:blip r:embed="rId3"/>
            <a:stretch>
              <a:fillRect/>
            </a:stretch>
          </p:blipFill>
          <p:spPr>
            <a:xfrm>
              <a:off x="6827837" y="2423305"/>
              <a:ext cx="5003456" cy="4534438"/>
            </a:xfrm>
            <a:prstGeom prst="rect">
              <a:avLst/>
            </a:prstGeom>
          </p:spPr>
        </p:pic>
        <p:sp>
          <p:nvSpPr>
            <p:cNvPr id="7" name="Rectangle 12"/>
            <p:cNvSpPr/>
            <p:nvPr/>
          </p:nvSpPr>
          <p:spPr bwMode="auto">
            <a:xfrm>
              <a:off x="6827837" y="1089208"/>
              <a:ext cx="5003456" cy="1206042"/>
            </a:xfrm>
            <a:prstGeom prst="rect">
              <a:avLst/>
            </a:prstGeom>
            <a:solidFill>
              <a:schemeClr val="tx2"/>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b="1" dirty="0" smtClean="0">
                  <a:solidFill>
                    <a:srgbClr val="FFFFFF"/>
                  </a:solidFill>
                </a:rPr>
                <a:t>Combined Consent Across all Office 365 APIs</a:t>
              </a:r>
              <a:endParaRPr lang="en-US" sz="2400" b="1" dirty="0">
                <a:solidFill>
                  <a:srgbClr val="FFFFFF"/>
                </a:solidFill>
              </a:endParaRPr>
            </a:p>
          </p:txBody>
        </p:sp>
        <p:sp>
          <p:nvSpPr>
            <p:cNvPr id="8" name="Right Arrow 13"/>
            <p:cNvSpPr/>
            <p:nvPr/>
          </p:nvSpPr>
          <p:spPr bwMode="auto">
            <a:xfrm>
              <a:off x="5761037" y="2811462"/>
              <a:ext cx="762000" cy="2743200"/>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27803814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6229398"/>
          </a:xfrm>
        </p:spPr>
        <p:txBody>
          <a:bodyPr/>
          <a:lstStyle/>
          <a:p>
            <a:r>
              <a:rPr lang="en-US" dirty="0"/>
              <a:t>One Auth Infrastructure for Office </a:t>
            </a:r>
            <a:r>
              <a:rPr lang="en-US" dirty="0" smtClean="0"/>
              <a:t>365</a:t>
            </a:r>
            <a:endParaRPr lang="en-US" dirty="0"/>
          </a:p>
          <a:p>
            <a:pPr lvl="2"/>
            <a:r>
              <a:rPr lang="en-US" dirty="0"/>
              <a:t>Same </a:t>
            </a:r>
            <a:r>
              <a:rPr lang="en-US" dirty="0" err="1"/>
              <a:t>AuthN</a:t>
            </a:r>
            <a:r>
              <a:rPr lang="en-US" dirty="0"/>
              <a:t>/</a:t>
            </a:r>
            <a:r>
              <a:rPr lang="en-US" dirty="0" err="1"/>
              <a:t>Authz</a:t>
            </a:r>
            <a:r>
              <a:rPr lang="en-US" dirty="0"/>
              <a:t> code regardless of what API you are accessing; mail, files, profile information, etc.</a:t>
            </a:r>
          </a:p>
          <a:p>
            <a:pPr lvl="2"/>
            <a:r>
              <a:rPr lang="en-US" dirty="0"/>
              <a:t>Same flow works for all kinds of app; web apps, mobile apps etc.</a:t>
            </a:r>
          </a:p>
          <a:p>
            <a:pPr lvl="2"/>
            <a:r>
              <a:rPr lang="en-US" dirty="0"/>
              <a:t>No more explicit credential </a:t>
            </a:r>
            <a:r>
              <a:rPr lang="en-US" dirty="0" smtClean="0"/>
              <a:t>management</a:t>
            </a:r>
          </a:p>
          <a:p>
            <a:pPr lvl="2"/>
            <a:r>
              <a:rPr lang="en-US" dirty="0" smtClean="0"/>
              <a:t>Granular permissions for the application</a:t>
            </a:r>
            <a:endParaRPr lang="en-US" dirty="0"/>
          </a:p>
          <a:p>
            <a:pPr lvl="2"/>
            <a:r>
              <a:rPr lang="en-US" dirty="0"/>
              <a:t>Based on OAuth2 and </a:t>
            </a:r>
            <a:r>
              <a:rPr lang="en-US" dirty="0" err="1"/>
              <a:t>OpenID</a:t>
            </a:r>
            <a:r>
              <a:rPr lang="en-US" dirty="0"/>
              <a:t> Connect</a:t>
            </a:r>
          </a:p>
          <a:p>
            <a:r>
              <a:rPr lang="en-US" dirty="0"/>
              <a:t>Integrated in Windows Azure Active Directory using Organizational Accounts</a:t>
            </a:r>
          </a:p>
          <a:p>
            <a:pPr lvl="1"/>
            <a:r>
              <a:rPr lang="en-US" dirty="0"/>
              <a:t>Same experience for your app like the native Office 365 apps</a:t>
            </a:r>
          </a:p>
          <a:p>
            <a:pPr lvl="1"/>
            <a:r>
              <a:rPr lang="en-US" dirty="0"/>
              <a:t>Integration into Sign-On differentiators  such as </a:t>
            </a:r>
            <a:r>
              <a:rPr lang="en-US" dirty="0" err="1"/>
              <a:t>PhoneFactor</a:t>
            </a:r>
            <a:endParaRPr lang="en-US" dirty="0"/>
          </a:p>
          <a:p>
            <a:pPr lvl="1"/>
            <a:r>
              <a:rPr lang="en-US" dirty="0"/>
              <a:t>Works for Hybrid with Federated Sign-On</a:t>
            </a:r>
          </a:p>
          <a:p>
            <a:endParaRPr lang="en-US" dirty="0"/>
          </a:p>
        </p:txBody>
      </p:sp>
      <p:sp>
        <p:nvSpPr>
          <p:cNvPr id="3" name="Title 2"/>
          <p:cNvSpPr>
            <a:spLocks noGrp="1"/>
          </p:cNvSpPr>
          <p:nvPr>
            <p:ph type="title"/>
          </p:nvPr>
        </p:nvSpPr>
        <p:spPr/>
        <p:txBody>
          <a:bodyPr/>
          <a:lstStyle/>
          <a:p>
            <a:r>
              <a:rPr lang="en-US" dirty="0" smtClean="0"/>
              <a:t>Benefits</a:t>
            </a:r>
            <a:endParaRPr lang="en-US" dirty="0"/>
          </a:p>
        </p:txBody>
      </p:sp>
    </p:spTree>
    <p:extLst>
      <p:ext uri="{BB962C8B-B14F-4D97-AF65-F5344CB8AC3E}">
        <p14:creationId xmlns:p14="http://schemas.microsoft.com/office/powerpoint/2010/main" val="364524639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2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4.xml><?xml version="1.0" encoding="utf-8"?>
<a:theme xmlns:a="http://schemas.openxmlformats.org/drawingml/2006/main" name="3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49BBEE0-3612-40A3-99DA-ED114512E05E}"/>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SharePoint_Conference_2014_Dev_Template</Template>
  <TotalTime>5</TotalTime>
  <Words>3812</Words>
  <Application>Microsoft Office PowerPoint</Application>
  <PresentationFormat>Custom</PresentationFormat>
  <Paragraphs>396</Paragraphs>
  <Slides>38</Slides>
  <Notes>19</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38</vt:i4>
      </vt:variant>
    </vt:vector>
  </HeadingPairs>
  <TitlesOfParts>
    <vt:vector size="49" baseType="lpstr">
      <vt:lpstr>PMingLiU-ExtB</vt:lpstr>
      <vt:lpstr>Arial</vt:lpstr>
      <vt:lpstr>Calibri</vt:lpstr>
      <vt:lpstr>Consolas</vt:lpstr>
      <vt:lpstr>Segoe UI</vt:lpstr>
      <vt:lpstr>Segoe UI Light</vt:lpstr>
      <vt:lpstr>Wingdings</vt:lpstr>
      <vt:lpstr>5-30499_SPC_2014_Dev_Template_16x9</vt:lpstr>
      <vt:lpstr>1_5-30499_SPC_2014_Dev_Template_16x9</vt:lpstr>
      <vt:lpstr>2_5-30499_SPC_2014_Dev_Template_16x9</vt:lpstr>
      <vt:lpstr>3_5-30499_SPC_2014_Dev_Template_16x9</vt:lpstr>
      <vt:lpstr>PowerPoint Presentation</vt:lpstr>
      <vt:lpstr>Integrating Mail and Calendar experiences within Office 365 </vt:lpstr>
      <vt:lpstr>What we will cover today</vt:lpstr>
      <vt:lpstr>What we are building: Session Picker App</vt:lpstr>
      <vt:lpstr>Authentication to Office 365 APIs Preview</vt:lpstr>
      <vt:lpstr>Office 365 Platform </vt:lpstr>
      <vt:lpstr>Authentication to Office 365 Exchange Online before</vt:lpstr>
      <vt:lpstr>One Authentication to Office 365 APIs</vt:lpstr>
      <vt:lpstr>Benefits</vt:lpstr>
      <vt:lpstr>Windows Azure AD Application Model</vt:lpstr>
      <vt:lpstr>Sign-Up and Sign-In flows for Web Apps</vt:lpstr>
      <vt:lpstr>Demo: Registering the Session Picker App in Windows Azure AD</vt:lpstr>
      <vt:lpstr>Basic Auth Protocol Flow with Office 365</vt:lpstr>
      <vt:lpstr>Auth to multiple workloads in Office 365</vt:lpstr>
      <vt:lpstr>What’s In A JWT token and using that in the Sign-Up flow</vt:lpstr>
      <vt:lpstr>Demo: OAuth Sandbox</vt:lpstr>
      <vt:lpstr>Native Client Apps</vt:lpstr>
      <vt:lpstr>Sample code using ADAL</vt:lpstr>
      <vt:lpstr>Demo: Adding Auth to the Session Picker App</vt:lpstr>
      <vt:lpstr>Summary of development steps</vt:lpstr>
      <vt:lpstr>Introducing: Mail, Calendar, Contact REST APIs Preview</vt:lpstr>
      <vt:lpstr>Why?</vt:lpstr>
      <vt:lpstr>What?</vt:lpstr>
      <vt:lpstr>When?</vt:lpstr>
      <vt:lpstr>What we are building?</vt:lpstr>
      <vt:lpstr>Calendar - Coffee @ 4?</vt:lpstr>
      <vt:lpstr>Demo: Add, Update an Event in the Session Picker App</vt:lpstr>
      <vt:lpstr>What we are building!</vt:lpstr>
      <vt:lpstr>You’ve got Mail!</vt:lpstr>
      <vt:lpstr>Demo: Send Email in the Session Picker App</vt:lpstr>
      <vt:lpstr>Contacts – Your number again?</vt:lpstr>
      <vt:lpstr>Rich Query Syntax using ODATA</vt:lpstr>
      <vt:lpstr>Demo: Sample Queries</vt:lpstr>
      <vt:lpstr>Summary and Key Takeaways</vt:lpstr>
      <vt:lpstr>Feedback and References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Mail and Calendar experiences within Office 365</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4</cp:revision>
  <dcterms:created xsi:type="dcterms:W3CDTF">2014-03-05T20:46:46Z</dcterms:created>
  <dcterms:modified xsi:type="dcterms:W3CDTF">2014-03-06T02:39:52Z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