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8" r:id="rId6"/>
  </p:sldMasterIdLst>
  <p:notesMasterIdLst>
    <p:notesMasterId r:id="rId47"/>
  </p:notesMasterIdLst>
  <p:handoutMasterIdLst>
    <p:handoutMasterId r:id="rId48"/>
  </p:handoutMasterIdLst>
  <p:sldIdLst>
    <p:sldId id="256"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6" r:id="rId45"/>
    <p:sldId id="295" r:id="rId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63745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7456B-0315-4FC2-938C-EE4840D56ABB}"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36917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E1E4E5-120F-4281-8491-4D4A1682EA6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92032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950464">
              <a:spcAft>
                <a:spcPts val="346"/>
              </a:spcAft>
              <a:defRPr/>
            </a:pPr>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69955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464">
              <a:spcAft>
                <a:spcPts val="346"/>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E2EC5A-C2C9-4F1F-A647-57323297244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829350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265339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20BEC5-019D-411B-B9F4-5CA5E891191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638724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6B305A-91B2-4E01-BCFD-3BD41AA22B88}"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129087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C7E2BA-382D-4547-AB61-DE341CAE0C49}"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847795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A97EC4-C225-4F45-8B39-6CCE3E7E796E}"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731811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A97EC4-C225-4F45-8B39-6CCE3E7E796E}"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214325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3/4/2014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949725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210247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0BDE7F-46D6-4767-ADF3-AB6FC2F4762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423084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C7CFACE-6BDC-480A-8AED-F70B33AD0A38}"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710618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824998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035819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7400239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0747286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9907612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79989C-8D6C-4CDE-A0B4-15D483FF321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040880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00290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9221459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14826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21E6E5-53C4-4BBB-8291-0EF4DDDCE110}"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064129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C7CFACE-6BDC-480A-8AED-F70B33AD0A38}"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2527665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722726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81FBA328-826A-40AB-9439-5DD0287A0B4E}"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2049456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3/4/2014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8186353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8671733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733488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371254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50081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961191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719172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52592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559022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831025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20BEC5-019D-411B-B9F4-5CA5E891191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9171167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1167624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744320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613071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2" grpId="1" animBg="1"/>
      <p:bldP spid="13" grpId="0" animBg="1"/>
      <p:bldP spid="13" grpId="1" animBg="1"/>
      <p:bldP spid="14" grpId="0" animBg="1"/>
      <p:bldP spid="14"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126559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84207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068845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6160485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165116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346562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279476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667375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845904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505132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1476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009682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60561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434106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44212847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13008611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695238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27644163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343682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68677805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39047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2891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77873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26617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653869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8187" y="1439652"/>
            <a:ext cx="11400103" cy="209288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952995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Only (with Subtitle)">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US" dirty="0"/>
          </a:p>
        </p:txBody>
      </p:sp>
      <p:sp>
        <p:nvSpPr>
          <p:cNvPr id="3" name="Text Placeholder 4"/>
          <p:cNvSpPr>
            <a:spLocks noGrp="1"/>
          </p:cNvSpPr>
          <p:nvPr>
            <p:ph type="body" sz="quarter" idx="10" hasCustomPrompt="1"/>
          </p:nvPr>
        </p:nvSpPr>
        <p:spPr>
          <a:xfrm>
            <a:off x="520347" y="754281"/>
            <a:ext cx="11404248" cy="580223"/>
          </a:xfrm>
        </p:spPr>
        <p:txBody>
          <a:bodyPr>
            <a:spAutoFit/>
          </a:bodyPr>
          <a:lstStyle>
            <a:lvl1pPr marL="5781" indent="-5781">
              <a:buFont typeface="Arial" pitchFamily="34" charset="0"/>
              <a:buNone/>
              <a:tabLst/>
              <a:defRPr sz="2856" spc="-121"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p14="http://schemas.microsoft.com/office/powerpoint/2010/main" val="169038488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188289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4558073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441941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2" grpId="1" animBg="1"/>
      <p:bldP spid="13" grpId="0" animBg="1"/>
      <p:bldP spid="13" grpId="1" animBg="1"/>
      <p:bldP spid="14" grpId="0" animBg="1"/>
      <p:bldP spid="14" grpId="1"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667951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322206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530308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015793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565657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963786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478686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62042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509511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307487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118967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091096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051194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894456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33075436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6154923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457916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06283294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4302030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5743463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28756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0503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3783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4699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48139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8187" y="1439652"/>
            <a:ext cx="11400103" cy="209288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322290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Title Only (with Subtitle)">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US" dirty="0"/>
          </a:p>
        </p:txBody>
      </p:sp>
      <p:sp>
        <p:nvSpPr>
          <p:cNvPr id="3" name="Text Placeholder 4"/>
          <p:cNvSpPr>
            <a:spLocks noGrp="1"/>
          </p:cNvSpPr>
          <p:nvPr>
            <p:ph type="body" sz="quarter" idx="10" hasCustomPrompt="1"/>
          </p:nvPr>
        </p:nvSpPr>
        <p:spPr>
          <a:xfrm>
            <a:off x="520347" y="754281"/>
            <a:ext cx="11404248" cy="580223"/>
          </a:xfrm>
        </p:spPr>
        <p:txBody>
          <a:bodyPr>
            <a:spAutoFit/>
          </a:bodyPr>
          <a:lstStyle>
            <a:lvl1pPr marL="5781" indent="-5781">
              <a:buFont typeface="Arial" pitchFamily="34" charset="0"/>
              <a:buNone/>
              <a:tabLst/>
              <a:defRPr sz="2856" spc="-121" baseline="0">
                <a:solidFill>
                  <a:schemeClr val="tx2"/>
                </a:solidFill>
                <a:latin typeface="Segoe Light" pitchFamily="34" charset="0"/>
              </a:defRPr>
            </a:lvl1pPr>
          </a:lstStyle>
          <a:p>
            <a:pPr lvl="0"/>
            <a:r>
              <a:rPr lang="en-US" dirty="0" smtClean="0"/>
              <a:t>Click to edit subtitle</a:t>
            </a:r>
            <a:endParaRPr lang="en-US" dirty="0"/>
          </a:p>
        </p:txBody>
      </p:sp>
    </p:spTree>
    <p:extLst>
      <p:ext uri="{BB962C8B-B14F-4D97-AF65-F5344CB8AC3E}">
        <p14:creationId xmlns:p14="http://schemas.microsoft.com/office/powerpoint/2010/main" val="3063731942"/>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19"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2501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image" Target="../media/image1.png"/><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theme" Target="../theme/theme3.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slideLayout" Target="../slideLayouts/slideLayout89.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slideLayout" Target="../slideLayouts/slideLayout88.xml"/><Relationship Id="rId8"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0211096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060338784"/>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 id="2147484272" r:id="rId24"/>
    <p:sldLayoutId id="2147484273" r:id="rId25"/>
    <p:sldLayoutId id="2147484274" r:id="rId26"/>
    <p:sldLayoutId id="2147484275" r:id="rId27"/>
    <p:sldLayoutId id="2147484276" r:id="rId28"/>
    <p:sldLayoutId id="2147484277" r:id="rId29"/>
    <p:sldLayoutId id="2147484278" r:id="rId30"/>
    <p:sldLayoutId id="2147484279"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7.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5.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7.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8.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45.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45.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29.xml"/><Relationship Id="rId1" Type="http://schemas.openxmlformats.org/officeDocument/2006/relationships/slideLayout" Target="../slideLayouts/slideLayout45.xml"/><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5.xml"/><Relationship Id="rId5" Type="http://schemas.openxmlformats.org/officeDocument/2006/relationships/image" Target="../media/image39.png"/><Relationship Id="rId4" Type="http://schemas.openxmlformats.org/officeDocument/2006/relationships/image" Target="../media/image38.wmf"/></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45.xml"/><Relationship Id="rId6" Type="http://schemas.openxmlformats.org/officeDocument/2006/relationships/slide" Target="slide15.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52.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3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4.png"/><Relationship Id="rId18" Type="http://schemas.openxmlformats.org/officeDocument/2006/relationships/image" Target="../media/image69.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3.png"/><Relationship Id="rId17" Type="http://schemas.openxmlformats.org/officeDocument/2006/relationships/image" Target="../media/image68.png"/><Relationship Id="rId2" Type="http://schemas.openxmlformats.org/officeDocument/2006/relationships/notesSlide" Target="../notesSlides/notesSlide34.xml"/><Relationship Id="rId16" Type="http://schemas.openxmlformats.org/officeDocument/2006/relationships/image" Target="../media/image67.png"/><Relationship Id="rId1" Type="http://schemas.openxmlformats.org/officeDocument/2006/relationships/slideLayout" Target="../slideLayouts/slideLayout89.xml"/><Relationship Id="rId6" Type="http://schemas.openxmlformats.org/officeDocument/2006/relationships/image" Target="../media/image58.png"/><Relationship Id="rId11" Type="http://schemas.openxmlformats.org/officeDocument/2006/relationships/image" Target="../media/image62.png"/><Relationship Id="rId5" Type="http://schemas.openxmlformats.org/officeDocument/2006/relationships/image" Target="../media/image57.png"/><Relationship Id="rId15" Type="http://schemas.openxmlformats.org/officeDocument/2006/relationships/image" Target="../media/image66.png"/><Relationship Id="rId10" Type="http://schemas.microsoft.com/office/2007/relationships/hdphoto" Target="../media/hdphoto1.wdp"/><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7.xml"/><Relationship Id="rId1" Type="http://schemas.openxmlformats.org/officeDocument/2006/relationships/slideLayout" Target="../slideLayouts/slideLayout38.xml"/><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3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804661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 social portal</a:t>
            </a:r>
          </a:p>
          <a:p>
            <a:pPr marL="0" lvl="1" indent="0">
              <a:spcBef>
                <a:spcPts val="0"/>
              </a:spcBef>
              <a:buNone/>
            </a:pPr>
            <a:r>
              <a:rPr lang="en-US" dirty="0" smtClean="0"/>
              <a:t/>
            </a:r>
            <a:br>
              <a:rPr lang="en-US" dirty="0" smtClean="0"/>
            </a:br>
            <a:r>
              <a:rPr lang="en-US" dirty="0" smtClean="0"/>
              <a:t>We can make a portal personal and social</a:t>
            </a:r>
            <a:br>
              <a:rPr lang="en-US" dirty="0" smtClean="0"/>
            </a:br>
            <a:r>
              <a:rPr lang="en-US" dirty="0" smtClean="0"/>
              <a:t>with key features in SharePoint and Yammer</a:t>
            </a:r>
          </a:p>
          <a:p>
            <a:endParaRPr lang="en-US" dirty="0"/>
          </a:p>
        </p:txBody>
      </p:sp>
    </p:spTree>
    <p:extLst>
      <p:ext uri="{BB962C8B-B14F-4D97-AF65-F5344CB8AC3E}">
        <p14:creationId xmlns:p14="http://schemas.microsoft.com/office/powerpoint/2010/main" val="403016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bldLst>
      <p:bldP spid="4" grpId="0"/>
      <p:bldP spid="4"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technologies to drive this experience</a:t>
            </a:r>
            <a:endParaRPr lang="en-US" dirty="0"/>
          </a:p>
        </p:txBody>
      </p:sp>
      <p:sp>
        <p:nvSpPr>
          <p:cNvPr id="3" name="Text Placeholder 2"/>
          <p:cNvSpPr>
            <a:spLocks noGrp="1"/>
          </p:cNvSpPr>
          <p:nvPr>
            <p:ph type="body" sz="quarter" idx="11"/>
          </p:nvPr>
        </p:nvSpPr>
        <p:spPr>
          <a:xfrm>
            <a:off x="274639" y="1212849"/>
            <a:ext cx="11889564" cy="5139869"/>
          </a:xfrm>
          <a:prstGeom prst="rect">
            <a:avLst/>
          </a:prstGeom>
        </p:spPr>
        <p:txBody>
          <a:bodyPr/>
          <a:lstStyle/>
          <a:p>
            <a:r>
              <a:rPr lang="en-US" dirty="0"/>
              <a:t>Cross Site </a:t>
            </a:r>
            <a:r>
              <a:rPr lang="en-US" dirty="0" smtClean="0"/>
              <a:t>Publishing</a:t>
            </a:r>
            <a:endParaRPr lang="en-US" dirty="0"/>
          </a:p>
          <a:p>
            <a:pPr lvl="1"/>
            <a:r>
              <a:rPr lang="en-US" dirty="0" smtClean="0"/>
              <a:t>Enables search based content: Write once, display anywhere</a:t>
            </a:r>
            <a:endParaRPr lang="en-US" dirty="0"/>
          </a:p>
          <a:p>
            <a:pPr lvl="1"/>
            <a:r>
              <a:rPr lang="en-US" dirty="0" smtClean="0"/>
              <a:t>Display templates provide easy customization and reuse</a:t>
            </a:r>
            <a:endParaRPr lang="en-US" dirty="0"/>
          </a:p>
          <a:p>
            <a:pPr lvl="1"/>
            <a:r>
              <a:rPr lang="en-US" dirty="0" smtClean="0"/>
              <a:t>Term store based navigation and friendly URLs </a:t>
            </a:r>
            <a:endParaRPr lang="en-US" dirty="0"/>
          </a:p>
          <a:p>
            <a:r>
              <a:rPr lang="en-US" dirty="0"/>
              <a:t>Yammer </a:t>
            </a:r>
            <a:r>
              <a:rPr lang="en-US" dirty="0" smtClean="0"/>
              <a:t>Integration</a:t>
            </a:r>
            <a:endParaRPr lang="en-US" dirty="0"/>
          </a:p>
          <a:p>
            <a:pPr lvl="1"/>
            <a:r>
              <a:rPr lang="en-US" dirty="0" smtClean="0"/>
              <a:t>Leverage Yammer as the “social server”</a:t>
            </a:r>
            <a:endParaRPr lang="en-US" dirty="0"/>
          </a:p>
          <a:p>
            <a:pPr lvl="1"/>
            <a:r>
              <a:rPr lang="en-US" dirty="0" smtClean="0"/>
              <a:t>Enables: Likes</a:t>
            </a:r>
            <a:r>
              <a:rPr lang="en-US" dirty="0"/>
              <a:t> </a:t>
            </a:r>
            <a:r>
              <a:rPr lang="en-US" dirty="0" smtClean="0"/>
              <a:t>and comments on documents and topics</a:t>
            </a:r>
            <a:endParaRPr lang="en-US" dirty="0"/>
          </a:p>
          <a:p>
            <a:pPr lvl="1"/>
            <a:r>
              <a:rPr lang="en-US" dirty="0" smtClean="0"/>
              <a:t>Yammer Open Graph API enables features for SP documents and objects</a:t>
            </a:r>
            <a:endParaRPr lang="en-US" dirty="0"/>
          </a:p>
          <a:p>
            <a:r>
              <a:rPr lang="en-US" dirty="0" smtClean="0"/>
              <a:t>Analytics and recommendations</a:t>
            </a:r>
            <a:endParaRPr lang="en-US" dirty="0"/>
          </a:p>
          <a:p>
            <a:pPr lvl="1"/>
            <a:r>
              <a:rPr lang="en-US" dirty="0" smtClean="0"/>
              <a:t>Office 365 has analytics enabled</a:t>
            </a:r>
            <a:endParaRPr lang="en-US" dirty="0"/>
          </a:p>
          <a:p>
            <a:pPr lvl="1"/>
            <a:r>
              <a:rPr lang="en-US" dirty="0" smtClean="0"/>
              <a:t>Enables: Sort by popularity and recommended for</a:t>
            </a:r>
          </a:p>
          <a:p>
            <a:pPr lvl="1"/>
            <a:r>
              <a:rPr lang="en-US" dirty="0" smtClean="0"/>
              <a:t>Can be used with filters for personalized and targeted recommendations</a:t>
            </a:r>
            <a:endParaRPr lang="en-US" dirty="0"/>
          </a:p>
        </p:txBody>
      </p:sp>
    </p:spTree>
    <p:extLst>
      <p:ext uri="{BB962C8B-B14F-4D97-AF65-F5344CB8AC3E}">
        <p14:creationId xmlns:p14="http://schemas.microsoft.com/office/powerpoint/2010/main" val="3907077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Cross site publishing</a:t>
            </a:r>
            <a:endParaRPr lang="en-US" dirty="0"/>
          </a:p>
        </p:txBody>
      </p:sp>
    </p:spTree>
    <p:extLst>
      <p:ext uri="{BB962C8B-B14F-4D97-AF65-F5344CB8AC3E}">
        <p14:creationId xmlns:p14="http://schemas.microsoft.com/office/powerpoint/2010/main" val="1311529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Adaptive Experiences from a few Parameterized Pages</a:t>
            </a:r>
            <a:endParaRPr lang="en-US" sz="4000" dirty="0"/>
          </a:p>
        </p:txBody>
      </p:sp>
      <p:sp>
        <p:nvSpPr>
          <p:cNvPr id="20" name="Rounded Rectangle 19"/>
          <p:cNvSpPr/>
          <p:nvPr/>
        </p:nvSpPr>
        <p:spPr bwMode="auto">
          <a:xfrm>
            <a:off x="1449596" y="4218932"/>
            <a:ext cx="9667257" cy="385520"/>
          </a:xfrm>
          <a:prstGeom prst="roundRect">
            <a:avLst>
              <a:gd name="adj" fmla="val 14382"/>
            </a:avLst>
          </a:prstGeom>
          <a:solidFill>
            <a:schemeClr val="tx2">
              <a:lumMod val="20000"/>
              <a:lumOff val="80000"/>
            </a:schemeClr>
          </a:solidFill>
          <a:ln w="19050">
            <a:solidFill>
              <a:schemeClr val="accent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r>
              <a:rPr lang="en-US" sz="2448" dirty="0">
                <a:solidFill>
                  <a:prstClr val="black"/>
                </a:solidFill>
              </a:rPr>
              <a:t>Combining static and dynamic content through Search</a:t>
            </a:r>
          </a:p>
        </p:txBody>
      </p:sp>
      <p:sp>
        <p:nvSpPr>
          <p:cNvPr id="21" name="Rounded Rectangle 20"/>
          <p:cNvSpPr/>
          <p:nvPr/>
        </p:nvSpPr>
        <p:spPr bwMode="auto">
          <a:xfrm>
            <a:off x="1449594" y="4687418"/>
            <a:ext cx="2874346" cy="1760254"/>
          </a:xfrm>
          <a:prstGeom prst="roundRect">
            <a:avLst>
              <a:gd name="adj" fmla="val 5743"/>
            </a:avLst>
          </a:prstGeom>
          <a:solidFill>
            <a:schemeClr val="tx2">
              <a:lumMod val="20000"/>
              <a:lumOff val="80000"/>
            </a:schemeClr>
          </a:solidFill>
          <a:ln w="19050">
            <a:solidFill>
              <a:schemeClr val="accent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dirty="0">
              <a:solidFill>
                <a:prstClr val="black"/>
              </a:solidFill>
            </a:endParaRPr>
          </a:p>
        </p:txBody>
      </p:sp>
      <p:sp>
        <p:nvSpPr>
          <p:cNvPr id="22" name="TextBox 21"/>
          <p:cNvSpPr txBox="1"/>
          <p:nvPr/>
        </p:nvSpPr>
        <p:spPr>
          <a:xfrm>
            <a:off x="1613288" y="4754024"/>
            <a:ext cx="1893147" cy="549381"/>
          </a:xfrm>
          <a:prstGeom prst="rect">
            <a:avLst/>
          </a:prstGeom>
          <a:noFill/>
        </p:spPr>
        <p:txBody>
          <a:bodyPr wrap="none" lIns="0" tIns="0" rIns="0" bIns="0" rtlCol="0">
            <a:spAutoFit/>
          </a:bodyPr>
          <a:lstStyle/>
          <a:p>
            <a:pPr defTabSz="930715"/>
            <a:r>
              <a:rPr lang="en-US" sz="918" dirty="0" smtClean="0">
                <a:gradFill>
                  <a:gsLst>
                    <a:gs pos="0">
                      <a:prstClr val="black"/>
                    </a:gs>
                    <a:gs pos="86000">
                      <a:prstClr val="black"/>
                    </a:gs>
                  </a:gsLst>
                  <a:lin ang="5400000" scaled="0"/>
                </a:gradFill>
              </a:rPr>
              <a:t>SHARED CATALOG</a:t>
            </a:r>
            <a:endParaRPr lang="en-US" sz="918" dirty="0">
              <a:gradFill>
                <a:gsLst>
                  <a:gs pos="0">
                    <a:prstClr val="black"/>
                  </a:gs>
                  <a:gs pos="86000">
                    <a:prstClr val="black"/>
                  </a:gs>
                </a:gsLst>
                <a:lin ang="5400000" scaled="0"/>
              </a:gradFill>
            </a:endParaRPr>
          </a:p>
          <a:p>
            <a:pPr defTabSz="930715"/>
            <a:r>
              <a:rPr lang="en-US" sz="918" dirty="0">
                <a:gradFill>
                  <a:gsLst>
                    <a:gs pos="0">
                      <a:prstClr val="black"/>
                    </a:gs>
                    <a:gs pos="86000">
                      <a:prstClr val="black"/>
                    </a:gs>
                  </a:gsLst>
                  <a:lin ang="5400000" scaled="0"/>
                </a:gradFill>
              </a:rPr>
              <a:t>SITE COLLECTION</a:t>
            </a:r>
          </a:p>
          <a:p>
            <a:pPr defTabSz="930715"/>
            <a:r>
              <a:rPr lang="en-US" sz="1734" dirty="0" smtClean="0">
                <a:gradFill>
                  <a:gsLst>
                    <a:gs pos="0">
                      <a:prstClr val="black"/>
                    </a:gs>
                    <a:gs pos="86000">
                      <a:prstClr val="black"/>
                    </a:gs>
                  </a:gsLst>
                  <a:lin ang="5400000" scaled="0"/>
                </a:gradFill>
              </a:rPr>
              <a:t>Videos, Documents</a:t>
            </a:r>
            <a:endParaRPr lang="en-US" sz="1734" dirty="0">
              <a:gradFill>
                <a:gsLst>
                  <a:gs pos="0">
                    <a:prstClr val="black"/>
                  </a:gs>
                  <a:gs pos="86000">
                    <a:prstClr val="black"/>
                  </a:gs>
                </a:gsLst>
                <a:lin ang="5400000" scaled="0"/>
              </a:gradFill>
            </a:endParaRPr>
          </a:p>
        </p:txBody>
      </p:sp>
      <p:sp>
        <p:nvSpPr>
          <p:cNvPr id="23" name="Rounded Rectangle 22"/>
          <p:cNvSpPr/>
          <p:nvPr/>
        </p:nvSpPr>
        <p:spPr bwMode="auto">
          <a:xfrm>
            <a:off x="6220875" y="4698085"/>
            <a:ext cx="2071173" cy="1713808"/>
          </a:xfrm>
          <a:prstGeom prst="roundRect">
            <a:avLst>
              <a:gd name="adj" fmla="val 5743"/>
            </a:avLst>
          </a:prstGeom>
          <a:solidFill>
            <a:schemeClr val="tx2">
              <a:lumMod val="20000"/>
              <a:lumOff val="80000"/>
            </a:schemeClr>
          </a:solidFill>
          <a:ln w="19050">
            <a:solidFill>
              <a:schemeClr val="accent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dirty="0">
              <a:solidFill>
                <a:prstClr val="black"/>
              </a:solidFill>
            </a:endParaRPr>
          </a:p>
        </p:txBody>
      </p:sp>
      <p:sp>
        <p:nvSpPr>
          <p:cNvPr id="24" name="TextBox 23"/>
          <p:cNvSpPr txBox="1"/>
          <p:nvPr/>
        </p:nvSpPr>
        <p:spPr>
          <a:xfrm>
            <a:off x="6354957" y="4782962"/>
            <a:ext cx="1379867" cy="416250"/>
          </a:xfrm>
          <a:prstGeom prst="rect">
            <a:avLst/>
          </a:prstGeom>
          <a:noFill/>
        </p:spPr>
        <p:txBody>
          <a:bodyPr wrap="none" lIns="0" tIns="0" rIns="0" bIns="0" rtlCol="0">
            <a:spAutoFit/>
          </a:bodyPr>
          <a:lstStyle/>
          <a:p>
            <a:pPr defTabSz="930715"/>
            <a:r>
              <a:rPr lang="en-US" sz="918" dirty="0">
                <a:gradFill>
                  <a:gsLst>
                    <a:gs pos="0">
                      <a:prstClr val="black"/>
                    </a:gs>
                    <a:gs pos="86000">
                      <a:prstClr val="black"/>
                    </a:gs>
                  </a:gsLst>
                  <a:lin ang="5400000" scaled="0"/>
                </a:gradFill>
              </a:rPr>
              <a:t>SITE COLLECTION</a:t>
            </a:r>
          </a:p>
          <a:p>
            <a:pPr defTabSz="930715"/>
            <a:r>
              <a:rPr lang="en-US" sz="1734" dirty="0">
                <a:gradFill>
                  <a:gsLst>
                    <a:gs pos="0">
                      <a:prstClr val="black"/>
                    </a:gs>
                    <a:gs pos="86000">
                      <a:prstClr val="black"/>
                    </a:gs>
                  </a:gsLst>
                  <a:lin ang="5400000" scaled="0"/>
                </a:gradFill>
              </a:rPr>
              <a:t>Job Openings</a:t>
            </a:r>
          </a:p>
        </p:txBody>
      </p:sp>
      <p:sp>
        <p:nvSpPr>
          <p:cNvPr id="25" name="Rounded Rectangle 24"/>
          <p:cNvSpPr/>
          <p:nvPr/>
        </p:nvSpPr>
        <p:spPr bwMode="auto">
          <a:xfrm>
            <a:off x="4465611" y="4698086"/>
            <a:ext cx="1603458" cy="1731299"/>
          </a:xfrm>
          <a:prstGeom prst="roundRect">
            <a:avLst>
              <a:gd name="adj" fmla="val 5743"/>
            </a:avLst>
          </a:prstGeom>
          <a:solidFill>
            <a:schemeClr val="tx2">
              <a:lumMod val="20000"/>
              <a:lumOff val="80000"/>
            </a:schemeClr>
          </a:solidFill>
          <a:ln w="19050">
            <a:solidFill>
              <a:schemeClr val="accent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dirty="0">
              <a:solidFill>
                <a:prstClr val="black"/>
              </a:solidFill>
            </a:endParaRPr>
          </a:p>
        </p:txBody>
      </p:sp>
      <p:sp>
        <p:nvSpPr>
          <p:cNvPr id="26" name="TextBox 25"/>
          <p:cNvSpPr txBox="1"/>
          <p:nvPr/>
        </p:nvSpPr>
        <p:spPr>
          <a:xfrm>
            <a:off x="4603286" y="4773396"/>
            <a:ext cx="1284324" cy="688430"/>
          </a:xfrm>
          <a:prstGeom prst="rect">
            <a:avLst/>
          </a:prstGeom>
          <a:noFill/>
        </p:spPr>
        <p:txBody>
          <a:bodyPr wrap="none" lIns="0" tIns="0" rIns="0" bIns="0" rtlCol="0">
            <a:spAutoFit/>
          </a:bodyPr>
          <a:lstStyle/>
          <a:p>
            <a:pPr defTabSz="930715"/>
            <a:r>
              <a:rPr lang="en-US" sz="918" dirty="0">
                <a:gradFill>
                  <a:gsLst>
                    <a:gs pos="0">
                      <a:prstClr val="black"/>
                    </a:gs>
                    <a:gs pos="86000">
                      <a:prstClr val="black"/>
                    </a:gs>
                  </a:gsLst>
                  <a:lin ang="5400000" scaled="0"/>
                </a:gradFill>
              </a:rPr>
              <a:t>SITE COLLECTION</a:t>
            </a:r>
          </a:p>
          <a:p>
            <a:pPr defTabSz="930715"/>
            <a:r>
              <a:rPr lang="en-US" sz="1734" dirty="0">
                <a:gradFill>
                  <a:gsLst>
                    <a:gs pos="0">
                      <a:prstClr val="black"/>
                    </a:gs>
                    <a:gs pos="86000">
                      <a:prstClr val="black"/>
                    </a:gs>
                  </a:gsLst>
                  <a:lin ang="5400000" scaled="0"/>
                </a:gradFill>
              </a:rPr>
              <a:t>Company</a:t>
            </a:r>
          </a:p>
          <a:p>
            <a:pPr defTabSz="930715"/>
            <a:r>
              <a:rPr lang="en-US" sz="1734" dirty="0">
                <a:gradFill>
                  <a:gsLst>
                    <a:gs pos="0">
                      <a:prstClr val="black"/>
                    </a:gs>
                    <a:gs pos="86000">
                      <a:prstClr val="black"/>
                    </a:gs>
                  </a:gsLst>
                  <a:lin ang="5400000" scaled="0"/>
                </a:gradFill>
              </a:rPr>
              <a:t>Asset Library</a:t>
            </a:r>
          </a:p>
        </p:txBody>
      </p:sp>
      <p:sp>
        <p:nvSpPr>
          <p:cNvPr id="28" name="Rounded Rectangle 27"/>
          <p:cNvSpPr/>
          <p:nvPr/>
        </p:nvSpPr>
        <p:spPr bwMode="auto">
          <a:xfrm>
            <a:off x="8422239" y="4687415"/>
            <a:ext cx="2669454" cy="1724477"/>
          </a:xfrm>
          <a:prstGeom prst="roundRect">
            <a:avLst>
              <a:gd name="adj" fmla="val 5743"/>
            </a:avLst>
          </a:prstGeom>
          <a:solidFill>
            <a:schemeClr val="tx2">
              <a:lumMod val="20000"/>
              <a:lumOff val="80000"/>
            </a:schemeClr>
          </a:solidFill>
          <a:ln w="19050">
            <a:solidFill>
              <a:schemeClr val="accent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dirty="0">
              <a:solidFill>
                <a:prstClr val="black"/>
              </a:solidFill>
            </a:endParaRPr>
          </a:p>
        </p:txBody>
      </p:sp>
      <p:sp>
        <p:nvSpPr>
          <p:cNvPr id="29" name="TextBox 28"/>
          <p:cNvSpPr txBox="1"/>
          <p:nvPr/>
        </p:nvSpPr>
        <p:spPr>
          <a:xfrm>
            <a:off x="8605058" y="4777850"/>
            <a:ext cx="2083012" cy="688430"/>
          </a:xfrm>
          <a:prstGeom prst="rect">
            <a:avLst/>
          </a:prstGeom>
          <a:noFill/>
        </p:spPr>
        <p:txBody>
          <a:bodyPr wrap="none" lIns="0" tIns="0" rIns="0" bIns="0" rtlCol="0">
            <a:spAutoFit/>
          </a:bodyPr>
          <a:lstStyle/>
          <a:p>
            <a:pPr defTabSz="930715"/>
            <a:r>
              <a:rPr lang="en-US" sz="918" dirty="0">
                <a:gradFill>
                  <a:gsLst>
                    <a:gs pos="0">
                      <a:prstClr val="black"/>
                    </a:gs>
                    <a:gs pos="86000">
                      <a:prstClr val="black"/>
                    </a:gs>
                  </a:gsLst>
                  <a:lin ang="5400000" scaled="0"/>
                </a:gradFill>
              </a:rPr>
              <a:t>SITE COLLECTION</a:t>
            </a:r>
          </a:p>
          <a:p>
            <a:pPr defTabSz="930715"/>
            <a:r>
              <a:rPr lang="en-US" sz="1734" dirty="0">
                <a:gradFill>
                  <a:gsLst>
                    <a:gs pos="0">
                      <a:prstClr val="black"/>
                    </a:gs>
                    <a:gs pos="86000">
                      <a:prstClr val="black"/>
                    </a:gs>
                  </a:gsLst>
                  <a:lin ang="5400000" scaled="0"/>
                </a:gradFill>
              </a:rPr>
              <a:t>Articles for</a:t>
            </a:r>
          </a:p>
          <a:p>
            <a:pPr defTabSz="930715"/>
            <a:r>
              <a:rPr lang="en-US" sz="1734" dirty="0">
                <a:gradFill>
                  <a:gsLst>
                    <a:gs pos="0">
                      <a:prstClr val="black"/>
                    </a:gs>
                    <a:gs pos="86000">
                      <a:prstClr val="black"/>
                    </a:gs>
                  </a:gsLst>
                  <a:lin ang="5400000" scaled="0"/>
                </a:gradFill>
              </a:rPr>
              <a:t>Cross Site Publishing</a:t>
            </a:r>
          </a:p>
        </p:txBody>
      </p:sp>
      <p:pic>
        <p:nvPicPr>
          <p:cNvPr id="30" name="Picture 29"/>
          <p:cNvPicPr>
            <a:picLocks noChangeAspect="1"/>
          </p:cNvPicPr>
          <p:nvPr/>
        </p:nvPicPr>
        <p:blipFill rotWithShape="1">
          <a:blip r:embed="rId3" cstate="print">
            <a:extLst>
              <a:ext uri="{28A0092B-C50C-407E-A947-70E740481C1C}">
                <a14:useLocalDpi xmlns:a14="http://schemas.microsoft.com/office/drawing/2010/main" val="0"/>
              </a:ext>
            </a:extLst>
          </a:blip>
          <a:srcRect l="25761" t="69990" b="4917"/>
          <a:stretch/>
        </p:blipFill>
        <p:spPr>
          <a:xfrm>
            <a:off x="1560961" y="5404805"/>
            <a:ext cx="2010972" cy="509921"/>
          </a:xfrm>
          <a:prstGeom prst="rect">
            <a:avLst/>
          </a:prstGeom>
          <a:ln>
            <a:noFill/>
          </a:ln>
          <a:effectLst/>
        </p:spPr>
      </p:pic>
      <p:pic>
        <p:nvPicPr>
          <p:cNvPr id="31" name="Picture 30"/>
          <p:cNvPicPr>
            <a:picLocks noChangeAspect="1"/>
          </p:cNvPicPr>
          <p:nvPr/>
        </p:nvPicPr>
        <p:blipFill rotWithShape="1">
          <a:blip r:embed="rId4" cstate="print">
            <a:extLst>
              <a:ext uri="{28A0092B-C50C-407E-A947-70E740481C1C}">
                <a14:useLocalDpi xmlns:a14="http://schemas.microsoft.com/office/drawing/2010/main" val="0"/>
              </a:ext>
            </a:extLst>
          </a:blip>
          <a:srcRect l="4182" t="15887" r="50000" b="56265"/>
          <a:stretch/>
        </p:blipFill>
        <p:spPr>
          <a:xfrm>
            <a:off x="4603285" y="5449356"/>
            <a:ext cx="933314" cy="425560"/>
          </a:xfrm>
          <a:prstGeom prst="rect">
            <a:avLst/>
          </a:prstGeom>
          <a:ln>
            <a:solidFill>
              <a:schemeClr val="bg1">
                <a:lumMod val="75000"/>
              </a:schemeClr>
            </a:solidFill>
          </a:ln>
          <a:effectLst/>
        </p:spPr>
      </p:pic>
      <p:pic>
        <p:nvPicPr>
          <p:cNvPr id="43" name="Picture 42"/>
          <p:cNvPicPr>
            <a:picLocks noChangeAspect="1"/>
          </p:cNvPicPr>
          <p:nvPr/>
        </p:nvPicPr>
        <p:blipFill rotWithShape="1">
          <a:blip r:embed="rId5" cstate="print">
            <a:extLst>
              <a:ext uri="{28A0092B-C50C-407E-A947-70E740481C1C}">
                <a14:useLocalDpi xmlns:a14="http://schemas.microsoft.com/office/drawing/2010/main" val="0"/>
              </a:ext>
            </a:extLst>
          </a:blip>
          <a:srcRect l="2804" t="50000" r="73224" b="36383"/>
          <a:stretch/>
        </p:blipFill>
        <p:spPr>
          <a:xfrm>
            <a:off x="6354972" y="5211278"/>
            <a:ext cx="1112920" cy="474275"/>
          </a:xfrm>
          <a:prstGeom prst="rect">
            <a:avLst/>
          </a:prstGeom>
          <a:ln>
            <a:noFill/>
          </a:ln>
          <a:effectLst/>
        </p:spPr>
      </p:pic>
      <p:pic>
        <p:nvPicPr>
          <p:cNvPr id="44" name="Picture 43"/>
          <p:cNvPicPr>
            <a:picLocks noChangeAspect="1"/>
          </p:cNvPicPr>
          <p:nvPr/>
        </p:nvPicPr>
        <p:blipFill rotWithShape="1">
          <a:blip r:embed="rId5" cstate="print">
            <a:extLst>
              <a:ext uri="{28A0092B-C50C-407E-A947-70E740481C1C}">
                <a14:useLocalDpi xmlns:a14="http://schemas.microsoft.com/office/drawing/2010/main" val="0"/>
              </a:ext>
            </a:extLst>
          </a:blip>
          <a:srcRect l="26776" t="50000" r="49252" b="36383"/>
          <a:stretch/>
        </p:blipFill>
        <p:spPr>
          <a:xfrm>
            <a:off x="6376534" y="5758696"/>
            <a:ext cx="1112920" cy="474275"/>
          </a:xfrm>
          <a:prstGeom prst="rect">
            <a:avLst/>
          </a:prstGeom>
          <a:ln>
            <a:noFill/>
          </a:ln>
          <a:effectLst/>
        </p:spPr>
      </p:pic>
      <p:pic>
        <p:nvPicPr>
          <p:cNvPr id="45" name="Picture 44"/>
          <p:cNvPicPr>
            <a:picLocks noChangeAspect="1"/>
          </p:cNvPicPr>
          <p:nvPr/>
        </p:nvPicPr>
        <p:blipFill rotWithShape="1">
          <a:blip r:embed="rId5" cstate="print">
            <a:extLst>
              <a:ext uri="{28A0092B-C50C-407E-A947-70E740481C1C}">
                <a14:useLocalDpi xmlns:a14="http://schemas.microsoft.com/office/drawing/2010/main" val="0"/>
              </a:ext>
            </a:extLst>
          </a:blip>
          <a:srcRect l="50000" t="14342" b="55826"/>
          <a:stretch/>
        </p:blipFill>
        <p:spPr>
          <a:xfrm>
            <a:off x="8612037" y="5492206"/>
            <a:ext cx="1808150" cy="809309"/>
          </a:xfrm>
          <a:prstGeom prst="rect">
            <a:avLst/>
          </a:prstGeom>
          <a:ln>
            <a:solidFill>
              <a:schemeClr val="bg1">
                <a:lumMod val="75000"/>
              </a:schemeClr>
            </a:solidFill>
          </a:ln>
          <a:effectLst/>
        </p:spPr>
      </p:pic>
      <p:pic>
        <p:nvPicPr>
          <p:cNvPr id="27" name="Picture 26"/>
          <p:cNvPicPr>
            <a:picLocks noChangeAspect="1"/>
          </p:cNvPicPr>
          <p:nvPr/>
        </p:nvPicPr>
        <p:blipFill>
          <a:blip r:embed="rId6"/>
          <a:stretch>
            <a:fillRect/>
          </a:stretch>
        </p:blipFill>
        <p:spPr>
          <a:xfrm>
            <a:off x="1825629" y="1472076"/>
            <a:ext cx="2498311" cy="2357782"/>
          </a:xfrm>
          <a:prstGeom prst="rect">
            <a:avLst/>
          </a:prstGeom>
          <a:ln>
            <a:noFill/>
          </a:ln>
          <a:effectLst>
            <a:outerShdw blurRad="292100" dist="139700" dir="2700000" algn="tl" rotWithShape="0">
              <a:srgbClr val="333333">
                <a:alpha val="65000"/>
              </a:srgbClr>
            </a:outerShdw>
          </a:effectLst>
        </p:spPr>
      </p:pic>
      <p:pic>
        <p:nvPicPr>
          <p:cNvPr id="32" name="Picture 31"/>
          <p:cNvPicPr>
            <a:picLocks noChangeAspect="1"/>
          </p:cNvPicPr>
          <p:nvPr/>
        </p:nvPicPr>
        <p:blipFill>
          <a:blip r:embed="rId7"/>
          <a:stretch>
            <a:fillRect/>
          </a:stretch>
        </p:blipFill>
        <p:spPr>
          <a:xfrm>
            <a:off x="4828319" y="1472076"/>
            <a:ext cx="2481499" cy="1909762"/>
          </a:xfrm>
          <a:prstGeom prst="rect">
            <a:avLst/>
          </a:prstGeom>
          <a:ln>
            <a:noFill/>
          </a:ln>
          <a:effectLst>
            <a:outerShdw blurRad="292100" dist="139700" dir="2700000" algn="tl" rotWithShape="0">
              <a:srgbClr val="333333">
                <a:alpha val="65000"/>
              </a:srgbClr>
            </a:outerShdw>
          </a:effectLst>
        </p:spPr>
      </p:pic>
      <p:pic>
        <p:nvPicPr>
          <p:cNvPr id="33" name="Picture 32"/>
          <p:cNvPicPr>
            <a:picLocks noChangeAspect="1"/>
          </p:cNvPicPr>
          <p:nvPr/>
        </p:nvPicPr>
        <p:blipFill>
          <a:blip r:embed="rId8"/>
          <a:stretch>
            <a:fillRect/>
          </a:stretch>
        </p:blipFill>
        <p:spPr>
          <a:xfrm>
            <a:off x="7814197" y="1486550"/>
            <a:ext cx="2761970" cy="2046855"/>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9"/>
          <a:stretch>
            <a:fillRect/>
          </a:stretch>
        </p:blipFill>
        <p:spPr>
          <a:xfrm>
            <a:off x="1627949" y="5997692"/>
            <a:ext cx="938683" cy="288005"/>
          </a:xfrm>
          <a:prstGeom prst="rect">
            <a:avLst/>
          </a:prstGeom>
        </p:spPr>
      </p:pic>
    </p:spTree>
    <p:extLst>
      <p:ext uri="{BB962C8B-B14F-4D97-AF65-F5344CB8AC3E}">
        <p14:creationId xmlns:p14="http://schemas.microsoft.com/office/powerpoint/2010/main" val="1675585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37339" y="1160647"/>
            <a:ext cx="2498311" cy="2357782"/>
          </a:xfrm>
          <a:prstGeom prst="rect">
            <a:avLst/>
          </a:prstGeom>
          <a:ln>
            <a:noFill/>
          </a:ln>
          <a:effectLst>
            <a:outerShdw blurRad="292100" dist="139700" dir="2700000" algn="tl" rotWithShape="0">
              <a:srgbClr val="333333">
                <a:alpha val="65000"/>
              </a:srgbClr>
            </a:outerShdw>
          </a:effectLst>
        </p:spPr>
      </p:pic>
      <p:pic>
        <p:nvPicPr>
          <p:cNvPr id="20" name="Picture 4"/>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523239" y="2342610"/>
            <a:ext cx="2424828" cy="1866833"/>
          </a:xfrm>
          <a:prstGeom prst="rect">
            <a:avLst/>
          </a:prstGeom>
          <a:noFill/>
          <a:ln w="6350">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22" name="Picture 8"/>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927517" y="3683460"/>
            <a:ext cx="2749364" cy="1950593"/>
          </a:xfrm>
          <a:prstGeom prst="rect">
            <a:avLst/>
          </a:prstGeom>
          <a:noFill/>
          <a:ln w="6350">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575528" y="254198"/>
            <a:ext cx="11249941" cy="517942"/>
          </a:xfrm>
        </p:spPr>
        <p:txBody>
          <a:bodyPr/>
          <a:lstStyle/>
          <a:p>
            <a:r>
              <a:rPr lang="nb-NO" dirty="0" err="1" smtClean="0"/>
              <a:t>Targeted</a:t>
            </a:r>
            <a:r>
              <a:rPr lang="nb-NO" dirty="0" smtClean="0"/>
              <a:t> </a:t>
            </a:r>
            <a:r>
              <a:rPr lang="nb-NO" dirty="0" err="1" smtClean="0"/>
              <a:t>search</a:t>
            </a:r>
            <a:r>
              <a:rPr lang="nb-NO" dirty="0" smtClean="0"/>
              <a:t> </a:t>
            </a:r>
            <a:r>
              <a:rPr lang="nb-NO" dirty="0"/>
              <a:t>d</a:t>
            </a:r>
            <a:r>
              <a:rPr lang="nb-NO" dirty="0" smtClean="0"/>
              <a:t>riven </a:t>
            </a:r>
            <a:r>
              <a:rPr lang="nb-NO" dirty="0" err="1"/>
              <a:t>c</a:t>
            </a:r>
            <a:r>
              <a:rPr lang="nb-NO" dirty="0" err="1" smtClean="0"/>
              <a:t>ontent</a:t>
            </a:r>
            <a:endParaRPr lang="en-US" dirty="0"/>
          </a:p>
        </p:txBody>
      </p:sp>
      <p:pic>
        <p:nvPicPr>
          <p:cNvPr id="4" name="Picture 3"/>
          <p:cNvPicPr>
            <a:picLocks noChangeAspect="1"/>
          </p:cNvPicPr>
          <p:nvPr/>
        </p:nvPicPr>
        <p:blipFill>
          <a:blip r:embed="rId6"/>
          <a:stretch>
            <a:fillRect/>
          </a:stretch>
        </p:blipFill>
        <p:spPr>
          <a:xfrm>
            <a:off x="1523239" y="2298599"/>
            <a:ext cx="2481499" cy="1909762"/>
          </a:xfrm>
          <a:prstGeom prst="rect">
            <a:avLst/>
          </a:prstGeom>
          <a:ln>
            <a:noFill/>
          </a:ln>
          <a:effectLst>
            <a:outerShdw blurRad="292100" dist="139700" dir="2700000" algn="tl" rotWithShape="0">
              <a:srgbClr val="333333">
                <a:alpha val="65000"/>
              </a:srgbClr>
            </a:outerShdw>
          </a:effectLst>
        </p:spPr>
      </p:pic>
      <p:pic>
        <p:nvPicPr>
          <p:cNvPr id="2" name="Picture 1"/>
          <p:cNvPicPr>
            <a:picLocks noChangeAspect="1"/>
          </p:cNvPicPr>
          <p:nvPr/>
        </p:nvPicPr>
        <p:blipFill>
          <a:blip r:embed="rId7"/>
          <a:stretch>
            <a:fillRect/>
          </a:stretch>
        </p:blipFill>
        <p:spPr>
          <a:xfrm>
            <a:off x="2921214" y="3635328"/>
            <a:ext cx="2761970" cy="204685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8"/>
          <a:stretch>
            <a:fillRect/>
          </a:stretch>
        </p:blipFill>
        <p:spPr>
          <a:xfrm>
            <a:off x="6200498" y="1139262"/>
            <a:ext cx="5791200" cy="5553075"/>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bwMode="auto">
          <a:xfrm>
            <a:off x="6370637" y="1820862"/>
            <a:ext cx="3657600" cy="3276600"/>
          </a:xfrm>
          <a:prstGeom prst="rect">
            <a:avLst/>
          </a:prstGeom>
          <a:solidFill>
            <a:schemeClr val="accent1">
              <a:alpha val="50000"/>
            </a:schemeClr>
          </a:solidFill>
          <a:ln w="38100">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CBS</a:t>
            </a:r>
          </a:p>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search from URL parameter</a:t>
            </a:r>
          </a:p>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10028843" y="1820862"/>
            <a:ext cx="1963461" cy="2387499"/>
          </a:xfrm>
          <a:prstGeom prst="rect">
            <a:avLst/>
          </a:prstGeom>
          <a:solidFill>
            <a:schemeClr val="accent1">
              <a:alpha val="50000"/>
            </a:schemeClr>
          </a:solidFill>
          <a:ln w="38100">
            <a:solidFill>
              <a:srgbClr val="00B05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CBS</a:t>
            </a:r>
          </a:p>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a:p>
            <a:pPr algn="ctr" defTabSz="932472" fontAlgn="base">
              <a:spcBef>
                <a:spcPct val="0"/>
              </a:spcBef>
              <a:spcAft>
                <a:spcPct val="0"/>
              </a:spcAft>
            </a:pPr>
            <a:endParaRPr lang="nb-NO" sz="1600"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b-NO" sz="1600" dirty="0">
                <a:gradFill>
                  <a:gsLst>
                    <a:gs pos="0">
                      <a:srgbClr val="FFFFFF"/>
                    </a:gs>
                    <a:gs pos="100000">
                      <a:srgbClr val="FFFFFF"/>
                    </a:gs>
                  </a:gsLst>
                  <a:lin ang="5400000" scaled="0"/>
                </a:gradFill>
              </a:rPr>
              <a:t>r</a:t>
            </a:r>
            <a:r>
              <a:rPr lang="nb-NO" sz="1600" dirty="0" smtClean="0">
                <a:gradFill>
                  <a:gsLst>
                    <a:gs pos="0">
                      <a:srgbClr val="FFFFFF"/>
                    </a:gs>
                    <a:gs pos="100000">
                      <a:srgbClr val="FFFFFF"/>
                    </a:gs>
                  </a:gsLst>
                  <a:lin ang="5400000" scaled="0"/>
                </a:gradFill>
              </a:rPr>
              <a:t>elated </a:t>
            </a:r>
            <a:br>
              <a:rPr lang="nb-NO" sz="1600" dirty="0" smtClean="0">
                <a:gradFill>
                  <a:gsLst>
                    <a:gs pos="0">
                      <a:srgbClr val="FFFFFF"/>
                    </a:gs>
                    <a:gs pos="100000">
                      <a:srgbClr val="FFFFFF"/>
                    </a:gs>
                  </a:gsLst>
                  <a:lin ang="5400000" scaled="0"/>
                </a:gradFill>
              </a:rPr>
            </a:br>
            <a:r>
              <a:rPr lang="nb-NO" sz="1600" dirty="0" smtClean="0">
                <a:gradFill>
                  <a:gsLst>
                    <a:gs pos="0">
                      <a:srgbClr val="FFFFFF"/>
                    </a:gs>
                    <a:gs pos="100000">
                      <a:srgbClr val="FFFFFF"/>
                    </a:gs>
                  </a:gsLst>
                  <a:lin ang="5400000" scaled="0"/>
                </a:gradFill>
              </a:rPr>
              <a:t>video search</a:t>
            </a:r>
          </a:p>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10029449" y="4208361"/>
            <a:ext cx="1963461" cy="2483976"/>
          </a:xfrm>
          <a:prstGeom prst="rect">
            <a:avLst/>
          </a:prstGeom>
          <a:solidFill>
            <a:schemeClr val="accent1">
              <a:alpha val="50000"/>
            </a:schemeClr>
          </a:solidFill>
          <a:ln w="38100">
            <a:solidFill>
              <a:srgbClr val="00B05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CBS</a:t>
            </a:r>
          </a:p>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a:p>
            <a:pPr algn="ctr" defTabSz="932472" fontAlgn="base">
              <a:spcBef>
                <a:spcPct val="0"/>
              </a:spcBef>
              <a:spcAft>
                <a:spcPct val="0"/>
              </a:spcAft>
            </a:pPr>
            <a:endParaRPr lang="nb-NO" sz="1600"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b-NO" sz="1600" dirty="0">
                <a:gradFill>
                  <a:gsLst>
                    <a:gs pos="0">
                      <a:srgbClr val="FFFFFF"/>
                    </a:gs>
                    <a:gs pos="100000">
                      <a:srgbClr val="FFFFFF"/>
                    </a:gs>
                  </a:gsLst>
                  <a:lin ang="5400000" scaled="0"/>
                </a:gradFill>
              </a:rPr>
              <a:t>r</a:t>
            </a:r>
            <a:r>
              <a:rPr lang="nb-NO" sz="1600" dirty="0" smtClean="0">
                <a:gradFill>
                  <a:gsLst>
                    <a:gs pos="0">
                      <a:srgbClr val="FFFFFF"/>
                    </a:gs>
                    <a:gs pos="100000">
                      <a:srgbClr val="FFFFFF"/>
                    </a:gs>
                  </a:gsLst>
                  <a:lin ang="5400000" scaled="0"/>
                </a:gradFill>
              </a:rPr>
              <a:t>elated </a:t>
            </a:r>
            <a:br>
              <a:rPr lang="nb-NO" sz="1600" dirty="0" smtClean="0">
                <a:gradFill>
                  <a:gsLst>
                    <a:gs pos="0">
                      <a:srgbClr val="FFFFFF"/>
                    </a:gs>
                    <a:gs pos="100000">
                      <a:srgbClr val="FFFFFF"/>
                    </a:gs>
                  </a:gsLst>
                  <a:lin ang="5400000" scaled="0"/>
                </a:gradFill>
              </a:rPr>
            </a:br>
            <a:r>
              <a:rPr lang="nb-NO" sz="1600" dirty="0" smtClean="0">
                <a:gradFill>
                  <a:gsLst>
                    <a:gs pos="0">
                      <a:srgbClr val="FFFFFF"/>
                    </a:gs>
                    <a:gs pos="100000">
                      <a:srgbClr val="FFFFFF"/>
                    </a:gs>
                  </a:gsLst>
                  <a:lin ang="5400000" scaled="0"/>
                </a:gradFill>
              </a:rPr>
              <a:t>documents search</a:t>
            </a:r>
          </a:p>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6376332" y="1453740"/>
            <a:ext cx="5615365" cy="367122"/>
          </a:xfrm>
          <a:prstGeom prst="rect">
            <a:avLst/>
          </a:prstGeom>
          <a:solidFill>
            <a:schemeClr val="accent1">
              <a:alpha val="50000"/>
            </a:schemeClr>
          </a:solidFill>
          <a:ln w="38100">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Term Store</a:t>
            </a:r>
          </a:p>
        </p:txBody>
      </p:sp>
    </p:spTree>
    <p:extLst>
      <p:ext uri="{BB962C8B-B14F-4D97-AF65-F5344CB8AC3E}">
        <p14:creationId xmlns:p14="http://schemas.microsoft.com/office/powerpoint/2010/main" val="5003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Rendering a page</a:t>
            </a:r>
            <a:endParaRPr lang="en-US" dirty="0"/>
          </a:p>
        </p:txBody>
      </p:sp>
      <p:pic>
        <p:nvPicPr>
          <p:cNvPr id="3" name="Picture 2"/>
          <p:cNvPicPr>
            <a:picLocks noChangeAspect="1"/>
          </p:cNvPicPr>
          <p:nvPr/>
        </p:nvPicPr>
        <p:blipFill>
          <a:blip r:embed="rId3"/>
          <a:stretch>
            <a:fillRect/>
          </a:stretch>
        </p:blipFill>
        <p:spPr>
          <a:xfrm>
            <a:off x="1133071" y="2049462"/>
            <a:ext cx="5086350" cy="3743325"/>
          </a:xfrm>
          <a:prstGeom prst="rect">
            <a:avLst/>
          </a:prstGeom>
        </p:spPr>
      </p:pic>
      <p:pic>
        <p:nvPicPr>
          <p:cNvPr id="5" name="Picture 4"/>
          <p:cNvPicPr>
            <a:picLocks noChangeAspect="1"/>
          </p:cNvPicPr>
          <p:nvPr/>
        </p:nvPicPr>
        <p:blipFill>
          <a:blip r:embed="rId4"/>
          <a:stretch>
            <a:fillRect/>
          </a:stretch>
        </p:blipFill>
        <p:spPr>
          <a:xfrm>
            <a:off x="5303837" y="4183062"/>
            <a:ext cx="707601" cy="1143000"/>
          </a:xfrm>
          <a:prstGeom prst="rect">
            <a:avLst/>
          </a:prstGeom>
        </p:spPr>
      </p:pic>
      <p:pic>
        <p:nvPicPr>
          <p:cNvPr id="4" name="Picture 3"/>
          <p:cNvPicPr>
            <a:picLocks noChangeAspect="1"/>
          </p:cNvPicPr>
          <p:nvPr/>
        </p:nvPicPr>
        <p:blipFill>
          <a:blip r:embed="rId4"/>
          <a:stretch>
            <a:fillRect/>
          </a:stretch>
        </p:blipFill>
        <p:spPr>
          <a:xfrm>
            <a:off x="7589837" y="2135187"/>
            <a:ext cx="2705100" cy="3495675"/>
          </a:xfrm>
          <a:prstGeom prst="rect">
            <a:avLst/>
          </a:prstGeom>
        </p:spPr>
      </p:pic>
      <p:sp>
        <p:nvSpPr>
          <p:cNvPr id="6" name="Rectangle 5"/>
          <p:cNvSpPr/>
          <p:nvPr/>
        </p:nvSpPr>
        <p:spPr bwMode="auto">
          <a:xfrm>
            <a:off x="7075487" y="1784789"/>
            <a:ext cx="3733800" cy="47244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820616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hidden"/>
                                      </p:to>
                                    </p:set>
                                  </p:childTnLst>
                                </p:cTn>
                              </p:par>
                              <p:par>
                                <p:cTn id="10" presetID="6" presetClass="emph" presetSubtype="0" fill="hold" nodeType="withEffect">
                                  <p:stCondLst>
                                    <p:cond delay="0"/>
                                  </p:stCondLst>
                                  <p:childTnLst>
                                    <p:animScale>
                                      <p:cBhvr>
                                        <p:cTn id="11" dur="500" fill="hold"/>
                                        <p:tgtEl>
                                          <p:spTgt spid="4"/>
                                        </p:tgtEl>
                                      </p:cBhvr>
                                      <p:by x="25000" y="25000"/>
                                    </p:animScale>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42" presetClass="path" presetSubtype="0" accel="50000" decel="50000" fill="hold" nodeType="withEffect">
                                  <p:stCondLst>
                                    <p:cond delay="0"/>
                                  </p:stCondLst>
                                  <p:childTnLst>
                                    <p:animMotion origin="layout" path="M -0.26194 0.13005 L 3.02783E-6 -1.17567E-6 " pathEditMode="relative" rAng="0" ptsTypes="AA">
                                      <p:cBhvr>
                                        <p:cTn id="17" dur="2000" fill="hold"/>
                                        <p:tgtEl>
                                          <p:spTgt spid="4"/>
                                        </p:tgtEl>
                                        <p:attrNameLst>
                                          <p:attrName>ppt_x</p:attrName>
                                          <p:attrName>ppt_y</p:attrName>
                                        </p:attrNameLst>
                                      </p:cBhvr>
                                      <p:rCtr x="13173" y="-6537"/>
                                    </p:animMotion>
                                  </p:childTnLst>
                                </p:cTn>
                              </p:par>
                              <p:par>
                                <p:cTn id="18" presetID="6" presetClass="emph" presetSubtype="0" fill="hold" nodeType="withEffect">
                                  <p:stCondLst>
                                    <p:cond delay="0"/>
                                  </p:stCondLst>
                                  <p:childTnLst>
                                    <p:animScale>
                                      <p:cBhvr>
                                        <p:cTn id="19" dur="2000" fill="hold"/>
                                        <p:tgtEl>
                                          <p:spTgt spid="4"/>
                                        </p:tgtEl>
                                      </p:cBhvr>
                                      <p:by x="500000" y="5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Cross site publishing</a:t>
            </a:r>
          </a:p>
          <a:p>
            <a:pPr marL="0" lvl="1" indent="0">
              <a:spcBef>
                <a:spcPts val="0"/>
              </a:spcBef>
              <a:buNone/>
            </a:pPr>
            <a:r>
              <a:rPr lang="en-US" dirty="0" smtClean="0"/>
              <a:t/>
            </a:r>
            <a:br>
              <a:rPr lang="en-US" dirty="0" smtClean="0"/>
            </a:br>
            <a:r>
              <a:rPr lang="en-US" dirty="0" smtClean="0"/>
              <a:t>Catalog connections</a:t>
            </a:r>
          </a:p>
          <a:p>
            <a:pPr marL="0" lvl="1" indent="0">
              <a:spcBef>
                <a:spcPts val="0"/>
              </a:spcBef>
              <a:buNone/>
            </a:pPr>
            <a:r>
              <a:rPr lang="en-US" dirty="0" smtClean="0"/>
              <a:t>“</a:t>
            </a:r>
            <a:r>
              <a:rPr lang="en-US" dirty="0"/>
              <a:t>Content By Search” web part</a:t>
            </a:r>
          </a:p>
          <a:p>
            <a:pPr marL="0" lvl="1" indent="0">
              <a:spcBef>
                <a:spcPts val="0"/>
              </a:spcBef>
              <a:buNone/>
            </a:pPr>
            <a:r>
              <a:rPr lang="en-US" dirty="0" smtClean="0"/>
              <a:t>Use </a:t>
            </a:r>
            <a:r>
              <a:rPr lang="en-US" dirty="0"/>
              <a:t>search to populate content</a:t>
            </a:r>
          </a:p>
          <a:p>
            <a:pPr marL="0" lvl="1" indent="0">
              <a:spcBef>
                <a:spcPts val="0"/>
              </a:spcBef>
              <a:buNone/>
            </a:pPr>
            <a:endParaRPr lang="en-US" dirty="0" smtClean="0"/>
          </a:p>
        </p:txBody>
      </p:sp>
    </p:spTree>
    <p:extLst>
      <p:ext uri="{BB962C8B-B14F-4D97-AF65-F5344CB8AC3E}">
        <p14:creationId xmlns:p14="http://schemas.microsoft.com/office/powerpoint/2010/main" val="2034305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nb-NO" dirty="0"/>
              <a:t>Cross </a:t>
            </a:r>
            <a:r>
              <a:rPr lang="nb-NO" dirty="0" err="1"/>
              <a:t>site</a:t>
            </a:r>
            <a:r>
              <a:rPr lang="nb-NO" dirty="0"/>
              <a:t> </a:t>
            </a:r>
            <a:r>
              <a:rPr lang="nb-NO" dirty="0" err="1"/>
              <a:t>publishing</a:t>
            </a:r>
            <a:r>
              <a:rPr lang="nb-NO" dirty="0"/>
              <a:t> </a:t>
            </a:r>
            <a:r>
              <a:rPr lang="nb-NO" dirty="0" err="1"/>
              <a:t>roadmap</a:t>
            </a:r>
            <a:endParaRPr lang="nb-NO" dirty="0"/>
          </a:p>
        </p:txBody>
      </p:sp>
      <p:graphicFrame>
        <p:nvGraphicFramePr>
          <p:cNvPr id="6" name="Table 5"/>
          <p:cNvGraphicFramePr>
            <a:graphicFrameLocks noGrp="1"/>
          </p:cNvGraphicFramePr>
          <p:nvPr>
            <p:extLst/>
          </p:nvPr>
        </p:nvGraphicFramePr>
        <p:xfrm>
          <a:off x="274638" y="1680366"/>
          <a:ext cx="11887201" cy="4193160"/>
        </p:xfrm>
        <a:graphic>
          <a:graphicData uri="http://schemas.openxmlformats.org/drawingml/2006/table">
            <a:tbl>
              <a:tblPr firstRow="1" bandRow="1">
                <a:tableStyleId>{B301B821-A1FF-4177-AEE7-76D212191A09}</a:tableStyleId>
              </a:tblPr>
              <a:tblGrid>
                <a:gridCol w="2415207">
                  <a:extLst>
                    <a:ext uri="{9D8B030D-6E8A-4147-A177-3AD203B41FA5}">
                      <a16:colId xmlns:a16="http://schemas.microsoft.com/office/drawing/2014/main" xmlns="" val="721775337"/>
                    </a:ext>
                  </a:extLst>
                </a:gridCol>
                <a:gridCol w="1656184">
                  <a:extLst>
                    <a:ext uri="{9D8B030D-6E8A-4147-A177-3AD203B41FA5}">
                      <a16:colId xmlns:a16="http://schemas.microsoft.com/office/drawing/2014/main" xmlns="" val="2902570835"/>
                    </a:ext>
                  </a:extLst>
                </a:gridCol>
                <a:gridCol w="2520280">
                  <a:extLst>
                    <a:ext uri="{9D8B030D-6E8A-4147-A177-3AD203B41FA5}">
                      <a16:colId xmlns:a16="http://schemas.microsoft.com/office/drawing/2014/main" xmlns="" val="3223375364"/>
                    </a:ext>
                  </a:extLst>
                </a:gridCol>
                <a:gridCol w="2592288">
                  <a:extLst>
                    <a:ext uri="{9D8B030D-6E8A-4147-A177-3AD203B41FA5}">
                      <a16:colId xmlns:a16="http://schemas.microsoft.com/office/drawing/2014/main" xmlns="" val="3600747904"/>
                    </a:ext>
                  </a:extLst>
                </a:gridCol>
                <a:gridCol w="2703242">
                  <a:extLst>
                    <a:ext uri="{9D8B030D-6E8A-4147-A177-3AD203B41FA5}">
                      <a16:colId xmlns:a16="http://schemas.microsoft.com/office/drawing/2014/main" xmlns="" val="3503221373"/>
                    </a:ext>
                  </a:extLst>
                </a:gridCol>
              </a:tblGrid>
              <a:tr h="628229">
                <a:tc>
                  <a:txBody>
                    <a:bodyPr/>
                    <a:lstStyle/>
                    <a:p>
                      <a:r>
                        <a:rPr lang="nb-NO" dirty="0" smtClean="0"/>
                        <a:t>Feature</a:t>
                      </a:r>
                      <a:endParaRPr lang="nb-NO" dirty="0"/>
                    </a:p>
                  </a:txBody>
                  <a:tcPr/>
                </a:tc>
                <a:tc>
                  <a:txBody>
                    <a:bodyPr/>
                    <a:lstStyle/>
                    <a:p>
                      <a:r>
                        <a:rPr lang="nb-NO" dirty="0" smtClean="0"/>
                        <a:t>On-premises</a:t>
                      </a:r>
                      <a:endParaRPr lang="nb-NO" dirty="0"/>
                    </a:p>
                  </a:txBody>
                  <a:tcPr/>
                </a:tc>
                <a:tc>
                  <a:txBody>
                    <a:bodyPr/>
                    <a:lstStyle/>
                    <a:p>
                      <a:r>
                        <a:rPr lang="nb-NO" dirty="0" smtClean="0"/>
                        <a:t>SPO Intranet</a:t>
                      </a:r>
                      <a:r>
                        <a:rPr lang="nb-NO" baseline="0" dirty="0" smtClean="0"/>
                        <a:t> Sites</a:t>
                      </a:r>
                    </a:p>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E3/E4/A3/A4/G3/G4/</a:t>
                      </a:r>
                      <a:br>
                        <a:rPr lang="nb-NO" dirty="0" smtClean="0"/>
                      </a:br>
                      <a:r>
                        <a:rPr lang="nb-NO" dirty="0" smtClean="0"/>
                        <a:t>E3 for Nonprofits</a:t>
                      </a:r>
                    </a:p>
                  </a:txBody>
                  <a:tcPr/>
                </a:tc>
                <a:tc>
                  <a:txBody>
                    <a:bodyPr/>
                    <a:lstStyle/>
                    <a:p>
                      <a:r>
                        <a:rPr lang="nb-NO" dirty="0" smtClean="0"/>
                        <a:t>SPO Public Sites</a:t>
                      </a:r>
                    </a:p>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E3/E4/A3/A4/G3/G4/</a:t>
                      </a:r>
                      <a:br>
                        <a:rPr lang="nb-NO" dirty="0" smtClean="0"/>
                      </a:br>
                      <a:r>
                        <a:rPr lang="nb-NO" dirty="0" smtClean="0"/>
                        <a:t>E3 for Nonprofits</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SPO Dedicated</a:t>
                      </a:r>
                      <a:br>
                        <a:rPr lang="nb-NO" dirty="0" smtClean="0"/>
                      </a:br>
                      <a:r>
                        <a:rPr lang="nb-NO" dirty="0" smtClean="0"/>
                        <a:t>E3/E4/Plan 2</a:t>
                      </a:r>
                    </a:p>
                  </a:txBody>
                  <a:tcPr/>
                </a:tc>
                <a:extLst>
                  <a:ext uri="{0D108BD9-81ED-4DB2-BD59-A6C34878D82A}">
                    <a16:rowId xmlns:a16="http://schemas.microsoft.com/office/drawing/2014/main" xmlns="" val="1343599174"/>
                  </a:ext>
                </a:extLst>
              </a:tr>
              <a:tr h="655752">
                <a:tc>
                  <a:txBody>
                    <a:bodyPr/>
                    <a:lstStyle/>
                    <a:p>
                      <a:pPr marL="0" lvl="1" indent="0" fontAlgn="base">
                        <a:buFont typeface="Arial" panose="020B0604020202020204" pitchFamily="34" charset="0"/>
                        <a:buNone/>
                      </a:pPr>
                      <a:r>
                        <a:rPr lang="nb-NO" dirty="0" smtClean="0"/>
                        <a:t>Content search web part (CSWP)</a:t>
                      </a:r>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1708536126"/>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Cross site publishing (XSP)</a:t>
                      </a:r>
                      <a:endParaRPr lang="nb-NO" dirty="0"/>
                    </a:p>
                  </a:txBody>
                  <a:tcPr/>
                </a:tc>
                <a:tc>
                  <a:txBody>
                    <a:bodyPr/>
                    <a:lstStyle/>
                    <a:p>
                      <a:r>
                        <a:rPr lang="nb-NO" smtClean="0"/>
                        <a:t>SP 2013</a:t>
                      </a:r>
                      <a:endParaRPr lang="nb-NO"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nb-NO" dirty="0" smtClean="0"/>
                    </a:p>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3716024999"/>
                  </a:ext>
                </a:extLst>
              </a:tr>
              <a:tr h="655752">
                <a:tc>
                  <a:txBody>
                    <a:bodyPr/>
                    <a:lstStyle/>
                    <a:p>
                      <a:r>
                        <a:rPr lang="nb-NO" dirty="0" smtClean="0"/>
                        <a:t>Taxonomy refiners</a:t>
                      </a:r>
                      <a:endParaRPr lang="nb-NO" dirty="0"/>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199035729"/>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Faceted navigation</a:t>
                      </a:r>
                      <a:endParaRPr lang="nb-NO" dirty="0"/>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4193457042"/>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Product catalog site collection template</a:t>
                      </a:r>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590773328"/>
                  </a:ext>
                </a:extLst>
              </a:tr>
            </a:tbl>
          </a:graphicData>
        </a:graphic>
      </p:graphicFrame>
      <p:sp>
        <p:nvSpPr>
          <p:cNvPr id="2" name="TextBox 1"/>
          <p:cNvSpPr txBox="1"/>
          <p:nvPr/>
        </p:nvSpPr>
        <p:spPr>
          <a:xfrm>
            <a:off x="4274021" y="2561158"/>
            <a:ext cx="2160240"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October </a:t>
            </a:r>
            <a:r>
              <a:rPr lang="nb-NO" dirty="0" smtClean="0">
                <a:solidFill>
                  <a:srgbClr val="505050"/>
                </a:solidFill>
              </a:rPr>
              <a:t>2013</a:t>
            </a:r>
            <a:endParaRPr lang="nb-NO" sz="2400" dirty="0" smtClean="0">
              <a:gradFill>
                <a:gsLst>
                  <a:gs pos="2917">
                    <a:srgbClr val="505050"/>
                  </a:gs>
                  <a:gs pos="30000">
                    <a:srgbClr val="505050"/>
                  </a:gs>
                </a:gsLst>
                <a:lin ang="5400000" scaled="0"/>
              </a:gradFill>
            </a:endParaRPr>
          </a:p>
        </p:txBody>
      </p:sp>
      <p:sp>
        <p:nvSpPr>
          <p:cNvPr id="9" name="TextBox 8"/>
          <p:cNvSpPr txBox="1"/>
          <p:nvPr/>
        </p:nvSpPr>
        <p:spPr>
          <a:xfrm>
            <a:off x="4274021" y="3268962"/>
            <a:ext cx="2160240"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October </a:t>
            </a:r>
            <a:r>
              <a:rPr lang="nb-NO" dirty="0" smtClean="0">
                <a:solidFill>
                  <a:srgbClr val="505050"/>
                </a:solidFill>
              </a:rPr>
              <a:t>2013</a:t>
            </a:r>
            <a:endParaRPr lang="nb-NO" sz="2400" dirty="0" smtClean="0">
              <a:gradFill>
                <a:gsLst>
                  <a:gs pos="2917">
                    <a:srgbClr val="505050"/>
                  </a:gs>
                  <a:gs pos="30000">
                    <a:srgbClr val="505050"/>
                  </a:gs>
                </a:gsLst>
                <a:lin ang="5400000" scaled="0"/>
              </a:gradFill>
            </a:endParaRPr>
          </a:p>
        </p:txBody>
      </p:sp>
      <p:sp>
        <p:nvSpPr>
          <p:cNvPr id="10" name="TextBox 9"/>
          <p:cNvSpPr txBox="1"/>
          <p:nvPr/>
        </p:nvSpPr>
        <p:spPr>
          <a:xfrm>
            <a:off x="4275045" y="3898011"/>
            <a:ext cx="2591264"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smtClean="0">
              <a:gradFill>
                <a:gsLst>
                  <a:gs pos="2917">
                    <a:srgbClr val="505050"/>
                  </a:gs>
                  <a:gs pos="30000">
                    <a:srgbClr val="505050"/>
                  </a:gs>
                </a:gsLst>
                <a:lin ang="5400000" scaled="0"/>
              </a:gradFill>
            </a:endParaRPr>
          </a:p>
        </p:txBody>
      </p:sp>
      <p:sp>
        <p:nvSpPr>
          <p:cNvPr id="11" name="TextBox 10"/>
          <p:cNvSpPr txBox="1"/>
          <p:nvPr/>
        </p:nvSpPr>
        <p:spPr>
          <a:xfrm>
            <a:off x="4275045" y="4540350"/>
            <a:ext cx="2591263"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smtClean="0">
              <a:gradFill>
                <a:gsLst>
                  <a:gs pos="2917">
                    <a:srgbClr val="505050"/>
                  </a:gs>
                  <a:gs pos="30000">
                    <a:srgbClr val="505050"/>
                  </a:gs>
                </a:gsLst>
                <a:lin ang="5400000" scaled="0"/>
              </a:gradFill>
            </a:endParaRPr>
          </a:p>
        </p:txBody>
      </p:sp>
      <p:sp>
        <p:nvSpPr>
          <p:cNvPr id="12" name="TextBox 11"/>
          <p:cNvSpPr txBox="1"/>
          <p:nvPr/>
        </p:nvSpPr>
        <p:spPr>
          <a:xfrm>
            <a:off x="4275046" y="5182689"/>
            <a:ext cx="2591262"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smtClean="0">
              <a:gradFill>
                <a:gsLst>
                  <a:gs pos="2917">
                    <a:srgbClr val="505050"/>
                  </a:gs>
                  <a:gs pos="30000">
                    <a:srgbClr val="505050"/>
                  </a:gs>
                </a:gsLst>
                <a:lin ang="5400000" scaled="0"/>
              </a:gradFill>
            </a:endParaRPr>
          </a:p>
        </p:txBody>
      </p:sp>
      <p:sp>
        <p:nvSpPr>
          <p:cNvPr id="13" name="TextBox 12"/>
          <p:cNvSpPr txBox="1"/>
          <p:nvPr/>
        </p:nvSpPr>
        <p:spPr>
          <a:xfrm>
            <a:off x="7020381" y="2561158"/>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rgbClr val="505050"/>
                </a:solidFill>
              </a:rPr>
              <a:t>Later</a:t>
            </a:r>
            <a:endParaRPr lang="nb-NO" sz="2400" dirty="0" smtClean="0">
              <a:gradFill>
                <a:gsLst>
                  <a:gs pos="2917">
                    <a:srgbClr val="505050"/>
                  </a:gs>
                  <a:gs pos="30000">
                    <a:srgbClr val="505050"/>
                  </a:gs>
                </a:gsLst>
                <a:lin ang="5400000" scaled="0"/>
              </a:gradFill>
            </a:endParaRPr>
          </a:p>
        </p:txBody>
      </p:sp>
      <p:sp>
        <p:nvSpPr>
          <p:cNvPr id="14" name="TextBox 13"/>
          <p:cNvSpPr txBox="1"/>
          <p:nvPr/>
        </p:nvSpPr>
        <p:spPr>
          <a:xfrm>
            <a:off x="7020380" y="3268962"/>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a:gradFill>
                <a:gsLst>
                  <a:gs pos="2917">
                    <a:srgbClr val="505050"/>
                  </a:gs>
                  <a:gs pos="30000">
                    <a:srgbClr val="505050"/>
                  </a:gs>
                </a:gsLst>
                <a:lin ang="5400000" scaled="0"/>
              </a:gradFill>
            </a:endParaRPr>
          </a:p>
        </p:txBody>
      </p:sp>
      <p:sp>
        <p:nvSpPr>
          <p:cNvPr id="15" name="TextBox 14"/>
          <p:cNvSpPr txBox="1"/>
          <p:nvPr/>
        </p:nvSpPr>
        <p:spPr>
          <a:xfrm>
            <a:off x="7021405" y="3898011"/>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a:gradFill>
                <a:gsLst>
                  <a:gs pos="2917">
                    <a:srgbClr val="505050"/>
                  </a:gs>
                  <a:gs pos="30000">
                    <a:srgbClr val="505050"/>
                  </a:gs>
                </a:gsLst>
                <a:lin ang="5400000" scaled="0"/>
              </a:gradFill>
            </a:endParaRPr>
          </a:p>
        </p:txBody>
      </p:sp>
      <p:sp>
        <p:nvSpPr>
          <p:cNvPr id="16" name="TextBox 15"/>
          <p:cNvSpPr txBox="1"/>
          <p:nvPr/>
        </p:nvSpPr>
        <p:spPr>
          <a:xfrm>
            <a:off x="7021405" y="4540350"/>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a:gradFill>
                <a:gsLst>
                  <a:gs pos="2917">
                    <a:srgbClr val="505050"/>
                  </a:gs>
                  <a:gs pos="30000">
                    <a:srgbClr val="505050"/>
                  </a:gs>
                </a:gsLst>
                <a:lin ang="5400000" scaled="0"/>
              </a:gradFill>
            </a:endParaRPr>
          </a:p>
        </p:txBody>
      </p:sp>
      <p:sp>
        <p:nvSpPr>
          <p:cNvPr id="17" name="TextBox 16"/>
          <p:cNvSpPr txBox="1"/>
          <p:nvPr/>
        </p:nvSpPr>
        <p:spPr>
          <a:xfrm>
            <a:off x="7021405" y="5182689"/>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Later</a:t>
            </a:r>
            <a:endParaRPr lang="nb-NO" sz="2400" dirty="0">
              <a:gradFill>
                <a:gsLst>
                  <a:gs pos="2917">
                    <a:srgbClr val="505050"/>
                  </a:gs>
                  <a:gs pos="30000">
                    <a:srgbClr val="505050"/>
                  </a:gs>
                </a:gsLst>
                <a:lin ang="5400000" scaled="0"/>
              </a:gradFill>
            </a:endParaRPr>
          </a:p>
        </p:txBody>
      </p:sp>
      <p:sp>
        <p:nvSpPr>
          <p:cNvPr id="18" name="TextBox 17"/>
          <p:cNvSpPr txBox="1"/>
          <p:nvPr/>
        </p:nvSpPr>
        <p:spPr>
          <a:xfrm>
            <a:off x="9458597" y="2561158"/>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rgbClr val="505050"/>
                </a:solidFill>
              </a:rPr>
              <a:t>Feb </a:t>
            </a:r>
            <a:r>
              <a:rPr lang="nb-NO" dirty="0">
                <a:solidFill>
                  <a:srgbClr val="505050"/>
                </a:solidFill>
              </a:rPr>
              <a:t>2014 </a:t>
            </a:r>
            <a:r>
              <a:rPr lang="nb-NO" baseline="30000" dirty="0" smtClean="0">
                <a:solidFill>
                  <a:srgbClr val="505050"/>
                </a:solidFill>
              </a:rPr>
              <a:t>*</a:t>
            </a:r>
            <a:endParaRPr lang="nb-NO" sz="2400" dirty="0" smtClean="0">
              <a:gradFill>
                <a:gsLst>
                  <a:gs pos="2917">
                    <a:srgbClr val="505050"/>
                  </a:gs>
                  <a:gs pos="30000">
                    <a:srgbClr val="505050"/>
                  </a:gs>
                </a:gsLst>
                <a:lin ang="5400000" scaled="0"/>
              </a:gradFill>
            </a:endParaRPr>
          </a:p>
        </p:txBody>
      </p:sp>
      <p:sp>
        <p:nvSpPr>
          <p:cNvPr id="20" name="TextBox 19"/>
          <p:cNvSpPr txBox="1"/>
          <p:nvPr/>
        </p:nvSpPr>
        <p:spPr>
          <a:xfrm>
            <a:off x="9458597" y="3268962"/>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Feb 2014 </a:t>
            </a:r>
            <a:r>
              <a:rPr lang="nb-NO" baseline="30000" dirty="0" smtClean="0">
                <a:solidFill>
                  <a:srgbClr val="505050"/>
                </a:solidFill>
              </a:rPr>
              <a:t>*</a:t>
            </a:r>
            <a:endParaRPr lang="nb-NO" sz="2400" dirty="0">
              <a:gradFill>
                <a:gsLst>
                  <a:gs pos="2917">
                    <a:srgbClr val="505050"/>
                  </a:gs>
                  <a:gs pos="30000">
                    <a:srgbClr val="505050"/>
                  </a:gs>
                </a:gsLst>
                <a:lin ang="5400000" scaled="0"/>
              </a:gradFill>
            </a:endParaRPr>
          </a:p>
        </p:txBody>
      </p:sp>
      <p:sp>
        <p:nvSpPr>
          <p:cNvPr id="21" name="TextBox 20"/>
          <p:cNvSpPr txBox="1"/>
          <p:nvPr/>
        </p:nvSpPr>
        <p:spPr>
          <a:xfrm>
            <a:off x="9444778" y="3898011"/>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Feb 2014 </a:t>
            </a:r>
            <a:r>
              <a:rPr lang="nb-NO" baseline="30000" dirty="0" smtClean="0">
                <a:solidFill>
                  <a:srgbClr val="505050"/>
                </a:solidFill>
              </a:rPr>
              <a:t>*</a:t>
            </a:r>
            <a:endParaRPr lang="nb-NO" sz="2400" dirty="0">
              <a:gradFill>
                <a:gsLst>
                  <a:gs pos="2917">
                    <a:srgbClr val="505050"/>
                  </a:gs>
                  <a:gs pos="30000">
                    <a:srgbClr val="505050"/>
                  </a:gs>
                </a:gsLst>
                <a:lin ang="5400000" scaled="0"/>
              </a:gradFill>
            </a:endParaRPr>
          </a:p>
        </p:txBody>
      </p:sp>
      <p:sp>
        <p:nvSpPr>
          <p:cNvPr id="22" name="TextBox 21"/>
          <p:cNvSpPr txBox="1"/>
          <p:nvPr/>
        </p:nvSpPr>
        <p:spPr>
          <a:xfrm>
            <a:off x="9444778" y="4540350"/>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Feb 2014 </a:t>
            </a:r>
            <a:r>
              <a:rPr lang="nb-NO" baseline="30000" dirty="0" smtClean="0">
                <a:solidFill>
                  <a:srgbClr val="505050"/>
                </a:solidFill>
              </a:rPr>
              <a:t>*</a:t>
            </a:r>
            <a:endParaRPr lang="nb-NO" sz="2400" dirty="0">
              <a:gradFill>
                <a:gsLst>
                  <a:gs pos="2917">
                    <a:srgbClr val="505050"/>
                  </a:gs>
                  <a:gs pos="30000">
                    <a:srgbClr val="505050"/>
                  </a:gs>
                </a:gsLst>
                <a:lin ang="5400000" scaled="0"/>
              </a:gradFill>
            </a:endParaRPr>
          </a:p>
        </p:txBody>
      </p:sp>
      <p:sp>
        <p:nvSpPr>
          <p:cNvPr id="23" name="TextBox 22"/>
          <p:cNvSpPr txBox="1"/>
          <p:nvPr/>
        </p:nvSpPr>
        <p:spPr>
          <a:xfrm>
            <a:off x="9444778" y="5182689"/>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rgbClr val="505050"/>
                </a:solidFill>
              </a:rPr>
              <a:t>Feb 2014 </a:t>
            </a:r>
            <a:r>
              <a:rPr lang="nb-NO" baseline="30000" dirty="0" smtClean="0">
                <a:solidFill>
                  <a:srgbClr val="505050"/>
                </a:solidFill>
              </a:rPr>
              <a:t>*</a:t>
            </a:r>
            <a:endParaRPr lang="nb-NO" sz="2400" dirty="0">
              <a:gradFill>
                <a:gsLst>
                  <a:gs pos="2917">
                    <a:srgbClr val="505050"/>
                  </a:gs>
                  <a:gs pos="30000">
                    <a:srgbClr val="505050"/>
                  </a:gs>
                </a:gsLst>
                <a:lin ang="5400000" scaled="0"/>
              </a:gradFill>
            </a:endParaRPr>
          </a:p>
        </p:txBody>
      </p:sp>
      <p:sp>
        <p:nvSpPr>
          <p:cNvPr id="24" name="TextBox 23"/>
          <p:cNvSpPr txBox="1"/>
          <p:nvPr/>
        </p:nvSpPr>
        <p:spPr>
          <a:xfrm>
            <a:off x="9458597" y="6057431"/>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rgbClr val="505050"/>
                </a:solidFill>
              </a:rPr>
              <a:t>* SPOD-13-206</a:t>
            </a:r>
            <a:endParaRPr lang="nb-NO" sz="2400"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96080067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Yammer integration</a:t>
            </a:r>
            <a:endParaRPr lang="en-US" dirty="0"/>
          </a:p>
        </p:txBody>
      </p:sp>
    </p:spTree>
    <p:extLst>
      <p:ext uri="{BB962C8B-B14F-4D97-AF65-F5344CB8AC3E}">
        <p14:creationId xmlns:p14="http://schemas.microsoft.com/office/powerpoint/2010/main" val="135789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Yammer Integration Options</a:t>
            </a:r>
            <a:endParaRPr lang="en-US" dirty="0"/>
          </a:p>
        </p:txBody>
      </p:sp>
      <p:sp>
        <p:nvSpPr>
          <p:cNvPr id="3" name="Content Placeholder 2"/>
          <p:cNvSpPr>
            <a:spLocks noGrp="1"/>
          </p:cNvSpPr>
          <p:nvPr>
            <p:ph type="body" sz="quarter" idx="10"/>
          </p:nvPr>
        </p:nvSpPr>
        <p:spPr>
          <a:xfrm>
            <a:off x="518187" y="1439653"/>
            <a:ext cx="11400103" cy="5410410"/>
          </a:xfrm>
        </p:spPr>
        <p:txBody>
          <a:bodyPr>
            <a:normAutofit fontScale="92500" lnSpcReduction="20000"/>
          </a:bodyPr>
          <a:lstStyle/>
          <a:p>
            <a:pPr marL="0" indent="0">
              <a:buNone/>
            </a:pPr>
            <a:r>
              <a:rPr lang="en-US" dirty="0" smtClean="0">
                <a:gradFill>
                  <a:gsLst>
                    <a:gs pos="1250">
                      <a:schemeClr val="tx2"/>
                    </a:gs>
                    <a:gs pos="99000">
                      <a:schemeClr val="tx2"/>
                    </a:gs>
                  </a:gsLst>
                  <a:lin ang="5400000" scaled="0"/>
                </a:gradFill>
              </a:rPr>
              <a:t>Yammer SharePoint App</a:t>
            </a:r>
            <a:endParaRPr lang="en-US" dirty="0">
              <a:gradFill>
                <a:gsLst>
                  <a:gs pos="1250">
                    <a:schemeClr val="tx2"/>
                  </a:gs>
                  <a:gs pos="99000">
                    <a:schemeClr val="tx2"/>
                  </a:gs>
                </a:gsLst>
                <a:lin ang="5400000" scaled="0"/>
              </a:gradFill>
            </a:endParaRPr>
          </a:p>
          <a:p>
            <a:pPr marL="0" lvl="1" indent="0">
              <a:lnSpc>
                <a:spcPct val="110000"/>
              </a:lnSpc>
              <a:buNone/>
            </a:pPr>
            <a:r>
              <a:rPr lang="en-US" dirty="0" smtClean="0"/>
              <a:t>Simple</a:t>
            </a:r>
          </a:p>
          <a:p>
            <a:pPr marL="0" lvl="1" indent="0">
              <a:lnSpc>
                <a:spcPct val="110000"/>
              </a:lnSpc>
              <a:buNone/>
            </a:pPr>
            <a:r>
              <a:rPr lang="en-US" dirty="0" smtClean="0"/>
              <a:t>Limited functionality</a:t>
            </a:r>
          </a:p>
          <a:p>
            <a:pPr marL="0" lvl="1" indent="0">
              <a:lnSpc>
                <a:spcPct val="110000"/>
              </a:lnSpc>
              <a:buNone/>
            </a:pPr>
            <a:r>
              <a:rPr lang="en-US" dirty="0" smtClean="0"/>
              <a:t>No UX customizations</a:t>
            </a:r>
          </a:p>
          <a:p>
            <a:pPr marL="0" lvl="1" indent="0">
              <a:lnSpc>
                <a:spcPct val="110000"/>
              </a:lnSpc>
              <a:buNone/>
            </a:pPr>
            <a:endParaRPr lang="en-US" dirty="0"/>
          </a:p>
          <a:p>
            <a:pPr marL="0" indent="0">
              <a:buNone/>
            </a:pPr>
            <a:r>
              <a:rPr lang="en-US" dirty="0" smtClean="0">
                <a:gradFill>
                  <a:gsLst>
                    <a:gs pos="1250">
                      <a:schemeClr val="tx2"/>
                    </a:gs>
                    <a:gs pos="99000">
                      <a:schemeClr val="tx2"/>
                    </a:gs>
                  </a:gsLst>
                  <a:lin ang="5400000" scaled="0"/>
                </a:gradFill>
              </a:rPr>
              <a:t>Yammer Embed</a:t>
            </a:r>
            <a:endParaRPr lang="en-US" dirty="0">
              <a:gradFill>
                <a:gsLst>
                  <a:gs pos="1250">
                    <a:schemeClr val="tx2"/>
                  </a:gs>
                  <a:gs pos="99000">
                    <a:schemeClr val="tx2"/>
                  </a:gs>
                </a:gsLst>
                <a:lin ang="5400000" scaled="0"/>
              </a:gradFill>
            </a:endParaRPr>
          </a:p>
          <a:p>
            <a:pPr marL="0" lvl="1" indent="0">
              <a:lnSpc>
                <a:spcPct val="110000"/>
              </a:lnSpc>
              <a:buNone/>
            </a:pPr>
            <a:r>
              <a:rPr lang="en-US" dirty="0" smtClean="0"/>
              <a:t>Configurable JavaScript</a:t>
            </a:r>
            <a:endParaRPr lang="en-US" dirty="0"/>
          </a:p>
          <a:p>
            <a:pPr marL="0" lvl="1" indent="0">
              <a:lnSpc>
                <a:spcPct val="110000"/>
              </a:lnSpc>
              <a:buNone/>
            </a:pPr>
            <a:r>
              <a:rPr lang="en-US" dirty="0" smtClean="0"/>
              <a:t>Limited UX customizations</a:t>
            </a:r>
            <a:endParaRPr lang="en-US" dirty="0"/>
          </a:p>
          <a:p>
            <a:pPr marL="0" lvl="1" indent="0">
              <a:lnSpc>
                <a:spcPct val="110000"/>
              </a:lnSpc>
              <a:buNone/>
            </a:pPr>
            <a:endParaRPr lang="en-US" dirty="0"/>
          </a:p>
          <a:p>
            <a:pPr marL="0" indent="0">
              <a:buNone/>
            </a:pPr>
            <a:r>
              <a:rPr lang="en-US" dirty="0" smtClean="0">
                <a:gradFill>
                  <a:gsLst>
                    <a:gs pos="1250">
                      <a:schemeClr val="tx2"/>
                    </a:gs>
                    <a:gs pos="99000">
                      <a:schemeClr val="tx2"/>
                    </a:gs>
                  </a:gsLst>
                  <a:lin ang="5400000" scaled="0"/>
                </a:gradFill>
              </a:rPr>
              <a:t>Yammer Open Graph REST API</a:t>
            </a:r>
            <a:endParaRPr lang="en-US" dirty="0">
              <a:gradFill>
                <a:gsLst>
                  <a:gs pos="1250">
                    <a:schemeClr val="tx2"/>
                  </a:gs>
                  <a:gs pos="99000">
                    <a:schemeClr val="tx2"/>
                  </a:gs>
                </a:gsLst>
                <a:lin ang="5400000" scaled="0"/>
              </a:gradFill>
            </a:endParaRPr>
          </a:p>
          <a:p>
            <a:pPr marL="0" lvl="1" indent="0">
              <a:lnSpc>
                <a:spcPct val="120000"/>
              </a:lnSpc>
              <a:buNone/>
            </a:pPr>
            <a:r>
              <a:rPr lang="en-US" dirty="0" smtClean="0"/>
              <a:t>Full programmatic flexibility</a:t>
            </a:r>
          </a:p>
          <a:p>
            <a:pPr marL="0" lvl="1" indent="0">
              <a:lnSpc>
                <a:spcPct val="120000"/>
              </a:lnSpc>
              <a:buNone/>
            </a:pPr>
            <a:r>
              <a:rPr lang="en-US" dirty="0" smtClean="0"/>
              <a:t>Still limited US customizations</a:t>
            </a:r>
          </a:p>
        </p:txBody>
      </p:sp>
    </p:spTree>
    <p:extLst>
      <p:ext uri="{BB962C8B-B14F-4D97-AF65-F5344CB8AC3E}">
        <p14:creationId xmlns:p14="http://schemas.microsoft.com/office/powerpoint/2010/main" val="299546276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Make your SharePoint portal </a:t>
            </a:r>
            <a:br>
              <a:rPr lang="en-US" dirty="0" smtClean="0"/>
            </a:br>
            <a:r>
              <a:rPr lang="en-US" dirty="0" smtClean="0"/>
              <a:t>social in 1-2-3!</a:t>
            </a:r>
            <a:endParaRPr lang="en-US" dirty="0"/>
          </a:p>
        </p:txBody>
      </p:sp>
      <p:sp>
        <p:nvSpPr>
          <p:cNvPr id="5" name="Text Placeholder 4"/>
          <p:cNvSpPr>
            <a:spLocks noGrp="1"/>
          </p:cNvSpPr>
          <p:nvPr>
            <p:ph type="body" sz="quarter" idx="14"/>
          </p:nvPr>
        </p:nvSpPr>
        <p:spPr/>
        <p:txBody>
          <a:bodyPr/>
          <a:lstStyle/>
          <a:p>
            <a:r>
              <a:rPr lang="en-US" dirty="0"/>
              <a:t>Runar Olsen		</a:t>
            </a:r>
            <a:r>
              <a:rPr lang="en-US" dirty="0" smtClean="0"/>
              <a:t>Thomas </a:t>
            </a:r>
            <a:r>
              <a:rPr lang="en-US" dirty="0"/>
              <a:t>Molbach</a:t>
            </a:r>
          </a:p>
          <a:p>
            <a:r>
              <a:rPr lang="en-US" dirty="0"/>
              <a:t>Architect			</a:t>
            </a:r>
            <a:r>
              <a:rPr lang="en-US" dirty="0" smtClean="0"/>
              <a:t>Architect</a:t>
            </a:r>
            <a:endParaRPr lang="en-US" dirty="0"/>
          </a:p>
          <a:p>
            <a:r>
              <a:rPr lang="en-US" dirty="0"/>
              <a:t>Microsoft			</a:t>
            </a:r>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SPC378</a:t>
            </a:r>
            <a:endParaRPr lang="en-US" dirty="0"/>
          </a:p>
        </p:txBody>
      </p:sp>
    </p:spTree>
    <p:extLst>
      <p:ext uri="{BB962C8B-B14F-4D97-AF65-F5344CB8AC3E}">
        <p14:creationId xmlns:p14="http://schemas.microsoft.com/office/powerpoint/2010/main" val="74691298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Open Graph API Overview</a:t>
            </a:r>
            <a:endParaRPr lang="en-US" dirty="0"/>
          </a:p>
        </p:txBody>
      </p:sp>
      <p:sp>
        <p:nvSpPr>
          <p:cNvPr id="3" name="Content Placeholder 2"/>
          <p:cNvSpPr>
            <a:spLocks noGrp="1"/>
          </p:cNvSpPr>
          <p:nvPr>
            <p:ph type="body" sz="quarter" idx="10"/>
          </p:nvPr>
        </p:nvSpPr>
        <p:spPr>
          <a:xfrm>
            <a:off x="518187" y="1439653"/>
            <a:ext cx="11400103" cy="5410410"/>
          </a:xfrm>
        </p:spPr>
        <p:txBody>
          <a:bodyPr>
            <a:normAutofit fontScale="85000" lnSpcReduction="20000"/>
          </a:bodyPr>
          <a:lstStyle/>
          <a:p>
            <a:pPr marL="0" indent="0">
              <a:buNone/>
            </a:pPr>
            <a:r>
              <a:rPr lang="en-US" dirty="0">
                <a:gradFill>
                  <a:gsLst>
                    <a:gs pos="1250">
                      <a:schemeClr val="tx2"/>
                    </a:gs>
                    <a:gs pos="99000">
                      <a:schemeClr val="tx2"/>
                    </a:gs>
                  </a:gsLst>
                  <a:lin ang="5400000" scaled="0"/>
                </a:gradFill>
              </a:rPr>
              <a:t>What’s is Yammer’s Open Graph API?</a:t>
            </a:r>
          </a:p>
          <a:p>
            <a:pPr marL="0" lvl="1" indent="0">
              <a:lnSpc>
                <a:spcPct val="110000"/>
              </a:lnSpc>
              <a:buNone/>
            </a:pPr>
            <a:r>
              <a:rPr lang="en-US" dirty="0"/>
              <a:t>Open Graph is a light weight protocol that facilitates integrating data from different social apps into what we call the social graph.</a:t>
            </a:r>
          </a:p>
          <a:p>
            <a:pPr marL="0" lvl="1" indent="0">
              <a:lnSpc>
                <a:spcPct val="110000"/>
              </a:lnSpc>
              <a:buNone/>
            </a:pPr>
            <a:r>
              <a:rPr lang="en-US" dirty="0"/>
              <a:t>Yammer's Open Graph API allows developers to write activity from their app into Yammer</a:t>
            </a:r>
            <a:r>
              <a:rPr lang="en-US" dirty="0" smtClean="0"/>
              <a:t>.</a:t>
            </a:r>
          </a:p>
          <a:p>
            <a:pPr marL="0" lvl="1" indent="0">
              <a:lnSpc>
                <a:spcPct val="110000"/>
              </a:lnSpc>
              <a:buNone/>
            </a:pPr>
            <a:endParaRPr lang="en-US" dirty="0"/>
          </a:p>
          <a:p>
            <a:pPr marL="0" indent="0">
              <a:buNone/>
            </a:pPr>
            <a:r>
              <a:rPr lang="en-US" dirty="0">
                <a:gradFill>
                  <a:gsLst>
                    <a:gs pos="1250">
                      <a:schemeClr val="tx2"/>
                    </a:gs>
                    <a:gs pos="99000">
                      <a:schemeClr val="tx2"/>
                    </a:gs>
                  </a:gsLst>
                  <a:lin ang="5400000" scaled="0"/>
                </a:gradFill>
              </a:rPr>
              <a:t>Yammer’s Open Graph API Allows:</a:t>
            </a:r>
          </a:p>
          <a:p>
            <a:pPr marL="0" lvl="1" indent="0">
              <a:lnSpc>
                <a:spcPct val="110000"/>
              </a:lnSpc>
              <a:buNone/>
            </a:pPr>
            <a:r>
              <a:rPr lang="en-US" dirty="0"/>
              <a:t>Rich metadata around an object identified by a URL.</a:t>
            </a:r>
          </a:p>
          <a:p>
            <a:pPr marL="0" lvl="1" indent="0">
              <a:lnSpc>
                <a:spcPct val="110000"/>
              </a:lnSpc>
              <a:buNone/>
            </a:pPr>
            <a:r>
              <a:rPr lang="en-US" dirty="0"/>
              <a:t>Discussion mirroring between an application and Yammer through comment feeds.</a:t>
            </a:r>
          </a:p>
          <a:p>
            <a:pPr marL="0" lvl="1" indent="0">
              <a:lnSpc>
                <a:spcPct val="110000"/>
              </a:lnSpc>
              <a:buNone/>
            </a:pPr>
            <a:r>
              <a:rPr lang="en-US" dirty="0"/>
              <a:t>Aggregation of all conversations around an object in Yammer</a:t>
            </a:r>
            <a:r>
              <a:rPr lang="en-US" dirty="0" smtClean="0"/>
              <a:t>.</a:t>
            </a:r>
          </a:p>
          <a:p>
            <a:pPr marL="0" lvl="1" indent="0">
              <a:lnSpc>
                <a:spcPct val="110000"/>
              </a:lnSpc>
              <a:buNone/>
            </a:pPr>
            <a:endParaRPr lang="en-US" dirty="0"/>
          </a:p>
          <a:p>
            <a:pPr marL="0" indent="0">
              <a:buNone/>
            </a:pPr>
            <a:r>
              <a:rPr lang="en-US" dirty="0">
                <a:gradFill>
                  <a:gsLst>
                    <a:gs pos="1250">
                      <a:schemeClr val="tx2"/>
                    </a:gs>
                    <a:gs pos="99000">
                      <a:schemeClr val="tx2"/>
                    </a:gs>
                  </a:gsLst>
                  <a:lin ang="5400000" scaled="0"/>
                </a:gradFill>
              </a:rPr>
              <a:t>Examples of Uses for Yammer’s Open Graph API</a:t>
            </a:r>
          </a:p>
          <a:p>
            <a:pPr marL="0" lvl="1" indent="0">
              <a:lnSpc>
                <a:spcPct val="120000"/>
              </a:lnSpc>
              <a:buNone/>
            </a:pPr>
            <a:r>
              <a:rPr lang="en-US" dirty="0"/>
              <a:t>In a customer relationship management (CRM) app, a sales rep updates an opportunity’s probability of closing to a lower number.</a:t>
            </a:r>
          </a:p>
          <a:p>
            <a:pPr marL="0" lvl="1" indent="0">
              <a:lnSpc>
                <a:spcPct val="120000"/>
              </a:lnSpc>
              <a:buNone/>
            </a:pPr>
            <a:r>
              <a:rPr lang="en-US" dirty="0"/>
              <a:t>In a scheduling app, an employee creates a lunch meeting. </a:t>
            </a:r>
          </a:p>
        </p:txBody>
      </p:sp>
    </p:spTree>
    <p:extLst>
      <p:ext uri="{BB962C8B-B14F-4D97-AF65-F5344CB8AC3E}">
        <p14:creationId xmlns:p14="http://schemas.microsoft.com/office/powerpoint/2010/main" val="161387483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Graph Activities</a:t>
            </a:r>
            <a:endParaRPr lang="en-US" dirty="0"/>
          </a:p>
        </p:txBody>
      </p:sp>
      <p:sp>
        <p:nvSpPr>
          <p:cNvPr id="33" name="Text Placeholder 2"/>
          <p:cNvSpPr>
            <a:spLocks noGrp="1"/>
          </p:cNvSpPr>
          <p:nvPr>
            <p:ph type="body" sz="quarter" idx="4294967295"/>
          </p:nvPr>
        </p:nvSpPr>
        <p:spPr>
          <a:xfrm>
            <a:off x="350837" y="5575998"/>
            <a:ext cx="11887200" cy="2025170"/>
          </a:xfrm>
          <a:prstGeom prst="rect">
            <a:avLst/>
          </a:prstGeom>
        </p:spPr>
        <p:txBody>
          <a:bodyPr>
            <a:normAutofit/>
          </a:bodyPr>
          <a:lstStyle/>
          <a:p>
            <a:pPr marL="0" indent="0">
              <a:buNone/>
            </a:pPr>
            <a:r>
              <a:rPr lang="en-US" sz="2856" b="1" dirty="0"/>
              <a:t>Format</a:t>
            </a:r>
            <a:endParaRPr lang="en-US" sz="1632" dirty="0">
              <a:latin typeface="Consolas" panose="020B0609020204030204" pitchFamily="49" charset="0"/>
              <a:cs typeface="Consolas" panose="020B0609020204030204" pitchFamily="49" charset="0"/>
            </a:endParaRPr>
          </a:p>
          <a:p>
            <a:pPr marL="0" indent="0">
              <a:buNone/>
            </a:pPr>
            <a:r>
              <a:rPr lang="en-US" sz="2000" dirty="0">
                <a:latin typeface="Consolas" panose="020B0609020204030204" pitchFamily="49" charset="0"/>
                <a:cs typeface="Consolas" panose="020B0609020204030204" pitchFamily="49" charset="0"/>
              </a:rPr>
              <a:t>&lt;Actor&gt; &lt;Action</a:t>
            </a:r>
            <a:r>
              <a:rPr lang="en-US" sz="2000" dirty="0" smtClean="0">
                <a:latin typeface="Consolas" panose="020B0609020204030204" pitchFamily="49" charset="0"/>
                <a:cs typeface="Consolas" panose="020B0609020204030204" pitchFamily="49" charset="0"/>
              </a:rPr>
              <a:t>&gt; &lt;</a:t>
            </a:r>
            <a:r>
              <a:rPr lang="en-US" sz="2000" dirty="0">
                <a:latin typeface="Consolas" panose="020B0609020204030204" pitchFamily="49" charset="0"/>
                <a:cs typeface="Consolas" panose="020B0609020204030204" pitchFamily="49" charset="0"/>
              </a:rPr>
              <a:t>Object&gt; on &lt;App Name&gt;: &lt;Message</a:t>
            </a:r>
            <a:r>
              <a:rPr lang="en-US" sz="2000" dirty="0" smtClean="0">
                <a:latin typeface="Consolas" panose="020B0609020204030204" pitchFamily="49" charset="0"/>
                <a:cs typeface="Consolas" panose="020B0609020204030204" pitchFamily="49" charset="0"/>
              </a:rPr>
              <a:t>&gt;</a:t>
            </a:r>
            <a:endParaRPr lang="en-US" sz="4800" dirty="0" smtClean="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grpSp>
        <p:nvGrpSpPr>
          <p:cNvPr id="3" name="Group 2"/>
          <p:cNvGrpSpPr/>
          <p:nvPr/>
        </p:nvGrpSpPr>
        <p:grpSpPr>
          <a:xfrm>
            <a:off x="530467" y="1273907"/>
            <a:ext cx="3948788" cy="3937079"/>
            <a:chOff x="530467" y="1617583"/>
            <a:chExt cx="3948788" cy="3937079"/>
          </a:xfrm>
        </p:grpSpPr>
        <p:grpSp>
          <p:nvGrpSpPr>
            <p:cNvPr id="53" name="Group 52"/>
            <p:cNvGrpSpPr/>
            <p:nvPr/>
          </p:nvGrpSpPr>
          <p:grpSpPr>
            <a:xfrm>
              <a:off x="530467" y="1617583"/>
              <a:ext cx="3948788" cy="3937079"/>
              <a:chOff x="6170583" y="1826839"/>
              <a:chExt cx="3871712" cy="3860232"/>
            </a:xfrm>
          </p:grpSpPr>
          <p:grpSp>
            <p:nvGrpSpPr>
              <p:cNvPr id="55" name="Group 54"/>
              <p:cNvGrpSpPr/>
              <p:nvPr/>
            </p:nvGrpSpPr>
            <p:grpSpPr>
              <a:xfrm>
                <a:off x="6180616" y="1830967"/>
                <a:ext cx="1876380" cy="1876380"/>
                <a:chOff x="6182225" y="1830550"/>
                <a:chExt cx="1876869" cy="1876869"/>
              </a:xfrm>
            </p:grpSpPr>
            <p:sp>
              <p:nvSpPr>
                <p:cNvPr id="94" name="Rectangle 93"/>
                <p:cNvSpPr/>
                <p:nvPr/>
              </p:nvSpPr>
              <p:spPr bwMode="auto">
                <a:xfrm>
                  <a:off x="6182225" y="1830550"/>
                  <a:ext cx="1876869" cy="187686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Follow objects in Yammer</a:t>
                  </a:r>
                </a:p>
              </p:txBody>
            </p:sp>
            <p:grpSp>
              <p:nvGrpSpPr>
                <p:cNvPr id="95" name="Group 94"/>
                <p:cNvGrpSpPr/>
                <p:nvPr/>
              </p:nvGrpSpPr>
              <p:grpSpPr bwMode="black">
                <a:xfrm>
                  <a:off x="6663523" y="2062664"/>
                  <a:ext cx="914270" cy="914270"/>
                  <a:chOff x="446088" y="3778250"/>
                  <a:chExt cx="920750" cy="920750"/>
                </a:xfrm>
                <a:solidFill>
                  <a:srgbClr val="FFFFFF"/>
                </a:solidFill>
              </p:grpSpPr>
              <p:sp>
                <p:nvSpPr>
                  <p:cNvPr id="9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9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grpSp>
          </p:grpSp>
          <p:sp>
            <p:nvSpPr>
              <p:cNvPr id="81" name="Rectangle 80"/>
              <p:cNvSpPr/>
              <p:nvPr/>
            </p:nvSpPr>
            <p:spPr bwMode="auto">
              <a:xfrm>
                <a:off x="8165915" y="3800892"/>
                <a:ext cx="1876380" cy="187638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Search across Yammer &amp; app</a:t>
                </a:r>
              </a:p>
            </p:txBody>
          </p:sp>
          <p:pic>
            <p:nvPicPr>
              <p:cNvPr id="80" name="Picture 79"/>
              <p:cNvPicPr>
                <a:picLocks noChangeAspect="1"/>
              </p:cNvPicPr>
              <p:nvPr/>
            </p:nvPicPr>
            <p:blipFill>
              <a:blip r:embed="rId3" cstate="print"/>
              <a:stretch>
                <a:fillRect/>
              </a:stretch>
            </p:blipFill>
            <p:spPr>
              <a:xfrm>
                <a:off x="8449073" y="2118653"/>
                <a:ext cx="1218709" cy="914032"/>
              </a:xfrm>
              <a:prstGeom prst="rect">
                <a:avLst/>
              </a:prstGeom>
            </p:spPr>
          </p:pic>
          <p:grpSp>
            <p:nvGrpSpPr>
              <p:cNvPr id="58" name="Group 57"/>
              <p:cNvGrpSpPr/>
              <p:nvPr/>
            </p:nvGrpSpPr>
            <p:grpSpPr>
              <a:xfrm>
                <a:off x="6170583" y="3810691"/>
                <a:ext cx="1876380" cy="1876380"/>
                <a:chOff x="6172190" y="3810790"/>
                <a:chExt cx="1876869" cy="1876869"/>
              </a:xfrm>
            </p:grpSpPr>
            <p:sp>
              <p:nvSpPr>
                <p:cNvPr id="71" name="Rectangle 70"/>
                <p:cNvSpPr/>
                <p:nvPr/>
              </p:nvSpPr>
              <p:spPr bwMode="auto">
                <a:xfrm>
                  <a:off x="6172190" y="3810790"/>
                  <a:ext cx="1876869" cy="1876869"/>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Publish to Yammer activity stream</a:t>
                  </a:r>
                </a:p>
              </p:txBody>
            </p:sp>
            <p:grpSp>
              <p:nvGrpSpPr>
                <p:cNvPr id="72" name="Group 71"/>
                <p:cNvGrpSpPr>
                  <a:grpSpLocks noChangeAspect="1"/>
                </p:cNvGrpSpPr>
                <p:nvPr/>
              </p:nvGrpSpPr>
              <p:grpSpPr bwMode="black">
                <a:xfrm>
                  <a:off x="6905094" y="4008979"/>
                  <a:ext cx="431127" cy="914270"/>
                  <a:chOff x="8920162" y="3943878"/>
                  <a:chExt cx="419101" cy="889001"/>
                </a:xfrm>
                <a:solidFill>
                  <a:srgbClr val="FFFFFF"/>
                </a:solidFill>
              </p:grpSpPr>
              <p:sp>
                <p:nvSpPr>
                  <p:cNvPr id="73"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4"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5"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6"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7"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8"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grpSp>
          </p:grpSp>
          <p:pic>
            <p:nvPicPr>
              <p:cNvPr id="70" name="Picture 6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5004" y="3984355"/>
                <a:ext cx="1041227" cy="1041228"/>
              </a:xfrm>
              <a:prstGeom prst="rect">
                <a:avLst/>
              </a:prstGeom>
            </p:spPr>
          </p:pic>
          <p:sp>
            <p:nvSpPr>
              <p:cNvPr id="67" name="Rectangle 66"/>
              <p:cNvSpPr/>
              <p:nvPr/>
            </p:nvSpPr>
            <p:spPr bwMode="auto">
              <a:xfrm>
                <a:off x="8165915" y="1826839"/>
                <a:ext cx="1876380" cy="187638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Post, Like </a:t>
                </a:r>
                <a:b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b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&amp; Share</a:t>
                </a:r>
              </a:p>
            </p:txBody>
          </p:sp>
        </p:grpSp>
        <p:sp>
          <p:nvSpPr>
            <p:cNvPr id="98" name="Freeform 14"/>
            <p:cNvSpPr>
              <a:spLocks noChangeAspect="1" noEditPoints="1"/>
            </p:cNvSpPr>
            <p:nvPr/>
          </p:nvSpPr>
          <p:spPr bwMode="black">
            <a:xfrm>
              <a:off x="3107036" y="1982743"/>
              <a:ext cx="704707" cy="74578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07" tIns="41953" rIns="83907" bIns="41953" numCol="1" rtlCol="0" anchor="ctr" anchorCtr="0" compatLnSpc="1">
              <a:prstTxWarp prst="textNoShape">
                <a:avLst/>
              </a:prstTxWarp>
            </a:bodyPr>
            <a:lstStyle/>
            <a:p>
              <a:pPr defTabSz="755109"/>
              <a:endParaRPr lang="en-US" sz="1428" b="1" spc="-124" dirty="0">
                <a:solidFill>
                  <a:srgbClr val="FFFFFF">
                    <a:lumMod val="50000"/>
                  </a:srgbClr>
                </a:solidFill>
                <a:cs typeface="Segoe UI" panose="020B0502040204020203" pitchFamily="34" charset="0"/>
              </a:endParaRPr>
            </a:p>
          </p:txBody>
        </p:sp>
      </p:grpSp>
      <p:sp>
        <p:nvSpPr>
          <p:cNvPr id="4" name="TextBox 3"/>
          <p:cNvSpPr txBox="1"/>
          <p:nvPr/>
        </p:nvSpPr>
        <p:spPr>
          <a:xfrm>
            <a:off x="5227637" y="1263825"/>
            <a:ext cx="6725104" cy="4610851"/>
          </a:xfrm>
          <a:prstGeom prst="rect">
            <a:avLst/>
          </a:prstGeom>
          <a:noFill/>
        </p:spPr>
        <p:txBody>
          <a:bodyPr wrap="square" lIns="0" tIns="0" rIns="0" bIns="0" rtlCol="0">
            <a:spAutoFit/>
          </a:bodyPr>
          <a:lstStyle/>
          <a:p>
            <a:pPr defTabSz="932597"/>
            <a:r>
              <a:rPr lang="en-US" sz="1632" spc="-71" dirty="0" smtClean="0">
                <a:solidFill>
                  <a:srgbClr val="505050"/>
                </a:solidFill>
                <a:latin typeface="Consolas" panose="020B0609020204030204" pitchFamily="49" charset="0"/>
                <a:cs typeface="Consolas" panose="020B0609020204030204" pitchFamily="49" charset="0"/>
              </a:rPr>
              <a:t>{</a:t>
            </a:r>
          </a:p>
          <a:p>
            <a:pPr defTabSz="932597"/>
            <a:r>
              <a:rPr lang="en-US" sz="1632" spc="-71" dirty="0" smtClean="0">
                <a:solidFill>
                  <a:srgbClr val="505050"/>
                </a:solidFill>
                <a:latin typeface="Consolas" panose="020B0609020204030204" pitchFamily="49" charset="0"/>
                <a:cs typeface="Consolas" panose="020B0609020204030204" pitchFamily="49" charset="0"/>
              </a:rPr>
              <a:t>  "activity":{</a:t>
            </a:r>
          </a:p>
          <a:p>
            <a:pPr defTabSz="932597"/>
            <a:r>
              <a:rPr lang="en-US" sz="1632" spc="-71" dirty="0" smtClean="0">
                <a:solidFill>
                  <a:srgbClr val="505050"/>
                </a:solidFill>
                <a:latin typeface="Consolas" panose="020B0609020204030204" pitchFamily="49" charset="0"/>
                <a:cs typeface="Consolas" panose="020B0609020204030204" pitchFamily="49" charset="0"/>
              </a:rPr>
              <a:t>    "actor":{</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r>
              <a:rPr lang="en-US" sz="1632" spc="-71" dirty="0" err="1" smtClean="0">
                <a:solidFill>
                  <a:srgbClr val="505050"/>
                </a:solidFill>
                <a:latin typeface="Consolas" panose="020B0609020204030204" pitchFamily="49" charset="0"/>
                <a:cs typeface="Consolas" panose="020B0609020204030204" pitchFamily="49" charset="0"/>
              </a:rPr>
              <a:t>name":"John</a:t>
            </a:r>
            <a:r>
              <a:rPr lang="en-US" sz="1632" spc="-71" dirty="0" smtClean="0">
                <a:solidFill>
                  <a:srgbClr val="505050"/>
                </a:solidFill>
                <a:latin typeface="Consolas" panose="020B0609020204030204" pitchFamily="49" charset="0"/>
                <a:cs typeface="Consolas" panose="020B0609020204030204" pitchFamily="49" charset="0"/>
              </a:rPr>
              <a:t> Doe",</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r>
              <a:rPr lang="en-US" sz="1632" spc="-71" dirty="0" err="1" smtClean="0">
                <a:solidFill>
                  <a:srgbClr val="505050"/>
                </a:solidFill>
                <a:latin typeface="Consolas" panose="020B0609020204030204" pitchFamily="49" charset="0"/>
                <a:cs typeface="Consolas" panose="020B0609020204030204" pitchFamily="49" charset="0"/>
              </a:rPr>
              <a:t>email":"john@seyammer.com</a:t>
            </a:r>
            <a:r>
              <a:rPr lang="en-US" sz="1632" spc="-71" dirty="0" smtClean="0">
                <a:solidFill>
                  <a:srgbClr val="505050"/>
                </a:solidFill>
                <a:latin typeface="Consolas" panose="020B0609020204030204" pitchFamily="49" charset="0"/>
                <a:cs typeface="Consolas" panose="020B0609020204030204" pitchFamily="49" charset="0"/>
              </a:rPr>
              <a:t>"</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p>
          <a:p>
            <a:pPr defTabSz="932597"/>
            <a:r>
              <a:rPr lang="en-US" sz="1632" spc="-71" dirty="0" smtClean="0">
                <a:solidFill>
                  <a:srgbClr val="505050"/>
                </a:solidFill>
                <a:latin typeface="Consolas" panose="020B0609020204030204" pitchFamily="49" charset="0"/>
                <a:cs typeface="Consolas" panose="020B0609020204030204" pitchFamily="49" charset="0"/>
              </a:rPr>
              <a:t>    "action":"</a:t>
            </a:r>
            <a:r>
              <a:rPr lang="en-US" sz="1632" spc="-71" dirty="0" err="1" smtClean="0">
                <a:solidFill>
                  <a:srgbClr val="505050"/>
                </a:solidFill>
                <a:latin typeface="Consolas" panose="020B0609020204030204" pitchFamily="49" charset="0"/>
                <a:cs typeface="Consolas" panose="020B0609020204030204" pitchFamily="49" charset="0"/>
              </a:rPr>
              <a:t>contosomedia:publish</a:t>
            </a:r>
            <a:r>
              <a:rPr lang="en-US" sz="1632" spc="-71" dirty="0" smtClean="0">
                <a:solidFill>
                  <a:srgbClr val="505050"/>
                </a:solidFill>
                <a:latin typeface="Consolas" panose="020B0609020204030204" pitchFamily="49" charset="0"/>
                <a:cs typeface="Consolas" panose="020B0609020204030204" pitchFamily="49" charset="0"/>
              </a:rPr>
              <a:t>",</a:t>
            </a:r>
          </a:p>
          <a:p>
            <a:pPr defTabSz="932597"/>
            <a:r>
              <a:rPr lang="en-US" sz="1632" b="1" spc="-71" dirty="0" smtClean="0">
                <a:solidFill>
                  <a:srgbClr val="505050"/>
                </a:solidFill>
                <a:latin typeface="Consolas" panose="020B0609020204030204" pitchFamily="49" charset="0"/>
                <a:cs typeface="Consolas" panose="020B0609020204030204" pitchFamily="49" charset="0"/>
              </a:rPr>
              <a:t>    "object": {</a:t>
            </a:r>
          </a:p>
          <a:p>
            <a:pPr defTabSz="932597"/>
            <a:r>
              <a:rPr lang="en-US" sz="1632" b="1" spc="-71" dirty="0" smtClean="0">
                <a:solidFill>
                  <a:srgbClr val="505050"/>
                </a:solidFill>
                <a:latin typeface="Consolas" panose="020B0609020204030204" pitchFamily="49" charset="0"/>
                <a:cs typeface="Consolas" panose="020B0609020204030204" pitchFamily="49" charset="0"/>
              </a:rPr>
              <a:t>      "</a:t>
            </a:r>
            <a:r>
              <a:rPr lang="en-US" sz="1632" b="1" spc="-71" dirty="0" err="1" smtClean="0">
                <a:solidFill>
                  <a:srgbClr val="505050"/>
                </a:solidFill>
                <a:latin typeface="Consolas" panose="020B0609020204030204" pitchFamily="49" charset="0"/>
                <a:cs typeface="Consolas" panose="020B0609020204030204" pitchFamily="49" charset="0"/>
              </a:rPr>
              <a:t>url</a:t>
            </a:r>
            <a:r>
              <a:rPr lang="en-US" sz="1632" b="1" spc="-71" dirty="0" smtClean="0">
                <a:solidFill>
                  <a:srgbClr val="505050"/>
                </a:solidFill>
                <a:latin typeface="Consolas" panose="020B0609020204030204" pitchFamily="49" charset="0"/>
                <a:cs typeface="Consolas" panose="020B0609020204030204" pitchFamily="49" charset="0"/>
              </a:rPr>
              <a:t>":"https://media.contoso.com/34242",</a:t>
            </a:r>
          </a:p>
          <a:p>
            <a:pPr defTabSz="932597"/>
            <a:r>
              <a:rPr lang="en-US" sz="1632" b="1" spc="-71" dirty="0" smtClean="0">
                <a:solidFill>
                  <a:srgbClr val="505050"/>
                </a:solidFill>
                <a:latin typeface="Consolas" panose="020B0609020204030204" pitchFamily="49" charset="0"/>
                <a:cs typeface="Consolas" panose="020B0609020204030204" pitchFamily="49" charset="0"/>
              </a:rPr>
              <a:t>      "</a:t>
            </a:r>
            <a:r>
              <a:rPr lang="en-US" sz="1632" b="1" spc="-71" dirty="0" err="1" smtClean="0">
                <a:solidFill>
                  <a:srgbClr val="505050"/>
                </a:solidFill>
                <a:latin typeface="Consolas" panose="020B0609020204030204" pitchFamily="49" charset="0"/>
                <a:cs typeface="Consolas" panose="020B0609020204030204" pitchFamily="49" charset="0"/>
              </a:rPr>
              <a:t>title":“People</a:t>
            </a:r>
            <a:r>
              <a:rPr lang="en-US" sz="1632" b="1" spc="-71" dirty="0" smtClean="0">
                <a:solidFill>
                  <a:srgbClr val="505050"/>
                </a:solidFill>
                <a:latin typeface="Consolas" panose="020B0609020204030204" pitchFamily="49" charset="0"/>
                <a:cs typeface="Consolas" panose="020B0609020204030204" pitchFamily="49" charset="0"/>
              </a:rPr>
              <a:t> enjoying lunch"</a:t>
            </a:r>
          </a:p>
          <a:p>
            <a:pPr defTabSz="932597"/>
            <a:r>
              <a:rPr lang="en-US" sz="1632" b="1" spc="-71" dirty="0" smtClean="0">
                <a:solidFill>
                  <a:srgbClr val="505050"/>
                </a:solidFill>
                <a:latin typeface="Consolas" panose="020B0609020204030204" pitchFamily="49" charset="0"/>
                <a:cs typeface="Consolas" panose="020B0609020204030204" pitchFamily="49" charset="0"/>
              </a:rPr>
              <a:t>    },</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r>
              <a:rPr lang="en-US" sz="1632" spc="-71" dirty="0" err="1" smtClean="0">
                <a:solidFill>
                  <a:srgbClr val="505050"/>
                </a:solidFill>
                <a:latin typeface="Consolas" panose="020B0609020204030204" pitchFamily="49" charset="0"/>
                <a:cs typeface="Consolas" panose="020B0609020204030204" pitchFamily="49" charset="0"/>
              </a:rPr>
              <a:t>message":“New</a:t>
            </a:r>
            <a:r>
              <a:rPr lang="en-US" sz="1632" spc="-71" dirty="0" smtClean="0">
                <a:solidFill>
                  <a:srgbClr val="505050"/>
                </a:solidFill>
                <a:latin typeface="Consolas" panose="020B0609020204030204" pitchFamily="49" charset="0"/>
                <a:cs typeface="Consolas" panose="020B0609020204030204" pitchFamily="49" charset="0"/>
              </a:rPr>
              <a:t> image from Getty”,</a:t>
            </a:r>
          </a:p>
          <a:p>
            <a:pPr defTabSz="932597"/>
            <a:r>
              <a:rPr lang="en-US" sz="1632" spc="-71" dirty="0" smtClean="0">
                <a:solidFill>
                  <a:srgbClr val="505050"/>
                </a:solidFill>
                <a:latin typeface="Consolas" panose="020B0609020204030204" pitchFamily="49" charset="0"/>
                <a:cs typeface="Consolas" panose="020B0609020204030204" pitchFamily="49" charset="0"/>
              </a:rPr>
              <a:t>     users":[</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r>
              <a:rPr lang="en-US" sz="1632" spc="-71" dirty="0" err="1" smtClean="0">
                <a:solidFill>
                  <a:srgbClr val="505050"/>
                </a:solidFill>
                <a:latin typeface="Consolas" panose="020B0609020204030204" pitchFamily="49" charset="0"/>
                <a:cs typeface="Consolas" panose="020B0609020204030204" pitchFamily="49" charset="0"/>
              </a:rPr>
              <a:t>name":"Jane</a:t>
            </a:r>
            <a:r>
              <a:rPr lang="en-US" sz="1632" spc="-71" dirty="0" smtClean="0">
                <a:solidFill>
                  <a:srgbClr val="505050"/>
                </a:solidFill>
                <a:latin typeface="Consolas" panose="020B0609020204030204" pitchFamily="49" charset="0"/>
                <a:cs typeface="Consolas" panose="020B0609020204030204" pitchFamily="49" charset="0"/>
              </a:rPr>
              <a:t> Doe",</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r>
              <a:rPr lang="en-US" sz="1632" spc="-71" dirty="0" err="1" smtClean="0">
                <a:solidFill>
                  <a:srgbClr val="505050"/>
                </a:solidFill>
                <a:latin typeface="Consolas" panose="020B0609020204030204" pitchFamily="49" charset="0"/>
                <a:cs typeface="Consolas" panose="020B0609020204030204" pitchFamily="49" charset="0"/>
              </a:rPr>
              <a:t>email":"jane@seyammer.com</a:t>
            </a:r>
            <a:r>
              <a:rPr lang="en-US" sz="1632" spc="-71" dirty="0" smtClean="0">
                <a:solidFill>
                  <a:srgbClr val="505050"/>
                </a:solidFill>
                <a:latin typeface="Consolas" panose="020B0609020204030204" pitchFamily="49" charset="0"/>
                <a:cs typeface="Consolas" panose="020B0609020204030204" pitchFamily="49" charset="0"/>
              </a:rPr>
              <a:t>"}</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p>
          <a:p>
            <a:pPr defTabSz="932597"/>
            <a:r>
              <a:rPr lang="en-US" sz="1632" spc="-71" dirty="0" smtClean="0">
                <a:solidFill>
                  <a:srgbClr val="505050"/>
                </a:solidFill>
                <a:latin typeface="Consolas" panose="020B0609020204030204" pitchFamily="49" charset="0"/>
                <a:cs typeface="Consolas" panose="020B0609020204030204" pitchFamily="49" charset="0"/>
              </a:rPr>
              <a:t>    }</a:t>
            </a:r>
          </a:p>
          <a:p>
            <a:pPr defTabSz="932597"/>
            <a:r>
              <a:rPr lang="en-US" sz="1632" spc="-71" dirty="0" smtClean="0">
                <a:solidFill>
                  <a:srgbClr val="505050"/>
                </a:solidFill>
                <a:latin typeface="Consolas" panose="020B0609020204030204" pitchFamily="49" charset="0"/>
                <a:cs typeface="Consolas" panose="020B0609020204030204" pitchFamily="49" charset="0"/>
              </a:rPr>
              <a:t>}</a:t>
            </a:r>
            <a:endParaRPr lang="en-US" sz="1632" spc="-71" dirty="0">
              <a:solidFill>
                <a:srgbClr val="50505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41370793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Yammer integration</a:t>
            </a:r>
          </a:p>
          <a:p>
            <a:pPr marL="0" lvl="1" indent="0">
              <a:spcBef>
                <a:spcPts val="0"/>
              </a:spcBef>
              <a:buNone/>
            </a:pPr>
            <a:r>
              <a:rPr lang="en-US" dirty="0" smtClean="0"/>
              <a:t/>
            </a:r>
            <a:br>
              <a:rPr lang="en-US" dirty="0" smtClean="0"/>
            </a:br>
            <a:r>
              <a:rPr lang="en-US" dirty="0" smtClean="0"/>
              <a:t>Yammer App</a:t>
            </a:r>
          </a:p>
          <a:p>
            <a:pPr marL="0" lvl="1" indent="0">
              <a:spcBef>
                <a:spcPts val="0"/>
              </a:spcBef>
              <a:buNone/>
            </a:pPr>
            <a:r>
              <a:rPr lang="en-US" dirty="0" smtClean="0"/>
              <a:t>Open Graph API</a:t>
            </a:r>
          </a:p>
          <a:p>
            <a:pPr marL="0" lvl="1" indent="0">
              <a:spcBef>
                <a:spcPts val="0"/>
              </a:spcBef>
              <a:buNone/>
            </a:pPr>
            <a:r>
              <a:rPr lang="en-US" smtClean="0"/>
              <a:t>Yammer </a:t>
            </a:r>
            <a:r>
              <a:rPr lang="en-US" dirty="0" smtClean="0"/>
              <a:t>REST API</a:t>
            </a:r>
          </a:p>
          <a:p>
            <a:endParaRPr lang="en-US" dirty="0"/>
          </a:p>
        </p:txBody>
      </p:sp>
    </p:spTree>
    <p:extLst>
      <p:ext uri="{BB962C8B-B14F-4D97-AF65-F5344CB8AC3E}">
        <p14:creationId xmlns:p14="http://schemas.microsoft.com/office/powerpoint/2010/main" val="328041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Recommendations</a:t>
            </a:r>
            <a:endParaRPr lang="en-US" dirty="0"/>
          </a:p>
        </p:txBody>
      </p:sp>
    </p:spTree>
    <p:extLst>
      <p:ext uri="{BB962C8B-B14F-4D97-AF65-F5344CB8AC3E}">
        <p14:creationId xmlns:p14="http://schemas.microsoft.com/office/powerpoint/2010/main" val="33931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398" y="280527"/>
            <a:ext cx="11179602" cy="517942"/>
          </a:xfrm>
        </p:spPr>
        <p:txBody>
          <a:bodyPr>
            <a:noAutofit/>
          </a:bodyPr>
          <a:lstStyle/>
          <a:p>
            <a:r>
              <a:rPr lang="en-US" sz="4200" dirty="0" smtClean="0"/>
              <a:t>Search enables “activity based” </a:t>
            </a:r>
            <a:r>
              <a:rPr lang="en-US" sz="4200" dirty="0"/>
              <a:t>r</a:t>
            </a:r>
            <a:r>
              <a:rPr lang="en-US" sz="4200" dirty="0" smtClean="0"/>
              <a:t>ecommendations</a:t>
            </a:r>
            <a:endParaRPr lang="en-US" sz="4200" dirty="0"/>
          </a:p>
        </p:txBody>
      </p:sp>
      <p:sp>
        <p:nvSpPr>
          <p:cNvPr id="38" name="Right Arrow 37"/>
          <p:cNvSpPr/>
          <p:nvPr/>
        </p:nvSpPr>
        <p:spPr bwMode="auto">
          <a:xfrm rot="5400000">
            <a:off x="8615088" y="2364118"/>
            <a:ext cx="2777257" cy="339352"/>
          </a:xfrm>
          <a:prstGeom prst="rightArrow">
            <a:avLst/>
          </a:prstGeom>
          <a:gradFill>
            <a:gsLst>
              <a:gs pos="0">
                <a:schemeClr val="bg2">
                  <a:lumMod val="65000"/>
                </a:schemeClr>
              </a:gs>
              <a:gs pos="80000">
                <a:schemeClr val="accent4">
                  <a:shade val="93000"/>
                  <a:satMod val="130000"/>
                </a:schemeClr>
              </a:gs>
              <a:gs pos="100000">
                <a:schemeClr val="bg2">
                  <a:lumMod val="50000"/>
                </a:schemeClr>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a:gradFill>
                <a:gsLst>
                  <a:gs pos="0">
                    <a:srgbClr val="FFFFFF"/>
                  </a:gs>
                  <a:gs pos="100000">
                    <a:srgbClr val="FFFFFF"/>
                  </a:gs>
                </a:gsLst>
                <a:lin ang="5400000" scaled="0"/>
              </a:gradFill>
            </a:endParaRPr>
          </a:p>
        </p:txBody>
      </p:sp>
      <p:sp>
        <p:nvSpPr>
          <p:cNvPr id="39" name="TextBox 38"/>
          <p:cNvSpPr txBox="1"/>
          <p:nvPr/>
        </p:nvSpPr>
        <p:spPr>
          <a:xfrm>
            <a:off x="8459759" y="1164503"/>
            <a:ext cx="1173398" cy="830997"/>
          </a:xfrm>
          <a:prstGeom prst="rect">
            <a:avLst/>
          </a:prstGeom>
          <a:noFill/>
        </p:spPr>
        <p:txBody>
          <a:bodyPr wrap="none" lIns="0" tIns="0" rIns="0" bIns="0" rtlCol="0">
            <a:spAutoFit/>
          </a:bodyPr>
          <a:lstStyle/>
          <a:p>
            <a:pPr algn="r" defTabSz="930715"/>
            <a:r>
              <a:rPr lang="en-US" dirty="0">
                <a:solidFill>
                  <a:srgbClr val="505050"/>
                </a:solidFill>
              </a:rPr>
              <a:t>Viewed</a:t>
            </a:r>
            <a:br>
              <a:rPr lang="en-US" dirty="0">
                <a:solidFill>
                  <a:srgbClr val="505050"/>
                </a:solidFill>
              </a:rPr>
            </a:br>
            <a:r>
              <a:rPr lang="en-US" dirty="0">
                <a:solidFill>
                  <a:srgbClr val="505050"/>
                </a:solidFill>
              </a:rPr>
              <a:t>in the same</a:t>
            </a:r>
          </a:p>
          <a:p>
            <a:pPr algn="r" defTabSz="930715"/>
            <a:r>
              <a:rPr lang="en-US" dirty="0">
                <a:solidFill>
                  <a:srgbClr val="505050"/>
                </a:solidFill>
              </a:rPr>
              <a:t>session</a:t>
            </a:r>
          </a:p>
        </p:txBody>
      </p:sp>
      <p:sp>
        <p:nvSpPr>
          <p:cNvPr id="40" name="Rounded Rectangle 39"/>
          <p:cNvSpPr/>
          <p:nvPr/>
        </p:nvSpPr>
        <p:spPr bwMode="auto">
          <a:xfrm>
            <a:off x="9834039" y="4080864"/>
            <a:ext cx="2014593" cy="646155"/>
          </a:xfrm>
          <a:prstGeom prst="roundRect">
            <a:avLst>
              <a:gd name="adj" fmla="val 5743"/>
            </a:avLst>
          </a:prstGeom>
          <a:solidFill>
            <a:schemeClr val="tx2"/>
          </a:solidFill>
          <a:ln>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dirty="0">
              <a:solidFill>
                <a:srgbClr val="FFFFFF"/>
              </a:solidFill>
            </a:endParaRPr>
          </a:p>
        </p:txBody>
      </p:sp>
      <p:sp>
        <p:nvSpPr>
          <p:cNvPr id="41" name="TextBox 40"/>
          <p:cNvSpPr txBox="1"/>
          <p:nvPr/>
        </p:nvSpPr>
        <p:spPr>
          <a:xfrm>
            <a:off x="9983905" y="4215601"/>
            <a:ext cx="1620060" cy="369332"/>
          </a:xfrm>
          <a:prstGeom prst="rect">
            <a:avLst/>
          </a:prstGeom>
          <a:noFill/>
        </p:spPr>
        <p:txBody>
          <a:bodyPr wrap="none" lIns="0" tIns="0" rIns="0" bIns="0" rtlCol="0">
            <a:spAutoFit/>
          </a:bodyPr>
          <a:lstStyle/>
          <a:p>
            <a:pPr algn="ctr" defTabSz="930715"/>
            <a:r>
              <a:rPr lang="en-US" sz="2400" dirty="0" smtClean="0">
                <a:solidFill>
                  <a:srgbClr val="FFFFFF"/>
                </a:solidFill>
              </a:rPr>
              <a:t>Recs engine</a:t>
            </a:r>
            <a:endParaRPr lang="en-US" sz="2400" dirty="0">
              <a:solidFill>
                <a:srgbClr val="FFFFFF"/>
              </a:solidFill>
            </a:endParaRPr>
          </a:p>
        </p:txBody>
      </p:sp>
      <p:sp>
        <p:nvSpPr>
          <p:cNvPr id="42" name="Rounded Rectangle 41"/>
          <p:cNvSpPr/>
          <p:nvPr/>
        </p:nvSpPr>
        <p:spPr bwMode="auto">
          <a:xfrm>
            <a:off x="9834039" y="4888042"/>
            <a:ext cx="2014593" cy="1331535"/>
          </a:xfrm>
          <a:prstGeom prst="roundRect">
            <a:avLst>
              <a:gd name="adj" fmla="val 5743"/>
            </a:avLst>
          </a:prstGeom>
          <a:solidFill>
            <a:schemeClr val="tx2"/>
          </a:solidFill>
          <a:ln>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r>
              <a:rPr lang="en-US" sz="2652" dirty="0">
                <a:solidFill>
                  <a:srgbClr val="FFFFFF"/>
                </a:solidFill>
              </a:rPr>
              <a:t>Search</a:t>
            </a:r>
          </a:p>
        </p:txBody>
      </p:sp>
      <p:sp>
        <p:nvSpPr>
          <p:cNvPr id="43" name="Right Arrow 42"/>
          <p:cNvSpPr/>
          <p:nvPr/>
        </p:nvSpPr>
        <p:spPr bwMode="auto">
          <a:xfrm rot="10800000">
            <a:off x="7526308" y="5482114"/>
            <a:ext cx="1881866" cy="254580"/>
          </a:xfrm>
          <a:prstGeom prst="rightArrow">
            <a:avLst/>
          </a:prstGeom>
          <a:gradFill>
            <a:gsLst>
              <a:gs pos="0">
                <a:schemeClr val="bg2">
                  <a:lumMod val="65000"/>
                </a:schemeClr>
              </a:gs>
              <a:gs pos="80000">
                <a:schemeClr val="accent4">
                  <a:shade val="93000"/>
                  <a:satMod val="130000"/>
                </a:schemeClr>
              </a:gs>
              <a:gs pos="100000">
                <a:schemeClr val="bg2">
                  <a:lumMod val="50000"/>
                </a:schemeClr>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a:gradFill>
                <a:gsLst>
                  <a:gs pos="0">
                    <a:srgbClr val="FFFFFF"/>
                  </a:gs>
                  <a:gs pos="100000">
                    <a:srgbClr val="FFFFFF"/>
                  </a:gs>
                </a:gsLst>
                <a:lin ang="5400000" scaled="0"/>
              </a:gradFill>
            </a:endParaRPr>
          </a:p>
        </p:txBody>
      </p:sp>
      <p:sp>
        <p:nvSpPr>
          <p:cNvPr id="46" name="Right Arrow 45"/>
          <p:cNvSpPr/>
          <p:nvPr/>
        </p:nvSpPr>
        <p:spPr bwMode="auto">
          <a:xfrm>
            <a:off x="7626519" y="5118456"/>
            <a:ext cx="1881866" cy="254580"/>
          </a:xfrm>
          <a:prstGeom prst="rightArrow">
            <a:avLst/>
          </a:prstGeom>
          <a:gradFill>
            <a:gsLst>
              <a:gs pos="0">
                <a:schemeClr val="bg2">
                  <a:lumMod val="65000"/>
                </a:schemeClr>
              </a:gs>
              <a:gs pos="80000">
                <a:schemeClr val="accent4">
                  <a:shade val="93000"/>
                  <a:satMod val="130000"/>
                </a:schemeClr>
              </a:gs>
              <a:gs pos="100000">
                <a:schemeClr val="bg2">
                  <a:lumMod val="50000"/>
                </a:schemeClr>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10780" tIns="55389" rIns="110780" bIns="55389" numCol="1" rtlCol="0" anchor="ctr" anchorCtr="0" compatLnSpc="1">
            <a:prstTxWarp prst="textNoShape">
              <a:avLst/>
            </a:prstTxWarp>
          </a:bodyPr>
          <a:lstStyle/>
          <a:p>
            <a:pPr algn="ctr" defTabSz="1107490"/>
            <a:endParaRPr lang="en-US" sz="2652">
              <a:gradFill>
                <a:gsLst>
                  <a:gs pos="0">
                    <a:srgbClr val="FFFFFF"/>
                  </a:gs>
                  <a:gs pos="100000">
                    <a:srgbClr val="FFFFFF"/>
                  </a:gs>
                </a:gsLst>
                <a:lin ang="5400000" scaled="0"/>
              </a:gradFill>
            </a:endParaRPr>
          </a:p>
        </p:txBody>
      </p:sp>
      <p:sp>
        <p:nvSpPr>
          <p:cNvPr id="3" name="TextBox 2"/>
          <p:cNvSpPr txBox="1"/>
          <p:nvPr/>
        </p:nvSpPr>
        <p:spPr>
          <a:xfrm>
            <a:off x="8388626" y="4864670"/>
            <a:ext cx="222818" cy="276999"/>
          </a:xfrm>
          <a:prstGeom prst="rect">
            <a:avLst/>
          </a:prstGeom>
          <a:noFill/>
        </p:spPr>
        <p:txBody>
          <a:bodyPr wrap="none" lIns="0" tIns="0" rIns="0" bIns="0" rtlCol="0">
            <a:spAutoFit/>
          </a:bodyPr>
          <a:lstStyle>
            <a:defPPr>
              <a:defRPr lang="en-US"/>
            </a:defPPr>
            <a:lvl1pPr algn="r" defTabSz="930715"/>
          </a:lstStyle>
          <a:p>
            <a:r>
              <a:rPr lang="nb-NO" dirty="0">
                <a:solidFill>
                  <a:srgbClr val="505050"/>
                </a:solidFill>
              </a:rPr>
              <a:t>ID</a:t>
            </a:r>
            <a:endParaRPr lang="en-US" dirty="0" err="1">
              <a:solidFill>
                <a:srgbClr val="505050"/>
              </a:solidFill>
            </a:endParaRPr>
          </a:p>
        </p:txBody>
      </p:sp>
      <p:sp>
        <p:nvSpPr>
          <p:cNvPr id="48" name="TextBox 47"/>
          <p:cNvSpPr txBox="1"/>
          <p:nvPr/>
        </p:nvSpPr>
        <p:spPr>
          <a:xfrm>
            <a:off x="7417038" y="5811063"/>
            <a:ext cx="2216119" cy="276999"/>
          </a:xfrm>
          <a:prstGeom prst="rect">
            <a:avLst/>
          </a:prstGeom>
          <a:noFill/>
        </p:spPr>
        <p:txBody>
          <a:bodyPr wrap="none" lIns="0" tIns="0" rIns="0" bIns="0" rtlCol="0">
            <a:spAutoFit/>
          </a:bodyPr>
          <a:lstStyle>
            <a:defPPr>
              <a:defRPr lang="en-US"/>
            </a:defPPr>
            <a:lvl1pPr algn="r" defTabSz="930715"/>
          </a:lstStyle>
          <a:p>
            <a:r>
              <a:rPr lang="nb-NO" dirty="0">
                <a:solidFill>
                  <a:srgbClr val="505050"/>
                </a:solidFill>
              </a:rPr>
              <a:t>RECOMMENDATIONS</a:t>
            </a:r>
            <a:endParaRPr lang="en-US" dirty="0" err="1">
              <a:solidFill>
                <a:srgbClr val="505050"/>
              </a:solidFill>
            </a:endParaRPr>
          </a:p>
        </p:txBody>
      </p:sp>
      <p:pic>
        <p:nvPicPr>
          <p:cNvPr id="6" name="Picture 5"/>
          <p:cNvPicPr>
            <a:picLocks noChangeAspect="1"/>
          </p:cNvPicPr>
          <p:nvPr/>
        </p:nvPicPr>
        <p:blipFill>
          <a:blip r:embed="rId3"/>
          <a:stretch>
            <a:fillRect/>
          </a:stretch>
        </p:blipFill>
        <p:spPr>
          <a:xfrm>
            <a:off x="1177993" y="1699439"/>
            <a:ext cx="5783017" cy="4556316"/>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stretch>
            <a:fillRect/>
          </a:stretch>
        </p:blipFill>
        <p:spPr>
          <a:xfrm>
            <a:off x="10374276" y="1164503"/>
            <a:ext cx="952500" cy="2628900"/>
          </a:xfrm>
          <a:prstGeom prst="rect">
            <a:avLst/>
          </a:prstGeom>
        </p:spPr>
      </p:pic>
      <p:pic>
        <p:nvPicPr>
          <p:cNvPr id="10" name="Picture 9"/>
          <p:cNvPicPr>
            <a:picLocks noChangeAspect="1"/>
          </p:cNvPicPr>
          <p:nvPr/>
        </p:nvPicPr>
        <p:blipFill>
          <a:blip r:embed="rId5"/>
          <a:stretch>
            <a:fillRect/>
          </a:stretch>
        </p:blipFill>
        <p:spPr>
          <a:xfrm>
            <a:off x="8066201" y="6130744"/>
            <a:ext cx="952500" cy="647700"/>
          </a:xfrm>
          <a:prstGeom prst="rect">
            <a:avLst/>
          </a:prstGeom>
        </p:spPr>
      </p:pic>
      <p:sp>
        <p:nvSpPr>
          <p:cNvPr id="25" name="TextBox 24"/>
          <p:cNvSpPr txBox="1"/>
          <p:nvPr/>
        </p:nvSpPr>
        <p:spPr>
          <a:xfrm>
            <a:off x="7844080" y="4427831"/>
            <a:ext cx="1311910" cy="276999"/>
          </a:xfrm>
          <a:prstGeom prst="rect">
            <a:avLst/>
          </a:prstGeom>
          <a:solidFill>
            <a:schemeClr val="tx2"/>
          </a:solidFill>
        </p:spPr>
        <p:txBody>
          <a:bodyPr wrap="square" lIns="0" tIns="0" rIns="0" bIns="0" rtlCol="0">
            <a:spAutoFit/>
          </a:bodyPr>
          <a:lstStyle/>
          <a:p>
            <a:pPr defTabSz="930715"/>
            <a:r>
              <a:rPr lang="en-US" dirty="0" smtClean="0">
                <a:solidFill>
                  <a:srgbClr val="FFFFFF"/>
                </a:solidFill>
              </a:rPr>
              <a:t>Item: 73628</a:t>
            </a:r>
          </a:p>
        </p:txBody>
      </p:sp>
    </p:spTree>
    <p:extLst>
      <p:ext uri="{BB962C8B-B14F-4D97-AF65-F5344CB8AC3E}">
        <p14:creationId xmlns:p14="http://schemas.microsoft.com/office/powerpoint/2010/main" val="4135442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349244" y="2098357"/>
            <a:ext cx="7903785" cy="45853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 name="Title 2"/>
          <p:cNvSpPr>
            <a:spLocks noGrp="1"/>
          </p:cNvSpPr>
          <p:nvPr>
            <p:ph type="title"/>
          </p:nvPr>
        </p:nvSpPr>
        <p:spPr/>
        <p:txBody>
          <a:bodyPr/>
          <a:lstStyle/>
          <a:p>
            <a:r>
              <a:rPr lang="en-US" dirty="0" smtClean="0"/>
              <a:t>Search</a:t>
            </a:r>
            <a:endParaRPr lang="en-US" dirty="0"/>
          </a:p>
        </p:txBody>
      </p:sp>
      <p:sp>
        <p:nvSpPr>
          <p:cNvPr id="4" name="TextBox 3"/>
          <p:cNvSpPr txBox="1"/>
          <p:nvPr/>
        </p:nvSpPr>
        <p:spPr>
          <a:xfrm>
            <a:off x="1349244" y="1587783"/>
            <a:ext cx="7903785" cy="382307"/>
          </a:xfrm>
          <a:prstGeom prst="rect">
            <a:avLst/>
          </a:prstGeom>
          <a:solidFill>
            <a:schemeClr val="bg1"/>
          </a:solidFill>
          <a:ln w="19050">
            <a:solidFill>
              <a:schemeClr val="bg1">
                <a:lumMod val="50000"/>
              </a:schemeClr>
            </a:solidFill>
            <a:prstDash val="dash"/>
          </a:ln>
        </p:spPr>
        <p:txBody>
          <a:bodyPr wrap="square" rtlCol="0">
            <a:spAutoFit/>
          </a:bodyPr>
          <a:lstStyle/>
          <a:p>
            <a:pPr defTabSz="932597"/>
            <a:r>
              <a:rPr lang="en-US" sz="1836" dirty="0" smtClean="0">
                <a:solidFill>
                  <a:prstClr val="black"/>
                </a:solidFill>
              </a:rPr>
              <a:t>marketing</a:t>
            </a:r>
            <a:endParaRPr lang="en-US" sz="1836" dirty="0">
              <a:solidFill>
                <a:prstClr val="black"/>
              </a:solidFill>
            </a:endParaRPr>
          </a:p>
        </p:txBody>
      </p:sp>
      <p:sp>
        <p:nvSpPr>
          <p:cNvPr id="12" name="Rectangle 11"/>
          <p:cNvSpPr/>
          <p:nvPr/>
        </p:nvSpPr>
        <p:spPr>
          <a:xfrm>
            <a:off x="1434262" y="2098358"/>
            <a:ext cx="3488575" cy="458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9" name="TextBox 8"/>
          <p:cNvSpPr txBox="1"/>
          <p:nvPr/>
        </p:nvSpPr>
        <p:spPr>
          <a:xfrm>
            <a:off x="5303837" y="3649662"/>
            <a:ext cx="2191369" cy="939873"/>
          </a:xfrm>
          <a:prstGeom prst="rect">
            <a:avLst/>
          </a:prstGeom>
          <a:noFill/>
        </p:spPr>
        <p:txBody>
          <a:bodyPr wrap="none" rtlCol="0">
            <a:spAutoFit/>
          </a:bodyPr>
          <a:lstStyle/>
          <a:p>
            <a:pPr defTabSz="932597"/>
            <a:r>
              <a:rPr lang="en-US" sz="1836" dirty="0">
                <a:solidFill>
                  <a:srgbClr val="FFFFFF"/>
                </a:solidFill>
              </a:rPr>
              <a:t>Order by</a:t>
            </a:r>
            <a:br>
              <a:rPr lang="en-US" sz="1836" dirty="0">
                <a:solidFill>
                  <a:srgbClr val="FFFFFF"/>
                </a:solidFill>
              </a:rPr>
            </a:br>
            <a:r>
              <a:rPr lang="en-US" sz="1836" dirty="0">
                <a:solidFill>
                  <a:srgbClr val="FFFFFF"/>
                </a:solidFill>
              </a:rPr>
              <a:t>Search </a:t>
            </a:r>
            <a:r>
              <a:rPr lang="en-US" sz="1836" dirty="0" smtClean="0">
                <a:solidFill>
                  <a:srgbClr val="FFFFFF"/>
                </a:solidFill>
              </a:rPr>
              <a:t>Relevance</a:t>
            </a:r>
          </a:p>
          <a:p>
            <a:pPr defTabSz="932597"/>
            <a:r>
              <a:rPr lang="en-US" sz="1836" dirty="0" smtClean="0">
                <a:solidFill>
                  <a:srgbClr val="FFFFFF"/>
                </a:solidFill>
              </a:rPr>
              <a:t>(boosted on usage)</a:t>
            </a:r>
            <a:endParaRPr lang="en-US" sz="1836" dirty="0">
              <a:solidFill>
                <a:srgbClr val="FFFFFF"/>
              </a:solidFill>
            </a:endParaRPr>
          </a:p>
        </p:txBody>
      </p:sp>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4967" y="1630406"/>
            <a:ext cx="414382" cy="291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4"/>
          <a:stretch>
            <a:fillRect/>
          </a:stretch>
        </p:blipFill>
        <p:spPr>
          <a:xfrm>
            <a:off x="1575868" y="2855599"/>
            <a:ext cx="3205362" cy="2895600"/>
          </a:xfrm>
          <a:prstGeom prst="rect">
            <a:avLst/>
          </a:prstGeom>
        </p:spPr>
      </p:pic>
    </p:spTree>
    <p:extLst>
      <p:ext uri="{BB962C8B-B14F-4D97-AF65-F5344CB8AC3E}">
        <p14:creationId xmlns:p14="http://schemas.microsoft.com/office/powerpoint/2010/main" val="2319158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49244" y="2098357"/>
            <a:ext cx="7903785" cy="45853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 name="Title 2"/>
          <p:cNvSpPr>
            <a:spLocks noGrp="1"/>
          </p:cNvSpPr>
          <p:nvPr>
            <p:ph type="title"/>
          </p:nvPr>
        </p:nvSpPr>
        <p:spPr/>
        <p:txBody>
          <a:bodyPr/>
          <a:lstStyle/>
          <a:p>
            <a:r>
              <a:rPr lang="en-US" dirty="0" smtClean="0"/>
              <a:t>Search and popularity</a:t>
            </a:r>
            <a:endParaRPr lang="en-US" dirty="0"/>
          </a:p>
        </p:txBody>
      </p:sp>
      <p:sp>
        <p:nvSpPr>
          <p:cNvPr id="4" name="TextBox 3"/>
          <p:cNvSpPr txBox="1"/>
          <p:nvPr/>
        </p:nvSpPr>
        <p:spPr>
          <a:xfrm>
            <a:off x="1341437" y="1587782"/>
            <a:ext cx="7911592" cy="374846"/>
          </a:xfrm>
          <a:prstGeom prst="rect">
            <a:avLst/>
          </a:prstGeom>
          <a:solidFill>
            <a:schemeClr val="bg1"/>
          </a:solidFill>
          <a:ln w="19050">
            <a:solidFill>
              <a:schemeClr val="bg1">
                <a:lumMod val="50000"/>
              </a:schemeClr>
            </a:solidFill>
            <a:prstDash val="dash"/>
          </a:ln>
        </p:spPr>
        <p:txBody>
          <a:bodyPr wrap="square" rtlCol="0">
            <a:spAutoFit/>
          </a:bodyPr>
          <a:lstStyle/>
          <a:p>
            <a:pPr defTabSz="932597"/>
            <a:r>
              <a:rPr lang="en-US" sz="1836" dirty="0">
                <a:solidFill>
                  <a:prstClr val="black"/>
                </a:solidFill>
              </a:rPr>
              <a:t>marketing  sortby:ViewsLifeTime</a:t>
            </a:r>
          </a:p>
        </p:txBody>
      </p:sp>
      <p:sp>
        <p:nvSpPr>
          <p:cNvPr id="12" name="Rectangle 11"/>
          <p:cNvSpPr/>
          <p:nvPr/>
        </p:nvSpPr>
        <p:spPr>
          <a:xfrm>
            <a:off x="1452843" y="2098358"/>
            <a:ext cx="3698594" cy="458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4967" y="1630406"/>
            <a:ext cx="414382" cy="291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904037" y="3954462"/>
            <a:ext cx="1251953" cy="670445"/>
          </a:xfrm>
          <a:prstGeom prst="rect">
            <a:avLst/>
          </a:prstGeom>
          <a:noFill/>
        </p:spPr>
        <p:txBody>
          <a:bodyPr wrap="none" rtlCol="0">
            <a:spAutoFit/>
          </a:bodyPr>
          <a:lstStyle/>
          <a:p>
            <a:pPr defTabSz="932597"/>
            <a:r>
              <a:rPr lang="en-US" sz="1836" dirty="0">
                <a:solidFill>
                  <a:srgbClr val="FFFFFF"/>
                </a:solidFill>
              </a:rPr>
              <a:t>Order by</a:t>
            </a:r>
            <a:br>
              <a:rPr lang="en-US" sz="1836" dirty="0">
                <a:solidFill>
                  <a:srgbClr val="FFFFFF"/>
                </a:solidFill>
              </a:rPr>
            </a:br>
            <a:r>
              <a:rPr lang="en-US" sz="1836" dirty="0">
                <a:solidFill>
                  <a:srgbClr val="FFFFFF"/>
                </a:solidFill>
              </a:rPr>
              <a:t>Popularity</a:t>
            </a:r>
          </a:p>
        </p:txBody>
      </p:sp>
      <p:pic>
        <p:nvPicPr>
          <p:cNvPr id="2" name="Picture 1"/>
          <p:cNvPicPr>
            <a:picLocks noChangeAspect="1"/>
          </p:cNvPicPr>
          <p:nvPr/>
        </p:nvPicPr>
        <p:blipFill>
          <a:blip r:embed="rId4"/>
          <a:stretch>
            <a:fillRect/>
          </a:stretch>
        </p:blipFill>
        <p:spPr>
          <a:xfrm>
            <a:off x="1538030" y="2604683"/>
            <a:ext cx="3232407" cy="3087456"/>
          </a:xfrm>
          <a:prstGeom prst="rect">
            <a:avLst/>
          </a:prstGeom>
        </p:spPr>
      </p:pic>
    </p:spTree>
    <p:extLst>
      <p:ext uri="{BB962C8B-B14F-4D97-AF65-F5344CB8AC3E}">
        <p14:creationId xmlns:p14="http://schemas.microsoft.com/office/powerpoint/2010/main" val="1357351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422321" y="2098357"/>
            <a:ext cx="7903785" cy="45853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19" name="TextBox 18"/>
          <p:cNvSpPr txBox="1"/>
          <p:nvPr/>
        </p:nvSpPr>
        <p:spPr>
          <a:xfrm>
            <a:off x="5529860" y="3540556"/>
            <a:ext cx="3320717" cy="657359"/>
          </a:xfrm>
          <a:prstGeom prst="rect">
            <a:avLst/>
          </a:prstGeom>
          <a:noFill/>
        </p:spPr>
        <p:txBody>
          <a:bodyPr wrap="none" rtlCol="0">
            <a:spAutoFit/>
          </a:bodyPr>
          <a:lstStyle/>
          <a:p>
            <a:pPr defTabSz="932597"/>
            <a:r>
              <a:rPr lang="en-US" sz="1836" dirty="0">
                <a:solidFill>
                  <a:srgbClr val="FFFFFF"/>
                </a:solidFill>
              </a:rPr>
              <a:t>Recommended items</a:t>
            </a:r>
          </a:p>
          <a:p>
            <a:pPr defTabSz="932597"/>
            <a:r>
              <a:rPr lang="en-US" sz="1836" dirty="0">
                <a:solidFill>
                  <a:srgbClr val="FFFFFF"/>
                </a:solidFill>
              </a:rPr>
              <a:t>for the </a:t>
            </a:r>
            <a:r>
              <a:rPr lang="en-US" sz="1836" dirty="0" smtClean="0">
                <a:solidFill>
                  <a:srgbClr val="FFFFFF"/>
                </a:solidFill>
              </a:rPr>
              <a:t>social innovation video</a:t>
            </a:r>
            <a:endParaRPr lang="en-US" sz="1836" dirty="0">
              <a:solidFill>
                <a:srgbClr val="FFFFFF"/>
              </a:solidFill>
            </a:endParaRPr>
          </a:p>
        </p:txBody>
      </p:sp>
      <p:sp>
        <p:nvSpPr>
          <p:cNvPr id="3" name="Title 2"/>
          <p:cNvSpPr>
            <a:spLocks noGrp="1"/>
          </p:cNvSpPr>
          <p:nvPr>
            <p:ph type="title"/>
          </p:nvPr>
        </p:nvSpPr>
        <p:spPr/>
        <p:txBody>
          <a:bodyPr/>
          <a:lstStyle/>
          <a:p>
            <a:r>
              <a:rPr lang="en-US" dirty="0" smtClean="0"/>
              <a:t>Recommendations through search</a:t>
            </a:r>
            <a:endParaRPr lang="en-US" dirty="0"/>
          </a:p>
        </p:txBody>
      </p:sp>
      <p:sp>
        <p:nvSpPr>
          <p:cNvPr id="4" name="TextBox 3"/>
          <p:cNvSpPr txBox="1"/>
          <p:nvPr/>
        </p:nvSpPr>
        <p:spPr>
          <a:xfrm>
            <a:off x="1421310" y="1587783"/>
            <a:ext cx="7831719" cy="382308"/>
          </a:xfrm>
          <a:prstGeom prst="rect">
            <a:avLst/>
          </a:prstGeom>
          <a:solidFill>
            <a:schemeClr val="bg1"/>
          </a:solidFill>
          <a:ln w="19050">
            <a:solidFill>
              <a:schemeClr val="bg1">
                <a:lumMod val="50000"/>
              </a:schemeClr>
            </a:solidFill>
            <a:prstDash val="dash"/>
          </a:ln>
        </p:spPr>
        <p:txBody>
          <a:bodyPr wrap="square" rtlCol="0">
            <a:spAutoFit/>
          </a:bodyPr>
          <a:lstStyle/>
          <a:p>
            <a:pPr defTabSz="932597"/>
            <a:r>
              <a:rPr lang="en-US" sz="1836" b="1" dirty="0" err="1" smtClean="0">
                <a:solidFill>
                  <a:prstClr val="black"/>
                </a:solidFill>
              </a:rPr>
              <a:t>recommendedfor</a:t>
            </a:r>
            <a:r>
              <a:rPr lang="en-US" sz="1836" dirty="0" err="1" smtClean="0">
                <a:solidFill>
                  <a:prstClr val="black"/>
                </a:solidFill>
              </a:rPr>
              <a:t>:ItemIdSocialVideo</a:t>
            </a:r>
            <a:endParaRPr lang="en-US" sz="1836" dirty="0">
              <a:solidFill>
                <a:prstClr val="black"/>
              </a:solidFill>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4967" y="1630406"/>
            <a:ext cx="414382" cy="291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4779" y="3594569"/>
            <a:ext cx="1061855" cy="660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1564888" y="2098358"/>
            <a:ext cx="3586549" cy="458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23" name="Right Arrow 22"/>
          <p:cNvSpPr/>
          <p:nvPr/>
        </p:nvSpPr>
        <p:spPr>
          <a:xfrm flipH="1">
            <a:off x="5227637" y="4969348"/>
            <a:ext cx="1075324" cy="895696"/>
          </a:xfrm>
          <a:prstGeom prst="rightArrow">
            <a:avLst>
              <a:gd name="adj1" fmla="val 50000"/>
              <a:gd name="adj2" fmla="val 58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5" name="Picture 4"/>
          <p:cNvPicPr>
            <a:picLocks noChangeAspect="1"/>
          </p:cNvPicPr>
          <p:nvPr/>
        </p:nvPicPr>
        <p:blipFill>
          <a:blip r:embed="rId5"/>
          <a:stretch>
            <a:fillRect/>
          </a:stretch>
        </p:blipFill>
        <p:spPr>
          <a:xfrm>
            <a:off x="6446837" y="4722017"/>
            <a:ext cx="2696357" cy="1390358"/>
          </a:xfrm>
          <a:prstGeom prst="rect">
            <a:avLst/>
          </a:prstGeom>
        </p:spPr>
      </p:pic>
      <p:pic>
        <p:nvPicPr>
          <p:cNvPr id="6" name="Picture 5"/>
          <p:cNvPicPr>
            <a:picLocks noChangeAspect="1"/>
          </p:cNvPicPr>
          <p:nvPr/>
        </p:nvPicPr>
        <p:blipFill>
          <a:blip r:embed="rId6"/>
          <a:stretch>
            <a:fillRect/>
          </a:stretch>
        </p:blipFill>
        <p:spPr>
          <a:xfrm>
            <a:off x="1707350" y="2760623"/>
            <a:ext cx="3283476" cy="3022639"/>
          </a:xfrm>
          <a:prstGeom prst="rect">
            <a:avLst/>
          </a:prstGeom>
        </p:spPr>
      </p:pic>
    </p:spTree>
    <p:extLst>
      <p:ext uri="{BB962C8B-B14F-4D97-AF65-F5344CB8AC3E}">
        <p14:creationId xmlns:p14="http://schemas.microsoft.com/office/powerpoint/2010/main" val="3640961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422321" y="2098357"/>
            <a:ext cx="7903785" cy="45853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19" name="TextBox 18"/>
          <p:cNvSpPr txBox="1"/>
          <p:nvPr/>
        </p:nvSpPr>
        <p:spPr>
          <a:xfrm>
            <a:off x="5529860" y="3268662"/>
            <a:ext cx="3390287" cy="1222386"/>
          </a:xfrm>
          <a:prstGeom prst="rect">
            <a:avLst/>
          </a:prstGeom>
          <a:noFill/>
        </p:spPr>
        <p:txBody>
          <a:bodyPr wrap="none" rtlCol="0">
            <a:spAutoFit/>
          </a:bodyPr>
          <a:lstStyle/>
          <a:p>
            <a:pPr defTabSz="932597"/>
            <a:r>
              <a:rPr lang="en-US" sz="1836" dirty="0">
                <a:solidFill>
                  <a:srgbClr val="FFFFFF"/>
                </a:solidFill>
              </a:rPr>
              <a:t>Recommended </a:t>
            </a:r>
            <a:r>
              <a:rPr lang="en-US" sz="1836" dirty="0" smtClean="0">
                <a:solidFill>
                  <a:srgbClr val="FFFFFF"/>
                </a:solidFill>
              </a:rPr>
              <a:t>PowerPoints</a:t>
            </a:r>
            <a:endParaRPr lang="en-US" sz="1836" dirty="0">
              <a:solidFill>
                <a:srgbClr val="FFFFFF"/>
              </a:solidFill>
            </a:endParaRPr>
          </a:p>
          <a:p>
            <a:pPr defTabSz="932597"/>
            <a:r>
              <a:rPr lang="en-US" sz="1836" dirty="0">
                <a:solidFill>
                  <a:srgbClr val="FFFFFF"/>
                </a:solidFill>
              </a:rPr>
              <a:t>for the </a:t>
            </a:r>
            <a:r>
              <a:rPr lang="en-US" sz="1836" dirty="0" smtClean="0">
                <a:solidFill>
                  <a:srgbClr val="FFFFFF"/>
                </a:solidFill>
              </a:rPr>
              <a:t>social innovation video</a:t>
            </a:r>
          </a:p>
          <a:p>
            <a:pPr defTabSz="932597"/>
            <a:r>
              <a:rPr lang="en-US" sz="1836" dirty="0" smtClean="0">
                <a:solidFill>
                  <a:srgbClr val="FFFFFF"/>
                </a:solidFill>
              </a:rPr>
              <a:t>in the marketing category and </a:t>
            </a:r>
            <a:br>
              <a:rPr lang="en-US" sz="1836" dirty="0" smtClean="0">
                <a:solidFill>
                  <a:srgbClr val="FFFFFF"/>
                </a:solidFill>
              </a:rPr>
            </a:br>
            <a:r>
              <a:rPr lang="en-US" sz="1836" dirty="0" smtClean="0">
                <a:solidFill>
                  <a:srgbClr val="FFFFFF"/>
                </a:solidFill>
              </a:rPr>
              <a:t>with at least 10 recent views</a:t>
            </a:r>
            <a:endParaRPr lang="en-US" sz="1836" dirty="0">
              <a:solidFill>
                <a:srgbClr val="FFFFFF"/>
              </a:solidFill>
            </a:endParaRPr>
          </a:p>
        </p:txBody>
      </p:sp>
      <p:sp>
        <p:nvSpPr>
          <p:cNvPr id="3" name="Title 2"/>
          <p:cNvSpPr>
            <a:spLocks noGrp="1"/>
          </p:cNvSpPr>
          <p:nvPr>
            <p:ph type="title"/>
          </p:nvPr>
        </p:nvSpPr>
        <p:spPr/>
        <p:txBody>
          <a:bodyPr/>
          <a:lstStyle/>
          <a:p>
            <a:r>
              <a:rPr lang="en-US" dirty="0" smtClean="0"/>
              <a:t>Targeted recommendations</a:t>
            </a:r>
            <a:endParaRPr lang="en-US" dirty="0"/>
          </a:p>
        </p:txBody>
      </p:sp>
      <p:sp>
        <p:nvSpPr>
          <p:cNvPr id="4" name="TextBox 3"/>
          <p:cNvSpPr txBox="1"/>
          <p:nvPr/>
        </p:nvSpPr>
        <p:spPr>
          <a:xfrm>
            <a:off x="1421310" y="1392103"/>
            <a:ext cx="7831719" cy="657359"/>
          </a:xfrm>
          <a:prstGeom prst="rect">
            <a:avLst/>
          </a:prstGeom>
          <a:solidFill>
            <a:schemeClr val="bg1"/>
          </a:solidFill>
          <a:ln w="19050">
            <a:solidFill>
              <a:schemeClr val="bg1">
                <a:lumMod val="50000"/>
              </a:schemeClr>
            </a:solidFill>
            <a:prstDash val="dash"/>
          </a:ln>
        </p:spPr>
        <p:txBody>
          <a:bodyPr wrap="square" rtlCol="0">
            <a:spAutoFit/>
          </a:bodyPr>
          <a:lstStyle/>
          <a:p>
            <a:pPr defTabSz="932597"/>
            <a:r>
              <a:rPr lang="en-US" sz="1836" b="1" dirty="0" err="1">
                <a:solidFill>
                  <a:prstClr val="black"/>
                </a:solidFill>
              </a:rPr>
              <a:t>recommendedfor</a:t>
            </a:r>
            <a:r>
              <a:rPr lang="en-US" sz="1836" dirty="0" err="1">
                <a:solidFill>
                  <a:prstClr val="black"/>
                </a:solidFill>
              </a:rPr>
              <a:t>:ItemIdSocialVideo</a:t>
            </a:r>
            <a:r>
              <a:rPr lang="en-US" sz="1836" dirty="0">
                <a:solidFill>
                  <a:prstClr val="black"/>
                </a:solidFill>
              </a:rPr>
              <a:t> </a:t>
            </a:r>
            <a:r>
              <a:rPr lang="en-US" sz="1836" b="1" dirty="0" err="1">
                <a:solidFill>
                  <a:prstClr val="black"/>
                </a:solidFill>
              </a:rPr>
              <a:t>ext:</a:t>
            </a:r>
            <a:r>
              <a:rPr lang="en-US" sz="1836" dirty="0" err="1">
                <a:solidFill>
                  <a:prstClr val="black"/>
                </a:solidFill>
              </a:rPr>
              <a:t>pptx</a:t>
            </a:r>
            <a:r>
              <a:rPr lang="en-US" sz="1836" dirty="0">
                <a:solidFill>
                  <a:prstClr val="black"/>
                </a:solidFill>
              </a:rPr>
              <a:t> </a:t>
            </a:r>
            <a:r>
              <a:rPr lang="en-US" sz="1836" b="1" dirty="0" err="1">
                <a:solidFill>
                  <a:prstClr val="black"/>
                </a:solidFill>
              </a:rPr>
              <a:t>category:</a:t>
            </a:r>
            <a:r>
              <a:rPr lang="en-US" sz="1836" dirty="0" err="1">
                <a:solidFill>
                  <a:prstClr val="black"/>
                </a:solidFill>
              </a:rPr>
              <a:t>marketing</a:t>
            </a:r>
            <a:r>
              <a:rPr lang="en-US" sz="1836" dirty="0">
                <a:solidFill>
                  <a:prstClr val="black"/>
                </a:solidFill>
              </a:rPr>
              <a:t> </a:t>
            </a:r>
            <a:r>
              <a:rPr lang="en-US" sz="1836" b="1" dirty="0">
                <a:solidFill>
                  <a:prstClr val="black"/>
                </a:solidFill>
              </a:rPr>
              <a:t>ViewsRecent:</a:t>
            </a:r>
            <a:r>
              <a:rPr lang="en-US" sz="1836" dirty="0">
                <a:solidFill>
                  <a:prstClr val="black"/>
                </a:solidFill>
              </a:rPr>
              <a:t>&gt;10</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4967" y="1434726"/>
            <a:ext cx="414382" cy="291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4779" y="3594569"/>
            <a:ext cx="1061855" cy="660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1564888" y="2098358"/>
            <a:ext cx="3586549" cy="458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23" name="Right Arrow 22"/>
          <p:cNvSpPr/>
          <p:nvPr/>
        </p:nvSpPr>
        <p:spPr>
          <a:xfrm flipH="1">
            <a:off x="5227637" y="4969348"/>
            <a:ext cx="1075324" cy="895696"/>
          </a:xfrm>
          <a:prstGeom prst="rightArrow">
            <a:avLst>
              <a:gd name="adj1" fmla="val 50000"/>
              <a:gd name="adj2" fmla="val 58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5" name="Picture 4"/>
          <p:cNvPicPr>
            <a:picLocks noChangeAspect="1"/>
          </p:cNvPicPr>
          <p:nvPr/>
        </p:nvPicPr>
        <p:blipFill>
          <a:blip r:embed="rId5"/>
          <a:stretch>
            <a:fillRect/>
          </a:stretch>
        </p:blipFill>
        <p:spPr>
          <a:xfrm>
            <a:off x="6446837" y="4722017"/>
            <a:ext cx="2696357" cy="1390358"/>
          </a:xfrm>
          <a:prstGeom prst="rect">
            <a:avLst/>
          </a:prstGeom>
        </p:spPr>
      </p:pic>
      <p:pic>
        <p:nvPicPr>
          <p:cNvPr id="6" name="Picture 5"/>
          <p:cNvPicPr>
            <a:picLocks noChangeAspect="1"/>
          </p:cNvPicPr>
          <p:nvPr/>
        </p:nvPicPr>
        <p:blipFill>
          <a:blip r:embed="rId6"/>
          <a:stretch>
            <a:fillRect/>
          </a:stretch>
        </p:blipFill>
        <p:spPr>
          <a:xfrm>
            <a:off x="1707350" y="2760623"/>
            <a:ext cx="3283476" cy="3022639"/>
          </a:xfrm>
          <a:prstGeom prst="rect">
            <a:avLst/>
          </a:prstGeom>
        </p:spPr>
      </p:pic>
    </p:spTree>
    <p:extLst>
      <p:ext uri="{BB962C8B-B14F-4D97-AF65-F5344CB8AC3E}">
        <p14:creationId xmlns:p14="http://schemas.microsoft.com/office/powerpoint/2010/main" val="3894454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Recommendations</a:t>
            </a:r>
          </a:p>
          <a:p>
            <a:pPr marL="0" lvl="1" indent="0">
              <a:spcBef>
                <a:spcPts val="0"/>
              </a:spcBef>
              <a:buNone/>
            </a:pPr>
            <a:r>
              <a:rPr lang="en-US" dirty="0"/>
              <a:t/>
            </a:r>
            <a:br>
              <a:rPr lang="en-US" dirty="0"/>
            </a:br>
            <a:r>
              <a:rPr lang="en-US" dirty="0"/>
              <a:t>Use recs to display related items</a:t>
            </a:r>
          </a:p>
          <a:p>
            <a:pPr marL="0" lvl="1" indent="0">
              <a:spcBef>
                <a:spcPts val="0"/>
              </a:spcBef>
              <a:buNone/>
            </a:pPr>
            <a:r>
              <a:rPr lang="en-US" dirty="0"/>
              <a:t>Use </a:t>
            </a:r>
            <a:r>
              <a:rPr lang="en-US" dirty="0" err="1"/>
              <a:t>viewcounts</a:t>
            </a:r>
            <a:r>
              <a:rPr lang="en-US" dirty="0"/>
              <a:t> to produce popularity</a:t>
            </a:r>
          </a:p>
          <a:p>
            <a:pPr marL="0" lvl="1" indent="0">
              <a:spcBef>
                <a:spcPts val="0"/>
              </a:spcBef>
              <a:buNone/>
            </a:pPr>
            <a:r>
              <a:rPr lang="en-US" dirty="0"/>
              <a:t>Combine recs and search to customize recs</a:t>
            </a:r>
          </a:p>
          <a:p>
            <a:pPr marL="0" lvl="1" indent="0">
              <a:spcBef>
                <a:spcPts val="0"/>
              </a:spcBef>
              <a:buNone/>
            </a:pPr>
            <a:r>
              <a:rPr lang="en-US" dirty="0"/>
              <a:t>Personalized</a:t>
            </a:r>
            <a:r>
              <a:rPr lang="en-US"/>
              <a:t> experience</a:t>
            </a:r>
            <a:endParaRPr lang="en-US" dirty="0"/>
          </a:p>
          <a:p>
            <a:endParaRPr lang="en-US" dirty="0"/>
          </a:p>
          <a:p>
            <a:endParaRPr lang="en-US" dirty="0"/>
          </a:p>
        </p:txBody>
      </p:sp>
    </p:spTree>
    <p:extLst>
      <p:ext uri="{BB962C8B-B14F-4D97-AF65-F5344CB8AC3E}">
        <p14:creationId xmlns:p14="http://schemas.microsoft.com/office/powerpoint/2010/main" val="80188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Key </a:t>
            </a:r>
            <a:r>
              <a:rPr lang="en-US" smtClean="0"/>
              <a:t>takeaways</a:t>
            </a:r>
            <a:endParaRPr lang="en-US" dirty="0"/>
          </a:p>
        </p:txBody>
      </p:sp>
      <p:sp>
        <p:nvSpPr>
          <p:cNvPr id="5" name="Text Placeholder 4"/>
          <p:cNvSpPr>
            <a:spLocks noGrp="1"/>
          </p:cNvSpPr>
          <p:nvPr>
            <p:ph type="body" sz="quarter" idx="11"/>
          </p:nvPr>
        </p:nvSpPr>
        <p:spPr>
          <a:xfrm>
            <a:off x="274639" y="1212849"/>
            <a:ext cx="11889564" cy="5484814"/>
          </a:xfrm>
          <a:prstGeom prst="rect">
            <a:avLst/>
          </a:prstGeom>
        </p:spPr>
        <p:txBody>
          <a:bodyPr>
            <a:normAutofit fontScale="92500" lnSpcReduction="20000"/>
          </a:bodyPr>
          <a:lstStyle/>
          <a:p>
            <a:pPr lvl="4"/>
            <a:endParaRPr lang="en-US" sz="4600" i="1"/>
          </a:p>
          <a:p>
            <a:pPr lvl="4"/>
            <a:r>
              <a:rPr lang="en-US" sz="4600" i="1"/>
              <a:t>Learn </a:t>
            </a:r>
            <a:r>
              <a:rPr lang="en-US" sz="4600" i="1" dirty="0"/>
              <a:t>how to utilize SharePoint and </a:t>
            </a:r>
            <a:br>
              <a:rPr lang="en-US" sz="4600" i="1" dirty="0"/>
            </a:br>
            <a:r>
              <a:rPr lang="en-US" sz="4600" i="1" dirty="0"/>
              <a:t>Yammer to build a dynamic and social </a:t>
            </a:r>
            <a:br>
              <a:rPr lang="en-US" sz="4600" i="1" dirty="0"/>
            </a:br>
            <a:r>
              <a:rPr lang="en-US" sz="4600" i="1" dirty="0"/>
              <a:t>portal experience in 1-2-3!</a:t>
            </a:r>
          </a:p>
          <a:p>
            <a:pPr lvl="1"/>
            <a:endParaRPr lang="en-US" dirty="0"/>
          </a:p>
          <a:p>
            <a:endParaRPr lang="en-US" dirty="0"/>
          </a:p>
          <a:p>
            <a:r>
              <a:rPr lang="en-US" dirty="0"/>
              <a:t>Drive portal content with search and cross site publishing</a:t>
            </a:r>
          </a:p>
          <a:p>
            <a:pPr lvl="1"/>
            <a:endParaRPr lang="en-US" dirty="0"/>
          </a:p>
          <a:p>
            <a:r>
              <a:rPr lang="en-US" dirty="0"/>
              <a:t>Leverage Yammer social features in SharePoint</a:t>
            </a:r>
          </a:p>
          <a:p>
            <a:pPr lvl="1"/>
            <a:endParaRPr lang="en-US" dirty="0"/>
          </a:p>
          <a:p>
            <a:r>
              <a:rPr lang="en-US" dirty="0"/>
              <a:t>Utilize SharePoint analytics to drive e.g. “most popular” and “related items”</a:t>
            </a:r>
          </a:p>
        </p:txBody>
      </p:sp>
    </p:spTree>
    <p:extLst>
      <p:ext uri="{BB962C8B-B14F-4D97-AF65-F5344CB8AC3E}">
        <p14:creationId xmlns:p14="http://schemas.microsoft.com/office/powerpoint/2010/main" val="164959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27038" y="1668462"/>
            <a:ext cx="9671966" cy="3048000"/>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defTabSz="932597"/>
            <a:endParaRPr lang="en-US" sz="1836">
              <a:solidFill>
                <a:prstClr val="black"/>
              </a:solidFill>
            </a:endParaRPr>
          </a:p>
        </p:txBody>
      </p:sp>
      <p:sp>
        <p:nvSpPr>
          <p:cNvPr id="3" name="Title 2"/>
          <p:cNvSpPr>
            <a:spLocks noGrp="1"/>
          </p:cNvSpPr>
          <p:nvPr>
            <p:ph type="title"/>
          </p:nvPr>
        </p:nvSpPr>
        <p:spPr/>
        <p:txBody>
          <a:bodyPr/>
          <a:lstStyle/>
          <a:p>
            <a:r>
              <a:rPr lang="en-US" dirty="0" smtClean="0"/>
              <a:t>Personalized </a:t>
            </a:r>
            <a:r>
              <a:rPr lang="en-US" dirty="0"/>
              <a:t>R</a:t>
            </a:r>
            <a:r>
              <a:rPr lang="en-US" dirty="0" smtClean="0"/>
              <a:t>ecommendations</a:t>
            </a:r>
            <a:endParaRPr lang="en-US" dirty="0"/>
          </a:p>
        </p:txBody>
      </p:sp>
      <p:sp>
        <p:nvSpPr>
          <p:cNvPr id="2" name="TextBox 1"/>
          <p:cNvSpPr txBox="1"/>
          <p:nvPr/>
        </p:nvSpPr>
        <p:spPr>
          <a:xfrm>
            <a:off x="3017837" y="2125662"/>
            <a:ext cx="7514493" cy="1938992"/>
          </a:xfrm>
          <a:prstGeom prst="rect">
            <a:avLst/>
          </a:prstGeom>
          <a:noFill/>
        </p:spPr>
        <p:txBody>
          <a:bodyPr wrap="square" rtlCol="0">
            <a:spAutoFit/>
          </a:bodyPr>
          <a:lstStyle/>
          <a:p>
            <a:pPr defTabSz="932597"/>
            <a:r>
              <a:rPr lang="en-US" sz="2400" b="1" dirty="0">
                <a:solidFill>
                  <a:prstClr val="white">
                    <a:lumMod val="50000"/>
                  </a:prstClr>
                </a:solidFill>
              </a:rPr>
              <a:t>Profile:</a:t>
            </a:r>
            <a:r>
              <a:rPr lang="en-US" sz="2400" b="1" dirty="0">
                <a:solidFill>
                  <a:prstClr val="black"/>
                </a:solidFill>
              </a:rPr>
              <a:t>                   </a:t>
            </a:r>
            <a:r>
              <a:rPr lang="en-US" sz="2400" b="1" dirty="0" smtClean="0">
                <a:solidFill>
                  <a:prstClr val="black"/>
                </a:solidFill>
              </a:rPr>
              <a:t>	</a:t>
            </a:r>
            <a:r>
              <a:rPr lang="en-US" sz="2400" dirty="0" smtClean="0">
                <a:solidFill>
                  <a:prstClr val="black"/>
                </a:solidFill>
              </a:rPr>
              <a:t>Sarah </a:t>
            </a:r>
            <a:r>
              <a:rPr lang="en-US" sz="2400" dirty="0">
                <a:solidFill>
                  <a:prstClr val="black"/>
                </a:solidFill>
              </a:rPr>
              <a:t>Jones</a:t>
            </a:r>
          </a:p>
          <a:p>
            <a:pPr defTabSz="932597"/>
            <a:r>
              <a:rPr lang="en-US" sz="2400" b="1" dirty="0">
                <a:solidFill>
                  <a:prstClr val="white">
                    <a:lumMod val="50000"/>
                  </a:prstClr>
                </a:solidFill>
              </a:rPr>
              <a:t>Recent </a:t>
            </a:r>
            <a:r>
              <a:rPr lang="en-US" sz="2400" b="1" dirty="0" smtClean="0">
                <a:solidFill>
                  <a:prstClr val="white">
                    <a:lumMod val="50000"/>
                  </a:prstClr>
                </a:solidFill>
              </a:rPr>
              <a:t>open docs: 	</a:t>
            </a:r>
            <a:r>
              <a:rPr lang="en-US" sz="2400" dirty="0" smtClean="0">
                <a:solidFill>
                  <a:prstClr val="black"/>
                </a:solidFill>
              </a:rPr>
              <a:t>social video.mp4</a:t>
            </a:r>
            <a:br>
              <a:rPr lang="en-US" sz="2400" dirty="0" smtClean="0">
                <a:solidFill>
                  <a:prstClr val="black"/>
                </a:solidFill>
              </a:rPr>
            </a:br>
            <a:r>
              <a:rPr lang="en-US" sz="2400" dirty="0" smtClean="0">
                <a:solidFill>
                  <a:prstClr val="black"/>
                </a:solidFill>
              </a:rPr>
              <a:t>			marketing </a:t>
            </a:r>
            <a:r>
              <a:rPr lang="en-US" sz="2400" dirty="0" err="1" smtClean="0">
                <a:solidFill>
                  <a:prstClr val="black"/>
                </a:solidFill>
              </a:rPr>
              <a:t>budget.xslx</a:t>
            </a:r>
            <a:endParaRPr lang="en-US" sz="2400" dirty="0" smtClean="0">
              <a:solidFill>
                <a:prstClr val="black"/>
              </a:solidFill>
            </a:endParaRPr>
          </a:p>
          <a:p>
            <a:pPr defTabSz="932597"/>
            <a:r>
              <a:rPr lang="en-US" sz="2400" dirty="0">
                <a:solidFill>
                  <a:prstClr val="black"/>
                </a:solidFill>
              </a:rPr>
              <a:t>	</a:t>
            </a:r>
            <a:r>
              <a:rPr lang="en-US" sz="2400" dirty="0" smtClean="0">
                <a:solidFill>
                  <a:prstClr val="black"/>
                </a:solidFill>
              </a:rPr>
              <a:t>		marketing campaigns.docx</a:t>
            </a:r>
            <a:endParaRPr lang="en-US" sz="2400" dirty="0">
              <a:solidFill>
                <a:prstClr val="black"/>
              </a:solidFill>
            </a:endParaRPr>
          </a:p>
          <a:p>
            <a:pPr defTabSz="932597"/>
            <a:r>
              <a:rPr lang="en-US" sz="2400" b="1" dirty="0" smtClean="0">
                <a:solidFill>
                  <a:prstClr val="white">
                    <a:lumMod val="50000"/>
                  </a:prstClr>
                </a:solidFill>
              </a:rPr>
              <a:t>Department:		</a:t>
            </a:r>
            <a:r>
              <a:rPr lang="en-US" sz="2400" dirty="0" smtClean="0">
                <a:solidFill>
                  <a:prstClr val="black"/>
                </a:solidFill>
              </a:rPr>
              <a:t>marketing</a:t>
            </a:r>
            <a:endParaRPr lang="en-US" sz="2400" dirty="0">
              <a:solidFill>
                <a:prstClr val="black"/>
              </a:solidFill>
            </a:endParaRPr>
          </a:p>
        </p:txBody>
      </p:sp>
      <p:sp>
        <p:nvSpPr>
          <p:cNvPr id="12" name="Oval 11"/>
          <p:cNvSpPr/>
          <p:nvPr/>
        </p:nvSpPr>
        <p:spPr>
          <a:xfrm>
            <a:off x="5075237" y="5520182"/>
            <a:ext cx="587379" cy="465109"/>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932597"/>
            <a:r>
              <a:rPr lang="en-US" sz="1836" dirty="0">
                <a:solidFill>
                  <a:prstClr val="white"/>
                </a:solidFill>
              </a:rPr>
              <a:t>1</a:t>
            </a:r>
          </a:p>
        </p:txBody>
      </p:sp>
      <p:sp>
        <p:nvSpPr>
          <p:cNvPr id="7" name="TextBox 6"/>
          <p:cNvSpPr txBox="1"/>
          <p:nvPr/>
        </p:nvSpPr>
        <p:spPr>
          <a:xfrm>
            <a:off x="5837237" y="5116333"/>
            <a:ext cx="1860034" cy="1200329"/>
          </a:xfrm>
          <a:prstGeom prst="rect">
            <a:avLst/>
          </a:prstGeom>
          <a:noFill/>
        </p:spPr>
        <p:txBody>
          <a:bodyPr wrap="square" rtlCol="0">
            <a:spAutoFit/>
          </a:bodyPr>
          <a:lstStyle/>
          <a:p>
            <a:pPr defTabSz="932597"/>
            <a:r>
              <a:rPr lang="en-US" sz="2400" dirty="0">
                <a:solidFill>
                  <a:srgbClr val="505050"/>
                </a:solidFill>
              </a:rPr>
              <a:t>Consult the</a:t>
            </a:r>
          </a:p>
          <a:p>
            <a:pPr defTabSz="932597"/>
            <a:r>
              <a:rPr lang="en-US" sz="2400" dirty="0">
                <a:solidFill>
                  <a:srgbClr val="505050"/>
                </a:solidFill>
              </a:rPr>
              <a:t>profile of</a:t>
            </a:r>
          </a:p>
          <a:p>
            <a:pPr defTabSz="932597"/>
            <a:r>
              <a:rPr lang="en-US" sz="2400" dirty="0">
                <a:solidFill>
                  <a:srgbClr val="505050"/>
                </a:solidFill>
              </a:rPr>
              <a:t>Sarah Jones</a:t>
            </a:r>
          </a:p>
        </p:txBody>
      </p:sp>
      <p:pic>
        <p:nvPicPr>
          <p:cNvPr id="8" name="Social Internet big pic">
            <a:hlinkClick r:id="rId3" action="ppaction://hlinksldjump"/>
          </p:cNvPr>
          <p:cNvPicPr>
            <a:picLocks/>
          </p:cNvPicPr>
          <p:nvPr/>
        </p:nvPicPr>
        <p:blipFill rotWithShape="1">
          <a:blip r:embed="rId4" cstate="screen">
            <a:extLst>
              <a:ext uri="{28A0092B-C50C-407E-A947-70E740481C1C}">
                <a14:useLocalDpi xmlns:a14="http://schemas.microsoft.com/office/drawing/2010/main"/>
              </a:ext>
            </a:extLst>
          </a:blip>
          <a:stretch/>
        </p:blipFill>
        <p:spPr>
          <a:xfrm>
            <a:off x="915003" y="2189996"/>
            <a:ext cx="1721834" cy="1721834"/>
          </a:xfrm>
          <a:prstGeom prst="rect">
            <a:avLst/>
          </a:prstGeom>
          <a:noFill/>
          <a:ln>
            <a:noFill/>
          </a:ln>
        </p:spPr>
      </p:pic>
    </p:spTree>
    <p:extLst>
      <p:ext uri="{BB962C8B-B14F-4D97-AF65-F5344CB8AC3E}">
        <p14:creationId xmlns:p14="http://schemas.microsoft.com/office/powerpoint/2010/main" val="1961510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26212" y="3030960"/>
            <a:ext cx="5682625" cy="1380702"/>
          </a:xfrm>
          <a:prstGeom prst="rect">
            <a:avLst/>
          </a:prstGeom>
          <a:solidFill>
            <a:schemeClr val="bg1"/>
          </a:solidFill>
          <a:ln w="19050">
            <a:solidFill>
              <a:schemeClr val="bg1">
                <a:lumMod val="50000"/>
              </a:schemeClr>
            </a:solidFill>
            <a:prstDash val="dash"/>
          </a:ln>
        </p:spPr>
        <p:txBody>
          <a:bodyPr wrap="square" rtlCol="0">
            <a:spAutoFit/>
          </a:bodyPr>
          <a:lstStyle/>
          <a:p>
            <a:pPr defTabSz="932597"/>
            <a:endParaRPr lang="en-US" sz="1224" dirty="0">
              <a:ln>
                <a:solidFill>
                  <a:prstClr val="white">
                    <a:lumMod val="65000"/>
                  </a:prstClr>
                </a:solidFill>
              </a:ln>
              <a:solidFill>
                <a:prstClr val="black"/>
              </a:solidFill>
            </a:endParaRPr>
          </a:p>
        </p:txBody>
      </p:sp>
      <p:sp>
        <p:nvSpPr>
          <p:cNvPr id="3" name="Title 2"/>
          <p:cNvSpPr>
            <a:spLocks noGrp="1"/>
          </p:cNvSpPr>
          <p:nvPr>
            <p:ph type="title"/>
          </p:nvPr>
        </p:nvSpPr>
        <p:spPr/>
        <p:txBody>
          <a:bodyPr/>
          <a:lstStyle/>
          <a:p>
            <a:r>
              <a:rPr lang="en-US" dirty="0" smtClean="0"/>
              <a:t>Personalized </a:t>
            </a:r>
            <a:r>
              <a:rPr lang="en-US" dirty="0"/>
              <a:t>R</a:t>
            </a:r>
            <a:r>
              <a:rPr lang="en-US" dirty="0" smtClean="0"/>
              <a:t>ecommendations</a:t>
            </a:r>
            <a:endParaRPr lang="en-US" dirty="0"/>
          </a:p>
        </p:txBody>
      </p:sp>
      <p:sp>
        <p:nvSpPr>
          <p:cNvPr id="12" name="Oval 11"/>
          <p:cNvSpPr/>
          <p:nvPr/>
        </p:nvSpPr>
        <p:spPr>
          <a:xfrm>
            <a:off x="4465637" y="5132189"/>
            <a:ext cx="587379" cy="465109"/>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932597"/>
            <a:r>
              <a:rPr lang="en-US" sz="1836" dirty="0">
                <a:solidFill>
                  <a:prstClr val="white"/>
                </a:solidFill>
              </a:rPr>
              <a:t>2</a:t>
            </a:r>
          </a:p>
        </p:txBody>
      </p:sp>
      <p:sp>
        <p:nvSpPr>
          <p:cNvPr id="7" name="TextBox 6"/>
          <p:cNvSpPr txBox="1"/>
          <p:nvPr/>
        </p:nvSpPr>
        <p:spPr>
          <a:xfrm>
            <a:off x="5150912" y="4747002"/>
            <a:ext cx="4209550" cy="1569660"/>
          </a:xfrm>
          <a:prstGeom prst="rect">
            <a:avLst/>
          </a:prstGeom>
          <a:noFill/>
        </p:spPr>
        <p:txBody>
          <a:bodyPr wrap="square" rtlCol="0">
            <a:spAutoFit/>
          </a:bodyPr>
          <a:lstStyle>
            <a:defPPr>
              <a:defRPr lang="en-US"/>
            </a:defPPr>
            <a:lvl1pPr defTabSz="932597">
              <a:defRPr sz="2400"/>
            </a:lvl1pPr>
          </a:lstStyle>
          <a:p>
            <a:r>
              <a:rPr lang="en-US" dirty="0">
                <a:solidFill>
                  <a:srgbClr val="505050"/>
                </a:solidFill>
              </a:rPr>
              <a:t>Construct </a:t>
            </a:r>
            <a:r>
              <a:rPr lang="en-US" dirty="0" smtClean="0">
                <a:solidFill>
                  <a:srgbClr val="505050"/>
                </a:solidFill>
              </a:rPr>
              <a:t>query to </a:t>
            </a:r>
            <a:r>
              <a:rPr lang="en-US" dirty="0">
                <a:solidFill>
                  <a:srgbClr val="505050"/>
                </a:solidFill>
              </a:rPr>
              <a:t>provide </a:t>
            </a:r>
          </a:p>
          <a:p>
            <a:r>
              <a:rPr lang="en-US" dirty="0" smtClean="0">
                <a:solidFill>
                  <a:srgbClr val="505050"/>
                </a:solidFill>
              </a:rPr>
              <a:t>Personalized recommendations</a:t>
            </a:r>
            <a:endParaRPr lang="en-US" dirty="0">
              <a:solidFill>
                <a:srgbClr val="505050"/>
              </a:solidFill>
            </a:endParaRPr>
          </a:p>
          <a:p>
            <a:r>
              <a:rPr lang="en-US" dirty="0">
                <a:solidFill>
                  <a:srgbClr val="505050"/>
                </a:solidFill>
              </a:rPr>
              <a:t>for </a:t>
            </a:r>
            <a:r>
              <a:rPr lang="en-US" dirty="0" smtClean="0">
                <a:solidFill>
                  <a:srgbClr val="505050"/>
                </a:solidFill>
              </a:rPr>
              <a:t>Sarah</a:t>
            </a:r>
            <a:endParaRPr lang="en-US" dirty="0">
              <a:solidFill>
                <a:srgbClr val="505050"/>
              </a:solidFill>
            </a:endParaRPr>
          </a:p>
        </p:txBody>
      </p:sp>
      <p:sp>
        <p:nvSpPr>
          <p:cNvPr id="8" name="TextBox 7"/>
          <p:cNvSpPr txBox="1"/>
          <p:nvPr/>
        </p:nvSpPr>
        <p:spPr>
          <a:xfrm>
            <a:off x="1532156" y="1495624"/>
            <a:ext cx="8516995" cy="1200329"/>
          </a:xfrm>
          <a:prstGeom prst="rect">
            <a:avLst/>
          </a:prstGeom>
          <a:solidFill>
            <a:schemeClr val="bg1"/>
          </a:solidFill>
          <a:ln w="19050">
            <a:solidFill>
              <a:schemeClr val="bg1">
                <a:lumMod val="50000"/>
              </a:schemeClr>
            </a:solidFill>
            <a:prstDash val="dash"/>
          </a:ln>
        </p:spPr>
        <p:txBody>
          <a:bodyPr wrap="square" rtlCol="0">
            <a:spAutoFit/>
          </a:bodyPr>
          <a:lstStyle/>
          <a:p>
            <a:pPr defTabSz="932597"/>
            <a:r>
              <a:rPr lang="en-US" b="1" dirty="0" err="1" smtClean="0">
                <a:ln>
                  <a:solidFill>
                    <a:prstClr val="white">
                      <a:lumMod val="65000"/>
                    </a:prstClr>
                  </a:solidFill>
                </a:ln>
                <a:solidFill>
                  <a:prstClr val="black"/>
                </a:solidFill>
              </a:rPr>
              <a:t>recommendedfor</a:t>
            </a:r>
            <a:r>
              <a:rPr lang="en-US" dirty="0" err="1" smtClean="0">
                <a:ln>
                  <a:solidFill>
                    <a:prstClr val="white">
                      <a:lumMod val="65000"/>
                    </a:prstClr>
                  </a:solidFill>
                </a:ln>
                <a:solidFill>
                  <a:prstClr val="black"/>
                </a:solidFill>
              </a:rPr>
              <a:t>:ItemIdSocialVideo</a:t>
            </a:r>
            <a:r>
              <a:rPr lang="en-US" dirty="0" smtClean="0">
                <a:ln>
                  <a:solidFill>
                    <a:prstClr val="white">
                      <a:lumMod val="65000"/>
                    </a:prstClr>
                  </a:solidFill>
                </a:ln>
                <a:solidFill>
                  <a:prstClr val="black"/>
                </a:solidFill>
              </a:rPr>
              <a:t> </a:t>
            </a:r>
            <a:r>
              <a:rPr lang="en-US" b="1" dirty="0">
                <a:ln>
                  <a:solidFill>
                    <a:prstClr val="white">
                      <a:lumMod val="65000"/>
                    </a:prstClr>
                  </a:solidFill>
                </a:ln>
                <a:solidFill>
                  <a:prstClr val="black"/>
                </a:solidFill>
              </a:rPr>
              <a:t>OR</a:t>
            </a:r>
            <a:r>
              <a:rPr lang="en-US" dirty="0">
                <a:ln>
                  <a:solidFill>
                    <a:prstClr val="white">
                      <a:lumMod val="65000"/>
                    </a:prstClr>
                  </a:solidFill>
                </a:ln>
                <a:solidFill>
                  <a:prstClr val="black"/>
                </a:solidFill>
              </a:rPr>
              <a:t> </a:t>
            </a:r>
          </a:p>
          <a:p>
            <a:pPr defTabSz="932597"/>
            <a:r>
              <a:rPr lang="en-US" b="1" dirty="0" err="1" smtClean="0">
                <a:ln>
                  <a:solidFill>
                    <a:prstClr val="white">
                      <a:lumMod val="65000"/>
                    </a:prstClr>
                  </a:solidFill>
                </a:ln>
                <a:solidFill>
                  <a:prstClr val="black"/>
                </a:solidFill>
              </a:rPr>
              <a:t>recommendedfor</a:t>
            </a:r>
            <a:r>
              <a:rPr lang="en-US" dirty="0" err="1" smtClean="0">
                <a:ln>
                  <a:solidFill>
                    <a:prstClr val="white">
                      <a:lumMod val="65000"/>
                    </a:prstClr>
                  </a:solidFill>
                </a:ln>
                <a:solidFill>
                  <a:prstClr val="black"/>
                </a:solidFill>
              </a:rPr>
              <a:t>:ItemIdMarketingDeck</a:t>
            </a:r>
            <a:r>
              <a:rPr lang="en-US" dirty="0" smtClean="0">
                <a:ln>
                  <a:solidFill>
                    <a:prstClr val="white">
                      <a:lumMod val="65000"/>
                    </a:prstClr>
                  </a:solidFill>
                </a:ln>
                <a:solidFill>
                  <a:prstClr val="black"/>
                </a:solidFill>
              </a:rPr>
              <a:t> </a:t>
            </a:r>
            <a:r>
              <a:rPr lang="en-US" b="1" dirty="0">
                <a:ln>
                  <a:solidFill>
                    <a:prstClr val="white">
                      <a:lumMod val="65000"/>
                    </a:prstClr>
                  </a:solidFill>
                </a:ln>
                <a:solidFill>
                  <a:prstClr val="black"/>
                </a:solidFill>
              </a:rPr>
              <a:t>OR</a:t>
            </a:r>
            <a:r>
              <a:rPr lang="en-US" dirty="0">
                <a:ln>
                  <a:solidFill>
                    <a:prstClr val="white">
                      <a:lumMod val="65000"/>
                    </a:prstClr>
                  </a:solidFill>
                </a:ln>
                <a:solidFill>
                  <a:prstClr val="black"/>
                </a:solidFill>
              </a:rPr>
              <a:t> </a:t>
            </a:r>
          </a:p>
          <a:p>
            <a:pPr defTabSz="932597"/>
            <a:r>
              <a:rPr lang="en-US" b="1" dirty="0" err="1" smtClean="0">
                <a:ln>
                  <a:solidFill>
                    <a:prstClr val="white">
                      <a:lumMod val="65000"/>
                    </a:prstClr>
                  </a:solidFill>
                </a:ln>
                <a:solidFill>
                  <a:prstClr val="black"/>
                </a:solidFill>
              </a:rPr>
              <a:t>recommendedfor</a:t>
            </a:r>
            <a:r>
              <a:rPr lang="en-US" dirty="0" err="1" smtClean="0">
                <a:ln>
                  <a:solidFill>
                    <a:prstClr val="white">
                      <a:lumMod val="65000"/>
                    </a:prstClr>
                  </a:solidFill>
                </a:ln>
                <a:solidFill>
                  <a:prstClr val="black"/>
                </a:solidFill>
              </a:rPr>
              <a:t>:ItemIdMarketingBudget</a:t>
            </a:r>
            <a:endParaRPr lang="en-US" dirty="0">
              <a:ln>
                <a:solidFill>
                  <a:prstClr val="white">
                    <a:lumMod val="65000"/>
                  </a:prstClr>
                </a:solidFill>
              </a:ln>
              <a:solidFill>
                <a:prstClr val="black"/>
              </a:solidFill>
            </a:endParaRPr>
          </a:p>
          <a:p>
            <a:pPr defTabSz="932597"/>
            <a:r>
              <a:rPr lang="en-US" b="1" dirty="0" smtClean="0">
                <a:ln>
                  <a:solidFill>
                    <a:prstClr val="white">
                      <a:lumMod val="65000"/>
                    </a:prstClr>
                  </a:solidFill>
                </a:ln>
                <a:solidFill>
                  <a:prstClr val="black"/>
                </a:solidFill>
              </a:rPr>
              <a:t>XRANK(</a:t>
            </a:r>
            <a:r>
              <a:rPr lang="en-US" dirty="0" smtClean="0">
                <a:ln>
                  <a:solidFill>
                    <a:prstClr val="white">
                      <a:lumMod val="65000"/>
                    </a:prstClr>
                  </a:solidFill>
                </a:ln>
                <a:solidFill>
                  <a:prstClr val="black"/>
                </a:solidFill>
              </a:rPr>
              <a:t>department</a:t>
            </a:r>
            <a:r>
              <a:rPr lang="en-US" dirty="0">
                <a:ln>
                  <a:solidFill>
                    <a:prstClr val="white">
                      <a:lumMod val="65000"/>
                    </a:prstClr>
                  </a:solidFill>
                </a:ln>
                <a:solidFill>
                  <a:prstClr val="black"/>
                </a:solidFill>
              </a:rPr>
              <a:t>:{</a:t>
            </a:r>
            <a:r>
              <a:rPr lang="en-US" dirty="0" err="1">
                <a:ln>
                  <a:solidFill>
                    <a:prstClr val="white">
                      <a:lumMod val="65000"/>
                    </a:prstClr>
                  </a:solidFill>
                </a:ln>
                <a:solidFill>
                  <a:prstClr val="black"/>
                </a:solidFill>
              </a:rPr>
              <a:t>User.department</a:t>
            </a:r>
            <a:r>
              <a:rPr lang="en-US" dirty="0">
                <a:ln>
                  <a:solidFill>
                    <a:prstClr val="white">
                      <a:lumMod val="65000"/>
                    </a:prstClr>
                  </a:solidFill>
                </a:ln>
                <a:solidFill>
                  <a:prstClr val="black"/>
                </a:solidFill>
              </a:rPr>
              <a:t>}, 1000</a:t>
            </a:r>
            <a:r>
              <a:rPr lang="en-US" dirty="0" smtClean="0">
                <a:ln>
                  <a:solidFill>
                    <a:prstClr val="white">
                      <a:lumMod val="65000"/>
                    </a:prstClr>
                  </a:solidFill>
                </a:ln>
                <a:solidFill>
                  <a:prstClr val="black"/>
                </a:solidFill>
              </a:rPr>
              <a:t>)</a:t>
            </a:r>
          </a:p>
        </p:txBody>
      </p:sp>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2671" y="1524764"/>
            <a:ext cx="925633" cy="651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kristerm\AppData\Local\Microsoft\Windows\Temporary Internet Files\Content.IE5\Z8P3XLYL\MC90009789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5761037" y="3230841"/>
            <a:ext cx="871003" cy="6794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27637" y="3892198"/>
            <a:ext cx="1849865" cy="400110"/>
          </a:xfrm>
          <a:prstGeom prst="rect">
            <a:avLst/>
          </a:prstGeom>
          <a:noFill/>
        </p:spPr>
        <p:txBody>
          <a:bodyPr wrap="none" rtlCol="0">
            <a:spAutoFit/>
          </a:bodyPr>
          <a:lstStyle/>
          <a:p>
            <a:pPr defTabSz="932597"/>
            <a:r>
              <a:rPr lang="en-US" sz="2000" dirty="0" err="1" smtClean="0">
                <a:solidFill>
                  <a:prstClr val="black"/>
                </a:solidFill>
              </a:rPr>
              <a:t>Dep:marketing</a:t>
            </a:r>
            <a:endParaRPr lang="en-US" sz="2000" dirty="0">
              <a:solidFill>
                <a:prstClr val="black"/>
              </a:solidFill>
            </a:endParaRPr>
          </a:p>
        </p:txBody>
      </p:sp>
      <p:sp>
        <p:nvSpPr>
          <p:cNvPr id="4" name="Right Arrow 3"/>
          <p:cNvSpPr/>
          <p:nvPr/>
        </p:nvSpPr>
        <p:spPr>
          <a:xfrm>
            <a:off x="7513637" y="3526226"/>
            <a:ext cx="517978" cy="310868"/>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defTabSz="932597"/>
            <a:endParaRPr lang="en-US" sz="1836">
              <a:solidFill>
                <a:prstClr val="white"/>
              </a:solidFill>
            </a:endParaRPr>
          </a:p>
        </p:txBody>
      </p:sp>
      <p:sp>
        <p:nvSpPr>
          <p:cNvPr id="5" name="TextBox 4"/>
          <p:cNvSpPr txBox="1"/>
          <p:nvPr/>
        </p:nvSpPr>
        <p:spPr>
          <a:xfrm>
            <a:off x="8192071" y="3352065"/>
            <a:ext cx="2639633" cy="830997"/>
          </a:xfrm>
          <a:prstGeom prst="rect">
            <a:avLst/>
          </a:prstGeom>
          <a:noFill/>
        </p:spPr>
        <p:txBody>
          <a:bodyPr wrap="square" rtlCol="0">
            <a:spAutoFit/>
          </a:bodyPr>
          <a:lstStyle>
            <a:defPPr>
              <a:defRPr lang="en-US"/>
            </a:defPPr>
            <a:lvl1pPr defTabSz="932597">
              <a:defRPr sz="2400"/>
            </a:lvl1pPr>
          </a:lstStyle>
          <a:p>
            <a:r>
              <a:rPr lang="en-US" dirty="0">
                <a:solidFill>
                  <a:srgbClr val="505050"/>
                </a:solidFill>
              </a:rPr>
              <a:t>Input to retrieve</a:t>
            </a:r>
          </a:p>
          <a:p>
            <a:r>
              <a:rPr lang="en-US" dirty="0">
                <a:solidFill>
                  <a:srgbClr val="505050"/>
                </a:solidFill>
              </a:rPr>
              <a:t>recommendations</a:t>
            </a:r>
          </a:p>
        </p:txBody>
      </p:sp>
      <p:pic>
        <p:nvPicPr>
          <p:cNvPr id="6" name="Picture 5"/>
          <p:cNvPicPr>
            <a:picLocks noChangeAspect="1"/>
          </p:cNvPicPr>
          <p:nvPr/>
        </p:nvPicPr>
        <p:blipFill>
          <a:blip r:embed="rId5"/>
          <a:stretch>
            <a:fillRect/>
          </a:stretch>
        </p:blipFill>
        <p:spPr>
          <a:xfrm>
            <a:off x="1635662" y="3129997"/>
            <a:ext cx="3515250" cy="1087402"/>
          </a:xfrm>
          <a:prstGeom prst="rect">
            <a:avLst/>
          </a:prstGeom>
        </p:spPr>
      </p:pic>
    </p:spTree>
    <p:extLst>
      <p:ext uri="{BB962C8B-B14F-4D97-AF65-F5344CB8AC3E}">
        <p14:creationId xmlns:p14="http://schemas.microsoft.com/office/powerpoint/2010/main" val="3215728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8062" y="1321320"/>
            <a:ext cx="8857813" cy="377614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 name="Title 2"/>
          <p:cNvSpPr>
            <a:spLocks noGrp="1"/>
          </p:cNvSpPr>
          <p:nvPr>
            <p:ph type="title"/>
          </p:nvPr>
        </p:nvSpPr>
        <p:spPr/>
        <p:txBody>
          <a:bodyPr/>
          <a:lstStyle/>
          <a:p>
            <a:r>
              <a:rPr lang="en-US" dirty="0" smtClean="0"/>
              <a:t>Personalized </a:t>
            </a:r>
            <a:r>
              <a:rPr lang="en-US" dirty="0"/>
              <a:t>R</a:t>
            </a:r>
            <a:r>
              <a:rPr lang="en-US" dirty="0" smtClean="0"/>
              <a:t>ecommendations</a:t>
            </a:r>
            <a:endParaRPr lang="en-US" dirty="0"/>
          </a:p>
        </p:txBody>
      </p:sp>
      <p:sp>
        <p:nvSpPr>
          <p:cNvPr id="12" name="Oval 11"/>
          <p:cNvSpPr/>
          <p:nvPr/>
        </p:nvSpPr>
        <p:spPr>
          <a:xfrm>
            <a:off x="3088593" y="5668613"/>
            <a:ext cx="587379" cy="465109"/>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932597"/>
            <a:r>
              <a:rPr lang="en-US" sz="1836" dirty="0">
                <a:solidFill>
                  <a:prstClr val="white"/>
                </a:solidFill>
              </a:rPr>
              <a:t>3</a:t>
            </a:r>
          </a:p>
        </p:txBody>
      </p:sp>
      <p:sp>
        <p:nvSpPr>
          <p:cNvPr id="7" name="TextBox 6"/>
          <p:cNvSpPr txBox="1"/>
          <p:nvPr/>
        </p:nvSpPr>
        <p:spPr>
          <a:xfrm>
            <a:off x="3751325" y="5478462"/>
            <a:ext cx="6114550" cy="830997"/>
          </a:xfrm>
          <a:prstGeom prst="rect">
            <a:avLst/>
          </a:prstGeom>
          <a:noFill/>
        </p:spPr>
        <p:txBody>
          <a:bodyPr wrap="square" rtlCol="0">
            <a:spAutoFit/>
          </a:bodyPr>
          <a:lstStyle>
            <a:defPPr>
              <a:defRPr lang="en-US"/>
            </a:defPPr>
            <a:lvl1pPr defTabSz="932597">
              <a:defRPr sz="2400"/>
            </a:lvl1pPr>
          </a:lstStyle>
          <a:p>
            <a:r>
              <a:rPr lang="en-US" dirty="0">
                <a:solidFill>
                  <a:srgbClr val="505050"/>
                </a:solidFill>
              </a:rPr>
              <a:t>Display the set of recommended items </a:t>
            </a:r>
            <a:r>
              <a:rPr lang="en-US" dirty="0" smtClean="0">
                <a:solidFill>
                  <a:srgbClr val="505050"/>
                </a:solidFill>
              </a:rPr>
              <a:t>based on the activity history </a:t>
            </a:r>
            <a:r>
              <a:rPr lang="en-US" dirty="0">
                <a:solidFill>
                  <a:srgbClr val="505050"/>
                </a:solidFill>
              </a:rPr>
              <a:t>of Sarah </a:t>
            </a:r>
            <a:r>
              <a:rPr lang="en-US" dirty="0" smtClean="0">
                <a:solidFill>
                  <a:srgbClr val="505050"/>
                </a:solidFill>
              </a:rPr>
              <a:t>Jones</a:t>
            </a:r>
            <a:endParaRPr lang="en-US" dirty="0">
              <a:solidFill>
                <a:srgbClr val="505050"/>
              </a:solidFill>
            </a:endParaRPr>
          </a:p>
        </p:txBody>
      </p:sp>
      <p:sp>
        <p:nvSpPr>
          <p:cNvPr id="10" name="TextBox 9"/>
          <p:cNvSpPr txBox="1"/>
          <p:nvPr/>
        </p:nvSpPr>
        <p:spPr>
          <a:xfrm>
            <a:off x="3333493" y="3004733"/>
            <a:ext cx="6389944" cy="542399"/>
          </a:xfrm>
          <a:prstGeom prst="rect">
            <a:avLst/>
          </a:prstGeom>
          <a:noFill/>
        </p:spPr>
        <p:txBody>
          <a:bodyPr wrap="square" rtlCol="0">
            <a:spAutoFit/>
          </a:bodyPr>
          <a:lstStyle/>
          <a:p>
            <a:pPr defTabSz="932597"/>
            <a:r>
              <a:rPr lang="en-US" sz="1428" dirty="0">
                <a:solidFill>
                  <a:srgbClr val="FFFFFF"/>
                </a:solidFill>
              </a:rPr>
              <a:t>Welcome </a:t>
            </a:r>
            <a:r>
              <a:rPr lang="en-US" sz="1428" b="1" dirty="0">
                <a:solidFill>
                  <a:srgbClr val="FFFFFF"/>
                </a:solidFill>
              </a:rPr>
              <a:t>Sarah Jones</a:t>
            </a:r>
            <a:r>
              <a:rPr lang="en-US" sz="1428" dirty="0">
                <a:solidFill>
                  <a:srgbClr val="FFFFFF"/>
                </a:solidFill>
              </a:rPr>
              <a:t>, </a:t>
            </a:r>
            <a:br>
              <a:rPr lang="en-US" sz="1428" dirty="0">
                <a:solidFill>
                  <a:srgbClr val="FFFFFF"/>
                </a:solidFill>
              </a:rPr>
            </a:br>
            <a:r>
              <a:rPr lang="en-US" sz="1428" dirty="0" smtClean="0">
                <a:solidFill>
                  <a:srgbClr val="FFFFFF"/>
                </a:solidFill>
              </a:rPr>
              <a:t>Based on your history, you might be interested in the following documents:</a:t>
            </a:r>
            <a:endParaRPr lang="en-US" sz="1428" dirty="0">
              <a:solidFill>
                <a:srgbClr val="FFFFFF"/>
              </a:solidFill>
            </a:endParaRPr>
          </a:p>
        </p:txBody>
      </p:sp>
      <p:pic>
        <p:nvPicPr>
          <p:cNvPr id="5" name="Picture 4"/>
          <p:cNvPicPr>
            <a:picLocks noChangeAspect="1"/>
          </p:cNvPicPr>
          <p:nvPr/>
        </p:nvPicPr>
        <p:blipFill>
          <a:blip r:embed="rId3"/>
          <a:stretch>
            <a:fillRect/>
          </a:stretch>
        </p:blipFill>
        <p:spPr>
          <a:xfrm>
            <a:off x="1041899" y="1321320"/>
            <a:ext cx="8791575" cy="1504950"/>
          </a:xfrm>
          <a:prstGeom prst="rect">
            <a:avLst/>
          </a:prstGeom>
        </p:spPr>
      </p:pic>
      <p:pic>
        <p:nvPicPr>
          <p:cNvPr id="8" name="Picture 7"/>
          <p:cNvPicPr>
            <a:picLocks noChangeAspect="1"/>
          </p:cNvPicPr>
          <p:nvPr/>
        </p:nvPicPr>
        <p:blipFill>
          <a:blip r:embed="rId4"/>
          <a:stretch>
            <a:fillRect/>
          </a:stretch>
        </p:blipFill>
        <p:spPr>
          <a:xfrm>
            <a:off x="3333493" y="3640137"/>
            <a:ext cx="3257550" cy="1244191"/>
          </a:xfrm>
          <a:prstGeom prst="rect">
            <a:avLst/>
          </a:prstGeom>
        </p:spPr>
      </p:pic>
      <p:pic>
        <p:nvPicPr>
          <p:cNvPr id="9" name="Picture 8"/>
          <p:cNvPicPr>
            <a:picLocks noChangeAspect="1"/>
          </p:cNvPicPr>
          <p:nvPr/>
        </p:nvPicPr>
        <p:blipFill>
          <a:blip r:embed="rId5"/>
          <a:stretch>
            <a:fillRect/>
          </a:stretch>
        </p:blipFill>
        <p:spPr>
          <a:xfrm>
            <a:off x="6514799" y="3640136"/>
            <a:ext cx="3190875" cy="1244191"/>
          </a:xfrm>
          <a:prstGeom prst="rect">
            <a:avLst/>
          </a:prstGeom>
        </p:spPr>
      </p:pic>
      <p:pic>
        <p:nvPicPr>
          <p:cNvPr id="18" name="Social Internet big pic">
            <a:hlinkClick r:id="rId6" action="ppaction://hlinksldjump"/>
          </p:cNvPr>
          <p:cNvPicPr>
            <a:picLocks/>
          </p:cNvPicPr>
          <p:nvPr/>
        </p:nvPicPr>
        <p:blipFill rotWithShape="1">
          <a:blip r:embed="rId7" cstate="screen">
            <a:extLst>
              <a:ext uri="{28A0092B-C50C-407E-A947-70E740481C1C}">
                <a14:useLocalDpi xmlns:a14="http://schemas.microsoft.com/office/drawing/2010/main"/>
              </a:ext>
            </a:extLst>
          </a:blip>
          <a:stretch/>
        </p:blipFill>
        <p:spPr>
          <a:xfrm>
            <a:off x="1395952" y="3004733"/>
            <a:ext cx="1721834" cy="17218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1460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Futures</a:t>
            </a:r>
            <a:endParaRPr lang="en-US" dirty="0"/>
          </a:p>
        </p:txBody>
      </p:sp>
    </p:spTree>
    <p:extLst>
      <p:ext uri="{BB962C8B-B14F-4D97-AF65-F5344CB8AC3E}">
        <p14:creationId xmlns:p14="http://schemas.microsoft.com/office/powerpoint/2010/main" val="12946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81" y="-1"/>
            <a:ext cx="12434712" cy="6994525"/>
          </a:xfrm>
          <a:prstGeom prst="rect">
            <a:avLst/>
          </a:prstGeom>
          <a:solidFill>
            <a:srgbClr val="22222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nb-NO" sz="1836">
              <a:solidFill>
                <a:prstClr val="white"/>
              </a:solidFill>
              <a:latin typeface="Calibri" panose="020F0502020204030204"/>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 y="1705"/>
            <a:ext cx="12437749" cy="699281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 y="1705"/>
            <a:ext cx="12437749" cy="6992819"/>
          </a:xfrm>
          <a:prstGeom prst="rect">
            <a:avLst/>
          </a:prstGeom>
        </p:spPr>
      </p:pic>
      <p:sp>
        <p:nvSpPr>
          <p:cNvPr id="6" name="Rectangle 5"/>
          <p:cNvSpPr/>
          <p:nvPr/>
        </p:nvSpPr>
        <p:spPr>
          <a:xfrm>
            <a:off x="-22088" y="421897"/>
            <a:ext cx="10797098" cy="110590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nb-NO" sz="1836">
              <a:solidFill>
                <a:prstClr val="white"/>
              </a:solidFill>
              <a:latin typeface="Calibri" panose="020F0502020204030204"/>
            </a:endParaRPr>
          </a:p>
        </p:txBody>
      </p:sp>
      <p:sp>
        <p:nvSpPr>
          <p:cNvPr id="7" name="TextBox 6"/>
          <p:cNvSpPr txBox="1"/>
          <p:nvPr/>
        </p:nvSpPr>
        <p:spPr>
          <a:xfrm>
            <a:off x="1279044" y="678806"/>
            <a:ext cx="8607432" cy="612897"/>
          </a:xfrm>
          <a:prstGeom prst="rect">
            <a:avLst/>
          </a:prstGeom>
          <a:noFill/>
        </p:spPr>
        <p:txBody>
          <a:bodyPr wrap="square" rtlCol="0">
            <a:spAutoFit/>
          </a:bodyPr>
          <a:lstStyle/>
          <a:p>
            <a:pPr defTabSz="932597">
              <a:lnSpc>
                <a:spcPct val="90000"/>
              </a:lnSpc>
              <a:spcBef>
                <a:spcPct val="0"/>
              </a:spcBef>
              <a:defRPr/>
            </a:pPr>
            <a:r>
              <a:rPr lang="en-US" sz="3672" dirty="0" smtClean="0">
                <a:solidFill>
                  <a:prstClr val="white"/>
                </a:solidFill>
                <a:latin typeface="Segoe UI Light"/>
              </a:rPr>
              <a:t>The </a:t>
            </a:r>
            <a:r>
              <a:rPr lang="en-US" sz="3672" dirty="0">
                <a:solidFill>
                  <a:prstClr val="white"/>
                </a:solidFill>
                <a:latin typeface="Segoe UI Light"/>
              </a:rPr>
              <a:t>Office </a:t>
            </a:r>
            <a:r>
              <a:rPr lang="en-US" sz="3672" dirty="0" smtClean="0">
                <a:solidFill>
                  <a:prstClr val="white"/>
                </a:solidFill>
                <a:latin typeface="Segoe UI Light"/>
              </a:rPr>
              <a:t>Graph</a:t>
            </a:r>
            <a:endParaRPr lang="en-US" sz="3672" dirty="0">
              <a:solidFill>
                <a:prstClr val="white"/>
              </a:solidFill>
              <a:latin typeface="Segoe UI Light"/>
            </a:endParaRPr>
          </a:p>
        </p:txBody>
      </p: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0086" y="2429051"/>
            <a:ext cx="971462" cy="971462"/>
          </a:xfrm>
          <a:prstGeom prst="ellipse">
            <a:avLst/>
          </a:prstGeom>
          <a:ln w="76200" cap="rnd">
            <a:solidFill>
              <a:srgbClr val="1A75BC"/>
            </a:solidFill>
            <a:prstDash val="solid"/>
          </a:ln>
          <a:effectLst/>
          <a:scene3d>
            <a:camera prst="perspectiveFront" fov="5400000"/>
            <a:lightRig rig="threePt" dir="t">
              <a:rot lat="0" lon="0" rev="19200000"/>
            </a:lightRig>
          </a:scene3d>
          <a:sp3d extrusionH="25400">
            <a:extrusionClr>
              <a:srgbClr val="000000"/>
            </a:extrusionClr>
          </a:sp3d>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7710" y="1732118"/>
            <a:ext cx="971462" cy="971462"/>
          </a:xfrm>
          <a:prstGeom prst="ellipse">
            <a:avLst/>
          </a:prstGeom>
          <a:ln w="76200" cap="rnd">
            <a:solidFill>
              <a:srgbClr val="1A75BC"/>
            </a:solidFill>
            <a:prstDash val="solid"/>
          </a:ln>
          <a:effectLst/>
          <a:scene3d>
            <a:camera prst="perspectiveFront" fov="5400000"/>
            <a:lightRig rig="threePt" dir="t">
              <a:rot lat="0" lon="0" rev="19200000"/>
            </a:lightRig>
          </a:scene3d>
          <a:sp3d extrusionH="25400">
            <a:extrusionClr>
              <a:srgbClr val="000000"/>
            </a:extrusionClr>
          </a:sp3d>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6925" y="5927615"/>
            <a:ext cx="971462" cy="971462"/>
          </a:xfrm>
          <a:prstGeom prst="ellipse">
            <a:avLst/>
          </a:prstGeom>
          <a:ln w="76200" cap="rnd">
            <a:solidFill>
              <a:srgbClr val="1A75BC"/>
            </a:solidFill>
            <a:prstDash val="solid"/>
          </a:ln>
          <a:effectLst/>
          <a:scene3d>
            <a:camera prst="perspectiveFront" fov="5400000"/>
            <a:lightRig rig="threePt" dir="t">
              <a:rot lat="0" lon="0" rev="19200000"/>
            </a:lightRig>
          </a:scene3d>
          <a:sp3d extrusionH="25400">
            <a:extrusionClr>
              <a:srgbClr val="000000"/>
            </a:extrusionClr>
          </a:sp3d>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29812" y="4301762"/>
            <a:ext cx="971462" cy="971462"/>
          </a:xfrm>
          <a:prstGeom prst="ellipse">
            <a:avLst/>
          </a:prstGeom>
          <a:ln w="762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pic>
        <p:nvPicPr>
          <p:cNvPr id="29" name="Pictur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91520" y="3011531"/>
            <a:ext cx="971462" cy="971462"/>
          </a:xfrm>
          <a:prstGeom prst="ellipse">
            <a:avLst/>
          </a:prstGeom>
          <a:ln w="762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pic>
        <p:nvPicPr>
          <p:cNvPr id="31" name="Picture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41976" y="5931623"/>
            <a:ext cx="971462" cy="971462"/>
          </a:xfrm>
          <a:prstGeom prst="ellipse">
            <a:avLst/>
          </a:prstGeom>
          <a:ln w="762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pic>
        <p:nvPicPr>
          <p:cNvPr id="32" name="Picture 3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66600" y="4960161"/>
            <a:ext cx="971462" cy="971462"/>
          </a:xfrm>
          <a:prstGeom prst="ellipse">
            <a:avLst/>
          </a:prstGeom>
          <a:ln w="762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pic>
        <p:nvPicPr>
          <p:cNvPr id="33" name="Picture 3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55464" y="1637236"/>
            <a:ext cx="971462" cy="971462"/>
          </a:xfrm>
          <a:prstGeom prst="ellipse">
            <a:avLst/>
          </a:prstGeom>
          <a:ln w="762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227707" y="3398902"/>
            <a:ext cx="1611259" cy="1586658"/>
          </a:xfrm>
          <a:prstGeom prst="ellipse">
            <a:avLst/>
          </a:prstGeom>
          <a:ln w="127000" cap="rnd">
            <a:solidFill>
              <a:srgbClr val="0070C0"/>
            </a:solidFill>
            <a:prstDash val="solid"/>
          </a:ln>
          <a:effectLst/>
          <a:scene3d>
            <a:camera prst="perspectiveFront" fov="5400000"/>
            <a:lightRig rig="threePt" dir="t">
              <a:rot lat="0" lon="0" rev="19200000"/>
            </a:lightRig>
          </a:scene3d>
          <a:sp3d extrusionH="25400">
            <a:extrusionClr>
              <a:srgbClr val="000000"/>
            </a:extrusionClr>
          </a:sp3d>
        </p:spPr>
      </p:pic>
      <p:grpSp>
        <p:nvGrpSpPr>
          <p:cNvPr id="9" name="Group 8"/>
          <p:cNvGrpSpPr/>
          <p:nvPr/>
        </p:nvGrpSpPr>
        <p:grpSpPr>
          <a:xfrm>
            <a:off x="3481709" y="2693608"/>
            <a:ext cx="4719032" cy="3066299"/>
            <a:chOff x="3412886" y="2641033"/>
            <a:chExt cx="4626922" cy="3006448"/>
          </a:xfrm>
        </p:grpSpPr>
        <p:sp>
          <p:nvSpPr>
            <p:cNvPr id="21" name="TextBox 20"/>
            <p:cNvSpPr txBox="1"/>
            <p:nvPr/>
          </p:nvSpPr>
          <p:spPr>
            <a:xfrm>
              <a:off x="4664353" y="2861681"/>
              <a:ext cx="803425" cy="280718"/>
            </a:xfrm>
            <a:prstGeom prst="rect">
              <a:avLst/>
            </a:prstGeom>
            <a:solidFill>
              <a:srgbClr val="1A75BC"/>
            </a:solidFill>
          </p:spPr>
          <p:txBody>
            <a:bodyPr wrap="none" rtlCol="0">
              <a:spAutoFit/>
            </a:bodyPr>
            <a:lstStyle/>
            <a:p>
              <a:r>
                <a:rPr lang="nb-NO" sz="1224" dirty="0">
                  <a:solidFill>
                    <a:srgbClr val="FFFFFF"/>
                  </a:solidFill>
                </a:rPr>
                <a:t>Manager</a:t>
              </a:r>
            </a:p>
          </p:txBody>
        </p:sp>
        <p:sp>
          <p:nvSpPr>
            <p:cNvPr id="24" name="TextBox 23"/>
            <p:cNvSpPr txBox="1"/>
            <p:nvPr/>
          </p:nvSpPr>
          <p:spPr>
            <a:xfrm>
              <a:off x="6904213" y="3327576"/>
              <a:ext cx="1066767" cy="280718"/>
            </a:xfrm>
            <a:prstGeom prst="rect">
              <a:avLst/>
            </a:prstGeom>
            <a:solidFill>
              <a:srgbClr val="1A75BC"/>
            </a:solidFill>
          </p:spPr>
          <p:txBody>
            <a:bodyPr wrap="none" rtlCol="0">
              <a:spAutoFit/>
            </a:bodyPr>
            <a:lstStyle/>
            <a:p>
              <a:r>
                <a:rPr lang="nb-NO" sz="1224" dirty="0">
                  <a:solidFill>
                    <a:srgbClr val="FFFFFF"/>
                  </a:solidFill>
                </a:rPr>
                <a:t>Direct report</a:t>
              </a:r>
            </a:p>
          </p:txBody>
        </p:sp>
        <p:sp>
          <p:nvSpPr>
            <p:cNvPr id="25" name="TextBox 24"/>
            <p:cNvSpPr txBox="1"/>
            <p:nvPr/>
          </p:nvSpPr>
          <p:spPr>
            <a:xfrm>
              <a:off x="6470925" y="5170297"/>
              <a:ext cx="955133" cy="280718"/>
            </a:xfrm>
            <a:prstGeom prst="rect">
              <a:avLst/>
            </a:prstGeom>
            <a:solidFill>
              <a:srgbClr val="1A75BC"/>
            </a:solidFill>
          </p:spPr>
          <p:txBody>
            <a:bodyPr wrap="none" rtlCol="0">
              <a:spAutoFit/>
            </a:bodyPr>
            <a:lstStyle/>
            <a:p>
              <a:r>
                <a:rPr lang="nb-NO" sz="1224" dirty="0">
                  <a:solidFill>
                    <a:srgbClr val="FFFFFF"/>
                  </a:solidFill>
                </a:rPr>
                <a:t>Works with</a:t>
              </a:r>
            </a:p>
          </p:txBody>
        </p:sp>
        <p:sp>
          <p:nvSpPr>
            <p:cNvPr id="26" name="TextBox 25"/>
            <p:cNvSpPr txBox="1"/>
            <p:nvPr/>
          </p:nvSpPr>
          <p:spPr>
            <a:xfrm>
              <a:off x="3797552" y="3468219"/>
              <a:ext cx="1259832" cy="280718"/>
            </a:xfrm>
            <a:prstGeom prst="rect">
              <a:avLst/>
            </a:prstGeom>
            <a:solidFill>
              <a:srgbClr val="1A75BC"/>
            </a:solidFill>
          </p:spPr>
          <p:txBody>
            <a:bodyPr wrap="none" rtlCol="0">
              <a:spAutoFit/>
            </a:bodyPr>
            <a:lstStyle/>
            <a:p>
              <a:r>
                <a:rPr lang="nb-NO" sz="1224" dirty="0">
                  <a:solidFill>
                    <a:srgbClr val="FFFFFF"/>
                  </a:solidFill>
                </a:rPr>
                <a:t>Shared with me</a:t>
              </a:r>
            </a:p>
          </p:txBody>
        </p:sp>
        <p:sp>
          <p:nvSpPr>
            <p:cNvPr id="34" name="TextBox 33"/>
            <p:cNvSpPr txBox="1"/>
            <p:nvPr/>
          </p:nvSpPr>
          <p:spPr>
            <a:xfrm>
              <a:off x="5004348" y="5287187"/>
              <a:ext cx="1161728" cy="280718"/>
            </a:xfrm>
            <a:prstGeom prst="rect">
              <a:avLst/>
            </a:prstGeom>
            <a:solidFill>
              <a:srgbClr val="1A75BC"/>
            </a:solidFill>
          </p:spPr>
          <p:txBody>
            <a:bodyPr wrap="none" rtlCol="0">
              <a:spAutoFit/>
            </a:bodyPr>
            <a:lstStyle/>
            <a:p>
              <a:r>
                <a:rPr lang="nb-NO" sz="1224" dirty="0">
                  <a:solidFill>
                    <a:srgbClr val="FFFFFF"/>
                  </a:solidFill>
                </a:rPr>
                <a:t>Viewed by me</a:t>
              </a:r>
            </a:p>
          </p:txBody>
        </p:sp>
        <p:sp>
          <p:nvSpPr>
            <p:cNvPr id="35" name="Oval 34"/>
            <p:cNvSpPr/>
            <p:nvPr/>
          </p:nvSpPr>
          <p:spPr>
            <a:xfrm>
              <a:off x="4594078" y="5184088"/>
              <a:ext cx="463393" cy="463393"/>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a:solidFill>
                  <a:srgbClr val="FFFFFF"/>
                </a:solidFill>
              </a:endParaRPr>
            </a:p>
          </p:txBody>
        </p:sp>
        <p:pic>
          <p:nvPicPr>
            <p:cNvPr id="36" name="Picture 3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32858" y="5288357"/>
              <a:ext cx="185832" cy="254855"/>
            </a:xfrm>
            <a:prstGeom prst="rect">
              <a:avLst/>
            </a:prstGeom>
          </p:spPr>
        </p:pic>
        <p:sp>
          <p:nvSpPr>
            <p:cNvPr id="37" name="TextBox 36"/>
            <p:cNvSpPr txBox="1"/>
            <p:nvPr/>
          </p:nvSpPr>
          <p:spPr>
            <a:xfrm>
              <a:off x="3788992" y="4688569"/>
              <a:ext cx="1583960" cy="280718"/>
            </a:xfrm>
            <a:prstGeom prst="rect">
              <a:avLst/>
            </a:prstGeom>
            <a:solidFill>
              <a:srgbClr val="1A75BC"/>
            </a:solidFill>
          </p:spPr>
          <p:txBody>
            <a:bodyPr wrap="none" rtlCol="0">
              <a:spAutoFit/>
            </a:bodyPr>
            <a:lstStyle/>
            <a:p>
              <a:r>
                <a:rPr lang="nb-NO" sz="1224" dirty="0">
                  <a:solidFill>
                    <a:srgbClr val="FFFFFF"/>
                  </a:solidFill>
                </a:rPr>
                <a:t>Trending around me</a:t>
              </a:r>
            </a:p>
          </p:txBody>
        </p:sp>
        <p:grpSp>
          <p:nvGrpSpPr>
            <p:cNvPr id="5" name="Group 4"/>
            <p:cNvGrpSpPr/>
            <p:nvPr/>
          </p:nvGrpSpPr>
          <p:grpSpPr>
            <a:xfrm>
              <a:off x="5639322" y="2641033"/>
              <a:ext cx="1686396" cy="463393"/>
              <a:chOff x="5075076" y="2593524"/>
              <a:chExt cx="1686396" cy="463393"/>
            </a:xfrm>
          </p:grpSpPr>
          <p:sp>
            <p:nvSpPr>
              <p:cNvPr id="22" name="TextBox 21"/>
              <p:cNvSpPr txBox="1"/>
              <p:nvPr/>
            </p:nvSpPr>
            <p:spPr>
              <a:xfrm>
                <a:off x="5463615" y="2695813"/>
                <a:ext cx="1297857" cy="275239"/>
              </a:xfrm>
              <a:prstGeom prst="rect">
                <a:avLst/>
              </a:prstGeom>
              <a:solidFill>
                <a:srgbClr val="1A75BC"/>
              </a:solidFill>
            </p:spPr>
            <p:txBody>
              <a:bodyPr wrap="square" rtlCol="0">
                <a:spAutoFit/>
              </a:bodyPr>
              <a:lstStyle/>
              <a:p>
                <a:r>
                  <a:rPr lang="nb-NO" sz="1224" dirty="0">
                    <a:solidFill>
                      <a:srgbClr val="FFFFFF"/>
                    </a:solidFill>
                  </a:rPr>
                  <a:t>Presented to me</a:t>
                </a:r>
              </a:p>
            </p:txBody>
          </p:sp>
          <p:sp>
            <p:nvSpPr>
              <p:cNvPr id="38" name="Oval 37"/>
              <p:cNvSpPr/>
              <p:nvPr/>
            </p:nvSpPr>
            <p:spPr>
              <a:xfrm>
                <a:off x="5075076" y="2593524"/>
                <a:ext cx="463393" cy="463393"/>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a:solidFill>
                    <a:srgbClr val="FFFFFF"/>
                  </a:solidFill>
                </a:endParaRPr>
              </a:p>
            </p:txBody>
          </p:sp>
          <p:pic>
            <p:nvPicPr>
              <p:cNvPr id="39" name="Picture 3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13856" y="2697793"/>
                <a:ext cx="185832" cy="254855"/>
              </a:xfrm>
              <a:prstGeom prst="rect">
                <a:avLst/>
              </a:prstGeom>
            </p:spPr>
          </p:pic>
        </p:grpSp>
        <p:sp>
          <p:nvSpPr>
            <p:cNvPr id="40" name="TextBox 39"/>
            <p:cNvSpPr txBox="1"/>
            <p:nvPr/>
          </p:nvSpPr>
          <p:spPr>
            <a:xfrm>
              <a:off x="7021516" y="4337619"/>
              <a:ext cx="1018292" cy="280718"/>
            </a:xfrm>
            <a:prstGeom prst="rect">
              <a:avLst/>
            </a:prstGeom>
            <a:solidFill>
              <a:srgbClr val="1A75BC"/>
            </a:solidFill>
          </p:spPr>
          <p:txBody>
            <a:bodyPr wrap="none" rtlCol="0">
              <a:spAutoFit/>
            </a:bodyPr>
            <a:lstStyle/>
            <a:p>
              <a:r>
                <a:rPr lang="nb-NO" sz="1224" dirty="0">
                  <a:solidFill>
                    <a:srgbClr val="FFFFFF"/>
                  </a:solidFill>
                </a:rPr>
                <a:t>Liked by me</a:t>
              </a:r>
            </a:p>
          </p:txBody>
        </p:sp>
        <p:sp>
          <p:nvSpPr>
            <p:cNvPr id="41" name="Oval 40"/>
            <p:cNvSpPr/>
            <p:nvPr/>
          </p:nvSpPr>
          <p:spPr>
            <a:xfrm>
              <a:off x="3412886" y="3368989"/>
              <a:ext cx="463393" cy="463393"/>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a:solidFill>
                  <a:srgbClr val="FFFFFF"/>
                </a:solidFill>
              </a:endParaRPr>
            </a:p>
          </p:txBody>
        </p:sp>
        <p:pic>
          <p:nvPicPr>
            <p:cNvPr id="42" name="Picture 4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51666" y="3473258"/>
              <a:ext cx="185832" cy="254855"/>
            </a:xfrm>
            <a:prstGeom prst="rect">
              <a:avLst/>
            </a:prstGeom>
          </p:spPr>
        </p:pic>
      </p:grpSp>
    </p:spTree>
    <p:extLst>
      <p:ext uri="{BB962C8B-B14F-4D97-AF65-F5344CB8AC3E}">
        <p14:creationId xmlns:p14="http://schemas.microsoft.com/office/powerpoint/2010/main" val="264941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881" y="-1"/>
            <a:ext cx="12434712" cy="6994525"/>
          </a:xfrm>
          <a:prstGeom prst="rect">
            <a:avLst/>
          </a:prstGeom>
          <a:solidFill>
            <a:srgbClr val="22222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nb-NO" sz="1836">
              <a:solidFill>
                <a:prstClr val="white"/>
              </a:solidFill>
              <a:latin typeface="Calibri" panose="020F0502020204030204"/>
            </a:endParaRPr>
          </a:p>
        </p:txBody>
      </p:sp>
      <p:sp>
        <p:nvSpPr>
          <p:cNvPr id="3" name="Rectangle 2"/>
          <p:cNvSpPr/>
          <p:nvPr/>
        </p:nvSpPr>
        <p:spPr>
          <a:xfrm>
            <a:off x="-4274" y="3493804"/>
            <a:ext cx="12439867" cy="3500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a:solidFill>
                <a:srgbClr val="FFFFFF"/>
              </a:solidFill>
            </a:endParaRPr>
          </a:p>
        </p:txBody>
      </p:sp>
      <p:sp>
        <p:nvSpPr>
          <p:cNvPr id="56" name="Freeform 5"/>
          <p:cNvSpPr>
            <a:spLocks noEditPoints="1"/>
          </p:cNvSpPr>
          <p:nvPr/>
        </p:nvSpPr>
        <p:spPr bwMode="auto">
          <a:xfrm>
            <a:off x="2319605" y="2308526"/>
            <a:ext cx="589399" cy="543751"/>
          </a:xfrm>
          <a:custGeom>
            <a:avLst/>
            <a:gdLst>
              <a:gd name="T0" fmla="*/ 62 w 125"/>
              <a:gd name="T1" fmla="*/ 0 h 125"/>
              <a:gd name="T2" fmla="*/ 0 w 125"/>
              <a:gd name="T3" fmla="*/ 62 h 125"/>
              <a:gd name="T4" fmla="*/ 62 w 125"/>
              <a:gd name="T5" fmla="*/ 125 h 125"/>
              <a:gd name="T6" fmla="*/ 125 w 125"/>
              <a:gd name="T7" fmla="*/ 62 h 125"/>
              <a:gd name="T8" fmla="*/ 62 w 125"/>
              <a:gd name="T9" fmla="*/ 0 h 125"/>
              <a:gd name="T10" fmla="*/ 62 w 125"/>
              <a:gd name="T11" fmla="*/ 18 h 125"/>
              <a:gd name="T12" fmla="*/ 81 w 125"/>
              <a:gd name="T13" fmla="*/ 37 h 125"/>
              <a:gd name="T14" fmla="*/ 62 w 125"/>
              <a:gd name="T15" fmla="*/ 56 h 125"/>
              <a:gd name="T16" fmla="*/ 43 w 125"/>
              <a:gd name="T17" fmla="*/ 37 h 125"/>
              <a:gd name="T18" fmla="*/ 62 w 125"/>
              <a:gd name="T19" fmla="*/ 18 h 125"/>
              <a:gd name="T20" fmla="*/ 25 w 125"/>
              <a:gd name="T21" fmla="*/ 95 h 125"/>
              <a:gd name="T22" fmla="*/ 62 w 125"/>
              <a:gd name="T23" fmla="*/ 63 h 125"/>
              <a:gd name="T24" fmla="*/ 99 w 125"/>
              <a:gd name="T25" fmla="*/ 95 h 125"/>
              <a:gd name="T26" fmla="*/ 25 w 125"/>
              <a:gd name="T27" fmla="*/ 9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125">
                <a:moveTo>
                  <a:pt x="62" y="0"/>
                </a:moveTo>
                <a:cubicBezTo>
                  <a:pt x="28" y="0"/>
                  <a:pt x="0" y="28"/>
                  <a:pt x="0" y="62"/>
                </a:cubicBezTo>
                <a:cubicBezTo>
                  <a:pt x="0" y="97"/>
                  <a:pt x="28" y="125"/>
                  <a:pt x="62" y="125"/>
                </a:cubicBezTo>
                <a:cubicBezTo>
                  <a:pt x="97" y="125"/>
                  <a:pt x="125" y="97"/>
                  <a:pt x="125" y="62"/>
                </a:cubicBezTo>
                <a:cubicBezTo>
                  <a:pt x="125" y="28"/>
                  <a:pt x="97" y="0"/>
                  <a:pt x="62" y="0"/>
                </a:cubicBezTo>
                <a:close/>
                <a:moveTo>
                  <a:pt x="62" y="18"/>
                </a:moveTo>
                <a:cubicBezTo>
                  <a:pt x="73" y="18"/>
                  <a:pt x="81" y="27"/>
                  <a:pt x="81" y="37"/>
                </a:cubicBezTo>
                <a:cubicBezTo>
                  <a:pt x="81" y="48"/>
                  <a:pt x="73" y="56"/>
                  <a:pt x="62" y="56"/>
                </a:cubicBezTo>
                <a:cubicBezTo>
                  <a:pt x="52" y="56"/>
                  <a:pt x="43" y="48"/>
                  <a:pt x="43" y="37"/>
                </a:cubicBezTo>
                <a:cubicBezTo>
                  <a:pt x="43" y="27"/>
                  <a:pt x="52" y="18"/>
                  <a:pt x="62" y="18"/>
                </a:cubicBezTo>
                <a:close/>
                <a:moveTo>
                  <a:pt x="25" y="95"/>
                </a:moveTo>
                <a:cubicBezTo>
                  <a:pt x="28" y="76"/>
                  <a:pt x="43" y="63"/>
                  <a:pt x="62" y="63"/>
                </a:cubicBezTo>
                <a:cubicBezTo>
                  <a:pt x="81" y="63"/>
                  <a:pt x="97" y="76"/>
                  <a:pt x="99" y="95"/>
                </a:cubicBezTo>
                <a:lnTo>
                  <a:pt x="25" y="9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57" name="Freeform 104"/>
          <p:cNvSpPr>
            <a:spLocks noEditPoints="1"/>
          </p:cNvSpPr>
          <p:nvPr/>
        </p:nvSpPr>
        <p:spPr bwMode="black">
          <a:xfrm>
            <a:off x="2419066" y="2327478"/>
            <a:ext cx="503881" cy="50584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3252" tIns="46624" rIns="93252" bIns="46624" numCol="1" anchor="t" anchorCtr="0" compatLnSpc="1">
            <a:prstTxWarp prst="textNoShape">
              <a:avLst/>
            </a:prstTxWarp>
          </a:bodyPr>
          <a:lstStyle/>
          <a:p>
            <a:pPr defTabSz="932387"/>
            <a:endParaRPr lang="en-US" dirty="0">
              <a:solidFill>
                <a:srgbClr val="000000"/>
              </a:solidFill>
            </a:endParaRPr>
          </a:p>
        </p:txBody>
      </p:sp>
      <p:sp>
        <p:nvSpPr>
          <p:cNvPr id="59" name="Rectangle 58"/>
          <p:cNvSpPr/>
          <p:nvPr/>
        </p:nvSpPr>
        <p:spPr>
          <a:xfrm>
            <a:off x="882" y="2102636"/>
            <a:ext cx="12434711" cy="1406235"/>
          </a:xfrm>
          <a:prstGeom prst="rect">
            <a:avLst/>
          </a:prstGeom>
          <a:solidFill>
            <a:srgbClr val="00B0F0"/>
          </a:solidFill>
          <a:ln w="25400" cap="flat" cmpd="sng" algn="ctr">
            <a:noFill/>
            <a:prstDash val="solid"/>
          </a:ln>
          <a:effectLst/>
        </p:spPr>
        <p:txBody>
          <a:bodyPr lIns="186521" bIns="93260" rtlCol="0" anchor="b"/>
          <a:lstStyle/>
          <a:p>
            <a:pPr>
              <a:lnSpc>
                <a:spcPts val="3060"/>
              </a:lnSpc>
              <a:defRPr/>
            </a:pPr>
            <a:endParaRPr lang="en-US" sz="2448" kern="0" dirty="0">
              <a:solidFill>
                <a:srgbClr val="FFFFFF">
                  <a:alpha val="99000"/>
                </a:srgbClr>
              </a:solidFill>
              <a:latin typeface="Segoe UI Light"/>
            </a:endParaRPr>
          </a:p>
        </p:txBody>
      </p:sp>
      <p:sp>
        <p:nvSpPr>
          <p:cNvPr id="4" name="TextBox 3"/>
          <p:cNvSpPr txBox="1"/>
          <p:nvPr/>
        </p:nvSpPr>
        <p:spPr>
          <a:xfrm>
            <a:off x="640378" y="2305463"/>
            <a:ext cx="7512108" cy="990628"/>
          </a:xfrm>
          <a:prstGeom prst="rect">
            <a:avLst/>
          </a:prstGeom>
          <a:noFill/>
        </p:spPr>
        <p:txBody>
          <a:bodyPr wrap="square" rtlCol="0">
            <a:spAutoFit/>
          </a:bodyPr>
          <a:lstStyle/>
          <a:p>
            <a:r>
              <a:rPr lang="en-US" sz="2856" dirty="0">
                <a:solidFill>
                  <a:prstClr val="white"/>
                </a:solidFill>
                <a:latin typeface="Segoe UI Light"/>
              </a:rPr>
              <a:t>Content and signals across O365 auto-populating the </a:t>
            </a:r>
            <a:r>
              <a:rPr lang="en-US" sz="2856" b="1" dirty="0">
                <a:solidFill>
                  <a:prstClr val="white"/>
                </a:solidFill>
                <a:latin typeface="Segoe UI Light"/>
              </a:rPr>
              <a:t>Office Graph </a:t>
            </a:r>
            <a:r>
              <a:rPr lang="en-US" sz="2856" dirty="0">
                <a:solidFill>
                  <a:prstClr val="white"/>
                </a:solidFill>
                <a:latin typeface="Segoe UI Light"/>
              </a:rPr>
              <a:t>for teams</a:t>
            </a:r>
          </a:p>
        </p:txBody>
      </p:sp>
      <p:grpSp>
        <p:nvGrpSpPr>
          <p:cNvPr id="7" name="Group 6"/>
          <p:cNvGrpSpPr/>
          <p:nvPr/>
        </p:nvGrpSpPr>
        <p:grpSpPr>
          <a:xfrm>
            <a:off x="1945911" y="435696"/>
            <a:ext cx="1923438" cy="1642269"/>
            <a:chOff x="1869493" y="427192"/>
            <a:chExt cx="1885895" cy="1610214"/>
          </a:xfrm>
        </p:grpSpPr>
        <p:sp>
          <p:nvSpPr>
            <p:cNvPr id="54" name="Rectangle 5"/>
            <p:cNvSpPr/>
            <p:nvPr/>
          </p:nvSpPr>
          <p:spPr>
            <a:xfrm>
              <a:off x="1869493" y="427192"/>
              <a:ext cx="1885895" cy="1298448"/>
            </a:xfrm>
            <a:prstGeom prst="rect">
              <a:avLst/>
            </a:prstGeom>
            <a:solidFill>
              <a:srgbClr val="0070C0"/>
            </a:solidFill>
            <a:ln w="25400" cap="flat" cmpd="sng" algn="ctr">
              <a:noFill/>
              <a:prstDash val="solid"/>
            </a:ln>
            <a:effectLst/>
          </p:spPr>
          <p:txBody>
            <a:bodyPr lIns="186521" bIns="93260" rtlCol="0" anchor="b"/>
            <a:lstStyle/>
            <a:p>
              <a:pPr algn="ctr">
                <a:lnSpc>
                  <a:spcPts val="3060"/>
                </a:lnSpc>
                <a:defRPr/>
              </a:pPr>
              <a:r>
                <a:rPr lang="en-US" sz="2856" kern="0" dirty="0">
                  <a:solidFill>
                    <a:srgbClr val="FFFFFF">
                      <a:alpha val="99000"/>
                    </a:srgbClr>
                  </a:solidFill>
                  <a:latin typeface="Segoe UI Light"/>
                </a:rPr>
                <a:t>Exchange</a:t>
              </a:r>
            </a:p>
            <a:p>
              <a:pPr>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42" name="Isosceles Triangle 41"/>
            <p:cNvSpPr/>
            <p:nvPr/>
          </p:nvSpPr>
          <p:spPr bwMode="auto">
            <a:xfrm rot="10800000">
              <a:off x="2255042" y="1725126"/>
              <a:ext cx="1199252" cy="312280"/>
            </a:xfrm>
            <a:prstGeom prst="triangle">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a:off x="4151264" y="435696"/>
            <a:ext cx="1923438" cy="1642269"/>
            <a:chOff x="4765093" y="427192"/>
            <a:chExt cx="1885895" cy="1610214"/>
          </a:xfrm>
        </p:grpSpPr>
        <p:sp>
          <p:nvSpPr>
            <p:cNvPr id="55" name="Rectangle 6"/>
            <p:cNvSpPr/>
            <p:nvPr/>
          </p:nvSpPr>
          <p:spPr>
            <a:xfrm>
              <a:off x="4765093" y="427192"/>
              <a:ext cx="1885895" cy="1298448"/>
            </a:xfrm>
            <a:prstGeom prst="rect">
              <a:avLst/>
            </a:prstGeom>
            <a:solidFill>
              <a:srgbClr val="0070C0"/>
            </a:solidFill>
            <a:ln w="25400" cap="flat" cmpd="sng" algn="ctr">
              <a:noFill/>
              <a:prstDash val="solid"/>
            </a:ln>
            <a:effectLst/>
          </p:spPr>
          <p:txBody>
            <a:bodyPr lIns="186521" bIns="93260" rtlCol="0" anchor="b"/>
            <a:lstStyle/>
            <a:p>
              <a:pPr algn="ctr">
                <a:lnSpc>
                  <a:spcPts val="3060"/>
                </a:lnSpc>
                <a:defRPr/>
              </a:pPr>
              <a:r>
                <a:rPr lang="en-US" sz="2856" kern="0" dirty="0">
                  <a:solidFill>
                    <a:srgbClr val="FFFFFF">
                      <a:alpha val="99000"/>
                    </a:srgbClr>
                  </a:solidFill>
                  <a:latin typeface="Segoe UI Light"/>
                </a:rPr>
                <a:t>SharePoint</a:t>
              </a:r>
            </a:p>
            <a:p>
              <a:pPr>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43" name="Isosceles Triangle 42"/>
            <p:cNvSpPr/>
            <p:nvPr/>
          </p:nvSpPr>
          <p:spPr bwMode="auto">
            <a:xfrm rot="10800000">
              <a:off x="5061315" y="1725126"/>
              <a:ext cx="1199252" cy="312280"/>
            </a:xfrm>
            <a:prstGeom prst="triangle">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60" name="Isosceles Triangle 59"/>
          <p:cNvSpPr/>
          <p:nvPr/>
        </p:nvSpPr>
        <p:spPr bwMode="auto">
          <a:xfrm rot="10800000">
            <a:off x="5608611" y="3493804"/>
            <a:ext cx="1223126" cy="318497"/>
          </a:xfrm>
          <a:prstGeom prst="triangle">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a:xfrm>
            <a:off x="10767323" y="435696"/>
            <a:ext cx="1668270" cy="1333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dirty="0">
              <a:solidFill>
                <a:prstClr val="white"/>
              </a:solidFill>
            </a:endParaRPr>
          </a:p>
        </p:txBody>
      </p:sp>
      <p:pic>
        <p:nvPicPr>
          <p:cNvPr id="91" name="Picture 4" descr="http://www.graphicsfuel.com/wp-content/uploads/2013/03/20-social-media-icon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326" y="713210"/>
            <a:ext cx="1307977" cy="70848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4274" y="435696"/>
            <a:ext cx="1668270" cy="1333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sz="1836" dirty="0">
              <a:solidFill>
                <a:prstClr val="white"/>
              </a:solidFill>
            </a:endParaRPr>
          </a:p>
        </p:txBody>
      </p:sp>
      <p:pic>
        <p:nvPicPr>
          <p:cNvPr id="65" name="Picture 64"/>
          <p:cNvPicPr>
            <a:picLocks noChangeAspect="1"/>
          </p:cNvPicPr>
          <p:nvPr/>
        </p:nvPicPr>
        <p:blipFill>
          <a:blip r:embed="rId4"/>
          <a:stretch>
            <a:fillRect/>
          </a:stretch>
        </p:blipFill>
        <p:spPr>
          <a:xfrm>
            <a:off x="1002284" y="677822"/>
            <a:ext cx="349726" cy="437158"/>
          </a:xfrm>
          <a:prstGeom prst="rect">
            <a:avLst/>
          </a:prstGeom>
        </p:spPr>
      </p:pic>
      <p:pic>
        <p:nvPicPr>
          <p:cNvPr id="66" name="Picture 65"/>
          <p:cNvPicPr>
            <a:picLocks noChangeAspect="1"/>
          </p:cNvPicPr>
          <p:nvPr/>
        </p:nvPicPr>
        <p:blipFill>
          <a:blip r:embed="rId5"/>
          <a:stretch>
            <a:fillRect/>
          </a:stretch>
        </p:blipFill>
        <p:spPr>
          <a:xfrm>
            <a:off x="231800" y="668108"/>
            <a:ext cx="369155" cy="456587"/>
          </a:xfrm>
          <a:prstGeom prst="rect">
            <a:avLst/>
          </a:prstGeom>
        </p:spPr>
      </p:pic>
      <p:pic>
        <p:nvPicPr>
          <p:cNvPr id="67" name="Picture 66"/>
          <p:cNvPicPr>
            <a:picLocks noChangeAspect="1"/>
          </p:cNvPicPr>
          <p:nvPr/>
        </p:nvPicPr>
        <p:blipFill>
          <a:blip r:embed="rId6"/>
          <a:stretch>
            <a:fillRect/>
          </a:stretch>
        </p:blipFill>
        <p:spPr>
          <a:xfrm>
            <a:off x="634441" y="713210"/>
            <a:ext cx="330297" cy="388585"/>
          </a:xfrm>
          <a:prstGeom prst="rect">
            <a:avLst/>
          </a:prstGeom>
        </p:spPr>
      </p:pic>
      <p:pic>
        <p:nvPicPr>
          <p:cNvPr id="68" name="Picture 67"/>
          <p:cNvPicPr>
            <a:picLocks noChangeAspect="1"/>
          </p:cNvPicPr>
          <p:nvPr/>
        </p:nvPicPr>
        <p:blipFill>
          <a:blip r:embed="rId7"/>
          <a:stretch>
            <a:fillRect/>
          </a:stretch>
        </p:blipFill>
        <p:spPr>
          <a:xfrm>
            <a:off x="394337" y="1123947"/>
            <a:ext cx="359441" cy="369155"/>
          </a:xfrm>
          <a:prstGeom prst="rect">
            <a:avLst/>
          </a:prstGeom>
        </p:spPr>
      </p:pic>
      <p:pic>
        <p:nvPicPr>
          <p:cNvPr id="69" name="Picture 68"/>
          <p:cNvPicPr>
            <a:picLocks noChangeAspect="1"/>
          </p:cNvPicPr>
          <p:nvPr/>
        </p:nvPicPr>
        <p:blipFill>
          <a:blip r:embed="rId8"/>
          <a:stretch>
            <a:fillRect/>
          </a:stretch>
        </p:blipFill>
        <p:spPr>
          <a:xfrm>
            <a:off x="802213" y="1103877"/>
            <a:ext cx="359441" cy="359441"/>
          </a:xfrm>
          <a:prstGeom prst="rect">
            <a:avLst/>
          </a:prstGeom>
        </p:spPr>
      </p:pic>
      <p:sp>
        <p:nvSpPr>
          <p:cNvPr id="30" name="Isosceles Triangle 29"/>
          <p:cNvSpPr/>
          <p:nvPr/>
        </p:nvSpPr>
        <p:spPr bwMode="auto">
          <a:xfrm rot="10800000">
            <a:off x="11068355" y="1769183"/>
            <a:ext cx="1223126" cy="318497"/>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31" name="Isosceles Triangle 30"/>
          <p:cNvSpPr/>
          <p:nvPr/>
        </p:nvSpPr>
        <p:spPr bwMode="auto">
          <a:xfrm rot="10800000">
            <a:off x="176924" y="1759909"/>
            <a:ext cx="1223126" cy="318497"/>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675775" y="3782326"/>
            <a:ext cx="11111649" cy="478376"/>
          </a:xfrm>
          <a:prstGeom prst="rect">
            <a:avLst/>
          </a:prstGeom>
          <a:noFill/>
        </p:spPr>
        <p:txBody>
          <a:bodyPr wrap="square" rtlCol="0">
            <a:spAutoFit/>
          </a:bodyPr>
          <a:lstStyle/>
          <a:p>
            <a:r>
              <a:rPr lang="en-US" sz="2448" dirty="0">
                <a:solidFill>
                  <a:srgbClr val="E6E6E6">
                    <a:lumMod val="10000"/>
                  </a:srgbClr>
                </a:solidFill>
                <a:latin typeface="Segoe UI Light"/>
              </a:rPr>
              <a:t>Insights derived with machine learning to help YOU get the job done right NOW</a:t>
            </a:r>
          </a:p>
        </p:txBody>
      </p:sp>
      <p:pic>
        <p:nvPicPr>
          <p:cNvPr id="37" name="Picture 2" descr="C:\Users\mitchellg\AppData\Local\Microsoft\Windows\Temporary Internet Files\Content.Outlook\DRES7FCJ\Storage_white (2).png"/>
          <p:cNvPicPr>
            <a:picLocks noChangeAspect="1" noChangeArrowheads="1"/>
          </p:cNvPicPr>
          <p:nvPr/>
        </p:nvPicPr>
        <p:blipFill>
          <a:blip r:embed="rId9" cstate="print">
            <a:extLst>
              <a:ext uri="{BEBA8EAE-BF5A-486C-A8C5-ECC9F3942E4B}">
                <a14:imgProps xmlns:a14="http://schemas.microsoft.com/office/drawing/2010/main">
                  <a14:imgLayer r:embed="rId10">
                    <a14:imgEffect>
                      <a14:sharpenSoften amount="-50000"/>
                    </a14:imgEffect>
                    <a14:imgEffect>
                      <a14:saturation sat="200000"/>
                    </a14:imgEffect>
                    <a14:imgEffect>
                      <a14:brightnessContrast contrast="-40000"/>
                    </a14:imgEffect>
                  </a14:imgLayer>
                </a14:imgProps>
              </a:ext>
            </a:extLst>
          </a:blip>
          <a:srcRect/>
          <a:stretch>
            <a:fillRect/>
          </a:stretch>
        </p:blipFill>
        <p:spPr bwMode="auto">
          <a:xfrm>
            <a:off x="8554908" y="2880324"/>
            <a:ext cx="571046" cy="483246"/>
          </a:xfrm>
          <a:prstGeom prst="rect">
            <a:avLst/>
          </a:prstGeom>
          <a:noFill/>
        </p:spPr>
      </p:pic>
      <p:pic>
        <p:nvPicPr>
          <p:cNvPr id="58" name="Pictur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52059" y="2338564"/>
            <a:ext cx="859863" cy="859863"/>
          </a:xfrm>
          <a:prstGeom prst="ellipse">
            <a:avLst/>
          </a:prstGeom>
          <a:ln w="28575" cap="rnd">
            <a:solidFill>
              <a:srgbClr val="FFFFFF"/>
            </a:solidFill>
            <a:prstDash val="solid"/>
          </a:ln>
          <a:effectLst/>
          <a:scene3d>
            <a:camera prst="perspectiveFront" fov="5400000"/>
            <a:lightRig rig="threePt" dir="t">
              <a:rot lat="0" lon="0" rev="19200000"/>
            </a:lightRig>
          </a:scene3d>
          <a:sp3d extrusionH="25400">
            <a:extrusionClr>
              <a:srgbClr val="000000"/>
            </a:extrusionClr>
          </a:sp3d>
        </p:spPr>
      </p:pic>
      <p:cxnSp>
        <p:nvCxnSpPr>
          <p:cNvPr id="46" name="Straight Connector 45"/>
          <p:cNvCxnSpPr/>
          <p:nvPr/>
        </p:nvCxnSpPr>
        <p:spPr>
          <a:xfrm flipV="1">
            <a:off x="8964813" y="2954860"/>
            <a:ext cx="242370" cy="1401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9978581" y="2946982"/>
            <a:ext cx="323577" cy="2166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9958986" y="2497523"/>
            <a:ext cx="289875" cy="136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0084855" y="2853815"/>
            <a:ext cx="719905" cy="542399"/>
          </a:xfrm>
          <a:prstGeom prst="rect">
            <a:avLst/>
          </a:prstGeom>
          <a:noFill/>
        </p:spPr>
        <p:txBody>
          <a:bodyPr wrap="square" rtlCol="0">
            <a:spAutoFit/>
          </a:bodyPr>
          <a:lstStyle/>
          <a:p>
            <a:r>
              <a:rPr lang="en-US" sz="2856" b="1" dirty="0">
                <a:solidFill>
                  <a:prstClr val="white"/>
                </a:solidFill>
                <a:latin typeface="Segoe UI Symbol" panose="020B0502040204020203" pitchFamily="34" charset="0"/>
                <a:ea typeface="Segoe UI Symbol" panose="020B0502040204020203" pitchFamily="34" charset="0"/>
              </a:rPr>
              <a:t></a:t>
            </a:r>
            <a:endParaRPr lang="en-US" sz="2856" dirty="0">
              <a:solidFill>
                <a:prstClr val="white"/>
              </a:solidFill>
              <a:latin typeface="Segoe UI Light"/>
            </a:endParaRPr>
          </a:p>
        </p:txBody>
      </p:sp>
      <p:sp>
        <p:nvSpPr>
          <p:cNvPr id="50" name="TextBox 49"/>
          <p:cNvSpPr txBox="1"/>
          <p:nvPr/>
        </p:nvSpPr>
        <p:spPr>
          <a:xfrm>
            <a:off x="10093057" y="2278010"/>
            <a:ext cx="674266" cy="542399"/>
          </a:xfrm>
          <a:prstGeom prst="rect">
            <a:avLst/>
          </a:prstGeom>
          <a:noFill/>
        </p:spPr>
        <p:txBody>
          <a:bodyPr wrap="square" rtlCol="0">
            <a:spAutoFit/>
          </a:bodyPr>
          <a:lstStyle/>
          <a:p>
            <a:r>
              <a:rPr lang="en-US" sz="2856" b="1" dirty="0">
                <a:solidFill>
                  <a:prstClr val="white"/>
                </a:solidFill>
                <a:latin typeface="Segoe UI Symbol" panose="020B0502040204020203" pitchFamily="34" charset="0"/>
                <a:ea typeface="Segoe UI Symbol" panose="020B0502040204020203" pitchFamily="34" charset="0"/>
              </a:rPr>
              <a:t></a:t>
            </a:r>
            <a:endParaRPr lang="en-US" sz="2856" dirty="0">
              <a:solidFill>
                <a:prstClr val="white"/>
              </a:solidFill>
              <a:latin typeface="Segoe UI Light"/>
            </a:endParaRPr>
          </a:p>
        </p:txBody>
      </p:sp>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3777" y="4429752"/>
            <a:ext cx="4138427" cy="2486942"/>
          </a:xfrm>
          <a:prstGeom prst="rect">
            <a:avLst/>
          </a:prstGeom>
        </p:spPr>
      </p:pic>
      <p:grpSp>
        <p:nvGrpSpPr>
          <p:cNvPr id="53" name="Group 52"/>
          <p:cNvGrpSpPr/>
          <p:nvPr/>
        </p:nvGrpSpPr>
        <p:grpSpPr>
          <a:xfrm>
            <a:off x="6356617" y="435696"/>
            <a:ext cx="1923438" cy="1642269"/>
            <a:chOff x="1869493" y="427192"/>
            <a:chExt cx="1885895" cy="1610214"/>
          </a:xfrm>
        </p:grpSpPr>
        <p:sp>
          <p:nvSpPr>
            <p:cNvPr id="63" name="Rectangle 5"/>
            <p:cNvSpPr/>
            <p:nvPr/>
          </p:nvSpPr>
          <p:spPr>
            <a:xfrm>
              <a:off x="1869493" y="427192"/>
              <a:ext cx="1885895" cy="1298448"/>
            </a:xfrm>
            <a:prstGeom prst="rect">
              <a:avLst/>
            </a:prstGeom>
            <a:solidFill>
              <a:srgbClr val="0070C0"/>
            </a:solidFill>
            <a:ln w="25400" cap="flat" cmpd="sng" algn="ctr">
              <a:noFill/>
              <a:prstDash val="solid"/>
            </a:ln>
            <a:effectLst/>
          </p:spPr>
          <p:txBody>
            <a:bodyPr lIns="186521" bIns="93260" rtlCol="0" anchor="b"/>
            <a:lstStyle/>
            <a:p>
              <a:pPr algn="ctr">
                <a:lnSpc>
                  <a:spcPts val="3060"/>
                </a:lnSpc>
                <a:defRPr/>
              </a:pPr>
              <a:r>
                <a:rPr lang="en-US" sz="2856" kern="0" dirty="0">
                  <a:solidFill>
                    <a:srgbClr val="FFFFFF">
                      <a:alpha val="99000"/>
                    </a:srgbClr>
                  </a:solidFill>
                  <a:latin typeface="Segoe UI Light"/>
                </a:rPr>
                <a:t>Yammer</a:t>
              </a:r>
            </a:p>
            <a:p>
              <a:pPr>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64" name="Isosceles Triangle 63"/>
            <p:cNvSpPr/>
            <p:nvPr/>
          </p:nvSpPr>
          <p:spPr bwMode="auto">
            <a:xfrm rot="10800000">
              <a:off x="2255042" y="1725126"/>
              <a:ext cx="1199252" cy="312280"/>
            </a:xfrm>
            <a:prstGeom prst="triangle">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70" name="Group 69"/>
          <p:cNvGrpSpPr/>
          <p:nvPr/>
        </p:nvGrpSpPr>
        <p:grpSpPr>
          <a:xfrm>
            <a:off x="8561970" y="435696"/>
            <a:ext cx="1923438" cy="1642269"/>
            <a:chOff x="4765093" y="427192"/>
            <a:chExt cx="1885895" cy="1610214"/>
          </a:xfrm>
        </p:grpSpPr>
        <p:sp>
          <p:nvSpPr>
            <p:cNvPr id="71" name="Rectangle 6"/>
            <p:cNvSpPr/>
            <p:nvPr/>
          </p:nvSpPr>
          <p:spPr>
            <a:xfrm>
              <a:off x="4765093" y="427192"/>
              <a:ext cx="1885895" cy="1298448"/>
            </a:xfrm>
            <a:prstGeom prst="rect">
              <a:avLst/>
            </a:prstGeom>
            <a:solidFill>
              <a:srgbClr val="0070C0"/>
            </a:solidFill>
            <a:ln w="25400" cap="flat" cmpd="sng" algn="ctr">
              <a:noFill/>
              <a:prstDash val="solid"/>
            </a:ln>
            <a:effectLst/>
          </p:spPr>
          <p:txBody>
            <a:bodyPr lIns="186521" bIns="93260" rtlCol="0" anchor="b"/>
            <a:lstStyle/>
            <a:p>
              <a:pPr algn="ctr">
                <a:lnSpc>
                  <a:spcPts val="3060"/>
                </a:lnSpc>
                <a:defRPr/>
              </a:pPr>
              <a:r>
                <a:rPr lang="en-US" sz="2856" kern="0" dirty="0">
                  <a:solidFill>
                    <a:srgbClr val="FFFFFF">
                      <a:alpha val="99000"/>
                    </a:srgbClr>
                  </a:solidFill>
                  <a:latin typeface="Segoe UI Light"/>
                </a:rPr>
                <a:t>Lync</a:t>
              </a:r>
            </a:p>
            <a:p>
              <a:pPr>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72" name="Isosceles Triangle 71"/>
            <p:cNvSpPr/>
            <p:nvPr/>
          </p:nvSpPr>
          <p:spPr bwMode="auto">
            <a:xfrm rot="10800000">
              <a:off x="5061315" y="1725126"/>
              <a:ext cx="1199252" cy="312280"/>
            </a:xfrm>
            <a:prstGeom prst="triangle">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85" name="Picture 8" descr="C:\Users\Nicole\Documents\Work\MS Resource\Logos\Outlook.com_rgb_Wht.png"/>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a:stretch/>
        </p:blipFill>
        <p:spPr bwMode="auto">
          <a:xfrm>
            <a:off x="2620373" y="1085223"/>
            <a:ext cx="720083" cy="624012"/>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2" descr="http://socialsilk.com/wp-content/uploads/2011/02/YammerLogoCroppedSmall.png"/>
          <p:cNvPicPr>
            <a:picLocks noChangeAspect="1" noChangeArrowheads="1"/>
          </p:cNvPicPr>
          <p:nvPr/>
        </p:nvPicPr>
        <p:blipFill>
          <a:blip r:embed="rId14" cstate="email">
            <a:extLst>
              <a:ext uri="{28A0092B-C50C-407E-A947-70E740481C1C}">
                <a14:useLocalDpi xmlns:a14="http://schemas.microsoft.com/office/drawing/2010/main"/>
              </a:ext>
            </a:extLst>
          </a:blip>
          <a:stretch>
            <a:fillRect/>
          </a:stretch>
        </p:blipFill>
        <p:spPr bwMode="auto">
          <a:xfrm>
            <a:off x="7096228" y="1220626"/>
            <a:ext cx="522874" cy="42574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6" name="Freeform 17"/>
          <p:cNvSpPr>
            <a:spLocks noEditPoints="1"/>
          </p:cNvSpPr>
          <p:nvPr/>
        </p:nvSpPr>
        <p:spPr bwMode="auto">
          <a:xfrm>
            <a:off x="4885343" y="1160070"/>
            <a:ext cx="311211" cy="497784"/>
          </a:xfrm>
          <a:custGeom>
            <a:avLst/>
            <a:gdLst>
              <a:gd name="T0" fmla="*/ 0 w 454"/>
              <a:gd name="T1" fmla="*/ 78 h 764"/>
              <a:gd name="T2" fmla="*/ 0 w 454"/>
              <a:gd name="T3" fmla="*/ 686 h 764"/>
              <a:gd name="T4" fmla="*/ 454 w 454"/>
              <a:gd name="T5" fmla="*/ 764 h 764"/>
              <a:gd name="T6" fmla="*/ 454 w 454"/>
              <a:gd name="T7" fmla="*/ 0 h 764"/>
              <a:gd name="T8" fmla="*/ 0 w 454"/>
              <a:gd name="T9" fmla="*/ 78 h 764"/>
              <a:gd name="T10" fmla="*/ 292 w 454"/>
              <a:gd name="T11" fmla="*/ 487 h 764"/>
              <a:gd name="T12" fmla="*/ 203 w 454"/>
              <a:gd name="T13" fmla="*/ 515 h 764"/>
              <a:gd name="T14" fmla="*/ 128 w 454"/>
              <a:gd name="T15" fmla="*/ 498 h 764"/>
              <a:gd name="T16" fmla="*/ 128 w 454"/>
              <a:gd name="T17" fmla="*/ 434 h 764"/>
              <a:gd name="T18" fmla="*/ 205 w 454"/>
              <a:gd name="T19" fmla="*/ 463 h 764"/>
              <a:gd name="T20" fmla="*/ 238 w 454"/>
              <a:gd name="T21" fmla="*/ 454 h 764"/>
              <a:gd name="T22" fmla="*/ 247 w 454"/>
              <a:gd name="T23" fmla="*/ 434 h 764"/>
              <a:gd name="T24" fmla="*/ 233 w 454"/>
              <a:gd name="T25" fmla="*/ 408 h 764"/>
              <a:gd name="T26" fmla="*/ 193 w 454"/>
              <a:gd name="T27" fmla="*/ 386 h 764"/>
              <a:gd name="T28" fmla="*/ 127 w 454"/>
              <a:gd name="T29" fmla="*/ 301 h 764"/>
              <a:gd name="T30" fmla="*/ 156 w 454"/>
              <a:gd name="T31" fmla="*/ 239 h 764"/>
              <a:gd name="T32" fmla="*/ 233 w 454"/>
              <a:gd name="T33" fmla="*/ 215 h 764"/>
              <a:gd name="T34" fmla="*/ 303 w 454"/>
              <a:gd name="T35" fmla="*/ 226 h 764"/>
              <a:gd name="T36" fmla="*/ 303 w 454"/>
              <a:gd name="T37" fmla="*/ 287 h 764"/>
              <a:gd name="T38" fmla="*/ 237 w 454"/>
              <a:gd name="T39" fmla="*/ 266 h 764"/>
              <a:gd name="T40" fmla="*/ 207 w 454"/>
              <a:gd name="T41" fmla="*/ 274 h 764"/>
              <a:gd name="T42" fmla="*/ 196 w 454"/>
              <a:gd name="T43" fmla="*/ 296 h 764"/>
              <a:gd name="T44" fmla="*/ 206 w 454"/>
              <a:gd name="T45" fmla="*/ 319 h 764"/>
              <a:gd name="T46" fmla="*/ 241 w 454"/>
              <a:gd name="T47" fmla="*/ 340 h 764"/>
              <a:gd name="T48" fmla="*/ 296 w 454"/>
              <a:gd name="T49" fmla="*/ 376 h 764"/>
              <a:gd name="T50" fmla="*/ 316 w 454"/>
              <a:gd name="T51" fmla="*/ 428 h 764"/>
              <a:gd name="T52" fmla="*/ 292 w 454"/>
              <a:gd name="T53" fmla="*/ 487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764">
                <a:moveTo>
                  <a:pt x="0" y="78"/>
                </a:moveTo>
                <a:cubicBezTo>
                  <a:pt x="0" y="686"/>
                  <a:pt x="0" y="686"/>
                  <a:pt x="0" y="686"/>
                </a:cubicBezTo>
                <a:cubicBezTo>
                  <a:pt x="454" y="764"/>
                  <a:pt x="454" y="764"/>
                  <a:pt x="454" y="764"/>
                </a:cubicBezTo>
                <a:cubicBezTo>
                  <a:pt x="454" y="0"/>
                  <a:pt x="454" y="0"/>
                  <a:pt x="454" y="0"/>
                </a:cubicBezTo>
                <a:lnTo>
                  <a:pt x="0" y="78"/>
                </a:lnTo>
                <a:close/>
                <a:moveTo>
                  <a:pt x="292" y="487"/>
                </a:moveTo>
                <a:cubicBezTo>
                  <a:pt x="273" y="505"/>
                  <a:pt x="243" y="515"/>
                  <a:pt x="203" y="515"/>
                </a:cubicBezTo>
                <a:cubicBezTo>
                  <a:pt x="173" y="515"/>
                  <a:pt x="148" y="509"/>
                  <a:pt x="128" y="498"/>
                </a:cubicBezTo>
                <a:cubicBezTo>
                  <a:pt x="128" y="434"/>
                  <a:pt x="128" y="434"/>
                  <a:pt x="128" y="434"/>
                </a:cubicBezTo>
                <a:cubicBezTo>
                  <a:pt x="151" y="453"/>
                  <a:pt x="177" y="463"/>
                  <a:pt x="205" y="463"/>
                </a:cubicBezTo>
                <a:cubicBezTo>
                  <a:pt x="220" y="463"/>
                  <a:pt x="231" y="460"/>
                  <a:pt x="238" y="454"/>
                </a:cubicBezTo>
                <a:cubicBezTo>
                  <a:pt x="244" y="448"/>
                  <a:pt x="247" y="442"/>
                  <a:pt x="247" y="434"/>
                </a:cubicBezTo>
                <a:cubicBezTo>
                  <a:pt x="247" y="424"/>
                  <a:pt x="243" y="416"/>
                  <a:pt x="233" y="408"/>
                </a:cubicBezTo>
                <a:cubicBezTo>
                  <a:pt x="226" y="402"/>
                  <a:pt x="213" y="395"/>
                  <a:pt x="193" y="386"/>
                </a:cubicBezTo>
                <a:cubicBezTo>
                  <a:pt x="149" y="365"/>
                  <a:pt x="127" y="337"/>
                  <a:pt x="127" y="301"/>
                </a:cubicBezTo>
                <a:cubicBezTo>
                  <a:pt x="127" y="275"/>
                  <a:pt x="137" y="254"/>
                  <a:pt x="156" y="239"/>
                </a:cubicBezTo>
                <a:cubicBezTo>
                  <a:pt x="175" y="223"/>
                  <a:pt x="201" y="215"/>
                  <a:pt x="233" y="215"/>
                </a:cubicBezTo>
                <a:cubicBezTo>
                  <a:pt x="261" y="215"/>
                  <a:pt x="284" y="219"/>
                  <a:pt x="303" y="226"/>
                </a:cubicBezTo>
                <a:cubicBezTo>
                  <a:pt x="303" y="287"/>
                  <a:pt x="303" y="287"/>
                  <a:pt x="303" y="287"/>
                </a:cubicBezTo>
                <a:cubicBezTo>
                  <a:pt x="284" y="273"/>
                  <a:pt x="261" y="266"/>
                  <a:pt x="237" y="266"/>
                </a:cubicBezTo>
                <a:cubicBezTo>
                  <a:pt x="224" y="266"/>
                  <a:pt x="214" y="269"/>
                  <a:pt x="207" y="274"/>
                </a:cubicBezTo>
                <a:cubicBezTo>
                  <a:pt x="200" y="280"/>
                  <a:pt x="196" y="287"/>
                  <a:pt x="196" y="296"/>
                </a:cubicBezTo>
                <a:cubicBezTo>
                  <a:pt x="196" y="305"/>
                  <a:pt x="199" y="313"/>
                  <a:pt x="206" y="319"/>
                </a:cubicBezTo>
                <a:cubicBezTo>
                  <a:pt x="212" y="325"/>
                  <a:pt x="223" y="332"/>
                  <a:pt x="241" y="340"/>
                </a:cubicBezTo>
                <a:cubicBezTo>
                  <a:pt x="266" y="352"/>
                  <a:pt x="285" y="364"/>
                  <a:pt x="296" y="376"/>
                </a:cubicBezTo>
                <a:cubicBezTo>
                  <a:pt x="309" y="390"/>
                  <a:pt x="316" y="408"/>
                  <a:pt x="316" y="428"/>
                </a:cubicBezTo>
                <a:cubicBezTo>
                  <a:pt x="316" y="452"/>
                  <a:pt x="308" y="472"/>
                  <a:pt x="292" y="4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1" tIns="46606" rIns="93211" bIns="46606" numCol="1" anchor="t" anchorCtr="0" compatLnSpc="1">
            <a:prstTxWarp prst="textNoShape">
              <a:avLst/>
            </a:prstTxWarp>
          </a:bodyPr>
          <a:lstStyle/>
          <a:p>
            <a:pPr defTabSz="950145">
              <a:defRPr/>
            </a:pPr>
            <a:endParaRPr lang="en-US" sz="1834" kern="0" dirty="0">
              <a:solidFill>
                <a:srgbClr val="FFFFFF"/>
              </a:solidFill>
            </a:endParaRPr>
          </a:p>
        </p:txBody>
      </p:sp>
      <p:sp>
        <p:nvSpPr>
          <p:cNvPr id="87" name="Freeform 18"/>
          <p:cNvSpPr>
            <a:spLocks/>
          </p:cNvSpPr>
          <p:nvPr/>
        </p:nvSpPr>
        <p:spPr bwMode="auto">
          <a:xfrm>
            <a:off x="5194392" y="1252053"/>
            <a:ext cx="195196" cy="339211"/>
          </a:xfrm>
          <a:custGeom>
            <a:avLst/>
            <a:gdLst>
              <a:gd name="T0" fmla="*/ 207 w 285"/>
              <a:gd name="T1" fmla="*/ 181 h 521"/>
              <a:gd name="T2" fmla="*/ 104 w 285"/>
              <a:gd name="T3" fmla="*/ 78 h 521"/>
              <a:gd name="T4" fmla="*/ 25 w 285"/>
              <a:gd name="T5" fmla="*/ 0 h 521"/>
              <a:gd name="T6" fmla="*/ 0 w 285"/>
              <a:gd name="T7" fmla="*/ 5 h 521"/>
              <a:gd name="T8" fmla="*/ 0 w 285"/>
              <a:gd name="T9" fmla="*/ 156 h 521"/>
              <a:gd name="T10" fmla="*/ 25 w 285"/>
              <a:gd name="T11" fmla="*/ 161 h 521"/>
              <a:gd name="T12" fmla="*/ 96 w 285"/>
              <a:gd name="T13" fmla="*/ 117 h 521"/>
              <a:gd name="T14" fmla="*/ 169 w 285"/>
              <a:gd name="T15" fmla="*/ 190 h 521"/>
              <a:gd name="T16" fmla="*/ 125 w 285"/>
              <a:gd name="T17" fmla="*/ 261 h 521"/>
              <a:gd name="T18" fmla="*/ 169 w 285"/>
              <a:gd name="T19" fmla="*/ 332 h 521"/>
              <a:gd name="T20" fmla="*/ 96 w 285"/>
              <a:gd name="T21" fmla="*/ 405 h 521"/>
              <a:gd name="T22" fmla="*/ 25 w 285"/>
              <a:gd name="T23" fmla="*/ 361 h 521"/>
              <a:gd name="T24" fmla="*/ 0 w 285"/>
              <a:gd name="T25" fmla="*/ 365 h 521"/>
              <a:gd name="T26" fmla="*/ 0 w 285"/>
              <a:gd name="T27" fmla="*/ 517 h 521"/>
              <a:gd name="T28" fmla="*/ 25 w 285"/>
              <a:gd name="T29" fmla="*/ 521 h 521"/>
              <a:gd name="T30" fmla="*/ 104 w 285"/>
              <a:gd name="T31" fmla="*/ 443 h 521"/>
              <a:gd name="T32" fmla="*/ 207 w 285"/>
              <a:gd name="T33" fmla="*/ 341 h 521"/>
              <a:gd name="T34" fmla="*/ 285 w 285"/>
              <a:gd name="T35" fmla="*/ 261 h 521"/>
              <a:gd name="T36" fmla="*/ 207 w 285"/>
              <a:gd name="T37" fmla="*/ 18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5" h="521">
                <a:moveTo>
                  <a:pt x="207" y="181"/>
                </a:moveTo>
                <a:cubicBezTo>
                  <a:pt x="187" y="135"/>
                  <a:pt x="150" y="98"/>
                  <a:pt x="104" y="78"/>
                </a:cubicBezTo>
                <a:cubicBezTo>
                  <a:pt x="103" y="35"/>
                  <a:pt x="68" y="0"/>
                  <a:pt x="25" y="0"/>
                </a:cubicBezTo>
                <a:cubicBezTo>
                  <a:pt x="16" y="0"/>
                  <a:pt x="8" y="2"/>
                  <a:pt x="0" y="5"/>
                </a:cubicBezTo>
                <a:cubicBezTo>
                  <a:pt x="0" y="156"/>
                  <a:pt x="0" y="156"/>
                  <a:pt x="0" y="156"/>
                </a:cubicBezTo>
                <a:cubicBezTo>
                  <a:pt x="8" y="159"/>
                  <a:pt x="16" y="161"/>
                  <a:pt x="25" y="161"/>
                </a:cubicBezTo>
                <a:cubicBezTo>
                  <a:pt x="56" y="161"/>
                  <a:pt x="82" y="143"/>
                  <a:pt x="96" y="117"/>
                </a:cubicBezTo>
                <a:cubicBezTo>
                  <a:pt x="127" y="132"/>
                  <a:pt x="153" y="158"/>
                  <a:pt x="169" y="190"/>
                </a:cubicBezTo>
                <a:cubicBezTo>
                  <a:pt x="143" y="203"/>
                  <a:pt x="125" y="230"/>
                  <a:pt x="125" y="261"/>
                </a:cubicBezTo>
                <a:cubicBezTo>
                  <a:pt x="125" y="292"/>
                  <a:pt x="143" y="318"/>
                  <a:pt x="169" y="332"/>
                </a:cubicBezTo>
                <a:cubicBezTo>
                  <a:pt x="153" y="363"/>
                  <a:pt x="127" y="389"/>
                  <a:pt x="96" y="405"/>
                </a:cubicBezTo>
                <a:cubicBezTo>
                  <a:pt x="82" y="379"/>
                  <a:pt x="56" y="361"/>
                  <a:pt x="25" y="361"/>
                </a:cubicBezTo>
                <a:cubicBezTo>
                  <a:pt x="16" y="361"/>
                  <a:pt x="8" y="363"/>
                  <a:pt x="0" y="365"/>
                </a:cubicBezTo>
                <a:cubicBezTo>
                  <a:pt x="0" y="517"/>
                  <a:pt x="0" y="517"/>
                  <a:pt x="0" y="517"/>
                </a:cubicBezTo>
                <a:cubicBezTo>
                  <a:pt x="8" y="519"/>
                  <a:pt x="16" y="521"/>
                  <a:pt x="25" y="521"/>
                </a:cubicBezTo>
                <a:cubicBezTo>
                  <a:pt x="68" y="521"/>
                  <a:pt x="103" y="486"/>
                  <a:pt x="104" y="443"/>
                </a:cubicBezTo>
                <a:cubicBezTo>
                  <a:pt x="150" y="423"/>
                  <a:pt x="187" y="386"/>
                  <a:pt x="207" y="341"/>
                </a:cubicBezTo>
                <a:cubicBezTo>
                  <a:pt x="250" y="339"/>
                  <a:pt x="285" y="304"/>
                  <a:pt x="285" y="261"/>
                </a:cubicBezTo>
                <a:cubicBezTo>
                  <a:pt x="285" y="217"/>
                  <a:pt x="250" y="182"/>
                  <a:pt x="207"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1" tIns="46606" rIns="93211" bIns="46606" numCol="1" anchor="t" anchorCtr="0" compatLnSpc="1">
            <a:prstTxWarp prst="textNoShape">
              <a:avLst/>
            </a:prstTxWarp>
          </a:bodyPr>
          <a:lstStyle/>
          <a:p>
            <a:pPr defTabSz="950145">
              <a:defRPr/>
            </a:pPr>
            <a:endParaRPr lang="en-US" sz="1834" kern="0" dirty="0">
              <a:solidFill>
                <a:srgbClr val="FFFFFF"/>
              </a:solidFill>
            </a:endParaRPr>
          </a:p>
        </p:txBody>
      </p:sp>
      <p:cxnSp>
        <p:nvCxnSpPr>
          <p:cNvPr id="45" name="Straight Connector 44"/>
          <p:cNvCxnSpPr/>
          <p:nvPr/>
        </p:nvCxnSpPr>
        <p:spPr>
          <a:xfrm>
            <a:off x="8953736" y="2501243"/>
            <a:ext cx="301842" cy="120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8552460" y="2111347"/>
            <a:ext cx="685371" cy="734534"/>
          </a:xfrm>
          <a:prstGeom prst="rect">
            <a:avLst/>
          </a:prstGeom>
          <a:noFill/>
        </p:spPr>
        <p:txBody>
          <a:bodyPr wrap="square" rtlCol="0">
            <a:spAutoFit/>
          </a:bodyPr>
          <a:lstStyle/>
          <a:p>
            <a:r>
              <a:rPr lang="en-US" sz="4080" b="1" dirty="0">
                <a:solidFill>
                  <a:prstClr val="white"/>
                </a:solidFill>
                <a:latin typeface="Segoe UI Symbol" panose="020B0502040204020203" pitchFamily="34" charset="0"/>
                <a:ea typeface="Segoe UI Symbol" panose="020B0502040204020203" pitchFamily="34" charset="0"/>
              </a:rPr>
              <a:t></a:t>
            </a:r>
            <a:endParaRPr lang="en-US" sz="4080" dirty="0">
              <a:solidFill>
                <a:prstClr val="white"/>
              </a:solidFill>
              <a:latin typeface="Segoe UI Light"/>
            </a:endParaRPr>
          </a:p>
        </p:txBody>
      </p:sp>
      <p:pic>
        <p:nvPicPr>
          <p:cNvPr id="9" name="Picture 8"/>
          <p:cNvPicPr>
            <a:picLocks noChangeAspect="1"/>
          </p:cNvPicPr>
          <p:nvPr/>
        </p:nvPicPr>
        <p:blipFill>
          <a:blip r:embed="rId15"/>
          <a:stretch>
            <a:fillRect/>
          </a:stretch>
        </p:blipFill>
        <p:spPr>
          <a:xfrm>
            <a:off x="9224229" y="1161037"/>
            <a:ext cx="641891" cy="578192"/>
          </a:xfrm>
          <a:prstGeom prst="rect">
            <a:avLst/>
          </a:prstGeom>
        </p:spPr>
      </p:pic>
      <p:pic>
        <p:nvPicPr>
          <p:cNvPr id="74" name="Picture 7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57666" y="4548558"/>
            <a:ext cx="3326409" cy="1870192"/>
          </a:xfrm>
          <a:prstGeom prst="rect">
            <a:avLst/>
          </a:prstGeom>
          <a:effectLst>
            <a:outerShdw blurRad="50800" dist="38100" dir="2700000" algn="tl" rotWithShape="0">
              <a:prstClr val="black">
                <a:alpha val="40000"/>
              </a:prstClr>
            </a:outerShdw>
          </a:effectLst>
        </p:spPr>
      </p:pic>
      <p:pic>
        <p:nvPicPr>
          <p:cNvPr id="62" name="Picture 6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165086" y="5006069"/>
            <a:ext cx="2922128" cy="1642894"/>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6" name="Picture 5"/>
          <p:cNvPicPr>
            <a:picLocks noChangeAspect="1"/>
          </p:cNvPicPr>
          <p:nvPr/>
        </p:nvPicPr>
        <p:blipFill rotWithShape="1">
          <a:blip r:embed="rId18" cstate="print">
            <a:extLst>
              <a:ext uri="{28A0092B-C50C-407E-A947-70E740481C1C}">
                <a14:useLocalDpi xmlns:a14="http://schemas.microsoft.com/office/drawing/2010/main" val="0"/>
              </a:ext>
            </a:extLst>
          </a:blip>
          <a:srcRect l="83600" t="42938" r="3157" b="12615"/>
          <a:stretch/>
        </p:blipFill>
        <p:spPr>
          <a:xfrm>
            <a:off x="10910591" y="4756429"/>
            <a:ext cx="876834" cy="165537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38195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 Session recap</a:t>
            </a:r>
            <a:endParaRPr lang="en-US" dirty="0"/>
          </a:p>
        </p:txBody>
      </p:sp>
      <p:sp>
        <p:nvSpPr>
          <p:cNvPr id="5" name="Text Placeholder 4"/>
          <p:cNvSpPr>
            <a:spLocks noGrp="1"/>
          </p:cNvSpPr>
          <p:nvPr>
            <p:ph type="body" sz="quarter" idx="11"/>
          </p:nvPr>
        </p:nvSpPr>
        <p:spPr>
          <a:xfrm>
            <a:off x="274639" y="1212849"/>
            <a:ext cx="11889564" cy="5484814"/>
          </a:xfrm>
          <a:prstGeom prst="rect">
            <a:avLst/>
          </a:prstGeom>
        </p:spPr>
        <p:txBody>
          <a:bodyPr>
            <a:normAutofit fontScale="92500" lnSpcReduction="20000"/>
          </a:bodyPr>
          <a:lstStyle/>
          <a:p>
            <a:pPr lvl="4"/>
            <a:r>
              <a:rPr lang="en-US" sz="4600" i="1" dirty="0" smtClean="0"/>
              <a:t/>
            </a:r>
            <a:br>
              <a:rPr lang="en-US" sz="4600" i="1" dirty="0" smtClean="0"/>
            </a:br>
            <a:r>
              <a:rPr lang="en-US" sz="4600" i="1" dirty="0" smtClean="0"/>
              <a:t>Learn </a:t>
            </a:r>
            <a:r>
              <a:rPr lang="en-US" sz="4600" i="1" dirty="0"/>
              <a:t>how to utilize SharePoint and </a:t>
            </a:r>
            <a:r>
              <a:rPr lang="en-US" sz="4600" i="1" dirty="0" smtClean="0"/>
              <a:t/>
            </a:r>
            <a:br>
              <a:rPr lang="en-US" sz="4600" i="1" dirty="0" smtClean="0"/>
            </a:br>
            <a:r>
              <a:rPr lang="en-US" sz="4600" i="1" dirty="0" smtClean="0"/>
              <a:t>Yammer </a:t>
            </a:r>
            <a:r>
              <a:rPr lang="en-US" sz="4600" i="1" dirty="0"/>
              <a:t>to build a </a:t>
            </a:r>
            <a:r>
              <a:rPr lang="en-US" sz="4600" i="1" dirty="0" smtClean="0"/>
              <a:t>dynamic and social </a:t>
            </a:r>
            <a:br>
              <a:rPr lang="en-US" sz="4600" i="1" dirty="0" smtClean="0"/>
            </a:br>
            <a:r>
              <a:rPr lang="en-US" sz="4600" i="1" dirty="0" smtClean="0"/>
              <a:t>portal experience in 1-2-3!</a:t>
            </a:r>
            <a:endParaRPr lang="en-US" sz="4600" i="1" dirty="0"/>
          </a:p>
          <a:p>
            <a:pPr lvl="1"/>
            <a:endParaRPr lang="en-US" dirty="0"/>
          </a:p>
          <a:p>
            <a:endParaRPr lang="en-US" dirty="0" smtClean="0"/>
          </a:p>
          <a:p>
            <a:r>
              <a:rPr lang="en-US" dirty="0" smtClean="0"/>
              <a:t>Drive </a:t>
            </a:r>
            <a:r>
              <a:rPr lang="en-US" dirty="0"/>
              <a:t>portal content with search and cross site </a:t>
            </a:r>
            <a:r>
              <a:rPr lang="en-US" dirty="0" smtClean="0"/>
              <a:t>publishing</a:t>
            </a:r>
          </a:p>
          <a:p>
            <a:pPr lvl="1"/>
            <a:endParaRPr lang="en-US" dirty="0"/>
          </a:p>
          <a:p>
            <a:r>
              <a:rPr lang="en-US" dirty="0" smtClean="0"/>
              <a:t>Leverage Yammer </a:t>
            </a:r>
            <a:r>
              <a:rPr lang="en-US" dirty="0"/>
              <a:t>social features in SharePoint</a:t>
            </a:r>
          </a:p>
          <a:p>
            <a:pPr lvl="1"/>
            <a:endParaRPr lang="en-US" dirty="0"/>
          </a:p>
          <a:p>
            <a:r>
              <a:rPr lang="en-US" dirty="0" smtClean="0"/>
              <a:t>Utilize </a:t>
            </a:r>
            <a:r>
              <a:rPr lang="en-US" dirty="0"/>
              <a:t>SharePoint analytics to drive e.g. “most popular” and “related items</a:t>
            </a:r>
            <a:r>
              <a:rPr lang="en-US" dirty="0" smtClean="0"/>
              <a:t>”</a:t>
            </a:r>
          </a:p>
        </p:txBody>
      </p:sp>
    </p:spTree>
    <p:extLst>
      <p:ext uri="{BB962C8B-B14F-4D97-AF65-F5344CB8AC3E}">
        <p14:creationId xmlns:p14="http://schemas.microsoft.com/office/powerpoint/2010/main" val="150921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dirty="0" smtClean="0">
                <a:solidFill>
                  <a:srgbClr val="0072C6"/>
                </a:solidFill>
              </a:rPr>
              <a:t>Sites &amp; Portal booths </a:t>
            </a:r>
            <a:r>
              <a:rPr lang="en-US" sz="2000" spc="-70" dirty="0" smtClean="0">
                <a:solidFill>
                  <a:srgbClr val="505050"/>
                </a:solidFill>
              </a:rPr>
              <a:t>&amp; tables at </a:t>
            </a:r>
            <a:r>
              <a:rPr lang="en-US" sz="2000" spc="-70" dirty="0" smtClean="0">
                <a:solidFill>
                  <a:srgbClr val="0072C6"/>
                </a:solidFill>
              </a:rPr>
              <a:t>Ask the Experts </a:t>
            </a:r>
            <a:r>
              <a:rPr lang="en-US" sz="2000" spc="-70" dirty="0" smtClean="0">
                <a:solidFill>
                  <a:srgbClr val="505050"/>
                </a:solidFill>
              </a:rPr>
              <a:t>WED @6:15pm!</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u="none" dirty="0" smtClean="0"/>
                        <a:t>Session</a:t>
                      </a:r>
                      <a:endParaRPr lang="en-US" sz="1400" b="1" u="none" dirty="0"/>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u="none" dirty="0" smtClean="0"/>
                        <a:t>Session</a:t>
                      </a:r>
                      <a:endParaRPr lang="en-US" sz="1400" b="1" u="none" dirty="0"/>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u="none" dirty="0" smtClean="0"/>
                        <a:t>Room</a:t>
                      </a:r>
                      <a:endParaRPr lang="en-US" sz="1400" b="1" u="none" dirty="0"/>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u="none" dirty="0" smtClean="0"/>
                        <a:t>Time</a:t>
                      </a:r>
                      <a:endParaRPr lang="en-US" sz="1400" b="1" u="none" dirty="0"/>
                    </a:p>
                  </a:txBody>
                  <a:tcPr marL="0" marR="0" marT="0" marB="0" anchor="ctr">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u="none" dirty="0" smtClean="0"/>
                        <a:t>Trends in Designing Portals for SharePoint 2013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SPC2013</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Palazzo M, N</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u="none" kern="1200" dirty="0" smtClean="0">
                          <a:solidFill>
                            <a:schemeClr val="dk1"/>
                          </a:solidFill>
                          <a:latin typeface="+mn-lt"/>
                          <a:ea typeface="+mn-ea"/>
                          <a:cs typeface="+mn-cs"/>
                        </a:rPr>
                        <a:t>Mon</a:t>
                      </a:r>
                      <a:r>
                        <a:rPr lang="en-GB" sz="1400" u="none" kern="1200" baseline="0" dirty="0" smtClean="0">
                          <a:solidFill>
                            <a:schemeClr val="dk1"/>
                          </a:solidFill>
                          <a:latin typeface="+mn-lt"/>
                          <a:ea typeface="+mn-ea"/>
                          <a:cs typeface="+mn-cs"/>
                        </a:rPr>
                        <a:t> 3:45pm</a:t>
                      </a:r>
                      <a:endParaRPr lang="en-GB" sz="1400" u="none" kern="1200" dirty="0" smtClean="0">
                        <a:solidFill>
                          <a:schemeClr val="dk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Make your SharePoint portal social in 1-2-3!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SPC378</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Tue</a:t>
                      </a:r>
                      <a:r>
                        <a:rPr lang="en-GB" sz="1400" b="0" u="none" baseline="0" dirty="0" smtClean="0"/>
                        <a:t> 9:00am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Search-driven publishing for Intranet Portals in SharePoint Online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algn="l"/>
                      <a:r>
                        <a:rPr lang="en-US" sz="1400" u="none" dirty="0" smtClean="0"/>
                        <a:t>SPC337</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algn="l"/>
                      <a:r>
                        <a:rPr lang="en-US" sz="1400" u="none" dirty="0" err="1" smtClean="0"/>
                        <a:t>Murano</a:t>
                      </a:r>
                      <a:r>
                        <a:rPr lang="en-US" sz="1400" u="none" dirty="0" smtClean="0"/>
                        <a:t> 3201</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u="none" kern="1200" dirty="0" smtClean="0">
                          <a:solidFill>
                            <a:schemeClr val="tx1"/>
                          </a:solidFill>
                          <a:latin typeface="+mn-lt"/>
                          <a:ea typeface="+mn-ea"/>
                          <a:cs typeface="+mn-cs"/>
                        </a:rPr>
                        <a:t>Tue</a:t>
                      </a:r>
                      <a:r>
                        <a:rPr lang="en-GB" sz="1400" u="none" kern="1200" baseline="0" dirty="0" smtClean="0">
                          <a:solidFill>
                            <a:schemeClr val="tx1"/>
                          </a:solidFill>
                          <a:latin typeface="+mn-lt"/>
                          <a:ea typeface="+mn-ea"/>
                          <a:cs typeface="+mn-cs"/>
                        </a:rPr>
                        <a:t> 1:45pm</a:t>
                      </a:r>
                      <a:endParaRPr lang="en-GB" sz="1400" u="none" kern="1200" dirty="0" smtClean="0">
                        <a:solidFill>
                          <a:schemeClr val="dk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r>
              <a:tr h="391886">
                <a:tc>
                  <a:txBody>
                    <a:bodyPr/>
                    <a:lstStyle/>
                    <a:p>
                      <a:r>
                        <a:rPr lang="en-US" sz="1400" u="none" dirty="0" smtClean="0"/>
                        <a:t>The SharePointConference.com Site: From Sketch to Launch to Live!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SPC224</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Veronese 2401</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Tue</a:t>
                      </a:r>
                      <a:r>
                        <a:rPr lang="en-GB" sz="1400" b="0" u="none" baseline="0" dirty="0" smtClean="0"/>
                        <a:t> 1:45pm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Adjust the perspective with responsive designs for SharePoint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SPC203</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Palazzo O, P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Tue</a:t>
                      </a:r>
                      <a:r>
                        <a:rPr lang="en-GB" sz="1400" b="0" u="none" baseline="0" dirty="0" smtClean="0"/>
                        <a:t> 3:15pm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Branding Internet facing web sites with SharePoint in the cloud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SPC290</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err="1" smtClean="0"/>
                        <a:t>Delphino</a:t>
                      </a:r>
                      <a:r>
                        <a:rPr lang="en-US" sz="1400" u="none"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Tue</a:t>
                      </a:r>
                      <a:r>
                        <a:rPr lang="en-GB" sz="1400" b="0" u="none" baseline="0" dirty="0" smtClean="0"/>
                        <a:t> 3:15pm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Building a Modern Portal in 75 Minutes!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algn="l"/>
                      <a:r>
                        <a:rPr lang="en-US" sz="1400" u="none" dirty="0" smtClean="0"/>
                        <a:t>SCP399</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Palazzo M, N</a:t>
                      </a:r>
                      <a:endParaRPr lang="en-US" sz="1400" b="0" u="none"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Tue</a:t>
                      </a:r>
                      <a:r>
                        <a:rPr lang="en-GB" sz="1400" b="0" u="none" baseline="0" dirty="0" smtClean="0"/>
                        <a:t> 5:00pm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r>
              <a:tr h="391886">
                <a:tc>
                  <a:txBody>
                    <a:bodyPr/>
                    <a:lstStyle/>
                    <a:p>
                      <a:r>
                        <a:rPr lang="en-US" sz="1400" u="none" dirty="0" smtClean="0"/>
                        <a:t>SharePoint 2013 Powering Web Sites and Mobile Apps </a:t>
                      </a:r>
                      <a:endParaRPr lang="en-US" sz="1400" b="1"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SPC388</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Palazzo M, N</a:t>
                      </a:r>
                      <a:endParaRPr lang="en-US" sz="1400" b="0" u="none"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Wed</a:t>
                      </a:r>
                      <a:r>
                        <a:rPr lang="en-GB" sz="1400" b="0" u="none" baseline="0" dirty="0" smtClean="0"/>
                        <a:t> 10:45am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Deliver adaptive and personalized experiences for your SharePoint 2013 sites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algn="l"/>
                      <a:r>
                        <a:rPr lang="en-US" sz="1400" u="none" dirty="0" smtClean="0"/>
                        <a:t>SPC228</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Wed</a:t>
                      </a:r>
                      <a:r>
                        <a:rPr lang="en-GB" sz="1400" b="0" u="none" baseline="0" dirty="0" smtClean="0"/>
                        <a:t> 1:45pm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solidFill>
                  </a:tcPr>
                </a:tc>
              </a:tr>
              <a:tr h="391886">
                <a:tc>
                  <a:txBody>
                    <a:bodyPr/>
                    <a:lstStyle/>
                    <a:p>
                      <a:r>
                        <a:rPr lang="en-US" sz="1400" u="none" dirty="0" smtClean="0"/>
                        <a:t>E-commerce solutions with Dynamics for Retail &amp; SharePoint 2013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SPC359</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Wed</a:t>
                      </a:r>
                      <a:r>
                        <a:rPr lang="en-GB" sz="1400" b="0" u="none" baseline="0" dirty="0" smtClean="0"/>
                        <a:t> 5:00pm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SharePoint Online Performance – Designing your Pages to be Fast </a:t>
                      </a:r>
                      <a:endParaRPr lang="en-US" sz="1400" b="0" u="none"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kern="1200" dirty="0" smtClean="0"/>
                        <a:t>SPC3993</a:t>
                      </a:r>
                      <a:endParaRPr lang="en-US" sz="1400" b="0" u="none"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Titian 2201</a:t>
                      </a:r>
                      <a:endParaRPr lang="en-US" sz="1400" b="0" u="none"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kern="1200" dirty="0" smtClean="0">
                          <a:solidFill>
                            <a:schemeClr val="tx1"/>
                          </a:solidFill>
                          <a:latin typeface="+mn-lt"/>
                          <a:ea typeface="+mn-ea"/>
                          <a:cs typeface="+mn-cs"/>
                        </a:rPr>
                        <a:t>Thu</a:t>
                      </a:r>
                      <a:r>
                        <a:rPr lang="en-GB" sz="1400" b="0" u="none" kern="1200" baseline="0" dirty="0" smtClean="0">
                          <a:solidFill>
                            <a:schemeClr val="tx1"/>
                          </a:solidFill>
                          <a:latin typeface="+mn-lt"/>
                          <a:ea typeface="+mn-ea"/>
                          <a:cs typeface="+mn-cs"/>
                        </a:rPr>
                        <a:t> 9:00am</a:t>
                      </a:r>
                      <a:endParaRPr lang="en-GB" sz="1400" b="0" u="none"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Azure </a:t>
                      </a:r>
                      <a:r>
                        <a:rPr lang="en-US" sz="1400" u="none" dirty="0" err="1" smtClean="0"/>
                        <a:t>IaaS</a:t>
                      </a:r>
                      <a:r>
                        <a:rPr lang="en-US" sz="1400" u="none" dirty="0" smtClean="0"/>
                        <a:t> and SharePoint 2013 WCM - better together!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SPC387</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Thu</a:t>
                      </a:r>
                      <a:r>
                        <a:rPr lang="en-GB" sz="1400" b="0" u="none" baseline="0" dirty="0" smtClean="0"/>
                        <a:t> 10:30am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u="none" dirty="0" smtClean="0"/>
                        <a:t>The strategy behind building a successful social intranet </a:t>
                      </a:r>
                      <a:endParaRPr lang="en-US" sz="1400" b="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u="none" dirty="0" smtClean="0"/>
                        <a:t>SPC291</a:t>
                      </a:r>
                      <a:endParaRPr lang="en-US" sz="1400" u="none"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dirty="0" err="1" smtClean="0"/>
                        <a:t>Lando</a:t>
                      </a:r>
                      <a:r>
                        <a:rPr lang="en-US" sz="1400" u="none" dirty="0" smtClean="0"/>
                        <a:t> 4204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u="none" dirty="0" smtClean="0"/>
                        <a:t>Thu</a:t>
                      </a:r>
                      <a:r>
                        <a:rPr lang="en-GB" sz="1400" b="0" u="none" baseline="0" dirty="0" smtClean="0"/>
                        <a:t> 12:00pm</a:t>
                      </a:r>
                      <a:endParaRPr lang="en-GB" sz="1400" b="0" u="none"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2385039" y="2839191"/>
            <a:ext cx="609961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Sites &amp; Portals Related Sessions</a:t>
            </a:r>
          </a:p>
        </p:txBody>
      </p:sp>
    </p:spTree>
    <p:extLst>
      <p:ext uri="{BB962C8B-B14F-4D97-AF65-F5344CB8AC3E}">
        <p14:creationId xmlns:p14="http://schemas.microsoft.com/office/powerpoint/2010/main" val="327485666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ltGray">
          <a:xfrm>
            <a:off x="-239668" y="3"/>
            <a:ext cx="12676143" cy="6994526"/>
          </a:xfrm>
          <a:prstGeom prst="rect">
            <a:avLst/>
          </a:prstGeom>
        </p:spPr>
      </p:pic>
      <p:sp>
        <p:nvSpPr>
          <p:cNvPr id="7" name="Title 6"/>
          <p:cNvSpPr>
            <a:spLocks noGrp="1"/>
          </p:cNvSpPr>
          <p:nvPr>
            <p:ph type="title"/>
          </p:nvPr>
        </p:nvSpPr>
        <p:spPr>
          <a:xfrm>
            <a:off x="6678613" y="1204913"/>
            <a:ext cx="11889564" cy="917575"/>
          </a:xfrm>
        </p:spPr>
        <p:txBody>
          <a:bodyPr/>
          <a:lstStyle/>
          <a:p>
            <a:r>
              <a:rPr lang="en-US" sz="8800" dirty="0" smtClean="0">
                <a:gradFill>
                  <a:gsLst>
                    <a:gs pos="0">
                      <a:srgbClr val="FFFFFF"/>
                    </a:gs>
                    <a:gs pos="100000">
                      <a:srgbClr val="FFFFFF"/>
                    </a:gs>
                  </a:gsLst>
                  <a:lin ang="5400000" scaled="0"/>
                </a:gradFill>
              </a:rPr>
              <a:t>Questions?</a:t>
            </a:r>
            <a:endParaRPr lang="en-US" sz="8800" dirty="0">
              <a:gradFill>
                <a:gsLst>
                  <a:gs pos="0">
                    <a:srgbClr val="FFFFFF"/>
                  </a:gs>
                  <a:gs pos="100000">
                    <a:srgbClr val="FFFFFF"/>
                  </a:gs>
                </a:gsLst>
                <a:lin ang="5400000" scaled="0"/>
              </a:gradFill>
            </a:endParaRPr>
          </a:p>
        </p:txBody>
      </p:sp>
      <p:pic>
        <p:nvPicPr>
          <p:cNvPr id="5" name="Picture 2" descr="C:\Users\thomsven\AppData\Local\Microsoft\Windows\Temporary Internet Files\Content.IE5\UIYSJDNV\MP9004395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668" y="-1033095"/>
            <a:ext cx="6153104" cy="921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3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2863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social collaboration?</a:t>
            </a:r>
            <a:endParaRPr lang="en-US" dirty="0"/>
          </a:p>
        </p:txBody>
      </p:sp>
      <p:pic>
        <p:nvPicPr>
          <p:cNvPr id="3" name="Picture 2"/>
          <p:cNvPicPr>
            <a:picLocks noChangeAspect="1"/>
          </p:cNvPicPr>
          <p:nvPr/>
        </p:nvPicPr>
        <p:blipFill>
          <a:blip r:embed="rId3"/>
          <a:stretch>
            <a:fillRect/>
          </a:stretch>
        </p:blipFill>
        <p:spPr>
          <a:xfrm>
            <a:off x="355627" y="1508124"/>
            <a:ext cx="11835563" cy="4899373"/>
          </a:xfrm>
          <a:prstGeom prst="rect">
            <a:avLst/>
          </a:prstGeom>
        </p:spPr>
      </p:pic>
      <p:sp>
        <p:nvSpPr>
          <p:cNvPr id="5" name="Oval 4"/>
          <p:cNvSpPr/>
          <p:nvPr/>
        </p:nvSpPr>
        <p:spPr bwMode="auto">
          <a:xfrm>
            <a:off x="9875837" y="3878262"/>
            <a:ext cx="990600" cy="1066800"/>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FFFFFF"/>
                </a:solidFill>
              </a:rPr>
              <a:t>Goal</a:t>
            </a:r>
            <a:endParaRPr lang="en-US" sz="2000" dirty="0">
              <a:solidFill>
                <a:srgbClr val="FFFFFF"/>
              </a:solidFill>
            </a:endParaRPr>
          </a:p>
        </p:txBody>
      </p:sp>
    </p:spTree>
    <p:extLst>
      <p:ext uri="{BB962C8B-B14F-4D97-AF65-F5344CB8AC3E}">
        <p14:creationId xmlns:p14="http://schemas.microsoft.com/office/powerpoint/2010/main" val="129015192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10364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1722286" y="140036"/>
          <a:ext cx="9490337" cy="6772484"/>
        </p:xfrm>
        <a:graphic>
          <a:graphicData uri="http://schemas.openxmlformats.org/drawingml/2006/table">
            <a:tbl>
              <a:tblPr firstRow="1" firstCol="1" bandRow="1">
                <a:tableStyleId>{0660B408-B3CF-4A94-85FC-2B1E0A45F4A2}</a:tableStyleId>
              </a:tblPr>
              <a:tblGrid>
                <a:gridCol w="1032962"/>
                <a:gridCol w="2834497"/>
                <a:gridCol w="2811438"/>
                <a:gridCol w="2811440"/>
              </a:tblGrid>
              <a:tr h="599247">
                <a:tc>
                  <a:txBody>
                    <a:bodyPr/>
                    <a:lstStyle/>
                    <a:p>
                      <a:endParaRPr lang="en-US" sz="2800" dirty="0"/>
                    </a:p>
                  </a:txBody>
                  <a:tcPr>
                    <a:noFill/>
                  </a:tcPr>
                </a:tc>
                <a:tc>
                  <a:txBody>
                    <a:bodyPr/>
                    <a:lstStyle/>
                    <a:p>
                      <a:pPr algn="ctr"/>
                      <a:r>
                        <a:rPr lang="en-US" sz="2800" dirty="0" smtClean="0"/>
                        <a:t>One-to-One</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800" dirty="0" smtClean="0"/>
                        <a:t>One-to-Many</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800" dirty="0" smtClean="0"/>
                        <a:t>Many-to-Many</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r>
              <a:tr h="3044385">
                <a:tc>
                  <a:txBody>
                    <a:bodyPr/>
                    <a:lstStyle/>
                    <a:p>
                      <a:pPr algn="ctr"/>
                      <a:r>
                        <a:rPr lang="en-US" sz="2800" dirty="0" smtClean="0">
                          <a:solidFill>
                            <a:schemeClr val="bg1"/>
                          </a:solidFill>
                        </a:rPr>
                        <a:t>Communication-Centric</a:t>
                      </a:r>
                      <a:endParaRPr lang="en-US" sz="2800" dirty="0">
                        <a:solidFill>
                          <a:schemeClr val="bg1"/>
                        </a:solidFill>
                      </a:endParaRP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28852">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800" dirty="0" smtClean="0">
                          <a:solidFill>
                            <a:schemeClr val="bg1"/>
                          </a:solidFill>
                        </a:rPr>
                        <a:t>Content-</a:t>
                      </a:r>
                      <a:br>
                        <a:rPr lang="en-US" sz="2800" dirty="0" smtClean="0">
                          <a:solidFill>
                            <a:schemeClr val="bg1"/>
                          </a:solidFill>
                        </a:rPr>
                      </a:br>
                      <a:r>
                        <a:rPr lang="en-US" sz="2800" dirty="0" smtClean="0">
                          <a:solidFill>
                            <a:schemeClr val="bg1"/>
                          </a:solidFill>
                        </a:rPr>
                        <a:t>Centric</a:t>
                      </a: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6"/>
          <p:cNvPicPr>
            <a:picLocks noChangeAspect="1"/>
          </p:cNvPicPr>
          <p:nvPr/>
        </p:nvPicPr>
        <p:blipFill>
          <a:blip r:embed="rId3"/>
          <a:stretch>
            <a:fillRect/>
          </a:stretch>
        </p:blipFill>
        <p:spPr>
          <a:xfrm>
            <a:off x="2761791" y="715552"/>
            <a:ext cx="8443022" cy="6196967"/>
          </a:xfrm>
          <a:prstGeom prst="rect">
            <a:avLst/>
          </a:prstGeom>
        </p:spPr>
      </p:pic>
      <p:sp>
        <p:nvSpPr>
          <p:cNvPr id="5" name="Rounded Rectangle 4"/>
          <p:cNvSpPr/>
          <p:nvPr/>
        </p:nvSpPr>
        <p:spPr bwMode="auto">
          <a:xfrm>
            <a:off x="8461613" y="3954462"/>
            <a:ext cx="2633424" cy="2895600"/>
          </a:xfrm>
          <a:prstGeom prst="roundRect">
            <a:avLst/>
          </a:prstGeom>
          <a:noFill/>
          <a:ln w="762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892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600" dirty="0" smtClean="0"/>
              <a:t>Most company portals are not personal and social</a:t>
            </a:r>
            <a:endParaRPr lang="en-US" sz="4600" dirty="0"/>
          </a:p>
        </p:txBody>
      </p:sp>
      <p:sp>
        <p:nvSpPr>
          <p:cNvPr id="8" name="Text Placeholder 7"/>
          <p:cNvSpPr>
            <a:spLocks noGrp="1"/>
          </p:cNvSpPr>
          <p:nvPr>
            <p:ph type="body" sz="quarter" idx="11"/>
          </p:nvPr>
        </p:nvSpPr>
        <p:spPr>
          <a:xfrm>
            <a:off x="6693043" y="1897062"/>
            <a:ext cx="5486399" cy="3139321"/>
          </a:xfrm>
        </p:spPr>
        <p:txBody>
          <a:bodyPr/>
          <a:lstStyle/>
          <a:p>
            <a:r>
              <a:rPr lang="en-US" dirty="0" smtClean="0"/>
              <a:t>Mainly one-way</a:t>
            </a:r>
          </a:p>
          <a:p>
            <a:r>
              <a:rPr lang="en-US" dirty="0" smtClean="0"/>
              <a:t>Only a few can contribute</a:t>
            </a:r>
          </a:p>
          <a:p>
            <a:r>
              <a:rPr lang="en-US" dirty="0" smtClean="0"/>
              <a:t>Role needs vs individual needs</a:t>
            </a:r>
          </a:p>
          <a:p>
            <a:r>
              <a:rPr lang="en-US" dirty="0" smtClean="0"/>
              <a:t>Tools and content focus</a:t>
            </a:r>
            <a:endParaRPr lang="en-US" dirty="0"/>
          </a:p>
        </p:txBody>
      </p:sp>
      <p:graphicFrame>
        <p:nvGraphicFramePr>
          <p:cNvPr id="4" name="Table 3"/>
          <p:cNvGraphicFramePr>
            <a:graphicFrameLocks noGrp="1"/>
          </p:cNvGraphicFramePr>
          <p:nvPr>
            <p:extLst/>
          </p:nvPr>
        </p:nvGraphicFramePr>
        <p:xfrm>
          <a:off x="655637" y="1897062"/>
          <a:ext cx="5638800" cy="4572000"/>
        </p:xfrm>
        <a:graphic>
          <a:graphicData uri="http://schemas.openxmlformats.org/drawingml/2006/table">
            <a:tbl>
              <a:tblPr firstRow="1" firstCol="1" bandRow="1">
                <a:tableStyleId>{0660B408-B3CF-4A94-85FC-2B1E0A45F4A2}</a:tableStyleId>
              </a:tblPr>
              <a:tblGrid>
                <a:gridCol w="1295400"/>
                <a:gridCol w="4343400"/>
              </a:tblGrid>
              <a:tr h="1308193">
                <a:tc>
                  <a:txBody>
                    <a:bodyPr/>
                    <a:lstStyle/>
                    <a:p>
                      <a:endParaRPr lang="en-US" sz="3600" dirty="0"/>
                    </a:p>
                  </a:txBody>
                  <a:tcPr>
                    <a:noFill/>
                  </a:tcPr>
                </a:tc>
                <a:tc>
                  <a:txBody>
                    <a:bodyPr/>
                    <a:lstStyle/>
                    <a:p>
                      <a:pPr algn="ctr"/>
                      <a:r>
                        <a:rPr lang="en-US" sz="3600" dirty="0" smtClean="0"/>
                        <a:t>One-to-Many</a:t>
                      </a:r>
                      <a:endParaRPr lang="en-US" sz="3600" dirty="0"/>
                    </a:p>
                  </a:txBody>
                  <a:tcPr anchor="ctr">
                    <a:lnB w="12700" cap="flat" cmpd="sng" algn="ctr">
                      <a:solidFill>
                        <a:schemeClr val="tx1"/>
                      </a:solidFill>
                      <a:prstDash val="solid"/>
                      <a:round/>
                      <a:headEnd type="none" w="med" len="med"/>
                      <a:tailEnd type="none" w="med" len="med"/>
                    </a:lnB>
                    <a:solidFill>
                      <a:schemeClr val="tx2"/>
                    </a:solidFill>
                  </a:tcPr>
                </a:tc>
              </a:tr>
              <a:tr h="3263807">
                <a:tc>
                  <a:txBody>
                    <a:bodyPr/>
                    <a:lstStyle/>
                    <a:p>
                      <a:pPr algn="ctr"/>
                      <a:r>
                        <a:rPr lang="en-US" sz="3600" dirty="0" smtClean="0">
                          <a:solidFill>
                            <a:schemeClr val="bg1"/>
                          </a:solidFill>
                        </a:rPr>
                        <a:t>Content-Centric</a:t>
                      </a:r>
                      <a:endParaRPr lang="en-US" sz="3600" dirty="0">
                        <a:solidFill>
                          <a:schemeClr val="bg1"/>
                        </a:solidFill>
                      </a:endParaRP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3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 name="Picture 4"/>
          <p:cNvPicPr>
            <a:picLocks noChangeAspect="1"/>
          </p:cNvPicPr>
          <p:nvPr/>
        </p:nvPicPr>
        <p:blipFill>
          <a:blip r:embed="rId3"/>
          <a:stretch>
            <a:fillRect/>
          </a:stretch>
        </p:blipFill>
        <p:spPr>
          <a:xfrm>
            <a:off x="4475162" y="3381734"/>
            <a:ext cx="1524000" cy="2983832"/>
          </a:xfrm>
          <a:prstGeom prst="rect">
            <a:avLst/>
          </a:prstGeom>
        </p:spPr>
      </p:pic>
      <p:pic>
        <p:nvPicPr>
          <p:cNvPr id="6" name="Picture 5"/>
          <p:cNvPicPr>
            <a:picLocks noChangeAspect="1"/>
          </p:cNvPicPr>
          <p:nvPr/>
        </p:nvPicPr>
        <p:blipFill>
          <a:blip r:embed="rId4"/>
          <a:stretch>
            <a:fillRect/>
          </a:stretch>
        </p:blipFill>
        <p:spPr>
          <a:xfrm>
            <a:off x="2179637" y="4564062"/>
            <a:ext cx="2152650" cy="533400"/>
          </a:xfrm>
          <a:prstGeom prst="rect">
            <a:avLst/>
          </a:prstGeom>
        </p:spPr>
      </p:pic>
    </p:spTree>
    <p:extLst>
      <p:ext uri="{BB962C8B-B14F-4D97-AF65-F5344CB8AC3E}">
        <p14:creationId xmlns:p14="http://schemas.microsoft.com/office/powerpoint/2010/main" val="80477816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Most portals are not personal or social</a:t>
            </a:r>
            <a:endParaRPr lang="en-US" dirty="0"/>
          </a:p>
        </p:txBody>
      </p:sp>
      <p:sp>
        <p:nvSpPr>
          <p:cNvPr id="11" name="TextBox 10"/>
          <p:cNvSpPr txBox="1"/>
          <p:nvPr/>
        </p:nvSpPr>
        <p:spPr>
          <a:xfrm>
            <a:off x="9811998" y="2351355"/>
            <a:ext cx="225606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engaging</a:t>
            </a:r>
          </a:p>
        </p:txBody>
      </p:sp>
      <p:sp>
        <p:nvSpPr>
          <p:cNvPr id="12" name="TextBox 11"/>
          <p:cNvSpPr txBox="1"/>
          <p:nvPr/>
        </p:nvSpPr>
        <p:spPr>
          <a:xfrm>
            <a:off x="3557334" y="1320632"/>
            <a:ext cx="393197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1 to many communication</a:t>
            </a:r>
          </a:p>
        </p:txBody>
      </p:sp>
      <p:sp>
        <p:nvSpPr>
          <p:cNvPr id="13" name="TextBox 12"/>
          <p:cNvSpPr txBox="1"/>
          <p:nvPr/>
        </p:nvSpPr>
        <p:spPr>
          <a:xfrm>
            <a:off x="9648277" y="3700500"/>
            <a:ext cx="262456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Poor exploration</a:t>
            </a:r>
          </a:p>
        </p:txBody>
      </p:sp>
      <p:sp>
        <p:nvSpPr>
          <p:cNvPr id="18" name="TextBox 17"/>
          <p:cNvSpPr txBox="1"/>
          <p:nvPr/>
        </p:nvSpPr>
        <p:spPr>
          <a:xfrm>
            <a:off x="1362592" y="1753080"/>
            <a:ext cx="173188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social</a:t>
            </a:r>
          </a:p>
        </p:txBody>
      </p:sp>
      <p:sp>
        <p:nvSpPr>
          <p:cNvPr id="19" name="TextBox 18"/>
          <p:cNvSpPr txBox="1"/>
          <p:nvPr/>
        </p:nvSpPr>
        <p:spPr>
          <a:xfrm>
            <a:off x="469116" y="2647122"/>
            <a:ext cx="18184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 editing</a:t>
            </a:r>
          </a:p>
        </p:txBody>
      </p:sp>
      <p:sp>
        <p:nvSpPr>
          <p:cNvPr id="20" name="TextBox 19"/>
          <p:cNvSpPr txBox="1"/>
          <p:nvPr/>
        </p:nvSpPr>
        <p:spPr>
          <a:xfrm>
            <a:off x="7819608" y="1185444"/>
            <a:ext cx="222452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personal</a:t>
            </a:r>
          </a:p>
        </p:txBody>
      </p:sp>
      <p:sp>
        <p:nvSpPr>
          <p:cNvPr id="21" name="TextBox 20"/>
          <p:cNvSpPr txBox="1"/>
          <p:nvPr/>
        </p:nvSpPr>
        <p:spPr>
          <a:xfrm>
            <a:off x="162199" y="4121298"/>
            <a:ext cx="258949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 commenting</a:t>
            </a:r>
          </a:p>
        </p:txBody>
      </p:sp>
      <p:sp>
        <p:nvSpPr>
          <p:cNvPr id="30" name="Freeform 29"/>
          <p:cNvSpPr/>
          <p:nvPr/>
        </p:nvSpPr>
        <p:spPr bwMode="auto">
          <a:xfrm>
            <a:off x="1507412" y="4639407"/>
            <a:ext cx="1658869" cy="613035"/>
          </a:xfrm>
          <a:custGeom>
            <a:avLst/>
            <a:gdLst>
              <a:gd name="connsiteX0" fmla="*/ 0 w 1869744"/>
              <a:gd name="connsiteY0" fmla="*/ 0 h 1064525"/>
              <a:gd name="connsiteX1" fmla="*/ 300251 w 1869744"/>
              <a:gd name="connsiteY1" fmla="*/ 518614 h 1064525"/>
              <a:gd name="connsiteX2" fmla="*/ 1228299 w 1869744"/>
              <a:gd name="connsiteY2" fmla="*/ 682388 h 1064525"/>
              <a:gd name="connsiteX3" fmla="*/ 1869744 w 1869744"/>
              <a:gd name="connsiteY3" fmla="*/ 1064525 h 1064525"/>
            </a:gdLst>
            <a:ahLst/>
            <a:cxnLst>
              <a:cxn ang="0">
                <a:pos x="connsiteX0" y="connsiteY0"/>
              </a:cxn>
              <a:cxn ang="0">
                <a:pos x="connsiteX1" y="connsiteY1"/>
              </a:cxn>
              <a:cxn ang="0">
                <a:pos x="connsiteX2" y="connsiteY2"/>
              </a:cxn>
              <a:cxn ang="0">
                <a:pos x="connsiteX3" y="connsiteY3"/>
              </a:cxn>
            </a:cxnLst>
            <a:rect l="l" t="t" r="r" b="b"/>
            <a:pathLst>
              <a:path w="1869744" h="1064525">
                <a:moveTo>
                  <a:pt x="0" y="0"/>
                </a:moveTo>
                <a:cubicBezTo>
                  <a:pt x="47767" y="202441"/>
                  <a:pt x="95535" y="404883"/>
                  <a:pt x="300251" y="518614"/>
                </a:cubicBezTo>
                <a:cubicBezTo>
                  <a:pt x="504967" y="632345"/>
                  <a:pt x="966717" y="591403"/>
                  <a:pt x="1228299" y="682388"/>
                </a:cubicBezTo>
                <a:cubicBezTo>
                  <a:pt x="1489881" y="773373"/>
                  <a:pt x="1489881" y="798394"/>
                  <a:pt x="1869744" y="1064525"/>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Freeform 30"/>
          <p:cNvSpPr/>
          <p:nvPr/>
        </p:nvSpPr>
        <p:spPr bwMode="auto">
          <a:xfrm>
            <a:off x="1433015" y="3111690"/>
            <a:ext cx="1733266" cy="965705"/>
          </a:xfrm>
          <a:custGeom>
            <a:avLst/>
            <a:gdLst>
              <a:gd name="connsiteX0" fmla="*/ 0 w 1733266"/>
              <a:gd name="connsiteY0" fmla="*/ 0 h 1392071"/>
              <a:gd name="connsiteX1" fmla="*/ 423081 w 1733266"/>
              <a:gd name="connsiteY1" fmla="*/ 818865 h 1392071"/>
              <a:gd name="connsiteX2" fmla="*/ 1091821 w 1733266"/>
              <a:gd name="connsiteY2" fmla="*/ 777922 h 1392071"/>
              <a:gd name="connsiteX3" fmla="*/ 1733266 w 1733266"/>
              <a:gd name="connsiteY3" fmla="*/ 1392071 h 1392071"/>
            </a:gdLst>
            <a:ahLst/>
            <a:cxnLst>
              <a:cxn ang="0">
                <a:pos x="connsiteX0" y="connsiteY0"/>
              </a:cxn>
              <a:cxn ang="0">
                <a:pos x="connsiteX1" y="connsiteY1"/>
              </a:cxn>
              <a:cxn ang="0">
                <a:pos x="connsiteX2" y="connsiteY2"/>
              </a:cxn>
              <a:cxn ang="0">
                <a:pos x="connsiteX3" y="connsiteY3"/>
              </a:cxn>
            </a:cxnLst>
            <a:rect l="l" t="t" r="r" b="b"/>
            <a:pathLst>
              <a:path w="1733266" h="1392071">
                <a:moveTo>
                  <a:pt x="0" y="0"/>
                </a:moveTo>
                <a:cubicBezTo>
                  <a:pt x="120555" y="344605"/>
                  <a:pt x="241111" y="689211"/>
                  <a:pt x="423081" y="818865"/>
                </a:cubicBezTo>
                <a:cubicBezTo>
                  <a:pt x="605051" y="948519"/>
                  <a:pt x="873457" y="682388"/>
                  <a:pt x="1091821" y="777922"/>
                </a:cubicBezTo>
                <a:cubicBezTo>
                  <a:pt x="1310185" y="873456"/>
                  <a:pt x="1430741" y="1310185"/>
                  <a:pt x="1733266" y="1392071"/>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Freeform 32"/>
          <p:cNvSpPr/>
          <p:nvPr/>
        </p:nvSpPr>
        <p:spPr bwMode="auto">
          <a:xfrm>
            <a:off x="2342045" y="2246793"/>
            <a:ext cx="824235" cy="796658"/>
          </a:xfrm>
          <a:custGeom>
            <a:avLst/>
            <a:gdLst>
              <a:gd name="connsiteX0" fmla="*/ 0 w 928048"/>
              <a:gd name="connsiteY0" fmla="*/ 0 h 1378424"/>
              <a:gd name="connsiteX1" fmla="*/ 245660 w 928048"/>
              <a:gd name="connsiteY1" fmla="*/ 641445 h 1378424"/>
              <a:gd name="connsiteX2" fmla="*/ 600501 w 928048"/>
              <a:gd name="connsiteY2" fmla="*/ 805218 h 1378424"/>
              <a:gd name="connsiteX3" fmla="*/ 928048 w 928048"/>
              <a:gd name="connsiteY3" fmla="*/ 1378424 h 1378424"/>
            </a:gdLst>
            <a:ahLst/>
            <a:cxnLst>
              <a:cxn ang="0">
                <a:pos x="connsiteX0" y="connsiteY0"/>
              </a:cxn>
              <a:cxn ang="0">
                <a:pos x="connsiteX1" y="connsiteY1"/>
              </a:cxn>
              <a:cxn ang="0">
                <a:pos x="connsiteX2" y="connsiteY2"/>
              </a:cxn>
              <a:cxn ang="0">
                <a:pos x="connsiteX3" y="connsiteY3"/>
              </a:cxn>
            </a:cxnLst>
            <a:rect l="l" t="t" r="r" b="b"/>
            <a:pathLst>
              <a:path w="928048" h="1378424">
                <a:moveTo>
                  <a:pt x="0" y="0"/>
                </a:moveTo>
                <a:cubicBezTo>
                  <a:pt x="72788" y="253621"/>
                  <a:pt x="145577" y="507242"/>
                  <a:pt x="245660" y="641445"/>
                </a:cubicBezTo>
                <a:cubicBezTo>
                  <a:pt x="345743" y="775648"/>
                  <a:pt x="486770" y="682388"/>
                  <a:pt x="600501" y="805218"/>
                </a:cubicBezTo>
                <a:cubicBezTo>
                  <a:pt x="714232" y="928048"/>
                  <a:pt x="789296" y="1219200"/>
                  <a:pt x="928048" y="1378424"/>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Freeform 33"/>
          <p:cNvSpPr/>
          <p:nvPr/>
        </p:nvSpPr>
        <p:spPr bwMode="auto">
          <a:xfrm>
            <a:off x="4608840" y="1789254"/>
            <a:ext cx="795674" cy="489922"/>
          </a:xfrm>
          <a:custGeom>
            <a:avLst/>
            <a:gdLst>
              <a:gd name="connsiteX0" fmla="*/ 0 w 259307"/>
              <a:gd name="connsiteY0" fmla="*/ 0 h 709683"/>
              <a:gd name="connsiteX1" fmla="*/ 177421 w 259307"/>
              <a:gd name="connsiteY1" fmla="*/ 313898 h 709683"/>
              <a:gd name="connsiteX2" fmla="*/ 191069 w 259307"/>
              <a:gd name="connsiteY2" fmla="*/ 545910 h 709683"/>
              <a:gd name="connsiteX3" fmla="*/ 259307 w 259307"/>
              <a:gd name="connsiteY3" fmla="*/ 709683 h 709683"/>
            </a:gdLst>
            <a:ahLst/>
            <a:cxnLst>
              <a:cxn ang="0">
                <a:pos x="connsiteX0" y="connsiteY0"/>
              </a:cxn>
              <a:cxn ang="0">
                <a:pos x="connsiteX1" y="connsiteY1"/>
              </a:cxn>
              <a:cxn ang="0">
                <a:pos x="connsiteX2" y="connsiteY2"/>
              </a:cxn>
              <a:cxn ang="0">
                <a:pos x="connsiteX3" y="connsiteY3"/>
              </a:cxn>
            </a:cxnLst>
            <a:rect l="l" t="t" r="r" b="b"/>
            <a:pathLst>
              <a:path w="259307" h="709683">
                <a:moveTo>
                  <a:pt x="0" y="0"/>
                </a:moveTo>
                <a:cubicBezTo>
                  <a:pt x="72788" y="111456"/>
                  <a:pt x="145576" y="222913"/>
                  <a:pt x="177421" y="313898"/>
                </a:cubicBezTo>
                <a:cubicBezTo>
                  <a:pt x="209266" y="404883"/>
                  <a:pt x="177421" y="479946"/>
                  <a:pt x="191069" y="545910"/>
                </a:cubicBezTo>
                <a:cubicBezTo>
                  <a:pt x="204717" y="611874"/>
                  <a:pt x="225188" y="611874"/>
                  <a:pt x="259307" y="709683"/>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Freeform 34"/>
          <p:cNvSpPr/>
          <p:nvPr/>
        </p:nvSpPr>
        <p:spPr bwMode="auto">
          <a:xfrm>
            <a:off x="7256783" y="1624084"/>
            <a:ext cx="1347358" cy="655092"/>
          </a:xfrm>
          <a:custGeom>
            <a:avLst/>
            <a:gdLst>
              <a:gd name="connsiteX0" fmla="*/ 300251 w 319950"/>
              <a:gd name="connsiteY0" fmla="*/ 0 h 668740"/>
              <a:gd name="connsiteX1" fmla="*/ 300251 w 319950"/>
              <a:gd name="connsiteY1" fmla="*/ 313898 h 668740"/>
              <a:gd name="connsiteX2" fmla="*/ 95534 w 319950"/>
              <a:gd name="connsiteY2" fmla="*/ 423080 h 668740"/>
              <a:gd name="connsiteX3" fmla="*/ 0 w 319950"/>
              <a:gd name="connsiteY3" fmla="*/ 668740 h 668740"/>
            </a:gdLst>
            <a:ahLst/>
            <a:cxnLst>
              <a:cxn ang="0">
                <a:pos x="connsiteX0" y="connsiteY0"/>
              </a:cxn>
              <a:cxn ang="0">
                <a:pos x="connsiteX1" y="connsiteY1"/>
              </a:cxn>
              <a:cxn ang="0">
                <a:pos x="connsiteX2" y="connsiteY2"/>
              </a:cxn>
              <a:cxn ang="0">
                <a:pos x="connsiteX3" y="connsiteY3"/>
              </a:cxn>
            </a:cxnLst>
            <a:rect l="l" t="t" r="r" b="b"/>
            <a:pathLst>
              <a:path w="319950" h="668740">
                <a:moveTo>
                  <a:pt x="300251" y="0"/>
                </a:moveTo>
                <a:cubicBezTo>
                  <a:pt x="317311" y="121692"/>
                  <a:pt x="334371" y="243385"/>
                  <a:pt x="300251" y="313898"/>
                </a:cubicBezTo>
                <a:cubicBezTo>
                  <a:pt x="266131" y="384411"/>
                  <a:pt x="145576" y="363940"/>
                  <a:pt x="95534" y="423080"/>
                </a:cubicBezTo>
                <a:cubicBezTo>
                  <a:pt x="45492" y="482220"/>
                  <a:pt x="38669" y="461749"/>
                  <a:pt x="0" y="668740"/>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Freeform 36"/>
          <p:cNvSpPr/>
          <p:nvPr/>
        </p:nvSpPr>
        <p:spPr bwMode="auto">
          <a:xfrm>
            <a:off x="9116704" y="2906843"/>
            <a:ext cx="1137121" cy="659161"/>
          </a:xfrm>
          <a:custGeom>
            <a:avLst/>
            <a:gdLst>
              <a:gd name="connsiteX0" fmla="*/ 1555845 w 1555845"/>
              <a:gd name="connsiteY0" fmla="*/ 0 h 1446662"/>
              <a:gd name="connsiteX1" fmla="*/ 1187356 w 1555845"/>
              <a:gd name="connsiteY1" fmla="*/ 818865 h 1446662"/>
              <a:gd name="connsiteX2" fmla="*/ 395786 w 1555845"/>
              <a:gd name="connsiteY2" fmla="*/ 1132764 h 1446662"/>
              <a:gd name="connsiteX3" fmla="*/ 0 w 1555845"/>
              <a:gd name="connsiteY3" fmla="*/ 1446662 h 1446662"/>
            </a:gdLst>
            <a:ahLst/>
            <a:cxnLst>
              <a:cxn ang="0">
                <a:pos x="connsiteX0" y="connsiteY0"/>
              </a:cxn>
              <a:cxn ang="0">
                <a:pos x="connsiteX1" y="connsiteY1"/>
              </a:cxn>
              <a:cxn ang="0">
                <a:pos x="connsiteX2" y="connsiteY2"/>
              </a:cxn>
              <a:cxn ang="0">
                <a:pos x="connsiteX3" y="connsiteY3"/>
              </a:cxn>
            </a:cxnLst>
            <a:rect l="l" t="t" r="r" b="b"/>
            <a:pathLst>
              <a:path w="1555845" h="1446662">
                <a:moveTo>
                  <a:pt x="1555845" y="0"/>
                </a:moveTo>
                <a:cubicBezTo>
                  <a:pt x="1468272" y="315035"/>
                  <a:pt x="1380699" y="630071"/>
                  <a:pt x="1187356" y="818865"/>
                </a:cubicBezTo>
                <a:cubicBezTo>
                  <a:pt x="994013" y="1007659"/>
                  <a:pt x="593679" y="1028131"/>
                  <a:pt x="395786" y="1132764"/>
                </a:cubicBezTo>
                <a:cubicBezTo>
                  <a:pt x="197893" y="1237397"/>
                  <a:pt x="175146" y="1198728"/>
                  <a:pt x="0" y="1446662"/>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Freeform 37"/>
          <p:cNvSpPr/>
          <p:nvPr/>
        </p:nvSpPr>
        <p:spPr bwMode="auto">
          <a:xfrm>
            <a:off x="9116704" y="4273637"/>
            <a:ext cx="1137121" cy="475525"/>
          </a:xfrm>
          <a:custGeom>
            <a:avLst/>
            <a:gdLst>
              <a:gd name="connsiteX0" fmla="*/ 1651380 w 1651380"/>
              <a:gd name="connsiteY0" fmla="*/ 0 h 1119117"/>
              <a:gd name="connsiteX1" fmla="*/ 1296538 w 1651380"/>
              <a:gd name="connsiteY1" fmla="*/ 545911 h 1119117"/>
              <a:gd name="connsiteX2" fmla="*/ 477672 w 1651380"/>
              <a:gd name="connsiteY2" fmla="*/ 805218 h 1119117"/>
              <a:gd name="connsiteX3" fmla="*/ 0 w 1651380"/>
              <a:gd name="connsiteY3" fmla="*/ 1119117 h 1119117"/>
            </a:gdLst>
            <a:ahLst/>
            <a:cxnLst>
              <a:cxn ang="0">
                <a:pos x="connsiteX0" y="connsiteY0"/>
              </a:cxn>
              <a:cxn ang="0">
                <a:pos x="connsiteX1" y="connsiteY1"/>
              </a:cxn>
              <a:cxn ang="0">
                <a:pos x="connsiteX2" y="connsiteY2"/>
              </a:cxn>
              <a:cxn ang="0">
                <a:pos x="connsiteX3" y="connsiteY3"/>
              </a:cxn>
            </a:cxnLst>
            <a:rect l="l" t="t" r="r" b="b"/>
            <a:pathLst>
              <a:path w="1651380" h="1119117">
                <a:moveTo>
                  <a:pt x="1651380" y="0"/>
                </a:moveTo>
                <a:cubicBezTo>
                  <a:pt x="1571768" y="205854"/>
                  <a:pt x="1492156" y="411708"/>
                  <a:pt x="1296538" y="545911"/>
                </a:cubicBezTo>
                <a:cubicBezTo>
                  <a:pt x="1100920" y="680114"/>
                  <a:pt x="693762" y="709684"/>
                  <a:pt x="477672" y="805218"/>
                </a:cubicBezTo>
                <a:cubicBezTo>
                  <a:pt x="261582" y="900752"/>
                  <a:pt x="136478" y="943971"/>
                  <a:pt x="0" y="1119117"/>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 name="Picture 2"/>
          <p:cNvPicPr>
            <a:picLocks noChangeAspect="1"/>
          </p:cNvPicPr>
          <p:nvPr/>
        </p:nvPicPr>
        <p:blipFill>
          <a:blip r:embed="rId3"/>
          <a:stretch>
            <a:fillRect/>
          </a:stretch>
        </p:blipFill>
        <p:spPr>
          <a:xfrm>
            <a:off x="2867783" y="2283893"/>
            <a:ext cx="6514708" cy="4711028"/>
          </a:xfrm>
          <a:prstGeom prst="rect">
            <a:avLst/>
          </a:prstGeom>
        </p:spPr>
      </p:pic>
    </p:spTree>
    <p:extLst>
      <p:ext uri="{BB962C8B-B14F-4D97-AF65-F5344CB8AC3E}">
        <p14:creationId xmlns:p14="http://schemas.microsoft.com/office/powerpoint/2010/main" val="45465526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a personal and social portal?</a:t>
            </a:r>
            <a:endParaRPr lang="en-US" dirty="0"/>
          </a:p>
        </p:txBody>
      </p:sp>
      <p:sp>
        <p:nvSpPr>
          <p:cNvPr id="8" name="Text Placeholder 7"/>
          <p:cNvSpPr>
            <a:spLocks noGrp="1"/>
          </p:cNvSpPr>
          <p:nvPr>
            <p:ph type="body" sz="quarter" idx="11"/>
          </p:nvPr>
        </p:nvSpPr>
        <p:spPr>
          <a:xfrm>
            <a:off x="6693043" y="1897062"/>
            <a:ext cx="5486399" cy="3293209"/>
          </a:xfrm>
        </p:spPr>
        <p:txBody>
          <a:bodyPr/>
          <a:lstStyle/>
          <a:p>
            <a:r>
              <a:rPr lang="en-US" dirty="0" smtClean="0"/>
              <a:t>Many-to-Many</a:t>
            </a:r>
          </a:p>
          <a:p>
            <a:r>
              <a:rPr lang="en-US" dirty="0" smtClean="0"/>
              <a:t>Everyone can contribute</a:t>
            </a:r>
          </a:p>
          <a:p>
            <a:r>
              <a:rPr lang="en-US" dirty="0" smtClean="0"/>
              <a:t>Social interaction</a:t>
            </a:r>
          </a:p>
          <a:p>
            <a:r>
              <a:rPr lang="en-US" dirty="0" smtClean="0"/>
              <a:t>Focus on individual needs</a:t>
            </a:r>
          </a:p>
          <a:p>
            <a:r>
              <a:rPr lang="en-US" dirty="0" smtClean="0"/>
              <a:t>Collaboration focus</a:t>
            </a:r>
            <a:endParaRPr lang="en-US" dirty="0"/>
          </a:p>
        </p:txBody>
      </p:sp>
      <p:graphicFrame>
        <p:nvGraphicFramePr>
          <p:cNvPr id="4" name="Table 3"/>
          <p:cNvGraphicFramePr>
            <a:graphicFrameLocks noGrp="1"/>
          </p:cNvGraphicFramePr>
          <p:nvPr>
            <p:extLst/>
          </p:nvPr>
        </p:nvGraphicFramePr>
        <p:xfrm>
          <a:off x="655637" y="1897062"/>
          <a:ext cx="5638800" cy="4572000"/>
        </p:xfrm>
        <a:graphic>
          <a:graphicData uri="http://schemas.openxmlformats.org/drawingml/2006/table">
            <a:tbl>
              <a:tblPr firstRow="1" firstCol="1" bandRow="1">
                <a:tableStyleId>{0660B408-B3CF-4A94-85FC-2B1E0A45F4A2}</a:tableStyleId>
              </a:tblPr>
              <a:tblGrid>
                <a:gridCol w="1295400"/>
                <a:gridCol w="4343400"/>
              </a:tblGrid>
              <a:tr h="1308193">
                <a:tc>
                  <a:txBody>
                    <a:bodyPr/>
                    <a:lstStyle/>
                    <a:p>
                      <a:endParaRPr lang="en-US" sz="3600" dirty="0"/>
                    </a:p>
                  </a:txBody>
                  <a:tcPr>
                    <a:noFill/>
                  </a:tcPr>
                </a:tc>
                <a:tc>
                  <a:txBody>
                    <a:bodyPr/>
                    <a:lstStyle/>
                    <a:p>
                      <a:pPr algn="ctr"/>
                      <a:r>
                        <a:rPr lang="en-US" sz="3600" dirty="0" smtClean="0"/>
                        <a:t>Many-to-Many</a:t>
                      </a:r>
                      <a:endParaRPr lang="en-US" sz="3600" dirty="0"/>
                    </a:p>
                  </a:txBody>
                  <a:tcPr anchor="ctr">
                    <a:lnB w="12700" cap="flat" cmpd="sng" algn="ctr">
                      <a:solidFill>
                        <a:schemeClr val="tx1"/>
                      </a:solidFill>
                      <a:prstDash val="solid"/>
                      <a:round/>
                      <a:headEnd type="none" w="med" len="med"/>
                      <a:tailEnd type="none" w="med" len="med"/>
                    </a:lnB>
                    <a:solidFill>
                      <a:schemeClr val="tx2"/>
                    </a:solidFill>
                  </a:tcPr>
                </a:tc>
              </a:tr>
              <a:tr h="3263807">
                <a:tc>
                  <a:txBody>
                    <a:bodyPr/>
                    <a:lstStyle/>
                    <a:p>
                      <a:pPr algn="ctr"/>
                      <a:r>
                        <a:rPr lang="en-US" sz="3600" dirty="0" smtClean="0">
                          <a:solidFill>
                            <a:schemeClr val="bg1"/>
                          </a:solidFill>
                        </a:rPr>
                        <a:t>Content-Centric</a:t>
                      </a:r>
                      <a:endParaRPr lang="en-US" sz="3600" dirty="0">
                        <a:solidFill>
                          <a:schemeClr val="bg1"/>
                        </a:solidFill>
                      </a:endParaRP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3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6" name="Picture 5"/>
          <p:cNvPicPr>
            <a:picLocks noChangeAspect="1"/>
          </p:cNvPicPr>
          <p:nvPr/>
        </p:nvPicPr>
        <p:blipFill>
          <a:blip r:embed="rId3"/>
          <a:stretch>
            <a:fillRect/>
          </a:stretch>
        </p:blipFill>
        <p:spPr>
          <a:xfrm>
            <a:off x="3017837" y="3268662"/>
            <a:ext cx="2152650" cy="533400"/>
          </a:xfrm>
          <a:prstGeom prst="rect">
            <a:avLst/>
          </a:prstGeom>
        </p:spPr>
      </p:pic>
      <p:pic>
        <p:nvPicPr>
          <p:cNvPr id="3" name="Picture 2"/>
          <p:cNvPicPr>
            <a:picLocks noChangeAspect="1"/>
          </p:cNvPicPr>
          <p:nvPr/>
        </p:nvPicPr>
        <p:blipFill>
          <a:blip r:embed="rId4"/>
          <a:stretch>
            <a:fillRect/>
          </a:stretch>
        </p:blipFill>
        <p:spPr>
          <a:xfrm>
            <a:off x="2960687" y="3817049"/>
            <a:ext cx="2266950" cy="2631564"/>
          </a:xfrm>
          <a:prstGeom prst="rect">
            <a:avLst/>
          </a:prstGeom>
        </p:spPr>
      </p:pic>
    </p:spTree>
    <p:extLst>
      <p:ext uri="{BB962C8B-B14F-4D97-AF65-F5344CB8AC3E}">
        <p14:creationId xmlns:p14="http://schemas.microsoft.com/office/powerpoint/2010/main" val="126108576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Activities can surface valuable content</a:t>
            </a:r>
            <a:endParaRPr lang="en-US" dirty="0"/>
          </a:p>
        </p:txBody>
      </p:sp>
      <p:pic>
        <p:nvPicPr>
          <p:cNvPr id="4" name="Picture 3"/>
          <p:cNvPicPr>
            <a:picLocks noChangeAspect="1"/>
          </p:cNvPicPr>
          <p:nvPr/>
        </p:nvPicPr>
        <p:blipFill>
          <a:blip r:embed="rId3"/>
          <a:stretch>
            <a:fillRect/>
          </a:stretch>
        </p:blipFill>
        <p:spPr>
          <a:xfrm>
            <a:off x="3148806" y="2278062"/>
            <a:ext cx="5986462" cy="4515172"/>
          </a:xfrm>
          <a:prstGeom prst="rect">
            <a:avLst/>
          </a:prstGeom>
        </p:spPr>
      </p:pic>
      <p:sp>
        <p:nvSpPr>
          <p:cNvPr id="11" name="TextBox 10"/>
          <p:cNvSpPr txBox="1"/>
          <p:nvPr/>
        </p:nvSpPr>
        <p:spPr>
          <a:xfrm>
            <a:off x="9811998" y="2351355"/>
            <a:ext cx="9666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Tags</a:t>
            </a:r>
          </a:p>
        </p:txBody>
      </p:sp>
      <p:sp>
        <p:nvSpPr>
          <p:cNvPr id="12" name="TextBox 11"/>
          <p:cNvSpPr txBox="1"/>
          <p:nvPr/>
        </p:nvSpPr>
        <p:spPr>
          <a:xfrm>
            <a:off x="3557334" y="1320632"/>
            <a:ext cx="216790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Edits &amp; views</a:t>
            </a:r>
          </a:p>
        </p:txBody>
      </p:sp>
      <p:sp>
        <p:nvSpPr>
          <p:cNvPr id="13" name="TextBox 12"/>
          <p:cNvSpPr txBox="1"/>
          <p:nvPr/>
        </p:nvSpPr>
        <p:spPr>
          <a:xfrm>
            <a:off x="9648277" y="3700500"/>
            <a:ext cx="183928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Comments</a:t>
            </a:r>
          </a:p>
        </p:txBody>
      </p:sp>
      <p:sp>
        <p:nvSpPr>
          <p:cNvPr id="18" name="TextBox 17"/>
          <p:cNvSpPr txBox="1"/>
          <p:nvPr/>
        </p:nvSpPr>
        <p:spPr>
          <a:xfrm>
            <a:off x="1507412" y="1753080"/>
            <a:ext cx="138563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Follows</a:t>
            </a:r>
          </a:p>
        </p:txBody>
      </p:sp>
      <p:sp>
        <p:nvSpPr>
          <p:cNvPr id="19" name="TextBox 18"/>
          <p:cNvSpPr txBox="1"/>
          <p:nvPr/>
        </p:nvSpPr>
        <p:spPr>
          <a:xfrm>
            <a:off x="469116" y="2647122"/>
            <a:ext cx="156113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Searches</a:t>
            </a:r>
          </a:p>
        </p:txBody>
      </p:sp>
      <p:sp>
        <p:nvSpPr>
          <p:cNvPr id="20" name="TextBox 19"/>
          <p:cNvSpPr txBox="1"/>
          <p:nvPr/>
        </p:nvSpPr>
        <p:spPr>
          <a:xfrm>
            <a:off x="7751171" y="1161390"/>
            <a:ext cx="276819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Editorial selection</a:t>
            </a:r>
          </a:p>
        </p:txBody>
      </p:sp>
      <p:sp>
        <p:nvSpPr>
          <p:cNvPr id="21" name="TextBox 20"/>
          <p:cNvSpPr txBox="1"/>
          <p:nvPr/>
        </p:nvSpPr>
        <p:spPr>
          <a:xfrm>
            <a:off x="920406" y="4119711"/>
            <a:ext cx="102521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Likes</a:t>
            </a:r>
          </a:p>
        </p:txBody>
      </p:sp>
      <p:sp>
        <p:nvSpPr>
          <p:cNvPr id="30" name="Freeform 29"/>
          <p:cNvSpPr/>
          <p:nvPr/>
        </p:nvSpPr>
        <p:spPr bwMode="auto">
          <a:xfrm>
            <a:off x="1507412" y="4639407"/>
            <a:ext cx="1658869" cy="613035"/>
          </a:xfrm>
          <a:custGeom>
            <a:avLst/>
            <a:gdLst>
              <a:gd name="connsiteX0" fmla="*/ 0 w 1869744"/>
              <a:gd name="connsiteY0" fmla="*/ 0 h 1064525"/>
              <a:gd name="connsiteX1" fmla="*/ 300251 w 1869744"/>
              <a:gd name="connsiteY1" fmla="*/ 518614 h 1064525"/>
              <a:gd name="connsiteX2" fmla="*/ 1228299 w 1869744"/>
              <a:gd name="connsiteY2" fmla="*/ 682388 h 1064525"/>
              <a:gd name="connsiteX3" fmla="*/ 1869744 w 1869744"/>
              <a:gd name="connsiteY3" fmla="*/ 1064525 h 1064525"/>
            </a:gdLst>
            <a:ahLst/>
            <a:cxnLst>
              <a:cxn ang="0">
                <a:pos x="connsiteX0" y="connsiteY0"/>
              </a:cxn>
              <a:cxn ang="0">
                <a:pos x="connsiteX1" y="connsiteY1"/>
              </a:cxn>
              <a:cxn ang="0">
                <a:pos x="connsiteX2" y="connsiteY2"/>
              </a:cxn>
              <a:cxn ang="0">
                <a:pos x="connsiteX3" y="connsiteY3"/>
              </a:cxn>
            </a:cxnLst>
            <a:rect l="l" t="t" r="r" b="b"/>
            <a:pathLst>
              <a:path w="1869744" h="1064525">
                <a:moveTo>
                  <a:pt x="0" y="0"/>
                </a:moveTo>
                <a:cubicBezTo>
                  <a:pt x="47767" y="202441"/>
                  <a:pt x="95535" y="404883"/>
                  <a:pt x="300251" y="518614"/>
                </a:cubicBezTo>
                <a:cubicBezTo>
                  <a:pt x="504967" y="632345"/>
                  <a:pt x="966717" y="591403"/>
                  <a:pt x="1228299" y="682388"/>
                </a:cubicBezTo>
                <a:cubicBezTo>
                  <a:pt x="1489881" y="773373"/>
                  <a:pt x="1489881" y="798394"/>
                  <a:pt x="1869744" y="1064525"/>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Freeform 30"/>
          <p:cNvSpPr/>
          <p:nvPr/>
        </p:nvSpPr>
        <p:spPr bwMode="auto">
          <a:xfrm>
            <a:off x="1433015" y="3111690"/>
            <a:ext cx="1733266" cy="965705"/>
          </a:xfrm>
          <a:custGeom>
            <a:avLst/>
            <a:gdLst>
              <a:gd name="connsiteX0" fmla="*/ 0 w 1733266"/>
              <a:gd name="connsiteY0" fmla="*/ 0 h 1392071"/>
              <a:gd name="connsiteX1" fmla="*/ 423081 w 1733266"/>
              <a:gd name="connsiteY1" fmla="*/ 818865 h 1392071"/>
              <a:gd name="connsiteX2" fmla="*/ 1091821 w 1733266"/>
              <a:gd name="connsiteY2" fmla="*/ 777922 h 1392071"/>
              <a:gd name="connsiteX3" fmla="*/ 1733266 w 1733266"/>
              <a:gd name="connsiteY3" fmla="*/ 1392071 h 1392071"/>
            </a:gdLst>
            <a:ahLst/>
            <a:cxnLst>
              <a:cxn ang="0">
                <a:pos x="connsiteX0" y="connsiteY0"/>
              </a:cxn>
              <a:cxn ang="0">
                <a:pos x="connsiteX1" y="connsiteY1"/>
              </a:cxn>
              <a:cxn ang="0">
                <a:pos x="connsiteX2" y="connsiteY2"/>
              </a:cxn>
              <a:cxn ang="0">
                <a:pos x="connsiteX3" y="connsiteY3"/>
              </a:cxn>
            </a:cxnLst>
            <a:rect l="l" t="t" r="r" b="b"/>
            <a:pathLst>
              <a:path w="1733266" h="1392071">
                <a:moveTo>
                  <a:pt x="0" y="0"/>
                </a:moveTo>
                <a:cubicBezTo>
                  <a:pt x="120555" y="344605"/>
                  <a:pt x="241111" y="689211"/>
                  <a:pt x="423081" y="818865"/>
                </a:cubicBezTo>
                <a:cubicBezTo>
                  <a:pt x="605051" y="948519"/>
                  <a:pt x="873457" y="682388"/>
                  <a:pt x="1091821" y="777922"/>
                </a:cubicBezTo>
                <a:cubicBezTo>
                  <a:pt x="1310185" y="873456"/>
                  <a:pt x="1430741" y="1310185"/>
                  <a:pt x="1733266" y="1392071"/>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Freeform 32"/>
          <p:cNvSpPr/>
          <p:nvPr/>
        </p:nvSpPr>
        <p:spPr bwMode="auto">
          <a:xfrm>
            <a:off x="2342045" y="2246793"/>
            <a:ext cx="824235" cy="796658"/>
          </a:xfrm>
          <a:custGeom>
            <a:avLst/>
            <a:gdLst>
              <a:gd name="connsiteX0" fmla="*/ 0 w 928048"/>
              <a:gd name="connsiteY0" fmla="*/ 0 h 1378424"/>
              <a:gd name="connsiteX1" fmla="*/ 245660 w 928048"/>
              <a:gd name="connsiteY1" fmla="*/ 641445 h 1378424"/>
              <a:gd name="connsiteX2" fmla="*/ 600501 w 928048"/>
              <a:gd name="connsiteY2" fmla="*/ 805218 h 1378424"/>
              <a:gd name="connsiteX3" fmla="*/ 928048 w 928048"/>
              <a:gd name="connsiteY3" fmla="*/ 1378424 h 1378424"/>
            </a:gdLst>
            <a:ahLst/>
            <a:cxnLst>
              <a:cxn ang="0">
                <a:pos x="connsiteX0" y="connsiteY0"/>
              </a:cxn>
              <a:cxn ang="0">
                <a:pos x="connsiteX1" y="connsiteY1"/>
              </a:cxn>
              <a:cxn ang="0">
                <a:pos x="connsiteX2" y="connsiteY2"/>
              </a:cxn>
              <a:cxn ang="0">
                <a:pos x="connsiteX3" y="connsiteY3"/>
              </a:cxn>
            </a:cxnLst>
            <a:rect l="l" t="t" r="r" b="b"/>
            <a:pathLst>
              <a:path w="928048" h="1378424">
                <a:moveTo>
                  <a:pt x="0" y="0"/>
                </a:moveTo>
                <a:cubicBezTo>
                  <a:pt x="72788" y="253621"/>
                  <a:pt x="145577" y="507242"/>
                  <a:pt x="245660" y="641445"/>
                </a:cubicBezTo>
                <a:cubicBezTo>
                  <a:pt x="345743" y="775648"/>
                  <a:pt x="486770" y="682388"/>
                  <a:pt x="600501" y="805218"/>
                </a:cubicBezTo>
                <a:cubicBezTo>
                  <a:pt x="714232" y="928048"/>
                  <a:pt x="789296" y="1219200"/>
                  <a:pt x="928048" y="1378424"/>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Freeform 33"/>
          <p:cNvSpPr/>
          <p:nvPr/>
        </p:nvSpPr>
        <p:spPr bwMode="auto">
          <a:xfrm>
            <a:off x="4608840" y="1789254"/>
            <a:ext cx="795674" cy="489922"/>
          </a:xfrm>
          <a:custGeom>
            <a:avLst/>
            <a:gdLst>
              <a:gd name="connsiteX0" fmla="*/ 0 w 259307"/>
              <a:gd name="connsiteY0" fmla="*/ 0 h 709683"/>
              <a:gd name="connsiteX1" fmla="*/ 177421 w 259307"/>
              <a:gd name="connsiteY1" fmla="*/ 313898 h 709683"/>
              <a:gd name="connsiteX2" fmla="*/ 191069 w 259307"/>
              <a:gd name="connsiteY2" fmla="*/ 545910 h 709683"/>
              <a:gd name="connsiteX3" fmla="*/ 259307 w 259307"/>
              <a:gd name="connsiteY3" fmla="*/ 709683 h 709683"/>
            </a:gdLst>
            <a:ahLst/>
            <a:cxnLst>
              <a:cxn ang="0">
                <a:pos x="connsiteX0" y="connsiteY0"/>
              </a:cxn>
              <a:cxn ang="0">
                <a:pos x="connsiteX1" y="connsiteY1"/>
              </a:cxn>
              <a:cxn ang="0">
                <a:pos x="connsiteX2" y="connsiteY2"/>
              </a:cxn>
              <a:cxn ang="0">
                <a:pos x="connsiteX3" y="connsiteY3"/>
              </a:cxn>
            </a:cxnLst>
            <a:rect l="l" t="t" r="r" b="b"/>
            <a:pathLst>
              <a:path w="259307" h="709683">
                <a:moveTo>
                  <a:pt x="0" y="0"/>
                </a:moveTo>
                <a:cubicBezTo>
                  <a:pt x="72788" y="111456"/>
                  <a:pt x="145576" y="222913"/>
                  <a:pt x="177421" y="313898"/>
                </a:cubicBezTo>
                <a:cubicBezTo>
                  <a:pt x="209266" y="404883"/>
                  <a:pt x="177421" y="479946"/>
                  <a:pt x="191069" y="545910"/>
                </a:cubicBezTo>
                <a:cubicBezTo>
                  <a:pt x="204717" y="611874"/>
                  <a:pt x="225188" y="611874"/>
                  <a:pt x="259307" y="709683"/>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Freeform 34"/>
          <p:cNvSpPr/>
          <p:nvPr/>
        </p:nvSpPr>
        <p:spPr bwMode="auto">
          <a:xfrm>
            <a:off x="7256783" y="1624084"/>
            <a:ext cx="1347358" cy="655092"/>
          </a:xfrm>
          <a:custGeom>
            <a:avLst/>
            <a:gdLst>
              <a:gd name="connsiteX0" fmla="*/ 300251 w 319950"/>
              <a:gd name="connsiteY0" fmla="*/ 0 h 668740"/>
              <a:gd name="connsiteX1" fmla="*/ 300251 w 319950"/>
              <a:gd name="connsiteY1" fmla="*/ 313898 h 668740"/>
              <a:gd name="connsiteX2" fmla="*/ 95534 w 319950"/>
              <a:gd name="connsiteY2" fmla="*/ 423080 h 668740"/>
              <a:gd name="connsiteX3" fmla="*/ 0 w 319950"/>
              <a:gd name="connsiteY3" fmla="*/ 668740 h 668740"/>
            </a:gdLst>
            <a:ahLst/>
            <a:cxnLst>
              <a:cxn ang="0">
                <a:pos x="connsiteX0" y="connsiteY0"/>
              </a:cxn>
              <a:cxn ang="0">
                <a:pos x="connsiteX1" y="connsiteY1"/>
              </a:cxn>
              <a:cxn ang="0">
                <a:pos x="connsiteX2" y="connsiteY2"/>
              </a:cxn>
              <a:cxn ang="0">
                <a:pos x="connsiteX3" y="connsiteY3"/>
              </a:cxn>
            </a:cxnLst>
            <a:rect l="l" t="t" r="r" b="b"/>
            <a:pathLst>
              <a:path w="319950" h="668740">
                <a:moveTo>
                  <a:pt x="300251" y="0"/>
                </a:moveTo>
                <a:cubicBezTo>
                  <a:pt x="317311" y="121692"/>
                  <a:pt x="334371" y="243385"/>
                  <a:pt x="300251" y="313898"/>
                </a:cubicBezTo>
                <a:cubicBezTo>
                  <a:pt x="266131" y="384411"/>
                  <a:pt x="145576" y="363940"/>
                  <a:pt x="95534" y="423080"/>
                </a:cubicBezTo>
                <a:cubicBezTo>
                  <a:pt x="45492" y="482220"/>
                  <a:pt x="38669" y="461749"/>
                  <a:pt x="0" y="668740"/>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Freeform 36"/>
          <p:cNvSpPr/>
          <p:nvPr/>
        </p:nvSpPr>
        <p:spPr bwMode="auto">
          <a:xfrm>
            <a:off x="9116704" y="2906843"/>
            <a:ext cx="1137121" cy="659161"/>
          </a:xfrm>
          <a:custGeom>
            <a:avLst/>
            <a:gdLst>
              <a:gd name="connsiteX0" fmla="*/ 1555845 w 1555845"/>
              <a:gd name="connsiteY0" fmla="*/ 0 h 1446662"/>
              <a:gd name="connsiteX1" fmla="*/ 1187356 w 1555845"/>
              <a:gd name="connsiteY1" fmla="*/ 818865 h 1446662"/>
              <a:gd name="connsiteX2" fmla="*/ 395786 w 1555845"/>
              <a:gd name="connsiteY2" fmla="*/ 1132764 h 1446662"/>
              <a:gd name="connsiteX3" fmla="*/ 0 w 1555845"/>
              <a:gd name="connsiteY3" fmla="*/ 1446662 h 1446662"/>
            </a:gdLst>
            <a:ahLst/>
            <a:cxnLst>
              <a:cxn ang="0">
                <a:pos x="connsiteX0" y="connsiteY0"/>
              </a:cxn>
              <a:cxn ang="0">
                <a:pos x="connsiteX1" y="connsiteY1"/>
              </a:cxn>
              <a:cxn ang="0">
                <a:pos x="connsiteX2" y="connsiteY2"/>
              </a:cxn>
              <a:cxn ang="0">
                <a:pos x="connsiteX3" y="connsiteY3"/>
              </a:cxn>
            </a:cxnLst>
            <a:rect l="l" t="t" r="r" b="b"/>
            <a:pathLst>
              <a:path w="1555845" h="1446662">
                <a:moveTo>
                  <a:pt x="1555845" y="0"/>
                </a:moveTo>
                <a:cubicBezTo>
                  <a:pt x="1468272" y="315035"/>
                  <a:pt x="1380699" y="630071"/>
                  <a:pt x="1187356" y="818865"/>
                </a:cubicBezTo>
                <a:cubicBezTo>
                  <a:pt x="994013" y="1007659"/>
                  <a:pt x="593679" y="1028131"/>
                  <a:pt x="395786" y="1132764"/>
                </a:cubicBezTo>
                <a:cubicBezTo>
                  <a:pt x="197893" y="1237397"/>
                  <a:pt x="175146" y="1198728"/>
                  <a:pt x="0" y="1446662"/>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Freeform 37"/>
          <p:cNvSpPr/>
          <p:nvPr/>
        </p:nvSpPr>
        <p:spPr bwMode="auto">
          <a:xfrm>
            <a:off x="9116704" y="4273637"/>
            <a:ext cx="1137121" cy="475525"/>
          </a:xfrm>
          <a:custGeom>
            <a:avLst/>
            <a:gdLst>
              <a:gd name="connsiteX0" fmla="*/ 1651380 w 1651380"/>
              <a:gd name="connsiteY0" fmla="*/ 0 h 1119117"/>
              <a:gd name="connsiteX1" fmla="*/ 1296538 w 1651380"/>
              <a:gd name="connsiteY1" fmla="*/ 545911 h 1119117"/>
              <a:gd name="connsiteX2" fmla="*/ 477672 w 1651380"/>
              <a:gd name="connsiteY2" fmla="*/ 805218 h 1119117"/>
              <a:gd name="connsiteX3" fmla="*/ 0 w 1651380"/>
              <a:gd name="connsiteY3" fmla="*/ 1119117 h 1119117"/>
            </a:gdLst>
            <a:ahLst/>
            <a:cxnLst>
              <a:cxn ang="0">
                <a:pos x="connsiteX0" y="connsiteY0"/>
              </a:cxn>
              <a:cxn ang="0">
                <a:pos x="connsiteX1" y="connsiteY1"/>
              </a:cxn>
              <a:cxn ang="0">
                <a:pos x="connsiteX2" y="connsiteY2"/>
              </a:cxn>
              <a:cxn ang="0">
                <a:pos x="connsiteX3" y="connsiteY3"/>
              </a:cxn>
            </a:cxnLst>
            <a:rect l="l" t="t" r="r" b="b"/>
            <a:pathLst>
              <a:path w="1651380" h="1119117">
                <a:moveTo>
                  <a:pt x="1651380" y="0"/>
                </a:moveTo>
                <a:cubicBezTo>
                  <a:pt x="1571768" y="205854"/>
                  <a:pt x="1492156" y="411708"/>
                  <a:pt x="1296538" y="545911"/>
                </a:cubicBezTo>
                <a:cubicBezTo>
                  <a:pt x="1100920" y="680114"/>
                  <a:pt x="693762" y="709684"/>
                  <a:pt x="477672" y="805218"/>
                </a:cubicBezTo>
                <a:cubicBezTo>
                  <a:pt x="261582" y="900752"/>
                  <a:pt x="136478" y="943971"/>
                  <a:pt x="0" y="1119117"/>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50572450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127A4FED-1025-4717-889F-5D34546262E5}" vid="{A48438B8-C300-4E76-B649-FC27DE7D7C28}"/>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headEnd type="none" w="med" len="med"/>
          <a:tailEnd type="none" w="med" len="me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headEnd type="none" w="med" len="med"/>
          <a:tailEnd type="none" w="med" len="me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4F03BC-AC23-47E5-869D-15B8F67A2E57}"/>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Dev</Template>
  <TotalTime>1</TotalTime>
  <Words>4494</Words>
  <Application>Microsoft Office PowerPoint</Application>
  <PresentationFormat>Custom</PresentationFormat>
  <Paragraphs>480</Paragraphs>
  <Slides>40</Slides>
  <Notes>39</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40</vt:i4>
      </vt:variant>
    </vt:vector>
  </HeadingPairs>
  <TitlesOfParts>
    <vt:vector size="51" baseType="lpstr">
      <vt:lpstr>Arial</vt:lpstr>
      <vt:lpstr>Calibri</vt:lpstr>
      <vt:lpstr>Consolas</vt:lpstr>
      <vt:lpstr>Segoe Light</vt:lpstr>
      <vt:lpstr>Segoe UI</vt:lpstr>
      <vt:lpstr>Segoe UI Light</vt:lpstr>
      <vt:lpstr>Segoe UI Symbol</vt:lpstr>
      <vt:lpstr>Wingdings</vt:lpstr>
      <vt:lpstr>5-30499_SPC_2014_Dev_Template_16x9</vt:lpstr>
      <vt:lpstr>1_5-30499_SPC_2014_Dev_Template_16x9</vt:lpstr>
      <vt:lpstr>2_5-30499_SPC_2014_Dev_Template_16x9</vt:lpstr>
      <vt:lpstr>PowerPoint Presentation</vt:lpstr>
      <vt:lpstr>Make your SharePoint portal  social in 1-2-3!</vt:lpstr>
      <vt:lpstr>Key takeaways</vt:lpstr>
      <vt:lpstr>What is social collaboration?</vt:lpstr>
      <vt:lpstr>PowerPoint Presentation</vt:lpstr>
      <vt:lpstr>Most company portals are not personal and social</vt:lpstr>
      <vt:lpstr>Most portals are not personal or social</vt:lpstr>
      <vt:lpstr>What is a personal and social portal?</vt:lpstr>
      <vt:lpstr>Activities can surface valuable content</vt:lpstr>
      <vt:lpstr>Demo</vt:lpstr>
      <vt:lpstr>Key technologies to drive this experience</vt:lpstr>
      <vt:lpstr>Cross site publishing</vt:lpstr>
      <vt:lpstr>Adaptive Experiences from a few Parameterized Pages</vt:lpstr>
      <vt:lpstr>Targeted search driven content</vt:lpstr>
      <vt:lpstr>Rendering a page</vt:lpstr>
      <vt:lpstr>Demo</vt:lpstr>
      <vt:lpstr>Cross site publishing roadmap</vt:lpstr>
      <vt:lpstr>Yammer integration</vt:lpstr>
      <vt:lpstr>Yammer Integration Options</vt:lpstr>
      <vt:lpstr>Open Graph API Overview</vt:lpstr>
      <vt:lpstr>Open Graph Activities</vt:lpstr>
      <vt:lpstr>Demo</vt:lpstr>
      <vt:lpstr>Recommendations</vt:lpstr>
      <vt:lpstr>Search enables “activity based” recommendations</vt:lpstr>
      <vt:lpstr>Search</vt:lpstr>
      <vt:lpstr>Search and popularity</vt:lpstr>
      <vt:lpstr>Recommendations through search</vt:lpstr>
      <vt:lpstr>Targeted recommendations</vt:lpstr>
      <vt:lpstr>Demo</vt:lpstr>
      <vt:lpstr>Personalized Recommendations</vt:lpstr>
      <vt:lpstr>Personalized Recommendations</vt:lpstr>
      <vt:lpstr>Personalized Recommendations</vt:lpstr>
      <vt:lpstr>Futures</vt:lpstr>
      <vt:lpstr>PowerPoint Presentation</vt:lpstr>
      <vt:lpstr>PowerPoint Presentation</vt:lpstr>
      <vt:lpstr> Session recap</vt:lpstr>
      <vt:lpstr>PowerPoint Presentation</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your SharePoint portal social in 1-2-3!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2014-03-04T02:12:39Z</dcterms:created>
  <dcterms:modified xsi:type="dcterms:W3CDTF">2014-03-04T19:12:59Z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