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48"/>
  </p:notesMasterIdLst>
  <p:handoutMasterIdLst>
    <p:handoutMasterId r:id="rId49"/>
  </p:handoutMasterIdLst>
  <p:sldIdLst>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57" r:id="rId46"/>
    <p:sldId id="298" r:id="rId4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Jon Waite" initials="JW" lastIdx="1" clrIdx="2">
    <p:extLst>
      <p:ext uri="{19B8F6BF-5375-455C-9EA6-DF929625EA0E}">
        <p15:presenceInfo xmlns:p15="http://schemas.microsoft.com/office/powerpoint/2012/main" userId="S-1-5-21-124525095-708259637-1543119021-6960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555"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3" d="2"/>
        <a:sy n="3" d="2"/>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commentAuthors" Target="commen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26148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97EC2E71-BC3B-49B8-B2BF-93DCC9B91A9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13560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97EC2E71-BC3B-49B8-B2BF-93DCC9B91A9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29977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607FEF6-51AF-48C8-B980-02D0985C9D8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4033030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E32B8D9-5DC8-4398-B0DA-180A6F20348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758649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E32B8D9-5DC8-4398-B0DA-180A6F20348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23339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E32B8D9-5DC8-4398-B0DA-180A6F20348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135094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5416BA-65F7-274A-AD61-D0FA78F3AA6E}"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484001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8712000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91557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856913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84718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284644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526158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52117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14366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464129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39876944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42650994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4840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065970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652213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59832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Segoe UI Light" pitchFamily="34" charset="0"/>
              <a:ea typeface="+mn-ea"/>
              <a:cs typeface="+mn-cs"/>
            </a:endParaRPr>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11B54F2-43D5-479F-9EC3-276E00ED13B2}"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497992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27033554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24154424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34542438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288754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41</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47266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604333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25689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574571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39797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13286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97EC2E71-BC3B-49B8-B2BF-93DCC9B91A9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49694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97EC2E71-BC3B-49B8-B2BF-93DCC9B91A9A}"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648191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4095307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0146637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7233961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6012762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158600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9820000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020166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68650748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127866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2940014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06566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8420317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048675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5519639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571604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5775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54714490"/>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0503337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34811731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17548101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32272214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892776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06791653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943904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77256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51104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860373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0929122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235072912"/>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38.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hyperlink" Target="http://qpcserver:32843/-GUID-of-the-SSA-/SearchService.svc" TargetMode="External"/><Relationship Id="rId2" Type="http://schemas.openxmlformats.org/officeDocument/2006/relationships/notesSlide" Target="../notesSlides/notesSlide19.xml"/><Relationship Id="rId1" Type="http://schemas.openxmlformats.org/officeDocument/2006/relationships/slideLayout" Target="../slideLayouts/slideLayout38.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8.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3" Type="http://schemas.openxmlformats.org/officeDocument/2006/relationships/hyperlink" Target="http://qpcserver:32843/-GUID-of-the-SSA-/SearchService.svc" TargetMode="External"/><Relationship Id="rId2" Type="http://schemas.openxmlformats.org/officeDocument/2006/relationships/notesSlide" Target="../notesSlides/notesSlide26.xml"/><Relationship Id="rId1" Type="http://schemas.openxmlformats.org/officeDocument/2006/relationships/slideLayout" Target="../slideLayouts/slideLayout38.xml"/><Relationship Id="rId5" Type="http://schemas.openxmlformats.org/officeDocument/2006/relationships/image" Target="../media/image12.PNG"/><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38.xml"/><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hyperlink" Target="http://spdemo/results.aspx?k=tps" TargetMode="External"/><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5.xml"/><Relationship Id="rId1" Type="http://schemas.openxmlformats.org/officeDocument/2006/relationships/tags" Target="../tags/tag1.xml"/><Relationship Id="rId5" Type="http://schemas.openxmlformats.org/officeDocument/2006/relationships/hyperlink" Target="file:///\\srv\gthrsvc"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00358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Check Timer Service/Timer Jobs</a:t>
            </a:r>
          </a:p>
        </p:txBody>
      </p:sp>
      <p:sp>
        <p:nvSpPr>
          <p:cNvPr id="6" name="Text Placeholder 5"/>
          <p:cNvSpPr>
            <a:spLocks noGrp="1"/>
          </p:cNvSpPr>
          <p:nvPr>
            <p:ph type="body" sz="quarter" idx="11"/>
          </p:nvPr>
        </p:nvSpPr>
        <p:spPr>
          <a:xfrm>
            <a:off x="274639" y="1212849"/>
            <a:ext cx="11889564" cy="3724096"/>
          </a:xfrm>
        </p:spPr>
        <p:txBody>
          <a:bodyPr/>
          <a:lstStyle/>
          <a:p>
            <a:r>
              <a:rPr lang="en-US" dirty="0" smtClean="0">
                <a:solidFill>
                  <a:schemeClr val="tx2"/>
                </a:solidFill>
              </a:rPr>
              <a:t>Application Server Administration Service Timer Job </a:t>
            </a:r>
          </a:p>
          <a:p>
            <a:pPr lvl="1"/>
            <a:r>
              <a:rPr lang="en-US" dirty="0" smtClean="0"/>
              <a:t>Ensure this job is running and Synchronize is succeeding by examining ULS</a:t>
            </a:r>
          </a:p>
          <a:p>
            <a:pPr lvl="1"/>
            <a:endParaRPr lang="en-US" dirty="0"/>
          </a:p>
          <a:p>
            <a:pPr lvl="2"/>
            <a:r>
              <a:rPr lang="en-US" dirty="0" smtClean="0">
                <a:latin typeface="Consolas" panose="020B0609020204030204" pitchFamily="49" charset="0"/>
                <a:cs typeface="Consolas" panose="020B0609020204030204" pitchFamily="49" charset="0"/>
              </a:rPr>
              <a:t>Message: Name=Timer </a:t>
            </a:r>
            <a:r>
              <a:rPr lang="en-US" dirty="0">
                <a:latin typeface="Consolas" panose="020B0609020204030204" pitchFamily="49" charset="0"/>
                <a:cs typeface="Consolas" panose="020B0609020204030204" pitchFamily="49" charset="0"/>
              </a:rPr>
              <a:t>Job </a:t>
            </a:r>
            <a:r>
              <a:rPr lang="en-US" dirty="0" smtClean="0">
                <a:latin typeface="Consolas" panose="020B0609020204030204" pitchFamily="49" charset="0"/>
                <a:cs typeface="Consolas" panose="020B0609020204030204" pitchFamily="49" charset="0"/>
              </a:rPr>
              <a:t>job-application-server-admin-service</a:t>
            </a:r>
          </a:p>
          <a:p>
            <a:pPr lvl="2"/>
            <a:r>
              <a:rPr lang="en-US" dirty="0" smtClean="0">
                <a:latin typeface="Consolas" panose="020B0609020204030204" pitchFamily="49" charset="0"/>
                <a:cs typeface="Consolas" panose="020B0609020204030204" pitchFamily="49" charset="0"/>
              </a:rPr>
              <a:t>Message: </a:t>
            </a:r>
            <a:r>
              <a:rPr lang="en-US" dirty="0">
                <a:latin typeface="Consolas" panose="020B0609020204030204" pitchFamily="49" charset="0"/>
                <a:cs typeface="Consolas" panose="020B0609020204030204" pitchFamily="49" charset="0"/>
              </a:rPr>
              <a:t>synchronizing search service </a:t>
            </a:r>
            <a:r>
              <a:rPr lang="en-US" dirty="0" smtClean="0">
                <a:latin typeface="Consolas" panose="020B0609020204030204" pitchFamily="49" charset="0"/>
                <a:cs typeface="Consolas" panose="020B0609020204030204" pitchFamily="49" charset="0"/>
              </a:rPr>
              <a:t>instance</a:t>
            </a:r>
          </a:p>
          <a:p>
            <a:pPr lvl="2"/>
            <a:endParaRPr lang="en-US" dirty="0" smtClean="0">
              <a:latin typeface="Consolas" panose="020B0609020204030204" pitchFamily="49" charset="0"/>
              <a:cs typeface="Consolas" panose="020B0609020204030204" pitchFamily="49" charset="0"/>
            </a:endParaRPr>
          </a:p>
          <a:p>
            <a:pPr lvl="2"/>
            <a:r>
              <a:rPr lang="en-US" dirty="0" smtClean="0">
                <a:latin typeface="Consolas" panose="020B0609020204030204" pitchFamily="49" charset="0"/>
                <a:cs typeface="Consolas" panose="020B0609020204030204" pitchFamily="49" charset="0"/>
              </a:rPr>
              <a:t>Message: </a:t>
            </a:r>
            <a:r>
              <a:rPr lang="en-US" dirty="0">
                <a:latin typeface="Consolas" panose="020B0609020204030204" pitchFamily="49" charset="0"/>
                <a:cs typeface="Consolas" panose="020B0609020204030204" pitchFamily="49" charset="0"/>
              </a:rPr>
              <a:t>Done synchronizing </a:t>
            </a:r>
            <a:r>
              <a:rPr lang="en-US" dirty="0" err="1">
                <a:latin typeface="Consolas" panose="020B0609020204030204" pitchFamily="49" charset="0"/>
                <a:cs typeface="Consolas" panose="020B0609020204030204" pitchFamily="49" charset="0"/>
              </a:rPr>
              <a:t>SearchServiceInstance</a:t>
            </a:r>
            <a:r>
              <a:rPr lang="en-US" dirty="0" smtClean="0">
                <a:latin typeface="Consolas" panose="020B0609020204030204" pitchFamily="49" charset="0"/>
                <a:cs typeface="Consolas" panose="020B0609020204030204" pitchFamily="49" charset="0"/>
              </a:rPr>
              <a:t>.</a:t>
            </a:r>
          </a:p>
          <a:p>
            <a:pPr lvl="2"/>
            <a:r>
              <a:rPr lang="en-US" dirty="0" smtClean="0">
                <a:latin typeface="Consolas" panose="020B0609020204030204" pitchFamily="49" charset="0"/>
                <a:cs typeface="Consolas" panose="020B0609020204030204" pitchFamily="49" charset="0"/>
              </a:rPr>
              <a:t>Message: </a:t>
            </a:r>
            <a:r>
              <a:rPr lang="en-US" dirty="0">
                <a:latin typeface="Consolas" panose="020B0609020204030204" pitchFamily="49" charset="0"/>
                <a:cs typeface="Consolas" panose="020B0609020204030204" pitchFamily="49" charset="0"/>
              </a:rPr>
              <a:t>Leaving Monitored Scope (Timer Job job-application-server-admin-service). Execution </a:t>
            </a:r>
            <a:r>
              <a:rPr lang="en-US" dirty="0" smtClean="0">
                <a:latin typeface="Consolas" panose="020B0609020204030204" pitchFamily="49" charset="0"/>
                <a:cs typeface="Consolas" panose="020B0609020204030204" pitchFamily="49" charset="0"/>
              </a:rPr>
              <a:t>Time=XXXX</a:t>
            </a:r>
          </a:p>
          <a:p>
            <a:pPr lvl="2"/>
            <a:endParaRPr lang="en-US" dirty="0" smtClean="0">
              <a:latin typeface="Consolas" panose="020B0609020204030204" pitchFamily="49" charset="0"/>
              <a:cs typeface="Consolas" panose="020B0609020204030204" pitchFamily="49" charset="0"/>
            </a:endParaRPr>
          </a:p>
        </p:txBody>
      </p:sp>
      <p:pic>
        <p:nvPicPr>
          <p:cNvPr id="2" name="Picture 1"/>
          <p:cNvPicPr>
            <a:picLocks noChangeAspect="1"/>
          </p:cNvPicPr>
          <p:nvPr/>
        </p:nvPicPr>
        <p:blipFill>
          <a:blip r:embed="rId3"/>
          <a:stretch>
            <a:fillRect/>
          </a:stretch>
        </p:blipFill>
        <p:spPr>
          <a:xfrm>
            <a:off x="1570037" y="906462"/>
            <a:ext cx="9116034" cy="56279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3674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ULS Logs</a:t>
            </a:r>
            <a:endParaRPr lang="en-US" dirty="0"/>
          </a:p>
        </p:txBody>
      </p:sp>
      <p:sp>
        <p:nvSpPr>
          <p:cNvPr id="4" name="Rectangle 3"/>
          <p:cNvSpPr/>
          <p:nvPr/>
        </p:nvSpPr>
        <p:spPr>
          <a:xfrm>
            <a:off x="247900" y="1375774"/>
            <a:ext cx="11795631" cy="5047536"/>
          </a:xfrm>
          <a:prstGeom prst="rect">
            <a:avLst/>
          </a:prstGeom>
        </p:spPr>
        <p:txBody>
          <a:bodyPr wrap="square">
            <a:spAutoFit/>
          </a:bodyPr>
          <a:lstStyle/>
          <a:p>
            <a:r>
              <a:rPr lang="en-US" b="1" dirty="0" smtClean="0">
                <a:solidFill>
                  <a:srgbClr val="505050"/>
                </a:solidFill>
              </a:rPr>
              <a:t>Example:</a:t>
            </a:r>
          </a:p>
          <a:p>
            <a:r>
              <a:rPr lang="en-US" dirty="0" smtClean="0">
                <a:solidFill>
                  <a:srgbClr val="505050"/>
                </a:solidFill>
              </a:rPr>
              <a:t>The </a:t>
            </a:r>
            <a:r>
              <a:rPr lang="en-US" dirty="0">
                <a:solidFill>
                  <a:srgbClr val="505050"/>
                </a:solidFill>
              </a:rPr>
              <a:t>application cannot be initialized.</a:t>
            </a:r>
          </a:p>
          <a:p>
            <a:r>
              <a:rPr lang="en-US" dirty="0">
                <a:solidFill>
                  <a:srgbClr val="505050"/>
                </a:solidFill>
              </a:rPr>
              <a:t>Context: Application '</a:t>
            </a:r>
            <a:r>
              <a:rPr lang="en-US" dirty="0" err="1">
                <a:solidFill>
                  <a:srgbClr val="505050"/>
                </a:solidFill>
              </a:rPr>
              <a:t>Search_Service_Application</a:t>
            </a:r>
            <a:r>
              <a:rPr lang="en-US" dirty="0">
                <a:solidFill>
                  <a:srgbClr val="505050"/>
                </a:solidFill>
              </a:rPr>
              <a:t>'</a:t>
            </a:r>
          </a:p>
          <a:p>
            <a:endParaRPr lang="en-US" dirty="0">
              <a:solidFill>
                <a:srgbClr val="505050"/>
              </a:solidFill>
            </a:endParaRPr>
          </a:p>
          <a:p>
            <a:r>
              <a:rPr lang="en-US" b="1" dirty="0">
                <a:solidFill>
                  <a:srgbClr val="505050"/>
                </a:solidFill>
              </a:rPr>
              <a:t>Details:</a:t>
            </a:r>
          </a:p>
          <a:p>
            <a:r>
              <a:rPr lang="en-US" dirty="0">
                <a:solidFill>
                  <a:srgbClr val="505050"/>
                </a:solidFill>
              </a:rPr>
              <a:t>The gatherer is shutting </a:t>
            </a:r>
            <a:r>
              <a:rPr lang="en-US" dirty="0" smtClean="0">
                <a:solidFill>
                  <a:srgbClr val="505050"/>
                </a:solidFill>
              </a:rPr>
              <a:t>down   </a:t>
            </a:r>
            <a:r>
              <a:rPr lang="en-US" dirty="0">
                <a:solidFill>
                  <a:srgbClr val="505050"/>
                </a:solidFill>
              </a:rPr>
              <a:t>(0x80040d23)</a:t>
            </a:r>
          </a:p>
          <a:p>
            <a:endParaRPr lang="en-US" dirty="0">
              <a:solidFill>
                <a:srgbClr val="505050"/>
              </a:solidFill>
            </a:endParaRPr>
          </a:p>
          <a:p>
            <a:r>
              <a:rPr lang="en-US" b="1" dirty="0" smtClean="0">
                <a:solidFill>
                  <a:srgbClr val="505050"/>
                </a:solidFill>
              </a:rPr>
              <a:t>ERROR</a:t>
            </a:r>
            <a:endParaRPr lang="en-US" b="1" dirty="0">
              <a:solidFill>
                <a:srgbClr val="505050"/>
              </a:solidFill>
            </a:endParaRPr>
          </a:p>
          <a:p>
            <a:r>
              <a:rPr lang="en-US" dirty="0">
                <a:solidFill>
                  <a:srgbClr val="505050"/>
                </a:solidFill>
              </a:rPr>
              <a:t>Application Server Administration job failed for service instance Microsoft.Office.Server.Search.Administration.SearchServiceInstance (ee54f9c5-2b43-4466-9e21-483389331abb).</a:t>
            </a:r>
          </a:p>
          <a:p>
            <a:endParaRPr lang="en-US" dirty="0">
              <a:solidFill>
                <a:srgbClr val="505050"/>
              </a:solidFill>
            </a:endParaRPr>
          </a:p>
          <a:p>
            <a:r>
              <a:rPr lang="en-US" dirty="0">
                <a:solidFill>
                  <a:srgbClr val="505050"/>
                </a:solidFill>
              </a:rPr>
              <a:t>Reason: The gatherer is shutting down.  </a:t>
            </a:r>
          </a:p>
          <a:p>
            <a:endParaRPr lang="en-US" dirty="0">
              <a:solidFill>
                <a:srgbClr val="505050"/>
              </a:solidFill>
            </a:endParaRPr>
          </a:p>
          <a:p>
            <a:r>
              <a:rPr lang="en-US" dirty="0">
                <a:solidFill>
                  <a:srgbClr val="505050"/>
                </a:solidFill>
              </a:rPr>
              <a:t>Technical Support Details</a:t>
            </a:r>
            <a:r>
              <a:rPr lang="en-US" dirty="0" smtClean="0">
                <a:solidFill>
                  <a:srgbClr val="505050"/>
                </a:solidFill>
              </a:rPr>
              <a:t>:</a:t>
            </a:r>
            <a:endParaRPr lang="en-US" dirty="0">
              <a:solidFill>
                <a:srgbClr val="505050"/>
              </a:solidFill>
            </a:endParaRPr>
          </a:p>
          <a:p>
            <a:r>
              <a:rPr lang="en-US" sz="1400" dirty="0" err="1">
                <a:solidFill>
                  <a:srgbClr val="505050"/>
                </a:solidFill>
              </a:rPr>
              <a:t>System.Runtime.InteropServices.COMException</a:t>
            </a:r>
            <a:r>
              <a:rPr lang="en-US" sz="1400" dirty="0">
                <a:solidFill>
                  <a:srgbClr val="505050"/>
                </a:solidFill>
              </a:rPr>
              <a:t> (0x80040D23): The gatherer is shutting down.  </a:t>
            </a:r>
          </a:p>
          <a:p>
            <a:r>
              <a:rPr lang="en-US" sz="1400" dirty="0">
                <a:solidFill>
                  <a:srgbClr val="505050"/>
                </a:solidFill>
              </a:rPr>
              <a:t>   at Microsoft.Office.Server.Search.Administration.MSSITLB.IGatherManagerAdmin3.get_ConfigurationVersion</a:t>
            </a:r>
            <a:r>
              <a:rPr lang="en-US" sz="1400" dirty="0" smtClean="0">
                <a:solidFill>
                  <a:srgbClr val="505050"/>
                </a:solidFill>
              </a:rPr>
              <a:t>()</a:t>
            </a:r>
            <a:endParaRPr lang="en-US" sz="1400" dirty="0">
              <a:solidFill>
                <a:srgbClr val="505050"/>
              </a:solidFill>
            </a:endParaRPr>
          </a:p>
          <a:p>
            <a:r>
              <a:rPr lang="en-US" sz="1400" dirty="0">
                <a:solidFill>
                  <a:srgbClr val="505050"/>
                </a:solidFill>
              </a:rPr>
              <a:t>   at Microsoft.Office.Server.Search.Administration.Gatherer.ProvisionGlobalProperties</a:t>
            </a:r>
            <a:r>
              <a:rPr lang="en-US" sz="1400" dirty="0" smtClean="0">
                <a:solidFill>
                  <a:srgbClr val="505050"/>
                </a:solidFill>
              </a:rPr>
              <a:t>()</a:t>
            </a:r>
            <a:endParaRPr lang="en-US" sz="1400" dirty="0">
              <a:solidFill>
                <a:srgbClr val="505050"/>
              </a:solidFill>
            </a:endParaRPr>
          </a:p>
          <a:p>
            <a:r>
              <a:rPr lang="en-US" sz="1400" dirty="0">
                <a:solidFill>
                  <a:srgbClr val="505050"/>
                </a:solidFill>
              </a:rPr>
              <a:t>   at Microsoft.Office.Server.Search.Administration.</a:t>
            </a:r>
            <a:r>
              <a:rPr lang="en-US" sz="1400" b="1" dirty="0">
                <a:solidFill>
                  <a:srgbClr val="FF0000"/>
                </a:solidFill>
              </a:rPr>
              <a:t>SearchServiceInstance.Synchronize</a:t>
            </a:r>
            <a:r>
              <a:rPr lang="en-US" sz="1400" b="1" dirty="0" smtClean="0">
                <a:solidFill>
                  <a:srgbClr val="505050">
                    <a:lumMod val="50000"/>
                  </a:srgbClr>
                </a:solidFill>
              </a:rPr>
              <a:t>()</a:t>
            </a:r>
            <a:endParaRPr lang="en-US" sz="1400" b="1" dirty="0">
              <a:solidFill>
                <a:srgbClr val="505050">
                  <a:lumMod val="50000"/>
                </a:srgbClr>
              </a:solidFill>
            </a:endParaRPr>
          </a:p>
          <a:p>
            <a:r>
              <a:rPr lang="en-US" sz="1400" dirty="0">
                <a:solidFill>
                  <a:srgbClr val="505050"/>
                </a:solidFill>
              </a:rPr>
              <a:t>   at Microsoft.Office.Server.Administration.ApplicationServerJob.ProvisionLocalSharedServiceInstances(Boolean </a:t>
            </a:r>
            <a:r>
              <a:rPr lang="en-US" sz="1400" dirty="0" err="1">
                <a:solidFill>
                  <a:srgbClr val="505050"/>
                </a:solidFill>
              </a:rPr>
              <a:t>isAdministrationServiceJob</a:t>
            </a:r>
            <a:r>
              <a:rPr lang="en-US" sz="1400" dirty="0" smtClean="0">
                <a:solidFill>
                  <a:srgbClr val="505050"/>
                </a:solidFill>
              </a:rPr>
              <a:t>)</a:t>
            </a:r>
            <a:endParaRPr lang="en-US" sz="1400" dirty="0">
              <a:solidFill>
                <a:srgbClr val="505050"/>
              </a:solidFill>
            </a:endParaRPr>
          </a:p>
        </p:txBody>
      </p:sp>
      <p:sp>
        <p:nvSpPr>
          <p:cNvPr id="6" name="Right Arrow 5"/>
          <p:cNvSpPr/>
          <p:nvPr/>
        </p:nvSpPr>
        <p:spPr bwMode="auto">
          <a:xfrm rot="7338510">
            <a:off x="6206975" y="4865368"/>
            <a:ext cx="1396960" cy="914400"/>
          </a:xfrm>
          <a:prstGeom prst="rightArrow">
            <a:avLst/>
          </a:prstGeom>
          <a:solidFill>
            <a:srgbClr val="FF0000"/>
          </a:solidFill>
          <a:ln>
            <a:solidFill>
              <a:srgbClr val="C00000"/>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009316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ULS Logs</a:t>
            </a:r>
            <a:endParaRPr lang="en-US" dirty="0"/>
          </a:p>
        </p:txBody>
      </p:sp>
      <p:sp>
        <p:nvSpPr>
          <p:cNvPr id="6" name="Text Placeholder 5"/>
          <p:cNvSpPr>
            <a:spLocks noGrp="1"/>
          </p:cNvSpPr>
          <p:nvPr>
            <p:ph type="body" sz="quarter" idx="11"/>
          </p:nvPr>
        </p:nvSpPr>
        <p:spPr>
          <a:xfrm>
            <a:off x="274639" y="1212849"/>
            <a:ext cx="11889564" cy="1077218"/>
          </a:xfrm>
        </p:spPr>
        <p:txBody>
          <a:bodyPr/>
          <a:lstStyle/>
          <a:p>
            <a:pPr lvl="1"/>
            <a:r>
              <a:rPr lang="en-US" sz="4000" dirty="0" smtClean="0">
                <a:solidFill>
                  <a:schemeClr val="tx2"/>
                </a:solidFill>
                <a:latin typeface="+mj-lt"/>
              </a:rPr>
              <a:t>Check </a:t>
            </a:r>
            <a:r>
              <a:rPr lang="en-US" sz="4000" dirty="0">
                <a:solidFill>
                  <a:schemeClr val="tx2"/>
                </a:solidFill>
                <a:latin typeface="+mj-lt"/>
              </a:rPr>
              <a:t>ULS logs on Crawler for </a:t>
            </a:r>
            <a:r>
              <a:rPr lang="en-US" sz="4000" dirty="0" smtClean="0">
                <a:solidFill>
                  <a:schemeClr val="tx2"/>
                </a:solidFill>
                <a:latin typeface="+mj-lt"/>
              </a:rPr>
              <a:t>errors</a:t>
            </a:r>
          </a:p>
          <a:p>
            <a:r>
              <a:rPr lang="en-US" sz="2000" dirty="0" smtClean="0">
                <a:solidFill>
                  <a:schemeClr val="tx1"/>
                </a:solidFill>
                <a:latin typeface="+mn-lt"/>
              </a:rPr>
              <a:t>If Application </a:t>
            </a:r>
            <a:r>
              <a:rPr lang="en-US" sz="2000" dirty="0">
                <a:solidFill>
                  <a:schemeClr val="tx1"/>
                </a:solidFill>
                <a:latin typeface="+mn-lt"/>
              </a:rPr>
              <a:t>Server Administration Service Timer Job </a:t>
            </a:r>
            <a:r>
              <a:rPr lang="en-US" sz="2000" dirty="0" smtClean="0">
                <a:solidFill>
                  <a:schemeClr val="tx1"/>
                </a:solidFill>
                <a:latin typeface="+mn-lt"/>
              </a:rPr>
              <a:t>isn’t running, you may see no entries at all.</a:t>
            </a:r>
            <a:endParaRPr lang="en-US" sz="2000" dirty="0">
              <a:solidFill>
                <a:schemeClr val="tx1"/>
              </a:solidFill>
              <a:latin typeface="+mn-lt"/>
            </a:endParaRPr>
          </a:p>
        </p:txBody>
      </p:sp>
      <p:sp>
        <p:nvSpPr>
          <p:cNvPr id="2" name="Rectangle 1"/>
          <p:cNvSpPr/>
          <p:nvPr/>
        </p:nvSpPr>
        <p:spPr>
          <a:xfrm>
            <a:off x="-182563" y="2659062"/>
            <a:ext cx="12268200" cy="1815882"/>
          </a:xfrm>
          <a:prstGeom prst="rect">
            <a:avLst/>
          </a:prstGeom>
        </p:spPr>
        <p:txBody>
          <a:bodyPr wrap="square">
            <a:spAutoFit/>
          </a:bodyPr>
          <a:lstStyle/>
          <a:p>
            <a:pPr lvl="1"/>
            <a:r>
              <a:rPr lang="en-US" sz="4000" dirty="0">
                <a:solidFill>
                  <a:srgbClr val="0072C6"/>
                </a:solidFill>
                <a:latin typeface="Segoe UI Light"/>
              </a:rPr>
              <a:t>SSP Job Control Service instance Status = online</a:t>
            </a:r>
          </a:p>
          <a:p>
            <a:pPr lvl="1"/>
            <a:r>
              <a:rPr lang="en-US" dirty="0">
                <a:solidFill>
                  <a:srgbClr val="505050"/>
                </a:solidFill>
              </a:rPr>
              <a:t>Hidden “Service on Server”</a:t>
            </a:r>
          </a:p>
          <a:p>
            <a:pPr lvl="1"/>
            <a:r>
              <a:rPr lang="en-US" dirty="0">
                <a:solidFill>
                  <a:srgbClr val="505050"/>
                </a:solidFill>
                <a:latin typeface="Consolas" panose="020B0609020204030204" pitchFamily="49" charset="0"/>
                <a:cs typeface="Consolas" panose="020B0609020204030204" pitchFamily="49" charset="0"/>
              </a:rPr>
              <a:t>PowerShell:</a:t>
            </a:r>
          </a:p>
          <a:p>
            <a:pPr lvl="1"/>
            <a:r>
              <a:rPr lang="en-US" dirty="0">
                <a:solidFill>
                  <a:srgbClr val="505050"/>
                </a:solidFill>
                <a:latin typeface="Consolas" panose="020B0609020204030204" pitchFamily="49" charset="0"/>
                <a:cs typeface="Consolas" panose="020B0609020204030204" pitchFamily="49" charset="0"/>
              </a:rPr>
              <a:t>	$</a:t>
            </a:r>
            <a:r>
              <a:rPr lang="en-US" dirty="0" err="1">
                <a:solidFill>
                  <a:srgbClr val="505050"/>
                </a:solidFill>
                <a:latin typeface="Consolas" panose="020B0609020204030204" pitchFamily="49" charset="0"/>
                <a:cs typeface="Consolas" panose="020B0609020204030204" pitchFamily="49" charset="0"/>
              </a:rPr>
              <a:t>sspjob</a:t>
            </a:r>
            <a:r>
              <a:rPr lang="en-US" dirty="0">
                <a:solidFill>
                  <a:srgbClr val="505050"/>
                </a:solidFill>
                <a:latin typeface="Consolas" panose="020B0609020204030204" pitchFamily="49" charset="0"/>
                <a:cs typeface="Consolas" panose="020B0609020204030204" pitchFamily="49" charset="0"/>
              </a:rPr>
              <a:t> = (Get-</a:t>
            </a:r>
            <a:r>
              <a:rPr lang="en-US" dirty="0" err="1">
                <a:solidFill>
                  <a:srgbClr val="505050"/>
                </a:solidFill>
                <a:latin typeface="Consolas" panose="020B0609020204030204" pitchFamily="49" charset="0"/>
                <a:cs typeface="Consolas" panose="020B0609020204030204" pitchFamily="49" charset="0"/>
              </a:rPr>
              <a:t>SPFarm</a:t>
            </a:r>
            <a:r>
              <a:rPr lang="en-US" dirty="0">
                <a:solidFill>
                  <a:srgbClr val="505050"/>
                </a:solidFill>
                <a:latin typeface="Consolas" panose="020B0609020204030204" pitchFamily="49" charset="0"/>
                <a:cs typeface="Consolas" panose="020B0609020204030204" pitchFamily="49" charset="0"/>
              </a:rPr>
              <a:t>).Servers[“&lt;</a:t>
            </a:r>
            <a:r>
              <a:rPr lang="en-US" dirty="0" err="1">
                <a:solidFill>
                  <a:srgbClr val="505050"/>
                </a:solidFill>
                <a:latin typeface="Consolas" panose="020B0609020204030204" pitchFamily="49" charset="0"/>
                <a:cs typeface="Consolas" panose="020B0609020204030204" pitchFamily="49" charset="0"/>
              </a:rPr>
              <a:t>servername</a:t>
            </a:r>
            <a:r>
              <a:rPr lang="en-US" dirty="0">
                <a:solidFill>
                  <a:srgbClr val="505050"/>
                </a:solidFill>
                <a:latin typeface="Consolas" panose="020B0609020204030204" pitchFamily="49" charset="0"/>
                <a:cs typeface="Consolas" panose="020B0609020204030204" pitchFamily="49" charset="0"/>
              </a:rPr>
              <a:t>&gt;"].</a:t>
            </a:r>
            <a:r>
              <a:rPr lang="en-US" dirty="0" err="1">
                <a:solidFill>
                  <a:srgbClr val="505050"/>
                </a:solidFill>
                <a:latin typeface="Consolas" panose="020B0609020204030204" pitchFamily="49" charset="0"/>
                <a:cs typeface="Consolas" panose="020B0609020204030204" pitchFamily="49" charset="0"/>
              </a:rPr>
              <a:t>ServiceInstances</a:t>
            </a:r>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a:t>
            </a:r>
          </a:p>
          <a:p>
            <a:pPr lvl="1"/>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               where {$_.</a:t>
            </a:r>
            <a:r>
              <a:rPr lang="en-US" dirty="0" err="1">
                <a:solidFill>
                  <a:srgbClr val="505050"/>
                </a:solidFill>
                <a:latin typeface="Consolas" panose="020B0609020204030204" pitchFamily="49" charset="0"/>
                <a:cs typeface="Consolas" panose="020B0609020204030204" pitchFamily="49" charset="0"/>
              </a:rPr>
              <a:t>typename</a:t>
            </a:r>
            <a:r>
              <a:rPr lang="en-US" dirty="0">
                <a:solidFill>
                  <a:srgbClr val="505050"/>
                </a:solidFill>
                <a:latin typeface="Consolas" panose="020B0609020204030204" pitchFamily="49" charset="0"/>
                <a:cs typeface="Consolas" panose="020B0609020204030204" pitchFamily="49" charset="0"/>
              </a:rPr>
              <a:t> -</a:t>
            </a:r>
            <a:r>
              <a:rPr lang="en-US" dirty="0" err="1">
                <a:solidFill>
                  <a:srgbClr val="505050"/>
                </a:solidFill>
                <a:latin typeface="Consolas" panose="020B0609020204030204" pitchFamily="49" charset="0"/>
                <a:cs typeface="Consolas" panose="020B0609020204030204" pitchFamily="49" charset="0"/>
              </a:rPr>
              <a:t>eq</a:t>
            </a:r>
            <a:r>
              <a:rPr lang="en-US" dirty="0">
                <a:solidFill>
                  <a:srgbClr val="505050"/>
                </a:solidFill>
                <a:latin typeface="Consolas" panose="020B0609020204030204" pitchFamily="49" charset="0"/>
                <a:cs typeface="Consolas" panose="020B0609020204030204" pitchFamily="49" charset="0"/>
              </a:rPr>
              <a:t> "SSP Job Control Service"}</a:t>
            </a:r>
          </a:p>
        </p:txBody>
      </p:sp>
    </p:spTree>
    <p:extLst>
      <p:ext uri="{BB962C8B-B14F-4D97-AF65-F5344CB8AC3E}">
        <p14:creationId xmlns:p14="http://schemas.microsoft.com/office/powerpoint/2010/main" val="500076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6141" y="1439862"/>
            <a:ext cx="11887200" cy="4657575"/>
          </a:xfrm>
          <a:prstGeom prst="rect">
            <a:avLst/>
          </a:prstGeom>
        </p:spPr>
        <p:txBody>
          <a:bodyPr vert="horz" wrap="square" lIns="146304" tIns="91440" rIns="146304" bIns="91440" rtlCol="0" anchor="b" anchorCtr="0">
            <a:noAutofit/>
          </a:bodyPr>
          <a:lstStyle>
            <a:lvl1pPr algn="l" defTabSz="932742" rtl="0" eaLnBrk="1" latinLnBrk="0" hangingPunct="1">
              <a:lnSpc>
                <a:spcPct val="90000"/>
              </a:lnSpc>
              <a:spcBef>
                <a:spcPct val="0"/>
              </a:spcBef>
              <a:buNone/>
              <a:defRPr lang="en-US" sz="9000" b="0" kern="1200" cap="none" spc="-306" baseline="0">
                <a:ln w="3175">
                  <a:noFill/>
                </a:ln>
                <a:gradFill>
                  <a:gsLst>
                    <a:gs pos="100000">
                      <a:srgbClr val="FFFFFF"/>
                    </a:gs>
                    <a:gs pos="0">
                      <a:srgbClr val="FFFFFF"/>
                    </a:gs>
                  </a:gsLst>
                  <a:lin ang="5400000" scaled="0"/>
                </a:gradFill>
                <a:effectLst/>
                <a:latin typeface="+mj-lt"/>
                <a:ea typeface="+mn-ea"/>
                <a:cs typeface="Segoe UI" pitchFamily="34" charset="0"/>
              </a:defRPr>
            </a:lvl1pPr>
          </a:lstStyle>
          <a:p>
            <a:pPr algn="ctr"/>
            <a:r>
              <a:rPr sz="6000" dirty="0" smtClean="0">
                <a:solidFill>
                  <a:srgbClr val="505050"/>
                </a:solidFill>
              </a:rPr>
              <a:t>The SharePoint Crawl is </a:t>
            </a:r>
            <a:r>
              <a:rPr sz="6000" dirty="0" err="1" smtClean="0">
                <a:solidFill>
                  <a:srgbClr val="505050"/>
                </a:solidFill>
              </a:rPr>
              <a:t>stateful</a:t>
            </a:r>
            <a:r>
              <a:rPr sz="6000" dirty="0" smtClean="0">
                <a:solidFill>
                  <a:srgbClr val="505050"/>
                </a:solidFill>
              </a:rPr>
              <a:t> with transitional “</a:t>
            </a:r>
            <a:r>
              <a:rPr sz="6000" dirty="0" err="1" smtClean="0">
                <a:solidFill>
                  <a:srgbClr val="505050"/>
                </a:solidFill>
              </a:rPr>
              <a:t>ing</a:t>
            </a:r>
            <a:r>
              <a:rPr sz="6000" dirty="0" smtClean="0">
                <a:solidFill>
                  <a:srgbClr val="505050"/>
                </a:solidFill>
              </a:rPr>
              <a:t>” states (e.g. start</a:t>
            </a:r>
            <a:r>
              <a:rPr sz="6000" dirty="0" smtClean="0">
                <a:solidFill>
                  <a:srgbClr val="0072C6">
                    <a:lumMod val="50000"/>
                    <a:lumOff val="50000"/>
                  </a:srgbClr>
                </a:solidFill>
              </a:rPr>
              <a:t>ing</a:t>
            </a:r>
            <a:r>
              <a:rPr sz="6000" dirty="0" smtClean="0">
                <a:solidFill>
                  <a:srgbClr val="505050"/>
                </a:solidFill>
              </a:rPr>
              <a:t>, complet</a:t>
            </a:r>
            <a:r>
              <a:rPr sz="6000" dirty="0" smtClean="0">
                <a:solidFill>
                  <a:srgbClr val="0072C6">
                    <a:lumMod val="50000"/>
                    <a:lumOff val="50000"/>
                  </a:srgbClr>
                </a:solidFill>
              </a:rPr>
              <a:t>ing</a:t>
            </a:r>
            <a:r>
              <a:rPr sz="6000" dirty="0" smtClean="0">
                <a:solidFill>
                  <a:srgbClr val="505050"/>
                </a:solidFill>
              </a:rPr>
              <a:t>, stopp</a:t>
            </a:r>
            <a:r>
              <a:rPr sz="6000" dirty="0" smtClean="0">
                <a:solidFill>
                  <a:srgbClr val="0072C6">
                    <a:lumMod val="50000"/>
                    <a:lumOff val="50000"/>
                  </a:srgbClr>
                </a:solidFill>
              </a:rPr>
              <a:t>ing</a:t>
            </a:r>
            <a:r>
              <a:rPr sz="6000" dirty="0" smtClean="0">
                <a:solidFill>
                  <a:srgbClr val="505050"/>
                </a:solidFill>
              </a:rPr>
              <a:t>, paus</a:t>
            </a:r>
            <a:r>
              <a:rPr sz="6000" dirty="0" smtClean="0">
                <a:solidFill>
                  <a:srgbClr val="0072C6">
                    <a:lumMod val="50000"/>
                    <a:lumOff val="50000"/>
                  </a:srgbClr>
                </a:solidFill>
              </a:rPr>
              <a:t>ing</a:t>
            </a:r>
            <a:r>
              <a:rPr sz="6000" dirty="0" smtClean="0">
                <a:solidFill>
                  <a:srgbClr val="505050"/>
                </a:solidFill>
              </a:rPr>
              <a:t>) and corresponding rest states (e.g. started, completed, stopped, paused)</a:t>
            </a:r>
          </a:p>
        </p:txBody>
      </p:sp>
      <p:sp>
        <p:nvSpPr>
          <p:cNvPr id="5" name="Title 2"/>
          <p:cNvSpPr txBox="1">
            <a:spLocks/>
          </p:cNvSpPr>
          <p:nvPr/>
        </p:nvSpPr>
        <p:spPr>
          <a:xfrm>
            <a:off x="547688" y="388336"/>
            <a:ext cx="11888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4800">
                <a:gradFill>
                  <a:gsLst>
                    <a:gs pos="1250">
                      <a:srgbClr val="505050"/>
                    </a:gs>
                    <a:gs pos="100000">
                      <a:srgbClr val="505050"/>
                    </a:gs>
                  </a:gsLst>
                  <a:lin ang="5400000" scaled="0"/>
                </a:gradFill>
              </a:rPr>
              <a:t>Crawl state lives in the database</a:t>
            </a:r>
          </a:p>
        </p:txBody>
      </p:sp>
    </p:spTree>
    <p:extLst>
      <p:ext uri="{BB962C8B-B14F-4D97-AF65-F5344CB8AC3E}">
        <p14:creationId xmlns:p14="http://schemas.microsoft.com/office/powerpoint/2010/main" val="176170128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823336" y="1164313"/>
          <a:ext cx="10948293" cy="5255316"/>
        </p:xfrm>
        <a:graphic>
          <a:graphicData uri="http://schemas.openxmlformats.org/drawingml/2006/table">
            <a:tbl>
              <a:tblPr firstRow="1" firstCol="1" bandRow="1">
                <a:tableStyleId>{6E25E649-3F16-4E02-A733-19D2CDBF48F0}</a:tableStyleId>
              </a:tblPr>
              <a:tblGrid>
                <a:gridCol w="1051501"/>
                <a:gridCol w="1133792"/>
                <a:gridCol w="6029008"/>
                <a:gridCol w="1676400"/>
                <a:gridCol w="1057592"/>
              </a:tblGrid>
              <a:tr h="261551">
                <a:tc>
                  <a:txBody>
                    <a:bodyPr/>
                    <a:lstStyle/>
                    <a:p>
                      <a:pPr marL="0" marR="0" algn="ctr">
                        <a:spcBef>
                          <a:spcPts val="0"/>
                        </a:spcBef>
                        <a:spcAft>
                          <a:spcPts val="0"/>
                        </a:spcAft>
                      </a:pPr>
                      <a:r>
                        <a:rPr lang="en-US" sz="1600" dirty="0">
                          <a:effectLst/>
                        </a:rPr>
                        <a:t>Status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75000"/>
                        <a:lumOff val="25000"/>
                      </a:schemeClr>
                    </a:solidFill>
                  </a:tcPr>
                </a:tc>
                <a:tc>
                  <a:txBody>
                    <a:bodyPr/>
                    <a:lstStyle/>
                    <a:p>
                      <a:pPr marL="0" marR="0" algn="ctr">
                        <a:spcBef>
                          <a:spcPts val="0"/>
                        </a:spcBef>
                        <a:spcAft>
                          <a:spcPts val="0"/>
                        </a:spcAft>
                      </a:pPr>
                      <a:r>
                        <a:rPr lang="en-US" sz="1600" dirty="0" err="1">
                          <a:effectLst/>
                        </a:rPr>
                        <a:t>SubStatus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75000"/>
                        <a:lumOff val="25000"/>
                      </a:schemeClr>
                    </a:solidFill>
                  </a:tcPr>
                </a:tc>
                <a:tc>
                  <a:txBody>
                    <a:bodyPr/>
                    <a:lstStyle/>
                    <a:p>
                      <a:pPr marL="0" marR="0">
                        <a:spcBef>
                          <a:spcPts val="0"/>
                        </a:spcBef>
                        <a:spcAft>
                          <a:spcPts val="0"/>
                        </a:spcAft>
                      </a:pPr>
                      <a:r>
                        <a:rPr lang="en-US" sz="1600" dirty="0" smtClean="0">
                          <a:effectLst/>
                        </a:rPr>
                        <a:t>This</a:t>
                      </a:r>
                      <a:r>
                        <a:rPr lang="en-US" sz="1600" baseline="0" dirty="0" smtClean="0">
                          <a:effectLst/>
                        </a:rPr>
                        <a:t> combination</a:t>
                      </a:r>
                      <a:r>
                        <a:rPr lang="en-US" sz="1600" dirty="0" smtClean="0">
                          <a:effectLst/>
                        </a:rPr>
                        <a:t> </a:t>
                      </a:r>
                      <a:r>
                        <a:rPr lang="en-US" sz="1600" dirty="0">
                          <a:effectLst/>
                        </a:rPr>
                        <a:t>means…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75000"/>
                        <a:lumOff val="25000"/>
                      </a:schemeClr>
                    </a:solidFill>
                  </a:tcPr>
                </a:tc>
                <a:tc>
                  <a:txBody>
                    <a:bodyPr/>
                    <a:lstStyle/>
                    <a:p>
                      <a:pPr marL="0" marR="0" algn="ctr">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Crawl</a:t>
                      </a:r>
                      <a:r>
                        <a:rPr lang="en-US" sz="1600" baseline="0" dirty="0" smtClean="0">
                          <a:effectLst/>
                          <a:latin typeface="Calibri" panose="020F0502020204030204" pitchFamily="34" charset="0"/>
                          <a:ea typeface="Calibri" panose="020F0502020204030204" pitchFamily="34" charset="0"/>
                          <a:cs typeface="Times New Roman" panose="02020603050405020304" pitchFamily="18" charset="0"/>
                        </a:rPr>
                        <a:t> Component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75000"/>
                        <a:lumOff val="25000"/>
                      </a:schemeClr>
                    </a:solidFill>
                  </a:tcPr>
                </a:tc>
                <a:tc>
                  <a:txBody>
                    <a:bodyPr/>
                    <a:lstStyle/>
                    <a:p>
                      <a:pPr marL="0" marR="0" algn="ctr">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Crawl DB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75000"/>
                        <a:lumOff val="25000"/>
                      </a:schemeClr>
                    </a:solidFill>
                  </a:tcPr>
                </a:tc>
              </a:tr>
              <a:tr h="261551">
                <a:tc>
                  <a:txBody>
                    <a:bodyPr/>
                    <a:lstStyle/>
                    <a:p>
                      <a:pPr marL="0" marR="0" algn="ctr">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25000"/>
                        <a:lumOff val="75000"/>
                      </a:schemeClr>
                    </a:solidFill>
                  </a:tcPr>
                </a:tc>
                <a:tc>
                  <a:txBody>
                    <a:bodyPr/>
                    <a:lstStyle/>
                    <a:p>
                      <a:pPr marL="0" marR="0">
                        <a:spcBef>
                          <a:spcPts val="0"/>
                        </a:spcBef>
                        <a:spcAft>
                          <a:spcPts val="0"/>
                        </a:spcAft>
                      </a:pPr>
                      <a:r>
                        <a:rPr lang="en-US" sz="1600" b="0" dirty="0" smtClean="0">
                          <a:solidFill>
                            <a:schemeClr val="tx1"/>
                          </a:solidFill>
                          <a:effectLst/>
                          <a:latin typeface="+mj-lt"/>
                          <a:ea typeface="Calibri" panose="020F0502020204030204" pitchFamily="34" charset="0"/>
                          <a:cs typeface="Times New Roman" panose="02020603050405020304" pitchFamily="18" charset="0"/>
                        </a:rPr>
                        <a:t>New crawl, requesting start</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solidFill>
                            <a:schemeClr val="tx1"/>
                          </a:solidFill>
                          <a:effectLst/>
                          <a:latin typeface="+mj-lt"/>
                          <a:ea typeface="Calibri" panose="020F0502020204030204" pitchFamily="34" charset="0"/>
                          <a:cs typeface="Times New Roman" panose="02020603050405020304" pitchFamily="18" charset="0"/>
                        </a:rPr>
                        <a:t>x</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r>
              <a:tr h="285847">
                <a:tc>
                  <a:txBody>
                    <a:bodyPr/>
                    <a:lstStyle/>
                    <a:p>
                      <a:pPr marL="0" marR="0" algn="ctr">
                        <a:spcBef>
                          <a:spcPts val="0"/>
                        </a:spcBef>
                        <a:spcAft>
                          <a:spcPts val="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50000"/>
                        <a:lumOff val="50000"/>
                      </a:schemeClr>
                    </a:solidFill>
                  </a:tcPr>
                </a:tc>
                <a:tc>
                  <a:txBody>
                    <a:bodyPr/>
                    <a:lstStyle/>
                    <a:p>
                      <a:pPr marL="0" marR="0" algn="ctr">
                        <a:spcBef>
                          <a:spcPts val="0"/>
                        </a:spcBef>
                        <a:spcAft>
                          <a:spcPts val="0"/>
                        </a:spcAft>
                      </a:pPr>
                      <a:r>
                        <a:rPr lang="en-US" sz="1600" dirty="0" smtClean="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25000"/>
                        <a:lumOff val="75000"/>
                      </a:schemeClr>
                    </a:solidFill>
                  </a:tcPr>
                </a:tc>
                <a:tc>
                  <a:txBody>
                    <a:bodyPr/>
                    <a:lstStyle/>
                    <a:p>
                      <a:pPr marL="0" marR="0">
                        <a:spcBef>
                          <a:spcPts val="0"/>
                        </a:spcBef>
                        <a:spcAft>
                          <a:spcPts val="0"/>
                        </a:spcAft>
                      </a:pPr>
                      <a:r>
                        <a:rPr lang="en-US" sz="1600" b="0" dirty="0" smtClean="0">
                          <a:solidFill>
                            <a:schemeClr val="tx1"/>
                          </a:solidFill>
                          <a:latin typeface="+mj-lt"/>
                        </a:rPr>
                        <a:t>Starting, Add Start Address(</a:t>
                      </a:r>
                      <a:r>
                        <a:rPr lang="en-US" sz="1600" b="0" dirty="0" err="1" smtClean="0">
                          <a:solidFill>
                            <a:schemeClr val="tx1"/>
                          </a:solidFill>
                          <a:latin typeface="+mj-lt"/>
                        </a:rPr>
                        <a:t>es</a:t>
                      </a:r>
                      <a:r>
                        <a:rPr lang="en-US" sz="1600" b="0" dirty="0" smtClean="0">
                          <a:solidFill>
                            <a:schemeClr val="tx1"/>
                          </a:solidFill>
                          <a:latin typeface="+mj-lt"/>
                        </a:rPr>
                        <a:t>)</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600" b="0" dirty="0" smtClean="0">
                          <a:solidFill>
                            <a:schemeClr val="tx1"/>
                          </a:solidFill>
                          <a:effectLst/>
                          <a:latin typeface="+mj-lt"/>
                          <a:ea typeface="Calibri" panose="020F0502020204030204" pitchFamily="34" charset="0"/>
                          <a:cs typeface="Times New Roman" panose="02020603050405020304" pitchFamily="18" charset="0"/>
                        </a:rPr>
                        <a:t>x</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r>
              <a:tr h="261551">
                <a:tc>
                  <a:txBody>
                    <a:bodyPr/>
                    <a:lstStyle/>
                    <a:p>
                      <a:pPr marL="0" marR="0" algn="ctr">
                        <a:spcBef>
                          <a:spcPts val="0"/>
                        </a:spcBef>
                        <a:spcAft>
                          <a:spcPts val="0"/>
                        </a:spcAft>
                      </a:pPr>
                      <a:r>
                        <a:rPr lang="en-US" sz="1600" dirty="0" smtClean="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25000"/>
                        <a:lumOff val="75000"/>
                      </a:schemeClr>
                    </a:solidFill>
                  </a:tcPr>
                </a:tc>
                <a:tc>
                  <a:txBody>
                    <a:bodyPr/>
                    <a:lstStyle/>
                    <a:p>
                      <a:pPr marL="0" marR="0">
                        <a:spcBef>
                          <a:spcPts val="0"/>
                        </a:spcBef>
                        <a:spcAft>
                          <a:spcPts val="0"/>
                        </a:spcAft>
                      </a:pPr>
                      <a:r>
                        <a:rPr lang="en-US" sz="1600" b="0" dirty="0" smtClean="0">
                          <a:latin typeface="+mj-lt"/>
                        </a:rPr>
                        <a:t>Starting, waiting on Crawl Component(s)</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50000"/>
                        <a:lumOff val="50000"/>
                      </a:schemeClr>
                    </a:solidFill>
                  </a:tcPr>
                </a:tc>
                <a:tc>
                  <a:txBody>
                    <a:bodyPr/>
                    <a:lstStyle/>
                    <a:p>
                      <a:pPr marL="0" marR="0" algn="ctr">
                        <a:spcBef>
                          <a:spcPts val="0"/>
                        </a:spcBef>
                        <a:spcAft>
                          <a:spcPts val="0"/>
                        </a:spcAft>
                      </a:pPr>
                      <a:r>
                        <a:rPr lang="en-US" sz="1600" dirty="0" smtClean="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10000"/>
                        <a:lumOff val="90000"/>
                      </a:schemeClr>
                    </a:solidFill>
                  </a:tcPr>
                </a:tc>
                <a:tc>
                  <a:txBody>
                    <a:bodyPr/>
                    <a:lstStyle/>
                    <a:p>
                      <a:pPr marL="0" marR="0">
                        <a:spcBef>
                          <a:spcPts val="0"/>
                        </a:spcBef>
                        <a:spcAft>
                          <a:spcPts val="0"/>
                        </a:spcAft>
                      </a:pPr>
                      <a:r>
                        <a:rPr lang="en-US" sz="1600" b="0" dirty="0" smtClean="0">
                          <a:effectLst/>
                          <a:latin typeface="+mj-lt"/>
                        </a:rPr>
                        <a:t>Crawling</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r>
              <a:tr h="261551">
                <a:tc>
                  <a:txBody>
                    <a:bodyPr/>
                    <a:lstStyle/>
                    <a:p>
                      <a:pPr marL="0" marR="0" algn="ctr">
                        <a:spcBef>
                          <a:spcPts val="0"/>
                        </a:spcBef>
                        <a:spcAft>
                          <a:spcPts val="0"/>
                        </a:spcAft>
                      </a:pPr>
                      <a:r>
                        <a:rPr lang="en-US" sz="1600" dirty="0" smtClean="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50000"/>
                        <a:lumOff val="50000"/>
                      </a:schemeClr>
                    </a:solidFill>
                  </a:tcPr>
                </a:tc>
                <a:tc>
                  <a:txBody>
                    <a:bodyPr/>
                    <a:lstStyle/>
                    <a:p>
                      <a:pPr marL="0" marR="0" algn="ctr">
                        <a:spcBef>
                          <a:spcPts val="0"/>
                        </a:spcBef>
                        <a:spcAft>
                          <a:spcPts val="0"/>
                        </a:spcAft>
                      </a:pPr>
                      <a:r>
                        <a:rPr lang="en-US" sz="1600" dirty="0" smtClean="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10000"/>
                        <a:lumOff val="90000"/>
                      </a:schemeClr>
                    </a:solidFill>
                  </a:tcPr>
                </a:tc>
                <a:tc>
                  <a:txBody>
                    <a:bodyPr/>
                    <a:lstStyle/>
                    <a:p>
                      <a:pPr marL="0" marR="0">
                        <a:spcBef>
                          <a:spcPts val="0"/>
                        </a:spcBef>
                        <a:spcAft>
                          <a:spcPts val="0"/>
                        </a:spcAft>
                      </a:pPr>
                      <a:r>
                        <a:rPr lang="en-US" sz="1600" b="0" dirty="0" smtClean="0">
                          <a:latin typeface="+mj-lt"/>
                        </a:rPr>
                        <a:t>Crawling, Unvisited to Queue</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r>
              <a:tr h="261551">
                <a:tc>
                  <a:txBody>
                    <a:bodyPr/>
                    <a:lstStyle/>
                    <a:p>
                      <a:pPr marL="0" marR="0" algn="ctr">
                        <a:spcBef>
                          <a:spcPts val="0"/>
                        </a:spcBef>
                        <a:spcAft>
                          <a:spcPts val="0"/>
                        </a:spcAft>
                      </a:pPr>
                      <a:r>
                        <a:rPr lang="en-US" sz="1600" dirty="0" smtClean="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50000"/>
                        <a:lumOff val="50000"/>
                      </a:schemeClr>
                    </a:solidFill>
                  </a:tcPr>
                </a:tc>
                <a:tc>
                  <a:txBody>
                    <a:bodyPr/>
                    <a:lstStyle/>
                    <a:p>
                      <a:pPr marL="0" marR="0" algn="ctr">
                        <a:spcBef>
                          <a:spcPts val="0"/>
                        </a:spcBef>
                        <a:spcAft>
                          <a:spcPts val="0"/>
                        </a:spcAft>
                      </a:pPr>
                      <a:r>
                        <a:rPr lang="en-US" sz="1600" dirty="0" smtClean="0">
                          <a:effectLst/>
                        </a:rPr>
                        <a:t>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10000"/>
                        <a:lumOff val="90000"/>
                      </a:schemeClr>
                    </a:solidFill>
                  </a:tcPr>
                </a:tc>
                <a:tc>
                  <a:txBody>
                    <a:bodyPr/>
                    <a:lstStyle/>
                    <a:p>
                      <a:pPr marL="0" marR="0">
                        <a:spcBef>
                          <a:spcPts val="0"/>
                        </a:spcBef>
                        <a:spcAft>
                          <a:spcPts val="0"/>
                        </a:spcAft>
                      </a:pPr>
                      <a:r>
                        <a:rPr lang="en-US" sz="1600" b="0" dirty="0" smtClean="0">
                          <a:latin typeface="+mj-lt"/>
                        </a:rPr>
                        <a:t>Crawling, Delete Unvisited</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r>
              <a:tr h="261551">
                <a:tc>
                  <a:txBody>
                    <a:bodyPr/>
                    <a:lstStyle/>
                    <a:p>
                      <a:pPr marL="0" marR="0" algn="ctr">
                        <a:spcBef>
                          <a:spcPts val="0"/>
                        </a:spcBef>
                        <a:spcAft>
                          <a:spcPts val="0"/>
                        </a:spcAft>
                      </a:pPr>
                      <a:r>
                        <a:rPr lang="en-US" sz="1600" dirty="0" smtClean="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spcBef>
                          <a:spcPts val="0"/>
                        </a:spcBef>
                        <a:spcAft>
                          <a:spcPts val="0"/>
                        </a:spcAft>
                      </a:pPr>
                      <a:r>
                        <a:rPr lang="en-US" sz="1600" b="0" dirty="0" smtClean="0">
                          <a:latin typeface="+mj-lt"/>
                        </a:rPr>
                        <a:t>Crawling, Wait for All Databases</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rPr>
                        <a:t>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5000"/>
                        <a:lumOff val="75000"/>
                      </a:schemeClr>
                    </a:solidFill>
                  </a:tcPr>
                </a:tc>
                <a:tc>
                  <a:txBody>
                    <a:bodyPr/>
                    <a:lstStyle/>
                    <a:p>
                      <a:pPr marL="0" marR="0">
                        <a:spcBef>
                          <a:spcPts val="0"/>
                        </a:spcBef>
                        <a:spcAft>
                          <a:spcPts val="0"/>
                        </a:spcAft>
                      </a:pPr>
                      <a:r>
                        <a:rPr lang="en-US" sz="1600" b="0" dirty="0" smtClean="0">
                          <a:latin typeface="+mj-lt"/>
                        </a:rPr>
                        <a:t>Failed to Start (e.g. Another Crawl Already Running)</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spcBef>
                          <a:spcPts val="0"/>
                        </a:spcBef>
                        <a:spcAft>
                          <a:spcPts val="0"/>
                        </a:spcAft>
                      </a:pPr>
                      <a:r>
                        <a:rPr lang="en-US" sz="1600" b="0" dirty="0" smtClean="0">
                          <a:effectLst/>
                          <a:latin typeface="+mj-lt"/>
                        </a:rPr>
                        <a:t>Resuming</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50000"/>
                        <a:lumOff val="50000"/>
                      </a:schemeClr>
                    </a:solidFill>
                  </a:tcPr>
                </a:tc>
                <a:tc>
                  <a:txBody>
                    <a:bodyPr/>
                    <a:lstStyle/>
                    <a:p>
                      <a:pPr marL="0" marR="0" algn="ctr">
                        <a:spcBef>
                          <a:spcPts val="0"/>
                        </a:spcBef>
                        <a:spcAft>
                          <a:spcPts val="0"/>
                        </a:spcAft>
                      </a:pPr>
                      <a:r>
                        <a:rPr lang="en-US" sz="1600" dirty="0" smtClean="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25000"/>
                        <a:lumOff val="75000"/>
                      </a:schemeClr>
                    </a:solidFill>
                  </a:tcPr>
                </a:tc>
                <a:tc>
                  <a:txBody>
                    <a:bodyPr/>
                    <a:lstStyle/>
                    <a:p>
                      <a:pPr marL="0" marR="0">
                        <a:spcBef>
                          <a:spcPts val="0"/>
                        </a:spcBef>
                        <a:spcAft>
                          <a:spcPts val="0"/>
                        </a:spcAft>
                      </a:pPr>
                      <a:r>
                        <a:rPr lang="en-US" sz="1600" b="0" dirty="0" smtClean="0">
                          <a:effectLst/>
                          <a:latin typeface="+mj-lt"/>
                        </a:rPr>
                        <a:t>Pausing, Waiting on Crawl Component(s) to Pause</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r>
              <a:tr h="261551">
                <a:tc>
                  <a:txBody>
                    <a:bodyPr/>
                    <a:lstStyle/>
                    <a:p>
                      <a:pPr marL="0" marR="0" algn="ctr">
                        <a:spcBef>
                          <a:spcPts val="0"/>
                        </a:spcBef>
                        <a:spcAft>
                          <a:spcPts val="0"/>
                        </a:spcAft>
                      </a:pPr>
                      <a:r>
                        <a:rPr lang="en-US" sz="1600" dirty="0" smtClean="0">
                          <a:effectLst/>
                        </a:rPr>
                        <a:t>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25000"/>
                        <a:lumOff val="75000"/>
                      </a:schemeClr>
                    </a:solidFill>
                  </a:tcPr>
                </a:tc>
                <a:tc>
                  <a:txBody>
                    <a:bodyPr/>
                    <a:lstStyle/>
                    <a:p>
                      <a:pPr marL="0" marR="0">
                        <a:spcBef>
                          <a:spcPts val="0"/>
                        </a:spcBef>
                        <a:spcAft>
                          <a:spcPts val="0"/>
                        </a:spcAft>
                      </a:pPr>
                      <a:r>
                        <a:rPr lang="en-US" sz="1600" b="0" dirty="0" smtClean="0">
                          <a:solidFill>
                            <a:schemeClr val="tx1"/>
                          </a:solidFill>
                          <a:effectLst/>
                          <a:latin typeface="+mj-lt"/>
                        </a:rPr>
                        <a:t>Pausing, Complete Pause</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solidFill>
                            <a:schemeClr val="tx1"/>
                          </a:solidFill>
                          <a:effectLst/>
                          <a:latin typeface="+mj-lt"/>
                          <a:ea typeface="Calibri" panose="020F0502020204030204" pitchFamily="34" charset="0"/>
                          <a:cs typeface="Times New Roman" panose="02020603050405020304" pitchFamily="18" charset="0"/>
                        </a:rPr>
                        <a:t>x</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spcBef>
                          <a:spcPts val="0"/>
                        </a:spcBef>
                        <a:spcAft>
                          <a:spcPts val="0"/>
                        </a:spcAft>
                      </a:pPr>
                      <a:r>
                        <a:rPr lang="en-US" sz="1600" b="0" dirty="0" smtClean="0">
                          <a:effectLst/>
                          <a:latin typeface="+mj-lt"/>
                        </a:rPr>
                        <a:t>Paused</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11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rPr>
                        <a:t>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5000"/>
                        <a:lumOff val="75000"/>
                      </a:schemeClr>
                    </a:solidFill>
                  </a:tcPr>
                </a:tc>
                <a:tc>
                  <a:txBody>
                    <a:bodyPr/>
                    <a:lstStyle/>
                    <a:p>
                      <a:pPr marL="0" marR="0">
                        <a:spcBef>
                          <a:spcPts val="0"/>
                        </a:spcBef>
                        <a:spcAft>
                          <a:spcPts val="0"/>
                        </a:spcAft>
                      </a:pPr>
                      <a:r>
                        <a:rPr lang="en-US" sz="1600" b="0" dirty="0" smtClean="0">
                          <a:effectLst/>
                          <a:latin typeface="+mj-lt"/>
                        </a:rPr>
                        <a:t>Completed</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12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10000"/>
                        <a:lumOff val="90000"/>
                      </a:schemeClr>
                    </a:solidFill>
                  </a:tcPr>
                </a:tc>
                <a:tc>
                  <a:txBody>
                    <a:bodyPr/>
                    <a:lstStyle/>
                    <a:p>
                      <a:pPr marL="0" marR="0">
                        <a:spcBef>
                          <a:spcPts val="0"/>
                        </a:spcBef>
                        <a:spcAft>
                          <a:spcPts val="0"/>
                        </a:spcAft>
                      </a:pPr>
                      <a:r>
                        <a:rPr lang="en-US" sz="1600" b="0" dirty="0" smtClean="0">
                          <a:effectLst/>
                          <a:latin typeface="+mj-lt"/>
                        </a:rPr>
                        <a:t>Stopped</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13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50000"/>
                        <a:lumOff val="50000"/>
                      </a:schemeClr>
                    </a:solidFill>
                  </a:tcPr>
                </a:tc>
                <a:tc>
                  <a:txBody>
                    <a:bodyPr/>
                    <a:lstStyle/>
                    <a:p>
                      <a:pPr marL="0" marR="0" algn="ctr">
                        <a:spcBef>
                          <a:spcPts val="0"/>
                        </a:spcBef>
                        <a:spcAft>
                          <a:spcPts val="0"/>
                        </a:spcAft>
                      </a:pPr>
                      <a:r>
                        <a:rPr lang="en-US" sz="1600" dirty="0" smtClean="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25000"/>
                        <a:lumOff val="75000"/>
                      </a:schemeClr>
                    </a:solidFill>
                  </a:tcPr>
                </a:tc>
                <a:tc>
                  <a:txBody>
                    <a:bodyPr/>
                    <a:lstStyle/>
                    <a:p>
                      <a:pPr marL="0" marR="0">
                        <a:spcBef>
                          <a:spcPts val="0"/>
                        </a:spcBef>
                        <a:spcAft>
                          <a:spcPts val="0"/>
                        </a:spcAft>
                      </a:pPr>
                      <a:r>
                        <a:rPr lang="en-US" sz="1600" b="0" dirty="0" smtClean="0">
                          <a:latin typeface="+mj-lt"/>
                        </a:rPr>
                        <a:t>Stopping, Waiting on Crawl Component(s) to Stop</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r>
              <a:tr h="261551">
                <a:tc>
                  <a:txBody>
                    <a:bodyPr/>
                    <a:lstStyle/>
                    <a:p>
                      <a:pPr marL="0" marR="0" algn="ctr">
                        <a:spcBef>
                          <a:spcPts val="0"/>
                        </a:spcBef>
                        <a:spcAft>
                          <a:spcPts val="0"/>
                        </a:spcAft>
                      </a:pPr>
                      <a:r>
                        <a:rPr lang="en-US" sz="1600" i="0" dirty="0" smtClean="0">
                          <a:effectLst/>
                        </a:rPr>
                        <a:t>13</a:t>
                      </a:r>
                      <a:endParaRPr lang="en-US" sz="16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50000"/>
                        <a:lumOff val="50000"/>
                      </a:schemeClr>
                    </a:solidFill>
                  </a:tcPr>
                </a:tc>
                <a:tc>
                  <a:txBody>
                    <a:bodyPr/>
                    <a:lstStyle/>
                    <a:p>
                      <a:pPr marL="0" marR="0" algn="ctr">
                        <a:spcBef>
                          <a:spcPts val="0"/>
                        </a:spcBef>
                        <a:spcAft>
                          <a:spcPts val="0"/>
                        </a:spcAft>
                      </a:pPr>
                      <a:r>
                        <a:rPr lang="en-US" sz="1600" dirty="0" smtClean="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solidFill>
                      <a:schemeClr val="tx2">
                        <a:lumMod val="25000"/>
                        <a:lumOff val="75000"/>
                      </a:schemeClr>
                    </a:solidFill>
                  </a:tcPr>
                </a:tc>
                <a:tc>
                  <a:txBody>
                    <a:bodyPr/>
                    <a:lstStyle/>
                    <a:p>
                      <a:pPr marL="0" marR="0">
                        <a:spcBef>
                          <a:spcPts val="0"/>
                        </a:spcBef>
                        <a:spcAft>
                          <a:spcPts val="0"/>
                        </a:spcAft>
                      </a:pPr>
                      <a:r>
                        <a:rPr lang="en-US" sz="1600" b="0" dirty="0" smtClean="0">
                          <a:solidFill>
                            <a:schemeClr val="tx1"/>
                          </a:solidFill>
                          <a:latin typeface="+mj-lt"/>
                        </a:rPr>
                        <a:t>Stopping, Complete Stop</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600" b="0" dirty="0" smtClean="0">
                          <a:solidFill>
                            <a:schemeClr val="tx1"/>
                          </a:solidFill>
                          <a:effectLst/>
                          <a:latin typeface="+mj-lt"/>
                          <a:ea typeface="Calibri" panose="020F0502020204030204" pitchFamily="34" charset="0"/>
                          <a:cs typeface="Times New Roman" panose="02020603050405020304" pitchFamily="18" charset="0"/>
                        </a:rPr>
                        <a:t>x</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r>
              <a:tr h="261551">
                <a:tc>
                  <a:txBody>
                    <a:bodyPr/>
                    <a:lstStyle/>
                    <a:p>
                      <a:pPr marL="0" marR="0" algn="ctr">
                        <a:spcBef>
                          <a:spcPts val="0"/>
                        </a:spcBef>
                        <a:spcAft>
                          <a:spcPts val="0"/>
                        </a:spcAft>
                      </a:pPr>
                      <a:r>
                        <a:rPr lang="en-US" sz="1600" dirty="0" smtClean="0">
                          <a:effectLst/>
                        </a:rPr>
                        <a:t>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50000"/>
                        <a:lumOff val="50000"/>
                      </a:schemeClr>
                    </a:solidFill>
                  </a:tcPr>
                </a:tc>
                <a:tc>
                  <a:txBody>
                    <a:bodyPr/>
                    <a:lstStyle/>
                    <a:p>
                      <a:pPr marL="0" marR="0" algn="ctr">
                        <a:spcBef>
                          <a:spcPts val="0"/>
                        </a:spcBef>
                        <a:spcAft>
                          <a:spcPts val="0"/>
                        </a:spcAft>
                      </a:pPr>
                      <a:r>
                        <a:rPr lang="en-US" sz="1600" dirty="0" smtClean="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tx2">
                        <a:lumMod val="10000"/>
                        <a:lumOff val="90000"/>
                      </a:schemeClr>
                    </a:solidFill>
                  </a:tcPr>
                </a:tc>
                <a:tc>
                  <a:txBody>
                    <a:bodyPr/>
                    <a:lstStyle/>
                    <a:p>
                      <a:pPr marL="0" marR="0">
                        <a:spcBef>
                          <a:spcPts val="0"/>
                        </a:spcBef>
                        <a:spcAft>
                          <a:spcPts val="0"/>
                        </a:spcAft>
                      </a:pPr>
                      <a:r>
                        <a:rPr lang="en-US" sz="1600" b="0" dirty="0" smtClean="0">
                          <a:latin typeface="+mj-lt"/>
                        </a:rPr>
                        <a:t>Completing, Waiting on Crawl Component(s) to Complete</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r>
              <a:tr h="261551">
                <a:tc>
                  <a:txBody>
                    <a:bodyPr/>
                    <a:lstStyle/>
                    <a:p>
                      <a:pPr marL="0" marR="0" algn="ctr">
                        <a:spcBef>
                          <a:spcPts val="0"/>
                        </a:spcBef>
                        <a:spcAft>
                          <a:spcPts val="0"/>
                        </a:spcAft>
                      </a:pPr>
                      <a:r>
                        <a:rPr lang="en-US" sz="1600" dirty="0" smtClean="0">
                          <a:effectLst/>
                        </a:rPr>
                        <a:t>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50000"/>
                        <a:lumOff val="50000"/>
                      </a:schemeClr>
                    </a:solidFill>
                  </a:tcPr>
                </a:tc>
                <a:tc>
                  <a:txBody>
                    <a:bodyPr/>
                    <a:lstStyle/>
                    <a:p>
                      <a:pPr marL="0" marR="0" algn="ctr">
                        <a:spcBef>
                          <a:spcPts val="0"/>
                        </a:spcBef>
                        <a:spcAft>
                          <a:spcPts val="0"/>
                        </a:spcAft>
                      </a:pPr>
                      <a:r>
                        <a:rPr lang="en-US" sz="1600" dirty="0" smtClean="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10000"/>
                        <a:lumOff val="90000"/>
                      </a:schemeClr>
                    </a:solidFill>
                  </a:tcPr>
                </a:tc>
                <a:tc>
                  <a:txBody>
                    <a:bodyPr/>
                    <a:lstStyle/>
                    <a:p>
                      <a:pPr marL="0" marR="0">
                        <a:spcBef>
                          <a:spcPts val="0"/>
                        </a:spcBef>
                        <a:spcAft>
                          <a:spcPts val="0"/>
                        </a:spcAft>
                      </a:pPr>
                      <a:r>
                        <a:rPr lang="en-US" sz="1600" b="0" dirty="0" smtClean="0">
                          <a:solidFill>
                            <a:schemeClr val="tx1"/>
                          </a:solidFill>
                          <a:effectLst/>
                          <a:latin typeface="+mj-lt"/>
                        </a:rPr>
                        <a:t>Completing</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0" dirty="0" smtClean="0">
                          <a:solidFill>
                            <a:schemeClr val="tx1"/>
                          </a:solidFill>
                          <a:effectLst/>
                          <a:latin typeface="+mj-lt"/>
                          <a:ea typeface="Calibri" panose="020F0502020204030204" pitchFamily="34" charset="0"/>
                          <a:cs typeface="Times New Roman" panose="02020603050405020304" pitchFamily="18" charset="0"/>
                        </a:rPr>
                        <a:t>x</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tc>
              </a:tr>
              <a:tr h="261551">
                <a:tc>
                  <a:txBody>
                    <a:bodyPr/>
                    <a:lstStyle/>
                    <a:p>
                      <a:pPr marL="0" marR="0" algn="ctr">
                        <a:spcBef>
                          <a:spcPts val="0"/>
                        </a:spcBef>
                        <a:spcAft>
                          <a:spcPts val="0"/>
                        </a:spcAft>
                      </a:pPr>
                      <a:r>
                        <a:rPr lang="en-US" sz="1600" dirty="0" smtClean="0">
                          <a:effectLst/>
                        </a:rPr>
                        <a:t>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50000"/>
                        <a:lumOff val="50000"/>
                      </a:schemeClr>
                    </a:solidFill>
                  </a:tcPr>
                </a:tc>
                <a:tc>
                  <a:txBody>
                    <a:bodyPr/>
                    <a:lstStyle/>
                    <a:p>
                      <a:pPr marL="0" marR="0" algn="ctr">
                        <a:spcBef>
                          <a:spcPts val="0"/>
                        </a:spcBef>
                        <a:spcAft>
                          <a:spcPts val="0"/>
                        </a:spcAft>
                      </a:pPr>
                      <a:r>
                        <a:rPr lang="en-US" sz="1600" dirty="0" smtClean="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10000"/>
                        <a:lumOff val="90000"/>
                      </a:schemeClr>
                    </a:solidFill>
                  </a:tcPr>
                </a:tc>
                <a:tc>
                  <a:txBody>
                    <a:bodyPr/>
                    <a:lstStyle/>
                    <a:p>
                      <a:pPr marL="0" marR="0">
                        <a:spcBef>
                          <a:spcPts val="0"/>
                        </a:spcBef>
                        <a:spcAft>
                          <a:spcPts val="0"/>
                        </a:spcAft>
                      </a:pPr>
                      <a:r>
                        <a:rPr lang="en-US" sz="1600" b="0" dirty="0" smtClean="0">
                          <a:latin typeface="+mj-lt"/>
                        </a:rPr>
                        <a:t>Completing, Get Deletes Pending</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c>
                  <a:txBody>
                    <a:bodyPr/>
                    <a:lstStyle/>
                    <a:p>
                      <a:pPr marL="0" marR="0" algn="ctr">
                        <a:spcBef>
                          <a:spcPts val="0"/>
                        </a:spcBef>
                        <a:spcAft>
                          <a:spcPts val="0"/>
                        </a:spcAft>
                      </a:pPr>
                      <a:r>
                        <a:rPr lang="en-US" sz="1600" b="0" dirty="0" smtClean="0">
                          <a:effectLst/>
                          <a:latin typeface="+mj-lt"/>
                          <a:ea typeface="Calibri" panose="020F0502020204030204" pitchFamily="34" charset="0"/>
                          <a:cs typeface="Times New Roman" panose="02020603050405020304" pitchFamily="18" charset="0"/>
                        </a:rPr>
                        <a:t>x</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Title 2"/>
          <p:cNvSpPr txBox="1">
            <a:spLocks/>
          </p:cNvSpPr>
          <p:nvPr/>
        </p:nvSpPr>
        <p:spPr>
          <a:xfrm>
            <a:off x="547688" y="388336"/>
            <a:ext cx="11888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4800">
                <a:gradFill>
                  <a:gsLst>
                    <a:gs pos="1250">
                      <a:srgbClr val="505050"/>
                    </a:gs>
                    <a:gs pos="100000">
                      <a:srgbClr val="505050"/>
                    </a:gs>
                  </a:gsLst>
                  <a:lin ang="5400000" scaled="0"/>
                </a:gradFill>
              </a:rPr>
              <a:t>Translating </a:t>
            </a:r>
            <a:r>
              <a:rPr sz="4800" err="1">
                <a:gradFill>
                  <a:gsLst>
                    <a:gs pos="1250">
                      <a:srgbClr val="505050"/>
                    </a:gs>
                    <a:gs pos="100000">
                      <a:srgbClr val="505050"/>
                    </a:gs>
                  </a:gsLst>
                  <a:lin ang="5400000" scaled="0"/>
                </a:gradFill>
              </a:rPr>
              <a:t>MSSCrawlHistory</a:t>
            </a:r>
            <a:r>
              <a:rPr sz="4800">
                <a:gradFill>
                  <a:gsLst>
                    <a:gs pos="1250">
                      <a:srgbClr val="505050"/>
                    </a:gs>
                    <a:gs pos="100000">
                      <a:srgbClr val="505050"/>
                    </a:gs>
                  </a:gsLst>
                  <a:lin ang="5400000" scaled="0"/>
                </a:gradFill>
              </a:rPr>
              <a:t> Status</a:t>
            </a:r>
            <a:endParaRPr>
              <a:gradFill>
                <a:gsLst>
                  <a:gs pos="1250">
                    <a:srgbClr val="505050"/>
                  </a:gs>
                  <a:gs pos="100000">
                    <a:srgbClr val="505050"/>
                  </a:gs>
                </a:gsLst>
                <a:lin ang="5400000" scaled="0"/>
              </a:gradFill>
            </a:endParaRPr>
          </a:p>
        </p:txBody>
      </p:sp>
      <p:sp>
        <p:nvSpPr>
          <p:cNvPr id="6" name="Rectangle 5"/>
          <p:cNvSpPr/>
          <p:nvPr/>
        </p:nvSpPr>
        <p:spPr>
          <a:xfrm>
            <a:off x="4650441" y="6625193"/>
            <a:ext cx="7772701" cy="369332"/>
          </a:xfrm>
          <a:prstGeom prst="rect">
            <a:avLst/>
          </a:prstGeom>
        </p:spPr>
        <p:txBody>
          <a:bodyPr wrap="square">
            <a:spAutoFit/>
          </a:bodyPr>
          <a:lstStyle/>
          <a:p>
            <a:pPr algn="r" defTabSz="932472" fontAlgn="base">
              <a:spcBef>
                <a:spcPct val="0"/>
              </a:spcBef>
              <a:spcAft>
                <a:spcPct val="0"/>
              </a:spcAft>
            </a:pPr>
            <a:r>
              <a:rPr lang="en-US" sz="1600" dirty="0" smtClean="0">
                <a:solidFill>
                  <a:srgbClr val="505050"/>
                </a:solidFill>
                <a:cs typeface="Courier New" panose="02070309020205020404" pitchFamily="49" charset="0"/>
              </a:rPr>
              <a:t>Source:</a:t>
            </a:r>
            <a:r>
              <a:rPr lang="en-US" dirty="0" smtClean="0">
                <a:solidFill>
                  <a:srgbClr val="00B0F0"/>
                </a:solidFill>
                <a:latin typeface="Courier New" panose="02070309020205020404" pitchFamily="49" charset="0"/>
                <a:cs typeface="Courier New" panose="02070309020205020404" pitchFamily="49" charset="0"/>
              </a:rPr>
              <a:t>[SSA</a:t>
            </a:r>
            <a:r>
              <a:rPr lang="en-US" dirty="0">
                <a:solidFill>
                  <a:srgbClr val="00B0F0"/>
                </a:solidFill>
                <a:latin typeface="Courier New" panose="02070309020205020404" pitchFamily="49" charset="0"/>
                <a:cs typeface="Courier New" panose="02070309020205020404" pitchFamily="49" charset="0"/>
              </a:rPr>
              <a:t>].[</a:t>
            </a:r>
            <a:r>
              <a:rPr lang="en-US" dirty="0" err="1">
                <a:solidFill>
                  <a:srgbClr val="00B0F0"/>
                </a:solidFill>
                <a:latin typeface="Courier New" panose="02070309020205020404" pitchFamily="49" charset="0"/>
                <a:cs typeface="Courier New" panose="02070309020205020404" pitchFamily="49" charset="0"/>
              </a:rPr>
              <a:t>dbo</a:t>
            </a:r>
            <a:r>
              <a:rPr lang="en-US" dirty="0" smtClean="0">
                <a:solidFill>
                  <a:srgbClr val="00B0F0"/>
                </a:solidFill>
                <a:latin typeface="Courier New" panose="02070309020205020404" pitchFamily="49" charset="0"/>
                <a:cs typeface="Courier New" panose="02070309020205020404" pitchFamily="49" charset="0"/>
              </a:rPr>
              <a:t>].[</a:t>
            </a:r>
            <a:r>
              <a:rPr lang="en-US" b="1" dirty="0" err="1" smtClean="0">
                <a:solidFill>
                  <a:srgbClr val="00B0F0"/>
                </a:solidFill>
                <a:latin typeface="Courier New" panose="02070309020205020404" pitchFamily="49" charset="0"/>
                <a:cs typeface="Courier New" panose="02070309020205020404" pitchFamily="49" charset="0"/>
              </a:rPr>
              <a:t>proc_MSS_CrawlAdmin</a:t>
            </a:r>
            <a:r>
              <a:rPr lang="en-US" dirty="0" smtClean="0">
                <a:solidFill>
                  <a:srgbClr val="00B0F0"/>
                </a:solidFill>
                <a:latin typeface="Courier New" panose="02070309020205020404" pitchFamily="49" charset="0"/>
                <a:cs typeface="Courier New" panose="02070309020205020404" pitchFamily="49" charset="0"/>
              </a:rPr>
              <a:t>]</a:t>
            </a:r>
            <a:endParaRPr lang="en-US" sz="2800" dirty="0">
              <a:solidFill>
                <a:srgbClr val="00B0F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34083327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547688" y="388336"/>
            <a:ext cx="11888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4800">
                <a:gradFill>
                  <a:gsLst>
                    <a:gs pos="1250">
                      <a:srgbClr val="505050"/>
                    </a:gs>
                    <a:gs pos="100000">
                      <a:srgbClr val="505050"/>
                    </a:gs>
                  </a:gsLst>
                  <a:lin ang="5400000" scaled="0"/>
                </a:gradFill>
              </a:rPr>
              <a:t>For Crawls Waiting on Crawl Components…</a:t>
            </a:r>
            <a:endParaRPr>
              <a:gradFill>
                <a:gsLst>
                  <a:gs pos="1250">
                    <a:srgbClr val="505050"/>
                  </a:gs>
                  <a:gs pos="100000">
                    <a:srgbClr val="505050"/>
                  </a:gs>
                </a:gsLst>
                <a:lin ang="5400000" scaled="0"/>
              </a:gradFill>
            </a:endParaRPr>
          </a:p>
        </p:txBody>
      </p:sp>
      <p:sp>
        <p:nvSpPr>
          <p:cNvPr id="2" name="Rectangle 1"/>
          <p:cNvSpPr/>
          <p:nvPr/>
        </p:nvSpPr>
        <p:spPr>
          <a:xfrm>
            <a:off x="731837" y="1683615"/>
            <a:ext cx="10668000" cy="4524315"/>
          </a:xfrm>
          <a:prstGeom prst="rect">
            <a:avLst/>
          </a:prstGeom>
        </p:spPr>
        <p:txBody>
          <a:bodyPr wrap="square">
            <a:spAutoFit/>
          </a:bodyPr>
          <a:lstStyle/>
          <a:p>
            <a:r>
              <a:rPr lang="en-US" sz="2400" dirty="0">
                <a:solidFill>
                  <a:srgbClr val="0000FF"/>
                </a:solidFill>
                <a:latin typeface="Consolas" panose="020B0609020204030204" pitchFamily="49" charset="0"/>
              </a:rPr>
              <a:t>SELECT</a:t>
            </a:r>
            <a:r>
              <a:rPr lang="en-US" sz="2400" dirty="0">
                <a:solidFill>
                  <a:prstClr val="black"/>
                </a:solidFill>
                <a:latin typeface="Consolas" panose="020B0609020204030204" pitchFamily="49" charset="0"/>
              </a:rPr>
              <a:t> </a:t>
            </a:r>
          </a:p>
          <a:p>
            <a:r>
              <a:rPr lang="en-US" sz="2400" dirty="0">
                <a:solidFill>
                  <a:srgbClr val="FF0000"/>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CrawlId</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CrawlType</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ContentSourceId</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p>
          <a:p>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StartTime</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00FF"/>
                </a:solidFill>
                <a:latin typeface="Consolas" panose="020B0609020204030204" pitchFamily="49" charset="0"/>
              </a:rPr>
              <a:t>Status</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SubStatus</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Request</a:t>
            </a:r>
            <a:r>
              <a:rPr lang="en-US" sz="2400" dirty="0">
                <a:solidFill>
                  <a:srgbClr val="808080"/>
                </a:solidFill>
                <a:latin typeface="Consolas" panose="020B0609020204030204" pitchFamily="49" charset="0"/>
              </a:rPr>
              <a:t>,</a:t>
            </a:r>
            <a:endParaRPr lang="en-US" sz="2400" dirty="0">
              <a:solidFill>
                <a:prstClr val="black"/>
              </a:solidFill>
              <a:latin typeface="Consolas" panose="020B0609020204030204" pitchFamily="49" charset="0"/>
            </a:endParaRPr>
          </a:p>
          <a:p>
            <a:r>
              <a:rPr lang="en-US" sz="2400" dirty="0">
                <a:solidFill>
                  <a:srgbClr val="FF0000"/>
                </a:solidFill>
                <a:latin typeface="Consolas" panose="020B0609020204030204" pitchFamily="49" charset="0"/>
              </a:rPr>
              <a:t>  </a:t>
            </a:r>
            <a:r>
              <a:rPr lang="en-US" sz="2400" dirty="0" err="1">
                <a:solidFill>
                  <a:srgbClr val="008080"/>
                </a:solidFill>
                <a:latin typeface="Consolas" panose="020B0609020204030204" pitchFamily="49" charset="0"/>
              </a:rPr>
              <a:t>ccState</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ComponentID</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ccState</a:t>
            </a:r>
            <a:r>
              <a:rPr lang="en-US" sz="2400" dirty="0" err="1">
                <a:solidFill>
                  <a:srgbClr val="808080"/>
                </a:solidFill>
                <a:latin typeface="Consolas" panose="020B0609020204030204" pitchFamily="49" charset="0"/>
              </a:rPr>
              <a:t>.</a:t>
            </a:r>
            <a:r>
              <a:rPr lang="en-US" sz="2400" dirty="0" err="1">
                <a:solidFill>
                  <a:srgbClr val="0000FF"/>
                </a:solidFill>
                <a:latin typeface="Consolas" panose="020B0609020204030204" pitchFamily="49" charset="0"/>
              </a:rPr>
              <a:t>Status</a:t>
            </a:r>
            <a:r>
              <a:rPr lang="en-US" sz="2400" dirty="0">
                <a:solidFill>
                  <a:prstClr val="black"/>
                </a:solidFill>
                <a:latin typeface="Consolas" panose="020B0609020204030204" pitchFamily="49" charset="0"/>
              </a:rPr>
              <a:t> </a:t>
            </a:r>
            <a:r>
              <a:rPr lang="en-US" sz="2400" dirty="0">
                <a:solidFill>
                  <a:srgbClr val="0000FF"/>
                </a:solidFill>
                <a:latin typeface="Consolas" panose="020B0609020204030204" pitchFamily="49" charset="0"/>
              </a:rPr>
              <a:t>as</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ccStatus</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p>
          <a:p>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ccState</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SuspendedCount</a:t>
            </a:r>
            <a:r>
              <a:rPr lang="en-US" sz="2400" dirty="0">
                <a:solidFill>
                  <a:prstClr val="black"/>
                </a:solidFill>
                <a:latin typeface="Consolas" panose="020B0609020204030204" pitchFamily="49" charset="0"/>
              </a:rPr>
              <a:t> </a:t>
            </a:r>
          </a:p>
          <a:p>
            <a:r>
              <a:rPr lang="en-US" sz="2400" dirty="0">
                <a:solidFill>
                  <a:srgbClr val="0000FF"/>
                </a:solidFill>
                <a:latin typeface="Consolas" panose="020B0609020204030204" pitchFamily="49" charset="0"/>
              </a:rPr>
              <a:t>FROM</a:t>
            </a:r>
            <a:r>
              <a:rPr lang="en-US" sz="2400" dirty="0">
                <a:solidFill>
                  <a:prstClr val="black"/>
                </a:solidFill>
                <a:latin typeface="Consolas" panose="020B0609020204030204" pitchFamily="49" charset="0"/>
              </a:rPr>
              <a:t> </a:t>
            </a:r>
            <a:r>
              <a:rPr lang="en-US" sz="2400" dirty="0">
                <a:solidFill>
                  <a:srgbClr val="008080"/>
                </a:solidFill>
                <a:latin typeface="Consolas" panose="020B0609020204030204" pitchFamily="49" charset="0"/>
              </a:rPr>
              <a:t>[SSA]</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dbo</a:t>
            </a:r>
            <a:r>
              <a:rPr lang="en-US" sz="2400" dirty="0">
                <a:solidFill>
                  <a:srgbClr val="008080"/>
                </a:solidFill>
                <a:latin typeface="Consolas" panose="020B0609020204030204" pitchFamily="49" charset="0"/>
              </a:rPr>
              <a:t>]</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MSSCrawlHistory</a:t>
            </a:r>
            <a:r>
              <a:rPr lang="en-US" sz="2400" dirty="0">
                <a:solidFill>
                  <a:srgbClr val="0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a:solidFill>
                  <a:srgbClr val="0000FF"/>
                </a:solidFill>
                <a:latin typeface="Consolas" panose="020B0609020204030204" pitchFamily="49" charset="0"/>
              </a:rPr>
              <a:t>AS</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a:solidFill>
                  <a:prstClr val="black"/>
                </a:solidFill>
                <a:latin typeface="Consolas" panose="020B0609020204030204" pitchFamily="49" charset="0"/>
              </a:rPr>
              <a:t> </a:t>
            </a:r>
            <a:r>
              <a:rPr lang="en-US" sz="2400" dirty="0">
                <a:solidFill>
                  <a:srgbClr val="0000FF"/>
                </a:solidFill>
                <a:latin typeface="Consolas" panose="020B0609020204030204" pitchFamily="49" charset="0"/>
              </a:rPr>
              <a:t>WITH </a:t>
            </a:r>
            <a:r>
              <a:rPr lang="en-US" sz="2400" dirty="0">
                <a:solidFill>
                  <a:srgbClr val="808080"/>
                </a:solidFill>
                <a:latin typeface="Consolas" panose="020B0609020204030204" pitchFamily="49" charset="0"/>
              </a:rPr>
              <a:t>(</a:t>
            </a:r>
            <a:r>
              <a:rPr lang="en-US" sz="2400" dirty="0" err="1">
                <a:solidFill>
                  <a:srgbClr val="0000FF"/>
                </a:solidFill>
                <a:latin typeface="Consolas" panose="020B0609020204030204" pitchFamily="49" charset="0"/>
              </a:rPr>
              <a:t>nolock</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p>
          <a:p>
            <a:r>
              <a:rPr lang="en-US" sz="2400" dirty="0">
                <a:solidFill>
                  <a:srgbClr val="808080"/>
                </a:solidFill>
                <a:latin typeface="Consolas" panose="020B0609020204030204" pitchFamily="49" charset="0"/>
              </a:rPr>
              <a:t>INNER</a:t>
            </a:r>
            <a:r>
              <a:rPr lang="en-US" sz="2400" dirty="0">
                <a:solidFill>
                  <a:prstClr val="black"/>
                </a:solidFill>
                <a:latin typeface="Consolas" panose="020B0609020204030204" pitchFamily="49" charset="0"/>
              </a:rPr>
              <a:t> </a:t>
            </a:r>
            <a:r>
              <a:rPr lang="en-US" sz="2400" dirty="0">
                <a:solidFill>
                  <a:srgbClr val="808080"/>
                </a:solidFill>
                <a:latin typeface="Consolas" panose="020B0609020204030204" pitchFamily="49" charset="0"/>
              </a:rPr>
              <a:t>JOIN</a:t>
            </a:r>
            <a:r>
              <a:rPr lang="en-US" sz="2400" dirty="0">
                <a:solidFill>
                  <a:prstClr val="black"/>
                </a:solidFill>
                <a:latin typeface="Consolas" panose="020B0609020204030204" pitchFamily="49" charset="0"/>
              </a:rPr>
              <a:t> </a:t>
            </a:r>
          </a:p>
          <a:p>
            <a:r>
              <a:rPr lang="en-US" sz="2400" dirty="0">
                <a:solidFill>
                  <a:srgbClr val="FF0000"/>
                </a:solidFill>
                <a:latin typeface="Consolas" panose="020B0609020204030204" pitchFamily="49" charset="0"/>
              </a:rPr>
              <a:t>  </a:t>
            </a:r>
            <a:r>
              <a:rPr lang="en-US" sz="2400" dirty="0">
                <a:solidFill>
                  <a:srgbClr val="008080"/>
                </a:solidFill>
                <a:latin typeface="Consolas" panose="020B0609020204030204" pitchFamily="49" charset="0"/>
              </a:rPr>
              <a:t>[SSA]</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dbo</a:t>
            </a:r>
            <a:r>
              <a:rPr lang="en-US" sz="2400" dirty="0">
                <a:solidFill>
                  <a:srgbClr val="008080"/>
                </a:solidFill>
                <a:latin typeface="Consolas" panose="020B0609020204030204" pitchFamily="49" charset="0"/>
              </a:rPr>
              <a:t>]</a:t>
            </a:r>
            <a:r>
              <a:rPr lang="en-US" sz="2400" dirty="0">
                <a:solidFill>
                  <a:srgbClr val="808080"/>
                </a:solidFill>
                <a:latin typeface="Consolas" panose="020B0609020204030204" pitchFamily="49" charset="0"/>
              </a:rPr>
              <a:t>.</a:t>
            </a:r>
            <a:r>
              <a:rPr lang="en-US" sz="2400" dirty="0">
                <a:solidFill>
                  <a:srgbClr val="008080"/>
                </a:solidFill>
                <a:latin typeface="Consolas" panose="020B0609020204030204" pitchFamily="49" charset="0"/>
              </a:rPr>
              <a:t>[</a:t>
            </a:r>
            <a:r>
              <a:rPr lang="en-US" sz="2400" dirty="0" err="1">
                <a:solidFill>
                  <a:srgbClr val="008080"/>
                </a:solidFill>
                <a:latin typeface="Consolas" panose="020B0609020204030204" pitchFamily="49" charset="0"/>
              </a:rPr>
              <a:t>MSSCrawlComponentsState</a:t>
            </a:r>
            <a:r>
              <a:rPr lang="en-US" sz="2400" dirty="0">
                <a:solidFill>
                  <a:srgbClr val="0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a:solidFill>
                  <a:srgbClr val="0000FF"/>
                </a:solidFill>
                <a:latin typeface="Consolas" panose="020B0609020204030204" pitchFamily="49" charset="0"/>
              </a:rPr>
              <a:t>AS</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ccState</a:t>
            </a:r>
            <a:r>
              <a:rPr lang="en-US" sz="2400" dirty="0">
                <a:solidFill>
                  <a:prstClr val="black"/>
                </a:solidFill>
                <a:latin typeface="Consolas" panose="020B0609020204030204" pitchFamily="49" charset="0"/>
              </a:rPr>
              <a:t> </a:t>
            </a:r>
          </a:p>
          <a:p>
            <a:r>
              <a:rPr lang="en-US" sz="2400" dirty="0">
                <a:solidFill>
                  <a:srgbClr val="FF0000"/>
                </a:solidFill>
                <a:latin typeface="Consolas" panose="020B0609020204030204" pitchFamily="49" charset="0"/>
              </a:rPr>
              <a:t>  </a:t>
            </a:r>
            <a:r>
              <a:rPr lang="en-US" sz="2400" dirty="0">
                <a:solidFill>
                  <a:srgbClr val="0000FF"/>
                </a:solidFill>
                <a:latin typeface="Consolas" panose="020B0609020204030204" pitchFamily="49" charset="0"/>
              </a:rPr>
              <a:t>ON</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CrawlId</a:t>
            </a:r>
            <a:r>
              <a:rPr lang="en-US" sz="2400" dirty="0">
                <a:solidFill>
                  <a:prstClr val="black"/>
                </a:solidFill>
                <a:latin typeface="Consolas" panose="020B0609020204030204" pitchFamily="49" charset="0"/>
              </a:rPr>
              <a:t> </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ccState</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CrawlId</a:t>
            </a:r>
            <a:r>
              <a:rPr lang="en-US" sz="2400" dirty="0">
                <a:solidFill>
                  <a:prstClr val="black"/>
                </a:solidFill>
                <a:latin typeface="Consolas" panose="020B0609020204030204" pitchFamily="49" charset="0"/>
              </a:rPr>
              <a:t> </a:t>
            </a:r>
          </a:p>
          <a:p>
            <a:r>
              <a:rPr lang="en-US" sz="2400" dirty="0">
                <a:solidFill>
                  <a:srgbClr val="0000FF"/>
                </a:solidFill>
                <a:latin typeface="Consolas" panose="020B0609020204030204" pitchFamily="49" charset="0"/>
              </a:rPr>
              <a:t>WHERE</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00FF"/>
                </a:solidFill>
                <a:latin typeface="Consolas" panose="020B0609020204030204" pitchFamily="49" charset="0"/>
              </a:rPr>
              <a:t>Status</a:t>
            </a:r>
            <a:r>
              <a:rPr lang="en-US" sz="2400" dirty="0">
                <a:solidFill>
                  <a:prstClr val="black"/>
                </a:solidFill>
                <a:latin typeface="Consolas" panose="020B0609020204030204" pitchFamily="49" charset="0"/>
              </a:rPr>
              <a:t> </a:t>
            </a:r>
            <a:r>
              <a:rPr lang="en-US" sz="2400" dirty="0">
                <a:solidFill>
                  <a:srgbClr val="808080"/>
                </a:solidFill>
                <a:latin typeface="Consolas" panose="020B0609020204030204" pitchFamily="49" charset="0"/>
              </a:rPr>
              <a:t>Not</a:t>
            </a:r>
            <a:r>
              <a:rPr lang="en-US" sz="2400" dirty="0">
                <a:solidFill>
                  <a:prstClr val="black"/>
                </a:solidFill>
                <a:latin typeface="Consolas" panose="020B0609020204030204" pitchFamily="49" charset="0"/>
              </a:rPr>
              <a:t> </a:t>
            </a:r>
            <a:r>
              <a:rPr lang="en-US" sz="2400" dirty="0">
                <a:solidFill>
                  <a:srgbClr val="808080"/>
                </a:solidFill>
                <a:latin typeface="Consolas" panose="020B0609020204030204" pitchFamily="49" charset="0"/>
              </a:rPr>
              <a:t>In</a:t>
            </a:r>
            <a:r>
              <a:rPr lang="en-US" sz="2400" dirty="0">
                <a:solidFill>
                  <a:srgbClr val="0000FF"/>
                </a:solidFill>
                <a:latin typeface="Consolas" panose="020B0609020204030204" pitchFamily="49" charset="0"/>
              </a:rPr>
              <a:t> </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5</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11</a:t>
            </a:r>
            <a:r>
              <a:rPr lang="en-US" sz="2400" dirty="0">
                <a:solidFill>
                  <a:srgbClr val="808080"/>
                </a:solidFill>
                <a:latin typeface="Consolas" panose="020B0609020204030204" pitchFamily="49" charset="0"/>
              </a:rPr>
              <a:t>,</a:t>
            </a:r>
            <a:r>
              <a:rPr lang="en-US" sz="2400" dirty="0">
                <a:solidFill>
                  <a:prstClr val="black"/>
                </a:solidFill>
                <a:latin typeface="Consolas" panose="020B0609020204030204" pitchFamily="49" charset="0"/>
              </a:rPr>
              <a:t>12</a:t>
            </a:r>
            <a:r>
              <a:rPr lang="en-US" sz="2400" dirty="0">
                <a:solidFill>
                  <a:srgbClr val="808080"/>
                </a:solidFill>
                <a:latin typeface="Consolas" panose="020B0609020204030204" pitchFamily="49" charset="0"/>
              </a:rPr>
              <a:t>)</a:t>
            </a:r>
            <a:endParaRPr lang="en-US" sz="2400" dirty="0">
              <a:solidFill>
                <a:prstClr val="black"/>
              </a:solidFill>
              <a:latin typeface="Consolas" panose="020B0609020204030204" pitchFamily="49" charset="0"/>
            </a:endParaRPr>
          </a:p>
          <a:p>
            <a:r>
              <a:rPr lang="en-US" sz="2400" dirty="0">
                <a:solidFill>
                  <a:srgbClr val="808080"/>
                </a:solidFill>
                <a:latin typeface="Consolas" panose="020B0609020204030204" pitchFamily="49" charset="0"/>
              </a:rPr>
              <a:t>and</a:t>
            </a:r>
            <a:r>
              <a:rPr lang="en-US" sz="2400" dirty="0">
                <a:solidFill>
                  <a:prstClr val="black"/>
                </a:solidFill>
                <a:latin typeface="Consolas" panose="020B0609020204030204" pitchFamily="49" charset="0"/>
              </a:rPr>
              <a:t> </a:t>
            </a:r>
            <a:r>
              <a:rPr lang="en-US" sz="2400" dirty="0" err="1">
                <a:solidFill>
                  <a:srgbClr val="008080"/>
                </a:solidFill>
                <a:latin typeface="Consolas" panose="020B0609020204030204" pitchFamily="49" charset="0"/>
              </a:rPr>
              <a:t>hist</a:t>
            </a:r>
            <a:r>
              <a:rPr lang="en-US" sz="2400" dirty="0" err="1">
                <a:solidFill>
                  <a:srgbClr val="808080"/>
                </a:solidFill>
                <a:latin typeface="Consolas" panose="020B0609020204030204" pitchFamily="49" charset="0"/>
              </a:rPr>
              <a:t>.</a:t>
            </a:r>
            <a:r>
              <a:rPr lang="en-US" sz="2400" dirty="0" err="1">
                <a:solidFill>
                  <a:srgbClr val="008080"/>
                </a:solidFill>
                <a:latin typeface="Consolas" panose="020B0609020204030204" pitchFamily="49" charset="0"/>
              </a:rPr>
              <a:t>crawlid</a:t>
            </a:r>
            <a:r>
              <a:rPr lang="en-US" sz="2400" dirty="0">
                <a:solidFill>
                  <a:prstClr val="black"/>
                </a:solidFill>
                <a:latin typeface="Consolas" panose="020B0609020204030204" pitchFamily="49" charset="0"/>
              </a:rPr>
              <a:t> </a:t>
            </a:r>
            <a:r>
              <a:rPr lang="en-US" sz="2400" dirty="0">
                <a:solidFill>
                  <a:srgbClr val="808080"/>
                </a:solidFill>
                <a:latin typeface="Consolas" panose="020B0609020204030204" pitchFamily="49" charset="0"/>
              </a:rPr>
              <a:t>&gt;</a:t>
            </a:r>
            <a:r>
              <a:rPr lang="en-US" sz="2400" dirty="0">
                <a:solidFill>
                  <a:prstClr val="black"/>
                </a:solidFill>
                <a:latin typeface="Consolas" panose="020B0609020204030204" pitchFamily="49" charset="0"/>
              </a:rPr>
              <a:t> 2</a:t>
            </a:r>
          </a:p>
          <a:p>
            <a:endParaRPr lang="en-US" sz="2400" dirty="0">
              <a:solidFill>
                <a:prstClr val="black"/>
              </a:solidFill>
              <a:latin typeface="Consolas" panose="020B0609020204030204" pitchFamily="49" charset="0"/>
            </a:endParaRPr>
          </a:p>
        </p:txBody>
      </p:sp>
    </p:spTree>
    <p:extLst>
      <p:ext uri="{BB962C8B-B14F-4D97-AF65-F5344CB8AC3E}">
        <p14:creationId xmlns:p14="http://schemas.microsoft.com/office/powerpoint/2010/main" val="420903163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547688" y="388336"/>
            <a:ext cx="11888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4800">
                <a:gradFill>
                  <a:gsLst>
                    <a:gs pos="1250">
                      <a:srgbClr val="505050"/>
                    </a:gs>
                    <a:gs pos="100000">
                      <a:srgbClr val="505050"/>
                    </a:gs>
                  </a:gsLst>
                  <a:lin ang="5400000" scaled="0"/>
                </a:gradFill>
              </a:rPr>
              <a:t>Are there blocking queries on the databases?</a:t>
            </a:r>
          </a:p>
        </p:txBody>
      </p:sp>
      <p:sp>
        <p:nvSpPr>
          <p:cNvPr id="2" name="TextBox 1"/>
          <p:cNvSpPr txBox="1"/>
          <p:nvPr/>
        </p:nvSpPr>
        <p:spPr>
          <a:xfrm>
            <a:off x="427037" y="1305911"/>
            <a:ext cx="10134600" cy="1446550"/>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Check with the DBA</a:t>
            </a:r>
          </a:p>
          <a:p>
            <a:pPr>
              <a:lnSpc>
                <a:spcPct val="90000"/>
              </a:lnSpc>
              <a:spcAft>
                <a:spcPts val="600"/>
              </a:spcAft>
            </a:pPr>
            <a:r>
              <a:rPr lang="en-US" sz="2400" dirty="0" smtClean="0">
                <a:gradFill>
                  <a:gsLst>
                    <a:gs pos="2917">
                      <a:srgbClr val="505050"/>
                    </a:gs>
                    <a:gs pos="30000">
                      <a:srgbClr val="505050"/>
                    </a:gs>
                  </a:gsLst>
                  <a:lin ang="5400000" scaled="0"/>
                </a:gradFill>
              </a:rPr>
              <a:t>Check the SQL Server Blocked Queries Report</a:t>
            </a:r>
          </a:p>
          <a:p>
            <a:pPr>
              <a:lnSpc>
                <a:spcPct val="90000"/>
              </a:lnSpc>
              <a:spcAft>
                <a:spcPts val="600"/>
              </a:spcAft>
            </a:pPr>
            <a:r>
              <a:rPr lang="en-US" sz="2400" dirty="0" smtClean="0">
                <a:gradFill>
                  <a:gsLst>
                    <a:gs pos="2917">
                      <a:srgbClr val="505050"/>
                    </a:gs>
                    <a:gs pos="30000">
                      <a:srgbClr val="505050"/>
                    </a:gs>
                  </a:gsLst>
                  <a:lin ang="5400000" scaled="0"/>
                </a:gradFill>
              </a:rPr>
              <a:t>Does SQL have adequate drive space for database/logs?</a:t>
            </a:r>
          </a:p>
        </p:txBody>
      </p:sp>
      <p:sp>
        <p:nvSpPr>
          <p:cNvPr id="3" name="TextBox 2"/>
          <p:cNvSpPr txBox="1"/>
          <p:nvPr/>
        </p:nvSpPr>
        <p:spPr>
          <a:xfrm>
            <a:off x="427037" y="4564062"/>
            <a:ext cx="10808023" cy="1855893"/>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If you do find a blocked query, you need to understand why/what it’s doing</a:t>
            </a:r>
          </a:p>
          <a:p>
            <a:pPr>
              <a:lnSpc>
                <a:spcPct val="90000"/>
              </a:lnSpc>
              <a:spcAft>
                <a:spcPts val="600"/>
              </a:spcAft>
            </a:pPr>
            <a:r>
              <a:rPr lang="en-US" sz="2400" dirty="0" smtClean="0">
                <a:gradFill>
                  <a:gsLst>
                    <a:gs pos="2917">
                      <a:srgbClr val="505050"/>
                    </a:gs>
                    <a:gs pos="30000">
                      <a:srgbClr val="505050"/>
                    </a:gs>
                  </a:gsLst>
                  <a:lin ang="5400000" scaled="0"/>
                </a:gradFill>
              </a:rPr>
              <a:t>Search will often simply re-issue the same blocking query as soon as it fails</a:t>
            </a:r>
          </a:p>
          <a:p>
            <a:pPr>
              <a:lnSpc>
                <a:spcPct val="90000"/>
              </a:lnSpc>
              <a:spcAft>
                <a:spcPts val="600"/>
              </a:spcAft>
            </a:pPr>
            <a:r>
              <a:rPr lang="en-US" sz="2400" dirty="0" smtClean="0">
                <a:gradFill>
                  <a:gsLst>
                    <a:gs pos="2917">
                      <a:srgbClr val="505050"/>
                    </a:gs>
                    <a:gs pos="30000">
                      <a:srgbClr val="505050"/>
                    </a:gs>
                  </a:gsLst>
                  <a:lin ang="5400000" scaled="0"/>
                </a:gradFill>
              </a:rPr>
              <a:t>This may mean updating statistics so SQL can choose a better execution plan</a:t>
            </a:r>
          </a:p>
          <a:p>
            <a:pPr>
              <a:lnSpc>
                <a:spcPct val="90000"/>
              </a:lnSpc>
              <a:spcAft>
                <a:spcPts val="600"/>
              </a:spcAft>
            </a:pPr>
            <a:endParaRPr lang="en-US" sz="2400" dirty="0" err="1" smtClean="0">
              <a:gradFill>
                <a:gsLst>
                  <a:gs pos="2917">
                    <a:srgbClr val="505050"/>
                  </a:gs>
                  <a:gs pos="30000">
                    <a:srgbClr val="505050"/>
                  </a:gs>
                </a:gsLst>
                <a:lin ang="5400000" scaled="0"/>
              </a:gradFill>
            </a:endParaRPr>
          </a:p>
        </p:txBody>
      </p:sp>
      <p:sp>
        <p:nvSpPr>
          <p:cNvPr id="4" name="TextBox 3"/>
          <p:cNvSpPr txBox="1"/>
          <p:nvPr/>
        </p:nvSpPr>
        <p:spPr>
          <a:xfrm>
            <a:off x="427037" y="3790407"/>
            <a:ext cx="5583323" cy="960263"/>
          </a:xfrm>
          <a:prstGeom prst="rect">
            <a:avLst/>
          </a:prstGeom>
          <a:noFill/>
        </p:spPr>
        <p:txBody>
          <a:bodyPr wrap="none" lIns="182880" tIns="146304" rIns="182880" bIns="146304" rtlCol="0">
            <a:spAutoFit/>
          </a:bodyPr>
          <a:lstStyle/>
          <a:p>
            <a:pPr>
              <a:lnSpc>
                <a:spcPct val="90000"/>
              </a:lnSpc>
              <a:spcAft>
                <a:spcPts val="600"/>
              </a:spcAft>
            </a:pPr>
            <a:r>
              <a:rPr lang="en-US" sz="4800" dirty="0" smtClean="0">
                <a:gradFill>
                  <a:gsLst>
                    <a:gs pos="2917">
                      <a:srgbClr val="505050"/>
                    </a:gs>
                    <a:gs pos="30000">
                      <a:srgbClr val="505050"/>
                    </a:gs>
                  </a:gsLst>
                  <a:lin ang="5400000" scaled="0"/>
                </a:gradFill>
                <a:latin typeface="Segoe UI Light"/>
              </a:rPr>
              <a:t>Yes, what do we do?</a:t>
            </a:r>
          </a:p>
        </p:txBody>
      </p:sp>
    </p:spTree>
    <p:extLst>
      <p:ext uri="{BB962C8B-B14F-4D97-AF65-F5344CB8AC3E}">
        <p14:creationId xmlns:p14="http://schemas.microsoft.com/office/powerpoint/2010/main" val="2566481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ight Brace 27"/>
          <p:cNvSpPr/>
          <p:nvPr/>
        </p:nvSpPr>
        <p:spPr>
          <a:xfrm rot="16200000" flipH="1">
            <a:off x="7080043" y="4616657"/>
            <a:ext cx="166148" cy="356616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30" name="Right Brace 29"/>
          <p:cNvSpPr/>
          <p:nvPr/>
        </p:nvSpPr>
        <p:spPr>
          <a:xfrm rot="16200000" flipH="1">
            <a:off x="2861252" y="4573626"/>
            <a:ext cx="160771" cy="365760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37" name="TextBox 36"/>
          <p:cNvSpPr txBox="1"/>
          <p:nvPr/>
        </p:nvSpPr>
        <p:spPr>
          <a:xfrm>
            <a:off x="1127721" y="6639198"/>
            <a:ext cx="3634617" cy="338554"/>
          </a:xfrm>
          <a:prstGeom prst="rect">
            <a:avLst/>
          </a:prstGeom>
          <a:noFill/>
        </p:spPr>
        <p:txBody>
          <a:bodyPr wrap="square" rtlCol="0" anchor="b">
            <a:spAutoFit/>
          </a:bodyPr>
          <a:lstStyle/>
          <a:p>
            <a:pPr algn="ctr" defTabSz="914400"/>
            <a:r>
              <a:rPr lang="en-US" sz="1600" b="1" dirty="0" smtClean="0">
                <a:solidFill>
                  <a:prstClr val="black"/>
                </a:solidFill>
              </a:rPr>
              <a:t>Crawling/Gathering</a:t>
            </a:r>
            <a:endParaRPr lang="en-US" sz="1600" b="1" dirty="0">
              <a:solidFill>
                <a:prstClr val="black"/>
              </a:solidFill>
            </a:endParaRPr>
          </a:p>
        </p:txBody>
      </p:sp>
      <p:sp>
        <p:nvSpPr>
          <p:cNvPr id="10" name="Rectangle 9"/>
          <p:cNvSpPr/>
          <p:nvPr/>
        </p:nvSpPr>
        <p:spPr>
          <a:xfrm>
            <a:off x="3466427" y="2911620"/>
            <a:ext cx="2272771" cy="2458919"/>
          </a:xfrm>
          <a:prstGeom prst="rect">
            <a:avLst/>
          </a:prstGeom>
          <a:solidFill>
            <a:schemeClr val="tx2">
              <a:lumMod val="50000"/>
              <a:lumOff val="50000"/>
            </a:schemeClr>
          </a:solid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2470" tIns="46236" rIns="92470" bIns="92470" rtlCol="0" anchor="b"/>
          <a:lstStyle/>
          <a:p>
            <a:pPr defTabSz="932472" fontAlgn="base">
              <a:spcBef>
                <a:spcPct val="0"/>
              </a:spcBef>
              <a:spcAft>
                <a:spcPct val="0"/>
              </a:spcAft>
            </a:pPr>
            <a:r>
              <a:rPr lang="en-US" sz="2800" b="1" dirty="0" smtClean="0">
                <a:gradFill>
                  <a:gsLst>
                    <a:gs pos="0">
                      <a:srgbClr val="FFFFFF"/>
                    </a:gs>
                    <a:gs pos="100000">
                      <a:srgbClr val="FFFFFF"/>
                    </a:gs>
                  </a:gsLst>
                  <a:lin ang="5400000" scaled="0"/>
                </a:gradFill>
              </a:rPr>
              <a:t>Crawl </a:t>
            </a:r>
            <a:r>
              <a:rPr lang="en-US" sz="2800" b="1" dirty="0">
                <a:gradFill>
                  <a:gsLst>
                    <a:gs pos="0">
                      <a:srgbClr val="FFFFFF"/>
                    </a:gs>
                    <a:gs pos="100000">
                      <a:srgbClr val="FFFFFF"/>
                    </a:gs>
                  </a:gsLst>
                  <a:lin ang="5400000" scaled="0"/>
                </a:gradFill>
              </a:rPr>
              <a:t>Component</a:t>
            </a:r>
          </a:p>
        </p:txBody>
      </p:sp>
      <p:sp>
        <p:nvSpPr>
          <p:cNvPr id="64" name="Rectangle 63"/>
          <p:cNvSpPr/>
          <p:nvPr/>
        </p:nvSpPr>
        <p:spPr bwMode="auto">
          <a:xfrm>
            <a:off x="6952086" y="3374463"/>
            <a:ext cx="1524000" cy="1928906"/>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Content Processing Component</a:t>
            </a:r>
            <a:endParaRPr lang="en-US" sz="2000" b="1"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a:t>Follow a crawled document via ULS</a:t>
            </a:r>
            <a:r>
              <a:rPr lang="en-US" dirty="0" smtClean="0"/>
              <a:t/>
            </a:r>
            <a:br>
              <a:rPr lang="en-US" dirty="0" smtClean="0"/>
            </a:br>
            <a:endParaRPr lang="en-US" dirty="0"/>
          </a:p>
        </p:txBody>
      </p:sp>
      <p:sp>
        <p:nvSpPr>
          <p:cNvPr id="7" name="Text Placeholder 8"/>
          <p:cNvSpPr txBox="1">
            <a:spLocks/>
          </p:cNvSpPr>
          <p:nvPr/>
        </p:nvSpPr>
        <p:spPr>
          <a:xfrm>
            <a:off x="274639" y="954171"/>
            <a:ext cx="11704255" cy="708678"/>
          </a:xfrm>
          <a:prstGeom prst="rect">
            <a:avLst/>
          </a:prstGeom>
        </p:spPr>
        <p:txBody>
          <a:bodyPr vert="horz" wrap="square" lIns="146304" tIns="91440" rIns="146304" bIns="91440" rtlCol="0">
            <a:normAutofit lnSpcReduction="10000"/>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gradFill>
                <a:gsLst>
                  <a:gs pos="1250">
                    <a:srgbClr val="012654"/>
                  </a:gs>
                  <a:gs pos="99000">
                    <a:srgbClr val="012654"/>
                  </a:gs>
                </a:gsLst>
                <a:lin ang="5400000" scaled="0"/>
              </a:gradFill>
            </a:endParaRPr>
          </a:p>
        </p:txBody>
      </p:sp>
      <p:grpSp>
        <p:nvGrpSpPr>
          <p:cNvPr id="31" name="Group 30"/>
          <p:cNvGrpSpPr/>
          <p:nvPr/>
        </p:nvGrpSpPr>
        <p:grpSpPr>
          <a:xfrm>
            <a:off x="126192" y="3148430"/>
            <a:ext cx="1551869" cy="1983312"/>
            <a:chOff x="-1" y="1708150"/>
            <a:chExt cx="1879085" cy="1881881"/>
          </a:xfrm>
          <a:solidFill>
            <a:schemeClr val="bg2">
              <a:lumMod val="20000"/>
              <a:lumOff val="80000"/>
            </a:schemeClr>
          </a:solidFill>
        </p:grpSpPr>
        <p:sp>
          <p:nvSpPr>
            <p:cNvPr id="32" name="TextBox 31"/>
            <p:cNvSpPr txBox="1"/>
            <p:nvPr/>
          </p:nvSpPr>
          <p:spPr>
            <a:xfrm>
              <a:off x="-1" y="3089652"/>
              <a:ext cx="1865435" cy="500379"/>
            </a:xfrm>
            <a:prstGeom prst="rect">
              <a:avLst/>
            </a:prstGeom>
            <a:grp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24654"/>
              <a:r>
                <a:rPr lang="en-US" sz="2838" dirty="0">
                  <a:solidFill>
                    <a:srgbClr val="505050">
                      <a:alpha val="99000"/>
                    </a:srgbClr>
                  </a:solidFill>
                  <a:latin typeface="Segoe UI Light"/>
                </a:rPr>
                <a:t>Content</a:t>
              </a:r>
            </a:p>
          </p:txBody>
        </p:sp>
        <p:sp>
          <p:nvSpPr>
            <p:cNvPr id="33" name="Rectangle 32"/>
            <p:cNvSpPr/>
            <p:nvPr/>
          </p:nvSpPr>
          <p:spPr bwMode="auto">
            <a:xfrm>
              <a:off x="-1" y="1708150"/>
              <a:ext cx="1879085" cy="1298448"/>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2685" tIns="46342" rIns="46342" bIns="92685" numCol="1" spcCol="0" rtlCol="0" fromWordArt="0" anchor="b" anchorCtr="0" forceAA="0" compatLnSpc="1">
              <a:prstTxWarp prst="textNoShape">
                <a:avLst/>
              </a:prstTxWarp>
              <a:noAutofit/>
            </a:bodyPr>
            <a:lstStyle/>
            <a:p>
              <a:pPr algn="ctr" defTabSz="924388" fontAlgn="base">
                <a:spcBef>
                  <a:spcPct val="0"/>
                </a:spcBef>
                <a:spcAft>
                  <a:spcPct val="0"/>
                </a:spcAft>
              </a:pPr>
              <a:endParaRPr lang="en-US" sz="1365" spc="-50"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34" name="Freeform 83"/>
          <p:cNvSpPr>
            <a:spLocks noEditPoints="1"/>
          </p:cNvSpPr>
          <p:nvPr/>
        </p:nvSpPr>
        <p:spPr bwMode="black">
          <a:xfrm>
            <a:off x="950998" y="3288905"/>
            <a:ext cx="415449" cy="559654"/>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chemeClr val="tx1"/>
          </a:solidFill>
          <a:ln>
            <a:noFill/>
          </a:ln>
        </p:spPr>
        <p:txBody>
          <a:bodyPr vert="horz" wrap="square" lIns="83212" tIns="41608" rIns="83212" bIns="41608" numCol="1" anchor="t" anchorCtr="0" compatLnSpc="1">
            <a:prstTxWarp prst="textNoShape">
              <a:avLst/>
            </a:prstTxWarp>
          </a:bodyPr>
          <a:lstStyle/>
          <a:p>
            <a:pPr defTabSz="924654"/>
            <a:endParaRPr lang="en-US" sz="1622">
              <a:solidFill>
                <a:srgbClr val="000000"/>
              </a:solidFill>
            </a:endParaRPr>
          </a:p>
        </p:txBody>
      </p:sp>
      <p:sp>
        <p:nvSpPr>
          <p:cNvPr id="35" name="Freeform 79"/>
          <p:cNvSpPr>
            <a:spLocks noEditPoints="1"/>
          </p:cNvSpPr>
          <p:nvPr/>
        </p:nvSpPr>
        <p:spPr bwMode="black">
          <a:xfrm>
            <a:off x="1042535" y="3900365"/>
            <a:ext cx="301855" cy="43497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chemeClr val="tx1"/>
          </a:solidFill>
          <a:ln>
            <a:noFill/>
          </a:ln>
          <a:extLst/>
        </p:spPr>
        <p:txBody>
          <a:bodyPr vert="horz" wrap="square" lIns="83212" tIns="41608" rIns="83212" bIns="41608" numCol="1" anchor="t" anchorCtr="0" compatLnSpc="1">
            <a:prstTxWarp prst="textNoShape">
              <a:avLst/>
            </a:prstTxWarp>
          </a:bodyPr>
          <a:lstStyle/>
          <a:p>
            <a:pPr defTabSz="924654"/>
            <a:endParaRPr lang="en-US" sz="1622">
              <a:solidFill>
                <a:srgbClr val="000000"/>
              </a:solidFill>
            </a:endParaRPr>
          </a:p>
        </p:txBody>
      </p:sp>
      <p:sp>
        <p:nvSpPr>
          <p:cNvPr id="36" name="Freeform 7"/>
          <p:cNvSpPr>
            <a:spLocks noEditPoints="1"/>
          </p:cNvSpPr>
          <p:nvPr/>
        </p:nvSpPr>
        <p:spPr bwMode="black">
          <a:xfrm>
            <a:off x="585442" y="3680983"/>
            <a:ext cx="335935" cy="43497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chemeClr val="tx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3212" tIns="41604" rIns="83212" bIns="41604" numCol="1" rtlCol="0" anchor="ctr" anchorCtr="0" compatLnSpc="1">
            <a:prstTxWarp prst="textNoShape">
              <a:avLst/>
            </a:prstTxWarp>
          </a:bodyPr>
          <a:lstStyle/>
          <a:p>
            <a:pPr defTabSz="749078"/>
            <a:endParaRPr lang="en-US" sz="1365" spc="-124" dirty="0">
              <a:solidFill>
                <a:srgbClr val="000000">
                  <a:lumMod val="50000"/>
                </a:srgbClr>
              </a:solidFill>
              <a:latin typeface="Segoe Light" pitchFamily="34" charset="0"/>
            </a:endParaRPr>
          </a:p>
        </p:txBody>
      </p:sp>
      <p:sp>
        <p:nvSpPr>
          <p:cNvPr id="61" name="Rounded Rectangle 60"/>
          <p:cNvSpPr/>
          <p:nvPr/>
        </p:nvSpPr>
        <p:spPr bwMode="auto">
          <a:xfrm>
            <a:off x="4452493" y="3013000"/>
            <a:ext cx="1757299" cy="774023"/>
          </a:xfrm>
          <a:prstGeom prst="round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rPr>
              <a:t>\\srv\gthrsvc  </a:t>
            </a:r>
            <a:r>
              <a:rPr lang="en-US" dirty="0" smtClean="0">
                <a:gradFill>
                  <a:gsLst>
                    <a:gs pos="0">
                      <a:srgbClr val="FFFFFF"/>
                    </a:gs>
                    <a:gs pos="100000">
                      <a:srgbClr val="FFFFFF"/>
                    </a:gs>
                  </a:gsLst>
                  <a:lin ang="5400000" scaled="0"/>
                </a:gradFill>
              </a:rPr>
              <a:t>network share</a:t>
            </a:r>
            <a:endParaRPr lang="en-US" dirty="0">
              <a:gradFill>
                <a:gsLst>
                  <a:gs pos="0">
                    <a:srgbClr val="FFFFFF"/>
                  </a:gs>
                  <a:gs pos="100000">
                    <a:srgbClr val="FFFFFF"/>
                  </a:gs>
                </a:gsLst>
                <a:lin ang="5400000" scaled="0"/>
              </a:gradFill>
            </a:endParaRPr>
          </a:p>
        </p:txBody>
      </p:sp>
      <p:grpSp>
        <p:nvGrpSpPr>
          <p:cNvPr id="75" name="Group 74"/>
          <p:cNvGrpSpPr/>
          <p:nvPr/>
        </p:nvGrpSpPr>
        <p:grpSpPr>
          <a:xfrm>
            <a:off x="5468871" y="2030951"/>
            <a:ext cx="2229171" cy="2911618"/>
            <a:chOff x="8268749" y="2382031"/>
            <a:chExt cx="2229171" cy="2911618"/>
          </a:xfrm>
        </p:grpSpPr>
        <p:sp>
          <p:nvSpPr>
            <p:cNvPr id="62" name="Arc 61"/>
            <p:cNvSpPr/>
            <p:nvPr/>
          </p:nvSpPr>
          <p:spPr>
            <a:xfrm>
              <a:off x="8461201" y="3600555"/>
              <a:ext cx="1757299" cy="1693094"/>
            </a:xfrm>
            <a:prstGeom prst="arc">
              <a:avLst>
                <a:gd name="adj1" fmla="val 14467343"/>
                <a:gd name="adj2" fmla="val 18252029"/>
              </a:avLst>
            </a:prstGeom>
            <a:ln w="38100">
              <a:solidFill>
                <a:schemeClr val="tx2"/>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505050"/>
                </a:solidFill>
              </a:endParaRPr>
            </a:p>
          </p:txBody>
        </p:sp>
        <p:sp>
          <p:nvSpPr>
            <p:cNvPr id="63" name="Arc 62"/>
            <p:cNvSpPr/>
            <p:nvPr/>
          </p:nvSpPr>
          <p:spPr>
            <a:xfrm rot="10458001">
              <a:off x="8268749" y="2382031"/>
              <a:ext cx="2229171" cy="1715450"/>
            </a:xfrm>
            <a:prstGeom prst="arc">
              <a:avLst>
                <a:gd name="adj1" fmla="val 14910101"/>
                <a:gd name="adj2" fmla="val 18652120"/>
              </a:avLst>
            </a:prstGeom>
            <a:ln w="38100">
              <a:solidFill>
                <a:schemeClr val="tx2"/>
              </a:solidFill>
              <a:prstDash val="sysDash"/>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505050"/>
                </a:solidFill>
              </a:endParaRPr>
            </a:p>
          </p:txBody>
        </p:sp>
      </p:grpSp>
      <p:cxnSp>
        <p:nvCxnSpPr>
          <p:cNvPr id="59" name="Straight Connector 58"/>
          <p:cNvCxnSpPr/>
          <p:nvPr/>
        </p:nvCxnSpPr>
        <p:spPr>
          <a:xfrm flipV="1">
            <a:off x="5381503" y="4467539"/>
            <a:ext cx="1674934" cy="182490"/>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Folded Corner 5"/>
          <p:cNvSpPr/>
          <p:nvPr/>
        </p:nvSpPr>
        <p:spPr bwMode="auto">
          <a:xfrm rot="1453086">
            <a:off x="6229034" y="3156892"/>
            <a:ext cx="512063" cy="283450"/>
          </a:xfrm>
          <a:prstGeom prst="foldedCorner">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smtClean="0">
                <a:solidFill>
                  <a:srgbClr val="333333"/>
                </a:solidFill>
              </a:rPr>
              <a:t>blob</a:t>
            </a:r>
            <a:endParaRPr lang="en-US" sz="1200" dirty="0">
              <a:solidFill>
                <a:srgbClr val="333333"/>
              </a:solidFill>
            </a:endParaRPr>
          </a:p>
        </p:txBody>
      </p:sp>
      <p:sp>
        <p:nvSpPr>
          <p:cNvPr id="60" name="Can 59"/>
          <p:cNvSpPr/>
          <p:nvPr/>
        </p:nvSpPr>
        <p:spPr bwMode="gray">
          <a:xfrm>
            <a:off x="5047898" y="1537240"/>
            <a:ext cx="1070366" cy="956569"/>
          </a:xfrm>
          <a:prstGeom prst="can">
            <a:avLst>
              <a:gd name="adj" fmla="val 19322"/>
            </a:avLst>
          </a:prstGeom>
          <a:solidFill>
            <a:schemeClr val="bg2"/>
          </a:solidFill>
          <a:ln w="28575">
            <a:solidFill>
              <a:srgbClr val="92D05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93245" tIns="46623" rIns="93245" bIns="46623" numCol="1" rtlCol="0" anchor="b" anchorCtr="0" compatLnSpc="1">
            <a:prstTxWarp prst="textNoShape">
              <a:avLst/>
            </a:prstTxWarp>
          </a:bodyPr>
          <a:lstStyle/>
          <a:p>
            <a:pPr algn="ctr" defTabSz="930070" eaLnBrk="0" hangingPunct="0">
              <a:lnSpc>
                <a:spcPct val="85000"/>
              </a:lnSpc>
              <a:spcBef>
                <a:spcPct val="20000"/>
              </a:spcBef>
            </a:pPr>
            <a:r>
              <a:rPr lang="en-US" sz="2000" dirty="0" smtClean="0">
                <a:solidFill>
                  <a:srgbClr val="00188F">
                    <a:lumMod val="50000"/>
                  </a:srgbClr>
                </a:solidFill>
              </a:rPr>
              <a:t>Crawl Store</a:t>
            </a:r>
            <a:endParaRPr lang="en-US" sz="2000" dirty="0">
              <a:solidFill>
                <a:srgbClr val="00188F">
                  <a:lumMod val="50000"/>
                </a:srgbClr>
              </a:solidFill>
            </a:endParaRPr>
          </a:p>
        </p:txBody>
      </p:sp>
      <p:cxnSp>
        <p:nvCxnSpPr>
          <p:cNvPr id="47" name="Straight Connector 46"/>
          <p:cNvCxnSpPr/>
          <p:nvPr/>
        </p:nvCxnSpPr>
        <p:spPr>
          <a:xfrm>
            <a:off x="5761042" y="2380432"/>
            <a:ext cx="0" cy="658606"/>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Oval Callout 2"/>
          <p:cNvSpPr/>
          <p:nvPr/>
        </p:nvSpPr>
        <p:spPr bwMode="auto">
          <a:xfrm>
            <a:off x="4071410" y="5395629"/>
            <a:ext cx="1689632" cy="774260"/>
          </a:xfrm>
          <a:prstGeom prst="wedgeEllipseCallout">
            <a:avLst>
              <a:gd name="adj1" fmla="val 87948"/>
              <a:gd name="adj2" fmla="val -146262"/>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AF7YN</a:t>
            </a:r>
            <a:endParaRPr lang="en-US" sz="2000" dirty="0">
              <a:gradFill>
                <a:gsLst>
                  <a:gs pos="0">
                    <a:srgbClr val="FFFFFF"/>
                  </a:gs>
                  <a:gs pos="100000">
                    <a:srgbClr val="FFFFFF"/>
                  </a:gs>
                </a:gsLst>
                <a:lin ang="5400000" scaled="0"/>
              </a:gradFill>
            </a:endParaRPr>
          </a:p>
        </p:txBody>
      </p:sp>
      <p:sp>
        <p:nvSpPr>
          <p:cNvPr id="65" name="Left-Right Arrow 64"/>
          <p:cNvSpPr/>
          <p:nvPr/>
        </p:nvSpPr>
        <p:spPr bwMode="auto">
          <a:xfrm>
            <a:off x="1401001" y="3374463"/>
            <a:ext cx="2331263" cy="985124"/>
          </a:xfrm>
          <a:prstGeom prst="leftRigh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Connector</a:t>
            </a:r>
          </a:p>
        </p:txBody>
      </p:sp>
      <p:sp>
        <p:nvSpPr>
          <p:cNvPr id="66" name="Oval Callout 65"/>
          <p:cNvSpPr/>
          <p:nvPr/>
        </p:nvSpPr>
        <p:spPr bwMode="auto">
          <a:xfrm>
            <a:off x="1883576" y="4338619"/>
            <a:ext cx="1389927" cy="622819"/>
          </a:xfrm>
          <a:prstGeom prst="wedgeEllipseCallout">
            <a:avLst>
              <a:gd name="adj1" fmla="val 18518"/>
              <a:gd name="adj2" fmla="val -88446"/>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DS86</a:t>
            </a:r>
            <a:endParaRPr lang="en-US" sz="2000" dirty="0">
              <a:gradFill>
                <a:gsLst>
                  <a:gs pos="0">
                    <a:srgbClr val="FFFFFF"/>
                  </a:gs>
                  <a:gs pos="100000">
                    <a:srgbClr val="FFFFFF"/>
                  </a:gs>
                </a:gsLst>
                <a:lin ang="5400000" scaled="0"/>
              </a:gradFill>
            </a:endParaRPr>
          </a:p>
        </p:txBody>
      </p:sp>
      <p:sp>
        <p:nvSpPr>
          <p:cNvPr id="67" name="Oval Callout 66"/>
          <p:cNvSpPr/>
          <p:nvPr/>
        </p:nvSpPr>
        <p:spPr bwMode="auto">
          <a:xfrm>
            <a:off x="6193430" y="2333967"/>
            <a:ext cx="1239702" cy="470014"/>
          </a:xfrm>
          <a:prstGeom prst="wedgeEllipseCallout">
            <a:avLst>
              <a:gd name="adj1" fmla="val -26290"/>
              <a:gd name="adj2" fmla="val 122872"/>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AI3EF</a:t>
            </a:r>
            <a:endParaRPr lang="en-US" sz="2000" dirty="0">
              <a:gradFill>
                <a:gsLst>
                  <a:gs pos="0">
                    <a:srgbClr val="FFFFFF"/>
                  </a:gs>
                  <a:gs pos="100000">
                    <a:srgbClr val="FFFFFF"/>
                  </a:gs>
                </a:gsLst>
                <a:lin ang="5400000" scaled="0"/>
              </a:gradFill>
            </a:endParaRPr>
          </a:p>
        </p:txBody>
      </p:sp>
      <p:sp>
        <p:nvSpPr>
          <p:cNvPr id="4" name="Rectangle 3"/>
          <p:cNvSpPr/>
          <p:nvPr/>
        </p:nvSpPr>
        <p:spPr bwMode="auto">
          <a:xfrm>
            <a:off x="8919572" y="3374463"/>
            <a:ext cx="2265559" cy="1928906"/>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b="1" dirty="0" smtClean="0">
                <a:gradFill>
                  <a:gsLst>
                    <a:gs pos="0">
                      <a:srgbClr val="FFFFFF"/>
                    </a:gs>
                    <a:gs pos="100000">
                      <a:srgbClr val="FFFFFF"/>
                    </a:gs>
                  </a:gsLst>
                  <a:lin ang="5400000" scaled="0"/>
                </a:gradFill>
              </a:rPr>
              <a:t>Index Component</a:t>
            </a:r>
            <a:endParaRPr lang="en-US" sz="2000" b="1" dirty="0">
              <a:gradFill>
                <a:gsLst>
                  <a:gs pos="0">
                    <a:srgbClr val="FFFFFF"/>
                  </a:gs>
                  <a:gs pos="100000">
                    <a:srgbClr val="FFFFFF"/>
                  </a:gs>
                </a:gsLst>
                <a:lin ang="5400000" scaled="0"/>
              </a:gradFill>
            </a:endParaRPr>
          </a:p>
        </p:txBody>
      </p:sp>
      <p:sp>
        <p:nvSpPr>
          <p:cNvPr id="8" name="Oval Callout 7"/>
          <p:cNvSpPr/>
          <p:nvPr/>
        </p:nvSpPr>
        <p:spPr bwMode="auto">
          <a:xfrm>
            <a:off x="8173078" y="2194723"/>
            <a:ext cx="1261571" cy="671540"/>
          </a:xfrm>
          <a:prstGeom prst="wedgeEllipseCallout">
            <a:avLst>
              <a:gd name="adj1" fmla="val -10087"/>
              <a:gd name="adj2" fmla="val 292516"/>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FFFFFF"/>
                </a:solidFill>
              </a:rPr>
              <a:t>AJPND </a:t>
            </a:r>
            <a:endParaRPr lang="en-US" sz="2000" dirty="0">
              <a:gradFill>
                <a:gsLst>
                  <a:gs pos="0">
                    <a:srgbClr val="FFFFFF"/>
                  </a:gs>
                  <a:gs pos="100000">
                    <a:srgbClr val="FFFFFF"/>
                  </a:gs>
                </a:gsLst>
                <a:lin ang="5400000" scaled="0"/>
              </a:gradFill>
            </a:endParaRPr>
          </a:p>
        </p:txBody>
      </p:sp>
      <p:cxnSp>
        <p:nvCxnSpPr>
          <p:cNvPr id="68" name="Straight Connector 67"/>
          <p:cNvCxnSpPr/>
          <p:nvPr/>
        </p:nvCxnSpPr>
        <p:spPr>
          <a:xfrm flipV="1">
            <a:off x="8295477" y="4516863"/>
            <a:ext cx="830790" cy="52312"/>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Oval Callout 17"/>
          <p:cNvSpPr/>
          <p:nvPr/>
        </p:nvSpPr>
        <p:spPr bwMode="auto">
          <a:xfrm>
            <a:off x="6035359" y="1291769"/>
            <a:ext cx="1194644" cy="524293"/>
          </a:xfrm>
          <a:prstGeom prst="wedgeEllipseCallout">
            <a:avLst>
              <a:gd name="adj1" fmla="val -42524"/>
              <a:gd name="adj2" fmla="val 61231"/>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E5G1</a:t>
            </a:r>
            <a:endParaRPr lang="en-US" sz="2000" dirty="0">
              <a:gradFill>
                <a:gsLst>
                  <a:gs pos="0">
                    <a:srgbClr val="FFFFFF"/>
                  </a:gs>
                  <a:gs pos="100000">
                    <a:srgbClr val="FFFFFF"/>
                  </a:gs>
                </a:gsLst>
                <a:lin ang="5400000" scaled="0"/>
              </a:gradFill>
            </a:endParaRPr>
          </a:p>
        </p:txBody>
      </p:sp>
      <p:sp>
        <p:nvSpPr>
          <p:cNvPr id="38" name="TextBox 37"/>
          <p:cNvSpPr txBox="1"/>
          <p:nvPr/>
        </p:nvSpPr>
        <p:spPr>
          <a:xfrm>
            <a:off x="5345808" y="6635212"/>
            <a:ext cx="3634617" cy="338554"/>
          </a:xfrm>
          <a:prstGeom prst="rect">
            <a:avLst/>
          </a:prstGeom>
          <a:noFill/>
        </p:spPr>
        <p:txBody>
          <a:bodyPr wrap="square" rtlCol="0" anchor="b">
            <a:spAutoFit/>
          </a:bodyPr>
          <a:lstStyle/>
          <a:p>
            <a:pPr algn="ctr" defTabSz="914400"/>
            <a:r>
              <a:rPr lang="en-US" sz="1600" b="1" dirty="0" smtClean="0">
                <a:solidFill>
                  <a:prstClr val="black"/>
                </a:solidFill>
              </a:rPr>
              <a:t>Feeding/Processing</a:t>
            </a:r>
            <a:endParaRPr lang="en-US" sz="1600" b="1" dirty="0">
              <a:solidFill>
                <a:prstClr val="black"/>
              </a:solidFill>
            </a:endParaRPr>
          </a:p>
        </p:txBody>
      </p:sp>
    </p:spTree>
    <p:extLst>
      <p:ext uri="{BB962C8B-B14F-4D97-AF65-F5344CB8AC3E}">
        <p14:creationId xmlns:p14="http://schemas.microsoft.com/office/powerpoint/2010/main" val="21144861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6" grpId="0" animBg="1"/>
      <p:bldP spid="67" grpId="0" animBg="1"/>
      <p:bldP spid="8"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 </a:t>
            </a:r>
            <a:br>
              <a:rPr lang="en-US" dirty="0" smtClean="0"/>
            </a:br>
            <a:r>
              <a:rPr lang="en-US" dirty="0" smtClean="0"/>
              <a:t>Queries</a:t>
            </a:r>
            <a:endParaRPr lang="en-US" dirty="0"/>
          </a:p>
        </p:txBody>
      </p:sp>
    </p:spTree>
    <p:extLst>
      <p:ext uri="{BB962C8B-B14F-4D97-AF65-F5344CB8AC3E}">
        <p14:creationId xmlns:p14="http://schemas.microsoft.com/office/powerpoint/2010/main" val="88686002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ounded Rectangle 119"/>
          <p:cNvSpPr/>
          <p:nvPr/>
        </p:nvSpPr>
        <p:spPr>
          <a:xfrm>
            <a:off x="10725672" y="2009237"/>
            <a:ext cx="1287732" cy="2451027"/>
          </a:xfrm>
          <a:prstGeom prst="roundRect">
            <a:avLst/>
          </a:prstGeom>
          <a:solidFill>
            <a:srgbClr val="002060"/>
          </a:solidFill>
          <a:ln w="12700" cap="flat" cmpd="sng" algn="ctr">
            <a:solidFill>
              <a:srgbClr val="5B9BD5">
                <a:shade val="50000"/>
              </a:srgbClr>
            </a:solidFill>
            <a:prstDash val="solid"/>
            <a:miter lim="800000"/>
          </a:ln>
          <a:effectLst/>
        </p:spPr>
        <p:txBody>
          <a:bodyPr vert="vert" rtlCol="0" anchor="ctr"/>
          <a:lstStyle/>
          <a:p>
            <a:pPr algn="ctr" defTabSz="914400">
              <a:defRPr/>
            </a:pPr>
            <a:r>
              <a:rPr lang="en-US" sz="3200" b="1" kern="0" dirty="0" smtClean="0">
                <a:solidFill>
                  <a:prstClr val="white"/>
                </a:solidFill>
              </a:rPr>
              <a:t>Search Index Core</a:t>
            </a:r>
            <a:endParaRPr lang="en-US" sz="1100" kern="0" dirty="0" smtClean="0">
              <a:solidFill>
                <a:prstClr val="white"/>
              </a:solidFill>
            </a:endParaRPr>
          </a:p>
        </p:txBody>
      </p:sp>
      <p:sp>
        <p:nvSpPr>
          <p:cNvPr id="5" name="Title 4"/>
          <p:cNvSpPr>
            <a:spLocks noGrp="1"/>
          </p:cNvSpPr>
          <p:nvPr>
            <p:ph type="title"/>
          </p:nvPr>
        </p:nvSpPr>
        <p:spPr/>
        <p:txBody>
          <a:bodyPr/>
          <a:lstStyle/>
          <a:p>
            <a:r>
              <a:rPr lang="en-US" dirty="0" smtClean="0"/>
              <a:t>Following the path of a Query…</a:t>
            </a:r>
            <a:endParaRPr lang="en-US" dirty="0"/>
          </a:p>
        </p:txBody>
      </p:sp>
      <p:sp>
        <p:nvSpPr>
          <p:cNvPr id="121" name="Cloud 120"/>
          <p:cNvSpPr/>
          <p:nvPr/>
        </p:nvSpPr>
        <p:spPr>
          <a:xfrm>
            <a:off x="260972" y="2785445"/>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122" name="Straight Arrow Connector 121"/>
          <p:cNvCxnSpPr/>
          <p:nvPr/>
        </p:nvCxnSpPr>
        <p:spPr>
          <a:xfrm flipH="1">
            <a:off x="1461512" y="3131270"/>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123" name="Straight Arrow Connector 122"/>
          <p:cNvCxnSpPr/>
          <p:nvPr/>
        </p:nvCxnSpPr>
        <p:spPr>
          <a:xfrm flipH="1">
            <a:off x="1423806" y="3198271"/>
            <a:ext cx="4572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64" name="Group 163"/>
          <p:cNvGrpSpPr/>
          <p:nvPr/>
        </p:nvGrpSpPr>
        <p:grpSpPr>
          <a:xfrm>
            <a:off x="1818569" y="2536910"/>
            <a:ext cx="1188720" cy="1459878"/>
            <a:chOff x="3273187" y="1616566"/>
            <a:chExt cx="1188720" cy="1459878"/>
          </a:xfrm>
        </p:grpSpPr>
        <p:sp>
          <p:nvSpPr>
            <p:cNvPr id="165" name="TextBox 164"/>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166" name="Group 165"/>
            <p:cNvGrpSpPr>
              <a:grpSpLocks noChangeAspect="1"/>
            </p:cNvGrpSpPr>
            <p:nvPr/>
          </p:nvGrpSpPr>
          <p:grpSpPr>
            <a:xfrm>
              <a:off x="3273187" y="1616566"/>
              <a:ext cx="1188720" cy="1188720"/>
              <a:chOff x="792585" y="608726"/>
              <a:chExt cx="1714500" cy="1714500"/>
            </a:xfrm>
          </p:grpSpPr>
          <p:pic>
            <p:nvPicPr>
              <p:cNvPr id="167" name="Picture 1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168" name="Picture 1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cxnSp>
        <p:nvCxnSpPr>
          <p:cNvPr id="183" name="Straight Arrow Connector 182"/>
          <p:cNvCxnSpPr/>
          <p:nvPr/>
        </p:nvCxnSpPr>
        <p:spPr>
          <a:xfrm flipH="1">
            <a:off x="5953211" y="3266849"/>
            <a:ext cx="13716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4" name="Group 13"/>
          <p:cNvGrpSpPr/>
          <p:nvPr/>
        </p:nvGrpSpPr>
        <p:grpSpPr>
          <a:xfrm>
            <a:off x="5862222" y="2903447"/>
            <a:ext cx="1641062" cy="287202"/>
            <a:chOff x="5862222" y="2903447"/>
            <a:chExt cx="1641062" cy="287202"/>
          </a:xfrm>
        </p:grpSpPr>
        <p:cxnSp>
          <p:nvCxnSpPr>
            <p:cNvPr id="182" name="Straight Arrow Connector 181"/>
            <p:cNvCxnSpPr/>
            <p:nvPr/>
          </p:nvCxnSpPr>
          <p:spPr>
            <a:xfrm flipH="1">
              <a:off x="5953211" y="3190649"/>
              <a:ext cx="1463040" cy="0"/>
            </a:xfrm>
            <a:prstGeom prst="straightConnector1">
              <a:avLst/>
            </a:prstGeom>
            <a:noFill/>
            <a:ln w="25400" cap="flat" cmpd="sng" algn="ctr">
              <a:solidFill>
                <a:srgbClr val="002060"/>
              </a:solidFill>
              <a:prstDash val="solid"/>
              <a:miter lim="800000"/>
              <a:headEnd type="triangle"/>
              <a:tailEnd type="none"/>
            </a:ln>
            <a:effectLst/>
          </p:spPr>
        </p:cxnSp>
        <p:sp>
          <p:nvSpPr>
            <p:cNvPr id="184" name="TextBox 183"/>
            <p:cNvSpPr txBox="1"/>
            <p:nvPr/>
          </p:nvSpPr>
          <p:spPr>
            <a:xfrm rot="21564538">
              <a:off x="5862222" y="2903447"/>
              <a:ext cx="1641062"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JunoSendRequest</a:t>
              </a:r>
              <a:endParaRPr lang="en-US" sz="1200" dirty="0">
                <a:solidFill>
                  <a:prstClr val="black"/>
                </a:solidFill>
                <a:latin typeface="Consolas" panose="020B0609020204030204" pitchFamily="49" charset="0"/>
                <a:cs typeface="Consolas" panose="020B0609020204030204" pitchFamily="49" charset="0"/>
              </a:endParaRPr>
            </a:p>
          </p:txBody>
        </p:sp>
      </p:grpSp>
      <p:cxnSp>
        <p:nvCxnSpPr>
          <p:cNvPr id="128" name="Straight Arrow Connector 127"/>
          <p:cNvCxnSpPr/>
          <p:nvPr/>
        </p:nvCxnSpPr>
        <p:spPr>
          <a:xfrm>
            <a:off x="9052649" y="3270427"/>
            <a:ext cx="1554480" cy="0"/>
          </a:xfrm>
          <a:prstGeom prst="straightConnector1">
            <a:avLst/>
          </a:prstGeom>
          <a:noFill/>
          <a:ln w="19050" cap="flat" cmpd="sng" algn="ctr">
            <a:solidFill>
              <a:srgbClr val="70AD47">
                <a:lumMod val="75000"/>
              </a:srgbClr>
            </a:solidFill>
            <a:prstDash val="dash"/>
            <a:miter lim="800000"/>
            <a:headEnd type="triangle"/>
            <a:tailEnd type="none"/>
          </a:ln>
          <a:effectLst/>
        </p:spPr>
      </p:cxnSp>
      <p:grpSp>
        <p:nvGrpSpPr>
          <p:cNvPr id="15" name="Group 14"/>
          <p:cNvGrpSpPr/>
          <p:nvPr/>
        </p:nvGrpSpPr>
        <p:grpSpPr>
          <a:xfrm>
            <a:off x="8922126" y="2917228"/>
            <a:ext cx="1840451" cy="276999"/>
            <a:chOff x="8922126" y="2917228"/>
            <a:chExt cx="1840451" cy="276999"/>
          </a:xfrm>
        </p:grpSpPr>
        <p:sp>
          <p:nvSpPr>
            <p:cNvPr id="185" name="TextBox 184"/>
            <p:cNvSpPr txBox="1"/>
            <p:nvPr/>
          </p:nvSpPr>
          <p:spPr>
            <a:xfrm>
              <a:off x="8922126" y="2917228"/>
              <a:ext cx="1840451"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MarsLookupOperator</a:t>
              </a:r>
              <a:endParaRPr lang="en-US" sz="1200" dirty="0">
                <a:solidFill>
                  <a:prstClr val="black"/>
                </a:solidFill>
                <a:latin typeface="Consolas" panose="020B0609020204030204" pitchFamily="49" charset="0"/>
                <a:cs typeface="Consolas" panose="020B0609020204030204" pitchFamily="49" charset="0"/>
              </a:endParaRPr>
            </a:p>
          </p:txBody>
        </p:sp>
        <p:cxnSp>
          <p:nvCxnSpPr>
            <p:cNvPr id="130" name="Straight Arrow Connector 129"/>
            <p:cNvCxnSpPr/>
            <p:nvPr/>
          </p:nvCxnSpPr>
          <p:spPr>
            <a:xfrm>
              <a:off x="9083129" y="3194227"/>
              <a:ext cx="1554480" cy="0"/>
            </a:xfrm>
            <a:prstGeom prst="straightConnector1">
              <a:avLst/>
            </a:prstGeom>
            <a:noFill/>
            <a:ln w="25400" cap="flat" cmpd="sng" algn="ctr">
              <a:solidFill>
                <a:srgbClr val="002060"/>
              </a:solidFill>
              <a:prstDash val="solid"/>
              <a:miter lim="800000"/>
              <a:headEnd type="none"/>
              <a:tailEnd type="triangle"/>
            </a:ln>
            <a:effectLst/>
          </p:spPr>
        </p:cxnSp>
      </p:grpSp>
      <p:grpSp>
        <p:nvGrpSpPr>
          <p:cNvPr id="12" name="Group 11"/>
          <p:cNvGrpSpPr/>
          <p:nvPr/>
        </p:nvGrpSpPr>
        <p:grpSpPr>
          <a:xfrm>
            <a:off x="4242974" y="2731361"/>
            <a:ext cx="1822863" cy="1375501"/>
            <a:chOff x="4242974" y="2731361"/>
            <a:chExt cx="1822863" cy="1375501"/>
          </a:xfrm>
        </p:grpSpPr>
        <p:sp>
          <p:nvSpPr>
            <p:cNvPr id="158" name="TextBox 157"/>
            <p:cNvSpPr txBox="1"/>
            <p:nvPr/>
          </p:nvSpPr>
          <p:spPr>
            <a:xfrm>
              <a:off x="4242974" y="3645197"/>
              <a:ext cx="1822863" cy="461665"/>
            </a:xfrm>
            <a:prstGeom prst="rect">
              <a:avLst/>
            </a:prstGeom>
            <a:noFill/>
          </p:spPr>
          <p:txBody>
            <a:bodyPr wrap="square" rtlCol="0">
              <a:spAutoFit/>
            </a:bodyPr>
            <a:lstStyle/>
            <a:p>
              <a:pPr defTabSz="914400"/>
              <a:r>
                <a:rPr lang="en-US" sz="1200" b="1" dirty="0">
                  <a:solidFill>
                    <a:prstClr val="black"/>
                  </a:solidFill>
                </a:rPr>
                <a:t>[</a:t>
              </a:r>
              <a:r>
                <a:rPr lang="en-US" sz="1200" b="1" dirty="0" smtClean="0">
                  <a:solidFill>
                    <a:prstClr val="black"/>
                  </a:solidFill>
                </a:rPr>
                <a:t>HTTP] </a:t>
              </a:r>
              <a:r>
                <a:rPr lang="en-US" sz="1200" b="1" dirty="0" err="1" smtClean="0">
                  <a:solidFill>
                    <a:prstClr val="black"/>
                  </a:solidFill>
                </a:rPr>
                <a:t>EndPoint</a:t>
              </a:r>
              <a:r>
                <a:rPr lang="en-US" sz="1200" b="1" dirty="0" smtClean="0">
                  <a:solidFill>
                    <a:prstClr val="black"/>
                  </a:solidFill>
                </a:rPr>
                <a:t>: </a:t>
              </a:r>
              <a:r>
                <a:rPr lang="en-US" sz="1200" dirty="0" err="1" smtClean="0">
                  <a:solidFill>
                    <a:prstClr val="black"/>
                  </a:solidFill>
                  <a:latin typeface="Consolas" panose="020B0609020204030204" pitchFamily="49" charset="0"/>
                  <a:cs typeface="Consolas" panose="020B0609020204030204" pitchFamily="49" charset="0"/>
                </a:rPr>
                <a:t>SearchService.svc</a:t>
              </a:r>
              <a:endParaRPr lang="en-US" sz="1200" dirty="0">
                <a:solidFill>
                  <a:prstClr val="black"/>
                </a:solidFill>
                <a:latin typeface="Consolas" panose="020B0609020204030204" pitchFamily="49" charset="0"/>
                <a:cs typeface="Consolas" panose="020B0609020204030204" pitchFamily="49" charset="0"/>
              </a:endParaRPr>
            </a:p>
          </p:txBody>
        </p:sp>
        <p:sp>
          <p:nvSpPr>
            <p:cNvPr id="143" name="Rounded Rectangle 142"/>
            <p:cNvSpPr/>
            <p:nvPr/>
          </p:nvSpPr>
          <p:spPr>
            <a:xfrm>
              <a:off x="4249649" y="2731361"/>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grpSp>
      <p:cxnSp>
        <p:nvCxnSpPr>
          <p:cNvPr id="60" name="Straight Arrow Connector 59"/>
          <p:cNvCxnSpPr/>
          <p:nvPr/>
        </p:nvCxnSpPr>
        <p:spPr>
          <a:xfrm flipH="1">
            <a:off x="2963324" y="3258392"/>
            <a:ext cx="118872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0" name="Group 9"/>
          <p:cNvGrpSpPr/>
          <p:nvPr/>
        </p:nvGrpSpPr>
        <p:grpSpPr>
          <a:xfrm>
            <a:off x="2732135" y="2894990"/>
            <a:ext cx="1641062" cy="287202"/>
            <a:chOff x="2732135" y="2894990"/>
            <a:chExt cx="1641062" cy="287202"/>
          </a:xfrm>
        </p:grpSpPr>
        <p:cxnSp>
          <p:nvCxnSpPr>
            <p:cNvPr id="59" name="Straight Arrow Connector 58"/>
            <p:cNvCxnSpPr/>
            <p:nvPr/>
          </p:nvCxnSpPr>
          <p:spPr>
            <a:xfrm flipH="1">
              <a:off x="2978564" y="3182192"/>
              <a:ext cx="1188720" cy="0"/>
            </a:xfrm>
            <a:prstGeom prst="straightConnector1">
              <a:avLst/>
            </a:prstGeom>
            <a:noFill/>
            <a:ln w="25400" cap="flat" cmpd="sng" algn="ctr">
              <a:solidFill>
                <a:srgbClr val="002060"/>
              </a:solidFill>
              <a:prstDash val="solid"/>
              <a:miter lim="800000"/>
              <a:headEnd type="triangle"/>
              <a:tailEnd type="none"/>
            </a:ln>
            <a:effectLst/>
          </p:spPr>
        </p:cxnSp>
        <p:sp>
          <p:nvSpPr>
            <p:cNvPr id="61" name="TextBox 60"/>
            <p:cNvSpPr txBox="1"/>
            <p:nvPr/>
          </p:nvSpPr>
          <p:spPr>
            <a:xfrm rot="21564538">
              <a:off x="2732135" y="2894990"/>
              <a:ext cx="1641062"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WCFSendRequest</a:t>
              </a:r>
              <a:endParaRPr lang="en-US" sz="1200" dirty="0">
                <a:solidFill>
                  <a:prstClr val="black"/>
                </a:solidFill>
                <a:latin typeface="Consolas" panose="020B0609020204030204" pitchFamily="49" charset="0"/>
                <a:cs typeface="Consolas" panose="020B0609020204030204" pitchFamily="49" charset="0"/>
              </a:endParaRPr>
            </a:p>
          </p:txBody>
        </p:sp>
      </p:grpSp>
      <p:grpSp>
        <p:nvGrpSpPr>
          <p:cNvPr id="16" name="Group 15"/>
          <p:cNvGrpSpPr/>
          <p:nvPr/>
        </p:nvGrpSpPr>
        <p:grpSpPr>
          <a:xfrm>
            <a:off x="2057717" y="4765749"/>
            <a:ext cx="8686800" cy="636513"/>
            <a:chOff x="2057717" y="5097462"/>
            <a:chExt cx="8686800" cy="636513"/>
          </a:xfrm>
        </p:grpSpPr>
        <p:sp>
          <p:nvSpPr>
            <p:cNvPr id="70" name="Right Brace 69"/>
            <p:cNvSpPr/>
            <p:nvPr/>
          </p:nvSpPr>
          <p:spPr>
            <a:xfrm rot="16200000" flipH="1">
              <a:off x="6318043" y="837136"/>
              <a:ext cx="166148" cy="868680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76" name="TextBox 75"/>
            <p:cNvSpPr txBox="1"/>
            <p:nvPr/>
          </p:nvSpPr>
          <p:spPr>
            <a:xfrm>
              <a:off x="2560637" y="5395421"/>
              <a:ext cx="7821650" cy="338554"/>
            </a:xfrm>
            <a:prstGeom prst="rect">
              <a:avLst/>
            </a:prstGeom>
            <a:noFill/>
          </p:spPr>
          <p:txBody>
            <a:bodyPr wrap="square" rtlCol="0" anchor="b">
              <a:spAutoFit/>
            </a:bodyPr>
            <a:lstStyle/>
            <a:p>
              <a:pPr algn="ctr" defTabSz="914400"/>
              <a:r>
                <a:rPr lang="en-US" sz="1600" b="1" dirty="0" smtClean="0">
                  <a:solidFill>
                    <a:prstClr val="black"/>
                  </a:solidFill>
                </a:rPr>
                <a:t>For a query, a single Correlation ID spans across components and servers</a:t>
              </a:r>
              <a:endParaRPr lang="en-US" sz="1600" dirty="0" smtClean="0">
                <a:solidFill>
                  <a:prstClr val="black"/>
                </a:solidFill>
              </a:endParaRPr>
            </a:p>
          </p:txBody>
        </p:sp>
      </p:grpSp>
      <p:grpSp>
        <p:nvGrpSpPr>
          <p:cNvPr id="4" name="Group 3"/>
          <p:cNvGrpSpPr/>
          <p:nvPr/>
        </p:nvGrpSpPr>
        <p:grpSpPr>
          <a:xfrm>
            <a:off x="7468309" y="2721339"/>
            <a:ext cx="2039086" cy="1383193"/>
            <a:chOff x="7468309" y="2721339"/>
            <a:chExt cx="2039086" cy="1383193"/>
          </a:xfrm>
        </p:grpSpPr>
        <p:sp>
          <p:nvSpPr>
            <p:cNvPr id="133" name="Rounded Rectangle 132"/>
            <p:cNvSpPr/>
            <p:nvPr/>
          </p:nvSpPr>
          <p:spPr>
            <a:xfrm>
              <a:off x="7468309" y="2721339"/>
              <a:ext cx="1524000" cy="877503"/>
            </a:xfrm>
            <a:prstGeom prst="roundRect">
              <a:avLst/>
            </a:prstGeom>
            <a:solidFill>
              <a:srgbClr val="002060"/>
            </a:solidFill>
            <a:ln w="12700" cap="flat" cmpd="sng" algn="ctr">
              <a:solidFill>
                <a:srgbClr val="5B9BD5">
                  <a:shade val="50000"/>
                </a:srgbClr>
              </a:solidFill>
              <a:prstDash val="solid"/>
              <a:miter lim="800000"/>
            </a:ln>
            <a:effectLst/>
          </p:spPr>
          <p:txBody>
            <a:bodyPr rtlCol="0" anchor="ctr"/>
            <a:lstStyle/>
            <a:p>
              <a:pPr algn="ctr" defTabSz="914400">
                <a:defRPr/>
              </a:pPr>
              <a:r>
                <a:rPr lang="en-US" sz="3200" b="1" kern="0" dirty="0" smtClean="0">
                  <a:solidFill>
                    <a:prstClr val="white"/>
                  </a:solidFill>
                </a:rPr>
                <a:t>QPC</a:t>
              </a:r>
            </a:p>
            <a:p>
              <a:pPr algn="ctr" defTabSz="914400">
                <a:defRPr/>
              </a:pPr>
              <a:r>
                <a:rPr lang="en-US" sz="1100" kern="0" dirty="0" smtClean="0">
                  <a:solidFill>
                    <a:prstClr val="white"/>
                  </a:solidFill>
                </a:rPr>
                <a:t>Query Processing</a:t>
              </a:r>
            </a:p>
            <a:p>
              <a:pPr algn="ctr" defTabSz="914400">
                <a:defRPr/>
              </a:pPr>
              <a:r>
                <a:rPr lang="en-US" sz="1100" kern="0" dirty="0" smtClean="0">
                  <a:solidFill>
                    <a:prstClr val="white"/>
                  </a:solidFill>
                </a:rPr>
                <a:t>Component</a:t>
              </a:r>
            </a:p>
          </p:txBody>
        </p:sp>
        <p:sp>
          <p:nvSpPr>
            <p:cNvPr id="77" name="TextBox 76"/>
            <p:cNvSpPr txBox="1"/>
            <p:nvPr/>
          </p:nvSpPr>
          <p:spPr>
            <a:xfrm>
              <a:off x="7532132" y="3642867"/>
              <a:ext cx="1975263" cy="461665"/>
            </a:xfrm>
            <a:prstGeom prst="rect">
              <a:avLst/>
            </a:prstGeom>
            <a:noFill/>
          </p:spPr>
          <p:txBody>
            <a:bodyPr wrap="square" rtlCol="0">
              <a:spAutoFit/>
            </a:bodyPr>
            <a:lstStyle/>
            <a:p>
              <a:pPr defTabSz="914400"/>
              <a:r>
                <a:rPr lang="en-US" sz="1200" b="1" dirty="0" smtClean="0">
                  <a:solidFill>
                    <a:prstClr val="black"/>
                  </a:solidFill>
                </a:rPr>
                <a:t>[</a:t>
              </a:r>
              <a:r>
                <a:rPr lang="en-US" sz="1200" b="1" dirty="0" err="1" smtClean="0">
                  <a:solidFill>
                    <a:prstClr val="black"/>
                  </a:solidFill>
                </a:rPr>
                <a:t>net.tcp</a:t>
              </a:r>
              <a:r>
                <a:rPr lang="en-US" sz="1200" b="1" dirty="0" smtClean="0">
                  <a:solidFill>
                    <a:prstClr val="black"/>
                  </a:solidFill>
                </a:rPr>
                <a:t>] </a:t>
              </a:r>
              <a:r>
                <a:rPr lang="en-US" sz="1200" b="1" dirty="0" err="1" smtClean="0">
                  <a:solidFill>
                    <a:prstClr val="black"/>
                  </a:solidFill>
                </a:rPr>
                <a:t>EndPoin</a:t>
              </a:r>
              <a:r>
                <a:rPr lang="en-US" sz="1200" b="1" dirty="0" err="1">
                  <a:solidFill>
                    <a:prstClr val="black"/>
                  </a:solidFill>
                </a:rPr>
                <a:t>t</a:t>
              </a:r>
              <a:r>
                <a:rPr lang="en-US" sz="1200" b="1" dirty="0" smtClean="0">
                  <a:solidFill>
                    <a:prstClr val="black"/>
                  </a:solidFill>
                </a:rPr>
                <a:t> </a:t>
              </a:r>
              <a:r>
                <a:rPr lang="en-US" sz="1200" dirty="0" err="1" smtClean="0">
                  <a:solidFill>
                    <a:prstClr val="black"/>
                  </a:solidFill>
                  <a:latin typeface="Consolas" panose="020B0609020204030204" pitchFamily="49" charset="0"/>
                  <a:cs typeface="Consolas" panose="020B0609020204030204" pitchFamily="49" charset="0"/>
                </a:rPr>
                <a:t>ImsQueryInternal</a:t>
              </a:r>
              <a:endParaRPr lang="en-US" sz="1200" dirty="0">
                <a:solidFill>
                  <a:prstClr val="black"/>
                </a:solidFill>
                <a:latin typeface="Consolas" panose="020B0609020204030204" pitchFamily="49" charset="0"/>
                <a:cs typeface="Consolas" panose="020B0609020204030204" pitchFamily="49" charset="0"/>
              </a:endParaRPr>
            </a:p>
          </p:txBody>
        </p:sp>
      </p:grpSp>
      <p:sp>
        <p:nvSpPr>
          <p:cNvPr id="2" name="Rectangle 1"/>
          <p:cNvSpPr/>
          <p:nvPr/>
        </p:nvSpPr>
        <p:spPr>
          <a:xfrm>
            <a:off x="2081091" y="1941927"/>
            <a:ext cx="184731" cy="369332"/>
          </a:xfrm>
          <a:prstGeom prst="rect">
            <a:avLst/>
          </a:prstGeom>
        </p:spPr>
        <p:txBody>
          <a:bodyPr wrap="none">
            <a:spAutoFit/>
          </a:bodyPr>
          <a:lstStyle/>
          <a:p>
            <a:pPr algn="ctr"/>
            <a:endParaRPr lang="en-US" b="1" dirty="0">
              <a:solidFill>
                <a:srgbClr val="505050"/>
              </a:solidFill>
            </a:endParaRPr>
          </a:p>
        </p:txBody>
      </p:sp>
      <p:sp>
        <p:nvSpPr>
          <p:cNvPr id="3" name="Rectangular Callout 2"/>
          <p:cNvSpPr/>
          <p:nvPr/>
        </p:nvSpPr>
        <p:spPr bwMode="auto">
          <a:xfrm>
            <a:off x="264108" y="2013813"/>
            <a:ext cx="3515729" cy="416649"/>
          </a:xfrm>
          <a:prstGeom prst="wedgeRectCallout">
            <a:avLst>
              <a:gd name="adj1" fmla="val -36997"/>
              <a:gd name="adj2" fmla="val 172233"/>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dirty="0" smtClean="0">
                <a:solidFill>
                  <a:srgbClr val="FFFFFF"/>
                </a:solidFill>
              </a:rPr>
              <a:t>http://web01/results.aspx?k=tps </a:t>
            </a:r>
            <a:endParaRPr lang="en-US" dirty="0">
              <a:solidFill>
                <a:srgbClr val="FFFFFF"/>
              </a:solidFill>
            </a:endParaRPr>
          </a:p>
        </p:txBody>
      </p:sp>
    </p:spTree>
    <p:extLst>
      <p:ext uri="{BB962C8B-B14F-4D97-AF65-F5344CB8AC3E}">
        <p14:creationId xmlns:p14="http://schemas.microsoft.com/office/powerpoint/2010/main" val="3560551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wipe(left)">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500"/>
                            </p:stCondLst>
                            <p:childTnLst>
                              <p:par>
                                <p:cTn id="32" presetID="22" presetClass="entr" presetSubtype="2" fill="hold" nodeType="afterEffect">
                                  <p:stCondLst>
                                    <p:cond delay="0"/>
                                  </p:stCondLst>
                                  <p:childTnLst>
                                    <p:set>
                                      <p:cBhvr>
                                        <p:cTn id="33" dur="1" fill="hold">
                                          <p:stCondLst>
                                            <p:cond delay="0"/>
                                          </p:stCondLst>
                                        </p:cTn>
                                        <p:tgtEl>
                                          <p:spTgt spid="128"/>
                                        </p:tgtEl>
                                        <p:attrNameLst>
                                          <p:attrName>style.visibility</p:attrName>
                                        </p:attrNameLst>
                                      </p:cBhvr>
                                      <p:to>
                                        <p:strVal val="visible"/>
                                      </p:to>
                                    </p:set>
                                    <p:animEffect transition="in" filter="wipe(right)">
                                      <p:cBhvr>
                                        <p:cTn id="34" dur="500"/>
                                        <p:tgtEl>
                                          <p:spTgt spid="128"/>
                                        </p:tgtEl>
                                      </p:cBhvr>
                                    </p:animEffect>
                                  </p:childTnLst>
                                </p:cTn>
                              </p:par>
                            </p:childTnLst>
                          </p:cTn>
                        </p:par>
                        <p:par>
                          <p:cTn id="35" fill="hold">
                            <p:stCondLst>
                              <p:cond delay="1000"/>
                            </p:stCondLst>
                            <p:childTnLst>
                              <p:par>
                                <p:cTn id="36" presetID="22" presetClass="entr" presetSubtype="2" fill="hold" nodeType="afterEffect">
                                  <p:stCondLst>
                                    <p:cond delay="0"/>
                                  </p:stCondLst>
                                  <p:childTnLst>
                                    <p:set>
                                      <p:cBhvr>
                                        <p:cTn id="37" dur="1" fill="hold">
                                          <p:stCondLst>
                                            <p:cond delay="0"/>
                                          </p:stCondLst>
                                        </p:cTn>
                                        <p:tgtEl>
                                          <p:spTgt spid="183"/>
                                        </p:tgtEl>
                                        <p:attrNameLst>
                                          <p:attrName>style.visibility</p:attrName>
                                        </p:attrNameLst>
                                      </p:cBhvr>
                                      <p:to>
                                        <p:strVal val="visible"/>
                                      </p:to>
                                    </p:set>
                                    <p:animEffect transition="in" filter="wipe(right)">
                                      <p:cBhvr>
                                        <p:cTn id="38" dur="500"/>
                                        <p:tgtEl>
                                          <p:spTgt spid="183"/>
                                        </p:tgtEl>
                                      </p:cBhvr>
                                    </p:animEffect>
                                  </p:childTnLst>
                                </p:cTn>
                              </p:par>
                            </p:childTnLst>
                          </p:cTn>
                        </p:par>
                        <p:par>
                          <p:cTn id="39" fill="hold">
                            <p:stCondLst>
                              <p:cond delay="1500"/>
                            </p:stCondLst>
                            <p:childTnLst>
                              <p:par>
                                <p:cTn id="40" presetID="22" presetClass="entr" presetSubtype="2" fill="hold" nodeType="after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right)">
                                      <p:cBhvr>
                                        <p:cTn id="42" dur="500"/>
                                        <p:tgtEl>
                                          <p:spTgt spid="60"/>
                                        </p:tgtEl>
                                      </p:cBhvr>
                                    </p:animEffect>
                                  </p:childTnLst>
                                </p:cTn>
                              </p:par>
                            </p:childTnLst>
                          </p:cTn>
                        </p:par>
                        <p:par>
                          <p:cTn id="43" fill="hold">
                            <p:stCondLst>
                              <p:cond delay="2000"/>
                            </p:stCondLst>
                            <p:childTnLst>
                              <p:par>
                                <p:cTn id="44" presetID="22" presetClass="entr" presetSubtype="2" fill="hold" nodeType="afterEffect">
                                  <p:stCondLst>
                                    <p:cond delay="0"/>
                                  </p:stCondLst>
                                  <p:childTnLst>
                                    <p:set>
                                      <p:cBhvr>
                                        <p:cTn id="45" dur="1" fill="hold">
                                          <p:stCondLst>
                                            <p:cond delay="0"/>
                                          </p:stCondLst>
                                        </p:cTn>
                                        <p:tgtEl>
                                          <p:spTgt spid="123"/>
                                        </p:tgtEl>
                                        <p:attrNameLst>
                                          <p:attrName>style.visibility</p:attrName>
                                        </p:attrNameLst>
                                      </p:cBhvr>
                                      <p:to>
                                        <p:strVal val="visible"/>
                                      </p:to>
                                    </p:set>
                                    <p:animEffect transition="in" filter="wipe(right)">
                                      <p:cBhvr>
                                        <p:cTn id="46" dur="500"/>
                                        <p:tgtEl>
                                          <p:spTgt spid="123"/>
                                        </p:tgtEl>
                                      </p:cBhvr>
                                    </p:animEffect>
                                  </p:childTnLst>
                                </p:cTn>
                              </p:par>
                            </p:childTnLst>
                          </p:cTn>
                        </p:par>
                        <p:par>
                          <p:cTn id="47" fill="hold">
                            <p:stCondLst>
                              <p:cond delay="2500"/>
                            </p:stCondLst>
                            <p:childTnLst>
                              <p:par>
                                <p:cTn id="48" presetID="22" presetClass="entr" presetSubtype="1"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up)">
                                      <p:cBhvr>
                                        <p:cTn id="5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to manage and troubleshoot Search: A practical guide </a:t>
            </a:r>
          </a:p>
        </p:txBody>
      </p:sp>
      <p:sp>
        <p:nvSpPr>
          <p:cNvPr id="5" name="Text Placeholder 4"/>
          <p:cNvSpPr>
            <a:spLocks noGrp="1"/>
          </p:cNvSpPr>
          <p:nvPr>
            <p:ph type="body" sz="quarter" idx="14"/>
          </p:nvPr>
        </p:nvSpPr>
        <p:spPr/>
        <p:txBody>
          <a:bodyPr numCol="1"/>
          <a:lstStyle/>
          <a:p>
            <a:r>
              <a:rPr lang="en-US" dirty="0" smtClean="0"/>
              <a:t>Brian Pendergrass and Jon Waite</a:t>
            </a:r>
          </a:p>
          <a:p>
            <a:r>
              <a:rPr lang="en-US" dirty="0" smtClean="0"/>
              <a:t>Premier Field Engineers</a:t>
            </a:r>
          </a:p>
          <a:p>
            <a:r>
              <a:rPr lang="en-US" dirty="0" smtClean="0"/>
              <a:t>Microsoft</a:t>
            </a:r>
          </a:p>
        </p:txBody>
      </p:sp>
      <p:sp>
        <p:nvSpPr>
          <p:cNvPr id="2" name="Text Placeholder 1"/>
          <p:cNvSpPr>
            <a:spLocks noGrp="1"/>
          </p:cNvSpPr>
          <p:nvPr>
            <p:ph type="body" sz="quarter" idx="15"/>
          </p:nvPr>
        </p:nvSpPr>
        <p:spPr/>
        <p:txBody>
          <a:bodyPr/>
          <a:lstStyle/>
          <a:p>
            <a:r>
              <a:rPr lang="en-US" dirty="0" smtClean="0"/>
              <a:t>SPC375</a:t>
            </a:r>
            <a:endParaRPr lang="en-US" dirty="0"/>
          </a:p>
        </p:txBody>
      </p:sp>
    </p:spTree>
    <p:extLst>
      <p:ext uri="{BB962C8B-B14F-4D97-AF65-F5344CB8AC3E}">
        <p14:creationId xmlns:p14="http://schemas.microsoft.com/office/powerpoint/2010/main" val="232502283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b="1" dirty="0" smtClean="0"/>
              <a:t>Query:</a:t>
            </a:r>
            <a:r>
              <a:rPr lang="en-US" dirty="0" smtClean="0"/>
              <a:t> Sorry, </a:t>
            </a:r>
            <a:r>
              <a:rPr lang="en-US" dirty="0"/>
              <a:t>s</a:t>
            </a:r>
            <a:r>
              <a:rPr lang="en-US" dirty="0" smtClean="0"/>
              <a:t>omething </a:t>
            </a:r>
            <a:r>
              <a:rPr lang="en-US" dirty="0"/>
              <a:t>w</a:t>
            </a:r>
            <a:r>
              <a:rPr lang="en-US" dirty="0" smtClean="0"/>
              <a:t>ent wrong.</a:t>
            </a:r>
            <a:endParaRPr lang="en-US" dirty="0"/>
          </a:p>
        </p:txBody>
      </p:sp>
      <p:sp>
        <p:nvSpPr>
          <p:cNvPr id="3" name="TextBox 2"/>
          <p:cNvSpPr txBox="1"/>
          <p:nvPr/>
        </p:nvSpPr>
        <p:spPr>
          <a:xfrm>
            <a:off x="2029473" y="4640262"/>
            <a:ext cx="2438400" cy="544765"/>
          </a:xfrm>
          <a:prstGeom prst="rect">
            <a:avLst/>
          </a:prstGeom>
          <a:noFill/>
        </p:spPr>
        <p:txBody>
          <a:bodyPr wrap="square" lIns="182880" tIns="146304" rIns="182880" bIns="146304" rtlCol="0">
            <a:spAutoFit/>
          </a:bodyPr>
          <a:lstStyle/>
          <a:p>
            <a:pPr marL="0" lvl="1">
              <a:lnSpc>
                <a:spcPct val="90000"/>
              </a:lnSpc>
              <a:spcAft>
                <a:spcPts val="600"/>
              </a:spcAft>
            </a:pPr>
            <a:r>
              <a:rPr lang="en-US" dirty="0" smtClean="0">
                <a:solidFill>
                  <a:srgbClr val="505050"/>
                </a:solidFill>
              </a:rPr>
              <a:t>SharePoint 2013</a:t>
            </a:r>
            <a:endParaRPr lang="en-US" dirty="0">
              <a:solidFill>
                <a:srgbClr val="505050"/>
              </a:solidFill>
            </a:endParaRPr>
          </a:p>
        </p:txBody>
      </p:sp>
      <p:sp>
        <p:nvSpPr>
          <p:cNvPr id="7" name="TextBox 6"/>
          <p:cNvSpPr txBox="1"/>
          <p:nvPr/>
        </p:nvSpPr>
        <p:spPr>
          <a:xfrm>
            <a:off x="7970837" y="4640263"/>
            <a:ext cx="2438400" cy="544765"/>
          </a:xfrm>
          <a:prstGeom prst="rect">
            <a:avLst/>
          </a:prstGeom>
          <a:noFill/>
        </p:spPr>
        <p:txBody>
          <a:bodyPr wrap="square" lIns="182880" tIns="146304" rIns="182880" bIns="146304" rtlCol="0">
            <a:spAutoFit/>
          </a:bodyPr>
          <a:lstStyle/>
          <a:p>
            <a:pPr marL="0" lvl="1">
              <a:lnSpc>
                <a:spcPct val="90000"/>
              </a:lnSpc>
              <a:spcAft>
                <a:spcPts val="600"/>
              </a:spcAft>
            </a:pPr>
            <a:r>
              <a:rPr lang="en-US" dirty="0" smtClean="0">
                <a:solidFill>
                  <a:srgbClr val="505050"/>
                </a:solidFill>
              </a:rPr>
              <a:t>SharePoint 2010</a:t>
            </a:r>
            <a:endParaRPr lang="en-US" dirty="0">
              <a:solidFill>
                <a:srgbClr val="505050"/>
              </a:solidFill>
            </a:endParaRPr>
          </a:p>
        </p:txBody>
      </p:sp>
      <p:pic>
        <p:nvPicPr>
          <p:cNvPr id="5" name="Picture 4"/>
          <p:cNvPicPr>
            <a:picLocks noChangeAspect="1"/>
          </p:cNvPicPr>
          <p:nvPr/>
        </p:nvPicPr>
        <p:blipFill>
          <a:blip r:embed="rId3"/>
          <a:stretch>
            <a:fillRect/>
          </a:stretch>
        </p:blipFill>
        <p:spPr>
          <a:xfrm>
            <a:off x="6446837" y="2066330"/>
            <a:ext cx="5486400" cy="2497732"/>
          </a:xfrm>
          <a:prstGeom prst="rect">
            <a:avLst/>
          </a:prstGeom>
        </p:spPr>
      </p:pic>
      <p:pic>
        <p:nvPicPr>
          <p:cNvPr id="11" name="Picture 10"/>
          <p:cNvPicPr>
            <a:picLocks noChangeAspect="1"/>
          </p:cNvPicPr>
          <p:nvPr/>
        </p:nvPicPr>
        <p:blipFill rotWithShape="1">
          <a:blip r:embed="rId4"/>
          <a:srcRect l="-1" r="255"/>
          <a:stretch/>
        </p:blipFill>
        <p:spPr>
          <a:xfrm>
            <a:off x="507710" y="2095996"/>
            <a:ext cx="5481927" cy="2438400"/>
          </a:xfrm>
          <a:prstGeom prst="rect">
            <a:avLst/>
          </a:prstGeom>
          <a:ln w="6350">
            <a:solidFill>
              <a:schemeClr val="bg1">
                <a:lumMod val="85000"/>
              </a:schemeClr>
            </a:solidFill>
          </a:ln>
        </p:spPr>
      </p:pic>
    </p:spTree>
    <p:extLst>
      <p:ext uri="{BB962C8B-B14F-4D97-AF65-F5344CB8AC3E}">
        <p14:creationId xmlns:p14="http://schemas.microsoft.com/office/powerpoint/2010/main" val="1741275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Box 2"/>
          <p:cNvSpPr txBox="1"/>
          <p:nvPr/>
        </p:nvSpPr>
        <p:spPr>
          <a:xfrm>
            <a:off x="5532437" y="1973262"/>
            <a:ext cx="6675438" cy="1951303"/>
          </a:xfrm>
          <a:prstGeom prst="rect">
            <a:avLst/>
          </a:prstGeom>
          <a:noFill/>
        </p:spPr>
        <p:txBody>
          <a:bodyPr wrap="square" lIns="182880" tIns="146304" rIns="182880" bIns="146304" rtlCol="0">
            <a:spAutoFit/>
          </a:bodyPr>
          <a:lstStyle/>
          <a:p>
            <a:pPr marL="457200" indent="-457200">
              <a:lnSpc>
                <a:spcPct val="90000"/>
              </a:lnSpc>
              <a:spcAft>
                <a:spcPts val="600"/>
              </a:spcAft>
              <a:buFontTx/>
              <a:buAutoNum type="arabicPeriod"/>
            </a:pPr>
            <a:r>
              <a:rPr lang="en-US" sz="2400" b="1" dirty="0">
                <a:gradFill>
                  <a:gsLst>
                    <a:gs pos="2917">
                      <a:srgbClr val="FFFFFF"/>
                    </a:gs>
                    <a:gs pos="30000">
                      <a:srgbClr val="FFFFFF"/>
                    </a:gs>
                  </a:gsLst>
                  <a:lin ang="5400000" scaled="0"/>
                </a:gradFill>
              </a:rPr>
              <a:t>Run a query …and watch if fail with </a:t>
            </a:r>
            <a:r>
              <a:rPr lang="en-US" sz="2400" b="1" i="1" dirty="0">
                <a:solidFill>
                  <a:srgbClr val="E6E6E6">
                    <a:lumMod val="10000"/>
                  </a:srgbClr>
                </a:solidFill>
              </a:rPr>
              <a:t>“Sorry, something went wrong”</a:t>
            </a:r>
            <a:endParaRPr lang="en-US" sz="2400" i="1" dirty="0">
              <a:solidFill>
                <a:srgbClr val="E6E6E6">
                  <a:lumMod val="10000"/>
                </a:srgbClr>
              </a:solidFill>
            </a:endParaRPr>
          </a:p>
          <a:p>
            <a:pPr marL="457200" indent="-457200">
              <a:lnSpc>
                <a:spcPct val="90000"/>
              </a:lnSpc>
              <a:spcAft>
                <a:spcPts val="600"/>
              </a:spcAft>
              <a:buFontTx/>
              <a:buAutoNum type="arabicPeriod"/>
            </a:pPr>
            <a:r>
              <a:rPr lang="en-US" sz="2400" b="1" dirty="0">
                <a:gradFill>
                  <a:gsLst>
                    <a:gs pos="2917">
                      <a:srgbClr val="FFFFFF"/>
                    </a:gs>
                    <a:gs pos="30000">
                      <a:srgbClr val="FFFFFF"/>
                    </a:gs>
                  </a:gsLst>
                  <a:lin ang="5400000" scaled="0"/>
                </a:gradFill>
              </a:rPr>
              <a:t>Use the Correlation ID to filter ULS events across all applicable servers  </a:t>
            </a:r>
            <a:r>
              <a:rPr lang="en-US" b="1" dirty="0">
                <a:solidFill>
                  <a:srgbClr val="E6E6E6">
                    <a:lumMod val="10000"/>
                  </a:srgbClr>
                </a:solidFill>
                <a:latin typeface="Consolas" panose="020B0609020204030204" pitchFamily="49" charset="0"/>
                <a:cs typeface="Consolas" panose="020B0609020204030204" pitchFamily="49" charset="0"/>
              </a:rPr>
              <a:t>Merge-</a:t>
            </a:r>
            <a:r>
              <a:rPr lang="en-US" b="1" dirty="0" err="1">
                <a:solidFill>
                  <a:srgbClr val="E6E6E6">
                    <a:lumMod val="10000"/>
                  </a:srgbClr>
                </a:solidFill>
                <a:latin typeface="Consolas" panose="020B0609020204030204" pitchFamily="49" charset="0"/>
                <a:cs typeface="Consolas" panose="020B0609020204030204" pitchFamily="49" charset="0"/>
              </a:rPr>
              <a:t>SPLogFile</a:t>
            </a:r>
            <a:r>
              <a:rPr lang="en-US" b="1" dirty="0">
                <a:solidFill>
                  <a:srgbClr val="E6E6E6">
                    <a:lumMod val="10000"/>
                  </a:srgbClr>
                </a:solidFill>
                <a:latin typeface="Consolas" panose="020B0609020204030204" pitchFamily="49" charset="0"/>
                <a:cs typeface="Consolas" panose="020B0609020204030204" pitchFamily="49" charset="0"/>
              </a:rPr>
              <a:t> </a:t>
            </a:r>
            <a:r>
              <a:rPr lang="en-US" b="1" i="1" dirty="0">
                <a:solidFill>
                  <a:srgbClr val="E6E6E6">
                    <a:lumMod val="10000"/>
                  </a:srgbClr>
                </a:solidFill>
                <a:latin typeface="Consolas" panose="020B0609020204030204" pitchFamily="49" charset="0"/>
                <a:cs typeface="Consolas" panose="020B0609020204030204" pitchFamily="49" charset="0"/>
              </a:rPr>
              <a:t>-Path</a:t>
            </a:r>
            <a:r>
              <a:rPr lang="en-US" b="1" dirty="0">
                <a:solidFill>
                  <a:srgbClr val="E6E6E6">
                    <a:lumMod val="10000"/>
                  </a:srgbClr>
                </a:solidFill>
                <a:latin typeface="Consolas" panose="020B0609020204030204" pitchFamily="49" charset="0"/>
                <a:cs typeface="Consolas" panose="020B0609020204030204" pitchFamily="49" charset="0"/>
              </a:rPr>
              <a:t> $target </a:t>
            </a:r>
            <a:r>
              <a:rPr lang="en-US" b="1" i="1" dirty="0">
                <a:solidFill>
                  <a:srgbClr val="E6E6E6">
                    <a:lumMod val="10000"/>
                  </a:srgbClr>
                </a:solidFill>
                <a:latin typeface="Consolas" panose="020B0609020204030204" pitchFamily="49" charset="0"/>
                <a:cs typeface="Consolas" panose="020B0609020204030204" pitchFamily="49" charset="0"/>
              </a:rPr>
              <a:t>-</a:t>
            </a:r>
            <a:r>
              <a:rPr lang="en-US" b="1" i="1">
                <a:solidFill>
                  <a:srgbClr val="E6E6E6">
                    <a:lumMod val="10000"/>
                  </a:srgbClr>
                </a:solidFill>
                <a:latin typeface="Consolas" panose="020B0609020204030204" pitchFamily="49" charset="0"/>
                <a:cs typeface="Consolas" panose="020B0609020204030204" pitchFamily="49" charset="0"/>
              </a:rPr>
              <a:t>Correlation</a:t>
            </a:r>
            <a:r>
              <a:rPr lang="en-US" b="1">
                <a:solidFill>
                  <a:srgbClr val="E6E6E6">
                    <a:lumMod val="10000"/>
                  </a:srgbClr>
                </a:solidFill>
                <a:latin typeface="Consolas" panose="020B0609020204030204" pitchFamily="49" charset="0"/>
                <a:cs typeface="Consolas" panose="020B0609020204030204" pitchFamily="49" charset="0"/>
              </a:rPr>
              <a:t> $</a:t>
            </a:r>
            <a:r>
              <a:rPr lang="en-US" b="1" smtClean="0">
                <a:solidFill>
                  <a:srgbClr val="E6E6E6">
                    <a:lumMod val="10000"/>
                  </a:srgbClr>
                </a:solidFill>
                <a:latin typeface="Consolas" panose="020B0609020204030204" pitchFamily="49" charset="0"/>
                <a:cs typeface="Consolas" panose="020B0609020204030204" pitchFamily="49" charset="0"/>
              </a:rPr>
              <a:t>id</a:t>
            </a:r>
            <a:endParaRPr lang="en-US" sz="3600" dirty="0">
              <a:solidFill>
                <a:srgbClr val="E6E6E6">
                  <a:lumMod val="10000"/>
                </a:srgbClr>
              </a:solidFill>
              <a:latin typeface="Consolas" panose="020B0609020204030204" pitchFamily="49" charset="0"/>
              <a:cs typeface="Consolas" panose="020B0609020204030204" pitchFamily="49" charset="0"/>
            </a:endParaRPr>
          </a:p>
        </p:txBody>
      </p:sp>
      <p:cxnSp>
        <p:nvCxnSpPr>
          <p:cNvPr id="5" name="Straight Connector 4"/>
          <p:cNvCxnSpPr/>
          <p:nvPr/>
        </p:nvCxnSpPr>
        <p:spPr>
          <a:xfrm>
            <a:off x="5456237" y="677862"/>
            <a:ext cx="0" cy="571500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225239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case of something going wrong…</a:t>
            </a:r>
            <a:endParaRPr lang="en-US" dirty="0"/>
          </a:p>
        </p:txBody>
      </p:sp>
      <p:sp>
        <p:nvSpPr>
          <p:cNvPr id="25" name="TextBox 24"/>
          <p:cNvSpPr txBox="1"/>
          <p:nvPr/>
        </p:nvSpPr>
        <p:spPr>
          <a:xfrm>
            <a:off x="244426" y="2831345"/>
            <a:ext cx="11909336" cy="4247317"/>
          </a:xfrm>
          <a:prstGeom prst="rect">
            <a:avLst/>
          </a:prstGeom>
          <a:noFill/>
        </p:spPr>
        <p:txBody>
          <a:bodyPr wrap="square" lIns="182880" tIns="146304" rIns="182880" bIns="146304" rtlCol="0">
            <a:spAutoFit/>
          </a:bodyPr>
          <a:lstStyle/>
          <a:p>
            <a:pPr>
              <a:lnSpc>
                <a:spcPct val="90000"/>
              </a:lnSpc>
              <a:spcAft>
                <a:spcPts val="600"/>
              </a:spcAft>
            </a:pPr>
            <a:r>
              <a:rPr lang="en-US" b="1" dirty="0" smtClean="0">
                <a:solidFill>
                  <a:srgbClr val="E6E6E6">
                    <a:lumMod val="10000"/>
                  </a:srgbClr>
                </a:solidFill>
                <a:latin typeface="Consolas" panose="020B0609020204030204" pitchFamily="49" charset="0"/>
                <a:cs typeface="Consolas" panose="020B0609020204030204" pitchFamily="49" charset="0"/>
              </a:rPr>
              <a:t>SharePoint Foundation     Topology     e5mc     Medium</a:t>
            </a:r>
            <a:r>
              <a:rPr lang="en-US" b="1" dirty="0">
                <a:solidFill>
                  <a:srgbClr val="505050"/>
                </a:solidFill>
                <a:latin typeface="Consolas" panose="020B0609020204030204" pitchFamily="49" charset="0"/>
                <a:cs typeface="Consolas" panose="020B0609020204030204" pitchFamily="49" charset="0"/>
              </a:rPr>
              <a:t>	</a:t>
            </a:r>
            <a:endParaRPr lang="en-US" b="1" dirty="0" smtClean="0">
              <a:solidFill>
                <a:srgbClr val="505050"/>
              </a:solidFill>
              <a:latin typeface="Consolas" panose="020B0609020204030204" pitchFamily="49" charset="0"/>
              <a:cs typeface="Consolas" panose="020B0609020204030204" pitchFamily="49" charset="0"/>
            </a:endParaRPr>
          </a:p>
          <a:p>
            <a:pPr>
              <a:lnSpc>
                <a:spcPct val="90000"/>
              </a:lnSpc>
              <a:spcAft>
                <a:spcPts val="600"/>
              </a:spcAft>
            </a:pPr>
            <a:r>
              <a:rPr lang="en-US" b="1" dirty="0" err="1" smtClean="0">
                <a:solidFill>
                  <a:srgbClr val="0072C6">
                    <a:lumMod val="75000"/>
                  </a:srgbClr>
                </a:solidFill>
                <a:latin typeface="Consolas" panose="020B0609020204030204" pitchFamily="49" charset="0"/>
                <a:cs typeface="Consolas" panose="020B0609020204030204" pitchFamily="49" charset="0"/>
              </a:rPr>
              <a:t>WcfSendRequest</a:t>
            </a:r>
            <a:r>
              <a:rPr lang="en-US" dirty="0">
                <a:solidFill>
                  <a:srgbClr val="505050"/>
                </a:solidFill>
                <a:latin typeface="Consolas" panose="020B0609020204030204" pitchFamily="49" charset="0"/>
                <a:cs typeface="Consolas" panose="020B0609020204030204" pitchFamily="49" charset="0"/>
              </a:rPr>
              <a:t>: </a:t>
            </a:r>
            <a:r>
              <a:rPr lang="en-US" dirty="0" err="1">
                <a:solidFill>
                  <a:srgbClr val="505050"/>
                </a:solidFill>
                <a:latin typeface="Consolas" panose="020B0609020204030204" pitchFamily="49" charset="0"/>
                <a:cs typeface="Consolas" panose="020B0609020204030204" pitchFamily="49" charset="0"/>
              </a:rPr>
              <a:t>RemoteAddress</a:t>
            </a:r>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a:t>
            </a:r>
            <a:r>
              <a:rPr lang="en-US" dirty="0" smtClean="0">
                <a:solidFill>
                  <a:srgbClr val="505050"/>
                </a:solidFill>
                <a:latin typeface="Consolas" panose="020B0609020204030204" pitchFamily="49" charset="0"/>
                <a:cs typeface="Consolas" panose="020B0609020204030204" pitchFamily="49" charset="0"/>
                <a:hlinkClick r:id="rId3"/>
              </a:rPr>
              <a:t>http://qpcServer:32843/-GUID-of-the-SSA-/</a:t>
            </a:r>
            <a:r>
              <a:rPr lang="en-US" dirty="0" err="1" smtClean="0">
                <a:solidFill>
                  <a:srgbClr val="505050"/>
                </a:solidFill>
                <a:latin typeface="Consolas" panose="020B0609020204030204" pitchFamily="49" charset="0"/>
                <a:cs typeface="Consolas" panose="020B0609020204030204" pitchFamily="49" charset="0"/>
                <a:hlinkClick r:id="rId3"/>
              </a:rPr>
              <a:t>SearchService.svc</a:t>
            </a:r>
            <a:r>
              <a:rPr lang="en-US" dirty="0" smtClean="0">
                <a:solidFill>
                  <a:srgbClr val="505050"/>
                </a:solidFill>
                <a:latin typeface="Consolas" panose="020B0609020204030204" pitchFamily="49" charset="0"/>
                <a:cs typeface="Consolas" panose="020B0609020204030204" pitchFamily="49" charset="0"/>
              </a:rPr>
              <a:t>' </a:t>
            </a:r>
            <a:r>
              <a:rPr lang="en-US" dirty="0" smtClean="0">
                <a:solidFill>
                  <a:srgbClr val="505050">
                    <a:lumMod val="20000"/>
                    <a:lumOff val="80000"/>
                  </a:srgbClr>
                </a:solidFill>
                <a:latin typeface="Consolas" panose="020B0609020204030204" pitchFamily="49" charset="0"/>
                <a:cs typeface="Consolas" panose="020B0609020204030204" pitchFamily="49" charset="0"/>
              </a:rPr>
              <a:t>Channel</a:t>
            </a:r>
            <a:r>
              <a:rPr lang="en-US" dirty="0">
                <a:solidFill>
                  <a:srgbClr val="505050">
                    <a:lumMod val="20000"/>
                    <a:lumOff val="80000"/>
                  </a:srgbClr>
                </a:solidFill>
                <a:latin typeface="Consolas" panose="020B0609020204030204" pitchFamily="49" charset="0"/>
                <a:cs typeface="Consolas" panose="020B0609020204030204" pitchFamily="49" charset="0"/>
              </a:rPr>
              <a:t>: 'Microsoft.Office.Server.Search.Administration.ISearchServiceApplication'</a:t>
            </a:r>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    Action</a:t>
            </a:r>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lumMod val="20000"/>
                    <a:lumOff val="80000"/>
                  </a:srgbClr>
                </a:solidFill>
                <a:latin typeface="Consolas" panose="020B0609020204030204" pitchFamily="49" charset="0"/>
                <a:cs typeface="Consolas" panose="020B0609020204030204" pitchFamily="49" charset="0"/>
              </a:rPr>
              <a:t>'http://tempuri.org/</a:t>
            </a:r>
            <a:r>
              <a:rPr lang="en-US" dirty="0" err="1" smtClean="0">
                <a:solidFill>
                  <a:srgbClr val="505050"/>
                </a:solidFill>
                <a:latin typeface="Consolas" panose="020B0609020204030204" pitchFamily="49" charset="0"/>
                <a:cs typeface="Consolas" panose="020B0609020204030204" pitchFamily="49" charset="0"/>
              </a:rPr>
              <a:t>ISearchQueryServiceApplication</a:t>
            </a:r>
            <a:r>
              <a:rPr lang="en-US" b="1" dirty="0" smtClean="0">
                <a:solidFill>
                  <a:srgbClr val="0072C6">
                    <a:lumMod val="75000"/>
                  </a:srgbClr>
                </a:solidFill>
                <a:latin typeface="Consolas" panose="020B0609020204030204" pitchFamily="49" charset="0"/>
                <a:cs typeface="Consolas" panose="020B0609020204030204" pitchFamily="49" charset="0"/>
              </a:rPr>
              <a:t>/Execute</a:t>
            </a:r>
            <a:r>
              <a:rPr lang="en-US" dirty="0" smtClean="0">
                <a:solidFill>
                  <a:srgbClr val="505050"/>
                </a:solidFill>
                <a:latin typeface="Consolas" panose="020B0609020204030204" pitchFamily="49" charset="0"/>
                <a:cs typeface="Consolas" panose="020B0609020204030204" pitchFamily="49" charset="0"/>
              </a:rPr>
              <a:t>'</a:t>
            </a:r>
          </a:p>
          <a:p>
            <a:pPr>
              <a:lnSpc>
                <a:spcPct val="90000"/>
              </a:lnSpc>
              <a:spcAft>
                <a:spcPts val="600"/>
              </a:spcAft>
            </a:pPr>
            <a:endParaRPr lang="en-US" dirty="0">
              <a:solidFill>
                <a:srgbClr val="505050"/>
              </a:solidFill>
              <a:latin typeface="Consolas" panose="020B0609020204030204" pitchFamily="49" charset="0"/>
              <a:cs typeface="Consolas" panose="020B0609020204030204" pitchFamily="49" charset="0"/>
            </a:endParaRPr>
          </a:p>
          <a:p>
            <a:pPr>
              <a:lnSpc>
                <a:spcPct val="90000"/>
              </a:lnSpc>
              <a:spcAft>
                <a:spcPts val="600"/>
              </a:spcAft>
            </a:pPr>
            <a:r>
              <a:rPr lang="en-US" b="1" dirty="0" smtClean="0">
                <a:solidFill>
                  <a:srgbClr val="E6E6E6">
                    <a:lumMod val="10000"/>
                  </a:srgbClr>
                </a:solidFill>
                <a:latin typeface="Consolas" panose="020B0609020204030204" pitchFamily="49" charset="0"/>
                <a:cs typeface="Consolas" panose="020B0609020204030204" pitchFamily="49" charset="0"/>
              </a:rPr>
              <a:t>SharePoint </a:t>
            </a:r>
            <a:r>
              <a:rPr lang="en-US" b="1" dirty="0">
                <a:solidFill>
                  <a:srgbClr val="E6E6E6">
                    <a:lumMod val="10000"/>
                  </a:srgbClr>
                </a:solidFill>
                <a:latin typeface="Consolas" panose="020B0609020204030204" pitchFamily="49" charset="0"/>
                <a:cs typeface="Consolas" panose="020B0609020204030204" pitchFamily="49" charset="0"/>
              </a:rPr>
              <a:t>Server </a:t>
            </a:r>
            <a:r>
              <a:rPr lang="en-US" b="1" dirty="0" smtClean="0">
                <a:solidFill>
                  <a:srgbClr val="E6E6E6">
                    <a:lumMod val="10000"/>
                  </a:srgbClr>
                </a:solidFill>
                <a:latin typeface="Consolas" panose="020B0609020204030204" pitchFamily="49" charset="0"/>
                <a:cs typeface="Consolas" panose="020B0609020204030204" pitchFamily="49" charset="0"/>
              </a:rPr>
              <a:t>Search     Query     dka5     High</a:t>
            </a:r>
          </a:p>
          <a:p>
            <a:pPr>
              <a:lnSpc>
                <a:spcPct val="90000"/>
              </a:lnSpc>
              <a:spcAft>
                <a:spcPts val="600"/>
              </a:spcAft>
            </a:pPr>
            <a:r>
              <a:rPr lang="en-US" dirty="0" err="1" smtClean="0">
                <a:solidFill>
                  <a:srgbClr val="505050"/>
                </a:solidFill>
                <a:latin typeface="Consolas" panose="020B0609020204030204" pitchFamily="49" charset="0"/>
                <a:cs typeface="Consolas" panose="020B0609020204030204" pitchFamily="49" charset="0"/>
              </a:rPr>
              <a:t>SearchServiceApplicationProxy</a:t>
            </a:r>
            <a:r>
              <a:rPr lang="en-US" dirty="0">
                <a:solidFill>
                  <a:srgbClr val="505050"/>
                </a:solidFill>
                <a:latin typeface="Consolas" panose="020B0609020204030204" pitchFamily="49" charset="0"/>
                <a:cs typeface="Consolas" panose="020B0609020204030204" pitchFamily="49" charset="0"/>
              </a:rPr>
              <a:t>::</a:t>
            </a:r>
            <a:r>
              <a:rPr lang="en-US" b="1" dirty="0">
                <a:solidFill>
                  <a:srgbClr val="FF0000"/>
                </a:solidFill>
                <a:latin typeface="Consolas" panose="020B0609020204030204" pitchFamily="49" charset="0"/>
                <a:cs typeface="Consolas" panose="020B0609020204030204" pitchFamily="49" charset="0"/>
              </a:rPr>
              <a:t>Execute</a:t>
            </a:r>
            <a:r>
              <a:rPr lang="en-US" dirty="0">
                <a:solidFill>
                  <a:srgbClr val="FF0000"/>
                </a:solidFill>
                <a:latin typeface="Consolas" panose="020B0609020204030204" pitchFamily="49" charset="0"/>
                <a:cs typeface="Consolas" panose="020B0609020204030204" pitchFamily="49" charset="0"/>
              </a:rPr>
              <a:t>--Error </a:t>
            </a:r>
            <a:r>
              <a:rPr lang="en-US" dirty="0" err="1">
                <a:solidFill>
                  <a:srgbClr val="FF0000"/>
                </a:solidFill>
                <a:latin typeface="Consolas" panose="020B0609020204030204" pitchFamily="49" charset="0"/>
                <a:cs typeface="Consolas" panose="020B0609020204030204" pitchFamily="49" charset="0"/>
              </a:rPr>
              <a:t>occured</a:t>
            </a:r>
            <a:r>
              <a:rPr lang="en-US" dirty="0">
                <a:solidFill>
                  <a:srgbClr val="FF0000"/>
                </a:solidFill>
                <a:latin typeface="Consolas" panose="020B0609020204030204" pitchFamily="49" charset="0"/>
                <a:cs typeface="Consolas" panose="020B0609020204030204" pitchFamily="49" charset="0"/>
              </a:rPr>
              <a:t>: </a:t>
            </a:r>
            <a:r>
              <a:rPr lang="en-US" dirty="0" err="1">
                <a:solidFill>
                  <a:srgbClr val="505050">
                    <a:lumMod val="20000"/>
                    <a:lumOff val="80000"/>
                  </a:srgbClr>
                </a:solidFill>
                <a:latin typeface="Consolas" panose="020B0609020204030204" pitchFamily="49" charset="0"/>
                <a:cs typeface="Consolas" panose="020B0609020204030204" pitchFamily="49" charset="0"/>
              </a:rPr>
              <a:t>System.ServiceModel.ServerTooBusyException</a:t>
            </a:r>
            <a:r>
              <a:rPr lang="en-US" dirty="0">
                <a:solidFill>
                  <a:srgbClr val="505050">
                    <a:lumMod val="20000"/>
                    <a:lumOff val="80000"/>
                  </a:srgbClr>
                </a:solidFill>
                <a:latin typeface="Consolas" panose="020B0609020204030204" pitchFamily="49" charset="0"/>
                <a:cs typeface="Consolas" panose="020B0609020204030204" pitchFamily="49" charset="0"/>
              </a:rPr>
              <a:t>: </a:t>
            </a:r>
            <a:endParaRPr lang="en-US" dirty="0" smtClean="0">
              <a:solidFill>
                <a:srgbClr val="505050">
                  <a:lumMod val="20000"/>
                  <a:lumOff val="80000"/>
                </a:srgbClr>
              </a:solidFill>
              <a:latin typeface="Consolas" panose="020B0609020204030204" pitchFamily="49" charset="0"/>
              <a:cs typeface="Consolas" panose="020B0609020204030204" pitchFamily="49" charset="0"/>
            </a:endParaRPr>
          </a:p>
          <a:p>
            <a:pPr>
              <a:lnSpc>
                <a:spcPct val="90000"/>
              </a:lnSpc>
              <a:spcAft>
                <a:spcPts val="600"/>
              </a:spcAft>
            </a:pPr>
            <a:r>
              <a:rPr lang="en-US" b="1" dirty="0" smtClean="0">
                <a:solidFill>
                  <a:srgbClr val="505050"/>
                </a:solidFill>
                <a:latin typeface="Consolas" panose="020B0609020204030204" pitchFamily="49" charset="0"/>
                <a:cs typeface="Consolas" panose="020B0609020204030204" pitchFamily="49" charset="0"/>
              </a:rPr>
              <a:t>The </a:t>
            </a:r>
            <a:r>
              <a:rPr lang="en-US" b="1" dirty="0">
                <a:solidFill>
                  <a:srgbClr val="505050"/>
                </a:solidFill>
                <a:latin typeface="Consolas" panose="020B0609020204030204" pitchFamily="49" charset="0"/>
                <a:cs typeface="Consolas" panose="020B0609020204030204" pitchFamily="49" charset="0"/>
              </a:rPr>
              <a:t>HTTP service located at </a:t>
            </a:r>
            <a:r>
              <a:rPr lang="en-US" b="1" dirty="0">
                <a:solidFill>
                  <a:srgbClr val="505050"/>
                </a:solidFill>
                <a:latin typeface="Consolas" panose="020B0609020204030204" pitchFamily="49" charset="0"/>
                <a:cs typeface="Consolas" panose="020B0609020204030204" pitchFamily="49" charset="0"/>
                <a:hlinkClick r:id="rId3"/>
              </a:rPr>
              <a:t>http</a:t>
            </a:r>
            <a:r>
              <a:rPr lang="en-US" b="1" dirty="0" smtClean="0">
                <a:solidFill>
                  <a:srgbClr val="505050"/>
                </a:solidFill>
                <a:latin typeface="Consolas" panose="020B0609020204030204" pitchFamily="49" charset="0"/>
                <a:cs typeface="Consolas" panose="020B0609020204030204" pitchFamily="49" charset="0"/>
                <a:hlinkClick r:id="rId3"/>
              </a:rPr>
              <a:t>://qpcServer:32843/-GUID-of-the-SSA-/SearchService.svc</a:t>
            </a:r>
            <a:r>
              <a:rPr lang="en-US" b="1" dirty="0" smtClean="0">
                <a:solidFill>
                  <a:srgbClr val="505050"/>
                </a:solidFill>
                <a:latin typeface="Consolas" panose="020B0609020204030204" pitchFamily="49" charset="0"/>
                <a:cs typeface="Consolas" panose="020B0609020204030204" pitchFamily="49" charset="0"/>
              </a:rPr>
              <a:t> is </a:t>
            </a:r>
            <a:r>
              <a:rPr lang="en-US" b="1" dirty="0">
                <a:solidFill>
                  <a:srgbClr val="505050"/>
                </a:solidFill>
                <a:latin typeface="Consolas" panose="020B0609020204030204" pitchFamily="49" charset="0"/>
                <a:cs typeface="Consolas" panose="020B0609020204030204" pitchFamily="49" charset="0"/>
              </a:rPr>
              <a:t>unavailable.  </a:t>
            </a:r>
            <a:r>
              <a:rPr lang="en-US" dirty="0">
                <a:solidFill>
                  <a:srgbClr val="505050">
                    <a:lumMod val="20000"/>
                    <a:lumOff val="80000"/>
                  </a:srgbClr>
                </a:solidFill>
                <a:latin typeface="Consolas" panose="020B0609020204030204" pitchFamily="49" charset="0"/>
                <a:cs typeface="Consolas" panose="020B0609020204030204" pitchFamily="49" charset="0"/>
              </a:rPr>
              <a:t>This could be because the service is too busy or because no endpoint was found listening at the specified address. </a:t>
            </a:r>
            <a:endParaRPr lang="en-US" dirty="0" smtClean="0">
              <a:solidFill>
                <a:srgbClr val="505050">
                  <a:lumMod val="20000"/>
                  <a:lumOff val="80000"/>
                </a:srgbClr>
              </a:solidFill>
              <a:latin typeface="Consolas" panose="020B0609020204030204" pitchFamily="49" charset="0"/>
              <a:cs typeface="Consolas" panose="020B0609020204030204" pitchFamily="49" charset="0"/>
            </a:endParaRPr>
          </a:p>
          <a:p>
            <a:pPr>
              <a:lnSpc>
                <a:spcPct val="90000"/>
              </a:lnSpc>
              <a:spcAft>
                <a:spcPts val="600"/>
              </a:spcAft>
            </a:pPr>
            <a:r>
              <a:rPr lang="en-US" dirty="0" smtClean="0">
                <a:solidFill>
                  <a:srgbClr val="505050">
                    <a:lumMod val="20000"/>
                    <a:lumOff val="80000"/>
                  </a:srgbClr>
                </a:solidFill>
                <a:latin typeface="Consolas" panose="020B0609020204030204" pitchFamily="49" charset="0"/>
                <a:cs typeface="Consolas" panose="020B0609020204030204" pitchFamily="49" charset="0"/>
              </a:rPr>
              <a:t>Please </a:t>
            </a:r>
            <a:r>
              <a:rPr lang="en-US" dirty="0">
                <a:solidFill>
                  <a:srgbClr val="505050">
                    <a:lumMod val="20000"/>
                    <a:lumOff val="80000"/>
                  </a:srgbClr>
                </a:solidFill>
                <a:latin typeface="Consolas" panose="020B0609020204030204" pitchFamily="49" charset="0"/>
                <a:cs typeface="Consolas" panose="020B0609020204030204" pitchFamily="49" charset="0"/>
              </a:rPr>
              <a:t>ensure that the address is correct and try accessing the service again later. ---&gt; </a:t>
            </a:r>
            <a:r>
              <a:rPr lang="en-US" dirty="0" err="1">
                <a:solidFill>
                  <a:srgbClr val="505050"/>
                </a:solidFill>
                <a:latin typeface="Consolas" panose="020B0609020204030204" pitchFamily="49" charset="0"/>
                <a:cs typeface="Consolas" panose="020B0609020204030204" pitchFamily="49" charset="0"/>
              </a:rPr>
              <a:t>System.Net.WebException</a:t>
            </a:r>
            <a:r>
              <a:rPr lang="en-US" dirty="0">
                <a:solidFill>
                  <a:srgbClr val="505050"/>
                </a:solidFill>
                <a:latin typeface="Consolas" panose="020B0609020204030204" pitchFamily="49" charset="0"/>
                <a:cs typeface="Consolas" panose="020B0609020204030204" pitchFamily="49" charset="0"/>
              </a:rPr>
              <a:t>: </a:t>
            </a:r>
            <a:r>
              <a:rPr lang="en-US" dirty="0">
                <a:solidFill>
                  <a:srgbClr val="FF0000"/>
                </a:solidFill>
                <a:latin typeface="Consolas" panose="020B0609020204030204" pitchFamily="49" charset="0"/>
                <a:cs typeface="Consolas" panose="020B0609020204030204" pitchFamily="49" charset="0"/>
              </a:rPr>
              <a:t>The remote server returned an error: (503) Server Unavailable.     </a:t>
            </a:r>
            <a:r>
              <a:rPr lang="en-US" dirty="0">
                <a:solidFill>
                  <a:srgbClr val="505050">
                    <a:lumMod val="20000"/>
                    <a:lumOff val="80000"/>
                  </a:srgbClr>
                </a:solidFill>
                <a:latin typeface="Consolas" panose="020B0609020204030204" pitchFamily="49" charset="0"/>
                <a:cs typeface="Consolas" panose="020B0609020204030204" pitchFamily="49" charset="0"/>
              </a:rPr>
              <a:t>at </a:t>
            </a:r>
            <a:r>
              <a:rPr lang="en-US" dirty="0" err="1">
                <a:solidFill>
                  <a:srgbClr val="505050">
                    <a:lumMod val="20000"/>
                    <a:lumOff val="80000"/>
                  </a:srgbClr>
                </a:solidFill>
                <a:latin typeface="Consolas" panose="020B0609020204030204" pitchFamily="49" charset="0"/>
                <a:cs typeface="Consolas" panose="020B0609020204030204" pitchFamily="49" charset="0"/>
              </a:rPr>
              <a:t>System.Net.HttpWebRequest.GetResponse</a:t>
            </a:r>
            <a:r>
              <a:rPr lang="en-US" dirty="0" smtClean="0">
                <a:solidFill>
                  <a:srgbClr val="505050">
                    <a:lumMod val="20000"/>
                    <a:lumOff val="80000"/>
                  </a:srgbClr>
                </a:solidFill>
                <a:latin typeface="Consolas" panose="020B0609020204030204" pitchFamily="49" charset="0"/>
                <a:cs typeface="Consolas" panose="020B0609020204030204" pitchFamily="49" charset="0"/>
              </a:rPr>
              <a:t>()</a:t>
            </a:r>
            <a:endParaRPr lang="en-US" dirty="0">
              <a:solidFill>
                <a:srgbClr val="505050">
                  <a:lumMod val="20000"/>
                  <a:lumOff val="80000"/>
                </a:srgbClr>
              </a:solidFill>
              <a:latin typeface="Consolas" panose="020B0609020204030204" pitchFamily="49" charset="0"/>
              <a:cs typeface="Consolas" panose="020B0609020204030204" pitchFamily="49" charset="0"/>
            </a:endParaRPr>
          </a:p>
        </p:txBody>
      </p:sp>
      <p:sp>
        <p:nvSpPr>
          <p:cNvPr id="40" name="Cloud 39"/>
          <p:cNvSpPr/>
          <p:nvPr/>
        </p:nvSpPr>
        <p:spPr>
          <a:xfrm>
            <a:off x="3359622" y="1475708"/>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41" name="Straight Arrow Connector 40"/>
          <p:cNvCxnSpPr/>
          <p:nvPr/>
        </p:nvCxnSpPr>
        <p:spPr>
          <a:xfrm flipH="1">
            <a:off x="4560162" y="1821533"/>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42" name="Straight Arrow Connector 41"/>
          <p:cNvCxnSpPr/>
          <p:nvPr/>
        </p:nvCxnSpPr>
        <p:spPr>
          <a:xfrm flipH="1">
            <a:off x="4522456" y="1888534"/>
            <a:ext cx="457200" cy="0"/>
          </a:xfrm>
          <a:prstGeom prst="straightConnector1">
            <a:avLst/>
          </a:prstGeom>
          <a:noFill/>
          <a:ln w="19050" cap="flat" cmpd="sng" algn="ctr">
            <a:solidFill>
              <a:srgbClr val="FF0000"/>
            </a:solidFill>
            <a:prstDash val="dash"/>
            <a:miter lim="800000"/>
            <a:headEnd type="none"/>
            <a:tailEnd type="triangle"/>
          </a:ln>
          <a:effectLst/>
        </p:spPr>
      </p:cxnSp>
      <p:grpSp>
        <p:nvGrpSpPr>
          <p:cNvPr id="43" name="Group 42"/>
          <p:cNvGrpSpPr/>
          <p:nvPr/>
        </p:nvGrpSpPr>
        <p:grpSpPr>
          <a:xfrm>
            <a:off x="4917219" y="1227173"/>
            <a:ext cx="1188720" cy="1459878"/>
            <a:chOff x="3273187" y="1616566"/>
            <a:chExt cx="1188720" cy="1459878"/>
          </a:xfrm>
        </p:grpSpPr>
        <p:sp>
          <p:nvSpPr>
            <p:cNvPr id="44" name="TextBox 43"/>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45" name="Group 44"/>
            <p:cNvGrpSpPr>
              <a:grpSpLocks noChangeAspect="1"/>
            </p:cNvGrpSpPr>
            <p:nvPr/>
          </p:nvGrpSpPr>
          <p:grpSpPr>
            <a:xfrm>
              <a:off x="3273187" y="1616566"/>
              <a:ext cx="1188720" cy="1188720"/>
              <a:chOff x="792585" y="608726"/>
              <a:chExt cx="1714500" cy="1714500"/>
            </a:xfrm>
          </p:grpSpPr>
          <p:pic>
            <p:nvPicPr>
              <p:cNvPr id="46" name="Pictur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47" name="Picture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sp>
        <p:nvSpPr>
          <p:cNvPr id="50" name="Rounded Rectangle 49"/>
          <p:cNvSpPr/>
          <p:nvPr/>
        </p:nvSpPr>
        <p:spPr>
          <a:xfrm>
            <a:off x="7348299" y="1421624"/>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cxnSp>
        <p:nvCxnSpPr>
          <p:cNvPr id="51" name="Straight Arrow Connector 50"/>
          <p:cNvCxnSpPr/>
          <p:nvPr/>
        </p:nvCxnSpPr>
        <p:spPr>
          <a:xfrm flipH="1">
            <a:off x="6061974" y="1948655"/>
            <a:ext cx="1188720" cy="0"/>
          </a:xfrm>
          <a:prstGeom prst="straightConnector1">
            <a:avLst/>
          </a:prstGeom>
          <a:noFill/>
          <a:ln w="19050" cap="flat" cmpd="sng" algn="ctr">
            <a:solidFill>
              <a:srgbClr val="FF0000"/>
            </a:solidFill>
            <a:prstDash val="dash"/>
            <a:miter lim="800000"/>
            <a:headEnd type="none"/>
            <a:tailEnd type="triangle"/>
          </a:ln>
          <a:effectLst/>
        </p:spPr>
      </p:cxnSp>
      <p:grpSp>
        <p:nvGrpSpPr>
          <p:cNvPr id="52" name="Group 51"/>
          <p:cNvGrpSpPr/>
          <p:nvPr/>
        </p:nvGrpSpPr>
        <p:grpSpPr>
          <a:xfrm>
            <a:off x="5830785" y="1585253"/>
            <a:ext cx="1641062" cy="287202"/>
            <a:chOff x="2732135" y="2894990"/>
            <a:chExt cx="1641062" cy="287202"/>
          </a:xfrm>
        </p:grpSpPr>
        <p:cxnSp>
          <p:nvCxnSpPr>
            <p:cNvPr id="53" name="Straight Arrow Connector 52"/>
            <p:cNvCxnSpPr/>
            <p:nvPr/>
          </p:nvCxnSpPr>
          <p:spPr>
            <a:xfrm flipH="1">
              <a:off x="2978564" y="3182192"/>
              <a:ext cx="1188720" cy="0"/>
            </a:xfrm>
            <a:prstGeom prst="straightConnector1">
              <a:avLst/>
            </a:prstGeom>
            <a:noFill/>
            <a:ln w="25400" cap="flat" cmpd="sng" algn="ctr">
              <a:solidFill>
                <a:srgbClr val="002060"/>
              </a:solidFill>
              <a:prstDash val="solid"/>
              <a:miter lim="800000"/>
              <a:headEnd type="triangle"/>
              <a:tailEnd type="none"/>
            </a:ln>
            <a:effectLst/>
          </p:spPr>
        </p:cxnSp>
        <p:sp>
          <p:nvSpPr>
            <p:cNvPr id="54" name="TextBox 53"/>
            <p:cNvSpPr txBox="1"/>
            <p:nvPr/>
          </p:nvSpPr>
          <p:spPr>
            <a:xfrm rot="21564538">
              <a:off x="2732135" y="2894990"/>
              <a:ext cx="1641062"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WCFSendRequest</a:t>
              </a:r>
              <a:endParaRPr lang="en-US" sz="1200" dirty="0">
                <a:solidFill>
                  <a:prstClr val="black"/>
                </a:solidFill>
                <a:latin typeface="Consolas" panose="020B0609020204030204" pitchFamily="49" charset="0"/>
                <a:cs typeface="Consolas" panose="020B0609020204030204" pitchFamily="49" charset="0"/>
              </a:endParaRPr>
            </a:p>
          </p:txBody>
        </p:sp>
      </p:grpSp>
      <p:grpSp>
        <p:nvGrpSpPr>
          <p:cNvPr id="7" name="Group 6"/>
          <p:cNvGrpSpPr/>
          <p:nvPr/>
        </p:nvGrpSpPr>
        <p:grpSpPr>
          <a:xfrm>
            <a:off x="7348299" y="1034880"/>
            <a:ext cx="1689338" cy="1645920"/>
            <a:chOff x="10130892" y="400133"/>
            <a:chExt cx="1689338" cy="1645920"/>
          </a:xfrm>
        </p:grpSpPr>
        <p:sp>
          <p:nvSpPr>
            <p:cNvPr id="143" name="Rounded Rectangle 142"/>
            <p:cNvSpPr/>
            <p:nvPr/>
          </p:nvSpPr>
          <p:spPr>
            <a:xfrm>
              <a:off x="10130892" y="786877"/>
              <a:ext cx="1640253" cy="894228"/>
            </a:xfrm>
            <a:prstGeom prst="roundRect">
              <a:avLst/>
            </a:prstGeom>
            <a:solidFill>
              <a:srgbClr val="FF0000"/>
            </a:solidFill>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sp>
          <p:nvSpPr>
            <p:cNvPr id="10" name="Multiply 9"/>
            <p:cNvSpPr/>
            <p:nvPr/>
          </p:nvSpPr>
          <p:spPr bwMode="auto">
            <a:xfrm>
              <a:off x="10174310" y="400133"/>
              <a:ext cx="1645920" cy="1645920"/>
            </a:xfrm>
            <a:prstGeom prst="mathMultiply">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20" name="Right Arrow 19"/>
          <p:cNvSpPr/>
          <p:nvPr/>
        </p:nvSpPr>
        <p:spPr bwMode="auto">
          <a:xfrm rot="5400000">
            <a:off x="9507895" y="5624982"/>
            <a:ext cx="754822" cy="780938"/>
          </a:xfrm>
          <a:prstGeom prst="rightArrow">
            <a:avLst/>
          </a:prstGeom>
          <a:solidFill>
            <a:srgbClr val="FF0000"/>
          </a:solidFill>
          <a:ln>
            <a:solidFill>
              <a:srgbClr val="C00000"/>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52989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par>
                                <p:cTn id="8" presetID="22" presetClass="entr" presetSubtype="8" fill="hold" nodeType="withEffect">
                                  <p:stCondLst>
                                    <p:cond delay="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wipe(left)">
                                      <p:cBhvr>
                                        <p:cTn id="10" dur="500"/>
                                        <p:tgtEl>
                                          <p:spTgt spid="25">
                                            <p:txEl>
                                              <p:pRg st="0" end="0"/>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25">
                                            <p:txEl>
                                              <p:pRg st="1" end="1"/>
                                            </p:txEl>
                                          </p:spTgt>
                                        </p:tgtEl>
                                        <p:attrNameLst>
                                          <p:attrName>style.visibility</p:attrName>
                                        </p:attrNameLst>
                                      </p:cBhvr>
                                      <p:to>
                                        <p:strVal val="visible"/>
                                      </p:to>
                                    </p:set>
                                    <p:animEffect transition="in" filter="wipe(left)">
                                      <p:cBhvr>
                                        <p:cTn id="13" dur="500"/>
                                        <p:tgtEl>
                                          <p:spTgt spid="2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nodeType="click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right)">
                                      <p:cBhvr>
                                        <p:cTn id="23" dur="500"/>
                                        <p:tgtEl>
                                          <p:spTgt spid="51"/>
                                        </p:tgtEl>
                                      </p:cBhvr>
                                    </p:animEffect>
                                  </p:childTnLst>
                                </p:cTn>
                              </p:par>
                              <p:par>
                                <p:cTn id="24" presetID="22" presetClass="entr" presetSubtype="2" fill="hold" nodeType="withEffect">
                                  <p:stCondLst>
                                    <p:cond delay="0"/>
                                  </p:stCondLst>
                                  <p:childTnLst>
                                    <p:set>
                                      <p:cBhvr>
                                        <p:cTn id="25" dur="1" fill="hold">
                                          <p:stCondLst>
                                            <p:cond delay="0"/>
                                          </p:stCondLst>
                                        </p:cTn>
                                        <p:tgtEl>
                                          <p:spTgt spid="25">
                                            <p:txEl>
                                              <p:pRg st="3" end="3"/>
                                            </p:txEl>
                                          </p:spTgt>
                                        </p:tgtEl>
                                        <p:attrNameLst>
                                          <p:attrName>style.visibility</p:attrName>
                                        </p:attrNameLst>
                                      </p:cBhvr>
                                      <p:to>
                                        <p:strVal val="visible"/>
                                      </p:to>
                                    </p:set>
                                    <p:animEffect transition="in" filter="wipe(right)">
                                      <p:cBhvr>
                                        <p:cTn id="26" dur="500"/>
                                        <p:tgtEl>
                                          <p:spTgt spid="25">
                                            <p:txEl>
                                              <p:pRg st="3" end="3"/>
                                            </p:txEl>
                                          </p:spTgt>
                                        </p:tgtEl>
                                      </p:cBhvr>
                                    </p:animEffect>
                                  </p:childTnLst>
                                </p:cTn>
                              </p:par>
                              <p:par>
                                <p:cTn id="27" presetID="22" presetClass="entr" presetSubtype="2" fill="hold" nodeType="withEffect">
                                  <p:stCondLst>
                                    <p:cond delay="0"/>
                                  </p:stCondLst>
                                  <p:childTnLst>
                                    <p:set>
                                      <p:cBhvr>
                                        <p:cTn id="28" dur="1" fill="hold">
                                          <p:stCondLst>
                                            <p:cond delay="0"/>
                                          </p:stCondLst>
                                        </p:cTn>
                                        <p:tgtEl>
                                          <p:spTgt spid="25">
                                            <p:txEl>
                                              <p:pRg st="4" end="4"/>
                                            </p:txEl>
                                          </p:spTgt>
                                        </p:tgtEl>
                                        <p:attrNameLst>
                                          <p:attrName>style.visibility</p:attrName>
                                        </p:attrNameLst>
                                      </p:cBhvr>
                                      <p:to>
                                        <p:strVal val="visible"/>
                                      </p:to>
                                    </p:set>
                                    <p:animEffect transition="in" filter="wipe(right)">
                                      <p:cBhvr>
                                        <p:cTn id="29" dur="500"/>
                                        <p:tgtEl>
                                          <p:spTgt spid="25">
                                            <p:txEl>
                                              <p:pRg st="4" end="4"/>
                                            </p:txEl>
                                          </p:spTgt>
                                        </p:tgtEl>
                                      </p:cBhvr>
                                    </p:animEffect>
                                  </p:childTnLst>
                                </p:cTn>
                              </p:par>
                              <p:par>
                                <p:cTn id="30" presetID="22" presetClass="entr" presetSubtype="2" fill="hold" nodeType="withEffect">
                                  <p:stCondLst>
                                    <p:cond delay="0"/>
                                  </p:stCondLst>
                                  <p:childTnLst>
                                    <p:set>
                                      <p:cBhvr>
                                        <p:cTn id="31" dur="1" fill="hold">
                                          <p:stCondLst>
                                            <p:cond delay="0"/>
                                          </p:stCondLst>
                                        </p:cTn>
                                        <p:tgtEl>
                                          <p:spTgt spid="25">
                                            <p:txEl>
                                              <p:pRg st="5" end="5"/>
                                            </p:txEl>
                                          </p:spTgt>
                                        </p:tgtEl>
                                        <p:attrNameLst>
                                          <p:attrName>style.visibility</p:attrName>
                                        </p:attrNameLst>
                                      </p:cBhvr>
                                      <p:to>
                                        <p:strVal val="visible"/>
                                      </p:to>
                                    </p:set>
                                    <p:animEffect transition="in" filter="wipe(right)">
                                      <p:cBhvr>
                                        <p:cTn id="32" dur="500"/>
                                        <p:tgtEl>
                                          <p:spTgt spid="25">
                                            <p:txEl>
                                              <p:pRg st="5" end="5"/>
                                            </p:txEl>
                                          </p:spTgt>
                                        </p:tgtEl>
                                      </p:cBhvr>
                                    </p:animEffect>
                                  </p:childTnLst>
                                </p:cTn>
                              </p:par>
                              <p:par>
                                <p:cTn id="33" presetID="22" presetClass="entr" presetSubtype="2" fill="hold" nodeType="withEffect">
                                  <p:stCondLst>
                                    <p:cond delay="0"/>
                                  </p:stCondLst>
                                  <p:childTnLst>
                                    <p:set>
                                      <p:cBhvr>
                                        <p:cTn id="34" dur="1" fill="hold">
                                          <p:stCondLst>
                                            <p:cond delay="0"/>
                                          </p:stCondLst>
                                        </p:cTn>
                                        <p:tgtEl>
                                          <p:spTgt spid="25">
                                            <p:txEl>
                                              <p:pRg st="6" end="6"/>
                                            </p:txEl>
                                          </p:spTgt>
                                        </p:tgtEl>
                                        <p:attrNameLst>
                                          <p:attrName>style.visibility</p:attrName>
                                        </p:attrNameLst>
                                      </p:cBhvr>
                                      <p:to>
                                        <p:strVal val="visible"/>
                                      </p:to>
                                    </p:set>
                                    <p:animEffect transition="in" filter="wipe(right)">
                                      <p:cBhvr>
                                        <p:cTn id="35" dur="500"/>
                                        <p:tgtEl>
                                          <p:spTgt spid="25">
                                            <p:txEl>
                                              <p:pRg st="6" end="6"/>
                                            </p:txEl>
                                          </p:spTgt>
                                        </p:tgtEl>
                                      </p:cBhvr>
                                    </p:animEffect>
                                  </p:childTnLst>
                                </p:cTn>
                              </p:par>
                            </p:childTnLst>
                          </p:cTn>
                        </p:par>
                        <p:par>
                          <p:cTn id="36" fill="hold">
                            <p:stCondLst>
                              <p:cond delay="500"/>
                            </p:stCondLst>
                            <p:childTnLst>
                              <p:par>
                                <p:cTn id="37" presetID="22" presetClass="entr" presetSubtype="2"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right)">
                                      <p:cBhvr>
                                        <p:cTn id="39" dur="500"/>
                                        <p:tgtEl>
                                          <p:spTgt spid="4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up)">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networking issues</a:t>
            </a:r>
            <a:endParaRPr lang="en-US" dirty="0"/>
          </a:p>
        </p:txBody>
      </p:sp>
      <p:sp>
        <p:nvSpPr>
          <p:cNvPr id="3" name="Text Placeholder 2"/>
          <p:cNvSpPr>
            <a:spLocks noGrp="1"/>
          </p:cNvSpPr>
          <p:nvPr>
            <p:ph type="body" sz="quarter" idx="11"/>
          </p:nvPr>
        </p:nvSpPr>
        <p:spPr>
          <a:xfrm>
            <a:off x="274639" y="1212849"/>
            <a:ext cx="11889564" cy="5256824"/>
          </a:xfrm>
        </p:spPr>
        <p:txBody>
          <a:bodyPr/>
          <a:lstStyle/>
          <a:p>
            <a:endParaRPr lang="en-US" sz="1000" dirty="0" smtClean="0"/>
          </a:p>
          <a:p>
            <a:r>
              <a:rPr lang="en-US" dirty="0" smtClean="0"/>
              <a:t>Ports and Protocols</a:t>
            </a:r>
            <a:endParaRPr lang="en-US" dirty="0"/>
          </a:p>
          <a:p>
            <a:pPr lvl="1"/>
            <a:r>
              <a:rPr lang="en-US" dirty="0" smtClean="0"/>
              <a:t>Ports </a:t>
            </a:r>
            <a:r>
              <a:rPr lang="en-US" dirty="0"/>
              <a:t>used by the search index component — </a:t>
            </a:r>
            <a:r>
              <a:rPr lang="en-US" dirty="0">
                <a:latin typeface="Consolas" panose="020B0609020204030204" pitchFamily="49" charset="0"/>
                <a:cs typeface="Consolas" panose="020B0609020204030204" pitchFamily="49" charset="0"/>
              </a:rPr>
              <a:t>TCP 16500-16519 </a:t>
            </a:r>
            <a:r>
              <a:rPr lang="en-US" dirty="0"/>
              <a:t>(intra-farm only</a:t>
            </a:r>
            <a:r>
              <a:rPr lang="en-US" dirty="0" smtClean="0"/>
              <a:t>)</a:t>
            </a:r>
          </a:p>
          <a:p>
            <a:pPr lvl="1"/>
            <a:r>
              <a:rPr lang="en-US" dirty="0"/>
              <a:t>Ports required for Windows Communication Foundation communication — </a:t>
            </a:r>
            <a:r>
              <a:rPr lang="en-US" dirty="0">
                <a:latin typeface="Consolas" panose="020B0609020204030204" pitchFamily="49" charset="0"/>
                <a:cs typeface="Consolas" panose="020B0609020204030204" pitchFamily="49" charset="0"/>
              </a:rPr>
              <a:t>TCP </a:t>
            </a:r>
            <a:r>
              <a:rPr lang="en-US" dirty="0" smtClean="0">
                <a:latin typeface="Consolas" panose="020B0609020204030204" pitchFamily="49" charset="0"/>
                <a:cs typeface="Consolas" panose="020B0609020204030204" pitchFamily="49" charset="0"/>
              </a:rPr>
              <a:t>808</a:t>
            </a:r>
          </a:p>
          <a:p>
            <a:pPr lvl="1"/>
            <a:r>
              <a:rPr lang="en-US" dirty="0" smtClean="0"/>
              <a:t>Ports </a:t>
            </a:r>
            <a:r>
              <a:rPr lang="en-US" dirty="0"/>
              <a:t>required for communication between Web servers and service applications (the default is HTTP):</a:t>
            </a:r>
          </a:p>
          <a:p>
            <a:pPr marL="566738" lvl="2" indent="-342900">
              <a:buFont typeface="Arial" panose="020B0604020202020204" pitchFamily="34" charset="0"/>
              <a:buChar char="•"/>
            </a:pPr>
            <a:r>
              <a:rPr lang="en-US" dirty="0" smtClean="0"/>
              <a:t>HTTP </a:t>
            </a:r>
            <a:r>
              <a:rPr lang="en-US" dirty="0"/>
              <a:t>binding: </a:t>
            </a:r>
            <a:r>
              <a:rPr lang="en-US" dirty="0">
                <a:latin typeface="Consolas" panose="020B0609020204030204" pitchFamily="49" charset="0"/>
                <a:cs typeface="Consolas" panose="020B0609020204030204" pitchFamily="49" charset="0"/>
              </a:rPr>
              <a:t>TCP </a:t>
            </a:r>
            <a:r>
              <a:rPr lang="en-US" dirty="0" smtClean="0">
                <a:latin typeface="Consolas" panose="020B0609020204030204" pitchFamily="49" charset="0"/>
                <a:cs typeface="Consolas" panose="020B0609020204030204" pitchFamily="49" charset="0"/>
              </a:rPr>
              <a:t>32843</a:t>
            </a:r>
          </a:p>
          <a:p>
            <a:pPr marL="566738" lvl="2" indent="-342900">
              <a:buFont typeface="Arial" panose="020B0604020202020204" pitchFamily="34" charset="0"/>
              <a:buChar char="•"/>
            </a:pPr>
            <a:r>
              <a:rPr lang="en-US" dirty="0" smtClean="0"/>
              <a:t>HTTPS </a:t>
            </a:r>
            <a:r>
              <a:rPr lang="en-US" dirty="0"/>
              <a:t>binding: </a:t>
            </a:r>
            <a:r>
              <a:rPr lang="en-US" dirty="0">
                <a:latin typeface="Consolas" panose="020B0609020204030204" pitchFamily="49" charset="0"/>
                <a:cs typeface="Consolas" panose="020B0609020204030204" pitchFamily="49" charset="0"/>
              </a:rPr>
              <a:t>TCP </a:t>
            </a:r>
            <a:r>
              <a:rPr lang="en-US" dirty="0" smtClean="0">
                <a:latin typeface="Consolas" panose="020B0609020204030204" pitchFamily="49" charset="0"/>
                <a:cs typeface="Consolas" panose="020B0609020204030204" pitchFamily="49" charset="0"/>
              </a:rPr>
              <a:t>32844</a:t>
            </a:r>
          </a:p>
          <a:p>
            <a:pPr lvl="2"/>
            <a:endParaRPr lang="en-US" dirty="0">
              <a:latin typeface="Consolas" panose="020B0609020204030204" pitchFamily="49" charset="0"/>
              <a:cs typeface="Consolas" panose="020B0609020204030204" pitchFamily="49" charset="0"/>
            </a:endParaRPr>
          </a:p>
          <a:p>
            <a:pPr lvl="2"/>
            <a:endParaRPr lang="en-US" dirty="0" smtClean="0">
              <a:latin typeface="Consolas" panose="020B0609020204030204" pitchFamily="49" charset="0"/>
              <a:cs typeface="Consolas" panose="020B0609020204030204" pitchFamily="49" charset="0"/>
            </a:endParaRPr>
          </a:p>
          <a:p>
            <a:r>
              <a:rPr lang="en-US" dirty="0"/>
              <a:t>Disable TCP Chimney/Task Offload</a:t>
            </a:r>
          </a:p>
          <a:p>
            <a:pPr lvl="1"/>
            <a:r>
              <a:rPr lang="en-US" dirty="0" err="1">
                <a:latin typeface="Consolas" panose="020B0609020204030204" pitchFamily="49" charset="0"/>
                <a:cs typeface="Consolas" panose="020B0609020204030204" pitchFamily="49" charset="0"/>
              </a:rPr>
              <a:t>netsh</a:t>
            </a: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tcp</a:t>
            </a:r>
            <a:r>
              <a:rPr lang="en-US" dirty="0">
                <a:latin typeface="Consolas" panose="020B0609020204030204" pitchFamily="49" charset="0"/>
                <a:cs typeface="Consolas" panose="020B0609020204030204" pitchFamily="49" charset="0"/>
              </a:rPr>
              <a:t> show global | </a:t>
            </a:r>
            <a:r>
              <a:rPr lang="en-US" dirty="0" err="1">
                <a:latin typeface="Consolas" panose="020B0609020204030204" pitchFamily="49" charset="0"/>
                <a:cs typeface="Consolas" panose="020B0609020204030204" pitchFamily="49" charset="0"/>
              </a:rPr>
              <a:t>findstr</a:t>
            </a:r>
            <a:r>
              <a:rPr lang="en-US" dirty="0">
                <a:latin typeface="Consolas" panose="020B0609020204030204" pitchFamily="49" charset="0"/>
                <a:cs typeface="Consolas" panose="020B0609020204030204" pitchFamily="49" charset="0"/>
              </a:rPr>
              <a:t> Chimney</a:t>
            </a:r>
          </a:p>
          <a:p>
            <a:pPr lvl="1"/>
            <a:endParaRPr lang="en-US" dirty="0">
              <a:latin typeface="Consolas" panose="020B0609020204030204" pitchFamily="49" charset="0"/>
              <a:cs typeface="Consolas" panose="020B0609020204030204" pitchFamily="49" charset="0"/>
            </a:endParaRPr>
          </a:p>
          <a:p>
            <a:pPr lvl="1"/>
            <a:r>
              <a:rPr lang="en-US" dirty="0" err="1">
                <a:latin typeface="Consolas" panose="020B0609020204030204" pitchFamily="49" charset="0"/>
                <a:cs typeface="Consolas" panose="020B0609020204030204" pitchFamily="49" charset="0"/>
              </a:rPr>
              <a:t>netsh</a:t>
            </a: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int</a:t>
            </a:r>
            <a:r>
              <a:rPr lang="en-US" dirty="0">
                <a:latin typeface="Consolas" panose="020B0609020204030204" pitchFamily="49" charset="0"/>
                <a:cs typeface="Consolas" panose="020B0609020204030204" pitchFamily="49" charset="0"/>
              </a:rPr>
              <a:t> </a:t>
            </a:r>
            <a:r>
              <a:rPr lang="en-US" dirty="0" err="1">
                <a:latin typeface="Consolas" panose="020B0609020204030204" pitchFamily="49" charset="0"/>
                <a:cs typeface="Consolas" panose="020B0609020204030204" pitchFamily="49" charset="0"/>
              </a:rPr>
              <a:t>ip</a:t>
            </a:r>
            <a:r>
              <a:rPr lang="en-US" dirty="0">
                <a:latin typeface="Consolas" panose="020B0609020204030204" pitchFamily="49" charset="0"/>
                <a:cs typeface="Consolas" panose="020B0609020204030204" pitchFamily="49" charset="0"/>
              </a:rPr>
              <a:t> show global | </a:t>
            </a:r>
            <a:r>
              <a:rPr lang="en-US" dirty="0" err="1">
                <a:latin typeface="Consolas" panose="020B0609020204030204" pitchFamily="49" charset="0"/>
                <a:cs typeface="Consolas" panose="020B0609020204030204" pitchFamily="49" charset="0"/>
              </a:rPr>
              <a:t>findstr</a:t>
            </a:r>
            <a:r>
              <a:rPr lang="en-US" dirty="0">
                <a:latin typeface="Consolas" panose="020B0609020204030204" pitchFamily="49" charset="0"/>
                <a:cs typeface="Consolas" panose="020B0609020204030204" pitchFamily="49" charset="0"/>
              </a:rPr>
              <a:t> "Task Offload</a:t>
            </a:r>
            <a:r>
              <a:rPr lang="en-US" dirty="0" smtClean="0">
                <a:latin typeface="Consolas" panose="020B0609020204030204" pitchFamily="49" charset="0"/>
                <a:cs typeface="Consolas" panose="020B0609020204030204" pitchFamily="49" charset="0"/>
              </a:rPr>
              <a:t>"</a:t>
            </a:r>
            <a:endParaRPr lang="en-US" dirty="0"/>
          </a:p>
        </p:txBody>
      </p:sp>
      <p:sp>
        <p:nvSpPr>
          <p:cNvPr id="7" name="Title 16"/>
          <p:cNvSpPr txBox="1">
            <a:spLocks/>
          </p:cNvSpPr>
          <p:nvPr/>
        </p:nvSpPr>
        <p:spPr>
          <a:xfrm>
            <a:off x="37572" y="4201267"/>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endParaRPr>
              <a:gradFill>
                <a:gsLst>
                  <a:gs pos="1250">
                    <a:srgbClr val="505050"/>
                  </a:gs>
                  <a:gs pos="100000">
                    <a:srgbClr val="505050"/>
                  </a:gs>
                </a:gsLst>
                <a:lin ang="5400000" scaled="0"/>
              </a:gradFill>
            </a:endParaRPr>
          </a:p>
        </p:txBody>
      </p:sp>
    </p:spTree>
    <p:extLst>
      <p:ext uri="{BB962C8B-B14F-4D97-AF65-F5344CB8AC3E}">
        <p14:creationId xmlns:p14="http://schemas.microsoft.com/office/powerpoint/2010/main" val="1329237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event in ULS for Query </a:t>
            </a:r>
            <a:r>
              <a:rPr lang="en-US" dirty="0" err="1" smtClean="0"/>
              <a:t>Perf</a:t>
            </a:r>
            <a:endParaRPr lang="en-US" dirty="0"/>
          </a:p>
        </p:txBody>
      </p:sp>
      <p:sp>
        <p:nvSpPr>
          <p:cNvPr id="3" name="Text Placeholder 2"/>
          <p:cNvSpPr>
            <a:spLocks noGrp="1"/>
          </p:cNvSpPr>
          <p:nvPr>
            <p:ph type="body" sz="quarter" idx="11"/>
          </p:nvPr>
        </p:nvSpPr>
        <p:spPr>
          <a:xfrm>
            <a:off x="274639" y="1592262"/>
            <a:ext cx="11889564" cy="3647152"/>
          </a:xfrm>
        </p:spPr>
        <p:txBody>
          <a:bodyPr/>
          <a:lstStyle/>
          <a:p>
            <a:r>
              <a:rPr lang="en-US" sz="1800" b="1" dirty="0" smtClean="0">
                <a:solidFill>
                  <a:schemeClr val="tx1">
                    <a:lumMod val="50000"/>
                  </a:schemeClr>
                </a:solidFill>
                <a:latin typeface="Consolas" panose="020B0609020204030204" pitchFamily="49" charset="0"/>
                <a:cs typeface="Consolas" panose="020B0609020204030204" pitchFamily="49" charset="0"/>
              </a:rPr>
              <a:t>Search     Query Processing     </a:t>
            </a:r>
            <a:r>
              <a:rPr lang="en-US" sz="1800" b="1" dirty="0" err="1" smtClean="0">
                <a:solidFill>
                  <a:schemeClr val="tx1">
                    <a:lumMod val="50000"/>
                  </a:schemeClr>
                </a:solidFill>
                <a:latin typeface="Consolas" panose="020B0609020204030204" pitchFamily="49" charset="0"/>
                <a:cs typeface="Consolas" panose="020B0609020204030204" pitchFamily="49" charset="0"/>
              </a:rPr>
              <a:t>aizgm</a:t>
            </a:r>
            <a:r>
              <a:rPr lang="en-US" sz="1800" b="1" dirty="0" smtClean="0">
                <a:solidFill>
                  <a:schemeClr val="tx1">
                    <a:lumMod val="50000"/>
                  </a:schemeClr>
                </a:solidFill>
                <a:latin typeface="Consolas" panose="020B0609020204030204" pitchFamily="49" charset="0"/>
                <a:cs typeface="Consolas" panose="020B0609020204030204" pitchFamily="49" charset="0"/>
              </a:rPr>
              <a:t>     Medium</a:t>
            </a:r>
          </a:p>
          <a:p>
            <a:r>
              <a:rPr lang="en-US" sz="1800" dirty="0" smtClean="0">
                <a:solidFill>
                  <a:schemeClr val="bg1">
                    <a:lumMod val="85000"/>
                  </a:schemeClr>
                </a:solidFill>
                <a:latin typeface="Consolas" panose="020B0609020204030204" pitchFamily="49" charset="0"/>
                <a:cs typeface="Consolas" panose="020B0609020204030204" pitchFamily="49" charset="0"/>
              </a:rPr>
              <a:t>Microsoft.Office.Server.Search.Query.Pipeline.Executors.</a:t>
            </a:r>
            <a:r>
              <a:rPr lang="en-US" sz="1800" dirty="0" smtClean="0">
                <a:solidFill>
                  <a:schemeClr val="tx1"/>
                </a:solidFill>
                <a:latin typeface="Consolas" panose="020B0609020204030204" pitchFamily="49" charset="0"/>
                <a:cs typeface="Consolas" panose="020B0609020204030204" pitchFamily="49" charset="0"/>
              </a:rPr>
              <a:t>QueryPipelineFlowExecutor </a:t>
            </a:r>
            <a:r>
              <a:rPr lang="en-US" sz="1800" dirty="0">
                <a:solidFill>
                  <a:schemeClr val="tx1"/>
                </a:solidFill>
                <a:latin typeface="Consolas" panose="020B0609020204030204" pitchFamily="49" charset="0"/>
                <a:cs typeface="Consolas" panose="020B0609020204030204" pitchFamily="49" charset="0"/>
              </a:rPr>
              <a:t>: </a:t>
            </a:r>
            <a:r>
              <a:rPr lang="en-US" sz="1800" dirty="0" err="1">
                <a:solidFill>
                  <a:schemeClr val="bg1">
                    <a:lumMod val="85000"/>
                  </a:schemeClr>
                </a:solidFill>
                <a:latin typeface="Consolas" panose="020B0609020204030204" pitchFamily="49" charset="0"/>
                <a:cs typeface="Consolas" panose="020B0609020204030204" pitchFamily="49" charset="0"/>
              </a:rPr>
              <a:t>FlowExecutor</a:t>
            </a:r>
            <a:r>
              <a:rPr lang="en-US" sz="1800" dirty="0">
                <a:solidFill>
                  <a:schemeClr val="bg1">
                    <a:lumMod val="85000"/>
                  </a:schemeClr>
                </a:solidFill>
                <a:latin typeface="Consolas" panose="020B0609020204030204" pitchFamily="49" charset="0"/>
                <a:cs typeface="Consolas" panose="020B0609020204030204" pitchFamily="49" charset="0"/>
              </a:rPr>
              <a:t> done: </a:t>
            </a:r>
            <a:r>
              <a:rPr lang="en-US" sz="1800" dirty="0" err="1">
                <a:solidFill>
                  <a:schemeClr val="bg1">
                    <a:lumMod val="85000"/>
                  </a:schemeClr>
                </a:solidFill>
                <a:latin typeface="Consolas" panose="020B0609020204030204" pitchFamily="49" charset="0"/>
                <a:cs typeface="Consolas" panose="020B0609020204030204" pitchFamily="49" charset="0"/>
              </a:rPr>
              <a:t>SearchApplication</a:t>
            </a:r>
            <a:r>
              <a:rPr lang="en-US" sz="1800" dirty="0">
                <a:solidFill>
                  <a:schemeClr val="bg1">
                    <a:lumMod val="85000"/>
                  </a:schemeClr>
                </a:solidFill>
                <a:latin typeface="Consolas" panose="020B0609020204030204" pitchFamily="49" charset="0"/>
                <a:cs typeface="Consolas" panose="020B0609020204030204" pitchFamily="49" charset="0"/>
              </a:rPr>
              <a:t>=cb4954e3-e4ad-40bd-b0e2-1b1db290c668. </a:t>
            </a:r>
            <a:r>
              <a:rPr lang="en-US" sz="1800" dirty="0" err="1">
                <a:solidFill>
                  <a:schemeClr val="bg1">
                    <a:lumMod val="85000"/>
                  </a:schemeClr>
                </a:solidFill>
                <a:latin typeface="Consolas" panose="020B0609020204030204" pitchFamily="49" charset="0"/>
                <a:cs typeface="Consolas" panose="020B0609020204030204" pitchFamily="49" charset="0"/>
              </a:rPr>
              <a:t>ParentFlow</a:t>
            </a:r>
            <a:r>
              <a:rPr lang="en-US" sz="1800" dirty="0">
                <a:solidFill>
                  <a:schemeClr val="bg1">
                    <a:lumMod val="85000"/>
                  </a:schemeClr>
                </a:solidFill>
                <a:latin typeface="Consolas" panose="020B0609020204030204" pitchFamily="49" charset="0"/>
                <a:cs typeface="Consolas" panose="020B0609020204030204" pitchFamily="49" charset="0"/>
              </a:rPr>
              <a:t>=</a:t>
            </a:r>
            <a:r>
              <a:rPr lang="en-US" sz="1800" dirty="0" err="1">
                <a:solidFill>
                  <a:schemeClr val="bg1">
                    <a:lumMod val="85000"/>
                  </a:schemeClr>
                </a:solidFill>
                <a:latin typeface="Consolas" panose="020B0609020204030204" pitchFamily="49" charset="0"/>
                <a:cs typeface="Consolas" panose="020B0609020204030204" pitchFamily="49" charset="0"/>
              </a:rPr>
              <a:t>Microsoft.ProductivitySearchFlow</a:t>
            </a:r>
            <a:r>
              <a:rPr lang="en-US" sz="1800" b="1" dirty="0">
                <a:solidFill>
                  <a:schemeClr val="tx1"/>
                </a:solidFill>
                <a:latin typeface="Consolas" panose="020B0609020204030204" pitchFamily="49" charset="0"/>
                <a:cs typeface="Consolas" panose="020B0609020204030204" pitchFamily="49" charset="0"/>
              </a:rPr>
              <a:t> </a:t>
            </a:r>
            <a:r>
              <a:rPr lang="en-US" sz="1800" b="1" dirty="0" err="1">
                <a:solidFill>
                  <a:srgbClr val="009900"/>
                </a:solidFill>
                <a:latin typeface="Consolas" panose="020B0609020204030204" pitchFamily="49" charset="0"/>
                <a:cs typeface="Consolas" panose="020B0609020204030204" pitchFamily="49" charset="0"/>
              </a:rPr>
              <a:t>SubFlowTimings</a:t>
            </a:r>
            <a:r>
              <a:rPr lang="en-US" sz="1800" b="1" dirty="0">
                <a:solidFill>
                  <a:srgbClr val="009900"/>
                </a:solidFill>
                <a:latin typeface="Consolas" panose="020B0609020204030204" pitchFamily="49" charset="0"/>
                <a:cs typeface="Consolas" panose="020B0609020204030204" pitchFamily="49" charset="0"/>
              </a:rPr>
              <a:t>: </a:t>
            </a:r>
            <a:r>
              <a:rPr lang="en-US" sz="1800" dirty="0" err="1">
                <a:solidFill>
                  <a:schemeClr val="tx1"/>
                </a:solidFill>
                <a:latin typeface="Consolas" panose="020B0609020204030204" pitchFamily="49" charset="0"/>
                <a:cs typeface="Consolas" panose="020B0609020204030204" pitchFamily="49" charset="0"/>
              </a:rPr>
              <a:t>QueryRuleConditionMatching</a:t>
            </a:r>
            <a:r>
              <a:rPr lang="en-US" sz="1800" dirty="0">
                <a:solidFill>
                  <a:schemeClr val="tx1"/>
                </a:solidFill>
                <a:latin typeface="Consolas" panose="020B0609020204030204" pitchFamily="49" charset="0"/>
                <a:cs typeface="Consolas" panose="020B0609020204030204" pitchFamily="49" charset="0"/>
              </a:rPr>
              <a:t>=468 </a:t>
            </a:r>
            <a:r>
              <a:rPr lang="en-US" sz="1800" dirty="0" err="1">
                <a:solidFill>
                  <a:schemeClr val="tx1"/>
                </a:solidFill>
                <a:latin typeface="Consolas" panose="020B0609020204030204" pitchFamily="49" charset="0"/>
                <a:cs typeface="Consolas" panose="020B0609020204030204" pitchFamily="49" charset="0"/>
              </a:rPr>
              <a:t>QueryTransformer</a:t>
            </a:r>
            <a:r>
              <a:rPr lang="en-US" sz="1800" dirty="0">
                <a:solidFill>
                  <a:schemeClr val="tx1"/>
                </a:solidFill>
                <a:latin typeface="Consolas" panose="020B0609020204030204" pitchFamily="49" charset="0"/>
                <a:cs typeface="Consolas" panose="020B0609020204030204" pitchFamily="49" charset="0"/>
              </a:rPr>
              <a:t>=31 </a:t>
            </a:r>
            <a:r>
              <a:rPr lang="en-US" sz="1800" dirty="0" err="1">
                <a:solidFill>
                  <a:schemeClr val="tx1"/>
                </a:solidFill>
                <a:latin typeface="Consolas" panose="020B0609020204030204" pitchFamily="49" charset="0"/>
                <a:cs typeface="Consolas" panose="020B0609020204030204" pitchFamily="49" charset="0"/>
              </a:rPr>
              <a:t>QueryRouter</a:t>
            </a:r>
            <a:r>
              <a:rPr lang="en-US" sz="1800" dirty="0">
                <a:solidFill>
                  <a:schemeClr val="tx1"/>
                </a:solidFill>
                <a:latin typeface="Consolas" panose="020B0609020204030204" pitchFamily="49" charset="0"/>
                <a:cs typeface="Consolas" panose="020B0609020204030204" pitchFamily="49" charset="0"/>
              </a:rPr>
              <a:t>=1093 </a:t>
            </a:r>
            <a:r>
              <a:rPr lang="en-US" sz="1800" dirty="0" err="1">
                <a:solidFill>
                  <a:schemeClr val="tx1"/>
                </a:solidFill>
                <a:latin typeface="Consolas" panose="020B0609020204030204" pitchFamily="49" charset="0"/>
                <a:cs typeface="Consolas" panose="020B0609020204030204" pitchFamily="49" charset="0"/>
              </a:rPr>
              <a:t>ResultsMixer</a:t>
            </a:r>
            <a:r>
              <a:rPr lang="en-US" sz="1800" dirty="0">
                <a:solidFill>
                  <a:schemeClr val="tx1"/>
                </a:solidFill>
                <a:latin typeface="Consolas" panose="020B0609020204030204" pitchFamily="49" charset="0"/>
                <a:cs typeface="Consolas" panose="020B0609020204030204" pitchFamily="49" charset="0"/>
              </a:rPr>
              <a:t>=0 </a:t>
            </a:r>
            <a:r>
              <a:rPr lang="en-US" sz="1800" dirty="0" err="1">
                <a:solidFill>
                  <a:schemeClr val="tx1"/>
                </a:solidFill>
                <a:latin typeface="Consolas" panose="020B0609020204030204" pitchFamily="49" charset="0"/>
                <a:cs typeface="Consolas" panose="020B0609020204030204" pitchFamily="49" charset="0"/>
              </a:rPr>
              <a:t>LayoutsSelector</a:t>
            </a:r>
            <a:r>
              <a:rPr lang="en-US" sz="1800" dirty="0">
                <a:solidFill>
                  <a:schemeClr val="tx1"/>
                </a:solidFill>
                <a:latin typeface="Consolas" panose="020B0609020204030204" pitchFamily="49" charset="0"/>
                <a:cs typeface="Consolas" panose="020B0609020204030204" pitchFamily="49" charset="0"/>
              </a:rPr>
              <a:t>=0 </a:t>
            </a:r>
            <a:r>
              <a:rPr lang="en-US" sz="1800" dirty="0" err="1" smtClean="0">
                <a:solidFill>
                  <a:schemeClr val="tx1"/>
                </a:solidFill>
                <a:latin typeface="Consolas" panose="020B0609020204030204" pitchFamily="49" charset="0"/>
                <a:cs typeface="Consolas" panose="020B0609020204030204" pitchFamily="49" charset="0"/>
              </a:rPr>
              <a:t>QueryLogging</a:t>
            </a:r>
            <a:r>
              <a:rPr lang="en-US" sz="1800" dirty="0" smtClean="0">
                <a:solidFill>
                  <a:schemeClr val="tx1"/>
                </a:solidFill>
                <a:latin typeface="Consolas" panose="020B0609020204030204" pitchFamily="49" charset="0"/>
                <a:cs typeface="Consolas" panose="020B0609020204030204" pitchFamily="49" charset="0"/>
              </a:rPr>
              <a:t>=15</a:t>
            </a:r>
          </a:p>
          <a:p>
            <a:endParaRPr lang="en-US" sz="1800" dirty="0">
              <a:solidFill>
                <a:schemeClr val="tx1">
                  <a:lumMod val="50000"/>
                </a:schemeClr>
              </a:solidFill>
              <a:latin typeface="Consolas" panose="020B0609020204030204" pitchFamily="49" charset="0"/>
              <a:cs typeface="Consolas" panose="020B0609020204030204" pitchFamily="49" charset="0"/>
            </a:endParaRPr>
          </a:p>
          <a:p>
            <a:r>
              <a:rPr lang="en-US" sz="1800" b="1" dirty="0" smtClean="0">
                <a:solidFill>
                  <a:schemeClr val="tx1">
                    <a:lumMod val="50000"/>
                  </a:schemeClr>
                </a:solidFill>
                <a:latin typeface="Consolas" panose="020B0609020204030204" pitchFamily="49" charset="0"/>
                <a:cs typeface="Consolas" panose="020B0609020204030204" pitchFamily="49" charset="0"/>
              </a:rPr>
              <a:t>Search     </a:t>
            </a:r>
            <a:r>
              <a:rPr lang="en-US" sz="1800" b="1" dirty="0" err="1" smtClean="0">
                <a:solidFill>
                  <a:schemeClr val="tx1">
                    <a:lumMod val="50000"/>
                  </a:schemeClr>
                </a:solidFill>
                <a:latin typeface="Consolas" panose="020B0609020204030204" pitchFamily="49" charset="0"/>
                <a:cs typeface="Consolas" panose="020B0609020204030204" pitchFamily="49" charset="0"/>
              </a:rPr>
              <a:t>Search</a:t>
            </a:r>
            <a:r>
              <a:rPr lang="en-US" sz="1800" b="1" dirty="0" smtClean="0">
                <a:solidFill>
                  <a:schemeClr val="tx1">
                    <a:lumMod val="50000"/>
                  </a:schemeClr>
                </a:solidFill>
                <a:latin typeface="Consolas" panose="020B0609020204030204" pitchFamily="49" charset="0"/>
                <a:cs typeface="Consolas" panose="020B0609020204030204" pitchFamily="49" charset="0"/>
              </a:rPr>
              <a:t> Component     </a:t>
            </a:r>
            <a:r>
              <a:rPr lang="en-US" sz="1800" b="1" dirty="0" err="1" smtClean="0">
                <a:solidFill>
                  <a:schemeClr val="tx1">
                    <a:lumMod val="50000"/>
                  </a:schemeClr>
                </a:solidFill>
                <a:latin typeface="Consolas" panose="020B0609020204030204" pitchFamily="49" charset="0"/>
                <a:cs typeface="Consolas" panose="020B0609020204030204" pitchFamily="49" charset="0"/>
              </a:rPr>
              <a:t>ajkph</a:t>
            </a:r>
            <a:r>
              <a:rPr lang="en-US" sz="1800" b="1" dirty="0">
                <a:solidFill>
                  <a:schemeClr val="tx1">
                    <a:lumMod val="50000"/>
                  </a:schemeClr>
                </a:solidFill>
                <a:latin typeface="Consolas" panose="020B0609020204030204" pitchFamily="49" charset="0"/>
                <a:cs typeface="Consolas" panose="020B0609020204030204" pitchFamily="49" charset="0"/>
              </a:rPr>
              <a:t>	</a:t>
            </a:r>
            <a:r>
              <a:rPr lang="en-US" sz="1800" b="1" dirty="0" smtClean="0">
                <a:solidFill>
                  <a:schemeClr val="tx1">
                    <a:lumMod val="50000"/>
                  </a:schemeClr>
                </a:solidFill>
                <a:latin typeface="Consolas" panose="020B0609020204030204" pitchFamily="49" charset="0"/>
                <a:cs typeface="Consolas" panose="020B0609020204030204" pitchFamily="49" charset="0"/>
              </a:rPr>
              <a:t>     High</a:t>
            </a:r>
          </a:p>
          <a:p>
            <a:r>
              <a:rPr lang="en-US" sz="1800" dirty="0" smtClean="0">
                <a:solidFill>
                  <a:schemeClr val="bg1">
                    <a:lumMod val="85000"/>
                  </a:schemeClr>
                </a:solidFill>
                <a:latin typeface="Consolas" panose="020B0609020204030204" pitchFamily="49" charset="0"/>
                <a:cs typeface="Consolas" panose="020B0609020204030204" pitchFamily="49" charset="0"/>
              </a:rPr>
              <a:t>Microsoft.Ceres.SearchCore.Query.MarsLookupComponent.LookupService.QueryClient</a:t>
            </a:r>
            <a:r>
              <a:rPr lang="en-US" sz="1800" dirty="0" smtClean="0">
                <a:solidFill>
                  <a:schemeClr val="tx1"/>
                </a:solidFill>
                <a:latin typeface="Consolas" panose="020B0609020204030204" pitchFamily="49" charset="0"/>
                <a:cs typeface="Consolas" panose="020B0609020204030204" pitchFamily="49" charset="0"/>
              </a:rPr>
              <a:t>.QueryExecutor: </a:t>
            </a:r>
            <a:r>
              <a:rPr lang="en-US" sz="1800" b="1" dirty="0" err="1">
                <a:solidFill>
                  <a:srgbClr val="009900"/>
                </a:solidFill>
                <a:latin typeface="Consolas" panose="020B0609020204030204" pitchFamily="49" charset="0"/>
                <a:cs typeface="Consolas" panose="020B0609020204030204" pitchFamily="49" charset="0"/>
              </a:rPr>
              <a:t>ExecuteQuery</a:t>
            </a:r>
            <a:r>
              <a:rPr lang="en-US" sz="1800" b="1" dirty="0">
                <a:solidFill>
                  <a:srgbClr val="009900"/>
                </a:solidFill>
                <a:latin typeface="Consolas" panose="020B0609020204030204" pitchFamily="49" charset="0"/>
                <a:cs typeface="Consolas" panose="020B0609020204030204" pitchFamily="49" charset="0"/>
              </a:rPr>
              <a:t> timings </a:t>
            </a:r>
            <a:r>
              <a:rPr lang="en-US" sz="1800" dirty="0">
                <a:solidFill>
                  <a:schemeClr val="tx1"/>
                </a:solidFill>
                <a:latin typeface="Consolas" panose="020B0609020204030204" pitchFamily="49" charset="0"/>
                <a:cs typeface="Consolas" panose="020B0609020204030204" pitchFamily="49" charset="0"/>
              </a:rPr>
              <a:t>for correlation: </a:t>
            </a:r>
            <a:r>
              <a:rPr lang="en-US" sz="1800" dirty="0">
                <a:solidFill>
                  <a:schemeClr val="bg1">
                    <a:lumMod val="85000"/>
                  </a:schemeClr>
                </a:solidFill>
                <a:latin typeface="Consolas" panose="020B0609020204030204" pitchFamily="49" charset="0"/>
                <a:cs typeface="Consolas" panose="020B0609020204030204" pitchFamily="49" charset="0"/>
              </a:rPr>
              <a:t>dad1789c-7d1d-8016-3b36-b562c4fdae55</a:t>
            </a:r>
            <a:r>
              <a:rPr lang="en-US" sz="1800" dirty="0">
                <a:solidFill>
                  <a:schemeClr val="tx1"/>
                </a:solidFill>
                <a:latin typeface="Consolas" panose="020B0609020204030204" pitchFamily="49" charset="0"/>
                <a:cs typeface="Consolas" panose="020B0609020204030204" pitchFamily="49" charset="0"/>
              </a:rPr>
              <a:t>, task dispatch 0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blocked waiting 254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total hits: 84, with dupes: 92, bytes received: 33238, 1 tasks: (cell: I.0.0 at IndexComponent1, total task time: 79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query push queue: 174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send to index call duration: 20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total in transit: 63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index node execute queue: 0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query lookup: 7 </a:t>
            </a:r>
            <a:r>
              <a:rPr lang="en-US" sz="1800" dirty="0" err="1">
                <a:solidFill>
                  <a:schemeClr val="tx1"/>
                </a:solidFill>
                <a:latin typeface="Consolas" panose="020B0609020204030204" pitchFamily="49" charset="0"/>
                <a:cs typeface="Consolas" panose="020B0609020204030204" pitchFamily="49" charset="0"/>
              </a:rPr>
              <a:t>ms</a:t>
            </a:r>
            <a:r>
              <a:rPr lang="en-US" sz="1800" dirty="0">
                <a:solidFill>
                  <a:schemeClr val="tx1"/>
                </a:solidFill>
                <a:latin typeface="Consolas" panose="020B0609020204030204" pitchFamily="49" charset="0"/>
                <a:cs typeface="Consolas" panose="020B0609020204030204" pitchFamily="49" charset="0"/>
              </a:rPr>
              <a:t>, </a:t>
            </a:r>
            <a:r>
              <a:rPr lang="en-US" sz="1800" dirty="0" err="1">
                <a:solidFill>
                  <a:schemeClr val="tx1"/>
                </a:solidFill>
                <a:latin typeface="Consolas" panose="020B0609020204030204" pitchFamily="49" charset="0"/>
                <a:cs typeface="Consolas" panose="020B0609020204030204" pitchFamily="49" charset="0"/>
              </a:rPr>
              <a:t>docsum</a:t>
            </a:r>
            <a:r>
              <a:rPr lang="en-US" sz="1800" dirty="0">
                <a:solidFill>
                  <a:schemeClr val="tx1"/>
                </a:solidFill>
                <a:latin typeface="Consolas" panose="020B0609020204030204" pitchFamily="49" charset="0"/>
                <a:cs typeface="Consolas" panose="020B0609020204030204" pitchFamily="49" charset="0"/>
              </a:rPr>
              <a:t> lookup: 9 </a:t>
            </a:r>
            <a:r>
              <a:rPr lang="en-US" sz="1800" dirty="0" err="1">
                <a:solidFill>
                  <a:schemeClr val="tx1"/>
                </a:solidFill>
                <a:latin typeface="Consolas" panose="020B0609020204030204" pitchFamily="49" charset="0"/>
                <a:cs typeface="Consolas" panose="020B0609020204030204" pitchFamily="49" charset="0"/>
              </a:rPr>
              <a:t>ms</a:t>
            </a:r>
            <a:r>
              <a:rPr lang="en-US" sz="1800" dirty="0" smtClean="0">
                <a:solidFill>
                  <a:schemeClr val="tx1"/>
                </a:solidFill>
                <a:latin typeface="Consolas" panose="020B0609020204030204" pitchFamily="49" charset="0"/>
                <a:cs typeface="Consolas" panose="020B0609020204030204" pitchFamily="49" charset="0"/>
              </a:rPr>
              <a:t>)</a:t>
            </a:r>
            <a:endParaRPr lang="en-US" sz="1800" dirty="0">
              <a:solidFill>
                <a:schemeClr val="tx1"/>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90926153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Where’s this SQ&amp;SS you speak of?</a:t>
            </a:r>
            <a:endParaRPr lang="en-US" dirty="0"/>
          </a:p>
        </p:txBody>
      </p:sp>
      <p:pic>
        <p:nvPicPr>
          <p:cNvPr id="2" name="Picture 1"/>
          <p:cNvPicPr>
            <a:picLocks noChangeAspect="1"/>
          </p:cNvPicPr>
          <p:nvPr/>
        </p:nvPicPr>
        <p:blipFill>
          <a:blip r:embed="rId3"/>
          <a:stretch>
            <a:fillRect/>
          </a:stretch>
        </p:blipFill>
        <p:spPr>
          <a:xfrm>
            <a:off x="1661708" y="1363662"/>
            <a:ext cx="9115425" cy="5343525"/>
          </a:xfrm>
          <a:prstGeom prst="rect">
            <a:avLst/>
          </a:prstGeom>
          <a:ln w="19050">
            <a:solidFill>
              <a:schemeClr val="tx1"/>
            </a:solidFill>
          </a:ln>
        </p:spPr>
      </p:pic>
    </p:spTree>
    <p:extLst>
      <p:ext uri="{BB962C8B-B14F-4D97-AF65-F5344CB8AC3E}">
        <p14:creationId xmlns:p14="http://schemas.microsoft.com/office/powerpoint/2010/main" val="863127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Search Query and Site Settings Service</a:t>
            </a:r>
            <a:endParaRPr lang="en-US" dirty="0"/>
          </a:p>
        </p:txBody>
      </p:sp>
      <p:grpSp>
        <p:nvGrpSpPr>
          <p:cNvPr id="10" name="Group 9"/>
          <p:cNvGrpSpPr/>
          <p:nvPr/>
        </p:nvGrpSpPr>
        <p:grpSpPr>
          <a:xfrm>
            <a:off x="2142721" y="1439862"/>
            <a:ext cx="8153399" cy="4572000"/>
            <a:chOff x="2142721" y="1363663"/>
            <a:chExt cx="8153399" cy="4572000"/>
          </a:xfrm>
        </p:grpSpPr>
        <p:sp>
          <p:nvSpPr>
            <p:cNvPr id="9" name="Rectangle 8"/>
            <p:cNvSpPr/>
            <p:nvPr/>
          </p:nvSpPr>
          <p:spPr bwMode="auto">
            <a:xfrm>
              <a:off x="2142721" y="1363663"/>
              <a:ext cx="8153399" cy="4572000"/>
            </a:xfrm>
            <a:prstGeom prst="rect">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8" name="Group 7"/>
            <p:cNvGrpSpPr>
              <a:grpSpLocks noChangeAspect="1"/>
            </p:cNvGrpSpPr>
            <p:nvPr/>
          </p:nvGrpSpPr>
          <p:grpSpPr>
            <a:xfrm>
              <a:off x="2585997" y="1581026"/>
              <a:ext cx="7266848" cy="4093425"/>
              <a:chOff x="2632074" y="1668462"/>
              <a:chExt cx="6696075" cy="3771900"/>
            </a:xfrm>
            <a:solidFill>
              <a:schemeClr val="bg1"/>
            </a:solidFill>
          </p:grpSpPr>
          <p:pic>
            <p:nvPicPr>
              <p:cNvPr id="2" name="Picture 1"/>
              <p:cNvPicPr>
                <a:picLocks noChangeAspect="1"/>
              </p:cNvPicPr>
              <p:nvPr/>
            </p:nvPicPr>
            <p:blipFill>
              <a:blip r:embed="rId3"/>
              <a:stretch>
                <a:fillRect/>
              </a:stretch>
            </p:blipFill>
            <p:spPr>
              <a:xfrm>
                <a:off x="2636837" y="1668462"/>
                <a:ext cx="3000375" cy="476250"/>
              </a:xfrm>
              <a:prstGeom prst="rect">
                <a:avLst/>
              </a:prstGeom>
              <a:grpFill/>
              <a:ln>
                <a:noFill/>
              </a:ln>
            </p:spPr>
          </p:pic>
          <p:pic>
            <p:nvPicPr>
              <p:cNvPr id="4" name="Picture 3"/>
              <p:cNvPicPr>
                <a:picLocks noChangeAspect="1"/>
              </p:cNvPicPr>
              <p:nvPr/>
            </p:nvPicPr>
            <p:blipFill>
              <a:blip r:embed="rId4"/>
              <a:stretch>
                <a:fillRect/>
              </a:stretch>
            </p:blipFill>
            <p:spPr>
              <a:xfrm>
                <a:off x="2636837" y="2144712"/>
                <a:ext cx="6686550" cy="657225"/>
              </a:xfrm>
              <a:prstGeom prst="rect">
                <a:avLst/>
              </a:prstGeom>
              <a:grpFill/>
              <a:ln>
                <a:noFill/>
              </a:ln>
            </p:spPr>
          </p:pic>
          <p:pic>
            <p:nvPicPr>
              <p:cNvPr id="6" name="Picture 5"/>
              <p:cNvPicPr>
                <a:picLocks noChangeAspect="1"/>
              </p:cNvPicPr>
              <p:nvPr/>
            </p:nvPicPr>
            <p:blipFill>
              <a:blip r:embed="rId5"/>
              <a:stretch>
                <a:fillRect/>
              </a:stretch>
            </p:blipFill>
            <p:spPr>
              <a:xfrm>
                <a:off x="2632074" y="2963862"/>
                <a:ext cx="6696075" cy="2476500"/>
              </a:xfrm>
              <a:prstGeom prst="rect">
                <a:avLst/>
              </a:prstGeom>
              <a:grpFill/>
              <a:ln>
                <a:noFill/>
              </a:ln>
            </p:spPr>
          </p:pic>
        </p:grpSp>
      </p:grpSp>
      <p:sp>
        <p:nvSpPr>
          <p:cNvPr id="11" name="Right Arrow 10"/>
          <p:cNvSpPr/>
          <p:nvPr/>
        </p:nvSpPr>
        <p:spPr bwMode="auto">
          <a:xfrm>
            <a:off x="967399" y="3268662"/>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2" name="Rectangle 11"/>
          <p:cNvSpPr/>
          <p:nvPr/>
        </p:nvSpPr>
        <p:spPr bwMode="auto">
          <a:xfrm>
            <a:off x="2364359" y="3573462"/>
            <a:ext cx="7587678" cy="332932"/>
          </a:xfrm>
          <a:prstGeom prst="rect">
            <a:avLst/>
          </a:prstGeom>
          <a:noFill/>
          <a:ln w="38100">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3" name="Rectangle 12"/>
          <p:cNvSpPr/>
          <p:nvPr/>
        </p:nvSpPr>
        <p:spPr>
          <a:xfrm>
            <a:off x="2708812" y="6636727"/>
            <a:ext cx="9681625" cy="307777"/>
          </a:xfrm>
          <a:prstGeom prst="rect">
            <a:avLst/>
          </a:prstGeom>
        </p:spPr>
        <p:txBody>
          <a:bodyPr wrap="none">
            <a:spAutoFit/>
          </a:bodyPr>
          <a:lstStyle/>
          <a:p>
            <a:r>
              <a:rPr lang="en-US" sz="1400" b="1" dirty="0" smtClean="0">
                <a:solidFill>
                  <a:srgbClr val="505050"/>
                </a:solidFill>
              </a:rPr>
              <a:t>Note: </a:t>
            </a:r>
            <a:r>
              <a:rPr lang="en-US" sz="1400" dirty="0" smtClean="0">
                <a:solidFill>
                  <a:srgbClr val="505050"/>
                </a:solidFill>
              </a:rPr>
              <a:t>The SQ&amp;SS will be automatically started on all servers with a QPC, but should not be enabled on any other server</a:t>
            </a:r>
            <a:endParaRPr lang="en-US" sz="1400" dirty="0">
              <a:solidFill>
                <a:srgbClr val="505050"/>
              </a:solidFill>
            </a:endParaRPr>
          </a:p>
        </p:txBody>
      </p:sp>
    </p:spTree>
    <p:extLst>
      <p:ext uri="{BB962C8B-B14F-4D97-AF65-F5344CB8AC3E}">
        <p14:creationId xmlns:p14="http://schemas.microsoft.com/office/powerpoint/2010/main" val="84769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Search Query and Site Settings Service</a:t>
            </a:r>
            <a:endParaRPr lang="en-US" dirty="0"/>
          </a:p>
        </p:txBody>
      </p:sp>
      <p:sp>
        <p:nvSpPr>
          <p:cNvPr id="3" name="Rectangle 2"/>
          <p:cNvSpPr/>
          <p:nvPr/>
        </p:nvSpPr>
        <p:spPr>
          <a:xfrm>
            <a:off x="519502" y="1516062"/>
            <a:ext cx="11399838" cy="3877985"/>
          </a:xfrm>
          <a:prstGeom prst="rect">
            <a:avLst/>
          </a:prstGeom>
        </p:spPr>
        <p:txBody>
          <a:bodyPr wrap="square">
            <a:spAutoFit/>
          </a:bodyPr>
          <a:lstStyle/>
          <a:p>
            <a:r>
              <a:rPr lang="en-US" sz="2400" b="1" dirty="0" smtClean="0">
                <a:solidFill>
                  <a:srgbClr val="0072C6">
                    <a:lumMod val="60000"/>
                    <a:lumOff val="40000"/>
                  </a:srgbClr>
                </a:solidFill>
                <a:latin typeface="Consolas" panose="020B0609020204030204" pitchFamily="49" charset="0"/>
                <a:cs typeface="Consolas" panose="020B0609020204030204" pitchFamily="49" charset="0"/>
              </a:rPr>
              <a:t>Get-</a:t>
            </a:r>
            <a:r>
              <a:rPr lang="en-US" sz="2400" b="1" dirty="0" err="1" smtClean="0">
                <a:solidFill>
                  <a:srgbClr val="0072C6">
                    <a:lumMod val="60000"/>
                    <a:lumOff val="40000"/>
                  </a:srgbClr>
                </a:solidFill>
                <a:latin typeface="Consolas" panose="020B0609020204030204" pitchFamily="49" charset="0"/>
                <a:cs typeface="Consolas" panose="020B0609020204030204" pitchFamily="49" charset="0"/>
              </a:rPr>
              <a:t>SPEnterpriseSearchQueryAndSiteSettingsServiceInstance</a:t>
            </a:r>
            <a:endParaRPr lang="en-US" sz="2400" b="1" dirty="0">
              <a:solidFill>
                <a:srgbClr val="0072C6">
                  <a:lumMod val="60000"/>
                  <a:lumOff val="40000"/>
                </a:srgbClr>
              </a:solidFill>
              <a:latin typeface="Consolas" panose="020B0609020204030204" pitchFamily="49" charset="0"/>
              <a:cs typeface="Consolas" panose="020B0609020204030204" pitchFamily="49" charset="0"/>
            </a:endParaRPr>
          </a:p>
          <a:p>
            <a:r>
              <a:rPr lang="en-US" dirty="0" err="1">
                <a:solidFill>
                  <a:srgbClr val="505050"/>
                </a:solidFill>
                <a:latin typeface="Consolas" panose="020B0609020204030204" pitchFamily="49" charset="0"/>
                <a:cs typeface="Consolas" panose="020B0609020204030204" pitchFamily="49" charset="0"/>
              </a:rPr>
              <a:t>TypeName</a:t>
            </a:r>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         Status    Id</a:t>
            </a:r>
            <a:endParaRPr lang="en-US"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         ------    --</a:t>
            </a:r>
            <a:endParaRPr lang="en-US"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Search Query and Site </a:t>
            </a:r>
            <a:r>
              <a:rPr lang="en-US" dirty="0" smtClean="0">
                <a:solidFill>
                  <a:srgbClr val="505050"/>
                </a:solidFill>
                <a:latin typeface="Consolas" panose="020B0609020204030204" pitchFamily="49" charset="0"/>
                <a:cs typeface="Consolas" panose="020B0609020204030204" pitchFamily="49" charset="0"/>
              </a:rPr>
              <a:t>Settings Service    Disabled  838d344e-cbe2-4045-9350-1f4d19c2413e</a:t>
            </a:r>
            <a:endParaRPr lang="en-US"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Search Query and Site </a:t>
            </a:r>
            <a:r>
              <a:rPr lang="en-US" dirty="0" smtClean="0">
                <a:solidFill>
                  <a:srgbClr val="505050"/>
                </a:solidFill>
                <a:latin typeface="Consolas" panose="020B0609020204030204" pitchFamily="49" charset="0"/>
                <a:cs typeface="Consolas" panose="020B0609020204030204" pitchFamily="49" charset="0"/>
              </a:rPr>
              <a:t>Settings Service    Disabled  0110417b-163b-41cb-9676-63cb80d65b52</a:t>
            </a:r>
            <a:endParaRPr lang="en-US"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Search Query and Site </a:t>
            </a:r>
            <a:r>
              <a:rPr lang="en-US" dirty="0" smtClean="0">
                <a:solidFill>
                  <a:srgbClr val="505050"/>
                </a:solidFill>
                <a:latin typeface="Consolas" panose="020B0609020204030204" pitchFamily="49" charset="0"/>
                <a:cs typeface="Consolas" panose="020B0609020204030204" pitchFamily="49" charset="0"/>
              </a:rPr>
              <a:t>Settings Service    Disabled  6ec6ea28-c732-48dd-ab83-5458a577a300</a:t>
            </a:r>
            <a:endParaRPr lang="en-US"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Search Query and Site </a:t>
            </a:r>
            <a:r>
              <a:rPr lang="en-US" dirty="0" smtClean="0">
                <a:solidFill>
                  <a:srgbClr val="505050"/>
                </a:solidFill>
                <a:latin typeface="Consolas" panose="020B0609020204030204" pitchFamily="49" charset="0"/>
                <a:cs typeface="Consolas" panose="020B0609020204030204" pitchFamily="49" charset="0"/>
              </a:rPr>
              <a:t>Settings Service    Disabled  d301abbf-4a74-4897-933c-3a4041c40a0f</a:t>
            </a:r>
            <a:endParaRPr lang="en-US"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Search Query and Site </a:t>
            </a:r>
            <a:r>
              <a:rPr lang="en-US" dirty="0" smtClean="0">
                <a:solidFill>
                  <a:srgbClr val="505050"/>
                </a:solidFill>
                <a:latin typeface="Consolas" panose="020B0609020204030204" pitchFamily="49" charset="0"/>
                <a:cs typeface="Consolas" panose="020B0609020204030204" pitchFamily="49" charset="0"/>
              </a:rPr>
              <a:t>Settings Service    </a:t>
            </a:r>
            <a:r>
              <a:rPr lang="en-US" b="1" dirty="0" smtClean="0">
                <a:solidFill>
                  <a:srgbClr val="009900"/>
                </a:solidFill>
                <a:latin typeface="Consolas" panose="020B0609020204030204" pitchFamily="49" charset="0"/>
                <a:cs typeface="Consolas" panose="020B0609020204030204" pitchFamily="49" charset="0"/>
              </a:rPr>
              <a:t>Online</a:t>
            </a:r>
            <a:r>
              <a:rPr lang="en-US" dirty="0" smtClean="0">
                <a:solidFill>
                  <a:srgbClr val="505050"/>
                </a:solidFill>
                <a:latin typeface="Consolas" panose="020B0609020204030204" pitchFamily="49" charset="0"/>
                <a:cs typeface="Consolas" panose="020B0609020204030204" pitchFamily="49" charset="0"/>
              </a:rPr>
              <a:t>    65708c36-66fb-41b5-b622-6a97c4e0aa26</a:t>
            </a:r>
            <a:endParaRPr lang="en-US" dirty="0">
              <a:solidFill>
                <a:srgbClr val="505050"/>
              </a:solidFill>
              <a:latin typeface="Consolas" panose="020B0609020204030204" pitchFamily="49" charset="0"/>
              <a:cs typeface="Consolas" panose="020B0609020204030204" pitchFamily="49" charset="0"/>
            </a:endParaRPr>
          </a:p>
          <a:p>
            <a:endParaRPr lang="en-US" dirty="0">
              <a:solidFill>
                <a:srgbClr val="505050"/>
              </a:solidFill>
              <a:latin typeface="Consolas" panose="020B0609020204030204" pitchFamily="49" charset="0"/>
              <a:cs typeface="Consolas" panose="020B0609020204030204" pitchFamily="49" charset="0"/>
            </a:endParaRPr>
          </a:p>
          <a:p>
            <a:endParaRPr lang="en-US" dirty="0">
              <a:solidFill>
                <a:srgbClr val="505050"/>
              </a:solidFill>
              <a:latin typeface="Consolas" panose="020B0609020204030204" pitchFamily="49" charset="0"/>
              <a:cs typeface="Consolas" panose="020B0609020204030204" pitchFamily="49" charset="0"/>
            </a:endParaRPr>
          </a:p>
          <a:p>
            <a:r>
              <a:rPr lang="en-US" sz="2400" b="1" dirty="0" err="1" smtClean="0">
                <a:solidFill>
                  <a:srgbClr val="0072C6">
                    <a:lumMod val="60000"/>
                    <a:lumOff val="40000"/>
                  </a:srgbClr>
                </a:solidFill>
                <a:latin typeface="Consolas" panose="020B0609020204030204" pitchFamily="49" charset="0"/>
                <a:cs typeface="Consolas" panose="020B0609020204030204" pitchFamily="49" charset="0"/>
              </a:rPr>
              <a:t>foreach</a:t>
            </a:r>
            <a:r>
              <a:rPr lang="en-US" sz="2400" b="1" dirty="0" smtClean="0">
                <a:solidFill>
                  <a:srgbClr val="0072C6">
                    <a:lumMod val="60000"/>
                    <a:lumOff val="40000"/>
                  </a:srgbClr>
                </a:solidFill>
                <a:latin typeface="Consolas" panose="020B0609020204030204" pitchFamily="49" charset="0"/>
                <a:cs typeface="Consolas" panose="020B0609020204030204" pitchFamily="49" charset="0"/>
              </a:rPr>
              <a:t> </a:t>
            </a:r>
            <a:r>
              <a:rPr lang="en-US" sz="2400" b="1" dirty="0">
                <a:solidFill>
                  <a:srgbClr val="0072C6">
                    <a:lumMod val="60000"/>
                    <a:lumOff val="40000"/>
                  </a:srgbClr>
                </a:solidFill>
                <a:latin typeface="Consolas" panose="020B0609020204030204" pitchFamily="49" charset="0"/>
                <a:cs typeface="Consolas" panose="020B0609020204030204" pitchFamily="49" charset="0"/>
              </a:rPr>
              <a:t>($</a:t>
            </a:r>
            <a:r>
              <a:rPr lang="en-US" sz="2400" b="1" dirty="0" err="1">
                <a:solidFill>
                  <a:srgbClr val="0072C6">
                    <a:lumMod val="60000"/>
                    <a:lumOff val="40000"/>
                  </a:srgbClr>
                </a:solidFill>
                <a:latin typeface="Consolas" panose="020B0609020204030204" pitchFamily="49" charset="0"/>
                <a:cs typeface="Consolas" panose="020B0609020204030204" pitchFamily="49" charset="0"/>
              </a:rPr>
              <a:t>pt</a:t>
            </a:r>
            <a:r>
              <a:rPr lang="en-US" sz="2400" b="1" dirty="0">
                <a:solidFill>
                  <a:srgbClr val="0072C6">
                    <a:lumMod val="60000"/>
                    <a:lumOff val="40000"/>
                  </a:srgbClr>
                </a:solidFill>
                <a:latin typeface="Consolas" panose="020B0609020204030204" pitchFamily="49" charset="0"/>
                <a:cs typeface="Consolas" panose="020B0609020204030204" pitchFamily="49" charset="0"/>
              </a:rPr>
              <a:t> in $</a:t>
            </a:r>
            <a:r>
              <a:rPr lang="en-US" sz="2400" b="1" dirty="0" err="1">
                <a:solidFill>
                  <a:srgbClr val="0072C6">
                    <a:lumMod val="60000"/>
                    <a:lumOff val="40000"/>
                  </a:srgbClr>
                </a:solidFill>
                <a:latin typeface="Consolas" panose="020B0609020204030204" pitchFamily="49" charset="0"/>
                <a:cs typeface="Consolas" panose="020B0609020204030204" pitchFamily="49" charset="0"/>
              </a:rPr>
              <a:t>SSA.EndPoints</a:t>
            </a:r>
            <a:r>
              <a:rPr lang="en-US" sz="2400" b="1" dirty="0">
                <a:solidFill>
                  <a:srgbClr val="0072C6">
                    <a:lumMod val="60000"/>
                    <a:lumOff val="40000"/>
                  </a:srgbClr>
                </a:solidFill>
                <a:latin typeface="Consolas" panose="020B0609020204030204" pitchFamily="49" charset="0"/>
                <a:cs typeface="Consolas" panose="020B0609020204030204" pitchFamily="49" charset="0"/>
              </a:rPr>
              <a:t>) { $</a:t>
            </a:r>
            <a:r>
              <a:rPr lang="en-US" sz="2400" b="1" dirty="0" err="1">
                <a:solidFill>
                  <a:srgbClr val="0072C6">
                    <a:lumMod val="60000"/>
                    <a:lumOff val="40000"/>
                  </a:srgbClr>
                </a:solidFill>
                <a:latin typeface="Consolas" panose="020B0609020204030204" pitchFamily="49" charset="0"/>
                <a:cs typeface="Consolas" panose="020B0609020204030204" pitchFamily="49" charset="0"/>
              </a:rPr>
              <a:t>pt.ListenUris.AbsoluteUri</a:t>
            </a:r>
            <a:r>
              <a:rPr lang="en-US" sz="2400" b="1" dirty="0">
                <a:solidFill>
                  <a:srgbClr val="0072C6">
                    <a:lumMod val="60000"/>
                    <a:lumOff val="40000"/>
                  </a:srgbClr>
                </a:solidFill>
                <a:latin typeface="Consolas" panose="020B0609020204030204" pitchFamily="49" charset="0"/>
                <a:cs typeface="Consolas" panose="020B0609020204030204" pitchFamily="49" charset="0"/>
              </a:rPr>
              <a:t> }</a:t>
            </a:r>
          </a:p>
          <a:p>
            <a:r>
              <a:rPr lang="en-US" dirty="0">
                <a:solidFill>
                  <a:srgbClr val="505050"/>
                </a:solidFill>
                <a:latin typeface="Consolas" panose="020B0609020204030204" pitchFamily="49" charset="0"/>
                <a:cs typeface="Consolas" panose="020B0609020204030204" pitchFamily="49" charset="0"/>
              </a:rPr>
              <a:t>http</a:t>
            </a:r>
            <a:r>
              <a:rPr lang="en-US" dirty="0" smtClean="0">
                <a:solidFill>
                  <a:srgbClr val="505050"/>
                </a:solidFill>
                <a:latin typeface="Consolas" panose="020B0609020204030204" pitchFamily="49" charset="0"/>
                <a:cs typeface="Consolas" panose="020B0609020204030204" pitchFamily="49" charset="0"/>
              </a:rPr>
              <a:t>://jwspc14spc5:32843/cb4954e3e4ad40bdb0e21b1db290c668</a:t>
            </a:r>
            <a:r>
              <a:rPr lang="en-US" b="1" dirty="0" smtClean="0">
                <a:solidFill>
                  <a:srgbClr val="505050"/>
                </a:solidFill>
                <a:latin typeface="Consolas" panose="020B0609020204030204" pitchFamily="49" charset="0"/>
                <a:cs typeface="Consolas" panose="020B0609020204030204" pitchFamily="49" charset="0"/>
              </a:rPr>
              <a:t>/SearchService.svc</a:t>
            </a:r>
            <a:endParaRPr lang="en-US" b="1" dirty="0">
              <a:solidFill>
                <a:srgbClr val="505050"/>
              </a:solidFill>
              <a:latin typeface="Consolas" panose="020B0609020204030204" pitchFamily="49" charset="0"/>
              <a:cs typeface="Consolas" panose="020B0609020204030204" pitchFamily="49" charset="0"/>
            </a:endParaRPr>
          </a:p>
          <a:p>
            <a:r>
              <a:rPr lang="en-US" dirty="0">
                <a:solidFill>
                  <a:srgbClr val="505050"/>
                </a:solidFill>
                <a:latin typeface="Consolas" panose="020B0609020204030204" pitchFamily="49" charset="0"/>
                <a:cs typeface="Consolas" panose="020B0609020204030204" pitchFamily="49" charset="0"/>
              </a:rPr>
              <a:t>https://jwspc14spc5:32844/cb4954e3e4ad40bdb0e21b1db290c668</a:t>
            </a:r>
            <a:r>
              <a:rPr lang="en-US" b="1" dirty="0" smtClean="0">
                <a:solidFill>
                  <a:srgbClr val="505050"/>
                </a:solidFill>
                <a:latin typeface="Consolas" panose="020B0609020204030204" pitchFamily="49" charset="0"/>
                <a:cs typeface="Consolas" panose="020B0609020204030204" pitchFamily="49" charset="0"/>
              </a:rPr>
              <a:t>/SearchService.svc</a:t>
            </a:r>
          </a:p>
        </p:txBody>
      </p:sp>
      <p:sp>
        <p:nvSpPr>
          <p:cNvPr id="4" name="Right Arrow 3"/>
          <p:cNvSpPr/>
          <p:nvPr/>
        </p:nvSpPr>
        <p:spPr bwMode="auto">
          <a:xfrm rot="8998639">
            <a:off x="6581877" y="2886896"/>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 name="Right Arrow 4"/>
          <p:cNvSpPr/>
          <p:nvPr/>
        </p:nvSpPr>
        <p:spPr bwMode="auto">
          <a:xfrm rot="14139293">
            <a:off x="2361383" y="5471835"/>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25514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Effect transition="in" filter="wipe(down)">
                                      <p:cBhvr>
                                        <p:cTn id="7" dur="500"/>
                                        <p:tgtEl>
                                          <p:spTgt spid="3">
                                            <p:txEl>
                                              <p:pRg st="10" end="1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1" end="11"/>
                                            </p:txEl>
                                          </p:spTgt>
                                        </p:tgtEl>
                                        <p:attrNameLst>
                                          <p:attrName>style.visibility</p:attrName>
                                        </p:attrNameLst>
                                      </p:cBhvr>
                                      <p:to>
                                        <p:strVal val="visible"/>
                                      </p:to>
                                    </p:set>
                                    <p:animEffect transition="in" filter="wipe(down)">
                                      <p:cBhvr>
                                        <p:cTn id="10" dur="500"/>
                                        <p:tgtEl>
                                          <p:spTgt spid="3">
                                            <p:txEl>
                                              <p:pRg st="11" end="1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12" end="12"/>
                                            </p:txEl>
                                          </p:spTgt>
                                        </p:tgtEl>
                                        <p:attrNameLst>
                                          <p:attrName>style.visibility</p:attrName>
                                        </p:attrNameLst>
                                      </p:cBhvr>
                                      <p:to>
                                        <p:strVal val="visible"/>
                                      </p:to>
                                    </p:set>
                                    <p:animEffect transition="in" filter="wipe(down)">
                                      <p:cBhvr>
                                        <p:cTn id="13" dur="500"/>
                                        <p:tgtEl>
                                          <p:spTgt spid="3">
                                            <p:txEl>
                                              <p:pRg st="12" end="1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350837" y="2009237"/>
            <a:ext cx="11662567" cy="4002625"/>
            <a:chOff x="499270" y="2695037"/>
            <a:chExt cx="11662567" cy="4002625"/>
          </a:xfrm>
        </p:grpSpPr>
        <p:sp>
          <p:nvSpPr>
            <p:cNvPr id="112" name="Right Brace 111"/>
            <p:cNvSpPr/>
            <p:nvPr/>
          </p:nvSpPr>
          <p:spPr>
            <a:xfrm rot="16200000" flipH="1">
              <a:off x="8497363" y="3642787"/>
              <a:ext cx="166148" cy="457200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114" name="TextBox 113"/>
            <p:cNvSpPr txBox="1"/>
            <p:nvPr/>
          </p:nvSpPr>
          <p:spPr>
            <a:xfrm>
              <a:off x="6370637" y="6112887"/>
              <a:ext cx="4456452" cy="584775"/>
            </a:xfrm>
            <a:prstGeom prst="rect">
              <a:avLst/>
            </a:prstGeom>
            <a:noFill/>
          </p:spPr>
          <p:txBody>
            <a:bodyPr wrap="square" rtlCol="0" anchor="b">
              <a:spAutoFit/>
            </a:bodyPr>
            <a:lstStyle/>
            <a:p>
              <a:pPr algn="ctr" defTabSz="914400"/>
              <a:r>
                <a:rPr lang="en-US" sz="1600" b="1" dirty="0" smtClean="0">
                  <a:solidFill>
                    <a:prstClr val="black"/>
                  </a:solidFill>
                </a:rPr>
                <a:t>Search Load Balancin</a:t>
              </a:r>
              <a:r>
                <a:rPr lang="en-US" sz="1600" b="1" dirty="0">
                  <a:solidFill>
                    <a:prstClr val="black"/>
                  </a:solidFill>
                </a:rPr>
                <a:t>g</a:t>
              </a:r>
              <a:r>
                <a:rPr lang="en-US" sz="1600" dirty="0" smtClean="0">
                  <a:solidFill>
                    <a:prstClr val="black"/>
                  </a:solidFill>
                </a:rPr>
                <a:t> </a:t>
              </a:r>
            </a:p>
            <a:p>
              <a:pPr algn="ctr" defTabSz="914400"/>
              <a:r>
                <a:rPr lang="en-US" sz="1600" i="1" dirty="0" smtClean="0">
                  <a:solidFill>
                    <a:prstClr val="black"/>
                  </a:solidFill>
                </a:rPr>
                <a:t>IMS/Query Flows</a:t>
              </a:r>
              <a:endParaRPr lang="en-US" sz="1600" i="1" dirty="0">
                <a:solidFill>
                  <a:prstClr val="black"/>
                </a:solidFill>
              </a:endParaRPr>
            </a:p>
          </p:txBody>
        </p:sp>
        <p:grpSp>
          <p:nvGrpSpPr>
            <p:cNvPr id="4" name="Group 3"/>
            <p:cNvGrpSpPr/>
            <p:nvPr/>
          </p:nvGrpSpPr>
          <p:grpSpPr>
            <a:xfrm>
              <a:off x="499270" y="3162601"/>
              <a:ext cx="3941823" cy="1469047"/>
              <a:chOff x="198437" y="2097598"/>
              <a:chExt cx="3941823" cy="1469047"/>
            </a:xfrm>
          </p:grpSpPr>
          <p:grpSp>
            <p:nvGrpSpPr>
              <p:cNvPr id="11" name="Group 10"/>
              <p:cNvGrpSpPr/>
              <p:nvPr/>
            </p:nvGrpSpPr>
            <p:grpSpPr>
              <a:xfrm>
                <a:off x="198437" y="2106767"/>
                <a:ext cx="2746317" cy="1459878"/>
                <a:chOff x="750497" y="2181927"/>
                <a:chExt cx="2746317" cy="1459878"/>
              </a:xfrm>
            </p:grpSpPr>
            <p:sp>
              <p:nvSpPr>
                <p:cNvPr id="121" name="Cloud 120"/>
                <p:cNvSpPr/>
                <p:nvPr/>
              </p:nvSpPr>
              <p:spPr>
                <a:xfrm>
                  <a:off x="750497" y="2430462"/>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122" name="Straight Arrow Connector 121"/>
                <p:cNvCxnSpPr/>
                <p:nvPr/>
              </p:nvCxnSpPr>
              <p:spPr>
                <a:xfrm flipH="1">
                  <a:off x="1951037" y="2776287"/>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123" name="Straight Arrow Connector 122"/>
                <p:cNvCxnSpPr/>
                <p:nvPr/>
              </p:nvCxnSpPr>
              <p:spPr>
                <a:xfrm flipH="1">
                  <a:off x="1913331" y="2843288"/>
                  <a:ext cx="4572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64" name="Group 163"/>
                <p:cNvGrpSpPr/>
                <p:nvPr/>
              </p:nvGrpSpPr>
              <p:grpSpPr>
                <a:xfrm>
                  <a:off x="2308094" y="2181927"/>
                  <a:ext cx="1188720" cy="1459878"/>
                  <a:chOff x="3273187" y="1616566"/>
                  <a:chExt cx="1188720" cy="1459878"/>
                </a:xfrm>
              </p:grpSpPr>
              <p:sp>
                <p:nvSpPr>
                  <p:cNvPr id="165" name="TextBox 164"/>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166" name="Group 165"/>
                  <p:cNvGrpSpPr>
                    <a:grpSpLocks noChangeAspect="1"/>
                  </p:cNvGrpSpPr>
                  <p:nvPr/>
                </p:nvGrpSpPr>
                <p:grpSpPr>
                  <a:xfrm>
                    <a:off x="3273187" y="1616566"/>
                    <a:ext cx="1188720" cy="1188720"/>
                    <a:chOff x="792585" y="608726"/>
                    <a:chExt cx="1714500" cy="1714500"/>
                  </a:xfrm>
                </p:grpSpPr>
                <p:pic>
                  <p:nvPicPr>
                    <p:cNvPr id="167" name="Picture 1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168" name="Picture 1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grpSp>
          <p:grpSp>
            <p:nvGrpSpPr>
              <p:cNvPr id="9" name="Group 8"/>
              <p:cNvGrpSpPr/>
              <p:nvPr/>
            </p:nvGrpSpPr>
            <p:grpSpPr>
              <a:xfrm>
                <a:off x="2764393" y="3466708"/>
                <a:ext cx="1280160" cy="79035"/>
                <a:chOff x="3431073" y="3466708"/>
                <a:chExt cx="1371600" cy="79035"/>
              </a:xfrm>
            </p:grpSpPr>
            <p:cxnSp>
              <p:nvCxnSpPr>
                <p:cNvPr id="173" name="Straight Arrow Connector 172"/>
                <p:cNvCxnSpPr/>
                <p:nvPr/>
              </p:nvCxnSpPr>
              <p:spPr>
                <a:xfrm rot="1200000">
                  <a:off x="3431073" y="3545743"/>
                  <a:ext cx="1371600" cy="0"/>
                </a:xfrm>
                <a:prstGeom prst="straightConnector1">
                  <a:avLst/>
                </a:prstGeom>
                <a:noFill/>
                <a:ln w="19050" cap="flat" cmpd="sng" algn="ctr">
                  <a:solidFill>
                    <a:srgbClr val="70AD47">
                      <a:lumMod val="75000"/>
                      <a:alpha val="25000"/>
                    </a:srgbClr>
                  </a:solidFill>
                  <a:prstDash val="dash"/>
                  <a:miter lim="800000"/>
                  <a:headEnd type="triangle"/>
                  <a:tailEnd type="none"/>
                </a:ln>
                <a:effectLst/>
              </p:spPr>
            </p:cxnSp>
            <p:cxnSp>
              <p:nvCxnSpPr>
                <p:cNvPr id="174" name="Straight Arrow Connector 173"/>
                <p:cNvCxnSpPr/>
                <p:nvPr/>
              </p:nvCxnSpPr>
              <p:spPr>
                <a:xfrm rot="1200000">
                  <a:off x="3456369" y="3466708"/>
                  <a:ext cx="1325880" cy="0"/>
                </a:xfrm>
                <a:prstGeom prst="straightConnector1">
                  <a:avLst/>
                </a:prstGeom>
                <a:noFill/>
                <a:ln w="25400" cap="flat" cmpd="sng" algn="ctr">
                  <a:solidFill>
                    <a:schemeClr val="accent1">
                      <a:lumMod val="50000"/>
                      <a:alpha val="10000"/>
                    </a:schemeClr>
                  </a:solidFill>
                  <a:prstDash val="solid"/>
                  <a:miter lim="800000"/>
                  <a:headEnd type="none"/>
                  <a:tailEnd type="triangle"/>
                </a:ln>
                <a:effectLst/>
              </p:spPr>
            </p:cxnSp>
          </p:grpSp>
          <p:grpSp>
            <p:nvGrpSpPr>
              <p:cNvPr id="3" name="Group 2"/>
              <p:cNvGrpSpPr/>
              <p:nvPr/>
            </p:nvGrpSpPr>
            <p:grpSpPr>
              <a:xfrm>
                <a:off x="2591445" y="2097598"/>
                <a:ext cx="1548815" cy="326906"/>
                <a:chOff x="2332705" y="1162973"/>
                <a:chExt cx="1548815" cy="326906"/>
              </a:xfrm>
            </p:grpSpPr>
            <p:cxnSp>
              <p:nvCxnSpPr>
                <p:cNvPr id="169" name="Straight Arrow Connector 168"/>
                <p:cNvCxnSpPr/>
                <p:nvPr/>
              </p:nvCxnSpPr>
              <p:spPr>
                <a:xfrm rot="20400000" flipH="1">
                  <a:off x="2441692" y="1414172"/>
                  <a:ext cx="1371600" cy="0"/>
                </a:xfrm>
                <a:prstGeom prst="straightConnector1">
                  <a:avLst/>
                </a:prstGeom>
                <a:noFill/>
                <a:ln w="25400" cap="flat" cmpd="sng" algn="ctr">
                  <a:solidFill>
                    <a:srgbClr val="002060"/>
                  </a:solidFill>
                  <a:prstDash val="solid"/>
                  <a:miter lim="800000"/>
                  <a:headEnd type="triangle"/>
                  <a:tailEnd type="none"/>
                </a:ln>
                <a:effectLst/>
              </p:spPr>
            </p:cxnSp>
            <p:cxnSp>
              <p:nvCxnSpPr>
                <p:cNvPr id="170" name="Straight Arrow Connector 169"/>
                <p:cNvCxnSpPr/>
                <p:nvPr/>
              </p:nvCxnSpPr>
              <p:spPr>
                <a:xfrm rot="20400000">
                  <a:off x="2448301" y="1489879"/>
                  <a:ext cx="1371600" cy="0"/>
                </a:xfrm>
                <a:prstGeom prst="straightConnector1">
                  <a:avLst/>
                </a:prstGeom>
                <a:noFill/>
                <a:ln w="19050" cap="flat" cmpd="sng" algn="ctr">
                  <a:solidFill>
                    <a:srgbClr val="70AD47">
                      <a:lumMod val="75000"/>
                    </a:srgbClr>
                  </a:solidFill>
                  <a:prstDash val="dash"/>
                  <a:miter lim="800000"/>
                  <a:headEnd type="triangle"/>
                  <a:tailEnd type="none"/>
                </a:ln>
                <a:effectLst/>
              </p:spPr>
            </p:cxnSp>
            <p:sp>
              <p:nvSpPr>
                <p:cNvPr id="175" name="TextBox 174"/>
                <p:cNvSpPr txBox="1"/>
                <p:nvPr/>
              </p:nvSpPr>
              <p:spPr>
                <a:xfrm rot="20400000">
                  <a:off x="2332705" y="1162973"/>
                  <a:ext cx="1548815"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WCFSendRequest</a:t>
                  </a:r>
                  <a:endParaRPr lang="en-US" sz="1200" dirty="0">
                    <a:solidFill>
                      <a:prstClr val="black"/>
                    </a:solidFill>
                    <a:latin typeface="Consolas" panose="020B0609020204030204" pitchFamily="49" charset="0"/>
                    <a:cs typeface="Consolas" panose="020B0609020204030204" pitchFamily="49" charset="0"/>
                  </a:endParaRPr>
                </a:p>
              </p:txBody>
            </p:sp>
          </p:grpSp>
        </p:grpSp>
        <p:grpSp>
          <p:nvGrpSpPr>
            <p:cNvPr id="73" name="Group 72"/>
            <p:cNvGrpSpPr/>
            <p:nvPr/>
          </p:nvGrpSpPr>
          <p:grpSpPr>
            <a:xfrm rot="498822">
              <a:off x="6019939" y="3822763"/>
              <a:ext cx="1708732" cy="63398"/>
              <a:chOff x="3433250" y="3466708"/>
              <a:chExt cx="1348999" cy="63398"/>
            </a:xfrm>
          </p:grpSpPr>
          <p:cxnSp>
            <p:nvCxnSpPr>
              <p:cNvPr id="74" name="Straight Arrow Connector 73"/>
              <p:cNvCxnSpPr/>
              <p:nvPr/>
            </p:nvCxnSpPr>
            <p:spPr>
              <a:xfrm rot="1200000">
                <a:off x="3433250" y="3530106"/>
                <a:ext cx="1299411" cy="0"/>
              </a:xfrm>
              <a:prstGeom prst="straightConnector1">
                <a:avLst/>
              </a:prstGeom>
              <a:noFill/>
              <a:ln w="19050" cap="flat" cmpd="sng" algn="ctr">
                <a:solidFill>
                  <a:srgbClr val="70AD47">
                    <a:lumMod val="75000"/>
                    <a:alpha val="25000"/>
                  </a:srgbClr>
                </a:solidFill>
                <a:prstDash val="dash"/>
                <a:miter lim="800000"/>
                <a:headEnd type="triangle"/>
                <a:tailEnd type="none"/>
              </a:ln>
              <a:effectLst/>
            </p:spPr>
          </p:cxnSp>
          <p:cxnSp>
            <p:nvCxnSpPr>
              <p:cNvPr id="75" name="Straight Arrow Connector 74"/>
              <p:cNvCxnSpPr/>
              <p:nvPr/>
            </p:nvCxnSpPr>
            <p:spPr>
              <a:xfrm rot="1200000">
                <a:off x="3456369" y="3466708"/>
                <a:ext cx="1325880" cy="0"/>
              </a:xfrm>
              <a:prstGeom prst="straightConnector1">
                <a:avLst/>
              </a:prstGeom>
              <a:noFill/>
              <a:ln w="25400" cap="flat" cmpd="sng" algn="ctr">
                <a:solidFill>
                  <a:schemeClr val="accent1">
                    <a:lumMod val="50000"/>
                    <a:alpha val="10000"/>
                  </a:schemeClr>
                </a:solidFill>
                <a:prstDash val="solid"/>
                <a:miter lim="800000"/>
                <a:headEnd type="none"/>
                <a:tailEnd type="triangle"/>
              </a:ln>
              <a:effectLst/>
            </p:spPr>
          </p:cxnSp>
        </p:grpSp>
        <p:sp>
          <p:nvSpPr>
            <p:cNvPr id="120" name="Rounded Rectangle 119"/>
            <p:cNvSpPr/>
            <p:nvPr/>
          </p:nvSpPr>
          <p:spPr>
            <a:xfrm>
              <a:off x="10874105" y="2695037"/>
              <a:ext cx="1287732" cy="2451027"/>
            </a:xfrm>
            <a:prstGeom prst="roundRect">
              <a:avLst/>
            </a:prstGeom>
            <a:solidFill>
              <a:srgbClr val="002060"/>
            </a:solidFill>
            <a:ln w="12700" cap="flat" cmpd="sng" algn="ctr">
              <a:solidFill>
                <a:srgbClr val="5B9BD5">
                  <a:shade val="50000"/>
                </a:srgbClr>
              </a:solidFill>
              <a:prstDash val="solid"/>
              <a:miter lim="800000"/>
            </a:ln>
            <a:effectLst/>
          </p:spPr>
          <p:txBody>
            <a:bodyPr vert="vert" rtlCol="0" anchor="ctr"/>
            <a:lstStyle/>
            <a:p>
              <a:pPr algn="ctr" defTabSz="914400">
                <a:defRPr/>
              </a:pPr>
              <a:r>
                <a:rPr lang="en-US" sz="3200" b="1" kern="0" dirty="0" smtClean="0">
                  <a:solidFill>
                    <a:prstClr val="white"/>
                  </a:solidFill>
                </a:rPr>
                <a:t>Search Index Core</a:t>
              </a:r>
              <a:endParaRPr lang="en-US" sz="1100" kern="0" dirty="0" smtClean="0">
                <a:solidFill>
                  <a:prstClr val="white"/>
                </a:solidFill>
              </a:endParaRPr>
            </a:p>
          </p:txBody>
        </p:sp>
        <p:grpSp>
          <p:nvGrpSpPr>
            <p:cNvPr id="2" name="Group 1"/>
            <p:cNvGrpSpPr/>
            <p:nvPr/>
          </p:nvGrpSpPr>
          <p:grpSpPr>
            <a:xfrm>
              <a:off x="4411749" y="2695037"/>
              <a:ext cx="6512928" cy="882454"/>
              <a:chOff x="4505909" y="1730739"/>
              <a:chExt cx="6512928" cy="882454"/>
            </a:xfrm>
          </p:grpSpPr>
          <p:sp>
            <p:nvSpPr>
              <p:cNvPr id="133" name="Rounded Rectangle 132"/>
              <p:cNvSpPr/>
              <p:nvPr/>
            </p:nvSpPr>
            <p:spPr>
              <a:xfrm>
                <a:off x="7724569" y="1730739"/>
                <a:ext cx="1524000" cy="877503"/>
              </a:xfrm>
              <a:prstGeom prst="roundRect">
                <a:avLst/>
              </a:prstGeom>
              <a:solidFill>
                <a:srgbClr val="002060"/>
              </a:solidFill>
              <a:ln w="12700" cap="flat" cmpd="sng" algn="ctr">
                <a:solidFill>
                  <a:srgbClr val="5B9BD5">
                    <a:shade val="50000"/>
                  </a:srgbClr>
                </a:solidFill>
                <a:prstDash val="solid"/>
                <a:miter lim="800000"/>
              </a:ln>
              <a:effectLst/>
            </p:spPr>
            <p:txBody>
              <a:bodyPr rtlCol="0" anchor="ctr"/>
              <a:lstStyle/>
              <a:p>
                <a:pPr algn="ctr" defTabSz="914400">
                  <a:defRPr/>
                </a:pPr>
                <a:r>
                  <a:rPr lang="en-US" sz="3200" b="1" kern="0" dirty="0" smtClean="0">
                    <a:solidFill>
                      <a:prstClr val="white"/>
                    </a:solidFill>
                  </a:rPr>
                  <a:t>QPC</a:t>
                </a:r>
              </a:p>
              <a:p>
                <a:pPr algn="ctr" defTabSz="914400">
                  <a:defRPr/>
                </a:pPr>
                <a:r>
                  <a:rPr lang="en-US" sz="1100" kern="0" dirty="0" smtClean="0">
                    <a:solidFill>
                      <a:prstClr val="white"/>
                    </a:solidFill>
                  </a:rPr>
                  <a:t>Query Processing</a:t>
                </a:r>
              </a:p>
              <a:p>
                <a:pPr algn="ctr" defTabSz="914400">
                  <a:defRPr/>
                </a:pPr>
                <a:r>
                  <a:rPr lang="en-US" sz="1100" kern="0" dirty="0" smtClean="0">
                    <a:solidFill>
                      <a:prstClr val="white"/>
                    </a:solidFill>
                  </a:rPr>
                  <a:t>Component</a:t>
                </a:r>
              </a:p>
            </p:txBody>
          </p:sp>
          <p:grpSp>
            <p:nvGrpSpPr>
              <p:cNvPr id="8" name="Group 7"/>
              <p:cNvGrpSpPr/>
              <p:nvPr/>
            </p:nvGrpSpPr>
            <p:grpSpPr>
              <a:xfrm>
                <a:off x="6081216" y="1912847"/>
                <a:ext cx="1641062" cy="363402"/>
                <a:chOff x="6136791" y="1762260"/>
                <a:chExt cx="1641062" cy="363402"/>
              </a:xfrm>
            </p:grpSpPr>
            <p:cxnSp>
              <p:nvCxnSpPr>
                <p:cNvPr id="182" name="Straight Arrow Connector 181"/>
                <p:cNvCxnSpPr/>
                <p:nvPr/>
              </p:nvCxnSpPr>
              <p:spPr>
                <a:xfrm flipH="1">
                  <a:off x="6265046" y="2049462"/>
                  <a:ext cx="1463040" cy="0"/>
                </a:xfrm>
                <a:prstGeom prst="straightConnector1">
                  <a:avLst/>
                </a:prstGeom>
                <a:noFill/>
                <a:ln w="25400" cap="flat" cmpd="sng" algn="ctr">
                  <a:solidFill>
                    <a:srgbClr val="002060"/>
                  </a:solidFill>
                  <a:prstDash val="solid"/>
                  <a:miter lim="800000"/>
                  <a:headEnd type="triangle"/>
                  <a:tailEnd type="none"/>
                </a:ln>
                <a:effectLst/>
              </p:spPr>
            </p:cxnSp>
            <p:cxnSp>
              <p:nvCxnSpPr>
                <p:cNvPr id="183" name="Straight Arrow Connector 182"/>
                <p:cNvCxnSpPr/>
                <p:nvPr/>
              </p:nvCxnSpPr>
              <p:spPr>
                <a:xfrm flipH="1">
                  <a:off x="6265046" y="2125662"/>
                  <a:ext cx="1371600" cy="0"/>
                </a:xfrm>
                <a:prstGeom prst="straightConnector1">
                  <a:avLst/>
                </a:prstGeom>
                <a:noFill/>
                <a:ln w="19050" cap="flat" cmpd="sng" algn="ctr">
                  <a:solidFill>
                    <a:srgbClr val="70AD47">
                      <a:lumMod val="75000"/>
                    </a:srgbClr>
                  </a:solidFill>
                  <a:prstDash val="dash"/>
                  <a:miter lim="800000"/>
                  <a:headEnd type="none"/>
                  <a:tailEnd type="triangle"/>
                </a:ln>
                <a:effectLst/>
              </p:spPr>
            </p:cxnSp>
            <p:sp>
              <p:nvSpPr>
                <p:cNvPr id="184" name="TextBox 183"/>
                <p:cNvSpPr txBox="1"/>
                <p:nvPr/>
              </p:nvSpPr>
              <p:spPr>
                <a:xfrm rot="21564538">
                  <a:off x="6136791" y="1762260"/>
                  <a:ext cx="1641062"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JunoSendRequest</a:t>
                  </a:r>
                  <a:endParaRPr lang="en-US" sz="1200" dirty="0">
                    <a:solidFill>
                      <a:prstClr val="black"/>
                    </a:solidFill>
                    <a:latin typeface="Consolas" panose="020B0609020204030204" pitchFamily="49" charset="0"/>
                    <a:cs typeface="Consolas" panose="020B0609020204030204" pitchFamily="49" charset="0"/>
                  </a:endParaRPr>
                </a:p>
              </p:txBody>
            </p:sp>
          </p:grpSp>
          <p:grpSp>
            <p:nvGrpSpPr>
              <p:cNvPr id="17" name="Group 16"/>
              <p:cNvGrpSpPr/>
              <p:nvPr/>
            </p:nvGrpSpPr>
            <p:grpSpPr>
              <a:xfrm>
                <a:off x="9178386" y="1926628"/>
                <a:ext cx="1840451" cy="353199"/>
                <a:chOff x="9181434" y="553263"/>
                <a:chExt cx="1840451" cy="353199"/>
              </a:xfrm>
            </p:grpSpPr>
            <p:sp>
              <p:nvSpPr>
                <p:cNvPr id="185" name="TextBox 184"/>
                <p:cNvSpPr txBox="1"/>
                <p:nvPr/>
              </p:nvSpPr>
              <p:spPr>
                <a:xfrm>
                  <a:off x="9181434" y="553263"/>
                  <a:ext cx="1840451"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MarsLookupOperator</a:t>
                  </a:r>
                  <a:endParaRPr lang="en-US" sz="1200" dirty="0">
                    <a:solidFill>
                      <a:prstClr val="black"/>
                    </a:solidFill>
                    <a:latin typeface="Consolas" panose="020B0609020204030204" pitchFamily="49" charset="0"/>
                    <a:cs typeface="Consolas" panose="020B0609020204030204" pitchFamily="49" charset="0"/>
                  </a:endParaRPr>
                </a:p>
              </p:txBody>
            </p:sp>
            <p:cxnSp>
              <p:nvCxnSpPr>
                <p:cNvPr id="128" name="Straight Arrow Connector 127"/>
                <p:cNvCxnSpPr/>
                <p:nvPr/>
              </p:nvCxnSpPr>
              <p:spPr>
                <a:xfrm>
                  <a:off x="9311957" y="906462"/>
                  <a:ext cx="1554480" cy="0"/>
                </a:xfrm>
                <a:prstGeom prst="straightConnector1">
                  <a:avLst/>
                </a:prstGeom>
                <a:noFill/>
                <a:ln w="19050" cap="flat" cmpd="sng" algn="ctr">
                  <a:solidFill>
                    <a:srgbClr val="70AD47">
                      <a:lumMod val="75000"/>
                    </a:srgbClr>
                  </a:solidFill>
                  <a:prstDash val="dash"/>
                  <a:miter lim="800000"/>
                  <a:headEnd type="triangle"/>
                  <a:tailEnd type="none"/>
                </a:ln>
                <a:effectLst/>
              </p:spPr>
            </p:cxnSp>
            <p:cxnSp>
              <p:nvCxnSpPr>
                <p:cNvPr id="130" name="Straight Arrow Connector 129"/>
                <p:cNvCxnSpPr/>
                <p:nvPr/>
              </p:nvCxnSpPr>
              <p:spPr>
                <a:xfrm>
                  <a:off x="9342437" y="830262"/>
                  <a:ext cx="1554480" cy="0"/>
                </a:xfrm>
                <a:prstGeom prst="straightConnector1">
                  <a:avLst/>
                </a:prstGeom>
                <a:noFill/>
                <a:ln w="25400" cap="flat" cmpd="sng" algn="ctr">
                  <a:solidFill>
                    <a:srgbClr val="002060"/>
                  </a:solidFill>
                  <a:prstDash val="solid"/>
                  <a:miter lim="800000"/>
                  <a:headEnd type="none"/>
                  <a:tailEnd type="triangle"/>
                </a:ln>
                <a:effectLst/>
              </p:spPr>
            </p:cxnSp>
          </p:grpSp>
          <p:sp>
            <p:nvSpPr>
              <p:cNvPr id="143" name="Rounded Rectangle 142"/>
              <p:cNvSpPr/>
              <p:nvPr/>
            </p:nvSpPr>
            <p:spPr>
              <a:xfrm>
                <a:off x="4505909" y="1740761"/>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grpSp>
        <p:grpSp>
          <p:nvGrpSpPr>
            <p:cNvPr id="67" name="Group 66"/>
            <p:cNvGrpSpPr/>
            <p:nvPr/>
          </p:nvGrpSpPr>
          <p:grpSpPr>
            <a:xfrm>
              <a:off x="4418424" y="4321539"/>
              <a:ext cx="4742660" cy="882454"/>
              <a:chOff x="4505909" y="1730739"/>
              <a:chExt cx="4742660" cy="882454"/>
            </a:xfrm>
          </p:grpSpPr>
          <p:sp>
            <p:nvSpPr>
              <p:cNvPr id="69" name="Rounded Rectangle 68"/>
              <p:cNvSpPr/>
              <p:nvPr/>
            </p:nvSpPr>
            <p:spPr>
              <a:xfrm>
                <a:off x="7724569" y="1730739"/>
                <a:ext cx="1524000" cy="877503"/>
              </a:xfrm>
              <a:prstGeom prst="roundRect">
                <a:avLst/>
              </a:prstGeom>
              <a:solidFill>
                <a:srgbClr val="002060"/>
              </a:solidFill>
              <a:ln w="12700" cap="flat" cmpd="sng" algn="ctr">
                <a:solidFill>
                  <a:srgbClr val="5B9BD5">
                    <a:shade val="50000"/>
                  </a:srgbClr>
                </a:solidFill>
                <a:prstDash val="solid"/>
                <a:miter lim="800000"/>
              </a:ln>
              <a:effectLst/>
            </p:spPr>
            <p:txBody>
              <a:bodyPr rtlCol="0" anchor="ctr"/>
              <a:lstStyle/>
              <a:p>
                <a:pPr algn="ctr" defTabSz="914400">
                  <a:defRPr/>
                </a:pPr>
                <a:r>
                  <a:rPr lang="en-US" sz="3200" b="1" kern="0" dirty="0" smtClean="0">
                    <a:solidFill>
                      <a:prstClr val="white"/>
                    </a:solidFill>
                  </a:rPr>
                  <a:t>QPC</a:t>
                </a:r>
              </a:p>
              <a:p>
                <a:pPr algn="ctr" defTabSz="914400">
                  <a:defRPr/>
                </a:pPr>
                <a:r>
                  <a:rPr lang="en-US" sz="1100" kern="0" dirty="0" smtClean="0">
                    <a:solidFill>
                      <a:prstClr val="white"/>
                    </a:solidFill>
                  </a:rPr>
                  <a:t>Query Processing</a:t>
                </a:r>
              </a:p>
              <a:p>
                <a:pPr algn="ctr" defTabSz="914400">
                  <a:defRPr/>
                </a:pPr>
                <a:r>
                  <a:rPr lang="en-US" sz="1100" kern="0" dirty="0" smtClean="0">
                    <a:solidFill>
                      <a:prstClr val="white"/>
                    </a:solidFill>
                  </a:rPr>
                  <a:t>Component</a:t>
                </a:r>
              </a:p>
            </p:txBody>
          </p:sp>
          <p:sp>
            <p:nvSpPr>
              <p:cNvPr id="72" name="Rounded Rectangle 71"/>
              <p:cNvSpPr/>
              <p:nvPr/>
            </p:nvSpPr>
            <p:spPr>
              <a:xfrm>
                <a:off x="4505909" y="1740761"/>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grpSp>
        <p:sp>
          <p:nvSpPr>
            <p:cNvPr id="142" name="Rounded Rectangle 141"/>
            <p:cNvSpPr/>
            <p:nvPr/>
          </p:nvSpPr>
          <p:spPr>
            <a:xfrm>
              <a:off x="7642526" y="4320603"/>
              <a:ext cx="1511883" cy="889787"/>
            </a:xfrm>
            <a:prstGeom prst="roundRect">
              <a:avLst/>
            </a:prstGeom>
            <a:solidFill>
              <a:sysClr val="window" lastClr="FFFFFF">
                <a:alpha val="70000"/>
              </a:sysClr>
            </a:solidFill>
            <a:ln w="12700" cap="flat" cmpd="sng" algn="ctr">
              <a:solidFill>
                <a:srgbClr val="5B9BD5">
                  <a:shade val="50000"/>
                  <a:alpha val="70000"/>
                </a:srgbClr>
              </a:solidFill>
              <a:prstDash val="solid"/>
              <a:miter lim="800000"/>
            </a:ln>
            <a:effectLst/>
          </p:spPr>
          <p:txBody>
            <a:bodyPr rtlCol="0" anchor="ctr"/>
            <a:lstStyle/>
            <a:p>
              <a:pPr algn="ctr" defTabSz="914400">
                <a:defRPr/>
              </a:pPr>
              <a:endParaRPr lang="en-US" sz="2000" b="1" kern="0" dirty="0" smtClean="0">
                <a:solidFill>
                  <a:prstClr val="white"/>
                </a:solidFill>
                <a:latin typeface="Calibri" panose="020F0502020204030204"/>
              </a:endParaRPr>
            </a:p>
          </p:txBody>
        </p:sp>
        <p:sp>
          <p:nvSpPr>
            <p:cNvPr id="178" name="Rounded Rectangle 177"/>
            <p:cNvSpPr/>
            <p:nvPr/>
          </p:nvSpPr>
          <p:spPr>
            <a:xfrm>
              <a:off x="4414806" y="4322901"/>
              <a:ext cx="1651031" cy="887489"/>
            </a:xfrm>
            <a:prstGeom prst="roundRect">
              <a:avLst/>
            </a:prstGeom>
            <a:solidFill>
              <a:schemeClr val="tx1">
                <a:lumMod val="20000"/>
                <a:lumOff val="80000"/>
                <a:alpha val="75000"/>
              </a:schemeClr>
            </a:solidFill>
            <a:ln w="12700" cap="flat" cmpd="sng" algn="ctr">
              <a:solidFill>
                <a:srgbClr val="5B9BD5">
                  <a:shade val="50000"/>
                  <a:alpha val="70000"/>
                </a:srgbClr>
              </a:solidFill>
              <a:prstDash val="solid"/>
              <a:miter lim="800000"/>
            </a:ln>
            <a:effectLst/>
          </p:spPr>
          <p:txBody>
            <a:bodyPr rtlCol="0" anchor="ctr"/>
            <a:lstStyle/>
            <a:p>
              <a:pPr algn="ctr" defTabSz="914400">
                <a:defRPr/>
              </a:pPr>
              <a:endParaRPr lang="en-US" sz="2000" b="1" kern="0" dirty="0" smtClean="0">
                <a:solidFill>
                  <a:prstClr val="white"/>
                </a:solidFill>
              </a:endParaRPr>
            </a:p>
          </p:txBody>
        </p:sp>
        <p:sp>
          <p:nvSpPr>
            <p:cNvPr id="83" name="Right Brace 82"/>
            <p:cNvSpPr/>
            <p:nvPr/>
          </p:nvSpPr>
          <p:spPr>
            <a:xfrm rot="16200000" flipH="1">
              <a:off x="4164751" y="4102676"/>
              <a:ext cx="160771" cy="365760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84" name="TextBox 83"/>
            <p:cNvSpPr txBox="1"/>
            <p:nvPr/>
          </p:nvSpPr>
          <p:spPr>
            <a:xfrm>
              <a:off x="2431220" y="6112887"/>
              <a:ext cx="3634617" cy="584775"/>
            </a:xfrm>
            <a:prstGeom prst="rect">
              <a:avLst/>
            </a:prstGeom>
            <a:noFill/>
          </p:spPr>
          <p:txBody>
            <a:bodyPr wrap="square" rtlCol="0" anchor="b">
              <a:spAutoFit/>
            </a:bodyPr>
            <a:lstStyle/>
            <a:p>
              <a:pPr algn="ctr" defTabSz="914400"/>
              <a:r>
                <a:rPr lang="en-US" sz="1600" b="1" dirty="0" smtClean="0">
                  <a:solidFill>
                    <a:prstClr val="black"/>
                  </a:solidFill>
                </a:rPr>
                <a:t>Farm Load Balancin</a:t>
              </a:r>
              <a:r>
                <a:rPr lang="en-US" sz="1600" b="1" dirty="0">
                  <a:solidFill>
                    <a:prstClr val="black"/>
                  </a:solidFill>
                </a:rPr>
                <a:t>g</a:t>
              </a:r>
              <a:r>
                <a:rPr lang="en-US" sz="1600" dirty="0" smtClean="0">
                  <a:solidFill>
                    <a:prstClr val="black"/>
                  </a:solidFill>
                </a:rPr>
                <a:t> </a:t>
              </a:r>
            </a:p>
            <a:p>
              <a:pPr algn="ctr" defTabSz="914400"/>
              <a:r>
                <a:rPr lang="en-US" sz="1600" i="1" dirty="0" smtClean="0">
                  <a:solidFill>
                    <a:prstClr val="black"/>
                  </a:solidFill>
                </a:rPr>
                <a:t>WCF Service </a:t>
              </a:r>
              <a:r>
                <a:rPr lang="en-US" sz="1600" i="1" dirty="0" err="1" smtClean="0">
                  <a:solidFill>
                    <a:prstClr val="black"/>
                  </a:solidFill>
                </a:rPr>
                <a:t>EndPoints</a:t>
              </a:r>
              <a:endParaRPr lang="en-US" sz="1600" i="1" dirty="0">
                <a:solidFill>
                  <a:prstClr val="black"/>
                </a:solidFill>
              </a:endParaRPr>
            </a:p>
          </p:txBody>
        </p:sp>
      </p:grpSp>
      <p:sp>
        <p:nvSpPr>
          <p:cNvPr id="5" name="Title 4"/>
          <p:cNvSpPr>
            <a:spLocks noGrp="1"/>
          </p:cNvSpPr>
          <p:nvPr>
            <p:ph type="title"/>
          </p:nvPr>
        </p:nvSpPr>
        <p:spPr/>
        <p:txBody>
          <a:bodyPr/>
          <a:lstStyle/>
          <a:p>
            <a:r>
              <a:rPr lang="en-US" b="1" dirty="0" smtClean="0"/>
              <a:t>Farm:</a:t>
            </a:r>
            <a:r>
              <a:rPr lang="en-US" dirty="0" smtClean="0"/>
              <a:t> Load Balancing the SSA </a:t>
            </a:r>
            <a:r>
              <a:rPr lang="en-US" dirty="0" err="1" smtClean="0"/>
              <a:t>EndPoint</a:t>
            </a:r>
            <a:endParaRPr lang="en-US" dirty="0"/>
          </a:p>
        </p:txBody>
      </p:sp>
    </p:spTree>
    <p:extLst>
      <p:ext uri="{BB962C8B-B14F-4D97-AF65-F5344CB8AC3E}">
        <p14:creationId xmlns:p14="http://schemas.microsoft.com/office/powerpoint/2010/main" val="141375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ight Brace 111"/>
          <p:cNvSpPr/>
          <p:nvPr/>
        </p:nvSpPr>
        <p:spPr>
          <a:xfrm rot="16200000" flipH="1">
            <a:off x="8348930" y="2956987"/>
            <a:ext cx="166148" cy="457200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114" name="TextBox 113"/>
          <p:cNvSpPr txBox="1"/>
          <p:nvPr/>
        </p:nvSpPr>
        <p:spPr>
          <a:xfrm>
            <a:off x="6222204" y="5427087"/>
            <a:ext cx="4456452" cy="584775"/>
          </a:xfrm>
          <a:prstGeom prst="rect">
            <a:avLst/>
          </a:prstGeom>
          <a:noFill/>
        </p:spPr>
        <p:txBody>
          <a:bodyPr wrap="square" rtlCol="0" anchor="b">
            <a:spAutoFit/>
          </a:bodyPr>
          <a:lstStyle/>
          <a:p>
            <a:pPr algn="ctr" defTabSz="914400"/>
            <a:r>
              <a:rPr lang="en-US" sz="1600" b="1" dirty="0" smtClean="0">
                <a:solidFill>
                  <a:prstClr val="black"/>
                </a:solidFill>
              </a:rPr>
              <a:t>Search Load Balancin</a:t>
            </a:r>
            <a:r>
              <a:rPr lang="en-US" sz="1600" b="1" dirty="0">
                <a:solidFill>
                  <a:prstClr val="black"/>
                </a:solidFill>
              </a:rPr>
              <a:t>g</a:t>
            </a:r>
            <a:r>
              <a:rPr lang="en-US" sz="1600" dirty="0" smtClean="0">
                <a:solidFill>
                  <a:prstClr val="black"/>
                </a:solidFill>
              </a:rPr>
              <a:t> </a:t>
            </a:r>
          </a:p>
          <a:p>
            <a:pPr algn="ctr" defTabSz="914400"/>
            <a:r>
              <a:rPr lang="en-US" sz="1600" i="1" dirty="0" smtClean="0">
                <a:solidFill>
                  <a:prstClr val="black"/>
                </a:solidFill>
              </a:rPr>
              <a:t>IMS/Query Flows</a:t>
            </a:r>
            <a:endParaRPr lang="en-US" sz="1600" i="1" dirty="0">
              <a:solidFill>
                <a:prstClr val="black"/>
              </a:solidFill>
            </a:endParaRPr>
          </a:p>
        </p:txBody>
      </p:sp>
      <p:grpSp>
        <p:nvGrpSpPr>
          <p:cNvPr id="4" name="Group 3"/>
          <p:cNvGrpSpPr/>
          <p:nvPr/>
        </p:nvGrpSpPr>
        <p:grpSpPr>
          <a:xfrm>
            <a:off x="350837" y="2485970"/>
            <a:ext cx="4042436" cy="1459878"/>
            <a:chOff x="198437" y="2106767"/>
            <a:chExt cx="4042436" cy="1459878"/>
          </a:xfrm>
        </p:grpSpPr>
        <p:grpSp>
          <p:nvGrpSpPr>
            <p:cNvPr id="11" name="Group 10"/>
            <p:cNvGrpSpPr/>
            <p:nvPr/>
          </p:nvGrpSpPr>
          <p:grpSpPr>
            <a:xfrm>
              <a:off x="198437" y="2106767"/>
              <a:ext cx="2746317" cy="1459878"/>
              <a:chOff x="750497" y="2181927"/>
              <a:chExt cx="2746317" cy="1459878"/>
            </a:xfrm>
          </p:grpSpPr>
          <p:sp>
            <p:nvSpPr>
              <p:cNvPr id="121" name="Cloud 120"/>
              <p:cNvSpPr/>
              <p:nvPr/>
            </p:nvSpPr>
            <p:spPr>
              <a:xfrm>
                <a:off x="750497" y="2430462"/>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122" name="Straight Arrow Connector 121"/>
              <p:cNvCxnSpPr/>
              <p:nvPr/>
            </p:nvCxnSpPr>
            <p:spPr>
              <a:xfrm flipH="1">
                <a:off x="1951037" y="2776287"/>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123" name="Straight Arrow Connector 122"/>
              <p:cNvCxnSpPr/>
              <p:nvPr/>
            </p:nvCxnSpPr>
            <p:spPr>
              <a:xfrm flipH="1">
                <a:off x="1913331" y="2843288"/>
                <a:ext cx="4572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64" name="Group 163"/>
              <p:cNvGrpSpPr/>
              <p:nvPr/>
            </p:nvGrpSpPr>
            <p:grpSpPr>
              <a:xfrm>
                <a:off x="2308094" y="2181927"/>
                <a:ext cx="1188720" cy="1459878"/>
                <a:chOff x="3273187" y="1616566"/>
                <a:chExt cx="1188720" cy="1459878"/>
              </a:xfrm>
            </p:grpSpPr>
            <p:sp>
              <p:nvSpPr>
                <p:cNvPr id="165" name="TextBox 164"/>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166" name="Group 165"/>
                <p:cNvGrpSpPr>
                  <a:grpSpLocks noChangeAspect="1"/>
                </p:cNvGrpSpPr>
                <p:nvPr/>
              </p:nvGrpSpPr>
              <p:grpSpPr>
                <a:xfrm>
                  <a:off x="3273187" y="1616566"/>
                  <a:ext cx="1188720" cy="1188720"/>
                  <a:chOff x="792585" y="608726"/>
                  <a:chExt cx="1714500" cy="1714500"/>
                </a:xfrm>
              </p:grpSpPr>
              <p:pic>
                <p:nvPicPr>
                  <p:cNvPr id="167" name="Picture 1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168" name="Picture 1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grpSp>
        <p:grpSp>
          <p:nvGrpSpPr>
            <p:cNvPr id="9" name="Group 8"/>
            <p:cNvGrpSpPr/>
            <p:nvPr/>
          </p:nvGrpSpPr>
          <p:grpSpPr>
            <a:xfrm>
              <a:off x="2764393" y="3466708"/>
              <a:ext cx="1280160" cy="79035"/>
              <a:chOff x="3431073" y="3466708"/>
              <a:chExt cx="1371600" cy="79035"/>
            </a:xfrm>
          </p:grpSpPr>
          <p:cxnSp>
            <p:nvCxnSpPr>
              <p:cNvPr id="173" name="Straight Arrow Connector 172"/>
              <p:cNvCxnSpPr/>
              <p:nvPr/>
            </p:nvCxnSpPr>
            <p:spPr>
              <a:xfrm rot="1200000">
                <a:off x="3431073" y="3545743"/>
                <a:ext cx="1371600" cy="0"/>
              </a:xfrm>
              <a:prstGeom prst="straightConnector1">
                <a:avLst/>
              </a:prstGeom>
              <a:noFill/>
              <a:ln w="19050" cap="flat" cmpd="sng" algn="ctr">
                <a:solidFill>
                  <a:srgbClr val="70AD47">
                    <a:lumMod val="75000"/>
                  </a:srgbClr>
                </a:solidFill>
                <a:prstDash val="dash"/>
                <a:miter lim="800000"/>
                <a:headEnd type="triangle"/>
                <a:tailEnd type="none"/>
              </a:ln>
              <a:effectLst/>
            </p:spPr>
          </p:cxnSp>
          <p:cxnSp>
            <p:nvCxnSpPr>
              <p:cNvPr id="174" name="Straight Arrow Connector 173"/>
              <p:cNvCxnSpPr/>
              <p:nvPr/>
            </p:nvCxnSpPr>
            <p:spPr>
              <a:xfrm rot="1200000">
                <a:off x="3456369" y="3466708"/>
                <a:ext cx="1325880" cy="0"/>
              </a:xfrm>
              <a:prstGeom prst="straightConnector1">
                <a:avLst/>
              </a:prstGeom>
              <a:noFill/>
              <a:ln w="25400" cap="flat" cmpd="sng" algn="ctr">
                <a:solidFill>
                  <a:schemeClr val="accent1">
                    <a:lumMod val="50000"/>
                  </a:schemeClr>
                </a:solidFill>
                <a:prstDash val="solid"/>
                <a:miter lim="800000"/>
                <a:headEnd type="none"/>
                <a:tailEnd type="triangle"/>
              </a:ln>
              <a:effectLst/>
            </p:spPr>
          </p:cxnSp>
        </p:grpSp>
        <p:grpSp>
          <p:nvGrpSpPr>
            <p:cNvPr id="3" name="Group 2"/>
            <p:cNvGrpSpPr/>
            <p:nvPr/>
          </p:nvGrpSpPr>
          <p:grpSpPr>
            <a:xfrm>
              <a:off x="2692058" y="2348797"/>
              <a:ext cx="1548815" cy="1135701"/>
              <a:chOff x="2433318" y="1414172"/>
              <a:chExt cx="1548815" cy="1135701"/>
            </a:xfrm>
          </p:grpSpPr>
          <p:cxnSp>
            <p:nvCxnSpPr>
              <p:cNvPr id="169" name="Straight Arrow Connector 168"/>
              <p:cNvCxnSpPr/>
              <p:nvPr/>
            </p:nvCxnSpPr>
            <p:spPr>
              <a:xfrm rot="20400000" flipH="1">
                <a:off x="2441692" y="1414172"/>
                <a:ext cx="1371600" cy="0"/>
              </a:xfrm>
              <a:prstGeom prst="straightConnector1">
                <a:avLst/>
              </a:prstGeom>
              <a:noFill/>
              <a:ln w="25400" cap="flat" cmpd="sng" algn="ctr">
                <a:solidFill>
                  <a:srgbClr val="002060">
                    <a:alpha val="10000"/>
                  </a:srgbClr>
                </a:solidFill>
                <a:prstDash val="solid"/>
                <a:miter lim="800000"/>
                <a:headEnd type="triangle"/>
                <a:tailEnd type="none"/>
              </a:ln>
              <a:effectLst/>
            </p:spPr>
          </p:cxnSp>
          <p:cxnSp>
            <p:nvCxnSpPr>
              <p:cNvPr id="170" name="Straight Arrow Connector 169"/>
              <p:cNvCxnSpPr/>
              <p:nvPr/>
            </p:nvCxnSpPr>
            <p:spPr>
              <a:xfrm rot="20400000">
                <a:off x="2448301" y="1489879"/>
                <a:ext cx="1371600" cy="0"/>
              </a:xfrm>
              <a:prstGeom prst="straightConnector1">
                <a:avLst/>
              </a:prstGeom>
              <a:noFill/>
              <a:ln w="19050" cap="flat" cmpd="sng" algn="ctr">
                <a:solidFill>
                  <a:srgbClr val="70AD47">
                    <a:lumMod val="75000"/>
                    <a:alpha val="25000"/>
                  </a:srgbClr>
                </a:solidFill>
                <a:prstDash val="dash"/>
                <a:miter lim="800000"/>
                <a:headEnd type="triangle"/>
                <a:tailEnd type="none"/>
              </a:ln>
              <a:effectLst/>
            </p:spPr>
          </p:cxnSp>
          <p:sp>
            <p:nvSpPr>
              <p:cNvPr id="175" name="TextBox 174"/>
              <p:cNvSpPr txBox="1"/>
              <p:nvPr/>
            </p:nvSpPr>
            <p:spPr>
              <a:xfrm rot="1206758">
                <a:off x="2433318" y="2272874"/>
                <a:ext cx="1548815"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WCFSendRequest</a:t>
                </a:r>
                <a:endParaRPr lang="en-US" sz="1200" dirty="0">
                  <a:solidFill>
                    <a:prstClr val="black"/>
                  </a:solidFill>
                  <a:latin typeface="Consolas" panose="020B0609020204030204" pitchFamily="49" charset="0"/>
                  <a:cs typeface="Consolas" panose="020B0609020204030204" pitchFamily="49" charset="0"/>
                </a:endParaRPr>
              </a:p>
            </p:txBody>
          </p:sp>
        </p:grpSp>
      </p:grpSp>
      <p:grpSp>
        <p:nvGrpSpPr>
          <p:cNvPr id="73" name="Group 72"/>
          <p:cNvGrpSpPr/>
          <p:nvPr/>
        </p:nvGrpSpPr>
        <p:grpSpPr>
          <a:xfrm rot="18523676">
            <a:off x="5843166" y="3223794"/>
            <a:ext cx="1708732" cy="63398"/>
            <a:chOff x="3433250" y="3466708"/>
            <a:chExt cx="1348999" cy="63398"/>
          </a:xfrm>
        </p:grpSpPr>
        <p:cxnSp>
          <p:nvCxnSpPr>
            <p:cNvPr id="74" name="Straight Arrow Connector 73"/>
            <p:cNvCxnSpPr/>
            <p:nvPr/>
          </p:nvCxnSpPr>
          <p:spPr>
            <a:xfrm rot="1200000">
              <a:off x="3433250" y="3530106"/>
              <a:ext cx="1299411" cy="0"/>
            </a:xfrm>
            <a:prstGeom prst="straightConnector1">
              <a:avLst/>
            </a:prstGeom>
            <a:noFill/>
            <a:ln w="19050" cap="flat" cmpd="sng" algn="ctr">
              <a:solidFill>
                <a:srgbClr val="70AD47">
                  <a:lumMod val="75000"/>
                </a:srgbClr>
              </a:solidFill>
              <a:prstDash val="dash"/>
              <a:miter lim="800000"/>
              <a:headEnd type="triangle"/>
              <a:tailEnd type="none"/>
            </a:ln>
            <a:effectLst/>
          </p:spPr>
        </p:cxnSp>
        <p:cxnSp>
          <p:nvCxnSpPr>
            <p:cNvPr id="75" name="Straight Arrow Connector 74"/>
            <p:cNvCxnSpPr/>
            <p:nvPr/>
          </p:nvCxnSpPr>
          <p:spPr>
            <a:xfrm rot="1200000">
              <a:off x="3456369" y="3466708"/>
              <a:ext cx="1325880" cy="0"/>
            </a:xfrm>
            <a:prstGeom prst="straightConnector1">
              <a:avLst/>
            </a:prstGeom>
            <a:noFill/>
            <a:ln w="25400" cap="flat" cmpd="sng" algn="ctr">
              <a:solidFill>
                <a:schemeClr val="accent1">
                  <a:lumMod val="50000"/>
                </a:schemeClr>
              </a:solidFill>
              <a:prstDash val="solid"/>
              <a:miter lim="800000"/>
              <a:headEnd type="none"/>
              <a:tailEnd type="triangle"/>
            </a:ln>
            <a:effectLst/>
          </p:spPr>
        </p:cxnSp>
      </p:grpSp>
      <p:sp>
        <p:nvSpPr>
          <p:cNvPr id="120" name="Rounded Rectangle 119"/>
          <p:cNvSpPr/>
          <p:nvPr/>
        </p:nvSpPr>
        <p:spPr>
          <a:xfrm>
            <a:off x="10725672" y="2009237"/>
            <a:ext cx="1287732" cy="2451027"/>
          </a:xfrm>
          <a:prstGeom prst="roundRect">
            <a:avLst/>
          </a:prstGeom>
          <a:solidFill>
            <a:srgbClr val="002060"/>
          </a:solidFill>
          <a:ln w="12700" cap="flat" cmpd="sng" algn="ctr">
            <a:solidFill>
              <a:srgbClr val="5B9BD5">
                <a:shade val="50000"/>
              </a:srgbClr>
            </a:solidFill>
            <a:prstDash val="solid"/>
            <a:miter lim="800000"/>
          </a:ln>
          <a:effectLst/>
        </p:spPr>
        <p:txBody>
          <a:bodyPr vert="vert" rtlCol="0" anchor="ctr"/>
          <a:lstStyle/>
          <a:p>
            <a:pPr algn="ctr" defTabSz="914400">
              <a:defRPr/>
            </a:pPr>
            <a:r>
              <a:rPr lang="en-US" sz="3200" b="1" kern="0" dirty="0" smtClean="0">
                <a:solidFill>
                  <a:prstClr val="white"/>
                </a:solidFill>
              </a:rPr>
              <a:t>Search Index Core</a:t>
            </a:r>
            <a:endParaRPr lang="en-US" sz="1100" kern="0" dirty="0" smtClean="0">
              <a:solidFill>
                <a:prstClr val="white"/>
              </a:solidFill>
            </a:endParaRPr>
          </a:p>
        </p:txBody>
      </p:sp>
      <p:sp>
        <p:nvSpPr>
          <p:cNvPr id="133" name="Rounded Rectangle 132"/>
          <p:cNvSpPr/>
          <p:nvPr/>
        </p:nvSpPr>
        <p:spPr>
          <a:xfrm>
            <a:off x="7481976" y="2009237"/>
            <a:ext cx="1524000" cy="877503"/>
          </a:xfrm>
          <a:prstGeom prst="roundRect">
            <a:avLst/>
          </a:prstGeom>
          <a:solidFill>
            <a:srgbClr val="002060"/>
          </a:solidFill>
          <a:ln w="12700" cap="flat" cmpd="sng" algn="ctr">
            <a:solidFill>
              <a:srgbClr val="5B9BD5">
                <a:shade val="50000"/>
              </a:srgbClr>
            </a:solidFill>
            <a:prstDash val="solid"/>
            <a:miter lim="800000"/>
          </a:ln>
          <a:effectLst/>
        </p:spPr>
        <p:txBody>
          <a:bodyPr rtlCol="0" anchor="ctr"/>
          <a:lstStyle/>
          <a:p>
            <a:pPr algn="ctr" defTabSz="914400">
              <a:defRPr/>
            </a:pPr>
            <a:r>
              <a:rPr lang="en-US" sz="3200" b="1" kern="0" dirty="0" smtClean="0">
                <a:solidFill>
                  <a:prstClr val="white"/>
                </a:solidFill>
              </a:rPr>
              <a:t>QPC</a:t>
            </a:r>
          </a:p>
          <a:p>
            <a:pPr algn="ctr" defTabSz="914400">
              <a:defRPr/>
            </a:pPr>
            <a:r>
              <a:rPr lang="en-US" sz="1100" kern="0" dirty="0" smtClean="0">
                <a:solidFill>
                  <a:prstClr val="white"/>
                </a:solidFill>
              </a:rPr>
              <a:t>Query Processing</a:t>
            </a:r>
          </a:p>
          <a:p>
            <a:pPr algn="ctr" defTabSz="914400">
              <a:defRPr/>
            </a:pPr>
            <a:r>
              <a:rPr lang="en-US" sz="1100" kern="0" dirty="0" smtClean="0">
                <a:solidFill>
                  <a:prstClr val="white"/>
                </a:solidFill>
              </a:rPr>
              <a:t>Component</a:t>
            </a:r>
          </a:p>
        </p:txBody>
      </p:sp>
      <p:grpSp>
        <p:nvGrpSpPr>
          <p:cNvPr id="8" name="Group 7"/>
          <p:cNvGrpSpPr/>
          <p:nvPr/>
        </p:nvGrpSpPr>
        <p:grpSpPr>
          <a:xfrm>
            <a:off x="5788899" y="2982050"/>
            <a:ext cx="1658392" cy="1201012"/>
            <a:chOff x="6069694" y="924650"/>
            <a:chExt cx="1658392" cy="1201012"/>
          </a:xfrm>
        </p:grpSpPr>
        <p:cxnSp>
          <p:nvCxnSpPr>
            <p:cNvPr id="182" name="Straight Arrow Connector 181"/>
            <p:cNvCxnSpPr/>
            <p:nvPr/>
          </p:nvCxnSpPr>
          <p:spPr>
            <a:xfrm flipH="1">
              <a:off x="6265046" y="2049462"/>
              <a:ext cx="1463040" cy="0"/>
            </a:xfrm>
            <a:prstGeom prst="straightConnector1">
              <a:avLst/>
            </a:prstGeom>
            <a:noFill/>
            <a:ln w="25400" cap="flat" cmpd="sng" algn="ctr">
              <a:solidFill>
                <a:srgbClr val="002060">
                  <a:alpha val="10000"/>
                </a:srgbClr>
              </a:solidFill>
              <a:prstDash val="solid"/>
              <a:miter lim="800000"/>
              <a:headEnd type="triangle"/>
              <a:tailEnd type="none"/>
            </a:ln>
            <a:effectLst/>
          </p:spPr>
        </p:cxnSp>
        <p:cxnSp>
          <p:nvCxnSpPr>
            <p:cNvPr id="183" name="Straight Arrow Connector 182"/>
            <p:cNvCxnSpPr/>
            <p:nvPr/>
          </p:nvCxnSpPr>
          <p:spPr>
            <a:xfrm flipH="1">
              <a:off x="6265046" y="2125662"/>
              <a:ext cx="1371600" cy="0"/>
            </a:xfrm>
            <a:prstGeom prst="straightConnector1">
              <a:avLst/>
            </a:prstGeom>
            <a:noFill/>
            <a:ln w="19050" cap="flat" cmpd="sng" algn="ctr">
              <a:solidFill>
                <a:srgbClr val="70AD47">
                  <a:lumMod val="75000"/>
                  <a:alpha val="25000"/>
                </a:srgbClr>
              </a:solidFill>
              <a:prstDash val="dash"/>
              <a:miter lim="800000"/>
              <a:headEnd type="none"/>
              <a:tailEnd type="triangle"/>
            </a:ln>
            <a:effectLst/>
          </p:spPr>
        </p:cxnSp>
        <p:sp>
          <p:nvSpPr>
            <p:cNvPr id="184" name="TextBox 183"/>
            <p:cNvSpPr txBox="1"/>
            <p:nvPr/>
          </p:nvSpPr>
          <p:spPr>
            <a:xfrm rot="19759724">
              <a:off x="6069694" y="924650"/>
              <a:ext cx="1641062"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JunoSendRequest</a:t>
              </a:r>
              <a:endParaRPr lang="en-US" sz="1200" dirty="0">
                <a:solidFill>
                  <a:prstClr val="black"/>
                </a:solidFill>
                <a:latin typeface="Consolas" panose="020B0609020204030204" pitchFamily="49" charset="0"/>
                <a:cs typeface="Consolas" panose="020B0609020204030204" pitchFamily="49" charset="0"/>
              </a:endParaRPr>
            </a:p>
          </p:txBody>
        </p:sp>
      </p:grpSp>
      <p:grpSp>
        <p:nvGrpSpPr>
          <p:cNvPr id="17" name="Group 16"/>
          <p:cNvGrpSpPr/>
          <p:nvPr/>
        </p:nvGrpSpPr>
        <p:grpSpPr>
          <a:xfrm>
            <a:off x="8935793" y="2205126"/>
            <a:ext cx="1840451" cy="353199"/>
            <a:chOff x="9181434" y="553263"/>
            <a:chExt cx="1840451" cy="353199"/>
          </a:xfrm>
        </p:grpSpPr>
        <p:sp>
          <p:nvSpPr>
            <p:cNvPr id="185" name="TextBox 184"/>
            <p:cNvSpPr txBox="1"/>
            <p:nvPr/>
          </p:nvSpPr>
          <p:spPr>
            <a:xfrm>
              <a:off x="9181434" y="553263"/>
              <a:ext cx="1840451"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MarsLookupOperator</a:t>
              </a:r>
              <a:endParaRPr lang="en-US" sz="1200" dirty="0">
                <a:solidFill>
                  <a:prstClr val="black"/>
                </a:solidFill>
                <a:latin typeface="Consolas" panose="020B0609020204030204" pitchFamily="49" charset="0"/>
                <a:cs typeface="Consolas" panose="020B0609020204030204" pitchFamily="49" charset="0"/>
              </a:endParaRPr>
            </a:p>
          </p:txBody>
        </p:sp>
        <p:cxnSp>
          <p:nvCxnSpPr>
            <p:cNvPr id="128" name="Straight Arrow Connector 127"/>
            <p:cNvCxnSpPr/>
            <p:nvPr/>
          </p:nvCxnSpPr>
          <p:spPr>
            <a:xfrm>
              <a:off x="9311957" y="906462"/>
              <a:ext cx="1554480" cy="0"/>
            </a:xfrm>
            <a:prstGeom prst="straightConnector1">
              <a:avLst/>
            </a:prstGeom>
            <a:noFill/>
            <a:ln w="19050" cap="flat" cmpd="sng" algn="ctr">
              <a:solidFill>
                <a:srgbClr val="70AD47">
                  <a:lumMod val="75000"/>
                </a:srgbClr>
              </a:solidFill>
              <a:prstDash val="dash"/>
              <a:miter lim="800000"/>
              <a:headEnd type="triangle"/>
              <a:tailEnd type="none"/>
            </a:ln>
            <a:effectLst/>
          </p:spPr>
        </p:cxnSp>
        <p:cxnSp>
          <p:nvCxnSpPr>
            <p:cNvPr id="130" name="Straight Arrow Connector 129"/>
            <p:cNvCxnSpPr/>
            <p:nvPr/>
          </p:nvCxnSpPr>
          <p:spPr>
            <a:xfrm>
              <a:off x="9342437" y="830262"/>
              <a:ext cx="1554480" cy="0"/>
            </a:xfrm>
            <a:prstGeom prst="straightConnector1">
              <a:avLst/>
            </a:prstGeom>
            <a:noFill/>
            <a:ln w="25400" cap="flat" cmpd="sng" algn="ctr">
              <a:solidFill>
                <a:srgbClr val="002060"/>
              </a:solidFill>
              <a:prstDash val="solid"/>
              <a:miter lim="800000"/>
              <a:headEnd type="none"/>
              <a:tailEnd type="triangle"/>
            </a:ln>
            <a:effectLst/>
          </p:spPr>
        </p:cxnSp>
      </p:grpSp>
      <p:sp>
        <p:nvSpPr>
          <p:cNvPr id="143" name="Rounded Rectangle 142"/>
          <p:cNvSpPr/>
          <p:nvPr/>
        </p:nvSpPr>
        <p:spPr>
          <a:xfrm>
            <a:off x="4263316" y="2019259"/>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grpSp>
        <p:nvGrpSpPr>
          <p:cNvPr id="67" name="Group 66"/>
          <p:cNvGrpSpPr/>
          <p:nvPr/>
        </p:nvGrpSpPr>
        <p:grpSpPr>
          <a:xfrm>
            <a:off x="4269991" y="3635739"/>
            <a:ext cx="4742660" cy="882454"/>
            <a:chOff x="4505909" y="1730739"/>
            <a:chExt cx="4742660" cy="882454"/>
          </a:xfrm>
        </p:grpSpPr>
        <p:sp>
          <p:nvSpPr>
            <p:cNvPr id="69" name="Rounded Rectangle 68"/>
            <p:cNvSpPr/>
            <p:nvPr/>
          </p:nvSpPr>
          <p:spPr>
            <a:xfrm>
              <a:off x="7724569" y="1730739"/>
              <a:ext cx="1524000" cy="877503"/>
            </a:xfrm>
            <a:prstGeom prst="roundRect">
              <a:avLst/>
            </a:prstGeom>
            <a:solidFill>
              <a:srgbClr val="002060"/>
            </a:solidFill>
            <a:ln w="12700" cap="flat" cmpd="sng" algn="ctr">
              <a:solidFill>
                <a:srgbClr val="5B9BD5">
                  <a:shade val="50000"/>
                </a:srgbClr>
              </a:solidFill>
              <a:prstDash val="solid"/>
              <a:miter lim="800000"/>
            </a:ln>
            <a:effectLst/>
          </p:spPr>
          <p:txBody>
            <a:bodyPr rtlCol="0" anchor="ctr"/>
            <a:lstStyle/>
            <a:p>
              <a:pPr algn="ctr" defTabSz="914400">
                <a:defRPr/>
              </a:pPr>
              <a:r>
                <a:rPr lang="en-US" sz="3200" b="1" kern="0" dirty="0" smtClean="0">
                  <a:solidFill>
                    <a:prstClr val="white"/>
                  </a:solidFill>
                </a:rPr>
                <a:t>QPC</a:t>
              </a:r>
            </a:p>
            <a:p>
              <a:pPr algn="ctr" defTabSz="914400">
                <a:defRPr/>
              </a:pPr>
              <a:r>
                <a:rPr lang="en-US" sz="1100" kern="0" dirty="0" smtClean="0">
                  <a:solidFill>
                    <a:prstClr val="white"/>
                  </a:solidFill>
                </a:rPr>
                <a:t>Query Processing</a:t>
              </a:r>
            </a:p>
            <a:p>
              <a:pPr algn="ctr" defTabSz="914400">
                <a:defRPr/>
              </a:pPr>
              <a:r>
                <a:rPr lang="en-US" sz="1100" kern="0" dirty="0" smtClean="0">
                  <a:solidFill>
                    <a:prstClr val="white"/>
                  </a:solidFill>
                </a:rPr>
                <a:t>Component</a:t>
              </a:r>
            </a:p>
          </p:txBody>
        </p:sp>
        <p:sp>
          <p:nvSpPr>
            <p:cNvPr id="72" name="Rounded Rectangle 71"/>
            <p:cNvSpPr/>
            <p:nvPr/>
          </p:nvSpPr>
          <p:spPr>
            <a:xfrm>
              <a:off x="4505909" y="1740761"/>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grpSp>
      <p:sp>
        <p:nvSpPr>
          <p:cNvPr id="142" name="Rounded Rectangle 141"/>
          <p:cNvSpPr/>
          <p:nvPr/>
        </p:nvSpPr>
        <p:spPr>
          <a:xfrm>
            <a:off x="7494093" y="3634803"/>
            <a:ext cx="1511883" cy="889787"/>
          </a:xfrm>
          <a:prstGeom prst="roundRect">
            <a:avLst/>
          </a:prstGeom>
          <a:solidFill>
            <a:sysClr val="window" lastClr="FFFFFF">
              <a:alpha val="70000"/>
            </a:sysClr>
          </a:solidFill>
          <a:ln w="12700" cap="flat" cmpd="sng" algn="ctr">
            <a:solidFill>
              <a:srgbClr val="5B9BD5">
                <a:shade val="50000"/>
                <a:alpha val="70000"/>
              </a:srgbClr>
            </a:solidFill>
            <a:prstDash val="solid"/>
            <a:miter lim="800000"/>
          </a:ln>
          <a:effectLst/>
        </p:spPr>
        <p:txBody>
          <a:bodyPr rtlCol="0" anchor="ctr"/>
          <a:lstStyle/>
          <a:p>
            <a:pPr algn="ctr" defTabSz="914400">
              <a:defRPr/>
            </a:pPr>
            <a:endParaRPr lang="en-US" sz="2000" b="1" kern="0" dirty="0" smtClean="0">
              <a:solidFill>
                <a:prstClr val="white"/>
              </a:solidFill>
              <a:latin typeface="Calibri" panose="020F0502020204030204"/>
            </a:endParaRPr>
          </a:p>
        </p:txBody>
      </p:sp>
      <p:sp>
        <p:nvSpPr>
          <p:cNvPr id="178" name="Rounded Rectangle 177"/>
          <p:cNvSpPr/>
          <p:nvPr/>
        </p:nvSpPr>
        <p:spPr>
          <a:xfrm>
            <a:off x="4269925" y="2004243"/>
            <a:ext cx="1623337" cy="887489"/>
          </a:xfrm>
          <a:prstGeom prst="roundRect">
            <a:avLst/>
          </a:prstGeom>
          <a:solidFill>
            <a:schemeClr val="tx1">
              <a:lumMod val="20000"/>
              <a:lumOff val="80000"/>
              <a:alpha val="75000"/>
            </a:schemeClr>
          </a:solidFill>
          <a:ln w="12700" cap="flat" cmpd="sng" algn="ctr">
            <a:solidFill>
              <a:srgbClr val="5B9BD5">
                <a:shade val="50000"/>
                <a:alpha val="70000"/>
              </a:srgbClr>
            </a:solidFill>
            <a:prstDash val="solid"/>
            <a:miter lim="800000"/>
          </a:ln>
          <a:effectLst/>
        </p:spPr>
        <p:txBody>
          <a:bodyPr rtlCol="0" anchor="ctr"/>
          <a:lstStyle/>
          <a:p>
            <a:pPr algn="ctr" defTabSz="914400">
              <a:defRPr/>
            </a:pPr>
            <a:endParaRPr lang="en-US" sz="2000" b="1" kern="0" dirty="0" smtClean="0">
              <a:solidFill>
                <a:prstClr val="white"/>
              </a:solidFill>
            </a:endParaRPr>
          </a:p>
        </p:txBody>
      </p:sp>
      <p:sp>
        <p:nvSpPr>
          <p:cNvPr id="83" name="Right Brace 82"/>
          <p:cNvSpPr/>
          <p:nvPr/>
        </p:nvSpPr>
        <p:spPr>
          <a:xfrm rot="16200000" flipH="1">
            <a:off x="4016318" y="3416876"/>
            <a:ext cx="160771" cy="3657600"/>
          </a:xfrm>
          <a:prstGeom prst="rightBrace">
            <a:avLst/>
          </a:prstGeom>
          <a:noFill/>
          <a:ln w="25400" cap="flat" cmpd="sng" algn="ctr">
            <a:solidFill>
              <a:srgbClr val="44546A">
                <a:lumMod val="75000"/>
              </a:srgbClr>
            </a:solidFill>
            <a:prstDash val="solid"/>
            <a:miter lim="800000"/>
          </a:ln>
          <a:effectLst/>
        </p:spPr>
        <p:txBody>
          <a:bodyPr rtlCol="0" anchor="ctr"/>
          <a:lstStyle/>
          <a:p>
            <a:pPr algn="ctr" defTabSz="914400">
              <a:defRPr/>
            </a:pPr>
            <a:endParaRPr lang="en-US" kern="0" smtClean="0">
              <a:solidFill>
                <a:prstClr val="black"/>
              </a:solidFill>
              <a:latin typeface="Calibri" panose="020F0502020204030204"/>
            </a:endParaRPr>
          </a:p>
        </p:txBody>
      </p:sp>
      <p:sp>
        <p:nvSpPr>
          <p:cNvPr id="84" name="TextBox 83"/>
          <p:cNvSpPr txBox="1"/>
          <p:nvPr/>
        </p:nvSpPr>
        <p:spPr>
          <a:xfrm>
            <a:off x="2282787" y="5427087"/>
            <a:ext cx="3634617" cy="584775"/>
          </a:xfrm>
          <a:prstGeom prst="rect">
            <a:avLst/>
          </a:prstGeom>
          <a:noFill/>
        </p:spPr>
        <p:txBody>
          <a:bodyPr wrap="square" rtlCol="0" anchor="b">
            <a:spAutoFit/>
          </a:bodyPr>
          <a:lstStyle/>
          <a:p>
            <a:pPr algn="ctr" defTabSz="914400"/>
            <a:r>
              <a:rPr lang="en-US" sz="1600" b="1" dirty="0" smtClean="0">
                <a:solidFill>
                  <a:prstClr val="black"/>
                </a:solidFill>
              </a:rPr>
              <a:t>Farm Load Balancin</a:t>
            </a:r>
            <a:r>
              <a:rPr lang="en-US" sz="1600" b="1" dirty="0">
                <a:solidFill>
                  <a:prstClr val="black"/>
                </a:solidFill>
              </a:rPr>
              <a:t>g</a:t>
            </a:r>
            <a:r>
              <a:rPr lang="en-US" sz="1600" dirty="0" smtClean="0">
                <a:solidFill>
                  <a:prstClr val="black"/>
                </a:solidFill>
              </a:rPr>
              <a:t> </a:t>
            </a:r>
          </a:p>
          <a:p>
            <a:pPr algn="ctr" defTabSz="914400"/>
            <a:r>
              <a:rPr lang="en-US" sz="1600" i="1" dirty="0" smtClean="0">
                <a:solidFill>
                  <a:prstClr val="black"/>
                </a:solidFill>
              </a:rPr>
              <a:t>WCF Service </a:t>
            </a:r>
            <a:r>
              <a:rPr lang="en-US" sz="1600" i="1" dirty="0" err="1" smtClean="0">
                <a:solidFill>
                  <a:prstClr val="black"/>
                </a:solidFill>
              </a:rPr>
              <a:t>EndPoints</a:t>
            </a:r>
            <a:endParaRPr lang="en-US" sz="1600" i="1" dirty="0">
              <a:solidFill>
                <a:prstClr val="black"/>
              </a:solidFill>
            </a:endParaRPr>
          </a:p>
        </p:txBody>
      </p:sp>
      <p:sp>
        <p:nvSpPr>
          <p:cNvPr id="5" name="Title 4"/>
          <p:cNvSpPr>
            <a:spLocks noGrp="1"/>
          </p:cNvSpPr>
          <p:nvPr>
            <p:ph type="title"/>
          </p:nvPr>
        </p:nvSpPr>
        <p:spPr/>
        <p:txBody>
          <a:bodyPr/>
          <a:lstStyle/>
          <a:p>
            <a:r>
              <a:rPr lang="en-US" b="1" dirty="0"/>
              <a:t>Farm:</a:t>
            </a:r>
            <a:r>
              <a:rPr lang="en-US" dirty="0"/>
              <a:t> Load Balancing the SSA </a:t>
            </a:r>
            <a:r>
              <a:rPr lang="en-US" dirty="0" err="1"/>
              <a:t>EndPoint</a:t>
            </a:r>
            <a:endParaRPr lang="en-US" dirty="0"/>
          </a:p>
        </p:txBody>
      </p:sp>
    </p:spTree>
    <p:extLst>
      <p:ext uri="{BB962C8B-B14F-4D97-AF65-F5344CB8AC3E}">
        <p14:creationId xmlns:p14="http://schemas.microsoft.com/office/powerpoint/2010/main" val="312599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Who is this session for?</a:t>
            </a:r>
            <a:endParaRPr lang="en-US" dirty="0"/>
          </a:p>
        </p:txBody>
      </p:sp>
      <p:sp>
        <p:nvSpPr>
          <p:cNvPr id="6" name="Text Placeholder 5"/>
          <p:cNvSpPr>
            <a:spLocks noGrp="1"/>
          </p:cNvSpPr>
          <p:nvPr>
            <p:ph type="body" sz="quarter" idx="11"/>
          </p:nvPr>
        </p:nvSpPr>
        <p:spPr>
          <a:xfrm>
            <a:off x="274639" y="1212849"/>
            <a:ext cx="11889564" cy="3662541"/>
          </a:xfrm>
        </p:spPr>
        <p:txBody>
          <a:bodyPr/>
          <a:lstStyle/>
          <a:p>
            <a:r>
              <a:rPr lang="en-US" dirty="0" smtClean="0"/>
              <a:t>SharePoint IT professionals who support/manage Search environments</a:t>
            </a:r>
          </a:p>
          <a:p>
            <a:pPr lvl="1"/>
            <a:r>
              <a:rPr lang="en-US" dirty="0" smtClean="0"/>
              <a:t>300 level content</a:t>
            </a:r>
          </a:p>
          <a:p>
            <a:pPr lvl="1"/>
            <a:r>
              <a:rPr lang="en-US" dirty="0" smtClean="0"/>
              <a:t>Discussion of </a:t>
            </a:r>
            <a:r>
              <a:rPr lang="en-US" smtClean="0"/>
              <a:t>Search internals</a:t>
            </a:r>
            <a:endParaRPr lang="en-US" dirty="0"/>
          </a:p>
          <a:p>
            <a:pPr lvl="1"/>
            <a:endParaRPr lang="en-US" dirty="0" smtClean="0"/>
          </a:p>
          <a:p>
            <a:r>
              <a:rPr lang="en-US" dirty="0" smtClean="0"/>
              <a:t>Ask the Experts</a:t>
            </a:r>
          </a:p>
          <a:p>
            <a:pPr lvl="1"/>
            <a:r>
              <a:rPr lang="en-US" dirty="0" smtClean="0"/>
              <a:t>Come find us to talk more about Search</a:t>
            </a:r>
          </a:p>
          <a:p>
            <a:pPr lvl="1"/>
            <a:endParaRPr lang="en-US" dirty="0" smtClean="0"/>
          </a:p>
        </p:txBody>
      </p:sp>
    </p:spTree>
    <p:extLst>
      <p:ext uri="{BB962C8B-B14F-4D97-AF65-F5344CB8AC3E}">
        <p14:creationId xmlns:p14="http://schemas.microsoft.com/office/powerpoint/2010/main" val="621297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Farm Topology: </a:t>
            </a:r>
            <a:r>
              <a:rPr lang="en-US" dirty="0" smtClean="0"/>
              <a:t>Error Handling</a:t>
            </a:r>
            <a:endParaRPr lang="en-US" dirty="0"/>
          </a:p>
        </p:txBody>
      </p:sp>
      <p:sp>
        <p:nvSpPr>
          <p:cNvPr id="6" name="TextBox 5"/>
          <p:cNvSpPr txBox="1"/>
          <p:nvPr/>
        </p:nvSpPr>
        <p:spPr>
          <a:xfrm>
            <a:off x="264753" y="4411662"/>
            <a:ext cx="11909336" cy="2520690"/>
          </a:xfrm>
          <a:prstGeom prst="rect">
            <a:avLst/>
          </a:prstGeom>
          <a:noFill/>
        </p:spPr>
        <p:txBody>
          <a:bodyPr wrap="square" lIns="182880" tIns="146304" rIns="182880" bIns="146304" rtlCol="0">
            <a:spAutoFit/>
          </a:bodyPr>
          <a:lstStyle/>
          <a:p>
            <a:pPr>
              <a:lnSpc>
                <a:spcPct val="90000"/>
              </a:lnSpc>
              <a:spcAft>
                <a:spcPts val="600"/>
              </a:spcAft>
            </a:pPr>
            <a:r>
              <a:rPr lang="en-US" b="1" dirty="0" smtClean="0">
                <a:solidFill>
                  <a:srgbClr val="E6E6E6">
                    <a:lumMod val="10000"/>
                  </a:srgbClr>
                </a:solidFill>
                <a:latin typeface="Consolas" panose="020B0609020204030204" pitchFamily="49" charset="0"/>
                <a:cs typeface="Consolas" panose="020B0609020204030204" pitchFamily="49" charset="0"/>
              </a:rPr>
              <a:t>SharePoint Foundation     Topology</a:t>
            </a:r>
            <a:r>
              <a:rPr lang="en-US" b="1" dirty="0">
                <a:solidFill>
                  <a:srgbClr val="E6E6E6">
                    <a:lumMod val="10000"/>
                  </a:srgbClr>
                </a:solidFill>
                <a:latin typeface="Consolas" panose="020B0609020204030204" pitchFamily="49" charset="0"/>
                <a:cs typeface="Consolas" panose="020B0609020204030204" pitchFamily="49" charset="0"/>
              </a:rPr>
              <a:t> </a:t>
            </a:r>
            <a:r>
              <a:rPr lang="en-US" b="1" dirty="0" smtClean="0">
                <a:solidFill>
                  <a:srgbClr val="E6E6E6">
                    <a:lumMod val="10000"/>
                  </a:srgbClr>
                </a:solidFill>
                <a:latin typeface="Consolas" panose="020B0609020204030204" pitchFamily="49" charset="0"/>
                <a:cs typeface="Consolas" panose="020B0609020204030204" pitchFamily="49" charset="0"/>
              </a:rPr>
              <a:t>    8313</a:t>
            </a:r>
            <a:r>
              <a:rPr lang="en-US" b="1" dirty="0">
                <a:solidFill>
                  <a:srgbClr val="E6E6E6">
                    <a:lumMod val="10000"/>
                  </a:srgbClr>
                </a:solidFill>
                <a:latin typeface="Consolas" panose="020B0609020204030204" pitchFamily="49" charset="0"/>
                <a:cs typeface="Consolas" panose="020B0609020204030204" pitchFamily="49" charset="0"/>
              </a:rPr>
              <a:t> </a:t>
            </a:r>
            <a:r>
              <a:rPr lang="en-US" b="1" dirty="0" smtClean="0">
                <a:solidFill>
                  <a:srgbClr val="E6E6E6">
                    <a:lumMod val="10000"/>
                  </a:srgbClr>
                </a:solidFill>
                <a:latin typeface="Consolas" panose="020B0609020204030204" pitchFamily="49" charset="0"/>
                <a:cs typeface="Consolas" panose="020B0609020204030204" pitchFamily="49" charset="0"/>
              </a:rPr>
              <a:t>    Critical</a:t>
            </a:r>
            <a:endParaRPr lang="en-US" b="1" dirty="0">
              <a:solidFill>
                <a:srgbClr val="E6E6E6">
                  <a:lumMod val="10000"/>
                </a:srgbClr>
              </a:solidFill>
              <a:latin typeface="Consolas" panose="020B0609020204030204" pitchFamily="49" charset="0"/>
              <a:cs typeface="Consolas" panose="020B0609020204030204" pitchFamily="49" charset="0"/>
            </a:endParaRPr>
          </a:p>
          <a:p>
            <a:pPr>
              <a:lnSpc>
                <a:spcPct val="90000"/>
              </a:lnSpc>
              <a:spcAft>
                <a:spcPts val="600"/>
              </a:spcAft>
            </a:pPr>
            <a:r>
              <a:rPr lang="en-US" dirty="0" smtClean="0">
                <a:solidFill>
                  <a:srgbClr val="505050"/>
                </a:solidFill>
                <a:latin typeface="Consolas" panose="020B0609020204030204" pitchFamily="49" charset="0"/>
                <a:cs typeface="Consolas" panose="020B0609020204030204" pitchFamily="49" charset="0"/>
              </a:rPr>
              <a:t>A </a:t>
            </a:r>
            <a:r>
              <a:rPr lang="en-US" dirty="0">
                <a:solidFill>
                  <a:srgbClr val="505050"/>
                </a:solidFill>
                <a:latin typeface="Consolas" panose="020B0609020204030204" pitchFamily="49" charset="0"/>
                <a:cs typeface="Consolas" panose="020B0609020204030204" pitchFamily="49" charset="0"/>
              </a:rPr>
              <a:t>failure was reported when trying to invoke a service application: </a:t>
            </a:r>
            <a:r>
              <a:rPr lang="en-US" b="1" dirty="0" err="1">
                <a:solidFill>
                  <a:srgbClr val="FF0000"/>
                </a:solidFill>
                <a:latin typeface="Consolas" panose="020B0609020204030204" pitchFamily="49" charset="0"/>
                <a:cs typeface="Consolas" panose="020B0609020204030204" pitchFamily="49" charset="0"/>
              </a:rPr>
              <a:t>EndpointFailure</a:t>
            </a:r>
            <a:r>
              <a:rPr lang="en-US" dirty="0">
                <a:solidFill>
                  <a:srgbClr val="505050"/>
                </a:solidFill>
                <a:latin typeface="Consolas" panose="020B0609020204030204" pitchFamily="49" charset="0"/>
                <a:cs typeface="Consolas" panose="020B0609020204030204" pitchFamily="49" charset="0"/>
              </a:rPr>
              <a:t>  </a:t>
            </a:r>
            <a:r>
              <a:rPr lang="en-US" dirty="0" smtClean="0">
                <a:solidFill>
                  <a:srgbClr val="505050"/>
                </a:solidFill>
                <a:latin typeface="Consolas" panose="020B0609020204030204" pitchFamily="49" charset="0"/>
                <a:cs typeface="Consolas" panose="020B0609020204030204" pitchFamily="49" charset="0"/>
              </a:rPr>
              <a:t> </a:t>
            </a:r>
          </a:p>
          <a:p>
            <a:pPr>
              <a:lnSpc>
                <a:spcPct val="90000"/>
              </a:lnSpc>
              <a:spcAft>
                <a:spcPts val="600"/>
              </a:spcAft>
            </a:pPr>
            <a:r>
              <a:rPr lang="en-US" dirty="0" smtClean="0">
                <a:solidFill>
                  <a:srgbClr val="505050"/>
                </a:solidFill>
                <a:latin typeface="Consolas" panose="020B0609020204030204" pitchFamily="49" charset="0"/>
                <a:cs typeface="Consolas" panose="020B0609020204030204" pitchFamily="49" charset="0"/>
              </a:rPr>
              <a:t>Process </a:t>
            </a:r>
            <a:r>
              <a:rPr lang="en-US" dirty="0">
                <a:solidFill>
                  <a:srgbClr val="505050"/>
                </a:solidFill>
                <a:latin typeface="Consolas" panose="020B0609020204030204" pitchFamily="49" charset="0"/>
                <a:cs typeface="Consolas" panose="020B0609020204030204" pitchFamily="49" charset="0"/>
              </a:rPr>
              <a:t>Name: </a:t>
            </a:r>
            <a:r>
              <a:rPr lang="en-US" dirty="0" smtClean="0">
                <a:solidFill>
                  <a:srgbClr val="505050"/>
                </a:solidFill>
                <a:latin typeface="Consolas" panose="020B0609020204030204" pitchFamily="49" charset="0"/>
                <a:cs typeface="Consolas" panose="020B0609020204030204" pitchFamily="49" charset="0"/>
              </a:rPr>
              <a:t>OWSTIMER   </a:t>
            </a:r>
            <a:r>
              <a:rPr lang="en-US" dirty="0" smtClean="0">
                <a:solidFill>
                  <a:srgbClr val="505050">
                    <a:lumMod val="20000"/>
                    <a:lumOff val="80000"/>
                  </a:srgbClr>
                </a:solidFill>
                <a:latin typeface="Consolas" panose="020B0609020204030204" pitchFamily="49" charset="0"/>
                <a:cs typeface="Consolas" panose="020B0609020204030204" pitchFamily="49" charset="0"/>
              </a:rPr>
              <a:t>Process </a:t>
            </a:r>
            <a:r>
              <a:rPr lang="en-US" dirty="0">
                <a:solidFill>
                  <a:srgbClr val="505050">
                    <a:lumMod val="20000"/>
                    <a:lumOff val="80000"/>
                  </a:srgbClr>
                </a:solidFill>
                <a:latin typeface="Consolas" panose="020B0609020204030204" pitchFamily="49" charset="0"/>
                <a:cs typeface="Consolas" panose="020B0609020204030204" pitchFamily="49" charset="0"/>
              </a:rPr>
              <a:t>ID: </a:t>
            </a:r>
            <a:r>
              <a:rPr lang="en-US" dirty="0" smtClean="0">
                <a:solidFill>
                  <a:srgbClr val="505050">
                    <a:lumMod val="20000"/>
                    <a:lumOff val="80000"/>
                  </a:srgbClr>
                </a:solidFill>
                <a:latin typeface="Consolas" panose="020B0609020204030204" pitchFamily="49" charset="0"/>
                <a:cs typeface="Consolas" panose="020B0609020204030204" pitchFamily="49" charset="0"/>
              </a:rPr>
              <a:t>12345   </a:t>
            </a:r>
            <a:r>
              <a:rPr lang="en-US" dirty="0" err="1" smtClean="0">
                <a:solidFill>
                  <a:srgbClr val="505050">
                    <a:lumMod val="20000"/>
                    <a:lumOff val="80000"/>
                  </a:srgbClr>
                </a:solidFill>
                <a:latin typeface="Consolas" panose="020B0609020204030204" pitchFamily="49" charset="0"/>
                <a:cs typeface="Consolas" panose="020B0609020204030204" pitchFamily="49" charset="0"/>
              </a:rPr>
              <a:t>AppDomain</a:t>
            </a:r>
            <a:r>
              <a:rPr lang="en-US" dirty="0" smtClean="0">
                <a:solidFill>
                  <a:srgbClr val="505050">
                    <a:lumMod val="20000"/>
                    <a:lumOff val="80000"/>
                  </a:srgbClr>
                </a:solidFill>
                <a:latin typeface="Consolas" panose="020B0609020204030204" pitchFamily="49" charset="0"/>
                <a:cs typeface="Consolas" panose="020B0609020204030204" pitchFamily="49" charset="0"/>
              </a:rPr>
              <a:t> </a:t>
            </a:r>
            <a:r>
              <a:rPr lang="en-US" dirty="0">
                <a:solidFill>
                  <a:srgbClr val="505050">
                    <a:lumMod val="20000"/>
                    <a:lumOff val="80000"/>
                  </a:srgbClr>
                </a:solidFill>
                <a:latin typeface="Consolas" panose="020B0609020204030204" pitchFamily="49" charset="0"/>
                <a:cs typeface="Consolas" panose="020B0609020204030204" pitchFamily="49" charset="0"/>
              </a:rPr>
              <a:t>Name: </a:t>
            </a:r>
            <a:r>
              <a:rPr lang="en-US" dirty="0" err="1" smtClean="0">
                <a:solidFill>
                  <a:srgbClr val="505050">
                    <a:lumMod val="20000"/>
                    <a:lumOff val="80000"/>
                  </a:srgbClr>
                </a:solidFill>
                <a:latin typeface="Consolas" panose="020B0609020204030204" pitchFamily="49" charset="0"/>
                <a:cs typeface="Consolas" panose="020B0609020204030204" pitchFamily="49" charset="0"/>
              </a:rPr>
              <a:t>DefaultDomain</a:t>
            </a:r>
            <a:r>
              <a:rPr lang="en-US" dirty="0">
                <a:solidFill>
                  <a:srgbClr val="505050">
                    <a:lumMod val="20000"/>
                    <a:lumOff val="80000"/>
                  </a:srgbClr>
                </a:solidFill>
                <a:latin typeface="Consolas" panose="020B0609020204030204" pitchFamily="49" charset="0"/>
                <a:cs typeface="Consolas" panose="020B0609020204030204" pitchFamily="49" charset="0"/>
              </a:rPr>
              <a:t> </a:t>
            </a:r>
            <a:r>
              <a:rPr lang="en-US" dirty="0" smtClean="0">
                <a:solidFill>
                  <a:srgbClr val="505050">
                    <a:lumMod val="20000"/>
                    <a:lumOff val="80000"/>
                  </a:srgbClr>
                </a:solidFill>
                <a:latin typeface="Consolas" panose="020B0609020204030204" pitchFamily="49" charset="0"/>
                <a:cs typeface="Consolas" panose="020B0609020204030204" pitchFamily="49" charset="0"/>
              </a:rPr>
              <a:t>  </a:t>
            </a:r>
            <a:r>
              <a:rPr lang="en-US" dirty="0" err="1" smtClean="0">
                <a:solidFill>
                  <a:srgbClr val="505050">
                    <a:lumMod val="20000"/>
                    <a:lumOff val="80000"/>
                  </a:srgbClr>
                </a:solidFill>
                <a:latin typeface="Consolas" panose="020B0609020204030204" pitchFamily="49" charset="0"/>
                <a:cs typeface="Consolas" panose="020B0609020204030204" pitchFamily="49" charset="0"/>
              </a:rPr>
              <a:t>AppDomain</a:t>
            </a:r>
            <a:r>
              <a:rPr lang="en-US" dirty="0" smtClean="0">
                <a:solidFill>
                  <a:srgbClr val="505050">
                    <a:lumMod val="20000"/>
                    <a:lumOff val="80000"/>
                  </a:srgbClr>
                </a:solidFill>
                <a:latin typeface="Consolas" panose="020B0609020204030204" pitchFamily="49" charset="0"/>
                <a:cs typeface="Consolas" panose="020B0609020204030204" pitchFamily="49" charset="0"/>
              </a:rPr>
              <a:t> </a:t>
            </a:r>
            <a:r>
              <a:rPr lang="en-US" dirty="0">
                <a:solidFill>
                  <a:srgbClr val="505050">
                    <a:lumMod val="20000"/>
                    <a:lumOff val="80000"/>
                  </a:srgbClr>
                </a:solidFill>
                <a:latin typeface="Consolas" panose="020B0609020204030204" pitchFamily="49" charset="0"/>
                <a:cs typeface="Consolas" panose="020B0609020204030204" pitchFamily="49" charset="0"/>
              </a:rPr>
              <a:t>ID: </a:t>
            </a:r>
            <a:r>
              <a:rPr lang="en-US" dirty="0" smtClean="0">
                <a:solidFill>
                  <a:srgbClr val="505050">
                    <a:lumMod val="20000"/>
                    <a:lumOff val="80000"/>
                  </a:srgbClr>
                </a:solidFill>
                <a:latin typeface="Consolas" panose="020B0609020204030204" pitchFamily="49" charset="0"/>
                <a:cs typeface="Consolas" panose="020B0609020204030204" pitchFamily="49" charset="0"/>
              </a:rPr>
              <a:t>1 Service </a:t>
            </a:r>
            <a:r>
              <a:rPr lang="en-US" dirty="0">
                <a:solidFill>
                  <a:srgbClr val="505050">
                    <a:lumMod val="20000"/>
                    <a:lumOff val="80000"/>
                  </a:srgbClr>
                </a:solidFill>
                <a:latin typeface="Consolas" panose="020B0609020204030204" pitchFamily="49" charset="0"/>
                <a:cs typeface="Consolas" panose="020B0609020204030204" pitchFamily="49" charset="0"/>
              </a:rPr>
              <a:t>Application Uri: </a:t>
            </a:r>
            <a:r>
              <a:rPr lang="en-US" dirty="0" smtClean="0">
                <a:solidFill>
                  <a:srgbClr val="505050">
                    <a:lumMod val="20000"/>
                    <a:lumOff val="80000"/>
                  </a:srgbClr>
                </a:solidFill>
                <a:latin typeface="Consolas" panose="020B0609020204030204" pitchFamily="49" charset="0"/>
                <a:cs typeface="Consolas" panose="020B0609020204030204" pitchFamily="49" charset="0"/>
              </a:rPr>
              <a:t>urn:schemas-microsoft-com:sharepoint:service:144f1459cc294525bf691… #authority=</a:t>
            </a:r>
            <a:r>
              <a:rPr lang="en-US" dirty="0" err="1" smtClean="0">
                <a:solidFill>
                  <a:srgbClr val="505050">
                    <a:lumMod val="20000"/>
                    <a:lumOff val="80000"/>
                  </a:srgbClr>
                </a:solidFill>
                <a:latin typeface="Consolas" panose="020B0609020204030204" pitchFamily="49" charset="0"/>
                <a:cs typeface="Consolas" panose="020B0609020204030204" pitchFamily="49" charset="0"/>
              </a:rPr>
              <a:t>urn:uuid</a:t>
            </a:r>
            <a:r>
              <a:rPr lang="en-US" dirty="0" smtClean="0">
                <a:solidFill>
                  <a:srgbClr val="505050">
                    <a:lumMod val="20000"/>
                    <a:lumOff val="80000"/>
                  </a:srgbClr>
                </a:solidFill>
                <a:latin typeface="Consolas" panose="020B0609020204030204" pitchFamily="49" charset="0"/>
                <a:cs typeface="Consolas" panose="020B0609020204030204" pitchFamily="49" charset="0"/>
              </a:rPr>
              <a:t>…&amp;</a:t>
            </a:r>
            <a:r>
              <a:rPr lang="en-US" dirty="0" smtClean="0">
                <a:solidFill>
                  <a:srgbClr val="505050"/>
                </a:solidFill>
                <a:latin typeface="Consolas" panose="020B0609020204030204" pitchFamily="49" charset="0"/>
                <a:cs typeface="Consolas" panose="020B0609020204030204" pitchFamily="49" charset="0"/>
              </a:rPr>
              <a:t>authority=https://someserver:32844/Topology/topology.svc</a:t>
            </a:r>
          </a:p>
          <a:p>
            <a:pPr>
              <a:lnSpc>
                <a:spcPct val="90000"/>
              </a:lnSpc>
              <a:spcAft>
                <a:spcPts val="600"/>
              </a:spcAft>
            </a:pPr>
            <a:r>
              <a:rPr lang="en-US" dirty="0" smtClean="0">
                <a:solidFill>
                  <a:srgbClr val="505050"/>
                </a:solidFill>
                <a:latin typeface="Consolas" panose="020B0609020204030204" pitchFamily="49" charset="0"/>
                <a:cs typeface="Consolas" panose="020B0609020204030204" pitchFamily="49" charset="0"/>
              </a:rPr>
              <a:t>Active </a:t>
            </a:r>
            <a:r>
              <a:rPr lang="en-US" dirty="0">
                <a:solidFill>
                  <a:srgbClr val="505050"/>
                </a:solidFill>
                <a:latin typeface="Consolas" panose="020B0609020204030204" pitchFamily="49" charset="0"/>
                <a:cs typeface="Consolas" panose="020B0609020204030204" pitchFamily="49" charset="0"/>
              </a:rPr>
              <a:t>Endpoints: 2</a:t>
            </a:r>
            <a:r>
              <a:rPr lang="en-US" dirty="0" smtClean="0">
                <a:solidFill>
                  <a:srgbClr val="505050"/>
                </a:solidFill>
                <a:latin typeface="Consolas" panose="020B0609020204030204" pitchFamily="49" charset="0"/>
                <a:cs typeface="Consolas" panose="020B0609020204030204" pitchFamily="49" charset="0"/>
              </a:rPr>
              <a:t>   </a:t>
            </a:r>
            <a:r>
              <a:rPr lang="en-US" dirty="0" smtClean="0">
                <a:solidFill>
                  <a:srgbClr val="009900"/>
                </a:solidFill>
                <a:latin typeface="Segoe UI Light"/>
                <a:cs typeface="Consolas" panose="020B0609020204030204" pitchFamily="49" charset="0"/>
              </a:rPr>
              <a:t>#the total number of known </a:t>
            </a:r>
            <a:r>
              <a:rPr lang="en-US" dirty="0" err="1" smtClean="0">
                <a:solidFill>
                  <a:srgbClr val="009900"/>
                </a:solidFill>
                <a:latin typeface="Segoe UI Light"/>
                <a:cs typeface="Consolas" panose="020B0609020204030204" pitchFamily="49" charset="0"/>
              </a:rPr>
              <a:t>EndPoints</a:t>
            </a:r>
            <a:r>
              <a:rPr lang="en-US" dirty="0" smtClean="0">
                <a:solidFill>
                  <a:srgbClr val="009900"/>
                </a:solidFill>
                <a:latin typeface="Segoe UI Light"/>
                <a:cs typeface="Consolas" panose="020B0609020204030204" pitchFamily="49" charset="0"/>
              </a:rPr>
              <a:t> for this Service Application</a:t>
            </a:r>
            <a:r>
              <a:rPr lang="en-US" dirty="0" smtClean="0">
                <a:solidFill>
                  <a:srgbClr val="505050"/>
                </a:solidFill>
                <a:latin typeface="Consolas" panose="020B0609020204030204" pitchFamily="49" charset="0"/>
                <a:cs typeface="Consolas" panose="020B0609020204030204" pitchFamily="49" charset="0"/>
              </a:rPr>
              <a:t>                                                                  Failed </a:t>
            </a:r>
            <a:r>
              <a:rPr lang="en-US" dirty="0">
                <a:solidFill>
                  <a:srgbClr val="505050"/>
                </a:solidFill>
                <a:latin typeface="Consolas" panose="020B0609020204030204" pitchFamily="49" charset="0"/>
                <a:cs typeface="Consolas" panose="020B0609020204030204" pitchFamily="49" charset="0"/>
              </a:rPr>
              <a:t>Endpoints:1  </a:t>
            </a:r>
            <a:r>
              <a:rPr lang="en-US" dirty="0" smtClean="0">
                <a:solidFill>
                  <a:srgbClr val="505050"/>
                </a:solidFill>
                <a:latin typeface="Consolas" panose="020B0609020204030204" pitchFamily="49" charset="0"/>
                <a:cs typeface="Consolas" panose="020B0609020204030204" pitchFamily="49" charset="0"/>
              </a:rPr>
              <a:t>                                                                  </a:t>
            </a:r>
            <a:r>
              <a:rPr lang="en-US" b="1" dirty="0" smtClean="0">
                <a:solidFill>
                  <a:srgbClr val="FF0000"/>
                </a:solidFill>
                <a:latin typeface="Consolas" panose="020B0609020204030204" pitchFamily="49" charset="0"/>
                <a:cs typeface="Consolas" panose="020B0609020204030204" pitchFamily="49" charset="0"/>
              </a:rPr>
              <a:t>Affected </a:t>
            </a:r>
            <a:r>
              <a:rPr lang="en-US" b="1" dirty="0">
                <a:solidFill>
                  <a:srgbClr val="FF0000"/>
                </a:solidFill>
                <a:latin typeface="Consolas" panose="020B0609020204030204" pitchFamily="49" charset="0"/>
                <a:cs typeface="Consolas" panose="020B0609020204030204" pitchFamily="49" charset="0"/>
              </a:rPr>
              <a:t>Endpoint: </a:t>
            </a:r>
            <a:r>
              <a:rPr lang="en-US" u="sng" dirty="0">
                <a:solidFill>
                  <a:srgbClr val="505050"/>
                </a:solidFill>
                <a:latin typeface="Consolas" panose="020B0609020204030204" pitchFamily="49" charset="0"/>
                <a:cs typeface="Consolas" panose="020B0609020204030204" pitchFamily="49" charset="0"/>
                <a:hlinkClick r:id="rId3"/>
              </a:rPr>
              <a:t>http</a:t>
            </a:r>
            <a:r>
              <a:rPr lang="en-US" u="sng" dirty="0" smtClean="0">
                <a:solidFill>
                  <a:srgbClr val="505050"/>
                </a:solidFill>
                <a:latin typeface="Consolas" panose="020B0609020204030204" pitchFamily="49" charset="0"/>
                <a:cs typeface="Consolas" panose="020B0609020204030204" pitchFamily="49" charset="0"/>
                <a:hlinkClick r:id="rId3"/>
              </a:rPr>
              <a:t>://qpcServer:32843/-GUID-of-the-SSA-/</a:t>
            </a:r>
            <a:r>
              <a:rPr lang="en-US" b="1" u="sng" dirty="0" smtClean="0">
                <a:solidFill>
                  <a:srgbClr val="505050"/>
                </a:solidFill>
                <a:latin typeface="Consolas" panose="020B0609020204030204" pitchFamily="49" charset="0"/>
                <a:cs typeface="Consolas" panose="020B0609020204030204" pitchFamily="49" charset="0"/>
                <a:hlinkClick r:id="rId3"/>
              </a:rPr>
              <a:t>SearchService.svc</a:t>
            </a:r>
            <a:endParaRPr lang="en-US" b="1" dirty="0" smtClean="0">
              <a:solidFill>
                <a:srgbClr val="505050"/>
              </a:solidFill>
              <a:latin typeface="Consolas" panose="020B0609020204030204" pitchFamily="49" charset="0"/>
              <a:cs typeface="Consolas" panose="020B0609020204030204" pitchFamily="49" charset="0"/>
            </a:endParaRPr>
          </a:p>
        </p:txBody>
      </p:sp>
      <p:grpSp>
        <p:nvGrpSpPr>
          <p:cNvPr id="68" name="Group 67"/>
          <p:cNvGrpSpPr/>
          <p:nvPr/>
        </p:nvGrpSpPr>
        <p:grpSpPr>
          <a:xfrm>
            <a:off x="2720062" y="1723970"/>
            <a:ext cx="2746317" cy="1459878"/>
            <a:chOff x="750497" y="2181927"/>
            <a:chExt cx="2746317" cy="1459878"/>
          </a:xfrm>
        </p:grpSpPr>
        <p:sp>
          <p:nvSpPr>
            <p:cNvPr id="69" name="Cloud 68"/>
            <p:cNvSpPr/>
            <p:nvPr/>
          </p:nvSpPr>
          <p:spPr>
            <a:xfrm>
              <a:off x="750497" y="2430462"/>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70" name="Straight Arrow Connector 69"/>
            <p:cNvCxnSpPr/>
            <p:nvPr/>
          </p:nvCxnSpPr>
          <p:spPr>
            <a:xfrm flipH="1">
              <a:off x="1951037" y="2776287"/>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82" name="Straight Arrow Connector 81"/>
            <p:cNvCxnSpPr/>
            <p:nvPr/>
          </p:nvCxnSpPr>
          <p:spPr>
            <a:xfrm flipH="1">
              <a:off x="1913331" y="2843288"/>
              <a:ext cx="4572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83" name="Group 82"/>
            <p:cNvGrpSpPr/>
            <p:nvPr/>
          </p:nvGrpSpPr>
          <p:grpSpPr>
            <a:xfrm>
              <a:off x="2308094" y="2181927"/>
              <a:ext cx="1188720" cy="1459878"/>
              <a:chOff x="3273187" y="1616566"/>
              <a:chExt cx="1188720" cy="1459878"/>
            </a:xfrm>
          </p:grpSpPr>
          <p:sp>
            <p:nvSpPr>
              <p:cNvPr id="86" name="TextBox 85"/>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87" name="Group 86"/>
              <p:cNvGrpSpPr>
                <a:grpSpLocks noChangeAspect="1"/>
              </p:cNvGrpSpPr>
              <p:nvPr/>
            </p:nvGrpSpPr>
            <p:grpSpPr>
              <a:xfrm>
                <a:off x="3273187" y="1616566"/>
                <a:ext cx="1188720" cy="1188720"/>
                <a:chOff x="792585" y="608726"/>
                <a:chExt cx="1714500" cy="1714500"/>
              </a:xfrm>
            </p:grpSpPr>
            <p:pic>
              <p:nvPicPr>
                <p:cNvPr id="88" name="Picture 8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89" name="Picture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grpSp>
      <p:grpSp>
        <p:nvGrpSpPr>
          <p:cNvPr id="90" name="Group 89"/>
          <p:cNvGrpSpPr/>
          <p:nvPr/>
        </p:nvGrpSpPr>
        <p:grpSpPr>
          <a:xfrm>
            <a:off x="5286018" y="3083911"/>
            <a:ext cx="1280160" cy="79035"/>
            <a:chOff x="3431073" y="3466708"/>
            <a:chExt cx="1371600" cy="79035"/>
          </a:xfrm>
        </p:grpSpPr>
        <p:cxnSp>
          <p:nvCxnSpPr>
            <p:cNvPr id="91" name="Straight Arrow Connector 90"/>
            <p:cNvCxnSpPr/>
            <p:nvPr/>
          </p:nvCxnSpPr>
          <p:spPr>
            <a:xfrm rot="1200000">
              <a:off x="3431073" y="3545743"/>
              <a:ext cx="1371600" cy="0"/>
            </a:xfrm>
            <a:prstGeom prst="straightConnector1">
              <a:avLst/>
            </a:prstGeom>
            <a:noFill/>
            <a:ln w="19050" cap="flat" cmpd="sng" algn="ctr">
              <a:solidFill>
                <a:srgbClr val="70AD47">
                  <a:lumMod val="75000"/>
                </a:srgbClr>
              </a:solidFill>
              <a:prstDash val="dash"/>
              <a:miter lim="800000"/>
              <a:headEnd type="triangle"/>
              <a:tailEnd type="none"/>
            </a:ln>
            <a:effectLst/>
          </p:spPr>
        </p:cxnSp>
        <p:cxnSp>
          <p:nvCxnSpPr>
            <p:cNvPr id="92" name="Straight Arrow Connector 91"/>
            <p:cNvCxnSpPr/>
            <p:nvPr/>
          </p:nvCxnSpPr>
          <p:spPr>
            <a:xfrm rot="1200000">
              <a:off x="3456369" y="3466708"/>
              <a:ext cx="1325880" cy="0"/>
            </a:xfrm>
            <a:prstGeom prst="straightConnector1">
              <a:avLst/>
            </a:prstGeom>
            <a:noFill/>
            <a:ln w="25400" cap="flat" cmpd="sng" algn="ctr">
              <a:solidFill>
                <a:schemeClr val="accent1">
                  <a:lumMod val="50000"/>
                </a:schemeClr>
              </a:solidFill>
              <a:prstDash val="solid"/>
              <a:miter lim="800000"/>
              <a:headEnd type="none"/>
              <a:tailEnd type="triangle"/>
            </a:ln>
            <a:effectLst/>
          </p:spPr>
        </p:cxnSp>
      </p:grpSp>
      <p:sp>
        <p:nvSpPr>
          <p:cNvPr id="96" name="TextBox 95"/>
          <p:cNvSpPr txBox="1"/>
          <p:nvPr/>
        </p:nvSpPr>
        <p:spPr>
          <a:xfrm rot="1206758">
            <a:off x="5213683" y="2824702"/>
            <a:ext cx="1548815" cy="276999"/>
          </a:xfrm>
          <a:prstGeom prst="rect">
            <a:avLst/>
          </a:prstGeom>
          <a:noFill/>
        </p:spPr>
        <p:txBody>
          <a:bodyPr wrap="square" rtlCol="0">
            <a:spAutoFit/>
          </a:bodyPr>
          <a:lstStyle/>
          <a:p>
            <a:pPr algn="ctr" defTabSz="914400"/>
            <a:r>
              <a:rPr lang="en-US" sz="1200" dirty="0" err="1" smtClean="0">
                <a:solidFill>
                  <a:prstClr val="black"/>
                </a:solidFill>
                <a:latin typeface="Consolas" panose="020B0609020204030204" pitchFamily="49" charset="0"/>
                <a:cs typeface="Consolas" panose="020B0609020204030204" pitchFamily="49" charset="0"/>
              </a:rPr>
              <a:t>WCFSendRequest</a:t>
            </a:r>
            <a:endParaRPr lang="en-US" sz="1200" dirty="0">
              <a:solidFill>
                <a:prstClr val="black"/>
              </a:solidFill>
              <a:latin typeface="Consolas" panose="020B0609020204030204" pitchFamily="49" charset="0"/>
              <a:cs typeface="Consolas" panose="020B0609020204030204" pitchFamily="49" charset="0"/>
            </a:endParaRPr>
          </a:p>
        </p:txBody>
      </p:sp>
      <p:sp>
        <p:nvSpPr>
          <p:cNvPr id="98" name="Rounded Rectangle 97"/>
          <p:cNvSpPr/>
          <p:nvPr/>
        </p:nvSpPr>
        <p:spPr>
          <a:xfrm>
            <a:off x="6632541" y="1257259"/>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sp>
        <p:nvSpPr>
          <p:cNvPr id="100" name="Rounded Rectangle 99"/>
          <p:cNvSpPr/>
          <p:nvPr/>
        </p:nvSpPr>
        <p:spPr>
          <a:xfrm>
            <a:off x="6639216" y="2883761"/>
            <a:ext cx="1636421" cy="872432"/>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grpSp>
        <p:nvGrpSpPr>
          <p:cNvPr id="4" name="Group 3"/>
          <p:cNvGrpSpPr/>
          <p:nvPr/>
        </p:nvGrpSpPr>
        <p:grpSpPr>
          <a:xfrm>
            <a:off x="5239660" y="860742"/>
            <a:ext cx="3035977" cy="1645920"/>
            <a:chOff x="6068168" y="677862"/>
            <a:chExt cx="3035977" cy="1645920"/>
          </a:xfrm>
        </p:grpSpPr>
        <p:sp>
          <p:nvSpPr>
            <p:cNvPr id="50" name="Rounded Rectangle 49"/>
            <p:cNvSpPr/>
            <p:nvPr/>
          </p:nvSpPr>
          <p:spPr>
            <a:xfrm>
              <a:off x="7467724" y="1074379"/>
              <a:ext cx="1636421" cy="884455"/>
            </a:xfrm>
            <a:prstGeom prst="roundRect">
              <a:avLst/>
            </a:prstGeom>
            <a:solidFill>
              <a:srgbClr val="FF0000"/>
            </a:solidFill>
            <a:ln/>
          </p:spPr>
          <p:style>
            <a:lnRef idx="1">
              <a:schemeClr val="accent5"/>
            </a:lnRef>
            <a:fillRef idx="3">
              <a:schemeClr val="accent5"/>
            </a:fillRef>
            <a:effectRef idx="2">
              <a:schemeClr val="accent5"/>
            </a:effectRef>
            <a:fontRef idx="minor">
              <a:schemeClr val="lt1"/>
            </a:fontRef>
          </p:style>
          <p:txBody>
            <a:bodyPr rtlCol="0" anchor="ctr"/>
            <a:lstStyle/>
            <a:p>
              <a:pPr algn="ctr" defTabSz="914400">
                <a:defRPr/>
              </a:pPr>
              <a:r>
                <a:rPr lang="en-US" sz="2800" b="1" kern="0" dirty="0" smtClean="0">
                  <a:solidFill>
                    <a:prstClr val="white"/>
                  </a:solidFill>
                </a:rPr>
                <a:t>SQ&amp;SS</a:t>
              </a:r>
            </a:p>
            <a:p>
              <a:pPr algn="ctr" defTabSz="914400">
                <a:defRPr/>
              </a:pPr>
              <a:r>
                <a:rPr lang="en-US" sz="1100" kern="0" dirty="0" smtClean="0">
                  <a:solidFill>
                    <a:prstClr val="white"/>
                  </a:solidFill>
                </a:rPr>
                <a:t>Search Query            &amp; Site Settings</a:t>
              </a:r>
              <a:endParaRPr lang="en-US" sz="1100" kern="0" dirty="0">
                <a:solidFill>
                  <a:prstClr val="white"/>
                </a:solidFill>
              </a:endParaRPr>
            </a:p>
          </p:txBody>
        </p:sp>
        <p:sp>
          <p:nvSpPr>
            <p:cNvPr id="51" name="Multiply 50"/>
            <p:cNvSpPr/>
            <p:nvPr/>
          </p:nvSpPr>
          <p:spPr bwMode="auto">
            <a:xfrm>
              <a:off x="7458225" y="677862"/>
              <a:ext cx="1645920" cy="1645920"/>
            </a:xfrm>
            <a:prstGeom prst="mathMultiply">
              <a:avLst/>
            </a:prstGeom>
            <a:solidFill>
              <a:srgbClr val="C0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28" name="Group 27"/>
            <p:cNvGrpSpPr/>
            <p:nvPr/>
          </p:nvGrpSpPr>
          <p:grpSpPr>
            <a:xfrm>
              <a:off x="6068168" y="1835337"/>
              <a:ext cx="1378209" cy="75707"/>
              <a:chOff x="2441692" y="1414172"/>
              <a:chExt cx="1378209" cy="75707"/>
            </a:xfrm>
          </p:grpSpPr>
          <p:cxnSp>
            <p:nvCxnSpPr>
              <p:cNvPr id="29" name="Straight Arrow Connector 28"/>
              <p:cNvCxnSpPr/>
              <p:nvPr/>
            </p:nvCxnSpPr>
            <p:spPr>
              <a:xfrm rot="20400000" flipH="1">
                <a:off x="2441692" y="1414172"/>
                <a:ext cx="1371600" cy="0"/>
              </a:xfrm>
              <a:prstGeom prst="straightConnector1">
                <a:avLst/>
              </a:prstGeom>
              <a:noFill/>
              <a:ln w="25400" cap="flat" cmpd="sng" algn="ctr">
                <a:solidFill>
                  <a:srgbClr val="FF0000">
                    <a:alpha val="30000"/>
                  </a:srgbClr>
                </a:solidFill>
                <a:prstDash val="solid"/>
                <a:miter lim="800000"/>
                <a:headEnd type="triangle"/>
                <a:tailEnd type="none"/>
              </a:ln>
              <a:effectLst/>
            </p:spPr>
          </p:cxnSp>
          <p:cxnSp>
            <p:nvCxnSpPr>
              <p:cNvPr id="30" name="Straight Arrow Connector 29"/>
              <p:cNvCxnSpPr/>
              <p:nvPr/>
            </p:nvCxnSpPr>
            <p:spPr>
              <a:xfrm rot="20400000">
                <a:off x="2448301" y="1489879"/>
                <a:ext cx="1371600" cy="0"/>
              </a:xfrm>
              <a:prstGeom prst="straightConnector1">
                <a:avLst/>
              </a:prstGeom>
              <a:noFill/>
              <a:ln w="19050" cap="flat" cmpd="sng" algn="ctr">
                <a:solidFill>
                  <a:srgbClr val="FF0000">
                    <a:alpha val="30000"/>
                  </a:srgbClr>
                </a:solidFill>
                <a:prstDash val="dash"/>
                <a:miter lim="800000"/>
                <a:headEnd type="triangle"/>
                <a:tailEnd type="none"/>
              </a:ln>
              <a:effectLst/>
            </p:spPr>
          </p:cxnSp>
        </p:grpSp>
      </p:grpSp>
      <p:sp>
        <p:nvSpPr>
          <p:cNvPr id="8" name="Rounded Rectangular Callout 7"/>
          <p:cNvSpPr/>
          <p:nvPr/>
        </p:nvSpPr>
        <p:spPr bwMode="auto">
          <a:xfrm>
            <a:off x="310268" y="3114350"/>
            <a:ext cx="2755452" cy="1194173"/>
          </a:xfrm>
          <a:prstGeom prst="wedgeRoundRectCallout">
            <a:avLst>
              <a:gd name="adj1" fmla="val 72615"/>
              <a:gd name="adj2" fmla="val 72283"/>
              <a:gd name="adj3" fmla="val 16667"/>
            </a:avLst>
          </a:prstGeom>
          <a:ln>
            <a:headEnd type="none" w="med" len="med"/>
            <a:tailEnd type="none" w="med" len="med"/>
          </a:ln>
        </p:spPr>
        <p:style>
          <a:lnRef idx="1">
            <a:schemeClr val="dk1"/>
          </a:lnRef>
          <a:fillRef idx="3">
            <a:schemeClr val="dk1"/>
          </a:fillRef>
          <a:effectRef idx="2">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The Farm takes this failed </a:t>
            </a:r>
            <a:r>
              <a:rPr lang="en-US" sz="2000" dirty="0" err="1" smtClean="0">
                <a:gradFill>
                  <a:gsLst>
                    <a:gs pos="0">
                      <a:srgbClr val="FFFFFF"/>
                    </a:gs>
                    <a:gs pos="100000">
                      <a:srgbClr val="FFFFFF"/>
                    </a:gs>
                  </a:gsLst>
                  <a:lin ang="5400000" scaled="0"/>
                </a:gradFill>
              </a:rPr>
              <a:t>EndPoint</a:t>
            </a:r>
            <a:r>
              <a:rPr lang="en-US" sz="2000" dirty="0" smtClean="0">
                <a:gradFill>
                  <a:gsLst>
                    <a:gs pos="0">
                      <a:srgbClr val="FFFFFF"/>
                    </a:gs>
                    <a:gs pos="100000">
                      <a:srgbClr val="FFFFFF"/>
                    </a:gs>
                  </a:gsLst>
                  <a:lin ang="5400000" scaled="0"/>
                </a:gradFill>
              </a:rPr>
              <a:t> out of rotation for 10 min</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541458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90"/>
                                        </p:tgtEl>
                                        <p:attrNameLst>
                                          <p:attrName>style.visibility</p:attrName>
                                        </p:attrNameLst>
                                      </p:cBhvr>
                                      <p:to>
                                        <p:strVal val="visible"/>
                                      </p:to>
                                    </p:set>
                                    <p:animEffect transition="in" filter="wipe(left)">
                                      <p:cBhvr>
                                        <p:cTn id="20" dur="500"/>
                                        <p:tgtEl>
                                          <p:spTgt spid="9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wipe(left)">
                                      <p:cBhvr>
                                        <p:cTn id="23"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6" grpId="0"/>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The impact of Alternate Access Mappings</a:t>
            </a:r>
            <a:endParaRPr lang="en-US" dirty="0"/>
          </a:p>
        </p:txBody>
      </p:sp>
      <p:pic>
        <p:nvPicPr>
          <p:cNvPr id="2" name="Picture 1"/>
          <p:cNvPicPr>
            <a:picLocks noChangeAspect="1"/>
          </p:cNvPicPr>
          <p:nvPr/>
        </p:nvPicPr>
        <p:blipFill>
          <a:blip r:embed="rId3"/>
          <a:stretch>
            <a:fillRect/>
          </a:stretch>
        </p:blipFill>
        <p:spPr>
          <a:xfrm>
            <a:off x="636587" y="2149120"/>
            <a:ext cx="11144250" cy="2771775"/>
          </a:xfrm>
          <a:prstGeom prst="rect">
            <a:avLst/>
          </a:prstGeom>
          <a:ln w="19050">
            <a:solidFill>
              <a:schemeClr val="tx1"/>
            </a:solidFill>
          </a:ln>
        </p:spPr>
      </p:pic>
    </p:spTree>
    <p:extLst>
      <p:ext uri="{BB962C8B-B14F-4D97-AF65-F5344CB8AC3E}">
        <p14:creationId xmlns:p14="http://schemas.microsoft.com/office/powerpoint/2010/main" val="2249300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a:t>
            </a:r>
            <a:r>
              <a:rPr lang="en-US" dirty="0" smtClean="0"/>
              <a:t>uto-magically mapped to current zone</a:t>
            </a:r>
            <a:endParaRPr lang="en-US" dirty="0"/>
          </a:p>
        </p:txBody>
      </p:sp>
      <p:sp>
        <p:nvSpPr>
          <p:cNvPr id="121" name="Cloud 120"/>
          <p:cNvSpPr/>
          <p:nvPr/>
        </p:nvSpPr>
        <p:spPr>
          <a:xfrm>
            <a:off x="1570037" y="3260701"/>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122" name="Straight Arrow Connector 121"/>
          <p:cNvCxnSpPr/>
          <p:nvPr/>
        </p:nvCxnSpPr>
        <p:spPr>
          <a:xfrm flipH="1">
            <a:off x="2770577" y="3606526"/>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123" name="Straight Arrow Connector 122"/>
          <p:cNvCxnSpPr/>
          <p:nvPr/>
        </p:nvCxnSpPr>
        <p:spPr>
          <a:xfrm flipH="1">
            <a:off x="2732871" y="3673527"/>
            <a:ext cx="4572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64" name="Group 163"/>
          <p:cNvGrpSpPr/>
          <p:nvPr/>
        </p:nvGrpSpPr>
        <p:grpSpPr>
          <a:xfrm>
            <a:off x="3127634" y="3012166"/>
            <a:ext cx="1188720" cy="1459878"/>
            <a:chOff x="3273187" y="1616566"/>
            <a:chExt cx="1188720" cy="1459878"/>
          </a:xfrm>
        </p:grpSpPr>
        <p:sp>
          <p:nvSpPr>
            <p:cNvPr id="165" name="TextBox 164"/>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166" name="Group 165"/>
            <p:cNvGrpSpPr>
              <a:grpSpLocks noChangeAspect="1"/>
            </p:cNvGrpSpPr>
            <p:nvPr/>
          </p:nvGrpSpPr>
          <p:grpSpPr>
            <a:xfrm>
              <a:off x="3273187" y="1616566"/>
              <a:ext cx="1188720" cy="1188720"/>
              <a:chOff x="792585" y="608726"/>
              <a:chExt cx="1714500" cy="1714500"/>
            </a:xfrm>
          </p:grpSpPr>
          <p:pic>
            <p:nvPicPr>
              <p:cNvPr id="167" name="Picture 1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168" name="Picture 1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sp>
        <p:nvSpPr>
          <p:cNvPr id="35" name="Rectangular Callout 34"/>
          <p:cNvSpPr/>
          <p:nvPr/>
        </p:nvSpPr>
        <p:spPr bwMode="auto">
          <a:xfrm>
            <a:off x="4479301" y="3809235"/>
            <a:ext cx="7301536" cy="1684194"/>
          </a:xfrm>
          <a:prstGeom prst="wedgeRectCallout">
            <a:avLst>
              <a:gd name="adj1" fmla="val -57174"/>
              <a:gd name="adj2" fmla="val -44382"/>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vert="horz" wrap="square" lIns="0" tIns="46637" rIns="0" bIns="46637" numCol="1" rtlCol="0" anchor="t" anchorCtr="0" compatLnSpc="1">
            <a:prstTxWarp prst="textNoShape">
              <a:avLst/>
            </a:prstTxWarp>
          </a:bodyPr>
          <a:lstStyle/>
          <a:p>
            <a:r>
              <a:rPr lang="en-US" sz="2400" dirty="0" smtClean="0">
                <a:solidFill>
                  <a:srgbClr val="0072C6">
                    <a:lumMod val="40000"/>
                    <a:lumOff val="60000"/>
                  </a:srgbClr>
                </a:solidFill>
              </a:rPr>
              <a:t>  </a:t>
            </a:r>
            <a:r>
              <a:rPr lang="en-US" sz="2400" b="1" dirty="0" smtClean="0">
                <a:solidFill>
                  <a:srgbClr val="0072C6">
                    <a:lumMod val="40000"/>
                    <a:lumOff val="60000"/>
                  </a:srgbClr>
                </a:solidFill>
              </a:rPr>
              <a:t>Query Results:</a:t>
            </a:r>
          </a:p>
          <a:p>
            <a:pPr marL="809271" lvl="1" indent="-342900">
              <a:buFont typeface="Arial" panose="020B0604020202020204" pitchFamily="34" charset="0"/>
              <a:buChar char="•"/>
            </a:pPr>
            <a:r>
              <a:rPr lang="en-US" sz="2400" b="1" dirty="0">
                <a:solidFill>
                  <a:srgbClr val="FFFFFF"/>
                </a:solidFill>
              </a:rPr>
              <a:t>http://</a:t>
            </a:r>
            <a:r>
              <a:rPr lang="en-US" sz="2400" b="1" dirty="0" smtClean="0">
                <a:solidFill>
                  <a:srgbClr val="FFFFFF"/>
                </a:solidFill>
              </a:rPr>
              <a:t>usersUrl</a:t>
            </a:r>
            <a:r>
              <a:rPr lang="en-US" sz="2400" dirty="0" smtClean="0">
                <a:solidFill>
                  <a:srgbClr val="FFFFFF"/>
                </a:solidFill>
              </a:rPr>
              <a:t>/foo/DispForm.aspx?ID=3</a:t>
            </a:r>
            <a:endParaRPr lang="en-US" sz="2400" dirty="0">
              <a:solidFill>
                <a:srgbClr val="FFFFFF"/>
              </a:solidFill>
            </a:endParaRPr>
          </a:p>
          <a:p>
            <a:pPr marL="809271" lvl="1" indent="-342900">
              <a:buFont typeface="Arial" panose="020B0604020202020204" pitchFamily="34" charset="0"/>
              <a:buChar char="•"/>
            </a:pPr>
            <a:r>
              <a:rPr lang="en-US" sz="2400" b="1" dirty="0">
                <a:solidFill>
                  <a:srgbClr val="FFFFFF"/>
                </a:solidFill>
              </a:rPr>
              <a:t>http://</a:t>
            </a:r>
            <a:r>
              <a:rPr lang="en-US" sz="2400" b="1" dirty="0" smtClean="0">
                <a:solidFill>
                  <a:srgbClr val="FFFFFF"/>
                </a:solidFill>
              </a:rPr>
              <a:t>usersUrl</a:t>
            </a:r>
            <a:r>
              <a:rPr lang="en-US" sz="2400" dirty="0" smtClean="0">
                <a:solidFill>
                  <a:srgbClr val="FFFFFF"/>
                </a:solidFill>
              </a:rPr>
              <a:t>/TPSReports/report1234.pdf</a:t>
            </a:r>
            <a:endParaRPr lang="en-US" sz="2400" dirty="0">
              <a:solidFill>
                <a:srgbClr val="FFFFFF"/>
              </a:solidFill>
            </a:endParaRPr>
          </a:p>
          <a:p>
            <a:pPr marL="809271" lvl="1" indent="-342900">
              <a:buFont typeface="Arial" panose="020B0604020202020204" pitchFamily="34" charset="0"/>
              <a:buChar char="•"/>
            </a:pPr>
            <a:r>
              <a:rPr lang="en-US" sz="2400" b="1" dirty="0">
                <a:solidFill>
                  <a:srgbClr val="FFFFFF"/>
                </a:solidFill>
              </a:rPr>
              <a:t>http://</a:t>
            </a:r>
            <a:r>
              <a:rPr lang="en-US" sz="2400" b="1" dirty="0" smtClean="0">
                <a:solidFill>
                  <a:srgbClr val="FFFFFF"/>
                </a:solidFill>
              </a:rPr>
              <a:t>usersUrl</a:t>
            </a:r>
            <a:r>
              <a:rPr lang="en-US" sz="2400" dirty="0" smtClean="0">
                <a:solidFill>
                  <a:srgbClr val="FFFFFF"/>
                </a:solidFill>
              </a:rPr>
              <a:t>/Memos/reminder_03-2014.txt</a:t>
            </a:r>
          </a:p>
        </p:txBody>
      </p:sp>
      <p:sp>
        <p:nvSpPr>
          <p:cNvPr id="23" name="Rectangular Callout 22"/>
          <p:cNvSpPr/>
          <p:nvPr/>
        </p:nvSpPr>
        <p:spPr bwMode="auto">
          <a:xfrm>
            <a:off x="1598755" y="2484808"/>
            <a:ext cx="4771882" cy="460358"/>
          </a:xfrm>
          <a:prstGeom prst="wedgeRectCallout">
            <a:avLst>
              <a:gd name="adj1" fmla="val -38794"/>
              <a:gd name="adj2" fmla="val 153612"/>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2400" dirty="0" smtClean="0">
                <a:solidFill>
                  <a:srgbClr val="FFFFFF"/>
                </a:solidFill>
              </a:rPr>
              <a:t>http://usersUrl/results.aspx?k=tps </a:t>
            </a:r>
            <a:endParaRPr lang="en-US" sz="2400" dirty="0">
              <a:solidFill>
                <a:srgbClr val="FFFFFF"/>
              </a:solidFill>
            </a:endParaRPr>
          </a:p>
        </p:txBody>
      </p:sp>
      <p:sp>
        <p:nvSpPr>
          <p:cNvPr id="26" name="Right Arrow 25"/>
          <p:cNvSpPr/>
          <p:nvPr/>
        </p:nvSpPr>
        <p:spPr bwMode="auto">
          <a:xfrm rot="7576178">
            <a:off x="7003887" y="3200739"/>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Right Arrow 13"/>
          <p:cNvSpPr/>
          <p:nvPr/>
        </p:nvSpPr>
        <p:spPr bwMode="auto">
          <a:xfrm rot="4156710">
            <a:off x="2129129" y="1499467"/>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502796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500"/>
                            </p:stCondLst>
                            <p:childTnLst>
                              <p:par>
                                <p:cTn id="15" presetID="22" presetClass="entr" presetSubtype="2" fill="hold" nodeType="afterEffect">
                                  <p:stCondLst>
                                    <p:cond delay="0"/>
                                  </p:stCondLst>
                                  <p:childTnLst>
                                    <p:set>
                                      <p:cBhvr>
                                        <p:cTn id="16" dur="1" fill="hold">
                                          <p:stCondLst>
                                            <p:cond delay="0"/>
                                          </p:stCondLst>
                                        </p:cTn>
                                        <p:tgtEl>
                                          <p:spTgt spid="123"/>
                                        </p:tgtEl>
                                        <p:attrNameLst>
                                          <p:attrName>style.visibility</p:attrName>
                                        </p:attrNameLst>
                                      </p:cBhvr>
                                      <p:to>
                                        <p:strVal val="visible"/>
                                      </p:to>
                                    </p:set>
                                    <p:animEffect transition="in" filter="wipe(right)">
                                      <p:cBhvr>
                                        <p:cTn id="1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6" grpId="0" animBg="1"/>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a:t>
            </a:r>
            <a:r>
              <a:rPr lang="en-US" dirty="0" smtClean="0"/>
              <a:t>uto-magically mapped to current zone</a:t>
            </a:r>
            <a:endParaRPr lang="en-US" dirty="0"/>
          </a:p>
        </p:txBody>
      </p:sp>
      <p:sp>
        <p:nvSpPr>
          <p:cNvPr id="121" name="Cloud 120"/>
          <p:cNvSpPr/>
          <p:nvPr/>
        </p:nvSpPr>
        <p:spPr>
          <a:xfrm>
            <a:off x="808037" y="3260701"/>
            <a:ext cx="1124340" cy="764898"/>
          </a:xfrm>
          <a:prstGeom prst="cloud">
            <a:avLst/>
          </a:prstGeom>
          <a:solidFill>
            <a:srgbClr val="5B9BD5"/>
          </a:solidFill>
          <a:ln w="12700" cap="flat" cmpd="sng" algn="ctr">
            <a:solidFill>
              <a:srgbClr val="5B9BD5">
                <a:shade val="50000"/>
              </a:srgbClr>
            </a:solidFill>
            <a:prstDash val="solid"/>
            <a:miter lim="800000"/>
          </a:ln>
          <a:effectLst/>
        </p:spPr>
        <p:txBody>
          <a:bodyPr rtlCol="0" anchor="ctr"/>
          <a:lstStyle/>
          <a:p>
            <a:pPr algn="ctr" defTabSz="914400">
              <a:defRPr/>
            </a:pPr>
            <a:r>
              <a:rPr lang="en-US" sz="1600" kern="0" dirty="0" smtClean="0">
                <a:solidFill>
                  <a:prstClr val="white"/>
                </a:solidFill>
              </a:rPr>
              <a:t>User query</a:t>
            </a:r>
          </a:p>
        </p:txBody>
      </p:sp>
      <p:cxnSp>
        <p:nvCxnSpPr>
          <p:cNvPr id="122" name="Straight Arrow Connector 121"/>
          <p:cNvCxnSpPr/>
          <p:nvPr/>
        </p:nvCxnSpPr>
        <p:spPr>
          <a:xfrm flipH="1">
            <a:off x="2008577" y="3606526"/>
            <a:ext cx="457200" cy="0"/>
          </a:xfrm>
          <a:prstGeom prst="straightConnector1">
            <a:avLst/>
          </a:prstGeom>
          <a:noFill/>
          <a:ln w="25400" cap="flat" cmpd="sng" algn="ctr">
            <a:solidFill>
              <a:srgbClr val="002060"/>
            </a:solidFill>
            <a:prstDash val="solid"/>
            <a:miter lim="800000"/>
            <a:headEnd type="triangle"/>
            <a:tailEnd type="none"/>
          </a:ln>
          <a:effectLst/>
        </p:spPr>
      </p:cxnSp>
      <p:cxnSp>
        <p:nvCxnSpPr>
          <p:cNvPr id="123" name="Straight Arrow Connector 122"/>
          <p:cNvCxnSpPr/>
          <p:nvPr/>
        </p:nvCxnSpPr>
        <p:spPr>
          <a:xfrm flipH="1">
            <a:off x="1970871" y="3673527"/>
            <a:ext cx="457200" cy="0"/>
          </a:xfrm>
          <a:prstGeom prst="straightConnector1">
            <a:avLst/>
          </a:prstGeom>
          <a:noFill/>
          <a:ln w="19050" cap="flat" cmpd="sng" algn="ctr">
            <a:solidFill>
              <a:srgbClr val="70AD47">
                <a:lumMod val="75000"/>
              </a:srgbClr>
            </a:solidFill>
            <a:prstDash val="dash"/>
            <a:miter lim="800000"/>
            <a:headEnd type="none"/>
            <a:tailEnd type="triangle"/>
          </a:ln>
          <a:effectLst/>
        </p:spPr>
      </p:cxnSp>
      <p:grpSp>
        <p:nvGrpSpPr>
          <p:cNvPr id="164" name="Group 163"/>
          <p:cNvGrpSpPr/>
          <p:nvPr/>
        </p:nvGrpSpPr>
        <p:grpSpPr>
          <a:xfrm>
            <a:off x="2365634" y="3012166"/>
            <a:ext cx="1188720" cy="1459878"/>
            <a:chOff x="3273187" y="1616566"/>
            <a:chExt cx="1188720" cy="1459878"/>
          </a:xfrm>
        </p:grpSpPr>
        <p:sp>
          <p:nvSpPr>
            <p:cNvPr id="165" name="TextBox 164"/>
            <p:cNvSpPr txBox="1"/>
            <p:nvPr/>
          </p:nvSpPr>
          <p:spPr>
            <a:xfrm>
              <a:off x="3324624" y="2737890"/>
              <a:ext cx="1047750" cy="338554"/>
            </a:xfrm>
            <a:prstGeom prst="rect">
              <a:avLst/>
            </a:prstGeom>
            <a:noFill/>
          </p:spPr>
          <p:txBody>
            <a:bodyPr wrap="square" rtlCol="0">
              <a:spAutoFit/>
            </a:bodyPr>
            <a:lstStyle/>
            <a:p>
              <a:pPr algn="ctr" defTabSz="914400"/>
              <a:r>
                <a:rPr lang="en-US" sz="1600" b="1" dirty="0" smtClean="0">
                  <a:solidFill>
                    <a:prstClr val="black"/>
                  </a:solidFill>
                  <a:latin typeface="Consolas" panose="020B0609020204030204" pitchFamily="49" charset="0"/>
                  <a:cs typeface="Consolas" panose="020B0609020204030204" pitchFamily="49" charset="0"/>
                </a:rPr>
                <a:t>Web01</a:t>
              </a:r>
              <a:endParaRPr lang="en-US" b="1" dirty="0" smtClean="0">
                <a:solidFill>
                  <a:prstClr val="black"/>
                </a:solidFill>
                <a:latin typeface="Consolas" panose="020B0609020204030204" pitchFamily="49" charset="0"/>
                <a:cs typeface="Consolas" panose="020B0609020204030204" pitchFamily="49" charset="0"/>
              </a:endParaRPr>
            </a:p>
          </p:txBody>
        </p:sp>
        <p:grpSp>
          <p:nvGrpSpPr>
            <p:cNvPr id="166" name="Group 165"/>
            <p:cNvGrpSpPr>
              <a:grpSpLocks noChangeAspect="1"/>
            </p:cNvGrpSpPr>
            <p:nvPr/>
          </p:nvGrpSpPr>
          <p:grpSpPr>
            <a:xfrm>
              <a:off x="3273187" y="1616566"/>
              <a:ext cx="1188720" cy="1188720"/>
              <a:chOff x="792585" y="608726"/>
              <a:chExt cx="1714500" cy="1714500"/>
            </a:xfrm>
          </p:grpSpPr>
          <p:pic>
            <p:nvPicPr>
              <p:cNvPr id="167" name="Picture 1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585" y="608726"/>
                <a:ext cx="1714500" cy="1714500"/>
              </a:xfrm>
              <a:prstGeom prst="rect">
                <a:avLst/>
              </a:prstGeom>
            </p:spPr>
          </p:pic>
          <p:pic>
            <p:nvPicPr>
              <p:cNvPr id="168" name="Picture 1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49835" y="1465976"/>
                <a:ext cx="857250" cy="857250"/>
              </a:xfrm>
              <a:prstGeom prst="rect">
                <a:avLst/>
              </a:prstGeom>
            </p:spPr>
          </p:pic>
        </p:grpSp>
      </p:grpSp>
      <p:sp>
        <p:nvSpPr>
          <p:cNvPr id="35" name="Rectangular Callout 34"/>
          <p:cNvSpPr/>
          <p:nvPr/>
        </p:nvSpPr>
        <p:spPr bwMode="auto">
          <a:xfrm>
            <a:off x="3717301" y="3809235"/>
            <a:ext cx="8368336" cy="1684194"/>
          </a:xfrm>
          <a:prstGeom prst="wedgeRectCallout">
            <a:avLst>
              <a:gd name="adj1" fmla="val -57174"/>
              <a:gd name="adj2" fmla="val -44382"/>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vert="horz" wrap="square" lIns="0" tIns="46637" rIns="0" bIns="46637" numCol="1" rtlCol="0" anchor="t" anchorCtr="0" compatLnSpc="1">
            <a:prstTxWarp prst="textNoShape">
              <a:avLst/>
            </a:prstTxWarp>
          </a:bodyPr>
          <a:lstStyle/>
          <a:p>
            <a:r>
              <a:rPr lang="en-US" sz="2400" dirty="0" smtClean="0">
                <a:solidFill>
                  <a:srgbClr val="0072C6">
                    <a:lumMod val="40000"/>
                    <a:lumOff val="60000"/>
                  </a:srgbClr>
                </a:solidFill>
              </a:rPr>
              <a:t>  </a:t>
            </a:r>
            <a:r>
              <a:rPr lang="en-US" sz="2400" b="1" dirty="0" smtClean="0">
                <a:solidFill>
                  <a:srgbClr val="0072C6">
                    <a:lumMod val="40000"/>
                    <a:lumOff val="60000"/>
                  </a:srgbClr>
                </a:solidFill>
              </a:rPr>
              <a:t>Query Results:</a:t>
            </a:r>
          </a:p>
          <a:p>
            <a:pPr marL="809271" lvl="1" indent="-342900">
              <a:buFont typeface="Arial" panose="020B0604020202020204" pitchFamily="34" charset="0"/>
              <a:buChar char="•"/>
            </a:pPr>
            <a:r>
              <a:rPr lang="en-US" sz="2400" b="1" dirty="0">
                <a:solidFill>
                  <a:srgbClr val="FFFFFF"/>
                </a:solidFill>
              </a:rPr>
              <a:t>http</a:t>
            </a:r>
            <a:r>
              <a:rPr lang="en-US" sz="2400" b="1" dirty="0" smtClean="0">
                <a:solidFill>
                  <a:srgbClr val="FFFFFF"/>
                </a:solidFill>
              </a:rPr>
              <a:t>://non-default-url</a:t>
            </a:r>
            <a:r>
              <a:rPr lang="en-US" sz="2400" dirty="0" smtClean="0">
                <a:solidFill>
                  <a:srgbClr val="FFFFFF"/>
                </a:solidFill>
              </a:rPr>
              <a:t>/foo/DispForm.aspx?ID=3</a:t>
            </a:r>
            <a:endParaRPr lang="en-US" sz="2400" dirty="0">
              <a:solidFill>
                <a:srgbClr val="FFFFFF"/>
              </a:solidFill>
            </a:endParaRPr>
          </a:p>
          <a:p>
            <a:pPr marL="809271" lvl="1" indent="-342900">
              <a:buFont typeface="Arial" panose="020B0604020202020204" pitchFamily="34" charset="0"/>
              <a:buChar char="•"/>
            </a:pPr>
            <a:r>
              <a:rPr lang="en-US" sz="2400" b="1" dirty="0">
                <a:solidFill>
                  <a:srgbClr val="FFFFFF"/>
                </a:solidFill>
              </a:rPr>
              <a:t>http</a:t>
            </a:r>
            <a:r>
              <a:rPr lang="en-US" sz="2400" b="1" dirty="0" smtClean="0">
                <a:solidFill>
                  <a:srgbClr val="FFFFFF"/>
                </a:solidFill>
              </a:rPr>
              <a:t>://non-default-url</a:t>
            </a:r>
            <a:r>
              <a:rPr lang="en-US" sz="2400" dirty="0" smtClean="0">
                <a:solidFill>
                  <a:srgbClr val="FFFFFF"/>
                </a:solidFill>
              </a:rPr>
              <a:t>/TPSReports/report1234.pdf</a:t>
            </a:r>
            <a:endParaRPr lang="en-US" sz="2400" dirty="0">
              <a:solidFill>
                <a:srgbClr val="FFFFFF"/>
              </a:solidFill>
            </a:endParaRPr>
          </a:p>
          <a:p>
            <a:pPr marL="809271" lvl="1" indent="-342900">
              <a:buFont typeface="Arial" panose="020B0604020202020204" pitchFamily="34" charset="0"/>
              <a:buChar char="•"/>
            </a:pPr>
            <a:r>
              <a:rPr lang="en-US" sz="2400" b="1" dirty="0">
                <a:solidFill>
                  <a:srgbClr val="FFFFFF"/>
                </a:solidFill>
              </a:rPr>
              <a:t>http</a:t>
            </a:r>
            <a:r>
              <a:rPr lang="en-US" sz="2400" b="1" dirty="0" smtClean="0">
                <a:solidFill>
                  <a:srgbClr val="FFFFFF"/>
                </a:solidFill>
              </a:rPr>
              <a:t>://non-default-url</a:t>
            </a:r>
            <a:r>
              <a:rPr lang="en-US" sz="2400" dirty="0" smtClean="0">
                <a:solidFill>
                  <a:srgbClr val="FFFFFF"/>
                </a:solidFill>
              </a:rPr>
              <a:t>/Memos/reminder_03-2014.txt</a:t>
            </a:r>
          </a:p>
        </p:txBody>
      </p:sp>
      <p:sp>
        <p:nvSpPr>
          <p:cNvPr id="23" name="Rectangular Callout 22"/>
          <p:cNvSpPr/>
          <p:nvPr/>
        </p:nvSpPr>
        <p:spPr bwMode="auto">
          <a:xfrm>
            <a:off x="836755" y="2484808"/>
            <a:ext cx="5762482" cy="460358"/>
          </a:xfrm>
          <a:prstGeom prst="wedgeRectCallout">
            <a:avLst>
              <a:gd name="adj1" fmla="val -35660"/>
              <a:gd name="adj2" fmla="val 148708"/>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2400" dirty="0" smtClean="0">
                <a:solidFill>
                  <a:srgbClr val="FFFFFF"/>
                </a:solidFill>
              </a:rPr>
              <a:t>http://non-default-url/results.aspx?k=tps </a:t>
            </a:r>
            <a:endParaRPr lang="en-US" sz="2400" dirty="0">
              <a:solidFill>
                <a:srgbClr val="FFFFFF"/>
              </a:solidFill>
            </a:endParaRPr>
          </a:p>
        </p:txBody>
      </p:sp>
      <p:sp>
        <p:nvSpPr>
          <p:cNvPr id="26" name="Right Arrow 25"/>
          <p:cNvSpPr/>
          <p:nvPr/>
        </p:nvSpPr>
        <p:spPr bwMode="auto">
          <a:xfrm rot="7576178">
            <a:off x="6241887" y="3200739"/>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Right Arrow 13"/>
          <p:cNvSpPr/>
          <p:nvPr/>
        </p:nvSpPr>
        <p:spPr bwMode="auto">
          <a:xfrm rot="4156710">
            <a:off x="1367129" y="1499467"/>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224488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childTnLst>
                          </p:cTn>
                        </p:par>
                        <p:par>
                          <p:cTn id="14" fill="hold">
                            <p:stCondLst>
                              <p:cond delay="500"/>
                            </p:stCondLst>
                            <p:childTnLst>
                              <p:par>
                                <p:cTn id="15" presetID="22" presetClass="entr" presetSubtype="2" fill="hold" nodeType="afterEffect">
                                  <p:stCondLst>
                                    <p:cond delay="0"/>
                                  </p:stCondLst>
                                  <p:childTnLst>
                                    <p:set>
                                      <p:cBhvr>
                                        <p:cTn id="16" dur="1" fill="hold">
                                          <p:stCondLst>
                                            <p:cond delay="0"/>
                                          </p:stCondLst>
                                        </p:cTn>
                                        <p:tgtEl>
                                          <p:spTgt spid="123"/>
                                        </p:tgtEl>
                                        <p:attrNameLst>
                                          <p:attrName>style.visibility</p:attrName>
                                        </p:attrNameLst>
                                      </p:cBhvr>
                                      <p:to>
                                        <p:strVal val="visible"/>
                                      </p:to>
                                    </p:set>
                                    <p:animEffect transition="in" filter="wipe(right)">
                                      <p:cBhvr>
                                        <p:cTn id="17"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6" grpId="0" animBg="1"/>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07350" y="3451399"/>
            <a:ext cx="8020687" cy="960263"/>
          </a:xfrm>
          <a:prstGeom prst="rect">
            <a:avLst/>
          </a:prstGeom>
          <a:solidFill>
            <a:schemeClr val="bg2"/>
          </a:solidFill>
        </p:spPr>
        <p:txBody>
          <a:bodyPr wrap="squar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Web                                                                                 App B</a:t>
            </a:r>
          </a:p>
        </p:txBody>
      </p:sp>
      <p:sp>
        <p:nvSpPr>
          <p:cNvPr id="4" name="TextBox 3"/>
          <p:cNvSpPr txBox="1"/>
          <p:nvPr/>
        </p:nvSpPr>
        <p:spPr>
          <a:xfrm>
            <a:off x="404176" y="2201862"/>
            <a:ext cx="7719061" cy="960263"/>
          </a:xfrm>
          <a:prstGeom prst="rect">
            <a:avLst/>
          </a:prstGeom>
          <a:solidFill>
            <a:schemeClr val="bg2"/>
          </a:solidFill>
        </p:spPr>
        <p:txBody>
          <a:bodyPr wrap="squar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Web                                                                                        App A</a:t>
            </a:r>
          </a:p>
        </p:txBody>
      </p:sp>
      <p:sp>
        <p:nvSpPr>
          <p:cNvPr id="34" name="Rectangular Callout 33"/>
          <p:cNvSpPr/>
          <p:nvPr/>
        </p:nvSpPr>
        <p:spPr bwMode="auto">
          <a:xfrm>
            <a:off x="3856037" y="4794040"/>
            <a:ext cx="8273193" cy="1684194"/>
          </a:xfrm>
          <a:prstGeom prst="wedgeRectCallout">
            <a:avLst>
              <a:gd name="adj1" fmla="val -9037"/>
              <a:gd name="adj2" fmla="val 19242"/>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vert="horz" wrap="square" lIns="0" tIns="46637" rIns="0" bIns="46637" numCol="1" rtlCol="0" anchor="t" anchorCtr="0" compatLnSpc="1">
            <a:prstTxWarp prst="textNoShape">
              <a:avLst/>
            </a:prstTxWarp>
          </a:bodyPr>
          <a:lstStyle/>
          <a:p>
            <a:r>
              <a:rPr lang="en-US" sz="2400" dirty="0" smtClean="0">
                <a:solidFill>
                  <a:srgbClr val="0072C6">
                    <a:lumMod val="40000"/>
                    <a:lumOff val="60000"/>
                  </a:srgbClr>
                </a:solidFill>
              </a:rPr>
              <a:t>  </a:t>
            </a:r>
            <a:r>
              <a:rPr lang="en-US" sz="2400" b="1" dirty="0" smtClean="0">
                <a:solidFill>
                  <a:srgbClr val="0072C6">
                    <a:lumMod val="40000"/>
                    <a:lumOff val="60000"/>
                  </a:srgbClr>
                </a:solidFill>
              </a:rPr>
              <a:t>Query Results:</a:t>
            </a:r>
          </a:p>
          <a:p>
            <a:pPr marL="809271" lvl="1" indent="-342900">
              <a:buFont typeface="Arial" panose="020B0604020202020204" pitchFamily="34" charset="0"/>
              <a:buChar char="•"/>
            </a:pPr>
            <a:r>
              <a:rPr lang="en-US" sz="2400" b="1" dirty="0" smtClean="0">
                <a:solidFill>
                  <a:srgbClr val="FFFFFF"/>
                </a:solidFill>
              </a:rPr>
              <a:t> http://morefoo</a:t>
            </a:r>
            <a:r>
              <a:rPr lang="en-US" sz="2400" dirty="0" smtClean="0">
                <a:solidFill>
                  <a:srgbClr val="FFFFFF">
                    <a:lumMod val="95000"/>
                  </a:srgbClr>
                </a:solidFill>
              </a:rPr>
              <a:t>/foo/DispForm.aspx?ID=3</a:t>
            </a:r>
            <a:endParaRPr lang="en-US" sz="2400" dirty="0">
              <a:solidFill>
                <a:srgbClr val="FFFFFF">
                  <a:lumMod val="95000"/>
                </a:srgbClr>
              </a:solidFill>
            </a:endParaRPr>
          </a:p>
          <a:p>
            <a:pPr marL="809271" lvl="1" indent="-342900">
              <a:buFont typeface="Arial" panose="020B0604020202020204" pitchFamily="34" charset="0"/>
              <a:buChar char="•"/>
            </a:pPr>
            <a:r>
              <a:rPr lang="en-US" sz="2400" b="1" dirty="0" smtClean="0">
                <a:solidFill>
                  <a:srgbClr val="FFFFFF"/>
                </a:solidFill>
              </a:rPr>
              <a:t> http://morefoo</a:t>
            </a:r>
            <a:r>
              <a:rPr lang="en-US" sz="2400" dirty="0" smtClean="0">
                <a:solidFill>
                  <a:srgbClr val="FFFFFF">
                    <a:lumMod val="95000"/>
                  </a:srgbClr>
                </a:solidFill>
              </a:rPr>
              <a:t>/TPSReports/report1234.pdf</a:t>
            </a:r>
            <a:r>
              <a:rPr lang="en-US" sz="2400" dirty="0" smtClean="0">
                <a:solidFill>
                  <a:srgbClr val="FFFFFF"/>
                </a:solidFill>
              </a:rPr>
              <a:t> </a:t>
            </a:r>
            <a:endParaRPr lang="en-US" sz="2400" dirty="0">
              <a:solidFill>
                <a:srgbClr val="FFFFFF"/>
              </a:solidFill>
            </a:endParaRPr>
          </a:p>
          <a:p>
            <a:pPr marL="809271" lvl="1" indent="-342900">
              <a:buFont typeface="Arial" panose="020B0604020202020204" pitchFamily="34" charset="0"/>
              <a:buChar char="•"/>
            </a:pPr>
            <a:r>
              <a:rPr lang="en-US" sz="2400" b="1" dirty="0" smtClean="0">
                <a:solidFill>
                  <a:srgbClr val="FFFFFF"/>
                </a:solidFill>
              </a:rPr>
              <a:t> http://morefoo</a:t>
            </a:r>
            <a:r>
              <a:rPr lang="en-US" sz="2400" dirty="0" smtClean="0">
                <a:solidFill>
                  <a:srgbClr val="FFFFFF">
                    <a:lumMod val="95000"/>
                  </a:srgbClr>
                </a:solidFill>
              </a:rPr>
              <a:t>/Memos/reminder_03-2014.txt</a:t>
            </a:r>
          </a:p>
        </p:txBody>
      </p:sp>
      <p:sp>
        <p:nvSpPr>
          <p:cNvPr id="36" name="Right Arrow 35"/>
          <p:cNvSpPr/>
          <p:nvPr/>
        </p:nvSpPr>
        <p:spPr bwMode="auto">
          <a:xfrm rot="5400000">
            <a:off x="4938181" y="3011134"/>
            <a:ext cx="3276600" cy="914400"/>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0072C6">
                  <a:lumMod val="40000"/>
                  <a:lumOff val="60000"/>
                </a:srgbClr>
              </a:solidFill>
            </a:endParaRPr>
          </a:p>
        </p:txBody>
      </p:sp>
      <p:sp>
        <p:nvSpPr>
          <p:cNvPr id="5" name="Title 4"/>
          <p:cNvSpPr>
            <a:spLocks noGrp="1"/>
          </p:cNvSpPr>
          <p:nvPr>
            <p:ph type="title"/>
          </p:nvPr>
        </p:nvSpPr>
        <p:spPr>
          <a:xfrm>
            <a:off x="4976281" y="1363662"/>
            <a:ext cx="4975756" cy="734349"/>
          </a:xfrm>
        </p:spPr>
        <p:txBody>
          <a:bodyPr/>
          <a:lstStyle/>
          <a:p>
            <a:r>
              <a:rPr lang="en-US" sz="2800" dirty="0" smtClean="0">
                <a:hlinkClick r:id="rId3"/>
              </a:rPr>
              <a:t>http://</a:t>
            </a:r>
            <a:r>
              <a:rPr lang="en-US" sz="2800" b="1" dirty="0" smtClean="0">
                <a:hlinkClick r:id="rId3"/>
              </a:rPr>
              <a:t>spdemo</a:t>
            </a:r>
            <a:r>
              <a:rPr lang="en-US" sz="2800" dirty="0" smtClean="0">
                <a:hlinkClick r:id="rId3"/>
              </a:rPr>
              <a:t>/results.aspx?k=tps</a:t>
            </a:r>
            <a:r>
              <a:rPr lang="en-US" sz="2800" dirty="0" smtClean="0"/>
              <a:t>  </a:t>
            </a:r>
            <a:endParaRPr lang="en-US" sz="4400" dirty="0"/>
          </a:p>
        </p:txBody>
      </p:sp>
      <p:sp>
        <p:nvSpPr>
          <p:cNvPr id="15" name="Round Single Corner Rectangle 14"/>
          <p:cNvSpPr/>
          <p:nvPr/>
        </p:nvSpPr>
        <p:spPr>
          <a:xfrm>
            <a:off x="5237108" y="2137388"/>
            <a:ext cx="3383280" cy="1030684"/>
          </a:xfrm>
          <a:prstGeom prst="round1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000" b="1" dirty="0" smtClean="0">
                <a:solidFill>
                  <a:srgbClr val="0072C6">
                    <a:lumMod val="40000"/>
                    <a:lumOff val="60000"/>
                  </a:srgbClr>
                </a:solidFill>
              </a:rPr>
              <a:t>Intranet</a:t>
            </a:r>
            <a:endParaRPr lang="en-US" sz="2000" b="1" dirty="0">
              <a:solidFill>
                <a:srgbClr val="0072C6">
                  <a:lumMod val="40000"/>
                  <a:lumOff val="60000"/>
                </a:srgbClr>
              </a:solidFill>
            </a:endParaRPr>
          </a:p>
          <a:p>
            <a:r>
              <a:rPr lang="en-US" sz="2400" dirty="0">
                <a:solidFill>
                  <a:srgbClr val="FFFFFF"/>
                </a:solidFill>
              </a:rPr>
              <a:t>http</a:t>
            </a:r>
            <a:r>
              <a:rPr lang="en-US" sz="2400" dirty="0" smtClean="0">
                <a:solidFill>
                  <a:srgbClr val="FFFFFF"/>
                </a:solidFill>
              </a:rPr>
              <a:t>://spdemo</a:t>
            </a:r>
            <a:endParaRPr lang="en-US" sz="2400" dirty="0">
              <a:solidFill>
                <a:srgbClr val="FFFFFF"/>
              </a:solidFill>
            </a:endParaRPr>
          </a:p>
        </p:txBody>
      </p:sp>
      <p:sp>
        <p:nvSpPr>
          <p:cNvPr id="16" name="Round Single Corner Rectangle 15"/>
          <p:cNvSpPr/>
          <p:nvPr/>
        </p:nvSpPr>
        <p:spPr>
          <a:xfrm flipH="1">
            <a:off x="1798636" y="2139772"/>
            <a:ext cx="3383280" cy="1028300"/>
          </a:xfrm>
          <a:prstGeom prst="round1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000" b="1" dirty="0" smtClean="0">
                <a:solidFill>
                  <a:srgbClr val="0072C6">
                    <a:lumMod val="40000"/>
                    <a:lumOff val="60000"/>
                  </a:srgbClr>
                </a:solidFill>
              </a:rPr>
              <a:t>Default</a:t>
            </a:r>
            <a:endParaRPr lang="en-US" sz="2000" b="1" dirty="0">
              <a:solidFill>
                <a:srgbClr val="0072C6">
                  <a:lumMod val="40000"/>
                  <a:lumOff val="60000"/>
                </a:srgbClr>
              </a:solidFill>
            </a:endParaRPr>
          </a:p>
          <a:p>
            <a:r>
              <a:rPr lang="en-US" sz="2400" dirty="0" smtClean="0">
                <a:solidFill>
                  <a:srgbClr val="FFFFFF"/>
                </a:solidFill>
              </a:rPr>
              <a:t>http://sptest</a:t>
            </a:r>
            <a:endParaRPr lang="en-US" sz="2400" dirty="0">
              <a:solidFill>
                <a:srgbClr val="FFFFFF"/>
              </a:solidFill>
            </a:endParaRPr>
          </a:p>
        </p:txBody>
      </p:sp>
      <p:sp>
        <p:nvSpPr>
          <p:cNvPr id="17" name="Rounded Rectangle 16"/>
          <p:cNvSpPr/>
          <p:nvPr/>
        </p:nvSpPr>
        <p:spPr>
          <a:xfrm>
            <a:off x="1695659" y="2058635"/>
            <a:ext cx="8637378" cy="2438400"/>
          </a:xfrm>
          <a:prstGeom prst="roundRect">
            <a:avLst>
              <a:gd name="adj" fmla="val 373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836" b="1" dirty="0">
                <a:ln w="0"/>
                <a:solidFill>
                  <a:srgbClr val="505050">
                    <a:lumMod val="50000"/>
                  </a:srgbClr>
                </a:solidFill>
                <a:effectLst>
                  <a:outerShdw blurRad="38100" dist="25400" dir="5400000" algn="ctr" rotWithShape="0">
                    <a:srgbClr val="6E747A">
                      <a:alpha val="43000"/>
                    </a:srgbClr>
                  </a:outerShdw>
                </a:effectLst>
              </a:rPr>
              <a:t>Alternate</a:t>
            </a:r>
          </a:p>
          <a:p>
            <a:pPr algn="r"/>
            <a:r>
              <a:rPr lang="en-US" sz="1836" b="1" dirty="0">
                <a:ln w="0"/>
                <a:solidFill>
                  <a:srgbClr val="505050">
                    <a:lumMod val="50000"/>
                  </a:srgbClr>
                </a:solidFill>
                <a:effectLst>
                  <a:outerShdw blurRad="38100" dist="25400" dir="5400000" algn="ctr" rotWithShape="0">
                    <a:srgbClr val="6E747A">
                      <a:alpha val="43000"/>
                    </a:srgbClr>
                  </a:outerShdw>
                </a:effectLst>
              </a:rPr>
              <a:t>Access </a:t>
            </a:r>
          </a:p>
          <a:p>
            <a:pPr algn="r"/>
            <a:r>
              <a:rPr lang="en-US" sz="1836" b="1" dirty="0">
                <a:ln w="0"/>
                <a:solidFill>
                  <a:srgbClr val="505050">
                    <a:lumMod val="50000"/>
                  </a:srgbClr>
                </a:solidFill>
                <a:effectLst>
                  <a:outerShdw blurRad="38100" dist="25400" dir="5400000" algn="ctr" rotWithShape="0">
                    <a:srgbClr val="6E747A">
                      <a:alpha val="43000"/>
                    </a:srgbClr>
                  </a:outerShdw>
                </a:effectLst>
              </a:rPr>
              <a:t>Mappings</a:t>
            </a:r>
          </a:p>
        </p:txBody>
      </p:sp>
      <p:sp>
        <p:nvSpPr>
          <p:cNvPr id="28" name="Round Single Corner Rectangle 27"/>
          <p:cNvSpPr/>
          <p:nvPr/>
        </p:nvSpPr>
        <p:spPr>
          <a:xfrm>
            <a:off x="5237108" y="3390150"/>
            <a:ext cx="3383280" cy="1030684"/>
          </a:xfrm>
          <a:prstGeom prst="round1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000" b="1" dirty="0" smtClean="0">
                <a:solidFill>
                  <a:srgbClr val="0072C6">
                    <a:lumMod val="40000"/>
                    <a:lumOff val="60000"/>
                  </a:srgbClr>
                </a:solidFill>
              </a:rPr>
              <a:t>Intranet</a:t>
            </a:r>
            <a:endParaRPr lang="en-US" sz="2000" b="1" dirty="0">
              <a:solidFill>
                <a:srgbClr val="0072C6">
                  <a:lumMod val="40000"/>
                  <a:lumOff val="60000"/>
                </a:srgbClr>
              </a:solidFill>
            </a:endParaRPr>
          </a:p>
          <a:p>
            <a:r>
              <a:rPr lang="en-US" sz="2400" dirty="0">
                <a:solidFill>
                  <a:srgbClr val="FFFFFF"/>
                </a:solidFill>
              </a:rPr>
              <a:t>http</a:t>
            </a:r>
            <a:r>
              <a:rPr lang="en-US" sz="2400" dirty="0" smtClean="0">
                <a:solidFill>
                  <a:srgbClr val="FFFFFF"/>
                </a:solidFill>
              </a:rPr>
              <a:t>://morefoo</a:t>
            </a:r>
            <a:endParaRPr lang="en-US" sz="2400" dirty="0">
              <a:solidFill>
                <a:srgbClr val="FFFFFF"/>
              </a:solidFill>
            </a:endParaRPr>
          </a:p>
        </p:txBody>
      </p:sp>
      <p:sp>
        <p:nvSpPr>
          <p:cNvPr id="29" name="Round Single Corner Rectangle 28"/>
          <p:cNvSpPr/>
          <p:nvPr/>
        </p:nvSpPr>
        <p:spPr>
          <a:xfrm flipH="1">
            <a:off x="1798636" y="3392534"/>
            <a:ext cx="3383280" cy="1028300"/>
          </a:xfrm>
          <a:prstGeom prst="round1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000" b="1" dirty="0" smtClean="0">
                <a:solidFill>
                  <a:srgbClr val="0072C6">
                    <a:lumMod val="40000"/>
                    <a:lumOff val="60000"/>
                  </a:srgbClr>
                </a:solidFill>
              </a:rPr>
              <a:t>Default</a:t>
            </a:r>
            <a:endParaRPr lang="en-US" sz="2000" b="1" dirty="0">
              <a:solidFill>
                <a:srgbClr val="0072C6">
                  <a:lumMod val="40000"/>
                  <a:lumOff val="60000"/>
                </a:srgbClr>
              </a:solidFill>
            </a:endParaRPr>
          </a:p>
          <a:p>
            <a:r>
              <a:rPr lang="en-US" sz="2400" dirty="0" smtClean="0">
                <a:solidFill>
                  <a:srgbClr val="FFFFFF"/>
                </a:solidFill>
              </a:rPr>
              <a:t>http://foo</a:t>
            </a:r>
            <a:endParaRPr lang="en-US" sz="2400" dirty="0">
              <a:solidFill>
                <a:srgbClr val="FFFFFF"/>
              </a:solidFill>
            </a:endParaRPr>
          </a:p>
        </p:txBody>
      </p:sp>
      <p:sp>
        <p:nvSpPr>
          <p:cNvPr id="39" name="Title 4"/>
          <p:cNvSpPr txBox="1">
            <a:spLocks/>
          </p:cNvSpPr>
          <p:nvPr/>
        </p:nvSpPr>
        <p:spPr>
          <a:xfrm>
            <a:off x="274639" y="295274"/>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Queries across Web Apps use same zone</a:t>
            </a:r>
          </a:p>
        </p:txBody>
      </p:sp>
      <p:sp>
        <p:nvSpPr>
          <p:cNvPr id="13" name="Right Arrow 12"/>
          <p:cNvSpPr/>
          <p:nvPr/>
        </p:nvSpPr>
        <p:spPr bwMode="auto">
          <a:xfrm rot="7576178">
            <a:off x="6873007" y="2965240"/>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Right Arrow 13"/>
          <p:cNvSpPr/>
          <p:nvPr/>
        </p:nvSpPr>
        <p:spPr bwMode="auto">
          <a:xfrm rot="12107296">
            <a:off x="6911272" y="6065424"/>
            <a:ext cx="1396960" cy="914400"/>
          </a:xfrm>
          <a:prstGeom prst="rightArrow">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98301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up)">
                                      <p:cBhvr>
                                        <p:cTn id="12" dur="500"/>
                                        <p:tgtEl>
                                          <p:spTgt spid="36"/>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5" grpId="0"/>
      <p:bldP spid="13"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Box 2"/>
          <p:cNvSpPr txBox="1"/>
          <p:nvPr/>
        </p:nvSpPr>
        <p:spPr>
          <a:xfrm>
            <a:off x="5761037" y="2452737"/>
            <a:ext cx="6400801" cy="1037207"/>
          </a:xfrm>
          <a:prstGeom prst="rect">
            <a:avLst/>
          </a:prstGeom>
          <a:noFill/>
        </p:spPr>
        <p:txBody>
          <a:bodyPr wrap="square" lIns="182880" tIns="146304" rIns="182880" bIns="146304" rtlCol="0">
            <a:spAutoFit/>
          </a:bodyPr>
          <a:lstStyle/>
          <a:p>
            <a:pPr marL="457200" indent="-457200">
              <a:lnSpc>
                <a:spcPct val="90000"/>
              </a:lnSpc>
              <a:spcAft>
                <a:spcPts val="600"/>
              </a:spcAft>
              <a:buFontTx/>
              <a:buAutoNum type="arabicPeriod"/>
            </a:pPr>
            <a:r>
              <a:rPr lang="en-US" sz="2400" b="1" dirty="0" smtClean="0">
                <a:gradFill>
                  <a:gsLst>
                    <a:gs pos="2917">
                      <a:srgbClr val="FFFFFF"/>
                    </a:gs>
                    <a:gs pos="30000">
                      <a:srgbClr val="FFFFFF"/>
                    </a:gs>
                  </a:gsLst>
                  <a:lin ang="5400000" scaled="0"/>
                </a:gradFill>
              </a:rPr>
              <a:t>Test </a:t>
            </a:r>
            <a:r>
              <a:rPr lang="en-US" sz="2400" b="1" dirty="0">
                <a:gradFill>
                  <a:gsLst>
                    <a:gs pos="2917">
                      <a:srgbClr val="FFFFFF"/>
                    </a:gs>
                    <a:gs pos="30000">
                      <a:srgbClr val="FFFFFF"/>
                    </a:gs>
                  </a:gsLst>
                  <a:lin ang="5400000" scaled="0"/>
                </a:gradFill>
              </a:rPr>
              <a:t>query from </a:t>
            </a:r>
            <a:r>
              <a:rPr lang="en-US" sz="2400" b="1" dirty="0" smtClean="0">
                <a:gradFill>
                  <a:gsLst>
                    <a:gs pos="2917">
                      <a:srgbClr val="FFFFFF"/>
                    </a:gs>
                    <a:gs pos="30000">
                      <a:srgbClr val="FFFFFF"/>
                    </a:gs>
                  </a:gsLst>
                  <a:lin ang="5400000" scaled="0"/>
                </a:gradFill>
              </a:rPr>
              <a:t>Search </a:t>
            </a:r>
            <a:r>
              <a:rPr lang="en-US" sz="2400" b="1" dirty="0">
                <a:gradFill>
                  <a:gsLst>
                    <a:gs pos="2917">
                      <a:srgbClr val="FFFFFF"/>
                    </a:gs>
                    <a:gs pos="30000">
                      <a:srgbClr val="FFFFFF"/>
                    </a:gs>
                  </a:gsLst>
                  <a:lin ang="5400000" scaled="0"/>
                </a:gradFill>
              </a:rPr>
              <a:t>Center</a:t>
            </a:r>
            <a:endParaRPr lang="en-US" sz="2400" dirty="0">
              <a:gradFill>
                <a:gsLst>
                  <a:gs pos="2917">
                    <a:srgbClr val="FFFFFF"/>
                  </a:gs>
                  <a:gs pos="30000">
                    <a:srgbClr val="FFFFFF"/>
                  </a:gs>
                </a:gsLst>
                <a:lin ang="5400000" scaled="0"/>
              </a:gradFill>
            </a:endParaRPr>
          </a:p>
          <a:p>
            <a:pPr marL="457200" indent="-457200">
              <a:lnSpc>
                <a:spcPct val="90000"/>
              </a:lnSpc>
              <a:spcAft>
                <a:spcPts val="600"/>
              </a:spcAft>
              <a:buFontTx/>
              <a:buAutoNum type="arabicPeriod"/>
            </a:pPr>
            <a:r>
              <a:rPr lang="en-US" sz="2400" b="1" dirty="0">
                <a:gradFill>
                  <a:gsLst>
                    <a:gs pos="2917">
                      <a:srgbClr val="FFFFFF"/>
                    </a:gs>
                    <a:gs pos="30000">
                      <a:srgbClr val="FFFFFF"/>
                    </a:gs>
                  </a:gsLst>
                  <a:lin ang="5400000" scaled="0"/>
                </a:gradFill>
              </a:rPr>
              <a:t>Test contextual query (e.g. </a:t>
            </a:r>
            <a:r>
              <a:rPr lang="en-US" sz="2400" b="1" i="1" dirty="0">
                <a:solidFill>
                  <a:srgbClr val="E6E6E6">
                    <a:lumMod val="10000"/>
                  </a:srgbClr>
                </a:solidFill>
              </a:rPr>
              <a:t>“This Site”</a:t>
            </a:r>
            <a:r>
              <a:rPr lang="en-US" sz="2400" b="1" dirty="0">
                <a:gradFill>
                  <a:gsLst>
                    <a:gs pos="2917">
                      <a:srgbClr val="FFFFFF"/>
                    </a:gs>
                    <a:gs pos="30000">
                      <a:srgbClr val="FFFFFF"/>
                    </a:gs>
                  </a:gsLst>
                  <a:lin ang="5400000" scaled="0"/>
                </a:gradFill>
              </a:rPr>
              <a:t>)</a:t>
            </a:r>
            <a:endParaRPr lang="en-US" sz="2400" dirty="0" smtClean="0">
              <a:gradFill>
                <a:gsLst>
                  <a:gs pos="2917">
                    <a:srgbClr val="FFFFFF"/>
                  </a:gs>
                  <a:gs pos="30000">
                    <a:srgbClr val="FFFFFF"/>
                  </a:gs>
                </a:gsLst>
                <a:lin ang="5400000" scaled="0"/>
              </a:gradFill>
            </a:endParaRPr>
          </a:p>
        </p:txBody>
      </p:sp>
      <p:cxnSp>
        <p:nvCxnSpPr>
          <p:cNvPr id="5" name="Straight Connector 4"/>
          <p:cNvCxnSpPr/>
          <p:nvPr/>
        </p:nvCxnSpPr>
        <p:spPr>
          <a:xfrm>
            <a:off x="5456237" y="677862"/>
            <a:ext cx="0" cy="571500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815725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79687" y="2582862"/>
            <a:ext cx="3409950" cy="1371600"/>
          </a:xfrm>
          <a:prstGeom prst="rect">
            <a:avLst/>
          </a:prstGeom>
        </p:spPr>
      </p:pic>
      <p:sp>
        <p:nvSpPr>
          <p:cNvPr id="29" name="Rounded Rectangle 28"/>
          <p:cNvSpPr/>
          <p:nvPr/>
        </p:nvSpPr>
        <p:spPr>
          <a:xfrm rot="16200000">
            <a:off x="3980485" y="4831132"/>
            <a:ext cx="1287732" cy="2451027"/>
          </a:xfrm>
          <a:prstGeom prst="roundRect">
            <a:avLst/>
          </a:prstGeom>
          <a:solidFill>
            <a:srgbClr val="002060"/>
          </a:solidFill>
          <a:ln w="12700" cap="flat" cmpd="sng" algn="ctr">
            <a:solidFill>
              <a:srgbClr val="5B9BD5">
                <a:shade val="50000"/>
              </a:srgbClr>
            </a:solidFill>
            <a:prstDash val="solid"/>
            <a:miter lim="800000"/>
          </a:ln>
          <a:effectLst/>
        </p:spPr>
        <p:txBody>
          <a:bodyPr vert="vert" rtlCol="0" anchor="ctr"/>
          <a:lstStyle/>
          <a:p>
            <a:pPr algn="ctr" defTabSz="914400">
              <a:defRPr/>
            </a:pPr>
            <a:r>
              <a:rPr lang="en-US" sz="3200" b="1" kern="0" dirty="0" smtClean="0">
                <a:solidFill>
                  <a:prstClr val="white"/>
                </a:solidFill>
              </a:rPr>
              <a:t>Search Index</a:t>
            </a:r>
            <a:endParaRPr lang="en-US" sz="1100" kern="0" dirty="0" smtClean="0">
              <a:solidFill>
                <a:prstClr val="white"/>
              </a:solidFill>
            </a:endParaRPr>
          </a:p>
        </p:txBody>
      </p:sp>
      <p:sp>
        <p:nvSpPr>
          <p:cNvPr id="22" name="Rectangular Callout 21"/>
          <p:cNvSpPr/>
          <p:nvPr/>
        </p:nvSpPr>
        <p:spPr>
          <a:xfrm>
            <a:off x="6124293" y="1867027"/>
            <a:ext cx="6133382" cy="4952520"/>
          </a:xfrm>
          <a:prstGeom prst="wedgeRectCallout">
            <a:avLst>
              <a:gd name="adj1" fmla="val -56319"/>
              <a:gd name="adj2" fmla="val 35614"/>
            </a:avLst>
          </a:prstGeom>
          <a:solidFill>
            <a:schemeClr val="bg1">
              <a:lumMod val="95000"/>
            </a:schemeClr>
          </a:solidFill>
        </p:spPr>
        <p:style>
          <a:lnRef idx="2">
            <a:schemeClr val="accent1"/>
          </a:lnRef>
          <a:fillRef idx="1">
            <a:schemeClr val="lt1"/>
          </a:fillRef>
          <a:effectRef idx="0">
            <a:schemeClr val="accent1"/>
          </a:effectRef>
          <a:fontRef idx="minor">
            <a:schemeClr val="dk1"/>
          </a:fontRef>
        </p:style>
        <p:txBody>
          <a:bodyPr rtlCol="0" anchor="t"/>
          <a:lstStyle/>
          <a:p>
            <a:pPr algn="r"/>
            <a:r>
              <a:rPr lang="en-US" sz="1836" dirty="0" smtClean="0">
                <a:solidFill>
                  <a:srgbClr val="0072C6">
                    <a:lumMod val="50000"/>
                  </a:srgbClr>
                </a:solidFill>
              </a:rPr>
              <a:t>Items in Index</a:t>
            </a:r>
            <a:endParaRPr lang="en-US" sz="1836" b="1" dirty="0">
              <a:solidFill>
                <a:srgbClr val="0072C6">
                  <a:lumMod val="50000"/>
                </a:srgbClr>
              </a:solidFill>
            </a:endParaRPr>
          </a:p>
        </p:txBody>
      </p:sp>
      <p:sp>
        <p:nvSpPr>
          <p:cNvPr id="27" name="Title 4"/>
          <p:cNvSpPr>
            <a:spLocks noGrp="1"/>
          </p:cNvSpPr>
          <p:nvPr>
            <p:ph type="title"/>
          </p:nvPr>
        </p:nvSpPr>
        <p:spPr>
          <a:xfrm>
            <a:off x="274639" y="295274"/>
            <a:ext cx="11889564" cy="917575"/>
          </a:xfrm>
        </p:spPr>
        <p:txBody>
          <a:bodyPr/>
          <a:lstStyle/>
          <a:p>
            <a:r>
              <a:rPr lang="en-US" dirty="0" smtClean="0"/>
              <a:t>Why this does not work…</a:t>
            </a:r>
            <a:endParaRPr lang="en-US" dirty="0"/>
          </a:p>
        </p:txBody>
      </p:sp>
      <p:sp>
        <p:nvSpPr>
          <p:cNvPr id="32" name="Flowchart: Multidocument 31"/>
          <p:cNvSpPr/>
          <p:nvPr/>
        </p:nvSpPr>
        <p:spPr>
          <a:xfrm>
            <a:off x="6349187" y="2298531"/>
            <a:ext cx="5693437" cy="4401981"/>
          </a:xfrm>
          <a:prstGeom prst="flowChartMultidocument">
            <a:avLst/>
          </a:prstGeom>
        </p:spPr>
        <p:style>
          <a:lnRef idx="3">
            <a:schemeClr val="lt1"/>
          </a:lnRef>
          <a:fillRef idx="1">
            <a:schemeClr val="dk1"/>
          </a:fillRef>
          <a:effectRef idx="1">
            <a:schemeClr val="dk1"/>
          </a:effectRef>
          <a:fontRef idx="minor">
            <a:schemeClr val="lt1"/>
          </a:fontRef>
        </p:style>
        <p:txBody>
          <a:bodyPr rtlCol="0" anchor="t"/>
          <a:lstStyle/>
          <a:p>
            <a:r>
              <a:rPr lang="en-US" sz="1632" b="1" dirty="0" err="1">
                <a:solidFill>
                  <a:srgbClr val="0072C6">
                    <a:lumMod val="40000"/>
                    <a:lumOff val="60000"/>
                  </a:srgbClr>
                </a:solidFill>
              </a:rPr>
              <a:t>OriginalPath</a:t>
            </a:r>
            <a:r>
              <a:rPr lang="en-US" sz="1632" b="1" dirty="0">
                <a:solidFill>
                  <a:srgbClr val="0072C6">
                    <a:lumMod val="40000"/>
                    <a:lumOff val="60000"/>
                  </a:srgbClr>
                </a:solidFill>
              </a:rPr>
              <a:t>(string): </a:t>
            </a:r>
            <a:r>
              <a:rPr lang="en-US" sz="1632" b="1" dirty="0" smtClean="0">
                <a:solidFill>
                  <a:srgbClr val="0072C6">
                    <a:lumMod val="40000"/>
                    <a:lumOff val="60000"/>
                  </a:srgbClr>
                </a:solidFill>
              </a:rPr>
              <a:t>                                      </a:t>
            </a:r>
            <a:r>
              <a:rPr lang="en-US" sz="1632" b="1" dirty="0" smtClean="0">
                <a:solidFill>
                  <a:srgbClr val="FFFFFF"/>
                </a:solidFill>
              </a:rPr>
              <a:t>http://non-default-url</a:t>
            </a:r>
            <a:r>
              <a:rPr lang="en-US" sz="1632" dirty="0" smtClean="0">
                <a:solidFill>
                  <a:srgbClr val="FFFFFF"/>
                </a:solidFill>
              </a:rPr>
              <a:t>/Docs/foo.pptx </a:t>
            </a:r>
          </a:p>
          <a:p>
            <a:endParaRPr lang="en-US" sz="408" dirty="0" smtClean="0">
              <a:solidFill>
                <a:srgbClr val="505050">
                  <a:lumMod val="95000"/>
                </a:srgbClr>
              </a:solidFill>
            </a:endParaRPr>
          </a:p>
          <a:p>
            <a:r>
              <a:rPr lang="en-US" sz="1632" b="1" dirty="0" smtClean="0">
                <a:solidFill>
                  <a:srgbClr val="0072C6">
                    <a:lumMod val="40000"/>
                    <a:lumOff val="60000"/>
                  </a:srgbClr>
                </a:solidFill>
              </a:rPr>
              <a:t>Path(string</a:t>
            </a:r>
            <a:r>
              <a:rPr lang="en-US" sz="1632" b="1" dirty="0">
                <a:solidFill>
                  <a:srgbClr val="0072C6">
                    <a:lumMod val="40000"/>
                    <a:lumOff val="60000"/>
                  </a:srgbClr>
                </a:solidFill>
              </a:rPr>
              <a:t>): </a:t>
            </a:r>
            <a:r>
              <a:rPr lang="en-US" sz="1632" b="1" dirty="0" smtClean="0">
                <a:solidFill>
                  <a:srgbClr val="0072C6">
                    <a:lumMod val="40000"/>
                    <a:lumOff val="60000"/>
                  </a:srgbClr>
                </a:solidFill>
              </a:rPr>
              <a:t>                                                    </a:t>
            </a:r>
            <a:r>
              <a:rPr lang="en-US" sz="1632" b="1" dirty="0" smtClean="0">
                <a:solidFill>
                  <a:srgbClr val="FFFFFF"/>
                </a:solidFill>
              </a:rPr>
              <a:t>http://non-default-url</a:t>
            </a:r>
            <a:r>
              <a:rPr lang="en-US" sz="1632" dirty="0" smtClean="0">
                <a:solidFill>
                  <a:srgbClr val="FFFFFF"/>
                </a:solidFill>
              </a:rPr>
              <a:t>/Docs/foo.pptx </a:t>
            </a:r>
            <a:endParaRPr lang="en-US" sz="1632" dirty="0">
              <a:solidFill>
                <a:srgbClr val="FFFFFF"/>
              </a:solidFill>
            </a:endParaRPr>
          </a:p>
          <a:p>
            <a:endParaRPr lang="en-US" sz="408" dirty="0">
              <a:solidFill>
                <a:srgbClr val="0072C6">
                  <a:lumMod val="40000"/>
                  <a:lumOff val="60000"/>
                </a:srgbClr>
              </a:solidFill>
            </a:endParaRPr>
          </a:p>
          <a:p>
            <a:r>
              <a:rPr lang="en-US" sz="1632" b="1" dirty="0" err="1">
                <a:solidFill>
                  <a:srgbClr val="0072C6">
                    <a:lumMod val="40000"/>
                    <a:lumOff val="60000"/>
                  </a:srgbClr>
                </a:solidFill>
              </a:rPr>
              <a:t>SitePath</a:t>
            </a:r>
            <a:r>
              <a:rPr lang="en-US" sz="1632" b="1" dirty="0">
                <a:solidFill>
                  <a:srgbClr val="0072C6">
                    <a:lumMod val="40000"/>
                    <a:lumOff val="60000"/>
                  </a:srgbClr>
                </a:solidFill>
              </a:rPr>
              <a:t>(string):</a:t>
            </a:r>
            <a:r>
              <a:rPr lang="en-US" sz="1632" b="1" dirty="0">
                <a:solidFill>
                  <a:srgbClr val="505050">
                    <a:lumMod val="50000"/>
                  </a:srgbClr>
                </a:solidFill>
              </a:rPr>
              <a:t> </a:t>
            </a:r>
            <a:r>
              <a:rPr lang="en-US" sz="1632" b="1" dirty="0" smtClean="0">
                <a:solidFill>
                  <a:srgbClr val="505050">
                    <a:lumMod val="50000"/>
                  </a:srgbClr>
                </a:solidFill>
              </a:rPr>
              <a:t>                                           </a:t>
            </a:r>
            <a:r>
              <a:rPr lang="en-US" sz="1632" b="1" dirty="0" smtClean="0">
                <a:solidFill>
                  <a:srgbClr val="FFFFFF"/>
                </a:solidFill>
              </a:rPr>
              <a:t>http://non-default-url</a:t>
            </a:r>
            <a:r>
              <a:rPr lang="en-US" sz="1632" dirty="0" smtClean="0">
                <a:solidFill>
                  <a:srgbClr val="FFFFFF"/>
                </a:solidFill>
              </a:rPr>
              <a:t>/Docs/foo.pptx</a:t>
            </a:r>
            <a:endParaRPr lang="en-US" sz="1632" dirty="0">
              <a:solidFill>
                <a:srgbClr val="FFFFFF"/>
              </a:solidFill>
            </a:endParaRPr>
          </a:p>
          <a:p>
            <a:endParaRPr lang="en-US" sz="408" dirty="0">
              <a:solidFill>
                <a:srgbClr val="0072C6">
                  <a:lumMod val="40000"/>
                  <a:lumOff val="60000"/>
                </a:srgbClr>
              </a:solidFill>
            </a:endParaRPr>
          </a:p>
          <a:p>
            <a:r>
              <a:rPr lang="en-US" sz="1632" b="1" dirty="0" err="1">
                <a:solidFill>
                  <a:srgbClr val="0072C6">
                    <a:lumMod val="40000"/>
                    <a:lumOff val="60000"/>
                  </a:srgbClr>
                </a:solidFill>
              </a:rPr>
              <a:t>ParentLink</a:t>
            </a:r>
            <a:r>
              <a:rPr lang="en-US" sz="1632" b="1" dirty="0">
                <a:solidFill>
                  <a:srgbClr val="0072C6">
                    <a:lumMod val="40000"/>
                    <a:lumOff val="60000"/>
                  </a:srgbClr>
                </a:solidFill>
              </a:rPr>
              <a:t>(string):</a:t>
            </a:r>
            <a:r>
              <a:rPr lang="en-US" sz="1632" dirty="0">
                <a:solidFill>
                  <a:srgbClr val="FF0000"/>
                </a:solidFill>
              </a:rPr>
              <a:t> </a:t>
            </a:r>
            <a:r>
              <a:rPr lang="en-US" sz="1632" dirty="0" smtClean="0">
                <a:solidFill>
                  <a:srgbClr val="FF0000"/>
                </a:solidFill>
              </a:rPr>
              <a:t>                                       </a:t>
            </a:r>
            <a:r>
              <a:rPr lang="en-US" sz="1632" b="1" dirty="0" smtClean="0">
                <a:solidFill>
                  <a:srgbClr val="FFFFFF"/>
                </a:solidFill>
              </a:rPr>
              <a:t>http://non-default-url</a:t>
            </a:r>
            <a:r>
              <a:rPr lang="en-US" sz="1632" dirty="0" smtClean="0">
                <a:solidFill>
                  <a:srgbClr val="FFFFFF"/>
                </a:solidFill>
              </a:rPr>
              <a:t>/Docs/AllItems.aspx</a:t>
            </a:r>
            <a:endParaRPr lang="en-US" sz="1632" dirty="0">
              <a:solidFill>
                <a:srgbClr val="FFFFFF"/>
              </a:solidFill>
            </a:endParaRPr>
          </a:p>
          <a:p>
            <a:endParaRPr lang="en-US" sz="408" dirty="0">
              <a:solidFill>
                <a:srgbClr val="505050">
                  <a:lumMod val="95000"/>
                </a:srgbClr>
              </a:solidFill>
            </a:endParaRPr>
          </a:p>
          <a:p>
            <a:r>
              <a:rPr lang="en-US" sz="1632" b="1" dirty="0" err="1" smtClean="0">
                <a:solidFill>
                  <a:srgbClr val="0072C6">
                    <a:lumMod val="40000"/>
                    <a:lumOff val="60000"/>
                  </a:srgbClr>
                </a:solidFill>
              </a:rPr>
              <a:t>ServerRedirectedUrl</a:t>
            </a:r>
            <a:r>
              <a:rPr lang="en-US" sz="1632" b="1" dirty="0" smtClean="0">
                <a:solidFill>
                  <a:srgbClr val="0072C6">
                    <a:lumMod val="40000"/>
                    <a:lumOff val="60000"/>
                  </a:srgbClr>
                </a:solidFill>
              </a:rPr>
              <a:t>(string</a:t>
            </a:r>
            <a:r>
              <a:rPr lang="en-US" sz="1632" b="1" dirty="0">
                <a:solidFill>
                  <a:srgbClr val="0072C6">
                    <a:lumMod val="40000"/>
                    <a:lumOff val="60000"/>
                  </a:srgbClr>
                </a:solidFill>
              </a:rPr>
              <a:t>):</a:t>
            </a:r>
          </a:p>
          <a:p>
            <a:r>
              <a:rPr lang="en-US" sz="1632" b="1" dirty="0" smtClean="0">
                <a:solidFill>
                  <a:srgbClr val="FFFFFF"/>
                </a:solidFill>
              </a:rPr>
              <a:t>http://non-default-url</a:t>
            </a:r>
            <a:r>
              <a:rPr lang="en-US" sz="1632" dirty="0" smtClean="0">
                <a:solidFill>
                  <a:srgbClr val="FFFFFF"/>
                </a:solidFill>
              </a:rPr>
              <a:t>/_layouts/PowerPoint.aspx</a:t>
            </a:r>
            <a:endParaRPr lang="en-US" sz="1632" dirty="0">
              <a:solidFill>
                <a:srgbClr val="FFFFFF"/>
              </a:solidFill>
            </a:endParaRPr>
          </a:p>
          <a:p>
            <a:endParaRPr lang="en-US" sz="408" dirty="0">
              <a:solidFill>
                <a:srgbClr val="505050">
                  <a:lumMod val="95000"/>
                </a:srgbClr>
              </a:solidFill>
            </a:endParaRPr>
          </a:p>
          <a:p>
            <a:r>
              <a:rPr lang="en-US" sz="1632" b="1" dirty="0" err="1">
                <a:solidFill>
                  <a:srgbClr val="0072C6">
                    <a:lumMod val="40000"/>
                    <a:lumOff val="60000"/>
                  </a:srgbClr>
                </a:solidFill>
              </a:rPr>
              <a:t>SPSiteURL</a:t>
            </a:r>
            <a:r>
              <a:rPr lang="en-US" sz="1632" b="1" dirty="0">
                <a:solidFill>
                  <a:srgbClr val="0072C6">
                    <a:lumMod val="40000"/>
                    <a:lumOff val="60000"/>
                  </a:srgbClr>
                </a:solidFill>
              </a:rPr>
              <a:t>(string):</a:t>
            </a:r>
          </a:p>
          <a:p>
            <a:r>
              <a:rPr lang="en-US" sz="1632" b="1" dirty="0">
                <a:solidFill>
                  <a:srgbClr val="FFFFFF"/>
                </a:solidFill>
              </a:rPr>
              <a:t>http</a:t>
            </a:r>
            <a:r>
              <a:rPr lang="en-US" sz="1632" b="1" dirty="0" smtClean="0">
                <a:solidFill>
                  <a:srgbClr val="FFFFFF"/>
                </a:solidFill>
              </a:rPr>
              <a:t>://non-default-url</a:t>
            </a:r>
            <a:endParaRPr lang="en-US" sz="1632" b="1" dirty="0">
              <a:solidFill>
                <a:srgbClr val="FFFFFF"/>
              </a:solidFill>
            </a:endParaRPr>
          </a:p>
        </p:txBody>
      </p:sp>
      <p:sp>
        <p:nvSpPr>
          <p:cNvPr id="14" name="Rounded Rectangle 13"/>
          <p:cNvSpPr/>
          <p:nvPr/>
        </p:nvSpPr>
        <p:spPr>
          <a:xfrm>
            <a:off x="731837" y="2924559"/>
            <a:ext cx="1524000" cy="877503"/>
          </a:xfrm>
          <a:prstGeom prst="roundRect">
            <a:avLst/>
          </a:prstGeom>
          <a:solidFill>
            <a:srgbClr val="002060"/>
          </a:solidFill>
          <a:ln w="12700" cap="flat" cmpd="sng" algn="ctr">
            <a:solidFill>
              <a:srgbClr val="5B9BD5">
                <a:shade val="50000"/>
              </a:srgbClr>
            </a:solidFill>
            <a:prstDash val="solid"/>
            <a:miter lim="800000"/>
          </a:ln>
          <a:effectLst/>
        </p:spPr>
        <p:txBody>
          <a:bodyPr rtlCol="0" anchor="ctr"/>
          <a:lstStyle/>
          <a:p>
            <a:pPr algn="ctr" defTabSz="914400">
              <a:defRPr/>
            </a:pPr>
            <a:r>
              <a:rPr lang="en-US" sz="3200" b="1" kern="0" dirty="0" smtClean="0">
                <a:solidFill>
                  <a:prstClr val="white"/>
                </a:solidFill>
              </a:rPr>
              <a:t>QPC</a:t>
            </a:r>
          </a:p>
          <a:p>
            <a:pPr algn="ctr" defTabSz="914400">
              <a:defRPr/>
            </a:pPr>
            <a:r>
              <a:rPr lang="en-US" sz="1100" kern="0" dirty="0" smtClean="0">
                <a:solidFill>
                  <a:prstClr val="white"/>
                </a:solidFill>
              </a:rPr>
              <a:t>Query Processing</a:t>
            </a:r>
          </a:p>
          <a:p>
            <a:pPr algn="ctr" defTabSz="914400">
              <a:defRPr/>
            </a:pPr>
            <a:r>
              <a:rPr lang="en-US" sz="1100" kern="0" dirty="0" smtClean="0">
                <a:solidFill>
                  <a:prstClr val="white"/>
                </a:solidFill>
              </a:rPr>
              <a:t>Component</a:t>
            </a:r>
          </a:p>
        </p:txBody>
      </p:sp>
      <p:sp>
        <p:nvSpPr>
          <p:cNvPr id="16" name="Right Arrow 15"/>
          <p:cNvSpPr/>
          <p:nvPr/>
        </p:nvSpPr>
        <p:spPr bwMode="auto">
          <a:xfrm rot="5400000">
            <a:off x="960437" y="1820863"/>
            <a:ext cx="1066801" cy="914400"/>
          </a:xfrm>
          <a:prstGeom prs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0072C6">
                  <a:lumMod val="40000"/>
                  <a:lumOff val="60000"/>
                </a:srgbClr>
              </a:solidFill>
            </a:endParaRPr>
          </a:p>
        </p:txBody>
      </p:sp>
      <p:sp>
        <p:nvSpPr>
          <p:cNvPr id="17" name="Title 4"/>
          <p:cNvSpPr txBox="1">
            <a:spLocks/>
          </p:cNvSpPr>
          <p:nvPr/>
        </p:nvSpPr>
        <p:spPr>
          <a:xfrm>
            <a:off x="122237" y="1211262"/>
            <a:ext cx="6173506" cy="390172"/>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2800">
                <a:gradFill>
                  <a:gsLst>
                    <a:gs pos="1250">
                      <a:srgbClr val="505050"/>
                    </a:gs>
                    <a:gs pos="100000">
                      <a:srgbClr val="505050"/>
                    </a:gs>
                  </a:gsLst>
                  <a:lin ang="5400000" scaled="0"/>
                </a:gradFill>
              </a:rPr>
              <a:t>Query comes in via http://non-default-url</a:t>
            </a:r>
            <a:endParaRPr sz="4400">
              <a:gradFill>
                <a:gsLst>
                  <a:gs pos="1250">
                    <a:srgbClr val="505050"/>
                  </a:gs>
                  <a:gs pos="100000">
                    <a:srgbClr val="505050"/>
                  </a:gs>
                </a:gsLst>
                <a:lin ang="5400000" scaled="0"/>
              </a:gradFill>
            </a:endParaRPr>
          </a:p>
        </p:txBody>
      </p:sp>
      <p:sp>
        <p:nvSpPr>
          <p:cNvPr id="18" name="Curved Down Arrow 17"/>
          <p:cNvSpPr/>
          <p:nvPr/>
        </p:nvSpPr>
        <p:spPr bwMode="auto">
          <a:xfrm rot="10800000">
            <a:off x="2255838" y="3497261"/>
            <a:ext cx="1406985" cy="457200"/>
          </a:xfrm>
          <a:prstGeom prst="curved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Curved Down Arrow 1"/>
          <p:cNvSpPr/>
          <p:nvPr/>
        </p:nvSpPr>
        <p:spPr bwMode="auto">
          <a:xfrm>
            <a:off x="2296652" y="2840988"/>
            <a:ext cx="1406985" cy="457200"/>
          </a:xfrm>
          <a:prstGeom prst="curved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nvGrpSpPr>
          <p:cNvPr id="3" name="Group 2"/>
          <p:cNvGrpSpPr/>
          <p:nvPr/>
        </p:nvGrpSpPr>
        <p:grpSpPr>
          <a:xfrm>
            <a:off x="274639" y="3999687"/>
            <a:ext cx="2989913" cy="2545575"/>
            <a:chOff x="274639" y="3999687"/>
            <a:chExt cx="2989913" cy="2545575"/>
          </a:xfrm>
        </p:grpSpPr>
        <p:sp>
          <p:nvSpPr>
            <p:cNvPr id="6" name="Bent Arrow 5"/>
            <p:cNvSpPr/>
            <p:nvPr/>
          </p:nvSpPr>
          <p:spPr bwMode="auto">
            <a:xfrm flipV="1">
              <a:off x="1265237" y="3999687"/>
              <a:ext cx="1999315" cy="2545575"/>
            </a:xfrm>
            <a:prstGeom prst="bentArrow">
              <a:avLst>
                <a:gd name="adj1" fmla="val 25000"/>
                <a:gd name="adj2" fmla="val 22742"/>
                <a:gd name="adj3" fmla="val 27823"/>
                <a:gd name="adj4" fmla="val 43185"/>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274639" y="4378323"/>
              <a:ext cx="2667000" cy="912813"/>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solidFill>
                    <a:srgbClr val="505050">
                      <a:lumMod val="50000"/>
                    </a:srgbClr>
                  </a:solidFill>
                </a:rPr>
                <a:t>Look for content with root </a:t>
              </a:r>
              <a:r>
                <a:rPr lang="en-US" sz="2000" b="1" dirty="0" smtClean="0">
                  <a:solidFill>
                    <a:srgbClr val="505050">
                      <a:lumMod val="50000"/>
                    </a:srgbClr>
                  </a:solidFill>
                </a:rPr>
                <a:t>http://usersurl</a:t>
              </a:r>
              <a:endParaRPr lang="en-US" sz="2000" b="1" dirty="0">
                <a:solidFill>
                  <a:srgbClr val="505050">
                    <a:lumMod val="50000"/>
                  </a:srgbClr>
                </a:solidFill>
              </a:endParaRPr>
            </a:p>
          </p:txBody>
        </p:sp>
      </p:grpSp>
      <p:sp>
        <p:nvSpPr>
          <p:cNvPr id="15" name="Right Arrow 14"/>
          <p:cNvSpPr/>
          <p:nvPr/>
        </p:nvSpPr>
        <p:spPr bwMode="auto">
          <a:xfrm rot="8803971">
            <a:off x="8492504" y="2467359"/>
            <a:ext cx="1396960" cy="914400"/>
          </a:xfrm>
          <a:prstGeom prst="rightArrow">
            <a:avLst/>
          </a:prstGeom>
          <a:solidFill>
            <a:srgbClr val="FF0000"/>
          </a:solidFill>
          <a:ln>
            <a:solidFill>
              <a:srgbClr val="C00000"/>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8990242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par>
                                <p:cTn id="17" presetID="22" presetClass="entr" presetSubtype="8"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500"/>
                            </p:stCondLst>
                            <p:childTnLst>
                              <p:par>
                                <p:cTn id="21" presetID="22" presetClass="entr" presetSubtype="2"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500"/>
                                        <p:tgtEl>
                                          <p:spTgt spid="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righ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2" grpId="0" animBg="1"/>
      <p:bldP spid="1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Box 2"/>
          <p:cNvSpPr txBox="1"/>
          <p:nvPr/>
        </p:nvSpPr>
        <p:spPr>
          <a:xfrm>
            <a:off x="5759096" y="1704360"/>
            <a:ext cx="6400801" cy="1446550"/>
          </a:xfrm>
          <a:prstGeom prst="rect">
            <a:avLst/>
          </a:prstGeom>
          <a:noFill/>
        </p:spPr>
        <p:txBody>
          <a:bodyPr wrap="square" lIns="182880" tIns="146304" rIns="182880" bIns="146304" rtlCol="0">
            <a:spAutoFit/>
          </a:bodyPr>
          <a:lstStyle/>
          <a:p>
            <a:pPr>
              <a:lnSpc>
                <a:spcPct val="90000"/>
              </a:lnSpc>
              <a:spcAft>
                <a:spcPts val="600"/>
              </a:spcAft>
            </a:pPr>
            <a:endParaRPr lang="en-US" sz="2400" b="1" dirty="0" smtClean="0">
              <a:gradFill>
                <a:gsLst>
                  <a:gs pos="2917">
                    <a:srgbClr val="FFFFFF"/>
                  </a:gs>
                  <a:gs pos="30000">
                    <a:srgbClr val="FFFFFF"/>
                  </a:gs>
                </a:gsLst>
                <a:lin ang="5400000" scaled="0"/>
              </a:gradFill>
            </a:endParaRPr>
          </a:p>
          <a:p>
            <a:pPr>
              <a:lnSpc>
                <a:spcPct val="90000"/>
              </a:lnSpc>
              <a:spcAft>
                <a:spcPts val="600"/>
              </a:spcAft>
            </a:pPr>
            <a:endParaRPr lang="en-US" sz="2400" b="1" dirty="0">
              <a:gradFill>
                <a:gsLst>
                  <a:gs pos="2917">
                    <a:srgbClr val="FFFFFF"/>
                  </a:gs>
                  <a:gs pos="30000">
                    <a:srgbClr val="FFFFFF"/>
                  </a:gs>
                </a:gsLst>
                <a:lin ang="5400000" scaled="0"/>
              </a:gradFill>
            </a:endParaRPr>
          </a:p>
          <a:p>
            <a:pPr>
              <a:lnSpc>
                <a:spcPct val="90000"/>
              </a:lnSpc>
              <a:spcAft>
                <a:spcPts val="600"/>
              </a:spcAft>
            </a:pPr>
            <a:r>
              <a:rPr lang="en-US" sz="2400" b="1" dirty="0" smtClean="0">
                <a:gradFill>
                  <a:gsLst>
                    <a:gs pos="2917">
                      <a:srgbClr val="FFFFFF"/>
                    </a:gs>
                    <a:gs pos="30000">
                      <a:srgbClr val="FFFFFF"/>
                    </a:gs>
                  </a:gsLst>
                  <a:lin ang="5400000" scaled="0"/>
                </a:gradFill>
              </a:rPr>
              <a:t>Break it by manually swapping AAMs</a:t>
            </a:r>
          </a:p>
        </p:txBody>
      </p:sp>
      <p:cxnSp>
        <p:nvCxnSpPr>
          <p:cNvPr id="5" name="Straight Connector 4"/>
          <p:cNvCxnSpPr/>
          <p:nvPr/>
        </p:nvCxnSpPr>
        <p:spPr>
          <a:xfrm>
            <a:off x="5456237" y="677862"/>
            <a:ext cx="0" cy="571500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29164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rot="16200000">
            <a:off x="1540704" y="2045822"/>
            <a:ext cx="1287732" cy="2451027"/>
          </a:xfrm>
          <a:prstGeom prst="roundRect">
            <a:avLst/>
          </a:prstGeom>
          <a:solidFill>
            <a:srgbClr val="002060"/>
          </a:solidFill>
          <a:ln w="12700" cap="flat" cmpd="sng" algn="ctr">
            <a:solidFill>
              <a:srgbClr val="5B9BD5">
                <a:shade val="50000"/>
              </a:srgbClr>
            </a:solidFill>
            <a:prstDash val="solid"/>
            <a:miter lim="800000"/>
          </a:ln>
          <a:effectLst/>
        </p:spPr>
        <p:txBody>
          <a:bodyPr vert="vert" rtlCol="0" anchor="ctr"/>
          <a:lstStyle/>
          <a:p>
            <a:pPr algn="ctr" defTabSz="914400">
              <a:defRPr/>
            </a:pPr>
            <a:r>
              <a:rPr lang="en-US" sz="3200" b="1" kern="0" smtClean="0">
                <a:solidFill>
                  <a:prstClr val="white"/>
                </a:solidFill>
              </a:rPr>
              <a:t>Search Index</a:t>
            </a:r>
            <a:endParaRPr lang="en-US" sz="1100" kern="0" dirty="0" smtClean="0">
              <a:solidFill>
                <a:prstClr val="white"/>
              </a:solidFill>
            </a:endParaRPr>
          </a:p>
        </p:txBody>
      </p:sp>
      <p:sp>
        <p:nvSpPr>
          <p:cNvPr id="22" name="Rectangular Callout 21"/>
          <p:cNvSpPr/>
          <p:nvPr/>
        </p:nvSpPr>
        <p:spPr>
          <a:xfrm>
            <a:off x="4827513" y="1897542"/>
            <a:ext cx="6133382" cy="4952520"/>
          </a:xfrm>
          <a:prstGeom prst="wedgeRectCallout">
            <a:avLst>
              <a:gd name="adj1" fmla="val -76381"/>
              <a:gd name="adj2" fmla="val -31401"/>
            </a:avLst>
          </a:prstGeom>
          <a:solidFill>
            <a:schemeClr val="bg1">
              <a:lumMod val="95000"/>
            </a:schemeClr>
          </a:solidFill>
        </p:spPr>
        <p:style>
          <a:lnRef idx="2">
            <a:schemeClr val="accent1"/>
          </a:lnRef>
          <a:fillRef idx="1">
            <a:schemeClr val="lt1"/>
          </a:fillRef>
          <a:effectRef idx="0">
            <a:schemeClr val="accent1"/>
          </a:effectRef>
          <a:fontRef idx="minor">
            <a:schemeClr val="dk1"/>
          </a:fontRef>
        </p:style>
        <p:txBody>
          <a:bodyPr rtlCol="0" anchor="t"/>
          <a:lstStyle/>
          <a:p>
            <a:pPr algn="r"/>
            <a:r>
              <a:rPr lang="en-US" sz="1836" dirty="0" smtClean="0">
                <a:solidFill>
                  <a:srgbClr val="0072C6">
                    <a:lumMod val="50000"/>
                  </a:srgbClr>
                </a:solidFill>
              </a:rPr>
              <a:t>Items in Index</a:t>
            </a:r>
            <a:endParaRPr lang="en-US" sz="1836" b="1" dirty="0">
              <a:solidFill>
                <a:srgbClr val="0072C6">
                  <a:lumMod val="50000"/>
                </a:srgbClr>
              </a:solidFill>
            </a:endParaRPr>
          </a:p>
        </p:txBody>
      </p:sp>
      <p:sp>
        <p:nvSpPr>
          <p:cNvPr id="27" name="Title 4"/>
          <p:cNvSpPr>
            <a:spLocks noGrp="1"/>
          </p:cNvSpPr>
          <p:nvPr>
            <p:ph type="title"/>
          </p:nvPr>
        </p:nvSpPr>
        <p:spPr>
          <a:xfrm>
            <a:off x="274639" y="295274"/>
            <a:ext cx="11889564" cy="917575"/>
          </a:xfrm>
        </p:spPr>
        <p:txBody>
          <a:bodyPr/>
          <a:lstStyle/>
          <a:p>
            <a:r>
              <a:rPr lang="en-US" dirty="0" smtClean="0"/>
              <a:t>Server Name Mappings are not intended for SharePoint Content</a:t>
            </a:r>
            <a:endParaRPr lang="en-US" dirty="0"/>
          </a:p>
        </p:txBody>
      </p:sp>
      <p:sp>
        <p:nvSpPr>
          <p:cNvPr id="32" name="Flowchart: Multidocument 31"/>
          <p:cNvSpPr/>
          <p:nvPr/>
        </p:nvSpPr>
        <p:spPr>
          <a:xfrm>
            <a:off x="5052407" y="2329046"/>
            <a:ext cx="5693437" cy="4401981"/>
          </a:xfrm>
          <a:prstGeom prst="flowChartMultidocument">
            <a:avLst/>
          </a:prstGeom>
        </p:spPr>
        <p:style>
          <a:lnRef idx="3">
            <a:schemeClr val="lt1"/>
          </a:lnRef>
          <a:fillRef idx="1">
            <a:schemeClr val="dk1"/>
          </a:fillRef>
          <a:effectRef idx="1">
            <a:schemeClr val="dk1"/>
          </a:effectRef>
          <a:fontRef idx="minor">
            <a:schemeClr val="lt1"/>
          </a:fontRef>
        </p:style>
        <p:txBody>
          <a:bodyPr rtlCol="0" anchor="t"/>
          <a:lstStyle/>
          <a:p>
            <a:r>
              <a:rPr lang="en-US" sz="1632" b="1" dirty="0" err="1">
                <a:solidFill>
                  <a:srgbClr val="0072C6">
                    <a:lumMod val="40000"/>
                    <a:lumOff val="60000"/>
                  </a:srgbClr>
                </a:solidFill>
              </a:rPr>
              <a:t>OriginalPath</a:t>
            </a:r>
            <a:r>
              <a:rPr lang="en-US" sz="1632" b="1" dirty="0">
                <a:solidFill>
                  <a:srgbClr val="0072C6">
                    <a:lumMod val="40000"/>
                    <a:lumOff val="60000"/>
                  </a:srgbClr>
                </a:solidFill>
              </a:rPr>
              <a:t>(string): </a:t>
            </a:r>
            <a:r>
              <a:rPr lang="en-US" sz="1632" b="1" dirty="0">
                <a:solidFill>
                  <a:srgbClr val="FFFFFF"/>
                </a:solidFill>
              </a:rPr>
              <a:t>http://</a:t>
            </a:r>
            <a:r>
              <a:rPr lang="en-US" sz="1632" b="1" dirty="0" smtClean="0">
                <a:solidFill>
                  <a:srgbClr val="FFFFFF"/>
                </a:solidFill>
              </a:rPr>
              <a:t>usersUrl</a:t>
            </a:r>
            <a:r>
              <a:rPr lang="en-US" sz="1632" dirty="0" smtClean="0">
                <a:solidFill>
                  <a:srgbClr val="FFFFFF"/>
                </a:solidFill>
              </a:rPr>
              <a:t>/Docs/foo.pptx </a:t>
            </a:r>
          </a:p>
          <a:p>
            <a:endParaRPr lang="en-US" sz="408" dirty="0" smtClean="0">
              <a:solidFill>
                <a:srgbClr val="505050">
                  <a:lumMod val="95000"/>
                </a:srgbClr>
              </a:solidFill>
            </a:endParaRPr>
          </a:p>
          <a:p>
            <a:r>
              <a:rPr lang="en-US" sz="1632" b="1" dirty="0" smtClean="0">
                <a:solidFill>
                  <a:srgbClr val="0072C6">
                    <a:lumMod val="40000"/>
                    <a:lumOff val="60000"/>
                  </a:srgbClr>
                </a:solidFill>
              </a:rPr>
              <a:t>Path(string</a:t>
            </a:r>
            <a:r>
              <a:rPr lang="en-US" sz="1632" b="1" dirty="0">
                <a:solidFill>
                  <a:srgbClr val="0072C6">
                    <a:lumMod val="40000"/>
                    <a:lumOff val="60000"/>
                  </a:srgbClr>
                </a:solidFill>
              </a:rPr>
              <a:t>): </a:t>
            </a:r>
            <a:r>
              <a:rPr lang="en-US" sz="1632" b="1" dirty="0" smtClean="0">
                <a:solidFill>
                  <a:srgbClr val="0072C6">
                    <a:lumMod val="40000"/>
                    <a:lumOff val="60000"/>
                  </a:srgbClr>
                </a:solidFill>
              </a:rPr>
              <a:t>           </a:t>
            </a:r>
            <a:r>
              <a:rPr lang="en-US" sz="1632" b="1" dirty="0" smtClean="0">
                <a:solidFill>
                  <a:srgbClr val="FFFFFF"/>
                </a:solidFill>
              </a:rPr>
              <a:t>http</a:t>
            </a:r>
            <a:r>
              <a:rPr lang="en-US" sz="1632" b="1" dirty="0">
                <a:solidFill>
                  <a:srgbClr val="FFFFFF"/>
                </a:solidFill>
              </a:rPr>
              <a:t>://</a:t>
            </a:r>
            <a:r>
              <a:rPr lang="en-US" sz="1632" b="1" dirty="0" smtClean="0">
                <a:solidFill>
                  <a:srgbClr val="FFFFFF"/>
                </a:solidFill>
              </a:rPr>
              <a:t>usersUrl</a:t>
            </a:r>
            <a:r>
              <a:rPr lang="en-US" sz="1632" dirty="0" smtClean="0">
                <a:solidFill>
                  <a:srgbClr val="FFFFFF"/>
                </a:solidFill>
              </a:rPr>
              <a:t>/Docs/foo.pptx </a:t>
            </a:r>
            <a:endParaRPr lang="en-US" sz="1632" dirty="0">
              <a:solidFill>
                <a:srgbClr val="FFFFFF"/>
              </a:solidFill>
            </a:endParaRPr>
          </a:p>
          <a:p>
            <a:endParaRPr lang="en-US" sz="408" dirty="0">
              <a:solidFill>
                <a:srgbClr val="0072C6">
                  <a:lumMod val="40000"/>
                  <a:lumOff val="60000"/>
                </a:srgbClr>
              </a:solidFill>
            </a:endParaRPr>
          </a:p>
          <a:p>
            <a:r>
              <a:rPr lang="en-US" sz="1632" b="1" dirty="0" err="1">
                <a:solidFill>
                  <a:srgbClr val="0072C6">
                    <a:lumMod val="40000"/>
                    <a:lumOff val="60000"/>
                  </a:srgbClr>
                </a:solidFill>
              </a:rPr>
              <a:t>SitePath</a:t>
            </a:r>
            <a:r>
              <a:rPr lang="en-US" sz="1632" b="1" dirty="0">
                <a:solidFill>
                  <a:srgbClr val="0072C6">
                    <a:lumMod val="40000"/>
                    <a:lumOff val="60000"/>
                  </a:srgbClr>
                </a:solidFill>
              </a:rPr>
              <a:t>(string):</a:t>
            </a:r>
            <a:r>
              <a:rPr lang="en-US" sz="1632" b="1" dirty="0">
                <a:solidFill>
                  <a:srgbClr val="505050">
                    <a:lumMod val="50000"/>
                  </a:srgbClr>
                </a:solidFill>
              </a:rPr>
              <a:t> </a:t>
            </a:r>
            <a:r>
              <a:rPr lang="en-US" sz="1632" b="1" dirty="0" smtClean="0">
                <a:solidFill>
                  <a:srgbClr val="505050">
                    <a:lumMod val="50000"/>
                  </a:srgbClr>
                </a:solidFill>
              </a:rPr>
              <a:t>      </a:t>
            </a:r>
            <a:r>
              <a:rPr lang="en-US" sz="1632" b="1" dirty="0" smtClean="0">
                <a:solidFill>
                  <a:srgbClr val="FFFFFF"/>
                </a:solidFill>
              </a:rPr>
              <a:t>http</a:t>
            </a:r>
            <a:r>
              <a:rPr lang="en-US" sz="1632" b="1" dirty="0">
                <a:solidFill>
                  <a:srgbClr val="FFFFFF"/>
                </a:solidFill>
              </a:rPr>
              <a:t>://</a:t>
            </a:r>
            <a:r>
              <a:rPr lang="en-US" sz="1632" b="1" dirty="0" smtClean="0">
                <a:solidFill>
                  <a:srgbClr val="FFFFFF"/>
                </a:solidFill>
              </a:rPr>
              <a:t>usersUrl</a:t>
            </a:r>
            <a:r>
              <a:rPr lang="en-US" sz="1632" dirty="0" smtClean="0">
                <a:solidFill>
                  <a:srgbClr val="FFFFFF"/>
                </a:solidFill>
              </a:rPr>
              <a:t>/Docs/foo.pptx</a:t>
            </a:r>
            <a:endParaRPr lang="en-US" sz="1632" dirty="0">
              <a:solidFill>
                <a:srgbClr val="FFFFFF"/>
              </a:solidFill>
            </a:endParaRPr>
          </a:p>
          <a:p>
            <a:endParaRPr lang="en-US" sz="408" dirty="0">
              <a:solidFill>
                <a:srgbClr val="0072C6">
                  <a:lumMod val="40000"/>
                  <a:lumOff val="60000"/>
                </a:srgbClr>
              </a:solidFill>
            </a:endParaRPr>
          </a:p>
          <a:p>
            <a:r>
              <a:rPr lang="en-US" sz="1632" b="1" dirty="0" err="1">
                <a:solidFill>
                  <a:srgbClr val="0072C6">
                    <a:lumMod val="40000"/>
                    <a:lumOff val="60000"/>
                  </a:srgbClr>
                </a:solidFill>
              </a:rPr>
              <a:t>ParentLink</a:t>
            </a:r>
            <a:r>
              <a:rPr lang="en-US" sz="1632" b="1" dirty="0">
                <a:solidFill>
                  <a:srgbClr val="0072C6">
                    <a:lumMod val="40000"/>
                    <a:lumOff val="60000"/>
                  </a:srgbClr>
                </a:solidFill>
              </a:rPr>
              <a:t>(string):</a:t>
            </a:r>
            <a:r>
              <a:rPr lang="en-US" sz="1632" dirty="0">
                <a:solidFill>
                  <a:srgbClr val="FF0000"/>
                </a:solidFill>
              </a:rPr>
              <a:t> </a:t>
            </a:r>
            <a:r>
              <a:rPr lang="en-US" sz="1632" b="1" dirty="0">
                <a:solidFill>
                  <a:srgbClr val="FFFFFF"/>
                </a:solidFill>
              </a:rPr>
              <a:t>http://</a:t>
            </a:r>
            <a:r>
              <a:rPr lang="en-US" sz="1632" b="1" dirty="0" smtClean="0">
                <a:solidFill>
                  <a:srgbClr val="FFFFFF"/>
                </a:solidFill>
              </a:rPr>
              <a:t>nonDefaultURL</a:t>
            </a:r>
            <a:r>
              <a:rPr lang="en-US" sz="1632" dirty="0" smtClean="0">
                <a:solidFill>
                  <a:srgbClr val="FFFFFF"/>
                </a:solidFill>
              </a:rPr>
              <a:t>/Docs/AllItems.aspx</a:t>
            </a:r>
            <a:endParaRPr lang="en-US" sz="1632" dirty="0">
              <a:solidFill>
                <a:srgbClr val="FFFFFF"/>
              </a:solidFill>
            </a:endParaRPr>
          </a:p>
          <a:p>
            <a:endParaRPr lang="en-US" sz="408" dirty="0">
              <a:solidFill>
                <a:srgbClr val="505050">
                  <a:lumMod val="95000"/>
                </a:srgbClr>
              </a:solidFill>
            </a:endParaRPr>
          </a:p>
          <a:p>
            <a:r>
              <a:rPr lang="en-US" sz="1632" b="1" dirty="0" err="1" smtClean="0">
                <a:solidFill>
                  <a:srgbClr val="0072C6">
                    <a:lumMod val="40000"/>
                    <a:lumOff val="60000"/>
                  </a:srgbClr>
                </a:solidFill>
              </a:rPr>
              <a:t>ServerRedirectedUrl</a:t>
            </a:r>
            <a:r>
              <a:rPr lang="en-US" sz="1632" b="1" dirty="0" smtClean="0">
                <a:solidFill>
                  <a:srgbClr val="0072C6">
                    <a:lumMod val="40000"/>
                    <a:lumOff val="60000"/>
                  </a:srgbClr>
                </a:solidFill>
              </a:rPr>
              <a:t>(string</a:t>
            </a:r>
            <a:r>
              <a:rPr lang="en-US" sz="1632" b="1" dirty="0">
                <a:solidFill>
                  <a:srgbClr val="0072C6">
                    <a:lumMod val="40000"/>
                    <a:lumOff val="60000"/>
                  </a:srgbClr>
                </a:solidFill>
              </a:rPr>
              <a:t>):</a:t>
            </a:r>
          </a:p>
          <a:p>
            <a:r>
              <a:rPr lang="en-US" sz="1632" b="1" dirty="0" smtClean="0">
                <a:solidFill>
                  <a:srgbClr val="FFFFFF"/>
                </a:solidFill>
              </a:rPr>
              <a:t>http</a:t>
            </a:r>
            <a:r>
              <a:rPr lang="en-US" sz="1632" b="1" dirty="0">
                <a:solidFill>
                  <a:srgbClr val="FFFFFF"/>
                </a:solidFill>
              </a:rPr>
              <a:t>://</a:t>
            </a:r>
            <a:r>
              <a:rPr lang="en-US" sz="1632" b="1" dirty="0" smtClean="0">
                <a:solidFill>
                  <a:srgbClr val="FFFFFF"/>
                </a:solidFill>
              </a:rPr>
              <a:t>nonDefaultURL</a:t>
            </a:r>
            <a:r>
              <a:rPr lang="en-US" sz="1632" dirty="0">
                <a:solidFill>
                  <a:srgbClr val="FFFFFF"/>
                </a:solidFill>
              </a:rPr>
              <a:t>/_</a:t>
            </a:r>
            <a:r>
              <a:rPr lang="en-US" sz="1632" dirty="0" smtClean="0">
                <a:solidFill>
                  <a:srgbClr val="FFFFFF"/>
                </a:solidFill>
              </a:rPr>
              <a:t>layouts/PowerPoint.aspx</a:t>
            </a:r>
            <a:endParaRPr lang="en-US" sz="1632" dirty="0">
              <a:solidFill>
                <a:srgbClr val="FFFFFF"/>
              </a:solidFill>
            </a:endParaRPr>
          </a:p>
          <a:p>
            <a:endParaRPr lang="en-US" sz="408" dirty="0">
              <a:solidFill>
                <a:srgbClr val="505050">
                  <a:lumMod val="95000"/>
                </a:srgbClr>
              </a:solidFill>
            </a:endParaRPr>
          </a:p>
          <a:p>
            <a:r>
              <a:rPr lang="en-US" sz="1632" b="1" dirty="0" err="1">
                <a:solidFill>
                  <a:srgbClr val="0072C6">
                    <a:lumMod val="40000"/>
                    <a:lumOff val="60000"/>
                  </a:srgbClr>
                </a:solidFill>
              </a:rPr>
              <a:t>SPSiteURL</a:t>
            </a:r>
            <a:r>
              <a:rPr lang="en-US" sz="1632" b="1" dirty="0">
                <a:solidFill>
                  <a:srgbClr val="0072C6">
                    <a:lumMod val="40000"/>
                    <a:lumOff val="60000"/>
                  </a:srgbClr>
                </a:solidFill>
              </a:rPr>
              <a:t>(string):</a:t>
            </a:r>
          </a:p>
          <a:p>
            <a:r>
              <a:rPr lang="en-US" sz="1632" b="1" dirty="0">
                <a:solidFill>
                  <a:srgbClr val="FFFFFF"/>
                </a:solidFill>
              </a:rPr>
              <a:t>http://</a:t>
            </a:r>
            <a:r>
              <a:rPr lang="en-US" sz="1632" b="1" dirty="0" smtClean="0">
                <a:solidFill>
                  <a:srgbClr val="FFFFFF"/>
                </a:solidFill>
              </a:rPr>
              <a:t>nonDefaultUrl</a:t>
            </a:r>
            <a:endParaRPr lang="en-US" sz="1632" b="1" dirty="0">
              <a:solidFill>
                <a:srgbClr val="FFFFFF"/>
              </a:solidFill>
            </a:endParaRPr>
          </a:p>
        </p:txBody>
      </p:sp>
      <p:sp>
        <p:nvSpPr>
          <p:cNvPr id="15" name="Flowchart: Multidocument 14"/>
          <p:cNvSpPr/>
          <p:nvPr/>
        </p:nvSpPr>
        <p:spPr>
          <a:xfrm>
            <a:off x="5058933" y="2333627"/>
            <a:ext cx="5693437" cy="4401981"/>
          </a:xfrm>
          <a:prstGeom prst="flowChartMultidocument">
            <a:avLst/>
          </a:prstGeom>
        </p:spPr>
        <p:style>
          <a:lnRef idx="3">
            <a:schemeClr val="lt1"/>
          </a:lnRef>
          <a:fillRef idx="1">
            <a:schemeClr val="dk1"/>
          </a:fillRef>
          <a:effectRef idx="1">
            <a:schemeClr val="dk1"/>
          </a:effectRef>
          <a:fontRef idx="minor">
            <a:schemeClr val="lt1"/>
          </a:fontRef>
        </p:style>
        <p:txBody>
          <a:bodyPr rtlCol="0" anchor="t"/>
          <a:lstStyle/>
          <a:p>
            <a:r>
              <a:rPr lang="en-US" sz="1632" b="1" dirty="0" err="1">
                <a:solidFill>
                  <a:srgbClr val="E6E6E6">
                    <a:lumMod val="75000"/>
                  </a:srgbClr>
                </a:solidFill>
              </a:rPr>
              <a:t>OriginalPath</a:t>
            </a:r>
            <a:r>
              <a:rPr lang="en-US" sz="1632" b="1" dirty="0">
                <a:solidFill>
                  <a:srgbClr val="E6E6E6">
                    <a:lumMod val="75000"/>
                  </a:srgbClr>
                </a:solidFill>
              </a:rPr>
              <a:t>(string): </a:t>
            </a:r>
            <a:r>
              <a:rPr lang="en-US" sz="1632" b="1" dirty="0">
                <a:solidFill>
                  <a:srgbClr val="FFFF00"/>
                </a:solidFill>
              </a:rPr>
              <a:t>http://</a:t>
            </a:r>
            <a:r>
              <a:rPr lang="en-US" sz="1632" b="1" dirty="0" smtClean="0">
                <a:solidFill>
                  <a:srgbClr val="FFFF00"/>
                </a:solidFill>
              </a:rPr>
              <a:t>usersUrl</a:t>
            </a:r>
            <a:r>
              <a:rPr lang="en-US" sz="1632" dirty="0" smtClean="0">
                <a:solidFill>
                  <a:srgbClr val="FFFFFF"/>
                </a:solidFill>
              </a:rPr>
              <a:t>/Docs/foo.pptx </a:t>
            </a:r>
          </a:p>
          <a:p>
            <a:endParaRPr lang="en-US" sz="408" dirty="0" smtClean="0">
              <a:solidFill>
                <a:srgbClr val="505050">
                  <a:lumMod val="95000"/>
                </a:srgbClr>
              </a:solidFill>
            </a:endParaRPr>
          </a:p>
          <a:p>
            <a:r>
              <a:rPr lang="en-US" sz="1632" b="1" dirty="0" smtClean="0">
                <a:solidFill>
                  <a:srgbClr val="E6E6E6">
                    <a:lumMod val="75000"/>
                  </a:srgbClr>
                </a:solidFill>
              </a:rPr>
              <a:t>Path(string</a:t>
            </a:r>
            <a:r>
              <a:rPr lang="en-US" sz="1632" b="1" dirty="0">
                <a:solidFill>
                  <a:srgbClr val="E6E6E6">
                    <a:lumMod val="75000"/>
                  </a:srgbClr>
                </a:solidFill>
              </a:rPr>
              <a:t>):</a:t>
            </a:r>
            <a:r>
              <a:rPr lang="en-US" sz="1632" b="1" dirty="0">
                <a:solidFill>
                  <a:srgbClr val="0072C6">
                    <a:lumMod val="40000"/>
                    <a:lumOff val="60000"/>
                  </a:srgbClr>
                </a:solidFill>
              </a:rPr>
              <a:t> </a:t>
            </a:r>
            <a:r>
              <a:rPr lang="en-US" sz="1632" b="1" dirty="0" smtClean="0">
                <a:solidFill>
                  <a:srgbClr val="0072C6">
                    <a:lumMod val="40000"/>
                    <a:lumOff val="60000"/>
                  </a:srgbClr>
                </a:solidFill>
              </a:rPr>
              <a:t>           </a:t>
            </a:r>
            <a:r>
              <a:rPr lang="en-US" sz="1632" b="1" dirty="0" smtClean="0">
                <a:solidFill>
                  <a:srgbClr val="FFFF00"/>
                </a:solidFill>
              </a:rPr>
              <a:t>http</a:t>
            </a:r>
            <a:r>
              <a:rPr lang="en-US" sz="1632" b="1" dirty="0">
                <a:solidFill>
                  <a:srgbClr val="FFFF00"/>
                </a:solidFill>
              </a:rPr>
              <a:t>://</a:t>
            </a:r>
            <a:r>
              <a:rPr lang="en-US" sz="1632" b="1" dirty="0" smtClean="0">
                <a:solidFill>
                  <a:srgbClr val="FFFF00"/>
                </a:solidFill>
              </a:rPr>
              <a:t>usersUrl</a:t>
            </a:r>
            <a:r>
              <a:rPr lang="en-US" sz="1632" dirty="0" smtClean="0">
                <a:solidFill>
                  <a:srgbClr val="FFFFFF"/>
                </a:solidFill>
              </a:rPr>
              <a:t>/Docs/foo.pptx </a:t>
            </a:r>
            <a:endParaRPr lang="en-US" sz="1632" dirty="0">
              <a:solidFill>
                <a:srgbClr val="FFFFFF"/>
              </a:solidFill>
            </a:endParaRPr>
          </a:p>
          <a:p>
            <a:endParaRPr lang="en-US" sz="408" dirty="0">
              <a:solidFill>
                <a:srgbClr val="0072C6">
                  <a:lumMod val="40000"/>
                  <a:lumOff val="60000"/>
                </a:srgbClr>
              </a:solidFill>
            </a:endParaRPr>
          </a:p>
          <a:p>
            <a:r>
              <a:rPr lang="en-US" sz="1632" b="1" dirty="0" err="1">
                <a:solidFill>
                  <a:srgbClr val="E6E6E6">
                    <a:lumMod val="75000"/>
                  </a:srgbClr>
                </a:solidFill>
              </a:rPr>
              <a:t>SitePath</a:t>
            </a:r>
            <a:r>
              <a:rPr lang="en-US" sz="1632" b="1" dirty="0">
                <a:solidFill>
                  <a:srgbClr val="E6E6E6">
                    <a:lumMod val="75000"/>
                  </a:srgbClr>
                </a:solidFill>
              </a:rPr>
              <a:t>(string): </a:t>
            </a:r>
            <a:r>
              <a:rPr lang="en-US" sz="1632" b="1" dirty="0" smtClean="0">
                <a:solidFill>
                  <a:srgbClr val="E6E6E6">
                    <a:lumMod val="75000"/>
                  </a:srgbClr>
                </a:solidFill>
              </a:rPr>
              <a:t>      </a:t>
            </a:r>
            <a:r>
              <a:rPr lang="en-US" sz="1632" b="1" dirty="0" smtClean="0">
                <a:solidFill>
                  <a:srgbClr val="FFFF00"/>
                </a:solidFill>
              </a:rPr>
              <a:t>http</a:t>
            </a:r>
            <a:r>
              <a:rPr lang="en-US" sz="1632" b="1" dirty="0">
                <a:solidFill>
                  <a:srgbClr val="FFFF00"/>
                </a:solidFill>
              </a:rPr>
              <a:t>://</a:t>
            </a:r>
            <a:r>
              <a:rPr lang="en-US" sz="1632" b="1" dirty="0" smtClean="0">
                <a:solidFill>
                  <a:srgbClr val="FFFF00"/>
                </a:solidFill>
              </a:rPr>
              <a:t>usersUrl</a:t>
            </a:r>
            <a:r>
              <a:rPr lang="en-US" sz="1632" dirty="0" smtClean="0">
                <a:solidFill>
                  <a:srgbClr val="FFFFFF"/>
                </a:solidFill>
              </a:rPr>
              <a:t>/Docs/foo.pptx</a:t>
            </a:r>
            <a:endParaRPr lang="en-US" sz="1632" dirty="0">
              <a:solidFill>
                <a:srgbClr val="FFFFFF"/>
              </a:solidFill>
            </a:endParaRPr>
          </a:p>
          <a:p>
            <a:endParaRPr lang="en-US" sz="408" dirty="0">
              <a:solidFill>
                <a:srgbClr val="0072C6">
                  <a:lumMod val="40000"/>
                  <a:lumOff val="60000"/>
                </a:srgbClr>
              </a:solidFill>
            </a:endParaRPr>
          </a:p>
          <a:p>
            <a:r>
              <a:rPr lang="en-US" sz="1632" b="1" dirty="0" err="1">
                <a:solidFill>
                  <a:srgbClr val="E6E6E6">
                    <a:lumMod val="75000"/>
                  </a:srgbClr>
                </a:solidFill>
              </a:rPr>
              <a:t>ParentLink</a:t>
            </a:r>
            <a:r>
              <a:rPr lang="en-US" sz="1632" b="1" dirty="0">
                <a:solidFill>
                  <a:srgbClr val="E6E6E6">
                    <a:lumMod val="75000"/>
                  </a:srgbClr>
                </a:solidFill>
              </a:rPr>
              <a:t>(string):</a:t>
            </a:r>
            <a:r>
              <a:rPr lang="en-US" sz="1632" dirty="0">
                <a:solidFill>
                  <a:srgbClr val="E6E6E6">
                    <a:lumMod val="75000"/>
                  </a:srgbClr>
                </a:solidFill>
              </a:rPr>
              <a:t> </a:t>
            </a:r>
            <a:r>
              <a:rPr lang="en-US" sz="1632" dirty="0" smtClean="0">
                <a:solidFill>
                  <a:srgbClr val="E6E6E6">
                    <a:lumMod val="75000"/>
                  </a:srgbClr>
                </a:solidFill>
              </a:rPr>
              <a:t>                                         </a:t>
            </a:r>
            <a:r>
              <a:rPr lang="en-US" sz="1632" b="1" dirty="0" smtClean="0">
                <a:solidFill>
                  <a:srgbClr val="FF0000"/>
                </a:solidFill>
              </a:rPr>
              <a:t>http</a:t>
            </a:r>
            <a:r>
              <a:rPr lang="en-US" sz="1632" b="1" dirty="0">
                <a:solidFill>
                  <a:srgbClr val="FF0000"/>
                </a:solidFill>
              </a:rPr>
              <a:t>://</a:t>
            </a:r>
            <a:r>
              <a:rPr lang="en-US" sz="1632" b="1" dirty="0" smtClean="0">
                <a:solidFill>
                  <a:srgbClr val="FF0000"/>
                </a:solidFill>
              </a:rPr>
              <a:t>non-Default-URL</a:t>
            </a:r>
            <a:r>
              <a:rPr lang="en-US" sz="1632" dirty="0" smtClean="0">
                <a:solidFill>
                  <a:srgbClr val="FFFFFF"/>
                </a:solidFill>
              </a:rPr>
              <a:t>/Docs/AllItems.aspx</a:t>
            </a:r>
            <a:endParaRPr lang="en-US" sz="1632" dirty="0">
              <a:solidFill>
                <a:srgbClr val="FFFFFF"/>
              </a:solidFill>
            </a:endParaRPr>
          </a:p>
          <a:p>
            <a:endParaRPr lang="en-US" sz="408" dirty="0">
              <a:solidFill>
                <a:srgbClr val="505050">
                  <a:lumMod val="95000"/>
                </a:srgbClr>
              </a:solidFill>
            </a:endParaRPr>
          </a:p>
          <a:p>
            <a:r>
              <a:rPr lang="en-US" sz="1632" b="1" dirty="0" err="1" smtClean="0">
                <a:solidFill>
                  <a:srgbClr val="E6E6E6">
                    <a:lumMod val="75000"/>
                  </a:srgbClr>
                </a:solidFill>
              </a:rPr>
              <a:t>ServerRedirectedUrl</a:t>
            </a:r>
            <a:r>
              <a:rPr lang="en-US" sz="1632" b="1" dirty="0" smtClean="0">
                <a:solidFill>
                  <a:srgbClr val="E6E6E6">
                    <a:lumMod val="75000"/>
                  </a:srgbClr>
                </a:solidFill>
              </a:rPr>
              <a:t>(string</a:t>
            </a:r>
            <a:r>
              <a:rPr lang="en-US" sz="1632" b="1" dirty="0">
                <a:solidFill>
                  <a:srgbClr val="E6E6E6">
                    <a:lumMod val="75000"/>
                  </a:srgbClr>
                </a:solidFill>
              </a:rPr>
              <a:t>):</a:t>
            </a:r>
          </a:p>
          <a:p>
            <a:r>
              <a:rPr lang="en-US" sz="1632" b="1" dirty="0" smtClean="0">
                <a:solidFill>
                  <a:srgbClr val="FF0000"/>
                </a:solidFill>
              </a:rPr>
              <a:t>http</a:t>
            </a:r>
            <a:r>
              <a:rPr lang="en-US" sz="1632" b="1" dirty="0">
                <a:solidFill>
                  <a:srgbClr val="FF0000"/>
                </a:solidFill>
              </a:rPr>
              <a:t>://</a:t>
            </a:r>
            <a:r>
              <a:rPr lang="en-US" sz="1632" b="1" dirty="0" smtClean="0">
                <a:solidFill>
                  <a:srgbClr val="FF0000"/>
                </a:solidFill>
              </a:rPr>
              <a:t>non-Default-URL</a:t>
            </a:r>
            <a:r>
              <a:rPr lang="en-US" sz="1632" dirty="0">
                <a:solidFill>
                  <a:srgbClr val="FFFFFF"/>
                </a:solidFill>
              </a:rPr>
              <a:t>/_</a:t>
            </a:r>
            <a:r>
              <a:rPr lang="en-US" sz="1632" dirty="0" smtClean="0">
                <a:solidFill>
                  <a:srgbClr val="FFFFFF"/>
                </a:solidFill>
              </a:rPr>
              <a:t>layouts/PowerPoint.aspx</a:t>
            </a:r>
            <a:endParaRPr lang="en-US" sz="1632" dirty="0">
              <a:solidFill>
                <a:srgbClr val="FFFFFF"/>
              </a:solidFill>
            </a:endParaRPr>
          </a:p>
          <a:p>
            <a:endParaRPr lang="en-US" sz="408" dirty="0">
              <a:solidFill>
                <a:srgbClr val="505050">
                  <a:lumMod val="95000"/>
                </a:srgbClr>
              </a:solidFill>
            </a:endParaRPr>
          </a:p>
          <a:p>
            <a:r>
              <a:rPr lang="en-US" sz="1632" b="1" dirty="0" err="1" smtClean="0">
                <a:solidFill>
                  <a:srgbClr val="E6E6E6">
                    <a:lumMod val="75000"/>
                  </a:srgbClr>
                </a:solidFill>
              </a:rPr>
              <a:t>SPSiteURL</a:t>
            </a:r>
            <a:r>
              <a:rPr lang="en-US" sz="1632" b="1" dirty="0" smtClean="0">
                <a:solidFill>
                  <a:srgbClr val="E6E6E6">
                    <a:lumMod val="75000"/>
                  </a:srgbClr>
                </a:solidFill>
              </a:rPr>
              <a:t>(string</a:t>
            </a:r>
            <a:r>
              <a:rPr lang="en-US" sz="1632" b="1" dirty="0">
                <a:solidFill>
                  <a:srgbClr val="E6E6E6">
                    <a:lumMod val="75000"/>
                  </a:srgbClr>
                </a:solidFill>
              </a:rPr>
              <a:t>):</a:t>
            </a:r>
          </a:p>
          <a:p>
            <a:r>
              <a:rPr lang="en-US" sz="1632" b="1" dirty="0">
                <a:solidFill>
                  <a:srgbClr val="FF0000"/>
                </a:solidFill>
              </a:rPr>
              <a:t>http://</a:t>
            </a:r>
            <a:r>
              <a:rPr lang="en-US" sz="1632" b="1" dirty="0" smtClean="0">
                <a:solidFill>
                  <a:srgbClr val="FF0000"/>
                </a:solidFill>
              </a:rPr>
              <a:t>nonDefaultUrl</a:t>
            </a:r>
            <a:endParaRPr lang="en-US" sz="1632" b="1" dirty="0">
              <a:solidFill>
                <a:srgbClr val="FF0000"/>
              </a:solidFill>
            </a:endParaRPr>
          </a:p>
        </p:txBody>
      </p:sp>
      <p:cxnSp>
        <p:nvCxnSpPr>
          <p:cNvPr id="26" name="Straight Arrow Connector 25"/>
          <p:cNvCxnSpPr>
            <a:endCxn id="30" idx="1"/>
          </p:cNvCxnSpPr>
          <p:nvPr/>
        </p:nvCxnSpPr>
        <p:spPr>
          <a:xfrm flipH="1">
            <a:off x="8275637" y="5377518"/>
            <a:ext cx="2470207" cy="177144"/>
          </a:xfrm>
          <a:prstGeom prst="straightConnector1">
            <a:avLst/>
          </a:prstGeom>
          <a:ln w="76200">
            <a:solidFill>
              <a:srgbClr val="FF0000"/>
            </a:solidFill>
            <a:tailEnd type="triangle"/>
          </a:ln>
        </p:spPr>
        <p:style>
          <a:lnRef idx="3">
            <a:schemeClr val="lt1"/>
          </a:lnRef>
          <a:fillRef idx="1">
            <a:schemeClr val="dk1"/>
          </a:fillRef>
          <a:effectRef idx="1">
            <a:schemeClr val="dk1"/>
          </a:effectRef>
          <a:fontRef idx="minor">
            <a:schemeClr val="lt1"/>
          </a:fontRef>
        </p:style>
      </p:cxnSp>
      <p:sp>
        <p:nvSpPr>
          <p:cNvPr id="30" name="Right Brace 29"/>
          <p:cNvSpPr/>
          <p:nvPr/>
        </p:nvSpPr>
        <p:spPr>
          <a:xfrm>
            <a:off x="7970837" y="4868862"/>
            <a:ext cx="304800" cy="1371600"/>
          </a:xfrm>
          <a:prstGeom prst="rightBrace">
            <a:avLst/>
          </a:prstGeom>
          <a:ln w="76200">
            <a:solidFill>
              <a:srgbClr val="FF0000"/>
            </a:solidFill>
            <a:headEnd type="none"/>
            <a:tailEnd type="none"/>
          </a:ln>
        </p:spPr>
        <p:style>
          <a:lnRef idx="3">
            <a:schemeClr val="lt1"/>
          </a:lnRef>
          <a:fillRef idx="1">
            <a:schemeClr val="dk1"/>
          </a:fillRef>
          <a:effectRef idx="1">
            <a:schemeClr val="dk1"/>
          </a:effectRef>
          <a:fontRef idx="minor">
            <a:schemeClr val="lt1"/>
          </a:fontRef>
        </p:style>
        <p:txBody>
          <a:bodyPr rtlCol="0" anchor="ctr"/>
          <a:lstStyle/>
          <a:p>
            <a:pPr algn="ctr"/>
            <a:endParaRPr lang="en-US">
              <a:noFill/>
            </a:endParaRPr>
          </a:p>
        </p:txBody>
      </p:sp>
      <p:sp>
        <p:nvSpPr>
          <p:cNvPr id="5" name="Right Brace 4"/>
          <p:cNvSpPr/>
          <p:nvPr/>
        </p:nvSpPr>
        <p:spPr>
          <a:xfrm>
            <a:off x="6675437" y="3394350"/>
            <a:ext cx="152400" cy="1322112"/>
          </a:xfrm>
          <a:prstGeom prst="rightBrace">
            <a:avLst/>
          </a:prstGeom>
          <a:ln w="76200">
            <a:solidFill>
              <a:srgbClr val="FFFF00"/>
            </a:solidFill>
            <a:headEnd type="none"/>
            <a:tailEnd type="none"/>
          </a:ln>
        </p:spPr>
        <p:style>
          <a:lnRef idx="3">
            <a:schemeClr val="lt1"/>
          </a:lnRef>
          <a:fillRef idx="1">
            <a:schemeClr val="dk1"/>
          </a:fillRef>
          <a:effectRef idx="1">
            <a:schemeClr val="dk1"/>
          </a:effectRef>
          <a:fontRef idx="minor">
            <a:schemeClr val="lt1"/>
          </a:fontRef>
        </p:style>
        <p:txBody>
          <a:bodyPr rtlCol="0" anchor="ctr"/>
          <a:lstStyle/>
          <a:p>
            <a:pPr algn="ctr"/>
            <a:endParaRPr lang="en-US">
              <a:solidFill>
                <a:srgbClr val="FFFFFF"/>
              </a:solidFill>
            </a:endParaRPr>
          </a:p>
        </p:txBody>
      </p:sp>
      <p:cxnSp>
        <p:nvCxnSpPr>
          <p:cNvPr id="28" name="Straight Arrow Connector 27"/>
          <p:cNvCxnSpPr>
            <a:endCxn id="5" idx="1"/>
          </p:cNvCxnSpPr>
          <p:nvPr/>
        </p:nvCxnSpPr>
        <p:spPr>
          <a:xfrm flipH="1" flipV="1">
            <a:off x="6827837" y="4055406"/>
            <a:ext cx="3200401" cy="716076"/>
          </a:xfrm>
          <a:prstGeom prst="straightConnector1">
            <a:avLst/>
          </a:prstGeom>
          <a:ln w="76200">
            <a:solidFill>
              <a:srgbClr val="FFFF00"/>
            </a:solidFill>
            <a:tailEnd type="triangle"/>
          </a:ln>
        </p:spPr>
        <p:style>
          <a:lnRef idx="3">
            <a:schemeClr val="lt1"/>
          </a:lnRef>
          <a:fillRef idx="1">
            <a:schemeClr val="dk1"/>
          </a:fillRef>
          <a:effectRef idx="1">
            <a:schemeClr val="dk1"/>
          </a:effectRef>
          <a:fontRef idx="minor">
            <a:schemeClr val="lt1"/>
          </a:fontRef>
        </p:style>
      </p:cxnSp>
      <p:grpSp>
        <p:nvGrpSpPr>
          <p:cNvPr id="7" name="Group 6"/>
          <p:cNvGrpSpPr/>
          <p:nvPr/>
        </p:nvGrpSpPr>
        <p:grpSpPr>
          <a:xfrm>
            <a:off x="8580437" y="3725862"/>
            <a:ext cx="4267200" cy="2469586"/>
            <a:chOff x="8103218" y="3573462"/>
            <a:chExt cx="4267200" cy="2469586"/>
          </a:xfrm>
        </p:grpSpPr>
        <p:sp>
          <p:nvSpPr>
            <p:cNvPr id="24" name="Explosion 1 23"/>
            <p:cNvSpPr/>
            <p:nvPr/>
          </p:nvSpPr>
          <p:spPr>
            <a:xfrm>
              <a:off x="8103218" y="3573462"/>
              <a:ext cx="4267200" cy="2469586"/>
            </a:xfrm>
            <a:prstGeom prst="irregularSeal1">
              <a:avLst/>
            </a:prstGeom>
            <a:solidFill>
              <a:schemeClr val="bg1">
                <a:lumMod val="95000"/>
              </a:schemeClr>
            </a:solidFill>
            <a:ln w="28575">
              <a:solidFill>
                <a:srgbClr val="FF0000"/>
              </a:solidFill>
            </a:ln>
          </p:spPr>
          <p:style>
            <a:lnRef idx="0">
              <a:schemeClr val="dk1"/>
            </a:lnRef>
            <a:fillRef idx="3">
              <a:schemeClr val="dk1"/>
            </a:fillRef>
            <a:effectRef idx="3">
              <a:schemeClr val="dk1"/>
            </a:effectRef>
            <a:fontRef idx="minor">
              <a:schemeClr val="lt1"/>
            </a:fontRef>
          </p:style>
          <p:txBody>
            <a:bodyPr rtlCol="0" anchor="ctr"/>
            <a:lstStyle/>
            <a:p>
              <a:pPr algn="ctr"/>
              <a:endParaRPr lang="en-US" sz="1836" dirty="0">
                <a:solidFill>
                  <a:srgbClr val="FFFFFF"/>
                </a:solidFill>
              </a:endParaRPr>
            </a:p>
          </p:txBody>
        </p:sp>
        <p:sp>
          <p:nvSpPr>
            <p:cNvPr id="25" name="TextBox 24"/>
            <p:cNvSpPr txBox="1"/>
            <p:nvPr/>
          </p:nvSpPr>
          <p:spPr>
            <a:xfrm>
              <a:off x="8676656" y="4259262"/>
              <a:ext cx="3027981" cy="10156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smtClean="0">
                  <a:solidFill>
                    <a:srgbClr val="505050">
                      <a:lumMod val="50000"/>
                    </a:srgbClr>
                  </a:solidFill>
                </a:rPr>
                <a:t>MPs have </a:t>
              </a:r>
              <a:r>
                <a:rPr lang="en-US" sz="2000" b="1" dirty="0" smtClean="0">
                  <a:solidFill>
                    <a:srgbClr val="FF0000"/>
                  </a:solidFill>
                </a:rPr>
                <a:t>inconsistent</a:t>
              </a:r>
              <a:r>
                <a:rPr lang="en-US" sz="2000" b="1" dirty="0" smtClean="0">
                  <a:solidFill>
                    <a:srgbClr val="505050">
                      <a:lumMod val="50000"/>
                    </a:srgbClr>
                  </a:solidFill>
                </a:rPr>
                <a:t> root URLs when using Server Name Mappings</a:t>
              </a:r>
            </a:p>
          </p:txBody>
        </p:sp>
      </p:grpSp>
    </p:spTree>
    <p:extLst>
      <p:ext uri="{BB962C8B-B14F-4D97-AF65-F5344CB8AC3E}">
        <p14:creationId xmlns:p14="http://schemas.microsoft.com/office/powerpoint/2010/main" val="28865671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22" presetClass="entr" presetSubtype="2" fill="hold" grpId="0" nodeType="after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2"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22" presetClass="entr" presetSubtype="2"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right)">
                                      <p:cBhvr>
                                        <p:cTn id="16" dur="500"/>
                                        <p:tgtEl>
                                          <p:spTgt spid="2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250"/>
                                        <p:tgtEl>
                                          <p:spTgt spid="5"/>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0" grpId="0" animBg="1"/>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Five key takeaways from this session…</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t>Application Server Administration Service Timer Job</a:t>
            </a:r>
          </a:p>
          <a:p>
            <a:pPr lvl="1"/>
            <a:r>
              <a:rPr lang="en-US" dirty="0" smtClean="0"/>
              <a:t>Synchronizes search instances across the farm</a:t>
            </a:r>
          </a:p>
          <a:p>
            <a:pPr lvl="1"/>
            <a:r>
              <a:rPr lang="en-US" sz="4000" dirty="0">
                <a:solidFill>
                  <a:schemeClr val="tx2"/>
                </a:solidFill>
                <a:latin typeface="+mj-lt"/>
              </a:rPr>
              <a:t>Crawl state lives in the database</a:t>
            </a:r>
          </a:p>
          <a:p>
            <a:pPr lvl="1"/>
            <a:r>
              <a:rPr lang="en-US" dirty="0"/>
              <a:t>More precise state can be found in the </a:t>
            </a:r>
            <a:r>
              <a:rPr lang="en-US" dirty="0" err="1"/>
              <a:t>MSSCrawlHistory</a:t>
            </a:r>
            <a:r>
              <a:rPr lang="en-US" dirty="0"/>
              <a:t>/</a:t>
            </a:r>
            <a:r>
              <a:rPr lang="en-US" dirty="0" err="1"/>
              <a:t>MSSCrawlComponentsState</a:t>
            </a:r>
            <a:r>
              <a:rPr lang="en-US" dirty="0"/>
              <a:t> tables</a:t>
            </a:r>
          </a:p>
          <a:p>
            <a:r>
              <a:rPr lang="en-US" dirty="0" smtClean="0"/>
              <a:t>Follow a crawled document via ULS</a:t>
            </a:r>
          </a:p>
          <a:p>
            <a:pPr lvl="1"/>
            <a:r>
              <a:rPr lang="en-US" dirty="0" smtClean="0"/>
              <a:t>Use </a:t>
            </a:r>
            <a:r>
              <a:rPr lang="en-US" dirty="0" err="1" smtClean="0"/>
              <a:t>VerboseEx</a:t>
            </a:r>
            <a:r>
              <a:rPr lang="en-US" dirty="0" smtClean="0"/>
              <a:t> ULS to track from Crawler to CPC to Index</a:t>
            </a:r>
          </a:p>
          <a:p>
            <a:r>
              <a:rPr lang="en-US" dirty="0" smtClean="0"/>
              <a:t>Follow a query via ULS</a:t>
            </a:r>
          </a:p>
          <a:p>
            <a:pPr lvl="1"/>
            <a:r>
              <a:rPr lang="en-US" dirty="0"/>
              <a:t>Use </a:t>
            </a:r>
            <a:r>
              <a:rPr lang="en-US" dirty="0" smtClean="0"/>
              <a:t>Merge-</a:t>
            </a:r>
            <a:r>
              <a:rPr lang="en-US" dirty="0" err="1" smtClean="0"/>
              <a:t>SPLogfile</a:t>
            </a:r>
            <a:r>
              <a:rPr lang="en-US" dirty="0" smtClean="0"/>
              <a:t>, Query starts at the Web Front End</a:t>
            </a:r>
          </a:p>
          <a:p>
            <a:pPr lvl="1"/>
            <a:r>
              <a:rPr lang="en-US" sz="4000" dirty="0" smtClean="0">
                <a:solidFill>
                  <a:schemeClr val="tx2"/>
                </a:solidFill>
                <a:latin typeface="+mj-lt"/>
              </a:rPr>
              <a:t>Crawl the default zone</a:t>
            </a:r>
          </a:p>
          <a:p>
            <a:pPr lvl="1"/>
            <a:r>
              <a:rPr lang="en-US" dirty="0" smtClean="0">
                <a:solidFill>
                  <a:schemeClr val="tx1"/>
                </a:solidFill>
              </a:rPr>
              <a:t>Don’t use server name mappings for SharePoint content</a:t>
            </a:r>
            <a:endParaRPr lang="en-US" dirty="0" smtClean="0">
              <a:solidFill>
                <a:schemeClr val="tx1"/>
              </a:solidFill>
              <a:latin typeface="+mj-lt"/>
            </a:endParaRPr>
          </a:p>
        </p:txBody>
      </p:sp>
    </p:spTree>
    <p:extLst>
      <p:ext uri="{BB962C8B-B14F-4D97-AF65-F5344CB8AC3E}">
        <p14:creationId xmlns:p14="http://schemas.microsoft.com/office/powerpoint/2010/main" val="2713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The decoder ring…</a:t>
            </a:r>
            <a:endParaRPr lang="en-US" dirty="0"/>
          </a:p>
        </p:txBody>
      </p:sp>
      <p:sp>
        <p:nvSpPr>
          <p:cNvPr id="6" name="Text Placeholder 5"/>
          <p:cNvSpPr>
            <a:spLocks noGrp="1"/>
          </p:cNvSpPr>
          <p:nvPr>
            <p:ph type="body" sz="quarter" idx="11"/>
          </p:nvPr>
        </p:nvSpPr>
        <p:spPr>
          <a:xfrm>
            <a:off x="274639" y="1212849"/>
            <a:ext cx="12161836" cy="5693866"/>
          </a:xfrm>
        </p:spPr>
        <p:txBody>
          <a:bodyPr/>
          <a:lstStyle/>
          <a:p>
            <a:r>
              <a:rPr lang="en-US"/>
              <a:t>SSA QPC                         SQ&amp;SS</a:t>
            </a:r>
            <a:endParaRPr lang="en-US" dirty="0"/>
          </a:p>
          <a:p>
            <a:pPr lvl="1"/>
            <a:r>
              <a:rPr lang="en-US" dirty="0"/>
              <a:t>Search </a:t>
            </a:r>
            <a:r>
              <a:rPr lang="en-US"/>
              <a:t>Service Application Query Processing Component               Search Query &amp; Site Settings</a:t>
            </a:r>
            <a:endParaRPr lang="en-US" dirty="0"/>
          </a:p>
          <a:p>
            <a:r>
              <a:rPr lang="en-US"/>
              <a:t>Juno/Mars</a:t>
            </a:r>
            <a:endParaRPr lang="en-US" dirty="0"/>
          </a:p>
          <a:p>
            <a:pPr lvl="1"/>
            <a:r>
              <a:rPr lang="en-US"/>
              <a:t>Internal naming conventions for Search that appear in ULS for various activities</a:t>
            </a:r>
            <a:endParaRPr lang="en-US" dirty="0"/>
          </a:p>
          <a:p>
            <a:r>
              <a:rPr lang="en-US"/>
              <a:t>WCF (Windows Communication Foundation)</a:t>
            </a:r>
            <a:endParaRPr lang="en-US" dirty="0"/>
          </a:p>
          <a:p>
            <a:pPr lvl="1"/>
            <a:r>
              <a:rPr lang="en-US"/>
              <a:t>A framework for building service-oriented applications where </a:t>
            </a:r>
            <a:r>
              <a:rPr lang="en-US" i="1"/>
              <a:t>clients</a:t>
            </a:r>
            <a:r>
              <a:rPr lang="en-US"/>
              <a:t> communicate with </a:t>
            </a:r>
            <a:r>
              <a:rPr lang="en-US" i="1"/>
              <a:t>services</a:t>
            </a:r>
            <a:r>
              <a:rPr lang="en-US"/>
              <a:t> through defined </a:t>
            </a:r>
            <a:r>
              <a:rPr lang="en-US" i="1"/>
              <a:t>endpoints</a:t>
            </a:r>
            <a:endParaRPr lang="en-US" dirty="0"/>
          </a:p>
          <a:p>
            <a:pPr lvl="1"/>
            <a:r>
              <a:rPr lang="en-US" sz="4000">
                <a:solidFill>
                  <a:schemeClr val="tx2"/>
                </a:solidFill>
                <a:latin typeface="+mj-lt"/>
              </a:rPr>
              <a:t>WSDL (Web Services Description Language)</a:t>
            </a:r>
            <a:endParaRPr lang="en-US" sz="4000" dirty="0">
              <a:solidFill>
                <a:schemeClr val="tx2"/>
              </a:solidFill>
              <a:latin typeface="+mj-lt"/>
            </a:endParaRPr>
          </a:p>
          <a:p>
            <a:pPr lvl="1"/>
            <a:r>
              <a:rPr lang="en-US"/>
              <a:t>Describes the complete contract for application communication</a:t>
            </a:r>
            <a:endParaRPr lang="en-US" dirty="0"/>
          </a:p>
          <a:p>
            <a:pPr lvl="1"/>
            <a:r>
              <a:rPr lang="en-US" sz="4000">
                <a:solidFill>
                  <a:schemeClr val="tx2"/>
                </a:solidFill>
                <a:latin typeface="+mj-lt"/>
              </a:rPr>
              <a:t>AAMs</a:t>
            </a:r>
            <a:r>
              <a:rPr lang="en-US" sz="4000" smtClean="0">
                <a:solidFill>
                  <a:schemeClr val="tx2"/>
                </a:solidFill>
                <a:latin typeface="+mj-lt"/>
              </a:rPr>
              <a:t>( Alternate </a:t>
            </a:r>
            <a:r>
              <a:rPr lang="en-US" sz="4000">
                <a:solidFill>
                  <a:schemeClr val="tx2"/>
                </a:solidFill>
                <a:latin typeface="+mj-lt"/>
              </a:rPr>
              <a:t>Access Mappings</a:t>
            </a:r>
            <a:r>
              <a:rPr lang="en-US" sz="4000" dirty="0">
                <a:solidFill>
                  <a:schemeClr val="tx2"/>
                </a:solidFill>
                <a:latin typeface="+mj-lt"/>
              </a:rPr>
              <a:t>)</a:t>
            </a:r>
            <a:endParaRPr lang="en-US" dirty="0"/>
          </a:p>
          <a:p>
            <a:pPr lvl="1"/>
            <a:r>
              <a:rPr lang="en-US" dirty="0"/>
              <a:t>Enable</a:t>
            </a:r>
            <a:r>
              <a:rPr lang="en-US"/>
              <a:t> a Web application that receives a request for an internal URL to return pages that contain links to the public URL for the </a:t>
            </a:r>
            <a:r>
              <a:rPr lang="en-US" smtClean="0"/>
              <a:t>zone</a:t>
            </a:r>
            <a:endParaRPr lang="en-US" dirty="0"/>
          </a:p>
        </p:txBody>
      </p:sp>
    </p:spTree>
    <p:extLst>
      <p:ext uri="{BB962C8B-B14F-4D97-AF65-F5344CB8AC3E}">
        <p14:creationId xmlns:p14="http://schemas.microsoft.com/office/powerpoint/2010/main" val="290102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a:t>
            </a:r>
            <a:r>
              <a:rPr lang="en-US" sz="2000" spc="-70" dirty="0" smtClean="0">
                <a:solidFill>
                  <a:srgbClr val="0072C6"/>
                </a:solidFill>
              </a:rPr>
              <a:t>Search</a:t>
            </a:r>
            <a:r>
              <a:rPr lang="en-US" sz="2000" spc="-70" dirty="0" smtClean="0">
                <a:solidFill>
                  <a:srgbClr val="505050"/>
                </a:solidFill>
              </a:rPr>
              <a:t> </a:t>
            </a:r>
            <a:r>
              <a:rPr lang="en-US" sz="2000" spc="-70" dirty="0" smtClean="0">
                <a:solidFill>
                  <a:srgbClr val="0072C6"/>
                </a:solidFill>
              </a:rPr>
              <a:t>booths </a:t>
            </a:r>
            <a:r>
              <a:rPr lang="en-US" sz="2000" spc="-70" dirty="0" smtClean="0">
                <a:solidFill>
                  <a:srgbClr val="505050"/>
                </a:solidFill>
              </a:rPr>
              <a:t>&amp; Search tables at </a:t>
            </a:r>
            <a:r>
              <a:rPr lang="en-US" sz="2000" spc="-70" dirty="0" smtClean="0">
                <a:solidFill>
                  <a:srgbClr val="0072C6"/>
                </a:solidFill>
              </a:rPr>
              <a:t>Ask the Experts </a:t>
            </a:r>
            <a:r>
              <a:rPr lang="en-US" sz="2000" spc="-70" dirty="0" smtClean="0">
                <a:solidFill>
                  <a:srgbClr val="505050"/>
                </a:solidFill>
              </a:rPr>
              <a:t>WED @6:15pm!</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solidFill>
                            <a:schemeClr val="tx1"/>
                          </a:solidFill>
                        </a:rPr>
                        <a:t>Session</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Session</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Room</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Time</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chemeClr val="tx1"/>
                          </a:solidFill>
                        </a:rPr>
                        <a:t>Develop Advanced Search-Driven SharePoint 2013 Apps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400" dirty="0" smtClean="0">
                          <a:solidFill>
                            <a:schemeClr val="tx1"/>
                          </a:solidFill>
                        </a:rPr>
                        <a:t>SPC402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400" dirty="0" smtClean="0">
                          <a:solidFill>
                            <a:schemeClr val="tx1"/>
                          </a:solidFill>
                        </a:rPr>
                        <a:t>Palazzo I, J</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Tue</a:t>
                      </a:r>
                      <a:r>
                        <a:rPr lang="en-GB" sz="1400" kern="1200" baseline="0" dirty="0" smtClean="0">
                          <a:solidFill>
                            <a:schemeClr val="tx1"/>
                          </a:solidFill>
                          <a:latin typeface="+mn-lt"/>
                          <a:ea typeface="+mn-ea"/>
                          <a:cs typeface="+mn-cs"/>
                        </a:rPr>
                        <a:t> 1:45pm</a:t>
                      </a:r>
                      <a:endParaRPr lang="en-GB" sz="140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391886">
                <a:tc>
                  <a:txBody>
                    <a:bodyPr/>
                    <a:lstStyle/>
                    <a:p>
                      <a:r>
                        <a:rPr lang="en-US" sz="1400" dirty="0" smtClean="0">
                          <a:solidFill>
                            <a:schemeClr val="tx1"/>
                          </a:solidFill>
                        </a:rPr>
                        <a:t>Best practices for Hybrid Search deployments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400" dirty="0" smtClean="0">
                          <a:solidFill>
                            <a:schemeClr val="tx1"/>
                          </a:solidFill>
                        </a:rPr>
                        <a:t>SPC306</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Tue</a:t>
                      </a:r>
                      <a:r>
                        <a:rPr lang="en-GB" sz="1400" b="0" baseline="0" dirty="0" smtClean="0">
                          <a:solidFill>
                            <a:schemeClr val="tx1"/>
                          </a:solidFill>
                        </a:rPr>
                        <a:t> 5:00pm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391886">
                <a:tc>
                  <a:txBody>
                    <a:bodyPr/>
                    <a:lstStyle/>
                    <a:p>
                      <a:r>
                        <a:rPr lang="en-US" sz="1400" dirty="0" smtClean="0">
                          <a:solidFill>
                            <a:schemeClr val="tx1"/>
                          </a:solidFill>
                        </a:rPr>
                        <a:t>SharePoint 2013 Search Analytics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400" dirty="0" smtClean="0">
                          <a:solidFill>
                            <a:schemeClr val="tx1"/>
                          </a:solidFill>
                        </a:rPr>
                        <a:t>SPC340</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sz="1400" dirty="0" smtClean="0">
                          <a:solidFill>
                            <a:schemeClr val="tx1"/>
                          </a:solidFill>
                        </a:rPr>
                        <a:t>Palazzo  M, N</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r>
              <a:tr h="391886">
                <a:tc>
                  <a:txBody>
                    <a:bodyPr/>
                    <a:lstStyle/>
                    <a:p>
                      <a:r>
                        <a:rPr lang="en-US" sz="1400" dirty="0" smtClean="0">
                          <a:solidFill>
                            <a:schemeClr val="tx1"/>
                          </a:solidFill>
                        </a:rPr>
                        <a:t>How to manage and troubleshoot Search: A practical guide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l"/>
                      <a:r>
                        <a:rPr lang="en-US" sz="1400" dirty="0" smtClean="0">
                          <a:solidFill>
                            <a:schemeClr val="tx1"/>
                          </a:solidFill>
                        </a:rPr>
                        <a:t>SPC375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algn="l"/>
                      <a:r>
                        <a:rPr lang="en-US" sz="1400" dirty="0" smtClean="0">
                          <a:solidFill>
                            <a:schemeClr val="tx1"/>
                          </a:solidFill>
                        </a:rPr>
                        <a:t>Veronese 2401</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10:45am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C000"/>
                    </a:solidFill>
                  </a:tcPr>
                </a:tc>
              </a:tr>
              <a:tr h="391886">
                <a:tc>
                  <a:txBody>
                    <a:bodyPr/>
                    <a:lstStyle/>
                    <a:p>
                      <a:r>
                        <a:rPr lang="en-US" sz="1400" dirty="0" smtClean="0">
                          <a:solidFill>
                            <a:schemeClr val="tx1"/>
                          </a:solidFill>
                        </a:rPr>
                        <a:t>6 Proven Steps to Get the Best Out of Search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SPC265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solidFill>
                            <a:schemeClr val="tx1"/>
                          </a:solidFill>
                        </a:rPr>
                        <a:t>Delphino</a:t>
                      </a:r>
                      <a:r>
                        <a:rPr lang="en-US" sz="1400" dirty="0" smtClean="0">
                          <a:solidFill>
                            <a:schemeClr val="tx1"/>
                          </a:solidFill>
                        </a:rPr>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Best practices for Information Architecture and Enterprise Search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SPC207</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Search content enrichment and extensibility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SCP414</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Customizing Search experiences with Azure Hosted Data and Bing Maps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SPC321</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3:15pm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Futuristic Search applications using Kinect and Yammer!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SPC405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3:15pm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Search architecture and sizing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SPC336</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5:00pm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Effective Search deployment and operations in SharePoint 2013 </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rPr>
                        <a:t>SPC360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kern="1200" dirty="0" smtClean="0">
                          <a:solidFill>
                            <a:schemeClr val="tx1"/>
                          </a:solidFill>
                          <a:latin typeface="+mn-lt"/>
                          <a:ea typeface="+mn-ea"/>
                          <a:cs typeface="+mn-cs"/>
                        </a:rPr>
                        <a:t>Thu</a:t>
                      </a:r>
                      <a:r>
                        <a:rPr lang="en-GB" sz="1400" b="0" kern="1200" baseline="0" dirty="0" smtClean="0">
                          <a:solidFill>
                            <a:schemeClr val="tx1"/>
                          </a:solidFill>
                          <a:latin typeface="+mn-lt"/>
                          <a:ea typeface="+mn-ea"/>
                          <a:cs typeface="+mn-cs"/>
                        </a:rPr>
                        <a:t> 9:00am</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SharePoint 2013 Search display templates and query rules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SPC322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Thu</a:t>
                      </a:r>
                      <a:r>
                        <a:rPr lang="en-GB" sz="1400" b="0" baseline="0" dirty="0" smtClean="0">
                          <a:solidFill>
                            <a:schemeClr val="tx1"/>
                          </a:solidFill>
                        </a:rPr>
                        <a:t> 9:00am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Managing Search Relevance in SharePoint 2013 and O365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SPC382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Thu</a:t>
                      </a:r>
                      <a:r>
                        <a:rPr lang="en-GB" sz="1400" b="0" baseline="0" dirty="0" smtClean="0">
                          <a:solidFill>
                            <a:schemeClr val="tx1"/>
                          </a:solidFill>
                        </a:rPr>
                        <a:t> 12:00pm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rgbClr val="0072C6"/>
                </a:solidFill>
              </a:rPr>
              <a:t>Search Related Sessions</a:t>
            </a:r>
          </a:p>
        </p:txBody>
      </p:sp>
    </p:spTree>
    <p:extLst>
      <p:ext uri="{BB962C8B-B14F-4D97-AF65-F5344CB8AC3E}">
        <p14:creationId xmlns:p14="http://schemas.microsoft.com/office/powerpoint/2010/main" val="2833056190"/>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6423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20656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an 171"/>
          <p:cNvSpPr/>
          <p:nvPr/>
        </p:nvSpPr>
        <p:spPr bwMode="gray">
          <a:xfrm>
            <a:off x="2852669" y="5206439"/>
            <a:ext cx="1004895" cy="559562"/>
          </a:xfrm>
          <a:prstGeom prst="can">
            <a:avLst>
              <a:gd name="adj" fmla="val 19322"/>
            </a:avLst>
          </a:prstGeom>
          <a:solidFill>
            <a:schemeClr val="bg2"/>
          </a:solidFill>
          <a:ln w="28575">
            <a:solidFill>
              <a:srgbClr val="92D05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0" tIns="46623" rIns="0" bIns="46623" numCol="1" rtlCol="0" anchor="b" anchorCtr="0" compatLnSpc="1">
            <a:prstTxWarp prst="textNoShape">
              <a:avLst/>
            </a:prstTxWarp>
          </a:bodyPr>
          <a:lstStyle/>
          <a:p>
            <a:pPr algn="ctr" defTabSz="930070" eaLnBrk="0" hangingPunct="0">
              <a:lnSpc>
                <a:spcPct val="85000"/>
              </a:lnSpc>
              <a:spcBef>
                <a:spcPct val="20000"/>
              </a:spcBef>
            </a:pPr>
            <a:endParaRPr lang="en-US" sz="1428" dirty="0">
              <a:solidFill>
                <a:srgbClr val="FFFFFF"/>
              </a:solidFill>
            </a:endParaRPr>
          </a:p>
        </p:txBody>
      </p:sp>
      <p:sp>
        <p:nvSpPr>
          <p:cNvPr id="4" name="Title 3"/>
          <p:cNvSpPr>
            <a:spLocks noGrp="1"/>
          </p:cNvSpPr>
          <p:nvPr>
            <p:ph type="title"/>
          </p:nvPr>
        </p:nvSpPr>
        <p:spPr>
          <a:xfrm>
            <a:off x="556840" y="233152"/>
            <a:ext cx="11370961" cy="762786"/>
          </a:xfrm>
        </p:spPr>
        <p:txBody>
          <a:bodyPr/>
          <a:lstStyle/>
          <a:p>
            <a:r>
              <a:rPr lang="en-US" dirty="0" smtClean="0"/>
              <a:t>SharePoint </a:t>
            </a:r>
            <a:r>
              <a:rPr lang="en-US" dirty="0"/>
              <a:t>2013 Search Architecture</a:t>
            </a:r>
            <a:endParaRPr lang="en-US" sz="1632" dirty="0"/>
          </a:p>
        </p:txBody>
      </p:sp>
      <p:sp>
        <p:nvSpPr>
          <p:cNvPr id="58" name="Rectangle 57"/>
          <p:cNvSpPr/>
          <p:nvPr/>
        </p:nvSpPr>
        <p:spPr>
          <a:xfrm>
            <a:off x="101762" y="6430143"/>
            <a:ext cx="2944098" cy="4613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45" tIns="46523" rIns="93045" bIns="93045" rtlCol="0" anchor="b"/>
          <a:lstStyle/>
          <a:p>
            <a:pPr defTabSz="930339"/>
            <a:r>
              <a:rPr lang="en-US" sz="1632" dirty="0">
                <a:solidFill>
                  <a:srgbClr val="FFFFFF">
                    <a:alpha val="99000"/>
                  </a:srgbClr>
                </a:solidFill>
              </a:rPr>
              <a:t> Unit of Scale / Role boundary</a:t>
            </a:r>
          </a:p>
        </p:txBody>
      </p:sp>
      <p:grpSp>
        <p:nvGrpSpPr>
          <p:cNvPr id="8" name="Group 7"/>
          <p:cNvGrpSpPr/>
          <p:nvPr/>
        </p:nvGrpSpPr>
        <p:grpSpPr>
          <a:xfrm>
            <a:off x="144507" y="1119848"/>
            <a:ext cx="12195625" cy="5149526"/>
            <a:chOff x="170460" y="1224103"/>
            <a:chExt cx="11957581" cy="5049013"/>
          </a:xfrm>
        </p:grpSpPr>
        <p:sp>
          <p:nvSpPr>
            <p:cNvPr id="208" name="Rectangle 207"/>
            <p:cNvSpPr/>
            <p:nvPr/>
          </p:nvSpPr>
          <p:spPr>
            <a:xfrm>
              <a:off x="10306220" y="5427751"/>
              <a:ext cx="1207319" cy="8453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45" tIns="46523" rIns="93045" bIns="93045" rtlCol="0" anchor="b"/>
            <a:lstStyle/>
            <a:p>
              <a:pPr defTabSz="930339"/>
              <a:r>
                <a:rPr lang="en-US" sz="1632" dirty="0">
                  <a:solidFill>
                    <a:srgbClr val="FFFFFF">
                      <a:alpha val="99000"/>
                    </a:srgbClr>
                  </a:solidFill>
                </a:rPr>
                <a:t>Admin</a:t>
              </a:r>
            </a:p>
          </p:txBody>
        </p:sp>
        <p:sp>
          <p:nvSpPr>
            <p:cNvPr id="16" name="Rectangle 15"/>
            <p:cNvSpPr/>
            <p:nvPr/>
          </p:nvSpPr>
          <p:spPr>
            <a:xfrm>
              <a:off x="1439168" y="4498514"/>
              <a:ext cx="1216322" cy="252229"/>
            </a:xfrm>
            <a:prstGeom prst="rect">
              <a:avLst/>
            </a:prstGeom>
          </p:spPr>
          <p:txBody>
            <a:bodyPr wrap="square" lIns="0" tIns="46523" rIns="93045" bIns="46523">
              <a:spAutoFit/>
            </a:bodyPr>
            <a:lstStyle/>
            <a:p>
              <a:pPr defTabSz="930070" eaLnBrk="0" hangingPunct="0">
                <a:lnSpc>
                  <a:spcPct val="85000"/>
                </a:lnSpc>
              </a:pPr>
              <a:r>
                <a:rPr lang="en-US" sz="1224" dirty="0">
                  <a:solidFill>
                    <a:srgbClr val="FFFFFF"/>
                  </a:solidFill>
                </a:rPr>
                <a:t>mssearch.exe</a:t>
              </a:r>
            </a:p>
          </p:txBody>
        </p:sp>
        <p:sp>
          <p:nvSpPr>
            <p:cNvPr id="95" name="Rectangle 94"/>
            <p:cNvSpPr/>
            <p:nvPr/>
          </p:nvSpPr>
          <p:spPr>
            <a:xfrm>
              <a:off x="2760488" y="4498514"/>
              <a:ext cx="1317669" cy="220373"/>
            </a:xfrm>
            <a:prstGeom prst="rect">
              <a:avLst/>
            </a:prstGeom>
          </p:spPr>
          <p:txBody>
            <a:bodyPr wrap="square" lIns="0" tIns="46523" rIns="93045" bIns="46523">
              <a:spAutoFit/>
            </a:bodyPr>
            <a:lstStyle/>
            <a:p>
              <a:pPr defTabSz="930070" eaLnBrk="0" hangingPunct="0">
                <a:lnSpc>
                  <a:spcPct val="85000"/>
                </a:lnSpc>
              </a:pPr>
              <a:r>
                <a:rPr lang="en-US" sz="1000" dirty="0" smtClean="0">
                  <a:solidFill>
                    <a:srgbClr val="000000"/>
                  </a:solidFill>
                </a:rPr>
                <a:t>noderunner.exe</a:t>
              </a:r>
              <a:endParaRPr lang="en-US" sz="1000" dirty="0">
                <a:solidFill>
                  <a:srgbClr val="000000"/>
                </a:solidFill>
              </a:endParaRPr>
            </a:p>
          </p:txBody>
        </p:sp>
        <p:sp>
          <p:nvSpPr>
            <p:cNvPr id="152" name="Rectangle 151"/>
            <p:cNvSpPr/>
            <p:nvPr/>
          </p:nvSpPr>
          <p:spPr>
            <a:xfrm>
              <a:off x="4078157" y="4498514"/>
              <a:ext cx="3416979" cy="220373"/>
            </a:xfrm>
            <a:prstGeom prst="rect">
              <a:avLst/>
            </a:prstGeom>
          </p:spPr>
          <p:txBody>
            <a:bodyPr wrap="square" lIns="0" tIns="46523" rIns="93045" bIns="46523">
              <a:spAutoFit/>
            </a:bodyPr>
            <a:lstStyle/>
            <a:p>
              <a:pPr defTabSz="930070" eaLnBrk="0" hangingPunct="0">
                <a:lnSpc>
                  <a:spcPct val="85000"/>
                </a:lnSpc>
              </a:pPr>
              <a:r>
                <a:rPr lang="en-US" sz="1000" dirty="0" smtClean="0">
                  <a:solidFill>
                    <a:srgbClr val="FFFFFF"/>
                  </a:solidFill>
                </a:rPr>
                <a:t>x</a:t>
              </a:r>
              <a:r>
                <a:rPr lang="en-US" sz="1000" dirty="0" smtClean="0">
                  <a:solidFill>
                    <a:srgbClr val="000000"/>
                  </a:solidFill>
                </a:rPr>
                <a:t>noderunner.exe</a:t>
              </a:r>
              <a:endParaRPr lang="en-US" sz="1100" dirty="0">
                <a:solidFill>
                  <a:srgbClr val="000000"/>
                </a:solidFill>
              </a:endParaRPr>
            </a:p>
          </p:txBody>
        </p:sp>
        <p:sp>
          <p:nvSpPr>
            <p:cNvPr id="156" name="Rectangle 155"/>
            <p:cNvSpPr/>
            <p:nvPr/>
          </p:nvSpPr>
          <p:spPr>
            <a:xfrm>
              <a:off x="7593495" y="2072615"/>
              <a:ext cx="1207317" cy="241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bIns="93260" rtlCol="0" anchor="b"/>
            <a:lstStyle/>
            <a:p>
              <a:pPr defTabSz="930339"/>
              <a:r>
                <a:rPr lang="en-US" sz="1632" dirty="0">
                  <a:solidFill>
                    <a:srgbClr val="FFFFFF">
                      <a:alpha val="99000"/>
                    </a:srgbClr>
                  </a:solidFill>
                </a:rPr>
                <a:t>Query Processing</a:t>
              </a:r>
            </a:p>
            <a:p>
              <a:pPr defTabSz="930339"/>
              <a:r>
                <a:rPr lang="en-US" sz="1632" dirty="0">
                  <a:solidFill>
                    <a:srgbClr val="FFFFFF">
                      <a:alpha val="99000"/>
                    </a:srgbClr>
                  </a:solidFill>
                </a:rPr>
                <a:t>(IMS)</a:t>
              </a:r>
            </a:p>
          </p:txBody>
        </p:sp>
        <p:sp>
          <p:nvSpPr>
            <p:cNvPr id="157" name="Rectangle 156"/>
            <p:cNvSpPr/>
            <p:nvPr/>
          </p:nvSpPr>
          <p:spPr>
            <a:xfrm>
              <a:off x="9625761" y="2081016"/>
              <a:ext cx="1207319" cy="241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bIns="93260" rtlCol="0" anchor="b"/>
            <a:lstStyle/>
            <a:p>
              <a:pPr defTabSz="930339"/>
              <a:r>
                <a:rPr lang="en-US" sz="1632" dirty="0">
                  <a:solidFill>
                    <a:srgbClr val="FFFFFF">
                      <a:alpha val="99000"/>
                    </a:srgbClr>
                  </a:solidFill>
                </a:rPr>
                <a:t>WFE</a:t>
              </a:r>
            </a:p>
          </p:txBody>
        </p:sp>
        <p:sp>
          <p:nvSpPr>
            <p:cNvPr id="158" name="Rectangle 157"/>
            <p:cNvSpPr/>
            <p:nvPr/>
          </p:nvSpPr>
          <p:spPr>
            <a:xfrm>
              <a:off x="7480156" y="4498514"/>
              <a:ext cx="1514417" cy="233198"/>
            </a:xfrm>
            <a:prstGeom prst="rect">
              <a:avLst/>
            </a:prstGeom>
          </p:spPr>
          <p:txBody>
            <a:bodyPr wrap="square" lIns="0" tIns="46523" rIns="93045" bIns="46523">
              <a:spAutoFit/>
            </a:bodyPr>
            <a:lstStyle/>
            <a:p>
              <a:pPr defTabSz="930070" eaLnBrk="0" hangingPunct="0">
                <a:lnSpc>
                  <a:spcPct val="85000"/>
                </a:lnSpc>
              </a:pPr>
              <a:r>
                <a:rPr lang="en-US" sz="1050" dirty="0" smtClean="0">
                  <a:solidFill>
                    <a:srgbClr val="000000"/>
                  </a:solidFill>
                </a:rPr>
                <a:t>    noderunner.exe</a:t>
              </a:r>
              <a:endParaRPr lang="en-US" sz="900" dirty="0">
                <a:solidFill>
                  <a:srgbClr val="000000"/>
                </a:solidFill>
              </a:endParaRPr>
            </a:p>
          </p:txBody>
        </p:sp>
        <p:cxnSp>
          <p:nvCxnSpPr>
            <p:cNvPr id="22" name="Straight Connector 21"/>
            <p:cNvCxnSpPr/>
            <p:nvPr/>
          </p:nvCxnSpPr>
          <p:spPr>
            <a:xfrm>
              <a:off x="9498798" y="2080563"/>
              <a:ext cx="0" cy="2426317"/>
            </a:xfrm>
            <a:prstGeom prst="line">
              <a:avLst/>
            </a:prstGeom>
            <a:ln w="28575">
              <a:solidFill>
                <a:schemeClr val="tx2"/>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 name="Can 204"/>
            <p:cNvSpPr/>
            <p:nvPr/>
          </p:nvSpPr>
          <p:spPr bwMode="gray">
            <a:xfrm>
              <a:off x="9207312" y="5485138"/>
              <a:ext cx="764195" cy="731520"/>
            </a:xfrm>
            <a:prstGeom prst="can">
              <a:avLst>
                <a:gd name="adj" fmla="val 19322"/>
              </a:avLst>
            </a:prstGeom>
            <a:solidFill>
              <a:schemeClr val="bg2"/>
            </a:solidFill>
            <a:ln w="28575">
              <a:solidFill>
                <a:schemeClr val="tx2">
                  <a:lumMod val="75000"/>
                  <a:lumOff val="25000"/>
                </a:schemeClr>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93245" tIns="46623" rIns="93245" bIns="46623" numCol="1" rtlCol="0" anchor="b" anchorCtr="0" compatLnSpc="1">
              <a:prstTxWarp prst="textNoShape">
                <a:avLst/>
              </a:prstTxWarp>
            </a:bodyPr>
            <a:lstStyle/>
            <a:p>
              <a:pPr algn="ctr" defTabSz="930070" eaLnBrk="0" hangingPunct="0">
                <a:lnSpc>
                  <a:spcPct val="85000"/>
                </a:lnSpc>
                <a:spcBef>
                  <a:spcPct val="20000"/>
                </a:spcBef>
              </a:pPr>
              <a:r>
                <a:rPr lang="en-US" sz="1428" dirty="0">
                  <a:solidFill>
                    <a:srgbClr val="0072C6">
                      <a:lumMod val="75000"/>
                    </a:srgbClr>
                  </a:solidFill>
                </a:rPr>
                <a:t>Search Admin</a:t>
              </a:r>
            </a:p>
          </p:txBody>
        </p:sp>
        <p:sp>
          <p:nvSpPr>
            <p:cNvPr id="210" name="Rectangle 209"/>
            <p:cNvSpPr/>
            <p:nvPr/>
          </p:nvSpPr>
          <p:spPr>
            <a:xfrm>
              <a:off x="4783537" y="5410200"/>
              <a:ext cx="1207319" cy="8453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45" tIns="46523" rIns="93045" bIns="93045" rtlCol="0" anchor="b"/>
            <a:lstStyle/>
            <a:p>
              <a:pPr defTabSz="930339"/>
              <a:r>
                <a:rPr lang="en-US" sz="1632" dirty="0">
                  <a:solidFill>
                    <a:srgbClr val="FFFFFF">
                      <a:alpha val="99000"/>
                    </a:srgbClr>
                  </a:solidFill>
                </a:rPr>
                <a:t>Analysis Engine (APC)</a:t>
              </a:r>
            </a:p>
          </p:txBody>
        </p:sp>
        <p:cxnSp>
          <p:nvCxnSpPr>
            <p:cNvPr id="223" name="Straight Connector 222"/>
            <p:cNvCxnSpPr/>
            <p:nvPr/>
          </p:nvCxnSpPr>
          <p:spPr>
            <a:xfrm>
              <a:off x="3797928" y="4576525"/>
              <a:ext cx="930379" cy="921334"/>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10918097" y="2515017"/>
              <a:ext cx="1209944" cy="1350764"/>
              <a:chOff x="10929522" y="2596293"/>
              <a:chExt cx="1209944" cy="1350764"/>
            </a:xfrm>
          </p:grpSpPr>
          <p:sp>
            <p:nvSpPr>
              <p:cNvPr id="84" name="Rectangle 83"/>
              <p:cNvSpPr/>
              <p:nvPr/>
            </p:nvSpPr>
            <p:spPr bwMode="auto">
              <a:xfrm>
                <a:off x="10929522" y="2596293"/>
                <a:ext cx="1209944" cy="1350764"/>
              </a:xfrm>
              <a:prstGeom prst="rect">
                <a:avLst/>
              </a:prstGeom>
              <a:solidFill>
                <a:schemeClr val="tx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algn="ctr" defTabSz="930070" fontAlgn="base">
                  <a:spcBef>
                    <a:spcPct val="0"/>
                  </a:spcBef>
                  <a:spcAft>
                    <a:spcPct val="0"/>
                  </a:spcAft>
                </a:pPr>
                <a:endParaRPr lang="en-US" sz="1836" spc="-51" dirty="0" err="1">
                  <a:gradFill>
                    <a:gsLst>
                      <a:gs pos="0">
                        <a:srgbClr val="FFFFFF"/>
                      </a:gs>
                      <a:gs pos="100000">
                        <a:srgbClr val="FFFFFF"/>
                      </a:gs>
                    </a:gsLst>
                    <a:lin ang="5400000" scaled="0"/>
                  </a:gradFill>
                  <a:ea typeface="Segoe UI" pitchFamily="34" charset="0"/>
                  <a:cs typeface="Segoe UI" pitchFamily="34" charset="0"/>
                </a:endParaRPr>
              </a:p>
            </p:txBody>
          </p:sp>
          <p:sp>
            <p:nvSpPr>
              <p:cNvPr id="67" name="Rounded Rectangle 6"/>
              <p:cNvSpPr/>
              <p:nvPr/>
            </p:nvSpPr>
            <p:spPr bwMode="black">
              <a:xfrm rot="16200000">
                <a:off x="11233286" y="2839202"/>
                <a:ext cx="662674" cy="864407"/>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3729" tIns="41863" rIns="83729" bIns="41863" numCol="1" rtlCol="0" anchor="ctr" anchorCtr="0" compatLnSpc="1">
                <a:prstTxWarp prst="textNoShape">
                  <a:avLst/>
                </a:prstTxWarp>
              </a:bodyPr>
              <a:lstStyle/>
              <a:p>
                <a:pPr defTabSz="753683"/>
                <a:endParaRPr lang="en-US" sz="1836" spc="-124" dirty="0">
                  <a:solidFill>
                    <a:srgbClr val="000000">
                      <a:lumMod val="50000"/>
                    </a:srgbClr>
                  </a:solidFill>
                  <a:latin typeface="Segoe Light" pitchFamily="34" charset="0"/>
                </a:endParaRPr>
              </a:p>
            </p:txBody>
          </p:sp>
        </p:grpSp>
        <p:cxnSp>
          <p:nvCxnSpPr>
            <p:cNvPr id="81" name="Straight Connector 80"/>
            <p:cNvCxnSpPr/>
            <p:nvPr/>
          </p:nvCxnSpPr>
          <p:spPr>
            <a:xfrm flipV="1">
              <a:off x="2253399" y="4487316"/>
              <a:ext cx="53367" cy="570023"/>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3" name="Can 152"/>
            <p:cNvSpPr/>
            <p:nvPr/>
          </p:nvSpPr>
          <p:spPr bwMode="gray">
            <a:xfrm>
              <a:off x="1630528" y="5088126"/>
              <a:ext cx="764195" cy="731520"/>
            </a:xfrm>
            <a:prstGeom prst="can">
              <a:avLst>
                <a:gd name="adj" fmla="val 19322"/>
              </a:avLst>
            </a:prstGeom>
            <a:solidFill>
              <a:schemeClr val="bg2"/>
            </a:solidFill>
            <a:ln w="28575">
              <a:solidFill>
                <a:srgbClr val="92D05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93245" tIns="46623" rIns="93245" bIns="46623" numCol="1" rtlCol="0" anchor="b" anchorCtr="0" compatLnSpc="1">
              <a:prstTxWarp prst="textNoShape">
                <a:avLst/>
              </a:prstTxWarp>
            </a:bodyPr>
            <a:lstStyle/>
            <a:p>
              <a:pPr algn="ctr" defTabSz="930070" eaLnBrk="0" hangingPunct="0">
                <a:lnSpc>
                  <a:spcPct val="85000"/>
                </a:lnSpc>
                <a:spcBef>
                  <a:spcPct val="20000"/>
                </a:spcBef>
              </a:pPr>
              <a:r>
                <a:rPr lang="en-US" sz="1428" dirty="0">
                  <a:solidFill>
                    <a:srgbClr val="FFFFFF"/>
                  </a:solidFill>
                </a:rPr>
                <a:t>CRAWL STORE</a:t>
              </a:r>
            </a:p>
          </p:txBody>
        </p:sp>
        <p:sp>
          <p:nvSpPr>
            <p:cNvPr id="80" name="Can 79"/>
            <p:cNvSpPr/>
            <p:nvPr/>
          </p:nvSpPr>
          <p:spPr bwMode="gray">
            <a:xfrm>
              <a:off x="1747710" y="5306425"/>
              <a:ext cx="764195" cy="731520"/>
            </a:xfrm>
            <a:prstGeom prst="can">
              <a:avLst>
                <a:gd name="adj" fmla="val 19322"/>
              </a:avLst>
            </a:prstGeom>
            <a:solidFill>
              <a:schemeClr val="bg2"/>
            </a:solidFill>
            <a:ln w="28575">
              <a:solidFill>
                <a:srgbClr val="92D05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93245" tIns="46623" rIns="93245" bIns="46623" numCol="1" rtlCol="0" anchor="b" anchorCtr="0" compatLnSpc="1">
              <a:prstTxWarp prst="textNoShape">
                <a:avLst/>
              </a:prstTxWarp>
            </a:bodyPr>
            <a:lstStyle/>
            <a:p>
              <a:pPr algn="ctr" defTabSz="930070" eaLnBrk="0" hangingPunct="0">
                <a:lnSpc>
                  <a:spcPct val="85000"/>
                </a:lnSpc>
                <a:spcBef>
                  <a:spcPct val="20000"/>
                </a:spcBef>
              </a:pPr>
              <a:r>
                <a:rPr lang="en-US" sz="1428" dirty="0">
                  <a:solidFill>
                    <a:srgbClr val="0072C6">
                      <a:lumMod val="75000"/>
                    </a:srgbClr>
                  </a:solidFill>
                </a:rPr>
                <a:t>Crawl Store</a:t>
              </a:r>
            </a:p>
          </p:txBody>
        </p:sp>
        <p:sp>
          <p:nvSpPr>
            <p:cNvPr id="119" name="Rounded Rectangle 118"/>
            <p:cNvSpPr/>
            <p:nvPr/>
          </p:nvSpPr>
          <p:spPr bwMode="auto">
            <a:xfrm rot="16200000">
              <a:off x="7946047" y="3032966"/>
              <a:ext cx="2416041" cy="495339"/>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solidFill>
                    <a:srgbClr val="0072C6">
                      <a:lumMod val="90000"/>
                      <a:lumOff val="10000"/>
                    </a:srgbClr>
                  </a:solidFill>
                </a:rPr>
                <a:t>Search Query and Site Settings</a:t>
              </a:r>
              <a:r>
                <a:rPr lang="en-US" sz="1020" dirty="0">
                  <a:gradFill>
                    <a:gsLst>
                      <a:gs pos="0">
                        <a:srgbClr val="FFFFFF"/>
                      </a:gs>
                      <a:gs pos="100000">
                        <a:srgbClr val="FFFFFF"/>
                      </a:gs>
                    </a:gsLst>
                    <a:lin ang="5400000" scaled="0"/>
                  </a:gradFill>
                </a:rPr>
                <a:t>      (with </a:t>
              </a:r>
              <a:r>
                <a:rPr lang="en-US" sz="1020" dirty="0" err="1">
                  <a:gradFill>
                    <a:gsLst>
                      <a:gs pos="0">
                        <a:srgbClr val="FFFFFF"/>
                      </a:gs>
                      <a:gs pos="100000">
                        <a:srgbClr val="FFFFFF"/>
                      </a:gs>
                    </a:gsLst>
                    <a:lin ang="5400000" scaled="0"/>
                  </a:gradFill>
                </a:rPr>
                <a:t>searchservice.svc</a:t>
              </a:r>
              <a:r>
                <a:rPr lang="en-US" sz="1020" dirty="0">
                  <a:gradFill>
                    <a:gsLst>
                      <a:gs pos="0">
                        <a:srgbClr val="FFFFFF"/>
                      </a:gs>
                      <a:gs pos="100000">
                        <a:srgbClr val="FFFFFF"/>
                      </a:gs>
                    </a:gsLst>
                    <a:lin ang="5400000" scaled="0"/>
                  </a:gradFill>
                </a:rPr>
                <a:t> End Points)</a:t>
              </a:r>
            </a:p>
          </p:txBody>
        </p:sp>
        <p:sp>
          <p:nvSpPr>
            <p:cNvPr id="214" name="Can 213"/>
            <p:cNvSpPr/>
            <p:nvPr/>
          </p:nvSpPr>
          <p:spPr bwMode="gray">
            <a:xfrm>
              <a:off x="6325569" y="4768673"/>
              <a:ext cx="985281" cy="728969"/>
            </a:xfrm>
            <a:prstGeom prst="can">
              <a:avLst>
                <a:gd name="adj" fmla="val 19322"/>
              </a:avLst>
            </a:prstGeom>
            <a:solidFill>
              <a:schemeClr val="bg2"/>
            </a:solidFill>
            <a:ln w="28575">
              <a:solidFill>
                <a:schemeClr val="tx2">
                  <a:lumMod val="75000"/>
                  <a:lumOff val="25000"/>
                </a:schemeClr>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0" tIns="46623" rIns="0" bIns="46623" numCol="1" rtlCol="0" anchor="b" anchorCtr="0" compatLnSpc="1">
              <a:prstTxWarp prst="textNoShape">
                <a:avLst/>
              </a:prstTxWarp>
            </a:bodyPr>
            <a:lstStyle/>
            <a:p>
              <a:pPr algn="ctr" defTabSz="930070" eaLnBrk="0" hangingPunct="0">
                <a:lnSpc>
                  <a:spcPct val="85000"/>
                </a:lnSpc>
                <a:spcBef>
                  <a:spcPct val="20000"/>
                </a:spcBef>
              </a:pPr>
              <a:r>
                <a:rPr lang="en-US" sz="1428" dirty="0">
                  <a:solidFill>
                    <a:srgbClr val="0072C6">
                      <a:lumMod val="75000"/>
                    </a:srgbClr>
                  </a:solidFill>
                </a:rPr>
                <a:t>Analytics</a:t>
              </a:r>
              <a:r>
                <a:rPr lang="en-US" sz="1428" dirty="0">
                  <a:solidFill>
                    <a:srgbClr val="FFFFFF"/>
                  </a:solidFill>
                </a:rPr>
                <a:t> </a:t>
              </a:r>
              <a:r>
                <a:rPr lang="en-US" sz="1428" dirty="0">
                  <a:solidFill>
                    <a:srgbClr val="0072C6">
                      <a:lumMod val="75000"/>
                    </a:srgbClr>
                  </a:solidFill>
                </a:rPr>
                <a:t>Reporting</a:t>
              </a:r>
            </a:p>
          </p:txBody>
        </p:sp>
        <p:cxnSp>
          <p:nvCxnSpPr>
            <p:cNvPr id="249" name="Straight Connector 248"/>
            <p:cNvCxnSpPr/>
            <p:nvPr/>
          </p:nvCxnSpPr>
          <p:spPr>
            <a:xfrm>
              <a:off x="10005908" y="5796997"/>
              <a:ext cx="548640" cy="3894"/>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flipV="1">
              <a:off x="5827213" y="5279856"/>
              <a:ext cx="452692" cy="304917"/>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flipV="1">
              <a:off x="10705334" y="3460556"/>
              <a:ext cx="402821" cy="194805"/>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a:off x="10718173" y="2713835"/>
              <a:ext cx="402821" cy="163575"/>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a:off x="9332080" y="2584590"/>
              <a:ext cx="1129442" cy="4014"/>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a:off x="9335395" y="3701073"/>
              <a:ext cx="1129442" cy="4014"/>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ounded Rectangle 96"/>
            <p:cNvSpPr/>
            <p:nvPr/>
          </p:nvSpPr>
          <p:spPr bwMode="auto">
            <a:xfrm rot="16200000">
              <a:off x="8872922" y="3035828"/>
              <a:ext cx="1976447" cy="1828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SSA Proxy </a:t>
              </a:r>
            </a:p>
          </p:txBody>
        </p:sp>
        <p:sp>
          <p:nvSpPr>
            <p:cNvPr id="106" name="Rounded Rectangle 105"/>
            <p:cNvSpPr/>
            <p:nvPr/>
          </p:nvSpPr>
          <p:spPr bwMode="auto">
            <a:xfrm rot="16200000">
              <a:off x="9239470" y="3035827"/>
              <a:ext cx="1976447" cy="1828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Query OM </a:t>
              </a:r>
            </a:p>
          </p:txBody>
        </p:sp>
        <p:sp>
          <p:nvSpPr>
            <p:cNvPr id="117" name="Rounded Rectangle 116"/>
            <p:cNvSpPr/>
            <p:nvPr/>
          </p:nvSpPr>
          <p:spPr bwMode="auto">
            <a:xfrm rot="16200000">
              <a:off x="10155810" y="2487223"/>
              <a:ext cx="872344" cy="1828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Server-side UI</a:t>
              </a:r>
            </a:p>
          </p:txBody>
        </p:sp>
        <p:sp>
          <p:nvSpPr>
            <p:cNvPr id="118" name="Rounded Rectangle 117"/>
            <p:cNvSpPr/>
            <p:nvPr/>
          </p:nvSpPr>
          <p:spPr bwMode="auto">
            <a:xfrm rot="16200000">
              <a:off x="10157292" y="3587879"/>
              <a:ext cx="872344" cy="1828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Query CSOM </a:t>
              </a:r>
            </a:p>
          </p:txBody>
        </p:sp>
        <p:sp>
          <p:nvSpPr>
            <p:cNvPr id="257" name="Can 256"/>
            <p:cNvSpPr/>
            <p:nvPr/>
          </p:nvSpPr>
          <p:spPr bwMode="gray">
            <a:xfrm>
              <a:off x="2907779" y="5413987"/>
              <a:ext cx="985281" cy="548640"/>
            </a:xfrm>
            <a:prstGeom prst="can">
              <a:avLst>
                <a:gd name="adj" fmla="val 19322"/>
              </a:avLst>
            </a:prstGeom>
            <a:solidFill>
              <a:schemeClr val="bg2"/>
            </a:solidFill>
            <a:ln w="28575">
              <a:solidFill>
                <a:srgbClr val="92D05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0" tIns="46623" rIns="0" bIns="46623" numCol="1" rtlCol="0" anchor="b" anchorCtr="0" compatLnSpc="1">
              <a:prstTxWarp prst="textNoShape">
                <a:avLst/>
              </a:prstTxWarp>
            </a:bodyPr>
            <a:lstStyle/>
            <a:p>
              <a:pPr algn="ctr" defTabSz="930070" eaLnBrk="0" hangingPunct="0">
                <a:lnSpc>
                  <a:spcPct val="85000"/>
                </a:lnSpc>
                <a:spcBef>
                  <a:spcPct val="20000"/>
                </a:spcBef>
              </a:pPr>
              <a:r>
                <a:rPr lang="en-US" sz="1428" dirty="0">
                  <a:solidFill>
                    <a:srgbClr val="0072C6">
                      <a:lumMod val="75000"/>
                    </a:srgbClr>
                  </a:solidFill>
                </a:rPr>
                <a:t>Links Store</a:t>
              </a:r>
            </a:p>
          </p:txBody>
        </p:sp>
        <p:sp>
          <p:nvSpPr>
            <p:cNvPr id="258" name="Can 257"/>
            <p:cNvSpPr/>
            <p:nvPr/>
          </p:nvSpPr>
          <p:spPr bwMode="gray">
            <a:xfrm>
              <a:off x="6973620" y="5625744"/>
              <a:ext cx="985281" cy="548640"/>
            </a:xfrm>
            <a:prstGeom prst="can">
              <a:avLst>
                <a:gd name="adj" fmla="val 19322"/>
              </a:avLst>
            </a:prstGeom>
            <a:solidFill>
              <a:schemeClr val="bg2"/>
            </a:solidFill>
            <a:ln w="28575">
              <a:solidFill>
                <a:schemeClr val="tx2">
                  <a:lumMod val="75000"/>
                  <a:lumOff val="25000"/>
                </a:schemeClr>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vert="horz" wrap="square" lIns="0" tIns="46623" rIns="0" bIns="46623" numCol="1" rtlCol="0" anchor="b" anchorCtr="0" compatLnSpc="1">
              <a:prstTxWarp prst="textNoShape">
                <a:avLst/>
              </a:prstTxWarp>
            </a:bodyPr>
            <a:lstStyle/>
            <a:p>
              <a:pPr algn="ctr" defTabSz="930070" eaLnBrk="0" hangingPunct="0">
                <a:lnSpc>
                  <a:spcPct val="85000"/>
                </a:lnSpc>
                <a:spcBef>
                  <a:spcPct val="20000"/>
                </a:spcBef>
              </a:pPr>
              <a:r>
                <a:rPr lang="en-US" sz="1428" dirty="0">
                  <a:solidFill>
                    <a:srgbClr val="0072C6">
                      <a:lumMod val="75000"/>
                    </a:srgbClr>
                  </a:solidFill>
                </a:rPr>
                <a:t>Usage</a:t>
              </a:r>
              <a:r>
                <a:rPr lang="en-US" sz="1428" dirty="0">
                  <a:solidFill>
                    <a:srgbClr val="FFFFFF"/>
                  </a:solidFill>
                </a:rPr>
                <a:t> </a:t>
              </a:r>
              <a:r>
                <a:rPr lang="en-US" sz="1428" dirty="0">
                  <a:solidFill>
                    <a:srgbClr val="0072C6">
                      <a:lumMod val="75000"/>
                    </a:srgbClr>
                  </a:solidFill>
                </a:rPr>
                <a:t>DB</a:t>
              </a:r>
            </a:p>
          </p:txBody>
        </p:sp>
        <p:cxnSp>
          <p:nvCxnSpPr>
            <p:cNvPr id="259" name="Straight Connector 258"/>
            <p:cNvCxnSpPr/>
            <p:nvPr/>
          </p:nvCxnSpPr>
          <p:spPr>
            <a:xfrm>
              <a:off x="3228968" y="4800419"/>
              <a:ext cx="74883" cy="364000"/>
            </a:xfrm>
            <a:prstGeom prst="line">
              <a:avLst/>
            </a:prstGeom>
            <a:ln w="38100">
              <a:solidFill>
                <a:schemeClr val="tx2"/>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a:off x="3967808" y="5735903"/>
              <a:ext cx="796818" cy="30475"/>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a:stCxn id="158" idx="2"/>
            </p:cNvCxnSpPr>
            <p:nvPr/>
          </p:nvCxnSpPr>
          <p:spPr>
            <a:xfrm flipH="1">
              <a:off x="7760067" y="4731711"/>
              <a:ext cx="477298" cy="85306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flipH="1">
              <a:off x="6000796" y="5962627"/>
              <a:ext cx="929145" cy="0"/>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1449124" y="2081016"/>
              <a:ext cx="1207317" cy="241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45" tIns="46523" rIns="93045" bIns="93045" rtlCol="0" anchor="b"/>
            <a:lstStyle/>
            <a:p>
              <a:pPr defTabSz="930339"/>
              <a:r>
                <a:rPr lang="en-US" sz="1632" dirty="0">
                  <a:solidFill>
                    <a:srgbClr val="FFFFFF">
                      <a:alpha val="99000"/>
                    </a:srgbClr>
                  </a:solidFill>
                </a:rPr>
                <a:t>SharePoint Crawler</a:t>
              </a:r>
            </a:p>
            <a:p>
              <a:pPr defTabSz="930339"/>
              <a:r>
                <a:rPr lang="en-US" sz="1632" dirty="0">
                  <a:solidFill>
                    <a:srgbClr val="FFFFFF">
                      <a:alpha val="99000"/>
                    </a:srgbClr>
                  </a:solidFill>
                </a:rPr>
                <a:t>(Crawl)</a:t>
              </a:r>
            </a:p>
          </p:txBody>
        </p:sp>
        <p:sp>
          <p:nvSpPr>
            <p:cNvPr id="90" name="Rectangle 89"/>
            <p:cNvSpPr/>
            <p:nvPr/>
          </p:nvSpPr>
          <p:spPr>
            <a:xfrm>
              <a:off x="2760489" y="2072615"/>
              <a:ext cx="1207319" cy="241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45" tIns="46523" rIns="93045" bIns="93045" rtlCol="0" anchor="b"/>
            <a:lstStyle/>
            <a:p>
              <a:pPr defTabSz="930339"/>
              <a:r>
                <a:rPr lang="en-US" sz="1632" dirty="0">
                  <a:solidFill>
                    <a:srgbClr val="FFFFFF">
                      <a:alpha val="99000"/>
                    </a:srgbClr>
                  </a:solidFill>
                </a:rPr>
                <a:t>Content Processing</a:t>
              </a:r>
            </a:p>
          </p:txBody>
        </p:sp>
        <p:grpSp>
          <p:nvGrpSpPr>
            <p:cNvPr id="20" name="Group 19"/>
            <p:cNvGrpSpPr/>
            <p:nvPr/>
          </p:nvGrpSpPr>
          <p:grpSpPr>
            <a:xfrm>
              <a:off x="4078161" y="2072615"/>
              <a:ext cx="3416975" cy="2417498"/>
              <a:chOff x="4600461" y="2072615"/>
              <a:chExt cx="3320754" cy="2417498"/>
            </a:xfrm>
          </p:grpSpPr>
          <p:sp>
            <p:nvSpPr>
              <p:cNvPr id="96" name="Rectangle 95"/>
              <p:cNvSpPr/>
              <p:nvPr/>
            </p:nvSpPr>
            <p:spPr>
              <a:xfrm>
                <a:off x="4600461" y="2072615"/>
                <a:ext cx="3320754" cy="241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bIns="93260" rtlCol="0" anchor="b"/>
              <a:lstStyle/>
              <a:p>
                <a:pPr defTabSz="930339"/>
                <a:r>
                  <a:rPr lang="en-US" sz="1632" dirty="0">
                    <a:solidFill>
                      <a:srgbClr val="FFFFFF">
                        <a:alpha val="99000"/>
                      </a:srgbClr>
                    </a:solidFill>
                  </a:rPr>
                  <a:t>Search core</a:t>
                </a:r>
              </a:p>
            </p:txBody>
          </p:sp>
          <p:sp>
            <p:nvSpPr>
              <p:cNvPr id="150" name="Rectangle 149"/>
              <p:cNvSpPr/>
              <p:nvPr/>
            </p:nvSpPr>
            <p:spPr bwMode="gray">
              <a:xfrm>
                <a:off x="4720075" y="2179967"/>
                <a:ext cx="3081528" cy="1810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3260" bIns="93260" rtlCol="0" anchor="b"/>
              <a:lstStyle/>
              <a:p>
                <a:pPr defTabSz="930339"/>
                <a:r>
                  <a:rPr lang="en-US" sz="1632" dirty="0">
                    <a:solidFill>
                      <a:srgbClr val="00188F">
                        <a:lumMod val="50000"/>
                        <a:alpha val="99000"/>
                      </a:srgbClr>
                    </a:solidFill>
                  </a:rPr>
                  <a:t>                 FAST search core</a:t>
                </a:r>
              </a:p>
            </p:txBody>
          </p:sp>
        </p:grpSp>
        <p:sp>
          <p:nvSpPr>
            <p:cNvPr id="53" name="Freeform 15"/>
            <p:cNvSpPr>
              <a:spLocks noEditPoints="1"/>
            </p:cNvSpPr>
            <p:nvPr/>
          </p:nvSpPr>
          <p:spPr bwMode="black">
            <a:xfrm>
              <a:off x="6809857" y="3557557"/>
              <a:ext cx="469037" cy="324554"/>
            </a:xfrm>
            <a:custGeom>
              <a:avLst/>
              <a:gdLst>
                <a:gd name="T0" fmla="*/ 436 w 2416"/>
                <a:gd name="T1" fmla="*/ 708 h 2209"/>
                <a:gd name="T2" fmla="*/ 524 w 2416"/>
                <a:gd name="T3" fmla="*/ 768 h 2209"/>
                <a:gd name="T4" fmla="*/ 883 w 2416"/>
                <a:gd name="T5" fmla="*/ 698 h 2209"/>
                <a:gd name="T6" fmla="*/ 1293 w 2416"/>
                <a:gd name="T7" fmla="*/ 707 h 2209"/>
                <a:gd name="T8" fmla="*/ 1449 w 2416"/>
                <a:gd name="T9" fmla="*/ 702 h 2209"/>
                <a:gd name="T10" fmla="*/ 1429 w 2416"/>
                <a:gd name="T11" fmla="*/ 399 h 2209"/>
                <a:gd name="T12" fmla="*/ 1317 w 2416"/>
                <a:gd name="T13" fmla="*/ 124 h 2209"/>
                <a:gd name="T14" fmla="*/ 1101 w 2416"/>
                <a:gd name="T15" fmla="*/ 21 h 2209"/>
                <a:gd name="T16" fmla="*/ 536 w 2416"/>
                <a:gd name="T17" fmla="*/ 250 h 2209"/>
                <a:gd name="T18" fmla="*/ 353 w 2416"/>
                <a:gd name="T19" fmla="*/ 433 h 2209"/>
                <a:gd name="T20" fmla="*/ 387 w 2416"/>
                <a:gd name="T21" fmla="*/ 530 h 2209"/>
                <a:gd name="T22" fmla="*/ 450 w 2416"/>
                <a:gd name="T23" fmla="*/ 1207 h 2209"/>
                <a:gd name="T24" fmla="*/ 617 w 2416"/>
                <a:gd name="T25" fmla="*/ 1272 h 2209"/>
                <a:gd name="T26" fmla="*/ 689 w 2416"/>
                <a:gd name="T27" fmla="*/ 1270 h 2209"/>
                <a:gd name="T28" fmla="*/ 653 w 2416"/>
                <a:gd name="T29" fmla="*/ 1190 h 2209"/>
                <a:gd name="T30" fmla="*/ 626 w 2416"/>
                <a:gd name="T31" fmla="*/ 1126 h 2209"/>
                <a:gd name="T32" fmla="*/ 553 w 2416"/>
                <a:gd name="T33" fmla="*/ 1010 h 2209"/>
                <a:gd name="T34" fmla="*/ 386 w 2416"/>
                <a:gd name="T35" fmla="*/ 755 h 2209"/>
                <a:gd name="T36" fmla="*/ 209 w 2416"/>
                <a:gd name="T37" fmla="*/ 573 h 2209"/>
                <a:gd name="T38" fmla="*/ 48 w 2416"/>
                <a:gd name="T39" fmla="*/ 787 h 2209"/>
                <a:gd name="T40" fmla="*/ 121 w 2416"/>
                <a:gd name="T41" fmla="*/ 1190 h 2209"/>
                <a:gd name="T42" fmla="*/ 355 w 2416"/>
                <a:gd name="T43" fmla="*/ 1178 h 2209"/>
                <a:gd name="T44" fmla="*/ 2011 w 2416"/>
                <a:gd name="T45" fmla="*/ 189 h 2209"/>
                <a:gd name="T46" fmla="*/ 1470 w 2416"/>
                <a:gd name="T47" fmla="*/ 25 h 2209"/>
                <a:gd name="T48" fmla="*/ 1383 w 2416"/>
                <a:gd name="T49" fmla="*/ 196 h 2209"/>
                <a:gd name="T50" fmla="*/ 1533 w 2416"/>
                <a:gd name="T51" fmla="*/ 610 h 2209"/>
                <a:gd name="T52" fmla="*/ 1588 w 2416"/>
                <a:gd name="T53" fmla="*/ 803 h 2209"/>
                <a:gd name="T54" fmla="*/ 1722 w 2416"/>
                <a:gd name="T55" fmla="*/ 938 h 2209"/>
                <a:gd name="T56" fmla="*/ 1907 w 2416"/>
                <a:gd name="T57" fmla="*/ 1240 h 2209"/>
                <a:gd name="T58" fmla="*/ 2277 w 2416"/>
                <a:gd name="T59" fmla="*/ 1135 h 2209"/>
                <a:gd name="T60" fmla="*/ 2323 w 2416"/>
                <a:gd name="T61" fmla="*/ 506 h 2209"/>
                <a:gd name="T62" fmla="*/ 1781 w 2416"/>
                <a:gd name="T63" fmla="*/ 1200 h 2209"/>
                <a:gd name="T64" fmla="*/ 1773 w 2416"/>
                <a:gd name="T65" fmla="*/ 1172 h 2209"/>
                <a:gd name="T66" fmla="*/ 1585 w 2416"/>
                <a:gd name="T67" fmla="*/ 862 h 2209"/>
                <a:gd name="T68" fmla="*/ 1317 w 2416"/>
                <a:gd name="T69" fmla="*/ 747 h 2209"/>
                <a:gd name="T70" fmla="*/ 907 w 2416"/>
                <a:gd name="T71" fmla="*/ 739 h 2209"/>
                <a:gd name="T72" fmla="*/ 489 w 2416"/>
                <a:gd name="T73" fmla="*/ 831 h 2209"/>
                <a:gd name="T74" fmla="*/ 627 w 2416"/>
                <a:gd name="T75" fmla="*/ 1004 h 2209"/>
                <a:gd name="T76" fmla="*/ 704 w 2416"/>
                <a:gd name="T77" fmla="*/ 1182 h 2209"/>
                <a:gd name="T78" fmla="*/ 704 w 2416"/>
                <a:gd name="T79" fmla="*/ 1183 h 2209"/>
                <a:gd name="T80" fmla="*/ 871 w 2416"/>
                <a:gd name="T81" fmla="*/ 1334 h 2209"/>
                <a:gd name="T82" fmla="*/ 1184 w 2416"/>
                <a:gd name="T83" fmla="*/ 1421 h 2209"/>
                <a:gd name="T84" fmla="*/ 1422 w 2416"/>
                <a:gd name="T85" fmla="*/ 1539 h 2209"/>
                <a:gd name="T86" fmla="*/ 1716 w 2416"/>
                <a:gd name="T87" fmla="*/ 1526 h 2209"/>
                <a:gd name="T88" fmla="*/ 1811 w 2416"/>
                <a:gd name="T89" fmla="*/ 1387 h 2209"/>
                <a:gd name="T90" fmla="*/ 1809 w 2416"/>
                <a:gd name="T91" fmla="*/ 1295 h 2209"/>
                <a:gd name="T92" fmla="*/ 1173 w 2416"/>
                <a:gd name="T93" fmla="*/ 1486 h 2209"/>
                <a:gd name="T94" fmla="*/ 1044 w 2416"/>
                <a:gd name="T95" fmla="*/ 1466 h 2209"/>
                <a:gd name="T96" fmla="*/ 984 w 2416"/>
                <a:gd name="T97" fmla="*/ 1573 h 2209"/>
                <a:gd name="T98" fmla="*/ 809 w 2416"/>
                <a:gd name="T99" fmla="*/ 1794 h 2209"/>
                <a:gd name="T100" fmla="*/ 752 w 2416"/>
                <a:gd name="T101" fmla="*/ 2011 h 2209"/>
                <a:gd name="T102" fmla="*/ 778 w 2416"/>
                <a:gd name="T103" fmla="*/ 2150 h 2209"/>
                <a:gd name="T104" fmla="*/ 880 w 2416"/>
                <a:gd name="T105" fmla="*/ 2177 h 2209"/>
                <a:gd name="T106" fmla="*/ 1012 w 2416"/>
                <a:gd name="T107" fmla="*/ 2005 h 2209"/>
                <a:gd name="T108" fmla="*/ 1226 w 2416"/>
                <a:gd name="T109" fmla="*/ 1733 h 2209"/>
                <a:gd name="T110" fmla="*/ 1245 w 2416"/>
                <a:gd name="T111" fmla="*/ 1541 h 2209"/>
                <a:gd name="T112" fmla="*/ 797 w 2416"/>
                <a:gd name="T113" fmla="*/ 1718 h 2209"/>
                <a:gd name="T114" fmla="*/ 977 w 2416"/>
                <a:gd name="T115" fmla="*/ 1520 h 2209"/>
                <a:gd name="T116" fmla="*/ 831 w 2416"/>
                <a:gd name="T117" fmla="*/ 1386 h 2209"/>
                <a:gd name="T118" fmla="*/ 584 w 2416"/>
                <a:gd name="T119" fmla="*/ 1299 h 2209"/>
                <a:gd name="T120" fmla="*/ 222 w 2416"/>
                <a:gd name="T121" fmla="*/ 1510 h 2209"/>
                <a:gd name="T122" fmla="*/ 569 w 2416"/>
                <a:gd name="T123" fmla="*/ 1809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16" h="2209">
                  <a:moveTo>
                    <a:pt x="387" y="530"/>
                  </a:moveTo>
                  <a:cubicBezTo>
                    <a:pt x="412" y="587"/>
                    <a:pt x="412" y="651"/>
                    <a:pt x="436" y="708"/>
                  </a:cubicBezTo>
                  <a:cubicBezTo>
                    <a:pt x="445" y="729"/>
                    <a:pt x="445" y="729"/>
                    <a:pt x="445" y="729"/>
                  </a:cubicBezTo>
                  <a:cubicBezTo>
                    <a:pt x="454" y="752"/>
                    <a:pt x="490" y="770"/>
                    <a:pt x="524" y="768"/>
                  </a:cubicBezTo>
                  <a:cubicBezTo>
                    <a:pt x="524" y="768"/>
                    <a:pt x="524" y="768"/>
                    <a:pt x="553" y="767"/>
                  </a:cubicBezTo>
                  <a:cubicBezTo>
                    <a:pt x="666" y="760"/>
                    <a:pt x="772" y="718"/>
                    <a:pt x="883" y="698"/>
                  </a:cubicBezTo>
                  <a:cubicBezTo>
                    <a:pt x="954" y="685"/>
                    <a:pt x="1003" y="722"/>
                    <a:pt x="1070" y="733"/>
                  </a:cubicBezTo>
                  <a:cubicBezTo>
                    <a:pt x="1146" y="746"/>
                    <a:pt x="1215" y="702"/>
                    <a:pt x="1293" y="707"/>
                  </a:cubicBezTo>
                  <a:cubicBezTo>
                    <a:pt x="1348" y="710"/>
                    <a:pt x="1362" y="715"/>
                    <a:pt x="1362" y="715"/>
                  </a:cubicBezTo>
                  <a:cubicBezTo>
                    <a:pt x="1391" y="726"/>
                    <a:pt x="1424" y="722"/>
                    <a:pt x="1449" y="702"/>
                  </a:cubicBezTo>
                  <a:cubicBezTo>
                    <a:pt x="1478" y="678"/>
                    <a:pt x="1478" y="646"/>
                    <a:pt x="1477" y="611"/>
                  </a:cubicBezTo>
                  <a:cubicBezTo>
                    <a:pt x="1474" y="540"/>
                    <a:pt x="1468" y="462"/>
                    <a:pt x="1429" y="399"/>
                  </a:cubicBezTo>
                  <a:cubicBezTo>
                    <a:pt x="1401" y="353"/>
                    <a:pt x="1374" y="306"/>
                    <a:pt x="1351" y="256"/>
                  </a:cubicBezTo>
                  <a:cubicBezTo>
                    <a:pt x="1332" y="215"/>
                    <a:pt x="1322" y="170"/>
                    <a:pt x="1317" y="124"/>
                  </a:cubicBezTo>
                  <a:cubicBezTo>
                    <a:pt x="1312" y="92"/>
                    <a:pt x="1317" y="40"/>
                    <a:pt x="1281" y="23"/>
                  </a:cubicBezTo>
                  <a:cubicBezTo>
                    <a:pt x="1229" y="0"/>
                    <a:pt x="1155" y="13"/>
                    <a:pt x="1101" y="21"/>
                  </a:cubicBezTo>
                  <a:cubicBezTo>
                    <a:pt x="972" y="38"/>
                    <a:pt x="844" y="76"/>
                    <a:pt x="727" y="134"/>
                  </a:cubicBezTo>
                  <a:cubicBezTo>
                    <a:pt x="660" y="167"/>
                    <a:pt x="596" y="206"/>
                    <a:pt x="536" y="250"/>
                  </a:cubicBezTo>
                  <a:cubicBezTo>
                    <a:pt x="488" y="285"/>
                    <a:pt x="440" y="319"/>
                    <a:pt x="399" y="362"/>
                  </a:cubicBezTo>
                  <a:cubicBezTo>
                    <a:pt x="380" y="382"/>
                    <a:pt x="359" y="405"/>
                    <a:pt x="353" y="433"/>
                  </a:cubicBezTo>
                  <a:cubicBezTo>
                    <a:pt x="346" y="467"/>
                    <a:pt x="367" y="492"/>
                    <a:pt x="381" y="520"/>
                  </a:cubicBezTo>
                  <a:cubicBezTo>
                    <a:pt x="383" y="523"/>
                    <a:pt x="385" y="527"/>
                    <a:pt x="387" y="530"/>
                  </a:cubicBezTo>
                  <a:close/>
                  <a:moveTo>
                    <a:pt x="355" y="1178"/>
                  </a:moveTo>
                  <a:cubicBezTo>
                    <a:pt x="385" y="1181"/>
                    <a:pt x="417" y="1193"/>
                    <a:pt x="450" y="1207"/>
                  </a:cubicBezTo>
                  <a:cubicBezTo>
                    <a:pt x="487" y="1223"/>
                    <a:pt x="524" y="1242"/>
                    <a:pt x="558" y="1255"/>
                  </a:cubicBezTo>
                  <a:cubicBezTo>
                    <a:pt x="577" y="1263"/>
                    <a:pt x="598" y="1267"/>
                    <a:pt x="617" y="1272"/>
                  </a:cubicBezTo>
                  <a:cubicBezTo>
                    <a:pt x="635" y="1276"/>
                    <a:pt x="647" y="1281"/>
                    <a:pt x="665" y="1278"/>
                  </a:cubicBezTo>
                  <a:cubicBezTo>
                    <a:pt x="673" y="1276"/>
                    <a:pt x="684" y="1277"/>
                    <a:pt x="689" y="1270"/>
                  </a:cubicBezTo>
                  <a:cubicBezTo>
                    <a:pt x="701" y="1256"/>
                    <a:pt x="690" y="1228"/>
                    <a:pt x="680" y="1218"/>
                  </a:cubicBezTo>
                  <a:cubicBezTo>
                    <a:pt x="670" y="1209"/>
                    <a:pt x="661" y="1200"/>
                    <a:pt x="653" y="1190"/>
                  </a:cubicBezTo>
                  <a:cubicBezTo>
                    <a:pt x="648" y="1184"/>
                    <a:pt x="643" y="1177"/>
                    <a:pt x="640" y="1169"/>
                  </a:cubicBezTo>
                  <a:cubicBezTo>
                    <a:pt x="634" y="1156"/>
                    <a:pt x="627" y="1141"/>
                    <a:pt x="626" y="1126"/>
                  </a:cubicBezTo>
                  <a:cubicBezTo>
                    <a:pt x="625" y="1110"/>
                    <a:pt x="624" y="1097"/>
                    <a:pt x="619" y="1082"/>
                  </a:cubicBezTo>
                  <a:cubicBezTo>
                    <a:pt x="607" y="1051"/>
                    <a:pt x="583" y="1023"/>
                    <a:pt x="553" y="1010"/>
                  </a:cubicBezTo>
                  <a:cubicBezTo>
                    <a:pt x="553" y="1010"/>
                    <a:pt x="521" y="997"/>
                    <a:pt x="479" y="944"/>
                  </a:cubicBezTo>
                  <a:cubicBezTo>
                    <a:pt x="450" y="907"/>
                    <a:pt x="395" y="775"/>
                    <a:pt x="386" y="755"/>
                  </a:cubicBezTo>
                  <a:cubicBezTo>
                    <a:pt x="364" y="704"/>
                    <a:pt x="374" y="643"/>
                    <a:pt x="356" y="592"/>
                  </a:cubicBezTo>
                  <a:cubicBezTo>
                    <a:pt x="333" y="526"/>
                    <a:pt x="256" y="534"/>
                    <a:pt x="209" y="573"/>
                  </a:cubicBezTo>
                  <a:cubicBezTo>
                    <a:pt x="209" y="573"/>
                    <a:pt x="194" y="586"/>
                    <a:pt x="138" y="637"/>
                  </a:cubicBezTo>
                  <a:cubicBezTo>
                    <a:pt x="94" y="677"/>
                    <a:pt x="73" y="735"/>
                    <a:pt x="48" y="787"/>
                  </a:cubicBezTo>
                  <a:cubicBezTo>
                    <a:pt x="6" y="879"/>
                    <a:pt x="0" y="959"/>
                    <a:pt x="1" y="1058"/>
                  </a:cubicBezTo>
                  <a:cubicBezTo>
                    <a:pt x="2" y="1136"/>
                    <a:pt x="54" y="1160"/>
                    <a:pt x="121" y="1190"/>
                  </a:cubicBezTo>
                  <a:cubicBezTo>
                    <a:pt x="121" y="1190"/>
                    <a:pt x="132" y="1194"/>
                    <a:pt x="176" y="1197"/>
                  </a:cubicBezTo>
                  <a:cubicBezTo>
                    <a:pt x="235" y="1201"/>
                    <a:pt x="297" y="1172"/>
                    <a:pt x="355" y="1178"/>
                  </a:cubicBezTo>
                  <a:close/>
                  <a:moveTo>
                    <a:pt x="2323" y="506"/>
                  </a:moveTo>
                  <a:cubicBezTo>
                    <a:pt x="2249" y="371"/>
                    <a:pt x="2134" y="255"/>
                    <a:pt x="2011" y="189"/>
                  </a:cubicBezTo>
                  <a:cubicBezTo>
                    <a:pt x="1900" y="130"/>
                    <a:pt x="1747" y="56"/>
                    <a:pt x="1622" y="40"/>
                  </a:cubicBezTo>
                  <a:cubicBezTo>
                    <a:pt x="1540" y="30"/>
                    <a:pt x="1470" y="25"/>
                    <a:pt x="1470" y="25"/>
                  </a:cubicBezTo>
                  <a:cubicBezTo>
                    <a:pt x="1417" y="21"/>
                    <a:pt x="1369" y="61"/>
                    <a:pt x="1364" y="114"/>
                  </a:cubicBezTo>
                  <a:cubicBezTo>
                    <a:pt x="1364" y="114"/>
                    <a:pt x="1362" y="137"/>
                    <a:pt x="1383" y="196"/>
                  </a:cubicBezTo>
                  <a:cubicBezTo>
                    <a:pt x="1409" y="267"/>
                    <a:pt x="1445" y="333"/>
                    <a:pt x="1485" y="398"/>
                  </a:cubicBezTo>
                  <a:cubicBezTo>
                    <a:pt x="1524" y="460"/>
                    <a:pt x="1530" y="538"/>
                    <a:pt x="1533" y="610"/>
                  </a:cubicBezTo>
                  <a:cubicBezTo>
                    <a:pt x="1535" y="657"/>
                    <a:pt x="1535" y="657"/>
                    <a:pt x="1535" y="657"/>
                  </a:cubicBezTo>
                  <a:cubicBezTo>
                    <a:pt x="1520" y="707"/>
                    <a:pt x="1544" y="773"/>
                    <a:pt x="1588" y="803"/>
                  </a:cubicBezTo>
                  <a:cubicBezTo>
                    <a:pt x="1588" y="803"/>
                    <a:pt x="1613" y="820"/>
                    <a:pt x="1644" y="848"/>
                  </a:cubicBezTo>
                  <a:cubicBezTo>
                    <a:pt x="1669" y="872"/>
                    <a:pt x="1698" y="902"/>
                    <a:pt x="1722" y="938"/>
                  </a:cubicBezTo>
                  <a:cubicBezTo>
                    <a:pt x="1755" y="989"/>
                    <a:pt x="1775" y="1050"/>
                    <a:pt x="1797" y="1107"/>
                  </a:cubicBezTo>
                  <a:cubicBezTo>
                    <a:pt x="1822" y="1173"/>
                    <a:pt x="1827" y="1230"/>
                    <a:pt x="1907" y="1240"/>
                  </a:cubicBezTo>
                  <a:cubicBezTo>
                    <a:pt x="1980" y="1250"/>
                    <a:pt x="2041" y="1287"/>
                    <a:pt x="2115" y="1256"/>
                  </a:cubicBezTo>
                  <a:cubicBezTo>
                    <a:pt x="2175" y="1230"/>
                    <a:pt x="2231" y="1180"/>
                    <a:pt x="2277" y="1135"/>
                  </a:cubicBezTo>
                  <a:cubicBezTo>
                    <a:pt x="2362" y="1050"/>
                    <a:pt x="2402" y="950"/>
                    <a:pt x="2409" y="847"/>
                  </a:cubicBezTo>
                  <a:cubicBezTo>
                    <a:pt x="2416" y="732"/>
                    <a:pt x="2383" y="613"/>
                    <a:pt x="2323" y="506"/>
                  </a:cubicBezTo>
                  <a:close/>
                  <a:moveTo>
                    <a:pt x="1809" y="1295"/>
                  </a:moveTo>
                  <a:cubicBezTo>
                    <a:pt x="1803" y="1263"/>
                    <a:pt x="1789" y="1231"/>
                    <a:pt x="1781" y="1200"/>
                  </a:cubicBezTo>
                  <a:cubicBezTo>
                    <a:pt x="1781" y="1200"/>
                    <a:pt x="1781" y="1200"/>
                    <a:pt x="1774" y="1177"/>
                  </a:cubicBezTo>
                  <a:cubicBezTo>
                    <a:pt x="1774" y="1176"/>
                    <a:pt x="1773" y="1174"/>
                    <a:pt x="1773" y="1172"/>
                  </a:cubicBezTo>
                  <a:cubicBezTo>
                    <a:pt x="1752" y="1100"/>
                    <a:pt x="1731" y="1044"/>
                    <a:pt x="1689" y="980"/>
                  </a:cubicBezTo>
                  <a:cubicBezTo>
                    <a:pt x="1661" y="936"/>
                    <a:pt x="1625" y="896"/>
                    <a:pt x="1585" y="862"/>
                  </a:cubicBezTo>
                  <a:cubicBezTo>
                    <a:pt x="1552" y="833"/>
                    <a:pt x="1515" y="809"/>
                    <a:pt x="1476" y="790"/>
                  </a:cubicBezTo>
                  <a:cubicBezTo>
                    <a:pt x="1426" y="766"/>
                    <a:pt x="1372" y="751"/>
                    <a:pt x="1317" y="747"/>
                  </a:cubicBezTo>
                  <a:cubicBezTo>
                    <a:pt x="1239" y="743"/>
                    <a:pt x="1170" y="787"/>
                    <a:pt x="1094" y="774"/>
                  </a:cubicBezTo>
                  <a:cubicBezTo>
                    <a:pt x="1027" y="762"/>
                    <a:pt x="978" y="726"/>
                    <a:pt x="907" y="739"/>
                  </a:cubicBezTo>
                  <a:cubicBezTo>
                    <a:pt x="796" y="758"/>
                    <a:pt x="690" y="801"/>
                    <a:pt x="577" y="807"/>
                  </a:cubicBezTo>
                  <a:cubicBezTo>
                    <a:pt x="548" y="809"/>
                    <a:pt x="488" y="788"/>
                    <a:pt x="489" y="831"/>
                  </a:cubicBezTo>
                  <a:cubicBezTo>
                    <a:pt x="489" y="859"/>
                    <a:pt x="535" y="915"/>
                    <a:pt x="553" y="938"/>
                  </a:cubicBezTo>
                  <a:cubicBezTo>
                    <a:pt x="595" y="991"/>
                    <a:pt x="627" y="1004"/>
                    <a:pt x="627" y="1004"/>
                  </a:cubicBezTo>
                  <a:cubicBezTo>
                    <a:pt x="676" y="1025"/>
                    <a:pt x="709" y="1085"/>
                    <a:pt x="700" y="1137"/>
                  </a:cubicBezTo>
                  <a:cubicBezTo>
                    <a:pt x="700" y="1137"/>
                    <a:pt x="699" y="1143"/>
                    <a:pt x="704" y="1182"/>
                  </a:cubicBezTo>
                  <a:cubicBezTo>
                    <a:pt x="704" y="1182"/>
                    <a:pt x="704" y="1183"/>
                    <a:pt x="704" y="1183"/>
                  </a:cubicBezTo>
                  <a:cubicBezTo>
                    <a:pt x="704" y="1183"/>
                    <a:pt x="704" y="1183"/>
                    <a:pt x="704" y="1183"/>
                  </a:cubicBezTo>
                  <a:cubicBezTo>
                    <a:pt x="707" y="1209"/>
                    <a:pt x="734" y="1224"/>
                    <a:pt x="753" y="1238"/>
                  </a:cubicBezTo>
                  <a:cubicBezTo>
                    <a:pt x="796" y="1269"/>
                    <a:pt x="821" y="1312"/>
                    <a:pt x="871" y="1334"/>
                  </a:cubicBezTo>
                  <a:cubicBezTo>
                    <a:pt x="921" y="1356"/>
                    <a:pt x="975" y="1374"/>
                    <a:pt x="1030" y="1384"/>
                  </a:cubicBezTo>
                  <a:cubicBezTo>
                    <a:pt x="1079" y="1393"/>
                    <a:pt x="1143" y="1388"/>
                    <a:pt x="1184" y="1421"/>
                  </a:cubicBezTo>
                  <a:cubicBezTo>
                    <a:pt x="1223" y="1453"/>
                    <a:pt x="1247" y="1484"/>
                    <a:pt x="1295" y="1503"/>
                  </a:cubicBezTo>
                  <a:cubicBezTo>
                    <a:pt x="1335" y="1518"/>
                    <a:pt x="1380" y="1527"/>
                    <a:pt x="1422" y="1539"/>
                  </a:cubicBezTo>
                  <a:cubicBezTo>
                    <a:pt x="1463" y="1552"/>
                    <a:pt x="1502" y="1574"/>
                    <a:pt x="1545" y="1579"/>
                  </a:cubicBezTo>
                  <a:cubicBezTo>
                    <a:pt x="1608" y="1586"/>
                    <a:pt x="1668" y="1566"/>
                    <a:pt x="1716" y="1526"/>
                  </a:cubicBezTo>
                  <a:cubicBezTo>
                    <a:pt x="1739" y="1506"/>
                    <a:pt x="1759" y="1483"/>
                    <a:pt x="1775" y="1458"/>
                  </a:cubicBezTo>
                  <a:cubicBezTo>
                    <a:pt x="1790" y="1436"/>
                    <a:pt x="1806" y="1413"/>
                    <a:pt x="1811" y="1387"/>
                  </a:cubicBezTo>
                  <a:cubicBezTo>
                    <a:pt x="1816" y="1367"/>
                    <a:pt x="1814" y="1341"/>
                    <a:pt x="1812" y="1320"/>
                  </a:cubicBezTo>
                  <a:cubicBezTo>
                    <a:pt x="1812" y="1312"/>
                    <a:pt x="1810" y="1304"/>
                    <a:pt x="1809" y="1295"/>
                  </a:cubicBezTo>
                  <a:close/>
                  <a:moveTo>
                    <a:pt x="1174" y="1487"/>
                  </a:moveTo>
                  <a:cubicBezTo>
                    <a:pt x="1173" y="1486"/>
                    <a:pt x="1173" y="1486"/>
                    <a:pt x="1173" y="1486"/>
                  </a:cubicBezTo>
                  <a:cubicBezTo>
                    <a:pt x="1149" y="1474"/>
                    <a:pt x="1132" y="1463"/>
                    <a:pt x="1105" y="1460"/>
                  </a:cubicBezTo>
                  <a:cubicBezTo>
                    <a:pt x="1086" y="1457"/>
                    <a:pt x="1058" y="1447"/>
                    <a:pt x="1044" y="1466"/>
                  </a:cubicBezTo>
                  <a:cubicBezTo>
                    <a:pt x="1035" y="1479"/>
                    <a:pt x="1028" y="1493"/>
                    <a:pt x="1021" y="1506"/>
                  </a:cubicBezTo>
                  <a:cubicBezTo>
                    <a:pt x="1009" y="1528"/>
                    <a:pt x="998" y="1552"/>
                    <a:pt x="984" y="1573"/>
                  </a:cubicBezTo>
                  <a:cubicBezTo>
                    <a:pt x="956" y="1616"/>
                    <a:pt x="925" y="1656"/>
                    <a:pt x="892" y="1695"/>
                  </a:cubicBezTo>
                  <a:cubicBezTo>
                    <a:pt x="866" y="1726"/>
                    <a:pt x="825" y="1756"/>
                    <a:pt x="809" y="1794"/>
                  </a:cubicBezTo>
                  <a:cubicBezTo>
                    <a:pt x="793" y="1830"/>
                    <a:pt x="802" y="1871"/>
                    <a:pt x="789" y="1907"/>
                  </a:cubicBezTo>
                  <a:cubicBezTo>
                    <a:pt x="776" y="1941"/>
                    <a:pt x="762" y="1975"/>
                    <a:pt x="752" y="2011"/>
                  </a:cubicBezTo>
                  <a:cubicBezTo>
                    <a:pt x="743" y="2043"/>
                    <a:pt x="720" y="2102"/>
                    <a:pt x="735" y="2135"/>
                  </a:cubicBezTo>
                  <a:cubicBezTo>
                    <a:pt x="746" y="2160"/>
                    <a:pt x="754" y="2153"/>
                    <a:pt x="778" y="2150"/>
                  </a:cubicBezTo>
                  <a:cubicBezTo>
                    <a:pt x="811" y="2145"/>
                    <a:pt x="847" y="2145"/>
                    <a:pt x="872" y="2170"/>
                  </a:cubicBezTo>
                  <a:cubicBezTo>
                    <a:pt x="880" y="2177"/>
                    <a:pt x="880" y="2177"/>
                    <a:pt x="880" y="2177"/>
                  </a:cubicBezTo>
                  <a:cubicBezTo>
                    <a:pt x="895" y="2209"/>
                    <a:pt x="926" y="2196"/>
                    <a:pt x="948" y="2148"/>
                  </a:cubicBezTo>
                  <a:cubicBezTo>
                    <a:pt x="948" y="2148"/>
                    <a:pt x="979" y="2082"/>
                    <a:pt x="1012" y="2005"/>
                  </a:cubicBezTo>
                  <a:cubicBezTo>
                    <a:pt x="1044" y="1930"/>
                    <a:pt x="1099" y="1861"/>
                    <a:pt x="1154" y="1801"/>
                  </a:cubicBezTo>
                  <a:cubicBezTo>
                    <a:pt x="1177" y="1776"/>
                    <a:pt x="1206" y="1761"/>
                    <a:pt x="1226" y="1733"/>
                  </a:cubicBezTo>
                  <a:cubicBezTo>
                    <a:pt x="1248" y="1702"/>
                    <a:pt x="1265" y="1664"/>
                    <a:pt x="1267" y="1625"/>
                  </a:cubicBezTo>
                  <a:cubicBezTo>
                    <a:pt x="1269" y="1596"/>
                    <a:pt x="1263" y="1564"/>
                    <a:pt x="1245" y="1541"/>
                  </a:cubicBezTo>
                  <a:cubicBezTo>
                    <a:pt x="1226" y="1515"/>
                    <a:pt x="1202" y="1501"/>
                    <a:pt x="1174" y="1487"/>
                  </a:cubicBezTo>
                  <a:close/>
                  <a:moveTo>
                    <a:pt x="797" y="1718"/>
                  </a:moveTo>
                  <a:cubicBezTo>
                    <a:pt x="838" y="1673"/>
                    <a:pt x="878" y="1628"/>
                    <a:pt x="919" y="1583"/>
                  </a:cubicBezTo>
                  <a:cubicBezTo>
                    <a:pt x="935" y="1566"/>
                    <a:pt x="962" y="1543"/>
                    <a:pt x="977" y="1520"/>
                  </a:cubicBezTo>
                  <a:cubicBezTo>
                    <a:pt x="981" y="1515"/>
                    <a:pt x="984" y="1510"/>
                    <a:pt x="986" y="1504"/>
                  </a:cubicBezTo>
                  <a:cubicBezTo>
                    <a:pt x="1012" y="1431"/>
                    <a:pt x="881" y="1406"/>
                    <a:pt x="831" y="1386"/>
                  </a:cubicBezTo>
                  <a:cubicBezTo>
                    <a:pt x="782" y="1366"/>
                    <a:pt x="699" y="1338"/>
                    <a:pt x="649" y="1322"/>
                  </a:cubicBezTo>
                  <a:cubicBezTo>
                    <a:pt x="649" y="1322"/>
                    <a:pt x="623" y="1314"/>
                    <a:pt x="584" y="1299"/>
                  </a:cubicBezTo>
                  <a:cubicBezTo>
                    <a:pt x="473" y="1257"/>
                    <a:pt x="194" y="1132"/>
                    <a:pt x="183" y="1346"/>
                  </a:cubicBezTo>
                  <a:cubicBezTo>
                    <a:pt x="180" y="1402"/>
                    <a:pt x="206" y="1458"/>
                    <a:pt x="222" y="1510"/>
                  </a:cubicBezTo>
                  <a:cubicBezTo>
                    <a:pt x="253" y="1611"/>
                    <a:pt x="320" y="1720"/>
                    <a:pt x="409" y="1779"/>
                  </a:cubicBezTo>
                  <a:cubicBezTo>
                    <a:pt x="458" y="1811"/>
                    <a:pt x="512" y="1813"/>
                    <a:pt x="569" y="1809"/>
                  </a:cubicBezTo>
                  <a:cubicBezTo>
                    <a:pt x="666" y="1800"/>
                    <a:pt x="729" y="1795"/>
                    <a:pt x="797" y="1718"/>
                  </a:cubicBezTo>
                  <a:close/>
                </a:path>
              </a:pathLst>
            </a:custGeom>
            <a:solidFill>
              <a:schemeClr val="tx1"/>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57" name="Rectangle 56"/>
            <p:cNvSpPr/>
            <p:nvPr/>
          </p:nvSpPr>
          <p:spPr>
            <a:xfrm>
              <a:off x="2767628" y="1224103"/>
              <a:ext cx="1173510" cy="701989"/>
            </a:xfrm>
            <a:prstGeom prst="rect">
              <a:avLst/>
            </a:prstGeom>
            <a:solidFill>
              <a:schemeClr val="bg2">
                <a:lumMod val="75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3045" tIns="46523" rIns="93045" bIns="93045" rtlCol="0" anchor="b"/>
            <a:lstStyle/>
            <a:p>
              <a:pPr algn="ctr" defTabSz="930339"/>
              <a:r>
                <a:rPr lang="en-US" sz="1224" dirty="0">
                  <a:solidFill>
                    <a:srgbClr val="FFFFFF">
                      <a:alpha val="99000"/>
                    </a:srgbClr>
                  </a:solidFill>
                </a:rPr>
                <a:t>Custom Enrichment Web Service</a:t>
              </a:r>
            </a:p>
          </p:txBody>
        </p:sp>
        <p:sp>
          <p:nvSpPr>
            <p:cNvPr id="2" name="Rounded Rectangle 1"/>
            <p:cNvSpPr/>
            <p:nvPr/>
          </p:nvSpPr>
          <p:spPr bwMode="auto">
            <a:xfrm>
              <a:off x="1472952" y="2237975"/>
              <a:ext cx="1024121" cy="198987"/>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   mssdmn.exe</a:t>
              </a:r>
            </a:p>
          </p:txBody>
        </p:sp>
        <p:sp>
          <p:nvSpPr>
            <p:cNvPr id="129" name="Rounded Rectangle 128"/>
            <p:cNvSpPr/>
            <p:nvPr/>
          </p:nvSpPr>
          <p:spPr bwMode="auto">
            <a:xfrm>
              <a:off x="1511939" y="2289660"/>
              <a:ext cx="1024121" cy="198987"/>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   mssdmn.exe</a:t>
              </a:r>
            </a:p>
          </p:txBody>
        </p:sp>
        <p:sp>
          <p:nvSpPr>
            <p:cNvPr id="130" name="Rounded Rectangle 129"/>
            <p:cNvSpPr/>
            <p:nvPr/>
          </p:nvSpPr>
          <p:spPr bwMode="auto">
            <a:xfrm>
              <a:off x="1553143" y="2342724"/>
              <a:ext cx="1024121" cy="198987"/>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   mssdmn.exe</a:t>
              </a:r>
            </a:p>
          </p:txBody>
        </p:sp>
        <p:sp>
          <p:nvSpPr>
            <p:cNvPr id="131" name="Rounded Rectangle 130"/>
            <p:cNvSpPr/>
            <p:nvPr/>
          </p:nvSpPr>
          <p:spPr bwMode="auto">
            <a:xfrm>
              <a:off x="1607187" y="2397306"/>
              <a:ext cx="1024121" cy="198987"/>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   mssdmn.exe</a:t>
              </a:r>
            </a:p>
          </p:txBody>
        </p:sp>
        <p:sp>
          <p:nvSpPr>
            <p:cNvPr id="9" name="Rounded Rectangle 8"/>
            <p:cNvSpPr/>
            <p:nvPr/>
          </p:nvSpPr>
          <p:spPr bwMode="auto">
            <a:xfrm>
              <a:off x="2852594" y="3393481"/>
              <a:ext cx="1002262" cy="4114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CSS </a:t>
              </a:r>
            </a:p>
            <a:p>
              <a:pPr algn="ctr" defTabSz="932290" fontAlgn="base">
                <a:spcBef>
                  <a:spcPct val="0"/>
                </a:spcBef>
                <a:spcAft>
                  <a:spcPct val="0"/>
                </a:spcAft>
              </a:pPr>
              <a:r>
                <a:rPr lang="en-US" sz="816" dirty="0">
                  <a:gradFill>
                    <a:gsLst>
                      <a:gs pos="0">
                        <a:srgbClr val="FFFFFF"/>
                      </a:gs>
                      <a:gs pos="100000">
                        <a:srgbClr val="FFFFFF"/>
                      </a:gs>
                    </a:gsLst>
                    <a:lin ang="5400000" scaled="0"/>
                  </a:gradFill>
                </a:rPr>
                <a:t>   (Load Balancer)</a:t>
              </a:r>
            </a:p>
          </p:txBody>
        </p:sp>
        <p:sp>
          <p:nvSpPr>
            <p:cNvPr id="74" name="Rounded Rectangle 73"/>
            <p:cNvSpPr/>
            <p:nvPr/>
          </p:nvSpPr>
          <p:spPr bwMode="auto">
            <a:xfrm>
              <a:off x="2977376" y="2405930"/>
              <a:ext cx="160723" cy="812266"/>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122" dirty="0">
                <a:gradFill>
                  <a:gsLst>
                    <a:gs pos="0">
                      <a:srgbClr val="FFFFFF"/>
                    </a:gs>
                    <a:gs pos="100000">
                      <a:srgbClr val="FFFFFF"/>
                    </a:gs>
                  </a:gsLst>
                  <a:lin ang="5400000" scaled="0"/>
                </a:gradFill>
              </a:endParaRPr>
            </a:p>
          </p:txBody>
        </p:sp>
        <p:sp>
          <p:nvSpPr>
            <p:cNvPr id="12" name="Rectangle 11"/>
            <p:cNvSpPr/>
            <p:nvPr/>
          </p:nvSpPr>
          <p:spPr bwMode="auto">
            <a:xfrm>
              <a:off x="3004497" y="3072680"/>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83" name="Rectangle 82"/>
            <p:cNvSpPr/>
            <p:nvPr/>
          </p:nvSpPr>
          <p:spPr bwMode="auto">
            <a:xfrm>
              <a:off x="3004497" y="2873081"/>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7" name="Straight Arrow Connector 16"/>
            <p:cNvCxnSpPr>
              <a:stCxn id="12" idx="0"/>
              <a:endCxn id="83" idx="2"/>
            </p:cNvCxnSpPr>
            <p:nvPr/>
          </p:nvCxnSpPr>
          <p:spPr>
            <a:xfrm flipV="1">
              <a:off x="3059739" y="2982256"/>
              <a:ext cx="0" cy="9042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bwMode="auto">
            <a:xfrm>
              <a:off x="3004497" y="2676941"/>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92" name="Rectangle 91"/>
            <p:cNvSpPr/>
            <p:nvPr/>
          </p:nvSpPr>
          <p:spPr bwMode="auto">
            <a:xfrm>
              <a:off x="3004497" y="2477342"/>
              <a:ext cx="110484" cy="109175"/>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93" name="Straight Arrow Connector 92"/>
            <p:cNvCxnSpPr>
              <a:stCxn id="91" idx="0"/>
              <a:endCxn id="92" idx="2"/>
            </p:cNvCxnSpPr>
            <p:nvPr/>
          </p:nvCxnSpPr>
          <p:spPr>
            <a:xfrm flipV="1">
              <a:off x="3059739" y="2586517"/>
              <a:ext cx="0" cy="9042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83" idx="0"/>
              <a:endCxn id="91" idx="2"/>
            </p:cNvCxnSpPr>
            <p:nvPr/>
          </p:nvCxnSpPr>
          <p:spPr>
            <a:xfrm flipV="1">
              <a:off x="3059739" y="2786116"/>
              <a:ext cx="0" cy="86965"/>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98" name="Rounded Rectangle 97"/>
            <p:cNvSpPr/>
            <p:nvPr/>
          </p:nvSpPr>
          <p:spPr bwMode="auto">
            <a:xfrm>
              <a:off x="3228968" y="2405930"/>
              <a:ext cx="160723" cy="812266"/>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122" dirty="0">
                <a:gradFill>
                  <a:gsLst>
                    <a:gs pos="0">
                      <a:srgbClr val="FFFFFF"/>
                    </a:gs>
                    <a:gs pos="100000">
                      <a:srgbClr val="FFFFFF"/>
                    </a:gs>
                  </a:gsLst>
                  <a:lin ang="5400000" scaled="0"/>
                </a:gradFill>
              </a:endParaRPr>
            </a:p>
          </p:txBody>
        </p:sp>
        <p:sp>
          <p:nvSpPr>
            <p:cNvPr id="99" name="Rectangle 98"/>
            <p:cNvSpPr/>
            <p:nvPr/>
          </p:nvSpPr>
          <p:spPr bwMode="auto">
            <a:xfrm>
              <a:off x="3256089" y="3072680"/>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00" name="Rectangle 99"/>
            <p:cNvSpPr/>
            <p:nvPr/>
          </p:nvSpPr>
          <p:spPr bwMode="auto">
            <a:xfrm>
              <a:off x="3256089" y="2873081"/>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01" name="Straight Arrow Connector 100"/>
            <p:cNvCxnSpPr>
              <a:stCxn id="99" idx="0"/>
              <a:endCxn id="100" idx="2"/>
            </p:cNvCxnSpPr>
            <p:nvPr/>
          </p:nvCxnSpPr>
          <p:spPr>
            <a:xfrm flipV="1">
              <a:off x="3311331" y="2982256"/>
              <a:ext cx="0" cy="9042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bwMode="auto">
            <a:xfrm>
              <a:off x="3256089" y="2676941"/>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03" name="Rectangle 102"/>
            <p:cNvSpPr/>
            <p:nvPr/>
          </p:nvSpPr>
          <p:spPr bwMode="auto">
            <a:xfrm>
              <a:off x="3256089" y="2477342"/>
              <a:ext cx="110484" cy="109175"/>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04" name="Straight Arrow Connector 103"/>
            <p:cNvCxnSpPr>
              <a:stCxn id="102" idx="0"/>
              <a:endCxn id="103" idx="2"/>
            </p:cNvCxnSpPr>
            <p:nvPr/>
          </p:nvCxnSpPr>
          <p:spPr>
            <a:xfrm flipV="1">
              <a:off x="3311331" y="2586517"/>
              <a:ext cx="0" cy="9042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stCxn id="100" idx="0"/>
              <a:endCxn id="102" idx="2"/>
            </p:cNvCxnSpPr>
            <p:nvPr/>
          </p:nvCxnSpPr>
          <p:spPr>
            <a:xfrm flipV="1">
              <a:off x="3311331" y="2786116"/>
              <a:ext cx="0" cy="86965"/>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bwMode="auto">
            <a:xfrm>
              <a:off x="3621303" y="2405930"/>
              <a:ext cx="160723" cy="812266"/>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122" dirty="0">
                <a:gradFill>
                  <a:gsLst>
                    <a:gs pos="0">
                      <a:srgbClr val="FFFFFF"/>
                    </a:gs>
                    <a:gs pos="100000">
                      <a:srgbClr val="FFFFFF"/>
                    </a:gs>
                  </a:gsLst>
                  <a:lin ang="5400000" scaled="0"/>
                </a:gradFill>
              </a:endParaRPr>
            </a:p>
          </p:txBody>
        </p:sp>
        <p:sp>
          <p:nvSpPr>
            <p:cNvPr id="108" name="Rectangle 107"/>
            <p:cNvSpPr/>
            <p:nvPr/>
          </p:nvSpPr>
          <p:spPr bwMode="auto">
            <a:xfrm>
              <a:off x="3648424" y="3072680"/>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09" name="Rectangle 108"/>
            <p:cNvSpPr/>
            <p:nvPr/>
          </p:nvSpPr>
          <p:spPr bwMode="auto">
            <a:xfrm>
              <a:off x="3648424" y="2873081"/>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10" name="Straight Arrow Connector 109"/>
            <p:cNvCxnSpPr>
              <a:stCxn id="108" idx="0"/>
              <a:endCxn id="109" idx="2"/>
            </p:cNvCxnSpPr>
            <p:nvPr/>
          </p:nvCxnSpPr>
          <p:spPr>
            <a:xfrm flipV="1">
              <a:off x="3703666" y="2982256"/>
              <a:ext cx="0" cy="9042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bwMode="auto">
            <a:xfrm>
              <a:off x="3648424" y="2676941"/>
              <a:ext cx="110484" cy="109175"/>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12" name="Rectangle 111"/>
            <p:cNvSpPr/>
            <p:nvPr/>
          </p:nvSpPr>
          <p:spPr bwMode="auto">
            <a:xfrm>
              <a:off x="3648424" y="2477342"/>
              <a:ext cx="110484" cy="109175"/>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113" name="Straight Arrow Connector 112"/>
            <p:cNvCxnSpPr>
              <a:stCxn id="111" idx="0"/>
              <a:endCxn id="112" idx="2"/>
            </p:cNvCxnSpPr>
            <p:nvPr/>
          </p:nvCxnSpPr>
          <p:spPr>
            <a:xfrm flipV="1">
              <a:off x="3703666" y="2586517"/>
              <a:ext cx="0" cy="9042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109" idx="0"/>
              <a:endCxn id="111" idx="2"/>
            </p:cNvCxnSpPr>
            <p:nvPr/>
          </p:nvCxnSpPr>
          <p:spPr>
            <a:xfrm flipV="1">
              <a:off x="3703666" y="2786116"/>
              <a:ext cx="0" cy="86965"/>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400179" y="2567712"/>
              <a:ext cx="397749" cy="376706"/>
            </a:xfrm>
            <a:prstGeom prst="rect">
              <a:avLst/>
            </a:prstGeom>
            <a:noFill/>
          </p:spPr>
          <p:txBody>
            <a:bodyPr wrap="square" lIns="0" tIns="0" rIns="0" bIns="0" rtlCol="0">
              <a:spAutoFit/>
            </a:bodyPr>
            <a:lstStyle/>
            <a:p>
              <a:r>
                <a:rPr lang="en-US" sz="2448" spc="-71" dirty="0">
                  <a:gradFill>
                    <a:gsLst>
                      <a:gs pos="2917">
                        <a:srgbClr val="505050"/>
                      </a:gs>
                      <a:gs pos="30000">
                        <a:srgbClr val="505050"/>
                      </a:gs>
                    </a:gsLst>
                    <a:lin ang="5400000" scaled="0"/>
                  </a:gradFill>
                </a:rPr>
                <a:t>…</a:t>
              </a:r>
            </a:p>
          </p:txBody>
        </p:sp>
        <p:cxnSp>
          <p:nvCxnSpPr>
            <p:cNvPr id="25" name="Straight Arrow Connector 24"/>
            <p:cNvCxnSpPr>
              <a:endCxn id="74" idx="2"/>
            </p:cNvCxnSpPr>
            <p:nvPr/>
          </p:nvCxnSpPr>
          <p:spPr>
            <a:xfrm flipV="1">
              <a:off x="3057737" y="3218196"/>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a:endCxn id="98" idx="2"/>
            </p:cNvCxnSpPr>
            <p:nvPr/>
          </p:nvCxnSpPr>
          <p:spPr>
            <a:xfrm flipV="1">
              <a:off x="3309329" y="3218196"/>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flipV="1">
              <a:off x="3701664" y="3218196"/>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5400000">
              <a:off x="3510892" y="2919265"/>
              <a:ext cx="753656" cy="125547"/>
            </a:xfrm>
            <a:prstGeom prst="rect">
              <a:avLst/>
            </a:prstGeom>
            <a:noFill/>
          </p:spPr>
          <p:txBody>
            <a:bodyPr wrap="square" lIns="0" tIns="0" rIns="0" bIns="0" rtlCol="0">
              <a:spAutoFit/>
            </a:bodyPr>
            <a:lstStyle/>
            <a:p>
              <a:r>
                <a:rPr lang="en-US" sz="816" spc="-71" dirty="0">
                  <a:solidFill>
                    <a:srgbClr val="FFFFFF"/>
                  </a:solidFill>
                </a:rPr>
                <a:t>Processing Flows</a:t>
              </a:r>
            </a:p>
          </p:txBody>
        </p:sp>
        <p:sp>
          <p:nvSpPr>
            <p:cNvPr id="143" name="Rounded Rectangle 142"/>
            <p:cNvSpPr/>
            <p:nvPr/>
          </p:nvSpPr>
          <p:spPr bwMode="auto">
            <a:xfrm>
              <a:off x="4208574" y="2356019"/>
              <a:ext cx="725799" cy="332215"/>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Index Router</a:t>
              </a:r>
            </a:p>
          </p:txBody>
        </p:sp>
        <p:sp>
          <p:nvSpPr>
            <p:cNvPr id="144" name="Rounded Rectangle 143"/>
            <p:cNvSpPr/>
            <p:nvPr/>
          </p:nvSpPr>
          <p:spPr bwMode="auto">
            <a:xfrm>
              <a:off x="4518813" y="3225314"/>
              <a:ext cx="652380" cy="332215"/>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Journal</a:t>
              </a:r>
            </a:p>
          </p:txBody>
        </p:sp>
        <p:cxnSp>
          <p:nvCxnSpPr>
            <p:cNvPr id="188" name="Straight Connector 187"/>
            <p:cNvCxnSpPr/>
            <p:nvPr/>
          </p:nvCxnSpPr>
          <p:spPr>
            <a:xfrm>
              <a:off x="3965387" y="2219029"/>
              <a:ext cx="395105" cy="311485"/>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stretch>
              <a:fillRect/>
            </a:stretch>
          </p:blipFill>
          <p:spPr>
            <a:xfrm>
              <a:off x="5043948" y="2366713"/>
              <a:ext cx="1585721" cy="1044539"/>
            </a:xfrm>
            <a:prstGeom prst="rect">
              <a:avLst/>
            </a:prstGeom>
          </p:spPr>
        </p:pic>
        <p:cxnSp>
          <p:nvCxnSpPr>
            <p:cNvPr id="146" name="Straight Connector 145"/>
            <p:cNvCxnSpPr>
              <a:stCxn id="143" idx="2"/>
              <a:endCxn id="144" idx="0"/>
            </p:cNvCxnSpPr>
            <p:nvPr/>
          </p:nvCxnSpPr>
          <p:spPr>
            <a:xfrm>
              <a:off x="4571474" y="2688234"/>
              <a:ext cx="273529" cy="537080"/>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2306766" y="3505897"/>
              <a:ext cx="708664" cy="0"/>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9" name="Rounded Rectangle 148"/>
            <p:cNvSpPr/>
            <p:nvPr/>
          </p:nvSpPr>
          <p:spPr bwMode="auto">
            <a:xfrm>
              <a:off x="1542228" y="2688162"/>
              <a:ext cx="1024949" cy="409717"/>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hlinkClick r:id="rId5" action="ppaction://hlinkfile"/>
                </a:rPr>
                <a:t>\\srv\gthrsvc</a:t>
              </a:r>
              <a:r>
                <a:rPr lang="en-US" sz="1020" dirty="0">
                  <a:gradFill>
                    <a:gsLst>
                      <a:gs pos="0">
                        <a:srgbClr val="FFFFFF"/>
                      </a:gs>
                      <a:gs pos="100000">
                        <a:srgbClr val="FFFFFF"/>
                      </a:gs>
                    </a:gsLst>
                    <a:lin ang="5400000" scaled="0"/>
                  </a:gradFill>
                </a:rPr>
                <a:t>  network share</a:t>
              </a:r>
            </a:p>
          </p:txBody>
        </p:sp>
        <p:sp>
          <p:nvSpPr>
            <p:cNvPr id="151" name="Rounded Rectangle 150"/>
            <p:cNvSpPr/>
            <p:nvPr/>
          </p:nvSpPr>
          <p:spPr bwMode="auto">
            <a:xfrm>
              <a:off x="1546021" y="3187768"/>
              <a:ext cx="1024949" cy="4114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1020" dirty="0">
                  <a:gradFill>
                    <a:gsLst>
                      <a:gs pos="0">
                        <a:srgbClr val="FFFFFF"/>
                      </a:gs>
                      <a:gs pos="100000">
                        <a:srgbClr val="FFFFFF"/>
                      </a:gs>
                    </a:gsLst>
                    <a:lin ang="5400000" scaled="0"/>
                  </a:gradFill>
                </a:rPr>
                <a:t>Content  Plug-In API</a:t>
              </a:r>
            </a:p>
          </p:txBody>
        </p:sp>
        <p:grpSp>
          <p:nvGrpSpPr>
            <p:cNvPr id="147" name="Group 146"/>
            <p:cNvGrpSpPr/>
            <p:nvPr/>
          </p:nvGrpSpPr>
          <p:grpSpPr>
            <a:xfrm>
              <a:off x="170460" y="2406021"/>
              <a:ext cx="1202456" cy="1618392"/>
              <a:chOff x="-1" y="1708150"/>
              <a:chExt cx="1891931" cy="1618392"/>
            </a:xfrm>
          </p:grpSpPr>
          <p:sp>
            <p:nvSpPr>
              <p:cNvPr id="154" name="TextBox 153"/>
              <p:cNvSpPr txBox="1"/>
              <p:nvPr/>
            </p:nvSpPr>
            <p:spPr>
              <a:xfrm>
                <a:off x="26496" y="3006667"/>
                <a:ext cx="1865434" cy="319875"/>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0339"/>
                <a:r>
                  <a:rPr lang="en-US" sz="1600" dirty="0" smtClean="0">
                    <a:solidFill>
                      <a:srgbClr val="505050">
                        <a:lumMod val="75000"/>
                        <a:alpha val="99000"/>
                      </a:srgbClr>
                    </a:solidFill>
                    <a:latin typeface="Segoe UI Light"/>
                  </a:rPr>
                  <a:t>Content</a:t>
                </a:r>
                <a:endParaRPr lang="en-US" sz="1600" dirty="0">
                  <a:solidFill>
                    <a:srgbClr val="505050">
                      <a:lumMod val="75000"/>
                      <a:alpha val="99000"/>
                    </a:srgbClr>
                  </a:solidFill>
                  <a:latin typeface="Segoe UI Light"/>
                </a:endParaRPr>
              </a:p>
            </p:txBody>
          </p:sp>
          <p:sp>
            <p:nvSpPr>
              <p:cNvPr id="155" name="Rectangle 154"/>
              <p:cNvSpPr/>
              <p:nvPr/>
            </p:nvSpPr>
            <p:spPr bwMode="auto">
              <a:xfrm>
                <a:off x="-1" y="1708150"/>
                <a:ext cx="1879085" cy="1298448"/>
              </a:xfrm>
              <a:prstGeom prst="rect">
                <a:avLst/>
              </a:prstGeom>
              <a:solidFill>
                <a:schemeClr val="tx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algn="ctr" defTabSz="930070" fontAlgn="base">
                  <a:spcBef>
                    <a:spcPct val="0"/>
                  </a:spcBef>
                  <a:spcAft>
                    <a:spcPct val="0"/>
                  </a:spcAft>
                </a:pPr>
                <a:endParaRPr lang="en-US" sz="1836" spc="-51" dirty="0" err="1">
                  <a:gradFill>
                    <a:gsLst>
                      <a:gs pos="0">
                        <a:srgbClr val="FFFFFF"/>
                      </a:gs>
                      <a:gs pos="100000">
                        <a:srgbClr val="FFFFFF"/>
                      </a:gs>
                    </a:gsLst>
                    <a:lin ang="5400000" scaled="0"/>
                  </a:gradFill>
                  <a:ea typeface="Segoe UI" pitchFamily="34" charset="0"/>
                  <a:cs typeface="Segoe UI" pitchFamily="34" charset="0"/>
                </a:endParaRPr>
              </a:p>
            </p:txBody>
          </p:sp>
        </p:grpSp>
        <p:grpSp>
          <p:nvGrpSpPr>
            <p:cNvPr id="159" name="Group 158"/>
            <p:cNvGrpSpPr/>
            <p:nvPr/>
          </p:nvGrpSpPr>
          <p:grpSpPr>
            <a:xfrm>
              <a:off x="331459" y="2543388"/>
              <a:ext cx="863695" cy="1015976"/>
              <a:chOff x="176398" y="2219153"/>
              <a:chExt cx="863695" cy="1015976"/>
            </a:xfrm>
          </p:grpSpPr>
          <p:sp>
            <p:nvSpPr>
              <p:cNvPr id="160" name="Freeform 83"/>
              <p:cNvSpPr>
                <a:spLocks noEditPoints="1"/>
              </p:cNvSpPr>
              <p:nvPr/>
            </p:nvSpPr>
            <p:spPr bwMode="black">
              <a:xfrm>
                <a:off x="537045" y="2219153"/>
                <a:ext cx="503048" cy="531031"/>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3729" tIns="41866" rIns="83729" bIns="41866" numCol="1" anchor="t" anchorCtr="0" compatLnSpc="1">
                <a:prstTxWarp prst="textNoShape">
                  <a:avLst/>
                </a:prstTxWarp>
              </a:bodyPr>
              <a:lstStyle/>
              <a:p>
                <a:pPr defTabSz="930339"/>
                <a:endParaRPr lang="en-US" sz="1632">
                  <a:solidFill>
                    <a:srgbClr val="000000"/>
                  </a:solidFill>
                </a:endParaRPr>
              </a:p>
            </p:txBody>
          </p:sp>
          <p:sp>
            <p:nvSpPr>
              <p:cNvPr id="161" name="Freeform 79"/>
              <p:cNvSpPr>
                <a:spLocks noEditPoints="1"/>
              </p:cNvSpPr>
              <p:nvPr/>
            </p:nvSpPr>
            <p:spPr bwMode="black">
              <a:xfrm>
                <a:off x="627355" y="2822401"/>
                <a:ext cx="365501" cy="412728"/>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3729" tIns="41866" rIns="83729" bIns="41866" numCol="1" anchor="t" anchorCtr="0" compatLnSpc="1">
                <a:prstTxWarp prst="textNoShape">
                  <a:avLst/>
                </a:prstTxWarp>
              </a:bodyPr>
              <a:lstStyle/>
              <a:p>
                <a:pPr defTabSz="930339"/>
                <a:endParaRPr lang="en-US" sz="1632">
                  <a:solidFill>
                    <a:srgbClr val="000000"/>
                  </a:solidFill>
                </a:endParaRPr>
              </a:p>
            </p:txBody>
          </p:sp>
          <p:sp>
            <p:nvSpPr>
              <p:cNvPr id="162" name="Freeform 7"/>
              <p:cNvSpPr>
                <a:spLocks noEditPoints="1"/>
              </p:cNvSpPr>
              <p:nvPr/>
            </p:nvSpPr>
            <p:spPr bwMode="black">
              <a:xfrm>
                <a:off x="176398" y="2605965"/>
                <a:ext cx="406768" cy="412728"/>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3729" tIns="41863" rIns="83729" bIns="41863" numCol="1" rtlCol="0" anchor="ctr" anchorCtr="0" compatLnSpc="1">
                <a:prstTxWarp prst="textNoShape">
                  <a:avLst/>
                </a:prstTxWarp>
              </a:bodyPr>
              <a:lstStyle/>
              <a:p>
                <a:pPr defTabSz="753683"/>
                <a:endParaRPr lang="en-US" sz="1836" spc="-124" dirty="0">
                  <a:solidFill>
                    <a:srgbClr val="000000">
                      <a:lumMod val="50000"/>
                    </a:srgbClr>
                  </a:solidFill>
                  <a:latin typeface="Segoe Light" pitchFamily="34" charset="0"/>
                </a:endParaRPr>
              </a:p>
            </p:txBody>
          </p:sp>
        </p:grpSp>
        <p:cxnSp>
          <p:nvCxnSpPr>
            <p:cNvPr id="72" name="Straight Connector 71"/>
            <p:cNvCxnSpPr/>
            <p:nvPr/>
          </p:nvCxnSpPr>
          <p:spPr>
            <a:xfrm>
              <a:off x="1190347" y="2499535"/>
              <a:ext cx="593470" cy="68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4" name="Rectangular Callout 263"/>
            <p:cNvSpPr/>
            <p:nvPr/>
          </p:nvSpPr>
          <p:spPr bwMode="auto">
            <a:xfrm>
              <a:off x="368424" y="1341358"/>
              <a:ext cx="1233814" cy="858827"/>
            </a:xfrm>
            <a:prstGeom prst="wedgeRectCallout">
              <a:avLst>
                <a:gd name="adj1" fmla="val 36193"/>
                <a:gd name="adj2" fmla="val 84956"/>
              </a:avLst>
            </a:prstGeom>
            <a:solidFill>
              <a:schemeClr val="tx2">
                <a:lumMod val="75000"/>
              </a:schemeClr>
            </a:solidFill>
            <a:ln>
              <a:solidFill>
                <a:schemeClr val="tx2">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t" anchorCtr="0" compatLnSpc="1">
              <a:prstTxWarp prst="textNoShape">
                <a:avLst/>
              </a:prstTxWarp>
            </a:bodyPr>
            <a:lstStyle/>
            <a:p>
              <a:pPr defTabSz="932290" fontAlgn="base">
                <a:spcBef>
                  <a:spcPct val="0"/>
                </a:spcBef>
                <a:spcAft>
                  <a:spcPct val="0"/>
                </a:spcAft>
              </a:pPr>
              <a:r>
                <a:rPr lang="en-US" sz="918" dirty="0">
                  <a:solidFill>
                    <a:srgbClr val="FFFFFF"/>
                  </a:solidFill>
                </a:rPr>
                <a:t>Protocol Handlers</a:t>
              </a:r>
            </a:p>
            <a:p>
              <a:pPr marL="174862" indent="-174862" defTabSz="932290" fontAlgn="base">
                <a:spcBef>
                  <a:spcPct val="0"/>
                </a:spcBef>
                <a:spcAft>
                  <a:spcPct val="0"/>
                </a:spcAft>
                <a:buFont typeface="Arial" panose="020B0604020202020204" pitchFamily="34" charset="0"/>
                <a:buChar char="•"/>
              </a:pPr>
              <a:r>
                <a:rPr lang="en-US" sz="816" dirty="0">
                  <a:solidFill>
                    <a:srgbClr val="FFFFFF"/>
                  </a:solidFill>
                </a:rPr>
                <a:t>sts4[s] (SharePoint)</a:t>
              </a:r>
            </a:p>
            <a:p>
              <a:pPr marL="174862" indent="-174862" defTabSz="932290" fontAlgn="base">
                <a:spcBef>
                  <a:spcPct val="0"/>
                </a:spcBef>
                <a:spcAft>
                  <a:spcPct val="0"/>
                </a:spcAft>
                <a:buFont typeface="Arial" panose="020B0604020202020204" pitchFamily="34" charset="0"/>
                <a:buChar char="•"/>
              </a:pPr>
              <a:r>
                <a:rPr lang="en-US" sz="816" dirty="0">
                  <a:solidFill>
                    <a:srgbClr val="FFFFFF"/>
                  </a:solidFill>
                </a:rPr>
                <a:t>sps3[s] (People)</a:t>
              </a:r>
            </a:p>
            <a:p>
              <a:pPr marL="174862" indent="-174862" defTabSz="932290" fontAlgn="base">
                <a:spcBef>
                  <a:spcPct val="0"/>
                </a:spcBef>
                <a:spcAft>
                  <a:spcPct val="0"/>
                </a:spcAft>
                <a:buFont typeface="Arial" panose="020B0604020202020204" pitchFamily="34" charset="0"/>
                <a:buChar char="•"/>
              </a:pPr>
              <a:r>
                <a:rPr lang="en-US" sz="816" dirty="0">
                  <a:solidFill>
                    <a:srgbClr val="FFFFFF"/>
                  </a:solidFill>
                </a:rPr>
                <a:t>http[s] (Web)</a:t>
              </a:r>
            </a:p>
            <a:p>
              <a:pPr marL="174862" indent="-174862" defTabSz="932290" fontAlgn="base">
                <a:spcBef>
                  <a:spcPct val="0"/>
                </a:spcBef>
                <a:spcAft>
                  <a:spcPct val="0"/>
                </a:spcAft>
                <a:buFont typeface="Arial" panose="020B0604020202020204" pitchFamily="34" charset="0"/>
                <a:buChar char="•"/>
              </a:pPr>
              <a:r>
                <a:rPr lang="en-US" sz="816" dirty="0">
                  <a:solidFill>
                    <a:srgbClr val="FFFFFF"/>
                  </a:solidFill>
                </a:rPr>
                <a:t>file (File Share)</a:t>
              </a:r>
            </a:p>
            <a:p>
              <a:pPr marL="174862" indent="-174862" defTabSz="932290" fontAlgn="base">
                <a:spcBef>
                  <a:spcPct val="0"/>
                </a:spcBef>
                <a:spcAft>
                  <a:spcPct val="0"/>
                </a:spcAft>
                <a:buFont typeface="Arial" panose="020B0604020202020204" pitchFamily="34" charset="0"/>
                <a:buChar char="•"/>
              </a:pPr>
              <a:r>
                <a:rPr lang="en-US" sz="816" dirty="0" err="1">
                  <a:solidFill>
                    <a:srgbClr val="FFFFFF"/>
                  </a:solidFill>
                </a:rPr>
                <a:t>bdc</a:t>
              </a:r>
              <a:r>
                <a:rPr lang="en-US" sz="816" dirty="0">
                  <a:solidFill>
                    <a:srgbClr val="FFFFFF"/>
                  </a:solidFill>
                </a:rPr>
                <a:t> (Business)</a:t>
              </a:r>
            </a:p>
          </p:txBody>
        </p:sp>
        <p:cxnSp>
          <p:nvCxnSpPr>
            <p:cNvPr id="41" name="Straight Arrow Connector 40"/>
            <p:cNvCxnSpPr>
              <a:stCxn id="91" idx="3"/>
              <a:endCxn id="57" idx="2"/>
            </p:cNvCxnSpPr>
            <p:nvPr/>
          </p:nvCxnSpPr>
          <p:spPr>
            <a:xfrm flipV="1">
              <a:off x="3114981" y="1926092"/>
              <a:ext cx="239402" cy="805437"/>
            </a:xfrm>
            <a:prstGeom prst="straightConnector1">
              <a:avLst/>
            </a:prstGeom>
            <a:ln w="6350" cmpd="sng">
              <a:solidFill>
                <a:schemeClr val="tx1"/>
              </a:solidFill>
              <a:prstDash val="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42" name="Rounded Rectangle 141"/>
            <p:cNvSpPr/>
            <p:nvPr/>
          </p:nvSpPr>
          <p:spPr bwMode="auto">
            <a:xfrm rot="16200000">
              <a:off x="6724212" y="2444483"/>
              <a:ext cx="726176" cy="258945"/>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Relevancy Engine</a:t>
              </a:r>
            </a:p>
          </p:txBody>
        </p:sp>
        <p:cxnSp>
          <p:nvCxnSpPr>
            <p:cNvPr id="256" name="Straight Connector 255"/>
            <p:cNvCxnSpPr/>
            <p:nvPr/>
          </p:nvCxnSpPr>
          <p:spPr>
            <a:xfrm flipV="1">
              <a:off x="6771617" y="2617529"/>
              <a:ext cx="1029874" cy="658813"/>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6700480" y="2937044"/>
              <a:ext cx="215377" cy="159086"/>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7256929" y="2485494"/>
              <a:ext cx="478514" cy="101023"/>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1" name="TextBox 200"/>
            <p:cNvSpPr txBox="1"/>
            <p:nvPr/>
          </p:nvSpPr>
          <p:spPr>
            <a:xfrm rot="16200000">
              <a:off x="7312527" y="3022402"/>
              <a:ext cx="767012" cy="125547"/>
            </a:xfrm>
            <a:prstGeom prst="rect">
              <a:avLst/>
            </a:prstGeom>
            <a:noFill/>
          </p:spPr>
          <p:txBody>
            <a:bodyPr wrap="square" lIns="0" tIns="0" rIns="0" bIns="0" rtlCol="0">
              <a:spAutoFit/>
            </a:bodyPr>
            <a:lstStyle/>
            <a:p>
              <a:pPr algn="ctr"/>
              <a:r>
                <a:rPr lang="en-US" sz="816" spc="-71" dirty="0">
                  <a:solidFill>
                    <a:srgbClr val="E6E6E6">
                      <a:lumMod val="75000"/>
                    </a:srgbClr>
                  </a:solidFill>
                </a:rPr>
                <a:t>Query Flows</a:t>
              </a:r>
            </a:p>
          </p:txBody>
        </p:sp>
        <p:grpSp>
          <p:nvGrpSpPr>
            <p:cNvPr id="7" name="Group 6"/>
            <p:cNvGrpSpPr/>
            <p:nvPr/>
          </p:nvGrpSpPr>
          <p:grpSpPr>
            <a:xfrm>
              <a:off x="7767042" y="2155422"/>
              <a:ext cx="919165" cy="1503833"/>
              <a:chOff x="7767042" y="2155422"/>
              <a:chExt cx="919165" cy="1503833"/>
            </a:xfrm>
          </p:grpSpPr>
          <p:sp>
            <p:nvSpPr>
              <p:cNvPr id="170" name="Rounded Rectangle 169"/>
              <p:cNvSpPr/>
              <p:nvPr/>
            </p:nvSpPr>
            <p:spPr bwMode="auto">
              <a:xfrm>
                <a:off x="7771807" y="3476375"/>
                <a:ext cx="914400" cy="1828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IMS Query Pool</a:t>
                </a:r>
              </a:p>
            </p:txBody>
          </p:sp>
          <p:sp>
            <p:nvSpPr>
              <p:cNvPr id="197" name="TextBox 196"/>
              <p:cNvSpPr txBox="1"/>
              <p:nvPr/>
            </p:nvSpPr>
            <p:spPr>
              <a:xfrm>
                <a:off x="7958647" y="2648290"/>
                <a:ext cx="397749" cy="376706"/>
              </a:xfrm>
              <a:prstGeom prst="rect">
                <a:avLst/>
              </a:prstGeom>
              <a:noFill/>
            </p:spPr>
            <p:txBody>
              <a:bodyPr wrap="square" lIns="0" tIns="0" rIns="0" bIns="0" rtlCol="0">
                <a:spAutoFit/>
              </a:bodyPr>
              <a:lstStyle/>
              <a:p>
                <a:r>
                  <a:rPr lang="en-US" sz="2448" spc="-71" dirty="0">
                    <a:gradFill>
                      <a:gsLst>
                        <a:gs pos="2917">
                          <a:srgbClr val="505050"/>
                        </a:gs>
                        <a:gs pos="30000">
                          <a:srgbClr val="505050"/>
                        </a:gs>
                      </a:gsLst>
                      <a:lin ang="5400000" scaled="0"/>
                    </a:gradFill>
                  </a:rPr>
                  <a:t>…</a:t>
                </a:r>
              </a:p>
            </p:txBody>
          </p:sp>
          <p:sp>
            <p:nvSpPr>
              <p:cNvPr id="179" name="Rounded Rectangle 178"/>
              <p:cNvSpPr/>
              <p:nvPr/>
            </p:nvSpPr>
            <p:spPr bwMode="auto">
              <a:xfrm>
                <a:off x="8438946" y="2486508"/>
                <a:ext cx="160723" cy="812266"/>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122" dirty="0">
                  <a:gradFill>
                    <a:gsLst>
                      <a:gs pos="0">
                        <a:srgbClr val="FFFFFF"/>
                      </a:gs>
                      <a:gs pos="100000">
                        <a:srgbClr val="FFFFFF"/>
                      </a:gs>
                    </a:gsLst>
                    <a:lin ang="5400000" scaled="0"/>
                  </a:gradFill>
                </a:endParaRPr>
              </a:p>
            </p:txBody>
          </p:sp>
          <p:cxnSp>
            <p:nvCxnSpPr>
              <p:cNvPr id="182" name="Straight Arrow Connector 181"/>
              <p:cNvCxnSpPr>
                <a:endCxn id="226" idx="4"/>
              </p:cNvCxnSpPr>
              <p:nvPr/>
            </p:nvCxnSpPr>
            <p:spPr>
              <a:xfrm flipH="1" flipV="1">
                <a:off x="8521034" y="3065454"/>
                <a:ext cx="275" cy="8780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a:endCxn id="11" idx="4"/>
              </p:cNvCxnSpPr>
              <p:nvPr/>
            </p:nvCxnSpPr>
            <p:spPr>
              <a:xfrm flipH="1" flipV="1">
                <a:off x="8521034" y="2670733"/>
                <a:ext cx="275" cy="86786"/>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a:endCxn id="222" idx="4"/>
              </p:cNvCxnSpPr>
              <p:nvPr/>
            </p:nvCxnSpPr>
            <p:spPr>
              <a:xfrm flipV="1">
                <a:off x="8521309" y="2873072"/>
                <a:ext cx="2483" cy="80588"/>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a:endCxn id="179" idx="2"/>
              </p:cNvCxnSpPr>
              <p:nvPr/>
            </p:nvCxnSpPr>
            <p:spPr>
              <a:xfrm flipV="1">
                <a:off x="8519307" y="3298774"/>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bwMode="auto">
              <a:xfrm>
                <a:off x="8466170" y="2560243"/>
                <a:ext cx="109728" cy="110490"/>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22" name="Oval 221"/>
              <p:cNvSpPr/>
              <p:nvPr/>
            </p:nvSpPr>
            <p:spPr bwMode="auto">
              <a:xfrm>
                <a:off x="8468928" y="2762582"/>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25" name="Oval 224"/>
              <p:cNvSpPr/>
              <p:nvPr/>
            </p:nvSpPr>
            <p:spPr bwMode="auto">
              <a:xfrm>
                <a:off x="8467686" y="3147346"/>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26" name="Oval 225"/>
              <p:cNvSpPr/>
              <p:nvPr/>
            </p:nvSpPr>
            <p:spPr bwMode="auto">
              <a:xfrm>
                <a:off x="8466170" y="2954964"/>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30" name="Rounded Rectangle 229"/>
              <p:cNvSpPr/>
              <p:nvPr/>
            </p:nvSpPr>
            <p:spPr bwMode="auto">
              <a:xfrm>
                <a:off x="8191095" y="2486508"/>
                <a:ext cx="160723" cy="812266"/>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122" dirty="0">
                  <a:gradFill>
                    <a:gsLst>
                      <a:gs pos="0">
                        <a:srgbClr val="FFFFFF"/>
                      </a:gs>
                      <a:gs pos="100000">
                        <a:srgbClr val="FFFFFF"/>
                      </a:gs>
                    </a:gsLst>
                    <a:lin ang="5400000" scaled="0"/>
                  </a:gradFill>
                </a:endParaRPr>
              </a:p>
            </p:txBody>
          </p:sp>
          <p:cxnSp>
            <p:nvCxnSpPr>
              <p:cNvPr id="231" name="Straight Arrow Connector 230"/>
              <p:cNvCxnSpPr>
                <a:endCxn id="238" idx="4"/>
              </p:cNvCxnSpPr>
              <p:nvPr/>
            </p:nvCxnSpPr>
            <p:spPr>
              <a:xfrm flipH="1" flipV="1">
                <a:off x="8273183" y="3065454"/>
                <a:ext cx="275" cy="8780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2" name="Straight Arrow Connector 231"/>
              <p:cNvCxnSpPr>
                <a:endCxn id="235" idx="4"/>
              </p:cNvCxnSpPr>
              <p:nvPr/>
            </p:nvCxnSpPr>
            <p:spPr>
              <a:xfrm flipH="1" flipV="1">
                <a:off x="8273183" y="2670733"/>
                <a:ext cx="275" cy="86786"/>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3" name="Straight Arrow Connector 232"/>
              <p:cNvCxnSpPr>
                <a:endCxn id="236" idx="4"/>
              </p:cNvCxnSpPr>
              <p:nvPr/>
            </p:nvCxnSpPr>
            <p:spPr>
              <a:xfrm flipV="1">
                <a:off x="8273458" y="2873072"/>
                <a:ext cx="2483" cy="80588"/>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4" name="Straight Arrow Connector 233"/>
              <p:cNvCxnSpPr>
                <a:endCxn id="230" idx="2"/>
              </p:cNvCxnSpPr>
              <p:nvPr/>
            </p:nvCxnSpPr>
            <p:spPr>
              <a:xfrm flipV="1">
                <a:off x="8271456" y="3298774"/>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35" name="Oval 234"/>
              <p:cNvSpPr/>
              <p:nvPr/>
            </p:nvSpPr>
            <p:spPr bwMode="auto">
              <a:xfrm>
                <a:off x="8218319" y="2560243"/>
                <a:ext cx="109728" cy="110490"/>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36" name="Oval 235"/>
              <p:cNvSpPr/>
              <p:nvPr/>
            </p:nvSpPr>
            <p:spPr bwMode="auto">
              <a:xfrm>
                <a:off x="8221077" y="2762582"/>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37" name="Oval 236"/>
              <p:cNvSpPr/>
              <p:nvPr/>
            </p:nvSpPr>
            <p:spPr bwMode="auto">
              <a:xfrm>
                <a:off x="8219835" y="3147346"/>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38" name="Oval 237"/>
              <p:cNvSpPr/>
              <p:nvPr/>
            </p:nvSpPr>
            <p:spPr bwMode="auto">
              <a:xfrm>
                <a:off x="8218319" y="2954964"/>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40" name="Rounded Rectangle 239"/>
              <p:cNvSpPr/>
              <p:nvPr/>
            </p:nvSpPr>
            <p:spPr bwMode="auto">
              <a:xfrm>
                <a:off x="7773943" y="2489195"/>
                <a:ext cx="160723" cy="812266"/>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122" dirty="0">
                  <a:gradFill>
                    <a:gsLst>
                      <a:gs pos="0">
                        <a:srgbClr val="FFFFFF"/>
                      </a:gs>
                      <a:gs pos="100000">
                        <a:srgbClr val="FFFFFF"/>
                      </a:gs>
                    </a:gsLst>
                    <a:lin ang="5400000" scaled="0"/>
                  </a:gradFill>
                </a:endParaRPr>
              </a:p>
            </p:txBody>
          </p:sp>
          <p:cxnSp>
            <p:nvCxnSpPr>
              <p:cNvPr id="241" name="Straight Arrow Connector 240"/>
              <p:cNvCxnSpPr>
                <a:endCxn id="248" idx="4"/>
              </p:cNvCxnSpPr>
              <p:nvPr/>
            </p:nvCxnSpPr>
            <p:spPr>
              <a:xfrm flipH="1" flipV="1">
                <a:off x="7856031" y="3068141"/>
                <a:ext cx="275" cy="87804"/>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42" name="Straight Arrow Connector 241"/>
              <p:cNvCxnSpPr>
                <a:endCxn id="245" idx="4"/>
              </p:cNvCxnSpPr>
              <p:nvPr/>
            </p:nvCxnSpPr>
            <p:spPr>
              <a:xfrm flipH="1" flipV="1">
                <a:off x="7856031" y="2673420"/>
                <a:ext cx="275" cy="86786"/>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a:endCxn id="246" idx="4"/>
              </p:cNvCxnSpPr>
              <p:nvPr/>
            </p:nvCxnSpPr>
            <p:spPr>
              <a:xfrm flipV="1">
                <a:off x="7856306" y="2875759"/>
                <a:ext cx="2483" cy="80588"/>
              </a:xfrm>
              <a:prstGeom prst="straightConnector1">
                <a:avLst/>
              </a:prstGeom>
              <a:ln w="3175">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44" name="Straight Arrow Connector 243"/>
              <p:cNvCxnSpPr>
                <a:endCxn id="240" idx="2"/>
              </p:cNvCxnSpPr>
              <p:nvPr/>
            </p:nvCxnSpPr>
            <p:spPr>
              <a:xfrm flipV="1">
                <a:off x="7854304" y="3301461"/>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45" name="Oval 244"/>
              <p:cNvSpPr/>
              <p:nvPr/>
            </p:nvSpPr>
            <p:spPr bwMode="auto">
              <a:xfrm>
                <a:off x="7801167" y="2562930"/>
                <a:ext cx="109728" cy="110490"/>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46" name="Oval 245"/>
              <p:cNvSpPr/>
              <p:nvPr/>
            </p:nvSpPr>
            <p:spPr bwMode="auto">
              <a:xfrm>
                <a:off x="7803925" y="2765269"/>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47" name="Oval 246"/>
              <p:cNvSpPr/>
              <p:nvPr/>
            </p:nvSpPr>
            <p:spPr bwMode="auto">
              <a:xfrm>
                <a:off x="7802683" y="3150033"/>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48" name="Oval 247"/>
              <p:cNvSpPr/>
              <p:nvPr/>
            </p:nvSpPr>
            <p:spPr bwMode="auto">
              <a:xfrm>
                <a:off x="7801167" y="2957651"/>
                <a:ext cx="109728" cy="110490"/>
              </a:xfrm>
              <a:prstGeom prst="ellipse">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64" name="Rounded Rectangle 163"/>
              <p:cNvSpPr/>
              <p:nvPr/>
            </p:nvSpPr>
            <p:spPr bwMode="auto">
              <a:xfrm>
                <a:off x="7767042" y="2155422"/>
                <a:ext cx="914400" cy="182880"/>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gradFill>
                      <a:gsLst>
                        <a:gs pos="0">
                          <a:srgbClr val="FFFFFF"/>
                        </a:gs>
                        <a:gs pos="100000">
                          <a:srgbClr val="FFFFFF"/>
                        </a:gs>
                      </a:gsLst>
                      <a:lin ang="5400000" scaled="0"/>
                    </a:gradFill>
                  </a:rPr>
                  <a:t>Result Mixer</a:t>
                </a:r>
              </a:p>
            </p:txBody>
          </p:sp>
          <p:grpSp>
            <p:nvGrpSpPr>
              <p:cNvPr id="14" name="Group 13"/>
              <p:cNvGrpSpPr/>
              <p:nvPr/>
            </p:nvGrpSpPr>
            <p:grpSpPr>
              <a:xfrm>
                <a:off x="7849539" y="2326526"/>
                <a:ext cx="665004" cy="164469"/>
                <a:chOff x="7036986" y="1071349"/>
                <a:chExt cx="665004" cy="164469"/>
              </a:xfrm>
            </p:grpSpPr>
            <p:cxnSp>
              <p:nvCxnSpPr>
                <p:cNvPr id="165" name="Straight Arrow Connector 164"/>
                <p:cNvCxnSpPr/>
                <p:nvPr/>
              </p:nvCxnSpPr>
              <p:spPr>
                <a:xfrm flipV="1">
                  <a:off x="7701989" y="1071349"/>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flipV="1">
                  <a:off x="7454138" y="1071349"/>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flipV="1">
                  <a:off x="7036986" y="1074036"/>
                  <a:ext cx="1" cy="16178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grpSp>
        <p:cxnSp>
          <p:nvCxnSpPr>
            <p:cNvPr id="168" name="Straight Connector 167"/>
            <p:cNvCxnSpPr>
              <a:endCxn id="164" idx="3"/>
            </p:cNvCxnSpPr>
            <p:nvPr/>
          </p:nvCxnSpPr>
          <p:spPr>
            <a:xfrm flipH="1" flipV="1">
              <a:off x="8681442" y="2246862"/>
              <a:ext cx="491432" cy="79664"/>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2" name="Rectangular Callout 201"/>
            <p:cNvSpPr/>
            <p:nvPr/>
          </p:nvSpPr>
          <p:spPr bwMode="auto">
            <a:xfrm>
              <a:off x="7018301" y="1900030"/>
              <a:ext cx="722496" cy="250545"/>
            </a:xfrm>
            <a:prstGeom prst="wedgeRectCallout">
              <a:avLst>
                <a:gd name="adj1" fmla="val 64173"/>
                <a:gd name="adj2" fmla="val 231170"/>
              </a:avLst>
            </a:prstGeom>
            <a:solidFill>
              <a:schemeClr val="tx2">
                <a:lumMod val="75000"/>
              </a:schemeClr>
            </a:solidFill>
            <a:ln>
              <a:solidFill>
                <a:schemeClr val="tx2">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612" dirty="0">
                  <a:solidFill>
                    <a:srgbClr val="FFFFFF"/>
                  </a:solidFill>
                </a:rPr>
                <a:t>Mars Lookup Operator (MLO)</a:t>
              </a:r>
            </a:p>
          </p:txBody>
        </p:sp>
        <p:sp>
          <p:nvSpPr>
            <p:cNvPr id="5" name="Rectangle 4"/>
            <p:cNvSpPr/>
            <p:nvPr/>
          </p:nvSpPr>
          <p:spPr bwMode="auto">
            <a:xfrm rot="18114891">
              <a:off x="7734972" y="5041287"/>
              <a:ext cx="565509" cy="168648"/>
            </a:xfrm>
            <a:prstGeom prst="rect">
              <a:avLst/>
            </a:prstGeom>
            <a:solidFill>
              <a:schemeClr val="tx2">
                <a:lumMod val="75000"/>
              </a:schemeClr>
            </a:solidFill>
            <a:ln>
              <a:solidFill>
                <a:schemeClr val="tx2">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16" dirty="0">
                  <a:solidFill>
                    <a:srgbClr val="FFFFFF"/>
                  </a:solidFill>
                </a:rPr>
                <a:t>events</a:t>
              </a:r>
            </a:p>
          </p:txBody>
        </p:sp>
        <p:sp>
          <p:nvSpPr>
            <p:cNvPr id="169" name="Rectangle 168"/>
            <p:cNvSpPr/>
            <p:nvPr/>
          </p:nvSpPr>
          <p:spPr>
            <a:xfrm>
              <a:off x="9674235" y="4507348"/>
              <a:ext cx="1328832" cy="252229"/>
            </a:xfrm>
            <a:prstGeom prst="rect">
              <a:avLst/>
            </a:prstGeom>
          </p:spPr>
          <p:txBody>
            <a:bodyPr wrap="square" lIns="0" tIns="46523" rIns="93045" bIns="46523">
              <a:spAutoFit/>
            </a:bodyPr>
            <a:lstStyle/>
            <a:p>
              <a:pPr defTabSz="930070" eaLnBrk="0" hangingPunct="0">
                <a:lnSpc>
                  <a:spcPct val="85000"/>
                </a:lnSpc>
              </a:pPr>
              <a:r>
                <a:rPr lang="en-US" sz="1224" dirty="0">
                  <a:solidFill>
                    <a:srgbClr val="FFFFFF"/>
                  </a:solidFill>
                </a:rPr>
                <a:t>w3wp.exe</a:t>
              </a:r>
            </a:p>
          </p:txBody>
        </p:sp>
        <p:cxnSp>
          <p:nvCxnSpPr>
            <p:cNvPr id="263" name="Straight Connector 262"/>
            <p:cNvCxnSpPr/>
            <p:nvPr/>
          </p:nvCxnSpPr>
          <p:spPr>
            <a:xfrm>
              <a:off x="8573905" y="3630465"/>
              <a:ext cx="402821" cy="163575"/>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 name="Arc 9"/>
          <p:cNvSpPr/>
          <p:nvPr/>
        </p:nvSpPr>
        <p:spPr>
          <a:xfrm>
            <a:off x="2327865" y="2750336"/>
            <a:ext cx="932603" cy="932603"/>
          </a:xfrm>
          <a:prstGeom prst="arc">
            <a:avLst>
              <a:gd name="adj1" fmla="val 14446785"/>
              <a:gd name="adj2" fmla="val 18252029"/>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505050"/>
              </a:solidFill>
            </a:endParaRPr>
          </a:p>
        </p:txBody>
      </p:sp>
      <p:sp>
        <p:nvSpPr>
          <p:cNvPr id="171" name="Arc 170"/>
          <p:cNvSpPr/>
          <p:nvPr/>
        </p:nvSpPr>
        <p:spPr>
          <a:xfrm rot="10458001">
            <a:off x="2373812" y="2007316"/>
            <a:ext cx="932603" cy="932603"/>
          </a:xfrm>
          <a:prstGeom prst="arc">
            <a:avLst>
              <a:gd name="adj1" fmla="val 14910101"/>
              <a:gd name="adj2" fmla="val 18652120"/>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505050"/>
              </a:solidFill>
            </a:endParaRPr>
          </a:p>
        </p:txBody>
      </p:sp>
      <p:sp>
        <p:nvSpPr>
          <p:cNvPr id="174" name="Rounded Rectangle 173"/>
          <p:cNvSpPr/>
          <p:nvPr/>
        </p:nvSpPr>
        <p:spPr bwMode="auto">
          <a:xfrm>
            <a:off x="3393228" y="2023745"/>
            <a:ext cx="651982" cy="221087"/>
          </a:xfrm>
          <a:prstGeom prst="roundRect">
            <a:avLst/>
          </a:prstGeom>
          <a:ln>
            <a:solidFill>
              <a:schemeClr val="accent1">
                <a:lumMod val="60000"/>
                <a:lumOff val="40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800" smtClean="0">
                <a:gradFill>
                  <a:gsLst>
                    <a:gs pos="0">
                      <a:srgbClr val="FFFFFF"/>
                    </a:gs>
                    <a:gs pos="100000">
                      <a:srgbClr val="FFFFFF"/>
                    </a:gs>
                  </a:gsLst>
                  <a:lin ang="5400000" scaled="0"/>
                </a:gradFill>
              </a:rPr>
              <a:t>Content Router</a:t>
            </a:r>
            <a:endParaRPr lang="en-US" sz="800" dirty="0">
              <a:gradFill>
                <a:gsLst>
                  <a:gs pos="0">
                    <a:srgbClr val="FFFFFF"/>
                  </a:gs>
                  <a:gs pos="100000">
                    <a:srgbClr val="FFFFFF"/>
                  </a:gs>
                </a:gsLst>
                <a:lin ang="5400000" scaled="0"/>
              </a:gradFill>
            </a:endParaRPr>
          </a:p>
        </p:txBody>
      </p:sp>
      <p:cxnSp>
        <p:nvCxnSpPr>
          <p:cNvPr id="175" name="Straight Connector 174"/>
          <p:cNvCxnSpPr/>
          <p:nvPr/>
        </p:nvCxnSpPr>
        <p:spPr>
          <a:xfrm flipH="1" flipV="1">
            <a:off x="3581039" y="2233593"/>
            <a:ext cx="187990" cy="16437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V="1">
            <a:off x="3391517" y="2237070"/>
            <a:ext cx="207528" cy="173163"/>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a:stCxn id="92" idx="0"/>
            <a:endCxn id="174" idx="1"/>
          </p:cNvCxnSpPr>
          <p:nvPr/>
        </p:nvCxnSpPr>
        <p:spPr>
          <a:xfrm flipV="1">
            <a:off x="3091304" y="2134289"/>
            <a:ext cx="301924" cy="263747"/>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3" name="Rectangle 172"/>
          <p:cNvSpPr/>
          <p:nvPr/>
        </p:nvSpPr>
        <p:spPr>
          <a:xfrm>
            <a:off x="1456096" y="4462272"/>
            <a:ext cx="1240536" cy="224760"/>
          </a:xfrm>
          <a:prstGeom prst="rect">
            <a:avLst/>
          </a:prstGeom>
        </p:spPr>
        <p:txBody>
          <a:bodyPr wrap="square" lIns="0" tIns="46523" rIns="93045" bIns="46523">
            <a:spAutoFit/>
          </a:bodyPr>
          <a:lstStyle/>
          <a:p>
            <a:pPr defTabSz="930070" eaLnBrk="0" hangingPunct="0">
              <a:lnSpc>
                <a:spcPct val="85000"/>
              </a:lnSpc>
            </a:pPr>
            <a:r>
              <a:rPr lang="en-US" sz="1000" dirty="0">
                <a:solidFill>
                  <a:srgbClr val="505050">
                    <a:lumMod val="50000"/>
                  </a:srgbClr>
                </a:solidFill>
              </a:rPr>
              <a:t>mssearch.exe</a:t>
            </a:r>
          </a:p>
        </p:txBody>
      </p:sp>
      <p:sp>
        <p:nvSpPr>
          <p:cNvPr id="178" name="Rectangle 177"/>
          <p:cNvSpPr/>
          <p:nvPr/>
        </p:nvSpPr>
        <p:spPr>
          <a:xfrm>
            <a:off x="8992814" y="4463630"/>
            <a:ext cx="726381" cy="233653"/>
          </a:xfrm>
          <a:prstGeom prst="rect">
            <a:avLst/>
          </a:prstGeom>
        </p:spPr>
        <p:txBody>
          <a:bodyPr wrap="square" lIns="0" tIns="46523" rIns="93045" bIns="46523">
            <a:spAutoFit/>
          </a:bodyPr>
          <a:lstStyle/>
          <a:p>
            <a:pPr defTabSz="930070" eaLnBrk="0" hangingPunct="0">
              <a:lnSpc>
                <a:spcPct val="85000"/>
              </a:lnSpc>
            </a:pPr>
            <a:r>
              <a:rPr lang="en-US" sz="1000" dirty="0">
                <a:solidFill>
                  <a:srgbClr val="000000"/>
                </a:solidFill>
              </a:rPr>
              <a:t> </a:t>
            </a:r>
            <a:r>
              <a:rPr lang="en-US" sz="1000" dirty="0" smtClean="0">
                <a:solidFill>
                  <a:srgbClr val="000000"/>
                </a:solidFill>
              </a:rPr>
              <a:t>w3wp.exe</a:t>
            </a:r>
            <a:endParaRPr lang="en-US" sz="1100" dirty="0">
              <a:solidFill>
                <a:srgbClr val="000000"/>
              </a:solidFill>
            </a:endParaRPr>
          </a:p>
        </p:txBody>
      </p:sp>
      <p:sp>
        <p:nvSpPr>
          <p:cNvPr id="180" name="Rectangle 179"/>
          <p:cNvSpPr/>
          <p:nvPr/>
        </p:nvSpPr>
        <p:spPr>
          <a:xfrm>
            <a:off x="9789489" y="4462272"/>
            <a:ext cx="726381" cy="233653"/>
          </a:xfrm>
          <a:prstGeom prst="rect">
            <a:avLst/>
          </a:prstGeom>
        </p:spPr>
        <p:txBody>
          <a:bodyPr wrap="square" lIns="0" tIns="46523" rIns="93045" bIns="46523">
            <a:spAutoFit/>
          </a:bodyPr>
          <a:lstStyle/>
          <a:p>
            <a:pPr defTabSz="930070" eaLnBrk="0" hangingPunct="0">
              <a:lnSpc>
                <a:spcPct val="85000"/>
              </a:lnSpc>
            </a:pPr>
            <a:r>
              <a:rPr lang="en-US" sz="1000" dirty="0">
                <a:solidFill>
                  <a:srgbClr val="000000"/>
                </a:solidFill>
              </a:rPr>
              <a:t> </a:t>
            </a:r>
            <a:r>
              <a:rPr lang="en-US" sz="1000" dirty="0" smtClean="0">
                <a:solidFill>
                  <a:srgbClr val="000000"/>
                </a:solidFill>
              </a:rPr>
              <a:t>w3wp.exe</a:t>
            </a:r>
            <a:endParaRPr lang="en-US" sz="1100" dirty="0">
              <a:solidFill>
                <a:srgbClr val="000000"/>
              </a:solidFill>
            </a:endParaRPr>
          </a:p>
        </p:txBody>
      </p:sp>
      <p:sp>
        <p:nvSpPr>
          <p:cNvPr id="189" name="Rectangle 188"/>
          <p:cNvSpPr/>
          <p:nvPr/>
        </p:nvSpPr>
        <p:spPr>
          <a:xfrm>
            <a:off x="10506962" y="6272108"/>
            <a:ext cx="1198277" cy="224760"/>
          </a:xfrm>
          <a:prstGeom prst="rect">
            <a:avLst/>
          </a:prstGeom>
        </p:spPr>
        <p:txBody>
          <a:bodyPr wrap="square" lIns="0" tIns="46523" rIns="93045" bIns="46523">
            <a:spAutoFit/>
          </a:bodyPr>
          <a:lstStyle/>
          <a:p>
            <a:pPr defTabSz="930070" eaLnBrk="0" hangingPunct="0">
              <a:lnSpc>
                <a:spcPct val="85000"/>
              </a:lnSpc>
            </a:pPr>
            <a:r>
              <a:rPr lang="en-US" sz="1000" dirty="0" smtClean="0">
                <a:solidFill>
                  <a:srgbClr val="000000"/>
                </a:solidFill>
              </a:rPr>
              <a:t>noderunner.exe</a:t>
            </a:r>
            <a:endParaRPr lang="en-US" sz="1000" dirty="0">
              <a:solidFill>
                <a:srgbClr val="000000"/>
              </a:solidFill>
            </a:endParaRPr>
          </a:p>
        </p:txBody>
      </p:sp>
      <p:cxnSp>
        <p:nvCxnSpPr>
          <p:cNvPr id="190" name="Straight Connector 189"/>
          <p:cNvCxnSpPr/>
          <p:nvPr/>
        </p:nvCxnSpPr>
        <p:spPr>
          <a:xfrm flipH="1" flipV="1">
            <a:off x="8689498" y="4238259"/>
            <a:ext cx="671762" cy="1227451"/>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11106101" y="3811366"/>
            <a:ext cx="1222968" cy="326243"/>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0339"/>
            <a:r>
              <a:rPr lang="en-US" sz="1600" dirty="0" smtClean="0">
                <a:solidFill>
                  <a:srgbClr val="505050">
                    <a:lumMod val="75000"/>
                    <a:alpha val="99000"/>
                  </a:srgbClr>
                </a:solidFill>
                <a:latin typeface="Segoe UI Light"/>
              </a:rPr>
              <a:t>UX</a:t>
            </a:r>
            <a:endParaRPr lang="en-US" sz="1600" dirty="0">
              <a:solidFill>
                <a:srgbClr val="505050">
                  <a:lumMod val="75000"/>
                  <a:alpha val="99000"/>
                </a:srgbClr>
              </a:solidFill>
              <a:latin typeface="Segoe UI Light"/>
            </a:endParaRPr>
          </a:p>
        </p:txBody>
      </p:sp>
      <p:sp>
        <p:nvSpPr>
          <p:cNvPr id="192" name="Rounded Rectangle 191"/>
          <p:cNvSpPr/>
          <p:nvPr/>
        </p:nvSpPr>
        <p:spPr bwMode="auto">
          <a:xfrm>
            <a:off x="-2854" y="1012982"/>
            <a:ext cx="4045454" cy="3642516"/>
          </a:xfrm>
          <a:prstGeom prst="roundRect">
            <a:avLst>
              <a:gd name="adj" fmla="val 3928"/>
            </a:avLst>
          </a:prstGeom>
          <a:solidFill>
            <a:schemeClr val="tx2">
              <a:lumMod val="75000"/>
              <a:lumOff val="25000"/>
              <a:alpha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20" tIns="45720" rIns="45720" bIns="45720" numCol="1" spcCol="0" rtlCol="0" fromWordArt="0" anchor="ctr"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nb-NO" sz="4000" b="1" dirty="0" smtClean="0">
                <a:gradFill>
                  <a:gsLst>
                    <a:gs pos="0">
                      <a:srgbClr val="FFFFFF"/>
                    </a:gs>
                    <a:gs pos="100000">
                      <a:srgbClr val="FFFFFF"/>
                    </a:gs>
                  </a:gsLst>
                  <a:lin ang="5400000" scaled="0"/>
                </a:gradFill>
                <a:ea typeface="Segoe UI" pitchFamily="34" charset="0"/>
                <a:cs typeface="Segoe UI" pitchFamily="34" charset="0"/>
              </a:rPr>
              <a:t>Crawling and Feeding Chain</a:t>
            </a:r>
          </a:p>
        </p:txBody>
      </p:sp>
      <p:sp>
        <p:nvSpPr>
          <p:cNvPr id="193" name="Rounded Rectangle 192"/>
          <p:cNvSpPr/>
          <p:nvPr/>
        </p:nvSpPr>
        <p:spPr bwMode="auto">
          <a:xfrm>
            <a:off x="4064010" y="1849188"/>
            <a:ext cx="3576974" cy="2806310"/>
          </a:xfrm>
          <a:prstGeom prst="roundRect">
            <a:avLst>
              <a:gd name="adj" fmla="val 5467"/>
            </a:avLst>
          </a:prstGeom>
          <a:solidFill>
            <a:srgbClr val="00B050">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20" tIns="45720" rIns="45720" bIns="45720" numCol="1" spcCol="0" rtlCol="0" fromWordArt="0" anchor="ctr"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nb-NO" sz="4000" b="1" dirty="0" smtClean="0">
                <a:gradFill>
                  <a:gsLst>
                    <a:gs pos="0">
                      <a:srgbClr val="FFFFFF"/>
                    </a:gs>
                    <a:gs pos="100000">
                      <a:srgbClr val="FFFFFF"/>
                    </a:gs>
                  </a:gsLst>
                  <a:lin ang="5400000" scaled="0"/>
                </a:gradFill>
                <a:ea typeface="Segoe UI" pitchFamily="34" charset="0"/>
                <a:cs typeface="Segoe UI" pitchFamily="34" charset="0"/>
              </a:rPr>
              <a:t>Index </a:t>
            </a:r>
          </a:p>
          <a:p>
            <a:pPr algn="ctr" defTabSz="914099" fontAlgn="base">
              <a:spcBef>
                <a:spcPct val="0"/>
              </a:spcBef>
              <a:spcAft>
                <a:spcPct val="0"/>
              </a:spcAft>
            </a:pPr>
            <a:r>
              <a:rPr lang="nb-NO" sz="4000" b="1" dirty="0" smtClean="0">
                <a:gradFill>
                  <a:gsLst>
                    <a:gs pos="0">
                      <a:srgbClr val="FFFFFF"/>
                    </a:gs>
                    <a:gs pos="100000">
                      <a:srgbClr val="FFFFFF"/>
                    </a:gs>
                  </a:gsLst>
                  <a:lin ang="5400000" scaled="0"/>
                </a:gradFill>
                <a:ea typeface="Segoe UI" pitchFamily="34" charset="0"/>
                <a:cs typeface="Segoe UI" pitchFamily="34" charset="0"/>
              </a:rPr>
              <a:t>Core</a:t>
            </a:r>
          </a:p>
        </p:txBody>
      </p:sp>
      <p:sp>
        <p:nvSpPr>
          <p:cNvPr id="194" name="Rounded Rectangle 193"/>
          <p:cNvSpPr/>
          <p:nvPr/>
        </p:nvSpPr>
        <p:spPr bwMode="auto">
          <a:xfrm>
            <a:off x="7670178" y="1835812"/>
            <a:ext cx="4769639" cy="2806310"/>
          </a:xfrm>
          <a:prstGeom prst="roundRect">
            <a:avLst>
              <a:gd name="adj" fmla="val 5084"/>
            </a:avLst>
          </a:prstGeom>
          <a:solidFill>
            <a:schemeClr val="accent1">
              <a:alpha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20" tIns="45720" rIns="45720" bIns="45720" numCol="1" spcCol="0" rtlCol="0" fromWordArt="0" anchor="ctr"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nb-NO" sz="4000" b="1" dirty="0" smtClean="0">
                <a:gradFill>
                  <a:gsLst>
                    <a:gs pos="0">
                      <a:srgbClr val="FFFFFF"/>
                    </a:gs>
                    <a:gs pos="100000">
                      <a:srgbClr val="FFFFFF"/>
                    </a:gs>
                  </a:gsLst>
                  <a:lin ang="5400000" scaled="0"/>
                </a:gradFill>
                <a:ea typeface="Segoe UI" pitchFamily="34" charset="0"/>
                <a:cs typeface="Segoe UI" pitchFamily="34" charset="0"/>
              </a:rPr>
              <a:t>Query Chain</a:t>
            </a:r>
          </a:p>
        </p:txBody>
      </p:sp>
      <p:sp>
        <p:nvSpPr>
          <p:cNvPr id="195" name="Rounded Rectangle 194"/>
          <p:cNvSpPr/>
          <p:nvPr/>
        </p:nvSpPr>
        <p:spPr bwMode="auto">
          <a:xfrm>
            <a:off x="4456817" y="4674507"/>
            <a:ext cx="4130667" cy="2125000"/>
          </a:xfrm>
          <a:prstGeom prst="roundRect">
            <a:avLst>
              <a:gd name="adj" fmla="val 6248"/>
            </a:avLst>
          </a:prstGeom>
          <a:solidFill>
            <a:schemeClr val="accent6">
              <a:lumMod val="75000"/>
              <a:alpha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45720" tIns="45720" rIns="45720" bIns="45720" numCol="1" spcCol="0" rtlCol="0" fromWordArt="0" anchor="ctr"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14099" fontAlgn="base">
              <a:spcBef>
                <a:spcPct val="0"/>
              </a:spcBef>
              <a:spcAft>
                <a:spcPct val="0"/>
              </a:spcAft>
            </a:pPr>
            <a:r>
              <a:rPr lang="nb-NO" sz="4000" b="1" dirty="0" smtClean="0">
                <a:gradFill>
                  <a:gsLst>
                    <a:gs pos="0">
                      <a:srgbClr val="FFFFFF"/>
                    </a:gs>
                    <a:gs pos="100000">
                      <a:srgbClr val="FFFFFF"/>
                    </a:gs>
                  </a:gsLst>
                  <a:lin ang="5400000" scaled="0"/>
                </a:gradFill>
                <a:ea typeface="Segoe UI" pitchFamily="34" charset="0"/>
                <a:cs typeface="Segoe UI" pitchFamily="34" charset="0"/>
              </a:rPr>
              <a:t>Analytics Service</a:t>
            </a:r>
          </a:p>
        </p:txBody>
      </p:sp>
      <p:sp>
        <p:nvSpPr>
          <p:cNvPr id="181" name="Rectangle 180"/>
          <p:cNvSpPr/>
          <p:nvPr/>
        </p:nvSpPr>
        <p:spPr>
          <a:xfrm>
            <a:off x="4861824" y="6251474"/>
            <a:ext cx="1198277" cy="224760"/>
          </a:xfrm>
          <a:prstGeom prst="rect">
            <a:avLst/>
          </a:prstGeom>
        </p:spPr>
        <p:txBody>
          <a:bodyPr wrap="square" lIns="0" tIns="46523" rIns="93045" bIns="46523">
            <a:spAutoFit/>
          </a:bodyPr>
          <a:lstStyle/>
          <a:p>
            <a:pPr defTabSz="930070" eaLnBrk="0" hangingPunct="0">
              <a:lnSpc>
                <a:spcPct val="85000"/>
              </a:lnSpc>
            </a:pPr>
            <a:r>
              <a:rPr lang="en-US" sz="1000" dirty="0" smtClean="0">
                <a:solidFill>
                  <a:srgbClr val="000000"/>
                </a:solidFill>
              </a:rPr>
              <a:t>noderunner.exe</a:t>
            </a:r>
            <a:endParaRPr lang="en-US" sz="1000" dirty="0">
              <a:solidFill>
                <a:srgbClr val="000000"/>
              </a:solidFill>
            </a:endParaRPr>
          </a:p>
        </p:txBody>
      </p:sp>
    </p:spTree>
    <p:custDataLst>
      <p:tags r:id="rId1"/>
    </p:custDataLst>
    <p:extLst>
      <p:ext uri="{BB962C8B-B14F-4D97-AF65-F5344CB8AC3E}">
        <p14:creationId xmlns:p14="http://schemas.microsoft.com/office/powerpoint/2010/main" val="26026550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2"/>
                                        </p:tgtEl>
                                      </p:cBhvr>
                                    </p:animEffect>
                                    <p:set>
                                      <p:cBhvr>
                                        <p:cTn id="7" dur="1" fill="hold">
                                          <p:stCondLst>
                                            <p:cond delay="499"/>
                                          </p:stCondLst>
                                        </p:cTn>
                                        <p:tgtEl>
                                          <p:spTgt spid="192"/>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93"/>
                                        </p:tgtEl>
                                      </p:cBhvr>
                                    </p:animEffect>
                                    <p:set>
                                      <p:cBhvr>
                                        <p:cTn id="11" dur="1" fill="hold">
                                          <p:stCondLst>
                                            <p:cond delay="499"/>
                                          </p:stCondLst>
                                        </p:cTn>
                                        <p:tgtEl>
                                          <p:spTgt spid="193"/>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194"/>
                                        </p:tgtEl>
                                      </p:cBhvr>
                                    </p:animEffect>
                                    <p:set>
                                      <p:cBhvr>
                                        <p:cTn id="15" dur="1" fill="hold">
                                          <p:stCondLst>
                                            <p:cond delay="499"/>
                                          </p:stCondLst>
                                        </p:cTn>
                                        <p:tgtEl>
                                          <p:spTgt spid="194"/>
                                        </p:tgtEl>
                                        <p:attrNameLst>
                                          <p:attrName>style.visibility</p:attrName>
                                        </p:attrNameLst>
                                      </p:cBhvr>
                                      <p:to>
                                        <p:strVal val="hidden"/>
                                      </p:to>
                                    </p:set>
                                  </p:childTnLst>
                                </p:cTn>
                              </p:par>
                            </p:childTnLst>
                          </p:cTn>
                        </p:par>
                        <p:par>
                          <p:cTn id="16" fill="hold">
                            <p:stCondLst>
                              <p:cond delay="1500"/>
                            </p:stCondLst>
                            <p:childTnLst>
                              <p:par>
                                <p:cTn id="17" presetID="10" presetClass="exit" presetSubtype="0" fill="hold" grpId="0" nodeType="afterEffect">
                                  <p:stCondLst>
                                    <p:cond delay="0"/>
                                  </p:stCondLst>
                                  <p:childTnLst>
                                    <p:animEffect transition="out" filter="fade">
                                      <p:cBhvr>
                                        <p:cTn id="18" dur="500"/>
                                        <p:tgtEl>
                                          <p:spTgt spid="195"/>
                                        </p:tgtEl>
                                      </p:cBhvr>
                                    </p:animEffect>
                                    <p:set>
                                      <p:cBhvr>
                                        <p:cTn id="19" dur="1" fill="hold">
                                          <p:stCondLst>
                                            <p:cond delay="499"/>
                                          </p:stCondLst>
                                        </p:cTn>
                                        <p:tgtEl>
                                          <p:spTgt spid="1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animBg="1"/>
      <p:bldP spid="193" grpId="0" animBg="1"/>
      <p:bldP spid="194" grpId="0" animBg="1"/>
      <p:bldP spid="19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Five key takeaways from this session…</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t>Application Server Administration Service Timer Job</a:t>
            </a:r>
          </a:p>
          <a:p>
            <a:pPr lvl="1"/>
            <a:r>
              <a:rPr lang="en-US" dirty="0" smtClean="0"/>
              <a:t>Synchronizes search instances across the farm</a:t>
            </a:r>
          </a:p>
          <a:p>
            <a:pPr lvl="1"/>
            <a:r>
              <a:rPr lang="en-US" sz="4000" dirty="0">
                <a:solidFill>
                  <a:schemeClr val="tx2"/>
                </a:solidFill>
                <a:latin typeface="+mj-lt"/>
              </a:rPr>
              <a:t>Crawl state lives in the database</a:t>
            </a:r>
          </a:p>
          <a:p>
            <a:pPr lvl="1"/>
            <a:r>
              <a:rPr lang="en-US" dirty="0"/>
              <a:t>More precise state can be found in the </a:t>
            </a:r>
            <a:r>
              <a:rPr lang="en-US" dirty="0" err="1"/>
              <a:t>MSSCrawlHistory</a:t>
            </a:r>
            <a:r>
              <a:rPr lang="en-US" dirty="0"/>
              <a:t>/</a:t>
            </a:r>
            <a:r>
              <a:rPr lang="en-US" dirty="0" err="1"/>
              <a:t>MSSCrawlComponentsState</a:t>
            </a:r>
            <a:r>
              <a:rPr lang="en-US" dirty="0"/>
              <a:t> tables</a:t>
            </a:r>
          </a:p>
          <a:p>
            <a:r>
              <a:rPr lang="en-US" dirty="0" smtClean="0"/>
              <a:t>Follow a crawled document via ULS</a:t>
            </a:r>
          </a:p>
          <a:p>
            <a:pPr lvl="1"/>
            <a:r>
              <a:rPr lang="en-US" dirty="0" smtClean="0"/>
              <a:t>Use </a:t>
            </a:r>
            <a:r>
              <a:rPr lang="en-US" dirty="0" err="1" smtClean="0"/>
              <a:t>VerboseEx</a:t>
            </a:r>
            <a:r>
              <a:rPr lang="en-US" dirty="0" smtClean="0"/>
              <a:t> ULS to track from Crawler to CPC to Index</a:t>
            </a:r>
          </a:p>
          <a:p>
            <a:r>
              <a:rPr lang="en-US" dirty="0" smtClean="0"/>
              <a:t>Follow a query via ULS</a:t>
            </a:r>
          </a:p>
          <a:p>
            <a:pPr lvl="1"/>
            <a:r>
              <a:rPr lang="en-US" dirty="0"/>
              <a:t>Use </a:t>
            </a:r>
            <a:r>
              <a:rPr lang="en-US" dirty="0" smtClean="0"/>
              <a:t>Merge-</a:t>
            </a:r>
            <a:r>
              <a:rPr lang="en-US" dirty="0" err="1" smtClean="0"/>
              <a:t>SPLogfile</a:t>
            </a:r>
            <a:r>
              <a:rPr lang="en-US" dirty="0" smtClean="0"/>
              <a:t>, Query starts at the Web Front End</a:t>
            </a:r>
          </a:p>
          <a:p>
            <a:pPr lvl="1"/>
            <a:r>
              <a:rPr lang="en-US" sz="4000" dirty="0" smtClean="0">
                <a:solidFill>
                  <a:schemeClr val="tx2"/>
                </a:solidFill>
                <a:latin typeface="+mj-lt"/>
              </a:rPr>
              <a:t>Crawl the default zone</a:t>
            </a:r>
          </a:p>
          <a:p>
            <a:pPr lvl="1"/>
            <a:r>
              <a:rPr lang="en-US" dirty="0" smtClean="0">
                <a:solidFill>
                  <a:schemeClr val="tx1"/>
                </a:solidFill>
              </a:rPr>
              <a:t>Don’t use server name mappings for SharePoint content</a:t>
            </a:r>
            <a:endParaRPr lang="en-US" dirty="0" smtClean="0">
              <a:solidFill>
                <a:schemeClr val="tx1"/>
              </a:solidFill>
              <a:latin typeface="+mj-lt"/>
            </a:endParaRPr>
          </a:p>
        </p:txBody>
      </p:sp>
    </p:spTree>
    <p:extLst>
      <p:ext uri="{BB962C8B-B14F-4D97-AF65-F5344CB8AC3E}">
        <p14:creationId xmlns:p14="http://schemas.microsoft.com/office/powerpoint/2010/main" val="246563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Troubleshooting </a:t>
            </a:r>
            <a:br>
              <a:rPr lang="en-US" dirty="0" smtClean="0"/>
            </a:br>
            <a:r>
              <a:rPr lang="en-US" dirty="0" smtClean="0"/>
              <a:t>Crawling and Feeding</a:t>
            </a:r>
            <a:endParaRPr lang="en-US" dirty="0"/>
          </a:p>
        </p:txBody>
      </p:sp>
    </p:spTree>
    <p:extLst>
      <p:ext uri="{BB962C8B-B14F-4D97-AF65-F5344CB8AC3E}">
        <p14:creationId xmlns:p14="http://schemas.microsoft.com/office/powerpoint/2010/main" val="375593844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Problem: My Crawl is stuck!</a:t>
            </a:r>
            <a:endParaRPr lang="en-US" dirty="0"/>
          </a:p>
        </p:txBody>
      </p:sp>
      <p:sp>
        <p:nvSpPr>
          <p:cNvPr id="6" name="Text Placeholder 5"/>
          <p:cNvSpPr>
            <a:spLocks noGrp="1"/>
          </p:cNvSpPr>
          <p:nvPr>
            <p:ph type="body" sz="quarter" idx="11"/>
          </p:nvPr>
        </p:nvSpPr>
        <p:spPr>
          <a:xfrm>
            <a:off x="274639" y="1212849"/>
            <a:ext cx="11889564" cy="5139869"/>
          </a:xfrm>
        </p:spPr>
        <p:txBody>
          <a:bodyPr/>
          <a:lstStyle/>
          <a:p>
            <a:r>
              <a:rPr lang="en-US" dirty="0" smtClean="0"/>
              <a:t>Where to look:</a:t>
            </a:r>
          </a:p>
          <a:p>
            <a:pPr lvl="1"/>
            <a:r>
              <a:rPr lang="en-US" dirty="0"/>
              <a:t>Check Central Admin Search Topology page </a:t>
            </a:r>
            <a:r>
              <a:rPr lang="en-US"/>
              <a:t>for </a:t>
            </a:r>
            <a:r>
              <a:rPr lang="en-US" smtClean="0"/>
              <a:t>errors</a:t>
            </a:r>
            <a:endParaRPr lang="en-US" dirty="0"/>
          </a:p>
          <a:p>
            <a:pPr lvl="1"/>
            <a:r>
              <a:rPr lang="en-US" dirty="0"/>
              <a:t>Check Timer Service/Timer Jobs</a:t>
            </a:r>
          </a:p>
          <a:p>
            <a:pPr lvl="1"/>
            <a:r>
              <a:rPr lang="en-US" dirty="0" smtClean="0"/>
              <a:t>Check </a:t>
            </a:r>
            <a:r>
              <a:rPr lang="en-US" dirty="0"/>
              <a:t>ULS logs on Crawler </a:t>
            </a:r>
            <a:r>
              <a:rPr lang="en-US"/>
              <a:t>for </a:t>
            </a:r>
            <a:r>
              <a:rPr lang="en-US" smtClean="0"/>
              <a:t>errors</a:t>
            </a:r>
            <a:endParaRPr lang="en-US" dirty="0"/>
          </a:p>
          <a:p>
            <a:pPr lvl="1"/>
            <a:r>
              <a:rPr lang="en-US" dirty="0" smtClean="0"/>
              <a:t>Check Search databases</a:t>
            </a:r>
          </a:p>
          <a:p>
            <a:pPr lvl="1"/>
            <a:r>
              <a:rPr lang="en-US" dirty="0"/>
              <a:t>	</a:t>
            </a:r>
            <a:r>
              <a:rPr lang="en-US" dirty="0" err="1" smtClean="0"/>
              <a:t>MSSCrawlHistory</a:t>
            </a:r>
            <a:endParaRPr lang="en-US" dirty="0" smtClean="0"/>
          </a:p>
          <a:p>
            <a:pPr lvl="1"/>
            <a:r>
              <a:rPr lang="en-US" dirty="0"/>
              <a:t>	</a:t>
            </a:r>
            <a:r>
              <a:rPr lang="en-US" dirty="0" smtClean="0"/>
              <a:t>	What is the crawl status? Requested status?</a:t>
            </a:r>
          </a:p>
          <a:p>
            <a:pPr lvl="1"/>
            <a:r>
              <a:rPr lang="en-US" dirty="0"/>
              <a:t>	</a:t>
            </a:r>
            <a:r>
              <a:rPr lang="en-US" dirty="0" err="1" smtClean="0"/>
              <a:t>MSSCrawlComponentState</a:t>
            </a:r>
            <a:endParaRPr lang="en-US" dirty="0" smtClean="0"/>
          </a:p>
          <a:p>
            <a:pPr lvl="1"/>
            <a:r>
              <a:rPr lang="en-US" dirty="0"/>
              <a:t>	</a:t>
            </a:r>
            <a:r>
              <a:rPr lang="en-US" dirty="0" smtClean="0"/>
              <a:t>	What are the component states for your crawl?</a:t>
            </a:r>
          </a:p>
          <a:p>
            <a:pPr lvl="1"/>
            <a:r>
              <a:rPr lang="en-US" dirty="0"/>
              <a:t>	</a:t>
            </a:r>
            <a:r>
              <a:rPr lang="en-US" dirty="0" err="1" smtClean="0"/>
              <a:t>MSSCrawlQueue</a:t>
            </a:r>
            <a:endParaRPr lang="en-US" dirty="0" smtClean="0"/>
          </a:p>
          <a:p>
            <a:pPr lvl="1"/>
            <a:r>
              <a:rPr lang="en-US" dirty="0"/>
              <a:t>	</a:t>
            </a:r>
            <a:r>
              <a:rPr lang="en-US" dirty="0" smtClean="0"/>
              <a:t>	Are items being added/removed?</a:t>
            </a:r>
          </a:p>
          <a:p>
            <a:pPr lvl="1"/>
            <a:r>
              <a:rPr lang="en-US" dirty="0"/>
              <a:t>	</a:t>
            </a:r>
            <a:r>
              <a:rPr lang="en-US" dirty="0" err="1" smtClean="0"/>
              <a:t>MSSCrawlURL</a:t>
            </a:r>
            <a:endParaRPr lang="en-US" dirty="0"/>
          </a:p>
          <a:p>
            <a:pPr lvl="1"/>
            <a:r>
              <a:rPr lang="en-US" dirty="0" smtClean="0"/>
              <a:t>		Are items marked with this crawl ID being changed?</a:t>
            </a:r>
          </a:p>
          <a:p>
            <a:pPr lvl="1"/>
            <a:r>
              <a:rPr lang="en-US" dirty="0" smtClean="0"/>
              <a:t>Are there blocking/blocked queries on the databases?</a:t>
            </a:r>
            <a:endParaRPr lang="en-US" dirty="0"/>
          </a:p>
        </p:txBody>
      </p:sp>
      <p:pic>
        <p:nvPicPr>
          <p:cNvPr id="3" name="Picture 2"/>
          <p:cNvPicPr>
            <a:picLocks noChangeAspect="1"/>
          </p:cNvPicPr>
          <p:nvPr/>
        </p:nvPicPr>
        <p:blipFill>
          <a:blip r:embed="rId3"/>
          <a:stretch>
            <a:fillRect/>
          </a:stretch>
        </p:blipFill>
        <p:spPr>
          <a:xfrm>
            <a:off x="350837" y="1897062"/>
            <a:ext cx="11477625" cy="24860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63920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9" end="9"/>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Central Admin Search Topology</a:t>
            </a:r>
          </a:p>
        </p:txBody>
      </p:sp>
      <p:sp>
        <p:nvSpPr>
          <p:cNvPr id="6" name="Text Placeholder 5"/>
          <p:cNvSpPr>
            <a:spLocks noGrp="1"/>
          </p:cNvSpPr>
          <p:nvPr>
            <p:ph type="body" sz="quarter" idx="11"/>
          </p:nvPr>
        </p:nvSpPr>
        <p:spPr>
          <a:xfrm>
            <a:off x="274639" y="1212849"/>
            <a:ext cx="11889564" cy="1415772"/>
          </a:xfrm>
        </p:spPr>
        <p:txBody>
          <a:bodyPr/>
          <a:lstStyle/>
          <a:p>
            <a:r>
              <a:rPr lang="en-US" dirty="0"/>
              <a:t>Check Central Admin Search Topology page for </a:t>
            </a:r>
            <a:r>
              <a:rPr lang="en-US" dirty="0" smtClean="0"/>
              <a:t>errors </a:t>
            </a:r>
          </a:p>
          <a:p>
            <a:pPr lvl="1"/>
            <a:r>
              <a:rPr lang="en-US" dirty="0" smtClean="0"/>
              <a:t>Ensure the components are online (green checkmark)</a:t>
            </a:r>
          </a:p>
          <a:p>
            <a:pPr lvl="1"/>
            <a:endParaRPr lang="en-US" dirty="0" smtClean="0"/>
          </a:p>
        </p:txBody>
      </p:sp>
      <p:pic>
        <p:nvPicPr>
          <p:cNvPr id="3" name="Picture 2"/>
          <p:cNvPicPr>
            <a:picLocks noChangeAspect="1"/>
          </p:cNvPicPr>
          <p:nvPr/>
        </p:nvPicPr>
        <p:blipFill>
          <a:blip r:embed="rId3"/>
          <a:stretch>
            <a:fillRect/>
          </a:stretch>
        </p:blipFill>
        <p:spPr>
          <a:xfrm>
            <a:off x="0" y="2811462"/>
            <a:ext cx="12330781" cy="2288298"/>
          </a:xfrm>
          <a:prstGeom prst="rect">
            <a:avLst/>
          </a:prstGeom>
        </p:spPr>
      </p:pic>
    </p:spTree>
    <p:extLst>
      <p:ext uri="{BB962C8B-B14F-4D97-AF65-F5344CB8AC3E}">
        <p14:creationId xmlns:p14="http://schemas.microsoft.com/office/powerpoint/2010/main" val="50401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76.9"/>
</p:tagLst>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FFB5F3-42F3-47E2-BBCB-0E8C60DB4C99}"/>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SharePoint_Conference_2014_ITPro_Template_lms-2</Template>
  <TotalTime>148</TotalTime>
  <Words>6260</Words>
  <Application>Microsoft Office PowerPoint</Application>
  <PresentationFormat>Custom</PresentationFormat>
  <Paragraphs>698</Paragraphs>
  <Slides>42</Slides>
  <Notes>36</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42</vt:i4>
      </vt:variant>
    </vt:vector>
  </HeadingPairs>
  <TitlesOfParts>
    <vt:vector size="53" baseType="lpstr">
      <vt:lpstr>Arial</vt:lpstr>
      <vt:lpstr>Calibri</vt:lpstr>
      <vt:lpstr>Consolas</vt:lpstr>
      <vt:lpstr>Courier New</vt:lpstr>
      <vt:lpstr>Segoe Light</vt:lpstr>
      <vt:lpstr>Segoe UI</vt:lpstr>
      <vt:lpstr>Segoe UI Light</vt:lpstr>
      <vt:lpstr>Times New Roman</vt:lpstr>
      <vt:lpstr>Wingdings</vt:lpstr>
      <vt:lpstr>5-30499_SPC_2014_ITPro_Template_16x9</vt:lpstr>
      <vt:lpstr>1_5-30499_SPC_2014_ITPro_Template_16x9</vt:lpstr>
      <vt:lpstr>PowerPoint Presentation</vt:lpstr>
      <vt:lpstr>How to manage and troubleshoot Search: A practical guide </vt:lpstr>
      <vt:lpstr>Who is this session for?</vt:lpstr>
      <vt:lpstr>The decoder ring…</vt:lpstr>
      <vt:lpstr>SharePoint 2013 Search Architecture</vt:lpstr>
      <vt:lpstr>Five key takeaways from this session…</vt:lpstr>
      <vt:lpstr>Troubleshooting  Crawling and Feeding</vt:lpstr>
      <vt:lpstr>Problem: My Crawl is stuck!</vt:lpstr>
      <vt:lpstr>Central Admin Search Topology</vt:lpstr>
      <vt:lpstr>Check Timer Service/Timer Jobs</vt:lpstr>
      <vt:lpstr>ULS Logs</vt:lpstr>
      <vt:lpstr>ULS Logs</vt:lpstr>
      <vt:lpstr>PowerPoint Presentation</vt:lpstr>
      <vt:lpstr>PowerPoint Presentation</vt:lpstr>
      <vt:lpstr>PowerPoint Presentation</vt:lpstr>
      <vt:lpstr>PowerPoint Presentation</vt:lpstr>
      <vt:lpstr>Follow a crawled document via ULS </vt:lpstr>
      <vt:lpstr>Troubleshooting  Queries</vt:lpstr>
      <vt:lpstr>Following the path of a Query…</vt:lpstr>
      <vt:lpstr>Query: Sorry, something went wrong.</vt:lpstr>
      <vt:lpstr>Demo</vt:lpstr>
      <vt:lpstr>A case of something going wrong…</vt:lpstr>
      <vt:lpstr>Common networking issues</vt:lpstr>
      <vt:lpstr>Important event in ULS for Query Perf</vt:lpstr>
      <vt:lpstr>Where’s this SQ&amp;SS you speak of?</vt:lpstr>
      <vt:lpstr>Search Query and Site Settings Service</vt:lpstr>
      <vt:lpstr>Search Query and Site Settings Service</vt:lpstr>
      <vt:lpstr>Farm: Load Balancing the SSA EndPoint</vt:lpstr>
      <vt:lpstr>Farm: Load Balancing the SSA EndPoint</vt:lpstr>
      <vt:lpstr>Farm Topology: Error Handling</vt:lpstr>
      <vt:lpstr>The impact of Alternate Access Mappings</vt:lpstr>
      <vt:lpstr>Auto-magically mapped to current zone</vt:lpstr>
      <vt:lpstr>Auto-magically mapped to current zone</vt:lpstr>
      <vt:lpstr>http://spdemo/results.aspx?k=tps  </vt:lpstr>
      <vt:lpstr>Demo</vt:lpstr>
      <vt:lpstr>Why this does not work…</vt:lpstr>
      <vt:lpstr>Demo</vt:lpstr>
      <vt:lpstr>Server Name Mappings are not intended for SharePoint Content</vt:lpstr>
      <vt:lpstr>Five key takeaways from this session…</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manage and troubleshoot Search: A practical guide</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5</cp:revision>
  <dcterms:created xsi:type="dcterms:W3CDTF">2014-03-05T02:43:34Z</dcterms:created>
  <dcterms:modified xsi:type="dcterms:W3CDTF">2014-03-05T21:47:31Z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