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38"/>
  </p:notesMasterIdLst>
  <p:handoutMasterIdLst>
    <p:handoutMasterId r:id="rId39"/>
  </p:handout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7" r:id="rId36"/>
    <p:sldId id="286" r:id="rId37"/>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8B2D"/>
    <a:srgbClr val="87AB37"/>
    <a:srgbClr val="9FC54D"/>
    <a:srgbClr val="505050"/>
    <a:srgbClr val="785393"/>
    <a:srgbClr val="80599D"/>
    <a:srgbClr val="000000"/>
    <a:srgbClr val="8E6AAA"/>
    <a:srgbClr val="8E6A78"/>
    <a:srgbClr val="9B4F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232" autoAdjust="0"/>
    <p:restoredTop sz="9520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handoutMaster" Target="handoutMasters/handoutMaster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3/5/2014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3/5/2014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6225459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5165189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120788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8678967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954989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
        <p:nvSpPr>
          <p:cNvPr id="10" name="Date Placeholder 9"/>
          <p:cNvSpPr>
            <a:spLocks noGrp="1"/>
          </p:cNvSpPr>
          <p:nvPr>
            <p:ph type="dt" idx="13"/>
          </p:nvPr>
        </p:nvSpPr>
        <p:spPr/>
        <p:txBody>
          <a:bodyPr/>
          <a:lstStyle/>
          <a:p>
            <a:fld id="{F6D0C1E9-C76A-461C-8E91-17FFC972AC04}" type="datetime1">
              <a:rPr lang="en-US" smtClean="0">
                <a:solidFill>
                  <a:prstClr val="black"/>
                </a:solidFill>
              </a:rPr>
              <a:pPr/>
              <a:t>3/5/2014</a:t>
            </a:fld>
            <a:endParaRPr lang="en-US" dirty="0">
              <a:solidFill>
                <a:prstClr val="black"/>
              </a:solidFill>
            </a:endParaRPr>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7390014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0974448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187683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394666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385395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1088498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5278129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6688035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7111128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6818361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6179628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23067015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612900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9137524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C4288E4C-8759-4E7B-86B2-188CDEA7879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5687424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31</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3/5/2014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1785107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797770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36899061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A5DC92-143E-4441-A0C9-B63B214AE454}"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33742103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5122078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1350609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27484395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61779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9088303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325638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101465695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64805591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79695278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69840060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13214947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19139709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05543478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67741056"/>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41869643"/>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24950506"/>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3262208"/>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97762817"/>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68059024"/>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62832712"/>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25626452"/>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82452142"/>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1174656028"/>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582621229"/>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09225442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07462799"/>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51267134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405153340"/>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4323411"/>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92334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502574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132308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36864753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0294833"/>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1_Large &amp; Small Content 2">
    <p:spTree>
      <p:nvGrpSpPr>
        <p:cNvPr id="1" name=""/>
        <p:cNvGrpSpPr/>
        <p:nvPr/>
      </p:nvGrpSpPr>
      <p:grpSpPr>
        <a:xfrm>
          <a:off x="0" y="0"/>
          <a:ext cx="0" cy="0"/>
          <a:chOff x="0" y="0"/>
          <a:chExt cx="0" cy="0"/>
        </a:xfrm>
      </p:grpSpPr>
      <p:sp>
        <p:nvSpPr>
          <p:cNvPr id="12" name="Title 11"/>
          <p:cNvSpPr>
            <a:spLocks noGrp="1"/>
          </p:cNvSpPr>
          <p:nvPr>
            <p:ph type="title"/>
          </p:nvPr>
        </p:nvSpPr>
        <p:spPr/>
        <p:txBody>
          <a:bodyPr>
            <a:noAutofit/>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181382902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32" Type="http://schemas.openxmlformats.org/officeDocument/2006/relationships/image" Target="../media/image1.png"/><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theme" Target="../theme/theme2.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2"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3736924011"/>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 id="2147484247" r:id="rId30"/>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38.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38.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3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7.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38.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3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38.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github.com/MSOpenTech/ODataJClient" TargetMode="External"/><Relationship Id="rId2" Type="http://schemas.openxmlformats.org/officeDocument/2006/relationships/notesSlide" Target="../notesSlides/notesSlide19.xml"/><Relationship Id="rId1" Type="http://schemas.openxmlformats.org/officeDocument/2006/relationships/slideLayout" Target="../slideLayouts/slideLayout38.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38.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3" Type="http://schemas.openxmlformats.org/officeDocument/2006/relationships/hyperlink" Target="https://github.com/OfficeDev/Office-365-SDK-for-Android" TargetMode="External"/><Relationship Id="rId2" Type="http://schemas.openxmlformats.org/officeDocument/2006/relationships/notesSlide" Target="../notesSlides/notesSlide23.xml"/><Relationship Id="rId1" Type="http://schemas.openxmlformats.org/officeDocument/2006/relationships/slideLayout" Target="../slideLayouts/slideLayout38.xml"/><Relationship Id="rId4" Type="http://schemas.openxmlformats.org/officeDocument/2006/relationships/hyperlink" Target="https://github.com/joshgav/O365-Android-SDK-Samples"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4.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3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1.xml"/></Relationships>
</file>

<file path=ppt/slides/_rels/slide29.xml.rels><?xml version="1.0" encoding="UTF-8" standalone="yes"?>
<Relationships xmlns="http://schemas.openxmlformats.org/package/2006/relationships"><Relationship Id="rId8" Type="http://schemas.openxmlformats.org/officeDocument/2006/relationships/hyperlink" Target="http://msdn.microsoft.com/en-us/library/office/dn605892.aspx" TargetMode="External"/><Relationship Id="rId13" Type="http://schemas.openxmlformats.org/officeDocument/2006/relationships/hyperlink" Target="http://aka.ms/office365apitoolspreview" TargetMode="External"/><Relationship Id="rId3" Type="http://schemas.openxmlformats.org/officeDocument/2006/relationships/image" Target="../media/image29.emf"/><Relationship Id="rId7" Type="http://schemas.openxmlformats.org/officeDocument/2006/relationships/image" Target="../media/image33.png"/><Relationship Id="rId12" Type="http://schemas.openxmlformats.org/officeDocument/2006/relationships/hyperlink" Target="http://aka.ms/officedevtoolsforvs2013" TargetMode="External"/><Relationship Id="rId2" Type="http://schemas.openxmlformats.org/officeDocument/2006/relationships/notesSlide" Target="../notesSlides/notesSlide27.xml"/><Relationship Id="rId1" Type="http://schemas.openxmlformats.org/officeDocument/2006/relationships/slideLayout" Target="../slideLayouts/slideLayout53.xml"/><Relationship Id="rId6" Type="http://schemas.openxmlformats.org/officeDocument/2006/relationships/image" Target="../media/image32.png"/><Relationship Id="rId11" Type="http://schemas.openxmlformats.org/officeDocument/2006/relationships/hyperlink" Target="http://aka.ms/asksharepoint" TargetMode="External"/><Relationship Id="rId5" Type="http://schemas.openxmlformats.org/officeDocument/2006/relationships/image" Target="../media/image31.png"/><Relationship Id="rId10" Type="http://schemas.openxmlformats.org/officeDocument/2006/relationships/hyperlink" Target="http://aka.ms/askoffice" TargetMode="External"/><Relationship Id="rId4" Type="http://schemas.openxmlformats.org/officeDocument/2006/relationships/image" Target="../media/image30.png"/><Relationship Id="rId9" Type="http://schemas.openxmlformats.org/officeDocument/2006/relationships/hyperlink" Target="http://aka.ms/officesuggestion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9.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52.xml"/><Relationship Id="rId4" Type="http://schemas.openxmlformats.org/officeDocument/2006/relationships/image" Target="../media/image36.png"/></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8.xml"/><Relationship Id="rId1" Type="http://schemas.openxmlformats.org/officeDocument/2006/relationships/slideLayout" Target="../slideLayouts/slideLayout37.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3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9.xml"/><Relationship Id="rId1" Type="http://schemas.openxmlformats.org/officeDocument/2006/relationships/slideLayout" Target="../slideLayouts/slideLayout53.xml"/></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58.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38.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38.xml"/><Relationship Id="rId4" Type="http://schemas.openxmlformats.org/officeDocument/2006/relationships/hyperlink" Target="https://github.com/OfficeDev/Office-365-SDK-for-Android"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38.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3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6600266"/>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Set up your development environment</a:t>
            </a:r>
            <a:endParaRPr lang="en-US" dirty="0"/>
          </a:p>
        </p:txBody>
      </p:sp>
    </p:spTree>
    <p:extLst>
      <p:ext uri="{BB962C8B-B14F-4D97-AF65-F5344CB8AC3E}">
        <p14:creationId xmlns:p14="http://schemas.microsoft.com/office/powerpoint/2010/main" val="3795022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err="1" smtClean="0"/>
              <a:t>FileClient</a:t>
            </a:r>
            <a:r>
              <a:rPr lang="en-US" dirty="0" smtClean="0"/>
              <a:t> constructor</a:t>
            </a:r>
            <a:endParaRPr lang="en-US" dirty="0"/>
          </a:p>
        </p:txBody>
      </p:sp>
      <p:sp>
        <p:nvSpPr>
          <p:cNvPr id="6" name="Text Placeholder 5"/>
          <p:cNvSpPr>
            <a:spLocks noGrp="1"/>
          </p:cNvSpPr>
          <p:nvPr>
            <p:ph type="body" sz="quarter" idx="11"/>
          </p:nvPr>
        </p:nvSpPr>
        <p:spPr>
          <a:xfrm>
            <a:off x="274639" y="1212849"/>
            <a:ext cx="11889564" cy="3988784"/>
          </a:xfrm>
        </p:spPr>
        <p:txBody>
          <a:bodyPr/>
          <a:lstStyle/>
          <a:p>
            <a:r>
              <a:rPr lang="en-US" dirty="0" err="1"/>
              <a:t>FileClient</a:t>
            </a:r>
            <a:r>
              <a:rPr lang="en-US" dirty="0"/>
              <a:t>(</a:t>
            </a:r>
            <a:r>
              <a:rPr lang="en-US" dirty="0" err="1"/>
              <a:t>serverUrl</a:t>
            </a:r>
            <a:r>
              <a:rPr lang="en-US" dirty="0"/>
              <a:t>, </a:t>
            </a:r>
            <a:r>
              <a:rPr lang="en-US" dirty="0" err="1"/>
              <a:t>serverRelativeUrl</a:t>
            </a:r>
            <a:r>
              <a:rPr lang="en-US" dirty="0"/>
              <a:t>, credentials)</a:t>
            </a:r>
          </a:p>
          <a:p>
            <a:pPr marL="571500" indent="-571500">
              <a:buFont typeface="Wingdings" panose="05000000000000000000" pitchFamily="2" charset="2"/>
              <a:buChar char="§"/>
            </a:pPr>
            <a:r>
              <a:rPr lang="en-US" sz="2400" dirty="0" err="1" smtClean="0">
                <a:solidFill>
                  <a:schemeClr val="tx2"/>
                </a:solidFill>
              </a:rPr>
              <a:t>getFiles</a:t>
            </a:r>
            <a:r>
              <a:rPr lang="en-US" sz="2400" dirty="0" smtClean="0">
                <a:solidFill>
                  <a:schemeClr val="tx1"/>
                </a:solidFill>
              </a:rPr>
              <a:t>()</a:t>
            </a:r>
          </a:p>
          <a:p>
            <a:pPr marL="571500" indent="-571500">
              <a:buFont typeface="Wingdings" panose="05000000000000000000" pitchFamily="2" charset="2"/>
              <a:buChar char="§"/>
            </a:pPr>
            <a:r>
              <a:rPr lang="en-US" sz="2400" dirty="0" err="1" smtClean="0">
                <a:solidFill>
                  <a:schemeClr val="tx2"/>
                </a:solidFill>
              </a:rPr>
              <a:t>getFiles</a:t>
            </a:r>
            <a:r>
              <a:rPr lang="en-US" sz="2400" dirty="0" smtClean="0">
                <a:solidFill>
                  <a:schemeClr val="tx1"/>
                </a:solidFill>
              </a:rPr>
              <a:t>(String </a:t>
            </a:r>
            <a:r>
              <a:rPr lang="en-US" sz="2400" dirty="0" err="1" smtClean="0">
                <a:solidFill>
                  <a:schemeClr val="tx1"/>
                </a:solidFill>
              </a:rPr>
              <a:t>libTitle</a:t>
            </a:r>
            <a:r>
              <a:rPr lang="en-US" sz="2400" dirty="0" smtClean="0">
                <a:solidFill>
                  <a:schemeClr val="tx1"/>
                </a:solidFill>
              </a:rPr>
              <a:t>)</a:t>
            </a:r>
            <a:endParaRPr lang="en-US" sz="2400" dirty="0">
              <a:solidFill>
                <a:schemeClr val="tx1"/>
              </a:solidFill>
            </a:endParaRPr>
          </a:p>
          <a:p>
            <a:pPr marL="571500" indent="-571500">
              <a:buFont typeface="Wingdings" panose="05000000000000000000" pitchFamily="2" charset="2"/>
              <a:buChar char="§"/>
            </a:pPr>
            <a:r>
              <a:rPr lang="en-US" sz="2400" dirty="0" err="1" smtClean="0">
                <a:solidFill>
                  <a:schemeClr val="tx2"/>
                </a:solidFill>
              </a:rPr>
              <a:t>getFile</a:t>
            </a:r>
            <a:r>
              <a:rPr lang="en-US" sz="2400" dirty="0" smtClean="0">
                <a:solidFill>
                  <a:schemeClr val="tx1"/>
                </a:solidFill>
              </a:rPr>
              <a:t>(String path)</a:t>
            </a:r>
          </a:p>
          <a:p>
            <a:pPr marL="571500" lvl="0" indent="-571500">
              <a:buClr>
                <a:srgbClr val="505050"/>
              </a:buClr>
              <a:buFont typeface="Wingdings" panose="05000000000000000000" pitchFamily="2" charset="2"/>
              <a:buChar char="§"/>
            </a:pPr>
            <a:r>
              <a:rPr lang="en-US" sz="2400" dirty="0" err="1" smtClean="0">
                <a:solidFill>
                  <a:schemeClr val="tx2"/>
                </a:solidFill>
              </a:rPr>
              <a:t>createFile</a:t>
            </a:r>
            <a:r>
              <a:rPr lang="en-US" sz="2400" dirty="0" smtClean="0">
                <a:solidFill>
                  <a:schemeClr val="tx1"/>
                </a:solidFill>
              </a:rPr>
              <a:t>(String </a:t>
            </a:r>
            <a:r>
              <a:rPr lang="en-US" sz="2400" dirty="0">
                <a:solidFill>
                  <a:schemeClr val="tx1"/>
                </a:solidFill>
              </a:rPr>
              <a:t>path</a:t>
            </a:r>
            <a:r>
              <a:rPr lang="en-US" sz="2400" dirty="0" smtClean="0">
                <a:solidFill>
                  <a:schemeClr val="tx1"/>
                </a:solidFill>
              </a:rPr>
              <a:t>)</a:t>
            </a:r>
          </a:p>
          <a:p>
            <a:pPr marL="571500" indent="-571500">
              <a:buClr>
                <a:srgbClr val="505050"/>
              </a:buClr>
              <a:buFont typeface="Wingdings" panose="05000000000000000000" pitchFamily="2" charset="2"/>
              <a:buChar char="§"/>
            </a:pPr>
            <a:r>
              <a:rPr lang="en-US" sz="2400" dirty="0" err="1" smtClean="0">
                <a:solidFill>
                  <a:schemeClr val="tx2"/>
                </a:solidFill>
              </a:rPr>
              <a:t>createFile</a:t>
            </a:r>
            <a:r>
              <a:rPr lang="en-US" sz="2400" dirty="0" smtClean="0">
                <a:solidFill>
                  <a:schemeClr val="tx1"/>
                </a:solidFill>
              </a:rPr>
              <a:t>(String </a:t>
            </a:r>
            <a:r>
              <a:rPr lang="en-US" sz="2400" dirty="0" err="1">
                <a:solidFill>
                  <a:schemeClr val="tx1"/>
                </a:solidFill>
              </a:rPr>
              <a:t>fileName</a:t>
            </a:r>
            <a:r>
              <a:rPr lang="en-US" sz="2400" dirty="0">
                <a:solidFill>
                  <a:schemeClr val="tx1"/>
                </a:solidFill>
              </a:rPr>
              <a:t>, </a:t>
            </a:r>
            <a:r>
              <a:rPr lang="en-US" sz="2400" dirty="0" err="1">
                <a:solidFill>
                  <a:schemeClr val="tx1"/>
                </a:solidFill>
              </a:rPr>
              <a:t>boolean</a:t>
            </a:r>
            <a:r>
              <a:rPr lang="en-US" sz="2400" dirty="0">
                <a:solidFill>
                  <a:schemeClr val="tx1"/>
                </a:solidFill>
              </a:rPr>
              <a:t> overwrite, byte[] content</a:t>
            </a:r>
            <a:r>
              <a:rPr lang="en-US" sz="2400" dirty="0" smtClean="0">
                <a:solidFill>
                  <a:schemeClr val="tx1"/>
                </a:solidFill>
              </a:rPr>
              <a:t>)</a:t>
            </a:r>
          </a:p>
          <a:p>
            <a:pPr marL="571500" indent="-571500">
              <a:buClr>
                <a:srgbClr val="505050"/>
              </a:buClr>
              <a:buFont typeface="Wingdings" panose="05000000000000000000" pitchFamily="2" charset="2"/>
              <a:buChar char="§"/>
            </a:pPr>
            <a:r>
              <a:rPr lang="en-US" sz="2400" dirty="0" smtClean="0">
                <a:solidFill>
                  <a:schemeClr val="tx2"/>
                </a:solidFill>
              </a:rPr>
              <a:t>delete</a:t>
            </a:r>
            <a:r>
              <a:rPr lang="en-US" sz="2400" dirty="0" smtClean="0">
                <a:solidFill>
                  <a:schemeClr val="tx1"/>
                </a:solidFill>
              </a:rPr>
              <a:t>(String path)</a:t>
            </a:r>
          </a:p>
          <a:p>
            <a:pPr marL="571500" indent="-571500">
              <a:buClr>
                <a:srgbClr val="505050"/>
              </a:buClr>
              <a:buFont typeface="Wingdings" panose="05000000000000000000" pitchFamily="2" charset="2"/>
              <a:buChar char="§"/>
            </a:pPr>
            <a:r>
              <a:rPr lang="en-US" sz="2400" dirty="0" smtClean="0">
                <a:solidFill>
                  <a:schemeClr val="tx2"/>
                </a:solidFill>
              </a:rPr>
              <a:t>move</a:t>
            </a:r>
            <a:r>
              <a:rPr lang="en-US" sz="2400" dirty="0" smtClean="0">
                <a:solidFill>
                  <a:schemeClr val="tx1"/>
                </a:solidFill>
              </a:rPr>
              <a:t>(String </a:t>
            </a:r>
            <a:r>
              <a:rPr lang="en-US" sz="2400" dirty="0" err="1" smtClean="0">
                <a:solidFill>
                  <a:schemeClr val="tx1"/>
                </a:solidFill>
              </a:rPr>
              <a:t>sourcePath</a:t>
            </a:r>
            <a:r>
              <a:rPr lang="en-US" sz="2400" dirty="0" smtClean="0">
                <a:solidFill>
                  <a:schemeClr val="tx1"/>
                </a:solidFill>
              </a:rPr>
              <a:t>, String </a:t>
            </a:r>
            <a:r>
              <a:rPr lang="en-US" sz="2400" dirty="0" err="1" smtClean="0">
                <a:solidFill>
                  <a:schemeClr val="tx1"/>
                </a:solidFill>
              </a:rPr>
              <a:t>destPath</a:t>
            </a:r>
            <a:r>
              <a:rPr lang="en-US" sz="2400" dirty="0" smtClean="0">
                <a:solidFill>
                  <a:schemeClr val="tx1"/>
                </a:solidFill>
              </a:rPr>
              <a:t>, </a:t>
            </a:r>
            <a:r>
              <a:rPr lang="en-US" sz="2400" dirty="0" err="1" smtClean="0">
                <a:solidFill>
                  <a:schemeClr val="tx1"/>
                </a:solidFill>
              </a:rPr>
              <a:t>bool</a:t>
            </a:r>
            <a:r>
              <a:rPr lang="en-US" sz="2400" dirty="0" smtClean="0">
                <a:solidFill>
                  <a:schemeClr val="tx1"/>
                </a:solidFill>
              </a:rPr>
              <a:t> overwrite)</a:t>
            </a:r>
          </a:p>
          <a:p>
            <a:pPr marL="571500" indent="-571500">
              <a:buClr>
                <a:srgbClr val="505050"/>
              </a:buClr>
              <a:buFont typeface="Wingdings" panose="05000000000000000000" pitchFamily="2" charset="2"/>
              <a:buChar char="§"/>
            </a:pPr>
            <a:r>
              <a:rPr lang="en-US" sz="2400" dirty="0" smtClean="0">
                <a:solidFill>
                  <a:schemeClr val="tx2"/>
                </a:solidFill>
              </a:rPr>
              <a:t>copy</a:t>
            </a:r>
            <a:r>
              <a:rPr lang="en-US" sz="2400" dirty="0">
                <a:solidFill>
                  <a:schemeClr val="tx1"/>
                </a:solidFill>
              </a:rPr>
              <a:t>(String </a:t>
            </a:r>
            <a:r>
              <a:rPr lang="en-US" sz="2400" dirty="0" err="1">
                <a:solidFill>
                  <a:schemeClr val="tx1"/>
                </a:solidFill>
              </a:rPr>
              <a:t>sourcePath</a:t>
            </a:r>
            <a:r>
              <a:rPr lang="en-US" sz="2400" dirty="0">
                <a:solidFill>
                  <a:schemeClr val="tx1"/>
                </a:solidFill>
              </a:rPr>
              <a:t>, String </a:t>
            </a:r>
            <a:r>
              <a:rPr lang="en-US" sz="2400" dirty="0" err="1">
                <a:solidFill>
                  <a:schemeClr val="tx1"/>
                </a:solidFill>
              </a:rPr>
              <a:t>destPath</a:t>
            </a:r>
            <a:r>
              <a:rPr lang="en-US" sz="2400" dirty="0">
                <a:solidFill>
                  <a:schemeClr val="tx1"/>
                </a:solidFill>
              </a:rPr>
              <a:t>, </a:t>
            </a:r>
            <a:r>
              <a:rPr lang="en-US" sz="2400" dirty="0" err="1">
                <a:solidFill>
                  <a:schemeClr val="tx1"/>
                </a:solidFill>
              </a:rPr>
              <a:t>bool</a:t>
            </a:r>
            <a:r>
              <a:rPr lang="en-US" sz="2400" dirty="0">
                <a:solidFill>
                  <a:schemeClr val="tx1"/>
                </a:solidFill>
              </a:rPr>
              <a:t> overwrite</a:t>
            </a:r>
            <a:r>
              <a:rPr lang="en-US" sz="2400" dirty="0" smtClean="0">
                <a:solidFill>
                  <a:schemeClr val="tx1"/>
                </a:solidFill>
              </a:rPr>
              <a:t>)</a:t>
            </a:r>
          </a:p>
        </p:txBody>
      </p:sp>
      <p:pic>
        <p:nvPicPr>
          <p:cNvPr id="2" name="Picture 1"/>
          <p:cNvPicPr>
            <a:picLocks noChangeAspect="1"/>
          </p:cNvPicPr>
          <p:nvPr/>
        </p:nvPicPr>
        <p:blipFill>
          <a:blip r:embed="rId3"/>
          <a:stretch>
            <a:fillRect/>
          </a:stretch>
        </p:blipFill>
        <p:spPr>
          <a:xfrm>
            <a:off x="9108192" y="3702034"/>
            <a:ext cx="3047619" cy="3047619"/>
          </a:xfrm>
          <a:prstGeom prst="rect">
            <a:avLst/>
          </a:prstGeom>
        </p:spPr>
      </p:pic>
    </p:spTree>
    <p:extLst>
      <p:ext uri="{BB962C8B-B14F-4D97-AF65-F5344CB8AC3E}">
        <p14:creationId xmlns:p14="http://schemas.microsoft.com/office/powerpoint/2010/main" val="1993932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err="1" smtClean="0"/>
              <a:t>SharePointListsClient</a:t>
            </a:r>
            <a:r>
              <a:rPr lang="en-US" dirty="0" smtClean="0"/>
              <a:t> constructor</a:t>
            </a:r>
            <a:endParaRPr lang="en-US" dirty="0"/>
          </a:p>
        </p:txBody>
      </p:sp>
      <p:sp>
        <p:nvSpPr>
          <p:cNvPr id="6" name="Text Placeholder 5"/>
          <p:cNvSpPr>
            <a:spLocks noGrp="1"/>
          </p:cNvSpPr>
          <p:nvPr>
            <p:ph type="body" sz="quarter" idx="11"/>
          </p:nvPr>
        </p:nvSpPr>
        <p:spPr>
          <a:xfrm>
            <a:off x="274639" y="1212849"/>
            <a:ext cx="11889564" cy="5355312"/>
          </a:xfrm>
        </p:spPr>
        <p:txBody>
          <a:bodyPr/>
          <a:lstStyle/>
          <a:p>
            <a:r>
              <a:rPr lang="en-US" dirty="0" err="1"/>
              <a:t>SharePointListsClient</a:t>
            </a:r>
            <a:r>
              <a:rPr lang="en-US" dirty="0"/>
              <a:t>(</a:t>
            </a:r>
            <a:r>
              <a:rPr lang="en-US" dirty="0" err="1"/>
              <a:t>serverUrl</a:t>
            </a:r>
            <a:r>
              <a:rPr lang="en-US" dirty="0"/>
              <a:t>, </a:t>
            </a:r>
            <a:r>
              <a:rPr lang="en-US" dirty="0" err="1"/>
              <a:t>serverRelativeUrl</a:t>
            </a:r>
            <a:r>
              <a:rPr lang="en-US" dirty="0"/>
              <a:t>, credentials)</a:t>
            </a:r>
          </a:p>
          <a:p>
            <a:pPr marL="571500" indent="-571500">
              <a:buFont typeface="Wingdings" panose="05000000000000000000" pitchFamily="2" charset="2"/>
              <a:buChar char="§"/>
            </a:pPr>
            <a:r>
              <a:rPr lang="en-US" sz="2400" dirty="0" err="1" smtClean="0">
                <a:solidFill>
                  <a:schemeClr val="tx2"/>
                </a:solidFill>
              </a:rPr>
              <a:t>getLists</a:t>
            </a:r>
            <a:r>
              <a:rPr lang="en-US" sz="2400" dirty="0" smtClean="0">
                <a:solidFill>
                  <a:schemeClr val="tx1"/>
                </a:solidFill>
              </a:rPr>
              <a:t>(Query query)</a:t>
            </a:r>
            <a:endParaRPr lang="en-US" sz="2400" dirty="0">
              <a:solidFill>
                <a:schemeClr val="tx1"/>
              </a:solidFill>
            </a:endParaRPr>
          </a:p>
          <a:p>
            <a:pPr marL="571500" indent="-571500">
              <a:buFont typeface="Wingdings" panose="05000000000000000000" pitchFamily="2" charset="2"/>
              <a:buChar char="§"/>
            </a:pPr>
            <a:r>
              <a:rPr lang="en-US" sz="2400" dirty="0" err="1" smtClean="0">
                <a:solidFill>
                  <a:schemeClr val="tx2"/>
                </a:solidFill>
              </a:rPr>
              <a:t>getList</a:t>
            </a:r>
            <a:r>
              <a:rPr lang="en-US" sz="2400" dirty="0" smtClean="0">
                <a:solidFill>
                  <a:schemeClr val="tx1"/>
                </a:solidFill>
              </a:rPr>
              <a:t>(String </a:t>
            </a:r>
            <a:r>
              <a:rPr lang="en-US" sz="2400" dirty="0" err="1" smtClean="0">
                <a:solidFill>
                  <a:schemeClr val="tx1"/>
                </a:solidFill>
              </a:rPr>
              <a:t>listName</a:t>
            </a:r>
            <a:r>
              <a:rPr lang="en-US" sz="2400" dirty="0" smtClean="0">
                <a:solidFill>
                  <a:schemeClr val="tx1"/>
                </a:solidFill>
              </a:rPr>
              <a:t>)</a:t>
            </a:r>
          </a:p>
          <a:p>
            <a:pPr marL="571500" lvl="0" indent="-571500">
              <a:buClr>
                <a:srgbClr val="505050"/>
              </a:buClr>
              <a:buFont typeface="Wingdings" panose="05000000000000000000" pitchFamily="2" charset="2"/>
              <a:buChar char="§"/>
            </a:pPr>
            <a:r>
              <a:rPr lang="en-US" sz="2400" dirty="0" err="1" smtClean="0">
                <a:solidFill>
                  <a:schemeClr val="tx2"/>
                </a:solidFill>
              </a:rPr>
              <a:t>getListItems</a:t>
            </a:r>
            <a:r>
              <a:rPr lang="en-US" sz="2400" dirty="0" smtClean="0">
                <a:solidFill>
                  <a:schemeClr val="tx1"/>
                </a:solidFill>
              </a:rPr>
              <a:t>(String </a:t>
            </a:r>
            <a:r>
              <a:rPr lang="en-US" sz="2400" dirty="0" err="1" smtClean="0">
                <a:solidFill>
                  <a:schemeClr val="tx1"/>
                </a:solidFill>
              </a:rPr>
              <a:t>listName</a:t>
            </a:r>
            <a:r>
              <a:rPr lang="en-US" sz="2400" dirty="0" smtClean="0">
                <a:solidFill>
                  <a:schemeClr val="tx1"/>
                </a:solidFill>
              </a:rPr>
              <a:t>, Query query)</a:t>
            </a:r>
          </a:p>
          <a:p>
            <a:pPr marL="571500" indent="-571500">
              <a:buClr>
                <a:srgbClr val="505050"/>
              </a:buClr>
              <a:buFont typeface="Wingdings" panose="05000000000000000000" pitchFamily="2" charset="2"/>
              <a:buChar char="§"/>
            </a:pPr>
            <a:r>
              <a:rPr lang="en-US" sz="2400" dirty="0" err="1" smtClean="0">
                <a:solidFill>
                  <a:schemeClr val="tx2"/>
                </a:solidFill>
              </a:rPr>
              <a:t>getListFields</a:t>
            </a:r>
            <a:r>
              <a:rPr lang="en-US" sz="2400" dirty="0" smtClean="0">
                <a:solidFill>
                  <a:schemeClr val="tx1"/>
                </a:solidFill>
              </a:rPr>
              <a:t>(String </a:t>
            </a:r>
            <a:r>
              <a:rPr lang="en-US" sz="2400" dirty="0" err="1" smtClean="0">
                <a:solidFill>
                  <a:schemeClr val="tx1"/>
                </a:solidFill>
              </a:rPr>
              <a:t>listName</a:t>
            </a:r>
            <a:r>
              <a:rPr lang="en-US" sz="2400" dirty="0" smtClean="0">
                <a:solidFill>
                  <a:schemeClr val="tx1"/>
                </a:solidFill>
              </a:rPr>
              <a:t>, Query query)</a:t>
            </a:r>
          </a:p>
          <a:p>
            <a:pPr marL="571500" indent="-571500">
              <a:buClr>
                <a:srgbClr val="505050"/>
              </a:buClr>
              <a:buFont typeface="Wingdings" panose="05000000000000000000" pitchFamily="2" charset="2"/>
              <a:buChar char="§"/>
            </a:pPr>
            <a:r>
              <a:rPr lang="en-US" sz="2400" dirty="0" err="1" smtClean="0">
                <a:solidFill>
                  <a:schemeClr val="tx2"/>
                </a:solidFill>
              </a:rPr>
              <a:t>insertListItem</a:t>
            </a:r>
            <a:r>
              <a:rPr lang="en-US" sz="2400" dirty="0" smtClean="0">
                <a:solidFill>
                  <a:schemeClr val="tx1"/>
                </a:solidFill>
              </a:rPr>
              <a:t>(</a:t>
            </a:r>
            <a:r>
              <a:rPr lang="en-US" sz="2400" dirty="0" err="1" smtClean="0">
                <a:solidFill>
                  <a:schemeClr val="tx1"/>
                </a:solidFill>
              </a:rPr>
              <a:t>SPListItem</a:t>
            </a:r>
            <a:r>
              <a:rPr lang="en-US" sz="2400" dirty="0" smtClean="0">
                <a:solidFill>
                  <a:schemeClr val="tx1"/>
                </a:solidFill>
              </a:rPr>
              <a:t> </a:t>
            </a:r>
            <a:r>
              <a:rPr lang="en-US" sz="2400" dirty="0" err="1" smtClean="0">
                <a:solidFill>
                  <a:schemeClr val="tx1"/>
                </a:solidFill>
              </a:rPr>
              <a:t>listItem</a:t>
            </a:r>
            <a:r>
              <a:rPr lang="en-US" sz="2400" dirty="0" smtClean="0">
                <a:solidFill>
                  <a:schemeClr val="tx1"/>
                </a:solidFill>
              </a:rPr>
              <a:t>, </a:t>
            </a:r>
            <a:r>
              <a:rPr lang="en-US" sz="2400" dirty="0" err="1" smtClean="0">
                <a:solidFill>
                  <a:schemeClr val="tx1"/>
                </a:solidFill>
              </a:rPr>
              <a:t>SPList</a:t>
            </a:r>
            <a:r>
              <a:rPr lang="en-US" sz="2400" dirty="0" smtClean="0">
                <a:solidFill>
                  <a:schemeClr val="tx1"/>
                </a:solidFill>
              </a:rPr>
              <a:t> list)</a:t>
            </a:r>
          </a:p>
          <a:p>
            <a:pPr marL="571500" indent="-571500">
              <a:buClr>
                <a:srgbClr val="505050"/>
              </a:buClr>
              <a:buFont typeface="Wingdings" panose="05000000000000000000" pitchFamily="2" charset="2"/>
              <a:buChar char="§"/>
            </a:pPr>
            <a:r>
              <a:rPr lang="en-US" sz="2400" dirty="0" err="1" smtClean="0">
                <a:solidFill>
                  <a:schemeClr val="tx2"/>
                </a:solidFill>
              </a:rPr>
              <a:t>updateListItem</a:t>
            </a:r>
            <a:r>
              <a:rPr lang="en-US" sz="2400" dirty="0" smtClean="0">
                <a:solidFill>
                  <a:schemeClr val="tx1"/>
                </a:solidFill>
              </a:rPr>
              <a:t>(</a:t>
            </a:r>
            <a:r>
              <a:rPr lang="en-US" sz="2400" dirty="0" err="1" smtClean="0">
                <a:solidFill>
                  <a:schemeClr val="tx1"/>
                </a:solidFill>
              </a:rPr>
              <a:t>SPListItem</a:t>
            </a:r>
            <a:r>
              <a:rPr lang="en-US" sz="2400" dirty="0" smtClean="0">
                <a:solidFill>
                  <a:schemeClr val="tx1"/>
                </a:solidFill>
              </a:rPr>
              <a:t> </a:t>
            </a:r>
            <a:r>
              <a:rPr lang="en-US" sz="2400" dirty="0" err="1">
                <a:solidFill>
                  <a:schemeClr val="tx1"/>
                </a:solidFill>
              </a:rPr>
              <a:t>listItem</a:t>
            </a:r>
            <a:r>
              <a:rPr lang="en-US" sz="2400" dirty="0">
                <a:solidFill>
                  <a:schemeClr val="tx1"/>
                </a:solidFill>
              </a:rPr>
              <a:t>, </a:t>
            </a:r>
            <a:r>
              <a:rPr lang="en-US" sz="2400" dirty="0" err="1">
                <a:solidFill>
                  <a:schemeClr val="tx1"/>
                </a:solidFill>
              </a:rPr>
              <a:t>SPList</a:t>
            </a:r>
            <a:r>
              <a:rPr lang="en-US" sz="2400" dirty="0">
                <a:solidFill>
                  <a:schemeClr val="tx1"/>
                </a:solidFill>
              </a:rPr>
              <a:t> list</a:t>
            </a:r>
            <a:r>
              <a:rPr lang="en-US" sz="2400" dirty="0" smtClean="0">
                <a:solidFill>
                  <a:schemeClr val="tx1"/>
                </a:solidFill>
              </a:rPr>
              <a:t>)</a:t>
            </a:r>
          </a:p>
          <a:p>
            <a:pPr marL="571500" indent="-571500">
              <a:buClr>
                <a:srgbClr val="505050"/>
              </a:buClr>
              <a:buFont typeface="Wingdings" panose="05000000000000000000" pitchFamily="2" charset="2"/>
              <a:buChar char="§"/>
            </a:pPr>
            <a:r>
              <a:rPr lang="en-US" sz="2400" dirty="0" err="1" smtClean="0">
                <a:solidFill>
                  <a:schemeClr val="tx2"/>
                </a:solidFill>
              </a:rPr>
              <a:t>deleteListItem</a:t>
            </a:r>
            <a:r>
              <a:rPr lang="en-US" sz="2400" dirty="0" smtClean="0">
                <a:solidFill>
                  <a:schemeClr val="tx1"/>
                </a:solidFill>
              </a:rPr>
              <a:t>(</a:t>
            </a:r>
            <a:r>
              <a:rPr lang="en-US" sz="2400" dirty="0" err="1" smtClean="0">
                <a:solidFill>
                  <a:schemeClr val="tx1"/>
                </a:solidFill>
              </a:rPr>
              <a:t>SPListItem</a:t>
            </a:r>
            <a:r>
              <a:rPr lang="en-US" sz="2400" dirty="0" smtClean="0">
                <a:solidFill>
                  <a:schemeClr val="tx1"/>
                </a:solidFill>
              </a:rPr>
              <a:t> </a:t>
            </a:r>
            <a:r>
              <a:rPr lang="en-US" sz="2400" dirty="0" err="1">
                <a:solidFill>
                  <a:schemeClr val="tx1"/>
                </a:solidFill>
              </a:rPr>
              <a:t>listItem</a:t>
            </a:r>
            <a:r>
              <a:rPr lang="en-US" sz="2400" dirty="0">
                <a:solidFill>
                  <a:schemeClr val="tx1"/>
                </a:solidFill>
              </a:rPr>
              <a:t>, </a:t>
            </a:r>
            <a:r>
              <a:rPr lang="en-US" sz="2400" dirty="0" err="1">
                <a:solidFill>
                  <a:schemeClr val="tx1"/>
                </a:solidFill>
              </a:rPr>
              <a:t>SPList</a:t>
            </a:r>
            <a:r>
              <a:rPr lang="en-US" sz="2400" dirty="0">
                <a:solidFill>
                  <a:schemeClr val="tx1"/>
                </a:solidFill>
              </a:rPr>
              <a:t> list)</a:t>
            </a:r>
          </a:p>
          <a:p>
            <a:pPr marL="571500" indent="-571500">
              <a:buClr>
                <a:srgbClr val="505050"/>
              </a:buClr>
              <a:buFont typeface="Wingdings" panose="05000000000000000000" pitchFamily="2" charset="2"/>
              <a:buChar char="§"/>
            </a:pPr>
            <a:endParaRPr lang="en-US" sz="2400" dirty="0">
              <a:solidFill>
                <a:schemeClr val="tx1"/>
              </a:solidFill>
            </a:endParaRPr>
          </a:p>
          <a:p>
            <a:pPr marL="571500" indent="-571500">
              <a:buClr>
                <a:srgbClr val="505050"/>
              </a:buClr>
              <a:buFont typeface="Wingdings" panose="05000000000000000000" pitchFamily="2" charset="2"/>
              <a:buChar char="§"/>
            </a:pPr>
            <a:endParaRPr lang="en-US" sz="2400" dirty="0" smtClean="0">
              <a:solidFill>
                <a:schemeClr val="tx1"/>
              </a:solidFill>
            </a:endParaRPr>
          </a:p>
          <a:p>
            <a:pPr marL="571500" indent="-571500">
              <a:buClr>
                <a:srgbClr val="505050"/>
              </a:buClr>
              <a:buFont typeface="Wingdings" panose="05000000000000000000" pitchFamily="2" charset="2"/>
              <a:buChar char="§"/>
            </a:pPr>
            <a:endParaRPr lang="en-US" sz="2400" dirty="0" smtClean="0">
              <a:solidFill>
                <a:schemeClr val="tx1"/>
              </a:solidFill>
            </a:endParaRPr>
          </a:p>
        </p:txBody>
      </p:sp>
      <p:pic>
        <p:nvPicPr>
          <p:cNvPr id="4" name="Picture 3"/>
          <p:cNvPicPr>
            <a:picLocks noChangeAspect="1"/>
          </p:cNvPicPr>
          <p:nvPr/>
        </p:nvPicPr>
        <p:blipFill>
          <a:blip r:embed="rId3"/>
          <a:stretch>
            <a:fillRect/>
          </a:stretch>
        </p:blipFill>
        <p:spPr>
          <a:xfrm>
            <a:off x="9108192" y="3702034"/>
            <a:ext cx="3047619" cy="3047619"/>
          </a:xfrm>
          <a:prstGeom prst="rect">
            <a:avLst/>
          </a:prstGeom>
        </p:spPr>
      </p:pic>
    </p:spTree>
    <p:extLst>
      <p:ext uri="{BB962C8B-B14F-4D97-AF65-F5344CB8AC3E}">
        <p14:creationId xmlns:p14="http://schemas.microsoft.com/office/powerpoint/2010/main" val="540612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Futures</a:t>
            </a:r>
            <a:endParaRPr lang="en-US" dirty="0"/>
          </a:p>
        </p:txBody>
      </p:sp>
      <p:sp>
        <p:nvSpPr>
          <p:cNvPr id="6" name="Text Placeholder 5"/>
          <p:cNvSpPr>
            <a:spLocks noGrp="1"/>
          </p:cNvSpPr>
          <p:nvPr>
            <p:ph type="body" sz="quarter" idx="11"/>
          </p:nvPr>
        </p:nvSpPr>
        <p:spPr>
          <a:xfrm>
            <a:off x="274639" y="1212849"/>
            <a:ext cx="11889564" cy="4665893"/>
          </a:xfrm>
        </p:spPr>
        <p:txBody>
          <a:bodyPr/>
          <a:lstStyle/>
          <a:p>
            <a:r>
              <a:rPr lang="en-US" dirty="0" smtClean="0"/>
              <a:t>What is a Future?</a:t>
            </a:r>
            <a:endParaRPr lang="en-US" dirty="0"/>
          </a:p>
          <a:p>
            <a:pPr lvl="1">
              <a:buClr>
                <a:srgbClr val="505050"/>
              </a:buClr>
            </a:pPr>
            <a:r>
              <a:rPr lang="en-US" sz="2400" dirty="0" smtClean="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rPr>
              <a:t>A </a:t>
            </a:r>
            <a:r>
              <a:rPr lang="en-US" sz="2400" dirty="0" smtClean="0">
                <a:solidFill>
                  <a:schemeClr val="tx2"/>
                </a:solidFill>
                <a:latin typeface="Segoe UI Semilight" panose="020B0402040204020203" pitchFamily="34" charset="0"/>
                <a:cs typeface="Segoe UI Semilight" panose="020B0402040204020203" pitchFamily="34" charset="0"/>
              </a:rPr>
              <a:t>Future</a:t>
            </a:r>
            <a:r>
              <a:rPr lang="en-US" sz="2400" dirty="0" smtClean="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rPr>
              <a:t> is a placeholder for a future result.</a:t>
            </a:r>
          </a:p>
          <a:p>
            <a:pPr lvl="1">
              <a:buClr>
                <a:srgbClr val="505050"/>
              </a:buClr>
            </a:pPr>
            <a:r>
              <a:rPr lang="en-US" sz="2400" dirty="0" smtClean="0">
                <a:solidFill>
                  <a:schemeClr val="tx1"/>
                </a:solidFill>
                <a:latin typeface="Segoe UI Semilight" panose="020B0402040204020203" pitchFamily="34" charset="0"/>
                <a:cs typeface="Segoe UI Semilight" panose="020B0402040204020203" pitchFamily="34" charset="0"/>
              </a:rPr>
              <a:t>Hook</a:t>
            </a:r>
            <a:r>
              <a:rPr lang="en-US" sz="2400" dirty="0" smtClean="0">
                <a:solidFill>
                  <a:schemeClr val="tx2"/>
                </a:solidFill>
                <a:latin typeface="Segoe UI Semilight" panose="020B0402040204020203" pitchFamily="34" charset="0"/>
                <a:cs typeface="Segoe UI Semilight" panose="020B0402040204020203" pitchFamily="34" charset="0"/>
              </a:rPr>
              <a:t> actions </a:t>
            </a:r>
            <a:r>
              <a:rPr lang="en-US" sz="2400" dirty="0" smtClean="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rPr>
              <a:t>to the completion of a future.</a:t>
            </a:r>
          </a:p>
          <a:p>
            <a:pPr lvl="1">
              <a:buClr>
                <a:srgbClr val="505050"/>
              </a:buClr>
            </a:pPr>
            <a:r>
              <a:rPr lang="en-US" sz="2400" dirty="0" smtClean="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rPr>
              <a:t>Or </a:t>
            </a:r>
            <a:r>
              <a:rPr lang="en-US" sz="2400" dirty="0" smtClean="0">
                <a:solidFill>
                  <a:schemeClr val="tx2"/>
                </a:solidFill>
                <a:latin typeface="Segoe UI Semilight" panose="020B0402040204020203" pitchFamily="34" charset="0"/>
                <a:cs typeface="Segoe UI Semilight" panose="020B0402040204020203" pitchFamily="34" charset="0"/>
              </a:rPr>
              <a:t>wait</a:t>
            </a:r>
            <a:r>
              <a:rPr lang="en-US" sz="2400" dirty="0" smtClean="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rPr>
              <a:t> on the future to be completed.</a:t>
            </a:r>
            <a:endParaRPr lang="en-US" sz="2400" dirty="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endParaRPr>
          </a:p>
          <a:p>
            <a:pPr lvl="1">
              <a:buClr>
                <a:srgbClr val="505050"/>
              </a:buClr>
            </a:pPr>
            <a:endParaRPr lang="en-US" sz="2400" dirty="0" smtClean="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endParaRPr>
          </a:p>
          <a:p>
            <a:pPr lvl="1">
              <a:buClr>
                <a:srgbClr val="505050"/>
              </a:buClr>
            </a:pPr>
            <a:r>
              <a:rPr lang="en-US" sz="2400" dirty="0" smtClean="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rPr>
              <a:t>Methods return </a:t>
            </a:r>
            <a:r>
              <a:rPr lang="en-US" sz="2400" dirty="0" err="1" smtClean="0">
                <a:solidFill>
                  <a:schemeClr val="tx2"/>
                </a:solidFill>
                <a:latin typeface="Segoe UI Semilight" panose="020B0402040204020203" pitchFamily="34" charset="0"/>
                <a:cs typeface="Segoe UI Semilight" panose="020B0402040204020203" pitchFamily="34" charset="0"/>
              </a:rPr>
              <a:t>OfficeFuture</a:t>
            </a:r>
            <a:r>
              <a:rPr lang="en-US" sz="2400" dirty="0" smtClean="0">
                <a:solidFill>
                  <a:schemeClr val="tx2"/>
                </a:solidFill>
                <a:latin typeface="Segoe UI Semilight" panose="020B0402040204020203" pitchFamily="34" charset="0"/>
                <a:cs typeface="Segoe UI Semilight" panose="020B0402040204020203" pitchFamily="34" charset="0"/>
              </a:rPr>
              <a:t>&lt;V&gt;</a:t>
            </a:r>
            <a:r>
              <a:rPr lang="en-US" sz="2400" dirty="0" smtClean="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rPr>
              <a:t> objects.</a:t>
            </a:r>
          </a:p>
          <a:p>
            <a:pPr lvl="1">
              <a:buClr>
                <a:srgbClr val="505050"/>
              </a:buClr>
            </a:pPr>
            <a:r>
              <a:rPr lang="en-US" sz="2400" dirty="0" smtClean="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rPr>
              <a:t>Hook up to the results by using </a:t>
            </a:r>
            <a:r>
              <a:rPr lang="en-US" sz="2400" dirty="0" smtClean="0">
                <a:solidFill>
                  <a:schemeClr val="tx2"/>
                </a:solidFill>
                <a:latin typeface="Segoe UI Semilight" panose="020B0402040204020203" pitchFamily="34" charset="0"/>
                <a:cs typeface="Segoe UI Semilight" panose="020B0402040204020203" pitchFamily="34" charset="0"/>
              </a:rPr>
              <a:t>.done </a:t>
            </a:r>
            <a:r>
              <a:rPr lang="en-US" sz="2400" dirty="0" smtClean="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rPr>
              <a:t>and </a:t>
            </a:r>
            <a:r>
              <a:rPr lang="en-US" sz="2400" dirty="0" smtClean="0">
                <a:solidFill>
                  <a:schemeClr val="tx2"/>
                </a:solidFill>
                <a:latin typeface="Segoe UI Semilight" panose="020B0402040204020203" pitchFamily="34" charset="0"/>
                <a:cs typeface="Segoe UI Semilight" panose="020B0402040204020203" pitchFamily="34" charset="0"/>
              </a:rPr>
              <a:t>Action</a:t>
            </a:r>
            <a:r>
              <a:rPr lang="en-US" sz="2400" dirty="0" smtClean="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rPr>
              <a:t> delegates</a:t>
            </a:r>
          </a:p>
          <a:p>
            <a:pPr lvl="1">
              <a:buClr>
                <a:srgbClr val="505050"/>
              </a:buClr>
            </a:pPr>
            <a:r>
              <a:rPr lang="en-US" sz="2400" dirty="0" smtClean="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rPr>
              <a:t>Modify the UI from an Action using </a:t>
            </a:r>
            <a:r>
              <a:rPr lang="en-US" sz="2400" dirty="0" err="1" smtClean="0">
                <a:solidFill>
                  <a:schemeClr val="tx2"/>
                </a:solidFill>
                <a:latin typeface="Segoe UI Semilight" panose="020B0402040204020203" pitchFamily="34" charset="0"/>
                <a:cs typeface="Segoe UI Semilight" panose="020B0402040204020203" pitchFamily="34" charset="0"/>
              </a:rPr>
              <a:t>runOnUIThread</a:t>
            </a:r>
            <a:r>
              <a:rPr lang="en-US" sz="2400" dirty="0" smtClean="0">
                <a:solidFill>
                  <a:schemeClr val="tx2"/>
                </a:solidFill>
                <a:latin typeface="Segoe UI Semilight" panose="020B0402040204020203" pitchFamily="34" charset="0"/>
                <a:cs typeface="Segoe UI Semilight" panose="020B0402040204020203" pitchFamily="34" charset="0"/>
              </a:rPr>
              <a:t>()</a:t>
            </a:r>
            <a:r>
              <a:rPr lang="en-US" sz="2400" dirty="0" smtClean="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rPr>
              <a:t>.</a:t>
            </a:r>
          </a:p>
          <a:p>
            <a:pPr lvl="1">
              <a:buClr>
                <a:srgbClr val="505050"/>
              </a:buClr>
            </a:pPr>
            <a:endParaRPr lang="en-US" sz="2400" dirty="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endParaRPr>
          </a:p>
          <a:p>
            <a:pPr marL="0" lvl="1"/>
            <a:r>
              <a:rPr lang="en-US" sz="4000" dirty="0" smtClean="0">
                <a:solidFill>
                  <a:schemeClr val="tx1"/>
                </a:solidFill>
                <a:latin typeface="+mj-lt"/>
                <a:cs typeface="Segoe UI Semilight" panose="020B0402040204020203" pitchFamily="34" charset="0"/>
              </a:rPr>
              <a:t>Why? </a:t>
            </a:r>
            <a:r>
              <a:rPr lang="en-US" sz="4000" dirty="0" smtClean="0">
                <a:solidFill>
                  <a:schemeClr val="tx2"/>
                </a:solidFill>
                <a:latin typeface="+mj-lt"/>
                <a:cs typeface="Segoe UI Semilight" panose="020B0402040204020203" pitchFamily="34" charset="0"/>
              </a:rPr>
              <a:t>Don’t freeze the UI!</a:t>
            </a:r>
            <a:endParaRPr lang="en-US" sz="4000" dirty="0">
              <a:solidFill>
                <a:schemeClr val="tx2"/>
              </a:solidFill>
              <a:latin typeface="+mj-lt"/>
              <a:cs typeface="Segoe UI Semilight" panose="020B0402040204020203" pitchFamily="34" charset="0"/>
            </a:endParaRPr>
          </a:p>
        </p:txBody>
      </p:sp>
      <p:pic>
        <p:nvPicPr>
          <p:cNvPr id="4" name="Picture 3"/>
          <p:cNvPicPr>
            <a:picLocks noChangeAspect="1"/>
          </p:cNvPicPr>
          <p:nvPr/>
        </p:nvPicPr>
        <p:blipFill>
          <a:blip r:embed="rId3"/>
          <a:stretch>
            <a:fillRect/>
          </a:stretch>
        </p:blipFill>
        <p:spPr>
          <a:xfrm>
            <a:off x="9418638" y="4012480"/>
            <a:ext cx="2737174" cy="2737174"/>
          </a:xfrm>
          <a:prstGeom prst="rect">
            <a:avLst/>
          </a:prstGeom>
        </p:spPr>
      </p:pic>
    </p:spTree>
    <p:extLst>
      <p:ext uri="{BB962C8B-B14F-4D97-AF65-F5344CB8AC3E}">
        <p14:creationId xmlns:p14="http://schemas.microsoft.com/office/powerpoint/2010/main" val="2170282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Futures</a:t>
            </a:r>
            <a:endParaRPr lang="en-US" dirty="0"/>
          </a:p>
        </p:txBody>
      </p:sp>
      <p:sp>
        <p:nvSpPr>
          <p:cNvPr id="5" name="Text Placeholder 4"/>
          <p:cNvSpPr>
            <a:spLocks noGrp="1"/>
          </p:cNvSpPr>
          <p:nvPr>
            <p:ph type="body" sz="quarter" idx="10"/>
          </p:nvPr>
        </p:nvSpPr>
        <p:spPr>
          <a:xfrm>
            <a:off x="274638" y="1216152"/>
            <a:ext cx="11887199" cy="3416320"/>
          </a:xfrm>
        </p:spPr>
        <p:txBody>
          <a:bodyPr/>
          <a:lstStyle/>
          <a:p>
            <a:pPr lvl="1">
              <a:buClr>
                <a:srgbClr val="505050"/>
              </a:buClr>
            </a:pPr>
            <a:r>
              <a:rPr lang="en-US" sz="2800" dirty="0" err="1" smtClean="0">
                <a:gradFill>
                  <a:gsLst>
                    <a:gs pos="1250">
                      <a:srgbClr val="505050"/>
                    </a:gs>
                    <a:gs pos="100000">
                      <a:srgbClr val="505050"/>
                    </a:gs>
                  </a:gsLst>
                  <a:lin ang="5400000" scaled="0"/>
                </a:gradFill>
              </a:rPr>
              <a:t>OfficeFuture</a:t>
            </a:r>
            <a:r>
              <a:rPr lang="en-US" sz="2800" dirty="0" smtClean="0">
                <a:gradFill>
                  <a:gsLst>
                    <a:gs pos="1250">
                      <a:srgbClr val="505050"/>
                    </a:gs>
                    <a:gs pos="100000">
                      <a:srgbClr val="505050"/>
                    </a:gs>
                  </a:gsLst>
                  <a:lin ang="5400000" scaled="0"/>
                </a:gradFill>
              </a:rPr>
              <a:t>&lt;</a:t>
            </a:r>
            <a:r>
              <a:rPr lang="en-US" sz="2800" dirty="0" err="1" smtClean="0">
                <a:gradFill>
                  <a:gsLst>
                    <a:gs pos="1250">
                      <a:srgbClr val="505050"/>
                    </a:gs>
                    <a:gs pos="100000">
                      <a:srgbClr val="505050"/>
                    </a:gs>
                  </a:gsLst>
                  <a:lin ang="5400000" scaled="0"/>
                </a:gradFill>
              </a:rPr>
              <a:t>SPListItem</a:t>
            </a:r>
            <a:r>
              <a:rPr lang="en-US" sz="2800" dirty="0" smtClean="0">
                <a:gradFill>
                  <a:gsLst>
                    <a:gs pos="1250">
                      <a:srgbClr val="505050"/>
                    </a:gs>
                    <a:gs pos="100000">
                      <a:srgbClr val="505050"/>
                    </a:gs>
                  </a:gsLst>
                  <a:lin ang="5400000" scaled="0"/>
                </a:gradFill>
              </a:rPr>
              <a:t>&gt; result = </a:t>
            </a:r>
            <a:r>
              <a:rPr lang="en-US" sz="2800" dirty="0" err="1" smtClean="0">
                <a:gradFill>
                  <a:gsLst>
                    <a:gs pos="1250">
                      <a:srgbClr val="505050"/>
                    </a:gs>
                    <a:gs pos="100000">
                      <a:srgbClr val="505050"/>
                    </a:gs>
                  </a:gsLst>
                  <a:lin ang="5400000" scaled="0"/>
                </a:gradFill>
              </a:rPr>
              <a:t>client.getListItem</a:t>
            </a:r>
            <a:r>
              <a:rPr lang="en-US" sz="2800" dirty="0" smtClean="0">
                <a:gradFill>
                  <a:gsLst>
                    <a:gs pos="1250">
                      <a:srgbClr val="505050"/>
                    </a:gs>
                    <a:gs pos="100000">
                      <a:srgbClr val="505050"/>
                    </a:gs>
                  </a:gsLst>
                  <a:lin ang="5400000" scaled="0"/>
                </a:gradFill>
              </a:rPr>
              <a:t>();</a:t>
            </a:r>
          </a:p>
          <a:p>
            <a:pPr lvl="1">
              <a:buClr>
                <a:srgbClr val="505050"/>
              </a:buClr>
            </a:pPr>
            <a:r>
              <a:rPr lang="en-US" sz="2800" dirty="0" err="1" smtClean="0">
                <a:gradFill>
                  <a:gsLst>
                    <a:gs pos="1250">
                      <a:srgbClr val="505050"/>
                    </a:gs>
                    <a:gs pos="100000">
                      <a:srgbClr val="505050"/>
                    </a:gs>
                  </a:gsLst>
                  <a:lin ang="5400000" scaled="0"/>
                </a:gradFill>
              </a:rPr>
              <a:t>result.done</a:t>
            </a:r>
            <a:r>
              <a:rPr lang="en-US" sz="2800" dirty="0" smtClean="0">
                <a:gradFill>
                  <a:gsLst>
                    <a:gs pos="1250">
                      <a:srgbClr val="505050"/>
                    </a:gs>
                    <a:gs pos="100000">
                      <a:srgbClr val="505050"/>
                    </a:gs>
                  </a:gsLst>
                  <a:lin ang="5400000" scaled="0"/>
                </a:gradFill>
              </a:rPr>
              <a:t>(new Action&lt;</a:t>
            </a:r>
            <a:r>
              <a:rPr lang="en-US" sz="2800" dirty="0" err="1" smtClean="0">
                <a:gradFill>
                  <a:gsLst>
                    <a:gs pos="1250">
                      <a:srgbClr val="505050"/>
                    </a:gs>
                    <a:gs pos="100000">
                      <a:srgbClr val="505050"/>
                    </a:gs>
                  </a:gsLst>
                  <a:lin ang="5400000" scaled="0"/>
                </a:gradFill>
              </a:rPr>
              <a:t>SPListItem</a:t>
            </a:r>
            <a:r>
              <a:rPr lang="en-US" sz="2800" dirty="0" smtClean="0">
                <a:gradFill>
                  <a:gsLst>
                    <a:gs pos="1250">
                      <a:srgbClr val="505050"/>
                    </a:gs>
                    <a:gs pos="100000">
                      <a:srgbClr val="505050"/>
                    </a:gs>
                  </a:gsLst>
                  <a:lin ang="5400000" scaled="0"/>
                </a:gradFill>
              </a:rPr>
              <a:t>&gt;() </a:t>
            </a:r>
            <a:r>
              <a:rPr lang="en-US" sz="2800" dirty="0">
                <a:gradFill>
                  <a:gsLst>
                    <a:gs pos="1250">
                      <a:srgbClr val="505050"/>
                    </a:gs>
                    <a:gs pos="100000">
                      <a:srgbClr val="505050"/>
                    </a:gs>
                  </a:gsLst>
                  <a:lin ang="5400000" scaled="0"/>
                </a:gradFill>
              </a:rPr>
              <a:t>{</a:t>
            </a:r>
          </a:p>
          <a:p>
            <a:pPr lvl="1">
              <a:buClr>
                <a:srgbClr val="505050"/>
              </a:buClr>
            </a:pPr>
            <a:r>
              <a:rPr lang="en-US" sz="2800" dirty="0">
                <a:gradFill>
                  <a:gsLst>
                    <a:gs pos="1250">
                      <a:srgbClr val="505050"/>
                    </a:gs>
                    <a:gs pos="100000">
                      <a:srgbClr val="505050"/>
                    </a:gs>
                  </a:gsLst>
                  <a:lin ang="5400000" scaled="0"/>
                </a:gradFill>
              </a:rPr>
              <a:t>	@Override</a:t>
            </a:r>
          </a:p>
          <a:p>
            <a:pPr lvl="1">
              <a:buClr>
                <a:srgbClr val="505050"/>
              </a:buClr>
            </a:pPr>
            <a:r>
              <a:rPr lang="en-US" sz="2800" dirty="0">
                <a:gradFill>
                  <a:gsLst>
                    <a:gs pos="1250">
                      <a:srgbClr val="505050"/>
                    </a:gs>
                    <a:gs pos="100000">
                      <a:srgbClr val="505050"/>
                    </a:gs>
                  </a:gsLst>
                  <a:lin ang="5400000" scaled="0"/>
                </a:gradFill>
              </a:rPr>
              <a:t>	public void </a:t>
            </a:r>
            <a:r>
              <a:rPr lang="en-US" sz="2800" dirty="0" smtClean="0">
                <a:gradFill>
                  <a:gsLst>
                    <a:gs pos="1250">
                      <a:srgbClr val="505050"/>
                    </a:gs>
                    <a:gs pos="100000">
                      <a:srgbClr val="505050"/>
                    </a:gs>
                  </a:gsLst>
                  <a:lin ang="5400000" scaled="0"/>
                </a:gradFill>
              </a:rPr>
              <a:t>run(</a:t>
            </a:r>
            <a:r>
              <a:rPr lang="en-US" sz="2800" dirty="0" err="1" smtClean="0">
                <a:gradFill>
                  <a:gsLst>
                    <a:gs pos="1250">
                      <a:srgbClr val="505050"/>
                    </a:gs>
                    <a:gs pos="100000">
                      <a:srgbClr val="505050"/>
                    </a:gs>
                  </a:gsLst>
                  <a:lin ang="5400000" scaled="0"/>
                </a:gradFill>
              </a:rPr>
              <a:t>SPListItem</a:t>
            </a:r>
            <a:r>
              <a:rPr lang="en-US" sz="2800" dirty="0" smtClean="0">
                <a:gradFill>
                  <a:gsLst>
                    <a:gs pos="1250">
                      <a:srgbClr val="505050"/>
                    </a:gs>
                    <a:gs pos="100000">
                      <a:srgbClr val="505050"/>
                    </a:gs>
                  </a:gsLst>
                  <a:lin ang="5400000" scaled="0"/>
                </a:gradFill>
              </a:rPr>
              <a:t> item) </a:t>
            </a:r>
            <a:r>
              <a:rPr lang="en-US" sz="2800" dirty="0">
                <a:gradFill>
                  <a:gsLst>
                    <a:gs pos="1250">
                      <a:srgbClr val="505050"/>
                    </a:gs>
                    <a:gs pos="100000">
                      <a:srgbClr val="505050"/>
                    </a:gs>
                  </a:gsLst>
                  <a:lin ang="5400000" scaled="0"/>
                </a:gradFill>
              </a:rPr>
              <a:t>{</a:t>
            </a:r>
          </a:p>
          <a:p>
            <a:pPr lvl="1">
              <a:buClr>
                <a:srgbClr val="505050"/>
              </a:buClr>
            </a:pPr>
            <a:r>
              <a:rPr lang="en-US" sz="2800" dirty="0">
                <a:gradFill>
                  <a:gsLst>
                    <a:gs pos="1250">
                      <a:srgbClr val="505050"/>
                    </a:gs>
                    <a:gs pos="100000">
                      <a:srgbClr val="505050"/>
                    </a:gs>
                  </a:gsLst>
                  <a:lin ang="5400000" scaled="0"/>
                </a:gradFill>
              </a:rPr>
              <a:t>		</a:t>
            </a:r>
            <a:r>
              <a:rPr lang="en-US" sz="2800" dirty="0" smtClean="0">
                <a:gradFill>
                  <a:gsLst>
                    <a:gs pos="1250">
                      <a:srgbClr val="505050"/>
                    </a:gs>
                    <a:gs pos="100000">
                      <a:srgbClr val="505050"/>
                    </a:gs>
                  </a:gsLst>
                  <a:lin ang="5400000" scaled="0"/>
                </a:gradFill>
              </a:rPr>
              <a:t>title = </a:t>
            </a:r>
            <a:r>
              <a:rPr lang="en-US" sz="2800" dirty="0" err="1" smtClean="0">
                <a:gradFill>
                  <a:gsLst>
                    <a:gs pos="1250">
                      <a:srgbClr val="505050"/>
                    </a:gs>
                    <a:gs pos="100000">
                      <a:srgbClr val="505050"/>
                    </a:gs>
                  </a:gsLst>
                  <a:lin ang="5400000" scaled="0"/>
                </a:gradFill>
              </a:rPr>
              <a:t>item.getTitle</a:t>
            </a:r>
            <a:r>
              <a:rPr lang="en-US" sz="2800" dirty="0" smtClean="0">
                <a:gradFill>
                  <a:gsLst>
                    <a:gs pos="1250">
                      <a:srgbClr val="505050"/>
                    </a:gs>
                    <a:gs pos="100000">
                      <a:srgbClr val="505050"/>
                    </a:gs>
                  </a:gsLst>
                  <a:lin ang="5400000" scaled="0"/>
                </a:gradFill>
              </a:rPr>
              <a:t>();</a:t>
            </a:r>
            <a:endParaRPr lang="en-US" sz="2800" dirty="0">
              <a:gradFill>
                <a:gsLst>
                  <a:gs pos="1250">
                    <a:srgbClr val="505050"/>
                  </a:gs>
                  <a:gs pos="100000">
                    <a:srgbClr val="505050"/>
                  </a:gs>
                </a:gsLst>
                <a:lin ang="5400000" scaled="0"/>
              </a:gradFill>
            </a:endParaRPr>
          </a:p>
          <a:p>
            <a:pPr lvl="1">
              <a:buClr>
                <a:srgbClr val="505050"/>
              </a:buClr>
            </a:pPr>
            <a:r>
              <a:rPr lang="en-US" sz="2800" dirty="0">
                <a:gradFill>
                  <a:gsLst>
                    <a:gs pos="1250">
                      <a:srgbClr val="505050"/>
                    </a:gs>
                    <a:gs pos="100000">
                      <a:srgbClr val="505050"/>
                    </a:gs>
                  </a:gsLst>
                  <a:lin ang="5400000" scaled="0"/>
                </a:gradFill>
              </a:rPr>
              <a:t>	}</a:t>
            </a:r>
          </a:p>
          <a:p>
            <a:pPr lvl="1">
              <a:buClr>
                <a:srgbClr val="505050"/>
              </a:buClr>
            </a:pPr>
            <a:r>
              <a:rPr lang="en-US" sz="2800" dirty="0">
                <a:gradFill>
                  <a:gsLst>
                    <a:gs pos="1250">
                      <a:srgbClr val="505050"/>
                    </a:gs>
                    <a:gs pos="100000">
                      <a:srgbClr val="505050"/>
                    </a:gs>
                  </a:gsLst>
                  <a:lin ang="5400000" scaled="0"/>
                </a:gradFill>
              </a:rPr>
              <a:t>});</a:t>
            </a:r>
          </a:p>
        </p:txBody>
      </p:sp>
    </p:spTree>
    <p:extLst>
      <p:ext uri="{BB962C8B-B14F-4D97-AF65-F5344CB8AC3E}">
        <p14:creationId xmlns:p14="http://schemas.microsoft.com/office/powerpoint/2010/main" val="1760429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err="1" smtClean="0"/>
              <a:t>OAuth</a:t>
            </a:r>
            <a:r>
              <a:rPr lang="en-US" dirty="0" smtClean="0"/>
              <a:t> for Devices</a:t>
            </a:r>
            <a:endParaRPr lang="en-US" dirty="0"/>
          </a:p>
        </p:txBody>
      </p:sp>
      <p:pic>
        <p:nvPicPr>
          <p:cNvPr id="5" name="Picture 4"/>
          <p:cNvPicPr>
            <a:picLocks noChangeAspect="1"/>
          </p:cNvPicPr>
          <p:nvPr/>
        </p:nvPicPr>
        <p:blipFill>
          <a:blip r:embed="rId3"/>
          <a:stretch>
            <a:fillRect/>
          </a:stretch>
        </p:blipFill>
        <p:spPr>
          <a:xfrm>
            <a:off x="427037" y="1212849"/>
            <a:ext cx="5421653" cy="5612046"/>
          </a:xfrm>
          <a:prstGeom prst="rect">
            <a:avLst/>
          </a:prstGeom>
        </p:spPr>
      </p:pic>
      <p:pic>
        <p:nvPicPr>
          <p:cNvPr id="7" name="Picture 6"/>
          <p:cNvPicPr>
            <a:picLocks noChangeAspect="1"/>
          </p:cNvPicPr>
          <p:nvPr/>
        </p:nvPicPr>
        <p:blipFill>
          <a:blip r:embed="rId4"/>
          <a:stretch>
            <a:fillRect/>
          </a:stretch>
        </p:blipFill>
        <p:spPr>
          <a:xfrm>
            <a:off x="6675437" y="1212849"/>
            <a:ext cx="5638800" cy="5656960"/>
          </a:xfrm>
          <a:prstGeom prst="rect">
            <a:avLst/>
          </a:prstGeom>
        </p:spPr>
      </p:pic>
      <p:cxnSp>
        <p:nvCxnSpPr>
          <p:cNvPr id="9" name="Straight Connector 8"/>
          <p:cNvCxnSpPr/>
          <p:nvPr/>
        </p:nvCxnSpPr>
        <p:spPr>
          <a:xfrm>
            <a:off x="6294437" y="1439862"/>
            <a:ext cx="0" cy="5181600"/>
          </a:xfrm>
          <a:prstGeom prst="line">
            <a:avLst/>
          </a:prstGeom>
          <a:ln w="57150">
            <a:solidFill>
              <a:schemeClr val="tx2"/>
            </a:solidFill>
            <a:prstDash val="lg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475037" y="1211262"/>
            <a:ext cx="2590800" cy="849463"/>
          </a:xfrm>
          <a:prstGeom prst="rect">
            <a:avLst/>
          </a:prstGeom>
          <a:noFill/>
          <a:ln w="6350">
            <a:solidFill>
              <a:schemeClr val="tx1">
                <a:alpha val="30000"/>
              </a:schemeClr>
            </a:solidFill>
            <a:prstDash val="sysDash"/>
          </a:ln>
        </p:spPr>
        <p:txBody>
          <a:bodyPr wrap="square" lIns="182880" tIns="146304" rIns="182880" bIns="146304" rtlCol="0">
            <a:spAutoFit/>
          </a:bodyPr>
          <a:lstStyle/>
          <a:p>
            <a:pPr algn="r">
              <a:lnSpc>
                <a:spcPct val="90000"/>
              </a:lnSpc>
              <a:spcAft>
                <a:spcPts val="600"/>
              </a:spcAft>
            </a:pPr>
            <a:r>
              <a:rPr lang="en-US" sz="4000" dirty="0" smtClean="0">
                <a:solidFill>
                  <a:srgbClr val="0072C6"/>
                </a:solidFill>
                <a:latin typeface="Segoe UI Semilight" panose="020B0402040204020203" pitchFamily="34" charset="0"/>
                <a:cs typeface="Segoe UI Semilight" panose="020B0402040204020203" pitchFamily="34" charset="0"/>
              </a:rPr>
              <a:t>Server</a:t>
            </a:r>
          </a:p>
        </p:txBody>
      </p:sp>
      <p:sp>
        <p:nvSpPr>
          <p:cNvPr id="12" name="TextBox 11"/>
          <p:cNvSpPr txBox="1"/>
          <p:nvPr/>
        </p:nvSpPr>
        <p:spPr>
          <a:xfrm>
            <a:off x="9494837" y="1276199"/>
            <a:ext cx="2590800" cy="849463"/>
          </a:xfrm>
          <a:prstGeom prst="rect">
            <a:avLst/>
          </a:prstGeom>
          <a:noFill/>
          <a:ln w="6350">
            <a:solidFill>
              <a:schemeClr val="tx1">
                <a:alpha val="30000"/>
              </a:schemeClr>
            </a:solidFill>
            <a:prstDash val="solid"/>
          </a:ln>
        </p:spPr>
        <p:txBody>
          <a:bodyPr wrap="square" lIns="182880" tIns="146304" rIns="182880" bIns="146304" rtlCol="0">
            <a:spAutoFit/>
          </a:bodyPr>
          <a:lstStyle/>
          <a:p>
            <a:pPr algn="r">
              <a:lnSpc>
                <a:spcPct val="90000"/>
              </a:lnSpc>
              <a:spcAft>
                <a:spcPts val="600"/>
              </a:spcAft>
            </a:pPr>
            <a:r>
              <a:rPr lang="en-US" sz="4000" dirty="0" smtClean="0">
                <a:solidFill>
                  <a:srgbClr val="0072C6"/>
                </a:solidFill>
                <a:latin typeface="Segoe UI Semilight" panose="020B0402040204020203" pitchFamily="34" charset="0"/>
                <a:cs typeface="Segoe UI Semilight" panose="020B0402040204020203" pitchFamily="34" charset="0"/>
              </a:rPr>
              <a:t>Device</a:t>
            </a:r>
          </a:p>
        </p:txBody>
      </p:sp>
    </p:spTree>
    <p:extLst>
      <p:ext uri="{BB962C8B-B14F-4D97-AF65-F5344CB8AC3E}">
        <p14:creationId xmlns:p14="http://schemas.microsoft.com/office/powerpoint/2010/main" val="2587581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Azure Authentication Library</a:t>
            </a:r>
            <a:endParaRPr lang="en-US" dirty="0"/>
          </a:p>
        </p:txBody>
      </p:sp>
      <p:sp>
        <p:nvSpPr>
          <p:cNvPr id="6" name="Text Placeholder 5"/>
          <p:cNvSpPr>
            <a:spLocks noGrp="1"/>
          </p:cNvSpPr>
          <p:nvPr>
            <p:ph type="body" sz="quarter" idx="11"/>
          </p:nvPr>
        </p:nvSpPr>
        <p:spPr>
          <a:xfrm>
            <a:off x="274639" y="1212849"/>
            <a:ext cx="11889564" cy="3447098"/>
          </a:xfrm>
        </p:spPr>
        <p:txBody>
          <a:bodyPr/>
          <a:lstStyle/>
          <a:p>
            <a:r>
              <a:rPr lang="en-US" dirty="0" smtClean="0"/>
              <a:t>Step by step</a:t>
            </a:r>
            <a:endParaRPr lang="en-US" dirty="0"/>
          </a:p>
          <a:p>
            <a:pPr marL="457200" indent="-457200">
              <a:buFont typeface="+mj-lt"/>
              <a:buAutoNum type="arabicPeriod"/>
            </a:pPr>
            <a:r>
              <a:rPr lang="en-US" sz="2400" dirty="0" smtClean="0">
                <a:solidFill>
                  <a:schemeClr val="tx1"/>
                </a:solidFill>
              </a:rPr>
              <a:t>Create an </a:t>
            </a:r>
            <a:r>
              <a:rPr lang="en-US" sz="2400" dirty="0" err="1" smtClean="0">
                <a:solidFill>
                  <a:schemeClr val="tx2"/>
                </a:solidFill>
              </a:rPr>
              <a:t>AuthenticationContext</a:t>
            </a:r>
            <a:endParaRPr lang="en-US" sz="2400" dirty="0" smtClean="0">
              <a:solidFill>
                <a:schemeClr val="tx2"/>
              </a:solidFill>
            </a:endParaRPr>
          </a:p>
          <a:p>
            <a:pPr marL="457200" indent="-457200">
              <a:buFont typeface="+mj-lt"/>
              <a:buAutoNum type="arabicPeriod"/>
            </a:pPr>
            <a:r>
              <a:rPr lang="en-US" sz="2400" dirty="0" smtClean="0">
                <a:solidFill>
                  <a:schemeClr val="tx1"/>
                </a:solidFill>
              </a:rPr>
              <a:t>Call </a:t>
            </a:r>
            <a:r>
              <a:rPr lang="en-US" sz="2400" dirty="0" err="1" smtClean="0">
                <a:solidFill>
                  <a:schemeClr val="tx2"/>
                </a:solidFill>
              </a:rPr>
              <a:t>acquireToken</a:t>
            </a:r>
            <a:r>
              <a:rPr lang="en-US" sz="2400" dirty="0" smtClean="0">
                <a:solidFill>
                  <a:schemeClr val="tx1"/>
                </a:solidFill>
              </a:rPr>
              <a:t>()</a:t>
            </a:r>
            <a:endParaRPr lang="en-US" sz="2400" dirty="0">
              <a:solidFill>
                <a:schemeClr val="tx1"/>
              </a:solidFill>
            </a:endParaRPr>
          </a:p>
          <a:p>
            <a:pPr marL="457200" indent="-457200">
              <a:buFont typeface="+mj-lt"/>
              <a:buAutoNum type="arabicPeriod"/>
            </a:pPr>
            <a:r>
              <a:rPr lang="en-US" sz="2400" dirty="0" smtClean="0">
                <a:solidFill>
                  <a:schemeClr val="tx1"/>
                </a:solidFill>
              </a:rPr>
              <a:t>Handle </a:t>
            </a:r>
            <a:r>
              <a:rPr lang="en-US" sz="2400" dirty="0" err="1" smtClean="0">
                <a:solidFill>
                  <a:schemeClr val="tx2"/>
                </a:solidFill>
              </a:rPr>
              <a:t>onActivityResult</a:t>
            </a:r>
            <a:r>
              <a:rPr lang="en-US" sz="2400" dirty="0" smtClean="0">
                <a:solidFill>
                  <a:schemeClr val="tx2"/>
                </a:solidFill>
              </a:rPr>
              <a:t> </a:t>
            </a:r>
            <a:r>
              <a:rPr lang="en-US" sz="2400" dirty="0" smtClean="0">
                <a:solidFill>
                  <a:schemeClr val="tx1"/>
                </a:solidFill>
              </a:rPr>
              <a:t>and pass to </a:t>
            </a:r>
            <a:r>
              <a:rPr lang="en-US" sz="2400" dirty="0" err="1" smtClean="0">
                <a:solidFill>
                  <a:schemeClr val="tx1"/>
                </a:solidFill>
              </a:rPr>
              <a:t>AuthenticationContext</a:t>
            </a:r>
            <a:endParaRPr lang="en-US" sz="2400" dirty="0" smtClean="0">
              <a:solidFill>
                <a:schemeClr val="tx1"/>
              </a:solidFill>
            </a:endParaRPr>
          </a:p>
          <a:p>
            <a:pPr marL="457200" indent="-457200">
              <a:buFont typeface="+mj-lt"/>
              <a:buAutoNum type="arabicPeriod"/>
            </a:pPr>
            <a:r>
              <a:rPr lang="en-US" sz="2400" dirty="0" smtClean="0">
                <a:solidFill>
                  <a:schemeClr val="tx2"/>
                </a:solidFill>
              </a:rPr>
              <a:t>Wait</a:t>
            </a:r>
            <a:r>
              <a:rPr lang="en-US" sz="2400" dirty="0" smtClean="0">
                <a:solidFill>
                  <a:schemeClr val="tx1"/>
                </a:solidFill>
              </a:rPr>
              <a:t> for token to be retrieved!</a:t>
            </a:r>
          </a:p>
          <a:p>
            <a:pPr marL="0" lvl="1"/>
            <a:r>
              <a:rPr lang="en-US" sz="4000" dirty="0" smtClean="0">
                <a:gradFill>
                  <a:gsLst>
                    <a:gs pos="2920">
                      <a:schemeClr val="tx2"/>
                    </a:gs>
                    <a:gs pos="39000">
                      <a:schemeClr val="tx2"/>
                    </a:gs>
                  </a:gsLst>
                  <a:lin ang="5400000" scaled="0"/>
                </a:gradFill>
                <a:latin typeface="+mj-lt"/>
              </a:rPr>
              <a:t>For </a:t>
            </a:r>
            <a:r>
              <a:rPr lang="en-US" sz="4000" dirty="0">
                <a:gradFill>
                  <a:gsLst>
                    <a:gs pos="2920">
                      <a:schemeClr val="tx2"/>
                    </a:gs>
                    <a:gs pos="39000">
                      <a:schemeClr val="tx2"/>
                    </a:gs>
                  </a:gsLst>
                  <a:lin ang="5400000" scaled="0"/>
                </a:gradFill>
                <a:latin typeface="+mj-lt"/>
              </a:rPr>
              <a:t>the </a:t>
            </a:r>
            <a:r>
              <a:rPr lang="en-US" sz="4000" dirty="0" smtClean="0">
                <a:gradFill>
                  <a:gsLst>
                    <a:gs pos="2920">
                      <a:schemeClr val="tx2"/>
                    </a:gs>
                    <a:gs pos="39000">
                      <a:schemeClr val="tx2"/>
                    </a:gs>
                  </a:gsLst>
                  <a:lin ang="5400000" scaled="0"/>
                </a:gradFill>
                <a:latin typeface="+mj-lt"/>
              </a:rPr>
              <a:t>Lists and Files SDKs</a:t>
            </a:r>
            <a:r>
              <a:rPr lang="en-US" sz="4000" dirty="0">
                <a:gradFill>
                  <a:gsLst>
                    <a:gs pos="2920">
                      <a:schemeClr val="tx2"/>
                    </a:gs>
                    <a:gs pos="39000">
                      <a:schemeClr val="tx2"/>
                    </a:gs>
                  </a:gsLst>
                  <a:lin ang="5400000" scaled="0"/>
                </a:gradFill>
                <a:latin typeface="+mj-lt"/>
              </a:rPr>
              <a:t>:</a:t>
            </a:r>
          </a:p>
          <a:p>
            <a:pPr lvl="1"/>
            <a:r>
              <a:rPr lang="en-US" sz="2400" dirty="0" smtClean="0">
                <a:latin typeface="+mj-lt"/>
              </a:rPr>
              <a:t>Create an </a:t>
            </a:r>
            <a:r>
              <a:rPr lang="en-US" sz="2400" dirty="0" err="1" smtClean="0">
                <a:solidFill>
                  <a:schemeClr val="tx2"/>
                </a:solidFill>
                <a:latin typeface="+mj-lt"/>
              </a:rPr>
              <a:t>OAuthCredential</a:t>
            </a:r>
            <a:r>
              <a:rPr lang="en-US" sz="2400" dirty="0" smtClean="0">
                <a:solidFill>
                  <a:schemeClr val="tx2"/>
                </a:solidFill>
                <a:latin typeface="+mj-lt"/>
              </a:rPr>
              <a:t> </a:t>
            </a:r>
            <a:r>
              <a:rPr lang="en-US" sz="2400" dirty="0" smtClean="0">
                <a:latin typeface="+mj-lt"/>
              </a:rPr>
              <a:t>and use it in the constructors.</a:t>
            </a:r>
            <a:endParaRPr lang="en-US" sz="2400" dirty="0">
              <a:latin typeface="+mj-lt"/>
            </a:endParaRPr>
          </a:p>
        </p:txBody>
      </p:sp>
      <p:pic>
        <p:nvPicPr>
          <p:cNvPr id="5" name="Picture 4"/>
          <p:cNvPicPr>
            <a:picLocks noChangeAspect="1"/>
          </p:cNvPicPr>
          <p:nvPr/>
        </p:nvPicPr>
        <p:blipFill>
          <a:blip r:embed="rId3"/>
          <a:stretch>
            <a:fillRect/>
          </a:stretch>
        </p:blipFill>
        <p:spPr>
          <a:xfrm>
            <a:off x="9956897" y="4716462"/>
            <a:ext cx="2209800" cy="2108433"/>
          </a:xfrm>
          <a:prstGeom prst="rect">
            <a:avLst/>
          </a:prstGeom>
        </p:spPr>
      </p:pic>
    </p:spTree>
    <p:extLst>
      <p:ext uri="{BB962C8B-B14F-4D97-AF65-F5344CB8AC3E}">
        <p14:creationId xmlns:p14="http://schemas.microsoft.com/office/powerpoint/2010/main" val="288620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Create a Lists app</a:t>
            </a:r>
            <a:endParaRPr lang="en-US" dirty="0"/>
          </a:p>
        </p:txBody>
      </p:sp>
    </p:spTree>
    <p:extLst>
      <p:ext uri="{BB962C8B-B14F-4D97-AF65-F5344CB8AC3E}">
        <p14:creationId xmlns:p14="http://schemas.microsoft.com/office/powerpoint/2010/main" val="3221887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Mail, Calendar, Contacts</a:t>
            </a:r>
            <a:br>
              <a:rPr lang="en-US" dirty="0" smtClean="0"/>
            </a:br>
            <a:r>
              <a:rPr lang="en-US" dirty="0" smtClean="0"/>
              <a:t>SDK</a:t>
            </a:r>
            <a:endParaRPr lang="en-US" dirty="0"/>
          </a:p>
        </p:txBody>
      </p:sp>
    </p:spTree>
    <p:extLst>
      <p:ext uri="{BB962C8B-B14F-4D97-AF65-F5344CB8AC3E}">
        <p14:creationId xmlns:p14="http://schemas.microsoft.com/office/powerpoint/2010/main" val="2735916662"/>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1183" y="2268049"/>
            <a:ext cx="12436475" cy="4724400"/>
          </a:xfrm>
          <a:prstGeom prst="rect">
            <a:avLst/>
          </a:prstGeom>
        </p:spPr>
      </p:pic>
      <p:sp>
        <p:nvSpPr>
          <p:cNvPr id="17" name="Title 16"/>
          <p:cNvSpPr>
            <a:spLocks noGrp="1"/>
          </p:cNvSpPr>
          <p:nvPr>
            <p:ph type="title"/>
          </p:nvPr>
        </p:nvSpPr>
        <p:spPr/>
        <p:txBody>
          <a:bodyPr/>
          <a:lstStyle/>
          <a:p>
            <a:r>
              <a:rPr lang="en-US" dirty="0" smtClean="0"/>
              <a:t>OData API</a:t>
            </a:r>
            <a:endParaRPr lang="en-US" dirty="0"/>
          </a:p>
        </p:txBody>
      </p:sp>
      <p:sp>
        <p:nvSpPr>
          <p:cNvPr id="6" name="Text Placeholder 5"/>
          <p:cNvSpPr>
            <a:spLocks noGrp="1"/>
          </p:cNvSpPr>
          <p:nvPr>
            <p:ph type="body" sz="quarter" idx="11"/>
          </p:nvPr>
        </p:nvSpPr>
        <p:spPr>
          <a:xfrm>
            <a:off x="274639" y="1212849"/>
            <a:ext cx="11889564" cy="738664"/>
          </a:xfrm>
        </p:spPr>
        <p:txBody>
          <a:bodyPr/>
          <a:lstStyle/>
          <a:p>
            <a:r>
              <a:rPr lang="en-US" dirty="0" smtClean="0"/>
              <a:t>The foundation</a:t>
            </a:r>
            <a:endParaRPr lang="en-US" dirty="0"/>
          </a:p>
        </p:txBody>
      </p:sp>
      <p:pic>
        <p:nvPicPr>
          <p:cNvPr id="3" name="Picture 2"/>
          <p:cNvPicPr>
            <a:picLocks noChangeAspect="1"/>
          </p:cNvPicPr>
          <p:nvPr/>
        </p:nvPicPr>
        <p:blipFill>
          <a:blip r:embed="rId4"/>
          <a:stretch>
            <a:fillRect/>
          </a:stretch>
        </p:blipFill>
        <p:spPr>
          <a:xfrm>
            <a:off x="9266237" y="3802062"/>
            <a:ext cx="3017839" cy="3017839"/>
          </a:xfrm>
          <a:prstGeom prst="rect">
            <a:avLst/>
          </a:prstGeom>
        </p:spPr>
      </p:pic>
    </p:spTree>
    <p:extLst>
      <p:ext uri="{BB962C8B-B14F-4D97-AF65-F5344CB8AC3E}">
        <p14:creationId xmlns:p14="http://schemas.microsoft.com/office/powerpoint/2010/main" val="4209557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Build SharePoint Solutions for Mobile Devices</a:t>
            </a:r>
          </a:p>
        </p:txBody>
      </p:sp>
      <p:sp>
        <p:nvSpPr>
          <p:cNvPr id="5" name="Text Placeholder 4"/>
          <p:cNvSpPr>
            <a:spLocks noGrp="1"/>
          </p:cNvSpPr>
          <p:nvPr>
            <p:ph type="body" sz="quarter" idx="14"/>
          </p:nvPr>
        </p:nvSpPr>
        <p:spPr/>
        <p:txBody>
          <a:bodyPr/>
          <a:lstStyle/>
          <a:p>
            <a:r>
              <a:rPr lang="en-US" dirty="0" smtClean="0"/>
              <a:t>Josh Gavant</a:t>
            </a:r>
          </a:p>
          <a:p>
            <a:r>
              <a:rPr lang="en-US" dirty="0" smtClean="0"/>
              <a:t>Program Manager</a:t>
            </a:r>
          </a:p>
          <a:p>
            <a:r>
              <a:rPr lang="en-US" dirty="0" smtClean="0"/>
              <a:t>Microsoft Open Technologies, Inc.</a:t>
            </a:r>
            <a:endParaRPr lang="en-US" dirty="0"/>
          </a:p>
        </p:txBody>
      </p:sp>
      <p:sp>
        <p:nvSpPr>
          <p:cNvPr id="2" name="Text Placeholder 1"/>
          <p:cNvSpPr>
            <a:spLocks noGrp="1"/>
          </p:cNvSpPr>
          <p:nvPr>
            <p:ph type="body" sz="quarter" idx="15"/>
          </p:nvPr>
        </p:nvSpPr>
        <p:spPr/>
        <p:txBody>
          <a:bodyPr/>
          <a:lstStyle/>
          <a:p>
            <a:r>
              <a:rPr lang="en-US" dirty="0" smtClean="0"/>
              <a:t>SPC373</a:t>
            </a:r>
            <a:endParaRPr lang="en-US" dirty="0"/>
          </a:p>
        </p:txBody>
      </p:sp>
    </p:spTree>
    <p:extLst>
      <p:ext uri="{BB962C8B-B14F-4D97-AF65-F5344CB8AC3E}">
        <p14:creationId xmlns:p14="http://schemas.microsoft.com/office/powerpoint/2010/main" val="1373300070"/>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Setup</a:t>
            </a:r>
            <a:endParaRPr lang="en-US" dirty="0"/>
          </a:p>
        </p:txBody>
      </p:sp>
      <p:sp>
        <p:nvSpPr>
          <p:cNvPr id="6" name="Text Placeholder 5"/>
          <p:cNvSpPr>
            <a:spLocks noGrp="1"/>
          </p:cNvSpPr>
          <p:nvPr>
            <p:ph type="body" sz="quarter" idx="11"/>
          </p:nvPr>
        </p:nvSpPr>
        <p:spPr>
          <a:xfrm>
            <a:off x="274639" y="1212849"/>
            <a:ext cx="11889564" cy="4936736"/>
          </a:xfrm>
        </p:spPr>
        <p:txBody>
          <a:bodyPr/>
          <a:lstStyle/>
          <a:p>
            <a:r>
              <a:rPr lang="en-US" dirty="0" smtClean="0"/>
              <a:t>Based on </a:t>
            </a:r>
            <a:r>
              <a:rPr lang="en-US" dirty="0" err="1" smtClean="0"/>
              <a:t>ODataJClient</a:t>
            </a:r>
            <a:endParaRPr lang="en-US" dirty="0" smtClean="0"/>
          </a:p>
          <a:p>
            <a:r>
              <a:rPr lang="en-US" sz="2400" dirty="0" smtClean="0">
                <a:solidFill>
                  <a:schemeClr val="tx1"/>
                </a:solidFill>
                <a:hlinkClick r:id="rId3"/>
              </a:rPr>
              <a:t>https</a:t>
            </a:r>
            <a:r>
              <a:rPr lang="en-US" sz="2400" dirty="0">
                <a:solidFill>
                  <a:schemeClr val="tx1"/>
                </a:solidFill>
                <a:hlinkClick r:id="rId3"/>
              </a:rPr>
              <a:t>://</a:t>
            </a:r>
            <a:r>
              <a:rPr lang="en-US" sz="2400" dirty="0" smtClean="0">
                <a:solidFill>
                  <a:schemeClr val="tx1"/>
                </a:solidFill>
                <a:hlinkClick r:id="rId3"/>
              </a:rPr>
              <a:t>github.com/MSOpenTech/ODataJClient</a:t>
            </a:r>
            <a:endParaRPr lang="en-US" sz="2400" dirty="0" smtClean="0">
              <a:solidFill>
                <a:schemeClr val="tx1"/>
              </a:solidFill>
            </a:endParaRPr>
          </a:p>
          <a:p>
            <a:r>
              <a:rPr lang="en-US" sz="2400" dirty="0" err="1" smtClean="0">
                <a:solidFill>
                  <a:schemeClr val="tx1"/>
                </a:solidFill>
              </a:rPr>
              <a:t>Autogeneration</a:t>
            </a:r>
            <a:r>
              <a:rPr lang="en-US" sz="2400" dirty="0" smtClean="0">
                <a:solidFill>
                  <a:schemeClr val="tx1"/>
                </a:solidFill>
              </a:rPr>
              <a:t> from $metadata using a Maven plugin</a:t>
            </a:r>
          </a:p>
          <a:p>
            <a:r>
              <a:rPr lang="en-US" dirty="0"/>
              <a:t>Build yourself…</a:t>
            </a:r>
          </a:p>
          <a:p>
            <a:pPr lvl="1"/>
            <a:r>
              <a:rPr lang="en-US" sz="2400" dirty="0">
                <a:latin typeface="Segoe UI Semilight" panose="020B0402040204020203" pitchFamily="34" charset="0"/>
                <a:cs typeface="Segoe UI Semilight" panose="020B0402040204020203" pitchFamily="34" charset="0"/>
              </a:rPr>
              <a:t>Install Java Developer Kit (JDK) and set environment variables</a:t>
            </a:r>
          </a:p>
          <a:p>
            <a:pPr lvl="1"/>
            <a:r>
              <a:rPr lang="en-US" sz="2400" dirty="0">
                <a:latin typeface="Segoe UI Semilight" panose="020B0402040204020203" pitchFamily="34" charset="0"/>
                <a:cs typeface="Segoe UI Semilight" panose="020B0402040204020203" pitchFamily="34" charset="0"/>
              </a:rPr>
              <a:t>Install Maven and set environment variables.</a:t>
            </a:r>
          </a:p>
          <a:p>
            <a:pPr lvl="1"/>
            <a:r>
              <a:rPr lang="en-US" sz="2400" dirty="0">
                <a:latin typeface="Segoe UI Semilight" panose="020B0402040204020203" pitchFamily="34" charset="0"/>
                <a:cs typeface="Segoe UI Semilight" panose="020B0402040204020203" pitchFamily="34" charset="0"/>
              </a:rPr>
              <a:t>Clone </a:t>
            </a:r>
            <a:r>
              <a:rPr lang="en-US" sz="2400" dirty="0" err="1">
                <a:latin typeface="Segoe UI Semilight" panose="020B0402040204020203" pitchFamily="34" charset="0"/>
                <a:cs typeface="Segoe UI Semilight" panose="020B0402040204020203" pitchFamily="34" charset="0"/>
              </a:rPr>
              <a:t>GitHub</a:t>
            </a:r>
            <a:r>
              <a:rPr lang="en-US" sz="2400" dirty="0">
                <a:latin typeface="Segoe UI Semilight" panose="020B0402040204020203" pitchFamily="34" charset="0"/>
                <a:cs typeface="Segoe UI Semilight" panose="020B0402040204020203" pitchFamily="34" charset="0"/>
              </a:rPr>
              <a:t> repo.</a:t>
            </a:r>
          </a:p>
          <a:p>
            <a:pPr lvl="1"/>
            <a:r>
              <a:rPr lang="en-US" sz="2400" dirty="0">
                <a:latin typeface="Segoe UI Semilight" panose="020B0402040204020203" pitchFamily="34" charset="0"/>
                <a:cs typeface="Segoe UI Semilight" panose="020B0402040204020203" pitchFamily="34" charset="0"/>
              </a:rPr>
              <a:t>Run </a:t>
            </a:r>
            <a:r>
              <a:rPr lang="en-US" sz="2400" dirty="0" err="1">
                <a:solidFill>
                  <a:schemeClr val="tx2"/>
                </a:solidFill>
                <a:latin typeface="Segoe UI Semilight" panose="020B0402040204020203" pitchFamily="34" charset="0"/>
                <a:cs typeface="Segoe UI Semilight" panose="020B0402040204020203" pitchFamily="34" charset="0"/>
              </a:rPr>
              <a:t>mvn</a:t>
            </a:r>
            <a:r>
              <a:rPr lang="en-US" sz="2400" dirty="0">
                <a:solidFill>
                  <a:schemeClr val="tx2"/>
                </a:solidFill>
                <a:latin typeface="Segoe UI Semilight" panose="020B0402040204020203" pitchFamily="34" charset="0"/>
                <a:cs typeface="Segoe UI Semilight" panose="020B0402040204020203" pitchFamily="34" charset="0"/>
              </a:rPr>
              <a:t> clean install</a:t>
            </a:r>
            <a:r>
              <a:rPr lang="en-US" sz="2400" dirty="0">
                <a:solidFill>
                  <a:schemeClr val="tx1"/>
                </a:solidFill>
                <a:latin typeface="Segoe UI Semilight" panose="020B0402040204020203" pitchFamily="34" charset="0"/>
                <a:cs typeface="Segoe UI Semilight" panose="020B0402040204020203" pitchFamily="34" charset="0"/>
              </a:rPr>
              <a:t>.</a:t>
            </a:r>
          </a:p>
          <a:p>
            <a:pPr marL="0" lvl="1"/>
            <a:r>
              <a:rPr lang="en-US" sz="4000" dirty="0">
                <a:gradFill>
                  <a:gsLst>
                    <a:gs pos="2920">
                      <a:schemeClr val="tx2"/>
                    </a:gs>
                    <a:gs pos="39000">
                      <a:schemeClr val="tx2"/>
                    </a:gs>
                  </a:gsLst>
                  <a:lin ang="5400000" scaled="0"/>
                </a:gradFill>
                <a:latin typeface="+mj-lt"/>
              </a:rPr>
              <a:t>…or just download the JAR</a:t>
            </a:r>
          </a:p>
          <a:p>
            <a:pPr lvl="1"/>
            <a:r>
              <a:rPr lang="en-US" sz="2400" dirty="0">
                <a:latin typeface="Segoe UI Semilight" panose="020B0402040204020203" pitchFamily="34" charset="0"/>
                <a:cs typeface="Segoe UI Semilight" panose="020B0402040204020203" pitchFamily="34" charset="0"/>
              </a:rPr>
              <a:t>Add as reference to your project</a:t>
            </a:r>
            <a:r>
              <a:rPr lang="en-US" sz="2400" dirty="0" smtClean="0">
                <a:latin typeface="Segoe UI Semilight" panose="020B0402040204020203" pitchFamily="34" charset="0"/>
                <a:cs typeface="Segoe UI Semilight" panose="020B0402040204020203" pitchFamily="34" charset="0"/>
              </a:rPr>
              <a:t>.</a:t>
            </a:r>
            <a:endParaRPr lang="en-US" sz="2400" dirty="0">
              <a:latin typeface="Segoe UI Semilight" panose="020B0402040204020203" pitchFamily="34" charset="0"/>
              <a:cs typeface="Segoe UI Semilight" panose="020B0402040204020203" pitchFamily="34" charset="0"/>
            </a:endParaRPr>
          </a:p>
        </p:txBody>
      </p:sp>
      <p:pic>
        <p:nvPicPr>
          <p:cNvPr id="2" name="Picture 1"/>
          <p:cNvPicPr>
            <a:picLocks noChangeAspect="1"/>
          </p:cNvPicPr>
          <p:nvPr/>
        </p:nvPicPr>
        <p:blipFill>
          <a:blip r:embed="rId4"/>
          <a:stretch>
            <a:fillRect/>
          </a:stretch>
        </p:blipFill>
        <p:spPr>
          <a:xfrm>
            <a:off x="9723437" y="4259262"/>
            <a:ext cx="2255689" cy="2255689"/>
          </a:xfrm>
          <a:prstGeom prst="rect">
            <a:avLst/>
          </a:prstGeom>
        </p:spPr>
      </p:pic>
    </p:spTree>
    <p:extLst>
      <p:ext uri="{BB962C8B-B14F-4D97-AF65-F5344CB8AC3E}">
        <p14:creationId xmlns:p14="http://schemas.microsoft.com/office/powerpoint/2010/main" val="1112886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Entry Point: Me</a:t>
            </a:r>
            <a:endParaRPr lang="en-US" dirty="0"/>
          </a:p>
        </p:txBody>
      </p:sp>
      <p:sp>
        <p:nvSpPr>
          <p:cNvPr id="6" name="Text Placeholder 5"/>
          <p:cNvSpPr>
            <a:spLocks noGrp="1"/>
          </p:cNvSpPr>
          <p:nvPr>
            <p:ph type="body" sz="quarter" idx="11"/>
          </p:nvPr>
        </p:nvSpPr>
        <p:spPr>
          <a:xfrm>
            <a:off x="274639" y="1212849"/>
            <a:ext cx="11889564" cy="1551194"/>
          </a:xfrm>
        </p:spPr>
        <p:txBody>
          <a:bodyPr/>
          <a:lstStyle/>
          <a:p>
            <a:r>
              <a:rPr lang="en-US" dirty="0" smtClean="0"/>
              <a:t>Configuration</a:t>
            </a:r>
          </a:p>
          <a:p>
            <a:r>
              <a:rPr lang="en-US" sz="2400" dirty="0" smtClean="0">
                <a:solidFill>
                  <a:schemeClr val="tx1"/>
                </a:solidFill>
              </a:rPr>
              <a:t>.</a:t>
            </a:r>
            <a:r>
              <a:rPr lang="en-US" sz="2400" dirty="0" err="1" smtClean="0">
                <a:solidFill>
                  <a:schemeClr val="tx1"/>
                </a:solidFill>
              </a:rPr>
              <a:t>setServerBaseUrl</a:t>
            </a:r>
            <a:r>
              <a:rPr lang="en-US" sz="2400" dirty="0" smtClean="0">
                <a:solidFill>
                  <a:schemeClr val="tx1"/>
                </a:solidFill>
              </a:rPr>
              <a:t>(…)</a:t>
            </a:r>
          </a:p>
          <a:p>
            <a:r>
              <a:rPr lang="en-US" sz="2400" dirty="0" smtClean="0">
                <a:solidFill>
                  <a:schemeClr val="tx1"/>
                </a:solidFill>
              </a:rPr>
              <a:t>.</a:t>
            </a:r>
            <a:r>
              <a:rPr lang="en-US" sz="2400" dirty="0" err="1" smtClean="0">
                <a:solidFill>
                  <a:schemeClr val="tx1"/>
                </a:solidFill>
              </a:rPr>
              <a:t>setAuthenticator</a:t>
            </a:r>
            <a:r>
              <a:rPr lang="en-US" sz="2400" dirty="0" smtClean="0">
                <a:solidFill>
                  <a:schemeClr val="tx1"/>
                </a:solidFill>
              </a:rPr>
              <a:t>(…)</a:t>
            </a:r>
          </a:p>
        </p:txBody>
      </p:sp>
      <p:pic>
        <p:nvPicPr>
          <p:cNvPr id="2" name="Picture 1"/>
          <p:cNvPicPr>
            <a:picLocks noChangeAspect="1"/>
          </p:cNvPicPr>
          <p:nvPr/>
        </p:nvPicPr>
        <p:blipFill>
          <a:blip r:embed="rId3"/>
          <a:stretch>
            <a:fillRect/>
          </a:stretch>
        </p:blipFill>
        <p:spPr>
          <a:xfrm>
            <a:off x="9723437" y="4259262"/>
            <a:ext cx="2255689" cy="2255689"/>
          </a:xfrm>
          <a:prstGeom prst="rect">
            <a:avLst/>
          </a:prstGeom>
        </p:spPr>
      </p:pic>
      <p:sp>
        <p:nvSpPr>
          <p:cNvPr id="5" name="Text Placeholder 5"/>
          <p:cNvSpPr txBox="1">
            <a:spLocks/>
          </p:cNvSpPr>
          <p:nvPr/>
        </p:nvSpPr>
        <p:spPr>
          <a:xfrm>
            <a:off x="274747" y="2754683"/>
            <a:ext cx="5562490" cy="317625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US" dirty="0" smtClean="0">
                <a:gradFill>
                  <a:gsLst>
                    <a:gs pos="2920">
                      <a:srgbClr val="0072C6"/>
                    </a:gs>
                    <a:gs pos="39000">
                      <a:srgbClr val="0072C6"/>
                    </a:gs>
                  </a:gsLst>
                  <a:lin ang="5400000" scaled="0"/>
                </a:gradFill>
              </a:rPr>
              <a:t>Me.</a:t>
            </a:r>
          </a:p>
          <a:p>
            <a:pPr>
              <a:buClr>
                <a:srgbClr val="505050"/>
              </a:buClr>
            </a:pPr>
            <a:r>
              <a:rPr lang="en-US" sz="2400" dirty="0" err="1" smtClean="0">
                <a:solidFill>
                  <a:srgbClr val="505050"/>
                </a:solidFill>
              </a:rPr>
              <a:t>getCalendar</a:t>
            </a:r>
            <a:r>
              <a:rPr lang="en-US" sz="2400" dirty="0" smtClean="0">
                <a:solidFill>
                  <a:srgbClr val="505050"/>
                </a:solidFill>
              </a:rPr>
              <a:t>() / </a:t>
            </a:r>
            <a:r>
              <a:rPr lang="en-US" sz="2400" dirty="0" err="1">
                <a:solidFill>
                  <a:srgbClr val="505050"/>
                </a:solidFill>
              </a:rPr>
              <a:t>getEvents</a:t>
            </a:r>
            <a:r>
              <a:rPr lang="en-US" sz="2400" dirty="0" smtClean="0">
                <a:solidFill>
                  <a:srgbClr val="505050"/>
                </a:solidFill>
              </a:rPr>
              <a:t>()</a:t>
            </a:r>
          </a:p>
          <a:p>
            <a:pPr>
              <a:buClr>
                <a:srgbClr val="505050"/>
              </a:buClr>
            </a:pPr>
            <a:r>
              <a:rPr lang="en-US" sz="2400" dirty="0" err="1" smtClean="0">
                <a:solidFill>
                  <a:srgbClr val="505050"/>
                </a:solidFill>
              </a:rPr>
              <a:t>getCalendars</a:t>
            </a:r>
            <a:r>
              <a:rPr lang="en-US" sz="2400" dirty="0" smtClean="0">
                <a:solidFill>
                  <a:srgbClr val="505050"/>
                </a:solidFill>
              </a:rPr>
              <a:t>()</a:t>
            </a:r>
          </a:p>
          <a:p>
            <a:pPr>
              <a:buClr>
                <a:srgbClr val="505050"/>
              </a:buClr>
            </a:pPr>
            <a:r>
              <a:rPr lang="en-US" sz="2400" dirty="0" err="1" smtClean="0">
                <a:solidFill>
                  <a:srgbClr val="505050"/>
                </a:solidFill>
              </a:rPr>
              <a:t>getRootFolder</a:t>
            </a:r>
            <a:r>
              <a:rPr lang="en-US" sz="2400" dirty="0" smtClean="0">
                <a:solidFill>
                  <a:srgbClr val="505050"/>
                </a:solidFill>
              </a:rPr>
              <a:t>()</a:t>
            </a:r>
          </a:p>
          <a:p>
            <a:pPr>
              <a:buClr>
                <a:srgbClr val="505050"/>
              </a:buClr>
            </a:pPr>
            <a:r>
              <a:rPr lang="en-US" sz="2400" dirty="0" err="1" smtClean="0">
                <a:solidFill>
                  <a:srgbClr val="505050"/>
                </a:solidFill>
              </a:rPr>
              <a:t>getInbox</a:t>
            </a:r>
            <a:r>
              <a:rPr lang="en-US" sz="2400" dirty="0" smtClean="0">
                <a:solidFill>
                  <a:srgbClr val="505050"/>
                </a:solidFill>
              </a:rPr>
              <a:t>() / </a:t>
            </a:r>
            <a:r>
              <a:rPr lang="en-US" sz="2400" dirty="0" err="1" smtClean="0">
                <a:solidFill>
                  <a:srgbClr val="505050"/>
                </a:solidFill>
              </a:rPr>
              <a:t>getDrafts</a:t>
            </a:r>
            <a:r>
              <a:rPr lang="en-US" sz="2400" dirty="0" smtClean="0">
                <a:solidFill>
                  <a:srgbClr val="505050"/>
                </a:solidFill>
              </a:rPr>
              <a:t>()</a:t>
            </a:r>
          </a:p>
          <a:p>
            <a:pPr>
              <a:buClr>
                <a:srgbClr val="505050"/>
              </a:buClr>
            </a:pPr>
            <a:r>
              <a:rPr lang="en-US" sz="2400" dirty="0" err="1" smtClean="0">
                <a:solidFill>
                  <a:srgbClr val="505050"/>
                </a:solidFill>
              </a:rPr>
              <a:t>getSentItems</a:t>
            </a:r>
            <a:r>
              <a:rPr lang="en-US" sz="2400" dirty="0" smtClean="0">
                <a:solidFill>
                  <a:srgbClr val="505050"/>
                </a:solidFill>
              </a:rPr>
              <a:t>() / </a:t>
            </a:r>
            <a:r>
              <a:rPr lang="en-US" sz="2400" dirty="0" err="1" smtClean="0">
                <a:solidFill>
                  <a:srgbClr val="505050"/>
                </a:solidFill>
              </a:rPr>
              <a:t>getDeletedItems</a:t>
            </a:r>
            <a:r>
              <a:rPr lang="en-US" sz="2400" dirty="0" smtClean="0">
                <a:solidFill>
                  <a:srgbClr val="505050"/>
                </a:solidFill>
              </a:rPr>
              <a:t>()</a:t>
            </a:r>
          </a:p>
          <a:p>
            <a:pPr>
              <a:buClr>
                <a:srgbClr val="505050"/>
              </a:buClr>
            </a:pPr>
            <a:r>
              <a:rPr lang="en-US" sz="2400" dirty="0" err="1" smtClean="0">
                <a:solidFill>
                  <a:srgbClr val="505050"/>
                </a:solidFill>
              </a:rPr>
              <a:t>getContacts</a:t>
            </a:r>
            <a:r>
              <a:rPr lang="en-US" sz="2400" dirty="0" smtClean="0">
                <a:solidFill>
                  <a:srgbClr val="505050"/>
                </a:solidFill>
              </a:rPr>
              <a:t>()</a:t>
            </a:r>
          </a:p>
        </p:txBody>
      </p:sp>
      <p:sp>
        <p:nvSpPr>
          <p:cNvPr id="7" name="Text Placeholder 5"/>
          <p:cNvSpPr txBox="1">
            <a:spLocks/>
          </p:cNvSpPr>
          <p:nvPr/>
        </p:nvSpPr>
        <p:spPr>
          <a:xfrm>
            <a:off x="4999039" y="2708068"/>
            <a:ext cx="4724398" cy="317625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US" sz="3200" dirty="0" smtClean="0">
                <a:gradFill>
                  <a:gsLst>
                    <a:gs pos="2920">
                      <a:srgbClr val="0072C6"/>
                    </a:gs>
                    <a:gs pos="39000">
                      <a:srgbClr val="0072C6"/>
                    </a:gs>
                  </a:gsLst>
                  <a:lin ang="5400000" scaled="0"/>
                </a:gradFill>
              </a:rPr>
              <a:t>Message</a:t>
            </a:r>
            <a:r>
              <a:rPr lang="en-US" dirty="0" smtClean="0">
                <a:gradFill>
                  <a:gsLst>
                    <a:gs pos="2920">
                      <a:srgbClr val="0072C6"/>
                    </a:gs>
                    <a:gs pos="39000">
                      <a:srgbClr val="0072C6"/>
                    </a:gs>
                  </a:gsLst>
                  <a:lin ang="5400000" scaled="0"/>
                </a:gradFill>
              </a:rPr>
              <a:t>.</a:t>
            </a:r>
          </a:p>
          <a:p>
            <a:pPr>
              <a:buClr>
                <a:srgbClr val="505050"/>
              </a:buClr>
            </a:pPr>
            <a:r>
              <a:rPr lang="en-US" sz="2400" dirty="0" smtClean="0">
                <a:solidFill>
                  <a:srgbClr val="505050"/>
                </a:solidFill>
              </a:rPr>
              <a:t>get/set… properties</a:t>
            </a:r>
            <a:endParaRPr lang="en-US" sz="2400" dirty="0" smtClean="0">
              <a:gradFill>
                <a:gsLst>
                  <a:gs pos="2920">
                    <a:srgbClr val="0072C6"/>
                  </a:gs>
                  <a:gs pos="39000">
                    <a:srgbClr val="0072C6"/>
                  </a:gs>
                </a:gsLst>
                <a:lin ang="5400000" scaled="0"/>
              </a:gradFill>
            </a:endParaRPr>
          </a:p>
          <a:p>
            <a:pPr>
              <a:buClr>
                <a:srgbClr val="505050"/>
              </a:buClr>
            </a:pPr>
            <a:r>
              <a:rPr lang="en-US" sz="2400" dirty="0" smtClean="0">
                <a:solidFill>
                  <a:srgbClr val="505050"/>
                </a:solidFill>
              </a:rPr>
              <a:t>copy/move()</a:t>
            </a:r>
          </a:p>
          <a:p>
            <a:pPr>
              <a:buClr>
                <a:srgbClr val="505050"/>
              </a:buClr>
            </a:pPr>
            <a:r>
              <a:rPr lang="en-US" sz="2400" dirty="0" err="1" smtClean="0">
                <a:solidFill>
                  <a:srgbClr val="505050"/>
                </a:solidFill>
              </a:rPr>
              <a:t>createReply</a:t>
            </a:r>
            <a:r>
              <a:rPr lang="en-US" sz="2400" dirty="0" smtClean="0">
                <a:solidFill>
                  <a:srgbClr val="505050"/>
                </a:solidFill>
              </a:rPr>
              <a:t>() / </a:t>
            </a:r>
            <a:r>
              <a:rPr lang="en-US" sz="2400" dirty="0" err="1" smtClean="0">
                <a:solidFill>
                  <a:srgbClr val="505050"/>
                </a:solidFill>
              </a:rPr>
              <a:t>createReplyAll</a:t>
            </a:r>
            <a:r>
              <a:rPr lang="en-US" sz="2400" dirty="0" smtClean="0">
                <a:solidFill>
                  <a:srgbClr val="505050"/>
                </a:solidFill>
              </a:rPr>
              <a:t>()</a:t>
            </a:r>
          </a:p>
          <a:p>
            <a:pPr>
              <a:buClr>
                <a:srgbClr val="505050"/>
              </a:buClr>
            </a:pPr>
            <a:r>
              <a:rPr lang="en-US" sz="2400" dirty="0" err="1" smtClean="0">
                <a:solidFill>
                  <a:srgbClr val="505050"/>
                </a:solidFill>
              </a:rPr>
              <a:t>createForward</a:t>
            </a:r>
            <a:r>
              <a:rPr lang="en-US" sz="2400" dirty="0" smtClean="0">
                <a:solidFill>
                  <a:srgbClr val="505050"/>
                </a:solidFill>
              </a:rPr>
              <a:t>()</a:t>
            </a:r>
          </a:p>
          <a:p>
            <a:pPr>
              <a:buClr>
                <a:srgbClr val="505050"/>
              </a:buClr>
            </a:pPr>
            <a:r>
              <a:rPr lang="en-US" sz="2400" dirty="0" smtClean="0">
                <a:solidFill>
                  <a:srgbClr val="505050"/>
                </a:solidFill>
              </a:rPr>
              <a:t>forward()</a:t>
            </a:r>
          </a:p>
          <a:p>
            <a:pPr>
              <a:buClr>
                <a:srgbClr val="505050"/>
              </a:buClr>
            </a:pPr>
            <a:r>
              <a:rPr lang="en-US" sz="2400" dirty="0" smtClean="0">
                <a:solidFill>
                  <a:srgbClr val="505050"/>
                </a:solidFill>
              </a:rPr>
              <a:t>send()</a:t>
            </a:r>
          </a:p>
        </p:txBody>
      </p:sp>
      <p:sp>
        <p:nvSpPr>
          <p:cNvPr id="8" name="Text Placeholder 5"/>
          <p:cNvSpPr txBox="1">
            <a:spLocks/>
          </p:cNvSpPr>
          <p:nvPr/>
        </p:nvSpPr>
        <p:spPr>
          <a:xfrm>
            <a:off x="274747" y="6011862"/>
            <a:ext cx="11889564" cy="738664"/>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4000" kern="1200" spc="0" baseline="0">
                <a:gradFill>
                  <a:gsLst>
                    <a:gs pos="2920">
                      <a:schemeClr val="tx2"/>
                    </a:gs>
                    <a:gs pos="39000">
                      <a:schemeClr val="tx2"/>
                    </a:gs>
                  </a:gsLst>
                  <a:lin ang="5400000" scaled="0"/>
                </a:gradFill>
                <a:latin typeface="+mj-lt"/>
                <a:ea typeface="+mn-ea"/>
                <a:cs typeface="+mn-cs"/>
              </a:defRPr>
            </a:lvl1pPr>
            <a:lvl2pPr marL="285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223838"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3pPr>
            <a:lvl4pPr marL="47625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4pPr>
            <a:lvl5pPr marL="73977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505050"/>
              </a:buClr>
            </a:pPr>
            <a:r>
              <a:rPr lang="en-US" dirty="0" smtClean="0">
                <a:gradFill>
                  <a:gsLst>
                    <a:gs pos="2920">
                      <a:srgbClr val="0072C6"/>
                    </a:gs>
                    <a:gs pos="39000">
                      <a:srgbClr val="0072C6"/>
                    </a:gs>
                  </a:gsLst>
                  <a:lin ang="5400000" scaled="0"/>
                </a:gradFill>
              </a:rPr>
              <a:t>…and many more</a:t>
            </a:r>
          </a:p>
        </p:txBody>
      </p:sp>
    </p:spTree>
    <p:extLst>
      <p:ext uri="{BB962C8B-B14F-4D97-AF65-F5344CB8AC3E}">
        <p14:creationId xmlns:p14="http://schemas.microsoft.com/office/powerpoint/2010/main" val="4286885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Android’s </a:t>
            </a:r>
            <a:r>
              <a:rPr lang="en-US" dirty="0" err="1" smtClean="0"/>
              <a:t>AsyncTask</a:t>
            </a:r>
            <a:endParaRPr lang="en-US" dirty="0"/>
          </a:p>
        </p:txBody>
      </p:sp>
      <p:sp>
        <p:nvSpPr>
          <p:cNvPr id="6" name="Text Placeholder 5"/>
          <p:cNvSpPr>
            <a:spLocks noGrp="1"/>
          </p:cNvSpPr>
          <p:nvPr>
            <p:ph type="body" sz="quarter" idx="11"/>
          </p:nvPr>
        </p:nvSpPr>
        <p:spPr>
          <a:xfrm>
            <a:off x="274639" y="1212849"/>
            <a:ext cx="11889564" cy="3853363"/>
          </a:xfrm>
        </p:spPr>
        <p:txBody>
          <a:bodyPr/>
          <a:lstStyle/>
          <a:p>
            <a:r>
              <a:rPr lang="en-US" dirty="0" err="1" smtClean="0"/>
              <a:t>AsyncTask</a:t>
            </a:r>
            <a:r>
              <a:rPr lang="en-US" dirty="0" smtClean="0"/>
              <a:t>&lt;</a:t>
            </a:r>
            <a:r>
              <a:rPr lang="en-US" dirty="0" err="1" smtClean="0"/>
              <a:t>Params,Progress,Result</a:t>
            </a:r>
            <a:r>
              <a:rPr lang="en-US" dirty="0" smtClean="0"/>
              <a:t>&gt;</a:t>
            </a:r>
          </a:p>
          <a:p>
            <a:pPr lvl="1">
              <a:buClr>
                <a:srgbClr val="505050"/>
              </a:buClr>
            </a:pPr>
            <a:r>
              <a:rPr lang="en-US" sz="2400" dirty="0" smtClean="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rPr>
              <a:t>.</a:t>
            </a:r>
            <a:r>
              <a:rPr lang="en-US" sz="2400" dirty="0" err="1" smtClean="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rPr>
              <a:t>doInBackground</a:t>
            </a:r>
            <a:r>
              <a:rPr lang="en-US" sz="2400" dirty="0" smtClean="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rPr>
              <a:t>(</a:t>
            </a:r>
            <a:r>
              <a:rPr lang="en-US" sz="2400" dirty="0" err="1" smtClean="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rPr>
              <a:t>Params</a:t>
            </a:r>
            <a:r>
              <a:rPr lang="en-US" sz="2400" dirty="0" smtClean="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rPr>
              <a:t>…)</a:t>
            </a:r>
          </a:p>
          <a:p>
            <a:pPr lvl="1">
              <a:buClr>
                <a:srgbClr val="505050"/>
              </a:buClr>
            </a:pPr>
            <a:r>
              <a:rPr lang="en-US" sz="2400" dirty="0" smtClean="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rPr>
              <a:t>.</a:t>
            </a:r>
            <a:r>
              <a:rPr lang="en-US" sz="2400" dirty="0" err="1" smtClean="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rPr>
              <a:t>onPostExecute</a:t>
            </a:r>
            <a:r>
              <a:rPr lang="en-US" sz="2400" dirty="0" smtClean="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rPr>
              <a:t>(Result)</a:t>
            </a:r>
          </a:p>
          <a:p>
            <a:pPr lvl="1">
              <a:buClr>
                <a:srgbClr val="505050"/>
              </a:buClr>
            </a:pPr>
            <a:endParaRPr lang="en-US" sz="2400" dirty="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endParaRPr>
          </a:p>
          <a:p>
            <a:pPr lvl="1">
              <a:buClr>
                <a:srgbClr val="505050"/>
              </a:buClr>
            </a:pPr>
            <a:r>
              <a:rPr lang="en-US" sz="2400" dirty="0" smtClean="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rPr>
              <a:t>Long-running task on background thread,</a:t>
            </a:r>
          </a:p>
          <a:p>
            <a:pPr lvl="1">
              <a:buClr>
                <a:srgbClr val="505050"/>
              </a:buClr>
            </a:pPr>
            <a:r>
              <a:rPr lang="en-US" sz="2400" dirty="0" smtClean="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rPr>
              <a:t>post results back to the UI thread.</a:t>
            </a:r>
          </a:p>
          <a:p>
            <a:pPr lvl="1">
              <a:buClr>
                <a:srgbClr val="505050"/>
              </a:buClr>
            </a:pPr>
            <a:endParaRPr lang="en-US" sz="2400" dirty="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endParaRPr>
          </a:p>
          <a:p>
            <a:pPr marL="0" lvl="1">
              <a:buClr>
                <a:srgbClr val="505050"/>
              </a:buClr>
            </a:pPr>
            <a:r>
              <a:rPr lang="en-US" sz="4000" dirty="0">
                <a:solidFill>
                  <a:srgbClr val="505050"/>
                </a:solidFill>
                <a:latin typeface="Segoe UI Light"/>
                <a:cs typeface="Segoe UI Semilight" panose="020B0402040204020203" pitchFamily="34" charset="0"/>
              </a:rPr>
              <a:t>Why? </a:t>
            </a:r>
            <a:r>
              <a:rPr lang="en-US" sz="4000" dirty="0">
                <a:solidFill>
                  <a:srgbClr val="0072C6"/>
                </a:solidFill>
                <a:latin typeface="Segoe UI Light"/>
                <a:cs typeface="Segoe UI Semilight" panose="020B0402040204020203" pitchFamily="34" charset="0"/>
              </a:rPr>
              <a:t>Don’t freeze the UI!</a:t>
            </a:r>
          </a:p>
        </p:txBody>
      </p:sp>
      <p:pic>
        <p:nvPicPr>
          <p:cNvPr id="2" name="Picture 1"/>
          <p:cNvPicPr>
            <a:picLocks noChangeAspect="1"/>
          </p:cNvPicPr>
          <p:nvPr/>
        </p:nvPicPr>
        <p:blipFill>
          <a:blip r:embed="rId3"/>
          <a:stretch>
            <a:fillRect/>
          </a:stretch>
        </p:blipFill>
        <p:spPr>
          <a:xfrm>
            <a:off x="9723437" y="4259262"/>
            <a:ext cx="2255689" cy="2255689"/>
          </a:xfrm>
          <a:prstGeom prst="rect">
            <a:avLst/>
          </a:prstGeom>
        </p:spPr>
      </p:pic>
    </p:spTree>
    <p:extLst>
      <p:ext uri="{BB962C8B-B14F-4D97-AF65-F5344CB8AC3E}">
        <p14:creationId xmlns:p14="http://schemas.microsoft.com/office/powerpoint/2010/main" val="366720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Create a Mail app</a:t>
            </a:r>
            <a:endParaRPr lang="en-US" dirty="0"/>
          </a:p>
        </p:txBody>
      </p:sp>
    </p:spTree>
    <p:extLst>
      <p:ext uri="{BB962C8B-B14F-4D97-AF65-F5344CB8AC3E}">
        <p14:creationId xmlns:p14="http://schemas.microsoft.com/office/powerpoint/2010/main" val="794244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can you do?</a:t>
            </a:r>
            <a:endParaRPr lang="en-US" dirty="0"/>
          </a:p>
        </p:txBody>
      </p:sp>
    </p:spTree>
    <p:extLst>
      <p:ext uri="{BB962C8B-B14F-4D97-AF65-F5344CB8AC3E}">
        <p14:creationId xmlns:p14="http://schemas.microsoft.com/office/powerpoint/2010/main" val="3994660733"/>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err="1" smtClean="0"/>
              <a:t>GitHub</a:t>
            </a:r>
            <a:endParaRPr lang="en-US" dirty="0"/>
          </a:p>
        </p:txBody>
      </p:sp>
      <p:sp>
        <p:nvSpPr>
          <p:cNvPr id="6" name="Text Placeholder 5"/>
          <p:cNvSpPr>
            <a:spLocks noGrp="1"/>
          </p:cNvSpPr>
          <p:nvPr>
            <p:ph type="body" sz="quarter" idx="11"/>
          </p:nvPr>
        </p:nvSpPr>
        <p:spPr>
          <a:xfrm>
            <a:off x="274639" y="1212849"/>
            <a:ext cx="11889564" cy="5478423"/>
          </a:xfrm>
        </p:spPr>
        <p:txBody>
          <a:bodyPr/>
          <a:lstStyle/>
          <a:p>
            <a:pPr marL="0" lvl="1"/>
            <a:r>
              <a:rPr lang="en-US" sz="4000" u="sng" dirty="0" smtClean="0">
                <a:hlinkClick r:id="rId3"/>
              </a:rPr>
              <a:t>github.com/</a:t>
            </a:r>
            <a:r>
              <a:rPr lang="en-US" sz="4000" u="sng" dirty="0" err="1" smtClean="0">
                <a:hlinkClick r:id="rId3"/>
              </a:rPr>
              <a:t>OfficeDev</a:t>
            </a:r>
            <a:r>
              <a:rPr lang="en-US" sz="4000" u="sng" dirty="0" smtClean="0">
                <a:hlinkClick r:id="rId3"/>
              </a:rPr>
              <a:t>/Office-365-SDK-for-Android</a:t>
            </a:r>
            <a:endParaRPr lang="en-US" sz="4000" dirty="0" smtClean="0">
              <a:solidFill>
                <a:schemeClr val="tx1"/>
              </a:solidFill>
            </a:endParaRPr>
          </a:p>
          <a:p>
            <a:endParaRPr lang="en-US" dirty="0" smtClean="0">
              <a:solidFill>
                <a:schemeClr val="tx1"/>
              </a:solidFill>
            </a:endParaRPr>
          </a:p>
          <a:p>
            <a:r>
              <a:rPr lang="en-US" dirty="0" smtClean="0">
                <a:solidFill>
                  <a:schemeClr val="tx1"/>
                </a:solidFill>
              </a:rPr>
              <a:t>Submit </a:t>
            </a:r>
            <a:r>
              <a:rPr lang="en-US" dirty="0" smtClean="0"/>
              <a:t>Issues</a:t>
            </a:r>
          </a:p>
          <a:p>
            <a:r>
              <a:rPr lang="en-US" dirty="0" smtClean="0">
                <a:solidFill>
                  <a:schemeClr val="tx1"/>
                </a:solidFill>
              </a:rPr>
              <a:t>Contribute </a:t>
            </a:r>
            <a:r>
              <a:rPr lang="en-US" dirty="0" smtClean="0"/>
              <a:t>Documentation</a:t>
            </a:r>
          </a:p>
          <a:p>
            <a:r>
              <a:rPr lang="en-US" dirty="0" smtClean="0"/>
              <a:t>Fork </a:t>
            </a:r>
            <a:r>
              <a:rPr lang="en-US" dirty="0" smtClean="0">
                <a:solidFill>
                  <a:schemeClr val="tx1"/>
                </a:solidFill>
              </a:rPr>
              <a:t>and submit </a:t>
            </a:r>
            <a:r>
              <a:rPr lang="en-US" dirty="0" smtClean="0"/>
              <a:t>Pull Requests</a:t>
            </a:r>
          </a:p>
          <a:p>
            <a:endParaRPr lang="en-US" dirty="0"/>
          </a:p>
          <a:p>
            <a:r>
              <a:rPr lang="en-US" dirty="0" smtClean="0"/>
              <a:t>Samples from this presentation:</a:t>
            </a:r>
          </a:p>
          <a:p>
            <a:r>
              <a:rPr lang="en-US" u="sng" dirty="0">
                <a:gradFill>
                  <a:gsLst>
                    <a:gs pos="1250">
                      <a:schemeClr val="tx1"/>
                    </a:gs>
                    <a:gs pos="100000">
                      <a:schemeClr val="tx1"/>
                    </a:gs>
                  </a:gsLst>
                  <a:lin ang="5400000" scaled="0"/>
                </a:gradFill>
                <a:latin typeface="+mn-lt"/>
                <a:hlinkClick r:id="rId4"/>
              </a:rPr>
              <a:t>github.com/</a:t>
            </a:r>
            <a:r>
              <a:rPr lang="en-US" u="sng" dirty="0" err="1">
                <a:gradFill>
                  <a:gsLst>
                    <a:gs pos="1250">
                      <a:schemeClr val="tx1"/>
                    </a:gs>
                    <a:gs pos="100000">
                      <a:schemeClr val="tx1"/>
                    </a:gs>
                  </a:gsLst>
                  <a:lin ang="5400000" scaled="0"/>
                </a:gradFill>
                <a:latin typeface="+mn-lt"/>
                <a:hlinkClick r:id="rId4"/>
              </a:rPr>
              <a:t>joshgav</a:t>
            </a:r>
            <a:r>
              <a:rPr lang="en-US" u="sng" dirty="0">
                <a:gradFill>
                  <a:gsLst>
                    <a:gs pos="1250">
                      <a:schemeClr val="tx1"/>
                    </a:gs>
                    <a:gs pos="100000">
                      <a:schemeClr val="tx1"/>
                    </a:gs>
                  </a:gsLst>
                  <a:lin ang="5400000" scaled="0"/>
                </a:gradFill>
                <a:latin typeface="+mn-lt"/>
                <a:hlinkClick r:id="rId4"/>
              </a:rPr>
              <a:t>/O365-Android-SDK-Samples</a:t>
            </a:r>
            <a:r>
              <a:rPr lang="en-US" u="sng" dirty="0">
                <a:gradFill>
                  <a:gsLst>
                    <a:gs pos="1250">
                      <a:schemeClr val="tx1"/>
                    </a:gs>
                    <a:gs pos="100000">
                      <a:schemeClr val="tx1"/>
                    </a:gs>
                  </a:gsLst>
                  <a:lin ang="5400000" scaled="0"/>
                </a:gradFill>
                <a:latin typeface="+mn-lt"/>
              </a:rPr>
              <a:t> </a:t>
            </a:r>
          </a:p>
        </p:txBody>
      </p:sp>
    </p:spTree>
    <p:extLst>
      <p:ext uri="{BB962C8B-B14F-4D97-AF65-F5344CB8AC3E}">
        <p14:creationId xmlns:p14="http://schemas.microsoft.com/office/powerpoint/2010/main" val="4125765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Cordova App</a:t>
            </a:r>
            <a:endParaRPr lang="en-US" dirty="0"/>
          </a:p>
        </p:txBody>
      </p:sp>
    </p:spTree>
    <p:extLst>
      <p:ext uri="{BB962C8B-B14F-4D97-AF65-F5344CB8AC3E}">
        <p14:creationId xmlns:p14="http://schemas.microsoft.com/office/powerpoint/2010/main" val="2851778932"/>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Cordova in a nutshell</a:t>
            </a:r>
            <a:endParaRPr lang="en-US" dirty="0"/>
          </a:p>
        </p:txBody>
      </p:sp>
      <p:sp>
        <p:nvSpPr>
          <p:cNvPr id="6" name="Text Placeholder 5"/>
          <p:cNvSpPr>
            <a:spLocks noGrp="1"/>
          </p:cNvSpPr>
          <p:nvPr>
            <p:ph type="body" sz="quarter" idx="11"/>
          </p:nvPr>
        </p:nvSpPr>
        <p:spPr>
          <a:xfrm>
            <a:off x="274639" y="1212849"/>
            <a:ext cx="11889564" cy="5343001"/>
          </a:xfrm>
        </p:spPr>
        <p:txBody>
          <a:bodyPr/>
          <a:lstStyle/>
          <a:p>
            <a:r>
              <a:rPr lang="en-US" dirty="0" smtClean="0"/>
              <a:t>Package HTML/JS as native apps</a:t>
            </a:r>
          </a:p>
          <a:p>
            <a:r>
              <a:rPr lang="en-US" sz="2400" dirty="0" smtClean="0">
                <a:solidFill>
                  <a:schemeClr val="tx1"/>
                </a:solidFill>
                <a:latin typeface="Segoe UI Semilight" panose="020B0402040204020203" pitchFamily="34" charset="0"/>
                <a:cs typeface="Segoe UI Semilight" panose="020B0402040204020203" pitchFamily="34" charset="0"/>
              </a:rPr>
              <a:t>for Android, </a:t>
            </a:r>
            <a:r>
              <a:rPr lang="en-US" sz="2400" dirty="0" err="1" smtClean="0">
                <a:solidFill>
                  <a:schemeClr val="tx1"/>
                </a:solidFill>
                <a:latin typeface="Segoe UI Semilight" panose="020B0402040204020203" pitchFamily="34" charset="0"/>
                <a:cs typeface="Segoe UI Semilight" panose="020B0402040204020203" pitchFamily="34" charset="0"/>
              </a:rPr>
              <a:t>iOS</a:t>
            </a:r>
            <a:r>
              <a:rPr lang="en-US" sz="2400" dirty="0" smtClean="0">
                <a:solidFill>
                  <a:schemeClr val="tx1"/>
                </a:solidFill>
                <a:latin typeface="Segoe UI Semilight" panose="020B0402040204020203" pitchFamily="34" charset="0"/>
                <a:cs typeface="Segoe UI Semilight" panose="020B0402040204020203" pitchFamily="34" charset="0"/>
              </a:rPr>
              <a:t>, Windows, Windows Phone…</a:t>
            </a:r>
            <a:endParaRPr lang="en-US" dirty="0" smtClean="0">
              <a:solidFill>
                <a:schemeClr val="tx1"/>
              </a:solidFill>
            </a:endParaRPr>
          </a:p>
          <a:p>
            <a:r>
              <a:rPr lang="en-US" dirty="0" smtClean="0"/>
              <a:t>Access to native functionality</a:t>
            </a:r>
            <a:endParaRPr lang="en-US" dirty="0"/>
          </a:p>
          <a:p>
            <a:pPr lvl="1"/>
            <a:r>
              <a:rPr lang="en-US" sz="2400" dirty="0" smtClean="0">
                <a:latin typeface="Segoe UI Semilight" panose="020B0402040204020203" pitchFamily="34" charset="0"/>
                <a:cs typeface="Segoe UI Semilight" panose="020B0402040204020203" pitchFamily="34" charset="0"/>
              </a:rPr>
              <a:t>Camera, </a:t>
            </a:r>
            <a:r>
              <a:rPr lang="en-US" sz="2400" dirty="0" err="1" smtClean="0">
                <a:latin typeface="Segoe UI Semilight" panose="020B0402040204020203" pitchFamily="34" charset="0"/>
                <a:cs typeface="Segoe UI Semilight" panose="020B0402040204020203" pitchFamily="34" charset="0"/>
              </a:rPr>
              <a:t>Geolocation</a:t>
            </a:r>
            <a:r>
              <a:rPr lang="en-US" sz="2400" dirty="0" smtClean="0">
                <a:latin typeface="Segoe UI Semilight" panose="020B0402040204020203" pitchFamily="34" charset="0"/>
                <a:cs typeface="Segoe UI Semilight" panose="020B0402040204020203" pitchFamily="34" charset="0"/>
              </a:rPr>
              <a:t>, Accelerometer, Storage</a:t>
            </a:r>
          </a:p>
          <a:p>
            <a:pPr lvl="1"/>
            <a:endParaRPr lang="en-US" sz="2400" dirty="0">
              <a:latin typeface="Segoe UI Semilight" panose="020B0402040204020203" pitchFamily="34" charset="0"/>
              <a:cs typeface="Segoe UI Semilight" panose="020B0402040204020203" pitchFamily="34" charset="0"/>
            </a:endParaRPr>
          </a:p>
          <a:p>
            <a:pPr lvl="1"/>
            <a:r>
              <a:rPr lang="en-US" sz="4000" dirty="0" err="1">
                <a:gradFill>
                  <a:gsLst>
                    <a:gs pos="2920">
                      <a:schemeClr val="tx2"/>
                    </a:gs>
                    <a:gs pos="39000">
                      <a:schemeClr val="tx2"/>
                    </a:gs>
                  </a:gsLst>
                  <a:lin ang="5400000" scaled="0"/>
                </a:gradFill>
                <a:latin typeface="+mj-lt"/>
              </a:rPr>
              <a:t>cordova</a:t>
            </a:r>
            <a:r>
              <a:rPr lang="en-US" sz="4000" dirty="0">
                <a:gradFill>
                  <a:gsLst>
                    <a:gs pos="2920">
                      <a:schemeClr val="tx2"/>
                    </a:gs>
                    <a:gs pos="39000">
                      <a:schemeClr val="tx2"/>
                    </a:gs>
                  </a:gsLst>
                  <a:lin ang="5400000" scaled="0"/>
                </a:gradFill>
                <a:latin typeface="+mj-lt"/>
              </a:rPr>
              <a:t> </a:t>
            </a:r>
          </a:p>
          <a:p>
            <a:pPr lvl="1"/>
            <a:r>
              <a:rPr lang="en-US" sz="2400" dirty="0" smtClean="0">
                <a:latin typeface="Consolas" panose="020B0609020204030204" pitchFamily="49" charset="0"/>
                <a:cs typeface="Consolas" panose="020B0609020204030204" pitchFamily="49" charset="0"/>
              </a:rPr>
              <a:t>create my-project</a:t>
            </a:r>
          </a:p>
          <a:p>
            <a:pPr lvl="1"/>
            <a:r>
              <a:rPr lang="en-US" sz="2400" dirty="0" smtClean="0">
                <a:latin typeface="Consolas" panose="020B0609020204030204" pitchFamily="49" charset="0"/>
                <a:cs typeface="Consolas" panose="020B0609020204030204" pitchFamily="49" charset="0"/>
              </a:rPr>
              <a:t>platform add wp8</a:t>
            </a:r>
          </a:p>
          <a:p>
            <a:pPr lvl="1"/>
            <a:r>
              <a:rPr lang="en-US" sz="2400" dirty="0" smtClean="0">
                <a:latin typeface="Consolas" panose="020B0609020204030204" pitchFamily="49" charset="0"/>
                <a:cs typeface="Consolas" panose="020B0609020204030204" pitchFamily="49" charset="0"/>
              </a:rPr>
              <a:t>plugin add </a:t>
            </a:r>
            <a:r>
              <a:rPr lang="en-US" sz="2400" dirty="0" err="1" smtClean="0">
                <a:latin typeface="Consolas" panose="020B0609020204030204" pitchFamily="49" charset="0"/>
                <a:cs typeface="Consolas" panose="020B0609020204030204" pitchFamily="49" charset="0"/>
              </a:rPr>
              <a:t>org.apache.cordova.camera</a:t>
            </a:r>
            <a:endParaRPr lang="en-US" sz="2400" dirty="0" smtClean="0">
              <a:latin typeface="Consolas" panose="020B0609020204030204" pitchFamily="49" charset="0"/>
              <a:cs typeface="Consolas" panose="020B0609020204030204" pitchFamily="49" charset="0"/>
            </a:endParaRPr>
          </a:p>
          <a:p>
            <a:pPr lvl="1"/>
            <a:r>
              <a:rPr lang="en-US" sz="2400" dirty="0" smtClean="0">
                <a:latin typeface="Consolas" panose="020B0609020204030204" pitchFamily="49" charset="0"/>
                <a:cs typeface="Consolas" panose="020B0609020204030204" pitchFamily="49" charset="0"/>
              </a:rPr>
              <a:t>build</a:t>
            </a:r>
          </a:p>
          <a:p>
            <a:pPr lvl="1"/>
            <a:r>
              <a:rPr lang="en-US" sz="2400" dirty="0" smtClean="0">
                <a:latin typeface="Consolas" panose="020B0609020204030204" pitchFamily="49" charset="0"/>
                <a:cs typeface="Consolas" panose="020B0609020204030204" pitchFamily="49" charset="0"/>
              </a:rPr>
              <a:t>run</a:t>
            </a:r>
            <a:endParaRPr lang="en-US" sz="2400" dirty="0">
              <a:latin typeface="Consolas" panose="020B0609020204030204" pitchFamily="49" charset="0"/>
              <a:cs typeface="Consolas" panose="020B0609020204030204" pitchFamily="49" charset="0"/>
            </a:endParaRPr>
          </a:p>
        </p:txBody>
      </p:sp>
      <p:pic>
        <p:nvPicPr>
          <p:cNvPr id="5" name="Picture 2" descr="http://cordova.apache.org/images/cordova_bo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16203" y="3565524"/>
            <a:ext cx="3048000" cy="3429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2711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Show a O365 Cordova App</a:t>
            </a:r>
          </a:p>
          <a:p>
            <a:r>
              <a:rPr lang="en-US" dirty="0" smtClean="0"/>
              <a:t>on Android and Windows Phone</a:t>
            </a:r>
            <a:endParaRPr lang="en-US" dirty="0"/>
          </a:p>
        </p:txBody>
      </p:sp>
    </p:spTree>
    <p:extLst>
      <p:ext uri="{BB962C8B-B14F-4D97-AF65-F5344CB8AC3E}">
        <p14:creationId xmlns:p14="http://schemas.microsoft.com/office/powerpoint/2010/main" val="3930874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bwMode="gray">
          <a:xfrm>
            <a:off x="1148233" y="553408"/>
            <a:ext cx="2115629" cy="2115629"/>
            <a:chOff x="2659018" y="0"/>
            <a:chExt cx="6669132" cy="6669132"/>
          </a:xfrm>
        </p:grpSpPr>
        <p:grpSp>
          <p:nvGrpSpPr>
            <p:cNvPr id="15" name="Group 14"/>
            <p:cNvGrpSpPr/>
            <p:nvPr/>
          </p:nvGrpSpPr>
          <p:grpSpPr bwMode="gray">
            <a:xfrm>
              <a:off x="2659018" y="0"/>
              <a:ext cx="6669132" cy="6669132"/>
              <a:chOff x="1353639" y="994954"/>
              <a:chExt cx="3657273" cy="3657273"/>
            </a:xfrm>
          </p:grpSpPr>
          <p:sp>
            <p:nvSpPr>
              <p:cNvPr id="17" name="Oval 16"/>
              <p:cNvSpPr/>
              <p:nvPr/>
            </p:nvSpPr>
            <p:spPr bwMode="gray">
              <a:xfrm>
                <a:off x="1353639" y="994954"/>
                <a:ext cx="3657273" cy="3657273"/>
              </a:xfrm>
              <a:prstGeom prst="ellipse">
                <a:avLst/>
              </a:prstGeom>
              <a:solidFill>
                <a:srgbClr val="375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818"/>
                <a:endParaRPr lang="en-US" sz="1770" dirty="0">
                  <a:solidFill>
                    <a:srgbClr val="FFFFFF"/>
                  </a:solidFill>
                </a:endParaRPr>
              </a:p>
            </p:txBody>
          </p:sp>
          <p:sp>
            <p:nvSpPr>
              <p:cNvPr id="18" name="Oval 17"/>
              <p:cNvSpPr/>
              <p:nvPr/>
            </p:nvSpPr>
            <p:spPr bwMode="gray">
              <a:xfrm>
                <a:off x="1985971" y="1627286"/>
                <a:ext cx="2392609" cy="2392609"/>
              </a:xfrm>
              <a:prstGeom prst="ellipse">
                <a:avLst/>
              </a:prstGeom>
              <a:solidFill>
                <a:srgbClr val="3E6B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818"/>
                <a:endParaRPr lang="en-US" sz="1770" dirty="0">
                  <a:solidFill>
                    <a:srgbClr val="FFFFFF"/>
                  </a:solidFill>
                </a:endParaRPr>
              </a:p>
            </p:txBody>
          </p:sp>
        </p:grpSp>
        <p:pic>
          <p:nvPicPr>
            <p:cNvPr id="16" name="Picture 15"/>
            <p:cNvPicPr>
              <a:picLocks noChangeAspect="1"/>
            </p:cNvPicPr>
            <p:nvPr/>
          </p:nvPicPr>
          <p:blipFill>
            <a:blip r:embed="rId3"/>
            <a:stretch>
              <a:fillRect/>
            </a:stretch>
          </p:blipFill>
          <p:spPr bwMode="gray">
            <a:xfrm>
              <a:off x="4265829" y="2127822"/>
              <a:ext cx="3421147" cy="2132019"/>
            </a:xfrm>
            <a:prstGeom prst="rect">
              <a:avLst/>
            </a:prstGeom>
          </p:spPr>
        </p:pic>
      </p:grpSp>
      <p:pic>
        <p:nvPicPr>
          <p:cNvPr id="2" name="Picture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gray">
          <a:xfrm>
            <a:off x="2321" y="2669038"/>
            <a:ext cx="4231818" cy="3221150"/>
          </a:xfrm>
          <a:prstGeom prst="rect">
            <a:avLst/>
          </a:prstGeom>
        </p:spPr>
      </p:pic>
      <p:pic>
        <p:nvPicPr>
          <p:cNvPr id="4" name="Picture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bwMode="gray">
          <a:xfrm>
            <a:off x="74934" y="3109936"/>
            <a:ext cx="4159205" cy="1513451"/>
          </a:xfrm>
          <a:prstGeom prst="rect">
            <a:avLst/>
          </a:prstGeom>
        </p:spPr>
      </p:pic>
      <p:pic>
        <p:nvPicPr>
          <p:cNvPr id="5" name="Picture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bwMode="gray">
          <a:xfrm>
            <a:off x="136070" y="2746004"/>
            <a:ext cx="3636220" cy="1008812"/>
          </a:xfrm>
          <a:prstGeom prst="rect">
            <a:avLst/>
          </a:prstGeom>
        </p:spPr>
      </p:pic>
      <p:pic>
        <p:nvPicPr>
          <p:cNvPr id="6" name="Picture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bwMode="gray">
          <a:xfrm>
            <a:off x="136069" y="1909992"/>
            <a:ext cx="4118929" cy="1779854"/>
          </a:xfrm>
          <a:prstGeom prst="rect">
            <a:avLst/>
          </a:prstGeom>
        </p:spPr>
      </p:pic>
      <p:sp>
        <p:nvSpPr>
          <p:cNvPr id="23" name="TextBox 22"/>
          <p:cNvSpPr txBox="1"/>
          <p:nvPr/>
        </p:nvSpPr>
        <p:spPr>
          <a:xfrm>
            <a:off x="4846832" y="1257064"/>
            <a:ext cx="7299504" cy="5059199"/>
          </a:xfrm>
          <a:prstGeom prst="rect">
            <a:avLst/>
          </a:prstGeom>
          <a:noFill/>
        </p:spPr>
        <p:txBody>
          <a:bodyPr wrap="square" lIns="182854" tIns="146283" rIns="182854" bIns="182854" rtlCol="0" anchor="t">
            <a:noAutofit/>
          </a:bodyPr>
          <a:lstStyle/>
          <a:p>
            <a:pPr defTabSz="577881"/>
            <a:r>
              <a:rPr lang="en-US" sz="3999" dirty="0">
                <a:solidFill>
                  <a:srgbClr val="99CA53"/>
                </a:solidFill>
                <a:latin typeface="Segoe UI Light" panose="020B0502040204020203" pitchFamily="34" charset="0"/>
                <a:cs typeface="Segoe UI Light" panose="020B0502040204020203" pitchFamily="34" charset="0"/>
              </a:rPr>
              <a:t>Explore</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 our new Preview APIs</a:t>
            </a:r>
          </a:p>
          <a:p>
            <a:pPr marL="466281" lvl="1" defTabSz="577881"/>
            <a:r>
              <a:rPr lang="en-US" sz="2000" dirty="0">
                <a:gradFill>
                  <a:gsLst>
                    <a:gs pos="0">
                      <a:srgbClr val="FFFFFF"/>
                    </a:gs>
                    <a:gs pos="100000">
                      <a:srgbClr val="FFFFFF"/>
                    </a:gs>
                  </a:gsLst>
                  <a:lin ang="5400000" scaled="0"/>
                </a:gradFill>
                <a:cs typeface="Segoe UI" panose="020B0502040204020203" pitchFamily="34" charset="0"/>
              </a:rPr>
              <a:t>In-depth </a:t>
            </a:r>
            <a:r>
              <a:rPr lang="en-US" sz="2000" dirty="0">
                <a:gradFill>
                  <a:gsLst>
                    <a:gs pos="0">
                      <a:srgbClr val="FFFFFF"/>
                    </a:gs>
                    <a:gs pos="100000">
                      <a:srgbClr val="FFFFFF"/>
                    </a:gs>
                  </a:gsLst>
                  <a:lin ang="5400000" scaled="0"/>
                </a:gradFill>
                <a:cs typeface="Segoe UI" panose="020B0502040204020203" pitchFamily="34" charset="0"/>
                <a:hlinkClick r:id="rId8"/>
              </a:rPr>
              <a:t>articles</a:t>
            </a:r>
            <a:r>
              <a:rPr lang="en-US" sz="2000" dirty="0">
                <a:gradFill>
                  <a:gsLst>
                    <a:gs pos="0">
                      <a:srgbClr val="FFFFFF"/>
                    </a:gs>
                    <a:gs pos="100000">
                      <a:srgbClr val="FFFFFF"/>
                    </a:gs>
                  </a:gsLst>
                  <a:lin ang="5400000" scaled="0"/>
                </a:gradFill>
                <a:cs typeface="Segoe UI" panose="020B0502040204020203" pitchFamily="34" charset="0"/>
              </a:rPr>
              <a:t> on MSDN</a:t>
            </a:r>
          </a:p>
          <a:p>
            <a:pPr marL="466281" lvl="1" defTabSz="577881"/>
            <a:r>
              <a:rPr lang="en-US" sz="2000" dirty="0">
                <a:gradFill>
                  <a:gsLst>
                    <a:gs pos="0">
                      <a:srgbClr val="FFFFFF"/>
                    </a:gs>
                    <a:gs pos="100000">
                      <a:srgbClr val="FFFFFF"/>
                    </a:gs>
                  </a:gsLst>
                  <a:lin ang="5400000" scaled="0"/>
                </a:gradFill>
                <a:cs typeface="Segoe UI" panose="020B0502040204020203" pitchFamily="34" charset="0"/>
              </a:rPr>
              <a:t>Subject to change; not for production use</a:t>
            </a:r>
            <a:endParaRPr lang="en-US" sz="3999" dirty="0">
              <a:gradFill>
                <a:gsLst>
                  <a:gs pos="0">
                    <a:srgbClr val="FFFFFF"/>
                  </a:gs>
                  <a:gs pos="100000">
                    <a:srgbClr val="FFFFFF"/>
                  </a:gs>
                </a:gsLst>
                <a:lin ang="5400000" scaled="0"/>
              </a:gradFill>
              <a:cs typeface="Segoe UI" panose="020B0502040204020203" pitchFamily="34" charset="0"/>
            </a:endParaRPr>
          </a:p>
          <a:p>
            <a:pPr defTabSz="577881"/>
            <a:endParaRPr lang="en-US" sz="3999" dirty="0">
              <a:solidFill>
                <a:srgbClr val="99CA53"/>
              </a:solidFill>
              <a:latin typeface="Segoe UI Light" panose="020B0502040204020203" pitchFamily="34" charset="0"/>
              <a:cs typeface="Segoe UI Light" panose="020B0502040204020203" pitchFamily="34" charset="0"/>
            </a:endParaRPr>
          </a:p>
          <a:p>
            <a:pPr defTabSz="577881"/>
            <a:r>
              <a:rPr lang="en-US" sz="3999" dirty="0">
                <a:solidFill>
                  <a:srgbClr val="99CA53"/>
                </a:solidFill>
                <a:latin typeface="Segoe UI Light" panose="020B0502040204020203" pitchFamily="34" charset="0"/>
                <a:cs typeface="Segoe UI Light" panose="020B0502040204020203" pitchFamily="34" charset="0"/>
              </a:rPr>
              <a:t>Connect</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 with the community</a:t>
            </a:r>
          </a:p>
          <a:p>
            <a:pPr marL="457112" defTabSz="577881"/>
            <a:r>
              <a:rPr lang="en-US" sz="2000" dirty="0">
                <a:gradFill>
                  <a:gsLst>
                    <a:gs pos="0">
                      <a:srgbClr val="FFFFFF"/>
                    </a:gs>
                    <a:gs pos="100000">
                      <a:srgbClr val="FFFFFF"/>
                    </a:gs>
                  </a:gsLst>
                  <a:lin ang="5400000" scaled="0"/>
                </a:gradFill>
                <a:cs typeface="Segoe UI" panose="020B0502040204020203" pitchFamily="34" charset="0"/>
              </a:rPr>
              <a:t>Speak your </a:t>
            </a:r>
            <a:r>
              <a:rPr lang="en-US" sz="2000" dirty="0">
                <a:gradFill>
                  <a:gsLst>
                    <a:gs pos="0">
                      <a:srgbClr val="FFFFFF"/>
                    </a:gs>
                    <a:gs pos="100000">
                      <a:srgbClr val="FFFFFF"/>
                    </a:gs>
                  </a:gsLst>
                  <a:lin ang="5400000" scaled="0"/>
                </a:gradFill>
                <a:cs typeface="Segoe UI Light" panose="020B0502040204020203" pitchFamily="34" charset="0"/>
              </a:rPr>
              <a:t>mind at </a:t>
            </a:r>
            <a:r>
              <a:rPr lang="en-US" sz="2040" dirty="0">
                <a:solidFill>
                  <a:srgbClr val="99CA53"/>
                </a:solidFill>
                <a:ea typeface="PMingLiU-ExtB" panose="02020500000000000000" pitchFamily="18" charset="-120"/>
                <a:cs typeface="Segoe UI Light" panose="020B0502040204020203" pitchFamily="34" charset="0"/>
                <a:hlinkClick r:id="rId9"/>
              </a:rPr>
              <a:t>OfficeSPDev.UserVoice.Com</a:t>
            </a:r>
            <a:endParaRPr lang="en-US" sz="2040" dirty="0">
              <a:solidFill>
                <a:srgbClr val="99CA53"/>
              </a:solidFill>
              <a:ea typeface="PMingLiU-ExtB" panose="02020500000000000000" pitchFamily="18" charset="-120"/>
              <a:cs typeface="Segoe UI Light" panose="020B0502040204020203" pitchFamily="34" charset="0"/>
            </a:endParaRPr>
          </a:p>
          <a:p>
            <a:pPr lvl="1" defTabSz="577881"/>
            <a:r>
              <a:rPr lang="en-US" sz="2000" dirty="0">
                <a:solidFill>
                  <a:srgbClr val="FFFFFF"/>
                </a:solidFill>
                <a:cs typeface="Segoe UI" panose="020B0502040204020203" pitchFamily="34" charset="0"/>
              </a:rPr>
              <a:t>Solve your roadblocks on </a:t>
            </a:r>
            <a:r>
              <a:rPr lang="en-US" sz="2040" dirty="0" err="1">
                <a:solidFill>
                  <a:srgbClr val="FFFFFF"/>
                </a:solidFill>
                <a:cs typeface="Segoe UI" panose="020B0502040204020203" pitchFamily="34" charset="0"/>
              </a:rPr>
              <a:t>StackOverflow</a:t>
            </a:r>
            <a:endParaRPr lang="en-US" sz="2040" dirty="0">
              <a:solidFill>
                <a:srgbClr val="FFFFFF"/>
              </a:solidFill>
              <a:cs typeface="Segoe UI" panose="020B0502040204020203" pitchFamily="34" charset="0"/>
            </a:endParaRPr>
          </a:p>
          <a:p>
            <a:pPr lvl="1" defTabSz="577881"/>
            <a:r>
              <a:rPr lang="en-US" sz="2040" dirty="0">
                <a:solidFill>
                  <a:srgbClr val="FFFFFF"/>
                </a:solidFill>
                <a:cs typeface="Segoe UI" panose="020B0502040204020203" pitchFamily="34" charset="0"/>
              </a:rPr>
              <a:t>		</a:t>
            </a:r>
            <a:r>
              <a:rPr lang="en-US" sz="2040" dirty="0">
                <a:solidFill>
                  <a:srgbClr val="FFFFFF"/>
                </a:solidFill>
                <a:cs typeface="Segoe UI" panose="020B0502040204020203" pitchFamily="34" charset="0"/>
                <a:hlinkClick r:id="rId10"/>
              </a:rPr>
              <a:t>[Office]</a:t>
            </a:r>
            <a:r>
              <a:rPr lang="en-US" sz="2040" dirty="0">
                <a:solidFill>
                  <a:srgbClr val="FFFFFF"/>
                </a:solidFill>
                <a:cs typeface="Segoe UI" panose="020B0502040204020203" pitchFamily="34" charset="0"/>
              </a:rPr>
              <a:t> and </a:t>
            </a:r>
            <a:r>
              <a:rPr lang="en-US" sz="2040" dirty="0">
                <a:solidFill>
                  <a:srgbClr val="FFFFFF"/>
                </a:solidFill>
                <a:cs typeface="Segoe UI" panose="020B0502040204020203" pitchFamily="34" charset="0"/>
                <a:hlinkClick r:id="rId11"/>
              </a:rPr>
              <a:t>[SharePoint]</a:t>
            </a:r>
            <a:endParaRPr lang="en-US" sz="2040" dirty="0">
              <a:solidFill>
                <a:srgbClr val="FFFFFF"/>
              </a:solidFill>
              <a:cs typeface="Segoe UI" panose="020B0502040204020203" pitchFamily="34" charset="0"/>
            </a:endParaRPr>
          </a:p>
          <a:p>
            <a:pPr defTabSz="577881"/>
            <a:endParaRPr lang="en-US" sz="3999" dirty="0">
              <a:solidFill>
                <a:srgbClr val="99CA53"/>
              </a:solidFill>
              <a:latin typeface="Segoe UI Light" panose="020B0502040204020203" pitchFamily="34" charset="0"/>
              <a:cs typeface="Segoe UI Light" panose="020B0502040204020203" pitchFamily="34" charset="0"/>
            </a:endParaRPr>
          </a:p>
          <a:p>
            <a:pPr defTabSz="577881"/>
            <a:r>
              <a:rPr lang="en-US" sz="3999" dirty="0">
                <a:solidFill>
                  <a:srgbClr val="99CA53"/>
                </a:solidFill>
                <a:latin typeface="Segoe UI Light" panose="020B0502040204020203" pitchFamily="34" charset="0"/>
                <a:cs typeface="Segoe UI Light" panose="020B0502040204020203" pitchFamily="34" charset="0"/>
              </a:rPr>
              <a:t>Build </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using our tools</a:t>
            </a:r>
          </a:p>
          <a:p>
            <a:pPr marL="457112" defTabSz="577881"/>
            <a:r>
              <a:rPr lang="en-US" sz="2000" dirty="0">
                <a:gradFill>
                  <a:gsLst>
                    <a:gs pos="0">
                      <a:srgbClr val="FFFFFF"/>
                    </a:gs>
                    <a:gs pos="100000">
                      <a:srgbClr val="FFFFFF"/>
                    </a:gs>
                  </a:gsLst>
                  <a:lin ang="5400000" scaled="0"/>
                </a:gradFill>
                <a:cs typeface="Segoe UI" panose="020B0502040204020203" pitchFamily="34" charset="0"/>
              </a:rPr>
              <a:t>Unleash your development skills with </a:t>
            </a:r>
            <a:r>
              <a:rPr lang="en-US" sz="2040" dirty="0">
                <a:solidFill>
                  <a:srgbClr val="99CA53"/>
                </a:solidFill>
                <a:cs typeface="Segoe UI" panose="020B0502040204020203" pitchFamily="34" charset="0"/>
                <a:hlinkClick r:id="rId12"/>
              </a:rPr>
              <a:t>Office Dev Tools for Visual Studio 2013</a:t>
            </a:r>
            <a:r>
              <a:rPr lang="en-US" sz="2000" dirty="0">
                <a:solidFill>
                  <a:srgbClr val="99CA53"/>
                </a:solidFill>
                <a:latin typeface="Segoe UI Light" panose="020B0502040204020203" pitchFamily="34" charset="0"/>
                <a:cs typeface="Segoe UI Light" panose="020B0502040204020203" pitchFamily="34" charset="0"/>
              </a:rPr>
              <a:t> </a:t>
            </a:r>
            <a:r>
              <a:rPr lang="en-US" sz="2040" dirty="0">
                <a:solidFill>
                  <a:srgbClr val="FFFFFF"/>
                </a:solidFill>
                <a:cs typeface="Segoe UI" panose="020B0502040204020203" pitchFamily="34" charset="0"/>
              </a:rPr>
              <a:t>and </a:t>
            </a:r>
            <a:r>
              <a:rPr lang="en-US" sz="2040" dirty="0">
                <a:solidFill>
                  <a:srgbClr val="FFFFFF"/>
                </a:solidFill>
                <a:cs typeface="Segoe UI" panose="020B0502040204020203" pitchFamily="34" charset="0"/>
                <a:hlinkClick r:id="rId13"/>
              </a:rPr>
              <a:t>Office 365 API Tools for Visual Studio 2013</a:t>
            </a:r>
            <a:endParaRPr lang="en-US" sz="2040" dirty="0">
              <a:solidFill>
                <a:srgbClr val="FFFFFF"/>
              </a:solidFill>
              <a:cs typeface="Segoe UI" panose="020B0502040204020203" pitchFamily="34" charset="0"/>
            </a:endParaRPr>
          </a:p>
        </p:txBody>
      </p:sp>
      <p:sp>
        <p:nvSpPr>
          <p:cNvPr id="3" name="TextBox 2"/>
          <p:cNvSpPr txBox="1"/>
          <p:nvPr/>
        </p:nvSpPr>
        <p:spPr>
          <a:xfrm>
            <a:off x="4846832" y="453120"/>
            <a:ext cx="4520132" cy="1001707"/>
          </a:xfrm>
          <a:prstGeom prst="rect">
            <a:avLst/>
          </a:prstGeom>
          <a:noFill/>
        </p:spPr>
        <p:txBody>
          <a:bodyPr wrap="none" lIns="182854" tIns="146283" rIns="182854" bIns="146283" rtlCol="0">
            <a:spAutoFit/>
          </a:bodyPr>
          <a:lstStyle/>
          <a:p>
            <a:pPr defTabSz="932563">
              <a:lnSpc>
                <a:spcPct val="90000"/>
              </a:lnSpc>
              <a:spcAft>
                <a:spcPts val="600"/>
              </a:spcAft>
            </a:pPr>
            <a:r>
              <a:rPr lang="en-US" sz="5000" dirty="0">
                <a:gradFill>
                  <a:gsLst>
                    <a:gs pos="2917">
                      <a:srgbClr val="FFFFFF"/>
                    </a:gs>
                    <a:gs pos="30000">
                      <a:srgbClr val="FFFFFF"/>
                    </a:gs>
                  </a:gsLst>
                  <a:lin ang="5400000" scaled="0"/>
                </a:gradFill>
              </a:rPr>
              <a:t>Calls to Action</a:t>
            </a:r>
          </a:p>
        </p:txBody>
      </p:sp>
    </p:spTree>
    <p:extLst>
      <p:ext uri="{BB962C8B-B14F-4D97-AF65-F5344CB8AC3E}">
        <p14:creationId xmlns:p14="http://schemas.microsoft.com/office/powerpoint/2010/main" val="1135117151"/>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447098"/>
          </a:xfrm>
        </p:spPr>
        <p:txBody>
          <a:bodyPr/>
          <a:lstStyle/>
          <a:p>
            <a:pPr marL="0" indent="0">
              <a:buNone/>
            </a:pPr>
            <a:r>
              <a:rPr lang="en-US" dirty="0" smtClean="0"/>
              <a:t>What is MS Open Tech?</a:t>
            </a:r>
          </a:p>
          <a:p>
            <a:pPr marL="0" indent="0">
              <a:buNone/>
            </a:pPr>
            <a:r>
              <a:rPr lang="en-US" dirty="0" smtClean="0"/>
              <a:t>Android SDK – Files and Lists</a:t>
            </a:r>
          </a:p>
          <a:p>
            <a:pPr marL="0" indent="0">
              <a:buNone/>
            </a:pPr>
            <a:r>
              <a:rPr lang="en-US" dirty="0" smtClean="0"/>
              <a:t>Android SDK – Mail, Calendar, and Contacts</a:t>
            </a:r>
          </a:p>
          <a:p>
            <a:pPr marL="0" indent="0">
              <a:buNone/>
            </a:pPr>
            <a:r>
              <a:rPr lang="en-US" dirty="0" smtClean="0"/>
              <a:t>What can you do? (</a:t>
            </a:r>
            <a:r>
              <a:rPr lang="en-US" dirty="0" err="1" smtClean="0"/>
              <a:t>GitHub</a:t>
            </a:r>
            <a:r>
              <a:rPr lang="en-US" dirty="0" smtClean="0"/>
              <a:t>)</a:t>
            </a:r>
          </a:p>
          <a:p>
            <a:pPr marL="0" indent="0">
              <a:buNone/>
            </a:pPr>
            <a:r>
              <a:rPr lang="en-US" dirty="0" smtClean="0"/>
              <a:t>Cordova App</a:t>
            </a:r>
            <a:endParaRPr lang="en-US" dirty="0"/>
          </a:p>
        </p:txBody>
      </p:sp>
      <p:sp>
        <p:nvSpPr>
          <p:cNvPr id="3" name="Title 2"/>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35279940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198437" y="144462"/>
            <a:ext cx="6025467" cy="3657600"/>
          </a:xfrm>
          <a:prstGeom prst="rect">
            <a:avLst/>
          </a:prstGeom>
        </p:spPr>
      </p:pic>
      <p:pic>
        <p:nvPicPr>
          <p:cNvPr id="8" name="Picture 7"/>
          <p:cNvPicPr>
            <a:picLocks noChangeAspect="1"/>
          </p:cNvPicPr>
          <p:nvPr/>
        </p:nvPicPr>
        <p:blipFill>
          <a:blip r:embed="rId3"/>
          <a:stretch>
            <a:fillRect/>
          </a:stretch>
        </p:blipFill>
        <p:spPr>
          <a:xfrm>
            <a:off x="6398969" y="1058862"/>
            <a:ext cx="5915268" cy="1054717"/>
          </a:xfrm>
          <a:prstGeom prst="rect">
            <a:avLst/>
          </a:prstGeom>
        </p:spPr>
      </p:pic>
      <p:pic>
        <p:nvPicPr>
          <p:cNvPr id="6" name="Picture 5"/>
          <p:cNvPicPr>
            <a:picLocks noChangeAspect="1"/>
          </p:cNvPicPr>
          <p:nvPr/>
        </p:nvPicPr>
        <p:blipFill>
          <a:blip r:embed="rId4"/>
          <a:stretch>
            <a:fillRect/>
          </a:stretch>
        </p:blipFill>
        <p:spPr>
          <a:xfrm>
            <a:off x="6223904" y="3185712"/>
            <a:ext cx="6090333" cy="3664350"/>
          </a:xfrm>
          <a:prstGeom prst="rect">
            <a:avLst/>
          </a:prstGeom>
        </p:spPr>
      </p:pic>
      <p:sp>
        <p:nvSpPr>
          <p:cNvPr id="9" name="Text Box 3"/>
          <p:cNvSpPr txBox="1">
            <a:spLocks noChangeArrowheads="1"/>
          </p:cNvSpPr>
          <p:nvPr/>
        </p:nvSpPr>
        <p:spPr bwMode="blackWhite">
          <a:xfrm>
            <a:off x="198437" y="5908266"/>
            <a:ext cx="5792786" cy="941796"/>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505050"/>
                    </a:gs>
                    <a:gs pos="100000">
                      <a:srgbClr val="505050"/>
                    </a:gs>
                  </a:gsLst>
                  <a:lin ang="5400000" scaled="0"/>
                </a:gradFill>
                <a:cs typeface="Segoe UI" pitchFamily="34" charset="0"/>
              </a:rPr>
              <a:t>© </a:t>
            </a:r>
            <a:r>
              <a:rPr lang="en-US" sz="700" dirty="0" smtClean="0">
                <a:gradFill>
                  <a:gsLst>
                    <a:gs pos="0">
                      <a:srgbClr val="505050"/>
                    </a:gs>
                    <a:gs pos="100000">
                      <a:srgbClr val="505050"/>
                    </a:gs>
                  </a:gsLst>
                  <a:lin ang="5400000" scaled="0"/>
                </a:gradFill>
                <a:cs typeface="Segoe UI" pitchFamily="34" charset="0"/>
              </a:rPr>
              <a:t>2014 </a:t>
            </a:r>
            <a:r>
              <a:rPr lang="en-US" sz="700" dirty="0">
                <a:gradFill>
                  <a:gsLst>
                    <a:gs pos="0">
                      <a:srgbClr val="505050"/>
                    </a:gs>
                    <a:gs pos="100000">
                      <a:srgbClr val="505050"/>
                    </a:gs>
                  </a:gsLst>
                  <a:lin ang="5400000" scaled="0"/>
                </a:gradFill>
                <a:cs typeface="Segoe UI" pitchFamily="34" charset="0"/>
              </a:rPr>
              <a:t>Microsoft Corporation. All rights reserved. Microsoft, Windows, </a:t>
            </a:r>
            <a:r>
              <a:rPr lang="en-US" sz="700" dirty="0" smtClean="0">
                <a:gradFill>
                  <a:gsLst>
                    <a:gs pos="0">
                      <a:srgbClr val="505050"/>
                    </a:gs>
                    <a:gs pos="100000">
                      <a:srgbClr val="505050"/>
                    </a:gs>
                  </a:gsLst>
                  <a:lin ang="5400000" scaled="0"/>
                </a:gradFill>
                <a:cs typeface="Segoe UI" pitchFamily="34" charset="0"/>
              </a:rPr>
              <a:t>and </a:t>
            </a:r>
            <a:r>
              <a:rPr lang="en-US" sz="700" dirty="0">
                <a:gradFill>
                  <a:gsLst>
                    <a:gs pos="0">
                      <a:srgbClr val="505050"/>
                    </a:gs>
                    <a:gs pos="100000">
                      <a:srgbClr val="505050"/>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505050"/>
                    </a:gs>
                    <a:gs pos="100000">
                      <a:srgbClr val="505050"/>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107029026"/>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9FC54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dirty="0" err="1"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3783912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2014 </a:t>
            </a:r>
            <a:r>
              <a:rPr lang="en-US" sz="700" dirty="0">
                <a:gradFill>
                  <a:gsLst>
                    <a:gs pos="0">
                      <a:schemeClr val="tx1"/>
                    </a:gs>
                    <a:gs pos="100000">
                      <a:schemeClr val="tx1"/>
                    </a:gs>
                  </a:gsLst>
                  <a:lin ang="5400000" scaled="0"/>
                </a:gradFill>
                <a:cs typeface="Segoe UI" pitchFamily="34" charset="0"/>
              </a:rPr>
              <a:t>Microsoft Corporation. All rights reserved. Microsoft, Windows, </a:t>
            </a:r>
            <a:r>
              <a:rPr lang="en-US" sz="700" dirty="0" smtClean="0">
                <a:gradFill>
                  <a:gsLst>
                    <a:gs pos="0">
                      <a:schemeClr val="tx1"/>
                    </a:gs>
                    <a:gs pos="100000">
                      <a:schemeClr val="tx1"/>
                    </a:gs>
                  </a:gsLst>
                  <a:lin ang="5400000" scaled="0"/>
                </a:gradFill>
                <a:cs typeface="Segoe UI" pitchFamily="34" charset="0"/>
              </a:rPr>
              <a:t>and </a:t>
            </a:r>
            <a:r>
              <a:rPr lang="en-US" sz="700" dirty="0">
                <a:gradFill>
                  <a:gsLst>
                    <a:gs pos="0">
                      <a:schemeClr val="tx1"/>
                    </a:gs>
                    <a:gs pos="100000">
                      <a:schemeClr val="tx1"/>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697084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Rectangle 251"/>
          <p:cNvSpPr/>
          <p:nvPr/>
        </p:nvSpPr>
        <p:spPr bwMode="auto">
          <a:xfrm>
            <a:off x="882" y="-1"/>
            <a:ext cx="12434711" cy="5478084"/>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sz="4080" dirty="0">
                <a:solidFill>
                  <a:schemeClr val="accent5"/>
                </a:solidFill>
              </a:rPr>
              <a:t>Office 365 Platform </a:t>
            </a:r>
          </a:p>
        </p:txBody>
      </p:sp>
      <p:grpSp>
        <p:nvGrpSpPr>
          <p:cNvPr id="122" name="Group 121"/>
          <p:cNvGrpSpPr/>
          <p:nvPr/>
        </p:nvGrpSpPr>
        <p:grpSpPr>
          <a:xfrm>
            <a:off x="153591" y="1039687"/>
            <a:ext cx="12126568" cy="2898280"/>
            <a:chOff x="149729" y="1019393"/>
            <a:chExt cx="11889871" cy="2916363"/>
          </a:xfrm>
        </p:grpSpPr>
        <p:sp>
          <p:nvSpPr>
            <p:cNvPr id="123" name="Rectangle 122"/>
            <p:cNvSpPr/>
            <p:nvPr/>
          </p:nvSpPr>
          <p:spPr bwMode="auto">
            <a:xfrm>
              <a:off x="152400" y="1019393"/>
              <a:ext cx="11887200" cy="2916363"/>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24" name="Rectangle 123"/>
            <p:cNvSpPr/>
            <p:nvPr/>
          </p:nvSpPr>
          <p:spPr bwMode="auto">
            <a:xfrm>
              <a:off x="149729" y="1019395"/>
              <a:ext cx="5058379" cy="767216"/>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a:gradFill>
                    <a:gsLst>
                      <a:gs pos="85430">
                        <a:srgbClr val="FFFFFF"/>
                      </a:gs>
                      <a:gs pos="44000">
                        <a:srgbClr val="FFFFFF"/>
                      </a:gs>
                    </a:gsLst>
                    <a:lin ang="5400000" scaled="0"/>
                  </a:gradFill>
                  <a:latin typeface="Segoe UI Light"/>
                </a:rPr>
                <a:t>Contextual Apps</a:t>
              </a:r>
            </a:p>
          </p:txBody>
        </p:sp>
      </p:grpSp>
      <p:sp>
        <p:nvSpPr>
          <p:cNvPr id="125" name="Rectangle 124"/>
          <p:cNvSpPr/>
          <p:nvPr/>
        </p:nvSpPr>
        <p:spPr bwMode="auto">
          <a:xfrm>
            <a:off x="153592" y="3914704"/>
            <a:ext cx="12126566" cy="2808408"/>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26" name="Rectangle 125"/>
          <p:cNvSpPr/>
          <p:nvPr/>
        </p:nvSpPr>
        <p:spPr bwMode="auto">
          <a:xfrm>
            <a:off x="170564" y="3847002"/>
            <a:ext cx="5572665" cy="762459"/>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a:gradFill>
                  <a:gsLst>
                    <a:gs pos="85430">
                      <a:srgbClr val="FFFFFF"/>
                    </a:gs>
                    <a:gs pos="44000">
                      <a:srgbClr val="FFFFFF"/>
                    </a:gs>
                  </a:gsLst>
                  <a:lin ang="5400000" scaled="0"/>
                </a:gradFill>
                <a:latin typeface="Segoe UI Light"/>
              </a:rPr>
              <a:t>Robust O365 API’s</a:t>
            </a:r>
          </a:p>
        </p:txBody>
      </p:sp>
      <p:sp>
        <p:nvSpPr>
          <p:cNvPr id="155" name="Rectangle 154"/>
          <p:cNvSpPr/>
          <p:nvPr/>
        </p:nvSpPr>
        <p:spPr bwMode="auto">
          <a:xfrm>
            <a:off x="8669033" y="3847002"/>
            <a:ext cx="2872815" cy="762459"/>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a:solidFill>
                  <a:srgbClr val="FFFFFF"/>
                </a:solidFill>
                <a:latin typeface="Segoe UI Light"/>
              </a:rPr>
              <a:t>Flexible Tools</a:t>
            </a:r>
          </a:p>
        </p:txBody>
      </p:sp>
      <p:sp>
        <p:nvSpPr>
          <p:cNvPr id="240" name="Rectangle 239"/>
          <p:cNvSpPr/>
          <p:nvPr/>
        </p:nvSpPr>
        <p:spPr bwMode="auto">
          <a:xfrm>
            <a:off x="8905604" y="4782700"/>
            <a:ext cx="2384115" cy="1303030"/>
          </a:xfrm>
          <a:prstGeom prst="rect">
            <a:avLst/>
          </a:prstGeom>
          <a:solidFill>
            <a:schemeClr val="bg2">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39" name="Freeform 44"/>
          <p:cNvSpPr>
            <a:spLocks noEditPoints="1"/>
          </p:cNvSpPr>
          <p:nvPr/>
        </p:nvSpPr>
        <p:spPr bwMode="auto">
          <a:xfrm>
            <a:off x="8842558" y="4702873"/>
            <a:ext cx="2535846" cy="1702221"/>
          </a:xfrm>
          <a:custGeom>
            <a:avLst/>
            <a:gdLst>
              <a:gd name="T0" fmla="*/ 943 w 974"/>
              <a:gd name="T1" fmla="*/ 0 h 835"/>
              <a:gd name="T2" fmla="*/ 33 w 974"/>
              <a:gd name="T3" fmla="*/ 0 h 835"/>
              <a:gd name="T4" fmla="*/ 0 w 974"/>
              <a:gd name="T5" fmla="*/ 30 h 835"/>
              <a:gd name="T6" fmla="*/ 0 w 974"/>
              <a:gd name="T7" fmla="*/ 683 h 835"/>
              <a:gd name="T8" fmla="*/ 33 w 974"/>
              <a:gd name="T9" fmla="*/ 714 h 835"/>
              <a:gd name="T10" fmla="*/ 332 w 974"/>
              <a:gd name="T11" fmla="*/ 714 h 835"/>
              <a:gd name="T12" fmla="*/ 323 w 974"/>
              <a:gd name="T13" fmla="*/ 761 h 835"/>
              <a:gd name="T14" fmla="*/ 272 w 974"/>
              <a:gd name="T15" fmla="*/ 779 h 835"/>
              <a:gd name="T16" fmla="*/ 267 w 974"/>
              <a:gd name="T17" fmla="*/ 779 h 835"/>
              <a:gd name="T18" fmla="*/ 246 w 974"/>
              <a:gd name="T19" fmla="*/ 801 h 835"/>
              <a:gd name="T20" fmla="*/ 246 w 974"/>
              <a:gd name="T21" fmla="*/ 813 h 835"/>
              <a:gd name="T22" fmla="*/ 267 w 974"/>
              <a:gd name="T23" fmla="*/ 835 h 835"/>
              <a:gd name="T24" fmla="*/ 719 w 974"/>
              <a:gd name="T25" fmla="*/ 835 h 835"/>
              <a:gd name="T26" fmla="*/ 740 w 974"/>
              <a:gd name="T27" fmla="*/ 813 h 835"/>
              <a:gd name="T28" fmla="*/ 740 w 974"/>
              <a:gd name="T29" fmla="*/ 801 h 835"/>
              <a:gd name="T30" fmla="*/ 719 w 974"/>
              <a:gd name="T31" fmla="*/ 779 h 835"/>
              <a:gd name="T32" fmla="*/ 717 w 974"/>
              <a:gd name="T33" fmla="*/ 779 h 835"/>
              <a:gd name="T34" fmla="*/ 669 w 974"/>
              <a:gd name="T35" fmla="*/ 761 h 835"/>
              <a:gd name="T36" fmla="*/ 661 w 974"/>
              <a:gd name="T37" fmla="*/ 714 h 835"/>
              <a:gd name="T38" fmla="*/ 943 w 974"/>
              <a:gd name="T39" fmla="*/ 714 h 835"/>
              <a:gd name="T40" fmla="*/ 974 w 974"/>
              <a:gd name="T41" fmla="*/ 683 h 835"/>
              <a:gd name="T42" fmla="*/ 974 w 974"/>
              <a:gd name="T43" fmla="*/ 30 h 835"/>
              <a:gd name="T44" fmla="*/ 943 w 974"/>
              <a:gd name="T45" fmla="*/ 0 h 835"/>
              <a:gd name="T46" fmla="*/ 918 w 974"/>
              <a:gd name="T47" fmla="*/ 634 h 835"/>
              <a:gd name="T48" fmla="*/ 892 w 974"/>
              <a:gd name="T49" fmla="*/ 660 h 835"/>
              <a:gd name="T50" fmla="*/ 84 w 974"/>
              <a:gd name="T51" fmla="*/ 660 h 835"/>
              <a:gd name="T52" fmla="*/ 57 w 974"/>
              <a:gd name="T53" fmla="*/ 634 h 835"/>
              <a:gd name="T54" fmla="*/ 57 w 974"/>
              <a:gd name="T55" fmla="*/ 79 h 835"/>
              <a:gd name="T56" fmla="*/ 84 w 974"/>
              <a:gd name="T57" fmla="*/ 53 h 835"/>
              <a:gd name="T58" fmla="*/ 892 w 974"/>
              <a:gd name="T59" fmla="*/ 53 h 835"/>
              <a:gd name="T60" fmla="*/ 918 w 974"/>
              <a:gd name="T61" fmla="*/ 79 h 835"/>
              <a:gd name="T62" fmla="*/ 918 w 974"/>
              <a:gd name="T63" fmla="*/ 634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74" h="835">
                <a:moveTo>
                  <a:pt x="943" y="0"/>
                </a:moveTo>
                <a:cubicBezTo>
                  <a:pt x="33" y="0"/>
                  <a:pt x="33" y="0"/>
                  <a:pt x="33" y="0"/>
                </a:cubicBezTo>
                <a:cubicBezTo>
                  <a:pt x="15" y="0"/>
                  <a:pt x="0" y="13"/>
                  <a:pt x="0" y="30"/>
                </a:cubicBezTo>
                <a:cubicBezTo>
                  <a:pt x="0" y="683"/>
                  <a:pt x="0" y="683"/>
                  <a:pt x="0" y="683"/>
                </a:cubicBezTo>
                <a:cubicBezTo>
                  <a:pt x="0" y="700"/>
                  <a:pt x="15" y="714"/>
                  <a:pt x="33" y="714"/>
                </a:cubicBezTo>
                <a:cubicBezTo>
                  <a:pt x="332" y="714"/>
                  <a:pt x="332" y="714"/>
                  <a:pt x="332" y="714"/>
                </a:cubicBezTo>
                <a:cubicBezTo>
                  <a:pt x="332" y="714"/>
                  <a:pt x="330" y="751"/>
                  <a:pt x="323" y="761"/>
                </a:cubicBezTo>
                <a:cubicBezTo>
                  <a:pt x="311" y="779"/>
                  <a:pt x="288" y="774"/>
                  <a:pt x="272" y="779"/>
                </a:cubicBezTo>
                <a:cubicBezTo>
                  <a:pt x="267" y="779"/>
                  <a:pt x="267" y="779"/>
                  <a:pt x="267" y="779"/>
                </a:cubicBezTo>
                <a:cubicBezTo>
                  <a:pt x="255" y="779"/>
                  <a:pt x="246" y="789"/>
                  <a:pt x="246" y="801"/>
                </a:cubicBezTo>
                <a:cubicBezTo>
                  <a:pt x="246" y="813"/>
                  <a:pt x="246" y="813"/>
                  <a:pt x="246" y="813"/>
                </a:cubicBezTo>
                <a:cubicBezTo>
                  <a:pt x="246" y="825"/>
                  <a:pt x="255" y="835"/>
                  <a:pt x="267" y="835"/>
                </a:cubicBezTo>
                <a:cubicBezTo>
                  <a:pt x="719" y="835"/>
                  <a:pt x="719" y="835"/>
                  <a:pt x="719" y="835"/>
                </a:cubicBezTo>
                <a:cubicBezTo>
                  <a:pt x="730" y="835"/>
                  <a:pt x="740" y="825"/>
                  <a:pt x="740" y="813"/>
                </a:cubicBezTo>
                <a:cubicBezTo>
                  <a:pt x="740" y="801"/>
                  <a:pt x="740" y="801"/>
                  <a:pt x="740" y="801"/>
                </a:cubicBezTo>
                <a:cubicBezTo>
                  <a:pt x="740" y="789"/>
                  <a:pt x="730" y="779"/>
                  <a:pt x="719" y="779"/>
                </a:cubicBezTo>
                <a:cubicBezTo>
                  <a:pt x="717" y="779"/>
                  <a:pt x="717" y="779"/>
                  <a:pt x="717" y="779"/>
                </a:cubicBezTo>
                <a:cubicBezTo>
                  <a:pt x="708" y="778"/>
                  <a:pt x="681" y="780"/>
                  <a:pt x="669" y="761"/>
                </a:cubicBezTo>
                <a:cubicBezTo>
                  <a:pt x="663" y="751"/>
                  <a:pt x="661" y="714"/>
                  <a:pt x="661" y="714"/>
                </a:cubicBezTo>
                <a:cubicBezTo>
                  <a:pt x="943" y="714"/>
                  <a:pt x="943" y="714"/>
                  <a:pt x="943" y="714"/>
                </a:cubicBezTo>
                <a:cubicBezTo>
                  <a:pt x="960" y="714"/>
                  <a:pt x="974" y="700"/>
                  <a:pt x="974" y="683"/>
                </a:cubicBezTo>
                <a:cubicBezTo>
                  <a:pt x="974" y="30"/>
                  <a:pt x="974" y="30"/>
                  <a:pt x="974" y="30"/>
                </a:cubicBezTo>
                <a:cubicBezTo>
                  <a:pt x="974" y="13"/>
                  <a:pt x="960" y="0"/>
                  <a:pt x="943" y="0"/>
                </a:cubicBezTo>
                <a:close/>
                <a:moveTo>
                  <a:pt x="918" y="634"/>
                </a:moveTo>
                <a:cubicBezTo>
                  <a:pt x="918" y="649"/>
                  <a:pt x="906" y="660"/>
                  <a:pt x="892" y="660"/>
                </a:cubicBezTo>
                <a:cubicBezTo>
                  <a:pt x="84" y="660"/>
                  <a:pt x="84" y="660"/>
                  <a:pt x="84" y="660"/>
                </a:cubicBezTo>
                <a:cubicBezTo>
                  <a:pt x="69" y="660"/>
                  <a:pt x="57" y="649"/>
                  <a:pt x="57" y="634"/>
                </a:cubicBezTo>
                <a:cubicBezTo>
                  <a:pt x="57" y="79"/>
                  <a:pt x="57" y="79"/>
                  <a:pt x="57" y="79"/>
                </a:cubicBezTo>
                <a:cubicBezTo>
                  <a:pt x="57" y="64"/>
                  <a:pt x="69" y="53"/>
                  <a:pt x="84" y="53"/>
                </a:cubicBezTo>
                <a:cubicBezTo>
                  <a:pt x="892" y="53"/>
                  <a:pt x="892" y="53"/>
                  <a:pt x="892" y="53"/>
                </a:cubicBezTo>
                <a:cubicBezTo>
                  <a:pt x="906" y="53"/>
                  <a:pt x="918" y="64"/>
                  <a:pt x="918" y="79"/>
                </a:cubicBezTo>
                <a:cubicBezTo>
                  <a:pt x="918" y="634"/>
                  <a:pt x="918" y="634"/>
                  <a:pt x="918" y="634"/>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505050"/>
              </a:solidFill>
            </a:endParaRPr>
          </a:p>
        </p:txBody>
      </p:sp>
      <p:sp>
        <p:nvSpPr>
          <p:cNvPr id="226" name="Freeform 21"/>
          <p:cNvSpPr>
            <a:spLocks noEditPoints="1"/>
          </p:cNvSpPr>
          <p:nvPr/>
        </p:nvSpPr>
        <p:spPr bwMode="auto">
          <a:xfrm>
            <a:off x="9106165" y="4886557"/>
            <a:ext cx="2006223" cy="298028"/>
          </a:xfrm>
          <a:custGeom>
            <a:avLst/>
            <a:gdLst>
              <a:gd name="T0" fmla="*/ 129 w 1973"/>
              <a:gd name="T1" fmla="*/ 26 h 290"/>
              <a:gd name="T2" fmla="*/ 285 w 1973"/>
              <a:gd name="T3" fmla="*/ 0 h 290"/>
              <a:gd name="T4" fmla="*/ 120 w 1973"/>
              <a:gd name="T5" fmla="*/ 266 h 290"/>
              <a:gd name="T6" fmla="*/ 0 w 1973"/>
              <a:gd name="T7" fmla="*/ 142 h 290"/>
              <a:gd name="T8" fmla="*/ 124 w 1973"/>
              <a:gd name="T9" fmla="*/ 23 h 290"/>
              <a:gd name="T10" fmla="*/ 290 w 1973"/>
              <a:gd name="T11" fmla="*/ 150 h 290"/>
              <a:gd name="T12" fmla="*/ 194 w 1973"/>
              <a:gd name="T13" fmla="*/ 277 h 290"/>
              <a:gd name="T14" fmla="*/ 507 w 1973"/>
              <a:gd name="T15" fmla="*/ 148 h 290"/>
              <a:gd name="T16" fmla="*/ 585 w 1973"/>
              <a:gd name="T17" fmla="*/ 58 h 290"/>
              <a:gd name="T18" fmla="*/ 499 w 1973"/>
              <a:gd name="T19" fmla="*/ 58 h 290"/>
              <a:gd name="T20" fmla="*/ 401 w 1973"/>
              <a:gd name="T21" fmla="*/ 61 h 290"/>
              <a:gd name="T22" fmla="*/ 432 w 1973"/>
              <a:gd name="T23" fmla="*/ 232 h 290"/>
              <a:gd name="T24" fmla="*/ 1400 w 1973"/>
              <a:gd name="T25" fmla="*/ 232 h 290"/>
              <a:gd name="T26" fmla="*/ 1493 w 1973"/>
              <a:gd name="T27" fmla="*/ 183 h 290"/>
              <a:gd name="T28" fmla="*/ 1534 w 1973"/>
              <a:gd name="T29" fmla="*/ 229 h 290"/>
              <a:gd name="T30" fmla="*/ 1384 w 1973"/>
              <a:gd name="T31" fmla="*/ 222 h 290"/>
              <a:gd name="T32" fmla="*/ 1487 w 1973"/>
              <a:gd name="T33" fmla="*/ 165 h 290"/>
              <a:gd name="T34" fmla="*/ 911 w 1973"/>
              <a:gd name="T35" fmla="*/ 50 h 290"/>
              <a:gd name="T36" fmla="*/ 881 w 1973"/>
              <a:gd name="T37" fmla="*/ 113 h 290"/>
              <a:gd name="T38" fmla="*/ 860 w 1973"/>
              <a:gd name="T39" fmla="*/ 234 h 290"/>
              <a:gd name="T40" fmla="*/ 817 w 1973"/>
              <a:gd name="T41" fmla="*/ 168 h 290"/>
              <a:gd name="T42" fmla="*/ 1067 w 1973"/>
              <a:gd name="T43" fmla="*/ 111 h 290"/>
              <a:gd name="T44" fmla="*/ 1153 w 1973"/>
              <a:gd name="T45" fmla="*/ 139 h 290"/>
              <a:gd name="T46" fmla="*/ 1204 w 1973"/>
              <a:gd name="T47" fmla="*/ 229 h 290"/>
              <a:gd name="T48" fmla="*/ 1194 w 1973"/>
              <a:gd name="T49" fmla="*/ 205 h 290"/>
              <a:gd name="T50" fmla="*/ 1145 w 1973"/>
              <a:gd name="T51" fmla="*/ 111 h 290"/>
              <a:gd name="T52" fmla="*/ 1085 w 1973"/>
              <a:gd name="T53" fmla="*/ 107 h 290"/>
              <a:gd name="T54" fmla="*/ 1889 w 1973"/>
              <a:gd name="T55" fmla="*/ 175 h 290"/>
              <a:gd name="T56" fmla="*/ 1925 w 1973"/>
              <a:gd name="T57" fmla="*/ 105 h 290"/>
              <a:gd name="T58" fmla="*/ 1964 w 1973"/>
              <a:gd name="T59" fmla="*/ 222 h 290"/>
              <a:gd name="T60" fmla="*/ 1952 w 1973"/>
              <a:gd name="T61" fmla="*/ 158 h 290"/>
              <a:gd name="T62" fmla="*/ 1054 w 1973"/>
              <a:gd name="T63" fmla="*/ 197 h 290"/>
              <a:gd name="T64" fmla="*/ 1011 w 1973"/>
              <a:gd name="T65" fmla="*/ 123 h 290"/>
              <a:gd name="T66" fmla="*/ 958 w 1973"/>
              <a:gd name="T67" fmla="*/ 182 h 290"/>
              <a:gd name="T68" fmla="*/ 670 w 1973"/>
              <a:gd name="T69" fmla="*/ 110 h 290"/>
              <a:gd name="T70" fmla="*/ 690 w 1973"/>
              <a:gd name="T71" fmla="*/ 163 h 290"/>
              <a:gd name="T72" fmla="*/ 756 w 1973"/>
              <a:gd name="T73" fmla="*/ 232 h 290"/>
              <a:gd name="T74" fmla="*/ 746 w 1973"/>
              <a:gd name="T75" fmla="*/ 106 h 290"/>
              <a:gd name="T76" fmla="*/ 1746 w 1973"/>
              <a:gd name="T77" fmla="*/ 232 h 290"/>
              <a:gd name="T78" fmla="*/ 1744 w 1973"/>
              <a:gd name="T79" fmla="*/ 111 h 290"/>
              <a:gd name="T80" fmla="*/ 1680 w 1973"/>
              <a:gd name="T81" fmla="*/ 109 h 290"/>
              <a:gd name="T82" fmla="*/ 1707 w 1973"/>
              <a:gd name="T83" fmla="*/ 235 h 290"/>
              <a:gd name="T84" fmla="*/ 1545 w 1973"/>
              <a:gd name="T85" fmla="*/ 232 h 290"/>
              <a:gd name="T86" fmla="*/ 1571 w 1973"/>
              <a:gd name="T87" fmla="*/ 215 h 290"/>
              <a:gd name="T88" fmla="*/ 1548 w 1973"/>
              <a:gd name="T89" fmla="*/ 109 h 290"/>
              <a:gd name="T90" fmla="*/ 1319 w 1973"/>
              <a:gd name="T91" fmla="*/ 114 h 290"/>
              <a:gd name="T92" fmla="*/ 1304 w 1973"/>
              <a:gd name="T93" fmla="*/ 204 h 290"/>
              <a:gd name="T94" fmla="*/ 1255 w 1973"/>
              <a:gd name="T95" fmla="*/ 231 h 290"/>
              <a:gd name="T96" fmla="*/ 1269 w 1973"/>
              <a:gd name="T97" fmla="*/ 137 h 290"/>
              <a:gd name="T98" fmla="*/ 1816 w 1973"/>
              <a:gd name="T99" fmla="*/ 110 h 290"/>
              <a:gd name="T100" fmla="*/ 1815 w 1973"/>
              <a:gd name="T101" fmla="*/ 232 h 290"/>
              <a:gd name="T102" fmla="*/ 1861 w 1973"/>
              <a:gd name="T103" fmla="*/ 127 h 290"/>
              <a:gd name="T104" fmla="*/ 620 w 1973"/>
              <a:gd name="T105" fmla="*/ 229 h 290"/>
              <a:gd name="T106" fmla="*/ 622 w 1973"/>
              <a:gd name="T107" fmla="*/ 107 h 290"/>
              <a:gd name="T108" fmla="*/ 617 w 1973"/>
              <a:gd name="T109" fmla="*/ 67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73" h="290">
                <a:moveTo>
                  <a:pt x="291" y="0"/>
                </a:moveTo>
                <a:cubicBezTo>
                  <a:pt x="291" y="3"/>
                  <a:pt x="291" y="6"/>
                  <a:pt x="291" y="10"/>
                </a:cubicBezTo>
                <a:cubicBezTo>
                  <a:pt x="291" y="53"/>
                  <a:pt x="291" y="96"/>
                  <a:pt x="290" y="139"/>
                </a:cubicBezTo>
                <a:cubicBezTo>
                  <a:pt x="290" y="143"/>
                  <a:pt x="291" y="143"/>
                  <a:pt x="287" y="143"/>
                </a:cubicBezTo>
                <a:cubicBezTo>
                  <a:pt x="235" y="143"/>
                  <a:pt x="184" y="143"/>
                  <a:pt x="133" y="143"/>
                </a:cubicBezTo>
                <a:cubicBezTo>
                  <a:pt x="128" y="143"/>
                  <a:pt x="129" y="143"/>
                  <a:pt x="129" y="139"/>
                </a:cubicBezTo>
                <a:cubicBezTo>
                  <a:pt x="129" y="101"/>
                  <a:pt x="129" y="64"/>
                  <a:pt x="129" y="26"/>
                </a:cubicBezTo>
                <a:cubicBezTo>
                  <a:pt x="129" y="26"/>
                  <a:pt x="129" y="25"/>
                  <a:pt x="129" y="25"/>
                </a:cubicBezTo>
                <a:cubicBezTo>
                  <a:pt x="129" y="22"/>
                  <a:pt x="129" y="22"/>
                  <a:pt x="131" y="22"/>
                </a:cubicBezTo>
                <a:cubicBezTo>
                  <a:pt x="136" y="21"/>
                  <a:pt x="142" y="20"/>
                  <a:pt x="147" y="20"/>
                </a:cubicBezTo>
                <a:cubicBezTo>
                  <a:pt x="161" y="18"/>
                  <a:pt x="174" y="16"/>
                  <a:pt x="187" y="14"/>
                </a:cubicBezTo>
                <a:cubicBezTo>
                  <a:pt x="200" y="12"/>
                  <a:pt x="213" y="11"/>
                  <a:pt x="226" y="9"/>
                </a:cubicBezTo>
                <a:cubicBezTo>
                  <a:pt x="239" y="7"/>
                  <a:pt x="252" y="5"/>
                  <a:pt x="266" y="3"/>
                </a:cubicBezTo>
                <a:cubicBezTo>
                  <a:pt x="272" y="2"/>
                  <a:pt x="279" y="1"/>
                  <a:pt x="285" y="0"/>
                </a:cubicBezTo>
                <a:cubicBezTo>
                  <a:pt x="286" y="0"/>
                  <a:pt x="286" y="1"/>
                  <a:pt x="287" y="0"/>
                </a:cubicBezTo>
                <a:cubicBezTo>
                  <a:pt x="288" y="0"/>
                  <a:pt x="289" y="0"/>
                  <a:pt x="291" y="0"/>
                </a:cubicBezTo>
                <a:close/>
                <a:moveTo>
                  <a:pt x="0" y="249"/>
                </a:moveTo>
                <a:cubicBezTo>
                  <a:pt x="0" y="250"/>
                  <a:pt x="1" y="250"/>
                  <a:pt x="2" y="250"/>
                </a:cubicBezTo>
                <a:cubicBezTo>
                  <a:pt x="15" y="252"/>
                  <a:pt x="29" y="254"/>
                  <a:pt x="42" y="255"/>
                </a:cubicBezTo>
                <a:cubicBezTo>
                  <a:pt x="55" y="257"/>
                  <a:pt x="68" y="259"/>
                  <a:pt x="82" y="261"/>
                </a:cubicBezTo>
                <a:cubicBezTo>
                  <a:pt x="95" y="263"/>
                  <a:pt x="108" y="265"/>
                  <a:pt x="120" y="266"/>
                </a:cubicBezTo>
                <a:cubicBezTo>
                  <a:pt x="124" y="267"/>
                  <a:pt x="124" y="267"/>
                  <a:pt x="124" y="263"/>
                </a:cubicBezTo>
                <a:cubicBezTo>
                  <a:pt x="124" y="226"/>
                  <a:pt x="124" y="188"/>
                  <a:pt x="124" y="151"/>
                </a:cubicBezTo>
                <a:cubicBezTo>
                  <a:pt x="124" y="147"/>
                  <a:pt x="125" y="147"/>
                  <a:pt x="120" y="147"/>
                </a:cubicBezTo>
                <a:cubicBezTo>
                  <a:pt x="89" y="147"/>
                  <a:pt x="57" y="147"/>
                  <a:pt x="25" y="147"/>
                </a:cubicBezTo>
                <a:cubicBezTo>
                  <a:pt x="17" y="147"/>
                  <a:pt x="8" y="147"/>
                  <a:pt x="0" y="147"/>
                </a:cubicBezTo>
                <a:cubicBezTo>
                  <a:pt x="0" y="181"/>
                  <a:pt x="0" y="215"/>
                  <a:pt x="0" y="249"/>
                </a:cubicBezTo>
                <a:close/>
                <a:moveTo>
                  <a:pt x="0" y="142"/>
                </a:moveTo>
                <a:cubicBezTo>
                  <a:pt x="1" y="143"/>
                  <a:pt x="2" y="143"/>
                  <a:pt x="3" y="143"/>
                </a:cubicBezTo>
                <a:cubicBezTo>
                  <a:pt x="42" y="143"/>
                  <a:pt x="81" y="143"/>
                  <a:pt x="120" y="143"/>
                </a:cubicBezTo>
                <a:cubicBezTo>
                  <a:pt x="120" y="143"/>
                  <a:pt x="121" y="143"/>
                  <a:pt x="122" y="143"/>
                </a:cubicBezTo>
                <a:cubicBezTo>
                  <a:pt x="124" y="143"/>
                  <a:pt x="124" y="143"/>
                  <a:pt x="124" y="140"/>
                </a:cubicBezTo>
                <a:cubicBezTo>
                  <a:pt x="124" y="140"/>
                  <a:pt x="124" y="140"/>
                  <a:pt x="124" y="139"/>
                </a:cubicBezTo>
                <a:cubicBezTo>
                  <a:pt x="124" y="102"/>
                  <a:pt x="124" y="64"/>
                  <a:pt x="124" y="26"/>
                </a:cubicBezTo>
                <a:cubicBezTo>
                  <a:pt x="124" y="25"/>
                  <a:pt x="124" y="24"/>
                  <a:pt x="124" y="23"/>
                </a:cubicBezTo>
                <a:cubicBezTo>
                  <a:pt x="123" y="23"/>
                  <a:pt x="123" y="23"/>
                  <a:pt x="122" y="23"/>
                </a:cubicBezTo>
                <a:cubicBezTo>
                  <a:pt x="109" y="25"/>
                  <a:pt x="95" y="27"/>
                  <a:pt x="82" y="29"/>
                </a:cubicBezTo>
                <a:cubicBezTo>
                  <a:pt x="69" y="31"/>
                  <a:pt x="57" y="32"/>
                  <a:pt x="44" y="34"/>
                </a:cubicBezTo>
                <a:cubicBezTo>
                  <a:pt x="29" y="36"/>
                  <a:pt x="14" y="38"/>
                  <a:pt x="0" y="40"/>
                </a:cubicBezTo>
                <a:cubicBezTo>
                  <a:pt x="0" y="74"/>
                  <a:pt x="0" y="108"/>
                  <a:pt x="0" y="142"/>
                </a:cubicBezTo>
                <a:close/>
                <a:moveTo>
                  <a:pt x="290" y="289"/>
                </a:moveTo>
                <a:cubicBezTo>
                  <a:pt x="291" y="242"/>
                  <a:pt x="291" y="196"/>
                  <a:pt x="290" y="150"/>
                </a:cubicBezTo>
                <a:cubicBezTo>
                  <a:pt x="290" y="147"/>
                  <a:pt x="290" y="147"/>
                  <a:pt x="288" y="147"/>
                </a:cubicBezTo>
                <a:cubicBezTo>
                  <a:pt x="236" y="147"/>
                  <a:pt x="184" y="147"/>
                  <a:pt x="132" y="147"/>
                </a:cubicBezTo>
                <a:cubicBezTo>
                  <a:pt x="129" y="147"/>
                  <a:pt x="129" y="147"/>
                  <a:pt x="129" y="150"/>
                </a:cubicBezTo>
                <a:cubicBezTo>
                  <a:pt x="129" y="188"/>
                  <a:pt x="129" y="227"/>
                  <a:pt x="129" y="265"/>
                </a:cubicBezTo>
                <a:cubicBezTo>
                  <a:pt x="129" y="268"/>
                  <a:pt x="129" y="268"/>
                  <a:pt x="131" y="268"/>
                </a:cubicBezTo>
                <a:cubicBezTo>
                  <a:pt x="139" y="269"/>
                  <a:pt x="148" y="270"/>
                  <a:pt x="156" y="271"/>
                </a:cubicBezTo>
                <a:cubicBezTo>
                  <a:pt x="169" y="273"/>
                  <a:pt x="182" y="275"/>
                  <a:pt x="194" y="277"/>
                </a:cubicBezTo>
                <a:cubicBezTo>
                  <a:pt x="208" y="279"/>
                  <a:pt x="221" y="280"/>
                  <a:pt x="234" y="282"/>
                </a:cubicBezTo>
                <a:cubicBezTo>
                  <a:pt x="247" y="284"/>
                  <a:pt x="260" y="286"/>
                  <a:pt x="274" y="288"/>
                </a:cubicBezTo>
                <a:cubicBezTo>
                  <a:pt x="279" y="289"/>
                  <a:pt x="285" y="289"/>
                  <a:pt x="290" y="290"/>
                </a:cubicBezTo>
                <a:cubicBezTo>
                  <a:pt x="290" y="289"/>
                  <a:pt x="290" y="289"/>
                  <a:pt x="290" y="289"/>
                </a:cubicBezTo>
                <a:close/>
                <a:moveTo>
                  <a:pt x="492" y="95"/>
                </a:moveTo>
                <a:cubicBezTo>
                  <a:pt x="492" y="95"/>
                  <a:pt x="492" y="96"/>
                  <a:pt x="492" y="97"/>
                </a:cubicBezTo>
                <a:cubicBezTo>
                  <a:pt x="497" y="114"/>
                  <a:pt x="502" y="131"/>
                  <a:pt x="507" y="148"/>
                </a:cubicBezTo>
                <a:cubicBezTo>
                  <a:pt x="514" y="175"/>
                  <a:pt x="522" y="202"/>
                  <a:pt x="530" y="230"/>
                </a:cubicBezTo>
                <a:cubicBezTo>
                  <a:pt x="531" y="232"/>
                  <a:pt x="531" y="232"/>
                  <a:pt x="533" y="232"/>
                </a:cubicBezTo>
                <a:cubicBezTo>
                  <a:pt x="539" y="232"/>
                  <a:pt x="546" y="232"/>
                  <a:pt x="552" y="232"/>
                </a:cubicBezTo>
                <a:cubicBezTo>
                  <a:pt x="555" y="232"/>
                  <a:pt x="555" y="232"/>
                  <a:pt x="555" y="229"/>
                </a:cubicBezTo>
                <a:cubicBezTo>
                  <a:pt x="571" y="173"/>
                  <a:pt x="587" y="117"/>
                  <a:pt x="603" y="61"/>
                </a:cubicBezTo>
                <a:cubicBezTo>
                  <a:pt x="603" y="60"/>
                  <a:pt x="604" y="59"/>
                  <a:pt x="603" y="58"/>
                </a:cubicBezTo>
                <a:cubicBezTo>
                  <a:pt x="597" y="58"/>
                  <a:pt x="591" y="58"/>
                  <a:pt x="585" y="58"/>
                </a:cubicBezTo>
                <a:cubicBezTo>
                  <a:pt x="582" y="58"/>
                  <a:pt x="582" y="58"/>
                  <a:pt x="581" y="61"/>
                </a:cubicBezTo>
                <a:cubicBezTo>
                  <a:pt x="569" y="107"/>
                  <a:pt x="556" y="153"/>
                  <a:pt x="544" y="199"/>
                </a:cubicBezTo>
                <a:cubicBezTo>
                  <a:pt x="544" y="201"/>
                  <a:pt x="544" y="202"/>
                  <a:pt x="542" y="203"/>
                </a:cubicBezTo>
                <a:cubicBezTo>
                  <a:pt x="542" y="203"/>
                  <a:pt x="542" y="202"/>
                  <a:pt x="542" y="201"/>
                </a:cubicBezTo>
                <a:cubicBezTo>
                  <a:pt x="532" y="165"/>
                  <a:pt x="522" y="130"/>
                  <a:pt x="512" y="94"/>
                </a:cubicBezTo>
                <a:cubicBezTo>
                  <a:pt x="509" y="83"/>
                  <a:pt x="506" y="72"/>
                  <a:pt x="503" y="61"/>
                </a:cubicBezTo>
                <a:cubicBezTo>
                  <a:pt x="503" y="58"/>
                  <a:pt x="503" y="58"/>
                  <a:pt x="499" y="58"/>
                </a:cubicBezTo>
                <a:cubicBezTo>
                  <a:pt x="495" y="58"/>
                  <a:pt x="491" y="58"/>
                  <a:pt x="487" y="58"/>
                </a:cubicBezTo>
                <a:cubicBezTo>
                  <a:pt x="483" y="58"/>
                  <a:pt x="483" y="58"/>
                  <a:pt x="482" y="62"/>
                </a:cubicBezTo>
                <a:cubicBezTo>
                  <a:pt x="468" y="108"/>
                  <a:pt x="455" y="154"/>
                  <a:pt x="442" y="200"/>
                </a:cubicBezTo>
                <a:cubicBezTo>
                  <a:pt x="441" y="201"/>
                  <a:pt x="441" y="202"/>
                  <a:pt x="441" y="203"/>
                </a:cubicBezTo>
                <a:cubicBezTo>
                  <a:pt x="440" y="202"/>
                  <a:pt x="440" y="201"/>
                  <a:pt x="440" y="201"/>
                </a:cubicBezTo>
                <a:cubicBezTo>
                  <a:pt x="432" y="174"/>
                  <a:pt x="425" y="148"/>
                  <a:pt x="418" y="122"/>
                </a:cubicBezTo>
                <a:cubicBezTo>
                  <a:pt x="412" y="101"/>
                  <a:pt x="406" y="81"/>
                  <a:pt x="401" y="61"/>
                </a:cubicBezTo>
                <a:cubicBezTo>
                  <a:pt x="400" y="58"/>
                  <a:pt x="400" y="58"/>
                  <a:pt x="397" y="58"/>
                </a:cubicBezTo>
                <a:cubicBezTo>
                  <a:pt x="391" y="58"/>
                  <a:pt x="386" y="58"/>
                  <a:pt x="380" y="58"/>
                </a:cubicBezTo>
                <a:cubicBezTo>
                  <a:pt x="379" y="58"/>
                  <a:pt x="378" y="57"/>
                  <a:pt x="378" y="58"/>
                </a:cubicBezTo>
                <a:cubicBezTo>
                  <a:pt x="378" y="59"/>
                  <a:pt x="378" y="60"/>
                  <a:pt x="378" y="61"/>
                </a:cubicBezTo>
                <a:cubicBezTo>
                  <a:pt x="388" y="94"/>
                  <a:pt x="398" y="128"/>
                  <a:pt x="408" y="161"/>
                </a:cubicBezTo>
                <a:cubicBezTo>
                  <a:pt x="414" y="184"/>
                  <a:pt x="421" y="206"/>
                  <a:pt x="427" y="229"/>
                </a:cubicBezTo>
                <a:cubicBezTo>
                  <a:pt x="428" y="232"/>
                  <a:pt x="428" y="232"/>
                  <a:pt x="432" y="232"/>
                </a:cubicBezTo>
                <a:cubicBezTo>
                  <a:pt x="437" y="232"/>
                  <a:pt x="443" y="232"/>
                  <a:pt x="449" y="232"/>
                </a:cubicBezTo>
                <a:cubicBezTo>
                  <a:pt x="452" y="232"/>
                  <a:pt x="452" y="232"/>
                  <a:pt x="453" y="229"/>
                </a:cubicBezTo>
                <a:cubicBezTo>
                  <a:pt x="465" y="186"/>
                  <a:pt x="477" y="143"/>
                  <a:pt x="489" y="100"/>
                </a:cubicBezTo>
                <a:cubicBezTo>
                  <a:pt x="490" y="99"/>
                  <a:pt x="491" y="97"/>
                  <a:pt x="491" y="95"/>
                </a:cubicBezTo>
                <a:cubicBezTo>
                  <a:pt x="491" y="95"/>
                  <a:pt x="491" y="95"/>
                  <a:pt x="492" y="95"/>
                </a:cubicBezTo>
                <a:close/>
                <a:moveTo>
                  <a:pt x="1382" y="232"/>
                </a:moveTo>
                <a:cubicBezTo>
                  <a:pt x="1388" y="232"/>
                  <a:pt x="1394" y="232"/>
                  <a:pt x="1400" y="232"/>
                </a:cubicBezTo>
                <a:cubicBezTo>
                  <a:pt x="1402" y="232"/>
                  <a:pt x="1403" y="231"/>
                  <a:pt x="1403" y="230"/>
                </a:cubicBezTo>
                <a:cubicBezTo>
                  <a:pt x="1407" y="220"/>
                  <a:pt x="1410" y="211"/>
                  <a:pt x="1413" y="202"/>
                </a:cubicBezTo>
                <a:cubicBezTo>
                  <a:pt x="1415" y="196"/>
                  <a:pt x="1417" y="191"/>
                  <a:pt x="1419" y="186"/>
                </a:cubicBezTo>
                <a:cubicBezTo>
                  <a:pt x="1420" y="184"/>
                  <a:pt x="1420" y="183"/>
                  <a:pt x="1422" y="183"/>
                </a:cubicBezTo>
                <a:cubicBezTo>
                  <a:pt x="1423" y="184"/>
                  <a:pt x="1423" y="183"/>
                  <a:pt x="1423" y="183"/>
                </a:cubicBezTo>
                <a:cubicBezTo>
                  <a:pt x="1446" y="183"/>
                  <a:pt x="1468" y="183"/>
                  <a:pt x="1491" y="183"/>
                </a:cubicBezTo>
                <a:cubicBezTo>
                  <a:pt x="1491" y="183"/>
                  <a:pt x="1492" y="183"/>
                  <a:pt x="1493" y="183"/>
                </a:cubicBezTo>
                <a:cubicBezTo>
                  <a:pt x="1493" y="183"/>
                  <a:pt x="1494" y="184"/>
                  <a:pt x="1494" y="185"/>
                </a:cubicBezTo>
                <a:cubicBezTo>
                  <a:pt x="1495" y="185"/>
                  <a:pt x="1495" y="186"/>
                  <a:pt x="1495" y="187"/>
                </a:cubicBezTo>
                <a:cubicBezTo>
                  <a:pt x="1501" y="201"/>
                  <a:pt x="1506" y="216"/>
                  <a:pt x="1511" y="230"/>
                </a:cubicBezTo>
                <a:cubicBezTo>
                  <a:pt x="1512" y="231"/>
                  <a:pt x="1513" y="232"/>
                  <a:pt x="1514" y="232"/>
                </a:cubicBezTo>
                <a:cubicBezTo>
                  <a:pt x="1521" y="232"/>
                  <a:pt x="1527" y="232"/>
                  <a:pt x="1533" y="232"/>
                </a:cubicBezTo>
                <a:cubicBezTo>
                  <a:pt x="1533" y="232"/>
                  <a:pt x="1534" y="232"/>
                  <a:pt x="1535" y="231"/>
                </a:cubicBezTo>
                <a:cubicBezTo>
                  <a:pt x="1534" y="231"/>
                  <a:pt x="1534" y="230"/>
                  <a:pt x="1534" y="229"/>
                </a:cubicBezTo>
                <a:cubicBezTo>
                  <a:pt x="1515" y="180"/>
                  <a:pt x="1496" y="132"/>
                  <a:pt x="1478" y="83"/>
                </a:cubicBezTo>
                <a:cubicBezTo>
                  <a:pt x="1475" y="76"/>
                  <a:pt x="1472" y="68"/>
                  <a:pt x="1469" y="60"/>
                </a:cubicBezTo>
                <a:cubicBezTo>
                  <a:pt x="1468" y="59"/>
                  <a:pt x="1468" y="58"/>
                  <a:pt x="1466" y="58"/>
                </a:cubicBezTo>
                <a:cubicBezTo>
                  <a:pt x="1460" y="58"/>
                  <a:pt x="1454" y="58"/>
                  <a:pt x="1448" y="58"/>
                </a:cubicBezTo>
                <a:cubicBezTo>
                  <a:pt x="1447" y="58"/>
                  <a:pt x="1446" y="58"/>
                  <a:pt x="1446" y="59"/>
                </a:cubicBezTo>
                <a:cubicBezTo>
                  <a:pt x="1446" y="60"/>
                  <a:pt x="1445" y="60"/>
                  <a:pt x="1445" y="61"/>
                </a:cubicBezTo>
                <a:cubicBezTo>
                  <a:pt x="1425" y="115"/>
                  <a:pt x="1404" y="168"/>
                  <a:pt x="1384" y="222"/>
                </a:cubicBezTo>
                <a:cubicBezTo>
                  <a:pt x="1382" y="225"/>
                  <a:pt x="1381" y="228"/>
                  <a:pt x="1380" y="232"/>
                </a:cubicBezTo>
                <a:cubicBezTo>
                  <a:pt x="1381" y="232"/>
                  <a:pt x="1381" y="232"/>
                  <a:pt x="1382" y="232"/>
                </a:cubicBezTo>
                <a:close/>
                <a:moveTo>
                  <a:pt x="1487" y="165"/>
                </a:moveTo>
                <a:cubicBezTo>
                  <a:pt x="1467" y="165"/>
                  <a:pt x="1447" y="165"/>
                  <a:pt x="1427" y="165"/>
                </a:cubicBezTo>
                <a:cubicBezTo>
                  <a:pt x="1437" y="138"/>
                  <a:pt x="1446" y="111"/>
                  <a:pt x="1456" y="84"/>
                </a:cubicBezTo>
                <a:cubicBezTo>
                  <a:pt x="1457" y="84"/>
                  <a:pt x="1457" y="84"/>
                  <a:pt x="1457" y="84"/>
                </a:cubicBezTo>
                <a:cubicBezTo>
                  <a:pt x="1467" y="111"/>
                  <a:pt x="1477" y="138"/>
                  <a:pt x="1487" y="165"/>
                </a:cubicBezTo>
                <a:close/>
                <a:moveTo>
                  <a:pt x="891" y="215"/>
                </a:moveTo>
                <a:cubicBezTo>
                  <a:pt x="891" y="220"/>
                  <a:pt x="891" y="225"/>
                  <a:pt x="891" y="230"/>
                </a:cubicBezTo>
                <a:cubicBezTo>
                  <a:pt x="891" y="232"/>
                  <a:pt x="891" y="232"/>
                  <a:pt x="893" y="232"/>
                </a:cubicBezTo>
                <a:cubicBezTo>
                  <a:pt x="898" y="232"/>
                  <a:pt x="902" y="232"/>
                  <a:pt x="907" y="232"/>
                </a:cubicBezTo>
                <a:cubicBezTo>
                  <a:pt x="912" y="232"/>
                  <a:pt x="911" y="233"/>
                  <a:pt x="911" y="228"/>
                </a:cubicBezTo>
                <a:cubicBezTo>
                  <a:pt x="911" y="169"/>
                  <a:pt x="911" y="110"/>
                  <a:pt x="911" y="52"/>
                </a:cubicBezTo>
                <a:cubicBezTo>
                  <a:pt x="911" y="51"/>
                  <a:pt x="911" y="50"/>
                  <a:pt x="911" y="50"/>
                </a:cubicBezTo>
                <a:cubicBezTo>
                  <a:pt x="911" y="48"/>
                  <a:pt x="910" y="48"/>
                  <a:pt x="909" y="48"/>
                </a:cubicBezTo>
                <a:cubicBezTo>
                  <a:pt x="904" y="48"/>
                  <a:pt x="900" y="48"/>
                  <a:pt x="895" y="48"/>
                </a:cubicBezTo>
                <a:cubicBezTo>
                  <a:pt x="890" y="48"/>
                  <a:pt x="891" y="47"/>
                  <a:pt x="891" y="52"/>
                </a:cubicBezTo>
                <a:cubicBezTo>
                  <a:pt x="891" y="75"/>
                  <a:pt x="891" y="98"/>
                  <a:pt x="891" y="121"/>
                </a:cubicBezTo>
                <a:cubicBezTo>
                  <a:pt x="891" y="122"/>
                  <a:pt x="891" y="123"/>
                  <a:pt x="890" y="124"/>
                </a:cubicBezTo>
                <a:cubicBezTo>
                  <a:pt x="889" y="122"/>
                  <a:pt x="888" y="120"/>
                  <a:pt x="886" y="118"/>
                </a:cubicBezTo>
                <a:cubicBezTo>
                  <a:pt x="885" y="117"/>
                  <a:pt x="883" y="115"/>
                  <a:pt x="881" y="113"/>
                </a:cubicBezTo>
                <a:cubicBezTo>
                  <a:pt x="874" y="107"/>
                  <a:pt x="865" y="105"/>
                  <a:pt x="856" y="105"/>
                </a:cubicBezTo>
                <a:cubicBezTo>
                  <a:pt x="840" y="104"/>
                  <a:pt x="825" y="109"/>
                  <a:pt x="814" y="121"/>
                </a:cubicBezTo>
                <a:cubicBezTo>
                  <a:pt x="807" y="128"/>
                  <a:pt x="803" y="136"/>
                  <a:pt x="800" y="146"/>
                </a:cubicBezTo>
                <a:cubicBezTo>
                  <a:pt x="796" y="158"/>
                  <a:pt x="795" y="171"/>
                  <a:pt x="797" y="183"/>
                </a:cubicBezTo>
                <a:cubicBezTo>
                  <a:pt x="798" y="193"/>
                  <a:pt x="800" y="203"/>
                  <a:pt x="805" y="211"/>
                </a:cubicBezTo>
                <a:cubicBezTo>
                  <a:pt x="812" y="223"/>
                  <a:pt x="821" y="230"/>
                  <a:pt x="834" y="234"/>
                </a:cubicBezTo>
                <a:cubicBezTo>
                  <a:pt x="843" y="236"/>
                  <a:pt x="851" y="236"/>
                  <a:pt x="860" y="234"/>
                </a:cubicBezTo>
                <a:cubicBezTo>
                  <a:pt x="870" y="232"/>
                  <a:pt x="879" y="226"/>
                  <a:pt x="886" y="218"/>
                </a:cubicBezTo>
                <a:cubicBezTo>
                  <a:pt x="887" y="216"/>
                  <a:pt x="889" y="214"/>
                  <a:pt x="891" y="211"/>
                </a:cubicBezTo>
                <a:cubicBezTo>
                  <a:pt x="891" y="213"/>
                  <a:pt x="891" y="214"/>
                  <a:pt x="891" y="215"/>
                </a:cubicBezTo>
                <a:close/>
                <a:moveTo>
                  <a:pt x="890" y="186"/>
                </a:moveTo>
                <a:cubicBezTo>
                  <a:pt x="887" y="200"/>
                  <a:pt x="880" y="210"/>
                  <a:pt x="867" y="215"/>
                </a:cubicBezTo>
                <a:cubicBezTo>
                  <a:pt x="853" y="221"/>
                  <a:pt x="831" y="219"/>
                  <a:pt x="822" y="197"/>
                </a:cubicBezTo>
                <a:cubicBezTo>
                  <a:pt x="817" y="188"/>
                  <a:pt x="816" y="178"/>
                  <a:pt x="817" y="168"/>
                </a:cubicBezTo>
                <a:cubicBezTo>
                  <a:pt x="817" y="161"/>
                  <a:pt x="818" y="154"/>
                  <a:pt x="820" y="147"/>
                </a:cubicBezTo>
                <a:cubicBezTo>
                  <a:pt x="824" y="137"/>
                  <a:pt x="830" y="129"/>
                  <a:pt x="840" y="125"/>
                </a:cubicBezTo>
                <a:cubicBezTo>
                  <a:pt x="861" y="116"/>
                  <a:pt x="882" y="126"/>
                  <a:pt x="889" y="145"/>
                </a:cubicBezTo>
                <a:cubicBezTo>
                  <a:pt x="890" y="149"/>
                  <a:pt x="891" y="153"/>
                  <a:pt x="891" y="157"/>
                </a:cubicBezTo>
                <a:cubicBezTo>
                  <a:pt x="891" y="161"/>
                  <a:pt x="891" y="164"/>
                  <a:pt x="891" y="168"/>
                </a:cubicBezTo>
                <a:cubicBezTo>
                  <a:pt x="891" y="174"/>
                  <a:pt x="891" y="180"/>
                  <a:pt x="890" y="186"/>
                </a:cubicBezTo>
                <a:close/>
                <a:moveTo>
                  <a:pt x="1067" y="111"/>
                </a:moveTo>
                <a:cubicBezTo>
                  <a:pt x="1076" y="142"/>
                  <a:pt x="1086" y="174"/>
                  <a:pt x="1096" y="206"/>
                </a:cubicBezTo>
                <a:cubicBezTo>
                  <a:pt x="1098" y="214"/>
                  <a:pt x="1100" y="222"/>
                  <a:pt x="1103" y="230"/>
                </a:cubicBezTo>
                <a:cubicBezTo>
                  <a:pt x="1103" y="231"/>
                  <a:pt x="1103" y="232"/>
                  <a:pt x="1105" y="232"/>
                </a:cubicBezTo>
                <a:cubicBezTo>
                  <a:pt x="1111" y="232"/>
                  <a:pt x="1116" y="232"/>
                  <a:pt x="1122" y="232"/>
                </a:cubicBezTo>
                <a:cubicBezTo>
                  <a:pt x="1123" y="232"/>
                  <a:pt x="1124" y="232"/>
                  <a:pt x="1124" y="231"/>
                </a:cubicBezTo>
                <a:cubicBezTo>
                  <a:pt x="1124" y="230"/>
                  <a:pt x="1125" y="229"/>
                  <a:pt x="1125" y="228"/>
                </a:cubicBezTo>
                <a:cubicBezTo>
                  <a:pt x="1134" y="198"/>
                  <a:pt x="1143" y="168"/>
                  <a:pt x="1153" y="139"/>
                </a:cubicBezTo>
                <a:cubicBezTo>
                  <a:pt x="1153" y="138"/>
                  <a:pt x="1153" y="137"/>
                  <a:pt x="1154" y="136"/>
                </a:cubicBezTo>
                <a:cubicBezTo>
                  <a:pt x="1154" y="137"/>
                  <a:pt x="1155" y="137"/>
                  <a:pt x="1155" y="138"/>
                </a:cubicBezTo>
                <a:cubicBezTo>
                  <a:pt x="1159" y="153"/>
                  <a:pt x="1164" y="169"/>
                  <a:pt x="1168" y="184"/>
                </a:cubicBezTo>
                <a:cubicBezTo>
                  <a:pt x="1173" y="199"/>
                  <a:pt x="1177" y="214"/>
                  <a:pt x="1181" y="230"/>
                </a:cubicBezTo>
                <a:cubicBezTo>
                  <a:pt x="1182" y="232"/>
                  <a:pt x="1182" y="232"/>
                  <a:pt x="1184" y="232"/>
                </a:cubicBezTo>
                <a:cubicBezTo>
                  <a:pt x="1190" y="232"/>
                  <a:pt x="1195" y="232"/>
                  <a:pt x="1200" y="232"/>
                </a:cubicBezTo>
                <a:cubicBezTo>
                  <a:pt x="1203" y="232"/>
                  <a:pt x="1203" y="233"/>
                  <a:pt x="1204" y="229"/>
                </a:cubicBezTo>
                <a:cubicBezTo>
                  <a:pt x="1215" y="190"/>
                  <a:pt x="1227" y="151"/>
                  <a:pt x="1239" y="111"/>
                </a:cubicBezTo>
                <a:cubicBezTo>
                  <a:pt x="1239" y="110"/>
                  <a:pt x="1240" y="109"/>
                  <a:pt x="1240" y="108"/>
                </a:cubicBezTo>
                <a:cubicBezTo>
                  <a:pt x="1239" y="107"/>
                  <a:pt x="1239" y="107"/>
                  <a:pt x="1238" y="107"/>
                </a:cubicBezTo>
                <a:cubicBezTo>
                  <a:pt x="1233" y="107"/>
                  <a:pt x="1228" y="108"/>
                  <a:pt x="1223" y="107"/>
                </a:cubicBezTo>
                <a:cubicBezTo>
                  <a:pt x="1221" y="107"/>
                  <a:pt x="1220" y="108"/>
                  <a:pt x="1220" y="110"/>
                </a:cubicBezTo>
                <a:cubicBezTo>
                  <a:pt x="1217" y="122"/>
                  <a:pt x="1213" y="133"/>
                  <a:pt x="1210" y="145"/>
                </a:cubicBezTo>
                <a:cubicBezTo>
                  <a:pt x="1205" y="165"/>
                  <a:pt x="1199" y="185"/>
                  <a:pt x="1194" y="205"/>
                </a:cubicBezTo>
                <a:cubicBezTo>
                  <a:pt x="1194" y="206"/>
                  <a:pt x="1194" y="207"/>
                  <a:pt x="1192" y="208"/>
                </a:cubicBezTo>
                <a:cubicBezTo>
                  <a:pt x="1192" y="207"/>
                  <a:pt x="1192" y="206"/>
                  <a:pt x="1191" y="205"/>
                </a:cubicBezTo>
                <a:cubicBezTo>
                  <a:pt x="1187" y="189"/>
                  <a:pt x="1182" y="172"/>
                  <a:pt x="1178" y="156"/>
                </a:cubicBezTo>
                <a:cubicBezTo>
                  <a:pt x="1174" y="140"/>
                  <a:pt x="1169" y="125"/>
                  <a:pt x="1165" y="110"/>
                </a:cubicBezTo>
                <a:cubicBezTo>
                  <a:pt x="1164" y="108"/>
                  <a:pt x="1164" y="107"/>
                  <a:pt x="1162" y="107"/>
                </a:cubicBezTo>
                <a:cubicBezTo>
                  <a:pt x="1158" y="107"/>
                  <a:pt x="1153" y="107"/>
                  <a:pt x="1149" y="107"/>
                </a:cubicBezTo>
                <a:cubicBezTo>
                  <a:pt x="1146" y="108"/>
                  <a:pt x="1146" y="107"/>
                  <a:pt x="1145" y="111"/>
                </a:cubicBezTo>
                <a:cubicBezTo>
                  <a:pt x="1145" y="111"/>
                  <a:pt x="1145" y="111"/>
                  <a:pt x="1145" y="111"/>
                </a:cubicBezTo>
                <a:cubicBezTo>
                  <a:pt x="1135" y="143"/>
                  <a:pt x="1126" y="174"/>
                  <a:pt x="1116" y="205"/>
                </a:cubicBezTo>
                <a:cubicBezTo>
                  <a:pt x="1116" y="206"/>
                  <a:pt x="1116" y="207"/>
                  <a:pt x="1115" y="208"/>
                </a:cubicBezTo>
                <a:cubicBezTo>
                  <a:pt x="1114" y="207"/>
                  <a:pt x="1114" y="206"/>
                  <a:pt x="1114" y="205"/>
                </a:cubicBezTo>
                <a:cubicBezTo>
                  <a:pt x="1108" y="183"/>
                  <a:pt x="1102" y="162"/>
                  <a:pt x="1096" y="140"/>
                </a:cubicBezTo>
                <a:cubicBezTo>
                  <a:pt x="1093" y="130"/>
                  <a:pt x="1090" y="120"/>
                  <a:pt x="1088" y="110"/>
                </a:cubicBezTo>
                <a:cubicBezTo>
                  <a:pt x="1087" y="108"/>
                  <a:pt x="1087" y="107"/>
                  <a:pt x="1085" y="107"/>
                </a:cubicBezTo>
                <a:cubicBezTo>
                  <a:pt x="1079" y="108"/>
                  <a:pt x="1073" y="107"/>
                  <a:pt x="1066" y="107"/>
                </a:cubicBezTo>
                <a:cubicBezTo>
                  <a:pt x="1066" y="109"/>
                  <a:pt x="1067" y="110"/>
                  <a:pt x="1067" y="111"/>
                </a:cubicBezTo>
                <a:close/>
                <a:moveTo>
                  <a:pt x="1962" y="206"/>
                </a:moveTo>
                <a:cubicBezTo>
                  <a:pt x="1949" y="215"/>
                  <a:pt x="1935" y="219"/>
                  <a:pt x="1920" y="218"/>
                </a:cubicBezTo>
                <a:cubicBezTo>
                  <a:pt x="1905" y="216"/>
                  <a:pt x="1894" y="209"/>
                  <a:pt x="1888" y="195"/>
                </a:cubicBezTo>
                <a:cubicBezTo>
                  <a:pt x="1886" y="189"/>
                  <a:pt x="1886" y="184"/>
                  <a:pt x="1885" y="179"/>
                </a:cubicBezTo>
                <a:cubicBezTo>
                  <a:pt x="1885" y="174"/>
                  <a:pt x="1885" y="175"/>
                  <a:pt x="1889" y="175"/>
                </a:cubicBezTo>
                <a:cubicBezTo>
                  <a:pt x="1915" y="175"/>
                  <a:pt x="1942" y="175"/>
                  <a:pt x="1968" y="175"/>
                </a:cubicBezTo>
                <a:cubicBezTo>
                  <a:pt x="1969" y="175"/>
                  <a:pt x="1969" y="175"/>
                  <a:pt x="1970" y="175"/>
                </a:cubicBezTo>
                <a:cubicBezTo>
                  <a:pt x="1973" y="175"/>
                  <a:pt x="1973" y="175"/>
                  <a:pt x="1973" y="172"/>
                </a:cubicBezTo>
                <a:cubicBezTo>
                  <a:pt x="1973" y="168"/>
                  <a:pt x="1973" y="164"/>
                  <a:pt x="1973" y="160"/>
                </a:cubicBezTo>
                <a:cubicBezTo>
                  <a:pt x="1973" y="153"/>
                  <a:pt x="1972" y="146"/>
                  <a:pt x="1969" y="139"/>
                </a:cubicBezTo>
                <a:cubicBezTo>
                  <a:pt x="1964" y="123"/>
                  <a:pt x="1954" y="111"/>
                  <a:pt x="1937" y="106"/>
                </a:cubicBezTo>
                <a:cubicBezTo>
                  <a:pt x="1933" y="105"/>
                  <a:pt x="1929" y="105"/>
                  <a:pt x="1925" y="105"/>
                </a:cubicBezTo>
                <a:cubicBezTo>
                  <a:pt x="1906" y="104"/>
                  <a:pt x="1890" y="111"/>
                  <a:pt x="1878" y="126"/>
                </a:cubicBezTo>
                <a:cubicBezTo>
                  <a:pt x="1870" y="137"/>
                  <a:pt x="1866" y="149"/>
                  <a:pt x="1865" y="163"/>
                </a:cubicBezTo>
                <a:cubicBezTo>
                  <a:pt x="1864" y="176"/>
                  <a:pt x="1865" y="189"/>
                  <a:pt x="1870" y="202"/>
                </a:cubicBezTo>
                <a:cubicBezTo>
                  <a:pt x="1877" y="219"/>
                  <a:pt x="1889" y="231"/>
                  <a:pt x="1908" y="234"/>
                </a:cubicBezTo>
                <a:cubicBezTo>
                  <a:pt x="1920" y="236"/>
                  <a:pt x="1931" y="235"/>
                  <a:pt x="1943" y="233"/>
                </a:cubicBezTo>
                <a:cubicBezTo>
                  <a:pt x="1949" y="231"/>
                  <a:pt x="1956" y="229"/>
                  <a:pt x="1962" y="225"/>
                </a:cubicBezTo>
                <a:cubicBezTo>
                  <a:pt x="1963" y="224"/>
                  <a:pt x="1964" y="224"/>
                  <a:pt x="1964" y="222"/>
                </a:cubicBezTo>
                <a:cubicBezTo>
                  <a:pt x="1964" y="216"/>
                  <a:pt x="1964" y="211"/>
                  <a:pt x="1964" y="205"/>
                </a:cubicBezTo>
                <a:cubicBezTo>
                  <a:pt x="1963" y="205"/>
                  <a:pt x="1962" y="206"/>
                  <a:pt x="1962" y="206"/>
                </a:cubicBezTo>
                <a:close/>
                <a:moveTo>
                  <a:pt x="1886" y="158"/>
                </a:moveTo>
                <a:cubicBezTo>
                  <a:pt x="1887" y="142"/>
                  <a:pt x="1898" y="126"/>
                  <a:pt x="1913" y="123"/>
                </a:cubicBezTo>
                <a:cubicBezTo>
                  <a:pt x="1919" y="121"/>
                  <a:pt x="1926" y="121"/>
                  <a:pt x="1932" y="123"/>
                </a:cubicBezTo>
                <a:cubicBezTo>
                  <a:pt x="1939" y="125"/>
                  <a:pt x="1943" y="129"/>
                  <a:pt x="1947" y="135"/>
                </a:cubicBezTo>
                <a:cubicBezTo>
                  <a:pt x="1951" y="142"/>
                  <a:pt x="1952" y="150"/>
                  <a:pt x="1952" y="158"/>
                </a:cubicBezTo>
                <a:cubicBezTo>
                  <a:pt x="1930" y="158"/>
                  <a:pt x="1908" y="158"/>
                  <a:pt x="1886" y="158"/>
                </a:cubicBezTo>
                <a:close/>
                <a:moveTo>
                  <a:pt x="986" y="106"/>
                </a:moveTo>
                <a:cubicBezTo>
                  <a:pt x="966" y="109"/>
                  <a:pt x="951" y="120"/>
                  <a:pt x="943" y="139"/>
                </a:cubicBezTo>
                <a:cubicBezTo>
                  <a:pt x="934" y="159"/>
                  <a:pt x="934" y="179"/>
                  <a:pt x="941" y="199"/>
                </a:cubicBezTo>
                <a:cubicBezTo>
                  <a:pt x="948" y="216"/>
                  <a:pt x="960" y="228"/>
                  <a:pt x="979" y="233"/>
                </a:cubicBezTo>
                <a:cubicBezTo>
                  <a:pt x="988" y="235"/>
                  <a:pt x="997" y="236"/>
                  <a:pt x="1006" y="235"/>
                </a:cubicBezTo>
                <a:cubicBezTo>
                  <a:pt x="1030" y="232"/>
                  <a:pt x="1046" y="219"/>
                  <a:pt x="1054" y="197"/>
                </a:cubicBezTo>
                <a:cubicBezTo>
                  <a:pt x="1061" y="178"/>
                  <a:pt x="1061" y="159"/>
                  <a:pt x="1054" y="140"/>
                </a:cubicBezTo>
                <a:cubicBezTo>
                  <a:pt x="1049" y="125"/>
                  <a:pt x="1039" y="114"/>
                  <a:pt x="1023" y="108"/>
                </a:cubicBezTo>
                <a:cubicBezTo>
                  <a:pt x="1016" y="105"/>
                  <a:pt x="1008" y="105"/>
                  <a:pt x="999" y="105"/>
                </a:cubicBezTo>
                <a:cubicBezTo>
                  <a:pt x="995" y="105"/>
                  <a:pt x="991" y="105"/>
                  <a:pt x="986" y="106"/>
                </a:cubicBezTo>
                <a:close/>
                <a:moveTo>
                  <a:pt x="961" y="146"/>
                </a:moveTo>
                <a:cubicBezTo>
                  <a:pt x="967" y="131"/>
                  <a:pt x="980" y="122"/>
                  <a:pt x="996" y="122"/>
                </a:cubicBezTo>
                <a:cubicBezTo>
                  <a:pt x="1001" y="122"/>
                  <a:pt x="1006" y="122"/>
                  <a:pt x="1011" y="123"/>
                </a:cubicBezTo>
                <a:cubicBezTo>
                  <a:pt x="1023" y="127"/>
                  <a:pt x="1030" y="134"/>
                  <a:pt x="1035" y="145"/>
                </a:cubicBezTo>
                <a:cubicBezTo>
                  <a:pt x="1037" y="150"/>
                  <a:pt x="1038" y="156"/>
                  <a:pt x="1038" y="161"/>
                </a:cubicBezTo>
                <a:cubicBezTo>
                  <a:pt x="1039" y="172"/>
                  <a:pt x="1039" y="182"/>
                  <a:pt x="1035" y="193"/>
                </a:cubicBezTo>
                <a:cubicBezTo>
                  <a:pt x="1030" y="208"/>
                  <a:pt x="1019" y="217"/>
                  <a:pt x="1002" y="218"/>
                </a:cubicBezTo>
                <a:cubicBezTo>
                  <a:pt x="996" y="218"/>
                  <a:pt x="991" y="218"/>
                  <a:pt x="985" y="216"/>
                </a:cubicBezTo>
                <a:cubicBezTo>
                  <a:pt x="971" y="212"/>
                  <a:pt x="963" y="202"/>
                  <a:pt x="959" y="189"/>
                </a:cubicBezTo>
                <a:cubicBezTo>
                  <a:pt x="959" y="186"/>
                  <a:pt x="958" y="184"/>
                  <a:pt x="958" y="182"/>
                </a:cubicBezTo>
                <a:cubicBezTo>
                  <a:pt x="957" y="178"/>
                  <a:pt x="957" y="174"/>
                  <a:pt x="957" y="171"/>
                </a:cubicBezTo>
                <a:cubicBezTo>
                  <a:pt x="957" y="162"/>
                  <a:pt x="958" y="154"/>
                  <a:pt x="961" y="146"/>
                </a:cubicBezTo>
                <a:close/>
                <a:moveTo>
                  <a:pt x="690" y="125"/>
                </a:moveTo>
                <a:cubicBezTo>
                  <a:pt x="690" y="120"/>
                  <a:pt x="690" y="115"/>
                  <a:pt x="690" y="109"/>
                </a:cubicBezTo>
                <a:cubicBezTo>
                  <a:pt x="690" y="108"/>
                  <a:pt x="690" y="107"/>
                  <a:pt x="688" y="107"/>
                </a:cubicBezTo>
                <a:cubicBezTo>
                  <a:pt x="683" y="108"/>
                  <a:pt x="678" y="108"/>
                  <a:pt x="672" y="107"/>
                </a:cubicBezTo>
                <a:cubicBezTo>
                  <a:pt x="671" y="107"/>
                  <a:pt x="670" y="108"/>
                  <a:pt x="670" y="110"/>
                </a:cubicBezTo>
                <a:cubicBezTo>
                  <a:pt x="670" y="110"/>
                  <a:pt x="670" y="111"/>
                  <a:pt x="670" y="112"/>
                </a:cubicBezTo>
                <a:cubicBezTo>
                  <a:pt x="670" y="150"/>
                  <a:pt x="670" y="189"/>
                  <a:pt x="670" y="228"/>
                </a:cubicBezTo>
                <a:cubicBezTo>
                  <a:pt x="670" y="229"/>
                  <a:pt x="670" y="229"/>
                  <a:pt x="670" y="230"/>
                </a:cubicBezTo>
                <a:cubicBezTo>
                  <a:pt x="670" y="232"/>
                  <a:pt x="671" y="232"/>
                  <a:pt x="672" y="232"/>
                </a:cubicBezTo>
                <a:cubicBezTo>
                  <a:pt x="677" y="232"/>
                  <a:pt x="681" y="232"/>
                  <a:pt x="686" y="232"/>
                </a:cubicBezTo>
                <a:cubicBezTo>
                  <a:pt x="690" y="232"/>
                  <a:pt x="690" y="232"/>
                  <a:pt x="690" y="228"/>
                </a:cubicBezTo>
                <a:cubicBezTo>
                  <a:pt x="690" y="206"/>
                  <a:pt x="690" y="185"/>
                  <a:pt x="690" y="163"/>
                </a:cubicBezTo>
                <a:cubicBezTo>
                  <a:pt x="690" y="158"/>
                  <a:pt x="691" y="153"/>
                  <a:pt x="692" y="148"/>
                </a:cubicBezTo>
                <a:cubicBezTo>
                  <a:pt x="697" y="131"/>
                  <a:pt x="710" y="121"/>
                  <a:pt x="727" y="122"/>
                </a:cubicBezTo>
                <a:cubicBezTo>
                  <a:pt x="738" y="122"/>
                  <a:pt x="745" y="127"/>
                  <a:pt x="750" y="137"/>
                </a:cubicBezTo>
                <a:cubicBezTo>
                  <a:pt x="752" y="143"/>
                  <a:pt x="753" y="148"/>
                  <a:pt x="753" y="153"/>
                </a:cubicBezTo>
                <a:cubicBezTo>
                  <a:pt x="754" y="163"/>
                  <a:pt x="753" y="172"/>
                  <a:pt x="754" y="182"/>
                </a:cubicBezTo>
                <a:cubicBezTo>
                  <a:pt x="754" y="198"/>
                  <a:pt x="754" y="214"/>
                  <a:pt x="754" y="230"/>
                </a:cubicBezTo>
                <a:cubicBezTo>
                  <a:pt x="754" y="232"/>
                  <a:pt x="754" y="232"/>
                  <a:pt x="756" y="232"/>
                </a:cubicBezTo>
                <a:cubicBezTo>
                  <a:pt x="761" y="232"/>
                  <a:pt x="766" y="232"/>
                  <a:pt x="771" y="232"/>
                </a:cubicBezTo>
                <a:cubicBezTo>
                  <a:pt x="774" y="232"/>
                  <a:pt x="774" y="232"/>
                  <a:pt x="774" y="230"/>
                </a:cubicBezTo>
                <a:cubicBezTo>
                  <a:pt x="774" y="229"/>
                  <a:pt x="774" y="228"/>
                  <a:pt x="774" y="228"/>
                </a:cubicBezTo>
                <a:cubicBezTo>
                  <a:pt x="774" y="205"/>
                  <a:pt x="774" y="182"/>
                  <a:pt x="774" y="159"/>
                </a:cubicBezTo>
                <a:cubicBezTo>
                  <a:pt x="774" y="155"/>
                  <a:pt x="774" y="150"/>
                  <a:pt x="773" y="146"/>
                </a:cubicBezTo>
                <a:cubicBezTo>
                  <a:pt x="772" y="139"/>
                  <a:pt x="771" y="132"/>
                  <a:pt x="767" y="125"/>
                </a:cubicBezTo>
                <a:cubicBezTo>
                  <a:pt x="763" y="116"/>
                  <a:pt x="756" y="109"/>
                  <a:pt x="746" y="106"/>
                </a:cubicBezTo>
                <a:cubicBezTo>
                  <a:pt x="738" y="104"/>
                  <a:pt x="731" y="104"/>
                  <a:pt x="723" y="105"/>
                </a:cubicBezTo>
                <a:cubicBezTo>
                  <a:pt x="710" y="107"/>
                  <a:pt x="700" y="114"/>
                  <a:pt x="693" y="125"/>
                </a:cubicBezTo>
                <a:cubicBezTo>
                  <a:pt x="692" y="126"/>
                  <a:pt x="692" y="127"/>
                  <a:pt x="690" y="128"/>
                </a:cubicBezTo>
                <a:cubicBezTo>
                  <a:pt x="690" y="127"/>
                  <a:pt x="690" y="126"/>
                  <a:pt x="690" y="125"/>
                </a:cubicBezTo>
                <a:close/>
                <a:moveTo>
                  <a:pt x="1744" y="213"/>
                </a:moveTo>
                <a:cubicBezTo>
                  <a:pt x="1744" y="219"/>
                  <a:pt x="1744" y="224"/>
                  <a:pt x="1744" y="230"/>
                </a:cubicBezTo>
                <a:cubicBezTo>
                  <a:pt x="1744" y="232"/>
                  <a:pt x="1744" y="232"/>
                  <a:pt x="1746" y="232"/>
                </a:cubicBezTo>
                <a:cubicBezTo>
                  <a:pt x="1751" y="232"/>
                  <a:pt x="1755" y="232"/>
                  <a:pt x="1760" y="232"/>
                </a:cubicBezTo>
                <a:cubicBezTo>
                  <a:pt x="1764" y="232"/>
                  <a:pt x="1764" y="233"/>
                  <a:pt x="1764" y="229"/>
                </a:cubicBezTo>
                <a:cubicBezTo>
                  <a:pt x="1764" y="189"/>
                  <a:pt x="1764" y="150"/>
                  <a:pt x="1764" y="111"/>
                </a:cubicBezTo>
                <a:cubicBezTo>
                  <a:pt x="1764" y="111"/>
                  <a:pt x="1764" y="110"/>
                  <a:pt x="1764" y="109"/>
                </a:cubicBezTo>
                <a:cubicBezTo>
                  <a:pt x="1764" y="108"/>
                  <a:pt x="1763" y="107"/>
                  <a:pt x="1762" y="107"/>
                </a:cubicBezTo>
                <a:cubicBezTo>
                  <a:pt x="1757" y="108"/>
                  <a:pt x="1752" y="107"/>
                  <a:pt x="1747" y="107"/>
                </a:cubicBezTo>
                <a:cubicBezTo>
                  <a:pt x="1743" y="108"/>
                  <a:pt x="1744" y="107"/>
                  <a:pt x="1744" y="111"/>
                </a:cubicBezTo>
                <a:cubicBezTo>
                  <a:pt x="1744" y="134"/>
                  <a:pt x="1744" y="156"/>
                  <a:pt x="1744" y="179"/>
                </a:cubicBezTo>
                <a:cubicBezTo>
                  <a:pt x="1744" y="184"/>
                  <a:pt x="1743" y="188"/>
                  <a:pt x="1742" y="192"/>
                </a:cubicBezTo>
                <a:cubicBezTo>
                  <a:pt x="1739" y="205"/>
                  <a:pt x="1729" y="218"/>
                  <a:pt x="1712" y="218"/>
                </a:cubicBezTo>
                <a:cubicBezTo>
                  <a:pt x="1697" y="218"/>
                  <a:pt x="1687" y="212"/>
                  <a:pt x="1683" y="198"/>
                </a:cubicBezTo>
                <a:cubicBezTo>
                  <a:pt x="1681" y="191"/>
                  <a:pt x="1680" y="185"/>
                  <a:pt x="1680" y="179"/>
                </a:cubicBezTo>
                <a:cubicBezTo>
                  <a:pt x="1680" y="156"/>
                  <a:pt x="1680" y="134"/>
                  <a:pt x="1680" y="112"/>
                </a:cubicBezTo>
                <a:cubicBezTo>
                  <a:pt x="1680" y="111"/>
                  <a:pt x="1680" y="110"/>
                  <a:pt x="1680" y="109"/>
                </a:cubicBezTo>
                <a:cubicBezTo>
                  <a:pt x="1681" y="108"/>
                  <a:pt x="1680" y="107"/>
                  <a:pt x="1678" y="107"/>
                </a:cubicBezTo>
                <a:cubicBezTo>
                  <a:pt x="1673" y="108"/>
                  <a:pt x="1668" y="107"/>
                  <a:pt x="1663" y="107"/>
                </a:cubicBezTo>
                <a:cubicBezTo>
                  <a:pt x="1660" y="107"/>
                  <a:pt x="1660" y="107"/>
                  <a:pt x="1660" y="110"/>
                </a:cubicBezTo>
                <a:cubicBezTo>
                  <a:pt x="1660" y="135"/>
                  <a:pt x="1660" y="160"/>
                  <a:pt x="1660" y="184"/>
                </a:cubicBezTo>
                <a:cubicBezTo>
                  <a:pt x="1661" y="193"/>
                  <a:pt x="1662" y="202"/>
                  <a:pt x="1665" y="211"/>
                </a:cubicBezTo>
                <a:cubicBezTo>
                  <a:pt x="1670" y="223"/>
                  <a:pt x="1678" y="231"/>
                  <a:pt x="1691" y="234"/>
                </a:cubicBezTo>
                <a:cubicBezTo>
                  <a:pt x="1696" y="235"/>
                  <a:pt x="1702" y="235"/>
                  <a:pt x="1707" y="235"/>
                </a:cubicBezTo>
                <a:cubicBezTo>
                  <a:pt x="1722" y="235"/>
                  <a:pt x="1734" y="228"/>
                  <a:pt x="1742" y="216"/>
                </a:cubicBezTo>
                <a:cubicBezTo>
                  <a:pt x="1742" y="215"/>
                  <a:pt x="1743" y="214"/>
                  <a:pt x="1743" y="213"/>
                </a:cubicBezTo>
                <a:cubicBezTo>
                  <a:pt x="1743" y="213"/>
                  <a:pt x="1744" y="213"/>
                  <a:pt x="1744" y="213"/>
                </a:cubicBezTo>
                <a:close/>
                <a:moveTo>
                  <a:pt x="1612" y="129"/>
                </a:moveTo>
                <a:cubicBezTo>
                  <a:pt x="1589" y="160"/>
                  <a:pt x="1566" y="192"/>
                  <a:pt x="1543" y="223"/>
                </a:cubicBezTo>
                <a:cubicBezTo>
                  <a:pt x="1542" y="225"/>
                  <a:pt x="1541" y="226"/>
                  <a:pt x="1541" y="228"/>
                </a:cubicBezTo>
                <a:cubicBezTo>
                  <a:pt x="1541" y="233"/>
                  <a:pt x="1541" y="232"/>
                  <a:pt x="1545" y="232"/>
                </a:cubicBezTo>
                <a:cubicBezTo>
                  <a:pt x="1577" y="232"/>
                  <a:pt x="1608" y="232"/>
                  <a:pt x="1640" y="232"/>
                </a:cubicBezTo>
                <a:cubicBezTo>
                  <a:pt x="1640" y="232"/>
                  <a:pt x="1641" y="232"/>
                  <a:pt x="1642" y="232"/>
                </a:cubicBezTo>
                <a:cubicBezTo>
                  <a:pt x="1643" y="232"/>
                  <a:pt x="1644" y="232"/>
                  <a:pt x="1644" y="230"/>
                </a:cubicBezTo>
                <a:cubicBezTo>
                  <a:pt x="1644" y="226"/>
                  <a:pt x="1644" y="222"/>
                  <a:pt x="1644" y="219"/>
                </a:cubicBezTo>
                <a:cubicBezTo>
                  <a:pt x="1644" y="215"/>
                  <a:pt x="1644" y="215"/>
                  <a:pt x="1640" y="215"/>
                </a:cubicBezTo>
                <a:cubicBezTo>
                  <a:pt x="1618" y="215"/>
                  <a:pt x="1596" y="215"/>
                  <a:pt x="1575" y="215"/>
                </a:cubicBezTo>
                <a:cubicBezTo>
                  <a:pt x="1573" y="215"/>
                  <a:pt x="1572" y="215"/>
                  <a:pt x="1571" y="215"/>
                </a:cubicBezTo>
                <a:cubicBezTo>
                  <a:pt x="1571" y="214"/>
                  <a:pt x="1572" y="213"/>
                  <a:pt x="1573" y="212"/>
                </a:cubicBezTo>
                <a:cubicBezTo>
                  <a:pt x="1596" y="180"/>
                  <a:pt x="1619" y="148"/>
                  <a:pt x="1642" y="116"/>
                </a:cubicBezTo>
                <a:cubicBezTo>
                  <a:pt x="1643" y="115"/>
                  <a:pt x="1644" y="113"/>
                  <a:pt x="1644" y="111"/>
                </a:cubicBezTo>
                <a:cubicBezTo>
                  <a:pt x="1644" y="107"/>
                  <a:pt x="1645" y="107"/>
                  <a:pt x="1641" y="107"/>
                </a:cubicBezTo>
                <a:cubicBezTo>
                  <a:pt x="1611" y="107"/>
                  <a:pt x="1581" y="107"/>
                  <a:pt x="1552" y="107"/>
                </a:cubicBezTo>
                <a:cubicBezTo>
                  <a:pt x="1551" y="107"/>
                  <a:pt x="1551" y="108"/>
                  <a:pt x="1550" y="107"/>
                </a:cubicBezTo>
                <a:cubicBezTo>
                  <a:pt x="1549" y="107"/>
                  <a:pt x="1548" y="108"/>
                  <a:pt x="1548" y="109"/>
                </a:cubicBezTo>
                <a:cubicBezTo>
                  <a:pt x="1548" y="114"/>
                  <a:pt x="1548" y="118"/>
                  <a:pt x="1548" y="122"/>
                </a:cubicBezTo>
                <a:cubicBezTo>
                  <a:pt x="1548" y="125"/>
                  <a:pt x="1548" y="125"/>
                  <a:pt x="1551" y="125"/>
                </a:cubicBezTo>
                <a:cubicBezTo>
                  <a:pt x="1551" y="125"/>
                  <a:pt x="1552" y="125"/>
                  <a:pt x="1553" y="125"/>
                </a:cubicBezTo>
                <a:cubicBezTo>
                  <a:pt x="1572" y="125"/>
                  <a:pt x="1591" y="125"/>
                  <a:pt x="1611" y="125"/>
                </a:cubicBezTo>
                <a:cubicBezTo>
                  <a:pt x="1612" y="125"/>
                  <a:pt x="1613" y="124"/>
                  <a:pt x="1614" y="125"/>
                </a:cubicBezTo>
                <a:cubicBezTo>
                  <a:pt x="1614" y="126"/>
                  <a:pt x="1613" y="128"/>
                  <a:pt x="1612" y="129"/>
                </a:cubicBezTo>
                <a:close/>
                <a:moveTo>
                  <a:pt x="1319" y="114"/>
                </a:moveTo>
                <a:cubicBezTo>
                  <a:pt x="1319" y="110"/>
                  <a:pt x="1319" y="110"/>
                  <a:pt x="1316" y="109"/>
                </a:cubicBezTo>
                <a:cubicBezTo>
                  <a:pt x="1306" y="105"/>
                  <a:pt x="1295" y="104"/>
                  <a:pt x="1284" y="105"/>
                </a:cubicBezTo>
                <a:cubicBezTo>
                  <a:pt x="1274" y="106"/>
                  <a:pt x="1266" y="110"/>
                  <a:pt x="1258" y="117"/>
                </a:cubicBezTo>
                <a:cubicBezTo>
                  <a:pt x="1244" y="130"/>
                  <a:pt x="1244" y="157"/>
                  <a:pt x="1262" y="169"/>
                </a:cubicBezTo>
                <a:cubicBezTo>
                  <a:pt x="1267" y="172"/>
                  <a:pt x="1272" y="175"/>
                  <a:pt x="1278" y="177"/>
                </a:cubicBezTo>
                <a:cubicBezTo>
                  <a:pt x="1284" y="180"/>
                  <a:pt x="1291" y="183"/>
                  <a:pt x="1297" y="187"/>
                </a:cubicBezTo>
                <a:cubicBezTo>
                  <a:pt x="1303" y="191"/>
                  <a:pt x="1305" y="197"/>
                  <a:pt x="1304" y="204"/>
                </a:cubicBezTo>
                <a:cubicBezTo>
                  <a:pt x="1303" y="211"/>
                  <a:pt x="1299" y="214"/>
                  <a:pt x="1293" y="216"/>
                </a:cubicBezTo>
                <a:cubicBezTo>
                  <a:pt x="1292" y="217"/>
                  <a:pt x="1291" y="217"/>
                  <a:pt x="1290" y="217"/>
                </a:cubicBezTo>
                <a:cubicBezTo>
                  <a:pt x="1276" y="220"/>
                  <a:pt x="1263" y="217"/>
                  <a:pt x="1251" y="209"/>
                </a:cubicBezTo>
                <a:cubicBezTo>
                  <a:pt x="1250" y="208"/>
                  <a:pt x="1250" y="207"/>
                  <a:pt x="1248" y="207"/>
                </a:cubicBezTo>
                <a:cubicBezTo>
                  <a:pt x="1248" y="212"/>
                  <a:pt x="1248" y="216"/>
                  <a:pt x="1248" y="221"/>
                </a:cubicBezTo>
                <a:cubicBezTo>
                  <a:pt x="1248" y="223"/>
                  <a:pt x="1247" y="226"/>
                  <a:pt x="1248" y="228"/>
                </a:cubicBezTo>
                <a:cubicBezTo>
                  <a:pt x="1250" y="229"/>
                  <a:pt x="1252" y="230"/>
                  <a:pt x="1255" y="231"/>
                </a:cubicBezTo>
                <a:cubicBezTo>
                  <a:pt x="1266" y="235"/>
                  <a:pt x="1279" y="236"/>
                  <a:pt x="1291" y="234"/>
                </a:cubicBezTo>
                <a:cubicBezTo>
                  <a:pt x="1298" y="233"/>
                  <a:pt x="1304" y="231"/>
                  <a:pt x="1310" y="227"/>
                </a:cubicBezTo>
                <a:cubicBezTo>
                  <a:pt x="1329" y="214"/>
                  <a:pt x="1330" y="184"/>
                  <a:pt x="1310" y="172"/>
                </a:cubicBezTo>
                <a:cubicBezTo>
                  <a:pt x="1308" y="170"/>
                  <a:pt x="1306" y="169"/>
                  <a:pt x="1304" y="168"/>
                </a:cubicBezTo>
                <a:cubicBezTo>
                  <a:pt x="1300" y="166"/>
                  <a:pt x="1296" y="164"/>
                  <a:pt x="1291" y="162"/>
                </a:cubicBezTo>
                <a:cubicBezTo>
                  <a:pt x="1286" y="159"/>
                  <a:pt x="1281" y="157"/>
                  <a:pt x="1276" y="154"/>
                </a:cubicBezTo>
                <a:cubicBezTo>
                  <a:pt x="1270" y="150"/>
                  <a:pt x="1268" y="144"/>
                  <a:pt x="1269" y="137"/>
                </a:cubicBezTo>
                <a:cubicBezTo>
                  <a:pt x="1269" y="131"/>
                  <a:pt x="1273" y="127"/>
                  <a:pt x="1279" y="124"/>
                </a:cubicBezTo>
                <a:cubicBezTo>
                  <a:pt x="1281" y="123"/>
                  <a:pt x="1282" y="123"/>
                  <a:pt x="1284" y="122"/>
                </a:cubicBezTo>
                <a:cubicBezTo>
                  <a:pt x="1295" y="120"/>
                  <a:pt x="1306" y="123"/>
                  <a:pt x="1316" y="128"/>
                </a:cubicBezTo>
                <a:cubicBezTo>
                  <a:pt x="1317" y="129"/>
                  <a:pt x="1317" y="130"/>
                  <a:pt x="1319" y="130"/>
                </a:cubicBezTo>
                <a:cubicBezTo>
                  <a:pt x="1319" y="124"/>
                  <a:pt x="1319" y="119"/>
                  <a:pt x="1319" y="114"/>
                </a:cubicBezTo>
                <a:close/>
                <a:moveTo>
                  <a:pt x="1816" y="130"/>
                </a:moveTo>
                <a:cubicBezTo>
                  <a:pt x="1816" y="123"/>
                  <a:pt x="1816" y="116"/>
                  <a:pt x="1816" y="110"/>
                </a:cubicBezTo>
                <a:cubicBezTo>
                  <a:pt x="1816" y="108"/>
                  <a:pt x="1816" y="107"/>
                  <a:pt x="1814" y="107"/>
                </a:cubicBezTo>
                <a:cubicBezTo>
                  <a:pt x="1809" y="107"/>
                  <a:pt x="1804" y="107"/>
                  <a:pt x="1800" y="107"/>
                </a:cubicBezTo>
                <a:cubicBezTo>
                  <a:pt x="1796" y="108"/>
                  <a:pt x="1796" y="107"/>
                  <a:pt x="1796" y="111"/>
                </a:cubicBezTo>
                <a:cubicBezTo>
                  <a:pt x="1796" y="150"/>
                  <a:pt x="1796" y="189"/>
                  <a:pt x="1796" y="228"/>
                </a:cubicBezTo>
                <a:cubicBezTo>
                  <a:pt x="1796" y="229"/>
                  <a:pt x="1796" y="230"/>
                  <a:pt x="1796" y="230"/>
                </a:cubicBezTo>
                <a:cubicBezTo>
                  <a:pt x="1796" y="232"/>
                  <a:pt x="1797" y="232"/>
                  <a:pt x="1798" y="232"/>
                </a:cubicBezTo>
                <a:cubicBezTo>
                  <a:pt x="1803" y="232"/>
                  <a:pt x="1809" y="232"/>
                  <a:pt x="1815" y="232"/>
                </a:cubicBezTo>
                <a:cubicBezTo>
                  <a:pt x="1816" y="232"/>
                  <a:pt x="1816" y="232"/>
                  <a:pt x="1816" y="230"/>
                </a:cubicBezTo>
                <a:cubicBezTo>
                  <a:pt x="1816" y="230"/>
                  <a:pt x="1816" y="229"/>
                  <a:pt x="1816" y="228"/>
                </a:cubicBezTo>
                <a:cubicBezTo>
                  <a:pt x="1816" y="208"/>
                  <a:pt x="1816" y="189"/>
                  <a:pt x="1816" y="169"/>
                </a:cubicBezTo>
                <a:cubicBezTo>
                  <a:pt x="1816" y="165"/>
                  <a:pt x="1817" y="160"/>
                  <a:pt x="1817" y="156"/>
                </a:cubicBezTo>
                <a:cubicBezTo>
                  <a:pt x="1819" y="148"/>
                  <a:pt x="1821" y="140"/>
                  <a:pt x="1826" y="134"/>
                </a:cubicBezTo>
                <a:cubicBezTo>
                  <a:pt x="1835" y="122"/>
                  <a:pt x="1849" y="122"/>
                  <a:pt x="1859" y="127"/>
                </a:cubicBezTo>
                <a:cubicBezTo>
                  <a:pt x="1860" y="127"/>
                  <a:pt x="1860" y="128"/>
                  <a:pt x="1861" y="127"/>
                </a:cubicBezTo>
                <a:cubicBezTo>
                  <a:pt x="1861" y="121"/>
                  <a:pt x="1861" y="115"/>
                  <a:pt x="1861" y="109"/>
                </a:cubicBezTo>
                <a:cubicBezTo>
                  <a:pt x="1861" y="107"/>
                  <a:pt x="1860" y="107"/>
                  <a:pt x="1859" y="106"/>
                </a:cubicBezTo>
                <a:cubicBezTo>
                  <a:pt x="1848" y="104"/>
                  <a:pt x="1838" y="105"/>
                  <a:pt x="1830" y="113"/>
                </a:cubicBezTo>
                <a:cubicBezTo>
                  <a:pt x="1825" y="117"/>
                  <a:pt x="1821" y="122"/>
                  <a:pt x="1818" y="128"/>
                </a:cubicBezTo>
                <a:cubicBezTo>
                  <a:pt x="1818" y="130"/>
                  <a:pt x="1818" y="131"/>
                  <a:pt x="1816" y="132"/>
                </a:cubicBezTo>
                <a:cubicBezTo>
                  <a:pt x="1816" y="131"/>
                  <a:pt x="1816" y="130"/>
                  <a:pt x="1816" y="130"/>
                </a:cubicBezTo>
                <a:close/>
                <a:moveTo>
                  <a:pt x="620" y="229"/>
                </a:moveTo>
                <a:cubicBezTo>
                  <a:pt x="620" y="232"/>
                  <a:pt x="620" y="232"/>
                  <a:pt x="623" y="232"/>
                </a:cubicBezTo>
                <a:cubicBezTo>
                  <a:pt x="628" y="232"/>
                  <a:pt x="632" y="232"/>
                  <a:pt x="637" y="232"/>
                </a:cubicBezTo>
                <a:cubicBezTo>
                  <a:pt x="641" y="232"/>
                  <a:pt x="640" y="232"/>
                  <a:pt x="640" y="228"/>
                </a:cubicBezTo>
                <a:cubicBezTo>
                  <a:pt x="640" y="189"/>
                  <a:pt x="640" y="150"/>
                  <a:pt x="640" y="111"/>
                </a:cubicBezTo>
                <a:cubicBezTo>
                  <a:pt x="640" y="111"/>
                  <a:pt x="640" y="110"/>
                  <a:pt x="640" y="109"/>
                </a:cubicBezTo>
                <a:cubicBezTo>
                  <a:pt x="640" y="108"/>
                  <a:pt x="640" y="107"/>
                  <a:pt x="639" y="107"/>
                </a:cubicBezTo>
                <a:cubicBezTo>
                  <a:pt x="633" y="108"/>
                  <a:pt x="628" y="108"/>
                  <a:pt x="622" y="107"/>
                </a:cubicBezTo>
                <a:cubicBezTo>
                  <a:pt x="621" y="107"/>
                  <a:pt x="620" y="108"/>
                  <a:pt x="620" y="109"/>
                </a:cubicBezTo>
                <a:cubicBezTo>
                  <a:pt x="620" y="110"/>
                  <a:pt x="620" y="111"/>
                  <a:pt x="620" y="111"/>
                </a:cubicBezTo>
                <a:cubicBezTo>
                  <a:pt x="620" y="131"/>
                  <a:pt x="620" y="150"/>
                  <a:pt x="620" y="170"/>
                </a:cubicBezTo>
                <a:cubicBezTo>
                  <a:pt x="620" y="190"/>
                  <a:pt x="620" y="209"/>
                  <a:pt x="620" y="229"/>
                </a:cubicBezTo>
                <a:close/>
                <a:moveTo>
                  <a:pt x="643" y="67"/>
                </a:moveTo>
                <a:cubicBezTo>
                  <a:pt x="643" y="60"/>
                  <a:pt x="638" y="54"/>
                  <a:pt x="630" y="54"/>
                </a:cubicBezTo>
                <a:cubicBezTo>
                  <a:pt x="623" y="54"/>
                  <a:pt x="617" y="59"/>
                  <a:pt x="617" y="67"/>
                </a:cubicBezTo>
                <a:cubicBezTo>
                  <a:pt x="617" y="74"/>
                  <a:pt x="622" y="80"/>
                  <a:pt x="630" y="80"/>
                </a:cubicBezTo>
                <a:cubicBezTo>
                  <a:pt x="637" y="80"/>
                  <a:pt x="643" y="74"/>
                  <a:pt x="643" y="67"/>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prstClr val="black"/>
              </a:solidFill>
            </a:endParaRPr>
          </a:p>
        </p:txBody>
      </p:sp>
      <p:sp>
        <p:nvSpPr>
          <p:cNvPr id="227" name="Freeform 10"/>
          <p:cNvSpPr>
            <a:spLocks noEditPoints="1"/>
          </p:cNvSpPr>
          <p:nvPr/>
        </p:nvSpPr>
        <p:spPr bwMode="auto">
          <a:xfrm>
            <a:off x="10250004" y="5273731"/>
            <a:ext cx="666494" cy="666494"/>
          </a:xfrm>
          <a:custGeom>
            <a:avLst/>
            <a:gdLst>
              <a:gd name="T0" fmla="*/ 306 w 865"/>
              <a:gd name="T1" fmla="*/ 521 h 864"/>
              <a:gd name="T2" fmla="*/ 244 w 865"/>
              <a:gd name="T3" fmla="*/ 569 h 864"/>
              <a:gd name="T4" fmla="*/ 91 w 865"/>
              <a:gd name="T5" fmla="*/ 688 h 864"/>
              <a:gd name="T6" fmla="*/ 83 w 865"/>
              <a:gd name="T7" fmla="*/ 689 h 864"/>
              <a:gd name="T8" fmla="*/ 4 w 865"/>
              <a:gd name="T9" fmla="*/ 650 h 864"/>
              <a:gd name="T10" fmla="*/ 0 w 865"/>
              <a:gd name="T11" fmla="*/ 643 h 864"/>
              <a:gd name="T12" fmla="*/ 0 w 865"/>
              <a:gd name="T13" fmla="*/ 220 h 864"/>
              <a:gd name="T14" fmla="*/ 4 w 865"/>
              <a:gd name="T15" fmla="*/ 213 h 864"/>
              <a:gd name="T16" fmla="*/ 83 w 865"/>
              <a:gd name="T17" fmla="*/ 174 h 864"/>
              <a:gd name="T18" fmla="*/ 91 w 865"/>
              <a:gd name="T19" fmla="*/ 175 h 864"/>
              <a:gd name="T20" fmla="*/ 302 w 865"/>
              <a:gd name="T21" fmla="*/ 340 h 864"/>
              <a:gd name="T22" fmla="*/ 307 w 865"/>
              <a:gd name="T23" fmla="*/ 343 h 864"/>
              <a:gd name="T24" fmla="*/ 310 w 865"/>
              <a:gd name="T25" fmla="*/ 338 h 864"/>
              <a:gd name="T26" fmla="*/ 645 w 865"/>
              <a:gd name="T27" fmla="*/ 3 h 864"/>
              <a:gd name="T28" fmla="*/ 654 w 865"/>
              <a:gd name="T29" fmla="*/ 1 h 864"/>
              <a:gd name="T30" fmla="*/ 861 w 865"/>
              <a:gd name="T31" fmla="*/ 84 h 864"/>
              <a:gd name="T32" fmla="*/ 865 w 865"/>
              <a:gd name="T33" fmla="*/ 90 h 864"/>
              <a:gd name="T34" fmla="*/ 865 w 865"/>
              <a:gd name="T35" fmla="*/ 773 h 864"/>
              <a:gd name="T36" fmla="*/ 861 w 865"/>
              <a:gd name="T37" fmla="*/ 779 h 864"/>
              <a:gd name="T38" fmla="*/ 654 w 865"/>
              <a:gd name="T39" fmla="*/ 862 h 864"/>
              <a:gd name="T40" fmla="*/ 645 w 865"/>
              <a:gd name="T41" fmla="*/ 860 h 864"/>
              <a:gd name="T42" fmla="*/ 310 w 865"/>
              <a:gd name="T43" fmla="*/ 525 h 864"/>
              <a:gd name="T44" fmla="*/ 306 w 865"/>
              <a:gd name="T45" fmla="*/ 521 h 864"/>
              <a:gd name="T46" fmla="*/ 649 w 865"/>
              <a:gd name="T47" fmla="*/ 609 h 864"/>
              <a:gd name="T48" fmla="*/ 649 w 865"/>
              <a:gd name="T49" fmla="*/ 254 h 864"/>
              <a:gd name="T50" fmla="*/ 421 w 865"/>
              <a:gd name="T51" fmla="*/ 432 h 864"/>
              <a:gd name="T52" fmla="*/ 649 w 865"/>
              <a:gd name="T53" fmla="*/ 609 h 864"/>
              <a:gd name="T54" fmla="*/ 87 w 865"/>
              <a:gd name="T55" fmla="*/ 559 h 864"/>
              <a:gd name="T56" fmla="*/ 214 w 865"/>
              <a:gd name="T57" fmla="*/ 431 h 864"/>
              <a:gd name="T58" fmla="*/ 87 w 865"/>
              <a:gd name="T59" fmla="*/ 304 h 864"/>
              <a:gd name="T60" fmla="*/ 87 w 865"/>
              <a:gd name="T61" fmla="*/ 559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65" h="864">
                <a:moveTo>
                  <a:pt x="306" y="521"/>
                </a:moveTo>
                <a:cubicBezTo>
                  <a:pt x="285" y="537"/>
                  <a:pt x="264" y="553"/>
                  <a:pt x="244" y="569"/>
                </a:cubicBezTo>
                <a:cubicBezTo>
                  <a:pt x="193" y="609"/>
                  <a:pt x="142" y="649"/>
                  <a:pt x="91" y="688"/>
                </a:cubicBezTo>
                <a:cubicBezTo>
                  <a:pt x="88" y="690"/>
                  <a:pt x="86" y="691"/>
                  <a:pt x="83" y="689"/>
                </a:cubicBezTo>
                <a:cubicBezTo>
                  <a:pt x="57" y="676"/>
                  <a:pt x="30" y="663"/>
                  <a:pt x="4" y="650"/>
                </a:cubicBezTo>
                <a:cubicBezTo>
                  <a:pt x="1" y="648"/>
                  <a:pt x="0" y="647"/>
                  <a:pt x="0" y="643"/>
                </a:cubicBezTo>
                <a:cubicBezTo>
                  <a:pt x="0" y="502"/>
                  <a:pt x="0" y="361"/>
                  <a:pt x="0" y="220"/>
                </a:cubicBezTo>
                <a:cubicBezTo>
                  <a:pt x="0" y="217"/>
                  <a:pt x="1" y="215"/>
                  <a:pt x="4" y="213"/>
                </a:cubicBezTo>
                <a:cubicBezTo>
                  <a:pt x="30" y="200"/>
                  <a:pt x="57" y="187"/>
                  <a:pt x="83" y="174"/>
                </a:cubicBezTo>
                <a:cubicBezTo>
                  <a:pt x="86" y="172"/>
                  <a:pt x="88" y="173"/>
                  <a:pt x="91" y="175"/>
                </a:cubicBezTo>
                <a:cubicBezTo>
                  <a:pt x="161" y="230"/>
                  <a:pt x="232" y="285"/>
                  <a:pt x="302" y="340"/>
                </a:cubicBezTo>
                <a:cubicBezTo>
                  <a:pt x="303" y="340"/>
                  <a:pt x="304" y="341"/>
                  <a:pt x="307" y="343"/>
                </a:cubicBezTo>
                <a:cubicBezTo>
                  <a:pt x="308" y="341"/>
                  <a:pt x="309" y="339"/>
                  <a:pt x="310" y="338"/>
                </a:cubicBezTo>
                <a:cubicBezTo>
                  <a:pt x="422" y="226"/>
                  <a:pt x="533" y="115"/>
                  <a:pt x="645" y="3"/>
                </a:cubicBezTo>
                <a:cubicBezTo>
                  <a:pt x="648" y="0"/>
                  <a:pt x="650" y="0"/>
                  <a:pt x="654" y="1"/>
                </a:cubicBezTo>
                <a:cubicBezTo>
                  <a:pt x="723" y="29"/>
                  <a:pt x="792" y="56"/>
                  <a:pt x="861" y="84"/>
                </a:cubicBezTo>
                <a:cubicBezTo>
                  <a:pt x="864" y="85"/>
                  <a:pt x="865" y="87"/>
                  <a:pt x="865" y="90"/>
                </a:cubicBezTo>
                <a:cubicBezTo>
                  <a:pt x="865" y="318"/>
                  <a:pt x="865" y="545"/>
                  <a:pt x="865" y="773"/>
                </a:cubicBezTo>
                <a:cubicBezTo>
                  <a:pt x="865" y="776"/>
                  <a:pt x="864" y="778"/>
                  <a:pt x="861" y="779"/>
                </a:cubicBezTo>
                <a:cubicBezTo>
                  <a:pt x="792" y="807"/>
                  <a:pt x="723" y="834"/>
                  <a:pt x="654" y="862"/>
                </a:cubicBezTo>
                <a:cubicBezTo>
                  <a:pt x="650" y="864"/>
                  <a:pt x="648" y="863"/>
                  <a:pt x="645" y="860"/>
                </a:cubicBezTo>
                <a:cubicBezTo>
                  <a:pt x="533" y="749"/>
                  <a:pt x="422" y="637"/>
                  <a:pt x="310" y="525"/>
                </a:cubicBezTo>
                <a:cubicBezTo>
                  <a:pt x="309" y="524"/>
                  <a:pt x="307" y="522"/>
                  <a:pt x="306" y="521"/>
                </a:cubicBezTo>
                <a:close/>
                <a:moveTo>
                  <a:pt x="649" y="609"/>
                </a:moveTo>
                <a:cubicBezTo>
                  <a:pt x="649" y="490"/>
                  <a:pt x="649" y="373"/>
                  <a:pt x="649" y="254"/>
                </a:cubicBezTo>
                <a:cubicBezTo>
                  <a:pt x="572" y="314"/>
                  <a:pt x="497" y="372"/>
                  <a:pt x="421" y="432"/>
                </a:cubicBezTo>
                <a:cubicBezTo>
                  <a:pt x="497" y="491"/>
                  <a:pt x="572" y="549"/>
                  <a:pt x="649" y="609"/>
                </a:cubicBezTo>
                <a:close/>
                <a:moveTo>
                  <a:pt x="87" y="559"/>
                </a:moveTo>
                <a:cubicBezTo>
                  <a:pt x="130" y="516"/>
                  <a:pt x="172" y="474"/>
                  <a:pt x="214" y="431"/>
                </a:cubicBezTo>
                <a:cubicBezTo>
                  <a:pt x="173" y="390"/>
                  <a:pt x="130" y="347"/>
                  <a:pt x="87" y="304"/>
                </a:cubicBezTo>
                <a:cubicBezTo>
                  <a:pt x="87" y="389"/>
                  <a:pt x="87" y="474"/>
                  <a:pt x="87" y="559"/>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grpSp>
        <p:nvGrpSpPr>
          <p:cNvPr id="228" name="Group 227"/>
          <p:cNvGrpSpPr/>
          <p:nvPr/>
        </p:nvGrpSpPr>
        <p:grpSpPr>
          <a:xfrm>
            <a:off x="9252195" y="5287652"/>
            <a:ext cx="470829" cy="663953"/>
            <a:chOff x="10662147" y="6848694"/>
            <a:chExt cx="615459" cy="867907"/>
          </a:xfrm>
        </p:grpSpPr>
        <p:sp>
          <p:nvSpPr>
            <p:cNvPr id="229" name="Freeform 70"/>
            <p:cNvSpPr>
              <a:spLocks/>
            </p:cNvSpPr>
            <p:nvPr/>
          </p:nvSpPr>
          <p:spPr bwMode="auto">
            <a:xfrm>
              <a:off x="10662147" y="7018125"/>
              <a:ext cx="615459" cy="698476"/>
            </a:xfrm>
            <a:custGeom>
              <a:avLst/>
              <a:gdLst>
                <a:gd name="T0" fmla="*/ 714 w 1452"/>
                <a:gd name="T1" fmla="*/ 1648 h 1648"/>
                <a:gd name="T2" fmla="*/ 655 w 1452"/>
                <a:gd name="T3" fmla="*/ 1629 h 1648"/>
                <a:gd name="T4" fmla="*/ 373 w 1452"/>
                <a:gd name="T5" fmla="*/ 1551 h 1648"/>
                <a:gd name="T6" fmla="*/ 146 w 1452"/>
                <a:gd name="T7" fmla="*/ 1488 h 1648"/>
                <a:gd name="T8" fmla="*/ 132 w 1452"/>
                <a:gd name="T9" fmla="*/ 1482 h 1648"/>
                <a:gd name="T10" fmla="*/ 127 w 1452"/>
                <a:gd name="T11" fmla="*/ 1434 h 1648"/>
                <a:gd name="T12" fmla="*/ 114 w 1452"/>
                <a:gd name="T13" fmla="*/ 1273 h 1648"/>
                <a:gd name="T14" fmla="*/ 98 w 1452"/>
                <a:gd name="T15" fmla="*/ 1092 h 1648"/>
                <a:gd name="T16" fmla="*/ 86 w 1452"/>
                <a:gd name="T17" fmla="*/ 958 h 1648"/>
                <a:gd name="T18" fmla="*/ 69 w 1452"/>
                <a:gd name="T19" fmla="*/ 775 h 1648"/>
                <a:gd name="T20" fmla="*/ 58 w 1452"/>
                <a:gd name="T21" fmla="*/ 646 h 1648"/>
                <a:gd name="T22" fmla="*/ 43 w 1452"/>
                <a:gd name="T23" fmla="*/ 492 h 1648"/>
                <a:gd name="T24" fmla="*/ 34 w 1452"/>
                <a:gd name="T25" fmla="*/ 377 h 1648"/>
                <a:gd name="T26" fmla="*/ 19 w 1452"/>
                <a:gd name="T27" fmla="*/ 226 h 1648"/>
                <a:gd name="T28" fmla="*/ 10 w 1452"/>
                <a:gd name="T29" fmla="*/ 115 h 1648"/>
                <a:gd name="T30" fmla="*/ 0 w 1452"/>
                <a:gd name="T31" fmla="*/ 4 h 1648"/>
                <a:gd name="T32" fmla="*/ 1452 w 1452"/>
                <a:gd name="T33" fmla="*/ 4 h 1648"/>
                <a:gd name="T34" fmla="*/ 1439 w 1452"/>
                <a:gd name="T35" fmla="*/ 146 h 1648"/>
                <a:gd name="T36" fmla="*/ 1430 w 1452"/>
                <a:gd name="T37" fmla="*/ 257 h 1648"/>
                <a:gd name="T38" fmla="*/ 1419 w 1452"/>
                <a:gd name="T39" fmla="*/ 368 h 1648"/>
                <a:gd name="T40" fmla="*/ 1415 w 1452"/>
                <a:gd name="T41" fmla="*/ 422 h 1648"/>
                <a:gd name="T42" fmla="*/ 1401 w 1452"/>
                <a:gd name="T43" fmla="*/ 578 h 1648"/>
                <a:gd name="T44" fmla="*/ 1389 w 1452"/>
                <a:gd name="T45" fmla="*/ 713 h 1648"/>
                <a:gd name="T46" fmla="*/ 1373 w 1452"/>
                <a:gd name="T47" fmla="*/ 894 h 1648"/>
                <a:gd name="T48" fmla="*/ 1357 w 1452"/>
                <a:gd name="T49" fmla="*/ 1074 h 1648"/>
                <a:gd name="T50" fmla="*/ 1341 w 1452"/>
                <a:gd name="T51" fmla="*/ 1251 h 1648"/>
                <a:gd name="T52" fmla="*/ 1329 w 1452"/>
                <a:gd name="T53" fmla="*/ 1385 h 1648"/>
                <a:gd name="T54" fmla="*/ 1321 w 1452"/>
                <a:gd name="T55" fmla="*/ 1480 h 1648"/>
                <a:gd name="T56" fmla="*/ 1305 w 1452"/>
                <a:gd name="T57" fmla="*/ 1488 h 1648"/>
                <a:gd name="T58" fmla="*/ 909 w 1452"/>
                <a:gd name="T59" fmla="*/ 1598 h 1648"/>
                <a:gd name="T60" fmla="*/ 738 w 1452"/>
                <a:gd name="T61" fmla="*/ 1645 h 1648"/>
                <a:gd name="T62" fmla="*/ 734 w 1452"/>
                <a:gd name="T63" fmla="*/ 1648 h 1648"/>
                <a:gd name="T64" fmla="*/ 714 w 1452"/>
                <a:gd name="T6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52" h="1648">
                  <a:moveTo>
                    <a:pt x="714" y="1648"/>
                  </a:moveTo>
                  <a:cubicBezTo>
                    <a:pt x="696" y="1637"/>
                    <a:pt x="674" y="1635"/>
                    <a:pt x="655" y="1629"/>
                  </a:cubicBezTo>
                  <a:cubicBezTo>
                    <a:pt x="561" y="1602"/>
                    <a:pt x="467" y="1577"/>
                    <a:pt x="373" y="1551"/>
                  </a:cubicBezTo>
                  <a:cubicBezTo>
                    <a:pt x="297" y="1530"/>
                    <a:pt x="221" y="1509"/>
                    <a:pt x="146" y="1488"/>
                  </a:cubicBezTo>
                  <a:cubicBezTo>
                    <a:pt x="141" y="1487"/>
                    <a:pt x="137" y="1485"/>
                    <a:pt x="132" y="1482"/>
                  </a:cubicBezTo>
                  <a:cubicBezTo>
                    <a:pt x="129" y="1467"/>
                    <a:pt x="129" y="1450"/>
                    <a:pt x="127" y="1434"/>
                  </a:cubicBezTo>
                  <a:cubicBezTo>
                    <a:pt x="122" y="1380"/>
                    <a:pt x="118" y="1326"/>
                    <a:pt x="114" y="1273"/>
                  </a:cubicBezTo>
                  <a:cubicBezTo>
                    <a:pt x="108" y="1213"/>
                    <a:pt x="103" y="1153"/>
                    <a:pt x="98" y="1092"/>
                  </a:cubicBezTo>
                  <a:cubicBezTo>
                    <a:pt x="94" y="1047"/>
                    <a:pt x="90" y="1002"/>
                    <a:pt x="86" y="958"/>
                  </a:cubicBezTo>
                  <a:cubicBezTo>
                    <a:pt x="80" y="897"/>
                    <a:pt x="74" y="836"/>
                    <a:pt x="69" y="775"/>
                  </a:cubicBezTo>
                  <a:cubicBezTo>
                    <a:pt x="66" y="732"/>
                    <a:pt x="62" y="689"/>
                    <a:pt x="58" y="646"/>
                  </a:cubicBezTo>
                  <a:cubicBezTo>
                    <a:pt x="53" y="595"/>
                    <a:pt x="48" y="543"/>
                    <a:pt x="43" y="492"/>
                  </a:cubicBezTo>
                  <a:cubicBezTo>
                    <a:pt x="39" y="453"/>
                    <a:pt x="37" y="415"/>
                    <a:pt x="34" y="377"/>
                  </a:cubicBezTo>
                  <a:cubicBezTo>
                    <a:pt x="29" y="326"/>
                    <a:pt x="24" y="276"/>
                    <a:pt x="19" y="226"/>
                  </a:cubicBezTo>
                  <a:cubicBezTo>
                    <a:pt x="16" y="189"/>
                    <a:pt x="13" y="152"/>
                    <a:pt x="10" y="115"/>
                  </a:cubicBezTo>
                  <a:cubicBezTo>
                    <a:pt x="7" y="78"/>
                    <a:pt x="3" y="41"/>
                    <a:pt x="0" y="4"/>
                  </a:cubicBezTo>
                  <a:cubicBezTo>
                    <a:pt x="15" y="0"/>
                    <a:pt x="1434" y="0"/>
                    <a:pt x="1452" y="4"/>
                  </a:cubicBezTo>
                  <a:cubicBezTo>
                    <a:pt x="1448" y="51"/>
                    <a:pt x="1444" y="99"/>
                    <a:pt x="1439" y="146"/>
                  </a:cubicBezTo>
                  <a:cubicBezTo>
                    <a:pt x="1435" y="183"/>
                    <a:pt x="1433" y="220"/>
                    <a:pt x="1430" y="257"/>
                  </a:cubicBezTo>
                  <a:cubicBezTo>
                    <a:pt x="1426" y="294"/>
                    <a:pt x="1422" y="331"/>
                    <a:pt x="1419" y="368"/>
                  </a:cubicBezTo>
                  <a:cubicBezTo>
                    <a:pt x="1417" y="386"/>
                    <a:pt x="1416" y="404"/>
                    <a:pt x="1415" y="422"/>
                  </a:cubicBezTo>
                  <a:cubicBezTo>
                    <a:pt x="1409" y="474"/>
                    <a:pt x="1406" y="526"/>
                    <a:pt x="1401" y="578"/>
                  </a:cubicBezTo>
                  <a:cubicBezTo>
                    <a:pt x="1397" y="623"/>
                    <a:pt x="1393" y="668"/>
                    <a:pt x="1389" y="713"/>
                  </a:cubicBezTo>
                  <a:cubicBezTo>
                    <a:pt x="1384" y="773"/>
                    <a:pt x="1379" y="834"/>
                    <a:pt x="1373" y="894"/>
                  </a:cubicBezTo>
                  <a:cubicBezTo>
                    <a:pt x="1368" y="954"/>
                    <a:pt x="1362" y="1014"/>
                    <a:pt x="1357" y="1074"/>
                  </a:cubicBezTo>
                  <a:cubicBezTo>
                    <a:pt x="1352" y="1133"/>
                    <a:pt x="1347" y="1192"/>
                    <a:pt x="1341" y="1251"/>
                  </a:cubicBezTo>
                  <a:cubicBezTo>
                    <a:pt x="1337" y="1296"/>
                    <a:pt x="1334" y="1341"/>
                    <a:pt x="1329" y="1385"/>
                  </a:cubicBezTo>
                  <a:cubicBezTo>
                    <a:pt x="1326" y="1417"/>
                    <a:pt x="1322" y="1449"/>
                    <a:pt x="1321" y="1480"/>
                  </a:cubicBezTo>
                  <a:cubicBezTo>
                    <a:pt x="1316" y="1485"/>
                    <a:pt x="1311" y="1486"/>
                    <a:pt x="1305" y="1488"/>
                  </a:cubicBezTo>
                  <a:cubicBezTo>
                    <a:pt x="1173" y="1525"/>
                    <a:pt x="1041" y="1561"/>
                    <a:pt x="909" y="1598"/>
                  </a:cubicBezTo>
                  <a:cubicBezTo>
                    <a:pt x="852" y="1614"/>
                    <a:pt x="795" y="1629"/>
                    <a:pt x="738" y="1645"/>
                  </a:cubicBezTo>
                  <a:cubicBezTo>
                    <a:pt x="737" y="1645"/>
                    <a:pt x="735" y="1647"/>
                    <a:pt x="734" y="1648"/>
                  </a:cubicBezTo>
                  <a:cubicBezTo>
                    <a:pt x="727" y="1648"/>
                    <a:pt x="721" y="1648"/>
                    <a:pt x="714" y="1648"/>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0" name="Freeform 71"/>
            <p:cNvSpPr>
              <a:spLocks/>
            </p:cNvSpPr>
            <p:nvPr/>
          </p:nvSpPr>
          <p:spPr bwMode="auto">
            <a:xfrm>
              <a:off x="10974971" y="6848694"/>
              <a:ext cx="132827" cy="116979"/>
            </a:xfrm>
            <a:custGeom>
              <a:avLst/>
              <a:gdLst>
                <a:gd name="T0" fmla="*/ 312 w 313"/>
                <a:gd name="T1" fmla="*/ 0 h 276"/>
                <a:gd name="T2" fmla="*/ 313 w 313"/>
                <a:gd name="T3" fmla="*/ 170 h 276"/>
                <a:gd name="T4" fmla="*/ 313 w 313"/>
                <a:gd name="T5" fmla="*/ 260 h 276"/>
                <a:gd name="T6" fmla="*/ 313 w 313"/>
                <a:gd name="T7" fmla="*/ 276 h 276"/>
                <a:gd name="T8" fmla="*/ 222 w 313"/>
                <a:gd name="T9" fmla="*/ 276 h 276"/>
                <a:gd name="T10" fmla="*/ 222 w 313"/>
                <a:gd name="T11" fmla="*/ 147 h 276"/>
                <a:gd name="T12" fmla="*/ 218 w 313"/>
                <a:gd name="T13" fmla="*/ 146 h 276"/>
                <a:gd name="T14" fmla="*/ 157 w 313"/>
                <a:gd name="T15" fmla="*/ 240 h 276"/>
                <a:gd name="T16" fmla="*/ 93 w 313"/>
                <a:gd name="T17" fmla="*/ 141 h 276"/>
                <a:gd name="T18" fmla="*/ 93 w 313"/>
                <a:gd name="T19" fmla="*/ 275 h 276"/>
                <a:gd name="T20" fmla="*/ 3 w 313"/>
                <a:gd name="T21" fmla="*/ 275 h 276"/>
                <a:gd name="T22" fmla="*/ 2 w 313"/>
                <a:gd name="T23" fmla="*/ 256 h 276"/>
                <a:gd name="T24" fmla="*/ 2 w 313"/>
                <a:gd name="T25" fmla="*/ 22 h 276"/>
                <a:gd name="T26" fmla="*/ 0 w 313"/>
                <a:gd name="T27" fmla="*/ 0 h 276"/>
                <a:gd name="T28" fmla="*/ 100 w 313"/>
                <a:gd name="T29" fmla="*/ 0 h 276"/>
                <a:gd name="T30" fmla="*/ 131 w 313"/>
                <a:gd name="T31" fmla="*/ 43 h 276"/>
                <a:gd name="T32" fmla="*/ 158 w 313"/>
                <a:gd name="T33" fmla="*/ 86 h 276"/>
                <a:gd name="T34" fmla="*/ 201 w 313"/>
                <a:gd name="T35" fmla="*/ 15 h 276"/>
                <a:gd name="T36" fmla="*/ 216 w 313"/>
                <a:gd name="T37" fmla="*/ 0 h 276"/>
                <a:gd name="T38" fmla="*/ 312 w 313"/>
                <a:gd name="T39"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3" h="276">
                  <a:moveTo>
                    <a:pt x="312" y="0"/>
                  </a:moveTo>
                  <a:cubicBezTo>
                    <a:pt x="312" y="57"/>
                    <a:pt x="312" y="113"/>
                    <a:pt x="313" y="170"/>
                  </a:cubicBezTo>
                  <a:cubicBezTo>
                    <a:pt x="313" y="200"/>
                    <a:pt x="313" y="230"/>
                    <a:pt x="313" y="260"/>
                  </a:cubicBezTo>
                  <a:cubicBezTo>
                    <a:pt x="313" y="265"/>
                    <a:pt x="313" y="270"/>
                    <a:pt x="313" y="276"/>
                  </a:cubicBezTo>
                  <a:cubicBezTo>
                    <a:pt x="282" y="276"/>
                    <a:pt x="253" y="276"/>
                    <a:pt x="222" y="276"/>
                  </a:cubicBezTo>
                  <a:cubicBezTo>
                    <a:pt x="222" y="233"/>
                    <a:pt x="222" y="190"/>
                    <a:pt x="222" y="147"/>
                  </a:cubicBezTo>
                  <a:cubicBezTo>
                    <a:pt x="220" y="147"/>
                    <a:pt x="219" y="146"/>
                    <a:pt x="218" y="146"/>
                  </a:cubicBezTo>
                  <a:cubicBezTo>
                    <a:pt x="198" y="176"/>
                    <a:pt x="178" y="207"/>
                    <a:pt x="157" y="240"/>
                  </a:cubicBezTo>
                  <a:cubicBezTo>
                    <a:pt x="135" y="207"/>
                    <a:pt x="115" y="176"/>
                    <a:pt x="93" y="141"/>
                  </a:cubicBezTo>
                  <a:cubicBezTo>
                    <a:pt x="93" y="189"/>
                    <a:pt x="93" y="231"/>
                    <a:pt x="93" y="275"/>
                  </a:cubicBezTo>
                  <a:cubicBezTo>
                    <a:pt x="63" y="275"/>
                    <a:pt x="33" y="275"/>
                    <a:pt x="3" y="275"/>
                  </a:cubicBezTo>
                  <a:cubicBezTo>
                    <a:pt x="0" y="269"/>
                    <a:pt x="2" y="262"/>
                    <a:pt x="2" y="256"/>
                  </a:cubicBezTo>
                  <a:cubicBezTo>
                    <a:pt x="2" y="178"/>
                    <a:pt x="2" y="100"/>
                    <a:pt x="2" y="22"/>
                  </a:cubicBezTo>
                  <a:cubicBezTo>
                    <a:pt x="2" y="14"/>
                    <a:pt x="3" y="7"/>
                    <a:pt x="0" y="0"/>
                  </a:cubicBezTo>
                  <a:cubicBezTo>
                    <a:pt x="33" y="0"/>
                    <a:pt x="67" y="0"/>
                    <a:pt x="100" y="0"/>
                  </a:cubicBezTo>
                  <a:cubicBezTo>
                    <a:pt x="116" y="10"/>
                    <a:pt x="121" y="29"/>
                    <a:pt x="131" y="43"/>
                  </a:cubicBezTo>
                  <a:cubicBezTo>
                    <a:pt x="140" y="57"/>
                    <a:pt x="149" y="71"/>
                    <a:pt x="158" y="86"/>
                  </a:cubicBezTo>
                  <a:cubicBezTo>
                    <a:pt x="172" y="62"/>
                    <a:pt x="187" y="39"/>
                    <a:pt x="201" y="15"/>
                  </a:cubicBezTo>
                  <a:cubicBezTo>
                    <a:pt x="205" y="9"/>
                    <a:pt x="209" y="4"/>
                    <a:pt x="216" y="0"/>
                  </a:cubicBezTo>
                  <a:cubicBezTo>
                    <a:pt x="248" y="0"/>
                    <a:pt x="280" y="0"/>
                    <a:pt x="312"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1" name="Freeform 72"/>
            <p:cNvSpPr>
              <a:spLocks/>
            </p:cNvSpPr>
            <p:nvPr/>
          </p:nvSpPr>
          <p:spPr bwMode="auto">
            <a:xfrm>
              <a:off x="10718372" y="6848694"/>
              <a:ext cx="115847" cy="118111"/>
            </a:xfrm>
            <a:custGeom>
              <a:avLst/>
              <a:gdLst>
                <a:gd name="T0" fmla="*/ 273 w 273"/>
                <a:gd name="T1" fmla="*/ 0 h 279"/>
                <a:gd name="T2" fmla="*/ 272 w 273"/>
                <a:gd name="T3" fmla="*/ 158 h 279"/>
                <a:gd name="T4" fmla="*/ 272 w 273"/>
                <a:gd name="T5" fmla="*/ 275 h 279"/>
                <a:gd name="T6" fmla="*/ 227 w 273"/>
                <a:gd name="T7" fmla="*/ 277 h 279"/>
                <a:gd name="T8" fmla="*/ 180 w 273"/>
                <a:gd name="T9" fmla="*/ 277 h 279"/>
                <a:gd name="T10" fmla="*/ 180 w 273"/>
                <a:gd name="T11" fmla="*/ 185 h 279"/>
                <a:gd name="T12" fmla="*/ 96 w 273"/>
                <a:gd name="T13" fmla="*/ 185 h 279"/>
                <a:gd name="T14" fmla="*/ 96 w 273"/>
                <a:gd name="T15" fmla="*/ 275 h 279"/>
                <a:gd name="T16" fmla="*/ 4 w 273"/>
                <a:gd name="T17" fmla="*/ 275 h 279"/>
                <a:gd name="T18" fmla="*/ 2 w 273"/>
                <a:gd name="T19" fmla="*/ 258 h 279"/>
                <a:gd name="T20" fmla="*/ 2 w 273"/>
                <a:gd name="T21" fmla="*/ 20 h 279"/>
                <a:gd name="T22" fmla="*/ 1 w 273"/>
                <a:gd name="T23" fmla="*/ 0 h 279"/>
                <a:gd name="T24" fmla="*/ 93 w 273"/>
                <a:gd name="T25" fmla="*/ 0 h 279"/>
                <a:gd name="T26" fmla="*/ 99 w 273"/>
                <a:gd name="T27" fmla="*/ 28 h 279"/>
                <a:gd name="T28" fmla="*/ 99 w 273"/>
                <a:gd name="T29" fmla="*/ 66 h 279"/>
                <a:gd name="T30" fmla="*/ 118 w 273"/>
                <a:gd name="T31" fmla="*/ 86 h 279"/>
                <a:gd name="T32" fmla="*/ 156 w 273"/>
                <a:gd name="T33" fmla="*/ 86 h 279"/>
                <a:gd name="T34" fmla="*/ 175 w 273"/>
                <a:gd name="T35" fmla="*/ 66 h 279"/>
                <a:gd name="T36" fmla="*/ 175 w 273"/>
                <a:gd name="T37" fmla="*/ 25 h 279"/>
                <a:gd name="T38" fmla="*/ 181 w 273"/>
                <a:gd name="T39" fmla="*/ 0 h 279"/>
                <a:gd name="T40" fmla="*/ 273 w 273"/>
                <a:gd name="T41" fmla="*/ 0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3" h="279">
                  <a:moveTo>
                    <a:pt x="273" y="0"/>
                  </a:moveTo>
                  <a:cubicBezTo>
                    <a:pt x="273" y="53"/>
                    <a:pt x="273" y="105"/>
                    <a:pt x="272" y="158"/>
                  </a:cubicBezTo>
                  <a:cubicBezTo>
                    <a:pt x="272" y="196"/>
                    <a:pt x="272" y="235"/>
                    <a:pt x="272" y="275"/>
                  </a:cubicBezTo>
                  <a:cubicBezTo>
                    <a:pt x="257" y="279"/>
                    <a:pt x="242" y="276"/>
                    <a:pt x="227" y="277"/>
                  </a:cubicBezTo>
                  <a:cubicBezTo>
                    <a:pt x="212" y="277"/>
                    <a:pt x="196" y="277"/>
                    <a:pt x="180" y="277"/>
                  </a:cubicBezTo>
                  <a:cubicBezTo>
                    <a:pt x="180" y="246"/>
                    <a:pt x="180" y="216"/>
                    <a:pt x="180" y="185"/>
                  </a:cubicBezTo>
                  <a:cubicBezTo>
                    <a:pt x="151" y="185"/>
                    <a:pt x="124" y="185"/>
                    <a:pt x="96" y="185"/>
                  </a:cubicBezTo>
                  <a:cubicBezTo>
                    <a:pt x="96" y="215"/>
                    <a:pt x="96" y="244"/>
                    <a:pt x="96" y="275"/>
                  </a:cubicBezTo>
                  <a:cubicBezTo>
                    <a:pt x="64" y="275"/>
                    <a:pt x="34" y="275"/>
                    <a:pt x="4" y="275"/>
                  </a:cubicBezTo>
                  <a:cubicBezTo>
                    <a:pt x="0" y="270"/>
                    <a:pt x="2" y="263"/>
                    <a:pt x="2" y="258"/>
                  </a:cubicBezTo>
                  <a:cubicBezTo>
                    <a:pt x="2" y="178"/>
                    <a:pt x="2" y="99"/>
                    <a:pt x="2" y="20"/>
                  </a:cubicBezTo>
                  <a:cubicBezTo>
                    <a:pt x="2" y="13"/>
                    <a:pt x="1" y="7"/>
                    <a:pt x="1" y="0"/>
                  </a:cubicBezTo>
                  <a:cubicBezTo>
                    <a:pt x="32" y="0"/>
                    <a:pt x="62" y="0"/>
                    <a:pt x="93" y="0"/>
                  </a:cubicBezTo>
                  <a:cubicBezTo>
                    <a:pt x="100" y="8"/>
                    <a:pt x="99" y="19"/>
                    <a:pt x="99" y="28"/>
                  </a:cubicBezTo>
                  <a:cubicBezTo>
                    <a:pt x="99" y="41"/>
                    <a:pt x="99" y="54"/>
                    <a:pt x="99" y="66"/>
                  </a:cubicBezTo>
                  <a:cubicBezTo>
                    <a:pt x="99" y="79"/>
                    <a:pt x="104" y="86"/>
                    <a:pt x="118" y="86"/>
                  </a:cubicBezTo>
                  <a:cubicBezTo>
                    <a:pt x="131" y="86"/>
                    <a:pt x="143" y="86"/>
                    <a:pt x="156" y="86"/>
                  </a:cubicBezTo>
                  <a:cubicBezTo>
                    <a:pt x="170" y="86"/>
                    <a:pt x="175" y="79"/>
                    <a:pt x="175" y="66"/>
                  </a:cubicBezTo>
                  <a:cubicBezTo>
                    <a:pt x="175" y="52"/>
                    <a:pt x="175" y="38"/>
                    <a:pt x="175" y="25"/>
                  </a:cubicBezTo>
                  <a:cubicBezTo>
                    <a:pt x="175" y="16"/>
                    <a:pt x="175" y="7"/>
                    <a:pt x="181" y="0"/>
                  </a:cubicBezTo>
                  <a:cubicBezTo>
                    <a:pt x="212" y="0"/>
                    <a:pt x="242" y="0"/>
                    <a:pt x="273"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2" name="Freeform 73"/>
            <p:cNvSpPr>
              <a:spLocks/>
            </p:cNvSpPr>
            <p:nvPr/>
          </p:nvSpPr>
          <p:spPr bwMode="auto">
            <a:xfrm>
              <a:off x="10849690" y="6848694"/>
              <a:ext cx="110186" cy="116602"/>
            </a:xfrm>
            <a:custGeom>
              <a:avLst/>
              <a:gdLst>
                <a:gd name="T0" fmla="*/ 260 w 260"/>
                <a:gd name="T1" fmla="*/ 0 h 275"/>
                <a:gd name="T2" fmla="*/ 258 w 260"/>
                <a:gd name="T3" fmla="*/ 60 h 275"/>
                <a:gd name="T4" fmla="*/ 258 w 260"/>
                <a:gd name="T5" fmla="*/ 91 h 275"/>
                <a:gd name="T6" fmla="*/ 177 w 260"/>
                <a:gd name="T7" fmla="*/ 91 h 275"/>
                <a:gd name="T8" fmla="*/ 177 w 260"/>
                <a:gd name="T9" fmla="*/ 275 h 275"/>
                <a:gd name="T10" fmla="*/ 84 w 260"/>
                <a:gd name="T11" fmla="*/ 275 h 275"/>
                <a:gd name="T12" fmla="*/ 84 w 260"/>
                <a:gd name="T13" fmla="*/ 93 h 275"/>
                <a:gd name="T14" fmla="*/ 3 w 260"/>
                <a:gd name="T15" fmla="*/ 93 h 275"/>
                <a:gd name="T16" fmla="*/ 2 w 260"/>
                <a:gd name="T17" fmla="*/ 46 h 275"/>
                <a:gd name="T18" fmla="*/ 0 w 260"/>
                <a:gd name="T19" fmla="*/ 0 h 275"/>
                <a:gd name="T20" fmla="*/ 260 w 260"/>
                <a:gd name="T21" fmla="*/ 0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0" h="275">
                  <a:moveTo>
                    <a:pt x="260" y="0"/>
                  </a:moveTo>
                  <a:cubicBezTo>
                    <a:pt x="256" y="20"/>
                    <a:pt x="259" y="40"/>
                    <a:pt x="258" y="60"/>
                  </a:cubicBezTo>
                  <a:cubicBezTo>
                    <a:pt x="258" y="70"/>
                    <a:pt x="258" y="79"/>
                    <a:pt x="258" y="91"/>
                  </a:cubicBezTo>
                  <a:cubicBezTo>
                    <a:pt x="231" y="91"/>
                    <a:pt x="205" y="91"/>
                    <a:pt x="177" y="91"/>
                  </a:cubicBezTo>
                  <a:cubicBezTo>
                    <a:pt x="177" y="153"/>
                    <a:pt x="177" y="214"/>
                    <a:pt x="177" y="275"/>
                  </a:cubicBezTo>
                  <a:cubicBezTo>
                    <a:pt x="146" y="275"/>
                    <a:pt x="116" y="275"/>
                    <a:pt x="84" y="275"/>
                  </a:cubicBezTo>
                  <a:cubicBezTo>
                    <a:pt x="84" y="215"/>
                    <a:pt x="84" y="155"/>
                    <a:pt x="84" y="93"/>
                  </a:cubicBezTo>
                  <a:cubicBezTo>
                    <a:pt x="56" y="93"/>
                    <a:pt x="30" y="93"/>
                    <a:pt x="3" y="93"/>
                  </a:cubicBezTo>
                  <a:cubicBezTo>
                    <a:pt x="0" y="76"/>
                    <a:pt x="2" y="61"/>
                    <a:pt x="2" y="46"/>
                  </a:cubicBezTo>
                  <a:cubicBezTo>
                    <a:pt x="1" y="30"/>
                    <a:pt x="4" y="15"/>
                    <a:pt x="0" y="0"/>
                  </a:cubicBezTo>
                  <a:cubicBezTo>
                    <a:pt x="87" y="0"/>
                    <a:pt x="173" y="0"/>
                    <a:pt x="260"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3" name="Freeform 74"/>
            <p:cNvSpPr>
              <a:spLocks/>
            </p:cNvSpPr>
            <p:nvPr/>
          </p:nvSpPr>
          <p:spPr bwMode="auto">
            <a:xfrm>
              <a:off x="11125911" y="6848694"/>
              <a:ext cx="95470" cy="116979"/>
            </a:xfrm>
            <a:custGeom>
              <a:avLst/>
              <a:gdLst>
                <a:gd name="T0" fmla="*/ 96 w 225"/>
                <a:gd name="T1" fmla="*/ 0 h 276"/>
                <a:gd name="T2" fmla="*/ 96 w 225"/>
                <a:gd name="T3" fmla="*/ 183 h 276"/>
                <a:gd name="T4" fmla="*/ 225 w 225"/>
                <a:gd name="T5" fmla="*/ 183 h 276"/>
                <a:gd name="T6" fmla="*/ 225 w 225"/>
                <a:gd name="T7" fmla="*/ 276 h 276"/>
                <a:gd name="T8" fmla="*/ 4 w 225"/>
                <a:gd name="T9" fmla="*/ 276 h 276"/>
                <a:gd name="T10" fmla="*/ 2 w 225"/>
                <a:gd name="T11" fmla="*/ 255 h 276"/>
                <a:gd name="T12" fmla="*/ 2 w 225"/>
                <a:gd name="T13" fmla="*/ 22 h 276"/>
                <a:gd name="T14" fmla="*/ 0 w 225"/>
                <a:gd name="T15" fmla="*/ 0 h 276"/>
                <a:gd name="T16" fmla="*/ 96 w 225"/>
                <a:gd name="T17"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5" h="276">
                  <a:moveTo>
                    <a:pt x="96" y="0"/>
                  </a:moveTo>
                  <a:cubicBezTo>
                    <a:pt x="96" y="61"/>
                    <a:pt x="96" y="121"/>
                    <a:pt x="96" y="183"/>
                  </a:cubicBezTo>
                  <a:cubicBezTo>
                    <a:pt x="139" y="183"/>
                    <a:pt x="181" y="183"/>
                    <a:pt x="225" y="183"/>
                  </a:cubicBezTo>
                  <a:cubicBezTo>
                    <a:pt x="225" y="215"/>
                    <a:pt x="225" y="245"/>
                    <a:pt x="225" y="276"/>
                  </a:cubicBezTo>
                  <a:cubicBezTo>
                    <a:pt x="151" y="276"/>
                    <a:pt x="77" y="276"/>
                    <a:pt x="4" y="276"/>
                  </a:cubicBezTo>
                  <a:cubicBezTo>
                    <a:pt x="0" y="269"/>
                    <a:pt x="2" y="262"/>
                    <a:pt x="2" y="255"/>
                  </a:cubicBezTo>
                  <a:cubicBezTo>
                    <a:pt x="2" y="178"/>
                    <a:pt x="2" y="100"/>
                    <a:pt x="2" y="22"/>
                  </a:cubicBezTo>
                  <a:cubicBezTo>
                    <a:pt x="2" y="14"/>
                    <a:pt x="3" y="7"/>
                    <a:pt x="0" y="0"/>
                  </a:cubicBezTo>
                  <a:cubicBezTo>
                    <a:pt x="32" y="0"/>
                    <a:pt x="64" y="0"/>
                    <a:pt x="96"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4" name="Freeform 75"/>
            <p:cNvSpPr>
              <a:spLocks/>
            </p:cNvSpPr>
            <p:nvPr/>
          </p:nvSpPr>
          <p:spPr bwMode="auto">
            <a:xfrm>
              <a:off x="10965914" y="7071331"/>
              <a:ext cx="255844" cy="592441"/>
            </a:xfrm>
            <a:custGeom>
              <a:avLst/>
              <a:gdLst>
                <a:gd name="T0" fmla="*/ 9 w 603"/>
                <a:gd name="T1" fmla="*/ 179 h 1398"/>
                <a:gd name="T2" fmla="*/ 9 w 603"/>
                <a:gd name="T3" fmla="*/ 0 h 1398"/>
                <a:gd name="T4" fmla="*/ 600 w 603"/>
                <a:gd name="T5" fmla="*/ 0 h 1398"/>
                <a:gd name="T6" fmla="*/ 598 w 603"/>
                <a:gd name="T7" fmla="*/ 47 h 1398"/>
                <a:gd name="T8" fmla="*/ 594 w 603"/>
                <a:gd name="T9" fmla="*/ 86 h 1398"/>
                <a:gd name="T10" fmla="*/ 589 w 603"/>
                <a:gd name="T11" fmla="*/ 153 h 1398"/>
                <a:gd name="T12" fmla="*/ 581 w 603"/>
                <a:gd name="T13" fmla="*/ 227 h 1398"/>
                <a:gd name="T14" fmla="*/ 581 w 603"/>
                <a:gd name="T15" fmla="*/ 237 h 1398"/>
                <a:gd name="T16" fmla="*/ 573 w 603"/>
                <a:gd name="T17" fmla="*/ 308 h 1398"/>
                <a:gd name="T18" fmla="*/ 573 w 603"/>
                <a:gd name="T19" fmla="*/ 310 h 1398"/>
                <a:gd name="T20" fmla="*/ 568 w 603"/>
                <a:gd name="T21" fmla="*/ 381 h 1398"/>
                <a:gd name="T22" fmla="*/ 561 w 603"/>
                <a:gd name="T23" fmla="*/ 451 h 1398"/>
                <a:gd name="T24" fmla="*/ 561 w 603"/>
                <a:gd name="T25" fmla="*/ 463 h 1398"/>
                <a:gd name="T26" fmla="*/ 553 w 603"/>
                <a:gd name="T27" fmla="*/ 531 h 1398"/>
                <a:gd name="T28" fmla="*/ 553 w 603"/>
                <a:gd name="T29" fmla="*/ 535 h 1398"/>
                <a:gd name="T30" fmla="*/ 548 w 603"/>
                <a:gd name="T31" fmla="*/ 612 h 1398"/>
                <a:gd name="T32" fmla="*/ 541 w 603"/>
                <a:gd name="T33" fmla="*/ 675 h 1398"/>
                <a:gd name="T34" fmla="*/ 541 w 603"/>
                <a:gd name="T35" fmla="*/ 682 h 1398"/>
                <a:gd name="T36" fmla="*/ 533 w 603"/>
                <a:gd name="T37" fmla="*/ 757 h 1398"/>
                <a:gd name="T38" fmla="*/ 533 w 603"/>
                <a:gd name="T39" fmla="*/ 761 h 1398"/>
                <a:gd name="T40" fmla="*/ 528 w 603"/>
                <a:gd name="T41" fmla="*/ 840 h 1398"/>
                <a:gd name="T42" fmla="*/ 520 w 603"/>
                <a:gd name="T43" fmla="*/ 932 h 1398"/>
                <a:gd name="T44" fmla="*/ 512 w 603"/>
                <a:gd name="T45" fmla="*/ 1020 h 1398"/>
                <a:gd name="T46" fmla="*/ 506 w 603"/>
                <a:gd name="T47" fmla="*/ 1081 h 1398"/>
                <a:gd name="T48" fmla="*/ 502 w 603"/>
                <a:gd name="T49" fmla="*/ 1130 h 1398"/>
                <a:gd name="T50" fmla="*/ 493 w 603"/>
                <a:gd name="T51" fmla="*/ 1246 h 1398"/>
                <a:gd name="T52" fmla="*/ 488 w 603"/>
                <a:gd name="T53" fmla="*/ 1265 h 1398"/>
                <a:gd name="T54" fmla="*/ 9 w 603"/>
                <a:gd name="T55" fmla="*/ 1398 h 1398"/>
                <a:gd name="T56" fmla="*/ 9 w 603"/>
                <a:gd name="T57" fmla="*/ 1358 h 1398"/>
                <a:gd name="T58" fmla="*/ 9 w 603"/>
                <a:gd name="T59" fmla="*/ 1226 h 1398"/>
                <a:gd name="T60" fmla="*/ 1 w 603"/>
                <a:gd name="T61" fmla="*/ 1208 h 1398"/>
                <a:gd name="T62" fmla="*/ 10 w 603"/>
                <a:gd name="T63" fmla="*/ 1202 h 1398"/>
                <a:gd name="T64" fmla="*/ 353 w 603"/>
                <a:gd name="T65" fmla="*/ 1108 h 1398"/>
                <a:gd name="T66" fmla="*/ 379 w 603"/>
                <a:gd name="T67" fmla="*/ 1075 h 1398"/>
                <a:gd name="T68" fmla="*/ 418 w 603"/>
                <a:gd name="T69" fmla="*/ 632 h 1398"/>
                <a:gd name="T70" fmla="*/ 423 w 603"/>
                <a:gd name="T71" fmla="*/ 578 h 1398"/>
                <a:gd name="T72" fmla="*/ 400 w 603"/>
                <a:gd name="T73" fmla="*/ 553 h 1398"/>
                <a:gd name="T74" fmla="*/ 272 w 603"/>
                <a:gd name="T75" fmla="*/ 553 h 1398"/>
                <a:gd name="T76" fmla="*/ 40 w 603"/>
                <a:gd name="T77" fmla="*/ 553 h 1398"/>
                <a:gd name="T78" fmla="*/ 10 w 603"/>
                <a:gd name="T79" fmla="*/ 550 h 1398"/>
                <a:gd name="T80" fmla="*/ 5 w 603"/>
                <a:gd name="T81" fmla="*/ 544 h 1398"/>
                <a:gd name="T82" fmla="*/ 3 w 603"/>
                <a:gd name="T83" fmla="*/ 477 h 1398"/>
                <a:gd name="T84" fmla="*/ 3 w 603"/>
                <a:gd name="T85" fmla="*/ 387 h 1398"/>
                <a:gd name="T86" fmla="*/ 8 w 603"/>
                <a:gd name="T87" fmla="*/ 362 h 1398"/>
                <a:gd name="T88" fmla="*/ 39 w 603"/>
                <a:gd name="T89" fmla="*/ 357 h 1398"/>
                <a:gd name="T90" fmla="*/ 414 w 603"/>
                <a:gd name="T91" fmla="*/ 357 h 1398"/>
                <a:gd name="T92" fmla="*/ 441 w 603"/>
                <a:gd name="T93" fmla="*/ 349 h 1398"/>
                <a:gd name="T94" fmla="*/ 455 w 603"/>
                <a:gd name="T95" fmla="*/ 195 h 1398"/>
                <a:gd name="T96" fmla="*/ 433 w 603"/>
                <a:gd name="T97" fmla="*/ 185 h 1398"/>
                <a:gd name="T98" fmla="*/ 235 w 603"/>
                <a:gd name="T99" fmla="*/ 185 h 1398"/>
                <a:gd name="T100" fmla="*/ 35 w 603"/>
                <a:gd name="T101" fmla="*/ 185 h 1398"/>
                <a:gd name="T102" fmla="*/ 9 w 603"/>
                <a:gd name="T103" fmla="*/ 179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3" h="1398">
                  <a:moveTo>
                    <a:pt x="9" y="179"/>
                  </a:moveTo>
                  <a:cubicBezTo>
                    <a:pt x="9" y="120"/>
                    <a:pt x="9" y="60"/>
                    <a:pt x="9" y="0"/>
                  </a:cubicBezTo>
                  <a:cubicBezTo>
                    <a:pt x="207" y="0"/>
                    <a:pt x="403" y="0"/>
                    <a:pt x="600" y="0"/>
                  </a:cubicBezTo>
                  <a:cubicBezTo>
                    <a:pt x="600" y="16"/>
                    <a:pt x="603" y="31"/>
                    <a:pt x="598" y="47"/>
                  </a:cubicBezTo>
                  <a:cubicBezTo>
                    <a:pt x="594" y="59"/>
                    <a:pt x="595" y="73"/>
                    <a:pt x="594" y="86"/>
                  </a:cubicBezTo>
                  <a:cubicBezTo>
                    <a:pt x="593" y="109"/>
                    <a:pt x="589" y="131"/>
                    <a:pt x="589" y="153"/>
                  </a:cubicBezTo>
                  <a:cubicBezTo>
                    <a:pt x="588" y="178"/>
                    <a:pt x="587" y="203"/>
                    <a:pt x="581" y="227"/>
                  </a:cubicBezTo>
                  <a:cubicBezTo>
                    <a:pt x="581" y="231"/>
                    <a:pt x="581" y="234"/>
                    <a:pt x="581" y="237"/>
                  </a:cubicBezTo>
                  <a:cubicBezTo>
                    <a:pt x="581" y="261"/>
                    <a:pt x="578" y="284"/>
                    <a:pt x="573" y="308"/>
                  </a:cubicBezTo>
                  <a:cubicBezTo>
                    <a:pt x="573" y="308"/>
                    <a:pt x="573" y="309"/>
                    <a:pt x="573" y="310"/>
                  </a:cubicBezTo>
                  <a:cubicBezTo>
                    <a:pt x="576" y="334"/>
                    <a:pt x="569" y="357"/>
                    <a:pt x="568" y="381"/>
                  </a:cubicBezTo>
                  <a:cubicBezTo>
                    <a:pt x="568" y="404"/>
                    <a:pt x="567" y="428"/>
                    <a:pt x="561" y="451"/>
                  </a:cubicBezTo>
                  <a:cubicBezTo>
                    <a:pt x="560" y="455"/>
                    <a:pt x="561" y="459"/>
                    <a:pt x="561" y="463"/>
                  </a:cubicBezTo>
                  <a:cubicBezTo>
                    <a:pt x="561" y="486"/>
                    <a:pt x="558" y="509"/>
                    <a:pt x="553" y="531"/>
                  </a:cubicBezTo>
                  <a:cubicBezTo>
                    <a:pt x="553" y="532"/>
                    <a:pt x="553" y="534"/>
                    <a:pt x="553" y="535"/>
                  </a:cubicBezTo>
                  <a:cubicBezTo>
                    <a:pt x="555" y="561"/>
                    <a:pt x="550" y="587"/>
                    <a:pt x="548" y="612"/>
                  </a:cubicBezTo>
                  <a:cubicBezTo>
                    <a:pt x="546" y="633"/>
                    <a:pt x="549" y="654"/>
                    <a:pt x="541" y="675"/>
                  </a:cubicBezTo>
                  <a:cubicBezTo>
                    <a:pt x="540" y="677"/>
                    <a:pt x="541" y="680"/>
                    <a:pt x="541" y="682"/>
                  </a:cubicBezTo>
                  <a:cubicBezTo>
                    <a:pt x="541" y="708"/>
                    <a:pt x="538" y="732"/>
                    <a:pt x="533" y="757"/>
                  </a:cubicBezTo>
                  <a:cubicBezTo>
                    <a:pt x="533" y="758"/>
                    <a:pt x="533" y="759"/>
                    <a:pt x="533" y="761"/>
                  </a:cubicBezTo>
                  <a:cubicBezTo>
                    <a:pt x="536" y="787"/>
                    <a:pt x="530" y="813"/>
                    <a:pt x="528" y="840"/>
                  </a:cubicBezTo>
                  <a:cubicBezTo>
                    <a:pt x="527" y="871"/>
                    <a:pt x="523" y="901"/>
                    <a:pt x="520" y="932"/>
                  </a:cubicBezTo>
                  <a:cubicBezTo>
                    <a:pt x="518" y="961"/>
                    <a:pt x="516" y="991"/>
                    <a:pt x="512" y="1020"/>
                  </a:cubicBezTo>
                  <a:cubicBezTo>
                    <a:pt x="509" y="1040"/>
                    <a:pt x="511" y="1061"/>
                    <a:pt x="506" y="1081"/>
                  </a:cubicBezTo>
                  <a:cubicBezTo>
                    <a:pt x="502" y="1096"/>
                    <a:pt x="502" y="1113"/>
                    <a:pt x="502" y="1130"/>
                  </a:cubicBezTo>
                  <a:cubicBezTo>
                    <a:pt x="500" y="1169"/>
                    <a:pt x="490" y="1207"/>
                    <a:pt x="493" y="1246"/>
                  </a:cubicBezTo>
                  <a:cubicBezTo>
                    <a:pt x="494" y="1253"/>
                    <a:pt x="488" y="1258"/>
                    <a:pt x="488" y="1265"/>
                  </a:cubicBezTo>
                  <a:cubicBezTo>
                    <a:pt x="329" y="1309"/>
                    <a:pt x="170" y="1353"/>
                    <a:pt x="9" y="1398"/>
                  </a:cubicBezTo>
                  <a:cubicBezTo>
                    <a:pt x="9" y="1384"/>
                    <a:pt x="9" y="1371"/>
                    <a:pt x="9" y="1358"/>
                  </a:cubicBezTo>
                  <a:cubicBezTo>
                    <a:pt x="9" y="1314"/>
                    <a:pt x="9" y="1270"/>
                    <a:pt x="9" y="1226"/>
                  </a:cubicBezTo>
                  <a:cubicBezTo>
                    <a:pt x="9" y="1218"/>
                    <a:pt x="8" y="1212"/>
                    <a:pt x="1" y="1208"/>
                  </a:cubicBezTo>
                  <a:cubicBezTo>
                    <a:pt x="3" y="1204"/>
                    <a:pt x="6" y="1203"/>
                    <a:pt x="10" y="1202"/>
                  </a:cubicBezTo>
                  <a:cubicBezTo>
                    <a:pt x="125" y="1172"/>
                    <a:pt x="238" y="1139"/>
                    <a:pt x="353" y="1108"/>
                  </a:cubicBezTo>
                  <a:cubicBezTo>
                    <a:pt x="370" y="1103"/>
                    <a:pt x="378" y="1093"/>
                    <a:pt x="379" y="1075"/>
                  </a:cubicBezTo>
                  <a:cubicBezTo>
                    <a:pt x="391" y="927"/>
                    <a:pt x="404" y="780"/>
                    <a:pt x="418" y="632"/>
                  </a:cubicBezTo>
                  <a:cubicBezTo>
                    <a:pt x="420" y="614"/>
                    <a:pt x="422" y="596"/>
                    <a:pt x="423" y="578"/>
                  </a:cubicBezTo>
                  <a:cubicBezTo>
                    <a:pt x="424" y="554"/>
                    <a:pt x="424" y="553"/>
                    <a:pt x="400" y="553"/>
                  </a:cubicBezTo>
                  <a:cubicBezTo>
                    <a:pt x="357" y="553"/>
                    <a:pt x="314" y="553"/>
                    <a:pt x="272" y="553"/>
                  </a:cubicBezTo>
                  <a:cubicBezTo>
                    <a:pt x="195" y="553"/>
                    <a:pt x="117" y="553"/>
                    <a:pt x="40" y="553"/>
                  </a:cubicBezTo>
                  <a:cubicBezTo>
                    <a:pt x="30" y="553"/>
                    <a:pt x="20" y="554"/>
                    <a:pt x="10" y="550"/>
                  </a:cubicBezTo>
                  <a:cubicBezTo>
                    <a:pt x="8" y="548"/>
                    <a:pt x="7" y="546"/>
                    <a:pt x="5" y="544"/>
                  </a:cubicBezTo>
                  <a:cubicBezTo>
                    <a:pt x="0" y="522"/>
                    <a:pt x="3" y="499"/>
                    <a:pt x="3" y="477"/>
                  </a:cubicBezTo>
                  <a:cubicBezTo>
                    <a:pt x="2" y="447"/>
                    <a:pt x="2" y="417"/>
                    <a:pt x="3" y="387"/>
                  </a:cubicBezTo>
                  <a:cubicBezTo>
                    <a:pt x="3" y="378"/>
                    <a:pt x="2" y="370"/>
                    <a:pt x="8" y="362"/>
                  </a:cubicBezTo>
                  <a:cubicBezTo>
                    <a:pt x="17" y="355"/>
                    <a:pt x="28" y="357"/>
                    <a:pt x="39" y="357"/>
                  </a:cubicBezTo>
                  <a:cubicBezTo>
                    <a:pt x="164" y="357"/>
                    <a:pt x="289" y="357"/>
                    <a:pt x="414" y="357"/>
                  </a:cubicBezTo>
                  <a:cubicBezTo>
                    <a:pt x="424" y="357"/>
                    <a:pt x="434" y="360"/>
                    <a:pt x="441" y="349"/>
                  </a:cubicBezTo>
                  <a:cubicBezTo>
                    <a:pt x="449" y="298"/>
                    <a:pt x="453" y="247"/>
                    <a:pt x="455" y="195"/>
                  </a:cubicBezTo>
                  <a:cubicBezTo>
                    <a:pt x="452" y="182"/>
                    <a:pt x="442" y="185"/>
                    <a:pt x="433" y="185"/>
                  </a:cubicBezTo>
                  <a:cubicBezTo>
                    <a:pt x="367" y="185"/>
                    <a:pt x="301" y="185"/>
                    <a:pt x="235" y="185"/>
                  </a:cubicBezTo>
                  <a:cubicBezTo>
                    <a:pt x="168" y="185"/>
                    <a:pt x="102" y="185"/>
                    <a:pt x="35" y="185"/>
                  </a:cubicBezTo>
                  <a:cubicBezTo>
                    <a:pt x="26" y="184"/>
                    <a:pt x="16" y="187"/>
                    <a:pt x="9" y="179"/>
                  </a:cubicBezTo>
                  <a:close/>
                </a:path>
              </a:pathLst>
            </a:custGeom>
            <a:solidFill>
              <a:srgbClr val="0070C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5" name="Freeform 76"/>
            <p:cNvSpPr>
              <a:spLocks/>
            </p:cNvSpPr>
            <p:nvPr/>
          </p:nvSpPr>
          <p:spPr bwMode="auto">
            <a:xfrm>
              <a:off x="10776107" y="7146801"/>
              <a:ext cx="387539" cy="243014"/>
            </a:xfrm>
            <a:custGeom>
              <a:avLst/>
              <a:gdLst>
                <a:gd name="T0" fmla="*/ 896 w 914"/>
                <a:gd name="T1" fmla="*/ 173 h 574"/>
                <a:gd name="T2" fmla="*/ 895 w 914"/>
                <a:gd name="T3" fmla="*/ 183 h 574"/>
                <a:gd name="T4" fmla="*/ 874 w 914"/>
                <a:gd name="T5" fmla="*/ 185 h 574"/>
                <a:gd name="T6" fmla="*/ 479 w 914"/>
                <a:gd name="T7" fmla="*/ 185 h 574"/>
                <a:gd name="T8" fmla="*/ 457 w 914"/>
                <a:gd name="T9" fmla="*/ 185 h 574"/>
                <a:gd name="T10" fmla="*/ 426 w 914"/>
                <a:gd name="T11" fmla="*/ 191 h 574"/>
                <a:gd name="T12" fmla="*/ 235 w 914"/>
                <a:gd name="T13" fmla="*/ 191 h 574"/>
                <a:gd name="T14" fmla="*/ 211 w 914"/>
                <a:gd name="T15" fmla="*/ 217 h 574"/>
                <a:gd name="T16" fmla="*/ 221 w 914"/>
                <a:gd name="T17" fmla="*/ 338 h 574"/>
                <a:gd name="T18" fmla="*/ 249 w 914"/>
                <a:gd name="T19" fmla="*/ 363 h 574"/>
                <a:gd name="T20" fmla="*/ 428 w 914"/>
                <a:gd name="T21" fmla="*/ 363 h 574"/>
                <a:gd name="T22" fmla="*/ 457 w 914"/>
                <a:gd name="T23" fmla="*/ 368 h 574"/>
                <a:gd name="T24" fmla="*/ 457 w 914"/>
                <a:gd name="T25" fmla="*/ 370 h 574"/>
                <a:gd name="T26" fmla="*/ 463 w 914"/>
                <a:gd name="T27" fmla="*/ 398 h 574"/>
                <a:gd name="T28" fmla="*/ 463 w 914"/>
                <a:gd name="T29" fmla="*/ 518 h 574"/>
                <a:gd name="T30" fmla="*/ 489 w 914"/>
                <a:gd name="T31" fmla="*/ 543 h 574"/>
                <a:gd name="T32" fmla="*/ 646 w 914"/>
                <a:gd name="T33" fmla="*/ 543 h 574"/>
                <a:gd name="T34" fmla="*/ 670 w 914"/>
                <a:gd name="T35" fmla="*/ 544 h 574"/>
                <a:gd name="T36" fmla="*/ 678 w 914"/>
                <a:gd name="T37" fmla="*/ 574 h 574"/>
                <a:gd name="T38" fmla="*/ 641 w 914"/>
                <a:gd name="T39" fmla="*/ 559 h 574"/>
                <a:gd name="T40" fmla="*/ 486 w 914"/>
                <a:gd name="T41" fmla="*/ 559 h 574"/>
                <a:gd name="T42" fmla="*/ 457 w 914"/>
                <a:gd name="T43" fmla="*/ 553 h 574"/>
                <a:gd name="T44" fmla="*/ 435 w 914"/>
                <a:gd name="T45" fmla="*/ 553 h 574"/>
                <a:gd name="T46" fmla="*/ 73 w 914"/>
                <a:gd name="T47" fmla="*/ 553 h 574"/>
                <a:gd name="T48" fmla="*/ 51 w 914"/>
                <a:gd name="T49" fmla="*/ 553 h 574"/>
                <a:gd name="T50" fmla="*/ 46 w 914"/>
                <a:gd name="T51" fmla="*/ 510 h 574"/>
                <a:gd name="T52" fmla="*/ 37 w 914"/>
                <a:gd name="T53" fmla="*/ 399 h 574"/>
                <a:gd name="T54" fmla="*/ 26 w 914"/>
                <a:gd name="T55" fmla="*/ 291 h 574"/>
                <a:gd name="T56" fmla="*/ 21 w 914"/>
                <a:gd name="T57" fmla="*/ 229 h 574"/>
                <a:gd name="T58" fmla="*/ 10 w 914"/>
                <a:gd name="T59" fmla="*/ 113 h 574"/>
                <a:gd name="T60" fmla="*/ 6 w 914"/>
                <a:gd name="T61" fmla="*/ 57 h 574"/>
                <a:gd name="T62" fmla="*/ 2 w 914"/>
                <a:gd name="T63" fmla="*/ 3 h 574"/>
                <a:gd name="T64" fmla="*/ 23 w 914"/>
                <a:gd name="T65" fmla="*/ 2 h 574"/>
                <a:gd name="T66" fmla="*/ 435 w 914"/>
                <a:gd name="T67" fmla="*/ 1 h 574"/>
                <a:gd name="T68" fmla="*/ 457 w 914"/>
                <a:gd name="T69" fmla="*/ 1 h 574"/>
                <a:gd name="T70" fmla="*/ 503 w 914"/>
                <a:gd name="T71" fmla="*/ 1 h 574"/>
                <a:gd name="T72" fmla="*/ 890 w 914"/>
                <a:gd name="T73" fmla="*/ 1 h 574"/>
                <a:gd name="T74" fmla="*/ 910 w 914"/>
                <a:gd name="T75" fmla="*/ 1 h 574"/>
                <a:gd name="T76" fmla="*/ 909 w 914"/>
                <a:gd name="T77" fmla="*/ 18 h 574"/>
                <a:gd name="T78" fmla="*/ 874 w 914"/>
                <a:gd name="T79" fmla="*/ 11 h 574"/>
                <a:gd name="T80" fmla="*/ 493 w 914"/>
                <a:gd name="T81" fmla="*/ 11 h 574"/>
                <a:gd name="T82" fmla="*/ 463 w 914"/>
                <a:gd name="T83" fmla="*/ 40 h 574"/>
                <a:gd name="T84" fmla="*/ 463 w 914"/>
                <a:gd name="T85" fmla="*/ 152 h 574"/>
                <a:gd name="T86" fmla="*/ 485 w 914"/>
                <a:gd name="T87" fmla="*/ 175 h 574"/>
                <a:gd name="T88" fmla="*/ 873 w 914"/>
                <a:gd name="T89" fmla="*/ 174 h 574"/>
                <a:gd name="T90" fmla="*/ 896 w 914"/>
                <a:gd name="T91" fmla="*/ 173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14" h="574">
                  <a:moveTo>
                    <a:pt x="896" y="173"/>
                  </a:moveTo>
                  <a:cubicBezTo>
                    <a:pt x="897" y="176"/>
                    <a:pt x="897" y="180"/>
                    <a:pt x="895" y="183"/>
                  </a:cubicBezTo>
                  <a:cubicBezTo>
                    <a:pt x="889" y="186"/>
                    <a:pt x="881" y="185"/>
                    <a:pt x="874" y="185"/>
                  </a:cubicBezTo>
                  <a:cubicBezTo>
                    <a:pt x="742" y="185"/>
                    <a:pt x="611" y="185"/>
                    <a:pt x="479" y="185"/>
                  </a:cubicBezTo>
                  <a:cubicBezTo>
                    <a:pt x="472" y="185"/>
                    <a:pt x="464" y="185"/>
                    <a:pt x="457" y="185"/>
                  </a:cubicBezTo>
                  <a:cubicBezTo>
                    <a:pt x="448" y="193"/>
                    <a:pt x="437" y="191"/>
                    <a:pt x="426" y="191"/>
                  </a:cubicBezTo>
                  <a:cubicBezTo>
                    <a:pt x="362" y="191"/>
                    <a:pt x="299" y="191"/>
                    <a:pt x="235" y="191"/>
                  </a:cubicBezTo>
                  <a:cubicBezTo>
                    <a:pt x="209" y="191"/>
                    <a:pt x="210" y="192"/>
                    <a:pt x="211" y="217"/>
                  </a:cubicBezTo>
                  <a:cubicBezTo>
                    <a:pt x="213" y="258"/>
                    <a:pt x="217" y="298"/>
                    <a:pt x="221" y="338"/>
                  </a:cubicBezTo>
                  <a:cubicBezTo>
                    <a:pt x="223" y="361"/>
                    <a:pt x="226" y="363"/>
                    <a:pt x="249" y="363"/>
                  </a:cubicBezTo>
                  <a:cubicBezTo>
                    <a:pt x="309" y="363"/>
                    <a:pt x="369" y="363"/>
                    <a:pt x="428" y="363"/>
                  </a:cubicBezTo>
                  <a:cubicBezTo>
                    <a:pt x="438" y="363"/>
                    <a:pt x="448" y="362"/>
                    <a:pt x="457" y="368"/>
                  </a:cubicBezTo>
                  <a:cubicBezTo>
                    <a:pt x="457" y="370"/>
                    <a:pt x="457" y="370"/>
                    <a:pt x="457" y="370"/>
                  </a:cubicBezTo>
                  <a:cubicBezTo>
                    <a:pt x="465" y="378"/>
                    <a:pt x="463" y="388"/>
                    <a:pt x="463" y="398"/>
                  </a:cubicBezTo>
                  <a:cubicBezTo>
                    <a:pt x="464" y="438"/>
                    <a:pt x="463" y="478"/>
                    <a:pt x="463" y="518"/>
                  </a:cubicBezTo>
                  <a:cubicBezTo>
                    <a:pt x="464" y="541"/>
                    <a:pt x="465" y="542"/>
                    <a:pt x="489" y="543"/>
                  </a:cubicBezTo>
                  <a:cubicBezTo>
                    <a:pt x="541" y="543"/>
                    <a:pt x="594" y="543"/>
                    <a:pt x="646" y="543"/>
                  </a:cubicBezTo>
                  <a:cubicBezTo>
                    <a:pt x="654" y="543"/>
                    <a:pt x="662" y="542"/>
                    <a:pt x="670" y="544"/>
                  </a:cubicBezTo>
                  <a:cubicBezTo>
                    <a:pt x="687" y="548"/>
                    <a:pt x="690" y="559"/>
                    <a:pt x="678" y="574"/>
                  </a:cubicBezTo>
                  <a:cubicBezTo>
                    <a:pt x="669" y="561"/>
                    <a:pt x="656" y="559"/>
                    <a:pt x="641" y="559"/>
                  </a:cubicBezTo>
                  <a:cubicBezTo>
                    <a:pt x="589" y="560"/>
                    <a:pt x="537" y="559"/>
                    <a:pt x="486" y="559"/>
                  </a:cubicBezTo>
                  <a:cubicBezTo>
                    <a:pt x="476" y="559"/>
                    <a:pt x="465" y="560"/>
                    <a:pt x="457" y="553"/>
                  </a:cubicBezTo>
                  <a:cubicBezTo>
                    <a:pt x="450" y="553"/>
                    <a:pt x="442" y="553"/>
                    <a:pt x="435" y="553"/>
                  </a:cubicBezTo>
                  <a:cubicBezTo>
                    <a:pt x="314" y="553"/>
                    <a:pt x="194" y="553"/>
                    <a:pt x="73" y="553"/>
                  </a:cubicBezTo>
                  <a:cubicBezTo>
                    <a:pt x="66" y="553"/>
                    <a:pt x="59" y="553"/>
                    <a:pt x="51" y="553"/>
                  </a:cubicBezTo>
                  <a:cubicBezTo>
                    <a:pt x="49" y="538"/>
                    <a:pt x="47" y="524"/>
                    <a:pt x="46" y="510"/>
                  </a:cubicBezTo>
                  <a:cubicBezTo>
                    <a:pt x="42" y="474"/>
                    <a:pt x="40" y="436"/>
                    <a:pt x="37" y="399"/>
                  </a:cubicBezTo>
                  <a:cubicBezTo>
                    <a:pt x="33" y="363"/>
                    <a:pt x="29" y="327"/>
                    <a:pt x="26" y="291"/>
                  </a:cubicBezTo>
                  <a:cubicBezTo>
                    <a:pt x="24" y="270"/>
                    <a:pt x="23" y="250"/>
                    <a:pt x="21" y="229"/>
                  </a:cubicBezTo>
                  <a:cubicBezTo>
                    <a:pt x="17" y="190"/>
                    <a:pt x="14" y="151"/>
                    <a:pt x="10" y="113"/>
                  </a:cubicBezTo>
                  <a:cubicBezTo>
                    <a:pt x="8" y="94"/>
                    <a:pt x="6" y="76"/>
                    <a:pt x="6" y="57"/>
                  </a:cubicBezTo>
                  <a:cubicBezTo>
                    <a:pt x="5" y="39"/>
                    <a:pt x="0" y="22"/>
                    <a:pt x="2" y="3"/>
                  </a:cubicBezTo>
                  <a:cubicBezTo>
                    <a:pt x="9" y="0"/>
                    <a:pt x="16" y="2"/>
                    <a:pt x="23" y="2"/>
                  </a:cubicBezTo>
                  <a:cubicBezTo>
                    <a:pt x="161" y="1"/>
                    <a:pt x="298" y="1"/>
                    <a:pt x="435" y="1"/>
                  </a:cubicBezTo>
                  <a:cubicBezTo>
                    <a:pt x="442" y="1"/>
                    <a:pt x="450" y="1"/>
                    <a:pt x="457" y="1"/>
                  </a:cubicBezTo>
                  <a:cubicBezTo>
                    <a:pt x="472" y="1"/>
                    <a:pt x="488" y="1"/>
                    <a:pt x="503" y="1"/>
                  </a:cubicBezTo>
                  <a:cubicBezTo>
                    <a:pt x="632" y="1"/>
                    <a:pt x="761" y="1"/>
                    <a:pt x="890" y="1"/>
                  </a:cubicBezTo>
                  <a:cubicBezTo>
                    <a:pt x="896" y="1"/>
                    <a:pt x="903" y="1"/>
                    <a:pt x="910" y="1"/>
                  </a:cubicBezTo>
                  <a:cubicBezTo>
                    <a:pt x="914" y="7"/>
                    <a:pt x="914" y="12"/>
                    <a:pt x="909" y="18"/>
                  </a:cubicBezTo>
                  <a:cubicBezTo>
                    <a:pt x="898" y="13"/>
                    <a:pt x="886" y="11"/>
                    <a:pt x="874" y="11"/>
                  </a:cubicBezTo>
                  <a:cubicBezTo>
                    <a:pt x="747" y="11"/>
                    <a:pt x="620" y="11"/>
                    <a:pt x="493" y="11"/>
                  </a:cubicBezTo>
                  <a:cubicBezTo>
                    <a:pt x="464" y="11"/>
                    <a:pt x="463" y="12"/>
                    <a:pt x="463" y="40"/>
                  </a:cubicBezTo>
                  <a:cubicBezTo>
                    <a:pt x="463" y="77"/>
                    <a:pt x="464" y="115"/>
                    <a:pt x="463" y="152"/>
                  </a:cubicBezTo>
                  <a:cubicBezTo>
                    <a:pt x="463" y="168"/>
                    <a:pt x="469" y="175"/>
                    <a:pt x="485" y="175"/>
                  </a:cubicBezTo>
                  <a:cubicBezTo>
                    <a:pt x="614" y="174"/>
                    <a:pt x="743" y="175"/>
                    <a:pt x="873" y="174"/>
                  </a:cubicBezTo>
                  <a:cubicBezTo>
                    <a:pt x="881" y="174"/>
                    <a:pt x="888" y="171"/>
                    <a:pt x="896" y="173"/>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6" name="Freeform 77"/>
            <p:cNvSpPr>
              <a:spLocks/>
            </p:cNvSpPr>
            <p:nvPr/>
          </p:nvSpPr>
          <p:spPr bwMode="auto">
            <a:xfrm>
              <a:off x="10800635" y="7418494"/>
              <a:ext cx="172072" cy="164525"/>
            </a:xfrm>
            <a:custGeom>
              <a:avLst/>
              <a:gdLst>
                <a:gd name="T0" fmla="*/ 399 w 406"/>
                <a:gd name="T1" fmla="*/ 387 h 388"/>
                <a:gd name="T2" fmla="*/ 391 w 406"/>
                <a:gd name="T3" fmla="*/ 388 h 388"/>
                <a:gd name="T4" fmla="*/ 215 w 406"/>
                <a:gd name="T5" fmla="*/ 339 h 388"/>
                <a:gd name="T6" fmla="*/ 38 w 406"/>
                <a:gd name="T7" fmla="*/ 290 h 388"/>
                <a:gd name="T8" fmla="*/ 23 w 406"/>
                <a:gd name="T9" fmla="*/ 272 h 388"/>
                <a:gd name="T10" fmla="*/ 11 w 406"/>
                <a:gd name="T11" fmla="*/ 113 h 388"/>
                <a:gd name="T12" fmla="*/ 0 w 406"/>
                <a:gd name="T13" fmla="*/ 7 h 388"/>
                <a:gd name="T14" fmla="*/ 1 w 406"/>
                <a:gd name="T15" fmla="*/ 0 h 388"/>
                <a:gd name="T16" fmla="*/ 182 w 406"/>
                <a:gd name="T17" fmla="*/ 0 h 388"/>
                <a:gd name="T18" fmla="*/ 186 w 406"/>
                <a:gd name="T19" fmla="*/ 21 h 388"/>
                <a:gd name="T20" fmla="*/ 195 w 406"/>
                <a:gd name="T21" fmla="*/ 132 h 388"/>
                <a:gd name="T22" fmla="*/ 208 w 406"/>
                <a:gd name="T23" fmla="*/ 148 h 388"/>
                <a:gd name="T24" fmla="*/ 397 w 406"/>
                <a:gd name="T25" fmla="*/ 198 h 388"/>
                <a:gd name="T26" fmla="*/ 399 w 406"/>
                <a:gd name="T27" fmla="*/ 198 h 388"/>
                <a:gd name="T28" fmla="*/ 402 w 406"/>
                <a:gd name="T29" fmla="*/ 201 h 388"/>
                <a:gd name="T30" fmla="*/ 405 w 406"/>
                <a:gd name="T31" fmla="*/ 224 h 388"/>
                <a:gd name="T32" fmla="*/ 405 w 406"/>
                <a:gd name="T33" fmla="*/ 361 h 388"/>
                <a:gd name="T34" fmla="*/ 399 w 406"/>
                <a:gd name="T35" fmla="*/ 387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6" h="388">
                  <a:moveTo>
                    <a:pt x="399" y="387"/>
                  </a:moveTo>
                  <a:cubicBezTo>
                    <a:pt x="396" y="388"/>
                    <a:pt x="394" y="388"/>
                    <a:pt x="391" y="388"/>
                  </a:cubicBezTo>
                  <a:cubicBezTo>
                    <a:pt x="332" y="372"/>
                    <a:pt x="274" y="355"/>
                    <a:pt x="215" y="339"/>
                  </a:cubicBezTo>
                  <a:cubicBezTo>
                    <a:pt x="156" y="323"/>
                    <a:pt x="97" y="306"/>
                    <a:pt x="38" y="290"/>
                  </a:cubicBezTo>
                  <a:cubicBezTo>
                    <a:pt x="28" y="287"/>
                    <a:pt x="24" y="282"/>
                    <a:pt x="23" y="272"/>
                  </a:cubicBezTo>
                  <a:cubicBezTo>
                    <a:pt x="20" y="219"/>
                    <a:pt x="15" y="166"/>
                    <a:pt x="11" y="113"/>
                  </a:cubicBezTo>
                  <a:cubicBezTo>
                    <a:pt x="7" y="78"/>
                    <a:pt x="3" y="42"/>
                    <a:pt x="0" y="7"/>
                  </a:cubicBezTo>
                  <a:cubicBezTo>
                    <a:pt x="0" y="5"/>
                    <a:pt x="0" y="3"/>
                    <a:pt x="1" y="0"/>
                  </a:cubicBezTo>
                  <a:cubicBezTo>
                    <a:pt x="61" y="0"/>
                    <a:pt x="121" y="0"/>
                    <a:pt x="182" y="0"/>
                  </a:cubicBezTo>
                  <a:cubicBezTo>
                    <a:pt x="183" y="7"/>
                    <a:pt x="185" y="14"/>
                    <a:pt x="186" y="21"/>
                  </a:cubicBezTo>
                  <a:cubicBezTo>
                    <a:pt x="189" y="58"/>
                    <a:pt x="192" y="95"/>
                    <a:pt x="195" y="132"/>
                  </a:cubicBezTo>
                  <a:cubicBezTo>
                    <a:pt x="195" y="141"/>
                    <a:pt x="198" y="145"/>
                    <a:pt x="208" y="148"/>
                  </a:cubicBezTo>
                  <a:cubicBezTo>
                    <a:pt x="271" y="164"/>
                    <a:pt x="334" y="181"/>
                    <a:pt x="397" y="198"/>
                  </a:cubicBezTo>
                  <a:cubicBezTo>
                    <a:pt x="398" y="199"/>
                    <a:pt x="399" y="198"/>
                    <a:pt x="399" y="198"/>
                  </a:cubicBezTo>
                  <a:cubicBezTo>
                    <a:pt x="400" y="199"/>
                    <a:pt x="401" y="200"/>
                    <a:pt x="402" y="201"/>
                  </a:cubicBezTo>
                  <a:cubicBezTo>
                    <a:pt x="406" y="208"/>
                    <a:pt x="405" y="216"/>
                    <a:pt x="405" y="224"/>
                  </a:cubicBezTo>
                  <a:cubicBezTo>
                    <a:pt x="405" y="270"/>
                    <a:pt x="405" y="315"/>
                    <a:pt x="405" y="361"/>
                  </a:cubicBezTo>
                  <a:cubicBezTo>
                    <a:pt x="405" y="370"/>
                    <a:pt x="406" y="380"/>
                    <a:pt x="399" y="387"/>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7" name="Freeform 79"/>
            <p:cNvSpPr>
              <a:spLocks/>
            </p:cNvSpPr>
            <p:nvPr/>
          </p:nvSpPr>
          <p:spPr bwMode="auto">
            <a:xfrm>
              <a:off x="10969311" y="7302647"/>
              <a:ext cx="179619" cy="279994"/>
            </a:xfrm>
            <a:custGeom>
              <a:avLst/>
              <a:gdLst>
                <a:gd name="T0" fmla="*/ 1 w 423"/>
                <a:gd name="T1" fmla="*/ 474 h 661"/>
                <a:gd name="T2" fmla="*/ 163 w 423"/>
                <a:gd name="T3" fmla="*/ 429 h 661"/>
                <a:gd name="T4" fmla="*/ 186 w 423"/>
                <a:gd name="T5" fmla="*/ 423 h 661"/>
                <a:gd name="T6" fmla="*/ 205 w 423"/>
                <a:gd name="T7" fmla="*/ 401 h 661"/>
                <a:gd name="T8" fmla="*/ 216 w 423"/>
                <a:gd name="T9" fmla="*/ 274 h 661"/>
                <a:gd name="T10" fmla="*/ 222 w 423"/>
                <a:gd name="T11" fmla="*/ 205 h 661"/>
                <a:gd name="T12" fmla="*/ 224 w 423"/>
                <a:gd name="T13" fmla="*/ 182 h 661"/>
                <a:gd name="T14" fmla="*/ 1 w 423"/>
                <a:gd name="T15" fmla="*/ 182 h 661"/>
                <a:gd name="T16" fmla="*/ 1 w 423"/>
                <a:gd name="T17" fmla="*/ 2 h 661"/>
                <a:gd name="T18" fmla="*/ 13 w 423"/>
                <a:gd name="T19" fmla="*/ 1 h 661"/>
                <a:gd name="T20" fmla="*/ 408 w 423"/>
                <a:gd name="T21" fmla="*/ 1 h 661"/>
                <a:gd name="T22" fmla="*/ 423 w 423"/>
                <a:gd name="T23" fmla="*/ 3 h 661"/>
                <a:gd name="T24" fmla="*/ 373 w 423"/>
                <a:gd name="T25" fmla="*/ 560 h 661"/>
                <a:gd name="T26" fmla="*/ 207 w 423"/>
                <a:gd name="T27" fmla="*/ 606 h 661"/>
                <a:gd name="T28" fmla="*/ 13 w 423"/>
                <a:gd name="T29" fmla="*/ 660 h 661"/>
                <a:gd name="T30" fmla="*/ 1 w 423"/>
                <a:gd name="T31" fmla="*/ 661 h 661"/>
                <a:gd name="T32" fmla="*/ 1 w 423"/>
                <a:gd name="T33" fmla="*/ 474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3" h="661">
                  <a:moveTo>
                    <a:pt x="1" y="474"/>
                  </a:moveTo>
                  <a:cubicBezTo>
                    <a:pt x="55" y="459"/>
                    <a:pt x="109" y="444"/>
                    <a:pt x="163" y="429"/>
                  </a:cubicBezTo>
                  <a:cubicBezTo>
                    <a:pt x="171" y="427"/>
                    <a:pt x="179" y="425"/>
                    <a:pt x="186" y="423"/>
                  </a:cubicBezTo>
                  <a:cubicBezTo>
                    <a:pt x="204" y="418"/>
                    <a:pt x="203" y="418"/>
                    <a:pt x="205" y="401"/>
                  </a:cubicBezTo>
                  <a:cubicBezTo>
                    <a:pt x="208" y="359"/>
                    <a:pt x="212" y="316"/>
                    <a:pt x="216" y="274"/>
                  </a:cubicBezTo>
                  <a:cubicBezTo>
                    <a:pt x="218" y="251"/>
                    <a:pt x="220" y="228"/>
                    <a:pt x="222" y="205"/>
                  </a:cubicBezTo>
                  <a:cubicBezTo>
                    <a:pt x="228" y="198"/>
                    <a:pt x="224" y="190"/>
                    <a:pt x="224" y="182"/>
                  </a:cubicBezTo>
                  <a:cubicBezTo>
                    <a:pt x="150" y="182"/>
                    <a:pt x="77" y="182"/>
                    <a:pt x="1" y="182"/>
                  </a:cubicBezTo>
                  <a:cubicBezTo>
                    <a:pt x="0" y="121"/>
                    <a:pt x="1" y="61"/>
                    <a:pt x="1" y="2"/>
                  </a:cubicBezTo>
                  <a:cubicBezTo>
                    <a:pt x="5" y="1"/>
                    <a:pt x="9" y="1"/>
                    <a:pt x="13" y="1"/>
                  </a:cubicBezTo>
                  <a:cubicBezTo>
                    <a:pt x="145" y="1"/>
                    <a:pt x="276" y="1"/>
                    <a:pt x="408" y="1"/>
                  </a:cubicBezTo>
                  <a:cubicBezTo>
                    <a:pt x="413" y="1"/>
                    <a:pt x="418" y="0"/>
                    <a:pt x="423" y="3"/>
                  </a:cubicBezTo>
                  <a:cubicBezTo>
                    <a:pt x="407" y="188"/>
                    <a:pt x="390" y="374"/>
                    <a:pt x="373" y="560"/>
                  </a:cubicBezTo>
                  <a:cubicBezTo>
                    <a:pt x="317" y="576"/>
                    <a:pt x="262" y="591"/>
                    <a:pt x="207" y="606"/>
                  </a:cubicBezTo>
                  <a:cubicBezTo>
                    <a:pt x="143" y="624"/>
                    <a:pt x="78" y="642"/>
                    <a:pt x="13" y="660"/>
                  </a:cubicBezTo>
                  <a:cubicBezTo>
                    <a:pt x="9" y="661"/>
                    <a:pt x="5" y="661"/>
                    <a:pt x="1" y="661"/>
                  </a:cubicBezTo>
                  <a:cubicBezTo>
                    <a:pt x="1" y="599"/>
                    <a:pt x="1" y="536"/>
                    <a:pt x="1" y="474"/>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8" name="Freeform 80"/>
            <p:cNvSpPr>
              <a:spLocks/>
            </p:cNvSpPr>
            <p:nvPr/>
          </p:nvSpPr>
          <p:spPr bwMode="auto">
            <a:xfrm>
              <a:off x="10970443" y="7149065"/>
              <a:ext cx="191317" cy="75093"/>
            </a:xfrm>
            <a:custGeom>
              <a:avLst/>
              <a:gdLst>
                <a:gd name="T0" fmla="*/ 438 w 452"/>
                <a:gd name="T1" fmla="*/ 167 h 177"/>
                <a:gd name="T2" fmla="*/ 424 w 452"/>
                <a:gd name="T3" fmla="*/ 175 h 177"/>
                <a:gd name="T4" fmla="*/ 410 w 452"/>
                <a:gd name="T5" fmla="*/ 175 h 177"/>
                <a:gd name="T6" fmla="*/ 23 w 452"/>
                <a:gd name="T7" fmla="*/ 175 h 177"/>
                <a:gd name="T8" fmla="*/ 0 w 452"/>
                <a:gd name="T9" fmla="*/ 175 h 177"/>
                <a:gd name="T10" fmla="*/ 0 w 452"/>
                <a:gd name="T11" fmla="*/ 0 h 177"/>
                <a:gd name="T12" fmla="*/ 449 w 452"/>
                <a:gd name="T13" fmla="*/ 0 h 177"/>
                <a:gd name="T14" fmla="*/ 451 w 452"/>
                <a:gd name="T15" fmla="*/ 12 h 177"/>
                <a:gd name="T16" fmla="*/ 444 w 452"/>
                <a:gd name="T17" fmla="*/ 104 h 177"/>
                <a:gd name="T18" fmla="*/ 438 w 452"/>
                <a:gd name="T19" fmla="*/ 16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2" h="177">
                  <a:moveTo>
                    <a:pt x="438" y="167"/>
                  </a:moveTo>
                  <a:cubicBezTo>
                    <a:pt x="434" y="171"/>
                    <a:pt x="432" y="177"/>
                    <a:pt x="424" y="175"/>
                  </a:cubicBezTo>
                  <a:cubicBezTo>
                    <a:pt x="420" y="174"/>
                    <a:pt x="415" y="175"/>
                    <a:pt x="410" y="175"/>
                  </a:cubicBezTo>
                  <a:cubicBezTo>
                    <a:pt x="281" y="175"/>
                    <a:pt x="152" y="175"/>
                    <a:pt x="23" y="175"/>
                  </a:cubicBezTo>
                  <a:cubicBezTo>
                    <a:pt x="16" y="175"/>
                    <a:pt x="9" y="175"/>
                    <a:pt x="0" y="175"/>
                  </a:cubicBezTo>
                  <a:cubicBezTo>
                    <a:pt x="0" y="116"/>
                    <a:pt x="0" y="59"/>
                    <a:pt x="0" y="0"/>
                  </a:cubicBezTo>
                  <a:cubicBezTo>
                    <a:pt x="150" y="0"/>
                    <a:pt x="299" y="0"/>
                    <a:pt x="449" y="0"/>
                  </a:cubicBezTo>
                  <a:cubicBezTo>
                    <a:pt x="452" y="3"/>
                    <a:pt x="450" y="8"/>
                    <a:pt x="451" y="12"/>
                  </a:cubicBezTo>
                  <a:cubicBezTo>
                    <a:pt x="451" y="43"/>
                    <a:pt x="446" y="73"/>
                    <a:pt x="444" y="104"/>
                  </a:cubicBezTo>
                  <a:cubicBezTo>
                    <a:pt x="442" y="125"/>
                    <a:pt x="440" y="146"/>
                    <a:pt x="438" y="167"/>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grpSp>
      <p:graphicFrame>
        <p:nvGraphicFramePr>
          <p:cNvPr id="12" name="Table 11"/>
          <p:cNvGraphicFramePr>
            <a:graphicFrameLocks noGrp="1"/>
          </p:cNvGraphicFramePr>
          <p:nvPr>
            <p:extLst/>
          </p:nvPr>
        </p:nvGraphicFramePr>
        <p:xfrm>
          <a:off x="350352" y="4583652"/>
          <a:ext cx="5695182" cy="1876639"/>
        </p:xfrm>
        <a:graphic>
          <a:graphicData uri="http://schemas.openxmlformats.org/drawingml/2006/table">
            <a:tbl>
              <a:tblPr firstRow="1" bandRow="1">
                <a:tableStyleId>{5C22544A-7EE6-4342-B048-85BDC9FD1C3A}</a:tableStyleId>
              </a:tblPr>
              <a:tblGrid>
                <a:gridCol w="3012055"/>
                <a:gridCol w="2683127"/>
              </a:tblGrid>
              <a:tr h="619807">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baseline="0" dirty="0" smtClean="0">
                          <a:gradFill>
                            <a:gsLst>
                              <a:gs pos="0">
                                <a:srgbClr val="FFFFFF"/>
                              </a:gs>
                              <a:gs pos="100000">
                                <a:srgbClr val="FFFFFF"/>
                              </a:gs>
                            </a:gsLst>
                            <a:lin ang="5400000" scaled="0"/>
                          </a:gradFill>
                          <a:latin typeface="+mn-lt"/>
                        </a:rPr>
                        <a:t> </a:t>
                      </a:r>
                      <a:r>
                        <a:rPr lang="en-US" sz="1600" b="0" dirty="0" smtClean="0">
                          <a:gradFill>
                            <a:gsLst>
                              <a:gs pos="0">
                                <a:srgbClr val="FFFFFF"/>
                              </a:gs>
                              <a:gs pos="100000">
                                <a:srgbClr val="FFFFFF"/>
                              </a:gs>
                            </a:gsLst>
                            <a:lin ang="5400000" scaled="0"/>
                          </a:gradFill>
                          <a:latin typeface="+mn-lt"/>
                        </a:rPr>
                        <a:t>Documents</a:t>
                      </a:r>
                      <a:r>
                        <a:rPr lang="en-US" sz="1600" b="0" baseline="0" dirty="0" smtClean="0">
                          <a:gradFill>
                            <a:gsLst>
                              <a:gs pos="0">
                                <a:srgbClr val="FFFFFF"/>
                              </a:gs>
                              <a:gs pos="100000">
                                <a:srgbClr val="FFFFFF"/>
                              </a:gs>
                            </a:gsLst>
                            <a:lin ang="5400000" scaled="0"/>
                          </a:gradFill>
                          <a:latin typeface="+mn-lt"/>
                        </a:rPr>
                        <a:t> </a:t>
                      </a:r>
                      <a:endParaRPr lang="en-US" sz="1600" b="0" dirty="0">
                        <a:solidFill>
                          <a:schemeClr val="accent1"/>
                        </a:solidFill>
                        <a:latin typeface="+mn-lt"/>
                      </a:endParaRPr>
                    </a:p>
                  </a:txBody>
                  <a:tcPr marL="93260" marR="93260" marT="0" marB="0" anchor="ctr">
                    <a:lnL w="12700" cmpd="sng">
                      <a:noFill/>
                    </a:lnL>
                    <a:lnR w="38100" cap="flat" cmpd="sng" algn="ctr">
                      <a:solidFill>
                        <a:srgbClr val="002060"/>
                      </a:solidFill>
                      <a:prstDash val="solid"/>
                      <a:round/>
                      <a:headEnd type="none" w="med" len="med"/>
                      <a:tailEnd type="none" w="med" len="med"/>
                    </a:lnR>
                    <a:lnT w="12700" cmpd="sng">
                      <a:noFill/>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People | Groups</a:t>
                      </a:r>
                    </a:p>
                  </a:txBody>
                  <a:tcPr marL="93260" marR="93260"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12700" cmpd="sng">
                      <a:noFill/>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r>
              <a:tr h="628416">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Mail</a:t>
                      </a:r>
                    </a:p>
                  </a:txBody>
                  <a:tcPr marL="93260" marR="93260" marT="0" marB="0" anchor="ctr">
                    <a:lnL w="12700" cmpd="sng">
                      <a:noFill/>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Tasks</a:t>
                      </a:r>
                    </a:p>
                  </a:txBody>
                  <a:tcPr marL="93260" marR="93260"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r>
              <a:tr h="628416">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Calendars</a:t>
                      </a:r>
                    </a:p>
                  </a:txBody>
                  <a:tcPr marL="93260" marR="93260" marT="0" marB="0" anchor="ctr">
                    <a:lnL w="12700" cmpd="sng">
                      <a:noFill/>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REST</a:t>
                      </a:r>
                      <a:r>
                        <a:rPr lang="en-US" sz="1600" b="0" baseline="0" dirty="0" smtClean="0">
                          <a:gradFill>
                            <a:gsLst>
                              <a:gs pos="0">
                                <a:srgbClr val="FFFFFF"/>
                              </a:gs>
                              <a:gs pos="100000">
                                <a:srgbClr val="FFFFFF"/>
                              </a:gs>
                            </a:gsLst>
                            <a:lin ang="5400000" scaled="0"/>
                          </a:gradFill>
                          <a:latin typeface="+mn-lt"/>
                        </a:rPr>
                        <a:t> </a:t>
                      </a:r>
                      <a:r>
                        <a:rPr lang="en-US" sz="1600" b="0" dirty="0" smtClean="0">
                          <a:gradFill>
                            <a:gsLst>
                              <a:gs pos="0">
                                <a:srgbClr val="FFFFFF"/>
                              </a:gs>
                              <a:gs pos="100000">
                                <a:srgbClr val="FFFFFF"/>
                              </a:gs>
                            </a:gsLst>
                            <a:lin ang="5400000" scaled="0"/>
                          </a:gradFill>
                          <a:latin typeface="+mn-lt"/>
                        </a:rPr>
                        <a:t>Web Services</a:t>
                      </a:r>
                    </a:p>
                  </a:txBody>
                  <a:tcPr marL="93260" marR="93260"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12700" cmpd="sng">
                      <a:noFill/>
                    </a:lnB>
                    <a:lnTlToBr w="12700" cmpd="sng">
                      <a:noFill/>
                      <a:prstDash val="solid"/>
                    </a:lnTlToBr>
                    <a:lnBlToTr w="12700" cmpd="sng">
                      <a:noFill/>
                      <a:prstDash val="solid"/>
                    </a:lnBlToTr>
                    <a:pattFill prst="wdUpDiag">
                      <a:fgClr>
                        <a:schemeClr val="accent5"/>
                      </a:fgClr>
                      <a:bgClr>
                        <a:schemeClr val="tx1">
                          <a:lumMod val="95000"/>
                          <a:lumOff val="5000"/>
                        </a:schemeClr>
                      </a:bgClr>
                    </a:pattFill>
                  </a:tcPr>
                </a:tc>
              </a:tr>
            </a:tbl>
          </a:graphicData>
        </a:graphic>
      </p:graphicFrame>
      <p:grpSp>
        <p:nvGrpSpPr>
          <p:cNvPr id="179" name="Group 740"/>
          <p:cNvGrpSpPr>
            <a:grpSpLocks noChangeAspect="1"/>
          </p:cNvGrpSpPr>
          <p:nvPr/>
        </p:nvGrpSpPr>
        <p:grpSpPr bwMode="auto">
          <a:xfrm>
            <a:off x="5373202" y="4683356"/>
            <a:ext cx="494749" cy="424390"/>
            <a:chOff x="7349" y="-2816"/>
            <a:chExt cx="661" cy="567"/>
          </a:xfrm>
          <a:solidFill>
            <a:schemeClr val="tx2"/>
          </a:solidFill>
        </p:grpSpPr>
        <p:sp>
          <p:nvSpPr>
            <p:cNvPr id="180" name="Freeform 741"/>
            <p:cNvSpPr>
              <a:spLocks/>
            </p:cNvSpPr>
            <p:nvPr/>
          </p:nvSpPr>
          <p:spPr bwMode="auto">
            <a:xfrm>
              <a:off x="7573" y="-2676"/>
              <a:ext cx="213" cy="427"/>
            </a:xfrm>
            <a:custGeom>
              <a:avLst/>
              <a:gdLst>
                <a:gd name="T0" fmla="*/ 73 w 90"/>
                <a:gd name="T1" fmla="*/ 0 h 181"/>
                <a:gd name="T2" fmla="*/ 17 w 90"/>
                <a:gd name="T3" fmla="*/ 0 h 181"/>
                <a:gd name="T4" fmla="*/ 0 w 90"/>
                <a:gd name="T5" fmla="*/ 17 h 181"/>
                <a:gd name="T6" fmla="*/ 0 w 90"/>
                <a:gd name="T7" fmla="*/ 93 h 181"/>
                <a:gd name="T8" fmla="*/ 17 w 90"/>
                <a:gd name="T9" fmla="*/ 110 h 181"/>
                <a:gd name="T10" fmla="*/ 17 w 90"/>
                <a:gd name="T11" fmla="*/ 110 h 181"/>
                <a:gd name="T12" fmla="*/ 17 w 90"/>
                <a:gd name="T13" fmla="*/ 164 h 181"/>
                <a:gd name="T14" fmla="*/ 33 w 90"/>
                <a:gd name="T15" fmla="*/ 181 h 181"/>
                <a:gd name="T16" fmla="*/ 57 w 90"/>
                <a:gd name="T17" fmla="*/ 181 h 181"/>
                <a:gd name="T18" fmla="*/ 73 w 90"/>
                <a:gd name="T19" fmla="*/ 164 h 181"/>
                <a:gd name="T20" fmla="*/ 73 w 90"/>
                <a:gd name="T21" fmla="*/ 110 h 181"/>
                <a:gd name="T22" fmla="*/ 73 w 90"/>
                <a:gd name="T23" fmla="*/ 110 h 181"/>
                <a:gd name="T24" fmla="*/ 90 w 90"/>
                <a:gd name="T25" fmla="*/ 93 h 181"/>
                <a:gd name="T26" fmla="*/ 90 w 90"/>
                <a:gd name="T27" fmla="*/ 17 h 181"/>
                <a:gd name="T28" fmla="*/ 73 w 90"/>
                <a:gd name="T29"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81">
                  <a:moveTo>
                    <a:pt x="73" y="0"/>
                  </a:moveTo>
                  <a:cubicBezTo>
                    <a:pt x="17" y="0"/>
                    <a:pt x="17" y="0"/>
                    <a:pt x="17" y="0"/>
                  </a:cubicBezTo>
                  <a:cubicBezTo>
                    <a:pt x="8" y="0"/>
                    <a:pt x="0" y="8"/>
                    <a:pt x="0" y="17"/>
                  </a:cubicBezTo>
                  <a:cubicBezTo>
                    <a:pt x="0" y="93"/>
                    <a:pt x="0" y="93"/>
                    <a:pt x="0" y="93"/>
                  </a:cubicBezTo>
                  <a:cubicBezTo>
                    <a:pt x="0" y="102"/>
                    <a:pt x="8" y="110"/>
                    <a:pt x="17" y="110"/>
                  </a:cubicBezTo>
                  <a:cubicBezTo>
                    <a:pt x="17" y="110"/>
                    <a:pt x="17" y="110"/>
                    <a:pt x="17" y="110"/>
                  </a:cubicBezTo>
                  <a:cubicBezTo>
                    <a:pt x="17" y="164"/>
                    <a:pt x="17" y="164"/>
                    <a:pt x="17" y="164"/>
                  </a:cubicBezTo>
                  <a:cubicBezTo>
                    <a:pt x="17" y="173"/>
                    <a:pt x="24" y="181"/>
                    <a:pt x="33" y="181"/>
                  </a:cubicBezTo>
                  <a:cubicBezTo>
                    <a:pt x="57" y="181"/>
                    <a:pt x="57" y="181"/>
                    <a:pt x="57" y="181"/>
                  </a:cubicBezTo>
                  <a:cubicBezTo>
                    <a:pt x="66" y="181"/>
                    <a:pt x="73" y="173"/>
                    <a:pt x="73" y="164"/>
                  </a:cubicBezTo>
                  <a:cubicBezTo>
                    <a:pt x="73" y="110"/>
                    <a:pt x="73" y="110"/>
                    <a:pt x="73" y="110"/>
                  </a:cubicBezTo>
                  <a:cubicBezTo>
                    <a:pt x="73" y="110"/>
                    <a:pt x="73" y="110"/>
                    <a:pt x="73" y="110"/>
                  </a:cubicBezTo>
                  <a:cubicBezTo>
                    <a:pt x="82" y="110"/>
                    <a:pt x="90" y="102"/>
                    <a:pt x="90" y="93"/>
                  </a:cubicBezTo>
                  <a:cubicBezTo>
                    <a:pt x="90" y="17"/>
                    <a:pt x="90" y="17"/>
                    <a:pt x="90" y="17"/>
                  </a:cubicBezTo>
                  <a:cubicBezTo>
                    <a:pt x="90" y="8"/>
                    <a:pt x="82" y="0"/>
                    <a:pt x="73"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505050">
                    <a:lumMod val="65000"/>
                    <a:lumOff val="35000"/>
                  </a:srgbClr>
                </a:solidFill>
              </a:endParaRPr>
            </a:p>
          </p:txBody>
        </p:sp>
        <p:sp>
          <p:nvSpPr>
            <p:cNvPr id="181" name="Oval 742"/>
            <p:cNvSpPr>
              <a:spLocks noChangeArrowheads="1"/>
            </p:cNvSpPr>
            <p:nvPr/>
          </p:nvSpPr>
          <p:spPr bwMode="auto">
            <a:xfrm>
              <a:off x="7616" y="-2816"/>
              <a:ext cx="127" cy="12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505050">
                    <a:lumMod val="65000"/>
                    <a:lumOff val="35000"/>
                  </a:srgbClr>
                </a:solidFill>
              </a:endParaRPr>
            </a:p>
          </p:txBody>
        </p:sp>
        <p:sp>
          <p:nvSpPr>
            <p:cNvPr id="182" name="Freeform 743"/>
            <p:cNvSpPr>
              <a:spLocks/>
            </p:cNvSpPr>
            <p:nvPr/>
          </p:nvSpPr>
          <p:spPr bwMode="auto">
            <a:xfrm>
              <a:off x="7831" y="-2660"/>
              <a:ext cx="179" cy="364"/>
            </a:xfrm>
            <a:custGeom>
              <a:avLst/>
              <a:gdLst>
                <a:gd name="T0" fmla="*/ 62 w 76"/>
                <a:gd name="T1" fmla="*/ 0 h 154"/>
                <a:gd name="T2" fmla="*/ 14 w 76"/>
                <a:gd name="T3" fmla="*/ 0 h 154"/>
                <a:gd name="T4" fmla="*/ 0 w 76"/>
                <a:gd name="T5" fmla="*/ 14 h 154"/>
                <a:gd name="T6" fmla="*/ 0 w 76"/>
                <a:gd name="T7" fmla="*/ 79 h 154"/>
                <a:gd name="T8" fmla="*/ 14 w 76"/>
                <a:gd name="T9" fmla="*/ 93 h 154"/>
                <a:gd name="T10" fmla="*/ 14 w 76"/>
                <a:gd name="T11" fmla="*/ 93 h 154"/>
                <a:gd name="T12" fmla="*/ 14 w 76"/>
                <a:gd name="T13" fmla="*/ 140 h 154"/>
                <a:gd name="T14" fmla="*/ 27 w 76"/>
                <a:gd name="T15" fmla="*/ 154 h 154"/>
                <a:gd name="T16" fmla="*/ 48 w 76"/>
                <a:gd name="T17" fmla="*/ 154 h 154"/>
                <a:gd name="T18" fmla="*/ 62 w 76"/>
                <a:gd name="T19" fmla="*/ 140 h 154"/>
                <a:gd name="T20" fmla="*/ 62 w 76"/>
                <a:gd name="T21" fmla="*/ 93 h 154"/>
                <a:gd name="T22" fmla="*/ 62 w 76"/>
                <a:gd name="T23" fmla="*/ 93 h 154"/>
                <a:gd name="T24" fmla="*/ 76 w 76"/>
                <a:gd name="T25" fmla="*/ 79 h 154"/>
                <a:gd name="T26" fmla="*/ 76 w 76"/>
                <a:gd name="T27" fmla="*/ 14 h 154"/>
                <a:gd name="T28" fmla="*/ 62 w 76"/>
                <a:gd name="T2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154">
                  <a:moveTo>
                    <a:pt x="62" y="0"/>
                  </a:moveTo>
                  <a:cubicBezTo>
                    <a:pt x="14" y="0"/>
                    <a:pt x="14" y="0"/>
                    <a:pt x="14" y="0"/>
                  </a:cubicBezTo>
                  <a:cubicBezTo>
                    <a:pt x="6" y="0"/>
                    <a:pt x="0" y="6"/>
                    <a:pt x="0" y="14"/>
                  </a:cubicBezTo>
                  <a:cubicBezTo>
                    <a:pt x="0" y="79"/>
                    <a:pt x="0" y="79"/>
                    <a:pt x="0" y="79"/>
                  </a:cubicBezTo>
                  <a:cubicBezTo>
                    <a:pt x="0" y="87"/>
                    <a:pt x="6" y="93"/>
                    <a:pt x="14" y="93"/>
                  </a:cubicBezTo>
                  <a:cubicBezTo>
                    <a:pt x="14" y="93"/>
                    <a:pt x="14" y="93"/>
                    <a:pt x="14" y="93"/>
                  </a:cubicBezTo>
                  <a:cubicBezTo>
                    <a:pt x="14" y="140"/>
                    <a:pt x="14" y="140"/>
                    <a:pt x="14" y="140"/>
                  </a:cubicBezTo>
                  <a:cubicBezTo>
                    <a:pt x="14" y="148"/>
                    <a:pt x="20" y="154"/>
                    <a:pt x="27" y="154"/>
                  </a:cubicBezTo>
                  <a:cubicBezTo>
                    <a:pt x="48" y="154"/>
                    <a:pt x="48" y="154"/>
                    <a:pt x="48" y="154"/>
                  </a:cubicBezTo>
                  <a:cubicBezTo>
                    <a:pt x="56" y="154"/>
                    <a:pt x="62" y="148"/>
                    <a:pt x="62" y="140"/>
                  </a:cubicBezTo>
                  <a:cubicBezTo>
                    <a:pt x="62" y="93"/>
                    <a:pt x="62" y="93"/>
                    <a:pt x="62" y="93"/>
                  </a:cubicBezTo>
                  <a:cubicBezTo>
                    <a:pt x="62" y="93"/>
                    <a:pt x="62" y="93"/>
                    <a:pt x="62" y="93"/>
                  </a:cubicBezTo>
                  <a:cubicBezTo>
                    <a:pt x="70" y="93"/>
                    <a:pt x="76" y="87"/>
                    <a:pt x="76" y="79"/>
                  </a:cubicBezTo>
                  <a:cubicBezTo>
                    <a:pt x="76" y="14"/>
                    <a:pt x="76" y="14"/>
                    <a:pt x="76" y="14"/>
                  </a:cubicBezTo>
                  <a:cubicBezTo>
                    <a:pt x="76" y="6"/>
                    <a:pt x="70" y="0"/>
                    <a:pt x="6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505050">
                    <a:lumMod val="65000"/>
                    <a:lumOff val="35000"/>
                  </a:srgbClr>
                </a:solidFill>
              </a:endParaRPr>
            </a:p>
          </p:txBody>
        </p:sp>
        <p:sp>
          <p:nvSpPr>
            <p:cNvPr id="183" name="Oval 744"/>
            <p:cNvSpPr>
              <a:spLocks noChangeArrowheads="1"/>
            </p:cNvSpPr>
            <p:nvPr/>
          </p:nvSpPr>
          <p:spPr bwMode="auto">
            <a:xfrm>
              <a:off x="7866" y="-2780"/>
              <a:ext cx="109" cy="1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505050">
                    <a:lumMod val="65000"/>
                    <a:lumOff val="35000"/>
                  </a:srgbClr>
                </a:solidFill>
              </a:endParaRPr>
            </a:p>
          </p:txBody>
        </p:sp>
        <p:sp>
          <p:nvSpPr>
            <p:cNvPr id="184" name="Freeform 745"/>
            <p:cNvSpPr>
              <a:spLocks/>
            </p:cNvSpPr>
            <p:nvPr/>
          </p:nvSpPr>
          <p:spPr bwMode="auto">
            <a:xfrm>
              <a:off x="7349" y="-2660"/>
              <a:ext cx="179" cy="364"/>
            </a:xfrm>
            <a:custGeom>
              <a:avLst/>
              <a:gdLst>
                <a:gd name="T0" fmla="*/ 62 w 76"/>
                <a:gd name="T1" fmla="*/ 0 h 154"/>
                <a:gd name="T2" fmla="*/ 14 w 76"/>
                <a:gd name="T3" fmla="*/ 0 h 154"/>
                <a:gd name="T4" fmla="*/ 0 w 76"/>
                <a:gd name="T5" fmla="*/ 14 h 154"/>
                <a:gd name="T6" fmla="*/ 0 w 76"/>
                <a:gd name="T7" fmla="*/ 79 h 154"/>
                <a:gd name="T8" fmla="*/ 14 w 76"/>
                <a:gd name="T9" fmla="*/ 93 h 154"/>
                <a:gd name="T10" fmla="*/ 14 w 76"/>
                <a:gd name="T11" fmla="*/ 93 h 154"/>
                <a:gd name="T12" fmla="*/ 14 w 76"/>
                <a:gd name="T13" fmla="*/ 140 h 154"/>
                <a:gd name="T14" fmla="*/ 28 w 76"/>
                <a:gd name="T15" fmla="*/ 154 h 154"/>
                <a:gd name="T16" fmla="*/ 49 w 76"/>
                <a:gd name="T17" fmla="*/ 154 h 154"/>
                <a:gd name="T18" fmla="*/ 62 w 76"/>
                <a:gd name="T19" fmla="*/ 140 h 154"/>
                <a:gd name="T20" fmla="*/ 62 w 76"/>
                <a:gd name="T21" fmla="*/ 93 h 154"/>
                <a:gd name="T22" fmla="*/ 62 w 76"/>
                <a:gd name="T23" fmla="*/ 93 h 154"/>
                <a:gd name="T24" fmla="*/ 76 w 76"/>
                <a:gd name="T25" fmla="*/ 79 h 154"/>
                <a:gd name="T26" fmla="*/ 76 w 76"/>
                <a:gd name="T27" fmla="*/ 14 h 154"/>
                <a:gd name="T28" fmla="*/ 62 w 76"/>
                <a:gd name="T2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154">
                  <a:moveTo>
                    <a:pt x="62" y="0"/>
                  </a:moveTo>
                  <a:cubicBezTo>
                    <a:pt x="14" y="0"/>
                    <a:pt x="14" y="0"/>
                    <a:pt x="14" y="0"/>
                  </a:cubicBezTo>
                  <a:cubicBezTo>
                    <a:pt x="6" y="0"/>
                    <a:pt x="0" y="6"/>
                    <a:pt x="0" y="14"/>
                  </a:cubicBezTo>
                  <a:cubicBezTo>
                    <a:pt x="0" y="79"/>
                    <a:pt x="0" y="79"/>
                    <a:pt x="0" y="79"/>
                  </a:cubicBezTo>
                  <a:cubicBezTo>
                    <a:pt x="0" y="87"/>
                    <a:pt x="6" y="93"/>
                    <a:pt x="14" y="93"/>
                  </a:cubicBezTo>
                  <a:cubicBezTo>
                    <a:pt x="14" y="93"/>
                    <a:pt x="14" y="93"/>
                    <a:pt x="14" y="93"/>
                  </a:cubicBezTo>
                  <a:cubicBezTo>
                    <a:pt x="14" y="140"/>
                    <a:pt x="14" y="140"/>
                    <a:pt x="14" y="140"/>
                  </a:cubicBezTo>
                  <a:cubicBezTo>
                    <a:pt x="14" y="148"/>
                    <a:pt x="20" y="154"/>
                    <a:pt x="28" y="154"/>
                  </a:cubicBezTo>
                  <a:cubicBezTo>
                    <a:pt x="49" y="154"/>
                    <a:pt x="49" y="154"/>
                    <a:pt x="49" y="154"/>
                  </a:cubicBezTo>
                  <a:cubicBezTo>
                    <a:pt x="56" y="154"/>
                    <a:pt x="62" y="148"/>
                    <a:pt x="62" y="140"/>
                  </a:cubicBezTo>
                  <a:cubicBezTo>
                    <a:pt x="62" y="93"/>
                    <a:pt x="62" y="93"/>
                    <a:pt x="62" y="93"/>
                  </a:cubicBezTo>
                  <a:cubicBezTo>
                    <a:pt x="62" y="93"/>
                    <a:pt x="62" y="93"/>
                    <a:pt x="62" y="93"/>
                  </a:cubicBezTo>
                  <a:cubicBezTo>
                    <a:pt x="70" y="93"/>
                    <a:pt x="76" y="87"/>
                    <a:pt x="76" y="79"/>
                  </a:cubicBezTo>
                  <a:cubicBezTo>
                    <a:pt x="76" y="14"/>
                    <a:pt x="76" y="14"/>
                    <a:pt x="76" y="14"/>
                  </a:cubicBezTo>
                  <a:cubicBezTo>
                    <a:pt x="76" y="6"/>
                    <a:pt x="70" y="0"/>
                    <a:pt x="6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505050">
                    <a:lumMod val="65000"/>
                    <a:lumOff val="35000"/>
                  </a:srgbClr>
                </a:solidFill>
              </a:endParaRPr>
            </a:p>
          </p:txBody>
        </p:sp>
        <p:sp>
          <p:nvSpPr>
            <p:cNvPr id="185" name="Oval 746"/>
            <p:cNvSpPr>
              <a:spLocks noChangeArrowheads="1"/>
            </p:cNvSpPr>
            <p:nvPr/>
          </p:nvSpPr>
          <p:spPr bwMode="auto">
            <a:xfrm>
              <a:off x="7384" y="-2780"/>
              <a:ext cx="109" cy="1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505050">
                    <a:lumMod val="65000"/>
                    <a:lumOff val="35000"/>
                  </a:srgbClr>
                </a:solidFill>
              </a:endParaRPr>
            </a:p>
          </p:txBody>
        </p:sp>
      </p:gr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r="58971"/>
          <a:stretch/>
        </p:blipFill>
        <p:spPr>
          <a:xfrm>
            <a:off x="2833613" y="5302571"/>
            <a:ext cx="486255" cy="399039"/>
          </a:xfrm>
          <a:prstGeom prst="rect">
            <a:avLst/>
          </a:prstGeom>
        </p:spPr>
      </p:pic>
      <p:sp>
        <p:nvSpPr>
          <p:cNvPr id="178" name="Freeform 26"/>
          <p:cNvSpPr>
            <a:spLocks/>
          </p:cNvSpPr>
          <p:nvPr/>
        </p:nvSpPr>
        <p:spPr bwMode="auto">
          <a:xfrm>
            <a:off x="5451198" y="5365189"/>
            <a:ext cx="380055" cy="336422"/>
          </a:xfrm>
          <a:custGeom>
            <a:avLst/>
            <a:gdLst>
              <a:gd name="T0" fmla="*/ 1202 w 1202"/>
              <a:gd name="T1" fmla="*/ 175 h 1064"/>
              <a:gd name="T2" fmla="*/ 975 w 1202"/>
              <a:gd name="T3" fmla="*/ 0 h 1064"/>
              <a:gd name="T4" fmla="*/ 458 w 1202"/>
              <a:gd name="T5" fmla="*/ 676 h 1064"/>
              <a:gd name="T6" fmla="*/ 163 w 1202"/>
              <a:gd name="T7" fmla="*/ 449 h 1064"/>
              <a:gd name="T8" fmla="*/ 0 w 1202"/>
              <a:gd name="T9" fmla="*/ 662 h 1064"/>
              <a:gd name="T10" fmla="*/ 522 w 1202"/>
              <a:gd name="T11" fmla="*/ 1064 h 1064"/>
              <a:gd name="T12" fmla="*/ 685 w 1202"/>
              <a:gd name="T13" fmla="*/ 851 h 1064"/>
              <a:gd name="T14" fmla="*/ 685 w 1202"/>
              <a:gd name="T15" fmla="*/ 851 h 1064"/>
              <a:gd name="T16" fmla="*/ 1202 w 1202"/>
              <a:gd name="T17" fmla="*/ 175 h 10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2" h="1064">
                <a:moveTo>
                  <a:pt x="1202" y="175"/>
                </a:moveTo>
                <a:lnTo>
                  <a:pt x="975" y="0"/>
                </a:lnTo>
                <a:lnTo>
                  <a:pt x="458" y="676"/>
                </a:lnTo>
                <a:lnTo>
                  <a:pt x="163" y="449"/>
                </a:lnTo>
                <a:lnTo>
                  <a:pt x="0" y="662"/>
                </a:lnTo>
                <a:lnTo>
                  <a:pt x="522" y="1064"/>
                </a:lnTo>
                <a:lnTo>
                  <a:pt x="685" y="851"/>
                </a:lnTo>
                <a:lnTo>
                  <a:pt x="685" y="851"/>
                </a:lnTo>
                <a:lnTo>
                  <a:pt x="1202" y="175"/>
                </a:ln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505050">
                  <a:lumMod val="65000"/>
                  <a:lumOff val="35000"/>
                </a:srgbClr>
              </a:solidFill>
            </a:endParaRPr>
          </a:p>
        </p:txBody>
      </p:sp>
      <p:grpSp>
        <p:nvGrpSpPr>
          <p:cNvPr id="3" name="Group 2"/>
          <p:cNvGrpSpPr/>
          <p:nvPr/>
        </p:nvGrpSpPr>
        <p:grpSpPr>
          <a:xfrm>
            <a:off x="1969710" y="4607189"/>
            <a:ext cx="1350313" cy="577396"/>
            <a:chOff x="1418382" y="4580558"/>
            <a:chExt cx="1069222" cy="457201"/>
          </a:xfrm>
        </p:grpSpPr>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r="45370"/>
            <a:stretch/>
          </p:blipFill>
          <p:spPr>
            <a:xfrm>
              <a:off x="1692105" y="4580558"/>
              <a:ext cx="456243" cy="457201"/>
            </a:xfrm>
            <a:prstGeom prst="rect">
              <a:avLst/>
            </a:prstGeom>
          </p:spPr>
        </p:pic>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r="49189"/>
            <a:stretch/>
          </p:blipFill>
          <p:spPr>
            <a:xfrm>
              <a:off x="2033830" y="4580558"/>
              <a:ext cx="453774" cy="457201"/>
            </a:xfrm>
            <a:prstGeom prst="rect">
              <a:avLst/>
            </a:prstGeom>
          </p:spPr>
        </p:pic>
        <p:grpSp>
          <p:nvGrpSpPr>
            <p:cNvPr id="13" name="Group 12"/>
            <p:cNvGrpSpPr/>
            <p:nvPr/>
          </p:nvGrpSpPr>
          <p:grpSpPr>
            <a:xfrm>
              <a:off x="1418382" y="4653487"/>
              <a:ext cx="309846" cy="312564"/>
              <a:chOff x="1373143" y="5257773"/>
              <a:chExt cx="309846" cy="312564"/>
            </a:xfrm>
          </p:grpSpPr>
          <p:sp>
            <p:nvSpPr>
              <p:cNvPr id="6" name="Rectangle 5"/>
              <p:cNvSpPr/>
              <p:nvPr/>
            </p:nvSpPr>
            <p:spPr bwMode="auto">
              <a:xfrm>
                <a:off x="1399077" y="5321679"/>
                <a:ext cx="121547" cy="18814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13" name="Rectangle 112"/>
              <p:cNvSpPr/>
              <p:nvPr/>
            </p:nvSpPr>
            <p:spPr bwMode="auto">
              <a:xfrm>
                <a:off x="1569006" y="5321679"/>
                <a:ext cx="105394" cy="18814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11" name="Freeform 9"/>
              <p:cNvSpPr>
                <a:spLocks noChangeAspect="1" noEditPoints="1"/>
              </p:cNvSpPr>
              <p:nvPr/>
            </p:nvSpPr>
            <p:spPr bwMode="auto">
              <a:xfrm>
                <a:off x="1373143" y="5257773"/>
                <a:ext cx="309846" cy="312564"/>
              </a:xfrm>
              <a:custGeom>
                <a:avLst/>
                <a:gdLst>
                  <a:gd name="T0" fmla="*/ 92 w 96"/>
                  <a:gd name="T1" fmla="*/ 12 h 96"/>
                  <a:gd name="T2" fmla="*/ 60 w 96"/>
                  <a:gd name="T3" fmla="*/ 12 h 96"/>
                  <a:gd name="T4" fmla="*/ 60 w 96"/>
                  <a:gd name="T5" fmla="*/ 60 h 96"/>
                  <a:gd name="T6" fmla="*/ 84 w 96"/>
                  <a:gd name="T7" fmla="*/ 60 h 96"/>
                  <a:gd name="T8" fmla="*/ 84 w 96"/>
                  <a:gd name="T9" fmla="*/ 64 h 96"/>
                  <a:gd name="T10" fmla="*/ 60 w 96"/>
                  <a:gd name="T11" fmla="*/ 64 h 96"/>
                  <a:gd name="T12" fmla="*/ 60 w 96"/>
                  <a:gd name="T13" fmla="*/ 72 h 96"/>
                  <a:gd name="T14" fmla="*/ 84 w 96"/>
                  <a:gd name="T15" fmla="*/ 72 h 96"/>
                  <a:gd name="T16" fmla="*/ 84 w 96"/>
                  <a:gd name="T17" fmla="*/ 76 h 96"/>
                  <a:gd name="T18" fmla="*/ 60 w 96"/>
                  <a:gd name="T19" fmla="*/ 76 h 96"/>
                  <a:gd name="T20" fmla="*/ 60 w 96"/>
                  <a:gd name="T21" fmla="*/ 84 h 96"/>
                  <a:gd name="T22" fmla="*/ 92 w 96"/>
                  <a:gd name="T23" fmla="*/ 84 h 96"/>
                  <a:gd name="T24" fmla="*/ 96 w 96"/>
                  <a:gd name="T25" fmla="*/ 80 h 96"/>
                  <a:gd name="T26" fmla="*/ 96 w 96"/>
                  <a:gd name="T27" fmla="*/ 16 h 96"/>
                  <a:gd name="T28" fmla="*/ 92 w 96"/>
                  <a:gd name="T29" fmla="*/ 12 h 96"/>
                  <a:gd name="T30" fmla="*/ 66 w 96"/>
                  <a:gd name="T31" fmla="*/ 52 h 96"/>
                  <a:gd name="T32" fmla="*/ 60 w 96"/>
                  <a:gd name="T33" fmla="*/ 50 h 96"/>
                  <a:gd name="T34" fmla="*/ 60 w 96"/>
                  <a:gd name="T35" fmla="*/ 30 h 96"/>
                  <a:gd name="T36" fmla="*/ 68 w 96"/>
                  <a:gd name="T37" fmla="*/ 28 h 96"/>
                  <a:gd name="T38" fmla="*/ 68 w 96"/>
                  <a:gd name="T39" fmla="*/ 40 h 96"/>
                  <a:gd name="T40" fmla="*/ 79 w 96"/>
                  <a:gd name="T41" fmla="*/ 40 h 96"/>
                  <a:gd name="T42" fmla="*/ 66 w 96"/>
                  <a:gd name="T43" fmla="*/ 52 h 96"/>
                  <a:gd name="T44" fmla="*/ 72 w 96"/>
                  <a:gd name="T45" fmla="*/ 36 h 96"/>
                  <a:gd name="T46" fmla="*/ 72 w 96"/>
                  <a:gd name="T47" fmla="*/ 24 h 96"/>
                  <a:gd name="T48" fmla="*/ 84 w 96"/>
                  <a:gd name="T49" fmla="*/ 36 h 96"/>
                  <a:gd name="T50" fmla="*/ 72 w 96"/>
                  <a:gd name="T51" fmla="*/ 36 h 96"/>
                  <a:gd name="T52" fmla="*/ 32 w 96"/>
                  <a:gd name="T53" fmla="*/ 38 h 96"/>
                  <a:gd name="T54" fmla="*/ 33 w 96"/>
                  <a:gd name="T55" fmla="*/ 41 h 96"/>
                  <a:gd name="T56" fmla="*/ 32 w 96"/>
                  <a:gd name="T57" fmla="*/ 44 h 96"/>
                  <a:gd name="T58" fmla="*/ 31 w 96"/>
                  <a:gd name="T59" fmla="*/ 46 h 96"/>
                  <a:gd name="T60" fmla="*/ 29 w 96"/>
                  <a:gd name="T61" fmla="*/ 47 h 96"/>
                  <a:gd name="T62" fmla="*/ 27 w 96"/>
                  <a:gd name="T63" fmla="*/ 47 h 96"/>
                  <a:gd name="T64" fmla="*/ 24 w 96"/>
                  <a:gd name="T65" fmla="*/ 47 h 96"/>
                  <a:gd name="T66" fmla="*/ 24 w 96"/>
                  <a:gd name="T67" fmla="*/ 47 h 96"/>
                  <a:gd name="T68" fmla="*/ 24 w 96"/>
                  <a:gd name="T69" fmla="*/ 35 h 96"/>
                  <a:gd name="T70" fmla="*/ 27 w 96"/>
                  <a:gd name="T71" fmla="*/ 35 h 96"/>
                  <a:gd name="T72" fmla="*/ 29 w 96"/>
                  <a:gd name="T73" fmla="*/ 35 h 96"/>
                  <a:gd name="T74" fmla="*/ 31 w 96"/>
                  <a:gd name="T75" fmla="*/ 36 h 96"/>
                  <a:gd name="T76" fmla="*/ 32 w 96"/>
                  <a:gd name="T77" fmla="*/ 38 h 96"/>
                  <a:gd name="T78" fmla="*/ 0 w 96"/>
                  <a:gd name="T79" fmla="*/ 13 h 96"/>
                  <a:gd name="T80" fmla="*/ 0 w 96"/>
                  <a:gd name="T81" fmla="*/ 83 h 96"/>
                  <a:gd name="T82" fmla="*/ 56 w 96"/>
                  <a:gd name="T83" fmla="*/ 96 h 96"/>
                  <a:gd name="T84" fmla="*/ 56 w 96"/>
                  <a:gd name="T85" fmla="*/ 0 h 96"/>
                  <a:gd name="T86" fmla="*/ 0 w 96"/>
                  <a:gd name="T87" fmla="*/ 13 h 96"/>
                  <a:gd name="T88" fmla="*/ 41 w 96"/>
                  <a:gd name="T89" fmla="*/ 43 h 96"/>
                  <a:gd name="T90" fmla="*/ 40 w 96"/>
                  <a:gd name="T91" fmla="*/ 46 h 96"/>
                  <a:gd name="T92" fmla="*/ 39 w 96"/>
                  <a:gd name="T93" fmla="*/ 48 h 96"/>
                  <a:gd name="T94" fmla="*/ 38 w 96"/>
                  <a:gd name="T95" fmla="*/ 50 h 96"/>
                  <a:gd name="T96" fmla="*/ 35 w 96"/>
                  <a:gd name="T97" fmla="*/ 52 h 96"/>
                  <a:gd name="T98" fmla="*/ 33 w 96"/>
                  <a:gd name="T99" fmla="*/ 53 h 96"/>
                  <a:gd name="T100" fmla="*/ 30 w 96"/>
                  <a:gd name="T101" fmla="*/ 54 h 96"/>
                  <a:gd name="T102" fmla="*/ 27 w 96"/>
                  <a:gd name="T103" fmla="*/ 54 h 96"/>
                  <a:gd name="T104" fmla="*/ 24 w 96"/>
                  <a:gd name="T105" fmla="*/ 54 h 96"/>
                  <a:gd name="T106" fmla="*/ 24 w 96"/>
                  <a:gd name="T107" fmla="*/ 68 h 96"/>
                  <a:gd name="T108" fmla="*/ 16 w 96"/>
                  <a:gd name="T109" fmla="*/ 67 h 96"/>
                  <a:gd name="T110" fmla="*/ 16 w 96"/>
                  <a:gd name="T111" fmla="*/ 29 h 96"/>
                  <a:gd name="T112" fmla="*/ 28 w 96"/>
                  <a:gd name="T113" fmla="*/ 28 h 96"/>
                  <a:gd name="T114" fmla="*/ 34 w 96"/>
                  <a:gd name="T115" fmla="*/ 29 h 96"/>
                  <a:gd name="T116" fmla="*/ 38 w 96"/>
                  <a:gd name="T117" fmla="*/ 31 h 96"/>
                  <a:gd name="T118" fmla="*/ 41 w 96"/>
                  <a:gd name="T119" fmla="*/ 35 h 96"/>
                  <a:gd name="T120" fmla="*/ 41 w 96"/>
                  <a:gd name="T121" fmla="*/ 40 h 96"/>
                  <a:gd name="T122" fmla="*/ 41 w 96"/>
                  <a:gd name="T123" fmla="*/ 4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6" h="96">
                    <a:moveTo>
                      <a:pt x="92" y="12"/>
                    </a:moveTo>
                    <a:cubicBezTo>
                      <a:pt x="60" y="12"/>
                      <a:pt x="60" y="12"/>
                      <a:pt x="60" y="12"/>
                    </a:cubicBezTo>
                    <a:cubicBezTo>
                      <a:pt x="60" y="60"/>
                      <a:pt x="60" y="60"/>
                      <a:pt x="60" y="60"/>
                    </a:cubicBezTo>
                    <a:cubicBezTo>
                      <a:pt x="84" y="60"/>
                      <a:pt x="84" y="60"/>
                      <a:pt x="84" y="60"/>
                    </a:cubicBezTo>
                    <a:cubicBezTo>
                      <a:pt x="84" y="64"/>
                      <a:pt x="84" y="64"/>
                      <a:pt x="84" y="64"/>
                    </a:cubicBezTo>
                    <a:cubicBezTo>
                      <a:pt x="60" y="64"/>
                      <a:pt x="60" y="64"/>
                      <a:pt x="60" y="64"/>
                    </a:cubicBezTo>
                    <a:cubicBezTo>
                      <a:pt x="60" y="72"/>
                      <a:pt x="60" y="72"/>
                      <a:pt x="60" y="72"/>
                    </a:cubicBezTo>
                    <a:cubicBezTo>
                      <a:pt x="84" y="72"/>
                      <a:pt x="84" y="72"/>
                      <a:pt x="84" y="72"/>
                    </a:cubicBezTo>
                    <a:cubicBezTo>
                      <a:pt x="84" y="76"/>
                      <a:pt x="84" y="76"/>
                      <a:pt x="84" y="76"/>
                    </a:cubicBezTo>
                    <a:cubicBezTo>
                      <a:pt x="60" y="76"/>
                      <a:pt x="60" y="76"/>
                      <a:pt x="60" y="76"/>
                    </a:cubicBezTo>
                    <a:cubicBezTo>
                      <a:pt x="60" y="84"/>
                      <a:pt x="60" y="84"/>
                      <a:pt x="60" y="84"/>
                    </a:cubicBezTo>
                    <a:cubicBezTo>
                      <a:pt x="92" y="84"/>
                      <a:pt x="92" y="84"/>
                      <a:pt x="92" y="84"/>
                    </a:cubicBezTo>
                    <a:cubicBezTo>
                      <a:pt x="93" y="84"/>
                      <a:pt x="96" y="81"/>
                      <a:pt x="96" y="80"/>
                    </a:cubicBezTo>
                    <a:cubicBezTo>
                      <a:pt x="96" y="16"/>
                      <a:pt x="96" y="16"/>
                      <a:pt x="96" y="16"/>
                    </a:cubicBezTo>
                    <a:cubicBezTo>
                      <a:pt x="96" y="15"/>
                      <a:pt x="93" y="12"/>
                      <a:pt x="92" y="12"/>
                    </a:cubicBezTo>
                    <a:close/>
                    <a:moveTo>
                      <a:pt x="66" y="52"/>
                    </a:moveTo>
                    <a:cubicBezTo>
                      <a:pt x="64" y="52"/>
                      <a:pt x="62" y="51"/>
                      <a:pt x="60" y="50"/>
                    </a:cubicBezTo>
                    <a:cubicBezTo>
                      <a:pt x="60" y="30"/>
                      <a:pt x="60" y="30"/>
                      <a:pt x="60" y="30"/>
                    </a:cubicBezTo>
                    <a:cubicBezTo>
                      <a:pt x="62" y="29"/>
                      <a:pt x="65" y="28"/>
                      <a:pt x="68" y="28"/>
                    </a:cubicBezTo>
                    <a:cubicBezTo>
                      <a:pt x="68" y="40"/>
                      <a:pt x="68" y="40"/>
                      <a:pt x="68" y="40"/>
                    </a:cubicBezTo>
                    <a:cubicBezTo>
                      <a:pt x="79" y="40"/>
                      <a:pt x="79" y="40"/>
                      <a:pt x="79" y="40"/>
                    </a:cubicBezTo>
                    <a:cubicBezTo>
                      <a:pt x="79" y="47"/>
                      <a:pt x="74" y="52"/>
                      <a:pt x="66" y="52"/>
                    </a:cubicBezTo>
                    <a:close/>
                    <a:moveTo>
                      <a:pt x="72" y="36"/>
                    </a:moveTo>
                    <a:cubicBezTo>
                      <a:pt x="72" y="24"/>
                      <a:pt x="72" y="24"/>
                      <a:pt x="72" y="24"/>
                    </a:cubicBezTo>
                    <a:cubicBezTo>
                      <a:pt x="79" y="24"/>
                      <a:pt x="84" y="29"/>
                      <a:pt x="84" y="36"/>
                    </a:cubicBezTo>
                    <a:lnTo>
                      <a:pt x="72" y="36"/>
                    </a:lnTo>
                    <a:close/>
                    <a:moveTo>
                      <a:pt x="32" y="38"/>
                    </a:moveTo>
                    <a:cubicBezTo>
                      <a:pt x="33" y="39"/>
                      <a:pt x="33" y="40"/>
                      <a:pt x="33" y="41"/>
                    </a:cubicBezTo>
                    <a:cubicBezTo>
                      <a:pt x="33" y="42"/>
                      <a:pt x="33" y="43"/>
                      <a:pt x="32" y="44"/>
                    </a:cubicBezTo>
                    <a:cubicBezTo>
                      <a:pt x="32" y="45"/>
                      <a:pt x="32" y="45"/>
                      <a:pt x="31" y="46"/>
                    </a:cubicBezTo>
                    <a:cubicBezTo>
                      <a:pt x="31" y="46"/>
                      <a:pt x="30" y="47"/>
                      <a:pt x="29" y="47"/>
                    </a:cubicBezTo>
                    <a:cubicBezTo>
                      <a:pt x="29" y="47"/>
                      <a:pt x="28" y="47"/>
                      <a:pt x="27" y="47"/>
                    </a:cubicBezTo>
                    <a:cubicBezTo>
                      <a:pt x="24" y="47"/>
                      <a:pt x="24" y="47"/>
                      <a:pt x="24" y="47"/>
                    </a:cubicBezTo>
                    <a:cubicBezTo>
                      <a:pt x="24" y="47"/>
                      <a:pt x="24" y="47"/>
                      <a:pt x="24" y="47"/>
                    </a:cubicBezTo>
                    <a:cubicBezTo>
                      <a:pt x="24" y="35"/>
                      <a:pt x="24" y="35"/>
                      <a:pt x="24" y="35"/>
                    </a:cubicBezTo>
                    <a:cubicBezTo>
                      <a:pt x="27" y="35"/>
                      <a:pt x="27" y="35"/>
                      <a:pt x="27" y="35"/>
                    </a:cubicBezTo>
                    <a:cubicBezTo>
                      <a:pt x="28" y="35"/>
                      <a:pt x="29" y="35"/>
                      <a:pt x="29" y="35"/>
                    </a:cubicBezTo>
                    <a:cubicBezTo>
                      <a:pt x="30" y="36"/>
                      <a:pt x="31" y="36"/>
                      <a:pt x="31" y="36"/>
                    </a:cubicBezTo>
                    <a:cubicBezTo>
                      <a:pt x="32" y="37"/>
                      <a:pt x="32" y="37"/>
                      <a:pt x="32" y="38"/>
                    </a:cubicBezTo>
                    <a:close/>
                    <a:moveTo>
                      <a:pt x="0" y="13"/>
                    </a:moveTo>
                    <a:cubicBezTo>
                      <a:pt x="0" y="83"/>
                      <a:pt x="0" y="83"/>
                      <a:pt x="0" y="83"/>
                    </a:cubicBezTo>
                    <a:cubicBezTo>
                      <a:pt x="56" y="96"/>
                      <a:pt x="56" y="96"/>
                      <a:pt x="56" y="96"/>
                    </a:cubicBezTo>
                    <a:cubicBezTo>
                      <a:pt x="56" y="0"/>
                      <a:pt x="56" y="0"/>
                      <a:pt x="56" y="0"/>
                    </a:cubicBezTo>
                    <a:lnTo>
                      <a:pt x="0" y="13"/>
                    </a:lnTo>
                    <a:close/>
                    <a:moveTo>
                      <a:pt x="41" y="43"/>
                    </a:moveTo>
                    <a:cubicBezTo>
                      <a:pt x="41" y="44"/>
                      <a:pt x="41" y="45"/>
                      <a:pt x="40" y="46"/>
                    </a:cubicBezTo>
                    <a:cubicBezTo>
                      <a:pt x="40" y="47"/>
                      <a:pt x="40" y="48"/>
                      <a:pt x="39" y="48"/>
                    </a:cubicBezTo>
                    <a:cubicBezTo>
                      <a:pt x="39" y="49"/>
                      <a:pt x="38" y="50"/>
                      <a:pt x="38" y="50"/>
                    </a:cubicBezTo>
                    <a:cubicBezTo>
                      <a:pt x="37" y="51"/>
                      <a:pt x="36" y="52"/>
                      <a:pt x="35" y="52"/>
                    </a:cubicBezTo>
                    <a:cubicBezTo>
                      <a:pt x="35" y="53"/>
                      <a:pt x="34" y="53"/>
                      <a:pt x="33" y="53"/>
                    </a:cubicBezTo>
                    <a:cubicBezTo>
                      <a:pt x="32" y="54"/>
                      <a:pt x="31" y="54"/>
                      <a:pt x="30" y="54"/>
                    </a:cubicBezTo>
                    <a:cubicBezTo>
                      <a:pt x="29" y="54"/>
                      <a:pt x="28" y="54"/>
                      <a:pt x="27" y="54"/>
                    </a:cubicBezTo>
                    <a:cubicBezTo>
                      <a:pt x="24" y="54"/>
                      <a:pt x="24" y="54"/>
                      <a:pt x="24" y="54"/>
                    </a:cubicBezTo>
                    <a:cubicBezTo>
                      <a:pt x="24" y="68"/>
                      <a:pt x="24" y="68"/>
                      <a:pt x="24" y="68"/>
                    </a:cubicBezTo>
                    <a:cubicBezTo>
                      <a:pt x="16" y="67"/>
                      <a:pt x="16" y="67"/>
                      <a:pt x="16" y="67"/>
                    </a:cubicBezTo>
                    <a:cubicBezTo>
                      <a:pt x="16" y="29"/>
                      <a:pt x="16" y="29"/>
                      <a:pt x="16" y="29"/>
                    </a:cubicBezTo>
                    <a:cubicBezTo>
                      <a:pt x="28" y="28"/>
                      <a:pt x="28" y="28"/>
                      <a:pt x="28" y="28"/>
                    </a:cubicBezTo>
                    <a:cubicBezTo>
                      <a:pt x="30" y="28"/>
                      <a:pt x="32" y="28"/>
                      <a:pt x="34" y="29"/>
                    </a:cubicBezTo>
                    <a:cubicBezTo>
                      <a:pt x="35" y="29"/>
                      <a:pt x="37" y="30"/>
                      <a:pt x="38" y="31"/>
                    </a:cubicBezTo>
                    <a:cubicBezTo>
                      <a:pt x="39" y="32"/>
                      <a:pt x="40" y="33"/>
                      <a:pt x="41" y="35"/>
                    </a:cubicBezTo>
                    <a:cubicBezTo>
                      <a:pt x="41" y="36"/>
                      <a:pt x="41" y="38"/>
                      <a:pt x="41" y="40"/>
                    </a:cubicBezTo>
                    <a:cubicBezTo>
                      <a:pt x="41" y="41"/>
                      <a:pt x="41" y="42"/>
                      <a:pt x="41" y="43"/>
                    </a:cubicBezTo>
                    <a:close/>
                  </a:path>
                </a:pathLst>
              </a:custGeom>
              <a:solidFill>
                <a:srgbClr val="E940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36">
                  <a:solidFill>
                    <a:srgbClr val="505050"/>
                  </a:solidFill>
                </a:endParaRPr>
              </a:p>
            </p:txBody>
          </p:sp>
        </p:grpSp>
      </p:grpSp>
      <p:sp>
        <p:nvSpPr>
          <p:cNvPr id="94" name="Freeform 91"/>
          <p:cNvSpPr>
            <a:spLocks noChangeAspect="1" noEditPoints="1"/>
          </p:cNvSpPr>
          <p:nvPr/>
        </p:nvSpPr>
        <p:spPr bwMode="auto">
          <a:xfrm>
            <a:off x="2824960" y="5940225"/>
            <a:ext cx="401599" cy="413184"/>
          </a:xfrm>
          <a:custGeom>
            <a:avLst/>
            <a:gdLst>
              <a:gd name="T0" fmla="*/ 0 w 132"/>
              <a:gd name="T1" fmla="*/ 37 h 136"/>
              <a:gd name="T2" fmla="*/ 0 w 132"/>
              <a:gd name="T3" fmla="*/ 117 h 136"/>
              <a:gd name="T4" fmla="*/ 20 w 132"/>
              <a:gd name="T5" fmla="*/ 136 h 136"/>
              <a:gd name="T6" fmla="*/ 112 w 132"/>
              <a:gd name="T7" fmla="*/ 136 h 136"/>
              <a:gd name="T8" fmla="*/ 132 w 132"/>
              <a:gd name="T9" fmla="*/ 117 h 136"/>
              <a:gd name="T10" fmla="*/ 132 w 132"/>
              <a:gd name="T11" fmla="*/ 37 h 136"/>
              <a:gd name="T12" fmla="*/ 112 w 132"/>
              <a:gd name="T13" fmla="*/ 18 h 136"/>
              <a:gd name="T14" fmla="*/ 108 w 132"/>
              <a:gd name="T15" fmla="*/ 18 h 136"/>
              <a:gd name="T16" fmla="*/ 108 w 132"/>
              <a:gd name="T17" fmla="*/ 6 h 136"/>
              <a:gd name="T18" fmla="*/ 102 w 132"/>
              <a:gd name="T19" fmla="*/ 0 h 136"/>
              <a:gd name="T20" fmla="*/ 96 w 132"/>
              <a:gd name="T21" fmla="*/ 6 h 136"/>
              <a:gd name="T22" fmla="*/ 96 w 132"/>
              <a:gd name="T23" fmla="*/ 30 h 136"/>
              <a:gd name="T24" fmla="*/ 91 w 132"/>
              <a:gd name="T25" fmla="*/ 35 h 136"/>
              <a:gd name="T26" fmla="*/ 86 w 132"/>
              <a:gd name="T27" fmla="*/ 30 h 136"/>
              <a:gd name="T28" fmla="*/ 86 w 132"/>
              <a:gd name="T29" fmla="*/ 18 h 136"/>
              <a:gd name="T30" fmla="*/ 75 w 132"/>
              <a:gd name="T31" fmla="*/ 18 h 136"/>
              <a:gd name="T32" fmla="*/ 75 w 132"/>
              <a:gd name="T33" fmla="*/ 6 h 136"/>
              <a:gd name="T34" fmla="*/ 69 w 132"/>
              <a:gd name="T35" fmla="*/ 0 h 136"/>
              <a:gd name="T36" fmla="*/ 63 w 132"/>
              <a:gd name="T37" fmla="*/ 6 h 136"/>
              <a:gd name="T38" fmla="*/ 63 w 132"/>
              <a:gd name="T39" fmla="*/ 30 h 136"/>
              <a:gd name="T40" fmla="*/ 58 w 132"/>
              <a:gd name="T41" fmla="*/ 35 h 136"/>
              <a:gd name="T42" fmla="*/ 53 w 132"/>
              <a:gd name="T43" fmla="*/ 30 h 136"/>
              <a:gd name="T44" fmla="*/ 53 w 132"/>
              <a:gd name="T45" fmla="*/ 18 h 136"/>
              <a:gd name="T46" fmla="*/ 43 w 132"/>
              <a:gd name="T47" fmla="*/ 18 h 136"/>
              <a:gd name="T48" fmla="*/ 43 w 132"/>
              <a:gd name="T49" fmla="*/ 6 h 136"/>
              <a:gd name="T50" fmla="*/ 37 w 132"/>
              <a:gd name="T51" fmla="*/ 0 h 136"/>
              <a:gd name="T52" fmla="*/ 31 w 132"/>
              <a:gd name="T53" fmla="*/ 6 h 136"/>
              <a:gd name="T54" fmla="*/ 31 w 132"/>
              <a:gd name="T55" fmla="*/ 30 h 136"/>
              <a:gd name="T56" fmla="*/ 25 w 132"/>
              <a:gd name="T57" fmla="*/ 35 h 136"/>
              <a:gd name="T58" fmla="*/ 20 w 132"/>
              <a:gd name="T59" fmla="*/ 30 h 136"/>
              <a:gd name="T60" fmla="*/ 20 w 132"/>
              <a:gd name="T61" fmla="*/ 18 h 136"/>
              <a:gd name="T62" fmla="*/ 0 w 132"/>
              <a:gd name="T63" fmla="*/ 37 h 136"/>
              <a:gd name="T64" fmla="*/ 118 w 132"/>
              <a:gd name="T65" fmla="*/ 114 h 136"/>
              <a:gd name="T66" fmla="*/ 111 w 132"/>
              <a:gd name="T67" fmla="*/ 121 h 136"/>
              <a:gd name="T68" fmla="*/ 22 w 132"/>
              <a:gd name="T69" fmla="*/ 121 h 136"/>
              <a:gd name="T70" fmla="*/ 16 w 132"/>
              <a:gd name="T71" fmla="*/ 114 h 136"/>
              <a:gd name="T72" fmla="*/ 16 w 132"/>
              <a:gd name="T73" fmla="*/ 60 h 136"/>
              <a:gd name="T74" fmla="*/ 118 w 132"/>
              <a:gd name="T75" fmla="*/ 60 h 136"/>
              <a:gd name="T76" fmla="*/ 118 w 132"/>
              <a:gd name="T77" fmla="*/ 114 h 136"/>
              <a:gd name="T78" fmla="*/ 75 w 132"/>
              <a:gd name="T79" fmla="*/ 105 h 136"/>
              <a:gd name="T80" fmla="*/ 51 w 132"/>
              <a:gd name="T81" fmla="*/ 105 h 136"/>
              <a:gd name="T82" fmla="*/ 61 w 132"/>
              <a:gd name="T83" fmla="*/ 93 h 136"/>
              <a:gd name="T84" fmla="*/ 64 w 132"/>
              <a:gd name="T85" fmla="*/ 89 h 136"/>
              <a:gd name="T86" fmla="*/ 65 w 132"/>
              <a:gd name="T87" fmla="*/ 86 h 136"/>
              <a:gd name="T88" fmla="*/ 67 w 132"/>
              <a:gd name="T89" fmla="*/ 81 h 136"/>
              <a:gd name="T90" fmla="*/ 66 w 132"/>
              <a:gd name="T91" fmla="*/ 78 h 136"/>
              <a:gd name="T92" fmla="*/ 64 w 132"/>
              <a:gd name="T93" fmla="*/ 77 h 136"/>
              <a:gd name="T94" fmla="*/ 62 w 132"/>
              <a:gd name="T95" fmla="*/ 82 h 136"/>
              <a:gd name="T96" fmla="*/ 62 w 132"/>
              <a:gd name="T97" fmla="*/ 82 h 136"/>
              <a:gd name="T98" fmla="*/ 62 w 132"/>
              <a:gd name="T99" fmla="*/ 83 h 136"/>
              <a:gd name="T100" fmla="*/ 53 w 132"/>
              <a:gd name="T101" fmla="*/ 83 h 136"/>
              <a:gd name="T102" fmla="*/ 53 w 132"/>
              <a:gd name="T103" fmla="*/ 82 h 136"/>
              <a:gd name="T104" fmla="*/ 56 w 132"/>
              <a:gd name="T105" fmla="*/ 73 h 136"/>
              <a:gd name="T106" fmla="*/ 65 w 132"/>
              <a:gd name="T107" fmla="*/ 70 h 136"/>
              <a:gd name="T108" fmla="*/ 73 w 132"/>
              <a:gd name="T109" fmla="*/ 73 h 136"/>
              <a:gd name="T110" fmla="*/ 76 w 132"/>
              <a:gd name="T111" fmla="*/ 81 h 136"/>
              <a:gd name="T112" fmla="*/ 74 w 132"/>
              <a:gd name="T113" fmla="*/ 89 h 136"/>
              <a:gd name="T114" fmla="*/ 71 w 132"/>
              <a:gd name="T115" fmla="*/ 93 h 136"/>
              <a:gd name="T116" fmla="*/ 67 w 132"/>
              <a:gd name="T117" fmla="*/ 98 h 136"/>
              <a:gd name="T118" fmla="*/ 71 w 132"/>
              <a:gd name="T119" fmla="*/ 97 h 136"/>
              <a:gd name="T120" fmla="*/ 75 w 132"/>
              <a:gd name="T121" fmla="*/ 97 h 136"/>
              <a:gd name="T122" fmla="*/ 75 w 132"/>
              <a:gd name="T123" fmla="*/ 10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2" h="136">
                <a:moveTo>
                  <a:pt x="0" y="37"/>
                </a:moveTo>
                <a:cubicBezTo>
                  <a:pt x="0" y="117"/>
                  <a:pt x="0" y="117"/>
                  <a:pt x="0" y="117"/>
                </a:cubicBezTo>
                <a:cubicBezTo>
                  <a:pt x="0" y="128"/>
                  <a:pt x="9" y="136"/>
                  <a:pt x="20" y="136"/>
                </a:cubicBezTo>
                <a:cubicBezTo>
                  <a:pt x="112" y="136"/>
                  <a:pt x="112" y="136"/>
                  <a:pt x="112" y="136"/>
                </a:cubicBezTo>
                <a:cubicBezTo>
                  <a:pt x="123" y="136"/>
                  <a:pt x="132" y="128"/>
                  <a:pt x="132" y="117"/>
                </a:cubicBezTo>
                <a:cubicBezTo>
                  <a:pt x="132" y="37"/>
                  <a:pt x="132" y="37"/>
                  <a:pt x="132" y="37"/>
                </a:cubicBezTo>
                <a:cubicBezTo>
                  <a:pt x="132" y="26"/>
                  <a:pt x="123" y="18"/>
                  <a:pt x="112" y="18"/>
                </a:cubicBezTo>
                <a:cubicBezTo>
                  <a:pt x="108" y="18"/>
                  <a:pt x="108" y="18"/>
                  <a:pt x="108" y="18"/>
                </a:cubicBezTo>
                <a:cubicBezTo>
                  <a:pt x="108" y="6"/>
                  <a:pt x="108" y="6"/>
                  <a:pt x="108" y="6"/>
                </a:cubicBezTo>
                <a:cubicBezTo>
                  <a:pt x="108" y="2"/>
                  <a:pt x="106" y="0"/>
                  <a:pt x="102" y="0"/>
                </a:cubicBezTo>
                <a:cubicBezTo>
                  <a:pt x="99" y="0"/>
                  <a:pt x="96" y="2"/>
                  <a:pt x="96" y="6"/>
                </a:cubicBezTo>
                <a:cubicBezTo>
                  <a:pt x="96" y="30"/>
                  <a:pt x="96" y="30"/>
                  <a:pt x="96" y="30"/>
                </a:cubicBezTo>
                <a:cubicBezTo>
                  <a:pt x="96" y="33"/>
                  <a:pt x="94" y="35"/>
                  <a:pt x="91" y="35"/>
                </a:cubicBezTo>
                <a:cubicBezTo>
                  <a:pt x="88" y="35"/>
                  <a:pt x="86" y="33"/>
                  <a:pt x="86" y="30"/>
                </a:cubicBezTo>
                <a:cubicBezTo>
                  <a:pt x="86" y="18"/>
                  <a:pt x="86" y="18"/>
                  <a:pt x="86" y="18"/>
                </a:cubicBezTo>
                <a:cubicBezTo>
                  <a:pt x="75" y="18"/>
                  <a:pt x="75" y="18"/>
                  <a:pt x="75" y="18"/>
                </a:cubicBezTo>
                <a:cubicBezTo>
                  <a:pt x="75" y="6"/>
                  <a:pt x="75" y="6"/>
                  <a:pt x="75" y="6"/>
                </a:cubicBezTo>
                <a:cubicBezTo>
                  <a:pt x="75" y="2"/>
                  <a:pt x="73" y="0"/>
                  <a:pt x="69" y="0"/>
                </a:cubicBezTo>
                <a:cubicBezTo>
                  <a:pt x="66" y="0"/>
                  <a:pt x="63" y="2"/>
                  <a:pt x="63" y="6"/>
                </a:cubicBezTo>
                <a:cubicBezTo>
                  <a:pt x="63" y="30"/>
                  <a:pt x="63" y="30"/>
                  <a:pt x="63" y="30"/>
                </a:cubicBezTo>
                <a:cubicBezTo>
                  <a:pt x="63" y="33"/>
                  <a:pt x="61" y="35"/>
                  <a:pt x="58" y="35"/>
                </a:cubicBezTo>
                <a:cubicBezTo>
                  <a:pt x="55" y="35"/>
                  <a:pt x="53" y="33"/>
                  <a:pt x="53" y="30"/>
                </a:cubicBezTo>
                <a:cubicBezTo>
                  <a:pt x="53" y="18"/>
                  <a:pt x="53" y="18"/>
                  <a:pt x="53" y="18"/>
                </a:cubicBezTo>
                <a:cubicBezTo>
                  <a:pt x="43" y="18"/>
                  <a:pt x="43" y="18"/>
                  <a:pt x="43" y="18"/>
                </a:cubicBezTo>
                <a:cubicBezTo>
                  <a:pt x="43" y="6"/>
                  <a:pt x="43" y="6"/>
                  <a:pt x="43" y="6"/>
                </a:cubicBezTo>
                <a:cubicBezTo>
                  <a:pt x="43" y="2"/>
                  <a:pt x="40" y="0"/>
                  <a:pt x="37" y="0"/>
                </a:cubicBezTo>
                <a:cubicBezTo>
                  <a:pt x="33" y="0"/>
                  <a:pt x="31" y="2"/>
                  <a:pt x="31" y="6"/>
                </a:cubicBezTo>
                <a:cubicBezTo>
                  <a:pt x="31" y="30"/>
                  <a:pt x="31" y="30"/>
                  <a:pt x="31" y="30"/>
                </a:cubicBezTo>
                <a:cubicBezTo>
                  <a:pt x="31" y="33"/>
                  <a:pt x="28" y="35"/>
                  <a:pt x="25" y="35"/>
                </a:cubicBezTo>
                <a:cubicBezTo>
                  <a:pt x="22" y="35"/>
                  <a:pt x="20" y="33"/>
                  <a:pt x="20" y="30"/>
                </a:cubicBezTo>
                <a:cubicBezTo>
                  <a:pt x="20" y="18"/>
                  <a:pt x="20" y="18"/>
                  <a:pt x="20" y="18"/>
                </a:cubicBezTo>
                <a:cubicBezTo>
                  <a:pt x="9" y="18"/>
                  <a:pt x="0" y="26"/>
                  <a:pt x="0" y="37"/>
                </a:cubicBezTo>
                <a:close/>
                <a:moveTo>
                  <a:pt x="118" y="114"/>
                </a:moveTo>
                <a:cubicBezTo>
                  <a:pt x="118" y="118"/>
                  <a:pt x="115" y="121"/>
                  <a:pt x="111" y="121"/>
                </a:cubicBezTo>
                <a:cubicBezTo>
                  <a:pt x="22" y="121"/>
                  <a:pt x="22" y="121"/>
                  <a:pt x="22" y="121"/>
                </a:cubicBezTo>
                <a:cubicBezTo>
                  <a:pt x="18" y="121"/>
                  <a:pt x="16" y="118"/>
                  <a:pt x="16" y="114"/>
                </a:cubicBezTo>
                <a:cubicBezTo>
                  <a:pt x="16" y="60"/>
                  <a:pt x="16" y="60"/>
                  <a:pt x="16" y="60"/>
                </a:cubicBezTo>
                <a:cubicBezTo>
                  <a:pt x="118" y="60"/>
                  <a:pt x="118" y="60"/>
                  <a:pt x="118" y="60"/>
                </a:cubicBezTo>
                <a:lnTo>
                  <a:pt x="118" y="114"/>
                </a:lnTo>
                <a:close/>
                <a:moveTo>
                  <a:pt x="75" y="105"/>
                </a:moveTo>
                <a:cubicBezTo>
                  <a:pt x="51" y="105"/>
                  <a:pt x="51" y="105"/>
                  <a:pt x="51" y="105"/>
                </a:cubicBezTo>
                <a:cubicBezTo>
                  <a:pt x="61" y="93"/>
                  <a:pt x="61" y="93"/>
                  <a:pt x="61" y="93"/>
                </a:cubicBezTo>
                <a:cubicBezTo>
                  <a:pt x="62" y="91"/>
                  <a:pt x="63" y="90"/>
                  <a:pt x="64" y="89"/>
                </a:cubicBezTo>
                <a:cubicBezTo>
                  <a:pt x="64" y="88"/>
                  <a:pt x="65" y="87"/>
                  <a:pt x="65" y="86"/>
                </a:cubicBezTo>
                <a:cubicBezTo>
                  <a:pt x="66" y="84"/>
                  <a:pt x="67" y="82"/>
                  <a:pt x="67" y="81"/>
                </a:cubicBezTo>
                <a:cubicBezTo>
                  <a:pt x="67" y="80"/>
                  <a:pt x="66" y="79"/>
                  <a:pt x="66" y="78"/>
                </a:cubicBezTo>
                <a:cubicBezTo>
                  <a:pt x="66" y="78"/>
                  <a:pt x="65" y="77"/>
                  <a:pt x="64" y="77"/>
                </a:cubicBezTo>
                <a:cubicBezTo>
                  <a:pt x="63" y="77"/>
                  <a:pt x="62" y="79"/>
                  <a:pt x="62" y="82"/>
                </a:cubicBezTo>
                <a:cubicBezTo>
                  <a:pt x="62" y="82"/>
                  <a:pt x="62" y="82"/>
                  <a:pt x="62" y="82"/>
                </a:cubicBezTo>
                <a:cubicBezTo>
                  <a:pt x="62" y="82"/>
                  <a:pt x="62" y="83"/>
                  <a:pt x="62" y="83"/>
                </a:cubicBezTo>
                <a:cubicBezTo>
                  <a:pt x="53" y="83"/>
                  <a:pt x="53" y="83"/>
                  <a:pt x="53" y="83"/>
                </a:cubicBezTo>
                <a:cubicBezTo>
                  <a:pt x="53" y="82"/>
                  <a:pt x="53" y="82"/>
                  <a:pt x="53" y="82"/>
                </a:cubicBezTo>
                <a:cubicBezTo>
                  <a:pt x="53" y="78"/>
                  <a:pt x="54" y="75"/>
                  <a:pt x="56" y="73"/>
                </a:cubicBezTo>
                <a:cubicBezTo>
                  <a:pt x="58" y="71"/>
                  <a:pt x="61" y="70"/>
                  <a:pt x="65" y="70"/>
                </a:cubicBezTo>
                <a:cubicBezTo>
                  <a:pt x="68" y="70"/>
                  <a:pt x="71" y="71"/>
                  <a:pt x="73" y="73"/>
                </a:cubicBezTo>
                <a:cubicBezTo>
                  <a:pt x="75" y="75"/>
                  <a:pt x="76" y="78"/>
                  <a:pt x="76" y="81"/>
                </a:cubicBezTo>
                <a:cubicBezTo>
                  <a:pt x="76" y="84"/>
                  <a:pt x="75" y="87"/>
                  <a:pt x="74" y="89"/>
                </a:cubicBezTo>
                <a:cubicBezTo>
                  <a:pt x="73" y="91"/>
                  <a:pt x="72" y="92"/>
                  <a:pt x="71" y="93"/>
                </a:cubicBezTo>
                <a:cubicBezTo>
                  <a:pt x="70" y="95"/>
                  <a:pt x="68" y="96"/>
                  <a:pt x="67" y="98"/>
                </a:cubicBezTo>
                <a:cubicBezTo>
                  <a:pt x="68" y="98"/>
                  <a:pt x="70" y="97"/>
                  <a:pt x="71" y="97"/>
                </a:cubicBezTo>
                <a:cubicBezTo>
                  <a:pt x="72" y="97"/>
                  <a:pt x="74" y="97"/>
                  <a:pt x="75" y="97"/>
                </a:cubicBezTo>
                <a:lnTo>
                  <a:pt x="75" y="105"/>
                </a:lnTo>
                <a:close/>
              </a:path>
            </a:pathLst>
          </a:custGeom>
          <a:solidFill>
            <a:schemeClr val="bg1"/>
          </a:solidFill>
          <a:ln>
            <a:noFill/>
          </a:ln>
          <a:extLst/>
        </p:spPr>
        <p:txBody>
          <a:bodyPr vert="horz" wrap="square" lIns="93260" tIns="46630" rIns="93260" bIns="46630" numCol="1" anchor="t" anchorCtr="0" compatLnSpc="1">
            <a:prstTxWarp prst="textNoShape">
              <a:avLst/>
            </a:prstTxWarp>
          </a:bodyPr>
          <a:lstStyle/>
          <a:p>
            <a:endParaRPr lang="en-US" sz="1836">
              <a:solidFill>
                <a:srgbClr val="505050"/>
              </a:solidFill>
            </a:endParaRPr>
          </a:p>
        </p:txBody>
      </p:sp>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8519" y="1768130"/>
            <a:ext cx="3790192" cy="2102826"/>
          </a:xfrm>
          <a:prstGeom prst="rect">
            <a:avLst/>
          </a:prstGeom>
        </p:spPr>
      </p:pic>
      <p:sp>
        <p:nvSpPr>
          <p:cNvPr id="7" name="Rectangle 6"/>
          <p:cNvSpPr/>
          <p:nvPr/>
        </p:nvSpPr>
        <p:spPr bwMode="auto">
          <a:xfrm>
            <a:off x="1788267" y="2308841"/>
            <a:ext cx="2370367" cy="903662"/>
          </a:xfrm>
          <a:prstGeom prst="rect">
            <a:avLst/>
          </a:prstGeom>
          <a:no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nvGrpSpPr>
          <p:cNvPr id="15" name="Group 14"/>
          <p:cNvGrpSpPr/>
          <p:nvPr/>
        </p:nvGrpSpPr>
        <p:grpSpPr>
          <a:xfrm>
            <a:off x="8528624" y="1610484"/>
            <a:ext cx="2761096" cy="2107974"/>
            <a:chOff x="8334245" y="1579049"/>
            <a:chExt cx="2871917" cy="2192581"/>
          </a:xfrm>
        </p:grpSpPr>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007309" y="1585387"/>
              <a:ext cx="1198853" cy="2179733"/>
            </a:xfrm>
            <a:prstGeom prst="rect">
              <a:avLst/>
            </a:prstGeom>
          </p:spPr>
        </p:pic>
        <p:pic>
          <p:nvPicPr>
            <p:cNvPr id="14" name="Picture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34245" y="1579049"/>
              <a:ext cx="1198132" cy="2192581"/>
            </a:xfrm>
            <a:prstGeom prst="rect">
              <a:avLst/>
            </a:prstGeom>
          </p:spPr>
        </p:pic>
      </p:grpSp>
      <p:pic>
        <p:nvPicPr>
          <p:cNvPr id="5" name="Picture 4"/>
          <p:cNvPicPr>
            <a:picLocks noChangeAspect="1"/>
          </p:cNvPicPr>
          <p:nvPr/>
        </p:nvPicPr>
        <p:blipFill rotWithShape="1">
          <a:blip r:embed="rId9" cstate="print">
            <a:extLst>
              <a:ext uri="{28A0092B-C50C-407E-A947-70E740481C1C}">
                <a14:useLocalDpi xmlns:a14="http://schemas.microsoft.com/office/drawing/2010/main" val="0"/>
              </a:ext>
            </a:extLst>
          </a:blip>
          <a:srcRect l="630" t="1" b="1024"/>
          <a:stretch/>
        </p:blipFill>
        <p:spPr>
          <a:xfrm>
            <a:off x="4418605" y="1768130"/>
            <a:ext cx="3464869" cy="2081287"/>
          </a:xfrm>
          <a:prstGeom prst="rect">
            <a:avLst/>
          </a:prstGeom>
        </p:spPr>
      </p:pic>
      <p:sp>
        <p:nvSpPr>
          <p:cNvPr id="49" name="Rectangle 48"/>
          <p:cNvSpPr/>
          <p:nvPr/>
        </p:nvSpPr>
        <p:spPr bwMode="auto">
          <a:xfrm>
            <a:off x="7115219" y="2192266"/>
            <a:ext cx="735073" cy="1577006"/>
          </a:xfrm>
          <a:prstGeom prst="rect">
            <a:avLst/>
          </a:prstGeom>
          <a:no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067480568"/>
      </p:ext>
    </p:extLst>
  </p:cSld>
  <p:clrMapOvr>
    <a:masterClrMapping/>
  </p:clrMapOvr>
  <p:transition>
    <p:fade/>
  </p:transition>
  <p:timing>
    <p:tnLst>
      <p:par>
        <p:cTn id="1" dur="indefinite" restart="never" nodeType="tmRoot">
          <p:childTnLst>
            <p:par>
              <p:cTn id="2"/>
            </p:par>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1"/>
          </p:nvPr>
        </p:nvSpPr>
        <p:spPr>
          <a:xfrm>
            <a:off x="194725" y="2201862"/>
            <a:ext cx="11889564" cy="3853363"/>
          </a:xfrm>
        </p:spPr>
        <p:txBody>
          <a:bodyPr/>
          <a:lstStyle/>
          <a:p>
            <a:pPr marL="0" lvl="1"/>
            <a:r>
              <a:rPr lang="en-US" sz="4000" dirty="0" smtClean="0">
                <a:gradFill>
                  <a:gsLst>
                    <a:gs pos="2920">
                      <a:schemeClr val="tx2"/>
                    </a:gs>
                    <a:gs pos="39000">
                      <a:schemeClr val="tx2"/>
                    </a:gs>
                  </a:gsLst>
                  <a:lin ang="5400000" scaled="0"/>
                </a:gradFill>
                <a:latin typeface="+mj-lt"/>
              </a:rPr>
              <a:t>Mission</a:t>
            </a:r>
            <a:endParaRPr lang="en-US" sz="4000" dirty="0">
              <a:gradFill>
                <a:gsLst>
                  <a:gs pos="2920">
                    <a:schemeClr val="tx2"/>
                  </a:gs>
                  <a:gs pos="39000">
                    <a:schemeClr val="tx2"/>
                  </a:gs>
                </a:gsLst>
                <a:lin ang="5400000" scaled="0"/>
              </a:gradFill>
              <a:latin typeface="+mj-lt"/>
            </a:endParaRPr>
          </a:p>
          <a:p>
            <a:pPr lvl="1"/>
            <a:r>
              <a:rPr lang="en-US" sz="2400" dirty="0" smtClean="0">
                <a:latin typeface="Segoe UI Semilight" panose="020B0402040204020203" pitchFamily="34" charset="0"/>
                <a:cs typeface="Segoe UI Semilight" panose="020B0402040204020203" pitchFamily="34" charset="0"/>
              </a:rPr>
              <a:t>Microsoft services on non-Microsoft platforms.</a:t>
            </a:r>
          </a:p>
          <a:p>
            <a:pPr lvl="1"/>
            <a:r>
              <a:rPr lang="en-US" sz="2400" dirty="0" smtClean="0">
                <a:latin typeface="Segoe UI Semilight" panose="020B0402040204020203" pitchFamily="34" charset="0"/>
                <a:cs typeface="Segoe UI Semilight" panose="020B0402040204020203" pitchFamily="34" charset="0"/>
              </a:rPr>
              <a:t>Non-Microsoft service on Microsoft platforms.</a:t>
            </a:r>
          </a:p>
          <a:p>
            <a:pPr lvl="0">
              <a:buClr>
                <a:srgbClr val="505050"/>
              </a:buClr>
            </a:pPr>
            <a:r>
              <a:rPr lang="en-US" dirty="0" smtClean="0">
                <a:gradFill>
                  <a:gsLst>
                    <a:gs pos="2920">
                      <a:srgbClr val="0072C6"/>
                    </a:gs>
                    <a:gs pos="39000">
                      <a:srgbClr val="0072C6"/>
                    </a:gs>
                  </a:gsLst>
                  <a:lin ang="5400000" scaled="0"/>
                </a:gradFill>
              </a:rPr>
              <a:t>What?</a:t>
            </a:r>
            <a:endParaRPr lang="en-US" dirty="0">
              <a:gradFill>
                <a:gsLst>
                  <a:gs pos="2920">
                    <a:srgbClr val="0072C6"/>
                  </a:gs>
                  <a:gs pos="39000">
                    <a:srgbClr val="0072C6"/>
                  </a:gs>
                </a:gsLst>
                <a:lin ang="5400000" scaled="0"/>
              </a:gradFill>
            </a:endParaRPr>
          </a:p>
          <a:p>
            <a:pPr lvl="1"/>
            <a:r>
              <a:rPr lang="en-US" sz="2400" dirty="0" smtClean="0">
                <a:latin typeface="Segoe UI Semilight" panose="020B0402040204020203" pitchFamily="34" charset="0"/>
                <a:cs typeface="Segoe UI Semilight" panose="020B0402040204020203" pitchFamily="34" charset="0"/>
              </a:rPr>
              <a:t>VM Depot – Linux on Azure</a:t>
            </a:r>
          </a:p>
          <a:p>
            <a:pPr lvl="1"/>
            <a:r>
              <a:rPr lang="en-US" sz="2400" dirty="0" smtClean="0">
                <a:latin typeface="Segoe UI Semilight" panose="020B0402040204020203" pitchFamily="34" charset="0"/>
                <a:cs typeface="Segoe UI Semilight" panose="020B0402040204020203" pitchFamily="34" charset="0"/>
              </a:rPr>
              <a:t>Cordova and Angular on Windows</a:t>
            </a:r>
          </a:p>
          <a:p>
            <a:pPr lvl="1"/>
            <a:r>
              <a:rPr lang="en-US" sz="2400" dirty="0" smtClean="0">
                <a:latin typeface="Segoe UI Semilight" panose="020B0402040204020203" pitchFamily="34" charset="0"/>
                <a:cs typeface="Segoe UI Semilight" panose="020B0402040204020203" pitchFamily="34" charset="0"/>
              </a:rPr>
              <a:t>HTTP/2.0, </a:t>
            </a:r>
            <a:r>
              <a:rPr lang="en-US" sz="2400" dirty="0" err="1" smtClean="0">
                <a:latin typeface="Segoe UI Semilight" panose="020B0402040204020203" pitchFamily="34" charset="0"/>
                <a:cs typeface="Segoe UI Semilight" panose="020B0402040204020203" pitchFamily="34" charset="0"/>
              </a:rPr>
              <a:t>WebRTC</a:t>
            </a:r>
            <a:r>
              <a:rPr lang="en-US" sz="2400" dirty="0" smtClean="0">
                <a:latin typeface="Segoe UI Semilight" panose="020B0402040204020203" pitchFamily="34" charset="0"/>
                <a:cs typeface="Segoe UI Semilight" panose="020B0402040204020203" pitchFamily="34" charset="0"/>
              </a:rPr>
              <a:t>, HTML5 Standards</a:t>
            </a:r>
          </a:p>
          <a:p>
            <a:pPr lvl="1"/>
            <a:r>
              <a:rPr lang="en-US" sz="2400" dirty="0" smtClean="0">
                <a:latin typeface="Segoe UI Semilight" panose="020B0402040204020203" pitchFamily="34" charset="0"/>
                <a:cs typeface="Segoe UI Semilight" panose="020B0402040204020203" pitchFamily="34" charset="0"/>
              </a:rPr>
              <a:t>Cross-platform SDKs for Azure, and </a:t>
            </a:r>
            <a:r>
              <a:rPr lang="en-US" sz="2400" dirty="0" smtClean="0">
                <a:solidFill>
                  <a:schemeClr val="tx2"/>
                </a:solidFill>
                <a:latin typeface="Segoe UI Semilight" panose="020B0402040204020203" pitchFamily="34" charset="0"/>
                <a:cs typeface="Segoe UI Semilight" panose="020B0402040204020203" pitchFamily="34" charset="0"/>
              </a:rPr>
              <a:t>now for Office</a:t>
            </a:r>
            <a:r>
              <a:rPr lang="en-US" sz="2400" dirty="0" smtClean="0">
                <a:latin typeface="Segoe UI Semilight" panose="020B0402040204020203" pitchFamily="34" charset="0"/>
                <a:cs typeface="Segoe UI Semilight" panose="020B0402040204020203" pitchFamily="34" charset="0"/>
              </a:rPr>
              <a:t>.</a:t>
            </a:r>
            <a:endParaRPr lang="en-US" sz="2400" b="1" dirty="0">
              <a:solidFill>
                <a:schemeClr val="tx2"/>
              </a:solidFill>
              <a:latin typeface="Segoe UI Semilight" panose="020B0402040204020203" pitchFamily="34" charset="0"/>
              <a:cs typeface="Segoe UI Semilight" panose="020B0402040204020203" pitchFamily="34" charset="0"/>
            </a:endParaRPr>
          </a:p>
        </p:txBody>
      </p:sp>
      <p:pic>
        <p:nvPicPr>
          <p:cNvPr id="2" name="Picture 1"/>
          <p:cNvPicPr>
            <a:picLocks noChangeAspect="1"/>
          </p:cNvPicPr>
          <p:nvPr/>
        </p:nvPicPr>
        <p:blipFill>
          <a:blip r:embed="rId3"/>
          <a:stretch>
            <a:fillRect/>
          </a:stretch>
        </p:blipFill>
        <p:spPr>
          <a:xfrm>
            <a:off x="176140" y="144462"/>
            <a:ext cx="9109710" cy="1600200"/>
          </a:xfrm>
          <a:prstGeom prst="rect">
            <a:avLst/>
          </a:prstGeom>
        </p:spPr>
      </p:pic>
    </p:spTree>
    <p:extLst>
      <p:ext uri="{BB962C8B-B14F-4D97-AF65-F5344CB8AC3E}">
        <p14:creationId xmlns:p14="http://schemas.microsoft.com/office/powerpoint/2010/main" val="1757838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8961437" y="1831704"/>
            <a:ext cx="3059662" cy="3225049"/>
          </a:xfrm>
          <a:prstGeom prst="rect">
            <a:avLst/>
          </a:prstGeom>
        </p:spPr>
      </p:pic>
      <p:sp>
        <p:nvSpPr>
          <p:cNvPr id="17" name="Title 16"/>
          <p:cNvSpPr>
            <a:spLocks noGrp="1"/>
          </p:cNvSpPr>
          <p:nvPr>
            <p:ph type="title"/>
          </p:nvPr>
        </p:nvSpPr>
        <p:spPr/>
        <p:txBody>
          <a:bodyPr/>
          <a:lstStyle/>
          <a:p>
            <a:r>
              <a:rPr lang="en-US" dirty="0" smtClean="0"/>
              <a:t>Android SDK for Office 365</a:t>
            </a:r>
            <a:endParaRPr lang="en-US" dirty="0"/>
          </a:p>
        </p:txBody>
      </p:sp>
      <p:sp>
        <p:nvSpPr>
          <p:cNvPr id="6" name="Text Placeholder 5"/>
          <p:cNvSpPr>
            <a:spLocks noGrp="1"/>
          </p:cNvSpPr>
          <p:nvPr>
            <p:ph type="body" sz="quarter" idx="11"/>
          </p:nvPr>
        </p:nvSpPr>
        <p:spPr>
          <a:xfrm>
            <a:off x="274639" y="1212848"/>
            <a:ext cx="8686798" cy="4050340"/>
          </a:xfrm>
        </p:spPr>
        <p:txBody>
          <a:bodyPr/>
          <a:lstStyle/>
          <a:p>
            <a:pPr marL="0" lvl="1">
              <a:buClr>
                <a:srgbClr val="505050"/>
              </a:buClr>
            </a:pPr>
            <a:r>
              <a:rPr lang="en-US" sz="4000" dirty="0">
                <a:gradFill>
                  <a:gsLst>
                    <a:gs pos="2920">
                      <a:srgbClr val="0072C6"/>
                    </a:gs>
                    <a:gs pos="39000">
                      <a:srgbClr val="0072C6"/>
                    </a:gs>
                  </a:gsLst>
                  <a:lin ang="5400000" scaled="0"/>
                </a:gradFill>
                <a:latin typeface="Segoe UI Light"/>
              </a:rPr>
              <a:t>Why?</a:t>
            </a:r>
          </a:p>
          <a:p>
            <a:pPr lvl="1">
              <a:buClr>
                <a:srgbClr val="505050"/>
              </a:buClr>
            </a:pPr>
            <a:r>
              <a:rPr lang="en-US" sz="2400" dirty="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rPr>
              <a:t>Make it </a:t>
            </a:r>
            <a:r>
              <a:rPr lang="en-US" sz="2400" dirty="0" smtClean="0">
                <a:gradFill>
                  <a:gsLst>
                    <a:gs pos="1250">
                      <a:srgbClr val="505050"/>
                    </a:gs>
                    <a:gs pos="100000">
                      <a:srgbClr val="505050"/>
                    </a:gs>
                  </a:gsLst>
                  <a:lin ang="5400000" scaled="0"/>
                </a:gradFill>
                <a:latin typeface="Segoe UI Semilight" panose="020B0402040204020203" pitchFamily="34" charset="0"/>
                <a:cs typeface="Segoe UI Semilight" panose="020B0402040204020203" pitchFamily="34" charset="0"/>
              </a:rPr>
              <a:t>to get O365 data into native Android apps.</a:t>
            </a:r>
            <a:endParaRPr lang="en-US" dirty="0" smtClean="0"/>
          </a:p>
          <a:p>
            <a:pPr lvl="1"/>
            <a:r>
              <a:rPr lang="en-US" sz="2400" dirty="0" smtClean="0">
                <a:latin typeface="Segoe UI Semilight" panose="020B0402040204020203" pitchFamily="34" charset="0"/>
                <a:cs typeface="Segoe UI Semilight" panose="020B0402040204020203" pitchFamily="34" charset="0"/>
              </a:rPr>
              <a:t>Make calling all those REST APIs easy!</a:t>
            </a:r>
          </a:p>
          <a:p>
            <a:r>
              <a:rPr lang="en-US" dirty="0" smtClean="0"/>
              <a:t>When?</a:t>
            </a:r>
          </a:p>
          <a:p>
            <a:pPr lvl="1"/>
            <a:r>
              <a:rPr lang="en-US" sz="2400" dirty="0" smtClean="0">
                <a:latin typeface="Segoe UI Semilight" panose="020B0402040204020203" pitchFamily="34" charset="0"/>
                <a:cs typeface="Segoe UI Semilight" panose="020B0402040204020203" pitchFamily="34" charset="0"/>
              </a:rPr>
              <a:t>Preview already available.</a:t>
            </a:r>
          </a:p>
          <a:p>
            <a:r>
              <a:rPr lang="en-US" dirty="0" smtClean="0"/>
              <a:t>Where?</a:t>
            </a:r>
          </a:p>
          <a:p>
            <a:pPr lvl="1"/>
            <a:r>
              <a:rPr lang="en-US" sz="2400" dirty="0" err="1" smtClean="0">
                <a:latin typeface="Segoe UI Semilight" panose="020B0402040204020203" pitchFamily="34" charset="0"/>
                <a:cs typeface="Segoe UI Semilight" panose="020B0402040204020203" pitchFamily="34" charset="0"/>
              </a:rPr>
              <a:t>GitHub</a:t>
            </a:r>
            <a:r>
              <a:rPr lang="en-US" sz="2400" dirty="0" smtClean="0">
                <a:latin typeface="Segoe UI Semilight" panose="020B0402040204020203" pitchFamily="34" charset="0"/>
                <a:cs typeface="Segoe UI Semilight" panose="020B0402040204020203" pitchFamily="34" charset="0"/>
              </a:rPr>
              <a:t>: </a:t>
            </a:r>
            <a:r>
              <a:rPr lang="en-US" sz="2400" u="sng" dirty="0">
                <a:hlinkClick r:id="rId4"/>
              </a:rPr>
              <a:t>https://</a:t>
            </a:r>
            <a:r>
              <a:rPr lang="en-US" sz="2400" u="sng" dirty="0" smtClean="0">
                <a:hlinkClick r:id="rId4"/>
              </a:rPr>
              <a:t>github.com/OfficeDev/Office-365-SDK-for-Android</a:t>
            </a:r>
            <a:endParaRPr lang="en-US" sz="2400" dirty="0">
              <a:latin typeface="Segoe UI Semilight" panose="020B0402040204020203" pitchFamily="34" charset="0"/>
              <a:cs typeface="Segoe UI Semilight" panose="020B0402040204020203" pitchFamily="34" charset="0"/>
            </a:endParaRPr>
          </a:p>
        </p:txBody>
      </p:sp>
    </p:spTree>
    <p:extLst>
      <p:ext uri="{BB962C8B-B14F-4D97-AF65-F5344CB8AC3E}">
        <p14:creationId xmlns:p14="http://schemas.microsoft.com/office/powerpoint/2010/main" val="4020432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Files and Lists SDK</a:t>
            </a:r>
            <a:endParaRPr lang="en-US" dirty="0"/>
          </a:p>
        </p:txBody>
      </p:sp>
    </p:spTree>
    <p:extLst>
      <p:ext uri="{BB962C8B-B14F-4D97-AF65-F5344CB8AC3E}">
        <p14:creationId xmlns:p14="http://schemas.microsoft.com/office/powerpoint/2010/main" val="3965450546"/>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74639" y="4654760"/>
            <a:ext cx="2000588" cy="2192215"/>
          </a:xfrm>
          <a:prstGeom prst="rect">
            <a:avLst/>
          </a:prstGeom>
        </p:spPr>
      </p:pic>
      <p:sp>
        <p:nvSpPr>
          <p:cNvPr id="17" name="Title 16"/>
          <p:cNvSpPr>
            <a:spLocks noGrp="1"/>
          </p:cNvSpPr>
          <p:nvPr>
            <p:ph type="title"/>
          </p:nvPr>
        </p:nvSpPr>
        <p:spPr/>
        <p:txBody>
          <a:bodyPr/>
          <a:lstStyle/>
          <a:p>
            <a:r>
              <a:rPr lang="en-US" dirty="0" smtClean="0"/>
              <a:t>Setup</a:t>
            </a:r>
            <a:endParaRPr lang="en-US" dirty="0"/>
          </a:p>
        </p:txBody>
      </p:sp>
      <p:sp>
        <p:nvSpPr>
          <p:cNvPr id="6" name="Text Placeholder 5"/>
          <p:cNvSpPr>
            <a:spLocks noGrp="1"/>
          </p:cNvSpPr>
          <p:nvPr>
            <p:ph type="body" sz="quarter" idx="11"/>
          </p:nvPr>
        </p:nvSpPr>
        <p:spPr>
          <a:xfrm>
            <a:off x="198437" y="1212849"/>
            <a:ext cx="11889564" cy="2954655"/>
          </a:xfrm>
        </p:spPr>
        <p:txBody>
          <a:bodyPr/>
          <a:lstStyle/>
          <a:p>
            <a:pPr lvl="1"/>
            <a:r>
              <a:rPr lang="en-US" sz="2400" dirty="0" smtClean="0">
                <a:latin typeface="Segoe UI Semilight" panose="020B0402040204020203" pitchFamily="34" charset="0"/>
                <a:cs typeface="Segoe UI Semilight" panose="020B0402040204020203" pitchFamily="34" charset="0"/>
              </a:rPr>
              <a:t>Install Java Developer Kit (JDK)</a:t>
            </a:r>
          </a:p>
          <a:p>
            <a:pPr lvl="1"/>
            <a:r>
              <a:rPr lang="en-US" sz="2400" dirty="0">
                <a:latin typeface="Segoe UI Semilight" panose="020B0402040204020203" pitchFamily="34" charset="0"/>
                <a:cs typeface="Segoe UI Semilight" panose="020B0402040204020203" pitchFamily="34" charset="0"/>
              </a:rPr>
              <a:t>	</a:t>
            </a:r>
            <a:r>
              <a:rPr lang="en-US" sz="2400" dirty="0" smtClean="0">
                <a:latin typeface="Segoe UI Semilight" panose="020B0402040204020203" pitchFamily="34" charset="0"/>
                <a:cs typeface="Segoe UI Semilight" panose="020B0402040204020203" pitchFamily="34" charset="0"/>
              </a:rPr>
              <a:t>Set environment variables</a:t>
            </a:r>
          </a:p>
          <a:p>
            <a:pPr lvl="1"/>
            <a:r>
              <a:rPr lang="en-US" sz="2400" dirty="0" smtClean="0">
                <a:latin typeface="Segoe UI Semilight" panose="020B0402040204020203" pitchFamily="34" charset="0"/>
                <a:cs typeface="Segoe UI Semilight" panose="020B0402040204020203" pitchFamily="34" charset="0"/>
              </a:rPr>
              <a:t>Install Android Developer Tools (ADT)</a:t>
            </a:r>
          </a:p>
          <a:p>
            <a:pPr lvl="1"/>
            <a:r>
              <a:rPr lang="en-US" sz="2400" dirty="0">
                <a:latin typeface="Segoe UI Semilight" panose="020B0402040204020203" pitchFamily="34" charset="0"/>
                <a:cs typeface="Segoe UI Semilight" panose="020B0402040204020203" pitchFamily="34" charset="0"/>
              </a:rPr>
              <a:t>	</a:t>
            </a:r>
            <a:r>
              <a:rPr lang="en-US" sz="2400" dirty="0" smtClean="0">
                <a:latin typeface="Segoe UI Semilight" panose="020B0402040204020203" pitchFamily="34" charset="0"/>
                <a:cs typeface="Segoe UI Semilight" panose="020B0402040204020203" pitchFamily="34" charset="0"/>
              </a:rPr>
              <a:t>Extract, install resources with Android SDK Manager.</a:t>
            </a:r>
          </a:p>
          <a:p>
            <a:pPr lvl="1"/>
            <a:r>
              <a:rPr lang="en-US" sz="2400" dirty="0">
                <a:latin typeface="Segoe UI Semilight" panose="020B0402040204020203" pitchFamily="34" charset="0"/>
                <a:cs typeface="Segoe UI Semilight" panose="020B0402040204020203" pitchFamily="34" charset="0"/>
              </a:rPr>
              <a:t>	</a:t>
            </a:r>
            <a:r>
              <a:rPr lang="en-US" sz="2400" dirty="0" smtClean="0">
                <a:latin typeface="Segoe UI Semilight" panose="020B0402040204020203" pitchFamily="34" charset="0"/>
                <a:cs typeface="Segoe UI Semilight" panose="020B0402040204020203" pitchFamily="34" charset="0"/>
              </a:rPr>
              <a:t>Set up a virtual Android device.</a:t>
            </a:r>
          </a:p>
          <a:p>
            <a:pPr lvl="1"/>
            <a:r>
              <a:rPr lang="en-US" sz="2400" dirty="0" smtClean="0">
                <a:latin typeface="Segoe UI Semilight" panose="020B0402040204020203" pitchFamily="34" charset="0"/>
                <a:cs typeface="Segoe UI Semilight" panose="020B0402040204020203" pitchFamily="34" charset="0"/>
              </a:rPr>
              <a:t>Install Eclipse </a:t>
            </a:r>
            <a:r>
              <a:rPr lang="en-US" sz="2400" dirty="0" err="1" smtClean="0">
                <a:latin typeface="Segoe UI Semilight" panose="020B0402040204020203" pitchFamily="34" charset="0"/>
                <a:cs typeface="Segoe UI Semilight" panose="020B0402040204020203" pitchFamily="34" charset="0"/>
              </a:rPr>
              <a:t>EGit</a:t>
            </a:r>
            <a:endParaRPr lang="en-US" sz="2400" dirty="0" smtClean="0">
              <a:latin typeface="Segoe UI Semilight" panose="020B0402040204020203" pitchFamily="34" charset="0"/>
              <a:cs typeface="Segoe UI Semilight" panose="020B0402040204020203" pitchFamily="34" charset="0"/>
            </a:endParaRPr>
          </a:p>
          <a:p>
            <a:pPr lvl="1"/>
            <a:r>
              <a:rPr lang="en-US" sz="2400" dirty="0">
                <a:latin typeface="Segoe UI Semilight" panose="020B0402040204020203" pitchFamily="34" charset="0"/>
                <a:cs typeface="Segoe UI Semilight" panose="020B0402040204020203" pitchFamily="34" charset="0"/>
              </a:rPr>
              <a:t>	</a:t>
            </a:r>
            <a:r>
              <a:rPr lang="en-US" sz="2400" dirty="0" smtClean="0">
                <a:latin typeface="Segoe UI Semilight" panose="020B0402040204020203" pitchFamily="34" charset="0"/>
                <a:cs typeface="Segoe UI Semilight" panose="020B0402040204020203" pitchFamily="34" charset="0"/>
              </a:rPr>
              <a:t>Add-on for Eclipse to make working with </a:t>
            </a:r>
            <a:r>
              <a:rPr lang="en-US" sz="2400" dirty="0" err="1" smtClean="0">
                <a:latin typeface="Segoe UI Semilight" panose="020B0402040204020203" pitchFamily="34" charset="0"/>
                <a:cs typeface="Segoe UI Semilight" panose="020B0402040204020203" pitchFamily="34" charset="0"/>
              </a:rPr>
              <a:t>Git</a:t>
            </a:r>
            <a:r>
              <a:rPr lang="en-US" sz="2400" dirty="0" smtClean="0">
                <a:latin typeface="Segoe UI Semilight" panose="020B0402040204020203" pitchFamily="34" charset="0"/>
                <a:cs typeface="Segoe UI Semilight" panose="020B0402040204020203" pitchFamily="34" charset="0"/>
              </a:rPr>
              <a:t> repos simple.</a:t>
            </a:r>
          </a:p>
        </p:txBody>
      </p:sp>
      <p:pic>
        <p:nvPicPr>
          <p:cNvPr id="2" name="Picture 1"/>
          <p:cNvPicPr>
            <a:picLocks noChangeAspect="1"/>
          </p:cNvPicPr>
          <p:nvPr/>
        </p:nvPicPr>
        <p:blipFill>
          <a:blip r:embed="rId4"/>
          <a:stretch>
            <a:fillRect/>
          </a:stretch>
        </p:blipFill>
        <p:spPr>
          <a:xfrm>
            <a:off x="6446837" y="4805447"/>
            <a:ext cx="1968415" cy="1968415"/>
          </a:xfrm>
          <a:prstGeom prst="rect">
            <a:avLst/>
          </a:prstGeom>
        </p:spPr>
      </p:pic>
      <p:pic>
        <p:nvPicPr>
          <p:cNvPr id="4" name="Picture 3"/>
          <p:cNvPicPr>
            <a:picLocks noChangeAspect="1"/>
          </p:cNvPicPr>
          <p:nvPr/>
        </p:nvPicPr>
        <p:blipFill>
          <a:blip r:embed="rId5"/>
          <a:stretch>
            <a:fillRect/>
          </a:stretch>
        </p:blipFill>
        <p:spPr>
          <a:xfrm>
            <a:off x="3095736" y="4916614"/>
            <a:ext cx="2496797" cy="1781048"/>
          </a:xfrm>
          <a:prstGeom prst="rect">
            <a:avLst/>
          </a:prstGeom>
        </p:spPr>
      </p:pic>
      <p:pic>
        <p:nvPicPr>
          <p:cNvPr id="9" name="Picture 8"/>
          <p:cNvPicPr>
            <a:picLocks noChangeAspect="1"/>
          </p:cNvPicPr>
          <p:nvPr/>
        </p:nvPicPr>
        <p:blipFill>
          <a:blip r:embed="rId6"/>
          <a:stretch>
            <a:fillRect/>
          </a:stretch>
        </p:blipFill>
        <p:spPr>
          <a:xfrm>
            <a:off x="9494837" y="4655005"/>
            <a:ext cx="2395258" cy="2195057"/>
          </a:xfrm>
          <a:prstGeom prst="rect">
            <a:avLst/>
          </a:prstGeom>
        </p:spPr>
      </p:pic>
    </p:spTree>
    <p:extLst>
      <p:ext uri="{BB962C8B-B14F-4D97-AF65-F5344CB8AC3E}">
        <p14:creationId xmlns:p14="http://schemas.microsoft.com/office/powerpoint/2010/main" val="1230040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Prepare</a:t>
            </a:r>
            <a:endParaRPr lang="en-US" dirty="0"/>
          </a:p>
        </p:txBody>
      </p:sp>
      <p:sp>
        <p:nvSpPr>
          <p:cNvPr id="6" name="Text Placeholder 5"/>
          <p:cNvSpPr>
            <a:spLocks noGrp="1"/>
          </p:cNvSpPr>
          <p:nvPr>
            <p:ph type="body" sz="quarter" idx="11"/>
          </p:nvPr>
        </p:nvSpPr>
        <p:spPr>
          <a:xfrm>
            <a:off x="274639" y="1212849"/>
            <a:ext cx="11889564" cy="3225498"/>
          </a:xfrm>
        </p:spPr>
        <p:txBody>
          <a:bodyPr/>
          <a:lstStyle/>
          <a:p>
            <a:pPr lvl="1"/>
            <a:r>
              <a:rPr lang="en-US" sz="2400" dirty="0" smtClean="0">
                <a:latin typeface="Segoe UI Semilight" panose="020B0402040204020203" pitchFamily="34" charset="0"/>
                <a:cs typeface="Segoe UI Semilight" panose="020B0402040204020203" pitchFamily="34" charset="0"/>
              </a:rPr>
              <a:t>Clone </a:t>
            </a:r>
            <a:r>
              <a:rPr lang="en-US" sz="2400" dirty="0" err="1" smtClean="0">
                <a:latin typeface="Segoe UI Semilight" panose="020B0402040204020203" pitchFamily="34" charset="0"/>
                <a:cs typeface="Segoe UI Semilight" panose="020B0402040204020203" pitchFamily="34" charset="0"/>
              </a:rPr>
              <a:t>GitHub</a:t>
            </a:r>
            <a:r>
              <a:rPr lang="en-US" sz="2400" dirty="0" smtClean="0">
                <a:latin typeface="Segoe UI Semilight" panose="020B0402040204020203" pitchFamily="34" charset="0"/>
                <a:cs typeface="Segoe UI Semilight" panose="020B0402040204020203" pitchFamily="34" charset="0"/>
              </a:rPr>
              <a:t> repos with </a:t>
            </a:r>
            <a:r>
              <a:rPr lang="en-US" sz="2400" dirty="0" err="1" smtClean="0">
                <a:latin typeface="Segoe UI Semilight" panose="020B0402040204020203" pitchFamily="34" charset="0"/>
                <a:cs typeface="Segoe UI Semilight" panose="020B0402040204020203" pitchFamily="34" charset="0"/>
              </a:rPr>
              <a:t>EGit</a:t>
            </a:r>
            <a:r>
              <a:rPr lang="en-US" sz="2400" dirty="0" smtClean="0">
                <a:latin typeface="Segoe UI Semilight" panose="020B0402040204020203" pitchFamily="34" charset="0"/>
                <a:cs typeface="Segoe UI Semilight" panose="020B0402040204020203" pitchFamily="34" charset="0"/>
              </a:rPr>
              <a:t>:</a:t>
            </a:r>
          </a:p>
          <a:p>
            <a:pPr lvl="1"/>
            <a:r>
              <a:rPr lang="en-US" sz="2400" dirty="0">
                <a:latin typeface="Segoe UI Semilight" panose="020B0402040204020203" pitchFamily="34" charset="0"/>
                <a:cs typeface="Segoe UI Semilight" panose="020B0402040204020203" pitchFamily="34" charset="0"/>
              </a:rPr>
              <a:t>	</a:t>
            </a:r>
            <a:r>
              <a:rPr lang="en-US" sz="2400" dirty="0" smtClean="0">
                <a:latin typeface="Segoe UI Semilight" panose="020B0402040204020203" pitchFamily="34" charset="0"/>
                <a:cs typeface="Segoe UI Semilight" panose="020B0402040204020203" pitchFamily="34" charset="0"/>
              </a:rPr>
              <a:t>Android SDK for O365</a:t>
            </a:r>
          </a:p>
          <a:p>
            <a:pPr lvl="1"/>
            <a:r>
              <a:rPr lang="en-US" sz="2400" dirty="0">
                <a:latin typeface="Segoe UI Semilight" panose="020B0402040204020203" pitchFamily="34" charset="0"/>
                <a:cs typeface="Segoe UI Semilight" panose="020B0402040204020203" pitchFamily="34" charset="0"/>
              </a:rPr>
              <a:t>	</a:t>
            </a:r>
            <a:r>
              <a:rPr lang="en-US" sz="2400" dirty="0" smtClean="0">
                <a:latin typeface="Segoe UI Semilight" panose="020B0402040204020203" pitchFamily="34" charset="0"/>
                <a:cs typeface="Segoe UI Semilight" panose="020B0402040204020203" pitchFamily="34" charset="0"/>
              </a:rPr>
              <a:t>Azure Authentication Library for Android</a:t>
            </a:r>
          </a:p>
          <a:p>
            <a:pPr lvl="1"/>
            <a:r>
              <a:rPr lang="en-US" sz="2400" dirty="0" smtClean="0">
                <a:latin typeface="Segoe UI Semilight" panose="020B0402040204020203" pitchFamily="34" charset="0"/>
                <a:cs typeface="Segoe UI Semilight" panose="020B0402040204020203" pitchFamily="34" charset="0"/>
              </a:rPr>
              <a:t>Import projects you need into workspace.</a:t>
            </a:r>
          </a:p>
          <a:p>
            <a:pPr lvl="1"/>
            <a:r>
              <a:rPr lang="en-US" sz="2400" dirty="0" smtClean="0">
                <a:latin typeface="Segoe UI Semilight" panose="020B0402040204020203" pitchFamily="34" charset="0"/>
                <a:cs typeface="Segoe UI Semilight" panose="020B0402040204020203" pitchFamily="34" charset="0"/>
              </a:rPr>
              <a:t>Resolve dependencies.</a:t>
            </a:r>
          </a:p>
          <a:p>
            <a:pPr marL="0" lvl="1"/>
            <a:r>
              <a:rPr lang="en-US" sz="4000" dirty="0" smtClean="0">
                <a:gradFill>
                  <a:gsLst>
                    <a:gs pos="2920">
                      <a:schemeClr val="tx2"/>
                    </a:gs>
                    <a:gs pos="39000">
                      <a:schemeClr val="tx2"/>
                    </a:gs>
                  </a:gsLst>
                  <a:lin ang="5400000" scaled="0"/>
                </a:gradFill>
                <a:latin typeface="+mj-lt"/>
              </a:rPr>
              <a:t>Or alternatively…</a:t>
            </a:r>
          </a:p>
          <a:p>
            <a:pPr lvl="1"/>
            <a:r>
              <a:rPr lang="en-US" sz="2400" dirty="0" smtClean="0">
                <a:latin typeface="Segoe UI Semilight" panose="020B0402040204020203" pitchFamily="34" charset="0"/>
                <a:cs typeface="Segoe UI Semilight" panose="020B0402040204020203" pitchFamily="34" charset="0"/>
              </a:rPr>
              <a:t>Download the compiled JARs and add them to your project.</a:t>
            </a:r>
            <a:endParaRPr lang="en-US" sz="2400" dirty="0">
              <a:latin typeface="Segoe UI Semilight" panose="020B0402040204020203" pitchFamily="34" charset="0"/>
              <a:cs typeface="Segoe UI Semilight" panose="020B0402040204020203" pitchFamily="34" charset="0"/>
            </a:endParaRPr>
          </a:p>
        </p:txBody>
      </p:sp>
      <p:pic>
        <p:nvPicPr>
          <p:cNvPr id="3" name="Picture 2"/>
          <p:cNvPicPr>
            <a:picLocks noChangeAspect="1"/>
          </p:cNvPicPr>
          <p:nvPr/>
        </p:nvPicPr>
        <p:blipFill>
          <a:blip r:embed="rId3"/>
          <a:stretch>
            <a:fillRect/>
          </a:stretch>
        </p:blipFill>
        <p:spPr>
          <a:xfrm>
            <a:off x="8351837" y="287336"/>
            <a:ext cx="3673158" cy="3436918"/>
          </a:xfrm>
          <a:prstGeom prst="rect">
            <a:avLst/>
          </a:prstGeom>
        </p:spPr>
      </p:pic>
    </p:spTree>
    <p:extLst>
      <p:ext uri="{BB962C8B-B14F-4D97-AF65-F5344CB8AC3E}">
        <p14:creationId xmlns:p14="http://schemas.microsoft.com/office/powerpoint/2010/main" val="2481787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Dev_Template" id="{127A4FED-1025-4717-889F-5D34546262E5}" vid="{A48438B8-C300-4E76-B649-FC27DE7D7C28}"/>
    </a:ext>
  </a:extLst>
</a:theme>
</file>

<file path=ppt/theme/theme2.xml><?xml version="1.0" encoding="utf-8"?>
<a:theme xmlns:a="http://schemas.openxmlformats.org/drawingml/2006/main" name="1_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Dev_Template" id="{3CEC72EA-3862-4FAE-8E59-14FEC61C09A5}" vid="{D22EE48B-31ED-4E29-97C6-F232FE185A9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D76C95B0-77F8-4CFF-80B8-3DED83D0840F}"/>
</file>

<file path=docProps/app.xml><?xml version="1.0" encoding="utf-8"?>
<Properties xmlns="http://schemas.openxmlformats.org/officeDocument/2006/extended-properties" xmlns:vt="http://schemas.openxmlformats.org/officeDocument/2006/docPropsVTypes">
  <Template>Dev</Template>
  <TotalTime>54</TotalTime>
  <Words>4248</Words>
  <Application>Microsoft Office PowerPoint</Application>
  <PresentationFormat>Custom</PresentationFormat>
  <Paragraphs>284</Paragraphs>
  <Slides>32</Slides>
  <Notes>29</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32</vt:i4>
      </vt:variant>
    </vt:vector>
  </HeadingPairs>
  <TitlesOfParts>
    <vt:vector size="42" baseType="lpstr">
      <vt:lpstr>PMingLiU-ExtB</vt:lpstr>
      <vt:lpstr>Arial</vt:lpstr>
      <vt:lpstr>Calibri</vt:lpstr>
      <vt:lpstr>Consolas</vt:lpstr>
      <vt:lpstr>Segoe UI</vt:lpstr>
      <vt:lpstr>Segoe UI Light</vt:lpstr>
      <vt:lpstr>Segoe UI Semilight</vt:lpstr>
      <vt:lpstr>Wingdings</vt:lpstr>
      <vt:lpstr>5-30499_SPC_2014_Dev_Template_16x9</vt:lpstr>
      <vt:lpstr>1_5-30499_SPC_2014_Dev_Template_16x9</vt:lpstr>
      <vt:lpstr>PowerPoint Presentation</vt:lpstr>
      <vt:lpstr>Build SharePoint Solutions for Mobile Devices</vt:lpstr>
      <vt:lpstr>Agenda</vt:lpstr>
      <vt:lpstr>Office 365 Platform </vt:lpstr>
      <vt:lpstr>PowerPoint Presentation</vt:lpstr>
      <vt:lpstr>Android SDK for Office 365</vt:lpstr>
      <vt:lpstr>Files and Lists SDK</vt:lpstr>
      <vt:lpstr>Setup</vt:lpstr>
      <vt:lpstr>Prepare</vt:lpstr>
      <vt:lpstr>Demo</vt:lpstr>
      <vt:lpstr>FileClient constructor</vt:lpstr>
      <vt:lpstr>SharePointListsClient constructor</vt:lpstr>
      <vt:lpstr>Futures</vt:lpstr>
      <vt:lpstr>Futures</vt:lpstr>
      <vt:lpstr>OAuth for Devices</vt:lpstr>
      <vt:lpstr>Azure Authentication Library</vt:lpstr>
      <vt:lpstr>Demo</vt:lpstr>
      <vt:lpstr>Mail, Calendar, Contacts SDK</vt:lpstr>
      <vt:lpstr>OData API</vt:lpstr>
      <vt:lpstr>Setup</vt:lpstr>
      <vt:lpstr>Entry Point: Me</vt:lpstr>
      <vt:lpstr>Android’s AsyncTask</vt:lpstr>
      <vt:lpstr>Demo</vt:lpstr>
      <vt:lpstr>What can you do?</vt:lpstr>
      <vt:lpstr>GitHub</vt:lpstr>
      <vt:lpstr>Cordova App</vt:lpstr>
      <vt:lpstr>Cordova in a nutshell</vt:lpstr>
      <vt:lpstr>Demo</vt:lpstr>
      <vt:lpstr>PowerPoint Presentation</vt:lpstr>
      <vt:lpstr>PowerPoint Presentation</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 SharePoint Solutions for Mobile Devices</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2</cp:revision>
  <dcterms:created xsi:type="dcterms:W3CDTF">2014-03-05T01:35:27Z</dcterms:created>
  <dcterms:modified xsi:type="dcterms:W3CDTF">2014-03-05T21:32:13Z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9;#developers|8e4a08dc-5d95-4156-ab65-f22579a1592a</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