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50"/>
  </p:notesMasterIdLst>
  <p:handoutMasterIdLst>
    <p:handoutMasterId r:id="rId51"/>
  </p:handoutMasterIdLst>
  <p:sldIdLst>
    <p:sldId id="258" r:id="rId7"/>
    <p:sldId id="259" r:id="rId8"/>
    <p:sldId id="260" r:id="rId9"/>
    <p:sldId id="261" r:id="rId10"/>
    <p:sldId id="262" r:id="rId11"/>
    <p:sldId id="263" r:id="rId12"/>
    <p:sldId id="264" r:id="rId13"/>
    <p:sldId id="265" r:id="rId14"/>
    <p:sldId id="266" r:id="rId15"/>
    <p:sldId id="267" r:id="rId16"/>
    <p:sldId id="268" r:id="rId17"/>
    <p:sldId id="269"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257"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3"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a:t>
            </a:fld>
            <a:endParaRPr lang="en-CA">
              <a:solidFill>
                <a:prstClr val="black"/>
              </a:solidFill>
            </a:endParaRPr>
          </a:p>
        </p:txBody>
      </p:sp>
    </p:spTree>
    <p:extLst>
      <p:ext uri="{BB962C8B-B14F-4D97-AF65-F5344CB8AC3E}">
        <p14:creationId xmlns:p14="http://schemas.microsoft.com/office/powerpoint/2010/main" val="1225289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12</a:t>
            </a:fld>
            <a:endParaRPr lang="en-CA">
              <a:solidFill>
                <a:prstClr val="black"/>
              </a:solidFill>
            </a:endParaRPr>
          </a:p>
        </p:txBody>
      </p:sp>
    </p:spTree>
    <p:extLst>
      <p:ext uri="{BB962C8B-B14F-4D97-AF65-F5344CB8AC3E}">
        <p14:creationId xmlns:p14="http://schemas.microsoft.com/office/powerpoint/2010/main" val="122143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13</a:t>
            </a:fld>
            <a:endParaRPr lang="en-CA">
              <a:solidFill>
                <a:prstClr val="black"/>
              </a:solidFill>
            </a:endParaRPr>
          </a:p>
        </p:txBody>
      </p:sp>
    </p:spTree>
    <p:extLst>
      <p:ext uri="{BB962C8B-B14F-4D97-AF65-F5344CB8AC3E}">
        <p14:creationId xmlns:p14="http://schemas.microsoft.com/office/powerpoint/2010/main" val="420646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14</a:t>
            </a:fld>
            <a:endParaRPr lang="en-CA">
              <a:solidFill>
                <a:prstClr val="black"/>
              </a:solidFill>
            </a:endParaRPr>
          </a:p>
        </p:txBody>
      </p:sp>
    </p:spTree>
    <p:extLst>
      <p:ext uri="{BB962C8B-B14F-4D97-AF65-F5344CB8AC3E}">
        <p14:creationId xmlns:p14="http://schemas.microsoft.com/office/powerpoint/2010/main" val="1772281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15</a:t>
            </a:fld>
            <a:endParaRPr lang="en-CA">
              <a:solidFill>
                <a:prstClr val="black"/>
              </a:solidFill>
            </a:endParaRPr>
          </a:p>
        </p:txBody>
      </p:sp>
    </p:spTree>
    <p:extLst>
      <p:ext uri="{BB962C8B-B14F-4D97-AF65-F5344CB8AC3E}">
        <p14:creationId xmlns:p14="http://schemas.microsoft.com/office/powerpoint/2010/main" val="1300772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16</a:t>
            </a:fld>
            <a:endParaRPr lang="en-CA">
              <a:solidFill>
                <a:prstClr val="black"/>
              </a:solidFill>
            </a:endParaRPr>
          </a:p>
        </p:txBody>
      </p:sp>
    </p:spTree>
    <p:extLst>
      <p:ext uri="{BB962C8B-B14F-4D97-AF65-F5344CB8AC3E}">
        <p14:creationId xmlns:p14="http://schemas.microsoft.com/office/powerpoint/2010/main" val="2595045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18</a:t>
            </a:fld>
            <a:endParaRPr lang="en-CA">
              <a:solidFill>
                <a:prstClr val="black"/>
              </a:solidFill>
            </a:endParaRPr>
          </a:p>
        </p:txBody>
      </p:sp>
    </p:spTree>
    <p:extLst>
      <p:ext uri="{BB962C8B-B14F-4D97-AF65-F5344CB8AC3E}">
        <p14:creationId xmlns:p14="http://schemas.microsoft.com/office/powerpoint/2010/main" val="1755270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19</a:t>
            </a:fld>
            <a:endParaRPr lang="en-CA">
              <a:solidFill>
                <a:prstClr val="black"/>
              </a:solidFill>
            </a:endParaRPr>
          </a:p>
        </p:txBody>
      </p:sp>
    </p:spTree>
    <p:extLst>
      <p:ext uri="{BB962C8B-B14F-4D97-AF65-F5344CB8AC3E}">
        <p14:creationId xmlns:p14="http://schemas.microsoft.com/office/powerpoint/2010/main" val="3693794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20</a:t>
            </a:fld>
            <a:endParaRPr lang="en-CA">
              <a:solidFill>
                <a:prstClr val="black"/>
              </a:solidFill>
            </a:endParaRPr>
          </a:p>
        </p:txBody>
      </p:sp>
    </p:spTree>
    <p:extLst>
      <p:ext uri="{BB962C8B-B14F-4D97-AF65-F5344CB8AC3E}">
        <p14:creationId xmlns:p14="http://schemas.microsoft.com/office/powerpoint/2010/main" val="3691036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21</a:t>
            </a:fld>
            <a:endParaRPr lang="en-CA">
              <a:solidFill>
                <a:prstClr val="black"/>
              </a:solidFill>
            </a:endParaRPr>
          </a:p>
        </p:txBody>
      </p:sp>
    </p:spTree>
    <p:extLst>
      <p:ext uri="{BB962C8B-B14F-4D97-AF65-F5344CB8AC3E}">
        <p14:creationId xmlns:p14="http://schemas.microsoft.com/office/powerpoint/2010/main" val="3267776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22</a:t>
            </a:fld>
            <a:endParaRPr lang="en-CA">
              <a:solidFill>
                <a:prstClr val="black"/>
              </a:solidFill>
            </a:endParaRPr>
          </a:p>
        </p:txBody>
      </p:sp>
    </p:spTree>
    <p:extLst>
      <p:ext uri="{BB962C8B-B14F-4D97-AF65-F5344CB8AC3E}">
        <p14:creationId xmlns:p14="http://schemas.microsoft.com/office/powerpoint/2010/main" val="1565336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4</a:t>
            </a:fld>
            <a:endParaRPr lang="en-CA">
              <a:solidFill>
                <a:prstClr val="black"/>
              </a:solidFill>
            </a:endParaRPr>
          </a:p>
        </p:txBody>
      </p:sp>
    </p:spTree>
    <p:extLst>
      <p:ext uri="{BB962C8B-B14F-4D97-AF65-F5344CB8AC3E}">
        <p14:creationId xmlns:p14="http://schemas.microsoft.com/office/powerpoint/2010/main" val="1760790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23</a:t>
            </a:fld>
            <a:endParaRPr lang="en-CA">
              <a:solidFill>
                <a:prstClr val="black"/>
              </a:solidFill>
            </a:endParaRPr>
          </a:p>
        </p:txBody>
      </p:sp>
    </p:spTree>
    <p:extLst>
      <p:ext uri="{BB962C8B-B14F-4D97-AF65-F5344CB8AC3E}">
        <p14:creationId xmlns:p14="http://schemas.microsoft.com/office/powerpoint/2010/main" val="42942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24</a:t>
            </a:fld>
            <a:endParaRPr lang="en-CA">
              <a:solidFill>
                <a:prstClr val="black"/>
              </a:solidFill>
            </a:endParaRPr>
          </a:p>
        </p:txBody>
      </p:sp>
    </p:spTree>
    <p:extLst>
      <p:ext uri="{BB962C8B-B14F-4D97-AF65-F5344CB8AC3E}">
        <p14:creationId xmlns:p14="http://schemas.microsoft.com/office/powerpoint/2010/main" val="1507499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25</a:t>
            </a:fld>
            <a:endParaRPr lang="en-CA">
              <a:solidFill>
                <a:prstClr val="black"/>
              </a:solidFill>
            </a:endParaRPr>
          </a:p>
        </p:txBody>
      </p:sp>
    </p:spTree>
    <p:extLst>
      <p:ext uri="{BB962C8B-B14F-4D97-AF65-F5344CB8AC3E}">
        <p14:creationId xmlns:p14="http://schemas.microsoft.com/office/powerpoint/2010/main" val="3166262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26</a:t>
            </a:fld>
            <a:endParaRPr lang="en-CA">
              <a:solidFill>
                <a:prstClr val="black"/>
              </a:solidFill>
            </a:endParaRPr>
          </a:p>
        </p:txBody>
      </p:sp>
    </p:spTree>
    <p:extLst>
      <p:ext uri="{BB962C8B-B14F-4D97-AF65-F5344CB8AC3E}">
        <p14:creationId xmlns:p14="http://schemas.microsoft.com/office/powerpoint/2010/main" val="3791143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27</a:t>
            </a:fld>
            <a:endParaRPr lang="en-CA">
              <a:solidFill>
                <a:prstClr val="black"/>
              </a:solidFill>
            </a:endParaRPr>
          </a:p>
        </p:txBody>
      </p:sp>
    </p:spTree>
    <p:extLst>
      <p:ext uri="{BB962C8B-B14F-4D97-AF65-F5344CB8AC3E}">
        <p14:creationId xmlns:p14="http://schemas.microsoft.com/office/powerpoint/2010/main" val="2636427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28</a:t>
            </a:fld>
            <a:endParaRPr lang="en-CA">
              <a:solidFill>
                <a:prstClr val="black"/>
              </a:solidFill>
            </a:endParaRPr>
          </a:p>
        </p:txBody>
      </p:sp>
    </p:spTree>
    <p:extLst>
      <p:ext uri="{BB962C8B-B14F-4D97-AF65-F5344CB8AC3E}">
        <p14:creationId xmlns:p14="http://schemas.microsoft.com/office/powerpoint/2010/main" val="16369218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29</a:t>
            </a:fld>
            <a:endParaRPr lang="en-CA">
              <a:solidFill>
                <a:prstClr val="black"/>
              </a:solidFill>
            </a:endParaRPr>
          </a:p>
        </p:txBody>
      </p:sp>
    </p:spTree>
    <p:extLst>
      <p:ext uri="{BB962C8B-B14F-4D97-AF65-F5344CB8AC3E}">
        <p14:creationId xmlns:p14="http://schemas.microsoft.com/office/powerpoint/2010/main" val="4244222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30</a:t>
            </a:fld>
            <a:endParaRPr lang="en-CA">
              <a:solidFill>
                <a:prstClr val="black"/>
              </a:solidFill>
            </a:endParaRPr>
          </a:p>
        </p:txBody>
      </p:sp>
    </p:spTree>
    <p:extLst>
      <p:ext uri="{BB962C8B-B14F-4D97-AF65-F5344CB8AC3E}">
        <p14:creationId xmlns:p14="http://schemas.microsoft.com/office/powerpoint/2010/main" val="957997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31</a:t>
            </a:fld>
            <a:endParaRPr lang="en-CA">
              <a:solidFill>
                <a:prstClr val="black"/>
              </a:solidFill>
            </a:endParaRPr>
          </a:p>
        </p:txBody>
      </p:sp>
    </p:spTree>
    <p:extLst>
      <p:ext uri="{BB962C8B-B14F-4D97-AF65-F5344CB8AC3E}">
        <p14:creationId xmlns:p14="http://schemas.microsoft.com/office/powerpoint/2010/main" val="2918575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32</a:t>
            </a:fld>
            <a:endParaRPr lang="en-CA">
              <a:solidFill>
                <a:prstClr val="black"/>
              </a:solidFill>
            </a:endParaRPr>
          </a:p>
        </p:txBody>
      </p:sp>
    </p:spTree>
    <p:extLst>
      <p:ext uri="{BB962C8B-B14F-4D97-AF65-F5344CB8AC3E}">
        <p14:creationId xmlns:p14="http://schemas.microsoft.com/office/powerpoint/2010/main" val="3035533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5</a:t>
            </a:fld>
            <a:endParaRPr lang="en-CA">
              <a:solidFill>
                <a:prstClr val="black"/>
              </a:solidFill>
            </a:endParaRPr>
          </a:p>
        </p:txBody>
      </p:sp>
    </p:spTree>
    <p:extLst>
      <p:ext uri="{BB962C8B-B14F-4D97-AF65-F5344CB8AC3E}">
        <p14:creationId xmlns:p14="http://schemas.microsoft.com/office/powerpoint/2010/main" val="3206216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33</a:t>
            </a:fld>
            <a:endParaRPr lang="en-CA">
              <a:solidFill>
                <a:prstClr val="black"/>
              </a:solidFill>
            </a:endParaRPr>
          </a:p>
        </p:txBody>
      </p:sp>
    </p:spTree>
    <p:extLst>
      <p:ext uri="{BB962C8B-B14F-4D97-AF65-F5344CB8AC3E}">
        <p14:creationId xmlns:p14="http://schemas.microsoft.com/office/powerpoint/2010/main" val="3518005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34</a:t>
            </a:fld>
            <a:endParaRPr lang="en-CA">
              <a:solidFill>
                <a:prstClr val="black"/>
              </a:solidFill>
            </a:endParaRPr>
          </a:p>
        </p:txBody>
      </p:sp>
    </p:spTree>
    <p:extLst>
      <p:ext uri="{BB962C8B-B14F-4D97-AF65-F5344CB8AC3E}">
        <p14:creationId xmlns:p14="http://schemas.microsoft.com/office/powerpoint/2010/main" val="36482521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35</a:t>
            </a:fld>
            <a:endParaRPr lang="en-CA">
              <a:solidFill>
                <a:prstClr val="black"/>
              </a:solidFill>
            </a:endParaRPr>
          </a:p>
        </p:txBody>
      </p:sp>
    </p:spTree>
    <p:extLst>
      <p:ext uri="{BB962C8B-B14F-4D97-AF65-F5344CB8AC3E}">
        <p14:creationId xmlns:p14="http://schemas.microsoft.com/office/powerpoint/2010/main" val="2928432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36</a:t>
            </a:fld>
            <a:endParaRPr lang="en-CA">
              <a:solidFill>
                <a:prstClr val="black"/>
              </a:solidFill>
            </a:endParaRPr>
          </a:p>
        </p:txBody>
      </p:sp>
    </p:spTree>
    <p:extLst>
      <p:ext uri="{BB962C8B-B14F-4D97-AF65-F5344CB8AC3E}">
        <p14:creationId xmlns:p14="http://schemas.microsoft.com/office/powerpoint/2010/main" val="558968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37</a:t>
            </a:fld>
            <a:endParaRPr lang="en-CA">
              <a:solidFill>
                <a:prstClr val="black"/>
              </a:solidFill>
            </a:endParaRPr>
          </a:p>
        </p:txBody>
      </p:sp>
    </p:spTree>
    <p:extLst>
      <p:ext uri="{BB962C8B-B14F-4D97-AF65-F5344CB8AC3E}">
        <p14:creationId xmlns:p14="http://schemas.microsoft.com/office/powerpoint/2010/main" val="5242194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39</a:t>
            </a:fld>
            <a:endParaRPr lang="en-CA">
              <a:solidFill>
                <a:prstClr val="black"/>
              </a:solidFill>
            </a:endParaRPr>
          </a:p>
        </p:txBody>
      </p:sp>
    </p:spTree>
    <p:extLst>
      <p:ext uri="{BB962C8B-B14F-4D97-AF65-F5344CB8AC3E}">
        <p14:creationId xmlns:p14="http://schemas.microsoft.com/office/powerpoint/2010/main" val="2555722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41</a:t>
            </a:fld>
            <a:endParaRPr lang="en-CA">
              <a:solidFill>
                <a:prstClr val="black"/>
              </a:solidFill>
            </a:endParaRPr>
          </a:p>
        </p:txBody>
      </p:sp>
    </p:spTree>
    <p:extLst>
      <p:ext uri="{BB962C8B-B14F-4D97-AF65-F5344CB8AC3E}">
        <p14:creationId xmlns:p14="http://schemas.microsoft.com/office/powerpoint/2010/main" val="2895110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4726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6</a:t>
            </a:fld>
            <a:endParaRPr lang="en-CA">
              <a:solidFill>
                <a:prstClr val="black"/>
              </a:solidFill>
            </a:endParaRPr>
          </a:p>
        </p:txBody>
      </p:sp>
    </p:spTree>
    <p:extLst>
      <p:ext uri="{BB962C8B-B14F-4D97-AF65-F5344CB8AC3E}">
        <p14:creationId xmlns:p14="http://schemas.microsoft.com/office/powerpoint/2010/main" val="2758191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7</a:t>
            </a:fld>
            <a:endParaRPr lang="en-CA">
              <a:solidFill>
                <a:prstClr val="black"/>
              </a:solidFill>
            </a:endParaRPr>
          </a:p>
        </p:txBody>
      </p:sp>
    </p:spTree>
    <p:extLst>
      <p:ext uri="{BB962C8B-B14F-4D97-AF65-F5344CB8AC3E}">
        <p14:creationId xmlns:p14="http://schemas.microsoft.com/office/powerpoint/2010/main" val="3436175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8</a:t>
            </a:fld>
            <a:endParaRPr lang="en-CA">
              <a:solidFill>
                <a:prstClr val="black"/>
              </a:solidFill>
            </a:endParaRPr>
          </a:p>
        </p:txBody>
      </p:sp>
    </p:spTree>
    <p:extLst>
      <p:ext uri="{BB962C8B-B14F-4D97-AF65-F5344CB8AC3E}">
        <p14:creationId xmlns:p14="http://schemas.microsoft.com/office/powerpoint/2010/main" val="2053516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9</a:t>
            </a:fld>
            <a:endParaRPr lang="en-CA">
              <a:solidFill>
                <a:prstClr val="black"/>
              </a:solidFill>
            </a:endParaRPr>
          </a:p>
        </p:txBody>
      </p:sp>
    </p:spTree>
    <p:extLst>
      <p:ext uri="{BB962C8B-B14F-4D97-AF65-F5344CB8AC3E}">
        <p14:creationId xmlns:p14="http://schemas.microsoft.com/office/powerpoint/2010/main" val="3855421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10</a:t>
            </a:fld>
            <a:endParaRPr lang="en-CA">
              <a:solidFill>
                <a:prstClr val="black"/>
              </a:solidFill>
            </a:endParaRPr>
          </a:p>
        </p:txBody>
      </p:sp>
    </p:spTree>
    <p:extLst>
      <p:ext uri="{BB962C8B-B14F-4D97-AF65-F5344CB8AC3E}">
        <p14:creationId xmlns:p14="http://schemas.microsoft.com/office/powerpoint/2010/main" val="1309567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91E767D-E73F-4E2A-B950-8F9117608241}" type="slidenum">
              <a:rPr lang="en-CA" smtClean="0">
                <a:solidFill>
                  <a:prstClr val="black"/>
                </a:solidFill>
              </a:rPr>
              <a:pPr/>
              <a:t>11</a:t>
            </a:fld>
            <a:endParaRPr lang="en-CA">
              <a:solidFill>
                <a:prstClr val="black"/>
              </a:solidFill>
            </a:endParaRPr>
          </a:p>
        </p:txBody>
      </p:sp>
    </p:spTree>
    <p:extLst>
      <p:ext uri="{BB962C8B-B14F-4D97-AF65-F5344CB8AC3E}">
        <p14:creationId xmlns:p14="http://schemas.microsoft.com/office/powerpoint/2010/main" val="3976790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p:nvSpPr>
        <p:spPr bwMode="gray">
          <a:xfrm>
            <a:off x="0" y="2895600"/>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p:nvSpPr>
        <p:spPr bwMode="gray">
          <a:xfrm>
            <a:off x="274639" y="3497264"/>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7125" y="3100829"/>
            <a:ext cx="3681991" cy="633985"/>
          </a:xfrm>
          <a:prstGeom prst="rect">
            <a:avLst/>
          </a:prstGeom>
        </p:spPr>
      </p:pic>
    </p:spTree>
    <p:extLst>
      <p:ext uri="{BB962C8B-B14F-4D97-AF65-F5344CB8AC3E}">
        <p14:creationId xmlns:p14="http://schemas.microsoft.com/office/powerpoint/2010/main" val="3605650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6"/>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p:nvSpPr>
        <p:spPr bwMode="gray">
          <a:xfrm>
            <a:off x="452527" y="665741"/>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a:off x="7035837"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a:off x="7198360" y="3937001"/>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a:off x="7035837"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6060249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84001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54857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93870" y="479426"/>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80813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946672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068089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627123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54007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509121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6563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647492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689805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015527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843823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128086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978039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85559151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7175903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0856121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89270245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83359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2669416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0853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18476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93561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624914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785276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668606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8"/>
            <a:ext cx="10571004" cy="1499289"/>
          </a:xfrm>
        </p:spPr>
        <p:txBody>
          <a:bodyPr/>
          <a:lstStyle/>
          <a:p>
            <a:r>
              <a:rPr lang="en-US" smtClean="0"/>
              <a:t>Click to edit Master title style</a:t>
            </a:r>
            <a:endParaRPr lang="en-CA"/>
          </a:p>
        </p:txBody>
      </p:sp>
      <p:sp>
        <p:nvSpPr>
          <p:cNvPr id="3" name="Subtitle 2"/>
          <p:cNvSpPr>
            <a:spLocks noGrp="1"/>
          </p:cNvSpPr>
          <p:nvPr>
            <p:ph type="subTitle" idx="1"/>
          </p:nvPr>
        </p:nvSpPr>
        <p:spPr>
          <a:xfrm>
            <a:off x="1865471" y="3963564"/>
            <a:ext cx="8705533" cy="1787490"/>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5" name="Footer Placeholder 4"/>
          <p:cNvSpPr>
            <a:spLocks noGrp="1"/>
          </p:cNvSpPr>
          <p:nvPr>
            <p:ph type="ftr" sz="quarter" idx="11"/>
          </p:nvPr>
        </p:nvSpPr>
        <p:spPr/>
        <p:txBody>
          <a:bodyPr/>
          <a:lstStyle/>
          <a:p>
            <a:endParaRPr lang="en-CA">
              <a:solidFill>
                <a:prstClr val="black">
                  <a:tint val="75000"/>
                </a:prstClr>
              </a:solidFill>
            </a:endParaRPr>
          </a:p>
        </p:txBody>
      </p:sp>
      <p:sp>
        <p:nvSpPr>
          <p:cNvPr id="6" name="Slide Number Placeholder 5"/>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8926434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5" name="Footer Placeholder 4"/>
          <p:cNvSpPr>
            <a:spLocks noGrp="1"/>
          </p:cNvSpPr>
          <p:nvPr>
            <p:ph type="ftr" sz="quarter" idx="11"/>
          </p:nvPr>
        </p:nvSpPr>
        <p:spPr/>
        <p:txBody>
          <a:bodyPr/>
          <a:lstStyle/>
          <a:p>
            <a:endParaRPr lang="en-CA">
              <a:solidFill>
                <a:prstClr val="black">
                  <a:tint val="75000"/>
                </a:prstClr>
              </a:solidFill>
            </a:endParaRPr>
          </a:p>
        </p:txBody>
      </p:sp>
      <p:sp>
        <p:nvSpPr>
          <p:cNvPr id="6" name="Slide Number Placeholder 5"/>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3748699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2"/>
            <a:ext cx="10571004" cy="1389190"/>
          </a:xfrm>
        </p:spPr>
        <p:txBody>
          <a:bodyPr anchor="t"/>
          <a:lstStyle>
            <a:lvl1pPr algn="l">
              <a:defRPr sz="4080" b="1" cap="all"/>
            </a:lvl1pPr>
          </a:lstStyle>
          <a:p>
            <a:r>
              <a:rPr lang="en-US" smtClean="0"/>
              <a:t>Click to edit Master title style</a:t>
            </a:r>
            <a:endParaRPr lang="en-CA"/>
          </a:p>
        </p:txBody>
      </p:sp>
      <p:sp>
        <p:nvSpPr>
          <p:cNvPr id="3" name="Text Placeholder 2"/>
          <p:cNvSpPr>
            <a:spLocks noGrp="1"/>
          </p:cNvSpPr>
          <p:nvPr>
            <p:ph type="body" idx="1"/>
          </p:nvPr>
        </p:nvSpPr>
        <p:spPr>
          <a:xfrm>
            <a:off x="982396" y="2964579"/>
            <a:ext cx="10571004" cy="1530052"/>
          </a:xfrm>
        </p:spPr>
        <p:txBody>
          <a:bodyPr anchor="b"/>
          <a:lstStyle>
            <a:lvl1pPr marL="0" indent="0">
              <a:buNone/>
              <a:defRPr sz="2040">
                <a:solidFill>
                  <a:schemeClr val="tx1">
                    <a:tint val="75000"/>
                  </a:schemeClr>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5" name="Footer Placeholder 4"/>
          <p:cNvSpPr>
            <a:spLocks noGrp="1"/>
          </p:cNvSpPr>
          <p:nvPr>
            <p:ph type="ftr" sz="quarter" idx="11"/>
          </p:nvPr>
        </p:nvSpPr>
        <p:spPr/>
        <p:txBody>
          <a:bodyPr/>
          <a:lstStyle/>
          <a:p>
            <a:endParaRPr lang="en-CA">
              <a:solidFill>
                <a:prstClr val="black">
                  <a:tint val="75000"/>
                </a:prstClr>
              </a:solidFill>
            </a:endParaRPr>
          </a:p>
        </p:txBody>
      </p:sp>
      <p:sp>
        <p:nvSpPr>
          <p:cNvPr id="6" name="Slide Number Placeholder 5"/>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27034601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21824" y="1632057"/>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6321875" y="1632057"/>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6" name="Footer Placeholder 5"/>
          <p:cNvSpPr>
            <a:spLocks noGrp="1"/>
          </p:cNvSpPr>
          <p:nvPr>
            <p:ph type="ftr" sz="quarter" idx="11"/>
          </p:nvPr>
        </p:nvSpPr>
        <p:spPr/>
        <p:txBody>
          <a:bodyPr/>
          <a:lstStyle/>
          <a:p>
            <a:endParaRPr lang="en-CA">
              <a:solidFill>
                <a:prstClr val="black">
                  <a:tint val="75000"/>
                </a:prstClr>
              </a:solidFill>
            </a:endParaRPr>
          </a:p>
        </p:txBody>
      </p:sp>
      <p:sp>
        <p:nvSpPr>
          <p:cNvPr id="7" name="Slide Number Placeholder 6"/>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38066279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621824" y="1565673"/>
            <a:ext cx="5494936"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6317559" y="1565673"/>
            <a:ext cx="5497094"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7559" y="2218171"/>
            <a:ext cx="5497094"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8" name="Footer Placeholder 7"/>
          <p:cNvSpPr>
            <a:spLocks noGrp="1"/>
          </p:cNvSpPr>
          <p:nvPr>
            <p:ph type="ftr" sz="quarter" idx="11"/>
          </p:nvPr>
        </p:nvSpPr>
        <p:spPr/>
        <p:txBody>
          <a:bodyPr/>
          <a:lstStyle/>
          <a:p>
            <a:endParaRPr lang="en-CA">
              <a:solidFill>
                <a:prstClr val="black">
                  <a:tint val="75000"/>
                </a:prstClr>
              </a:solidFill>
            </a:endParaRPr>
          </a:p>
        </p:txBody>
      </p:sp>
      <p:sp>
        <p:nvSpPr>
          <p:cNvPr id="9" name="Slide Number Placeholder 8"/>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2735168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4" name="Footer Placeholder 3"/>
          <p:cNvSpPr>
            <a:spLocks noGrp="1"/>
          </p:cNvSpPr>
          <p:nvPr>
            <p:ph type="ftr" sz="quarter" idx="11"/>
          </p:nvPr>
        </p:nvSpPr>
        <p:spPr/>
        <p:txBody>
          <a:bodyPr/>
          <a:lstStyle/>
          <a:p>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5689716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3" name="Footer Placeholder 2"/>
          <p:cNvSpPr>
            <a:spLocks noGrp="1"/>
          </p:cNvSpPr>
          <p:nvPr>
            <p:ph type="ftr" sz="quarter" idx="11"/>
          </p:nvPr>
        </p:nvSpPr>
        <p:spPr/>
        <p:txBody>
          <a:bodyPr/>
          <a:lstStyle/>
          <a:p>
            <a:endParaRPr lang="en-CA">
              <a:solidFill>
                <a:prstClr val="black">
                  <a:tint val="75000"/>
                </a:prstClr>
              </a:solidFill>
            </a:endParaRPr>
          </a:p>
        </p:txBody>
      </p:sp>
      <p:sp>
        <p:nvSpPr>
          <p:cNvPr id="4" name="Slide Number Placeholder 3"/>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28940801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5" y="278486"/>
            <a:ext cx="4091515" cy="1185183"/>
          </a:xfrm>
        </p:spPr>
        <p:txBody>
          <a:bodyPr anchor="b"/>
          <a:lstStyle>
            <a:lvl1pPr algn="l">
              <a:defRPr sz="2040" b="1"/>
            </a:lvl1pPr>
          </a:lstStyle>
          <a:p>
            <a:r>
              <a:rPr lang="en-US" smtClean="0"/>
              <a:t>Click to edit Master title style</a:t>
            </a:r>
            <a:endParaRPr lang="en-CA"/>
          </a:p>
        </p:txBody>
      </p:sp>
      <p:sp>
        <p:nvSpPr>
          <p:cNvPr id="3" name="Content Placeholder 2"/>
          <p:cNvSpPr>
            <a:spLocks noGrp="1"/>
          </p:cNvSpPr>
          <p:nvPr>
            <p:ph idx="1"/>
          </p:nvPr>
        </p:nvSpPr>
        <p:spPr>
          <a:xfrm>
            <a:off x="4862317" y="278487"/>
            <a:ext cx="6952335" cy="5969633"/>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621825" y="1463671"/>
            <a:ext cx="4091515" cy="4784450"/>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6" name="Footer Placeholder 5"/>
          <p:cNvSpPr>
            <a:spLocks noGrp="1"/>
          </p:cNvSpPr>
          <p:nvPr>
            <p:ph type="ftr" sz="quarter" idx="11"/>
          </p:nvPr>
        </p:nvSpPr>
        <p:spPr/>
        <p:txBody>
          <a:bodyPr/>
          <a:lstStyle/>
          <a:p>
            <a:endParaRPr lang="en-CA">
              <a:solidFill>
                <a:prstClr val="black">
                  <a:tint val="75000"/>
                </a:prstClr>
              </a:solidFill>
            </a:endParaRPr>
          </a:p>
        </p:txBody>
      </p:sp>
      <p:sp>
        <p:nvSpPr>
          <p:cNvPr id="7" name="Slide Number Placeholder 6"/>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16303584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6" y="4896168"/>
            <a:ext cx="7461885" cy="578020"/>
          </a:xfrm>
        </p:spPr>
        <p:txBody>
          <a:bodyPr anchor="b"/>
          <a:lstStyle>
            <a:lvl1pPr algn="l">
              <a:defRPr sz="2040" b="1"/>
            </a:lvl1pPr>
          </a:lstStyle>
          <a:p>
            <a:r>
              <a:rPr lang="en-US" smtClean="0"/>
              <a:t>Click to edit Master title style</a:t>
            </a:r>
            <a:endParaRPr lang="en-CA"/>
          </a:p>
        </p:txBody>
      </p:sp>
      <p:sp>
        <p:nvSpPr>
          <p:cNvPr id="3" name="Picture Placeholder 2"/>
          <p:cNvSpPr>
            <a:spLocks noGrp="1"/>
          </p:cNvSpPr>
          <p:nvPr>
            <p:ph type="pic" idx="1"/>
          </p:nvPr>
        </p:nvSpPr>
        <p:spPr>
          <a:xfrm>
            <a:off x="2437636" y="624974"/>
            <a:ext cx="7461885" cy="4196715"/>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smtClean="0"/>
              <a:t>Click icon to add picture</a:t>
            </a:r>
            <a:endParaRPr lang="en-CA"/>
          </a:p>
        </p:txBody>
      </p:sp>
      <p:sp>
        <p:nvSpPr>
          <p:cNvPr id="4" name="Text Placeholder 3"/>
          <p:cNvSpPr>
            <a:spLocks noGrp="1"/>
          </p:cNvSpPr>
          <p:nvPr>
            <p:ph type="body" sz="half" idx="2"/>
          </p:nvPr>
        </p:nvSpPr>
        <p:spPr>
          <a:xfrm>
            <a:off x="2437636" y="5474188"/>
            <a:ext cx="7461885" cy="820885"/>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6" name="Footer Placeholder 5"/>
          <p:cNvSpPr>
            <a:spLocks noGrp="1"/>
          </p:cNvSpPr>
          <p:nvPr>
            <p:ph type="ftr" sz="quarter" idx="11"/>
          </p:nvPr>
        </p:nvSpPr>
        <p:spPr/>
        <p:txBody>
          <a:bodyPr/>
          <a:lstStyle/>
          <a:p>
            <a:endParaRPr lang="en-CA">
              <a:solidFill>
                <a:prstClr val="black">
                  <a:tint val="75000"/>
                </a:prstClr>
              </a:solidFill>
            </a:endParaRPr>
          </a:p>
        </p:txBody>
      </p:sp>
      <p:sp>
        <p:nvSpPr>
          <p:cNvPr id="7" name="Slide Number Placeholder 6"/>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31956421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5" name="Footer Placeholder 4"/>
          <p:cNvSpPr>
            <a:spLocks noGrp="1"/>
          </p:cNvSpPr>
          <p:nvPr>
            <p:ph type="ftr" sz="quarter" idx="11"/>
          </p:nvPr>
        </p:nvSpPr>
        <p:spPr/>
        <p:txBody>
          <a:bodyPr/>
          <a:lstStyle/>
          <a:p>
            <a:endParaRPr lang="en-CA">
              <a:solidFill>
                <a:prstClr val="black">
                  <a:tint val="75000"/>
                </a:prstClr>
              </a:solidFill>
            </a:endParaRPr>
          </a:p>
        </p:txBody>
      </p:sp>
      <p:sp>
        <p:nvSpPr>
          <p:cNvPr id="6" name="Slide Number Placeholder 5"/>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10016140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6444" y="280107"/>
            <a:ext cx="2798207" cy="5968014"/>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621824" y="280107"/>
            <a:ext cx="8187346" cy="5968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097D37F-146D-4A84-95E7-9E989A47057C}" type="datetimeFigureOut">
              <a:rPr lang="en-CA" smtClean="0">
                <a:solidFill>
                  <a:prstClr val="black">
                    <a:tint val="75000"/>
                  </a:prstClr>
                </a:solidFill>
              </a:rPr>
              <a:pPr/>
              <a:t>2014-03-06</a:t>
            </a:fld>
            <a:endParaRPr lang="en-CA">
              <a:solidFill>
                <a:prstClr val="black">
                  <a:tint val="75000"/>
                </a:prstClr>
              </a:solidFill>
            </a:endParaRPr>
          </a:p>
        </p:txBody>
      </p:sp>
      <p:sp>
        <p:nvSpPr>
          <p:cNvPr id="5" name="Footer Placeholder 4"/>
          <p:cNvSpPr>
            <a:spLocks noGrp="1"/>
          </p:cNvSpPr>
          <p:nvPr>
            <p:ph type="ftr" sz="quarter" idx="11"/>
          </p:nvPr>
        </p:nvSpPr>
        <p:spPr/>
        <p:txBody>
          <a:bodyPr/>
          <a:lstStyle/>
          <a:p>
            <a:endParaRPr lang="en-CA">
              <a:solidFill>
                <a:prstClr val="black">
                  <a:tint val="75000"/>
                </a:prstClr>
              </a:solidFill>
            </a:endParaRPr>
          </a:p>
        </p:txBody>
      </p:sp>
      <p:sp>
        <p:nvSpPr>
          <p:cNvPr id="6" name="Slide Number Placeholder 5"/>
          <p:cNvSpPr>
            <a:spLocks noGrp="1"/>
          </p:cNvSpPr>
          <p:nvPr>
            <p:ph type="sldNum" sz="quarter" idx="12"/>
          </p:nvPr>
        </p:nvSpPr>
        <p:spPr/>
        <p:txBody>
          <a:bodyPr/>
          <a:lstStyle/>
          <a:p>
            <a:fld id="{D44FFBB9-AA12-477C-A122-A815EBD803D3}" type="slidenum">
              <a:rPr lang="en-CA" smtClean="0">
                <a:solidFill>
                  <a:prstClr val="black">
                    <a:tint val="75000"/>
                  </a:prstClr>
                </a:solidFill>
              </a:rPr>
              <a:pPr/>
              <a:t>‹#›</a:t>
            </a:fld>
            <a:endParaRPr lang="en-CA">
              <a:solidFill>
                <a:prstClr val="black">
                  <a:tint val="75000"/>
                </a:prstClr>
              </a:solidFill>
            </a:endParaRPr>
          </a:p>
        </p:txBody>
      </p:sp>
    </p:spTree>
    <p:extLst>
      <p:ext uri="{BB962C8B-B14F-4D97-AF65-F5344CB8AC3E}">
        <p14:creationId xmlns:p14="http://schemas.microsoft.com/office/powerpoint/2010/main" val="826570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3.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28633994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5"/>
            <a:ext cx="11192828" cy="1165754"/>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621824" y="1632057"/>
            <a:ext cx="11192828" cy="4616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621824" y="6482890"/>
            <a:ext cx="2901844"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9097D37F-146D-4A84-95E7-9E989A47057C}" type="datetimeFigureOut">
              <a:rPr lang="en-CA" smtClean="0">
                <a:solidFill>
                  <a:prstClr val="black">
                    <a:tint val="75000"/>
                  </a:prstClr>
                </a:solidFill>
              </a:rPr>
              <a:pPr defTabSz="932597"/>
              <a:t>2014-03-06</a:t>
            </a:fld>
            <a:endParaRPr lang="en-CA">
              <a:solidFill>
                <a:prstClr val="black">
                  <a:tint val="75000"/>
                </a:prstClr>
              </a:solidFill>
            </a:endParaRPr>
          </a:p>
        </p:txBody>
      </p:sp>
      <p:sp>
        <p:nvSpPr>
          <p:cNvPr id="5" name="Footer Placeholder 4"/>
          <p:cNvSpPr>
            <a:spLocks noGrp="1"/>
          </p:cNvSpPr>
          <p:nvPr>
            <p:ph type="ftr" sz="quarter" idx="3"/>
          </p:nvPr>
        </p:nvSpPr>
        <p:spPr>
          <a:xfrm>
            <a:off x="4249129" y="6482890"/>
            <a:ext cx="3938217"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CA">
              <a:solidFill>
                <a:prstClr val="black">
                  <a:tint val="75000"/>
                </a:prstClr>
              </a:solidFill>
            </a:endParaRPr>
          </a:p>
        </p:txBody>
      </p:sp>
      <p:sp>
        <p:nvSpPr>
          <p:cNvPr id="6" name="Slide Number Placeholder 5"/>
          <p:cNvSpPr>
            <a:spLocks noGrp="1"/>
          </p:cNvSpPr>
          <p:nvPr>
            <p:ph type="sldNum" sz="quarter" idx="4"/>
          </p:nvPr>
        </p:nvSpPr>
        <p:spPr>
          <a:xfrm>
            <a:off x="8912807" y="6482890"/>
            <a:ext cx="2901844"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D44FFBB9-AA12-477C-A122-A815EBD803D3}" type="slidenum">
              <a:rPr lang="en-CA" smtClean="0">
                <a:solidFill>
                  <a:prstClr val="black">
                    <a:tint val="75000"/>
                  </a:prstClr>
                </a:solidFill>
              </a:rPr>
              <a:pPr defTabSz="932597"/>
              <a:t>‹#›</a:t>
            </a:fld>
            <a:endParaRPr lang="en-CA">
              <a:solidFill>
                <a:prstClr val="black">
                  <a:tint val="75000"/>
                </a:prstClr>
              </a:solidFill>
            </a:endParaRPr>
          </a:p>
        </p:txBody>
      </p:sp>
    </p:spTree>
    <p:extLst>
      <p:ext uri="{BB962C8B-B14F-4D97-AF65-F5344CB8AC3E}">
        <p14:creationId xmlns:p14="http://schemas.microsoft.com/office/powerpoint/2010/main" val="2430357434"/>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xStyles>
    <p:titleStyle>
      <a:lvl1pPr algn="ctr" defTabSz="932597" rtl="0" eaLnBrk="1" latinLnBrk="0" hangingPunct="1">
        <a:spcBef>
          <a:spcPct val="0"/>
        </a:spcBef>
        <a:buNone/>
        <a:defRPr sz="4488" kern="1200">
          <a:solidFill>
            <a:schemeClr val="tx1"/>
          </a:solidFill>
          <a:latin typeface="+mj-lt"/>
          <a:ea typeface="+mj-ea"/>
          <a:cs typeface="+mj-cs"/>
        </a:defRPr>
      </a:lvl1pPr>
    </p:titleStyle>
    <p:bodyStyle>
      <a:lvl1pPr marL="349724" indent="-349724" algn="l" defTabSz="932597" rtl="0" eaLnBrk="1" latinLnBrk="0" hangingPunct="1">
        <a:spcBef>
          <a:spcPct val="20000"/>
        </a:spcBef>
        <a:buFont typeface="Arial" pitchFamily="34" charset="0"/>
        <a:buChar char="•"/>
        <a:defRPr sz="3264" kern="1200">
          <a:solidFill>
            <a:schemeClr val="tx1"/>
          </a:solidFill>
          <a:latin typeface="+mn-lt"/>
          <a:ea typeface="+mn-ea"/>
          <a:cs typeface="+mn-cs"/>
        </a:defRPr>
      </a:lvl1pPr>
      <a:lvl2pPr marL="757735" indent="-291436" algn="l" defTabSz="932597" rtl="0" eaLnBrk="1" latinLnBrk="0" hangingPunct="1">
        <a:spcBef>
          <a:spcPct val="20000"/>
        </a:spcBef>
        <a:buFont typeface="Arial" pitchFamily="34" charset="0"/>
        <a:buChar char="–"/>
        <a:defRPr sz="2856" kern="1200">
          <a:solidFill>
            <a:schemeClr val="tx1"/>
          </a:solidFill>
          <a:latin typeface="+mn-lt"/>
          <a:ea typeface="+mn-ea"/>
          <a:cs typeface="+mn-cs"/>
        </a:defRPr>
      </a:lvl2pPr>
      <a:lvl3pPr marL="1165746" indent="-233149" algn="l" defTabSz="932597" rtl="0" eaLnBrk="1" latinLnBrk="0" hangingPunct="1">
        <a:spcBef>
          <a:spcPct val="20000"/>
        </a:spcBef>
        <a:buFont typeface="Arial" pitchFamily="34" charset="0"/>
        <a:buChar char="•"/>
        <a:defRPr sz="2448" kern="1200">
          <a:solidFill>
            <a:schemeClr val="tx1"/>
          </a:solidFill>
          <a:latin typeface="+mn-lt"/>
          <a:ea typeface="+mn-ea"/>
          <a:cs typeface="+mn-cs"/>
        </a:defRPr>
      </a:lvl3pPr>
      <a:lvl4pPr marL="1632044"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4pPr>
      <a:lvl5pPr marL="2098342"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5pPr>
      <a:lvl6pPr marL="2564641"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939"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237"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535"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12"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image" Target="../media/image20.jpg"/><Relationship Id="rId11" Type="http://schemas.openxmlformats.org/officeDocument/2006/relationships/image" Target="../media/image25.jpg"/><Relationship Id="rId5" Type="http://schemas.openxmlformats.org/officeDocument/2006/relationships/image" Target="../media/image19.jpg"/><Relationship Id="rId10" Type="http://schemas.openxmlformats.org/officeDocument/2006/relationships/image" Target="../media/image24.png"/><Relationship Id="rId4" Type="http://schemas.openxmlformats.org/officeDocument/2006/relationships/image" Target="../media/image18.jpg"/><Relationship Id="rId9" Type="http://schemas.openxmlformats.org/officeDocument/2006/relationships/image" Target="../media/image2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openxmlformats.org/officeDocument/2006/relationships/image" Target="../media/image30.jpeg"/><Relationship Id="rId5" Type="http://schemas.openxmlformats.org/officeDocument/2006/relationships/image" Target="../media/image32.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jpe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image" Target="../media/image47.png"/><Relationship Id="rId5" Type="http://schemas.openxmlformats.org/officeDocument/2006/relationships/image" Target="../media/image46.jpg"/><Relationship Id="rId10" Type="http://schemas.openxmlformats.org/officeDocument/2006/relationships/image" Target="../media/image51.jpg"/><Relationship Id="rId4" Type="http://schemas.openxmlformats.org/officeDocument/2006/relationships/image" Target="../media/image45.jpg"/><Relationship Id="rId9"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39.xml"/><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hyperlink" Target="mailto:jpw@unlimitedviz.com" TargetMode="External"/><Relationship Id="rId2" Type="http://schemas.openxmlformats.org/officeDocument/2006/relationships/hyperlink" Target="http://myspc.sharepointconference.com/Speaker/Sessions/Details/12966"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58.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00415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Dashboard demonstration</a:t>
            </a:r>
            <a:endParaRPr lang="en-CA" dirty="0"/>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11673439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Microsoft Dashboard (BI stack)</a:t>
            </a:r>
            <a:endParaRPr lang="en-CA" dirty="0"/>
          </a:p>
        </p:txBody>
      </p:sp>
      <p:pic>
        <p:nvPicPr>
          <p:cNvPr id="3"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7703" y="1689277"/>
            <a:ext cx="2146931" cy="1136610"/>
          </a:xfrm>
          <a:prstGeom prst="rect">
            <a:avLst/>
          </a:prstGeom>
        </p:spPr>
      </p:pic>
      <p:pic>
        <p:nvPicPr>
          <p:cNvPr id="4"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244" y="2345723"/>
            <a:ext cx="2156645" cy="699453"/>
          </a:xfrm>
          <a:prstGeom prst="rect">
            <a:avLst/>
          </a:prstGeom>
        </p:spPr>
      </p:pic>
      <p:pic>
        <p:nvPicPr>
          <p:cNvPr id="5"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4522" y="5274381"/>
            <a:ext cx="2156645" cy="1340617"/>
          </a:xfrm>
          <a:prstGeom prst="rect">
            <a:avLst/>
          </a:prstGeom>
        </p:spPr>
      </p:pic>
      <p:pic>
        <p:nvPicPr>
          <p:cNvPr id="6"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481" y="3671058"/>
            <a:ext cx="1457193" cy="485731"/>
          </a:xfrm>
          <a:prstGeom prst="rect">
            <a:avLst/>
          </a:prstGeom>
        </p:spPr>
      </p:pic>
      <p:pic>
        <p:nvPicPr>
          <p:cNvPr id="7" name="Picture 3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2977" y="3050034"/>
            <a:ext cx="2030355" cy="689738"/>
          </a:xfrm>
          <a:prstGeom prst="rect">
            <a:avLst/>
          </a:prstGeom>
        </p:spPr>
      </p:pic>
      <p:pic>
        <p:nvPicPr>
          <p:cNvPr id="8"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2976" y="4663071"/>
            <a:ext cx="1457193" cy="485731"/>
          </a:xfrm>
          <a:prstGeom prst="rect">
            <a:avLst/>
          </a:prstGeom>
        </p:spPr>
      </p:pic>
      <p:pic>
        <p:nvPicPr>
          <p:cNvPr id="9" name="Picture 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54633" y="5576957"/>
            <a:ext cx="2273221" cy="650879"/>
          </a:xfrm>
          <a:prstGeom prst="rect">
            <a:avLst/>
          </a:prstGeom>
        </p:spPr>
      </p:pic>
      <p:pic>
        <p:nvPicPr>
          <p:cNvPr id="16" name="Picture 48"/>
          <p:cNvPicPr>
            <a:picLocks noChangeAspect="1"/>
          </p:cNvPicPr>
          <p:nvPr/>
        </p:nvPicPr>
        <p:blipFill>
          <a:blip r:embed="rId10"/>
          <a:stretch>
            <a:fillRect/>
          </a:stretch>
        </p:blipFill>
        <p:spPr>
          <a:xfrm>
            <a:off x="7830627" y="5654888"/>
            <a:ext cx="2379784" cy="1146182"/>
          </a:xfrm>
          <a:prstGeom prst="rect">
            <a:avLst/>
          </a:prstGeom>
        </p:spPr>
      </p:pic>
      <p:pic>
        <p:nvPicPr>
          <p:cNvPr id="17" name="Picture 4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22258" y="1208552"/>
            <a:ext cx="2069214" cy="922889"/>
          </a:xfrm>
          <a:prstGeom prst="rect">
            <a:avLst/>
          </a:prstGeom>
        </p:spPr>
      </p:pic>
      <p:sp>
        <p:nvSpPr>
          <p:cNvPr id="25" name="TextBox 11"/>
          <p:cNvSpPr txBox="1"/>
          <p:nvPr/>
        </p:nvSpPr>
        <p:spPr>
          <a:xfrm>
            <a:off x="7791532" y="2825887"/>
            <a:ext cx="3477332"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SQL Server Data Tools</a:t>
            </a:r>
          </a:p>
        </p:txBody>
      </p:sp>
      <p:sp>
        <p:nvSpPr>
          <p:cNvPr id="26" name="TextBox 12"/>
          <p:cNvSpPr txBox="1"/>
          <p:nvPr/>
        </p:nvSpPr>
        <p:spPr>
          <a:xfrm>
            <a:off x="5422257" y="3230360"/>
            <a:ext cx="2004667"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Power View</a:t>
            </a:r>
          </a:p>
        </p:txBody>
      </p:sp>
      <p:sp>
        <p:nvSpPr>
          <p:cNvPr id="27" name="TextBox 13"/>
          <p:cNvSpPr txBox="1"/>
          <p:nvPr/>
        </p:nvSpPr>
        <p:spPr>
          <a:xfrm>
            <a:off x="8618988" y="4157989"/>
            <a:ext cx="2198960"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Power Query</a:t>
            </a:r>
          </a:p>
        </p:txBody>
      </p:sp>
      <p:sp>
        <p:nvSpPr>
          <p:cNvPr id="28" name="TextBox 14"/>
          <p:cNvSpPr txBox="1"/>
          <p:nvPr/>
        </p:nvSpPr>
        <p:spPr>
          <a:xfrm>
            <a:off x="9076704" y="3491983"/>
            <a:ext cx="2034095"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Power Q&amp;A</a:t>
            </a:r>
          </a:p>
        </p:txBody>
      </p:sp>
      <p:sp>
        <p:nvSpPr>
          <p:cNvPr id="29" name="TextBox 15"/>
          <p:cNvSpPr txBox="1"/>
          <p:nvPr/>
        </p:nvSpPr>
        <p:spPr>
          <a:xfrm>
            <a:off x="5124227" y="4768926"/>
            <a:ext cx="2303137"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Excel Services</a:t>
            </a:r>
          </a:p>
        </p:txBody>
      </p:sp>
      <p:sp>
        <p:nvSpPr>
          <p:cNvPr id="30" name="TextBox 16"/>
          <p:cNvSpPr txBox="1"/>
          <p:nvPr/>
        </p:nvSpPr>
        <p:spPr>
          <a:xfrm>
            <a:off x="4432742" y="3882963"/>
            <a:ext cx="4113445"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PerformancePoint Services</a:t>
            </a:r>
          </a:p>
        </p:txBody>
      </p:sp>
      <p:pic>
        <p:nvPicPr>
          <p:cNvPr id="48" name="Picture 80"/>
          <p:cNvPicPr>
            <a:picLocks noChangeAspect="1"/>
          </p:cNvPicPr>
          <p:nvPr/>
        </p:nvPicPr>
        <p:blipFill>
          <a:blip r:embed="rId12"/>
          <a:stretch>
            <a:fillRect/>
          </a:stretch>
        </p:blipFill>
        <p:spPr>
          <a:xfrm>
            <a:off x="8890803" y="1203695"/>
            <a:ext cx="2494201" cy="1195265"/>
          </a:xfrm>
          <a:prstGeom prst="rect">
            <a:avLst/>
          </a:prstGeom>
        </p:spPr>
      </p:pic>
      <p:sp>
        <p:nvSpPr>
          <p:cNvPr id="65" name="TextBox 12"/>
          <p:cNvSpPr txBox="1"/>
          <p:nvPr/>
        </p:nvSpPr>
        <p:spPr>
          <a:xfrm>
            <a:off x="8093924" y="4870410"/>
            <a:ext cx="4031896"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PowerPivot for SharePoint</a:t>
            </a:r>
          </a:p>
        </p:txBody>
      </p:sp>
    </p:spTree>
    <p:extLst>
      <p:ext uri="{BB962C8B-B14F-4D97-AF65-F5344CB8AC3E}">
        <p14:creationId xmlns:p14="http://schemas.microsoft.com/office/powerpoint/2010/main" val="686361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3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17"/>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5"/>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500"/>
                                  </p:stCondLst>
                                  <p:childTnLst>
                                    <p:set>
                                      <p:cBhvr>
                                        <p:cTn id="33" dur="1" fill="hold">
                                          <p:stCondLst>
                                            <p:cond delay="0"/>
                                          </p:stCondLst>
                                        </p:cTn>
                                        <p:tgtEl>
                                          <p:spTgt spid="29"/>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500"/>
                                  </p:stCondLst>
                                  <p:childTnLst>
                                    <p:set>
                                      <p:cBhvr>
                                        <p:cTn id="36" dur="1" fill="hold">
                                          <p:stCondLst>
                                            <p:cond delay="0"/>
                                          </p:stCondLst>
                                        </p:cTn>
                                        <p:tgtEl>
                                          <p:spTgt spid="9"/>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grpId="0" nodeType="afterEffect">
                                  <p:stCondLst>
                                    <p:cond delay="500"/>
                                  </p:stCondLst>
                                  <p:childTnLst>
                                    <p:set>
                                      <p:cBhvr>
                                        <p:cTn id="39" dur="1" fill="hold">
                                          <p:stCondLst>
                                            <p:cond delay="0"/>
                                          </p:stCondLst>
                                        </p:cTn>
                                        <p:tgtEl>
                                          <p:spTgt spid="26"/>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grpId="0" nodeType="afterEffect">
                                  <p:stCondLst>
                                    <p:cond delay="500"/>
                                  </p:stCondLst>
                                  <p:childTnLst>
                                    <p:set>
                                      <p:cBhvr>
                                        <p:cTn id="42" dur="1" fill="hold">
                                          <p:stCondLst>
                                            <p:cond delay="0"/>
                                          </p:stCondLst>
                                        </p:cTn>
                                        <p:tgtEl>
                                          <p:spTgt spid="65"/>
                                        </p:tgtEl>
                                        <p:attrNameLst>
                                          <p:attrName>style.visibility</p:attrName>
                                        </p:attrNameLst>
                                      </p:cBhvr>
                                      <p:to>
                                        <p:strVal val="visible"/>
                                      </p:to>
                                    </p:set>
                                  </p:childTnLst>
                                </p:cTn>
                              </p:par>
                            </p:childTnLst>
                          </p:cTn>
                        </p:par>
                        <p:par>
                          <p:cTn id="43" fill="hold">
                            <p:stCondLst>
                              <p:cond delay="6500"/>
                            </p:stCondLst>
                            <p:childTnLst>
                              <p:par>
                                <p:cTn id="44" presetID="1" presetClass="entr" presetSubtype="0" fill="hold" grpId="0" nodeType="afterEffect">
                                  <p:stCondLst>
                                    <p:cond delay="500"/>
                                  </p:stCondLst>
                                  <p:childTnLst>
                                    <p:set>
                                      <p:cBhvr>
                                        <p:cTn id="45" dur="1" fill="hold">
                                          <p:stCondLst>
                                            <p:cond delay="0"/>
                                          </p:stCondLst>
                                        </p:cTn>
                                        <p:tgtEl>
                                          <p:spTgt spid="27"/>
                                        </p:tgtEl>
                                        <p:attrNameLst>
                                          <p:attrName>style.visibility</p:attrName>
                                        </p:attrNameLst>
                                      </p:cBhvr>
                                      <p:to>
                                        <p:strVal val="visible"/>
                                      </p:to>
                                    </p:set>
                                  </p:childTnLst>
                                </p:cTn>
                              </p:par>
                            </p:childTnLst>
                          </p:cTn>
                        </p:par>
                        <p:par>
                          <p:cTn id="46" fill="hold">
                            <p:stCondLst>
                              <p:cond delay="7000"/>
                            </p:stCondLst>
                            <p:childTnLst>
                              <p:par>
                                <p:cTn id="47" presetID="1" presetClass="entr" presetSubtype="0" fill="hold" nodeType="afterEffect">
                                  <p:stCondLst>
                                    <p:cond delay="500"/>
                                  </p:stCondLst>
                                  <p:childTnLst>
                                    <p:set>
                                      <p:cBhvr>
                                        <p:cTn id="48" dur="1" fill="hold">
                                          <p:stCondLst>
                                            <p:cond delay="0"/>
                                          </p:stCondLst>
                                        </p:cTn>
                                        <p:tgtEl>
                                          <p:spTgt spid="48"/>
                                        </p:tgtEl>
                                        <p:attrNameLst>
                                          <p:attrName>style.visibility</p:attrName>
                                        </p:attrNameLst>
                                      </p:cBhvr>
                                      <p:to>
                                        <p:strVal val="visible"/>
                                      </p:to>
                                    </p:set>
                                  </p:childTnLst>
                                </p:cTn>
                              </p:par>
                            </p:childTnLst>
                          </p:cTn>
                        </p:par>
                        <p:par>
                          <p:cTn id="49" fill="hold">
                            <p:stCondLst>
                              <p:cond delay="7500"/>
                            </p:stCondLst>
                            <p:childTnLst>
                              <p:par>
                                <p:cTn id="50" presetID="1" presetClass="entr" presetSubtype="0" fill="hold" grpId="0" nodeType="afterEffect">
                                  <p:stCondLst>
                                    <p:cond delay="500"/>
                                  </p:stCondLst>
                                  <p:childTnLst>
                                    <p:set>
                                      <p:cBhvr>
                                        <p:cTn id="51" dur="1" fill="hold">
                                          <p:stCondLst>
                                            <p:cond delay="0"/>
                                          </p:stCondLst>
                                        </p:cTn>
                                        <p:tgtEl>
                                          <p:spTgt spid="28"/>
                                        </p:tgtEl>
                                        <p:attrNameLst>
                                          <p:attrName>style.visibility</p:attrName>
                                        </p:attrNameLst>
                                      </p:cBhvr>
                                      <p:to>
                                        <p:strVal val="visible"/>
                                      </p:to>
                                    </p:set>
                                  </p:childTnLst>
                                </p:cTn>
                              </p:par>
                            </p:childTnLst>
                          </p:cTn>
                        </p:par>
                        <p:par>
                          <p:cTn id="52" fill="hold">
                            <p:stCondLst>
                              <p:cond delay="8000"/>
                            </p:stCondLst>
                            <p:childTnLst>
                              <p:par>
                                <p:cTn id="53" presetID="1" presetClass="entr" presetSubtype="0" fill="hold" nodeType="afterEffect">
                                  <p:stCondLst>
                                    <p:cond delay="50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0"/>
          <p:cNvSpPr/>
          <p:nvPr/>
        </p:nvSpPr>
        <p:spPr bwMode="auto">
          <a:xfrm>
            <a:off x="6809872" y="1986865"/>
            <a:ext cx="4693733" cy="2203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Power BI</a:t>
            </a:r>
          </a:p>
        </p:txBody>
      </p:sp>
      <p:sp>
        <p:nvSpPr>
          <p:cNvPr id="2" name="Title 1"/>
          <p:cNvSpPr>
            <a:spLocks noGrp="1"/>
          </p:cNvSpPr>
          <p:nvPr>
            <p:ph type="title"/>
          </p:nvPr>
        </p:nvSpPr>
        <p:spPr>
          <a:xfrm>
            <a:off x="184465" y="183583"/>
            <a:ext cx="11887878" cy="917575"/>
          </a:xfrm>
        </p:spPr>
        <p:txBody>
          <a:bodyPr/>
          <a:lstStyle/>
          <a:p>
            <a:r>
              <a:rPr lang="en-CA" dirty="0" smtClean="0">
                <a:solidFill>
                  <a:schemeClr val="tx1"/>
                </a:solidFill>
              </a:rPr>
              <a:t>Dashboard strategies</a:t>
            </a:r>
            <a:endParaRPr lang="en-CA" dirty="0">
              <a:solidFill>
                <a:schemeClr val="tx1"/>
              </a:solidFill>
            </a:endParaRPr>
          </a:p>
        </p:txBody>
      </p:sp>
      <p:sp>
        <p:nvSpPr>
          <p:cNvPr id="3" name="Rectangle 11"/>
          <p:cNvSpPr/>
          <p:nvPr/>
        </p:nvSpPr>
        <p:spPr bwMode="auto">
          <a:xfrm>
            <a:off x="1117843"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Excel Only</a:t>
            </a:r>
          </a:p>
        </p:txBody>
      </p:sp>
      <p:sp>
        <p:nvSpPr>
          <p:cNvPr id="4" name="Rectangle 12"/>
          <p:cNvSpPr/>
          <p:nvPr/>
        </p:nvSpPr>
        <p:spPr bwMode="auto">
          <a:xfrm>
            <a:off x="3608575" y="1986865"/>
            <a:ext cx="2203000"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PerformancePoint</a:t>
            </a:r>
          </a:p>
        </p:txBody>
      </p:sp>
      <p:sp>
        <p:nvSpPr>
          <p:cNvPr id="5"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Only</a:t>
            </a:r>
          </a:p>
        </p:txBody>
      </p:sp>
      <p:sp>
        <p:nvSpPr>
          <p:cNvPr id="6" name="Rectangle 20"/>
          <p:cNvSpPr/>
          <p:nvPr/>
        </p:nvSpPr>
        <p:spPr bwMode="auto">
          <a:xfrm>
            <a:off x="3608575" y="4425121"/>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SharePoint </a:t>
            </a:r>
            <a:r>
              <a:rPr lang="en-CA" sz="2040" dirty="0" err="1">
                <a:solidFill>
                  <a:srgbClr val="FFFFFF"/>
                </a:solidFill>
                <a:latin typeface="Segoe UI Light"/>
              </a:rPr>
              <a:t>Mashup</a:t>
            </a:r>
            <a:endParaRPr lang="en-CA" sz="2040" dirty="0">
              <a:solidFill>
                <a:srgbClr val="FFFFFF"/>
              </a:solidFill>
              <a:latin typeface="Segoe UI Light"/>
            </a:endParaRPr>
          </a:p>
        </p:txBody>
      </p:sp>
      <p:sp>
        <p:nvSpPr>
          <p:cNvPr id="7" name="TextBox 6"/>
          <p:cNvSpPr txBox="1"/>
          <p:nvPr/>
        </p:nvSpPr>
        <p:spPr>
          <a:xfrm>
            <a:off x="933790" y="1314328"/>
            <a:ext cx="2722068"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On Premises</a:t>
            </a:r>
          </a:p>
        </p:txBody>
      </p:sp>
      <p:sp>
        <p:nvSpPr>
          <p:cNvPr id="15" name="TextBox 14"/>
          <p:cNvSpPr txBox="1"/>
          <p:nvPr/>
        </p:nvSpPr>
        <p:spPr>
          <a:xfrm>
            <a:off x="6625819" y="1233497"/>
            <a:ext cx="1488426"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Cloud</a:t>
            </a:r>
          </a:p>
        </p:txBody>
      </p:sp>
      <p:sp>
        <p:nvSpPr>
          <p:cNvPr id="10" name="Rectangle 20"/>
          <p:cNvSpPr/>
          <p:nvPr/>
        </p:nvSpPr>
        <p:spPr bwMode="auto">
          <a:xfrm>
            <a:off x="6809871" y="4443162"/>
            <a:ext cx="4693733" cy="2203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Azure VMs</a:t>
            </a:r>
          </a:p>
        </p:txBody>
      </p:sp>
    </p:spTree>
    <p:extLst>
      <p:ext uri="{BB962C8B-B14F-4D97-AF65-F5344CB8AC3E}">
        <p14:creationId xmlns:p14="http://schemas.microsoft.com/office/powerpoint/2010/main" val="2953323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3895" y="3063619"/>
            <a:ext cx="670833" cy="670832"/>
          </a:xfrm>
          <a:prstGeom prst="rect">
            <a:avLst/>
          </a:prstGeom>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89691">
            <a:off x="4435270" y="3691806"/>
            <a:ext cx="670833" cy="670832"/>
          </a:xfrm>
          <a:prstGeom prst="rect">
            <a:avLst/>
          </a:prstGeom>
        </p:spPr>
      </p:pic>
      <p:sp>
        <p:nvSpPr>
          <p:cNvPr id="2" name="Title 1"/>
          <p:cNvSpPr>
            <a:spLocks noGrp="1"/>
          </p:cNvSpPr>
          <p:nvPr>
            <p:ph type="title"/>
          </p:nvPr>
        </p:nvSpPr>
        <p:spPr/>
        <p:txBody>
          <a:bodyPr/>
          <a:lstStyle/>
          <a:p>
            <a:r>
              <a:rPr lang="en-CA" dirty="0" smtClean="0"/>
              <a:t>BI Architecture 101</a:t>
            </a:r>
            <a:endParaRPr lang="en-CA" dirty="0"/>
          </a:p>
        </p:txBody>
      </p:sp>
      <p:sp>
        <p:nvSpPr>
          <p:cNvPr id="4" name="Rectangle 8"/>
          <p:cNvSpPr>
            <a:spLocks noChangeArrowheads="1"/>
          </p:cNvSpPr>
          <p:nvPr/>
        </p:nvSpPr>
        <p:spPr bwMode="auto">
          <a:xfrm>
            <a:off x="6000081" y="1892147"/>
            <a:ext cx="1739288" cy="324695"/>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Data Marts</a:t>
            </a:r>
          </a:p>
        </p:txBody>
      </p:sp>
      <p:sp>
        <p:nvSpPr>
          <p:cNvPr id="5" name="AutoShape 9"/>
          <p:cNvSpPr>
            <a:spLocks noChangeArrowheads="1"/>
          </p:cNvSpPr>
          <p:nvPr/>
        </p:nvSpPr>
        <p:spPr bwMode="auto">
          <a:xfrm flipH="1">
            <a:off x="6341098" y="3687686"/>
            <a:ext cx="1057260" cy="695613"/>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algn="ctr" defTabSz="932597" eaLnBrk="0" hangingPunct="0">
              <a:lnSpc>
                <a:spcPct val="90000"/>
              </a:lnSpc>
              <a:spcBef>
                <a:spcPct val="30000"/>
              </a:spcBef>
            </a:pPr>
            <a:endParaRPr lang="en-US" sz="1632" b="1" dirty="0">
              <a:solidFill>
                <a:srgbClr val="FFFFFF"/>
              </a:solidFill>
              <a:effectLst>
                <a:outerShdw blurRad="38100" dist="38100" dir="2700000" algn="tl">
                  <a:srgbClr val="000000"/>
                </a:outerShdw>
              </a:effectLst>
            </a:endParaRPr>
          </a:p>
        </p:txBody>
      </p:sp>
      <p:sp>
        <p:nvSpPr>
          <p:cNvPr id="7" name="Text Box 22"/>
          <p:cNvSpPr txBox="1">
            <a:spLocks noChangeArrowheads="1"/>
          </p:cNvSpPr>
          <p:nvPr/>
        </p:nvSpPr>
        <p:spPr bwMode="auto">
          <a:xfrm>
            <a:off x="3732934" y="1256846"/>
            <a:ext cx="2476663" cy="670445"/>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Extract, Transform, and Load (ETL)</a:t>
            </a:r>
          </a:p>
        </p:txBody>
      </p:sp>
      <p:sp>
        <p:nvSpPr>
          <p:cNvPr id="9" name="Text Box 25"/>
          <p:cNvSpPr txBox="1">
            <a:spLocks noChangeArrowheads="1"/>
          </p:cNvSpPr>
          <p:nvPr/>
        </p:nvSpPr>
        <p:spPr bwMode="auto">
          <a:xfrm flipH="1">
            <a:off x="9632376" y="3758796"/>
            <a:ext cx="1359182" cy="555217"/>
          </a:xfrm>
          <a:prstGeom prst="rect">
            <a:avLst/>
          </a:prstGeom>
          <a:noFill/>
          <a:ln w="9525" algn="ctr">
            <a:noFill/>
            <a:miter lim="800000"/>
            <a:headEnd/>
            <a:tailEnd/>
          </a:ln>
          <a:effectLst/>
        </p:spPr>
        <p:txBody>
          <a:bodyPr wrap="square">
            <a:spAutoFit/>
          </a:bodyPr>
          <a:lstStyle/>
          <a:p>
            <a:pPr algn="ctr" defTabSz="932597">
              <a:lnSpc>
                <a:spcPct val="90000"/>
              </a:lnSpc>
              <a:spcBef>
                <a:spcPct val="30000"/>
              </a:spcBef>
            </a:pPr>
            <a:r>
              <a:rPr lang="en-US" sz="1632" dirty="0">
                <a:solidFill>
                  <a:srgbClr val="505050"/>
                </a:solidFill>
                <a:latin typeface="Segoe UI Light"/>
              </a:rPr>
              <a:t>Middleware Server(s)</a:t>
            </a:r>
          </a:p>
        </p:txBody>
      </p:sp>
      <p:sp>
        <p:nvSpPr>
          <p:cNvPr id="10" name="Rectangle 32"/>
          <p:cNvSpPr>
            <a:spLocks noChangeArrowheads="1"/>
          </p:cNvSpPr>
          <p:nvPr/>
        </p:nvSpPr>
        <p:spPr bwMode="auto">
          <a:xfrm>
            <a:off x="6129102" y="3827379"/>
            <a:ext cx="1481253" cy="555217"/>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Data</a:t>
            </a:r>
            <a:br>
              <a:rPr lang="en-US" sz="1632" dirty="0">
                <a:solidFill>
                  <a:srgbClr val="505050"/>
                </a:solidFill>
                <a:latin typeface="Segoe UI Light"/>
              </a:rPr>
            </a:br>
            <a:r>
              <a:rPr lang="en-US" sz="1632" dirty="0">
                <a:solidFill>
                  <a:srgbClr val="505050"/>
                </a:solidFill>
                <a:latin typeface="Segoe UI Light"/>
              </a:rPr>
              <a:t>Warehouse</a:t>
            </a:r>
          </a:p>
        </p:txBody>
      </p:sp>
      <p:sp>
        <p:nvSpPr>
          <p:cNvPr id="16" name="AutoShape 50"/>
          <p:cNvSpPr>
            <a:spLocks noChangeArrowheads="1"/>
          </p:cNvSpPr>
          <p:nvPr/>
        </p:nvSpPr>
        <p:spPr bwMode="auto">
          <a:xfrm rot="2136570">
            <a:off x="2922311" y="2495402"/>
            <a:ext cx="1047056" cy="30527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7" name="AutoShape 51"/>
          <p:cNvSpPr>
            <a:spLocks noChangeArrowheads="1"/>
          </p:cNvSpPr>
          <p:nvPr/>
        </p:nvSpPr>
        <p:spPr bwMode="auto">
          <a:xfrm rot="865068">
            <a:off x="2452580" y="3351709"/>
            <a:ext cx="1098421" cy="29964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20" name="AutoShape 61"/>
          <p:cNvSpPr>
            <a:spLocks noChangeArrowheads="1"/>
          </p:cNvSpPr>
          <p:nvPr/>
        </p:nvSpPr>
        <p:spPr bwMode="auto">
          <a:xfrm>
            <a:off x="6341098" y="2235825"/>
            <a:ext cx="654815" cy="611138"/>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defTabSz="932597"/>
            <a:endParaRPr lang="en-US" sz="1836" dirty="0">
              <a:solidFill>
                <a:srgbClr val="505050"/>
              </a:solidFill>
            </a:endParaRPr>
          </a:p>
        </p:txBody>
      </p:sp>
      <p:sp>
        <p:nvSpPr>
          <p:cNvPr id="21" name="AutoShape 62"/>
          <p:cNvSpPr>
            <a:spLocks noChangeArrowheads="1"/>
          </p:cNvSpPr>
          <p:nvPr/>
        </p:nvSpPr>
        <p:spPr bwMode="auto">
          <a:xfrm>
            <a:off x="6705296" y="2411603"/>
            <a:ext cx="654815" cy="611138"/>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defTabSz="932597"/>
            <a:endParaRPr lang="en-US" sz="1836" dirty="0">
              <a:solidFill>
                <a:srgbClr val="505050"/>
              </a:solidFill>
            </a:endParaRPr>
          </a:p>
        </p:txBody>
      </p:sp>
      <p:sp>
        <p:nvSpPr>
          <p:cNvPr id="22" name="AutoShape 64"/>
          <p:cNvSpPr>
            <a:spLocks noChangeArrowheads="1"/>
          </p:cNvSpPr>
          <p:nvPr/>
        </p:nvSpPr>
        <p:spPr bwMode="auto">
          <a:xfrm>
            <a:off x="5301787" y="3809456"/>
            <a:ext cx="827315" cy="352597"/>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6" name="AutoShape 48"/>
          <p:cNvSpPr>
            <a:spLocks noChangeArrowheads="1"/>
          </p:cNvSpPr>
          <p:nvPr/>
        </p:nvSpPr>
        <p:spPr bwMode="auto">
          <a:xfrm rot="1481098">
            <a:off x="2544775" y="2916316"/>
            <a:ext cx="1202386" cy="285094"/>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7" name="AutoShape 51"/>
          <p:cNvSpPr>
            <a:spLocks noChangeArrowheads="1"/>
          </p:cNvSpPr>
          <p:nvPr/>
        </p:nvSpPr>
        <p:spPr bwMode="auto">
          <a:xfrm>
            <a:off x="2430120" y="3862324"/>
            <a:ext cx="1065385" cy="264053"/>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51" name="Flowchart: Magnetic Disk 50"/>
          <p:cNvSpPr/>
          <p:nvPr/>
        </p:nvSpPr>
        <p:spPr>
          <a:xfrm>
            <a:off x="2281046" y="1620486"/>
            <a:ext cx="619499" cy="71455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nvGrpSpPr>
          <p:cNvPr id="11" name="Group 18"/>
          <p:cNvGrpSpPr/>
          <p:nvPr/>
        </p:nvGrpSpPr>
        <p:grpSpPr>
          <a:xfrm>
            <a:off x="1746127" y="4645475"/>
            <a:ext cx="717688" cy="691618"/>
            <a:chOff x="2039103" y="5087232"/>
            <a:chExt cx="703680" cy="678118"/>
          </a:xfrm>
        </p:grpSpPr>
        <p:pic>
          <p:nvPicPr>
            <p:cNvPr id="60"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9103" y="5087232"/>
              <a:ext cx="516237" cy="516237"/>
            </a:xfrm>
            <a:prstGeom prst="rect">
              <a:avLst/>
            </a:prstGeom>
            <a:ln>
              <a:noFill/>
            </a:ln>
          </p:spPr>
        </p:pic>
        <p:pic>
          <p:nvPicPr>
            <p:cNvPr id="61"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2430" y="5264997"/>
              <a:ext cx="500353" cy="500353"/>
            </a:xfrm>
            <a:prstGeom prst="rect">
              <a:avLst/>
            </a:prstGeom>
            <a:ln>
              <a:noFill/>
            </a:ln>
          </p:spPr>
        </p:pic>
      </p:grpSp>
      <p:pic>
        <p:nvPicPr>
          <p:cNvPr id="25"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6127" y="4645475"/>
            <a:ext cx="526514" cy="526514"/>
          </a:xfrm>
          <a:prstGeom prst="rect">
            <a:avLst/>
          </a:prstGeom>
          <a:ln>
            <a:noFill/>
          </a:ln>
        </p:spPr>
      </p:pic>
      <p:sp>
        <p:nvSpPr>
          <p:cNvPr id="62" name="AutoShape 51"/>
          <p:cNvSpPr>
            <a:spLocks noChangeArrowheads="1"/>
          </p:cNvSpPr>
          <p:nvPr/>
        </p:nvSpPr>
        <p:spPr bwMode="auto">
          <a:xfrm rot="20302499">
            <a:off x="2514798" y="4466008"/>
            <a:ext cx="1118157" cy="31928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65" name="Cube 64"/>
          <p:cNvSpPr/>
          <p:nvPr/>
        </p:nvSpPr>
        <p:spPr>
          <a:xfrm>
            <a:off x="6209597" y="5065323"/>
            <a:ext cx="852968" cy="821814"/>
          </a:xfrm>
          <a:prstGeom prst="cube">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66" name="Text Box 22"/>
          <p:cNvSpPr txBox="1">
            <a:spLocks noChangeArrowheads="1"/>
          </p:cNvSpPr>
          <p:nvPr/>
        </p:nvSpPr>
        <p:spPr bwMode="auto">
          <a:xfrm>
            <a:off x="6284943" y="1256527"/>
            <a:ext cx="1555242"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Storage</a:t>
            </a:r>
            <a:endParaRPr lang="en-US" sz="1632" dirty="0">
              <a:solidFill>
                <a:srgbClr val="505050"/>
              </a:solidFill>
              <a:latin typeface="Segoe UI Light"/>
            </a:endParaRPr>
          </a:p>
        </p:txBody>
      </p:sp>
      <p:sp>
        <p:nvSpPr>
          <p:cNvPr id="67" name="Text Box 22"/>
          <p:cNvSpPr txBox="1">
            <a:spLocks noChangeArrowheads="1"/>
          </p:cNvSpPr>
          <p:nvPr/>
        </p:nvSpPr>
        <p:spPr bwMode="auto">
          <a:xfrm>
            <a:off x="8833709" y="1206482"/>
            <a:ext cx="2895113"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Design and Visualization</a:t>
            </a:r>
          </a:p>
        </p:txBody>
      </p:sp>
      <p:sp>
        <p:nvSpPr>
          <p:cNvPr id="68" name="AutoShape 64"/>
          <p:cNvSpPr>
            <a:spLocks noChangeArrowheads="1"/>
          </p:cNvSpPr>
          <p:nvPr/>
        </p:nvSpPr>
        <p:spPr bwMode="auto">
          <a:xfrm rot="16200000">
            <a:off x="6579068" y="3175481"/>
            <a:ext cx="564092" cy="35259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69" name="AutoShape 64"/>
          <p:cNvSpPr>
            <a:spLocks noChangeArrowheads="1"/>
          </p:cNvSpPr>
          <p:nvPr/>
        </p:nvSpPr>
        <p:spPr bwMode="auto">
          <a:xfrm rot="5400000">
            <a:off x="6587679" y="4575745"/>
            <a:ext cx="564092" cy="35259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0" name="Cube 69"/>
          <p:cNvSpPr/>
          <p:nvPr/>
        </p:nvSpPr>
        <p:spPr>
          <a:xfrm>
            <a:off x="6608647" y="5195253"/>
            <a:ext cx="852968" cy="821814"/>
          </a:xfrm>
          <a:prstGeom prst="cube">
            <a:avLst/>
          </a:prstGeom>
          <a:solidFill>
            <a:schemeClr val="accent5"/>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71" name="Rectangle 8"/>
          <p:cNvSpPr>
            <a:spLocks noChangeArrowheads="1"/>
          </p:cNvSpPr>
          <p:nvPr/>
        </p:nvSpPr>
        <p:spPr bwMode="auto">
          <a:xfrm>
            <a:off x="5892710" y="6146997"/>
            <a:ext cx="1739288" cy="555217"/>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Data Cubes and Tabular Models</a:t>
            </a:r>
          </a:p>
        </p:txBody>
      </p:sp>
      <p:sp>
        <p:nvSpPr>
          <p:cNvPr id="72" name="TextBox 71"/>
          <p:cNvSpPr txBox="1"/>
          <p:nvPr/>
        </p:nvSpPr>
        <p:spPr>
          <a:xfrm>
            <a:off x="3341659" y="2002102"/>
            <a:ext cx="309326" cy="382308"/>
          </a:xfrm>
          <a:prstGeom prst="rect">
            <a:avLst/>
          </a:prstGeom>
          <a:noFill/>
        </p:spPr>
        <p:txBody>
          <a:bodyPr wrap="none" rtlCol="0">
            <a:spAutoFit/>
          </a:bodyPr>
          <a:lstStyle/>
          <a:p>
            <a:pPr defTabSz="932597"/>
            <a:r>
              <a:rPr lang="en-CA" sz="1836" dirty="0">
                <a:solidFill>
                  <a:srgbClr val="505050"/>
                </a:solidFill>
              </a:rPr>
              <a:t>E</a:t>
            </a:r>
          </a:p>
        </p:txBody>
      </p:sp>
      <p:sp>
        <p:nvSpPr>
          <p:cNvPr id="73" name="TextBox 72"/>
          <p:cNvSpPr txBox="1"/>
          <p:nvPr/>
        </p:nvSpPr>
        <p:spPr>
          <a:xfrm>
            <a:off x="4574772" y="2521797"/>
            <a:ext cx="314231" cy="382308"/>
          </a:xfrm>
          <a:prstGeom prst="rect">
            <a:avLst/>
          </a:prstGeom>
          <a:noFill/>
        </p:spPr>
        <p:txBody>
          <a:bodyPr wrap="none" rtlCol="0">
            <a:spAutoFit/>
          </a:bodyPr>
          <a:lstStyle/>
          <a:p>
            <a:pPr defTabSz="932597"/>
            <a:r>
              <a:rPr lang="en-CA" sz="1836" dirty="0">
                <a:solidFill>
                  <a:srgbClr val="505050"/>
                </a:solidFill>
              </a:rPr>
              <a:t>T</a:t>
            </a:r>
          </a:p>
        </p:txBody>
      </p:sp>
      <p:sp>
        <p:nvSpPr>
          <p:cNvPr id="74" name="TextBox 73"/>
          <p:cNvSpPr txBox="1"/>
          <p:nvPr/>
        </p:nvSpPr>
        <p:spPr>
          <a:xfrm>
            <a:off x="5444941" y="3419973"/>
            <a:ext cx="301152" cy="382308"/>
          </a:xfrm>
          <a:prstGeom prst="rect">
            <a:avLst/>
          </a:prstGeom>
          <a:noFill/>
        </p:spPr>
        <p:txBody>
          <a:bodyPr wrap="none" rtlCol="0">
            <a:spAutoFit/>
          </a:bodyPr>
          <a:lstStyle/>
          <a:p>
            <a:pPr defTabSz="932597"/>
            <a:r>
              <a:rPr lang="en-CA" sz="1836" dirty="0">
                <a:solidFill>
                  <a:srgbClr val="505050"/>
                </a:solidFill>
              </a:rPr>
              <a:t>L</a:t>
            </a:r>
          </a:p>
        </p:txBody>
      </p:sp>
      <p:pic>
        <p:nvPicPr>
          <p:cNvPr id="1028" name="Picture 4" descr="https://encrypted-tbn0.gstatic.com/images?q=tbn:ANd9GcQY6s5NLG7OFAs9x_0SwrpJXfgm6xdXDyLzmaRZsrUyxAoFGvA"/>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7541" y="3633826"/>
            <a:ext cx="586830" cy="90692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descr="https://encrypted-tbn0.gstatic.com/images?q=tbn:ANd9GcQY6s5NLG7OFAs9x_0SwrpJXfgm6xdXDyLzmaRZsrUyxAoFGvA"/>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7541" y="2215677"/>
            <a:ext cx="586830" cy="906920"/>
          </a:xfrm>
          <a:prstGeom prst="rect">
            <a:avLst/>
          </a:prstGeom>
          <a:noFill/>
          <a:extLst>
            <a:ext uri="{909E8E84-426E-40DD-AFC4-6F175D3DCCD1}">
              <a14:hiddenFill xmlns:a14="http://schemas.microsoft.com/office/drawing/2010/main">
                <a:solidFill>
                  <a:srgbClr val="FFFFFF"/>
                </a:solidFill>
              </a14:hiddenFill>
            </a:ext>
          </a:extLst>
        </p:spPr>
      </p:pic>
      <p:sp>
        <p:nvSpPr>
          <p:cNvPr id="79" name="Text Box 25"/>
          <p:cNvSpPr txBox="1">
            <a:spLocks noChangeArrowheads="1"/>
          </p:cNvSpPr>
          <p:nvPr/>
        </p:nvSpPr>
        <p:spPr bwMode="auto">
          <a:xfrm flipH="1">
            <a:off x="9601675" y="2299530"/>
            <a:ext cx="1359182" cy="555217"/>
          </a:xfrm>
          <a:prstGeom prst="rect">
            <a:avLst/>
          </a:prstGeom>
          <a:noFill/>
          <a:ln w="9525" algn="ctr">
            <a:noFill/>
            <a:miter lim="800000"/>
            <a:headEnd/>
            <a:tailEnd/>
          </a:ln>
          <a:effectLst/>
        </p:spPr>
        <p:txBody>
          <a:bodyPr wrap="square">
            <a:spAutoFit/>
          </a:bodyPr>
          <a:lstStyle/>
          <a:p>
            <a:pPr algn="ctr" defTabSz="932597">
              <a:lnSpc>
                <a:spcPct val="90000"/>
              </a:lnSpc>
              <a:spcBef>
                <a:spcPct val="30000"/>
              </a:spcBef>
            </a:pPr>
            <a:r>
              <a:rPr lang="en-US" sz="1632" dirty="0">
                <a:solidFill>
                  <a:srgbClr val="505050"/>
                </a:solidFill>
                <a:latin typeface="Segoe UI Light"/>
              </a:rPr>
              <a:t>Reporting Server(s)</a:t>
            </a:r>
          </a:p>
        </p:txBody>
      </p:sp>
      <p:sp>
        <p:nvSpPr>
          <p:cNvPr id="80" name="Text Box 25"/>
          <p:cNvSpPr txBox="1">
            <a:spLocks noChangeArrowheads="1"/>
          </p:cNvSpPr>
          <p:nvPr/>
        </p:nvSpPr>
        <p:spPr bwMode="auto">
          <a:xfrm flipH="1">
            <a:off x="9813062" y="5239602"/>
            <a:ext cx="1359182" cy="785741"/>
          </a:xfrm>
          <a:prstGeom prst="rect">
            <a:avLst/>
          </a:prstGeom>
          <a:noFill/>
          <a:ln w="9525" algn="ctr">
            <a:noFill/>
            <a:miter lim="800000"/>
            <a:headEnd/>
            <a:tailEnd/>
          </a:ln>
          <a:effectLst/>
        </p:spPr>
        <p:txBody>
          <a:bodyPr wrap="square">
            <a:spAutoFit/>
          </a:bodyPr>
          <a:lstStyle/>
          <a:p>
            <a:pPr algn="ctr" defTabSz="932597">
              <a:lnSpc>
                <a:spcPct val="90000"/>
              </a:lnSpc>
              <a:spcBef>
                <a:spcPct val="30000"/>
              </a:spcBef>
            </a:pPr>
            <a:r>
              <a:rPr lang="en-US" sz="1632" dirty="0">
                <a:solidFill>
                  <a:srgbClr val="505050"/>
                </a:solidFill>
                <a:latin typeface="Segoe UI Light"/>
              </a:rPr>
              <a:t>BI and Designer Clients</a:t>
            </a:r>
          </a:p>
        </p:txBody>
      </p:sp>
      <p:cxnSp>
        <p:nvCxnSpPr>
          <p:cNvPr id="77" name="Straight Arrow Connector 76"/>
          <p:cNvCxnSpPr/>
          <p:nvPr/>
        </p:nvCxnSpPr>
        <p:spPr>
          <a:xfrm>
            <a:off x="7461614" y="2717171"/>
            <a:ext cx="142484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7461614" y="2875462"/>
            <a:ext cx="1424843" cy="8064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7391145" y="3057652"/>
            <a:ext cx="1533318" cy="20996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7563117" y="2934892"/>
            <a:ext cx="1393810" cy="2201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V="1">
            <a:off x="7563118" y="4151134"/>
            <a:ext cx="1330554" cy="12732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7563118" y="5742815"/>
            <a:ext cx="13613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7" name="Cloud 96"/>
          <p:cNvSpPr/>
          <p:nvPr/>
        </p:nvSpPr>
        <p:spPr bwMode="auto">
          <a:xfrm>
            <a:off x="1430219" y="3091684"/>
            <a:ext cx="919951" cy="531654"/>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01" name="Flowchart: Magnetic Disk 100"/>
          <p:cNvSpPr/>
          <p:nvPr/>
        </p:nvSpPr>
        <p:spPr>
          <a:xfrm>
            <a:off x="1850213" y="2285678"/>
            <a:ext cx="619499" cy="714555"/>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nvGrpSpPr>
          <p:cNvPr id="8" name="Group 26"/>
          <p:cNvGrpSpPr/>
          <p:nvPr/>
        </p:nvGrpSpPr>
        <p:grpSpPr>
          <a:xfrm>
            <a:off x="1336188" y="3857062"/>
            <a:ext cx="961647" cy="555752"/>
            <a:chOff x="1215691" y="4336795"/>
            <a:chExt cx="942877" cy="544904"/>
          </a:xfrm>
        </p:grpSpPr>
        <p:sp>
          <p:nvSpPr>
            <p:cNvPr id="100" name="Cloud 27"/>
            <p:cNvSpPr/>
            <p:nvPr/>
          </p:nvSpPr>
          <p:spPr bwMode="auto">
            <a:xfrm>
              <a:off x="1215691" y="4336795"/>
              <a:ext cx="942877" cy="544904"/>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Flowchart: Magnetic Disk 28"/>
            <p:cNvSpPr/>
            <p:nvPr/>
          </p:nvSpPr>
          <p:spPr>
            <a:xfrm>
              <a:off x="1528427" y="4474511"/>
              <a:ext cx="284558" cy="273888"/>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grpSp>
        <p:nvGrpSpPr>
          <p:cNvPr id="6" name="Group 7"/>
          <p:cNvGrpSpPr/>
          <p:nvPr/>
        </p:nvGrpSpPr>
        <p:grpSpPr>
          <a:xfrm>
            <a:off x="1336188" y="3857062"/>
            <a:ext cx="961647" cy="555752"/>
            <a:chOff x="1215691" y="4336795"/>
            <a:chExt cx="942877" cy="544904"/>
          </a:xfrm>
        </p:grpSpPr>
        <p:sp>
          <p:nvSpPr>
            <p:cNvPr id="30" name="Cloud 99"/>
            <p:cNvSpPr/>
            <p:nvPr/>
          </p:nvSpPr>
          <p:spPr bwMode="auto">
            <a:xfrm>
              <a:off x="1215691" y="4336795"/>
              <a:ext cx="942877" cy="544904"/>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Flowchart: Magnetic Disk 58"/>
            <p:cNvSpPr/>
            <p:nvPr/>
          </p:nvSpPr>
          <p:spPr>
            <a:xfrm>
              <a:off x="1528427" y="4474511"/>
              <a:ext cx="284558" cy="273888"/>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grpSp>
        <p:nvGrpSpPr>
          <p:cNvPr id="23" name="Group 7"/>
          <p:cNvGrpSpPr/>
          <p:nvPr/>
        </p:nvGrpSpPr>
        <p:grpSpPr>
          <a:xfrm>
            <a:off x="1336188" y="3857062"/>
            <a:ext cx="961647" cy="555752"/>
            <a:chOff x="1215691" y="4336795"/>
            <a:chExt cx="942877" cy="544904"/>
          </a:xfrm>
        </p:grpSpPr>
        <p:sp>
          <p:nvSpPr>
            <p:cNvPr id="38" name="Cloud 99"/>
            <p:cNvSpPr/>
            <p:nvPr/>
          </p:nvSpPr>
          <p:spPr bwMode="auto">
            <a:xfrm>
              <a:off x="1215691" y="4336795"/>
              <a:ext cx="942877" cy="544904"/>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Flowchart: Magnetic Disk 58"/>
            <p:cNvSpPr/>
            <p:nvPr/>
          </p:nvSpPr>
          <p:spPr>
            <a:xfrm>
              <a:off x="1528427" y="4474511"/>
              <a:ext cx="284558" cy="273888"/>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grpSp>
        <p:nvGrpSpPr>
          <p:cNvPr id="29" name="Group 7"/>
          <p:cNvGrpSpPr/>
          <p:nvPr/>
        </p:nvGrpSpPr>
        <p:grpSpPr>
          <a:xfrm>
            <a:off x="1336188" y="3857062"/>
            <a:ext cx="961647" cy="555752"/>
            <a:chOff x="1215691" y="4336795"/>
            <a:chExt cx="942877" cy="544904"/>
          </a:xfrm>
          <a:solidFill>
            <a:schemeClr val="bg1"/>
          </a:solidFill>
        </p:grpSpPr>
        <p:sp>
          <p:nvSpPr>
            <p:cNvPr id="48" name="Cloud 99"/>
            <p:cNvSpPr/>
            <p:nvPr/>
          </p:nvSpPr>
          <p:spPr bwMode="auto">
            <a:xfrm>
              <a:off x="1215691" y="4336795"/>
              <a:ext cx="942877" cy="544904"/>
            </a:xfrm>
            <a:prstGeom prst="cloud">
              <a:avLst/>
            </a:prstGeom>
            <a:grp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Flowchart: Magnetic Disk 58"/>
            <p:cNvSpPr/>
            <p:nvPr/>
          </p:nvSpPr>
          <p:spPr>
            <a:xfrm>
              <a:off x="1528427" y="4474511"/>
              <a:ext cx="284558" cy="273888"/>
            </a:xfrm>
            <a:prstGeom prst="flowChartMagneticDisk">
              <a:avLst/>
            </a:prstGeom>
            <a:grp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pic>
        <p:nvPicPr>
          <p:cNvPr id="99" name="Picture 9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19342" y="5157261"/>
            <a:ext cx="861075" cy="686529"/>
          </a:xfrm>
          <a:prstGeom prst="rect">
            <a:avLst/>
          </a:prstGeom>
        </p:spPr>
      </p:pic>
      <p:pic>
        <p:nvPicPr>
          <p:cNvPr id="18"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89964" y="5581876"/>
            <a:ext cx="601661" cy="601661"/>
          </a:xfrm>
          <a:prstGeom prst="rect">
            <a:avLst/>
          </a:prstGeom>
          <a:ln>
            <a:noFill/>
          </a:ln>
        </p:spPr>
      </p:pic>
      <p:sp>
        <p:nvSpPr>
          <p:cNvPr id="27" name="AutoShape 51"/>
          <p:cNvSpPr>
            <a:spLocks noChangeArrowheads="1"/>
          </p:cNvSpPr>
          <p:nvPr/>
        </p:nvSpPr>
        <p:spPr bwMode="auto">
          <a:xfrm rot="18935038">
            <a:off x="2870609" y="5010828"/>
            <a:ext cx="1118157" cy="31928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pic>
        <p:nvPicPr>
          <p:cNvPr id="88" name="Picture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884479">
            <a:off x="3865929" y="3981026"/>
            <a:ext cx="670832" cy="670833"/>
          </a:xfrm>
          <a:prstGeom prst="rect">
            <a:avLst/>
          </a:prstGeom>
        </p:spPr>
      </p:pic>
      <p:sp>
        <p:nvSpPr>
          <p:cNvPr id="63" name="Text Box 22"/>
          <p:cNvSpPr txBox="1">
            <a:spLocks noChangeArrowheads="1"/>
          </p:cNvSpPr>
          <p:nvPr/>
        </p:nvSpPr>
        <p:spPr bwMode="auto">
          <a:xfrm>
            <a:off x="469241" y="1801727"/>
            <a:ext cx="1555242"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Source data</a:t>
            </a:r>
            <a:endParaRPr lang="en-US" sz="1632" dirty="0">
              <a:solidFill>
                <a:srgbClr val="505050"/>
              </a:solidFill>
              <a:latin typeface="Segoe UI Light"/>
            </a:endParaRPr>
          </a:p>
        </p:txBody>
      </p:sp>
    </p:spTree>
    <p:extLst>
      <p:ext uri="{BB962C8B-B14F-4D97-AF65-F5344CB8AC3E}">
        <p14:creationId xmlns:p14="http://schemas.microsoft.com/office/powerpoint/2010/main" val="738653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8"/>
                                        </p:tgtEl>
                                        <p:attrNameLst>
                                          <p:attrName>style.visibility</p:attrName>
                                        </p:attrNameLst>
                                      </p:cBhvr>
                                      <p:to>
                                        <p:strVal val="visible"/>
                                      </p:to>
                                    </p:set>
                                  </p:childTnLst>
                                </p:cTn>
                              </p:par>
                              <p:par>
                                <p:cTn id="29" presetID="8" presetClass="emph" presetSubtype="0" repeatCount="indefinite" fill="hold" nodeType="withEffect">
                                  <p:stCondLst>
                                    <p:cond delay="0"/>
                                  </p:stCondLst>
                                  <p:endCondLst>
                                    <p:cond evt="onNext" delay="0">
                                      <p:tgtEl>
                                        <p:sldTgt/>
                                      </p:tgtEl>
                                    </p:cond>
                                  </p:endCondLst>
                                  <p:childTnLst>
                                    <p:animRot by="-21600000">
                                      <p:cBhvr>
                                        <p:cTn id="30" dur="2000" fill="hold"/>
                                        <p:tgtEl>
                                          <p:spTgt spid="54"/>
                                        </p:tgtEl>
                                        <p:attrNameLst>
                                          <p:attrName>r</p:attrName>
                                        </p:attrNameLst>
                                      </p:cBhvr>
                                    </p:animRot>
                                  </p:childTnLst>
                                </p:cTn>
                              </p:par>
                              <p:par>
                                <p:cTn id="31" presetID="8" presetClass="emph" presetSubtype="0" repeatCount="indefinite" fill="hold" nodeType="withEffect">
                                  <p:stCondLst>
                                    <p:cond delay="0"/>
                                  </p:stCondLst>
                                  <p:endCondLst>
                                    <p:cond evt="onNext" delay="0">
                                      <p:tgtEl>
                                        <p:sldTgt/>
                                      </p:tgtEl>
                                    </p:cond>
                                  </p:endCondLst>
                                  <p:childTnLst>
                                    <p:animRot by="21600000">
                                      <p:cBhvr>
                                        <p:cTn id="32" dur="2000" fill="hold"/>
                                        <p:tgtEl>
                                          <p:spTgt spid="86"/>
                                        </p:tgtEl>
                                        <p:attrNameLst>
                                          <p:attrName>r</p:attrName>
                                        </p:attrNameLst>
                                      </p:cBhvr>
                                    </p:animRot>
                                  </p:childTnLst>
                                </p:cTn>
                              </p:par>
                              <p:par>
                                <p:cTn id="33" presetID="8" presetClass="emph" presetSubtype="0" repeatCount="indefinite" fill="hold" nodeType="withEffect">
                                  <p:stCondLst>
                                    <p:cond delay="0"/>
                                  </p:stCondLst>
                                  <p:endCondLst>
                                    <p:cond evt="onNext" delay="0">
                                      <p:tgtEl>
                                        <p:sldTgt/>
                                      </p:tgtEl>
                                    </p:cond>
                                  </p:endCondLst>
                                  <p:childTnLst>
                                    <p:animRot by="-21600000">
                                      <p:cBhvr>
                                        <p:cTn id="34" dur="2000" fill="hold"/>
                                        <p:tgtEl>
                                          <p:spTgt spid="88"/>
                                        </p:tgtEl>
                                        <p:attrNameLst>
                                          <p:attrName>r</p:attrName>
                                        </p:attrNameLst>
                                      </p:cBhvr>
                                    </p:animRo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8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animBg="1"/>
      <p:bldP spid="22" grpId="0" animBg="1"/>
      <p:bldP spid="46" grpId="0" animBg="1"/>
      <p:bldP spid="47" grpId="0" animBg="1"/>
      <p:bldP spid="62" grpId="0" animBg="1"/>
      <p:bldP spid="68" grpId="0" animBg="1"/>
      <p:bldP spid="69" grpId="0" animBg="1"/>
      <p:bldP spid="72" grpId="0"/>
      <p:bldP spid="73" grpId="0"/>
      <p:bldP spid="74" grpId="0"/>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
          <p:cNvGrpSpPr/>
          <p:nvPr/>
        </p:nvGrpSpPr>
        <p:grpSpPr>
          <a:xfrm>
            <a:off x="1328379" y="1641960"/>
            <a:ext cx="2633180" cy="4563050"/>
            <a:chOff x="1301586" y="1609911"/>
            <a:chExt cx="2581783" cy="4473985"/>
          </a:xfrm>
          <a:solidFill>
            <a:schemeClr val="bg1"/>
          </a:solidFill>
        </p:grpSpPr>
        <p:sp>
          <p:nvSpPr>
            <p:cNvPr id="105" name="AutoShape 50"/>
            <p:cNvSpPr>
              <a:spLocks noChangeArrowheads="1"/>
            </p:cNvSpPr>
            <p:nvPr/>
          </p:nvSpPr>
          <p:spPr bwMode="auto">
            <a:xfrm rot="2136570">
              <a:off x="2856750" y="2467750"/>
              <a:ext cx="1026619" cy="299317"/>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6" name="AutoShape 51"/>
            <p:cNvSpPr>
              <a:spLocks noChangeArrowheads="1"/>
            </p:cNvSpPr>
            <p:nvPr/>
          </p:nvSpPr>
          <p:spPr bwMode="auto">
            <a:xfrm rot="865068">
              <a:off x="2396188" y="3307343"/>
              <a:ext cx="1076981" cy="293797"/>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7" name="AutoShape 48"/>
            <p:cNvSpPr>
              <a:spLocks noChangeArrowheads="1"/>
            </p:cNvSpPr>
            <p:nvPr/>
          </p:nvSpPr>
          <p:spPr bwMode="auto">
            <a:xfrm rot="1481098">
              <a:off x="2486583" y="2880448"/>
              <a:ext cx="1178917" cy="279529"/>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8" name="AutoShape 51"/>
            <p:cNvSpPr>
              <a:spLocks noChangeArrowheads="1"/>
            </p:cNvSpPr>
            <p:nvPr/>
          </p:nvSpPr>
          <p:spPr bwMode="auto">
            <a:xfrm>
              <a:off x="2374167" y="3807991"/>
              <a:ext cx="1044590" cy="258899"/>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9" name="Flowchart: Magnetic Disk 54"/>
            <p:cNvSpPr/>
            <p:nvPr/>
          </p:nvSpPr>
          <p:spPr>
            <a:xfrm>
              <a:off x="2228002" y="1609911"/>
              <a:ext cx="607407" cy="700608"/>
            </a:xfrm>
            <a:prstGeom prst="flowChartMagneticDisk">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nvGrpSpPr>
            <p:cNvPr id="112" name="Group 55"/>
            <p:cNvGrpSpPr/>
            <p:nvPr/>
          </p:nvGrpSpPr>
          <p:grpSpPr>
            <a:xfrm>
              <a:off x="1703524" y="4575856"/>
              <a:ext cx="703680" cy="678118"/>
              <a:chOff x="2039103" y="5087232"/>
              <a:chExt cx="703680" cy="678118"/>
            </a:xfrm>
            <a:grpFill/>
          </p:grpSpPr>
          <p:pic>
            <p:nvPicPr>
              <p:cNvPr id="110"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9103" y="5087232"/>
                <a:ext cx="516237" cy="516237"/>
              </a:xfrm>
              <a:prstGeom prst="rect">
                <a:avLst/>
              </a:prstGeom>
              <a:grpFill/>
            </p:spPr>
          </p:pic>
          <p:pic>
            <p:nvPicPr>
              <p:cNvPr id="111"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2430" y="5264997"/>
                <a:ext cx="500353" cy="500353"/>
              </a:xfrm>
              <a:prstGeom prst="rect">
                <a:avLst/>
              </a:prstGeom>
              <a:grpFill/>
            </p:spPr>
          </p:pic>
        </p:grpSp>
        <p:sp>
          <p:nvSpPr>
            <p:cNvPr id="113" name="AutoShape 51"/>
            <p:cNvSpPr>
              <a:spLocks noChangeArrowheads="1"/>
            </p:cNvSpPr>
            <p:nvPr/>
          </p:nvSpPr>
          <p:spPr bwMode="auto">
            <a:xfrm rot="20302499">
              <a:off x="2457192" y="4399892"/>
              <a:ext cx="1096332" cy="313054"/>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14" name="TextBox 75"/>
            <p:cNvSpPr txBox="1"/>
            <p:nvPr/>
          </p:nvSpPr>
          <p:spPr>
            <a:xfrm>
              <a:off x="3376687" y="2175714"/>
              <a:ext cx="303288" cy="374846"/>
            </a:xfrm>
            <a:prstGeom prst="rect">
              <a:avLst/>
            </a:prstGeom>
            <a:grpFill/>
          </p:spPr>
          <p:txBody>
            <a:bodyPr wrap="none" rtlCol="0">
              <a:spAutoFit/>
            </a:bodyPr>
            <a:lstStyle/>
            <a:p>
              <a:pPr defTabSz="932597"/>
              <a:r>
                <a:rPr lang="en-CA" sz="1836" dirty="0">
                  <a:solidFill>
                    <a:srgbClr val="505050"/>
                  </a:solidFill>
                </a:rPr>
                <a:t>E</a:t>
              </a:r>
            </a:p>
          </p:txBody>
        </p:sp>
        <p:sp>
          <p:nvSpPr>
            <p:cNvPr id="115" name="Cloud 80"/>
            <p:cNvSpPr/>
            <p:nvPr/>
          </p:nvSpPr>
          <p:spPr bwMode="auto">
            <a:xfrm>
              <a:off x="1393782" y="3052393"/>
              <a:ext cx="901995" cy="521277"/>
            </a:xfrm>
            <a:prstGeom prst="cloud">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16" name="Flowchart: Magnetic Disk 81"/>
            <p:cNvSpPr/>
            <p:nvPr/>
          </p:nvSpPr>
          <p:spPr>
            <a:xfrm>
              <a:off x="1805578" y="2262120"/>
              <a:ext cx="607407" cy="700608"/>
            </a:xfrm>
            <a:prstGeom prst="flowChartMagneticDisk">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nvGrpSpPr>
            <p:cNvPr id="119" name="Group 83"/>
            <p:cNvGrpSpPr/>
            <p:nvPr/>
          </p:nvGrpSpPr>
          <p:grpSpPr>
            <a:xfrm>
              <a:off x="1301586" y="3802832"/>
              <a:ext cx="942877" cy="544904"/>
              <a:chOff x="1215691" y="4336795"/>
              <a:chExt cx="942877" cy="544904"/>
            </a:xfrm>
            <a:grpFill/>
          </p:grpSpPr>
          <p:sp>
            <p:nvSpPr>
              <p:cNvPr id="117" name="Cloud 85"/>
              <p:cNvSpPr/>
              <p:nvPr/>
            </p:nvSpPr>
            <p:spPr bwMode="auto">
              <a:xfrm>
                <a:off x="1215691" y="4336795"/>
                <a:ext cx="942877" cy="544904"/>
              </a:xfrm>
              <a:prstGeom prst="cloud">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Flowchart: Magnetic Disk 87"/>
              <p:cNvSpPr/>
              <p:nvPr/>
            </p:nvSpPr>
            <p:spPr>
              <a:xfrm>
                <a:off x="1528427" y="4474511"/>
                <a:ext cx="284558" cy="273888"/>
              </a:xfrm>
              <a:prstGeom prst="flowChartMagneticDisk">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pic>
          <p:nvPicPr>
            <p:cNvPr id="120" name="Picture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6746" y="5493979"/>
              <a:ext cx="589917" cy="589917"/>
            </a:xfrm>
            <a:prstGeom prst="rect">
              <a:avLst/>
            </a:prstGeom>
            <a:grpFill/>
          </p:spPr>
        </p:pic>
        <p:sp>
          <p:nvSpPr>
            <p:cNvPr id="121" name="AutoShape 51"/>
            <p:cNvSpPr>
              <a:spLocks noChangeArrowheads="1"/>
            </p:cNvSpPr>
            <p:nvPr/>
          </p:nvSpPr>
          <p:spPr bwMode="auto">
            <a:xfrm rot="18935038">
              <a:off x="2745121" y="4889421"/>
              <a:ext cx="1096332" cy="313054"/>
            </a:xfrm>
            <a:prstGeom prst="rightArrow">
              <a:avLst>
                <a:gd name="adj1" fmla="val 41537"/>
                <a:gd name="adj2" fmla="val 76923"/>
              </a:avLst>
            </a:prstGeom>
            <a:grp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grpSp>
      <p:sp>
        <p:nvSpPr>
          <p:cNvPr id="43" name="AutoShape 50"/>
          <p:cNvSpPr>
            <a:spLocks noChangeArrowheads="1"/>
          </p:cNvSpPr>
          <p:nvPr/>
        </p:nvSpPr>
        <p:spPr bwMode="auto">
          <a:xfrm rot="2136570">
            <a:off x="2914503" y="2516876"/>
            <a:ext cx="1047056" cy="30527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4" name="AutoShape 51"/>
          <p:cNvSpPr>
            <a:spLocks noChangeArrowheads="1"/>
          </p:cNvSpPr>
          <p:nvPr/>
        </p:nvSpPr>
        <p:spPr bwMode="auto">
          <a:xfrm rot="865068">
            <a:off x="2444772" y="3373184"/>
            <a:ext cx="1098421" cy="29964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5" name="AutoShape 48"/>
          <p:cNvSpPr>
            <a:spLocks noChangeArrowheads="1"/>
          </p:cNvSpPr>
          <p:nvPr/>
        </p:nvSpPr>
        <p:spPr bwMode="auto">
          <a:xfrm rot="1481098">
            <a:off x="2536966" y="2937790"/>
            <a:ext cx="1202386" cy="285094"/>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6" name="AutoShape 51"/>
          <p:cNvSpPr>
            <a:spLocks noChangeArrowheads="1"/>
          </p:cNvSpPr>
          <p:nvPr/>
        </p:nvSpPr>
        <p:spPr bwMode="auto">
          <a:xfrm>
            <a:off x="2422312" y="3883798"/>
            <a:ext cx="1065385" cy="264053"/>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47" name="Flowchart: Magnetic Disk 54"/>
          <p:cNvSpPr/>
          <p:nvPr/>
        </p:nvSpPr>
        <p:spPr>
          <a:xfrm>
            <a:off x="2273238" y="1641960"/>
            <a:ext cx="619499" cy="71455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60" name="AutoShape 51"/>
          <p:cNvSpPr>
            <a:spLocks noChangeArrowheads="1"/>
          </p:cNvSpPr>
          <p:nvPr/>
        </p:nvSpPr>
        <p:spPr bwMode="auto">
          <a:xfrm rot="20302499">
            <a:off x="2506990" y="4487482"/>
            <a:ext cx="1118157" cy="31928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61" name="TextBox 75"/>
          <p:cNvSpPr txBox="1"/>
          <p:nvPr/>
        </p:nvSpPr>
        <p:spPr>
          <a:xfrm>
            <a:off x="3444789" y="2219026"/>
            <a:ext cx="309326" cy="382308"/>
          </a:xfrm>
          <a:prstGeom prst="rect">
            <a:avLst/>
          </a:prstGeom>
          <a:noFill/>
        </p:spPr>
        <p:txBody>
          <a:bodyPr wrap="none" rtlCol="0">
            <a:spAutoFit/>
          </a:bodyPr>
          <a:lstStyle/>
          <a:p>
            <a:pPr defTabSz="932597"/>
            <a:r>
              <a:rPr lang="en-CA" sz="1836" dirty="0">
                <a:solidFill>
                  <a:srgbClr val="505050"/>
                </a:solidFill>
              </a:rPr>
              <a:t>E</a:t>
            </a:r>
          </a:p>
        </p:txBody>
      </p:sp>
      <p:sp>
        <p:nvSpPr>
          <p:cNvPr id="62" name="Cloud 80"/>
          <p:cNvSpPr/>
          <p:nvPr/>
        </p:nvSpPr>
        <p:spPr bwMode="auto">
          <a:xfrm>
            <a:off x="1422411" y="3113158"/>
            <a:ext cx="919951" cy="531654"/>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Flowchart: Magnetic Disk 81"/>
          <p:cNvSpPr/>
          <p:nvPr/>
        </p:nvSpPr>
        <p:spPr>
          <a:xfrm>
            <a:off x="1842404" y="2307153"/>
            <a:ext cx="619499" cy="714555"/>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nvGrpSpPr>
          <p:cNvPr id="95" name="Group 83"/>
          <p:cNvGrpSpPr/>
          <p:nvPr/>
        </p:nvGrpSpPr>
        <p:grpSpPr>
          <a:xfrm>
            <a:off x="1328379" y="3878536"/>
            <a:ext cx="961647" cy="555752"/>
            <a:chOff x="1215691" y="4336795"/>
            <a:chExt cx="942877" cy="544904"/>
          </a:xfrm>
          <a:solidFill>
            <a:schemeClr val="bg1"/>
          </a:solidFill>
        </p:grpSpPr>
        <p:sp>
          <p:nvSpPr>
            <p:cNvPr id="92" name="Cloud 85"/>
            <p:cNvSpPr/>
            <p:nvPr/>
          </p:nvSpPr>
          <p:spPr bwMode="auto">
            <a:xfrm>
              <a:off x="1215691" y="4336795"/>
              <a:ext cx="942877" cy="544904"/>
            </a:xfrm>
            <a:prstGeom prst="cloud">
              <a:avLst/>
            </a:prstGeom>
            <a:grp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93" name="Flowchart: Magnetic Disk 87"/>
            <p:cNvSpPr/>
            <p:nvPr/>
          </p:nvSpPr>
          <p:spPr>
            <a:xfrm>
              <a:off x="1528427" y="4474511"/>
              <a:ext cx="284558" cy="273888"/>
            </a:xfrm>
            <a:prstGeom prst="flowChartMagneticDisk">
              <a:avLst/>
            </a:prstGeom>
            <a:grp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grpSp>
      <p:sp>
        <p:nvSpPr>
          <p:cNvPr id="97" name="AutoShape 51"/>
          <p:cNvSpPr>
            <a:spLocks noChangeArrowheads="1"/>
          </p:cNvSpPr>
          <p:nvPr/>
        </p:nvSpPr>
        <p:spPr bwMode="auto">
          <a:xfrm rot="18935038">
            <a:off x="2800651" y="4986756"/>
            <a:ext cx="1118157" cy="31928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2" name="Title 1"/>
          <p:cNvSpPr>
            <a:spLocks noGrp="1"/>
          </p:cNvSpPr>
          <p:nvPr>
            <p:ph type="title"/>
          </p:nvPr>
        </p:nvSpPr>
        <p:spPr/>
        <p:txBody>
          <a:bodyPr/>
          <a:lstStyle/>
          <a:p>
            <a:r>
              <a:rPr lang="en-CA" dirty="0" smtClean="0"/>
              <a:t>Microsoft enterprise (classic) BI</a:t>
            </a:r>
            <a:endParaRPr lang="en-CA" dirty="0"/>
          </a:p>
        </p:txBody>
      </p:sp>
      <p:sp>
        <p:nvSpPr>
          <p:cNvPr id="4" name="Rectangle 8"/>
          <p:cNvSpPr>
            <a:spLocks noChangeArrowheads="1"/>
          </p:cNvSpPr>
          <p:nvPr/>
        </p:nvSpPr>
        <p:spPr bwMode="auto">
          <a:xfrm>
            <a:off x="6049120" y="1882812"/>
            <a:ext cx="1739288" cy="324695"/>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SQL Server DB</a:t>
            </a:r>
          </a:p>
        </p:txBody>
      </p:sp>
      <p:sp>
        <p:nvSpPr>
          <p:cNvPr id="5" name="AutoShape 9"/>
          <p:cNvSpPr>
            <a:spLocks noChangeArrowheads="1"/>
          </p:cNvSpPr>
          <p:nvPr/>
        </p:nvSpPr>
        <p:spPr bwMode="auto">
          <a:xfrm flipH="1">
            <a:off x="6341098" y="3687686"/>
            <a:ext cx="1057260" cy="695613"/>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algn="ctr" defTabSz="932597" eaLnBrk="0" hangingPunct="0">
              <a:lnSpc>
                <a:spcPct val="90000"/>
              </a:lnSpc>
              <a:spcBef>
                <a:spcPct val="30000"/>
              </a:spcBef>
            </a:pPr>
            <a:endParaRPr lang="en-US" sz="1632" b="1" dirty="0">
              <a:solidFill>
                <a:srgbClr val="FFFFFF"/>
              </a:solidFill>
              <a:effectLst>
                <a:outerShdw blurRad="38100" dist="38100" dir="2700000" algn="tl">
                  <a:srgbClr val="000000"/>
                </a:outerShdw>
              </a:effectLst>
            </a:endParaRPr>
          </a:p>
        </p:txBody>
      </p:sp>
      <p:sp>
        <p:nvSpPr>
          <p:cNvPr id="7" name="Text Box 22"/>
          <p:cNvSpPr txBox="1">
            <a:spLocks noChangeArrowheads="1"/>
          </p:cNvSpPr>
          <p:nvPr/>
        </p:nvSpPr>
        <p:spPr bwMode="auto">
          <a:xfrm>
            <a:off x="3988690" y="2016010"/>
            <a:ext cx="2024935" cy="958583"/>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SQL Server Integration Services (SSIS)</a:t>
            </a:r>
          </a:p>
        </p:txBody>
      </p:sp>
      <p:sp>
        <p:nvSpPr>
          <p:cNvPr id="9" name="Text Box 25"/>
          <p:cNvSpPr txBox="1">
            <a:spLocks noChangeArrowheads="1"/>
          </p:cNvSpPr>
          <p:nvPr/>
        </p:nvSpPr>
        <p:spPr bwMode="auto">
          <a:xfrm flipH="1">
            <a:off x="9609754" y="3421043"/>
            <a:ext cx="2913611" cy="1861515"/>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SharePoint (with)</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Excel Services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PowerPivot for SharePoint</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SSRS SharePoint Mode</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PerformancePoint</a:t>
            </a:r>
          </a:p>
          <a:p>
            <a:pPr algn="ctr" defTabSz="932597">
              <a:lnSpc>
                <a:spcPct val="90000"/>
              </a:lnSpc>
              <a:spcBef>
                <a:spcPct val="30000"/>
              </a:spcBef>
            </a:pPr>
            <a:endParaRPr lang="en-US" sz="1632" dirty="0">
              <a:solidFill>
                <a:srgbClr val="505050"/>
              </a:solidFill>
              <a:latin typeface="Segoe UI Light"/>
            </a:endParaRPr>
          </a:p>
        </p:txBody>
      </p:sp>
      <p:sp>
        <p:nvSpPr>
          <p:cNvPr id="10" name="Rectangle 32"/>
          <p:cNvSpPr>
            <a:spLocks noChangeArrowheads="1"/>
          </p:cNvSpPr>
          <p:nvPr/>
        </p:nvSpPr>
        <p:spPr bwMode="auto">
          <a:xfrm>
            <a:off x="6207836" y="3837106"/>
            <a:ext cx="1339136" cy="555217"/>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FFFFFF"/>
                </a:solidFill>
                <a:latin typeface="Segoe UI Light"/>
              </a:rPr>
              <a:t>SQL Server DB</a:t>
            </a:r>
          </a:p>
        </p:txBody>
      </p:sp>
      <p:sp>
        <p:nvSpPr>
          <p:cNvPr id="20" name="AutoShape 61"/>
          <p:cNvSpPr>
            <a:spLocks noChangeArrowheads="1"/>
          </p:cNvSpPr>
          <p:nvPr/>
        </p:nvSpPr>
        <p:spPr bwMode="auto">
          <a:xfrm>
            <a:off x="6341098" y="2235825"/>
            <a:ext cx="654815" cy="611138"/>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defTabSz="932597"/>
            <a:endParaRPr lang="en-US" sz="1836" dirty="0">
              <a:solidFill>
                <a:srgbClr val="505050"/>
              </a:solidFill>
            </a:endParaRPr>
          </a:p>
        </p:txBody>
      </p:sp>
      <p:sp>
        <p:nvSpPr>
          <p:cNvPr id="21" name="AutoShape 62"/>
          <p:cNvSpPr>
            <a:spLocks noChangeArrowheads="1"/>
          </p:cNvSpPr>
          <p:nvPr/>
        </p:nvSpPr>
        <p:spPr bwMode="auto">
          <a:xfrm>
            <a:off x="6705296" y="2411603"/>
            <a:ext cx="654815" cy="611138"/>
          </a:xfrm>
          <a:prstGeom prst="can">
            <a:avLst>
              <a:gd name="adj" fmla="val 25000"/>
            </a:avLst>
          </a:prstGeom>
          <a:solidFill>
            <a:srgbClr val="FF0000"/>
          </a:solidFill>
          <a:ln w="9525">
            <a:solidFill>
              <a:schemeClr val="tx1">
                <a:lumMod val="50000"/>
              </a:schemeClr>
            </a:solidFill>
            <a:round/>
            <a:headEnd/>
            <a:tailEnd/>
          </a:ln>
          <a:effectLst/>
        </p:spPr>
        <p:txBody>
          <a:bodyPr wrap="none" anchor="ctr"/>
          <a:lstStyle/>
          <a:p>
            <a:pPr defTabSz="932597"/>
            <a:endParaRPr lang="en-US" sz="1836" dirty="0">
              <a:solidFill>
                <a:srgbClr val="505050"/>
              </a:solidFill>
            </a:endParaRPr>
          </a:p>
        </p:txBody>
      </p:sp>
      <p:sp>
        <p:nvSpPr>
          <p:cNvPr id="22" name="AutoShape 64"/>
          <p:cNvSpPr>
            <a:spLocks noChangeArrowheads="1"/>
          </p:cNvSpPr>
          <p:nvPr/>
        </p:nvSpPr>
        <p:spPr bwMode="auto">
          <a:xfrm>
            <a:off x="5301787" y="3855595"/>
            <a:ext cx="827315" cy="352597"/>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65" name="Cube 64"/>
          <p:cNvSpPr/>
          <p:nvPr/>
        </p:nvSpPr>
        <p:spPr>
          <a:xfrm>
            <a:off x="6209597" y="5065323"/>
            <a:ext cx="852968" cy="821814"/>
          </a:xfrm>
          <a:prstGeom prst="cube">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66" name="Text Box 22"/>
          <p:cNvSpPr txBox="1">
            <a:spLocks noChangeArrowheads="1"/>
          </p:cNvSpPr>
          <p:nvPr/>
        </p:nvSpPr>
        <p:spPr bwMode="auto">
          <a:xfrm>
            <a:off x="6187987" y="1281071"/>
            <a:ext cx="1555242"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Storage</a:t>
            </a:r>
            <a:endParaRPr lang="en-US" sz="1632" dirty="0">
              <a:solidFill>
                <a:srgbClr val="505050"/>
              </a:solidFill>
              <a:latin typeface="Segoe UI Light"/>
            </a:endParaRPr>
          </a:p>
        </p:txBody>
      </p:sp>
      <p:sp>
        <p:nvSpPr>
          <p:cNvPr id="67" name="Text Box 22"/>
          <p:cNvSpPr txBox="1">
            <a:spLocks noChangeArrowheads="1"/>
          </p:cNvSpPr>
          <p:nvPr/>
        </p:nvSpPr>
        <p:spPr bwMode="auto">
          <a:xfrm>
            <a:off x="8704476" y="1251618"/>
            <a:ext cx="3255100"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Design and Visualization</a:t>
            </a:r>
          </a:p>
        </p:txBody>
      </p:sp>
      <p:sp>
        <p:nvSpPr>
          <p:cNvPr id="68" name="AutoShape 64"/>
          <p:cNvSpPr>
            <a:spLocks noChangeArrowheads="1"/>
          </p:cNvSpPr>
          <p:nvPr/>
        </p:nvSpPr>
        <p:spPr bwMode="auto">
          <a:xfrm rot="16200000">
            <a:off x="6579068" y="3175481"/>
            <a:ext cx="564092" cy="35259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69" name="AutoShape 64"/>
          <p:cNvSpPr>
            <a:spLocks noChangeArrowheads="1"/>
          </p:cNvSpPr>
          <p:nvPr/>
        </p:nvSpPr>
        <p:spPr bwMode="auto">
          <a:xfrm rot="5400000">
            <a:off x="6587679" y="4575745"/>
            <a:ext cx="564092" cy="35259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0" name="Cube 69"/>
          <p:cNvSpPr/>
          <p:nvPr/>
        </p:nvSpPr>
        <p:spPr>
          <a:xfrm>
            <a:off x="6608647" y="5195253"/>
            <a:ext cx="852968" cy="821814"/>
          </a:xfrm>
          <a:prstGeom prst="cube">
            <a:avLst/>
          </a:prstGeom>
          <a:solidFill>
            <a:schemeClr val="accent5"/>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71" name="Rectangle 8"/>
          <p:cNvSpPr>
            <a:spLocks noChangeArrowheads="1"/>
          </p:cNvSpPr>
          <p:nvPr/>
        </p:nvSpPr>
        <p:spPr bwMode="auto">
          <a:xfrm>
            <a:off x="5623005" y="6086590"/>
            <a:ext cx="2561811" cy="785741"/>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SQL Server Analysis Services Multidimensional and Tabular modes</a:t>
            </a:r>
          </a:p>
        </p:txBody>
      </p:sp>
      <p:sp>
        <p:nvSpPr>
          <p:cNvPr id="74" name="TextBox 73"/>
          <p:cNvSpPr txBox="1"/>
          <p:nvPr/>
        </p:nvSpPr>
        <p:spPr>
          <a:xfrm>
            <a:off x="5514438" y="3592850"/>
            <a:ext cx="301152" cy="382308"/>
          </a:xfrm>
          <a:prstGeom prst="rect">
            <a:avLst/>
          </a:prstGeom>
          <a:noFill/>
          <a:ln>
            <a:noFill/>
          </a:ln>
        </p:spPr>
        <p:txBody>
          <a:bodyPr wrap="none" rtlCol="0">
            <a:spAutoFit/>
          </a:bodyPr>
          <a:lstStyle/>
          <a:p>
            <a:pPr defTabSz="932597"/>
            <a:r>
              <a:rPr lang="en-CA" sz="1836" dirty="0">
                <a:solidFill>
                  <a:srgbClr val="505050"/>
                </a:solidFill>
              </a:rPr>
              <a:t>L</a:t>
            </a:r>
          </a:p>
        </p:txBody>
      </p:sp>
      <p:pic>
        <p:nvPicPr>
          <p:cNvPr id="1028" name="Picture 4" descr="https://encrypted-tbn0.gstatic.com/images?q=tbn:ANd9GcQY6s5NLG7OFAs9x_0SwrpJXfgm6xdXDyLzmaRZsrUyxAoFGvA"/>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7541" y="3633826"/>
            <a:ext cx="586830" cy="90692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descr="https://encrypted-tbn0.gstatic.com/images?q=tbn:ANd9GcQY6s5NLG7OFAs9x_0SwrpJXfgm6xdXDyLzmaRZsrUyxAoFGvA"/>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56345" y="2197902"/>
            <a:ext cx="586830" cy="906920"/>
          </a:xfrm>
          <a:prstGeom prst="rect">
            <a:avLst/>
          </a:prstGeom>
          <a:noFill/>
          <a:extLst>
            <a:ext uri="{909E8E84-426E-40DD-AFC4-6F175D3DCCD1}">
              <a14:hiddenFill xmlns:a14="http://schemas.microsoft.com/office/drawing/2010/main">
                <a:solidFill>
                  <a:srgbClr val="FFFFFF"/>
                </a:solidFill>
              </a14:hiddenFill>
            </a:ext>
          </a:extLst>
        </p:spPr>
      </p:pic>
      <p:sp>
        <p:nvSpPr>
          <p:cNvPr id="79" name="Text Box 25"/>
          <p:cNvSpPr txBox="1">
            <a:spLocks noChangeArrowheads="1"/>
          </p:cNvSpPr>
          <p:nvPr/>
        </p:nvSpPr>
        <p:spPr bwMode="auto">
          <a:xfrm flipH="1">
            <a:off x="9601675" y="2127957"/>
            <a:ext cx="1359182" cy="1016263"/>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SQL Server Reporting Services (SSRS)</a:t>
            </a:r>
          </a:p>
        </p:txBody>
      </p:sp>
      <p:sp>
        <p:nvSpPr>
          <p:cNvPr id="80" name="Text Box 25"/>
          <p:cNvSpPr txBox="1">
            <a:spLocks noChangeArrowheads="1"/>
          </p:cNvSpPr>
          <p:nvPr/>
        </p:nvSpPr>
        <p:spPr bwMode="auto">
          <a:xfrm flipH="1">
            <a:off x="9953606" y="5449472"/>
            <a:ext cx="2350297" cy="1246787"/>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Excel</a:t>
            </a:r>
          </a:p>
          <a:p>
            <a:pPr defTabSz="932597">
              <a:lnSpc>
                <a:spcPct val="90000"/>
              </a:lnSpc>
              <a:spcBef>
                <a:spcPct val="30000"/>
              </a:spcBef>
            </a:pPr>
            <a:r>
              <a:rPr lang="en-US" sz="1632" dirty="0">
                <a:solidFill>
                  <a:srgbClr val="505050"/>
                </a:solidFill>
                <a:latin typeface="Segoe UI Light"/>
              </a:rPr>
              <a:t>SQL Data Tools</a:t>
            </a:r>
          </a:p>
          <a:p>
            <a:pPr defTabSz="932597">
              <a:lnSpc>
                <a:spcPct val="90000"/>
              </a:lnSpc>
              <a:spcBef>
                <a:spcPct val="30000"/>
              </a:spcBef>
            </a:pPr>
            <a:r>
              <a:rPr lang="en-US" sz="1632" dirty="0">
                <a:solidFill>
                  <a:srgbClr val="505050"/>
                </a:solidFill>
                <a:latin typeface="Segoe UI Light"/>
              </a:rPr>
              <a:t>Report Builder</a:t>
            </a:r>
          </a:p>
          <a:p>
            <a:pPr defTabSz="932597">
              <a:lnSpc>
                <a:spcPct val="90000"/>
              </a:lnSpc>
              <a:spcBef>
                <a:spcPct val="30000"/>
              </a:spcBef>
            </a:pPr>
            <a:r>
              <a:rPr lang="en-US" sz="1632" dirty="0">
                <a:solidFill>
                  <a:srgbClr val="505050"/>
                </a:solidFill>
                <a:latin typeface="Segoe UI Light"/>
              </a:rPr>
              <a:t>3</a:t>
            </a:r>
            <a:r>
              <a:rPr lang="en-US" sz="1632" baseline="30000" dirty="0">
                <a:solidFill>
                  <a:srgbClr val="505050"/>
                </a:solidFill>
                <a:latin typeface="Segoe UI Light"/>
              </a:rPr>
              <a:t>rd</a:t>
            </a:r>
            <a:r>
              <a:rPr lang="en-US" sz="1632" dirty="0">
                <a:solidFill>
                  <a:srgbClr val="505050"/>
                </a:solidFill>
                <a:latin typeface="Segoe UI Light"/>
              </a:rPr>
              <a:t> party tools</a:t>
            </a:r>
          </a:p>
        </p:txBody>
      </p:sp>
      <p:cxnSp>
        <p:nvCxnSpPr>
          <p:cNvPr id="77" name="Straight Arrow Connector 76"/>
          <p:cNvCxnSpPr/>
          <p:nvPr/>
        </p:nvCxnSpPr>
        <p:spPr>
          <a:xfrm>
            <a:off x="7461614" y="2717171"/>
            <a:ext cx="142484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7461614" y="2875462"/>
            <a:ext cx="1424843" cy="8064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7391145" y="3057652"/>
            <a:ext cx="1667285" cy="24363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7563117" y="2934892"/>
            <a:ext cx="1393810" cy="2201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V="1">
            <a:off x="7563118" y="4151134"/>
            <a:ext cx="1330554" cy="12732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7563118" y="5742815"/>
            <a:ext cx="13613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9" name="Picture 9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7134" y="5680273"/>
            <a:ext cx="861075" cy="686529"/>
          </a:xfrm>
          <a:prstGeom prst="rect">
            <a:avLst/>
          </a:prstGeom>
        </p:spPr>
      </p:pic>
      <p:sp>
        <p:nvSpPr>
          <p:cNvPr id="49" name="Text Box 22"/>
          <p:cNvSpPr txBox="1">
            <a:spLocks noChangeArrowheads="1"/>
          </p:cNvSpPr>
          <p:nvPr/>
        </p:nvSpPr>
        <p:spPr bwMode="auto">
          <a:xfrm>
            <a:off x="3988690" y="1337767"/>
            <a:ext cx="2024935"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ETL</a:t>
            </a:r>
          </a:p>
        </p:txBody>
      </p:sp>
      <p:sp>
        <p:nvSpPr>
          <p:cNvPr id="1024" name="AutoShape 50"/>
          <p:cNvSpPr>
            <a:spLocks noChangeArrowheads="1"/>
          </p:cNvSpPr>
          <p:nvPr/>
        </p:nvSpPr>
        <p:spPr bwMode="auto">
          <a:xfrm rot="2136570">
            <a:off x="2914503" y="2516876"/>
            <a:ext cx="1047056" cy="305276"/>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29" name="Flowchart: Magnetic Disk 54"/>
          <p:cNvSpPr/>
          <p:nvPr/>
        </p:nvSpPr>
        <p:spPr>
          <a:xfrm>
            <a:off x="2273238" y="1641960"/>
            <a:ext cx="619499" cy="71455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1034" name="TextBox 75"/>
          <p:cNvSpPr txBox="1"/>
          <p:nvPr/>
        </p:nvSpPr>
        <p:spPr>
          <a:xfrm>
            <a:off x="3444789" y="2219026"/>
            <a:ext cx="309326" cy="382308"/>
          </a:xfrm>
          <a:prstGeom prst="rect">
            <a:avLst/>
          </a:prstGeom>
          <a:noFill/>
        </p:spPr>
        <p:txBody>
          <a:bodyPr wrap="none" rtlCol="0">
            <a:spAutoFit/>
          </a:bodyPr>
          <a:lstStyle/>
          <a:p>
            <a:pPr defTabSz="932597"/>
            <a:r>
              <a:rPr lang="en-CA" sz="1836" dirty="0">
                <a:solidFill>
                  <a:srgbClr val="505050"/>
                </a:solidFill>
              </a:rPr>
              <a:t>E</a:t>
            </a:r>
          </a:p>
        </p:txBody>
      </p:sp>
      <p:pic>
        <p:nvPicPr>
          <p:cNvPr id="146" name="Picture 1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19843" y="3231646"/>
            <a:ext cx="670833" cy="670832"/>
          </a:xfrm>
          <a:prstGeom prst="rect">
            <a:avLst/>
          </a:prstGeom>
        </p:spPr>
      </p:pic>
      <p:pic>
        <p:nvPicPr>
          <p:cNvPr id="147" name="Picture 1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89691">
            <a:off x="4381218" y="3859834"/>
            <a:ext cx="670833" cy="670832"/>
          </a:xfrm>
          <a:prstGeom prst="rect">
            <a:avLst/>
          </a:prstGeom>
        </p:spPr>
      </p:pic>
      <p:sp>
        <p:nvSpPr>
          <p:cNvPr id="148" name="TextBox 147"/>
          <p:cNvSpPr txBox="1"/>
          <p:nvPr/>
        </p:nvSpPr>
        <p:spPr>
          <a:xfrm>
            <a:off x="4466809" y="4958057"/>
            <a:ext cx="314231" cy="382308"/>
          </a:xfrm>
          <a:prstGeom prst="rect">
            <a:avLst/>
          </a:prstGeom>
          <a:noFill/>
        </p:spPr>
        <p:txBody>
          <a:bodyPr wrap="none" rtlCol="0">
            <a:spAutoFit/>
          </a:bodyPr>
          <a:lstStyle/>
          <a:p>
            <a:pPr defTabSz="932597"/>
            <a:r>
              <a:rPr lang="en-CA" sz="1836" dirty="0">
                <a:solidFill>
                  <a:srgbClr val="505050"/>
                </a:solidFill>
              </a:rPr>
              <a:t>T</a:t>
            </a:r>
          </a:p>
        </p:txBody>
      </p:sp>
      <p:pic>
        <p:nvPicPr>
          <p:cNvPr id="149" name="Picture 14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8884479">
            <a:off x="3811877" y="4149054"/>
            <a:ext cx="670832" cy="670833"/>
          </a:xfrm>
          <a:prstGeom prst="rect">
            <a:avLst/>
          </a:prstGeom>
        </p:spPr>
      </p:pic>
      <p:sp>
        <p:nvSpPr>
          <p:cNvPr id="73" name="Text Box 22"/>
          <p:cNvSpPr txBox="1">
            <a:spLocks noChangeArrowheads="1"/>
          </p:cNvSpPr>
          <p:nvPr/>
        </p:nvSpPr>
        <p:spPr bwMode="auto">
          <a:xfrm>
            <a:off x="469241" y="1801727"/>
            <a:ext cx="1555242" cy="382308"/>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2040" dirty="0">
                <a:solidFill>
                  <a:srgbClr val="505050"/>
                </a:solidFill>
                <a:latin typeface="Segoe UI Light"/>
              </a:rPr>
              <a:t>Source data</a:t>
            </a:r>
            <a:endParaRPr lang="en-US" sz="1632" dirty="0">
              <a:solidFill>
                <a:srgbClr val="505050"/>
              </a:solidFill>
              <a:latin typeface="Segoe UI Light"/>
            </a:endParaRPr>
          </a:p>
        </p:txBody>
      </p:sp>
    </p:spTree>
    <p:extLst>
      <p:ext uri="{BB962C8B-B14F-4D97-AF65-F5344CB8AC3E}">
        <p14:creationId xmlns:p14="http://schemas.microsoft.com/office/powerpoint/2010/main" val="362562099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39" y="429081"/>
            <a:ext cx="11887878" cy="917575"/>
          </a:xfrm>
        </p:spPr>
        <p:txBody>
          <a:bodyPr/>
          <a:lstStyle/>
          <a:p>
            <a:r>
              <a:rPr lang="en-CA" dirty="0" smtClean="0"/>
              <a:t>Microsoft personal BI (All in Excel)</a:t>
            </a:r>
            <a:endParaRPr lang="en-CA" dirty="0"/>
          </a:p>
        </p:txBody>
      </p:sp>
      <p:sp>
        <p:nvSpPr>
          <p:cNvPr id="70" name="Cube 69"/>
          <p:cNvSpPr/>
          <p:nvPr/>
        </p:nvSpPr>
        <p:spPr>
          <a:xfrm>
            <a:off x="4117722" y="4737714"/>
            <a:ext cx="1087913" cy="1084641"/>
          </a:xfrm>
          <a:prstGeom prst="cube">
            <a:avLst/>
          </a:prstGeom>
          <a:solidFill>
            <a:schemeClr val="accent5"/>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pic>
        <p:nvPicPr>
          <p:cNvPr id="2050"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6325" y="2535333"/>
            <a:ext cx="1227777" cy="920833"/>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103" name="AutoShape 64"/>
          <p:cNvSpPr>
            <a:spLocks noChangeArrowheads="1"/>
          </p:cNvSpPr>
          <p:nvPr/>
        </p:nvSpPr>
        <p:spPr bwMode="auto">
          <a:xfrm rot="5400000">
            <a:off x="4185874" y="4029156"/>
            <a:ext cx="1176296" cy="127618"/>
          </a:xfrm>
          <a:prstGeom prst="rightArrow">
            <a:avLst>
              <a:gd name="adj1" fmla="val 41537"/>
              <a:gd name="adj2" fmla="val 76923"/>
            </a:avLst>
          </a:prstGeom>
          <a:noFill/>
          <a:ln w="9525">
            <a:solidFill>
              <a:schemeClr val="tx1"/>
            </a:solidFill>
            <a:miter lim="800000"/>
            <a:headEnd/>
            <a:tailEnd/>
          </a:ln>
          <a:effectLst/>
        </p:spPr>
        <p:txBody>
          <a:bodyPr wrap="none" anchor="ctr"/>
          <a:lstStyle/>
          <a:p>
            <a:pPr defTabSz="932597"/>
            <a:endParaRPr lang="en-US" sz="1836" dirty="0">
              <a:solidFill>
                <a:srgbClr val="505050"/>
              </a:solidFill>
            </a:endParaRPr>
          </a:p>
        </p:txBody>
      </p:sp>
      <p:sp>
        <p:nvSpPr>
          <p:cNvPr id="106" name="Text Box 25"/>
          <p:cNvSpPr txBox="1">
            <a:spLocks noChangeArrowheads="1"/>
          </p:cNvSpPr>
          <p:nvPr/>
        </p:nvSpPr>
        <p:spPr bwMode="auto">
          <a:xfrm flipH="1">
            <a:off x="4148630" y="2196845"/>
            <a:ext cx="2006083" cy="324695"/>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Worksheets</a:t>
            </a:r>
          </a:p>
        </p:txBody>
      </p:sp>
      <p:sp>
        <p:nvSpPr>
          <p:cNvPr id="107" name="Text Box 25"/>
          <p:cNvSpPr txBox="1">
            <a:spLocks noChangeArrowheads="1"/>
          </p:cNvSpPr>
          <p:nvPr/>
        </p:nvSpPr>
        <p:spPr bwMode="auto">
          <a:xfrm flipH="1">
            <a:off x="4117723" y="5828074"/>
            <a:ext cx="2006083" cy="555217"/>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Tabular Data Model (</a:t>
            </a:r>
            <a:r>
              <a:rPr lang="en-US" sz="1632" dirty="0" err="1">
                <a:solidFill>
                  <a:srgbClr val="505050"/>
                </a:solidFill>
                <a:latin typeface="Segoe UI Light"/>
              </a:rPr>
              <a:t>xVelocity</a:t>
            </a:r>
            <a:r>
              <a:rPr lang="en-US" sz="1632" dirty="0">
                <a:solidFill>
                  <a:srgbClr val="505050"/>
                </a:solidFill>
                <a:latin typeface="Segoe UI Light"/>
              </a:rPr>
              <a:t>)</a:t>
            </a:r>
          </a:p>
        </p:txBody>
      </p:sp>
      <p:sp>
        <p:nvSpPr>
          <p:cNvPr id="11" name="AutoShape 4" descr="data:image/jpeg;base64,/9j/4AAQSkZJRgABAQAAAQABAAD/2wCEAAkGBhQRERIUExQSFBUUGRgXGBgYGBUXFxUXExcZFRUaFhwXHSYeFxkjGRgVHy8gIycpLCwsFx4xNTAqNSYrLCkBCQoKDgwOGg8PGTAiHyQvNTIsLyksKTUsLC8pLy8vKSopLDU1LDUqLiw1LDE0LCksLywsKS0qLCksKikpLCwqKv/AABEIAKoBKAMBIgACEQEDEQH/xAAbAAACAwEBAQAAAAAAAAAAAAAABAIDBQEGB//EAEkQAAEDAgMCCgYHBQcDBQAAAAEAAhEDIQQSMUFRBRMiMlJhcYGRwQYUQqGx0RUjU3KSsvBUc4LT4QcWM2KToqMkQ/EXNGOD0v/EABoBAQADAQEBAAAAAAAAAAAAAAABAgUEBgP/xAA6EQACAQIDBAYHBwQDAAAAAAAAAQIDEQQSMQUhUXETFEFhkaEiU4HB0eHwBhUjUmKx8UJykuIyMzT/2gAMAwEAAhEDEQA/AI4T06xReS7FZCQOXxdAuNwIJyTABJ7l2v6f4xruTis1hcMoi8X9jYV9ixuHY0NhlMSQOY06qGBotcXS2m4DQhjADYG0TOqplfE4urVLf8/3+I3VquB5LJG+QL32dw8epQpYl0OL2ZA0TqDNpdomsoWRisU6HaFvKBsJjS28mYA2lXO0T/6h/KLajgQ0jJUyAZgCQAIsJiTrBO4JjB4Co6c5rMjT657id21X4PhIU2NZVD2vYADyHuBi0tLQQQdd40MFL1OGWyfragvpxTt5301f0itu8Zw+Kqte+kRxmSCH2BLXAxmAgEggi2oTPrNSB9WZ7RbnfJvidyUwRJNSqQWh2QCQAYaNSNkkm26NDIDVGvJF5Btptg7YUPUsTbXfMZIuLzsm6trvcAMrZ330EE/GB3petWgkTG639FKS5oII27hN1UEBiqs/4Vp1zDTs8P1rZRrvJEsyjfIN4v75Hh3BbUGmQ9s+Ssptd7WXunzQEa9ZwIyszDtA+KlQqOM5m5Y0uDPyuplqSrVnNLjYAaWEdQ33QFj8TUBdFOY05QuN/wCt6nhqz3E5mZRAvIMk7I6la2DB3hUY/FCk0OyzJDfxGEAV8RUDobTzDfIvafjZWse7JJbDo5szfdKTwOPzPLHASACDv3zaBqEzi8waMmWZEzaB1dcwgKnYqqP+1P8AELR8dn6C67E1IH1epvcWEx8IPio1mVOLbEZ+TMZQNOVqDaVbiGuyjKWgyOrZ19aAnhnucCXMyGdJBkbDZVPxNQTFObmOULibG+2NiYa214WVQ4WLg1waA0xIPsgEgmQL3jxQDXrdX7IW15Q6pj367lKjj5PKLG/xtN7f18EvwgzPUDSJAYXRsLpAE9nn2JOgGl7AW0Ic5wgEOJykggW1FpPWdFFy1ktTfa4G4uurKfTFGtTyANFQOzNAtLcpDo2EAkdfXAh8u5JJERJ02KSGrFyEnhceyoYBE7iIJ10v1HwUqtfKTIAb0o27oF+9CBpCUxb3CkSOS6AbQYO0Xt1LP4Lxb3VIc4kQTzWAeICA20LOxWOcwnksyjac3vhpTeGqZ2tdAuJ2x3SAUBchIvxJDtmsRZNVND2FAWISNKsTE2v1b/kmardIIHdKAtQq26Xi21CAqq5jqyYNrjfZRZmbYU9OsRHVeybQgKOOfJ5HZcXE2Vb2k/8Ab0INiBcGQrq9JpgutsF413ddlX6o06E9oP66kB0VXk8y0i8jTb5qupTMn6ueuY29qYo0A3Se8k/FWIBeqDAGWRtE6aR+upV06cEfVkfxWG8wmwuoBOtSJJ+rmTrMW/UIfhmua0OblgmASDe/jaVM4Vgi5GwcqJ6h4KQw7RrBg2zXg9U6IClwYJl7hvuQusfTBkOO/Uxu802GhGVAQNW0iTtA32kaqh7w6ZY89oIBiY29SaIS/qu57p01/UICQqGOS02tBtu8lCrLxDqUiQYJbqNO9MgKNWiHaoBZjS0ktpQSOkIMaKGMxMNJeC0DS7STZ0jWNE1TwwaZBd3klSqsaQQ4AjbMR3ygEn0m1aTQ1z2gwQRExlkC+ltytfgg5rG5nciL9jC3b1GUzAIGkbP6KQCAoJLABDnbzttAn/wqHU22+rcANwjwAsnlyEBlVXl1azTPFwA60y8TO60+CtpZsw+oImJdnboNJgyY3LtaDiIMQaZB73RHvVtDg5rHAgvtsL3EXEXBMHae1Qi0ijHE8dQhuaz925u/vThJyjka6iyXxP8AjUP4/gE7m2IhLRfXaLte77P3tXahcHGGAjfI81eHjeFW/DgmZPcY/WikqceJbput3qvD07zkymNZnuTDRCHPA1IHagF6j3lpBpzIg8obdVYKjo5sEaCRfRXSuIBCvS4y5pmR/mjcR70zh22yluUCwEzaFdnG8IKAXpgzdgHXI+CK5JMcXmGy481OlhQ3SfExdR9WbOpkydb3In4BAcY4hrpblAGy/gAhTp4YAzc9pJHguoBcVXdL3BSYXumHC28dUqDdArsL7Xb5BAV1cM9wIcWkHZCrocG5DLQxp0kDYtBCAW4up0m+COLqdJvgmUIBbi6nSb4I4up0m+CZQgEq2Dc+MxaYuLaFU/Q46NO3Uf1sC00IBKhg3MBDcjQdw7lZxdTpN8FkmhiIaxjXBvKBLnMLnAtMFxzEh+aLtJBkyBomuD/WMzeNJPOmBTDRYRoS4jNMaWN9LgOcXU6TfBLVuCc7szgwk62N7RfuS9GhiRMmJJqWIdcxFM5hZoj2d+oUKLsQHS6xe4MAOQw0gknk2lpm9pAE3QGpxdTpN8EcXU6TfBJ4MV87C/NF808V1wXZdNkBu+5tfVQC3F1Ok3wXH0ahEFzfBNIQGczguDIFMGZmNoTHF1Ok3wTKEAtxdTpN8EcXU6TfBMoQGXjeC31IOZgcJiWyDMEhwtIkNNiDIF0l9F1G7cMP/rqfety7ae5ehS+IeBmJaXaWAk3kad6WLZmI4ehULw91Wm50QABAANzAN93gFfiMA6pGbKY7dvYrcI5rgSKbmQfablJtNvFNIQ3czPocdGn4JltGoAAHNgdSaQhAtxdTpN8FVXoOIAeWETaRtIIt3Ep5BCAzcO3ICGFgAdDg0aOjb1xHuUMfintaMroLnBoMC06m+2Ae+E7iWgAQBc/NZ3CWlP8AeN+DlDLR1IVeCKNuMNQkiSczyLz1yNqtZRpO0qVjAJs+poNdqaxNSGt+sDLAc0OudPgrG1QGwajc0G/J2zFupLEZpcRFtCkSG8ZWkmIz1NfGFTWwVB0ZzVMCYLnmJE79y2MOwhvKcHHeABPgrISwzT4mYaXFcW5j3lhLWlriXCHWBbmu0gx1RNtCOJjhXmN+/T/MEKUJN2TON0CuwvtdvkFS3QK7C+12+QQgYQqjhhMy7xIXPVhvd4mfFAXIWVjOE8PSs+sARqM0u7wLqqjw/hXGBXH8RLR/uACmKc3aO/kRUappOe5PS+6/I2kKhtAESHOI2EOMdy6cKJ1cNupUElyErVYwRLnA/eM6qba7G2zddyT8UBehVjENO0KxACFU7Dgmb9xI+CryM6X+7dPXbUoQ3YZQleLZEZv939dLKTaTTo4n+KZHX4qbMXQwhUeqC/Ov1ldOGG93bmMqCS5C4AuoAQhCAFBvOPd5qag3nHu80BNCEIAQhCAEIQgKMXoO0eazeEtKf7xvwctLF6DtHms3hLSn+8b8HKGWjqNY10MZek3m8+NxsJ2/1XOJcTIZhz13n8vcu40wxn+GObd/YbC4v39y5SpuaSW0aQJ1IdBP+3qUlRygCGgENBA0boOywVihSJIGYAHaAZHjAnwU0AlwrzG/fZ+YIRwrzG/fZ+YIREy0RFug7Ffhfa7fIKhug7Ffhfa7fIIQXPeACSQALknQAayvnnpH6YPrEspEspaSLOf1naG9XjuG76e8JFlFtMWNUmfutgkd5Lfevny4cTVd8iNvZ2Fi49LJcviCH6oQ/VauwP8Atny95577bf8Ampf3e40OB+H6uGdLDLdrDzT8j1hfTeCeFGYimKjNDYja0jUFfIF6T0F4SNPEcWTyaoj+JoJafiO9bmPwsZwdSK3rzPG7H2hOlVVGTvF7uT7LHsvSXEup0C5hqh0tH1VMVX3PRJFutUUcW806ZLqgljCc2HcXTAJzBpIaZIkbNmhTXpADxJhoddti8U9vSPwSlNpy0+S4chvNxECYFteV27V5nPPNlt6Pv529/sPcWp9l83ttb9r+ZqcHucWAudmnew0yBpBaeufHvTKWwFbM24iIHODzoLkjUplXAtWo1C4FtTK20tygze9zovm+M9G8QajyKL4LnEWGhJhfSK7KpcMjmBtpBaSTe+0RZfM8bwPiDUqEUa5Bc6OQ/TMY2LV2a2nKzS5/yjz23IqUYXi3rp7O5kf7sYn7B/gFueh3Atalic1Sm5rcrhJG0wvP/QuJ+xr/AIH/ACR9C4n7Gv8Agf8AJalS9SDi5rf3fM89QtRqRqKlK6d9f9T60EFfJfobE/Y1/wAD/kj6GxP2Nf8AA/5LN+7oesX17Td+/KnqH4v4H1tcWR6J0XMwlNr2ua4Z5DgQRL3ESD1LXWXUjkk43vY9BRqdJTjNq10nbhc6gIQFQ+oKDece7zU1BvOPd5oCaEIQAhCEAIQhAUYvQdo81m8JaU/3jfg5aWL0HaPNZvCWlP8AeN+DlDLR1GsYwlrIa083nGNh6wl3YGZnDj/UiZ1TGMo5ms+rD+bqYixvof0VT6qPsH6HSoIvFueNezYpKjWCaWy3iwxushwIJ002JtKOxbwY4p56wWR73W/Xeyx0gGCJ2HUdqAU4V5jfvs/MEI4V5jfvs/MEIiZaIizQdgV+F9rt8gqGaDsCvwvtdvkEIPF/2iTxtHdkPjmv5LyS+jemvA5rU2PFjTJn7rtfAhvvXlsPwcxmyTvPkNi5upVK1RtacTdw+Np0qEU9eBl4fg979BA3mw/ql8ZDCJPJOjosfkVu8IVsrDvNh5+5I0aYfTLXCRpHv81z4rHS2RNdDvf9V+D05GNiOg2viVg8QrKzayven/F9UZoWhwB/7rDx9oz8wn3LBx2CfQdYnKdDv6j1r1H9nGHdWxGdwGWiJne5wIaPCT3Det3DfaGliYZZRs2t1t6+RjYz7GVsLJV6NRSgmr33SW/wfin3H0ThXCPqU8tNzGukGXNDxA1sUueCnFrQfV3ENaCXUgQSBBiCIHUtVC4jXzbsophMGWGTxezmsymwA36JtCFJUXqtqZxlLAy0yCXdcbF8zxuDxPGVIZiIzOiG1IiTEWX0qu6rmGQUy205iQdbxA3L5rjcbieMqQ/ERmdEOqREmIutXZt7ytb2nntu5csM1+3T2FHqWJ6GI/DU+SPUsT0MR+Gp8kevYnp4j8VT5rvr2J6eI/FU+a2PT7jzH4f6vI56liehiPw1Pkj1LE9DEfhqfJHr2J6eI/FU+aPXsT08R+Kp809PuH4f6vI76liehiPw1Pkj1LE9DEfhqfJHr2J6eI/FU+a569ieniPxVPmnp9w/D/V5D3AmExAxFEuZXDQ9sy2pETeZ2L6YF8z4ExmIOIohz65aXtmXVIibzJ0X0wLF2jfPG9tOw9TsPL0cst9e3kdUG8493mpqDece7zWYb5NCrLzu967mO73oCaFAPO73hczno+9AWIVYeej713Od3vQFeL0HaPNZvCWlP9434OWlitB2hZvCWlP9434OUMtHUYx1LMxnIz83bYWN9Dfu26qHFj7PECx0eY2f51PGsljOS93N5uyxuqpGn/VjZ7Vu9SVJOYL8jE23PdGuzlhN4OtIjLUEbX6n3kq2jSyiJcesmSrEAlwrzG/fZ+YIRwrzG/fZ+YIREy0RFmg7Ar8L7Xb5BUM0HYFfhfa7fIIQXubIg3BXleFuAXUyXMBczcLlvzHWvVoX0p1HB7iUz5NwjWzPjY23ft+XcuYF1yO/9eK+mYvgShVMvpMJ3xB8RdV0PRvDsMtpMnrl35iVhYzZ9TEyk3Jbzgw1CrRxixLadn5PdbwPGYTgJ2KluXkHVx0HYdp7F7bgTgWnhKLaVMWFyTq5x1c7r+QCea2LCy6vvgNnwwcbJ3b7fgjcxWNniPR0jwBCELSOEEIQgI1GyCASJESNR1qNCkWtALi87zEnwACsQgKatAlzSHuaBqBEO01nyVyEIBam0smXVKkknRvJ6rAb/cis01BAdUp7ZAHhygR/4TKEBwBUsw5D3OzuIOjbZRYaWnYdu1XoQFdamXNIBLTvGoRh6Ra0Auc87zEnwACsQgBQbzj3eamoN5x7vNAcFAKbWwuoQAhCEAIQhAUYvQdo81m8JaU/3jfg5aWL0HaPNZvCWlP9434OUMtHUYxsZGTxns8wxsOtxb+llWHj7TE8k6FttY1LOUO89SbqYYva2HObEGxI0HUQgYR9/rX30sy1+y/epKkcDckh9Vw3PbAHZLQT4pxL0sO4GTUc4biGeQCYQCXCvMb99n5ghHCvMb99n5ghETLREWaDsCvwvtdvkFQzQdgV+F9rt8ghBNzHTZwjsXAx884R2X+KuSlXjpOU0o2SHExsmCgLMj45zZ7FLI/pDw7evsXk/SbE4htVobiKdLkCRnySczrgGTpHgVd6OcNim14xOJpuJIy8sOgRfZvXX1WXR50792+5nfeEFWdGStbtdrHpQ1+1w8EFr+k3wPzVq6uQ0QCFxdQAhcXUBCowmIMd0yoCk7a/3BGJzx9Xkn/NMR3dy8P6Zt4Q49nEcdl4sZuKJDM2d87dcuVfOrU6OOa1+R0Yah088mZLvZ7ji3dP3Bc4p8c+/wB0L5dhm8K525ji4kTLjEeK+qioN48VSjW6S+5rmWxWH6CeXMpbr7iDqbtjo7ggU3X5fZYKzjBvHigPG8L7nKQ4t0c4fh92q4aTun7huVwK4gKuLd0r9nb/AE8FzI/pjwGvX7li8McJiliKdOcOA8AkPeWvMuIMDSLfFOMqF5tTpu6xVmJncN6l24/XeQm+1Nc1ry4j5pu6f+0KbNT2BUYfDy3lMDTtAcXaaXsrmCCe7zUEliEIQAhCEAIQhAUYvQdo81n8I0yWAgElrmugakDUDrgmOxaGL0HaPNUISnZnKPDFHK36xoMCxkHvBuFIcNUftGeKrxOELw3kUXDKJzgk6bCrafB7I5VKlJ1hrYPiOxRvJvHh5/I59M0ftGeKPpmj9ozxUxwdS+yp/gbtsdiPo6l9lT38xuvgm8Xjw8/kLYnFtqljafK5QcSAYAaZ12mYt+iJ+lRawQ1oaNwAA9y4pIbTFaeg7Ar8L7Xb5BUU9B2BX4X2u3yCEDCz+EKLC4F1J752tBPwPULpt+KYDBc0HrICTe4kuIxDQCbCGGLkRrfd3IDyXpTxTalMcRUI4sRynMgZ32IynbJ12ha2D9CsO+mx8VAXNa6M+mYAxoluHMUKeJoOdiYDQxxaBUh4FRxNmAtuLdy9bhsQKjGvbdrgHA6WIkarSqVZ06MMl137/rwMKjhqVbE1ekSe/S0b8+PiTC6uBdWabpxdXF1AcXVxdQFOKolwhrywzqIJ96+den/A4fiKebEUGkUgPrS5rnct5mGsIi8dy+hcIMplv1pAbO0lonZcFfO/T1mFNelNSqBxQy8Wxj2kZ37XVGmZzLlxaXRO5pbLbWJjbv0V+w819AM/a8F+Op/LR9AN/a8F+Op/LXOJwf2uK/0aX85HE4P7XFf6NL+csay4LxPXZpfmf+PyO/QDf2vBfjqfy1oYLg+mxkHFYOZJs5+0D/4+pOcEehNHEvc1lesC0ZuVSYBFhsqHetX/ANJW/tDv9Mf/AKX0jh5VFmjG65mJjMRgsdRlRqVXlvvsu1Pl3G7wB6Q4ZlBlPj6RNNoDspJFyd4C1MPw/QqODWVWOc7QCZO1eYwf9mTaeb69xzR7AtE/5utaPBfoUKNVlTjS7IZjKBMgjf1rvpyxKai4K3Ps8Ty+LXRVYwwvpU7Le9e/h+xbw3HrFKWkmBfiGVALu1ebt7B5q2lWyE5XATEgYaoJAN7t1tN9FuIXZCnlbd9eZ9HKT3Semm76uU4fFB8xmtva5ut/aAU28493mpqDece7zX0IJoQhACEIQAhCEBRi9B2jzVCvxeg7R5qhANUea3sCnKjR5rewfBTQHJRK6hAclC6hAIU9B2BX4X2u3yCop6DsCvwvtdvkEBHF0BrxTahJvOXx5WugSjmEwThWk320pvF90HxstVCA8V6T0ahqMLcGH8gezUdlOZ/Jmk4N6+9V0OHscxrWtwsNaAAOKrWAsBdy9nSwga5zgXS7WXEjuBMBXLtjikoKEoJ243MqezpOpKpCo434JHif7ycIfs3/ABVfmj+8nCH7N/xVfmvW0cC1hLgXkmdXEi5mw0CmKruh7wnWafqkR1Ct6+XkeP8A7ycIfs3/ABVfmj+8nCH7N/xVfmvW4fAtYS4F8mZl7nC5nQmEynWafqkOoVvXy8jz/o7wriar3CvS4tobIOR7ZMgRLjulegS2FwDaZJBeZ6TnO+JTK5qk1OV0rcjQoU5U4ZZScnxZF9MO1APaJWBwl6J0cVVLq1IjK3K1zahALQSRyWxF3FehQvjKKkrSVzpp1J03mg7PuPLf+m2C6D/9R/zVFL+zzClxDqFRrbw7jnGbxoDa117BC+fV6X5V4HR17E+sfizM4M4Co0HF1MGSIMuJtY7exN0azy4g08rbw7MDN7WGki6s9Wb0W+AUwIX0jCMFaKsjjSS0OpejWeXkOp5WiYdmBmDAsNJF0whWJBCEIAUG8493mpqDece7zQE0IQgBCEIAQhCAoxeg7R5qhX4vQdo81QgG6PNb2D4KahR5rewfBTQAhCEAIQhAIU9B2D4K/C+12+QSDHGBc6D4IcgNdCx0IDYQsmmLq/ixuCAfQkOLG4I4sbggH0LHKEBsIWOhAbCFjoQGwhY6EBsIWOhAbCFjoQGwhY6EBsKDdT3eaykQgNhCx0IDYQsdCA2ELHQgNHFaDtHmqEs1SzneUBpUea3sHwU0nRecrbnQfBTzneUAyhLZzvKM53lAMoS2c7yhAf/Z"/>
          <p:cNvSpPr>
            <a:spLocks noChangeAspect="1" noChangeArrowheads="1"/>
          </p:cNvSpPr>
          <p:nvPr/>
        </p:nvSpPr>
        <p:spPr bwMode="auto">
          <a:xfrm>
            <a:off x="-154553" y="-18501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grpSp>
        <p:nvGrpSpPr>
          <p:cNvPr id="2062" name="Group 2061"/>
          <p:cNvGrpSpPr/>
          <p:nvPr/>
        </p:nvGrpSpPr>
        <p:grpSpPr>
          <a:xfrm>
            <a:off x="5307496" y="1989140"/>
            <a:ext cx="6817228" cy="4360936"/>
            <a:chOff x="5203035" y="1950315"/>
            <a:chExt cx="6684164" cy="4275816"/>
          </a:xfrm>
        </p:grpSpPr>
        <p:sp>
          <p:nvSpPr>
            <p:cNvPr id="79" name="Text Box 25"/>
            <p:cNvSpPr txBox="1">
              <a:spLocks noChangeArrowheads="1"/>
            </p:cNvSpPr>
            <p:nvPr/>
          </p:nvSpPr>
          <p:spPr bwMode="auto">
            <a:xfrm flipH="1">
              <a:off x="8388419" y="1950315"/>
              <a:ext cx="2308155" cy="318357"/>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Pivot Charts and Tables</a:t>
              </a:r>
            </a:p>
          </p:txBody>
        </p:sp>
        <p:pic>
          <p:nvPicPr>
            <p:cNvPr id="8" name="Picture 7"/>
            <p:cNvPicPr>
              <a:picLocks noChangeAspect="1"/>
            </p:cNvPicPr>
            <p:nvPr/>
          </p:nvPicPr>
          <p:blipFill>
            <a:blip r:embed="rId4"/>
            <a:stretch>
              <a:fillRect/>
            </a:stretch>
          </p:blipFill>
          <p:spPr>
            <a:xfrm>
              <a:off x="7096066" y="1987747"/>
              <a:ext cx="1149585" cy="479628"/>
            </a:xfrm>
            <a:prstGeom prst="rect">
              <a:avLst/>
            </a:prstGeom>
            <a:ln>
              <a:solidFill>
                <a:schemeClr val="bg2"/>
              </a:solidFill>
            </a:ln>
          </p:spPr>
        </p:pic>
        <p:pic>
          <p:nvPicPr>
            <p:cNvPr id="15" name="Picture 14"/>
            <p:cNvPicPr>
              <a:picLocks noChangeAspect="1"/>
            </p:cNvPicPr>
            <p:nvPr/>
          </p:nvPicPr>
          <p:blipFill>
            <a:blip r:embed="rId5"/>
            <a:stretch>
              <a:fillRect/>
            </a:stretch>
          </p:blipFill>
          <p:spPr>
            <a:xfrm>
              <a:off x="7118158" y="2829194"/>
              <a:ext cx="1127493" cy="854817"/>
            </a:xfrm>
            <a:prstGeom prst="rect">
              <a:avLst/>
            </a:prstGeom>
            <a:ln>
              <a:solidFill>
                <a:schemeClr val="bg2"/>
              </a:solidFill>
            </a:ln>
          </p:spPr>
        </p:pic>
        <p:pic>
          <p:nvPicPr>
            <p:cNvPr id="18" name="Picture 17"/>
            <p:cNvPicPr>
              <a:picLocks noChangeAspect="1"/>
            </p:cNvPicPr>
            <p:nvPr/>
          </p:nvPicPr>
          <p:blipFill>
            <a:blip r:embed="rId6"/>
            <a:stretch>
              <a:fillRect/>
            </a:stretch>
          </p:blipFill>
          <p:spPr>
            <a:xfrm>
              <a:off x="7096066" y="5457585"/>
              <a:ext cx="1200396" cy="768546"/>
            </a:xfrm>
            <a:prstGeom prst="rect">
              <a:avLst/>
            </a:prstGeom>
            <a:ln>
              <a:solidFill>
                <a:schemeClr val="bg2"/>
              </a:solidFill>
            </a:ln>
          </p:spPr>
        </p:pic>
        <p:pic>
          <p:nvPicPr>
            <p:cNvPr id="19" name="Picture 18"/>
            <p:cNvPicPr>
              <a:picLocks noChangeAspect="1"/>
            </p:cNvPicPr>
            <p:nvPr/>
          </p:nvPicPr>
          <p:blipFill>
            <a:blip r:embed="rId7"/>
            <a:stretch>
              <a:fillRect/>
            </a:stretch>
          </p:blipFill>
          <p:spPr>
            <a:xfrm>
              <a:off x="7118158" y="4216341"/>
              <a:ext cx="1178304" cy="772638"/>
            </a:xfrm>
            <a:prstGeom prst="rect">
              <a:avLst/>
            </a:prstGeom>
            <a:ln>
              <a:solidFill>
                <a:schemeClr val="bg2"/>
              </a:solidFill>
            </a:ln>
          </p:spPr>
        </p:pic>
        <p:sp>
          <p:nvSpPr>
            <p:cNvPr id="108" name="Text Box 25"/>
            <p:cNvSpPr txBox="1">
              <a:spLocks noChangeArrowheads="1"/>
            </p:cNvSpPr>
            <p:nvPr/>
          </p:nvSpPr>
          <p:spPr bwMode="auto">
            <a:xfrm flipH="1">
              <a:off x="8388419" y="2788525"/>
              <a:ext cx="2308155" cy="619721"/>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View </a:t>
              </a:r>
            </a:p>
            <a:p>
              <a:pPr defTabSz="932597">
                <a:lnSpc>
                  <a:spcPct val="90000"/>
                </a:lnSpc>
                <a:spcBef>
                  <a:spcPct val="30000"/>
                </a:spcBef>
              </a:pPr>
              <a:r>
                <a:rPr lang="en-US" sz="1632" dirty="0">
                  <a:solidFill>
                    <a:srgbClr val="505050"/>
                  </a:solidFill>
                  <a:latin typeface="Segoe UI Light"/>
                </a:rPr>
                <a:t>(Analytic reports)</a:t>
              </a:r>
            </a:p>
          </p:txBody>
        </p:sp>
        <p:sp>
          <p:nvSpPr>
            <p:cNvPr id="109" name="Text Box 25"/>
            <p:cNvSpPr txBox="1">
              <a:spLocks noChangeArrowheads="1"/>
            </p:cNvSpPr>
            <p:nvPr/>
          </p:nvSpPr>
          <p:spPr bwMode="auto">
            <a:xfrm flipH="1">
              <a:off x="8388418" y="4144895"/>
              <a:ext cx="3498781" cy="619721"/>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Map </a:t>
              </a:r>
            </a:p>
            <a:p>
              <a:pPr defTabSz="932597">
                <a:lnSpc>
                  <a:spcPct val="90000"/>
                </a:lnSpc>
                <a:spcBef>
                  <a:spcPct val="30000"/>
                </a:spcBef>
              </a:pPr>
              <a:r>
                <a:rPr lang="en-US" sz="1632" dirty="0">
                  <a:solidFill>
                    <a:srgbClr val="505050"/>
                  </a:solidFill>
                  <a:latin typeface="Segoe UI Light"/>
                </a:rPr>
                <a:t>(Geospatial and time series data)</a:t>
              </a:r>
            </a:p>
          </p:txBody>
        </p:sp>
        <p:sp>
          <p:nvSpPr>
            <p:cNvPr id="110" name="Text Box 25"/>
            <p:cNvSpPr txBox="1">
              <a:spLocks noChangeArrowheads="1"/>
            </p:cNvSpPr>
            <p:nvPr/>
          </p:nvSpPr>
          <p:spPr bwMode="auto">
            <a:xfrm flipH="1">
              <a:off x="8388418" y="5393578"/>
              <a:ext cx="2308155" cy="619721"/>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Pivot </a:t>
              </a:r>
            </a:p>
            <a:p>
              <a:pPr defTabSz="932597">
                <a:lnSpc>
                  <a:spcPct val="90000"/>
                </a:lnSpc>
                <a:spcBef>
                  <a:spcPct val="30000"/>
                </a:spcBef>
              </a:pPr>
              <a:r>
                <a:rPr lang="en-US" sz="1632" dirty="0">
                  <a:solidFill>
                    <a:srgbClr val="505050"/>
                  </a:solidFill>
                  <a:latin typeface="Segoe UI Light"/>
                </a:rPr>
                <a:t>(Model design)</a:t>
              </a:r>
            </a:p>
          </p:txBody>
        </p:sp>
        <p:cxnSp>
          <p:nvCxnSpPr>
            <p:cNvPr id="111" name="Straight Arrow Connector 110"/>
            <p:cNvCxnSpPr/>
            <p:nvPr/>
          </p:nvCxnSpPr>
          <p:spPr>
            <a:xfrm>
              <a:off x="5219317" y="5367868"/>
              <a:ext cx="1714883" cy="4868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flipV="1">
              <a:off x="5219317" y="4675647"/>
              <a:ext cx="1784793" cy="4718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V="1">
              <a:off x="5219317" y="3436407"/>
              <a:ext cx="1876749" cy="15704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flipV="1">
              <a:off x="5203035" y="2414680"/>
              <a:ext cx="1798969" cy="24117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V="1">
              <a:off x="5335471" y="2234301"/>
              <a:ext cx="1646937" cy="5222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61" name="Group 2060"/>
          <p:cNvGrpSpPr/>
          <p:nvPr/>
        </p:nvGrpSpPr>
        <p:grpSpPr>
          <a:xfrm>
            <a:off x="1022211" y="2011711"/>
            <a:ext cx="3853535" cy="2023296"/>
            <a:chOff x="1001395" y="1972445"/>
            <a:chExt cx="3778318" cy="1983804"/>
          </a:xfrm>
        </p:grpSpPr>
        <p:sp>
          <p:nvSpPr>
            <p:cNvPr id="58" name="AutoShape 64"/>
            <p:cNvSpPr>
              <a:spLocks noChangeArrowheads="1"/>
            </p:cNvSpPr>
            <p:nvPr/>
          </p:nvSpPr>
          <p:spPr bwMode="auto">
            <a:xfrm>
              <a:off x="2811627" y="2901995"/>
              <a:ext cx="1153336" cy="12512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102" name="AutoShape 64"/>
            <p:cNvSpPr>
              <a:spLocks noChangeArrowheads="1"/>
            </p:cNvSpPr>
            <p:nvPr/>
          </p:nvSpPr>
          <p:spPr bwMode="auto">
            <a:xfrm rot="2413359">
              <a:off x="2548315" y="3815290"/>
              <a:ext cx="2231398" cy="126993"/>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104" name="Text Box 25"/>
            <p:cNvSpPr txBox="1">
              <a:spLocks noChangeArrowheads="1"/>
            </p:cNvSpPr>
            <p:nvPr/>
          </p:nvSpPr>
          <p:spPr bwMode="auto">
            <a:xfrm flipH="1">
              <a:off x="2011421" y="1972445"/>
              <a:ext cx="1966927" cy="318357"/>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Query (ETL)</a:t>
              </a:r>
            </a:p>
          </p:txBody>
        </p:sp>
        <p:sp>
          <p:nvSpPr>
            <p:cNvPr id="68" name="AutoShape 50"/>
            <p:cNvSpPr>
              <a:spLocks noChangeArrowheads="1"/>
            </p:cNvSpPr>
            <p:nvPr/>
          </p:nvSpPr>
          <p:spPr bwMode="auto">
            <a:xfrm rot="2136570">
              <a:off x="1681322" y="2375248"/>
              <a:ext cx="448844" cy="130863"/>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69" name="AutoShape 51"/>
            <p:cNvSpPr>
              <a:spLocks noChangeArrowheads="1"/>
            </p:cNvSpPr>
            <p:nvPr/>
          </p:nvSpPr>
          <p:spPr bwMode="auto">
            <a:xfrm rot="865068">
              <a:off x="1479962" y="2742323"/>
              <a:ext cx="470863" cy="128450"/>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1" name="AutoShape 48"/>
            <p:cNvSpPr>
              <a:spLocks noChangeArrowheads="1"/>
            </p:cNvSpPr>
            <p:nvPr/>
          </p:nvSpPr>
          <p:spPr bwMode="auto">
            <a:xfrm rot="1481098">
              <a:off x="1519483" y="2555682"/>
              <a:ext cx="515430" cy="12221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2" name="AutoShape 51"/>
            <p:cNvSpPr>
              <a:spLocks noChangeArrowheads="1"/>
            </p:cNvSpPr>
            <p:nvPr/>
          </p:nvSpPr>
          <p:spPr bwMode="auto">
            <a:xfrm>
              <a:off x="1470334" y="2961210"/>
              <a:ext cx="456701" cy="11319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3" name="Flowchart: Magnetic Disk 33"/>
            <p:cNvSpPr/>
            <p:nvPr/>
          </p:nvSpPr>
          <p:spPr>
            <a:xfrm>
              <a:off x="1406430" y="2000196"/>
              <a:ext cx="265562" cy="306310"/>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pic>
          <p:nvPicPr>
            <p:cNvPr id="77" name="Pictur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77125" y="3296925"/>
              <a:ext cx="225702" cy="225702"/>
            </a:xfrm>
            <a:prstGeom prst="rect">
              <a:avLst/>
            </a:prstGeom>
            <a:ln>
              <a:noFill/>
            </a:ln>
          </p:spPr>
        </p:pic>
        <p:pic>
          <p:nvPicPr>
            <p:cNvPr id="78" name="Picture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66021" y="3374645"/>
              <a:ext cx="218757" cy="218757"/>
            </a:xfrm>
            <a:prstGeom prst="rect">
              <a:avLst/>
            </a:prstGeom>
            <a:ln>
              <a:noFill/>
            </a:ln>
          </p:spPr>
        </p:pic>
        <p:sp>
          <p:nvSpPr>
            <p:cNvPr id="80" name="AutoShape 51"/>
            <p:cNvSpPr>
              <a:spLocks noChangeArrowheads="1"/>
            </p:cNvSpPr>
            <p:nvPr/>
          </p:nvSpPr>
          <p:spPr bwMode="auto">
            <a:xfrm rot="20302499">
              <a:off x="1506633" y="3219992"/>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85" name="Cloud 40"/>
            <p:cNvSpPr/>
            <p:nvPr/>
          </p:nvSpPr>
          <p:spPr bwMode="auto">
            <a:xfrm>
              <a:off x="1041704" y="2630858"/>
              <a:ext cx="394358" cy="22790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87" name="Flowchart: Magnetic Disk 41"/>
            <p:cNvSpPr/>
            <p:nvPr/>
          </p:nvSpPr>
          <p:spPr>
            <a:xfrm>
              <a:off x="1221743" y="2285346"/>
              <a:ext cx="265562" cy="306310"/>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94" name="Cloud 43"/>
            <p:cNvSpPr/>
            <p:nvPr/>
          </p:nvSpPr>
          <p:spPr bwMode="auto">
            <a:xfrm>
              <a:off x="1001395" y="2958954"/>
              <a:ext cx="412232" cy="23823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99" name="Flowchart: Magnetic Disk 44"/>
            <p:cNvSpPr/>
            <p:nvPr/>
          </p:nvSpPr>
          <p:spPr>
            <a:xfrm>
              <a:off x="1138125" y="3019164"/>
              <a:ext cx="124411" cy="11974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pic>
          <p:nvPicPr>
            <p:cNvPr id="101" name="Picture 5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10253" y="3698334"/>
              <a:ext cx="257915" cy="257915"/>
            </a:xfrm>
            <a:prstGeom prst="rect">
              <a:avLst/>
            </a:prstGeom>
            <a:ln>
              <a:noFill/>
            </a:ln>
          </p:spPr>
        </p:pic>
        <p:sp>
          <p:nvSpPr>
            <p:cNvPr id="116" name="AutoShape 51"/>
            <p:cNvSpPr>
              <a:spLocks noChangeArrowheads="1"/>
            </p:cNvSpPr>
            <p:nvPr/>
          </p:nvSpPr>
          <p:spPr bwMode="auto">
            <a:xfrm rot="18935038">
              <a:off x="1632517" y="3434017"/>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 name="AutoShape 50"/>
            <p:cNvSpPr>
              <a:spLocks noChangeArrowheads="1"/>
            </p:cNvSpPr>
            <p:nvPr/>
          </p:nvSpPr>
          <p:spPr bwMode="auto">
            <a:xfrm rot="2136570">
              <a:off x="1681322" y="2375248"/>
              <a:ext cx="448844" cy="130863"/>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5" name="AutoShape 51"/>
            <p:cNvSpPr>
              <a:spLocks noChangeArrowheads="1"/>
            </p:cNvSpPr>
            <p:nvPr/>
          </p:nvSpPr>
          <p:spPr bwMode="auto">
            <a:xfrm rot="865068">
              <a:off x="1479962" y="2742323"/>
              <a:ext cx="470863" cy="128450"/>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6" name="AutoShape 48"/>
            <p:cNvSpPr>
              <a:spLocks noChangeArrowheads="1"/>
            </p:cNvSpPr>
            <p:nvPr/>
          </p:nvSpPr>
          <p:spPr bwMode="auto">
            <a:xfrm rot="1481098">
              <a:off x="1519483" y="2555682"/>
              <a:ext cx="515430" cy="12221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 name="AutoShape 51"/>
            <p:cNvSpPr>
              <a:spLocks noChangeArrowheads="1"/>
            </p:cNvSpPr>
            <p:nvPr/>
          </p:nvSpPr>
          <p:spPr bwMode="auto">
            <a:xfrm>
              <a:off x="1470334" y="2961210"/>
              <a:ext cx="456701" cy="11319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9" name="Flowchart: Magnetic Disk 72"/>
            <p:cNvSpPr/>
            <p:nvPr/>
          </p:nvSpPr>
          <p:spPr>
            <a:xfrm>
              <a:off x="1406430" y="2000196"/>
              <a:ext cx="265562" cy="306310"/>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12" name="AutoShape 51"/>
            <p:cNvSpPr>
              <a:spLocks noChangeArrowheads="1"/>
            </p:cNvSpPr>
            <p:nvPr/>
          </p:nvSpPr>
          <p:spPr bwMode="auto">
            <a:xfrm rot="20302499">
              <a:off x="1506633" y="3219992"/>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13" name="Cloud 84"/>
            <p:cNvSpPr/>
            <p:nvPr/>
          </p:nvSpPr>
          <p:spPr bwMode="auto">
            <a:xfrm>
              <a:off x="1041704" y="2630858"/>
              <a:ext cx="394358" cy="22790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Flowchart: Magnetic Disk 86"/>
            <p:cNvSpPr/>
            <p:nvPr/>
          </p:nvSpPr>
          <p:spPr>
            <a:xfrm>
              <a:off x="1221743" y="2285346"/>
              <a:ext cx="265562" cy="306310"/>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48" name="Cloud 93"/>
            <p:cNvSpPr/>
            <p:nvPr/>
          </p:nvSpPr>
          <p:spPr bwMode="auto">
            <a:xfrm>
              <a:off x="1001395" y="2958954"/>
              <a:ext cx="412232" cy="23823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Flowchart: Magnetic Disk 98"/>
            <p:cNvSpPr/>
            <p:nvPr/>
          </p:nvSpPr>
          <p:spPr>
            <a:xfrm>
              <a:off x="1138125" y="3019164"/>
              <a:ext cx="124411" cy="11974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22" name="AutoShape 51"/>
            <p:cNvSpPr>
              <a:spLocks noChangeArrowheads="1"/>
            </p:cNvSpPr>
            <p:nvPr/>
          </p:nvSpPr>
          <p:spPr bwMode="auto">
            <a:xfrm rot="18935038">
              <a:off x="1632517" y="3434017"/>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24" name="AutoShape 50"/>
            <p:cNvSpPr>
              <a:spLocks noChangeArrowheads="1"/>
            </p:cNvSpPr>
            <p:nvPr/>
          </p:nvSpPr>
          <p:spPr bwMode="auto">
            <a:xfrm rot="2136570">
              <a:off x="1681322" y="2375248"/>
              <a:ext cx="448844" cy="130863"/>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25" name="AutoShape 51"/>
            <p:cNvSpPr>
              <a:spLocks noChangeArrowheads="1"/>
            </p:cNvSpPr>
            <p:nvPr/>
          </p:nvSpPr>
          <p:spPr bwMode="auto">
            <a:xfrm rot="865068">
              <a:off x="1479962" y="2742323"/>
              <a:ext cx="470863" cy="128450"/>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26" name="AutoShape 48"/>
            <p:cNvSpPr>
              <a:spLocks noChangeArrowheads="1"/>
            </p:cNvSpPr>
            <p:nvPr/>
          </p:nvSpPr>
          <p:spPr bwMode="auto">
            <a:xfrm rot="1481098">
              <a:off x="1519483" y="2555682"/>
              <a:ext cx="515430" cy="12221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30" name="AutoShape 51"/>
            <p:cNvSpPr>
              <a:spLocks noChangeArrowheads="1"/>
            </p:cNvSpPr>
            <p:nvPr/>
          </p:nvSpPr>
          <p:spPr bwMode="auto">
            <a:xfrm>
              <a:off x="1470334" y="2961210"/>
              <a:ext cx="456701" cy="11319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31" name="Flowchart: Magnetic Disk 72"/>
            <p:cNvSpPr/>
            <p:nvPr/>
          </p:nvSpPr>
          <p:spPr>
            <a:xfrm>
              <a:off x="1406430" y="2000196"/>
              <a:ext cx="265562" cy="306310"/>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33" name="AutoShape 51"/>
            <p:cNvSpPr>
              <a:spLocks noChangeArrowheads="1"/>
            </p:cNvSpPr>
            <p:nvPr/>
          </p:nvSpPr>
          <p:spPr bwMode="auto">
            <a:xfrm rot="20302499">
              <a:off x="1506633" y="3219992"/>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34" name="Cloud 84"/>
            <p:cNvSpPr/>
            <p:nvPr/>
          </p:nvSpPr>
          <p:spPr bwMode="auto">
            <a:xfrm>
              <a:off x="1041704" y="2630858"/>
              <a:ext cx="394358" cy="22790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Flowchart: Magnetic Disk 86"/>
            <p:cNvSpPr/>
            <p:nvPr/>
          </p:nvSpPr>
          <p:spPr>
            <a:xfrm>
              <a:off x="1221743" y="2285346"/>
              <a:ext cx="265562" cy="306310"/>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95" name="Cloud 93"/>
            <p:cNvSpPr/>
            <p:nvPr/>
          </p:nvSpPr>
          <p:spPr bwMode="auto">
            <a:xfrm>
              <a:off x="1001395" y="2958954"/>
              <a:ext cx="412232" cy="238235"/>
            </a:xfrm>
            <a:prstGeom prst="cloud">
              <a:avLst/>
            </a:prstGeom>
            <a:solidFill>
              <a:schemeClr val="tx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96" name="Flowchart: Magnetic Disk 98"/>
            <p:cNvSpPr/>
            <p:nvPr/>
          </p:nvSpPr>
          <p:spPr>
            <a:xfrm>
              <a:off x="1138125" y="3019164"/>
              <a:ext cx="124411" cy="11974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40" name="AutoShape 51"/>
            <p:cNvSpPr>
              <a:spLocks noChangeArrowheads="1"/>
            </p:cNvSpPr>
            <p:nvPr/>
          </p:nvSpPr>
          <p:spPr bwMode="auto">
            <a:xfrm rot="18935038">
              <a:off x="1632517" y="3434017"/>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2" name="AutoShape 50"/>
            <p:cNvSpPr>
              <a:spLocks noChangeArrowheads="1"/>
            </p:cNvSpPr>
            <p:nvPr/>
          </p:nvSpPr>
          <p:spPr bwMode="auto">
            <a:xfrm rot="2136570">
              <a:off x="1681322" y="2375248"/>
              <a:ext cx="448844" cy="130863"/>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3" name="AutoShape 51"/>
            <p:cNvSpPr>
              <a:spLocks noChangeArrowheads="1"/>
            </p:cNvSpPr>
            <p:nvPr/>
          </p:nvSpPr>
          <p:spPr bwMode="auto">
            <a:xfrm rot="865068">
              <a:off x="1479962" y="2742323"/>
              <a:ext cx="470863" cy="128450"/>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4" name="AutoShape 48"/>
            <p:cNvSpPr>
              <a:spLocks noChangeArrowheads="1"/>
            </p:cNvSpPr>
            <p:nvPr/>
          </p:nvSpPr>
          <p:spPr bwMode="auto">
            <a:xfrm rot="1481098">
              <a:off x="1519483" y="2555682"/>
              <a:ext cx="515430" cy="12221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55" name="AutoShape 51"/>
            <p:cNvSpPr>
              <a:spLocks noChangeArrowheads="1"/>
            </p:cNvSpPr>
            <p:nvPr/>
          </p:nvSpPr>
          <p:spPr bwMode="auto">
            <a:xfrm>
              <a:off x="1470334" y="2961210"/>
              <a:ext cx="456701" cy="11319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56" name="Flowchart: Magnetic Disk 72"/>
            <p:cNvSpPr/>
            <p:nvPr/>
          </p:nvSpPr>
          <p:spPr>
            <a:xfrm>
              <a:off x="1406430" y="2000196"/>
              <a:ext cx="265562" cy="306310"/>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67" name="AutoShape 51"/>
            <p:cNvSpPr>
              <a:spLocks noChangeArrowheads="1"/>
            </p:cNvSpPr>
            <p:nvPr/>
          </p:nvSpPr>
          <p:spPr bwMode="auto">
            <a:xfrm rot="20302499">
              <a:off x="1506633" y="3219992"/>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75" name="Cloud 84"/>
            <p:cNvSpPr/>
            <p:nvPr/>
          </p:nvSpPr>
          <p:spPr bwMode="auto">
            <a:xfrm>
              <a:off x="1041704" y="2630858"/>
              <a:ext cx="394358" cy="227905"/>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Flowchart: Magnetic Disk 86"/>
            <p:cNvSpPr/>
            <p:nvPr/>
          </p:nvSpPr>
          <p:spPr>
            <a:xfrm>
              <a:off x="1221743" y="2285346"/>
              <a:ext cx="265562" cy="306310"/>
            </a:xfrm>
            <a:prstGeom prst="flowChartMagneticDisk">
              <a:avLst/>
            </a:prstGeom>
            <a:solidFill>
              <a:srgbClr val="0070C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2055" name="Cloud 93"/>
            <p:cNvSpPr/>
            <p:nvPr/>
          </p:nvSpPr>
          <p:spPr bwMode="auto">
            <a:xfrm>
              <a:off x="1001395" y="2958954"/>
              <a:ext cx="412232" cy="238235"/>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056" name="Flowchart: Magnetic Disk 98"/>
            <p:cNvSpPr/>
            <p:nvPr/>
          </p:nvSpPr>
          <p:spPr>
            <a:xfrm>
              <a:off x="1138125" y="3019164"/>
              <a:ext cx="124411" cy="119745"/>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86" name="AutoShape 51"/>
            <p:cNvSpPr>
              <a:spLocks noChangeArrowheads="1"/>
            </p:cNvSpPr>
            <p:nvPr/>
          </p:nvSpPr>
          <p:spPr bwMode="auto">
            <a:xfrm rot="18935038">
              <a:off x="1632517" y="3434017"/>
              <a:ext cx="479323" cy="136869"/>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grpSp>
          <p:nvGrpSpPr>
            <p:cNvPr id="2059" name="Group 2058"/>
            <p:cNvGrpSpPr/>
            <p:nvPr/>
          </p:nvGrpSpPr>
          <p:grpSpPr>
            <a:xfrm>
              <a:off x="2067091" y="2626305"/>
              <a:ext cx="532544" cy="682007"/>
              <a:chOff x="3736608" y="3168569"/>
              <a:chExt cx="1215968" cy="1557239"/>
            </a:xfrm>
          </p:grpSpPr>
          <p:pic>
            <p:nvPicPr>
              <p:cNvPr id="139" name="Picture 13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34660" y="3168569"/>
                <a:ext cx="657739" cy="657738"/>
              </a:xfrm>
              <a:prstGeom prst="rect">
                <a:avLst/>
              </a:prstGeom>
              <a:ln>
                <a:noFill/>
              </a:ln>
            </p:spPr>
          </p:pic>
          <p:pic>
            <p:nvPicPr>
              <p:cNvPr id="140" name="Picture 13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889691">
                <a:off x="4294837" y="3784495"/>
                <a:ext cx="657739" cy="657738"/>
              </a:xfrm>
              <a:prstGeom prst="rect">
                <a:avLst/>
              </a:prstGeom>
              <a:ln>
                <a:noFill/>
              </a:ln>
            </p:spPr>
          </p:pic>
          <p:pic>
            <p:nvPicPr>
              <p:cNvPr id="141" name="Picture 1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8884479">
                <a:off x="3736609" y="4068069"/>
                <a:ext cx="657738" cy="657739"/>
              </a:xfrm>
              <a:prstGeom prst="rect">
                <a:avLst/>
              </a:prstGeom>
              <a:ln>
                <a:noFill/>
              </a:ln>
            </p:spPr>
          </p:pic>
        </p:grpSp>
      </p:grpSp>
      <p:grpSp>
        <p:nvGrpSpPr>
          <p:cNvPr id="2060" name="Group 2059"/>
          <p:cNvGrpSpPr/>
          <p:nvPr/>
        </p:nvGrpSpPr>
        <p:grpSpPr>
          <a:xfrm>
            <a:off x="924652" y="4334503"/>
            <a:ext cx="4306631" cy="2448624"/>
            <a:chOff x="905739" y="4249899"/>
            <a:chExt cx="4222571" cy="2400830"/>
          </a:xfrm>
        </p:grpSpPr>
        <p:sp>
          <p:nvSpPr>
            <p:cNvPr id="16" name="AutoShape 50"/>
            <p:cNvSpPr>
              <a:spLocks noChangeArrowheads="1"/>
            </p:cNvSpPr>
            <p:nvPr/>
          </p:nvSpPr>
          <p:spPr bwMode="auto">
            <a:xfrm rot="650968" flipV="1">
              <a:off x="1619948" y="4550280"/>
              <a:ext cx="2352036" cy="14875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17" name="AutoShape 51"/>
            <p:cNvSpPr>
              <a:spLocks noChangeArrowheads="1"/>
            </p:cNvSpPr>
            <p:nvPr/>
          </p:nvSpPr>
          <p:spPr bwMode="auto">
            <a:xfrm>
              <a:off x="1477560" y="5137075"/>
              <a:ext cx="2487404" cy="119330"/>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6" name="AutoShape 48"/>
            <p:cNvSpPr>
              <a:spLocks noChangeArrowheads="1"/>
            </p:cNvSpPr>
            <p:nvPr/>
          </p:nvSpPr>
          <p:spPr bwMode="auto">
            <a:xfrm rot="353532">
              <a:off x="1448489" y="4812504"/>
              <a:ext cx="2552250" cy="151595"/>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47" name="AutoShape 51"/>
            <p:cNvSpPr>
              <a:spLocks noChangeArrowheads="1"/>
            </p:cNvSpPr>
            <p:nvPr/>
          </p:nvSpPr>
          <p:spPr bwMode="auto">
            <a:xfrm>
              <a:off x="1550296" y="5367868"/>
              <a:ext cx="2431376" cy="129255"/>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51" name="Flowchart: Magnetic Disk 50"/>
            <p:cNvSpPr/>
            <p:nvPr/>
          </p:nvSpPr>
          <p:spPr>
            <a:xfrm>
              <a:off x="1320845" y="4249899"/>
              <a:ext cx="259656" cy="299498"/>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pic>
          <p:nvPicPr>
            <p:cNvPr id="60" name="Picture 5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36195" y="5745377"/>
              <a:ext cx="372199" cy="372199"/>
            </a:xfrm>
            <a:prstGeom prst="rect">
              <a:avLst/>
            </a:prstGeom>
            <a:ln>
              <a:noFill/>
            </a:ln>
          </p:spPr>
        </p:pic>
        <p:pic>
          <p:nvPicPr>
            <p:cNvPr id="61" name="Picture 6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65876" y="5854759"/>
              <a:ext cx="360747" cy="360747"/>
            </a:xfrm>
            <a:prstGeom prst="rect">
              <a:avLst/>
            </a:prstGeom>
            <a:ln>
              <a:noFill/>
            </a:ln>
          </p:spPr>
        </p:pic>
        <p:sp>
          <p:nvSpPr>
            <p:cNvPr id="62" name="AutoShape 51"/>
            <p:cNvSpPr>
              <a:spLocks noChangeArrowheads="1"/>
            </p:cNvSpPr>
            <p:nvPr/>
          </p:nvSpPr>
          <p:spPr bwMode="auto">
            <a:xfrm rot="21121906">
              <a:off x="1897508" y="5711606"/>
              <a:ext cx="2086668" cy="109212"/>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sp>
          <p:nvSpPr>
            <p:cNvPr id="97" name="Cloud 96"/>
            <p:cNvSpPr/>
            <p:nvPr/>
          </p:nvSpPr>
          <p:spPr bwMode="auto">
            <a:xfrm>
              <a:off x="905739" y="4988979"/>
              <a:ext cx="517566" cy="299110"/>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00" name="Cloud 99"/>
            <p:cNvSpPr/>
            <p:nvPr/>
          </p:nvSpPr>
          <p:spPr bwMode="auto">
            <a:xfrm>
              <a:off x="977917" y="5400837"/>
              <a:ext cx="517566" cy="299110"/>
            </a:xfrm>
            <a:prstGeom prst="cloud">
              <a:avLst/>
            </a:prstGeom>
            <a:solidFill>
              <a:schemeClr val="bg1"/>
            </a:solidFill>
            <a:ln>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Flowchart: Magnetic Disk 58"/>
            <p:cNvSpPr/>
            <p:nvPr/>
          </p:nvSpPr>
          <p:spPr>
            <a:xfrm>
              <a:off x="1155641" y="5473400"/>
              <a:ext cx="135685" cy="130597"/>
            </a:xfrm>
            <a:prstGeom prst="flowChartMagneticDisk">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50" name="Cube 49"/>
            <p:cNvSpPr/>
            <p:nvPr/>
          </p:nvSpPr>
          <p:spPr>
            <a:xfrm>
              <a:off x="1167652" y="4589743"/>
              <a:ext cx="178323" cy="171809"/>
            </a:xfrm>
            <a:prstGeom prst="cube">
              <a:avLst/>
            </a:prstGeom>
            <a:solidFill>
              <a:srgbClr val="FF0000"/>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52" name="Cube 51"/>
            <p:cNvSpPr/>
            <p:nvPr/>
          </p:nvSpPr>
          <p:spPr>
            <a:xfrm>
              <a:off x="1226504" y="4681900"/>
              <a:ext cx="178323" cy="171809"/>
            </a:xfrm>
            <a:prstGeom prst="cube">
              <a:avLst/>
            </a:prstGeom>
            <a:solidFill>
              <a:schemeClr val="accent5"/>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105" name="Text Box 25"/>
            <p:cNvSpPr txBox="1">
              <a:spLocks noChangeArrowheads="1"/>
            </p:cNvSpPr>
            <p:nvPr/>
          </p:nvSpPr>
          <p:spPr bwMode="auto">
            <a:xfrm flipH="1">
              <a:off x="2765920" y="6332372"/>
              <a:ext cx="2362390" cy="318357"/>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Pivot Import (EL)</a:t>
              </a:r>
            </a:p>
          </p:txBody>
        </p:sp>
        <p:pic>
          <p:nvPicPr>
            <p:cNvPr id="143" name="Picture 10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27035" y="6139481"/>
              <a:ext cx="257915" cy="257915"/>
            </a:xfrm>
            <a:prstGeom prst="rect">
              <a:avLst/>
            </a:prstGeom>
            <a:ln>
              <a:noFill/>
            </a:ln>
          </p:spPr>
        </p:pic>
        <p:sp>
          <p:nvSpPr>
            <p:cNvPr id="144" name="AutoShape 51"/>
            <p:cNvSpPr>
              <a:spLocks noChangeArrowheads="1"/>
            </p:cNvSpPr>
            <p:nvPr/>
          </p:nvSpPr>
          <p:spPr bwMode="auto">
            <a:xfrm rot="20974298">
              <a:off x="2268520" y="5953299"/>
              <a:ext cx="1737054" cy="116587"/>
            </a:xfrm>
            <a:prstGeom prst="rightArrow">
              <a:avLst>
                <a:gd name="adj1" fmla="val 41537"/>
                <a:gd name="adj2" fmla="val 76923"/>
              </a:avLst>
            </a:prstGeom>
            <a:noFill/>
            <a:ln w="9525">
              <a:solidFill>
                <a:schemeClr val="tx1">
                  <a:lumMod val="50000"/>
                </a:schemeClr>
              </a:solidFill>
              <a:miter lim="800000"/>
              <a:headEnd/>
              <a:tailEnd/>
            </a:ln>
            <a:effectLst/>
          </p:spPr>
          <p:txBody>
            <a:bodyPr wrap="none" anchor="ctr"/>
            <a:lstStyle/>
            <a:p>
              <a:pPr defTabSz="932597"/>
              <a:endParaRPr lang="en-US" sz="1836" dirty="0">
                <a:solidFill>
                  <a:srgbClr val="505050"/>
                </a:solidFill>
              </a:endParaRPr>
            </a:p>
          </p:txBody>
        </p:sp>
      </p:grpSp>
    </p:spTree>
    <p:extLst>
      <p:ext uri="{BB962C8B-B14F-4D97-AF65-F5344CB8AC3E}">
        <p14:creationId xmlns:p14="http://schemas.microsoft.com/office/powerpoint/2010/main" val="28945034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03" grpId="0" animBg="1"/>
      <p:bldP spid="106" grpId="0"/>
      <p:bldP spid="10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3"/>
          <p:cNvSpPr/>
          <p:nvPr/>
        </p:nvSpPr>
        <p:spPr bwMode="auto">
          <a:xfrm>
            <a:off x="2971736" y="1837145"/>
            <a:ext cx="5377083" cy="5020901"/>
          </a:xfrm>
          <a:prstGeom prst="rect">
            <a:avLst/>
          </a:prstGeom>
          <a:noFill/>
          <a:ln>
            <a:solidFill>
              <a:schemeClr val="bg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12"/>
          <p:cNvSpPr/>
          <p:nvPr/>
        </p:nvSpPr>
        <p:spPr bwMode="auto">
          <a:xfrm>
            <a:off x="2971736" y="1837145"/>
            <a:ext cx="5377083" cy="502090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12"/>
          <p:cNvSpPr/>
          <p:nvPr/>
        </p:nvSpPr>
        <p:spPr bwMode="auto">
          <a:xfrm>
            <a:off x="2971736" y="1837145"/>
            <a:ext cx="5377083" cy="502090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12"/>
          <p:cNvSpPr/>
          <p:nvPr/>
        </p:nvSpPr>
        <p:spPr bwMode="auto">
          <a:xfrm>
            <a:off x="2971736" y="1837145"/>
            <a:ext cx="5377083" cy="502090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704553" y="274768"/>
            <a:ext cx="11887878" cy="917575"/>
          </a:xfrm>
        </p:spPr>
        <p:txBody>
          <a:bodyPr/>
          <a:lstStyle/>
          <a:p>
            <a:r>
              <a:rPr lang="en-CA" dirty="0" smtClean="0"/>
              <a:t>Team BI and SharePoint Dashboards</a:t>
            </a:r>
            <a:endParaRPr lang="en-CA" dirty="0"/>
          </a:p>
        </p:txBody>
      </p:sp>
      <p:grpSp>
        <p:nvGrpSpPr>
          <p:cNvPr id="6" name="Group 34"/>
          <p:cNvGrpSpPr/>
          <p:nvPr/>
        </p:nvGrpSpPr>
        <p:grpSpPr>
          <a:xfrm>
            <a:off x="3455015" y="2195165"/>
            <a:ext cx="3817986" cy="939422"/>
            <a:chOff x="3896503" y="1730370"/>
            <a:chExt cx="3743463" cy="921086"/>
          </a:xfrm>
        </p:grpSpPr>
        <p:pic>
          <p:nvPicPr>
            <p:cNvPr id="2050"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6503" y="1814801"/>
              <a:ext cx="952631" cy="714473"/>
            </a:xfrm>
            <a:prstGeom prst="rect">
              <a:avLst/>
            </a:prstGeom>
            <a:noFill/>
            <a:extLst>
              <a:ext uri="{909E8E84-426E-40DD-AFC4-6F175D3DCCD1}">
                <a14:hiddenFill xmlns:a14="http://schemas.microsoft.com/office/drawing/2010/main">
                  <a:solidFill>
                    <a:srgbClr val="FFFFFF"/>
                  </a:solidFill>
                </a14:hiddenFill>
              </a:ext>
            </a:extLst>
          </p:spPr>
        </p:pic>
        <p:sp>
          <p:nvSpPr>
            <p:cNvPr id="106" name="Text Box 25"/>
            <p:cNvSpPr txBox="1">
              <a:spLocks noChangeArrowheads="1"/>
            </p:cNvSpPr>
            <p:nvPr/>
          </p:nvSpPr>
          <p:spPr bwMode="auto">
            <a:xfrm flipH="1">
              <a:off x="4854138" y="1730370"/>
              <a:ext cx="2785828" cy="921086"/>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Power Pivot Worksheets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Pivot Tables and Charts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Power View</a:t>
              </a:r>
            </a:p>
          </p:txBody>
        </p:sp>
      </p:grpSp>
      <p:pic>
        <p:nvPicPr>
          <p:cNvPr id="38"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5016" y="2281277"/>
            <a:ext cx="971595" cy="728696"/>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5016" y="2281277"/>
            <a:ext cx="971595" cy="728696"/>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5016" y="2281277"/>
            <a:ext cx="971595" cy="728696"/>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descr="data:image/jpeg;base64,/9j/4AAQSkZJRgABAQAAAQABAAD/2wCEAAkGBhQRERIUExQSFBUUGRgXGBgYGBUXFxUXExcZFRUaFhwXHSYeFxkjGRgVHy8gIycpLCwsFx4xNTAqNSYrLCkBCQoKDgwOGg8PGTAiHyQvNTIsLyksKTUsLC8pLy8vKSopLDU1LDUqLiw1LDE0LCksLywsKS0qLCksKikpLCwqKv/AABEIAKoBKAMBIgACEQEDEQH/xAAbAAACAwEBAQAAAAAAAAAAAAAABAIDBQEGB//EAEkQAAEDAgMCCgYHBQcDBQAAAAEAAhEDIQQSMUFRBRMiMlJhcYGRwQYUQqGx0RUjU3KSsvBUc4LT4QcWM2KToqMkQ/EXNGOD0v/EABoBAQADAQEBAAAAAAAAAAAAAAABAgUEBgP/xAA6EQACAQIDBAYHBwQDAAAAAAAAAQIDEQQSMQUhUXETFEFhkaEiU4HB0eHwBhUjUmKx8UJykuIyMzT/2gAMAwEAAhEDEQA/AI4T06xReS7FZCQOXxdAuNwIJyTABJ7l2v6f4xruTis1hcMoi8X9jYV9ixuHY0NhlMSQOY06qGBotcXS2m4DQhjADYG0TOqplfE4urVLf8/3+I3VquB5LJG+QL32dw8epQpYl0OL2ZA0TqDNpdomsoWRisU6HaFvKBsJjS28mYA2lXO0T/6h/KLajgQ0jJUyAZgCQAIsJiTrBO4JjB4Co6c5rMjT657id21X4PhIU2NZVD2vYADyHuBi0tLQQQdd40MFL1OGWyfragvpxTt5301f0itu8Zw+Kqte+kRxmSCH2BLXAxmAgEggi2oTPrNSB9WZ7RbnfJvidyUwRJNSqQWh2QCQAYaNSNkkm26NDIDVGvJF5Btptg7YUPUsTbXfMZIuLzsm6trvcAMrZ330EE/GB3petWgkTG639FKS5oII27hN1UEBiqs/4Vp1zDTs8P1rZRrvJEsyjfIN4v75Hh3BbUGmQ9s+Ssptd7WXunzQEa9ZwIyszDtA+KlQqOM5m5Y0uDPyuplqSrVnNLjYAaWEdQ33QFj8TUBdFOY05QuN/wCt6nhqz3E5mZRAvIMk7I6la2DB3hUY/FCk0OyzJDfxGEAV8RUDobTzDfIvafjZWse7JJbDo5szfdKTwOPzPLHASACDv3zaBqEzi8waMmWZEzaB1dcwgKnYqqP+1P8AELR8dn6C67E1IH1epvcWEx8IPio1mVOLbEZ+TMZQNOVqDaVbiGuyjKWgyOrZ19aAnhnucCXMyGdJBkbDZVPxNQTFObmOULibG+2NiYa214WVQ4WLg1waA0xIPsgEgmQL3jxQDXrdX7IW15Q6pj367lKjj5PKLG/xtN7f18EvwgzPUDSJAYXRsLpAE9nn2JOgGl7AW0Ic5wgEOJykggW1FpPWdFFy1ktTfa4G4uurKfTFGtTyANFQOzNAtLcpDo2EAkdfXAh8u5JJERJ02KSGrFyEnhceyoYBE7iIJ10v1HwUqtfKTIAb0o27oF+9CBpCUxb3CkSOS6AbQYO0Xt1LP4Lxb3VIc4kQTzWAeICA20LOxWOcwnksyjac3vhpTeGqZ2tdAuJ2x3SAUBchIvxJDtmsRZNVND2FAWISNKsTE2v1b/kmardIIHdKAtQq26Xi21CAqq5jqyYNrjfZRZmbYU9OsRHVeybQgKOOfJ5HZcXE2Vb2k/8Ab0INiBcGQrq9JpgutsF413ddlX6o06E9oP66kB0VXk8y0i8jTb5qupTMn6ueuY29qYo0A3Se8k/FWIBeqDAGWRtE6aR+upV06cEfVkfxWG8wmwuoBOtSJJ+rmTrMW/UIfhmua0OblgmASDe/jaVM4Vgi5GwcqJ6h4KQw7RrBg2zXg9U6IClwYJl7hvuQusfTBkOO/Uxu802GhGVAQNW0iTtA32kaqh7w6ZY89oIBiY29SaIS/qu57p01/UICQqGOS02tBtu8lCrLxDqUiQYJbqNO9MgKNWiHaoBZjS0ktpQSOkIMaKGMxMNJeC0DS7STZ0jWNE1TwwaZBd3klSqsaQQ4AjbMR3ygEn0m1aTQ1z2gwQRExlkC+ltytfgg5rG5nciL9jC3b1GUzAIGkbP6KQCAoJLABDnbzttAn/wqHU22+rcANwjwAsnlyEBlVXl1azTPFwA60y8TO60+CtpZsw+oImJdnboNJgyY3LtaDiIMQaZB73RHvVtDg5rHAgvtsL3EXEXBMHae1Qi0ijHE8dQhuaz925u/vThJyjka6iyXxP8AjUP4/gE7m2IhLRfXaLte77P3tXahcHGGAjfI81eHjeFW/DgmZPcY/WikqceJbput3qvD07zkymNZnuTDRCHPA1IHagF6j3lpBpzIg8obdVYKjo5sEaCRfRXSuIBCvS4y5pmR/mjcR70zh22yluUCwEzaFdnG8IKAXpgzdgHXI+CK5JMcXmGy481OlhQ3SfExdR9WbOpkydb3In4BAcY4hrpblAGy/gAhTp4YAzc9pJHguoBcVXdL3BSYXumHC28dUqDdArsL7Xb5BAV1cM9wIcWkHZCrocG5DLQxp0kDYtBCAW4up0m+COLqdJvgmUIBbi6nSb4I4up0m+CZQgEq2Dc+MxaYuLaFU/Q46NO3Uf1sC00IBKhg3MBDcjQdw7lZxdTpN8FkmhiIaxjXBvKBLnMLnAtMFxzEh+aLtJBkyBomuD/WMzeNJPOmBTDRYRoS4jNMaWN9LgOcXU6TfBLVuCc7szgwk62N7RfuS9GhiRMmJJqWIdcxFM5hZoj2d+oUKLsQHS6xe4MAOQw0gknk2lpm9pAE3QGpxdTpN8EcXU6TfBJ4MV87C/NF808V1wXZdNkBu+5tfVQC3F1Ok3wXH0ahEFzfBNIQGczguDIFMGZmNoTHF1Ok3wTKEAtxdTpN8EcXU6TfBMoQGXjeC31IOZgcJiWyDMEhwtIkNNiDIF0l9F1G7cMP/rqfety7ae5ehS+IeBmJaXaWAk3kad6WLZmI4ehULw91Wm50QABAANzAN93gFfiMA6pGbKY7dvYrcI5rgSKbmQfablJtNvFNIQ3czPocdGn4JltGoAAHNgdSaQhAtxdTpN8FVXoOIAeWETaRtIIt3Ep5BCAzcO3ICGFgAdDg0aOjb1xHuUMfintaMroLnBoMC06m+2Ae+E7iWgAQBc/NZ3CWlP8AeN+DlDLR1IVeCKNuMNQkiSczyLz1yNqtZRpO0qVjAJs+poNdqaxNSGt+sDLAc0OudPgrG1QGwajc0G/J2zFupLEZpcRFtCkSG8ZWkmIz1NfGFTWwVB0ZzVMCYLnmJE79y2MOwhvKcHHeABPgrISwzT4mYaXFcW5j3lhLWlriXCHWBbmu0gx1RNtCOJjhXmN+/T/MEKUJN2TON0CuwvtdvkFS3QK7C+12+QQgYQqjhhMy7xIXPVhvd4mfFAXIWVjOE8PSs+sARqM0u7wLqqjw/hXGBXH8RLR/uACmKc3aO/kRUappOe5PS+6/I2kKhtAESHOI2EOMdy6cKJ1cNupUElyErVYwRLnA/eM6qba7G2zddyT8UBehVjENO0KxACFU7Dgmb9xI+CryM6X+7dPXbUoQ3YZQleLZEZv939dLKTaTTo4n+KZHX4qbMXQwhUeqC/Ov1ldOGG93bmMqCS5C4AuoAQhCAFBvOPd5qag3nHu80BNCEIAQhCAEIQgKMXoO0eazeEtKf7xvwctLF6DtHms3hLSn+8b8HKGWjqNY10MZek3m8+NxsJ2/1XOJcTIZhz13n8vcu40wxn+GObd/YbC4v39y5SpuaSW0aQJ1IdBP+3qUlRygCGgENBA0boOywVihSJIGYAHaAZHjAnwU0AlwrzG/fZ+YIRwrzG/fZ+YIREy0RFug7Ffhfa7fIKhug7Ffhfa7fIIQXPeACSQALknQAayvnnpH6YPrEspEspaSLOf1naG9XjuG76e8JFlFtMWNUmfutgkd5Lfevny4cTVd8iNvZ2Fi49LJcviCH6oQ/VauwP8Atny95577bf8Ampf3e40OB+H6uGdLDLdrDzT8j1hfTeCeFGYimKjNDYja0jUFfIF6T0F4SNPEcWTyaoj+JoJafiO9bmPwsZwdSK3rzPG7H2hOlVVGTvF7uT7LHsvSXEup0C5hqh0tH1VMVX3PRJFutUUcW806ZLqgljCc2HcXTAJzBpIaZIkbNmhTXpADxJhoddti8U9vSPwSlNpy0+S4chvNxECYFteV27V5nPPNlt6Pv529/sPcWp9l83ttb9r+ZqcHucWAudmnew0yBpBaeufHvTKWwFbM24iIHODzoLkjUplXAtWo1C4FtTK20tygze9zovm+M9G8QajyKL4LnEWGhJhfSK7KpcMjmBtpBaSTe+0RZfM8bwPiDUqEUa5Bc6OQ/TMY2LV2a2nKzS5/yjz23IqUYXi3rp7O5kf7sYn7B/gFueh3Atalic1Sm5rcrhJG0wvP/QuJ+xr/AIH/ACR9C4n7Gv8Agf8AJalS9SDi5rf3fM89QtRqRqKlK6d9f9T60EFfJfobE/Y1/wAD/kj6GxP2Nf8AA/5LN+7oesX17Td+/KnqH4v4H1tcWR6J0XMwlNr2ua4Z5DgQRL3ESD1LXWXUjkk43vY9BRqdJTjNq10nbhc6gIQFQ+oKDece7zU1BvOPd5oCaEIQAhCEAIQhAUYvQdo81m8JaU/3jfg5aWL0HaPNZvCWlP8AeN+DlDLR1GsYwlrIa083nGNh6wl3YGZnDj/UiZ1TGMo5ms+rD+bqYixvof0VT6qPsH6HSoIvFueNezYpKjWCaWy3iwxushwIJ002JtKOxbwY4p56wWR73W/Xeyx0gGCJ2HUdqAU4V5jfvs/MEI4V5jfvs/MEIiZaIizQdgV+F9rt8gqGaDsCvwvtdvkEIPF/2iTxtHdkPjmv5LyS+jemvA5rU2PFjTJn7rtfAhvvXlsPwcxmyTvPkNi5upVK1RtacTdw+Np0qEU9eBl4fg979BA3mw/ql8ZDCJPJOjosfkVu8IVsrDvNh5+5I0aYfTLXCRpHv81z4rHS2RNdDvf9V+D05GNiOg2viVg8QrKzayven/F9UZoWhwB/7rDx9oz8wn3LBx2CfQdYnKdDv6j1r1H9nGHdWxGdwGWiJne5wIaPCT3Det3DfaGliYZZRs2t1t6+RjYz7GVsLJV6NRSgmr33SW/wfin3H0ThXCPqU8tNzGukGXNDxA1sUueCnFrQfV3ENaCXUgQSBBiCIHUtVC4jXzbsophMGWGTxezmsymwA36JtCFJUXqtqZxlLAy0yCXdcbF8zxuDxPGVIZiIzOiG1IiTEWX0qu6rmGQUy205iQdbxA3L5rjcbieMqQ/ERmdEOqREmIutXZt7ytb2nntu5csM1+3T2FHqWJ6GI/DU+SPUsT0MR+Gp8kevYnp4j8VT5rvr2J6eI/FU+a2PT7jzH4f6vI56liehiPw1Pkj1LE9DEfhqfJHr2J6eI/FU+aPXsT08R+Kp809PuH4f6vI76liehiPw1Pkj1LE9DEfhqfJHr2J6eI/FU+a569ieniPxVPmnp9w/D/V5D3AmExAxFEuZXDQ9sy2pETeZ2L6YF8z4ExmIOIohz65aXtmXVIibzJ0X0wLF2jfPG9tOw9TsPL0cst9e3kdUG8493mpqDece7zWYb5NCrLzu967mO73oCaFAPO73hczno+9AWIVYeej713Od3vQFeL0HaPNZvCWlP9434OWlitB2hZvCWlP9434OUMtHUYx1LMxnIz83bYWN9Dfu26qHFj7PECx0eY2f51PGsljOS93N5uyxuqpGn/VjZ7Vu9SVJOYL8jE23PdGuzlhN4OtIjLUEbX6n3kq2jSyiJcesmSrEAlwrzG/fZ+YIRwrzG/fZ+YIREy0RFmg7Ar8L7Xb5BUM0HYFfhfa7fIIQXubIg3BXleFuAXUyXMBczcLlvzHWvVoX0p1HB7iUz5NwjWzPjY23ft+XcuYF1yO/9eK+mYvgShVMvpMJ3xB8RdV0PRvDsMtpMnrl35iVhYzZ9TEyk3Jbzgw1CrRxixLadn5PdbwPGYTgJ2KluXkHVx0HYdp7F7bgTgWnhKLaVMWFyTq5x1c7r+QCea2LCy6vvgNnwwcbJ3b7fgjcxWNniPR0jwBCELSOEEIQgI1GyCASJESNR1qNCkWtALi87zEnwACsQgKatAlzSHuaBqBEO01nyVyEIBam0smXVKkknRvJ6rAb/cis01BAdUp7ZAHhygR/4TKEBwBUsw5D3OzuIOjbZRYaWnYdu1XoQFdamXNIBLTvGoRh6Ra0Auc87zEnwACsQgBQbzj3eamoN5x7vNAcFAKbWwuoQAhCEAIQhAUYvQdo81m8JaU/3jfg5aWL0HaPNZvCWlP9434OUMtHUYxsZGTxns8wxsOtxb+llWHj7TE8k6FttY1LOUO89SbqYYva2HObEGxI0HUQgYR9/rX30sy1+y/epKkcDckh9Vw3PbAHZLQT4pxL0sO4GTUc4biGeQCYQCXCvMb99n5ghHCvMb99n5ghETLREWaDsCvwvtdvkFQzQdgV+F9rt8ghBNzHTZwjsXAx884R2X+KuSlXjpOU0o2SHExsmCgLMj45zZ7FLI/pDw7evsXk/SbE4htVobiKdLkCRnySczrgGTpHgVd6OcNim14xOJpuJIy8sOgRfZvXX1WXR50792+5nfeEFWdGStbtdrHpQ1+1w8EFr+k3wPzVq6uQ0QCFxdQAhcXUBCowmIMd0yoCk7a/3BGJzx9Xkn/NMR3dy8P6Zt4Q49nEcdl4sZuKJDM2d87dcuVfOrU6OOa1+R0Yah088mZLvZ7ji3dP3Bc4p8c+/wB0L5dhm8K525ji4kTLjEeK+qioN48VSjW6S+5rmWxWH6CeXMpbr7iDqbtjo7ggU3X5fZYKzjBvHigPG8L7nKQ4t0c4fh92q4aTun7huVwK4gKuLd0r9nb/AE8FzI/pjwGvX7li8McJiliKdOcOA8AkPeWvMuIMDSLfFOMqF5tTpu6xVmJncN6l24/XeQm+1Nc1ry4j5pu6f+0KbNT2BUYfDy3lMDTtAcXaaXsrmCCe7zUEliEIQAhCEAIQhAUYvQdo81n8I0yWAgElrmugakDUDrgmOxaGL0HaPNUISnZnKPDFHK36xoMCxkHvBuFIcNUftGeKrxOELw3kUXDKJzgk6bCrafB7I5VKlJ1hrYPiOxRvJvHh5/I59M0ftGeKPpmj9ozxUxwdS+yp/gbtsdiPo6l9lT38xuvgm8Xjw8/kLYnFtqljafK5QcSAYAaZ12mYt+iJ+lRawQ1oaNwAA9y4pIbTFaeg7Ar8L7Xb5BUU9B2BX4X2u3yCEDCz+EKLC4F1J752tBPwPULpt+KYDBc0HrICTe4kuIxDQCbCGGLkRrfd3IDyXpTxTalMcRUI4sRynMgZ32IynbJ12ha2D9CsO+mx8VAXNa6M+mYAxoluHMUKeJoOdiYDQxxaBUh4FRxNmAtuLdy9bhsQKjGvbdrgHA6WIkarSqVZ06MMl137/rwMKjhqVbE1ekSe/S0b8+PiTC6uBdWabpxdXF1AcXVxdQFOKolwhrywzqIJ96+den/A4fiKebEUGkUgPrS5rnct5mGsIi8dy+hcIMplv1pAbO0lonZcFfO/T1mFNelNSqBxQy8Wxj2kZ37XVGmZzLlxaXRO5pbLbWJjbv0V+w819AM/a8F+Op/LR9AN/a8F+Op/LXOJwf2uK/0aX85HE4P7XFf6NL+csay4LxPXZpfmf+PyO/QDf2vBfjqfy1oYLg+mxkHFYOZJs5+0D/4+pOcEehNHEvc1lesC0ZuVSYBFhsqHetX/ANJW/tDv9Mf/AKX0jh5VFmjG65mJjMRgsdRlRqVXlvvsu1Pl3G7wB6Q4ZlBlPj6RNNoDspJFyd4C1MPw/QqODWVWOc7QCZO1eYwf9mTaeb69xzR7AtE/5utaPBfoUKNVlTjS7IZjKBMgjf1rvpyxKai4K3Ps8Ty+LXRVYwwvpU7Le9e/h+xbw3HrFKWkmBfiGVALu1ebt7B5q2lWyE5XATEgYaoJAN7t1tN9FuIXZCnlbd9eZ9HKT3Semm76uU4fFB8xmtva5ut/aAU28493mpqDece7zX0IJoQhACEIQAhCEBRi9B2jzVCvxeg7R5qhANUea3sCnKjR5rewfBTQHJRK6hAclC6hAIU9B2BX4X2u3yCop6DsCvwvtdvkEBHF0BrxTahJvOXx5WugSjmEwThWk320pvF90HxstVCA8V6T0ahqMLcGH8gezUdlOZ/Jmk4N6+9V0OHscxrWtwsNaAAOKrWAsBdy9nSwga5zgXS7WXEjuBMBXLtjikoKEoJ243MqezpOpKpCo434JHif7ycIfs3/ABVfmj+8nCH7N/xVfmvW0cC1hLgXkmdXEi5mw0CmKruh7wnWafqkR1Ct6+XkeP8A7ycIfs3/ABVfmj+8nCH7N/xVfmvW4fAtYS4F8mZl7nC5nQmEynWafqkOoVvXy8jz/o7wriar3CvS4tobIOR7ZMgRLjulegS2FwDaZJBeZ6TnO+JTK5qk1OV0rcjQoU5U4ZZScnxZF9MO1APaJWBwl6J0cVVLq1IjK3K1zahALQSRyWxF3FehQvjKKkrSVzpp1J03mg7PuPLf+m2C6D/9R/zVFL+zzClxDqFRrbw7jnGbxoDa117BC+fV6X5V4HR17E+sfizM4M4Co0HF1MGSIMuJtY7exN0azy4g08rbw7MDN7WGki6s9Wb0W+AUwIX0jCMFaKsjjSS0OpejWeXkOp5WiYdmBmDAsNJF0whWJBCEIAUG8493mpqDece7zQE0IQgBCEIAQhCAoxeg7R5qhX4vQdo81QgG6PNb2D4KahR5rewfBTQAhCEAIQhAIU9B2D4K/C+12+QSDHGBc6D4IcgNdCx0IDYQsmmLq/ixuCAfQkOLG4I4sbggH0LHKEBsIWOhAbCFjoQGwhY6EBsIWOhAbCFjoQGwhY6EBsKDdT3eaykQgNhCx0IDYQsdCA2ELHQgNHFaDtHmqEs1SzneUBpUea3sHwU0nRecrbnQfBTzneUAyhLZzvKM53lAMoS2c7yhAf/Z"/>
          <p:cNvSpPr>
            <a:spLocks noChangeAspect="1" noChangeArrowheads="1"/>
          </p:cNvSpPr>
          <p:nvPr/>
        </p:nvSpPr>
        <p:spPr bwMode="auto">
          <a:xfrm>
            <a:off x="-154553" y="-18501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sp>
        <p:nvSpPr>
          <p:cNvPr id="57" name="Rectangle 8"/>
          <p:cNvSpPr>
            <a:spLocks noChangeArrowheads="1"/>
          </p:cNvSpPr>
          <p:nvPr/>
        </p:nvSpPr>
        <p:spPr bwMode="auto">
          <a:xfrm>
            <a:off x="604444" y="2294253"/>
            <a:ext cx="1739288" cy="555217"/>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Data Marts and other </a:t>
            </a:r>
          </a:p>
        </p:txBody>
      </p:sp>
      <p:sp>
        <p:nvSpPr>
          <p:cNvPr id="66" name="AutoShape 61"/>
          <p:cNvSpPr>
            <a:spLocks noChangeArrowheads="1"/>
          </p:cNvSpPr>
          <p:nvPr/>
        </p:nvSpPr>
        <p:spPr bwMode="auto">
          <a:xfrm>
            <a:off x="843867" y="2924494"/>
            <a:ext cx="654815" cy="611138"/>
          </a:xfrm>
          <a:prstGeom prst="can">
            <a:avLst>
              <a:gd name="adj" fmla="val 25000"/>
            </a:avLst>
          </a:prstGeom>
          <a:solidFill>
            <a:srgbClr val="FF0000"/>
          </a:solidFill>
          <a:ln w="9525">
            <a:solidFill>
              <a:schemeClr val="tx1"/>
            </a:solidFill>
            <a:round/>
            <a:headEnd/>
            <a:tailEnd/>
          </a:ln>
          <a:effectLst/>
        </p:spPr>
        <p:txBody>
          <a:bodyPr wrap="none" anchor="ctr"/>
          <a:lstStyle/>
          <a:p>
            <a:pPr defTabSz="932597"/>
            <a:endParaRPr lang="en-US" sz="1836" dirty="0">
              <a:solidFill>
                <a:srgbClr val="505050"/>
              </a:solidFill>
            </a:endParaRPr>
          </a:p>
        </p:txBody>
      </p:sp>
      <p:sp>
        <p:nvSpPr>
          <p:cNvPr id="67" name="AutoShape 62"/>
          <p:cNvSpPr>
            <a:spLocks noChangeArrowheads="1"/>
          </p:cNvSpPr>
          <p:nvPr/>
        </p:nvSpPr>
        <p:spPr bwMode="auto">
          <a:xfrm>
            <a:off x="1208064" y="3100272"/>
            <a:ext cx="654815" cy="611138"/>
          </a:xfrm>
          <a:prstGeom prst="can">
            <a:avLst>
              <a:gd name="adj" fmla="val 25000"/>
            </a:avLst>
          </a:prstGeom>
          <a:solidFill>
            <a:srgbClr val="FF0000"/>
          </a:solidFill>
          <a:ln w="9525">
            <a:solidFill>
              <a:schemeClr val="tx1"/>
            </a:solidFill>
            <a:round/>
            <a:headEnd/>
            <a:tailEnd/>
          </a:ln>
          <a:effectLst/>
        </p:spPr>
        <p:txBody>
          <a:bodyPr wrap="none" anchor="ctr"/>
          <a:lstStyle/>
          <a:p>
            <a:pPr defTabSz="932597"/>
            <a:endParaRPr lang="en-US" sz="1836" dirty="0">
              <a:solidFill>
                <a:srgbClr val="505050"/>
              </a:solidFill>
            </a:endParaRPr>
          </a:p>
        </p:txBody>
      </p:sp>
      <p:sp>
        <p:nvSpPr>
          <p:cNvPr id="68" name="Cube 67"/>
          <p:cNvSpPr/>
          <p:nvPr/>
        </p:nvSpPr>
        <p:spPr>
          <a:xfrm>
            <a:off x="710972" y="4671274"/>
            <a:ext cx="852968" cy="821814"/>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72" name="Cube 71"/>
          <p:cNvSpPr/>
          <p:nvPr/>
        </p:nvSpPr>
        <p:spPr>
          <a:xfrm>
            <a:off x="1110022" y="4801204"/>
            <a:ext cx="852968" cy="821814"/>
          </a:xfrm>
          <a:prstGeom prst="cube">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CA" sz="1836">
              <a:solidFill>
                <a:srgbClr val="FFFFFF"/>
              </a:solidFill>
            </a:endParaRPr>
          </a:p>
        </p:txBody>
      </p:sp>
      <p:sp>
        <p:nvSpPr>
          <p:cNvPr id="73" name="Rectangle 8"/>
          <p:cNvSpPr>
            <a:spLocks noChangeArrowheads="1"/>
          </p:cNvSpPr>
          <p:nvPr/>
        </p:nvSpPr>
        <p:spPr bwMode="auto">
          <a:xfrm>
            <a:off x="394085" y="5752947"/>
            <a:ext cx="1739288" cy="555217"/>
          </a:xfrm>
          <a:prstGeom prst="rect">
            <a:avLst/>
          </a:prstGeom>
          <a:noFill/>
          <a:ln w="9525">
            <a:noFill/>
            <a:miter lim="800000"/>
            <a:headEnd/>
            <a:tailEnd/>
          </a:ln>
          <a:effectLst/>
        </p:spPr>
        <p:txBody>
          <a:bodyPr wrap="square">
            <a:spAutoFit/>
          </a:bodyPr>
          <a:lstStyle/>
          <a:p>
            <a:pPr algn="ctr" defTabSz="932597" eaLnBrk="0" hangingPunct="0">
              <a:lnSpc>
                <a:spcPct val="90000"/>
              </a:lnSpc>
              <a:spcBef>
                <a:spcPct val="30000"/>
              </a:spcBef>
            </a:pPr>
            <a:r>
              <a:rPr lang="en-US" sz="1632" dirty="0">
                <a:solidFill>
                  <a:srgbClr val="505050"/>
                </a:solidFill>
                <a:latin typeface="Segoe UI Light"/>
              </a:rPr>
              <a:t>Data Cubes and Tabular Models</a:t>
            </a:r>
          </a:p>
        </p:txBody>
      </p:sp>
      <p:grpSp>
        <p:nvGrpSpPr>
          <p:cNvPr id="7" name="Group 39"/>
          <p:cNvGrpSpPr/>
          <p:nvPr/>
        </p:nvGrpSpPr>
        <p:grpSpPr>
          <a:xfrm>
            <a:off x="3455016" y="3205840"/>
            <a:ext cx="3841031" cy="796377"/>
            <a:chOff x="3896503" y="2686036"/>
            <a:chExt cx="3766059" cy="780833"/>
          </a:xfrm>
        </p:grpSpPr>
        <p:pic>
          <p:nvPicPr>
            <p:cNvPr id="74" name="Picture 2" descr="http://office365.itpro.co.uk/sites/microsoftoffice365/files/styles/insert_main_wide_image/public/excel_main_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6503" y="2752396"/>
              <a:ext cx="952631" cy="714473"/>
            </a:xfrm>
            <a:prstGeom prst="rect">
              <a:avLst/>
            </a:prstGeom>
            <a:noFill/>
            <a:extLst>
              <a:ext uri="{909E8E84-426E-40DD-AFC4-6F175D3DCCD1}">
                <a14:hiddenFill xmlns:a14="http://schemas.microsoft.com/office/drawing/2010/main">
                  <a:solidFill>
                    <a:srgbClr val="FFFFFF"/>
                  </a:solidFill>
                </a14:hiddenFill>
              </a:ext>
            </a:extLst>
          </p:spPr>
        </p:pic>
        <p:sp>
          <p:nvSpPr>
            <p:cNvPr id="80" name="Text Box 25"/>
            <p:cNvSpPr txBox="1">
              <a:spLocks noChangeArrowheads="1"/>
            </p:cNvSpPr>
            <p:nvPr/>
          </p:nvSpPr>
          <p:spPr bwMode="auto">
            <a:xfrm flipH="1">
              <a:off x="4876734" y="2686036"/>
              <a:ext cx="2785828" cy="619721"/>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Standard Worksheets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Pivot Tables and Charts</a:t>
              </a:r>
            </a:p>
          </p:txBody>
        </p:sp>
      </p:grpSp>
      <p:grpSp>
        <p:nvGrpSpPr>
          <p:cNvPr id="9" name="Group 54"/>
          <p:cNvGrpSpPr/>
          <p:nvPr/>
        </p:nvGrpSpPr>
        <p:grpSpPr>
          <a:xfrm>
            <a:off x="3455015" y="4759072"/>
            <a:ext cx="4990474" cy="939422"/>
            <a:chOff x="3896503" y="4244233"/>
            <a:chExt cx="4893066" cy="921086"/>
          </a:xfrm>
        </p:grpSpPr>
        <p:sp>
          <p:nvSpPr>
            <p:cNvPr id="78" name="Text Box 25"/>
            <p:cNvSpPr txBox="1">
              <a:spLocks noChangeArrowheads="1"/>
            </p:cNvSpPr>
            <p:nvPr/>
          </p:nvSpPr>
          <p:spPr bwMode="auto">
            <a:xfrm flipH="1">
              <a:off x="4876734" y="4244233"/>
              <a:ext cx="3912835" cy="921086"/>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PerformancePoint Reports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Analytic Charts and Grids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Decomposition trees</a:t>
              </a:r>
            </a:p>
          </p:txBody>
        </p:sp>
        <p:pic>
          <p:nvPicPr>
            <p:cNvPr id="5" name="Picture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6503" y="4322622"/>
              <a:ext cx="965590" cy="590083"/>
            </a:xfrm>
            <a:prstGeom prst="rect">
              <a:avLst/>
            </a:prstGeom>
          </p:spPr>
        </p:pic>
      </p:grpSp>
      <p:grpSp>
        <p:nvGrpSpPr>
          <p:cNvPr id="12" name="Group 61"/>
          <p:cNvGrpSpPr/>
          <p:nvPr/>
        </p:nvGrpSpPr>
        <p:grpSpPr>
          <a:xfrm>
            <a:off x="3455016" y="5754311"/>
            <a:ext cx="4999475" cy="939422"/>
            <a:chOff x="3896503" y="5157878"/>
            <a:chExt cx="4901891" cy="921086"/>
          </a:xfrm>
        </p:grpSpPr>
        <p:sp>
          <p:nvSpPr>
            <p:cNvPr id="83" name="Text Box 25"/>
            <p:cNvSpPr txBox="1">
              <a:spLocks noChangeArrowheads="1"/>
            </p:cNvSpPr>
            <p:nvPr/>
          </p:nvSpPr>
          <p:spPr bwMode="auto">
            <a:xfrm flipH="1">
              <a:off x="4885559" y="5157878"/>
              <a:ext cx="3912835" cy="921086"/>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SQL Server Reporting Services Reports</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Standard</a:t>
              </a:r>
            </a:p>
            <a:p>
              <a:pPr marL="291436" indent="-291436" defTabSz="932597">
                <a:lnSpc>
                  <a:spcPct val="90000"/>
                </a:lnSpc>
                <a:spcBef>
                  <a:spcPct val="30000"/>
                </a:spcBef>
                <a:buFont typeface="Arial" panose="020B0604020202020204" pitchFamily="34" charset="0"/>
                <a:buChar char="•"/>
              </a:pPr>
              <a:r>
                <a:rPr lang="en-US" sz="1632" dirty="0">
                  <a:solidFill>
                    <a:srgbClr val="505050"/>
                  </a:solidFill>
                  <a:latin typeface="Segoe UI Light"/>
                </a:rPr>
                <a:t>Power View</a:t>
              </a:r>
            </a:p>
          </p:txBody>
        </p:sp>
        <p:pic>
          <p:nvPicPr>
            <p:cNvPr id="10" name="Picture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6503" y="5203294"/>
              <a:ext cx="989056" cy="654975"/>
            </a:xfrm>
            <a:prstGeom prst="rect">
              <a:avLst/>
            </a:prstGeom>
          </p:spPr>
        </p:pic>
      </p:grpSp>
      <p:pic>
        <p:nvPicPr>
          <p:cNvPr id="1026" name="Picture 2" descr="http://necsia.es/wp-content/uploads/2013/05/SharePoint2013logo.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3458253" y="1493656"/>
            <a:ext cx="2097572" cy="666576"/>
          </a:xfrm>
          <a:prstGeom prst="rect">
            <a:avLst/>
          </a:prstGeom>
          <a:solidFill>
            <a:schemeClr val="accent1"/>
          </a:solidFill>
        </p:spPr>
      </p:pic>
      <p:sp>
        <p:nvSpPr>
          <p:cNvPr id="14" name="AutoShape 6" descr="data:image/jpeg;base64,/9j/4AAQSkZJRgABAQAAAQABAAD/2wCEAAkGBxQQEhQREhAVFhUUFBcUFBAVFREWFBQVFRYYFhcVFxQYHSggGBolGxgUITIhJSorLi4uFx8zODMtNygtLisBCgoKDg0OGhAQGzckHB43LDQrLyw1LCwtLCwsLCwsLSw0LCw2LCwsLCwsLCwsLCwsLCwsLCwsLCwsLCwsLCwsN//AABEIAJoBFwMBIgACEQEDEQH/xAAcAAEAAgMBAQEAAAAAAAAAAAAAAQUDBAYHAgj/xABBEAABAwIDBQUGAgcHBQAAAAABAAIRAwQSITEFE0FRUiJhcZGhBgcyQoGxFMEkQ2JygpLRIzNEsuHw8RU0U2Oi/8QAGgEBAAMBAQEAAAAAAAAAAAAAAAEDBAUCBv/EACkRAAICAQQABQQDAQAAAAAAAAABAhEDBBMhMQUSMkGBIlGh8GFxwbH/2gAMAwEAAhEDEQA/APXrl72khtAOECDkM+ZPd4JTqvIM24BABAlp46acFpbVrhpqTOKDhgOz7OWnetB+0Xbw0906M+3D40JiI8PJXKFoqcuey+ovcXQbcNHUS08+AHd6r5c+oJG4a7vENnWAAZzy58VzrdpvIe7dxEQ0iqRmeJ4/RZ7a/wApe0xnADawkj6E+YR4x5i7c9//AIG5gZSMjnOcZ8OC+rlzmSRSa4DSBB0k85z7lz7r12EDCcRw5Yag1AmeHPPgo2fc1CTjpOaBliLiZMn4RwAVcqTS+56XR0NRzhEUQZEkZazpPgvmo94cYotIByOkjhzVEy4qRVkdr5BDsDYkDPUk6n6clmN0Q2cDiRlJxSe85KzbpXR581ui5pVHFwBtwAfmkGMp0jnkt3dN6R5Bc3aXTiAXU41ky8GZgDDyjis+/HT6uRYm1Y86jwy93TekeQTdN6R5BUW/HT6uTfjp9XKdhjdRe7pvSPIJum9I8gqLfjp9XJvx0+rk2GN1F7um9I8gm6b0jyCot+On1cm/HT6uTYY3UXu6b0jyCbpvSPIKi346fVyb8dPq5NhjdRe7pvSPIJum9I8gqLfjp9XJvx0+rk2GN1F7um9I8gm6b0jyCot+On1cm/HT6uTYY3UXu6b0jyCbpvSPIKi346fVyb8dPq5NhjdRe7pvSPIJum9I8gqLfjp9XJvx0+rk2GN1F7um9I8gm6b0jyCot+On1cm/HT6uTYY3UXu6b0jyCbpvSPIKi346fVyb8dPq5NhjdRe7pvSPIJum9I8gqLfjp9XJvx0+rk2GN1F7um9I8gm6b0jyCot+On1cm/HT6uTYY3UXODtRuxhwziy1nMYY5Rn3qVTNrifh9XIo2WN1F/CQpRUlpEJClEBEIpRQD5hSpRSCIRSiAhaV9tEUSA5jyMJcXtbIGYEHvzW6tC92xQo5Vbimw9LntDv5ZlLBgO36fahlQhvxODHZT3f774Uv29TDQ4NeQXFo7ME4dSAdRnqsDva20AJ/EAwJJAedPotGj7xdmu/xtMfvYm/cKaIsvtnX4rBxDXNwkDtCJkTlz1W4tDZ+2be4/ubilU4wx7HHyBlb6gkIilAQilEBCKUQEIpRAQilEBCKUQEIpRAQilEBCKUQEIpRAEREAREQBERAEULXv75lBjqlVwa1okk/Ycz3KG6Bne4AEkwBmScgAuF9ofePSokstm79+mOYpD+LV3081yHtd7V1r5xpiadDhTBg1B1PPH93Qd6pKFqs88/2Pfka7N7antLeXc7yu4NP6unLGeGRk/UlVlCzggxxlWlK1WcUgFneR2evKWdns+ab8vkd6AryhlDIeAXumyCDRdl+rd/kXjFIZDwH2Xc0y80pfBhzviJoG3EzGY0doR4EZhdLsT28v7OA24NRg/VVpqCOQdOIeaqixfD6K0yxJlSm0e1+yXvQtrwtp1/0escg17ppvP7NTx4GCu9lfk2tQnIj6cPJdx7B+8arZFtC5LqlvIAcZNSiNMupnccxw5LHkwNcovhlvs97RYbS5ZVY2pTeHseA5r2kFrgdCCsyzl4REQBERAEREAREQBERAEREAREQBERAEREAREQBEUFAfNWoGgucQAASScgAMySeS8h9p9vOv6uUiiw/2bcxi4Y3DmeA4BdL7yttQG2jDm8Yqvcz5W/xGfoO9chYW652sz19K+To6PBf1v4JpbPDxB+h5LHuMBwkZhX1GnhCx3ltjHeND+S52PPTp9GzUaXzRuPZTqFLhGR1HBQtnZyejptgPmi/9x/+Vy8gpfCPAfZer+zj+zVH7D/8hXlFL4R4D7Lv6GVxv+F/pg1PaPpERdAykObK1a1JbahwleWrPSZ1Puv9tDY1RbV3fo1V0AnSg9xgO7mE5HlrzXvYK/J1xS4L3D3P+05u7Y29V01raGydX0jkx3iILT4DmsGfHXKNOKd8HoSKFKzl4REQBaG3dqNtKFS4eCW024i0RJHdOS31obdrup0Kj2U945rZFIgnGeUAGUuuxTfCK/ZPtVSuKFO4DXNbUxQHRIwPwHQ55xpzWyPaCjxLhnEFjhp3LU2VtOoaFN5tC0uxTTa0gth0DskZSDPDRbTdqVJztKupGWE5ZZylp8olxcXTPo7epAkHFMAjsu7QIkR6qP8Ar9KASH5gmMDieyQNB4+hSptOoP8AC1SIkRGfZmO4zIz5IdpVATFq8iRnIGUDhz9PVCCR7QUdZdExOB+ZnDllJzIQ7epgkEOyJB7JOnKNT3LFU2vVGGLOqQXOa7SWwAQ6BkQSSNeBVhYV3VG4nUnUzJGF0TkdcsoKA0X+0VFpbOKHNxBwa7g4t011aeCsbK6bWYHtmDMSCDkYORz1BWbCOSmEAREQBERAEREAXxVeGguJgAEk8gMyvtc/7d3m5sazuLgKY/jIb9iVDv2HHueX3V2bqvUrn53Egcm6NHlCuLGlGaotmvbln5rpaERkQuFqceVW5RZ3tLmwypRkmZERFhNxqX1riGIfEPUf1VVC6FV9/aT2mjPiOfeteDNX0yOdrNNa3I/Jk9nnw6oOdN3o0rzCloPAfZej7HfFTxY8f/BXnFPQeA+y+o8Mdwf79z53Vdo+kRZaFBz/AIWz38B9V0XJRVszRjKTqKtmJfdKkXGGgnw/PkrO32WBm8z+yMh9ea32NAEAADkFgy6+EfQrf4Ovp/CMkucnC/JUf9Jyl5/hH9Vaex20PwN7RqDJjnClU/ceQ2T4Eg+a+3jJU98zVc+WonkdyZ1HocWKNRR+lgpVV7M3v4i1oVjq+k0nxgA+qtVejitU6CIiEBa20Me7duvjjs6a/VbKxXIlpAMZa8lDVoFZSdc4GEhpf2sQMDPEMOnCJ0X0Kt30UTnwc8ZZf6r7qW9QhuCsAROcYpzGfI5SPqvgWdwD/wB1lM502+SRVKgKlS6kYWUoykEnIYcwOZLp8BzWMVbvQ06UlhIeCSA+MgQSJCyfg7iTFyM/2Acw0CByGKT9VAs7ggg3I7oYBBxTOWZyjJSD72e+5kb5lINgyWFxOLKNco18lZgqqbZVwQfxM9oEjdtzbIkd2WWSx0bC4BH6XLcQMYGklsiW4iOUoC6RQCpQBERAEREAREQBcP72qsWlMdVdo8mud+S7hcL73GTa0jyrtn6sePzXqHqRVm9DPPrAK4aFUWJVwulHo4OTsyNrOGjisjbs8QCtdFVk0mDJ6oouxa7U4vRNo3m3g4gj1WRtdp0cPsq1btlsqpVzDYHU7IfTmudm8H03duJ1dP47q7qlL45/Biq0MDhUbpnijhLSJXnVpaPeBDco+I5D/VeyU9jsosc4y5wadfhGXBv9ZXI32yo7VMZcWDh+7/RU4dQtJcIvzX7m2McepyJ5fov2/ejnbfZjW5u7R9FugIpVeTLPJzJ2fQYdPiwqsa/f7CIirLyFWXoVmq29KlFeTo9j91tXFs2jPA1G/QVHBdauQ91TI2dR73VD51HLr1uXR81k9bCIik8BaW2aLX0ajHvwtLSHPy7I55rdWltmoxlGo6qCWBvaA1I7lDbStdik+H0Vlls6iKVNjbh0DFgc1zAXS4E8OBgZc1lZsunwuamuYFVuuXcte1rWj6NN0EUziw4sWQDxOLPTFGqNNgeDNeTwJ7skjJyVvtkuMY8R6Nk7MpFxP4ipmGhw3ogw0ZnLUtjTuUM2XRIwi4qdiW5VRkTDiDHHIFYH/giSCG5DDmHjECwacXdmF8VxYO1aw/LADtHEMzHLRSQbdDZdN4llzVOc4hVBntTGmmRHmlT2cY4Eb6u0H5W1IGZJPDjPoFqWm07C2P8AZvYzHElodo0ZE5aZ+q6RjpAI4iQgNTZmzhbtLGve4EzNR2IjICByGS3ERAEREAREQBERAFy/vItd5YVSBmwtqfyuE+krqFgvbdtWm+m74XtLHeDhBUp07PMlaaPB7B6u6ZkKgbQdRqOovHbY4sI5kGMvHVdZsbZD6vxdgd/xfQLoLJGMbbOJLBOUqijUVjZbGqVM4wjqdM/Ruq6Gz2XTpaNk9Tsz/QLdWTJrfaCNmHw73yP4RXWex6dPOMTup35DQKxUIsUpyk7bOjDHGCqKo1NrPik7vgeq55XW3X9lo5u+wVKuZqXc/wCjxk7NC/2aKnabk70PiqKowtMOEEcF1i17y0bVGevB3Ef1UY8tcM36TxB4/pycx/4c0izXVq6mYcPA8CsK1Wn0d6MlJXF8EOKqL5+qsrh0Ba+x9nm7uqNuNH1Bj7mN7Tz/ACgjxVkFyU55JLk9w9jLPcWVtTIgik0nxcMR+6u18tbGXLgvpbT5xu3YREQgLV2o8NpPLmYwBmw/N3LaWG7c4MJYJdGQ70FWVFC8YKdM/hiGnF2GsnD2gDAjjM8NCvsbTZOdrVBmP7qeWazG5rhrSKIcc8TZDYzEanLKTx0Xw27ueNqNdRUbonHsKa4Z8VNoNaR+i1CHAEEMns4QTPKJAjjB5KBtFo0tasYi0/2XeZMcRMZ96+6l3ciQLcGQ0tONogmMQOecSfJT+LuSHfozQRm2agIcBEjLQ5uieSAxVdosGYtnOzYDDMxiE6EcIz4d63bLaAqOw7uo3s4sTm4RrEePcsFe5uN2S23GPC6GlzSC4OECZ4ifJZrC5rOdFWgKbYkOxh2c6QEBYIiIAiIgCIiAIiIAoIUogOA9uNkilVF0xoip2ah5OHwn6jLxHesGzLpd7f2razHUniWuEEfmO9eZ3Ns+0qmk/wAWu4ObwI/Pkq8i9yY0jr6b5Er6VNs++Vwx4OiqPRKIiApduv7TRyb9yq1be1XzVd3QPIf6rUXKyu5szy7CIirIPirTDxDhIVDtCwNLMZt58R4roHOAVbe3WUeitxTcX/Bq02qngfHX2OTu6y9C90GwiGvvnjN/Yoz0AjE/6nIdw71y+w/Zc7QuA1stpNM1ncm9LT1HT1XuFtQbTY1jGgNaA1rRoAMgF1cKtWa9Tq1kjUTKiItBgCIiALHXBLSG68CsiIwV1alX7OB7Qc5xZgmRHCdJ5LC2jdj9ZSOfQR9Bn/uSrdFCBUPpXWcVaYkNzLZIIAxQOXxaypFK6IcDUpT8jgw6gtyIJORh3mrWEhSCpqUbotjeMDoPaAyJkRLSDwnzWW2p3Ac3HUplueIBpkiDEGcjMKyhRCAlERAEREAREQBERAEREAVbtzZDLpmB4gjNjxq08/Du4qyRAeVXVCraP3dVsdLvlcOYP5aqxstod67u/sWV2FlRgc08Dw7weB71xO1PZGrSl1ud43oJAqDuBOTvRVSgekyyo3gK2GvB4ri23jqZwvBaR8rgQfVbjdqwCZ0BVclSJJuX4nuPNx+//CxqnbtDvR20O9cpxbZmLclYatyAqirf96wUn1KzsNJjnu6Wgn/hTHE2KN26vu9fOxdj1r+phpiGA9usfhb4dTu5dDsL3fvqEPvHYRruWHtHuc8afTzXoVnaMosFOmwNa3INaIAW7DpvdntRNfY2yadpSFKkIA1Jzc48XOPErfRFuSrg9hERSAiIgCIiAIiIAiIgCIiAIiIAiIgCIiAIiIAiIgCIiAKIUogNe6sqdURUpteOTgD91RXnsVbPBDQ+nIjsPMeTpXSooaT7Bwb/AHa0/luqg8WsKU/drT+a5qnwawLvEVezD7EUctZ+wNnTzdTdUP8A7HuI/lbAPkuitbOnSGGnTawcmtAHos6L2opdIkiFKIvQCIiAIiIAiIgCIiAIiIAiIgCIiAIiIAiIgP/Z"/>
          <p:cNvSpPr>
            <a:spLocks noChangeAspect="1" noChangeArrowheads="1"/>
          </p:cNvSpPr>
          <p:nvPr/>
        </p:nvSpPr>
        <p:spPr bwMode="auto">
          <a:xfrm>
            <a:off x="15955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grpSp>
        <p:nvGrpSpPr>
          <p:cNvPr id="21" name="Group 75"/>
          <p:cNvGrpSpPr/>
          <p:nvPr/>
        </p:nvGrpSpPr>
        <p:grpSpPr>
          <a:xfrm>
            <a:off x="8925034" y="2567348"/>
            <a:ext cx="3036702" cy="2573410"/>
            <a:chOff x="8749963" y="2184310"/>
            <a:chExt cx="2977429" cy="2523180"/>
          </a:xfrm>
        </p:grpSpPr>
        <p:sp>
          <p:nvSpPr>
            <p:cNvPr id="17" name="Rectangle 76"/>
            <p:cNvSpPr/>
            <p:nvPr/>
          </p:nvSpPr>
          <p:spPr bwMode="auto">
            <a:xfrm>
              <a:off x="8749963" y="3638967"/>
              <a:ext cx="2977429" cy="106852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28" name="Picture 4" descr="http://www.intelcs.com/Portals/0/sharepoint%20business%20intelligence%20and%20dashboard%20example%20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49963" y="2184310"/>
              <a:ext cx="2977429" cy="18727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0"/>
            <p:cNvPicPr>
              <a:picLocks noChangeAspect="1"/>
            </p:cNvPicPr>
            <p:nvPr/>
          </p:nvPicPr>
          <p:blipFill>
            <a:blip r:embed="rId8"/>
            <a:stretch>
              <a:fillRect/>
            </a:stretch>
          </p:blipFill>
          <p:spPr>
            <a:xfrm>
              <a:off x="9223810" y="4046623"/>
              <a:ext cx="933166" cy="501206"/>
            </a:xfrm>
            <a:prstGeom prst="rect">
              <a:avLst/>
            </a:prstGeom>
          </p:spPr>
        </p:pic>
        <p:pic>
          <p:nvPicPr>
            <p:cNvPr id="20" name="Picture 81"/>
            <p:cNvPicPr>
              <a:picLocks noChangeAspect="1"/>
            </p:cNvPicPr>
            <p:nvPr/>
          </p:nvPicPr>
          <p:blipFill>
            <a:blip r:embed="rId9"/>
            <a:stretch>
              <a:fillRect/>
            </a:stretch>
          </p:blipFill>
          <p:spPr>
            <a:xfrm>
              <a:off x="9997663" y="3900774"/>
              <a:ext cx="1258993" cy="723921"/>
            </a:xfrm>
            <a:prstGeom prst="rect">
              <a:avLst/>
            </a:prstGeom>
          </p:spPr>
        </p:pic>
      </p:grpSp>
      <p:cxnSp>
        <p:nvCxnSpPr>
          <p:cNvPr id="59" name="Straight Arrow Connector 92"/>
          <p:cNvCxnSpPr>
            <a:endCxn id="72" idx="5"/>
          </p:cNvCxnSpPr>
          <p:nvPr/>
        </p:nvCxnSpPr>
        <p:spPr>
          <a:xfrm flipH="1" flipV="1">
            <a:off x="1962989" y="5109384"/>
            <a:ext cx="1008746" cy="61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93"/>
          <p:cNvCxnSpPr/>
          <p:nvPr/>
        </p:nvCxnSpPr>
        <p:spPr>
          <a:xfrm flipH="1" flipV="1">
            <a:off x="1958781" y="3433702"/>
            <a:ext cx="1008746" cy="61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2" descr="http://necsia.es/wp-content/uploads/2013/05/SharePoint2013logo.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3458253" y="1493656"/>
            <a:ext cx="2097572" cy="666576"/>
          </a:xfrm>
          <a:prstGeom prst="rect">
            <a:avLst/>
          </a:prstGeom>
          <a:solidFill>
            <a:schemeClr val="accent1"/>
          </a:solidFill>
        </p:spPr>
      </p:pic>
      <p:sp>
        <p:nvSpPr>
          <p:cNvPr id="25" name="AutoShape 6" descr="data:image/jpeg;base64,/9j/4AAQSkZJRgABAQAAAQABAAD/2wCEAAkGBxQQEhQREhAVFhUUFBcUFBAVFREWFBQVFRYYFhcVFxQYHSggGBolGxgUITIhJSorLi4uFx8zODMtNygtLisBCgoKDg0OGhAQGzckHB43LDQrLyw1LCwtLCwsLCwsLSw0LCw2LCwsLCwsLCwsLCwsLCwsLCwsLCwsLCwsLCwsN//AABEIAJoBFwMBIgACEQEDEQH/xAAcAAEAAgMBAQEAAAAAAAAAAAAAAQUDBAYHAgj/xABBEAABAwIDBQUGAgcHBQAAAAABAAIRAwQSITEFE0FRUiJhcZGhBgcyQoGxFMEkQ2JygpLRIzNEsuHw8RU0U2Oi/8QAGgEBAAMBAQEAAAAAAAAAAAAAAAEDBAUCBv/EACkRAAICAQQABQQDAQAAAAAAAAABAhEDBBMhMQUSMkGBIlGh8GFxwbH/2gAMAwEAAhEDEQA/APXrl72khtAOECDkM+ZPd4JTqvIM24BABAlp46acFpbVrhpqTOKDhgOz7OWnetB+0Xbw0906M+3D40JiI8PJXKFoqcuey+ovcXQbcNHUS08+AHd6r5c+oJG4a7vENnWAAZzy58VzrdpvIe7dxEQ0iqRmeJ4/RZ7a/wApe0xnADawkj6E+YR4x5i7c9//AIG5gZSMjnOcZ8OC+rlzmSRSa4DSBB0k85z7lz7r12EDCcRw5Yag1AmeHPPgo2fc1CTjpOaBliLiZMn4RwAVcqTS+56XR0NRzhEUQZEkZazpPgvmo94cYotIByOkjhzVEy4qRVkdr5BDsDYkDPUk6n6clmN0Q2cDiRlJxSe85KzbpXR581ui5pVHFwBtwAfmkGMp0jnkt3dN6R5Bc3aXTiAXU41ky8GZgDDyjis+/HT6uRYm1Y86jwy93TekeQTdN6R5BUW/HT6uTfjp9XKdhjdRe7pvSPIJum9I8gqLfjp9XJvx0+rk2GN1F7um9I8gm6b0jyCot+On1cm/HT6uTYY3UXu6b0jyCbpvSPIKi346fVyb8dPq5NhjdRe7pvSPIJum9I8gqLfjp9XJvx0+rk2GN1F7um9I8gm6b0jyCot+On1cm/HT6uTYY3UXu6b0jyCbpvSPIKi346fVyb8dPq5NhjdRe7pvSPIJum9I8gqLfjp9XJvx0+rk2GN1F7um9I8gm6b0jyCot+On1cm/HT6uTYY3UXu6b0jyCbpvSPIKi346fVyb8dPq5NhjdRe7pvSPIJum9I8gqLfjp9XJvx0+rk2GN1F7um9I8gm6b0jyCot+On1cm/HT6uTYY3UXODtRuxhwziy1nMYY5Rn3qVTNrifh9XIo2WN1F/CQpRUlpEJClEBEIpRQD5hSpRSCIRSiAhaV9tEUSA5jyMJcXtbIGYEHvzW6tC92xQo5Vbimw9LntDv5ZlLBgO36fahlQhvxODHZT3f774Uv29TDQ4NeQXFo7ME4dSAdRnqsDva20AJ/EAwJJAedPotGj7xdmu/xtMfvYm/cKaIsvtnX4rBxDXNwkDtCJkTlz1W4tDZ+2be4/ubilU4wx7HHyBlb6gkIilAQilEBCKUQEIpRAQilEBCKUQEIpRAQilEBCKUQEIpRAEREAREQBERAEULXv75lBjqlVwa1okk/Ycz3KG6Bne4AEkwBmScgAuF9ofePSokstm79+mOYpD+LV3081yHtd7V1r5xpiadDhTBg1B1PPH93Qd6pKFqs88/2Pfka7N7antLeXc7yu4NP6unLGeGRk/UlVlCzggxxlWlK1WcUgFneR2evKWdns+ab8vkd6AryhlDIeAXumyCDRdl+rd/kXjFIZDwH2Xc0y80pfBhzviJoG3EzGY0doR4EZhdLsT28v7OA24NRg/VVpqCOQdOIeaqixfD6K0yxJlSm0e1+yXvQtrwtp1/0escg17ppvP7NTx4GCu9lfk2tQnIj6cPJdx7B+8arZFtC5LqlvIAcZNSiNMupnccxw5LHkwNcovhlvs97RYbS5ZVY2pTeHseA5r2kFrgdCCsyzl4REQBERAEREAREQBERAEREAREQBERAEREAREQBEUFAfNWoGgucQAASScgAMySeS8h9p9vOv6uUiiw/2bcxi4Y3DmeA4BdL7yttQG2jDm8Yqvcz5W/xGfoO9chYW652sz19K+To6PBf1v4JpbPDxB+h5LHuMBwkZhX1GnhCx3ltjHeND+S52PPTp9GzUaXzRuPZTqFLhGR1HBQtnZyejptgPmi/9x/+Vy8gpfCPAfZer+zj+zVH7D/8hXlFL4R4D7Lv6GVxv+F/pg1PaPpERdAykObK1a1JbahwleWrPSZ1Puv9tDY1RbV3fo1V0AnSg9xgO7mE5HlrzXvYK/J1xS4L3D3P+05u7Y29V01raGydX0jkx3iILT4DmsGfHXKNOKd8HoSKFKzl4REQBaG3dqNtKFS4eCW024i0RJHdOS31obdrup0Kj2U945rZFIgnGeUAGUuuxTfCK/ZPtVSuKFO4DXNbUxQHRIwPwHQ55xpzWyPaCjxLhnEFjhp3LU2VtOoaFN5tC0uxTTa0gth0DskZSDPDRbTdqVJztKupGWE5ZZylp8olxcXTPo7epAkHFMAjsu7QIkR6qP8Ar9KASH5gmMDieyQNB4+hSptOoP8AC1SIkRGfZmO4zIz5IdpVATFq8iRnIGUDhz9PVCCR7QUdZdExOB+ZnDllJzIQ7epgkEOyJB7JOnKNT3LFU2vVGGLOqQXOa7SWwAQ6BkQSSNeBVhYV3VG4nUnUzJGF0TkdcsoKA0X+0VFpbOKHNxBwa7g4t011aeCsbK6bWYHtmDMSCDkYORz1BWbCOSmEAREQBERAEREAXxVeGguJgAEk8gMyvtc/7d3m5sazuLgKY/jIb9iVDv2HHueX3V2bqvUrn53Egcm6NHlCuLGlGaotmvbln5rpaERkQuFqceVW5RZ3tLmwypRkmZERFhNxqX1riGIfEPUf1VVC6FV9/aT2mjPiOfeteDNX0yOdrNNa3I/Jk9nnw6oOdN3o0rzCloPAfZej7HfFTxY8f/BXnFPQeA+y+o8Mdwf79z53Vdo+kRZaFBz/AIWz38B9V0XJRVszRjKTqKtmJfdKkXGGgnw/PkrO32WBm8z+yMh9ea32NAEAADkFgy6+EfQrf4Ovp/CMkucnC/JUf9Jyl5/hH9Vaex20PwN7RqDJjnClU/ceQ2T4Eg+a+3jJU98zVc+WonkdyZ1HocWKNRR+lgpVV7M3v4i1oVjq+k0nxgA+qtVejitU6CIiEBa20Me7duvjjs6a/VbKxXIlpAMZa8lDVoFZSdc4GEhpf2sQMDPEMOnCJ0X0Kt30UTnwc8ZZf6r7qW9QhuCsAROcYpzGfI5SPqvgWdwD/wB1lM502+SRVKgKlS6kYWUoykEnIYcwOZLp8BzWMVbvQ06UlhIeCSA+MgQSJCyfg7iTFyM/2Acw0CByGKT9VAs7ggg3I7oYBBxTOWZyjJSD72e+5kb5lINgyWFxOLKNco18lZgqqbZVwQfxM9oEjdtzbIkd2WWSx0bC4BH6XLcQMYGklsiW4iOUoC6RQCpQBERAEREAREQBcP72qsWlMdVdo8mud+S7hcL73GTa0jyrtn6sePzXqHqRVm9DPPrAK4aFUWJVwulHo4OTsyNrOGjisjbs8QCtdFVk0mDJ6oouxa7U4vRNo3m3g4gj1WRtdp0cPsq1btlsqpVzDYHU7IfTmudm8H03duJ1dP47q7qlL45/Biq0MDhUbpnijhLSJXnVpaPeBDco+I5D/VeyU9jsosc4y5wadfhGXBv9ZXI32yo7VMZcWDh+7/RU4dQtJcIvzX7m2McepyJ5fov2/ejnbfZjW5u7R9FugIpVeTLPJzJ2fQYdPiwqsa/f7CIirLyFWXoVmq29KlFeTo9j91tXFs2jPA1G/QVHBdauQ91TI2dR73VD51HLr1uXR81k9bCIik8BaW2aLX0ajHvwtLSHPy7I55rdWltmoxlGo6qCWBvaA1I7lDbStdik+H0Vlls6iKVNjbh0DFgc1zAXS4E8OBgZc1lZsunwuamuYFVuuXcte1rWj6NN0EUziw4sWQDxOLPTFGqNNgeDNeTwJ7skjJyVvtkuMY8R6Nk7MpFxP4ipmGhw3ogw0ZnLUtjTuUM2XRIwi4qdiW5VRkTDiDHHIFYH/giSCG5DDmHjECwacXdmF8VxYO1aw/LADtHEMzHLRSQbdDZdN4llzVOc4hVBntTGmmRHmlT2cY4Eb6u0H5W1IGZJPDjPoFqWm07C2P8AZvYzHElodo0ZE5aZ+q6RjpAI4iQgNTZmzhbtLGve4EzNR2IjICByGS3ERAEREAREQBERAFy/vItd5YVSBmwtqfyuE+krqFgvbdtWm+m74XtLHeDhBUp07PMlaaPB7B6u6ZkKgbQdRqOovHbY4sI5kGMvHVdZsbZD6vxdgd/xfQLoLJGMbbOJLBOUqijUVjZbGqVM4wjqdM/Ruq6Gz2XTpaNk9Tsz/QLdWTJrfaCNmHw73yP4RXWex6dPOMTup35DQKxUIsUpyk7bOjDHGCqKo1NrPik7vgeq55XW3X9lo5u+wVKuZqXc/wCjxk7NC/2aKnabk70PiqKowtMOEEcF1i17y0bVGevB3Ef1UY8tcM36TxB4/pycx/4c0izXVq6mYcPA8CsK1Wn0d6MlJXF8EOKqL5+qsrh0Ba+x9nm7uqNuNH1Bj7mN7Tz/ACgjxVkFyU55JLk9w9jLPcWVtTIgik0nxcMR+6u18tbGXLgvpbT5xu3YREQgLV2o8NpPLmYwBmw/N3LaWG7c4MJYJdGQ70FWVFC8YKdM/hiGnF2GsnD2gDAjjM8NCvsbTZOdrVBmP7qeWazG5rhrSKIcc8TZDYzEanLKTx0Xw27ueNqNdRUbonHsKa4Z8VNoNaR+i1CHAEEMns4QTPKJAjjB5KBtFo0tasYi0/2XeZMcRMZ96+6l3ciQLcGQ0tONogmMQOecSfJT+LuSHfozQRm2agIcBEjLQ5uieSAxVdosGYtnOzYDDMxiE6EcIz4d63bLaAqOw7uo3s4sTm4RrEePcsFe5uN2S23GPC6GlzSC4OECZ4ifJZrC5rOdFWgKbYkOxh2c6QEBYIiIAiIgCIiAIiIAoIUogOA9uNkilVF0xoip2ah5OHwn6jLxHesGzLpd7f2razHUniWuEEfmO9eZ3Ns+0qmk/wAWu4ObwI/Pkq8i9yY0jr6b5Er6VNs++Vwx4OiqPRKIiApduv7TRyb9yq1be1XzVd3QPIf6rUXKyu5szy7CIirIPirTDxDhIVDtCwNLMZt58R4roHOAVbe3WUeitxTcX/Bq02qngfHX2OTu6y9C90GwiGvvnjN/Yoz0AjE/6nIdw71y+w/Zc7QuA1stpNM1ncm9LT1HT1XuFtQbTY1jGgNaA1rRoAMgF1cKtWa9Tq1kjUTKiItBgCIiALHXBLSG68CsiIwV1alX7OB7Qc5xZgmRHCdJ5LC2jdj9ZSOfQR9Bn/uSrdFCBUPpXWcVaYkNzLZIIAxQOXxaypFK6IcDUpT8jgw6gtyIJORh3mrWEhSCpqUbotjeMDoPaAyJkRLSDwnzWW2p3Ac3HUplueIBpkiDEGcjMKyhRCAlERAEREAREQBERAEREAVbtzZDLpmB4gjNjxq08/Du4qyRAeVXVCraP3dVsdLvlcOYP5aqxstod67u/sWV2FlRgc08Dw7weB71xO1PZGrSl1ud43oJAqDuBOTvRVSgekyyo3gK2GvB4ri23jqZwvBaR8rgQfVbjdqwCZ0BVclSJJuX4nuPNx+//CxqnbtDvR20O9cpxbZmLclYatyAqirf96wUn1KzsNJjnu6Wgn/hTHE2KN26vu9fOxdj1r+phpiGA9usfhb4dTu5dDsL3fvqEPvHYRruWHtHuc8afTzXoVnaMosFOmwNa3INaIAW7DpvdntRNfY2yadpSFKkIA1Jzc48XOPErfRFuSrg9hERSAiIgCIiAIiIAiIgCIiAIiIAiIgCIiAIiIAiIgCIiAKIUogNe6sqdURUpteOTgD91RXnsVbPBDQ+nIjsPMeTpXSooaT7Bwb/AHa0/luqg8WsKU/drT+a5qnwawLvEVezD7EUctZ+wNnTzdTdUP8A7HuI/lbAPkuitbOnSGGnTawcmtAHos6L2opdIkiFKIvQCIiAIiIAiIgCIiAIiIAiIgCIiAIiIAiIgP/Z"/>
          <p:cNvSpPr>
            <a:spLocks noChangeAspect="1" noChangeArrowheads="1"/>
          </p:cNvSpPr>
          <p:nvPr/>
        </p:nvSpPr>
        <p:spPr bwMode="auto">
          <a:xfrm>
            <a:off x="15955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grpSp>
        <p:nvGrpSpPr>
          <p:cNvPr id="26" name="Group 20"/>
          <p:cNvGrpSpPr/>
          <p:nvPr/>
        </p:nvGrpSpPr>
        <p:grpSpPr>
          <a:xfrm>
            <a:off x="8925034" y="2567348"/>
            <a:ext cx="3036702" cy="2573410"/>
            <a:chOff x="8749963" y="2184310"/>
            <a:chExt cx="2977429" cy="2523180"/>
          </a:xfrm>
        </p:grpSpPr>
        <p:sp>
          <p:nvSpPr>
            <p:cNvPr id="84" name="Rectangle 16"/>
            <p:cNvSpPr/>
            <p:nvPr/>
          </p:nvSpPr>
          <p:spPr bwMode="auto">
            <a:xfrm>
              <a:off x="8749963" y="3638967"/>
              <a:ext cx="2977429" cy="106852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85" name="Picture 4" descr="http://www.intelcs.com/Portals/0/sharepoint%20business%20intelligence%20and%20dashboard%20example%20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49963" y="2184310"/>
              <a:ext cx="2977429" cy="187279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15"/>
            <p:cNvPicPr>
              <a:picLocks noChangeAspect="1"/>
            </p:cNvPicPr>
            <p:nvPr/>
          </p:nvPicPr>
          <p:blipFill>
            <a:blip r:embed="rId8"/>
            <a:stretch>
              <a:fillRect/>
            </a:stretch>
          </p:blipFill>
          <p:spPr>
            <a:xfrm>
              <a:off x="9223810" y="4046623"/>
              <a:ext cx="933166" cy="501206"/>
            </a:xfrm>
            <a:prstGeom prst="rect">
              <a:avLst/>
            </a:prstGeom>
          </p:spPr>
        </p:pic>
        <p:pic>
          <p:nvPicPr>
            <p:cNvPr id="87" name="Picture 19"/>
            <p:cNvPicPr>
              <a:picLocks noChangeAspect="1"/>
            </p:cNvPicPr>
            <p:nvPr/>
          </p:nvPicPr>
          <p:blipFill>
            <a:blip r:embed="rId9"/>
            <a:stretch>
              <a:fillRect/>
            </a:stretch>
          </p:blipFill>
          <p:spPr>
            <a:xfrm>
              <a:off x="9997663" y="3900774"/>
              <a:ext cx="1258993" cy="723921"/>
            </a:xfrm>
            <a:prstGeom prst="rect">
              <a:avLst/>
            </a:prstGeom>
          </p:spPr>
        </p:pic>
      </p:grpSp>
      <p:cxnSp>
        <p:nvCxnSpPr>
          <p:cNvPr id="32" name="Straight Arrow Connector 58"/>
          <p:cNvCxnSpPr>
            <a:endCxn id="72" idx="5"/>
          </p:cNvCxnSpPr>
          <p:nvPr/>
        </p:nvCxnSpPr>
        <p:spPr>
          <a:xfrm flipH="1" flipV="1">
            <a:off x="1962989" y="5109384"/>
            <a:ext cx="1008746" cy="61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68"/>
          <p:cNvCxnSpPr/>
          <p:nvPr/>
        </p:nvCxnSpPr>
        <p:spPr>
          <a:xfrm flipH="1" flipV="1">
            <a:off x="1958781" y="3433702"/>
            <a:ext cx="1008746" cy="61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3" name="Picture 2" descr="http://necsia.es/wp-content/uploads/2013/05/SharePoint2013logo.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3458253" y="1493656"/>
            <a:ext cx="2097572" cy="666576"/>
          </a:xfrm>
          <a:prstGeom prst="rect">
            <a:avLst/>
          </a:prstGeom>
          <a:solidFill>
            <a:schemeClr val="accent1"/>
          </a:solidFill>
        </p:spPr>
      </p:pic>
      <p:sp>
        <p:nvSpPr>
          <p:cNvPr id="47" name="AutoShape 6" descr="data:image/jpeg;base64,/9j/4AAQSkZJRgABAQAAAQABAAD/2wCEAAkGBxQQEhQREhAVFhUUFBcUFBAVFREWFBQVFRYYFhcVFxQYHSggGBolGxgUITIhJSorLi4uFx8zODMtNygtLisBCgoKDg0OGhAQGzckHB43LDQrLyw1LCwtLCwsLCwsLSw0LCw2LCwsLCwsLCwsLCwsLCwsLCwsLCwsLCwsLCwsN//AABEIAJoBFwMBIgACEQEDEQH/xAAcAAEAAgMBAQEAAAAAAAAAAAAAAQUDBAYHAgj/xABBEAABAwIDBQUGAgcHBQAAAAABAAIRAwQSITEFE0FRUiJhcZGhBgcyQoGxFMEkQ2JygpLRIzNEsuHw8RU0U2Oi/8QAGgEBAAMBAQEAAAAAAAAAAAAAAAEDBAUCBv/EACkRAAICAQQABQQDAQAAAAAAAAABAhEDBBMhMQUSMkGBIlGh8GFxwbH/2gAMAwEAAhEDEQA/APXrl72khtAOECDkM+ZPd4JTqvIM24BABAlp46acFpbVrhpqTOKDhgOz7OWnetB+0Xbw0906M+3D40JiI8PJXKFoqcuey+ovcXQbcNHUS08+AHd6r5c+oJG4a7vENnWAAZzy58VzrdpvIe7dxEQ0iqRmeJ4/RZ7a/wApe0xnADawkj6E+YR4x5i7c9//AIG5gZSMjnOcZ8OC+rlzmSRSa4DSBB0k85z7lz7r12EDCcRw5Yag1AmeHPPgo2fc1CTjpOaBliLiZMn4RwAVcqTS+56XR0NRzhEUQZEkZazpPgvmo94cYotIByOkjhzVEy4qRVkdr5BDsDYkDPUk6n6clmN0Q2cDiRlJxSe85KzbpXR581ui5pVHFwBtwAfmkGMp0jnkt3dN6R5Bc3aXTiAXU41ky8GZgDDyjis+/HT6uRYm1Y86jwy93TekeQTdN6R5BUW/HT6uTfjp9XKdhjdRe7pvSPIJum9I8gqLfjp9XJvx0+rk2GN1F7um9I8gm6b0jyCot+On1cm/HT6uTYY3UXu6b0jyCbpvSPIKi346fVyb8dPq5NhjdRe7pvSPIJum9I8gqLfjp9XJvx0+rk2GN1F7um9I8gm6b0jyCot+On1cm/HT6uTYY3UXu6b0jyCbpvSPIKi346fVyb8dPq5NhjdRe7pvSPIJum9I8gqLfjp9XJvx0+rk2GN1F7um9I8gm6b0jyCot+On1cm/HT6uTYY3UXu6b0jyCbpvSPIKi346fVyb8dPq5NhjdRe7pvSPIJum9I8gqLfjp9XJvx0+rk2GN1F7um9I8gm6b0jyCot+On1cm/HT6uTYY3UXODtRuxhwziy1nMYY5Rn3qVTNrifh9XIo2WN1F/CQpRUlpEJClEBEIpRQD5hSpRSCIRSiAhaV9tEUSA5jyMJcXtbIGYEHvzW6tC92xQo5Vbimw9LntDv5ZlLBgO36fahlQhvxODHZT3f774Uv29TDQ4NeQXFo7ME4dSAdRnqsDva20AJ/EAwJJAedPotGj7xdmu/xtMfvYm/cKaIsvtnX4rBxDXNwkDtCJkTlz1W4tDZ+2be4/ubilU4wx7HHyBlb6gkIilAQilEBCKUQEIpRAQilEBCKUQEIpRAQilEBCKUQEIpRAEREAREQBERAEULXv75lBjqlVwa1okk/Ycz3KG6Bne4AEkwBmScgAuF9ofePSokstm79+mOYpD+LV3081yHtd7V1r5xpiadDhTBg1B1PPH93Qd6pKFqs88/2Pfka7N7antLeXc7yu4NP6unLGeGRk/UlVlCzggxxlWlK1WcUgFneR2evKWdns+ab8vkd6AryhlDIeAXumyCDRdl+rd/kXjFIZDwH2Xc0y80pfBhzviJoG3EzGY0doR4EZhdLsT28v7OA24NRg/VVpqCOQdOIeaqixfD6K0yxJlSm0e1+yXvQtrwtp1/0escg17ppvP7NTx4GCu9lfk2tQnIj6cPJdx7B+8arZFtC5LqlvIAcZNSiNMupnccxw5LHkwNcovhlvs97RYbS5ZVY2pTeHseA5r2kFrgdCCsyzl4REQBERAEREAREQBERAEREAREQBERAEREAREQBEUFAfNWoGgucQAASScgAMySeS8h9p9vOv6uUiiw/2bcxi4Y3DmeA4BdL7yttQG2jDm8Yqvcz5W/xGfoO9chYW652sz19K+To6PBf1v4JpbPDxB+h5LHuMBwkZhX1GnhCx3ltjHeND+S52PPTp9GzUaXzRuPZTqFLhGR1HBQtnZyejptgPmi/9x/+Vy8gpfCPAfZer+zj+zVH7D/8hXlFL4R4D7Lv6GVxv+F/pg1PaPpERdAykObK1a1JbahwleWrPSZ1Puv9tDY1RbV3fo1V0AnSg9xgO7mE5HlrzXvYK/J1xS4L3D3P+05u7Y29V01raGydX0jkx3iILT4DmsGfHXKNOKd8HoSKFKzl4REQBaG3dqNtKFS4eCW024i0RJHdOS31obdrup0Kj2U945rZFIgnGeUAGUuuxTfCK/ZPtVSuKFO4DXNbUxQHRIwPwHQ55xpzWyPaCjxLhnEFjhp3LU2VtOoaFN5tC0uxTTa0gth0DskZSDPDRbTdqVJztKupGWE5ZZylp8olxcXTPo7epAkHFMAjsu7QIkR6qP8Ar9KASH5gmMDieyQNB4+hSptOoP8AC1SIkRGfZmO4zIz5IdpVATFq8iRnIGUDhz9PVCCR7QUdZdExOB+ZnDllJzIQ7epgkEOyJB7JOnKNT3LFU2vVGGLOqQXOa7SWwAQ6BkQSSNeBVhYV3VG4nUnUzJGF0TkdcsoKA0X+0VFpbOKHNxBwa7g4t011aeCsbK6bWYHtmDMSCDkYORz1BWbCOSmEAREQBERAEREAXxVeGguJgAEk8gMyvtc/7d3m5sazuLgKY/jIb9iVDv2HHueX3V2bqvUrn53Egcm6NHlCuLGlGaotmvbln5rpaERkQuFqceVW5RZ3tLmwypRkmZERFhNxqX1riGIfEPUf1VVC6FV9/aT2mjPiOfeteDNX0yOdrNNa3I/Jk9nnw6oOdN3o0rzCloPAfZej7HfFTxY8f/BXnFPQeA+y+o8Mdwf79z53Vdo+kRZaFBz/AIWz38B9V0XJRVszRjKTqKtmJfdKkXGGgnw/PkrO32WBm8z+yMh9ea32NAEAADkFgy6+EfQrf4Ovp/CMkucnC/JUf9Jyl5/hH9Vaex20PwN7RqDJjnClU/ceQ2T4Eg+a+3jJU98zVc+WonkdyZ1HocWKNRR+lgpVV7M3v4i1oVjq+k0nxgA+qtVejitU6CIiEBa20Me7duvjjs6a/VbKxXIlpAMZa8lDVoFZSdc4GEhpf2sQMDPEMOnCJ0X0Kt30UTnwc8ZZf6r7qW9QhuCsAROcYpzGfI5SPqvgWdwD/wB1lM502+SRVKgKlS6kYWUoykEnIYcwOZLp8BzWMVbvQ06UlhIeCSA+MgQSJCyfg7iTFyM/2Acw0CByGKT9VAs7ggg3I7oYBBxTOWZyjJSD72e+5kb5lINgyWFxOLKNco18lZgqqbZVwQfxM9oEjdtzbIkd2WWSx0bC4BH6XLcQMYGklsiW4iOUoC6RQCpQBERAEREAREQBcP72qsWlMdVdo8mud+S7hcL73GTa0jyrtn6sePzXqHqRVm9DPPrAK4aFUWJVwulHo4OTsyNrOGjisjbs8QCtdFVk0mDJ6oouxa7U4vRNo3m3g4gj1WRtdp0cPsq1btlsqpVzDYHU7IfTmudm8H03duJ1dP47q7qlL45/Biq0MDhUbpnijhLSJXnVpaPeBDco+I5D/VeyU9jsosc4y5wadfhGXBv9ZXI32yo7VMZcWDh+7/RU4dQtJcIvzX7m2McepyJ5fov2/ejnbfZjW5u7R9FugIpVeTLPJzJ2fQYdPiwqsa/f7CIirLyFWXoVmq29KlFeTo9j91tXFs2jPA1G/QVHBdauQ91TI2dR73VD51HLr1uXR81k9bCIik8BaW2aLX0ajHvwtLSHPy7I55rdWltmoxlGo6qCWBvaA1I7lDbStdik+H0Vlls6iKVNjbh0DFgc1zAXS4E8OBgZc1lZsunwuamuYFVuuXcte1rWj6NN0EUziw4sWQDxOLPTFGqNNgeDNeTwJ7skjJyVvtkuMY8R6Nk7MpFxP4ipmGhw3ogw0ZnLUtjTuUM2XRIwi4qdiW5VRkTDiDHHIFYH/giSCG5DDmHjECwacXdmF8VxYO1aw/LADtHEMzHLRSQbdDZdN4llzVOc4hVBntTGmmRHmlT2cY4Eb6u0H5W1IGZJPDjPoFqWm07C2P8AZvYzHElodo0ZE5aZ+q6RjpAI4iQgNTZmzhbtLGve4EzNR2IjICByGS3ERAEREAREQBERAFy/vItd5YVSBmwtqfyuE+krqFgvbdtWm+m74XtLHeDhBUp07PMlaaPB7B6u6ZkKgbQdRqOovHbY4sI5kGMvHVdZsbZD6vxdgd/xfQLoLJGMbbOJLBOUqijUVjZbGqVM4wjqdM/Ruq6Gz2XTpaNk9Tsz/QLdWTJrfaCNmHw73yP4RXWex6dPOMTup35DQKxUIsUpyk7bOjDHGCqKo1NrPik7vgeq55XW3X9lo5u+wVKuZqXc/wCjxk7NC/2aKnabk70PiqKowtMOEEcF1i17y0bVGevB3Ef1UY8tcM36TxB4/pycx/4c0izXVq6mYcPA8CsK1Wn0d6MlJXF8EOKqL5+qsrh0Ba+x9nm7uqNuNH1Bj7mN7Tz/ACgjxVkFyU55JLk9w9jLPcWVtTIgik0nxcMR+6u18tbGXLgvpbT5xu3YREQgLV2o8NpPLmYwBmw/N3LaWG7c4MJYJdGQ70FWVFC8YKdM/hiGnF2GsnD2gDAjjM8NCvsbTZOdrVBmP7qeWazG5rhrSKIcc8TZDYzEanLKTx0Xw27ueNqNdRUbonHsKa4Z8VNoNaR+i1CHAEEMns4QTPKJAjjB5KBtFo0tasYi0/2XeZMcRMZ96+6l3ciQLcGQ0tONogmMQOecSfJT+LuSHfozQRm2agIcBEjLQ5uieSAxVdosGYtnOzYDDMxiE6EcIz4d63bLaAqOw7uo3s4sTm4RrEePcsFe5uN2S23GPC6GlzSC4OECZ4ifJZrC5rOdFWgKbYkOxh2c6QEBYIiIAiIgCIiAIiIAoIUogOA9uNkilVF0xoip2ah5OHwn6jLxHesGzLpd7f2razHUniWuEEfmO9eZ3Ns+0qmk/wAWu4ObwI/Pkq8i9yY0jr6b5Er6VNs++Vwx4OiqPRKIiApduv7TRyb9yq1be1XzVd3QPIf6rUXKyu5szy7CIirIPirTDxDhIVDtCwNLMZt58R4roHOAVbe3WUeitxTcX/Bq02qngfHX2OTu6y9C90GwiGvvnjN/Yoz0AjE/6nIdw71y+w/Zc7QuA1stpNM1ncm9LT1HT1XuFtQbTY1jGgNaA1rRoAMgF1cKtWa9Tq1kjUTKiItBgCIiALHXBLSG68CsiIwV1alX7OB7Qc5xZgmRHCdJ5LC2jdj9ZSOfQR9Bn/uSrdFCBUPpXWcVaYkNzLZIIAxQOXxaypFK6IcDUpT8jgw6gtyIJORh3mrWEhSCpqUbotjeMDoPaAyJkRLSDwnzWW2p3Ac3HUplueIBpkiDEGcjMKyhRCAlERAEREAREQBERAEREAVbtzZDLpmB4gjNjxq08/Du4qyRAeVXVCraP3dVsdLvlcOYP5aqxstod67u/sWV2FlRgc08Dw7weB71xO1PZGrSl1ud43oJAqDuBOTvRVSgekyyo3gK2GvB4ri23jqZwvBaR8rgQfVbjdqwCZ0BVclSJJuX4nuPNx+//CxqnbtDvR20O9cpxbZmLclYatyAqirf96wUn1KzsNJjnu6Wgn/hTHE2KN26vu9fOxdj1r+phpiGA9usfhb4dTu5dDsL3fvqEPvHYRruWHtHuc8afTzXoVnaMosFOmwNa3INaIAW7DpvdntRNfY2yadpSFKkIA1Jzc48XOPErfRFuSrg9hERSAiIgCIiAIiIAiIgCIiAIiIAiIgCIiAIiIAiIgCIiAKIUogNe6sqdURUpteOTgD91RXnsVbPBDQ+nIjsPMeTpXSooaT7Bwb/AHa0/luqg8WsKU/drT+a5qnwawLvEVezD7EUctZ+wNnTzdTdUP8A7HuI/lbAPkuitbOnSGGnTawcmtAHos6L2opdIkiFKIvQCIiAIiIAiIgCIiAIiIAiIgCIiAIiIAiIgP/Z"/>
          <p:cNvSpPr>
            <a:spLocks noChangeAspect="1" noChangeArrowheads="1"/>
          </p:cNvSpPr>
          <p:nvPr/>
        </p:nvSpPr>
        <p:spPr bwMode="auto">
          <a:xfrm>
            <a:off x="15955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grpSp>
        <p:nvGrpSpPr>
          <p:cNvPr id="49" name="Group 20"/>
          <p:cNvGrpSpPr/>
          <p:nvPr/>
        </p:nvGrpSpPr>
        <p:grpSpPr>
          <a:xfrm>
            <a:off x="8925034" y="2567348"/>
            <a:ext cx="3036702" cy="2573410"/>
            <a:chOff x="8749963" y="2184310"/>
            <a:chExt cx="2977429" cy="2523180"/>
          </a:xfrm>
        </p:grpSpPr>
        <p:sp>
          <p:nvSpPr>
            <p:cNvPr id="117" name="Rectangle 16"/>
            <p:cNvSpPr/>
            <p:nvPr/>
          </p:nvSpPr>
          <p:spPr bwMode="auto">
            <a:xfrm>
              <a:off x="8749963" y="3638967"/>
              <a:ext cx="2977429" cy="106852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8" name="Picture 4" descr="http://www.intelcs.com/Portals/0/sharepoint%20business%20intelligence%20and%20dashboard%20example%20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49963" y="2184310"/>
              <a:ext cx="2977429" cy="1872797"/>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5"/>
            <p:cNvPicPr>
              <a:picLocks noChangeAspect="1"/>
            </p:cNvPicPr>
            <p:nvPr/>
          </p:nvPicPr>
          <p:blipFill>
            <a:blip r:embed="rId8"/>
            <a:stretch>
              <a:fillRect/>
            </a:stretch>
          </p:blipFill>
          <p:spPr>
            <a:xfrm>
              <a:off x="9223810" y="4046623"/>
              <a:ext cx="933166" cy="501206"/>
            </a:xfrm>
            <a:prstGeom prst="rect">
              <a:avLst/>
            </a:prstGeom>
          </p:spPr>
        </p:pic>
        <p:pic>
          <p:nvPicPr>
            <p:cNvPr id="120" name="Picture 19"/>
            <p:cNvPicPr>
              <a:picLocks noChangeAspect="1"/>
            </p:cNvPicPr>
            <p:nvPr/>
          </p:nvPicPr>
          <p:blipFill>
            <a:blip r:embed="rId9"/>
            <a:stretch>
              <a:fillRect/>
            </a:stretch>
          </p:blipFill>
          <p:spPr>
            <a:xfrm>
              <a:off x="9997663" y="3900774"/>
              <a:ext cx="1258993" cy="723921"/>
            </a:xfrm>
            <a:prstGeom prst="rect">
              <a:avLst/>
            </a:prstGeom>
          </p:spPr>
        </p:pic>
      </p:grpSp>
      <p:cxnSp>
        <p:nvCxnSpPr>
          <p:cNvPr id="63" name="Straight Arrow Connector 58"/>
          <p:cNvCxnSpPr>
            <a:endCxn id="72" idx="5"/>
          </p:cNvCxnSpPr>
          <p:nvPr/>
        </p:nvCxnSpPr>
        <p:spPr>
          <a:xfrm flipH="1" flipV="1">
            <a:off x="1962989" y="5109384"/>
            <a:ext cx="1008746" cy="61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8"/>
          <p:cNvCxnSpPr/>
          <p:nvPr/>
        </p:nvCxnSpPr>
        <p:spPr>
          <a:xfrm flipH="1" flipV="1">
            <a:off x="1958781" y="3433702"/>
            <a:ext cx="1008746" cy="61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7" name="Group 7"/>
          <p:cNvGrpSpPr/>
          <p:nvPr/>
        </p:nvGrpSpPr>
        <p:grpSpPr>
          <a:xfrm>
            <a:off x="3455016" y="4090016"/>
            <a:ext cx="4498423" cy="581257"/>
            <a:chOff x="3896503" y="3584032"/>
            <a:chExt cx="4410619" cy="569912"/>
          </a:xfrm>
        </p:grpSpPr>
        <p:sp>
          <p:nvSpPr>
            <p:cNvPr id="1024" name="Text Box 25"/>
            <p:cNvSpPr txBox="1">
              <a:spLocks noChangeArrowheads="1"/>
            </p:cNvSpPr>
            <p:nvPr/>
          </p:nvSpPr>
          <p:spPr bwMode="auto">
            <a:xfrm flipH="1">
              <a:off x="4849134" y="3584032"/>
              <a:ext cx="3457988" cy="312143"/>
            </a:xfrm>
            <a:prstGeom prst="rect">
              <a:avLst/>
            </a:prstGeom>
            <a:noFill/>
            <a:ln w="9525" algn="ctr">
              <a:noFill/>
              <a:miter lim="800000"/>
              <a:headEnd/>
              <a:tailEnd/>
            </a:ln>
            <a:effectLst/>
          </p:spPr>
          <p:txBody>
            <a:bodyPr wrap="square">
              <a:spAutoFit/>
            </a:bodyPr>
            <a:lstStyle/>
            <a:p>
              <a:pPr defTabSz="932597">
                <a:lnSpc>
                  <a:spcPct val="90000"/>
                </a:lnSpc>
                <a:spcBef>
                  <a:spcPct val="30000"/>
                </a:spcBef>
              </a:pPr>
              <a:r>
                <a:rPr lang="en-US" sz="1632" dirty="0">
                  <a:solidFill>
                    <a:srgbClr val="505050"/>
                  </a:solidFill>
                  <a:latin typeface="Segoe UI Light"/>
                </a:rPr>
                <a:t>PerformancePoint Scorecards and KPIs</a:t>
              </a:r>
            </a:p>
          </p:txBody>
        </p:sp>
        <p:pic>
          <p:nvPicPr>
            <p:cNvPr id="1025"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96503" y="3620471"/>
              <a:ext cx="952631" cy="533473"/>
            </a:xfrm>
            <a:prstGeom prst="rect">
              <a:avLst/>
            </a:prstGeom>
          </p:spPr>
        </p:pic>
      </p:grpSp>
      <p:pic>
        <p:nvPicPr>
          <p:cNvPr id="89" name="Picture 2" descr="http://necsia.es/wp-content/uploads/2013/05/SharePoint2013logo.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3458253" y="1493656"/>
            <a:ext cx="2097572" cy="666576"/>
          </a:xfrm>
          <a:prstGeom prst="rect">
            <a:avLst/>
          </a:prstGeom>
          <a:solidFill>
            <a:schemeClr val="tx2"/>
          </a:solidFill>
        </p:spPr>
      </p:pic>
      <p:sp>
        <p:nvSpPr>
          <p:cNvPr id="92" name="AutoShape 6" descr="data:image/jpeg;base64,/9j/4AAQSkZJRgABAQAAAQABAAD/2wCEAAkGBxQQEhQREhAVFhUUFBcUFBAVFREWFBQVFRYYFhcVFxQYHSggGBolGxgUITIhJSorLi4uFx8zODMtNygtLisBCgoKDg0OGhAQGzckHB43LDQrLyw1LCwtLCwsLCwsLSw0LCw2LCwsLCwsLCwsLCwsLCwsLCwsLCwsLCwsLCwsN//AABEIAJoBFwMBIgACEQEDEQH/xAAcAAEAAgMBAQEAAAAAAAAAAAAAAQUDBAYHAgj/xABBEAABAwIDBQUGAgcHBQAAAAABAAIRAwQSITEFE0FRUiJhcZGhBgcyQoGxFMEkQ2JygpLRIzNEsuHw8RU0U2Oi/8QAGgEBAAMBAQEAAAAAAAAAAAAAAAEDBAUCBv/EACkRAAICAQQABQQDAQAAAAAAAAABAhEDBBMhMQUSMkGBIlGh8GFxwbH/2gAMAwEAAhEDEQA/APXrl72khtAOECDkM+ZPd4JTqvIM24BABAlp46acFpbVrhpqTOKDhgOz7OWnetB+0Xbw0906M+3D40JiI8PJXKFoqcuey+ovcXQbcNHUS08+AHd6r5c+oJG4a7vENnWAAZzy58VzrdpvIe7dxEQ0iqRmeJ4/RZ7a/wApe0xnADawkj6E+YR4x5i7c9//AIG5gZSMjnOcZ8OC+rlzmSRSa4DSBB0k85z7lz7r12EDCcRw5Yag1AmeHPPgo2fc1CTjpOaBliLiZMn4RwAVcqTS+56XR0NRzhEUQZEkZazpPgvmo94cYotIByOkjhzVEy4qRVkdr5BDsDYkDPUk6n6clmN0Q2cDiRlJxSe85KzbpXR581ui5pVHFwBtwAfmkGMp0jnkt3dN6R5Bc3aXTiAXU41ky8GZgDDyjis+/HT6uRYm1Y86jwy93TekeQTdN6R5BUW/HT6uTfjp9XKdhjdRe7pvSPIJum9I8gqLfjp9XJvx0+rk2GN1F7um9I8gm6b0jyCot+On1cm/HT6uTYY3UXu6b0jyCbpvSPIKi346fVyb8dPq5NhjdRe7pvSPIJum9I8gqLfjp9XJvx0+rk2GN1F7um9I8gm6b0jyCot+On1cm/HT6uTYY3UXu6b0jyCbpvSPIKi346fVyb8dPq5NhjdRe7pvSPIJum9I8gqLfjp9XJvx0+rk2GN1F7um9I8gm6b0jyCot+On1cm/HT6uTYY3UXu6b0jyCbpvSPIKi346fVyb8dPq5NhjdRe7pvSPIJum9I8gqLfjp9XJvx0+rk2GN1F7um9I8gm6b0jyCot+On1cm/HT6uTYY3UXODtRuxhwziy1nMYY5Rn3qVTNrifh9XIo2WN1F/CQpRUlpEJClEBEIpRQD5hSpRSCIRSiAhaV9tEUSA5jyMJcXtbIGYEHvzW6tC92xQo5Vbimw9LntDv5ZlLBgO36fahlQhvxODHZT3f774Uv29TDQ4NeQXFo7ME4dSAdRnqsDva20AJ/EAwJJAedPotGj7xdmu/xtMfvYm/cKaIsvtnX4rBxDXNwkDtCJkTlz1W4tDZ+2be4/ubilU4wx7HHyBlb6gkIilAQilEBCKUQEIpRAQilEBCKUQEIpRAQilEBCKUQEIpRAEREAREQBERAEULXv75lBjqlVwa1okk/Ycz3KG6Bne4AEkwBmScgAuF9ofePSokstm79+mOYpD+LV3081yHtd7V1r5xpiadDhTBg1B1PPH93Qd6pKFqs88/2Pfka7N7antLeXc7yu4NP6unLGeGRk/UlVlCzggxxlWlK1WcUgFneR2evKWdns+ab8vkd6AryhlDIeAXumyCDRdl+rd/kXjFIZDwH2Xc0y80pfBhzviJoG3EzGY0doR4EZhdLsT28v7OA24NRg/VVpqCOQdOIeaqixfD6K0yxJlSm0e1+yXvQtrwtp1/0escg17ppvP7NTx4GCu9lfk2tQnIj6cPJdx7B+8arZFtC5LqlvIAcZNSiNMupnccxw5LHkwNcovhlvs97RYbS5ZVY2pTeHseA5r2kFrgdCCsyzl4REQBERAEREAREQBERAEREAREQBERAEREAREQBEUFAfNWoGgucQAASScgAMySeS8h9p9vOv6uUiiw/2bcxi4Y3DmeA4BdL7yttQG2jDm8Yqvcz5W/xGfoO9chYW652sz19K+To6PBf1v4JpbPDxB+h5LHuMBwkZhX1GnhCx3ltjHeND+S52PPTp9GzUaXzRuPZTqFLhGR1HBQtnZyejptgPmi/9x/+Vy8gpfCPAfZer+zj+zVH7D/8hXlFL4R4D7Lv6GVxv+F/pg1PaPpERdAykObK1a1JbahwleWrPSZ1Puv9tDY1RbV3fo1V0AnSg9xgO7mE5HlrzXvYK/J1xS4L3D3P+05u7Y29V01raGydX0jkx3iILT4DmsGfHXKNOKd8HoSKFKzl4REQBaG3dqNtKFS4eCW024i0RJHdOS31obdrup0Kj2U945rZFIgnGeUAGUuuxTfCK/ZPtVSuKFO4DXNbUxQHRIwPwHQ55xpzWyPaCjxLhnEFjhp3LU2VtOoaFN5tC0uxTTa0gth0DskZSDPDRbTdqVJztKupGWE5ZZylp8olxcXTPo7epAkHFMAjsu7QIkR6qP8Ar9KASH5gmMDieyQNB4+hSptOoP8AC1SIkRGfZmO4zIz5IdpVATFq8iRnIGUDhz9PVCCR7QUdZdExOB+ZnDllJzIQ7epgkEOyJB7JOnKNT3LFU2vVGGLOqQXOa7SWwAQ6BkQSSNeBVhYV3VG4nUnUzJGF0TkdcsoKA0X+0VFpbOKHNxBwa7g4t011aeCsbK6bWYHtmDMSCDkYORz1BWbCOSmEAREQBERAEREAXxVeGguJgAEk8gMyvtc/7d3m5sazuLgKY/jIb9iVDv2HHueX3V2bqvUrn53Egcm6NHlCuLGlGaotmvbln5rpaERkQuFqceVW5RZ3tLmwypRkmZERFhNxqX1riGIfEPUf1VVC6FV9/aT2mjPiOfeteDNX0yOdrNNa3I/Jk9nnw6oOdN3o0rzCloPAfZej7HfFTxY8f/BXnFPQeA+y+o8Mdwf79z53Vdo+kRZaFBz/AIWz38B9V0XJRVszRjKTqKtmJfdKkXGGgnw/PkrO32WBm8z+yMh9ea32NAEAADkFgy6+EfQrf4Ovp/CMkucnC/JUf9Jyl5/hH9Vaex20PwN7RqDJjnClU/ceQ2T4Eg+a+3jJU98zVc+WonkdyZ1HocWKNRR+lgpVV7M3v4i1oVjq+k0nxgA+qtVejitU6CIiEBa20Me7duvjjs6a/VbKxXIlpAMZa8lDVoFZSdc4GEhpf2sQMDPEMOnCJ0X0Kt30UTnwc8ZZf6r7qW9QhuCsAROcYpzGfI5SPqvgWdwD/wB1lM502+SRVKgKlS6kYWUoykEnIYcwOZLp8BzWMVbvQ06UlhIeCSA+MgQSJCyfg7iTFyM/2Acw0CByGKT9VAs7ggg3I7oYBBxTOWZyjJSD72e+5kb5lINgyWFxOLKNco18lZgqqbZVwQfxM9oEjdtzbIkd2WWSx0bC4BH6XLcQMYGklsiW4iOUoC6RQCpQBERAEREAREQBcP72qsWlMdVdo8mud+S7hcL73GTa0jyrtn6sePzXqHqRVm9DPPrAK4aFUWJVwulHo4OTsyNrOGjisjbs8QCtdFVk0mDJ6oouxa7U4vRNo3m3g4gj1WRtdp0cPsq1btlsqpVzDYHU7IfTmudm8H03duJ1dP47q7qlL45/Biq0MDhUbpnijhLSJXnVpaPeBDco+I5D/VeyU9jsosc4y5wadfhGXBv9ZXI32yo7VMZcWDh+7/RU4dQtJcIvzX7m2McepyJ5fov2/ejnbfZjW5u7R9FugIpVeTLPJzJ2fQYdPiwqsa/f7CIirLyFWXoVmq29KlFeTo9j91tXFs2jPA1G/QVHBdauQ91TI2dR73VD51HLr1uXR81k9bCIik8BaW2aLX0ajHvwtLSHPy7I55rdWltmoxlGo6qCWBvaA1I7lDbStdik+H0Vlls6iKVNjbh0DFgc1zAXS4E8OBgZc1lZsunwuamuYFVuuXcte1rWj6NN0EUziw4sWQDxOLPTFGqNNgeDNeTwJ7skjJyVvtkuMY8R6Nk7MpFxP4ipmGhw3ogw0ZnLUtjTuUM2XRIwi4qdiW5VRkTDiDHHIFYH/giSCG5DDmHjECwacXdmF8VxYO1aw/LADtHEMzHLRSQbdDZdN4llzVOc4hVBntTGmmRHmlT2cY4Eb6u0H5W1IGZJPDjPoFqWm07C2P8AZvYzHElodo0ZE5aZ+q6RjpAI4iQgNTZmzhbtLGve4EzNR2IjICByGS3ERAEREAREQBERAFy/vItd5YVSBmwtqfyuE+krqFgvbdtWm+m74XtLHeDhBUp07PMlaaPB7B6u6ZkKgbQdRqOovHbY4sI5kGMvHVdZsbZD6vxdgd/xfQLoLJGMbbOJLBOUqijUVjZbGqVM4wjqdM/Ruq6Gz2XTpaNk9Tsz/QLdWTJrfaCNmHw73yP4RXWex6dPOMTup35DQKxUIsUpyk7bOjDHGCqKo1NrPik7vgeq55XW3X9lo5u+wVKuZqXc/wCjxk7NC/2aKnabk70PiqKowtMOEEcF1i17y0bVGevB3Ef1UY8tcM36TxB4/pycx/4c0izXVq6mYcPA8CsK1Wn0d6MlJXF8EOKqL5+qsrh0Ba+x9nm7uqNuNH1Bj7mN7Tz/ACgjxVkFyU55JLk9w9jLPcWVtTIgik0nxcMR+6u18tbGXLgvpbT5xu3YREQgLV2o8NpPLmYwBmw/N3LaWG7c4MJYJdGQ70FWVFC8YKdM/hiGnF2GsnD2gDAjjM8NCvsbTZOdrVBmP7qeWazG5rhrSKIcc8TZDYzEanLKTx0Xw27ueNqNdRUbonHsKa4Z8VNoNaR+i1CHAEEMns4QTPKJAjjB5KBtFo0tasYi0/2XeZMcRMZ96+6l3ciQLcGQ0tONogmMQOecSfJT+LuSHfozQRm2agIcBEjLQ5uieSAxVdosGYtnOzYDDMxiE6EcIz4d63bLaAqOw7uo3s4sTm4RrEePcsFe5uN2S23GPC6GlzSC4OECZ4ifJZrC5rOdFWgKbYkOxh2c6QEBYIiIAiIgCIiAIiIAoIUogOA9uNkilVF0xoip2ah5OHwn6jLxHesGzLpd7f2razHUniWuEEfmO9eZ3Ns+0qmk/wAWu4ObwI/Pkq8i9yY0jr6b5Er6VNs++Vwx4OiqPRKIiApduv7TRyb9yq1be1XzVd3QPIf6rUXKyu5szy7CIirIPirTDxDhIVDtCwNLMZt58R4roHOAVbe3WUeitxTcX/Bq02qngfHX2OTu6y9C90GwiGvvnjN/Yoz0AjE/6nIdw71y+w/Zc7QuA1stpNM1ncm9LT1HT1XuFtQbTY1jGgNaA1rRoAMgF1cKtWa9Tq1kjUTKiItBgCIiALHXBLSG68CsiIwV1alX7OB7Qc5xZgmRHCdJ5LC2jdj9ZSOfQR9Bn/uSrdFCBUPpXWcVaYkNzLZIIAxQOXxaypFK6IcDUpT8jgw6gtyIJORh3mrWEhSCpqUbotjeMDoPaAyJkRLSDwnzWW2p3Ac3HUplueIBpkiDEGcjMKyhRCAlERAEREAREQBERAEREAVbtzZDLpmB4gjNjxq08/Du4qyRAeVXVCraP3dVsdLvlcOYP5aqxstod67u/sWV2FlRgc08Dw7weB71xO1PZGrSl1ud43oJAqDuBOTvRVSgekyyo3gK2GvB4ri23jqZwvBaR8rgQfVbjdqwCZ0BVclSJJuX4nuPNx+//CxqnbtDvR20O9cpxbZmLclYatyAqirf96wUn1KzsNJjnu6Wgn/hTHE2KN26vu9fOxdj1r+phpiGA9usfhb4dTu5dDsL3fvqEPvHYRruWHtHuc8afTzXoVnaMosFOmwNa3INaIAW7DpvdntRNfY2yadpSFKkIA1Jzc48XOPErfRFuSrg9hERSAiIgCIiAIiIAiIgCIiAIiIAiIgCIiAIiIAiIgCIiAKIUogNe6sqdURUpteOTgD91RXnsVbPBDQ+nIjsPMeTpXSooaT7Bwb/AHa0/luqg8WsKU/drT+a5qnwawLvEVezD7EUctZ+wNnTzdTdUP8A7HuI/lbAPkuitbOnSGGnTawcmtAHos6L2opdIkiFKIvQCIiAIiIAiIgCIiAIiIAiIgCIiAIiIAiIgP/Z"/>
          <p:cNvSpPr>
            <a:spLocks noChangeAspect="1" noChangeArrowheads="1"/>
          </p:cNvSpPr>
          <p:nvPr/>
        </p:nvSpPr>
        <p:spPr bwMode="auto">
          <a:xfrm>
            <a:off x="15955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CA" sz="1836">
              <a:solidFill>
                <a:srgbClr val="505050"/>
              </a:solidFill>
            </a:endParaRPr>
          </a:p>
        </p:txBody>
      </p:sp>
      <p:grpSp>
        <p:nvGrpSpPr>
          <p:cNvPr id="93" name="Group 20"/>
          <p:cNvGrpSpPr/>
          <p:nvPr/>
        </p:nvGrpSpPr>
        <p:grpSpPr>
          <a:xfrm>
            <a:off x="8925034" y="2567348"/>
            <a:ext cx="3036702" cy="2573410"/>
            <a:chOff x="8749963" y="2184310"/>
            <a:chExt cx="2977429" cy="2523180"/>
          </a:xfrm>
        </p:grpSpPr>
        <p:sp>
          <p:nvSpPr>
            <p:cNvPr id="1045" name="Rectangle 16"/>
            <p:cNvSpPr/>
            <p:nvPr/>
          </p:nvSpPr>
          <p:spPr bwMode="auto">
            <a:xfrm>
              <a:off x="8749963" y="3638967"/>
              <a:ext cx="2977429" cy="10685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CA"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46" name="Picture 4" descr="http://www.intelcs.com/Portals/0/sharepoint%20business%20intelligence%20and%20dashboard%20example%20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49963" y="2184310"/>
              <a:ext cx="2977429" cy="1872797"/>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47" name="Picture 15"/>
            <p:cNvPicPr>
              <a:picLocks noChangeAspect="1"/>
            </p:cNvPicPr>
            <p:nvPr/>
          </p:nvPicPr>
          <p:blipFill>
            <a:blip r:embed="rId8"/>
            <a:stretch>
              <a:fillRect/>
            </a:stretch>
          </p:blipFill>
          <p:spPr>
            <a:xfrm>
              <a:off x="9223810" y="4046623"/>
              <a:ext cx="933166" cy="501206"/>
            </a:xfrm>
            <a:prstGeom prst="rect">
              <a:avLst/>
            </a:prstGeom>
            <a:ln>
              <a:solidFill>
                <a:schemeClr val="bg2"/>
              </a:solidFill>
            </a:ln>
          </p:spPr>
        </p:pic>
        <p:pic>
          <p:nvPicPr>
            <p:cNvPr id="1048" name="Picture 19"/>
            <p:cNvPicPr>
              <a:picLocks noChangeAspect="1"/>
            </p:cNvPicPr>
            <p:nvPr/>
          </p:nvPicPr>
          <p:blipFill>
            <a:blip r:embed="rId9"/>
            <a:stretch>
              <a:fillRect/>
            </a:stretch>
          </p:blipFill>
          <p:spPr>
            <a:xfrm>
              <a:off x="9997663" y="3900774"/>
              <a:ext cx="1258993" cy="723921"/>
            </a:xfrm>
            <a:prstGeom prst="rect">
              <a:avLst/>
            </a:prstGeom>
            <a:ln>
              <a:solidFill>
                <a:schemeClr val="bg2"/>
              </a:solidFill>
            </a:ln>
          </p:spPr>
        </p:pic>
      </p:grpSp>
      <p:cxnSp>
        <p:nvCxnSpPr>
          <p:cNvPr id="99" name="Straight Arrow Connector 49"/>
          <p:cNvCxnSpPr/>
          <p:nvPr/>
        </p:nvCxnSpPr>
        <p:spPr>
          <a:xfrm flipV="1">
            <a:off x="7417702" y="4202611"/>
            <a:ext cx="2055575" cy="22179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58"/>
          <p:cNvCxnSpPr>
            <a:endCxn id="72" idx="5"/>
          </p:cNvCxnSpPr>
          <p:nvPr/>
        </p:nvCxnSpPr>
        <p:spPr>
          <a:xfrm flipH="1" flipV="1">
            <a:off x="1962989" y="5109384"/>
            <a:ext cx="1008746" cy="61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68"/>
          <p:cNvCxnSpPr/>
          <p:nvPr/>
        </p:nvCxnSpPr>
        <p:spPr>
          <a:xfrm flipH="1" flipV="1">
            <a:off x="1958781" y="3433702"/>
            <a:ext cx="1008746" cy="61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056" name="Group 1055"/>
          <p:cNvGrpSpPr/>
          <p:nvPr/>
        </p:nvGrpSpPr>
        <p:grpSpPr>
          <a:xfrm>
            <a:off x="6369880" y="2902341"/>
            <a:ext cx="4469720" cy="824686"/>
            <a:chOff x="6244683" y="2825140"/>
            <a:chExt cx="4382476" cy="808589"/>
          </a:xfrm>
        </p:grpSpPr>
        <p:cxnSp>
          <p:nvCxnSpPr>
            <p:cNvPr id="113" name="Straight Arrow Connector 112"/>
            <p:cNvCxnSpPr/>
            <p:nvPr/>
          </p:nvCxnSpPr>
          <p:spPr>
            <a:xfrm>
              <a:off x="6244683" y="2825140"/>
              <a:ext cx="4382476" cy="6560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41"/>
            <p:cNvCxnSpPr/>
            <p:nvPr/>
          </p:nvCxnSpPr>
          <p:spPr>
            <a:xfrm>
              <a:off x="7152772" y="3447965"/>
              <a:ext cx="3474387" cy="1857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5" name="Straight Arrow Connector 88"/>
          <p:cNvCxnSpPr/>
          <p:nvPr/>
        </p:nvCxnSpPr>
        <p:spPr>
          <a:xfrm flipV="1">
            <a:off x="7953439" y="3251589"/>
            <a:ext cx="1930747" cy="9985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89"/>
          <p:cNvCxnSpPr/>
          <p:nvPr/>
        </p:nvCxnSpPr>
        <p:spPr>
          <a:xfrm flipV="1">
            <a:off x="7276976" y="4873404"/>
            <a:ext cx="2131338" cy="2098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91"/>
          <p:cNvCxnSpPr/>
          <p:nvPr/>
        </p:nvCxnSpPr>
        <p:spPr>
          <a:xfrm>
            <a:off x="5660276" y="1988462"/>
            <a:ext cx="5531845" cy="11118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6681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56"/>
                                        </p:tgtEl>
                                        <p:attrNameLst>
                                          <p:attrName>style.visibility</p:attrName>
                                        </p:attrNameLst>
                                      </p:cBhvr>
                                      <p:to>
                                        <p:strVal val="visible"/>
                                      </p:to>
                                    </p:set>
                                    <p:animEffect transition="in" filter="wipe(left)">
                                      <p:cBhvr>
                                        <p:cTn id="7" dur="500"/>
                                        <p:tgtEl>
                                          <p:spTgt spid="105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056"/>
                                        </p:tgtEl>
                                        <p:attrNameLst>
                                          <p:attrName>style.visibility</p:attrName>
                                        </p:attrNameLst>
                                      </p:cBhvr>
                                      <p:to>
                                        <p:strVal val="hidden"/>
                                      </p:to>
                                    </p:set>
                                  </p:childTnLst>
                                </p:cTn>
                              </p:par>
                              <p:par>
                                <p:cTn id="12" presetID="22" presetClass="entr" presetSubtype="8" fill="hold"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wipe(left)">
                                      <p:cBhvr>
                                        <p:cTn id="14" dur="500"/>
                                        <p:tgtEl>
                                          <p:spTgt spid="9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99"/>
                                        </p:tgtEl>
                                        <p:attrNameLst>
                                          <p:attrName>style.visibility</p:attrName>
                                        </p:attrNameLst>
                                      </p:cBhvr>
                                      <p:to>
                                        <p:strVal val="hidden"/>
                                      </p:to>
                                    </p:set>
                                  </p:childTnLst>
                                </p:cTn>
                              </p:par>
                              <p:par>
                                <p:cTn id="19" presetID="22" presetClass="entr" presetSubtype="4"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down)">
                                      <p:cBhvr>
                                        <p:cTn id="21" dur="500"/>
                                        <p:tgtEl>
                                          <p:spTgt spid="4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45"/>
                                        </p:tgtEl>
                                        <p:attrNameLst>
                                          <p:attrName>style.visibility</p:attrName>
                                        </p:attrNameLst>
                                      </p:cBhvr>
                                      <p:to>
                                        <p:strVal val="hidden"/>
                                      </p:to>
                                    </p:set>
                                  </p:childTnLst>
                                </p:cTn>
                              </p:par>
                              <p:par>
                                <p:cTn id="26" presetID="22" presetClass="entr" presetSubtype="4"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down)">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8"/>
                                        </p:tgtEl>
                                        <p:attrNameLst>
                                          <p:attrName>style.visibility</p:attrName>
                                        </p:attrNameLst>
                                      </p:cBhvr>
                                      <p:to>
                                        <p:strVal val="hidden"/>
                                      </p:to>
                                    </p:set>
                                  </p:childTnLst>
                                </p:cTn>
                              </p:par>
                              <p:par>
                                <p:cTn id="33" presetID="22" presetClass="entr" presetSubtype="8"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Building dashboards</a:t>
            </a:r>
            <a:endParaRPr lang="en-CA" dirty="0"/>
          </a:p>
        </p:txBody>
      </p:sp>
    </p:spTree>
    <p:extLst>
      <p:ext uri="{BB962C8B-B14F-4D97-AF65-F5344CB8AC3E}">
        <p14:creationId xmlns:p14="http://schemas.microsoft.com/office/powerpoint/2010/main" val="182141185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0"/>
          <p:cNvSpPr/>
          <p:nvPr/>
        </p:nvSpPr>
        <p:spPr bwMode="auto">
          <a:xfrm>
            <a:off x="6809872" y="1986865"/>
            <a:ext cx="4693733" cy="464125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Power BI</a:t>
            </a:r>
          </a:p>
          <a:p>
            <a:pPr defTabSz="932597"/>
            <a:r>
              <a:rPr lang="en-CA" sz="1632" dirty="0">
                <a:solidFill>
                  <a:srgbClr val="FFFFFF"/>
                </a:solidFill>
                <a:latin typeface="Segoe UI Light"/>
              </a:rPr>
              <a:t>Excel, Power X, Mobile, Data Management Gateway</a:t>
            </a:r>
          </a:p>
        </p:txBody>
      </p:sp>
      <p:sp>
        <p:nvSpPr>
          <p:cNvPr id="2" name="Title 1"/>
          <p:cNvSpPr>
            <a:spLocks noGrp="1"/>
          </p:cNvSpPr>
          <p:nvPr>
            <p:ph type="title"/>
          </p:nvPr>
        </p:nvSpPr>
        <p:spPr/>
        <p:txBody>
          <a:bodyPr/>
          <a:lstStyle/>
          <a:p>
            <a:r>
              <a:rPr lang="en-CA" dirty="0" smtClean="0">
                <a:solidFill>
                  <a:schemeClr val="tx1"/>
                </a:solidFill>
              </a:rPr>
              <a:t>Dashboard tools</a:t>
            </a:r>
            <a:endParaRPr lang="en-CA" dirty="0">
              <a:solidFill>
                <a:schemeClr val="tx1"/>
              </a:solidFill>
            </a:endParaRPr>
          </a:p>
        </p:txBody>
      </p:sp>
      <p:sp>
        <p:nvSpPr>
          <p:cNvPr id="3" name="Rectangle 11"/>
          <p:cNvSpPr/>
          <p:nvPr/>
        </p:nvSpPr>
        <p:spPr bwMode="auto">
          <a:xfrm>
            <a:off x="1117843"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Excel Only</a:t>
            </a:r>
          </a:p>
          <a:p>
            <a:pPr defTabSz="951028" fontAlgn="base">
              <a:spcBef>
                <a:spcPct val="0"/>
              </a:spcBef>
              <a:spcAft>
                <a:spcPct val="0"/>
              </a:spcAft>
            </a:pPr>
            <a:r>
              <a:rPr lang="en-US" sz="1836" dirty="0">
                <a:gradFill>
                  <a:gsLst>
                    <a:gs pos="0">
                      <a:srgbClr val="FFFFFF"/>
                    </a:gs>
                    <a:gs pos="100000">
                      <a:srgbClr val="FFFFFF"/>
                    </a:gs>
                  </a:gsLst>
                  <a:lin ang="5400000" scaled="0"/>
                </a:gradFill>
                <a:latin typeface="Segoe UI Light"/>
                <a:ea typeface="Segoe UI" pitchFamily="34" charset="0"/>
                <a:cs typeface="Segoe UI" pitchFamily="34" charset="0"/>
              </a:rPr>
              <a:t>(Excel, Power Pivot, Power View)</a:t>
            </a:r>
          </a:p>
        </p:txBody>
      </p:sp>
      <p:sp>
        <p:nvSpPr>
          <p:cNvPr id="4" name="Rectangle 12"/>
          <p:cNvSpPr/>
          <p:nvPr/>
        </p:nvSpPr>
        <p:spPr bwMode="auto">
          <a:xfrm>
            <a:off x="3608575" y="1986865"/>
            <a:ext cx="2203000"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PerformancePoint</a:t>
            </a:r>
          </a:p>
          <a:p>
            <a:pPr defTabSz="932597"/>
            <a:r>
              <a:rPr lang="en-CA" sz="1632" dirty="0">
                <a:solidFill>
                  <a:srgbClr val="FFFFFF"/>
                </a:solidFill>
                <a:latin typeface="Segoe UI Light"/>
              </a:rPr>
              <a:t>(Dashboard Designer)</a:t>
            </a:r>
          </a:p>
        </p:txBody>
      </p:sp>
      <p:sp>
        <p:nvSpPr>
          <p:cNvPr id="5"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Only</a:t>
            </a:r>
          </a:p>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(Report Builder, Data Tools)</a:t>
            </a:r>
          </a:p>
        </p:txBody>
      </p:sp>
      <p:sp>
        <p:nvSpPr>
          <p:cNvPr id="6" name="Rectangle 20"/>
          <p:cNvSpPr/>
          <p:nvPr/>
        </p:nvSpPr>
        <p:spPr bwMode="auto">
          <a:xfrm>
            <a:off x="3608575" y="4425121"/>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SharePoint</a:t>
            </a:r>
          </a:p>
          <a:p>
            <a:pPr defTabSz="932597"/>
            <a:r>
              <a:rPr lang="en-CA" sz="2040" dirty="0">
                <a:solidFill>
                  <a:srgbClr val="FFFFFF"/>
                </a:solidFill>
                <a:latin typeface="Segoe UI Light"/>
              </a:rPr>
              <a:t>(Pages and Filters)</a:t>
            </a:r>
          </a:p>
        </p:txBody>
      </p:sp>
      <p:sp>
        <p:nvSpPr>
          <p:cNvPr id="7" name="TextBox 6"/>
          <p:cNvSpPr txBox="1"/>
          <p:nvPr/>
        </p:nvSpPr>
        <p:spPr>
          <a:xfrm>
            <a:off x="933790" y="1314328"/>
            <a:ext cx="2722068"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On Premises</a:t>
            </a:r>
          </a:p>
        </p:txBody>
      </p:sp>
      <p:sp>
        <p:nvSpPr>
          <p:cNvPr id="15" name="TextBox 14"/>
          <p:cNvSpPr txBox="1"/>
          <p:nvPr/>
        </p:nvSpPr>
        <p:spPr>
          <a:xfrm>
            <a:off x="6625819" y="1233497"/>
            <a:ext cx="2300979"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Office 365</a:t>
            </a:r>
          </a:p>
        </p:txBody>
      </p:sp>
    </p:spTree>
    <p:extLst>
      <p:ext uri="{BB962C8B-B14F-4D97-AF65-F5344CB8AC3E}">
        <p14:creationId xmlns:p14="http://schemas.microsoft.com/office/powerpoint/2010/main" val="40178419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0"/>
          <p:cNvSpPr/>
          <p:nvPr/>
        </p:nvSpPr>
        <p:spPr bwMode="auto">
          <a:xfrm>
            <a:off x="1110588" y="1583943"/>
            <a:ext cx="4693733" cy="4641256"/>
          </a:xfrm>
          <a:prstGeom prst="rect">
            <a:avLst/>
          </a:prstGeom>
          <a:blipFill dpi="0" rotWithShape="1">
            <a:blip r:embed="rId3">
              <a:alphaModFix amt="14000"/>
            </a:blip>
            <a:srcRect/>
            <a:stretch>
              <a:fillRect/>
            </a:stretch>
          </a:blip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endParaRPr lang="en-CA" sz="3264" dirty="0">
              <a:solidFill>
                <a:srgbClr val="505050"/>
              </a:solidFill>
              <a:latin typeface="Segoe UI Light"/>
            </a:endParaRPr>
          </a:p>
          <a:p>
            <a:pPr defTabSz="932597"/>
            <a:r>
              <a:rPr lang="en-CA" sz="4080" dirty="0">
                <a:solidFill>
                  <a:srgbClr val="505050"/>
                </a:solidFill>
                <a:latin typeface="Segoe UI Light"/>
              </a:rPr>
              <a:t>Business Intelligence Center</a:t>
            </a:r>
          </a:p>
        </p:txBody>
      </p:sp>
      <p:sp>
        <p:nvSpPr>
          <p:cNvPr id="3" name="Title 2"/>
          <p:cNvSpPr>
            <a:spLocks noGrp="1"/>
          </p:cNvSpPr>
          <p:nvPr>
            <p:ph type="title"/>
          </p:nvPr>
        </p:nvSpPr>
        <p:spPr/>
        <p:txBody>
          <a:bodyPr/>
          <a:lstStyle/>
          <a:p>
            <a:r>
              <a:rPr lang="en-CA" dirty="0" smtClean="0"/>
              <a:t>SharePoint BI artifacts</a:t>
            </a:r>
            <a:endParaRPr lang="en-CA" dirty="0"/>
          </a:p>
        </p:txBody>
      </p:sp>
      <p:sp>
        <p:nvSpPr>
          <p:cNvPr id="4" name="TextBox 3"/>
          <p:cNvSpPr txBox="1"/>
          <p:nvPr/>
        </p:nvSpPr>
        <p:spPr>
          <a:xfrm>
            <a:off x="2143349" y="1865207"/>
            <a:ext cx="376751" cy="647165"/>
          </a:xfrm>
          <a:prstGeom prst="rect">
            <a:avLst/>
          </a:prstGeom>
          <a:noFill/>
        </p:spPr>
        <p:txBody>
          <a:bodyPr wrap="none" lIns="186521" tIns="149217" rIns="186521" bIns="149217" rtlCol="0">
            <a:spAutoFit/>
          </a:bodyPr>
          <a:lstStyle/>
          <a:p>
            <a:pPr defTabSz="932597">
              <a:lnSpc>
                <a:spcPct val="90000"/>
              </a:lnSpc>
              <a:spcAft>
                <a:spcPts val="612"/>
              </a:spcAft>
            </a:pPr>
            <a:endParaRPr lang="en-CA" sz="2448" dirty="0" err="1">
              <a:gradFill>
                <a:gsLst>
                  <a:gs pos="2917">
                    <a:srgbClr val="505050"/>
                  </a:gs>
                  <a:gs pos="30000">
                    <a:srgbClr val="505050"/>
                  </a:gs>
                </a:gsLst>
                <a:lin ang="5400000" scaled="0"/>
              </a:gradFill>
            </a:endParaRPr>
          </a:p>
        </p:txBody>
      </p:sp>
      <p:sp>
        <p:nvSpPr>
          <p:cNvPr id="7" name="TextBox 6"/>
          <p:cNvSpPr txBox="1"/>
          <p:nvPr/>
        </p:nvSpPr>
        <p:spPr>
          <a:xfrm>
            <a:off x="1110587" y="2117160"/>
            <a:ext cx="4520799" cy="2183984"/>
          </a:xfrm>
          <a:prstGeom prst="rect">
            <a:avLst/>
          </a:prstGeom>
          <a:noFill/>
        </p:spPr>
        <p:txBody>
          <a:bodyPr wrap="square" lIns="186521" tIns="149217" rIns="186521" bIns="149217" rtlCol="0">
            <a:spAutoFit/>
          </a:bodyPr>
          <a:lstStyle/>
          <a:p>
            <a:pPr defTabSz="932597"/>
            <a:r>
              <a:rPr lang="en-CA" sz="2448" dirty="0">
                <a:solidFill>
                  <a:srgbClr val="505050"/>
                </a:solidFill>
              </a:rPr>
              <a:t>2007 - Excel and Connections</a:t>
            </a:r>
          </a:p>
          <a:p>
            <a:pPr defTabSz="932597"/>
            <a:r>
              <a:rPr lang="en-CA" sz="2448" dirty="0">
                <a:solidFill>
                  <a:srgbClr val="505050"/>
                </a:solidFill>
              </a:rPr>
              <a:t>2010 - PerformancePoint</a:t>
            </a:r>
          </a:p>
          <a:p>
            <a:pPr marL="1011933" indent="-1011933" defTabSz="932597"/>
            <a:r>
              <a:rPr lang="en-CA" sz="2448" dirty="0">
                <a:solidFill>
                  <a:srgbClr val="505050"/>
                </a:solidFill>
              </a:rPr>
              <a:t>2013 - PerformancePoint and Power Pivot</a:t>
            </a:r>
          </a:p>
          <a:p>
            <a:pPr defTabSz="932597">
              <a:lnSpc>
                <a:spcPct val="90000"/>
              </a:lnSpc>
              <a:spcAft>
                <a:spcPts val="612"/>
              </a:spcAft>
            </a:pPr>
            <a:endParaRPr lang="en-CA" sz="2448" dirty="0" err="1">
              <a:gradFill>
                <a:gsLst>
                  <a:gs pos="2917">
                    <a:srgbClr val="505050"/>
                  </a:gs>
                  <a:gs pos="30000">
                    <a:srgbClr val="505050"/>
                  </a:gs>
                </a:gsLst>
                <a:lin ang="5400000" scaled="0"/>
              </a:gradFill>
            </a:endParaRPr>
          </a:p>
        </p:txBody>
      </p:sp>
      <p:sp>
        <p:nvSpPr>
          <p:cNvPr id="8" name="Rectangle 20"/>
          <p:cNvSpPr/>
          <p:nvPr/>
        </p:nvSpPr>
        <p:spPr bwMode="auto">
          <a:xfrm>
            <a:off x="6386222" y="1583943"/>
            <a:ext cx="4693733" cy="4641256"/>
          </a:xfrm>
          <a:prstGeom prst="rect">
            <a:avLst/>
          </a:prstGeom>
          <a:blipFill dpi="0" rotWithShape="1">
            <a:blip r:embed="rId4">
              <a:alphaModFix amt="12000"/>
            </a:blip>
            <a:srcRect/>
            <a:stretch>
              <a:fillRect/>
            </a:stretch>
          </a:blip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endParaRPr lang="en-CA" sz="3264" dirty="0">
              <a:solidFill>
                <a:srgbClr val="505050"/>
              </a:solidFill>
              <a:latin typeface="Segoe UI Light"/>
            </a:endParaRPr>
          </a:p>
          <a:p>
            <a:pPr defTabSz="932597"/>
            <a:r>
              <a:rPr lang="en-CA" sz="5507" dirty="0">
                <a:solidFill>
                  <a:srgbClr val="505050"/>
                </a:solidFill>
                <a:latin typeface="Segoe UI Light"/>
              </a:rPr>
              <a:t>Reports</a:t>
            </a:r>
          </a:p>
        </p:txBody>
      </p:sp>
      <p:sp>
        <p:nvSpPr>
          <p:cNvPr id="9" name="TextBox 8"/>
          <p:cNvSpPr txBox="1"/>
          <p:nvPr/>
        </p:nvSpPr>
        <p:spPr>
          <a:xfrm>
            <a:off x="6370442" y="2117160"/>
            <a:ext cx="4520799" cy="1799780"/>
          </a:xfrm>
          <a:prstGeom prst="rect">
            <a:avLst/>
          </a:prstGeom>
          <a:noFill/>
        </p:spPr>
        <p:txBody>
          <a:bodyPr wrap="square" lIns="186521" tIns="149217" rIns="186521" bIns="149217" rtlCol="0">
            <a:spAutoFit/>
          </a:bodyPr>
          <a:lstStyle/>
          <a:p>
            <a:pPr defTabSz="932597"/>
            <a:r>
              <a:rPr lang="en-CA" sz="2448" dirty="0">
                <a:solidFill>
                  <a:srgbClr val="505050"/>
                </a:solidFill>
              </a:rPr>
              <a:t>Excel and Connections</a:t>
            </a:r>
          </a:p>
          <a:p>
            <a:pPr defTabSz="932597"/>
            <a:r>
              <a:rPr lang="en-CA" sz="2448" dirty="0">
                <a:solidFill>
                  <a:srgbClr val="505050"/>
                </a:solidFill>
              </a:rPr>
              <a:t>Web Part Pages</a:t>
            </a:r>
          </a:p>
          <a:p>
            <a:pPr defTabSz="932597"/>
            <a:r>
              <a:rPr lang="en-CA" sz="2448" dirty="0">
                <a:solidFill>
                  <a:srgbClr val="505050"/>
                </a:solidFill>
              </a:rPr>
              <a:t>SharePoint KPIs</a:t>
            </a:r>
          </a:p>
          <a:p>
            <a:pPr defTabSz="932597">
              <a:lnSpc>
                <a:spcPct val="90000"/>
              </a:lnSpc>
              <a:spcAft>
                <a:spcPts val="612"/>
              </a:spcAft>
            </a:pPr>
            <a:endParaRPr lang="en-CA" sz="2448" dirty="0" err="1">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9262388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64" dirty="0">
                <a:hlinkClick r:id="rId2"/>
              </a:rPr>
              <a:t>Operational reporting and </a:t>
            </a:r>
            <a:r>
              <a:rPr lang="en-CA" sz="3264" dirty="0" err="1">
                <a:hlinkClick r:id="rId2"/>
              </a:rPr>
              <a:t>dashboarding</a:t>
            </a:r>
            <a:r>
              <a:rPr lang="en-CA" sz="3264" dirty="0">
                <a:hlinkClick r:id="rId2"/>
              </a:rPr>
              <a:t> using Microsoft Business Intelligence Solutions</a:t>
            </a:r>
            <a:r>
              <a:rPr lang="en-CA" sz="3264" dirty="0"/>
              <a:t> </a:t>
            </a:r>
          </a:p>
        </p:txBody>
      </p:sp>
      <p:sp>
        <p:nvSpPr>
          <p:cNvPr id="3" name="Text Placeholder 2"/>
          <p:cNvSpPr>
            <a:spLocks noGrp="1"/>
          </p:cNvSpPr>
          <p:nvPr>
            <p:ph type="body" sz="quarter" idx="14"/>
          </p:nvPr>
        </p:nvSpPr>
        <p:spPr/>
        <p:txBody>
          <a:bodyPr/>
          <a:lstStyle/>
          <a:p>
            <a:r>
              <a:rPr lang="en-CA" dirty="0" smtClean="0"/>
              <a:t>John P White</a:t>
            </a:r>
          </a:p>
          <a:p>
            <a:r>
              <a:rPr lang="en-CA" sz="2040" dirty="0">
                <a:hlinkClick r:id="rId3"/>
              </a:rPr>
              <a:t>jpw@unlimitedviz.com</a:t>
            </a:r>
            <a:endParaRPr lang="en-CA" sz="2040" dirty="0"/>
          </a:p>
          <a:p>
            <a:r>
              <a:rPr lang="en-CA" sz="2040" dirty="0"/>
              <a:t>@diverdown1964</a:t>
            </a:r>
          </a:p>
          <a:p>
            <a:r>
              <a:rPr lang="en-CA" sz="2040" dirty="0"/>
              <a:t>http://whitepages.unlimitedviz.com</a:t>
            </a:r>
          </a:p>
        </p:txBody>
      </p:sp>
      <p:sp>
        <p:nvSpPr>
          <p:cNvPr id="4" name="Text Placeholder 3"/>
          <p:cNvSpPr>
            <a:spLocks noGrp="1"/>
          </p:cNvSpPr>
          <p:nvPr>
            <p:ph type="body" sz="quarter" idx="15"/>
          </p:nvPr>
        </p:nvSpPr>
        <p:spPr/>
        <p:txBody>
          <a:bodyPr/>
          <a:lstStyle/>
          <a:p>
            <a:r>
              <a:rPr lang="en-US" smtClean="0"/>
              <a:t>SPC370</a:t>
            </a:r>
            <a:endParaRPr lang="en-US"/>
          </a:p>
        </p:txBody>
      </p:sp>
    </p:spTree>
    <p:extLst>
      <p:ext uri="{BB962C8B-B14F-4D97-AF65-F5344CB8AC3E}">
        <p14:creationId xmlns:p14="http://schemas.microsoft.com/office/powerpoint/2010/main" val="1061421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SSRS only dashboards</a:t>
            </a:r>
            <a:endParaRPr lang="en-CA" dirty="0"/>
          </a:p>
        </p:txBody>
      </p:sp>
      <p:sp>
        <p:nvSpPr>
          <p:cNvPr id="3" name="Text Placeholder 2"/>
          <p:cNvSpPr>
            <a:spLocks noGrp="1"/>
          </p:cNvSpPr>
          <p:nvPr>
            <p:ph type="body" idx="4294967295"/>
          </p:nvPr>
        </p:nvSpPr>
        <p:spPr>
          <a:xfrm>
            <a:off x="882" y="1861968"/>
            <a:ext cx="10724938" cy="742187"/>
          </a:xfrm>
        </p:spPr>
        <p:txBody>
          <a:bodyPr/>
          <a:lstStyle/>
          <a:p>
            <a:endParaRPr lang="en-CA" dirty="0"/>
          </a:p>
        </p:txBody>
      </p:sp>
      <p:sp>
        <p:nvSpPr>
          <p:cNvPr id="6" name="Rectangle 5"/>
          <p:cNvSpPr/>
          <p:nvPr/>
        </p:nvSpPr>
        <p:spPr bwMode="auto">
          <a:xfrm>
            <a:off x="1601432" y="295274"/>
            <a:ext cx="10271240" cy="9263019"/>
          </a:xfrm>
          <a:prstGeom prst="rect">
            <a:avLst/>
          </a:prstGeom>
          <a:blipFill dpi="0" rotWithShape="1">
            <a:blip r:embed="rId3">
              <a:alphaModFix amt="68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392659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Reporting Services dashboard</a:t>
            </a:r>
            <a:endParaRPr lang="en-CA" dirty="0"/>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3389631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Excel dashboards</a:t>
            </a:r>
            <a:endParaRPr lang="en-CA" dirty="0"/>
          </a:p>
        </p:txBody>
      </p:sp>
      <p:sp>
        <p:nvSpPr>
          <p:cNvPr id="3" name="Text Placeholder 2"/>
          <p:cNvSpPr>
            <a:spLocks noGrp="1"/>
          </p:cNvSpPr>
          <p:nvPr>
            <p:ph type="body" idx="4294967295"/>
          </p:nvPr>
        </p:nvSpPr>
        <p:spPr>
          <a:xfrm>
            <a:off x="882" y="1861968"/>
            <a:ext cx="10724938" cy="742187"/>
          </a:xfrm>
        </p:spPr>
        <p:txBody>
          <a:bodyPr/>
          <a:lstStyle/>
          <a:p>
            <a:endParaRPr lang="en-CA" dirty="0" smtClean="0"/>
          </a:p>
        </p:txBody>
      </p:sp>
      <p:sp>
        <p:nvSpPr>
          <p:cNvPr id="5" name="Rectangle 4"/>
          <p:cNvSpPr/>
          <p:nvPr/>
        </p:nvSpPr>
        <p:spPr bwMode="auto">
          <a:xfrm>
            <a:off x="2193760" y="0"/>
            <a:ext cx="8532060" cy="7790146"/>
          </a:xfrm>
          <a:prstGeom prst="rect">
            <a:avLst/>
          </a:prstGeom>
          <a:blipFill dpi="0" rotWithShape="1">
            <a:blip r:embed="rId3">
              <a:alphaModFix amt="70000"/>
            </a:blip>
            <a:srcRect/>
            <a:stretch>
              <a:fillRect/>
            </a:stretch>
          </a:blip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7109485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Excel dashboard</a:t>
            </a:r>
            <a:endParaRPr lang="en-CA" dirty="0"/>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17970222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CA" dirty="0" smtClean="0"/>
              <a:t>PerformancePoint dashboards</a:t>
            </a:r>
            <a:endParaRPr lang="en-CA" dirty="0"/>
          </a:p>
        </p:txBody>
      </p:sp>
      <p:sp>
        <p:nvSpPr>
          <p:cNvPr id="3" name="Text Placeholder 2"/>
          <p:cNvSpPr>
            <a:spLocks noGrp="1"/>
          </p:cNvSpPr>
          <p:nvPr>
            <p:ph type="body" idx="4294967295"/>
          </p:nvPr>
        </p:nvSpPr>
        <p:spPr>
          <a:xfrm>
            <a:off x="882" y="1861968"/>
            <a:ext cx="10724938" cy="742187"/>
          </a:xfrm>
        </p:spPr>
        <p:txBody>
          <a:bodyPr/>
          <a:lstStyle/>
          <a:p>
            <a:endParaRPr lang="en-CA" dirty="0"/>
          </a:p>
        </p:txBody>
      </p:sp>
      <p:sp>
        <p:nvSpPr>
          <p:cNvPr id="5" name="Rectangle 4"/>
          <p:cNvSpPr/>
          <p:nvPr/>
        </p:nvSpPr>
        <p:spPr bwMode="auto">
          <a:xfrm>
            <a:off x="995582" y="970411"/>
            <a:ext cx="10146129" cy="6906306"/>
          </a:xfrm>
          <a:prstGeom prst="rect">
            <a:avLst/>
          </a:prstGeom>
          <a:blipFill dpi="0" rotWithShape="1">
            <a:blip r:embed="rId3">
              <a:alphaModFix amt="70000"/>
            </a:blip>
            <a:srcRect/>
            <a:stretch>
              <a:fillRect/>
            </a:stretch>
          </a:blipFill>
          <a:ln>
            <a:noFill/>
            <a:headEnd type="none" w="med" len="med"/>
            <a:tailEnd type="none" w="med" len="med"/>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712818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PerformancePoint dashboard</a:t>
            </a:r>
            <a:endParaRPr lang="en-CA" dirty="0"/>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410138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SharePoint mashups</a:t>
            </a:r>
            <a:endParaRPr lang="en-CA" dirty="0"/>
          </a:p>
        </p:txBody>
      </p:sp>
      <p:sp>
        <p:nvSpPr>
          <p:cNvPr id="3" name="Text Placeholder 2"/>
          <p:cNvSpPr>
            <a:spLocks noGrp="1"/>
          </p:cNvSpPr>
          <p:nvPr>
            <p:ph type="body" idx="4294967295"/>
          </p:nvPr>
        </p:nvSpPr>
        <p:spPr>
          <a:xfrm>
            <a:off x="882" y="1861968"/>
            <a:ext cx="10724938" cy="742187"/>
          </a:xfrm>
        </p:spPr>
        <p:txBody>
          <a:bodyPr/>
          <a:lstStyle/>
          <a:p>
            <a:endParaRPr lang="en-CA" dirty="0" smtClean="0"/>
          </a:p>
        </p:txBody>
      </p:sp>
      <p:sp>
        <p:nvSpPr>
          <p:cNvPr id="5" name="Rectangle 4"/>
          <p:cNvSpPr/>
          <p:nvPr/>
        </p:nvSpPr>
        <p:spPr bwMode="auto">
          <a:xfrm>
            <a:off x="1878690" y="602828"/>
            <a:ext cx="8153978" cy="6994525"/>
          </a:xfrm>
          <a:prstGeom prst="rect">
            <a:avLst/>
          </a:prstGeom>
          <a:blipFill dpi="0" rotWithShape="1">
            <a:blip r:embed="rId3">
              <a:alphaModFix amt="70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1743674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SharePoint mashup</a:t>
            </a:r>
            <a:r>
              <a:rPr lang="en-CA" dirty="0"/>
              <a:t>s</a:t>
            </a:r>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1920319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Power BI</a:t>
            </a:r>
            <a:endParaRPr lang="en-CA" dirty="0"/>
          </a:p>
        </p:txBody>
      </p:sp>
      <p:sp>
        <p:nvSpPr>
          <p:cNvPr id="3" name="Text Placeholder 2"/>
          <p:cNvSpPr>
            <a:spLocks noGrp="1"/>
          </p:cNvSpPr>
          <p:nvPr>
            <p:ph type="body" idx="4294967295"/>
          </p:nvPr>
        </p:nvSpPr>
        <p:spPr>
          <a:xfrm>
            <a:off x="882" y="1861968"/>
            <a:ext cx="10724938" cy="742187"/>
          </a:xfrm>
        </p:spPr>
        <p:txBody>
          <a:bodyPr/>
          <a:lstStyle/>
          <a:p>
            <a:endParaRPr lang="en-CA" dirty="0" smtClean="0"/>
          </a:p>
        </p:txBody>
      </p:sp>
      <p:sp>
        <p:nvSpPr>
          <p:cNvPr id="8" name="Rectangle 7"/>
          <p:cNvSpPr/>
          <p:nvPr/>
        </p:nvSpPr>
        <p:spPr bwMode="auto">
          <a:xfrm>
            <a:off x="1210745" y="428493"/>
            <a:ext cx="8935349" cy="6994525"/>
          </a:xfrm>
          <a:prstGeom prst="rect">
            <a:avLst/>
          </a:prstGeom>
          <a:blipFill dpi="0" rotWithShape="1">
            <a:blip r:embed="rId3">
              <a:alphaModFix amt="70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1935838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Power BI</a:t>
            </a:r>
            <a:endParaRPr lang="en-CA" dirty="0"/>
          </a:p>
        </p:txBody>
      </p:sp>
      <p:sp>
        <p:nvSpPr>
          <p:cNvPr id="3" name="Text Placeholder 2"/>
          <p:cNvSpPr>
            <a:spLocks noGrp="1"/>
          </p:cNvSpPr>
          <p:nvPr>
            <p:ph type="body" sz="quarter" idx="12"/>
          </p:nvPr>
        </p:nvSpPr>
        <p:spPr/>
        <p:txBody>
          <a:bodyPr/>
          <a:lstStyle/>
          <a:p>
            <a:endParaRPr lang="en-CA"/>
          </a:p>
        </p:txBody>
      </p:sp>
    </p:spTree>
    <p:extLst>
      <p:ext uri="{BB962C8B-B14F-4D97-AF65-F5344CB8AC3E}">
        <p14:creationId xmlns:p14="http://schemas.microsoft.com/office/powerpoint/2010/main" val="21866074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Rectangle 1"/>
          <p:cNvSpPr/>
          <p:nvPr/>
        </p:nvSpPr>
        <p:spPr bwMode="auto">
          <a:xfrm>
            <a:off x="342917" y="2615964"/>
            <a:ext cx="3818958" cy="3818533"/>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lnSpc>
                <a:spcPct val="90000"/>
              </a:lnSpc>
              <a:spcBef>
                <a:spcPct val="0"/>
              </a:spcBef>
              <a:spcAft>
                <a:spcPct val="0"/>
              </a:spcAft>
            </a:pPr>
            <a:r>
              <a:rPr lang="en-CA" sz="4080" dirty="0">
                <a:gradFill>
                  <a:gsLst>
                    <a:gs pos="0">
                      <a:srgbClr val="FFFFFF"/>
                    </a:gs>
                    <a:gs pos="100000">
                      <a:srgbClr val="FFFFFF"/>
                    </a:gs>
                  </a:gsLst>
                  <a:lin ang="5400000" scaled="0"/>
                </a:gradFill>
                <a:ea typeface="Segoe UI" pitchFamily="34" charset="0"/>
                <a:cs typeface="Segoe UI" pitchFamily="34" charset="0"/>
              </a:rPr>
              <a:t>John White</a:t>
            </a: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CTO/Co-Founder of UnlimitedViz</a:t>
            </a: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SharePoint Server MVP, </a:t>
            </a: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SQL Server v-TS</a:t>
            </a:r>
          </a:p>
          <a:p>
            <a:pPr defTabSz="951028" fontAlgn="base">
              <a:lnSpc>
                <a:spcPct val="90000"/>
              </a:lnSpc>
              <a:spcBef>
                <a:spcPct val="0"/>
              </a:spcBef>
              <a:spcAft>
                <a:spcPct val="0"/>
              </a:spcAft>
            </a:pPr>
            <a:endParaRPr lang="en-CA" sz="1836" dirty="0">
              <a:gradFill>
                <a:gsLst>
                  <a:gs pos="0">
                    <a:srgbClr val="FFFFFF"/>
                  </a:gs>
                  <a:gs pos="100000">
                    <a:srgbClr val="FFFFFF"/>
                  </a:gs>
                </a:gsLst>
                <a:lin ang="5400000" scaled="0"/>
              </a:gradFill>
              <a:ea typeface="Segoe UI" pitchFamily="34" charset="0"/>
              <a:cs typeface="Segoe UI" pitchFamily="34" charset="0"/>
            </a:endParaRP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jpw@unlimitedviz.com</a:t>
            </a: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http://whitepages.unlimitedviz.com</a:t>
            </a:r>
          </a:p>
          <a:p>
            <a:pPr defTabSz="951028" fontAlgn="base">
              <a:lnSpc>
                <a:spcPct val="90000"/>
              </a:lnSpc>
              <a:spcBef>
                <a:spcPct val="0"/>
              </a:spcBef>
              <a:spcAft>
                <a:spcPct val="0"/>
              </a:spcAft>
            </a:pPr>
            <a:r>
              <a:rPr lang="en-CA" sz="1836" dirty="0">
                <a:gradFill>
                  <a:gsLst>
                    <a:gs pos="0">
                      <a:srgbClr val="FFFFFF"/>
                    </a:gs>
                    <a:gs pos="100000">
                      <a:srgbClr val="FFFFFF"/>
                    </a:gs>
                  </a:gsLst>
                  <a:lin ang="5400000" scaled="0"/>
                </a:gradFill>
                <a:ea typeface="Segoe UI" pitchFamily="34" charset="0"/>
                <a:cs typeface="Segoe UI" pitchFamily="34" charset="0"/>
              </a:rPr>
              <a:t>@diverdown1964</a:t>
            </a:r>
          </a:p>
        </p:txBody>
      </p:sp>
      <p:pic>
        <p:nvPicPr>
          <p:cNvPr id="4" name="Picture 3"/>
          <p:cNvPicPr>
            <a:picLocks noChangeAspect="1"/>
          </p:cNvPicPr>
          <p:nvPr/>
        </p:nvPicPr>
        <p:blipFill>
          <a:blip r:embed="rId4"/>
          <a:stretch>
            <a:fillRect/>
          </a:stretch>
        </p:blipFill>
        <p:spPr>
          <a:xfrm>
            <a:off x="3354019" y="5371606"/>
            <a:ext cx="559611" cy="87672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9801" y="5663164"/>
            <a:ext cx="2276686" cy="293606"/>
          </a:xfrm>
          <a:prstGeom prst="rect">
            <a:avLst/>
          </a:prstGeom>
          <a:noFill/>
        </p:spPr>
      </p:pic>
      <p:sp>
        <p:nvSpPr>
          <p:cNvPr id="3" name="Title 2"/>
          <p:cNvSpPr>
            <a:spLocks noGrp="1"/>
          </p:cNvSpPr>
          <p:nvPr>
            <p:ph type="ctrTitle"/>
          </p:nvPr>
        </p:nvSpPr>
        <p:spPr/>
        <p:txBody>
          <a:bodyPr/>
          <a:lstStyle/>
          <a:p>
            <a:endParaRPr lang="en-CA" dirty="0"/>
          </a:p>
        </p:txBody>
      </p:sp>
      <p:sp>
        <p:nvSpPr>
          <p:cNvPr id="5" name="Subtitle 4"/>
          <p:cNvSpPr>
            <a:spLocks noGrp="1"/>
          </p:cNvSpPr>
          <p:nvPr>
            <p:ph type="subTitle" idx="1"/>
          </p:nvPr>
        </p:nvSpPr>
        <p:spPr/>
        <p:txBody>
          <a:bodyPr/>
          <a:lstStyle/>
          <a:p>
            <a:endParaRPr lang="en-CA"/>
          </a:p>
        </p:txBody>
      </p:sp>
    </p:spTree>
    <p:extLst>
      <p:ext uri="{BB962C8B-B14F-4D97-AF65-F5344CB8AC3E}">
        <p14:creationId xmlns:p14="http://schemas.microsoft.com/office/powerpoint/2010/main" val="753151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Considerations*</a:t>
            </a:r>
            <a:endParaRPr lang="en-CA" dirty="0"/>
          </a:p>
        </p:txBody>
      </p:sp>
      <p:sp>
        <p:nvSpPr>
          <p:cNvPr id="3" name="TextBox 2"/>
          <p:cNvSpPr txBox="1"/>
          <p:nvPr/>
        </p:nvSpPr>
        <p:spPr>
          <a:xfrm>
            <a:off x="524049" y="5811711"/>
            <a:ext cx="3444504"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FFFFFF"/>
                    </a:gs>
                    <a:gs pos="30000">
                      <a:srgbClr val="FFFFFF"/>
                    </a:gs>
                  </a:gsLst>
                  <a:lin ang="5400000" scaled="0"/>
                </a:gradFill>
              </a:rPr>
              <a:t>* Stuff to worry about</a:t>
            </a:r>
          </a:p>
        </p:txBody>
      </p:sp>
    </p:spTree>
    <p:extLst>
      <p:ext uri="{BB962C8B-B14F-4D97-AF65-F5344CB8AC3E}">
        <p14:creationId xmlns:p14="http://schemas.microsoft.com/office/powerpoint/2010/main" val="298562003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8027" y="2698826"/>
            <a:ext cx="10056972" cy="917575"/>
          </a:xfrm>
        </p:spPr>
        <p:txBody>
          <a:bodyPr/>
          <a:lstStyle/>
          <a:p>
            <a:r>
              <a:rPr lang="en-CA" sz="4896" i="1" dirty="0">
                <a:gradFill>
                  <a:gsLst>
                    <a:gs pos="2917">
                      <a:schemeClr val="tx1"/>
                    </a:gs>
                    <a:gs pos="30000">
                      <a:schemeClr val="tx1"/>
                    </a:gs>
                  </a:gsLst>
                  <a:lin ang="5400000" scaled="0"/>
                </a:gradFill>
              </a:rPr>
              <a:t>Not everything that counts can be counted, and not everything that can be counted counts.</a:t>
            </a:r>
            <a:br>
              <a:rPr lang="en-CA" sz="4896" i="1" dirty="0">
                <a:gradFill>
                  <a:gsLst>
                    <a:gs pos="2917">
                      <a:schemeClr val="tx1"/>
                    </a:gs>
                    <a:gs pos="30000">
                      <a:schemeClr val="tx1"/>
                    </a:gs>
                  </a:gsLst>
                  <a:lin ang="5400000" scaled="0"/>
                </a:gradFill>
              </a:rPr>
            </a:br>
            <a:endParaRPr lang="en-CA" sz="4896" dirty="0"/>
          </a:p>
        </p:txBody>
      </p:sp>
      <p:sp>
        <p:nvSpPr>
          <p:cNvPr id="3" name="Text Placeholder 2"/>
          <p:cNvSpPr>
            <a:spLocks noGrp="1"/>
          </p:cNvSpPr>
          <p:nvPr>
            <p:ph type="body" sz="quarter" idx="10"/>
          </p:nvPr>
        </p:nvSpPr>
        <p:spPr>
          <a:xfrm>
            <a:off x="6130258" y="5568299"/>
            <a:ext cx="5485622" cy="631470"/>
          </a:xfrm>
        </p:spPr>
        <p:txBody>
          <a:bodyPr/>
          <a:lstStyle/>
          <a:p>
            <a:r>
              <a:rPr lang="en-CA" dirty="0" smtClean="0"/>
              <a:t>Albert Einstein</a:t>
            </a:r>
            <a:endParaRPr lang="en-CA" dirty="0"/>
          </a:p>
        </p:txBody>
      </p:sp>
      <p:sp>
        <p:nvSpPr>
          <p:cNvPr id="4" name="Title 1"/>
          <p:cNvSpPr txBox="1">
            <a:spLocks/>
          </p:cNvSpPr>
          <p:nvPr/>
        </p:nvSpPr>
        <p:spPr>
          <a:xfrm>
            <a:off x="654422" y="357603"/>
            <a:ext cx="8218647" cy="1828800"/>
          </a:xfrm>
          <a:prstGeom prst="rect">
            <a:avLst/>
          </a:prstGeom>
        </p:spPr>
        <p:txBody>
          <a:bodyPr vert="horz" wrap="square" lIns="149217" tIns="93260" rIns="149217" bIns="93260" rtlCol="0" anchor="t">
            <a:noAutofit/>
          </a:bodyPr>
          <a:lstStyle>
            <a:lvl1pPr marL="277008" indent="-277008" algn="l" defTabSz="914367" rtl="0" eaLnBrk="1" latinLnBrk="0" hangingPunct="1">
              <a:lnSpc>
                <a:spcPct val="90000"/>
              </a:lnSpc>
              <a:spcBef>
                <a:spcPct val="0"/>
              </a:spcBef>
              <a:buNone/>
              <a:tabLst>
                <a:tab pos="277008" algn="l"/>
              </a:tabLst>
              <a:defRPr lang="en-US" sz="5882" b="0" kern="1200" cap="none" spc="-10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CA" sz="5999" dirty="0">
                <a:gradFill>
                  <a:gsLst>
                    <a:gs pos="1250">
                      <a:srgbClr val="FFFFFF"/>
                    </a:gs>
                    <a:gs pos="100000">
                      <a:srgbClr val="FFFFFF"/>
                    </a:gs>
                  </a:gsLst>
                  <a:lin ang="5400000" scaled="0"/>
                </a:gradFill>
              </a:rPr>
              <a:t>Requirements gathering</a:t>
            </a:r>
          </a:p>
        </p:txBody>
      </p:sp>
    </p:spTree>
    <p:extLst>
      <p:ext uri="{BB962C8B-B14F-4D97-AF65-F5344CB8AC3E}">
        <p14:creationId xmlns:p14="http://schemas.microsoft.com/office/powerpoint/2010/main" val="291456041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Requirements gathering</a:t>
            </a:r>
            <a:endParaRPr lang="en-CA" dirty="0"/>
          </a:p>
        </p:txBody>
      </p:sp>
      <p:sp>
        <p:nvSpPr>
          <p:cNvPr id="5" name="Rectangle 20"/>
          <p:cNvSpPr/>
          <p:nvPr/>
        </p:nvSpPr>
        <p:spPr bwMode="auto">
          <a:xfrm>
            <a:off x="460323" y="1723541"/>
            <a:ext cx="4693733" cy="4641256"/>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Minimum Viable Product</a:t>
            </a:r>
            <a:endParaRPr lang="en-CA" sz="1632" dirty="0">
              <a:solidFill>
                <a:srgbClr val="FFFFFF"/>
              </a:solidFill>
              <a:latin typeface="Segoe UI Light"/>
            </a:endParaRPr>
          </a:p>
        </p:txBody>
      </p:sp>
      <p:sp>
        <p:nvSpPr>
          <p:cNvPr id="6" name="Oval 5"/>
          <p:cNvSpPr/>
          <p:nvPr/>
        </p:nvSpPr>
        <p:spPr bwMode="auto">
          <a:xfrm>
            <a:off x="8786785" y="5665246"/>
            <a:ext cx="1497653" cy="720514"/>
          </a:xfrm>
          <a:prstGeom prst="ellips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632" dirty="0">
                <a:gradFill>
                  <a:gsLst>
                    <a:gs pos="0">
                      <a:srgbClr val="FFFFFF"/>
                    </a:gs>
                    <a:gs pos="100000">
                      <a:srgbClr val="FFFFFF"/>
                    </a:gs>
                  </a:gsLst>
                  <a:lin ang="5400000" scaled="0"/>
                </a:gradFill>
                <a:ea typeface="Segoe UI" pitchFamily="34" charset="0"/>
                <a:cs typeface="Segoe UI" pitchFamily="34" charset="0"/>
              </a:rPr>
              <a:t>MVP</a:t>
            </a:r>
          </a:p>
        </p:txBody>
      </p:sp>
      <p:sp>
        <p:nvSpPr>
          <p:cNvPr id="7" name="Rectangle 6"/>
          <p:cNvSpPr/>
          <p:nvPr/>
        </p:nvSpPr>
        <p:spPr bwMode="auto">
          <a:xfrm>
            <a:off x="6907865" y="2162760"/>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Define target audience groups</a:t>
            </a:r>
          </a:p>
        </p:txBody>
      </p:sp>
      <p:sp>
        <p:nvSpPr>
          <p:cNvPr id="8" name="Rectangle 7"/>
          <p:cNvSpPr/>
          <p:nvPr/>
        </p:nvSpPr>
        <p:spPr bwMode="auto">
          <a:xfrm>
            <a:off x="8844389" y="2162760"/>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Exclude less important groups</a:t>
            </a:r>
          </a:p>
        </p:txBody>
      </p:sp>
      <p:sp>
        <p:nvSpPr>
          <p:cNvPr id="9" name="Rectangle 8"/>
          <p:cNvSpPr/>
          <p:nvPr/>
        </p:nvSpPr>
        <p:spPr bwMode="auto">
          <a:xfrm>
            <a:off x="10780913" y="2162760"/>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Define use cases</a:t>
            </a:r>
          </a:p>
        </p:txBody>
      </p:sp>
      <p:sp>
        <p:nvSpPr>
          <p:cNvPr id="10" name="Rectangle 9"/>
          <p:cNvSpPr/>
          <p:nvPr/>
        </p:nvSpPr>
        <p:spPr bwMode="auto">
          <a:xfrm>
            <a:off x="10780913" y="3171987"/>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Prioritize Use Cases</a:t>
            </a:r>
          </a:p>
        </p:txBody>
      </p:sp>
      <p:sp>
        <p:nvSpPr>
          <p:cNvPr id="11" name="Rectangle 10"/>
          <p:cNvSpPr/>
          <p:nvPr/>
        </p:nvSpPr>
        <p:spPr bwMode="auto">
          <a:xfrm>
            <a:off x="8844389" y="3171987"/>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Translate into requirements</a:t>
            </a:r>
          </a:p>
        </p:txBody>
      </p:sp>
      <p:sp>
        <p:nvSpPr>
          <p:cNvPr id="12" name="Rectangle 11"/>
          <p:cNvSpPr/>
          <p:nvPr/>
        </p:nvSpPr>
        <p:spPr bwMode="auto">
          <a:xfrm>
            <a:off x="6907863" y="3171987"/>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Test with target audience</a:t>
            </a:r>
          </a:p>
        </p:txBody>
      </p:sp>
      <p:sp>
        <p:nvSpPr>
          <p:cNvPr id="13" name="Rectangle 12"/>
          <p:cNvSpPr/>
          <p:nvPr/>
        </p:nvSpPr>
        <p:spPr bwMode="auto">
          <a:xfrm>
            <a:off x="8844388" y="4181214"/>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020" dirty="0">
                <a:gradFill>
                  <a:gsLst>
                    <a:gs pos="0">
                      <a:srgbClr val="FFFFFF"/>
                    </a:gs>
                    <a:gs pos="100000">
                      <a:srgbClr val="FFFFFF"/>
                    </a:gs>
                  </a:gsLst>
                  <a:lin ang="5400000" scaled="0"/>
                </a:gradFill>
                <a:ea typeface="Segoe UI" pitchFamily="34" charset="0"/>
                <a:cs typeface="Segoe UI" pitchFamily="34" charset="0"/>
              </a:rPr>
              <a:t>Translate requirements into functionality</a:t>
            </a:r>
          </a:p>
        </p:txBody>
      </p:sp>
      <p:sp>
        <p:nvSpPr>
          <p:cNvPr id="14" name="Rectangle 13"/>
          <p:cNvSpPr/>
          <p:nvPr/>
        </p:nvSpPr>
        <p:spPr bwMode="auto">
          <a:xfrm>
            <a:off x="10780913" y="4181213"/>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Draw wire frames</a:t>
            </a:r>
          </a:p>
        </p:txBody>
      </p:sp>
      <p:sp>
        <p:nvSpPr>
          <p:cNvPr id="16" name="Rectangle 15"/>
          <p:cNvSpPr/>
          <p:nvPr/>
        </p:nvSpPr>
        <p:spPr bwMode="auto">
          <a:xfrm>
            <a:off x="6907862" y="4181214"/>
            <a:ext cx="1382447" cy="77803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224" dirty="0">
                <a:gradFill>
                  <a:gsLst>
                    <a:gs pos="0">
                      <a:srgbClr val="FFFFFF"/>
                    </a:gs>
                    <a:gs pos="100000">
                      <a:srgbClr val="FFFFFF"/>
                    </a:gs>
                  </a:gsLst>
                  <a:lin ang="5400000" scaled="0"/>
                </a:gradFill>
                <a:ea typeface="Segoe UI" pitchFamily="34" charset="0"/>
                <a:cs typeface="Segoe UI" pitchFamily="34" charset="0"/>
              </a:rPr>
              <a:t>Test with target audience</a:t>
            </a:r>
          </a:p>
        </p:txBody>
      </p:sp>
      <p:sp>
        <p:nvSpPr>
          <p:cNvPr id="17" name="Oval 16"/>
          <p:cNvSpPr/>
          <p:nvPr/>
        </p:nvSpPr>
        <p:spPr bwMode="auto">
          <a:xfrm>
            <a:off x="8290312" y="999402"/>
            <a:ext cx="2490600" cy="724139"/>
          </a:xfrm>
          <a:prstGeom prst="ellips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632" dirty="0">
                <a:gradFill>
                  <a:gsLst>
                    <a:gs pos="0">
                      <a:srgbClr val="FFFFFF"/>
                    </a:gs>
                    <a:gs pos="100000">
                      <a:srgbClr val="FFFFFF"/>
                    </a:gs>
                  </a:gsLst>
                  <a:lin ang="5400000" scaled="0"/>
                </a:gradFill>
                <a:ea typeface="Segoe UI" pitchFamily="34" charset="0"/>
                <a:cs typeface="Segoe UI" pitchFamily="34" charset="0"/>
              </a:rPr>
              <a:t>MVP definition</a:t>
            </a:r>
          </a:p>
        </p:txBody>
      </p:sp>
      <p:sp>
        <p:nvSpPr>
          <p:cNvPr id="18" name="Oval 17"/>
          <p:cNvSpPr/>
          <p:nvPr/>
        </p:nvSpPr>
        <p:spPr bwMode="auto">
          <a:xfrm>
            <a:off x="10694053" y="5665245"/>
            <a:ext cx="1671375" cy="720514"/>
          </a:xfrm>
          <a:prstGeom prst="ellips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632" dirty="0">
                <a:gradFill>
                  <a:gsLst>
                    <a:gs pos="0">
                      <a:srgbClr val="FFFFFF"/>
                    </a:gs>
                    <a:gs pos="100000">
                      <a:srgbClr val="FFFFFF"/>
                    </a:gs>
                  </a:gsLst>
                  <a:lin ang="5400000" scaled="0"/>
                </a:gradFill>
                <a:ea typeface="Segoe UI" pitchFamily="34" charset="0"/>
                <a:cs typeface="Segoe UI" pitchFamily="34" charset="0"/>
              </a:rPr>
              <a:t>Funding</a:t>
            </a:r>
          </a:p>
        </p:txBody>
      </p:sp>
      <p:sp>
        <p:nvSpPr>
          <p:cNvPr id="19" name="Oval 18"/>
          <p:cNvSpPr/>
          <p:nvPr/>
        </p:nvSpPr>
        <p:spPr bwMode="auto">
          <a:xfrm>
            <a:off x="6332685" y="5665246"/>
            <a:ext cx="2024297" cy="720514"/>
          </a:xfrm>
          <a:prstGeom prst="ellips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CA" sz="1632" dirty="0">
                <a:gradFill>
                  <a:gsLst>
                    <a:gs pos="0">
                      <a:srgbClr val="FFFFFF"/>
                    </a:gs>
                    <a:gs pos="100000">
                      <a:srgbClr val="FFFFFF"/>
                    </a:gs>
                  </a:gsLst>
                  <a:lin ang="5400000" scaled="0"/>
                </a:gradFill>
                <a:ea typeface="Segoe UI" pitchFamily="34" charset="0"/>
                <a:cs typeface="Segoe UI" pitchFamily="34" charset="0"/>
              </a:rPr>
              <a:t>Technology</a:t>
            </a:r>
          </a:p>
        </p:txBody>
      </p:sp>
      <p:cxnSp>
        <p:nvCxnSpPr>
          <p:cNvPr id="21" name="Straight Arrow Connector 20"/>
          <p:cNvCxnSpPr>
            <a:stCxn id="7" idx="3"/>
            <a:endCxn id="8" idx="1"/>
          </p:cNvCxnSpPr>
          <p:nvPr/>
        </p:nvCxnSpPr>
        <p:spPr>
          <a:xfrm>
            <a:off x="8290311" y="2551775"/>
            <a:ext cx="55407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17" idx="2"/>
            <a:endCxn id="7" idx="0"/>
          </p:cNvCxnSpPr>
          <p:nvPr/>
        </p:nvCxnSpPr>
        <p:spPr>
          <a:xfrm rot="10800000" flipV="1">
            <a:off x="7599089" y="1361472"/>
            <a:ext cx="691224" cy="801288"/>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a:endCxn id="9" idx="1"/>
          </p:cNvCxnSpPr>
          <p:nvPr/>
        </p:nvCxnSpPr>
        <p:spPr>
          <a:xfrm>
            <a:off x="10226835" y="2551775"/>
            <a:ext cx="55407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2"/>
            <a:endCxn id="10" idx="0"/>
          </p:cNvCxnSpPr>
          <p:nvPr/>
        </p:nvCxnSpPr>
        <p:spPr>
          <a:xfrm>
            <a:off x="11472136" y="2940790"/>
            <a:ext cx="0" cy="23119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 idx="1"/>
            <a:endCxn id="11" idx="3"/>
          </p:cNvCxnSpPr>
          <p:nvPr/>
        </p:nvCxnSpPr>
        <p:spPr>
          <a:xfrm flipH="1">
            <a:off x="10226835" y="3561002"/>
            <a:ext cx="55407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12" idx="3"/>
          </p:cNvCxnSpPr>
          <p:nvPr/>
        </p:nvCxnSpPr>
        <p:spPr>
          <a:xfrm flipH="1">
            <a:off x="8290310" y="3561002"/>
            <a:ext cx="554078"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12" idx="1"/>
            <a:endCxn id="9" idx="0"/>
          </p:cNvCxnSpPr>
          <p:nvPr/>
        </p:nvCxnSpPr>
        <p:spPr>
          <a:xfrm rot="10800000" flipH="1">
            <a:off x="6907863" y="2162760"/>
            <a:ext cx="4564273" cy="1398242"/>
          </a:xfrm>
          <a:prstGeom prst="bentConnector4">
            <a:avLst>
              <a:gd name="adj1" fmla="val -5108"/>
              <a:gd name="adj2" fmla="val 116675"/>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1" idx="2"/>
            <a:endCxn id="13" idx="0"/>
          </p:cNvCxnSpPr>
          <p:nvPr/>
        </p:nvCxnSpPr>
        <p:spPr>
          <a:xfrm rot="5400000">
            <a:off x="9420014" y="4065616"/>
            <a:ext cx="231197" cy="1"/>
          </a:xfrm>
          <a:prstGeom prst="bentConnector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3" idx="3"/>
            <a:endCxn id="14" idx="1"/>
          </p:cNvCxnSpPr>
          <p:nvPr/>
        </p:nvCxnSpPr>
        <p:spPr>
          <a:xfrm flipV="1">
            <a:off x="10226835" y="4570229"/>
            <a:ext cx="55407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a:stCxn id="14" idx="2"/>
            <a:endCxn id="16" idx="2"/>
          </p:cNvCxnSpPr>
          <p:nvPr/>
        </p:nvCxnSpPr>
        <p:spPr>
          <a:xfrm rot="5400000">
            <a:off x="9535612" y="3022719"/>
            <a:ext cx="1" cy="3873050"/>
          </a:xfrm>
          <a:prstGeom prst="bentConnector3">
            <a:avLst>
              <a:gd name="adj1" fmla="val 228601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6" idx="3"/>
            <a:endCxn id="13" idx="1"/>
          </p:cNvCxnSpPr>
          <p:nvPr/>
        </p:nvCxnSpPr>
        <p:spPr>
          <a:xfrm>
            <a:off x="8290308" y="4570229"/>
            <a:ext cx="55407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3" idx="2"/>
            <a:endCxn id="6" idx="0"/>
          </p:cNvCxnSpPr>
          <p:nvPr/>
        </p:nvCxnSpPr>
        <p:spPr>
          <a:xfrm>
            <a:off x="9535611" y="4959244"/>
            <a:ext cx="0" cy="70600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19" idx="6"/>
            <a:endCxn id="6" idx="2"/>
          </p:cNvCxnSpPr>
          <p:nvPr/>
        </p:nvCxnSpPr>
        <p:spPr>
          <a:xfrm>
            <a:off x="8356982" y="6025503"/>
            <a:ext cx="429802"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18" idx="2"/>
            <a:endCxn id="6" idx="6"/>
          </p:cNvCxnSpPr>
          <p:nvPr/>
        </p:nvCxnSpPr>
        <p:spPr>
          <a:xfrm flipH="1">
            <a:off x="10284438" y="6025503"/>
            <a:ext cx="409615"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5154056" y="6659265"/>
            <a:ext cx="7465674" cy="416576"/>
          </a:xfrm>
          <a:prstGeom prst="rect">
            <a:avLst/>
          </a:prstGeom>
          <a:noFill/>
        </p:spPr>
        <p:txBody>
          <a:bodyPr wrap="none" lIns="186521" tIns="149217" rIns="186521" bIns="149217" rtlCol="0">
            <a:spAutoFit/>
          </a:bodyPr>
          <a:lstStyle/>
          <a:p>
            <a:pPr defTabSz="932597">
              <a:lnSpc>
                <a:spcPct val="90000"/>
              </a:lnSpc>
              <a:spcAft>
                <a:spcPts val="612"/>
              </a:spcAft>
            </a:pPr>
            <a:r>
              <a:rPr lang="en-CA" sz="816" dirty="0">
                <a:gradFill>
                  <a:gsLst>
                    <a:gs pos="2917">
                      <a:srgbClr val="505050"/>
                    </a:gs>
                    <a:gs pos="30000">
                      <a:srgbClr val="505050"/>
                    </a:gs>
                  </a:gsLst>
                  <a:lin ang="5400000" scaled="0"/>
                </a:gradFill>
              </a:rPr>
              <a:t>Source: </a:t>
            </a:r>
            <a:r>
              <a:rPr lang="en-CA" sz="816" dirty="0" err="1">
                <a:gradFill>
                  <a:gsLst>
                    <a:gs pos="2917">
                      <a:srgbClr val="505050"/>
                    </a:gs>
                    <a:gs pos="30000">
                      <a:srgbClr val="505050"/>
                    </a:gs>
                  </a:gsLst>
                  <a:lin ang="5400000" scaled="0"/>
                </a:gradFill>
              </a:rPr>
              <a:t>JumpStartCTO</a:t>
            </a:r>
            <a:r>
              <a:rPr lang="en-CA" sz="816" dirty="0">
                <a:gradFill>
                  <a:gsLst>
                    <a:gs pos="2917">
                      <a:srgbClr val="505050"/>
                    </a:gs>
                    <a:gs pos="30000">
                      <a:srgbClr val="505050"/>
                    </a:gs>
                  </a:gsLst>
                  <a:lin ang="5400000" scaled="0"/>
                </a:gradFill>
              </a:rPr>
              <a:t> - http://jumpstartcto.com/how-do-you-gather-and-prioritize-the-requirements-and-functionality-for-a-minimal-viable-product/</a:t>
            </a:r>
          </a:p>
        </p:txBody>
      </p:sp>
    </p:spTree>
    <p:extLst>
      <p:ext uri="{BB962C8B-B14F-4D97-AF65-F5344CB8AC3E}">
        <p14:creationId xmlns:p14="http://schemas.microsoft.com/office/powerpoint/2010/main" val="129698964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Authorization</a:t>
            </a:r>
            <a:endParaRPr lang="en-CA" dirty="0"/>
          </a:p>
        </p:txBody>
      </p:sp>
      <p:sp>
        <p:nvSpPr>
          <p:cNvPr id="5" name="Rectangle 11"/>
          <p:cNvSpPr/>
          <p:nvPr/>
        </p:nvSpPr>
        <p:spPr bwMode="auto">
          <a:xfrm>
            <a:off x="1117843" y="1986865"/>
            <a:ext cx="2203000" cy="2203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Kerberos</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SSRS</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Excel Direct Connect</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PerformancePoint</a:t>
            </a:r>
            <a:endParaRPr lang="en-US" sz="142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12"/>
          <p:cNvSpPr/>
          <p:nvPr/>
        </p:nvSpPr>
        <p:spPr bwMode="auto">
          <a:xfrm>
            <a:off x="3608575" y="1986865"/>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856" dirty="0">
                <a:solidFill>
                  <a:srgbClr val="FFFFFF"/>
                </a:solidFill>
                <a:latin typeface="Segoe UI Light"/>
              </a:rPr>
              <a:t>BISM</a:t>
            </a:r>
          </a:p>
          <a:p>
            <a:pPr defTabSz="932597"/>
            <a:r>
              <a:rPr lang="en-CA" sz="1836" dirty="0" err="1">
                <a:solidFill>
                  <a:srgbClr val="FFFFFF"/>
                </a:solidFill>
                <a:latin typeface="Segoe UI Light"/>
              </a:rPr>
              <a:t>PowerView</a:t>
            </a:r>
            <a:r>
              <a:rPr lang="en-CA" sz="1836" dirty="0">
                <a:solidFill>
                  <a:srgbClr val="FFFFFF"/>
                </a:solidFill>
                <a:latin typeface="Segoe UI Light"/>
              </a:rPr>
              <a:t> in SSRS</a:t>
            </a:r>
            <a:endParaRPr lang="en-CA" sz="1428" dirty="0">
              <a:solidFill>
                <a:srgbClr val="FFFFFF"/>
              </a:solidFill>
              <a:latin typeface="Segoe UI Light"/>
            </a:endParaRPr>
          </a:p>
        </p:txBody>
      </p:sp>
      <p:sp>
        <p:nvSpPr>
          <p:cNvPr id="7"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err="1">
                <a:gradFill>
                  <a:gsLst>
                    <a:gs pos="0">
                      <a:srgbClr val="FFFFFF"/>
                    </a:gs>
                    <a:gs pos="100000">
                      <a:srgbClr val="FFFFFF"/>
                    </a:gs>
                  </a:gsLst>
                  <a:lin ang="5400000" scaled="0"/>
                </a:gradFill>
                <a:latin typeface="Segoe UI Light"/>
                <a:ea typeface="Segoe UI" pitchFamily="34" charset="0"/>
                <a:cs typeface="Segoe UI" pitchFamily="34" charset="0"/>
              </a:rPr>
              <a:t>SetUser</a:t>
            </a: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t>
            </a:r>
          </a:p>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DB Reports</a:t>
            </a:r>
          </a:p>
        </p:txBody>
      </p:sp>
      <p:sp>
        <p:nvSpPr>
          <p:cNvPr id="8" name="Rectangle 20"/>
          <p:cNvSpPr/>
          <p:nvPr/>
        </p:nvSpPr>
        <p:spPr bwMode="auto">
          <a:xfrm>
            <a:off x="3608575" y="4436312"/>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1836" dirty="0" err="1">
                <a:solidFill>
                  <a:srgbClr val="FFFFFF"/>
                </a:solidFill>
                <a:latin typeface="Segoe UI Light"/>
              </a:rPr>
              <a:t>EffectiveUserName</a:t>
            </a:r>
            <a:r>
              <a:rPr lang="en-CA" sz="1836" dirty="0">
                <a:solidFill>
                  <a:srgbClr val="FFFFFF"/>
                </a:solidFill>
                <a:latin typeface="Segoe UI Light"/>
              </a:rPr>
              <a:t>()</a:t>
            </a:r>
          </a:p>
          <a:p>
            <a:pPr defTabSz="932597"/>
            <a:r>
              <a:rPr lang="en-CA" sz="1632" dirty="0">
                <a:solidFill>
                  <a:srgbClr val="FFFFFF"/>
                </a:solidFill>
                <a:latin typeface="Segoe UI Light"/>
              </a:rPr>
              <a:t>Excel Services</a:t>
            </a:r>
          </a:p>
          <a:p>
            <a:pPr defTabSz="932597"/>
            <a:r>
              <a:rPr lang="en-CA" sz="1632" dirty="0">
                <a:solidFill>
                  <a:srgbClr val="FFFFFF"/>
                </a:solidFill>
                <a:latin typeface="Segoe UI Light"/>
              </a:rPr>
              <a:t>PerformancePoint</a:t>
            </a:r>
          </a:p>
        </p:txBody>
      </p:sp>
      <p:sp>
        <p:nvSpPr>
          <p:cNvPr id="9" name="TextBox 8"/>
          <p:cNvSpPr txBox="1"/>
          <p:nvPr/>
        </p:nvSpPr>
        <p:spPr>
          <a:xfrm>
            <a:off x="933790" y="1314328"/>
            <a:ext cx="1936916"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Per User</a:t>
            </a:r>
          </a:p>
        </p:txBody>
      </p:sp>
      <p:sp>
        <p:nvSpPr>
          <p:cNvPr id="10" name="TextBox 9"/>
          <p:cNvSpPr txBox="1"/>
          <p:nvPr/>
        </p:nvSpPr>
        <p:spPr>
          <a:xfrm>
            <a:off x="6625819" y="1233497"/>
            <a:ext cx="3415141"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Document Level</a:t>
            </a:r>
          </a:p>
        </p:txBody>
      </p:sp>
      <p:sp>
        <p:nvSpPr>
          <p:cNvPr id="11" name="Rectangle 11"/>
          <p:cNvSpPr/>
          <p:nvPr/>
        </p:nvSpPr>
        <p:spPr bwMode="auto">
          <a:xfrm>
            <a:off x="6814038"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Excel Services</a:t>
            </a:r>
          </a:p>
        </p:txBody>
      </p:sp>
      <p:sp>
        <p:nvSpPr>
          <p:cNvPr id="12" name="Rectangle 13"/>
          <p:cNvSpPr/>
          <p:nvPr/>
        </p:nvSpPr>
        <p:spPr bwMode="auto">
          <a:xfrm>
            <a:off x="9271090" y="1986865"/>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SharePoint Mode</a:t>
            </a:r>
            <a:endParaRPr lang="en-US" sz="163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61112007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bwMode="auto">
          <a:xfrm>
            <a:off x="1753481" y="1153818"/>
            <a:ext cx="8858915" cy="5540190"/>
          </a:xfrm>
          <a:prstGeom prst="rect">
            <a:avLst/>
          </a:prstGeom>
          <a:blipFill dpi="0" rotWithShape="1">
            <a:blip r:embed="rId3">
              <a:alphaModFix amt="25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CA" sz="204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CA" dirty="0" smtClean="0"/>
              <a:t>Data freshness</a:t>
            </a:r>
            <a:endParaRPr lang="en-CA" dirty="0"/>
          </a:p>
        </p:txBody>
      </p:sp>
      <p:grpSp>
        <p:nvGrpSpPr>
          <p:cNvPr id="14" name="Group 13"/>
          <p:cNvGrpSpPr/>
          <p:nvPr/>
        </p:nvGrpSpPr>
        <p:grpSpPr>
          <a:xfrm>
            <a:off x="2393843" y="1735150"/>
            <a:ext cx="7651154" cy="4383870"/>
            <a:chOff x="2715208" y="1365380"/>
            <a:chExt cx="7501812" cy="4298302"/>
          </a:xfrm>
        </p:grpSpPr>
        <p:cxnSp>
          <p:nvCxnSpPr>
            <p:cNvPr id="10" name="Straight Connector 9"/>
            <p:cNvCxnSpPr/>
            <p:nvPr/>
          </p:nvCxnSpPr>
          <p:spPr>
            <a:xfrm flipH="1">
              <a:off x="2715208" y="1365380"/>
              <a:ext cx="9330" cy="4292082"/>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2715208" y="5657462"/>
              <a:ext cx="7501812" cy="622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5" name="Freeform 24"/>
          <p:cNvSpPr/>
          <p:nvPr/>
        </p:nvSpPr>
        <p:spPr bwMode="auto">
          <a:xfrm>
            <a:off x="2808207" y="1993190"/>
            <a:ext cx="7051623" cy="3597185"/>
          </a:xfrm>
          <a:custGeom>
            <a:avLst/>
            <a:gdLst>
              <a:gd name="connsiteX0" fmla="*/ 0 w 6913984"/>
              <a:gd name="connsiteY0" fmla="*/ 0 h 3526972"/>
              <a:gd name="connsiteX1" fmla="*/ 531845 w 6913984"/>
              <a:gd name="connsiteY1" fmla="*/ 1259633 h 3526972"/>
              <a:gd name="connsiteX2" fmla="*/ 2146041 w 6913984"/>
              <a:gd name="connsiteY2" fmla="*/ 2556588 h 3526972"/>
              <a:gd name="connsiteX3" fmla="*/ 4469363 w 6913984"/>
              <a:gd name="connsiteY3" fmla="*/ 3256384 h 3526972"/>
              <a:gd name="connsiteX4" fmla="*/ 6913984 w 6913984"/>
              <a:gd name="connsiteY4" fmla="*/ 3526972 h 3526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3984" h="3526972">
                <a:moveTo>
                  <a:pt x="0" y="0"/>
                </a:moveTo>
                <a:cubicBezTo>
                  <a:pt x="87086" y="416767"/>
                  <a:pt x="174172" y="833535"/>
                  <a:pt x="531845" y="1259633"/>
                </a:cubicBezTo>
                <a:cubicBezTo>
                  <a:pt x="889518" y="1685731"/>
                  <a:pt x="1489788" y="2223796"/>
                  <a:pt x="2146041" y="2556588"/>
                </a:cubicBezTo>
                <a:cubicBezTo>
                  <a:pt x="2802294" y="2889380"/>
                  <a:pt x="3674706" y="3094653"/>
                  <a:pt x="4469363" y="3256384"/>
                </a:cubicBezTo>
                <a:cubicBezTo>
                  <a:pt x="5264020" y="3418115"/>
                  <a:pt x="6512768" y="3481874"/>
                  <a:pt x="6913984" y="3526972"/>
                </a:cubicBezTo>
              </a:path>
            </a:pathLst>
          </a:cu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a:endParaRPr lang="en-CA" sz="1836">
              <a:solidFill>
                <a:srgbClr val="FFFFFF"/>
              </a:solidFill>
            </a:endParaRPr>
          </a:p>
        </p:txBody>
      </p:sp>
      <p:sp>
        <p:nvSpPr>
          <p:cNvPr id="26" name="TextBox 25"/>
          <p:cNvSpPr txBox="1"/>
          <p:nvPr/>
        </p:nvSpPr>
        <p:spPr>
          <a:xfrm rot="16200000">
            <a:off x="1550263" y="3600333"/>
            <a:ext cx="1046799" cy="647165"/>
          </a:xfrm>
          <a:prstGeom prst="rect">
            <a:avLst/>
          </a:prstGeom>
          <a:noFill/>
        </p:spPr>
        <p:txBody>
          <a:bodyPr wrap="squar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Cost</a:t>
            </a:r>
          </a:p>
        </p:txBody>
      </p:sp>
      <p:sp>
        <p:nvSpPr>
          <p:cNvPr id="27" name="TextBox 26"/>
          <p:cNvSpPr txBox="1"/>
          <p:nvPr/>
        </p:nvSpPr>
        <p:spPr>
          <a:xfrm>
            <a:off x="5361187" y="6112676"/>
            <a:ext cx="2193860"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Data Latency</a:t>
            </a:r>
          </a:p>
        </p:txBody>
      </p:sp>
    </p:spTree>
    <p:extLst>
      <p:ext uri="{BB962C8B-B14F-4D97-AF65-F5344CB8AC3E}">
        <p14:creationId xmlns:p14="http://schemas.microsoft.com/office/powerpoint/2010/main" val="195923152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465" y="183583"/>
            <a:ext cx="11887878" cy="917575"/>
          </a:xfrm>
        </p:spPr>
        <p:txBody>
          <a:bodyPr/>
          <a:lstStyle/>
          <a:p>
            <a:r>
              <a:rPr lang="en-CA" dirty="0" smtClean="0">
                <a:solidFill>
                  <a:schemeClr val="tx1"/>
                </a:solidFill>
              </a:rPr>
              <a:t>Data freshness</a:t>
            </a:r>
            <a:endParaRPr lang="en-CA" dirty="0">
              <a:solidFill>
                <a:schemeClr val="tx1"/>
              </a:solidFill>
            </a:endParaRPr>
          </a:p>
        </p:txBody>
      </p:sp>
      <p:sp>
        <p:nvSpPr>
          <p:cNvPr id="5" name="Rectangle 13"/>
          <p:cNvSpPr/>
          <p:nvPr/>
        </p:nvSpPr>
        <p:spPr bwMode="auto">
          <a:xfrm>
            <a:off x="961120" y="2405533"/>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err="1">
                <a:gradFill>
                  <a:gsLst>
                    <a:gs pos="0">
                      <a:srgbClr val="FFFFFF"/>
                    </a:gs>
                    <a:gs pos="100000">
                      <a:srgbClr val="FFFFFF"/>
                    </a:gs>
                  </a:gsLst>
                  <a:lin ang="5400000" scaled="0"/>
                </a:gradFill>
                <a:ea typeface="Segoe UI" pitchFamily="34" charset="0"/>
                <a:cs typeface="Segoe UI" pitchFamily="34" charset="0"/>
              </a:rPr>
              <a:t>StreamInsight</a:t>
            </a:r>
            <a:endParaRPr lang="en-US" sz="2040" dirty="0">
              <a:gradFill>
                <a:gsLst>
                  <a:gs pos="0">
                    <a:srgbClr val="FFFFFF"/>
                  </a:gs>
                  <a:gs pos="100000">
                    <a:srgbClr val="FFFFFF"/>
                  </a:gs>
                </a:gsLst>
                <a:lin ang="5400000" scaled="0"/>
              </a:gradFill>
              <a:ea typeface="Segoe UI" pitchFamily="34" charset="0"/>
              <a:cs typeface="Segoe UI" pitchFamily="34" charset="0"/>
            </a:endParaRPr>
          </a:p>
          <a:p>
            <a:pPr defTabSz="951028" fontAlgn="base">
              <a:spcBef>
                <a:spcPct val="0"/>
              </a:spcBef>
              <a:spcAft>
                <a:spcPct val="0"/>
              </a:spcAft>
            </a:pPr>
            <a:r>
              <a:rPr lang="en-US" sz="2040" dirty="0" err="1">
                <a:gradFill>
                  <a:gsLst>
                    <a:gs pos="0">
                      <a:srgbClr val="FFFFFF"/>
                    </a:gs>
                    <a:gs pos="100000">
                      <a:srgbClr val="FFFFFF"/>
                    </a:gs>
                  </a:gsLst>
                  <a:lin ang="5400000" scaled="0"/>
                </a:gradFill>
                <a:ea typeface="Segoe UI" pitchFamily="34" charset="0"/>
                <a:cs typeface="Segoe UI" pitchFamily="34" charset="0"/>
              </a:rPr>
              <a:t>DirectQuery</a:t>
            </a: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20"/>
          <p:cNvSpPr/>
          <p:nvPr/>
        </p:nvSpPr>
        <p:spPr bwMode="auto">
          <a:xfrm>
            <a:off x="8047542" y="2405533"/>
            <a:ext cx="2203051" cy="220305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1836" dirty="0">
                <a:solidFill>
                  <a:srgbClr val="FFFFFF"/>
                </a:solidFill>
                <a:latin typeface="Segoe UI Light"/>
              </a:rPr>
              <a:t>PowerPivot for SharePoint*</a:t>
            </a:r>
          </a:p>
          <a:p>
            <a:pPr defTabSz="932597"/>
            <a:r>
              <a:rPr lang="en-CA" sz="2040" dirty="0">
                <a:solidFill>
                  <a:srgbClr val="FFFFFF"/>
                </a:solidFill>
                <a:latin typeface="Segoe UI Light"/>
              </a:rPr>
              <a:t>Power BI</a:t>
            </a:r>
          </a:p>
        </p:txBody>
      </p:sp>
      <p:sp>
        <p:nvSpPr>
          <p:cNvPr id="8" name="TextBox 7"/>
          <p:cNvSpPr txBox="1"/>
          <p:nvPr/>
        </p:nvSpPr>
        <p:spPr>
          <a:xfrm>
            <a:off x="755915" y="1891702"/>
            <a:ext cx="1682262"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Real time</a:t>
            </a:r>
          </a:p>
        </p:txBody>
      </p:sp>
      <p:sp>
        <p:nvSpPr>
          <p:cNvPr id="11" name="TextBox 10"/>
          <p:cNvSpPr txBox="1"/>
          <p:nvPr/>
        </p:nvSpPr>
        <p:spPr>
          <a:xfrm>
            <a:off x="4238036" y="1891702"/>
            <a:ext cx="1499413"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Periodic</a:t>
            </a:r>
          </a:p>
        </p:txBody>
      </p:sp>
      <p:sp>
        <p:nvSpPr>
          <p:cNvPr id="12" name="TextBox 11"/>
          <p:cNvSpPr txBox="1"/>
          <p:nvPr/>
        </p:nvSpPr>
        <p:spPr>
          <a:xfrm>
            <a:off x="7869193" y="1832549"/>
            <a:ext cx="1073158" cy="647165"/>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Daily</a:t>
            </a:r>
          </a:p>
        </p:txBody>
      </p:sp>
      <p:sp>
        <p:nvSpPr>
          <p:cNvPr id="13" name="Rectangle 20"/>
          <p:cNvSpPr/>
          <p:nvPr/>
        </p:nvSpPr>
        <p:spPr bwMode="auto">
          <a:xfrm>
            <a:off x="4426793" y="2405533"/>
            <a:ext cx="2203051" cy="2203051"/>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SQL Server Integration Services</a:t>
            </a:r>
          </a:p>
        </p:txBody>
      </p:sp>
      <p:sp>
        <p:nvSpPr>
          <p:cNvPr id="3" name="TextBox 2"/>
          <p:cNvSpPr txBox="1"/>
          <p:nvPr/>
        </p:nvSpPr>
        <p:spPr>
          <a:xfrm>
            <a:off x="121406" y="6162680"/>
            <a:ext cx="11115719" cy="840869"/>
          </a:xfrm>
          <a:prstGeom prst="rect">
            <a:avLst/>
          </a:prstGeom>
          <a:noFill/>
        </p:spPr>
        <p:txBody>
          <a:bodyPr wrap="none" lIns="186521" tIns="149217" rIns="186521" bIns="149217" rtlCol="0">
            <a:spAutoFit/>
          </a:bodyPr>
          <a:lstStyle/>
          <a:p>
            <a:pPr defTabSz="932597">
              <a:lnSpc>
                <a:spcPct val="90000"/>
              </a:lnSpc>
              <a:spcAft>
                <a:spcPts val="612"/>
              </a:spcAft>
            </a:pPr>
            <a:r>
              <a:rPr lang="en-CA" sz="1632" dirty="0">
                <a:gradFill>
                  <a:gsLst>
                    <a:gs pos="2917">
                      <a:srgbClr val="505050"/>
                    </a:gs>
                    <a:gs pos="30000">
                      <a:srgbClr val="505050"/>
                    </a:gs>
                  </a:gsLst>
                  <a:lin ang="5400000" scaled="0"/>
                </a:gradFill>
              </a:rPr>
              <a:t>* </a:t>
            </a:r>
            <a:r>
              <a:rPr lang="en-CA" sz="1632" dirty="0" err="1">
                <a:gradFill>
                  <a:gsLst>
                    <a:gs pos="2917">
                      <a:srgbClr val="505050"/>
                    </a:gs>
                    <a:gs pos="30000">
                      <a:srgbClr val="505050"/>
                    </a:gs>
                  </a:gsLst>
                  <a:lin ang="5400000" scaled="0"/>
                </a:gradFill>
              </a:rPr>
              <a:t>Hackable</a:t>
            </a:r>
            <a:r>
              <a:rPr lang="en-CA" sz="1632" dirty="0">
                <a:gradFill>
                  <a:gsLst>
                    <a:gs pos="2917">
                      <a:srgbClr val="505050"/>
                    </a:gs>
                    <a:gs pos="30000">
                      <a:srgbClr val="505050"/>
                    </a:gs>
                  </a:gsLst>
                  <a:lin ang="5400000" scaled="0"/>
                </a:gradFill>
              </a:rPr>
              <a:t> – For more granularity, see Ian Smith’s blog:</a:t>
            </a:r>
          </a:p>
          <a:p>
            <a:pPr defTabSz="932597">
              <a:lnSpc>
                <a:spcPct val="90000"/>
              </a:lnSpc>
              <a:spcAft>
                <a:spcPts val="612"/>
              </a:spcAft>
            </a:pPr>
            <a:r>
              <a:rPr lang="en-CA" sz="1632" dirty="0">
                <a:gradFill>
                  <a:gsLst>
                    <a:gs pos="2917">
                      <a:srgbClr val="505050"/>
                    </a:gs>
                    <a:gs pos="30000">
                      <a:srgbClr val="505050"/>
                    </a:gs>
                  </a:gsLst>
                  <a:lin ang="5400000" scaled="0"/>
                </a:gradFill>
              </a:rPr>
              <a:t>http://smithicus.wordpress.com/2011/08/09/using-a-custom-data-refresh-schedule-in-powerpivot-for-sharepoint/</a:t>
            </a:r>
          </a:p>
        </p:txBody>
      </p:sp>
    </p:spTree>
    <p:extLst>
      <p:ext uri="{BB962C8B-B14F-4D97-AF65-F5344CB8AC3E}">
        <p14:creationId xmlns:p14="http://schemas.microsoft.com/office/powerpoint/2010/main" val="26216654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Prerequisites</a:t>
            </a:r>
            <a:endParaRPr lang="en-CA" dirty="0"/>
          </a:p>
        </p:txBody>
      </p:sp>
    </p:spTree>
    <p:extLst>
      <p:ext uri="{BB962C8B-B14F-4D97-AF65-F5344CB8AC3E}">
        <p14:creationId xmlns:p14="http://schemas.microsoft.com/office/powerpoint/2010/main" val="328123750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Where we find the tools</a:t>
            </a:r>
            <a:endParaRPr lang="en-CA" dirty="0"/>
          </a:p>
        </p:txBody>
      </p:sp>
      <p:sp>
        <p:nvSpPr>
          <p:cNvPr id="4" name="Rectangle 11"/>
          <p:cNvSpPr/>
          <p:nvPr/>
        </p:nvSpPr>
        <p:spPr bwMode="auto">
          <a:xfrm>
            <a:off x="3391501" y="1900335"/>
            <a:ext cx="2132728" cy="213272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Excel</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Power Pivot</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Power View</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Power Query</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Power Map</a:t>
            </a:r>
            <a:endParaRPr lang="en-US" sz="142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13"/>
          <p:cNvSpPr/>
          <p:nvPr/>
        </p:nvSpPr>
        <p:spPr bwMode="auto">
          <a:xfrm>
            <a:off x="3391501" y="4246262"/>
            <a:ext cx="2132728" cy="2132728"/>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SQL Server</a:t>
            </a:r>
          </a:p>
          <a:p>
            <a:pPr defTabSz="951028" fontAlgn="base">
              <a:spcBef>
                <a:spcPct val="0"/>
              </a:spcBef>
              <a:spcAft>
                <a:spcPct val="0"/>
              </a:spcAft>
            </a:pPr>
            <a:r>
              <a:rPr lang="en-US" sz="1836" dirty="0">
                <a:gradFill>
                  <a:gsLst>
                    <a:gs pos="0">
                      <a:srgbClr val="FFFFFF"/>
                    </a:gs>
                    <a:gs pos="100000">
                      <a:srgbClr val="FFFFFF"/>
                    </a:gs>
                  </a:gsLst>
                  <a:lin ang="5400000" scaled="0"/>
                </a:gradFill>
                <a:latin typeface="Segoe UI Light"/>
                <a:ea typeface="Segoe UI" pitchFamily="34" charset="0"/>
                <a:cs typeface="Segoe UI" pitchFamily="34" charset="0"/>
              </a:rPr>
              <a:t>Reporting Services</a:t>
            </a:r>
          </a:p>
          <a:p>
            <a:pPr defTabSz="951028" fontAlgn="base">
              <a:spcBef>
                <a:spcPct val="0"/>
              </a:spcBef>
              <a:spcAft>
                <a:spcPct val="0"/>
              </a:spcAft>
            </a:pPr>
            <a:r>
              <a:rPr lang="en-US" sz="1836" dirty="0">
                <a:gradFill>
                  <a:gsLst>
                    <a:gs pos="0">
                      <a:srgbClr val="FFFFFF"/>
                    </a:gs>
                    <a:gs pos="100000">
                      <a:srgbClr val="FFFFFF"/>
                    </a:gs>
                  </a:gsLst>
                  <a:lin ang="5400000" scaled="0"/>
                </a:gradFill>
                <a:latin typeface="Segoe UI Light"/>
                <a:ea typeface="Segoe UI" pitchFamily="34" charset="0"/>
                <a:cs typeface="Segoe UI" pitchFamily="34" charset="0"/>
              </a:rPr>
              <a:t>PowerPivot for SharePoint</a:t>
            </a:r>
          </a:p>
        </p:txBody>
      </p:sp>
      <p:sp>
        <p:nvSpPr>
          <p:cNvPr id="6" name="Rectangle 20"/>
          <p:cNvSpPr/>
          <p:nvPr/>
        </p:nvSpPr>
        <p:spPr bwMode="auto">
          <a:xfrm>
            <a:off x="5795098" y="1900335"/>
            <a:ext cx="2132728" cy="213272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856" dirty="0">
                <a:solidFill>
                  <a:srgbClr val="FFFFFF"/>
                </a:solidFill>
                <a:latin typeface="Segoe UI Light"/>
              </a:rPr>
              <a:t>SharePoint</a:t>
            </a:r>
          </a:p>
          <a:p>
            <a:pPr defTabSz="932597"/>
            <a:r>
              <a:rPr lang="en-CA" sz="1632" dirty="0">
                <a:solidFill>
                  <a:srgbClr val="FFFFFF"/>
                </a:solidFill>
                <a:latin typeface="Segoe UI Light"/>
              </a:rPr>
              <a:t>Excel Services</a:t>
            </a:r>
          </a:p>
          <a:p>
            <a:pPr defTabSz="932597"/>
            <a:r>
              <a:rPr lang="en-CA" sz="1632" dirty="0">
                <a:solidFill>
                  <a:srgbClr val="FFFFFF"/>
                </a:solidFill>
                <a:latin typeface="Segoe UI Light"/>
              </a:rPr>
              <a:t>PerformancePoint</a:t>
            </a:r>
          </a:p>
          <a:p>
            <a:pPr defTabSz="932597"/>
            <a:r>
              <a:rPr lang="en-CA" sz="1632" dirty="0">
                <a:solidFill>
                  <a:srgbClr val="FFFFFF"/>
                </a:solidFill>
                <a:latin typeface="Segoe UI Light"/>
              </a:rPr>
              <a:t>Filters</a:t>
            </a:r>
          </a:p>
        </p:txBody>
      </p:sp>
      <p:sp>
        <p:nvSpPr>
          <p:cNvPr id="7" name="Rectangle 13"/>
          <p:cNvSpPr/>
          <p:nvPr/>
        </p:nvSpPr>
        <p:spPr bwMode="auto">
          <a:xfrm>
            <a:off x="5795098" y="4246262"/>
            <a:ext cx="2132728" cy="2132728"/>
          </a:xfrm>
          <a:prstGeom prst="rect">
            <a:avLst/>
          </a:prstGeom>
          <a:solidFill>
            <a:srgbClr val="FF3300"/>
          </a:solidFill>
          <a:ln>
            <a:solidFill>
              <a:srgbClr val="FF33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Office 365</a:t>
            </a:r>
          </a:p>
          <a:p>
            <a:pPr defTabSz="951028" fontAlgn="base">
              <a:spcBef>
                <a:spcPct val="0"/>
              </a:spcBef>
              <a:spcAft>
                <a:spcPct val="0"/>
              </a:spcAft>
            </a:pPr>
            <a:r>
              <a:rPr lang="en-US" sz="1836" dirty="0">
                <a:gradFill>
                  <a:gsLst>
                    <a:gs pos="0">
                      <a:srgbClr val="FFFFFF"/>
                    </a:gs>
                    <a:gs pos="100000">
                      <a:srgbClr val="FFFFFF"/>
                    </a:gs>
                  </a:gsLst>
                  <a:lin ang="5400000" scaled="0"/>
                </a:gradFill>
                <a:latin typeface="Segoe UI Light"/>
                <a:ea typeface="Segoe UI" pitchFamily="34" charset="0"/>
                <a:cs typeface="Segoe UI" pitchFamily="34" charset="0"/>
              </a:rPr>
              <a:t>Power Q&amp;A</a:t>
            </a:r>
          </a:p>
          <a:p>
            <a:pPr defTabSz="951028" fontAlgn="base">
              <a:spcBef>
                <a:spcPct val="0"/>
              </a:spcBef>
              <a:spcAft>
                <a:spcPct val="0"/>
              </a:spcAft>
            </a:pPr>
            <a:r>
              <a:rPr lang="en-US" sz="1836" dirty="0">
                <a:gradFill>
                  <a:gsLst>
                    <a:gs pos="0">
                      <a:srgbClr val="FFFFFF"/>
                    </a:gs>
                    <a:gs pos="100000">
                      <a:srgbClr val="FFFFFF"/>
                    </a:gs>
                  </a:gsLst>
                  <a:lin ang="5400000" scaled="0"/>
                </a:gradFill>
                <a:latin typeface="Segoe UI Light"/>
                <a:ea typeface="Segoe UI" pitchFamily="34" charset="0"/>
                <a:cs typeface="Segoe UI" pitchFamily="34" charset="0"/>
              </a:rPr>
              <a:t>Data Management Gateway</a:t>
            </a:r>
          </a:p>
        </p:txBody>
      </p:sp>
    </p:spTree>
    <p:extLst>
      <p:ext uri="{BB962C8B-B14F-4D97-AF65-F5344CB8AC3E}">
        <p14:creationId xmlns:p14="http://schemas.microsoft.com/office/powerpoint/2010/main" val="346116838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0"/>
          <p:cNvSpPr/>
          <p:nvPr/>
        </p:nvSpPr>
        <p:spPr bwMode="auto">
          <a:xfrm>
            <a:off x="6809872" y="1986865"/>
            <a:ext cx="4693733" cy="464125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Power BI</a:t>
            </a:r>
          </a:p>
        </p:txBody>
      </p:sp>
      <p:sp>
        <p:nvSpPr>
          <p:cNvPr id="2" name="Title 1"/>
          <p:cNvSpPr>
            <a:spLocks noGrp="1"/>
          </p:cNvSpPr>
          <p:nvPr>
            <p:ph type="title"/>
          </p:nvPr>
        </p:nvSpPr>
        <p:spPr/>
        <p:txBody>
          <a:bodyPr/>
          <a:lstStyle/>
          <a:p>
            <a:r>
              <a:rPr lang="en-CA" dirty="0" smtClean="0">
                <a:solidFill>
                  <a:schemeClr val="tx1"/>
                </a:solidFill>
              </a:rPr>
              <a:t>Licensing</a:t>
            </a:r>
            <a:endParaRPr lang="en-CA" dirty="0">
              <a:solidFill>
                <a:schemeClr val="tx1"/>
              </a:solidFill>
            </a:endParaRPr>
          </a:p>
        </p:txBody>
      </p:sp>
      <p:sp>
        <p:nvSpPr>
          <p:cNvPr id="3" name="Rectangle 11"/>
          <p:cNvSpPr/>
          <p:nvPr/>
        </p:nvSpPr>
        <p:spPr bwMode="auto">
          <a:xfrm>
            <a:off x="1117843"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Excel Only</a:t>
            </a:r>
          </a:p>
        </p:txBody>
      </p:sp>
      <p:sp>
        <p:nvSpPr>
          <p:cNvPr id="4" name="Rectangle 12"/>
          <p:cNvSpPr/>
          <p:nvPr/>
        </p:nvSpPr>
        <p:spPr bwMode="auto">
          <a:xfrm>
            <a:off x="3608575" y="1986865"/>
            <a:ext cx="2203000"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PerformancePoint</a:t>
            </a:r>
          </a:p>
        </p:txBody>
      </p:sp>
      <p:sp>
        <p:nvSpPr>
          <p:cNvPr id="5"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Only</a:t>
            </a:r>
          </a:p>
        </p:txBody>
      </p:sp>
      <p:sp>
        <p:nvSpPr>
          <p:cNvPr id="6" name="Rectangle 20"/>
          <p:cNvSpPr/>
          <p:nvPr/>
        </p:nvSpPr>
        <p:spPr bwMode="auto">
          <a:xfrm>
            <a:off x="3608575" y="4425121"/>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SharePoint</a:t>
            </a:r>
          </a:p>
        </p:txBody>
      </p:sp>
      <p:sp>
        <p:nvSpPr>
          <p:cNvPr id="7" name="TextBox 6"/>
          <p:cNvSpPr txBox="1"/>
          <p:nvPr/>
        </p:nvSpPr>
        <p:spPr>
          <a:xfrm>
            <a:off x="933790" y="1314328"/>
            <a:ext cx="2722068"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On Premises</a:t>
            </a:r>
          </a:p>
        </p:txBody>
      </p:sp>
      <p:sp>
        <p:nvSpPr>
          <p:cNvPr id="15" name="TextBox 14"/>
          <p:cNvSpPr txBox="1"/>
          <p:nvPr/>
        </p:nvSpPr>
        <p:spPr>
          <a:xfrm>
            <a:off x="6625819" y="1233497"/>
            <a:ext cx="2300979"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Office 365</a:t>
            </a:r>
          </a:p>
        </p:txBody>
      </p:sp>
    </p:spTree>
    <p:extLst>
      <p:ext uri="{BB962C8B-B14F-4D97-AF65-F5344CB8AC3E}">
        <p14:creationId xmlns:p14="http://schemas.microsoft.com/office/powerpoint/2010/main" val="404210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2"/>
          <p:cNvSpPr/>
          <p:nvPr/>
        </p:nvSpPr>
        <p:spPr bwMode="auto">
          <a:xfrm>
            <a:off x="3608575" y="1986865"/>
            <a:ext cx="2203000"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PerformancePoint</a:t>
            </a:r>
          </a:p>
          <a:p>
            <a:pPr defTabSz="932597"/>
            <a:endParaRPr lang="en-CA" sz="2040" dirty="0">
              <a:solidFill>
                <a:srgbClr val="FFFFFF"/>
              </a:solidFill>
              <a:latin typeface="Segoe UI Light"/>
            </a:endParaRPr>
          </a:p>
          <a:p>
            <a:pPr defTabSz="932597"/>
            <a:endParaRPr lang="en-CA" sz="2040" dirty="0">
              <a:solidFill>
                <a:srgbClr val="FFFFFF"/>
              </a:solidFill>
              <a:latin typeface="Segoe UI Light"/>
            </a:endParaRPr>
          </a:p>
          <a:p>
            <a:pPr defTabSz="932597"/>
            <a:endParaRPr lang="en-CA" sz="2040" dirty="0">
              <a:solidFill>
                <a:srgbClr val="FFFFFF"/>
              </a:solidFill>
              <a:latin typeface="Segoe UI Light"/>
            </a:endParaRPr>
          </a:p>
          <a:p>
            <a:pPr defTabSz="932597"/>
            <a:endParaRPr lang="en-CA" sz="2040" dirty="0">
              <a:solidFill>
                <a:srgbClr val="FFFFFF"/>
              </a:solidFill>
              <a:latin typeface="Segoe UI Light"/>
            </a:endParaRPr>
          </a:p>
          <a:p>
            <a:pPr defTabSz="932597"/>
            <a:r>
              <a:rPr lang="en-CA" sz="1632" dirty="0">
                <a:solidFill>
                  <a:srgbClr val="FFFFFF"/>
                </a:solidFill>
                <a:latin typeface="Segoe UI Light"/>
              </a:rPr>
              <a:t>SharePoint Enterprise</a:t>
            </a:r>
          </a:p>
        </p:txBody>
      </p:sp>
      <p:sp>
        <p:nvSpPr>
          <p:cNvPr id="11" name="Rectangle 11"/>
          <p:cNvSpPr/>
          <p:nvPr/>
        </p:nvSpPr>
        <p:spPr bwMode="auto">
          <a:xfrm>
            <a:off x="1117843"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Excel Only</a:t>
            </a:r>
          </a:p>
          <a:p>
            <a:pP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SharePoint Enterprise</a:t>
            </a:r>
          </a:p>
          <a:p>
            <a:pPr defTabSz="951028" fontAlgn="base">
              <a:spcBef>
                <a:spcPct val="0"/>
              </a:spcBef>
              <a:spcAft>
                <a:spcPct val="0"/>
              </a:spcAft>
            </a:pPr>
            <a:r>
              <a:rPr lang="en-US" sz="1224" dirty="0">
                <a:gradFill>
                  <a:gsLst>
                    <a:gs pos="0">
                      <a:srgbClr val="FFFFFF"/>
                    </a:gs>
                    <a:gs pos="100000">
                      <a:srgbClr val="FFFFFF"/>
                    </a:gs>
                  </a:gsLst>
                  <a:lin ang="5400000" scaled="0"/>
                </a:gradFill>
                <a:latin typeface="Segoe UI Light"/>
                <a:ea typeface="Segoe UI" pitchFamily="34" charset="0"/>
                <a:cs typeface="Segoe UI" pitchFamily="34" charset="0"/>
              </a:rPr>
              <a:t>SQL Server Standard (basic)</a:t>
            </a:r>
          </a:p>
          <a:p>
            <a:pPr defTabSz="951028" fontAlgn="base">
              <a:spcBef>
                <a:spcPct val="0"/>
              </a:spcBef>
              <a:spcAft>
                <a:spcPct val="0"/>
              </a:spcAft>
            </a:pPr>
            <a:r>
              <a:rPr lang="en-US" sz="1224" dirty="0">
                <a:gradFill>
                  <a:gsLst>
                    <a:gs pos="0">
                      <a:srgbClr val="FFFFFF"/>
                    </a:gs>
                    <a:gs pos="100000">
                      <a:srgbClr val="FFFFFF"/>
                    </a:gs>
                  </a:gsLst>
                  <a:lin ang="5400000" scaled="0"/>
                </a:gradFill>
                <a:latin typeface="Segoe UI Light"/>
                <a:ea typeface="Segoe UI" pitchFamily="34" charset="0"/>
                <a:cs typeface="Segoe UI" pitchFamily="34" charset="0"/>
              </a:rPr>
              <a:t>SQL Server BI (tabular or PowerPivot)</a:t>
            </a:r>
          </a:p>
          <a:p>
            <a:pPr defTabSz="951028" fontAlgn="base">
              <a:spcBef>
                <a:spcPct val="0"/>
              </a:spcBef>
              <a:spcAft>
                <a:spcPct val="0"/>
              </a:spcAft>
            </a:pPr>
            <a:endParaRPr lang="en-US" sz="122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endParaRPr lang="en-US" sz="1632"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1028" fontAlgn="base">
              <a:spcBef>
                <a:spcPct val="0"/>
              </a:spcBef>
              <a:spcAft>
                <a:spcPct val="0"/>
              </a:spcAft>
            </a:pPr>
            <a:endParaRPr lang="en-US" sz="1632"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1028" fontAlgn="base">
              <a:spcBef>
                <a:spcPct val="0"/>
              </a:spcBef>
              <a:spcAft>
                <a:spcPct val="0"/>
              </a:spcAft>
            </a:pPr>
            <a:endParaRPr lang="en-US" sz="1632"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1028" fontAlgn="base">
              <a:spcBef>
                <a:spcPct val="0"/>
              </a:spcBef>
              <a:spcAft>
                <a:spcPct val="0"/>
              </a:spcAft>
            </a:pPr>
            <a:r>
              <a:rPr lang="en-US" sz="1632" dirty="0">
                <a:gradFill>
                  <a:gsLst>
                    <a:gs pos="0">
                      <a:srgbClr val="FFFFFF"/>
                    </a:gs>
                    <a:gs pos="100000">
                      <a:srgbClr val="FFFFFF"/>
                    </a:gs>
                  </a:gsLst>
                  <a:lin ang="5400000" scaled="0"/>
                </a:gradFill>
                <a:ea typeface="Segoe UI" pitchFamily="34" charset="0"/>
                <a:cs typeface="Segoe UI" pitchFamily="34" charset="0"/>
              </a:rPr>
              <a:t>SSRS Only</a:t>
            </a:r>
          </a:p>
          <a:p>
            <a:pPr defTabSz="951028"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a:p>
            <a:pPr defTabSz="951028"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a:p>
            <a:pPr defTabSz="951028"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a:p>
            <a:pPr defTabSz="951028"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SharePoint Foundation</a:t>
            </a:r>
          </a:p>
          <a:p>
            <a:pPr defTabSz="951028" fontAlgn="base">
              <a:spcBef>
                <a:spcPct val="0"/>
              </a:spcBef>
              <a:spcAft>
                <a:spcPct val="0"/>
              </a:spcAft>
            </a:pPr>
            <a:r>
              <a:rPr lang="en-US" sz="1632" dirty="0">
                <a:gradFill>
                  <a:gsLst>
                    <a:gs pos="0">
                      <a:srgbClr val="FFFFFF"/>
                    </a:gs>
                    <a:gs pos="100000">
                      <a:srgbClr val="FFFFFF"/>
                    </a:gs>
                  </a:gsLst>
                  <a:lin ang="5400000" scaled="0"/>
                </a:gradFill>
                <a:latin typeface="Segoe UI Light"/>
                <a:ea typeface="Segoe UI" pitchFamily="34" charset="0"/>
                <a:cs typeface="Segoe UI" pitchFamily="34" charset="0"/>
              </a:rPr>
              <a:t>SQL Server Express or above</a:t>
            </a:r>
          </a:p>
        </p:txBody>
      </p:sp>
      <p:sp>
        <p:nvSpPr>
          <p:cNvPr id="19" name="Rectangle 20"/>
          <p:cNvSpPr/>
          <p:nvPr/>
        </p:nvSpPr>
        <p:spPr bwMode="auto">
          <a:xfrm>
            <a:off x="6809872" y="1986865"/>
            <a:ext cx="4693733" cy="464125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Power BI</a:t>
            </a:r>
          </a:p>
        </p:txBody>
      </p:sp>
      <p:sp>
        <p:nvSpPr>
          <p:cNvPr id="2" name="Title 1"/>
          <p:cNvSpPr>
            <a:spLocks noGrp="1"/>
          </p:cNvSpPr>
          <p:nvPr>
            <p:ph type="title"/>
          </p:nvPr>
        </p:nvSpPr>
        <p:spPr/>
        <p:txBody>
          <a:bodyPr/>
          <a:lstStyle/>
          <a:p>
            <a:r>
              <a:rPr lang="en-CA" dirty="0" smtClean="0">
                <a:solidFill>
                  <a:schemeClr val="tx1"/>
                </a:solidFill>
              </a:rPr>
              <a:t>Licensing</a:t>
            </a:r>
            <a:endParaRPr lang="en-CA" dirty="0">
              <a:solidFill>
                <a:schemeClr val="tx1"/>
              </a:solidFill>
            </a:endParaRPr>
          </a:p>
        </p:txBody>
      </p:sp>
      <p:sp>
        <p:nvSpPr>
          <p:cNvPr id="3" name="Rectangle 11"/>
          <p:cNvSpPr/>
          <p:nvPr/>
        </p:nvSpPr>
        <p:spPr bwMode="auto">
          <a:xfrm>
            <a:off x="1117843" y="1986865"/>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Excel Only</a:t>
            </a:r>
          </a:p>
        </p:txBody>
      </p:sp>
      <p:sp>
        <p:nvSpPr>
          <p:cNvPr id="4" name="Rectangle 12"/>
          <p:cNvSpPr/>
          <p:nvPr/>
        </p:nvSpPr>
        <p:spPr bwMode="auto">
          <a:xfrm>
            <a:off x="3608575" y="1986865"/>
            <a:ext cx="2203000"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PerformancePoint</a:t>
            </a:r>
          </a:p>
        </p:txBody>
      </p:sp>
      <p:sp>
        <p:nvSpPr>
          <p:cNvPr id="5" name="Rectangle 13"/>
          <p:cNvSpPr/>
          <p:nvPr/>
        </p:nvSpPr>
        <p:spPr bwMode="auto">
          <a:xfrm>
            <a:off x="1117843" y="4425121"/>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040" dirty="0">
                <a:gradFill>
                  <a:gsLst>
                    <a:gs pos="0">
                      <a:srgbClr val="FFFFFF"/>
                    </a:gs>
                    <a:gs pos="100000">
                      <a:srgbClr val="FFFFFF"/>
                    </a:gs>
                  </a:gsLst>
                  <a:lin ang="5400000" scaled="0"/>
                </a:gradFill>
                <a:latin typeface="Segoe UI Light"/>
                <a:ea typeface="Segoe UI" pitchFamily="34" charset="0"/>
                <a:cs typeface="Segoe UI" pitchFamily="34" charset="0"/>
              </a:rPr>
              <a:t>SSRS Only</a:t>
            </a:r>
          </a:p>
        </p:txBody>
      </p:sp>
      <p:sp>
        <p:nvSpPr>
          <p:cNvPr id="6" name="Rectangle 20"/>
          <p:cNvSpPr/>
          <p:nvPr/>
        </p:nvSpPr>
        <p:spPr bwMode="auto">
          <a:xfrm>
            <a:off x="3601230" y="4425121"/>
            <a:ext cx="2203000" cy="22030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040" dirty="0">
                <a:solidFill>
                  <a:srgbClr val="FFFFFF"/>
                </a:solidFill>
                <a:latin typeface="Segoe UI Light"/>
              </a:rPr>
              <a:t>SharePoint</a:t>
            </a:r>
          </a:p>
        </p:txBody>
      </p:sp>
      <p:sp>
        <p:nvSpPr>
          <p:cNvPr id="7" name="TextBox 6"/>
          <p:cNvSpPr txBox="1"/>
          <p:nvPr/>
        </p:nvSpPr>
        <p:spPr>
          <a:xfrm>
            <a:off x="933790" y="1314328"/>
            <a:ext cx="2722068"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On Premises</a:t>
            </a:r>
          </a:p>
        </p:txBody>
      </p:sp>
      <p:sp>
        <p:nvSpPr>
          <p:cNvPr id="15" name="TextBox 14"/>
          <p:cNvSpPr txBox="1"/>
          <p:nvPr/>
        </p:nvSpPr>
        <p:spPr>
          <a:xfrm>
            <a:off x="6625819" y="1233497"/>
            <a:ext cx="2300979" cy="762459"/>
          </a:xfrm>
          <a:prstGeom prst="rect">
            <a:avLst/>
          </a:prstGeom>
          <a:noFill/>
        </p:spPr>
        <p:txBody>
          <a:bodyPr wrap="none" lIns="186521" tIns="149217" rIns="186521" bIns="149217" rtlCol="0">
            <a:spAutoFit/>
          </a:bodyPr>
          <a:lstStyle/>
          <a:p>
            <a:pPr defTabSz="932597">
              <a:lnSpc>
                <a:spcPct val="90000"/>
              </a:lnSpc>
              <a:spcAft>
                <a:spcPts val="612"/>
              </a:spcAft>
            </a:pPr>
            <a:r>
              <a:rPr lang="en-CA" sz="3264" dirty="0">
                <a:solidFill>
                  <a:srgbClr val="505050"/>
                </a:solidFill>
              </a:rPr>
              <a:t>Office 365</a:t>
            </a:r>
          </a:p>
        </p:txBody>
      </p:sp>
    </p:spTree>
    <p:extLst>
      <p:ext uri="{BB962C8B-B14F-4D97-AF65-F5344CB8AC3E}">
        <p14:creationId xmlns:p14="http://schemas.microsoft.com/office/powerpoint/2010/main" val="1330051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9" grpId="0" animBg="1"/>
      <p:bldP spid="3" grpId="0" animBg="1"/>
      <p:bldP spid="3" grpId="1" animBg="1"/>
      <p:bldP spid="4" grpId="0" animBg="1"/>
      <p:bldP spid="4" grpId="1" animBg="1"/>
      <p:bldP spid="5" grpId="0" animBg="1"/>
      <p:bldP spid="6"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0"/>
          <p:cNvSpPr/>
          <p:nvPr/>
        </p:nvSpPr>
        <p:spPr bwMode="auto">
          <a:xfrm>
            <a:off x="7338267" y="3964257"/>
            <a:ext cx="2203000" cy="2203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Futures, Q&amp;A</a:t>
            </a:r>
          </a:p>
        </p:txBody>
      </p:sp>
      <p:sp>
        <p:nvSpPr>
          <p:cNvPr id="2" name="Title 1"/>
          <p:cNvSpPr>
            <a:spLocks noGrp="1"/>
          </p:cNvSpPr>
          <p:nvPr>
            <p:ph type="title"/>
          </p:nvPr>
        </p:nvSpPr>
        <p:spPr>
          <a:xfrm>
            <a:off x="184465" y="183583"/>
            <a:ext cx="11887878" cy="917575"/>
          </a:xfrm>
        </p:spPr>
        <p:txBody>
          <a:bodyPr/>
          <a:lstStyle/>
          <a:p>
            <a:r>
              <a:rPr lang="en-CA" dirty="0" smtClean="0">
                <a:solidFill>
                  <a:schemeClr val="tx1"/>
                </a:solidFill>
              </a:rPr>
              <a:t>Agenda</a:t>
            </a:r>
            <a:endParaRPr lang="en-CA" dirty="0">
              <a:solidFill>
                <a:schemeClr val="tx1"/>
              </a:solidFill>
            </a:endParaRPr>
          </a:p>
        </p:txBody>
      </p:sp>
      <p:sp>
        <p:nvSpPr>
          <p:cNvPr id="3" name="Rectangle 11"/>
          <p:cNvSpPr/>
          <p:nvPr/>
        </p:nvSpPr>
        <p:spPr bwMode="auto">
          <a:xfrm>
            <a:off x="2327706" y="1507960"/>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Dashboards</a:t>
            </a:r>
          </a:p>
        </p:txBody>
      </p:sp>
      <p:sp>
        <p:nvSpPr>
          <p:cNvPr id="4" name="Rectangle 12"/>
          <p:cNvSpPr/>
          <p:nvPr/>
        </p:nvSpPr>
        <p:spPr bwMode="auto">
          <a:xfrm>
            <a:off x="4818439" y="1496050"/>
            <a:ext cx="4722828" cy="2203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3264" dirty="0">
                <a:solidFill>
                  <a:srgbClr val="FFFFFF"/>
                </a:solidFill>
                <a:latin typeface="Segoe UI Light"/>
              </a:rPr>
              <a:t>Business Intelligence tools</a:t>
            </a:r>
          </a:p>
        </p:txBody>
      </p:sp>
      <p:sp>
        <p:nvSpPr>
          <p:cNvPr id="5" name="Rectangle 13"/>
          <p:cNvSpPr/>
          <p:nvPr/>
        </p:nvSpPr>
        <p:spPr bwMode="auto">
          <a:xfrm>
            <a:off x="2357201" y="3964257"/>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2448" dirty="0">
                <a:gradFill>
                  <a:gsLst>
                    <a:gs pos="0">
                      <a:srgbClr val="FFFFFF"/>
                    </a:gs>
                    <a:gs pos="100000">
                      <a:srgbClr val="FFFFFF"/>
                    </a:gs>
                  </a:gsLst>
                  <a:lin ang="5400000" scaled="0"/>
                </a:gradFill>
                <a:latin typeface="Segoe UI Light"/>
                <a:ea typeface="Segoe UI" pitchFamily="34" charset="0"/>
                <a:cs typeface="Segoe UI" pitchFamily="34" charset="0"/>
              </a:rPr>
              <a:t>Considerations</a:t>
            </a:r>
            <a:endParaRPr lang="en-US" sz="204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20"/>
          <p:cNvSpPr/>
          <p:nvPr/>
        </p:nvSpPr>
        <p:spPr bwMode="auto">
          <a:xfrm>
            <a:off x="4818439" y="3964257"/>
            <a:ext cx="2203000" cy="2203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32597"/>
            <a:r>
              <a:rPr lang="en-CA" sz="2856" dirty="0">
                <a:solidFill>
                  <a:srgbClr val="FFFFFF"/>
                </a:solidFill>
                <a:latin typeface="Segoe UI Light"/>
              </a:rPr>
              <a:t>Prerequisites</a:t>
            </a:r>
          </a:p>
        </p:txBody>
      </p:sp>
    </p:spTree>
    <p:extLst>
      <p:ext uri="{BB962C8B-B14F-4D97-AF65-F5344CB8AC3E}">
        <p14:creationId xmlns:p14="http://schemas.microsoft.com/office/powerpoint/2010/main" val="1320708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Futures</a:t>
            </a:r>
            <a:endParaRPr lang="en-CA" dirty="0"/>
          </a:p>
        </p:txBody>
      </p:sp>
    </p:spTree>
    <p:extLst>
      <p:ext uri="{BB962C8B-B14F-4D97-AF65-F5344CB8AC3E}">
        <p14:creationId xmlns:p14="http://schemas.microsoft.com/office/powerpoint/2010/main" val="108510166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Futures*</a:t>
            </a:r>
            <a:endParaRPr lang="en-CA" dirty="0"/>
          </a:p>
        </p:txBody>
      </p:sp>
      <p:sp>
        <p:nvSpPr>
          <p:cNvPr id="4" name="TextBox 5"/>
          <p:cNvSpPr txBox="1"/>
          <p:nvPr/>
        </p:nvSpPr>
        <p:spPr>
          <a:xfrm>
            <a:off x="275482" y="5902697"/>
            <a:ext cx="11576287" cy="647165"/>
          </a:xfrm>
          <a:prstGeom prst="rect">
            <a:avLst/>
          </a:prstGeom>
          <a:noFill/>
        </p:spPr>
        <p:txBody>
          <a:bodyPr wrap="squar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 Opinion only!!!!</a:t>
            </a:r>
          </a:p>
        </p:txBody>
      </p:sp>
      <p:sp>
        <p:nvSpPr>
          <p:cNvPr id="5" name="TextBox 3"/>
          <p:cNvSpPr txBox="1"/>
          <p:nvPr/>
        </p:nvSpPr>
        <p:spPr>
          <a:xfrm>
            <a:off x="275482" y="5902697"/>
            <a:ext cx="11576287" cy="647165"/>
          </a:xfrm>
          <a:prstGeom prst="rect">
            <a:avLst/>
          </a:prstGeom>
          <a:noFill/>
        </p:spPr>
        <p:txBody>
          <a:bodyPr wrap="squar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 Opinion only!!!!</a:t>
            </a:r>
          </a:p>
        </p:txBody>
      </p:sp>
      <p:sp>
        <p:nvSpPr>
          <p:cNvPr id="6" name="TextBox 3"/>
          <p:cNvSpPr txBox="1"/>
          <p:nvPr/>
        </p:nvSpPr>
        <p:spPr>
          <a:xfrm>
            <a:off x="275482" y="5902697"/>
            <a:ext cx="11576287" cy="647165"/>
          </a:xfrm>
          <a:prstGeom prst="rect">
            <a:avLst/>
          </a:prstGeom>
          <a:noFill/>
        </p:spPr>
        <p:txBody>
          <a:bodyPr wrap="squar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 Opinion only!!!!</a:t>
            </a:r>
          </a:p>
        </p:txBody>
      </p:sp>
      <p:sp>
        <p:nvSpPr>
          <p:cNvPr id="7" name="Rectangle 11"/>
          <p:cNvSpPr/>
          <p:nvPr/>
        </p:nvSpPr>
        <p:spPr bwMode="auto">
          <a:xfrm>
            <a:off x="3665677" y="2027444"/>
            <a:ext cx="2203000" cy="2203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Excel + Power x</a:t>
            </a:r>
          </a:p>
        </p:txBody>
      </p:sp>
      <p:sp>
        <p:nvSpPr>
          <p:cNvPr id="8" name="Rectangle 13"/>
          <p:cNvSpPr/>
          <p:nvPr/>
        </p:nvSpPr>
        <p:spPr bwMode="auto">
          <a:xfrm>
            <a:off x="6152118" y="2027444"/>
            <a:ext cx="2203000" cy="22030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150" tIns="110150" rIns="110150" bIns="110150" numCol="1" spcCol="0" rtlCol="0" fromWordArt="0" anchor="b" anchorCtr="0" forceAA="0" compatLnSpc="1">
            <a:prstTxWarp prst="textNoShape">
              <a:avLst/>
            </a:prstTxWarp>
            <a:noAutofit/>
          </a:bodyPr>
          <a:lstStyle/>
          <a:p>
            <a:pPr defTabSz="951028" fontAlgn="base">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Reporting Services</a:t>
            </a:r>
          </a:p>
        </p:txBody>
      </p:sp>
    </p:spTree>
    <p:extLst>
      <p:ext uri="{BB962C8B-B14F-4D97-AF65-F5344CB8AC3E}">
        <p14:creationId xmlns:p14="http://schemas.microsoft.com/office/powerpoint/2010/main" val="82174414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668" y="1464216"/>
            <a:ext cx="11885514" cy="1831975"/>
          </a:xfrm>
        </p:spPr>
        <p:txBody>
          <a:bodyPr/>
          <a:lstStyle/>
          <a:p>
            <a:r>
              <a:rPr lang="en-CA" sz="7343" dirty="0"/>
              <a:t>Q&amp;A/Cheap advice</a:t>
            </a:r>
          </a:p>
        </p:txBody>
      </p:sp>
      <p:pic>
        <p:nvPicPr>
          <p:cNvPr id="1026" name="Picture 2" descr="http://www.ramsonsimports.com/assets/Image/Product/detailsbig/ps167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4623" y="2756668"/>
            <a:ext cx="2390908" cy="32978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527384" y="4584205"/>
            <a:ext cx="4431862" cy="1071458"/>
          </a:xfrm>
          <a:prstGeom prst="rect">
            <a:avLst/>
          </a:prstGeom>
          <a:noFill/>
        </p:spPr>
        <p:txBody>
          <a:bodyPr wrap="none" lIns="186521" tIns="149217" rIns="186521" bIns="149217" rtlCol="0">
            <a:spAutoFit/>
          </a:bodyPr>
          <a:lstStyle/>
          <a:p>
            <a:pPr defTabSz="932597">
              <a:lnSpc>
                <a:spcPct val="90000"/>
              </a:lnSpc>
              <a:spcAft>
                <a:spcPts val="612"/>
              </a:spcAft>
            </a:pPr>
            <a:r>
              <a:rPr lang="en-CA" sz="2448" dirty="0">
                <a:gradFill>
                  <a:gsLst>
                    <a:gs pos="2917">
                      <a:srgbClr val="505050"/>
                    </a:gs>
                    <a:gs pos="30000">
                      <a:srgbClr val="505050"/>
                    </a:gs>
                  </a:gsLst>
                  <a:lin ang="5400000" scaled="0"/>
                </a:gradFill>
              </a:rPr>
              <a:t>@diverdown1964</a:t>
            </a:r>
          </a:p>
          <a:p>
            <a:pPr defTabSz="932597">
              <a:lnSpc>
                <a:spcPct val="90000"/>
              </a:lnSpc>
              <a:spcAft>
                <a:spcPts val="612"/>
              </a:spcAft>
            </a:pPr>
            <a:r>
              <a:rPr lang="en-CA" sz="2448" dirty="0">
                <a:gradFill>
                  <a:gsLst>
                    <a:gs pos="2917">
                      <a:srgbClr val="505050"/>
                    </a:gs>
                    <a:gs pos="30000">
                      <a:srgbClr val="505050"/>
                    </a:gs>
                  </a:gsLst>
                  <a:lin ang="5400000" scaled="0"/>
                </a:gradFill>
              </a:rPr>
              <a:t>whitepages.unlimitedviz.com</a:t>
            </a:r>
          </a:p>
        </p:txBody>
      </p:sp>
    </p:spTree>
    <p:extLst>
      <p:ext uri="{BB962C8B-B14F-4D97-AF65-F5344CB8AC3E}">
        <p14:creationId xmlns:p14="http://schemas.microsoft.com/office/powerpoint/2010/main" val="417937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642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Microsoft dashboards</a:t>
            </a:r>
            <a:endParaRPr lang="en-CA" dirty="0"/>
          </a:p>
        </p:txBody>
      </p:sp>
    </p:spTree>
    <p:extLst>
      <p:ext uri="{BB962C8B-B14F-4D97-AF65-F5344CB8AC3E}">
        <p14:creationId xmlns:p14="http://schemas.microsoft.com/office/powerpoint/2010/main" val="213802667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82" y="372393"/>
            <a:ext cx="10724938" cy="1351952"/>
          </a:xfrm>
        </p:spPr>
        <p:txBody>
          <a:bodyPr/>
          <a:lstStyle/>
          <a:p>
            <a:r>
              <a:rPr lang="en-CA" dirty="0" smtClean="0"/>
              <a:t>Why Dashboard?</a:t>
            </a:r>
            <a:endParaRPr lang="en-CA" dirty="0"/>
          </a:p>
        </p:txBody>
      </p:sp>
      <p:pic>
        <p:nvPicPr>
          <p:cNvPr id="3" name="Camera Formula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82" y="-1"/>
            <a:ext cx="12434711" cy="69945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0203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0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20000" mute="1">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15942" y="-1"/>
            <a:ext cx="8258052" cy="6994525"/>
          </a:xfrm>
          <a:prstGeom prst="rect">
            <a:avLst/>
          </a:prstGeom>
        </p:spPr>
      </p:pic>
    </p:spTree>
    <p:extLst>
      <p:ext uri="{BB962C8B-B14F-4D97-AF65-F5344CB8AC3E}">
        <p14:creationId xmlns:p14="http://schemas.microsoft.com/office/powerpoint/2010/main" val="410256961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45290" y="-1"/>
            <a:ext cx="10491789" cy="6994525"/>
          </a:xfrm>
          <a:prstGeom prst="rect">
            <a:avLst/>
          </a:prstGeom>
        </p:spPr>
      </p:pic>
    </p:spTree>
    <p:extLst>
      <p:ext uri="{BB962C8B-B14F-4D97-AF65-F5344CB8AC3E}">
        <p14:creationId xmlns:p14="http://schemas.microsoft.com/office/powerpoint/2010/main" val="204932713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678660"/>
            <a:ext cx="12434711" cy="5443335"/>
          </a:xfrm>
          <a:prstGeom prst="rect">
            <a:avLst/>
          </a:prstGeom>
        </p:spPr>
      </p:pic>
    </p:spTree>
    <p:extLst>
      <p:ext uri="{BB962C8B-B14F-4D97-AF65-F5344CB8AC3E}">
        <p14:creationId xmlns:p14="http://schemas.microsoft.com/office/powerpoint/2010/main" val="54364415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287D7014-AE1A-4083-8B84-418910E7202F}" vid="{4EAA8867-F150-4721-ADD5-F741C6E76572}"/>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SOttawa 2013 Session Slide Template.potx" id="{27703BCD-D434-43B4-98AE-B9F7A4FA37B3}" vid="{E9DCB4A9-C571-4DD2-B9A1-ED6D2708EC7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949B3C-9438-463D-A892-A416B53BDD60}"/>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SharePoint_Conference_2014_ITPro_Template_lms-2</Template>
  <TotalTime>2</TotalTime>
  <Words>831</Words>
  <Application>Microsoft Office PowerPoint</Application>
  <PresentationFormat>Custom</PresentationFormat>
  <Paragraphs>299</Paragraphs>
  <Slides>43</Slides>
  <Notes>37</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43</vt:i4>
      </vt:variant>
    </vt:vector>
  </HeadingPairs>
  <TitlesOfParts>
    <vt:vector size="52" baseType="lpstr">
      <vt:lpstr>Arial</vt:lpstr>
      <vt:lpstr>Calibri</vt:lpstr>
      <vt:lpstr>Consolas</vt:lpstr>
      <vt:lpstr>Segoe UI</vt:lpstr>
      <vt:lpstr>Segoe UI Light</vt:lpstr>
      <vt:lpstr>Wingdings</vt:lpstr>
      <vt:lpstr>5-30499_SPC_2014_ITPro_Template_16x9</vt:lpstr>
      <vt:lpstr>1_5-30499_SPC_2014_ITPro_Template_16x9</vt:lpstr>
      <vt:lpstr>1_Office Theme</vt:lpstr>
      <vt:lpstr>PowerPoint Presentation</vt:lpstr>
      <vt:lpstr>Operational reporting and dashboarding using Microsoft Business Intelligence Solutions </vt:lpstr>
      <vt:lpstr>PowerPoint Presentation</vt:lpstr>
      <vt:lpstr>Agenda</vt:lpstr>
      <vt:lpstr>Microsoft dashboards</vt:lpstr>
      <vt:lpstr>Why Dashboard?</vt:lpstr>
      <vt:lpstr>PowerPoint Presentation</vt:lpstr>
      <vt:lpstr>PowerPoint Presentation</vt:lpstr>
      <vt:lpstr>PowerPoint Presentation</vt:lpstr>
      <vt:lpstr>Dashboard demonstration</vt:lpstr>
      <vt:lpstr>Microsoft Dashboard (BI stack)</vt:lpstr>
      <vt:lpstr>Dashboard strategies</vt:lpstr>
      <vt:lpstr>BI Architecture 101</vt:lpstr>
      <vt:lpstr>Microsoft enterprise (classic) BI</vt:lpstr>
      <vt:lpstr>Microsoft personal BI (All in Excel)</vt:lpstr>
      <vt:lpstr>Team BI and SharePoint Dashboards</vt:lpstr>
      <vt:lpstr>Building dashboards</vt:lpstr>
      <vt:lpstr>Dashboard tools</vt:lpstr>
      <vt:lpstr>SharePoint BI artifacts</vt:lpstr>
      <vt:lpstr>SSRS only dashboards</vt:lpstr>
      <vt:lpstr>Reporting Services dashboard</vt:lpstr>
      <vt:lpstr>Excel dashboards</vt:lpstr>
      <vt:lpstr>Excel dashboard</vt:lpstr>
      <vt:lpstr>PerformancePoint dashboards</vt:lpstr>
      <vt:lpstr>PerformancePoint dashboard</vt:lpstr>
      <vt:lpstr>SharePoint mashups</vt:lpstr>
      <vt:lpstr>SharePoint mashups</vt:lpstr>
      <vt:lpstr>Power BI</vt:lpstr>
      <vt:lpstr>Power BI</vt:lpstr>
      <vt:lpstr>Considerations*</vt:lpstr>
      <vt:lpstr>Not everything that counts can be counted, and not everything that can be counted counts. </vt:lpstr>
      <vt:lpstr>Requirements gathering</vt:lpstr>
      <vt:lpstr>Authorization</vt:lpstr>
      <vt:lpstr>Data freshness</vt:lpstr>
      <vt:lpstr>Data freshness</vt:lpstr>
      <vt:lpstr>Prerequisites</vt:lpstr>
      <vt:lpstr>Where we find the tools</vt:lpstr>
      <vt:lpstr>Licensing</vt:lpstr>
      <vt:lpstr>Licensing</vt:lpstr>
      <vt:lpstr>Futures</vt:lpstr>
      <vt:lpstr>Futures*</vt:lpstr>
      <vt:lpstr>Q&amp;A/Cheap advice</vt:lpstr>
      <vt:lpstr>MySPC</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Operational reporting and dashboarding using Microsoft Business Intelligence Solutions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2014-03-03T10:06:43Z</dcterms:created>
  <dcterms:modified xsi:type="dcterms:W3CDTF">2014-03-06T20:20:25Z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