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46" r:id="rId6"/>
  </p:sldMasterIdLst>
  <p:notesMasterIdLst>
    <p:notesMasterId r:id="rId21"/>
  </p:notesMasterIdLst>
  <p:handoutMasterIdLst>
    <p:handoutMasterId r:id="rId22"/>
  </p:handoutMasterIdLst>
  <p:sldIdLst>
    <p:sldId id="1236" r:id="rId7"/>
    <p:sldId id="1124" r:id="rId8"/>
    <p:sldId id="1275" r:id="rId9"/>
    <p:sldId id="1276" r:id="rId10"/>
    <p:sldId id="1277" r:id="rId11"/>
    <p:sldId id="1278" r:id="rId12"/>
    <p:sldId id="1279" r:id="rId13"/>
    <p:sldId id="1280" r:id="rId14"/>
    <p:sldId id="1281" r:id="rId15"/>
    <p:sldId id="1282" r:id="rId16"/>
    <p:sldId id="1283" r:id="rId17"/>
    <p:sldId id="1284" r:id="rId18"/>
    <p:sldId id="1285" r:id="rId19"/>
    <p:sldId id="1286" r:id="rId20"/>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9540"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3" d="2"/>
        <a:sy n="3" d="2"/>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gradFill>
                  <a:gsLst>
                    <a:gs pos="0">
                      <a:prstClr val="black">
                        <a:lumMod val="50000"/>
                      </a:prstClr>
                    </a:gs>
                    <a:gs pos="100000">
                      <a:prstClr val="black">
                        <a:lumMod val="50000"/>
                      </a:prstClr>
                    </a:gs>
                  </a:gsLst>
                  <a:lin ang="5400000" scaled="0"/>
                </a:gradFill>
              </a:rPr>
              <a:t>MGXFY13</a:t>
            </a:r>
          </a:p>
          <a:p>
            <a:endParaRPr lang="en-US" dirty="0">
              <a:gradFill>
                <a:gsLst>
                  <a:gs pos="0">
                    <a:prstClr val="black">
                      <a:lumMod val="50000"/>
                    </a:prstClr>
                  </a:gs>
                  <a:gs pos="100000">
                    <a:prstClr val="black">
                      <a:lumMod val="50000"/>
                    </a:prstClr>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C95E057-5B58-4C1B-9A58-04A7F989C703}"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033185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3/4/2014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803505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6829789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22848526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68316925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93860222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210901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18084597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4495447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77568685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4607723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72704276"/>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64966267"/>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2105413"/>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21168269"/>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57584138"/>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59970532"/>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28349193"/>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2165068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18221556"/>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658361033"/>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009452736"/>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84050507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830398850"/>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41186032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353412213"/>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8182345"/>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935292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774369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31719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49152126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40788602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26112689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15759985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29270575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05564546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28247142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0448178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23862538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42328049"/>
      </p:ext>
    </p:extLst>
  </p:cSld>
  <p:clrMapOvr>
    <a:masterClrMapping/>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01018084"/>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77209693"/>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36141352"/>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4312507"/>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23045900"/>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79081011"/>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46723416"/>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53102555"/>
      </p:ext>
    </p:extLst>
  </p:cSld>
  <p:clrMapOvr>
    <a:masterClrMapping/>
  </p:clrMapOvr>
  <p:transition>
    <p:fade/>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431254305"/>
      </p:ext>
    </p:extLst>
  </p:cSld>
  <p:clrMapOvr>
    <a:masterClrMapping/>
  </p:clrMapOvr>
  <p:transition>
    <p:fade/>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773166256"/>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98182494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044323581"/>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44630789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355445961"/>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315910"/>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634301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383608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013240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85340184"/>
      </p:ext>
    </p:extLst>
  </p:cSld>
  <p:clrMapOvr>
    <a:masterClrMapping/>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0657681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 Type="http://schemas.openxmlformats.org/officeDocument/2006/relationships/slideLayout" Target="../slideLayouts/slideLayout59.xml"/><Relationship Id="rId21" Type="http://schemas.openxmlformats.org/officeDocument/2006/relationships/slideLayout" Target="../slideLayouts/slideLayout77.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29" Type="http://schemas.openxmlformats.org/officeDocument/2006/relationships/slideLayout" Target="../slideLayouts/slideLayout85.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28" Type="http://schemas.openxmlformats.org/officeDocument/2006/relationships/slideLayout" Target="../slideLayouts/slideLayout84.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31" Type="http://schemas.openxmlformats.org/officeDocument/2006/relationships/image" Target="../media/image1.png"/><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slideLayout" Target="../slideLayouts/slideLayout83.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981503996"/>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090389207"/>
      </p:ext>
    </p:extLst>
  </p:cSld>
  <p:clrMap bg1="lt1" tx1="dk1" bg2="lt2" tx2="dk2" accent1="accent1" accent2="accent2" accent3="accent3" accent4="accent4" accent5="accent5" accent6="accent6" hlink="hlink" folHlink="folHlink"/>
  <p:sldLayoutIdLst>
    <p:sldLayoutId id="2147484247" r:id="rId1"/>
    <p:sldLayoutId id="2147484248" r:id="rId2"/>
    <p:sldLayoutId id="2147484249" r:id="rId3"/>
    <p:sldLayoutId id="2147484250" r:id="rId4"/>
    <p:sldLayoutId id="2147484251" r:id="rId5"/>
    <p:sldLayoutId id="2147484252" r:id="rId6"/>
    <p:sldLayoutId id="2147484253" r:id="rId7"/>
    <p:sldLayoutId id="2147484254" r:id="rId8"/>
    <p:sldLayoutId id="2147484255" r:id="rId9"/>
    <p:sldLayoutId id="2147484256" r:id="rId10"/>
    <p:sldLayoutId id="2147484257" r:id="rId11"/>
    <p:sldLayoutId id="2147484258" r:id="rId12"/>
    <p:sldLayoutId id="2147484259" r:id="rId13"/>
    <p:sldLayoutId id="2147484260" r:id="rId14"/>
    <p:sldLayoutId id="2147484261" r:id="rId15"/>
    <p:sldLayoutId id="2147484262" r:id="rId16"/>
    <p:sldLayoutId id="2147484263" r:id="rId17"/>
    <p:sldLayoutId id="2147484264" r:id="rId18"/>
    <p:sldLayoutId id="2147484265" r:id="rId19"/>
    <p:sldLayoutId id="2147484266" r:id="rId20"/>
    <p:sldLayoutId id="2147484267" r:id="rId21"/>
    <p:sldLayoutId id="2147484268" r:id="rId22"/>
    <p:sldLayoutId id="2147484269" r:id="rId23"/>
    <p:sldLayoutId id="2147484270" r:id="rId24"/>
    <p:sldLayoutId id="2147484271" r:id="rId25"/>
    <p:sldLayoutId id="2147484272" r:id="rId26"/>
    <p:sldLayoutId id="2147484273" r:id="rId27"/>
    <p:sldLayoutId id="2147484274" r:id="rId28"/>
    <p:sldLayoutId id="2147484275"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emf"/><Relationship Id="rId7" Type="http://schemas.openxmlformats.org/officeDocument/2006/relationships/image" Target="../media/image19.png"/><Relationship Id="rId2" Type="http://schemas.openxmlformats.org/officeDocument/2006/relationships/image" Target="../media/image14.emf"/><Relationship Id="rId1" Type="http://schemas.openxmlformats.org/officeDocument/2006/relationships/slideLayout" Target="../slideLayouts/slideLayout45.xml"/><Relationship Id="rId6" Type="http://schemas.openxmlformats.org/officeDocument/2006/relationships/image" Target="../media/image18.png"/><Relationship Id="rId11" Type="http://schemas.openxmlformats.org/officeDocument/2006/relationships/image" Target="../media/image23.emf"/><Relationship Id="rId5" Type="http://schemas.openxmlformats.org/officeDocument/2006/relationships/image" Target="../media/image17.emf"/><Relationship Id="rId10" Type="http://schemas.openxmlformats.org/officeDocument/2006/relationships/image" Target="../media/image22.emf"/><Relationship Id="rId4" Type="http://schemas.openxmlformats.org/officeDocument/2006/relationships/image" Target="../media/image16.emf"/><Relationship Id="rId9" Type="http://schemas.openxmlformats.org/officeDocument/2006/relationships/image" Target="../media/image21.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65.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5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45.xml"/><Relationship Id="rId7" Type="http://schemas.openxmlformats.org/officeDocument/2006/relationships/image" Target="../media/image1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Tracking Live Site Issues</a:t>
            </a:r>
            <a:endParaRPr lang="en-CA" dirty="0"/>
          </a:p>
        </p:txBody>
      </p:sp>
      <p:grpSp>
        <p:nvGrpSpPr>
          <p:cNvPr id="8" name="Group 7"/>
          <p:cNvGrpSpPr/>
          <p:nvPr/>
        </p:nvGrpSpPr>
        <p:grpSpPr>
          <a:xfrm>
            <a:off x="6728146" y="5113587"/>
            <a:ext cx="1600451" cy="1405579"/>
            <a:chOff x="579386" y="4778729"/>
            <a:chExt cx="1569212" cy="1378144"/>
          </a:xfrm>
        </p:grpSpPr>
        <p:pic>
          <p:nvPicPr>
            <p:cNvPr id="6" name="Picture 5"/>
            <p:cNvPicPr>
              <a:picLocks noChangeAspect="1"/>
            </p:cNvPicPr>
            <p:nvPr/>
          </p:nvPicPr>
          <p:blipFill>
            <a:blip r:embed="rId2"/>
            <a:stretch>
              <a:fillRect/>
            </a:stretch>
          </p:blipFill>
          <p:spPr>
            <a:xfrm>
              <a:off x="1113529" y="4778729"/>
              <a:ext cx="694490" cy="846332"/>
            </a:xfrm>
            <a:prstGeom prst="rect">
              <a:avLst/>
            </a:prstGeom>
          </p:spPr>
        </p:pic>
        <p:sp>
          <p:nvSpPr>
            <p:cNvPr id="7" name="TextBox 6"/>
            <p:cNvSpPr txBox="1"/>
            <p:nvPr/>
          </p:nvSpPr>
          <p:spPr>
            <a:xfrm>
              <a:off x="579386" y="5625061"/>
              <a:ext cx="1569212" cy="531812"/>
            </a:xfrm>
            <a:prstGeom prst="rect">
              <a:avLst/>
            </a:prstGeom>
            <a:noFill/>
          </p:spPr>
          <p:txBody>
            <a:bodyPr wrap="none" rtlCol="0">
              <a:spAutoFit/>
            </a:bodyPr>
            <a:lstStyle/>
            <a:p>
              <a:pPr algn="ctr"/>
              <a:r>
                <a:rPr lang="en-US" sz="1428" dirty="0">
                  <a:solidFill>
                    <a:srgbClr val="505050"/>
                  </a:solidFill>
                </a:rPr>
                <a:t>TFS Warehouse 1</a:t>
              </a:r>
            </a:p>
            <a:p>
              <a:pPr algn="ctr"/>
              <a:r>
                <a:rPr lang="en-US" sz="1428" dirty="0">
                  <a:solidFill>
                    <a:srgbClr val="505050"/>
                  </a:solidFill>
                </a:rPr>
                <a:t>(Issues IS)</a:t>
              </a:r>
              <a:endParaRPr lang="en-CA" sz="1428" dirty="0">
                <a:solidFill>
                  <a:srgbClr val="505050"/>
                </a:solidFill>
              </a:endParaRPr>
            </a:p>
          </p:txBody>
        </p:sp>
      </p:grpSp>
      <p:grpSp>
        <p:nvGrpSpPr>
          <p:cNvPr id="9" name="Group 8"/>
          <p:cNvGrpSpPr/>
          <p:nvPr/>
        </p:nvGrpSpPr>
        <p:grpSpPr>
          <a:xfrm>
            <a:off x="2443331" y="5113764"/>
            <a:ext cx="1501964" cy="1405579"/>
            <a:chOff x="627673" y="4778729"/>
            <a:chExt cx="1472647" cy="1378144"/>
          </a:xfrm>
        </p:grpSpPr>
        <p:pic>
          <p:nvPicPr>
            <p:cNvPr id="10" name="Picture 9"/>
            <p:cNvPicPr>
              <a:picLocks noChangeAspect="1"/>
            </p:cNvPicPr>
            <p:nvPr/>
          </p:nvPicPr>
          <p:blipFill>
            <a:blip r:embed="rId2"/>
            <a:stretch>
              <a:fillRect/>
            </a:stretch>
          </p:blipFill>
          <p:spPr>
            <a:xfrm>
              <a:off x="1113529" y="4778729"/>
              <a:ext cx="694490" cy="846332"/>
            </a:xfrm>
            <a:prstGeom prst="rect">
              <a:avLst/>
            </a:prstGeom>
          </p:spPr>
        </p:pic>
        <p:sp>
          <p:nvSpPr>
            <p:cNvPr id="11" name="TextBox 10"/>
            <p:cNvSpPr txBox="1"/>
            <p:nvPr/>
          </p:nvSpPr>
          <p:spPr>
            <a:xfrm>
              <a:off x="627673" y="5625061"/>
              <a:ext cx="1472647" cy="531812"/>
            </a:xfrm>
            <a:prstGeom prst="rect">
              <a:avLst/>
            </a:prstGeom>
            <a:noFill/>
          </p:spPr>
          <p:txBody>
            <a:bodyPr wrap="none" rtlCol="0">
              <a:spAutoFit/>
            </a:bodyPr>
            <a:lstStyle/>
            <a:p>
              <a:pPr algn="ctr"/>
              <a:r>
                <a:rPr lang="en-US" sz="1428" dirty="0">
                  <a:solidFill>
                    <a:srgbClr val="505050"/>
                  </a:solidFill>
                </a:rPr>
                <a:t>Active Directory</a:t>
              </a:r>
            </a:p>
            <a:p>
              <a:pPr algn="ctr"/>
              <a:r>
                <a:rPr lang="en-US" sz="1428" dirty="0">
                  <a:solidFill>
                    <a:srgbClr val="505050"/>
                  </a:solidFill>
                </a:rPr>
                <a:t>(People)</a:t>
              </a:r>
              <a:endParaRPr lang="en-CA" sz="1428" dirty="0">
                <a:solidFill>
                  <a:srgbClr val="505050"/>
                </a:solidFill>
              </a:endParaRPr>
            </a:p>
          </p:txBody>
        </p:sp>
      </p:grpSp>
      <p:grpSp>
        <p:nvGrpSpPr>
          <p:cNvPr id="12" name="Group 11"/>
          <p:cNvGrpSpPr/>
          <p:nvPr/>
        </p:nvGrpSpPr>
        <p:grpSpPr>
          <a:xfrm>
            <a:off x="3915931" y="5113764"/>
            <a:ext cx="1681412" cy="1405579"/>
            <a:chOff x="539702" y="4778729"/>
            <a:chExt cx="1648593" cy="1378144"/>
          </a:xfrm>
        </p:grpSpPr>
        <p:pic>
          <p:nvPicPr>
            <p:cNvPr id="13" name="Picture 12"/>
            <p:cNvPicPr>
              <a:picLocks noChangeAspect="1"/>
            </p:cNvPicPr>
            <p:nvPr/>
          </p:nvPicPr>
          <p:blipFill>
            <a:blip r:embed="rId2"/>
            <a:stretch>
              <a:fillRect/>
            </a:stretch>
          </p:blipFill>
          <p:spPr>
            <a:xfrm>
              <a:off x="1113529" y="4778729"/>
              <a:ext cx="694490" cy="846332"/>
            </a:xfrm>
            <a:prstGeom prst="rect">
              <a:avLst/>
            </a:prstGeom>
          </p:spPr>
        </p:pic>
        <p:sp>
          <p:nvSpPr>
            <p:cNvPr id="14" name="TextBox 13"/>
            <p:cNvSpPr txBox="1"/>
            <p:nvPr/>
          </p:nvSpPr>
          <p:spPr>
            <a:xfrm>
              <a:off x="539702" y="5625061"/>
              <a:ext cx="1648593" cy="531812"/>
            </a:xfrm>
            <a:prstGeom prst="rect">
              <a:avLst/>
            </a:prstGeom>
            <a:noFill/>
          </p:spPr>
          <p:txBody>
            <a:bodyPr wrap="none" rtlCol="0">
              <a:spAutoFit/>
            </a:bodyPr>
            <a:lstStyle/>
            <a:p>
              <a:pPr algn="ctr"/>
              <a:r>
                <a:rPr lang="en-US" sz="1428" dirty="0">
                  <a:solidFill>
                    <a:srgbClr val="505050"/>
                  </a:solidFill>
                </a:rPr>
                <a:t>Azure Information</a:t>
              </a:r>
            </a:p>
            <a:p>
              <a:pPr algn="ctr"/>
              <a:r>
                <a:rPr lang="en-US" sz="1428" dirty="0">
                  <a:solidFill>
                    <a:srgbClr val="505050"/>
                  </a:solidFill>
                </a:rPr>
                <a:t>(Data Centers)</a:t>
              </a:r>
              <a:endParaRPr lang="en-CA" sz="1428" dirty="0">
                <a:solidFill>
                  <a:srgbClr val="505050"/>
                </a:solidFill>
              </a:endParaRPr>
            </a:p>
          </p:txBody>
        </p:sp>
      </p:grpSp>
      <p:grpSp>
        <p:nvGrpSpPr>
          <p:cNvPr id="28" name="Group 27"/>
          <p:cNvGrpSpPr/>
          <p:nvPr/>
        </p:nvGrpSpPr>
        <p:grpSpPr>
          <a:xfrm>
            <a:off x="3847649" y="1209404"/>
            <a:ext cx="4695145" cy="2177706"/>
            <a:chOff x="2012180" y="2049219"/>
            <a:chExt cx="4603501" cy="2135200"/>
          </a:xfrm>
        </p:grpSpPr>
        <p:pic>
          <p:nvPicPr>
            <p:cNvPr id="16" name="Content Placeholder 3"/>
            <p:cNvPicPr>
              <a:picLocks noChangeAspect="1"/>
            </p:cNvPicPr>
            <p:nvPr/>
          </p:nvPicPr>
          <p:blipFill>
            <a:blip r:embed="rId3"/>
            <a:stretch>
              <a:fillRect/>
            </a:stretch>
          </p:blipFill>
          <p:spPr>
            <a:xfrm>
              <a:off x="2012180" y="2049219"/>
              <a:ext cx="4603501" cy="2135200"/>
            </a:xfrm>
            <a:prstGeom prst="rect">
              <a:avLst/>
            </a:prstGeom>
          </p:spPr>
        </p:pic>
        <p:pic>
          <p:nvPicPr>
            <p:cNvPr id="17" name="Picture 16"/>
            <p:cNvPicPr>
              <a:picLocks noChangeAspect="1"/>
            </p:cNvPicPr>
            <p:nvPr/>
          </p:nvPicPr>
          <p:blipFill>
            <a:blip r:embed="rId4"/>
            <a:stretch>
              <a:fillRect/>
            </a:stretch>
          </p:blipFill>
          <p:spPr>
            <a:xfrm>
              <a:off x="2930387" y="3516659"/>
              <a:ext cx="418500" cy="382500"/>
            </a:xfrm>
            <a:prstGeom prst="rect">
              <a:avLst/>
            </a:prstGeom>
          </p:spPr>
        </p:pic>
        <p:pic>
          <p:nvPicPr>
            <p:cNvPr id="18" name="Picture 17"/>
            <p:cNvPicPr>
              <a:picLocks noChangeAspect="1"/>
            </p:cNvPicPr>
            <p:nvPr/>
          </p:nvPicPr>
          <p:blipFill>
            <a:blip r:embed="rId5"/>
            <a:stretch>
              <a:fillRect/>
            </a:stretch>
          </p:blipFill>
          <p:spPr>
            <a:xfrm>
              <a:off x="3971095" y="2216688"/>
              <a:ext cx="634643" cy="391595"/>
            </a:xfrm>
            <a:prstGeom prst="rect">
              <a:avLst/>
            </a:prstGeom>
          </p:spPr>
        </p:pic>
        <p:sp>
          <p:nvSpPr>
            <p:cNvPr id="19" name="TextBox 18"/>
            <p:cNvSpPr txBox="1"/>
            <p:nvPr/>
          </p:nvSpPr>
          <p:spPr>
            <a:xfrm>
              <a:off x="3788250" y="2611532"/>
              <a:ext cx="1852080" cy="249299"/>
            </a:xfrm>
            <a:prstGeom prst="rect">
              <a:avLst/>
            </a:prstGeom>
            <a:noFill/>
          </p:spPr>
          <p:txBody>
            <a:bodyPr wrap="square" rtlCol="0">
              <a:spAutoFit/>
            </a:bodyPr>
            <a:lstStyle/>
            <a:p>
              <a:r>
                <a:rPr lang="en-US" sz="1020" b="1" dirty="0">
                  <a:solidFill>
                    <a:srgbClr val="505050"/>
                  </a:solidFill>
                </a:rPr>
                <a:t>Power BI for Office 365</a:t>
              </a:r>
            </a:p>
          </p:txBody>
        </p:sp>
        <p:pic>
          <p:nvPicPr>
            <p:cNvPr id="20" name="Picture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08185" y="3516659"/>
              <a:ext cx="388691" cy="347925"/>
            </a:xfrm>
            <a:prstGeom prst="rect">
              <a:avLst/>
            </a:prstGeom>
          </p:spPr>
        </p:pic>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362089" y="3528959"/>
              <a:ext cx="420473" cy="347925"/>
            </a:xfrm>
            <a:prstGeom prst="rect">
              <a:avLst/>
            </a:prstGeom>
          </p:spPr>
        </p:pic>
        <p:pic>
          <p:nvPicPr>
            <p:cNvPr id="22" name="Picture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105797" y="3516659"/>
              <a:ext cx="402110" cy="347925"/>
            </a:xfrm>
            <a:prstGeom prst="rect">
              <a:avLst/>
            </a:prstGeom>
          </p:spPr>
        </p:pic>
        <p:sp>
          <p:nvSpPr>
            <p:cNvPr id="23" name="TextBox 22"/>
            <p:cNvSpPr txBox="1"/>
            <p:nvPr/>
          </p:nvSpPr>
          <p:spPr>
            <a:xfrm>
              <a:off x="2502874" y="3065473"/>
              <a:ext cx="1087990" cy="406265"/>
            </a:xfrm>
            <a:prstGeom prst="rect">
              <a:avLst/>
            </a:prstGeom>
            <a:noFill/>
          </p:spPr>
          <p:txBody>
            <a:bodyPr wrap="square" rtlCol="0">
              <a:spAutoFit/>
            </a:bodyPr>
            <a:lstStyle/>
            <a:p>
              <a:pPr algn="ctr"/>
              <a:r>
                <a:rPr lang="en-US" sz="1020" dirty="0">
                  <a:solidFill>
                    <a:srgbClr val="505050"/>
                  </a:solidFill>
                </a:rPr>
                <a:t>Corporate </a:t>
              </a:r>
            </a:p>
            <a:p>
              <a:pPr algn="ctr"/>
              <a:r>
                <a:rPr lang="en-US" sz="1020" dirty="0">
                  <a:solidFill>
                    <a:srgbClr val="505050"/>
                  </a:solidFill>
                </a:rPr>
                <a:t>Data Catalogue</a:t>
              </a:r>
            </a:p>
          </p:txBody>
        </p:sp>
        <p:sp>
          <p:nvSpPr>
            <p:cNvPr id="24" name="TextBox 23"/>
            <p:cNvSpPr txBox="1"/>
            <p:nvPr/>
          </p:nvSpPr>
          <p:spPr>
            <a:xfrm>
              <a:off x="3420700" y="3065473"/>
              <a:ext cx="735099" cy="406265"/>
            </a:xfrm>
            <a:prstGeom prst="rect">
              <a:avLst/>
            </a:prstGeom>
            <a:noFill/>
          </p:spPr>
          <p:txBody>
            <a:bodyPr wrap="square" rtlCol="0">
              <a:spAutoFit/>
            </a:bodyPr>
            <a:lstStyle/>
            <a:p>
              <a:pPr algn="ctr"/>
              <a:r>
                <a:rPr lang="en-US" sz="1020" dirty="0">
                  <a:solidFill>
                    <a:srgbClr val="505050"/>
                  </a:solidFill>
                </a:rPr>
                <a:t>Admin Center</a:t>
              </a:r>
            </a:p>
          </p:txBody>
        </p:sp>
        <p:sp>
          <p:nvSpPr>
            <p:cNvPr id="25" name="TextBox 24"/>
            <p:cNvSpPr txBox="1"/>
            <p:nvPr/>
          </p:nvSpPr>
          <p:spPr>
            <a:xfrm>
              <a:off x="4115354" y="3071561"/>
              <a:ext cx="905169" cy="406265"/>
            </a:xfrm>
            <a:prstGeom prst="rect">
              <a:avLst/>
            </a:prstGeom>
            <a:noFill/>
          </p:spPr>
          <p:txBody>
            <a:bodyPr wrap="square" rtlCol="0">
              <a:spAutoFit/>
            </a:bodyPr>
            <a:lstStyle/>
            <a:p>
              <a:pPr algn="ctr"/>
              <a:r>
                <a:rPr lang="en-US" sz="1020" dirty="0">
                  <a:solidFill>
                    <a:srgbClr val="505050"/>
                  </a:solidFill>
                </a:rPr>
                <a:t>Manage Data Portal</a:t>
              </a:r>
            </a:p>
          </p:txBody>
        </p:sp>
        <p:sp>
          <p:nvSpPr>
            <p:cNvPr id="27" name="TextBox 26"/>
            <p:cNvSpPr txBox="1"/>
            <p:nvPr/>
          </p:nvSpPr>
          <p:spPr>
            <a:xfrm>
              <a:off x="4854957" y="3067373"/>
              <a:ext cx="1151844" cy="406265"/>
            </a:xfrm>
            <a:prstGeom prst="rect">
              <a:avLst/>
            </a:prstGeom>
            <a:noFill/>
          </p:spPr>
          <p:txBody>
            <a:bodyPr wrap="square" rtlCol="0">
              <a:spAutoFit/>
            </a:bodyPr>
            <a:lstStyle/>
            <a:p>
              <a:pPr algn="ctr"/>
              <a:r>
                <a:rPr lang="en-US" sz="1020" dirty="0">
                  <a:solidFill>
                    <a:srgbClr val="505050"/>
                  </a:solidFill>
                </a:rPr>
                <a:t>SPO team sites, BI Sites, Q&amp;A</a:t>
              </a:r>
            </a:p>
          </p:txBody>
        </p:sp>
      </p:grpSp>
      <p:grpSp>
        <p:nvGrpSpPr>
          <p:cNvPr id="46" name="Group 45"/>
          <p:cNvGrpSpPr/>
          <p:nvPr/>
        </p:nvGrpSpPr>
        <p:grpSpPr>
          <a:xfrm>
            <a:off x="2051486" y="3803879"/>
            <a:ext cx="2494083" cy="674796"/>
            <a:chOff x="1859098" y="3501038"/>
            <a:chExt cx="1699474" cy="392700"/>
          </a:xfrm>
        </p:grpSpPr>
        <p:pic>
          <p:nvPicPr>
            <p:cNvPr id="44" name="Picture 43"/>
            <p:cNvPicPr>
              <a:picLocks noChangeAspect="1"/>
            </p:cNvPicPr>
            <p:nvPr/>
          </p:nvPicPr>
          <p:blipFill>
            <a:blip r:embed="rId9"/>
            <a:stretch>
              <a:fillRect/>
            </a:stretch>
          </p:blipFill>
          <p:spPr>
            <a:xfrm>
              <a:off x="3010501" y="3501038"/>
              <a:ext cx="548071" cy="392700"/>
            </a:xfrm>
            <a:prstGeom prst="rect">
              <a:avLst/>
            </a:prstGeom>
          </p:spPr>
        </p:pic>
        <p:sp>
          <p:nvSpPr>
            <p:cNvPr id="45" name="TextBox 44"/>
            <p:cNvSpPr txBox="1"/>
            <p:nvPr/>
          </p:nvSpPr>
          <p:spPr>
            <a:xfrm>
              <a:off x="1859098" y="3574081"/>
              <a:ext cx="1209315" cy="250420"/>
            </a:xfrm>
            <a:prstGeom prst="rect">
              <a:avLst/>
            </a:prstGeom>
            <a:noFill/>
          </p:spPr>
          <p:txBody>
            <a:bodyPr wrap="square" rtlCol="0">
              <a:spAutoFit/>
            </a:bodyPr>
            <a:lstStyle/>
            <a:p>
              <a:pPr algn="ctr"/>
              <a:r>
                <a:rPr lang="en-US" sz="1071" dirty="0">
                  <a:solidFill>
                    <a:srgbClr val="505050"/>
                  </a:solidFill>
                </a:rPr>
                <a:t>Data Management Gateway</a:t>
              </a:r>
            </a:p>
          </p:txBody>
        </p:sp>
      </p:grpSp>
      <p:pic>
        <p:nvPicPr>
          <p:cNvPr id="55" name="Picture 54"/>
          <p:cNvPicPr>
            <a:picLocks noChangeAspect="1"/>
          </p:cNvPicPr>
          <p:nvPr/>
        </p:nvPicPr>
        <p:blipFill>
          <a:blip r:embed="rId10"/>
          <a:stretch>
            <a:fillRect/>
          </a:stretch>
        </p:blipFill>
        <p:spPr>
          <a:xfrm>
            <a:off x="8013641" y="4141277"/>
            <a:ext cx="604014" cy="617937"/>
          </a:xfrm>
          <a:prstGeom prst="rect">
            <a:avLst/>
          </a:prstGeom>
        </p:spPr>
      </p:pic>
      <p:pic>
        <p:nvPicPr>
          <p:cNvPr id="56" name="Picture 55"/>
          <p:cNvPicPr>
            <a:picLocks noChangeAspect="1"/>
          </p:cNvPicPr>
          <p:nvPr/>
        </p:nvPicPr>
        <p:blipFill>
          <a:blip r:embed="rId11"/>
          <a:stretch>
            <a:fillRect/>
          </a:stretch>
        </p:blipFill>
        <p:spPr>
          <a:xfrm>
            <a:off x="9202933" y="1556762"/>
            <a:ext cx="626227" cy="680287"/>
          </a:xfrm>
          <a:prstGeom prst="rect">
            <a:avLst/>
          </a:prstGeom>
        </p:spPr>
      </p:pic>
      <p:cxnSp>
        <p:nvCxnSpPr>
          <p:cNvPr id="57" name="Straight Arrow Connector 56"/>
          <p:cNvCxnSpPr>
            <a:stCxn id="44" idx="0"/>
            <a:endCxn id="17" idx="1"/>
          </p:cNvCxnSpPr>
          <p:nvPr/>
        </p:nvCxnSpPr>
        <p:spPr>
          <a:xfrm flipV="1">
            <a:off x="4143405" y="2901114"/>
            <a:ext cx="640730" cy="902765"/>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10" idx="0"/>
          </p:cNvCxnSpPr>
          <p:nvPr/>
        </p:nvCxnSpPr>
        <p:spPr>
          <a:xfrm flipV="1">
            <a:off x="3293016" y="4478676"/>
            <a:ext cx="448225" cy="635089"/>
          </a:xfrm>
          <a:prstGeom prst="straightConnector1">
            <a:avLst/>
          </a:prstGeom>
          <a:ln>
            <a:solidFill>
              <a:srgbClr val="7030A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H="1" flipV="1">
            <a:off x="4095399" y="4478675"/>
            <a:ext cx="443194" cy="586239"/>
          </a:xfrm>
          <a:prstGeom prst="straightConnector1">
            <a:avLst/>
          </a:prstGeom>
          <a:ln>
            <a:solidFill>
              <a:srgbClr val="7030A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5209497" y="3096171"/>
            <a:ext cx="2663810" cy="1256991"/>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V="1">
            <a:off x="7528371" y="4623691"/>
            <a:ext cx="393422" cy="380766"/>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a:endCxn id="22" idx="2"/>
          </p:cNvCxnSpPr>
          <p:nvPr/>
        </p:nvCxnSpPr>
        <p:spPr>
          <a:xfrm flipH="1" flipV="1">
            <a:off x="7207909" y="3060908"/>
            <a:ext cx="773328" cy="968034"/>
          </a:xfrm>
          <a:prstGeom prst="straightConnector1">
            <a:avLst/>
          </a:prstGeom>
          <a:ln>
            <a:solidFill>
              <a:schemeClr val="accent6"/>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8516738" y="5113764"/>
            <a:ext cx="1600451" cy="1405579"/>
            <a:chOff x="579387" y="4778729"/>
            <a:chExt cx="1569212" cy="1378144"/>
          </a:xfrm>
        </p:grpSpPr>
        <p:pic>
          <p:nvPicPr>
            <p:cNvPr id="37" name="Picture 36"/>
            <p:cNvPicPr>
              <a:picLocks noChangeAspect="1"/>
            </p:cNvPicPr>
            <p:nvPr/>
          </p:nvPicPr>
          <p:blipFill>
            <a:blip r:embed="rId2"/>
            <a:stretch>
              <a:fillRect/>
            </a:stretch>
          </p:blipFill>
          <p:spPr>
            <a:xfrm>
              <a:off x="1113529" y="4778729"/>
              <a:ext cx="694490" cy="846332"/>
            </a:xfrm>
            <a:prstGeom prst="rect">
              <a:avLst/>
            </a:prstGeom>
          </p:spPr>
        </p:pic>
        <p:sp>
          <p:nvSpPr>
            <p:cNvPr id="38" name="TextBox 37"/>
            <p:cNvSpPr txBox="1"/>
            <p:nvPr/>
          </p:nvSpPr>
          <p:spPr>
            <a:xfrm>
              <a:off x="579387" y="5625061"/>
              <a:ext cx="1569212" cy="531812"/>
            </a:xfrm>
            <a:prstGeom prst="rect">
              <a:avLst/>
            </a:prstGeom>
            <a:noFill/>
          </p:spPr>
          <p:txBody>
            <a:bodyPr wrap="none" rtlCol="0">
              <a:spAutoFit/>
            </a:bodyPr>
            <a:lstStyle/>
            <a:p>
              <a:pPr algn="ctr"/>
              <a:r>
                <a:rPr lang="en-US" sz="1428" dirty="0">
                  <a:solidFill>
                    <a:srgbClr val="505050"/>
                  </a:solidFill>
                </a:rPr>
                <a:t>TFS Warehouse 2</a:t>
              </a:r>
            </a:p>
            <a:p>
              <a:pPr algn="ctr"/>
              <a:r>
                <a:rPr lang="en-US" sz="1428" dirty="0">
                  <a:solidFill>
                    <a:srgbClr val="505050"/>
                  </a:solidFill>
                </a:rPr>
                <a:t>(Issues BI)</a:t>
              </a:r>
              <a:endParaRPr lang="en-CA" sz="1428" dirty="0">
                <a:solidFill>
                  <a:srgbClr val="505050"/>
                </a:solidFill>
              </a:endParaRPr>
            </a:p>
          </p:txBody>
        </p:sp>
      </p:grpSp>
      <p:cxnSp>
        <p:nvCxnSpPr>
          <p:cNvPr id="47" name="Straight Arrow Connector 46"/>
          <p:cNvCxnSpPr/>
          <p:nvPr/>
        </p:nvCxnSpPr>
        <p:spPr>
          <a:xfrm flipH="1" flipV="1">
            <a:off x="8727525" y="4580129"/>
            <a:ext cx="475409" cy="4243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72309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Demo</a:t>
            </a:r>
            <a:endParaRPr lang="en-US" dirty="0"/>
          </a:p>
        </p:txBody>
      </p:sp>
      <p:sp>
        <p:nvSpPr>
          <p:cNvPr id="4" name="Text Placeholder 3"/>
          <p:cNvSpPr>
            <a:spLocks noGrp="1"/>
          </p:cNvSpPr>
          <p:nvPr>
            <p:ph type="body" sz="quarter" idx="12"/>
          </p:nvPr>
        </p:nvSpPr>
        <p:spPr/>
        <p:txBody>
          <a:bodyPr/>
          <a:lstStyle/>
          <a:p>
            <a:r>
              <a:rPr lang="en-US" dirty="0" smtClean="0"/>
              <a:t>Power BI – End to End</a:t>
            </a:r>
            <a:endParaRPr lang="en-US" dirty="0"/>
          </a:p>
        </p:txBody>
      </p:sp>
    </p:spTree>
    <p:extLst>
      <p:ext uri="{BB962C8B-B14F-4D97-AF65-F5344CB8AC3E}">
        <p14:creationId xmlns:p14="http://schemas.microsoft.com/office/powerpoint/2010/main" val="301433549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033930"/>
            <a:ext cx="11887200" cy="6044732"/>
          </a:xfrm>
        </p:spPr>
        <p:txBody>
          <a:bodyPr/>
          <a:lstStyle/>
          <a:p>
            <a:r>
              <a:rPr lang="en-US" sz="3200" dirty="0" smtClean="0">
                <a:solidFill>
                  <a:schemeClr val="accent5"/>
                </a:solidFill>
              </a:rPr>
              <a:t>Power </a:t>
            </a:r>
            <a:r>
              <a:rPr lang="en-US" sz="3200" dirty="0">
                <a:solidFill>
                  <a:schemeClr val="accent5"/>
                </a:solidFill>
              </a:rPr>
              <a:t>Query</a:t>
            </a:r>
          </a:p>
          <a:p>
            <a:r>
              <a:rPr lang="en-US" sz="3200" dirty="0">
                <a:solidFill>
                  <a:schemeClr val="accent5"/>
                </a:solidFill>
              </a:rPr>
              <a:t>Power Pivot </a:t>
            </a:r>
          </a:p>
          <a:p>
            <a:r>
              <a:rPr lang="en-US" sz="3200" dirty="0">
                <a:solidFill>
                  <a:schemeClr val="accent5"/>
                </a:solidFill>
              </a:rPr>
              <a:t>Power View</a:t>
            </a:r>
          </a:p>
          <a:p>
            <a:r>
              <a:rPr lang="en-US" sz="3200" dirty="0">
                <a:solidFill>
                  <a:schemeClr val="accent5"/>
                </a:solidFill>
              </a:rPr>
              <a:t>Power Map</a:t>
            </a:r>
          </a:p>
          <a:p>
            <a:r>
              <a:rPr lang="en-US" sz="3200" dirty="0">
                <a:solidFill>
                  <a:schemeClr val="accent4"/>
                </a:solidFill>
              </a:rPr>
              <a:t>Power BI Admin Center</a:t>
            </a:r>
          </a:p>
          <a:p>
            <a:r>
              <a:rPr lang="en-US" sz="3200" dirty="0">
                <a:solidFill>
                  <a:schemeClr val="accent4"/>
                </a:solidFill>
              </a:rPr>
              <a:t>Data Management Portal</a:t>
            </a:r>
          </a:p>
          <a:p>
            <a:r>
              <a:rPr lang="en-US" sz="3200" dirty="0">
                <a:solidFill>
                  <a:schemeClr val="accent4"/>
                </a:solidFill>
              </a:rPr>
              <a:t>Data </a:t>
            </a:r>
            <a:r>
              <a:rPr lang="en-US" sz="3200" dirty="0" smtClean="0">
                <a:solidFill>
                  <a:schemeClr val="accent4"/>
                </a:solidFill>
              </a:rPr>
              <a:t>Catalogue</a:t>
            </a:r>
          </a:p>
          <a:p>
            <a:r>
              <a:rPr lang="en-US" sz="3200" dirty="0" smtClean="0">
                <a:solidFill>
                  <a:schemeClr val="accent4"/>
                </a:solidFill>
              </a:rPr>
              <a:t>Data Management Gateway</a:t>
            </a:r>
          </a:p>
          <a:p>
            <a:r>
              <a:rPr lang="en-US" sz="3200" dirty="0" smtClean="0"/>
              <a:t>Power </a:t>
            </a:r>
            <a:r>
              <a:rPr lang="en-US" sz="3200" dirty="0"/>
              <a:t>BI Sites</a:t>
            </a:r>
          </a:p>
          <a:p>
            <a:r>
              <a:rPr lang="en-US" sz="3200" dirty="0"/>
              <a:t>Power BI </a:t>
            </a:r>
            <a:r>
              <a:rPr lang="en-US" sz="3200" dirty="0" smtClean="0"/>
              <a:t>Q&amp;A</a:t>
            </a:r>
          </a:p>
          <a:p>
            <a:r>
              <a:rPr lang="en-US" sz="3200" dirty="0"/>
              <a:t>Power BI Mobile </a:t>
            </a:r>
            <a:r>
              <a:rPr lang="en-US" sz="3200" dirty="0" smtClean="0"/>
              <a:t>App</a:t>
            </a:r>
          </a:p>
        </p:txBody>
      </p:sp>
      <p:sp>
        <p:nvSpPr>
          <p:cNvPr id="3" name="Title 2"/>
          <p:cNvSpPr>
            <a:spLocks noGrp="1"/>
          </p:cNvSpPr>
          <p:nvPr>
            <p:ph type="title"/>
          </p:nvPr>
        </p:nvSpPr>
        <p:spPr>
          <a:xfrm>
            <a:off x="274639" y="144462"/>
            <a:ext cx="11889564" cy="917575"/>
          </a:xfrm>
        </p:spPr>
        <p:txBody>
          <a:bodyPr/>
          <a:lstStyle/>
          <a:p>
            <a:r>
              <a:rPr lang="en-US" dirty="0" smtClean="0"/>
              <a:t>Review</a:t>
            </a:r>
            <a:endParaRPr lang="en-US" dirty="0"/>
          </a:p>
        </p:txBody>
      </p:sp>
    </p:spTree>
    <p:extLst>
      <p:ext uri="{BB962C8B-B14F-4D97-AF65-F5344CB8AC3E}">
        <p14:creationId xmlns:p14="http://schemas.microsoft.com/office/powerpoint/2010/main" val="20553511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1600">
                  <a:solidFill>
                    <a:srgbClr val="FFFFFF"/>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algn="ctr">
              <a:lnSpc>
                <a:spcPct val="90000"/>
              </a:lnSpc>
              <a:spcAft>
                <a:spcPts val="600"/>
              </a:spcAft>
              <a:defRPr/>
            </a:pPr>
            <a:r>
              <a:rPr lang="en-US" sz="2000" kern="0" dirty="0" smtClean="0">
                <a:gradFill>
                  <a:gsLst>
                    <a:gs pos="2917">
                      <a:srgbClr val="00BCF2">
                        <a:lumMod val="20000"/>
                        <a:lumOff val="80000"/>
                      </a:srgbClr>
                    </a:gs>
                    <a:gs pos="96000">
                      <a:srgbClr val="00BCF2">
                        <a:lumMod val="20000"/>
                        <a:lumOff val="80000"/>
                      </a:srgbClr>
                    </a:gs>
                  </a:gsLst>
                  <a:lin ang="5400000" scaled="0"/>
                </a:gradFill>
                <a:latin typeface="Segoe UI Light"/>
              </a:rPr>
              <a:t>connect. </a:t>
            </a:r>
            <a:r>
              <a:rPr lang="en-US" sz="2000" kern="0" dirty="0" smtClean="0">
                <a:gradFill>
                  <a:gsLst>
                    <a:gs pos="2917">
                      <a:srgbClr val="00BCF2"/>
                    </a:gs>
                    <a:gs pos="30000">
                      <a:srgbClr val="00BCF2"/>
                    </a:gs>
                  </a:gsLst>
                  <a:lin ang="5400000" scaled="0"/>
                </a:gradFill>
                <a:latin typeface="Segoe UI Light"/>
              </a:rPr>
              <a:t>reimagine. </a:t>
            </a:r>
            <a:r>
              <a:rPr lang="en-US" sz="2000" kern="0" dirty="0" smtClean="0">
                <a:gradFill>
                  <a:gsLst>
                    <a:gs pos="2917">
                      <a:srgbClr val="0072C6"/>
                    </a:gs>
                    <a:gs pos="30000">
                      <a:srgbClr val="0072C6"/>
                    </a:gs>
                  </a:gsLst>
                  <a:lin ang="5400000" scaled="0"/>
                </a:gradFill>
                <a:latin typeface="Segoe UI Ligh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44220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891365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Power BI for the IT Pros</a:t>
            </a:r>
          </a:p>
        </p:txBody>
      </p:sp>
      <p:sp>
        <p:nvSpPr>
          <p:cNvPr id="5" name="Text Placeholder 4"/>
          <p:cNvSpPr>
            <a:spLocks noGrp="1"/>
          </p:cNvSpPr>
          <p:nvPr>
            <p:ph type="body" sz="quarter" idx="14"/>
          </p:nvPr>
        </p:nvSpPr>
        <p:spPr/>
        <p:txBody>
          <a:bodyPr/>
          <a:lstStyle/>
          <a:p>
            <a:r>
              <a:rPr lang="en-US" dirty="0"/>
              <a:t>Matt </a:t>
            </a:r>
            <a:r>
              <a:rPr lang="en-US" dirty="0" smtClean="0"/>
              <a:t>Masson - matt.masson@microsoft.com</a:t>
            </a:r>
            <a:endParaRPr lang="en-US" dirty="0"/>
          </a:p>
          <a:p>
            <a:r>
              <a:rPr lang="en-US" dirty="0"/>
              <a:t>Senior Program Manager</a:t>
            </a:r>
          </a:p>
          <a:p>
            <a:r>
              <a:rPr lang="en-US" dirty="0"/>
              <a:t>Microsoft</a:t>
            </a:r>
          </a:p>
        </p:txBody>
      </p:sp>
      <p:sp>
        <p:nvSpPr>
          <p:cNvPr id="2" name="Text Placeholder 1"/>
          <p:cNvSpPr>
            <a:spLocks noGrp="1"/>
          </p:cNvSpPr>
          <p:nvPr>
            <p:ph type="body" sz="quarter" idx="15"/>
          </p:nvPr>
        </p:nvSpPr>
        <p:spPr/>
        <p:txBody>
          <a:bodyPr/>
          <a:lstStyle/>
          <a:p>
            <a:r>
              <a:rPr lang="en-US" dirty="0" smtClean="0"/>
              <a:t>SPC369</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3311676"/>
          </a:xfrm>
        </p:spPr>
        <p:txBody>
          <a:bodyPr/>
          <a:lstStyle/>
          <a:p>
            <a:r>
              <a:rPr lang="en-US" dirty="0" smtClean="0"/>
              <a:t>Power BI overview for the IT Pro</a:t>
            </a:r>
          </a:p>
          <a:p>
            <a:pPr lvl="1"/>
            <a:r>
              <a:rPr lang="en-US" dirty="0" smtClean="0"/>
              <a:t>Excel (client)</a:t>
            </a:r>
          </a:p>
          <a:p>
            <a:pPr lvl="1"/>
            <a:r>
              <a:rPr lang="en-US" dirty="0" smtClean="0"/>
              <a:t>Administration (cloud)</a:t>
            </a:r>
          </a:p>
          <a:p>
            <a:pPr lvl="1"/>
            <a:r>
              <a:rPr lang="en-US" dirty="0" smtClean="0"/>
              <a:t>Collaboration and consumption (end user)</a:t>
            </a:r>
          </a:p>
          <a:p>
            <a:r>
              <a:rPr lang="en-US" dirty="0" smtClean="0"/>
              <a:t>How Power BI is used by the engineering team</a:t>
            </a:r>
          </a:p>
          <a:p>
            <a:r>
              <a:rPr lang="en-US" dirty="0" smtClean="0"/>
              <a:t>Demos</a:t>
            </a:r>
            <a:endParaRPr lang="en-US" dirty="0"/>
          </a:p>
        </p:txBody>
      </p:sp>
      <p:sp>
        <p:nvSpPr>
          <p:cNvPr id="4" name="Title 3"/>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53480507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995710" y="1950792"/>
            <a:ext cx="4373697" cy="2428413"/>
          </a:xfrm>
          <a:prstGeom prst="rect">
            <a:avLst/>
          </a:prstGeom>
        </p:spPr>
      </p:pic>
      <p:pic>
        <p:nvPicPr>
          <p:cNvPr id="57" name="Picture 56"/>
          <p:cNvPicPr>
            <a:picLocks noChangeAspect="1"/>
          </p:cNvPicPr>
          <p:nvPr/>
        </p:nvPicPr>
        <p:blipFill rotWithShape="1">
          <a:blip r:embed="rId6" cstate="screen">
            <a:extLst>
              <a:ext uri="{28A0092B-C50C-407E-A947-70E740481C1C}">
                <a14:useLocalDpi xmlns:a14="http://schemas.microsoft.com/office/drawing/2010/main"/>
              </a:ext>
            </a:extLst>
          </a:blip>
          <a:srcRect t="-21416"/>
          <a:stretch/>
        </p:blipFill>
        <p:spPr>
          <a:xfrm>
            <a:off x="1193720" y="1943412"/>
            <a:ext cx="4369797" cy="2435794"/>
          </a:xfrm>
          <a:prstGeom prst="rect">
            <a:avLst/>
          </a:prstGeom>
        </p:spPr>
      </p:pic>
      <p:sp>
        <p:nvSpPr>
          <p:cNvPr id="2" name="Title 1"/>
          <p:cNvSpPr>
            <a:spLocks noGrp="1"/>
          </p:cNvSpPr>
          <p:nvPr>
            <p:ph type="title"/>
          </p:nvPr>
        </p:nvSpPr>
        <p:spPr/>
        <p:txBody>
          <a:bodyPr/>
          <a:lstStyle/>
          <a:p>
            <a:pPr lvl="0"/>
            <a:r>
              <a:rPr lang="en-US" smtClean="0"/>
              <a:t>Microsoft Power BI for Office 365</a:t>
            </a:r>
            <a:endParaRPr lang="en-US" dirty="0"/>
          </a:p>
        </p:txBody>
      </p:sp>
      <p:sp>
        <p:nvSpPr>
          <p:cNvPr id="43" name="Rectangle 42"/>
          <p:cNvSpPr/>
          <p:nvPr/>
        </p:nvSpPr>
        <p:spPr bwMode="auto">
          <a:xfrm>
            <a:off x="6984731" y="1943412"/>
            <a:ext cx="4392742" cy="849364"/>
          </a:xfrm>
          <a:prstGeom prst="rect">
            <a:avLst/>
          </a:prstGeom>
          <a:solidFill>
            <a:srgbClr val="FF8C00"/>
          </a:solidFill>
          <a:ln w="38100" cap="flat" cmpd="sng" algn="ctr">
            <a:noFill/>
            <a:prstDash val="solid"/>
            <a:headEnd type="none" w="med" len="med"/>
            <a:tailEnd type="none" w="med" len="med"/>
          </a:ln>
          <a:effectLst/>
        </p:spPr>
        <p:txBody>
          <a:bodyPr vert="horz" wrap="square" lIns="91440" tIns="91440" rIns="91440" bIns="91440" numCol="1" rtlCol="0" anchor="t" anchorCtr="0" compatLnSpc="1">
            <a:prstTxWarp prst="textNoShape">
              <a:avLst/>
            </a:prstTxWarp>
          </a:bodyPr>
          <a:lstStyle/>
          <a:p>
            <a:pPr defTabSz="932290" fontAlgn="base">
              <a:lnSpc>
                <a:spcPct val="90000"/>
              </a:lnSpc>
              <a:spcBef>
                <a:spcPct val="0"/>
              </a:spcBef>
              <a:spcAft>
                <a:spcPct val="0"/>
              </a:spcAft>
              <a:defRPr/>
            </a:pPr>
            <a:r>
              <a:rPr lang="en-US" sz="3100" kern="0" spc="-41" dirty="0" smtClean="0">
                <a:gradFill>
                  <a:gsLst>
                    <a:gs pos="0">
                      <a:srgbClr val="FFFFFF"/>
                    </a:gs>
                    <a:gs pos="100000">
                      <a:srgbClr val="FFFFFF"/>
                    </a:gs>
                  </a:gsLst>
                  <a:lin ang="5400000" scaled="0"/>
                </a:gradFill>
                <a:latin typeface="Segoe UI Light" pitchFamily="34" charset="0"/>
              </a:rPr>
              <a:t>Collaborate in Office 365</a:t>
            </a:r>
            <a:br>
              <a:rPr lang="en-US" sz="3100" kern="0" spc="-41" dirty="0" smtClean="0">
                <a:gradFill>
                  <a:gsLst>
                    <a:gs pos="0">
                      <a:srgbClr val="FFFFFF"/>
                    </a:gs>
                    <a:gs pos="100000">
                      <a:srgbClr val="FFFFFF"/>
                    </a:gs>
                  </a:gsLst>
                  <a:lin ang="5400000" scaled="0"/>
                </a:gradFill>
                <a:latin typeface="Segoe UI Light" pitchFamily="34" charset="0"/>
              </a:rPr>
            </a:br>
            <a:r>
              <a:rPr lang="en-US" i="1" dirty="0" smtClean="0">
                <a:solidFill>
                  <a:srgbClr val="FFFFFF"/>
                </a:solidFill>
              </a:rPr>
              <a:t>1 </a:t>
            </a:r>
            <a:r>
              <a:rPr lang="en-US" i="1" dirty="0">
                <a:solidFill>
                  <a:srgbClr val="FFFFFF"/>
                </a:solidFill>
              </a:rPr>
              <a:t>in 4 </a:t>
            </a:r>
            <a:r>
              <a:rPr lang="en-US" i="1" dirty="0" smtClean="0">
                <a:solidFill>
                  <a:srgbClr val="FFFFFF"/>
                </a:solidFill>
              </a:rPr>
              <a:t>enterprise customers on Office </a:t>
            </a:r>
            <a:r>
              <a:rPr lang="en-US" i="1" dirty="0">
                <a:solidFill>
                  <a:srgbClr val="FFFFFF"/>
                </a:solidFill>
              </a:rPr>
              <a:t>365</a:t>
            </a:r>
          </a:p>
          <a:p>
            <a:pPr defTabSz="932290" fontAlgn="base">
              <a:lnSpc>
                <a:spcPct val="90000"/>
              </a:lnSpc>
              <a:spcBef>
                <a:spcPct val="0"/>
              </a:spcBef>
              <a:spcAft>
                <a:spcPct val="0"/>
              </a:spcAft>
              <a:defRPr/>
            </a:pPr>
            <a:endParaRPr lang="en-US" sz="3100" kern="0" spc="-41" dirty="0">
              <a:gradFill>
                <a:gsLst>
                  <a:gs pos="0">
                    <a:srgbClr val="FFFFFF"/>
                  </a:gs>
                  <a:gs pos="100000">
                    <a:srgbClr val="FFFFFF"/>
                  </a:gs>
                </a:gsLst>
                <a:lin ang="5400000" scaled="0"/>
              </a:gradFill>
              <a:latin typeface="Segoe UI Light" pitchFamily="34" charset="0"/>
            </a:endParaRPr>
          </a:p>
        </p:txBody>
      </p:sp>
      <p:sp>
        <p:nvSpPr>
          <p:cNvPr id="45" name="Rectangle 44"/>
          <p:cNvSpPr/>
          <p:nvPr/>
        </p:nvSpPr>
        <p:spPr bwMode="auto">
          <a:xfrm>
            <a:off x="1186990" y="1943410"/>
            <a:ext cx="4389120" cy="849365"/>
          </a:xfrm>
          <a:prstGeom prst="rect">
            <a:avLst/>
          </a:prstGeom>
          <a:solidFill>
            <a:schemeClr val="accent2"/>
          </a:solidFill>
          <a:ln w="38100" cap="flat" cmpd="sng" algn="ctr">
            <a:noFill/>
            <a:prstDash val="solid"/>
            <a:headEnd type="none" w="med" len="med"/>
            <a:tailEnd type="none" w="med" len="med"/>
          </a:ln>
          <a:effectLst/>
        </p:spPr>
        <p:txBody>
          <a:bodyPr vert="horz" wrap="square" lIns="91440" tIns="91440" rIns="91440" bIns="139891" numCol="1" rtlCol="0" anchor="t" anchorCtr="0" compatLnSpc="1">
            <a:prstTxWarp prst="textNoShape">
              <a:avLst/>
            </a:prstTxWarp>
          </a:bodyPr>
          <a:lstStyle/>
          <a:p>
            <a:pPr defTabSz="932290" fontAlgn="base">
              <a:lnSpc>
                <a:spcPct val="90000"/>
              </a:lnSpc>
              <a:spcBef>
                <a:spcPct val="0"/>
              </a:spcBef>
              <a:spcAft>
                <a:spcPct val="0"/>
              </a:spcAft>
              <a:defRPr/>
            </a:pPr>
            <a:r>
              <a:rPr lang="en-US" sz="3100" kern="0" spc="-41" dirty="0" smtClean="0">
                <a:gradFill>
                  <a:gsLst>
                    <a:gs pos="0">
                      <a:srgbClr val="FFFFFF"/>
                    </a:gs>
                    <a:gs pos="100000">
                      <a:srgbClr val="FFFFFF"/>
                    </a:gs>
                  </a:gsLst>
                  <a:lin ang="5400000" scaled="0"/>
                </a:gradFill>
                <a:latin typeface="Segoe UI Light" pitchFamily="34" charset="0"/>
              </a:rPr>
              <a:t>Insights in Excel</a:t>
            </a:r>
            <a:br>
              <a:rPr lang="en-US" sz="3100" kern="0" spc="-41" dirty="0" smtClean="0">
                <a:gradFill>
                  <a:gsLst>
                    <a:gs pos="0">
                      <a:srgbClr val="FFFFFF"/>
                    </a:gs>
                    <a:gs pos="100000">
                      <a:srgbClr val="FFFFFF"/>
                    </a:gs>
                  </a:gsLst>
                  <a:lin ang="5400000" scaled="0"/>
                </a:gradFill>
                <a:latin typeface="Segoe UI Light" pitchFamily="34" charset="0"/>
              </a:rPr>
            </a:br>
            <a:r>
              <a:rPr lang="en-US" i="1" dirty="0">
                <a:solidFill>
                  <a:srgbClr val="FFFFFF"/>
                </a:solidFill>
              </a:rPr>
              <a:t>1 Billion </a:t>
            </a:r>
            <a:r>
              <a:rPr lang="en-US" i="1" dirty="0" smtClean="0">
                <a:solidFill>
                  <a:srgbClr val="FFFFFF"/>
                </a:solidFill>
              </a:rPr>
              <a:t>Office Users</a:t>
            </a:r>
            <a:endParaRPr lang="en-US" i="1" dirty="0">
              <a:solidFill>
                <a:srgbClr val="FFFFFF"/>
              </a:solidFill>
            </a:endParaRPr>
          </a:p>
          <a:p>
            <a:pPr defTabSz="932290" fontAlgn="base">
              <a:lnSpc>
                <a:spcPct val="90000"/>
              </a:lnSpc>
              <a:spcBef>
                <a:spcPct val="0"/>
              </a:spcBef>
              <a:spcAft>
                <a:spcPct val="0"/>
              </a:spcAft>
              <a:defRPr/>
            </a:pPr>
            <a:endParaRPr lang="en-US" sz="3100" kern="0" spc="-41" dirty="0">
              <a:gradFill>
                <a:gsLst>
                  <a:gs pos="0">
                    <a:srgbClr val="FFFFFF"/>
                  </a:gs>
                  <a:gs pos="100000">
                    <a:srgbClr val="FFFFFF"/>
                  </a:gs>
                </a:gsLst>
                <a:lin ang="5400000" scaled="0"/>
              </a:gradFill>
              <a:latin typeface="Segoe UI Light" pitchFamily="34" charset="0"/>
            </a:endParaRPr>
          </a:p>
        </p:txBody>
      </p:sp>
      <p:sp>
        <p:nvSpPr>
          <p:cNvPr id="37" name="Rectangle 36"/>
          <p:cNvSpPr/>
          <p:nvPr/>
        </p:nvSpPr>
        <p:spPr bwMode="auto">
          <a:xfrm>
            <a:off x="2691425" y="4519452"/>
            <a:ext cx="1371600" cy="1371600"/>
          </a:xfrm>
          <a:prstGeom prst="rect">
            <a:avLst/>
          </a:prstGeom>
          <a:solidFill>
            <a:schemeClr val="accent2"/>
          </a:solidFill>
          <a:ln w="38100" cap="flat" cmpd="sng" algn="ctr">
            <a:noFill/>
            <a:prstDash val="solid"/>
            <a:headEnd type="none" w="med" len="med"/>
            <a:tailEnd type="none" w="med" len="med"/>
          </a:ln>
          <a:effectLst/>
        </p:spPr>
        <p:txBody>
          <a:bodyPr vert="horz" wrap="square" lIns="93256" tIns="91440" rIns="93256" bIns="91440" numCol="1" rtlCol="0" anchor="t" anchorCtr="0" compatLnSpc="1">
            <a:prstTxWarp prst="textNoShape">
              <a:avLst/>
            </a:prstTxWarp>
          </a:bodyPr>
          <a:lstStyle/>
          <a:p>
            <a:pPr defTabSz="932290" fontAlgn="base">
              <a:lnSpc>
                <a:spcPct val="90000"/>
              </a:lnSpc>
              <a:spcBef>
                <a:spcPct val="0"/>
              </a:spcBef>
              <a:spcAft>
                <a:spcPct val="0"/>
              </a:spcAft>
            </a:pPr>
            <a:r>
              <a:rPr lang="en-US" kern="0" dirty="0">
                <a:solidFill>
                  <a:srgbClr val="FFFFFF"/>
                </a:solidFill>
                <a:ea typeface="Segoe UI" pitchFamily="34" charset="0"/>
                <a:cs typeface="Segoe UI" pitchFamily="34" charset="0"/>
              </a:rPr>
              <a:t>Analyze</a:t>
            </a:r>
          </a:p>
        </p:txBody>
      </p:sp>
      <p:grpSp>
        <p:nvGrpSpPr>
          <p:cNvPr id="30" name="Group 29"/>
          <p:cNvGrpSpPr/>
          <p:nvPr/>
        </p:nvGrpSpPr>
        <p:grpSpPr>
          <a:xfrm flipH="1">
            <a:off x="3069777" y="4962937"/>
            <a:ext cx="529777" cy="733737"/>
            <a:chOff x="1539997" y="3645051"/>
            <a:chExt cx="800271" cy="1108369"/>
          </a:xfrm>
          <a:solidFill>
            <a:schemeClr val="bg1"/>
          </a:solidFill>
        </p:grpSpPr>
        <p:sp>
          <p:nvSpPr>
            <p:cNvPr id="31" name="Rectangle 24"/>
            <p:cNvSpPr/>
            <p:nvPr/>
          </p:nvSpPr>
          <p:spPr>
            <a:xfrm>
              <a:off x="1539997" y="3645051"/>
              <a:ext cx="800271" cy="1108369"/>
            </a:xfrm>
            <a:custGeom>
              <a:avLst/>
              <a:gdLst/>
              <a:ahLst/>
              <a:cxnLst/>
              <a:rect l="l" t="t" r="r" b="b"/>
              <a:pathLst>
                <a:path w="1518158" h="2102639">
                  <a:moveTo>
                    <a:pt x="664962" y="48"/>
                  </a:moveTo>
                  <a:cubicBezTo>
                    <a:pt x="990735" y="4734"/>
                    <a:pt x="1250103" y="195355"/>
                    <a:pt x="1311820" y="389100"/>
                  </a:cubicBezTo>
                  <a:cubicBezTo>
                    <a:pt x="1373537" y="582844"/>
                    <a:pt x="1310258" y="419568"/>
                    <a:pt x="1400880" y="656280"/>
                  </a:cubicBezTo>
                  <a:cubicBezTo>
                    <a:pt x="1411818" y="757059"/>
                    <a:pt x="1339163" y="742996"/>
                    <a:pt x="1358694" y="815651"/>
                  </a:cubicBezTo>
                  <a:cubicBezTo>
                    <a:pt x="1378225" y="888305"/>
                    <a:pt x="1514158" y="1033614"/>
                    <a:pt x="1518064" y="1092206"/>
                  </a:cubicBezTo>
                  <a:cubicBezTo>
                    <a:pt x="1521971" y="1150798"/>
                    <a:pt x="1404005" y="1135955"/>
                    <a:pt x="1382130" y="1167204"/>
                  </a:cubicBezTo>
                  <a:cubicBezTo>
                    <a:pt x="1360256" y="1198453"/>
                    <a:pt x="1390724" y="1255483"/>
                    <a:pt x="1386818" y="1279701"/>
                  </a:cubicBezTo>
                  <a:cubicBezTo>
                    <a:pt x="1382912" y="1303919"/>
                    <a:pt x="1361038" y="1303137"/>
                    <a:pt x="1358694" y="1312512"/>
                  </a:cubicBezTo>
                  <a:cubicBezTo>
                    <a:pt x="1356350" y="1321887"/>
                    <a:pt x="1382912" y="1320325"/>
                    <a:pt x="1372756" y="1335949"/>
                  </a:cubicBezTo>
                  <a:cubicBezTo>
                    <a:pt x="1362600" y="1351574"/>
                    <a:pt x="1313382" y="1359387"/>
                    <a:pt x="1297758" y="1406260"/>
                  </a:cubicBezTo>
                  <a:cubicBezTo>
                    <a:pt x="1282134" y="1453134"/>
                    <a:pt x="1409474" y="1567974"/>
                    <a:pt x="1279008" y="1617192"/>
                  </a:cubicBezTo>
                  <a:cubicBezTo>
                    <a:pt x="1148544" y="1666410"/>
                    <a:pt x="978235" y="1565631"/>
                    <a:pt x="936830" y="1645316"/>
                  </a:cubicBezTo>
                  <a:cubicBezTo>
                    <a:pt x="895425" y="1725002"/>
                    <a:pt x="843864" y="1864060"/>
                    <a:pt x="1030577" y="2095304"/>
                  </a:cubicBezTo>
                  <a:cubicBezTo>
                    <a:pt x="762616" y="2092179"/>
                    <a:pt x="244660" y="2113272"/>
                    <a:pt x="18105" y="2095304"/>
                  </a:cubicBezTo>
                  <a:cubicBezTo>
                    <a:pt x="72790" y="1927340"/>
                    <a:pt x="250130" y="1765625"/>
                    <a:pt x="247786" y="1537506"/>
                  </a:cubicBezTo>
                  <a:cubicBezTo>
                    <a:pt x="245442" y="1309387"/>
                    <a:pt x="51697" y="1118768"/>
                    <a:pt x="4042" y="726591"/>
                  </a:cubicBezTo>
                  <a:cubicBezTo>
                    <a:pt x="-20283" y="526408"/>
                    <a:pt x="67548" y="340065"/>
                    <a:pt x="203379" y="206900"/>
                  </a:cubicBezTo>
                  <a:lnTo>
                    <a:pt x="203379" y="206708"/>
                  </a:lnTo>
                  <a:lnTo>
                    <a:pt x="203605" y="206708"/>
                  </a:lnTo>
                  <a:cubicBezTo>
                    <a:pt x="332512" y="77755"/>
                    <a:pt x="505564" y="-2246"/>
                    <a:pt x="664962" y="4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dirty="0">
                <a:solidFill>
                  <a:srgbClr val="FFFFFF"/>
                </a:solidFill>
              </a:endParaRPr>
            </a:p>
          </p:txBody>
        </p:sp>
        <p:sp>
          <p:nvSpPr>
            <p:cNvPr id="33" name="Freeform 32"/>
            <p:cNvSpPr>
              <a:spLocks noEditPoints="1"/>
            </p:cNvSpPr>
            <p:nvPr/>
          </p:nvSpPr>
          <p:spPr bwMode="black">
            <a:xfrm rot="17995606">
              <a:off x="1607408" y="3764955"/>
              <a:ext cx="429800" cy="337492"/>
            </a:xfrm>
            <a:custGeom>
              <a:avLst/>
              <a:gdLst>
                <a:gd name="T0" fmla="*/ 1304 w 1423"/>
                <a:gd name="T1" fmla="*/ 301 h 1114"/>
                <a:gd name="T2" fmla="*/ 1302 w 1423"/>
                <a:gd name="T3" fmla="*/ 297 h 1114"/>
                <a:gd name="T4" fmla="*/ 719 w 1423"/>
                <a:gd name="T5" fmla="*/ 113 h 1114"/>
                <a:gd name="T6" fmla="*/ 496 w 1423"/>
                <a:gd name="T7" fmla="*/ 416 h 1114"/>
                <a:gd name="T8" fmla="*/ 441 w 1423"/>
                <a:gd name="T9" fmla="*/ 482 h 1114"/>
                <a:gd name="T10" fmla="*/ 375 w 1423"/>
                <a:gd name="T11" fmla="*/ 536 h 1114"/>
                <a:gd name="T12" fmla="*/ 290 w 1423"/>
                <a:gd name="T13" fmla="*/ 648 h 1114"/>
                <a:gd name="T14" fmla="*/ 470 w 1423"/>
                <a:gd name="T15" fmla="*/ 973 h 1114"/>
                <a:gd name="T16" fmla="*/ 610 w 1423"/>
                <a:gd name="T17" fmla="*/ 960 h 1114"/>
                <a:gd name="T18" fmla="*/ 775 w 1423"/>
                <a:gd name="T19" fmla="*/ 921 h 1114"/>
                <a:gd name="T20" fmla="*/ 932 w 1423"/>
                <a:gd name="T21" fmla="*/ 927 h 1114"/>
                <a:gd name="T22" fmla="*/ 1151 w 1423"/>
                <a:gd name="T23" fmla="*/ 893 h 1114"/>
                <a:gd name="T24" fmla="*/ 1304 w 1423"/>
                <a:gd name="T25" fmla="*/ 301 h 1114"/>
                <a:gd name="T26" fmla="*/ 1024 w 1423"/>
                <a:gd name="T27" fmla="*/ 311 h 1114"/>
                <a:gd name="T28" fmla="*/ 1024 w 1423"/>
                <a:gd name="T29" fmla="*/ 311 h 1114"/>
                <a:gd name="T30" fmla="*/ 873 w 1423"/>
                <a:gd name="T31" fmla="*/ 299 h 1114"/>
                <a:gd name="T32" fmla="*/ 873 w 1423"/>
                <a:gd name="T33" fmla="*/ 299 h 1114"/>
                <a:gd name="T34" fmla="*/ 799 w 1423"/>
                <a:gd name="T35" fmla="*/ 278 h 1114"/>
                <a:gd name="T36" fmla="*/ 821 w 1423"/>
                <a:gd name="T37" fmla="*/ 203 h 1114"/>
                <a:gd name="T38" fmla="*/ 828 w 1423"/>
                <a:gd name="T39" fmla="*/ 200 h 1114"/>
                <a:gd name="T40" fmla="*/ 1101 w 1423"/>
                <a:gd name="T41" fmla="*/ 234 h 1114"/>
                <a:gd name="T42" fmla="*/ 1108 w 1423"/>
                <a:gd name="T43" fmla="*/ 244 h 1114"/>
                <a:gd name="T44" fmla="*/ 1087 w 1423"/>
                <a:gd name="T45" fmla="*/ 318 h 1114"/>
                <a:gd name="T46" fmla="*/ 1024 w 1423"/>
                <a:gd name="T47" fmla="*/ 311 h 1114"/>
                <a:gd name="T48" fmla="*/ 14 w 1423"/>
                <a:gd name="T49" fmla="*/ 967 h 1114"/>
                <a:gd name="T50" fmla="*/ 53 w 1423"/>
                <a:gd name="T51" fmla="*/ 1037 h 1114"/>
                <a:gd name="T52" fmla="*/ 115 w 1423"/>
                <a:gd name="T53" fmla="*/ 1064 h 1114"/>
                <a:gd name="T54" fmla="*/ 24 w 1423"/>
                <a:gd name="T55" fmla="*/ 900 h 1114"/>
                <a:gd name="T56" fmla="*/ 14 w 1423"/>
                <a:gd name="T57" fmla="*/ 967 h 1114"/>
                <a:gd name="T58" fmla="*/ 400 w 1423"/>
                <a:gd name="T59" fmla="*/ 959 h 1114"/>
                <a:gd name="T60" fmla="*/ 265 w 1423"/>
                <a:gd name="T61" fmla="*/ 714 h 1114"/>
                <a:gd name="T62" fmla="*/ 190 w 1423"/>
                <a:gd name="T63" fmla="*/ 686 h 1114"/>
                <a:gd name="T64" fmla="*/ 175 w 1423"/>
                <a:gd name="T65" fmla="*/ 764 h 1114"/>
                <a:gd name="T66" fmla="*/ 310 w 1423"/>
                <a:gd name="T67" fmla="*/ 1008 h 1114"/>
                <a:gd name="T68" fmla="*/ 385 w 1423"/>
                <a:gd name="T69" fmla="*/ 1037 h 1114"/>
                <a:gd name="T70" fmla="*/ 400 w 1423"/>
                <a:gd name="T71" fmla="*/ 959 h 1114"/>
                <a:gd name="T72" fmla="*/ 266 w 1423"/>
                <a:gd name="T73" fmla="*/ 1026 h 1114"/>
                <a:gd name="T74" fmla="*/ 136 w 1423"/>
                <a:gd name="T75" fmla="*/ 792 h 1114"/>
                <a:gd name="T76" fmla="*/ 65 w 1423"/>
                <a:gd name="T77" fmla="*/ 764 h 1114"/>
                <a:gd name="T78" fmla="*/ 50 w 1423"/>
                <a:gd name="T79" fmla="*/ 840 h 1114"/>
                <a:gd name="T80" fmla="*/ 180 w 1423"/>
                <a:gd name="T81" fmla="*/ 1074 h 1114"/>
                <a:gd name="T82" fmla="*/ 251 w 1423"/>
                <a:gd name="T83" fmla="*/ 1101 h 1114"/>
                <a:gd name="T84" fmla="*/ 266 w 1423"/>
                <a:gd name="T85" fmla="*/ 1026 h 1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23" h="1114">
                  <a:moveTo>
                    <a:pt x="1304" y="301"/>
                  </a:moveTo>
                  <a:cubicBezTo>
                    <a:pt x="1303" y="298"/>
                    <a:pt x="1304" y="300"/>
                    <a:pt x="1302" y="297"/>
                  </a:cubicBezTo>
                  <a:cubicBezTo>
                    <a:pt x="1184" y="83"/>
                    <a:pt x="922" y="0"/>
                    <a:pt x="719" y="113"/>
                  </a:cubicBezTo>
                  <a:cubicBezTo>
                    <a:pt x="602" y="177"/>
                    <a:pt x="570" y="311"/>
                    <a:pt x="496" y="416"/>
                  </a:cubicBezTo>
                  <a:cubicBezTo>
                    <a:pt x="476" y="444"/>
                    <a:pt x="458" y="465"/>
                    <a:pt x="441" y="482"/>
                  </a:cubicBezTo>
                  <a:cubicBezTo>
                    <a:pt x="418" y="504"/>
                    <a:pt x="397" y="520"/>
                    <a:pt x="375" y="536"/>
                  </a:cubicBezTo>
                  <a:cubicBezTo>
                    <a:pt x="334" y="566"/>
                    <a:pt x="296" y="593"/>
                    <a:pt x="290" y="648"/>
                  </a:cubicBezTo>
                  <a:cubicBezTo>
                    <a:pt x="470" y="973"/>
                    <a:pt x="470" y="973"/>
                    <a:pt x="470" y="973"/>
                  </a:cubicBezTo>
                  <a:cubicBezTo>
                    <a:pt x="519" y="997"/>
                    <a:pt x="563" y="978"/>
                    <a:pt x="610" y="960"/>
                  </a:cubicBezTo>
                  <a:cubicBezTo>
                    <a:pt x="654" y="943"/>
                    <a:pt x="697" y="925"/>
                    <a:pt x="775" y="921"/>
                  </a:cubicBezTo>
                  <a:cubicBezTo>
                    <a:pt x="827" y="918"/>
                    <a:pt x="880" y="924"/>
                    <a:pt x="932" y="927"/>
                  </a:cubicBezTo>
                  <a:cubicBezTo>
                    <a:pt x="1008" y="932"/>
                    <a:pt x="1082" y="931"/>
                    <a:pt x="1151" y="893"/>
                  </a:cubicBezTo>
                  <a:cubicBezTo>
                    <a:pt x="1354" y="780"/>
                    <a:pt x="1423" y="515"/>
                    <a:pt x="1304" y="301"/>
                  </a:cubicBezTo>
                  <a:close/>
                  <a:moveTo>
                    <a:pt x="1024" y="311"/>
                  </a:moveTo>
                  <a:cubicBezTo>
                    <a:pt x="1024" y="311"/>
                    <a:pt x="1024" y="311"/>
                    <a:pt x="1024" y="311"/>
                  </a:cubicBezTo>
                  <a:cubicBezTo>
                    <a:pt x="983" y="270"/>
                    <a:pt x="917" y="279"/>
                    <a:pt x="873" y="299"/>
                  </a:cubicBezTo>
                  <a:cubicBezTo>
                    <a:pt x="873" y="299"/>
                    <a:pt x="873" y="299"/>
                    <a:pt x="873" y="299"/>
                  </a:cubicBezTo>
                  <a:cubicBezTo>
                    <a:pt x="847" y="313"/>
                    <a:pt x="814" y="304"/>
                    <a:pt x="799" y="278"/>
                  </a:cubicBezTo>
                  <a:cubicBezTo>
                    <a:pt x="785" y="251"/>
                    <a:pt x="794" y="218"/>
                    <a:pt x="821" y="203"/>
                  </a:cubicBezTo>
                  <a:cubicBezTo>
                    <a:pt x="823" y="202"/>
                    <a:pt x="828" y="200"/>
                    <a:pt x="828" y="200"/>
                  </a:cubicBezTo>
                  <a:cubicBezTo>
                    <a:pt x="927" y="155"/>
                    <a:pt x="1035" y="168"/>
                    <a:pt x="1101" y="234"/>
                  </a:cubicBezTo>
                  <a:cubicBezTo>
                    <a:pt x="1101" y="234"/>
                    <a:pt x="1106" y="240"/>
                    <a:pt x="1108" y="244"/>
                  </a:cubicBezTo>
                  <a:cubicBezTo>
                    <a:pt x="1122" y="270"/>
                    <a:pt x="1113" y="303"/>
                    <a:pt x="1087" y="318"/>
                  </a:cubicBezTo>
                  <a:cubicBezTo>
                    <a:pt x="1066" y="329"/>
                    <a:pt x="1041" y="326"/>
                    <a:pt x="1024" y="311"/>
                  </a:cubicBezTo>
                  <a:close/>
                  <a:moveTo>
                    <a:pt x="14" y="967"/>
                  </a:moveTo>
                  <a:cubicBezTo>
                    <a:pt x="53" y="1037"/>
                    <a:pt x="53" y="1037"/>
                    <a:pt x="53" y="1037"/>
                  </a:cubicBezTo>
                  <a:cubicBezTo>
                    <a:pt x="67" y="1062"/>
                    <a:pt x="94" y="1074"/>
                    <a:pt x="115" y="1064"/>
                  </a:cubicBezTo>
                  <a:cubicBezTo>
                    <a:pt x="24" y="900"/>
                    <a:pt x="24" y="900"/>
                    <a:pt x="24" y="900"/>
                  </a:cubicBezTo>
                  <a:cubicBezTo>
                    <a:pt x="5" y="912"/>
                    <a:pt x="0" y="941"/>
                    <a:pt x="14" y="967"/>
                  </a:cubicBezTo>
                  <a:close/>
                  <a:moveTo>
                    <a:pt x="400" y="959"/>
                  </a:moveTo>
                  <a:cubicBezTo>
                    <a:pt x="265" y="714"/>
                    <a:pt x="265" y="714"/>
                    <a:pt x="265" y="714"/>
                  </a:cubicBezTo>
                  <a:cubicBezTo>
                    <a:pt x="248" y="685"/>
                    <a:pt x="215" y="672"/>
                    <a:pt x="190" y="686"/>
                  </a:cubicBezTo>
                  <a:cubicBezTo>
                    <a:pt x="166" y="699"/>
                    <a:pt x="159" y="734"/>
                    <a:pt x="175" y="764"/>
                  </a:cubicBezTo>
                  <a:cubicBezTo>
                    <a:pt x="310" y="1008"/>
                    <a:pt x="310" y="1008"/>
                    <a:pt x="310" y="1008"/>
                  </a:cubicBezTo>
                  <a:cubicBezTo>
                    <a:pt x="327" y="1038"/>
                    <a:pt x="360" y="1051"/>
                    <a:pt x="385" y="1037"/>
                  </a:cubicBezTo>
                  <a:cubicBezTo>
                    <a:pt x="410" y="1023"/>
                    <a:pt x="416" y="988"/>
                    <a:pt x="400" y="959"/>
                  </a:cubicBezTo>
                  <a:close/>
                  <a:moveTo>
                    <a:pt x="266" y="1026"/>
                  </a:moveTo>
                  <a:cubicBezTo>
                    <a:pt x="136" y="792"/>
                    <a:pt x="136" y="792"/>
                    <a:pt x="136" y="792"/>
                  </a:cubicBezTo>
                  <a:cubicBezTo>
                    <a:pt x="121" y="764"/>
                    <a:pt x="89" y="751"/>
                    <a:pt x="65" y="764"/>
                  </a:cubicBezTo>
                  <a:cubicBezTo>
                    <a:pt x="41" y="778"/>
                    <a:pt x="35" y="811"/>
                    <a:pt x="50" y="840"/>
                  </a:cubicBezTo>
                  <a:cubicBezTo>
                    <a:pt x="180" y="1074"/>
                    <a:pt x="180" y="1074"/>
                    <a:pt x="180" y="1074"/>
                  </a:cubicBezTo>
                  <a:cubicBezTo>
                    <a:pt x="196" y="1102"/>
                    <a:pt x="228" y="1114"/>
                    <a:pt x="251" y="1101"/>
                  </a:cubicBezTo>
                  <a:cubicBezTo>
                    <a:pt x="275" y="1088"/>
                    <a:pt x="282" y="1055"/>
                    <a:pt x="266" y="1026"/>
                  </a:cubicBez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sz="1600" dirty="0">
                <a:ln>
                  <a:solidFill>
                    <a:srgbClr val="505050">
                      <a:alpha val="0"/>
                    </a:srgbClr>
                  </a:solidFill>
                </a:ln>
                <a:solidFill>
                  <a:srgbClr val="505050"/>
                </a:solidFill>
              </a:endParaRPr>
            </a:p>
          </p:txBody>
        </p:sp>
      </p:grpSp>
      <p:sp>
        <p:nvSpPr>
          <p:cNvPr id="44" name="Rectangle 43"/>
          <p:cNvSpPr/>
          <p:nvPr/>
        </p:nvSpPr>
        <p:spPr bwMode="auto">
          <a:xfrm>
            <a:off x="4201473" y="4519452"/>
            <a:ext cx="1371600" cy="1371600"/>
          </a:xfrm>
          <a:prstGeom prst="rect">
            <a:avLst/>
          </a:prstGeom>
          <a:solidFill>
            <a:schemeClr val="accent2"/>
          </a:solidFill>
          <a:ln w="38100" cap="flat" cmpd="sng" algn="ctr">
            <a:noFill/>
            <a:prstDash val="solid"/>
            <a:headEnd type="none" w="med" len="med"/>
            <a:tailEnd type="none" w="med" len="med"/>
          </a:ln>
          <a:effectLst/>
        </p:spPr>
        <p:txBody>
          <a:bodyPr vert="horz" wrap="square" lIns="93256" tIns="91440" rIns="93256" bIns="91440" numCol="1" rtlCol="0" anchor="t" anchorCtr="0" compatLnSpc="1">
            <a:prstTxWarp prst="textNoShape">
              <a:avLst/>
            </a:prstTxWarp>
          </a:bodyPr>
          <a:lstStyle/>
          <a:p>
            <a:pPr defTabSz="932290" fontAlgn="base">
              <a:lnSpc>
                <a:spcPct val="90000"/>
              </a:lnSpc>
              <a:spcBef>
                <a:spcPct val="0"/>
              </a:spcBef>
              <a:spcAft>
                <a:spcPct val="0"/>
              </a:spcAft>
            </a:pPr>
            <a:r>
              <a:rPr lang="en-US" kern="0" dirty="0">
                <a:solidFill>
                  <a:srgbClr val="FFFFFF"/>
                </a:solidFill>
                <a:ea typeface="Segoe UI" pitchFamily="34" charset="0"/>
                <a:cs typeface="Segoe UI" pitchFamily="34" charset="0"/>
              </a:rPr>
              <a:t>Visualize</a:t>
            </a:r>
          </a:p>
        </p:txBody>
      </p:sp>
      <p:sp>
        <p:nvSpPr>
          <p:cNvPr id="34" name="Freeform 33"/>
          <p:cNvSpPr/>
          <p:nvPr>
            <p:custDataLst>
              <p:tags r:id="rId1"/>
            </p:custDataLst>
          </p:nvPr>
        </p:nvSpPr>
        <p:spPr>
          <a:xfrm>
            <a:off x="4535805" y="4954398"/>
            <a:ext cx="696431" cy="701937"/>
          </a:xfrm>
          <a:custGeom>
            <a:avLst/>
            <a:gdLst/>
            <a:ahLst/>
            <a:cxnLst/>
            <a:rect l="l" t="t" r="r" b="b"/>
            <a:pathLst>
              <a:path w="1188720" h="1198117">
                <a:moveTo>
                  <a:pt x="0" y="1179829"/>
                </a:moveTo>
                <a:lnTo>
                  <a:pt x="1188720" y="1179829"/>
                </a:lnTo>
                <a:lnTo>
                  <a:pt x="1188720" y="1198117"/>
                </a:lnTo>
                <a:lnTo>
                  <a:pt x="0" y="1198117"/>
                </a:lnTo>
                <a:close/>
                <a:moveTo>
                  <a:pt x="85725" y="629228"/>
                </a:moveTo>
                <a:lnTo>
                  <a:pt x="228600" y="629228"/>
                </a:lnTo>
                <a:lnTo>
                  <a:pt x="228600" y="1174749"/>
                </a:lnTo>
                <a:lnTo>
                  <a:pt x="85725" y="1174749"/>
                </a:lnTo>
                <a:close/>
                <a:moveTo>
                  <a:pt x="160954" y="560521"/>
                </a:moveTo>
                <a:lnTo>
                  <a:pt x="134893" y="565433"/>
                </a:lnTo>
                <a:lnTo>
                  <a:pt x="135875" y="570646"/>
                </a:lnTo>
                <a:lnTo>
                  <a:pt x="161936" y="565734"/>
                </a:lnTo>
                <a:close/>
                <a:moveTo>
                  <a:pt x="200045" y="527408"/>
                </a:moveTo>
                <a:lnTo>
                  <a:pt x="95801" y="547055"/>
                </a:lnTo>
                <a:lnTo>
                  <a:pt x="96784" y="552268"/>
                </a:lnTo>
                <a:lnTo>
                  <a:pt x="201028" y="532620"/>
                </a:lnTo>
                <a:close/>
                <a:moveTo>
                  <a:pt x="193530" y="502890"/>
                </a:moveTo>
                <a:lnTo>
                  <a:pt x="102316" y="520082"/>
                </a:lnTo>
                <a:lnTo>
                  <a:pt x="103299" y="525294"/>
                </a:lnTo>
                <a:lnTo>
                  <a:pt x="194512" y="508102"/>
                </a:lnTo>
                <a:close/>
                <a:moveTo>
                  <a:pt x="180500" y="479600"/>
                </a:moveTo>
                <a:lnTo>
                  <a:pt x="115347" y="491880"/>
                </a:lnTo>
                <a:lnTo>
                  <a:pt x="116329" y="497092"/>
                </a:lnTo>
                <a:lnTo>
                  <a:pt x="181482" y="484813"/>
                </a:lnTo>
                <a:close/>
                <a:moveTo>
                  <a:pt x="378883" y="434974"/>
                </a:moveTo>
                <a:lnTo>
                  <a:pt x="521758" y="434974"/>
                </a:lnTo>
                <a:lnTo>
                  <a:pt x="521758" y="1174749"/>
                </a:lnTo>
                <a:lnTo>
                  <a:pt x="378883" y="1174749"/>
                </a:lnTo>
                <a:close/>
                <a:moveTo>
                  <a:pt x="672041" y="225425"/>
                </a:moveTo>
                <a:lnTo>
                  <a:pt x="814916" y="225425"/>
                </a:lnTo>
                <a:lnTo>
                  <a:pt x="814916" y="1174749"/>
                </a:lnTo>
                <a:lnTo>
                  <a:pt x="672041" y="1174749"/>
                </a:lnTo>
                <a:close/>
                <a:moveTo>
                  <a:pt x="144046" y="189143"/>
                </a:moveTo>
                <a:cubicBezTo>
                  <a:pt x="151107" y="189037"/>
                  <a:pt x="156647" y="189144"/>
                  <a:pt x="164251" y="190420"/>
                </a:cubicBezTo>
                <a:cubicBezTo>
                  <a:pt x="171855" y="191696"/>
                  <a:pt x="181740" y="194037"/>
                  <a:pt x="189670" y="196802"/>
                </a:cubicBezTo>
                <a:cubicBezTo>
                  <a:pt x="197599" y="199568"/>
                  <a:pt x="204877" y="202865"/>
                  <a:pt x="211830" y="207013"/>
                </a:cubicBezTo>
                <a:cubicBezTo>
                  <a:pt x="218782" y="211162"/>
                  <a:pt x="225516" y="216161"/>
                  <a:pt x="231382" y="221693"/>
                </a:cubicBezTo>
                <a:cubicBezTo>
                  <a:pt x="237248" y="227224"/>
                  <a:pt x="242679" y="233712"/>
                  <a:pt x="247025" y="240201"/>
                </a:cubicBezTo>
                <a:cubicBezTo>
                  <a:pt x="251370" y="246689"/>
                  <a:pt x="254411" y="253923"/>
                  <a:pt x="257453" y="260624"/>
                </a:cubicBezTo>
                <a:cubicBezTo>
                  <a:pt x="260495" y="267325"/>
                  <a:pt x="263319" y="273282"/>
                  <a:pt x="265274" y="280409"/>
                </a:cubicBezTo>
                <a:cubicBezTo>
                  <a:pt x="267230" y="287536"/>
                  <a:pt x="268967" y="295194"/>
                  <a:pt x="269185" y="303385"/>
                </a:cubicBezTo>
                <a:cubicBezTo>
                  <a:pt x="269402" y="311575"/>
                  <a:pt x="268641" y="320510"/>
                  <a:pt x="266578" y="329552"/>
                </a:cubicBezTo>
                <a:cubicBezTo>
                  <a:pt x="264514" y="338593"/>
                  <a:pt x="261146" y="347528"/>
                  <a:pt x="256801" y="357633"/>
                </a:cubicBezTo>
                <a:cubicBezTo>
                  <a:pt x="252456" y="367738"/>
                  <a:pt x="246373" y="378375"/>
                  <a:pt x="240507" y="390182"/>
                </a:cubicBezTo>
                <a:cubicBezTo>
                  <a:pt x="234641" y="401989"/>
                  <a:pt x="226277" y="418902"/>
                  <a:pt x="221606" y="428476"/>
                </a:cubicBezTo>
                <a:cubicBezTo>
                  <a:pt x="216935" y="438049"/>
                  <a:pt x="213568" y="443048"/>
                  <a:pt x="212481" y="447622"/>
                </a:cubicBezTo>
                <a:cubicBezTo>
                  <a:pt x="211395" y="452196"/>
                  <a:pt x="215414" y="453260"/>
                  <a:pt x="215088" y="455919"/>
                </a:cubicBezTo>
                <a:cubicBezTo>
                  <a:pt x="214762" y="458578"/>
                  <a:pt x="210743" y="461025"/>
                  <a:pt x="210526" y="463578"/>
                </a:cubicBezTo>
                <a:cubicBezTo>
                  <a:pt x="210309" y="466130"/>
                  <a:pt x="214219" y="467620"/>
                  <a:pt x="213785" y="471236"/>
                </a:cubicBezTo>
                <a:lnTo>
                  <a:pt x="207919" y="485277"/>
                </a:lnTo>
                <a:cubicBezTo>
                  <a:pt x="207267" y="489213"/>
                  <a:pt x="209005" y="491766"/>
                  <a:pt x="209874" y="494850"/>
                </a:cubicBezTo>
                <a:cubicBezTo>
                  <a:pt x="210743" y="497935"/>
                  <a:pt x="213567" y="499743"/>
                  <a:pt x="213133" y="503785"/>
                </a:cubicBezTo>
                <a:cubicBezTo>
                  <a:pt x="212698" y="507827"/>
                  <a:pt x="207158" y="514954"/>
                  <a:pt x="207267" y="519102"/>
                </a:cubicBezTo>
                <a:cubicBezTo>
                  <a:pt x="207376" y="523251"/>
                  <a:pt x="213024" y="525166"/>
                  <a:pt x="213785" y="528676"/>
                </a:cubicBezTo>
                <a:lnTo>
                  <a:pt x="211830" y="540164"/>
                </a:lnTo>
                <a:cubicBezTo>
                  <a:pt x="210743" y="542929"/>
                  <a:pt x="207484" y="543461"/>
                  <a:pt x="207267" y="545270"/>
                </a:cubicBezTo>
                <a:cubicBezTo>
                  <a:pt x="207050" y="547078"/>
                  <a:pt x="209440" y="548780"/>
                  <a:pt x="210526" y="551013"/>
                </a:cubicBezTo>
                <a:cubicBezTo>
                  <a:pt x="211612" y="553247"/>
                  <a:pt x="213676" y="555587"/>
                  <a:pt x="213785" y="558672"/>
                </a:cubicBezTo>
                <a:cubicBezTo>
                  <a:pt x="213893" y="561757"/>
                  <a:pt x="213242" y="566437"/>
                  <a:pt x="211178" y="569522"/>
                </a:cubicBezTo>
                <a:cubicBezTo>
                  <a:pt x="209114" y="572606"/>
                  <a:pt x="207593" y="574628"/>
                  <a:pt x="201401" y="577180"/>
                </a:cubicBezTo>
                <a:cubicBezTo>
                  <a:pt x="195209" y="579733"/>
                  <a:pt x="179024" y="582606"/>
                  <a:pt x="174027" y="584839"/>
                </a:cubicBezTo>
                <a:cubicBezTo>
                  <a:pt x="169031" y="587073"/>
                  <a:pt x="172724" y="588137"/>
                  <a:pt x="171420" y="590583"/>
                </a:cubicBezTo>
                <a:cubicBezTo>
                  <a:pt x="170117" y="593030"/>
                  <a:pt x="169248" y="597072"/>
                  <a:pt x="166206" y="599518"/>
                </a:cubicBezTo>
                <a:cubicBezTo>
                  <a:pt x="163164" y="601964"/>
                  <a:pt x="157733" y="604198"/>
                  <a:pt x="153171" y="605262"/>
                </a:cubicBezTo>
                <a:cubicBezTo>
                  <a:pt x="148608" y="606326"/>
                  <a:pt x="142960" y="606645"/>
                  <a:pt x="138832" y="605900"/>
                </a:cubicBezTo>
                <a:cubicBezTo>
                  <a:pt x="134704" y="605156"/>
                  <a:pt x="131011" y="602603"/>
                  <a:pt x="128404" y="600794"/>
                </a:cubicBezTo>
                <a:cubicBezTo>
                  <a:pt x="125797" y="598986"/>
                  <a:pt x="124276" y="597391"/>
                  <a:pt x="123189" y="595051"/>
                </a:cubicBezTo>
                <a:lnTo>
                  <a:pt x="121886" y="586754"/>
                </a:lnTo>
                <a:cubicBezTo>
                  <a:pt x="118084" y="584626"/>
                  <a:pt x="110806" y="581648"/>
                  <a:pt x="110806" y="581648"/>
                </a:cubicBezTo>
                <a:cubicBezTo>
                  <a:pt x="107004" y="580052"/>
                  <a:pt x="100704" y="577712"/>
                  <a:pt x="97119" y="575904"/>
                </a:cubicBezTo>
                <a:cubicBezTo>
                  <a:pt x="93534" y="574096"/>
                  <a:pt x="91471" y="572713"/>
                  <a:pt x="89298" y="570798"/>
                </a:cubicBezTo>
                <a:cubicBezTo>
                  <a:pt x="87125" y="568883"/>
                  <a:pt x="84844" y="566756"/>
                  <a:pt x="84084" y="564416"/>
                </a:cubicBezTo>
                <a:cubicBezTo>
                  <a:pt x="83324" y="562076"/>
                  <a:pt x="83975" y="559417"/>
                  <a:pt x="84736" y="556757"/>
                </a:cubicBezTo>
                <a:lnTo>
                  <a:pt x="88646" y="548461"/>
                </a:lnTo>
                <a:cubicBezTo>
                  <a:pt x="88972" y="546546"/>
                  <a:pt x="87668" y="546759"/>
                  <a:pt x="86691" y="545270"/>
                </a:cubicBezTo>
                <a:cubicBezTo>
                  <a:pt x="85713" y="543780"/>
                  <a:pt x="83650" y="541866"/>
                  <a:pt x="82780" y="539526"/>
                </a:cubicBezTo>
                <a:cubicBezTo>
                  <a:pt x="81911" y="537185"/>
                  <a:pt x="81151" y="533994"/>
                  <a:pt x="81477" y="531229"/>
                </a:cubicBezTo>
                <a:cubicBezTo>
                  <a:pt x="81803" y="528463"/>
                  <a:pt x="83758" y="525166"/>
                  <a:pt x="84736" y="522932"/>
                </a:cubicBezTo>
                <a:cubicBezTo>
                  <a:pt x="85713" y="520698"/>
                  <a:pt x="87451" y="519315"/>
                  <a:pt x="87343" y="517826"/>
                </a:cubicBezTo>
                <a:cubicBezTo>
                  <a:pt x="87234" y="516337"/>
                  <a:pt x="85061" y="515699"/>
                  <a:pt x="84084" y="513997"/>
                </a:cubicBezTo>
                <a:cubicBezTo>
                  <a:pt x="83106" y="512295"/>
                  <a:pt x="81803" y="509955"/>
                  <a:pt x="81477" y="507615"/>
                </a:cubicBezTo>
                <a:cubicBezTo>
                  <a:pt x="81151" y="505274"/>
                  <a:pt x="81042" y="502615"/>
                  <a:pt x="82129" y="499956"/>
                </a:cubicBezTo>
                <a:lnTo>
                  <a:pt x="87994" y="491659"/>
                </a:lnTo>
                <a:cubicBezTo>
                  <a:pt x="88646" y="489319"/>
                  <a:pt x="87125" y="488681"/>
                  <a:pt x="86039" y="485915"/>
                </a:cubicBezTo>
                <a:cubicBezTo>
                  <a:pt x="84953" y="483150"/>
                  <a:pt x="82346" y="478469"/>
                  <a:pt x="81477" y="475065"/>
                </a:cubicBezTo>
                <a:cubicBezTo>
                  <a:pt x="80608" y="471662"/>
                  <a:pt x="80282" y="468790"/>
                  <a:pt x="80825" y="465492"/>
                </a:cubicBezTo>
                <a:cubicBezTo>
                  <a:pt x="81368" y="462195"/>
                  <a:pt x="86148" y="458259"/>
                  <a:pt x="85387" y="453366"/>
                </a:cubicBezTo>
                <a:cubicBezTo>
                  <a:pt x="84627" y="448473"/>
                  <a:pt x="80173" y="444005"/>
                  <a:pt x="76263" y="436134"/>
                </a:cubicBezTo>
                <a:cubicBezTo>
                  <a:pt x="72352" y="428263"/>
                  <a:pt x="68116" y="418583"/>
                  <a:pt x="61924" y="406138"/>
                </a:cubicBezTo>
                <a:cubicBezTo>
                  <a:pt x="55732" y="393693"/>
                  <a:pt x="44761" y="373695"/>
                  <a:pt x="39112" y="361463"/>
                </a:cubicBezTo>
                <a:cubicBezTo>
                  <a:pt x="33464" y="349230"/>
                  <a:pt x="30313" y="342635"/>
                  <a:pt x="28032" y="332743"/>
                </a:cubicBezTo>
                <a:cubicBezTo>
                  <a:pt x="25751" y="322850"/>
                  <a:pt x="24664" y="313064"/>
                  <a:pt x="25425" y="302108"/>
                </a:cubicBezTo>
                <a:cubicBezTo>
                  <a:pt x="26186" y="291152"/>
                  <a:pt x="29118" y="277324"/>
                  <a:pt x="32595" y="267006"/>
                </a:cubicBezTo>
                <a:cubicBezTo>
                  <a:pt x="36071" y="256688"/>
                  <a:pt x="40525" y="248498"/>
                  <a:pt x="46282" y="240201"/>
                </a:cubicBezTo>
                <a:cubicBezTo>
                  <a:pt x="52039" y="231904"/>
                  <a:pt x="58991" y="223820"/>
                  <a:pt x="67138" y="217225"/>
                </a:cubicBezTo>
                <a:cubicBezTo>
                  <a:pt x="75285" y="210630"/>
                  <a:pt x="86039" y="204992"/>
                  <a:pt x="95164" y="200631"/>
                </a:cubicBezTo>
                <a:cubicBezTo>
                  <a:pt x="104289" y="196270"/>
                  <a:pt x="113739" y="192973"/>
                  <a:pt x="121886" y="191058"/>
                </a:cubicBezTo>
                <a:cubicBezTo>
                  <a:pt x="130033" y="189143"/>
                  <a:pt x="136985" y="189250"/>
                  <a:pt x="144046" y="189143"/>
                </a:cubicBezTo>
                <a:close/>
                <a:moveTo>
                  <a:pt x="965198" y="0"/>
                </a:moveTo>
                <a:lnTo>
                  <a:pt x="1108073" y="0"/>
                </a:lnTo>
                <a:lnTo>
                  <a:pt x="1108073" y="1174749"/>
                </a:lnTo>
                <a:lnTo>
                  <a:pt x="965198" y="1174749"/>
                </a:lnTo>
                <a:close/>
              </a:path>
            </a:pathLst>
          </a:custGeom>
          <a:solidFill>
            <a:schemeClr val="bg1"/>
          </a:solidFill>
          <a:ln w="19050" cap="flat" cmpd="sng" algn="ctr">
            <a:noFill/>
            <a:prstDash val="solid"/>
          </a:ln>
          <a:effectLst/>
        </p:spPr>
        <p:txBody>
          <a:bodyPr rtlCol="0" anchor="ctr"/>
          <a:lstStyle/>
          <a:p>
            <a:pPr algn="ctr" defTabSz="914400">
              <a:defRPr/>
            </a:pPr>
            <a:endParaRPr lang="en-US" kern="0">
              <a:solidFill>
                <a:sysClr val="window" lastClr="FFFFFF"/>
              </a:solidFill>
              <a:latin typeface="Arial"/>
            </a:endParaRPr>
          </a:p>
        </p:txBody>
      </p:sp>
      <p:sp>
        <p:nvSpPr>
          <p:cNvPr id="47" name="Rectangle 46"/>
          <p:cNvSpPr/>
          <p:nvPr/>
        </p:nvSpPr>
        <p:spPr bwMode="auto">
          <a:xfrm>
            <a:off x="6993625" y="4519452"/>
            <a:ext cx="1371600" cy="1371600"/>
          </a:xfrm>
          <a:prstGeom prst="rect">
            <a:avLst/>
          </a:prstGeom>
          <a:solidFill>
            <a:srgbClr val="FF8C00"/>
          </a:solidFill>
          <a:ln w="38100" cap="flat" cmpd="sng" algn="ctr">
            <a:noFill/>
            <a:prstDash val="solid"/>
            <a:headEnd type="none" w="med" len="med"/>
            <a:tailEnd type="none" w="med" len="med"/>
          </a:ln>
          <a:effectLst/>
        </p:spPr>
        <p:txBody>
          <a:bodyPr vert="horz" wrap="square" lIns="93256" tIns="91440" rIns="93256" bIns="91440" numCol="1" rtlCol="0" anchor="t" anchorCtr="0" compatLnSpc="1">
            <a:prstTxWarp prst="textNoShape">
              <a:avLst/>
            </a:prstTxWarp>
          </a:bodyPr>
          <a:lstStyle/>
          <a:p>
            <a:pPr defTabSz="932290" fontAlgn="base">
              <a:lnSpc>
                <a:spcPct val="90000"/>
              </a:lnSpc>
              <a:spcBef>
                <a:spcPct val="0"/>
              </a:spcBef>
              <a:spcAft>
                <a:spcPct val="0"/>
              </a:spcAft>
            </a:pPr>
            <a:r>
              <a:rPr lang="en-US" kern="0" dirty="0">
                <a:solidFill>
                  <a:srgbClr val="FFFFFF"/>
                </a:solidFill>
                <a:ea typeface="Segoe UI" pitchFamily="34" charset="0"/>
                <a:cs typeface="Segoe UI" pitchFamily="34" charset="0"/>
              </a:rPr>
              <a:t>Share</a:t>
            </a:r>
          </a:p>
        </p:txBody>
      </p:sp>
      <p:sp>
        <p:nvSpPr>
          <p:cNvPr id="35" name="Freeform 34"/>
          <p:cNvSpPr>
            <a:spLocks/>
          </p:cNvSpPr>
          <p:nvPr/>
        </p:nvSpPr>
        <p:spPr bwMode="auto">
          <a:xfrm>
            <a:off x="7260582" y="4997615"/>
            <a:ext cx="847173" cy="590771"/>
          </a:xfrm>
          <a:custGeom>
            <a:avLst/>
            <a:gdLst/>
            <a:ahLst/>
            <a:cxnLst/>
            <a:rect l="l" t="t" r="r" b="b"/>
            <a:pathLst>
              <a:path w="1822529" h="1109555">
                <a:moveTo>
                  <a:pt x="341442" y="686899"/>
                </a:moveTo>
                <a:cubicBezTo>
                  <a:pt x="376723" y="679869"/>
                  <a:pt x="419060" y="707989"/>
                  <a:pt x="433172" y="750169"/>
                </a:cubicBezTo>
                <a:cubicBezTo>
                  <a:pt x="440228" y="715019"/>
                  <a:pt x="482565" y="693929"/>
                  <a:pt x="517846" y="700959"/>
                </a:cubicBezTo>
                <a:cubicBezTo>
                  <a:pt x="553127" y="707989"/>
                  <a:pt x="581351" y="743139"/>
                  <a:pt x="581351" y="778289"/>
                </a:cubicBezTo>
                <a:cubicBezTo>
                  <a:pt x="581351" y="778283"/>
                  <a:pt x="581351" y="778218"/>
                  <a:pt x="581351" y="777410"/>
                </a:cubicBezTo>
                <a:lnTo>
                  <a:pt x="581351" y="771259"/>
                </a:lnTo>
                <a:cubicBezTo>
                  <a:pt x="588407" y="729079"/>
                  <a:pt x="630744" y="707989"/>
                  <a:pt x="673081" y="715019"/>
                </a:cubicBezTo>
                <a:cubicBezTo>
                  <a:pt x="715418" y="722049"/>
                  <a:pt x="743643" y="764229"/>
                  <a:pt x="729530" y="806408"/>
                </a:cubicBezTo>
                <a:cubicBezTo>
                  <a:pt x="729528" y="806422"/>
                  <a:pt x="729410" y="807248"/>
                  <a:pt x="722474" y="855618"/>
                </a:cubicBezTo>
                <a:cubicBezTo>
                  <a:pt x="736586" y="827498"/>
                  <a:pt x="771867" y="813438"/>
                  <a:pt x="807148" y="820468"/>
                </a:cubicBezTo>
                <a:cubicBezTo>
                  <a:pt x="842429" y="827498"/>
                  <a:pt x="870653" y="869678"/>
                  <a:pt x="863597" y="911858"/>
                </a:cubicBezTo>
                <a:cubicBezTo>
                  <a:pt x="863595" y="911868"/>
                  <a:pt x="863334" y="912973"/>
                  <a:pt x="835372" y="1031367"/>
                </a:cubicBezTo>
                <a:cubicBezTo>
                  <a:pt x="821260" y="1073546"/>
                  <a:pt x="785979" y="1094636"/>
                  <a:pt x="750699" y="1094636"/>
                </a:cubicBezTo>
                <a:lnTo>
                  <a:pt x="744602" y="1094636"/>
                </a:lnTo>
                <a:cubicBezTo>
                  <a:pt x="701306" y="1080576"/>
                  <a:pt x="680137" y="1045427"/>
                  <a:pt x="680137" y="1010277"/>
                </a:cubicBezTo>
                <a:cubicBezTo>
                  <a:pt x="666025" y="1031367"/>
                  <a:pt x="637800" y="1045427"/>
                  <a:pt x="609576" y="1045427"/>
                </a:cubicBezTo>
                <a:lnTo>
                  <a:pt x="603479" y="1045427"/>
                </a:lnTo>
                <a:cubicBezTo>
                  <a:pt x="560183" y="1031367"/>
                  <a:pt x="531958" y="989187"/>
                  <a:pt x="539014" y="954037"/>
                </a:cubicBezTo>
                <a:cubicBezTo>
                  <a:pt x="539018" y="954033"/>
                  <a:pt x="539072" y="953980"/>
                  <a:pt x="539896" y="953158"/>
                </a:cubicBezTo>
                <a:lnTo>
                  <a:pt x="546071" y="947007"/>
                </a:lnTo>
                <a:cubicBezTo>
                  <a:pt x="524902" y="968097"/>
                  <a:pt x="496678" y="982157"/>
                  <a:pt x="468453" y="982157"/>
                </a:cubicBezTo>
                <a:cubicBezTo>
                  <a:pt x="468446" y="982157"/>
                  <a:pt x="468376" y="982157"/>
                  <a:pt x="467571" y="982157"/>
                </a:cubicBezTo>
                <a:lnTo>
                  <a:pt x="461397" y="982157"/>
                </a:lnTo>
                <a:cubicBezTo>
                  <a:pt x="433172" y="975127"/>
                  <a:pt x="412004" y="954037"/>
                  <a:pt x="404948" y="925917"/>
                </a:cubicBezTo>
                <a:cubicBezTo>
                  <a:pt x="397892" y="932947"/>
                  <a:pt x="397892" y="932947"/>
                  <a:pt x="390835" y="932947"/>
                </a:cubicBezTo>
                <a:cubicBezTo>
                  <a:pt x="383779" y="932947"/>
                  <a:pt x="376723" y="932947"/>
                  <a:pt x="369667" y="932947"/>
                </a:cubicBezTo>
                <a:cubicBezTo>
                  <a:pt x="334386" y="932947"/>
                  <a:pt x="306162" y="904828"/>
                  <a:pt x="299106" y="876708"/>
                </a:cubicBezTo>
                <a:cubicBezTo>
                  <a:pt x="299102" y="876692"/>
                  <a:pt x="298837" y="875458"/>
                  <a:pt x="277937" y="778289"/>
                </a:cubicBezTo>
                <a:cubicBezTo>
                  <a:pt x="270881" y="736109"/>
                  <a:pt x="299106" y="700959"/>
                  <a:pt x="341442" y="686899"/>
                </a:cubicBezTo>
                <a:close/>
                <a:moveTo>
                  <a:pt x="362511" y="142762"/>
                </a:moveTo>
                <a:cubicBezTo>
                  <a:pt x="362554" y="142762"/>
                  <a:pt x="390795" y="142762"/>
                  <a:pt x="433141" y="142762"/>
                </a:cubicBezTo>
                <a:cubicBezTo>
                  <a:pt x="404889" y="170990"/>
                  <a:pt x="383700" y="206274"/>
                  <a:pt x="383700" y="241559"/>
                </a:cubicBezTo>
                <a:cubicBezTo>
                  <a:pt x="376637" y="276843"/>
                  <a:pt x="383700" y="305071"/>
                  <a:pt x="397826" y="333298"/>
                </a:cubicBezTo>
                <a:cubicBezTo>
                  <a:pt x="426078" y="382696"/>
                  <a:pt x="468457" y="410924"/>
                  <a:pt x="517898" y="410924"/>
                </a:cubicBezTo>
                <a:cubicBezTo>
                  <a:pt x="546150" y="417981"/>
                  <a:pt x="581465" y="410924"/>
                  <a:pt x="609717" y="396810"/>
                </a:cubicBezTo>
                <a:cubicBezTo>
                  <a:pt x="609726" y="396804"/>
                  <a:pt x="610149" y="396523"/>
                  <a:pt x="630907" y="382696"/>
                </a:cubicBezTo>
                <a:cubicBezTo>
                  <a:pt x="630927" y="382685"/>
                  <a:pt x="632883" y="381599"/>
                  <a:pt x="821609" y="276843"/>
                </a:cubicBezTo>
                <a:cubicBezTo>
                  <a:pt x="821623" y="276849"/>
                  <a:pt x="822935" y="277432"/>
                  <a:pt x="948744" y="333298"/>
                </a:cubicBezTo>
                <a:cubicBezTo>
                  <a:pt x="948758" y="333309"/>
                  <a:pt x="951606" y="335362"/>
                  <a:pt x="1506724" y="735540"/>
                </a:cubicBezTo>
                <a:cubicBezTo>
                  <a:pt x="1534976" y="756711"/>
                  <a:pt x="1542039" y="806109"/>
                  <a:pt x="1520850" y="841394"/>
                </a:cubicBezTo>
                <a:cubicBezTo>
                  <a:pt x="1506724" y="862564"/>
                  <a:pt x="1485535" y="876678"/>
                  <a:pt x="1457283" y="876678"/>
                </a:cubicBezTo>
                <a:cubicBezTo>
                  <a:pt x="1457268" y="876667"/>
                  <a:pt x="1455327" y="875252"/>
                  <a:pt x="1195950" y="686142"/>
                </a:cubicBezTo>
                <a:cubicBezTo>
                  <a:pt x="1188887" y="679085"/>
                  <a:pt x="1181824" y="686142"/>
                  <a:pt x="1174761" y="693199"/>
                </a:cubicBezTo>
                <a:cubicBezTo>
                  <a:pt x="1174761" y="700256"/>
                  <a:pt x="1174761" y="707313"/>
                  <a:pt x="1181824" y="714370"/>
                </a:cubicBezTo>
                <a:cubicBezTo>
                  <a:pt x="1181837" y="714379"/>
                  <a:pt x="1183505" y="715545"/>
                  <a:pt x="1393715" y="862564"/>
                </a:cubicBezTo>
                <a:cubicBezTo>
                  <a:pt x="1393715" y="883735"/>
                  <a:pt x="1393715" y="904906"/>
                  <a:pt x="1379589" y="926076"/>
                </a:cubicBezTo>
                <a:cubicBezTo>
                  <a:pt x="1365463" y="947247"/>
                  <a:pt x="1337211" y="961361"/>
                  <a:pt x="1316022" y="961361"/>
                </a:cubicBezTo>
                <a:cubicBezTo>
                  <a:pt x="1316007" y="961350"/>
                  <a:pt x="1314082" y="959908"/>
                  <a:pt x="1061752" y="770825"/>
                </a:cubicBezTo>
                <a:cubicBezTo>
                  <a:pt x="1054689" y="770825"/>
                  <a:pt x="1040563" y="770825"/>
                  <a:pt x="1040563" y="777882"/>
                </a:cubicBezTo>
                <a:cubicBezTo>
                  <a:pt x="1033500" y="784939"/>
                  <a:pt x="1033500" y="791995"/>
                  <a:pt x="1040563" y="799052"/>
                </a:cubicBezTo>
                <a:cubicBezTo>
                  <a:pt x="1040576" y="799061"/>
                  <a:pt x="1042204" y="800199"/>
                  <a:pt x="1252454" y="947247"/>
                </a:cubicBezTo>
                <a:cubicBezTo>
                  <a:pt x="1252454" y="968418"/>
                  <a:pt x="1252454" y="989588"/>
                  <a:pt x="1238328" y="1010759"/>
                </a:cubicBezTo>
                <a:cubicBezTo>
                  <a:pt x="1224202" y="1031930"/>
                  <a:pt x="1203013" y="1038986"/>
                  <a:pt x="1174761" y="1038986"/>
                </a:cubicBezTo>
                <a:cubicBezTo>
                  <a:pt x="1174742" y="1038973"/>
                  <a:pt x="1172878" y="1037684"/>
                  <a:pt x="991122" y="911962"/>
                </a:cubicBezTo>
                <a:cubicBezTo>
                  <a:pt x="984059" y="904906"/>
                  <a:pt x="976996" y="904906"/>
                  <a:pt x="969933" y="911962"/>
                </a:cubicBezTo>
                <a:cubicBezTo>
                  <a:pt x="969933" y="919019"/>
                  <a:pt x="969933" y="926076"/>
                  <a:pt x="976996" y="933133"/>
                </a:cubicBezTo>
                <a:cubicBezTo>
                  <a:pt x="977008" y="933143"/>
                  <a:pt x="978180" y="934021"/>
                  <a:pt x="1090004" y="1017816"/>
                </a:cubicBezTo>
                <a:cubicBezTo>
                  <a:pt x="1097067" y="1038986"/>
                  <a:pt x="1090004" y="1060157"/>
                  <a:pt x="1082941" y="1074271"/>
                </a:cubicBezTo>
                <a:cubicBezTo>
                  <a:pt x="1061752" y="1095441"/>
                  <a:pt x="1040563" y="1109555"/>
                  <a:pt x="1019374" y="1109555"/>
                </a:cubicBezTo>
                <a:cubicBezTo>
                  <a:pt x="1019361" y="1109546"/>
                  <a:pt x="1018089" y="1108628"/>
                  <a:pt x="892239" y="1017816"/>
                </a:cubicBezTo>
                <a:cubicBezTo>
                  <a:pt x="892243" y="1017797"/>
                  <a:pt x="892533" y="1016447"/>
                  <a:pt x="913428" y="919019"/>
                </a:cubicBezTo>
                <a:cubicBezTo>
                  <a:pt x="913428" y="918992"/>
                  <a:pt x="913428" y="911948"/>
                  <a:pt x="913428" y="904906"/>
                </a:cubicBezTo>
                <a:cubicBezTo>
                  <a:pt x="920491" y="841394"/>
                  <a:pt x="878113" y="784939"/>
                  <a:pt x="814546" y="770825"/>
                </a:cubicBezTo>
                <a:cubicBezTo>
                  <a:pt x="807483" y="763768"/>
                  <a:pt x="807483" y="763768"/>
                  <a:pt x="800420" y="763768"/>
                </a:cubicBezTo>
                <a:cubicBezTo>
                  <a:pt x="793357" y="763768"/>
                  <a:pt x="786294" y="763768"/>
                  <a:pt x="779230" y="763768"/>
                </a:cubicBezTo>
                <a:cubicBezTo>
                  <a:pt x="772167" y="714370"/>
                  <a:pt x="736852" y="679085"/>
                  <a:pt x="687411" y="664972"/>
                </a:cubicBezTo>
                <a:cubicBezTo>
                  <a:pt x="680357" y="664972"/>
                  <a:pt x="673304" y="664972"/>
                  <a:pt x="673285" y="664972"/>
                </a:cubicBezTo>
                <a:cubicBezTo>
                  <a:pt x="637970" y="657915"/>
                  <a:pt x="609717" y="664972"/>
                  <a:pt x="588528" y="679085"/>
                </a:cubicBezTo>
                <a:cubicBezTo>
                  <a:pt x="574402" y="664972"/>
                  <a:pt x="553213" y="650858"/>
                  <a:pt x="524961" y="650858"/>
                </a:cubicBezTo>
                <a:cubicBezTo>
                  <a:pt x="524931" y="650858"/>
                  <a:pt x="517917" y="650858"/>
                  <a:pt x="517898" y="650858"/>
                </a:cubicBezTo>
                <a:cubicBezTo>
                  <a:pt x="489646" y="643801"/>
                  <a:pt x="461394" y="650858"/>
                  <a:pt x="440204" y="664972"/>
                </a:cubicBezTo>
                <a:cubicBezTo>
                  <a:pt x="419015" y="650858"/>
                  <a:pt x="390763" y="636744"/>
                  <a:pt x="369574" y="636744"/>
                </a:cubicBezTo>
                <a:cubicBezTo>
                  <a:pt x="355448" y="636744"/>
                  <a:pt x="341322" y="636744"/>
                  <a:pt x="327196" y="636744"/>
                </a:cubicBezTo>
                <a:cubicBezTo>
                  <a:pt x="284817" y="650858"/>
                  <a:pt x="256565" y="672028"/>
                  <a:pt x="242439" y="707313"/>
                </a:cubicBezTo>
                <a:cubicBezTo>
                  <a:pt x="242430" y="707310"/>
                  <a:pt x="242003" y="707167"/>
                  <a:pt x="221250" y="700256"/>
                </a:cubicBezTo>
                <a:cubicBezTo>
                  <a:pt x="214188" y="425073"/>
                  <a:pt x="362473" y="142834"/>
                  <a:pt x="362511" y="142762"/>
                </a:cubicBezTo>
                <a:close/>
                <a:moveTo>
                  <a:pt x="1723364" y="112687"/>
                </a:moveTo>
                <a:cubicBezTo>
                  <a:pt x="1743550" y="115333"/>
                  <a:pt x="1760758" y="129886"/>
                  <a:pt x="1766052" y="156347"/>
                </a:cubicBezTo>
                <a:cubicBezTo>
                  <a:pt x="1766054" y="156361"/>
                  <a:pt x="1766355" y="158999"/>
                  <a:pt x="1822529" y="650276"/>
                </a:cubicBezTo>
                <a:cubicBezTo>
                  <a:pt x="1822529" y="678501"/>
                  <a:pt x="1801350" y="706725"/>
                  <a:pt x="1766052" y="706725"/>
                </a:cubicBezTo>
                <a:cubicBezTo>
                  <a:pt x="1766043" y="706725"/>
                  <a:pt x="1765216" y="706725"/>
                  <a:pt x="1688397" y="706725"/>
                </a:cubicBezTo>
                <a:cubicBezTo>
                  <a:pt x="1709572" y="332816"/>
                  <a:pt x="1533148" y="156409"/>
                  <a:pt x="1533086" y="156347"/>
                </a:cubicBezTo>
                <a:cubicBezTo>
                  <a:pt x="1533096" y="156345"/>
                  <a:pt x="1534390" y="156021"/>
                  <a:pt x="1702516" y="114010"/>
                </a:cubicBezTo>
                <a:cubicBezTo>
                  <a:pt x="1709576" y="112246"/>
                  <a:pt x="1716635" y="111805"/>
                  <a:pt x="1723364" y="112687"/>
                </a:cubicBezTo>
                <a:close/>
                <a:moveTo>
                  <a:pt x="216121" y="52882"/>
                </a:moveTo>
                <a:cubicBezTo>
                  <a:pt x="222948" y="53102"/>
                  <a:pt x="229996" y="54864"/>
                  <a:pt x="237043" y="58387"/>
                </a:cubicBezTo>
                <a:cubicBezTo>
                  <a:pt x="237043" y="58387"/>
                  <a:pt x="237043" y="58387"/>
                  <a:pt x="321609" y="107717"/>
                </a:cubicBezTo>
                <a:cubicBezTo>
                  <a:pt x="321609" y="107717"/>
                  <a:pt x="159524" y="410746"/>
                  <a:pt x="173618" y="706726"/>
                </a:cubicBezTo>
                <a:cubicBezTo>
                  <a:pt x="173618" y="706726"/>
                  <a:pt x="173618" y="706726"/>
                  <a:pt x="39721" y="678538"/>
                </a:cubicBezTo>
                <a:cubicBezTo>
                  <a:pt x="11533" y="678538"/>
                  <a:pt x="-9609" y="650349"/>
                  <a:pt x="4485" y="615113"/>
                </a:cubicBezTo>
                <a:cubicBezTo>
                  <a:pt x="4485" y="615113"/>
                  <a:pt x="4485" y="615113"/>
                  <a:pt x="166571" y="86576"/>
                </a:cubicBezTo>
                <a:cubicBezTo>
                  <a:pt x="177142" y="65434"/>
                  <a:pt x="195640" y="52221"/>
                  <a:pt x="216121" y="52882"/>
                </a:cubicBezTo>
                <a:close/>
                <a:moveTo>
                  <a:pt x="811860" y="637"/>
                </a:moveTo>
                <a:cubicBezTo>
                  <a:pt x="827743" y="-1131"/>
                  <a:pt x="843626" y="637"/>
                  <a:pt x="857745" y="7709"/>
                </a:cubicBezTo>
                <a:cubicBezTo>
                  <a:pt x="857763" y="7717"/>
                  <a:pt x="860458" y="8948"/>
                  <a:pt x="1260115" y="191579"/>
                </a:cubicBezTo>
                <a:cubicBezTo>
                  <a:pt x="1281293" y="205723"/>
                  <a:pt x="1302470" y="212795"/>
                  <a:pt x="1316589" y="212795"/>
                </a:cubicBezTo>
                <a:cubicBezTo>
                  <a:pt x="1358938" y="226937"/>
                  <a:pt x="1507151" y="198657"/>
                  <a:pt x="1507185" y="198651"/>
                </a:cubicBezTo>
                <a:cubicBezTo>
                  <a:pt x="1507263" y="198732"/>
                  <a:pt x="1655423" y="354319"/>
                  <a:pt x="1641309" y="679541"/>
                </a:cubicBezTo>
                <a:cubicBezTo>
                  <a:pt x="1641290" y="679545"/>
                  <a:pt x="1639948" y="679833"/>
                  <a:pt x="1542481" y="700757"/>
                </a:cubicBezTo>
                <a:cubicBezTo>
                  <a:pt x="1542454" y="700730"/>
                  <a:pt x="1535433" y="693697"/>
                  <a:pt x="1535422" y="693685"/>
                </a:cubicBezTo>
                <a:cubicBezTo>
                  <a:pt x="1535404" y="693673"/>
                  <a:pt x="1532978" y="691937"/>
                  <a:pt x="1189524" y="446168"/>
                </a:cubicBezTo>
                <a:cubicBezTo>
                  <a:pt x="1189512" y="446159"/>
                  <a:pt x="1187911" y="444983"/>
                  <a:pt x="977750" y="290586"/>
                </a:cubicBezTo>
                <a:cubicBezTo>
                  <a:pt x="977733" y="290578"/>
                  <a:pt x="976153" y="289858"/>
                  <a:pt x="822449" y="219867"/>
                </a:cubicBezTo>
                <a:cubicBezTo>
                  <a:pt x="822435" y="219874"/>
                  <a:pt x="820645" y="220824"/>
                  <a:pt x="582438" y="347161"/>
                </a:cubicBezTo>
                <a:cubicBezTo>
                  <a:pt x="568320" y="361305"/>
                  <a:pt x="547143" y="361305"/>
                  <a:pt x="525965" y="361305"/>
                </a:cubicBezTo>
                <a:cubicBezTo>
                  <a:pt x="490669" y="361305"/>
                  <a:pt x="462433" y="340089"/>
                  <a:pt x="448315" y="311802"/>
                </a:cubicBezTo>
                <a:cubicBezTo>
                  <a:pt x="420078" y="262298"/>
                  <a:pt x="434196" y="198651"/>
                  <a:pt x="483610" y="170363"/>
                </a:cubicBezTo>
                <a:cubicBezTo>
                  <a:pt x="483624" y="170356"/>
                  <a:pt x="484873" y="169694"/>
                  <a:pt x="603616" y="106715"/>
                </a:cubicBezTo>
                <a:cubicBezTo>
                  <a:pt x="603633" y="106706"/>
                  <a:pt x="605286" y="105770"/>
                  <a:pt x="765976" y="14781"/>
                </a:cubicBezTo>
                <a:cubicBezTo>
                  <a:pt x="780094" y="7709"/>
                  <a:pt x="795977" y="2405"/>
                  <a:pt x="811860" y="6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dirty="0">
              <a:ln>
                <a:solidFill>
                  <a:srgbClr val="505050">
                    <a:alpha val="0"/>
                  </a:srgbClr>
                </a:solidFill>
              </a:ln>
              <a:solidFill>
                <a:srgbClr val="505050"/>
              </a:solidFill>
            </a:endParaRPr>
          </a:p>
        </p:txBody>
      </p:sp>
      <p:sp>
        <p:nvSpPr>
          <p:cNvPr id="48" name="Rectangle 47"/>
          <p:cNvSpPr/>
          <p:nvPr/>
        </p:nvSpPr>
        <p:spPr bwMode="auto">
          <a:xfrm>
            <a:off x="8500137" y="4519452"/>
            <a:ext cx="1371600" cy="1371600"/>
          </a:xfrm>
          <a:prstGeom prst="rect">
            <a:avLst/>
          </a:prstGeom>
          <a:solidFill>
            <a:srgbClr val="FF8C00"/>
          </a:solidFill>
          <a:ln w="38100" cap="flat" cmpd="sng" algn="ctr">
            <a:noFill/>
            <a:prstDash val="solid"/>
            <a:headEnd type="none" w="med" len="med"/>
            <a:tailEnd type="none" w="med" len="med"/>
          </a:ln>
          <a:effectLst/>
        </p:spPr>
        <p:txBody>
          <a:bodyPr vert="horz" wrap="square" lIns="93256" tIns="91440" rIns="93256" bIns="91440" numCol="1" rtlCol="0" anchor="t" anchorCtr="0" compatLnSpc="1">
            <a:prstTxWarp prst="textNoShape">
              <a:avLst/>
            </a:prstTxWarp>
          </a:bodyPr>
          <a:lstStyle/>
          <a:p>
            <a:pPr defTabSz="932290" fontAlgn="base">
              <a:lnSpc>
                <a:spcPct val="90000"/>
              </a:lnSpc>
              <a:spcBef>
                <a:spcPct val="0"/>
              </a:spcBef>
              <a:spcAft>
                <a:spcPct val="0"/>
              </a:spcAft>
            </a:pPr>
            <a:r>
              <a:rPr lang="en-US" kern="0" dirty="0" smtClean="0">
                <a:solidFill>
                  <a:srgbClr val="FFFFFF"/>
                </a:solidFill>
                <a:ea typeface="Segoe UI" pitchFamily="34" charset="0"/>
                <a:cs typeface="Segoe UI" pitchFamily="34" charset="0"/>
              </a:rPr>
              <a:t>Find</a:t>
            </a:r>
            <a:endParaRPr lang="en-US" kern="0" dirty="0">
              <a:solidFill>
                <a:srgbClr val="FFFFFF"/>
              </a:solidFill>
              <a:ea typeface="Segoe UI" pitchFamily="34" charset="0"/>
              <a:cs typeface="Segoe UI" pitchFamily="34" charset="0"/>
            </a:endParaRPr>
          </a:p>
        </p:txBody>
      </p:sp>
      <p:grpSp>
        <p:nvGrpSpPr>
          <p:cNvPr id="12" name="Group 11"/>
          <p:cNvGrpSpPr/>
          <p:nvPr/>
        </p:nvGrpSpPr>
        <p:grpSpPr>
          <a:xfrm>
            <a:off x="8774108" y="4989541"/>
            <a:ext cx="806431" cy="694939"/>
            <a:chOff x="8783963" y="4448677"/>
            <a:chExt cx="735026" cy="633406"/>
          </a:xfrm>
        </p:grpSpPr>
        <p:grpSp>
          <p:nvGrpSpPr>
            <p:cNvPr id="42" name="Group 41"/>
            <p:cNvGrpSpPr/>
            <p:nvPr/>
          </p:nvGrpSpPr>
          <p:grpSpPr bwMode="black">
            <a:xfrm>
              <a:off x="8783963" y="4448677"/>
              <a:ext cx="735022" cy="633406"/>
              <a:chOff x="5574622" y="922419"/>
              <a:chExt cx="576936" cy="497307"/>
            </a:xfrm>
          </p:grpSpPr>
          <p:sp>
            <p:nvSpPr>
              <p:cNvPr id="52" name="Rectangle 51"/>
              <p:cNvSpPr/>
              <p:nvPr/>
            </p:nvSpPr>
            <p:spPr bwMode="black">
              <a:xfrm>
                <a:off x="5574622" y="922419"/>
                <a:ext cx="576936" cy="360946"/>
              </a:xfrm>
              <a:prstGeom prst="rect">
                <a:avLst/>
              </a:pr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740740"/>
                <a:endParaRPr lang="en-US" spc="-122" dirty="0">
                  <a:solidFill>
                    <a:srgbClr val="505050">
                      <a:lumMod val="50000"/>
                    </a:srgbClr>
                  </a:solidFill>
                  <a:latin typeface="Segoe Light" pitchFamily="34" charset="0"/>
                </a:endParaRPr>
              </a:p>
            </p:txBody>
          </p:sp>
          <p:sp>
            <p:nvSpPr>
              <p:cNvPr id="53" name="Isosceles Triangle 52"/>
              <p:cNvSpPr/>
              <p:nvPr/>
            </p:nvSpPr>
            <p:spPr bwMode="black">
              <a:xfrm flipV="1">
                <a:off x="5662862" y="1251284"/>
                <a:ext cx="202131" cy="168442"/>
              </a:xfrm>
              <a:prstGeom prst="triangle">
                <a:avLst>
                  <a:gd name="adj" fmla="val 20000"/>
                </a:avLst>
              </a:pr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740740"/>
                <a:endParaRPr lang="en-US" spc="-122" dirty="0">
                  <a:solidFill>
                    <a:srgbClr val="505050">
                      <a:lumMod val="50000"/>
                    </a:srgbClr>
                  </a:solidFill>
                  <a:latin typeface="Segoe Light" pitchFamily="34" charset="0"/>
                </a:endParaRPr>
              </a:p>
            </p:txBody>
          </p:sp>
        </p:grpSp>
        <p:sp>
          <p:nvSpPr>
            <p:cNvPr id="46" name="TextBox 45"/>
            <p:cNvSpPr txBox="1"/>
            <p:nvPr/>
          </p:nvSpPr>
          <p:spPr bwMode="black">
            <a:xfrm>
              <a:off x="8897555" y="4538634"/>
              <a:ext cx="621434" cy="266499"/>
            </a:xfrm>
            <a:prstGeom prst="rect">
              <a:avLst/>
            </a:prstGeom>
            <a:noFill/>
          </p:spPr>
          <p:txBody>
            <a:bodyPr wrap="square" lIns="0" tIns="0" rIns="0" bIns="0" rtlCol="0">
              <a:spAutoFit/>
            </a:bodyPr>
            <a:lstStyle/>
            <a:p>
              <a:r>
                <a:rPr lang="en-US" sz="1900" b="1" dirty="0" smtClean="0">
                  <a:solidFill>
                    <a:srgbClr val="FF8C00"/>
                  </a:solidFill>
                </a:rPr>
                <a:t>Q</a:t>
              </a:r>
              <a:r>
                <a:rPr lang="en-US" sz="1900" dirty="0" smtClean="0">
                  <a:solidFill>
                    <a:srgbClr val="FF8C00"/>
                  </a:solidFill>
                </a:rPr>
                <a:t>&amp;</a:t>
              </a:r>
              <a:r>
                <a:rPr lang="en-US" sz="1900" b="1" dirty="0" smtClean="0">
                  <a:solidFill>
                    <a:srgbClr val="FF8C00"/>
                  </a:solidFill>
                </a:rPr>
                <a:t>A</a:t>
              </a:r>
              <a:endParaRPr lang="en-US" sz="1900" spc="-135" dirty="0">
                <a:solidFill>
                  <a:srgbClr val="FF8C00"/>
                </a:solidFill>
                <a:latin typeface="Arial Black" pitchFamily="34" charset="0"/>
                <a:cs typeface="Arial" pitchFamily="34" charset="0"/>
              </a:endParaRPr>
            </a:p>
          </p:txBody>
        </p:sp>
      </p:grpSp>
      <p:sp>
        <p:nvSpPr>
          <p:cNvPr id="49" name="Rectangle 48"/>
          <p:cNvSpPr/>
          <p:nvPr/>
        </p:nvSpPr>
        <p:spPr bwMode="auto">
          <a:xfrm>
            <a:off x="10008108" y="4519452"/>
            <a:ext cx="1371600" cy="1371600"/>
          </a:xfrm>
          <a:prstGeom prst="rect">
            <a:avLst/>
          </a:prstGeom>
          <a:solidFill>
            <a:srgbClr val="FF8C00"/>
          </a:solidFill>
          <a:ln w="38100" cap="flat" cmpd="sng" algn="ctr">
            <a:noFill/>
            <a:prstDash val="solid"/>
            <a:headEnd type="none" w="med" len="med"/>
            <a:tailEnd type="none" w="med" len="med"/>
          </a:ln>
          <a:effectLst/>
        </p:spPr>
        <p:txBody>
          <a:bodyPr vert="horz" wrap="square" lIns="93256" tIns="91440" rIns="93256" bIns="91440" numCol="1" rtlCol="0" anchor="t" anchorCtr="0" compatLnSpc="1">
            <a:prstTxWarp prst="textNoShape">
              <a:avLst/>
            </a:prstTxWarp>
          </a:bodyPr>
          <a:lstStyle/>
          <a:p>
            <a:pPr defTabSz="932290" fontAlgn="base">
              <a:lnSpc>
                <a:spcPct val="90000"/>
              </a:lnSpc>
              <a:spcBef>
                <a:spcPct val="0"/>
              </a:spcBef>
              <a:spcAft>
                <a:spcPct val="0"/>
              </a:spcAft>
            </a:pPr>
            <a:r>
              <a:rPr lang="en-US" kern="0" dirty="0" smtClean="0">
                <a:solidFill>
                  <a:srgbClr val="FFFFFF"/>
                </a:solidFill>
                <a:ea typeface="Segoe UI" pitchFamily="34" charset="0"/>
                <a:cs typeface="Segoe UI" pitchFamily="34" charset="0"/>
              </a:rPr>
              <a:t>Mobile</a:t>
            </a:r>
            <a:endParaRPr lang="en-US" kern="0" dirty="0">
              <a:solidFill>
                <a:srgbClr val="FFFFFF"/>
              </a:solidFill>
              <a:ea typeface="Segoe UI" pitchFamily="34" charset="0"/>
              <a:cs typeface="Segoe UI" pitchFamily="34" charset="0"/>
            </a:endParaRPr>
          </a:p>
        </p:txBody>
      </p:sp>
      <p:grpSp>
        <p:nvGrpSpPr>
          <p:cNvPr id="14" name="Group 13"/>
          <p:cNvGrpSpPr/>
          <p:nvPr/>
        </p:nvGrpSpPr>
        <p:grpSpPr>
          <a:xfrm>
            <a:off x="10286019" y="4952159"/>
            <a:ext cx="728879" cy="719102"/>
            <a:chOff x="10280016" y="4544833"/>
            <a:chExt cx="728879" cy="719102"/>
          </a:xfrm>
        </p:grpSpPr>
        <p:grpSp>
          <p:nvGrpSpPr>
            <p:cNvPr id="58" name="Group 57"/>
            <p:cNvGrpSpPr/>
            <p:nvPr/>
          </p:nvGrpSpPr>
          <p:grpSpPr bwMode="black">
            <a:xfrm>
              <a:off x="10280016" y="4544833"/>
              <a:ext cx="728879" cy="719102"/>
              <a:chOff x="2916435" y="3914152"/>
              <a:chExt cx="930763" cy="918513"/>
            </a:xfrm>
          </p:grpSpPr>
          <p:pic>
            <p:nvPicPr>
              <p:cNvPr id="59" name="Picture 58"/>
              <p:cNvPicPr>
                <a:picLocks noChangeAspect="1"/>
              </p:cNvPicPr>
              <p:nvPr/>
            </p:nvPicPr>
            <p:blipFill>
              <a:blip r:embed="rId7" cstate="screen">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tretch>
                <a:fillRect/>
              </a:stretch>
            </p:blipFill>
            <p:spPr bwMode="black">
              <a:xfrm rot="2614426" flipH="1">
                <a:off x="2916435" y="4302640"/>
                <a:ext cx="394555" cy="530025"/>
              </a:xfrm>
              <a:prstGeom prst="rect">
                <a:avLst/>
              </a:prstGeom>
            </p:spPr>
          </p:pic>
          <p:sp>
            <p:nvSpPr>
              <p:cNvPr id="60" name="Freeform 61"/>
              <p:cNvSpPr>
                <a:spLocks/>
              </p:cNvSpPr>
              <p:nvPr/>
            </p:nvSpPr>
            <p:spPr bwMode="black">
              <a:xfrm rot="10800000">
                <a:off x="3279998" y="3914152"/>
                <a:ext cx="567200" cy="820335"/>
              </a:xfrm>
              <a:custGeom>
                <a:avLst/>
                <a:gdLst/>
                <a:ahLst/>
                <a:cxnLst>
                  <a:cxn ang="0">
                    <a:pos x="251" y="363"/>
                  </a:cxn>
                  <a:cxn ang="0">
                    <a:pos x="243" y="372"/>
                  </a:cxn>
                  <a:cxn ang="0">
                    <a:pos x="35" y="372"/>
                  </a:cxn>
                  <a:cxn ang="0">
                    <a:pos x="27" y="363"/>
                  </a:cxn>
                  <a:cxn ang="0">
                    <a:pos x="27" y="36"/>
                  </a:cxn>
                  <a:cxn ang="0">
                    <a:pos x="35" y="27"/>
                  </a:cxn>
                  <a:cxn ang="0">
                    <a:pos x="243" y="27"/>
                  </a:cxn>
                  <a:cxn ang="0">
                    <a:pos x="251" y="36"/>
                  </a:cxn>
                  <a:cxn ang="0">
                    <a:pos x="251" y="108"/>
                  </a:cxn>
                  <a:cxn ang="0">
                    <a:pos x="277" y="84"/>
                  </a:cxn>
                  <a:cxn ang="0">
                    <a:pos x="277" y="10"/>
                  </a:cxn>
                  <a:cxn ang="0">
                    <a:pos x="267" y="0"/>
                  </a:cxn>
                  <a:cxn ang="0">
                    <a:pos x="11" y="0"/>
                  </a:cxn>
                  <a:cxn ang="0">
                    <a:pos x="0" y="10"/>
                  </a:cxn>
                  <a:cxn ang="0">
                    <a:pos x="0" y="389"/>
                  </a:cxn>
                  <a:cxn ang="0">
                    <a:pos x="11" y="399"/>
                  </a:cxn>
                  <a:cxn ang="0">
                    <a:pos x="267" y="399"/>
                  </a:cxn>
                  <a:cxn ang="0">
                    <a:pos x="277" y="389"/>
                  </a:cxn>
                  <a:cxn ang="0">
                    <a:pos x="277" y="168"/>
                  </a:cxn>
                  <a:cxn ang="0">
                    <a:pos x="251" y="191"/>
                  </a:cxn>
                  <a:cxn ang="0">
                    <a:pos x="251" y="363"/>
                  </a:cxn>
                </a:cxnLst>
                <a:rect l="0" t="0" r="r" b="b"/>
                <a:pathLst>
                  <a:path w="277" h="399">
                    <a:moveTo>
                      <a:pt x="251" y="363"/>
                    </a:moveTo>
                    <a:cubicBezTo>
                      <a:pt x="251" y="368"/>
                      <a:pt x="247" y="372"/>
                      <a:pt x="243" y="372"/>
                    </a:cubicBezTo>
                    <a:cubicBezTo>
                      <a:pt x="35" y="372"/>
                      <a:pt x="35" y="372"/>
                      <a:pt x="35" y="372"/>
                    </a:cubicBezTo>
                    <a:cubicBezTo>
                      <a:pt x="31" y="372"/>
                      <a:pt x="27" y="368"/>
                      <a:pt x="27" y="363"/>
                    </a:cubicBezTo>
                    <a:cubicBezTo>
                      <a:pt x="27" y="36"/>
                      <a:pt x="27" y="36"/>
                      <a:pt x="27" y="36"/>
                    </a:cubicBezTo>
                    <a:cubicBezTo>
                      <a:pt x="27" y="31"/>
                      <a:pt x="31" y="27"/>
                      <a:pt x="35" y="27"/>
                    </a:cubicBezTo>
                    <a:cubicBezTo>
                      <a:pt x="243" y="27"/>
                      <a:pt x="243" y="27"/>
                      <a:pt x="243" y="27"/>
                    </a:cubicBezTo>
                    <a:cubicBezTo>
                      <a:pt x="247" y="27"/>
                      <a:pt x="251" y="31"/>
                      <a:pt x="251" y="36"/>
                    </a:cubicBezTo>
                    <a:cubicBezTo>
                      <a:pt x="251" y="108"/>
                      <a:pt x="251" y="108"/>
                      <a:pt x="251" y="108"/>
                    </a:cubicBezTo>
                    <a:cubicBezTo>
                      <a:pt x="277" y="84"/>
                      <a:pt x="277" y="84"/>
                      <a:pt x="277" y="84"/>
                    </a:cubicBezTo>
                    <a:cubicBezTo>
                      <a:pt x="277" y="10"/>
                      <a:pt x="277" y="10"/>
                      <a:pt x="277" y="10"/>
                    </a:cubicBezTo>
                    <a:cubicBezTo>
                      <a:pt x="277" y="4"/>
                      <a:pt x="273" y="0"/>
                      <a:pt x="267" y="0"/>
                    </a:cubicBezTo>
                    <a:cubicBezTo>
                      <a:pt x="11" y="0"/>
                      <a:pt x="11" y="0"/>
                      <a:pt x="11" y="0"/>
                    </a:cubicBezTo>
                    <a:cubicBezTo>
                      <a:pt x="5" y="0"/>
                      <a:pt x="0" y="4"/>
                      <a:pt x="0" y="10"/>
                    </a:cubicBezTo>
                    <a:cubicBezTo>
                      <a:pt x="0" y="389"/>
                      <a:pt x="0" y="389"/>
                      <a:pt x="0" y="389"/>
                    </a:cubicBezTo>
                    <a:cubicBezTo>
                      <a:pt x="0" y="395"/>
                      <a:pt x="5" y="399"/>
                      <a:pt x="11" y="399"/>
                    </a:cubicBezTo>
                    <a:cubicBezTo>
                      <a:pt x="267" y="399"/>
                      <a:pt x="267" y="399"/>
                      <a:pt x="267" y="399"/>
                    </a:cubicBezTo>
                    <a:cubicBezTo>
                      <a:pt x="273" y="399"/>
                      <a:pt x="277" y="395"/>
                      <a:pt x="277" y="389"/>
                    </a:cubicBezTo>
                    <a:cubicBezTo>
                      <a:pt x="277" y="168"/>
                      <a:pt x="277" y="168"/>
                      <a:pt x="277" y="168"/>
                    </a:cubicBezTo>
                    <a:cubicBezTo>
                      <a:pt x="251" y="191"/>
                      <a:pt x="251" y="191"/>
                      <a:pt x="251" y="191"/>
                    </a:cubicBezTo>
                    <a:lnTo>
                      <a:pt x="251" y="363"/>
                    </a:lnTo>
                    <a:close/>
                  </a:path>
                </a:pathLst>
              </a:custGeom>
              <a:solidFill>
                <a:srgbClr val="FFFFFF"/>
              </a:solidFill>
              <a:extLst/>
            </p:spPr>
            <p:txBody>
              <a:bodyPr vert="horz" wrap="square" lIns="91440" tIns="45720" rIns="91440" bIns="45720" numCol="1" anchor="t" anchorCtr="0" compatLnSpc="1">
                <a:prstTxWarp prst="textNoShape">
                  <a:avLst/>
                </a:prstTxWarp>
              </a:bodyPr>
              <a:lstStyle/>
              <a:p>
                <a:endParaRPr lang="en-US" sz="900" dirty="0">
                  <a:solidFill>
                    <a:srgbClr val="FFFFFF"/>
                  </a:solidFill>
                </a:endParaRPr>
              </a:p>
            </p:txBody>
          </p:sp>
        </p:grpSp>
        <p:sp>
          <p:nvSpPr>
            <p:cNvPr id="61" name="Freeform 60"/>
            <p:cNvSpPr/>
            <p:nvPr>
              <p:custDataLst>
                <p:tags r:id="rId2"/>
              </p:custDataLst>
            </p:nvPr>
          </p:nvSpPr>
          <p:spPr>
            <a:xfrm>
              <a:off x="10639372" y="4697518"/>
              <a:ext cx="294872" cy="297203"/>
            </a:xfrm>
            <a:custGeom>
              <a:avLst/>
              <a:gdLst/>
              <a:ahLst/>
              <a:cxnLst/>
              <a:rect l="l" t="t" r="r" b="b"/>
              <a:pathLst>
                <a:path w="1188720" h="1198117">
                  <a:moveTo>
                    <a:pt x="0" y="1179829"/>
                  </a:moveTo>
                  <a:lnTo>
                    <a:pt x="1188720" y="1179829"/>
                  </a:lnTo>
                  <a:lnTo>
                    <a:pt x="1188720" y="1198117"/>
                  </a:lnTo>
                  <a:lnTo>
                    <a:pt x="0" y="1198117"/>
                  </a:lnTo>
                  <a:close/>
                  <a:moveTo>
                    <a:pt x="85725" y="629228"/>
                  </a:moveTo>
                  <a:lnTo>
                    <a:pt x="228600" y="629228"/>
                  </a:lnTo>
                  <a:lnTo>
                    <a:pt x="228600" y="1174749"/>
                  </a:lnTo>
                  <a:lnTo>
                    <a:pt x="85725" y="1174749"/>
                  </a:lnTo>
                  <a:close/>
                  <a:moveTo>
                    <a:pt x="160954" y="560521"/>
                  </a:moveTo>
                  <a:lnTo>
                    <a:pt x="134893" y="565433"/>
                  </a:lnTo>
                  <a:lnTo>
                    <a:pt x="135875" y="570646"/>
                  </a:lnTo>
                  <a:lnTo>
                    <a:pt x="161936" y="565734"/>
                  </a:lnTo>
                  <a:close/>
                  <a:moveTo>
                    <a:pt x="200045" y="527408"/>
                  </a:moveTo>
                  <a:lnTo>
                    <a:pt x="95801" y="547055"/>
                  </a:lnTo>
                  <a:lnTo>
                    <a:pt x="96784" y="552268"/>
                  </a:lnTo>
                  <a:lnTo>
                    <a:pt x="201028" y="532620"/>
                  </a:lnTo>
                  <a:close/>
                  <a:moveTo>
                    <a:pt x="193530" y="502890"/>
                  </a:moveTo>
                  <a:lnTo>
                    <a:pt x="102316" y="520082"/>
                  </a:lnTo>
                  <a:lnTo>
                    <a:pt x="103299" y="525294"/>
                  </a:lnTo>
                  <a:lnTo>
                    <a:pt x="194512" y="508102"/>
                  </a:lnTo>
                  <a:close/>
                  <a:moveTo>
                    <a:pt x="180500" y="479600"/>
                  </a:moveTo>
                  <a:lnTo>
                    <a:pt x="115347" y="491880"/>
                  </a:lnTo>
                  <a:lnTo>
                    <a:pt x="116329" y="497092"/>
                  </a:lnTo>
                  <a:lnTo>
                    <a:pt x="181482" y="484813"/>
                  </a:lnTo>
                  <a:close/>
                  <a:moveTo>
                    <a:pt x="378883" y="434974"/>
                  </a:moveTo>
                  <a:lnTo>
                    <a:pt x="521758" y="434974"/>
                  </a:lnTo>
                  <a:lnTo>
                    <a:pt x="521758" y="1174749"/>
                  </a:lnTo>
                  <a:lnTo>
                    <a:pt x="378883" y="1174749"/>
                  </a:lnTo>
                  <a:close/>
                  <a:moveTo>
                    <a:pt x="672041" y="225425"/>
                  </a:moveTo>
                  <a:lnTo>
                    <a:pt x="814916" y="225425"/>
                  </a:lnTo>
                  <a:lnTo>
                    <a:pt x="814916" y="1174749"/>
                  </a:lnTo>
                  <a:lnTo>
                    <a:pt x="672041" y="1174749"/>
                  </a:lnTo>
                  <a:close/>
                  <a:moveTo>
                    <a:pt x="144046" y="189143"/>
                  </a:moveTo>
                  <a:cubicBezTo>
                    <a:pt x="151107" y="189037"/>
                    <a:pt x="156647" y="189144"/>
                    <a:pt x="164251" y="190420"/>
                  </a:cubicBezTo>
                  <a:cubicBezTo>
                    <a:pt x="171855" y="191696"/>
                    <a:pt x="181740" y="194037"/>
                    <a:pt x="189670" y="196802"/>
                  </a:cubicBezTo>
                  <a:cubicBezTo>
                    <a:pt x="197599" y="199568"/>
                    <a:pt x="204877" y="202865"/>
                    <a:pt x="211830" y="207013"/>
                  </a:cubicBezTo>
                  <a:cubicBezTo>
                    <a:pt x="218782" y="211162"/>
                    <a:pt x="225516" y="216161"/>
                    <a:pt x="231382" y="221693"/>
                  </a:cubicBezTo>
                  <a:cubicBezTo>
                    <a:pt x="237248" y="227224"/>
                    <a:pt x="242679" y="233712"/>
                    <a:pt x="247025" y="240201"/>
                  </a:cubicBezTo>
                  <a:cubicBezTo>
                    <a:pt x="251370" y="246689"/>
                    <a:pt x="254411" y="253923"/>
                    <a:pt x="257453" y="260624"/>
                  </a:cubicBezTo>
                  <a:cubicBezTo>
                    <a:pt x="260495" y="267325"/>
                    <a:pt x="263319" y="273282"/>
                    <a:pt x="265274" y="280409"/>
                  </a:cubicBezTo>
                  <a:cubicBezTo>
                    <a:pt x="267230" y="287536"/>
                    <a:pt x="268967" y="295194"/>
                    <a:pt x="269185" y="303385"/>
                  </a:cubicBezTo>
                  <a:cubicBezTo>
                    <a:pt x="269402" y="311575"/>
                    <a:pt x="268641" y="320510"/>
                    <a:pt x="266578" y="329552"/>
                  </a:cubicBezTo>
                  <a:cubicBezTo>
                    <a:pt x="264514" y="338593"/>
                    <a:pt x="261146" y="347528"/>
                    <a:pt x="256801" y="357633"/>
                  </a:cubicBezTo>
                  <a:cubicBezTo>
                    <a:pt x="252456" y="367738"/>
                    <a:pt x="246373" y="378375"/>
                    <a:pt x="240507" y="390182"/>
                  </a:cubicBezTo>
                  <a:cubicBezTo>
                    <a:pt x="234641" y="401989"/>
                    <a:pt x="226277" y="418902"/>
                    <a:pt x="221606" y="428476"/>
                  </a:cubicBezTo>
                  <a:cubicBezTo>
                    <a:pt x="216935" y="438049"/>
                    <a:pt x="213568" y="443048"/>
                    <a:pt x="212481" y="447622"/>
                  </a:cubicBezTo>
                  <a:cubicBezTo>
                    <a:pt x="211395" y="452196"/>
                    <a:pt x="215414" y="453260"/>
                    <a:pt x="215088" y="455919"/>
                  </a:cubicBezTo>
                  <a:cubicBezTo>
                    <a:pt x="214762" y="458578"/>
                    <a:pt x="210743" y="461025"/>
                    <a:pt x="210526" y="463578"/>
                  </a:cubicBezTo>
                  <a:cubicBezTo>
                    <a:pt x="210309" y="466130"/>
                    <a:pt x="214219" y="467620"/>
                    <a:pt x="213785" y="471236"/>
                  </a:cubicBezTo>
                  <a:lnTo>
                    <a:pt x="207919" y="485277"/>
                  </a:lnTo>
                  <a:cubicBezTo>
                    <a:pt x="207267" y="489213"/>
                    <a:pt x="209005" y="491766"/>
                    <a:pt x="209874" y="494850"/>
                  </a:cubicBezTo>
                  <a:cubicBezTo>
                    <a:pt x="210743" y="497935"/>
                    <a:pt x="213567" y="499743"/>
                    <a:pt x="213133" y="503785"/>
                  </a:cubicBezTo>
                  <a:cubicBezTo>
                    <a:pt x="212698" y="507827"/>
                    <a:pt x="207158" y="514954"/>
                    <a:pt x="207267" y="519102"/>
                  </a:cubicBezTo>
                  <a:cubicBezTo>
                    <a:pt x="207376" y="523251"/>
                    <a:pt x="213024" y="525166"/>
                    <a:pt x="213785" y="528676"/>
                  </a:cubicBezTo>
                  <a:lnTo>
                    <a:pt x="211830" y="540164"/>
                  </a:lnTo>
                  <a:cubicBezTo>
                    <a:pt x="210743" y="542929"/>
                    <a:pt x="207484" y="543461"/>
                    <a:pt x="207267" y="545270"/>
                  </a:cubicBezTo>
                  <a:cubicBezTo>
                    <a:pt x="207050" y="547078"/>
                    <a:pt x="209440" y="548780"/>
                    <a:pt x="210526" y="551013"/>
                  </a:cubicBezTo>
                  <a:cubicBezTo>
                    <a:pt x="211612" y="553247"/>
                    <a:pt x="213676" y="555587"/>
                    <a:pt x="213785" y="558672"/>
                  </a:cubicBezTo>
                  <a:cubicBezTo>
                    <a:pt x="213893" y="561757"/>
                    <a:pt x="213242" y="566437"/>
                    <a:pt x="211178" y="569522"/>
                  </a:cubicBezTo>
                  <a:cubicBezTo>
                    <a:pt x="209114" y="572606"/>
                    <a:pt x="207593" y="574628"/>
                    <a:pt x="201401" y="577180"/>
                  </a:cubicBezTo>
                  <a:cubicBezTo>
                    <a:pt x="195209" y="579733"/>
                    <a:pt x="179024" y="582606"/>
                    <a:pt x="174027" y="584839"/>
                  </a:cubicBezTo>
                  <a:cubicBezTo>
                    <a:pt x="169031" y="587073"/>
                    <a:pt x="172724" y="588137"/>
                    <a:pt x="171420" y="590583"/>
                  </a:cubicBezTo>
                  <a:cubicBezTo>
                    <a:pt x="170117" y="593030"/>
                    <a:pt x="169248" y="597072"/>
                    <a:pt x="166206" y="599518"/>
                  </a:cubicBezTo>
                  <a:cubicBezTo>
                    <a:pt x="163164" y="601964"/>
                    <a:pt x="157733" y="604198"/>
                    <a:pt x="153171" y="605262"/>
                  </a:cubicBezTo>
                  <a:cubicBezTo>
                    <a:pt x="148608" y="606326"/>
                    <a:pt x="142960" y="606645"/>
                    <a:pt x="138832" y="605900"/>
                  </a:cubicBezTo>
                  <a:cubicBezTo>
                    <a:pt x="134704" y="605156"/>
                    <a:pt x="131011" y="602603"/>
                    <a:pt x="128404" y="600794"/>
                  </a:cubicBezTo>
                  <a:cubicBezTo>
                    <a:pt x="125797" y="598986"/>
                    <a:pt x="124276" y="597391"/>
                    <a:pt x="123189" y="595051"/>
                  </a:cubicBezTo>
                  <a:lnTo>
                    <a:pt x="121886" y="586754"/>
                  </a:lnTo>
                  <a:cubicBezTo>
                    <a:pt x="118084" y="584626"/>
                    <a:pt x="110806" y="581648"/>
                    <a:pt x="110806" y="581648"/>
                  </a:cubicBezTo>
                  <a:cubicBezTo>
                    <a:pt x="107004" y="580052"/>
                    <a:pt x="100704" y="577712"/>
                    <a:pt x="97119" y="575904"/>
                  </a:cubicBezTo>
                  <a:cubicBezTo>
                    <a:pt x="93534" y="574096"/>
                    <a:pt x="91471" y="572713"/>
                    <a:pt x="89298" y="570798"/>
                  </a:cubicBezTo>
                  <a:cubicBezTo>
                    <a:pt x="87125" y="568883"/>
                    <a:pt x="84844" y="566756"/>
                    <a:pt x="84084" y="564416"/>
                  </a:cubicBezTo>
                  <a:cubicBezTo>
                    <a:pt x="83324" y="562076"/>
                    <a:pt x="83975" y="559417"/>
                    <a:pt x="84736" y="556757"/>
                  </a:cubicBezTo>
                  <a:lnTo>
                    <a:pt x="88646" y="548461"/>
                  </a:lnTo>
                  <a:cubicBezTo>
                    <a:pt x="88972" y="546546"/>
                    <a:pt x="87668" y="546759"/>
                    <a:pt x="86691" y="545270"/>
                  </a:cubicBezTo>
                  <a:cubicBezTo>
                    <a:pt x="85713" y="543780"/>
                    <a:pt x="83650" y="541866"/>
                    <a:pt x="82780" y="539526"/>
                  </a:cubicBezTo>
                  <a:cubicBezTo>
                    <a:pt x="81911" y="537185"/>
                    <a:pt x="81151" y="533994"/>
                    <a:pt x="81477" y="531229"/>
                  </a:cubicBezTo>
                  <a:cubicBezTo>
                    <a:pt x="81803" y="528463"/>
                    <a:pt x="83758" y="525166"/>
                    <a:pt x="84736" y="522932"/>
                  </a:cubicBezTo>
                  <a:cubicBezTo>
                    <a:pt x="85713" y="520698"/>
                    <a:pt x="87451" y="519315"/>
                    <a:pt x="87343" y="517826"/>
                  </a:cubicBezTo>
                  <a:cubicBezTo>
                    <a:pt x="87234" y="516337"/>
                    <a:pt x="85061" y="515699"/>
                    <a:pt x="84084" y="513997"/>
                  </a:cubicBezTo>
                  <a:cubicBezTo>
                    <a:pt x="83106" y="512295"/>
                    <a:pt x="81803" y="509955"/>
                    <a:pt x="81477" y="507615"/>
                  </a:cubicBezTo>
                  <a:cubicBezTo>
                    <a:pt x="81151" y="505274"/>
                    <a:pt x="81042" y="502615"/>
                    <a:pt x="82129" y="499956"/>
                  </a:cubicBezTo>
                  <a:lnTo>
                    <a:pt x="87994" y="491659"/>
                  </a:lnTo>
                  <a:cubicBezTo>
                    <a:pt x="88646" y="489319"/>
                    <a:pt x="87125" y="488681"/>
                    <a:pt x="86039" y="485915"/>
                  </a:cubicBezTo>
                  <a:cubicBezTo>
                    <a:pt x="84953" y="483150"/>
                    <a:pt x="82346" y="478469"/>
                    <a:pt x="81477" y="475065"/>
                  </a:cubicBezTo>
                  <a:cubicBezTo>
                    <a:pt x="80608" y="471662"/>
                    <a:pt x="80282" y="468790"/>
                    <a:pt x="80825" y="465492"/>
                  </a:cubicBezTo>
                  <a:cubicBezTo>
                    <a:pt x="81368" y="462195"/>
                    <a:pt x="86148" y="458259"/>
                    <a:pt x="85387" y="453366"/>
                  </a:cubicBezTo>
                  <a:cubicBezTo>
                    <a:pt x="84627" y="448473"/>
                    <a:pt x="80173" y="444005"/>
                    <a:pt x="76263" y="436134"/>
                  </a:cubicBezTo>
                  <a:cubicBezTo>
                    <a:pt x="72352" y="428263"/>
                    <a:pt x="68116" y="418583"/>
                    <a:pt x="61924" y="406138"/>
                  </a:cubicBezTo>
                  <a:cubicBezTo>
                    <a:pt x="55732" y="393693"/>
                    <a:pt x="44761" y="373695"/>
                    <a:pt x="39112" y="361463"/>
                  </a:cubicBezTo>
                  <a:cubicBezTo>
                    <a:pt x="33464" y="349230"/>
                    <a:pt x="30313" y="342635"/>
                    <a:pt x="28032" y="332743"/>
                  </a:cubicBezTo>
                  <a:cubicBezTo>
                    <a:pt x="25751" y="322850"/>
                    <a:pt x="24664" y="313064"/>
                    <a:pt x="25425" y="302108"/>
                  </a:cubicBezTo>
                  <a:cubicBezTo>
                    <a:pt x="26186" y="291152"/>
                    <a:pt x="29118" y="277324"/>
                    <a:pt x="32595" y="267006"/>
                  </a:cubicBezTo>
                  <a:cubicBezTo>
                    <a:pt x="36071" y="256688"/>
                    <a:pt x="40525" y="248498"/>
                    <a:pt x="46282" y="240201"/>
                  </a:cubicBezTo>
                  <a:cubicBezTo>
                    <a:pt x="52039" y="231904"/>
                    <a:pt x="58991" y="223820"/>
                    <a:pt x="67138" y="217225"/>
                  </a:cubicBezTo>
                  <a:cubicBezTo>
                    <a:pt x="75285" y="210630"/>
                    <a:pt x="86039" y="204992"/>
                    <a:pt x="95164" y="200631"/>
                  </a:cubicBezTo>
                  <a:cubicBezTo>
                    <a:pt x="104289" y="196270"/>
                    <a:pt x="113739" y="192973"/>
                    <a:pt x="121886" y="191058"/>
                  </a:cubicBezTo>
                  <a:cubicBezTo>
                    <a:pt x="130033" y="189143"/>
                    <a:pt x="136985" y="189250"/>
                    <a:pt x="144046" y="189143"/>
                  </a:cubicBezTo>
                  <a:close/>
                  <a:moveTo>
                    <a:pt x="965198" y="0"/>
                  </a:moveTo>
                  <a:lnTo>
                    <a:pt x="1108073" y="0"/>
                  </a:lnTo>
                  <a:lnTo>
                    <a:pt x="1108073" y="1174749"/>
                  </a:lnTo>
                  <a:lnTo>
                    <a:pt x="965198" y="1174749"/>
                  </a:lnTo>
                  <a:close/>
                </a:path>
              </a:pathLst>
            </a:custGeom>
            <a:solidFill>
              <a:schemeClr val="bg1"/>
            </a:solidFill>
            <a:ln w="19050" cap="flat" cmpd="sng" algn="ctr">
              <a:noFill/>
              <a:prstDash val="solid"/>
            </a:ln>
            <a:effectLst/>
          </p:spPr>
          <p:txBody>
            <a:bodyPr rtlCol="0" anchor="ctr"/>
            <a:lstStyle/>
            <a:p>
              <a:pPr algn="ctr" defTabSz="914400">
                <a:defRPr/>
              </a:pPr>
              <a:endParaRPr lang="en-US" kern="0">
                <a:solidFill>
                  <a:sysClr val="window" lastClr="FFFFFF"/>
                </a:solidFill>
                <a:latin typeface="Arial"/>
              </a:endParaRPr>
            </a:p>
          </p:txBody>
        </p:sp>
      </p:grpSp>
      <p:sp>
        <p:nvSpPr>
          <p:cNvPr id="71" name="Rectangle 70"/>
          <p:cNvSpPr/>
          <p:nvPr/>
        </p:nvSpPr>
        <p:spPr bwMode="auto">
          <a:xfrm>
            <a:off x="1193720" y="4519452"/>
            <a:ext cx="1371600" cy="1371600"/>
          </a:xfrm>
          <a:prstGeom prst="rect">
            <a:avLst/>
          </a:prstGeom>
          <a:solidFill>
            <a:schemeClr val="accent2"/>
          </a:solidFill>
          <a:ln w="38100" cap="flat" cmpd="sng" algn="ctr">
            <a:noFill/>
            <a:prstDash val="solid"/>
            <a:headEnd type="none" w="med" len="med"/>
            <a:tailEnd type="none" w="med" len="med"/>
          </a:ln>
          <a:effectLst/>
        </p:spPr>
        <p:txBody>
          <a:bodyPr vert="horz" wrap="square" lIns="93256" tIns="91440" rIns="93256" bIns="91440" numCol="1" rtlCol="0" anchor="t" anchorCtr="0" compatLnSpc="1">
            <a:prstTxWarp prst="textNoShape">
              <a:avLst/>
            </a:prstTxWarp>
          </a:bodyPr>
          <a:lstStyle/>
          <a:p>
            <a:pPr defTabSz="932290" fontAlgn="base">
              <a:lnSpc>
                <a:spcPct val="90000"/>
              </a:lnSpc>
              <a:spcBef>
                <a:spcPct val="0"/>
              </a:spcBef>
              <a:spcAft>
                <a:spcPct val="0"/>
              </a:spcAft>
              <a:defRPr/>
            </a:pPr>
            <a:r>
              <a:rPr lang="en-US" kern="0" dirty="0" smtClean="0">
                <a:solidFill>
                  <a:srgbClr val="FFFFFF"/>
                </a:solidFill>
                <a:ea typeface="Segoe UI" pitchFamily="34" charset="0"/>
                <a:cs typeface="Segoe UI" pitchFamily="34" charset="0"/>
              </a:rPr>
              <a:t>Discover</a:t>
            </a:r>
            <a:endParaRPr lang="en-US" kern="0" dirty="0">
              <a:solidFill>
                <a:srgbClr val="FFFFFF"/>
              </a:solidFill>
              <a:ea typeface="Segoe UI" pitchFamily="34" charset="0"/>
              <a:cs typeface="Segoe UI" pitchFamily="34" charset="0"/>
            </a:endParaRPr>
          </a:p>
        </p:txBody>
      </p:sp>
      <p:sp>
        <p:nvSpPr>
          <p:cNvPr id="62" name="Freeform 8"/>
          <p:cNvSpPr>
            <a:spLocks noEditPoints="1"/>
          </p:cNvSpPr>
          <p:nvPr/>
        </p:nvSpPr>
        <p:spPr bwMode="black">
          <a:xfrm>
            <a:off x="1485225" y="4929694"/>
            <a:ext cx="732520" cy="732329"/>
          </a:xfrm>
          <a:custGeom>
            <a:avLst/>
            <a:gdLst>
              <a:gd name="T0" fmla="*/ 226 w 300"/>
              <a:gd name="T1" fmla="*/ 193 h 300"/>
              <a:gd name="T2" fmla="*/ 233 w 300"/>
              <a:gd name="T3" fmla="*/ 157 h 300"/>
              <a:gd name="T4" fmla="*/ 233 w 300"/>
              <a:gd name="T5" fmla="*/ 128 h 300"/>
              <a:gd name="T6" fmla="*/ 142 w 300"/>
              <a:gd name="T7" fmla="*/ 51 h 300"/>
              <a:gd name="T8" fmla="*/ 52 w 300"/>
              <a:gd name="T9" fmla="*/ 128 h 300"/>
              <a:gd name="T10" fmla="*/ 52 w 300"/>
              <a:gd name="T11" fmla="*/ 157 h 300"/>
              <a:gd name="T12" fmla="*/ 142 w 300"/>
              <a:gd name="T13" fmla="*/ 234 h 300"/>
              <a:gd name="T14" fmla="*/ 183 w 300"/>
              <a:gd name="T15" fmla="*/ 224 h 300"/>
              <a:gd name="T16" fmla="*/ 193 w 300"/>
              <a:gd name="T17" fmla="*/ 226 h 300"/>
              <a:gd name="T18" fmla="*/ 270 w 300"/>
              <a:gd name="T19" fmla="*/ 300 h 300"/>
              <a:gd name="T20" fmla="*/ 298 w 300"/>
              <a:gd name="T21" fmla="*/ 275 h 300"/>
              <a:gd name="T22" fmla="*/ 206 w 300"/>
              <a:gd name="T23" fmla="*/ 157 h 300"/>
              <a:gd name="T24" fmla="*/ 142 w 300"/>
              <a:gd name="T25" fmla="*/ 208 h 300"/>
              <a:gd name="T26" fmla="*/ 78 w 300"/>
              <a:gd name="T27" fmla="*/ 157 h 300"/>
              <a:gd name="T28" fmla="*/ 78 w 300"/>
              <a:gd name="T29" fmla="*/ 128 h 300"/>
              <a:gd name="T30" fmla="*/ 142 w 300"/>
              <a:gd name="T31" fmla="*/ 77 h 300"/>
              <a:gd name="T32" fmla="*/ 206 w 300"/>
              <a:gd name="T33" fmla="*/ 128 h 300"/>
              <a:gd name="T34" fmla="*/ 206 w 300"/>
              <a:gd name="T35" fmla="*/ 157 h 300"/>
              <a:gd name="T36" fmla="*/ 197 w 300"/>
              <a:gd name="T37" fmla="*/ 142 h 300"/>
              <a:gd name="T38" fmla="*/ 156 w 300"/>
              <a:gd name="T39" fmla="*/ 157 h 300"/>
              <a:gd name="T40" fmla="*/ 142 w 300"/>
              <a:gd name="T41" fmla="*/ 197 h 300"/>
              <a:gd name="T42" fmla="*/ 128 w 300"/>
              <a:gd name="T43" fmla="*/ 157 h 300"/>
              <a:gd name="T44" fmla="*/ 87 w 300"/>
              <a:gd name="T45" fmla="*/ 142 h 300"/>
              <a:gd name="T46" fmla="*/ 128 w 300"/>
              <a:gd name="T47" fmla="*/ 128 h 300"/>
              <a:gd name="T48" fmla="*/ 142 w 300"/>
              <a:gd name="T49" fmla="*/ 88 h 300"/>
              <a:gd name="T50" fmla="*/ 156 w 300"/>
              <a:gd name="T51" fmla="*/ 128 h 300"/>
              <a:gd name="T52" fmla="*/ 142 w 300"/>
              <a:gd name="T53" fmla="*/ 40 h 300"/>
              <a:gd name="T54" fmla="*/ 128 w 300"/>
              <a:gd name="T55" fmla="*/ 0 h 300"/>
              <a:gd name="T56" fmla="*/ 156 w 300"/>
              <a:gd name="T57" fmla="*/ 41 h 300"/>
              <a:gd name="T58" fmla="*/ 40 w 300"/>
              <a:gd name="T59" fmla="*/ 142 h 300"/>
              <a:gd name="T60" fmla="*/ 0 w 300"/>
              <a:gd name="T61" fmla="*/ 157 h 300"/>
              <a:gd name="T62" fmla="*/ 41 w 300"/>
              <a:gd name="T63" fmla="*/ 128 h 300"/>
              <a:gd name="T64" fmla="*/ 142 w 300"/>
              <a:gd name="T65" fmla="*/ 245 h 300"/>
              <a:gd name="T66" fmla="*/ 156 w 300"/>
              <a:gd name="T67" fmla="*/ 285 h 300"/>
              <a:gd name="T68" fmla="*/ 128 w 300"/>
              <a:gd name="T69" fmla="*/ 244 h 300"/>
              <a:gd name="T70" fmla="*/ 245 w 300"/>
              <a:gd name="T71" fmla="*/ 142 h 300"/>
              <a:gd name="T72" fmla="*/ 285 w 300"/>
              <a:gd name="T73" fmla="*/ 128 h 300"/>
              <a:gd name="T74" fmla="*/ 243 w 300"/>
              <a:gd name="T75" fmla="*/ 15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0" h="300">
                <a:moveTo>
                  <a:pt x="298" y="266"/>
                </a:moveTo>
                <a:cubicBezTo>
                  <a:pt x="226" y="193"/>
                  <a:pt x="226" y="193"/>
                  <a:pt x="226" y="193"/>
                </a:cubicBezTo>
                <a:cubicBezTo>
                  <a:pt x="223" y="191"/>
                  <a:pt x="222" y="186"/>
                  <a:pt x="224" y="183"/>
                </a:cubicBezTo>
                <a:cubicBezTo>
                  <a:pt x="228" y="175"/>
                  <a:pt x="231" y="166"/>
                  <a:pt x="233" y="157"/>
                </a:cubicBezTo>
                <a:cubicBezTo>
                  <a:pt x="233" y="152"/>
                  <a:pt x="234" y="147"/>
                  <a:pt x="234" y="142"/>
                </a:cubicBezTo>
                <a:cubicBezTo>
                  <a:pt x="234" y="138"/>
                  <a:pt x="233" y="133"/>
                  <a:pt x="233" y="128"/>
                </a:cubicBezTo>
                <a:cubicBezTo>
                  <a:pt x="227" y="89"/>
                  <a:pt x="196" y="58"/>
                  <a:pt x="156" y="52"/>
                </a:cubicBezTo>
                <a:cubicBezTo>
                  <a:pt x="152" y="51"/>
                  <a:pt x="147" y="51"/>
                  <a:pt x="142" y="51"/>
                </a:cubicBezTo>
                <a:cubicBezTo>
                  <a:pt x="137" y="51"/>
                  <a:pt x="133" y="51"/>
                  <a:pt x="128" y="52"/>
                </a:cubicBezTo>
                <a:cubicBezTo>
                  <a:pt x="89" y="58"/>
                  <a:pt x="58" y="89"/>
                  <a:pt x="52" y="128"/>
                </a:cubicBezTo>
                <a:cubicBezTo>
                  <a:pt x="51" y="133"/>
                  <a:pt x="51" y="138"/>
                  <a:pt x="51" y="142"/>
                </a:cubicBezTo>
                <a:cubicBezTo>
                  <a:pt x="51" y="147"/>
                  <a:pt x="51" y="152"/>
                  <a:pt x="52" y="157"/>
                </a:cubicBezTo>
                <a:cubicBezTo>
                  <a:pt x="58" y="196"/>
                  <a:pt x="89" y="227"/>
                  <a:pt x="128" y="233"/>
                </a:cubicBezTo>
                <a:cubicBezTo>
                  <a:pt x="133" y="234"/>
                  <a:pt x="137" y="234"/>
                  <a:pt x="142" y="234"/>
                </a:cubicBezTo>
                <a:cubicBezTo>
                  <a:pt x="147" y="234"/>
                  <a:pt x="152" y="234"/>
                  <a:pt x="156" y="233"/>
                </a:cubicBezTo>
                <a:cubicBezTo>
                  <a:pt x="166" y="231"/>
                  <a:pt x="175" y="228"/>
                  <a:pt x="183" y="224"/>
                </a:cubicBezTo>
                <a:cubicBezTo>
                  <a:pt x="184" y="224"/>
                  <a:pt x="185" y="223"/>
                  <a:pt x="187" y="223"/>
                </a:cubicBezTo>
                <a:cubicBezTo>
                  <a:pt x="189" y="223"/>
                  <a:pt x="192" y="224"/>
                  <a:pt x="193" y="226"/>
                </a:cubicBezTo>
                <a:cubicBezTo>
                  <a:pt x="265" y="298"/>
                  <a:pt x="265" y="298"/>
                  <a:pt x="265" y="298"/>
                </a:cubicBezTo>
                <a:cubicBezTo>
                  <a:pt x="267" y="299"/>
                  <a:pt x="268" y="300"/>
                  <a:pt x="270" y="300"/>
                </a:cubicBezTo>
                <a:cubicBezTo>
                  <a:pt x="272" y="300"/>
                  <a:pt x="273" y="299"/>
                  <a:pt x="275" y="298"/>
                </a:cubicBezTo>
                <a:cubicBezTo>
                  <a:pt x="298" y="275"/>
                  <a:pt x="298" y="275"/>
                  <a:pt x="298" y="275"/>
                </a:cubicBezTo>
                <a:cubicBezTo>
                  <a:pt x="300" y="272"/>
                  <a:pt x="300" y="268"/>
                  <a:pt x="298" y="266"/>
                </a:cubicBezTo>
                <a:close/>
                <a:moveTo>
                  <a:pt x="206" y="157"/>
                </a:moveTo>
                <a:cubicBezTo>
                  <a:pt x="201" y="181"/>
                  <a:pt x="181" y="201"/>
                  <a:pt x="156" y="206"/>
                </a:cubicBezTo>
                <a:cubicBezTo>
                  <a:pt x="152" y="207"/>
                  <a:pt x="147" y="208"/>
                  <a:pt x="142" y="208"/>
                </a:cubicBezTo>
                <a:cubicBezTo>
                  <a:pt x="137" y="208"/>
                  <a:pt x="133" y="207"/>
                  <a:pt x="128" y="206"/>
                </a:cubicBezTo>
                <a:cubicBezTo>
                  <a:pt x="103" y="201"/>
                  <a:pt x="84" y="181"/>
                  <a:pt x="78" y="157"/>
                </a:cubicBezTo>
                <a:cubicBezTo>
                  <a:pt x="77" y="152"/>
                  <a:pt x="77" y="147"/>
                  <a:pt x="77" y="142"/>
                </a:cubicBezTo>
                <a:cubicBezTo>
                  <a:pt x="77" y="138"/>
                  <a:pt x="77" y="133"/>
                  <a:pt x="78" y="128"/>
                </a:cubicBezTo>
                <a:cubicBezTo>
                  <a:pt x="84" y="103"/>
                  <a:pt x="103" y="84"/>
                  <a:pt x="128" y="79"/>
                </a:cubicBezTo>
                <a:cubicBezTo>
                  <a:pt x="133" y="78"/>
                  <a:pt x="137" y="77"/>
                  <a:pt x="142" y="77"/>
                </a:cubicBezTo>
                <a:cubicBezTo>
                  <a:pt x="147" y="77"/>
                  <a:pt x="152" y="78"/>
                  <a:pt x="156" y="79"/>
                </a:cubicBezTo>
                <a:cubicBezTo>
                  <a:pt x="181" y="84"/>
                  <a:pt x="201" y="103"/>
                  <a:pt x="206" y="128"/>
                </a:cubicBezTo>
                <a:cubicBezTo>
                  <a:pt x="207" y="133"/>
                  <a:pt x="208" y="138"/>
                  <a:pt x="208" y="142"/>
                </a:cubicBezTo>
                <a:cubicBezTo>
                  <a:pt x="208" y="147"/>
                  <a:pt x="207" y="152"/>
                  <a:pt x="206" y="157"/>
                </a:cubicBezTo>
                <a:close/>
                <a:moveTo>
                  <a:pt x="195" y="128"/>
                </a:moveTo>
                <a:cubicBezTo>
                  <a:pt x="196" y="133"/>
                  <a:pt x="197" y="138"/>
                  <a:pt x="197" y="142"/>
                </a:cubicBezTo>
                <a:cubicBezTo>
                  <a:pt x="197" y="147"/>
                  <a:pt x="196" y="152"/>
                  <a:pt x="195" y="157"/>
                </a:cubicBezTo>
                <a:cubicBezTo>
                  <a:pt x="156" y="157"/>
                  <a:pt x="156" y="157"/>
                  <a:pt x="156" y="157"/>
                </a:cubicBezTo>
                <a:cubicBezTo>
                  <a:pt x="156" y="195"/>
                  <a:pt x="156" y="195"/>
                  <a:pt x="156" y="195"/>
                </a:cubicBezTo>
                <a:cubicBezTo>
                  <a:pt x="152" y="197"/>
                  <a:pt x="147" y="197"/>
                  <a:pt x="142" y="197"/>
                </a:cubicBezTo>
                <a:cubicBezTo>
                  <a:pt x="137" y="197"/>
                  <a:pt x="133" y="197"/>
                  <a:pt x="128" y="195"/>
                </a:cubicBezTo>
                <a:cubicBezTo>
                  <a:pt x="128" y="157"/>
                  <a:pt x="128" y="157"/>
                  <a:pt x="128" y="157"/>
                </a:cubicBezTo>
                <a:cubicBezTo>
                  <a:pt x="89" y="157"/>
                  <a:pt x="89" y="157"/>
                  <a:pt x="89" y="157"/>
                </a:cubicBezTo>
                <a:cubicBezTo>
                  <a:pt x="88" y="152"/>
                  <a:pt x="87" y="147"/>
                  <a:pt x="87" y="142"/>
                </a:cubicBezTo>
                <a:cubicBezTo>
                  <a:pt x="87" y="138"/>
                  <a:pt x="88" y="133"/>
                  <a:pt x="89" y="128"/>
                </a:cubicBezTo>
                <a:cubicBezTo>
                  <a:pt x="128" y="128"/>
                  <a:pt x="128" y="128"/>
                  <a:pt x="128" y="128"/>
                </a:cubicBezTo>
                <a:cubicBezTo>
                  <a:pt x="128" y="90"/>
                  <a:pt x="128" y="90"/>
                  <a:pt x="128" y="90"/>
                </a:cubicBezTo>
                <a:cubicBezTo>
                  <a:pt x="133" y="88"/>
                  <a:pt x="137" y="88"/>
                  <a:pt x="142" y="88"/>
                </a:cubicBezTo>
                <a:cubicBezTo>
                  <a:pt x="147" y="88"/>
                  <a:pt x="152" y="88"/>
                  <a:pt x="156" y="90"/>
                </a:cubicBezTo>
                <a:cubicBezTo>
                  <a:pt x="156" y="128"/>
                  <a:pt x="156" y="128"/>
                  <a:pt x="156" y="128"/>
                </a:cubicBezTo>
                <a:lnTo>
                  <a:pt x="195" y="128"/>
                </a:lnTo>
                <a:close/>
                <a:moveTo>
                  <a:pt x="142" y="40"/>
                </a:moveTo>
                <a:cubicBezTo>
                  <a:pt x="137" y="40"/>
                  <a:pt x="133" y="41"/>
                  <a:pt x="128" y="41"/>
                </a:cubicBezTo>
                <a:cubicBezTo>
                  <a:pt x="128" y="0"/>
                  <a:pt x="128" y="0"/>
                  <a:pt x="128" y="0"/>
                </a:cubicBezTo>
                <a:cubicBezTo>
                  <a:pt x="156" y="0"/>
                  <a:pt x="156" y="0"/>
                  <a:pt x="156" y="0"/>
                </a:cubicBezTo>
                <a:cubicBezTo>
                  <a:pt x="156" y="41"/>
                  <a:pt x="156" y="41"/>
                  <a:pt x="156" y="41"/>
                </a:cubicBezTo>
                <a:cubicBezTo>
                  <a:pt x="152" y="41"/>
                  <a:pt x="147" y="40"/>
                  <a:pt x="142" y="40"/>
                </a:cubicBezTo>
                <a:close/>
                <a:moveTo>
                  <a:pt x="40" y="142"/>
                </a:moveTo>
                <a:cubicBezTo>
                  <a:pt x="40" y="147"/>
                  <a:pt x="40" y="152"/>
                  <a:pt x="41" y="157"/>
                </a:cubicBezTo>
                <a:cubicBezTo>
                  <a:pt x="0" y="157"/>
                  <a:pt x="0" y="157"/>
                  <a:pt x="0" y="157"/>
                </a:cubicBezTo>
                <a:cubicBezTo>
                  <a:pt x="0" y="128"/>
                  <a:pt x="0" y="128"/>
                  <a:pt x="0" y="128"/>
                </a:cubicBezTo>
                <a:cubicBezTo>
                  <a:pt x="41" y="128"/>
                  <a:pt x="41" y="128"/>
                  <a:pt x="41" y="128"/>
                </a:cubicBezTo>
                <a:cubicBezTo>
                  <a:pt x="40" y="133"/>
                  <a:pt x="40" y="138"/>
                  <a:pt x="40" y="142"/>
                </a:cubicBezTo>
                <a:close/>
                <a:moveTo>
                  <a:pt x="142" y="245"/>
                </a:moveTo>
                <a:cubicBezTo>
                  <a:pt x="147" y="245"/>
                  <a:pt x="152" y="244"/>
                  <a:pt x="156" y="244"/>
                </a:cubicBezTo>
                <a:cubicBezTo>
                  <a:pt x="156" y="285"/>
                  <a:pt x="156" y="285"/>
                  <a:pt x="156" y="285"/>
                </a:cubicBezTo>
                <a:cubicBezTo>
                  <a:pt x="128" y="285"/>
                  <a:pt x="128" y="285"/>
                  <a:pt x="128" y="285"/>
                </a:cubicBezTo>
                <a:cubicBezTo>
                  <a:pt x="128" y="244"/>
                  <a:pt x="128" y="244"/>
                  <a:pt x="128" y="244"/>
                </a:cubicBezTo>
                <a:cubicBezTo>
                  <a:pt x="133" y="244"/>
                  <a:pt x="137" y="245"/>
                  <a:pt x="142" y="245"/>
                </a:cubicBezTo>
                <a:close/>
                <a:moveTo>
                  <a:pt x="245" y="142"/>
                </a:moveTo>
                <a:cubicBezTo>
                  <a:pt x="245" y="138"/>
                  <a:pt x="244" y="133"/>
                  <a:pt x="243" y="128"/>
                </a:cubicBezTo>
                <a:cubicBezTo>
                  <a:pt x="285" y="128"/>
                  <a:pt x="285" y="128"/>
                  <a:pt x="285" y="128"/>
                </a:cubicBezTo>
                <a:cubicBezTo>
                  <a:pt x="285" y="157"/>
                  <a:pt x="285" y="157"/>
                  <a:pt x="285" y="157"/>
                </a:cubicBezTo>
                <a:cubicBezTo>
                  <a:pt x="243" y="157"/>
                  <a:pt x="243" y="157"/>
                  <a:pt x="243" y="157"/>
                </a:cubicBezTo>
                <a:cubicBezTo>
                  <a:pt x="244" y="152"/>
                  <a:pt x="245" y="147"/>
                  <a:pt x="245" y="142"/>
                </a:cubicBez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solidFill>
                <a:srgbClr val="505050"/>
              </a:solidFill>
            </a:endParaRPr>
          </a:p>
        </p:txBody>
      </p:sp>
      <p:sp>
        <p:nvSpPr>
          <p:cNvPr id="36" name="Rectangle 35"/>
          <p:cNvSpPr/>
          <p:nvPr/>
        </p:nvSpPr>
        <p:spPr bwMode="auto">
          <a:xfrm>
            <a:off x="1186989" y="6027042"/>
            <a:ext cx="10182417" cy="443595"/>
          </a:xfrm>
          <a:prstGeom prst="rect">
            <a:avLst/>
          </a:prstGeom>
          <a:solidFill>
            <a:schemeClr val="bg2"/>
          </a:solidFill>
          <a:ln w="38100" cap="flat" cmpd="sng" algn="ctr">
            <a:noFill/>
            <a:prstDash val="solid"/>
            <a:headEnd type="none" w="med" len="med"/>
            <a:tailEnd type="none" w="med" len="med"/>
          </a:ln>
          <a:effectLst/>
        </p:spPr>
        <p:txBody>
          <a:bodyPr vert="horz" wrap="square" lIns="93256" tIns="91440" rIns="93256" bIns="91440" numCol="1" rtlCol="0" anchor="ctr" anchorCtr="0" compatLnSpc="1">
            <a:prstTxWarp prst="textNoShape">
              <a:avLst/>
            </a:prstTxWarp>
          </a:bodyPr>
          <a:lstStyle/>
          <a:p>
            <a:pPr algn="ctr" defTabSz="932290" fontAlgn="base">
              <a:lnSpc>
                <a:spcPct val="90000"/>
              </a:lnSpc>
              <a:spcBef>
                <a:spcPct val="0"/>
              </a:spcBef>
              <a:spcAft>
                <a:spcPct val="0"/>
              </a:spcAft>
              <a:defRPr/>
            </a:pPr>
            <a:r>
              <a:rPr lang="en-US" sz="2400" kern="0" dirty="0" smtClean="0">
                <a:solidFill>
                  <a:srgbClr val="505050"/>
                </a:solidFill>
                <a:ea typeface="Segoe UI" pitchFamily="34" charset="0"/>
                <a:cs typeface="Segoe UI" pitchFamily="34" charset="0"/>
              </a:rPr>
              <a:t>Scalable  |  Manageable  |  Trusted  </a:t>
            </a:r>
            <a:endParaRPr lang="en-US" sz="2400" kern="0" dirty="0">
              <a:solidFill>
                <a:srgbClr val="505050"/>
              </a:solidFill>
              <a:ea typeface="Segoe UI" pitchFamily="34" charset="0"/>
              <a:cs typeface="Segoe UI" pitchFamily="34" charset="0"/>
            </a:endParaRPr>
          </a:p>
        </p:txBody>
      </p:sp>
      <p:sp>
        <p:nvSpPr>
          <p:cNvPr id="3" name="Cross 2"/>
          <p:cNvSpPr/>
          <p:nvPr/>
        </p:nvSpPr>
        <p:spPr bwMode="auto">
          <a:xfrm>
            <a:off x="5920857" y="3560956"/>
            <a:ext cx="706534" cy="705997"/>
          </a:xfrm>
          <a:prstGeom prst="plus">
            <a:avLst>
              <a:gd name="adj" fmla="val 40783"/>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Rectangle 3"/>
          <p:cNvSpPr/>
          <p:nvPr/>
        </p:nvSpPr>
        <p:spPr>
          <a:xfrm>
            <a:off x="2178065" y="1363662"/>
            <a:ext cx="7723162" cy="369332"/>
          </a:xfrm>
          <a:prstGeom prst="rect">
            <a:avLst/>
          </a:prstGeom>
        </p:spPr>
        <p:txBody>
          <a:bodyPr wrap="square">
            <a:spAutoFit/>
          </a:bodyPr>
          <a:lstStyle/>
          <a:p>
            <a:r>
              <a:rPr lang="en-US" kern="0" dirty="0">
                <a:solidFill>
                  <a:srgbClr val="505050"/>
                </a:solidFill>
                <a:ea typeface="Segoe UI" pitchFamily="34" charset="0"/>
              </a:rPr>
              <a:t>Self-service BI with the familiarity of Office and the power of the service</a:t>
            </a:r>
            <a:endParaRPr lang="en-US" dirty="0">
              <a:solidFill>
                <a:srgbClr val="505050"/>
              </a:solidFill>
            </a:endParaRPr>
          </a:p>
        </p:txBody>
      </p:sp>
    </p:spTree>
    <p:extLst>
      <p:ext uri="{BB962C8B-B14F-4D97-AF65-F5344CB8AC3E}">
        <p14:creationId xmlns:p14="http://schemas.microsoft.com/office/powerpoint/2010/main" val="2713828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a:t>
            </a:r>
            <a:r>
              <a:rPr lang="en-US" smtClean="0"/>
              <a:t>BI - </a:t>
            </a:r>
            <a:r>
              <a:rPr lang="en-US" dirty="0" smtClean="0">
                <a:solidFill>
                  <a:schemeClr val="accent5"/>
                </a:solidFill>
              </a:rPr>
              <a:t>Excel</a:t>
            </a:r>
            <a:endParaRPr lang="en-US" dirty="0">
              <a:solidFill>
                <a:schemeClr val="accent5"/>
              </a:solidFill>
            </a:endParaRPr>
          </a:p>
        </p:txBody>
      </p:sp>
      <p:sp>
        <p:nvSpPr>
          <p:cNvPr id="3" name="Text Placeholder 2"/>
          <p:cNvSpPr>
            <a:spLocks noGrp="1"/>
          </p:cNvSpPr>
          <p:nvPr>
            <p:ph type="body" sz="quarter" idx="11"/>
          </p:nvPr>
        </p:nvSpPr>
        <p:spPr>
          <a:xfrm>
            <a:off x="274639" y="1212849"/>
            <a:ext cx="11889564" cy="5139869"/>
          </a:xfrm>
        </p:spPr>
        <p:txBody>
          <a:bodyPr/>
          <a:lstStyle/>
          <a:p>
            <a:r>
              <a:rPr lang="en-US" dirty="0" smtClean="0"/>
              <a:t>Power Query</a:t>
            </a:r>
          </a:p>
          <a:p>
            <a:pPr lvl="1"/>
            <a:r>
              <a:rPr lang="en-US" dirty="0" smtClean="0"/>
              <a:t>Gets data into Excel</a:t>
            </a:r>
          </a:p>
          <a:p>
            <a:pPr lvl="1"/>
            <a:r>
              <a:rPr lang="en-US" i="1" dirty="0" smtClean="0">
                <a:solidFill>
                  <a:schemeClr val="accent4"/>
                </a:solidFill>
              </a:rPr>
              <a:t>Power BI provides query sharing and corporate data search capabilities</a:t>
            </a:r>
          </a:p>
          <a:p>
            <a:r>
              <a:rPr lang="en-US" dirty="0" smtClean="0"/>
              <a:t>Power Pivot</a:t>
            </a:r>
          </a:p>
          <a:p>
            <a:pPr lvl="1"/>
            <a:r>
              <a:rPr lang="en-US" dirty="0" smtClean="0"/>
              <a:t>BI modeling for the Excel Data Model</a:t>
            </a:r>
          </a:p>
          <a:p>
            <a:pPr lvl="1"/>
            <a:r>
              <a:rPr lang="en-US" i="1" dirty="0" smtClean="0">
                <a:solidFill>
                  <a:schemeClr val="accent4"/>
                </a:solidFill>
              </a:rPr>
              <a:t>Power BI provides large workbook support and refresh </a:t>
            </a:r>
          </a:p>
          <a:p>
            <a:r>
              <a:rPr lang="en-US" dirty="0" smtClean="0"/>
              <a:t>Power View</a:t>
            </a:r>
          </a:p>
          <a:p>
            <a:pPr lvl="1"/>
            <a:r>
              <a:rPr lang="en-US" dirty="0" smtClean="0"/>
              <a:t>Data visualization</a:t>
            </a:r>
          </a:p>
          <a:p>
            <a:pPr lvl="1"/>
            <a:r>
              <a:rPr lang="en-US" i="1" dirty="0" smtClean="0">
                <a:solidFill>
                  <a:schemeClr val="accent4"/>
                </a:solidFill>
              </a:rPr>
              <a:t>Power BI provides collaboration and mobile consumption through BI Sites</a:t>
            </a:r>
          </a:p>
          <a:p>
            <a:r>
              <a:rPr lang="en-US" dirty="0" smtClean="0"/>
              <a:t>Power Map</a:t>
            </a:r>
          </a:p>
          <a:p>
            <a:pPr lvl="1"/>
            <a:r>
              <a:rPr lang="en-US" dirty="0" smtClean="0"/>
              <a:t>Interactive story telling and visualization</a:t>
            </a:r>
          </a:p>
        </p:txBody>
      </p:sp>
    </p:spTree>
    <p:extLst>
      <p:ext uri="{BB962C8B-B14F-4D97-AF65-F5344CB8AC3E}">
        <p14:creationId xmlns:p14="http://schemas.microsoft.com/office/powerpoint/2010/main" val="22369952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BI - </a:t>
            </a:r>
            <a:r>
              <a:rPr lang="en-US" dirty="0" smtClean="0">
                <a:solidFill>
                  <a:schemeClr val="accent4"/>
                </a:solidFill>
              </a:rPr>
              <a:t>Administration</a:t>
            </a:r>
            <a:endParaRPr lang="en-US" dirty="0">
              <a:solidFill>
                <a:schemeClr val="accent4"/>
              </a:solidFill>
            </a:endParaRPr>
          </a:p>
        </p:txBody>
      </p:sp>
      <p:sp>
        <p:nvSpPr>
          <p:cNvPr id="3" name="Text Placeholder 2"/>
          <p:cNvSpPr>
            <a:spLocks noGrp="1"/>
          </p:cNvSpPr>
          <p:nvPr>
            <p:ph type="body" sz="quarter" idx="11"/>
          </p:nvPr>
        </p:nvSpPr>
        <p:spPr>
          <a:xfrm>
            <a:off x="274639" y="1109285"/>
            <a:ext cx="11889564" cy="5816977"/>
          </a:xfrm>
        </p:spPr>
        <p:txBody>
          <a:bodyPr/>
          <a:lstStyle/>
          <a:p>
            <a:r>
              <a:rPr lang="en-US" dirty="0" smtClean="0"/>
              <a:t>Power BI Admin Center</a:t>
            </a:r>
          </a:p>
          <a:p>
            <a:pPr lvl="1"/>
            <a:r>
              <a:rPr lang="en-US" dirty="0" smtClean="0"/>
              <a:t>Configure Data Management Gateway</a:t>
            </a:r>
            <a:r>
              <a:rPr lang="en-US" dirty="0"/>
              <a:t> </a:t>
            </a:r>
            <a:r>
              <a:rPr lang="en-US" dirty="0" smtClean="0"/>
              <a:t>and Power BI roles</a:t>
            </a:r>
          </a:p>
          <a:p>
            <a:pPr lvl="1"/>
            <a:r>
              <a:rPr lang="en-US" dirty="0" smtClean="0"/>
              <a:t>Error logs and troubleshooting view</a:t>
            </a:r>
          </a:p>
          <a:p>
            <a:pPr lvl="1"/>
            <a:endParaRPr lang="en-US" dirty="0" smtClean="0"/>
          </a:p>
          <a:p>
            <a:r>
              <a:rPr lang="en-US" smtClean="0"/>
              <a:t>Manage Data Portal</a:t>
            </a:r>
            <a:endParaRPr lang="en-US" dirty="0" smtClean="0"/>
          </a:p>
          <a:p>
            <a:pPr lvl="1"/>
            <a:r>
              <a:rPr lang="en-US" dirty="0" smtClean="0"/>
              <a:t>Allows data stewards to view and manage shared queries</a:t>
            </a:r>
          </a:p>
          <a:p>
            <a:pPr lvl="1"/>
            <a:endParaRPr lang="en-US" dirty="0" smtClean="0"/>
          </a:p>
          <a:p>
            <a:r>
              <a:rPr lang="en-US" dirty="0" smtClean="0"/>
              <a:t>Data Catalogue</a:t>
            </a:r>
          </a:p>
          <a:p>
            <a:pPr lvl="1"/>
            <a:r>
              <a:rPr lang="en-US" dirty="0" smtClean="0"/>
              <a:t>Provides corporate data sharing and search capabilities</a:t>
            </a:r>
          </a:p>
          <a:p>
            <a:pPr lvl="1"/>
            <a:endParaRPr lang="en-US" dirty="0" smtClean="0"/>
          </a:p>
          <a:p>
            <a:r>
              <a:rPr lang="en-US" dirty="0" smtClean="0"/>
              <a:t>Data Management Gateway</a:t>
            </a:r>
          </a:p>
          <a:p>
            <a:pPr lvl="1"/>
            <a:r>
              <a:rPr lang="en-US" dirty="0" smtClean="0"/>
              <a:t>Allows on-premises data access for data refresh </a:t>
            </a:r>
          </a:p>
          <a:p>
            <a:pPr lvl="1"/>
            <a:r>
              <a:rPr lang="en-US" dirty="0" smtClean="0"/>
              <a:t>Allows IT managed corporate OData feeds</a:t>
            </a:r>
            <a:endParaRPr lang="en-US" dirty="0"/>
          </a:p>
        </p:txBody>
      </p:sp>
    </p:spTree>
    <p:extLst>
      <p:ext uri="{BB962C8B-B14F-4D97-AF65-F5344CB8AC3E}">
        <p14:creationId xmlns:p14="http://schemas.microsoft.com/office/powerpoint/2010/main" val="40319232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BI - </a:t>
            </a:r>
            <a:r>
              <a:rPr lang="en-US" dirty="0" smtClean="0">
                <a:solidFill>
                  <a:schemeClr val="tx2"/>
                </a:solidFill>
              </a:rPr>
              <a:t>Consumption</a:t>
            </a:r>
            <a:endParaRPr lang="en-US" dirty="0">
              <a:solidFill>
                <a:schemeClr val="tx2"/>
              </a:solidFill>
            </a:endParaRPr>
          </a:p>
        </p:txBody>
      </p:sp>
      <p:sp>
        <p:nvSpPr>
          <p:cNvPr id="3" name="Text Placeholder 2"/>
          <p:cNvSpPr>
            <a:spLocks noGrp="1"/>
          </p:cNvSpPr>
          <p:nvPr>
            <p:ph type="body" sz="quarter" idx="11"/>
          </p:nvPr>
        </p:nvSpPr>
        <p:spPr>
          <a:xfrm>
            <a:off x="274639" y="1212849"/>
            <a:ext cx="11889564" cy="3785652"/>
          </a:xfrm>
        </p:spPr>
        <p:txBody>
          <a:bodyPr/>
          <a:lstStyle/>
          <a:p>
            <a:r>
              <a:rPr lang="en-US" dirty="0"/>
              <a:t>Power BI </a:t>
            </a:r>
            <a:r>
              <a:rPr lang="en-US" dirty="0" smtClean="0"/>
              <a:t>Sites</a:t>
            </a:r>
          </a:p>
          <a:p>
            <a:pPr lvl="1"/>
            <a:r>
              <a:rPr lang="en-US" dirty="0" smtClean="0"/>
              <a:t>BI focused experience for SharePoint Online</a:t>
            </a:r>
          </a:p>
          <a:p>
            <a:pPr lvl="1"/>
            <a:endParaRPr lang="en-US" dirty="0"/>
          </a:p>
          <a:p>
            <a:r>
              <a:rPr lang="en-US" dirty="0"/>
              <a:t>Power BI </a:t>
            </a:r>
            <a:r>
              <a:rPr lang="en-US" dirty="0" smtClean="0"/>
              <a:t>Q&amp;A</a:t>
            </a:r>
          </a:p>
          <a:p>
            <a:pPr lvl="1"/>
            <a:r>
              <a:rPr lang="en-US" dirty="0" smtClean="0"/>
              <a:t>Interactive natural language query on top of your Excel workbooks</a:t>
            </a:r>
          </a:p>
          <a:p>
            <a:pPr lvl="1"/>
            <a:endParaRPr lang="en-US" dirty="0"/>
          </a:p>
          <a:p>
            <a:r>
              <a:rPr lang="en-US" dirty="0"/>
              <a:t>Power BI Mobile </a:t>
            </a:r>
            <a:r>
              <a:rPr lang="en-US" dirty="0" smtClean="0"/>
              <a:t>App</a:t>
            </a:r>
          </a:p>
          <a:p>
            <a:pPr lvl="1"/>
            <a:r>
              <a:rPr lang="en-US" dirty="0" smtClean="0"/>
              <a:t>Access Power BI sites on your tablet or Windows 8/8.1 device</a:t>
            </a:r>
            <a:endParaRPr lang="en-US" dirty="0"/>
          </a:p>
        </p:txBody>
      </p:sp>
    </p:spTree>
    <p:extLst>
      <p:ext uri="{BB962C8B-B14F-4D97-AF65-F5344CB8AC3E}">
        <p14:creationId xmlns:p14="http://schemas.microsoft.com/office/powerpoint/2010/main" val="28592745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Power BI at Microsoft</a:t>
            </a:r>
            <a:endParaRPr lang="en-US" dirty="0"/>
          </a:p>
        </p:txBody>
      </p:sp>
    </p:spTree>
    <p:extLst>
      <p:ext uri="{BB962C8B-B14F-4D97-AF65-F5344CB8AC3E}">
        <p14:creationId xmlns:p14="http://schemas.microsoft.com/office/powerpoint/2010/main" val="4088690276"/>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Improving our Engineering Process</a:t>
            </a:r>
            <a:endParaRPr lang="en-US" dirty="0"/>
          </a:p>
        </p:txBody>
      </p:sp>
      <p:pic>
        <p:nvPicPr>
          <p:cNvPr id="4" name="Picture 3"/>
          <p:cNvPicPr>
            <a:picLocks noChangeAspect="1"/>
          </p:cNvPicPr>
          <p:nvPr/>
        </p:nvPicPr>
        <p:blipFill>
          <a:blip r:embed="rId2"/>
          <a:stretch>
            <a:fillRect/>
          </a:stretch>
        </p:blipFill>
        <p:spPr>
          <a:xfrm>
            <a:off x="427037" y="1592262"/>
            <a:ext cx="5657291" cy="4095075"/>
          </a:xfrm>
          <a:prstGeom prst="rect">
            <a:avLst/>
          </a:prstGeom>
          <a:ln>
            <a:solidFill>
              <a:schemeClr val="bg2"/>
            </a:solid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3"/>
          <a:stretch>
            <a:fillRect/>
          </a:stretch>
        </p:blipFill>
        <p:spPr>
          <a:xfrm>
            <a:off x="6433416" y="1592262"/>
            <a:ext cx="5497497" cy="4095075"/>
          </a:xfrm>
          <a:prstGeom prst="rect">
            <a:avLst/>
          </a:prstGeom>
          <a:ln>
            <a:solidFill>
              <a:schemeClr val="bg2"/>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570186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adLp5CSddUyH2.S4SYXsw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adLp5CSddUyH2.S4SYXswQ"/>
</p:tagLst>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73F19C53-BB2B-4C4D-816D-1195BB6E726B}" vid="{5A4F13AD-32CC-4115-B021-B1ABF67D5619}"/>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ySPC_Dev_v01" id="{22DB4827-4ED5-43EC-8839-CEFE06BE7DAD}" vid="{62E7F515-C1B5-46B5-84DE-B2ED7102B09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4D0352F-82D2-4C1D-A9F4-B2033B197157}"/>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SharePoint_Conference_2014_ITPro_Template</Template>
  <TotalTime>144</TotalTime>
  <Words>1066</Words>
  <Application>Microsoft Office PowerPoint</Application>
  <PresentationFormat>Custom</PresentationFormat>
  <Paragraphs>115</Paragraphs>
  <Slides>14</Slides>
  <Notes>5</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14</vt:i4>
      </vt:variant>
    </vt:vector>
  </HeadingPairs>
  <TitlesOfParts>
    <vt:vector size="25" baseType="lpstr">
      <vt:lpstr>Arial</vt:lpstr>
      <vt:lpstr>Arial Black</vt:lpstr>
      <vt:lpstr>Calibri</vt:lpstr>
      <vt:lpstr>Consolas</vt:lpstr>
      <vt:lpstr>Segoe Light</vt:lpstr>
      <vt:lpstr>Segoe UI</vt:lpstr>
      <vt:lpstr>Segoe UI Light</vt:lpstr>
      <vt:lpstr>Wingdings</vt:lpstr>
      <vt:lpstr>5-30499_SPC_2014_ITPro_Template_16x9</vt:lpstr>
      <vt:lpstr>1_5-30499_SPC_2014_ITPro_Template_16x9</vt:lpstr>
      <vt:lpstr>5-30499_SPC_2014_Dev_Template_16x9</vt:lpstr>
      <vt:lpstr>PowerPoint Presentation</vt:lpstr>
      <vt:lpstr>Power BI for the IT Pros</vt:lpstr>
      <vt:lpstr>Agenda</vt:lpstr>
      <vt:lpstr>Microsoft Power BI for Office 365</vt:lpstr>
      <vt:lpstr>Power BI - Excel</vt:lpstr>
      <vt:lpstr>Power BI - Administration</vt:lpstr>
      <vt:lpstr>Power BI - Consumption</vt:lpstr>
      <vt:lpstr>Power BI at Microsoft</vt:lpstr>
      <vt:lpstr>Improving our Engineering Process</vt:lpstr>
      <vt:lpstr>Tracking Live Site Issues</vt:lpstr>
      <vt:lpstr>Demo</vt:lpstr>
      <vt:lpstr>Review</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BI for the IT Pros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4</cp:revision>
  <dcterms:created xsi:type="dcterms:W3CDTF">2014-03-05T04:31:50Z</dcterms:created>
  <dcterms:modified xsi:type="dcterms:W3CDTF">2014-03-04T23:52:53Z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